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8">
  <p:sldMasterIdLst>
    <p:sldMasterId id="2147483660" r:id="rId1"/>
  </p:sldMasterIdLst>
  <p:notesMasterIdLst>
    <p:notesMasterId r:id="rId90"/>
  </p:notesMasterIdLst>
  <p:sldIdLst>
    <p:sldId id="378" r:id="rId2"/>
    <p:sldId id="260" r:id="rId3"/>
    <p:sldId id="293" r:id="rId4"/>
    <p:sldId id="294" r:id="rId5"/>
    <p:sldId id="297" r:id="rId6"/>
    <p:sldId id="298" r:id="rId7"/>
    <p:sldId id="299" r:id="rId8"/>
    <p:sldId id="300" r:id="rId9"/>
    <p:sldId id="301" r:id="rId10"/>
    <p:sldId id="302" r:id="rId11"/>
    <p:sldId id="303" r:id="rId12"/>
    <p:sldId id="304" r:id="rId13"/>
    <p:sldId id="305" r:id="rId14"/>
    <p:sldId id="306" r:id="rId15"/>
    <p:sldId id="307" r:id="rId16"/>
    <p:sldId id="380" r:id="rId17"/>
    <p:sldId id="379" r:id="rId18"/>
    <p:sldId id="308" r:id="rId19"/>
    <p:sldId id="381" r:id="rId20"/>
    <p:sldId id="382" r:id="rId21"/>
    <p:sldId id="383" r:id="rId22"/>
    <p:sldId id="309" r:id="rId23"/>
    <p:sldId id="321" r:id="rId24"/>
    <p:sldId id="322" r:id="rId25"/>
    <p:sldId id="323" r:id="rId26"/>
    <p:sldId id="384" r:id="rId27"/>
    <p:sldId id="325" r:id="rId28"/>
    <p:sldId id="326" r:id="rId29"/>
    <p:sldId id="328" r:id="rId30"/>
    <p:sldId id="329" r:id="rId31"/>
    <p:sldId id="330" r:id="rId32"/>
    <p:sldId id="331" r:id="rId33"/>
    <p:sldId id="333" r:id="rId34"/>
    <p:sldId id="310" r:id="rId35"/>
    <p:sldId id="385" r:id="rId36"/>
    <p:sldId id="317" r:id="rId37"/>
    <p:sldId id="318" r:id="rId38"/>
    <p:sldId id="319" r:id="rId39"/>
    <p:sldId id="335" r:id="rId40"/>
    <p:sldId id="336" r:id="rId41"/>
    <p:sldId id="337" r:id="rId42"/>
    <p:sldId id="338" r:id="rId43"/>
    <p:sldId id="386" r:id="rId44"/>
    <p:sldId id="339" r:id="rId45"/>
    <p:sldId id="340" r:id="rId46"/>
    <p:sldId id="341" r:id="rId47"/>
    <p:sldId id="342" r:id="rId48"/>
    <p:sldId id="343" r:id="rId49"/>
    <p:sldId id="344" r:id="rId50"/>
    <p:sldId id="345" r:id="rId51"/>
    <p:sldId id="346" r:id="rId52"/>
    <p:sldId id="347" r:id="rId53"/>
    <p:sldId id="348" r:id="rId54"/>
    <p:sldId id="387" r:id="rId55"/>
    <p:sldId id="349" r:id="rId56"/>
    <p:sldId id="350" r:id="rId57"/>
    <p:sldId id="351" r:id="rId58"/>
    <p:sldId id="352" r:id="rId59"/>
    <p:sldId id="353" r:id="rId60"/>
    <p:sldId id="354" r:id="rId61"/>
    <p:sldId id="355" r:id="rId62"/>
    <p:sldId id="356" r:id="rId63"/>
    <p:sldId id="357" r:id="rId64"/>
    <p:sldId id="358" r:id="rId65"/>
    <p:sldId id="359" r:id="rId66"/>
    <p:sldId id="360" r:id="rId67"/>
    <p:sldId id="361" r:id="rId68"/>
    <p:sldId id="362" r:id="rId69"/>
    <p:sldId id="364" r:id="rId70"/>
    <p:sldId id="365" r:id="rId71"/>
    <p:sldId id="366" r:id="rId72"/>
    <p:sldId id="388" r:id="rId73"/>
    <p:sldId id="367" r:id="rId74"/>
    <p:sldId id="389" r:id="rId75"/>
    <p:sldId id="390" r:id="rId76"/>
    <p:sldId id="391" r:id="rId77"/>
    <p:sldId id="392" r:id="rId78"/>
    <p:sldId id="393" r:id="rId79"/>
    <p:sldId id="369" r:id="rId80"/>
    <p:sldId id="370" r:id="rId81"/>
    <p:sldId id="371" r:id="rId82"/>
    <p:sldId id="372" r:id="rId83"/>
    <p:sldId id="373" r:id="rId84"/>
    <p:sldId id="374" r:id="rId85"/>
    <p:sldId id="375" r:id="rId86"/>
    <p:sldId id="376" r:id="rId87"/>
    <p:sldId id="377" r:id="rId88"/>
    <p:sldId id="292" r:id="rId89"/>
  </p:sldIdLst>
  <p:sldSz cx="12192000" cy="6858000"/>
  <p:notesSz cx="6858000" cy="9144000"/>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70" autoAdjust="0"/>
    <p:restoredTop sz="94660"/>
  </p:normalViewPr>
  <p:slideViewPr>
    <p:cSldViewPr snapToGrid="0">
      <p:cViewPr>
        <p:scale>
          <a:sx n="110" d="100"/>
          <a:sy n="110" d="100"/>
        </p:scale>
        <p:origin x="-1098" y="-168"/>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 xmlns:p14="http://schemas.microsoft.com/office/powerpoint/2010/main" val="3766160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78</a:t>
            </a:fld>
            <a:endParaRPr lang="zh-CN" altLang="en-US">
              <a:solidFill>
                <a:prstClr val="black"/>
              </a:solidFill>
            </a:endParaRPr>
          </a:p>
        </p:txBody>
      </p:sp>
    </p:spTree>
    <p:extLst>
      <p:ext uri="{BB962C8B-B14F-4D97-AF65-F5344CB8AC3E}">
        <p14:creationId xmlns="" xmlns:p14="http://schemas.microsoft.com/office/powerpoint/2010/main" val="30703933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88</a:t>
            </a:fld>
            <a:endParaRPr lang="zh-CN" altLang="en-US"/>
          </a:p>
        </p:txBody>
      </p:sp>
    </p:spTree>
    <p:extLst>
      <p:ext uri="{BB962C8B-B14F-4D97-AF65-F5344CB8AC3E}">
        <p14:creationId xmlns="" xmlns:p14="http://schemas.microsoft.com/office/powerpoint/2010/main" val="3341738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 xmlns:p14="http://schemas.microsoft.com/office/powerpoint/2010/main" val="2808463494"/>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3849790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 xmlns:p14="http://schemas.microsoft.com/office/powerpoint/2010/main" val="651953000"/>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 xmlns:p14="http://schemas.microsoft.com/office/powerpoint/2010/main" val="765536582"/>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21338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项目六</a:t>
            </a:r>
            <a:endParaRPr lang="en-US" altLang="zh-CN" b="1" dirty="0">
              <a:solidFill>
                <a:prstClr val="white"/>
              </a:solidFill>
              <a:ea typeface="微软雅黑" pitchFamily="34" charset="-122"/>
              <a:cs typeface="Arial Unicode MS" pitchFamily="34" charset="-122"/>
            </a:endParaRPr>
          </a:p>
        </p:txBody>
      </p:sp>
      <p:sp>
        <p:nvSpPr>
          <p:cNvPr id="3" name="矩形 2"/>
          <p:cNvSpPr/>
          <p:nvPr userDrawn="1"/>
        </p:nvSpPr>
        <p:spPr>
          <a:xfrm>
            <a:off x="11281011" y="77305"/>
            <a:ext cx="659155"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函数</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 xmlns:p14="http://schemas.microsoft.com/office/powerpoint/2010/main" val="183398944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3444197421"/>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264302719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145841057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227691953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1424492785"/>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375512" y="90688"/>
            <a:ext cx="594465"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32827" y="1"/>
            <a:ext cx="107983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7" name="TextBox 6"/>
          <p:cNvSpPr txBox="1"/>
          <p:nvPr userDrawn="1"/>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6193" y="1355714"/>
            <a:ext cx="2297424" cy="523220"/>
          </a:xfrm>
          <a:prstGeom prst="rect">
            <a:avLst/>
          </a:prstGeom>
        </p:spPr>
        <p:txBody>
          <a:bodyPr wrap="none">
            <a:spAutoFit/>
          </a:bodyPr>
          <a:lstStyle/>
          <a:p>
            <a:pPr>
              <a:defRPr/>
            </a:pPr>
            <a:r>
              <a:rPr lang="zh-CN" altLang="en-US" sz="2800" dirty="0">
                <a:latin typeface="微软雅黑" pitchFamily="34" charset="-122"/>
                <a:ea typeface="微软雅黑" pitchFamily="34" charset="-122"/>
              </a:rPr>
              <a:t>项目六 </a:t>
            </a:r>
            <a:r>
              <a:rPr lang="zh-CN" altLang="en-US" sz="2800" dirty="0" smtClean="0">
                <a:latin typeface="微软雅黑" pitchFamily="34" charset="-122"/>
                <a:ea typeface="微软雅黑" pitchFamily="34" charset="-122"/>
              </a:rPr>
              <a:t>  函数</a:t>
            </a:r>
            <a:endParaRPr lang="zh-CN" altLang="en-US" sz="2800" dirty="0">
              <a:latin typeface="微软雅黑" pitchFamily="34" charset="-122"/>
              <a:ea typeface="微软雅黑" pitchFamily="34" charset="-122"/>
            </a:endParaRPr>
          </a:p>
        </p:txBody>
      </p:sp>
      <p:sp>
        <p:nvSpPr>
          <p:cNvPr id="3" name="矩形 2"/>
          <p:cNvSpPr/>
          <p:nvPr/>
        </p:nvSpPr>
        <p:spPr>
          <a:xfrm>
            <a:off x="3025300" y="2431661"/>
            <a:ext cx="6096000" cy="2086725"/>
          </a:xfrm>
          <a:prstGeom prst="rect">
            <a:avLst/>
          </a:prstGeom>
        </p:spPr>
        <p:txBody>
          <a:bodyPr>
            <a:spAutoFit/>
          </a:bodyPr>
          <a:lstStyle/>
          <a:p>
            <a:pPr marL="342900" indent="-342900" algn="just">
              <a:lnSpc>
                <a:spcPct val="120000"/>
              </a:lnSpc>
              <a:buFont typeface="Wingdings" pitchFamily="2" charset="2"/>
              <a:buChar char="Ø"/>
            </a:pPr>
            <a:r>
              <a:rPr lang="zh-CN" altLang="en-US" b="1" kern="100" dirty="0" smtClean="0">
                <a:latin typeface="Cambria"/>
                <a:cs typeface="Times New Roman"/>
              </a:rPr>
              <a:t>项目目标</a:t>
            </a:r>
            <a:endParaRPr lang="en-US" altLang="zh-CN" kern="100" dirty="0" smtClean="0">
              <a:latin typeface="Times New Roman" panose="02020603050405020304" pitchFamily="18" charset="0"/>
              <a:cs typeface="Times New Roman" panose="02020603050405020304" pitchFamily="18" charset="0"/>
            </a:endParaRPr>
          </a:p>
          <a:p>
            <a:pPr marL="342900" lvl="0" indent="-342900" algn="just">
              <a:lnSpc>
                <a:spcPct val="120000"/>
              </a:lnSpc>
              <a:spcAft>
                <a:spcPts val="0"/>
              </a:spcAft>
              <a:buFont typeface="+mj-lt"/>
              <a:buAutoNum type="arabicPeriod"/>
            </a:pPr>
            <a:r>
              <a:rPr lang="zh-CN" altLang="zh-CN" kern="100" dirty="0" smtClean="0">
                <a:latin typeface="Times New Roman" panose="02020603050405020304" pitchFamily="18" charset="0"/>
                <a:cs typeface="Times New Roman" panose="02020603050405020304" pitchFamily="18" charset="0"/>
              </a:rPr>
              <a:t>掌握</a:t>
            </a:r>
            <a:r>
              <a:rPr lang="zh-CN" altLang="zh-CN" kern="100" dirty="0">
                <a:latin typeface="Times New Roman" panose="02020603050405020304" pitchFamily="18" charset="0"/>
                <a:cs typeface="Times New Roman" panose="02020603050405020304" pitchFamily="18" charset="0"/>
              </a:rPr>
              <a:t>函数的定义和使用方法</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掌握数组作为函数参数的应用方法</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体会函数的嵌套调用和递归调用</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掌握变量的作用域和存储类型</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了解内部函数和外部函数</a:t>
            </a:r>
          </a:p>
        </p:txBody>
      </p:sp>
    </p:spTree>
    <p:extLst>
      <p:ext uri="{BB962C8B-B14F-4D97-AF65-F5344CB8AC3E}">
        <p14:creationId xmlns="" xmlns:p14="http://schemas.microsoft.com/office/powerpoint/2010/main" val="133472052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39026" y="990481"/>
            <a:ext cx="10306050" cy="3416320"/>
          </a:xfrm>
          <a:prstGeom prst="rect">
            <a:avLst/>
          </a:prstGeom>
        </p:spPr>
        <p:txBody>
          <a:bodyPr wrap="square">
            <a:spAutoFit/>
          </a:bodyPr>
          <a:lstStyle/>
          <a:p>
            <a:pPr indent="266700" algn="just">
              <a:lnSpc>
                <a:spcPct val="150000"/>
              </a:lnSpc>
              <a:spcAft>
                <a:spcPts val="0"/>
              </a:spcAft>
            </a:pPr>
            <a:r>
              <a:rPr lang="en-US" altLang="zh-CN" kern="100" dirty="0">
                <a:latin typeface="宋体"/>
                <a:cs typeface="Times New Roman"/>
              </a:rPr>
              <a:t> </a:t>
            </a:r>
            <a:endParaRPr lang="zh-CN" altLang="zh-CN" kern="100" dirty="0">
              <a:latin typeface="Times New Roman"/>
              <a:cs typeface="Times New Roman"/>
            </a:endParaRPr>
          </a:p>
          <a:p>
            <a:pPr indent="266700" algn="just">
              <a:lnSpc>
                <a:spcPct val="150000"/>
              </a:lnSpc>
              <a:spcAft>
                <a:spcPts val="0"/>
              </a:spcAft>
            </a:pPr>
            <a:r>
              <a:rPr lang="zh-CN" altLang="zh-CN" kern="100" dirty="0">
                <a:latin typeface="Times New Roman"/>
                <a:cs typeface="Times New Roman"/>
              </a:rPr>
              <a:t>函数</a:t>
            </a:r>
            <a:r>
              <a:rPr lang="zh-CN" altLang="zh-CN" kern="100" dirty="0" smtClean="0">
                <a:latin typeface="Times New Roman"/>
                <a:cs typeface="Times New Roman"/>
              </a:rPr>
              <a:t>调用</a:t>
            </a:r>
            <a:endParaRPr lang="zh-CN" altLang="zh-CN" kern="100" dirty="0">
              <a:latin typeface="Times New Roman"/>
              <a:cs typeface="Times New Roman"/>
            </a:endParaRP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1</a:t>
            </a:r>
            <a:r>
              <a:rPr lang="zh-CN" altLang="zh-CN" kern="100" dirty="0">
                <a:latin typeface="Times New Roman"/>
                <a:cs typeface="Times New Roman"/>
              </a:rPr>
              <a:t>）函数表达式</a:t>
            </a:r>
          </a:p>
          <a:p>
            <a:pPr indent="266700" algn="just">
              <a:lnSpc>
                <a:spcPct val="150000"/>
              </a:lnSpc>
              <a:spcAft>
                <a:spcPts val="0"/>
              </a:spcAft>
            </a:pPr>
            <a:r>
              <a:rPr lang="zh-CN" altLang="zh-CN" kern="100" dirty="0">
                <a:latin typeface="Times New Roman"/>
                <a:cs typeface="Times New Roman"/>
              </a:rPr>
              <a:t>函数作表达式中的一项出现在表达式中，以函数返回值参与表达式的运算。这种方式要求函数是有返回值的。例如：</a:t>
            </a:r>
            <a:r>
              <a:rPr lang="en-US" altLang="zh-CN" kern="100" dirty="0">
                <a:latin typeface="Times New Roman"/>
                <a:cs typeface="Times New Roman"/>
              </a:rPr>
              <a:t>z=max(</a:t>
            </a:r>
            <a:r>
              <a:rPr lang="en-US" altLang="zh-CN" kern="100" dirty="0" err="1">
                <a:latin typeface="Times New Roman"/>
                <a:cs typeface="Times New Roman"/>
              </a:rPr>
              <a:t>x,y</a:t>
            </a:r>
            <a:r>
              <a:rPr lang="en-US" altLang="zh-CN" kern="100" dirty="0">
                <a:latin typeface="Times New Roman"/>
                <a:cs typeface="Times New Roman"/>
              </a:rPr>
              <a:t>)</a:t>
            </a:r>
            <a:r>
              <a:rPr lang="zh-CN" altLang="zh-CN" kern="100" dirty="0">
                <a:latin typeface="Times New Roman"/>
                <a:cs typeface="Times New Roman"/>
              </a:rPr>
              <a:t>是一个赋值表达式，把</a:t>
            </a:r>
            <a:r>
              <a:rPr lang="en-US" altLang="zh-CN" kern="100" dirty="0">
                <a:latin typeface="Times New Roman"/>
                <a:cs typeface="Times New Roman"/>
              </a:rPr>
              <a:t>max</a:t>
            </a:r>
            <a:r>
              <a:rPr lang="zh-CN" altLang="zh-CN" kern="100" dirty="0">
                <a:latin typeface="Times New Roman"/>
                <a:cs typeface="Times New Roman"/>
              </a:rPr>
              <a:t>的返回值赋给变量</a:t>
            </a:r>
            <a:r>
              <a:rPr lang="en-US" altLang="zh-CN" kern="100" dirty="0">
                <a:latin typeface="Times New Roman"/>
                <a:cs typeface="Times New Roman"/>
              </a:rPr>
              <a:t>z</a:t>
            </a:r>
            <a:r>
              <a:rPr lang="zh-CN" altLang="zh-CN" kern="100" dirty="0">
                <a:latin typeface="Times New Roman"/>
                <a:cs typeface="Times New Roman"/>
              </a:rPr>
              <a:t>。</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2</a:t>
            </a:r>
            <a:r>
              <a:rPr lang="zh-CN" altLang="zh-CN" kern="100" dirty="0">
                <a:latin typeface="Times New Roman"/>
                <a:cs typeface="Times New Roman"/>
              </a:rPr>
              <a:t>）函数语句</a:t>
            </a:r>
          </a:p>
          <a:p>
            <a:pPr indent="266700" algn="just">
              <a:lnSpc>
                <a:spcPct val="150000"/>
              </a:lnSpc>
              <a:spcAft>
                <a:spcPts val="0"/>
              </a:spcAft>
            </a:pPr>
            <a:r>
              <a:rPr lang="zh-CN" altLang="zh-CN" kern="100" dirty="0">
                <a:latin typeface="Times New Roman"/>
                <a:cs typeface="Times New Roman"/>
              </a:rPr>
              <a:t>函数调用的一般形式加上分号即构成函数语句。例如：</a:t>
            </a:r>
            <a:r>
              <a:rPr lang="en-US" altLang="zh-CN" kern="100" dirty="0" err="1">
                <a:latin typeface="Times New Roman"/>
                <a:cs typeface="Times New Roman"/>
              </a:rPr>
              <a:t>printf</a:t>
            </a:r>
            <a:r>
              <a:rPr lang="en-US" altLang="zh-CN" kern="100" dirty="0">
                <a:latin typeface="Times New Roman"/>
                <a:cs typeface="Times New Roman"/>
              </a:rPr>
              <a:t> ("%</a:t>
            </a:r>
            <a:r>
              <a:rPr lang="en-US" altLang="zh-CN" kern="100" dirty="0" err="1">
                <a:latin typeface="Times New Roman"/>
                <a:cs typeface="Times New Roman"/>
              </a:rPr>
              <a:t>d",a</a:t>
            </a:r>
            <a:r>
              <a:rPr lang="en-US" altLang="zh-CN" kern="100" dirty="0">
                <a:latin typeface="Times New Roman"/>
                <a:cs typeface="Times New Roman"/>
              </a:rPr>
              <a:t>);</a:t>
            </a:r>
            <a:r>
              <a:rPr lang="en-US" altLang="zh-CN" kern="100" dirty="0" err="1">
                <a:latin typeface="Times New Roman"/>
                <a:cs typeface="Times New Roman"/>
              </a:rPr>
              <a:t>scanf</a:t>
            </a:r>
            <a:r>
              <a:rPr lang="en-US" altLang="zh-CN" kern="100" dirty="0">
                <a:latin typeface="Times New Roman"/>
                <a:cs typeface="Times New Roman"/>
              </a:rPr>
              <a:t> ("%</a:t>
            </a:r>
            <a:r>
              <a:rPr lang="en-US" altLang="zh-CN" kern="100" dirty="0" err="1">
                <a:latin typeface="Times New Roman"/>
                <a:cs typeface="Times New Roman"/>
              </a:rPr>
              <a:t>d",&amp;b</a:t>
            </a:r>
            <a:r>
              <a:rPr lang="en-US" altLang="zh-CN" kern="100" dirty="0">
                <a:latin typeface="Times New Roman"/>
                <a:cs typeface="Times New Roman"/>
              </a:rPr>
              <a:t>);</a:t>
            </a:r>
            <a:r>
              <a:rPr lang="zh-CN" altLang="zh-CN" kern="100" dirty="0">
                <a:latin typeface="Times New Roman"/>
                <a:cs typeface="Times New Roman"/>
              </a:rPr>
              <a:t>都是以函数语句的方式调用函数。</a:t>
            </a:r>
          </a:p>
        </p:txBody>
      </p:sp>
    </p:spTree>
    <p:extLst>
      <p:ext uri="{BB962C8B-B14F-4D97-AF65-F5344CB8AC3E}">
        <p14:creationId xmlns="" xmlns:p14="http://schemas.microsoft.com/office/powerpoint/2010/main" val="1820890281"/>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6950" y="164176"/>
            <a:ext cx="10215429" cy="6324808"/>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）函数实参</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函数作为另一个函数调用的实际参数出现。这种情况是把该函数的返回值作为实参进行传送，因此要求该函数必须是有返回值的。例如：</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d",max</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即是把</a:t>
            </a:r>
            <a:r>
              <a:rPr lang="en-US" altLang="zh-CN" kern="100" dirty="0">
                <a:latin typeface="Times New Roman" panose="02020603050405020304" pitchFamily="18" charset="0"/>
                <a:cs typeface="Times New Roman" panose="02020603050405020304" pitchFamily="18" charset="0"/>
              </a:rPr>
              <a:t>max</a:t>
            </a:r>
            <a:r>
              <a:rPr lang="zh-CN" altLang="zh-CN" kern="100" dirty="0">
                <a:latin typeface="Times New Roman" panose="02020603050405020304" pitchFamily="18" charset="0"/>
                <a:cs typeface="Times New Roman" panose="02020603050405020304" pitchFamily="18" charset="0"/>
              </a:rPr>
              <a:t>调用的返回值又作为</a:t>
            </a:r>
            <a:r>
              <a:rPr lang="en-US" altLang="zh-CN" kern="100" dirty="0" err="1">
                <a:latin typeface="Times New Roman" panose="02020603050405020304" pitchFamily="18" charset="0"/>
                <a:cs typeface="Times New Roman" panose="02020603050405020304" pitchFamily="18" charset="0"/>
              </a:rPr>
              <a:t>printf</a:t>
            </a:r>
            <a:r>
              <a:rPr lang="zh-CN" altLang="zh-CN" kern="100" dirty="0">
                <a:latin typeface="Times New Roman" panose="02020603050405020304" pitchFamily="18" charset="0"/>
                <a:cs typeface="Times New Roman" panose="02020603050405020304" pitchFamily="18" charset="0"/>
              </a:rPr>
              <a:t>函数的实参来使用的。</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在函数调用中还应该注意求值顺序的问题。所谓求值顺序是指对实参表中各量是自左至右使用呢，还是自右至左使用。 对此，各</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语言编译系统的规定不一定相同。</a:t>
            </a:r>
          </a:p>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6-4</a:t>
            </a:r>
            <a:r>
              <a:rPr lang="zh-CN" altLang="zh-CN" kern="100" dirty="0">
                <a:latin typeface="Times New Roman" panose="02020603050405020304" pitchFamily="18" charset="0"/>
                <a:cs typeface="Times New Roman" panose="02020603050405020304" pitchFamily="18" charset="0"/>
              </a:rPr>
              <a:t>求值顺序。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test(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c,int</a:t>
            </a:r>
            <a:r>
              <a:rPr lang="en-US" altLang="zh-CN" kern="100" dirty="0">
                <a:latin typeface="Times New Roman" panose="02020603050405020304" pitchFamily="18" charset="0"/>
                <a:cs typeface="Times New Roman" panose="02020603050405020304" pitchFamily="18" charset="0"/>
              </a:rPr>
              <a:t> d)</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d%d%d%d</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a,b,c,d</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i=8;</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test(++i,--</a:t>
            </a:r>
            <a:r>
              <a:rPr lang="en-US" altLang="zh-CN" kern="100" dirty="0" err="1">
                <a:latin typeface="Times New Roman" panose="02020603050405020304" pitchFamily="18" charset="0"/>
                <a:cs typeface="Times New Roman" panose="02020603050405020304" pitchFamily="18" charset="0"/>
              </a:rPr>
              <a:t>i,i</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99673288"/>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775" y="1305342"/>
            <a:ext cx="10201275" cy="3000821"/>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主调函数中调用</a:t>
            </a:r>
            <a:r>
              <a:rPr lang="en-US" altLang="zh-CN" kern="100" dirty="0">
                <a:latin typeface="Times New Roman"/>
                <a:cs typeface="Times New Roman"/>
              </a:rPr>
              <a:t>test</a:t>
            </a:r>
            <a:r>
              <a:rPr lang="zh-CN" altLang="zh-CN" kern="100" dirty="0">
                <a:latin typeface="Times New Roman"/>
                <a:cs typeface="Times New Roman"/>
              </a:rPr>
              <a:t>函数的语句为：</a:t>
            </a:r>
            <a:r>
              <a:rPr lang="en-US" altLang="zh-CN" kern="100" dirty="0">
                <a:latin typeface="Times New Roman"/>
                <a:cs typeface="Times New Roman"/>
              </a:rPr>
              <a:t>test(++i,--</a:t>
            </a:r>
            <a:r>
              <a:rPr lang="en-US" altLang="zh-CN" kern="100" dirty="0" err="1">
                <a:latin typeface="Times New Roman"/>
                <a:cs typeface="Times New Roman"/>
              </a:rPr>
              <a:t>i,i</a:t>
            </a:r>
            <a:r>
              <a:rPr lang="en-US" altLang="zh-CN" kern="100" dirty="0">
                <a:latin typeface="Times New Roman"/>
                <a:cs typeface="Times New Roman"/>
              </a:rPr>
              <a:t>++,i--);</a:t>
            </a:r>
            <a:r>
              <a:rPr lang="zh-CN" altLang="zh-CN" kern="100" dirty="0">
                <a:latin typeface="Times New Roman"/>
                <a:cs typeface="Times New Roman"/>
              </a:rPr>
              <a:t>在实际运算时，会先将四个表达式的值计算出来，然后对应的赋值给被调函数中的</a:t>
            </a:r>
            <a:r>
              <a:rPr lang="en-US" altLang="zh-CN" kern="100" dirty="0">
                <a:latin typeface="Times New Roman"/>
                <a:cs typeface="Times New Roman"/>
              </a:rPr>
              <a:t>a</a:t>
            </a:r>
            <a:r>
              <a:rPr lang="zh-CN" altLang="zh-CN" kern="100" dirty="0">
                <a:latin typeface="Times New Roman"/>
                <a:cs typeface="Times New Roman"/>
              </a:rPr>
              <a:t>、</a:t>
            </a:r>
            <a:r>
              <a:rPr lang="en-US" altLang="zh-CN" kern="100" dirty="0">
                <a:latin typeface="Times New Roman"/>
                <a:cs typeface="Times New Roman"/>
              </a:rPr>
              <a:t>b</a:t>
            </a:r>
            <a:r>
              <a:rPr lang="zh-CN" altLang="zh-CN" kern="100" dirty="0">
                <a:latin typeface="Times New Roman"/>
                <a:cs typeface="Times New Roman"/>
              </a:rPr>
              <a:t>、</a:t>
            </a:r>
            <a:r>
              <a:rPr lang="en-US" altLang="zh-CN" kern="100" dirty="0">
                <a:latin typeface="Times New Roman"/>
                <a:cs typeface="Times New Roman"/>
              </a:rPr>
              <a:t>c</a:t>
            </a:r>
            <a:r>
              <a:rPr lang="zh-CN" altLang="zh-CN" kern="100" dirty="0">
                <a:latin typeface="Times New Roman"/>
                <a:cs typeface="Times New Roman"/>
              </a:rPr>
              <a:t>、</a:t>
            </a:r>
            <a:r>
              <a:rPr lang="en-US" altLang="zh-CN" kern="100" dirty="0">
                <a:latin typeface="Times New Roman"/>
                <a:cs typeface="Times New Roman"/>
              </a:rPr>
              <a:t>d</a:t>
            </a:r>
            <a:r>
              <a:rPr lang="zh-CN" altLang="zh-CN" kern="100" dirty="0">
                <a:latin typeface="Times New Roman"/>
                <a:cs typeface="Times New Roman"/>
              </a:rPr>
              <a:t>，那么</a:t>
            </a:r>
            <a:r>
              <a:rPr lang="en-US" altLang="zh-CN" kern="100" dirty="0">
                <a:latin typeface="Times New Roman"/>
                <a:cs typeface="Times New Roman"/>
              </a:rPr>
              <a:t>++i</a:t>
            </a:r>
            <a:r>
              <a:rPr lang="zh-CN" altLang="zh-CN" kern="100" dirty="0">
                <a:latin typeface="Times New Roman"/>
                <a:cs typeface="Times New Roman"/>
              </a:rPr>
              <a:t>，</a:t>
            </a:r>
            <a:r>
              <a:rPr lang="en-US" altLang="zh-CN" kern="100" dirty="0">
                <a:latin typeface="Times New Roman"/>
                <a:cs typeface="Times New Roman"/>
              </a:rPr>
              <a:t>--i</a:t>
            </a:r>
            <a:r>
              <a:rPr lang="zh-CN" altLang="zh-CN" kern="100" dirty="0">
                <a:latin typeface="Times New Roman"/>
                <a:cs typeface="Times New Roman"/>
              </a:rPr>
              <a:t>，</a:t>
            </a:r>
            <a:r>
              <a:rPr lang="en-US" altLang="zh-CN" kern="100" dirty="0">
                <a:latin typeface="Times New Roman"/>
                <a:cs typeface="Times New Roman"/>
              </a:rPr>
              <a:t>i++</a:t>
            </a:r>
            <a:r>
              <a:rPr lang="zh-CN" altLang="zh-CN" kern="100" dirty="0">
                <a:latin typeface="Times New Roman"/>
                <a:cs typeface="Times New Roman"/>
              </a:rPr>
              <a:t>，</a:t>
            </a:r>
            <a:r>
              <a:rPr lang="en-US" altLang="zh-CN" kern="100" dirty="0">
                <a:latin typeface="Times New Roman"/>
                <a:cs typeface="Times New Roman"/>
              </a:rPr>
              <a:t>i--</a:t>
            </a:r>
            <a:r>
              <a:rPr lang="zh-CN" altLang="zh-CN" kern="100" dirty="0">
                <a:latin typeface="Times New Roman"/>
                <a:cs typeface="Times New Roman"/>
              </a:rPr>
              <a:t>的求值顺序是从右至左的还是从左到右呢？如果是从右到左的顺序求值，运行结果应为：</a:t>
            </a:r>
            <a:r>
              <a:rPr lang="en-US" altLang="zh-CN" kern="100" dirty="0">
                <a:latin typeface="Times New Roman"/>
                <a:cs typeface="Times New Roman"/>
              </a:rPr>
              <a:t> 8</a:t>
            </a:r>
            <a:r>
              <a:rPr lang="zh-CN" altLang="zh-CN" kern="100" dirty="0">
                <a:latin typeface="Times New Roman"/>
                <a:cs typeface="Times New Roman"/>
              </a:rPr>
              <a:t>，</a:t>
            </a:r>
            <a:r>
              <a:rPr lang="en-US" altLang="zh-CN" kern="100" dirty="0">
                <a:latin typeface="Times New Roman"/>
                <a:cs typeface="Times New Roman"/>
              </a:rPr>
              <a:t>7</a:t>
            </a:r>
            <a:r>
              <a:rPr lang="zh-CN" altLang="zh-CN" kern="100" dirty="0">
                <a:latin typeface="Times New Roman"/>
                <a:cs typeface="Times New Roman"/>
              </a:rPr>
              <a:t>，</a:t>
            </a:r>
            <a:r>
              <a:rPr lang="en-US" altLang="zh-CN" kern="100" dirty="0">
                <a:latin typeface="Times New Roman"/>
                <a:cs typeface="Times New Roman"/>
              </a:rPr>
              <a:t>7</a:t>
            </a:r>
            <a:r>
              <a:rPr lang="zh-CN" altLang="zh-CN" kern="100" dirty="0">
                <a:latin typeface="Times New Roman"/>
                <a:cs typeface="Times New Roman"/>
              </a:rPr>
              <a:t>，</a:t>
            </a:r>
            <a:r>
              <a:rPr lang="en-US" altLang="zh-CN" kern="100" dirty="0">
                <a:latin typeface="Times New Roman"/>
                <a:cs typeface="Times New Roman"/>
              </a:rPr>
              <a:t>8</a:t>
            </a:r>
            <a:r>
              <a:rPr lang="zh-CN" altLang="zh-CN" kern="100" dirty="0">
                <a:latin typeface="Times New Roman"/>
                <a:cs typeface="Times New Roman"/>
              </a:rPr>
              <a:t>，如果是从左至右求值，结果应为：</a:t>
            </a:r>
            <a:r>
              <a:rPr lang="en-US" altLang="zh-CN" kern="100" dirty="0">
                <a:latin typeface="Times New Roman"/>
                <a:cs typeface="Times New Roman"/>
              </a:rPr>
              <a:t>9 </a:t>
            </a:r>
            <a:r>
              <a:rPr lang="zh-CN" altLang="zh-CN" kern="100" dirty="0">
                <a:latin typeface="Times New Roman"/>
                <a:cs typeface="Times New Roman"/>
              </a:rPr>
              <a:t>，</a:t>
            </a:r>
            <a:r>
              <a:rPr lang="en-US" altLang="zh-CN" kern="100" dirty="0">
                <a:latin typeface="Times New Roman"/>
                <a:cs typeface="Times New Roman"/>
              </a:rPr>
              <a:t>8</a:t>
            </a:r>
            <a:r>
              <a:rPr lang="zh-CN" altLang="zh-CN" kern="100" dirty="0">
                <a:latin typeface="Times New Roman"/>
                <a:cs typeface="Times New Roman"/>
              </a:rPr>
              <a:t>，</a:t>
            </a:r>
            <a:r>
              <a:rPr lang="en-US" altLang="zh-CN" kern="100" dirty="0">
                <a:latin typeface="Times New Roman"/>
                <a:cs typeface="Times New Roman"/>
              </a:rPr>
              <a:t> 8 </a:t>
            </a:r>
            <a:r>
              <a:rPr lang="zh-CN" altLang="zh-CN" kern="100" dirty="0">
                <a:latin typeface="Times New Roman"/>
                <a:cs typeface="Times New Roman"/>
              </a:rPr>
              <a:t>，</a:t>
            </a:r>
            <a:r>
              <a:rPr lang="en-US" altLang="zh-CN" kern="100" dirty="0">
                <a:latin typeface="Times New Roman"/>
                <a:cs typeface="Times New Roman"/>
              </a:rPr>
              <a:t>9</a:t>
            </a:r>
            <a:r>
              <a:rPr lang="zh-CN" altLang="zh-CN" kern="100" dirty="0">
                <a:latin typeface="Times New Roman"/>
                <a:cs typeface="Times New Roman"/>
              </a:rPr>
              <a:t>。应特别注意的是，无论是从左至右求值，还是自右至左求值，其输出顺序都是不变的，即输出顺序总是和实参表中实参的顺序相同。这一点不是固定的，</a:t>
            </a:r>
            <a:r>
              <a:rPr lang="en-US" altLang="zh-CN" kern="100" dirty="0">
                <a:latin typeface="Times New Roman"/>
                <a:cs typeface="Times New Roman"/>
              </a:rPr>
              <a:t>C</a:t>
            </a:r>
            <a:r>
              <a:rPr lang="zh-CN" altLang="zh-CN" kern="100" dirty="0">
                <a:latin typeface="Times New Roman"/>
                <a:cs typeface="Times New Roman"/>
              </a:rPr>
              <a:t>编译系统不同，有可能有差异。</a:t>
            </a:r>
          </a:p>
          <a:p>
            <a:pPr indent="266700" algn="just">
              <a:lnSpc>
                <a:spcPct val="150000"/>
              </a:lnSpc>
              <a:spcAft>
                <a:spcPts val="0"/>
              </a:spcAft>
            </a:pPr>
            <a:r>
              <a:rPr lang="zh-CN" altLang="zh-CN" kern="100" dirty="0">
                <a:latin typeface="Times New Roman"/>
                <a:cs typeface="Times New Roman"/>
              </a:rPr>
              <a:t>本例在</a:t>
            </a:r>
            <a:r>
              <a:rPr lang="en-US" altLang="zh-CN" kern="100" dirty="0">
                <a:latin typeface="Times New Roman"/>
                <a:cs typeface="Times New Roman"/>
              </a:rPr>
              <a:t>C-Free</a:t>
            </a:r>
            <a:r>
              <a:rPr lang="zh-CN" altLang="zh-CN" kern="100" dirty="0">
                <a:latin typeface="Times New Roman"/>
                <a:cs typeface="Times New Roman"/>
              </a:rPr>
              <a:t>中的结果是</a:t>
            </a:r>
            <a:r>
              <a:rPr lang="en-US" altLang="zh-CN" kern="100" dirty="0">
                <a:latin typeface="Times New Roman"/>
                <a:cs typeface="Times New Roman"/>
              </a:rPr>
              <a:t>:8  7  7  8</a:t>
            </a:r>
            <a:endParaRPr lang="zh-CN" altLang="zh-CN" kern="100" dirty="0">
              <a:latin typeface="Times New Roman"/>
              <a:cs typeface="Times New Roman"/>
            </a:endParaRPr>
          </a:p>
        </p:txBody>
      </p:sp>
    </p:spTree>
    <p:extLst>
      <p:ext uri="{BB962C8B-B14F-4D97-AF65-F5344CB8AC3E}">
        <p14:creationId xmlns="" xmlns:p14="http://schemas.microsoft.com/office/powerpoint/2010/main" val="79051002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3547" y="996001"/>
            <a:ext cx="11049000" cy="4247317"/>
          </a:xfrm>
          <a:prstGeom prst="rect">
            <a:avLst/>
          </a:prstGeom>
        </p:spPr>
        <p:txBody>
          <a:bodyPr wrap="square">
            <a:spAutoFit/>
          </a:bodyPr>
          <a:lstStyle/>
          <a:p>
            <a:pPr indent="267970" algn="just">
              <a:lnSpc>
                <a:spcPct val="150000"/>
              </a:lnSpc>
              <a:spcAft>
                <a:spcPts val="0"/>
              </a:spcAft>
            </a:pPr>
            <a:r>
              <a:rPr lang="en-US" altLang="zh-CN" b="1" kern="100" dirty="0">
                <a:latin typeface="Cambria"/>
                <a:cs typeface="Times New Roman"/>
              </a:rPr>
              <a:t>6.3</a:t>
            </a:r>
            <a:r>
              <a:rPr lang="zh-CN" altLang="zh-CN" b="1" kern="100" dirty="0">
                <a:latin typeface="Cambria"/>
                <a:cs typeface="Times New Roman"/>
              </a:rPr>
              <a:t>函数的参数和函数的值</a:t>
            </a:r>
          </a:p>
          <a:p>
            <a:pPr indent="267970" algn="just">
              <a:lnSpc>
                <a:spcPct val="150000"/>
              </a:lnSpc>
              <a:spcAft>
                <a:spcPts val="0"/>
              </a:spcAft>
            </a:pPr>
            <a:r>
              <a:rPr lang="en-US" altLang="zh-CN" b="1" kern="100" dirty="0">
                <a:latin typeface="Times New Roman"/>
                <a:cs typeface="Times New Roman"/>
              </a:rPr>
              <a:t>6.3.1</a:t>
            </a:r>
            <a:r>
              <a:rPr lang="zh-CN" altLang="zh-CN" b="1" kern="100" dirty="0">
                <a:latin typeface="Times New Roman"/>
                <a:cs typeface="Times New Roman"/>
              </a:rPr>
              <a:t>函数的参数</a:t>
            </a:r>
          </a:p>
          <a:p>
            <a:pPr indent="266700" algn="just">
              <a:lnSpc>
                <a:spcPct val="150000"/>
              </a:lnSpc>
              <a:spcAft>
                <a:spcPts val="0"/>
              </a:spcAft>
            </a:pPr>
            <a:r>
              <a:rPr lang="zh-CN" altLang="zh-CN" kern="100" dirty="0" smtClean="0">
                <a:latin typeface="Times New Roman"/>
                <a:cs typeface="Times New Roman"/>
              </a:rPr>
              <a:t>函数</a:t>
            </a:r>
            <a:r>
              <a:rPr lang="zh-CN" altLang="zh-CN" kern="100" dirty="0">
                <a:latin typeface="Times New Roman"/>
                <a:cs typeface="Times New Roman"/>
              </a:rPr>
              <a:t>的形参和实参具有以下特点：</a:t>
            </a:r>
            <a:r>
              <a:rPr lang="en-US" altLang="zh-CN" kern="100" dirty="0">
                <a:latin typeface="Times New Roman"/>
                <a:cs typeface="Times New Roman"/>
              </a:rPr>
              <a:t>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形参变量只有在被调用时才分配内存单元，调用结束后，立即释放所分配的内存单元。因此，形参只有在函数内部有效，函数调用结束返回主调函数后不能再使用形参变量。</a:t>
            </a:r>
            <a:r>
              <a:rPr lang="en-US" altLang="zh-CN" kern="100" dirty="0">
                <a:latin typeface="Times New Roman"/>
                <a:cs typeface="Times New Roman"/>
              </a:rPr>
              <a:t>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(2)</a:t>
            </a:r>
            <a:r>
              <a:rPr lang="zh-CN" altLang="zh-CN" kern="100" dirty="0">
                <a:latin typeface="Times New Roman"/>
                <a:cs typeface="Times New Roman"/>
              </a:rPr>
              <a:t>实参可以是常量、变量、表达式、函数等，无论实参是何种类型的量，在进行函数调用时，它们都必须具有确定的值，以便把这些值传送给形参。因此应预先用赋值，输入等办法使实参获得确定值。</a:t>
            </a:r>
            <a:r>
              <a:rPr lang="en-US" altLang="zh-CN" kern="100" dirty="0">
                <a:latin typeface="Times New Roman"/>
                <a:cs typeface="Times New Roman"/>
              </a:rPr>
              <a:t>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(3)</a:t>
            </a:r>
            <a:r>
              <a:rPr lang="zh-CN" altLang="zh-CN" kern="100" dirty="0">
                <a:latin typeface="Times New Roman"/>
                <a:cs typeface="Times New Roman"/>
              </a:rPr>
              <a:t>实参和形参在数量上，类型上，顺序上应严格一致，否则会发生“类型不匹配”的错误。</a:t>
            </a:r>
          </a:p>
          <a:p>
            <a:pPr indent="266700" algn="just">
              <a:lnSpc>
                <a:spcPct val="150000"/>
              </a:lnSpc>
              <a:spcAft>
                <a:spcPts val="0"/>
              </a:spcAft>
            </a:pPr>
            <a:r>
              <a:rPr lang="en-US" altLang="zh-CN" kern="100" dirty="0">
                <a:latin typeface="宋体"/>
                <a:cs typeface="Times New Roman"/>
              </a:rPr>
              <a:t>(4)</a:t>
            </a:r>
            <a:r>
              <a:rPr lang="zh-CN" altLang="zh-CN" kern="100" dirty="0">
                <a:latin typeface="Times New Roman"/>
                <a:cs typeface="Times New Roman"/>
              </a:rPr>
              <a:t>函数调用中发生的数据传送是单向的。即只能把实参的值传送给形参，而不能把形参的值反向地传送给实参。因此在函数调用过程中，形参的值发生改变，而实参中的值不会变化。</a:t>
            </a:r>
          </a:p>
        </p:txBody>
      </p:sp>
    </p:spTree>
    <p:extLst>
      <p:ext uri="{BB962C8B-B14F-4D97-AF65-F5344CB8AC3E}">
        <p14:creationId xmlns="" xmlns:p14="http://schemas.microsoft.com/office/powerpoint/2010/main" val="1060474860"/>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80052" y="409129"/>
            <a:ext cx="4401598" cy="5865067"/>
          </a:xfrm>
          <a:prstGeom prst="rect">
            <a:avLst/>
          </a:prstGeom>
          <a:noFill/>
        </p:spPr>
        <p:txBody>
          <a:bodyPr wrap="square" lIns="0" tIns="0" rIns="0" bIns="0" rtlCol="0">
            <a:spAutoFit/>
          </a:bodyPr>
          <a:lstStyle/>
          <a:p>
            <a:pPr indent="266700" algn="just">
              <a:lnSpc>
                <a:spcPct val="150000"/>
              </a:lnSpc>
              <a:spcAft>
                <a:spcPts val="0"/>
              </a:spcAft>
            </a:pPr>
            <a:r>
              <a:rPr lang="zh-CN" altLang="en-US" sz="1600" kern="100" dirty="0" smtClean="0">
                <a:latin typeface="Times New Roman" panose="02020603050405020304" pitchFamily="18" charset="0"/>
                <a:cs typeface="Times New Roman" panose="02020603050405020304" pitchFamily="18" charset="0"/>
              </a:rPr>
              <a:t>例</a:t>
            </a:r>
            <a:r>
              <a:rPr lang="en-US" altLang="zh-CN" sz="1600" kern="100" dirty="0" smtClean="0">
                <a:latin typeface="Times New Roman" panose="02020603050405020304" pitchFamily="18" charset="0"/>
                <a:cs typeface="Times New Roman" panose="02020603050405020304" pitchFamily="18" charset="0"/>
              </a:rPr>
              <a:t>6-5</a:t>
            </a:r>
            <a:r>
              <a:rPr lang="zh-CN" altLang="zh-CN" sz="1600" kern="100" dirty="0">
                <a:latin typeface="Times New Roman" panose="02020603050405020304" pitchFamily="18" charset="0"/>
                <a:cs typeface="Times New Roman" panose="02020603050405020304" pitchFamily="18" charset="0"/>
              </a:rPr>
              <a:t>实参形参值传递。</a:t>
            </a: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#include&lt;</a:t>
            </a:r>
            <a:r>
              <a:rPr lang="en-US" altLang="zh-CN" sz="1600" kern="100" dirty="0" err="1">
                <a:latin typeface="Times New Roman" panose="02020603050405020304" pitchFamily="18" charset="0"/>
                <a:cs typeface="Times New Roman" panose="02020603050405020304" pitchFamily="18" charset="0"/>
              </a:rPr>
              <a:t>stdio.h</a:t>
            </a:r>
            <a:r>
              <a:rPr lang="en-US" altLang="zh-CN" sz="1600" kern="100" dirty="0">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void s(</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n) /*</a:t>
            </a:r>
            <a:r>
              <a:rPr lang="zh-CN" altLang="zh-CN" sz="1600" kern="100" dirty="0">
                <a:latin typeface="Times New Roman" panose="02020603050405020304" pitchFamily="18" charset="0"/>
                <a:cs typeface="Times New Roman" panose="02020603050405020304" pitchFamily="18" charset="0"/>
              </a:rPr>
              <a:t>形参</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a:t>
            </a:r>
            <a:r>
              <a:rPr lang="zh-CN" altLang="zh-CN" sz="1600" kern="100" dirty="0">
                <a:latin typeface="Times New Roman" panose="02020603050405020304" pitchFamily="18" charset="0"/>
                <a:cs typeface="Times New Roman" panose="02020603050405020304" pitchFamily="18" charset="0"/>
              </a:rPr>
              <a:t>接收的值</a:t>
            </a:r>
            <a:r>
              <a:rPr lang="en-US" altLang="zh-CN" sz="1600" kern="100" dirty="0">
                <a:latin typeface="Times New Roman" panose="02020603050405020304" pitchFamily="18" charset="0"/>
                <a:cs typeface="Times New Roman" panose="02020603050405020304" pitchFamily="18" charset="0"/>
              </a:rPr>
              <a:t>n=%d\</a:t>
            </a:r>
            <a:r>
              <a:rPr lang="en-US" altLang="zh-CN" sz="1600" kern="100" dirty="0" err="1">
                <a:latin typeface="Times New Roman" panose="02020603050405020304" pitchFamily="18" charset="0"/>
                <a:cs typeface="Times New Roman" panose="02020603050405020304" pitchFamily="18" charset="0"/>
              </a:rPr>
              <a:t>n",n</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n=78;</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a:t>
            </a:r>
            <a:r>
              <a:rPr lang="zh-CN" altLang="zh-CN" sz="1600" kern="100" dirty="0">
                <a:latin typeface="Times New Roman" panose="02020603050405020304" pitchFamily="18" charset="0"/>
                <a:cs typeface="Times New Roman" panose="02020603050405020304" pitchFamily="18" charset="0"/>
              </a:rPr>
              <a:t>被调函数变化后</a:t>
            </a:r>
            <a:r>
              <a:rPr lang="en-US" altLang="zh-CN" sz="1600" kern="100" dirty="0">
                <a:latin typeface="Times New Roman" panose="02020603050405020304" pitchFamily="18" charset="0"/>
                <a:cs typeface="Times New Roman" panose="02020603050405020304" pitchFamily="18" charset="0"/>
              </a:rPr>
              <a:t>n=%d\</a:t>
            </a:r>
            <a:r>
              <a:rPr lang="en-US" altLang="zh-CN" sz="1600" kern="100" dirty="0" err="1">
                <a:latin typeface="Times New Roman" panose="02020603050405020304" pitchFamily="18" charset="0"/>
                <a:cs typeface="Times New Roman" panose="02020603050405020304" pitchFamily="18" charset="0"/>
              </a:rPr>
              <a:t>n",n</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main(){ </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m; </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("input number\n"); </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scanf</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err="1">
                <a:latin typeface="Times New Roman" panose="02020603050405020304" pitchFamily="18" charset="0"/>
                <a:cs typeface="Times New Roman" panose="02020603050405020304" pitchFamily="18" charset="0"/>
              </a:rPr>
              <a:t>d",&amp;m</a:t>
            </a: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s(m);  /*</a:t>
            </a:r>
            <a:r>
              <a:rPr lang="zh-CN" altLang="zh-CN" sz="1600" kern="100" dirty="0">
                <a:latin typeface="Times New Roman" panose="02020603050405020304" pitchFamily="18" charset="0"/>
                <a:cs typeface="Times New Roman" panose="02020603050405020304" pitchFamily="18" charset="0"/>
              </a:rPr>
              <a:t>实参</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a:t>
            </a:r>
            <a:r>
              <a:rPr lang="zh-CN" altLang="zh-CN" sz="1600" kern="100" dirty="0">
                <a:latin typeface="Times New Roman" panose="02020603050405020304" pitchFamily="18" charset="0"/>
                <a:cs typeface="Times New Roman" panose="02020603050405020304" pitchFamily="18" charset="0"/>
              </a:rPr>
              <a:t>主调函数中</a:t>
            </a:r>
            <a:r>
              <a:rPr lang="en-US" altLang="zh-CN" sz="1600" kern="100" dirty="0">
                <a:latin typeface="Times New Roman" panose="02020603050405020304" pitchFamily="18" charset="0"/>
                <a:cs typeface="Times New Roman" panose="02020603050405020304" pitchFamily="18" charset="0"/>
              </a:rPr>
              <a:t>m=%d\</a:t>
            </a:r>
            <a:r>
              <a:rPr lang="en-US" altLang="zh-CN" sz="1600" kern="100" dirty="0" err="1">
                <a:latin typeface="Times New Roman" panose="02020603050405020304" pitchFamily="18" charset="0"/>
                <a:cs typeface="Times New Roman" panose="02020603050405020304" pitchFamily="18" charset="0"/>
              </a:rPr>
              <a:t>n",m</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705957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0396" y="878636"/>
            <a:ext cx="10032763" cy="1754326"/>
          </a:xfrm>
          <a:prstGeom prst="rect">
            <a:avLst/>
          </a:prstGeom>
        </p:spPr>
        <p:txBody>
          <a:bodyPr wrap="square">
            <a:spAutoFit/>
          </a:bodyPr>
          <a:lstStyle/>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本</a:t>
            </a:r>
            <a:r>
              <a:rPr lang="zh-CN" altLang="zh-CN" kern="100" dirty="0">
                <a:latin typeface="Times New Roman" panose="02020603050405020304" pitchFamily="18" charset="0"/>
                <a:cs typeface="Times New Roman" panose="02020603050405020304" pitchFamily="18" charset="0"/>
              </a:rPr>
              <a:t>程序中定义了一个函数</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。在主函数中输入</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值，并作为实参，在调用时传送给</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函数的形参</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。在函数</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中先用</a:t>
            </a:r>
            <a:r>
              <a:rPr lang="en-US" altLang="zh-CN" kern="100" dirty="0" err="1">
                <a:latin typeface="Times New Roman" panose="02020603050405020304" pitchFamily="18" charset="0"/>
                <a:cs typeface="Times New Roman" panose="02020603050405020304" pitchFamily="18" charset="0"/>
              </a:rPr>
              <a:t>printf</a:t>
            </a:r>
            <a:r>
              <a:rPr lang="zh-CN" altLang="zh-CN" kern="100" dirty="0">
                <a:latin typeface="Times New Roman" panose="02020603050405020304" pitchFamily="18" charset="0"/>
                <a:cs typeface="Times New Roman" panose="02020603050405020304" pitchFamily="18" charset="0"/>
              </a:rPr>
              <a:t>语句输出了形参</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接收到的值，这个值和主调函数中实参</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的值相同，这说明实参变量已经把值传送给形参变量。然后改变</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的值，并再次输出形参变量</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的值。最后返回主调函数，在主函数中也有一个</a:t>
            </a:r>
            <a:r>
              <a:rPr lang="en-US" altLang="zh-CN" kern="100" dirty="0" err="1">
                <a:latin typeface="Times New Roman" panose="02020603050405020304" pitchFamily="18" charset="0"/>
                <a:cs typeface="Times New Roman" panose="02020603050405020304" pitchFamily="18" charset="0"/>
              </a:rPr>
              <a:t>printf</a:t>
            </a:r>
            <a:r>
              <a:rPr lang="zh-CN" altLang="zh-CN" kern="100" dirty="0">
                <a:latin typeface="Times New Roman" panose="02020603050405020304" pitchFamily="18" charset="0"/>
                <a:cs typeface="Times New Roman" panose="02020603050405020304" pitchFamily="18" charset="0"/>
              </a:rPr>
              <a:t>语句，输出调用完</a:t>
            </a:r>
            <a:r>
              <a:rPr lang="en-US" altLang="zh-CN" kern="100" dirty="0">
                <a:latin typeface="Times New Roman" panose="02020603050405020304" pitchFamily="18" charset="0"/>
                <a:cs typeface="Times New Roman" panose="02020603050405020304" pitchFamily="18" charset="0"/>
              </a:rPr>
              <a:t>s </a:t>
            </a:r>
            <a:r>
              <a:rPr lang="zh-CN" altLang="zh-CN" kern="100" dirty="0">
                <a:latin typeface="Times New Roman" panose="02020603050405020304" pitchFamily="18" charset="0"/>
                <a:cs typeface="Times New Roman" panose="02020603050405020304" pitchFamily="18" charset="0"/>
              </a:rPr>
              <a:t>函数后，实参变量</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的值，这个值仍然是我们调用</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函数前的值。这说明被调函数不能将形参变量的值反向传递给实参变量。如图</a:t>
            </a:r>
            <a:r>
              <a:rPr lang="en-US" altLang="zh-CN" kern="100" dirty="0">
                <a:latin typeface="Times New Roman" panose="02020603050405020304" pitchFamily="18" charset="0"/>
                <a:cs typeface="Times New Roman" panose="02020603050405020304" pitchFamily="18" charset="0"/>
              </a:rPr>
              <a:t>6-1</a:t>
            </a:r>
            <a:r>
              <a:rPr lang="zh-CN" altLang="zh-CN" kern="100" dirty="0">
                <a:latin typeface="Times New Roman" panose="02020603050405020304" pitchFamily="18" charset="0"/>
                <a:cs typeface="Times New Roman" panose="02020603050405020304" pitchFamily="18" charset="0"/>
              </a:rPr>
              <a:t>所示。</a:t>
            </a:r>
          </a:p>
        </p:txBody>
      </p:sp>
      <p:pic>
        <p:nvPicPr>
          <p:cNvPr id="4" name="图片 3" descr="F:\ctutu\06\6-1.pn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690833" y="2803890"/>
            <a:ext cx="2844800" cy="1626235"/>
          </a:xfrm>
          <a:prstGeom prst="rect">
            <a:avLst/>
          </a:prstGeom>
          <a:noFill/>
          <a:ln>
            <a:noFill/>
          </a:ln>
        </p:spPr>
      </p:pic>
      <p:sp>
        <p:nvSpPr>
          <p:cNvPr id="3" name="矩形 2"/>
          <p:cNvSpPr/>
          <p:nvPr/>
        </p:nvSpPr>
        <p:spPr>
          <a:xfrm>
            <a:off x="3943682" y="4831789"/>
            <a:ext cx="2339102" cy="424732"/>
          </a:xfrm>
          <a:prstGeom prst="rect">
            <a:avLst/>
          </a:prstGeom>
        </p:spPr>
        <p:txBody>
          <a:bodyPr wrap="none">
            <a:spAutoFit/>
          </a:bodyPr>
          <a:lstStyle/>
          <a:p>
            <a:pPr indent="228600" algn="ctr">
              <a:lnSpc>
                <a:spcPct val="120000"/>
              </a:lnSpc>
              <a:spcAft>
                <a:spcPts val="0"/>
              </a:spcAft>
            </a:pPr>
            <a:r>
              <a:rPr lang="zh-CN" altLang="zh-CN" kern="100" dirty="0">
                <a:latin typeface="Times New Roman" panose="02020603050405020304" pitchFamily="18" charset="0"/>
                <a:cs typeface="Times New Roman" panose="02020603050405020304" pitchFamily="18" charset="0"/>
              </a:rPr>
              <a:t>图</a:t>
            </a:r>
            <a:r>
              <a:rPr lang="en-US" altLang="zh-CN" kern="100" dirty="0">
                <a:latin typeface="Times New Roman" panose="02020603050405020304" pitchFamily="18" charset="0"/>
                <a:cs typeface="Times New Roman" panose="02020603050405020304" pitchFamily="18" charset="0"/>
              </a:rPr>
              <a:t>6-1</a:t>
            </a:r>
            <a:r>
              <a:rPr lang="zh-CN" altLang="zh-CN" kern="100" dirty="0">
                <a:latin typeface="Times New Roman" panose="02020603050405020304" pitchFamily="18" charset="0"/>
                <a:cs typeface="Times New Roman" panose="02020603050405020304" pitchFamily="18" charset="0"/>
              </a:rPr>
              <a:t>形参实参传递</a:t>
            </a:r>
            <a:endParaRPr lang="zh-CN" altLang="zh-CN" sz="24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1670260"/>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74975" y="420712"/>
            <a:ext cx="7451933" cy="5743111"/>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6-6</a:t>
            </a:r>
            <a:r>
              <a:rPr lang="zh-CN" altLang="zh-CN" kern="100" dirty="0">
                <a:latin typeface="Times New Roman" panose="02020603050405020304" pitchFamily="18" charset="0"/>
                <a:cs typeface="Times New Roman" panose="02020603050405020304" pitchFamily="18" charset="0"/>
              </a:rPr>
              <a:t>打印星号三角形</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输出</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行星号三角形</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star(</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j=1;i=1;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控制</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行</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&lt;=n)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控制每行空格数量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j=1;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while(j&lt;=n-</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 xmlns:p14="http://schemas.microsoft.com/office/powerpoint/2010/main" val="234032279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1869" y="147574"/>
            <a:ext cx="7742490" cy="6407908"/>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控制每行星号数量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j=1;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while(j&lt;=2*i-1)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return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请输入星号三角形的行数：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d",&amp;k</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star(k);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0766708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547" y="949129"/>
            <a:ext cx="11791950" cy="4662815"/>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6.3.2</a:t>
            </a:r>
            <a:r>
              <a:rPr lang="zh-CN" altLang="zh-CN" b="1" kern="100" dirty="0">
                <a:latin typeface="Times New Roman" panose="02020603050405020304" pitchFamily="18" charset="0"/>
                <a:cs typeface="Times New Roman" panose="02020603050405020304" pitchFamily="18" charset="0"/>
              </a:rPr>
              <a:t>函数的值</a:t>
            </a:r>
            <a:r>
              <a:rPr lang="en-US" altLang="zh-CN" b="1" kern="100" dirty="0">
                <a:latin typeface="Times New Roman" panose="02020603050405020304" pitchFamily="18" charset="0"/>
                <a:cs typeface="Times New Roman" panose="02020603050405020304" pitchFamily="18" charset="0"/>
              </a:rPr>
              <a:t>  </a:t>
            </a:r>
            <a:endParaRPr lang="zh-CN" altLang="zh-CN" b="1"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函数的值只能通过</a:t>
            </a:r>
            <a:r>
              <a:rPr lang="en-US" altLang="zh-CN" kern="100" dirty="0">
                <a:latin typeface="Times New Roman" panose="02020603050405020304" pitchFamily="18" charset="0"/>
                <a:cs typeface="Times New Roman" panose="02020603050405020304" pitchFamily="18" charset="0"/>
              </a:rPr>
              <a:t>return</a:t>
            </a:r>
            <a:r>
              <a:rPr lang="zh-CN" altLang="zh-CN" kern="100" dirty="0">
                <a:latin typeface="Times New Roman" panose="02020603050405020304" pitchFamily="18" charset="0"/>
                <a:cs typeface="Times New Roman" panose="02020603050405020304" pitchFamily="18" charset="0"/>
              </a:rPr>
              <a:t>语句返回主调函数。</a:t>
            </a:r>
            <a:r>
              <a:rPr lang="en-US" altLang="zh-CN" kern="100" dirty="0">
                <a:latin typeface="Times New Roman" panose="02020603050405020304" pitchFamily="18" charset="0"/>
                <a:cs typeface="Times New Roman" panose="02020603050405020304" pitchFamily="18" charset="0"/>
              </a:rPr>
              <a:t>return</a:t>
            </a:r>
            <a:r>
              <a:rPr lang="zh-CN" altLang="zh-CN" kern="100" dirty="0">
                <a:latin typeface="Times New Roman" panose="02020603050405020304" pitchFamily="18" charset="0"/>
                <a:cs typeface="Times New Roman" panose="02020603050405020304" pitchFamily="18" charset="0"/>
              </a:rPr>
              <a:t>语句的一般形式为：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 </a:t>
            </a:r>
            <a:r>
              <a:rPr lang="zh-CN" altLang="zh-CN" kern="100" dirty="0">
                <a:latin typeface="Times New Roman" panose="02020603050405020304" pitchFamily="18" charset="0"/>
                <a:cs typeface="Times New Roman" panose="02020603050405020304" pitchFamily="18" charset="0"/>
              </a:rPr>
              <a:t>表达式；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或者为：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 (</a:t>
            </a:r>
            <a:r>
              <a:rPr lang="zh-CN" altLang="zh-CN" kern="100" dirty="0">
                <a:latin typeface="Times New Roman" panose="02020603050405020304" pitchFamily="18" charset="0"/>
                <a:cs typeface="Times New Roman" panose="02020603050405020304" pitchFamily="18" charset="0"/>
              </a:rPr>
              <a:t>表达式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该</a:t>
            </a:r>
            <a:r>
              <a:rPr lang="zh-CN" altLang="zh-CN" kern="100" dirty="0">
                <a:latin typeface="Times New Roman" panose="02020603050405020304" pitchFamily="18" charset="0"/>
                <a:cs typeface="Times New Roman" panose="02020603050405020304" pitchFamily="18" charset="0"/>
              </a:rPr>
              <a:t>语句的功能是计算表达式的值，并返回给主调函数。在函数中允许有多个</a:t>
            </a:r>
            <a:r>
              <a:rPr lang="en-US" altLang="zh-CN" kern="100" dirty="0">
                <a:latin typeface="Times New Roman" panose="02020603050405020304" pitchFamily="18" charset="0"/>
                <a:cs typeface="Times New Roman" panose="02020603050405020304" pitchFamily="18" charset="0"/>
              </a:rPr>
              <a:t>return</a:t>
            </a:r>
            <a:r>
              <a:rPr lang="zh-CN" altLang="zh-CN" kern="100" dirty="0">
                <a:latin typeface="Times New Roman" panose="02020603050405020304" pitchFamily="18" charset="0"/>
                <a:cs typeface="Times New Roman" panose="02020603050405020304" pitchFamily="18" charset="0"/>
              </a:rPr>
              <a:t>语句，但每次调用只能有一个</a:t>
            </a:r>
            <a:r>
              <a:rPr lang="en-US" altLang="zh-CN" kern="100" dirty="0">
                <a:latin typeface="Times New Roman" panose="02020603050405020304" pitchFamily="18" charset="0"/>
                <a:cs typeface="Times New Roman" panose="02020603050405020304" pitchFamily="18" charset="0"/>
              </a:rPr>
              <a:t>return</a:t>
            </a:r>
            <a:r>
              <a:rPr lang="zh-CN" altLang="zh-CN" kern="100" dirty="0">
                <a:latin typeface="Times New Roman" panose="02020603050405020304" pitchFamily="18" charset="0"/>
                <a:cs typeface="Times New Roman" panose="02020603050405020304" pitchFamily="18" charset="0"/>
              </a:rPr>
              <a:t>语句被执行，因此只能返回一个函数值。</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函数值的类型和函数定义中函数的类型应保持一致。如果两者不一致，则以函数类型为准，自动进行类型转换。</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如函数值为整型，在函数定义时可以省去类型说明。</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不返回函数值的函数，可以明确定义为“空类型”，类型说明符为“</a:t>
            </a:r>
            <a:r>
              <a:rPr lang="en-US" altLang="zh-CN" kern="100" dirty="0">
                <a:latin typeface="Times New Roman" panose="02020603050405020304" pitchFamily="18" charset="0"/>
                <a:cs typeface="Times New Roman" panose="02020603050405020304" pitchFamily="18" charset="0"/>
              </a:rPr>
              <a:t>void</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8312103"/>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0954" y="325542"/>
            <a:ext cx="9708022" cy="6407908"/>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6-7</a:t>
            </a:r>
            <a:r>
              <a:rPr lang="zh-CN" altLang="zh-CN" kern="100" dirty="0">
                <a:latin typeface="Times New Roman" panose="02020603050405020304" pitchFamily="18" charset="0"/>
                <a:cs typeface="Times New Roman" panose="02020603050405020304" pitchFamily="18" charset="0"/>
              </a:rPr>
              <a:t>编程求</a:t>
            </a:r>
            <a:r>
              <a:rPr lang="en-US" altLang="zh-CN" kern="100" dirty="0">
                <a:latin typeface="Times New Roman" panose="02020603050405020304" pitchFamily="18" charset="0"/>
                <a:cs typeface="Times New Roman" panose="02020603050405020304" pitchFamily="18" charset="0"/>
              </a:rPr>
              <a:t>(1+2)+(2+3)+(3+4)+(4+5)++(99+100)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smtClean="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add(</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c;</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return c;</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=1;s=0;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&lt;100)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s+=add(i,i+1);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n",s</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21401997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700328" y="1584548"/>
            <a:ext cx="7272893" cy="3739485"/>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项目描述</a:t>
            </a:r>
            <a:endParaRPr lang="zh-CN" altLang="en-US" b="1" kern="100" dirty="0">
              <a:latin typeface="Cambria"/>
              <a:cs typeface="Times New Roman"/>
            </a:endParaRPr>
          </a:p>
          <a:p>
            <a:pPr lvl="0" indent="360000" algn="just">
              <a:lnSpc>
                <a:spcPct val="150000"/>
              </a:lnSpc>
              <a:spcAft>
                <a:spcPts val="0"/>
              </a:spcAft>
            </a:pPr>
            <a:r>
              <a:rPr lang="zh-CN" altLang="en-US" kern="100" dirty="0">
                <a:latin typeface="Cambria"/>
                <a:cs typeface="Times New Roman"/>
              </a:rPr>
              <a:t>程序员小李正在编写一段</a:t>
            </a:r>
            <a:r>
              <a:rPr lang="en-US" altLang="zh-CN" kern="100" dirty="0">
                <a:latin typeface="Cambria"/>
                <a:cs typeface="Times New Roman"/>
              </a:rPr>
              <a:t>C</a:t>
            </a:r>
            <a:r>
              <a:rPr lang="zh-CN" altLang="en-US" kern="100" dirty="0">
                <a:latin typeface="Cambria"/>
                <a:cs typeface="Times New Roman"/>
              </a:rPr>
              <a:t>语言程序，程序中有些代码段用来实现特定功能并且需要重复执行，他决定将这段完成特定功能的代码段写成一个函数模块，在需要用到的时候调用即可，进而避免了重复写代码，避免了重复性操作。</a:t>
            </a:r>
          </a:p>
          <a:p>
            <a:pPr marL="342900" lvl="0" indent="-342900" algn="just">
              <a:lnSpc>
                <a:spcPct val="150000"/>
              </a:lnSpc>
              <a:spcAft>
                <a:spcPts val="0"/>
              </a:spcAft>
              <a:buFont typeface="Wingdings"/>
              <a:buChar char=""/>
            </a:pPr>
            <a:r>
              <a:rPr lang="zh-CN" altLang="en-US" b="1" kern="100" dirty="0">
                <a:latin typeface="Cambria"/>
                <a:cs typeface="Times New Roman"/>
              </a:rPr>
              <a:t>项目分析</a:t>
            </a:r>
          </a:p>
          <a:p>
            <a:pPr indent="360000" algn="just">
              <a:lnSpc>
                <a:spcPct val="150000"/>
              </a:lnSpc>
            </a:pPr>
            <a:r>
              <a:rPr lang="en-US" altLang="zh-CN" kern="100" dirty="0">
                <a:latin typeface="Cambria"/>
                <a:cs typeface="Times New Roman"/>
              </a:rPr>
              <a:t>C</a:t>
            </a:r>
            <a:r>
              <a:rPr lang="zh-CN" altLang="en-US" kern="100" dirty="0">
                <a:latin typeface="Cambria"/>
                <a:cs typeface="Times New Roman"/>
              </a:rPr>
              <a:t>语言的模块化程序结构用函数来实现，即将复杂的</a:t>
            </a:r>
            <a:r>
              <a:rPr lang="en-US" altLang="zh-CN" kern="100" dirty="0">
                <a:latin typeface="Cambria"/>
                <a:cs typeface="Times New Roman"/>
              </a:rPr>
              <a:t>C</a:t>
            </a:r>
            <a:r>
              <a:rPr lang="zh-CN" altLang="en-US" kern="100" dirty="0">
                <a:latin typeface="Cambria"/>
                <a:cs typeface="Times New Roman"/>
              </a:rPr>
              <a:t>程序分为若干模块，每个模块都编写成一个</a:t>
            </a:r>
            <a:r>
              <a:rPr lang="en-US" altLang="zh-CN" kern="100" dirty="0">
                <a:latin typeface="Cambria"/>
                <a:cs typeface="Times New Roman"/>
              </a:rPr>
              <a:t>C</a:t>
            </a:r>
            <a:r>
              <a:rPr lang="zh-CN" altLang="en-US" kern="100" dirty="0">
                <a:latin typeface="Cambria"/>
                <a:cs typeface="Times New Roman"/>
              </a:rPr>
              <a:t>函数，然后通过主函数调用函数及函数调用函数来实现功能。</a:t>
            </a:r>
          </a:p>
        </p:txBody>
      </p:sp>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7010" y="1116749"/>
            <a:ext cx="2926768" cy="5741251"/>
          </a:xfrm>
          <a:prstGeom prst="rect">
            <a:avLst/>
          </a:prstGeom>
        </p:spPr>
      </p:pic>
    </p:spTree>
    <p:extLst>
      <p:ext uri="{BB962C8B-B14F-4D97-AF65-F5344CB8AC3E}">
        <p14:creationId xmlns="" xmlns:p14="http://schemas.microsoft.com/office/powerpoint/2010/main" val="121330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par>
                          <p:cTn id="13" fill="hold">
                            <p:stCondLst>
                              <p:cond delay="297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2083" y="165786"/>
            <a:ext cx="4916731" cy="424732"/>
          </a:xfrm>
          <a:prstGeom prst="rect">
            <a:avLst/>
          </a:prstGeom>
        </p:spPr>
        <p:txBody>
          <a:bodyPr wrap="non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6-8</a:t>
            </a:r>
            <a:r>
              <a:rPr lang="zh-CN" altLang="zh-CN" kern="100" dirty="0">
                <a:latin typeface="Times New Roman" panose="02020603050405020304" pitchFamily="18" charset="0"/>
                <a:cs typeface="Times New Roman" panose="02020603050405020304" pitchFamily="18" charset="0"/>
              </a:rPr>
              <a:t>求</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到</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之间所有素数（质数）的和。</a:t>
            </a:r>
          </a:p>
        </p:txBody>
      </p:sp>
      <p:sp>
        <p:nvSpPr>
          <p:cNvPr id="3" name="矩形 2"/>
          <p:cNvSpPr/>
          <p:nvPr/>
        </p:nvSpPr>
        <p:spPr>
          <a:xfrm>
            <a:off x="1375873" y="670035"/>
            <a:ext cx="7768127" cy="5078313"/>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prime(</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i,k</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i</a:t>
            </a:r>
            <a:r>
              <a:rPr lang="en-US" altLang="zh-CN" kern="100" dirty="0" smtClean="0">
                <a:latin typeface="Times New Roman" panose="02020603050405020304" pitchFamily="18" charset="0"/>
                <a:cs typeface="Times New Roman" panose="02020603050405020304" pitchFamily="18" charset="0"/>
              </a:rPr>
              <a:t>=2</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&lt;n)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	 break;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43592524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9338" y="561274"/>
            <a:ext cx="7520299" cy="5410712"/>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if(k==1)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return 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else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return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i,s</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=1;i&lt;=100;i++)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if(prime(</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s+=</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到</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内的素数和为</a:t>
            </a:r>
            <a:r>
              <a:rPr lang="en-US" altLang="zh-CN" kern="100" dirty="0">
                <a:latin typeface="Times New Roman" panose="02020603050405020304" pitchFamily="18" charset="0"/>
                <a:cs typeface="Times New Roman" panose="02020603050405020304" pitchFamily="18" charset="0"/>
              </a:rPr>
              <a:t> %d\</a:t>
            </a:r>
            <a:r>
              <a:rPr lang="en-US" altLang="zh-CN" kern="100" dirty="0" err="1">
                <a:latin typeface="Times New Roman" panose="02020603050405020304" pitchFamily="18" charset="0"/>
                <a:cs typeface="Times New Roman" panose="02020603050405020304" pitchFamily="18" charset="0"/>
              </a:rPr>
              <a:t>n",s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9210843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2563" y="861556"/>
            <a:ext cx="9867900" cy="4247317"/>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6.3.3</a:t>
            </a:r>
            <a:r>
              <a:rPr lang="zh-CN" altLang="zh-CN" b="1" kern="100" dirty="0">
                <a:latin typeface="Times New Roman"/>
                <a:cs typeface="Times New Roman"/>
              </a:rPr>
              <a:t>函数原型说明</a:t>
            </a:r>
          </a:p>
          <a:p>
            <a:pPr indent="266700" algn="just">
              <a:lnSpc>
                <a:spcPct val="150000"/>
              </a:lnSpc>
              <a:spcAft>
                <a:spcPts val="0"/>
              </a:spcAft>
            </a:pPr>
            <a:r>
              <a:rPr lang="zh-CN" altLang="zh-CN" kern="100" dirty="0">
                <a:latin typeface="Times New Roman"/>
                <a:cs typeface="Times New Roman"/>
              </a:rPr>
              <a:t>主调函数中调用某函数之前应对被调用函数进行说明，这与使用变量之前要先进行变量说明是一样的。在主调函数中对被调函数作说明的目的是使编译系统知道被调函数返回值的类型，以便在主调函数中按此种类型对返回值作相应的处理。</a:t>
            </a:r>
          </a:p>
          <a:p>
            <a:pPr indent="266700" algn="just">
              <a:lnSpc>
                <a:spcPct val="150000"/>
              </a:lnSpc>
              <a:spcAft>
                <a:spcPts val="0"/>
              </a:spcAft>
            </a:pPr>
            <a:r>
              <a:rPr lang="zh-CN" altLang="zh-CN" kern="100" dirty="0">
                <a:latin typeface="Times New Roman"/>
                <a:cs typeface="Times New Roman"/>
              </a:rPr>
              <a:t>对被调函数的说明也有两种格式，一种为传统格式，其一般格式为：</a:t>
            </a:r>
          </a:p>
          <a:p>
            <a:pPr indent="266700" algn="just">
              <a:lnSpc>
                <a:spcPct val="150000"/>
              </a:lnSpc>
              <a:spcAft>
                <a:spcPts val="0"/>
              </a:spcAft>
            </a:pPr>
            <a:r>
              <a:rPr lang="zh-CN" altLang="zh-CN" kern="100" dirty="0">
                <a:latin typeface="Times New Roman"/>
                <a:cs typeface="Times New Roman"/>
              </a:rPr>
              <a:t>类型说明符 被调函数名</a:t>
            </a:r>
            <a:r>
              <a:rPr lang="en-US" altLang="zh-CN" kern="100" dirty="0">
                <a:latin typeface="Times New Roman"/>
                <a:cs typeface="Times New Roman"/>
              </a:rPr>
              <a:t>(</a:t>
            </a:r>
            <a:r>
              <a:rPr lang="zh-CN" altLang="zh-CN" kern="100" dirty="0">
                <a:latin typeface="Times New Roman"/>
                <a:cs typeface="Times New Roman"/>
              </a:rPr>
              <a:t>类型形参，类型形参</a:t>
            </a:r>
            <a:r>
              <a:rPr lang="en-US" altLang="zh-CN" kern="100" dirty="0">
                <a:latin typeface="Times New Roman"/>
                <a:cs typeface="Times New Roman"/>
              </a:rPr>
              <a:t>…)</a:t>
            </a:r>
            <a:r>
              <a:rPr lang="zh-CN" altLang="zh-CN" kern="100" dirty="0">
                <a:latin typeface="Times New Roman"/>
                <a:cs typeface="Times New Roman"/>
              </a:rPr>
              <a:t>；</a:t>
            </a:r>
          </a:p>
          <a:p>
            <a:pPr indent="266700" algn="just">
              <a:lnSpc>
                <a:spcPct val="150000"/>
              </a:lnSpc>
              <a:spcAft>
                <a:spcPts val="0"/>
              </a:spcAft>
            </a:pPr>
            <a:r>
              <a:rPr lang="zh-CN" altLang="zh-CN" kern="100" dirty="0">
                <a:latin typeface="Times New Roman"/>
                <a:cs typeface="Times New Roman"/>
              </a:rPr>
              <a:t>或为：</a:t>
            </a:r>
          </a:p>
          <a:p>
            <a:pPr indent="266700" algn="just">
              <a:lnSpc>
                <a:spcPct val="150000"/>
              </a:lnSpc>
              <a:spcAft>
                <a:spcPts val="0"/>
              </a:spcAft>
            </a:pPr>
            <a:r>
              <a:rPr lang="zh-CN" altLang="zh-CN" kern="100" dirty="0">
                <a:latin typeface="Times New Roman"/>
                <a:cs typeface="Times New Roman"/>
              </a:rPr>
              <a:t>类型说明符 被调函数名</a:t>
            </a:r>
            <a:r>
              <a:rPr lang="en-US" altLang="zh-CN" kern="100" dirty="0">
                <a:latin typeface="Times New Roman"/>
                <a:cs typeface="Times New Roman"/>
              </a:rPr>
              <a:t>(</a:t>
            </a:r>
            <a:r>
              <a:rPr lang="zh-CN" altLang="zh-CN" kern="100" dirty="0">
                <a:latin typeface="Times New Roman"/>
                <a:cs typeface="Times New Roman"/>
              </a:rPr>
              <a:t>类型，类型</a:t>
            </a:r>
            <a:r>
              <a:rPr lang="en-US" altLang="zh-CN" kern="100" dirty="0">
                <a:latin typeface="Times New Roman"/>
                <a:cs typeface="Times New Roman"/>
              </a:rPr>
              <a:t>…)</a:t>
            </a:r>
            <a:r>
              <a:rPr lang="zh-CN" altLang="zh-CN" kern="100" dirty="0">
                <a:latin typeface="Times New Roman"/>
                <a:cs typeface="Times New Roman"/>
              </a:rPr>
              <a:t>；</a:t>
            </a:r>
          </a:p>
          <a:p>
            <a:pPr indent="266700" algn="just">
              <a:lnSpc>
                <a:spcPct val="150000"/>
              </a:lnSpc>
              <a:spcAft>
                <a:spcPts val="0"/>
              </a:spcAft>
            </a:pPr>
            <a:r>
              <a:rPr lang="zh-CN" altLang="zh-CN" kern="100" dirty="0">
                <a:latin typeface="Times New Roman"/>
                <a:cs typeface="Times New Roman"/>
              </a:rPr>
              <a:t>括号内给出了形参的类型和形参名，或只给出形参类型。这便于编译系统进行检错，以防止可能出现的错误。</a:t>
            </a:r>
          </a:p>
        </p:txBody>
      </p:sp>
    </p:spTree>
    <p:extLst>
      <p:ext uri="{BB962C8B-B14F-4D97-AF65-F5344CB8AC3E}">
        <p14:creationId xmlns="" xmlns:p14="http://schemas.microsoft.com/office/powerpoint/2010/main" val="3647410269"/>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5349" y="838096"/>
            <a:ext cx="9705975" cy="2948243"/>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在以下几种情况下可以不对被调函数作说明，而直接调用。</a:t>
            </a: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如果被调函数的返回值是整型或字符型时，可以不对被调函数作说明，而直接调用。这时系统将自动对被调函数返回值按整型处理。</a:t>
            </a:r>
          </a:p>
          <a:p>
            <a:pPr indent="266700" algn="just">
              <a:lnSpc>
                <a:spcPct val="150000"/>
              </a:lnSpc>
              <a:spcAft>
                <a:spcPts val="0"/>
              </a:spcAft>
            </a:pPr>
            <a:r>
              <a:rPr lang="en-US" altLang="zh-CN" kern="100" dirty="0">
                <a:latin typeface="宋体"/>
                <a:cs typeface="Times New Roman"/>
              </a:rPr>
              <a:t>(2)</a:t>
            </a:r>
            <a:r>
              <a:rPr lang="zh-CN" altLang="zh-CN" kern="100" dirty="0">
                <a:latin typeface="Times New Roman"/>
                <a:cs typeface="Times New Roman"/>
              </a:rPr>
              <a:t>当被调函数的函数定义出现在主调函数之前时，在主调函数中也可以不对被调函数再作说明而直接调用。</a:t>
            </a:r>
          </a:p>
          <a:p>
            <a:pPr indent="266700" algn="just">
              <a:lnSpc>
                <a:spcPct val="150000"/>
              </a:lnSpc>
              <a:spcAft>
                <a:spcPts val="0"/>
              </a:spcAft>
            </a:pPr>
            <a:r>
              <a:rPr lang="en-US" altLang="zh-CN" kern="100" dirty="0">
                <a:latin typeface="宋体"/>
                <a:cs typeface="Times New Roman"/>
              </a:rPr>
              <a:t>(3)</a:t>
            </a:r>
            <a:r>
              <a:rPr lang="zh-CN" altLang="zh-CN" kern="100" dirty="0">
                <a:latin typeface="Times New Roman"/>
                <a:cs typeface="Times New Roman"/>
              </a:rPr>
              <a:t>如在所有函数定义之前，在函数外预先说明了各个函数的类型，则在以后的各主调函数中，可不再对被调函数作说明。例如：</a:t>
            </a:r>
          </a:p>
        </p:txBody>
      </p:sp>
    </p:spTree>
    <p:extLst>
      <p:ext uri="{BB962C8B-B14F-4D97-AF65-F5344CB8AC3E}">
        <p14:creationId xmlns="" xmlns:p14="http://schemas.microsoft.com/office/powerpoint/2010/main" val="488984391"/>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6847" y="0"/>
            <a:ext cx="8766294" cy="6324808"/>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f(float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f(float b){</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其中第一，二行对</a:t>
            </a:r>
            <a:r>
              <a:rPr lang="en-US" altLang="zh-CN" kern="100" dirty="0" err="1">
                <a:latin typeface="Times New Roman" panose="02020603050405020304" pitchFamily="18" charset="0"/>
                <a:cs typeface="Times New Roman" panose="02020603050405020304" pitchFamily="18" charset="0"/>
              </a:rPr>
              <a:t>str</a:t>
            </a:r>
            <a:r>
              <a:rPr lang="zh-CN" altLang="zh-CN" kern="100" dirty="0">
                <a:latin typeface="Times New Roman" panose="02020603050405020304" pitchFamily="18" charset="0"/>
                <a:cs typeface="Times New Roman" panose="02020603050405020304" pitchFamily="18" charset="0"/>
              </a:rPr>
              <a:t>函数和</a:t>
            </a:r>
            <a:r>
              <a:rPr lang="en-US" altLang="zh-CN" kern="100" dirty="0">
                <a:latin typeface="Times New Roman" panose="02020603050405020304" pitchFamily="18" charset="0"/>
                <a:cs typeface="Times New Roman" panose="02020603050405020304" pitchFamily="18" charset="0"/>
              </a:rPr>
              <a:t>f</a:t>
            </a:r>
            <a:r>
              <a:rPr lang="zh-CN" altLang="zh-CN" kern="100" dirty="0">
                <a:latin typeface="Times New Roman" panose="02020603050405020304" pitchFamily="18" charset="0"/>
                <a:cs typeface="Times New Roman" panose="02020603050405020304" pitchFamily="18" charset="0"/>
              </a:rPr>
              <a:t>函数预先作了说明。因此在以后各函数中无须对</a:t>
            </a:r>
            <a:r>
              <a:rPr lang="en-US" altLang="zh-CN" kern="100" dirty="0" err="1">
                <a:latin typeface="Times New Roman" panose="02020603050405020304" pitchFamily="18" charset="0"/>
                <a:cs typeface="Times New Roman" panose="02020603050405020304" pitchFamily="18" charset="0"/>
              </a:rPr>
              <a:t>str</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f</a:t>
            </a:r>
            <a:r>
              <a:rPr lang="zh-CN" altLang="zh-CN" kern="100" dirty="0">
                <a:latin typeface="Times New Roman" panose="02020603050405020304" pitchFamily="18" charset="0"/>
                <a:cs typeface="Times New Roman" panose="02020603050405020304" pitchFamily="18" charset="0"/>
              </a:rPr>
              <a:t>函数再作说明就可直接调用</a:t>
            </a:r>
            <a:r>
              <a:rPr lang="zh-CN" altLang="zh-CN" kern="100" dirty="0" smtClean="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(4)</a:t>
            </a:r>
            <a:r>
              <a:rPr lang="zh-CN" altLang="zh-CN" kern="100" dirty="0" smtClean="0">
                <a:latin typeface="Times New Roman" panose="02020603050405020304" pitchFamily="18" charset="0"/>
                <a:cs typeface="Times New Roman" panose="02020603050405020304" pitchFamily="18" charset="0"/>
              </a:rPr>
              <a:t>对库函数的调用不需要再作说明，但必须把该函数的头文件用</a:t>
            </a:r>
            <a:r>
              <a:rPr lang="en-US" altLang="zh-CN" kern="100" dirty="0" smtClean="0">
                <a:latin typeface="Times New Roman" panose="02020603050405020304" pitchFamily="18" charset="0"/>
                <a:cs typeface="Times New Roman" panose="02020603050405020304" pitchFamily="18" charset="0"/>
              </a:rPr>
              <a:t>include</a:t>
            </a:r>
            <a:r>
              <a:rPr lang="zh-CN" altLang="zh-CN" kern="100" dirty="0" smtClean="0">
                <a:latin typeface="Times New Roman" panose="02020603050405020304" pitchFamily="18" charset="0"/>
                <a:cs typeface="Times New Roman" panose="02020603050405020304" pitchFamily="18" charset="0"/>
              </a:rPr>
              <a:t>命令包含在源文件前面。</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30824385"/>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0625" y="1406515"/>
            <a:ext cx="9648825" cy="2169825"/>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6.3.4</a:t>
            </a:r>
            <a:r>
              <a:rPr lang="zh-CN" altLang="zh-CN" b="1" kern="100" dirty="0">
                <a:latin typeface="Times New Roman"/>
                <a:cs typeface="Times New Roman"/>
              </a:rPr>
              <a:t>数组作为函数参数</a:t>
            </a:r>
          </a:p>
          <a:p>
            <a:pPr indent="266700" algn="just">
              <a:lnSpc>
                <a:spcPct val="150000"/>
              </a:lnSpc>
              <a:spcAft>
                <a:spcPts val="0"/>
              </a:spcAft>
            </a:pPr>
            <a:r>
              <a:rPr lang="zh-CN" altLang="zh-CN" kern="100" dirty="0">
                <a:latin typeface="Times New Roman"/>
                <a:cs typeface="Times New Roman"/>
              </a:rPr>
              <a:t>数组用作函数参数有两种形式，一种是把数组元素</a:t>
            </a:r>
            <a:r>
              <a:rPr lang="en-US" altLang="zh-CN" kern="100" dirty="0">
                <a:latin typeface="Times New Roman"/>
                <a:cs typeface="Times New Roman"/>
              </a:rPr>
              <a:t>(</a:t>
            </a:r>
            <a:r>
              <a:rPr lang="zh-CN" altLang="zh-CN" kern="100" dirty="0">
                <a:latin typeface="Times New Roman"/>
                <a:cs typeface="Times New Roman"/>
              </a:rPr>
              <a:t>下标变量</a:t>
            </a:r>
            <a:r>
              <a:rPr lang="en-US" altLang="zh-CN" kern="100" dirty="0">
                <a:latin typeface="Times New Roman"/>
                <a:cs typeface="Times New Roman"/>
              </a:rPr>
              <a:t>)</a:t>
            </a:r>
            <a:r>
              <a:rPr lang="zh-CN" altLang="zh-CN" kern="100" dirty="0">
                <a:latin typeface="Times New Roman"/>
                <a:cs typeface="Times New Roman"/>
              </a:rPr>
              <a:t>作为实参使用；另一种是把数组名作为函数的形参和实参使用。</a:t>
            </a:r>
          </a:p>
          <a:p>
            <a:pPr indent="266700" algn="just">
              <a:lnSpc>
                <a:spcPct val="150000"/>
              </a:lnSpc>
              <a:spcAft>
                <a:spcPts val="0"/>
              </a:spcAft>
            </a:pPr>
            <a:r>
              <a:rPr lang="zh-CN" altLang="zh-CN" kern="100" dirty="0">
                <a:latin typeface="Times New Roman"/>
                <a:cs typeface="Times New Roman"/>
              </a:rPr>
              <a:t>数组元素作函数实参，等同于普通变量。在发生函数调用时，把数组元素的值传送给形参，从而实现单向的值传送。这种调用方式与循环配合，可以实现对数组元素的批量处理。</a:t>
            </a:r>
          </a:p>
        </p:txBody>
      </p:sp>
    </p:spTree>
    <p:extLst>
      <p:ext uri="{BB962C8B-B14F-4D97-AF65-F5344CB8AC3E}">
        <p14:creationId xmlns="" xmlns:p14="http://schemas.microsoft.com/office/powerpoint/2010/main" val="2202214401"/>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4598" y="225046"/>
            <a:ext cx="10160950" cy="6075509"/>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6-9</a:t>
            </a:r>
            <a:r>
              <a:rPr lang="zh-CN" altLang="zh-CN" kern="100" dirty="0">
                <a:latin typeface="Times New Roman" panose="02020603050405020304" pitchFamily="18" charset="0"/>
                <a:cs typeface="Times New Roman" panose="02020603050405020304" pitchFamily="18" charset="0"/>
              </a:rPr>
              <a:t>判断一个整数数组中各元素的值，若大于</a:t>
            </a:r>
            <a:r>
              <a:rPr lang="en-US" altLang="zh-CN" kern="100" dirty="0">
                <a:latin typeface="Times New Roman" panose="02020603050405020304" pitchFamily="18" charset="0"/>
                <a:cs typeface="Times New Roman" panose="02020603050405020304" pitchFamily="18" charset="0"/>
              </a:rPr>
              <a:t>0 </a:t>
            </a:r>
            <a:r>
              <a:rPr lang="zh-CN" altLang="zh-CN" kern="100" dirty="0">
                <a:latin typeface="Times New Roman" panose="02020603050405020304" pitchFamily="18" charset="0"/>
                <a:cs typeface="Times New Roman" panose="02020603050405020304" pitchFamily="18" charset="0"/>
              </a:rPr>
              <a:t>则输出该值，若小于等于</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则输出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值</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void </a:t>
            </a:r>
            <a:r>
              <a:rPr lang="en-US" altLang="zh-CN" kern="100" dirty="0" err="1">
                <a:latin typeface="Times New Roman" panose="02020603050405020304" pitchFamily="18" charset="0"/>
                <a:cs typeface="Times New Roman" panose="02020603050405020304" pitchFamily="18" charset="0"/>
              </a:rPr>
              <a:t>nzp</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v)</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if(v&gt;0)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",v);</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else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a[5],</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5 numbers\n");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=0;i&lt;5;i++)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nzp</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52932963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781762" y="638085"/>
            <a:ext cx="10763250" cy="4929555"/>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smtClean="0">
                <a:latin typeface="Times New Roman"/>
                <a:cs typeface="Times New Roman"/>
              </a:rPr>
              <a:t>用</a:t>
            </a:r>
            <a:r>
              <a:rPr lang="zh-CN" altLang="zh-CN" kern="100" dirty="0">
                <a:latin typeface="Times New Roman"/>
                <a:cs typeface="Times New Roman"/>
              </a:rPr>
              <a:t>数组名作函数参数与用数组元素作实参有几点不同：</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1</a:t>
            </a:r>
            <a:r>
              <a:rPr lang="zh-CN" altLang="zh-CN" kern="100" dirty="0">
                <a:latin typeface="Times New Roman"/>
                <a:cs typeface="Times New Roman"/>
              </a:rPr>
              <a:t>）用数组元素作实参时，对数组元素的处理是按普通变量对待的。用数组名作函数参数时，要求形参和相对应的实参都必须是类型相同的数组，都必须有明确的数组说明。当形参和实参二者不一致时会发生错误。</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2</a:t>
            </a:r>
            <a:r>
              <a:rPr lang="zh-CN" altLang="zh-CN" kern="100" dirty="0">
                <a:latin typeface="Times New Roman"/>
                <a:cs typeface="Times New Roman"/>
              </a:rPr>
              <a:t>）在普通变量或下标变量作函数参数时，形参变量和实参变量由编译系统分配两个不同的内存单元。在函数调用时发生的值传送是把实参变量的值赋给形参变量。在用数组名作函数参数时，编译系统不为形参数组分配内存，只是把实参数组的首地址赋给形参数组名。形参数组名取得该首地址之后，也就等于有了实在的数组。实际上是形参数组和实参数组为同一数组，共同拥有一段内存空间（实际上形参数组为伪数组，是指针，是地址变量）。也就是说，形参数组和实参数组是名字不同的同一个数组，如果在被调函数中改变了数组元素的值，主调函数中的数组自然也就改变了。</a:t>
            </a:r>
          </a:p>
          <a:p>
            <a:pPr indent="266700" algn="just">
              <a:lnSpc>
                <a:spcPct val="150000"/>
              </a:lnSpc>
              <a:spcAft>
                <a:spcPts val="0"/>
              </a:spcAft>
            </a:pPr>
            <a:endParaRPr lang="zh-CN" altLang="zh-CN" kern="100" dirty="0">
              <a:latin typeface="Times New Roman"/>
              <a:cs typeface="Times New Roman"/>
            </a:endParaRP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 xmlns:p14="http://schemas.microsoft.com/office/powerpoint/2010/main" val="31853645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589502" y="848940"/>
            <a:ext cx="10707148" cy="5816977"/>
          </a:xfrm>
          <a:prstGeom prst="rect">
            <a:avLst/>
          </a:prstGeom>
          <a:noFill/>
        </p:spPr>
        <p:txBody>
          <a:bodyPr wrap="square" lIns="0" tIns="0" rIns="0" bIns="0" rtlCol="0">
            <a:spAutoFit/>
          </a:bodyPr>
          <a:lstStyle/>
          <a:p>
            <a:pPr indent="2667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6-10</a:t>
            </a:r>
            <a:r>
              <a:rPr lang="zh-CN" altLang="zh-CN" kern="100" dirty="0" smtClean="0">
                <a:latin typeface="Times New Roman" panose="02020603050405020304" pitchFamily="18" charset="0"/>
                <a:cs typeface="Times New Roman" panose="02020603050405020304" pitchFamily="18" charset="0"/>
              </a:rPr>
              <a:t>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中存放了一个学生</a:t>
            </a: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门课程的成绩，求平均成绩</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float aver(float a[5]){</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float </a:t>
            </a:r>
            <a:r>
              <a:rPr lang="en-US" altLang="zh-CN" kern="100" dirty="0" err="1">
                <a:latin typeface="Times New Roman" panose="02020603050405020304" pitchFamily="18" charset="0"/>
                <a:cs typeface="Times New Roman" panose="02020603050405020304" pitchFamily="18" charset="0"/>
              </a:rPr>
              <a:t>av,s</a:t>
            </a:r>
            <a:r>
              <a:rPr lang="en-US" altLang="zh-CN" kern="100" dirty="0">
                <a:latin typeface="Times New Roman" panose="02020603050405020304" pitchFamily="18" charset="0"/>
                <a:cs typeface="Times New Roman" panose="02020603050405020304" pitchFamily="18" charset="0"/>
              </a:rPr>
              <a:t>=0;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for(i=0;i&lt;5;i++)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s=</a:t>
            </a:r>
            <a:r>
              <a:rPr lang="en-US" altLang="zh-CN" kern="100" dirty="0" err="1">
                <a:latin typeface="Times New Roman" panose="02020603050405020304" pitchFamily="18" charset="0"/>
                <a:cs typeface="Times New Roman" panose="02020603050405020304" pitchFamily="18" charset="0"/>
              </a:rPr>
              <a:t>s+a</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av</a:t>
            </a:r>
            <a:r>
              <a:rPr lang="en-US" altLang="zh-CN" kern="100" dirty="0">
                <a:latin typeface="Times New Roman" panose="02020603050405020304" pitchFamily="18" charset="0"/>
                <a:cs typeface="Times New Roman" panose="02020603050405020304" pitchFamily="18" charset="0"/>
              </a:rPr>
              <a:t>=s/5;</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return </a:t>
            </a:r>
            <a:r>
              <a:rPr lang="en-US" altLang="zh-CN" kern="100" dirty="0" err="1">
                <a:latin typeface="Times New Roman" panose="02020603050405020304" pitchFamily="18" charset="0"/>
                <a:cs typeface="Times New Roman" panose="02020603050405020304" pitchFamily="18" charset="0"/>
              </a:rPr>
              <a:t>av</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float </a:t>
            </a:r>
            <a:r>
              <a:rPr lang="en-US" altLang="zh-CN" kern="100" dirty="0" err="1">
                <a:latin typeface="Times New Roman" panose="02020603050405020304" pitchFamily="18" charset="0"/>
                <a:cs typeface="Times New Roman" panose="02020603050405020304" pitchFamily="18" charset="0"/>
              </a:rPr>
              <a:t>sco</a:t>
            </a:r>
            <a:r>
              <a:rPr lang="en-US" altLang="zh-CN" kern="100" dirty="0">
                <a:latin typeface="Times New Roman" panose="02020603050405020304" pitchFamily="18" charset="0"/>
                <a:cs typeface="Times New Roman" panose="02020603050405020304" pitchFamily="18" charset="0"/>
              </a:rPr>
              <a:t>[5],</a:t>
            </a:r>
            <a:r>
              <a:rPr lang="en-US" altLang="zh-CN" kern="100" dirty="0" err="1">
                <a:latin typeface="Times New Roman" panose="02020603050405020304" pitchFamily="18" charset="0"/>
                <a:cs typeface="Times New Roman" panose="02020603050405020304" pitchFamily="18" charset="0"/>
              </a:rPr>
              <a:t>av</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ninput</a:t>
            </a:r>
            <a:r>
              <a:rPr lang="en-US" altLang="zh-CN" kern="100" dirty="0">
                <a:latin typeface="Times New Roman" panose="02020603050405020304" pitchFamily="18" charset="0"/>
                <a:cs typeface="Times New Roman" panose="02020603050405020304" pitchFamily="18" charset="0"/>
              </a:rPr>
              <a:t> 5 scores:\n");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for(i=0;i&lt;5;i++)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("%f",&amp;</a:t>
            </a:r>
            <a:r>
              <a:rPr lang="en-US" altLang="zh-CN" kern="100" dirty="0" err="1">
                <a:latin typeface="Times New Roman" panose="02020603050405020304" pitchFamily="18" charset="0"/>
                <a:cs typeface="Times New Roman" panose="02020603050405020304" pitchFamily="18" charset="0"/>
              </a:rPr>
              <a:t>sco</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av</a:t>
            </a:r>
            <a:r>
              <a:rPr lang="en-US" altLang="zh-CN" kern="100" dirty="0">
                <a:latin typeface="Times New Roman" panose="02020603050405020304" pitchFamily="18" charset="0"/>
                <a:cs typeface="Times New Roman" panose="02020603050405020304" pitchFamily="18" charset="0"/>
              </a:rPr>
              <a:t>=aver(</a:t>
            </a:r>
            <a:r>
              <a:rPr lang="en-US" altLang="zh-CN" kern="100" dirty="0" err="1">
                <a:latin typeface="Times New Roman" panose="02020603050405020304" pitchFamily="18" charset="0"/>
                <a:cs typeface="Times New Roman" panose="02020603050405020304" pitchFamily="18" charset="0"/>
              </a:rPr>
              <a:t>sco</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平均分是：</a:t>
            </a:r>
            <a:r>
              <a:rPr lang="en-US" altLang="zh-CN" kern="100" dirty="0">
                <a:latin typeface="Times New Roman" panose="02020603050405020304" pitchFamily="18" charset="0"/>
                <a:cs typeface="Times New Roman" panose="02020603050405020304" pitchFamily="18" charset="0"/>
              </a:rPr>
              <a:t> %5.2f",av);</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540000" algn="just"/>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18323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1330" y="117693"/>
            <a:ext cx="9913123" cy="6740307"/>
          </a:xfrm>
          <a:prstGeom prst="rect">
            <a:avLst/>
          </a:prstGeom>
        </p:spPr>
        <p:txBody>
          <a:bodyPr wrap="square">
            <a:spAutoFit/>
          </a:bodyPr>
          <a:lstStyle/>
          <a:p>
            <a:pPr indent="2667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6-11</a:t>
            </a:r>
            <a:r>
              <a:rPr lang="zh-CN" altLang="zh-CN" kern="100" dirty="0" smtClean="0">
                <a:latin typeface="Times New Roman" panose="02020603050405020304" pitchFamily="18" charset="0"/>
                <a:cs typeface="Times New Roman" panose="02020603050405020304" pitchFamily="18" charset="0"/>
              </a:rPr>
              <a:t>用</a:t>
            </a:r>
            <a:r>
              <a:rPr lang="zh-CN" altLang="zh-CN" kern="100" dirty="0">
                <a:latin typeface="Times New Roman" panose="02020603050405020304" pitchFamily="18" charset="0"/>
                <a:cs typeface="Times New Roman" panose="02020603050405020304" pitchFamily="18" charset="0"/>
              </a:rPr>
              <a:t>数组名做参数，判别一个整型数组中各元素的值，若大于</a:t>
            </a:r>
            <a:r>
              <a:rPr lang="en-US" altLang="zh-CN" kern="100" dirty="0">
                <a:latin typeface="Times New Roman" panose="02020603050405020304" pitchFamily="18" charset="0"/>
                <a:cs typeface="Times New Roman" panose="02020603050405020304" pitchFamily="18" charset="0"/>
              </a:rPr>
              <a:t>0 </a:t>
            </a:r>
            <a:r>
              <a:rPr lang="zh-CN" altLang="zh-CN" kern="100" dirty="0">
                <a:latin typeface="Times New Roman" panose="02020603050405020304" pitchFamily="18" charset="0"/>
                <a:cs typeface="Times New Roman" panose="02020603050405020304" pitchFamily="18" charset="0"/>
              </a:rPr>
              <a:t>则输出该值，若小于等于</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则输出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值</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void </a:t>
            </a:r>
            <a:r>
              <a:rPr lang="en-US" altLang="zh-CN" kern="100" dirty="0" err="1">
                <a:latin typeface="Times New Roman" panose="02020603050405020304" pitchFamily="18" charset="0"/>
                <a:cs typeface="Times New Roman" panose="02020603050405020304" pitchFamily="18" charset="0"/>
              </a:rPr>
              <a:t>nzp</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a[5]){</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na</a:t>
            </a:r>
            <a:r>
              <a:rPr lang="zh-CN" altLang="zh-CN" kern="100" dirty="0">
                <a:latin typeface="Times New Roman" panose="02020603050405020304" pitchFamily="18" charset="0"/>
                <a:cs typeface="Times New Roman" panose="02020603050405020304" pitchFamily="18" charset="0"/>
              </a:rPr>
              <a:t>数组的值是</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for(i=0;i&lt;5;i++)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{if(a[i]&lt;0) a[i]=0;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b[5],i;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ninput</a:t>
            </a:r>
            <a:r>
              <a:rPr lang="en-US" altLang="zh-CN" kern="100" dirty="0">
                <a:latin typeface="Times New Roman" panose="02020603050405020304" pitchFamily="18" charset="0"/>
                <a:cs typeface="Times New Roman" panose="02020603050405020304" pitchFamily="18" charset="0"/>
              </a:rPr>
              <a:t> 5 numbers:\n");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for(i=0;i&lt;5;i++)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d",&amp;b</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数组初始值是</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for(i=0;i&lt;5;i++)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",b[i]);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nzp</a:t>
            </a:r>
            <a:r>
              <a:rPr lang="en-US" altLang="zh-CN" kern="100" dirty="0">
                <a:latin typeface="Times New Roman" panose="02020603050405020304" pitchFamily="18" charset="0"/>
                <a:cs typeface="Times New Roman" panose="02020603050405020304" pitchFamily="18" charset="0"/>
              </a:rPr>
              <a:t>(b);</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nb</a:t>
            </a:r>
            <a:r>
              <a:rPr lang="zh-CN" altLang="zh-CN" kern="100" dirty="0">
                <a:latin typeface="Times New Roman" panose="02020603050405020304" pitchFamily="18" charset="0"/>
                <a:cs typeface="Times New Roman" panose="02020603050405020304" pitchFamily="18" charset="0"/>
              </a:rPr>
              <a:t>数组最后的值是</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for(i=0;i&lt;5;i++)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",b[i]);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55897569"/>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251" y="838096"/>
            <a:ext cx="9591674" cy="3000821"/>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相关知识点</a:t>
            </a:r>
          </a:p>
          <a:p>
            <a:pPr indent="266700" algn="just">
              <a:lnSpc>
                <a:spcPct val="150000"/>
              </a:lnSpc>
              <a:spcAft>
                <a:spcPts val="0"/>
              </a:spcAft>
            </a:pPr>
            <a:r>
              <a:rPr lang="zh-CN" altLang="zh-CN" kern="100" dirty="0" smtClean="0">
                <a:latin typeface="Times New Roman"/>
                <a:cs typeface="Times New Roman"/>
              </a:rPr>
              <a:t>Ｃ</a:t>
            </a:r>
            <a:r>
              <a:rPr lang="zh-CN" altLang="zh-CN" kern="100" dirty="0">
                <a:latin typeface="Times New Roman"/>
                <a:cs typeface="Times New Roman"/>
              </a:rPr>
              <a:t>语言不仅提供了极为丰富的库函数</a:t>
            </a:r>
            <a:r>
              <a:rPr lang="en-US" altLang="zh-CN" kern="100" dirty="0">
                <a:latin typeface="Times New Roman"/>
                <a:cs typeface="Times New Roman"/>
              </a:rPr>
              <a:t>(</a:t>
            </a:r>
            <a:r>
              <a:rPr lang="zh-CN" altLang="zh-CN" kern="100" dirty="0">
                <a:latin typeface="Times New Roman"/>
                <a:cs typeface="Times New Roman"/>
              </a:rPr>
              <a:t>如</a:t>
            </a:r>
            <a:r>
              <a:rPr lang="en-US" altLang="zh-CN" kern="100" dirty="0">
                <a:latin typeface="Times New Roman"/>
                <a:cs typeface="Times New Roman"/>
              </a:rPr>
              <a:t>Turbo C</a:t>
            </a:r>
            <a:r>
              <a:rPr lang="zh-CN" altLang="zh-CN" kern="100" dirty="0">
                <a:latin typeface="Times New Roman"/>
                <a:cs typeface="Times New Roman"/>
              </a:rPr>
              <a:t>，</a:t>
            </a:r>
            <a:r>
              <a:rPr lang="en-US" altLang="zh-CN" kern="100" dirty="0">
                <a:latin typeface="Times New Roman"/>
                <a:cs typeface="Times New Roman"/>
              </a:rPr>
              <a:t>MS C </a:t>
            </a:r>
            <a:r>
              <a:rPr lang="zh-CN" altLang="zh-CN" kern="100" dirty="0">
                <a:latin typeface="Times New Roman"/>
                <a:cs typeface="Times New Roman"/>
              </a:rPr>
              <a:t>都提供了三百多个库函数</a:t>
            </a:r>
            <a:r>
              <a:rPr lang="en-US" altLang="zh-CN" kern="100" dirty="0">
                <a:latin typeface="Times New Roman"/>
                <a:cs typeface="Times New Roman"/>
              </a:rPr>
              <a:t>)</a:t>
            </a:r>
            <a:r>
              <a:rPr lang="zh-CN" altLang="zh-CN" kern="100" dirty="0">
                <a:latin typeface="Times New Roman"/>
                <a:cs typeface="Times New Roman"/>
              </a:rPr>
              <a:t>，还允许用户建立自己定义的函数。用户可把自己的算法编成一个个相对独立的函数模块，然后用调用的方法来使用函数。</a:t>
            </a:r>
          </a:p>
          <a:p>
            <a:pPr indent="266700" algn="just">
              <a:lnSpc>
                <a:spcPct val="150000"/>
              </a:lnSpc>
              <a:spcAft>
                <a:spcPts val="0"/>
              </a:spcAft>
            </a:pPr>
            <a:r>
              <a:rPr lang="zh-CN" altLang="zh-CN" kern="100" dirty="0">
                <a:latin typeface="Times New Roman"/>
                <a:cs typeface="Times New Roman"/>
              </a:rPr>
              <a:t>可以说Ｃ程序的全部工作都是由各式各样的函数完成的，所以也把Ｃ语言称为函数式语言。由于采用了函数模块式的结构，Ｃ语言易于实现结构化程序设计。使程序的层次结构清晰，便于程序的编写、阅读、调试。</a:t>
            </a:r>
          </a:p>
        </p:txBody>
      </p:sp>
    </p:spTree>
    <p:extLst>
      <p:ext uri="{BB962C8B-B14F-4D97-AF65-F5344CB8AC3E}">
        <p14:creationId xmlns="" xmlns:p14="http://schemas.microsoft.com/office/powerpoint/2010/main" val="3889916684"/>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582" y="765485"/>
            <a:ext cx="9953625" cy="4247317"/>
          </a:xfrm>
          <a:prstGeom prst="rect">
            <a:avLst/>
          </a:prstGeom>
        </p:spPr>
        <p:txBody>
          <a:bodyPr wrap="square">
            <a:spAutoFit/>
          </a:bodyPr>
          <a:lstStyle/>
          <a:p>
            <a:pPr indent="266700" algn="just">
              <a:lnSpc>
                <a:spcPct val="150000"/>
              </a:lnSpc>
              <a:spcAft>
                <a:spcPts val="0"/>
              </a:spcAft>
            </a:pPr>
            <a:r>
              <a:rPr lang="zh-CN" altLang="zh-CN" kern="100" dirty="0" smtClean="0">
                <a:latin typeface="Times New Roman" panose="02020603050405020304" pitchFamily="18" charset="0"/>
                <a:cs typeface="Times New Roman" panose="02020603050405020304" pitchFamily="18" charset="0"/>
              </a:rPr>
              <a:t>用</a:t>
            </a:r>
            <a:r>
              <a:rPr lang="zh-CN" altLang="zh-CN" kern="100" dirty="0">
                <a:latin typeface="Times New Roman" panose="02020603050405020304" pitchFamily="18" charset="0"/>
                <a:cs typeface="Times New Roman" panose="02020603050405020304" pitchFamily="18" charset="0"/>
              </a:rPr>
              <a:t>数组名作为函数参数时还应注意以下几点：</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）形参数组和实参数组的类型必须一致，否则将引起错误。</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）形参数组和实参数组的长度可以不相同，因为在调用时，只传送首地址而不检查形参数组的长度。</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）在函数形参表中，允许不给出形参数组的长度，或用一个变量来表示数组元素的个数。</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）多维数组也可以作为函数的参数。在函数定义时对形参数组可以指定每一维的长度，也可省去第一维的长度。因此，以下写法都是合法的。</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a[3][10]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或</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72741679"/>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2767" y="889844"/>
            <a:ext cx="9961458" cy="2169825"/>
          </a:xfrm>
          <a:prstGeom prst="rect">
            <a:avLst/>
          </a:prstGeom>
        </p:spPr>
        <p:txBody>
          <a:bodyPr wrap="square">
            <a:spAutoFit/>
          </a:bodyPr>
          <a:lstStyle/>
          <a:p>
            <a:pPr indent="267970" algn="just">
              <a:lnSpc>
                <a:spcPct val="150000"/>
              </a:lnSpc>
              <a:spcAft>
                <a:spcPts val="0"/>
              </a:spcAft>
            </a:pPr>
            <a:r>
              <a:rPr lang="en-US" altLang="zh-CN" b="1" kern="100" dirty="0">
                <a:latin typeface="Cambria"/>
                <a:cs typeface="Times New Roman"/>
              </a:rPr>
              <a:t>6.4</a:t>
            </a:r>
            <a:r>
              <a:rPr lang="zh-CN" altLang="zh-CN" b="1" kern="100" dirty="0">
                <a:latin typeface="Cambria"/>
                <a:cs typeface="Times New Roman"/>
              </a:rPr>
              <a:t>函数的嵌套调用</a:t>
            </a:r>
          </a:p>
          <a:p>
            <a:pPr indent="266700" algn="just">
              <a:lnSpc>
                <a:spcPct val="150000"/>
              </a:lnSpc>
              <a:spcAft>
                <a:spcPts val="0"/>
              </a:spcAft>
            </a:pPr>
            <a:r>
              <a:rPr lang="zh-CN" altLang="en-US" kern="100" dirty="0" smtClean="0">
                <a:latin typeface="Times New Roman"/>
                <a:cs typeface="Times New Roman"/>
              </a:rPr>
              <a:t>例</a:t>
            </a:r>
            <a:r>
              <a:rPr lang="en-US" altLang="zh-CN" kern="100" dirty="0" smtClean="0">
                <a:latin typeface="Times New Roman"/>
                <a:cs typeface="Times New Roman"/>
              </a:rPr>
              <a:t>6-12</a:t>
            </a:r>
            <a:r>
              <a:rPr lang="zh-CN" altLang="zh-CN" kern="100" dirty="0" smtClean="0">
                <a:latin typeface="Times New Roman"/>
                <a:cs typeface="Times New Roman"/>
              </a:rPr>
              <a:t>计算</a:t>
            </a:r>
            <a:r>
              <a:rPr lang="en-US" altLang="zh-CN" kern="100" dirty="0">
                <a:latin typeface="Times New Roman"/>
                <a:cs typeface="Times New Roman"/>
              </a:rPr>
              <a:t>s=2</a:t>
            </a:r>
            <a:r>
              <a:rPr lang="en-US" altLang="zh-CN" kern="100" baseline="30000" dirty="0">
                <a:latin typeface="Times New Roman"/>
                <a:cs typeface="Times New Roman"/>
              </a:rPr>
              <a:t>2</a:t>
            </a:r>
            <a:r>
              <a:rPr lang="en-US" altLang="zh-CN" kern="100" dirty="0">
                <a:latin typeface="Times New Roman"/>
                <a:cs typeface="Times New Roman"/>
              </a:rPr>
              <a:t>!+3</a:t>
            </a:r>
            <a:r>
              <a:rPr lang="en-US" altLang="zh-CN" kern="100" baseline="30000" dirty="0">
                <a:latin typeface="Times New Roman"/>
                <a:cs typeface="Times New Roman"/>
              </a:rPr>
              <a:t>2</a:t>
            </a:r>
            <a:r>
              <a:rPr lang="en-US" altLang="zh-CN" kern="100" dirty="0">
                <a:latin typeface="Times New Roman"/>
                <a:cs typeface="Times New Roman"/>
              </a:rPr>
              <a:t>!</a:t>
            </a:r>
            <a:endParaRPr lang="zh-CN" altLang="zh-CN" kern="100" dirty="0">
              <a:latin typeface="Times New Roman"/>
              <a:cs typeface="Times New Roman"/>
            </a:endParaRPr>
          </a:p>
          <a:p>
            <a:pPr indent="266700" algn="just">
              <a:lnSpc>
                <a:spcPct val="150000"/>
              </a:lnSpc>
              <a:spcAft>
                <a:spcPts val="0"/>
              </a:spcAft>
            </a:pPr>
            <a:r>
              <a:rPr lang="zh-CN" altLang="zh-CN" kern="100" dirty="0">
                <a:latin typeface="Times New Roman"/>
                <a:cs typeface="Times New Roman"/>
              </a:rPr>
              <a:t>分析：我们需要编写两个函数，一个是用来计算平方值的函数</a:t>
            </a:r>
            <a:r>
              <a:rPr lang="en-US" altLang="zh-CN" kern="100" dirty="0">
                <a:latin typeface="Times New Roman"/>
                <a:cs typeface="Times New Roman"/>
              </a:rPr>
              <a:t>f1</a:t>
            </a:r>
            <a:r>
              <a:rPr lang="zh-CN" altLang="zh-CN" kern="100" dirty="0">
                <a:latin typeface="Times New Roman"/>
                <a:cs typeface="Times New Roman"/>
              </a:rPr>
              <a:t>，另一个是用来计算阶乘值的函数</a:t>
            </a:r>
            <a:r>
              <a:rPr lang="en-US" altLang="zh-CN" kern="100" dirty="0">
                <a:latin typeface="Times New Roman"/>
                <a:cs typeface="Times New Roman"/>
              </a:rPr>
              <a:t>f2</a:t>
            </a:r>
            <a:r>
              <a:rPr lang="zh-CN" altLang="zh-CN" kern="100" dirty="0">
                <a:latin typeface="Times New Roman"/>
                <a:cs typeface="Times New Roman"/>
              </a:rPr>
              <a:t>。主函数先调</a:t>
            </a:r>
            <a:r>
              <a:rPr lang="en-US" altLang="zh-CN" kern="100" dirty="0">
                <a:latin typeface="Times New Roman"/>
                <a:cs typeface="Times New Roman"/>
              </a:rPr>
              <a:t>f1</a:t>
            </a:r>
            <a:r>
              <a:rPr lang="zh-CN" altLang="zh-CN" kern="100" dirty="0">
                <a:latin typeface="Times New Roman"/>
                <a:cs typeface="Times New Roman"/>
              </a:rPr>
              <a:t>计算出平方值，再在</a:t>
            </a:r>
            <a:r>
              <a:rPr lang="en-US" altLang="zh-CN" kern="100" dirty="0">
                <a:latin typeface="Times New Roman"/>
                <a:cs typeface="Times New Roman"/>
              </a:rPr>
              <a:t>f1</a:t>
            </a:r>
            <a:r>
              <a:rPr lang="zh-CN" altLang="zh-CN" kern="100" dirty="0">
                <a:latin typeface="Times New Roman"/>
                <a:cs typeface="Times New Roman"/>
              </a:rPr>
              <a:t>中以平方值为实参，调用</a:t>
            </a:r>
            <a:r>
              <a:rPr lang="en-US" altLang="zh-CN" kern="100" dirty="0">
                <a:latin typeface="Times New Roman"/>
                <a:cs typeface="Times New Roman"/>
              </a:rPr>
              <a:t> f2</a:t>
            </a:r>
            <a:r>
              <a:rPr lang="zh-CN" altLang="zh-CN" kern="100" dirty="0">
                <a:latin typeface="Times New Roman"/>
                <a:cs typeface="Times New Roman"/>
              </a:rPr>
              <a:t>计算其阶乘值，然后返回</a:t>
            </a:r>
            <a:r>
              <a:rPr lang="en-US" altLang="zh-CN" kern="100" dirty="0">
                <a:latin typeface="Times New Roman"/>
                <a:cs typeface="Times New Roman"/>
              </a:rPr>
              <a:t>f1</a:t>
            </a:r>
            <a:r>
              <a:rPr lang="zh-CN" altLang="zh-CN" kern="100" dirty="0">
                <a:latin typeface="Times New Roman"/>
                <a:cs typeface="Times New Roman"/>
              </a:rPr>
              <a:t>，再返回主函数，在循环程序中计算累加和。</a:t>
            </a:r>
          </a:p>
        </p:txBody>
      </p:sp>
      <p:sp>
        <p:nvSpPr>
          <p:cNvPr id="3" name="矩形 2"/>
          <p:cNvSpPr/>
          <p:nvPr/>
        </p:nvSpPr>
        <p:spPr>
          <a:xfrm>
            <a:off x="1518303" y="3178926"/>
            <a:ext cx="6096000" cy="2585323"/>
          </a:xfrm>
          <a:prstGeom prst="rect">
            <a:avLst/>
          </a:prstGeom>
        </p:spPr>
        <p:txBody>
          <a:bodyPr>
            <a:spAutoFit/>
          </a:bodyPr>
          <a:lstStyle/>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long f1(</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p)/*</a:t>
            </a:r>
            <a:r>
              <a:rPr lang="zh-CN" altLang="zh-CN" kern="100" dirty="0">
                <a:latin typeface="Times New Roman" panose="02020603050405020304" pitchFamily="18" charset="0"/>
                <a:cs typeface="Times New Roman" panose="02020603050405020304" pitchFamily="18" charset="0"/>
              </a:rPr>
              <a:t>计算平方值的函数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long r;</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long f2(</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函数原型声明</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k=p*p;</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r=f2(k);/*</a:t>
            </a:r>
            <a:r>
              <a:rPr lang="zh-CN" altLang="zh-CN" kern="100" dirty="0">
                <a:latin typeface="Times New Roman" panose="02020603050405020304" pitchFamily="18" charset="0"/>
                <a:cs typeface="Times New Roman" panose="02020603050405020304" pitchFamily="18" charset="0"/>
              </a:rPr>
              <a:t>在</a:t>
            </a:r>
            <a:r>
              <a:rPr lang="en-US" altLang="zh-CN" kern="100" dirty="0">
                <a:latin typeface="Times New Roman" panose="02020603050405020304" pitchFamily="18" charset="0"/>
                <a:cs typeface="Times New Roman" panose="02020603050405020304" pitchFamily="18" charset="0"/>
              </a:rPr>
              <a:t>f1</a:t>
            </a:r>
            <a:r>
              <a:rPr lang="zh-CN" altLang="zh-CN" kern="100" dirty="0">
                <a:latin typeface="Times New Roman" panose="02020603050405020304" pitchFamily="18" charset="0"/>
                <a:cs typeface="Times New Roman" panose="02020603050405020304" pitchFamily="18" charset="0"/>
              </a:rPr>
              <a:t>函数中调用</a:t>
            </a:r>
            <a:r>
              <a:rPr lang="en-US" altLang="zh-CN" kern="100" dirty="0">
                <a:latin typeface="Times New Roman" panose="02020603050405020304" pitchFamily="18" charset="0"/>
                <a:cs typeface="Times New Roman" panose="02020603050405020304" pitchFamily="18" charset="0"/>
              </a:rPr>
              <a:t>f2</a:t>
            </a:r>
            <a:r>
              <a:rPr lang="zh-CN" altLang="zh-CN" kern="100" dirty="0">
                <a:latin typeface="Times New Roman" panose="02020603050405020304" pitchFamily="18" charset="0"/>
                <a:cs typeface="Times New Roman" panose="02020603050405020304" pitchFamily="18" charset="0"/>
              </a:rPr>
              <a:t>函数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return r;/*</a:t>
            </a:r>
            <a:r>
              <a:rPr lang="zh-CN" altLang="zh-CN" kern="100" dirty="0">
                <a:latin typeface="Times New Roman" panose="02020603050405020304" pitchFamily="18" charset="0"/>
                <a:cs typeface="Times New Roman" panose="02020603050405020304" pitchFamily="18" charset="0"/>
              </a:rPr>
              <a:t>返回值到主函数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45008858"/>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1333" y="903905"/>
            <a:ext cx="7883762" cy="4247317"/>
          </a:xfrm>
          <a:prstGeom prst="rect">
            <a:avLst/>
          </a:prstGeom>
        </p:spPr>
        <p:txBody>
          <a:bodyPr wrap="square">
            <a:spAutoFit/>
          </a:bodyPr>
          <a:lstStyle/>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long </a:t>
            </a:r>
            <a:r>
              <a:rPr lang="en-US" altLang="zh-CN" kern="100" dirty="0">
                <a:latin typeface="Times New Roman" panose="02020603050405020304" pitchFamily="18" charset="0"/>
                <a:cs typeface="Times New Roman" panose="02020603050405020304" pitchFamily="18" charset="0"/>
              </a:rPr>
              <a:t>f2(</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q)/*</a:t>
            </a:r>
            <a:r>
              <a:rPr lang="zh-CN" altLang="zh-CN" kern="100" dirty="0">
                <a:latin typeface="Times New Roman" panose="02020603050405020304" pitchFamily="18" charset="0"/>
                <a:cs typeface="Times New Roman" panose="02020603050405020304" pitchFamily="18" charset="0"/>
              </a:rPr>
              <a:t>求阶乘的函数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long c=1;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for(i=1;i&lt;=</a:t>
            </a:r>
            <a:r>
              <a:rPr lang="en-US" altLang="zh-CN" kern="100" dirty="0" err="1">
                <a:latin typeface="Times New Roman" panose="02020603050405020304" pitchFamily="18" charset="0"/>
                <a:cs typeface="Times New Roman" panose="02020603050405020304" pitchFamily="18" charset="0"/>
              </a:rPr>
              <a:t>q;i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c=c*i;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return c;/*</a:t>
            </a:r>
            <a:r>
              <a:rPr lang="zh-CN" altLang="zh-CN" kern="100" dirty="0">
                <a:latin typeface="Times New Roman" panose="02020603050405020304" pitchFamily="18" charset="0"/>
                <a:cs typeface="Times New Roman" panose="02020603050405020304" pitchFamily="18" charset="0"/>
              </a:rPr>
              <a:t>返回值到</a:t>
            </a:r>
            <a:r>
              <a:rPr lang="en-US" altLang="zh-CN" kern="100" dirty="0">
                <a:latin typeface="Times New Roman" panose="02020603050405020304" pitchFamily="18" charset="0"/>
                <a:cs typeface="Times New Roman" panose="02020603050405020304" pitchFamily="18" charset="0"/>
              </a:rPr>
              <a:t>f1 </a:t>
            </a:r>
            <a:r>
              <a:rPr lang="zh-CN" altLang="zh-CN" kern="100" dirty="0">
                <a:latin typeface="Times New Roman" panose="02020603050405020304" pitchFamily="18" charset="0"/>
                <a:cs typeface="Times New Roman" panose="02020603050405020304" pitchFamily="18" charset="0"/>
              </a:rPr>
              <a:t>函数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long s=0;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 (i=2;i&lt;=3;i++)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s=s+f1(i);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("\ns=%</a:t>
            </a:r>
            <a:r>
              <a:rPr lang="en-US" altLang="zh-CN" kern="100" dirty="0" err="1">
                <a:latin typeface="Times New Roman" panose="02020603050405020304" pitchFamily="18" charset="0"/>
                <a:cs typeface="Times New Roman" panose="02020603050405020304" pitchFamily="18" charset="0"/>
              </a:rPr>
              <a:t>ld</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505035867"/>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708787" y="1304034"/>
            <a:ext cx="10707148" cy="2492990"/>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Cambria"/>
                <a:cs typeface="Times New Roman"/>
              </a:rPr>
              <a:t>6.5</a:t>
            </a:r>
            <a:r>
              <a:rPr lang="zh-CN" altLang="zh-CN" b="1" kern="100" dirty="0">
                <a:latin typeface="Cambria"/>
                <a:cs typeface="Times New Roman"/>
              </a:rPr>
              <a:t>函数的递归调用</a:t>
            </a: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函数</a:t>
            </a:r>
            <a:r>
              <a:rPr lang="zh-CN" altLang="zh-CN" kern="100" dirty="0">
                <a:latin typeface="Times New Roman"/>
                <a:cs typeface="Times New Roman"/>
              </a:rPr>
              <a:t>在执行过程中直接或间接的调用自身称为递归调用，有递归调用的函数称为递归函数。Ｃ语言允许函数的递归调用，在递归调用中，主调函数又是被调函数。递归函数执行时将反复调用自身，每调用一次就进入新的一层，为了防止递归调用无终止地进行，必须在函数内有终止递归调用的条件。常用的办法是加条件判断，满足某种条件后就不再作递归调用，然后逐层返回。下面举例说明递归调用的执行过程。</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 xmlns:p14="http://schemas.microsoft.com/office/powerpoint/2010/main" val="4067857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8657" y="423747"/>
            <a:ext cx="7236419" cy="5632311"/>
          </a:xfrm>
          <a:prstGeom prst="rect">
            <a:avLst/>
          </a:prstGeom>
        </p:spPr>
        <p:txBody>
          <a:bodyPr wrap="square">
            <a:spAutoFit/>
          </a:bodyPr>
          <a:lstStyle/>
          <a:p>
            <a:pPr indent="2667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6-13</a:t>
            </a:r>
            <a:r>
              <a:rPr lang="zh-CN" altLang="zh-CN" kern="100" dirty="0" smtClean="0">
                <a:latin typeface="Times New Roman" panose="02020603050405020304" pitchFamily="18" charset="0"/>
                <a:cs typeface="Times New Roman" panose="02020603050405020304" pitchFamily="18" charset="0"/>
              </a:rPr>
              <a:t>用</a:t>
            </a:r>
            <a:r>
              <a:rPr lang="zh-CN" altLang="zh-CN" kern="100" dirty="0">
                <a:latin typeface="Times New Roman" panose="02020603050405020304" pitchFamily="18" charset="0"/>
                <a:cs typeface="Times New Roman" panose="02020603050405020304" pitchFamily="18" charset="0"/>
              </a:rPr>
              <a:t>递归法计算</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n</a:t>
            </a:r>
            <a:r>
              <a:rPr lang="en-US" altLang="zh-CN" kern="100" dirty="0">
                <a:latin typeface="Times New Roman" panose="02020603050405020304" pitchFamily="18" charset="0"/>
                <a:cs typeface="Times New Roman" panose="02020603050405020304" pitchFamily="18" charset="0"/>
              </a:rPr>
              <a:t>!=1 (n=0,1)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n!=n×(n-1)! (n&gt;1)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按公式可编程如下：</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long </a:t>
            </a:r>
            <a:r>
              <a:rPr lang="en-US" altLang="zh-CN" kern="100" dirty="0" err="1">
                <a:latin typeface="Times New Roman" panose="02020603050405020304" pitchFamily="18" charset="0"/>
                <a:cs typeface="Times New Roman" panose="02020603050405020304" pitchFamily="18" charset="0"/>
              </a:rPr>
              <a:t>ff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long f;</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if(n&lt;0)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("n&lt;0,input error");</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else if(n==0||n==1) f=1;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else f=</a:t>
            </a:r>
            <a:r>
              <a:rPr lang="en-US" altLang="zh-CN" kern="100" dirty="0" err="1">
                <a:latin typeface="Times New Roman" panose="02020603050405020304" pitchFamily="18" charset="0"/>
                <a:cs typeface="Times New Roman" panose="02020603050405020304" pitchFamily="18" charset="0"/>
              </a:rPr>
              <a:t>ff</a:t>
            </a:r>
            <a:r>
              <a:rPr lang="en-US" altLang="zh-CN" kern="100" dirty="0">
                <a:latin typeface="Times New Roman" panose="02020603050405020304" pitchFamily="18" charset="0"/>
                <a:cs typeface="Times New Roman" panose="02020603050405020304" pitchFamily="18" charset="0"/>
              </a:rPr>
              <a:t>(n-1)*n;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return(f);</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long y;</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ninput</a:t>
            </a:r>
            <a:r>
              <a:rPr lang="en-US" altLang="zh-CN" kern="100" dirty="0">
                <a:latin typeface="Times New Roman" panose="02020603050405020304" pitchFamily="18" charset="0"/>
                <a:cs typeface="Times New Roman" panose="02020603050405020304" pitchFamily="18" charset="0"/>
              </a:rPr>
              <a:t> a </a:t>
            </a:r>
            <a:r>
              <a:rPr lang="en-US" altLang="zh-CN" kern="100" dirty="0" err="1">
                <a:latin typeface="Times New Roman" panose="02020603050405020304" pitchFamily="18" charset="0"/>
                <a:cs typeface="Times New Roman" panose="02020603050405020304" pitchFamily="18" charset="0"/>
              </a:rPr>
              <a:t>inteager</a:t>
            </a:r>
            <a:r>
              <a:rPr lang="en-US" altLang="zh-CN" kern="100" dirty="0">
                <a:latin typeface="Times New Roman" panose="02020603050405020304" pitchFamily="18" charset="0"/>
                <a:cs typeface="Times New Roman" panose="02020603050405020304" pitchFamily="18" charset="0"/>
              </a:rPr>
              <a:t> number:\n");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y=</a:t>
            </a:r>
            <a:r>
              <a:rPr lang="en-US" altLang="zh-CN" kern="100" dirty="0" err="1">
                <a:latin typeface="Times New Roman" panose="02020603050405020304" pitchFamily="18" charset="0"/>
                <a:cs typeface="Times New Roman" panose="02020603050405020304" pitchFamily="18" charset="0"/>
              </a:rPr>
              <a:t>ff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ld</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224872071"/>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4418" y="222992"/>
            <a:ext cx="9075634" cy="6407908"/>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6-14 </a:t>
            </a:r>
            <a:r>
              <a:rPr lang="zh-CN" altLang="zh-CN" kern="100" dirty="0">
                <a:latin typeface="Times New Roman" panose="02020603050405020304" pitchFamily="18" charset="0"/>
                <a:cs typeface="Times New Roman" panose="02020603050405020304" pitchFamily="18" charset="0"/>
              </a:rPr>
              <a:t>使用递归函数计算斐波那契数列（</a:t>
            </a:r>
            <a:r>
              <a:rPr lang="en-US" altLang="zh-CN" kern="100" dirty="0">
                <a:latin typeface="Times New Roman" panose="02020603050405020304" pitchFamily="18" charset="0"/>
                <a:cs typeface="Times New Roman" panose="02020603050405020304" pitchFamily="18" charset="0"/>
              </a:rPr>
              <a:t>Fibonacci</a:t>
            </a:r>
            <a:r>
              <a:rPr lang="zh-CN" altLang="zh-CN" kern="100" dirty="0">
                <a:latin typeface="Times New Roman" panose="02020603050405020304" pitchFamily="18" charset="0"/>
                <a:cs typeface="Times New Roman" panose="02020603050405020304" pitchFamily="18" charset="0"/>
              </a:rPr>
              <a:t>）数列的前</a:t>
            </a:r>
            <a:r>
              <a:rPr lang="en-US" altLang="zh-CN" kern="100" dirty="0">
                <a:latin typeface="Times New Roman" panose="02020603050405020304" pitchFamily="18" charset="0"/>
                <a:cs typeface="Times New Roman" panose="02020603050405020304" pitchFamily="18" charset="0"/>
              </a:rPr>
              <a:t>20</a:t>
            </a:r>
            <a:r>
              <a:rPr lang="zh-CN" altLang="zh-CN" kern="100" dirty="0">
                <a:latin typeface="Times New Roman" panose="02020603050405020304" pitchFamily="18" charset="0"/>
                <a:cs typeface="Times New Roman" panose="02020603050405020304" pitchFamily="18" charset="0"/>
              </a:rPr>
              <a:t>项和。</a:t>
            </a:r>
          </a:p>
          <a:p>
            <a:pPr indent="126365"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include "</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a:t>
            </a:r>
            <a:r>
              <a:rPr lang="zh-CN" altLang="zh-CN" kern="100" dirty="0">
                <a:latin typeface="Times New Roman" panose="02020603050405020304" pitchFamily="18" charset="0"/>
                <a:cs typeface="Times New Roman" panose="02020603050405020304" pitchFamily="18" charset="0"/>
              </a:rPr>
              <a:t>函数返回一个数对应的</a:t>
            </a:r>
            <a:r>
              <a:rPr lang="en-US" altLang="zh-CN" kern="100" dirty="0">
                <a:latin typeface="Times New Roman" panose="02020603050405020304" pitchFamily="18" charset="0"/>
                <a:cs typeface="Times New Roman" panose="02020603050405020304" pitchFamily="18" charset="0"/>
              </a:rPr>
              <a:t>Fibonacci</a:t>
            </a:r>
            <a:r>
              <a:rPr lang="zh-CN" altLang="zh-CN" kern="100" dirty="0">
                <a:latin typeface="Times New Roman" panose="02020603050405020304" pitchFamily="18" charset="0"/>
                <a:cs typeface="Times New Roman" panose="02020603050405020304" pitchFamily="18" charset="0"/>
              </a:rPr>
              <a:t>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if(n==0 || n==1)/*</a:t>
            </a:r>
            <a:r>
              <a:rPr lang="zh-CN" altLang="zh-CN" kern="100" dirty="0">
                <a:latin typeface="Times New Roman" panose="02020603050405020304" pitchFamily="18" charset="0"/>
                <a:cs typeface="Times New Roman" panose="02020603050405020304" pitchFamily="18" charset="0"/>
              </a:rPr>
              <a:t>递归边界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return 1;</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else</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return F(n-1) + F(n-2);/*</a:t>
            </a:r>
            <a:r>
              <a:rPr lang="zh-CN" altLang="zh-CN" kern="100" dirty="0">
                <a:latin typeface="Times New Roman" panose="02020603050405020304" pitchFamily="18" charset="0"/>
                <a:cs typeface="Times New Roman" panose="02020603050405020304" pitchFamily="18" charset="0"/>
              </a:rPr>
              <a:t>递归公式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main()</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测试</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i,s</a:t>
            </a:r>
            <a:r>
              <a:rPr lang="en-US" altLang="zh-CN" kern="100" dirty="0">
                <a:latin typeface="Times New Roman" panose="02020603050405020304" pitchFamily="18" charset="0"/>
                <a:cs typeface="Times New Roman" panose="02020603050405020304" pitchFamily="18" charset="0"/>
              </a:rPr>
              <a:t>=0</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=1;i&lt;=20;i++)</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s+=F(</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("Fibonacci</a:t>
            </a:r>
            <a:r>
              <a:rPr lang="zh-CN" altLang="zh-CN" kern="100" dirty="0">
                <a:latin typeface="Times New Roman" panose="02020603050405020304" pitchFamily="18" charset="0"/>
                <a:cs typeface="Times New Roman" panose="02020603050405020304" pitchFamily="18" charset="0"/>
              </a:rPr>
              <a:t>数列前</a:t>
            </a:r>
            <a:r>
              <a:rPr lang="en-US" altLang="zh-CN" kern="100" dirty="0">
                <a:latin typeface="Times New Roman" panose="02020603050405020304" pitchFamily="18" charset="0"/>
                <a:cs typeface="Times New Roman" panose="02020603050405020304" pitchFamily="18" charset="0"/>
              </a:rPr>
              <a:t>20</a:t>
            </a:r>
            <a:r>
              <a:rPr lang="zh-CN" altLang="zh-CN" kern="100" dirty="0">
                <a:latin typeface="Times New Roman" panose="02020603050405020304" pitchFamily="18" charset="0"/>
                <a:cs typeface="Times New Roman" panose="02020603050405020304" pitchFamily="18" charset="0"/>
              </a:rPr>
              <a:t>项和为</a:t>
            </a:r>
            <a:r>
              <a:rPr lang="en-US" altLang="zh-CN" kern="100" dirty="0">
                <a:latin typeface="Times New Roman" panose="02020603050405020304" pitchFamily="18" charset="0"/>
                <a:cs typeface="Times New Roman" panose="02020603050405020304" pitchFamily="18" charset="0"/>
              </a:rPr>
              <a:t> %d\</a:t>
            </a:r>
            <a:r>
              <a:rPr lang="en-US" altLang="zh-CN" kern="100" dirty="0" err="1">
                <a:latin typeface="Times New Roman" panose="02020603050405020304" pitchFamily="18" charset="0"/>
                <a:cs typeface="Times New Roman" panose="02020603050405020304" pitchFamily="18" charset="0"/>
              </a:rPr>
              <a:t>n",s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094723927"/>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08552" y="1942654"/>
            <a:ext cx="11050048" cy="2443233"/>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Cambria"/>
                <a:cs typeface="Times New Roman"/>
              </a:rPr>
              <a:t>6.6</a:t>
            </a:r>
            <a:r>
              <a:rPr lang="zh-CN" altLang="zh-CN" b="1" kern="100" dirty="0">
                <a:latin typeface="Cambria"/>
                <a:cs typeface="Times New Roman"/>
              </a:rPr>
              <a:t>变量的作用域</a:t>
            </a:r>
          </a:p>
          <a:p>
            <a:pPr indent="266700" algn="just">
              <a:lnSpc>
                <a:spcPct val="150000"/>
              </a:lnSpc>
              <a:spcAft>
                <a:spcPts val="0"/>
              </a:spcAft>
            </a:pPr>
            <a:r>
              <a:rPr lang="zh-CN" altLang="zh-CN" kern="100" dirty="0">
                <a:latin typeface="Times New Roman"/>
                <a:cs typeface="Times New Roman"/>
              </a:rPr>
              <a:t>函数的形参变量只在被调用期间才分配内存单元，调用结束立即释放，即形参变量只有在函数内才是有效的，离开该函数就不能再使用了。这种变量有效性的范围称变量的作用域。不仅对于形参变量，Ｃ语言中所有的变量都有自己的作用域。变量说明的方式不同，其作用域也不同。Ｃ语言中的变量，按作用域范围可分为局部变量和全局变量。</a:t>
            </a:r>
          </a:p>
          <a:p>
            <a:pPr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 xmlns:p14="http://schemas.microsoft.com/office/powerpoint/2010/main" val="4010820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9174" y="60305"/>
            <a:ext cx="10763251" cy="6740307"/>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6.6.1</a:t>
            </a:r>
            <a:r>
              <a:rPr lang="zh-CN" altLang="zh-CN" b="1" kern="100" dirty="0">
                <a:latin typeface="Times New Roman" panose="02020603050405020304" pitchFamily="18" charset="0"/>
                <a:cs typeface="Times New Roman" panose="02020603050405020304" pitchFamily="18" charset="0"/>
              </a:rPr>
              <a:t>局部变量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局部变量也称为内部变量。局部变量是在函数内作定义说明的，其作用域仅限于函数内，离开该函数后再使用这种变量是非法的</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f1(</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 /*</a:t>
            </a:r>
            <a:r>
              <a:rPr lang="zh-CN" altLang="zh-CN" kern="100" dirty="0">
                <a:latin typeface="Times New Roman" panose="02020603050405020304" pitchFamily="18" charset="0"/>
                <a:cs typeface="Times New Roman" panose="02020603050405020304" pitchFamily="18" charset="0"/>
              </a:rPr>
              <a:t>函数</a:t>
            </a:r>
            <a:r>
              <a:rPr lang="en-US" altLang="zh-CN" kern="100" dirty="0">
                <a:latin typeface="Times New Roman" panose="02020603050405020304" pitchFamily="18" charset="0"/>
                <a:cs typeface="Times New Roman" panose="02020603050405020304" pitchFamily="18" charset="0"/>
              </a:rPr>
              <a:t>f1*/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b,c</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f2(</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 /*</a:t>
            </a:r>
            <a:r>
              <a:rPr lang="zh-CN" altLang="zh-CN" kern="100" dirty="0">
                <a:latin typeface="Times New Roman" panose="02020603050405020304" pitchFamily="18" charset="0"/>
                <a:cs typeface="Times New Roman" panose="02020603050405020304" pitchFamily="18" charset="0"/>
              </a:rPr>
              <a:t>函数</a:t>
            </a:r>
            <a:r>
              <a:rPr lang="en-US" altLang="zh-CN" kern="100" dirty="0">
                <a:latin typeface="Times New Roman" panose="02020603050405020304" pitchFamily="18" charset="0"/>
                <a:cs typeface="Times New Roman" panose="02020603050405020304" pitchFamily="18" charset="0"/>
              </a:rPr>
              <a:t>f2*/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y,z</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m,n</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42500664"/>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018126" y="1417441"/>
            <a:ext cx="10345199" cy="4520725"/>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在函数</a:t>
            </a:r>
            <a:r>
              <a:rPr lang="en-US" altLang="zh-CN" kern="100" dirty="0">
                <a:latin typeface="Times New Roman" panose="02020603050405020304" pitchFamily="18" charset="0"/>
                <a:cs typeface="Times New Roman" panose="02020603050405020304" pitchFamily="18" charset="0"/>
              </a:rPr>
              <a:t>f1</a:t>
            </a:r>
            <a:r>
              <a:rPr lang="zh-CN" altLang="zh-CN" kern="100" dirty="0">
                <a:latin typeface="Times New Roman" panose="02020603050405020304" pitchFamily="18" charset="0"/>
                <a:cs typeface="Times New Roman" panose="02020603050405020304" pitchFamily="18" charset="0"/>
              </a:rPr>
              <a:t>内定义了三个变量，</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为形参，</a:t>
            </a:r>
            <a:r>
              <a:rPr lang="en-US" altLang="zh-CN" kern="100" dirty="0" err="1">
                <a:latin typeface="Times New Roman" panose="02020603050405020304" pitchFamily="18" charset="0"/>
                <a:cs typeface="Times New Roman" panose="02020603050405020304" pitchFamily="18" charset="0"/>
              </a:rPr>
              <a:t>b,c</a:t>
            </a:r>
            <a:r>
              <a:rPr lang="zh-CN" altLang="zh-CN" kern="100" dirty="0">
                <a:latin typeface="Times New Roman" panose="02020603050405020304" pitchFamily="18" charset="0"/>
                <a:cs typeface="Times New Roman" panose="02020603050405020304" pitchFamily="18" charset="0"/>
              </a:rPr>
              <a:t>为一般变量。在</a:t>
            </a:r>
            <a:r>
              <a:rPr lang="en-US" altLang="zh-CN" kern="100" dirty="0">
                <a:latin typeface="Times New Roman" panose="02020603050405020304" pitchFamily="18" charset="0"/>
                <a:cs typeface="Times New Roman" panose="02020603050405020304" pitchFamily="18" charset="0"/>
              </a:rPr>
              <a:t> f1</a:t>
            </a:r>
            <a:r>
              <a:rPr lang="zh-CN" altLang="zh-CN" kern="100" dirty="0">
                <a:latin typeface="Times New Roman" panose="02020603050405020304" pitchFamily="18" charset="0"/>
                <a:cs typeface="Times New Roman" panose="02020603050405020304" pitchFamily="18" charset="0"/>
              </a:rPr>
              <a:t>的范围内</a:t>
            </a:r>
            <a:r>
              <a:rPr lang="en-US" altLang="zh-CN" kern="100" dirty="0" err="1">
                <a:latin typeface="Times New Roman" panose="02020603050405020304" pitchFamily="18" charset="0"/>
                <a:cs typeface="Times New Roman" panose="02020603050405020304" pitchFamily="18" charset="0"/>
              </a:rPr>
              <a:t>a,b,c</a:t>
            </a:r>
            <a:r>
              <a:rPr lang="zh-CN" altLang="zh-CN" kern="100" dirty="0">
                <a:latin typeface="Times New Roman" panose="02020603050405020304" pitchFamily="18" charset="0"/>
                <a:cs typeface="Times New Roman" panose="02020603050405020304" pitchFamily="18" charset="0"/>
              </a:rPr>
              <a:t>有效，或者说</a:t>
            </a:r>
            <a:r>
              <a:rPr lang="en-US" altLang="zh-CN" kern="100" dirty="0" err="1">
                <a:latin typeface="Times New Roman" panose="02020603050405020304" pitchFamily="18" charset="0"/>
                <a:cs typeface="Times New Roman" panose="02020603050405020304" pitchFamily="18" charset="0"/>
              </a:rPr>
              <a:t>a,b,c</a:t>
            </a:r>
            <a:r>
              <a:rPr lang="zh-CN" altLang="zh-CN" kern="100" dirty="0">
                <a:latin typeface="Times New Roman" panose="02020603050405020304" pitchFamily="18" charset="0"/>
                <a:cs typeface="Times New Roman" panose="02020603050405020304" pitchFamily="18" charset="0"/>
              </a:rPr>
              <a:t>变量的作用域限于</a:t>
            </a:r>
            <a:r>
              <a:rPr lang="en-US" altLang="zh-CN" kern="100" dirty="0">
                <a:latin typeface="Times New Roman" panose="02020603050405020304" pitchFamily="18" charset="0"/>
                <a:cs typeface="Times New Roman" panose="02020603050405020304" pitchFamily="18" charset="0"/>
              </a:rPr>
              <a:t>f1</a:t>
            </a:r>
            <a:r>
              <a:rPr lang="zh-CN" altLang="zh-CN" kern="100" dirty="0">
                <a:latin typeface="Times New Roman" panose="02020603050405020304" pitchFamily="18" charset="0"/>
                <a:cs typeface="Times New Roman" panose="02020603050405020304" pitchFamily="18" charset="0"/>
              </a:rPr>
              <a:t>内。同理，</a:t>
            </a:r>
            <a:r>
              <a:rPr lang="en-US" altLang="zh-CN" kern="100" dirty="0" err="1">
                <a:latin typeface="Times New Roman" panose="02020603050405020304" pitchFamily="18" charset="0"/>
                <a:cs typeface="Times New Roman" panose="02020603050405020304" pitchFamily="18" charset="0"/>
              </a:rPr>
              <a:t>x,y,z</a:t>
            </a:r>
            <a:r>
              <a:rPr lang="zh-CN" altLang="zh-CN" kern="100" dirty="0">
                <a:latin typeface="Times New Roman" panose="02020603050405020304" pitchFamily="18" charset="0"/>
                <a:cs typeface="Times New Roman" panose="02020603050405020304" pitchFamily="18" charset="0"/>
              </a:rPr>
              <a:t>的作用域限于</a:t>
            </a:r>
            <a:r>
              <a:rPr lang="en-US" altLang="zh-CN" kern="100" dirty="0">
                <a:latin typeface="Times New Roman" panose="02020603050405020304" pitchFamily="18" charset="0"/>
                <a:cs typeface="Times New Roman" panose="02020603050405020304" pitchFamily="18" charset="0"/>
              </a:rPr>
              <a:t>f2</a:t>
            </a:r>
            <a:r>
              <a:rPr lang="zh-CN" altLang="zh-CN" kern="100" dirty="0">
                <a:latin typeface="Times New Roman" panose="02020603050405020304" pitchFamily="18" charset="0"/>
                <a:cs typeface="Times New Roman" panose="02020603050405020304" pitchFamily="18" charset="0"/>
              </a:rPr>
              <a:t>内。</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m,n</a:t>
            </a:r>
            <a:r>
              <a:rPr lang="zh-CN" altLang="zh-CN" kern="100" dirty="0">
                <a:latin typeface="Times New Roman" panose="02020603050405020304" pitchFamily="18" charset="0"/>
                <a:cs typeface="Times New Roman" panose="02020603050405020304" pitchFamily="18" charset="0"/>
              </a:rPr>
              <a:t>的作用域限于</a:t>
            </a:r>
            <a:r>
              <a:rPr lang="en-US" altLang="zh-CN" kern="100" dirty="0">
                <a:latin typeface="Times New Roman" panose="02020603050405020304" pitchFamily="18" charset="0"/>
                <a:cs typeface="Times New Roman" panose="02020603050405020304" pitchFamily="18" charset="0"/>
              </a:rPr>
              <a:t>main</a:t>
            </a:r>
            <a:r>
              <a:rPr lang="zh-CN" altLang="zh-CN" kern="100" dirty="0">
                <a:latin typeface="Times New Roman" panose="02020603050405020304" pitchFamily="18" charset="0"/>
                <a:cs typeface="Times New Roman" panose="02020603050405020304" pitchFamily="18" charset="0"/>
              </a:rPr>
              <a:t>函数内。关于局部变量的作用域还要说明以下几点：</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主函数中定义的变量也只能在主函数中使用，不能在其它函数中使用。同时，主函数中也不能使用其它函数中定义的变量。因为主函数也是一个函数，它与其它函数是平行关系。这一点是与其它语言不同的，应予以注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形参变量是属于被调函数的局部变量，实参变量是属于主调函数的局部变量。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允许在不同的函数中使用相同的变量名，它们代表不同的对象，分配不同的单元，互不干扰，也不会发生混淆。</a:t>
            </a:r>
          </a:p>
          <a:p>
            <a:pPr indent="127000" algn="just">
              <a:lnSpc>
                <a:spcPct val="150000"/>
              </a:lnSpc>
              <a:spcAft>
                <a:spcPts val="0"/>
              </a:spcAft>
            </a:pPr>
            <a:endParaRPr lang="en-US" altLang="zh-CN" kern="100" dirty="0">
              <a:solidFill>
                <a:prstClr val="black"/>
              </a:solidFill>
              <a:latin typeface="Times New Roman" panose="02020603050405020304" pitchFamily="18" charset="0"/>
              <a:cs typeface="Times New Roman" panose="02020603050405020304" pitchFamily="18" charset="0"/>
            </a:endParaRPr>
          </a:p>
          <a:p>
            <a:pPr indent="540000" algn="just">
              <a:lnSpc>
                <a:spcPct val="1500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115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5400" y="751329"/>
            <a:ext cx="9296400" cy="3779240"/>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在复合语句中也可定义变量，其作用域只在复合语句范围内。例如：</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/*b</a:t>
            </a:r>
            <a:r>
              <a:rPr lang="zh-CN" altLang="zh-CN" kern="100" dirty="0">
                <a:latin typeface="Times New Roman" panose="02020603050405020304" pitchFamily="18" charset="0"/>
                <a:cs typeface="Times New Roman" panose="02020603050405020304" pitchFamily="18" charset="0"/>
              </a:rPr>
              <a:t>的作用域</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s,a</a:t>
            </a:r>
            <a:r>
              <a:rPr lang="zh-CN" altLang="zh-CN" kern="100" dirty="0">
                <a:latin typeface="Times New Roman" panose="02020603050405020304" pitchFamily="18" charset="0"/>
                <a:cs typeface="Times New Roman" panose="02020603050405020304" pitchFamily="18" charset="0"/>
              </a:rPr>
              <a:t>作用域</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8637889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42950" y="1060301"/>
            <a:ext cx="10725150" cy="4985980"/>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Cambria"/>
                <a:cs typeface="Times New Roman"/>
              </a:rPr>
              <a:t>6.1 C</a:t>
            </a:r>
            <a:r>
              <a:rPr lang="zh-CN" altLang="zh-CN" b="1" kern="100" dirty="0">
                <a:latin typeface="Cambria"/>
                <a:cs typeface="Times New Roman"/>
              </a:rPr>
              <a:t>语言中函数的类别</a:t>
            </a:r>
          </a:p>
          <a:p>
            <a:pPr indent="266700" algn="just">
              <a:lnSpc>
                <a:spcPct val="150000"/>
              </a:lnSpc>
              <a:spcAft>
                <a:spcPts val="0"/>
              </a:spcAft>
            </a:pPr>
            <a:r>
              <a:rPr lang="zh-CN" altLang="zh-CN" kern="100" dirty="0">
                <a:latin typeface="Times New Roman"/>
                <a:cs typeface="Times New Roman"/>
              </a:rPr>
              <a:t>在Ｃ语言中可从不同的角度对函数分类。</a:t>
            </a:r>
            <a:r>
              <a:rPr lang="en-US" altLang="zh-CN" kern="100" dirty="0">
                <a:latin typeface="Times New Roman"/>
                <a:cs typeface="Times New Roman"/>
              </a:rPr>
              <a:t>   </a:t>
            </a:r>
            <a:endParaRPr lang="zh-CN" altLang="zh-CN" kern="100" dirty="0">
              <a:latin typeface="Times New Roman"/>
              <a:cs typeface="Times New Roman"/>
            </a:endParaRP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从函数定义的角度看，函数可分为库函数和用户定义函数两种。</a:t>
            </a: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库</a:t>
            </a:r>
            <a:r>
              <a:rPr lang="zh-CN" altLang="zh-CN" kern="100" dirty="0" smtClean="0">
                <a:latin typeface="Times New Roman"/>
                <a:cs typeface="Times New Roman"/>
              </a:rPr>
              <a:t>函数</a:t>
            </a:r>
          </a:p>
          <a:p>
            <a:pPr indent="266700" algn="just">
              <a:lnSpc>
                <a:spcPct val="150000"/>
              </a:lnSpc>
              <a:spcAft>
                <a:spcPts val="0"/>
              </a:spcAft>
            </a:pPr>
            <a:r>
              <a:rPr lang="en-US" altLang="zh-CN" kern="100" dirty="0" smtClean="0">
                <a:latin typeface="宋体"/>
                <a:cs typeface="Times New Roman"/>
              </a:rPr>
              <a:t>(2)</a:t>
            </a:r>
            <a:r>
              <a:rPr lang="zh-CN" altLang="zh-CN" kern="100" dirty="0" smtClean="0">
                <a:latin typeface="Times New Roman"/>
                <a:cs typeface="Times New Roman"/>
              </a:rPr>
              <a:t>用户定义函数</a:t>
            </a:r>
            <a:endParaRPr lang="en-US" altLang="zh-CN" kern="100" dirty="0" smtClean="0">
              <a:latin typeface="Times New Roman"/>
              <a:cs typeface="Times New Roman"/>
            </a:endParaRPr>
          </a:p>
          <a:p>
            <a:pPr indent="266700" algn="just">
              <a:lnSpc>
                <a:spcPct val="150000"/>
              </a:lnSpc>
              <a:spcAft>
                <a:spcPts val="0"/>
              </a:spcAft>
            </a:pPr>
            <a:r>
              <a:rPr lang="en-US" altLang="zh-CN" kern="100" dirty="0" smtClean="0">
                <a:latin typeface="宋体"/>
                <a:cs typeface="Times New Roman"/>
              </a:rPr>
              <a:t>2</a:t>
            </a:r>
            <a:r>
              <a:rPr lang="en-US" altLang="zh-CN" kern="100" dirty="0">
                <a:latin typeface="宋体"/>
                <a:cs typeface="Times New Roman"/>
              </a:rPr>
              <a:t>.</a:t>
            </a:r>
            <a:r>
              <a:rPr lang="zh-CN" altLang="zh-CN" kern="100" dirty="0">
                <a:latin typeface="Times New Roman"/>
                <a:cs typeface="Times New Roman"/>
              </a:rPr>
              <a:t>从函数有无返回值的角度看，又可把函数分为有返回值函数和无返回值函数两种。</a:t>
            </a: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有返回值</a:t>
            </a:r>
            <a:r>
              <a:rPr lang="zh-CN" altLang="zh-CN" kern="100" dirty="0" smtClean="0">
                <a:latin typeface="Times New Roman"/>
                <a:cs typeface="Times New Roman"/>
              </a:rPr>
              <a:t>函数</a:t>
            </a:r>
            <a:endParaRPr lang="en-US" altLang="zh-CN" kern="100" dirty="0" smtClean="0">
              <a:latin typeface="Times New Roman"/>
              <a:cs typeface="Times New Roman"/>
            </a:endParaRPr>
          </a:p>
          <a:p>
            <a:pPr indent="266700" algn="just">
              <a:lnSpc>
                <a:spcPct val="150000"/>
              </a:lnSpc>
              <a:spcAft>
                <a:spcPts val="0"/>
              </a:spcAft>
            </a:pPr>
            <a:r>
              <a:rPr lang="en-US" altLang="zh-CN" kern="100" dirty="0">
                <a:latin typeface="宋体"/>
                <a:cs typeface="Times New Roman"/>
              </a:rPr>
              <a:t>(2)</a:t>
            </a:r>
            <a:r>
              <a:rPr lang="zh-CN" altLang="zh-CN" kern="100" dirty="0">
                <a:latin typeface="Times New Roman"/>
                <a:cs typeface="Times New Roman"/>
              </a:rPr>
              <a:t>无返回值</a:t>
            </a:r>
            <a:r>
              <a:rPr lang="zh-CN" altLang="zh-CN" kern="100" dirty="0" smtClean="0">
                <a:latin typeface="Times New Roman"/>
                <a:cs typeface="Times New Roman"/>
              </a:rPr>
              <a:t>函数</a:t>
            </a:r>
            <a:endParaRPr lang="en-US" altLang="zh-CN" kern="100" dirty="0" smtClean="0">
              <a:latin typeface="Times New Roman"/>
              <a:cs typeface="Times New Roman"/>
            </a:endParaRPr>
          </a:p>
          <a:p>
            <a:pPr indent="266700" algn="just">
              <a:lnSpc>
                <a:spcPct val="150000"/>
              </a:lnSpc>
            </a:pPr>
            <a:r>
              <a:rPr lang="en-US" altLang="zh-CN" kern="100" dirty="0">
                <a:latin typeface="宋体"/>
                <a:cs typeface="Times New Roman"/>
              </a:rPr>
              <a:t>3.</a:t>
            </a:r>
            <a:r>
              <a:rPr lang="zh-CN" altLang="zh-CN" kern="100" dirty="0">
                <a:latin typeface="Times New Roman"/>
                <a:cs typeface="Times New Roman"/>
              </a:rPr>
              <a:t>从主调函数和被调函数之间数据传送的角度看又可分为无参函数和有参函数两种</a:t>
            </a:r>
            <a:r>
              <a:rPr lang="zh-CN" altLang="zh-CN" kern="100" dirty="0" smtClean="0">
                <a:latin typeface="Times New Roman"/>
                <a:cs typeface="Times New Roman"/>
              </a:rPr>
              <a:t>。</a:t>
            </a:r>
            <a:endParaRPr lang="en-US" altLang="zh-CN" kern="100" dirty="0" smtClean="0">
              <a:latin typeface="Times New Roman"/>
              <a:cs typeface="Times New Roman"/>
            </a:endParaRPr>
          </a:p>
          <a:p>
            <a:pPr indent="266700" algn="just">
              <a:lnSpc>
                <a:spcPct val="150000"/>
              </a:lnSpc>
            </a:pPr>
            <a:r>
              <a:rPr lang="en-US" altLang="zh-CN" kern="100" dirty="0">
                <a:latin typeface="Times New Roman"/>
                <a:cs typeface="Times New Roman"/>
              </a:rPr>
              <a:t>(1)</a:t>
            </a:r>
            <a:r>
              <a:rPr lang="zh-CN" altLang="zh-CN" kern="100" dirty="0">
                <a:latin typeface="Times New Roman"/>
                <a:cs typeface="Times New Roman"/>
              </a:rPr>
              <a:t>无参</a:t>
            </a:r>
            <a:r>
              <a:rPr lang="zh-CN" altLang="zh-CN" kern="100" dirty="0" smtClean="0">
                <a:latin typeface="Times New Roman"/>
                <a:cs typeface="Times New Roman"/>
              </a:rPr>
              <a:t>函数</a:t>
            </a:r>
            <a:endParaRPr lang="en-US" altLang="zh-CN" kern="100" dirty="0" smtClean="0">
              <a:latin typeface="Times New Roman"/>
              <a:cs typeface="Times New Roman"/>
            </a:endParaRPr>
          </a:p>
          <a:p>
            <a:pPr indent="266700" algn="just">
              <a:lnSpc>
                <a:spcPct val="150000"/>
              </a:lnSpc>
            </a:pPr>
            <a:r>
              <a:rPr lang="en-US" altLang="zh-CN" kern="100" dirty="0">
                <a:latin typeface="Times New Roman"/>
                <a:cs typeface="Times New Roman"/>
              </a:rPr>
              <a:t>(2)</a:t>
            </a:r>
            <a:r>
              <a:rPr lang="zh-CN" altLang="zh-CN" kern="100" dirty="0">
                <a:latin typeface="Times New Roman"/>
                <a:cs typeface="Times New Roman"/>
              </a:rPr>
              <a:t>有参函数</a:t>
            </a:r>
            <a:endParaRPr lang="en-US" altLang="zh-CN" kern="100" dirty="0">
              <a:latin typeface="Times New Roman"/>
              <a:cs typeface="Times New Roman"/>
            </a:endParaRPr>
          </a:p>
          <a:p>
            <a:pPr indent="266700" algn="just">
              <a:lnSpc>
                <a:spcPct val="150000"/>
              </a:lnSpc>
              <a:spcAft>
                <a:spcPts val="0"/>
              </a:spcAft>
            </a:pPr>
            <a:endParaRPr lang="zh-CN" altLang="zh-CN" kern="100" dirty="0">
              <a:latin typeface="Times New Roman"/>
              <a:cs typeface="Times New Roman"/>
            </a:endParaRPr>
          </a:p>
        </p:txBody>
      </p:sp>
    </p:spTree>
    <p:extLst>
      <p:ext uri="{BB962C8B-B14F-4D97-AF65-F5344CB8AC3E}">
        <p14:creationId xmlns="" xmlns:p14="http://schemas.microsoft.com/office/powerpoint/2010/main" val="5077361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06610" y="824420"/>
            <a:ext cx="7545936" cy="4081117"/>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6-15  </a:t>
            </a:r>
            <a:r>
              <a:rPr lang="zh-CN" altLang="zh-CN" kern="100" dirty="0">
                <a:latin typeface="Times New Roman" panose="02020603050405020304" pitchFamily="18" charset="0"/>
                <a:cs typeface="Times New Roman" panose="02020603050405020304" pitchFamily="18" charset="0"/>
              </a:rPr>
              <a:t>变量作用域。</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=2,j=3,k;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k=8;</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k%d</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k %d\</a:t>
            </a:r>
            <a:r>
              <a:rPr lang="en-US" altLang="zh-CN" kern="100" dirty="0" err="1">
                <a:latin typeface="Times New Roman" panose="02020603050405020304" pitchFamily="18" charset="0"/>
                <a:cs typeface="Times New Roman" panose="02020603050405020304" pitchFamily="18" charset="0"/>
              </a:rPr>
              <a:t>n",k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6800" y="1603177"/>
            <a:ext cx="10115550" cy="1701748"/>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6.6.2</a:t>
            </a:r>
            <a:r>
              <a:rPr lang="zh-CN" altLang="zh-CN" b="1" kern="100" dirty="0">
                <a:latin typeface="Times New Roman" panose="02020603050405020304" pitchFamily="18" charset="0"/>
                <a:cs typeface="Times New Roman" panose="02020603050405020304" pitchFamily="18" charset="0"/>
              </a:rPr>
              <a:t>全局变量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全局变量也称为外部变量，它是在函数外部定义的变量。它不属于哪一个函数，它属于一个源程序文件。其作用域是整个源程序。在一个函数之前定义的全局变量，在该函数内使用可以不再说明。在函数之后定义的全局变量，在函数中使用时应作全局变量说明。全局变量的说明符为</a:t>
            </a:r>
            <a:r>
              <a:rPr lang="en-US" altLang="zh-CN" kern="100" dirty="0">
                <a:latin typeface="Times New Roman" panose="02020603050405020304" pitchFamily="18" charset="0"/>
                <a:cs typeface="Times New Roman" panose="02020603050405020304" pitchFamily="18" charset="0"/>
              </a:rPr>
              <a:t>extern</a:t>
            </a:r>
            <a:r>
              <a:rPr lang="zh-CN" altLang="zh-CN" kern="100" dirty="0">
                <a:latin typeface="Times New Roman" panose="02020603050405020304" pitchFamily="18" charset="0"/>
                <a:cs typeface="Times New Roman" panose="02020603050405020304" pitchFamily="18" charset="0"/>
              </a:rPr>
              <a:t>。</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7216" y="304552"/>
            <a:ext cx="9848850" cy="4662815"/>
          </a:xfrm>
          <a:prstGeom prst="rect">
            <a:avLst/>
          </a:prstGeom>
        </p:spPr>
        <p:txBody>
          <a:bodyPr wrap="square">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6-16</a:t>
            </a:r>
            <a:r>
              <a:rPr lang="zh-CN" altLang="zh-CN" kern="100" dirty="0" smtClean="0">
                <a:latin typeface="Times New Roman" panose="02020603050405020304" pitchFamily="18" charset="0"/>
                <a:cs typeface="Times New Roman" panose="02020603050405020304" pitchFamily="18" charset="0"/>
              </a:rPr>
              <a:t>输入</a:t>
            </a:r>
            <a:r>
              <a:rPr lang="zh-CN" altLang="zh-CN" kern="100" dirty="0">
                <a:latin typeface="Times New Roman" panose="02020603050405020304" pitchFamily="18" charset="0"/>
                <a:cs typeface="Times New Roman" panose="02020603050405020304" pitchFamily="18" charset="0"/>
              </a:rPr>
              <a:t>正方体的长宽高</a:t>
            </a:r>
            <a:r>
              <a:rPr lang="en-US" altLang="zh-CN" kern="100" dirty="0" err="1">
                <a:latin typeface="Times New Roman" panose="02020603050405020304" pitchFamily="18" charset="0"/>
                <a:cs typeface="Times New Roman" panose="02020603050405020304" pitchFamily="18" charset="0"/>
              </a:rPr>
              <a:t>l,w,h</a:t>
            </a:r>
            <a:r>
              <a:rPr lang="zh-CN" altLang="zh-CN" kern="100" dirty="0">
                <a:latin typeface="Times New Roman" panose="02020603050405020304" pitchFamily="18" charset="0"/>
                <a:cs typeface="Times New Roman" panose="02020603050405020304" pitchFamily="18" charset="0"/>
              </a:rPr>
              <a:t>。求体积及三个面</a:t>
            </a:r>
            <a:r>
              <a:rPr lang="en-US" altLang="zh-CN" kern="100" dirty="0">
                <a:latin typeface="Times New Roman" panose="02020603050405020304" pitchFamily="18" charset="0"/>
                <a:cs typeface="Times New Roman" panose="02020603050405020304" pitchFamily="18" charset="0"/>
              </a:rPr>
              <a:t>x*</a:t>
            </a:r>
            <a:r>
              <a:rPr lang="en-US" altLang="zh-CN" kern="100" dirty="0" err="1">
                <a:latin typeface="Times New Roman" panose="02020603050405020304" pitchFamily="18" charset="0"/>
                <a:cs typeface="Times New Roman" panose="02020603050405020304" pitchFamily="18" charset="0"/>
              </a:rPr>
              <a:t>y,x</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z,y</a:t>
            </a:r>
            <a:r>
              <a:rPr lang="en-US" altLang="zh-CN" kern="100" dirty="0">
                <a:latin typeface="Times New Roman" panose="02020603050405020304" pitchFamily="18" charset="0"/>
                <a:cs typeface="Times New Roman" panose="02020603050405020304" pitchFamily="18" charset="0"/>
              </a:rPr>
              <a:t>*z</a:t>
            </a:r>
            <a:r>
              <a:rPr lang="zh-CN" altLang="zh-CN" kern="100" dirty="0">
                <a:latin typeface="Times New Roman" panose="02020603050405020304" pitchFamily="18" charset="0"/>
                <a:cs typeface="Times New Roman" panose="02020603050405020304" pitchFamily="18" charset="0"/>
              </a:rPr>
              <a:t>的面积。</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s1,s2,s3;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vs</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b,int</a:t>
            </a:r>
            <a:r>
              <a:rPr lang="en-US" altLang="zh-CN" kern="100" dirty="0">
                <a:latin typeface="Times New Roman" panose="02020603050405020304" pitchFamily="18" charset="0"/>
                <a:cs typeface="Times New Roman" panose="02020603050405020304" pitchFamily="18" charset="0"/>
              </a:rPr>
              <a:t>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v;</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v=a*b*c;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s1=a*b;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s2=b*c;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s3=a*c;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return v;</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1391" y="937278"/>
            <a:ext cx="6096000" cy="3000821"/>
          </a:xfrm>
          <a:prstGeom prst="rect">
            <a:avLst/>
          </a:prstGeom>
        </p:spPr>
        <p:txBody>
          <a:bodyPr>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v,l,w,h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ninput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length,width</a:t>
            </a:r>
            <a:r>
              <a:rPr lang="en-US" altLang="zh-CN" kern="100" dirty="0">
                <a:latin typeface="Times New Roman" panose="02020603050405020304" pitchFamily="18" charset="0"/>
                <a:cs typeface="Times New Roman" panose="02020603050405020304" pitchFamily="18" charset="0"/>
              </a:rPr>
              <a:t> and height\n");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l,&amp;w,&amp;h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v=</a:t>
            </a:r>
            <a:r>
              <a:rPr lang="en-US" altLang="zh-CN" kern="100" dirty="0" err="1">
                <a:latin typeface="Times New Roman" panose="02020603050405020304" pitchFamily="18" charset="0"/>
                <a:cs typeface="Times New Roman" panose="02020603050405020304" pitchFamily="18" charset="0"/>
              </a:rPr>
              <a:t>vs</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l,w,h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("v=%d s1=%d s2=%d s3=%d\n",v,s1,s2,s3);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9335998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7225" y="1850827"/>
            <a:ext cx="10810875" cy="2117246"/>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本程序中定义了三个外部变量</a:t>
            </a:r>
            <a:r>
              <a:rPr lang="en-US" altLang="zh-CN" kern="100" dirty="0">
                <a:latin typeface="Times New Roman" panose="02020603050405020304" pitchFamily="18" charset="0"/>
                <a:cs typeface="Times New Roman" panose="02020603050405020304" pitchFamily="18" charset="0"/>
              </a:rPr>
              <a:t>s1,s2,s3</a:t>
            </a:r>
            <a:r>
              <a:rPr lang="zh-CN" altLang="zh-CN" kern="100" dirty="0">
                <a:latin typeface="Times New Roman" panose="02020603050405020304" pitchFamily="18" charset="0"/>
                <a:cs typeface="Times New Roman" panose="02020603050405020304" pitchFamily="18" charset="0"/>
              </a:rPr>
              <a:t>，用来存放三个面积，其作用域为整个程序。函数</a:t>
            </a:r>
            <a:r>
              <a:rPr lang="en-US" altLang="zh-CN" kern="100" dirty="0" err="1">
                <a:latin typeface="Times New Roman" panose="02020603050405020304" pitchFamily="18" charset="0"/>
                <a:cs typeface="Times New Roman" panose="02020603050405020304" pitchFamily="18" charset="0"/>
              </a:rPr>
              <a:t>vs</a:t>
            </a:r>
            <a:r>
              <a:rPr lang="zh-CN" altLang="zh-CN" kern="100" dirty="0">
                <a:latin typeface="Times New Roman" panose="02020603050405020304" pitchFamily="18" charset="0"/>
                <a:cs typeface="Times New Roman" panose="02020603050405020304" pitchFamily="18" charset="0"/>
              </a:rPr>
              <a:t>用来求正方体体积和三个面积，函数的返回值为体积</a:t>
            </a:r>
            <a:r>
              <a:rPr lang="en-US" altLang="zh-CN" kern="100" dirty="0">
                <a:latin typeface="Times New Roman" panose="02020603050405020304" pitchFamily="18" charset="0"/>
                <a:cs typeface="Times New Roman" panose="02020603050405020304" pitchFamily="18" charset="0"/>
              </a:rPr>
              <a:t>v</a:t>
            </a:r>
            <a:r>
              <a:rPr lang="zh-CN" altLang="zh-CN" kern="100" dirty="0">
                <a:latin typeface="Times New Roman" panose="02020603050405020304" pitchFamily="18" charset="0"/>
                <a:cs typeface="Times New Roman" panose="02020603050405020304" pitchFamily="18" charset="0"/>
              </a:rPr>
              <a:t>。由主函数完成长宽高的输入及结果输出。由于Ｃ语言规定函数返回值只有一个，当需要增加函数的返回数据时，用外部变量是一种很好的方式。本例中，如不使用外部变量，在主函数中就不可能取得</a:t>
            </a:r>
            <a:r>
              <a:rPr lang="en-US" altLang="zh-CN" kern="100" dirty="0">
                <a:latin typeface="Times New Roman" panose="02020603050405020304" pitchFamily="18" charset="0"/>
                <a:cs typeface="Times New Roman" panose="02020603050405020304" pitchFamily="18" charset="0"/>
              </a:rPr>
              <a:t>v,s1,s2,s3</a:t>
            </a:r>
            <a:r>
              <a:rPr lang="zh-CN" altLang="zh-CN" kern="100" dirty="0">
                <a:latin typeface="Times New Roman" panose="02020603050405020304" pitchFamily="18" charset="0"/>
                <a:cs typeface="Times New Roman" panose="02020603050405020304" pitchFamily="18" charset="0"/>
              </a:rPr>
              <a:t>四个值。而采用了外部变量，在函数</a:t>
            </a:r>
            <a:r>
              <a:rPr lang="en-US" altLang="zh-CN" kern="100" dirty="0" err="1">
                <a:latin typeface="Times New Roman" panose="02020603050405020304" pitchFamily="18" charset="0"/>
                <a:cs typeface="Times New Roman" panose="02020603050405020304" pitchFamily="18" charset="0"/>
              </a:rPr>
              <a:t>vs</a:t>
            </a:r>
            <a:r>
              <a:rPr lang="zh-CN" altLang="zh-CN" kern="100" dirty="0">
                <a:latin typeface="Times New Roman" panose="02020603050405020304" pitchFamily="18" charset="0"/>
                <a:cs typeface="Times New Roman" panose="02020603050405020304" pitchFamily="18" charset="0"/>
              </a:rPr>
              <a:t>中求得的</a:t>
            </a:r>
            <a:r>
              <a:rPr lang="en-US" altLang="zh-CN" kern="100" dirty="0">
                <a:latin typeface="Times New Roman" panose="02020603050405020304" pitchFamily="18" charset="0"/>
                <a:cs typeface="Times New Roman" panose="02020603050405020304" pitchFamily="18" charset="0"/>
              </a:rPr>
              <a:t>s1,s2,s3</a:t>
            </a:r>
            <a:r>
              <a:rPr lang="zh-CN" altLang="zh-CN" kern="100" dirty="0">
                <a:latin typeface="Times New Roman" panose="02020603050405020304" pitchFamily="18" charset="0"/>
                <a:cs typeface="Times New Roman" panose="02020603050405020304" pitchFamily="18" charset="0"/>
              </a:rPr>
              <a:t>值在</a:t>
            </a:r>
            <a:r>
              <a:rPr lang="en-US" altLang="zh-CN" kern="100" dirty="0">
                <a:latin typeface="Times New Roman" panose="02020603050405020304" pitchFamily="18" charset="0"/>
                <a:cs typeface="Times New Roman" panose="02020603050405020304" pitchFamily="18" charset="0"/>
              </a:rPr>
              <a:t>main </a:t>
            </a:r>
            <a:r>
              <a:rPr lang="zh-CN" altLang="zh-CN" kern="100" dirty="0">
                <a:latin typeface="Times New Roman" panose="02020603050405020304" pitchFamily="18" charset="0"/>
                <a:cs typeface="Times New Roman" panose="02020603050405020304" pitchFamily="18" charset="0"/>
              </a:rPr>
              <a:t>中仍然有效。因此外部变量是实现函数之间数据通讯的有效手段。</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7071" y="826859"/>
            <a:ext cx="10220325" cy="4610236"/>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对于全局变量还有以下几点说明：</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外部变量的定义和外部变量的说明并不是一回事。外部变量定义必须在所有的函数之外，且只能定义一次。外部变量的说明出现在要使用该外部变量的各个函数内，在整个程序中，可能出现多次。</a:t>
            </a:r>
          </a:p>
          <a:p>
            <a:pPr indent="333375"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外部变量说明的一般形式为：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extern </a:t>
            </a:r>
            <a:r>
              <a:rPr lang="zh-CN" altLang="zh-CN" kern="100" dirty="0">
                <a:latin typeface="Times New Roman" panose="02020603050405020304" pitchFamily="18" charset="0"/>
                <a:cs typeface="Times New Roman" panose="02020603050405020304" pitchFamily="18" charset="0"/>
              </a:rPr>
              <a:t>类型说明符 变量名</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，变量名</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外部变量在定义时就会分配相应的存储单元，可以对变量进行初始化；外部变量的说明只是表明在函数内要使用某外部变量，实质上是扩大外部变量的作用区间。</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外部变量可加强函数模块之间的数据联系，但同时因函数对外部变量的依赖使得函数的独立性降低，从模块化程序设计的观点来看这是不利的。因此在不必要时尽量不要使用全局变量。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在同一源文件中，允许全局变量和局部变量同名。在局部变量的作用域内，全局变量不起作用。</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6850" y="283845"/>
            <a:ext cx="7943850" cy="5909310"/>
          </a:xfrm>
          <a:prstGeom prst="rect">
            <a:avLst/>
          </a:prstGeom>
        </p:spPr>
        <p:txBody>
          <a:bodyPr wrap="square">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6-17</a:t>
            </a:r>
            <a:r>
              <a:rPr lang="zh-CN" altLang="zh-CN" kern="100" dirty="0" smtClean="0">
                <a:latin typeface="Times New Roman" panose="02020603050405020304" pitchFamily="18" charset="0"/>
                <a:cs typeface="Times New Roman" panose="02020603050405020304" pitchFamily="18" charset="0"/>
              </a:rPr>
              <a:t>外部</a:t>
            </a:r>
            <a:r>
              <a:rPr lang="zh-CN" altLang="zh-CN" kern="100" dirty="0">
                <a:latin typeface="Times New Roman" panose="02020603050405020304" pitchFamily="18" charset="0"/>
                <a:cs typeface="Times New Roman" panose="02020603050405020304" pitchFamily="18" charset="0"/>
              </a:rPr>
              <a:t>变量实例。</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vs</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l,int</a:t>
            </a:r>
            <a:r>
              <a:rPr lang="en-US" altLang="zh-CN" kern="100" dirty="0">
                <a:latin typeface="Times New Roman" panose="02020603050405020304" pitchFamily="18" charset="0"/>
                <a:cs typeface="Times New Roman" panose="02020603050405020304" pitchFamily="18" charset="0"/>
              </a:rPr>
              <a:t> w){</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h;/*</a:t>
            </a:r>
            <a:r>
              <a:rPr lang="zh-CN" altLang="zh-CN" kern="100" dirty="0">
                <a:latin typeface="Times New Roman" panose="02020603050405020304" pitchFamily="18" charset="0"/>
                <a:cs typeface="Times New Roman" panose="02020603050405020304" pitchFamily="18" charset="0"/>
              </a:rPr>
              <a:t>扩展外部变量的作用区间</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v;</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v=l*w*h;</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return v;</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w,h</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扩展外部变量的作用区间</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l=5;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("v=%d",</a:t>
            </a:r>
            <a:r>
              <a:rPr lang="en-US" altLang="zh-CN" kern="100" dirty="0" err="1">
                <a:latin typeface="Times New Roman" panose="02020603050405020304" pitchFamily="18" charset="0"/>
                <a:cs typeface="Times New Roman" panose="02020603050405020304" pitchFamily="18" charset="0"/>
              </a:rPr>
              <a:t>vs</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l,w</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l=3,w=4,h=5;/*</a:t>
            </a:r>
            <a:r>
              <a:rPr lang="zh-CN" altLang="zh-CN" kern="100" dirty="0">
                <a:latin typeface="Times New Roman" panose="02020603050405020304" pitchFamily="18" charset="0"/>
                <a:cs typeface="Times New Roman" panose="02020603050405020304" pitchFamily="18" charset="0"/>
              </a:rPr>
              <a:t>外部变量的定义</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71625" y="1720840"/>
            <a:ext cx="9220200" cy="2169825"/>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外部变量在最后定义，因此在前面函数中对外部变量进行说明。外部变量</a:t>
            </a:r>
            <a:r>
              <a:rPr lang="en-US" altLang="zh-CN" kern="100" dirty="0">
                <a:latin typeface="Times New Roman"/>
                <a:cs typeface="Times New Roman"/>
              </a:rPr>
              <a:t>l</a:t>
            </a:r>
            <a:r>
              <a:rPr lang="zh-CN" altLang="zh-CN" kern="100" dirty="0">
                <a:latin typeface="Times New Roman"/>
                <a:cs typeface="Times New Roman"/>
              </a:rPr>
              <a:t>、</a:t>
            </a:r>
            <a:r>
              <a:rPr lang="en-US" altLang="zh-CN" kern="100" dirty="0">
                <a:latin typeface="Times New Roman"/>
                <a:cs typeface="Times New Roman"/>
              </a:rPr>
              <a:t>w</a:t>
            </a:r>
            <a:r>
              <a:rPr lang="zh-CN" altLang="zh-CN" kern="100" dirty="0">
                <a:latin typeface="Times New Roman"/>
                <a:cs typeface="Times New Roman"/>
              </a:rPr>
              <a:t>和</a:t>
            </a:r>
            <a:r>
              <a:rPr lang="en-US" altLang="zh-CN" kern="100" dirty="0" err="1">
                <a:latin typeface="Times New Roman"/>
                <a:cs typeface="Times New Roman"/>
              </a:rPr>
              <a:t>vs</a:t>
            </a:r>
            <a:r>
              <a:rPr lang="zh-CN" altLang="zh-CN" kern="100" dirty="0">
                <a:latin typeface="Times New Roman"/>
                <a:cs typeface="Times New Roman"/>
              </a:rPr>
              <a:t>函数的形参</a:t>
            </a:r>
            <a:r>
              <a:rPr lang="en-US" altLang="zh-CN" kern="100" dirty="0">
                <a:latin typeface="Times New Roman"/>
                <a:cs typeface="Times New Roman"/>
              </a:rPr>
              <a:t>l</a:t>
            </a:r>
            <a:r>
              <a:rPr lang="zh-CN" altLang="zh-CN" kern="100" dirty="0">
                <a:latin typeface="Times New Roman"/>
                <a:cs typeface="Times New Roman"/>
              </a:rPr>
              <a:t>、</a:t>
            </a:r>
            <a:r>
              <a:rPr lang="en-US" altLang="zh-CN" kern="100" dirty="0">
                <a:latin typeface="Times New Roman"/>
                <a:cs typeface="Times New Roman"/>
              </a:rPr>
              <a:t>w</a:t>
            </a:r>
            <a:r>
              <a:rPr lang="zh-CN" altLang="zh-CN" kern="100" dirty="0">
                <a:latin typeface="Times New Roman"/>
                <a:cs typeface="Times New Roman"/>
              </a:rPr>
              <a:t>同名。外部变量都作了初始赋值，</a:t>
            </a:r>
            <a:r>
              <a:rPr lang="en-US" altLang="zh-CN" kern="100" dirty="0" err="1">
                <a:latin typeface="Times New Roman"/>
                <a:cs typeface="Times New Roman"/>
              </a:rPr>
              <a:t>mian</a:t>
            </a:r>
            <a:r>
              <a:rPr lang="zh-CN" altLang="zh-CN" kern="100" dirty="0">
                <a:latin typeface="Times New Roman"/>
                <a:cs typeface="Times New Roman"/>
              </a:rPr>
              <a:t>函数中也对</a:t>
            </a:r>
            <a:r>
              <a:rPr lang="en-US" altLang="zh-CN" kern="100" dirty="0">
                <a:latin typeface="Times New Roman"/>
                <a:cs typeface="Times New Roman"/>
              </a:rPr>
              <a:t>l</a:t>
            </a:r>
            <a:r>
              <a:rPr lang="zh-CN" altLang="zh-CN" kern="100" dirty="0">
                <a:latin typeface="Times New Roman"/>
                <a:cs typeface="Times New Roman"/>
              </a:rPr>
              <a:t>作了初始化赋值。执行程序时，在</a:t>
            </a:r>
            <a:r>
              <a:rPr lang="en-US" altLang="zh-CN" kern="100" dirty="0" err="1">
                <a:latin typeface="Times New Roman"/>
                <a:cs typeface="Times New Roman"/>
              </a:rPr>
              <a:t>printf</a:t>
            </a:r>
            <a:r>
              <a:rPr lang="zh-CN" altLang="zh-CN" kern="100" dirty="0">
                <a:latin typeface="Times New Roman"/>
                <a:cs typeface="Times New Roman"/>
              </a:rPr>
              <a:t>语句中调用</a:t>
            </a:r>
            <a:r>
              <a:rPr lang="en-US" altLang="zh-CN" kern="100" dirty="0" err="1">
                <a:latin typeface="Times New Roman"/>
                <a:cs typeface="Times New Roman"/>
              </a:rPr>
              <a:t>vs</a:t>
            </a:r>
            <a:r>
              <a:rPr lang="zh-CN" altLang="zh-CN" kern="100" dirty="0">
                <a:latin typeface="Times New Roman"/>
                <a:cs typeface="Times New Roman"/>
              </a:rPr>
              <a:t>函数，实参</a:t>
            </a:r>
            <a:r>
              <a:rPr lang="en-US" altLang="zh-CN" kern="100" dirty="0">
                <a:latin typeface="Times New Roman"/>
                <a:cs typeface="Times New Roman"/>
              </a:rPr>
              <a:t>l</a:t>
            </a:r>
            <a:r>
              <a:rPr lang="zh-CN" altLang="zh-CN" kern="100" dirty="0">
                <a:latin typeface="Times New Roman"/>
                <a:cs typeface="Times New Roman"/>
              </a:rPr>
              <a:t>的值应为</a:t>
            </a:r>
            <a:r>
              <a:rPr lang="en-US" altLang="zh-CN" kern="100" dirty="0">
                <a:latin typeface="Times New Roman"/>
                <a:cs typeface="Times New Roman"/>
              </a:rPr>
              <a:t>main</a:t>
            </a:r>
            <a:r>
              <a:rPr lang="zh-CN" altLang="zh-CN" kern="100" dirty="0">
                <a:latin typeface="Times New Roman"/>
                <a:cs typeface="Times New Roman"/>
              </a:rPr>
              <a:t>中定义的</a:t>
            </a:r>
            <a:r>
              <a:rPr lang="en-US" altLang="zh-CN" kern="100" dirty="0">
                <a:latin typeface="Times New Roman"/>
                <a:cs typeface="Times New Roman"/>
              </a:rPr>
              <a:t>l</a:t>
            </a:r>
            <a:r>
              <a:rPr lang="zh-CN" altLang="zh-CN" kern="100" dirty="0">
                <a:latin typeface="Times New Roman"/>
                <a:cs typeface="Times New Roman"/>
              </a:rPr>
              <a:t>值，等于</a:t>
            </a:r>
            <a:r>
              <a:rPr lang="en-US" altLang="zh-CN" kern="100" dirty="0">
                <a:latin typeface="Times New Roman"/>
                <a:cs typeface="Times New Roman"/>
              </a:rPr>
              <a:t>5</a:t>
            </a:r>
            <a:r>
              <a:rPr lang="zh-CN" altLang="zh-CN" kern="100" dirty="0">
                <a:latin typeface="Times New Roman"/>
                <a:cs typeface="Times New Roman"/>
              </a:rPr>
              <a:t>，外部变量</a:t>
            </a:r>
            <a:r>
              <a:rPr lang="en-US" altLang="zh-CN" kern="100" dirty="0">
                <a:latin typeface="Times New Roman"/>
                <a:cs typeface="Times New Roman"/>
              </a:rPr>
              <a:t>l</a:t>
            </a:r>
            <a:r>
              <a:rPr lang="zh-CN" altLang="zh-CN" kern="100" dirty="0">
                <a:latin typeface="Times New Roman"/>
                <a:cs typeface="Times New Roman"/>
              </a:rPr>
              <a:t>在</a:t>
            </a:r>
            <a:r>
              <a:rPr lang="en-US" altLang="zh-CN" kern="100" dirty="0">
                <a:latin typeface="Times New Roman"/>
                <a:cs typeface="Times New Roman"/>
              </a:rPr>
              <a:t>main</a:t>
            </a:r>
            <a:r>
              <a:rPr lang="zh-CN" altLang="zh-CN" kern="100" dirty="0">
                <a:latin typeface="Times New Roman"/>
                <a:cs typeface="Times New Roman"/>
              </a:rPr>
              <a:t>内不起作用；实参</a:t>
            </a:r>
            <a:r>
              <a:rPr lang="en-US" altLang="zh-CN" kern="100" dirty="0">
                <a:latin typeface="Times New Roman"/>
                <a:cs typeface="Times New Roman"/>
              </a:rPr>
              <a:t>w</a:t>
            </a:r>
            <a:r>
              <a:rPr lang="zh-CN" altLang="zh-CN" kern="100" dirty="0">
                <a:latin typeface="Times New Roman"/>
                <a:cs typeface="Times New Roman"/>
              </a:rPr>
              <a:t>的值为外部变量</a:t>
            </a:r>
            <a:r>
              <a:rPr lang="en-US" altLang="zh-CN" kern="100" dirty="0">
                <a:latin typeface="Times New Roman"/>
                <a:cs typeface="Times New Roman"/>
              </a:rPr>
              <a:t>w</a:t>
            </a:r>
            <a:r>
              <a:rPr lang="zh-CN" altLang="zh-CN" kern="100" dirty="0">
                <a:latin typeface="Times New Roman"/>
                <a:cs typeface="Times New Roman"/>
              </a:rPr>
              <a:t>的值为</a:t>
            </a:r>
            <a:r>
              <a:rPr lang="en-US" altLang="zh-CN" kern="100" dirty="0">
                <a:latin typeface="Times New Roman"/>
                <a:cs typeface="Times New Roman"/>
              </a:rPr>
              <a:t>4</a:t>
            </a:r>
            <a:r>
              <a:rPr lang="zh-CN" altLang="zh-CN" kern="100" dirty="0">
                <a:latin typeface="Times New Roman"/>
                <a:cs typeface="Times New Roman"/>
              </a:rPr>
              <a:t>，进入</a:t>
            </a:r>
            <a:r>
              <a:rPr lang="en-US" altLang="zh-CN" kern="100" dirty="0" err="1">
                <a:latin typeface="Times New Roman"/>
                <a:cs typeface="Times New Roman"/>
              </a:rPr>
              <a:t>vs</a:t>
            </a:r>
            <a:r>
              <a:rPr lang="zh-CN" altLang="zh-CN" kern="100" dirty="0">
                <a:latin typeface="Times New Roman"/>
                <a:cs typeface="Times New Roman"/>
              </a:rPr>
              <a:t>后这两个值传送给形参</a:t>
            </a:r>
            <a:r>
              <a:rPr lang="en-US" altLang="zh-CN" kern="100" dirty="0">
                <a:latin typeface="Times New Roman"/>
                <a:cs typeface="Times New Roman"/>
              </a:rPr>
              <a:t>l</a:t>
            </a:r>
            <a:r>
              <a:rPr lang="zh-CN" altLang="zh-CN" kern="100" dirty="0">
                <a:latin typeface="Times New Roman"/>
                <a:cs typeface="Times New Roman"/>
              </a:rPr>
              <a:t>、</a:t>
            </a:r>
            <a:r>
              <a:rPr lang="en-US" altLang="zh-CN" kern="100" dirty="0">
                <a:latin typeface="Times New Roman"/>
                <a:cs typeface="Times New Roman"/>
              </a:rPr>
              <a:t>w</a:t>
            </a:r>
            <a:r>
              <a:rPr lang="zh-CN" altLang="zh-CN" kern="100" dirty="0">
                <a:latin typeface="Times New Roman"/>
                <a:cs typeface="Times New Roman"/>
              </a:rPr>
              <a:t>，</a:t>
            </a:r>
            <a:r>
              <a:rPr lang="en-US" altLang="zh-CN" kern="100" dirty="0" err="1">
                <a:latin typeface="Times New Roman"/>
                <a:cs typeface="Times New Roman"/>
              </a:rPr>
              <a:t>vs</a:t>
            </a:r>
            <a:r>
              <a:rPr lang="zh-CN" altLang="zh-CN" kern="100" dirty="0">
                <a:latin typeface="Times New Roman"/>
                <a:cs typeface="Times New Roman"/>
              </a:rPr>
              <a:t>函数中使用的</a:t>
            </a:r>
            <a:r>
              <a:rPr lang="en-US" altLang="zh-CN" kern="100" dirty="0">
                <a:latin typeface="Times New Roman"/>
                <a:cs typeface="Times New Roman"/>
              </a:rPr>
              <a:t>h </a:t>
            </a:r>
            <a:r>
              <a:rPr lang="zh-CN" altLang="zh-CN" kern="100" dirty="0">
                <a:latin typeface="Times New Roman"/>
                <a:cs typeface="Times New Roman"/>
              </a:rPr>
              <a:t>为外部变量，其值为</a:t>
            </a:r>
            <a:r>
              <a:rPr lang="en-US" altLang="zh-CN" kern="100" dirty="0">
                <a:latin typeface="Times New Roman"/>
                <a:cs typeface="Times New Roman"/>
              </a:rPr>
              <a:t>5</a:t>
            </a:r>
            <a:r>
              <a:rPr lang="zh-CN" altLang="zh-CN" kern="100" dirty="0">
                <a:latin typeface="Times New Roman"/>
                <a:cs typeface="Times New Roman"/>
              </a:rPr>
              <a:t>，因此</a:t>
            </a:r>
            <a:r>
              <a:rPr lang="en-US" altLang="zh-CN" kern="100" dirty="0">
                <a:latin typeface="Times New Roman"/>
                <a:cs typeface="Times New Roman"/>
              </a:rPr>
              <a:t>v</a:t>
            </a:r>
            <a:r>
              <a:rPr lang="zh-CN" altLang="zh-CN" kern="100" dirty="0">
                <a:latin typeface="Times New Roman"/>
                <a:cs typeface="Times New Roman"/>
              </a:rPr>
              <a:t>的计算结果为</a:t>
            </a:r>
            <a:r>
              <a:rPr lang="en-US" altLang="zh-CN" kern="100" dirty="0">
                <a:latin typeface="Times New Roman"/>
                <a:cs typeface="Times New Roman"/>
              </a:rPr>
              <a:t>100</a:t>
            </a:r>
            <a:r>
              <a:rPr lang="zh-CN" altLang="zh-CN" kern="100" dirty="0">
                <a:latin typeface="Times New Roman"/>
                <a:cs typeface="Times New Roman"/>
              </a:rPr>
              <a:t>，返回主函数后输出。</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6800" y="847100"/>
            <a:ext cx="10382250" cy="5078313"/>
          </a:xfrm>
          <a:prstGeom prst="rect">
            <a:avLst/>
          </a:prstGeom>
        </p:spPr>
        <p:txBody>
          <a:bodyPr wrap="square">
            <a:spAutoFit/>
          </a:bodyPr>
          <a:lstStyle/>
          <a:p>
            <a:pPr indent="267970" algn="just">
              <a:lnSpc>
                <a:spcPct val="150000"/>
              </a:lnSpc>
              <a:spcAft>
                <a:spcPts val="0"/>
              </a:spcAft>
            </a:pPr>
            <a:r>
              <a:rPr lang="en-US" altLang="zh-CN" b="1" kern="100" dirty="0">
                <a:latin typeface="Cambria"/>
                <a:cs typeface="Times New Roman"/>
              </a:rPr>
              <a:t>6.7</a:t>
            </a:r>
            <a:r>
              <a:rPr lang="zh-CN" altLang="zh-CN" b="1" kern="100" dirty="0">
                <a:latin typeface="Cambria"/>
                <a:cs typeface="Times New Roman"/>
              </a:rPr>
              <a:t>变量的存储类型</a:t>
            </a:r>
          </a:p>
          <a:p>
            <a:pPr indent="266700" algn="just">
              <a:lnSpc>
                <a:spcPct val="150000"/>
              </a:lnSpc>
              <a:spcAft>
                <a:spcPts val="0"/>
              </a:spcAft>
            </a:pPr>
            <a:r>
              <a:rPr lang="zh-CN" altLang="zh-CN" kern="100" dirty="0">
                <a:latin typeface="Times New Roman"/>
                <a:cs typeface="Times New Roman"/>
              </a:rPr>
              <a:t>各种变量的作用域不同，就其本质来说是因变量的存储类型不同。所谓存储类型是指变量占用内存空间的方式，也称为存储方式。变量的存储方式可分为“静态存储”和“动态存储”两种。</a:t>
            </a:r>
          </a:p>
          <a:p>
            <a:pPr indent="266700" algn="just">
              <a:lnSpc>
                <a:spcPct val="150000"/>
              </a:lnSpc>
              <a:spcAft>
                <a:spcPts val="0"/>
              </a:spcAft>
            </a:pPr>
            <a:r>
              <a:rPr lang="zh-CN" altLang="zh-CN" kern="100" dirty="0">
                <a:latin typeface="Times New Roman"/>
                <a:cs typeface="Times New Roman"/>
              </a:rPr>
              <a:t>静态存储变量通常是在变量定义时就分定存储单元并一直保持不变，直至整个程序结束。上节中介绍的全局变量即属于此类存储方式。动态存储变量是在程序执行过程中，使用它时才分配存储单元，使用结束立即释放。典型的例子是函数的形式参数，在函数定义时并不给形参分配存储单元，只是在函数被调用时，才予以分配，调用函数结束立即释放。如果一个函数被多次调用，则反复地分配、释放形参变量的存储单元。从以上分析可知，静态存储变量是一直存在的，而动态存储变量则时而存在时而消失。我们又把这种由于变量存储方式不同而产生的特性称变量的生存期。生存期表示了变量存在的时间。生存期和作用域是从时间和空间这两个不同的角度来描述变量的特性，这两者既有联系，又有区别。一个变量究竟属于哪一种存储方式，并不能仅从其作用域来判断，还应有明确的存储类型说明。</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33550" y="1411918"/>
            <a:ext cx="8934450" cy="3831818"/>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在Ｃ语言中，对变量的存储类型说明有以下四种：</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auto</a:t>
            </a:r>
            <a:r>
              <a:rPr lang="zh-CN" altLang="zh-CN" kern="100" dirty="0">
                <a:latin typeface="Times New Roman" panose="02020603050405020304" pitchFamily="18" charset="0"/>
                <a:cs typeface="Times New Roman" panose="02020603050405020304" pitchFamily="18" charset="0"/>
              </a:rPr>
              <a:t>　　　　 自动变量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register </a:t>
            </a:r>
            <a:r>
              <a:rPr lang="zh-CN" altLang="zh-CN" kern="100" dirty="0">
                <a:latin typeface="Times New Roman" panose="02020603050405020304" pitchFamily="18" charset="0"/>
                <a:cs typeface="Times New Roman" panose="02020603050405020304" pitchFamily="18" charset="0"/>
              </a:rPr>
              <a:t>　　寄存器变量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extern </a:t>
            </a:r>
            <a:r>
              <a:rPr lang="zh-CN" altLang="zh-CN" kern="100" dirty="0">
                <a:latin typeface="Times New Roman" panose="02020603050405020304" pitchFamily="18" charset="0"/>
                <a:cs typeface="Times New Roman" panose="02020603050405020304" pitchFamily="18" charset="0"/>
              </a:rPr>
              <a:t>　　　外部变量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zh-CN" altLang="zh-CN" kern="100" dirty="0">
                <a:latin typeface="Times New Roman" panose="02020603050405020304" pitchFamily="18" charset="0"/>
                <a:cs typeface="Times New Roman" panose="02020603050405020304" pitchFamily="18" charset="0"/>
              </a:rPr>
              <a:t>　　　静态变量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自动变量和寄存器变量属于动态存储方式，外部变量和静态变量属于静态存储方式。在介绍了变量的存储类型之后，可以知道对一个变量的说明不仅应说明其数据类型，还应说明其存储类型。变量说明的形式为：</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存储类型说明符数据类型说明符 变量名</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变量名</a:t>
            </a:r>
            <a:r>
              <a:rPr lang="en-US" altLang="zh-CN" kern="100" dirty="0">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7338" y="766736"/>
            <a:ext cx="10325100" cy="5078313"/>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6.2</a:t>
            </a:r>
            <a:r>
              <a:rPr lang="zh-CN" altLang="zh-CN" b="1" kern="100" dirty="0">
                <a:latin typeface="Times New Roman" panose="02020603050405020304" pitchFamily="18" charset="0"/>
                <a:cs typeface="Times New Roman" panose="02020603050405020304" pitchFamily="18" charset="0"/>
              </a:rPr>
              <a:t>函数的声明及函数的调用</a:t>
            </a:r>
          </a:p>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6.2.1</a:t>
            </a:r>
            <a:r>
              <a:rPr lang="zh-CN" altLang="zh-CN" b="1" kern="100" dirty="0">
                <a:latin typeface="Times New Roman" panose="02020603050405020304" pitchFamily="18" charset="0"/>
                <a:cs typeface="Times New Roman" panose="02020603050405020304" pitchFamily="18" charset="0"/>
              </a:rPr>
              <a:t>无参函数的一般形式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类型标识符 函数名</a:t>
            </a: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函数体内部类型说明</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语句</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a:t>
            </a:r>
            <a:r>
              <a:rPr lang="zh-CN" altLang="zh-CN" kern="100" dirty="0" smtClean="0">
                <a:latin typeface="Times New Roman" panose="02020603050405020304" pitchFamily="18" charset="0"/>
                <a:cs typeface="Times New Roman" panose="02020603050405020304" pitchFamily="18" charset="0"/>
              </a:rPr>
              <a:t>定义</a:t>
            </a:r>
            <a:r>
              <a:rPr lang="zh-CN" altLang="zh-CN" kern="100" dirty="0">
                <a:latin typeface="Times New Roman" panose="02020603050405020304" pitchFamily="18" charset="0"/>
                <a:cs typeface="Times New Roman" panose="02020603050405020304" pitchFamily="18" charset="0"/>
              </a:rPr>
              <a:t>一个无参数、无返回值的函数，输出</a:t>
            </a:r>
            <a:r>
              <a:rPr lang="en-US" altLang="zh-CN" kern="100" dirty="0" err="1">
                <a:latin typeface="Times New Roman" panose="02020603050405020304" pitchFamily="18" charset="0"/>
                <a:cs typeface="Times New Roman" panose="02020603050405020304" pitchFamily="18" charset="0"/>
              </a:rPr>
              <a:t>Hello,world</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Hello() {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Hello,world</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Hello </a:t>
            </a:r>
            <a:r>
              <a:rPr lang="zh-CN" altLang="zh-CN" kern="100" dirty="0">
                <a:latin typeface="Times New Roman" panose="02020603050405020304" pitchFamily="18" charset="0"/>
                <a:cs typeface="Times New Roman" panose="02020603050405020304" pitchFamily="18" charset="0"/>
              </a:rPr>
              <a:t>函数是一个无参函数，当被其它函数调用时，输出</a:t>
            </a:r>
            <a:r>
              <a:rPr lang="en-US" altLang="zh-CN" kern="100" dirty="0">
                <a:latin typeface="Times New Roman" panose="02020603050405020304" pitchFamily="18" charset="0"/>
                <a:cs typeface="Times New Roman" panose="02020603050405020304" pitchFamily="18" charset="0"/>
              </a:rPr>
              <a:t>Hello world</a:t>
            </a:r>
            <a:r>
              <a:rPr lang="zh-CN" altLang="zh-CN" kern="100" dirty="0">
                <a:latin typeface="Times New Roman" panose="02020603050405020304" pitchFamily="18" charset="0"/>
                <a:cs typeface="Times New Roman" panose="02020603050405020304" pitchFamily="18" charset="0"/>
              </a:rPr>
              <a:t>字符串。</a:t>
            </a:r>
          </a:p>
        </p:txBody>
      </p:sp>
    </p:spTree>
    <p:extLst>
      <p:ext uri="{BB962C8B-B14F-4D97-AF65-F5344CB8AC3E}">
        <p14:creationId xmlns="" xmlns:p14="http://schemas.microsoft.com/office/powerpoint/2010/main" val="1465180802"/>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0199" y="1856750"/>
            <a:ext cx="9286875" cy="2532745"/>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　　　　　　　　 　说明</a:t>
            </a:r>
            <a:r>
              <a:rPr lang="en-US" altLang="zh-CN" kern="100" dirty="0" err="1">
                <a:latin typeface="Times New Roman" panose="02020603050405020304" pitchFamily="18" charset="0"/>
                <a:cs typeface="Times New Roman" panose="02020603050405020304" pitchFamily="18" charset="0"/>
              </a:rPr>
              <a:t>a,b</a:t>
            </a:r>
            <a:r>
              <a:rPr lang="zh-CN" altLang="zh-CN" kern="100" dirty="0">
                <a:latin typeface="Times New Roman" panose="02020603050405020304" pitchFamily="18" charset="0"/>
                <a:cs typeface="Times New Roman" panose="02020603050405020304" pitchFamily="18" charset="0"/>
              </a:rPr>
              <a:t>为静态类型变量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auto char c1,c2; </a:t>
            </a:r>
            <a:r>
              <a:rPr lang="zh-CN" altLang="zh-CN" kern="100" dirty="0">
                <a:latin typeface="Times New Roman" panose="02020603050405020304" pitchFamily="18" charset="0"/>
                <a:cs typeface="Times New Roman" panose="02020603050405020304" pitchFamily="18" charset="0"/>
              </a:rPr>
              <a:t>　　　　　　　　　说明</a:t>
            </a:r>
            <a:r>
              <a:rPr lang="en-US" altLang="zh-CN" kern="100" dirty="0">
                <a:latin typeface="Times New Roman" panose="02020603050405020304" pitchFamily="18" charset="0"/>
                <a:cs typeface="Times New Roman" panose="02020603050405020304" pitchFamily="18" charset="0"/>
              </a:rPr>
              <a:t>c1,c2</a:t>
            </a:r>
            <a:r>
              <a:rPr lang="zh-CN" altLang="zh-CN" kern="100" dirty="0">
                <a:latin typeface="Times New Roman" panose="02020603050405020304" pitchFamily="18" charset="0"/>
                <a:cs typeface="Times New Roman" panose="02020603050405020304" pitchFamily="18" charset="0"/>
              </a:rPr>
              <a:t>为自动字符变量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a[5]={1,2,3,4,5}; </a:t>
            </a:r>
            <a:r>
              <a:rPr lang="zh-CN" altLang="zh-CN" kern="100" dirty="0">
                <a:latin typeface="Times New Roman" panose="02020603050405020304" pitchFamily="18" charset="0"/>
                <a:cs typeface="Times New Roman" panose="02020603050405020304" pitchFamily="18" charset="0"/>
              </a:rPr>
              <a:t>　　　说明</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为静整型数组</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　　　　　　　　 　说明</a:t>
            </a:r>
            <a:r>
              <a:rPr lang="en-US" altLang="zh-CN" kern="100" dirty="0" err="1">
                <a:latin typeface="Times New Roman" panose="02020603050405020304" pitchFamily="18" charset="0"/>
                <a:cs typeface="Times New Roman" panose="02020603050405020304" pitchFamily="18" charset="0"/>
              </a:rPr>
              <a:t>x,y</a:t>
            </a:r>
            <a:r>
              <a:rPr lang="zh-CN" altLang="zh-CN" kern="100" dirty="0">
                <a:latin typeface="Times New Roman" panose="02020603050405020304" pitchFamily="18" charset="0"/>
                <a:cs typeface="Times New Roman" panose="02020603050405020304" pitchFamily="18" charset="0"/>
              </a:rPr>
              <a:t>为外部整型变量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下面分别介绍以上四种存储类型：</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2976" y="810801"/>
            <a:ext cx="11249024" cy="5025735"/>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6.7.1</a:t>
            </a:r>
            <a:r>
              <a:rPr lang="zh-CN" altLang="zh-CN" b="1" kern="100" dirty="0">
                <a:latin typeface="Times New Roman" panose="02020603050405020304" pitchFamily="18" charset="0"/>
                <a:cs typeface="Times New Roman" panose="02020603050405020304" pitchFamily="18" charset="0"/>
              </a:rPr>
              <a:t>自动变量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自动变量的类型说明符为</a:t>
            </a:r>
            <a:r>
              <a:rPr lang="en-US" altLang="zh-CN" kern="100" dirty="0">
                <a:latin typeface="Times New Roman" panose="02020603050405020304" pitchFamily="18" charset="0"/>
                <a:cs typeface="Times New Roman" panose="02020603050405020304" pitchFamily="18" charset="0"/>
              </a:rPr>
              <a:t>auto</a:t>
            </a:r>
            <a:r>
              <a:rPr lang="zh-CN" altLang="zh-CN" kern="100" dirty="0">
                <a:latin typeface="Times New Roman" panose="02020603050405020304" pitchFamily="18" charset="0"/>
                <a:cs typeface="Times New Roman" panose="02020603050405020304" pitchFamily="18" charset="0"/>
              </a:rPr>
              <a:t>，这种存储类型是Ｃ语言程序中使用最广泛的一种类型。Ｃ语言规定，函数内凡未加存储类型说明的变量均视为自动变量，也就是说自动变量可省去说明符</a:t>
            </a:r>
            <a:r>
              <a:rPr lang="en-US" altLang="zh-CN" kern="100" dirty="0">
                <a:latin typeface="Times New Roman" panose="02020603050405020304" pitchFamily="18" charset="0"/>
                <a:cs typeface="Times New Roman" panose="02020603050405020304" pitchFamily="18" charset="0"/>
              </a:rPr>
              <a:t>auto</a:t>
            </a:r>
            <a:r>
              <a:rPr lang="zh-CN" altLang="zh-CN" kern="100" dirty="0">
                <a:latin typeface="Times New Roman" panose="02020603050405020304" pitchFamily="18" charset="0"/>
                <a:cs typeface="Times New Roman" panose="02020603050405020304" pitchFamily="18" charset="0"/>
              </a:rPr>
              <a:t>。在前面各项目的程序中所定义的变量凡未加存储类型说明符的都是自动变量。例如：</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等价于：</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auto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auto char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5643" y="917338"/>
            <a:ext cx="9639300" cy="2948243"/>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自动变量具有以下特点：</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自动变量的作用域仅限于定义该变量的个体内。在函数中定义的自动变量，只在该函数内有效。在复合语句中定义的自动变量只在该复合语句中有效。</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自动变量属于动态存储方式，只有在使用它，定义该变量的函数被调用时才给它分配存储单元，开始它的生存期。函数调用结束，释放存储单元，结束生存期。因此函数调用结束之后，自动变量的值不能保留。在复合语句中定义的自动变量，在退出复合语句后也不能再使用，否则将引起错误</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7179" y="4883244"/>
            <a:ext cx="9163050" cy="870751"/>
          </a:xfrm>
          <a:prstGeom prst="rect">
            <a:avLst/>
          </a:prstGeom>
        </p:spPr>
        <p:txBody>
          <a:bodyPr wrap="square">
            <a:spAutoFit/>
          </a:bodyPr>
          <a:lstStyle/>
          <a:p>
            <a:pPr indent="266700" algn="just">
              <a:lnSpc>
                <a:spcPct val="150000"/>
              </a:lnSpc>
              <a:spcAft>
                <a:spcPts val="0"/>
              </a:spcAft>
            </a:pPr>
            <a:r>
              <a:rPr lang="en-US" altLang="zh-CN" kern="100" dirty="0" err="1">
                <a:latin typeface="宋体"/>
                <a:cs typeface="Times New Roman"/>
              </a:rPr>
              <a:t>s,p</a:t>
            </a:r>
            <a:r>
              <a:rPr lang="zh-CN" altLang="zh-CN" kern="100" dirty="0">
                <a:latin typeface="Times New Roman"/>
                <a:cs typeface="Times New Roman"/>
              </a:rPr>
              <a:t>是在复合语句内定义的自动变量，只能在该复合语句内有效。而程序却是退出复合语句之后用</a:t>
            </a:r>
            <a:r>
              <a:rPr lang="en-US" altLang="zh-CN" kern="100" dirty="0" err="1">
                <a:latin typeface="Times New Roman"/>
                <a:cs typeface="Times New Roman"/>
              </a:rPr>
              <a:t>printf</a:t>
            </a:r>
            <a:r>
              <a:rPr lang="zh-CN" altLang="zh-CN" kern="100" dirty="0">
                <a:latin typeface="Times New Roman"/>
                <a:cs typeface="Times New Roman"/>
              </a:rPr>
              <a:t>语句输出</a:t>
            </a:r>
            <a:r>
              <a:rPr lang="en-US" altLang="zh-CN" kern="100" dirty="0" err="1">
                <a:latin typeface="Times New Roman"/>
                <a:cs typeface="Times New Roman"/>
              </a:rPr>
              <a:t>s,p</a:t>
            </a:r>
            <a:r>
              <a:rPr lang="zh-CN" altLang="zh-CN" kern="100" dirty="0">
                <a:latin typeface="Times New Roman"/>
                <a:cs typeface="Times New Roman"/>
              </a:rPr>
              <a:t>的值，这显然会引起错误</a:t>
            </a:r>
            <a:r>
              <a:rPr lang="zh-CN" altLang="zh-CN" kern="100" dirty="0" smtClean="0">
                <a:latin typeface="Times New Roman"/>
                <a:cs typeface="Times New Roman"/>
              </a:rPr>
              <a:t>。</a:t>
            </a:r>
            <a:endParaRPr lang="zh-CN" altLang="zh-CN" kern="100" dirty="0">
              <a:latin typeface="Times New Roman"/>
              <a:cs typeface="Times New Roman"/>
            </a:endParaRPr>
          </a:p>
        </p:txBody>
      </p:sp>
      <p:sp>
        <p:nvSpPr>
          <p:cNvPr id="3" name="矩形 2"/>
          <p:cNvSpPr/>
          <p:nvPr/>
        </p:nvSpPr>
        <p:spPr>
          <a:xfrm>
            <a:off x="1193562" y="0"/>
            <a:ext cx="6096000" cy="5078313"/>
          </a:xfrm>
          <a:prstGeom prst="rect">
            <a:avLst/>
          </a:prstGeom>
        </p:spPr>
        <p:txBody>
          <a:bodyPr>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例如以下程序：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auto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ninput</a:t>
            </a:r>
            <a:r>
              <a:rPr lang="en-US" altLang="zh-CN" kern="100" dirty="0">
                <a:latin typeface="Times New Roman" panose="02020603050405020304" pitchFamily="18" charset="0"/>
                <a:cs typeface="Times New Roman" panose="02020603050405020304" pitchFamily="18" charset="0"/>
              </a:rPr>
              <a:t> a number:\n");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if(a&gt;0){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s,p</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a:t>
            </a:r>
            <a:r>
              <a:rPr lang="en-US" altLang="zh-CN" kern="100" dirty="0" err="1">
                <a:latin typeface="Times New Roman" panose="02020603050405020304" pitchFamily="18" charset="0"/>
                <a:cs typeface="Times New Roman" panose="02020603050405020304" pitchFamily="18" charset="0"/>
              </a:rPr>
              <a:t>a+a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p=a*a;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("s=%d p=%d\n",</a:t>
            </a:r>
            <a:r>
              <a:rPr lang="en-US" altLang="zh-CN" kern="100" dirty="0" err="1">
                <a:latin typeface="Times New Roman" panose="02020603050405020304" pitchFamily="18" charset="0"/>
                <a:cs typeface="Times New Roman" panose="02020603050405020304" pitchFamily="18" charset="0"/>
              </a:rPr>
              <a:t>s,p</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1131" y="1321242"/>
            <a:ext cx="9451649" cy="1338828"/>
          </a:xfrm>
          <a:prstGeom prst="rect">
            <a:avLst/>
          </a:prstGeom>
        </p:spPr>
        <p:txBody>
          <a:bodyPr wrap="square">
            <a:spAutoFit/>
          </a:bodyPr>
          <a:lstStyle/>
          <a:p>
            <a:pPr indent="266700" algn="just">
              <a:lnSpc>
                <a:spcPct val="150000"/>
              </a:lnSpc>
              <a:spcAft>
                <a:spcPts val="0"/>
              </a:spcAft>
            </a:pPr>
            <a:r>
              <a:rPr lang="en-US" altLang="zh-CN" kern="100" dirty="0">
                <a:latin typeface="宋体"/>
                <a:cs typeface="Times New Roman"/>
              </a:rPr>
              <a:t>(3)</a:t>
            </a:r>
            <a:r>
              <a:rPr lang="zh-CN" altLang="zh-CN" kern="100" dirty="0">
                <a:latin typeface="Times New Roman"/>
                <a:cs typeface="Times New Roman"/>
              </a:rPr>
              <a:t>由于自动变量的作用域和生存期都局限于定义它的个体内</a:t>
            </a:r>
            <a:r>
              <a:rPr lang="en-US" altLang="zh-CN" kern="100" dirty="0">
                <a:latin typeface="Times New Roman"/>
                <a:cs typeface="Times New Roman"/>
              </a:rPr>
              <a:t>( </a:t>
            </a:r>
            <a:r>
              <a:rPr lang="zh-CN" altLang="zh-CN" kern="100" dirty="0">
                <a:latin typeface="Times New Roman"/>
                <a:cs typeface="Times New Roman"/>
              </a:rPr>
              <a:t>函数或复合语句内</a:t>
            </a:r>
            <a:r>
              <a:rPr lang="en-US" altLang="zh-CN" kern="100" dirty="0">
                <a:latin typeface="Times New Roman"/>
                <a:cs typeface="Times New Roman"/>
              </a:rPr>
              <a:t>)</a:t>
            </a:r>
            <a:r>
              <a:rPr lang="zh-CN" altLang="zh-CN" kern="100" dirty="0">
                <a:latin typeface="Times New Roman"/>
                <a:cs typeface="Times New Roman"/>
              </a:rPr>
              <a:t>，因此不同的个体中允许使用同名的变量而不会混淆。即使在函数内定义的自动变量也可与该函数内部的复合语句中定义的自动变量同名。</a:t>
            </a:r>
          </a:p>
        </p:txBody>
      </p:sp>
    </p:spTree>
    <p:extLst>
      <p:ext uri="{BB962C8B-B14F-4D97-AF65-F5344CB8AC3E}">
        <p14:creationId xmlns="" xmlns:p14="http://schemas.microsoft.com/office/powerpoint/2010/main" val="3875220361"/>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798" y="128051"/>
            <a:ext cx="8639175" cy="6324808"/>
          </a:xfrm>
          <a:prstGeom prst="rect">
            <a:avLst/>
          </a:prstGeom>
        </p:spPr>
        <p:txBody>
          <a:bodyPr wrap="square">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6-18</a:t>
            </a:r>
            <a:r>
              <a:rPr lang="zh-CN" altLang="zh-CN" kern="100" dirty="0" smtClean="0">
                <a:latin typeface="Times New Roman" panose="02020603050405020304" pitchFamily="18" charset="0"/>
                <a:cs typeface="Times New Roman" panose="02020603050405020304" pitchFamily="18" charset="0"/>
              </a:rPr>
              <a:t>自动</a:t>
            </a:r>
            <a:r>
              <a:rPr lang="zh-CN" altLang="zh-CN" kern="100" dirty="0">
                <a:latin typeface="Times New Roman" panose="02020603050405020304" pitchFamily="18" charset="0"/>
                <a:cs typeface="Times New Roman" panose="02020603050405020304" pitchFamily="18" charset="0"/>
              </a:rPr>
              <a:t>变量实例。</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auto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a,s</a:t>
            </a:r>
            <a:r>
              <a:rPr lang="en-US" altLang="zh-CN" kern="100" dirty="0">
                <a:latin typeface="Times New Roman" panose="02020603050405020304" pitchFamily="18" charset="0"/>
                <a:cs typeface="Times New Roman" panose="02020603050405020304" pitchFamily="18" charset="0"/>
              </a:rPr>
              <a:t>=100,p=100;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ninput</a:t>
            </a:r>
            <a:r>
              <a:rPr lang="en-US" altLang="zh-CN" kern="100" dirty="0">
                <a:latin typeface="Times New Roman" panose="02020603050405020304" pitchFamily="18" charset="0"/>
                <a:cs typeface="Times New Roman" panose="02020603050405020304" pitchFamily="18" charset="0"/>
              </a:rPr>
              <a:t> a number:\n");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if(a&gt;0)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auto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s,p</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a:t>
            </a:r>
            <a:r>
              <a:rPr lang="en-US" altLang="zh-CN" kern="100" dirty="0" err="1">
                <a:latin typeface="Times New Roman" panose="02020603050405020304" pitchFamily="18" charset="0"/>
                <a:cs typeface="Times New Roman" panose="02020603050405020304" pitchFamily="18" charset="0"/>
              </a:rPr>
              <a:t>a+a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p=a*a;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("s=%d p=%d\n",</a:t>
            </a:r>
            <a:r>
              <a:rPr lang="en-US" altLang="zh-CN" kern="100" dirty="0" err="1">
                <a:latin typeface="Times New Roman" panose="02020603050405020304" pitchFamily="18" charset="0"/>
                <a:cs typeface="Times New Roman" panose="02020603050405020304" pitchFamily="18" charset="0"/>
              </a:rPr>
              <a:t>s,p</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输出的是复合语句中的</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的值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("s=%d p=%d\n",</a:t>
            </a:r>
            <a:r>
              <a:rPr lang="en-US" altLang="zh-CN" kern="100" dirty="0" err="1">
                <a:latin typeface="Times New Roman" panose="02020603050405020304" pitchFamily="18" charset="0"/>
                <a:cs typeface="Times New Roman" panose="02020603050405020304" pitchFamily="18" charset="0"/>
              </a:rPr>
              <a:t>s,p</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输出的是复合语句外</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的值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62049" y="1341580"/>
            <a:ext cx="9420225" cy="1754326"/>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本程序在</a:t>
            </a:r>
            <a:r>
              <a:rPr lang="en-US" altLang="zh-CN" kern="100" dirty="0">
                <a:latin typeface="Times New Roman"/>
                <a:cs typeface="Times New Roman"/>
              </a:rPr>
              <a:t>main</a:t>
            </a:r>
            <a:r>
              <a:rPr lang="zh-CN" altLang="zh-CN" kern="100" dirty="0">
                <a:latin typeface="Times New Roman"/>
                <a:cs typeface="Times New Roman"/>
              </a:rPr>
              <a:t>函数中和复合语句内两次定义了变量</a:t>
            </a:r>
            <a:r>
              <a:rPr lang="en-US" altLang="zh-CN" kern="100" dirty="0" err="1">
                <a:latin typeface="Times New Roman"/>
                <a:cs typeface="Times New Roman"/>
              </a:rPr>
              <a:t>s,p</a:t>
            </a:r>
            <a:r>
              <a:rPr lang="zh-CN" altLang="zh-CN" kern="100" dirty="0">
                <a:latin typeface="Times New Roman"/>
                <a:cs typeface="Times New Roman"/>
              </a:rPr>
              <a:t>为自动变量。按照Ｃ语言的规定，在复合语句内，应由复合语句中定义的</a:t>
            </a:r>
            <a:r>
              <a:rPr lang="en-US" altLang="zh-CN" kern="100" dirty="0" err="1">
                <a:latin typeface="Times New Roman"/>
                <a:cs typeface="Times New Roman"/>
              </a:rPr>
              <a:t>s,p</a:t>
            </a:r>
            <a:r>
              <a:rPr lang="zh-CN" altLang="zh-CN" kern="100" dirty="0">
                <a:latin typeface="Times New Roman"/>
                <a:cs typeface="Times New Roman"/>
              </a:rPr>
              <a:t>起作用，故</a:t>
            </a:r>
            <a:r>
              <a:rPr lang="en-US" altLang="zh-CN" kern="100" dirty="0">
                <a:latin typeface="Times New Roman"/>
                <a:cs typeface="Times New Roman"/>
              </a:rPr>
              <a:t>s</a:t>
            </a:r>
            <a:r>
              <a:rPr lang="zh-CN" altLang="zh-CN" kern="100" dirty="0">
                <a:latin typeface="Times New Roman"/>
                <a:cs typeface="Times New Roman"/>
              </a:rPr>
              <a:t>的值应为</a:t>
            </a:r>
            <a:r>
              <a:rPr lang="en-US" altLang="zh-CN" kern="100" dirty="0">
                <a:latin typeface="Times New Roman"/>
                <a:cs typeface="Times New Roman"/>
              </a:rPr>
              <a:t>a+ a</a:t>
            </a:r>
            <a:r>
              <a:rPr lang="zh-CN" altLang="zh-CN" kern="100" dirty="0">
                <a:latin typeface="Times New Roman"/>
                <a:cs typeface="Times New Roman"/>
              </a:rPr>
              <a:t>，</a:t>
            </a:r>
            <a:r>
              <a:rPr lang="en-US" altLang="zh-CN" kern="100" dirty="0">
                <a:latin typeface="Times New Roman"/>
                <a:cs typeface="Times New Roman"/>
              </a:rPr>
              <a:t>p</a:t>
            </a:r>
            <a:r>
              <a:rPr lang="zh-CN" altLang="zh-CN" kern="100" dirty="0">
                <a:latin typeface="Times New Roman"/>
                <a:cs typeface="Times New Roman"/>
              </a:rPr>
              <a:t>的值为</a:t>
            </a:r>
            <a:r>
              <a:rPr lang="en-US" altLang="zh-CN" kern="100" dirty="0">
                <a:latin typeface="Times New Roman"/>
                <a:cs typeface="Times New Roman"/>
              </a:rPr>
              <a:t>a*a</a:t>
            </a:r>
            <a:r>
              <a:rPr lang="zh-CN" altLang="zh-CN" kern="100" dirty="0">
                <a:latin typeface="Times New Roman"/>
                <a:cs typeface="Times New Roman"/>
              </a:rPr>
              <a:t>。退出复合语句后的</a:t>
            </a:r>
            <a:r>
              <a:rPr lang="en-US" altLang="zh-CN" kern="100" dirty="0" err="1">
                <a:latin typeface="Times New Roman"/>
                <a:cs typeface="Times New Roman"/>
              </a:rPr>
              <a:t>s,p</a:t>
            </a:r>
            <a:r>
              <a:rPr lang="en-US" altLang="zh-CN" kern="100" dirty="0">
                <a:latin typeface="Times New Roman"/>
                <a:cs typeface="Times New Roman"/>
              </a:rPr>
              <a:t> </a:t>
            </a:r>
            <a:r>
              <a:rPr lang="zh-CN" altLang="zh-CN" kern="100" dirty="0">
                <a:latin typeface="Times New Roman"/>
                <a:cs typeface="Times New Roman"/>
              </a:rPr>
              <a:t>应为</a:t>
            </a:r>
            <a:r>
              <a:rPr lang="en-US" altLang="zh-CN" kern="100" dirty="0">
                <a:latin typeface="Times New Roman"/>
                <a:cs typeface="Times New Roman"/>
              </a:rPr>
              <a:t>main</a:t>
            </a:r>
            <a:r>
              <a:rPr lang="zh-CN" altLang="zh-CN" kern="100" dirty="0">
                <a:latin typeface="Times New Roman"/>
                <a:cs typeface="Times New Roman"/>
              </a:rPr>
              <a:t>所定义的</a:t>
            </a:r>
            <a:r>
              <a:rPr lang="en-US" altLang="zh-CN" kern="100" dirty="0" err="1">
                <a:latin typeface="Times New Roman"/>
                <a:cs typeface="Times New Roman"/>
              </a:rPr>
              <a:t>s,p</a:t>
            </a:r>
            <a:r>
              <a:rPr lang="zh-CN" altLang="zh-CN" kern="100" dirty="0">
                <a:latin typeface="Times New Roman"/>
                <a:cs typeface="Times New Roman"/>
              </a:rPr>
              <a:t>，其值在初始化时给定，均为</a:t>
            </a:r>
            <a:r>
              <a:rPr lang="en-US" altLang="zh-CN" kern="100" dirty="0">
                <a:latin typeface="Times New Roman"/>
                <a:cs typeface="Times New Roman"/>
              </a:rPr>
              <a:t>100</a:t>
            </a:r>
            <a:r>
              <a:rPr lang="zh-CN" altLang="zh-CN" kern="100" dirty="0">
                <a:latin typeface="Times New Roman"/>
                <a:cs typeface="Times New Roman"/>
              </a:rPr>
              <a:t>。从输出结果可以分析出两个</a:t>
            </a:r>
            <a:r>
              <a:rPr lang="en-US" altLang="zh-CN" kern="100" dirty="0">
                <a:latin typeface="Times New Roman"/>
                <a:cs typeface="Times New Roman"/>
              </a:rPr>
              <a:t>s</a:t>
            </a:r>
            <a:r>
              <a:rPr lang="zh-CN" altLang="zh-CN" kern="100" dirty="0">
                <a:latin typeface="Times New Roman"/>
                <a:cs typeface="Times New Roman"/>
              </a:rPr>
              <a:t>和两个</a:t>
            </a:r>
            <a:r>
              <a:rPr lang="en-US" altLang="zh-CN" kern="100" dirty="0">
                <a:latin typeface="Times New Roman"/>
                <a:cs typeface="Times New Roman"/>
              </a:rPr>
              <a:t>p</a:t>
            </a:r>
            <a:r>
              <a:rPr lang="zh-CN" altLang="zh-CN" kern="100" dirty="0">
                <a:latin typeface="Times New Roman"/>
                <a:cs typeface="Times New Roman"/>
              </a:rPr>
              <a:t>虽变量名相同，但却是两个不同的变量。</a:t>
            </a: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09350" y="308065"/>
            <a:ext cx="9854904" cy="5909310"/>
          </a:xfrm>
          <a:prstGeom prst="rect">
            <a:avLst/>
          </a:prstGeom>
        </p:spPr>
        <p:txBody>
          <a:bodyPr wrap="square">
            <a:spAutoFit/>
          </a:bodyPr>
          <a:lstStyle/>
          <a:p>
            <a:pPr indent="267970" algn="just">
              <a:spcAft>
                <a:spcPts val="0"/>
              </a:spcAft>
            </a:pPr>
            <a:r>
              <a:rPr lang="en-US" altLang="zh-CN" b="1" kern="100" dirty="0">
                <a:latin typeface="Times New Roman" panose="02020603050405020304" pitchFamily="18" charset="0"/>
                <a:cs typeface="Times New Roman" panose="02020603050405020304" pitchFamily="18" charset="0"/>
              </a:rPr>
              <a:t>6.7.2</a:t>
            </a:r>
            <a:r>
              <a:rPr lang="zh-CN" altLang="zh-CN" b="1" kern="100" dirty="0">
                <a:latin typeface="Times New Roman" panose="02020603050405020304" pitchFamily="18" charset="0"/>
                <a:cs typeface="Times New Roman" panose="02020603050405020304" pitchFamily="18" charset="0"/>
              </a:rPr>
              <a:t>外部</a:t>
            </a:r>
            <a:r>
              <a:rPr lang="zh-CN" altLang="zh-CN" b="1" kern="100" dirty="0" smtClean="0">
                <a:latin typeface="Times New Roman" panose="02020603050405020304" pitchFamily="18" charset="0"/>
                <a:cs typeface="Times New Roman" panose="02020603050405020304" pitchFamily="18" charset="0"/>
              </a:rPr>
              <a:t>变量</a:t>
            </a:r>
            <a:endParaRPr lang="en-US" altLang="zh-CN" b="1" kern="100" dirty="0" smtClean="0">
              <a:latin typeface="Times New Roman" panose="02020603050405020304" pitchFamily="18" charset="0"/>
              <a:cs typeface="Times New Roman" panose="02020603050405020304" pitchFamily="18" charset="0"/>
            </a:endParaRPr>
          </a:p>
          <a:p>
            <a:pPr indent="267970" algn="just">
              <a:spcAft>
                <a:spcPts val="0"/>
              </a:spcAft>
            </a:pPr>
            <a:endParaRPr lang="zh-CN" altLang="zh-CN" b="1"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在前面介绍全局变量时已介绍过外部变量。这里再补充说明外部变量的几个特点：</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外部变量和全局变量是对同一类变量的两种不同角度的提法。全局变是是从它的作用域提出的，外部变量从它的存储方式提出的，表示了它的生存期。</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当一个源程序由若干个源文件组成时，在一个源文件中定义的外部变量在其它的源文件中也有效。例如有一个源程序由源文件</a:t>
            </a:r>
            <a:r>
              <a:rPr lang="en-US" altLang="zh-CN" kern="100" dirty="0">
                <a:latin typeface="Times New Roman" panose="02020603050405020304" pitchFamily="18" charset="0"/>
                <a:cs typeface="Times New Roman" panose="02020603050405020304" pitchFamily="18" charset="0"/>
              </a:rPr>
              <a:t>F1.C</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F2.C</a:t>
            </a:r>
            <a:r>
              <a:rPr lang="zh-CN" altLang="zh-CN" kern="100" dirty="0">
                <a:latin typeface="Times New Roman" panose="02020603050405020304" pitchFamily="18" charset="0"/>
                <a:cs typeface="Times New Roman" panose="02020603050405020304" pitchFamily="18" charset="0"/>
              </a:rPr>
              <a:t>组成</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F1.C</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外部变量定义</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char c; /*</a:t>
            </a:r>
            <a:r>
              <a:rPr lang="zh-CN" altLang="zh-CN" kern="100" dirty="0">
                <a:latin typeface="Times New Roman" panose="02020603050405020304" pitchFamily="18" charset="0"/>
                <a:cs typeface="Times New Roman" panose="02020603050405020304" pitchFamily="18" charset="0"/>
              </a:rPr>
              <a:t>外部变量定义</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F2.C</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外部变量说明</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extern char c; /*</a:t>
            </a:r>
            <a:r>
              <a:rPr lang="zh-CN" altLang="zh-CN" kern="100" dirty="0">
                <a:latin typeface="Times New Roman" panose="02020603050405020304" pitchFamily="18" charset="0"/>
                <a:cs typeface="Times New Roman" panose="02020603050405020304" pitchFamily="18" charset="0"/>
              </a:rPr>
              <a:t>外部变量说明</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func</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8115" y="1042477"/>
            <a:ext cx="10626696" cy="1754326"/>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a:t>
            </a:r>
            <a:r>
              <a:rPr lang="en-US" altLang="zh-CN" kern="100" dirty="0">
                <a:latin typeface="Times New Roman" panose="02020603050405020304" pitchFamily="18" charset="0"/>
                <a:cs typeface="Times New Roman" panose="02020603050405020304" pitchFamily="18" charset="0"/>
              </a:rPr>
              <a:t>F1.C</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F2.C</a:t>
            </a:r>
            <a:r>
              <a:rPr lang="zh-CN" altLang="zh-CN" kern="100" dirty="0">
                <a:latin typeface="Times New Roman" panose="02020603050405020304" pitchFamily="18" charset="0"/>
                <a:cs typeface="Times New Roman" panose="02020603050405020304" pitchFamily="18" charset="0"/>
              </a:rPr>
              <a:t>两个文件中都要使用</a:t>
            </a:r>
            <a:r>
              <a:rPr lang="en-US" altLang="zh-CN" kern="100" dirty="0" err="1">
                <a:latin typeface="Times New Roman" panose="02020603050405020304" pitchFamily="18" charset="0"/>
                <a:cs typeface="Times New Roman" panose="02020603050405020304" pitchFamily="18" charset="0"/>
              </a:rPr>
              <a:t>a,b,c</a:t>
            </a:r>
            <a:r>
              <a:rPr lang="zh-CN" altLang="zh-CN" kern="100" dirty="0">
                <a:latin typeface="Times New Roman" panose="02020603050405020304" pitchFamily="18" charset="0"/>
                <a:cs typeface="Times New Roman" panose="02020603050405020304" pitchFamily="18" charset="0"/>
              </a:rPr>
              <a:t>三个变量。在</a:t>
            </a:r>
            <a:r>
              <a:rPr lang="en-US" altLang="zh-CN" kern="100" dirty="0">
                <a:latin typeface="Times New Roman" panose="02020603050405020304" pitchFamily="18" charset="0"/>
                <a:cs typeface="Times New Roman" panose="02020603050405020304" pitchFamily="18" charset="0"/>
              </a:rPr>
              <a:t>F1.C</a:t>
            </a:r>
            <a:r>
              <a:rPr lang="zh-CN" altLang="zh-CN" kern="100" dirty="0">
                <a:latin typeface="Times New Roman" panose="02020603050405020304" pitchFamily="18" charset="0"/>
                <a:cs typeface="Times New Roman" panose="02020603050405020304" pitchFamily="18" charset="0"/>
              </a:rPr>
              <a:t>文件中把</a:t>
            </a:r>
            <a:r>
              <a:rPr lang="en-US" altLang="zh-CN" kern="100" dirty="0" err="1">
                <a:latin typeface="Times New Roman" panose="02020603050405020304" pitchFamily="18" charset="0"/>
                <a:cs typeface="Times New Roman" panose="02020603050405020304" pitchFamily="18" charset="0"/>
              </a:rPr>
              <a:t>a,b,c</a:t>
            </a:r>
            <a:r>
              <a:rPr lang="zh-CN" altLang="zh-CN" kern="100" dirty="0">
                <a:latin typeface="Times New Roman" panose="02020603050405020304" pitchFamily="18" charset="0"/>
                <a:cs typeface="Times New Roman" panose="02020603050405020304" pitchFamily="18" charset="0"/>
              </a:rPr>
              <a:t>都定义为外部变量。在</a:t>
            </a:r>
            <a:r>
              <a:rPr lang="en-US" altLang="zh-CN" kern="100" dirty="0">
                <a:latin typeface="Times New Roman" panose="02020603050405020304" pitchFamily="18" charset="0"/>
                <a:cs typeface="Times New Roman" panose="02020603050405020304" pitchFamily="18" charset="0"/>
              </a:rPr>
              <a:t>F2.C</a:t>
            </a:r>
            <a:r>
              <a:rPr lang="zh-CN" altLang="zh-CN" kern="100" dirty="0">
                <a:latin typeface="Times New Roman" panose="02020603050405020304" pitchFamily="18" charset="0"/>
                <a:cs typeface="Times New Roman" panose="02020603050405020304" pitchFamily="18" charset="0"/>
              </a:rPr>
              <a:t>文件中用</a:t>
            </a:r>
            <a:r>
              <a:rPr lang="en-US" altLang="zh-CN" kern="100" dirty="0">
                <a:latin typeface="Times New Roman" panose="02020603050405020304" pitchFamily="18" charset="0"/>
                <a:cs typeface="Times New Roman" panose="02020603050405020304" pitchFamily="18" charset="0"/>
              </a:rPr>
              <a:t>extern</a:t>
            </a:r>
            <a:r>
              <a:rPr lang="zh-CN" altLang="zh-CN" kern="100" dirty="0">
                <a:latin typeface="Times New Roman" panose="02020603050405020304" pitchFamily="18" charset="0"/>
                <a:cs typeface="Times New Roman" panose="02020603050405020304" pitchFamily="18" charset="0"/>
              </a:rPr>
              <a:t>扩展三个变量的作用域，从而表示这些变量已在其它文件中定义，编译系统不再为它们分配内存空间。对构造类型的外部变量，如数组等可以在说明时进行初始化赋值，如果不赋初值，则系统自动定义初值为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a:t>
            </a: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935" y="1105592"/>
            <a:ext cx="9753600" cy="2948243"/>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6.7.3</a:t>
            </a:r>
            <a:r>
              <a:rPr lang="zh-CN" altLang="zh-CN" b="1" kern="100" dirty="0">
                <a:latin typeface="Times New Roman" panose="02020603050405020304" pitchFamily="18" charset="0"/>
                <a:cs typeface="Times New Roman" panose="02020603050405020304" pitchFamily="18" charset="0"/>
              </a:rPr>
              <a:t>静态变量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静态变量的类型说明符是</a:t>
            </a:r>
            <a:r>
              <a:rPr lang="en-US" altLang="zh-CN" kern="100" dirty="0">
                <a:latin typeface="Times New Roman" panose="02020603050405020304" pitchFamily="18" charset="0"/>
                <a:cs typeface="Times New Roman" panose="02020603050405020304" pitchFamily="18" charset="0"/>
              </a:rPr>
              <a:t>static</a:t>
            </a:r>
            <a:r>
              <a:rPr lang="zh-CN" altLang="zh-CN" kern="100" dirty="0">
                <a:latin typeface="Times New Roman" panose="02020603050405020304" pitchFamily="18" charset="0"/>
                <a:cs typeface="Times New Roman" panose="02020603050405020304" pitchFamily="18" charset="0"/>
              </a:rPr>
              <a:t>。静态变量属于静态存储方式。</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静态局部变量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在局部变量的说明前再加上</a:t>
            </a:r>
            <a:r>
              <a:rPr lang="en-US" altLang="zh-CN" kern="100" dirty="0">
                <a:latin typeface="Times New Roman" panose="02020603050405020304" pitchFamily="18" charset="0"/>
                <a:cs typeface="Times New Roman" panose="02020603050405020304" pitchFamily="18" charset="0"/>
              </a:rPr>
              <a:t>static</a:t>
            </a:r>
            <a:r>
              <a:rPr lang="zh-CN" altLang="zh-CN" kern="100" dirty="0">
                <a:latin typeface="Times New Roman" panose="02020603050405020304" pitchFamily="18" charset="0"/>
                <a:cs typeface="Times New Roman" panose="02020603050405020304" pitchFamily="18" charset="0"/>
              </a:rPr>
              <a:t>说明符就构成静态局部变量。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float array[5]={1,2,3,4,5}</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1510" y="998741"/>
            <a:ext cx="8809290" cy="3416320"/>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6.2.2</a:t>
            </a:r>
            <a:r>
              <a:rPr lang="zh-CN" altLang="zh-CN" b="1" kern="100" dirty="0">
                <a:latin typeface="Times New Roman"/>
                <a:cs typeface="Times New Roman"/>
              </a:rPr>
              <a:t>有参函数的一般形式</a:t>
            </a:r>
          </a:p>
          <a:p>
            <a:pPr marL="266700" indent="127000" algn="just">
              <a:lnSpc>
                <a:spcPct val="150000"/>
              </a:lnSpc>
              <a:spcAft>
                <a:spcPts val="0"/>
              </a:spcAft>
            </a:pPr>
            <a:r>
              <a:rPr lang="zh-CN" altLang="zh-CN" kern="100" dirty="0">
                <a:latin typeface="Times New Roman"/>
                <a:cs typeface="Times New Roman"/>
              </a:rPr>
              <a:t>类型标识符 函数名</a:t>
            </a:r>
            <a:r>
              <a:rPr lang="en-US" altLang="zh-CN" kern="100" dirty="0">
                <a:latin typeface="Times New Roman"/>
                <a:cs typeface="Times New Roman"/>
              </a:rPr>
              <a:t>(</a:t>
            </a:r>
            <a:r>
              <a:rPr lang="zh-CN" altLang="zh-CN" kern="100" dirty="0">
                <a:latin typeface="Times New Roman"/>
                <a:cs typeface="Times New Roman"/>
              </a:rPr>
              <a:t>形式参数表列</a:t>
            </a:r>
            <a:r>
              <a:rPr lang="en-US" altLang="zh-CN" kern="100" dirty="0">
                <a:latin typeface="Times New Roman"/>
                <a:cs typeface="Times New Roman"/>
              </a:rPr>
              <a:t>) {</a:t>
            </a:r>
            <a:endParaRPr lang="zh-CN" altLang="zh-CN" kern="100" dirty="0">
              <a:latin typeface="Times New Roman"/>
              <a:cs typeface="Times New Roman"/>
            </a:endParaRPr>
          </a:p>
          <a:p>
            <a:pPr marL="266700" indent="127000" algn="just">
              <a:lnSpc>
                <a:spcPct val="150000"/>
              </a:lnSpc>
              <a:spcAft>
                <a:spcPts val="0"/>
              </a:spcAft>
            </a:pPr>
            <a:r>
              <a:rPr lang="en-US" altLang="zh-CN" kern="100" dirty="0">
                <a:latin typeface="宋体"/>
                <a:cs typeface="Times New Roman"/>
              </a:rPr>
              <a:t>	</a:t>
            </a:r>
            <a:r>
              <a:rPr lang="zh-CN" altLang="zh-CN" kern="100" dirty="0">
                <a:latin typeface="Times New Roman"/>
                <a:cs typeface="Times New Roman"/>
              </a:rPr>
              <a:t>类型说明</a:t>
            </a:r>
          </a:p>
          <a:p>
            <a:pPr marL="266700" indent="266700" algn="just">
              <a:lnSpc>
                <a:spcPct val="150000"/>
              </a:lnSpc>
              <a:spcAft>
                <a:spcPts val="0"/>
              </a:spcAft>
            </a:pPr>
            <a:r>
              <a:rPr lang="zh-CN" altLang="zh-CN" kern="100" dirty="0">
                <a:latin typeface="Times New Roman"/>
                <a:cs typeface="Times New Roman"/>
              </a:rPr>
              <a:t>语句</a:t>
            </a:r>
            <a:r>
              <a:rPr lang="en-US" altLang="zh-CN" kern="100" dirty="0">
                <a:latin typeface="Times New Roman"/>
                <a:cs typeface="Times New Roman"/>
              </a:rPr>
              <a:t>  </a:t>
            </a:r>
            <a:endParaRPr lang="zh-CN" altLang="zh-CN" kern="100" dirty="0">
              <a:latin typeface="Times New Roman"/>
              <a:cs typeface="Times New Roman"/>
            </a:endParaRPr>
          </a:p>
          <a:p>
            <a:pPr marL="266700" indent="127000" algn="just">
              <a:lnSpc>
                <a:spcPct val="150000"/>
              </a:lnSpc>
              <a:spcAft>
                <a:spcPts val="0"/>
              </a:spcAft>
            </a:pPr>
            <a:r>
              <a:rPr lang="en-US" altLang="zh-CN" kern="100" dirty="0">
                <a:latin typeface="宋体"/>
                <a:cs typeface="Times New Roman"/>
              </a:rPr>
              <a:t>}    </a:t>
            </a:r>
            <a:endParaRPr lang="zh-CN" altLang="zh-CN" kern="100" dirty="0">
              <a:latin typeface="Times New Roman"/>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有</a:t>
            </a:r>
            <a:r>
              <a:rPr lang="zh-CN" altLang="zh-CN" kern="100" dirty="0">
                <a:latin typeface="Times New Roman"/>
                <a:cs typeface="Times New Roman"/>
              </a:rPr>
              <a:t>参函数比无参函数多了形式参数表列，用以对函数的形式参数进行声明。在形参表中给出的参数称为形式参数， 它们可以是各种类型的变量， 各参数之间用逗号间隔。在进行函数调用时，主调函数将赋给这些形式参数实际的值。</a:t>
            </a:r>
          </a:p>
        </p:txBody>
      </p:sp>
    </p:spTree>
    <p:extLst>
      <p:ext uri="{BB962C8B-B14F-4D97-AF65-F5344CB8AC3E}">
        <p14:creationId xmlns="" xmlns:p14="http://schemas.microsoft.com/office/powerpoint/2010/main" val="1225523095"/>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0175" y="312420"/>
            <a:ext cx="6096000" cy="5909310"/>
          </a:xfrm>
          <a:prstGeom prst="rect">
            <a:avLst/>
          </a:prstGeom>
        </p:spPr>
        <p:txBody>
          <a:bodyPr>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6-19</a:t>
            </a:r>
            <a:r>
              <a:rPr lang="zh-CN" altLang="zh-CN" kern="100" dirty="0" smtClean="0">
                <a:latin typeface="Times New Roman" panose="02020603050405020304" pitchFamily="18" charset="0"/>
                <a:cs typeface="Times New Roman" panose="02020603050405020304" pitchFamily="18" charset="0"/>
              </a:rPr>
              <a:t>静态</a:t>
            </a:r>
            <a:r>
              <a:rPr lang="zh-CN" altLang="zh-CN" kern="100" dirty="0">
                <a:latin typeface="Times New Roman" panose="02020603050405020304" pitchFamily="18" charset="0"/>
                <a:cs typeface="Times New Roman" panose="02020603050405020304" pitchFamily="18" charset="0"/>
              </a:rPr>
              <a:t>变量应用实例。</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void f(); /*</a:t>
            </a:r>
            <a:r>
              <a:rPr lang="zh-CN" altLang="zh-CN" kern="100" dirty="0">
                <a:latin typeface="Times New Roman" panose="02020603050405020304" pitchFamily="18" charset="0"/>
                <a:cs typeface="Times New Roman" panose="02020603050405020304" pitchFamily="18" charset="0"/>
              </a:rPr>
              <a:t>函数说明</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for(i=1;i&lt;=5;i++)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 /*</a:t>
            </a:r>
            <a:r>
              <a:rPr lang="zh-CN" altLang="zh-CN" kern="100" dirty="0">
                <a:latin typeface="Times New Roman" panose="02020603050405020304" pitchFamily="18" charset="0"/>
                <a:cs typeface="Times New Roman" panose="02020603050405020304" pitchFamily="18" charset="0"/>
              </a:rPr>
              <a:t>函数调用</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f() /*</a:t>
            </a:r>
            <a:r>
              <a:rPr lang="zh-CN" altLang="zh-CN" kern="100" dirty="0">
                <a:latin typeface="Times New Roman" panose="02020603050405020304" pitchFamily="18" charset="0"/>
                <a:cs typeface="Times New Roman" panose="02020603050405020304" pitchFamily="18" charset="0"/>
              </a:rPr>
              <a:t>函数定义</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auto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j=0;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844201708"/>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4538" y="305853"/>
            <a:ext cx="9572625" cy="5909310"/>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程序中定义了函数</a:t>
            </a:r>
            <a:r>
              <a:rPr lang="en-US" altLang="zh-CN" kern="100" dirty="0">
                <a:latin typeface="Times New Roman" panose="02020603050405020304" pitchFamily="18" charset="0"/>
                <a:cs typeface="Times New Roman" panose="02020603050405020304" pitchFamily="18" charset="0"/>
              </a:rPr>
              <a:t>f</a:t>
            </a:r>
            <a:r>
              <a:rPr lang="zh-CN" altLang="zh-CN" kern="100" dirty="0">
                <a:latin typeface="Times New Roman" panose="02020603050405020304" pitchFamily="18" charset="0"/>
                <a:cs typeface="Times New Roman" panose="02020603050405020304" pitchFamily="18" charset="0"/>
              </a:rPr>
              <a:t>，其中的变量</a:t>
            </a:r>
            <a:r>
              <a:rPr lang="en-US" altLang="zh-CN" kern="100" dirty="0">
                <a:latin typeface="Times New Roman" panose="02020603050405020304" pitchFamily="18" charset="0"/>
                <a:cs typeface="Times New Roman" panose="02020603050405020304" pitchFamily="18" charset="0"/>
              </a:rPr>
              <a:t>j </a:t>
            </a:r>
            <a:r>
              <a:rPr lang="zh-CN" altLang="zh-CN" kern="100" dirty="0">
                <a:latin typeface="Times New Roman" panose="02020603050405020304" pitchFamily="18" charset="0"/>
                <a:cs typeface="Times New Roman" panose="02020603050405020304" pitchFamily="18" charset="0"/>
              </a:rPr>
              <a:t>说明为自动变量并赋给初始值为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。当</a:t>
            </a:r>
            <a:r>
              <a:rPr lang="en-US" altLang="zh-CN" kern="100" dirty="0">
                <a:latin typeface="Times New Roman" panose="02020603050405020304" pitchFamily="18" charset="0"/>
                <a:cs typeface="Times New Roman" panose="02020603050405020304" pitchFamily="18" charset="0"/>
              </a:rPr>
              <a:t>main</a:t>
            </a:r>
            <a:r>
              <a:rPr lang="zh-CN" altLang="zh-CN" kern="100" dirty="0">
                <a:latin typeface="Times New Roman" panose="02020603050405020304" pitchFamily="18" charset="0"/>
                <a:cs typeface="Times New Roman" panose="02020603050405020304" pitchFamily="18" charset="0"/>
              </a:rPr>
              <a:t>中多次调用</a:t>
            </a:r>
            <a:r>
              <a:rPr lang="en-US" altLang="zh-CN" kern="100" dirty="0">
                <a:latin typeface="Times New Roman" panose="02020603050405020304" pitchFamily="18" charset="0"/>
                <a:cs typeface="Times New Roman" panose="02020603050405020304" pitchFamily="18" charset="0"/>
              </a:rPr>
              <a:t>f</a:t>
            </a:r>
            <a:r>
              <a:rPr lang="zh-CN" altLang="zh-CN" kern="100" dirty="0">
                <a:latin typeface="Times New Roman" panose="02020603050405020304" pitchFamily="18" charset="0"/>
                <a:cs typeface="Times New Roman" panose="02020603050405020304" pitchFamily="18" charset="0"/>
              </a:rPr>
              <a:t>时，</a:t>
            </a:r>
            <a:r>
              <a:rPr lang="en-US" altLang="zh-CN" kern="100" dirty="0">
                <a:latin typeface="Times New Roman" panose="02020603050405020304" pitchFamily="18" charset="0"/>
                <a:cs typeface="Times New Roman" panose="02020603050405020304" pitchFamily="18" charset="0"/>
              </a:rPr>
              <a:t>j</a:t>
            </a:r>
            <a:r>
              <a:rPr lang="zh-CN" altLang="zh-CN" kern="100" dirty="0">
                <a:latin typeface="Times New Roman" panose="02020603050405020304" pitchFamily="18" charset="0"/>
                <a:cs typeface="Times New Roman" panose="02020603050405020304" pitchFamily="18" charset="0"/>
              </a:rPr>
              <a:t>均赋初值为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，故每次输出值均为</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。现在把</a:t>
            </a:r>
            <a:r>
              <a:rPr lang="en-US" altLang="zh-CN" kern="100" dirty="0">
                <a:latin typeface="Times New Roman" panose="02020603050405020304" pitchFamily="18" charset="0"/>
                <a:cs typeface="Times New Roman" panose="02020603050405020304" pitchFamily="18" charset="0"/>
              </a:rPr>
              <a:t>j</a:t>
            </a:r>
            <a:r>
              <a:rPr lang="zh-CN" altLang="zh-CN" kern="100" dirty="0">
                <a:latin typeface="Times New Roman" panose="02020603050405020304" pitchFamily="18" charset="0"/>
                <a:cs typeface="Times New Roman" panose="02020603050405020304" pitchFamily="18" charset="0"/>
              </a:rPr>
              <a:t>改为静态局部变量，程序如下：</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void 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 (i=1;i&lt;=5;i++)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f(){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j=0;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65410918"/>
      </p:ext>
    </p:extLst>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6060" y="1569071"/>
            <a:ext cx="8601075" cy="1338828"/>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由于</a:t>
            </a:r>
            <a:r>
              <a:rPr lang="en-US" altLang="zh-CN" kern="100" dirty="0">
                <a:latin typeface="Times New Roman"/>
                <a:cs typeface="Times New Roman"/>
              </a:rPr>
              <a:t>j</a:t>
            </a:r>
            <a:r>
              <a:rPr lang="zh-CN" altLang="zh-CN" kern="100" dirty="0">
                <a:latin typeface="Times New Roman"/>
                <a:cs typeface="Times New Roman"/>
              </a:rPr>
              <a:t>为静态变量，无论这个函数</a:t>
            </a:r>
            <a:r>
              <a:rPr lang="en-US" altLang="zh-CN" kern="100" dirty="0">
                <a:latin typeface="Times New Roman"/>
                <a:cs typeface="Times New Roman"/>
              </a:rPr>
              <a:t>f </a:t>
            </a:r>
            <a:r>
              <a:rPr lang="zh-CN" altLang="zh-CN" kern="100" dirty="0">
                <a:latin typeface="Times New Roman"/>
                <a:cs typeface="Times New Roman"/>
              </a:rPr>
              <a:t>被调用多少次，</a:t>
            </a:r>
            <a:r>
              <a:rPr lang="en-US" altLang="zh-CN" kern="100" dirty="0">
                <a:latin typeface="Times New Roman"/>
                <a:cs typeface="Times New Roman"/>
              </a:rPr>
              <a:t>j</a:t>
            </a:r>
            <a:r>
              <a:rPr lang="zh-CN" altLang="zh-CN" kern="100" dirty="0">
                <a:latin typeface="Times New Roman"/>
                <a:cs typeface="Times New Roman"/>
              </a:rPr>
              <a:t>只声明一次。能在每次调用后保留其值并在下一次调用时继续使用，所以输出值成为累加的结果。读者可自行分析其执行过程。</a:t>
            </a: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750" y="601772"/>
            <a:ext cx="9505950" cy="3416320"/>
          </a:xfrm>
          <a:prstGeom prst="rect">
            <a:avLst/>
          </a:prstGeom>
        </p:spPr>
        <p:txBody>
          <a:bodyPr wrap="square">
            <a:spAutoFit/>
          </a:bodyPr>
          <a:lstStyle/>
          <a:p>
            <a:pPr indent="266700" algn="just">
              <a:lnSpc>
                <a:spcPct val="150000"/>
              </a:lnSpc>
              <a:spcAft>
                <a:spcPts val="0"/>
              </a:spcAft>
            </a:pPr>
            <a:r>
              <a:rPr lang="en-US" altLang="zh-CN" kern="100" dirty="0">
                <a:latin typeface="Times New Roman"/>
                <a:cs typeface="Times New Roman"/>
              </a:rPr>
              <a:t>(2)</a:t>
            </a:r>
            <a:r>
              <a:rPr lang="zh-CN" altLang="zh-CN" kern="100" dirty="0">
                <a:latin typeface="Times New Roman"/>
                <a:cs typeface="Times New Roman"/>
              </a:rPr>
              <a:t>静态全局变量</a:t>
            </a:r>
          </a:p>
          <a:p>
            <a:pPr indent="266700" algn="just">
              <a:lnSpc>
                <a:spcPct val="150000"/>
              </a:lnSpc>
              <a:spcAft>
                <a:spcPts val="0"/>
              </a:spcAft>
            </a:pPr>
            <a:r>
              <a:rPr lang="zh-CN" altLang="zh-CN" kern="100" dirty="0">
                <a:latin typeface="Times New Roman"/>
                <a:cs typeface="Times New Roman"/>
              </a:rPr>
              <a:t>全局变量</a:t>
            </a:r>
            <a:r>
              <a:rPr lang="en-US" altLang="zh-CN" kern="100" dirty="0">
                <a:latin typeface="Times New Roman"/>
                <a:cs typeface="Times New Roman"/>
              </a:rPr>
              <a:t>(</a:t>
            </a:r>
            <a:r>
              <a:rPr lang="zh-CN" altLang="zh-CN" kern="100" dirty="0">
                <a:latin typeface="Times New Roman"/>
                <a:cs typeface="Times New Roman"/>
              </a:rPr>
              <a:t>外部变量</a:t>
            </a:r>
            <a:r>
              <a:rPr lang="en-US" altLang="zh-CN" kern="100" dirty="0">
                <a:latin typeface="Times New Roman"/>
                <a:cs typeface="Times New Roman"/>
              </a:rPr>
              <a:t>)</a:t>
            </a:r>
            <a:r>
              <a:rPr lang="zh-CN" altLang="zh-CN" kern="100" dirty="0">
                <a:latin typeface="Times New Roman"/>
                <a:cs typeface="Times New Roman"/>
              </a:rPr>
              <a:t>的说明之前再加</a:t>
            </a:r>
            <a:r>
              <a:rPr lang="en-US" altLang="zh-CN" kern="100" dirty="0">
                <a:latin typeface="Times New Roman"/>
                <a:cs typeface="Times New Roman"/>
              </a:rPr>
              <a:t>static </a:t>
            </a:r>
            <a:r>
              <a:rPr lang="zh-CN" altLang="zh-CN" kern="100" dirty="0">
                <a:latin typeface="Times New Roman"/>
                <a:cs typeface="Times New Roman"/>
              </a:rPr>
              <a:t>就构成了静态的全局变量。全局变量本身就是静态存储方式，静态全局变量当然也是静态存储方式。这两者在存储方式上并无不同。这两者的区别在于非静态全局变量的作用域是整个源程序，当一个源程序由多个源文件组成时，非静态的全局变量在各个源文件中都是有效的。而静态全局变量则限制了其作用域，即只在定义该变量的源文件内有效，在同一源程序的其它源文件中不能使用它。由于静态全局变量的作用域局限于一个源文件内，只能为该源文件内的函数公用，因此可以避免在其它源文件中引起错误</a:t>
            </a:r>
            <a:r>
              <a:rPr lang="zh-CN" altLang="zh-CN" kern="100" dirty="0" smtClean="0">
                <a:latin typeface="Times New Roman"/>
                <a:cs typeface="Times New Roman"/>
              </a:rPr>
              <a:t>。</a:t>
            </a:r>
            <a:endParaRPr lang="zh-CN" altLang="zh-CN" kern="100" dirty="0">
              <a:latin typeface="Times New Roman"/>
              <a:cs typeface="Times New Roman"/>
            </a:endParaRP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4425" y="382697"/>
            <a:ext cx="9572625" cy="5909310"/>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6.7.4</a:t>
            </a:r>
            <a:r>
              <a:rPr lang="zh-CN" altLang="zh-CN" b="1" kern="100" dirty="0">
                <a:latin typeface="Times New Roman" panose="02020603050405020304" pitchFamily="18" charset="0"/>
                <a:cs typeface="Times New Roman" panose="02020603050405020304" pitchFamily="18" charset="0"/>
              </a:rPr>
              <a:t>寄存器变量</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上述各类变量都存放在存储器内，当对一个变量频繁读写时，必须要反复访问内存储器，从而花费大量的存取时间。为此，Ｃ语言提供了另一种变量，即寄存器变量。这种变量存放在</a:t>
            </a:r>
            <a:r>
              <a:rPr lang="en-US" altLang="zh-CN" kern="100" dirty="0">
                <a:latin typeface="Times New Roman" panose="02020603050405020304" pitchFamily="18" charset="0"/>
                <a:cs typeface="Times New Roman" panose="02020603050405020304" pitchFamily="18" charset="0"/>
              </a:rPr>
              <a:t>CPU</a:t>
            </a:r>
            <a:r>
              <a:rPr lang="zh-CN" altLang="zh-CN" kern="100" dirty="0">
                <a:latin typeface="Times New Roman" panose="02020603050405020304" pitchFamily="18" charset="0"/>
                <a:cs typeface="Times New Roman" panose="02020603050405020304" pitchFamily="18" charset="0"/>
              </a:rPr>
              <a:t>的寄存器中，使用时不需要访问内存，而直接从寄存器中读写，这样可提高效率。寄存器变量的说明符是</a:t>
            </a:r>
            <a:r>
              <a:rPr lang="en-US" altLang="zh-CN" kern="100" dirty="0">
                <a:latin typeface="Times New Roman" panose="02020603050405020304" pitchFamily="18" charset="0"/>
                <a:cs typeface="Times New Roman" panose="02020603050405020304" pitchFamily="18" charset="0"/>
              </a:rPr>
              <a:t>register</a:t>
            </a:r>
            <a:r>
              <a:rPr lang="zh-CN" altLang="zh-CN" kern="100" dirty="0">
                <a:latin typeface="Times New Roman" panose="02020603050405020304" pitchFamily="18" charset="0"/>
                <a:cs typeface="Times New Roman" panose="02020603050405020304" pitchFamily="18" charset="0"/>
              </a:rPr>
              <a:t>。对于循环次数较多的循环控制变量及循环体内反复使用的变量均可定义为寄存器变量。</a:t>
            </a:r>
          </a:p>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6-20</a:t>
            </a:r>
            <a:r>
              <a:rPr lang="zh-CN" altLang="zh-CN" kern="100" dirty="0" smtClean="0">
                <a:latin typeface="Times New Roman" panose="02020603050405020304" pitchFamily="18" charset="0"/>
                <a:cs typeface="Times New Roman" panose="02020603050405020304" pitchFamily="18" charset="0"/>
              </a:rPr>
              <a:t>求</a:t>
            </a:r>
            <a:r>
              <a:rPr lang="en-US" altLang="zh-CN" kern="100" dirty="0">
                <a:latin typeface="Times New Roman" panose="02020603050405020304" pitchFamily="18" charset="0"/>
                <a:cs typeface="Times New Roman" panose="02020603050405020304" pitchFamily="18" charset="0"/>
              </a:rPr>
              <a:t>1+2+3+4+…+200</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register </a:t>
            </a:r>
            <a:r>
              <a:rPr lang="en-US" altLang="zh-CN" kern="100" dirty="0" err="1">
                <a:latin typeface="Times New Roman" panose="02020603050405020304" pitchFamily="18" charset="0"/>
                <a:cs typeface="Times New Roman" panose="02020603050405020304" pitchFamily="18" charset="0"/>
              </a:rPr>
              <a:t>i,s</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for(i=1;i&lt;=200;i++)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a:t>
            </a:r>
            <a:r>
              <a:rPr lang="en-US" altLang="zh-CN" kern="100" dirty="0" err="1">
                <a:latin typeface="Times New Roman" panose="02020603050405020304" pitchFamily="18" charset="0"/>
                <a:cs typeface="Times New Roman" panose="02020603050405020304" pitchFamily="18" charset="0"/>
              </a:rPr>
              <a:t>s+i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("s=%d\</a:t>
            </a:r>
            <a:r>
              <a:rPr lang="en-US" altLang="zh-CN" kern="100" dirty="0" err="1">
                <a:latin typeface="Times New Roman" panose="02020603050405020304" pitchFamily="18" charset="0"/>
                <a:cs typeface="Times New Roman" panose="02020603050405020304" pitchFamily="18" charset="0"/>
              </a:rPr>
              <a:t>n",s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1575" y="1310744"/>
            <a:ext cx="10058400" cy="3831818"/>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本程序循环</a:t>
            </a:r>
            <a:r>
              <a:rPr lang="en-US" altLang="zh-CN" kern="100" dirty="0">
                <a:latin typeface="Times New Roman"/>
                <a:cs typeface="Times New Roman"/>
              </a:rPr>
              <a:t>200</a:t>
            </a:r>
            <a:r>
              <a:rPr lang="zh-CN" altLang="zh-CN" kern="100" dirty="0">
                <a:latin typeface="Times New Roman"/>
                <a:cs typeface="Times New Roman"/>
              </a:rPr>
              <a:t>次，</a:t>
            </a:r>
            <a:r>
              <a:rPr lang="en-US" altLang="zh-CN" kern="100" dirty="0">
                <a:latin typeface="Times New Roman"/>
                <a:cs typeface="Times New Roman"/>
              </a:rPr>
              <a:t>i</a:t>
            </a:r>
            <a:r>
              <a:rPr lang="zh-CN" altLang="zh-CN" kern="100" dirty="0">
                <a:latin typeface="Times New Roman"/>
                <a:cs typeface="Times New Roman"/>
              </a:rPr>
              <a:t>和</a:t>
            </a:r>
            <a:r>
              <a:rPr lang="en-US" altLang="zh-CN" kern="100" dirty="0">
                <a:latin typeface="Times New Roman"/>
                <a:cs typeface="Times New Roman"/>
              </a:rPr>
              <a:t>s</a:t>
            </a:r>
            <a:r>
              <a:rPr lang="zh-CN" altLang="zh-CN" kern="100" dirty="0">
                <a:latin typeface="Times New Roman"/>
                <a:cs typeface="Times New Roman"/>
              </a:rPr>
              <a:t>都将频繁使用，将</a:t>
            </a:r>
            <a:r>
              <a:rPr lang="en-US" altLang="zh-CN" kern="100" dirty="0" err="1">
                <a:latin typeface="Times New Roman"/>
                <a:cs typeface="Times New Roman"/>
              </a:rPr>
              <a:t>i,s</a:t>
            </a:r>
            <a:r>
              <a:rPr lang="zh-CN" altLang="zh-CN" kern="100" dirty="0">
                <a:latin typeface="Times New Roman"/>
                <a:cs typeface="Times New Roman"/>
              </a:rPr>
              <a:t>定义为寄存器变量。</a:t>
            </a:r>
          </a:p>
          <a:p>
            <a:pPr indent="266700" algn="just">
              <a:lnSpc>
                <a:spcPct val="150000"/>
              </a:lnSpc>
              <a:spcAft>
                <a:spcPts val="0"/>
              </a:spcAft>
            </a:pPr>
            <a:r>
              <a:rPr lang="zh-CN" altLang="zh-CN" kern="100" dirty="0">
                <a:latin typeface="Times New Roman"/>
                <a:cs typeface="Times New Roman"/>
              </a:rPr>
              <a:t>对寄存器变量还要说明以下几点：</a:t>
            </a:r>
          </a:p>
          <a:p>
            <a:pPr indent="266700" algn="just">
              <a:lnSpc>
                <a:spcPct val="150000"/>
              </a:lnSpc>
              <a:spcAft>
                <a:spcPts val="0"/>
              </a:spcAft>
            </a:pPr>
            <a:r>
              <a:rPr lang="en-US" altLang="zh-CN" kern="100" dirty="0">
                <a:latin typeface="宋体"/>
                <a:cs typeface="Times New Roman"/>
              </a:rPr>
              <a:t>(1)</a:t>
            </a:r>
            <a:r>
              <a:rPr lang="zh-CN" altLang="zh-CN" kern="100" dirty="0">
                <a:latin typeface="Times New Roman"/>
                <a:cs typeface="Times New Roman"/>
              </a:rPr>
              <a:t>寄存器变量属于动态存储方式，只有局部自动变量和形式参数才可以定义为寄存器变量，静态变量不能定义为寄存器变量。</a:t>
            </a:r>
          </a:p>
          <a:p>
            <a:pPr indent="266700" algn="just">
              <a:lnSpc>
                <a:spcPct val="150000"/>
              </a:lnSpc>
              <a:spcAft>
                <a:spcPts val="0"/>
              </a:spcAft>
            </a:pPr>
            <a:r>
              <a:rPr lang="en-US" altLang="zh-CN" kern="100" dirty="0">
                <a:latin typeface="宋体"/>
                <a:cs typeface="Times New Roman"/>
              </a:rPr>
              <a:t>(2)</a:t>
            </a:r>
            <a:r>
              <a:rPr lang="zh-CN" altLang="zh-CN" kern="100" dirty="0">
                <a:latin typeface="Times New Roman"/>
                <a:cs typeface="Times New Roman"/>
              </a:rPr>
              <a:t>由于</a:t>
            </a:r>
            <a:r>
              <a:rPr lang="en-US" altLang="zh-CN" kern="100" dirty="0">
                <a:latin typeface="Times New Roman"/>
                <a:cs typeface="Times New Roman"/>
              </a:rPr>
              <a:t>CPU</a:t>
            </a:r>
            <a:r>
              <a:rPr lang="zh-CN" altLang="zh-CN" kern="100" dirty="0">
                <a:latin typeface="Times New Roman"/>
                <a:cs typeface="Times New Roman"/>
              </a:rPr>
              <a:t>中寄存器的个数是有限的，不能定义任意多个寄存器变量。不同的系统允许使用的寄存器数目是不同的，而且对</a:t>
            </a:r>
            <a:r>
              <a:rPr lang="en-US" altLang="zh-CN" kern="100" dirty="0">
                <a:latin typeface="Times New Roman"/>
                <a:cs typeface="Times New Roman"/>
              </a:rPr>
              <a:t>register</a:t>
            </a:r>
            <a:r>
              <a:rPr lang="zh-CN" altLang="zh-CN" kern="100" dirty="0">
                <a:latin typeface="Times New Roman"/>
                <a:cs typeface="Times New Roman"/>
              </a:rPr>
              <a:t>变量的处理方法也是不同的。所以并不是所有</a:t>
            </a:r>
            <a:r>
              <a:rPr lang="en-US" altLang="zh-CN" kern="100" dirty="0">
                <a:latin typeface="Times New Roman"/>
                <a:cs typeface="Times New Roman"/>
              </a:rPr>
              <a:t>register</a:t>
            </a:r>
            <a:r>
              <a:rPr lang="zh-CN" altLang="zh-CN" kern="100" dirty="0">
                <a:latin typeface="Times New Roman"/>
                <a:cs typeface="Times New Roman"/>
              </a:rPr>
              <a:t>变量都在寄存器中分配存储空间。</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3</a:t>
            </a:r>
            <a:r>
              <a:rPr lang="zh-CN" altLang="zh-CN" kern="100" dirty="0">
                <a:latin typeface="Times New Roman"/>
                <a:cs typeface="Times New Roman"/>
              </a:rPr>
              <a:t>）当今的优化编译系统能够识别使用频繁的变量，从而自动将这些变量放在寄存器中，而不需要程序设计者指定。实际上用</a:t>
            </a:r>
            <a:r>
              <a:rPr lang="en-US" altLang="zh-CN" kern="100" dirty="0">
                <a:latin typeface="Times New Roman"/>
                <a:cs typeface="Times New Roman"/>
              </a:rPr>
              <a:t>register</a:t>
            </a:r>
            <a:r>
              <a:rPr lang="zh-CN" altLang="zh-CN" kern="100" dirty="0">
                <a:latin typeface="Times New Roman"/>
                <a:cs typeface="Times New Roman"/>
              </a:rPr>
              <a:t>声明变量是不必要的。</a:t>
            </a: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5350" y="891124"/>
            <a:ext cx="10458450" cy="4662815"/>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6.8</a:t>
            </a:r>
            <a:r>
              <a:rPr lang="zh-CN" altLang="zh-CN" b="1" kern="100" dirty="0">
                <a:latin typeface="Times New Roman" panose="02020603050405020304" pitchFamily="18" charset="0"/>
                <a:cs typeface="Times New Roman" panose="02020603050405020304" pitchFamily="18" charset="0"/>
              </a:rPr>
              <a:t>内部函数和外部函数</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函数一旦定义后就可被其它函数调用。但当一个源程序由多个源文件组成时，在一个源文件中定义的函数能否被其它源文件中的函数调用呢</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为此，Ｃ语言又把函数分为两类：</a:t>
            </a:r>
          </a:p>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6.8.1</a:t>
            </a:r>
            <a:r>
              <a:rPr lang="zh-CN" altLang="zh-CN" b="1" kern="100" dirty="0">
                <a:latin typeface="Times New Roman" panose="02020603050405020304" pitchFamily="18" charset="0"/>
                <a:cs typeface="Times New Roman" panose="02020603050405020304" pitchFamily="18" charset="0"/>
              </a:rPr>
              <a:t>内部函数</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如果在一个源文件中定义的函数只能被本文件中的函数调用，而不能被同一源程序其它文件中的函数调用，这种函数称为内部函数。定义内部函数的一般形式为：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zh-CN" altLang="zh-CN" kern="100" dirty="0">
                <a:latin typeface="Times New Roman" panose="02020603050405020304" pitchFamily="18" charset="0"/>
                <a:cs typeface="Times New Roman" panose="02020603050405020304" pitchFamily="18" charset="0"/>
              </a:rPr>
              <a:t>类型说明符函数名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形参表</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内部函数也称为静态函数。但此处静态</a:t>
            </a:r>
            <a:r>
              <a:rPr lang="en-US" altLang="zh-CN" kern="100" dirty="0">
                <a:latin typeface="Times New Roman" panose="02020603050405020304" pitchFamily="18" charset="0"/>
                <a:cs typeface="Times New Roman" panose="02020603050405020304" pitchFamily="18" charset="0"/>
              </a:rPr>
              <a:t>static </a:t>
            </a:r>
            <a:r>
              <a:rPr lang="zh-CN" altLang="zh-CN" kern="100" dirty="0">
                <a:latin typeface="Times New Roman" panose="02020603050405020304" pitchFamily="18" charset="0"/>
                <a:cs typeface="Times New Roman" panose="02020603050405020304" pitchFamily="18" charset="0"/>
              </a:rPr>
              <a:t>的含义已不是指存储方式，而是指对函数的调用范围只局限于本文件。所以在不同的源文件中定义同名的静态函数不会引起混淆</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1099" y="-64363"/>
            <a:ext cx="10582276" cy="7571303"/>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6.8.2</a:t>
            </a:r>
            <a:r>
              <a:rPr lang="zh-CN" altLang="zh-CN" b="1" kern="100" dirty="0">
                <a:latin typeface="Times New Roman" panose="02020603050405020304" pitchFamily="18" charset="0"/>
                <a:cs typeface="Times New Roman" panose="02020603050405020304" pitchFamily="18" charset="0"/>
              </a:rPr>
              <a:t>外部函数</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外部函数在整个源程序中都有效，其定义的一般形式为：</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extern </a:t>
            </a:r>
            <a:r>
              <a:rPr lang="zh-CN" altLang="zh-CN" kern="100" dirty="0">
                <a:latin typeface="Times New Roman" panose="02020603050405020304" pitchFamily="18" charset="0"/>
                <a:cs typeface="Times New Roman" panose="02020603050405020304" pitchFamily="18" charset="0"/>
              </a:rPr>
              <a:t>类型说明符函数名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形参表</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例如</a:t>
            </a:r>
            <a:r>
              <a:rPr lang="zh-CN"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如在函数定义中没有说明</a:t>
            </a:r>
            <a:r>
              <a:rPr lang="en-US" altLang="zh-CN" kern="100" dirty="0">
                <a:latin typeface="Times New Roman" panose="02020603050405020304" pitchFamily="18" charset="0"/>
                <a:cs typeface="Times New Roman" panose="02020603050405020304" pitchFamily="18" charset="0"/>
              </a:rPr>
              <a:t>extern</a:t>
            </a:r>
            <a:r>
              <a:rPr lang="zh-CN" altLang="zh-CN" kern="100" dirty="0">
                <a:latin typeface="Times New Roman" panose="02020603050405020304" pitchFamily="18" charset="0"/>
                <a:cs typeface="Times New Roman" panose="02020603050405020304" pitchFamily="18" charset="0"/>
              </a:rPr>
              <a:t>或</a:t>
            </a:r>
            <a:r>
              <a:rPr lang="en-US" altLang="zh-CN" kern="100" dirty="0">
                <a:latin typeface="Times New Roman" panose="02020603050405020304" pitchFamily="18" charset="0"/>
                <a:cs typeface="Times New Roman" panose="02020603050405020304" pitchFamily="18" charset="0"/>
              </a:rPr>
              <a:t>static</a:t>
            </a:r>
            <a:r>
              <a:rPr lang="zh-CN" altLang="zh-CN" kern="100" dirty="0">
                <a:latin typeface="Times New Roman" panose="02020603050405020304" pitchFamily="18" charset="0"/>
                <a:cs typeface="Times New Roman" panose="02020603050405020304" pitchFamily="18" charset="0"/>
              </a:rPr>
              <a:t>则隐含为</a:t>
            </a:r>
            <a:r>
              <a:rPr lang="en-US" altLang="zh-CN" kern="100" dirty="0">
                <a:latin typeface="Times New Roman" panose="02020603050405020304" pitchFamily="18" charset="0"/>
                <a:cs typeface="Times New Roman" panose="02020603050405020304" pitchFamily="18" charset="0"/>
              </a:rPr>
              <a:t>extern</a:t>
            </a:r>
            <a:r>
              <a:rPr lang="zh-CN" altLang="zh-CN" kern="100" dirty="0">
                <a:latin typeface="Times New Roman" panose="02020603050405020304" pitchFamily="18" charset="0"/>
                <a:cs typeface="Times New Roman" panose="02020603050405020304" pitchFamily="18" charset="0"/>
              </a:rPr>
              <a:t>。在一个源文件的函数中调用其它源文件中定义的外部函数时，应用</a:t>
            </a:r>
            <a:r>
              <a:rPr lang="en-US" altLang="zh-CN" kern="100" dirty="0">
                <a:latin typeface="Times New Roman" panose="02020603050405020304" pitchFamily="18" charset="0"/>
                <a:cs typeface="Times New Roman" panose="02020603050405020304" pitchFamily="18" charset="0"/>
              </a:rPr>
              <a:t>extern</a:t>
            </a:r>
            <a:r>
              <a:rPr lang="zh-CN" altLang="zh-CN" kern="100" dirty="0">
                <a:latin typeface="Times New Roman" panose="02020603050405020304" pitchFamily="18" charset="0"/>
                <a:cs typeface="Times New Roman" panose="02020603050405020304" pitchFamily="18" charset="0"/>
              </a:rPr>
              <a:t>说明被调函数为外部函数。例如：</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F1.C (</a:t>
            </a:r>
            <a:r>
              <a:rPr lang="zh-CN" altLang="zh-CN" kern="100" dirty="0">
                <a:latin typeface="Times New Roman" panose="02020603050405020304" pitchFamily="18" charset="0"/>
                <a:cs typeface="Times New Roman" panose="02020603050405020304" pitchFamily="18" charset="0"/>
              </a:rPr>
              <a:t>源文件一</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f1(</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 /*</a:t>
            </a:r>
            <a:r>
              <a:rPr lang="zh-CN" altLang="zh-CN" kern="100" dirty="0">
                <a:latin typeface="Times New Roman" panose="02020603050405020304" pitchFamily="18" charset="0"/>
                <a:cs typeface="Times New Roman" panose="02020603050405020304" pitchFamily="18" charset="0"/>
              </a:rPr>
              <a:t>外部函数说明，表示</a:t>
            </a:r>
            <a:r>
              <a:rPr lang="en-US" altLang="zh-CN" kern="100" dirty="0">
                <a:latin typeface="Times New Roman" panose="02020603050405020304" pitchFamily="18" charset="0"/>
                <a:cs typeface="Times New Roman" panose="02020603050405020304" pitchFamily="18" charset="0"/>
              </a:rPr>
              <a:t>f1</a:t>
            </a:r>
            <a:r>
              <a:rPr lang="zh-CN" altLang="zh-CN" kern="100" dirty="0">
                <a:latin typeface="Times New Roman" panose="02020603050405020304" pitchFamily="18" charset="0"/>
                <a:cs typeface="Times New Roman" panose="02020603050405020304" pitchFamily="18" charset="0"/>
              </a:rPr>
              <a:t>函数在其它源文件中</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F2.C (</a:t>
            </a:r>
            <a:r>
              <a:rPr lang="zh-CN" altLang="zh-CN" kern="100" dirty="0">
                <a:latin typeface="Times New Roman" panose="02020603050405020304" pitchFamily="18" charset="0"/>
                <a:cs typeface="Times New Roman" panose="02020603050405020304" pitchFamily="18" charset="0"/>
              </a:rPr>
              <a:t>源文件二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extern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f1(</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外部函数定义</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3049" y="3498"/>
            <a:ext cx="8070969" cy="6552050"/>
          </a:xfrm>
          <a:prstGeom prst="rect">
            <a:avLst/>
          </a:prstGeom>
        </p:spPr>
        <p:txBody>
          <a:bodyPr wrap="square">
            <a:spAutoFit/>
          </a:bodyPr>
          <a:lstStyle/>
          <a:p>
            <a:pPr lvl="0"/>
            <a:r>
              <a:rPr lang="zh-CN" altLang="zh-CN" b="1" dirty="0">
                <a:latin typeface="Times New Roman" panose="02020603050405020304" pitchFamily="18" charset="0"/>
                <a:cs typeface="Times New Roman" panose="02020603050405020304" pitchFamily="18" charset="0"/>
              </a:rPr>
              <a:t>项目实训</a:t>
            </a:r>
          </a:p>
          <a:p>
            <a:pPr indent="267970" algn="just">
              <a:lnSpc>
                <a:spcPct val="150000"/>
              </a:lnSpc>
              <a:spcAft>
                <a:spcPts val="0"/>
              </a:spcAft>
            </a:pPr>
            <a:r>
              <a:rPr lang="zh-CN" altLang="zh-CN" b="1" dirty="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一</a:t>
            </a:r>
            <a:r>
              <a:rPr lang="zh-CN" altLang="zh-CN" b="1" kern="100" dirty="0">
                <a:latin typeface="Times New Roman" panose="02020603050405020304" pitchFamily="18" charset="0"/>
                <a:cs typeface="Times New Roman" panose="02020603050405020304" pitchFamily="18" charset="0"/>
              </a:rPr>
              <a:t>：函数练习</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函数调用时数值传递及对被调函数作声明练习</a:t>
            </a:r>
          </a:p>
          <a:p>
            <a:pPr indent="25971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sum(float </a:t>
            </a:r>
            <a:r>
              <a:rPr lang="en-US" altLang="zh-CN" kern="100" dirty="0" err="1">
                <a:solidFill>
                  <a:srgbClr val="000000"/>
                </a:solidFill>
                <a:latin typeface="Times New Roman" panose="02020603050405020304" pitchFamily="18" charset="0"/>
                <a:cs typeface="Times New Roman" panose="02020603050405020304" pitchFamily="18" charset="0"/>
              </a:rPr>
              <a:t>m,float</a:t>
            </a:r>
            <a:r>
              <a:rPr lang="en-US" altLang="zh-CN" kern="100" dirty="0">
                <a:solidFill>
                  <a:srgbClr val="000000"/>
                </a:solidFill>
                <a:latin typeface="Times New Roman" panose="02020603050405020304" pitchFamily="18" charset="0"/>
                <a:cs typeface="Times New Roman" panose="02020603050405020304" pitchFamily="18" charset="0"/>
              </a:rPr>
              <a:t> n);        /*</a:t>
            </a:r>
            <a:r>
              <a:rPr lang="zh-CN" altLang="zh-CN" kern="100" dirty="0">
                <a:solidFill>
                  <a:srgbClr val="000000"/>
                </a:solidFill>
                <a:latin typeface="Times New Roman" panose="02020603050405020304" pitchFamily="18" charset="0"/>
                <a:cs typeface="Times New Roman" panose="02020603050405020304" pitchFamily="18" charset="0"/>
              </a:rPr>
              <a:t>对被调用函数的声明</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a:t>
            </a:r>
            <a:r>
              <a:rPr lang="en-US" altLang="zh-CN" kern="100" dirty="0" err="1">
                <a:solidFill>
                  <a:srgbClr val="000000"/>
                </a:solidFill>
                <a:latin typeface="Times New Roman" panose="02020603050405020304" pitchFamily="18" charset="0"/>
                <a:cs typeface="Times New Roman" panose="02020603050405020304" pitchFamily="18" charset="0"/>
              </a:rPr>
              <a:t>r,s,t</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f,%f”,&amp;r,&amp;s</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t=sum(</a:t>
            </a:r>
            <a:r>
              <a:rPr lang="en-US" altLang="zh-CN" kern="100" dirty="0" err="1">
                <a:solidFill>
                  <a:srgbClr val="000000"/>
                </a:solidFill>
                <a:latin typeface="Times New Roman" panose="02020603050405020304" pitchFamily="18" charset="0"/>
                <a:cs typeface="Times New Roman" panose="02020603050405020304" pitchFamily="18" charset="0"/>
              </a:rPr>
              <a:t>r,s</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(“t=%</a:t>
            </a:r>
            <a:r>
              <a:rPr lang="en-US" altLang="zh-CN" kern="100" dirty="0" err="1">
                <a:solidFill>
                  <a:srgbClr val="000000"/>
                </a:solidFill>
                <a:latin typeface="Times New Roman" panose="02020603050405020304" pitchFamily="18" charset="0"/>
                <a:cs typeface="Times New Roman" panose="02020603050405020304" pitchFamily="18" charset="0"/>
              </a:rPr>
              <a:t>f”,t</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sum(float </a:t>
            </a:r>
            <a:r>
              <a:rPr lang="en-US" altLang="zh-CN" kern="100" dirty="0" err="1">
                <a:solidFill>
                  <a:srgbClr val="000000"/>
                </a:solidFill>
                <a:latin typeface="Times New Roman" panose="02020603050405020304" pitchFamily="18" charset="0"/>
                <a:cs typeface="Times New Roman" panose="02020603050405020304" pitchFamily="18" charset="0"/>
              </a:rPr>
              <a:t>m,float</a:t>
            </a:r>
            <a:r>
              <a:rPr lang="en-US" altLang="zh-CN" kern="100" dirty="0">
                <a:solidFill>
                  <a:srgbClr val="000000"/>
                </a:solidFill>
                <a:latin typeface="Times New Roman" panose="02020603050405020304" pitchFamily="18" charset="0"/>
                <a:cs typeface="Times New Roman" panose="02020603050405020304" pitchFamily="18" charset="0"/>
              </a:rPr>
              <a:t> n)         /*</a:t>
            </a:r>
            <a:r>
              <a:rPr lang="zh-CN" altLang="zh-CN" kern="100" dirty="0">
                <a:solidFill>
                  <a:srgbClr val="000000"/>
                </a:solidFill>
                <a:latin typeface="Times New Roman" panose="02020603050405020304" pitchFamily="18" charset="0"/>
                <a:cs typeface="Times New Roman" panose="02020603050405020304" pitchFamily="18" charset="0"/>
              </a:rPr>
              <a:t>函数首部</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k;                           /*</a:t>
            </a:r>
            <a:r>
              <a:rPr lang="zh-CN" altLang="zh-CN" kern="100" dirty="0">
                <a:solidFill>
                  <a:srgbClr val="000000"/>
                </a:solidFill>
                <a:latin typeface="Times New Roman" panose="02020603050405020304" pitchFamily="18" charset="0"/>
                <a:cs typeface="Times New Roman" panose="02020603050405020304" pitchFamily="18" charset="0"/>
              </a:rPr>
              <a:t>函数体</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6667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k=</a:t>
            </a:r>
            <a:r>
              <a:rPr lang="en-US" altLang="zh-CN" kern="100" dirty="0" err="1">
                <a:solidFill>
                  <a:srgbClr val="000000"/>
                </a:solidFill>
                <a:latin typeface="Times New Roman" panose="02020603050405020304" pitchFamily="18" charset="0"/>
                <a:cs typeface="Times New Roman" panose="02020603050405020304" pitchFamily="18" charset="0"/>
              </a:rPr>
              <a:t>m+n</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6667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return(k);</a:t>
            </a:r>
            <a:endParaRPr lang="zh-CN" altLang="zh-CN" kern="100" dirty="0">
              <a:latin typeface="Times New Roman" panose="02020603050405020304" pitchFamily="18" charset="0"/>
              <a:cs typeface="Times New Roman" panose="02020603050405020304" pitchFamily="18" charset="0"/>
            </a:endParaRPr>
          </a:p>
          <a:p>
            <a:pPr marL="267970" indent="6667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67598733"/>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5937" y="269410"/>
            <a:ext cx="8848280" cy="5909310"/>
          </a:xfrm>
          <a:prstGeom prst="rect">
            <a:avLst/>
          </a:prstGeom>
        </p:spPr>
        <p:txBody>
          <a:bodyPr wrap="square">
            <a:spAutoFit/>
          </a:bodyPr>
          <a:lstStyle/>
          <a:p>
            <a:pPr indent="267970" algn="just">
              <a:spcAft>
                <a:spcPts val="0"/>
              </a:spcAft>
            </a:pPr>
            <a:r>
              <a:rPr lang="zh-CN" altLang="zh-CN" b="1" dirty="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二</a:t>
            </a:r>
            <a:r>
              <a:rPr lang="zh-CN" altLang="zh-CN" b="1" kern="100" dirty="0">
                <a:latin typeface="Times New Roman" panose="02020603050405020304" pitchFamily="18" charset="0"/>
                <a:cs typeface="Times New Roman" panose="02020603050405020304" pitchFamily="18" charset="0"/>
              </a:rPr>
              <a:t>：数组名做函数参数实现选择法排序</a:t>
            </a: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利用数组名做函数参数，用选择法把数组中的</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个数升序排序</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void select(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y[],</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n) </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i,j,k,t</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for(i=0;i&lt;n-1;i++)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{k=i;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for(j=i+1;j&lt;</a:t>
            </a:r>
            <a:r>
              <a:rPr lang="en-US" altLang="zh-CN" kern="100" dirty="0" err="1">
                <a:solidFill>
                  <a:srgbClr val="000000"/>
                </a:solidFill>
                <a:latin typeface="Times New Roman" panose="02020603050405020304" pitchFamily="18" charset="0"/>
                <a:cs typeface="Times New Roman" panose="02020603050405020304" pitchFamily="18" charset="0"/>
              </a:rPr>
              <a:t>n;j</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if(y[i]&lt;y[k])</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k=j;</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t=y[k];y[k]=y[i];y[i]=t;</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x[10],i;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d",&amp;x</a:t>
            </a:r>
            <a:r>
              <a:rPr lang="en-US" altLang="zh-CN" kern="100" dirty="0">
                <a:solidFill>
                  <a:srgbClr val="000000"/>
                </a:solidFill>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select(x,10);</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for(i=0;i&lt;10;i++)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d",x</a:t>
            </a:r>
            <a:r>
              <a:rPr lang="en-US" altLang="zh-CN" kern="100" dirty="0">
                <a:solidFill>
                  <a:srgbClr val="000000"/>
                </a:solidFill>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marL="267970" indent="66675"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31930334"/>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6825" y="346398"/>
            <a:ext cx="10096500" cy="5909310"/>
          </a:xfrm>
          <a:prstGeom prst="rect">
            <a:avLst/>
          </a:prstGeom>
        </p:spPr>
        <p:txBody>
          <a:bodyPr wrap="square">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6-2</a:t>
            </a:r>
            <a:r>
              <a:rPr lang="zh-CN" altLang="zh-CN" kern="100" dirty="0">
                <a:latin typeface="Times New Roman" panose="02020603050405020304" pitchFamily="18" charset="0"/>
                <a:cs typeface="Times New Roman" panose="02020603050405020304" pitchFamily="18" charset="0"/>
              </a:rPr>
              <a:t>定义一个有参函数，用于求两个数中的大数。</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分析：这个函数的功能是：主调函数通过参数传递过来两个整数，我们找出其中大的，并将这个大数返回给主调函数。函数返回值的类型应该和函数参数的类型一致。</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max(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 (a&gt;b) </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 a;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else </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第</a:t>
            </a:r>
            <a:r>
              <a:rPr lang="zh-CN" altLang="zh-CN" kern="100" dirty="0">
                <a:latin typeface="Times New Roman" panose="02020603050405020304" pitchFamily="18" charset="0"/>
                <a:cs typeface="Times New Roman" panose="02020603050405020304" pitchFamily="18" charset="0"/>
              </a:rPr>
              <a:t>一行说明</a:t>
            </a:r>
            <a:r>
              <a:rPr lang="en-US" altLang="zh-CN" kern="100" dirty="0">
                <a:latin typeface="Times New Roman" panose="02020603050405020304" pitchFamily="18" charset="0"/>
                <a:cs typeface="Times New Roman" panose="02020603050405020304" pitchFamily="18" charset="0"/>
              </a:rPr>
              <a:t>max</a:t>
            </a:r>
            <a:r>
              <a:rPr lang="zh-CN" altLang="zh-CN" kern="100" dirty="0">
                <a:latin typeface="Times New Roman" panose="02020603050405020304" pitchFamily="18" charset="0"/>
                <a:cs typeface="Times New Roman" panose="02020603050405020304" pitchFamily="18" charset="0"/>
              </a:rPr>
              <a:t>函数是一个整型函数，即函数的返回值为整型。形参</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均为整型。</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的具体值是由主调函数在调用时传送过来的。在</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中的函数体内，除形参外没有使用其它变量，因此只有语句而没有变量类型说明。</a:t>
            </a: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在</a:t>
            </a:r>
            <a:r>
              <a:rPr lang="en-US" altLang="zh-CN" kern="100" dirty="0">
                <a:latin typeface="Times New Roman" panose="02020603050405020304" pitchFamily="18" charset="0"/>
                <a:cs typeface="Times New Roman" panose="02020603050405020304" pitchFamily="18" charset="0"/>
              </a:rPr>
              <a:t>max</a:t>
            </a:r>
            <a:r>
              <a:rPr lang="zh-CN" altLang="zh-CN" kern="100" dirty="0">
                <a:latin typeface="Times New Roman" panose="02020603050405020304" pitchFamily="18" charset="0"/>
                <a:cs typeface="Times New Roman" panose="02020603050405020304" pitchFamily="18" charset="0"/>
              </a:rPr>
              <a:t>函数体中的</a:t>
            </a:r>
            <a:r>
              <a:rPr lang="en-US" altLang="zh-CN" kern="100" dirty="0">
                <a:latin typeface="Times New Roman" panose="02020603050405020304" pitchFamily="18" charset="0"/>
                <a:cs typeface="Times New Roman" panose="02020603050405020304" pitchFamily="18" charset="0"/>
              </a:rPr>
              <a:t>return</a:t>
            </a:r>
            <a:r>
              <a:rPr lang="zh-CN" altLang="zh-CN" kern="100" dirty="0">
                <a:latin typeface="Times New Roman" panose="02020603050405020304" pitchFamily="18" charset="0"/>
                <a:cs typeface="Times New Roman" panose="02020603050405020304" pitchFamily="18" charset="0"/>
              </a:rPr>
              <a:t>语句是把</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或</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的值作为函数的值返回给主调函数。有返回值函数中至少应有一个</a:t>
            </a:r>
            <a:r>
              <a:rPr lang="en-US" altLang="zh-CN" kern="100" dirty="0">
                <a:latin typeface="Times New Roman" panose="02020603050405020304" pitchFamily="18" charset="0"/>
                <a:cs typeface="Times New Roman" panose="02020603050405020304" pitchFamily="18" charset="0"/>
              </a:rPr>
              <a:t>return</a:t>
            </a:r>
            <a:r>
              <a:rPr lang="zh-CN" altLang="zh-CN" kern="100" dirty="0">
                <a:latin typeface="Times New Roman" panose="02020603050405020304" pitchFamily="18" charset="0"/>
                <a:cs typeface="Times New Roman" panose="02020603050405020304" pitchFamily="18" charset="0"/>
              </a:rPr>
              <a:t>语句。</a:t>
            </a:r>
          </a:p>
        </p:txBody>
      </p:sp>
    </p:spTree>
    <p:extLst>
      <p:ext uri="{BB962C8B-B14F-4D97-AF65-F5344CB8AC3E}">
        <p14:creationId xmlns="" xmlns:p14="http://schemas.microsoft.com/office/powerpoint/2010/main" val="3450449112"/>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0983" y="681753"/>
            <a:ext cx="9837634" cy="1338828"/>
          </a:xfrm>
          <a:prstGeom prst="rect">
            <a:avLst/>
          </a:prstGeom>
        </p:spPr>
        <p:txBody>
          <a:bodyPr wrap="square">
            <a:spAutoFit/>
          </a:bodyPr>
          <a:lstStyle/>
          <a:p>
            <a:pPr indent="266700" algn="just">
              <a:lnSpc>
                <a:spcPct val="150000"/>
              </a:lnSpc>
              <a:spcAft>
                <a:spcPts val="0"/>
              </a:spcAft>
            </a:pPr>
            <a:r>
              <a:rPr lang="zh-CN" altLang="zh-CN" kern="100" dirty="0">
                <a:solidFill>
                  <a:srgbClr val="000000"/>
                </a:solidFill>
                <a:latin typeface="Times New Roman"/>
                <a:cs typeface="Times New Roman"/>
              </a:rPr>
              <a:t>方法是把数组中</a:t>
            </a:r>
            <a:r>
              <a:rPr lang="en-US" altLang="zh-CN" kern="100" dirty="0">
                <a:solidFill>
                  <a:srgbClr val="000000"/>
                </a:solidFill>
                <a:latin typeface="Times New Roman"/>
                <a:cs typeface="Times New Roman"/>
              </a:rPr>
              <a:t>10</a:t>
            </a:r>
            <a:r>
              <a:rPr lang="zh-CN" altLang="zh-CN" kern="100" dirty="0">
                <a:solidFill>
                  <a:srgbClr val="000000"/>
                </a:solidFill>
                <a:latin typeface="Times New Roman"/>
                <a:cs typeface="Times New Roman"/>
              </a:rPr>
              <a:t>个数最小的那个数和</a:t>
            </a:r>
            <a:r>
              <a:rPr lang="en-US" altLang="zh-CN" kern="100" dirty="0">
                <a:solidFill>
                  <a:srgbClr val="000000"/>
                </a:solidFill>
                <a:latin typeface="Times New Roman"/>
                <a:cs typeface="Times New Roman"/>
              </a:rPr>
              <a:t>x[0]</a:t>
            </a:r>
            <a:r>
              <a:rPr lang="zh-CN" altLang="zh-CN" kern="100" dirty="0">
                <a:solidFill>
                  <a:srgbClr val="000000"/>
                </a:solidFill>
                <a:latin typeface="Times New Roman"/>
                <a:cs typeface="Times New Roman"/>
              </a:rPr>
              <a:t>对换，再把</a:t>
            </a:r>
            <a:r>
              <a:rPr lang="en-US" altLang="zh-CN" kern="100" dirty="0">
                <a:solidFill>
                  <a:srgbClr val="000000"/>
                </a:solidFill>
                <a:latin typeface="Times New Roman"/>
                <a:cs typeface="Times New Roman"/>
              </a:rPr>
              <a:t>x[1]</a:t>
            </a:r>
            <a:r>
              <a:rPr lang="zh-CN" altLang="zh-CN" kern="100" dirty="0">
                <a:solidFill>
                  <a:srgbClr val="000000"/>
                </a:solidFill>
                <a:latin typeface="Times New Roman"/>
                <a:cs typeface="Times New Roman"/>
              </a:rPr>
              <a:t>至</a:t>
            </a:r>
            <a:r>
              <a:rPr lang="en-US" altLang="zh-CN" kern="100" dirty="0">
                <a:solidFill>
                  <a:srgbClr val="000000"/>
                </a:solidFill>
                <a:latin typeface="Times New Roman"/>
                <a:cs typeface="Times New Roman"/>
              </a:rPr>
              <a:t>x[9]</a:t>
            </a:r>
            <a:r>
              <a:rPr lang="zh-CN" altLang="zh-CN" kern="100" dirty="0">
                <a:solidFill>
                  <a:srgbClr val="000000"/>
                </a:solidFill>
                <a:latin typeface="Times New Roman"/>
                <a:cs typeface="Times New Roman"/>
              </a:rPr>
              <a:t>中最小的数和</a:t>
            </a:r>
            <a:r>
              <a:rPr lang="en-US" altLang="zh-CN" kern="100" dirty="0">
                <a:solidFill>
                  <a:srgbClr val="000000"/>
                </a:solidFill>
                <a:latin typeface="Times New Roman"/>
                <a:cs typeface="Times New Roman"/>
              </a:rPr>
              <a:t>x[1]</a:t>
            </a:r>
            <a:r>
              <a:rPr lang="zh-CN" altLang="zh-CN" kern="100" dirty="0">
                <a:solidFill>
                  <a:srgbClr val="000000"/>
                </a:solidFill>
                <a:latin typeface="Times New Roman"/>
                <a:cs typeface="Times New Roman"/>
              </a:rPr>
              <a:t>对换，以此类推，每一轮比较，能找出来一个没排序的数中最小那个，一共比较</a:t>
            </a:r>
            <a:r>
              <a:rPr lang="en-US" altLang="zh-CN" kern="100" dirty="0">
                <a:solidFill>
                  <a:srgbClr val="000000"/>
                </a:solidFill>
                <a:latin typeface="Times New Roman"/>
                <a:cs typeface="Times New Roman"/>
              </a:rPr>
              <a:t>9</a:t>
            </a:r>
            <a:r>
              <a:rPr lang="zh-CN" altLang="zh-CN" kern="100" dirty="0">
                <a:solidFill>
                  <a:srgbClr val="000000"/>
                </a:solidFill>
                <a:latin typeface="Times New Roman"/>
                <a:cs typeface="Times New Roman"/>
              </a:rPr>
              <a:t>轮。将数组名</a:t>
            </a:r>
            <a:r>
              <a:rPr lang="en-US" altLang="zh-CN" kern="100" dirty="0">
                <a:solidFill>
                  <a:srgbClr val="000000"/>
                </a:solidFill>
                <a:latin typeface="Times New Roman"/>
                <a:cs typeface="Times New Roman"/>
              </a:rPr>
              <a:t>x</a:t>
            </a:r>
            <a:r>
              <a:rPr lang="zh-CN" altLang="zh-CN" kern="100" dirty="0">
                <a:solidFill>
                  <a:srgbClr val="000000"/>
                </a:solidFill>
                <a:latin typeface="Times New Roman"/>
                <a:cs typeface="Times New Roman"/>
              </a:rPr>
              <a:t>作为实际参数传给形参数组</a:t>
            </a:r>
            <a:r>
              <a:rPr lang="en-US" altLang="zh-CN" kern="100" dirty="0">
                <a:solidFill>
                  <a:srgbClr val="000000"/>
                </a:solidFill>
                <a:latin typeface="Times New Roman"/>
                <a:cs typeface="Times New Roman"/>
              </a:rPr>
              <a:t>y,</a:t>
            </a:r>
            <a:r>
              <a:rPr lang="zh-CN" altLang="zh-CN" kern="100" dirty="0">
                <a:solidFill>
                  <a:srgbClr val="000000"/>
                </a:solidFill>
                <a:latin typeface="Times New Roman"/>
                <a:cs typeface="Times New Roman"/>
              </a:rPr>
              <a:t>实际上是将数组</a:t>
            </a:r>
            <a:r>
              <a:rPr lang="en-US" altLang="zh-CN" kern="100" dirty="0">
                <a:solidFill>
                  <a:srgbClr val="000000"/>
                </a:solidFill>
                <a:latin typeface="Times New Roman"/>
                <a:cs typeface="Times New Roman"/>
              </a:rPr>
              <a:t>x</a:t>
            </a:r>
            <a:r>
              <a:rPr lang="zh-CN" altLang="zh-CN" kern="100" dirty="0">
                <a:solidFill>
                  <a:srgbClr val="000000"/>
                </a:solidFill>
                <a:latin typeface="Times New Roman"/>
                <a:cs typeface="Times New Roman"/>
              </a:rPr>
              <a:t>的首地址传给</a:t>
            </a:r>
            <a:r>
              <a:rPr lang="en-US" altLang="zh-CN" kern="100" dirty="0">
                <a:solidFill>
                  <a:srgbClr val="000000"/>
                </a:solidFill>
                <a:latin typeface="Times New Roman"/>
                <a:cs typeface="Times New Roman"/>
              </a:rPr>
              <a:t>y</a:t>
            </a:r>
            <a:r>
              <a:rPr lang="zh-CN" altLang="zh-CN" kern="100" dirty="0">
                <a:solidFill>
                  <a:srgbClr val="000000"/>
                </a:solidFill>
                <a:latin typeface="Times New Roman"/>
                <a:cs typeface="Times New Roman"/>
              </a:rPr>
              <a:t>数组。</a:t>
            </a:r>
            <a:endParaRPr lang="zh-CN" altLang="zh-CN" kern="100" dirty="0">
              <a:latin typeface="Times New Roman"/>
              <a:cs typeface="Times New Roman"/>
            </a:endParaRPr>
          </a:p>
        </p:txBody>
      </p:sp>
    </p:spTree>
    <p:extLst>
      <p:ext uri="{BB962C8B-B14F-4D97-AF65-F5344CB8AC3E}">
        <p14:creationId xmlns="" xmlns:p14="http://schemas.microsoft.com/office/powerpoint/2010/main" val="3231930334"/>
      </p:ext>
    </p:extLst>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4389" y="257456"/>
            <a:ext cx="9612773" cy="4662815"/>
          </a:xfrm>
          <a:prstGeom prst="rect">
            <a:avLst/>
          </a:prstGeom>
        </p:spPr>
        <p:txBody>
          <a:bodyPr wrap="square">
            <a:spAutoFit/>
          </a:bodyPr>
          <a:lstStyle/>
          <a:p>
            <a:pPr indent="267970" algn="just">
              <a:lnSpc>
                <a:spcPct val="150000"/>
              </a:lnSpc>
              <a:spcAft>
                <a:spcPts val="0"/>
              </a:spcAft>
            </a:pPr>
            <a:r>
              <a:rPr lang="zh-CN" altLang="zh-CN" b="1" dirty="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三</a:t>
            </a:r>
            <a:r>
              <a:rPr lang="zh-CN" altLang="zh-CN" b="1" kern="100" dirty="0">
                <a:latin typeface="Times New Roman" panose="02020603050405020304" pitchFamily="18" charset="0"/>
                <a:cs typeface="Times New Roman" panose="02020603050405020304" pitchFamily="18" charset="0"/>
              </a:rPr>
              <a:t>：比较两个数组元素</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有两个数组</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，各有</a:t>
            </a:r>
            <a:r>
              <a:rPr lang="en-US" altLang="zh-CN" kern="100" dirty="0">
                <a:latin typeface="Times New Roman" panose="02020603050405020304" pitchFamily="18" charset="0"/>
                <a:cs typeface="Times New Roman" panose="02020603050405020304" pitchFamily="18" charset="0"/>
              </a:rPr>
              <a:t>6</a:t>
            </a:r>
            <a:r>
              <a:rPr lang="zh-CN" altLang="zh-CN" kern="100" dirty="0">
                <a:latin typeface="Times New Roman" panose="02020603050405020304" pitchFamily="18" charset="0"/>
                <a:cs typeface="Times New Roman" panose="02020603050405020304" pitchFamily="18" charset="0"/>
              </a:rPr>
              <a:t>个元素，我们将两个数组对应逐个比较，即</a:t>
            </a:r>
            <a:r>
              <a:rPr lang="en-US" altLang="zh-CN" kern="100" dirty="0">
                <a:latin typeface="Times New Roman" panose="02020603050405020304" pitchFamily="18" charset="0"/>
                <a:cs typeface="Times New Roman" panose="02020603050405020304" pitchFamily="18" charset="0"/>
              </a:rPr>
              <a:t>m[0]</a:t>
            </a:r>
            <a:r>
              <a:rPr lang="zh-CN" altLang="zh-CN" kern="100" dirty="0">
                <a:latin typeface="Times New Roman" panose="02020603050405020304" pitchFamily="18" charset="0"/>
                <a:cs typeface="Times New Roman" panose="02020603050405020304" pitchFamily="18" charset="0"/>
              </a:rPr>
              <a:t>与</a:t>
            </a:r>
            <a:r>
              <a:rPr lang="en-US" altLang="zh-CN" kern="100" dirty="0">
                <a:latin typeface="Times New Roman" panose="02020603050405020304" pitchFamily="18" charset="0"/>
                <a:cs typeface="Times New Roman" panose="02020603050405020304" pitchFamily="18" charset="0"/>
              </a:rPr>
              <a:t>n[0]</a:t>
            </a:r>
            <a:r>
              <a:rPr lang="zh-CN" altLang="zh-CN" kern="100" dirty="0">
                <a:latin typeface="Times New Roman" panose="02020603050405020304" pitchFamily="18" charset="0"/>
                <a:cs typeface="Times New Roman" panose="02020603050405020304" pitchFamily="18" charset="0"/>
              </a:rPr>
              <a:t>比，</a:t>
            </a:r>
            <a:r>
              <a:rPr lang="en-US" altLang="zh-CN" kern="100" dirty="0">
                <a:latin typeface="Times New Roman" panose="02020603050405020304" pitchFamily="18" charset="0"/>
                <a:cs typeface="Times New Roman" panose="02020603050405020304" pitchFamily="18" charset="0"/>
              </a:rPr>
              <a:t>m[1]</a:t>
            </a:r>
            <a:r>
              <a:rPr lang="zh-CN" altLang="zh-CN" kern="100" dirty="0">
                <a:latin typeface="Times New Roman" panose="02020603050405020304" pitchFamily="18" charset="0"/>
                <a:cs typeface="Times New Roman" panose="02020603050405020304" pitchFamily="18" charset="0"/>
              </a:rPr>
              <a:t>与</a:t>
            </a:r>
            <a:r>
              <a:rPr lang="en-US" altLang="zh-CN" kern="100" dirty="0">
                <a:latin typeface="Times New Roman" panose="02020603050405020304" pitchFamily="18" charset="0"/>
                <a:cs typeface="Times New Roman" panose="02020603050405020304" pitchFamily="18" charset="0"/>
              </a:rPr>
              <a:t>n[1]</a:t>
            </a:r>
            <a:r>
              <a:rPr lang="zh-CN" altLang="zh-CN" kern="100" dirty="0">
                <a:latin typeface="Times New Roman" panose="02020603050405020304" pitchFamily="18" charset="0"/>
                <a:cs typeface="Times New Roman" panose="02020603050405020304" pitchFamily="18" charset="0"/>
              </a:rPr>
              <a:t>比，以此类推，如果</a:t>
            </a:r>
            <a:r>
              <a:rPr lang="en-US" altLang="zh-CN" kern="100" dirty="0">
                <a:latin typeface="Times New Roman" panose="02020603050405020304" pitchFamily="18" charset="0"/>
                <a:cs typeface="Times New Roman" panose="02020603050405020304" pitchFamily="18" charset="0"/>
              </a:rPr>
              <a:t>m[i]&gt;n[i]</a:t>
            </a:r>
            <a:r>
              <a:rPr lang="zh-CN" altLang="zh-CN" kern="100" dirty="0">
                <a:latin typeface="Times New Roman" panose="02020603050405020304" pitchFamily="18" charset="0"/>
                <a:cs typeface="Times New Roman" panose="02020603050405020304" pitchFamily="18" charset="0"/>
              </a:rPr>
              <a:t>个数多则认为</a:t>
            </a:r>
            <a:r>
              <a:rPr lang="en-US" altLang="zh-CN" kern="100" dirty="0">
                <a:latin typeface="Times New Roman" panose="02020603050405020304" pitchFamily="18" charset="0"/>
                <a:cs typeface="Times New Roman" panose="02020603050405020304" pitchFamily="18" charset="0"/>
              </a:rPr>
              <a:t>m</a:t>
            </a:r>
            <a:r>
              <a:rPr lang="zh-CN" altLang="zh-CN" kern="100" dirty="0">
                <a:latin typeface="Times New Roman" panose="02020603050405020304" pitchFamily="18" charset="0"/>
                <a:cs typeface="Times New Roman" panose="02020603050405020304" pitchFamily="18" charset="0"/>
              </a:rPr>
              <a:t>数组大，否则为小，或者相等。</a:t>
            </a: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compare(</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x,int</a:t>
            </a:r>
            <a:r>
              <a:rPr lang="en-US" altLang="zh-CN" kern="100" dirty="0">
                <a:solidFill>
                  <a:srgbClr val="000000"/>
                </a:solidFill>
                <a:latin typeface="Times New Roman" panose="02020603050405020304" pitchFamily="18" charset="0"/>
                <a:cs typeface="Times New Roman" panose="02020603050405020304" pitchFamily="18" charset="0"/>
              </a:rPr>
              <a:t> y) </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signal;</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if(x&gt;y) signal=1;</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if(x&lt;y) signal=-1;</a:t>
            </a:r>
            <a:endParaRPr lang="zh-CN" altLang="zh-CN" kern="100" dirty="0">
              <a:latin typeface="Times New Roman" panose="02020603050405020304" pitchFamily="18" charset="0"/>
              <a:cs typeface="Times New Roman" panose="02020603050405020304" pitchFamily="18" charset="0"/>
            </a:endParaRPr>
          </a:p>
          <a:p>
            <a:pPr indent="3930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signal=0;</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return(signal);</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31930334"/>
      </p:ext>
    </p:extLst>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4059" y="0"/>
            <a:ext cx="7751036" cy="6324808"/>
          </a:xfrm>
          <a:prstGeom prst="rect">
            <a:avLst/>
          </a:prstGeom>
        </p:spPr>
        <p:txBody>
          <a:bodyPr wrap="square">
            <a:spAutoFit/>
          </a:bodyPr>
          <a:lstStyle/>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m[6],n[6],</a:t>
            </a:r>
            <a:r>
              <a:rPr lang="en-US" altLang="zh-CN" kern="100" dirty="0" err="1">
                <a:solidFill>
                  <a:srgbClr val="000000"/>
                </a:solidFill>
                <a:latin typeface="Times New Roman" panose="02020603050405020304" pitchFamily="18" charset="0"/>
                <a:cs typeface="Times New Roman" panose="02020603050405020304" pitchFamily="18" charset="0"/>
              </a:rPr>
              <a:t>i,r</a:t>
            </a:r>
            <a:r>
              <a:rPr lang="en-US" altLang="zh-CN" kern="100" dirty="0">
                <a:solidFill>
                  <a:srgbClr val="000000"/>
                </a:solidFill>
                <a:latin typeface="Times New Roman" panose="02020603050405020304" pitchFamily="18" charset="0"/>
                <a:cs typeface="Times New Roman" panose="02020603050405020304" pitchFamily="18" charset="0"/>
              </a:rPr>
              <a:t>=0,s=0,t=0;</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=0;i&lt;6;i++)</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d",&amp;m</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=0;i&lt;6;i++)</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d",&amp;n</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for(</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=0;i&lt;6;i++)</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 (compare(m[</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],n[</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])==1) r=r+1;</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if(compare(m[</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],n[</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])==0) s=s+1;</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t=t+1;</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if(r&gt;t)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("m is large\n");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if(r&lt;t)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("n is large\n");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("m=n\n");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7093031"/>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9232" y="351876"/>
            <a:ext cx="6096000" cy="6275051"/>
          </a:xfrm>
          <a:prstGeom prst="rect">
            <a:avLst/>
          </a:prstGeom>
        </p:spPr>
        <p:txBody>
          <a:bodyPr>
            <a:spAutoFit/>
          </a:bodyPr>
          <a:lstStyle/>
          <a:p>
            <a:pPr indent="267970" algn="just">
              <a:lnSpc>
                <a:spcPct val="150000"/>
              </a:lnSpc>
              <a:spcAft>
                <a:spcPts val="0"/>
              </a:spcAft>
            </a:pPr>
            <a:r>
              <a:rPr lang="zh-CN" altLang="zh-CN" b="1" dirty="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四</a:t>
            </a:r>
            <a:r>
              <a:rPr lang="zh-CN" altLang="zh-CN" b="1" kern="100" dirty="0">
                <a:latin typeface="Times New Roman" panose="02020603050405020304" pitchFamily="18" charset="0"/>
                <a:cs typeface="Times New Roman" panose="02020603050405020304" pitchFamily="18" charset="0"/>
              </a:rPr>
              <a:t>：声明局部变量应用</a:t>
            </a:r>
          </a:p>
          <a:p>
            <a:pPr indent="126365"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用</a:t>
            </a:r>
            <a:r>
              <a:rPr lang="en-US" altLang="zh-CN" kern="100" dirty="0">
                <a:latin typeface="Times New Roman" panose="02020603050405020304" pitchFamily="18" charset="0"/>
                <a:cs typeface="Times New Roman" panose="02020603050405020304" pitchFamily="18" charset="0"/>
              </a:rPr>
              <a:t>static</a:t>
            </a:r>
            <a:r>
              <a:rPr lang="zh-CN" altLang="zh-CN" kern="100" dirty="0">
                <a:latin typeface="Times New Roman" panose="02020603050405020304" pitchFamily="18" charset="0"/>
                <a:cs typeface="Times New Roman" panose="02020603050405020304" pitchFamily="18" charset="0"/>
              </a:rPr>
              <a:t>声明局部变量，输出从</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直到</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的阶乘值。</a:t>
            </a: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jiecheng</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m) </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{static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a=1;</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a=a*m;</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return(a); </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n,k</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for(n=1;n&lt;=10;n++)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{k=</a:t>
            </a:r>
            <a:r>
              <a:rPr lang="en-US" altLang="zh-CN" kern="100" dirty="0" err="1">
                <a:solidFill>
                  <a:srgbClr val="000000"/>
                </a:solidFill>
                <a:latin typeface="Times New Roman" panose="02020603050405020304" pitchFamily="18" charset="0"/>
                <a:cs typeface="Times New Roman" panose="02020603050405020304" pitchFamily="18" charset="0"/>
              </a:rPr>
              <a:t>jiecheng</a:t>
            </a:r>
            <a:r>
              <a:rPr lang="en-US" altLang="zh-CN" kern="100" dirty="0">
                <a:solidFill>
                  <a:srgbClr val="000000"/>
                </a:solidFill>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("%d!=%d\n",</a:t>
            </a:r>
            <a:r>
              <a:rPr lang="en-US" altLang="zh-CN" kern="100" dirty="0" err="1">
                <a:solidFill>
                  <a:srgbClr val="000000"/>
                </a:solidFill>
                <a:latin typeface="Times New Roman" panose="02020603050405020304" pitchFamily="18" charset="0"/>
                <a:cs typeface="Times New Roman" panose="02020603050405020304" pitchFamily="18" charset="0"/>
              </a:rPr>
              <a:t>n,k</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31930334"/>
      </p:ext>
    </p:extLst>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021" y="282197"/>
            <a:ext cx="10061248" cy="1089529"/>
          </a:xfrm>
          <a:prstGeom prst="rect">
            <a:avLst/>
          </a:prstGeom>
        </p:spPr>
        <p:txBody>
          <a:bodyPr wrap="square">
            <a:spAutoFit/>
          </a:bodyPr>
          <a:lstStyle/>
          <a:p>
            <a:pPr indent="26797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实训五：汉诺塔问题简化版</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有</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三个底座，</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位置上从大到小叠放着</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个盘子，大盘子不可以放在小盘子上方，如果借助位置</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，将这三个盘子移动到位置</a:t>
            </a:r>
            <a:r>
              <a:rPr lang="en-US" altLang="zh-CN" kern="100" dirty="0">
                <a:latin typeface="Times New Roman" panose="02020603050405020304" pitchFamily="18" charset="0"/>
                <a:cs typeface="Times New Roman" panose="02020603050405020304" pitchFamily="18" charset="0"/>
              </a:rPr>
              <a:t>C</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
        <p:nvSpPr>
          <p:cNvPr id="3" name="矩形 2"/>
          <p:cNvSpPr/>
          <p:nvPr/>
        </p:nvSpPr>
        <p:spPr>
          <a:xfrm>
            <a:off x="1885771" y="1442148"/>
            <a:ext cx="8035895" cy="5133713"/>
          </a:xfrm>
          <a:prstGeom prst="rect">
            <a:avLst/>
          </a:prstGeom>
        </p:spPr>
        <p:txBody>
          <a:bodyPr wrap="square">
            <a:spAutoFit/>
          </a:bodyPr>
          <a:lstStyle/>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void plate(char </a:t>
            </a:r>
            <a:r>
              <a:rPr lang="en-US" altLang="zh-CN" kern="100" dirty="0" err="1">
                <a:solidFill>
                  <a:srgbClr val="000000"/>
                </a:solidFill>
                <a:latin typeface="Times New Roman" panose="02020603050405020304" pitchFamily="18" charset="0"/>
                <a:cs typeface="Times New Roman" panose="02020603050405020304" pitchFamily="18" charset="0"/>
              </a:rPr>
              <a:t>x,chary,charz,int</a:t>
            </a:r>
            <a:r>
              <a:rPr lang="en-US" altLang="zh-CN" kern="100" dirty="0">
                <a:solidFill>
                  <a:srgbClr val="000000"/>
                </a:solidFill>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if(n==1)</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从</a:t>
            </a:r>
            <a:r>
              <a:rPr lang="en-US" altLang="zh-CN" kern="100" dirty="0">
                <a:solidFill>
                  <a:srgbClr val="000000"/>
                </a:solidFill>
                <a:latin typeface="Times New Roman" panose="02020603050405020304" pitchFamily="18" charset="0"/>
                <a:cs typeface="Times New Roman" panose="02020603050405020304" pitchFamily="18" charset="0"/>
              </a:rPr>
              <a:t>%c </a:t>
            </a:r>
            <a:r>
              <a:rPr lang="zh-CN" altLang="zh-CN" kern="100" dirty="0">
                <a:solidFill>
                  <a:srgbClr val="000000"/>
                </a:solidFill>
                <a:latin typeface="Times New Roman" panose="02020603050405020304" pitchFamily="18" charset="0"/>
                <a:cs typeface="Times New Roman" panose="02020603050405020304" pitchFamily="18" charset="0"/>
              </a:rPr>
              <a:t>移动一个盘子 到</a:t>
            </a:r>
            <a:r>
              <a:rPr lang="en-US" altLang="zh-CN" kern="100" dirty="0">
                <a:solidFill>
                  <a:srgbClr val="000000"/>
                </a:solidFill>
                <a:latin typeface="Times New Roman" panose="02020603050405020304" pitchFamily="18" charset="0"/>
                <a:cs typeface="Times New Roman" panose="02020603050405020304" pitchFamily="18" charset="0"/>
              </a:rPr>
              <a:t>%c\n",</a:t>
            </a:r>
            <a:r>
              <a:rPr lang="en-US" altLang="zh-CN" kern="100" dirty="0" err="1">
                <a:solidFill>
                  <a:srgbClr val="000000"/>
                </a:solidFill>
                <a:latin typeface="Times New Roman" panose="02020603050405020304" pitchFamily="18" charset="0"/>
                <a:cs typeface="Times New Roman" panose="02020603050405020304" pitchFamily="18" charset="0"/>
              </a:rPr>
              <a:t>x,z</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  /*</a:t>
            </a:r>
            <a:r>
              <a:rPr lang="zh-CN" altLang="zh-CN" kern="100" dirty="0">
                <a:solidFill>
                  <a:srgbClr val="000000"/>
                </a:solidFill>
                <a:latin typeface="Times New Roman" panose="02020603050405020304" pitchFamily="18" charset="0"/>
                <a:cs typeface="Times New Roman" panose="02020603050405020304" pitchFamily="18" charset="0"/>
              </a:rPr>
              <a:t>从</a:t>
            </a:r>
            <a:r>
              <a:rPr lang="en-US" altLang="zh-CN" kern="100" dirty="0">
                <a:solidFill>
                  <a:srgbClr val="000000"/>
                </a:solidFill>
                <a:latin typeface="Times New Roman" panose="02020603050405020304" pitchFamily="18" charset="0"/>
                <a:cs typeface="Times New Roman" panose="02020603050405020304" pitchFamily="18" charset="0"/>
              </a:rPr>
              <a:t>x </a:t>
            </a:r>
            <a:r>
              <a:rPr lang="zh-CN" altLang="zh-CN" kern="100" dirty="0">
                <a:solidFill>
                  <a:srgbClr val="000000"/>
                </a:solidFill>
                <a:latin typeface="Times New Roman" panose="02020603050405020304" pitchFamily="18" charset="0"/>
                <a:cs typeface="Times New Roman" panose="02020603050405020304" pitchFamily="18" charset="0"/>
              </a:rPr>
              <a:t>借助</a:t>
            </a:r>
            <a:r>
              <a:rPr lang="en-US" altLang="zh-CN" kern="100" dirty="0">
                <a:solidFill>
                  <a:srgbClr val="000000"/>
                </a:solidFill>
                <a:latin typeface="Times New Roman" panose="02020603050405020304" pitchFamily="18" charset="0"/>
                <a:cs typeface="Times New Roman" panose="02020603050405020304" pitchFamily="18" charset="0"/>
              </a:rPr>
              <a:t> y </a:t>
            </a:r>
            <a:r>
              <a:rPr lang="zh-CN" altLang="zh-CN" kern="100" dirty="0">
                <a:solidFill>
                  <a:srgbClr val="000000"/>
                </a:solidFill>
                <a:latin typeface="Times New Roman" panose="02020603050405020304" pitchFamily="18" charset="0"/>
                <a:cs typeface="Times New Roman" panose="02020603050405020304" pitchFamily="18" charset="0"/>
              </a:rPr>
              <a:t>移动</a:t>
            </a:r>
            <a:r>
              <a:rPr lang="en-US" altLang="zh-CN" kern="100" dirty="0">
                <a:solidFill>
                  <a:srgbClr val="000000"/>
                </a:solidFill>
                <a:latin typeface="Times New Roman" panose="02020603050405020304" pitchFamily="18" charset="0"/>
                <a:cs typeface="Times New Roman" panose="02020603050405020304" pitchFamily="18" charset="0"/>
              </a:rPr>
              <a:t>n</a:t>
            </a:r>
            <a:r>
              <a:rPr lang="zh-CN" altLang="zh-CN" kern="100" dirty="0">
                <a:solidFill>
                  <a:srgbClr val="000000"/>
                </a:solidFill>
                <a:latin typeface="Times New Roman" panose="02020603050405020304" pitchFamily="18" charset="0"/>
                <a:cs typeface="Times New Roman" panose="02020603050405020304" pitchFamily="18" charset="0"/>
              </a:rPr>
              <a:t>个盘子到</a:t>
            </a:r>
            <a:r>
              <a:rPr lang="en-US" altLang="zh-CN" kern="100" dirty="0">
                <a:solidFill>
                  <a:srgbClr val="000000"/>
                </a:solidFill>
                <a:latin typeface="Times New Roman" panose="02020603050405020304" pitchFamily="18" charset="0"/>
                <a:cs typeface="Times New Roman" panose="02020603050405020304" pitchFamily="18" charset="0"/>
              </a:rPr>
              <a:t>z */</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plate(x,z,y,n-1); /*</a:t>
            </a:r>
            <a:r>
              <a:rPr lang="zh-CN" altLang="zh-CN" kern="100" dirty="0">
                <a:solidFill>
                  <a:srgbClr val="000000"/>
                </a:solidFill>
                <a:latin typeface="Times New Roman" panose="02020603050405020304" pitchFamily="18" charset="0"/>
                <a:cs typeface="Times New Roman" panose="02020603050405020304" pitchFamily="18" charset="0"/>
              </a:rPr>
              <a:t>从</a:t>
            </a:r>
            <a:r>
              <a:rPr lang="en-US" altLang="zh-CN" kern="100" dirty="0">
                <a:solidFill>
                  <a:srgbClr val="000000"/>
                </a:solidFill>
                <a:latin typeface="Times New Roman" panose="02020603050405020304" pitchFamily="18" charset="0"/>
                <a:cs typeface="Times New Roman" panose="02020603050405020304" pitchFamily="18" charset="0"/>
              </a:rPr>
              <a:t>x </a:t>
            </a:r>
            <a:r>
              <a:rPr lang="zh-CN" altLang="zh-CN" kern="100" dirty="0">
                <a:solidFill>
                  <a:srgbClr val="000000"/>
                </a:solidFill>
                <a:latin typeface="Times New Roman" panose="02020603050405020304" pitchFamily="18" charset="0"/>
                <a:cs typeface="Times New Roman" panose="02020603050405020304" pitchFamily="18" charset="0"/>
              </a:rPr>
              <a:t>借助</a:t>
            </a:r>
            <a:r>
              <a:rPr lang="en-US" altLang="zh-CN" kern="100" dirty="0">
                <a:solidFill>
                  <a:srgbClr val="000000"/>
                </a:solidFill>
                <a:latin typeface="Times New Roman" panose="02020603050405020304" pitchFamily="18" charset="0"/>
                <a:cs typeface="Times New Roman" panose="02020603050405020304" pitchFamily="18" charset="0"/>
              </a:rPr>
              <a:t>z </a:t>
            </a:r>
            <a:r>
              <a:rPr lang="zh-CN" altLang="zh-CN" kern="100" dirty="0">
                <a:solidFill>
                  <a:srgbClr val="000000"/>
                </a:solidFill>
                <a:latin typeface="Times New Roman" panose="02020603050405020304" pitchFamily="18" charset="0"/>
                <a:cs typeface="Times New Roman" panose="02020603050405020304" pitchFamily="18" charset="0"/>
              </a:rPr>
              <a:t>移动</a:t>
            </a:r>
            <a:r>
              <a:rPr lang="en-US" altLang="zh-CN" kern="100" dirty="0">
                <a:solidFill>
                  <a:srgbClr val="000000"/>
                </a:solidFill>
                <a:latin typeface="Times New Roman" panose="02020603050405020304" pitchFamily="18" charset="0"/>
                <a:cs typeface="Times New Roman" panose="02020603050405020304" pitchFamily="18" charset="0"/>
              </a:rPr>
              <a:t>n-1</a:t>
            </a:r>
            <a:r>
              <a:rPr lang="zh-CN" altLang="zh-CN" kern="100" dirty="0">
                <a:solidFill>
                  <a:srgbClr val="000000"/>
                </a:solidFill>
                <a:latin typeface="Times New Roman" panose="02020603050405020304" pitchFamily="18" charset="0"/>
                <a:cs typeface="Times New Roman" panose="02020603050405020304" pitchFamily="18" charset="0"/>
              </a:rPr>
              <a:t>个盘子到</a:t>
            </a:r>
            <a:r>
              <a:rPr lang="en-US" altLang="zh-CN" kern="100" dirty="0">
                <a:solidFill>
                  <a:srgbClr val="000000"/>
                </a:solidFill>
                <a:latin typeface="Times New Roman" panose="02020603050405020304" pitchFamily="18" charset="0"/>
                <a:cs typeface="Times New Roman" panose="02020603050405020304" pitchFamily="18" charset="0"/>
              </a:rPr>
              <a:t>y</a:t>
            </a:r>
            <a:r>
              <a:rPr lang="zh-CN" altLang="zh-CN" kern="100" dirty="0">
                <a:solidFill>
                  <a:srgbClr val="000000"/>
                </a:solidFill>
                <a:latin typeface="Times New Roman" panose="02020603050405020304" pitchFamily="18" charset="0"/>
                <a:cs typeface="Times New Roman" panose="02020603050405020304" pitchFamily="18" charset="0"/>
              </a:rPr>
              <a:t>，结果</a:t>
            </a:r>
            <a:r>
              <a:rPr lang="en-US" altLang="zh-CN" kern="100" dirty="0">
                <a:solidFill>
                  <a:srgbClr val="000000"/>
                </a:solidFill>
                <a:latin typeface="Times New Roman" panose="02020603050405020304" pitchFamily="18" charset="0"/>
                <a:cs typeface="Times New Roman" panose="02020603050405020304" pitchFamily="18" charset="0"/>
              </a:rPr>
              <a:t>x</a:t>
            </a:r>
            <a:r>
              <a:rPr lang="zh-CN" altLang="zh-CN" kern="100" dirty="0">
                <a:solidFill>
                  <a:srgbClr val="000000"/>
                </a:solidFill>
                <a:latin typeface="Times New Roman" panose="02020603050405020304" pitchFamily="18" charset="0"/>
                <a:cs typeface="Times New Roman" panose="02020603050405020304" pitchFamily="18" charset="0"/>
              </a:rPr>
              <a:t>剩一个，</a:t>
            </a:r>
            <a:r>
              <a:rPr lang="en-US" altLang="zh-CN" kern="100" dirty="0">
                <a:solidFill>
                  <a:srgbClr val="000000"/>
                </a:solidFill>
                <a:latin typeface="Times New Roman" panose="02020603050405020304" pitchFamily="18" charset="0"/>
                <a:cs typeface="Times New Roman" panose="02020603050405020304" pitchFamily="18" charset="0"/>
              </a:rPr>
              <a:t>z</a:t>
            </a:r>
            <a:r>
              <a:rPr lang="zh-CN" altLang="zh-CN" kern="100" dirty="0">
                <a:solidFill>
                  <a:srgbClr val="000000"/>
                </a:solidFill>
                <a:latin typeface="Times New Roman" panose="02020603050405020304" pitchFamily="18" charset="0"/>
                <a:cs typeface="Times New Roman" panose="02020603050405020304" pitchFamily="18" charset="0"/>
              </a:rPr>
              <a:t>空</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plate(x,y,z,1);   /* </a:t>
            </a:r>
            <a:r>
              <a:rPr lang="zh-CN" altLang="zh-CN" kern="100" dirty="0">
                <a:solidFill>
                  <a:srgbClr val="000000"/>
                </a:solidFill>
                <a:latin typeface="Times New Roman" panose="02020603050405020304" pitchFamily="18" charset="0"/>
                <a:cs typeface="Times New Roman" panose="02020603050405020304" pitchFamily="18" charset="0"/>
              </a:rPr>
              <a:t>从</a:t>
            </a:r>
            <a:r>
              <a:rPr lang="en-US" altLang="zh-CN" kern="100" dirty="0">
                <a:solidFill>
                  <a:srgbClr val="000000"/>
                </a:solidFill>
                <a:latin typeface="Times New Roman" panose="02020603050405020304" pitchFamily="18" charset="0"/>
                <a:cs typeface="Times New Roman" panose="02020603050405020304" pitchFamily="18" charset="0"/>
              </a:rPr>
              <a:t>x </a:t>
            </a:r>
            <a:r>
              <a:rPr lang="zh-CN" altLang="zh-CN" kern="100" dirty="0">
                <a:solidFill>
                  <a:srgbClr val="000000"/>
                </a:solidFill>
                <a:latin typeface="Times New Roman" panose="02020603050405020304" pitchFamily="18" charset="0"/>
                <a:cs typeface="Times New Roman" panose="02020603050405020304" pitchFamily="18" charset="0"/>
              </a:rPr>
              <a:t>移动一个盘子到</a:t>
            </a:r>
            <a:r>
              <a:rPr lang="en-US" altLang="zh-CN" kern="100" dirty="0">
                <a:solidFill>
                  <a:srgbClr val="000000"/>
                </a:solidFill>
                <a:latin typeface="Times New Roman" panose="02020603050405020304" pitchFamily="18" charset="0"/>
                <a:cs typeface="Times New Roman" panose="02020603050405020304" pitchFamily="18" charset="0"/>
              </a:rPr>
              <a:t>z</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x</a:t>
            </a:r>
            <a:r>
              <a:rPr lang="zh-CN" altLang="zh-CN" kern="100" dirty="0">
                <a:solidFill>
                  <a:srgbClr val="000000"/>
                </a:solidFill>
                <a:latin typeface="Times New Roman" panose="02020603050405020304" pitchFamily="18" charset="0"/>
                <a:cs typeface="Times New Roman" panose="02020603050405020304" pitchFamily="18" charset="0"/>
              </a:rPr>
              <a:t>空</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plate(y,x,z,n-1); /*</a:t>
            </a:r>
            <a:r>
              <a:rPr lang="zh-CN" altLang="zh-CN" kern="100" dirty="0">
                <a:solidFill>
                  <a:srgbClr val="000000"/>
                </a:solidFill>
                <a:latin typeface="Times New Roman" panose="02020603050405020304" pitchFamily="18" charset="0"/>
                <a:cs typeface="Times New Roman" panose="02020603050405020304" pitchFamily="18" charset="0"/>
              </a:rPr>
              <a:t>从</a:t>
            </a:r>
            <a:r>
              <a:rPr lang="en-US" altLang="zh-CN" kern="100" dirty="0">
                <a:solidFill>
                  <a:srgbClr val="000000"/>
                </a:solidFill>
                <a:latin typeface="Times New Roman" panose="02020603050405020304" pitchFamily="18" charset="0"/>
                <a:cs typeface="Times New Roman" panose="02020603050405020304" pitchFamily="18" charset="0"/>
              </a:rPr>
              <a:t>y </a:t>
            </a:r>
            <a:r>
              <a:rPr lang="zh-CN" altLang="zh-CN" kern="100" dirty="0">
                <a:solidFill>
                  <a:srgbClr val="000000"/>
                </a:solidFill>
                <a:latin typeface="Times New Roman" panose="02020603050405020304" pitchFamily="18" charset="0"/>
                <a:cs typeface="Times New Roman" panose="02020603050405020304" pitchFamily="18" charset="0"/>
              </a:rPr>
              <a:t>借助</a:t>
            </a:r>
            <a:r>
              <a:rPr lang="en-US" altLang="zh-CN" kern="100" dirty="0">
                <a:solidFill>
                  <a:srgbClr val="000000"/>
                </a:solidFill>
                <a:latin typeface="Times New Roman" panose="02020603050405020304" pitchFamily="18" charset="0"/>
                <a:cs typeface="Times New Roman" panose="02020603050405020304" pitchFamily="18" charset="0"/>
              </a:rPr>
              <a:t>x </a:t>
            </a:r>
            <a:r>
              <a:rPr lang="zh-CN" altLang="zh-CN" kern="100" dirty="0">
                <a:solidFill>
                  <a:srgbClr val="000000"/>
                </a:solidFill>
                <a:latin typeface="Times New Roman" panose="02020603050405020304" pitchFamily="18" charset="0"/>
                <a:cs typeface="Times New Roman" panose="02020603050405020304" pitchFamily="18" charset="0"/>
              </a:rPr>
              <a:t>移动</a:t>
            </a:r>
            <a:r>
              <a:rPr lang="en-US" altLang="zh-CN" kern="100" dirty="0">
                <a:solidFill>
                  <a:srgbClr val="000000"/>
                </a:solidFill>
                <a:latin typeface="Times New Roman" panose="02020603050405020304" pitchFamily="18" charset="0"/>
                <a:cs typeface="Times New Roman" panose="02020603050405020304" pitchFamily="18" charset="0"/>
              </a:rPr>
              <a:t>n-1</a:t>
            </a:r>
            <a:r>
              <a:rPr lang="zh-CN" altLang="zh-CN" kern="100" dirty="0">
                <a:solidFill>
                  <a:srgbClr val="000000"/>
                </a:solidFill>
                <a:latin typeface="Times New Roman" panose="02020603050405020304" pitchFamily="18" charset="0"/>
                <a:cs typeface="Times New Roman" panose="02020603050405020304" pitchFamily="18" charset="0"/>
              </a:rPr>
              <a:t>个盘子到</a:t>
            </a:r>
            <a:r>
              <a:rPr lang="en-US" altLang="zh-CN" kern="100" dirty="0">
                <a:solidFill>
                  <a:srgbClr val="000000"/>
                </a:solidFill>
                <a:latin typeface="Times New Roman" panose="02020603050405020304" pitchFamily="18" charset="0"/>
                <a:cs typeface="Times New Roman" panose="02020603050405020304" pitchFamily="18" charset="0"/>
              </a:rPr>
              <a:t>z*/</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a:t>
            </a: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main()</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plate('A','B','C',3);</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indent="126365" algn="just">
              <a:lnSpc>
                <a:spcPct val="120000"/>
              </a:lnSpc>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94817598"/>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8159" y="203746"/>
            <a:ext cx="4871526" cy="424732"/>
          </a:xfrm>
          <a:prstGeom prst="rect">
            <a:avLst/>
          </a:prstGeom>
        </p:spPr>
        <p:txBody>
          <a:bodyPr wrap="none">
            <a:spAutoFit/>
          </a:bodyPr>
          <a:lstStyle/>
          <a:p>
            <a:pPr indent="26797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实训六：编写函数，输出由星号组成的菱形</a:t>
            </a:r>
            <a:endParaRPr lang="zh-CN" altLang="zh-CN" b="1" kern="100" dirty="0">
              <a:effectLst/>
              <a:latin typeface="Times New Roman" panose="02020603050405020304" pitchFamily="18" charset="0"/>
              <a:cs typeface="Times New Roman" panose="02020603050405020304" pitchFamily="18" charset="0"/>
            </a:endParaRPr>
          </a:p>
        </p:txBody>
      </p:sp>
      <p:sp>
        <p:nvSpPr>
          <p:cNvPr id="4" name="矩形 3"/>
          <p:cNvSpPr/>
          <p:nvPr/>
        </p:nvSpPr>
        <p:spPr>
          <a:xfrm>
            <a:off x="1119821" y="2286113"/>
            <a:ext cx="7674123" cy="4081117"/>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输出由星号组成的菱形函数，</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为上三角行数。</a:t>
            </a:r>
            <a:r>
              <a:rPr lang="en-US" altLang="zh-CN" kern="100" dirty="0">
                <a:latin typeface="Times New Roman" panose="02020603050405020304" pitchFamily="18" charset="0"/>
                <a:cs typeface="Times New Roman" panose="02020603050405020304" pitchFamily="18" charset="0"/>
              </a:rPr>
              <a:t>k=1</a:t>
            </a:r>
            <a:r>
              <a:rPr lang="zh-CN" altLang="zh-CN" kern="100" dirty="0">
                <a:latin typeface="Times New Roman" panose="02020603050405020304" pitchFamily="18" charset="0"/>
                <a:cs typeface="Times New Roman" panose="02020603050405020304" pitchFamily="18" charset="0"/>
              </a:rPr>
              <a:t>实心，</a:t>
            </a:r>
            <a:r>
              <a:rPr lang="en-US" altLang="zh-CN" kern="100" dirty="0">
                <a:latin typeface="Times New Roman" panose="02020603050405020304" pitchFamily="18" charset="0"/>
                <a:cs typeface="Times New Roman" panose="02020603050405020304" pitchFamily="18" charset="0"/>
              </a:rPr>
              <a:t>k=2</a:t>
            </a:r>
            <a:r>
              <a:rPr lang="zh-CN" altLang="zh-CN" kern="100" dirty="0">
                <a:latin typeface="Times New Roman" panose="02020603050405020304" pitchFamily="18" charset="0"/>
                <a:cs typeface="Times New Roman" panose="02020603050405020304" pitchFamily="18" charset="0"/>
              </a:rPr>
              <a:t>空心</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void draw(</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n,int</a:t>
            </a:r>
            <a:r>
              <a:rPr lang="en-US" altLang="zh-CN" kern="100" dirty="0">
                <a:latin typeface="Times New Roman" panose="02020603050405020304" pitchFamily="18" charset="0"/>
                <a:cs typeface="Times New Roman" panose="02020603050405020304" pitchFamily="18" charset="0"/>
              </a:rPr>
              <a:t> 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上三角一共</a:t>
            </a:r>
            <a:r>
              <a:rPr lang="en-US" altLang="zh-CN" kern="100" dirty="0">
                <a:latin typeface="Times New Roman" panose="02020603050405020304" pitchFamily="18" charset="0"/>
                <a:cs typeface="Times New Roman" panose="02020603050405020304" pitchFamily="18" charset="0"/>
              </a:rPr>
              <a:t> n </a:t>
            </a:r>
            <a:r>
              <a:rPr lang="zh-CN" altLang="zh-CN" kern="100" dirty="0">
                <a:latin typeface="Times New Roman" panose="02020603050405020304" pitchFamily="18" charset="0"/>
                <a:cs typeface="Times New Roman" panose="02020603050405020304" pitchFamily="18" charset="0"/>
              </a:rPr>
              <a:t>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=1;i&lt;=</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打印空间为</a:t>
            </a:r>
            <a:r>
              <a:rPr lang="en-US" altLang="zh-CN" kern="100" dirty="0">
                <a:latin typeface="Times New Roman" panose="02020603050405020304" pitchFamily="18" charset="0"/>
                <a:cs typeface="Times New Roman" panose="02020603050405020304" pitchFamily="18" charset="0"/>
              </a:rPr>
              <a:t>n </a:t>
            </a:r>
            <a:r>
              <a:rPr lang="zh-CN" altLang="zh-CN" kern="100" dirty="0">
                <a:latin typeface="Times New Roman" panose="02020603050405020304" pitchFamily="18" charset="0"/>
                <a:cs typeface="Times New Roman" panose="02020603050405020304" pitchFamily="18" charset="0"/>
              </a:rPr>
              <a:t>行 </a:t>
            </a:r>
            <a:r>
              <a:rPr lang="en-US" altLang="zh-CN" kern="100" dirty="0">
                <a:latin typeface="Times New Roman" panose="02020603050405020304" pitchFamily="18" charset="0"/>
                <a:cs typeface="Times New Roman" panose="02020603050405020304" pitchFamily="18" charset="0"/>
              </a:rPr>
              <a:t>2n-1</a:t>
            </a:r>
            <a:r>
              <a:rPr lang="zh-CN" altLang="zh-CN" kern="100" dirty="0">
                <a:latin typeface="Times New Roman" panose="02020603050405020304" pitchFamily="18" charset="0"/>
                <a:cs typeface="Times New Roman" panose="02020603050405020304" pitchFamily="18" charset="0"/>
              </a:rPr>
              <a:t>列</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for(j=1;j&lt;=2*n-1;j++)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217652" y="707367"/>
            <a:ext cx="732893" cy="1477328"/>
          </a:xfrm>
          <a:prstGeom prst="rect">
            <a:avLst/>
          </a:prstGeom>
          <a:noFill/>
        </p:spPr>
        <p:txBody>
          <a:bodyPr wrap="none" rtlCol="0">
            <a:spAutoFit/>
          </a:bodyPr>
          <a:lstStyle/>
          <a:p>
            <a:r>
              <a:rPr lang="en-US" altLang="zh-CN" dirty="0" smtClean="0"/>
              <a:t>    *</a:t>
            </a:r>
          </a:p>
          <a:p>
            <a:r>
              <a:rPr lang="en-US" altLang="zh-CN" dirty="0" smtClean="0"/>
              <a:t>  *  *</a:t>
            </a:r>
          </a:p>
          <a:p>
            <a:r>
              <a:rPr lang="en-US" altLang="zh-CN" dirty="0" smtClean="0"/>
              <a:t>*      *</a:t>
            </a:r>
          </a:p>
          <a:p>
            <a:r>
              <a:rPr lang="en-US" altLang="zh-CN" dirty="0" smtClean="0"/>
              <a:t> *   *</a:t>
            </a:r>
          </a:p>
          <a:p>
            <a:r>
              <a:rPr lang="en-US" altLang="zh-CN" dirty="0" smtClean="0"/>
              <a:t>    *</a:t>
            </a:r>
            <a:endParaRPr lang="zh-CN" altLang="en-US" dirty="0"/>
          </a:p>
        </p:txBody>
      </p:sp>
    </p:spTree>
    <p:extLst>
      <p:ext uri="{BB962C8B-B14F-4D97-AF65-F5344CB8AC3E}">
        <p14:creationId xmlns="" xmlns:p14="http://schemas.microsoft.com/office/powerpoint/2010/main" val="1252762959"/>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9577" y="399231"/>
            <a:ext cx="9035753" cy="6407908"/>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菱形外为空格。如果为空心，菱形内为空格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if</a:t>
            </a:r>
            <a:r>
              <a:rPr lang="en-US" altLang="zh-CN" kern="100" dirty="0">
                <a:latin typeface="Times New Roman" panose="02020603050405020304" pitchFamily="18" charset="0"/>
                <a:cs typeface="Times New Roman" panose="02020603050405020304" pitchFamily="18" charset="0"/>
              </a:rPr>
              <a:t>((j&lt;n-i+1 || j&gt;n+i-1) || (k==0 &amp;&amp; j&gt;n-i+1 &amp;&amp; j&lt;n+i-1))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else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=n-1;i&gt;=1;i--)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for(j=1;j&lt;=2*n-1;j++)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if</a:t>
            </a:r>
            <a:r>
              <a:rPr lang="en-US" altLang="zh-CN" kern="100" dirty="0">
                <a:latin typeface="Times New Roman" panose="02020603050405020304" pitchFamily="18" charset="0"/>
                <a:cs typeface="Times New Roman" panose="02020603050405020304" pitchFamily="18" charset="0"/>
              </a:rPr>
              <a:t>((j&lt;n-i+1 || j&gt;n+i-1) || (k==0 &amp;&amp; j&gt;n-i+1 &amp;&amp; j&lt;n+i-1))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else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516785167"/>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71529" y="552728"/>
            <a:ext cx="7229742" cy="5410712"/>
          </a:xfrm>
          <a:prstGeom prst="rect">
            <a:avLst/>
          </a:prstGeom>
        </p:spPr>
        <p:txBody>
          <a:bodyPr wrap="square">
            <a:spAutoFit/>
          </a:bodyPr>
          <a:lstStyle/>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n,k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请输入菱形的上三角行数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d",&amp;n</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请输入空心</a:t>
            </a:r>
            <a:r>
              <a:rPr lang="en-US" altLang="zh-CN" kern="100" dirty="0">
                <a:latin typeface="Times New Roman" panose="02020603050405020304" pitchFamily="18" charset="0"/>
                <a:cs typeface="Times New Roman" panose="02020603050405020304" pitchFamily="18" charset="0"/>
              </a:rPr>
              <a:t>(0) or </a:t>
            </a:r>
            <a:r>
              <a:rPr lang="zh-CN" altLang="zh-CN" kern="100" dirty="0">
                <a:latin typeface="Times New Roman" panose="02020603050405020304" pitchFamily="18" charset="0"/>
                <a:cs typeface="Times New Roman" panose="02020603050405020304" pitchFamily="18" charset="0"/>
              </a:rPr>
              <a:t>实心</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if(k!=0)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draw(</a:t>
            </a:r>
            <a:r>
              <a:rPr lang="en-US" altLang="zh-CN" kern="100" dirty="0" err="1">
                <a:latin typeface="Times New Roman" panose="02020603050405020304" pitchFamily="18" charset="0"/>
                <a:cs typeface="Times New Roman" panose="02020603050405020304" pitchFamily="18" charset="0"/>
              </a:rPr>
              <a:t>n,k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404991622"/>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3564" y="974248"/>
            <a:ext cx="10074156" cy="4247317"/>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项目总结</a:t>
            </a:r>
          </a:p>
          <a:p>
            <a:pPr indent="540000">
              <a:lnSpc>
                <a:spcPct val="150000"/>
              </a:lnSpc>
            </a:pPr>
            <a:r>
              <a:rPr lang="zh-CN" altLang="zh-CN" dirty="0"/>
              <a:t>在</a:t>
            </a:r>
            <a:r>
              <a:rPr lang="en-US" altLang="zh-CN" dirty="0"/>
              <a:t>C</a:t>
            </a:r>
            <a:r>
              <a:rPr lang="zh-CN" altLang="zh-CN" dirty="0"/>
              <a:t>语言程序设计中，函数无疑有着重要的位置。对于一些有着特定功能的代码，将其编写在函数内，需要时调用执行，不仅可以避免重复劳动，还有利于管理维护操作。无论如何，修改一个函数内部的代码，要比改动很多处重复的代码更容易操作。即便有的函数在程序中只使用很少几次甚至只使用一次，这个函数仍然是必要的。使用函数可以将一个大型程序分解为多个易于实现和管理的小部分。这一过程称为分解（</a:t>
            </a:r>
            <a:r>
              <a:rPr lang="en-US" altLang="zh-CN" dirty="0"/>
              <a:t>decomposition</a:t>
            </a:r>
            <a:r>
              <a:rPr lang="zh-CN" altLang="zh-CN" dirty="0"/>
              <a:t>）。将一个大型应用的所有代码都堆叠在主函数内，对于程序的管理、维护、升级、改造而言，无疑是一场巨大的灾难。学会将一个高层次问题细分为一系列低层次的函数，使每一个函数有自己独立的功能。如果某个函数仍然复杂，再次分解它，直到每一个函数都有自己唯一的独特的小功能。有志于程序设计的读者朋友们，在我们学习编程的入门阶段，掌握这一技能，必将为以后的学习与工作带来事半功倍的效果。</a:t>
            </a:r>
          </a:p>
        </p:txBody>
      </p:sp>
    </p:spTree>
    <p:extLst>
      <p:ext uri="{BB962C8B-B14F-4D97-AF65-F5344CB8AC3E}">
        <p14:creationId xmlns="" xmlns:p14="http://schemas.microsoft.com/office/powerpoint/2010/main" val="3875802166"/>
      </p:ext>
    </p:extLst>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95450" y="526093"/>
            <a:ext cx="6096000" cy="4662815"/>
          </a:xfrm>
          <a:prstGeom prst="rect">
            <a:avLst/>
          </a:prstGeom>
        </p:spPr>
        <p:txBody>
          <a:bodyPr>
            <a:spAutoFit/>
          </a:bodyPr>
          <a:lstStyle/>
          <a:p>
            <a:pPr marL="342900" lvl="0" indent="-342900" algn="just">
              <a:lnSpc>
                <a:spcPct val="150000"/>
              </a:lnSpc>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项目考核</a:t>
            </a:r>
          </a:p>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一、读程序结果</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有以下程序，输出结果是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void fun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b,int</a:t>
            </a:r>
            <a:r>
              <a:rPr lang="en-US" altLang="zh-CN" kern="100" dirty="0">
                <a:latin typeface="Times New Roman" panose="02020603050405020304" pitchFamily="18" charset="0"/>
                <a:cs typeface="Times New Roman" panose="02020603050405020304" pitchFamily="18" charset="0"/>
              </a:rPr>
              <a:t> c)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a=456; b=567; c=678;}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x=10, y=20,z=30;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fun (</a:t>
            </a:r>
            <a:r>
              <a:rPr lang="en-US" altLang="zh-CN" kern="100" dirty="0" err="1">
                <a:latin typeface="Times New Roman" panose="02020603050405020304" pitchFamily="18" charset="0"/>
                <a:cs typeface="Times New Roman" panose="02020603050405020304" pitchFamily="18" charset="0"/>
              </a:rPr>
              <a:t>x,y,z</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x,y,z</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6028455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2075" y="1076221"/>
            <a:ext cx="9515475" cy="4247317"/>
          </a:xfrm>
          <a:prstGeom prst="rect">
            <a:avLst/>
          </a:prstGeom>
        </p:spPr>
        <p:txBody>
          <a:bodyPr wrap="square">
            <a:spAutoFit/>
          </a:bodyPr>
          <a:lstStyle/>
          <a:p>
            <a:pPr indent="267970" algn="just">
              <a:lnSpc>
                <a:spcPct val="150000"/>
              </a:lnSpc>
              <a:spcAft>
                <a:spcPts val="0"/>
              </a:spcAft>
            </a:pPr>
            <a:r>
              <a:rPr lang="en-US" altLang="zh-CN" b="1" kern="100" dirty="0">
                <a:latin typeface="Times New Roman"/>
                <a:cs typeface="Times New Roman"/>
              </a:rPr>
              <a:t>6.2.3</a:t>
            </a:r>
            <a:r>
              <a:rPr lang="zh-CN" altLang="zh-CN" b="1" kern="100" dirty="0">
                <a:latin typeface="Times New Roman"/>
                <a:cs typeface="Times New Roman"/>
              </a:rPr>
              <a:t>函数的调用</a:t>
            </a: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在</a:t>
            </a:r>
            <a:r>
              <a:rPr lang="zh-CN" altLang="zh-CN" kern="100" dirty="0">
                <a:latin typeface="Times New Roman"/>
                <a:cs typeface="Times New Roman"/>
              </a:rPr>
              <a:t>Ｃ语言中，所有的函数定义，包括主函数</a:t>
            </a:r>
            <a:r>
              <a:rPr lang="en-US" altLang="zh-CN" kern="100" dirty="0">
                <a:latin typeface="Times New Roman"/>
                <a:cs typeface="Times New Roman"/>
              </a:rPr>
              <a:t>main</a:t>
            </a:r>
            <a:r>
              <a:rPr lang="zh-CN" altLang="zh-CN" kern="100" dirty="0">
                <a:latin typeface="Times New Roman"/>
                <a:cs typeface="Times New Roman"/>
              </a:rPr>
              <a:t>（）在内，都是平行的。也就是说，在一个函数的函数体内，不能再定义另一个函数，即函数不能嵌套定义。但是函数之间允许相互调用，也允许嵌套调用。习惯上把调用者称为主调函数，被调用者称为被调函数。</a:t>
            </a:r>
          </a:p>
          <a:p>
            <a:pPr indent="266700" algn="just">
              <a:lnSpc>
                <a:spcPct val="150000"/>
              </a:lnSpc>
              <a:spcAft>
                <a:spcPts val="0"/>
              </a:spcAft>
            </a:pPr>
            <a:r>
              <a:rPr lang="en-US" altLang="zh-CN" kern="100" dirty="0">
                <a:latin typeface="宋体"/>
                <a:cs typeface="Times New Roman"/>
              </a:rPr>
              <a:t>main</a:t>
            </a:r>
            <a:r>
              <a:rPr lang="zh-CN" altLang="zh-CN" kern="100" dirty="0">
                <a:latin typeface="Times New Roman"/>
                <a:cs typeface="Times New Roman"/>
              </a:rPr>
              <a:t>（）函数是主函数，它可以调用其它函数，而不允许被其它函数调用。因此，Ｃ程序的执行总是从</a:t>
            </a:r>
            <a:r>
              <a:rPr lang="en-US" altLang="zh-CN" kern="100" dirty="0">
                <a:latin typeface="Times New Roman"/>
                <a:cs typeface="Times New Roman"/>
              </a:rPr>
              <a:t>main</a:t>
            </a:r>
            <a:r>
              <a:rPr lang="zh-CN" altLang="zh-CN" kern="100" dirty="0">
                <a:latin typeface="Times New Roman"/>
                <a:cs typeface="Times New Roman"/>
              </a:rPr>
              <a:t>（）函数开始，完成对其它函数的调用后再返回到</a:t>
            </a:r>
            <a:r>
              <a:rPr lang="en-US" altLang="zh-CN" kern="100" dirty="0">
                <a:latin typeface="Times New Roman"/>
                <a:cs typeface="Times New Roman"/>
              </a:rPr>
              <a:t>main</a:t>
            </a:r>
            <a:r>
              <a:rPr lang="zh-CN" altLang="zh-CN" kern="100" dirty="0">
                <a:latin typeface="Times New Roman"/>
                <a:cs typeface="Times New Roman"/>
              </a:rPr>
              <a:t>（）函数，最后由</a:t>
            </a:r>
            <a:r>
              <a:rPr lang="en-US" altLang="zh-CN" kern="100" dirty="0">
                <a:latin typeface="Times New Roman"/>
                <a:cs typeface="Times New Roman"/>
              </a:rPr>
              <a:t>main</a:t>
            </a:r>
            <a:r>
              <a:rPr lang="zh-CN" altLang="zh-CN" kern="100" dirty="0">
                <a:latin typeface="Times New Roman"/>
                <a:cs typeface="Times New Roman"/>
              </a:rPr>
              <a:t>（）函数结束整个程序。一个Ｃ源程序必须有且只能有一个主函数</a:t>
            </a:r>
            <a:r>
              <a:rPr lang="en-US" altLang="zh-CN" kern="100" dirty="0">
                <a:latin typeface="Times New Roman"/>
                <a:cs typeface="Times New Roman"/>
              </a:rPr>
              <a:t>main</a:t>
            </a:r>
            <a:r>
              <a:rPr lang="zh-CN" altLang="zh-CN" kern="100" dirty="0">
                <a:latin typeface="Times New Roman"/>
                <a:cs typeface="Times New Roman"/>
              </a:rPr>
              <a:t>（）。</a:t>
            </a:r>
          </a:p>
          <a:p>
            <a:pPr indent="266700" algn="just">
              <a:lnSpc>
                <a:spcPct val="150000"/>
              </a:lnSpc>
              <a:spcAft>
                <a:spcPts val="0"/>
              </a:spcAft>
            </a:pPr>
            <a:r>
              <a:rPr lang="zh-CN" altLang="zh-CN" kern="100" dirty="0">
                <a:latin typeface="Times New Roman"/>
                <a:cs typeface="Times New Roman"/>
              </a:rPr>
              <a:t>Ｃ语言中，有参函数调用的一般形式为：函数名</a:t>
            </a:r>
            <a:r>
              <a:rPr lang="en-US" altLang="zh-CN" kern="100" dirty="0">
                <a:latin typeface="Times New Roman"/>
                <a:cs typeface="Times New Roman"/>
              </a:rPr>
              <a:t>(</a:t>
            </a:r>
            <a:r>
              <a:rPr lang="zh-CN" altLang="zh-CN" kern="100" dirty="0">
                <a:latin typeface="Times New Roman"/>
                <a:cs typeface="Times New Roman"/>
              </a:rPr>
              <a:t>实际参数表</a:t>
            </a:r>
            <a:r>
              <a:rPr lang="en-US" altLang="zh-CN" kern="100" dirty="0">
                <a:latin typeface="Times New Roman"/>
                <a:cs typeface="Times New Roman"/>
              </a:rPr>
              <a:t>)</a:t>
            </a:r>
            <a:r>
              <a:rPr lang="zh-CN" altLang="zh-CN" kern="100" dirty="0">
                <a:latin typeface="Times New Roman"/>
                <a:cs typeface="Times New Roman"/>
              </a:rPr>
              <a:t>；无参函数调用的一般形式为函数名</a:t>
            </a:r>
            <a:r>
              <a:rPr lang="en-US" altLang="zh-CN" kern="100" dirty="0">
                <a:latin typeface="Times New Roman"/>
                <a:cs typeface="Times New Roman"/>
              </a:rPr>
              <a:t>( )</a:t>
            </a:r>
            <a:r>
              <a:rPr lang="zh-CN" altLang="zh-CN" kern="100" dirty="0">
                <a:latin typeface="Times New Roman"/>
                <a:cs typeface="Times New Roman"/>
              </a:rPr>
              <a:t>。实际参数表中的参数可以是常数，变量或其它构造类型数据及表达式。各实参之间用逗号分隔。</a:t>
            </a:r>
          </a:p>
        </p:txBody>
      </p:sp>
    </p:spTree>
    <p:extLst>
      <p:ext uri="{BB962C8B-B14F-4D97-AF65-F5344CB8AC3E}">
        <p14:creationId xmlns="" xmlns:p14="http://schemas.microsoft.com/office/powerpoint/2010/main" val="1961343529"/>
      </p:ext>
    </p:extLst>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3075" y="592768"/>
            <a:ext cx="6096000" cy="4662815"/>
          </a:xfrm>
          <a:prstGeom prst="rect">
            <a:avLst/>
          </a:prstGeom>
        </p:spPr>
        <p:txBody>
          <a:bodyPr>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有以下程序，</a:t>
            </a:r>
            <a:r>
              <a:rPr lang="zh-CN" altLang="zh-CN" kern="100" dirty="0">
                <a:solidFill>
                  <a:srgbClr val="000000"/>
                </a:solidFill>
                <a:latin typeface="Times New Roman" panose="02020603050405020304" pitchFamily="18" charset="0"/>
                <a:cs typeface="Times New Roman" panose="02020603050405020304" pitchFamily="18" charset="0"/>
              </a:rPr>
              <a:t>程序运行后的输出结果是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if(n==1) return 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else return f(n-1)+1;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for(i=1;i&lt;3;i++) j+=f(i);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60284559"/>
      </p:ext>
    </p:extLst>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1175" y="443969"/>
            <a:ext cx="6096000" cy="5493812"/>
          </a:xfrm>
          <a:prstGeom prst="rect">
            <a:avLst/>
          </a:prstGeom>
        </p:spPr>
        <p:txBody>
          <a:bodyPr>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以下程序</a:t>
            </a:r>
            <a:r>
              <a:rPr lang="zh-CN" altLang="zh-CN" kern="100" dirty="0">
                <a:solidFill>
                  <a:srgbClr val="000000"/>
                </a:solidFill>
                <a:latin typeface="Times New Roman" panose="02020603050405020304" pitchFamily="18" charset="0"/>
                <a:cs typeface="Times New Roman" panose="02020603050405020304" pitchFamily="18" charset="0"/>
              </a:rPr>
              <a:t>运行后的输出结果是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func</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c=a-b;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return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x=6,y=7,z=8,r;</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r=</a:t>
            </a:r>
            <a:r>
              <a:rPr lang="en-US" altLang="zh-CN" kern="100" dirty="0" err="1">
                <a:latin typeface="Times New Roman" panose="02020603050405020304" pitchFamily="18" charset="0"/>
                <a:cs typeface="Times New Roman" panose="02020603050405020304" pitchFamily="18" charset="0"/>
              </a:rPr>
              <a:t>func</a:t>
            </a:r>
            <a:r>
              <a:rPr lang="en-US" altLang="zh-CN" kern="100" dirty="0">
                <a:latin typeface="Times New Roman" panose="02020603050405020304" pitchFamily="18" charset="0"/>
                <a:cs typeface="Times New Roman" panose="02020603050405020304" pitchFamily="18" charset="0"/>
              </a:rPr>
              <a:t>((x--,++</a:t>
            </a:r>
            <a:r>
              <a:rPr lang="en-US" altLang="zh-CN" kern="100" dirty="0" err="1">
                <a:latin typeface="Times New Roman" panose="02020603050405020304" pitchFamily="18" charset="0"/>
                <a:cs typeface="Times New Roman" panose="02020603050405020304" pitchFamily="18" charset="0"/>
              </a:rPr>
              <a:t>y,x+y</a:t>
            </a:r>
            <a:r>
              <a:rPr lang="en-US" altLang="zh-CN" kern="100" dirty="0">
                <a:latin typeface="Times New Roman" panose="02020603050405020304" pitchFamily="18" charset="0"/>
                <a:cs typeface="Times New Roman" panose="02020603050405020304" pitchFamily="18" charset="0"/>
              </a:rPr>
              <a:t>),z--);</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n",r</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60284559"/>
      </p:ext>
    </p:extLst>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3025" y="504825"/>
            <a:ext cx="6096000" cy="5909310"/>
          </a:xfrm>
          <a:prstGeom prst="rect">
            <a:avLst/>
          </a:prstGeom>
        </p:spPr>
        <p:txBody>
          <a:bodyPr>
            <a:spAutoFit/>
          </a:bodyPr>
          <a:lstStyle/>
          <a:p>
            <a:pPr indent="200025" algn="just">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以下程序</a:t>
            </a:r>
            <a:r>
              <a:rPr lang="zh-CN" altLang="zh-CN" kern="100" dirty="0">
                <a:solidFill>
                  <a:srgbClr val="000000"/>
                </a:solidFill>
                <a:latin typeface="Times New Roman" panose="02020603050405020304" pitchFamily="18" charset="0"/>
                <a:cs typeface="Times New Roman" panose="02020603050405020304" pitchFamily="18" charset="0"/>
              </a:rPr>
              <a:t>运行后的输出结果是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00025"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59715" algn="just">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a:t>
            </a:r>
            <a:endParaRPr lang="zh-CN" altLang="zh-CN" kern="100" dirty="0">
              <a:latin typeface="Times New Roman" panose="02020603050405020304" pitchFamily="18" charset="0"/>
              <a:cs typeface="Times New Roman" panose="02020603050405020304" pitchFamily="18" charset="0"/>
            </a:endParaRPr>
          </a:p>
          <a:p>
            <a:pPr indent="259715" algn="just">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x=0;</a:t>
            </a:r>
            <a:endParaRPr lang="zh-CN" altLang="zh-CN" kern="100" dirty="0">
              <a:latin typeface="Times New Roman" panose="02020603050405020304" pitchFamily="18" charset="0"/>
              <a:cs typeface="Times New Roman" panose="02020603050405020304" pitchFamily="18" charset="0"/>
            </a:endParaRPr>
          </a:p>
          <a:p>
            <a:pPr indent="259715" algn="just">
              <a:spcAft>
                <a:spcPts val="0"/>
              </a:spcAft>
            </a:pPr>
            <a:r>
              <a:rPr lang="en-US" altLang="zh-CN" kern="100" dirty="0">
                <a:latin typeface="Times New Roman" panose="02020603050405020304" pitchFamily="18" charset="0"/>
                <a:cs typeface="Times New Roman" panose="02020603050405020304" pitchFamily="18" charset="0"/>
              </a:rPr>
              <a:t> x++;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d",x</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59715" algn="just">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a2()</a:t>
            </a:r>
            <a:endParaRPr lang="zh-CN" altLang="zh-CN" kern="100" dirty="0">
              <a:latin typeface="Times New Roman" panose="02020603050405020304" pitchFamily="18" charset="0"/>
              <a:cs typeface="Times New Roman" panose="02020603050405020304" pitchFamily="18" charset="0"/>
            </a:endParaRPr>
          </a:p>
          <a:p>
            <a:pPr indent="259715" algn="just">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 </a:t>
            </a:r>
            <a:endParaRPr lang="zh-CN" altLang="zh-CN" kern="100" dirty="0">
              <a:latin typeface="Times New Roman" panose="02020603050405020304" pitchFamily="18" charset="0"/>
              <a:cs typeface="Times New Roman" panose="02020603050405020304" pitchFamily="18" charset="0"/>
            </a:endParaRPr>
          </a:p>
          <a:p>
            <a:pPr indent="259715" algn="just">
              <a:spcAft>
                <a:spcPts val="0"/>
              </a:spcAft>
            </a:pPr>
            <a:r>
              <a:rPr lang="en-US" altLang="zh-CN" kern="100" dirty="0">
                <a:latin typeface="Times New Roman" panose="02020603050405020304" pitchFamily="18" charset="0"/>
                <a:cs typeface="Times New Roman" panose="02020603050405020304" pitchFamily="18" charset="0"/>
              </a:rPr>
              <a:t>x++;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d",x</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for(i=0;i&lt;3;i++)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{a1();</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a2();</a:t>
            </a:r>
            <a:endParaRPr lang="zh-CN" altLang="zh-CN" kern="100" dirty="0">
              <a:latin typeface="Times New Roman" panose="02020603050405020304" pitchFamily="18" charset="0"/>
              <a:cs typeface="Times New Roman" panose="02020603050405020304" pitchFamily="18" charset="0"/>
            </a:endParaRPr>
          </a:p>
          <a:p>
            <a:pPr indent="333375"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333375"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12380663"/>
      </p:ext>
    </p:extLst>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9700" y="399946"/>
            <a:ext cx="8534400" cy="5493812"/>
          </a:xfrm>
          <a:prstGeom prst="rect">
            <a:avLst/>
          </a:prstGeom>
        </p:spPr>
        <p:txBody>
          <a:bodyPr wrap="square">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二、选择题</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下列说法正确的是（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．实参与形参共用同一个存储单元 </a:t>
            </a:r>
            <a:r>
              <a:rPr lang="en-US" altLang="zh-CN" kern="100" dirty="0">
                <a:latin typeface="Times New Roman" panose="02020603050405020304" pitchFamily="18" charset="0"/>
                <a:cs typeface="Times New Roman" panose="02020603050405020304" pitchFamily="18" charset="0"/>
              </a:rPr>
              <a:t>        B</a:t>
            </a:r>
            <a:r>
              <a:rPr lang="zh-CN" altLang="zh-CN" kern="100" dirty="0">
                <a:latin typeface="Times New Roman" panose="02020603050405020304" pitchFamily="18" charset="0"/>
                <a:cs typeface="Times New Roman" panose="02020603050405020304" pitchFamily="18" charset="0"/>
              </a:rPr>
              <a:t>．实参与形参各占用独立的存储单元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．当实参与形参同名时才共用同一个存储单元</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．形参是虚拟的，不占存储单元</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以下函数调用语句中，实参个数为（ ）。</a:t>
            </a:r>
          </a:p>
          <a:p>
            <a:pPr indent="5334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can((a1,a2),(a3,a4,a5));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      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 C</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4     D</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5</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用数组名字作为函数调用的实参，那么传给形参的是（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．数组元素个数</a:t>
            </a:r>
            <a:r>
              <a:rPr lang="en-US" altLang="zh-CN" kern="100" dirty="0">
                <a:latin typeface="Times New Roman" panose="02020603050405020304" pitchFamily="18" charset="0"/>
                <a:cs typeface="Times New Roman" panose="02020603050405020304" pitchFamily="18" charset="0"/>
              </a:rPr>
              <a:t>  B</a:t>
            </a:r>
            <a:r>
              <a:rPr lang="zh-CN" altLang="zh-CN" kern="100" dirty="0">
                <a:latin typeface="Times New Roman" panose="02020603050405020304" pitchFamily="18" charset="0"/>
                <a:cs typeface="Times New Roman" panose="02020603050405020304" pitchFamily="18" charset="0"/>
              </a:rPr>
              <a:t>数组中所有元素的值．</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．数组的首地址</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．数组第一个元素的值</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形式参数默认的存储类别是（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．自动</a:t>
            </a:r>
            <a:r>
              <a:rPr lang="en-US" altLang="zh-CN" kern="100" dirty="0">
                <a:latin typeface="Times New Roman" panose="02020603050405020304" pitchFamily="18" charset="0"/>
                <a:cs typeface="Times New Roman" panose="02020603050405020304" pitchFamily="18" charset="0"/>
              </a:rPr>
              <a:t>     B</a:t>
            </a:r>
            <a:r>
              <a:rPr lang="zh-CN" altLang="zh-CN" kern="100" dirty="0">
                <a:latin typeface="Times New Roman" panose="02020603050405020304" pitchFamily="18" charset="0"/>
                <a:cs typeface="Times New Roman" panose="02020603050405020304" pitchFamily="18" charset="0"/>
              </a:rPr>
              <a:t>．静态</a:t>
            </a:r>
            <a:r>
              <a:rPr lang="en-US" altLang="zh-CN" kern="100" dirty="0">
                <a:latin typeface="Times New Roman" panose="02020603050405020304" pitchFamily="18" charset="0"/>
                <a:cs typeface="Times New Roman" panose="02020603050405020304" pitchFamily="18" charset="0"/>
              </a:rPr>
              <a:t> C</a:t>
            </a:r>
            <a:r>
              <a:rPr lang="zh-CN" altLang="zh-CN" kern="100" dirty="0">
                <a:latin typeface="Times New Roman" panose="02020603050405020304" pitchFamily="18" charset="0"/>
                <a:cs typeface="Times New Roman" panose="02020603050405020304" pitchFamily="18" charset="0"/>
              </a:rPr>
              <a:t>．寄存器</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．外部</a:t>
            </a:r>
          </a:p>
        </p:txBody>
      </p:sp>
    </p:spTree>
    <p:extLst>
      <p:ext uri="{BB962C8B-B14F-4D97-AF65-F5344CB8AC3E}">
        <p14:creationId xmlns="" xmlns:p14="http://schemas.microsoft.com/office/powerpoint/2010/main" val="1112380663"/>
      </p:ext>
    </p:extLst>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1675" y="114196"/>
            <a:ext cx="6096000" cy="6324808"/>
          </a:xfrm>
          <a:prstGeom prst="rect">
            <a:avLst/>
          </a:prstGeom>
        </p:spPr>
        <p:txBody>
          <a:bodyPr>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以下程序输出的结果是（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{static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k=0;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s=1;</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s+=k;</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k++;</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return s;</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for(i=1;i&lt;5;i++) j+=a();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15     B 20    C 24    D 25</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12380663"/>
      </p:ext>
    </p:extLst>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0175" y="262994"/>
            <a:ext cx="6096000" cy="5493812"/>
          </a:xfrm>
          <a:prstGeom prst="rect">
            <a:avLst/>
          </a:prstGeom>
        </p:spPr>
        <p:txBody>
          <a:bodyPr>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6.</a:t>
            </a:r>
            <a:r>
              <a:rPr lang="zh-CN" altLang="zh-CN" kern="100" dirty="0">
                <a:solidFill>
                  <a:srgbClr val="000000"/>
                </a:solidFill>
                <a:latin typeface="Times New Roman" panose="02020603050405020304" pitchFamily="18" charset="0"/>
                <a:cs typeface="Times New Roman" panose="02020603050405020304" pitchFamily="18" charset="0"/>
              </a:rPr>
              <a:t>以下程序输出的结果是（</a:t>
            </a:r>
            <a:r>
              <a:rPr lang="en-US" altLang="zh-CN"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x,y</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x=10;</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y=20;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x=4,y=6;</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1020     B 46    C 2010    D64</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12380663"/>
      </p:ext>
    </p:extLst>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52550" y="642194"/>
            <a:ext cx="6096000" cy="5078313"/>
          </a:xfrm>
          <a:prstGeom prst="rect">
            <a:avLst/>
          </a:prstGeom>
        </p:spPr>
        <p:txBody>
          <a:bodyPr>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7.</a:t>
            </a:r>
            <a:r>
              <a:rPr lang="zh-CN" altLang="zh-CN" kern="100" dirty="0">
                <a:solidFill>
                  <a:srgbClr val="000000"/>
                </a:solidFill>
                <a:latin typeface="Times New Roman" panose="02020603050405020304" pitchFamily="18" charset="0"/>
                <a:cs typeface="Times New Roman" panose="02020603050405020304" pitchFamily="18" charset="0"/>
              </a:rPr>
              <a:t>以下程序输出的结果是（</a:t>
            </a:r>
            <a:r>
              <a:rPr lang="en-US" altLang="zh-CN"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z=10; </a:t>
            </a:r>
            <a:endParaRPr lang="zh-CN" altLang="zh-CN" kern="100" dirty="0">
              <a:solidFill>
                <a:srgbClr val="000000"/>
              </a:solidFill>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f(</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x,int</a:t>
            </a:r>
            <a:r>
              <a:rPr lang="en-US" altLang="zh-CN" kern="100" dirty="0">
                <a:latin typeface="Times New Roman" panose="02020603050405020304" pitchFamily="18" charset="0"/>
                <a:cs typeface="Times New Roman" panose="02020603050405020304" pitchFamily="18" charset="0"/>
              </a:rPr>
              <a:t> y)</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z=5;</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return(x*y-z);</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a=4,b=8;</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)/z);</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1     B 2    C 2.7    D2.2</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12380663"/>
      </p:ext>
    </p:extLst>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ChangeArrowheads="1"/>
          </p:cNvSpPr>
          <p:nvPr/>
        </p:nvSpPr>
        <p:spPr bwMode="auto">
          <a:xfrm>
            <a:off x="0" y="77152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TextBox 5"/>
          <p:cNvSpPr txBox="1"/>
          <p:nvPr/>
        </p:nvSpPr>
        <p:spPr>
          <a:xfrm>
            <a:off x="1544129" y="353684"/>
            <a:ext cx="9661584" cy="3416320"/>
          </a:xfrm>
          <a:prstGeom prst="rect">
            <a:avLst/>
          </a:prstGeom>
          <a:noFill/>
        </p:spPr>
        <p:txBody>
          <a:bodyPr wrap="square" rtlCol="0">
            <a:spAutoFit/>
          </a:bodyPr>
          <a:lstStyle/>
          <a:p>
            <a:r>
              <a:rPr lang="zh-CN" altLang="zh-CN" b="1" dirty="0" smtClean="0">
                <a:latin typeface="Times New Roman" pitchFamily="18" charset="0"/>
                <a:cs typeface="Times New Roman" pitchFamily="18" charset="0"/>
              </a:rPr>
              <a:t>三、编程题</a:t>
            </a:r>
          </a:p>
          <a:p>
            <a:r>
              <a:rPr lang="en-US" altLang="zh-CN" dirty="0" smtClean="0">
                <a:latin typeface="Times New Roman" pitchFamily="18" charset="0"/>
                <a:cs typeface="Times New Roman" pitchFamily="18" charset="0"/>
              </a:rPr>
              <a:t>1.</a:t>
            </a:r>
            <a:r>
              <a:rPr lang="zh-CN" altLang="zh-CN" dirty="0" smtClean="0">
                <a:latin typeface="Times New Roman" pitchFamily="18" charset="0"/>
                <a:cs typeface="Times New Roman" pitchFamily="18" charset="0"/>
              </a:rPr>
              <a:t>定义函数实现求圆面积，</a:t>
            </a:r>
            <a:r>
              <a:rPr lang="en-US" altLang="zh-CN" dirty="0" smtClean="0">
                <a:latin typeface="Times New Roman" pitchFamily="18" charset="0"/>
                <a:cs typeface="Times New Roman" pitchFamily="18" charset="0"/>
              </a:rPr>
              <a:t>float area(</a:t>
            </a:r>
            <a:r>
              <a:rPr lang="en-US" altLang="zh-CN" dirty="0" err="1" smtClean="0">
                <a:latin typeface="Times New Roman" pitchFamily="18" charset="0"/>
                <a:cs typeface="Times New Roman" pitchFamily="18" charset="0"/>
              </a:rPr>
              <a:t>int</a:t>
            </a:r>
            <a:r>
              <a:rPr lang="en-US" altLang="zh-CN" dirty="0" smtClean="0">
                <a:latin typeface="Times New Roman" pitchFamily="18" charset="0"/>
                <a:cs typeface="Times New Roman" pitchFamily="18" charset="0"/>
              </a:rPr>
              <a:t> r)</a:t>
            </a:r>
            <a:r>
              <a:rPr lang="zh-CN" altLang="zh-CN" dirty="0" smtClean="0">
                <a:latin typeface="Times New Roman" pitchFamily="18" charset="0"/>
                <a:cs typeface="Times New Roman" pitchFamily="18" charset="0"/>
              </a:rPr>
              <a:t>，在</a:t>
            </a:r>
            <a:r>
              <a:rPr lang="en-US" altLang="zh-CN" dirty="0" smtClean="0">
                <a:latin typeface="Times New Roman" pitchFamily="18" charset="0"/>
                <a:cs typeface="Times New Roman" pitchFamily="18" charset="0"/>
              </a:rPr>
              <a:t>main()</a:t>
            </a:r>
            <a:r>
              <a:rPr lang="zh-CN" altLang="zh-CN" dirty="0" smtClean="0">
                <a:latin typeface="Times New Roman" pitchFamily="18" charset="0"/>
                <a:cs typeface="Times New Roman" pitchFamily="18" charset="0"/>
              </a:rPr>
              <a:t>中调用</a:t>
            </a:r>
            <a:r>
              <a:rPr lang="en-US" altLang="zh-CN" dirty="0" smtClean="0">
                <a:latin typeface="Times New Roman" pitchFamily="18" charset="0"/>
                <a:cs typeface="Times New Roman" pitchFamily="18" charset="0"/>
              </a:rPr>
              <a:t>area()</a:t>
            </a:r>
            <a:r>
              <a:rPr lang="zh-CN" altLang="zh-CN" dirty="0" smtClean="0">
                <a:latin typeface="Times New Roman" pitchFamily="18" charset="0"/>
                <a:cs typeface="Times New Roman" pitchFamily="18" charset="0"/>
              </a:rPr>
              <a:t>，输出圆面积。</a:t>
            </a:r>
          </a:p>
          <a:p>
            <a:r>
              <a:rPr lang="en-US" altLang="zh-CN" dirty="0" smtClean="0">
                <a:latin typeface="Times New Roman" pitchFamily="18" charset="0"/>
                <a:cs typeface="Times New Roman" pitchFamily="18" charset="0"/>
              </a:rPr>
              <a:t>2.</a:t>
            </a:r>
            <a:r>
              <a:rPr lang="zh-CN" altLang="zh-CN" dirty="0" smtClean="0">
                <a:latin typeface="Times New Roman" pitchFamily="18" charset="0"/>
                <a:cs typeface="Times New Roman" pitchFamily="18" charset="0"/>
              </a:rPr>
              <a:t>定义无返回值类型函数，实现输出</a:t>
            </a:r>
            <a:r>
              <a:rPr lang="en-US" altLang="zh-CN" dirty="0" smtClean="0">
                <a:latin typeface="Times New Roman" pitchFamily="18" charset="0"/>
                <a:cs typeface="Times New Roman" pitchFamily="18" charset="0"/>
              </a:rPr>
              <a:t>n</a:t>
            </a:r>
            <a:r>
              <a:rPr lang="zh-CN" altLang="zh-CN" dirty="0" smtClean="0">
                <a:latin typeface="Times New Roman" pitchFamily="18" charset="0"/>
                <a:cs typeface="Times New Roman" pitchFamily="18" charset="0"/>
              </a:rPr>
              <a:t>个</a:t>
            </a:r>
            <a:r>
              <a:rPr lang="en-US" altLang="zh-CN" dirty="0" smtClean="0">
                <a:latin typeface="Times New Roman" pitchFamily="18" charset="0"/>
                <a:cs typeface="Times New Roman" pitchFamily="18" charset="0"/>
              </a:rPr>
              <a:t>"*"</a:t>
            </a:r>
            <a:r>
              <a:rPr lang="zh-CN" altLang="zh-CN" dirty="0" smtClean="0">
                <a:latin typeface="Times New Roman" pitchFamily="18" charset="0"/>
                <a:cs typeface="Times New Roman" pitchFamily="18" charset="0"/>
              </a:rPr>
              <a:t>号。</a:t>
            </a:r>
            <a:r>
              <a:rPr lang="en-US" altLang="zh-CN" dirty="0" smtClean="0">
                <a:latin typeface="Times New Roman" pitchFamily="18" charset="0"/>
                <a:cs typeface="Times New Roman" pitchFamily="18" charset="0"/>
              </a:rPr>
              <a:t>void star(</a:t>
            </a:r>
            <a:r>
              <a:rPr lang="en-US" altLang="zh-CN" dirty="0" err="1" smtClean="0">
                <a:latin typeface="Times New Roman" pitchFamily="18" charset="0"/>
                <a:cs typeface="Times New Roman" pitchFamily="18" charset="0"/>
              </a:rPr>
              <a:t>int</a:t>
            </a:r>
            <a:r>
              <a:rPr lang="en-US" altLang="zh-CN" dirty="0" smtClean="0">
                <a:latin typeface="Times New Roman" pitchFamily="18" charset="0"/>
                <a:cs typeface="Times New Roman" pitchFamily="18" charset="0"/>
              </a:rPr>
              <a:t>  n)</a:t>
            </a:r>
            <a:r>
              <a:rPr lang="zh-CN" altLang="zh-CN" dirty="0" smtClean="0">
                <a:latin typeface="Times New Roman" pitchFamily="18" charset="0"/>
                <a:cs typeface="Times New Roman" pitchFamily="18" charset="0"/>
              </a:rPr>
              <a:t>，在</a:t>
            </a:r>
            <a:r>
              <a:rPr lang="en-US" altLang="zh-CN" dirty="0" smtClean="0">
                <a:latin typeface="Times New Roman" pitchFamily="18" charset="0"/>
                <a:cs typeface="Times New Roman" pitchFamily="18" charset="0"/>
              </a:rPr>
              <a:t>main()</a:t>
            </a:r>
            <a:r>
              <a:rPr lang="zh-CN" altLang="zh-CN" dirty="0" smtClean="0">
                <a:latin typeface="Times New Roman" pitchFamily="18" charset="0"/>
                <a:cs typeface="Times New Roman" pitchFamily="18" charset="0"/>
              </a:rPr>
              <a:t>中调用。</a:t>
            </a:r>
          </a:p>
          <a:p>
            <a:r>
              <a:rPr lang="en-US" altLang="zh-CN" dirty="0" smtClean="0">
                <a:latin typeface="Times New Roman" pitchFamily="18" charset="0"/>
                <a:cs typeface="Times New Roman" pitchFamily="18" charset="0"/>
              </a:rPr>
              <a:t>3.</a:t>
            </a:r>
            <a:r>
              <a:rPr lang="zh-CN" altLang="zh-CN" dirty="0" smtClean="0">
                <a:latin typeface="Times New Roman" pitchFamily="18" charset="0"/>
                <a:cs typeface="Times New Roman" pitchFamily="18" charset="0"/>
              </a:rPr>
              <a:t>已有函数调用语句</a:t>
            </a:r>
            <a:r>
              <a:rPr lang="en-US" altLang="zh-CN" dirty="0" smtClean="0">
                <a:latin typeface="Times New Roman" pitchFamily="18" charset="0"/>
                <a:cs typeface="Times New Roman" pitchFamily="18" charset="0"/>
              </a:rPr>
              <a:t>c=add(</a:t>
            </a:r>
            <a:r>
              <a:rPr lang="en-US" altLang="zh-CN" dirty="0" err="1" smtClean="0">
                <a:latin typeface="Times New Roman" pitchFamily="18" charset="0"/>
                <a:cs typeface="Times New Roman" pitchFamily="18" charset="0"/>
              </a:rPr>
              <a:t>a,b</a:t>
            </a:r>
            <a:r>
              <a:rPr lang="en-US" altLang="zh-CN" dirty="0" smtClean="0">
                <a:latin typeface="Times New Roman" pitchFamily="18" charset="0"/>
                <a:cs typeface="Times New Roman" pitchFamily="18" charset="0"/>
              </a:rPr>
              <a:t>);</a:t>
            </a:r>
            <a:r>
              <a:rPr lang="zh-CN" altLang="zh-CN" dirty="0" smtClean="0">
                <a:latin typeface="Times New Roman" pitchFamily="18" charset="0"/>
                <a:cs typeface="Times New Roman" pitchFamily="18" charset="0"/>
              </a:rPr>
              <a:t>请编写</a:t>
            </a:r>
            <a:r>
              <a:rPr lang="en-US" altLang="zh-CN" dirty="0" smtClean="0">
                <a:latin typeface="Times New Roman" pitchFamily="18" charset="0"/>
                <a:cs typeface="Times New Roman" pitchFamily="18" charset="0"/>
              </a:rPr>
              <a:t>add</a:t>
            </a:r>
            <a:r>
              <a:rPr lang="zh-CN" altLang="zh-CN" dirty="0" smtClean="0">
                <a:latin typeface="Times New Roman" pitchFamily="18" charset="0"/>
                <a:cs typeface="Times New Roman" pitchFamily="18" charset="0"/>
              </a:rPr>
              <a:t>函数，计算两个实数</a:t>
            </a:r>
            <a:r>
              <a:rPr lang="en-US" altLang="zh-CN" dirty="0" smtClean="0">
                <a:latin typeface="Times New Roman" pitchFamily="18" charset="0"/>
                <a:cs typeface="Times New Roman" pitchFamily="18" charset="0"/>
              </a:rPr>
              <a:t>a</a:t>
            </a:r>
            <a:r>
              <a:rPr lang="zh-CN" altLang="zh-CN" dirty="0" smtClean="0">
                <a:latin typeface="Times New Roman" pitchFamily="18" charset="0"/>
                <a:cs typeface="Times New Roman" pitchFamily="18" charset="0"/>
              </a:rPr>
              <a:t>和</a:t>
            </a:r>
            <a:r>
              <a:rPr lang="en-US" altLang="zh-CN" dirty="0" smtClean="0">
                <a:latin typeface="Times New Roman" pitchFamily="18" charset="0"/>
                <a:cs typeface="Times New Roman" pitchFamily="18" charset="0"/>
              </a:rPr>
              <a:t>b</a:t>
            </a:r>
            <a:r>
              <a:rPr lang="zh-CN" altLang="zh-CN" dirty="0" smtClean="0">
                <a:latin typeface="Times New Roman" pitchFamily="18" charset="0"/>
                <a:cs typeface="Times New Roman" pitchFamily="18" charset="0"/>
              </a:rPr>
              <a:t>的和，并返回和值。</a:t>
            </a:r>
          </a:p>
          <a:p>
            <a:r>
              <a:rPr lang="en-US" altLang="zh-CN" dirty="0" smtClean="0">
                <a:latin typeface="Times New Roman" pitchFamily="18" charset="0"/>
                <a:cs typeface="Times New Roman" pitchFamily="18" charset="0"/>
              </a:rPr>
              <a:t>4.</a:t>
            </a:r>
            <a:r>
              <a:rPr lang="zh-CN" altLang="zh-CN" dirty="0" smtClean="0">
                <a:latin typeface="Times New Roman" pitchFamily="18" charset="0"/>
                <a:cs typeface="Times New Roman" pitchFamily="18" charset="0"/>
              </a:rPr>
              <a:t>写一个判断素数的函数，在主函数输入一个整数，程序输出该数是否为素数的信息。</a:t>
            </a:r>
          </a:p>
          <a:p>
            <a:r>
              <a:rPr lang="en-US" altLang="zh-CN" dirty="0" smtClean="0">
                <a:latin typeface="Times New Roman" pitchFamily="18" charset="0"/>
                <a:cs typeface="Times New Roman" pitchFamily="18" charset="0"/>
              </a:rPr>
              <a:t>5.</a:t>
            </a:r>
            <a:r>
              <a:rPr lang="zh-CN" altLang="zh-CN" dirty="0" smtClean="0">
                <a:latin typeface="Times New Roman" pitchFamily="18" charset="0"/>
                <a:cs typeface="Times New Roman" pitchFamily="18" charset="0"/>
              </a:rPr>
              <a:t>用函数调用</a:t>
            </a:r>
            <a:r>
              <a:rPr lang="zh-CN" altLang="zh-CN" dirty="0" smtClean="0">
                <a:latin typeface="Times New Roman" pitchFamily="18" charset="0"/>
                <a:cs typeface="Times New Roman" pitchFamily="18" charset="0"/>
              </a:rPr>
              <a:t>求</a:t>
            </a:r>
            <a:r>
              <a:rPr lang="en-US" altLang="zh-CN" dirty="0" smtClean="0">
                <a:latin typeface="Times New Roman" pitchFamily="18" charset="0"/>
                <a:cs typeface="Times New Roman" pitchFamily="18" charset="0"/>
              </a:rPr>
              <a:t>+</a:t>
            </a:r>
            <a:r>
              <a:rPr lang="zh-CN" altLang="zh-CN" dirty="0" smtClean="0">
                <a:latin typeface="Times New Roman" pitchFamily="18" charset="0"/>
                <a:cs typeface="Times New Roman" pitchFamily="18" charset="0"/>
              </a:rPr>
              <a:t>的和。</a:t>
            </a:r>
          </a:p>
          <a:p>
            <a:r>
              <a:rPr lang="en-US" altLang="zh-CN" dirty="0" smtClean="0">
                <a:latin typeface="Times New Roman" pitchFamily="18" charset="0"/>
                <a:cs typeface="Times New Roman" pitchFamily="18" charset="0"/>
              </a:rPr>
              <a:t>6.</a:t>
            </a:r>
            <a:r>
              <a:rPr lang="zh-CN" altLang="zh-CN" dirty="0" smtClean="0">
                <a:latin typeface="Times New Roman" pitchFamily="18" charset="0"/>
                <a:cs typeface="Times New Roman" pitchFamily="18" charset="0"/>
              </a:rPr>
              <a:t>用递归算法计算孩子的年龄，已知第一个孩子年龄是最小的为</a:t>
            </a:r>
            <a:r>
              <a:rPr lang="en-US" altLang="zh-CN" dirty="0" smtClean="0">
                <a:latin typeface="Times New Roman" pitchFamily="18" charset="0"/>
                <a:cs typeface="Times New Roman" pitchFamily="18" charset="0"/>
              </a:rPr>
              <a:t>10</a:t>
            </a:r>
            <a:r>
              <a:rPr lang="zh-CN" altLang="zh-CN" dirty="0" smtClean="0">
                <a:latin typeface="Times New Roman" pitchFamily="18" charset="0"/>
                <a:cs typeface="Times New Roman" pitchFamily="18" charset="0"/>
              </a:rPr>
              <a:t>岁，其余的孩子一个比一个大</a:t>
            </a:r>
            <a:r>
              <a:rPr lang="en-US" altLang="zh-CN" dirty="0" smtClean="0">
                <a:latin typeface="Times New Roman" pitchFamily="18" charset="0"/>
                <a:cs typeface="Times New Roman" pitchFamily="18" charset="0"/>
              </a:rPr>
              <a:t>2</a:t>
            </a:r>
            <a:r>
              <a:rPr lang="zh-CN" altLang="zh-CN" dirty="0" smtClean="0">
                <a:latin typeface="Times New Roman" pitchFamily="18" charset="0"/>
                <a:cs typeface="Times New Roman" pitchFamily="18" charset="0"/>
              </a:rPr>
              <a:t>岁，问第五个孩子年龄多大？</a:t>
            </a:r>
          </a:p>
          <a:p>
            <a:r>
              <a:rPr lang="zh-CN" altLang="zh-CN" dirty="0" smtClean="0">
                <a:latin typeface="Times New Roman" pitchFamily="18" charset="0"/>
                <a:cs typeface="Times New Roman" pitchFamily="18" charset="0"/>
              </a:rPr>
              <a:t>递归公式如下：</a:t>
            </a:r>
          </a:p>
          <a:p>
            <a:r>
              <a:rPr lang="en-US" altLang="zh-CN" dirty="0" smtClean="0">
                <a:latin typeface="Times New Roman" pitchFamily="18" charset="0"/>
                <a:cs typeface="Times New Roman" pitchFamily="18" charset="0"/>
              </a:rPr>
              <a:t>age(n)=</a:t>
            </a:r>
            <a:endParaRPr lang="zh-CN" altLang="zh-CN" dirty="0" smtClean="0">
              <a:latin typeface="Times New Roman" pitchFamily="18" charset="0"/>
              <a:cs typeface="Times New Roman" pitchFamily="18" charset="0"/>
            </a:endParaRPr>
          </a:p>
          <a:p>
            <a:r>
              <a:rPr lang="en-US" altLang="zh-CN" dirty="0" smtClean="0">
                <a:latin typeface="Times New Roman" pitchFamily="18" charset="0"/>
                <a:cs typeface="Times New Roman" pitchFamily="18" charset="0"/>
              </a:rPr>
              <a:t>7.</a:t>
            </a:r>
            <a:r>
              <a:rPr lang="zh-CN" altLang="zh-CN" dirty="0" smtClean="0">
                <a:latin typeface="Times New Roman" pitchFamily="18" charset="0"/>
                <a:cs typeface="Times New Roman" pitchFamily="18" charset="0"/>
              </a:rPr>
              <a:t>有一个一维数组</a:t>
            </a:r>
            <a:r>
              <a:rPr lang="en-US" altLang="zh-CN" dirty="0" smtClean="0">
                <a:latin typeface="Times New Roman" pitchFamily="18" charset="0"/>
                <a:cs typeface="Times New Roman" pitchFamily="18" charset="0"/>
              </a:rPr>
              <a:t>array</a:t>
            </a:r>
            <a:r>
              <a:rPr lang="zh-CN" altLang="zh-CN" dirty="0" smtClean="0">
                <a:latin typeface="Times New Roman" pitchFamily="18" charset="0"/>
                <a:cs typeface="Times New Roman" pitchFamily="18" charset="0"/>
              </a:rPr>
              <a:t>，里面有</a:t>
            </a:r>
            <a:r>
              <a:rPr lang="en-US" altLang="zh-CN" dirty="0" smtClean="0">
                <a:latin typeface="Times New Roman" pitchFamily="18" charset="0"/>
                <a:cs typeface="Times New Roman" pitchFamily="18" charset="0"/>
              </a:rPr>
              <a:t>10</a:t>
            </a:r>
            <a:r>
              <a:rPr lang="zh-CN" altLang="zh-CN" dirty="0" smtClean="0">
                <a:latin typeface="Times New Roman" pitchFamily="18" charset="0"/>
                <a:cs typeface="Times New Roman" pitchFamily="18" charset="0"/>
              </a:rPr>
              <a:t>个学生成绩，求平均分，要求数组名做函数参数。</a:t>
            </a:r>
          </a:p>
          <a:p>
            <a:endParaRPr lang="zh-CN" altLang="en-US" dirty="0">
              <a:latin typeface="Times New Roman" pitchFamily="18" charset="0"/>
              <a:cs typeface="Times New Roman" pitchFamily="18" charset="0"/>
            </a:endParaRPr>
          </a:p>
        </p:txBody>
      </p:sp>
      <p:sp>
        <p:nvSpPr>
          <p:cNvPr id="4101" name="Rectangle 5"/>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100"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09026" y="1932317"/>
            <a:ext cx="161925" cy="171450"/>
          </a:xfrm>
          <a:prstGeom prst="rect">
            <a:avLst/>
          </a:prstGeom>
          <a:noFill/>
        </p:spPr>
      </p:pic>
    </p:spTree>
    <p:extLst>
      <p:ext uri="{BB962C8B-B14F-4D97-AF65-F5344CB8AC3E}">
        <p14:creationId xmlns="" xmlns:p14="http://schemas.microsoft.com/office/powerpoint/2010/main" val="3984280129"/>
      </p:ext>
    </p:extLst>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flipH="1">
            <a:off x="7085958" y="4891937"/>
            <a:ext cx="1455212" cy="1468446"/>
          </a:xfrm>
          <a:prstGeom prst="rect">
            <a:avLst/>
          </a:prstGeom>
        </p:spPr>
      </p:pic>
    </p:spTree>
    <p:extLst>
      <p:ext uri="{BB962C8B-B14F-4D97-AF65-F5344CB8AC3E}">
        <p14:creationId xmlns="" xmlns:p14="http://schemas.microsoft.com/office/powerpoint/2010/main" val="1722797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250" y="114196"/>
            <a:ext cx="8068120" cy="6324808"/>
          </a:xfrm>
          <a:prstGeom prst="rect">
            <a:avLst/>
          </a:prstGeom>
        </p:spPr>
        <p:txBody>
          <a:bodyPr wrap="square">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6-3</a:t>
            </a:r>
            <a:r>
              <a:rPr lang="zh-CN" altLang="zh-CN" kern="100" dirty="0">
                <a:latin typeface="Times New Roman" panose="02020603050405020304" pitchFamily="18" charset="0"/>
                <a:cs typeface="Times New Roman" panose="02020603050405020304" pitchFamily="18" charset="0"/>
              </a:rPr>
              <a:t>函数调用实例。</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max(</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 {/*</a:t>
            </a:r>
            <a:r>
              <a:rPr lang="zh-CN" altLang="zh-CN" kern="100" dirty="0">
                <a:latin typeface="Times New Roman" panose="02020603050405020304" pitchFamily="18" charset="0"/>
                <a:cs typeface="Times New Roman" panose="02020603050405020304" pitchFamily="18" charset="0"/>
              </a:rPr>
              <a:t>定义一个求最大值的函数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if(a&gt;b)</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 a; </a:t>
            </a:r>
            <a:endParaRPr lang="zh-CN" altLang="zh-CN" kern="100" dirty="0">
              <a:latin typeface="Times New Roman" panose="02020603050405020304" pitchFamily="18" charset="0"/>
              <a:cs typeface="Times New Roman" panose="02020603050405020304" pitchFamily="18" charset="0"/>
            </a:endParaRPr>
          </a:p>
          <a:p>
            <a:pPr marL="5334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else </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return b;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max(</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a,int</a:t>
            </a:r>
            <a:r>
              <a:rPr lang="en-US" altLang="zh-CN" kern="100" dirty="0">
                <a:latin typeface="Times New Roman" panose="02020603050405020304" pitchFamily="18" charset="0"/>
                <a:cs typeface="Times New Roman" panose="02020603050405020304" pitchFamily="18" charset="0"/>
              </a:rPr>
              <a:t> b);/*</a:t>
            </a:r>
            <a:r>
              <a:rPr lang="zh-CN" altLang="zh-CN" kern="100" dirty="0">
                <a:latin typeface="Times New Roman" panose="02020603050405020304" pitchFamily="18" charset="0"/>
                <a:cs typeface="Times New Roman" panose="02020603050405020304" pitchFamily="18" charset="0"/>
              </a:rPr>
              <a:t>对被调函数进行原型声明</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x,y,z</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two numbers:\n");</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x,&amp;y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z=max(</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maxmum</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d",z</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9153710"/>
      </p:ext>
    </p:extLst>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7577</Words>
  <Application>Microsoft Office PowerPoint</Application>
  <PresentationFormat>自定义</PresentationFormat>
  <Paragraphs>961</Paragraphs>
  <Slides>88</Slides>
  <Notes>73</Notes>
  <HiddenSlides>0</HiddenSlides>
  <MMClips>0</MMClips>
  <ScaleCrop>false</ScaleCrop>
  <HeadingPairs>
    <vt:vector size="4" baseType="variant">
      <vt:variant>
        <vt:lpstr>主题</vt:lpstr>
      </vt:variant>
      <vt:variant>
        <vt:i4>1</vt:i4>
      </vt:variant>
      <vt:variant>
        <vt:lpstr>幻灯片标题</vt:lpstr>
      </vt:variant>
      <vt:variant>
        <vt:i4>88</vt:i4>
      </vt:variant>
    </vt:vector>
  </HeadingPairs>
  <TitlesOfParts>
    <vt:vector size="89"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creator/>
  <cp:lastModifiedBy/>
  <cp:revision>1</cp:revision>
  <dcterms:created xsi:type="dcterms:W3CDTF">2016-11-27T09:16:09Z</dcterms:created>
  <dcterms:modified xsi:type="dcterms:W3CDTF">2021-09-26T07:19:36Z</dcterms:modified>
</cp:coreProperties>
</file>