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17">
  <p:sldMasterIdLst>
    <p:sldMasterId id="2147483660" r:id="rId1"/>
  </p:sldMasterIdLst>
  <p:notesMasterIdLst>
    <p:notesMasterId r:id="rId61"/>
  </p:notesMasterIdLst>
  <p:sldIdLst>
    <p:sldId id="358" r:id="rId2"/>
    <p:sldId id="260" r:id="rId3"/>
    <p:sldId id="293" r:id="rId4"/>
    <p:sldId id="294" r:id="rId5"/>
    <p:sldId id="296" r:id="rId6"/>
    <p:sldId id="297" r:id="rId7"/>
    <p:sldId id="298" r:id="rId8"/>
    <p:sldId id="299" r:id="rId9"/>
    <p:sldId id="301" r:id="rId10"/>
    <p:sldId id="302" r:id="rId11"/>
    <p:sldId id="303" r:id="rId12"/>
    <p:sldId id="304" r:id="rId13"/>
    <p:sldId id="306" r:id="rId14"/>
    <p:sldId id="307" r:id="rId15"/>
    <p:sldId id="308" r:id="rId16"/>
    <p:sldId id="309" r:id="rId17"/>
    <p:sldId id="321" r:id="rId18"/>
    <p:sldId id="322" r:id="rId19"/>
    <p:sldId id="324" r:id="rId20"/>
    <p:sldId id="325" r:id="rId21"/>
    <p:sldId id="326" r:id="rId22"/>
    <p:sldId id="327" r:id="rId23"/>
    <p:sldId id="328" r:id="rId24"/>
    <p:sldId id="329" r:id="rId25"/>
    <p:sldId id="330" r:id="rId26"/>
    <p:sldId id="331" r:id="rId27"/>
    <p:sldId id="332" r:id="rId28"/>
    <p:sldId id="310" r:id="rId29"/>
    <p:sldId id="334" r:id="rId30"/>
    <p:sldId id="317" r:id="rId31"/>
    <p:sldId id="318" r:id="rId32"/>
    <p:sldId id="319" r:id="rId33"/>
    <p:sldId id="335" r:id="rId34"/>
    <p:sldId id="336" r:id="rId35"/>
    <p:sldId id="337" r:id="rId36"/>
    <p:sldId id="338" r:id="rId37"/>
    <p:sldId id="339" r:id="rId38"/>
    <p:sldId id="340" r:id="rId39"/>
    <p:sldId id="341" r:id="rId40"/>
    <p:sldId id="342" r:id="rId41"/>
    <p:sldId id="343" r:id="rId42"/>
    <p:sldId id="359" r:id="rId43"/>
    <p:sldId id="360" r:id="rId44"/>
    <p:sldId id="361" r:id="rId45"/>
    <p:sldId id="362" r:id="rId46"/>
    <p:sldId id="363" r:id="rId47"/>
    <p:sldId id="364" r:id="rId48"/>
    <p:sldId id="347" r:id="rId49"/>
    <p:sldId id="348" r:id="rId50"/>
    <p:sldId id="349" r:id="rId51"/>
    <p:sldId id="350" r:id="rId52"/>
    <p:sldId id="351" r:id="rId53"/>
    <p:sldId id="352" r:id="rId54"/>
    <p:sldId id="353" r:id="rId55"/>
    <p:sldId id="354" r:id="rId56"/>
    <p:sldId id="355" r:id="rId57"/>
    <p:sldId id="356" r:id="rId58"/>
    <p:sldId id="357" r:id="rId59"/>
    <p:sldId id="292" r:id="rId60"/>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70" autoAdjust="0"/>
    <p:restoredTop sz="94660"/>
  </p:normalViewPr>
  <p:slideViewPr>
    <p:cSldViewPr snapToGrid="0">
      <p:cViewPr varScale="1">
        <p:scale>
          <a:sx n="115" d="100"/>
          <a:sy n="115" d="100"/>
        </p:scale>
        <p:origin x="930" y="102"/>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2021/9/26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val="3766160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49</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50</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51</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53</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54</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55</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56</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57</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59</a:t>
            </a:fld>
            <a:endParaRPr lang="zh-CN" altLang="en-US"/>
          </a:p>
        </p:txBody>
      </p:sp>
    </p:spTree>
    <p:extLst>
      <p:ext uri="{BB962C8B-B14F-4D97-AF65-F5344CB8AC3E}">
        <p14:creationId xmlns:p14="http://schemas.microsoft.com/office/powerpoint/2010/main" val="3341738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766160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8463494"/>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497908"/>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val="651953000"/>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val="765536582"/>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51877" y="213385"/>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项目七</a:t>
            </a:r>
            <a:endParaRPr lang="en-US" altLang="zh-CN" b="1" dirty="0">
              <a:solidFill>
                <a:prstClr val="white"/>
              </a:solidFill>
              <a:ea typeface="微软雅黑" pitchFamily="34" charset="-122"/>
              <a:cs typeface="Arial Unicode MS" pitchFamily="34" charset="-122"/>
            </a:endParaRPr>
          </a:p>
        </p:txBody>
      </p:sp>
      <p:sp>
        <p:nvSpPr>
          <p:cNvPr id="3" name="矩形 2"/>
          <p:cNvSpPr/>
          <p:nvPr userDrawn="1"/>
        </p:nvSpPr>
        <p:spPr>
          <a:xfrm>
            <a:off x="11281011" y="77305"/>
            <a:ext cx="659155" cy="369332"/>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zh-CN" altLang="en-US"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rPr>
              <a:t>指针</a:t>
            </a:r>
            <a:endParaRPr lang="zh-CN" altLang="en-US"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endParaRPr>
          </a:p>
        </p:txBody>
      </p:sp>
    </p:spTree>
    <p:extLst>
      <p:ext uri="{BB962C8B-B14F-4D97-AF65-F5344CB8AC3E}">
        <p14:creationId xmlns:p14="http://schemas.microsoft.com/office/powerpoint/2010/main" val="1833989441"/>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444197421"/>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643027192"/>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58410570"/>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276919535"/>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24492785"/>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375512" y="90688"/>
            <a:ext cx="594465"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32827" y="1"/>
            <a:ext cx="107983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
        <p:nvSpPr>
          <p:cNvPr id="7" name="TextBox 6"/>
          <p:cNvSpPr txBox="1"/>
          <p:nvPr userDrawn="1"/>
        </p:nvSpPr>
        <p:spPr>
          <a:xfrm>
            <a:off x="447151" y="6307998"/>
            <a:ext cx="3028950" cy="400110"/>
          </a:xfrm>
          <a:prstGeom prst="rect">
            <a:avLst/>
          </a:prstGeom>
          <a:noFill/>
        </p:spPr>
        <p:txBody>
          <a:bodyPr wrap="square" rtlCol="0">
            <a:spAutoFit/>
          </a:bodyPr>
          <a:lstStyle/>
          <a:p>
            <a:r>
              <a:rPr lang="en-US" altLang="zh-CN" sz="2000" dirty="0" smtClean="0">
                <a:solidFill>
                  <a:schemeClr val="bg1"/>
                </a:solidFill>
                <a:latin typeface="Adobe 仿宋 Std R" pitchFamily="18" charset="-122"/>
                <a:ea typeface="Adobe 仿宋 Std R" pitchFamily="18" charset="-122"/>
              </a:rPr>
              <a:t>C</a:t>
            </a:r>
            <a:r>
              <a:rPr lang="zh-CN" altLang="en-US" sz="2000" dirty="0" smtClean="0">
                <a:solidFill>
                  <a:schemeClr val="bg1"/>
                </a:solidFill>
                <a:latin typeface="Adobe 仿宋 Std R" pitchFamily="18" charset="-122"/>
                <a:ea typeface="Adobe 仿宋 Std R" pitchFamily="18" charset="-122"/>
              </a:rPr>
              <a:t>语言程序设计</a:t>
            </a:r>
            <a:endParaRPr lang="zh-CN" altLang="en-US" sz="2000" dirty="0">
              <a:solidFill>
                <a:schemeClr val="bg1"/>
              </a:solidFill>
              <a:latin typeface="Adobe 仿宋 Std R" pitchFamily="18" charset="-122"/>
              <a:ea typeface="Adobe 仿宋 Std R" pitchFamily="18" charset="-122"/>
            </a:endParaRPr>
          </a:p>
        </p:txBody>
      </p:sp>
    </p:spTree>
    <p:extLst>
      <p:ext uri="{BB962C8B-B14F-4D97-AF65-F5344CB8AC3E}">
        <p14:creationId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p:transition spd="med"/>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1263" y="1127827"/>
            <a:ext cx="2191626" cy="523220"/>
          </a:xfrm>
          <a:prstGeom prst="rect">
            <a:avLst/>
          </a:prstGeom>
        </p:spPr>
        <p:txBody>
          <a:bodyPr wrap="none">
            <a:spAutoFit/>
          </a:bodyPr>
          <a:lstStyle/>
          <a:p>
            <a:pPr>
              <a:defRPr/>
            </a:pPr>
            <a:r>
              <a:rPr lang="zh-CN" altLang="en-US" sz="2800" dirty="0">
                <a:latin typeface="微软雅黑" pitchFamily="34" charset="-122"/>
                <a:ea typeface="微软雅黑" pitchFamily="34" charset="-122"/>
              </a:rPr>
              <a:t>项目</a:t>
            </a:r>
            <a:r>
              <a:rPr lang="zh-CN" altLang="en-US" sz="2800" dirty="0" smtClean="0">
                <a:latin typeface="微软雅黑" pitchFamily="34" charset="-122"/>
                <a:ea typeface="微软雅黑" pitchFamily="34" charset="-122"/>
              </a:rPr>
              <a:t>七  </a:t>
            </a:r>
            <a:r>
              <a:rPr lang="zh-CN" altLang="en-US" sz="2800" dirty="0">
                <a:latin typeface="微软雅黑" pitchFamily="34" charset="-122"/>
                <a:ea typeface="微软雅黑" pitchFamily="34" charset="-122"/>
              </a:rPr>
              <a:t>指针</a:t>
            </a:r>
          </a:p>
        </p:txBody>
      </p:sp>
      <p:sp>
        <p:nvSpPr>
          <p:cNvPr id="3" name="矩形 2"/>
          <p:cNvSpPr/>
          <p:nvPr/>
        </p:nvSpPr>
        <p:spPr>
          <a:xfrm>
            <a:off x="2959158" y="2030543"/>
            <a:ext cx="6309645" cy="2419124"/>
          </a:xfrm>
          <a:prstGeom prst="rect">
            <a:avLst/>
          </a:prstGeom>
        </p:spPr>
        <p:txBody>
          <a:bodyPr wrap="square">
            <a:spAutoFit/>
          </a:bodyPr>
          <a:lstStyle/>
          <a:p>
            <a:pPr marL="342900" indent="-342900" algn="just">
              <a:lnSpc>
                <a:spcPct val="120000"/>
              </a:lnSpc>
              <a:buFont typeface="Wingdings" pitchFamily="2" charset="2"/>
              <a:buChar char="Ø"/>
            </a:pPr>
            <a:r>
              <a:rPr lang="zh-CN" altLang="en-US" b="1" kern="100" dirty="0" smtClean="0">
                <a:latin typeface="Cambria"/>
                <a:cs typeface="Times New Roman"/>
              </a:rPr>
              <a:t>项目目标</a:t>
            </a:r>
            <a:endParaRPr lang="en-US" altLang="zh-CN" kern="100" dirty="0" smtClean="0">
              <a:latin typeface="Times New Roman" panose="02020603050405020304" pitchFamily="18" charset="0"/>
              <a:cs typeface="Times New Roman" panose="02020603050405020304" pitchFamily="18" charset="0"/>
            </a:endParaRPr>
          </a:p>
          <a:p>
            <a:pPr marL="342900" lvl="0" indent="-342900" algn="just">
              <a:lnSpc>
                <a:spcPct val="120000"/>
              </a:lnSpc>
              <a:spcAft>
                <a:spcPts val="0"/>
              </a:spcAft>
              <a:buFont typeface="+mj-lt"/>
              <a:buAutoNum type="arabicPeriod"/>
            </a:pPr>
            <a:r>
              <a:rPr lang="zh-CN" altLang="zh-CN" kern="100" dirty="0" smtClean="0">
                <a:latin typeface="Times New Roman" panose="02020603050405020304" pitchFamily="18" charset="0"/>
                <a:cs typeface="Times New Roman" panose="02020603050405020304" pitchFamily="18" charset="0"/>
              </a:rPr>
              <a:t>理解</a:t>
            </a:r>
            <a:r>
              <a:rPr lang="zh-CN" altLang="zh-CN" kern="100" dirty="0">
                <a:latin typeface="Times New Roman" panose="02020603050405020304" pitchFamily="18" charset="0"/>
                <a:cs typeface="Times New Roman" panose="02020603050405020304" pitchFamily="18" charset="0"/>
              </a:rPr>
              <a:t>指针和指针变量的概念</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能够使用指针来访问和控制变量，能够理解指针与数组的关系</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学会使用指针作为函数参数，学会在函数内通过地址控制实参变量。</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了解指向数组的指针与指针数组异同点</a:t>
            </a:r>
          </a:p>
        </p:txBody>
      </p:sp>
    </p:spTree>
    <p:extLst>
      <p:ext uri="{BB962C8B-B14F-4D97-AF65-F5344CB8AC3E}">
        <p14:creationId xmlns:p14="http://schemas.microsoft.com/office/powerpoint/2010/main" val="2425359504"/>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5400" y="75992"/>
            <a:ext cx="10306050" cy="6272230"/>
          </a:xfrm>
          <a:prstGeom prst="rect">
            <a:avLst/>
          </a:prstGeom>
        </p:spPr>
        <p:txBody>
          <a:bodyPr wrap="square">
            <a:spAutoFit/>
          </a:bodyPr>
          <a:lstStyle/>
          <a:p>
            <a:pPr indent="1270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7-2</a:t>
            </a:r>
            <a:r>
              <a:rPr lang="zh-CN" altLang="zh-CN" kern="100" dirty="0">
                <a:latin typeface="Times New Roman" panose="02020603050405020304" pitchFamily="18" charset="0"/>
                <a:cs typeface="Times New Roman" panose="02020603050405020304" pitchFamily="18" charset="0"/>
              </a:rPr>
              <a:t>从键盘输入两个整数，按由大到小的顺序输出。</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*p1,*p2,a,b,t;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a,&amp;b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p1=&amp;a;</a:t>
            </a:r>
            <a:endParaRPr lang="zh-CN" altLang="zh-CN" kern="100" dirty="0">
              <a:latin typeface="Times New Roman" panose="02020603050405020304" pitchFamily="18" charset="0"/>
              <a:cs typeface="Times New Roman" panose="02020603050405020304" pitchFamily="18" charset="0"/>
            </a:endParaRPr>
          </a:p>
          <a:p>
            <a:pPr indent="18923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p2=&amp;b;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if(*p1&lt;*p2)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交换指针变量指向的整型变量的值</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t=*p1;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*p1=*p2;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*p2=t;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\n",</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0890281"/>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275713"/>
            <a:ext cx="10172344" cy="1754326"/>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本程序定义了两整型变量</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，定义了两个指针变量</a:t>
            </a:r>
            <a:r>
              <a:rPr lang="en-US" altLang="zh-CN" kern="100" dirty="0">
                <a:latin typeface="Times New Roman" panose="02020603050405020304" pitchFamily="18" charset="0"/>
                <a:cs typeface="Times New Roman" panose="02020603050405020304" pitchFamily="18" charset="0"/>
              </a:rPr>
              <a:t> p1</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p2</a:t>
            </a:r>
            <a:r>
              <a:rPr lang="zh-CN" altLang="zh-CN" kern="100" dirty="0">
                <a:latin typeface="Times New Roman" panose="02020603050405020304" pitchFamily="18" charset="0"/>
                <a:cs typeface="Times New Roman" panose="02020603050405020304" pitchFamily="18" charset="0"/>
              </a:rPr>
              <a:t>，并使</a:t>
            </a:r>
            <a:r>
              <a:rPr lang="en-US" altLang="zh-CN" kern="100" dirty="0">
                <a:latin typeface="Times New Roman" panose="02020603050405020304" pitchFamily="18" charset="0"/>
                <a:cs typeface="Times New Roman" panose="02020603050405020304" pitchFamily="18" charset="0"/>
              </a:rPr>
              <a:t>p1</a:t>
            </a:r>
            <a:r>
              <a:rPr lang="zh-CN" altLang="zh-CN" kern="100" dirty="0">
                <a:latin typeface="Times New Roman" panose="02020603050405020304" pitchFamily="18" charset="0"/>
                <a:cs typeface="Times New Roman" panose="02020603050405020304" pitchFamily="18" charset="0"/>
              </a:rPr>
              <a:t>存储</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的地址</a:t>
            </a:r>
            <a:r>
              <a:rPr lang="en-US" altLang="zh-CN" kern="100" dirty="0">
                <a:latin typeface="Times New Roman" panose="02020603050405020304" pitchFamily="18" charset="0"/>
                <a:cs typeface="Times New Roman" panose="02020603050405020304" pitchFamily="18" charset="0"/>
              </a:rPr>
              <a:t>(&amp;a)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p2</a:t>
            </a:r>
            <a:r>
              <a:rPr lang="zh-CN" altLang="zh-CN" kern="100" dirty="0">
                <a:latin typeface="Times New Roman" panose="02020603050405020304" pitchFamily="18" charset="0"/>
                <a:cs typeface="Times New Roman" panose="02020603050405020304" pitchFamily="18" charset="0"/>
              </a:rPr>
              <a:t>存储</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的地址</a:t>
            </a:r>
            <a:r>
              <a:rPr lang="en-US" altLang="zh-CN" kern="100" dirty="0">
                <a:latin typeface="Times New Roman" panose="02020603050405020304" pitchFamily="18" charset="0"/>
                <a:cs typeface="Times New Roman" panose="02020603050405020304" pitchFamily="18" charset="0"/>
              </a:rPr>
              <a:t>(&amp;b)</a:t>
            </a:r>
            <a:r>
              <a:rPr lang="zh-CN" altLang="zh-CN" kern="100" dirty="0">
                <a:latin typeface="Times New Roman" panose="02020603050405020304" pitchFamily="18" charset="0"/>
                <a:cs typeface="Times New Roman" panose="02020603050405020304" pitchFamily="18" charset="0"/>
              </a:rPr>
              <a:t>。此时</a:t>
            </a:r>
            <a:r>
              <a:rPr lang="en-US" altLang="zh-CN" kern="100" dirty="0">
                <a:latin typeface="Times New Roman" panose="02020603050405020304" pitchFamily="18" charset="0"/>
                <a:cs typeface="Times New Roman" panose="02020603050405020304" pitchFamily="18" charset="0"/>
              </a:rPr>
              <a:t> *p1</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对应的是一个内存空间，</a:t>
            </a:r>
            <a:r>
              <a:rPr lang="en-US" altLang="zh-CN" kern="100" dirty="0">
                <a:latin typeface="Times New Roman" panose="02020603050405020304" pitchFamily="18" charset="0"/>
                <a:cs typeface="Times New Roman" panose="02020603050405020304" pitchFamily="18" charset="0"/>
              </a:rPr>
              <a:t>*p2</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对应的是一个内存空间。比较</a:t>
            </a:r>
            <a:r>
              <a:rPr lang="en-US" altLang="zh-CN" kern="100" dirty="0">
                <a:latin typeface="Times New Roman" panose="02020603050405020304" pitchFamily="18" charset="0"/>
                <a:cs typeface="Times New Roman" panose="02020603050405020304" pitchFamily="18" charset="0"/>
              </a:rPr>
              <a:t> *p1</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*p2</a:t>
            </a:r>
            <a:r>
              <a:rPr lang="zh-CN" altLang="zh-CN" kern="100" dirty="0">
                <a:latin typeface="Times New Roman" panose="02020603050405020304" pitchFamily="18" charset="0"/>
                <a:cs typeface="Times New Roman" panose="02020603050405020304" pitchFamily="18" charset="0"/>
              </a:rPr>
              <a:t>的大小就是比较</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的大小，交换</a:t>
            </a:r>
            <a:r>
              <a:rPr lang="en-US" altLang="zh-CN" kern="100" dirty="0">
                <a:latin typeface="Times New Roman" panose="02020603050405020304" pitchFamily="18" charset="0"/>
                <a:cs typeface="Times New Roman" panose="02020603050405020304" pitchFamily="18" charset="0"/>
              </a:rPr>
              <a:t>*p1</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*p2</a:t>
            </a:r>
            <a:r>
              <a:rPr lang="zh-CN" altLang="zh-CN" kern="100" dirty="0">
                <a:latin typeface="Times New Roman" panose="02020603050405020304" pitchFamily="18" charset="0"/>
                <a:cs typeface="Times New Roman" panose="02020603050405020304" pitchFamily="18" charset="0"/>
              </a:rPr>
              <a:t>的值就是交换</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的值。</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运行程序，输入</a:t>
            </a:r>
            <a:r>
              <a:rPr lang="en-US" altLang="zh-CN" kern="100" dirty="0">
                <a:latin typeface="Times New Roman" panose="02020603050405020304" pitchFamily="18" charset="0"/>
                <a:cs typeface="Times New Roman" panose="02020603050405020304" pitchFamily="18" charset="0"/>
              </a:rPr>
              <a:t>25,36</a:t>
            </a:r>
            <a:r>
              <a:rPr lang="zh-CN" altLang="zh-CN" kern="100" dirty="0">
                <a:latin typeface="Times New Roman" panose="02020603050405020304" pitchFamily="18" charset="0"/>
                <a:cs typeface="Times New Roman" panose="02020603050405020304" pitchFamily="18" charset="0"/>
              </a:rPr>
              <a:t>，输出</a:t>
            </a:r>
            <a:r>
              <a:rPr lang="en-US" altLang="zh-CN" kern="100" dirty="0">
                <a:latin typeface="Times New Roman" panose="02020603050405020304" pitchFamily="18" charset="0"/>
                <a:cs typeface="Times New Roman" panose="02020603050405020304" pitchFamily="18" charset="0"/>
              </a:rPr>
              <a:t>36,25</a:t>
            </a:r>
            <a:r>
              <a:rPr lang="zh-CN" altLang="zh-CN" kern="100" dirty="0">
                <a:latin typeface="Times New Roman" panose="02020603050405020304" pitchFamily="18" charset="0"/>
                <a:cs typeface="Times New Roman" panose="02020603050405020304" pitchFamily="18" charset="0"/>
              </a:rPr>
              <a:t>。</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在程序运行过程中，指针与所指的变量之间的关系如图</a:t>
            </a:r>
            <a:r>
              <a:rPr lang="en-US" altLang="zh-CN" kern="100" dirty="0">
                <a:latin typeface="Times New Roman" panose="02020603050405020304" pitchFamily="18" charset="0"/>
                <a:cs typeface="Times New Roman" panose="02020603050405020304" pitchFamily="18" charset="0"/>
              </a:rPr>
              <a:t>7-3</a:t>
            </a:r>
            <a:r>
              <a:rPr lang="zh-CN" altLang="zh-CN" kern="100" dirty="0">
                <a:latin typeface="Times New Roman" panose="02020603050405020304" pitchFamily="18" charset="0"/>
                <a:cs typeface="Times New Roman" panose="02020603050405020304" pitchFamily="18" charset="0"/>
              </a:rPr>
              <a:t>所示：</a:t>
            </a:r>
          </a:p>
        </p:txBody>
      </p:sp>
      <p:pic>
        <p:nvPicPr>
          <p:cNvPr id="4" name="图片 3" descr="F:\ctutu\07\7-3.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26031" y="2375829"/>
            <a:ext cx="4610100" cy="1918335"/>
          </a:xfrm>
          <a:prstGeom prst="rect">
            <a:avLst/>
          </a:prstGeom>
          <a:noFill/>
          <a:ln>
            <a:noFill/>
          </a:ln>
        </p:spPr>
      </p:pic>
      <p:sp>
        <p:nvSpPr>
          <p:cNvPr id="3" name="矩形 2"/>
          <p:cNvSpPr/>
          <p:nvPr/>
        </p:nvSpPr>
        <p:spPr>
          <a:xfrm>
            <a:off x="3933182" y="4639954"/>
            <a:ext cx="4416594" cy="424732"/>
          </a:xfrm>
          <a:prstGeom prst="rect">
            <a:avLst/>
          </a:prstGeom>
        </p:spPr>
        <p:txBody>
          <a:bodyPr wrap="none">
            <a:spAutoFit/>
          </a:bodyPr>
          <a:lstStyle/>
          <a:p>
            <a:pPr indent="228600" algn="ctr">
              <a:lnSpc>
                <a:spcPct val="120000"/>
              </a:lnSpc>
              <a:spcAft>
                <a:spcPts val="0"/>
              </a:spcAft>
            </a:pPr>
            <a:r>
              <a:rPr lang="zh-CN" altLang="zh-CN" kern="100" dirty="0">
                <a:latin typeface="Times New Roman" panose="02020603050405020304" pitchFamily="18" charset="0"/>
                <a:cs typeface="Times New Roman" panose="02020603050405020304" pitchFamily="18" charset="0"/>
              </a:rPr>
              <a:t>图</a:t>
            </a:r>
            <a:r>
              <a:rPr lang="en-US" altLang="zh-CN" kern="100" dirty="0">
                <a:latin typeface="Times New Roman" panose="02020603050405020304" pitchFamily="18" charset="0"/>
                <a:cs typeface="Times New Roman" panose="02020603050405020304" pitchFamily="18" charset="0"/>
              </a:rPr>
              <a:t>7-3</a:t>
            </a:r>
            <a:r>
              <a:rPr lang="zh-CN" altLang="zh-CN" kern="100" dirty="0">
                <a:latin typeface="Times New Roman" panose="02020603050405020304" pitchFamily="18" charset="0"/>
                <a:cs typeface="Times New Roman" panose="02020603050405020304" pitchFamily="18" charset="0"/>
              </a:rPr>
              <a:t>程序运行中指针与变量之间的关系</a:t>
            </a:r>
            <a:endParaRPr lang="zh-CN" altLang="zh-CN" sz="24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9673288"/>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93103" y="394653"/>
            <a:ext cx="6096000" cy="5493812"/>
          </a:xfrm>
          <a:prstGeom prst="rect">
            <a:avLst/>
          </a:prstGeom>
        </p:spPr>
        <p:txBody>
          <a:bodyPr>
            <a:spAutoFit/>
          </a:bodyPr>
          <a:lstStyle/>
          <a:p>
            <a:pPr indent="1270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7-3</a:t>
            </a:r>
            <a:r>
              <a:rPr lang="zh-CN" altLang="zh-CN" kern="100" dirty="0">
                <a:latin typeface="Times New Roman" panose="02020603050405020304" pitchFamily="18" charset="0"/>
                <a:cs typeface="Times New Roman" panose="02020603050405020304" pitchFamily="18" charset="0"/>
              </a:rPr>
              <a:t>另一方法</a:t>
            </a:r>
            <a:r>
              <a:rPr lang="zh-CN" altLang="zh-CN" kern="100" dirty="0" smtClean="0">
                <a:latin typeface="Times New Roman" panose="02020603050405020304" pitchFamily="18" charset="0"/>
                <a:cs typeface="Times New Roman" panose="02020603050405020304" pitchFamily="18" charset="0"/>
              </a:rPr>
              <a:t>实现</a:t>
            </a: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7-2</a:t>
            </a:r>
            <a:r>
              <a:rPr lang="zh-CN" altLang="zh-CN" kern="100" dirty="0">
                <a:latin typeface="Times New Roman" panose="02020603050405020304" pitchFamily="18" charset="0"/>
                <a:cs typeface="Times New Roman" panose="02020603050405020304" pitchFamily="18" charset="0"/>
              </a:rPr>
              <a:t>。</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*p1,*p2,*</a:t>
            </a:r>
            <a:r>
              <a:rPr lang="en-US" altLang="zh-CN" kern="100" dirty="0" err="1">
                <a:latin typeface="Times New Roman" panose="02020603050405020304" pitchFamily="18" charset="0"/>
                <a:cs typeface="Times New Roman" panose="02020603050405020304" pitchFamily="18" charset="0"/>
              </a:rPr>
              <a:t>p,a,b,t</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9177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a,&amp;b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p1=&amp;a;</a:t>
            </a:r>
            <a:endParaRPr lang="zh-CN" altLang="zh-CN" kern="100" dirty="0">
              <a:latin typeface="Times New Roman" panose="02020603050405020304" pitchFamily="18" charset="0"/>
              <a:cs typeface="Times New Roman" panose="02020603050405020304" pitchFamily="18" charset="0"/>
            </a:endParaRPr>
          </a:p>
          <a:p>
            <a:pPr indent="19177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p2=&amp;b;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if(a&lt;b)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指针交换指向</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p=p1;p1=p2;p2=p;</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\n",*p1,*p2);</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0510025"/>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a:grpSpLocks noChangeAspect="1"/>
          </p:cNvGrpSpPr>
          <p:nvPr/>
        </p:nvGrpSpPr>
        <p:grpSpPr bwMode="auto">
          <a:xfrm>
            <a:off x="862013" y="904875"/>
            <a:ext cx="9302750" cy="5172076"/>
            <a:chOff x="543" y="570"/>
            <a:chExt cx="5860" cy="3258"/>
          </a:xfrm>
        </p:grpSpPr>
        <p:sp>
          <p:nvSpPr>
            <p:cNvPr id="5" name="AutoShape 4"/>
            <p:cNvSpPr>
              <a:spLocks noChangeAspect="1" noChangeArrowheads="1" noTextEdit="1"/>
            </p:cNvSpPr>
            <p:nvPr/>
          </p:nvSpPr>
          <p:spPr bwMode="auto">
            <a:xfrm>
              <a:off x="543" y="570"/>
              <a:ext cx="5860" cy="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6"/>
            <p:cNvSpPr>
              <a:spLocks noChangeArrowheads="1"/>
            </p:cNvSpPr>
            <p:nvPr/>
          </p:nvSpPr>
          <p:spPr bwMode="auto">
            <a:xfrm>
              <a:off x="839" y="660"/>
              <a:ext cx="91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假设运行程序时输入的是</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7"/>
            <p:cNvSpPr>
              <a:spLocks noChangeArrowheads="1"/>
            </p:cNvSpPr>
            <p:nvPr/>
          </p:nvSpPr>
          <p:spPr bwMode="auto">
            <a:xfrm>
              <a:off x="2506" y="660"/>
              <a:ext cx="45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36,45</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Rectangle 8"/>
            <p:cNvSpPr>
              <a:spLocks noChangeArrowheads="1"/>
            </p:cNvSpPr>
            <p:nvPr/>
          </p:nvSpPr>
          <p:spPr bwMode="auto">
            <a:xfrm>
              <a:off x="2877" y="660"/>
              <a:ext cx="22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，则</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Rectangle 9"/>
            <p:cNvSpPr>
              <a:spLocks noChangeArrowheads="1"/>
            </p:cNvSpPr>
            <p:nvPr/>
          </p:nvSpPr>
          <p:spPr bwMode="auto">
            <a:xfrm>
              <a:off x="3173" y="660"/>
              <a:ext cx="91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指针指向的前后关系如图</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10"/>
            <p:cNvSpPr>
              <a:spLocks noChangeArrowheads="1"/>
            </p:cNvSpPr>
            <p:nvPr/>
          </p:nvSpPr>
          <p:spPr bwMode="auto">
            <a:xfrm>
              <a:off x="4841" y="660"/>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7</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Rectangle 11"/>
            <p:cNvSpPr>
              <a:spLocks noChangeArrowheads="1"/>
            </p:cNvSpPr>
            <p:nvPr/>
          </p:nvSpPr>
          <p:spPr bwMode="auto">
            <a:xfrm>
              <a:off x="4914" y="660"/>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Rectangle 12"/>
            <p:cNvSpPr>
              <a:spLocks noChangeArrowheads="1"/>
            </p:cNvSpPr>
            <p:nvPr/>
          </p:nvSpPr>
          <p:spPr bwMode="auto">
            <a:xfrm>
              <a:off x="4989" y="660"/>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4</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Rectangle 13"/>
            <p:cNvSpPr>
              <a:spLocks noChangeArrowheads="1"/>
            </p:cNvSpPr>
            <p:nvPr/>
          </p:nvSpPr>
          <p:spPr bwMode="auto">
            <a:xfrm>
              <a:off x="5101" y="660"/>
              <a:ext cx="30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所示。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Rectangle 14"/>
            <p:cNvSpPr>
              <a:spLocks noChangeArrowheads="1"/>
            </p:cNvSpPr>
            <p:nvPr/>
          </p:nvSpPr>
          <p:spPr bwMode="auto">
            <a:xfrm>
              <a:off x="5544" y="660"/>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Rectangle 15"/>
            <p:cNvSpPr>
              <a:spLocks noChangeArrowheads="1"/>
            </p:cNvSpPr>
            <p:nvPr/>
          </p:nvSpPr>
          <p:spPr bwMode="auto">
            <a:xfrm>
              <a:off x="839" y="990"/>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Rectangle 16"/>
            <p:cNvSpPr>
              <a:spLocks noChangeArrowheads="1"/>
            </p:cNvSpPr>
            <p:nvPr/>
          </p:nvSpPr>
          <p:spPr bwMode="auto">
            <a:xfrm>
              <a:off x="914" y="990"/>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Rectangle 17"/>
            <p:cNvSpPr>
              <a:spLocks noChangeArrowheads="1"/>
            </p:cNvSpPr>
            <p:nvPr/>
          </p:nvSpPr>
          <p:spPr bwMode="auto">
            <a:xfrm>
              <a:off x="839" y="1320"/>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Rectangle 18"/>
            <p:cNvSpPr>
              <a:spLocks noChangeArrowheads="1"/>
            </p:cNvSpPr>
            <p:nvPr/>
          </p:nvSpPr>
          <p:spPr bwMode="auto">
            <a:xfrm>
              <a:off x="839" y="1650"/>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Rectangle 19"/>
            <p:cNvSpPr>
              <a:spLocks noChangeArrowheads="1"/>
            </p:cNvSpPr>
            <p:nvPr/>
          </p:nvSpPr>
          <p:spPr bwMode="auto">
            <a:xfrm>
              <a:off x="839" y="1981"/>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 name="Rectangle 20"/>
            <p:cNvSpPr>
              <a:spLocks noChangeArrowheads="1"/>
            </p:cNvSpPr>
            <p:nvPr/>
          </p:nvSpPr>
          <p:spPr bwMode="auto">
            <a:xfrm>
              <a:off x="839" y="2311"/>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1" name="Rectangle 21"/>
            <p:cNvSpPr>
              <a:spLocks noChangeArrowheads="1"/>
            </p:cNvSpPr>
            <p:nvPr/>
          </p:nvSpPr>
          <p:spPr bwMode="auto">
            <a:xfrm>
              <a:off x="839" y="2641"/>
              <a:ext cx="15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宋体" pitchFamily="2" charset="-122"/>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Rectangle 22"/>
            <p:cNvSpPr>
              <a:spLocks noChangeArrowheads="1"/>
            </p:cNvSpPr>
            <p:nvPr/>
          </p:nvSpPr>
          <p:spPr bwMode="auto">
            <a:xfrm>
              <a:off x="2140" y="3676"/>
              <a:ext cx="129"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rgbClr val="000000"/>
                  </a:solidFill>
                  <a:effectLst/>
                  <a:latin typeface="宋体" pitchFamily="2" charset="-122"/>
                  <a:ea typeface="宋体" pitchFamily="2" charset="-122"/>
                  <a:cs typeface="宋体" pitchFamily="2" charset="-122"/>
                </a:rPr>
                <a:t>图</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3" name="Rectangle 23"/>
            <p:cNvSpPr>
              <a:spLocks noChangeArrowheads="1"/>
            </p:cNvSpPr>
            <p:nvPr/>
          </p:nvSpPr>
          <p:spPr bwMode="auto">
            <a:xfrm>
              <a:off x="2299" y="3676"/>
              <a:ext cx="129"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宋体" pitchFamily="2" charset="-122"/>
                  <a:ea typeface="宋体" pitchFamily="2" charset="-122"/>
                  <a:cs typeface="宋体" pitchFamily="2" charset="-122"/>
                </a:rPr>
                <a:t>7</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 name="Rectangle 24"/>
            <p:cNvSpPr>
              <a:spLocks noChangeArrowheads="1"/>
            </p:cNvSpPr>
            <p:nvPr/>
          </p:nvSpPr>
          <p:spPr bwMode="auto">
            <a:xfrm>
              <a:off x="2364" y="3664"/>
              <a:ext cx="129"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dirty="0" smtClean="0">
                  <a:ln>
                    <a:noFill/>
                  </a:ln>
                  <a:solidFill>
                    <a:srgbClr val="000000"/>
                  </a:solidFill>
                  <a:effectLst/>
                  <a:latin typeface="宋体" pitchFamily="2" charset="-122"/>
                  <a:ea typeface="宋体" pitchFamily="2" charset="-122"/>
                  <a:cs typeface="宋体" pitchFamily="2" charset="-122"/>
                </a:rPr>
                <a:t>-</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5" name="Rectangle 25"/>
            <p:cNvSpPr>
              <a:spLocks noChangeArrowheads="1"/>
            </p:cNvSpPr>
            <p:nvPr/>
          </p:nvSpPr>
          <p:spPr bwMode="auto">
            <a:xfrm>
              <a:off x="2426" y="3676"/>
              <a:ext cx="129"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宋体" pitchFamily="2" charset="-122"/>
                  <a:ea typeface="宋体" pitchFamily="2" charset="-122"/>
                  <a:cs typeface="宋体" pitchFamily="2" charset="-122"/>
                </a:rPr>
                <a:t>4</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Rectangle 26"/>
            <p:cNvSpPr>
              <a:spLocks noChangeArrowheads="1"/>
            </p:cNvSpPr>
            <p:nvPr/>
          </p:nvSpPr>
          <p:spPr bwMode="auto">
            <a:xfrm>
              <a:off x="2523" y="3682"/>
              <a:ext cx="1355"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rgbClr val="000000"/>
                  </a:solidFill>
                  <a:effectLst/>
                  <a:latin typeface="宋体" pitchFamily="2" charset="-122"/>
                  <a:ea typeface="宋体" pitchFamily="2" charset="-122"/>
                  <a:cs typeface="宋体" pitchFamily="2" charset="-122"/>
                </a:rPr>
                <a:t>修改后的程序在运行中指针与变量之间的关系</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7" name="Rectangle 27"/>
            <p:cNvSpPr>
              <a:spLocks noChangeArrowheads="1"/>
            </p:cNvSpPr>
            <p:nvPr/>
          </p:nvSpPr>
          <p:spPr bwMode="auto">
            <a:xfrm>
              <a:off x="5062" y="2986"/>
              <a:ext cx="129"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宋体" pitchFamily="2" charset="-122"/>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28" name="Group 30"/>
            <p:cNvGrpSpPr>
              <a:grpSpLocks/>
            </p:cNvGrpSpPr>
            <p:nvPr/>
          </p:nvGrpSpPr>
          <p:grpSpPr bwMode="auto">
            <a:xfrm>
              <a:off x="1405" y="1358"/>
              <a:ext cx="405" cy="299"/>
              <a:chOff x="1405" y="1358"/>
              <a:chExt cx="405" cy="299"/>
            </a:xfrm>
          </p:grpSpPr>
          <p:sp>
            <p:nvSpPr>
              <p:cNvPr id="5169" name="Rectangle 28"/>
              <p:cNvSpPr>
                <a:spLocks noChangeArrowheads="1"/>
              </p:cNvSpPr>
              <p:nvPr/>
            </p:nvSpPr>
            <p:spPr bwMode="auto">
              <a:xfrm>
                <a:off x="1405" y="1358"/>
                <a:ext cx="405"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0" name="Rectangle 29"/>
              <p:cNvSpPr>
                <a:spLocks noChangeArrowheads="1"/>
              </p:cNvSpPr>
              <p:nvPr/>
            </p:nvSpPr>
            <p:spPr bwMode="auto">
              <a:xfrm>
                <a:off x="1405" y="1358"/>
                <a:ext cx="405" cy="299"/>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Rectangle 31"/>
            <p:cNvSpPr>
              <a:spLocks noChangeArrowheads="1"/>
            </p:cNvSpPr>
            <p:nvPr/>
          </p:nvSpPr>
          <p:spPr bwMode="auto">
            <a:xfrm>
              <a:off x="1512" y="1440"/>
              <a:ext cx="2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&amp;a</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 name="Rectangle 32"/>
            <p:cNvSpPr>
              <a:spLocks noChangeArrowheads="1"/>
            </p:cNvSpPr>
            <p:nvPr/>
          </p:nvSpPr>
          <p:spPr bwMode="auto">
            <a:xfrm>
              <a:off x="1701" y="1440"/>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31" name="Group 35"/>
            <p:cNvGrpSpPr>
              <a:grpSpLocks/>
            </p:cNvGrpSpPr>
            <p:nvPr/>
          </p:nvGrpSpPr>
          <p:grpSpPr bwMode="auto">
            <a:xfrm>
              <a:off x="2244" y="1358"/>
              <a:ext cx="405" cy="299"/>
              <a:chOff x="2244" y="1358"/>
              <a:chExt cx="405" cy="299"/>
            </a:xfrm>
          </p:grpSpPr>
          <p:sp>
            <p:nvSpPr>
              <p:cNvPr id="5167" name="Rectangle 33"/>
              <p:cNvSpPr>
                <a:spLocks noChangeArrowheads="1"/>
              </p:cNvSpPr>
              <p:nvPr/>
            </p:nvSpPr>
            <p:spPr bwMode="auto">
              <a:xfrm>
                <a:off x="2244" y="1358"/>
                <a:ext cx="405"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8" name="Rectangle 34"/>
              <p:cNvSpPr>
                <a:spLocks noChangeArrowheads="1"/>
              </p:cNvSpPr>
              <p:nvPr/>
            </p:nvSpPr>
            <p:spPr bwMode="auto">
              <a:xfrm>
                <a:off x="2244" y="1358"/>
                <a:ext cx="405" cy="299"/>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Rectangle 36"/>
            <p:cNvSpPr>
              <a:spLocks noChangeArrowheads="1"/>
            </p:cNvSpPr>
            <p:nvPr/>
          </p:nvSpPr>
          <p:spPr bwMode="auto">
            <a:xfrm>
              <a:off x="2352" y="1440"/>
              <a:ext cx="2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36</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 name="Rectangle 37"/>
            <p:cNvSpPr>
              <a:spLocks noChangeArrowheads="1"/>
            </p:cNvSpPr>
            <p:nvPr/>
          </p:nvSpPr>
          <p:spPr bwMode="auto">
            <a:xfrm>
              <a:off x="2508" y="1440"/>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 name="Freeform 38"/>
            <p:cNvSpPr>
              <a:spLocks noEditPoints="1"/>
            </p:cNvSpPr>
            <p:nvPr/>
          </p:nvSpPr>
          <p:spPr bwMode="auto">
            <a:xfrm>
              <a:off x="1810" y="1444"/>
              <a:ext cx="434" cy="85"/>
            </a:xfrm>
            <a:custGeom>
              <a:avLst/>
              <a:gdLst>
                <a:gd name="T0" fmla="*/ 0 w 434"/>
                <a:gd name="T1" fmla="*/ 36 h 85"/>
                <a:gd name="T2" fmla="*/ 364 w 434"/>
                <a:gd name="T3" fmla="*/ 36 h 85"/>
                <a:gd name="T4" fmla="*/ 364 w 434"/>
                <a:gd name="T5" fmla="*/ 50 h 85"/>
                <a:gd name="T6" fmla="*/ 0 w 434"/>
                <a:gd name="T7" fmla="*/ 50 h 85"/>
                <a:gd name="T8" fmla="*/ 0 w 434"/>
                <a:gd name="T9" fmla="*/ 36 h 85"/>
                <a:gd name="T10" fmla="*/ 350 w 434"/>
                <a:gd name="T11" fmla="*/ 0 h 85"/>
                <a:gd name="T12" fmla="*/ 434 w 434"/>
                <a:gd name="T13" fmla="*/ 43 h 85"/>
                <a:gd name="T14" fmla="*/ 350 w 434"/>
                <a:gd name="T15" fmla="*/ 85 h 85"/>
                <a:gd name="T16" fmla="*/ 350 w 434"/>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4" h="85">
                  <a:moveTo>
                    <a:pt x="0" y="36"/>
                  </a:moveTo>
                  <a:lnTo>
                    <a:pt x="364" y="36"/>
                  </a:lnTo>
                  <a:lnTo>
                    <a:pt x="364" y="50"/>
                  </a:lnTo>
                  <a:lnTo>
                    <a:pt x="0" y="50"/>
                  </a:lnTo>
                  <a:lnTo>
                    <a:pt x="0" y="36"/>
                  </a:lnTo>
                  <a:close/>
                  <a:moveTo>
                    <a:pt x="350" y="0"/>
                  </a:moveTo>
                  <a:lnTo>
                    <a:pt x="434" y="43"/>
                  </a:lnTo>
                  <a:lnTo>
                    <a:pt x="350" y="85"/>
                  </a:lnTo>
                  <a:lnTo>
                    <a:pt x="350" y="0"/>
                  </a:lnTo>
                  <a:close/>
                </a:path>
              </a:pathLst>
            </a:custGeom>
            <a:solidFill>
              <a:srgbClr val="000000"/>
            </a:solidFill>
            <a:ln w="2"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Rectangle 39"/>
            <p:cNvSpPr>
              <a:spLocks noChangeArrowheads="1"/>
            </p:cNvSpPr>
            <p:nvPr/>
          </p:nvSpPr>
          <p:spPr bwMode="auto">
            <a:xfrm>
              <a:off x="1405" y="1058"/>
              <a:ext cx="405" cy="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40"/>
            <p:cNvSpPr>
              <a:spLocks noChangeArrowheads="1"/>
            </p:cNvSpPr>
            <p:nvPr/>
          </p:nvSpPr>
          <p:spPr bwMode="auto">
            <a:xfrm>
              <a:off x="1507" y="1135"/>
              <a:ext cx="2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p1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7" name="Rectangle 41"/>
            <p:cNvSpPr>
              <a:spLocks noChangeArrowheads="1"/>
            </p:cNvSpPr>
            <p:nvPr/>
          </p:nvSpPr>
          <p:spPr bwMode="auto">
            <a:xfrm>
              <a:off x="1663" y="1135"/>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8" name="Rectangle 42"/>
            <p:cNvSpPr>
              <a:spLocks noChangeArrowheads="1"/>
            </p:cNvSpPr>
            <p:nvPr/>
          </p:nvSpPr>
          <p:spPr bwMode="auto">
            <a:xfrm>
              <a:off x="2244" y="1058"/>
              <a:ext cx="405" cy="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43"/>
            <p:cNvSpPr>
              <a:spLocks noChangeArrowheads="1"/>
            </p:cNvSpPr>
            <p:nvPr/>
          </p:nvSpPr>
          <p:spPr bwMode="auto">
            <a:xfrm>
              <a:off x="2347" y="1135"/>
              <a:ext cx="1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a</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0" name="Rectangle 44"/>
            <p:cNvSpPr>
              <a:spLocks noChangeArrowheads="1"/>
            </p:cNvSpPr>
            <p:nvPr/>
          </p:nvSpPr>
          <p:spPr bwMode="auto">
            <a:xfrm>
              <a:off x="2416" y="1135"/>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 name="Rectangle 45"/>
            <p:cNvSpPr>
              <a:spLocks noChangeArrowheads="1"/>
            </p:cNvSpPr>
            <p:nvPr/>
          </p:nvSpPr>
          <p:spPr bwMode="auto">
            <a:xfrm>
              <a:off x="2347" y="1681"/>
              <a:ext cx="3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*p1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2" name="Rectangle 46"/>
            <p:cNvSpPr>
              <a:spLocks noChangeArrowheads="1"/>
            </p:cNvSpPr>
            <p:nvPr/>
          </p:nvSpPr>
          <p:spPr bwMode="auto">
            <a:xfrm>
              <a:off x="2580" y="1681"/>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43" name="Group 49"/>
            <p:cNvGrpSpPr>
              <a:grpSpLocks/>
            </p:cNvGrpSpPr>
            <p:nvPr/>
          </p:nvGrpSpPr>
          <p:grpSpPr bwMode="auto">
            <a:xfrm>
              <a:off x="1405" y="2334"/>
              <a:ext cx="405" cy="299"/>
              <a:chOff x="1405" y="2334"/>
              <a:chExt cx="405" cy="299"/>
            </a:xfrm>
          </p:grpSpPr>
          <p:sp>
            <p:nvSpPr>
              <p:cNvPr id="5165" name="Rectangle 47"/>
              <p:cNvSpPr>
                <a:spLocks noChangeArrowheads="1"/>
              </p:cNvSpPr>
              <p:nvPr/>
            </p:nvSpPr>
            <p:spPr bwMode="auto">
              <a:xfrm>
                <a:off x="1405" y="2334"/>
                <a:ext cx="405"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6" name="Rectangle 48"/>
              <p:cNvSpPr>
                <a:spLocks noChangeArrowheads="1"/>
              </p:cNvSpPr>
              <p:nvPr/>
            </p:nvSpPr>
            <p:spPr bwMode="auto">
              <a:xfrm>
                <a:off x="1405" y="2334"/>
                <a:ext cx="405" cy="299"/>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Rectangle 50"/>
            <p:cNvSpPr>
              <a:spLocks noChangeArrowheads="1"/>
            </p:cNvSpPr>
            <p:nvPr/>
          </p:nvSpPr>
          <p:spPr bwMode="auto">
            <a:xfrm>
              <a:off x="1512" y="2416"/>
              <a:ext cx="18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&amp;</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5" name="Rectangle 51"/>
            <p:cNvSpPr>
              <a:spLocks noChangeArrowheads="1"/>
            </p:cNvSpPr>
            <p:nvPr/>
          </p:nvSpPr>
          <p:spPr bwMode="auto">
            <a:xfrm>
              <a:off x="1512" y="2636"/>
              <a:ext cx="14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b</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6" name="Rectangle 52"/>
            <p:cNvSpPr>
              <a:spLocks noChangeArrowheads="1"/>
            </p:cNvSpPr>
            <p:nvPr/>
          </p:nvSpPr>
          <p:spPr bwMode="auto">
            <a:xfrm>
              <a:off x="1590" y="2636"/>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47" name="Group 55"/>
            <p:cNvGrpSpPr>
              <a:grpSpLocks/>
            </p:cNvGrpSpPr>
            <p:nvPr/>
          </p:nvGrpSpPr>
          <p:grpSpPr bwMode="auto">
            <a:xfrm>
              <a:off x="2244" y="2334"/>
              <a:ext cx="405" cy="299"/>
              <a:chOff x="2244" y="2334"/>
              <a:chExt cx="405" cy="299"/>
            </a:xfrm>
          </p:grpSpPr>
          <p:sp>
            <p:nvSpPr>
              <p:cNvPr id="5163" name="Rectangle 53"/>
              <p:cNvSpPr>
                <a:spLocks noChangeArrowheads="1"/>
              </p:cNvSpPr>
              <p:nvPr/>
            </p:nvSpPr>
            <p:spPr bwMode="auto">
              <a:xfrm>
                <a:off x="2244" y="2334"/>
                <a:ext cx="405"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4" name="Rectangle 54"/>
              <p:cNvSpPr>
                <a:spLocks noChangeArrowheads="1"/>
              </p:cNvSpPr>
              <p:nvPr/>
            </p:nvSpPr>
            <p:spPr bwMode="auto">
              <a:xfrm>
                <a:off x="2244" y="2334"/>
                <a:ext cx="405" cy="299"/>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Rectangle 56"/>
            <p:cNvSpPr>
              <a:spLocks noChangeArrowheads="1"/>
            </p:cNvSpPr>
            <p:nvPr/>
          </p:nvSpPr>
          <p:spPr bwMode="auto">
            <a:xfrm>
              <a:off x="2352" y="2416"/>
              <a:ext cx="2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45</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9" name="Rectangle 57"/>
            <p:cNvSpPr>
              <a:spLocks noChangeArrowheads="1"/>
            </p:cNvSpPr>
            <p:nvPr/>
          </p:nvSpPr>
          <p:spPr bwMode="auto">
            <a:xfrm>
              <a:off x="2508" y="2416"/>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0" name="Freeform 58"/>
            <p:cNvSpPr>
              <a:spLocks noEditPoints="1"/>
            </p:cNvSpPr>
            <p:nvPr/>
          </p:nvSpPr>
          <p:spPr bwMode="auto">
            <a:xfrm>
              <a:off x="1810" y="2420"/>
              <a:ext cx="434" cy="85"/>
            </a:xfrm>
            <a:custGeom>
              <a:avLst/>
              <a:gdLst>
                <a:gd name="T0" fmla="*/ 0 w 434"/>
                <a:gd name="T1" fmla="*/ 36 h 85"/>
                <a:gd name="T2" fmla="*/ 364 w 434"/>
                <a:gd name="T3" fmla="*/ 36 h 85"/>
                <a:gd name="T4" fmla="*/ 364 w 434"/>
                <a:gd name="T5" fmla="*/ 50 h 85"/>
                <a:gd name="T6" fmla="*/ 0 w 434"/>
                <a:gd name="T7" fmla="*/ 50 h 85"/>
                <a:gd name="T8" fmla="*/ 0 w 434"/>
                <a:gd name="T9" fmla="*/ 36 h 85"/>
                <a:gd name="T10" fmla="*/ 350 w 434"/>
                <a:gd name="T11" fmla="*/ 0 h 85"/>
                <a:gd name="T12" fmla="*/ 434 w 434"/>
                <a:gd name="T13" fmla="*/ 43 h 85"/>
                <a:gd name="T14" fmla="*/ 350 w 434"/>
                <a:gd name="T15" fmla="*/ 85 h 85"/>
                <a:gd name="T16" fmla="*/ 350 w 434"/>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4" h="85">
                  <a:moveTo>
                    <a:pt x="0" y="36"/>
                  </a:moveTo>
                  <a:lnTo>
                    <a:pt x="364" y="36"/>
                  </a:lnTo>
                  <a:lnTo>
                    <a:pt x="364" y="50"/>
                  </a:lnTo>
                  <a:lnTo>
                    <a:pt x="0" y="50"/>
                  </a:lnTo>
                  <a:lnTo>
                    <a:pt x="0" y="36"/>
                  </a:lnTo>
                  <a:close/>
                  <a:moveTo>
                    <a:pt x="350" y="0"/>
                  </a:moveTo>
                  <a:lnTo>
                    <a:pt x="434" y="43"/>
                  </a:lnTo>
                  <a:lnTo>
                    <a:pt x="350" y="85"/>
                  </a:lnTo>
                  <a:lnTo>
                    <a:pt x="350" y="0"/>
                  </a:lnTo>
                  <a:close/>
                </a:path>
              </a:pathLst>
            </a:custGeom>
            <a:solidFill>
              <a:srgbClr val="000000"/>
            </a:solidFill>
            <a:ln w="2"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Rectangle 59"/>
            <p:cNvSpPr>
              <a:spLocks noChangeArrowheads="1"/>
            </p:cNvSpPr>
            <p:nvPr/>
          </p:nvSpPr>
          <p:spPr bwMode="auto">
            <a:xfrm>
              <a:off x="1405" y="2034"/>
              <a:ext cx="405" cy="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60"/>
            <p:cNvSpPr>
              <a:spLocks noChangeArrowheads="1"/>
            </p:cNvSpPr>
            <p:nvPr/>
          </p:nvSpPr>
          <p:spPr bwMode="auto">
            <a:xfrm>
              <a:off x="1507" y="2111"/>
              <a:ext cx="2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p2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3" name="Rectangle 61"/>
            <p:cNvSpPr>
              <a:spLocks noChangeArrowheads="1"/>
            </p:cNvSpPr>
            <p:nvPr/>
          </p:nvSpPr>
          <p:spPr bwMode="auto">
            <a:xfrm>
              <a:off x="1663" y="2111"/>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4" name="Rectangle 62"/>
            <p:cNvSpPr>
              <a:spLocks noChangeArrowheads="1"/>
            </p:cNvSpPr>
            <p:nvPr/>
          </p:nvSpPr>
          <p:spPr bwMode="auto">
            <a:xfrm>
              <a:off x="2244" y="2034"/>
              <a:ext cx="405" cy="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63"/>
            <p:cNvSpPr>
              <a:spLocks noChangeArrowheads="1"/>
            </p:cNvSpPr>
            <p:nvPr/>
          </p:nvSpPr>
          <p:spPr bwMode="auto">
            <a:xfrm>
              <a:off x="2347" y="2111"/>
              <a:ext cx="14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b</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6" name="Rectangle 64"/>
            <p:cNvSpPr>
              <a:spLocks noChangeArrowheads="1"/>
            </p:cNvSpPr>
            <p:nvPr/>
          </p:nvSpPr>
          <p:spPr bwMode="auto">
            <a:xfrm>
              <a:off x="2425" y="2111"/>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7" name="Rectangle 65"/>
            <p:cNvSpPr>
              <a:spLocks noChangeArrowheads="1"/>
            </p:cNvSpPr>
            <p:nvPr/>
          </p:nvSpPr>
          <p:spPr bwMode="auto">
            <a:xfrm>
              <a:off x="2347" y="2658"/>
              <a:ext cx="3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*p2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8" name="Rectangle 66"/>
            <p:cNvSpPr>
              <a:spLocks noChangeArrowheads="1"/>
            </p:cNvSpPr>
            <p:nvPr/>
          </p:nvSpPr>
          <p:spPr bwMode="auto">
            <a:xfrm>
              <a:off x="2580" y="2658"/>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9" name="Rectangle 67"/>
            <p:cNvSpPr>
              <a:spLocks noChangeArrowheads="1"/>
            </p:cNvSpPr>
            <p:nvPr/>
          </p:nvSpPr>
          <p:spPr bwMode="auto">
            <a:xfrm>
              <a:off x="993" y="1058"/>
              <a:ext cx="1973" cy="1921"/>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68"/>
            <p:cNvSpPr>
              <a:spLocks noChangeArrowheads="1"/>
            </p:cNvSpPr>
            <p:nvPr/>
          </p:nvSpPr>
          <p:spPr bwMode="auto">
            <a:xfrm>
              <a:off x="1522" y="3182"/>
              <a:ext cx="1508"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69"/>
            <p:cNvSpPr>
              <a:spLocks noChangeArrowheads="1"/>
            </p:cNvSpPr>
            <p:nvPr/>
          </p:nvSpPr>
          <p:spPr bwMode="auto">
            <a:xfrm>
              <a:off x="1624" y="3208"/>
              <a:ext cx="45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900" b="0" i="0" u="none" strike="noStrike" cap="none" normalizeH="0" baseline="0" dirty="0" smtClean="0">
                  <a:ln>
                    <a:noFill/>
                  </a:ln>
                  <a:solidFill>
                    <a:srgbClr val="000000"/>
                  </a:solidFill>
                  <a:effectLst/>
                  <a:latin typeface="宋体" pitchFamily="2" charset="-122"/>
                  <a:ea typeface="宋体" pitchFamily="2" charset="-122"/>
                  <a:cs typeface="宋体" pitchFamily="2" charset="-122"/>
                </a:rPr>
                <a:t>指针交换前</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2" name="Rectangle 70"/>
            <p:cNvSpPr>
              <a:spLocks noChangeArrowheads="1"/>
            </p:cNvSpPr>
            <p:nvPr/>
          </p:nvSpPr>
          <p:spPr bwMode="auto">
            <a:xfrm>
              <a:off x="2365" y="3173"/>
              <a:ext cx="98"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3" name="Rectangle 71"/>
            <p:cNvSpPr>
              <a:spLocks noChangeArrowheads="1"/>
            </p:cNvSpPr>
            <p:nvPr/>
          </p:nvSpPr>
          <p:spPr bwMode="auto">
            <a:xfrm>
              <a:off x="3795" y="993"/>
              <a:ext cx="1974" cy="1921"/>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20" name="Rectangle 72"/>
            <p:cNvSpPr>
              <a:spLocks noChangeArrowheads="1"/>
            </p:cNvSpPr>
            <p:nvPr/>
          </p:nvSpPr>
          <p:spPr bwMode="auto">
            <a:xfrm>
              <a:off x="4324" y="3195"/>
              <a:ext cx="1508"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1" name="Rectangle 73"/>
            <p:cNvSpPr>
              <a:spLocks noChangeArrowheads="1"/>
            </p:cNvSpPr>
            <p:nvPr/>
          </p:nvSpPr>
          <p:spPr bwMode="auto">
            <a:xfrm>
              <a:off x="4427" y="3222"/>
              <a:ext cx="45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900" b="0" i="0" u="none" strike="noStrike" cap="none" normalizeH="0" baseline="0" dirty="0" smtClean="0">
                  <a:ln>
                    <a:noFill/>
                  </a:ln>
                  <a:solidFill>
                    <a:srgbClr val="000000"/>
                  </a:solidFill>
                  <a:effectLst/>
                  <a:latin typeface="宋体" pitchFamily="2" charset="-122"/>
                  <a:ea typeface="宋体" pitchFamily="2" charset="-122"/>
                  <a:cs typeface="宋体" pitchFamily="2" charset="-122"/>
                </a:rPr>
                <a:t>指针交换后</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123" name="Rectangle 74"/>
            <p:cNvSpPr>
              <a:spLocks noChangeArrowheads="1"/>
            </p:cNvSpPr>
            <p:nvPr/>
          </p:nvSpPr>
          <p:spPr bwMode="auto">
            <a:xfrm>
              <a:off x="5168" y="3109"/>
              <a:ext cx="98"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9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124" name="Group 77"/>
            <p:cNvGrpSpPr>
              <a:grpSpLocks/>
            </p:cNvGrpSpPr>
            <p:nvPr/>
          </p:nvGrpSpPr>
          <p:grpSpPr bwMode="auto">
            <a:xfrm>
              <a:off x="4189" y="1293"/>
              <a:ext cx="405" cy="299"/>
              <a:chOff x="4189" y="1293"/>
              <a:chExt cx="405" cy="299"/>
            </a:xfrm>
          </p:grpSpPr>
          <p:sp>
            <p:nvSpPr>
              <p:cNvPr id="5161" name="Rectangle 75"/>
              <p:cNvSpPr>
                <a:spLocks noChangeArrowheads="1"/>
              </p:cNvSpPr>
              <p:nvPr/>
            </p:nvSpPr>
            <p:spPr bwMode="auto">
              <a:xfrm>
                <a:off x="4189" y="1293"/>
                <a:ext cx="405"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2" name="Rectangle 76"/>
              <p:cNvSpPr>
                <a:spLocks noChangeArrowheads="1"/>
              </p:cNvSpPr>
              <p:nvPr/>
            </p:nvSpPr>
            <p:spPr bwMode="auto">
              <a:xfrm>
                <a:off x="4189" y="1293"/>
                <a:ext cx="405" cy="299"/>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25" name="Rectangle 78"/>
            <p:cNvSpPr>
              <a:spLocks noChangeArrowheads="1"/>
            </p:cNvSpPr>
            <p:nvPr/>
          </p:nvSpPr>
          <p:spPr bwMode="auto">
            <a:xfrm>
              <a:off x="4298" y="1374"/>
              <a:ext cx="18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&amp;</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26" name="Rectangle 79"/>
            <p:cNvSpPr>
              <a:spLocks noChangeArrowheads="1"/>
            </p:cNvSpPr>
            <p:nvPr/>
          </p:nvSpPr>
          <p:spPr bwMode="auto">
            <a:xfrm>
              <a:off x="4298" y="1594"/>
              <a:ext cx="14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b</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27" name="Rectangle 80"/>
            <p:cNvSpPr>
              <a:spLocks noChangeArrowheads="1"/>
            </p:cNvSpPr>
            <p:nvPr/>
          </p:nvSpPr>
          <p:spPr bwMode="auto">
            <a:xfrm>
              <a:off x="4376" y="1594"/>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128" name="Group 83"/>
            <p:cNvGrpSpPr>
              <a:grpSpLocks/>
            </p:cNvGrpSpPr>
            <p:nvPr/>
          </p:nvGrpSpPr>
          <p:grpSpPr bwMode="auto">
            <a:xfrm>
              <a:off x="5029" y="1293"/>
              <a:ext cx="405" cy="299"/>
              <a:chOff x="5029" y="1293"/>
              <a:chExt cx="405" cy="299"/>
            </a:xfrm>
          </p:grpSpPr>
          <p:sp>
            <p:nvSpPr>
              <p:cNvPr id="5159" name="Rectangle 81"/>
              <p:cNvSpPr>
                <a:spLocks noChangeArrowheads="1"/>
              </p:cNvSpPr>
              <p:nvPr/>
            </p:nvSpPr>
            <p:spPr bwMode="auto">
              <a:xfrm>
                <a:off x="5029" y="1293"/>
                <a:ext cx="405"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0" name="Rectangle 82"/>
              <p:cNvSpPr>
                <a:spLocks noChangeArrowheads="1"/>
              </p:cNvSpPr>
              <p:nvPr/>
            </p:nvSpPr>
            <p:spPr bwMode="auto">
              <a:xfrm>
                <a:off x="5029" y="1293"/>
                <a:ext cx="405" cy="299"/>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29" name="Rectangle 84"/>
            <p:cNvSpPr>
              <a:spLocks noChangeArrowheads="1"/>
            </p:cNvSpPr>
            <p:nvPr/>
          </p:nvSpPr>
          <p:spPr bwMode="auto">
            <a:xfrm>
              <a:off x="5138" y="1374"/>
              <a:ext cx="2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36</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30" name="Rectangle 85"/>
            <p:cNvSpPr>
              <a:spLocks noChangeArrowheads="1"/>
            </p:cNvSpPr>
            <p:nvPr/>
          </p:nvSpPr>
          <p:spPr bwMode="auto">
            <a:xfrm>
              <a:off x="5294" y="1374"/>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31" name="Freeform 86"/>
            <p:cNvSpPr>
              <a:spLocks noEditPoints="1"/>
            </p:cNvSpPr>
            <p:nvPr/>
          </p:nvSpPr>
          <p:spPr bwMode="auto">
            <a:xfrm>
              <a:off x="4588" y="1419"/>
              <a:ext cx="445" cy="979"/>
            </a:xfrm>
            <a:custGeom>
              <a:avLst/>
              <a:gdLst>
                <a:gd name="T0" fmla="*/ 13 w 445"/>
                <a:gd name="T1" fmla="*/ 0 h 979"/>
                <a:gd name="T2" fmla="*/ 419 w 445"/>
                <a:gd name="T3" fmla="*/ 911 h 979"/>
                <a:gd name="T4" fmla="*/ 406 w 445"/>
                <a:gd name="T5" fmla="*/ 917 h 979"/>
                <a:gd name="T6" fmla="*/ 0 w 445"/>
                <a:gd name="T7" fmla="*/ 6 h 979"/>
                <a:gd name="T8" fmla="*/ 13 w 445"/>
                <a:gd name="T9" fmla="*/ 0 h 979"/>
                <a:gd name="T10" fmla="*/ 445 w 445"/>
                <a:gd name="T11" fmla="*/ 884 h 979"/>
                <a:gd name="T12" fmla="*/ 441 w 445"/>
                <a:gd name="T13" fmla="*/ 979 h 979"/>
                <a:gd name="T14" fmla="*/ 368 w 445"/>
                <a:gd name="T15" fmla="*/ 919 h 979"/>
                <a:gd name="T16" fmla="*/ 445 w 445"/>
                <a:gd name="T17" fmla="*/ 8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979">
                  <a:moveTo>
                    <a:pt x="13" y="0"/>
                  </a:moveTo>
                  <a:lnTo>
                    <a:pt x="419" y="911"/>
                  </a:lnTo>
                  <a:lnTo>
                    <a:pt x="406" y="917"/>
                  </a:lnTo>
                  <a:lnTo>
                    <a:pt x="0" y="6"/>
                  </a:lnTo>
                  <a:lnTo>
                    <a:pt x="13" y="0"/>
                  </a:lnTo>
                  <a:close/>
                  <a:moveTo>
                    <a:pt x="445" y="884"/>
                  </a:moveTo>
                  <a:lnTo>
                    <a:pt x="441" y="979"/>
                  </a:lnTo>
                  <a:lnTo>
                    <a:pt x="368" y="919"/>
                  </a:lnTo>
                  <a:lnTo>
                    <a:pt x="445" y="884"/>
                  </a:lnTo>
                  <a:close/>
                </a:path>
              </a:pathLst>
            </a:custGeom>
            <a:solidFill>
              <a:srgbClr val="000000"/>
            </a:solidFill>
            <a:ln w="2"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3" name="Rectangle 88"/>
            <p:cNvSpPr>
              <a:spLocks noChangeArrowheads="1"/>
            </p:cNvSpPr>
            <p:nvPr/>
          </p:nvSpPr>
          <p:spPr bwMode="auto">
            <a:xfrm>
              <a:off x="4291" y="1069"/>
              <a:ext cx="2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p1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34" name="Rectangle 89"/>
            <p:cNvSpPr>
              <a:spLocks noChangeArrowheads="1"/>
            </p:cNvSpPr>
            <p:nvPr/>
          </p:nvSpPr>
          <p:spPr bwMode="auto">
            <a:xfrm>
              <a:off x="4447" y="1069"/>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36" name="Rectangle 91"/>
            <p:cNvSpPr>
              <a:spLocks noChangeArrowheads="1"/>
            </p:cNvSpPr>
            <p:nvPr/>
          </p:nvSpPr>
          <p:spPr bwMode="auto">
            <a:xfrm>
              <a:off x="5131" y="1069"/>
              <a:ext cx="1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a</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37" name="Rectangle 92"/>
            <p:cNvSpPr>
              <a:spLocks noChangeArrowheads="1"/>
            </p:cNvSpPr>
            <p:nvPr/>
          </p:nvSpPr>
          <p:spPr bwMode="auto">
            <a:xfrm>
              <a:off x="5201" y="1069"/>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38" name="Rectangle 93"/>
            <p:cNvSpPr>
              <a:spLocks noChangeArrowheads="1"/>
            </p:cNvSpPr>
            <p:nvPr/>
          </p:nvSpPr>
          <p:spPr bwMode="auto">
            <a:xfrm>
              <a:off x="5131" y="1616"/>
              <a:ext cx="3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*p2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39" name="Rectangle 94"/>
            <p:cNvSpPr>
              <a:spLocks noChangeArrowheads="1"/>
            </p:cNvSpPr>
            <p:nvPr/>
          </p:nvSpPr>
          <p:spPr bwMode="auto">
            <a:xfrm>
              <a:off x="5365" y="1616"/>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140" name="Group 97"/>
            <p:cNvGrpSpPr>
              <a:grpSpLocks/>
            </p:cNvGrpSpPr>
            <p:nvPr/>
          </p:nvGrpSpPr>
          <p:grpSpPr bwMode="auto">
            <a:xfrm>
              <a:off x="4189" y="2269"/>
              <a:ext cx="405" cy="299"/>
              <a:chOff x="4189" y="2269"/>
              <a:chExt cx="405" cy="299"/>
            </a:xfrm>
          </p:grpSpPr>
          <p:sp>
            <p:nvSpPr>
              <p:cNvPr id="5157" name="Rectangle 95"/>
              <p:cNvSpPr>
                <a:spLocks noChangeArrowheads="1"/>
              </p:cNvSpPr>
              <p:nvPr/>
            </p:nvSpPr>
            <p:spPr bwMode="auto">
              <a:xfrm>
                <a:off x="4189" y="2269"/>
                <a:ext cx="405"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8" name="Rectangle 96"/>
              <p:cNvSpPr>
                <a:spLocks noChangeArrowheads="1"/>
              </p:cNvSpPr>
              <p:nvPr/>
            </p:nvSpPr>
            <p:spPr bwMode="auto">
              <a:xfrm>
                <a:off x="4189" y="2269"/>
                <a:ext cx="405" cy="299"/>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41" name="Rectangle 98"/>
            <p:cNvSpPr>
              <a:spLocks noChangeArrowheads="1"/>
            </p:cNvSpPr>
            <p:nvPr/>
          </p:nvSpPr>
          <p:spPr bwMode="auto">
            <a:xfrm>
              <a:off x="4298" y="2351"/>
              <a:ext cx="2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&amp;a</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42" name="Rectangle 99"/>
            <p:cNvSpPr>
              <a:spLocks noChangeArrowheads="1"/>
            </p:cNvSpPr>
            <p:nvPr/>
          </p:nvSpPr>
          <p:spPr bwMode="auto">
            <a:xfrm>
              <a:off x="4488" y="2351"/>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5143" name="Group 102"/>
            <p:cNvGrpSpPr>
              <a:grpSpLocks/>
            </p:cNvGrpSpPr>
            <p:nvPr/>
          </p:nvGrpSpPr>
          <p:grpSpPr bwMode="auto">
            <a:xfrm>
              <a:off x="5029" y="2269"/>
              <a:ext cx="405" cy="299"/>
              <a:chOff x="5029" y="2269"/>
              <a:chExt cx="405" cy="299"/>
            </a:xfrm>
          </p:grpSpPr>
          <p:sp>
            <p:nvSpPr>
              <p:cNvPr id="5155" name="Rectangle 100"/>
              <p:cNvSpPr>
                <a:spLocks noChangeArrowheads="1"/>
              </p:cNvSpPr>
              <p:nvPr/>
            </p:nvSpPr>
            <p:spPr bwMode="auto">
              <a:xfrm>
                <a:off x="5029" y="2269"/>
                <a:ext cx="405" cy="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6" name="Rectangle 101"/>
              <p:cNvSpPr>
                <a:spLocks noChangeArrowheads="1"/>
              </p:cNvSpPr>
              <p:nvPr/>
            </p:nvSpPr>
            <p:spPr bwMode="auto">
              <a:xfrm>
                <a:off x="5029" y="2269"/>
                <a:ext cx="405" cy="299"/>
              </a:xfrm>
              <a:prstGeom prst="rect">
                <a:avLst/>
              </a:prstGeom>
              <a:noFill/>
              <a:ln w="11" cap="rnd">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44" name="Rectangle 103"/>
            <p:cNvSpPr>
              <a:spLocks noChangeArrowheads="1"/>
            </p:cNvSpPr>
            <p:nvPr/>
          </p:nvSpPr>
          <p:spPr bwMode="auto">
            <a:xfrm>
              <a:off x="5138" y="2351"/>
              <a:ext cx="2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45</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145" name="Rectangle 104"/>
            <p:cNvSpPr>
              <a:spLocks noChangeArrowheads="1"/>
            </p:cNvSpPr>
            <p:nvPr/>
          </p:nvSpPr>
          <p:spPr bwMode="auto">
            <a:xfrm>
              <a:off x="5294" y="2351"/>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46" name="Freeform 105"/>
            <p:cNvSpPr>
              <a:spLocks noEditPoints="1"/>
            </p:cNvSpPr>
            <p:nvPr/>
          </p:nvSpPr>
          <p:spPr bwMode="auto">
            <a:xfrm>
              <a:off x="4588" y="1422"/>
              <a:ext cx="445" cy="979"/>
            </a:xfrm>
            <a:custGeom>
              <a:avLst/>
              <a:gdLst>
                <a:gd name="T0" fmla="*/ 0 w 445"/>
                <a:gd name="T1" fmla="*/ 973 h 979"/>
                <a:gd name="T2" fmla="*/ 406 w 445"/>
                <a:gd name="T3" fmla="*/ 61 h 979"/>
                <a:gd name="T4" fmla="*/ 419 w 445"/>
                <a:gd name="T5" fmla="*/ 67 h 979"/>
                <a:gd name="T6" fmla="*/ 13 w 445"/>
                <a:gd name="T7" fmla="*/ 979 h 979"/>
                <a:gd name="T8" fmla="*/ 0 w 445"/>
                <a:gd name="T9" fmla="*/ 973 h 979"/>
                <a:gd name="T10" fmla="*/ 368 w 445"/>
                <a:gd name="T11" fmla="*/ 60 h 979"/>
                <a:gd name="T12" fmla="*/ 441 w 445"/>
                <a:gd name="T13" fmla="*/ 0 h 979"/>
                <a:gd name="T14" fmla="*/ 445 w 445"/>
                <a:gd name="T15" fmla="*/ 94 h 979"/>
                <a:gd name="T16" fmla="*/ 368 w 445"/>
                <a:gd name="T17" fmla="*/ 6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979">
                  <a:moveTo>
                    <a:pt x="0" y="973"/>
                  </a:moveTo>
                  <a:lnTo>
                    <a:pt x="406" y="61"/>
                  </a:lnTo>
                  <a:lnTo>
                    <a:pt x="419" y="67"/>
                  </a:lnTo>
                  <a:lnTo>
                    <a:pt x="13" y="979"/>
                  </a:lnTo>
                  <a:lnTo>
                    <a:pt x="0" y="973"/>
                  </a:lnTo>
                  <a:close/>
                  <a:moveTo>
                    <a:pt x="368" y="60"/>
                  </a:moveTo>
                  <a:lnTo>
                    <a:pt x="441" y="0"/>
                  </a:lnTo>
                  <a:lnTo>
                    <a:pt x="445" y="94"/>
                  </a:lnTo>
                  <a:lnTo>
                    <a:pt x="368" y="60"/>
                  </a:lnTo>
                  <a:close/>
                </a:path>
              </a:pathLst>
            </a:custGeom>
            <a:solidFill>
              <a:srgbClr val="000000"/>
            </a:solidFill>
            <a:ln w="2"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7" name="Rectangle 106"/>
            <p:cNvSpPr>
              <a:spLocks noChangeArrowheads="1"/>
            </p:cNvSpPr>
            <p:nvPr/>
          </p:nvSpPr>
          <p:spPr bwMode="auto">
            <a:xfrm>
              <a:off x="4189" y="1969"/>
              <a:ext cx="405" cy="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8" name="Rectangle 107"/>
            <p:cNvSpPr>
              <a:spLocks noChangeArrowheads="1"/>
            </p:cNvSpPr>
            <p:nvPr/>
          </p:nvSpPr>
          <p:spPr bwMode="auto">
            <a:xfrm>
              <a:off x="4291" y="2047"/>
              <a:ext cx="2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p2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49" name="Rectangle 108"/>
            <p:cNvSpPr>
              <a:spLocks noChangeArrowheads="1"/>
            </p:cNvSpPr>
            <p:nvPr/>
          </p:nvSpPr>
          <p:spPr bwMode="auto">
            <a:xfrm>
              <a:off x="4447" y="2047"/>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50" name="Rectangle 109"/>
            <p:cNvSpPr>
              <a:spLocks noChangeArrowheads="1"/>
            </p:cNvSpPr>
            <p:nvPr/>
          </p:nvSpPr>
          <p:spPr bwMode="auto">
            <a:xfrm>
              <a:off x="5029" y="1969"/>
              <a:ext cx="405" cy="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1" name="Rectangle 110"/>
            <p:cNvSpPr>
              <a:spLocks noChangeArrowheads="1"/>
            </p:cNvSpPr>
            <p:nvPr/>
          </p:nvSpPr>
          <p:spPr bwMode="auto">
            <a:xfrm>
              <a:off x="5131" y="2047"/>
              <a:ext cx="14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b</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52" name="Rectangle 111"/>
            <p:cNvSpPr>
              <a:spLocks noChangeArrowheads="1"/>
            </p:cNvSpPr>
            <p:nvPr/>
          </p:nvSpPr>
          <p:spPr bwMode="auto">
            <a:xfrm>
              <a:off x="5209" y="2047"/>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53" name="Rectangle 112"/>
            <p:cNvSpPr>
              <a:spLocks noChangeArrowheads="1"/>
            </p:cNvSpPr>
            <p:nvPr/>
          </p:nvSpPr>
          <p:spPr bwMode="auto">
            <a:xfrm>
              <a:off x="5131" y="2592"/>
              <a:ext cx="3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*p1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54" name="Rectangle 113"/>
            <p:cNvSpPr>
              <a:spLocks noChangeArrowheads="1"/>
            </p:cNvSpPr>
            <p:nvPr/>
          </p:nvSpPr>
          <p:spPr bwMode="auto">
            <a:xfrm>
              <a:off x="5365" y="2592"/>
              <a:ext cx="10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870595724"/>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4425" y="-19675"/>
            <a:ext cx="10239375" cy="6324808"/>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7.3.2</a:t>
            </a:r>
            <a:r>
              <a:rPr lang="zh-CN" altLang="zh-CN" b="1" kern="100" dirty="0">
                <a:latin typeface="Times New Roman" panose="02020603050405020304" pitchFamily="18" charset="0"/>
                <a:cs typeface="Times New Roman" panose="02020603050405020304" pitchFamily="18" charset="0"/>
              </a:rPr>
              <a:t>指针变量作函数的参数</a:t>
            </a:r>
          </a:p>
          <a:p>
            <a:pPr indent="1270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7-4</a:t>
            </a:r>
            <a:r>
              <a:rPr lang="zh-CN" altLang="zh-CN" kern="100" dirty="0">
                <a:latin typeface="Times New Roman" panose="02020603050405020304" pitchFamily="18" charset="0"/>
                <a:cs typeface="Times New Roman" panose="02020603050405020304" pitchFamily="18" charset="0"/>
              </a:rPr>
              <a:t>通过指针变量，在函数中交换两个数据的值。</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void change(</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*pt1,int *pt2){	</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t=*pt1;*pt1=*pt2;*pt2=t;	</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*p1,*p2,a,b,*t;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a,&amp;b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p1=&amp;a;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p2=&amp;b;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change(p1,p2);	/*</a:t>
            </a:r>
            <a:r>
              <a:rPr lang="zh-CN" altLang="zh-CN" kern="100" dirty="0">
                <a:latin typeface="Times New Roman" panose="02020603050405020304" pitchFamily="18" charset="0"/>
                <a:cs typeface="Times New Roman" panose="02020603050405020304" pitchFamily="18" charset="0"/>
              </a:rPr>
              <a:t>子程序调用参数为指针也就是</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两个变量的地址</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\n",</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7026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3373" y="1382560"/>
            <a:ext cx="10829924" cy="2117246"/>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主函数中声明了两个整型变量</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，声明了两个指针变量</a:t>
            </a:r>
            <a:r>
              <a:rPr lang="en-US" altLang="zh-CN" kern="100" dirty="0">
                <a:latin typeface="Times New Roman" panose="02020603050405020304" pitchFamily="18" charset="0"/>
                <a:cs typeface="Times New Roman" panose="02020603050405020304" pitchFamily="18" charset="0"/>
              </a:rPr>
              <a:t> p1</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p2</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p1</a:t>
            </a:r>
            <a:r>
              <a:rPr lang="zh-CN" altLang="zh-CN" kern="100" dirty="0">
                <a:latin typeface="Times New Roman" panose="02020603050405020304" pitchFamily="18" charset="0"/>
                <a:cs typeface="Times New Roman" panose="02020603050405020304" pitchFamily="18" charset="0"/>
              </a:rPr>
              <a:t>内存储</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的地址，</a:t>
            </a:r>
            <a:r>
              <a:rPr lang="en-US" altLang="zh-CN" kern="100" dirty="0">
                <a:latin typeface="Times New Roman" panose="02020603050405020304" pitchFamily="18" charset="0"/>
                <a:cs typeface="Times New Roman" panose="02020603050405020304" pitchFamily="18" charset="0"/>
              </a:rPr>
              <a:t>p2</a:t>
            </a:r>
            <a:r>
              <a:rPr lang="zh-CN" altLang="zh-CN" kern="100" dirty="0">
                <a:latin typeface="Times New Roman" panose="02020603050405020304" pitchFamily="18" charset="0"/>
                <a:cs typeface="Times New Roman" panose="02020603050405020304" pitchFamily="18" charset="0"/>
              </a:rPr>
              <a:t>内存储</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的地址。调用功能函数</a:t>
            </a:r>
            <a:r>
              <a:rPr lang="en-US" altLang="zh-CN" kern="100" dirty="0">
                <a:latin typeface="Times New Roman" panose="02020603050405020304" pitchFamily="18" charset="0"/>
                <a:cs typeface="Times New Roman" panose="02020603050405020304" pitchFamily="18" charset="0"/>
              </a:rPr>
              <a:t>change</a:t>
            </a:r>
            <a:r>
              <a:rPr lang="zh-CN" altLang="zh-CN" kern="100" dirty="0">
                <a:latin typeface="Times New Roman" panose="02020603050405020304" pitchFamily="18" charset="0"/>
                <a:cs typeface="Times New Roman" panose="02020603050405020304" pitchFamily="18" charset="0"/>
              </a:rPr>
              <a:t>，实参、形参对应传递赋值。实参</a:t>
            </a:r>
            <a:r>
              <a:rPr lang="en-US" altLang="zh-CN" kern="100" dirty="0">
                <a:latin typeface="Times New Roman" panose="02020603050405020304" pitchFamily="18" charset="0"/>
                <a:cs typeface="Times New Roman" panose="02020603050405020304" pitchFamily="18" charset="0"/>
              </a:rPr>
              <a:t>p1</a:t>
            </a:r>
            <a:r>
              <a:rPr lang="zh-CN" altLang="zh-CN" kern="100" dirty="0">
                <a:latin typeface="Times New Roman" panose="02020603050405020304" pitchFamily="18" charset="0"/>
                <a:cs typeface="Times New Roman" panose="02020603050405020304" pitchFamily="18" charset="0"/>
              </a:rPr>
              <a:t>将</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的地址值给形参</a:t>
            </a:r>
            <a:r>
              <a:rPr lang="en-US" altLang="zh-CN" kern="100" dirty="0">
                <a:latin typeface="Times New Roman" panose="02020603050405020304" pitchFamily="18" charset="0"/>
                <a:cs typeface="Times New Roman" panose="02020603050405020304" pitchFamily="18" charset="0"/>
              </a:rPr>
              <a:t>pt1</a:t>
            </a:r>
            <a:r>
              <a:rPr lang="zh-CN" altLang="zh-CN" kern="100" dirty="0">
                <a:latin typeface="Times New Roman" panose="02020603050405020304" pitchFamily="18" charset="0"/>
                <a:cs typeface="Times New Roman" panose="02020603050405020304" pitchFamily="18" charset="0"/>
              </a:rPr>
              <a:t>，实参</a:t>
            </a:r>
            <a:r>
              <a:rPr lang="en-US" altLang="zh-CN" kern="100" dirty="0">
                <a:latin typeface="Times New Roman" panose="02020603050405020304" pitchFamily="18" charset="0"/>
                <a:cs typeface="Times New Roman" panose="02020603050405020304" pitchFamily="18" charset="0"/>
              </a:rPr>
              <a:t>p2</a:t>
            </a:r>
            <a:r>
              <a:rPr lang="zh-CN" altLang="zh-CN" kern="100" dirty="0">
                <a:latin typeface="Times New Roman" panose="02020603050405020304" pitchFamily="18" charset="0"/>
                <a:cs typeface="Times New Roman" panose="02020603050405020304" pitchFamily="18" charset="0"/>
              </a:rPr>
              <a:t>将</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的地址值给形参</a:t>
            </a:r>
            <a:r>
              <a:rPr lang="en-US" altLang="zh-CN" kern="100" dirty="0">
                <a:latin typeface="Times New Roman" panose="02020603050405020304" pitchFamily="18" charset="0"/>
                <a:cs typeface="Times New Roman" panose="02020603050405020304" pitchFamily="18" charset="0"/>
              </a:rPr>
              <a:t>pt2</a:t>
            </a:r>
            <a:r>
              <a:rPr lang="zh-CN" altLang="zh-CN" kern="100" dirty="0">
                <a:latin typeface="Times New Roman" panose="02020603050405020304" pitchFamily="18" charset="0"/>
                <a:cs typeface="Times New Roman" panose="02020603050405020304" pitchFamily="18" charset="0"/>
              </a:rPr>
              <a:t>。此时</a:t>
            </a:r>
            <a:r>
              <a:rPr lang="en-US" altLang="zh-CN" kern="100" dirty="0">
                <a:latin typeface="Times New Roman" panose="02020603050405020304" pitchFamily="18" charset="0"/>
                <a:cs typeface="Times New Roman" panose="02020603050405020304" pitchFamily="18" charset="0"/>
              </a:rPr>
              <a:t>p1</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pt1</a:t>
            </a:r>
            <a:r>
              <a:rPr lang="zh-CN" altLang="zh-CN" kern="100" dirty="0">
                <a:latin typeface="Times New Roman" panose="02020603050405020304" pitchFamily="18" charset="0"/>
                <a:cs typeface="Times New Roman" panose="02020603050405020304" pitchFamily="18" charset="0"/>
              </a:rPr>
              <a:t>都指向变量</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所对应的空间，</a:t>
            </a:r>
            <a:r>
              <a:rPr lang="en-US" altLang="zh-CN" kern="100" dirty="0">
                <a:latin typeface="Times New Roman" panose="02020603050405020304" pitchFamily="18" charset="0"/>
                <a:cs typeface="Times New Roman" panose="02020603050405020304" pitchFamily="18" charset="0"/>
              </a:rPr>
              <a:t>p2</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pt2</a:t>
            </a:r>
            <a:r>
              <a:rPr lang="zh-CN" altLang="zh-CN" kern="100" dirty="0">
                <a:latin typeface="Times New Roman" panose="02020603050405020304" pitchFamily="18" charset="0"/>
                <a:cs typeface="Times New Roman" panose="02020603050405020304" pitchFamily="18" charset="0"/>
              </a:rPr>
              <a:t>都指向变量</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所对应的空间。</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chang</a:t>
            </a:r>
            <a:r>
              <a:rPr lang="zh-CN" altLang="zh-CN" kern="100" dirty="0">
                <a:latin typeface="Times New Roman" panose="02020603050405020304" pitchFamily="18" charset="0"/>
                <a:cs typeface="Times New Roman" panose="02020603050405020304" pitchFamily="18" charset="0"/>
              </a:rPr>
              <a:t>函数中交换了</a:t>
            </a:r>
            <a:r>
              <a:rPr lang="en-US" altLang="zh-CN" kern="100" dirty="0">
                <a:latin typeface="Times New Roman" panose="02020603050405020304" pitchFamily="18" charset="0"/>
                <a:cs typeface="Times New Roman" panose="02020603050405020304" pitchFamily="18" charset="0"/>
              </a:rPr>
              <a:t> *pt1</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*pt2</a:t>
            </a:r>
            <a:r>
              <a:rPr lang="zh-CN" altLang="zh-CN" kern="100" dirty="0">
                <a:latin typeface="Times New Roman" panose="02020603050405020304" pitchFamily="18" charset="0"/>
                <a:cs typeface="Times New Roman" panose="02020603050405020304" pitchFamily="18" charset="0"/>
              </a:rPr>
              <a:t>的值，</a:t>
            </a:r>
            <a:r>
              <a:rPr lang="en-US" altLang="zh-CN" kern="100" dirty="0">
                <a:latin typeface="Times New Roman" panose="02020603050405020304" pitchFamily="18" charset="0"/>
                <a:cs typeface="Times New Roman" panose="02020603050405020304" pitchFamily="18" charset="0"/>
              </a:rPr>
              <a:t>pt1</a:t>
            </a:r>
            <a:r>
              <a:rPr lang="zh-CN" altLang="zh-CN" kern="100" dirty="0">
                <a:latin typeface="Times New Roman" panose="02020603050405020304" pitchFamily="18" charset="0"/>
                <a:cs typeface="Times New Roman" panose="02020603050405020304" pitchFamily="18" charset="0"/>
              </a:rPr>
              <a:t>内存储的是</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的地址，</a:t>
            </a:r>
            <a:r>
              <a:rPr lang="en-US" altLang="zh-CN" kern="100" dirty="0">
                <a:latin typeface="Times New Roman" panose="02020603050405020304" pitchFamily="18" charset="0"/>
                <a:cs typeface="Times New Roman" panose="02020603050405020304" pitchFamily="18" charset="0"/>
              </a:rPr>
              <a:t>*pt1</a:t>
            </a:r>
            <a:r>
              <a:rPr lang="zh-CN" altLang="zh-CN" kern="100" dirty="0">
                <a:latin typeface="Times New Roman" panose="02020603050405020304" pitchFamily="18" charset="0"/>
                <a:cs typeface="Times New Roman" panose="02020603050405020304" pitchFamily="18" charset="0"/>
              </a:rPr>
              <a:t>可以理解为</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pt2</a:t>
            </a:r>
            <a:r>
              <a:rPr lang="zh-CN" altLang="zh-CN" kern="100" dirty="0">
                <a:latin typeface="Times New Roman" panose="02020603050405020304" pitchFamily="18" charset="0"/>
                <a:cs typeface="Times New Roman" panose="02020603050405020304" pitchFamily="18" charset="0"/>
              </a:rPr>
              <a:t>内存储的是</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的地址，</a:t>
            </a:r>
            <a:r>
              <a:rPr lang="en-US" altLang="zh-CN" kern="100" dirty="0">
                <a:latin typeface="Times New Roman" panose="02020603050405020304" pitchFamily="18" charset="0"/>
                <a:cs typeface="Times New Roman" panose="02020603050405020304" pitchFamily="18" charset="0"/>
              </a:rPr>
              <a:t>*pt2</a:t>
            </a:r>
            <a:r>
              <a:rPr lang="zh-CN" altLang="zh-CN" kern="100" dirty="0">
                <a:latin typeface="Times New Roman" panose="02020603050405020304" pitchFamily="18" charset="0"/>
                <a:cs typeface="Times New Roman" panose="02020603050405020304" pitchFamily="18" charset="0"/>
              </a:rPr>
              <a:t>可以理解为</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change</a:t>
            </a:r>
            <a:r>
              <a:rPr lang="zh-CN" altLang="zh-CN" kern="100" dirty="0">
                <a:latin typeface="Times New Roman" panose="02020603050405020304" pitchFamily="18" charset="0"/>
                <a:cs typeface="Times New Roman" panose="02020603050405020304" pitchFamily="18" charset="0"/>
              </a:rPr>
              <a:t>函数交换</a:t>
            </a:r>
            <a:r>
              <a:rPr lang="en-US" altLang="zh-CN" kern="100" dirty="0">
                <a:latin typeface="Times New Roman" panose="02020603050405020304" pitchFamily="18" charset="0"/>
                <a:cs typeface="Times New Roman" panose="02020603050405020304" pitchFamily="18" charset="0"/>
              </a:rPr>
              <a:t>a </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的值。</a:t>
            </a:r>
          </a:p>
        </p:txBody>
      </p:sp>
    </p:spTree>
    <p:extLst>
      <p:ext uri="{BB962C8B-B14F-4D97-AF65-F5344CB8AC3E}">
        <p14:creationId xmlns:p14="http://schemas.microsoft.com/office/powerpoint/2010/main" val="388312103"/>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23" name="Picture 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4088" y="1047750"/>
            <a:ext cx="8413508" cy="3695700"/>
          </a:xfrm>
          <a:prstGeom prst="rect">
            <a:avLst/>
          </a:prstGeom>
          <a:noFill/>
          <a:extLst>
            <a:ext uri="{909E8E84-426E-40DD-AFC4-6F175D3DCCD1}">
              <a14:hiddenFill xmlns:a14="http://schemas.microsoft.com/office/drawing/2010/main">
                <a:solidFill>
                  <a:srgbClr val="FFFFFF"/>
                </a:solidFill>
              </a14:hiddenFill>
            </a:ext>
          </a:extLst>
        </p:spPr>
      </p:pic>
      <p:sp>
        <p:nvSpPr>
          <p:cNvPr id="51" name="矩形 50"/>
          <p:cNvSpPr/>
          <p:nvPr/>
        </p:nvSpPr>
        <p:spPr>
          <a:xfrm>
            <a:off x="3828320" y="5451560"/>
            <a:ext cx="4878259" cy="507831"/>
          </a:xfrm>
          <a:prstGeom prst="rect">
            <a:avLst/>
          </a:prstGeom>
        </p:spPr>
        <p:txBody>
          <a:bodyPr wrap="none">
            <a:spAutoFit/>
          </a:bodyPr>
          <a:lstStyle/>
          <a:p>
            <a:pPr indent="228600" algn="ctr">
              <a:lnSpc>
                <a:spcPct val="150000"/>
              </a:lnSpc>
              <a:spcAft>
                <a:spcPts val="0"/>
              </a:spcAft>
            </a:pPr>
            <a:r>
              <a:rPr lang="zh-CN" altLang="zh-CN" kern="100" dirty="0">
                <a:latin typeface="Times New Roman"/>
                <a:cs typeface="Times New Roman"/>
              </a:rPr>
              <a:t>图</a:t>
            </a:r>
            <a:r>
              <a:rPr lang="en-US" altLang="zh-CN" kern="100" dirty="0">
                <a:latin typeface="Times New Roman"/>
                <a:cs typeface="Times New Roman"/>
              </a:rPr>
              <a:t>7-5</a:t>
            </a:r>
            <a:r>
              <a:rPr lang="zh-CN" altLang="zh-CN" kern="100" dirty="0">
                <a:latin typeface="Times New Roman"/>
                <a:cs typeface="Times New Roman"/>
              </a:rPr>
              <a:t>指针变量做参数、形参实参对应关系图</a:t>
            </a:r>
            <a:endParaRPr lang="zh-CN" altLang="zh-CN" sz="2400" kern="100" dirty="0">
              <a:latin typeface="Times New Roman"/>
              <a:cs typeface="Times New Roman"/>
            </a:endParaRPr>
          </a:p>
        </p:txBody>
      </p:sp>
    </p:spTree>
    <p:extLst>
      <p:ext uri="{BB962C8B-B14F-4D97-AF65-F5344CB8AC3E}">
        <p14:creationId xmlns:p14="http://schemas.microsoft.com/office/powerpoint/2010/main" val="3647410269"/>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1166" y="470627"/>
            <a:ext cx="10334626" cy="1754326"/>
          </a:xfrm>
          <a:prstGeom prst="rect">
            <a:avLst/>
          </a:prstGeom>
        </p:spPr>
        <p:txBody>
          <a:bodyPr wrap="square">
            <a:spAutoFit/>
          </a:bodyPr>
          <a:lstStyle/>
          <a:p>
            <a:pPr indent="267970" algn="just">
              <a:lnSpc>
                <a:spcPct val="150000"/>
              </a:lnSpc>
              <a:spcAft>
                <a:spcPts val="0"/>
              </a:spcAft>
            </a:pPr>
            <a:r>
              <a:rPr lang="en-US" altLang="zh-CN" b="1" kern="100" dirty="0" smtClean="0">
                <a:latin typeface="Cambria"/>
                <a:cs typeface="Times New Roman"/>
              </a:rPr>
              <a:t>7.4</a:t>
            </a:r>
            <a:r>
              <a:rPr lang="zh-CN" altLang="zh-CN" b="1" kern="100" dirty="0">
                <a:latin typeface="Cambria"/>
                <a:cs typeface="Times New Roman"/>
              </a:rPr>
              <a:t>指针与数组</a:t>
            </a: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数组</a:t>
            </a:r>
            <a:r>
              <a:rPr lang="zh-CN" altLang="zh-CN" kern="100" dirty="0">
                <a:latin typeface="Times New Roman"/>
                <a:cs typeface="Times New Roman"/>
              </a:rPr>
              <a:t>可以理解为变量的集合，与普通变量一样，数组元素在内存中也有自己的空间。不同的是，数组的元素的内存空间是连续的。数组名字代表着这个内存空间的起始地址，也就是数组第一个元素的地址。对数组和数组元素的引用，也可以使用指针变量。</a:t>
            </a:r>
          </a:p>
        </p:txBody>
      </p:sp>
      <p:sp>
        <p:nvSpPr>
          <p:cNvPr id="3" name="矩形 2"/>
          <p:cNvSpPr/>
          <p:nvPr/>
        </p:nvSpPr>
        <p:spPr>
          <a:xfrm>
            <a:off x="861166" y="2350567"/>
            <a:ext cx="10334626" cy="1089529"/>
          </a:xfrm>
          <a:prstGeom prst="rect">
            <a:avLst/>
          </a:prstGeom>
        </p:spPr>
        <p:txBody>
          <a:bodyPr wrap="square">
            <a:spAutoFit/>
          </a:bodyPr>
          <a:lstStyle/>
          <a:p>
            <a:pPr indent="267970" algn="just">
              <a:lnSpc>
                <a:spcPct val="120000"/>
              </a:lnSpc>
              <a:spcAft>
                <a:spcPts val="0"/>
              </a:spcAft>
            </a:pPr>
            <a:r>
              <a:rPr lang="en-US" altLang="zh-CN" b="1" kern="100" dirty="0">
                <a:latin typeface="Times New Roman" panose="02020603050405020304" pitchFamily="18" charset="0"/>
                <a:cs typeface="Times New Roman" panose="02020603050405020304" pitchFamily="18" charset="0"/>
              </a:rPr>
              <a:t>7.4.1</a:t>
            </a:r>
            <a:r>
              <a:rPr lang="zh-CN" altLang="zh-CN" b="1" kern="100" dirty="0">
                <a:latin typeface="Times New Roman" panose="02020603050405020304" pitchFamily="18" charset="0"/>
                <a:cs typeface="Times New Roman" panose="02020603050405020304" pitchFamily="18" charset="0"/>
              </a:rPr>
              <a:t>指针与一维数组</a:t>
            </a: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一</a:t>
            </a:r>
            <a:r>
              <a:rPr lang="zh-CN" altLang="zh-CN" kern="100" dirty="0">
                <a:latin typeface="Times New Roman" panose="02020603050405020304" pitchFamily="18" charset="0"/>
                <a:cs typeface="Times New Roman" panose="02020603050405020304" pitchFamily="18" charset="0"/>
              </a:rPr>
              <a:t>维数组在内存中占用一段连续的存储空间，数组的名字就是这段内存空间的首地址。数组元素的空间分配和引用见图</a:t>
            </a:r>
            <a:r>
              <a:rPr lang="en-US" altLang="zh-CN" kern="100" dirty="0">
                <a:latin typeface="Times New Roman" panose="02020603050405020304" pitchFamily="18" charset="0"/>
                <a:cs typeface="Times New Roman" panose="02020603050405020304" pitchFamily="18" charset="0"/>
              </a:rPr>
              <a:t>7-6</a:t>
            </a:r>
            <a:r>
              <a:rPr lang="zh-CN" altLang="zh-CN" kern="100" dirty="0">
                <a:latin typeface="Times New Roman" panose="02020603050405020304" pitchFamily="18" charset="0"/>
                <a:cs typeface="Times New Roman" panose="02020603050405020304" pitchFamily="18" charset="0"/>
              </a:rPr>
              <a:t>所示。</a:t>
            </a:r>
          </a:p>
        </p:txBody>
      </p:sp>
      <p:pic>
        <p:nvPicPr>
          <p:cNvPr id="4" name="图片 3" descr="F:\ctutu\07\7-6.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5520" y="3565710"/>
            <a:ext cx="6594475" cy="1634146"/>
          </a:xfrm>
          <a:prstGeom prst="rect">
            <a:avLst/>
          </a:prstGeom>
          <a:noFill/>
          <a:ln>
            <a:noFill/>
          </a:ln>
        </p:spPr>
      </p:pic>
      <p:sp>
        <p:nvSpPr>
          <p:cNvPr id="5" name="矩形 4"/>
          <p:cNvSpPr/>
          <p:nvPr/>
        </p:nvSpPr>
        <p:spPr>
          <a:xfrm>
            <a:off x="3566902" y="5325470"/>
            <a:ext cx="4371710" cy="424732"/>
          </a:xfrm>
          <a:prstGeom prst="rect">
            <a:avLst/>
          </a:prstGeom>
        </p:spPr>
        <p:txBody>
          <a:bodyPr wrap="none">
            <a:spAutoFit/>
          </a:bodyPr>
          <a:lstStyle/>
          <a:p>
            <a:pPr indent="127000" algn="ctr">
              <a:lnSpc>
                <a:spcPct val="120000"/>
              </a:lnSpc>
              <a:spcAft>
                <a:spcPts val="0"/>
              </a:spcAft>
            </a:pPr>
            <a:r>
              <a:rPr lang="zh-CN" altLang="zh-CN" kern="100" dirty="0">
                <a:latin typeface="Times New Roman" panose="02020603050405020304" pitchFamily="18" charset="0"/>
                <a:cs typeface="Times New Roman" panose="02020603050405020304" pitchFamily="18" charset="0"/>
              </a:rPr>
              <a:t>图</a:t>
            </a:r>
            <a:r>
              <a:rPr lang="en-US" altLang="zh-CN" kern="100" dirty="0">
                <a:latin typeface="Times New Roman" panose="02020603050405020304" pitchFamily="18" charset="0"/>
                <a:cs typeface="Times New Roman" panose="02020603050405020304" pitchFamily="18" charset="0"/>
              </a:rPr>
              <a:t>7-6 </a:t>
            </a:r>
            <a:r>
              <a:rPr lang="zh-CN" altLang="zh-CN" kern="100" dirty="0">
                <a:latin typeface="Times New Roman" panose="02020603050405020304" pitchFamily="18" charset="0"/>
                <a:cs typeface="Times New Roman" panose="02020603050405020304" pitchFamily="18" charset="0"/>
              </a:rPr>
              <a:t>数组元素的空间分配和引用示例图</a:t>
            </a:r>
            <a:endParaRPr lang="zh-CN" altLang="zh-CN" sz="24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8984391"/>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6213" y="1056043"/>
            <a:ext cx="9648202" cy="3748719"/>
          </a:xfrm>
          <a:prstGeom prst="rect">
            <a:avLst/>
          </a:prstGeom>
        </p:spPr>
        <p:txBody>
          <a:bodyPr wrap="square">
            <a:spAutoFit/>
          </a:bodyPr>
          <a:lstStyle/>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声明一个有</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个整型元素的数组，这个数组在内存中占用一段连续的存储空间。数组名字</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代表这段内存空间的起始地址，也就是</a:t>
            </a:r>
            <a:r>
              <a:rPr lang="en-US" altLang="zh-CN" kern="100" dirty="0">
                <a:latin typeface="Times New Roman" panose="02020603050405020304" pitchFamily="18" charset="0"/>
                <a:cs typeface="Times New Roman" panose="02020603050405020304" pitchFamily="18" charset="0"/>
              </a:rPr>
              <a:t>a[0]</a:t>
            </a:r>
            <a:r>
              <a:rPr lang="zh-CN" altLang="zh-CN" kern="100" dirty="0">
                <a:latin typeface="Times New Roman" panose="02020603050405020304" pitchFamily="18" charset="0"/>
                <a:cs typeface="Times New Roman" panose="02020603050405020304" pitchFamily="18" charset="0"/>
              </a:rPr>
              <a:t>的地址。</a:t>
            </a:r>
            <a:r>
              <a:rPr lang="en-US" altLang="zh-CN" kern="100" dirty="0">
                <a:latin typeface="Times New Roman" panose="02020603050405020304" pitchFamily="18" charset="0"/>
                <a:cs typeface="Times New Roman" panose="02020603050405020304" pitchFamily="18" charset="0"/>
              </a:rPr>
              <a:t>a[1]</a:t>
            </a:r>
            <a:r>
              <a:rPr lang="zh-CN" altLang="zh-CN" kern="100" dirty="0">
                <a:latin typeface="Times New Roman" panose="02020603050405020304" pitchFamily="18" charset="0"/>
                <a:cs typeface="Times New Roman" panose="02020603050405020304" pitchFamily="18" charset="0"/>
              </a:rPr>
              <a:t>的地址就是</a:t>
            </a:r>
            <a:r>
              <a:rPr lang="en-US" altLang="zh-CN" kern="100" dirty="0">
                <a:latin typeface="Times New Roman" panose="02020603050405020304" pitchFamily="18" charset="0"/>
                <a:cs typeface="Times New Roman" panose="02020603050405020304" pitchFamily="18" charset="0"/>
              </a:rPr>
              <a:t> a+1</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a[2]</a:t>
            </a:r>
            <a:r>
              <a:rPr lang="zh-CN" altLang="zh-CN" kern="100" dirty="0">
                <a:latin typeface="Times New Roman" panose="02020603050405020304" pitchFamily="18" charset="0"/>
                <a:cs typeface="Times New Roman" panose="02020603050405020304" pitchFamily="18" charset="0"/>
              </a:rPr>
              <a:t>的地址就是</a:t>
            </a:r>
            <a:r>
              <a:rPr lang="en-US" altLang="zh-CN" kern="100" dirty="0">
                <a:latin typeface="Times New Roman" panose="02020603050405020304" pitchFamily="18" charset="0"/>
                <a:cs typeface="Times New Roman" panose="02020603050405020304" pitchFamily="18" charset="0"/>
              </a:rPr>
              <a:t>a+2</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a[9]</a:t>
            </a:r>
            <a:r>
              <a:rPr lang="zh-CN" altLang="zh-CN" kern="100" dirty="0">
                <a:latin typeface="Times New Roman" panose="02020603050405020304" pitchFamily="18" charset="0"/>
                <a:cs typeface="Times New Roman" panose="02020603050405020304" pitchFamily="18" charset="0"/>
              </a:rPr>
              <a:t>的地址就是</a:t>
            </a:r>
            <a:r>
              <a:rPr lang="en-US" altLang="zh-CN" kern="100" dirty="0">
                <a:latin typeface="Times New Roman" panose="02020603050405020304" pitchFamily="18" charset="0"/>
                <a:cs typeface="Times New Roman" panose="02020603050405020304" pitchFamily="18" charset="0"/>
              </a:rPr>
              <a:t>a+9</a:t>
            </a:r>
            <a:r>
              <a:rPr lang="zh-CN" altLang="zh-CN" kern="100" dirty="0">
                <a:latin typeface="Times New Roman" panose="02020603050405020304" pitchFamily="18" charset="0"/>
                <a:cs typeface="Times New Roman" panose="02020603050405020304" pitchFamily="18" charset="0"/>
              </a:rPr>
              <a:t>。所以</a:t>
            </a:r>
            <a:r>
              <a:rPr lang="en-US" altLang="zh-CN" kern="100" dirty="0" err="1">
                <a:latin typeface="Times New Roman" panose="02020603050405020304" pitchFamily="18" charset="0"/>
                <a:cs typeface="Times New Roman" panose="02020603050405020304" pitchFamily="18" charset="0"/>
              </a:rPr>
              <a:t>a+i</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&amp;a[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都是数组元素</a:t>
            </a:r>
            <a:r>
              <a:rPr lang="en-US" altLang="zh-CN" kern="100" dirty="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的地址。我们既可以使用</a:t>
            </a:r>
            <a:r>
              <a:rPr lang="en-US" altLang="zh-CN" kern="100" dirty="0">
                <a:latin typeface="Times New Roman" panose="02020603050405020304" pitchFamily="18" charset="0"/>
                <a:cs typeface="Times New Roman" panose="02020603050405020304" pitchFamily="18" charset="0"/>
              </a:rPr>
              <a:t> a[0]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a[1]</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a[9]</a:t>
            </a:r>
            <a:r>
              <a:rPr lang="zh-CN" altLang="zh-CN" kern="100" dirty="0">
                <a:latin typeface="Times New Roman" panose="02020603050405020304" pitchFamily="18" charset="0"/>
                <a:cs typeface="Times New Roman" panose="02020603050405020304" pitchFamily="18" charset="0"/>
              </a:rPr>
              <a:t>的形式引用数组元素，也可以使用</a:t>
            </a:r>
            <a:r>
              <a:rPr lang="en-US" altLang="zh-CN" kern="100" dirty="0">
                <a:latin typeface="Times New Roman" panose="02020603050405020304" pitchFamily="18" charset="0"/>
                <a:cs typeface="Times New Roman" panose="02020603050405020304" pitchFamily="18" charset="0"/>
              </a:rPr>
              <a:t>*(a+0)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*(a+1)</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*(a+9)</a:t>
            </a:r>
            <a:r>
              <a:rPr lang="zh-CN" altLang="zh-CN" kern="100" dirty="0">
                <a:latin typeface="Times New Roman" panose="02020603050405020304" pitchFamily="18" charset="0"/>
                <a:cs typeface="Times New Roman" panose="02020603050405020304" pitchFamily="18" charset="0"/>
              </a:rPr>
              <a:t>的形式引用数组元素。</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即：</a:t>
            </a:r>
            <a:r>
              <a:rPr lang="en-US" altLang="zh-CN" kern="100" dirty="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就是</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a+i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是数组名，是地址常量，是一个地址值，将其换做地址变量即指针也是可以的。例如：</a:t>
            </a: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a[10],*p;</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p=a;/*</a:t>
            </a:r>
            <a:r>
              <a:rPr lang="zh-CN" altLang="zh-CN" kern="100" dirty="0">
                <a:latin typeface="Times New Roman" panose="02020603050405020304" pitchFamily="18" charset="0"/>
                <a:cs typeface="Times New Roman" panose="02020603050405020304" pitchFamily="18" charset="0"/>
              </a:rPr>
              <a:t>将一维数组的首地址赋值给指针变量</a:t>
            </a:r>
            <a:r>
              <a:rPr lang="en-US" altLang="zh-CN" kern="100" dirty="0">
                <a:latin typeface="Times New Roman" panose="02020603050405020304" pitchFamily="18" charset="0"/>
                <a:cs typeface="Times New Roman" panose="02020603050405020304" pitchFamily="18" charset="0"/>
              </a:rPr>
              <a:t>p*/;</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此时</a:t>
            </a:r>
            <a:r>
              <a:rPr lang="en-US" altLang="zh-CN" kern="100" dirty="0">
                <a:latin typeface="Times New Roman" panose="02020603050405020304" pitchFamily="18" charset="0"/>
                <a:cs typeface="Times New Roman" panose="02020603050405020304" pitchFamily="18" charset="0"/>
              </a:rPr>
              <a:t> 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p+i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都是数组的第</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个元素。</a:t>
            </a:r>
          </a:p>
        </p:txBody>
      </p:sp>
    </p:spTree>
    <p:extLst>
      <p:ext uri="{BB962C8B-B14F-4D97-AF65-F5344CB8AC3E}">
        <p14:creationId xmlns:p14="http://schemas.microsoft.com/office/powerpoint/2010/main" val="930824385"/>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00296" y="580380"/>
            <a:ext cx="9420225" cy="5078313"/>
          </a:xfrm>
          <a:prstGeom prst="rect">
            <a:avLst/>
          </a:prstGeom>
        </p:spPr>
        <p:txBody>
          <a:bodyPr wrap="square">
            <a:spAutoFit/>
          </a:bodyPr>
          <a:lstStyle/>
          <a:p>
            <a:pPr indent="126365"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7-5</a:t>
            </a:r>
            <a:r>
              <a:rPr lang="zh-CN" altLang="zh-CN" kern="100" dirty="0">
                <a:latin typeface="Times New Roman" panose="02020603050405020304" pitchFamily="18" charset="0"/>
                <a:cs typeface="Times New Roman" panose="02020603050405020304" pitchFamily="18" charset="0"/>
              </a:rPr>
              <a:t>普通数组下标法访问数组元素。</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inti,a</a:t>
            </a:r>
            <a:r>
              <a:rPr lang="en-US" altLang="zh-CN" kern="100" dirty="0">
                <a:latin typeface="Times New Roman" panose="02020603050405020304" pitchFamily="18" charset="0"/>
                <a:cs typeface="Times New Roman" panose="02020603050405020304" pitchFamily="18" charset="0"/>
              </a:rPr>
              <a:t>[10],*</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d",&amp;a</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("1------output!\n");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("%4d",a[i]);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9960919"/>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956703" y="1789647"/>
            <a:ext cx="7571574" cy="3739485"/>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en-US" b="1" kern="100" dirty="0" smtClean="0">
                <a:latin typeface="Cambria"/>
                <a:cs typeface="Times New Roman"/>
              </a:rPr>
              <a:t>项目</a:t>
            </a:r>
            <a:r>
              <a:rPr lang="zh-CN" altLang="zh-CN" b="1" kern="100" dirty="0" smtClean="0">
                <a:latin typeface="Cambria"/>
                <a:cs typeface="Times New Roman"/>
              </a:rPr>
              <a:t>描述</a:t>
            </a:r>
            <a:endParaRPr lang="zh-CN" altLang="zh-CN" b="1" kern="100" dirty="0">
              <a:latin typeface="Cambria"/>
              <a:cs typeface="Times New Roman"/>
            </a:endParaRP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某</a:t>
            </a:r>
            <a:r>
              <a:rPr lang="zh-CN" altLang="zh-CN" kern="100" dirty="0">
                <a:latin typeface="Times New Roman"/>
                <a:cs typeface="Times New Roman"/>
              </a:rPr>
              <a:t>高校计算机专业大四学生小李品学兼优，特别是专业课非常优秀，编写</a:t>
            </a:r>
            <a:r>
              <a:rPr lang="en-US" altLang="zh-CN" kern="100" dirty="0">
                <a:latin typeface="Times New Roman"/>
                <a:cs typeface="Times New Roman"/>
              </a:rPr>
              <a:t>C</a:t>
            </a:r>
            <a:r>
              <a:rPr lang="zh-CN" altLang="zh-CN" kern="100" dirty="0">
                <a:latin typeface="Times New Roman"/>
                <a:cs typeface="Times New Roman"/>
              </a:rPr>
              <a:t>语言程序擅于使用指针代码，且能够灵活运用，他认为，运用指针能有效地使用数组；能动态分配内存；能方便的使用字符串，等等，掌握指针就掌握了</a:t>
            </a:r>
            <a:r>
              <a:rPr lang="en-US" altLang="zh-CN" kern="100" dirty="0">
                <a:latin typeface="Times New Roman"/>
                <a:cs typeface="Times New Roman"/>
              </a:rPr>
              <a:t>C</a:t>
            </a:r>
            <a:r>
              <a:rPr lang="zh-CN" altLang="zh-CN" kern="100" dirty="0">
                <a:latin typeface="Times New Roman"/>
                <a:cs typeface="Times New Roman"/>
              </a:rPr>
              <a:t>语言的精华</a:t>
            </a:r>
            <a:r>
              <a:rPr lang="zh-CN" altLang="zh-CN" kern="100" dirty="0">
                <a:solidFill>
                  <a:srgbClr val="000000"/>
                </a:solidFill>
                <a:latin typeface="Times New Roman"/>
                <a:cs typeface="Times New Roman"/>
              </a:rPr>
              <a:t>。</a:t>
            </a:r>
            <a:endParaRPr lang="zh-CN" altLang="zh-CN" kern="100" dirty="0">
              <a:latin typeface="Times New Roman"/>
              <a:cs typeface="Times New Roman"/>
            </a:endParaRPr>
          </a:p>
          <a:p>
            <a:pPr marL="342900" lvl="0" indent="-342900" algn="just">
              <a:lnSpc>
                <a:spcPct val="150000"/>
              </a:lnSpc>
              <a:spcAft>
                <a:spcPts val="0"/>
              </a:spcAft>
              <a:buFont typeface="Wingdings"/>
              <a:buChar char=""/>
            </a:pPr>
            <a:r>
              <a:rPr lang="zh-CN" altLang="en-US" b="1" kern="100" dirty="0">
                <a:latin typeface="Cambria"/>
                <a:cs typeface="Times New Roman"/>
              </a:rPr>
              <a:t>项目</a:t>
            </a:r>
            <a:r>
              <a:rPr lang="zh-CN" altLang="zh-CN" b="1" kern="100" dirty="0" smtClean="0">
                <a:latin typeface="Cambria"/>
                <a:cs typeface="Times New Roman"/>
              </a:rPr>
              <a:t>分析</a:t>
            </a:r>
            <a:endParaRPr lang="zh-CN" altLang="zh-CN" b="1" kern="100" dirty="0">
              <a:latin typeface="Cambria"/>
              <a:cs typeface="Times New Roman"/>
            </a:endParaRPr>
          </a:p>
          <a:p>
            <a:pPr indent="266700" algn="just">
              <a:lnSpc>
                <a:spcPct val="150000"/>
              </a:lnSpc>
              <a:spcAft>
                <a:spcPts val="0"/>
              </a:spcAft>
            </a:pPr>
            <a:r>
              <a:rPr lang="en-US" altLang="zh-CN" kern="100" dirty="0" smtClean="0">
                <a:solidFill>
                  <a:srgbClr val="000000"/>
                </a:solidFill>
                <a:latin typeface="Times New Roman"/>
                <a:cs typeface="Arial"/>
              </a:rPr>
              <a:t>  </a:t>
            </a:r>
            <a:r>
              <a:rPr lang="zh-CN" altLang="zh-CN" kern="100" dirty="0" smtClean="0">
                <a:solidFill>
                  <a:srgbClr val="000000"/>
                </a:solidFill>
                <a:latin typeface="Times New Roman"/>
                <a:cs typeface="Arial"/>
              </a:rPr>
              <a:t>指针</a:t>
            </a:r>
            <a:r>
              <a:rPr lang="zh-CN" altLang="zh-CN" kern="100" dirty="0">
                <a:solidFill>
                  <a:srgbClr val="000000"/>
                </a:solidFill>
                <a:latin typeface="Times New Roman"/>
                <a:cs typeface="Arial"/>
              </a:rPr>
              <a:t>是</a:t>
            </a:r>
            <a:r>
              <a:rPr lang="en-US" altLang="zh-CN" kern="100" dirty="0">
                <a:solidFill>
                  <a:srgbClr val="000000"/>
                </a:solidFill>
                <a:latin typeface="Times New Roman"/>
                <a:cs typeface="Arial"/>
              </a:rPr>
              <a:t>C</a:t>
            </a:r>
            <a:r>
              <a:rPr lang="zh-CN" altLang="zh-CN" kern="100" dirty="0">
                <a:solidFill>
                  <a:srgbClr val="000000"/>
                </a:solidFill>
                <a:latin typeface="Times New Roman"/>
                <a:cs typeface="Arial"/>
              </a:rPr>
              <a:t>语言十分重要的应用，使用它可以提高代码效率，能从函数调用得到多个变化了的值，</a:t>
            </a:r>
            <a:r>
              <a:rPr lang="zh-CN" altLang="zh-CN" kern="100" dirty="0">
                <a:solidFill>
                  <a:srgbClr val="333333"/>
                </a:solidFill>
                <a:latin typeface="Helvetica"/>
                <a:cs typeface="Helvetica"/>
              </a:rPr>
              <a:t>还用于表示和实现各种复杂的数据结构，为编写出更加高品质的程序打下基础</a:t>
            </a:r>
            <a:r>
              <a:rPr lang="zh-CN" altLang="zh-CN" kern="100" dirty="0">
                <a:solidFill>
                  <a:srgbClr val="000000"/>
                </a:solidFill>
                <a:latin typeface="Times New Roman"/>
                <a:cs typeface="Arial"/>
              </a:rPr>
              <a:t>。</a:t>
            </a:r>
            <a:endParaRPr lang="zh-CN" altLang="zh-CN" kern="100" dirty="0">
              <a:latin typeface="Times New Roman"/>
              <a:cs typeface="Times New Roman"/>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010" y="1116749"/>
            <a:ext cx="2926768" cy="5741251"/>
          </a:xfrm>
          <a:prstGeom prst="rect">
            <a:avLst/>
          </a:prstGeom>
        </p:spPr>
      </p:pic>
    </p:spTree>
    <p:extLst>
      <p:ext uri="{BB962C8B-B14F-4D97-AF65-F5344CB8AC3E}">
        <p14:creationId xmlns:p14="http://schemas.microsoft.com/office/powerpoint/2010/main" val="1213308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par>
                          <p:cTn id="13" fill="hold">
                            <p:stCondLst>
                              <p:cond delay="3165"/>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34041" y="629184"/>
            <a:ext cx="11069207" cy="5760551"/>
          </a:xfrm>
          <a:prstGeom prst="rect">
            <a:avLst/>
          </a:prstGeom>
          <a:noFill/>
        </p:spPr>
        <p:txBody>
          <a:bodyPr wrap="square" lIns="0" tIns="0" rIns="0" bIns="0" rtlCol="0">
            <a:spAutoFit/>
          </a:bodyPr>
          <a:lstStyle/>
          <a:p>
            <a:pPr indent="126365"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7-6</a:t>
            </a:r>
            <a:r>
              <a:rPr lang="zh-CN" altLang="zh-CN" kern="100" dirty="0">
                <a:latin typeface="Times New Roman" panose="02020603050405020304" pitchFamily="18" charset="0"/>
                <a:cs typeface="Times New Roman" panose="02020603050405020304" pitchFamily="18" charset="0"/>
              </a:rPr>
              <a:t>使用指针变量间接访问数组元素。</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inti,a</a:t>
            </a:r>
            <a:r>
              <a:rPr lang="en-US" altLang="zh-CN" kern="100" dirty="0">
                <a:latin typeface="Times New Roman" panose="02020603050405020304" pitchFamily="18" charset="0"/>
                <a:cs typeface="Times New Roman" panose="02020603050405020304" pitchFamily="18" charset="0"/>
              </a:rPr>
              <a:t>[10],*</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指针变量</a:t>
            </a:r>
            <a:r>
              <a:rPr lang="en-US" altLang="zh-CN" kern="100" dirty="0" err="1">
                <a:latin typeface="Times New Roman" panose="02020603050405020304" pitchFamily="18" charset="0"/>
                <a:cs typeface="Times New Roman" panose="02020603050405020304" pitchFamily="18" charset="0"/>
              </a:rPr>
              <a:t>pt</a:t>
            </a:r>
            <a:r>
              <a:rPr lang="zh-CN" altLang="zh-CN" kern="100" dirty="0">
                <a:latin typeface="Times New Roman" panose="02020603050405020304" pitchFamily="18" charset="0"/>
                <a:cs typeface="Times New Roman" panose="02020603050405020304" pitchFamily="18" charset="0"/>
              </a:rPr>
              <a:t>内存储的是数组的首地址</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pt+i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("2------output!\n");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("%4d",*(</a:t>
            </a:r>
            <a:r>
              <a:rPr lang="en-US" altLang="zh-CN" kern="100" dirty="0" err="1">
                <a:latin typeface="Times New Roman" panose="02020603050405020304" pitchFamily="18" charset="0"/>
                <a:cs typeface="Times New Roman" panose="02020603050405020304" pitchFamily="18" charset="0"/>
              </a:rPr>
              <a:t>pt+i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通过指针变量间接输出数组元素的值</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endParaRPr lang="zh-CN" altLang="zh-CN" kern="100" dirty="0">
              <a:latin typeface="Times New Roman" panose="02020603050405020304" pitchFamily="18" charset="0"/>
              <a:cs typeface="Times New Roman" panose="02020603050405020304" pitchFamily="18" charset="0"/>
            </a:endParaRPr>
          </a:p>
          <a:p>
            <a:pPr indent="540000" algn="just">
              <a:lnSpc>
                <a:spcPts val="28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53645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870357" y="977362"/>
            <a:ext cx="10707148" cy="4520725"/>
          </a:xfrm>
          <a:prstGeom prst="rect">
            <a:avLst/>
          </a:prstGeom>
          <a:noFill/>
        </p:spPr>
        <p:txBody>
          <a:bodyPr wrap="square" lIns="0" tIns="0" rIns="0" bIns="0" rtlCol="0">
            <a:spAutoFit/>
          </a:bodyPr>
          <a:lstStyle/>
          <a:p>
            <a:pPr indent="1270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7-7</a:t>
            </a:r>
            <a:r>
              <a:rPr lang="zh-CN" altLang="zh-CN" kern="100" dirty="0">
                <a:latin typeface="Times New Roman" panose="02020603050405020304" pitchFamily="18" charset="0"/>
                <a:cs typeface="Times New Roman" panose="02020603050405020304" pitchFamily="18" charset="0"/>
              </a:rPr>
              <a:t>直接使用地址常量</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数组名输出数组各元素的值。</a:t>
            </a: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inti,a</a:t>
            </a:r>
            <a:r>
              <a:rPr lang="en-US" altLang="zh-CN" kern="100" dirty="0">
                <a:latin typeface="Times New Roman" panose="02020603050405020304" pitchFamily="18" charset="0"/>
                <a:cs typeface="Times New Roman" panose="02020603050405020304" pitchFamily="18" charset="0"/>
              </a:rPr>
              <a:t>[10];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a+i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("3------output!\n");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("%4d",*(</a:t>
            </a:r>
            <a:r>
              <a:rPr lang="en-US" altLang="zh-CN" kern="100" dirty="0" err="1">
                <a:latin typeface="Times New Roman" panose="02020603050405020304" pitchFamily="18" charset="0"/>
                <a:cs typeface="Times New Roman" panose="02020603050405020304" pitchFamily="18" charset="0"/>
              </a:rPr>
              <a:t>a+i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83239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990598" y="647254"/>
            <a:ext cx="10868027" cy="4985980"/>
          </a:xfrm>
          <a:prstGeom prst="rect">
            <a:avLst/>
          </a:prstGeom>
          <a:noFill/>
        </p:spPr>
        <p:txBody>
          <a:bodyPr wrap="square" lIns="0" tIns="0" rIns="0" bIns="0" rtlCol="0">
            <a:spAutoFit/>
          </a:bodyPr>
          <a:lstStyle/>
          <a:p>
            <a:pPr indent="1270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7-8</a:t>
            </a:r>
            <a:r>
              <a:rPr lang="zh-CN" altLang="zh-CN" kern="100" dirty="0">
                <a:latin typeface="Times New Roman" panose="02020603050405020304" pitchFamily="18" charset="0"/>
                <a:cs typeface="Times New Roman" panose="02020603050405020304" pitchFamily="18" charset="0"/>
              </a:rPr>
              <a:t>使用指针代替数组名输出数组各元素的值。</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inti,a</a:t>
            </a:r>
            <a:r>
              <a:rPr lang="en-US" altLang="zh-CN" kern="100" dirty="0">
                <a:latin typeface="Times New Roman" panose="02020603050405020304" pitchFamily="18" charset="0"/>
                <a:cs typeface="Times New Roman" panose="02020603050405020304" pitchFamily="18" charset="0"/>
              </a:rPr>
              <a:t>[10],*</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d",&amp;pt</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("4------output!\n");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("%4d",pt[i]);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39880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1303" y="81620"/>
            <a:ext cx="9182101" cy="6272230"/>
          </a:xfrm>
          <a:prstGeom prst="rect">
            <a:avLst/>
          </a:prstGeom>
        </p:spPr>
        <p:txBody>
          <a:bodyPr wrap="square">
            <a:spAutoFit/>
          </a:bodyPr>
          <a:lstStyle/>
          <a:p>
            <a:pPr indent="1270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7-9</a:t>
            </a:r>
            <a:r>
              <a:rPr lang="zh-CN" altLang="zh-CN" kern="100" dirty="0">
                <a:latin typeface="Times New Roman" panose="02020603050405020304" pitchFamily="18" charset="0"/>
                <a:cs typeface="Times New Roman" panose="02020603050405020304" pitchFamily="18" charset="0"/>
              </a:rPr>
              <a:t>利用指针法输入输出数组各元素的值。</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inti,a</a:t>
            </a:r>
            <a:r>
              <a:rPr lang="en-US" altLang="zh-CN" kern="100" dirty="0">
                <a:latin typeface="Times New Roman" panose="02020603050405020304" pitchFamily="18" charset="0"/>
                <a:cs typeface="Times New Roman" panose="02020603050405020304" pitchFamily="18" charset="0"/>
              </a:rPr>
              <a:t>[10],*</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("5------output!\n");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for(i=0;i&lt;=9;i++)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("%4d",*(</a:t>
            </a:r>
            <a:r>
              <a:rPr lang="en-US" altLang="zh-CN" kern="100" dirty="0" err="1">
                <a:latin typeface="Times New Roman" panose="02020603050405020304" pitchFamily="18" charset="0"/>
                <a:cs typeface="Times New Roman" panose="02020603050405020304" pitchFamily="18" charset="0"/>
              </a:rPr>
              <a:t>pt</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zh-CN" altLang="zh-CN" kern="100" dirty="0" smtClean="0">
                <a:latin typeface="Times New Roman" panose="02020603050405020304" pitchFamily="18" charset="0"/>
                <a:cs typeface="Times New Roman" panose="02020603050405020304" pitchFamily="18" charset="0"/>
              </a:rPr>
              <a:t>在本例中注意，</a:t>
            </a:r>
            <a:r>
              <a:rPr lang="en-US" altLang="zh-CN" kern="100" dirty="0" err="1" smtClean="0">
                <a:latin typeface="Times New Roman" panose="02020603050405020304" pitchFamily="18" charset="0"/>
                <a:cs typeface="Times New Roman" panose="02020603050405020304" pitchFamily="18" charset="0"/>
              </a:rPr>
              <a:t>pt</a:t>
            </a:r>
            <a:r>
              <a:rPr lang="zh-CN" altLang="zh-CN" kern="100" dirty="0" smtClean="0">
                <a:latin typeface="Times New Roman" panose="02020603050405020304" pitchFamily="18" charset="0"/>
                <a:cs typeface="Times New Roman" panose="02020603050405020304" pitchFamily="18" charset="0"/>
              </a:rPr>
              <a:t>是指针，是地址变量，所以可以进行赋值。而数组名是地址常量，不可以被赋值。如果本例将</a:t>
            </a:r>
            <a:r>
              <a:rPr lang="en-US" altLang="zh-CN" kern="100" dirty="0" smtClean="0">
                <a:latin typeface="Times New Roman" panose="02020603050405020304" pitchFamily="18" charset="0"/>
                <a:cs typeface="Times New Roman" panose="02020603050405020304" pitchFamily="18" charset="0"/>
              </a:rPr>
              <a:t>*(</a:t>
            </a:r>
            <a:r>
              <a:rPr lang="en-US" altLang="zh-CN" kern="100" dirty="0" err="1" smtClean="0">
                <a:latin typeface="Times New Roman" panose="02020603050405020304" pitchFamily="18" charset="0"/>
                <a:cs typeface="Times New Roman" panose="02020603050405020304" pitchFamily="18" charset="0"/>
              </a:rPr>
              <a:t>pt</a:t>
            </a:r>
            <a:r>
              <a:rPr lang="en-US" altLang="zh-CN" kern="100" dirty="0" smtClean="0">
                <a:latin typeface="Times New Roman" panose="02020603050405020304" pitchFamily="18" charset="0"/>
                <a:cs typeface="Times New Roman" panose="02020603050405020304" pitchFamily="18" charset="0"/>
              </a:rPr>
              <a:t>++)</a:t>
            </a:r>
            <a:r>
              <a:rPr lang="zh-CN" altLang="zh-CN" kern="100" dirty="0" smtClean="0">
                <a:latin typeface="Times New Roman" panose="02020603050405020304" pitchFamily="18" charset="0"/>
                <a:cs typeface="Times New Roman" panose="02020603050405020304" pitchFamily="18" charset="0"/>
              </a:rPr>
              <a:t>换为</a:t>
            </a:r>
            <a:r>
              <a:rPr lang="en-US" altLang="zh-CN" kern="100" dirty="0" smtClean="0">
                <a:latin typeface="Times New Roman" panose="02020603050405020304" pitchFamily="18" charset="0"/>
                <a:cs typeface="Times New Roman" panose="02020603050405020304" pitchFamily="18" charset="0"/>
              </a:rPr>
              <a:t>*(a++)</a:t>
            </a:r>
            <a:r>
              <a:rPr lang="zh-CN" altLang="zh-CN" kern="100" dirty="0" smtClean="0">
                <a:latin typeface="Times New Roman" panose="02020603050405020304" pitchFamily="18" charset="0"/>
                <a:cs typeface="Times New Roman" panose="02020603050405020304" pitchFamily="18" charset="0"/>
              </a:rPr>
              <a:t>程序就无法运行了。</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897569"/>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3948" y="956519"/>
            <a:ext cx="9953625" cy="2948243"/>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7.4.2</a:t>
            </a:r>
            <a:r>
              <a:rPr lang="zh-CN" altLang="zh-CN" b="1" kern="100" dirty="0">
                <a:latin typeface="Times New Roman" panose="02020603050405020304" pitchFamily="18" charset="0"/>
                <a:cs typeface="Times New Roman" panose="02020603050405020304" pitchFamily="18" charset="0"/>
              </a:rPr>
              <a:t>数组指针作函数的参数</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一维数组由普通变量组成，数组名为数组首地址即第一个元素</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普通元素</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的地址，所以使用地址变量</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即指针</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就可以接收数组名</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数组首地址</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。当数组名做实参时，对应的形参为同类型的指针变量，此时实参传递给形参的是数组的首地址。</a:t>
            </a:r>
          </a:p>
          <a:p>
            <a:pPr indent="1270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7-10</a:t>
            </a:r>
            <a:r>
              <a:rPr lang="zh-CN" altLang="zh-CN" kern="100" dirty="0">
                <a:latin typeface="Times New Roman" panose="02020603050405020304" pitchFamily="18" charset="0"/>
                <a:cs typeface="Times New Roman" panose="02020603050405020304" pitchFamily="18" charset="0"/>
              </a:rPr>
              <a:t>调用子程序，求一维数组中的最大元素。</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分析：假设第</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个元素最大，将最大元素存入变量</a:t>
            </a:r>
            <a:r>
              <a:rPr lang="en-US" altLang="zh-CN" kern="100" dirty="0">
                <a:latin typeface="Times New Roman" panose="02020603050405020304" pitchFamily="18" charset="0"/>
                <a:cs typeface="Times New Roman" panose="02020603050405020304" pitchFamily="18" charset="0"/>
              </a:rPr>
              <a:t>temp</a:t>
            </a:r>
            <a:r>
              <a:rPr lang="zh-CN" altLang="zh-CN" kern="100" dirty="0">
                <a:latin typeface="Times New Roman" panose="02020603050405020304" pitchFamily="18" charset="0"/>
                <a:cs typeface="Times New Roman" panose="02020603050405020304" pitchFamily="18" charset="0"/>
              </a:rPr>
              <a:t>，然后将数组其余元素逐个与</a:t>
            </a:r>
            <a:r>
              <a:rPr lang="en-US" altLang="zh-CN" kern="100" dirty="0">
                <a:latin typeface="Times New Roman" panose="02020603050405020304" pitchFamily="18" charset="0"/>
                <a:cs typeface="Times New Roman" panose="02020603050405020304" pitchFamily="18" charset="0"/>
              </a:rPr>
              <a:t>temp</a:t>
            </a:r>
            <a:r>
              <a:rPr lang="zh-CN" altLang="zh-CN" kern="100" dirty="0">
                <a:latin typeface="Times New Roman" panose="02020603050405020304" pitchFamily="18" charset="0"/>
                <a:cs typeface="Times New Roman" panose="02020603050405020304" pitchFamily="18" charset="0"/>
              </a:rPr>
              <a:t>比较，如果</a:t>
            </a:r>
            <a:r>
              <a:rPr lang="en-US" altLang="zh-CN" kern="100" dirty="0">
                <a:latin typeface="Times New Roman" panose="02020603050405020304" pitchFamily="18" charset="0"/>
                <a:cs typeface="Times New Roman" panose="02020603050405020304" pitchFamily="18" charset="0"/>
              </a:rPr>
              <a:t>temp</a:t>
            </a:r>
            <a:r>
              <a:rPr lang="zh-CN" altLang="zh-CN" kern="100" dirty="0">
                <a:latin typeface="Times New Roman" panose="02020603050405020304" pitchFamily="18" charset="0"/>
                <a:cs typeface="Times New Roman" panose="02020603050405020304" pitchFamily="18" charset="0"/>
              </a:rPr>
              <a:t>小则更新</a:t>
            </a:r>
            <a:r>
              <a:rPr lang="en-US" altLang="zh-CN" kern="100" dirty="0">
                <a:latin typeface="Times New Roman" panose="02020603050405020304" pitchFamily="18" charset="0"/>
                <a:cs typeface="Times New Roman" panose="02020603050405020304" pitchFamily="18" charset="0"/>
              </a:rPr>
              <a:t>temp</a:t>
            </a:r>
            <a:r>
              <a:rPr lang="zh-CN" altLang="zh-CN" kern="100" dirty="0">
                <a:latin typeface="Times New Roman" panose="02020603050405020304" pitchFamily="18" charset="0"/>
                <a:cs typeface="Times New Roman" panose="02020603050405020304" pitchFamily="18" charset="0"/>
              </a:rPr>
              <a:t>的值。</a:t>
            </a:r>
          </a:p>
        </p:txBody>
      </p:sp>
    </p:spTree>
    <p:extLst>
      <p:ext uri="{BB962C8B-B14F-4D97-AF65-F5344CB8AC3E}">
        <p14:creationId xmlns:p14="http://schemas.microsoft.com/office/powerpoint/2010/main" val="2172741679"/>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81123" y="-68000"/>
            <a:ext cx="9420225" cy="7106048"/>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sub_max</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b,int</a:t>
            </a:r>
            <a:r>
              <a:rPr lang="en-US" altLang="zh-CN" kern="100" dirty="0">
                <a:latin typeface="Times New Roman" panose="02020603050405020304" pitchFamily="18" charset="0"/>
                <a:cs typeface="Times New Roman" panose="02020603050405020304" pitchFamily="18" charset="0"/>
              </a:rPr>
              <a:t>  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inttemp,i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temp=b[0];/*</a:t>
            </a:r>
            <a:r>
              <a:rPr lang="zh-CN" altLang="zh-CN" kern="100" dirty="0">
                <a:latin typeface="Times New Roman" panose="02020603050405020304" pitchFamily="18" charset="0"/>
                <a:cs typeface="Times New Roman" panose="02020603050405020304" pitchFamily="18" charset="0"/>
              </a:rPr>
              <a:t>假设</a:t>
            </a:r>
            <a:r>
              <a:rPr lang="en-US" altLang="zh-CN" kern="100" dirty="0">
                <a:latin typeface="Times New Roman" panose="02020603050405020304" pitchFamily="18" charset="0"/>
                <a:cs typeface="Times New Roman" panose="02020603050405020304" pitchFamily="18" charset="0"/>
              </a:rPr>
              <a:t>b[0]</a:t>
            </a:r>
            <a:r>
              <a:rPr lang="zh-CN" altLang="zh-CN" kern="100" dirty="0">
                <a:latin typeface="Times New Roman" panose="02020603050405020304" pitchFamily="18" charset="0"/>
                <a:cs typeface="Times New Roman" panose="02020603050405020304" pitchFamily="18" charset="0"/>
              </a:rPr>
              <a:t>最大</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for(i=1;i&lt;=n-1;i++)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if(temp&lt;b[i])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temp=b[i];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returntemp</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intn,a</a:t>
            </a:r>
            <a:r>
              <a:rPr lang="en-US" altLang="zh-CN" kern="100" dirty="0">
                <a:latin typeface="Times New Roman" panose="02020603050405020304" pitchFamily="18" charset="0"/>
                <a:cs typeface="Times New Roman" panose="02020603050405020304" pitchFamily="18" charset="0"/>
              </a:rPr>
              <a:t>[10];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max;	/*</a:t>
            </a:r>
            <a:r>
              <a:rPr lang="zh-CN" altLang="zh-CN" kern="100" dirty="0">
                <a:latin typeface="Times New Roman" panose="02020603050405020304" pitchFamily="18" charset="0"/>
                <a:cs typeface="Times New Roman" panose="02020603050405020304" pitchFamily="18" charset="0"/>
              </a:rPr>
              <a:t>定义变量，并使指针指向数组</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for(n=0;n&lt;10;n++)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d",&amp;a</a:t>
            </a:r>
            <a:r>
              <a:rPr lang="en-US" altLang="zh-CN" kern="100" dirty="0">
                <a:latin typeface="Times New Roman" panose="02020603050405020304" pitchFamily="18" charset="0"/>
                <a:cs typeface="Times New Roman" panose="02020603050405020304" pitchFamily="18" charset="0"/>
              </a:rPr>
              <a:t>[n]);	/*</a:t>
            </a:r>
            <a:r>
              <a:rPr lang="zh-CN" altLang="zh-CN" kern="100" dirty="0">
                <a:latin typeface="Times New Roman" panose="02020603050405020304" pitchFamily="18" charset="0"/>
                <a:cs typeface="Times New Roman" panose="02020603050405020304" pitchFamily="18" charset="0"/>
              </a:rPr>
              <a:t>输入数据</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max=</a:t>
            </a:r>
            <a:r>
              <a:rPr lang="en-US" altLang="zh-CN" kern="100" dirty="0" err="1">
                <a:latin typeface="Times New Roman" panose="02020603050405020304" pitchFamily="18" charset="0"/>
                <a:cs typeface="Times New Roman" panose="02020603050405020304" pitchFamily="18" charset="0"/>
              </a:rPr>
              <a:t>sub_max</a:t>
            </a:r>
            <a:r>
              <a:rPr lang="en-US" altLang="zh-CN" kern="100" dirty="0">
                <a:latin typeface="Times New Roman" panose="02020603050405020304" pitchFamily="18" charset="0"/>
                <a:cs typeface="Times New Roman" panose="02020603050405020304" pitchFamily="18" charset="0"/>
              </a:rPr>
              <a:t>(a,10);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("max=%d\</a:t>
            </a:r>
            <a:r>
              <a:rPr lang="en-US" altLang="zh-CN" kern="100" dirty="0" err="1">
                <a:latin typeface="Times New Roman" panose="02020603050405020304" pitchFamily="18" charset="0"/>
                <a:cs typeface="Times New Roman" panose="02020603050405020304" pitchFamily="18" charset="0"/>
              </a:rPr>
              <a:t>n",max</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5008858"/>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7750" y="2014928"/>
            <a:ext cx="9944100" cy="1286250"/>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程序的</a:t>
            </a:r>
            <a:r>
              <a:rPr lang="en-US" altLang="zh-CN" kern="100" dirty="0">
                <a:latin typeface="Times New Roman" panose="02020603050405020304" pitchFamily="18" charset="0"/>
                <a:cs typeface="Times New Roman" panose="02020603050405020304" pitchFamily="18" charset="0"/>
              </a:rPr>
              <a:t>main()</a:t>
            </a:r>
            <a:r>
              <a:rPr lang="zh-CN" altLang="zh-CN" kern="100" dirty="0">
                <a:latin typeface="Times New Roman" panose="02020603050405020304" pitchFamily="18" charset="0"/>
                <a:cs typeface="Times New Roman" panose="02020603050405020304" pitchFamily="18" charset="0"/>
              </a:rPr>
              <a:t>函数部分，定义数组</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共有</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个元素，</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是数组的起始地址。调用子程序时，用</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做参数传递给形参，形参指针变量</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接收的是数组的起始地址值。即在数值上，</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一样都是数组的起始地址。</a:t>
            </a:r>
            <a:r>
              <a:rPr lang="en-US" altLang="zh-CN" kern="100" dirty="0">
                <a:latin typeface="Times New Roman" panose="02020603050405020304" pitchFamily="18" charset="0"/>
                <a:cs typeface="Times New Roman" panose="02020603050405020304" pitchFamily="18" charset="0"/>
              </a:rPr>
              <a:t>b[i]</a:t>
            </a:r>
            <a:r>
              <a:rPr lang="zh-CN" altLang="zh-CN" kern="100" dirty="0">
                <a:latin typeface="Times New Roman" panose="02020603050405020304" pitchFamily="18" charset="0"/>
                <a:cs typeface="Times New Roman" panose="02020603050405020304" pitchFamily="18" charset="0"/>
              </a:rPr>
              <a:t>就是</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b+i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就是</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a+i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就是</a:t>
            </a:r>
            <a:r>
              <a:rPr lang="en-US" altLang="zh-CN" kern="100" dirty="0">
                <a:latin typeface="Times New Roman" panose="02020603050405020304" pitchFamily="18" charset="0"/>
                <a:cs typeface="Times New Roman" panose="02020603050405020304" pitchFamily="18" charset="0"/>
              </a:rPr>
              <a:t>a[i]</a:t>
            </a:r>
            <a:r>
              <a:rPr lang="zh-CN" altLang="zh-CN" kern="100" dirty="0">
                <a:latin typeface="Times New Roman" panose="02020603050405020304" pitchFamily="18" charset="0"/>
                <a:cs typeface="Times New Roman" panose="02020603050405020304" pitchFamily="18" charset="0"/>
              </a:rPr>
              <a:t>。在子程序中对数组</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的操作，与操作数组</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意义相同。</a:t>
            </a:r>
          </a:p>
        </p:txBody>
      </p:sp>
    </p:spTree>
    <p:extLst>
      <p:ext uri="{BB962C8B-B14F-4D97-AF65-F5344CB8AC3E}">
        <p14:creationId xmlns:p14="http://schemas.microsoft.com/office/powerpoint/2010/main" val="1505035867"/>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9790" y="95802"/>
            <a:ext cx="10503406" cy="7155805"/>
          </a:xfrm>
          <a:prstGeom prst="rect">
            <a:avLst/>
          </a:prstGeom>
        </p:spPr>
        <p:txBody>
          <a:bodyPr wrap="square">
            <a:spAutoFit/>
          </a:bodyPr>
          <a:lstStyle/>
          <a:p>
            <a:pPr indent="127000" algn="just">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7-11</a:t>
            </a:r>
            <a:r>
              <a:rPr lang="zh-CN" altLang="zh-CN" kern="100" dirty="0">
                <a:latin typeface="Times New Roman" panose="02020603050405020304" pitchFamily="18" charset="0"/>
                <a:cs typeface="Times New Roman" panose="02020603050405020304" pitchFamily="18" charset="0"/>
              </a:rPr>
              <a:t>二维数组做函数的参数，实现对二维数组的按行相加</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1270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void fun(float b[][4],float *p1,float *p2,float *p3)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j;</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*p1=*p2=*p3=0;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for(j=0;j&lt;4;j++){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*p1=*p1+b[0][j];	/*</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行的数据相加</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*p2=*p2+b[1][j];	/*</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行的数据相加</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*p3=*p3+b[2][j];	/*</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行的数据相加</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float a[3][4];</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float score1,score2,score3;</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for(i=0;i&lt;3;i++){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for(j=0;j&lt;4;j++)	/*</a:t>
            </a:r>
            <a:r>
              <a:rPr lang="zh-CN" altLang="zh-CN" kern="100" dirty="0">
                <a:latin typeface="Times New Roman" panose="02020603050405020304" pitchFamily="18" charset="0"/>
                <a:cs typeface="Times New Roman" panose="02020603050405020304" pitchFamily="18" charset="0"/>
              </a:rPr>
              <a:t>二维数组的数据输入</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f",&amp;a</a:t>
            </a:r>
            <a:r>
              <a:rPr lang="en-US" altLang="zh-CN" kern="100" dirty="0">
                <a:latin typeface="Times New Roman" panose="02020603050405020304" pitchFamily="18" charset="0"/>
                <a:cs typeface="Times New Roman" panose="02020603050405020304" pitchFamily="18" charset="0"/>
              </a:rPr>
              <a:t>[i][j]);</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fun(a,&amp;score1,&amp;score2,&amp;score3);/*</a:t>
            </a:r>
            <a:r>
              <a:rPr lang="zh-CN" altLang="zh-CN" kern="100" dirty="0">
                <a:latin typeface="Times New Roman" panose="02020603050405020304" pitchFamily="18" charset="0"/>
                <a:cs typeface="Times New Roman" panose="02020603050405020304" pitchFamily="18" charset="0"/>
              </a:rPr>
              <a:t>函数调用，不仅传递数组首地址，还要传递变量的地址</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("%.2f,%.2f,%.2f\n",score1,score2,score3);</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7962574"/>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1429" y="775906"/>
            <a:ext cx="9725025" cy="4110741"/>
          </a:xfrm>
          <a:prstGeom prst="rect">
            <a:avLst/>
          </a:prstGeom>
        </p:spPr>
        <p:txBody>
          <a:bodyPr wrap="square">
            <a:spAutoFit/>
          </a:bodyPr>
          <a:lstStyle/>
          <a:p>
            <a:pPr indent="267970" algn="just">
              <a:lnSpc>
                <a:spcPct val="150000"/>
              </a:lnSpc>
              <a:spcAft>
                <a:spcPts val="0"/>
              </a:spcAft>
            </a:pPr>
            <a:r>
              <a:rPr lang="en-US" altLang="zh-CN" sz="1600" b="1" kern="100" dirty="0">
                <a:latin typeface="Times New Roman" panose="02020603050405020304" pitchFamily="18" charset="0"/>
                <a:cs typeface="Times New Roman" panose="02020603050405020304" pitchFamily="18" charset="0"/>
              </a:rPr>
              <a:t>7.4.3</a:t>
            </a:r>
            <a:r>
              <a:rPr lang="zh-CN" altLang="zh-CN" sz="1600" b="1" kern="100" dirty="0">
                <a:latin typeface="Times New Roman" panose="02020603050405020304" pitchFamily="18" charset="0"/>
                <a:cs typeface="Times New Roman" panose="02020603050405020304" pitchFamily="18" charset="0"/>
              </a:rPr>
              <a:t>指针与字符数组</a:t>
            </a:r>
          </a:p>
          <a:p>
            <a:pPr indent="266700" algn="just">
              <a:lnSpc>
                <a:spcPct val="150000"/>
              </a:lnSpc>
              <a:spcAft>
                <a:spcPts val="0"/>
              </a:spcAft>
            </a:pPr>
            <a:r>
              <a:rPr lang="zh-CN" altLang="zh-CN" sz="1600" kern="100" dirty="0">
                <a:latin typeface="Times New Roman" panose="02020603050405020304" pitchFamily="18" charset="0"/>
                <a:cs typeface="Times New Roman" panose="02020603050405020304" pitchFamily="18" charset="0"/>
              </a:rPr>
              <a:t>前面我们用字符数组来存储字符串，数组名即数组的首地址，是字符串的起始地址，也是第一个字符的地址。下面实例用于简单字符串的输入和输出。</a:t>
            </a:r>
          </a:p>
          <a:p>
            <a:pPr indent="127000" algn="just">
              <a:lnSpc>
                <a:spcPct val="150000"/>
              </a:lnSpc>
              <a:spcAft>
                <a:spcPts val="0"/>
              </a:spcAft>
            </a:pPr>
            <a:r>
              <a:rPr lang="zh-CN" altLang="en-US" sz="1600" kern="100" dirty="0" smtClean="0">
                <a:latin typeface="Times New Roman" panose="02020603050405020304" pitchFamily="18" charset="0"/>
                <a:cs typeface="Times New Roman" panose="02020603050405020304" pitchFamily="18" charset="0"/>
              </a:rPr>
              <a:t>例</a:t>
            </a:r>
            <a:r>
              <a:rPr lang="en-US" altLang="zh-CN" sz="1600" kern="100" dirty="0" smtClean="0">
                <a:latin typeface="Times New Roman" panose="02020603050405020304" pitchFamily="18" charset="0"/>
                <a:cs typeface="Times New Roman" panose="02020603050405020304" pitchFamily="18" charset="0"/>
              </a:rPr>
              <a:t>7-12 </a:t>
            </a:r>
            <a:r>
              <a:rPr lang="zh-CN" altLang="zh-CN" sz="1600" kern="100" dirty="0">
                <a:latin typeface="Times New Roman" panose="02020603050405020304" pitchFamily="18" charset="0"/>
                <a:cs typeface="Times New Roman" panose="02020603050405020304" pitchFamily="18" charset="0"/>
              </a:rPr>
              <a:t>简单字符串的输入和输出。</a:t>
            </a: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#include&lt;</a:t>
            </a:r>
            <a:r>
              <a:rPr lang="en-US" altLang="zh-CN" sz="1600" kern="100" dirty="0" err="1">
                <a:latin typeface="Times New Roman" panose="02020603050405020304" pitchFamily="18" charset="0"/>
                <a:cs typeface="Times New Roman" panose="02020603050405020304" pitchFamily="18" charset="0"/>
              </a:rPr>
              <a:t>stdio.h</a:t>
            </a:r>
            <a:r>
              <a:rPr lang="en-US" altLang="zh-CN" sz="1600" kern="100" dirty="0">
                <a:latin typeface="Times New Roman" panose="02020603050405020304" pitchFamily="18" charset="0"/>
                <a:cs typeface="Times New Roman" panose="02020603050405020304" pitchFamily="18" charset="0"/>
              </a:rPr>
              <a:t>&gt;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#include &lt;</a:t>
            </a:r>
            <a:r>
              <a:rPr lang="en-US" altLang="zh-CN" sz="1600" kern="100" dirty="0" err="1">
                <a:latin typeface="Times New Roman" panose="02020603050405020304" pitchFamily="18" charset="0"/>
                <a:cs typeface="Times New Roman" panose="02020603050405020304" pitchFamily="18" charset="0"/>
              </a:rPr>
              <a:t>string.h</a:t>
            </a:r>
            <a:r>
              <a:rPr lang="en-US" altLang="zh-CN" sz="1600" kern="100" dirty="0">
                <a:latin typeface="Times New Roman" panose="02020603050405020304" pitchFamily="18" charset="0"/>
                <a:cs typeface="Times New Roman" panose="02020603050405020304" pitchFamily="18" charset="0"/>
              </a:rPr>
              <a:t>&gt;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main(){</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char </a:t>
            </a:r>
            <a:r>
              <a:rPr lang="en-US" altLang="zh-CN" sz="1600" kern="100" dirty="0" err="1">
                <a:latin typeface="Times New Roman" panose="02020603050405020304" pitchFamily="18" charset="0"/>
                <a:cs typeface="Times New Roman" panose="02020603050405020304" pitchFamily="18" charset="0"/>
              </a:rPr>
              <a:t>str</a:t>
            </a:r>
            <a:r>
              <a:rPr lang="en-US" altLang="zh-CN" sz="1600" kern="100" dirty="0">
                <a:latin typeface="Times New Roman" panose="02020603050405020304" pitchFamily="18" charset="0"/>
                <a:cs typeface="Times New Roman" panose="02020603050405020304" pitchFamily="18" charset="0"/>
              </a:rPr>
              <a:t>[20];</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gets(</a:t>
            </a:r>
            <a:r>
              <a:rPr lang="en-US" altLang="zh-CN" sz="1600" kern="100" dirty="0" err="1">
                <a:latin typeface="Times New Roman" panose="02020603050405020304" pitchFamily="18" charset="0"/>
                <a:cs typeface="Times New Roman" panose="02020603050405020304" pitchFamily="18" charset="0"/>
              </a:rPr>
              <a:t>str</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printf</a:t>
            </a:r>
            <a:r>
              <a:rPr lang="en-US" altLang="zh-CN" sz="1600" kern="100" dirty="0">
                <a:latin typeface="Times New Roman" panose="02020603050405020304" pitchFamily="18" charset="0"/>
                <a:cs typeface="Times New Roman" panose="02020603050405020304" pitchFamily="18" charset="0"/>
              </a:rPr>
              <a:t>("%s\n",</a:t>
            </a:r>
            <a:r>
              <a:rPr lang="en-US" altLang="zh-CN" sz="1600" kern="100" dirty="0" err="1">
                <a:latin typeface="Times New Roman" panose="02020603050405020304" pitchFamily="18" charset="0"/>
                <a:cs typeface="Times New Roman" panose="02020603050405020304" pitchFamily="18" charset="0"/>
              </a:rPr>
              <a:t>str</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smtClean="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4872071"/>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4867" y="704512"/>
            <a:ext cx="9772650" cy="3779240"/>
          </a:xfrm>
          <a:prstGeom prst="rect">
            <a:avLst/>
          </a:prstGeom>
        </p:spPr>
        <p:txBody>
          <a:bodyPr wrap="square">
            <a:spAutoFit/>
          </a:bodyPr>
          <a:lstStyle/>
          <a:p>
            <a:pPr indent="1270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7-13 </a:t>
            </a:r>
            <a:r>
              <a:rPr lang="zh-CN" altLang="zh-CN" kern="100" dirty="0">
                <a:latin typeface="Times New Roman" panose="02020603050405020304" pitchFamily="18" charset="0"/>
                <a:cs typeface="Times New Roman" panose="02020603050405020304" pitchFamily="18" charset="0"/>
              </a:rPr>
              <a:t>使用字符型指针来表示字符串。</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string.h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[20],*p;</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;/*p=</a:t>
            </a:r>
            <a:r>
              <a:rPr lang="en-US" altLang="zh-CN" kern="100" dirty="0" err="1">
                <a:latin typeface="Times New Roman" panose="02020603050405020304" pitchFamily="18" charset="0"/>
                <a:cs typeface="Times New Roman" panose="02020603050405020304" pitchFamily="18" charset="0"/>
              </a:rPr>
              <a:t>str</a:t>
            </a:r>
            <a:r>
              <a:rPr lang="zh-CN" altLang="zh-CN" kern="100" dirty="0">
                <a:latin typeface="Times New Roman" panose="02020603050405020304" pitchFamily="18" charset="0"/>
                <a:cs typeface="Times New Roman" panose="02020603050405020304" pitchFamily="18" charset="0"/>
              </a:rPr>
              <a:t>表示将字符数组的首地址传递给指针变量</a:t>
            </a:r>
            <a:r>
              <a:rPr lang="en-US" altLang="zh-CN" kern="100" dirty="0">
                <a:latin typeface="Times New Roman" panose="02020603050405020304" pitchFamily="18" charset="0"/>
                <a:cs typeface="Times New Roman" panose="02020603050405020304" pitchFamily="18" charset="0"/>
              </a:rPr>
              <a:t>p*/</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gets(</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a:t>
            </a:r>
            <a:r>
              <a:rPr lang="en-US" altLang="zh-CN" kern="100" dirty="0" err="1">
                <a:latin typeface="Times New Roman" panose="02020603050405020304" pitchFamily="18" charset="0"/>
                <a:cs typeface="Times New Roman" panose="02020603050405020304" pitchFamily="18" charset="0"/>
              </a:rPr>
              <a:t>n",p</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运行后，输入</a:t>
            </a:r>
            <a:r>
              <a:rPr lang="en-US" altLang="zh-CN" kern="100" dirty="0">
                <a:latin typeface="Times New Roman" panose="02020603050405020304" pitchFamily="18" charset="0"/>
                <a:cs typeface="Times New Roman" panose="02020603050405020304" pitchFamily="18" charset="0"/>
              </a:rPr>
              <a:t>good morning! </a:t>
            </a:r>
            <a:r>
              <a:rPr lang="zh-CN" altLang="zh-CN" kern="100" dirty="0">
                <a:latin typeface="Times New Roman" panose="02020603050405020304" pitchFamily="18" charset="0"/>
                <a:cs typeface="Times New Roman" panose="02020603050405020304" pitchFamily="18" charset="0"/>
              </a:rPr>
              <a:t>回车，输出结果</a:t>
            </a:r>
            <a:r>
              <a:rPr lang="en-US" altLang="zh-CN" kern="100" dirty="0">
                <a:latin typeface="Times New Roman" panose="02020603050405020304" pitchFamily="18" charset="0"/>
                <a:cs typeface="Times New Roman" panose="02020603050405020304" pitchFamily="18" charset="0"/>
              </a:rPr>
              <a:t>good morning</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7565296"/>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70"/>
          <p:cNvSpPr txBox="1">
            <a:spLocks noChangeArrowheads="1"/>
          </p:cNvSpPr>
          <p:nvPr/>
        </p:nvSpPr>
        <p:spPr bwMode="auto">
          <a:xfrm>
            <a:off x="9076554" y="5955640"/>
            <a:ext cx="1720850" cy="2968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等线" pitchFamily="2" charset="-122"/>
                <a:ea typeface="等线"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等线" pitchFamily="2" charset="-122"/>
                <a:ea typeface="等线" pitchFamily="2" charset="-122"/>
                <a:cs typeface="宋体" pitchFamily="2" charset="-122"/>
              </a:rPr>
              <a:t>7-1</a:t>
            </a:r>
            <a:r>
              <a:rPr kumimoji="0" lang="zh-CN" altLang="en-US" sz="1400" b="0" i="0" u="none" strike="noStrike" cap="none" normalizeH="0" baseline="0" dirty="0" smtClean="0">
                <a:ln>
                  <a:noFill/>
                </a:ln>
                <a:solidFill>
                  <a:schemeClr val="tx1"/>
                </a:solidFill>
                <a:effectLst/>
                <a:latin typeface="等线" pitchFamily="2" charset="-122"/>
                <a:ea typeface="等线" pitchFamily="2" charset="-122"/>
                <a:cs typeface="宋体" pitchFamily="2" charset="-122"/>
              </a:rPr>
              <a:t>内存地址</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 name="Rectangle 2"/>
          <p:cNvSpPr>
            <a:spLocks noChangeArrowheads="1"/>
          </p:cNvSpPr>
          <p:nvPr/>
        </p:nvSpPr>
        <p:spPr bwMode="auto">
          <a:xfrm>
            <a:off x="957131" y="0"/>
            <a:ext cx="1058823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6616" tIns="45720" rIns="91440" bIns="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50000"/>
              </a:lnSpc>
              <a:spcBef>
                <a:spcPct val="0"/>
              </a:spcBef>
              <a:spcAft>
                <a:spcPct val="0"/>
              </a:spcAft>
              <a:buClrTx/>
              <a:buSzTx/>
              <a:buFontTx/>
              <a:buChar char="•"/>
              <a:tabLst/>
            </a:pPr>
            <a:r>
              <a:rPr kumimoji="0" lang="zh-CN" b="1" i="0" u="none" strike="noStrike" cap="none" normalizeH="0" baseline="0" dirty="0" smtClean="0" bmk="_Toc65561222">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相关知识点</a:t>
            </a:r>
            <a:endParaRPr kumimoji="0" lang="zh-CN" b="1" i="0" u="none" strike="noStrike" cap="none" normalizeH="0" baseline="0" dirty="0" smtClean="0" bmk="">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268288" algn="l" defTabSz="914400" rtl="0" eaLnBrk="0" fontAlgn="base" latinLnBrk="0" hangingPunct="0">
              <a:lnSpc>
                <a:spcPct val="150000"/>
              </a:lnSpc>
              <a:spcBef>
                <a:spcPct val="0"/>
              </a:spcBef>
              <a:spcAft>
                <a:spcPct val="0"/>
              </a:spcAft>
              <a:buClrTx/>
              <a:buSzTx/>
              <a:buFontTx/>
              <a:buChar char="•"/>
              <a:tabLst/>
            </a:pPr>
            <a:r>
              <a:rPr kumimoji="0" lang="en-US" altLang="zh-CN" b="1" i="0" u="none" strike="noStrike" cap="none" normalizeH="0" baseline="0" dirty="0" smtClean="0" bmk="">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7.1</a:t>
            </a:r>
            <a:r>
              <a:rPr kumimoji="0" lang="zh-CN" altLang="en-US" b="1" i="0" u="none" strike="noStrike" cap="none" normalizeH="0" baseline="0" dirty="0" smtClean="0" bmk="_Toc65561223">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指针与指针变量</a:t>
            </a:r>
            <a:endParaRPr kumimoji="0" lang="en-US" altLang="zh-CN" b="1" i="0" u="none" strike="noStrike" cap="none" normalizeH="0" baseline="0" dirty="0" smtClean="0" bmk="_Toc65561223">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lvl="0">
              <a:lnSpc>
                <a:spcPct val="150000"/>
              </a:lnSpc>
            </a:pPr>
            <a:r>
              <a:rPr lang="zh-CN" altLang="zh-CN" dirty="0">
                <a:latin typeface="Times New Roman" panose="02020603050405020304" pitchFamily="18" charset="0"/>
                <a:cs typeface="Times New Roman" panose="02020603050405020304" pitchFamily="18" charset="0"/>
              </a:rPr>
              <a:t>通过前面项目的学习，我们已经能够熟练地定义变量和使用变量。这些变量在函数中运行时，系统要在内存中为其分配相应空间。内存空间是以字节为单位进行地址编码的。如图</a:t>
            </a:r>
            <a:r>
              <a:rPr lang="en-US" altLang="zh-CN" dirty="0">
                <a:latin typeface="Times New Roman" panose="02020603050405020304" pitchFamily="18" charset="0"/>
                <a:cs typeface="Times New Roman" panose="02020603050405020304" pitchFamily="18" charset="0"/>
              </a:rPr>
              <a:t>7-1</a:t>
            </a:r>
            <a:r>
              <a:rPr lang="zh-CN" altLang="en-US" dirty="0">
                <a:latin typeface="Times New Roman" panose="02020603050405020304" pitchFamily="18" charset="0"/>
                <a:cs typeface="Times New Roman" panose="02020603050405020304" pitchFamily="18" charset="0"/>
              </a:rPr>
              <a:t>所示。</a:t>
            </a:r>
          </a:p>
          <a:p>
            <a:pPr lvl="0">
              <a:lnSpc>
                <a:spcPct val="150000"/>
              </a:lnSpc>
            </a:pPr>
            <a:r>
              <a:rPr lang="zh-CN" altLang="en-US" dirty="0" smtClean="0">
                <a:latin typeface="Times New Roman" panose="02020603050405020304" pitchFamily="18" charset="0"/>
                <a:cs typeface="Times New Roman" panose="02020603050405020304" pitchFamily="18" charset="0"/>
              </a:rPr>
              <a:t>每个变量</a:t>
            </a:r>
            <a:r>
              <a:rPr lang="zh-CN" altLang="en-US" dirty="0">
                <a:latin typeface="Times New Roman" panose="02020603050405020304" pitchFamily="18" charset="0"/>
                <a:cs typeface="Times New Roman" panose="02020603050405020304" pitchFamily="18" charset="0"/>
              </a:rPr>
              <a:t>在内存中都有固定的位置，有具体的地址。由于数据类型不同，变量所占用的内存单元数也不</a:t>
            </a:r>
            <a:r>
              <a:rPr lang="zh-CN" altLang="en-US" dirty="0" smtClean="0">
                <a:latin typeface="Times New Roman" panose="02020603050405020304" pitchFamily="18" charset="0"/>
                <a:cs typeface="Times New Roman" panose="02020603050405020304" pitchFamily="18" charset="0"/>
              </a:rPr>
              <a:t>相同。如</a:t>
            </a:r>
            <a:r>
              <a:rPr lang="zh-CN" altLang="en-US" dirty="0">
                <a:latin typeface="Times New Roman" panose="02020603050405020304" pitchFamily="18" charset="0"/>
                <a:cs typeface="Times New Roman" panose="02020603050405020304" pitchFamily="18" charset="0"/>
              </a:rPr>
              <a:t>在程序中定义：</a:t>
            </a:r>
          </a:p>
          <a:p>
            <a:pPr lvl="0">
              <a:lnSpc>
                <a:spcPct val="150000"/>
              </a:lnSpc>
            </a:pPr>
            <a:r>
              <a:rPr lang="en-US" altLang="zh-CN" dirty="0" smtClean="0">
                <a:latin typeface="Times New Roman" panose="02020603050405020304" pitchFamily="18" charset="0"/>
                <a:cs typeface="Times New Roman" panose="02020603050405020304" pitchFamily="18" charset="0"/>
              </a:rPr>
              <a:t>    </a:t>
            </a:r>
            <a:r>
              <a:rPr lang="en-US" altLang="zh-CN" dirty="0" err="1" smtClean="0">
                <a:latin typeface="Times New Roman" panose="02020603050405020304" pitchFamily="18" charset="0"/>
                <a:cs typeface="Times New Roman" panose="02020603050405020304" pitchFamily="18" charset="0"/>
              </a:rPr>
              <a:t>int</a:t>
            </a: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a=7;</a:t>
            </a:r>
          </a:p>
          <a:p>
            <a:pPr marL="0" marR="0" lvl="0" indent="268288" algn="l" defTabSz="914400" rtl="0" eaLnBrk="0" fontAlgn="base" latinLnBrk="0" hangingPunct="0">
              <a:lnSpc>
                <a:spcPct val="150000"/>
              </a:lnSpc>
              <a:spcBef>
                <a:spcPct val="0"/>
              </a:spcBef>
              <a:spcAft>
                <a:spcPct val="0"/>
              </a:spcAft>
              <a:buClrTx/>
              <a:buSzTx/>
              <a:buFontTx/>
              <a:buChar char="•"/>
              <a:tabLst/>
            </a:pPr>
            <a:endParaRPr kumimoji="0" lang="zh-CN" altLang="en-US"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268288" algn="l" defTabSz="914400" rtl="0" eaLnBrk="0" fontAlgn="base" latinLnBrk="0" hangingPunct="0">
              <a:lnSpc>
                <a:spcPct val="15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2049" name="图片 89" descr="未标题-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82829" y="2247240"/>
            <a:ext cx="2314575" cy="37084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185016" y="2954819"/>
            <a:ext cx="6865122" cy="3000821"/>
          </a:xfrm>
          <a:prstGeom prst="rect">
            <a:avLst/>
          </a:prstGeom>
        </p:spPr>
        <p:txBody>
          <a:bodyPr wrap="square">
            <a:spAutoFit/>
          </a:bodyPr>
          <a:lstStyle/>
          <a:p>
            <a:pPr lvl="0">
              <a:lnSpc>
                <a:spcPct val="150000"/>
              </a:lnSpc>
            </a:pPr>
            <a:r>
              <a:rPr lang="zh-CN" altLang="en-US" dirty="0" smtClean="0">
                <a:latin typeface="Times New Roman" panose="02020603050405020304" pitchFamily="18" charset="0"/>
                <a:cs typeface="Times New Roman" panose="02020603050405020304" pitchFamily="18" charset="0"/>
              </a:rPr>
              <a:t>       变量</a:t>
            </a:r>
            <a:r>
              <a:rPr lang="en-US" altLang="zh-CN" dirty="0" smtClean="0">
                <a:latin typeface="Times New Roman" panose="02020603050405020304" pitchFamily="18" charset="0"/>
                <a:cs typeface="Times New Roman" panose="02020603050405020304" pitchFamily="18" charset="0"/>
              </a:rPr>
              <a:t>a</a:t>
            </a:r>
            <a:r>
              <a:rPr lang="zh-CN" altLang="en-US" dirty="0" smtClean="0">
                <a:latin typeface="Times New Roman" panose="02020603050405020304" pitchFamily="18" charset="0"/>
                <a:cs typeface="Times New Roman" panose="02020603050405020304" pitchFamily="18" charset="0"/>
              </a:rPr>
              <a:t>是整型变量，在内存中占用</a:t>
            </a:r>
            <a:r>
              <a:rPr lang="en-US" altLang="zh-CN" dirty="0" smtClean="0">
                <a:latin typeface="Times New Roman" panose="02020603050405020304" pitchFamily="18" charset="0"/>
                <a:cs typeface="Times New Roman" panose="02020603050405020304" pitchFamily="18" charset="0"/>
              </a:rPr>
              <a:t>2</a:t>
            </a:r>
            <a:r>
              <a:rPr lang="zh-CN" altLang="en-US" dirty="0" smtClean="0">
                <a:latin typeface="Times New Roman" panose="02020603050405020304" pitchFamily="18" charset="0"/>
                <a:cs typeface="Times New Roman" panose="02020603050405020304" pitchFamily="18" charset="0"/>
              </a:rPr>
              <a:t>个字节；假设变量从内存地址为</a:t>
            </a:r>
            <a:r>
              <a:rPr lang="en-US" altLang="zh-CN" dirty="0" smtClean="0">
                <a:latin typeface="Times New Roman" panose="02020603050405020304" pitchFamily="18" charset="0"/>
                <a:cs typeface="Times New Roman" panose="02020603050405020304" pitchFamily="18" charset="0"/>
              </a:rPr>
              <a:t>2000</a:t>
            </a:r>
            <a:r>
              <a:rPr lang="zh-CN" altLang="en-US" dirty="0" smtClean="0">
                <a:latin typeface="Times New Roman" panose="02020603050405020304" pitchFamily="18" charset="0"/>
                <a:cs typeface="Times New Roman" panose="02020603050405020304" pitchFamily="18" charset="0"/>
              </a:rPr>
              <a:t>的单元开始存放，则编译系统会将</a:t>
            </a:r>
            <a:r>
              <a:rPr lang="en-US" altLang="zh-CN" dirty="0" smtClean="0">
                <a:latin typeface="Times New Roman" panose="02020603050405020304" pitchFamily="18" charset="0"/>
                <a:cs typeface="Times New Roman" panose="02020603050405020304" pitchFamily="18" charset="0"/>
              </a:rPr>
              <a:t>2000</a:t>
            </a:r>
            <a:r>
              <a:rPr lang="zh-CN" altLang="en-US"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2001</a:t>
            </a:r>
            <a:r>
              <a:rPr lang="zh-CN" altLang="en-US" dirty="0" smtClean="0">
                <a:latin typeface="Times New Roman" panose="02020603050405020304" pitchFamily="18" charset="0"/>
                <a:cs typeface="Times New Roman" panose="02020603050405020304" pitchFamily="18" charset="0"/>
              </a:rPr>
              <a:t>两个字节分配给</a:t>
            </a:r>
            <a:r>
              <a:rPr lang="en-US" altLang="zh-CN" dirty="0" smtClean="0">
                <a:latin typeface="Times New Roman" panose="02020603050405020304" pitchFamily="18" charset="0"/>
                <a:cs typeface="Times New Roman" panose="02020603050405020304" pitchFamily="18" charset="0"/>
              </a:rPr>
              <a:t>a</a:t>
            </a:r>
            <a:r>
              <a:rPr lang="zh-CN" altLang="en-US" dirty="0" smtClean="0">
                <a:latin typeface="Times New Roman" panose="02020603050405020304" pitchFamily="18" charset="0"/>
                <a:cs typeface="Times New Roman" panose="02020603050405020304" pitchFamily="18" charset="0"/>
              </a:rPr>
              <a:t>变量。</a:t>
            </a:r>
          </a:p>
          <a:p>
            <a:pPr lvl="0">
              <a:lnSpc>
                <a:spcPct val="150000"/>
              </a:lnSpc>
            </a:pPr>
            <a:r>
              <a:rPr lang="zh-CN" altLang="en-US" dirty="0" smtClean="0">
                <a:latin typeface="Times New Roman" panose="02020603050405020304" pitchFamily="18" charset="0"/>
                <a:cs typeface="Times New Roman" panose="02020603050405020304" pitchFamily="18" charset="0"/>
              </a:rPr>
              <a:t>      如何得到变量的地址值呢？回忆一下给变量存入值的语句：</a:t>
            </a:r>
            <a:r>
              <a:rPr lang="en-US" altLang="zh-CN" dirty="0" err="1" smtClean="0">
                <a:latin typeface="Times New Roman" panose="02020603050405020304" pitchFamily="18" charset="0"/>
                <a:cs typeface="Times New Roman" panose="02020603050405020304" pitchFamily="18" charset="0"/>
              </a:rPr>
              <a:t>scanf</a:t>
            </a:r>
            <a:r>
              <a:rPr lang="en-US" altLang="zh-CN" dirty="0" smtClean="0">
                <a:latin typeface="Times New Roman" panose="02020603050405020304" pitchFamily="18" charset="0"/>
                <a:cs typeface="Times New Roman" panose="02020603050405020304" pitchFamily="18" charset="0"/>
              </a:rPr>
              <a:t>("%</a:t>
            </a:r>
            <a:r>
              <a:rPr lang="en-US" altLang="zh-CN" dirty="0" err="1" smtClean="0">
                <a:latin typeface="Times New Roman" panose="02020603050405020304" pitchFamily="18" charset="0"/>
                <a:cs typeface="Times New Roman" panose="02020603050405020304" pitchFamily="18" charset="0"/>
              </a:rPr>
              <a:t>d",&amp;a</a:t>
            </a:r>
            <a:r>
              <a:rPr lang="en-US" altLang="zh-CN" dirty="0" smtClean="0">
                <a:latin typeface="Times New Roman" panose="02020603050405020304" pitchFamily="18" charset="0"/>
                <a:cs typeface="Times New Roman" panose="02020603050405020304" pitchFamily="18" charset="0"/>
              </a:rPr>
              <a:t>)</a:t>
            </a:r>
            <a:r>
              <a:rPr lang="zh-CN" altLang="en-US" dirty="0" smtClean="0">
                <a:latin typeface="Times New Roman" panose="02020603050405020304" pitchFamily="18" charset="0"/>
                <a:cs typeface="Times New Roman" panose="02020603050405020304" pitchFamily="18" charset="0"/>
              </a:rPr>
              <a:t>。这表示将数据输入到变量的地址所指示的内存单元。这里的</a:t>
            </a:r>
            <a:r>
              <a:rPr lang="en-US" altLang="zh-CN" dirty="0" smtClean="0">
                <a:latin typeface="Times New Roman" panose="02020603050405020304" pitchFamily="18" charset="0"/>
                <a:cs typeface="Times New Roman" panose="02020603050405020304" pitchFamily="18" charset="0"/>
              </a:rPr>
              <a:t>&amp;a</a:t>
            </a:r>
            <a:r>
              <a:rPr lang="zh-CN" altLang="en-US" dirty="0" smtClean="0">
                <a:latin typeface="Times New Roman" panose="02020603050405020304" pitchFamily="18" charset="0"/>
                <a:cs typeface="Times New Roman" panose="02020603050405020304" pitchFamily="18" charset="0"/>
              </a:rPr>
              <a:t>就可以得到</a:t>
            </a:r>
            <a:r>
              <a:rPr lang="en-US" altLang="zh-CN" dirty="0" smtClean="0">
                <a:latin typeface="Times New Roman" panose="02020603050405020304" pitchFamily="18" charset="0"/>
                <a:cs typeface="Times New Roman" panose="02020603050405020304" pitchFamily="18" charset="0"/>
              </a:rPr>
              <a:t>a</a:t>
            </a:r>
            <a:r>
              <a:rPr lang="zh-CN" altLang="en-US" dirty="0" smtClean="0">
                <a:latin typeface="Times New Roman" panose="02020603050405020304" pitchFamily="18" charset="0"/>
                <a:cs typeface="Times New Roman" panose="02020603050405020304" pitchFamily="18" charset="0"/>
              </a:rPr>
              <a:t>变量的内存首地址，在本例中 </a:t>
            </a:r>
            <a:r>
              <a:rPr lang="en-US" altLang="zh-CN" dirty="0" smtClean="0">
                <a:latin typeface="Times New Roman" panose="02020603050405020304" pitchFamily="18" charset="0"/>
                <a:cs typeface="Times New Roman" panose="02020603050405020304" pitchFamily="18" charset="0"/>
              </a:rPr>
              <a:t>a</a:t>
            </a:r>
            <a:r>
              <a:rPr lang="zh-CN" altLang="en-US" dirty="0" smtClean="0">
                <a:latin typeface="Times New Roman" panose="02020603050405020304" pitchFamily="18" charset="0"/>
                <a:cs typeface="Times New Roman" panose="02020603050405020304" pitchFamily="18" charset="0"/>
              </a:rPr>
              <a:t>的值为</a:t>
            </a:r>
            <a:r>
              <a:rPr lang="en-US" altLang="zh-CN" dirty="0" smtClean="0">
                <a:latin typeface="Times New Roman" panose="02020603050405020304" pitchFamily="18" charset="0"/>
                <a:cs typeface="Times New Roman" panose="02020603050405020304" pitchFamily="18" charset="0"/>
              </a:rPr>
              <a:t>7</a:t>
            </a:r>
            <a:r>
              <a:rPr lang="zh-CN" altLang="en-US"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&amp;a</a:t>
            </a:r>
            <a:r>
              <a:rPr lang="zh-CN" altLang="en-US" dirty="0" smtClean="0">
                <a:latin typeface="Times New Roman" panose="02020603050405020304" pitchFamily="18" charset="0"/>
                <a:cs typeface="Times New Roman" panose="02020603050405020304" pitchFamily="18" charset="0"/>
              </a:rPr>
              <a:t>的就是</a:t>
            </a:r>
            <a:r>
              <a:rPr lang="en-US" altLang="zh-CN" dirty="0" smtClean="0">
                <a:latin typeface="Times New Roman" panose="02020603050405020304" pitchFamily="18" charset="0"/>
                <a:cs typeface="Times New Roman" panose="02020603050405020304" pitchFamily="18" charset="0"/>
              </a:rPr>
              <a:t>a</a:t>
            </a:r>
            <a:r>
              <a:rPr lang="zh-CN" altLang="en-US" dirty="0" smtClean="0">
                <a:latin typeface="Times New Roman" panose="02020603050405020304" pitchFamily="18" charset="0"/>
                <a:cs typeface="Times New Roman" panose="02020603050405020304" pitchFamily="18" charset="0"/>
              </a:rPr>
              <a:t>的内存空间首地址值，就是</a:t>
            </a:r>
            <a:r>
              <a:rPr lang="en-US" altLang="zh-CN" dirty="0" smtClean="0">
                <a:latin typeface="Times New Roman" panose="02020603050405020304" pitchFamily="18" charset="0"/>
                <a:cs typeface="Times New Roman" panose="02020603050405020304" pitchFamily="18" charset="0"/>
              </a:rPr>
              <a:t>2000</a:t>
            </a:r>
            <a:r>
              <a:rPr lang="zh-CN" altLang="en-US" dirty="0" smtClean="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9916684"/>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70527" y="580579"/>
            <a:ext cx="11050048" cy="5816977"/>
          </a:xfrm>
          <a:prstGeom prst="rect">
            <a:avLst/>
          </a:prstGeom>
          <a:noFill/>
        </p:spPr>
        <p:txBody>
          <a:bodyPr wrap="square" lIns="0" tIns="0" rIns="0" bIns="0" rtlCol="0">
            <a:spAutoFit/>
          </a:bodyPr>
          <a:lstStyle/>
          <a:p>
            <a:pPr indent="127000" algn="just">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7-14</a:t>
            </a:r>
            <a:r>
              <a:rPr lang="zh-CN" altLang="zh-CN" kern="100" dirty="0">
                <a:latin typeface="Times New Roman" panose="02020603050405020304" pitchFamily="18" charset="0"/>
                <a:cs typeface="Times New Roman" panose="02020603050405020304" pitchFamily="18" charset="0"/>
              </a:rPr>
              <a:t>用指向字符串的指针变量处理两个字符串的复制。</a:t>
            </a:r>
          </a:p>
          <a:p>
            <a:pPr indent="127000" algn="just">
              <a:spcAft>
                <a:spcPts val="0"/>
              </a:spcAft>
            </a:pPr>
            <a:r>
              <a:rPr lang="zh-CN" altLang="zh-CN" kern="100" dirty="0">
                <a:latin typeface="Times New Roman" panose="02020603050405020304" pitchFamily="18" charset="0"/>
                <a:cs typeface="Times New Roman" panose="02020603050405020304" pitchFamily="18" charset="0"/>
              </a:rPr>
              <a:t>字符串的复制要注意的是：若将串</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复制到串</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，一定要保证串</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的长度大于或等于串</a:t>
            </a:r>
            <a:r>
              <a:rPr lang="en-US" altLang="zh-CN" kern="100" dirty="0">
                <a:latin typeface="Times New Roman" panose="02020603050405020304" pitchFamily="18" charset="0"/>
                <a:cs typeface="Times New Roman" panose="02020603050405020304" pitchFamily="18" charset="0"/>
              </a:rPr>
              <a:t>1</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1270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char  str1[30],str2[30],*ptr1=str1,*ptr2=str2;</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("inputstr1:");</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gets(str1);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("inputstr2:");</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gets(str2);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("str1------------str2\n");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("%s…%s\n",ptr1,ptr2);</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while(*ptr2){</a:t>
            </a:r>
            <a:endParaRPr lang="zh-CN" altLang="zh-CN" kern="100" dirty="0">
              <a:latin typeface="Times New Roman" panose="02020603050405020304" pitchFamily="18" charset="0"/>
              <a:cs typeface="Times New Roman" panose="02020603050405020304" pitchFamily="18" charset="0"/>
            </a:endParaRPr>
          </a:p>
          <a:p>
            <a:pPr indent="400050" algn="just">
              <a:spcAft>
                <a:spcPts val="0"/>
              </a:spcAft>
            </a:pPr>
            <a:r>
              <a:rPr lang="en-US" altLang="zh-CN" kern="100" dirty="0">
                <a:latin typeface="Times New Roman" panose="02020603050405020304" pitchFamily="18" charset="0"/>
                <a:cs typeface="Times New Roman" panose="02020603050405020304" pitchFamily="18" charset="0"/>
              </a:rPr>
              <a:t>*ptr1=*ptr2;/*</a:t>
            </a:r>
            <a:r>
              <a:rPr lang="zh-CN" altLang="zh-CN" kern="100" dirty="0">
                <a:latin typeface="Times New Roman" panose="02020603050405020304" pitchFamily="18" charset="0"/>
                <a:cs typeface="Times New Roman" panose="02020603050405020304" pitchFamily="18" charset="0"/>
              </a:rPr>
              <a:t>逐个字符复制</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400050" algn="just">
              <a:spcAft>
                <a:spcPts val="0"/>
              </a:spcAft>
            </a:pPr>
            <a:r>
              <a:rPr lang="en-US" altLang="zh-CN" kern="100" dirty="0">
                <a:latin typeface="Times New Roman" panose="02020603050405020304" pitchFamily="18" charset="0"/>
                <a:cs typeface="Times New Roman" panose="02020603050405020304" pitchFamily="18" charset="0"/>
              </a:rPr>
              <a:t>ptr1++;ptr2++;</a:t>
            </a:r>
            <a:endParaRPr lang="zh-CN" altLang="zh-CN" kern="100" dirty="0">
              <a:latin typeface="Times New Roman" panose="02020603050405020304" pitchFamily="18" charset="0"/>
              <a:cs typeface="Times New Roman" panose="02020603050405020304" pitchFamily="18" charset="0"/>
            </a:endParaRPr>
          </a:p>
          <a:p>
            <a:pPr indent="40005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*ptr1=‘\0’;	/*</a:t>
            </a:r>
            <a:r>
              <a:rPr lang="zh-CN" altLang="zh-CN" kern="100" dirty="0">
                <a:latin typeface="Times New Roman" panose="02020603050405020304" pitchFamily="18" charset="0"/>
                <a:cs typeface="Times New Roman" panose="02020603050405020304" pitchFamily="18" charset="0"/>
              </a:rPr>
              <a:t>写入串的结束标志</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("str1------------str2\n");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("%s…%s\n",str1,str2);</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algn="just"/>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0820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8674" y="1936730"/>
            <a:ext cx="10763251" cy="1701748"/>
          </a:xfrm>
          <a:prstGeom prst="rect">
            <a:avLst/>
          </a:prstGeom>
        </p:spPr>
        <p:txBody>
          <a:bodyPr wrap="square">
            <a:spAutoFit/>
          </a:bodyPr>
          <a:lstStyle/>
          <a:p>
            <a:pPr indent="266700">
              <a:lnSpc>
                <a:spcPct val="150000"/>
              </a:lnSpc>
            </a:pPr>
            <a:r>
              <a:rPr lang="zh-CN" altLang="zh-CN" kern="100" dirty="0">
                <a:latin typeface="Times New Roman"/>
                <a:cs typeface="Cambria Math"/>
              </a:rPr>
              <a:t>在程序的说明部分，定义的字符指针指向字符串的首地址，即第一个元素的地址。在循环中，只要字符串</a:t>
            </a:r>
            <a:r>
              <a:rPr lang="en-US" altLang="zh-CN" kern="100" dirty="0">
                <a:latin typeface="Times New Roman"/>
                <a:cs typeface="Cambria Math"/>
              </a:rPr>
              <a:t>2</a:t>
            </a:r>
            <a:r>
              <a:rPr lang="zh-CN" altLang="zh-CN" kern="100" dirty="0">
                <a:latin typeface="Times New Roman"/>
                <a:cs typeface="Cambria Math"/>
              </a:rPr>
              <a:t>的当前元素是有意义的，就将其复制到第一个字符串，同时两个字符指针都进行加</a:t>
            </a:r>
            <a:r>
              <a:rPr lang="en-US" altLang="zh-CN" kern="100" dirty="0">
                <a:latin typeface="Times New Roman"/>
                <a:cs typeface="Cambria Math"/>
              </a:rPr>
              <a:t>1</a:t>
            </a:r>
            <a:r>
              <a:rPr lang="zh-CN" altLang="zh-CN" kern="100" dirty="0">
                <a:latin typeface="Times New Roman"/>
                <a:cs typeface="Cambria Math"/>
              </a:rPr>
              <a:t>运算。当</a:t>
            </a:r>
            <a:r>
              <a:rPr lang="en-US" altLang="zh-CN" kern="100" dirty="0">
                <a:latin typeface="Times New Roman"/>
                <a:cs typeface="Cambria Math"/>
              </a:rPr>
              <a:t>ptr1</a:t>
            </a:r>
            <a:r>
              <a:rPr lang="zh-CN" altLang="zh-CN" kern="100" dirty="0">
                <a:latin typeface="Times New Roman"/>
                <a:cs typeface="Cambria Math"/>
              </a:rPr>
              <a:t>指针指向的字符是“</a:t>
            </a:r>
            <a:r>
              <a:rPr lang="en-US" altLang="zh-CN" kern="100" dirty="0">
                <a:latin typeface="Times New Roman"/>
                <a:cs typeface="Cambria Math"/>
              </a:rPr>
              <a:t>\0</a:t>
            </a:r>
            <a:r>
              <a:rPr lang="zh-CN" altLang="zh-CN" kern="100" dirty="0">
                <a:latin typeface="Times New Roman"/>
                <a:cs typeface="Cambria Math"/>
              </a:rPr>
              <a:t>”时，该字符的</a:t>
            </a:r>
            <a:r>
              <a:rPr lang="en-US" altLang="zh-CN" kern="100" dirty="0">
                <a:latin typeface="Times New Roman"/>
                <a:cs typeface="Cambria Math"/>
              </a:rPr>
              <a:t>ASCII</a:t>
            </a:r>
            <a:r>
              <a:rPr lang="zh-CN" altLang="zh-CN" kern="100" dirty="0">
                <a:latin typeface="Times New Roman"/>
                <a:cs typeface="Cambria Math"/>
              </a:rPr>
              <a:t>码值为</a:t>
            </a:r>
            <a:r>
              <a:rPr lang="en-US" altLang="zh-CN" kern="100" dirty="0">
                <a:latin typeface="Times New Roman"/>
                <a:cs typeface="Cambria Math"/>
              </a:rPr>
              <a:t>0</a:t>
            </a:r>
            <a:r>
              <a:rPr lang="zh-CN" altLang="zh-CN" kern="100" dirty="0">
                <a:latin typeface="Times New Roman"/>
                <a:cs typeface="Cambria Math"/>
              </a:rPr>
              <a:t>，表达式的值为假，循环结束。也就是说字符串结束标志并没有复制过去，所以循环结束后需要给字符串</a:t>
            </a:r>
            <a:r>
              <a:rPr lang="en-US" altLang="zh-CN" kern="100" dirty="0">
                <a:latin typeface="Times New Roman"/>
                <a:cs typeface="Cambria Math"/>
              </a:rPr>
              <a:t>1</a:t>
            </a:r>
            <a:r>
              <a:rPr lang="zh-CN" altLang="zh-CN" kern="100" dirty="0">
                <a:latin typeface="Times New Roman"/>
                <a:cs typeface="Cambria Math"/>
              </a:rPr>
              <a:t>添加结束标记。</a:t>
            </a:r>
            <a:endParaRPr lang="zh-CN" altLang="zh-CN" kern="100" dirty="0">
              <a:latin typeface="Times New Roman"/>
              <a:cs typeface="Times New Roman"/>
            </a:endParaRPr>
          </a:p>
        </p:txBody>
      </p:sp>
    </p:spTree>
    <p:extLst>
      <p:ext uri="{BB962C8B-B14F-4D97-AF65-F5344CB8AC3E}">
        <p14:creationId xmlns:p14="http://schemas.microsoft.com/office/powerpoint/2010/main" val="142500664"/>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018125" y="988816"/>
            <a:ext cx="10345199" cy="3739485"/>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solidFill>
                  <a:srgbClr val="000000"/>
                </a:solidFill>
                <a:latin typeface="Times New Roman" panose="02020603050405020304" pitchFamily="18" charset="0"/>
                <a:cs typeface="Times New Roman" panose="02020603050405020304" pitchFamily="18" charset="0"/>
              </a:rPr>
              <a:t>7.5 </a:t>
            </a:r>
            <a:r>
              <a:rPr lang="zh-CN" altLang="zh-CN" b="1" kern="100" dirty="0">
                <a:solidFill>
                  <a:srgbClr val="000000"/>
                </a:solidFill>
                <a:latin typeface="Times New Roman" panose="02020603050405020304" pitchFamily="18" charset="0"/>
                <a:cs typeface="Times New Roman" panose="02020603050405020304" pitchFamily="18" charset="0"/>
              </a:rPr>
              <a:t>指向数组的指针和指针数组</a:t>
            </a:r>
            <a:endParaRPr lang="zh-CN" altLang="zh-CN" b="1"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指向数组的指针和指针数组在说明时有些相似，但这是两个完全不同的概念，前者是指针，后者是数组。</a:t>
            </a:r>
            <a:endParaRPr lang="zh-CN" altLang="zh-CN" kern="100" dirty="0">
              <a:latin typeface="Times New Roman" panose="02020603050405020304" pitchFamily="18" charset="0"/>
              <a:cs typeface="Times New Roman" panose="02020603050405020304" pitchFamily="18" charset="0"/>
            </a:endParaRPr>
          </a:p>
          <a:p>
            <a:pPr indent="267970" algn="just">
              <a:lnSpc>
                <a:spcPct val="150000"/>
              </a:lnSpc>
              <a:spcAft>
                <a:spcPts val="0"/>
              </a:spcAft>
            </a:pPr>
            <a:r>
              <a:rPr lang="en-US" altLang="zh-CN" b="1" kern="100" dirty="0">
                <a:solidFill>
                  <a:srgbClr val="000000"/>
                </a:solidFill>
                <a:latin typeface="Times New Roman" panose="02020603050405020304" pitchFamily="18" charset="0"/>
                <a:cs typeface="Times New Roman" panose="02020603050405020304" pitchFamily="18" charset="0"/>
              </a:rPr>
              <a:t>7.5.1</a:t>
            </a:r>
            <a:r>
              <a:rPr lang="zh-CN" altLang="zh-CN" b="1" kern="100" dirty="0">
                <a:solidFill>
                  <a:srgbClr val="000000"/>
                </a:solidFill>
                <a:latin typeface="Times New Roman" panose="02020603050405020304" pitchFamily="18" charset="0"/>
                <a:cs typeface="Times New Roman" panose="02020603050405020304" pitchFamily="18" charset="0"/>
              </a:rPr>
              <a:t>指向数组的指针</a:t>
            </a:r>
            <a:endParaRPr lang="zh-CN" altLang="zh-CN" b="1"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指向数组的指针可以分为如下两类：</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(1)</a:t>
            </a:r>
            <a:r>
              <a:rPr lang="zh-CN" altLang="zh-CN" kern="100" dirty="0">
                <a:solidFill>
                  <a:srgbClr val="000000"/>
                </a:solidFill>
                <a:latin typeface="Times New Roman" panose="02020603050405020304" pitchFamily="18" charset="0"/>
                <a:cs typeface="Times New Roman" panose="02020603050405020304" pitchFamily="18" charset="0"/>
              </a:rPr>
              <a:t>指向数组元素的指针</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pPr>
            <a:r>
              <a:rPr lang="en-US" altLang="zh-CN" kern="100" dirty="0">
                <a:solidFill>
                  <a:srgbClr val="000000"/>
                </a:solidFill>
                <a:latin typeface="Times New Roman" panose="02020603050405020304" pitchFamily="18" charset="0"/>
                <a:cs typeface="Times New Roman" panose="02020603050405020304" pitchFamily="18" charset="0"/>
              </a:rPr>
              <a:t>  (2)</a:t>
            </a:r>
            <a:r>
              <a:rPr lang="zh-CN" altLang="zh-CN" dirty="0"/>
              <a:t>指向一维数组的指针</a:t>
            </a:r>
          </a:p>
          <a:p>
            <a:pPr indent="127000" algn="just">
              <a:lnSpc>
                <a:spcPct val="150000"/>
              </a:lnSpc>
              <a:spcAft>
                <a:spcPts val="0"/>
              </a:spcAft>
            </a:pPr>
            <a:endParaRPr lang="en-US" altLang="zh-CN" kern="100" dirty="0">
              <a:solidFill>
                <a:prstClr val="black"/>
              </a:solidFill>
              <a:latin typeface="Times New Roman" panose="02020603050405020304" pitchFamily="18" charset="0"/>
              <a:cs typeface="Times New Roman" panose="02020603050405020304" pitchFamily="18" charset="0"/>
            </a:endParaRPr>
          </a:p>
          <a:p>
            <a:pPr indent="540000" algn="just">
              <a:lnSpc>
                <a:spcPct val="1500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157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5400" y="275079"/>
            <a:ext cx="9296400" cy="5493812"/>
          </a:xfrm>
          <a:prstGeom prst="rect">
            <a:avLst/>
          </a:prstGeom>
        </p:spPr>
        <p:txBody>
          <a:bodyPr wrap="square">
            <a:spAutoFit/>
          </a:bodyPr>
          <a:lstStyle/>
          <a:p>
            <a:pPr indent="127000" algn="just">
              <a:lnSpc>
                <a:spcPct val="150000"/>
              </a:lnSpc>
              <a:spcAft>
                <a:spcPts val="0"/>
              </a:spcAft>
            </a:pP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7-15 </a:t>
            </a:r>
            <a:r>
              <a:rPr lang="zh-CN" altLang="zh-CN" kern="100" dirty="0">
                <a:solidFill>
                  <a:srgbClr val="000000"/>
                </a:solidFill>
                <a:latin typeface="Times New Roman" panose="02020603050405020304" pitchFamily="18" charset="0"/>
                <a:cs typeface="Times New Roman" panose="02020603050405020304" pitchFamily="18" charset="0"/>
              </a:rPr>
              <a:t>一个指向二维数组元素的指针的实例。</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m[2][3]={{1,3,5},{7, 9,11};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*p;</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for(p= m[0]; p&lt;m[0]+6;p++)</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if ((p- m[0])%3==0)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 ("\n"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 ("%4d",*p).</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6378898"/>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8275" y="845820"/>
            <a:ext cx="9182100" cy="3831818"/>
          </a:xfrm>
          <a:prstGeom prst="rect">
            <a:avLst/>
          </a:prstGeom>
        </p:spPr>
        <p:txBody>
          <a:bodyPr wrap="square">
            <a:spAutoFit/>
          </a:bodyPr>
          <a:lstStyle/>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(2)</a:t>
            </a:r>
            <a:r>
              <a:rPr lang="zh-CN" altLang="zh-CN" kern="100" dirty="0">
                <a:solidFill>
                  <a:srgbClr val="000000"/>
                </a:solidFill>
                <a:latin typeface="Times New Roman" panose="02020603050405020304" pitchFamily="18" charset="0"/>
                <a:cs typeface="Times New Roman" panose="02020603050405020304" pitchFamily="18" charset="0"/>
              </a:rPr>
              <a:t>指向一维数组的指针</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上面讨论过指向数组元素的指针，是指向数组中的某一具体元素。而这里是指向一维数组的指针，它指向的不是一个具体元素，而是由若干个元素组成的一维数组。例如：</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(*pa)[5];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pa</a:t>
            </a:r>
            <a:r>
              <a:rPr lang="zh-CN" altLang="zh-CN" kern="100" dirty="0">
                <a:solidFill>
                  <a:srgbClr val="000000"/>
                </a:solidFill>
                <a:latin typeface="Times New Roman" panose="02020603050405020304" pitchFamily="18" charset="0"/>
                <a:cs typeface="Times New Roman" panose="02020603050405020304" pitchFamily="18" charset="0"/>
              </a:rPr>
              <a:t>是一个指向一维数组的指针，它所指向的一维数组是由</a:t>
            </a:r>
            <a:r>
              <a:rPr lang="en-US" altLang="zh-CN" kern="100" dirty="0">
                <a:solidFill>
                  <a:srgbClr val="000000"/>
                </a:solidFill>
                <a:latin typeface="Times New Roman" panose="02020603050405020304" pitchFamily="18" charset="0"/>
                <a:cs typeface="Times New Roman" panose="02020603050405020304" pitchFamily="18" charset="0"/>
              </a:rPr>
              <a:t>5</a:t>
            </a:r>
            <a:r>
              <a:rPr lang="zh-CN" altLang="zh-CN" kern="100" dirty="0">
                <a:solidFill>
                  <a:srgbClr val="000000"/>
                </a:solidFill>
                <a:latin typeface="Times New Roman" panose="02020603050405020304" pitchFamily="18" charset="0"/>
                <a:cs typeface="Times New Roman" panose="02020603050405020304" pitchFamily="18" charset="0"/>
              </a:rPr>
              <a:t>个</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zh-CN" altLang="zh-CN" kern="100" dirty="0">
                <a:solidFill>
                  <a:srgbClr val="000000"/>
                </a:solidFill>
                <a:latin typeface="Times New Roman" panose="02020603050405020304" pitchFamily="18" charset="0"/>
                <a:cs typeface="Times New Roman" panose="02020603050405020304" pitchFamily="18" charset="0"/>
              </a:rPr>
              <a:t>型元素组成的。如果该指针加</a:t>
            </a:r>
            <a:r>
              <a:rPr lang="en-US" altLang="zh-CN" kern="100" dirty="0">
                <a:solidFill>
                  <a:srgbClr val="000000"/>
                </a:solidFill>
                <a:latin typeface="Times New Roman" panose="02020603050405020304" pitchFamily="18" charset="0"/>
                <a:cs typeface="Times New Roman" panose="02020603050405020304" pitchFamily="18" charset="0"/>
              </a:rPr>
              <a:t>1,</a:t>
            </a:r>
            <a:r>
              <a:rPr lang="zh-CN" altLang="zh-CN" kern="100" dirty="0">
                <a:solidFill>
                  <a:srgbClr val="000000"/>
                </a:solidFill>
                <a:latin typeface="Times New Roman" panose="02020603050405020304" pitchFamily="18" charset="0"/>
                <a:cs typeface="Times New Roman" panose="02020603050405020304" pitchFamily="18" charset="0"/>
              </a:rPr>
              <a:t>则将指向下一个数组的首地址（即跨过</a:t>
            </a:r>
            <a:r>
              <a:rPr lang="en-US" altLang="zh-CN" kern="100" dirty="0">
                <a:solidFill>
                  <a:srgbClr val="000000"/>
                </a:solidFill>
                <a:latin typeface="Times New Roman" panose="02020603050405020304" pitchFamily="18" charset="0"/>
                <a:cs typeface="Times New Roman" panose="02020603050405020304" pitchFamily="18" charset="0"/>
              </a:rPr>
              <a:t>5</a:t>
            </a:r>
            <a:r>
              <a:rPr lang="zh-CN" altLang="zh-CN" kern="100" dirty="0">
                <a:solidFill>
                  <a:srgbClr val="000000"/>
                </a:solidFill>
                <a:latin typeface="Times New Roman" panose="02020603050405020304" pitchFamily="18" charset="0"/>
                <a:cs typeface="Times New Roman" panose="02020603050405020304" pitchFamily="18" charset="0"/>
              </a:rPr>
              <a:t>个整型空间）。例如：</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(*pa)[5];/*</a:t>
            </a:r>
            <a:r>
              <a:rPr lang="zh-CN" altLang="zh-CN" kern="100" dirty="0">
                <a:solidFill>
                  <a:srgbClr val="000000"/>
                </a:solidFill>
                <a:latin typeface="Times New Roman" panose="02020603050405020304" pitchFamily="18" charset="0"/>
                <a:cs typeface="Times New Roman" panose="02020603050405020304" pitchFamily="18" charset="0"/>
              </a:rPr>
              <a:t>指向数组的指针，该指针可以指向由</a:t>
            </a:r>
            <a:r>
              <a:rPr lang="en-US" altLang="zh-CN" kern="100" dirty="0">
                <a:solidFill>
                  <a:srgbClr val="000000"/>
                </a:solidFill>
                <a:latin typeface="Times New Roman" panose="02020603050405020304" pitchFamily="18" charset="0"/>
                <a:cs typeface="Times New Roman" panose="02020603050405020304" pitchFamily="18" charset="0"/>
              </a:rPr>
              <a:t>5</a:t>
            </a:r>
            <a:r>
              <a:rPr lang="zh-CN" altLang="zh-CN" kern="100" dirty="0">
                <a:solidFill>
                  <a:srgbClr val="000000"/>
                </a:solidFill>
                <a:latin typeface="Times New Roman" panose="02020603050405020304" pitchFamily="18" charset="0"/>
                <a:cs typeface="Times New Roman" panose="02020603050405020304" pitchFamily="18" charset="0"/>
              </a:rPr>
              <a:t>个元素组成的一维数组</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a[3][5];/*</a:t>
            </a:r>
            <a:r>
              <a:rPr lang="zh-CN" altLang="zh-CN" kern="100" dirty="0">
                <a:solidFill>
                  <a:srgbClr val="000000"/>
                </a:solidFill>
                <a:latin typeface="Times New Roman" panose="02020603050405020304" pitchFamily="18" charset="0"/>
                <a:cs typeface="Times New Roman" panose="02020603050405020304" pitchFamily="18" charset="0"/>
              </a:rPr>
              <a:t>二维数组，可以理解为由三个一维数组组成</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pa=a;/*</a:t>
            </a:r>
            <a:r>
              <a:rPr lang="zh-CN" altLang="zh-CN" kern="100" dirty="0">
                <a:solidFill>
                  <a:srgbClr val="000000"/>
                </a:solidFill>
                <a:latin typeface="Times New Roman" panose="02020603050405020304" pitchFamily="18" charset="0"/>
                <a:cs typeface="Times New Roman" panose="02020603050405020304" pitchFamily="18" charset="0"/>
              </a:rPr>
              <a:t>将二维数组的名字</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二维数组的首地址</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赋值给一维数组指针</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5825" y="1174552"/>
            <a:ext cx="10515600" cy="4247317"/>
          </a:xfrm>
          <a:prstGeom prst="rect">
            <a:avLst/>
          </a:prstGeom>
        </p:spPr>
        <p:txBody>
          <a:bodyPr wrap="square">
            <a:spAutoFit/>
          </a:bodyPr>
          <a:lstStyle/>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区分一下：</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*p;/*</a:t>
            </a:r>
            <a:r>
              <a:rPr lang="zh-CN" altLang="zh-CN" kern="100" dirty="0">
                <a:solidFill>
                  <a:srgbClr val="000000"/>
                </a:solidFill>
                <a:latin typeface="Times New Roman" panose="02020603050405020304" pitchFamily="18" charset="0"/>
                <a:cs typeface="Times New Roman" panose="02020603050405020304" pitchFamily="18" charset="0"/>
              </a:rPr>
              <a:t>普通整型指针，可以指向一个普通整型元素</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k[5</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一维整型数组，由五个元素组成</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p=k; /*</a:t>
            </a:r>
            <a:r>
              <a:rPr lang="zh-CN" altLang="zh-CN" kern="100" dirty="0">
                <a:solidFill>
                  <a:srgbClr val="000000"/>
                </a:solidFill>
                <a:latin typeface="Times New Roman" panose="02020603050405020304" pitchFamily="18" charset="0"/>
                <a:cs typeface="Times New Roman" panose="02020603050405020304" pitchFamily="18" charset="0"/>
              </a:rPr>
              <a:t>将一维数组的名字</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一维数组的首地址</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赋值给普通指针</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定义了一个由五个元素组成的数组</a:t>
            </a:r>
            <a:r>
              <a:rPr lang="en-US" altLang="zh-CN" kern="100" dirty="0">
                <a:solidFill>
                  <a:srgbClr val="000000"/>
                </a:solidFill>
                <a:latin typeface="Times New Roman" panose="02020603050405020304" pitchFamily="18" charset="0"/>
                <a:cs typeface="Times New Roman" panose="02020603050405020304" pitchFamily="18" charset="0"/>
              </a:rPr>
              <a:t>k</a:t>
            </a:r>
            <a:r>
              <a:rPr lang="zh-CN" altLang="zh-CN" kern="100" dirty="0">
                <a:solidFill>
                  <a:srgbClr val="000000"/>
                </a:solidFill>
                <a:latin typeface="Times New Roman" panose="02020603050405020304" pitchFamily="18" charset="0"/>
                <a:cs typeface="Times New Roman" panose="02020603050405020304" pitchFamily="18" charset="0"/>
              </a:rPr>
              <a:t>，数组</a:t>
            </a:r>
            <a:r>
              <a:rPr lang="en-US" altLang="zh-CN" kern="100" dirty="0">
                <a:solidFill>
                  <a:srgbClr val="000000"/>
                </a:solidFill>
                <a:latin typeface="Times New Roman" panose="02020603050405020304" pitchFamily="18" charset="0"/>
                <a:cs typeface="Times New Roman" panose="02020603050405020304" pitchFamily="18" charset="0"/>
              </a:rPr>
              <a:t>k</a:t>
            </a:r>
            <a:r>
              <a:rPr lang="zh-CN" altLang="zh-CN" kern="100" dirty="0">
                <a:solidFill>
                  <a:srgbClr val="000000"/>
                </a:solidFill>
                <a:latin typeface="Times New Roman" panose="02020603050405020304" pitchFamily="18" charset="0"/>
                <a:cs typeface="Times New Roman" panose="02020603050405020304" pitchFamily="18" charset="0"/>
              </a:rPr>
              <a:t>的起始元素为一个普通整型元素，而</a:t>
            </a:r>
            <a:r>
              <a:rPr lang="en-US" altLang="zh-CN" kern="100" dirty="0">
                <a:solidFill>
                  <a:srgbClr val="000000"/>
                </a:solidFill>
                <a:latin typeface="Times New Roman" panose="02020603050405020304" pitchFamily="18" charset="0"/>
                <a:cs typeface="Times New Roman" panose="02020603050405020304" pitchFamily="18" charset="0"/>
              </a:rPr>
              <a:t>k</a:t>
            </a:r>
            <a:r>
              <a:rPr lang="zh-CN" altLang="zh-CN" kern="100" dirty="0">
                <a:solidFill>
                  <a:srgbClr val="000000"/>
                </a:solidFill>
                <a:latin typeface="Times New Roman" panose="02020603050405020304" pitchFamily="18" charset="0"/>
                <a:cs typeface="Times New Roman" panose="02020603050405020304" pitchFamily="18" charset="0"/>
              </a:rPr>
              <a:t>代表着数组的起始地址即第一个元素的地址，</a:t>
            </a:r>
            <a:r>
              <a:rPr lang="en-US" altLang="zh-CN" kern="100" dirty="0">
                <a:solidFill>
                  <a:srgbClr val="000000"/>
                </a:solidFill>
                <a:latin typeface="Times New Roman" panose="02020603050405020304" pitchFamily="18" charset="0"/>
                <a:cs typeface="Times New Roman" panose="02020603050405020304" pitchFamily="18" charset="0"/>
              </a:rPr>
              <a:t>k+1 </a:t>
            </a:r>
            <a:r>
              <a:rPr lang="zh-CN" altLang="zh-CN" kern="100" dirty="0">
                <a:solidFill>
                  <a:srgbClr val="000000"/>
                </a:solidFill>
                <a:latin typeface="Times New Roman" panose="02020603050405020304" pitchFamily="18" charset="0"/>
                <a:cs typeface="Times New Roman" panose="02020603050405020304" pitchFamily="18" charset="0"/>
              </a:rPr>
              <a:t>对应着数组第</a:t>
            </a:r>
            <a:r>
              <a:rPr lang="en-US" altLang="zh-CN" kern="100" dirty="0">
                <a:solidFill>
                  <a:srgbClr val="000000"/>
                </a:solidFill>
                <a:latin typeface="Times New Roman" panose="02020603050405020304" pitchFamily="18" charset="0"/>
                <a:cs typeface="Times New Roman" panose="02020603050405020304" pitchFamily="18" charset="0"/>
              </a:rPr>
              <a:t>1</a:t>
            </a:r>
            <a:r>
              <a:rPr lang="zh-CN" altLang="zh-CN" kern="100" dirty="0">
                <a:solidFill>
                  <a:srgbClr val="000000"/>
                </a:solidFill>
                <a:latin typeface="Times New Roman" panose="02020603050405020304" pitchFamily="18" charset="0"/>
                <a:cs typeface="Times New Roman" panose="02020603050405020304" pitchFamily="18" charset="0"/>
              </a:rPr>
              <a:t>个元素即</a:t>
            </a:r>
            <a:r>
              <a:rPr lang="en-US" altLang="zh-CN" kern="100" dirty="0">
                <a:solidFill>
                  <a:srgbClr val="000000"/>
                </a:solidFill>
                <a:latin typeface="Times New Roman" panose="02020603050405020304" pitchFamily="18" charset="0"/>
                <a:cs typeface="Times New Roman" panose="02020603050405020304" pitchFamily="18" charset="0"/>
              </a:rPr>
              <a:t>k[1]</a:t>
            </a:r>
            <a:r>
              <a:rPr lang="zh-CN" altLang="zh-CN" kern="100" dirty="0">
                <a:solidFill>
                  <a:srgbClr val="000000"/>
                </a:solidFill>
                <a:latin typeface="Times New Roman" panose="02020603050405020304" pitchFamily="18" charset="0"/>
                <a:cs typeface="Times New Roman" panose="02020603050405020304" pitchFamily="18" charset="0"/>
              </a:rPr>
              <a:t>的地址。</a:t>
            </a:r>
            <a:r>
              <a:rPr lang="en-US" altLang="zh-CN" kern="100" dirty="0">
                <a:solidFill>
                  <a:srgbClr val="000000"/>
                </a:solidFill>
                <a:latin typeface="Times New Roman" panose="02020603050405020304" pitchFamily="18" charset="0"/>
                <a:cs typeface="Times New Roman" panose="02020603050405020304" pitchFamily="18" charset="0"/>
              </a:rPr>
              <a:t>p</a:t>
            </a:r>
            <a:r>
              <a:rPr lang="zh-CN" altLang="zh-CN" kern="100" dirty="0">
                <a:solidFill>
                  <a:srgbClr val="000000"/>
                </a:solidFill>
                <a:latin typeface="Times New Roman" panose="02020603050405020304" pitchFamily="18" charset="0"/>
                <a:cs typeface="Times New Roman" panose="02020603050405020304" pitchFamily="18" charset="0"/>
              </a:rPr>
              <a:t>是一个普通整型指针，</a:t>
            </a:r>
            <a:r>
              <a:rPr lang="en-US" altLang="zh-CN" kern="100" dirty="0">
                <a:solidFill>
                  <a:srgbClr val="000000"/>
                </a:solidFill>
                <a:latin typeface="Times New Roman" panose="02020603050405020304" pitchFamily="18" charset="0"/>
                <a:cs typeface="Times New Roman" panose="02020603050405020304" pitchFamily="18" charset="0"/>
              </a:rPr>
              <a:t>p+1 </a:t>
            </a:r>
            <a:r>
              <a:rPr lang="zh-CN" altLang="zh-CN" kern="100" dirty="0">
                <a:solidFill>
                  <a:srgbClr val="000000"/>
                </a:solidFill>
                <a:latin typeface="Times New Roman" panose="02020603050405020304" pitchFamily="18" charset="0"/>
                <a:cs typeface="Times New Roman" panose="02020603050405020304" pitchFamily="18" charset="0"/>
              </a:rPr>
              <a:t>可以指向相邻的下一个整型元素。</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同样，定义了一个由三个一维数组构成的二维数组</a:t>
            </a:r>
            <a:r>
              <a:rPr lang="en-US" altLang="zh-CN" kern="100" dirty="0">
                <a:solidFill>
                  <a:srgbClr val="000000"/>
                </a:solidFill>
                <a:latin typeface="Times New Roman" panose="02020603050405020304" pitchFamily="18" charset="0"/>
                <a:cs typeface="Times New Roman" panose="02020603050405020304" pitchFamily="18" charset="0"/>
              </a:rPr>
              <a:t>a</a:t>
            </a:r>
            <a:r>
              <a:rPr lang="zh-CN" altLang="zh-CN" kern="100" dirty="0">
                <a:solidFill>
                  <a:srgbClr val="000000"/>
                </a:solidFill>
                <a:latin typeface="Times New Roman" panose="02020603050405020304" pitchFamily="18" charset="0"/>
                <a:cs typeface="Times New Roman" panose="02020603050405020304" pitchFamily="18" charset="0"/>
              </a:rPr>
              <a:t>，数组</a:t>
            </a:r>
            <a:r>
              <a:rPr lang="en-US" altLang="zh-CN" kern="100" dirty="0">
                <a:solidFill>
                  <a:srgbClr val="000000"/>
                </a:solidFill>
                <a:latin typeface="Times New Roman" panose="02020603050405020304" pitchFamily="18" charset="0"/>
                <a:cs typeface="Times New Roman" panose="02020603050405020304" pitchFamily="18" charset="0"/>
              </a:rPr>
              <a:t>a</a:t>
            </a:r>
            <a:r>
              <a:rPr lang="zh-CN" altLang="zh-CN" kern="100" dirty="0">
                <a:solidFill>
                  <a:srgbClr val="000000"/>
                </a:solidFill>
                <a:latin typeface="Times New Roman" panose="02020603050405020304" pitchFamily="18" charset="0"/>
                <a:cs typeface="Times New Roman" panose="02020603050405020304" pitchFamily="18" charset="0"/>
              </a:rPr>
              <a:t>的起始元素为一维数组，而</a:t>
            </a:r>
            <a:r>
              <a:rPr lang="en-US" altLang="zh-CN" kern="100" dirty="0">
                <a:solidFill>
                  <a:srgbClr val="000000"/>
                </a:solidFill>
                <a:latin typeface="Times New Roman" panose="02020603050405020304" pitchFamily="18" charset="0"/>
                <a:cs typeface="Times New Roman" panose="02020603050405020304" pitchFamily="18" charset="0"/>
              </a:rPr>
              <a:t>a</a:t>
            </a:r>
            <a:r>
              <a:rPr lang="zh-CN" altLang="zh-CN" kern="100" dirty="0">
                <a:solidFill>
                  <a:srgbClr val="000000"/>
                </a:solidFill>
                <a:latin typeface="Times New Roman" panose="02020603050405020304" pitchFamily="18" charset="0"/>
                <a:cs typeface="Times New Roman" panose="02020603050405020304" pitchFamily="18" charset="0"/>
              </a:rPr>
              <a:t>代表着二维数组的起始地址即一维数组</a:t>
            </a:r>
            <a:r>
              <a:rPr lang="en-US" altLang="zh-CN" kern="100" dirty="0">
                <a:solidFill>
                  <a:srgbClr val="000000"/>
                </a:solidFill>
                <a:latin typeface="Times New Roman" panose="02020603050405020304" pitchFamily="18" charset="0"/>
                <a:cs typeface="Times New Roman" panose="02020603050405020304" pitchFamily="18" charset="0"/>
              </a:rPr>
              <a:t>a[0]</a:t>
            </a:r>
            <a:r>
              <a:rPr lang="zh-CN" altLang="zh-CN" kern="100" dirty="0">
                <a:solidFill>
                  <a:srgbClr val="000000"/>
                </a:solidFill>
                <a:latin typeface="Times New Roman" panose="02020603050405020304" pitchFamily="18" charset="0"/>
                <a:cs typeface="Times New Roman" panose="02020603050405020304" pitchFamily="18" charset="0"/>
              </a:rPr>
              <a:t>的地址，</a:t>
            </a:r>
            <a:r>
              <a:rPr lang="en-US" altLang="zh-CN" kern="100" dirty="0">
                <a:solidFill>
                  <a:srgbClr val="000000"/>
                </a:solidFill>
                <a:latin typeface="Times New Roman" panose="02020603050405020304" pitchFamily="18" charset="0"/>
                <a:cs typeface="Times New Roman" panose="02020603050405020304" pitchFamily="18" charset="0"/>
              </a:rPr>
              <a:t>a+1 </a:t>
            </a:r>
            <a:r>
              <a:rPr lang="zh-CN" altLang="zh-CN" kern="100" dirty="0">
                <a:solidFill>
                  <a:srgbClr val="000000"/>
                </a:solidFill>
                <a:latin typeface="Times New Roman" panose="02020603050405020304" pitchFamily="18" charset="0"/>
                <a:cs typeface="Times New Roman" panose="02020603050405020304" pitchFamily="18" charset="0"/>
              </a:rPr>
              <a:t>对应着</a:t>
            </a:r>
            <a:r>
              <a:rPr lang="en-US" altLang="zh-CN" kern="100" dirty="0">
                <a:solidFill>
                  <a:srgbClr val="000000"/>
                </a:solidFill>
                <a:latin typeface="Times New Roman" panose="02020603050405020304" pitchFamily="18" charset="0"/>
                <a:cs typeface="Times New Roman" panose="02020603050405020304" pitchFamily="18" charset="0"/>
              </a:rPr>
              <a:t> a </a:t>
            </a:r>
            <a:r>
              <a:rPr lang="zh-CN" altLang="zh-CN" kern="100" dirty="0">
                <a:solidFill>
                  <a:srgbClr val="000000"/>
                </a:solidFill>
                <a:latin typeface="Times New Roman" panose="02020603050405020304" pitchFamily="18" charset="0"/>
                <a:cs typeface="Times New Roman" panose="02020603050405020304" pitchFamily="18" charset="0"/>
              </a:rPr>
              <a:t>数组第</a:t>
            </a:r>
            <a:r>
              <a:rPr lang="en-US" altLang="zh-CN" kern="100" dirty="0">
                <a:solidFill>
                  <a:srgbClr val="000000"/>
                </a:solidFill>
                <a:latin typeface="Times New Roman" panose="02020603050405020304" pitchFamily="18" charset="0"/>
                <a:cs typeface="Times New Roman" panose="02020603050405020304" pitchFamily="18" charset="0"/>
              </a:rPr>
              <a:t> 1 </a:t>
            </a:r>
            <a:r>
              <a:rPr lang="zh-CN" altLang="zh-CN" kern="100" dirty="0">
                <a:solidFill>
                  <a:srgbClr val="000000"/>
                </a:solidFill>
                <a:latin typeface="Times New Roman" panose="02020603050405020304" pitchFamily="18" charset="0"/>
                <a:cs typeface="Times New Roman" panose="02020603050405020304" pitchFamily="18" charset="0"/>
              </a:rPr>
              <a:t>个元素即</a:t>
            </a:r>
            <a:r>
              <a:rPr lang="en-US" altLang="zh-CN" kern="100" dirty="0">
                <a:solidFill>
                  <a:srgbClr val="000000"/>
                </a:solidFill>
                <a:latin typeface="Times New Roman" panose="02020603050405020304" pitchFamily="18" charset="0"/>
                <a:cs typeface="Times New Roman" panose="02020603050405020304" pitchFamily="18" charset="0"/>
              </a:rPr>
              <a:t> a[1]</a:t>
            </a:r>
            <a:r>
              <a:rPr lang="zh-CN" altLang="zh-CN" kern="100" dirty="0">
                <a:solidFill>
                  <a:srgbClr val="000000"/>
                </a:solidFill>
                <a:latin typeface="Times New Roman" panose="02020603050405020304" pitchFamily="18" charset="0"/>
                <a:cs typeface="Times New Roman" panose="02020603050405020304" pitchFamily="18" charset="0"/>
              </a:rPr>
              <a:t>的地址。</a:t>
            </a:r>
            <a:r>
              <a:rPr lang="en-US" altLang="zh-CN" kern="100" dirty="0">
                <a:solidFill>
                  <a:srgbClr val="000000"/>
                </a:solidFill>
                <a:latin typeface="Times New Roman" panose="02020603050405020304" pitchFamily="18" charset="0"/>
                <a:cs typeface="Times New Roman" panose="02020603050405020304" pitchFamily="18" charset="0"/>
              </a:rPr>
              <a:t>pa</a:t>
            </a:r>
            <a:r>
              <a:rPr lang="zh-CN" altLang="zh-CN" kern="100" dirty="0">
                <a:solidFill>
                  <a:srgbClr val="000000"/>
                </a:solidFill>
                <a:latin typeface="Times New Roman" panose="02020603050405020304" pitchFamily="18" charset="0"/>
                <a:cs typeface="Times New Roman" panose="02020603050405020304" pitchFamily="18" charset="0"/>
              </a:rPr>
              <a:t>是一个数组指针，</a:t>
            </a:r>
            <a:r>
              <a:rPr lang="en-US" altLang="zh-CN" kern="100" dirty="0">
                <a:solidFill>
                  <a:srgbClr val="000000"/>
                </a:solidFill>
                <a:latin typeface="Times New Roman" panose="02020603050405020304" pitchFamily="18" charset="0"/>
                <a:cs typeface="Times New Roman" panose="02020603050405020304" pitchFamily="18" charset="0"/>
              </a:rPr>
              <a:t>pa+1 </a:t>
            </a:r>
            <a:r>
              <a:rPr lang="zh-CN" altLang="zh-CN" kern="100" dirty="0">
                <a:solidFill>
                  <a:srgbClr val="000000"/>
                </a:solidFill>
                <a:latin typeface="Times New Roman" panose="02020603050405020304" pitchFamily="18" charset="0"/>
                <a:cs typeface="Times New Roman" panose="02020603050405020304" pitchFamily="18" charset="0"/>
              </a:rPr>
              <a:t>可以指向相邻的下一个数组。所以</a:t>
            </a:r>
            <a:r>
              <a:rPr lang="en-US" altLang="zh-CN" kern="100" dirty="0">
                <a:solidFill>
                  <a:srgbClr val="000000"/>
                </a:solidFill>
                <a:latin typeface="Times New Roman" panose="02020603050405020304" pitchFamily="18" charset="0"/>
                <a:cs typeface="Times New Roman" panose="02020603050405020304" pitchFamily="18" charset="0"/>
              </a:rPr>
              <a:t>pa</a:t>
            </a:r>
            <a:r>
              <a:rPr lang="zh-CN" altLang="zh-CN" kern="100" dirty="0">
                <a:solidFill>
                  <a:srgbClr val="000000"/>
                </a:solidFill>
                <a:latin typeface="Times New Roman" panose="02020603050405020304" pitchFamily="18" charset="0"/>
                <a:cs typeface="Times New Roman" panose="02020603050405020304" pitchFamily="18" charset="0"/>
              </a:rPr>
              <a:t>这个数组指针可以接收存储二维数组</a:t>
            </a:r>
            <a:r>
              <a:rPr lang="en-US" altLang="zh-CN" kern="100" dirty="0">
                <a:solidFill>
                  <a:srgbClr val="000000"/>
                </a:solidFill>
                <a:latin typeface="Times New Roman" panose="02020603050405020304" pitchFamily="18" charset="0"/>
                <a:cs typeface="Times New Roman" panose="02020603050405020304" pitchFamily="18" charset="0"/>
              </a:rPr>
              <a:t>a</a:t>
            </a:r>
            <a:r>
              <a:rPr lang="zh-CN" altLang="zh-CN" kern="100" dirty="0">
                <a:solidFill>
                  <a:srgbClr val="000000"/>
                </a:solidFill>
                <a:latin typeface="Times New Roman" panose="02020603050405020304" pitchFamily="18" charset="0"/>
                <a:cs typeface="Times New Roman" panose="02020603050405020304" pitchFamily="18" charset="0"/>
              </a:rPr>
              <a:t>的首地址。</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0125" y="688311"/>
            <a:ext cx="10363200" cy="3366563"/>
          </a:xfrm>
          <a:prstGeom prst="rect">
            <a:avLst/>
          </a:prstGeom>
        </p:spPr>
        <p:txBody>
          <a:bodyPr wrap="square">
            <a:spAutoFit/>
          </a:bodyPr>
          <a:lstStyle/>
          <a:p>
            <a:pPr indent="127000" algn="just">
              <a:lnSpc>
                <a:spcPct val="150000"/>
              </a:lnSpc>
              <a:spcAft>
                <a:spcPts val="0"/>
              </a:spcAft>
            </a:pP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7-16 </a:t>
            </a:r>
            <a:r>
              <a:rPr lang="zh-CN" altLang="zh-CN" kern="100" dirty="0">
                <a:solidFill>
                  <a:srgbClr val="000000"/>
                </a:solidFill>
                <a:latin typeface="Times New Roman" panose="02020603050405020304" pitchFamily="18" charset="0"/>
                <a:cs typeface="Times New Roman" panose="02020603050405020304" pitchFamily="18" charset="0"/>
              </a:rPr>
              <a:t>一个指向二维数组指针的实例。</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(*p)[5];/*</a:t>
            </a:r>
            <a:r>
              <a:rPr lang="zh-CN" altLang="zh-CN" kern="100" dirty="0">
                <a:solidFill>
                  <a:srgbClr val="000000"/>
                </a:solidFill>
                <a:latin typeface="Times New Roman" panose="02020603050405020304" pitchFamily="18" charset="0"/>
                <a:cs typeface="Times New Roman" panose="02020603050405020304" pitchFamily="18" charset="0"/>
              </a:rPr>
              <a:t>数组指针</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a[3][5]={{1,2,3,4,5},{6,7,8,9,10},{11,12,13,14,15}};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p=a;/*p</a:t>
            </a:r>
            <a:r>
              <a:rPr lang="zh-CN" altLang="zh-CN" kern="100" dirty="0">
                <a:solidFill>
                  <a:srgbClr val="000000"/>
                </a:solidFill>
                <a:latin typeface="Times New Roman" panose="02020603050405020304" pitchFamily="18" charset="0"/>
                <a:cs typeface="Times New Roman" panose="02020603050405020304" pitchFamily="18" charset="0"/>
              </a:rPr>
              <a:t>指向二维数组</a:t>
            </a:r>
            <a:r>
              <a:rPr lang="en-US" altLang="zh-CN" kern="100" dirty="0">
                <a:solidFill>
                  <a:srgbClr val="000000"/>
                </a:solidFill>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d,%d,%d</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n",a</a:t>
            </a:r>
            <a:r>
              <a:rPr lang="en-US" altLang="zh-CN" kern="100" dirty="0">
                <a:solidFill>
                  <a:srgbClr val="000000"/>
                </a:solidFill>
                <a:latin typeface="Times New Roman" panose="02020603050405020304" pitchFamily="18" charset="0"/>
                <a:cs typeface="Times New Roman" panose="02020603050405020304" pitchFamily="18" charset="0"/>
              </a:rPr>
              <a:t>[0][0],p[1][1],*(*(p+1)+1));</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3425" y="622102"/>
            <a:ext cx="10810875" cy="5025735"/>
          </a:xfrm>
          <a:prstGeom prst="rect">
            <a:avLst/>
          </a:prstGeom>
        </p:spPr>
        <p:txBody>
          <a:bodyPr wrap="square">
            <a:spAutoFit/>
          </a:bodyPr>
          <a:lstStyle/>
          <a:p>
            <a:pPr indent="267970" algn="just">
              <a:lnSpc>
                <a:spcPct val="150000"/>
              </a:lnSpc>
              <a:spcAft>
                <a:spcPts val="0"/>
              </a:spcAft>
            </a:pPr>
            <a:r>
              <a:rPr lang="en-US" altLang="zh-CN" b="1" kern="100" dirty="0">
                <a:solidFill>
                  <a:srgbClr val="000000"/>
                </a:solidFill>
                <a:latin typeface="Times New Roman"/>
                <a:cs typeface="Times New Roman"/>
              </a:rPr>
              <a:t>7.5.2</a:t>
            </a:r>
            <a:r>
              <a:rPr lang="zh-CN" altLang="zh-CN" b="1" kern="100" dirty="0">
                <a:solidFill>
                  <a:srgbClr val="000000"/>
                </a:solidFill>
                <a:latin typeface="Times New Roman"/>
                <a:cs typeface="Times New Roman"/>
              </a:rPr>
              <a:t>指针数组</a:t>
            </a:r>
            <a:endParaRPr lang="zh-CN" altLang="zh-CN" b="1" kern="100" dirty="0">
              <a:latin typeface="Times New Roman"/>
              <a:cs typeface="Times New Roman"/>
            </a:endParaRPr>
          </a:p>
          <a:p>
            <a:pPr indent="266700" algn="just">
              <a:lnSpc>
                <a:spcPct val="150000"/>
              </a:lnSpc>
              <a:spcAft>
                <a:spcPts val="0"/>
              </a:spcAft>
            </a:pPr>
            <a:r>
              <a:rPr lang="zh-CN" altLang="zh-CN" kern="100" dirty="0">
                <a:solidFill>
                  <a:srgbClr val="000000"/>
                </a:solidFill>
                <a:latin typeface="Times New Roman"/>
                <a:cs typeface="Times New Roman"/>
              </a:rPr>
              <a:t>指针数组是指数组元素为指针的数组。以前讲过数组元素可以为</a:t>
            </a:r>
            <a:r>
              <a:rPr lang="en-US" altLang="zh-CN" kern="100" dirty="0" err="1">
                <a:solidFill>
                  <a:srgbClr val="000000"/>
                </a:solidFill>
                <a:latin typeface="Times New Roman"/>
                <a:cs typeface="Times New Roman"/>
              </a:rPr>
              <a:t>int</a:t>
            </a:r>
            <a:r>
              <a:rPr lang="zh-CN" altLang="zh-CN" kern="100" dirty="0">
                <a:solidFill>
                  <a:srgbClr val="000000"/>
                </a:solidFill>
                <a:latin typeface="Times New Roman"/>
                <a:cs typeface="Times New Roman"/>
              </a:rPr>
              <a:t>型，</a:t>
            </a:r>
            <a:r>
              <a:rPr lang="en-US" altLang="zh-CN" kern="100" dirty="0">
                <a:solidFill>
                  <a:srgbClr val="000000"/>
                </a:solidFill>
                <a:latin typeface="Times New Roman"/>
                <a:cs typeface="Times New Roman"/>
              </a:rPr>
              <a:t>float</a:t>
            </a:r>
            <a:r>
              <a:rPr lang="zh-CN" altLang="zh-CN" kern="100" dirty="0">
                <a:solidFill>
                  <a:srgbClr val="000000"/>
                </a:solidFill>
                <a:latin typeface="Times New Roman"/>
                <a:cs typeface="Times New Roman"/>
              </a:rPr>
              <a:t>型和</a:t>
            </a:r>
            <a:r>
              <a:rPr lang="en-US" altLang="zh-CN" kern="100" dirty="0">
                <a:solidFill>
                  <a:srgbClr val="000000"/>
                </a:solidFill>
                <a:latin typeface="Times New Roman"/>
                <a:cs typeface="Times New Roman"/>
              </a:rPr>
              <a:t>double</a:t>
            </a:r>
            <a:r>
              <a:rPr lang="zh-CN" altLang="zh-CN" kern="100" dirty="0">
                <a:solidFill>
                  <a:srgbClr val="000000"/>
                </a:solidFill>
                <a:latin typeface="Times New Roman"/>
                <a:cs typeface="Times New Roman"/>
              </a:rPr>
              <a:t>型数值，称为数值数组；数组元素为</a:t>
            </a:r>
            <a:r>
              <a:rPr lang="en-US" altLang="zh-CN" kern="100" dirty="0">
                <a:solidFill>
                  <a:srgbClr val="000000"/>
                </a:solidFill>
                <a:latin typeface="Times New Roman"/>
                <a:cs typeface="Times New Roman"/>
              </a:rPr>
              <a:t>char</a:t>
            </a:r>
            <a:r>
              <a:rPr lang="zh-CN" altLang="zh-CN" kern="100" dirty="0">
                <a:solidFill>
                  <a:srgbClr val="000000"/>
                </a:solidFill>
                <a:latin typeface="Times New Roman"/>
                <a:cs typeface="Times New Roman"/>
              </a:rPr>
              <a:t>型的称为字符数组；数组元素为指针的称为指针数组。指针数组在定义形式上与指向数组的指针很相似，使用中应注意区别。指针数组定义格式如下：</a:t>
            </a:r>
            <a:endParaRPr lang="zh-CN" altLang="zh-CN" kern="100" dirty="0">
              <a:latin typeface="Times New Roman"/>
              <a:cs typeface="Times New Roman"/>
            </a:endParaRPr>
          </a:p>
          <a:p>
            <a:pPr indent="266700" algn="just">
              <a:lnSpc>
                <a:spcPct val="150000"/>
              </a:lnSpc>
              <a:spcAft>
                <a:spcPts val="0"/>
              </a:spcAft>
            </a:pPr>
            <a:r>
              <a:rPr lang="en-US" altLang="zh-CN" kern="100" dirty="0">
                <a:solidFill>
                  <a:srgbClr val="000000"/>
                </a:solidFill>
                <a:latin typeface="宋体"/>
                <a:cs typeface="Times New Roman"/>
              </a:rPr>
              <a:t>    </a:t>
            </a:r>
            <a:r>
              <a:rPr lang="zh-CN" altLang="zh-CN" kern="100" dirty="0">
                <a:solidFill>
                  <a:srgbClr val="000000"/>
                </a:solidFill>
                <a:latin typeface="Times New Roman"/>
                <a:cs typeface="Times New Roman"/>
              </a:rPr>
              <a:t>类型说明符</a:t>
            </a:r>
            <a:r>
              <a:rPr lang="en-US" altLang="zh-CN" kern="100" dirty="0">
                <a:solidFill>
                  <a:srgbClr val="000000"/>
                </a:solidFill>
                <a:latin typeface="Times New Roman"/>
                <a:cs typeface="Times New Roman"/>
              </a:rPr>
              <a:t> *</a:t>
            </a:r>
            <a:r>
              <a:rPr lang="zh-CN" altLang="zh-CN" kern="100" dirty="0">
                <a:solidFill>
                  <a:srgbClr val="000000"/>
                </a:solidFill>
                <a:latin typeface="Times New Roman"/>
                <a:cs typeface="Times New Roman"/>
              </a:rPr>
              <a:t>数组名</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大小</a:t>
            </a:r>
            <a:r>
              <a:rPr lang="en-US" altLang="zh-CN" kern="100" dirty="0">
                <a:solidFill>
                  <a:srgbClr val="000000"/>
                </a:solidFill>
                <a:latin typeface="Times New Roman"/>
                <a:cs typeface="Times New Roman"/>
              </a:rPr>
              <a:t>]</a:t>
            </a:r>
            <a:endParaRPr lang="zh-CN" altLang="zh-CN" kern="100" dirty="0">
              <a:latin typeface="Times New Roman"/>
              <a:cs typeface="Times New Roman"/>
            </a:endParaRPr>
          </a:p>
          <a:p>
            <a:pPr indent="266700" algn="just">
              <a:lnSpc>
                <a:spcPct val="150000"/>
              </a:lnSpc>
              <a:spcAft>
                <a:spcPts val="0"/>
              </a:spcAft>
            </a:pPr>
            <a:r>
              <a:rPr lang="en-US" altLang="zh-CN" kern="100" dirty="0">
                <a:solidFill>
                  <a:srgbClr val="000000"/>
                </a:solidFill>
                <a:latin typeface="宋体"/>
                <a:cs typeface="Times New Roman"/>
              </a:rPr>
              <a:t>    </a:t>
            </a:r>
            <a:r>
              <a:rPr lang="zh-CN" altLang="zh-CN" kern="100" dirty="0">
                <a:solidFill>
                  <a:srgbClr val="000000"/>
                </a:solidFill>
                <a:latin typeface="Times New Roman"/>
                <a:cs typeface="Times New Roman"/>
              </a:rPr>
              <a:t>这是指针数组的定义格式。而数组的指针定义格式如下：</a:t>
            </a:r>
            <a:endParaRPr lang="zh-CN" altLang="zh-CN" kern="100" dirty="0">
              <a:latin typeface="Times New Roman"/>
              <a:cs typeface="Times New Roman"/>
            </a:endParaRPr>
          </a:p>
          <a:p>
            <a:pPr indent="266700" algn="just">
              <a:lnSpc>
                <a:spcPct val="150000"/>
              </a:lnSpc>
              <a:spcAft>
                <a:spcPts val="0"/>
              </a:spcAft>
            </a:pPr>
            <a:r>
              <a:rPr lang="en-US" altLang="zh-CN" kern="100" dirty="0">
                <a:solidFill>
                  <a:srgbClr val="000000"/>
                </a:solidFill>
                <a:latin typeface="宋体"/>
                <a:cs typeface="Times New Roman"/>
              </a:rPr>
              <a:t>    </a:t>
            </a:r>
            <a:r>
              <a:rPr lang="zh-CN" altLang="zh-CN" kern="100" dirty="0">
                <a:solidFill>
                  <a:srgbClr val="000000"/>
                </a:solidFill>
                <a:latin typeface="Times New Roman"/>
                <a:cs typeface="Times New Roman"/>
              </a:rPr>
              <a:t>类型说明符</a:t>
            </a:r>
            <a:r>
              <a:rPr lang="en-US" altLang="zh-CN" kern="100" dirty="0">
                <a:solidFill>
                  <a:srgbClr val="000000"/>
                </a:solidFill>
                <a:latin typeface="Times New Roman"/>
                <a:cs typeface="Times New Roman"/>
              </a:rPr>
              <a:t> (*</a:t>
            </a:r>
            <a:r>
              <a:rPr lang="zh-CN" altLang="zh-CN" kern="100" dirty="0">
                <a:solidFill>
                  <a:srgbClr val="000000"/>
                </a:solidFill>
                <a:latin typeface="Times New Roman"/>
                <a:cs typeface="Times New Roman"/>
              </a:rPr>
              <a:t>指针</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大小</a:t>
            </a:r>
            <a:r>
              <a:rPr lang="en-US" altLang="zh-CN" kern="100" dirty="0">
                <a:solidFill>
                  <a:srgbClr val="000000"/>
                </a:solidFill>
                <a:latin typeface="Times New Roman"/>
                <a:cs typeface="Times New Roman"/>
              </a:rPr>
              <a:t>]</a:t>
            </a:r>
            <a:endParaRPr lang="zh-CN" altLang="zh-CN" kern="100" dirty="0">
              <a:latin typeface="Times New Roman"/>
              <a:cs typeface="Times New Roman"/>
            </a:endParaRPr>
          </a:p>
          <a:p>
            <a:pPr indent="266700" algn="just">
              <a:lnSpc>
                <a:spcPct val="150000"/>
              </a:lnSpc>
              <a:spcAft>
                <a:spcPts val="0"/>
              </a:spcAft>
            </a:pPr>
            <a:r>
              <a:rPr lang="en-US" altLang="zh-CN" kern="100" dirty="0">
                <a:solidFill>
                  <a:srgbClr val="000000"/>
                </a:solidFill>
                <a:latin typeface="宋体"/>
                <a:cs typeface="Times New Roman"/>
              </a:rPr>
              <a:t>    </a:t>
            </a:r>
            <a:r>
              <a:rPr lang="en-US" altLang="zh-CN" kern="100" dirty="0" err="1">
                <a:solidFill>
                  <a:srgbClr val="000000"/>
                </a:solidFill>
                <a:latin typeface="宋体"/>
                <a:cs typeface="Times New Roman"/>
              </a:rPr>
              <a:t>int</a:t>
            </a:r>
            <a:r>
              <a:rPr lang="en-US" altLang="zh-CN" kern="100" dirty="0">
                <a:solidFill>
                  <a:srgbClr val="000000"/>
                </a:solidFill>
                <a:latin typeface="宋体"/>
                <a:cs typeface="Times New Roman"/>
              </a:rPr>
              <a:t> *p[5];</a:t>
            </a:r>
            <a:endParaRPr lang="zh-CN" altLang="zh-CN" kern="100" dirty="0">
              <a:latin typeface="Times New Roman"/>
              <a:cs typeface="Times New Roman"/>
            </a:endParaRPr>
          </a:p>
          <a:p>
            <a:pPr indent="266700" algn="just">
              <a:lnSpc>
                <a:spcPct val="150000"/>
              </a:lnSpc>
              <a:spcAft>
                <a:spcPts val="0"/>
              </a:spcAft>
            </a:pPr>
            <a:r>
              <a:rPr lang="en-US" altLang="zh-CN" kern="100" dirty="0">
                <a:solidFill>
                  <a:srgbClr val="000000"/>
                </a:solidFill>
                <a:latin typeface="宋体"/>
                <a:cs typeface="Times New Roman"/>
              </a:rPr>
              <a:t>    </a:t>
            </a:r>
            <a:r>
              <a:rPr lang="en-US" altLang="zh-CN" kern="100" dirty="0" err="1">
                <a:solidFill>
                  <a:srgbClr val="000000"/>
                </a:solidFill>
                <a:latin typeface="宋体"/>
                <a:cs typeface="Times New Roman"/>
              </a:rPr>
              <a:t>int</a:t>
            </a:r>
            <a:r>
              <a:rPr lang="en-US" altLang="zh-CN" kern="100" dirty="0">
                <a:solidFill>
                  <a:srgbClr val="000000"/>
                </a:solidFill>
                <a:latin typeface="宋体"/>
                <a:cs typeface="Times New Roman"/>
              </a:rPr>
              <a:t>(*g)[5]</a:t>
            </a:r>
            <a:endParaRPr lang="zh-CN" altLang="zh-CN" kern="100" dirty="0">
              <a:latin typeface="Times New Roman"/>
              <a:cs typeface="Times New Roman"/>
            </a:endParaRPr>
          </a:p>
          <a:p>
            <a:pPr indent="266700" algn="just">
              <a:lnSpc>
                <a:spcPct val="150000"/>
              </a:lnSpc>
              <a:spcAft>
                <a:spcPts val="0"/>
              </a:spcAft>
            </a:pPr>
            <a:r>
              <a:rPr lang="zh-CN" altLang="zh-CN" kern="100" dirty="0">
                <a:solidFill>
                  <a:srgbClr val="000000"/>
                </a:solidFill>
                <a:latin typeface="Times New Roman"/>
                <a:cs typeface="Times New Roman"/>
              </a:rPr>
              <a:t>其中</a:t>
            </a:r>
            <a:r>
              <a:rPr lang="en-US" altLang="zh-CN" kern="100" dirty="0">
                <a:solidFill>
                  <a:srgbClr val="000000"/>
                </a:solidFill>
                <a:latin typeface="Times New Roman"/>
                <a:cs typeface="Times New Roman"/>
              </a:rPr>
              <a:t>p</a:t>
            </a:r>
            <a:r>
              <a:rPr lang="zh-CN" altLang="zh-CN" kern="100" dirty="0">
                <a:solidFill>
                  <a:srgbClr val="000000"/>
                </a:solidFill>
                <a:latin typeface="Times New Roman"/>
                <a:cs typeface="Times New Roman"/>
              </a:rPr>
              <a:t>是数组，</a:t>
            </a:r>
            <a:r>
              <a:rPr lang="en-US" altLang="zh-CN" kern="100" dirty="0">
                <a:solidFill>
                  <a:srgbClr val="000000"/>
                </a:solidFill>
                <a:latin typeface="Times New Roman"/>
                <a:cs typeface="Times New Roman"/>
              </a:rPr>
              <a:t>g</a:t>
            </a:r>
            <a:r>
              <a:rPr lang="zh-CN" altLang="zh-CN" kern="100" dirty="0">
                <a:solidFill>
                  <a:srgbClr val="000000"/>
                </a:solidFill>
                <a:latin typeface="Times New Roman"/>
                <a:cs typeface="Times New Roman"/>
              </a:rPr>
              <a:t>是指针。</a:t>
            </a:r>
            <a:r>
              <a:rPr lang="en-US" altLang="zh-CN" kern="100" dirty="0">
                <a:solidFill>
                  <a:srgbClr val="000000"/>
                </a:solidFill>
                <a:latin typeface="Times New Roman"/>
                <a:cs typeface="Times New Roman"/>
              </a:rPr>
              <a:t>p</a:t>
            </a:r>
            <a:r>
              <a:rPr lang="zh-CN" altLang="zh-CN" kern="100" dirty="0">
                <a:solidFill>
                  <a:srgbClr val="000000"/>
                </a:solidFill>
                <a:latin typeface="Times New Roman"/>
                <a:cs typeface="Times New Roman"/>
              </a:rPr>
              <a:t>数组有五个元素</a:t>
            </a:r>
            <a:r>
              <a:rPr lang="en-US" altLang="zh-CN" kern="100" dirty="0">
                <a:solidFill>
                  <a:srgbClr val="000000"/>
                </a:solidFill>
                <a:latin typeface="Times New Roman"/>
                <a:cs typeface="Times New Roman"/>
              </a:rPr>
              <a:t> p[0]</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p[1]</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p[2]</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p[3]</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p[4]</a:t>
            </a:r>
            <a:r>
              <a:rPr lang="zh-CN" altLang="zh-CN" kern="100" dirty="0">
                <a:solidFill>
                  <a:srgbClr val="000000"/>
                </a:solidFill>
                <a:latin typeface="Times New Roman"/>
                <a:cs typeface="Times New Roman"/>
              </a:rPr>
              <a:t>都为普通整型指针，都可以指向一个整型元素；</a:t>
            </a:r>
            <a:r>
              <a:rPr lang="en-US" altLang="zh-CN" kern="100" dirty="0">
                <a:solidFill>
                  <a:srgbClr val="000000"/>
                </a:solidFill>
                <a:latin typeface="Times New Roman"/>
                <a:cs typeface="Times New Roman"/>
              </a:rPr>
              <a:t>g</a:t>
            </a:r>
            <a:r>
              <a:rPr lang="zh-CN" altLang="zh-CN" kern="100" dirty="0">
                <a:solidFill>
                  <a:srgbClr val="000000"/>
                </a:solidFill>
                <a:latin typeface="Times New Roman"/>
                <a:cs typeface="Times New Roman"/>
              </a:rPr>
              <a:t>是数组的指针，可以指代一个有着五个元素的数组。</a:t>
            </a:r>
            <a:endParaRPr lang="zh-CN" altLang="zh-CN" kern="100" dirty="0">
              <a:latin typeface="Times New Roman"/>
              <a:cs typeface="Times New Roman"/>
            </a:endParaRPr>
          </a:p>
          <a:p>
            <a:pPr indent="266700" algn="just">
              <a:lnSpc>
                <a:spcPct val="150000"/>
              </a:lnSpc>
              <a:spcAft>
                <a:spcPts val="0"/>
              </a:spcAft>
            </a:pPr>
            <a:r>
              <a:rPr lang="zh-CN" altLang="zh-CN" kern="100" dirty="0">
                <a:solidFill>
                  <a:srgbClr val="000000"/>
                </a:solidFill>
                <a:latin typeface="Times New Roman"/>
                <a:cs typeface="Times New Roman"/>
              </a:rPr>
              <a:t>指针数组的赋初值和赋值办法与数组一样，只是所赋予的值是地址值。</a:t>
            </a:r>
            <a:endParaRPr lang="zh-CN" altLang="zh-CN" kern="100" dirty="0">
              <a:latin typeface="Times New Roman"/>
              <a:cs typeface="Times New Roman"/>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8878" y="571643"/>
            <a:ext cx="10734677" cy="4247317"/>
          </a:xfrm>
          <a:prstGeom prst="rect">
            <a:avLst/>
          </a:prstGeom>
        </p:spPr>
        <p:txBody>
          <a:bodyPr wrap="square">
            <a:spAutoFit/>
          </a:bodyPr>
          <a:lstStyle/>
          <a:p>
            <a:pPr indent="127000" algn="just">
              <a:lnSpc>
                <a:spcPct val="150000"/>
              </a:lnSpc>
              <a:spcAft>
                <a:spcPts val="0"/>
              </a:spcAft>
            </a:pP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7-17</a:t>
            </a:r>
            <a:r>
              <a:rPr lang="zh-CN" altLang="zh-CN" kern="100" dirty="0">
                <a:solidFill>
                  <a:srgbClr val="000000"/>
                </a:solidFill>
                <a:latin typeface="Times New Roman" panose="02020603050405020304" pitchFamily="18" charset="0"/>
                <a:cs typeface="Times New Roman" panose="02020603050405020304" pitchFamily="18" charset="0"/>
              </a:rPr>
              <a:t>一个指针数组的实例。</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a[]={1,2,3,4,5,6};</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i,*p[3];</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for(i=0;i&lt;3;i++)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p[i]=&amp;a[i*2];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for(i=0;i&lt;3;i++)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("%d\t",*p[i]);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66850" y="283845"/>
            <a:ext cx="7943850" cy="5856732"/>
          </a:xfrm>
          <a:prstGeom prst="rect">
            <a:avLst/>
          </a:prstGeom>
        </p:spPr>
        <p:txBody>
          <a:bodyPr wrap="square">
            <a:spAutoFit/>
          </a:bodyPr>
          <a:lstStyle/>
          <a:p>
            <a:pPr lvl="0"/>
            <a:r>
              <a:rPr lang="zh-CN" altLang="zh-CN" b="1" dirty="0">
                <a:latin typeface="Times New Roman" panose="02020603050405020304" pitchFamily="18" charset="0"/>
                <a:cs typeface="Times New Roman" panose="02020603050405020304" pitchFamily="18" charset="0"/>
              </a:rPr>
              <a:t>项目实训</a:t>
            </a:r>
          </a:p>
          <a:p>
            <a:pPr indent="267970" algn="just">
              <a:lnSpc>
                <a:spcPct val="150000"/>
              </a:lnSpc>
              <a:spcAft>
                <a:spcPts val="0"/>
              </a:spcAft>
            </a:pPr>
            <a:r>
              <a:rPr lang="zh-CN" altLang="zh-CN" b="1" dirty="0">
                <a:latin typeface="Times New Roman" panose="02020603050405020304" pitchFamily="18" charset="0"/>
                <a:cs typeface="Times New Roman" panose="02020603050405020304" pitchFamily="18" charset="0"/>
              </a:rPr>
              <a:t>实训</a:t>
            </a:r>
            <a:r>
              <a:rPr lang="zh-CN" altLang="zh-CN" b="1" kern="100" dirty="0" smtClean="0">
                <a:latin typeface="Times New Roman" panose="02020603050405020304" pitchFamily="18" charset="0"/>
                <a:cs typeface="Times New Roman" panose="02020603050405020304" pitchFamily="18" charset="0"/>
              </a:rPr>
              <a:t>一</a:t>
            </a:r>
            <a:r>
              <a:rPr lang="zh-CN" altLang="zh-CN" b="1" kern="100" dirty="0">
                <a:latin typeface="Times New Roman" panose="02020603050405020304" pitchFamily="18" charset="0"/>
                <a:cs typeface="Times New Roman" panose="02020603050405020304" pitchFamily="18" charset="0"/>
              </a:rPr>
              <a:t>：用下标法、数组名、指针变量三种方法输出数组元素</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有一个</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个元素的整型数组</a:t>
            </a:r>
            <a:r>
              <a:rPr lang="en-US" altLang="zh-CN" kern="100" dirty="0">
                <a:latin typeface="Times New Roman" panose="02020603050405020304" pitchFamily="18" charset="0"/>
                <a:cs typeface="Times New Roman" panose="02020603050405020304" pitchFamily="18" charset="0"/>
              </a:rPr>
              <a:t>array</a:t>
            </a:r>
            <a:r>
              <a:rPr lang="zh-CN" altLang="zh-CN" kern="100" dirty="0">
                <a:latin typeface="Times New Roman" panose="02020603050405020304" pitchFamily="18" charset="0"/>
                <a:cs typeface="Times New Roman" panose="02020603050405020304" pitchFamily="18" charset="0"/>
              </a:rPr>
              <a:t>，分别用下标法、数组名、指针变量来完成元素的输出。</a:t>
            </a:r>
          </a:p>
          <a:p>
            <a:pPr indent="1270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下标法：</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array[10];</a:t>
            </a:r>
            <a:endParaRPr lang="zh-CN" altLang="zh-CN" kern="100" dirty="0">
              <a:latin typeface="Times New Roman" panose="02020603050405020304" pitchFamily="18" charset="0"/>
              <a:cs typeface="Times New Roman" panose="02020603050405020304" pitchFamily="18" charset="0"/>
            </a:endParaRPr>
          </a:p>
          <a:p>
            <a:pPr indent="66675"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6667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for(i=0;i&lt;10;i++)</a:t>
            </a:r>
            <a:endParaRPr lang="zh-CN" altLang="zh-CN" kern="100" dirty="0">
              <a:latin typeface="Times New Roman" panose="02020603050405020304" pitchFamily="18" charset="0"/>
              <a:cs typeface="Times New Roman" panose="02020603050405020304" pitchFamily="18" charset="0"/>
            </a:endParaRPr>
          </a:p>
          <a:p>
            <a:pPr indent="66675"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d",&amp;array</a:t>
            </a:r>
            <a:r>
              <a:rPr lang="en-US" altLang="zh-CN" kern="100" dirty="0">
                <a:solidFill>
                  <a:srgbClr val="000000"/>
                </a:solidFill>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6667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for(i=0;i&lt;10;i++)</a:t>
            </a:r>
            <a:endParaRPr lang="zh-CN" altLang="zh-CN" kern="100" dirty="0">
              <a:latin typeface="Times New Roman" panose="02020603050405020304" pitchFamily="18" charset="0"/>
              <a:cs typeface="Times New Roman" panose="02020603050405020304" pitchFamily="18" charset="0"/>
            </a:endParaRPr>
          </a:p>
          <a:p>
            <a:pPr indent="66675"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d",array</a:t>
            </a:r>
            <a:r>
              <a:rPr lang="en-US" altLang="zh-CN" kern="100" dirty="0">
                <a:solidFill>
                  <a:srgbClr val="000000"/>
                </a:solidFill>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6667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674584" y="1043208"/>
            <a:ext cx="10725150" cy="4570482"/>
          </a:xfrm>
          <a:prstGeom prst="rect">
            <a:avLst/>
          </a:prstGeom>
          <a:noFill/>
        </p:spPr>
        <p:txBody>
          <a:bodyPr wrap="square" lIns="0" tIns="0" rIns="0" bIns="0" rtlCol="0">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也就是说，每个变量在内存中都有固定的位置，有具体的地址。由于数据类型不同，变量所占用的内存单元数也不相同。若我们在程序中定义：</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a=7;</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变量</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是整型变量，在内存中占用</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个字节；假设变量从内存地址为</a:t>
            </a:r>
            <a:r>
              <a:rPr lang="en-US" altLang="zh-CN" kern="100" dirty="0">
                <a:latin typeface="Times New Roman" panose="02020603050405020304" pitchFamily="18" charset="0"/>
                <a:cs typeface="Times New Roman" panose="02020603050405020304" pitchFamily="18" charset="0"/>
              </a:rPr>
              <a:t>2000</a:t>
            </a:r>
            <a:r>
              <a:rPr lang="zh-CN" altLang="zh-CN" kern="100" dirty="0">
                <a:latin typeface="Times New Roman" panose="02020603050405020304" pitchFamily="18" charset="0"/>
                <a:cs typeface="Times New Roman" panose="02020603050405020304" pitchFamily="18" charset="0"/>
              </a:rPr>
              <a:t>的单元开始存放，则编译系统会将</a:t>
            </a:r>
            <a:r>
              <a:rPr lang="en-US" altLang="zh-CN" kern="100" dirty="0">
                <a:latin typeface="Times New Roman" panose="02020603050405020304" pitchFamily="18" charset="0"/>
                <a:cs typeface="Times New Roman" panose="02020603050405020304" pitchFamily="18" charset="0"/>
              </a:rPr>
              <a:t>2000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2001</a:t>
            </a:r>
            <a:r>
              <a:rPr lang="zh-CN" altLang="zh-CN" kern="100" dirty="0">
                <a:latin typeface="Times New Roman" panose="02020603050405020304" pitchFamily="18" charset="0"/>
                <a:cs typeface="Times New Roman" panose="02020603050405020304" pitchFamily="18" charset="0"/>
              </a:rPr>
              <a:t>两个字节分配给</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变量</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a:cs typeface="Times New Roman"/>
              </a:rPr>
              <a:t>为了存储这个地址值，我们专门定义地址变量——指针，每个指针变量中都可以存储一个地址值，每个地址值都对应一个内存空间。</a:t>
            </a:r>
          </a:p>
          <a:p>
            <a:pPr indent="266700" algn="just">
              <a:lnSpc>
                <a:spcPct val="150000"/>
              </a:lnSpc>
              <a:spcAft>
                <a:spcPts val="0"/>
              </a:spcAft>
            </a:pPr>
            <a:r>
              <a:rPr lang="zh-CN" altLang="zh-CN" kern="100" dirty="0">
                <a:latin typeface="Times New Roman"/>
                <a:cs typeface="Times New Roman"/>
              </a:rPr>
              <a:t>指针变量本身也是变量，也需要在内存中占用一定的空间。指针变量的值是地址，是某个变量内存空间的首地址。定义一个整型地址变量</a:t>
            </a:r>
            <a:r>
              <a:rPr lang="en-US" altLang="zh-CN" kern="100" dirty="0">
                <a:latin typeface="Times New Roman"/>
                <a:cs typeface="Times New Roman"/>
              </a:rPr>
              <a:t>p</a:t>
            </a:r>
            <a:r>
              <a:rPr lang="zh-CN" altLang="zh-CN" kern="100" dirty="0">
                <a:latin typeface="Times New Roman"/>
                <a:cs typeface="Times New Roman"/>
              </a:rPr>
              <a:t>，</a:t>
            </a:r>
            <a:r>
              <a:rPr lang="en-US" altLang="zh-CN" kern="100" dirty="0">
                <a:latin typeface="Times New Roman"/>
                <a:cs typeface="Times New Roman"/>
              </a:rPr>
              <a:t>p=&amp;a</a:t>
            </a:r>
            <a:r>
              <a:rPr lang="zh-CN" altLang="zh-CN" kern="100" dirty="0">
                <a:latin typeface="Times New Roman"/>
                <a:cs typeface="Times New Roman"/>
              </a:rPr>
              <a:t>可以将</a:t>
            </a:r>
            <a:r>
              <a:rPr lang="en-US" altLang="zh-CN" kern="100" dirty="0">
                <a:latin typeface="Times New Roman"/>
                <a:cs typeface="Times New Roman"/>
              </a:rPr>
              <a:t>a</a:t>
            </a:r>
            <a:r>
              <a:rPr lang="zh-CN" altLang="zh-CN" kern="100" dirty="0">
                <a:latin typeface="Times New Roman"/>
                <a:cs typeface="Times New Roman"/>
              </a:rPr>
              <a:t>变量的内存空间首地址赋值给</a:t>
            </a:r>
            <a:r>
              <a:rPr lang="en-US" altLang="zh-CN" kern="100" dirty="0">
                <a:latin typeface="Times New Roman"/>
                <a:cs typeface="Times New Roman"/>
              </a:rPr>
              <a:t>p</a:t>
            </a:r>
            <a:r>
              <a:rPr lang="zh-CN" altLang="zh-CN" kern="100" dirty="0">
                <a:latin typeface="Times New Roman"/>
                <a:cs typeface="Times New Roman"/>
              </a:rPr>
              <a:t>。此时</a:t>
            </a:r>
            <a:r>
              <a:rPr lang="en-US" altLang="zh-CN" kern="100" dirty="0">
                <a:latin typeface="Times New Roman"/>
                <a:cs typeface="Times New Roman"/>
              </a:rPr>
              <a:t>a</a:t>
            </a:r>
            <a:r>
              <a:rPr lang="zh-CN" altLang="zh-CN" kern="100" dirty="0">
                <a:latin typeface="Times New Roman"/>
                <a:cs typeface="Times New Roman"/>
              </a:rPr>
              <a:t>的值为</a:t>
            </a:r>
            <a:r>
              <a:rPr lang="en-US" altLang="zh-CN" kern="100" dirty="0">
                <a:latin typeface="Times New Roman"/>
                <a:cs typeface="Times New Roman"/>
              </a:rPr>
              <a:t>7</a:t>
            </a:r>
            <a:r>
              <a:rPr lang="zh-CN" altLang="zh-CN" kern="100" dirty="0">
                <a:latin typeface="Times New Roman"/>
                <a:cs typeface="Times New Roman"/>
              </a:rPr>
              <a:t>，</a:t>
            </a:r>
            <a:r>
              <a:rPr lang="en-US" altLang="zh-CN" kern="100" dirty="0">
                <a:latin typeface="Times New Roman"/>
                <a:cs typeface="Times New Roman"/>
              </a:rPr>
              <a:t>a</a:t>
            </a:r>
            <a:r>
              <a:rPr lang="zh-CN" altLang="zh-CN" kern="100" dirty="0">
                <a:latin typeface="Times New Roman"/>
                <a:cs typeface="Times New Roman"/>
              </a:rPr>
              <a:t>的内存空间首地址为</a:t>
            </a:r>
            <a:r>
              <a:rPr lang="en-US" altLang="zh-CN" kern="100" dirty="0">
                <a:latin typeface="Times New Roman"/>
                <a:cs typeface="Times New Roman"/>
              </a:rPr>
              <a:t>2000</a:t>
            </a:r>
            <a:r>
              <a:rPr lang="zh-CN" altLang="zh-CN" kern="100" dirty="0">
                <a:latin typeface="Times New Roman"/>
                <a:cs typeface="Times New Roman"/>
              </a:rPr>
              <a:t>，</a:t>
            </a:r>
            <a:r>
              <a:rPr lang="en-US" altLang="zh-CN" kern="100" dirty="0">
                <a:latin typeface="Times New Roman"/>
                <a:cs typeface="Times New Roman"/>
              </a:rPr>
              <a:t>p</a:t>
            </a:r>
            <a:r>
              <a:rPr lang="zh-CN" altLang="zh-CN" kern="100" dirty="0">
                <a:latin typeface="Times New Roman"/>
                <a:cs typeface="Times New Roman"/>
              </a:rPr>
              <a:t>的值为</a:t>
            </a:r>
            <a:r>
              <a:rPr lang="en-US" altLang="zh-CN" kern="100" dirty="0">
                <a:latin typeface="Times New Roman"/>
                <a:cs typeface="Times New Roman"/>
              </a:rPr>
              <a:t>2000</a:t>
            </a:r>
            <a:r>
              <a:rPr lang="zh-CN" altLang="zh-CN" kern="100" dirty="0">
                <a:latin typeface="Times New Roman"/>
                <a:cs typeface="Times New Roman"/>
              </a:rPr>
              <a:t>。</a:t>
            </a:r>
          </a:p>
          <a:p>
            <a:pPr indent="266700" algn="just">
              <a:lnSpc>
                <a:spcPct val="150000"/>
              </a:lnSpc>
              <a:spcAft>
                <a:spcPts val="0"/>
              </a:spcAft>
            </a:pP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77361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90650" y="210351"/>
            <a:ext cx="9220200" cy="5909310"/>
          </a:xfrm>
          <a:prstGeom prst="rect">
            <a:avLst/>
          </a:prstGeom>
        </p:spPr>
        <p:txBody>
          <a:bodyPr wrap="square">
            <a:spAutoFit/>
          </a:bodyPr>
          <a:lstStyle/>
          <a:p>
            <a:pPr indent="127000" algn="just">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数组首地址加上相对位移量</a:t>
            </a:r>
            <a:r>
              <a:rPr lang="zh-CN"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array[10];</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for(i=0;i&lt;10;i++)</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d",&amp;array</a:t>
            </a:r>
            <a:r>
              <a:rPr lang="en-US" altLang="zh-CN" kern="100" dirty="0">
                <a:solidFill>
                  <a:srgbClr val="000000"/>
                </a:solidFill>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for(i=0;i&lt;10;i++)</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array+i</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p>
          <a:p>
            <a:pPr indent="66675"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指针变量指向</a:t>
            </a:r>
            <a:r>
              <a:rPr lang="zh-CN"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array[10];</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i</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*p;</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for(i=0;i&lt;10;i++)</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d",&amp;array</a:t>
            </a:r>
            <a:r>
              <a:rPr lang="en-US" altLang="zh-CN" kern="100" dirty="0">
                <a:solidFill>
                  <a:srgbClr val="000000"/>
                </a:solidFill>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for(p=</a:t>
            </a:r>
            <a:r>
              <a:rPr lang="en-US" altLang="zh-CN" kern="100" dirty="0" err="1">
                <a:solidFill>
                  <a:srgbClr val="000000"/>
                </a:solidFill>
                <a:latin typeface="Times New Roman" panose="02020603050405020304" pitchFamily="18" charset="0"/>
                <a:cs typeface="Times New Roman" panose="02020603050405020304" pitchFamily="18" charset="0"/>
              </a:rPr>
              <a:t>array;p</a:t>
            </a:r>
            <a:r>
              <a:rPr lang="en-US" altLang="zh-CN" kern="100" dirty="0">
                <a:solidFill>
                  <a:srgbClr val="000000"/>
                </a:solidFill>
                <a:latin typeface="Times New Roman" panose="02020603050405020304" pitchFamily="18" charset="0"/>
                <a:cs typeface="Times New Roman" panose="02020603050405020304" pitchFamily="18" charset="0"/>
              </a:rPr>
              <a:t>&lt;(array+10);p++)</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("%d",*p);</a:t>
            </a:r>
            <a:endParaRPr lang="zh-CN" altLang="zh-CN" kern="100" dirty="0">
              <a:latin typeface="Times New Roman" panose="02020603050405020304" pitchFamily="18" charset="0"/>
              <a:cs typeface="Times New Roman" panose="02020603050405020304" pitchFamily="18" charset="0"/>
            </a:endParaRPr>
          </a:p>
          <a:p>
            <a:pPr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68453" y="269546"/>
            <a:ext cx="10382250" cy="5909310"/>
          </a:xfrm>
          <a:prstGeom prst="rect">
            <a:avLst/>
          </a:prstGeom>
        </p:spPr>
        <p:txBody>
          <a:bodyPr wrap="square">
            <a:spAutoFit/>
          </a:bodyPr>
          <a:lstStyle/>
          <a:p>
            <a:r>
              <a:rPr lang="zh-CN" altLang="zh-CN" b="1" dirty="0" smtClean="0">
                <a:latin typeface="Times New Roman" panose="02020603050405020304" pitchFamily="18" charset="0"/>
                <a:cs typeface="Times New Roman" panose="02020603050405020304" pitchFamily="18" charset="0"/>
              </a:rPr>
              <a:t>实</a:t>
            </a:r>
            <a:r>
              <a:rPr lang="zh-CN" altLang="zh-CN" b="1" dirty="0">
                <a:latin typeface="Times New Roman" panose="02020603050405020304" pitchFamily="18" charset="0"/>
                <a:cs typeface="Times New Roman" panose="02020603050405020304" pitchFamily="18" charset="0"/>
              </a:rPr>
              <a:t>训二：选择法对</a:t>
            </a:r>
            <a:r>
              <a:rPr lang="en-US" altLang="zh-CN" b="1" dirty="0">
                <a:latin typeface="Times New Roman" panose="02020603050405020304" pitchFamily="18" charset="0"/>
                <a:cs typeface="Times New Roman" panose="02020603050405020304" pitchFamily="18" charset="0"/>
              </a:rPr>
              <a:t>10</a:t>
            </a:r>
            <a:r>
              <a:rPr lang="zh-CN" altLang="zh-CN" b="1" dirty="0">
                <a:latin typeface="Times New Roman" panose="02020603050405020304" pitchFamily="18" charset="0"/>
                <a:cs typeface="Times New Roman" panose="02020603050405020304" pitchFamily="18" charset="0"/>
              </a:rPr>
              <a:t>个数排序</a:t>
            </a:r>
          </a:p>
          <a:p>
            <a:r>
              <a:rPr lang="en-US" altLang="zh-CN" dirty="0">
                <a:latin typeface="Times New Roman" panose="02020603050405020304" pitchFamily="18" charset="0"/>
                <a:cs typeface="Times New Roman" panose="02020603050405020304" pitchFamily="18" charset="0"/>
              </a:rPr>
              <a:t>#include&lt;</a:t>
            </a:r>
            <a:r>
              <a:rPr lang="en-US" altLang="zh-CN" dirty="0" err="1">
                <a:latin typeface="Times New Roman" panose="02020603050405020304" pitchFamily="18" charset="0"/>
                <a:cs typeface="Times New Roman" panose="02020603050405020304" pitchFamily="18" charset="0"/>
              </a:rPr>
              <a:t>stdio.h</a:t>
            </a:r>
            <a:r>
              <a:rPr lang="en-US" altLang="zh-CN" dirty="0">
                <a:latin typeface="Times New Roman" panose="02020603050405020304" pitchFamily="18" charset="0"/>
                <a:cs typeface="Times New Roman" panose="02020603050405020304" pitchFamily="18" charset="0"/>
              </a:rPr>
              <a:t>&gt;</a:t>
            </a:r>
            <a:endParaRPr lang="zh-CN"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int</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xuanze</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int</a:t>
            </a:r>
            <a:r>
              <a:rPr lang="en-US" altLang="zh-CN" dirty="0">
                <a:latin typeface="Times New Roman" panose="02020603050405020304" pitchFamily="18" charset="0"/>
                <a:cs typeface="Times New Roman" panose="02020603050405020304" pitchFamily="18" charset="0"/>
              </a:rPr>
              <a:t> b[],</a:t>
            </a:r>
            <a:r>
              <a:rPr lang="en-US" altLang="zh-CN" dirty="0" err="1">
                <a:latin typeface="Times New Roman" panose="02020603050405020304" pitchFamily="18" charset="0"/>
                <a:cs typeface="Times New Roman" panose="02020603050405020304" pitchFamily="18" charset="0"/>
              </a:rPr>
              <a:t>int</a:t>
            </a:r>
            <a:r>
              <a:rPr lang="en-US" altLang="zh-CN" dirty="0">
                <a:latin typeface="Times New Roman" panose="02020603050405020304" pitchFamily="18" charset="0"/>
                <a:cs typeface="Times New Roman" panose="02020603050405020304" pitchFamily="18" charset="0"/>
              </a:rPr>
              <a:t> r)</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int</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m,n,k,t</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for(m=0;m&lt;r-1;m++)</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{k=m;</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for(n=m+1;n&lt;</a:t>
            </a:r>
            <a:r>
              <a:rPr lang="en-US" altLang="zh-CN" dirty="0" err="1">
                <a:latin typeface="Times New Roman" panose="02020603050405020304" pitchFamily="18" charset="0"/>
                <a:cs typeface="Times New Roman" panose="02020603050405020304" pitchFamily="18" charset="0"/>
              </a:rPr>
              <a:t>r;n</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if(b[n]&gt;b[k]) k=n;</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if(k!=m)</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{t=b[m];b[m]=b[k];b[k]=t;}}}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main()</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int</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p,i,a</a:t>
            </a:r>
            <a:r>
              <a:rPr lang="en-US" altLang="zh-CN" dirty="0">
                <a:latin typeface="Times New Roman" panose="02020603050405020304" pitchFamily="18" charset="0"/>
                <a:cs typeface="Times New Roman" panose="02020603050405020304" pitchFamily="18" charset="0"/>
              </a:rPr>
              <a:t>[10];</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for(</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=0;i&lt;10;i++)</a:t>
            </a:r>
            <a:endParaRPr lang="zh-CN"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scanf</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d",&amp;a</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p=a;</a:t>
            </a:r>
            <a:endParaRPr lang="zh-CN"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xuanze</a:t>
            </a:r>
            <a:r>
              <a:rPr lang="en-US" altLang="zh-CN" dirty="0">
                <a:latin typeface="Times New Roman" panose="02020603050405020304" pitchFamily="18" charset="0"/>
                <a:cs typeface="Times New Roman" panose="02020603050405020304" pitchFamily="18" charset="0"/>
              </a:rPr>
              <a:t>(p,10);</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for(</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=0,p=</a:t>
            </a:r>
            <a:r>
              <a:rPr lang="en-US" altLang="zh-CN" dirty="0" err="1">
                <a:latin typeface="Times New Roman" panose="02020603050405020304" pitchFamily="18" charset="0"/>
                <a:cs typeface="Times New Roman" panose="02020603050405020304" pitchFamily="18" charset="0"/>
              </a:rPr>
              <a:t>a;i</a:t>
            </a:r>
            <a:r>
              <a:rPr lang="en-US" altLang="zh-CN" dirty="0">
                <a:latin typeface="Times New Roman" panose="02020603050405020304" pitchFamily="18" charset="0"/>
                <a:cs typeface="Times New Roman" panose="02020603050405020304" pitchFamily="18" charset="0"/>
              </a:rPr>
              <a:t>&lt;10;i++,p++)</a:t>
            </a:r>
            <a:endParaRPr lang="zh-CN"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printf</a:t>
            </a:r>
            <a:r>
              <a:rPr lang="en-US" altLang="zh-CN" dirty="0">
                <a:latin typeface="Times New Roman" panose="02020603050405020304" pitchFamily="18" charset="0"/>
                <a:cs typeface="Times New Roman" panose="02020603050405020304" pitchFamily="18" charset="0"/>
              </a:rPr>
              <a:t>("%d",*p);</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5693" y="58847"/>
            <a:ext cx="7708307" cy="6740307"/>
          </a:xfrm>
          <a:prstGeom prst="rect">
            <a:avLst/>
          </a:prstGeom>
        </p:spPr>
        <p:txBody>
          <a:bodyPr wrap="square">
            <a:spAutoFit/>
          </a:bodyPr>
          <a:lstStyle/>
          <a:p>
            <a:pPr indent="1270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实训三：函数调用实现字符串复制</a:t>
            </a: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void string(char past[],char now[]) </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66675"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while(past[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{now[</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]=past[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now[</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{char m[]="we are happy.";</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char n[]="you are unhappy.";</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("m=%s\</a:t>
            </a:r>
            <a:r>
              <a:rPr lang="en-US" altLang="zh-CN" kern="100" dirty="0" err="1">
                <a:latin typeface="Times New Roman" panose="02020603050405020304" pitchFamily="18" charset="0"/>
                <a:cs typeface="Times New Roman" panose="02020603050405020304" pitchFamily="18" charset="0"/>
              </a:rPr>
              <a:t>n",m</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原来字符串</a:t>
            </a:r>
            <a:r>
              <a:rPr lang="en-US" altLang="zh-CN" kern="100" dirty="0">
                <a:latin typeface="Times New Roman" panose="02020603050405020304" pitchFamily="18" charset="0"/>
                <a:cs typeface="Times New Roman" panose="02020603050405020304" pitchFamily="18" charset="0"/>
              </a:rPr>
              <a:t>m*/</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("n=%s\</a:t>
            </a:r>
            <a:r>
              <a:rPr lang="en-US" altLang="zh-CN" kern="100" dirty="0" err="1">
                <a:latin typeface="Times New Roman" panose="02020603050405020304" pitchFamily="18" charset="0"/>
                <a:cs typeface="Times New Roman" panose="02020603050405020304" pitchFamily="18" charset="0"/>
              </a:rPr>
              <a:t>n",n</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原来字符串</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string(</a:t>
            </a:r>
            <a:r>
              <a:rPr lang="en-US" altLang="zh-CN" kern="100" dirty="0" err="1">
                <a:latin typeface="Times New Roman" panose="02020603050405020304" pitchFamily="18" charset="0"/>
                <a:cs typeface="Times New Roman" panose="02020603050405020304" pitchFamily="18" charset="0"/>
              </a:rPr>
              <a:t>m,n</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("m=%s\</a:t>
            </a:r>
            <a:r>
              <a:rPr lang="en-US" altLang="zh-CN" kern="100" dirty="0" err="1">
                <a:latin typeface="Times New Roman" panose="02020603050405020304" pitchFamily="18" charset="0"/>
                <a:cs typeface="Times New Roman" panose="02020603050405020304" pitchFamily="18" charset="0"/>
              </a:rPr>
              <a:t>n",m</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函数调用后字符串</a:t>
            </a:r>
            <a:r>
              <a:rPr lang="en-US" altLang="zh-CN" kern="100" dirty="0">
                <a:latin typeface="Times New Roman" panose="02020603050405020304" pitchFamily="18" charset="0"/>
                <a:cs typeface="Times New Roman" panose="02020603050405020304" pitchFamily="18" charset="0"/>
              </a:rPr>
              <a:t>m*/</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("n=%s\</a:t>
            </a:r>
            <a:r>
              <a:rPr lang="en-US" altLang="zh-CN" kern="100" dirty="0" err="1">
                <a:latin typeface="Times New Roman" panose="02020603050405020304" pitchFamily="18" charset="0"/>
                <a:cs typeface="Times New Roman" panose="02020603050405020304" pitchFamily="18" charset="0"/>
              </a:rPr>
              <a:t>n",n</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函数调用后字符串</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7058465"/>
      </p:ext>
    </p:extLst>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3153" y="114511"/>
            <a:ext cx="4496744" cy="424732"/>
          </a:xfrm>
          <a:prstGeom prst="rect">
            <a:avLst/>
          </a:prstGeom>
        </p:spPr>
        <p:txBody>
          <a:bodyPr wrap="none">
            <a:spAutoFit/>
          </a:bodyPr>
          <a:lstStyle/>
          <a:p>
            <a:pPr indent="1270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实训四：使用函数循环移动数组中的数据</a:t>
            </a:r>
            <a:endParaRPr lang="zh-CN" altLang="zh-CN" b="1" kern="100" dirty="0">
              <a:effectLst/>
              <a:latin typeface="Times New Roman" panose="02020603050405020304" pitchFamily="18" charset="0"/>
              <a:cs typeface="Times New Roman" panose="02020603050405020304" pitchFamily="18" charset="0"/>
            </a:endParaRPr>
          </a:p>
        </p:txBody>
      </p:sp>
      <p:sp>
        <p:nvSpPr>
          <p:cNvPr id="3" name="矩形 2"/>
          <p:cNvSpPr/>
          <p:nvPr/>
        </p:nvSpPr>
        <p:spPr>
          <a:xfrm>
            <a:off x="1563284" y="602556"/>
            <a:ext cx="7973226" cy="4745915"/>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void move(</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a,intn,int</a:t>
            </a:r>
            <a:r>
              <a:rPr lang="en-US" altLang="zh-CN" kern="100" dirty="0">
                <a:latin typeface="Times New Roman" panose="02020603050405020304" pitchFamily="18" charset="0"/>
                <a:cs typeface="Times New Roman" panose="02020603050405020304" pitchFamily="18" charset="0"/>
              </a:rPr>
              <a:t> m)</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k[100];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后面</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个数放到新数组的开头位置</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n-m;i</a:t>
            </a:r>
            <a:r>
              <a:rPr lang="en-US" altLang="zh-CN" kern="100" dirty="0">
                <a:latin typeface="Times New Roman" panose="02020603050405020304" pitchFamily="18" charset="0"/>
                <a:cs typeface="Times New Roman" panose="02020603050405020304" pitchFamily="18" charset="0"/>
              </a:rPr>
              <a:t>&lt;</a:t>
            </a:r>
            <a:r>
              <a:rPr lang="en-US" altLang="zh-CN" kern="100" dirty="0" err="1">
                <a:latin typeface="Times New Roman" panose="02020603050405020304" pitchFamily="18" charset="0"/>
                <a:cs typeface="Times New Roman" panose="02020603050405020304" pitchFamily="18" charset="0"/>
              </a:rPr>
              <a:t>n;i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k[j++]=a[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原数组前面</a:t>
            </a:r>
            <a:r>
              <a:rPr lang="en-US" altLang="zh-CN" kern="100" dirty="0">
                <a:latin typeface="Times New Roman" panose="02020603050405020304" pitchFamily="18" charset="0"/>
                <a:cs typeface="Times New Roman" panose="02020603050405020304" pitchFamily="18" charset="0"/>
              </a:rPr>
              <a:t>n-m</a:t>
            </a:r>
            <a:r>
              <a:rPr lang="zh-CN" altLang="zh-CN" kern="100" dirty="0">
                <a:latin typeface="Times New Roman" panose="02020603050405020304" pitchFamily="18" charset="0"/>
                <a:cs typeface="Times New Roman" panose="02020603050405020304" pitchFamily="18" charset="0"/>
              </a:rPr>
              <a:t>个数放到新数组的后面</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a:t>
            </a:r>
            <a:r>
              <a:rPr lang="en-US" altLang="zh-CN" kern="100" dirty="0" err="1">
                <a:latin typeface="Times New Roman" panose="02020603050405020304" pitchFamily="18" charset="0"/>
                <a:cs typeface="Times New Roman" panose="02020603050405020304" pitchFamily="18" charset="0"/>
              </a:rPr>
              <a:t>n-m;i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k[j++]=a[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将新数组拷贝到原数组</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a:t>
            </a:r>
            <a:r>
              <a:rPr lang="en-US" altLang="zh-CN" kern="100" dirty="0" err="1">
                <a:latin typeface="Times New Roman" panose="02020603050405020304" pitchFamily="18" charset="0"/>
                <a:cs typeface="Times New Roman" panose="02020603050405020304" pitchFamily="18" charset="0"/>
              </a:rPr>
              <a:t>n;i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a:t>
            </a:r>
            <a:r>
              <a:rPr lang="en-US" altLang="zh-CN" kern="100" dirty="0">
                <a:latin typeface="Times New Roman" panose="02020603050405020304" pitchFamily="18" charset="0"/>
                <a:cs typeface="Times New Roman" panose="02020603050405020304" pitchFamily="18" charset="0"/>
              </a:rPr>
              <a:t>)=k[</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7921657"/>
      </p:ext>
    </p:extLst>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0613" y="160509"/>
            <a:ext cx="6622991" cy="6075509"/>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a[10]={1,2,3,4,5,6,7,8,9,10};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i,m</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请输入数据后移的位置</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d",&amp;m</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if(m&gt;10)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输入错误</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else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move(a,10,m);</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=0;i&lt;10;i++)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7126344"/>
      </p:ext>
    </p:ext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55035" y="418378"/>
            <a:ext cx="6096000" cy="5078313"/>
          </a:xfrm>
          <a:prstGeom prst="rect">
            <a:avLst/>
          </a:prstGeom>
        </p:spPr>
        <p:txBody>
          <a:bodyPr>
            <a:spAutoFit/>
          </a:bodyPr>
          <a:lstStyle/>
          <a:p>
            <a:pPr indent="12700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实训五：写一函数，实现将一个</a:t>
            </a:r>
            <a:r>
              <a:rPr lang="en-US" altLang="zh-CN" b="1" kern="100" dirty="0">
                <a:latin typeface="Times New Roman" panose="02020603050405020304" pitchFamily="18" charset="0"/>
                <a:cs typeface="Times New Roman" panose="02020603050405020304" pitchFamily="18" charset="0"/>
              </a:rPr>
              <a:t>3×3</a:t>
            </a:r>
            <a:r>
              <a:rPr lang="zh-CN" altLang="zh-CN" b="1" kern="100" dirty="0">
                <a:latin typeface="Times New Roman" panose="02020603050405020304" pitchFamily="18" charset="0"/>
                <a:cs typeface="Times New Roman" panose="02020603050405020304" pitchFamily="18" charset="0"/>
              </a:rPr>
              <a:t>的矩阵转置</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void move(</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a[3][3])</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k;</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=0;i&lt;3;i++)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for(j=i+1;j&lt;3;j++)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k=a[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][j];a[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][j]=a[j][</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];a[j][</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]=k;</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7160285"/>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4676" y="262171"/>
            <a:ext cx="6096000" cy="5410712"/>
          </a:xfrm>
          <a:prstGeom prst="rect">
            <a:avLst/>
          </a:prstGeom>
        </p:spPr>
        <p:txBody>
          <a:bodyPr>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a[3][3]={1,2,3,4,5,6,7,8,9};</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move(a);</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=0;i&lt;3;i++)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for(j=0;j&lt;3;j++)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0460890"/>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7585" y="215613"/>
            <a:ext cx="6096000" cy="5743111"/>
          </a:xfrm>
          <a:prstGeom prst="rect">
            <a:avLst/>
          </a:prstGeom>
        </p:spPr>
        <p:txBody>
          <a:bodyPr>
            <a:spAutoFit/>
          </a:bodyPr>
          <a:lstStyle/>
          <a:p>
            <a:pPr indent="12573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实训六：地址参数的变与不变</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void test(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*p1,int *p2)</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p2=&amp;t;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*p1=5; *p2=10;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,*q1,*q2;</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q1=&amp;a; q2=&amp;b;</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a=20; b=100;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test(q1,q2);</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%d\n",</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4465493"/>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8169" y="1441280"/>
            <a:ext cx="9639300" cy="2117246"/>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项目总结</a:t>
            </a:r>
          </a:p>
          <a:p>
            <a:pPr indent="266700" algn="just">
              <a:lnSpc>
                <a:spcPct val="150000"/>
              </a:lnSpc>
              <a:spcAft>
                <a:spcPts val="0"/>
              </a:spcAft>
            </a:pPr>
            <a:r>
              <a:rPr lang="zh-CN" altLang="zh-CN" kern="100" dirty="0">
                <a:latin typeface="Times New Roman"/>
                <a:cs typeface="Times New Roman"/>
              </a:rPr>
              <a:t>本项目主要讲述指针的使用，我们可以看出，指针的使用非常灵活，对于编程比较熟练的读者，能用它写出高效率、高品质的程序，这是许多其它高级语言难以实现的。但是，如果指针使用不当，会使程序出现故障和难以发现的错误，造成时间和精力上的消耗，所以使用指针要细心，多上机训练，调试程序并反复斟酌，以达到事半功倍。</a:t>
            </a: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8275" y="746969"/>
            <a:ext cx="9163050" cy="3779240"/>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Times New Roman" panose="02020603050405020304" pitchFamily="18" charset="0"/>
                <a:cs typeface="Times New Roman" panose="02020603050405020304" pitchFamily="18" charset="0"/>
              </a:rPr>
              <a:t>项目考核</a:t>
            </a:r>
          </a:p>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一、读程序结果</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solidFill>
                  <a:srgbClr val="000000"/>
                </a:solidFill>
                <a:latin typeface="Times New Roman" panose="02020603050405020304" pitchFamily="18" charset="0"/>
                <a:cs typeface="Times New Roman" panose="02020603050405020304" pitchFamily="18" charset="0"/>
              </a:rPr>
              <a:t>以下程序的输出结果是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include"stdio.h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8001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uvwxyz</a:t>
            </a:r>
            <a:r>
              <a:rPr lang="en-US" altLang="zh-CN" kern="100" dirty="0">
                <a:latin typeface="Times New Roman" panose="02020603050405020304" pitchFamily="18" charset="0"/>
                <a:cs typeface="Times New Roman" panose="02020603050405020304" pitchFamily="18" charset="0"/>
              </a:rPr>
              <a:t>",*pc;</a:t>
            </a:r>
            <a:endParaRPr lang="zh-CN" altLang="zh-CN" kern="100" dirty="0">
              <a:latin typeface="Times New Roman" panose="02020603050405020304" pitchFamily="18" charset="0"/>
              <a:cs typeface="Times New Roman" panose="02020603050405020304" pitchFamily="18" charset="0"/>
            </a:endParaRPr>
          </a:p>
          <a:p>
            <a:pPr marL="8001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pc=</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8001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("%c\n",*(pc+5));</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45646" y="1318543"/>
            <a:ext cx="10925175" cy="3323987"/>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7.2</a:t>
            </a:r>
            <a:r>
              <a:rPr lang="zh-CN" altLang="zh-CN" b="1" kern="100" dirty="0">
                <a:latin typeface="Times New Roman" panose="02020603050405020304" pitchFamily="18" charset="0"/>
                <a:cs typeface="Times New Roman" panose="02020603050405020304" pitchFamily="18" charset="0"/>
              </a:rPr>
              <a:t>指针变量的定义与引用</a:t>
            </a:r>
          </a:p>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7.2.1</a:t>
            </a:r>
            <a:r>
              <a:rPr lang="zh-CN" altLang="zh-CN" b="1" kern="100" dirty="0">
                <a:latin typeface="Times New Roman" panose="02020603050405020304" pitchFamily="18" charset="0"/>
                <a:cs typeface="Times New Roman" panose="02020603050405020304" pitchFamily="18" charset="0"/>
              </a:rPr>
              <a:t>指针变量的定义</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定义指针变量的一般形式为：</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数据类型 </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指针变量名</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如：</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p1;/*</a:t>
            </a:r>
            <a:r>
              <a:rPr lang="zh-CN" altLang="zh-CN" kern="100" dirty="0">
                <a:latin typeface="Times New Roman" panose="02020603050405020304" pitchFamily="18" charset="0"/>
                <a:cs typeface="Times New Roman" panose="02020603050405020304" pitchFamily="18" charset="0"/>
              </a:rPr>
              <a:t>定义一个整型指针变量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p2; /*</a:t>
            </a:r>
            <a:r>
              <a:rPr lang="zh-CN" altLang="zh-CN" kern="100" dirty="0">
                <a:latin typeface="Times New Roman" panose="02020603050405020304" pitchFamily="18" charset="0"/>
                <a:cs typeface="Times New Roman" panose="02020603050405020304" pitchFamily="18" charset="0"/>
              </a:rPr>
              <a:t>定义一个浮点型指针变量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p3; /*</a:t>
            </a:r>
            <a:r>
              <a:rPr lang="zh-CN" altLang="zh-CN" kern="100" dirty="0">
                <a:latin typeface="Times New Roman" panose="02020603050405020304" pitchFamily="18" charset="0"/>
                <a:cs typeface="Times New Roman" panose="02020603050405020304" pitchFamily="18" charset="0"/>
              </a:rPr>
              <a:t>定义一个字符型指针变量</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25106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3023" y="23276"/>
            <a:ext cx="8639175" cy="6690550"/>
          </a:xfrm>
          <a:prstGeom prst="rect">
            <a:avLst/>
          </a:prstGeom>
        </p:spPr>
        <p:txBody>
          <a:bodyPr wrap="square">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solidFill>
                  <a:srgbClr val="000000"/>
                </a:solidFill>
                <a:latin typeface="Times New Roman" panose="02020603050405020304" pitchFamily="18" charset="0"/>
                <a:cs typeface="Times New Roman" panose="02020603050405020304" pitchFamily="18" charset="0"/>
              </a:rPr>
              <a:t>以下程序的输出结果是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include"stdio.h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s,int</a:t>
            </a:r>
            <a:r>
              <a:rPr lang="en-US" altLang="zh-CN" kern="100" dirty="0">
                <a:latin typeface="Times New Roman" panose="02020603050405020304" pitchFamily="18" charset="0"/>
                <a:cs typeface="Times New Roman" panose="02020603050405020304" pitchFamily="18" charset="0"/>
              </a:rPr>
              <a:t> *t){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*k;</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if(*s&lt;*t)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k=</a:t>
            </a:r>
            <a:r>
              <a:rPr lang="en-US" altLang="zh-CN" kern="100" dirty="0" err="1">
                <a:latin typeface="Times New Roman" panose="02020603050405020304" pitchFamily="18" charset="0"/>
                <a:cs typeface="Times New Roman" panose="02020603050405020304" pitchFamily="18" charset="0"/>
              </a:rPr>
              <a:t>s;s</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t;t</a:t>
            </a:r>
            <a:r>
              <a:rPr lang="en-US" altLang="zh-CN" kern="100" dirty="0">
                <a:latin typeface="Times New Roman" panose="02020603050405020304" pitchFamily="18" charset="0"/>
                <a:cs typeface="Times New Roman" panose="02020603050405020304" pitchFamily="18" charset="0"/>
              </a:rPr>
              <a:t>=k;</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return s;</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i=3,j=5;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*p=&amp;i,*q=&amp;j,*r;</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r=f(</a:t>
            </a:r>
            <a:r>
              <a:rPr lang="en-US" altLang="zh-CN" kern="100" dirty="0" err="1">
                <a:latin typeface="Times New Roman" panose="02020603050405020304" pitchFamily="18" charset="0"/>
                <a:cs typeface="Times New Roman" panose="02020603050405020304" pitchFamily="18" charset="0"/>
              </a:rPr>
              <a:t>p,q</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d,%d,%d,%d,%d</a:t>
            </a:r>
            <a:r>
              <a:rPr lang="en-US" altLang="zh-CN" kern="100" dirty="0">
                <a:latin typeface="Times New Roman" panose="02020603050405020304" pitchFamily="18" charset="0"/>
                <a:cs typeface="Times New Roman" panose="02020603050405020304" pitchFamily="18" charset="0"/>
              </a:rPr>
              <a:t>\n",</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,*p,*q,*r);</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259606"/>
      </p:ext>
    </p:extLst>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62074" y="498039"/>
            <a:ext cx="9420225" cy="5025735"/>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solidFill>
                  <a:srgbClr val="000000"/>
                </a:solidFill>
                <a:latin typeface="Times New Roman" panose="02020603050405020304" pitchFamily="18" charset="0"/>
                <a:cs typeface="Times New Roman" panose="02020603050405020304" pitchFamily="18" charset="0"/>
              </a:rPr>
              <a:t>以下程序的输出结果是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include"stdio.h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void fun(char *</a:t>
            </a:r>
            <a:r>
              <a:rPr lang="en-US" altLang="zh-CN" kern="100" dirty="0" err="1">
                <a:latin typeface="Times New Roman" panose="02020603050405020304" pitchFamily="18" charset="0"/>
                <a:cs typeface="Times New Roman" panose="02020603050405020304" pitchFamily="18" charset="0"/>
              </a:rPr>
              <a:t>c,int</a:t>
            </a:r>
            <a:r>
              <a:rPr lang="en-US" altLang="zh-CN" kern="100" dirty="0">
                <a:latin typeface="Times New Roman" panose="02020603050405020304" pitchFamily="18" charset="0"/>
                <a:cs typeface="Times New Roman" panose="02020603050405020304" pitchFamily="18" charset="0"/>
              </a:rPr>
              <a:t> d)</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{*c=*c+1;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d=d+1;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c,%c</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c,d</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b=‘</a:t>
            </a:r>
            <a:r>
              <a:rPr lang="en-US" altLang="zh-CN" kern="100" dirty="0" err="1">
                <a:latin typeface="Times New Roman" panose="02020603050405020304" pitchFamily="18" charset="0"/>
                <a:cs typeface="Times New Roman" panose="02020603050405020304" pitchFamily="18" charset="0"/>
              </a:rPr>
              <a:t>a’,a</a:t>
            </a:r>
            <a:r>
              <a:rPr lang="en-US" altLang="zh-CN" kern="100" dirty="0">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fun(&amp;</a:t>
            </a:r>
            <a:r>
              <a:rPr lang="en-US" altLang="zh-CN" kern="100" dirty="0" err="1">
                <a:latin typeface="Times New Roman" panose="02020603050405020304" pitchFamily="18" charset="0"/>
                <a:cs typeface="Times New Roman" panose="02020603050405020304" pitchFamily="18" charset="0"/>
              </a:rPr>
              <a:t>b,a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c,%c</a:t>
            </a:r>
            <a:r>
              <a:rPr lang="en-US" altLang="zh-CN" kern="100" dirty="0">
                <a:latin typeface="Times New Roman" panose="02020603050405020304" pitchFamily="18" charset="0"/>
                <a:cs typeface="Times New Roman" panose="02020603050405020304" pitchFamily="18" charset="0"/>
              </a:rPr>
              <a:t>\n,",</a:t>
            </a:r>
            <a:r>
              <a:rPr lang="en-US" altLang="zh-CN" kern="100" dirty="0" err="1">
                <a:latin typeface="Times New Roman" panose="02020603050405020304" pitchFamily="18" charset="0"/>
                <a:cs typeface="Times New Roman" panose="02020603050405020304" pitchFamily="18" charset="0"/>
              </a:rPr>
              <a:t>b,a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8379271"/>
      </p:ext>
    </p:extLst>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3000" y="-47625"/>
            <a:ext cx="6096000" cy="6693564"/>
          </a:xfrm>
          <a:prstGeom prst="rect">
            <a:avLst/>
          </a:prstGeom>
        </p:spPr>
        <p:txBody>
          <a:bodyPr>
            <a:spAutoFit/>
          </a:bodyPr>
          <a:lstStyle/>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4</a:t>
            </a:r>
            <a:r>
              <a:rPr lang="zh-CN" altLang="zh-CN" sz="1600" kern="100" dirty="0">
                <a:latin typeface="Times New Roman" panose="02020603050405020304" pitchFamily="18" charset="0"/>
                <a:cs typeface="Times New Roman" panose="02020603050405020304" pitchFamily="18" charset="0"/>
              </a:rPr>
              <a:t>、</a:t>
            </a:r>
            <a:r>
              <a:rPr lang="zh-CN" altLang="zh-CN" sz="1600" kern="100" dirty="0">
                <a:solidFill>
                  <a:srgbClr val="000000"/>
                </a:solidFill>
                <a:latin typeface="Times New Roman" panose="02020603050405020304" pitchFamily="18" charset="0"/>
                <a:cs typeface="Times New Roman" panose="02020603050405020304" pitchFamily="18" charset="0"/>
              </a:rPr>
              <a:t>以下程序的输出结果是</a:t>
            </a:r>
            <a:r>
              <a:rPr lang="en-US" altLang="zh-CN" sz="1600" u="sng" kern="100" dirty="0">
                <a:solidFill>
                  <a:srgbClr val="000000"/>
                </a:solidFill>
                <a:latin typeface="Times New Roman" panose="02020603050405020304" pitchFamily="18" charset="0"/>
                <a:cs typeface="Times New Roman" panose="02020603050405020304" pitchFamily="18" charset="0"/>
              </a:rPr>
              <a:t>                       </a:t>
            </a:r>
            <a:r>
              <a:rPr lang="zh-CN"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#include&lt;</a:t>
            </a:r>
            <a:r>
              <a:rPr lang="en-US" altLang="zh-CN" sz="1600" kern="100" dirty="0" err="1">
                <a:latin typeface="Times New Roman" panose="02020603050405020304" pitchFamily="18" charset="0"/>
                <a:cs typeface="Times New Roman" panose="02020603050405020304" pitchFamily="18" charset="0"/>
              </a:rPr>
              <a:t>stdio.h</a:t>
            </a:r>
            <a:r>
              <a:rPr lang="en-US" altLang="zh-CN" sz="1600" kern="100" dirty="0">
                <a:latin typeface="Times New Roman" panose="02020603050405020304" pitchFamily="18" charset="0"/>
                <a:cs typeface="Times New Roman" panose="02020603050405020304" pitchFamily="18" charset="0"/>
              </a:rPr>
              <a:t>&gt;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void fun(</a:t>
            </a:r>
            <a:r>
              <a:rPr lang="en-US" altLang="zh-CN" sz="1600" kern="100" dirty="0" err="1">
                <a:latin typeface="Times New Roman" panose="02020603050405020304" pitchFamily="18" charset="0"/>
                <a:cs typeface="Times New Roman" panose="02020603050405020304" pitchFamily="18" charset="0"/>
              </a:rPr>
              <a:t>int</a:t>
            </a: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s,int</a:t>
            </a:r>
            <a:r>
              <a:rPr lang="en-US" altLang="zh-CN" sz="1600" kern="100" dirty="0">
                <a:latin typeface="Times New Roman" panose="02020603050405020304" pitchFamily="18" charset="0"/>
                <a:cs typeface="Times New Roman" panose="02020603050405020304" pitchFamily="18" charset="0"/>
              </a:rPr>
              <a:t> n1,int n2)</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int</a:t>
            </a: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i,j,t</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i=n1;j=n2;</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while(i&lt;j)</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t=s[i];s[i]=s[j];s[j]=</a:t>
            </a:r>
            <a:r>
              <a:rPr lang="en-US" altLang="zh-CN" sz="1600" kern="100" dirty="0" err="1">
                <a:latin typeface="Times New Roman" panose="02020603050405020304" pitchFamily="18" charset="0"/>
                <a:cs typeface="Times New Roman" panose="02020603050405020304" pitchFamily="18" charset="0"/>
              </a:rPr>
              <a:t>t;i</a:t>
            </a:r>
            <a:r>
              <a:rPr lang="en-US" altLang="zh-CN" sz="1600" kern="100" dirty="0">
                <a:latin typeface="Times New Roman" panose="02020603050405020304" pitchFamily="18" charset="0"/>
                <a:cs typeface="Times New Roman" panose="02020603050405020304" pitchFamily="18" charset="0"/>
              </a:rPr>
              <a:t>++;j--;</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main(){</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int</a:t>
            </a:r>
            <a:r>
              <a:rPr lang="en-US" altLang="zh-CN" sz="1600" kern="100" dirty="0">
                <a:latin typeface="Times New Roman" panose="02020603050405020304" pitchFamily="18" charset="0"/>
                <a:cs typeface="Times New Roman" panose="02020603050405020304" pitchFamily="18" charset="0"/>
              </a:rPr>
              <a:t> a[10]={1,2,3,4,5,6,7,8,9,0},k;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fun(a,0,3);fun(a,4,9);fun(a,0,9);</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for(k=0;k&lt;10;k++)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printf</a:t>
            </a:r>
            <a:r>
              <a:rPr lang="en-US" altLang="zh-CN" sz="1600" kern="100" dirty="0">
                <a:latin typeface="Times New Roman" panose="02020603050405020304" pitchFamily="18" charset="0"/>
                <a:cs typeface="Times New Roman" panose="02020603050405020304" pitchFamily="18" charset="0"/>
              </a:rPr>
              <a:t>("%</a:t>
            </a:r>
            <a:r>
              <a:rPr lang="en-US" altLang="zh-CN" sz="1600" kern="100" dirty="0" err="1">
                <a:latin typeface="Times New Roman" panose="02020603050405020304" pitchFamily="18" charset="0"/>
                <a:cs typeface="Times New Roman" panose="02020603050405020304" pitchFamily="18" charset="0"/>
              </a:rPr>
              <a:t>d",a</a:t>
            </a:r>
            <a:r>
              <a:rPr lang="en-US" altLang="zh-CN" sz="1600" kern="100" dirty="0">
                <a:latin typeface="Times New Roman" panose="02020603050405020304" pitchFamily="18" charset="0"/>
                <a:cs typeface="Times New Roman" panose="02020603050405020304" pitchFamily="18" charset="0"/>
              </a:rPr>
              <a:t>[k]);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r>
              <a:rPr lang="en-US" altLang="zh-CN" sz="1600" kern="100" dirty="0" err="1">
                <a:latin typeface="Times New Roman" panose="02020603050405020304" pitchFamily="18" charset="0"/>
                <a:cs typeface="Times New Roman" panose="02020603050405020304" pitchFamily="18" charset="0"/>
              </a:rPr>
              <a:t>printf</a:t>
            </a:r>
            <a:r>
              <a:rPr lang="en-US" altLang="zh-CN" sz="1600" kern="100" dirty="0">
                <a:latin typeface="Times New Roman" panose="02020603050405020304" pitchFamily="18" charset="0"/>
                <a:cs typeface="Times New Roman" panose="02020603050405020304" pitchFamily="18" charset="0"/>
              </a:rPr>
              <a:t>("\n");</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8379271"/>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8274" y="1183839"/>
            <a:ext cx="9134475" cy="2948243"/>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5.</a:t>
            </a:r>
            <a:r>
              <a:rPr lang="zh-CN" altLang="zh-CN" kern="100" dirty="0">
                <a:latin typeface="Times New Roman" panose="02020603050405020304" pitchFamily="18" charset="0"/>
                <a:cs typeface="Times New Roman" panose="02020603050405020304" pitchFamily="18" charset="0"/>
              </a:rPr>
              <a:t>执行以下程序后，</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的值为</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的值为</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a,b,k</a:t>
            </a:r>
            <a:r>
              <a:rPr lang="en-US" altLang="zh-CN" kern="100" dirty="0">
                <a:latin typeface="Times New Roman" panose="02020603050405020304" pitchFamily="18" charset="0"/>
                <a:cs typeface="Times New Roman" panose="02020603050405020304" pitchFamily="18" charset="0"/>
              </a:rPr>
              <a:t>=4,m=6,*p1=&amp;k,*p2=&amp;m;</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a=p1==&amp;m;</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b=(-*p1)/(*p2)+7;</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d,b</a:t>
            </a:r>
            <a:r>
              <a:rPr lang="en-US" altLang="zh-CN" kern="100" dirty="0">
                <a:latin typeface="Times New Roman" panose="02020603050405020304" pitchFamily="18" charset="0"/>
                <a:cs typeface="Times New Roman" panose="02020603050405020304" pitchFamily="18" charset="0"/>
              </a:rPr>
              <a:t>=%d\n",</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8379271"/>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250" y="541747"/>
            <a:ext cx="9753600" cy="5632311"/>
          </a:xfrm>
          <a:prstGeom prst="rect">
            <a:avLst/>
          </a:prstGeom>
        </p:spPr>
        <p:txBody>
          <a:bodyPr wrap="square">
            <a:spAutoFit/>
          </a:bodyPr>
          <a:lstStyle/>
          <a:p>
            <a:pPr indent="266700" algn="just">
              <a:spcAft>
                <a:spcPts val="0"/>
              </a:spcAft>
            </a:pPr>
            <a:r>
              <a:rPr lang="en-US" altLang="zh-CN" kern="100" dirty="0">
                <a:latin typeface="Times New Roman" panose="02020603050405020304" pitchFamily="18" charset="0"/>
                <a:cs typeface="Times New Roman" panose="02020603050405020304" pitchFamily="18" charset="0"/>
              </a:rPr>
              <a:t>6.</a:t>
            </a:r>
            <a:r>
              <a:rPr lang="zh-CN" altLang="zh-CN" kern="100" dirty="0">
                <a:solidFill>
                  <a:srgbClr val="000000"/>
                </a:solidFill>
                <a:latin typeface="Times New Roman" panose="02020603050405020304" pitchFamily="18" charset="0"/>
                <a:cs typeface="Times New Roman" panose="02020603050405020304" pitchFamily="18" charset="0"/>
              </a:rPr>
              <a:t>以下程序的输出结果是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smtClean="0">
                <a:solidFill>
                  <a:srgbClr val="000000"/>
                </a:solidFill>
                <a:latin typeface="Times New Roman" panose="02020603050405020304" pitchFamily="18" charset="0"/>
                <a:cs typeface="Times New Roman" panose="02020603050405020304" pitchFamily="18" charset="0"/>
              </a:rPr>
              <a:t>。</a:t>
            </a:r>
            <a:endParaRPr lang="en-US" altLang="zh-CN" kern="100" dirty="0" smtClean="0">
              <a:solidFill>
                <a:srgbClr val="000000"/>
              </a:solidFill>
              <a:latin typeface="Times New Roman" panose="02020603050405020304" pitchFamily="18" charset="0"/>
              <a:cs typeface="Times New Roman" panose="02020603050405020304" pitchFamily="18" charset="0"/>
            </a:endParaRP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char a[80],b[80],*p="</a:t>
            </a:r>
            <a:r>
              <a:rPr lang="en-US" altLang="zh-CN" kern="100" dirty="0" err="1">
                <a:latin typeface="Times New Roman" panose="02020603050405020304" pitchFamily="18" charset="0"/>
                <a:cs typeface="Times New Roman" panose="02020603050405020304" pitchFamily="18" charset="0"/>
              </a:rPr>
              <a:t>aAbcdDefgGH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i=0,j=0;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while (*p!=‘\0’){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if (*p&gt;=’a’&amp;&amp;*p&lt;=’z’)</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a[i]=*</a:t>
            </a:r>
            <a:r>
              <a:rPr lang="en-US" altLang="zh-CN" kern="100" dirty="0" err="1">
                <a:latin typeface="Times New Roman" panose="02020603050405020304" pitchFamily="18" charset="0"/>
                <a:cs typeface="Times New Roman" panose="02020603050405020304" pitchFamily="18" charset="0"/>
              </a:rPr>
              <a:t>p;i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else</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b[j]=*</a:t>
            </a:r>
            <a:r>
              <a:rPr lang="en-US" altLang="zh-CN" kern="100" dirty="0" err="1">
                <a:latin typeface="Times New Roman" panose="02020603050405020304" pitchFamily="18" charset="0"/>
                <a:cs typeface="Times New Roman" panose="02020603050405020304" pitchFamily="18" charset="0"/>
              </a:rPr>
              <a:t>p;j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p++;</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a[i]=b[j]=‘\0’;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puts(a);puts(b);</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8379271"/>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3772" y="1030533"/>
            <a:ext cx="8572500" cy="3831818"/>
          </a:xfrm>
          <a:prstGeom prst="rect">
            <a:avLst/>
          </a:prstGeom>
        </p:spPr>
        <p:txBody>
          <a:bodyPr wrap="square">
            <a:spAutoFit/>
          </a:bodyPr>
          <a:lstStyle/>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二、选择题</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请指出下列程序中输入数值错误的原因（</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p,m</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p=&amp;m;</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%d</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A.*p</a:t>
            </a:r>
            <a:r>
              <a:rPr lang="zh-CN" altLang="zh-CN" kern="100" dirty="0">
                <a:latin typeface="Times New Roman" panose="02020603050405020304" pitchFamily="18" charset="0"/>
                <a:cs typeface="Times New Roman" panose="02020603050405020304" pitchFamily="18" charset="0"/>
              </a:rPr>
              <a:t>只能表示</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是一个指针变量。 </a:t>
            </a:r>
            <a:r>
              <a:rPr lang="en-US" altLang="zh-CN" kern="100" dirty="0">
                <a:latin typeface="Times New Roman" panose="02020603050405020304" pitchFamily="18" charset="0"/>
                <a:cs typeface="Times New Roman" panose="02020603050405020304" pitchFamily="18" charset="0"/>
              </a:rPr>
              <a:t>B.*p</a:t>
            </a:r>
            <a:r>
              <a:rPr lang="zh-CN" altLang="zh-CN" kern="100" dirty="0">
                <a:latin typeface="Times New Roman" panose="02020603050405020304" pitchFamily="18" charset="0"/>
                <a:cs typeface="Times New Roman" panose="02020603050405020304" pitchFamily="18" charset="0"/>
              </a:rPr>
              <a:t>只能表示指针变量</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的值。</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C.*p</a:t>
            </a:r>
            <a:r>
              <a:rPr lang="zh-CN" altLang="zh-CN" kern="100" dirty="0">
                <a:latin typeface="Times New Roman" panose="02020603050405020304" pitchFamily="18" charset="0"/>
                <a:cs typeface="Times New Roman" panose="02020603050405020304" pitchFamily="18" charset="0"/>
              </a:rPr>
              <a:t>表示的是指针变量</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的地址。 </a:t>
            </a:r>
            <a:r>
              <a:rPr lang="en-US" altLang="zh-CN" kern="100" dirty="0">
                <a:latin typeface="Times New Roman" panose="02020603050405020304" pitchFamily="18" charset="0"/>
                <a:cs typeface="Times New Roman" panose="02020603050405020304" pitchFamily="18" charset="0"/>
              </a:rPr>
              <a:t> D</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表示的是变量</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的值</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而不是变量</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的地址。</a:t>
            </a:r>
          </a:p>
        </p:txBody>
      </p:sp>
    </p:spTree>
    <p:extLst>
      <p:ext uri="{BB962C8B-B14F-4D97-AF65-F5344CB8AC3E}">
        <p14:creationId xmlns:p14="http://schemas.microsoft.com/office/powerpoint/2010/main" val="844201708"/>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329" y="67105"/>
            <a:ext cx="9823658" cy="6324808"/>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请指出下列程序中错误的原因（ </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p,m</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q,n</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p=&amp;m;</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q=&amp;n;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*p=20;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*p=*q;</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A.*p</a:t>
            </a:r>
            <a:r>
              <a:rPr lang="zh-CN" altLang="zh-CN" kern="100" dirty="0">
                <a:latin typeface="Times New Roman" panose="02020603050405020304" pitchFamily="18" charset="0"/>
                <a:cs typeface="Times New Roman" panose="02020603050405020304" pitchFamily="18" charset="0"/>
              </a:rPr>
              <a:t>里存放的是一个地址值，所以</a:t>
            </a:r>
            <a:r>
              <a:rPr lang="en-US" altLang="zh-CN" kern="100" dirty="0">
                <a:latin typeface="Times New Roman" panose="02020603050405020304" pitchFamily="18" charset="0"/>
                <a:cs typeface="Times New Roman" panose="02020603050405020304" pitchFamily="18" charset="0"/>
              </a:rPr>
              <a:t>*p=20;</a:t>
            </a:r>
            <a:r>
              <a:rPr lang="zh-CN" altLang="zh-CN" kern="100" dirty="0">
                <a:latin typeface="Times New Roman" panose="02020603050405020304" pitchFamily="18" charset="0"/>
                <a:cs typeface="Times New Roman" panose="02020603050405020304" pitchFamily="18" charset="0"/>
              </a:rPr>
              <a:t>是错误的。 </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B.p</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q</a:t>
            </a:r>
            <a:r>
              <a:rPr lang="zh-CN" altLang="zh-CN" kern="100" dirty="0">
                <a:latin typeface="Times New Roman" panose="02020603050405020304" pitchFamily="18" charset="0"/>
                <a:cs typeface="Times New Roman" panose="02020603050405020304" pitchFamily="18" charset="0"/>
              </a:rPr>
              <a:t>的类型不一致，所以</a:t>
            </a:r>
            <a:r>
              <a:rPr lang="en-US" altLang="zh-CN" kern="100" dirty="0">
                <a:latin typeface="Times New Roman" panose="02020603050405020304" pitchFamily="18" charset="0"/>
                <a:cs typeface="Times New Roman" panose="02020603050405020304" pitchFamily="18" charset="0"/>
              </a:rPr>
              <a:t>*p=*q;</a:t>
            </a:r>
            <a:r>
              <a:rPr lang="zh-CN" altLang="zh-CN" kern="100" dirty="0">
                <a:latin typeface="Times New Roman" panose="02020603050405020304" pitchFamily="18" charset="0"/>
                <a:cs typeface="Times New Roman" panose="02020603050405020304" pitchFamily="18" charset="0"/>
              </a:rPr>
              <a:t>是错误的。</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C.q</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指向了一个具体存储单元，但这个单元没有确定的值，所以</a:t>
            </a:r>
            <a:r>
              <a:rPr lang="en-US" altLang="zh-CN" kern="100" dirty="0">
                <a:latin typeface="Times New Roman" panose="02020603050405020304" pitchFamily="18" charset="0"/>
                <a:cs typeface="Times New Roman" panose="02020603050405020304" pitchFamily="18" charset="0"/>
              </a:rPr>
              <a:t>*p=*q;</a:t>
            </a:r>
            <a:r>
              <a:rPr lang="zh-CN" altLang="zh-CN" kern="100" dirty="0">
                <a:latin typeface="Times New Roman" panose="02020603050405020304" pitchFamily="18" charset="0"/>
                <a:cs typeface="Times New Roman" panose="02020603050405020304" pitchFamily="18" charset="0"/>
              </a:rPr>
              <a:t>是错误的。 </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D.q</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没指向一个具体存储单元，所以</a:t>
            </a:r>
            <a:r>
              <a:rPr lang="en-US" altLang="zh-CN" kern="100" dirty="0">
                <a:latin typeface="Times New Roman" panose="02020603050405020304" pitchFamily="18" charset="0"/>
                <a:cs typeface="Times New Roman" panose="02020603050405020304" pitchFamily="18" charset="0"/>
              </a:rPr>
              <a:t>*q</a:t>
            </a:r>
            <a:r>
              <a:rPr lang="zh-CN" altLang="zh-CN" kern="100" dirty="0">
                <a:latin typeface="Times New Roman" panose="02020603050405020304" pitchFamily="18" charset="0"/>
                <a:cs typeface="Times New Roman" panose="02020603050405020304" pitchFamily="18" charset="0"/>
              </a:rPr>
              <a:t>没有实际意义。</a:t>
            </a:r>
          </a:p>
        </p:txBody>
      </p:sp>
    </p:spTree>
    <p:extLst>
      <p:ext uri="{BB962C8B-B14F-4D97-AF65-F5344CB8AC3E}">
        <p14:creationId xmlns:p14="http://schemas.microsoft.com/office/powerpoint/2010/main" val="3865410918"/>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776" y="999262"/>
            <a:ext cx="10153650" cy="4247317"/>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有这样一组定义，</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a=5;int *p1,*p2;</a:t>
            </a:r>
            <a:r>
              <a:rPr lang="zh-CN" altLang="zh-CN" kern="100" dirty="0">
                <a:latin typeface="Times New Roman" panose="02020603050405020304" pitchFamily="18" charset="0"/>
                <a:cs typeface="Times New Roman" panose="02020603050405020304" pitchFamily="18" charset="0"/>
              </a:rPr>
              <a:t>且</a:t>
            </a:r>
            <a:r>
              <a:rPr lang="en-US" altLang="zh-CN" kern="100" dirty="0">
                <a:latin typeface="Times New Roman" panose="02020603050405020304" pitchFamily="18" charset="0"/>
                <a:cs typeface="Times New Roman" panose="02020603050405020304" pitchFamily="18" charset="0"/>
              </a:rPr>
              <a:t>p1,p2</a:t>
            </a:r>
            <a:r>
              <a:rPr lang="zh-CN" altLang="zh-CN" kern="100" dirty="0">
                <a:latin typeface="Times New Roman" panose="02020603050405020304" pitchFamily="18" charset="0"/>
                <a:cs typeface="Times New Roman" panose="02020603050405020304" pitchFamily="18" charset="0"/>
              </a:rPr>
              <a:t>都指向变量</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则以下语句不能正确执行的是（  ）。</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A.a</a:t>
            </a:r>
            <a:r>
              <a:rPr lang="en-US" altLang="zh-CN" kern="100" dirty="0">
                <a:latin typeface="Times New Roman" panose="02020603050405020304" pitchFamily="18" charset="0"/>
                <a:cs typeface="Times New Roman" panose="02020603050405020304" pitchFamily="18" charset="0"/>
              </a:rPr>
              <a:t>=*p1+*p2;     B.p2=a;    C.p1=p2;     </a:t>
            </a:r>
            <a:r>
              <a:rPr lang="en-US" altLang="zh-CN" kern="100" dirty="0" err="1">
                <a:latin typeface="Times New Roman" panose="02020603050405020304" pitchFamily="18" charset="0"/>
                <a:cs typeface="Times New Roman" panose="02020603050405020304" pitchFamily="18" charset="0"/>
              </a:rPr>
              <a:t>D.a</a:t>
            </a:r>
            <a:r>
              <a:rPr lang="en-US" altLang="zh-CN" kern="100" dirty="0">
                <a:latin typeface="Times New Roman" panose="02020603050405020304" pitchFamily="18" charset="0"/>
                <a:cs typeface="Times New Roman" panose="02020603050405020304" pitchFamily="18" charset="0"/>
              </a:rPr>
              <a:t>=*p1*(*p2</a:t>
            </a:r>
            <a:r>
              <a:rPr lang="en-US" altLang="zh-CN" kern="100" dirty="0" smtClean="0">
                <a:latin typeface="Times New Roman" panose="02020603050405020304" pitchFamily="18" charset="0"/>
                <a:cs typeface="Times New Roman" panose="02020603050405020304" pitchFamily="18" charset="0"/>
              </a:rPr>
              <a:t>);</a:t>
            </a:r>
          </a:p>
          <a:p>
            <a:pPr indent="266700" algn="just">
              <a:lnSpc>
                <a:spcPct val="150000"/>
              </a:lnSpc>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有如下一个程序段，则正确说法是（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hello!</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 char *p;  p=a</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A.*p</a:t>
            </a:r>
            <a:r>
              <a:rPr lang="zh-CN" altLang="zh-CN" kern="100" dirty="0">
                <a:latin typeface="Times New Roman" panose="02020603050405020304" pitchFamily="18" charset="0"/>
                <a:cs typeface="Times New Roman" panose="02020603050405020304" pitchFamily="18" charset="0"/>
              </a:rPr>
              <a:t>与</a:t>
            </a:r>
            <a:r>
              <a:rPr lang="en-US" altLang="zh-CN" kern="100" dirty="0">
                <a:latin typeface="Times New Roman" panose="02020603050405020304" pitchFamily="18" charset="0"/>
                <a:cs typeface="Times New Roman" panose="02020603050405020304" pitchFamily="18" charset="0"/>
              </a:rPr>
              <a:t>a[0]</a:t>
            </a:r>
            <a:r>
              <a:rPr lang="zh-CN" altLang="zh-CN" kern="100" dirty="0">
                <a:latin typeface="Times New Roman" panose="02020603050405020304" pitchFamily="18" charset="0"/>
                <a:cs typeface="Times New Roman" panose="02020603050405020304" pitchFamily="18" charset="0"/>
              </a:rPr>
              <a:t>相等 </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B.a</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完全相同</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数组</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的内容和指针变量</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的内容相等</a:t>
            </a:r>
            <a:r>
              <a:rPr lang="en-US" altLang="zh-CN" kern="100" dirty="0">
                <a:latin typeface="Times New Roman" panose="02020603050405020304" pitchFamily="18" charset="0"/>
                <a:cs typeface="Times New Roman" panose="02020603050405020304" pitchFamily="18" charset="0"/>
              </a:rPr>
              <a:t>     D.</a:t>
            </a:r>
            <a:r>
              <a:rPr lang="zh-CN" altLang="zh-CN" kern="100" dirty="0">
                <a:latin typeface="Times New Roman" panose="02020603050405020304" pitchFamily="18" charset="0"/>
                <a:cs typeface="Times New Roman" panose="02020603050405020304" pitchFamily="18" charset="0"/>
              </a:rPr>
              <a:t>相当于</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hello</a:t>
            </a:r>
            <a:r>
              <a:rPr lang="zh-CN" altLang="zh-CN" kern="100" dirty="0">
                <a:latin typeface="Times New Roman" panose="02020603050405020304" pitchFamily="18" charset="0"/>
                <a:cs typeface="Times New Roman" panose="02020603050405020304" pitchFamily="18" charset="0"/>
              </a:rPr>
              <a:t>！</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lnSpc>
                <a:spcPct val="150000"/>
              </a:lnSpc>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5.</a:t>
            </a:r>
            <a:r>
              <a:rPr lang="zh-CN" altLang="zh-CN" kern="100" dirty="0">
                <a:latin typeface="Times New Roman" panose="02020603050405020304" pitchFamily="18" charset="0"/>
                <a:cs typeface="Times New Roman" panose="02020603050405020304" pitchFamily="18" charset="0"/>
              </a:rPr>
              <a:t>若有语句</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p,a</a:t>
            </a:r>
            <a:r>
              <a:rPr lang="en-US" altLang="zh-CN" kern="100" dirty="0">
                <a:latin typeface="Times New Roman" panose="02020603050405020304" pitchFamily="18" charset="0"/>
                <a:cs typeface="Times New Roman" panose="02020603050405020304" pitchFamily="18" charset="0"/>
              </a:rPr>
              <a:t>=3;p=&amp;a; </a:t>
            </a:r>
            <a:r>
              <a:rPr lang="zh-CN" altLang="zh-CN" kern="100" dirty="0">
                <a:latin typeface="Times New Roman" panose="02020603050405020304" pitchFamily="18" charset="0"/>
                <a:cs typeface="Times New Roman" panose="02020603050405020304" pitchFamily="18" charset="0"/>
              </a:rPr>
              <a:t>则下面均代表地址的一组选项是（  ）。</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A.&amp;a</a:t>
            </a:r>
            <a:r>
              <a:rPr lang="en-US" altLang="zh-CN" kern="100" dirty="0">
                <a:latin typeface="Times New Roman" panose="02020603050405020304" pitchFamily="18" charset="0"/>
                <a:cs typeface="Times New Roman" panose="02020603050405020304" pitchFamily="18" charset="0"/>
              </a:rPr>
              <a:t>,*p,&amp;*a    </a:t>
            </a:r>
            <a:r>
              <a:rPr lang="en-US" altLang="zh-CN" kern="100" dirty="0" err="1">
                <a:latin typeface="Times New Roman" panose="02020603050405020304" pitchFamily="18" charset="0"/>
                <a:cs typeface="Times New Roman" panose="02020603050405020304" pitchFamily="18" charset="0"/>
              </a:rPr>
              <a:t>B.a,p</a:t>
            </a:r>
            <a:r>
              <a:rPr lang="en-US" altLang="zh-CN" kern="100" dirty="0">
                <a:latin typeface="Times New Roman" panose="02020603050405020304" pitchFamily="18" charset="0"/>
                <a:cs typeface="Times New Roman" panose="02020603050405020304" pitchFamily="18" charset="0"/>
              </a:rPr>
              <a:t>,*&amp;a    C.*&amp;p,*</a:t>
            </a:r>
            <a:r>
              <a:rPr lang="en-US" altLang="zh-CN" kern="100" dirty="0" err="1">
                <a:latin typeface="Times New Roman" panose="02020603050405020304" pitchFamily="18" charset="0"/>
                <a:cs typeface="Times New Roman" panose="02020603050405020304" pitchFamily="18" charset="0"/>
              </a:rPr>
              <a:t>p,&amp;a</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D.p</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p,&amp;a</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7598733"/>
      </p:ext>
    </p:extLst>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549" y="601772"/>
            <a:ext cx="10487025" cy="5078313"/>
          </a:xfrm>
          <a:prstGeom prst="rect">
            <a:avLst/>
          </a:prstGeom>
        </p:spPr>
        <p:txBody>
          <a:bodyPr wrap="square">
            <a:spAutoFit/>
          </a:bodyPr>
          <a:lstStyle/>
          <a:p>
            <a:pPr indent="267970" algn="just">
              <a:lnSpc>
                <a:spcPct val="150000"/>
              </a:lnSpc>
              <a:spcAft>
                <a:spcPts val="0"/>
              </a:spcAft>
            </a:pPr>
            <a:r>
              <a:rPr lang="zh-CN" altLang="zh-CN" b="1" kern="100" dirty="0">
                <a:latin typeface="Times New Roman"/>
                <a:cs typeface="Times New Roman"/>
              </a:rPr>
              <a:t>三、编程题</a:t>
            </a:r>
          </a:p>
          <a:p>
            <a:pPr indent="266700" algn="just">
              <a:lnSpc>
                <a:spcPct val="150000"/>
              </a:lnSpc>
              <a:spcAft>
                <a:spcPts val="0"/>
              </a:spcAft>
            </a:pPr>
            <a:r>
              <a:rPr lang="zh-CN" altLang="zh-CN" kern="100" dirty="0">
                <a:latin typeface="Times New Roman"/>
                <a:cs typeface="Times New Roman"/>
              </a:rPr>
              <a:t>（本项目考核编程要求全部用指针操作）</a:t>
            </a:r>
          </a:p>
          <a:p>
            <a:pPr indent="266700" algn="just">
              <a:lnSpc>
                <a:spcPct val="150000"/>
              </a:lnSpc>
              <a:spcAft>
                <a:spcPts val="0"/>
              </a:spcAft>
            </a:pPr>
            <a:r>
              <a:rPr lang="en-US" altLang="zh-CN" kern="100" dirty="0">
                <a:latin typeface="宋体"/>
                <a:cs typeface="Times New Roman"/>
              </a:rPr>
              <a:t>1.</a:t>
            </a:r>
            <a:r>
              <a:rPr lang="zh-CN" altLang="zh-CN" kern="100" dirty="0">
                <a:latin typeface="Times New Roman"/>
                <a:cs typeface="Times New Roman"/>
              </a:rPr>
              <a:t>输出某个数组的</a:t>
            </a:r>
            <a:r>
              <a:rPr lang="en-US" altLang="zh-CN" kern="100" dirty="0">
                <a:latin typeface="Times New Roman"/>
                <a:cs typeface="Times New Roman"/>
              </a:rPr>
              <a:t>10</a:t>
            </a:r>
            <a:r>
              <a:rPr lang="zh-CN" altLang="zh-CN" kern="100" dirty="0">
                <a:latin typeface="Times New Roman"/>
                <a:cs typeface="Times New Roman"/>
              </a:rPr>
              <a:t>个元素。</a:t>
            </a:r>
          </a:p>
          <a:p>
            <a:pPr indent="266700" algn="just">
              <a:lnSpc>
                <a:spcPct val="150000"/>
              </a:lnSpc>
              <a:spcAft>
                <a:spcPts val="0"/>
              </a:spcAft>
            </a:pPr>
            <a:r>
              <a:rPr lang="en-US" altLang="zh-CN" kern="100" dirty="0">
                <a:latin typeface="宋体"/>
                <a:cs typeface="Cambria Math"/>
              </a:rPr>
              <a:t>2.</a:t>
            </a:r>
            <a:r>
              <a:rPr lang="zh-CN" altLang="zh-CN" kern="100" dirty="0">
                <a:latin typeface="Times New Roman"/>
                <a:cs typeface="Cambria Math"/>
              </a:rPr>
              <a:t>将整型数组</a:t>
            </a:r>
            <a:r>
              <a:rPr lang="en-US" altLang="zh-CN" kern="100" dirty="0">
                <a:latin typeface="Times New Roman"/>
                <a:cs typeface="Cambria Math"/>
              </a:rPr>
              <a:t>x</a:t>
            </a:r>
            <a:r>
              <a:rPr lang="zh-CN" altLang="zh-CN" kern="100" dirty="0">
                <a:latin typeface="Times New Roman"/>
                <a:cs typeface="Cambria Math"/>
              </a:rPr>
              <a:t>中的</a:t>
            </a:r>
            <a:r>
              <a:rPr lang="en-US" altLang="zh-CN" kern="100" dirty="0">
                <a:latin typeface="Times New Roman"/>
                <a:cs typeface="Cambria Math"/>
              </a:rPr>
              <a:t>10</a:t>
            </a:r>
            <a:r>
              <a:rPr lang="zh-CN" altLang="zh-CN" kern="100" dirty="0">
                <a:latin typeface="Times New Roman"/>
                <a:cs typeface="Cambria Math"/>
              </a:rPr>
              <a:t>个数按逆序存储。</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Cambria Math"/>
              </a:rPr>
              <a:t>3.</a:t>
            </a:r>
            <a:r>
              <a:rPr lang="zh-CN" altLang="zh-CN" kern="100" dirty="0">
                <a:latin typeface="Times New Roman"/>
                <a:cs typeface="Cambria Math"/>
              </a:rPr>
              <a:t>输入三个整数，并按由小到大的顺序输出。</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Cambria Math"/>
              </a:rPr>
              <a:t>4.</a:t>
            </a:r>
            <a:r>
              <a:rPr lang="zh-CN" altLang="zh-CN" kern="100" dirty="0">
                <a:latin typeface="Times New Roman"/>
                <a:cs typeface="Cambria Math"/>
              </a:rPr>
              <a:t>编程实现求一个给定字符串中包含数字的个数。</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Cambria Math"/>
              </a:rPr>
              <a:t>5.</a:t>
            </a:r>
            <a:r>
              <a:rPr lang="zh-CN" altLang="zh-CN" kern="100" dirty="0">
                <a:latin typeface="Times New Roman"/>
                <a:cs typeface="Times New Roman"/>
              </a:rPr>
              <a:t>编写一个求任意字符串长度的函数。</a:t>
            </a:r>
          </a:p>
          <a:p>
            <a:pPr indent="266700" algn="just">
              <a:lnSpc>
                <a:spcPct val="150000"/>
              </a:lnSpc>
              <a:spcAft>
                <a:spcPts val="0"/>
              </a:spcAft>
            </a:pPr>
            <a:r>
              <a:rPr lang="en-US" altLang="zh-CN" kern="100" dirty="0">
                <a:latin typeface="宋体"/>
                <a:cs typeface="Cambria Math"/>
              </a:rPr>
              <a:t>6.</a:t>
            </a:r>
            <a:r>
              <a:rPr lang="zh-CN" altLang="zh-CN" kern="100" dirty="0">
                <a:latin typeface="Times New Roman"/>
                <a:cs typeface="Cambria Math"/>
              </a:rPr>
              <a:t>编写函数，交换两个变量的值。</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Cambria Math"/>
              </a:rPr>
              <a:t>7.</a:t>
            </a:r>
            <a:r>
              <a:rPr lang="zh-CN" altLang="zh-CN" kern="100" dirty="0">
                <a:latin typeface="Times New Roman"/>
                <a:cs typeface="Times New Roman"/>
              </a:rPr>
              <a:t>下面程序的功能是在字符串</a:t>
            </a:r>
            <a:r>
              <a:rPr lang="en-US" altLang="zh-CN" kern="100" dirty="0" err="1">
                <a:latin typeface="Times New Roman"/>
                <a:cs typeface="Times New Roman"/>
              </a:rPr>
              <a:t>str</a:t>
            </a:r>
            <a:r>
              <a:rPr lang="zh-CN" altLang="zh-CN" kern="100" dirty="0">
                <a:latin typeface="Times New Roman"/>
                <a:cs typeface="Times New Roman"/>
              </a:rPr>
              <a:t>中找出最大的字符并放在第一个位置上，并将该字符前的原字符往后顺序移动，如</a:t>
            </a:r>
            <a:r>
              <a:rPr lang="en-US" altLang="zh-CN" kern="100" dirty="0" err="1">
                <a:latin typeface="Times New Roman"/>
                <a:cs typeface="Times New Roman"/>
              </a:rPr>
              <a:t>chyab</a:t>
            </a:r>
            <a:r>
              <a:rPr lang="zh-CN" altLang="zh-CN" kern="100" dirty="0">
                <a:latin typeface="Times New Roman"/>
                <a:cs typeface="Times New Roman"/>
              </a:rPr>
              <a:t>变成</a:t>
            </a:r>
            <a:r>
              <a:rPr lang="en-US" altLang="zh-CN" kern="100" dirty="0" err="1">
                <a:latin typeface="Times New Roman"/>
                <a:cs typeface="Times New Roman"/>
              </a:rPr>
              <a:t>ychab</a:t>
            </a:r>
            <a:r>
              <a:rPr lang="zh-CN" altLang="zh-CN" kern="100" dirty="0">
                <a:latin typeface="Times New Roman"/>
                <a:cs typeface="Times New Roman"/>
              </a:rPr>
              <a:t>。请填空，每个空只需一个语句。</a:t>
            </a:r>
          </a:p>
          <a:p>
            <a:pPr indent="266700" algn="just">
              <a:lnSpc>
                <a:spcPct val="150000"/>
              </a:lnSpc>
              <a:spcAft>
                <a:spcPts val="0"/>
              </a:spcAft>
            </a:pPr>
            <a:r>
              <a:rPr lang="en-US" altLang="zh-CN" kern="100" dirty="0">
                <a:latin typeface="宋体"/>
                <a:cs typeface="Cambria Math"/>
              </a:rPr>
              <a:t>8.</a:t>
            </a:r>
            <a:r>
              <a:rPr lang="zh-CN" altLang="zh-CN" kern="100" dirty="0">
                <a:latin typeface="Times New Roman"/>
                <a:cs typeface="Cambria Math"/>
              </a:rPr>
              <a:t>编写函数，实现从</a:t>
            </a:r>
            <a:r>
              <a:rPr lang="en-US" altLang="zh-CN" kern="100" dirty="0">
                <a:latin typeface="Times New Roman"/>
                <a:cs typeface="Cambria Math"/>
              </a:rPr>
              <a:t>s</a:t>
            </a:r>
            <a:r>
              <a:rPr lang="zh-CN" altLang="zh-CN" kern="100" dirty="0">
                <a:latin typeface="Times New Roman"/>
                <a:cs typeface="Cambria Math"/>
              </a:rPr>
              <a:t>所指字符串中，找出</a:t>
            </a:r>
            <a:r>
              <a:rPr lang="en-US" altLang="zh-CN" kern="100" dirty="0">
                <a:latin typeface="Times New Roman"/>
                <a:cs typeface="Cambria Math"/>
              </a:rPr>
              <a:t>t</a:t>
            </a:r>
            <a:r>
              <a:rPr lang="zh-CN" altLang="zh-CN" kern="100" dirty="0">
                <a:latin typeface="Times New Roman"/>
                <a:cs typeface="Cambria Math"/>
              </a:rPr>
              <a:t>所指字符串的个数作为函数值返回。例如，当</a:t>
            </a:r>
            <a:r>
              <a:rPr lang="en-US" altLang="zh-CN" kern="100" dirty="0">
                <a:latin typeface="Times New Roman"/>
                <a:cs typeface="Cambria Math"/>
              </a:rPr>
              <a:t>s</a:t>
            </a:r>
            <a:r>
              <a:rPr lang="zh-CN" altLang="zh-CN" kern="100" dirty="0">
                <a:latin typeface="Times New Roman"/>
                <a:cs typeface="Cambria Math"/>
              </a:rPr>
              <a:t>所指字符串的内容为</a:t>
            </a:r>
            <a:r>
              <a:rPr lang="en-US" altLang="zh-CN" kern="100" dirty="0">
                <a:latin typeface="Times New Roman"/>
                <a:cs typeface="Cambria Math"/>
              </a:rPr>
              <a:t>"</a:t>
            </a:r>
            <a:r>
              <a:rPr lang="en-US" altLang="zh-CN" kern="100" dirty="0" err="1">
                <a:latin typeface="Times New Roman"/>
                <a:cs typeface="Cambria Math"/>
              </a:rPr>
              <a:t>abcdabfab</a:t>
            </a:r>
            <a:r>
              <a:rPr lang="en-US" altLang="zh-CN" kern="100" dirty="0">
                <a:latin typeface="Times New Roman"/>
                <a:cs typeface="Cambria Math"/>
              </a:rPr>
              <a:t>",t</a:t>
            </a:r>
            <a:r>
              <a:rPr lang="zh-CN" altLang="zh-CN" kern="100" dirty="0">
                <a:latin typeface="Times New Roman"/>
                <a:cs typeface="Cambria Math"/>
              </a:rPr>
              <a:t>所指字符串的内容为</a:t>
            </a:r>
            <a:r>
              <a:rPr lang="en-US" altLang="zh-CN" kern="100" dirty="0">
                <a:latin typeface="Times New Roman"/>
                <a:cs typeface="Cambria Math"/>
              </a:rPr>
              <a:t>"</a:t>
            </a:r>
            <a:r>
              <a:rPr lang="en-US" altLang="zh-CN" kern="100" dirty="0" err="1">
                <a:latin typeface="Times New Roman"/>
                <a:cs typeface="Cambria Math"/>
              </a:rPr>
              <a:t>ab</a:t>
            </a:r>
            <a:r>
              <a:rPr lang="en-US" altLang="zh-CN" kern="100" dirty="0">
                <a:latin typeface="Times New Roman"/>
                <a:cs typeface="Cambria Math"/>
              </a:rPr>
              <a:t>",</a:t>
            </a:r>
            <a:r>
              <a:rPr lang="zh-CN" altLang="zh-CN" kern="100" dirty="0">
                <a:latin typeface="Times New Roman"/>
                <a:cs typeface="Cambria Math"/>
              </a:rPr>
              <a:t>则函数返回整数</a:t>
            </a:r>
            <a:r>
              <a:rPr lang="en-US" altLang="zh-CN" kern="100" dirty="0">
                <a:latin typeface="Times New Roman"/>
                <a:cs typeface="Cambria Math"/>
              </a:rPr>
              <a:t>3</a:t>
            </a:r>
            <a:r>
              <a:rPr lang="zh-CN" altLang="zh-CN" kern="100" dirty="0">
                <a:latin typeface="Times New Roman"/>
                <a:cs typeface="Cambria Math"/>
              </a:rPr>
              <a:t>。</a:t>
            </a:r>
            <a:endParaRPr lang="zh-CN" altLang="zh-CN" kern="100" dirty="0">
              <a:latin typeface="Times New Roman"/>
              <a:cs typeface="Times New Roman"/>
            </a:endParaRPr>
          </a:p>
        </p:txBody>
      </p:sp>
    </p:spTree>
    <p:extLst>
      <p:ext uri="{BB962C8B-B14F-4D97-AF65-F5344CB8AC3E}">
        <p14:creationId xmlns:p14="http://schemas.microsoft.com/office/powerpoint/2010/main" val="2767598733"/>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4929555" cy="1200329"/>
          </a:xfrm>
          <a:prstGeom prst="rect">
            <a:avLst/>
          </a:prstGeom>
          <a:noFill/>
          <a:ln w="9525">
            <a:noFill/>
            <a:miter lim="800000"/>
            <a:headEnd/>
            <a:tailEnd/>
          </a:ln>
        </p:spPr>
        <p:txBody>
          <a:bodyPr wrap="none">
            <a:spAutoFit/>
          </a:bodyPr>
          <a:lstStyle/>
          <a:p>
            <a:pPr>
              <a:defRPr/>
            </a:pPr>
            <a:r>
              <a:rPr lang="zh-CN" altLang="en-US" sz="7200" b="1" spc="200" dirty="0" smtClean="0">
                <a:solidFill>
                  <a:prstClr val="white"/>
                </a:solidFill>
                <a:latin typeface="微软雅黑" pitchFamily="34" charset="-122"/>
                <a:ea typeface="微软雅黑" pitchFamily="34" charset="-122"/>
              </a:rPr>
              <a:t>谢谢观看！</a:t>
            </a:r>
            <a:endParaRPr lang="zh-CN" altLang="en-US" sz="7200" b="1" spc="200"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85958" y="4891937"/>
            <a:ext cx="1455212" cy="1468446"/>
          </a:xfrm>
          <a:prstGeom prst="rect">
            <a:avLst/>
          </a:prstGeom>
        </p:spPr>
      </p:pic>
    </p:spTree>
    <p:extLst>
      <p:ext uri="{BB962C8B-B14F-4D97-AF65-F5344CB8AC3E}">
        <p14:creationId xmlns:p14="http://schemas.microsoft.com/office/powerpoint/2010/main" val="17227975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75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81570" y="367942"/>
            <a:ext cx="6096000" cy="1421928"/>
          </a:xfrm>
          <a:prstGeom prst="rect">
            <a:avLst/>
          </a:prstGeom>
        </p:spPr>
        <p:txBody>
          <a:bodyPr>
            <a:spAutoFit/>
          </a:bodyPr>
          <a:lstStyle/>
          <a:p>
            <a:pPr indent="266700" algn="just">
              <a:lnSpc>
                <a:spcPct val="120000"/>
              </a:lnSpc>
              <a:spcAft>
                <a:spcPts val="0"/>
              </a:spcAft>
            </a:pPr>
            <a:r>
              <a:rPr lang="en-US" altLang="zh-CN" kern="100" dirty="0" err="1" smtClean="0">
                <a:latin typeface="Times New Roman" panose="02020603050405020304" pitchFamily="18" charset="0"/>
                <a:cs typeface="Times New Roman" panose="02020603050405020304" pitchFamily="18" charset="0"/>
              </a:rPr>
              <a:t>int</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p1,m=3;</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float *</a:t>
            </a:r>
            <a:r>
              <a:rPr lang="en-US" altLang="zh-CN" kern="100" dirty="0">
                <a:latin typeface="Times New Roman" panose="02020603050405020304" pitchFamily="18" charset="0"/>
                <a:cs typeface="Times New Roman" panose="02020603050405020304" pitchFamily="18" charset="0"/>
              </a:rPr>
              <a:t>p2,f=4.5;</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char </a:t>
            </a:r>
            <a:r>
              <a:rPr lang="en-US" altLang="zh-CN" kern="100" dirty="0">
                <a:latin typeface="Times New Roman" panose="02020603050405020304" pitchFamily="18" charset="0"/>
                <a:cs typeface="Times New Roman" panose="02020603050405020304" pitchFamily="18" charset="0"/>
              </a:rPr>
              <a:t>*p3,ch='a';</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p1=&amp;m;p2=&amp;f;p3=&amp;</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
        <p:nvSpPr>
          <p:cNvPr id="3" name="矩形 2"/>
          <p:cNvSpPr/>
          <p:nvPr/>
        </p:nvSpPr>
        <p:spPr>
          <a:xfrm>
            <a:off x="646630" y="1896752"/>
            <a:ext cx="10591089" cy="424732"/>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上面为用取地址符号</a:t>
            </a:r>
            <a:r>
              <a:rPr lang="en-US" altLang="zh-CN" kern="100" dirty="0">
                <a:latin typeface="Times New Roman" panose="02020603050405020304" pitchFamily="18" charset="0"/>
                <a:cs typeface="Times New Roman" panose="02020603050405020304" pitchFamily="18" charset="0"/>
              </a:rPr>
              <a:t>“&amp;”</a:t>
            </a:r>
            <a:r>
              <a:rPr lang="zh-CN" altLang="zh-CN" kern="100" dirty="0">
                <a:latin typeface="Times New Roman" panose="02020603050405020304" pitchFamily="18" charset="0"/>
                <a:cs typeface="Times New Roman" panose="02020603050405020304" pitchFamily="18" charset="0"/>
              </a:rPr>
              <a:t>，取各个变量的地址，并赋值给相应类型的地址变量</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即指针</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。如图</a:t>
            </a:r>
            <a:r>
              <a:rPr lang="en-US" altLang="zh-CN" kern="100" dirty="0">
                <a:latin typeface="Times New Roman" panose="02020603050405020304" pitchFamily="18" charset="0"/>
                <a:cs typeface="Times New Roman" panose="02020603050405020304" pitchFamily="18" charset="0"/>
              </a:rPr>
              <a:t>7-2</a:t>
            </a:r>
            <a:r>
              <a:rPr lang="zh-CN" altLang="zh-CN" kern="100" dirty="0">
                <a:latin typeface="Times New Roman" panose="02020603050405020304" pitchFamily="18" charset="0"/>
                <a:cs typeface="Times New Roman" panose="02020603050405020304" pitchFamily="18" charset="0"/>
              </a:rPr>
              <a:t>所示。</a:t>
            </a:r>
          </a:p>
        </p:txBody>
      </p:sp>
      <p:pic>
        <p:nvPicPr>
          <p:cNvPr id="5" name="图片 4" descr="F:\ctutu\07\7-2.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0810" y="2752179"/>
            <a:ext cx="4495800" cy="687070"/>
          </a:xfrm>
          <a:prstGeom prst="rect">
            <a:avLst/>
          </a:prstGeom>
          <a:noFill/>
          <a:ln>
            <a:noFill/>
          </a:ln>
        </p:spPr>
      </p:pic>
      <p:sp>
        <p:nvSpPr>
          <p:cNvPr id="4" name="矩形 3"/>
          <p:cNvSpPr/>
          <p:nvPr/>
        </p:nvSpPr>
        <p:spPr>
          <a:xfrm>
            <a:off x="4221277" y="3657578"/>
            <a:ext cx="3031599" cy="424732"/>
          </a:xfrm>
          <a:prstGeom prst="rect">
            <a:avLst/>
          </a:prstGeom>
        </p:spPr>
        <p:txBody>
          <a:bodyPr wrap="none">
            <a:spAutoFit/>
          </a:bodyPr>
          <a:lstStyle/>
          <a:p>
            <a:pPr indent="228600" algn="ctr">
              <a:lnSpc>
                <a:spcPct val="120000"/>
              </a:lnSpc>
              <a:spcAft>
                <a:spcPts val="0"/>
              </a:spcAft>
            </a:pPr>
            <a:r>
              <a:rPr lang="zh-CN" altLang="zh-CN" kern="100" dirty="0">
                <a:latin typeface="Times New Roman" panose="02020603050405020304" pitchFamily="18" charset="0"/>
                <a:cs typeface="Times New Roman" panose="02020603050405020304" pitchFamily="18" charset="0"/>
              </a:rPr>
              <a:t>图</a:t>
            </a:r>
            <a:r>
              <a:rPr lang="en-US" altLang="zh-CN" kern="100" dirty="0">
                <a:latin typeface="Times New Roman" panose="02020603050405020304" pitchFamily="18" charset="0"/>
                <a:cs typeface="Times New Roman" panose="02020603050405020304" pitchFamily="18" charset="0"/>
              </a:rPr>
              <a:t>7-2</a:t>
            </a:r>
            <a:r>
              <a:rPr lang="zh-CN" altLang="zh-CN" kern="100" dirty="0">
                <a:latin typeface="Times New Roman" panose="02020603050405020304" pitchFamily="18" charset="0"/>
                <a:cs typeface="Times New Roman" panose="02020603050405020304" pitchFamily="18" charset="0"/>
              </a:rPr>
              <a:t>赋值语句的存储情况</a:t>
            </a:r>
            <a:endParaRPr lang="zh-CN" altLang="zh-CN" sz="24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518080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98216" y="598773"/>
            <a:ext cx="9096375" cy="5078313"/>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7.2.2</a:t>
            </a:r>
            <a:r>
              <a:rPr lang="zh-CN" altLang="zh-CN" b="1" kern="100" dirty="0">
                <a:latin typeface="Times New Roman" panose="02020603050405020304" pitchFamily="18" charset="0"/>
                <a:cs typeface="Times New Roman" panose="02020603050405020304" pitchFamily="18" charset="0"/>
              </a:rPr>
              <a:t>指针变量的引用</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对指针变量的引用形式为：</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指针变量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其含义是指针变量所指向的地址空间的值。</a:t>
            </a:r>
          </a:p>
          <a:p>
            <a:pPr indent="1270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7-1</a:t>
            </a:r>
            <a:r>
              <a:rPr lang="zh-CN" altLang="zh-CN" kern="100" dirty="0">
                <a:latin typeface="Times New Roman" panose="02020603050405020304" pitchFamily="18" charset="0"/>
                <a:cs typeface="Times New Roman" panose="02020603050405020304" pitchFamily="18" charset="0"/>
              </a:rPr>
              <a:t>指针变量输入、输出测试。</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p,m</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d",&amp;m</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p=&amp;m;/*</a:t>
            </a:r>
            <a:r>
              <a:rPr lang="zh-CN" altLang="zh-CN" kern="100" dirty="0">
                <a:latin typeface="Times New Roman" panose="02020603050405020304" pitchFamily="18" charset="0"/>
                <a:cs typeface="Times New Roman" panose="02020603050405020304" pitchFamily="18" charset="0"/>
              </a:rPr>
              <a:t>指针</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指向变量</a:t>
            </a:r>
            <a:r>
              <a:rPr lang="en-US" altLang="zh-CN" kern="100" dirty="0">
                <a:latin typeface="Times New Roman" panose="02020603050405020304" pitchFamily="18" charset="0"/>
                <a:cs typeface="Times New Roman" panose="02020603050405020304" pitchFamily="18" charset="0"/>
              </a:rPr>
              <a:t>m*/</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("%d",*p);/*p</a:t>
            </a:r>
            <a:r>
              <a:rPr lang="zh-CN" altLang="zh-CN" kern="100" dirty="0">
                <a:latin typeface="Times New Roman" panose="02020603050405020304" pitchFamily="18" charset="0"/>
                <a:cs typeface="Times New Roman" panose="02020603050405020304" pitchFamily="18" charset="0"/>
              </a:rPr>
              <a:t>是对指针所指的变量的引用形式</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在此处与</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意义相同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5523095"/>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8099" y="392688"/>
            <a:ext cx="10096500" cy="3831818"/>
          </a:xfrm>
          <a:prstGeom prst="rect">
            <a:avLst/>
          </a:prstGeom>
        </p:spPr>
        <p:txBody>
          <a:bodyPr wrap="square">
            <a:spAutoFit/>
          </a:bodyPr>
          <a:lstStyle/>
          <a:p>
            <a:pPr indent="266700" algn="just">
              <a:lnSpc>
                <a:spcPct val="150000"/>
              </a:lnSpc>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上述程序可修改为：</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p,m</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p=&amp;m;/*</a:t>
            </a:r>
            <a:r>
              <a:rPr lang="zh-CN" altLang="zh-CN" kern="100" dirty="0">
                <a:latin typeface="Times New Roman" panose="02020603050405020304" pitchFamily="18" charset="0"/>
                <a:cs typeface="Times New Roman" panose="02020603050405020304" pitchFamily="18" charset="0"/>
              </a:rPr>
              <a:t>指针</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指向变量</a:t>
            </a:r>
            <a:r>
              <a:rPr lang="en-US" altLang="zh-CN" kern="100" dirty="0">
                <a:latin typeface="Times New Roman" panose="02020603050405020304" pitchFamily="18" charset="0"/>
                <a:cs typeface="Times New Roman" panose="02020603050405020304" pitchFamily="18" charset="0"/>
              </a:rPr>
              <a:t>m*/</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d",p</a:t>
            </a:r>
            <a:r>
              <a:rPr lang="en-US" altLang="zh-CN" kern="100" dirty="0">
                <a:latin typeface="Times New Roman" panose="02020603050405020304" pitchFamily="18" charset="0"/>
                <a:cs typeface="Times New Roman" panose="02020603050405020304" pitchFamily="18" charset="0"/>
              </a:rPr>
              <a:t>);/* p</a:t>
            </a:r>
            <a:r>
              <a:rPr lang="zh-CN" altLang="zh-CN" kern="100" dirty="0">
                <a:latin typeface="Times New Roman" panose="02020603050405020304" pitchFamily="18" charset="0"/>
                <a:cs typeface="Times New Roman" panose="02020603050405020304" pitchFamily="18" charset="0"/>
              </a:rPr>
              <a:t>为</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的地址值，</a:t>
            </a:r>
            <a:r>
              <a:rPr lang="en-US" altLang="zh-CN" kern="100" dirty="0">
                <a:latin typeface="Times New Roman" panose="02020603050405020304" pitchFamily="18" charset="0"/>
                <a:cs typeface="Times New Roman" panose="02020603050405020304" pitchFamily="18" charset="0"/>
              </a:rPr>
              <a:t>&amp;m</a:t>
            </a:r>
            <a:r>
              <a:rPr lang="zh-CN" altLang="zh-CN" kern="100" dirty="0">
                <a:latin typeface="Times New Roman" panose="02020603050405020304" pitchFamily="18" charset="0"/>
                <a:cs typeface="Times New Roman" panose="02020603050405020304" pitchFamily="18" charset="0"/>
              </a:rPr>
              <a:t>也是</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的地址值</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("%d",*p);/*p</a:t>
            </a:r>
            <a:r>
              <a:rPr lang="zh-CN" altLang="zh-CN" kern="100" dirty="0">
                <a:latin typeface="Times New Roman" panose="02020603050405020304" pitchFamily="18" charset="0"/>
                <a:cs typeface="Times New Roman" panose="02020603050405020304" pitchFamily="18" charset="0"/>
              </a:rPr>
              <a:t>是对指针所指的变量的引用形式</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与此</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意义相同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
        <p:nvSpPr>
          <p:cNvPr id="3" name="矩形 2"/>
          <p:cNvSpPr/>
          <p:nvPr/>
        </p:nvSpPr>
        <p:spPr>
          <a:xfrm>
            <a:off x="1148430" y="4224506"/>
            <a:ext cx="9515475" cy="1701748"/>
          </a:xfrm>
          <a:prstGeom prst="rect">
            <a:avLst/>
          </a:prstGeom>
        </p:spPr>
        <p:txBody>
          <a:bodyPr wrap="square">
            <a:spAutoFit/>
          </a:bodyPr>
          <a:lstStyle/>
          <a:p>
            <a:pPr indent="266700" algn="just">
              <a:lnSpc>
                <a:spcPct val="150000"/>
              </a:lnSpc>
              <a:spcAft>
                <a:spcPts val="0"/>
              </a:spcAft>
            </a:pPr>
            <a:r>
              <a:rPr lang="zh-CN" altLang="zh-CN" kern="100" dirty="0">
                <a:latin typeface="Times New Roman"/>
                <a:cs typeface="Times New Roman"/>
              </a:rPr>
              <a:t>运行效果完全相同。</a:t>
            </a:r>
          </a:p>
          <a:p>
            <a:pPr indent="266700" algn="just">
              <a:lnSpc>
                <a:spcPct val="150000"/>
              </a:lnSpc>
              <a:spcAft>
                <a:spcPts val="0"/>
              </a:spcAft>
            </a:pPr>
            <a:r>
              <a:rPr lang="zh-CN" altLang="zh-CN" kern="100" dirty="0">
                <a:latin typeface="Times New Roman"/>
                <a:cs typeface="Times New Roman"/>
              </a:rPr>
              <a:t>结论：定义指针变量，并为其赋值后，在程序设计中，凡是可以使用变量名的地方，都可以用</a:t>
            </a:r>
            <a:r>
              <a:rPr lang="en-US" altLang="zh-CN" kern="100" dirty="0">
                <a:latin typeface="Times New Roman"/>
                <a:cs typeface="Times New Roman"/>
              </a:rPr>
              <a:t>(*</a:t>
            </a:r>
            <a:r>
              <a:rPr lang="zh-CN" altLang="zh-CN" kern="100" dirty="0">
                <a:latin typeface="Times New Roman"/>
                <a:cs typeface="Times New Roman"/>
              </a:rPr>
              <a:t>指针</a:t>
            </a:r>
            <a:r>
              <a:rPr lang="en-US" altLang="zh-CN" kern="100" dirty="0">
                <a:latin typeface="Times New Roman"/>
                <a:cs typeface="Times New Roman"/>
              </a:rPr>
              <a:t>)</a:t>
            </a:r>
            <a:r>
              <a:rPr lang="zh-CN" altLang="zh-CN" kern="100" dirty="0">
                <a:latin typeface="Times New Roman"/>
                <a:cs typeface="Times New Roman"/>
              </a:rPr>
              <a:t>来代替，凡是可以使用</a:t>
            </a:r>
            <a:r>
              <a:rPr lang="en-US" altLang="zh-CN" kern="100" dirty="0">
                <a:latin typeface="Times New Roman"/>
                <a:cs typeface="Times New Roman"/>
              </a:rPr>
              <a:t>(&amp;</a:t>
            </a:r>
            <a:r>
              <a:rPr lang="zh-CN" altLang="zh-CN" kern="100" dirty="0">
                <a:latin typeface="Times New Roman"/>
                <a:cs typeface="Times New Roman"/>
              </a:rPr>
              <a:t>变量名</a:t>
            </a:r>
            <a:r>
              <a:rPr lang="en-US" altLang="zh-CN" kern="100" dirty="0">
                <a:latin typeface="Times New Roman"/>
                <a:cs typeface="Times New Roman"/>
              </a:rPr>
              <a:t>)</a:t>
            </a:r>
            <a:r>
              <a:rPr lang="zh-CN" altLang="zh-CN" kern="100" dirty="0">
                <a:latin typeface="Times New Roman"/>
                <a:cs typeface="Times New Roman"/>
              </a:rPr>
              <a:t>的地方，都可以使用指针来代替。但是这个指针变量一定要为其赋予相应类型的变量的地址值才有意义，否则是无法使用的。</a:t>
            </a:r>
          </a:p>
        </p:txBody>
      </p:sp>
    </p:spTree>
    <p:extLst>
      <p:ext uri="{BB962C8B-B14F-4D97-AF65-F5344CB8AC3E}">
        <p14:creationId xmlns:p14="http://schemas.microsoft.com/office/powerpoint/2010/main" val="3450449112"/>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19225" y="1507689"/>
            <a:ext cx="8591550" cy="2169825"/>
          </a:xfrm>
          <a:prstGeom prst="rect">
            <a:avLst/>
          </a:prstGeom>
        </p:spPr>
        <p:txBody>
          <a:bodyPr wrap="square">
            <a:spAutoFit/>
          </a:bodyPr>
          <a:lstStyle/>
          <a:p>
            <a:pPr indent="267970" algn="just">
              <a:lnSpc>
                <a:spcPct val="150000"/>
              </a:lnSpc>
              <a:spcAft>
                <a:spcPts val="0"/>
              </a:spcAft>
            </a:pPr>
            <a:r>
              <a:rPr lang="en-US" altLang="zh-CN" b="1" kern="100" dirty="0">
                <a:latin typeface="Cambria"/>
                <a:cs typeface="Times New Roman"/>
              </a:rPr>
              <a:t>7.3</a:t>
            </a:r>
            <a:r>
              <a:rPr lang="zh-CN" altLang="zh-CN" b="1" kern="100" dirty="0">
                <a:latin typeface="Cambria"/>
                <a:cs typeface="Times New Roman"/>
              </a:rPr>
              <a:t>指针运算符与指针表达式</a:t>
            </a:r>
          </a:p>
          <a:p>
            <a:pPr indent="267970" algn="just">
              <a:lnSpc>
                <a:spcPct val="150000"/>
              </a:lnSpc>
              <a:spcAft>
                <a:spcPts val="0"/>
              </a:spcAft>
            </a:pPr>
            <a:r>
              <a:rPr lang="en-US" altLang="zh-CN" b="1" kern="100" dirty="0">
                <a:latin typeface="Times New Roman"/>
                <a:cs typeface="Times New Roman"/>
              </a:rPr>
              <a:t>7.3.1</a:t>
            </a:r>
            <a:r>
              <a:rPr lang="zh-CN" altLang="zh-CN" b="1" kern="100" dirty="0">
                <a:latin typeface="Times New Roman"/>
                <a:cs typeface="Times New Roman"/>
              </a:rPr>
              <a:t>指针运算符与指针表达式</a:t>
            </a:r>
          </a:p>
          <a:p>
            <a:pPr indent="266700" algn="just">
              <a:lnSpc>
                <a:spcPct val="150000"/>
              </a:lnSpc>
              <a:spcAft>
                <a:spcPts val="0"/>
              </a:spcAft>
            </a:pPr>
            <a:r>
              <a:rPr lang="zh-CN" altLang="zh-CN" kern="100" dirty="0">
                <a:latin typeface="Times New Roman"/>
                <a:cs typeface="Times New Roman"/>
              </a:rPr>
              <a:t>由前面的讲述可以知道，</a:t>
            </a:r>
            <a:r>
              <a:rPr lang="en-US" altLang="zh-CN" kern="100" dirty="0">
                <a:latin typeface="Times New Roman"/>
                <a:cs typeface="Times New Roman"/>
              </a:rPr>
              <a:t>C</a:t>
            </a:r>
            <a:r>
              <a:rPr lang="zh-CN" altLang="zh-CN" kern="100" dirty="0">
                <a:latin typeface="Times New Roman"/>
                <a:cs typeface="Times New Roman"/>
              </a:rPr>
              <a:t>语言中有两个关于指针的运算符。</a:t>
            </a:r>
          </a:p>
          <a:p>
            <a:pPr indent="266700" algn="just">
              <a:lnSpc>
                <a:spcPct val="150000"/>
              </a:lnSpc>
              <a:spcAft>
                <a:spcPts val="0"/>
              </a:spcAft>
            </a:pPr>
            <a:r>
              <a:rPr lang="en-US" altLang="zh-CN" kern="100" dirty="0">
                <a:latin typeface="宋体"/>
                <a:cs typeface="Times New Roman"/>
              </a:rPr>
              <a:t>&amp;</a:t>
            </a:r>
            <a:r>
              <a:rPr lang="zh-CN" altLang="zh-CN" kern="100" dirty="0">
                <a:latin typeface="Times New Roman"/>
                <a:cs typeface="Times New Roman"/>
              </a:rPr>
              <a:t>运算符</a:t>
            </a:r>
            <a:r>
              <a:rPr lang="en-US" altLang="zh-CN" kern="100" dirty="0">
                <a:latin typeface="Times New Roman"/>
                <a:cs typeface="Times New Roman"/>
              </a:rPr>
              <a:t>:</a:t>
            </a:r>
            <a:r>
              <a:rPr lang="zh-CN" altLang="zh-CN" kern="100" dirty="0">
                <a:latin typeface="Times New Roman"/>
                <a:cs typeface="Times New Roman"/>
              </a:rPr>
              <a:t>取地址运算符，</a:t>
            </a:r>
            <a:r>
              <a:rPr lang="en-US" altLang="zh-CN" kern="100" dirty="0">
                <a:latin typeface="Times New Roman"/>
                <a:cs typeface="Times New Roman"/>
              </a:rPr>
              <a:t>&amp;m</a:t>
            </a:r>
            <a:r>
              <a:rPr lang="zh-CN" altLang="zh-CN" kern="100" dirty="0">
                <a:latin typeface="Times New Roman"/>
                <a:cs typeface="Times New Roman"/>
              </a:rPr>
              <a:t>即是变量</a:t>
            </a:r>
            <a:r>
              <a:rPr lang="en-US" altLang="zh-CN" kern="100" dirty="0">
                <a:latin typeface="Times New Roman"/>
                <a:cs typeface="Times New Roman"/>
              </a:rPr>
              <a:t>m</a:t>
            </a:r>
            <a:r>
              <a:rPr lang="zh-CN" altLang="zh-CN" kern="100" dirty="0">
                <a:latin typeface="Times New Roman"/>
                <a:cs typeface="Times New Roman"/>
              </a:rPr>
              <a:t>的地址。</a:t>
            </a:r>
          </a:p>
          <a:p>
            <a:pPr indent="266700" algn="just">
              <a:lnSpc>
                <a:spcPct val="150000"/>
              </a:lnSpc>
              <a:spcAft>
                <a:spcPts val="0"/>
              </a:spcAft>
            </a:pPr>
            <a:r>
              <a:rPr lang="en-US" altLang="zh-CN" kern="100" dirty="0">
                <a:latin typeface="宋体"/>
                <a:cs typeface="Times New Roman"/>
              </a:rPr>
              <a:t>*</a:t>
            </a:r>
            <a:r>
              <a:rPr lang="zh-CN" altLang="zh-CN" kern="100" dirty="0">
                <a:latin typeface="Times New Roman"/>
                <a:cs typeface="Times New Roman"/>
              </a:rPr>
              <a:t>运算符：指针运算符，</a:t>
            </a:r>
            <a:r>
              <a:rPr lang="en-US" altLang="zh-CN" kern="100" dirty="0">
                <a:latin typeface="Times New Roman"/>
                <a:cs typeface="Times New Roman"/>
              </a:rPr>
              <a:t>*p</a:t>
            </a:r>
            <a:r>
              <a:rPr lang="zh-CN" altLang="zh-CN" kern="100" dirty="0">
                <a:latin typeface="Times New Roman"/>
                <a:cs typeface="Times New Roman"/>
              </a:rPr>
              <a:t>表示其所指向的内存空间。</a:t>
            </a:r>
          </a:p>
        </p:txBody>
      </p:sp>
    </p:spTree>
    <p:extLst>
      <p:ext uri="{BB962C8B-B14F-4D97-AF65-F5344CB8AC3E}">
        <p14:creationId xmlns:p14="http://schemas.microsoft.com/office/powerpoint/2010/main" val="59153710"/>
      </p:ext>
    </p:extLst>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模板072.pptx"/>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4537</Words>
  <Application>Microsoft Office PowerPoint</Application>
  <PresentationFormat>宽屏</PresentationFormat>
  <Paragraphs>737</Paragraphs>
  <Slides>59</Slides>
  <Notes>52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59</vt:i4>
      </vt:variant>
    </vt:vector>
  </HeadingPairs>
  <TitlesOfParts>
    <vt:vector size="72" baseType="lpstr">
      <vt:lpstr>Adobe 仿宋 Std R</vt:lpstr>
      <vt:lpstr>Arial Unicode MS</vt:lpstr>
      <vt:lpstr>等线</vt:lpstr>
      <vt:lpstr>宋体</vt:lpstr>
      <vt:lpstr>微软雅黑</vt:lpstr>
      <vt:lpstr>Arial</vt:lpstr>
      <vt:lpstr>Calibri</vt:lpstr>
      <vt:lpstr>Cambria</vt:lpstr>
      <vt:lpstr>Cambria Math</vt:lpstr>
      <vt:lpstr>Helvetica</vt:lpstr>
      <vt:lpstr>Times New Roman</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模板072.pptx</dc:title>
  <dc:creator/>
  <cp:lastModifiedBy/>
  <cp:revision>1</cp:revision>
  <dcterms:created xsi:type="dcterms:W3CDTF">2016-11-27T09:16:09Z</dcterms:created>
  <dcterms:modified xsi:type="dcterms:W3CDTF">2021-09-26T08:34:40Z</dcterms:modified>
</cp:coreProperties>
</file>