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8">
  <p:sldMasterIdLst>
    <p:sldMasterId id="2147483660" r:id="rId1"/>
  </p:sldMasterIdLst>
  <p:notesMasterIdLst>
    <p:notesMasterId r:id="rId62"/>
  </p:notesMasterIdLst>
  <p:sldIdLst>
    <p:sldId id="354" r:id="rId2"/>
    <p:sldId id="260" r:id="rId3"/>
    <p:sldId id="293" r:id="rId4"/>
    <p:sldId id="294" r:id="rId5"/>
    <p:sldId id="295" r:id="rId6"/>
    <p:sldId id="296" r:id="rId7"/>
    <p:sldId id="297" r:id="rId8"/>
    <p:sldId id="355" r:id="rId9"/>
    <p:sldId id="356" r:id="rId10"/>
    <p:sldId id="298" r:id="rId11"/>
    <p:sldId id="299" r:id="rId12"/>
    <p:sldId id="357" r:id="rId13"/>
    <p:sldId id="301" r:id="rId14"/>
    <p:sldId id="302" r:id="rId15"/>
    <p:sldId id="303" r:id="rId16"/>
    <p:sldId id="358" r:id="rId17"/>
    <p:sldId id="305" r:id="rId18"/>
    <p:sldId id="306" r:id="rId19"/>
    <p:sldId id="307" r:id="rId20"/>
    <p:sldId id="308" r:id="rId21"/>
    <p:sldId id="309" r:id="rId22"/>
    <p:sldId id="321" r:id="rId23"/>
    <p:sldId id="322" r:id="rId24"/>
    <p:sldId id="323" r:id="rId25"/>
    <p:sldId id="324" r:id="rId26"/>
    <p:sldId id="325" r:id="rId27"/>
    <p:sldId id="327" r:id="rId28"/>
    <p:sldId id="328" r:id="rId29"/>
    <p:sldId id="329" r:id="rId30"/>
    <p:sldId id="331" r:id="rId31"/>
    <p:sldId id="332" r:id="rId32"/>
    <p:sldId id="333" r:id="rId33"/>
    <p:sldId id="318" r:id="rId34"/>
    <p:sldId id="359" r:id="rId35"/>
    <p:sldId id="360" r:id="rId36"/>
    <p:sldId id="319" r:id="rId37"/>
    <p:sldId id="361" r:id="rId38"/>
    <p:sldId id="336" r:id="rId39"/>
    <p:sldId id="362" r:id="rId40"/>
    <p:sldId id="363" r:id="rId41"/>
    <p:sldId id="365" r:id="rId42"/>
    <p:sldId id="366" r:id="rId43"/>
    <p:sldId id="364" r:id="rId44"/>
    <p:sldId id="337" r:id="rId45"/>
    <p:sldId id="338" r:id="rId46"/>
    <p:sldId id="339" r:id="rId47"/>
    <p:sldId id="367" r:id="rId48"/>
    <p:sldId id="342" r:id="rId49"/>
    <p:sldId id="343" r:id="rId50"/>
    <p:sldId id="344" r:id="rId51"/>
    <p:sldId id="345" r:id="rId52"/>
    <p:sldId id="346" r:id="rId53"/>
    <p:sldId id="347" r:id="rId54"/>
    <p:sldId id="348" r:id="rId55"/>
    <p:sldId id="349" r:id="rId56"/>
    <p:sldId id="350" r:id="rId57"/>
    <p:sldId id="351" r:id="rId58"/>
    <p:sldId id="352" r:id="rId59"/>
    <p:sldId id="353" r:id="rId60"/>
    <p:sldId id="292" r:id="rId61"/>
  </p:sldIdLst>
  <p:sldSz cx="12192000" cy="6858000"/>
  <p:notesSz cx="6858000" cy="9144000"/>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270" autoAdjust="0"/>
    <p:restoredTop sz="94660"/>
  </p:normalViewPr>
  <p:slideViewPr>
    <p:cSldViewPr snapToGrid="0">
      <p:cViewPr>
        <p:scale>
          <a:sx n="100" d="100"/>
          <a:sy n="100" d="100"/>
        </p:scale>
        <p:origin x="-1494" y="-390"/>
      </p:cViewPr>
      <p:guideLst>
        <p:guide orient="horz" pos="2160"/>
        <p:guide pos="3840"/>
      </p:guideLst>
    </p:cSldViewPr>
  </p:slideViewPr>
  <p:notesTextViewPr>
    <p:cViewPr>
      <p:scale>
        <a:sx n="1" d="1"/>
        <a:sy n="1" d="1"/>
      </p:scale>
      <p:origin x="0" y="0"/>
    </p:cViewPr>
  </p:notesTextViewPr>
  <p:notesViewPr>
    <p:cSldViewPr snapToGrid="0">
      <p:cViewPr varScale="1">
        <p:scale>
          <a:sx n="86" d="100"/>
          <a:sy n="86" d="100"/>
        </p:scale>
        <p:origin x="-3846"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5CD234-1A59-463F-8B12-F9DAA98A294F}" type="datetimeFigureOut">
              <a:rPr lang="zh-CN" altLang="en-US" smtClean="0"/>
              <a:pPr/>
              <a:t>2021/9/26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EBB733-DF6B-4801-AFF9-46967ACB9940}" type="slidenum">
              <a:rPr lang="zh-CN" altLang="en-US" smtClean="0"/>
              <a:pPr/>
              <a:t>‹#›</a:t>
            </a:fld>
            <a:endParaRPr lang="zh-CN" altLang="en-US"/>
          </a:p>
        </p:txBody>
      </p:sp>
    </p:spTree>
    <p:extLst>
      <p:ext uri="{BB962C8B-B14F-4D97-AF65-F5344CB8AC3E}">
        <p14:creationId xmlns="" xmlns:p14="http://schemas.microsoft.com/office/powerpoint/2010/main" val="24792677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a:t>
            </a:fld>
            <a:endParaRPr lang="zh-CN" altLang="en-US"/>
          </a:p>
        </p:txBody>
      </p:sp>
    </p:spTree>
    <p:extLst>
      <p:ext uri="{BB962C8B-B14F-4D97-AF65-F5344CB8AC3E}">
        <p14:creationId xmlns="" xmlns:p14="http://schemas.microsoft.com/office/powerpoint/2010/main" val="37661603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36</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44</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45</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46</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48</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49</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50</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51</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52</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53</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54</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55</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56</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57</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58</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59</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60</a:t>
            </a:fld>
            <a:endParaRPr lang="zh-CN" altLang="en-US"/>
          </a:p>
        </p:txBody>
      </p:sp>
    </p:spTree>
    <p:extLst>
      <p:ext uri="{BB962C8B-B14F-4D97-AF65-F5344CB8AC3E}">
        <p14:creationId xmlns="" xmlns:p14="http://schemas.microsoft.com/office/powerpoint/2010/main" val="33417385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 xmlns:p14="http://schemas.microsoft.com/office/powerpoint/2010/main" val="37661603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grpSp>
        <p:nvGrpSpPr>
          <p:cNvPr id="15" name="Group 106"/>
          <p:cNvGrpSpPr>
            <a:grpSpLocks noChangeAspect="1"/>
          </p:cNvGrpSpPr>
          <p:nvPr userDrawn="1"/>
        </p:nvGrpSpPr>
        <p:grpSpPr bwMode="auto">
          <a:xfrm>
            <a:off x="0" y="-275"/>
            <a:ext cx="12192000" cy="4930268"/>
            <a:chOff x="1602" y="283"/>
            <a:chExt cx="5028" cy="2711"/>
          </a:xfrm>
        </p:grpSpPr>
        <p:sp>
          <p:nvSpPr>
            <p:cNvPr id="17" name="Freeform 107"/>
            <p:cNvSpPr>
              <a:spLocks/>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08"/>
            <p:cNvSpPr>
              <a:spLocks/>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09"/>
            <p:cNvSpPr>
              <a:spLocks/>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2" name="Freeform 26"/>
          <p:cNvSpPr>
            <a:spLocks/>
          </p:cNvSpPr>
          <p:nvPr userDrawn="1"/>
        </p:nvSpPr>
        <p:spPr bwMode="auto">
          <a:xfrm>
            <a:off x="0" y="3968740"/>
            <a:ext cx="12192000" cy="2889261"/>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7"/>
          <p:cNvSpPr>
            <a:spLocks/>
          </p:cNvSpPr>
          <p:nvPr/>
        </p:nvSpPr>
        <p:spPr bwMode="auto">
          <a:xfrm>
            <a:off x="0" y="3148980"/>
            <a:ext cx="12192000" cy="1780219"/>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8"/>
          <p:cNvSpPr>
            <a:spLocks/>
          </p:cNvSpPr>
          <p:nvPr/>
        </p:nvSpPr>
        <p:spPr bwMode="auto">
          <a:xfrm>
            <a:off x="0" y="3840896"/>
            <a:ext cx="12192000" cy="1188944"/>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 xmlns:p14="http://schemas.microsoft.com/office/powerpoint/2010/main" val="2808463494"/>
      </p:ext>
    </p:extLst>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尾页">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138497908"/>
      </p:ext>
    </p:extLst>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目录页</a:t>
            </a: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headEnd/>
            <a:tailEnd/>
          </a:ln>
        </p:spPr>
        <p:txBody>
          <a:bodyPr wrap="square" lIns="0" tIns="0" rIns="0" bIns="0">
            <a:spAutoFit/>
          </a:bodyPr>
          <a:lstStyle/>
          <a:p>
            <a:pPr algn="ctr"/>
            <a:r>
              <a:rPr lang="en-US" altLang="zh-CN" sz="1600" dirty="0">
                <a:solidFill>
                  <a:prstClr val="white"/>
                </a:solidFill>
                <a:ea typeface="微软雅黑" pitchFamily="34" charset="-122"/>
                <a:cs typeface="Arial Unicode MS" pitchFamily="34" charset="-122"/>
              </a:rPr>
              <a:t>CONTENTS</a:t>
            </a:r>
          </a:p>
          <a:p>
            <a:pPr algn="ctr"/>
            <a:r>
              <a:rPr lang="en-US" altLang="zh-CN" sz="1600" dirty="0">
                <a:solidFill>
                  <a:prstClr val="white"/>
                </a:solidFill>
                <a:ea typeface="微软雅黑" pitchFamily="34" charset="-122"/>
                <a:cs typeface="Arial Unicode MS" pitchFamily="34" charset="-122"/>
              </a:rPr>
              <a:t> PAGE</a:t>
            </a:r>
          </a:p>
        </p:txBody>
      </p:sp>
    </p:spTree>
    <p:extLst>
      <p:ext uri="{BB962C8B-B14F-4D97-AF65-F5344CB8AC3E}">
        <p14:creationId xmlns="" xmlns:p14="http://schemas.microsoft.com/office/powerpoint/2010/main" val="651953000"/>
      </p:ext>
    </p:extLst>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过渡页</a:t>
            </a: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headEnd/>
            <a:tailEnd/>
          </a:ln>
        </p:spPr>
        <p:txBody>
          <a:bodyPr wrap="square" lIns="0" tIns="0" rIns="0" bIns="0">
            <a:spAutoFit/>
          </a:bodyPr>
          <a:lstStyle/>
          <a:p>
            <a:pPr algn="ctr"/>
            <a:r>
              <a:rPr lang="en-US" altLang="zh-CN" sz="1600" dirty="0">
                <a:solidFill>
                  <a:prstClr val="white"/>
                </a:solidFill>
                <a:ea typeface="微软雅黑" pitchFamily="34" charset="-122"/>
                <a:cs typeface="Arial Unicode MS" pitchFamily="34" charset="-122"/>
              </a:rPr>
              <a:t>TRANSITION PAGE</a:t>
            </a:r>
          </a:p>
        </p:txBody>
      </p:sp>
    </p:spTree>
    <p:extLst>
      <p:ext uri="{BB962C8B-B14F-4D97-AF65-F5344CB8AC3E}">
        <p14:creationId xmlns="" xmlns:p14="http://schemas.microsoft.com/office/powerpoint/2010/main" val="765536582"/>
      </p:ext>
    </p:extLst>
  </p:cSld>
  <p:clrMapOvr>
    <a:masterClrMapping/>
  </p:clrMapOvr>
  <p:transition spd="med"/>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51877" y="213385"/>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smtClean="0">
                <a:solidFill>
                  <a:prstClr val="white"/>
                </a:solidFill>
                <a:ea typeface="微软雅黑" pitchFamily="34" charset="-122"/>
                <a:cs typeface="Arial Unicode MS" pitchFamily="34" charset="-122"/>
              </a:rPr>
              <a:t>项目五</a:t>
            </a:r>
            <a:endParaRPr lang="en-US" altLang="zh-CN" b="1" dirty="0">
              <a:solidFill>
                <a:prstClr val="white"/>
              </a:solidFill>
              <a:ea typeface="微软雅黑" pitchFamily="34" charset="-122"/>
              <a:cs typeface="Arial Unicode MS" pitchFamily="34" charset="-122"/>
            </a:endParaRPr>
          </a:p>
        </p:txBody>
      </p:sp>
      <p:sp>
        <p:nvSpPr>
          <p:cNvPr id="3" name="矩形 2"/>
          <p:cNvSpPr/>
          <p:nvPr userDrawn="1"/>
        </p:nvSpPr>
        <p:spPr>
          <a:xfrm>
            <a:off x="11281011" y="77305"/>
            <a:ext cx="659155" cy="369332"/>
          </a:xfrm>
          <a:prstGeom prst="rect">
            <a:avLst/>
          </a:prstGeom>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zh-CN" altLang="en-US"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dobe 仿宋 Std R" pitchFamily="18" charset="-122"/>
                <a:ea typeface="Adobe 仿宋 Std R" pitchFamily="18" charset="-122"/>
              </a:rPr>
              <a:t>数组</a:t>
            </a:r>
            <a:endParaRPr lang="zh-CN" altLang="en-US"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dobe 仿宋 Std R" pitchFamily="18" charset="-122"/>
              <a:ea typeface="Adobe 仿宋 Std R" pitchFamily="18" charset="-122"/>
            </a:endParaRPr>
          </a:p>
        </p:txBody>
      </p:sp>
    </p:spTree>
    <p:extLst>
      <p:ext uri="{BB962C8B-B14F-4D97-AF65-F5344CB8AC3E}">
        <p14:creationId xmlns="" xmlns:p14="http://schemas.microsoft.com/office/powerpoint/2010/main" val="1833989441"/>
      </p:ext>
    </p:extLst>
  </p:cSld>
  <p:clrMapOvr>
    <a:masterClrMapping/>
  </p:clrMapOvr>
  <p:transition spd="med"/>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过渡页1">
    <p:spTree>
      <p:nvGrpSpPr>
        <p:cNvPr id="1" name=""/>
        <p:cNvGrpSpPr/>
        <p:nvPr/>
      </p:nvGrpSpPr>
      <p:grpSpPr>
        <a:xfrm>
          <a:off x="0" y="0"/>
          <a:ext cx="0" cy="0"/>
          <a:chOff x="0" y="0"/>
          <a:chExt cx="0" cy="0"/>
        </a:xfrm>
      </p:grpSpPr>
      <p:sp>
        <p:nvSpPr>
          <p:cNvPr id="3"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第二</a:t>
            </a:r>
            <a:r>
              <a:rPr lang="zh-CN" altLang="en-US" b="1" dirty="0" smtClean="0">
                <a:solidFill>
                  <a:prstClr val="white"/>
                </a:solidFill>
                <a:ea typeface="微软雅黑" pitchFamily="34" charset="-122"/>
                <a:cs typeface="Arial Unicode MS" pitchFamily="34" charset="-122"/>
              </a:rPr>
              <a:t>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 xmlns:p14="http://schemas.microsoft.com/office/powerpoint/2010/main" val="3444197421"/>
      </p:ext>
    </p:extLst>
  </p:cSld>
  <p:clrMapOvr>
    <a:masterClrMapping/>
  </p:clrMapOvr>
  <p:transition spd="med"/>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6" name="TextBox 3"/>
          <p:cNvSpPr txBox="1"/>
          <p:nvPr userDrawn="1"/>
        </p:nvSpPr>
        <p:spPr>
          <a:xfrm>
            <a:off x="2280569" y="692254"/>
            <a:ext cx="3167527"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人事管理与人力资源管理</a:t>
            </a:r>
          </a:p>
        </p:txBody>
      </p:sp>
      <p:sp>
        <p:nvSpPr>
          <p:cNvPr id="7" name="矩形 24"/>
          <p:cNvSpPr>
            <a:spLocks noChangeArrowheads="1"/>
          </p:cNvSpPr>
          <p:nvPr userDrawn="1"/>
        </p:nvSpPr>
        <p:spPr bwMode="auto">
          <a:xfrm>
            <a:off x="1056752" y="565810"/>
            <a:ext cx="1079839" cy="630942"/>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第二章</a:t>
            </a:r>
            <a:endParaRPr lang="en-US" altLang="zh-CN" b="1" dirty="0">
              <a:solidFill>
                <a:prstClr val="white"/>
              </a:solidFill>
              <a:ea typeface="微软雅黑" pitchFamily="34" charset="-122"/>
              <a:cs typeface="Arial Unicode MS" pitchFamily="34" charset="-122"/>
            </a:endParaRPr>
          </a:p>
          <a:p>
            <a:pPr algn="ctr"/>
            <a:r>
              <a:rPr lang="zh-CN" altLang="en-US" sz="1400" dirty="0">
                <a:solidFill>
                  <a:prstClr val="white"/>
                </a:solidFill>
                <a:ea typeface="微软雅黑" pitchFamily="34" charset="-122"/>
                <a:cs typeface="Arial Unicode MS" pitchFamily="34" charset="-122"/>
              </a:rPr>
              <a:t>正文</a:t>
            </a:r>
            <a:endParaRPr lang="en-US" altLang="zh-CN" sz="1400" dirty="0">
              <a:solidFill>
                <a:prstClr val="white"/>
              </a:solidFill>
              <a:ea typeface="微软雅黑" pitchFamily="34" charset="-122"/>
              <a:cs typeface="Arial Unicode MS" pitchFamily="34" charset="-122"/>
            </a:endParaRPr>
          </a:p>
        </p:txBody>
      </p:sp>
    </p:spTree>
    <p:extLst>
      <p:ext uri="{BB962C8B-B14F-4D97-AF65-F5344CB8AC3E}">
        <p14:creationId xmlns="" xmlns:p14="http://schemas.microsoft.com/office/powerpoint/2010/main" val="2643027192"/>
      </p:ext>
    </p:extLst>
  </p:cSld>
  <p:clrMapOvr>
    <a:masterClrMapping/>
  </p:clrMapOvr>
  <p:transition spd="med"/>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第三</a:t>
            </a:r>
            <a:r>
              <a:rPr lang="zh-CN" altLang="en-US" b="1" dirty="0" smtClean="0">
                <a:solidFill>
                  <a:prstClr val="white"/>
                </a:solidFill>
                <a:ea typeface="微软雅黑" pitchFamily="34" charset="-122"/>
                <a:cs typeface="Arial Unicode MS" pitchFamily="34" charset="-122"/>
              </a:rPr>
              <a:t>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 xmlns:p14="http://schemas.microsoft.com/office/powerpoint/2010/main" val="1458410570"/>
      </p:ext>
    </p:extLst>
  </p:cSld>
  <p:clrMapOvr>
    <a:masterClrMapping/>
  </p:clrMapOvr>
  <p:transition spd="med"/>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第四</a:t>
            </a:r>
            <a:r>
              <a:rPr lang="zh-CN" altLang="en-US" b="1" dirty="0" smtClean="0">
                <a:solidFill>
                  <a:prstClr val="white"/>
                </a:solidFill>
                <a:ea typeface="微软雅黑" pitchFamily="34" charset="-122"/>
                <a:cs typeface="Arial Unicode MS" pitchFamily="34" charset="-122"/>
              </a:rPr>
              <a:t>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 xmlns:p14="http://schemas.microsoft.com/office/powerpoint/2010/main" val="2276919535"/>
      </p:ext>
    </p:extLst>
  </p:cSld>
  <p:clrMapOvr>
    <a:masterClrMapping/>
  </p:clrMapOvr>
  <p:transition spd="med"/>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smtClean="0">
                <a:solidFill>
                  <a:prstClr val="white"/>
                </a:solidFill>
                <a:ea typeface="微软雅黑" pitchFamily="34" charset="-122"/>
                <a:cs typeface="Arial Unicode MS" pitchFamily="34" charset="-122"/>
              </a:rPr>
              <a:t>第五章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 xmlns:p14="http://schemas.microsoft.com/office/powerpoint/2010/main" val="1424492785"/>
      </p:ext>
    </p:extLst>
  </p:cSld>
  <p:clrMapOvr>
    <a:masterClrMapping/>
  </p:clrMapOvr>
  <p:transition spd="med"/>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五边形 18"/>
          <p:cNvSpPr/>
          <p:nvPr userDrawn="1"/>
        </p:nvSpPr>
        <p:spPr>
          <a:xfrm rot="5400000">
            <a:off x="375512" y="90688"/>
            <a:ext cx="594465" cy="1079839"/>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userDrawn="1"/>
        </p:nvSpPr>
        <p:spPr>
          <a:xfrm>
            <a:off x="132827" y="1"/>
            <a:ext cx="1079839"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矩形 26"/>
          <p:cNvSpPr/>
          <p:nvPr userDrawn="1"/>
        </p:nvSpPr>
        <p:spPr>
          <a:xfrm>
            <a:off x="0" y="6265681"/>
            <a:ext cx="11397485"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userDrawn="1"/>
        </p:nvSpPr>
        <p:spPr>
          <a:xfrm>
            <a:off x="11518379" y="6265681"/>
            <a:ext cx="673622"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TextBox 15"/>
          <p:cNvSpPr txBox="1"/>
          <p:nvPr userDrawn="1"/>
        </p:nvSpPr>
        <p:spPr>
          <a:xfrm>
            <a:off x="11646102" y="6312404"/>
            <a:ext cx="425005" cy="338554"/>
          </a:xfrm>
          <a:prstGeom prst="rect">
            <a:avLst/>
          </a:prstGeom>
          <a:noFill/>
        </p:spPr>
        <p:txBody>
          <a:bodyPr wrap="none" rtlCol="0">
            <a:spAutoFit/>
          </a:bodyPr>
          <a:lstStyle/>
          <a:p>
            <a:fld id="{2EEF1883-7A0E-4F66-9932-E581691AD397}" type="slidenum">
              <a:rPr lang="zh-CN" altLang="en-US" sz="1600">
                <a:solidFill>
                  <a:prstClr val="white"/>
                </a:solidFill>
              </a:rPr>
              <a:pPr/>
              <a:t>‹#›</a:t>
            </a:fld>
            <a:endParaRPr lang="zh-CN" altLang="en-US" sz="1600" dirty="0">
              <a:solidFill>
                <a:prstClr val="white"/>
              </a:solidFill>
              <a:latin typeface="微软雅黑" pitchFamily="34" charset="-122"/>
              <a:ea typeface="微软雅黑" pitchFamily="34" charset="-122"/>
            </a:endParaRPr>
          </a:p>
        </p:txBody>
      </p:sp>
      <p:sp>
        <p:nvSpPr>
          <p:cNvPr id="7" name="TextBox 6"/>
          <p:cNvSpPr txBox="1"/>
          <p:nvPr userDrawn="1"/>
        </p:nvSpPr>
        <p:spPr>
          <a:xfrm>
            <a:off x="447151" y="6307998"/>
            <a:ext cx="3028950" cy="400110"/>
          </a:xfrm>
          <a:prstGeom prst="rect">
            <a:avLst/>
          </a:prstGeom>
          <a:noFill/>
        </p:spPr>
        <p:txBody>
          <a:bodyPr wrap="square" rtlCol="0">
            <a:spAutoFit/>
          </a:bodyPr>
          <a:lstStyle/>
          <a:p>
            <a:r>
              <a:rPr lang="en-US" altLang="zh-CN" sz="2000" dirty="0" smtClean="0">
                <a:solidFill>
                  <a:schemeClr val="bg1"/>
                </a:solidFill>
                <a:latin typeface="Adobe 仿宋 Std R" pitchFamily="18" charset="-122"/>
                <a:ea typeface="Adobe 仿宋 Std R" pitchFamily="18" charset="-122"/>
              </a:rPr>
              <a:t>C</a:t>
            </a:r>
            <a:r>
              <a:rPr lang="zh-CN" altLang="en-US" sz="2000" dirty="0" smtClean="0">
                <a:solidFill>
                  <a:schemeClr val="bg1"/>
                </a:solidFill>
                <a:latin typeface="Adobe 仿宋 Std R" pitchFamily="18" charset="-122"/>
                <a:ea typeface="Adobe 仿宋 Std R" pitchFamily="18" charset="-122"/>
              </a:rPr>
              <a:t>语言程序设计</a:t>
            </a:r>
            <a:endParaRPr lang="zh-CN" altLang="en-US" sz="2000" dirty="0">
              <a:solidFill>
                <a:schemeClr val="bg1"/>
              </a:solidFill>
              <a:latin typeface="Adobe 仿宋 Std R" pitchFamily="18" charset="-122"/>
              <a:ea typeface="Adobe 仿宋 Std R" pitchFamily="18" charset="-122"/>
            </a:endParaRPr>
          </a:p>
        </p:txBody>
      </p:sp>
    </p:spTree>
    <p:extLst>
      <p:ext uri="{BB962C8B-B14F-4D97-AF65-F5344CB8AC3E}">
        <p14:creationId xmlns="" xmlns:p14="http://schemas.microsoft.com/office/powerpoint/2010/main" val="41064912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6" r:id="rId5"/>
    <p:sldLayoutId id="2147483668" r:id="rId6"/>
    <p:sldLayoutId id="2147483669" r:id="rId7"/>
    <p:sldLayoutId id="2147483670" r:id="rId8"/>
    <p:sldLayoutId id="2147483671" r:id="rId9"/>
    <p:sldLayoutId id="2147483673" r:id="rId10"/>
  </p:sldLayoutIdLst>
  <p:transition spd="med"/>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511305" y="1632292"/>
            <a:ext cx="4120231" cy="523220"/>
          </a:xfrm>
          <a:prstGeom prst="rect">
            <a:avLst/>
          </a:prstGeom>
          <a:noFill/>
        </p:spPr>
        <p:txBody>
          <a:bodyPr wrap="square">
            <a:spAutoFit/>
          </a:bodyPr>
          <a:lstStyle/>
          <a:p>
            <a:pPr>
              <a:defRPr/>
            </a:pPr>
            <a:r>
              <a:rPr lang="zh-CN" altLang="en-US" sz="2800" dirty="0">
                <a:latin typeface="微软雅黑" pitchFamily="34" charset="-122"/>
                <a:ea typeface="微软雅黑" pitchFamily="34" charset="-122"/>
              </a:rPr>
              <a:t>项目</a:t>
            </a:r>
            <a:r>
              <a:rPr lang="zh-CN" altLang="en-US" sz="2800" dirty="0" smtClean="0">
                <a:latin typeface="微软雅黑" pitchFamily="34" charset="-122"/>
                <a:ea typeface="微软雅黑" pitchFamily="34" charset="-122"/>
              </a:rPr>
              <a:t>五  </a:t>
            </a:r>
            <a:r>
              <a:rPr lang="zh-CN" altLang="en-US" sz="2800" dirty="0">
                <a:latin typeface="微软雅黑" pitchFamily="34" charset="-122"/>
                <a:ea typeface="微软雅黑" pitchFamily="34" charset="-122"/>
              </a:rPr>
              <a:t>数组</a:t>
            </a:r>
          </a:p>
        </p:txBody>
      </p:sp>
      <p:sp>
        <p:nvSpPr>
          <p:cNvPr id="3" name="矩形 2"/>
          <p:cNvSpPr/>
          <p:nvPr/>
        </p:nvSpPr>
        <p:spPr>
          <a:xfrm>
            <a:off x="2810408" y="2743674"/>
            <a:ext cx="6096000" cy="1754326"/>
          </a:xfrm>
          <a:prstGeom prst="rect">
            <a:avLst/>
          </a:prstGeom>
        </p:spPr>
        <p:txBody>
          <a:bodyPr>
            <a:spAutoFit/>
          </a:bodyPr>
          <a:lstStyle/>
          <a:p>
            <a:pPr marL="342900" indent="-342900" algn="just">
              <a:lnSpc>
                <a:spcPct val="120000"/>
              </a:lnSpc>
              <a:buFont typeface="Wingdings" pitchFamily="2" charset="2"/>
              <a:buChar char="Ø"/>
            </a:pPr>
            <a:r>
              <a:rPr lang="zh-CN" altLang="en-US" b="1" kern="100" dirty="0" smtClean="0">
                <a:latin typeface="Cambria"/>
                <a:cs typeface="Times New Roman"/>
              </a:rPr>
              <a:t>项目目标</a:t>
            </a:r>
            <a:endParaRPr lang="en-US" altLang="zh-CN" kern="100" dirty="0" smtClean="0">
              <a:latin typeface="Times New Roman" panose="02020603050405020304" pitchFamily="18" charset="0"/>
              <a:cs typeface="Times New Roman" panose="02020603050405020304" pitchFamily="18" charset="0"/>
            </a:endParaRPr>
          </a:p>
          <a:p>
            <a:pPr marL="342900" lvl="0" indent="-342900" algn="just">
              <a:lnSpc>
                <a:spcPct val="120000"/>
              </a:lnSpc>
              <a:spcAft>
                <a:spcPts val="0"/>
              </a:spcAft>
              <a:buFont typeface="+mj-lt"/>
              <a:buAutoNum type="arabicPeriod"/>
            </a:pPr>
            <a:r>
              <a:rPr lang="zh-CN" altLang="zh-CN" kern="100" dirty="0" smtClean="0">
                <a:latin typeface="Times New Roman" panose="02020603050405020304" pitchFamily="18" charset="0"/>
                <a:cs typeface="Times New Roman" panose="02020603050405020304" pitchFamily="18" charset="0"/>
              </a:rPr>
              <a:t>理解</a:t>
            </a:r>
            <a:r>
              <a:rPr lang="zh-CN" altLang="zh-CN" kern="100" dirty="0">
                <a:latin typeface="Times New Roman" panose="02020603050405020304" pitchFamily="18" charset="0"/>
                <a:cs typeface="Times New Roman" panose="02020603050405020304" pitchFamily="18" charset="0"/>
              </a:rPr>
              <a:t>数组的概念</a:t>
            </a:r>
          </a:p>
          <a:p>
            <a:pPr marL="342900" lvl="0" indent="-342900" algn="just">
              <a:lnSpc>
                <a:spcPct val="120000"/>
              </a:lnSpc>
              <a:spcAft>
                <a:spcPts val="0"/>
              </a:spcAft>
              <a:buFont typeface="+mj-lt"/>
              <a:buAutoNum type="arabicPeriod"/>
            </a:pPr>
            <a:r>
              <a:rPr lang="zh-CN" altLang="zh-CN" kern="100" dirty="0">
                <a:latin typeface="Times New Roman" panose="02020603050405020304" pitchFamily="18" charset="0"/>
                <a:cs typeface="Times New Roman" panose="02020603050405020304" pitchFamily="18" charset="0"/>
              </a:rPr>
              <a:t>掌握一维数组、二维数组的定义、初始化和使用方法</a:t>
            </a:r>
          </a:p>
          <a:p>
            <a:pPr marL="342900" lvl="0" indent="-342900" algn="just">
              <a:lnSpc>
                <a:spcPct val="120000"/>
              </a:lnSpc>
              <a:spcAft>
                <a:spcPts val="0"/>
              </a:spcAft>
              <a:buFont typeface="+mj-lt"/>
              <a:buAutoNum type="arabicPeriod"/>
            </a:pPr>
            <a:r>
              <a:rPr lang="zh-CN" altLang="zh-CN" kern="100" dirty="0">
                <a:latin typeface="Times New Roman" panose="02020603050405020304" pitchFamily="18" charset="0"/>
                <a:cs typeface="Times New Roman" panose="02020603050405020304" pitchFamily="18" charset="0"/>
              </a:rPr>
              <a:t>掌握常用字符数组处理字符串的方法</a:t>
            </a:r>
          </a:p>
          <a:p>
            <a:pPr marL="342900" lvl="0" indent="-342900" algn="just">
              <a:lnSpc>
                <a:spcPct val="120000"/>
              </a:lnSpc>
              <a:spcAft>
                <a:spcPts val="0"/>
              </a:spcAft>
              <a:buFont typeface="+mj-lt"/>
              <a:buAutoNum type="arabicPeriod"/>
            </a:pPr>
            <a:r>
              <a:rPr lang="zh-CN" altLang="zh-CN" kern="100" dirty="0">
                <a:latin typeface="Times New Roman" panose="02020603050405020304" pitchFamily="18" charset="0"/>
                <a:cs typeface="Times New Roman" panose="02020603050405020304" pitchFamily="18" charset="0"/>
              </a:rPr>
              <a:t>学会用数组解决实际问题时遇到的常见错误与调试方法</a:t>
            </a:r>
          </a:p>
        </p:txBody>
      </p:sp>
    </p:spTree>
    <p:extLst>
      <p:ext uri="{BB962C8B-B14F-4D97-AF65-F5344CB8AC3E}">
        <p14:creationId xmlns="" xmlns:p14="http://schemas.microsoft.com/office/powerpoint/2010/main" val="389558152"/>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3305" y="670875"/>
            <a:ext cx="8494520" cy="1089529"/>
          </a:xfrm>
          <a:prstGeom prst="rect">
            <a:avLst/>
          </a:prstGeom>
        </p:spPr>
        <p:txBody>
          <a:bodyPr wrap="square">
            <a:spAutoFit/>
          </a:bodyPr>
          <a:lstStyle/>
          <a:p>
            <a:pPr indent="267970" algn="just">
              <a:lnSpc>
                <a:spcPct val="120000"/>
              </a:lnSpc>
              <a:spcAft>
                <a:spcPts val="0"/>
              </a:spcAft>
            </a:pPr>
            <a:r>
              <a:rPr lang="en-US" altLang="zh-CN" b="1" kern="100" dirty="0">
                <a:latin typeface="Times New Roman" panose="02020603050405020304" pitchFamily="18" charset="0"/>
                <a:cs typeface="Times New Roman" panose="02020603050405020304" pitchFamily="18" charset="0"/>
              </a:rPr>
              <a:t>5.2.2</a:t>
            </a:r>
            <a:r>
              <a:rPr lang="zh-CN" altLang="zh-CN" b="1" kern="100" dirty="0">
                <a:latin typeface="Times New Roman" panose="02020603050405020304" pitchFamily="18" charset="0"/>
                <a:cs typeface="Times New Roman" panose="02020603050405020304" pitchFamily="18" charset="0"/>
              </a:rPr>
              <a:t>二维数组的引用</a:t>
            </a: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C</a:t>
            </a:r>
            <a:r>
              <a:rPr lang="zh-CN" altLang="zh-CN" kern="100" dirty="0">
                <a:latin typeface="Times New Roman" panose="02020603050405020304" pitchFamily="18" charset="0"/>
                <a:cs typeface="Times New Roman" panose="02020603050405020304" pitchFamily="18" charset="0"/>
              </a:rPr>
              <a:t>语言中二维数组中的元素是按行优先存放的，上面</a:t>
            </a:r>
            <a:r>
              <a:rPr lang="en-US" altLang="zh-CN" kern="100" dirty="0">
                <a:latin typeface="Times New Roman" panose="02020603050405020304" pitchFamily="18" charset="0"/>
                <a:cs typeface="Times New Roman" panose="02020603050405020304" pitchFamily="18" charset="0"/>
              </a:rPr>
              <a:t>b </a:t>
            </a:r>
            <a:r>
              <a:rPr lang="zh-CN" altLang="zh-CN" kern="100" dirty="0">
                <a:latin typeface="Times New Roman" panose="02020603050405020304" pitchFamily="18" charset="0"/>
                <a:cs typeface="Times New Roman" panose="02020603050405020304" pitchFamily="18" charset="0"/>
              </a:rPr>
              <a:t>数组在内存中的存储空间分布如图</a:t>
            </a:r>
            <a:r>
              <a:rPr lang="en-US" altLang="zh-CN" kern="100" dirty="0">
                <a:latin typeface="Times New Roman" panose="02020603050405020304" pitchFamily="18" charset="0"/>
                <a:cs typeface="Times New Roman" panose="02020603050405020304" pitchFamily="18" charset="0"/>
              </a:rPr>
              <a:t>5-2</a:t>
            </a:r>
            <a:r>
              <a:rPr lang="zh-CN" altLang="zh-CN" kern="100" dirty="0">
                <a:latin typeface="Times New Roman" panose="02020603050405020304" pitchFamily="18" charset="0"/>
                <a:cs typeface="Times New Roman" panose="02020603050405020304" pitchFamily="18" charset="0"/>
              </a:rPr>
              <a:t>所示。</a:t>
            </a:r>
          </a:p>
        </p:txBody>
      </p:sp>
      <p:pic>
        <p:nvPicPr>
          <p:cNvPr id="4" name="图片 3" descr="F:\ctutu\05\5-2.png"/>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760136" y="2010102"/>
            <a:ext cx="7007849" cy="750190"/>
          </a:xfrm>
          <a:prstGeom prst="rect">
            <a:avLst/>
          </a:prstGeom>
          <a:noFill/>
          <a:ln>
            <a:noFill/>
          </a:ln>
        </p:spPr>
      </p:pic>
    </p:spTree>
    <p:extLst>
      <p:ext uri="{BB962C8B-B14F-4D97-AF65-F5344CB8AC3E}">
        <p14:creationId xmlns="" xmlns:p14="http://schemas.microsoft.com/office/powerpoint/2010/main" val="1225523095"/>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55933" y="239756"/>
            <a:ext cx="6096000" cy="1421928"/>
          </a:xfrm>
          <a:prstGeom prst="rect">
            <a:avLst/>
          </a:prstGeom>
        </p:spPr>
        <p:txBody>
          <a:bodyPr>
            <a:spAutoFit/>
          </a:bodyPr>
          <a:lstStyle/>
          <a:p>
            <a:pPr indent="267970" algn="just">
              <a:lnSpc>
                <a:spcPct val="120000"/>
              </a:lnSpc>
              <a:spcAft>
                <a:spcPts val="0"/>
              </a:spcAft>
            </a:pPr>
            <a:r>
              <a:rPr lang="en-US" altLang="zh-CN" b="1" kern="100" dirty="0">
                <a:latin typeface="Times New Roman" panose="02020603050405020304" pitchFamily="18" charset="0"/>
                <a:cs typeface="Times New Roman" panose="02020603050405020304" pitchFamily="18" charset="0"/>
              </a:rPr>
              <a:t>5.2.3</a:t>
            </a:r>
            <a:r>
              <a:rPr lang="zh-CN" altLang="zh-CN" b="1" kern="100" dirty="0">
                <a:latin typeface="Times New Roman" panose="02020603050405020304" pitchFamily="18" charset="0"/>
                <a:cs typeface="Times New Roman" panose="02020603050405020304" pitchFamily="18" charset="0"/>
              </a:rPr>
              <a:t>二维数组的初始化</a:t>
            </a:r>
          </a:p>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）分行赋初值</a:t>
            </a: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b[3][5]={{0,1,2},{3,4,5,6},{7,8}};</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结果如下：</a:t>
            </a:r>
          </a:p>
        </p:txBody>
      </p:sp>
      <p:sp>
        <p:nvSpPr>
          <p:cNvPr id="3" name="矩形 2"/>
          <p:cNvSpPr/>
          <p:nvPr/>
        </p:nvSpPr>
        <p:spPr>
          <a:xfrm>
            <a:off x="1851588" y="1935654"/>
            <a:ext cx="6096000" cy="1421928"/>
          </a:xfrm>
          <a:prstGeom prst="rect">
            <a:avLst/>
          </a:prstGeom>
        </p:spPr>
        <p:txBody>
          <a:bodyPr>
            <a:spAutoFit/>
          </a:bodyPr>
          <a:lstStyle/>
          <a:p>
            <a:pPr indent="266700" algn="just">
              <a:lnSpc>
                <a:spcPct val="120000"/>
              </a:lnSpc>
              <a:spcAft>
                <a:spcPts val="0"/>
              </a:spcAft>
            </a:pPr>
            <a:r>
              <a:rPr lang="en-US" altLang="zh-CN" kern="100" dirty="0" smtClean="0">
                <a:latin typeface="Times New Roman" panose="02020603050405020304" pitchFamily="18" charset="0"/>
                <a:cs typeface="Times New Roman" panose="02020603050405020304" pitchFamily="18" charset="0"/>
              </a:rPr>
              <a:t>0	1	2	0	0</a:t>
            </a:r>
            <a:endParaRPr lang="zh-CN" altLang="zh-CN" kern="100" dirty="0" smtClean="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3	4	5	6	0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pPr>
            <a:r>
              <a:rPr lang="en-US" altLang="zh-CN" kern="100" dirty="0">
                <a:latin typeface="Times New Roman" panose="02020603050405020304" pitchFamily="18" charset="0"/>
                <a:cs typeface="Times New Roman" panose="02020603050405020304" pitchFamily="18" charset="0"/>
              </a:rPr>
              <a:t>7	8	0	0	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p:txBody>
      </p:sp>
      <p:sp>
        <p:nvSpPr>
          <p:cNvPr id="4" name="矩形 3"/>
          <p:cNvSpPr/>
          <p:nvPr/>
        </p:nvSpPr>
        <p:spPr>
          <a:xfrm>
            <a:off x="1355933" y="3214580"/>
            <a:ext cx="6096000" cy="2086725"/>
          </a:xfrm>
          <a:prstGeom prst="rect">
            <a:avLst/>
          </a:prstGeom>
        </p:spPr>
        <p:txBody>
          <a:bodyPr>
            <a:spAutoFit/>
          </a:bodyPr>
          <a:lstStyle/>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2</a:t>
            </a:r>
            <a:r>
              <a:rPr lang="zh-CN" altLang="zh-CN" kern="100" dirty="0">
                <a:latin typeface="Times New Roman" panose="02020603050405020304" pitchFamily="18" charset="0"/>
                <a:cs typeface="Times New Roman" panose="02020603050405020304" pitchFamily="18" charset="0"/>
              </a:rPr>
              <a:t>）按内存排列顺序赋值</a:t>
            </a: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b[3][5]={0,1,2,3,4,5,6,7,8,9,10};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结果如下：</a:t>
            </a: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0	1	2	3	4</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5	6	7	8	9</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10	0	0	0	0</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450449112"/>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28045" y="1297380"/>
            <a:ext cx="8101413" cy="3083921"/>
          </a:xfrm>
          <a:prstGeom prst="rect">
            <a:avLst/>
          </a:prstGeom>
        </p:spPr>
        <p:txBody>
          <a:bodyPr wrap="square">
            <a:spAutoFit/>
          </a:bodyPr>
          <a:lstStyle/>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3</a:t>
            </a:r>
            <a:r>
              <a:rPr lang="zh-CN" altLang="zh-CN" kern="100" dirty="0">
                <a:latin typeface="Times New Roman" panose="02020603050405020304" pitchFamily="18" charset="0"/>
                <a:cs typeface="Times New Roman" panose="02020603050405020304" pitchFamily="18" charset="0"/>
              </a:rPr>
              <a:t>）一维长度可以省略</a:t>
            </a: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 ][4]={{1,2,3},{4,5},{6,7,8}};</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1	2	3	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4	5	0	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6	7	8	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注意：列标不可忽略。</a:t>
            </a:r>
          </a:p>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4</a:t>
            </a:r>
            <a:r>
              <a:rPr lang="zh-CN"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b[ ][5]={1,2,3,4,5,6,7,8}</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1	2	3	4	5</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6	7	8	0	0</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145610034"/>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 xmlns:p14="http://schemas.microsoft.com/office/powerpoint/2010/main" val="4130584812"/>
              </p:ext>
            </p:extLst>
          </p:nvPr>
        </p:nvGraphicFramePr>
        <p:xfrm>
          <a:off x="1988600" y="1039300"/>
          <a:ext cx="5579139" cy="1141190"/>
        </p:xfrm>
        <a:graphic>
          <a:graphicData uri="http://schemas.openxmlformats.org/drawingml/2006/table">
            <a:tbl>
              <a:tblPr firstRow="1" firstCol="1" bandRow="1">
                <a:tableStyleId>{2D5ABB26-0587-4C30-8999-92F81FD0307C}</a:tableStyleId>
              </a:tblPr>
              <a:tblGrid>
                <a:gridCol w="619323"/>
                <a:gridCol w="619977"/>
                <a:gridCol w="619977"/>
                <a:gridCol w="619977"/>
                <a:gridCol w="619977"/>
                <a:gridCol w="619977"/>
                <a:gridCol w="619977"/>
                <a:gridCol w="619977"/>
                <a:gridCol w="619977"/>
              </a:tblGrid>
              <a:tr h="392234">
                <a:tc>
                  <a:txBody>
                    <a:bodyPr/>
                    <a:lstStyle/>
                    <a:p>
                      <a:pPr indent="127000" algn="r">
                        <a:lnSpc>
                          <a:spcPct val="120000"/>
                        </a:lnSpc>
                        <a:spcAft>
                          <a:spcPts val="0"/>
                        </a:spcAft>
                      </a:pPr>
                      <a:r>
                        <a:rPr lang="en-US" sz="1800" kern="100" dirty="0">
                          <a:effectLst/>
                          <a:latin typeface="Times New Roman" panose="02020603050405020304" pitchFamily="18" charset="0"/>
                          <a:cs typeface="Times New Roman" panose="02020603050405020304" pitchFamily="18" charset="0"/>
                        </a:rPr>
                        <a:t>a=</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800" kern="100" dirty="0">
                          <a:effectLst/>
                          <a:latin typeface="Times New Roman" panose="02020603050405020304" pitchFamily="18" charset="0"/>
                          <a:cs typeface="Times New Roman" panose="02020603050405020304" pitchFamily="18" charset="0"/>
                        </a:rPr>
                        <a:t>1</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800" kern="100" dirty="0">
                          <a:effectLst/>
                          <a:latin typeface="Times New Roman" panose="02020603050405020304" pitchFamily="18" charset="0"/>
                          <a:cs typeface="Times New Roman" panose="02020603050405020304" pitchFamily="18" charset="0"/>
                        </a:rPr>
                        <a:t>2</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800" kern="100" dirty="0">
                          <a:effectLst/>
                          <a:latin typeface="Times New Roman" panose="02020603050405020304" pitchFamily="18" charset="0"/>
                          <a:cs typeface="Times New Roman" panose="02020603050405020304" pitchFamily="18" charset="0"/>
                        </a:rPr>
                        <a:t>3</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800" kern="100">
                          <a:effectLst/>
                        </a:rPr>
                        <a:t> </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r">
                        <a:lnSpc>
                          <a:spcPct val="120000"/>
                        </a:lnSpc>
                        <a:spcAft>
                          <a:spcPts val="0"/>
                        </a:spcAft>
                      </a:pPr>
                      <a:r>
                        <a:rPr lang="en-US" sz="1800" kern="100" dirty="0">
                          <a:effectLst/>
                          <a:latin typeface="Times New Roman" panose="02020603050405020304" pitchFamily="18" charset="0"/>
                          <a:cs typeface="Times New Roman" panose="02020603050405020304" pitchFamily="18" charset="0"/>
                        </a:rPr>
                        <a:t>b=</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800" kern="100" dirty="0">
                          <a:effectLst/>
                          <a:latin typeface="Times New Roman" panose="02020603050405020304" pitchFamily="18" charset="0"/>
                          <a:cs typeface="Times New Roman" panose="02020603050405020304" pitchFamily="18" charset="0"/>
                        </a:rPr>
                        <a:t>1</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800" kern="100" dirty="0">
                          <a:effectLst/>
                          <a:latin typeface="Times New Roman" panose="02020603050405020304" pitchFamily="18" charset="0"/>
                          <a:cs typeface="Times New Roman" panose="02020603050405020304" pitchFamily="18" charset="0"/>
                        </a:rPr>
                        <a:t>4</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050" kern="100">
                          <a:effectLst/>
                        </a:rPr>
                        <a:t> </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374478">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 </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4</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800" kern="100" dirty="0">
                          <a:effectLst/>
                          <a:latin typeface="Times New Roman" panose="02020603050405020304" pitchFamily="18" charset="0"/>
                          <a:cs typeface="Times New Roman" panose="02020603050405020304" pitchFamily="18" charset="0"/>
                        </a:rPr>
                        <a:t>5</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800" kern="100" dirty="0">
                          <a:effectLst/>
                          <a:latin typeface="Times New Roman" panose="02020603050405020304" pitchFamily="18" charset="0"/>
                          <a:cs typeface="Times New Roman" panose="02020603050405020304" pitchFamily="18" charset="0"/>
                        </a:rPr>
                        <a:t>6</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800" kern="100" dirty="0">
                          <a:effectLst/>
                        </a:rPr>
                        <a:t> </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800" kern="100" dirty="0">
                          <a:effectLst/>
                          <a:latin typeface="Times New Roman" panose="02020603050405020304" pitchFamily="18" charset="0"/>
                          <a:cs typeface="Times New Roman" panose="02020603050405020304" pitchFamily="18" charset="0"/>
                        </a:rPr>
                        <a:t> </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800" kern="100" dirty="0">
                          <a:effectLst/>
                          <a:latin typeface="Times New Roman" panose="02020603050405020304" pitchFamily="18" charset="0"/>
                          <a:cs typeface="Times New Roman" panose="02020603050405020304" pitchFamily="18" charset="0"/>
                        </a:rPr>
                        <a:t>2</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800" kern="100" dirty="0">
                          <a:effectLst/>
                          <a:latin typeface="Times New Roman" panose="02020603050405020304" pitchFamily="18" charset="0"/>
                          <a:cs typeface="Times New Roman" panose="02020603050405020304" pitchFamily="18" charset="0"/>
                        </a:rPr>
                        <a:t>5</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050" kern="100">
                          <a:effectLst/>
                        </a:rPr>
                        <a:t> </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374478">
                <a:tc>
                  <a:txBody>
                    <a:bodyPr/>
                    <a:lstStyle/>
                    <a:p>
                      <a:pPr indent="127000" algn="just">
                        <a:lnSpc>
                          <a:spcPct val="120000"/>
                        </a:lnSpc>
                        <a:spcAft>
                          <a:spcPts val="0"/>
                        </a:spcAft>
                      </a:pPr>
                      <a:r>
                        <a:rPr lang="en-US" sz="1800" kern="100">
                          <a:effectLst/>
                        </a:rPr>
                        <a:t> </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800" kern="100">
                          <a:effectLst/>
                        </a:rPr>
                        <a:t> </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800" kern="100">
                          <a:effectLst/>
                        </a:rPr>
                        <a:t> </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800" kern="100">
                          <a:effectLst/>
                        </a:rPr>
                        <a:t> </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800" kern="100">
                          <a:effectLst/>
                        </a:rPr>
                        <a:t> </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 </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800" kern="100" dirty="0">
                          <a:effectLst/>
                          <a:latin typeface="Times New Roman" panose="02020603050405020304" pitchFamily="18" charset="0"/>
                          <a:cs typeface="Times New Roman" panose="02020603050405020304" pitchFamily="18" charset="0"/>
                        </a:rPr>
                        <a:t>3</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800" kern="100" dirty="0">
                          <a:effectLst/>
                          <a:latin typeface="Times New Roman" panose="02020603050405020304" pitchFamily="18" charset="0"/>
                          <a:cs typeface="Times New Roman" panose="02020603050405020304" pitchFamily="18" charset="0"/>
                        </a:rPr>
                        <a:t>6</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050" kern="100" dirty="0">
                          <a:effectLst/>
                        </a:rPr>
                        <a:t> </a:t>
                      </a:r>
                      <a:endParaRPr lang="zh-CN" sz="105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bl>
          </a:graphicData>
        </a:graphic>
      </p:graphicFrame>
      <p:sp>
        <p:nvSpPr>
          <p:cNvPr id="4" name="矩形 3"/>
          <p:cNvSpPr/>
          <p:nvPr/>
        </p:nvSpPr>
        <p:spPr>
          <a:xfrm>
            <a:off x="1299098" y="264981"/>
            <a:ext cx="8128987" cy="369332"/>
          </a:xfrm>
          <a:prstGeom prst="rect">
            <a:avLst/>
          </a:prstGeom>
        </p:spPr>
        <p:txBody>
          <a:bodyPr wrap="square">
            <a:spAutoFit/>
          </a:bodyPr>
          <a:lstStyle/>
          <a:p>
            <a:pPr lvl="0" indent="266700" eaLnBrk="0" fontAlgn="base" hangingPunct="0">
              <a:spcBef>
                <a:spcPct val="0"/>
              </a:spcBef>
              <a:spcAft>
                <a:spcPct val="0"/>
              </a:spcAft>
            </a:pPr>
            <a:r>
              <a:rPr lang="zh-CN" altLang="zh-CN" dirty="0">
                <a:latin typeface="Times New Roman" panose="02020603050405020304" pitchFamily="18" charset="0"/>
                <a:cs typeface="Times New Roman" panose="02020603050405020304" pitchFamily="18" charset="0"/>
              </a:rPr>
              <a:t>例</a:t>
            </a:r>
            <a:r>
              <a:rPr lang="en-US" altLang="zh-CN" dirty="0">
                <a:latin typeface="Times New Roman" panose="02020603050405020304" pitchFamily="18" charset="0"/>
                <a:cs typeface="Times New Roman" panose="02020603050405020304" pitchFamily="18" charset="0"/>
              </a:rPr>
              <a:t>5-4</a:t>
            </a:r>
            <a:r>
              <a:rPr lang="zh-CN" altLang="en-US" dirty="0">
                <a:latin typeface="Times New Roman" panose="02020603050405020304" pitchFamily="18" charset="0"/>
                <a:cs typeface="Times New Roman" panose="02020603050405020304" pitchFamily="18" charset="0"/>
              </a:rPr>
              <a:t>将一个二维数组行和列元素互换，存到另一个二维数组中。例如：</a:t>
            </a:r>
            <a:endParaRPr lang="zh-CN" altLang="en-US" sz="4000" dirty="0">
              <a:latin typeface="Arial" panose="020B0604020202020204" pitchFamily="34" charset="0"/>
            </a:endParaRPr>
          </a:p>
        </p:txBody>
      </p:sp>
      <p:sp>
        <p:nvSpPr>
          <p:cNvPr id="5" name="矩形 4"/>
          <p:cNvSpPr/>
          <p:nvPr/>
        </p:nvSpPr>
        <p:spPr>
          <a:xfrm>
            <a:off x="1529918" y="1779687"/>
            <a:ext cx="7386221" cy="5078313"/>
          </a:xfrm>
          <a:prstGeom prst="rect">
            <a:avLst/>
          </a:prstGeom>
        </p:spPr>
        <p:txBody>
          <a:bodyPr wrap="square">
            <a:spAutoFit/>
          </a:bodyPr>
          <a:lstStyle/>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a[2][3]={{1,2,3},{4,5,6}};</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b[3][2],</a:t>
            </a:r>
            <a:r>
              <a:rPr lang="en-US" altLang="zh-CN" kern="100" dirty="0" err="1">
                <a:latin typeface="Times New Roman" panose="02020603050405020304" pitchFamily="18" charset="0"/>
                <a:cs typeface="Times New Roman" panose="02020603050405020304" pitchFamily="18" charset="0"/>
              </a:rPr>
              <a:t>i,j</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=0;i&lt;2;i++)</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for(j=0;j&lt;3;j++)</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b[j][</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]=a[</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][j];</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("array b:\n");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=0;i&lt;3;i++)</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 for(j=0;j&lt;2;j++)</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("%5d",b[</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][j]);</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59153710"/>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5400" y="142667"/>
            <a:ext cx="6096000" cy="6324808"/>
          </a:xfrm>
          <a:prstGeom prst="rect">
            <a:avLst/>
          </a:prstGeom>
        </p:spPr>
        <p:txBody>
          <a:bodyPr>
            <a:spAutoFit/>
          </a:bodyPr>
          <a:lstStyle/>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程序如下：</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a[2][3]={{1,2,3},{4,5,6}};</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b[3][2],</a:t>
            </a:r>
            <a:r>
              <a:rPr lang="en-US" altLang="zh-CN" kern="100" dirty="0" err="1">
                <a:latin typeface="Times New Roman" panose="02020603050405020304" pitchFamily="18" charset="0"/>
                <a:cs typeface="Times New Roman" panose="02020603050405020304" pitchFamily="18" charset="0"/>
              </a:rPr>
              <a:t>i,j</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for(i=0;i&lt;2;i++)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for(j=0;j&lt;3;j++)</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b[j][i]=a[i][j];</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("array b:\n");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for(i=0;i&lt;3;i++)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 for(j=0;j&lt;2;j++)</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("%5d",b[i][j]);</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820890281"/>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0422" y="362977"/>
            <a:ext cx="8936855" cy="757130"/>
          </a:xfrm>
          <a:prstGeom prst="rect">
            <a:avLst/>
          </a:prstGeom>
        </p:spPr>
        <p:txBody>
          <a:bodyPr wrap="square">
            <a:spAutoFit/>
          </a:bodyPr>
          <a:lstStyle/>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例</a:t>
            </a:r>
            <a:r>
              <a:rPr lang="en-US" altLang="zh-CN" kern="100" dirty="0">
                <a:latin typeface="Times New Roman" panose="02020603050405020304" pitchFamily="18" charset="0"/>
                <a:cs typeface="Times New Roman" panose="02020603050405020304" pitchFamily="18" charset="0"/>
              </a:rPr>
              <a:t>5-5</a:t>
            </a:r>
            <a:r>
              <a:rPr lang="zh-CN" altLang="zh-CN" kern="100" dirty="0">
                <a:latin typeface="Times New Roman" panose="02020603050405020304" pitchFamily="18" charset="0"/>
                <a:cs typeface="Times New Roman" panose="02020603050405020304" pitchFamily="18" charset="0"/>
              </a:rPr>
              <a:t>输出杨辉三角形的前</a:t>
            </a:r>
            <a:r>
              <a:rPr lang="en-US" altLang="zh-CN" kern="100" dirty="0">
                <a:latin typeface="Times New Roman" panose="02020603050405020304" pitchFamily="18" charset="0"/>
                <a:cs typeface="Times New Roman" panose="02020603050405020304" pitchFamily="18" charset="0"/>
              </a:rPr>
              <a:t>n</a:t>
            </a:r>
            <a:r>
              <a:rPr lang="zh-CN" altLang="zh-CN" kern="100" dirty="0">
                <a:latin typeface="Times New Roman" panose="02020603050405020304" pitchFamily="18" charset="0"/>
                <a:cs typeface="Times New Roman" panose="02020603050405020304" pitchFamily="18" charset="0"/>
              </a:rPr>
              <a:t>行（</a:t>
            </a:r>
            <a:r>
              <a:rPr lang="en-US" altLang="zh-CN" kern="100" dirty="0">
                <a:latin typeface="Times New Roman" panose="02020603050405020304" pitchFamily="18" charset="0"/>
                <a:cs typeface="Times New Roman" panose="02020603050405020304" pitchFamily="18" charset="0"/>
              </a:rPr>
              <a:t>n</a:t>
            </a:r>
            <a:r>
              <a:rPr lang="zh-CN" altLang="zh-CN" kern="100" dirty="0">
                <a:latin typeface="Times New Roman" panose="02020603050405020304" pitchFamily="18" charset="0"/>
                <a:cs typeface="Times New Roman" panose="02020603050405020304" pitchFamily="18" charset="0"/>
              </a:rPr>
              <a:t>不大于</a:t>
            </a:r>
            <a:r>
              <a:rPr lang="en-US" altLang="zh-CN" kern="100" dirty="0">
                <a:latin typeface="Times New Roman" panose="02020603050405020304" pitchFamily="18" charset="0"/>
                <a:cs typeface="Times New Roman" panose="02020603050405020304" pitchFamily="18" charset="0"/>
              </a:rPr>
              <a:t>10</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,n </a:t>
            </a:r>
            <a:r>
              <a:rPr lang="zh-CN" altLang="zh-CN" kern="100" dirty="0">
                <a:latin typeface="Times New Roman" panose="02020603050405020304" pitchFamily="18" charset="0"/>
                <a:cs typeface="Times New Roman" panose="02020603050405020304" pitchFamily="18" charset="0"/>
              </a:rPr>
              <a:t>可以由键盘输入。</a:t>
            </a:r>
          </a:p>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已知杨辉三角形前</a:t>
            </a:r>
            <a:r>
              <a:rPr lang="en-US" altLang="zh-CN" kern="100" dirty="0">
                <a:latin typeface="Times New Roman" panose="02020603050405020304" pitchFamily="18" charset="0"/>
                <a:cs typeface="Times New Roman" panose="02020603050405020304" pitchFamily="18" charset="0"/>
              </a:rPr>
              <a:t> 5 </a:t>
            </a:r>
            <a:r>
              <a:rPr lang="zh-CN" altLang="zh-CN" kern="100" dirty="0">
                <a:latin typeface="Times New Roman" panose="02020603050405020304" pitchFamily="18" charset="0"/>
                <a:cs typeface="Times New Roman" panose="02020603050405020304" pitchFamily="18" charset="0"/>
              </a:rPr>
              <a:t>行为：</a:t>
            </a:r>
          </a:p>
        </p:txBody>
      </p:sp>
      <p:graphicFrame>
        <p:nvGraphicFramePr>
          <p:cNvPr id="3" name="表格 2"/>
          <p:cNvGraphicFramePr>
            <a:graphicFrameLocks noGrp="1"/>
          </p:cNvGraphicFramePr>
          <p:nvPr>
            <p:extLst>
              <p:ext uri="{D42A27DB-BD31-4B8C-83A1-F6EECF244321}">
                <p14:modId xmlns="" xmlns:p14="http://schemas.microsoft.com/office/powerpoint/2010/main" val="582193667"/>
              </p:ext>
            </p:extLst>
          </p:nvPr>
        </p:nvGraphicFramePr>
        <p:xfrm>
          <a:off x="2547888" y="1447060"/>
          <a:ext cx="2788368" cy="1975104"/>
        </p:xfrm>
        <a:graphic>
          <a:graphicData uri="http://schemas.openxmlformats.org/drawingml/2006/table">
            <a:tbl>
              <a:tblPr firstRow="1" firstCol="1" bandRow="1">
                <a:tableStyleId>{2D5ABB26-0587-4C30-8999-92F81FD0307C}</a:tableStyleId>
              </a:tblPr>
              <a:tblGrid>
                <a:gridCol w="464728"/>
                <a:gridCol w="464728"/>
                <a:gridCol w="464728"/>
                <a:gridCol w="464728"/>
                <a:gridCol w="464728"/>
                <a:gridCol w="464728"/>
              </a:tblGrid>
              <a:tr h="327553">
                <a:tc>
                  <a:txBody>
                    <a:bodyPr/>
                    <a:lstStyle/>
                    <a:p>
                      <a:pPr indent="127000" algn="just">
                        <a:lnSpc>
                          <a:spcPct val="120000"/>
                        </a:lnSpc>
                        <a:spcAft>
                          <a:spcPts val="0"/>
                        </a:spcAft>
                      </a:pPr>
                      <a:r>
                        <a:rPr lang="en-US" sz="1800" kern="100" dirty="0">
                          <a:effectLst/>
                          <a:latin typeface="Times New Roman" panose="02020603050405020304" pitchFamily="18" charset="0"/>
                          <a:cs typeface="Times New Roman" panose="02020603050405020304" pitchFamily="18" charset="0"/>
                        </a:rPr>
                        <a:t>1</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 </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 </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 </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 </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 </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r>
              <a:tr h="327553">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1</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indent="127000" algn="just">
                        <a:lnSpc>
                          <a:spcPct val="120000"/>
                        </a:lnSpc>
                        <a:spcAft>
                          <a:spcPts val="0"/>
                        </a:spcAft>
                      </a:pPr>
                      <a:r>
                        <a:rPr lang="en-US" sz="1800" kern="100" dirty="0">
                          <a:effectLst/>
                          <a:latin typeface="Times New Roman" panose="02020603050405020304" pitchFamily="18" charset="0"/>
                          <a:cs typeface="Times New Roman" panose="02020603050405020304" pitchFamily="18" charset="0"/>
                        </a:rPr>
                        <a:t>1</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 </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 </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 </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 </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r>
              <a:tr h="327553">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1</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indent="127000" algn="just">
                        <a:lnSpc>
                          <a:spcPct val="120000"/>
                        </a:lnSpc>
                        <a:spcAft>
                          <a:spcPts val="0"/>
                        </a:spcAft>
                      </a:pPr>
                      <a:r>
                        <a:rPr lang="en-US" sz="1800" kern="100" dirty="0">
                          <a:effectLst/>
                          <a:latin typeface="Times New Roman" panose="02020603050405020304" pitchFamily="18" charset="0"/>
                          <a:cs typeface="Times New Roman" panose="02020603050405020304" pitchFamily="18" charset="0"/>
                        </a:rPr>
                        <a:t>2</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indent="127000" algn="just">
                        <a:lnSpc>
                          <a:spcPct val="120000"/>
                        </a:lnSpc>
                        <a:spcAft>
                          <a:spcPts val="0"/>
                        </a:spcAft>
                      </a:pPr>
                      <a:r>
                        <a:rPr lang="en-US" sz="1800" kern="100" dirty="0">
                          <a:effectLst/>
                          <a:latin typeface="Times New Roman" panose="02020603050405020304" pitchFamily="18" charset="0"/>
                          <a:cs typeface="Times New Roman" panose="02020603050405020304" pitchFamily="18" charset="0"/>
                        </a:rPr>
                        <a:t>1</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 </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 </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 </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r>
              <a:tr h="327553">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1</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3</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indent="127000" algn="just">
                        <a:lnSpc>
                          <a:spcPct val="120000"/>
                        </a:lnSpc>
                        <a:spcAft>
                          <a:spcPts val="0"/>
                        </a:spcAft>
                      </a:pPr>
                      <a:r>
                        <a:rPr lang="en-US" sz="1800" kern="100" dirty="0">
                          <a:effectLst/>
                          <a:latin typeface="Times New Roman" panose="02020603050405020304" pitchFamily="18" charset="0"/>
                          <a:cs typeface="Times New Roman" panose="02020603050405020304" pitchFamily="18" charset="0"/>
                        </a:rPr>
                        <a:t>3</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indent="127000" algn="just">
                        <a:lnSpc>
                          <a:spcPct val="120000"/>
                        </a:lnSpc>
                        <a:spcAft>
                          <a:spcPts val="0"/>
                        </a:spcAft>
                      </a:pPr>
                      <a:r>
                        <a:rPr lang="en-US" sz="1800" kern="100" dirty="0">
                          <a:effectLst/>
                          <a:latin typeface="Times New Roman" panose="02020603050405020304" pitchFamily="18" charset="0"/>
                          <a:cs typeface="Times New Roman" panose="02020603050405020304" pitchFamily="18" charset="0"/>
                        </a:rPr>
                        <a:t>1</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 </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 </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r>
              <a:tr h="327553">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1</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4</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6</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indent="127000" algn="just">
                        <a:lnSpc>
                          <a:spcPct val="120000"/>
                        </a:lnSpc>
                        <a:spcAft>
                          <a:spcPts val="0"/>
                        </a:spcAft>
                      </a:pPr>
                      <a:r>
                        <a:rPr lang="en-US" sz="1800" kern="100" dirty="0">
                          <a:effectLst/>
                          <a:latin typeface="Times New Roman" panose="02020603050405020304" pitchFamily="18" charset="0"/>
                          <a:cs typeface="Times New Roman" panose="02020603050405020304" pitchFamily="18" charset="0"/>
                        </a:rPr>
                        <a:t>4</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indent="127000" algn="just">
                        <a:lnSpc>
                          <a:spcPct val="120000"/>
                        </a:lnSpc>
                        <a:spcAft>
                          <a:spcPts val="0"/>
                        </a:spcAft>
                      </a:pPr>
                      <a:r>
                        <a:rPr lang="en-US" sz="1800" kern="100" dirty="0">
                          <a:effectLst/>
                          <a:latin typeface="Times New Roman" panose="02020603050405020304" pitchFamily="18" charset="0"/>
                          <a:cs typeface="Times New Roman" panose="02020603050405020304" pitchFamily="18" charset="0"/>
                        </a:rPr>
                        <a:t>1</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 </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r>
              <a:tr h="327553">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1</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5</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10</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10</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indent="127000" algn="just">
                        <a:lnSpc>
                          <a:spcPct val="120000"/>
                        </a:lnSpc>
                        <a:spcAft>
                          <a:spcPts val="0"/>
                        </a:spcAft>
                      </a:pPr>
                      <a:r>
                        <a:rPr lang="en-US" sz="1800" kern="100" dirty="0">
                          <a:effectLst/>
                          <a:latin typeface="Times New Roman" panose="02020603050405020304" pitchFamily="18" charset="0"/>
                          <a:cs typeface="Times New Roman" panose="02020603050405020304" pitchFamily="18" charset="0"/>
                        </a:rPr>
                        <a:t>5</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indent="127000" algn="just">
                        <a:lnSpc>
                          <a:spcPct val="120000"/>
                        </a:lnSpc>
                        <a:spcAft>
                          <a:spcPts val="0"/>
                        </a:spcAft>
                      </a:pPr>
                      <a:r>
                        <a:rPr lang="en-US" sz="1800" kern="100" dirty="0">
                          <a:effectLst/>
                          <a:latin typeface="Times New Roman" panose="02020603050405020304" pitchFamily="18" charset="0"/>
                          <a:cs typeface="Times New Roman" panose="02020603050405020304" pitchFamily="18" charset="0"/>
                        </a:rPr>
                        <a:t>1</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r>
            </a:tbl>
          </a:graphicData>
        </a:graphic>
      </p:graphicFrame>
    </p:spTree>
    <p:extLst>
      <p:ext uri="{BB962C8B-B14F-4D97-AF65-F5344CB8AC3E}">
        <p14:creationId xmlns="" xmlns:p14="http://schemas.microsoft.com/office/powerpoint/2010/main" val="1199673288"/>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49405" y="0"/>
            <a:ext cx="9650027" cy="7072705"/>
          </a:xfrm>
          <a:prstGeom prst="rect">
            <a:avLst/>
          </a:prstGeom>
        </p:spPr>
        <p:txBody>
          <a:bodyPr wrap="square">
            <a:spAutoFit/>
          </a:bodyPr>
          <a:lstStyle/>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arr</a:t>
            </a:r>
            <a:r>
              <a:rPr lang="en-US" altLang="zh-CN" kern="100" dirty="0">
                <a:latin typeface="Times New Roman" panose="02020603050405020304" pitchFamily="18" charset="0"/>
                <a:cs typeface="Times New Roman" panose="02020603050405020304" pitchFamily="18" charset="0"/>
              </a:rPr>
              <a:t>[10][10];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i,j,k</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请输入行数</a:t>
            </a:r>
            <a:r>
              <a:rPr lang="en-US" altLang="zh-CN" kern="100" dirty="0">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d",&amp;k</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=0;i&lt;</a:t>
            </a:r>
            <a:r>
              <a:rPr lang="en-US" altLang="zh-CN" kern="100" dirty="0" err="1">
                <a:latin typeface="Times New Roman" panose="02020603050405020304" pitchFamily="18" charset="0"/>
                <a:cs typeface="Times New Roman" panose="02020603050405020304" pitchFamily="18" charset="0"/>
              </a:rPr>
              <a:t>k;i</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每行第一个和最后一个元素都为</a:t>
            </a:r>
            <a:r>
              <a:rPr lang="en-US" altLang="zh-CN" kern="100" dirty="0">
                <a:latin typeface="Times New Roman" panose="02020603050405020304" pitchFamily="18" charset="0"/>
                <a:cs typeface="Times New Roman" panose="02020603050405020304" pitchFamily="18" charset="0"/>
              </a:rPr>
              <a:t>1*/</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466725"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arr</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][0]=1; </a:t>
            </a:r>
            <a:r>
              <a:rPr lang="en-US" altLang="zh-CN" kern="100" dirty="0" err="1">
                <a:latin typeface="Times New Roman" panose="02020603050405020304" pitchFamily="18" charset="0"/>
                <a:cs typeface="Times New Roman" panose="02020603050405020304" pitchFamily="18" charset="0"/>
              </a:rPr>
              <a:t>arr</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]=1;</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=2;i&lt;</a:t>
            </a:r>
            <a:r>
              <a:rPr lang="en-US" altLang="zh-CN" kern="100" dirty="0" err="1">
                <a:latin typeface="Times New Roman" panose="02020603050405020304" pitchFamily="18" charset="0"/>
                <a:cs typeface="Times New Roman" panose="02020603050405020304" pitchFamily="18" charset="0"/>
              </a:rPr>
              <a:t>k;i</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每一个数据是它上一行的前一列和它上一行的本列之和</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for(j=1;j&lt;</a:t>
            </a:r>
            <a:r>
              <a:rPr lang="en-US" altLang="zh-CN" kern="100" dirty="0" err="1">
                <a:latin typeface="Times New Roman" panose="02020603050405020304" pitchFamily="18" charset="0"/>
                <a:cs typeface="Times New Roman" panose="02020603050405020304" pitchFamily="18" charset="0"/>
              </a:rPr>
              <a:t>i;j</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arr</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][j]=</a:t>
            </a:r>
            <a:r>
              <a:rPr lang="en-US" altLang="zh-CN" kern="100" dirty="0" err="1">
                <a:latin typeface="Times New Roman" panose="02020603050405020304" pitchFamily="18" charset="0"/>
                <a:cs typeface="Times New Roman" panose="02020603050405020304" pitchFamily="18" charset="0"/>
              </a:rPr>
              <a:t>arr</a:t>
            </a:r>
            <a:r>
              <a:rPr lang="en-US" altLang="zh-CN" kern="100" dirty="0">
                <a:latin typeface="Times New Roman" panose="02020603050405020304" pitchFamily="18" charset="0"/>
                <a:cs typeface="Times New Roman" panose="02020603050405020304" pitchFamily="18" charset="0"/>
              </a:rPr>
              <a:t>[i-1][j-1]+</a:t>
            </a:r>
            <a:r>
              <a:rPr lang="en-US" altLang="zh-CN" kern="100" dirty="0" err="1">
                <a:latin typeface="Times New Roman" panose="02020603050405020304" pitchFamily="18" charset="0"/>
                <a:cs typeface="Times New Roman" panose="02020603050405020304" pitchFamily="18" charset="0"/>
              </a:rPr>
              <a:t>arr</a:t>
            </a:r>
            <a:r>
              <a:rPr lang="en-US" altLang="zh-CN" kern="100" dirty="0">
                <a:latin typeface="Times New Roman" panose="02020603050405020304" pitchFamily="18" charset="0"/>
                <a:cs typeface="Times New Roman" panose="02020603050405020304" pitchFamily="18" charset="0"/>
              </a:rPr>
              <a:t>[i-1][j];</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=0;i&lt;</a:t>
            </a:r>
            <a:r>
              <a:rPr lang="en-US" altLang="zh-CN" kern="100" dirty="0" err="1">
                <a:latin typeface="Times New Roman" panose="02020603050405020304" pitchFamily="18" charset="0"/>
                <a:cs typeface="Times New Roman" panose="02020603050405020304" pitchFamily="18" charset="0"/>
              </a:rPr>
              <a:t>k;i</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输出结果，一共</a:t>
            </a:r>
            <a:r>
              <a:rPr lang="en-US" altLang="zh-CN" kern="100" dirty="0">
                <a:latin typeface="Times New Roman" panose="02020603050405020304" pitchFamily="18" charset="0"/>
                <a:cs typeface="Times New Roman" panose="02020603050405020304" pitchFamily="18" charset="0"/>
              </a:rPr>
              <a:t>k</a:t>
            </a:r>
            <a:r>
              <a:rPr lang="zh-CN" altLang="zh-CN" kern="100" dirty="0">
                <a:latin typeface="Times New Roman" panose="02020603050405020304" pitchFamily="18" charset="0"/>
                <a:cs typeface="Times New Roman" panose="02020603050405020304" pitchFamily="18" charset="0"/>
              </a:rPr>
              <a:t>行</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for(j=0;j&lt;=</a:t>
            </a:r>
            <a:r>
              <a:rPr lang="en-US" altLang="zh-CN" kern="100" dirty="0" err="1">
                <a:latin typeface="Times New Roman" panose="02020603050405020304" pitchFamily="18" charset="0"/>
                <a:cs typeface="Times New Roman" panose="02020603050405020304" pitchFamily="18" charset="0"/>
              </a:rPr>
              <a:t>i;j</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smtClean="0">
                <a:latin typeface="Times New Roman" panose="02020603050405020304" pitchFamily="18" charset="0"/>
                <a:cs typeface="Times New Roman" panose="02020603050405020304" pitchFamily="18" charset="0"/>
              </a:rPr>
              <a:t>       </a:t>
            </a:r>
            <a:r>
              <a:rPr lang="en-US" altLang="zh-CN" kern="100" dirty="0" err="1" smtClean="0">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("%-4d",arr[</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][j]);</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smtClean="0">
                <a:latin typeface="Times New Roman" panose="02020603050405020304" pitchFamily="18" charset="0"/>
                <a:cs typeface="Times New Roman" panose="02020603050405020304" pitchFamily="18" charset="0"/>
              </a:rPr>
              <a:t>       </a:t>
            </a:r>
            <a:r>
              <a:rPr lang="en-US" altLang="zh-CN" kern="100" dirty="0" err="1" smtClean="0">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515081814"/>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932402" y="1085404"/>
            <a:ext cx="10469460" cy="2908489"/>
          </a:xfrm>
          <a:prstGeom prst="rect">
            <a:avLst/>
          </a:prstGeom>
          <a:noFill/>
        </p:spPr>
        <p:txBody>
          <a:bodyPr wrap="square" lIns="0" tIns="0" rIns="0" bIns="0" rtlCol="0">
            <a:spAutoFit/>
          </a:bodyPr>
          <a:lstStyle/>
          <a:p>
            <a:pPr indent="266700" algn="just">
              <a:lnSpc>
                <a:spcPct val="150000"/>
              </a:lnSpc>
              <a:spcAft>
                <a:spcPts val="0"/>
              </a:spcAft>
            </a:pPr>
            <a:r>
              <a:rPr lang="zh-CN" altLang="zh-CN" kern="100" dirty="0">
                <a:latin typeface="Times New Roman"/>
                <a:cs typeface="Times New Roman"/>
              </a:rPr>
              <a:t>二维数组是由一维数组组成的数组，一维数组是由基本元素变量组成的数组。二维数组与一维数组的关系，二维数组可以理解为由一维数组构成的数组。</a:t>
            </a:r>
          </a:p>
          <a:p>
            <a:pPr indent="266700" algn="just">
              <a:lnSpc>
                <a:spcPct val="150000"/>
              </a:lnSpc>
              <a:spcAft>
                <a:spcPts val="0"/>
              </a:spcAft>
            </a:pPr>
            <a:r>
              <a:rPr lang="zh-CN" altLang="zh-CN" kern="100" dirty="0">
                <a:latin typeface="Times New Roman"/>
                <a:cs typeface="Times New Roman"/>
              </a:rPr>
              <a:t>例如</a:t>
            </a:r>
            <a:r>
              <a:rPr lang="en-US" altLang="zh-CN" kern="100" dirty="0" err="1">
                <a:latin typeface="Times New Roman"/>
                <a:cs typeface="Times New Roman"/>
              </a:rPr>
              <a:t>int</a:t>
            </a:r>
            <a:r>
              <a:rPr lang="en-US" altLang="zh-CN" kern="100" dirty="0">
                <a:latin typeface="Times New Roman"/>
                <a:cs typeface="Times New Roman"/>
              </a:rPr>
              <a:t> c[4][5]</a:t>
            </a:r>
            <a:r>
              <a:rPr lang="zh-CN" altLang="zh-CN" kern="100" dirty="0">
                <a:latin typeface="Times New Roman"/>
                <a:cs typeface="Times New Roman"/>
              </a:rPr>
              <a:t>可理解为：</a:t>
            </a:r>
          </a:p>
          <a:p>
            <a:pPr indent="266700" algn="just">
              <a:lnSpc>
                <a:spcPct val="150000"/>
              </a:lnSpc>
              <a:spcAft>
                <a:spcPts val="0"/>
              </a:spcAft>
            </a:pPr>
            <a:r>
              <a:rPr lang="en-US" altLang="zh-CN" kern="100" dirty="0">
                <a:latin typeface="宋体"/>
                <a:cs typeface="Times New Roman"/>
              </a:rPr>
              <a:t>c </a:t>
            </a:r>
            <a:r>
              <a:rPr lang="zh-CN" altLang="zh-CN" kern="100" dirty="0">
                <a:latin typeface="Times New Roman"/>
                <a:cs typeface="Times New Roman"/>
              </a:rPr>
              <a:t>数组由</a:t>
            </a:r>
            <a:r>
              <a:rPr lang="en-US" altLang="zh-CN" kern="100" dirty="0">
                <a:latin typeface="Times New Roman"/>
                <a:cs typeface="Times New Roman"/>
              </a:rPr>
              <a:t>c[0]</a:t>
            </a:r>
            <a:r>
              <a:rPr lang="zh-CN" altLang="zh-CN" kern="100" dirty="0">
                <a:latin typeface="Times New Roman"/>
                <a:cs typeface="Times New Roman"/>
              </a:rPr>
              <a:t>、</a:t>
            </a:r>
            <a:r>
              <a:rPr lang="en-US" altLang="zh-CN" kern="100" dirty="0">
                <a:latin typeface="Times New Roman"/>
                <a:cs typeface="Times New Roman"/>
              </a:rPr>
              <a:t>c[1]</a:t>
            </a:r>
            <a:r>
              <a:rPr lang="zh-CN" altLang="zh-CN" kern="100" dirty="0">
                <a:latin typeface="Times New Roman"/>
                <a:cs typeface="Times New Roman"/>
              </a:rPr>
              <a:t>、</a:t>
            </a:r>
            <a:r>
              <a:rPr lang="en-US" altLang="zh-CN" kern="100" dirty="0">
                <a:latin typeface="Times New Roman"/>
                <a:cs typeface="Times New Roman"/>
              </a:rPr>
              <a:t>c[2]</a:t>
            </a:r>
            <a:r>
              <a:rPr lang="zh-CN" altLang="zh-CN" kern="100" dirty="0">
                <a:latin typeface="Times New Roman"/>
                <a:cs typeface="Times New Roman"/>
              </a:rPr>
              <a:t>、</a:t>
            </a:r>
            <a:r>
              <a:rPr lang="en-US" altLang="zh-CN" kern="100" dirty="0">
                <a:latin typeface="Times New Roman"/>
                <a:cs typeface="Times New Roman"/>
              </a:rPr>
              <a:t>c[3] </a:t>
            </a:r>
            <a:r>
              <a:rPr lang="zh-CN" altLang="zh-CN" kern="100" dirty="0">
                <a:latin typeface="Times New Roman"/>
                <a:cs typeface="Times New Roman"/>
              </a:rPr>
              <a:t>四个一维数组构成。</a:t>
            </a:r>
          </a:p>
          <a:p>
            <a:pPr indent="266700" algn="just">
              <a:lnSpc>
                <a:spcPct val="150000"/>
              </a:lnSpc>
              <a:spcAft>
                <a:spcPts val="0"/>
              </a:spcAft>
            </a:pPr>
            <a:r>
              <a:rPr lang="en-US" altLang="zh-CN" kern="100" dirty="0">
                <a:latin typeface="宋体"/>
                <a:cs typeface="Times New Roman"/>
              </a:rPr>
              <a:t>c[0]</a:t>
            </a:r>
            <a:r>
              <a:rPr lang="zh-CN" altLang="zh-CN" kern="100" dirty="0">
                <a:latin typeface="Times New Roman"/>
                <a:cs typeface="Times New Roman"/>
              </a:rPr>
              <a:t>数组由</a:t>
            </a:r>
            <a:r>
              <a:rPr lang="en-US" altLang="zh-CN" kern="100" dirty="0">
                <a:latin typeface="Times New Roman"/>
                <a:cs typeface="Times New Roman"/>
              </a:rPr>
              <a:t>c[0][0]</a:t>
            </a:r>
            <a:r>
              <a:rPr lang="zh-CN" altLang="zh-CN" kern="100" dirty="0">
                <a:latin typeface="Times New Roman"/>
                <a:cs typeface="Times New Roman"/>
              </a:rPr>
              <a:t>、</a:t>
            </a:r>
            <a:r>
              <a:rPr lang="en-US" altLang="zh-CN" kern="100" dirty="0">
                <a:latin typeface="Times New Roman"/>
                <a:cs typeface="Times New Roman"/>
              </a:rPr>
              <a:t>c[0][1]</a:t>
            </a:r>
            <a:r>
              <a:rPr lang="zh-CN" altLang="zh-CN" kern="100" dirty="0">
                <a:latin typeface="Times New Roman"/>
                <a:cs typeface="Times New Roman"/>
              </a:rPr>
              <a:t>、</a:t>
            </a:r>
            <a:r>
              <a:rPr lang="en-US" altLang="zh-CN" kern="100" dirty="0">
                <a:latin typeface="Times New Roman"/>
                <a:cs typeface="Times New Roman"/>
              </a:rPr>
              <a:t>c[0][2]</a:t>
            </a:r>
            <a:r>
              <a:rPr lang="zh-CN" altLang="zh-CN" kern="100" dirty="0">
                <a:latin typeface="Times New Roman"/>
                <a:cs typeface="Times New Roman"/>
              </a:rPr>
              <a:t>、</a:t>
            </a:r>
            <a:r>
              <a:rPr lang="en-US" altLang="zh-CN" kern="100" dirty="0">
                <a:latin typeface="Times New Roman"/>
                <a:cs typeface="Times New Roman"/>
              </a:rPr>
              <a:t>c[0][3]</a:t>
            </a:r>
            <a:r>
              <a:rPr lang="zh-CN" altLang="zh-CN" kern="100" dirty="0">
                <a:latin typeface="Times New Roman"/>
                <a:cs typeface="Times New Roman"/>
              </a:rPr>
              <a:t>、</a:t>
            </a:r>
            <a:r>
              <a:rPr lang="en-US" altLang="zh-CN" kern="100" dirty="0">
                <a:latin typeface="Times New Roman"/>
                <a:cs typeface="Times New Roman"/>
              </a:rPr>
              <a:t>c[0][4] </a:t>
            </a:r>
            <a:r>
              <a:rPr lang="zh-CN" altLang="zh-CN" kern="100" dirty="0">
                <a:latin typeface="Times New Roman"/>
                <a:cs typeface="Times New Roman"/>
              </a:rPr>
              <a:t>五个元素构成。</a:t>
            </a:r>
          </a:p>
          <a:p>
            <a:pPr indent="266700" algn="just">
              <a:lnSpc>
                <a:spcPct val="150000"/>
              </a:lnSpc>
              <a:spcAft>
                <a:spcPts val="0"/>
              </a:spcAft>
            </a:pPr>
            <a:r>
              <a:rPr lang="en-US" altLang="zh-CN" kern="100" dirty="0">
                <a:latin typeface="宋体"/>
                <a:cs typeface="Times New Roman"/>
              </a:rPr>
              <a:t>c[1]</a:t>
            </a:r>
            <a:r>
              <a:rPr lang="zh-CN" altLang="zh-CN" kern="100" dirty="0">
                <a:latin typeface="Times New Roman"/>
                <a:cs typeface="Times New Roman"/>
              </a:rPr>
              <a:t>数组由</a:t>
            </a:r>
            <a:r>
              <a:rPr lang="en-US" altLang="zh-CN" kern="100" dirty="0">
                <a:latin typeface="Times New Roman"/>
                <a:cs typeface="Times New Roman"/>
              </a:rPr>
              <a:t>c[1][0]</a:t>
            </a:r>
            <a:r>
              <a:rPr lang="zh-CN" altLang="zh-CN" kern="100" dirty="0">
                <a:latin typeface="Times New Roman"/>
                <a:cs typeface="Times New Roman"/>
              </a:rPr>
              <a:t>、</a:t>
            </a:r>
            <a:r>
              <a:rPr lang="en-US" altLang="zh-CN" kern="100" dirty="0">
                <a:latin typeface="Times New Roman"/>
                <a:cs typeface="Times New Roman"/>
              </a:rPr>
              <a:t>c[1][1]</a:t>
            </a:r>
            <a:r>
              <a:rPr lang="zh-CN" altLang="zh-CN" kern="100" dirty="0">
                <a:latin typeface="Times New Roman"/>
                <a:cs typeface="Times New Roman"/>
              </a:rPr>
              <a:t>、</a:t>
            </a:r>
            <a:r>
              <a:rPr lang="en-US" altLang="zh-CN" kern="100" dirty="0">
                <a:latin typeface="Times New Roman"/>
                <a:cs typeface="Times New Roman"/>
              </a:rPr>
              <a:t>c[1][2]</a:t>
            </a:r>
            <a:r>
              <a:rPr lang="zh-CN" altLang="zh-CN" kern="100" dirty="0">
                <a:latin typeface="Times New Roman"/>
                <a:cs typeface="Times New Roman"/>
              </a:rPr>
              <a:t>、</a:t>
            </a:r>
            <a:r>
              <a:rPr lang="en-US" altLang="zh-CN" kern="100" dirty="0">
                <a:latin typeface="Times New Roman"/>
                <a:cs typeface="Times New Roman"/>
              </a:rPr>
              <a:t>c[1][3]</a:t>
            </a:r>
            <a:r>
              <a:rPr lang="zh-CN" altLang="zh-CN" kern="100" dirty="0">
                <a:latin typeface="Times New Roman"/>
                <a:cs typeface="Times New Roman"/>
              </a:rPr>
              <a:t>、</a:t>
            </a:r>
            <a:r>
              <a:rPr lang="en-US" altLang="zh-CN" kern="100" dirty="0">
                <a:latin typeface="Times New Roman"/>
                <a:cs typeface="Times New Roman"/>
              </a:rPr>
              <a:t>c[1][4] </a:t>
            </a:r>
            <a:r>
              <a:rPr lang="zh-CN" altLang="zh-CN" kern="100" dirty="0">
                <a:latin typeface="Times New Roman"/>
                <a:cs typeface="Times New Roman"/>
              </a:rPr>
              <a:t>五个元素构成。</a:t>
            </a:r>
          </a:p>
          <a:p>
            <a:pPr indent="266700" algn="just">
              <a:lnSpc>
                <a:spcPct val="150000"/>
              </a:lnSpc>
              <a:spcAft>
                <a:spcPts val="0"/>
              </a:spcAft>
            </a:pPr>
            <a:r>
              <a:rPr lang="en-US" altLang="zh-CN" kern="100" dirty="0" smtClean="0">
                <a:latin typeface="宋体"/>
                <a:cs typeface="Times New Roman"/>
              </a:rPr>
              <a:t>…</a:t>
            </a:r>
            <a:endParaRPr lang="zh-CN" altLang="zh-CN" kern="100" dirty="0">
              <a:latin typeface="Times New Roman"/>
              <a:cs typeface="Times New Roman"/>
            </a:endParaRPr>
          </a:p>
        </p:txBody>
      </p:sp>
    </p:spTree>
    <p:extLst>
      <p:ext uri="{BB962C8B-B14F-4D97-AF65-F5344CB8AC3E}">
        <p14:creationId xmlns="" xmlns:p14="http://schemas.microsoft.com/office/powerpoint/2010/main" val="106047486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180052" y="409129"/>
            <a:ext cx="10469460" cy="5401479"/>
          </a:xfrm>
          <a:prstGeom prst="rect">
            <a:avLst/>
          </a:prstGeom>
          <a:noFill/>
        </p:spPr>
        <p:txBody>
          <a:bodyPr wrap="square" lIns="0" tIns="0" rIns="0" bIns="0" rtlCol="0">
            <a:spAutoFit/>
          </a:bodyPr>
          <a:lstStyle/>
          <a:p>
            <a:pPr indent="267970" algn="just">
              <a:lnSpc>
                <a:spcPct val="150000"/>
              </a:lnSpc>
              <a:spcAft>
                <a:spcPts val="0"/>
              </a:spcAft>
            </a:pPr>
            <a:r>
              <a:rPr lang="en-US" altLang="zh-CN" b="1" kern="100" dirty="0">
                <a:latin typeface="Times New Roman" panose="02020603050405020304" pitchFamily="18" charset="0"/>
                <a:cs typeface="Times New Roman" panose="02020603050405020304" pitchFamily="18" charset="0"/>
              </a:rPr>
              <a:t>5.3 </a:t>
            </a:r>
            <a:r>
              <a:rPr lang="zh-CN" altLang="zh-CN" b="1" kern="100" dirty="0">
                <a:latin typeface="Times New Roman" panose="02020603050405020304" pitchFamily="18" charset="0"/>
                <a:cs typeface="Times New Roman" panose="02020603050405020304" pitchFamily="18" charset="0"/>
              </a:rPr>
              <a:t>字符和字符数组</a:t>
            </a:r>
          </a:p>
          <a:p>
            <a:pPr indent="267970" algn="just">
              <a:lnSpc>
                <a:spcPct val="150000"/>
              </a:lnSpc>
              <a:spcAft>
                <a:spcPts val="0"/>
              </a:spcAft>
            </a:pPr>
            <a:r>
              <a:rPr lang="en-US" altLang="zh-CN" b="1" kern="100" dirty="0">
                <a:latin typeface="Times New Roman" panose="02020603050405020304" pitchFamily="18" charset="0"/>
                <a:cs typeface="Times New Roman" panose="02020603050405020304" pitchFamily="18" charset="0"/>
              </a:rPr>
              <a:t>5.3.1</a:t>
            </a:r>
            <a:r>
              <a:rPr lang="zh-CN" altLang="zh-CN" b="1" kern="100" dirty="0">
                <a:latin typeface="Times New Roman" panose="02020603050405020304" pitchFamily="18" charset="0"/>
                <a:cs typeface="Times New Roman" panose="02020603050405020304" pitchFamily="18" charset="0"/>
              </a:rPr>
              <a:t>字符数组的定义和初始化</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字符数组的定义</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用来存放字符类型数据的数组称为字符数组，定义格式： </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char </a:t>
            </a:r>
            <a:r>
              <a:rPr lang="zh-CN" altLang="zh-CN" kern="100" dirty="0">
                <a:latin typeface="Times New Roman" panose="02020603050405020304" pitchFamily="18" charset="0"/>
                <a:cs typeface="Times New Roman" panose="02020603050405020304" pitchFamily="18" charset="0"/>
              </a:rPr>
              <a:t>数组名</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常量表达式</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或</a:t>
            </a:r>
            <a:r>
              <a:rPr lang="en-US" altLang="zh-CN" kern="100" dirty="0">
                <a:latin typeface="Times New Roman" panose="02020603050405020304" pitchFamily="18" charset="0"/>
                <a:cs typeface="Times New Roman" panose="02020603050405020304" pitchFamily="18" charset="0"/>
              </a:rPr>
              <a:t>char</a:t>
            </a:r>
            <a:r>
              <a:rPr lang="zh-CN" altLang="zh-CN" kern="100" dirty="0">
                <a:latin typeface="Times New Roman" panose="02020603050405020304" pitchFamily="18" charset="0"/>
                <a:cs typeface="Times New Roman" panose="02020603050405020304" pitchFamily="18" charset="0"/>
              </a:rPr>
              <a:t>数组名</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常量表达式</a:t>
            </a:r>
            <a:r>
              <a:rPr lang="en-US" altLang="zh-CN" kern="100" dirty="0">
                <a:latin typeface="Times New Roman" panose="02020603050405020304" pitchFamily="18" charset="0"/>
                <a:cs typeface="Times New Roman" panose="02020603050405020304" pitchFamily="18" charset="0"/>
              </a:rPr>
              <a:t>1] [</a:t>
            </a:r>
            <a:r>
              <a:rPr lang="zh-CN" altLang="zh-CN" kern="100" dirty="0">
                <a:latin typeface="Times New Roman" panose="02020603050405020304" pitchFamily="18" charset="0"/>
                <a:cs typeface="Times New Roman" panose="02020603050405020304" pitchFamily="18" charset="0"/>
              </a:rPr>
              <a:t>常量表达式</a:t>
            </a:r>
            <a:r>
              <a:rPr lang="en-US" altLang="zh-CN" kern="100" dirty="0">
                <a:latin typeface="Times New Roman" panose="02020603050405020304" pitchFamily="18" charset="0"/>
                <a:cs typeface="Times New Roman" panose="02020603050405020304" pitchFamily="18" charset="0"/>
              </a:rPr>
              <a:t>2];</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例如：</a:t>
            </a:r>
            <a:r>
              <a:rPr lang="en-US" altLang="zh-CN" kern="100" dirty="0">
                <a:latin typeface="Times New Roman" panose="02020603050405020304" pitchFamily="18" charset="0"/>
                <a:cs typeface="Times New Roman" panose="02020603050405020304" pitchFamily="18" charset="0"/>
              </a:rPr>
              <a:t>char a[10];  </a:t>
            </a:r>
            <a:r>
              <a:rPr lang="zh-CN" altLang="zh-CN" kern="100" dirty="0">
                <a:latin typeface="Times New Roman" panose="02020603050405020304" pitchFamily="18" charset="0"/>
                <a:cs typeface="Times New Roman" panose="02020603050405020304" pitchFamily="18" charset="0"/>
              </a:rPr>
              <a:t>表示定义了一维字符数组，可以存放</a:t>
            </a:r>
            <a:r>
              <a:rPr lang="en-US" altLang="zh-CN" kern="100" dirty="0">
                <a:latin typeface="Times New Roman" panose="02020603050405020304" pitchFamily="18" charset="0"/>
                <a:cs typeface="Times New Roman" panose="02020603050405020304" pitchFamily="18" charset="0"/>
              </a:rPr>
              <a:t>10</a:t>
            </a:r>
            <a:r>
              <a:rPr lang="zh-CN" altLang="zh-CN" kern="100" dirty="0">
                <a:latin typeface="Times New Roman" panose="02020603050405020304" pitchFamily="18" charset="0"/>
                <a:cs typeface="Times New Roman" panose="02020603050405020304" pitchFamily="18" charset="0"/>
              </a:rPr>
              <a:t>个字符型数据。</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2.</a:t>
            </a:r>
            <a:r>
              <a:rPr lang="zh-CN" altLang="zh-CN" kern="100" dirty="0">
                <a:latin typeface="Times New Roman" panose="02020603050405020304" pitchFamily="18" charset="0"/>
                <a:cs typeface="Times New Roman" panose="02020603050405020304" pitchFamily="18" charset="0"/>
              </a:rPr>
              <a:t>字符数组的初始化</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下面是逐个字符赋给数组中各元素。</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char </a:t>
            </a:r>
            <a:r>
              <a:rPr lang="en-US" altLang="zh-CN" kern="100" dirty="0" err="1">
                <a:latin typeface="Times New Roman" panose="02020603050405020304" pitchFamily="18" charset="0"/>
                <a:cs typeface="Times New Roman" panose="02020603050405020304" pitchFamily="18" charset="0"/>
              </a:rPr>
              <a:t>str</a:t>
            </a:r>
            <a:r>
              <a:rPr lang="en-US" altLang="zh-CN" kern="100" dirty="0">
                <a:latin typeface="Times New Roman" panose="02020603050405020304" pitchFamily="18" charset="0"/>
                <a:cs typeface="Times New Roman" panose="02020603050405020304" pitchFamily="18" charset="0"/>
              </a:rPr>
              <a:t>[10]={ 'I',' ','</a:t>
            </a:r>
            <a:r>
              <a:rPr lang="en-US" altLang="zh-CN" kern="100" dirty="0" err="1">
                <a:latin typeface="Times New Roman" panose="02020603050405020304" pitchFamily="18" charset="0"/>
                <a:cs typeface="Times New Roman" panose="02020603050405020304" pitchFamily="18" charset="0"/>
              </a:rPr>
              <a:t>a','m</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h','a','p','p','y</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空格也占一个字符。把“</a:t>
            </a:r>
            <a:r>
              <a:rPr lang="en-US" altLang="zh-CN" kern="100" dirty="0">
                <a:latin typeface="Times New Roman" panose="02020603050405020304" pitchFamily="18" charset="0"/>
                <a:cs typeface="Times New Roman" panose="02020603050405020304" pitchFamily="18" charset="0"/>
              </a:rPr>
              <a:t>I am happy</a:t>
            </a:r>
            <a:r>
              <a:rPr lang="zh-CN" altLang="zh-CN" kern="100" dirty="0">
                <a:latin typeface="Times New Roman" panose="02020603050405020304" pitchFamily="18" charset="0"/>
                <a:cs typeface="Times New Roman" panose="02020603050405020304" pitchFamily="18" charset="0"/>
              </a:rPr>
              <a:t>”这</a:t>
            </a:r>
            <a:r>
              <a:rPr lang="en-US" altLang="zh-CN" kern="100" dirty="0">
                <a:latin typeface="Times New Roman" panose="02020603050405020304" pitchFamily="18" charset="0"/>
                <a:cs typeface="Times New Roman" panose="02020603050405020304" pitchFamily="18" charset="0"/>
              </a:rPr>
              <a:t>10</a:t>
            </a:r>
            <a:r>
              <a:rPr lang="zh-CN" altLang="zh-CN" kern="100" dirty="0">
                <a:latin typeface="Times New Roman" panose="02020603050405020304" pitchFamily="18" charset="0"/>
                <a:cs typeface="Times New Roman" panose="02020603050405020304" pitchFamily="18" charset="0"/>
              </a:rPr>
              <a:t>个字符分别赋给</a:t>
            </a:r>
            <a:r>
              <a:rPr lang="en-US" altLang="zh-CN" kern="100" dirty="0" err="1">
                <a:latin typeface="Times New Roman" panose="02020603050405020304" pitchFamily="18" charset="0"/>
                <a:cs typeface="Times New Roman" panose="02020603050405020304" pitchFamily="18" charset="0"/>
              </a:rPr>
              <a:t>str</a:t>
            </a:r>
            <a:r>
              <a:rPr lang="en-US" altLang="zh-CN" kern="100" dirty="0">
                <a:latin typeface="Times New Roman" panose="02020603050405020304" pitchFamily="18" charset="0"/>
                <a:cs typeface="Times New Roman" panose="02020603050405020304" pitchFamily="18" charset="0"/>
              </a:rPr>
              <a:t>[0]</a:t>
            </a:r>
            <a:r>
              <a:rPr lang="zh-CN" altLang="zh-CN" kern="100" dirty="0">
                <a:latin typeface="Times New Roman" panose="02020603050405020304" pitchFamily="18" charset="0"/>
                <a:cs typeface="Times New Roman" panose="02020603050405020304" pitchFamily="18" charset="0"/>
              </a:rPr>
              <a:t>到</a:t>
            </a:r>
            <a:r>
              <a:rPr lang="en-US" altLang="zh-CN" kern="100" dirty="0" err="1">
                <a:latin typeface="Times New Roman" panose="02020603050405020304" pitchFamily="18" charset="0"/>
                <a:cs typeface="Times New Roman" panose="02020603050405020304" pitchFamily="18" charset="0"/>
              </a:rPr>
              <a:t>str</a:t>
            </a:r>
            <a:r>
              <a:rPr lang="en-US" altLang="zh-CN" kern="100" dirty="0">
                <a:latin typeface="Times New Roman" panose="02020603050405020304" pitchFamily="18" charset="0"/>
                <a:cs typeface="Times New Roman" panose="02020603050405020304" pitchFamily="18" charset="0"/>
              </a:rPr>
              <a:t>[9]10</a:t>
            </a:r>
            <a:r>
              <a:rPr lang="zh-CN" altLang="zh-CN" kern="100" dirty="0">
                <a:latin typeface="Times New Roman" panose="02020603050405020304" pitchFamily="18" charset="0"/>
                <a:cs typeface="Times New Roman" panose="02020603050405020304" pitchFamily="18" charset="0"/>
              </a:rPr>
              <a:t>个元素。</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或</a:t>
            </a:r>
            <a:r>
              <a:rPr lang="en-US" altLang="zh-CN" kern="100" dirty="0">
                <a:latin typeface="Times New Roman" panose="02020603050405020304" pitchFamily="18" charset="0"/>
                <a:cs typeface="Times New Roman" panose="02020603050405020304" pitchFamily="18" charset="0"/>
              </a:rPr>
              <a:t> char a[5];</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a[0]= </a:t>
            </a:r>
            <a:r>
              <a:rPr lang="en-US" altLang="zh-CN" kern="100" dirty="0" smtClean="0">
                <a:latin typeface="Times New Roman" panose="02020603050405020304" pitchFamily="18" charset="0"/>
                <a:cs typeface="Times New Roman" panose="02020603050405020304" pitchFamily="18" charset="0"/>
              </a:rPr>
              <a:t>'</a:t>
            </a:r>
            <a:r>
              <a:rPr lang="en-US" altLang="zh-CN" kern="100" dirty="0" err="1" smtClean="0">
                <a:latin typeface="Times New Roman" panose="02020603050405020304" pitchFamily="18" charset="0"/>
                <a:cs typeface="Times New Roman" panose="02020603050405020304" pitchFamily="18" charset="0"/>
              </a:rPr>
              <a:t>a</a:t>
            </a:r>
            <a:r>
              <a:rPr lang="en-US" altLang="zh-CN" kern="100" dirty="0" err="1">
                <a:latin typeface="Times New Roman" panose="02020603050405020304" pitchFamily="18" charset="0"/>
                <a:cs typeface="Times New Roman" panose="02020603050405020304" pitchFamily="18" charset="0"/>
              </a:rPr>
              <a:t>';a</a:t>
            </a:r>
            <a:r>
              <a:rPr lang="en-US" altLang="zh-CN" kern="100" dirty="0">
                <a:latin typeface="Times New Roman" panose="02020603050405020304" pitchFamily="18" charset="0"/>
                <a:cs typeface="Times New Roman" panose="02020603050405020304" pitchFamily="18" charset="0"/>
              </a:rPr>
              <a:t>[1]= </a:t>
            </a:r>
            <a:r>
              <a:rPr lang="en-US" altLang="zh-CN" kern="100" dirty="0" smtClean="0">
                <a:latin typeface="Times New Roman" panose="02020603050405020304" pitchFamily="18" charset="0"/>
                <a:cs typeface="Times New Roman" panose="02020603050405020304" pitchFamily="18" charset="0"/>
              </a:rPr>
              <a:t>'</a:t>
            </a:r>
            <a:r>
              <a:rPr lang="en-US" altLang="zh-CN" kern="100" dirty="0" err="1" smtClean="0">
                <a:latin typeface="Times New Roman" panose="02020603050405020304" pitchFamily="18" charset="0"/>
                <a:cs typeface="Times New Roman" panose="02020603050405020304" pitchFamily="18" charset="0"/>
              </a:rPr>
              <a:t>b</a:t>
            </a:r>
            <a:r>
              <a:rPr lang="en-US" altLang="zh-CN" kern="100" dirty="0" err="1">
                <a:latin typeface="Times New Roman" panose="02020603050405020304" pitchFamily="18" charset="0"/>
                <a:cs typeface="Times New Roman" panose="02020603050405020304" pitchFamily="18" charset="0"/>
              </a:rPr>
              <a:t>';a</a:t>
            </a:r>
            <a:r>
              <a:rPr lang="en-US" altLang="zh-CN" kern="100" dirty="0">
                <a:latin typeface="Times New Roman" panose="02020603050405020304" pitchFamily="18" charset="0"/>
                <a:cs typeface="Times New Roman" panose="02020603050405020304" pitchFamily="18" charset="0"/>
              </a:rPr>
              <a:t>[2]= </a:t>
            </a:r>
            <a:r>
              <a:rPr lang="en-US" altLang="zh-CN" kern="100" dirty="0" smtClean="0">
                <a:latin typeface="Times New Roman" panose="02020603050405020304" pitchFamily="18" charset="0"/>
                <a:cs typeface="Times New Roman" panose="02020603050405020304" pitchFamily="18" charset="0"/>
              </a:rPr>
              <a:t>'</a:t>
            </a:r>
            <a:r>
              <a:rPr lang="en-US" altLang="zh-CN" kern="100" dirty="0" err="1" smtClean="0">
                <a:latin typeface="Times New Roman" panose="02020603050405020304" pitchFamily="18" charset="0"/>
                <a:cs typeface="Times New Roman" panose="02020603050405020304" pitchFamily="18" charset="0"/>
              </a:rPr>
              <a:t>c</a:t>
            </a:r>
            <a:r>
              <a:rPr lang="en-US" altLang="zh-CN" kern="100" dirty="0" err="1">
                <a:latin typeface="Times New Roman" panose="02020603050405020304" pitchFamily="18" charset="0"/>
                <a:cs typeface="Times New Roman" panose="02020603050405020304" pitchFamily="18" charset="0"/>
              </a:rPr>
              <a:t>';a</a:t>
            </a:r>
            <a:r>
              <a:rPr lang="en-US" altLang="zh-CN" kern="100" dirty="0">
                <a:latin typeface="Times New Roman" panose="02020603050405020304" pitchFamily="18" charset="0"/>
                <a:cs typeface="Times New Roman" panose="02020603050405020304" pitchFamily="18" charset="0"/>
              </a:rPr>
              <a:t>[3]= </a:t>
            </a:r>
            <a:r>
              <a:rPr lang="en-US" altLang="zh-CN" kern="100" dirty="0" smtClean="0">
                <a:latin typeface="Times New Roman" panose="02020603050405020304" pitchFamily="18" charset="0"/>
                <a:cs typeface="Times New Roman" panose="02020603050405020304" pitchFamily="18" charset="0"/>
              </a:rPr>
              <a:t>'</a:t>
            </a:r>
            <a:r>
              <a:rPr lang="en-US" altLang="zh-CN" kern="100" dirty="0" err="1" smtClean="0">
                <a:latin typeface="Times New Roman" panose="02020603050405020304" pitchFamily="18" charset="0"/>
                <a:cs typeface="Times New Roman" panose="02020603050405020304" pitchFamily="18" charset="0"/>
              </a:rPr>
              <a:t>d</a:t>
            </a:r>
            <a:r>
              <a:rPr lang="en-US" altLang="zh-CN" kern="100" dirty="0" err="1">
                <a:latin typeface="Times New Roman" panose="02020603050405020304" pitchFamily="18" charset="0"/>
                <a:cs typeface="Times New Roman" panose="02020603050405020304" pitchFamily="18" charset="0"/>
              </a:rPr>
              <a:t>';a</a:t>
            </a:r>
            <a:r>
              <a:rPr lang="en-US" altLang="zh-CN" kern="100" dirty="0">
                <a:latin typeface="Times New Roman" panose="02020603050405020304" pitchFamily="18" charset="0"/>
                <a:cs typeface="Times New Roman" panose="02020603050405020304" pitchFamily="18" charset="0"/>
              </a:rPr>
              <a:t>[4]= </a:t>
            </a:r>
            <a:r>
              <a:rPr lang="en-US" altLang="zh-CN" kern="100" dirty="0" smtClean="0">
                <a:latin typeface="Times New Roman" panose="02020603050405020304" pitchFamily="18" charset="0"/>
                <a:cs typeface="Times New Roman" panose="02020603050405020304" pitchFamily="18" charset="0"/>
              </a:rPr>
              <a:t>'e';</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87059572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88317" y="561205"/>
            <a:ext cx="10115549" cy="5078313"/>
          </a:xfrm>
          <a:prstGeom prst="rect">
            <a:avLst/>
          </a:prstGeom>
        </p:spPr>
        <p:txBody>
          <a:bodyPr wrap="square">
            <a:spAutoFit/>
          </a:bodyPr>
          <a:lstStyle/>
          <a:p>
            <a:pPr indent="267970" algn="just">
              <a:spcAft>
                <a:spcPts val="0"/>
              </a:spcAft>
            </a:pPr>
            <a:r>
              <a:rPr lang="en-US" altLang="zh-CN" b="1" kern="100" dirty="0">
                <a:latin typeface="Times New Roman" panose="02020603050405020304" pitchFamily="18" charset="0"/>
                <a:cs typeface="Times New Roman" panose="02020603050405020304" pitchFamily="18" charset="0"/>
              </a:rPr>
              <a:t>5.3.2</a:t>
            </a:r>
            <a:r>
              <a:rPr lang="zh-CN" altLang="zh-CN" b="1" kern="100" dirty="0">
                <a:latin typeface="Times New Roman" panose="02020603050405020304" pitchFamily="18" charset="0"/>
                <a:cs typeface="Times New Roman" panose="02020603050405020304" pitchFamily="18" charset="0"/>
              </a:rPr>
              <a:t>字符数组的</a:t>
            </a:r>
            <a:r>
              <a:rPr lang="zh-CN" altLang="zh-CN" b="1" kern="100" dirty="0" smtClean="0">
                <a:latin typeface="Times New Roman" panose="02020603050405020304" pitchFamily="18" charset="0"/>
                <a:cs typeface="Times New Roman" panose="02020603050405020304" pitchFamily="18" charset="0"/>
              </a:rPr>
              <a:t>引用</a:t>
            </a:r>
            <a:endParaRPr lang="zh-CN" altLang="zh-CN" b="1" kern="100" dirty="0">
              <a:latin typeface="Times New Roman" panose="02020603050405020304" pitchFamily="18" charset="0"/>
              <a:cs typeface="Times New Roman" panose="02020603050405020304" pitchFamily="18" charset="0"/>
            </a:endParaRPr>
          </a:p>
          <a:p>
            <a:pPr indent="266700" algn="just">
              <a:spcAft>
                <a:spcPts val="0"/>
              </a:spcAft>
            </a:pPr>
            <a:r>
              <a:rPr lang="zh-CN" altLang="zh-CN" kern="100" dirty="0">
                <a:latin typeface="Times New Roman" panose="02020603050405020304" pitchFamily="18" charset="0"/>
                <a:cs typeface="Times New Roman" panose="02020603050405020304" pitchFamily="18" charset="0"/>
              </a:rPr>
              <a:t>字符数组元素的引用和普通数组一样，可以使用数组名</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下标</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形式</a:t>
            </a:r>
            <a:r>
              <a:rPr lang="zh-CN" altLang="zh-CN" kern="100" dirty="0" smtClean="0">
                <a:latin typeface="Times New Roman" panose="02020603050405020304" pitchFamily="18" charset="0"/>
                <a:cs typeface="Times New Roman" panose="02020603050405020304" pitchFamily="18" charset="0"/>
              </a:rPr>
              <a:t>。</a:t>
            </a:r>
            <a:endParaRPr lang="en-US" altLang="zh-CN" kern="100" dirty="0" smtClean="0">
              <a:latin typeface="Times New Roman" panose="02020603050405020304" pitchFamily="18" charset="0"/>
              <a:cs typeface="Times New Roman" panose="02020603050405020304" pitchFamily="18" charset="0"/>
            </a:endParaRPr>
          </a:p>
          <a:p>
            <a:pPr indent="266700" algn="just">
              <a:spcAft>
                <a:spcPts val="0"/>
              </a:spcAft>
            </a:pP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5-6</a:t>
            </a:r>
            <a:r>
              <a:rPr lang="zh-CN" altLang="zh-CN" kern="100" dirty="0" smtClean="0">
                <a:latin typeface="Times New Roman" panose="02020603050405020304" pitchFamily="18" charset="0"/>
                <a:cs typeface="Times New Roman" panose="02020603050405020304" pitchFamily="18" charset="0"/>
              </a:rPr>
              <a:t>编写</a:t>
            </a:r>
            <a:r>
              <a:rPr lang="zh-CN" altLang="zh-CN" kern="100" dirty="0">
                <a:latin typeface="Times New Roman" panose="02020603050405020304" pitchFamily="18" charset="0"/>
                <a:cs typeface="Times New Roman" panose="02020603050405020304" pitchFamily="18" charset="0"/>
              </a:rPr>
              <a:t>程序，实现用户输入若干字符（以</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结束），并将其输出</a:t>
            </a:r>
            <a:r>
              <a:rPr lang="zh-CN" altLang="zh-CN" kern="100" dirty="0" smtClean="0">
                <a:latin typeface="Times New Roman" panose="02020603050405020304" pitchFamily="18" charset="0"/>
                <a:cs typeface="Times New Roman" panose="02020603050405020304" pitchFamily="18" charset="0"/>
              </a:rPr>
              <a:t>。</a:t>
            </a:r>
            <a:endParaRPr lang="en-US" altLang="zh-CN" kern="100" dirty="0" smtClean="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smtClean="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char </a:t>
            </a:r>
            <a:r>
              <a:rPr lang="en-US" altLang="zh-CN" kern="100" dirty="0" err="1">
                <a:latin typeface="Times New Roman" panose="02020603050405020304" pitchFamily="18" charset="0"/>
                <a:cs typeface="Times New Roman" panose="02020603050405020304" pitchFamily="18" charset="0"/>
              </a:rPr>
              <a:t>ch</a:t>
            </a:r>
            <a:r>
              <a:rPr lang="en-US" altLang="zh-CN" kern="100" dirty="0">
                <a:latin typeface="Times New Roman" panose="02020603050405020304" pitchFamily="18" charset="0"/>
                <a:cs typeface="Times New Roman" panose="02020603050405020304" pitchFamily="18" charset="0"/>
              </a:rPr>
              <a:t>[100];/*</a:t>
            </a:r>
            <a:r>
              <a:rPr lang="zh-CN" altLang="zh-CN" kern="100" dirty="0">
                <a:latin typeface="Times New Roman" panose="02020603050405020304" pitchFamily="18" charset="0"/>
                <a:cs typeface="Times New Roman" panose="02020603050405020304" pitchFamily="18" charset="0"/>
              </a:rPr>
              <a:t>定义字符数组，最多可以输入</a:t>
            </a:r>
            <a:r>
              <a:rPr lang="en-US" altLang="zh-CN" kern="100" dirty="0">
                <a:latin typeface="Times New Roman" panose="02020603050405020304" pitchFamily="18" charset="0"/>
                <a:cs typeface="Times New Roman" panose="02020603050405020304" pitchFamily="18" charset="0"/>
              </a:rPr>
              <a:t>100</a:t>
            </a:r>
            <a:r>
              <a:rPr lang="zh-CN" altLang="zh-CN" kern="100" dirty="0">
                <a:latin typeface="Times New Roman" panose="02020603050405020304" pitchFamily="18" charset="0"/>
                <a:cs typeface="Times New Roman" panose="02020603050405020304" pitchFamily="18" charset="0"/>
              </a:rPr>
              <a:t>个字符</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i,k</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for(i=0;i&lt;100;i++)</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("%c",&amp;</a:t>
            </a:r>
            <a:r>
              <a:rPr lang="en-US" altLang="zh-CN" kern="100" dirty="0" err="1">
                <a:latin typeface="Times New Roman" panose="02020603050405020304" pitchFamily="18" charset="0"/>
                <a:cs typeface="Times New Roman" panose="02020603050405020304" pitchFamily="18" charset="0"/>
              </a:rPr>
              <a:t>ch</a:t>
            </a:r>
            <a:r>
              <a:rPr lang="en-US" altLang="zh-CN" kern="100" dirty="0">
                <a:latin typeface="Times New Roman" panose="02020603050405020304" pitchFamily="18" charset="0"/>
                <a:cs typeface="Times New Roman" panose="02020603050405020304" pitchFamily="18" charset="0"/>
              </a:rPr>
              <a:t>[i]);</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if(</a:t>
            </a:r>
            <a:r>
              <a:rPr lang="en-US" altLang="zh-CN" kern="100" dirty="0" err="1">
                <a:latin typeface="Times New Roman" panose="02020603050405020304" pitchFamily="18" charset="0"/>
                <a:cs typeface="Times New Roman" panose="02020603050405020304" pitchFamily="18" charset="0"/>
              </a:rPr>
              <a:t>ch</a:t>
            </a:r>
            <a:r>
              <a:rPr lang="en-US" altLang="zh-CN" kern="100" dirty="0">
                <a:latin typeface="Times New Roman" panose="02020603050405020304" pitchFamily="18" charset="0"/>
                <a:cs typeface="Times New Roman" panose="02020603050405020304" pitchFamily="18" charset="0"/>
              </a:rPr>
              <a:t>[i]==‘#’)/*</a:t>
            </a:r>
            <a:r>
              <a:rPr lang="zh-CN" altLang="zh-CN" kern="100" dirty="0">
                <a:latin typeface="Times New Roman" panose="02020603050405020304" pitchFamily="18" charset="0"/>
                <a:cs typeface="Times New Roman" panose="02020603050405020304" pitchFamily="18" charset="0"/>
              </a:rPr>
              <a:t>如果输入</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ch</a:t>
            </a:r>
            <a:r>
              <a:rPr lang="en-US" altLang="zh-CN" kern="100" dirty="0">
                <a:latin typeface="Times New Roman" panose="02020603050405020304" pitchFamily="18" charset="0"/>
                <a:cs typeface="Times New Roman" panose="02020603050405020304" pitchFamily="18" charset="0"/>
              </a:rPr>
              <a:t>[i]== ‘#’</a:t>
            </a:r>
            <a:r>
              <a:rPr lang="zh-CN" altLang="zh-CN" kern="100" dirty="0">
                <a:latin typeface="Times New Roman" panose="02020603050405020304" pitchFamily="18" charset="0"/>
                <a:cs typeface="Times New Roman" panose="02020603050405020304" pitchFamily="18" charset="0"/>
              </a:rPr>
              <a:t>条件为真，执行</a:t>
            </a:r>
            <a:r>
              <a:rPr lang="en-US" altLang="zh-CN" kern="100" dirty="0">
                <a:latin typeface="Times New Roman" panose="02020603050405020304" pitchFamily="18" charset="0"/>
                <a:cs typeface="Times New Roman" panose="02020603050405020304" pitchFamily="18" charset="0"/>
              </a:rPr>
              <a:t>break;</a:t>
            </a:r>
            <a:r>
              <a:rPr lang="zh-CN" altLang="zh-CN" kern="100" dirty="0">
                <a:latin typeface="Times New Roman" panose="02020603050405020304" pitchFamily="18" charset="0"/>
                <a:cs typeface="Times New Roman" panose="02020603050405020304" pitchFamily="18" charset="0"/>
              </a:rPr>
              <a:t>结束循环</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break;</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k=i;/*</a:t>
            </a:r>
            <a:r>
              <a:rPr lang="zh-CN" altLang="zh-CN" kern="100" dirty="0">
                <a:latin typeface="Times New Roman" panose="02020603050405020304" pitchFamily="18" charset="0"/>
                <a:cs typeface="Times New Roman" panose="02020603050405020304" pitchFamily="18" charset="0"/>
              </a:rPr>
              <a:t>存储有效字符个数，</a:t>
            </a:r>
            <a:r>
              <a:rPr lang="en-US" altLang="zh-CN" kern="100" dirty="0" err="1">
                <a:latin typeface="Times New Roman" panose="02020603050405020304" pitchFamily="18" charset="0"/>
                <a:cs typeface="Times New Roman" panose="02020603050405020304" pitchFamily="18" charset="0"/>
              </a:rPr>
              <a:t>ch</a:t>
            </a:r>
            <a:r>
              <a:rPr lang="en-US" altLang="zh-CN" kern="100" dirty="0">
                <a:latin typeface="Times New Roman" panose="02020603050405020304" pitchFamily="18" charset="0"/>
                <a:cs typeface="Times New Roman" panose="02020603050405020304" pitchFamily="18" charset="0"/>
              </a:rPr>
              <a:t>[0] </a:t>
            </a:r>
            <a:r>
              <a:rPr lang="zh-CN" altLang="zh-CN" kern="100" dirty="0">
                <a:latin typeface="Times New Roman" panose="02020603050405020304" pitchFamily="18" charset="0"/>
                <a:cs typeface="Times New Roman" panose="02020603050405020304" pitchFamily="18" charset="0"/>
              </a:rPr>
              <a:t>到</a:t>
            </a:r>
            <a:r>
              <a:rPr lang="en-US" altLang="zh-CN" kern="100" dirty="0" err="1">
                <a:latin typeface="Times New Roman" panose="02020603050405020304" pitchFamily="18" charset="0"/>
                <a:cs typeface="Times New Roman" panose="02020603050405020304" pitchFamily="18" charset="0"/>
              </a:rPr>
              <a:t>ch</a:t>
            </a:r>
            <a:r>
              <a:rPr lang="en-US" altLang="zh-CN" kern="100" dirty="0">
                <a:latin typeface="Times New Roman" panose="02020603050405020304" pitchFamily="18" charset="0"/>
                <a:cs typeface="Times New Roman" panose="02020603050405020304" pitchFamily="18" charset="0"/>
              </a:rPr>
              <a:t>[i-1] </a:t>
            </a:r>
            <a:r>
              <a:rPr lang="zh-CN" altLang="zh-CN" kern="100" dirty="0">
                <a:latin typeface="Times New Roman" panose="02020603050405020304" pitchFamily="18" charset="0"/>
                <a:cs typeface="Times New Roman" panose="02020603050405020304" pitchFamily="18" charset="0"/>
              </a:rPr>
              <a:t>存储的都是有效字符</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for(i=0;i&lt;</a:t>
            </a:r>
            <a:r>
              <a:rPr lang="en-US" altLang="zh-CN" kern="100" dirty="0" err="1">
                <a:latin typeface="Times New Roman" panose="02020603050405020304" pitchFamily="18" charset="0"/>
                <a:cs typeface="Times New Roman" panose="02020603050405020304" pitchFamily="18" charset="0"/>
              </a:rPr>
              <a:t>k;i</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字符逐个输出</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("%c",</a:t>
            </a:r>
            <a:r>
              <a:rPr lang="en-US" altLang="zh-CN" kern="100" dirty="0" err="1">
                <a:latin typeface="Times New Roman" panose="02020603050405020304" pitchFamily="18" charset="0"/>
                <a:cs typeface="Times New Roman" panose="02020603050405020304" pitchFamily="18" charset="0"/>
              </a:rPr>
              <a:t>ch</a:t>
            </a:r>
            <a:r>
              <a:rPr lang="en-US" altLang="zh-CN" kern="100" dirty="0">
                <a:latin typeface="Times New Roman" panose="02020603050405020304" pitchFamily="18" charset="0"/>
                <a:cs typeface="Times New Roman" panose="02020603050405020304" pitchFamily="18" charset="0"/>
              </a:rPr>
              <a:t>[i]);</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1670260"/>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3837062" y="1789647"/>
            <a:ext cx="7110523" cy="3323987"/>
          </a:xfrm>
          <a:prstGeom prst="rect">
            <a:avLst/>
          </a:prstGeom>
          <a:noFill/>
        </p:spPr>
        <p:txBody>
          <a:bodyPr wrap="square" lIns="0" tIns="0" rIns="0" bIns="0" rtlCol="0">
            <a:spAutoFit/>
          </a:bodyPr>
          <a:lstStyle/>
          <a:p>
            <a:pPr marL="342900" lvl="0" indent="-342900" algn="just">
              <a:lnSpc>
                <a:spcPct val="150000"/>
              </a:lnSpc>
              <a:spcAft>
                <a:spcPts val="0"/>
              </a:spcAft>
              <a:buFont typeface="Wingdings"/>
              <a:buChar char=""/>
            </a:pPr>
            <a:r>
              <a:rPr lang="zh-CN" altLang="en-US" b="1" kern="100" dirty="0" smtClean="0">
                <a:latin typeface="Cambria"/>
                <a:cs typeface="Times New Roman"/>
              </a:rPr>
              <a:t>项目</a:t>
            </a:r>
            <a:r>
              <a:rPr lang="zh-CN" altLang="zh-CN" b="1" kern="100" dirty="0" smtClean="0">
                <a:latin typeface="Cambria"/>
                <a:cs typeface="Times New Roman"/>
              </a:rPr>
              <a:t>描述</a:t>
            </a:r>
            <a:endParaRPr lang="zh-CN" altLang="zh-CN" b="1" kern="100" dirty="0">
              <a:latin typeface="Cambria"/>
              <a:cs typeface="Times New Roman"/>
            </a:endParaRPr>
          </a:p>
          <a:p>
            <a:pPr indent="266700" algn="just">
              <a:lnSpc>
                <a:spcPct val="150000"/>
              </a:lnSpc>
              <a:spcAft>
                <a:spcPts val="0"/>
              </a:spcAft>
            </a:pPr>
            <a:r>
              <a:rPr lang="en-US" altLang="zh-CN" kern="100" dirty="0" smtClean="0">
                <a:latin typeface="Times New Roman"/>
                <a:cs typeface="Times New Roman"/>
              </a:rPr>
              <a:t>   </a:t>
            </a:r>
            <a:r>
              <a:rPr lang="zh-CN" altLang="zh-CN" kern="100" dirty="0" smtClean="0">
                <a:latin typeface="Times New Roman"/>
                <a:cs typeface="Times New Roman"/>
              </a:rPr>
              <a:t>公司</a:t>
            </a:r>
            <a:r>
              <a:rPr lang="zh-CN" altLang="zh-CN" kern="100" dirty="0">
                <a:latin typeface="Times New Roman"/>
                <a:cs typeface="Times New Roman"/>
              </a:rPr>
              <a:t>程序员小李准备编写一组</a:t>
            </a:r>
            <a:r>
              <a:rPr lang="en-US" altLang="zh-CN" kern="100" dirty="0">
                <a:latin typeface="Times New Roman"/>
                <a:cs typeface="Times New Roman"/>
              </a:rPr>
              <a:t>C</a:t>
            </a:r>
            <a:r>
              <a:rPr lang="zh-CN" altLang="zh-CN" kern="100" dirty="0">
                <a:latin typeface="Times New Roman"/>
                <a:cs typeface="Times New Roman"/>
              </a:rPr>
              <a:t>语言程序，程序能实现对同种数据类型的数据进行比较、排列等等功能。</a:t>
            </a:r>
          </a:p>
          <a:p>
            <a:pPr marL="342900" lvl="0" indent="-342900" algn="just">
              <a:lnSpc>
                <a:spcPct val="150000"/>
              </a:lnSpc>
              <a:spcAft>
                <a:spcPts val="0"/>
              </a:spcAft>
              <a:buFont typeface="Wingdings"/>
              <a:buChar char=""/>
            </a:pPr>
            <a:r>
              <a:rPr lang="zh-CN" altLang="en-US" b="1" kern="100" dirty="0" smtClean="0">
                <a:latin typeface="Cambria"/>
                <a:cs typeface="Times New Roman"/>
              </a:rPr>
              <a:t>项目</a:t>
            </a:r>
            <a:r>
              <a:rPr lang="zh-CN" altLang="zh-CN" b="1" kern="100" dirty="0" smtClean="0">
                <a:latin typeface="Cambria"/>
                <a:cs typeface="Times New Roman"/>
              </a:rPr>
              <a:t>分析</a:t>
            </a:r>
            <a:endParaRPr lang="zh-CN" altLang="zh-CN" b="1" kern="100" dirty="0">
              <a:latin typeface="Cambria"/>
              <a:cs typeface="Times New Roman"/>
            </a:endParaRPr>
          </a:p>
          <a:p>
            <a:pPr indent="266700" algn="just">
              <a:lnSpc>
                <a:spcPct val="150000"/>
              </a:lnSpc>
              <a:spcAft>
                <a:spcPts val="0"/>
              </a:spcAft>
            </a:pPr>
            <a:r>
              <a:rPr lang="en-US" altLang="zh-CN" kern="100" dirty="0" smtClean="0">
                <a:latin typeface="Times New Roman"/>
                <a:cs typeface="Times New Roman"/>
              </a:rPr>
              <a:t>   </a:t>
            </a:r>
            <a:r>
              <a:rPr lang="zh-CN" altLang="zh-CN" kern="100" dirty="0" smtClean="0">
                <a:latin typeface="Times New Roman"/>
                <a:cs typeface="Times New Roman"/>
              </a:rPr>
              <a:t>在</a:t>
            </a:r>
            <a:r>
              <a:rPr lang="zh-CN" altLang="zh-CN" kern="100" dirty="0">
                <a:latin typeface="Times New Roman"/>
                <a:cs typeface="Times New Roman"/>
              </a:rPr>
              <a:t>程序设计中，为处理方便，我们可以将相同类型的多个变量按无序的形式组织起来。这些无序排列的同类数据元素的集合称为数组。组成数组的各个变量称为数组的分量，也称为数组的元素。用于区分数组的各个元素的数字编号称为下标。</a:t>
            </a:r>
          </a:p>
        </p:txBody>
      </p:sp>
      <p:pic>
        <p:nvPicPr>
          <p:cNvPr id="5" name="图片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87010" y="1116749"/>
            <a:ext cx="2926768" cy="5741251"/>
          </a:xfrm>
          <a:prstGeom prst="rect">
            <a:avLst/>
          </a:prstGeom>
        </p:spPr>
      </p:pic>
    </p:spTree>
    <p:extLst>
      <p:ext uri="{BB962C8B-B14F-4D97-AF65-F5344CB8AC3E}">
        <p14:creationId xmlns="" xmlns:p14="http://schemas.microsoft.com/office/powerpoint/2010/main" val="12133084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par>
                          <p:cTn id="13" fill="hold">
                            <p:stCondLst>
                              <p:cond delay="2685"/>
                            </p:stCondLst>
                            <p:childTnLst>
                              <p:par>
                                <p:cTn id="14" presetID="53" presetClass="entr" presetSubtype="16"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5276" y="846579"/>
            <a:ext cx="11791950" cy="4610236"/>
          </a:xfrm>
          <a:prstGeom prst="rect">
            <a:avLst/>
          </a:prstGeom>
        </p:spPr>
        <p:txBody>
          <a:bodyPr wrap="square">
            <a:spAutoFit/>
          </a:bodyPr>
          <a:lstStyle/>
          <a:p>
            <a:pPr indent="267970" algn="just">
              <a:lnSpc>
                <a:spcPct val="150000"/>
              </a:lnSpc>
              <a:spcAft>
                <a:spcPts val="0"/>
              </a:spcAft>
            </a:pPr>
            <a:r>
              <a:rPr lang="en-US" altLang="zh-CN" b="1" kern="100" dirty="0">
                <a:latin typeface="Times New Roman" panose="02020603050405020304" pitchFamily="18" charset="0"/>
                <a:cs typeface="Times New Roman" panose="02020603050405020304" pitchFamily="18" charset="0"/>
              </a:rPr>
              <a:t>5.3.3</a:t>
            </a:r>
            <a:r>
              <a:rPr lang="zh-CN" altLang="zh-CN" b="1" kern="100" dirty="0">
                <a:latin typeface="Times New Roman" panose="02020603050405020304" pitchFamily="18" charset="0"/>
                <a:cs typeface="Times New Roman" panose="02020603050405020304" pitchFamily="18" charset="0"/>
              </a:rPr>
              <a:t>字符数组与字符串</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字符串是由零个或多个字符组成的有限序列，字符串常量使用英文双引号“</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”来标识，比如</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zhangSan</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"happy" </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 " </a:t>
            </a:r>
            <a:r>
              <a:rPr lang="zh-CN" altLang="zh-CN" kern="100" dirty="0">
                <a:latin typeface="Times New Roman" panose="02020603050405020304" pitchFamily="18" charset="0"/>
                <a:cs typeface="Times New Roman" panose="02020603050405020304" pitchFamily="18" charset="0"/>
              </a:rPr>
              <a:t>等都是合法的字符串常量。在</a:t>
            </a:r>
            <a:r>
              <a:rPr lang="en-US" altLang="zh-CN" kern="100" dirty="0">
                <a:latin typeface="Times New Roman" panose="02020603050405020304" pitchFamily="18" charset="0"/>
                <a:cs typeface="Times New Roman" panose="02020603050405020304" pitchFamily="18" charset="0"/>
              </a:rPr>
              <a:t>C</a:t>
            </a:r>
            <a:r>
              <a:rPr lang="zh-CN" altLang="zh-CN" kern="100" dirty="0">
                <a:latin typeface="Times New Roman" panose="02020603050405020304" pitchFamily="18" charset="0"/>
                <a:cs typeface="Times New Roman" panose="02020603050405020304" pitchFamily="18" charset="0"/>
              </a:rPr>
              <a:t>语言中没有字符串变量，字符串使用字符数组来存储。将字符串的字符逐个存入字符数组元素中，一个数组元素存储一个字符。在不同的时间点，一个字符数组可以存储不同的字符串。</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在实际应用中人们关心的是有效字符串的长度（有效字符的个数）而不是字符数组的长度（字符数组能容纳的字符个数）。例如，定义一个字符数组长度为</a:t>
            </a:r>
            <a:r>
              <a:rPr lang="en-US" altLang="zh-CN" kern="100" dirty="0">
                <a:latin typeface="Times New Roman" panose="02020603050405020304" pitchFamily="18" charset="0"/>
                <a:cs typeface="Times New Roman" panose="02020603050405020304" pitchFamily="18" charset="0"/>
              </a:rPr>
              <a:t>100</a:t>
            </a:r>
            <a:r>
              <a:rPr lang="zh-CN" altLang="zh-CN" kern="100" dirty="0">
                <a:latin typeface="Times New Roman" panose="02020603050405020304" pitchFamily="18" charset="0"/>
                <a:cs typeface="Times New Roman" panose="02020603050405020304" pitchFamily="18" charset="0"/>
              </a:rPr>
              <a:t>，而实际有效字符只有</a:t>
            </a:r>
            <a:r>
              <a:rPr lang="en-US" altLang="zh-CN" kern="100" dirty="0">
                <a:latin typeface="Times New Roman" panose="02020603050405020304" pitchFamily="18" charset="0"/>
                <a:cs typeface="Times New Roman" panose="02020603050405020304" pitchFamily="18" charset="0"/>
              </a:rPr>
              <a:t>40</a:t>
            </a:r>
            <a:r>
              <a:rPr lang="zh-CN" altLang="zh-CN" kern="100" dirty="0">
                <a:latin typeface="Times New Roman" panose="02020603050405020304" pitchFamily="18" charset="0"/>
                <a:cs typeface="Times New Roman" panose="02020603050405020304" pitchFamily="18" charset="0"/>
              </a:rPr>
              <a:t>个，为了测定字符串的实际长度，</a:t>
            </a:r>
            <a:r>
              <a:rPr lang="en-US" altLang="zh-CN" kern="100" dirty="0">
                <a:latin typeface="Times New Roman" panose="02020603050405020304" pitchFamily="18" charset="0"/>
                <a:cs typeface="Times New Roman" panose="02020603050405020304" pitchFamily="18" charset="0"/>
              </a:rPr>
              <a:t>C</a:t>
            </a:r>
            <a:r>
              <a:rPr lang="zh-CN" altLang="zh-CN" kern="100" dirty="0">
                <a:latin typeface="Times New Roman" panose="02020603050405020304" pitchFamily="18" charset="0"/>
                <a:cs typeface="Times New Roman" panose="02020603050405020304" pitchFamily="18" charset="0"/>
              </a:rPr>
              <a:t>语言规定了一个“字符串结束标志”，以字符</a:t>
            </a:r>
            <a:r>
              <a:rPr lang="en-US" altLang="zh-CN" kern="100" dirty="0">
                <a:latin typeface="Times New Roman" panose="02020603050405020304" pitchFamily="18" charset="0"/>
                <a:cs typeface="Times New Roman" panose="02020603050405020304" pitchFamily="18" charset="0"/>
              </a:rPr>
              <a:t>’\0’</a:t>
            </a:r>
            <a:r>
              <a:rPr lang="zh-CN" altLang="zh-CN" kern="100" dirty="0">
                <a:latin typeface="Times New Roman" panose="02020603050405020304" pitchFamily="18" charset="0"/>
                <a:cs typeface="Times New Roman" panose="02020603050405020304" pitchFamily="18" charset="0"/>
              </a:rPr>
              <a:t>代表。如果有一个字符串，其中第</a:t>
            </a:r>
            <a:r>
              <a:rPr lang="en-US" altLang="zh-CN" kern="100" dirty="0">
                <a:latin typeface="Times New Roman" panose="02020603050405020304" pitchFamily="18" charset="0"/>
                <a:cs typeface="Times New Roman" panose="02020603050405020304" pitchFamily="18" charset="0"/>
              </a:rPr>
              <a:t>10</a:t>
            </a:r>
            <a:r>
              <a:rPr lang="zh-CN" altLang="zh-CN" kern="100" dirty="0">
                <a:latin typeface="Times New Roman" panose="02020603050405020304" pitchFamily="18" charset="0"/>
                <a:cs typeface="Times New Roman" panose="02020603050405020304" pitchFamily="18" charset="0"/>
              </a:rPr>
              <a:t>个字符为</a:t>
            </a:r>
            <a:r>
              <a:rPr lang="en-US" altLang="zh-CN" kern="100" dirty="0">
                <a:latin typeface="Times New Roman" panose="02020603050405020304" pitchFamily="18" charset="0"/>
                <a:cs typeface="Times New Roman" panose="02020603050405020304" pitchFamily="18" charset="0"/>
              </a:rPr>
              <a:t>’\0’</a:t>
            </a:r>
            <a:r>
              <a:rPr lang="zh-CN" altLang="zh-CN" kern="100" dirty="0">
                <a:latin typeface="Times New Roman" panose="02020603050405020304" pitchFamily="18" charset="0"/>
                <a:cs typeface="Times New Roman" panose="02020603050405020304" pitchFamily="18" charset="0"/>
              </a:rPr>
              <a:t>，则此字符串的有效字符为</a:t>
            </a:r>
            <a:r>
              <a:rPr lang="en-US" altLang="zh-CN" kern="100" dirty="0">
                <a:latin typeface="Times New Roman" panose="02020603050405020304" pitchFamily="18" charset="0"/>
                <a:cs typeface="Times New Roman" panose="02020603050405020304" pitchFamily="18" charset="0"/>
              </a:rPr>
              <a:t>9</a:t>
            </a:r>
            <a:r>
              <a:rPr lang="zh-CN" altLang="zh-CN" kern="100" dirty="0">
                <a:latin typeface="Times New Roman" panose="02020603050405020304" pitchFamily="18" charset="0"/>
                <a:cs typeface="Times New Roman" panose="02020603050405020304" pitchFamily="18" charset="0"/>
              </a:rPr>
              <a:t>个。也就是说，在遇到第一个字符</a:t>
            </a:r>
            <a:r>
              <a:rPr lang="en-US" altLang="zh-CN" kern="100" dirty="0">
                <a:latin typeface="Times New Roman" panose="02020603050405020304" pitchFamily="18" charset="0"/>
                <a:cs typeface="Times New Roman" panose="02020603050405020304" pitchFamily="18" charset="0"/>
              </a:rPr>
              <a:t>’\0’</a:t>
            </a:r>
            <a:r>
              <a:rPr lang="zh-CN" altLang="zh-CN" kern="100" dirty="0">
                <a:latin typeface="Times New Roman" panose="02020603050405020304" pitchFamily="18" charset="0"/>
                <a:cs typeface="Times New Roman" panose="02020603050405020304" pitchFamily="18" charset="0"/>
              </a:rPr>
              <a:t>时，表示字符串结束，由它前面的字符组成字符串。</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系统对字符串常量会自动加一个</a:t>
            </a:r>
            <a:r>
              <a:rPr lang="en-US" altLang="zh-CN" kern="100" dirty="0">
                <a:latin typeface="Times New Roman" panose="02020603050405020304" pitchFamily="18" charset="0"/>
                <a:cs typeface="Times New Roman" panose="02020603050405020304" pitchFamily="18" charset="0"/>
              </a:rPr>
              <a:t>’\0’</a:t>
            </a:r>
            <a:r>
              <a:rPr lang="zh-CN" altLang="zh-CN" kern="100" dirty="0">
                <a:latin typeface="Times New Roman" panose="02020603050405020304" pitchFamily="18" charset="0"/>
                <a:cs typeface="Times New Roman" panose="02020603050405020304" pitchFamily="18" charset="0"/>
              </a:rPr>
              <a:t>作为结束符。例如</a:t>
            </a:r>
            <a:r>
              <a:rPr lang="en-US" altLang="zh-CN" kern="100" dirty="0">
                <a:latin typeface="Times New Roman" panose="02020603050405020304" pitchFamily="18" charset="0"/>
                <a:cs typeface="Times New Roman" panose="02020603050405020304" pitchFamily="18" charset="0"/>
              </a:rPr>
              <a:t>"C Program"</a:t>
            </a:r>
            <a:r>
              <a:rPr lang="zh-CN" altLang="zh-CN" kern="100" dirty="0">
                <a:latin typeface="Times New Roman" panose="02020603050405020304" pitchFamily="18" charset="0"/>
                <a:cs typeface="Times New Roman" panose="02020603050405020304" pitchFamily="18" charset="0"/>
              </a:rPr>
              <a:t>共有</a:t>
            </a:r>
            <a:r>
              <a:rPr lang="en-US" altLang="zh-CN" kern="100" dirty="0">
                <a:latin typeface="Times New Roman" panose="02020603050405020304" pitchFamily="18" charset="0"/>
                <a:cs typeface="Times New Roman" panose="02020603050405020304" pitchFamily="18" charset="0"/>
              </a:rPr>
              <a:t>9</a:t>
            </a:r>
            <a:r>
              <a:rPr lang="zh-CN" altLang="zh-CN" kern="100" dirty="0">
                <a:latin typeface="Times New Roman" panose="02020603050405020304" pitchFamily="18" charset="0"/>
                <a:cs typeface="Times New Roman" panose="02020603050405020304" pitchFamily="18" charset="0"/>
              </a:rPr>
              <a:t>个字符，但在内存中占</a:t>
            </a:r>
            <a:r>
              <a:rPr lang="en-US" altLang="zh-CN" kern="100" dirty="0">
                <a:latin typeface="Times New Roman" panose="02020603050405020304" pitchFamily="18" charset="0"/>
                <a:cs typeface="Times New Roman" panose="02020603050405020304" pitchFamily="18" charset="0"/>
              </a:rPr>
              <a:t>10</a:t>
            </a:r>
            <a:r>
              <a:rPr lang="zh-CN" altLang="zh-CN" kern="100" dirty="0">
                <a:latin typeface="Times New Roman" panose="02020603050405020304" pitchFamily="18" charset="0"/>
                <a:cs typeface="Times New Roman" panose="02020603050405020304" pitchFamily="18" charset="0"/>
              </a:rPr>
              <a:t>个字节，最后一个字节</a:t>
            </a:r>
            <a:r>
              <a:rPr lang="en-US" altLang="zh-CN" kern="100" dirty="0">
                <a:latin typeface="Times New Roman" panose="02020603050405020304" pitchFamily="18" charset="0"/>
                <a:cs typeface="Times New Roman" panose="02020603050405020304" pitchFamily="18" charset="0"/>
              </a:rPr>
              <a:t>’\0’</a:t>
            </a:r>
            <a:r>
              <a:rPr lang="zh-CN" altLang="zh-CN" kern="100" dirty="0">
                <a:latin typeface="Times New Roman" panose="02020603050405020304" pitchFamily="18" charset="0"/>
                <a:cs typeface="Times New Roman" panose="02020603050405020304" pitchFamily="18" charset="0"/>
              </a:rPr>
              <a:t>是系统自动加上的（通过</a:t>
            </a:r>
            <a:r>
              <a:rPr lang="en-US" altLang="zh-CN" kern="100" dirty="0" err="1">
                <a:latin typeface="Times New Roman" panose="02020603050405020304" pitchFamily="18" charset="0"/>
                <a:cs typeface="Times New Roman" panose="02020603050405020304" pitchFamily="18" charset="0"/>
              </a:rPr>
              <a:t>sizeof</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函数可验证）。</a:t>
            </a:r>
          </a:p>
        </p:txBody>
      </p:sp>
    </p:spTree>
    <p:extLst>
      <p:ext uri="{BB962C8B-B14F-4D97-AF65-F5344CB8AC3E}">
        <p14:creationId xmlns="" xmlns:p14="http://schemas.microsoft.com/office/powerpoint/2010/main" val="388312103"/>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44240" y="781691"/>
            <a:ext cx="7921951" cy="3748719"/>
          </a:xfrm>
          <a:prstGeom prst="rect">
            <a:avLst/>
          </a:prstGeom>
        </p:spPr>
        <p:txBody>
          <a:bodyPr wrap="square">
            <a:spAutoFit/>
          </a:bodyPr>
          <a:lstStyle/>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例</a:t>
            </a:r>
            <a:r>
              <a:rPr lang="en-US" altLang="zh-CN" kern="100" dirty="0">
                <a:latin typeface="Times New Roman" panose="02020603050405020304" pitchFamily="18" charset="0"/>
                <a:cs typeface="Times New Roman" panose="02020603050405020304" pitchFamily="18" charset="0"/>
              </a:rPr>
              <a:t>5-7</a:t>
            </a:r>
            <a:r>
              <a:rPr lang="zh-CN" altLang="zh-CN" kern="100" dirty="0">
                <a:latin typeface="Times New Roman" panose="02020603050405020304" pitchFamily="18" charset="0"/>
                <a:cs typeface="Times New Roman" panose="02020603050405020304" pitchFamily="18" charset="0"/>
              </a:rPr>
              <a:t>编写代码验证字符串结束标识</a:t>
            </a:r>
            <a:r>
              <a:rPr lang="en-US" altLang="zh-CN" kern="100" dirty="0">
                <a:latin typeface="Times New Roman" panose="02020603050405020304" pitchFamily="18" charset="0"/>
                <a:cs typeface="Times New Roman" panose="02020603050405020304" pitchFamily="18" charset="0"/>
              </a:rPr>
              <a:t>’\0’</a:t>
            </a:r>
            <a:r>
              <a:rPr lang="zh-CN" altLang="zh-CN" kern="100" dirty="0">
                <a:latin typeface="Times New Roman" panose="02020603050405020304" pitchFamily="18" charset="0"/>
                <a:cs typeface="Times New Roman" panose="02020603050405020304" pitchFamily="18" charset="0"/>
              </a:rPr>
              <a:t>。</a:t>
            </a: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smtClean="0">
                <a:latin typeface="Times New Roman" panose="02020603050405020304" pitchFamily="18" charset="0"/>
                <a:cs typeface="Times New Roman" panose="02020603050405020304" pitchFamily="18" charset="0"/>
              </a:rPr>
              <a:t>c1</a:t>
            </a:r>
            <a:r>
              <a:rPr lang="en-US" altLang="zh-CN" kern="100" dirty="0" smtClean="0">
                <a:latin typeface="Times New Roman" panose="02020603050405020304" pitchFamily="18" charset="0"/>
                <a:cs typeface="Times New Roman" panose="02020603050405020304" pitchFamily="18" charset="0"/>
              </a:rPr>
              <a:t>[]={'I', ' ', </a:t>
            </a:r>
            <a:r>
              <a:rPr lang="en-US" altLang="zh-CN" kern="100" dirty="0" smtClean="0">
                <a:latin typeface="Times New Roman" panose="02020603050405020304" pitchFamily="18" charset="0"/>
                <a:cs typeface="Times New Roman" panose="02020603050405020304" pitchFamily="18" charset="0"/>
              </a:rPr>
              <a:t>'a',</a:t>
            </a:r>
            <a:r>
              <a:rPr lang="en-US" altLang="zh-CN" kern="100" dirty="0" smtClean="0">
                <a:latin typeface="Times New Roman" panose="02020603050405020304" pitchFamily="18" charset="0"/>
                <a:cs typeface="Times New Roman" panose="02020603050405020304" pitchFamily="18" charset="0"/>
              </a:rPr>
              <a:t> </a:t>
            </a:r>
            <a:r>
              <a:rPr lang="en-US" altLang="zh-CN" kern="100" dirty="0" smtClean="0">
                <a:latin typeface="Times New Roman" panose="02020603050405020304" pitchFamily="18" charset="0"/>
                <a:cs typeface="Times New Roman" panose="02020603050405020304" pitchFamily="18" charset="0"/>
              </a:rPr>
              <a:t>'m',</a:t>
            </a:r>
            <a:r>
              <a:rPr lang="en-US" altLang="zh-CN" kern="100" dirty="0" smtClean="0">
                <a:latin typeface="Times New Roman" panose="02020603050405020304" pitchFamily="18" charset="0"/>
                <a:cs typeface="Times New Roman" panose="02020603050405020304" pitchFamily="18" charset="0"/>
              </a:rPr>
              <a:t> '</a:t>
            </a:r>
            <a:r>
              <a:rPr lang="en-US" altLang="zh-CN" kern="100" dirty="0" smtClean="0">
                <a:latin typeface="Times New Roman" panose="02020603050405020304" pitchFamily="18" charset="0"/>
                <a:cs typeface="Times New Roman" panose="02020603050405020304" pitchFamily="18" charset="0"/>
              </a:rPr>
              <a:t> ',</a:t>
            </a:r>
            <a:r>
              <a:rPr lang="en-US" altLang="zh-CN" kern="100" dirty="0" smtClean="0">
                <a:latin typeface="Times New Roman" panose="02020603050405020304" pitchFamily="18" charset="0"/>
                <a:cs typeface="Times New Roman" panose="02020603050405020304" pitchFamily="18" charset="0"/>
              </a:rPr>
              <a:t> </a:t>
            </a:r>
            <a:r>
              <a:rPr lang="en-US" altLang="zh-CN" kern="100" dirty="0" smtClean="0">
                <a:latin typeface="Times New Roman" panose="02020603050405020304" pitchFamily="18" charset="0"/>
                <a:cs typeface="Times New Roman" panose="02020603050405020304" pitchFamily="18" charset="0"/>
              </a:rPr>
              <a:t>'h',</a:t>
            </a:r>
            <a:r>
              <a:rPr lang="en-US" altLang="zh-CN" kern="100" dirty="0" smtClean="0">
                <a:latin typeface="Times New Roman" panose="02020603050405020304" pitchFamily="18" charset="0"/>
                <a:cs typeface="Times New Roman" panose="02020603050405020304" pitchFamily="18" charset="0"/>
              </a:rPr>
              <a:t> </a:t>
            </a:r>
            <a:r>
              <a:rPr lang="en-US" altLang="zh-CN" kern="100" dirty="0" smtClean="0">
                <a:latin typeface="Times New Roman" panose="02020603050405020304" pitchFamily="18" charset="0"/>
                <a:cs typeface="Times New Roman" panose="02020603050405020304" pitchFamily="18" charset="0"/>
              </a:rPr>
              <a:t>'a',</a:t>
            </a:r>
            <a:r>
              <a:rPr lang="en-US" altLang="zh-CN" kern="100" dirty="0" smtClean="0">
                <a:latin typeface="Times New Roman" panose="02020603050405020304" pitchFamily="18" charset="0"/>
                <a:cs typeface="Times New Roman" panose="02020603050405020304" pitchFamily="18" charset="0"/>
              </a:rPr>
              <a:t> </a:t>
            </a:r>
            <a:r>
              <a:rPr lang="en-US" altLang="zh-CN" kern="100" dirty="0" smtClean="0">
                <a:latin typeface="Times New Roman" panose="02020603050405020304" pitchFamily="18" charset="0"/>
                <a:cs typeface="Times New Roman" panose="02020603050405020304" pitchFamily="18" charset="0"/>
              </a:rPr>
              <a:t>'p',</a:t>
            </a:r>
            <a:r>
              <a:rPr lang="en-US" altLang="zh-CN" kern="100" dirty="0" smtClean="0">
                <a:latin typeface="Times New Roman" panose="02020603050405020304" pitchFamily="18" charset="0"/>
                <a:cs typeface="Times New Roman" panose="02020603050405020304" pitchFamily="18" charset="0"/>
              </a:rPr>
              <a:t> </a:t>
            </a:r>
            <a:r>
              <a:rPr lang="en-US" altLang="zh-CN" kern="100" dirty="0" smtClean="0">
                <a:latin typeface="Times New Roman" panose="02020603050405020304" pitchFamily="18" charset="0"/>
                <a:cs typeface="Times New Roman" panose="02020603050405020304" pitchFamily="18" charset="0"/>
              </a:rPr>
              <a:t>'p',</a:t>
            </a:r>
            <a:r>
              <a:rPr lang="en-US" altLang="zh-CN" kern="100" dirty="0" smtClean="0">
                <a:latin typeface="Times New Roman" panose="02020603050405020304" pitchFamily="18" charset="0"/>
                <a:cs typeface="Times New Roman" panose="02020603050405020304" pitchFamily="18" charset="0"/>
              </a:rPr>
              <a:t> </a:t>
            </a:r>
            <a:r>
              <a:rPr lang="en-US" altLang="zh-CN" kern="100" dirty="0" smtClean="0">
                <a:latin typeface="Times New Roman" panose="02020603050405020304" pitchFamily="18" charset="0"/>
                <a:cs typeface="Times New Roman" panose="02020603050405020304" pitchFamily="18" charset="0"/>
              </a:rPr>
              <a:t>'y</a:t>
            </a:r>
            <a:r>
              <a:rPr lang="en-US" altLang="zh-CN" kern="100" dirty="0" smtClean="0">
                <a:latin typeface="Times New Roman" panose="02020603050405020304" pitchFamily="18" charset="0"/>
                <a:cs typeface="Times New Roman" panose="02020603050405020304" pitchFamily="18" charset="0"/>
              </a:rPr>
              <a:t>'</a:t>
            </a:r>
            <a:r>
              <a:rPr lang="en-US" altLang="zh-CN" kern="100" dirty="0" smtClean="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char c2[]="I am happy";</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i1=</a:t>
            </a:r>
            <a:r>
              <a:rPr lang="en-US" altLang="zh-CN" kern="100" dirty="0" err="1">
                <a:latin typeface="Times New Roman" panose="02020603050405020304" pitchFamily="18" charset="0"/>
                <a:cs typeface="Times New Roman" panose="02020603050405020304" pitchFamily="18" charset="0"/>
              </a:rPr>
              <a:t>sizeof</a:t>
            </a:r>
            <a:r>
              <a:rPr lang="en-US" altLang="zh-CN" kern="100" dirty="0">
                <a:latin typeface="Times New Roman" panose="02020603050405020304" pitchFamily="18" charset="0"/>
                <a:cs typeface="Times New Roman" panose="02020603050405020304" pitchFamily="18" charset="0"/>
              </a:rPr>
              <a:t>(c1);/*</a:t>
            </a:r>
            <a:r>
              <a:rPr lang="en-US" altLang="zh-CN" kern="100" dirty="0" err="1">
                <a:latin typeface="Times New Roman" panose="02020603050405020304" pitchFamily="18" charset="0"/>
                <a:cs typeface="Times New Roman" panose="02020603050405020304" pitchFamily="18" charset="0"/>
              </a:rPr>
              <a:t>sizeof</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测试变量或字符数组所占的字节数</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i2=</a:t>
            </a:r>
            <a:r>
              <a:rPr lang="en-US" altLang="zh-CN" kern="100" dirty="0" err="1">
                <a:latin typeface="Times New Roman" panose="02020603050405020304" pitchFamily="18" charset="0"/>
                <a:cs typeface="Times New Roman" panose="02020603050405020304" pitchFamily="18" charset="0"/>
              </a:rPr>
              <a:t>sizeof</a:t>
            </a:r>
            <a:r>
              <a:rPr lang="en-US" altLang="zh-CN" kern="100" dirty="0">
                <a:latin typeface="Times New Roman" panose="02020603050405020304" pitchFamily="18" charset="0"/>
                <a:cs typeface="Times New Roman" panose="02020603050405020304" pitchFamily="18" charset="0"/>
              </a:rPr>
              <a:t>(c2);</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("%d\n",i1);</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("%d\n",i2);</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647410269"/>
      </p:ext>
    </p:extLst>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5349" y="838096"/>
            <a:ext cx="9705975" cy="4662815"/>
          </a:xfrm>
          <a:prstGeom prst="rect">
            <a:avLst/>
          </a:prstGeom>
        </p:spPr>
        <p:txBody>
          <a:bodyPr wrap="square">
            <a:spAutoFit/>
          </a:bodyPr>
          <a:lstStyle/>
          <a:p>
            <a:pPr indent="266700" algn="just">
              <a:lnSpc>
                <a:spcPct val="150000"/>
              </a:lnSpc>
              <a:spcAft>
                <a:spcPts val="0"/>
              </a:spcAft>
            </a:pPr>
            <a:r>
              <a:rPr lang="zh-CN" altLang="zh-CN" kern="100" dirty="0">
                <a:latin typeface="Times New Roman" pitchFamily="18" charset="0"/>
                <a:cs typeface="Times New Roman" pitchFamily="18" charset="0"/>
              </a:rPr>
              <a:t>有了结束标志</a:t>
            </a:r>
            <a:r>
              <a:rPr lang="en-US" altLang="zh-CN" kern="100" dirty="0">
                <a:latin typeface="Times New Roman" pitchFamily="18" charset="0"/>
                <a:cs typeface="Times New Roman" pitchFamily="18" charset="0"/>
              </a:rPr>
              <a:t>’\0’</a:t>
            </a:r>
            <a:r>
              <a:rPr lang="zh-CN" altLang="zh-CN" kern="100" dirty="0">
                <a:latin typeface="Times New Roman" pitchFamily="18" charset="0"/>
                <a:cs typeface="Times New Roman" pitchFamily="18" charset="0"/>
              </a:rPr>
              <a:t>后，字符数组的长度就显得不那么重要了，在程序中往往依靠检测</a:t>
            </a:r>
            <a:r>
              <a:rPr lang="en-US" altLang="zh-CN" kern="100" dirty="0">
                <a:latin typeface="Times New Roman" pitchFamily="18" charset="0"/>
                <a:cs typeface="Times New Roman" pitchFamily="18" charset="0"/>
              </a:rPr>
              <a:t>’\0’</a:t>
            </a:r>
            <a:r>
              <a:rPr lang="zh-CN" altLang="zh-CN" kern="100" dirty="0">
                <a:latin typeface="Times New Roman" pitchFamily="18" charset="0"/>
                <a:cs typeface="Times New Roman" pitchFamily="18" charset="0"/>
              </a:rPr>
              <a:t>的位置来判定字符串是否结束，而不是根据数组的长度来决定字符串长度。当然，在定义字符数组时应估计实际字符串长度，保证数组长度始终大于字符串实际长度。在实际字符串定义中，常常并不指定数组长度，如</a:t>
            </a:r>
            <a:r>
              <a:rPr lang="en-US" altLang="zh-CN" kern="100" dirty="0">
                <a:latin typeface="Times New Roman" pitchFamily="18" charset="0"/>
                <a:cs typeface="Times New Roman" pitchFamily="18" charset="0"/>
              </a:rPr>
              <a:t>char </a:t>
            </a:r>
            <a:r>
              <a:rPr lang="en-US" altLang="zh-CN" kern="100" dirty="0" err="1">
                <a:latin typeface="Times New Roman" pitchFamily="18" charset="0"/>
                <a:cs typeface="Times New Roman" pitchFamily="18" charset="0"/>
              </a:rPr>
              <a:t>str</a:t>
            </a:r>
            <a:r>
              <a:rPr lang="en-US" altLang="zh-CN" kern="100" dirty="0">
                <a:latin typeface="Times New Roman" pitchFamily="18" charset="0"/>
                <a:cs typeface="Times New Roman" pitchFamily="18" charset="0"/>
              </a:rPr>
              <a:t>[ ]</a:t>
            </a:r>
            <a:r>
              <a:rPr lang="zh-CN" altLang="zh-CN" kern="100" dirty="0">
                <a:latin typeface="Times New Roman" pitchFamily="18" charset="0"/>
                <a:cs typeface="Times New Roman" pitchFamily="18" charset="0"/>
              </a:rPr>
              <a:t>是可以的 。</a:t>
            </a:r>
          </a:p>
          <a:p>
            <a:pPr indent="266700" algn="just">
              <a:lnSpc>
                <a:spcPct val="150000"/>
              </a:lnSpc>
              <a:spcAft>
                <a:spcPts val="0"/>
              </a:spcAft>
            </a:pPr>
            <a:r>
              <a:rPr lang="zh-CN" altLang="zh-CN" kern="100" dirty="0">
                <a:latin typeface="Times New Roman" pitchFamily="18" charset="0"/>
                <a:cs typeface="Times New Roman" pitchFamily="18" charset="0"/>
              </a:rPr>
              <a:t>说明：</a:t>
            </a:r>
            <a:r>
              <a:rPr lang="en-US" altLang="zh-CN" kern="100" dirty="0">
                <a:latin typeface="Times New Roman" pitchFamily="18" charset="0"/>
                <a:cs typeface="Times New Roman" pitchFamily="18" charset="0"/>
              </a:rPr>
              <a:t>’\0’</a:t>
            </a:r>
            <a:r>
              <a:rPr lang="zh-CN" altLang="zh-CN" kern="100" dirty="0">
                <a:latin typeface="Times New Roman" pitchFamily="18" charset="0"/>
                <a:cs typeface="Times New Roman" pitchFamily="18" charset="0"/>
              </a:rPr>
              <a:t>代表</a:t>
            </a:r>
            <a:r>
              <a:rPr lang="en-US" altLang="zh-CN" kern="100" dirty="0">
                <a:latin typeface="Times New Roman" pitchFamily="18" charset="0"/>
                <a:cs typeface="Times New Roman" pitchFamily="18" charset="0"/>
              </a:rPr>
              <a:t>ASCII</a:t>
            </a:r>
            <a:r>
              <a:rPr lang="zh-CN" altLang="zh-CN" kern="100" dirty="0">
                <a:latin typeface="Times New Roman" pitchFamily="18" charset="0"/>
                <a:cs typeface="Times New Roman" pitchFamily="18" charset="0"/>
              </a:rPr>
              <a:t>码为</a:t>
            </a:r>
            <a:r>
              <a:rPr lang="en-US" altLang="zh-CN" kern="100" dirty="0">
                <a:latin typeface="Times New Roman" pitchFamily="18" charset="0"/>
                <a:cs typeface="Times New Roman" pitchFamily="18" charset="0"/>
              </a:rPr>
              <a:t>0</a:t>
            </a:r>
            <a:r>
              <a:rPr lang="zh-CN" altLang="zh-CN" kern="100" dirty="0">
                <a:latin typeface="Times New Roman" pitchFamily="18" charset="0"/>
                <a:cs typeface="Times New Roman" pitchFamily="18" charset="0"/>
              </a:rPr>
              <a:t>的字符，从</a:t>
            </a:r>
            <a:r>
              <a:rPr lang="en-US" altLang="zh-CN" kern="100" dirty="0">
                <a:latin typeface="Times New Roman" pitchFamily="18" charset="0"/>
                <a:cs typeface="Times New Roman" pitchFamily="18" charset="0"/>
              </a:rPr>
              <a:t>ASCII</a:t>
            </a:r>
            <a:r>
              <a:rPr lang="zh-CN" altLang="zh-CN" kern="100" dirty="0">
                <a:latin typeface="Times New Roman" pitchFamily="18" charset="0"/>
                <a:cs typeface="Times New Roman" pitchFamily="18" charset="0"/>
              </a:rPr>
              <a:t>码表中可以查到</a:t>
            </a:r>
            <a:r>
              <a:rPr lang="en-US" altLang="zh-CN" kern="100" dirty="0">
                <a:latin typeface="Times New Roman" pitchFamily="18" charset="0"/>
                <a:cs typeface="Times New Roman" pitchFamily="18" charset="0"/>
              </a:rPr>
              <a:t>ASCII</a:t>
            </a:r>
            <a:r>
              <a:rPr lang="zh-CN" altLang="zh-CN" kern="100" dirty="0">
                <a:latin typeface="Times New Roman" pitchFamily="18" charset="0"/>
                <a:cs typeface="Times New Roman" pitchFamily="18" charset="0"/>
              </a:rPr>
              <a:t>码为</a:t>
            </a:r>
            <a:r>
              <a:rPr lang="en-US" altLang="zh-CN" kern="100" dirty="0">
                <a:latin typeface="Times New Roman" pitchFamily="18" charset="0"/>
                <a:cs typeface="Times New Roman" pitchFamily="18" charset="0"/>
              </a:rPr>
              <a:t>0</a:t>
            </a:r>
            <a:r>
              <a:rPr lang="zh-CN" altLang="zh-CN" kern="100" dirty="0">
                <a:latin typeface="Times New Roman" pitchFamily="18" charset="0"/>
                <a:cs typeface="Times New Roman" pitchFamily="18" charset="0"/>
              </a:rPr>
              <a:t>的字符不是一个可以显示的字符，而是一个</a:t>
            </a:r>
            <a:r>
              <a:rPr lang="en-US" altLang="zh-CN" kern="100" dirty="0">
                <a:latin typeface="Times New Roman" pitchFamily="18" charset="0"/>
                <a:cs typeface="Times New Roman" pitchFamily="18" charset="0"/>
              </a:rPr>
              <a:t>"</a:t>
            </a:r>
            <a:r>
              <a:rPr lang="zh-CN" altLang="zh-CN" kern="100" dirty="0">
                <a:latin typeface="Times New Roman" pitchFamily="18" charset="0"/>
                <a:cs typeface="Times New Roman" pitchFamily="18" charset="0"/>
              </a:rPr>
              <a:t>空操作符</a:t>
            </a:r>
            <a:r>
              <a:rPr lang="en-US" altLang="zh-CN" kern="100" dirty="0">
                <a:latin typeface="Times New Roman" pitchFamily="18" charset="0"/>
                <a:cs typeface="Times New Roman" pitchFamily="18" charset="0"/>
              </a:rPr>
              <a:t>"</a:t>
            </a:r>
            <a:r>
              <a:rPr lang="zh-CN" altLang="zh-CN" kern="100" dirty="0">
                <a:latin typeface="Times New Roman" pitchFamily="18" charset="0"/>
                <a:cs typeface="Times New Roman" pitchFamily="18" charset="0"/>
              </a:rPr>
              <a:t>，即它什么也不干。用它来作为字符串结束标志不会产生附加的操作或增加有效字符，只起一个供辨别的标志。</a:t>
            </a:r>
          </a:p>
          <a:p>
            <a:pPr indent="266700" algn="just">
              <a:lnSpc>
                <a:spcPct val="150000"/>
              </a:lnSpc>
              <a:spcAft>
                <a:spcPts val="0"/>
              </a:spcAft>
            </a:pPr>
            <a:r>
              <a:rPr lang="zh-CN" altLang="zh-CN" kern="100" dirty="0">
                <a:latin typeface="Times New Roman" pitchFamily="18" charset="0"/>
                <a:cs typeface="Times New Roman" pitchFamily="18" charset="0"/>
              </a:rPr>
              <a:t>字符数组在初始化时，也可以直接赋予字符串。例如：</a:t>
            </a:r>
          </a:p>
          <a:p>
            <a:pPr indent="266700" algn="just">
              <a:lnSpc>
                <a:spcPct val="150000"/>
              </a:lnSpc>
              <a:spcAft>
                <a:spcPts val="0"/>
              </a:spcAft>
            </a:pPr>
            <a:r>
              <a:rPr lang="en-US" altLang="zh-CN" kern="100" dirty="0">
                <a:latin typeface="Times New Roman" pitchFamily="18" charset="0"/>
                <a:cs typeface="Times New Roman" pitchFamily="18" charset="0"/>
              </a:rPr>
              <a:t>char </a:t>
            </a:r>
            <a:r>
              <a:rPr lang="en-US" altLang="zh-CN" kern="100" dirty="0" err="1">
                <a:latin typeface="Times New Roman" pitchFamily="18" charset="0"/>
                <a:cs typeface="Times New Roman" pitchFamily="18" charset="0"/>
              </a:rPr>
              <a:t>str</a:t>
            </a:r>
            <a:r>
              <a:rPr lang="en-US" altLang="zh-CN" kern="100" dirty="0">
                <a:latin typeface="Times New Roman" pitchFamily="18" charset="0"/>
                <a:cs typeface="Times New Roman" pitchFamily="18" charset="0"/>
              </a:rPr>
              <a:t>[ ]={"I am happy"};       </a:t>
            </a:r>
            <a:endParaRPr lang="zh-CN" altLang="zh-CN" kern="100" dirty="0">
              <a:latin typeface="Times New Roman" pitchFamily="18" charset="0"/>
              <a:cs typeface="Times New Roman" pitchFamily="18" charset="0"/>
            </a:endParaRPr>
          </a:p>
          <a:p>
            <a:pPr indent="266700" algn="just">
              <a:lnSpc>
                <a:spcPct val="150000"/>
              </a:lnSpc>
              <a:spcAft>
                <a:spcPts val="0"/>
              </a:spcAft>
            </a:pPr>
            <a:r>
              <a:rPr lang="zh-CN" altLang="zh-CN" kern="100" dirty="0">
                <a:latin typeface="Times New Roman" pitchFamily="18" charset="0"/>
                <a:cs typeface="Times New Roman" pitchFamily="18" charset="0"/>
              </a:rPr>
              <a:t>也可以省略大括号，如下所示：</a:t>
            </a:r>
          </a:p>
          <a:p>
            <a:pPr indent="266700" algn="just">
              <a:lnSpc>
                <a:spcPct val="150000"/>
              </a:lnSpc>
              <a:spcAft>
                <a:spcPts val="0"/>
              </a:spcAft>
            </a:pPr>
            <a:r>
              <a:rPr lang="en-US" altLang="zh-CN" kern="100" dirty="0">
                <a:latin typeface="Times New Roman" pitchFamily="18" charset="0"/>
                <a:cs typeface="Times New Roman" pitchFamily="18" charset="0"/>
              </a:rPr>
              <a:t>char </a:t>
            </a:r>
            <a:r>
              <a:rPr lang="en-US" altLang="zh-CN" kern="100" dirty="0" err="1">
                <a:latin typeface="Times New Roman" pitchFamily="18" charset="0"/>
                <a:cs typeface="Times New Roman" pitchFamily="18" charset="0"/>
              </a:rPr>
              <a:t>str</a:t>
            </a:r>
            <a:r>
              <a:rPr lang="en-US" altLang="zh-CN" kern="100" dirty="0">
                <a:latin typeface="Times New Roman" pitchFamily="18" charset="0"/>
                <a:cs typeface="Times New Roman" pitchFamily="18" charset="0"/>
              </a:rPr>
              <a:t>[ ]="I am happy";</a:t>
            </a:r>
            <a:endParaRPr lang="zh-CN" altLang="zh-CN" kern="100" dirty="0">
              <a:latin typeface="Times New Roman" pitchFamily="18" charset="0"/>
              <a:cs typeface="Times New Roman" pitchFamily="18" charset="0"/>
            </a:endParaRPr>
          </a:p>
        </p:txBody>
      </p:sp>
    </p:spTree>
    <p:extLst>
      <p:ext uri="{BB962C8B-B14F-4D97-AF65-F5344CB8AC3E}">
        <p14:creationId xmlns="" xmlns:p14="http://schemas.microsoft.com/office/powerpoint/2010/main" val="488984391"/>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905785" y="574792"/>
            <a:ext cx="10707148" cy="5678478"/>
          </a:xfrm>
          <a:prstGeom prst="rect">
            <a:avLst/>
          </a:prstGeom>
          <a:noFill/>
        </p:spPr>
        <p:txBody>
          <a:bodyPr wrap="square" lIns="0" tIns="0" rIns="0" bIns="0" rtlCol="0">
            <a:spAutoFit/>
          </a:bodyPr>
          <a:lstStyle/>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注意：只有在初始化时，可以对数组进行整体赋值；在程序语句中不能对数组进行整体操作，只能逐个数组元素的操作。</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例如下面的赋值方法是错误的：</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char </a:t>
            </a:r>
            <a:r>
              <a:rPr lang="en-US" altLang="zh-CN" kern="100" dirty="0" err="1">
                <a:latin typeface="Times New Roman" panose="02020603050405020304" pitchFamily="18" charset="0"/>
                <a:cs typeface="Times New Roman" panose="02020603050405020304" pitchFamily="18" charset="0"/>
              </a:rPr>
              <a:t>str</a:t>
            </a:r>
            <a:r>
              <a:rPr lang="en-US" altLang="zh-CN" kern="100" dirty="0">
                <a:latin typeface="Times New Roman" panose="02020603050405020304" pitchFamily="18" charset="0"/>
                <a:cs typeface="Times New Roman" panose="02020603050405020304" pitchFamily="18" charset="0"/>
              </a:rPr>
              <a:t>[ ];         </a:t>
            </a:r>
            <a:r>
              <a:rPr lang="en-US" altLang="zh-CN" kern="100" dirty="0" err="1">
                <a:latin typeface="Times New Roman" panose="02020603050405020304" pitchFamily="18" charset="0"/>
                <a:cs typeface="Times New Roman" panose="02020603050405020304" pitchFamily="18" charset="0"/>
              </a:rPr>
              <a:t>str</a:t>
            </a:r>
            <a:r>
              <a:rPr lang="en-US" altLang="zh-CN" kern="100" dirty="0">
                <a:latin typeface="Times New Roman" panose="02020603050405020304" pitchFamily="18" charset="0"/>
                <a:cs typeface="Times New Roman" panose="02020603050405020304" pitchFamily="18" charset="0"/>
              </a:rPr>
              <a:t>="I am happy";</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上面的初始化可以改成下面的形式：</a:t>
            </a:r>
          </a:p>
          <a:p>
            <a:pPr indent="266700" algn="just">
              <a:lnSpc>
                <a:spcPct val="150000"/>
              </a:lnSpc>
            </a:pPr>
            <a:r>
              <a:rPr lang="en-US" altLang="zh-CN" kern="100" dirty="0">
                <a:latin typeface="Times New Roman" panose="02020603050405020304" pitchFamily="18" charset="0"/>
                <a:cs typeface="Times New Roman" panose="02020603050405020304" pitchFamily="18" charset="0"/>
              </a:rPr>
              <a:t>char </a:t>
            </a:r>
            <a:r>
              <a:rPr lang="en-US" altLang="zh-CN" kern="100" dirty="0" err="1">
                <a:latin typeface="Times New Roman" panose="02020603050405020304" pitchFamily="18" charset="0"/>
                <a:cs typeface="Times New Roman" panose="02020603050405020304" pitchFamily="18" charset="0"/>
              </a:rPr>
              <a:t>str</a:t>
            </a:r>
            <a:r>
              <a:rPr lang="en-US" altLang="zh-CN" kern="100" dirty="0">
                <a:latin typeface="Times New Roman" panose="02020603050405020304" pitchFamily="18" charset="0"/>
                <a:cs typeface="Times New Roman" panose="02020603050405020304" pitchFamily="18" charset="0"/>
              </a:rPr>
              <a:t>[ </a:t>
            </a:r>
            <a:r>
              <a:rPr lang="en-US" altLang="zh-CN" kern="100" dirty="0" smtClean="0">
                <a:latin typeface="Times New Roman" panose="02020603050405020304" pitchFamily="18" charset="0"/>
                <a:cs typeface="Times New Roman" panose="02020603050405020304" pitchFamily="18" charset="0"/>
              </a:rPr>
              <a:t>]={c1[]={'I', ' ', 'a', 'm', ' ', 'h', 'a', 'p', 'p', </a:t>
            </a:r>
            <a:r>
              <a:rPr lang="en-US" altLang="zh-CN" kern="100" dirty="0" smtClean="0">
                <a:latin typeface="Times New Roman" panose="02020603050405020304" pitchFamily="18" charset="0"/>
                <a:cs typeface="Times New Roman" panose="02020603050405020304" pitchFamily="18" charset="0"/>
              </a:rPr>
              <a:t>'y</a:t>
            </a:r>
            <a:r>
              <a:rPr lang="en-US" altLang="zh-CN" kern="100" dirty="0" smtClean="0">
                <a:latin typeface="Times New Roman" panose="02020603050405020304" pitchFamily="18" charset="0"/>
                <a:cs typeface="Times New Roman" panose="02020603050405020304" pitchFamily="18" charset="0"/>
              </a:rPr>
              <a:t>'</a:t>
            </a:r>
            <a:r>
              <a:rPr lang="en-US" altLang="zh-CN" kern="100" dirty="0" smtClean="0">
                <a:latin typeface="Times New Roman" panose="02020603050405020304" pitchFamily="18" charset="0"/>
                <a:cs typeface="Times New Roman" panose="02020603050405020304" pitchFamily="18" charset="0"/>
              </a:rPr>
              <a:t>, </a:t>
            </a:r>
            <a:r>
              <a:rPr lang="en-US" altLang="zh-CN" kern="100" dirty="0" smtClean="0">
                <a:latin typeface="Times New Roman" panose="02020603050405020304" pitchFamily="18" charset="0"/>
                <a:cs typeface="Times New Roman" panose="02020603050405020304" pitchFamily="18" charset="0"/>
              </a:rPr>
              <a:t>'</a:t>
            </a:r>
            <a:r>
              <a:rPr lang="en-US" altLang="zh-CN" kern="100" dirty="0" smtClean="0">
                <a:latin typeface="Times New Roman" panose="02020603050405020304" pitchFamily="18" charset="0"/>
                <a:cs typeface="Times New Roman" panose="02020603050405020304" pitchFamily="18" charset="0"/>
              </a:rPr>
              <a:t>\</a:t>
            </a:r>
            <a:r>
              <a:rPr lang="en-US" altLang="zh-CN" kern="100" dirty="0" smtClean="0">
                <a:latin typeface="Times New Roman" panose="02020603050405020304" pitchFamily="18" charset="0"/>
                <a:cs typeface="Times New Roman" panose="02020603050405020304" pitchFamily="18" charset="0"/>
              </a:rPr>
              <a:t>0'};/*</a:t>
            </a:r>
            <a:r>
              <a:rPr lang="zh-CN" altLang="zh-CN" kern="100" dirty="0">
                <a:latin typeface="Times New Roman" panose="02020603050405020304" pitchFamily="18" charset="0"/>
                <a:cs typeface="Times New Roman" panose="02020603050405020304" pitchFamily="18" charset="0"/>
              </a:rPr>
              <a:t>空格的字符型数据是两个单引号之间敲空格，不能直接打两个单引号</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而不与下面的等价：</a:t>
            </a:r>
          </a:p>
          <a:p>
            <a:pPr indent="266700" algn="just">
              <a:lnSpc>
                <a:spcPct val="150000"/>
              </a:lnSpc>
            </a:pPr>
            <a:r>
              <a:rPr lang="en-US" altLang="zh-CN" kern="100" dirty="0">
                <a:latin typeface="Times New Roman" panose="02020603050405020304" pitchFamily="18" charset="0"/>
                <a:cs typeface="Times New Roman" panose="02020603050405020304" pitchFamily="18" charset="0"/>
              </a:rPr>
              <a:t>char </a:t>
            </a:r>
            <a:r>
              <a:rPr lang="en-US" altLang="zh-CN" kern="100" dirty="0" err="1">
                <a:latin typeface="Times New Roman" panose="02020603050405020304" pitchFamily="18" charset="0"/>
                <a:cs typeface="Times New Roman" panose="02020603050405020304" pitchFamily="18" charset="0"/>
              </a:rPr>
              <a:t>str</a:t>
            </a:r>
            <a:r>
              <a:rPr lang="en-US" altLang="zh-CN" kern="100" dirty="0">
                <a:latin typeface="Times New Roman" panose="02020603050405020304" pitchFamily="18" charset="0"/>
                <a:cs typeface="Times New Roman" panose="02020603050405020304" pitchFamily="18" charset="0"/>
              </a:rPr>
              <a:t>[ </a:t>
            </a:r>
            <a:r>
              <a:rPr lang="en-US" altLang="zh-CN" kern="100" dirty="0" smtClean="0">
                <a:latin typeface="Times New Roman" panose="02020603050405020304" pitchFamily="18" charset="0"/>
                <a:cs typeface="Times New Roman" panose="02020603050405020304" pitchFamily="18" charset="0"/>
              </a:rPr>
              <a:t>]= c1[]={'I', ' ', 'a', 'm', ' ', 'h', 'a', 'p', 'p', 'y</a:t>
            </a:r>
            <a:r>
              <a:rPr lang="en-US" altLang="zh-CN" kern="100" dirty="0" smtClean="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前者的长度是</a:t>
            </a:r>
            <a:r>
              <a:rPr lang="en-US" altLang="zh-CN" kern="100" dirty="0">
                <a:latin typeface="Times New Roman" panose="02020603050405020304" pitchFamily="18" charset="0"/>
                <a:cs typeface="Times New Roman" panose="02020603050405020304" pitchFamily="18" charset="0"/>
              </a:rPr>
              <a:t>11</a:t>
            </a:r>
            <a:r>
              <a:rPr lang="zh-CN" altLang="zh-CN" kern="100" dirty="0">
                <a:latin typeface="Times New Roman" panose="02020603050405020304" pitchFamily="18" charset="0"/>
                <a:cs typeface="Times New Roman" panose="02020603050405020304" pitchFamily="18" charset="0"/>
              </a:rPr>
              <a:t>，后者的长度是</a:t>
            </a:r>
            <a:r>
              <a:rPr lang="en-US" altLang="zh-CN" kern="100" dirty="0">
                <a:latin typeface="Times New Roman" panose="02020603050405020304" pitchFamily="18" charset="0"/>
                <a:cs typeface="Times New Roman" panose="02020603050405020304" pitchFamily="18" charset="0"/>
              </a:rPr>
              <a:t>10.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说明：字符数组并不要求它的最后一个字符为</a:t>
            </a:r>
            <a:r>
              <a:rPr lang="en-US" altLang="zh-CN" kern="100" dirty="0">
                <a:latin typeface="Times New Roman" panose="02020603050405020304" pitchFamily="18" charset="0"/>
                <a:cs typeface="Times New Roman" panose="02020603050405020304" pitchFamily="18" charset="0"/>
              </a:rPr>
              <a:t>’\0’</a:t>
            </a:r>
            <a:r>
              <a:rPr lang="zh-CN" altLang="zh-CN" kern="100" dirty="0">
                <a:latin typeface="Times New Roman" panose="02020603050405020304" pitchFamily="18" charset="0"/>
                <a:cs typeface="Times New Roman" panose="02020603050405020304" pitchFamily="18" charset="0"/>
              </a:rPr>
              <a:t>，甚至可以不包含</a:t>
            </a:r>
            <a:r>
              <a:rPr lang="en-US" altLang="zh-CN" kern="100" dirty="0">
                <a:latin typeface="Times New Roman" panose="02020603050405020304" pitchFamily="18" charset="0"/>
                <a:cs typeface="Times New Roman" panose="02020603050405020304" pitchFamily="18" charset="0"/>
              </a:rPr>
              <a:t>’\0’</a:t>
            </a:r>
            <a:r>
              <a:rPr lang="zh-CN" altLang="zh-CN" kern="100" dirty="0">
                <a:latin typeface="Times New Roman" panose="02020603050405020304" pitchFamily="18" charset="0"/>
                <a:cs typeface="Times New Roman" panose="02020603050405020304" pitchFamily="18" charset="0"/>
              </a:rPr>
              <a:t>。下面这样写是完全合法的。</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char </a:t>
            </a:r>
            <a:r>
              <a:rPr lang="en-US" altLang="zh-CN" kern="100" dirty="0" err="1">
                <a:latin typeface="Times New Roman" panose="02020603050405020304" pitchFamily="18" charset="0"/>
                <a:cs typeface="Times New Roman" panose="02020603050405020304" pitchFamily="18" charset="0"/>
              </a:rPr>
              <a:t>str</a:t>
            </a:r>
            <a:r>
              <a:rPr lang="en-US" altLang="zh-CN" kern="100" dirty="0">
                <a:latin typeface="Times New Roman" panose="02020603050405020304" pitchFamily="18" charset="0"/>
                <a:cs typeface="Times New Roman" panose="02020603050405020304" pitchFamily="18" charset="0"/>
              </a:rPr>
              <a:t>[5]={‘</a:t>
            </a:r>
            <a:r>
              <a:rPr lang="en-US" altLang="zh-CN" kern="100" dirty="0" err="1">
                <a:latin typeface="Times New Roman" panose="02020603050405020304" pitchFamily="18" charset="0"/>
                <a:cs typeface="Times New Roman" panose="02020603050405020304" pitchFamily="18" charset="0"/>
              </a:rPr>
              <a:t>C’,’h’,’i’,’n’,’a</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可见，用两种不同方法初始化字符数组后得到的数组长度是不同的。</a:t>
            </a:r>
          </a:p>
          <a:p>
            <a:pPr indent="266700" algn="just">
              <a:spcAft>
                <a:spcPts val="0"/>
              </a:spcAft>
            </a:pPr>
            <a:endParaRPr lang="zh-CN" altLang="en-US" kern="1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93082438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93861" y="690629"/>
            <a:ext cx="8272329" cy="2419124"/>
          </a:xfrm>
          <a:prstGeom prst="rect">
            <a:avLst/>
          </a:prstGeom>
        </p:spPr>
        <p:txBody>
          <a:bodyPr wrap="square">
            <a:spAutoFit/>
          </a:bodyPr>
          <a:lstStyle/>
          <a:p>
            <a:pPr indent="267970" algn="just">
              <a:lnSpc>
                <a:spcPct val="120000"/>
              </a:lnSpc>
              <a:spcAft>
                <a:spcPts val="0"/>
              </a:spcAft>
            </a:pPr>
            <a:r>
              <a:rPr lang="en-US" altLang="zh-CN" b="1" kern="100" dirty="0">
                <a:latin typeface="Times New Roman" panose="02020603050405020304" pitchFamily="18" charset="0"/>
                <a:cs typeface="Times New Roman" panose="02020603050405020304" pitchFamily="18" charset="0"/>
              </a:rPr>
              <a:t>5.4.4</a:t>
            </a:r>
            <a:r>
              <a:rPr lang="zh-CN" altLang="zh-CN" b="1" kern="100" dirty="0">
                <a:latin typeface="Times New Roman" panose="02020603050405020304" pitchFamily="18" charset="0"/>
                <a:cs typeface="Times New Roman" panose="02020603050405020304" pitchFamily="18" charset="0"/>
              </a:rPr>
              <a:t>字符数组的输入输出</a:t>
            </a:r>
          </a:p>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字符数组的输入输出有如下几种方法：</a:t>
            </a:r>
          </a:p>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）逐个字符输入输出。用格式符</a:t>
            </a:r>
            <a:r>
              <a:rPr lang="en-US" altLang="zh-CN" kern="100" dirty="0">
                <a:latin typeface="Times New Roman" panose="02020603050405020304" pitchFamily="18" charset="0"/>
                <a:cs typeface="Times New Roman" panose="02020603050405020304" pitchFamily="18" charset="0"/>
              </a:rPr>
              <a:t>"%c"</a:t>
            </a:r>
            <a:r>
              <a:rPr lang="zh-CN" altLang="zh-CN" kern="100" dirty="0">
                <a:latin typeface="Times New Roman" panose="02020603050405020304" pitchFamily="18" charset="0"/>
                <a:cs typeface="Times New Roman" panose="02020603050405020304" pitchFamily="18" charset="0"/>
              </a:rPr>
              <a:t>输入或输出一个字符。</a:t>
            </a:r>
          </a:p>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2</a:t>
            </a:r>
            <a:r>
              <a:rPr lang="zh-CN" altLang="zh-CN" kern="100" dirty="0">
                <a:latin typeface="Times New Roman" panose="02020603050405020304" pitchFamily="18" charset="0"/>
                <a:cs typeface="Times New Roman" panose="02020603050405020304" pitchFamily="18" charset="0"/>
              </a:rPr>
              <a:t>）将整个字符串一次性输入或输出。用格式符</a:t>
            </a:r>
            <a:r>
              <a:rPr lang="en-US" altLang="zh-CN" kern="100" dirty="0">
                <a:latin typeface="Times New Roman" panose="02020603050405020304" pitchFamily="18" charset="0"/>
                <a:cs typeface="Times New Roman" panose="02020603050405020304" pitchFamily="18" charset="0"/>
              </a:rPr>
              <a:t>"%s",</a:t>
            </a:r>
            <a:r>
              <a:rPr lang="zh-CN" altLang="zh-CN" kern="100" dirty="0">
                <a:latin typeface="Times New Roman" panose="02020603050405020304" pitchFamily="18" charset="0"/>
                <a:cs typeface="Times New Roman" panose="02020603050405020304" pitchFamily="18" charset="0"/>
              </a:rPr>
              <a:t>例如：</a:t>
            </a: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char c[]=" china";</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s",c</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在内存中数组</a:t>
            </a:r>
            <a:r>
              <a:rPr lang="en-US" altLang="zh-CN" kern="100" dirty="0">
                <a:latin typeface="Times New Roman" panose="02020603050405020304" pitchFamily="18" charset="0"/>
                <a:cs typeface="Times New Roman" panose="02020603050405020304" pitchFamily="18" charset="0"/>
              </a:rPr>
              <a:t>C</a:t>
            </a:r>
            <a:r>
              <a:rPr lang="zh-CN" altLang="zh-CN" kern="100" dirty="0">
                <a:latin typeface="Times New Roman" panose="02020603050405020304" pitchFamily="18" charset="0"/>
                <a:cs typeface="Times New Roman" panose="02020603050405020304" pitchFamily="18" charset="0"/>
              </a:rPr>
              <a:t>的状态如图</a:t>
            </a:r>
            <a:r>
              <a:rPr lang="en-US" altLang="zh-CN" kern="100" dirty="0">
                <a:latin typeface="Times New Roman" panose="02020603050405020304" pitchFamily="18" charset="0"/>
                <a:cs typeface="Times New Roman" panose="02020603050405020304" pitchFamily="18" charset="0"/>
              </a:rPr>
              <a:t>5-4</a:t>
            </a:r>
            <a:r>
              <a:rPr lang="zh-CN" altLang="zh-CN" kern="100" dirty="0">
                <a:latin typeface="Times New Roman" panose="02020603050405020304" pitchFamily="18" charset="0"/>
                <a:cs typeface="Times New Roman" panose="02020603050405020304" pitchFamily="18" charset="0"/>
              </a:rPr>
              <a:t>所示。</a:t>
            </a:r>
          </a:p>
        </p:txBody>
      </p:sp>
      <p:pic>
        <p:nvPicPr>
          <p:cNvPr id="4" name="图片 3" descr="F:\ctutu\05\5-4.png"/>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202751" y="3634465"/>
            <a:ext cx="3574063" cy="706800"/>
          </a:xfrm>
          <a:prstGeom prst="rect">
            <a:avLst/>
          </a:prstGeom>
          <a:noFill/>
          <a:ln>
            <a:noFill/>
          </a:ln>
        </p:spPr>
      </p:pic>
    </p:spTree>
    <p:extLst>
      <p:ext uri="{BB962C8B-B14F-4D97-AF65-F5344CB8AC3E}">
        <p14:creationId xmlns="" xmlns:p14="http://schemas.microsoft.com/office/powerpoint/2010/main" val="2202214401"/>
      </p:ext>
    </p:extLst>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38225" y="995653"/>
            <a:ext cx="9420225" cy="2120132"/>
          </a:xfrm>
          <a:prstGeom prst="rect">
            <a:avLst/>
          </a:prstGeom>
        </p:spPr>
        <p:txBody>
          <a:bodyPr wrap="square">
            <a:spAutoFit/>
          </a:bodyPr>
          <a:lstStyle/>
          <a:p>
            <a:pPr indent="266700" algn="just">
              <a:lnSpc>
                <a:spcPct val="150000"/>
              </a:lnSpc>
              <a:spcAft>
                <a:spcPts val="0"/>
              </a:spcAft>
            </a:pPr>
            <a:r>
              <a:rPr lang="zh-CN" altLang="zh-CN" kern="100" dirty="0">
                <a:latin typeface="Times New Roman"/>
                <a:cs typeface="Times New Roman"/>
              </a:rPr>
              <a:t>在使用字符串输入输出时要注意：</a:t>
            </a:r>
          </a:p>
          <a:p>
            <a:pPr indent="266700" algn="just">
              <a:lnSpc>
                <a:spcPct val="150000"/>
              </a:lnSpc>
              <a:spcAft>
                <a:spcPts val="0"/>
              </a:spcAft>
            </a:pPr>
            <a:r>
              <a:rPr lang="zh-CN" altLang="zh-CN" kern="100" dirty="0">
                <a:latin typeface="Times New Roman"/>
                <a:cs typeface="Times New Roman"/>
              </a:rPr>
              <a:t>（</a:t>
            </a:r>
            <a:r>
              <a:rPr lang="en-US" altLang="zh-CN" kern="100" dirty="0">
                <a:latin typeface="Times New Roman"/>
                <a:cs typeface="Times New Roman"/>
              </a:rPr>
              <a:t>1</a:t>
            </a:r>
            <a:r>
              <a:rPr lang="zh-CN" altLang="zh-CN" kern="100" dirty="0">
                <a:latin typeface="Times New Roman"/>
                <a:cs typeface="Times New Roman"/>
              </a:rPr>
              <a:t>）字符串结束标识</a:t>
            </a:r>
            <a:r>
              <a:rPr lang="en-US" altLang="zh-CN" kern="100" dirty="0">
                <a:latin typeface="Comic Sans MS"/>
                <a:cs typeface="Times New Roman"/>
              </a:rPr>
              <a:t>’</a:t>
            </a:r>
            <a:r>
              <a:rPr lang="en-US" altLang="zh-CN" kern="100" dirty="0">
                <a:latin typeface="宋体"/>
                <a:cs typeface="Times New Roman"/>
              </a:rPr>
              <a:t>\0</a:t>
            </a:r>
            <a:r>
              <a:rPr lang="en-US" altLang="zh-CN" kern="100" dirty="0">
                <a:latin typeface="Comic Sans MS"/>
                <a:cs typeface="Times New Roman"/>
              </a:rPr>
              <a:t>’</a:t>
            </a:r>
            <a:r>
              <a:rPr lang="zh-CN" altLang="zh-CN" kern="100" dirty="0">
                <a:latin typeface="Times New Roman"/>
                <a:cs typeface="Times New Roman"/>
              </a:rPr>
              <a:t>不会被输出。</a:t>
            </a:r>
          </a:p>
          <a:p>
            <a:pPr indent="266700" algn="just">
              <a:lnSpc>
                <a:spcPct val="150000"/>
              </a:lnSpc>
              <a:spcAft>
                <a:spcPts val="0"/>
              </a:spcAft>
            </a:pPr>
            <a:r>
              <a:rPr lang="zh-CN" altLang="zh-CN" kern="100" dirty="0">
                <a:latin typeface="Times New Roman"/>
                <a:cs typeface="Times New Roman"/>
              </a:rPr>
              <a:t>（</a:t>
            </a:r>
            <a:r>
              <a:rPr lang="en-US" altLang="zh-CN" kern="100" dirty="0">
                <a:latin typeface="Times New Roman"/>
                <a:cs typeface="Times New Roman"/>
              </a:rPr>
              <a:t>2</a:t>
            </a:r>
            <a:r>
              <a:rPr lang="zh-CN" altLang="zh-CN" kern="100" dirty="0">
                <a:latin typeface="Times New Roman"/>
                <a:cs typeface="Times New Roman"/>
              </a:rPr>
              <a:t>）如果一个字符数组中包含一个以上</a:t>
            </a:r>
            <a:r>
              <a:rPr lang="en-US" altLang="zh-CN" kern="100" dirty="0">
                <a:latin typeface="Comic Sans MS"/>
                <a:cs typeface="Times New Roman"/>
              </a:rPr>
              <a:t>’</a:t>
            </a:r>
            <a:r>
              <a:rPr lang="en-US" altLang="zh-CN" kern="100" dirty="0">
                <a:latin typeface="宋体"/>
                <a:cs typeface="Times New Roman"/>
              </a:rPr>
              <a:t>\0</a:t>
            </a:r>
            <a:r>
              <a:rPr lang="en-US" altLang="zh-CN" kern="100" dirty="0">
                <a:latin typeface="Comic Sans MS"/>
                <a:cs typeface="Times New Roman"/>
              </a:rPr>
              <a:t>’</a:t>
            </a:r>
            <a:r>
              <a:rPr lang="zh-CN" altLang="zh-CN" kern="100" dirty="0">
                <a:latin typeface="Times New Roman"/>
                <a:cs typeface="Times New Roman"/>
              </a:rPr>
              <a:t>则遇到第一个</a:t>
            </a:r>
            <a:r>
              <a:rPr lang="en-US" altLang="zh-CN" kern="100" dirty="0">
                <a:latin typeface="Comic Sans MS"/>
                <a:cs typeface="Times New Roman"/>
              </a:rPr>
              <a:t>’</a:t>
            </a:r>
            <a:r>
              <a:rPr lang="en-US" altLang="zh-CN" kern="100" dirty="0">
                <a:latin typeface="宋体"/>
                <a:cs typeface="Times New Roman"/>
              </a:rPr>
              <a:t>\0</a:t>
            </a:r>
            <a:r>
              <a:rPr lang="en-US" altLang="zh-CN" kern="100" dirty="0">
                <a:latin typeface="Comic Sans MS"/>
                <a:cs typeface="Times New Roman"/>
              </a:rPr>
              <a:t>’</a:t>
            </a:r>
            <a:r>
              <a:rPr lang="zh-CN" altLang="zh-CN" kern="100" dirty="0">
                <a:latin typeface="Times New Roman"/>
                <a:cs typeface="Times New Roman"/>
              </a:rPr>
              <a:t>时就结束。</a:t>
            </a:r>
          </a:p>
          <a:p>
            <a:pPr indent="266700" algn="just">
              <a:lnSpc>
                <a:spcPct val="150000"/>
              </a:lnSpc>
              <a:spcAft>
                <a:spcPts val="0"/>
              </a:spcAft>
            </a:pPr>
            <a:r>
              <a:rPr lang="zh-CN" altLang="zh-CN" kern="100" dirty="0">
                <a:latin typeface="Times New Roman"/>
                <a:cs typeface="Times New Roman"/>
              </a:rPr>
              <a:t>（</a:t>
            </a:r>
            <a:r>
              <a:rPr lang="en-US" altLang="zh-CN" kern="100" dirty="0">
                <a:latin typeface="Times New Roman"/>
                <a:cs typeface="Times New Roman"/>
              </a:rPr>
              <a:t>3</a:t>
            </a:r>
            <a:r>
              <a:rPr lang="zh-CN" altLang="zh-CN" kern="100" dirty="0">
                <a:latin typeface="Times New Roman"/>
                <a:cs typeface="Times New Roman"/>
              </a:rPr>
              <a:t>）用</a:t>
            </a:r>
            <a:r>
              <a:rPr lang="en-US" altLang="zh-CN" kern="100" dirty="0">
                <a:latin typeface="Times New Roman"/>
                <a:cs typeface="Times New Roman"/>
              </a:rPr>
              <a:t>"%s"</a:t>
            </a:r>
            <a:r>
              <a:rPr lang="zh-CN" altLang="zh-CN" kern="100" dirty="0">
                <a:latin typeface="Times New Roman"/>
                <a:cs typeface="Times New Roman"/>
              </a:rPr>
              <a:t>格式符输出时，输出项是字符数组名，但是必须保证该字符串有字符串结束符</a:t>
            </a:r>
            <a:r>
              <a:rPr lang="en-US" altLang="zh-CN" kern="100" dirty="0">
                <a:latin typeface="Comic Sans MS"/>
                <a:cs typeface="Times New Roman"/>
              </a:rPr>
              <a:t>’</a:t>
            </a:r>
            <a:r>
              <a:rPr lang="en-US" altLang="zh-CN" kern="100" dirty="0">
                <a:latin typeface="宋体"/>
                <a:cs typeface="Times New Roman"/>
              </a:rPr>
              <a:t>\0</a:t>
            </a:r>
            <a:r>
              <a:rPr lang="en-US" altLang="zh-CN" kern="100" dirty="0">
                <a:latin typeface="Comic Sans MS"/>
                <a:cs typeface="Times New Roman"/>
              </a:rPr>
              <a:t>’</a:t>
            </a:r>
            <a:r>
              <a:rPr lang="zh-CN" altLang="zh-CN" kern="100" dirty="0">
                <a:latin typeface="Times New Roman"/>
                <a:cs typeface="Times New Roman"/>
              </a:rPr>
              <a:t>（使用双引号初始化字符数组时，自动添加</a:t>
            </a:r>
            <a:r>
              <a:rPr lang="en-US" altLang="zh-CN" kern="100" dirty="0">
                <a:latin typeface="Comic Sans MS"/>
                <a:cs typeface="Times New Roman"/>
              </a:rPr>
              <a:t>’</a:t>
            </a:r>
            <a:r>
              <a:rPr lang="en-US" altLang="zh-CN" kern="100" dirty="0">
                <a:latin typeface="宋体"/>
                <a:cs typeface="Times New Roman"/>
              </a:rPr>
              <a:t>\0</a:t>
            </a:r>
            <a:r>
              <a:rPr lang="en-US" altLang="zh-CN" kern="100" dirty="0">
                <a:latin typeface="Comic Sans MS"/>
                <a:cs typeface="Times New Roman"/>
              </a:rPr>
              <a:t>’</a:t>
            </a:r>
            <a:r>
              <a:rPr lang="zh-CN" altLang="zh-CN" kern="100" dirty="0">
                <a:latin typeface="Times New Roman"/>
                <a:cs typeface="Times New Roman"/>
              </a:rPr>
              <a:t>），否则会输出一些乱码。</a:t>
            </a:r>
          </a:p>
        </p:txBody>
      </p:sp>
    </p:spTree>
    <p:extLst>
      <p:ext uri="{BB962C8B-B14F-4D97-AF65-F5344CB8AC3E}">
        <p14:creationId xmlns="" xmlns:p14="http://schemas.microsoft.com/office/powerpoint/2010/main" val="1339960919"/>
      </p:ext>
    </p:extLst>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95514" y="969698"/>
            <a:ext cx="7400658" cy="4081117"/>
          </a:xfrm>
          <a:prstGeom prst="rect">
            <a:avLst/>
          </a:prstGeom>
        </p:spPr>
        <p:txBody>
          <a:bodyPr wrap="square">
            <a:spAutoFit/>
          </a:bodyPr>
          <a:lstStyle/>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例</a:t>
            </a:r>
            <a:r>
              <a:rPr lang="en-US" altLang="zh-CN" kern="100" dirty="0">
                <a:latin typeface="Times New Roman" panose="02020603050405020304" pitchFamily="18" charset="0"/>
                <a:cs typeface="Times New Roman" panose="02020603050405020304" pitchFamily="18" charset="0"/>
              </a:rPr>
              <a:t>5-8</a:t>
            </a:r>
            <a:r>
              <a:rPr lang="zh-CN" altLang="zh-CN" kern="100" dirty="0">
                <a:latin typeface="Times New Roman" panose="02020603050405020304" pitchFamily="18" charset="0"/>
                <a:cs typeface="Times New Roman" panose="02020603050405020304" pitchFamily="18" charset="0"/>
              </a:rPr>
              <a:t>如下三个字符串输出的结果是什么？</a:t>
            </a: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char str1[30] = "http://c.biancheng.net";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char str2[] = "C Language";</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char str3[30] = "You are a good\0 boy!";</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smtClean="0">
                <a:latin typeface="Times New Roman" panose="02020603050405020304" pitchFamily="18" charset="0"/>
                <a:cs typeface="Times New Roman" panose="02020603050405020304" pitchFamily="18" charset="0"/>
              </a:rPr>
              <a:t>    </a:t>
            </a:r>
            <a:r>
              <a:rPr lang="en-US" altLang="zh-CN" kern="100" dirty="0" err="1" smtClean="0">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("str1: %s\n", str1);</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smtClean="0">
                <a:latin typeface="Times New Roman" panose="02020603050405020304" pitchFamily="18" charset="0"/>
                <a:cs typeface="Times New Roman" panose="02020603050405020304" pitchFamily="18" charset="0"/>
              </a:rPr>
              <a:t>    </a:t>
            </a:r>
            <a:r>
              <a:rPr lang="en-US" altLang="zh-CN" kern="100" dirty="0" err="1" smtClean="0">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("str2: %s\n", str2);</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smtClean="0">
                <a:latin typeface="Times New Roman" panose="02020603050405020304" pitchFamily="18" charset="0"/>
                <a:cs typeface="Times New Roman" panose="02020603050405020304" pitchFamily="18" charset="0"/>
              </a:rPr>
              <a:t>    </a:t>
            </a:r>
            <a:r>
              <a:rPr lang="en-US" altLang="zh-CN" kern="100" dirty="0" err="1" smtClean="0">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("str3: %s\n", str3);</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185364533"/>
      </p:ext>
    </p:extLst>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447673" y="894904"/>
            <a:ext cx="11553825" cy="5262979"/>
          </a:xfrm>
          <a:prstGeom prst="rect">
            <a:avLst/>
          </a:prstGeom>
          <a:noFill/>
        </p:spPr>
        <p:txBody>
          <a:bodyPr wrap="square" lIns="0" tIns="0" rIns="0" bIns="0" rtlCol="0">
            <a:spAutoFit/>
          </a:bodyPr>
          <a:lstStyle/>
          <a:p>
            <a:pPr indent="267970" algn="just">
              <a:spcAft>
                <a:spcPts val="0"/>
              </a:spcAft>
            </a:pPr>
            <a:r>
              <a:rPr lang="en-US" altLang="zh-CN" b="1" kern="100" dirty="0">
                <a:latin typeface="Times New Roman" panose="02020603050405020304" pitchFamily="18" charset="0"/>
                <a:cs typeface="Times New Roman" panose="02020603050405020304" pitchFamily="18" charset="0"/>
              </a:rPr>
              <a:t>5.4.5 </a:t>
            </a:r>
            <a:r>
              <a:rPr lang="zh-CN" altLang="zh-CN" b="1" kern="100" dirty="0">
                <a:latin typeface="Times New Roman" panose="02020603050405020304" pitchFamily="18" charset="0"/>
                <a:cs typeface="Times New Roman" panose="02020603050405020304" pitchFamily="18" charset="0"/>
              </a:rPr>
              <a:t>字符及字符串处理</a:t>
            </a:r>
            <a:r>
              <a:rPr lang="zh-CN" altLang="zh-CN" b="1" kern="100" dirty="0" smtClean="0">
                <a:latin typeface="Times New Roman" panose="02020603050405020304" pitchFamily="18" charset="0"/>
                <a:cs typeface="Times New Roman" panose="02020603050405020304" pitchFamily="18" charset="0"/>
              </a:rPr>
              <a:t>函数</a:t>
            </a:r>
            <a:endParaRPr lang="en-US" altLang="zh-CN" b="1" kern="100" dirty="0" smtClean="0">
              <a:latin typeface="Times New Roman" panose="02020603050405020304" pitchFamily="18" charset="0"/>
              <a:cs typeface="Times New Roman" panose="02020603050405020304" pitchFamily="18" charset="0"/>
            </a:endParaRPr>
          </a:p>
          <a:p>
            <a:pPr indent="267970" algn="just">
              <a:spcAft>
                <a:spcPts val="0"/>
              </a:spcAft>
            </a:pPr>
            <a:endParaRPr lang="zh-CN" altLang="zh-CN" b="1" kern="100" dirty="0">
              <a:latin typeface="Times New Roman" panose="02020603050405020304" pitchFamily="18" charset="0"/>
              <a:cs typeface="Times New Roman" panose="02020603050405020304" pitchFamily="18" charset="0"/>
            </a:endParaRPr>
          </a:p>
          <a:p>
            <a:pPr indent="266700" algn="just">
              <a:spcAft>
                <a:spcPts val="0"/>
              </a:spcAft>
            </a:pPr>
            <a:r>
              <a:rPr lang="zh-CN" altLang="zh-CN" kern="100" dirty="0" smtClean="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）字符输入输出函数</a:t>
            </a:r>
          </a:p>
          <a:p>
            <a:pPr indent="266700" algn="just">
              <a:spcAft>
                <a:spcPts val="0"/>
              </a:spcAft>
            </a:pPr>
            <a:r>
              <a:rPr lang="zh-CN" altLang="zh-CN" kern="100" dirty="0">
                <a:latin typeface="Times New Roman" panose="02020603050405020304" pitchFamily="18" charset="0"/>
                <a:cs typeface="Times New Roman" panose="02020603050405020304" pitchFamily="18" charset="0"/>
              </a:rPr>
              <a:t>在</a:t>
            </a:r>
            <a:r>
              <a:rPr lang="en-US" altLang="zh-CN" kern="100" dirty="0">
                <a:latin typeface="Times New Roman" panose="02020603050405020304" pitchFamily="18" charset="0"/>
                <a:cs typeface="Times New Roman" panose="02020603050405020304" pitchFamily="18" charset="0"/>
              </a:rPr>
              <a:t>C</a:t>
            </a:r>
            <a:r>
              <a:rPr lang="zh-CN" altLang="zh-CN" kern="100" dirty="0">
                <a:latin typeface="Times New Roman" panose="02020603050405020304" pitchFamily="18" charset="0"/>
                <a:cs typeface="Times New Roman" panose="02020603050405020304" pitchFamily="18" charset="0"/>
              </a:rPr>
              <a:t>语言中输入输出字符除了使用通用的输入输出函数（</a:t>
            </a:r>
            <a:r>
              <a:rPr lang="en-US" altLang="zh-CN" kern="100" dirty="0" err="1">
                <a:latin typeface="Times New Roman" panose="02020603050405020304" pitchFamily="18" charset="0"/>
                <a:cs typeface="Times New Roman" panose="02020603050405020304" pitchFamily="18" charset="0"/>
              </a:rPr>
              <a:t>scanf</a:t>
            </a:r>
            <a:r>
              <a:rPr lang="zh-CN" altLang="zh-CN" kern="100" dirty="0">
                <a:latin typeface="Times New Roman" panose="02020603050405020304" pitchFamily="18" charset="0"/>
                <a:cs typeface="Times New Roman" panose="02020603050405020304" pitchFamily="18" charset="0"/>
              </a:rPr>
              <a:t>和</a:t>
            </a:r>
            <a:r>
              <a:rPr lang="en-US" altLang="zh-CN" kern="100" dirty="0" err="1">
                <a:latin typeface="Times New Roman" panose="02020603050405020304" pitchFamily="18" charset="0"/>
                <a:cs typeface="Times New Roman" panose="02020603050405020304" pitchFamily="18" charset="0"/>
              </a:rPr>
              <a:t>printf</a:t>
            </a:r>
            <a:r>
              <a:rPr lang="zh-CN" altLang="zh-CN" kern="100" dirty="0">
                <a:latin typeface="Times New Roman" panose="02020603050405020304" pitchFamily="18" charset="0"/>
                <a:cs typeface="Times New Roman" panose="02020603050405020304" pitchFamily="18" charset="0"/>
              </a:rPr>
              <a:t>）和格式符</a:t>
            </a:r>
            <a:r>
              <a:rPr lang="en-US" altLang="zh-CN" kern="100" dirty="0">
                <a:latin typeface="Times New Roman" panose="02020603050405020304" pitchFamily="18" charset="0"/>
                <a:cs typeface="Times New Roman" panose="02020603050405020304" pitchFamily="18" charset="0"/>
              </a:rPr>
              <a:t> %c</a:t>
            </a:r>
            <a:r>
              <a:rPr lang="zh-CN" altLang="zh-CN" kern="100" dirty="0">
                <a:latin typeface="Times New Roman" panose="02020603050405020304" pitchFamily="18" charset="0"/>
                <a:cs typeface="Times New Roman" panose="02020603050405020304" pitchFamily="18" charset="0"/>
              </a:rPr>
              <a:t>外，还可以使用专用函数</a:t>
            </a:r>
            <a:r>
              <a:rPr lang="en-US" altLang="zh-CN" kern="100" dirty="0" err="1">
                <a:latin typeface="Times New Roman" panose="02020603050405020304" pitchFamily="18" charset="0"/>
                <a:cs typeface="Times New Roman" panose="02020603050405020304" pitchFamily="18" charset="0"/>
              </a:rPr>
              <a:t>getchar</a:t>
            </a:r>
            <a:r>
              <a:rPr lang="zh-CN"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putchar</a:t>
            </a:r>
            <a:r>
              <a:rPr lang="zh-CN" altLang="zh-CN" kern="100" dirty="0">
                <a:latin typeface="Times New Roman" panose="02020603050405020304" pitchFamily="18" charset="0"/>
                <a:cs typeface="Times New Roman" panose="02020603050405020304" pitchFamily="18" charset="0"/>
              </a:rPr>
              <a:t>。语法结构为：</a:t>
            </a:r>
          </a:p>
          <a:p>
            <a:pPr indent="266700" algn="just">
              <a:spcAft>
                <a:spcPts val="0"/>
              </a:spcAft>
            </a:pPr>
            <a:r>
              <a:rPr lang="en-US" altLang="zh-CN" kern="100" dirty="0">
                <a:latin typeface="Times New Roman" panose="02020603050405020304" pitchFamily="18" charset="0"/>
                <a:cs typeface="Times New Roman" panose="02020603050405020304" pitchFamily="18" charset="0"/>
              </a:rPr>
              <a:t>char </a:t>
            </a:r>
            <a:r>
              <a:rPr lang="en-US" altLang="zh-CN" kern="100" dirty="0" err="1">
                <a:latin typeface="Times New Roman" panose="02020603050405020304" pitchFamily="18" charset="0"/>
                <a:cs typeface="Times New Roman" panose="02020603050405020304" pitchFamily="18" charset="0"/>
              </a:rPr>
              <a:t>ch</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err="1">
                <a:latin typeface="Times New Roman" panose="02020603050405020304" pitchFamily="18" charset="0"/>
                <a:cs typeface="Times New Roman" panose="02020603050405020304" pitchFamily="18" charset="0"/>
              </a:rPr>
              <a:t>ch</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getchar</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由控制台输入字符给</a:t>
            </a:r>
            <a:r>
              <a:rPr lang="en-US" altLang="zh-CN" kern="100" dirty="0" err="1">
                <a:latin typeface="Times New Roman" panose="02020603050405020304" pitchFamily="18" charset="0"/>
                <a:cs typeface="Times New Roman" panose="02020603050405020304" pitchFamily="18" charset="0"/>
              </a:rPr>
              <a:t>ch</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err="1">
                <a:latin typeface="Times New Roman" panose="02020603050405020304" pitchFamily="18" charset="0"/>
                <a:cs typeface="Times New Roman" panose="02020603050405020304" pitchFamily="18" charset="0"/>
              </a:rPr>
              <a:t>putchar</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ch</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输出字符</a:t>
            </a:r>
            <a:r>
              <a:rPr lang="en-US" altLang="zh-CN" kern="100" dirty="0" err="1">
                <a:latin typeface="Times New Roman" panose="02020603050405020304" pitchFamily="18" charset="0"/>
                <a:cs typeface="Times New Roman" panose="02020603050405020304" pitchFamily="18" charset="0"/>
              </a:rPr>
              <a:t>ch</a:t>
            </a:r>
            <a:r>
              <a:rPr lang="en-US" altLang="zh-CN" kern="100" dirty="0" smtClean="0">
                <a:latin typeface="Times New Roman" panose="02020603050405020304" pitchFamily="18" charset="0"/>
                <a:cs typeface="Times New Roman" panose="02020603050405020304" pitchFamily="18" charset="0"/>
              </a:rPr>
              <a:t>*/</a:t>
            </a:r>
          </a:p>
          <a:p>
            <a:pPr indent="266700" algn="just">
              <a:spcAft>
                <a:spcPts val="0"/>
              </a:spcAft>
            </a:pP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2</a:t>
            </a:r>
            <a:r>
              <a:rPr lang="zh-CN" altLang="zh-CN" kern="100" dirty="0">
                <a:latin typeface="Times New Roman" panose="02020603050405020304" pitchFamily="18" charset="0"/>
                <a:cs typeface="Times New Roman" panose="02020603050405020304" pitchFamily="18" charset="0"/>
              </a:rPr>
              <a:t>）字符串输入输出函数</a:t>
            </a:r>
          </a:p>
          <a:p>
            <a:pPr indent="266700" algn="just">
              <a:spcAft>
                <a:spcPts val="0"/>
              </a:spcAft>
            </a:pPr>
            <a:r>
              <a:rPr lang="zh-CN" altLang="zh-CN" kern="100" dirty="0">
                <a:latin typeface="Times New Roman" panose="02020603050405020304" pitchFamily="18" charset="0"/>
                <a:cs typeface="Times New Roman" panose="02020603050405020304" pitchFamily="18" charset="0"/>
              </a:rPr>
              <a:t>在</a:t>
            </a:r>
            <a:r>
              <a:rPr lang="en-US" altLang="zh-CN" kern="100" dirty="0">
                <a:latin typeface="Times New Roman" panose="02020603050405020304" pitchFamily="18" charset="0"/>
                <a:cs typeface="Times New Roman" panose="02020603050405020304" pitchFamily="18" charset="0"/>
              </a:rPr>
              <a:t>C</a:t>
            </a:r>
            <a:r>
              <a:rPr lang="zh-CN" altLang="zh-CN" kern="100" dirty="0">
                <a:latin typeface="Times New Roman" panose="02020603050405020304" pitchFamily="18" charset="0"/>
                <a:cs typeface="Times New Roman" panose="02020603050405020304" pitchFamily="18" charset="0"/>
              </a:rPr>
              <a:t>语言中输入输出字符串除了使用通用的输入输出函数（</a:t>
            </a:r>
            <a:r>
              <a:rPr lang="en-US" altLang="zh-CN" kern="100" dirty="0" err="1">
                <a:latin typeface="Times New Roman" panose="02020603050405020304" pitchFamily="18" charset="0"/>
                <a:cs typeface="Times New Roman" panose="02020603050405020304" pitchFamily="18" charset="0"/>
              </a:rPr>
              <a:t>scanf</a:t>
            </a:r>
            <a:r>
              <a:rPr lang="zh-CN" altLang="zh-CN" kern="100" dirty="0">
                <a:latin typeface="Times New Roman" panose="02020603050405020304" pitchFamily="18" charset="0"/>
                <a:cs typeface="Times New Roman" panose="02020603050405020304" pitchFamily="18" charset="0"/>
              </a:rPr>
              <a:t>和</a:t>
            </a:r>
            <a:r>
              <a:rPr lang="en-US" altLang="zh-CN" kern="100" dirty="0" err="1">
                <a:latin typeface="Times New Roman" panose="02020603050405020304" pitchFamily="18" charset="0"/>
                <a:cs typeface="Times New Roman" panose="02020603050405020304" pitchFamily="18" charset="0"/>
              </a:rPr>
              <a:t>printf</a:t>
            </a:r>
            <a:r>
              <a:rPr lang="zh-CN" altLang="zh-CN" kern="100" dirty="0">
                <a:latin typeface="Times New Roman" panose="02020603050405020304" pitchFamily="18" charset="0"/>
                <a:cs typeface="Times New Roman" panose="02020603050405020304" pitchFamily="18" charset="0"/>
              </a:rPr>
              <a:t>）配合格式符</a:t>
            </a:r>
            <a:r>
              <a:rPr lang="en-US" altLang="zh-CN" kern="100" dirty="0">
                <a:latin typeface="Times New Roman" panose="02020603050405020304" pitchFamily="18" charset="0"/>
                <a:cs typeface="Times New Roman" panose="02020603050405020304" pitchFamily="18" charset="0"/>
              </a:rPr>
              <a:t>%s</a:t>
            </a:r>
            <a:r>
              <a:rPr lang="zh-CN" altLang="zh-CN" kern="100" dirty="0">
                <a:latin typeface="Times New Roman" panose="02020603050405020304" pitchFamily="18" charset="0"/>
                <a:cs typeface="Times New Roman" panose="02020603050405020304" pitchFamily="18" charset="0"/>
              </a:rPr>
              <a:t>外，还可以使用专用函数</a:t>
            </a:r>
            <a:r>
              <a:rPr lang="en-US" altLang="zh-CN" kern="100" dirty="0">
                <a:latin typeface="Times New Roman" panose="02020603050405020304" pitchFamily="18" charset="0"/>
                <a:cs typeface="Times New Roman" panose="02020603050405020304" pitchFamily="18" charset="0"/>
              </a:rPr>
              <a:t> gets</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puts</a:t>
            </a:r>
            <a:r>
              <a:rPr lang="zh-CN" altLang="zh-CN" kern="100" dirty="0">
                <a:latin typeface="Times New Roman" panose="02020603050405020304" pitchFamily="18" charset="0"/>
                <a:cs typeface="Times New Roman" panose="02020603050405020304" pitchFamily="18" charset="0"/>
              </a:rPr>
              <a:t>。语法结构为：</a:t>
            </a:r>
          </a:p>
          <a:p>
            <a:pPr indent="266700" algn="just">
              <a:spcAft>
                <a:spcPts val="0"/>
              </a:spcAft>
            </a:pPr>
            <a:r>
              <a:rPr lang="en-US" altLang="zh-CN" kern="100" dirty="0">
                <a:latin typeface="Times New Roman" panose="02020603050405020304" pitchFamily="18" charset="0"/>
                <a:cs typeface="Times New Roman" panose="02020603050405020304" pitchFamily="18" charset="0"/>
              </a:rPr>
              <a:t>char  </a:t>
            </a:r>
            <a:r>
              <a:rPr lang="en-US" altLang="zh-CN" kern="100" dirty="0" err="1">
                <a:latin typeface="Times New Roman" panose="02020603050405020304" pitchFamily="18" charset="0"/>
                <a:cs typeface="Times New Roman" panose="02020603050405020304" pitchFamily="18" charset="0"/>
              </a:rPr>
              <a:t>str</a:t>
            </a:r>
            <a:r>
              <a:rPr lang="en-US" altLang="zh-CN" kern="100" dirty="0">
                <a:latin typeface="Times New Roman" panose="02020603050405020304" pitchFamily="18" charset="0"/>
                <a:cs typeface="Times New Roman" panose="02020603050405020304" pitchFamily="18" charset="0"/>
              </a:rPr>
              <a:t>[100];</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gets(</a:t>
            </a:r>
            <a:r>
              <a:rPr lang="en-US" altLang="zh-CN" kern="100" dirty="0" err="1">
                <a:latin typeface="Times New Roman" panose="02020603050405020304" pitchFamily="18" charset="0"/>
                <a:cs typeface="Times New Roman" panose="02020603050405020304" pitchFamily="18" charset="0"/>
              </a:rPr>
              <a:t>str</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直接输入字符串，并且只能输入字符串。</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puts(</a:t>
            </a:r>
            <a:r>
              <a:rPr lang="en-US" altLang="zh-CN" kern="100" dirty="0" err="1">
                <a:latin typeface="Times New Roman" panose="02020603050405020304" pitchFamily="18" charset="0"/>
                <a:cs typeface="Times New Roman" panose="02020603050405020304" pitchFamily="18" charset="0"/>
              </a:rPr>
              <a:t>str</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直接输出字符串，并且只能输出字符串。</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zh-CN" altLang="zh-CN" kern="100" dirty="0">
                <a:latin typeface="Times New Roman" panose="02020603050405020304" pitchFamily="18" charset="0"/>
                <a:cs typeface="Times New Roman" panose="02020603050405020304" pitchFamily="18" charset="0"/>
              </a:rPr>
              <a:t>注意：使用</a:t>
            </a:r>
            <a:r>
              <a:rPr lang="en-US" altLang="zh-CN" kern="100" dirty="0" err="1">
                <a:latin typeface="Times New Roman" panose="02020603050405020304" pitchFamily="18" charset="0"/>
                <a:cs typeface="Times New Roman" panose="02020603050405020304" pitchFamily="18" charset="0"/>
              </a:rPr>
              <a:t>scanf</a:t>
            </a:r>
            <a:r>
              <a:rPr lang="zh-CN" altLang="zh-CN" kern="100" dirty="0">
                <a:latin typeface="Times New Roman" panose="02020603050405020304" pitchFamily="18" charset="0"/>
                <a:cs typeface="Times New Roman" panose="02020603050405020304" pitchFamily="18" charset="0"/>
              </a:rPr>
              <a:t>函数输入字符串时，字符串不能包含空格，如果输入的字符串包含空格，那么当读取时，到空格就认为字符串已经结束，空格后面的内容给下一个字符串变量或忽略。使用</a:t>
            </a:r>
            <a:r>
              <a:rPr lang="en-US" altLang="zh-CN" kern="100" dirty="0">
                <a:latin typeface="Times New Roman" panose="02020603050405020304" pitchFamily="18" charset="0"/>
                <a:cs typeface="Times New Roman" panose="02020603050405020304" pitchFamily="18" charset="0"/>
              </a:rPr>
              <a:t>gets</a:t>
            </a:r>
            <a:r>
              <a:rPr lang="zh-CN" altLang="zh-CN" kern="100" dirty="0">
                <a:latin typeface="Times New Roman" panose="02020603050405020304" pitchFamily="18" charset="0"/>
                <a:cs typeface="Times New Roman" panose="02020603050405020304" pitchFamily="18" charset="0"/>
              </a:rPr>
              <a:t>函数输入字符串时，字符串可以包含空格。</a:t>
            </a:r>
          </a:p>
          <a:p>
            <a:pPr indent="540000" algn="just"/>
            <a:endParaRPr lang="zh-CN" altLang="en-US" kern="1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414398806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15155" y="611662"/>
            <a:ext cx="9545652" cy="4413516"/>
          </a:xfrm>
          <a:prstGeom prst="rect">
            <a:avLst/>
          </a:prstGeom>
        </p:spPr>
        <p:txBody>
          <a:bodyPr wrap="square">
            <a:spAutoFit/>
          </a:bodyPr>
          <a:lstStyle/>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例</a:t>
            </a:r>
            <a:r>
              <a:rPr lang="en-US" altLang="zh-CN" kern="100" dirty="0">
                <a:latin typeface="Times New Roman" panose="02020603050405020304" pitchFamily="18" charset="0"/>
                <a:cs typeface="Times New Roman" panose="02020603050405020304" pitchFamily="18" charset="0"/>
              </a:rPr>
              <a:t>5-9</a:t>
            </a:r>
            <a:r>
              <a:rPr lang="zh-CN" altLang="zh-CN" kern="100" dirty="0">
                <a:latin typeface="Times New Roman" panose="02020603050405020304" pitchFamily="18" charset="0"/>
                <a:cs typeface="Times New Roman" panose="02020603050405020304" pitchFamily="18" charset="0"/>
              </a:rPr>
              <a:t>读下面的两个程序。程序一输入为：</a:t>
            </a:r>
            <a:r>
              <a:rPr lang="en-US" altLang="zh-CN" kern="100" dirty="0">
                <a:latin typeface="Times New Roman" panose="02020603050405020304" pitchFamily="18" charset="0"/>
                <a:cs typeface="Times New Roman" panose="02020603050405020304" pitchFamily="18" charset="0"/>
              </a:rPr>
              <a:t>study hard</a:t>
            </a:r>
            <a:r>
              <a:rPr lang="zh-CN" altLang="zh-CN" kern="100" dirty="0">
                <a:latin typeface="Times New Roman" panose="02020603050405020304" pitchFamily="18" charset="0"/>
                <a:cs typeface="Times New Roman" panose="02020603050405020304" pitchFamily="18" charset="0"/>
              </a:rPr>
              <a:t>，程序二的输入为</a:t>
            </a:r>
            <a:r>
              <a:rPr lang="en-US" altLang="zh-CN" kern="100" dirty="0">
                <a:latin typeface="Times New Roman" panose="02020603050405020304" pitchFamily="18" charset="0"/>
                <a:cs typeface="Times New Roman" panose="02020603050405020304" pitchFamily="18" charset="0"/>
              </a:rPr>
              <a:t>study hard</a:t>
            </a:r>
            <a:r>
              <a:rPr lang="zh-CN" altLang="zh-CN" kern="100" dirty="0">
                <a:latin typeface="Times New Roman" panose="02020603050405020304" pitchFamily="18" charset="0"/>
                <a:cs typeface="Times New Roman" panose="02020603050405020304" pitchFamily="18" charset="0"/>
              </a:rPr>
              <a:t>回车，</a:t>
            </a:r>
            <a:r>
              <a:rPr lang="en-US" altLang="zh-CN" kern="100" dirty="0">
                <a:latin typeface="Times New Roman" panose="02020603050405020304" pitchFamily="18" charset="0"/>
                <a:cs typeface="Times New Roman" panose="02020603050405020304" pitchFamily="18" charset="0"/>
              </a:rPr>
              <a:t>very happy</a:t>
            </a:r>
            <a:r>
              <a:rPr lang="zh-CN" altLang="zh-CN" kern="100" dirty="0">
                <a:latin typeface="Times New Roman" panose="02020603050405020304" pitchFamily="18" charset="0"/>
                <a:cs typeface="Times New Roman" panose="02020603050405020304" pitchFamily="18" charset="0"/>
              </a:rPr>
              <a:t>。对比查看输出结果。</a:t>
            </a:r>
          </a:p>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程序一</a:t>
            </a: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char str1[30], str2[30];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("Input str1: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("%s", str1);</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("Input str2: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("%s", str2);</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("\nstr1: %s\nstr2: %s\n", str1, str2);</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55897569"/>
      </p:ext>
    </p:extLst>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9947" y="595726"/>
            <a:ext cx="9105900" cy="5028556"/>
          </a:xfrm>
          <a:prstGeom prst="rect">
            <a:avLst/>
          </a:prstGeom>
        </p:spPr>
        <p:txBody>
          <a:bodyPr wrap="square">
            <a:spAutoFit/>
          </a:bodyPr>
          <a:lstStyle/>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当提示输入字符串</a:t>
            </a:r>
            <a:r>
              <a:rPr lang="en-US" altLang="zh-CN" kern="100" dirty="0">
                <a:latin typeface="Times New Roman" panose="02020603050405020304" pitchFamily="18" charset="0"/>
                <a:cs typeface="Times New Roman" panose="02020603050405020304" pitchFamily="18" charset="0"/>
              </a:rPr>
              <a:t>2</a:t>
            </a:r>
            <a:r>
              <a:rPr lang="zh-CN" altLang="zh-CN" kern="100" dirty="0">
                <a:latin typeface="Times New Roman" panose="02020603050405020304" pitchFamily="18" charset="0"/>
                <a:cs typeface="Times New Roman" panose="02020603050405020304" pitchFamily="18" charset="0"/>
              </a:rPr>
              <a:t>时，已经不用输入就直接输出了</a:t>
            </a:r>
            <a:r>
              <a:rPr lang="en-US" altLang="zh-CN" kern="100" dirty="0">
                <a:latin typeface="Times New Roman" panose="02020603050405020304" pitchFamily="18" charset="0"/>
                <a:cs typeface="Times New Roman" panose="02020603050405020304" pitchFamily="18" charset="0"/>
              </a:rPr>
              <a:t>str1,str2</a:t>
            </a:r>
            <a:r>
              <a:rPr lang="zh-CN" altLang="zh-CN" kern="100" dirty="0">
                <a:latin typeface="Times New Roman" panose="02020603050405020304" pitchFamily="18" charset="0"/>
                <a:cs typeface="Times New Roman" panose="02020603050405020304" pitchFamily="18" charset="0"/>
              </a:rPr>
              <a:t>的结果，</a:t>
            </a:r>
            <a:r>
              <a:rPr lang="en-US" altLang="zh-CN" kern="100" dirty="0" err="1">
                <a:latin typeface="Times New Roman" panose="02020603050405020304" pitchFamily="18" charset="0"/>
                <a:cs typeface="Times New Roman" panose="02020603050405020304" pitchFamily="18" charset="0"/>
              </a:rPr>
              <a:t>scanf</a:t>
            </a:r>
            <a:r>
              <a:rPr lang="zh-CN" altLang="zh-CN" kern="100" dirty="0">
                <a:latin typeface="Times New Roman" panose="02020603050405020304" pitchFamily="18" charset="0"/>
                <a:cs typeface="Times New Roman" panose="02020603050405020304" pitchFamily="18" charset="0"/>
              </a:rPr>
              <a:t>默认以空格划分字符串，所以</a:t>
            </a:r>
            <a:r>
              <a:rPr lang="en-US" altLang="zh-CN" kern="100" dirty="0">
                <a:latin typeface="Times New Roman" panose="02020603050405020304" pitchFamily="18" charset="0"/>
                <a:cs typeface="Times New Roman" panose="02020603050405020304" pitchFamily="18" charset="0"/>
              </a:rPr>
              <a:t>study</a:t>
            </a:r>
            <a:r>
              <a:rPr lang="zh-CN" altLang="zh-CN" kern="100" dirty="0">
                <a:latin typeface="Times New Roman" panose="02020603050405020304" pitchFamily="18" charset="0"/>
                <a:cs typeface="Times New Roman" panose="02020603050405020304" pitchFamily="18" charset="0"/>
              </a:rPr>
              <a:t>赋给</a:t>
            </a:r>
            <a:r>
              <a:rPr lang="en-US" altLang="zh-CN" kern="100" dirty="0">
                <a:latin typeface="Times New Roman" panose="02020603050405020304" pitchFamily="18" charset="0"/>
                <a:cs typeface="Times New Roman" panose="02020603050405020304" pitchFamily="18" charset="0"/>
              </a:rPr>
              <a:t> str1</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hard</a:t>
            </a:r>
            <a:r>
              <a:rPr lang="zh-CN" altLang="zh-CN" kern="100" dirty="0">
                <a:latin typeface="Times New Roman" panose="02020603050405020304" pitchFamily="18" charset="0"/>
                <a:cs typeface="Times New Roman" panose="02020603050405020304" pitchFamily="18" charset="0"/>
              </a:rPr>
              <a:t>赋给</a:t>
            </a:r>
            <a:r>
              <a:rPr lang="en-US" altLang="zh-CN" kern="100" dirty="0">
                <a:latin typeface="Times New Roman" panose="02020603050405020304" pitchFamily="18" charset="0"/>
                <a:cs typeface="Times New Roman" panose="02020603050405020304" pitchFamily="18" charset="0"/>
              </a:rPr>
              <a:t>str2</a:t>
            </a:r>
            <a:r>
              <a:rPr lang="zh-CN" altLang="zh-CN" kern="100" dirty="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程序二：</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char str1[30], str2[30];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("Input str1: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gets(str1);</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("Input str2: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gets(str2);</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("\nstr1: %s\nstr2: %s\n", str1, str2);</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172741679"/>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9301" y="851372"/>
            <a:ext cx="10759155" cy="4158061"/>
          </a:xfrm>
          <a:prstGeom prst="rect">
            <a:avLst/>
          </a:prstGeom>
        </p:spPr>
        <p:txBody>
          <a:bodyPr wrap="square">
            <a:spAutoFit/>
          </a:bodyPr>
          <a:lstStyle/>
          <a:p>
            <a:pPr marL="342900" lvl="0" indent="-342900" algn="just">
              <a:lnSpc>
                <a:spcPct val="120000"/>
              </a:lnSpc>
              <a:spcAft>
                <a:spcPts val="0"/>
              </a:spcAft>
              <a:buFont typeface="Wingdings" panose="05000000000000000000" pitchFamily="2" charset="2"/>
              <a:buChar char=""/>
            </a:pPr>
            <a:r>
              <a:rPr lang="zh-CN" altLang="zh-CN" b="1" kern="100" dirty="0">
                <a:latin typeface="Times New Roman" panose="02020603050405020304" pitchFamily="18" charset="0"/>
                <a:cs typeface="Times New Roman" panose="02020603050405020304" pitchFamily="18" charset="0"/>
              </a:rPr>
              <a:t>相关知识点</a:t>
            </a:r>
            <a:endParaRPr lang="zh-CN" altLang="zh-CN" b="1" kern="100" dirty="0">
              <a:latin typeface="Cambria" panose="02040503050406030204" pitchFamily="18" charset="0"/>
              <a:cs typeface="Times New Roman" panose="02020603050405020304" pitchFamily="18" charset="0"/>
            </a:endParaRPr>
          </a:p>
          <a:p>
            <a:pPr indent="267970" algn="just">
              <a:lnSpc>
                <a:spcPct val="120000"/>
              </a:lnSpc>
              <a:spcAft>
                <a:spcPts val="0"/>
              </a:spcAft>
            </a:pPr>
            <a:r>
              <a:rPr lang="en-US" altLang="zh-CN" b="1" kern="100" dirty="0">
                <a:latin typeface="Times New Roman" panose="02020603050405020304" pitchFamily="18" charset="0"/>
                <a:cs typeface="Times New Roman" panose="02020603050405020304" pitchFamily="18" charset="0"/>
              </a:rPr>
              <a:t>5.1</a:t>
            </a:r>
            <a:r>
              <a:rPr lang="zh-CN" altLang="zh-CN" b="1" kern="100" dirty="0">
                <a:latin typeface="Times New Roman" panose="02020603050405020304" pitchFamily="18" charset="0"/>
                <a:cs typeface="Times New Roman" panose="02020603050405020304" pitchFamily="18" charset="0"/>
              </a:rPr>
              <a:t>一维数组的定义与引用</a:t>
            </a:r>
            <a:endParaRPr lang="zh-CN" altLang="zh-CN" b="1" kern="100" dirty="0">
              <a:latin typeface="Cambria" panose="02040503050406030204" pitchFamily="18" charset="0"/>
              <a:cs typeface="Times New Roman" panose="02020603050405020304" pitchFamily="18" charset="0"/>
            </a:endParaRPr>
          </a:p>
          <a:p>
            <a:pPr indent="267970" algn="just">
              <a:lnSpc>
                <a:spcPct val="120000"/>
              </a:lnSpc>
              <a:spcAft>
                <a:spcPts val="0"/>
              </a:spcAft>
            </a:pPr>
            <a:r>
              <a:rPr lang="en-US" altLang="zh-CN" b="1" kern="100" dirty="0">
                <a:latin typeface="Times New Roman" panose="02020603050405020304" pitchFamily="18" charset="0"/>
                <a:cs typeface="Times New Roman" panose="02020603050405020304" pitchFamily="18" charset="0"/>
              </a:rPr>
              <a:t>5.1.1</a:t>
            </a:r>
            <a:r>
              <a:rPr lang="zh-CN" altLang="zh-CN" b="1" kern="100" dirty="0">
                <a:latin typeface="Times New Roman" panose="02020603050405020304" pitchFamily="18" charset="0"/>
                <a:cs typeface="Times New Roman" panose="02020603050405020304" pitchFamily="18" charset="0"/>
              </a:rPr>
              <a:t>一维数组的定义</a:t>
            </a:r>
          </a:p>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数据类型</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数组名</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常量表达式</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其中常量表达式为数组元素个数，即数组的大小，必须是正整数。</a:t>
            </a:r>
          </a:p>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例如</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a[10];  float b[5];</a:t>
            </a:r>
            <a:endParaRPr lang="zh-CN" altLang="zh-CN" kern="100" dirty="0">
              <a:latin typeface="Times New Roman" panose="02020603050405020304" pitchFamily="18" charset="0"/>
              <a:cs typeface="Times New Roman" panose="02020603050405020304" pitchFamily="18" charset="0"/>
            </a:endParaRPr>
          </a:p>
          <a:p>
            <a:pPr indent="267970" algn="just">
              <a:lnSpc>
                <a:spcPct val="120000"/>
              </a:lnSpc>
              <a:spcAft>
                <a:spcPts val="0"/>
              </a:spcAft>
            </a:pPr>
            <a:r>
              <a:rPr lang="en-US" altLang="zh-CN" b="1" kern="100" dirty="0">
                <a:latin typeface="Times New Roman" panose="02020603050405020304" pitchFamily="18" charset="0"/>
                <a:cs typeface="Times New Roman" panose="02020603050405020304" pitchFamily="18" charset="0"/>
              </a:rPr>
              <a:t>5.1.2</a:t>
            </a:r>
            <a:r>
              <a:rPr lang="zh-CN" altLang="zh-CN" b="1" kern="100" dirty="0">
                <a:latin typeface="Times New Roman" panose="02020603050405020304" pitchFamily="18" charset="0"/>
                <a:cs typeface="Times New Roman" panose="02020603050405020304" pitchFamily="18" charset="0"/>
              </a:rPr>
              <a:t>一维数组的引用</a:t>
            </a:r>
          </a:p>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数组元素的一般表示形式为：数组名</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下标</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下标从</a:t>
            </a:r>
            <a:r>
              <a:rPr lang="en-US" altLang="zh-CN" kern="100" dirty="0">
                <a:latin typeface="Times New Roman" panose="02020603050405020304" pitchFamily="18" charset="0"/>
                <a:cs typeface="Times New Roman" panose="02020603050405020304" pitchFamily="18" charset="0"/>
              </a:rPr>
              <a:t>0</a:t>
            </a:r>
            <a:r>
              <a:rPr lang="zh-CN" altLang="zh-CN" kern="100" dirty="0">
                <a:latin typeface="Times New Roman" panose="02020603050405020304" pitchFamily="18" charset="0"/>
                <a:cs typeface="Times New Roman" panose="02020603050405020304" pitchFamily="18" charset="0"/>
              </a:rPr>
              <a:t>开始。对于长度为</a:t>
            </a:r>
            <a:r>
              <a:rPr lang="en-US" altLang="zh-CN" kern="100" dirty="0">
                <a:latin typeface="Times New Roman" panose="02020603050405020304" pitchFamily="18" charset="0"/>
                <a:cs typeface="Times New Roman" panose="02020603050405020304" pitchFamily="18" charset="0"/>
              </a:rPr>
              <a:t>n</a:t>
            </a:r>
            <a:r>
              <a:rPr lang="zh-CN" altLang="zh-CN" kern="100" dirty="0">
                <a:latin typeface="Times New Roman" panose="02020603050405020304" pitchFamily="18" charset="0"/>
                <a:cs typeface="Times New Roman" panose="02020603050405020304" pitchFamily="18" charset="0"/>
              </a:rPr>
              <a:t>的数组，其下标取值范围为</a:t>
            </a:r>
            <a:r>
              <a:rPr lang="en-US" altLang="zh-CN" kern="100" dirty="0">
                <a:latin typeface="Times New Roman" panose="02020603050405020304" pitchFamily="18" charset="0"/>
                <a:cs typeface="Times New Roman" panose="02020603050405020304" pitchFamily="18" charset="0"/>
              </a:rPr>
              <a:t>0</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n-1</a:t>
            </a:r>
            <a:r>
              <a:rPr lang="zh-CN" altLang="zh-CN" kern="100" dirty="0">
                <a:latin typeface="Times New Roman" panose="02020603050405020304" pitchFamily="18" charset="0"/>
                <a:cs typeface="Times New Roman" panose="02020603050405020304" pitchFamily="18" charset="0"/>
              </a:rPr>
              <a:t>。数组名是数组的首地址，也是第一个元素的地址。例如：</a:t>
            </a:r>
          </a:p>
          <a:p>
            <a:pPr indent="257175" algn="just">
              <a:lnSpc>
                <a:spcPct val="120000"/>
              </a:lnSpc>
              <a:spcAft>
                <a:spcPts val="60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a[10];</a:t>
            </a:r>
            <a:endParaRPr lang="zh-CN" altLang="zh-CN" kern="100" dirty="0">
              <a:latin typeface="Times New Roman" panose="02020603050405020304" pitchFamily="18" charset="0"/>
              <a:cs typeface="Times New Roman" panose="02020603050405020304" pitchFamily="18" charset="0"/>
            </a:endParaRPr>
          </a:p>
          <a:p>
            <a:pPr indent="126365" algn="just">
              <a:lnSpc>
                <a:spcPct val="120000"/>
              </a:lnSpc>
              <a:spcAft>
                <a:spcPts val="60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对于数组</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，其数组元素为</a:t>
            </a:r>
            <a:r>
              <a:rPr lang="en-US" altLang="zh-CN" kern="100" dirty="0">
                <a:latin typeface="Times New Roman" panose="02020603050405020304" pitchFamily="18" charset="0"/>
                <a:cs typeface="Times New Roman" panose="02020603050405020304" pitchFamily="18" charset="0"/>
              </a:rPr>
              <a:t>a[0]</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a[9]</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是数组的首地址，也是</a:t>
            </a:r>
            <a:r>
              <a:rPr lang="en-US" altLang="zh-CN" kern="100" dirty="0">
                <a:latin typeface="Times New Roman" panose="02020603050405020304" pitchFamily="18" charset="0"/>
                <a:cs typeface="Times New Roman" panose="02020603050405020304" pitchFamily="18" charset="0"/>
              </a:rPr>
              <a:t>a[0]</a:t>
            </a:r>
            <a:r>
              <a:rPr lang="zh-CN" altLang="zh-CN" kern="100" dirty="0">
                <a:latin typeface="Times New Roman" panose="02020603050405020304" pitchFamily="18" charset="0"/>
                <a:cs typeface="Times New Roman" panose="02020603050405020304" pitchFamily="18" charset="0"/>
              </a:rPr>
              <a:t>元素所在的地址，在内存中的存储形式如图</a:t>
            </a:r>
            <a:r>
              <a:rPr lang="en-US" altLang="zh-CN" kern="100" dirty="0">
                <a:latin typeface="Times New Roman" panose="02020603050405020304" pitchFamily="18" charset="0"/>
                <a:cs typeface="Times New Roman" panose="02020603050405020304" pitchFamily="18" charset="0"/>
              </a:rPr>
              <a:t>5-1</a:t>
            </a:r>
            <a:r>
              <a:rPr lang="zh-CN" altLang="zh-CN" kern="100" dirty="0">
                <a:latin typeface="Times New Roman" panose="02020603050405020304" pitchFamily="18" charset="0"/>
                <a:cs typeface="Times New Roman" panose="02020603050405020304" pitchFamily="18" charset="0"/>
              </a:rPr>
              <a:t>所示。</a:t>
            </a:r>
          </a:p>
        </p:txBody>
      </p:sp>
      <p:pic>
        <p:nvPicPr>
          <p:cNvPr id="4" name="图片 3" descr="F:\ctutu\05\5-1.png"/>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221379" y="5084749"/>
            <a:ext cx="4965492" cy="675090"/>
          </a:xfrm>
          <a:prstGeom prst="rect">
            <a:avLst/>
          </a:prstGeom>
          <a:noFill/>
          <a:ln>
            <a:noFill/>
          </a:ln>
        </p:spPr>
      </p:pic>
    </p:spTree>
    <p:extLst>
      <p:ext uri="{BB962C8B-B14F-4D97-AF65-F5344CB8AC3E}">
        <p14:creationId xmlns="" xmlns:p14="http://schemas.microsoft.com/office/powerpoint/2010/main" val="3889916684"/>
      </p:ext>
    </p:extLst>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553727" y="952500"/>
            <a:ext cx="8440339" cy="4362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505035867"/>
      </p:ext>
    </p:extLst>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42999" y="52924"/>
            <a:ext cx="10582275" cy="6186309"/>
          </a:xfrm>
          <a:prstGeom prst="rect">
            <a:avLst/>
          </a:prstGeom>
        </p:spPr>
        <p:txBody>
          <a:bodyPr wrap="square">
            <a:spAutoFit/>
          </a:bodyPr>
          <a:lstStyle/>
          <a:p>
            <a:pPr lvl="0"/>
            <a:r>
              <a:rPr lang="zh-CN" altLang="zh-CN" b="1" dirty="0">
                <a:latin typeface="Times New Roman" panose="02020603050405020304" pitchFamily="18" charset="0"/>
                <a:cs typeface="Times New Roman" panose="02020603050405020304" pitchFamily="18" charset="0"/>
              </a:rPr>
              <a:t>项目实训</a:t>
            </a:r>
          </a:p>
          <a:p>
            <a:pPr lvl="0" indent="267970" algn="just">
              <a:lnSpc>
                <a:spcPct val="150000"/>
              </a:lnSpc>
            </a:pPr>
            <a:r>
              <a:rPr lang="zh-CN" altLang="zh-CN" b="1" dirty="0" smtClean="0">
                <a:latin typeface="Times New Roman" panose="02020603050405020304" pitchFamily="18" charset="0"/>
                <a:cs typeface="Times New Roman" panose="02020603050405020304" pitchFamily="18" charset="0"/>
              </a:rPr>
              <a:t>实训</a:t>
            </a:r>
            <a:r>
              <a:rPr lang="zh-CN" altLang="zh-CN" b="1" kern="100" dirty="0" smtClean="0">
                <a:latin typeface="Times New Roman" panose="02020603050405020304" pitchFamily="18" charset="0"/>
                <a:cs typeface="Times New Roman" panose="02020603050405020304" pitchFamily="18" charset="0"/>
              </a:rPr>
              <a:t>一</a:t>
            </a:r>
            <a:r>
              <a:rPr lang="zh-CN" altLang="zh-CN" b="1" kern="100" dirty="0">
                <a:latin typeface="Times New Roman" panose="02020603050405020304" pitchFamily="18" charset="0"/>
                <a:cs typeface="Times New Roman" panose="02020603050405020304" pitchFamily="18" charset="0"/>
              </a:rPr>
              <a:t>：数组元素逆序存放并输出</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在前面例题中，我们将输入的</a:t>
            </a:r>
            <a:r>
              <a:rPr lang="en-US" altLang="zh-CN" kern="100" dirty="0">
                <a:latin typeface="Times New Roman" panose="02020603050405020304" pitchFamily="18" charset="0"/>
                <a:cs typeface="Times New Roman" panose="02020603050405020304" pitchFamily="18" charset="0"/>
              </a:rPr>
              <a:t>10</a:t>
            </a:r>
            <a:r>
              <a:rPr lang="zh-CN" altLang="zh-CN" kern="100" dirty="0">
                <a:latin typeface="Times New Roman" panose="02020603050405020304" pitchFamily="18" charset="0"/>
                <a:cs typeface="Times New Roman" panose="02020603050405020304" pitchFamily="18" charset="0"/>
              </a:rPr>
              <a:t>个数据依次存储在数组元素</a:t>
            </a:r>
            <a:r>
              <a:rPr lang="en-US" altLang="zh-CN" kern="100" dirty="0">
                <a:latin typeface="Times New Roman" panose="02020603050405020304" pitchFamily="18" charset="0"/>
                <a:cs typeface="Times New Roman" panose="02020603050405020304" pitchFamily="18" charset="0"/>
              </a:rPr>
              <a:t> a[0]</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a[1]</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a[9]</a:t>
            </a:r>
            <a:r>
              <a:rPr lang="zh-CN" altLang="zh-CN" kern="100" dirty="0">
                <a:latin typeface="Times New Roman" panose="02020603050405020304" pitchFamily="18" charset="0"/>
                <a:cs typeface="Times New Roman" panose="02020603050405020304" pitchFamily="18" charset="0"/>
              </a:rPr>
              <a:t>中，然后再按照相反的方向输出。即数组的各个元素不变，下标逆序输出。本任务我们将</a:t>
            </a:r>
            <a:r>
              <a:rPr lang="en-US" altLang="zh-CN" kern="100" dirty="0">
                <a:latin typeface="Times New Roman" panose="02020603050405020304" pitchFamily="18" charset="0"/>
                <a:cs typeface="Times New Roman" panose="02020603050405020304" pitchFamily="18" charset="0"/>
              </a:rPr>
              <a:t>a[0]</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a[9]</a:t>
            </a:r>
            <a:r>
              <a:rPr lang="zh-CN" altLang="zh-CN" kern="100" dirty="0">
                <a:latin typeface="Times New Roman" panose="02020603050405020304" pitchFamily="18" charset="0"/>
                <a:cs typeface="Times New Roman" panose="02020603050405020304" pitchFamily="18" charset="0"/>
              </a:rPr>
              <a:t>互换一下，</a:t>
            </a:r>
            <a:r>
              <a:rPr lang="en-US" altLang="zh-CN" kern="100" dirty="0">
                <a:latin typeface="Times New Roman" panose="02020603050405020304" pitchFamily="18" charset="0"/>
                <a:cs typeface="Times New Roman" panose="02020603050405020304" pitchFamily="18" charset="0"/>
              </a:rPr>
              <a:t>a[1] </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 a[8]</a:t>
            </a:r>
            <a:r>
              <a:rPr lang="zh-CN" altLang="zh-CN" kern="100" dirty="0">
                <a:latin typeface="Times New Roman" panose="02020603050405020304" pitchFamily="18" charset="0"/>
                <a:cs typeface="Times New Roman" panose="02020603050405020304" pitchFamily="18" charset="0"/>
              </a:rPr>
              <a:t>互换一下，</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，然后按</a:t>
            </a:r>
            <a:r>
              <a:rPr lang="en-US" altLang="zh-CN" kern="100" dirty="0">
                <a:latin typeface="Times New Roman" panose="02020603050405020304" pitchFamily="18" charset="0"/>
                <a:cs typeface="Times New Roman" panose="02020603050405020304" pitchFamily="18" charset="0"/>
              </a:rPr>
              <a:t>a[0]</a:t>
            </a:r>
            <a:r>
              <a:rPr lang="zh-CN" altLang="zh-CN" kern="100" dirty="0">
                <a:latin typeface="Times New Roman" panose="02020603050405020304" pitchFamily="18" charset="0"/>
                <a:cs typeface="Times New Roman" panose="02020603050405020304" pitchFamily="18" charset="0"/>
              </a:rPr>
              <a:t>到</a:t>
            </a:r>
            <a:r>
              <a:rPr lang="en-US" altLang="zh-CN" kern="100" dirty="0">
                <a:latin typeface="Times New Roman" panose="02020603050405020304" pitchFamily="18" charset="0"/>
                <a:cs typeface="Times New Roman" panose="02020603050405020304" pitchFamily="18" charset="0"/>
              </a:rPr>
              <a:t>a[9]</a:t>
            </a:r>
            <a:r>
              <a:rPr lang="zh-CN" altLang="zh-CN" kern="100" dirty="0">
                <a:latin typeface="Times New Roman" panose="02020603050405020304" pitchFamily="18" charset="0"/>
                <a:cs typeface="Times New Roman" panose="02020603050405020304" pitchFamily="18" charset="0"/>
              </a:rPr>
              <a:t>的顺序输出，与前面不同的是这样做实现了数组元素值的逆序存放。</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a[10],</a:t>
            </a:r>
            <a:r>
              <a:rPr lang="en-US" altLang="zh-CN" kern="100" dirty="0" err="1">
                <a:latin typeface="Times New Roman" panose="02020603050405020304" pitchFamily="18" charset="0"/>
                <a:cs typeface="Times New Roman" panose="02020603050405020304" pitchFamily="18" charset="0"/>
              </a:rPr>
              <a:t>i,k</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for(i=0;i&lt;10;i++)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d",&amp;a</a:t>
            </a:r>
            <a:r>
              <a:rPr lang="en-US" altLang="zh-CN" kern="100" dirty="0">
                <a:latin typeface="Times New Roman" panose="02020603050405020304" pitchFamily="18" charset="0"/>
                <a:cs typeface="Times New Roman" panose="02020603050405020304" pitchFamily="18" charset="0"/>
              </a:rPr>
              <a:t>[i]);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for(i=0;i&lt;10/2;i++)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{k=a[i];a[i]=a[10-i-1];a[10-i-1]=k;}</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for(i=0;i&lt;10;i++)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a:t>
            </a:r>
            <a:r>
              <a:rPr lang="en-US" altLang="zh-CN" kern="100" dirty="0" err="1">
                <a:latin typeface="Times New Roman" panose="02020603050405020304" pitchFamily="18" charset="0"/>
                <a:cs typeface="Times New Roman" panose="02020603050405020304" pitchFamily="18" charset="0"/>
              </a:rPr>
              <a:t>n",a</a:t>
            </a:r>
            <a:r>
              <a:rPr lang="en-US" altLang="zh-CN" kern="100" dirty="0">
                <a:latin typeface="Times New Roman" panose="02020603050405020304" pitchFamily="18" charset="0"/>
                <a:cs typeface="Times New Roman" panose="02020603050405020304" pitchFamily="18" charset="0"/>
              </a:rPr>
              <a:t>[i]);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4147962574"/>
      </p:ext>
    </p:extLst>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597692" y="893836"/>
            <a:ext cx="10707148" cy="2077492"/>
          </a:xfrm>
          <a:prstGeom prst="rect">
            <a:avLst/>
          </a:prstGeom>
          <a:noFill/>
        </p:spPr>
        <p:txBody>
          <a:bodyPr wrap="square" lIns="0" tIns="0" rIns="0" bIns="0" rtlCol="0">
            <a:spAutoFit/>
          </a:bodyPr>
          <a:lstStyle/>
          <a:p>
            <a:pPr lvl="0" indent="267970" algn="just">
              <a:lnSpc>
                <a:spcPct val="150000"/>
              </a:lnSpc>
            </a:pPr>
            <a:r>
              <a:rPr lang="zh-CN" altLang="zh-CN" b="1" dirty="0" smtClean="0"/>
              <a:t>实训</a:t>
            </a:r>
            <a:r>
              <a:rPr lang="zh-CN" altLang="zh-CN" b="1" kern="100" dirty="0" smtClean="0">
                <a:latin typeface="Times New Roman"/>
                <a:cs typeface="Times New Roman"/>
              </a:rPr>
              <a:t>二</a:t>
            </a:r>
            <a:r>
              <a:rPr lang="zh-CN" altLang="zh-CN" b="1" kern="100" dirty="0">
                <a:latin typeface="Times New Roman"/>
                <a:cs typeface="Times New Roman"/>
              </a:rPr>
              <a:t>：冒泡排序</a:t>
            </a:r>
          </a:p>
          <a:p>
            <a:pPr indent="266700" algn="just">
              <a:lnSpc>
                <a:spcPct val="150000"/>
              </a:lnSpc>
              <a:spcAft>
                <a:spcPts val="0"/>
              </a:spcAft>
            </a:pPr>
            <a:r>
              <a:rPr lang="zh-CN" altLang="zh-CN" kern="100" dirty="0">
                <a:latin typeface="Times New Roman"/>
                <a:cs typeface="Times New Roman"/>
              </a:rPr>
              <a:t>利用冒泡排序法对一维数组的</a:t>
            </a:r>
            <a:r>
              <a:rPr lang="en-US" altLang="zh-CN" kern="100" dirty="0">
                <a:latin typeface="Times New Roman"/>
                <a:cs typeface="Times New Roman"/>
              </a:rPr>
              <a:t>10</a:t>
            </a:r>
            <a:r>
              <a:rPr lang="zh-CN" altLang="zh-CN" kern="100" dirty="0">
                <a:latin typeface="Times New Roman"/>
                <a:cs typeface="Times New Roman"/>
              </a:rPr>
              <a:t>个数，按从小到大的顺序输出。</a:t>
            </a:r>
          </a:p>
          <a:p>
            <a:pPr indent="266700" algn="just">
              <a:lnSpc>
                <a:spcPct val="150000"/>
              </a:lnSpc>
              <a:spcAft>
                <a:spcPts val="0"/>
              </a:spcAft>
            </a:pPr>
            <a:r>
              <a:rPr lang="zh-CN" altLang="zh-CN" kern="100" dirty="0">
                <a:latin typeface="Times New Roman"/>
                <a:cs typeface="Times New Roman"/>
              </a:rPr>
              <a:t>分析：我们采用“冒泡法”排序，也叫“起泡法”。将相邻的两个数比较，将较小的数调到前头；有</a:t>
            </a:r>
            <a:r>
              <a:rPr lang="en-US" altLang="zh-CN" kern="100" dirty="0">
                <a:latin typeface="Times New Roman"/>
                <a:cs typeface="Times New Roman"/>
              </a:rPr>
              <a:t>n</a:t>
            </a:r>
            <a:r>
              <a:rPr lang="zh-CN" altLang="zh-CN" kern="100" dirty="0">
                <a:latin typeface="Times New Roman"/>
                <a:cs typeface="Times New Roman"/>
              </a:rPr>
              <a:t>个数就要进行</a:t>
            </a:r>
            <a:r>
              <a:rPr lang="en-US" altLang="zh-CN" kern="100" dirty="0">
                <a:latin typeface="Times New Roman"/>
                <a:cs typeface="Times New Roman"/>
              </a:rPr>
              <a:t>n-1</a:t>
            </a:r>
            <a:r>
              <a:rPr lang="zh-CN" altLang="zh-CN" kern="100" dirty="0">
                <a:latin typeface="Times New Roman"/>
                <a:cs typeface="Times New Roman"/>
              </a:rPr>
              <a:t>趟比较，第一趟比较中要进行</a:t>
            </a:r>
            <a:r>
              <a:rPr lang="en-US" altLang="zh-CN" kern="100" dirty="0">
                <a:latin typeface="Times New Roman"/>
                <a:cs typeface="Times New Roman"/>
              </a:rPr>
              <a:t>n-1</a:t>
            </a:r>
            <a:r>
              <a:rPr lang="zh-CN" altLang="zh-CN" kern="100" dirty="0">
                <a:latin typeface="Times New Roman"/>
                <a:cs typeface="Times New Roman"/>
              </a:rPr>
              <a:t>次两两比较，在第</a:t>
            </a:r>
            <a:r>
              <a:rPr lang="en-US" altLang="zh-CN" kern="100" dirty="0">
                <a:latin typeface="Times New Roman"/>
                <a:cs typeface="Times New Roman"/>
              </a:rPr>
              <a:t>j</a:t>
            </a:r>
            <a:r>
              <a:rPr lang="zh-CN" altLang="zh-CN" kern="100" dirty="0">
                <a:latin typeface="Times New Roman"/>
                <a:cs typeface="Times New Roman"/>
              </a:rPr>
              <a:t>趟比较中，要进行</a:t>
            </a:r>
            <a:r>
              <a:rPr lang="en-US" altLang="zh-CN" kern="100" dirty="0">
                <a:latin typeface="Times New Roman"/>
                <a:cs typeface="Times New Roman"/>
              </a:rPr>
              <a:t>n-j</a:t>
            </a:r>
            <a:r>
              <a:rPr lang="zh-CN" altLang="zh-CN" kern="100" dirty="0">
                <a:latin typeface="Times New Roman"/>
                <a:cs typeface="Times New Roman"/>
              </a:rPr>
              <a:t>次两两比较。</a:t>
            </a:r>
          </a:p>
          <a:p>
            <a:pPr indent="540000" algn="just">
              <a:lnSpc>
                <a:spcPct val="150000"/>
              </a:lnSpc>
            </a:pPr>
            <a:endParaRPr lang="zh-CN" altLang="en-US" kern="100" dirty="0">
              <a:solidFill>
                <a:prstClr val="black"/>
              </a:solidFill>
              <a:latin typeface="Times New Roman"/>
              <a:cs typeface="Times New Roman"/>
            </a:endParaRPr>
          </a:p>
        </p:txBody>
      </p:sp>
    </p:spTree>
    <p:extLst>
      <p:ext uri="{BB962C8B-B14F-4D97-AF65-F5344CB8AC3E}">
        <p14:creationId xmlns="" xmlns:p14="http://schemas.microsoft.com/office/powerpoint/2010/main" val="406785760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4782" y="167450"/>
            <a:ext cx="10763251" cy="6690550"/>
          </a:xfrm>
          <a:prstGeom prst="rect">
            <a:avLst/>
          </a:prstGeom>
        </p:spPr>
        <p:txBody>
          <a:bodyPr wrap="square">
            <a:spAutoFit/>
          </a:bodyPr>
          <a:lstStyle/>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a[10],</a:t>
            </a:r>
            <a:r>
              <a:rPr lang="en-US" altLang="zh-CN" kern="100" dirty="0" err="1">
                <a:latin typeface="Times New Roman" panose="02020603050405020304" pitchFamily="18" charset="0"/>
                <a:cs typeface="Times New Roman" panose="02020603050405020304" pitchFamily="18" charset="0"/>
              </a:rPr>
              <a:t>i,j,t</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("input 10 numbers :\n");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for (i=0;i&lt;10;i++)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d",&amp;a</a:t>
            </a:r>
            <a:r>
              <a:rPr lang="en-US" altLang="zh-CN" kern="100" dirty="0">
                <a:latin typeface="Times New Roman" panose="02020603050405020304" pitchFamily="18" charset="0"/>
                <a:cs typeface="Times New Roman" panose="02020603050405020304" pitchFamily="18" charset="0"/>
              </a:rPr>
              <a:t>[i]);/*</a:t>
            </a:r>
            <a:r>
              <a:rPr lang="zh-CN" altLang="zh-CN" kern="100" dirty="0">
                <a:latin typeface="Times New Roman" panose="02020603050405020304" pitchFamily="18" charset="0"/>
                <a:cs typeface="Times New Roman" panose="02020603050405020304" pitchFamily="18" charset="0"/>
              </a:rPr>
              <a:t>输入数组的</a:t>
            </a:r>
            <a:r>
              <a:rPr lang="en-US" altLang="zh-CN" kern="100" dirty="0">
                <a:latin typeface="Times New Roman" panose="02020603050405020304" pitchFamily="18" charset="0"/>
                <a:cs typeface="Times New Roman" panose="02020603050405020304" pitchFamily="18" charset="0"/>
              </a:rPr>
              <a:t>10</a:t>
            </a:r>
            <a:r>
              <a:rPr lang="zh-CN" altLang="zh-CN" kern="100" dirty="0">
                <a:latin typeface="Times New Roman" panose="02020603050405020304" pitchFamily="18" charset="0"/>
                <a:cs typeface="Times New Roman" panose="02020603050405020304" pitchFamily="18" charset="0"/>
              </a:rPr>
              <a:t>个元素</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for(j=0;j&lt;9;j++)/*</a:t>
            </a:r>
            <a:r>
              <a:rPr lang="zh-CN" altLang="zh-CN" kern="100" dirty="0">
                <a:latin typeface="Times New Roman" panose="02020603050405020304" pitchFamily="18" charset="0"/>
                <a:cs typeface="Times New Roman" panose="02020603050405020304" pitchFamily="18" charset="0"/>
              </a:rPr>
              <a:t>九趟比较，</a:t>
            </a:r>
            <a:r>
              <a:rPr lang="en-US" altLang="zh-CN" kern="100" dirty="0">
                <a:latin typeface="Times New Roman" panose="02020603050405020304" pitchFamily="18" charset="0"/>
                <a:cs typeface="Times New Roman" panose="02020603050405020304" pitchFamily="18" charset="0"/>
              </a:rPr>
              <a:t>j</a:t>
            </a:r>
            <a:r>
              <a:rPr lang="zh-CN" altLang="zh-CN" kern="100" dirty="0">
                <a:latin typeface="Times New Roman" panose="02020603050405020304" pitchFamily="18" charset="0"/>
                <a:cs typeface="Times New Roman" panose="02020603050405020304" pitchFamily="18" charset="0"/>
              </a:rPr>
              <a:t>的值依次为</a:t>
            </a:r>
            <a:r>
              <a:rPr lang="en-US" altLang="zh-CN" kern="100" dirty="0">
                <a:latin typeface="Times New Roman" panose="02020603050405020304" pitchFamily="18" charset="0"/>
                <a:cs typeface="Times New Roman" panose="02020603050405020304" pitchFamily="18" charset="0"/>
              </a:rPr>
              <a:t>0  1  2   3  4…8*/</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  </a:t>
            </a:r>
            <a:endParaRPr lang="zh-CN" altLang="zh-CN" kern="100" dirty="0">
              <a:latin typeface="Times New Roman" panose="02020603050405020304" pitchFamily="18" charset="0"/>
              <a:cs typeface="Times New Roman" panose="02020603050405020304" pitchFamily="18" charset="0"/>
            </a:endParaRPr>
          </a:p>
          <a:p>
            <a:pPr indent="866775"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for(i=0;i&lt;9-j;i++)/*</a:t>
            </a:r>
            <a:r>
              <a:rPr lang="zh-CN" altLang="zh-CN" kern="100" dirty="0">
                <a:latin typeface="Times New Roman" panose="02020603050405020304" pitchFamily="18" charset="0"/>
                <a:cs typeface="Times New Roman" panose="02020603050405020304" pitchFamily="18" charset="0"/>
              </a:rPr>
              <a:t>第</a:t>
            </a:r>
            <a:r>
              <a:rPr lang="en-US" altLang="zh-CN" kern="100" dirty="0">
                <a:latin typeface="Times New Roman" panose="02020603050405020304" pitchFamily="18" charset="0"/>
                <a:cs typeface="Times New Roman" panose="02020603050405020304" pitchFamily="18" charset="0"/>
              </a:rPr>
              <a:t> j </a:t>
            </a:r>
            <a:r>
              <a:rPr lang="zh-CN" altLang="zh-CN" kern="100" dirty="0">
                <a:latin typeface="Times New Roman" panose="02020603050405020304" pitchFamily="18" charset="0"/>
                <a:cs typeface="Times New Roman" panose="02020603050405020304" pitchFamily="18" charset="0"/>
              </a:rPr>
              <a:t>趟 需要比较</a:t>
            </a:r>
            <a:r>
              <a:rPr lang="en-US" altLang="zh-CN" kern="100" dirty="0">
                <a:latin typeface="Times New Roman" panose="02020603050405020304" pitchFamily="18" charset="0"/>
                <a:cs typeface="Times New Roman" panose="02020603050405020304" pitchFamily="18" charset="0"/>
              </a:rPr>
              <a:t>9-j</a:t>
            </a:r>
            <a:r>
              <a:rPr lang="zh-CN" altLang="zh-CN" kern="100" dirty="0">
                <a:latin typeface="Times New Roman" panose="02020603050405020304" pitchFamily="18" charset="0"/>
                <a:cs typeface="Times New Roman" panose="02020603050405020304" pitchFamily="18" charset="0"/>
              </a:rPr>
              <a:t>次。</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if (a[i]&gt;a[i+1])</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{t=a[i];a[i]=a[i+1];a[i+1]=t;} </a:t>
            </a:r>
            <a:endParaRPr lang="zh-CN" altLang="zh-CN" kern="100" dirty="0">
              <a:latin typeface="Times New Roman" panose="02020603050405020304" pitchFamily="18" charset="0"/>
              <a:cs typeface="Times New Roman" panose="02020603050405020304" pitchFamily="18" charset="0"/>
            </a:endParaRPr>
          </a:p>
          <a:p>
            <a:pPr indent="600075"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("the sorted numbers :\n");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for(i=0;i&lt;10;i++)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 ",a[i]);</a:t>
            </a:r>
            <a:endParaRPr lang="zh-CN" altLang="zh-CN" kern="100" dirty="0">
              <a:latin typeface="Times New Roman" panose="02020603050405020304" pitchFamily="18" charset="0"/>
              <a:cs typeface="Times New Roman" panose="02020603050405020304" pitchFamily="18" charset="0"/>
            </a:endParaRPr>
          </a:p>
          <a:p>
            <a:pPr indent="66675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42500664"/>
      </p:ext>
    </p:extLst>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88761" y="423094"/>
            <a:ext cx="10366049" cy="5078313"/>
          </a:xfrm>
          <a:prstGeom prst="rect">
            <a:avLst/>
          </a:prstGeom>
        </p:spPr>
        <p:txBody>
          <a:bodyPr wrap="square">
            <a:spAutoFit/>
          </a:bodyPr>
          <a:lstStyle/>
          <a:p>
            <a:pPr indent="267970" algn="just">
              <a:lnSpc>
                <a:spcPct val="120000"/>
              </a:lnSpc>
              <a:spcAft>
                <a:spcPts val="0"/>
              </a:spcAft>
            </a:pPr>
            <a:r>
              <a:rPr lang="zh-CN" altLang="zh-CN" b="1" kern="100" dirty="0">
                <a:latin typeface="Times New Roman" panose="02020603050405020304" pitchFamily="18" charset="0"/>
                <a:cs typeface="Times New Roman" panose="02020603050405020304" pitchFamily="18" charset="0"/>
              </a:rPr>
              <a:t>实训三：有序数据的插入</a:t>
            </a:r>
          </a:p>
          <a:p>
            <a:pPr indent="13335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有</a:t>
            </a:r>
            <a:r>
              <a:rPr lang="en-US" altLang="zh-CN" kern="100" dirty="0">
                <a:latin typeface="Times New Roman" panose="02020603050405020304" pitchFamily="18" charset="0"/>
                <a:cs typeface="Times New Roman" panose="02020603050405020304" pitchFamily="18" charset="0"/>
              </a:rPr>
              <a:t> 9</a:t>
            </a:r>
            <a:r>
              <a:rPr lang="zh-CN" altLang="zh-CN" kern="100" dirty="0">
                <a:latin typeface="Times New Roman" panose="02020603050405020304" pitchFamily="18" charset="0"/>
                <a:cs typeface="Times New Roman" panose="02020603050405020304" pitchFamily="18" charset="0"/>
              </a:rPr>
              <a:t>个数已按由小到大的顺序排好，要求输入一个数， 把它插入到原有序列中，使序列仍然保持有序。</a:t>
            </a:r>
          </a:p>
          <a:p>
            <a:pPr indent="13335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分析：将有序数存入数组，用户输入后，输入的数从数组最小值开始比较，找到的第一个比它大的数将这个数和这个数之后所有的数均向后移动一个位置， 然后插入用户输入的数。</a:t>
            </a:r>
          </a:p>
          <a:p>
            <a:pPr indent="1270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参考代码如下：</a:t>
            </a: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a[10]={25,36,78,99,105,180,200,205,328};</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i,j,k</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请输入一个整数</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d",&amp;k</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找到第一个比它大的数立即停止循环，此时的循环变量 值即为需要的位置值</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325822166"/>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43342" y="889844"/>
            <a:ext cx="7400658" cy="5078313"/>
          </a:xfrm>
          <a:prstGeom prst="rect">
            <a:avLst/>
          </a:prstGeom>
        </p:spPr>
        <p:txBody>
          <a:bodyPr wrap="square">
            <a:spAutoFit/>
          </a:bodyPr>
          <a:lstStyle/>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for(</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=0;i&lt;10-1;i++)</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if(a[</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]&gt;k)</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break;</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数据向后移动</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for(j=10-1;j&gt;</a:t>
            </a:r>
            <a:r>
              <a:rPr lang="en-US" altLang="zh-CN" kern="100" dirty="0" err="1">
                <a:latin typeface="Times New Roman" panose="02020603050405020304" pitchFamily="18" charset="0"/>
                <a:cs typeface="Times New Roman" panose="02020603050405020304" pitchFamily="18" charset="0"/>
              </a:rPr>
              <a:t>i;j</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a[j]=a[j-1];    </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]=k;/*</a:t>
            </a:r>
            <a:r>
              <a:rPr lang="zh-CN" altLang="zh-CN" kern="100" dirty="0">
                <a:latin typeface="Times New Roman" panose="02020603050405020304" pitchFamily="18" charset="0"/>
                <a:cs typeface="Times New Roman" panose="02020603050405020304" pitchFamily="18" charset="0"/>
              </a:rPr>
              <a:t>将数据插入合适的位置</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输出最后的结果</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=0;i&lt;10;i++)</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  ",a[</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7000" algn="just">
              <a:lnSpc>
                <a:spcPct val="120000"/>
              </a:lnSpc>
              <a:spcAft>
                <a:spcPts val="0"/>
              </a:spcAft>
            </a:pPr>
            <a:r>
              <a:rPr lang="en-US" altLang="zh-CN" kern="100" dirty="0">
                <a:solidFill>
                  <a:srgbClr val="FF0000"/>
                </a:solidFill>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708488650"/>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018126" y="1417441"/>
            <a:ext cx="10345199" cy="3877985"/>
          </a:xfrm>
          <a:prstGeom prst="rect">
            <a:avLst/>
          </a:prstGeom>
          <a:noFill/>
        </p:spPr>
        <p:txBody>
          <a:bodyPr wrap="square" lIns="0" tIns="0" rIns="0" bIns="0" rtlCol="0">
            <a:spAutoFit/>
          </a:bodyPr>
          <a:lstStyle/>
          <a:p>
            <a:r>
              <a:rPr lang="zh-CN" altLang="zh-CN" b="1" dirty="0">
                <a:latin typeface="Times New Roman" panose="02020603050405020304" pitchFamily="18" charset="0"/>
                <a:cs typeface="Times New Roman" panose="02020603050405020304" pitchFamily="18" charset="0"/>
              </a:rPr>
              <a:t>实训四：输出成绩及学号</a:t>
            </a:r>
          </a:p>
          <a:p>
            <a:r>
              <a:rPr lang="zh-CN" altLang="zh-CN" dirty="0">
                <a:latin typeface="Times New Roman" panose="02020603050405020304" pitchFamily="18" charset="0"/>
                <a:cs typeface="Times New Roman" panose="02020603050405020304" pitchFamily="18" charset="0"/>
              </a:rPr>
              <a:t>某学习小组有</a:t>
            </a:r>
            <a:r>
              <a:rPr lang="en-US" altLang="zh-CN" dirty="0">
                <a:latin typeface="Times New Roman" panose="02020603050405020304" pitchFamily="18" charset="0"/>
                <a:cs typeface="Times New Roman" panose="02020603050405020304" pitchFamily="18" charset="0"/>
              </a:rPr>
              <a:t>5</a:t>
            </a:r>
            <a:r>
              <a:rPr lang="zh-CN" altLang="zh-CN" dirty="0">
                <a:latin typeface="Times New Roman" panose="02020603050405020304" pitchFamily="18" charset="0"/>
                <a:cs typeface="Times New Roman" panose="02020603050405020304" pitchFamily="18" charset="0"/>
              </a:rPr>
              <a:t>个学生，已知每个学生有</a:t>
            </a:r>
            <a:r>
              <a:rPr lang="en-US" altLang="zh-CN" dirty="0">
                <a:latin typeface="Times New Roman" panose="02020603050405020304" pitchFamily="18" charset="0"/>
                <a:cs typeface="Times New Roman" panose="02020603050405020304" pitchFamily="18" charset="0"/>
              </a:rPr>
              <a:t>5</a:t>
            </a:r>
            <a:r>
              <a:rPr lang="zh-CN" altLang="zh-CN" dirty="0">
                <a:latin typeface="Times New Roman" panose="02020603050405020304" pitchFamily="18" charset="0"/>
                <a:cs typeface="Times New Roman" panose="02020603050405020304" pitchFamily="18" charset="0"/>
              </a:rPr>
              <a:t>门课的成绩，要求输出平均成绩最高的学生的成绩，以及该学生的序号</a:t>
            </a:r>
          </a:p>
          <a:p>
            <a:r>
              <a:rPr lang="en-US" altLang="zh-CN" dirty="0" smtClean="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include&lt;</a:t>
            </a:r>
            <a:r>
              <a:rPr lang="en-US" altLang="zh-CN" dirty="0" err="1">
                <a:latin typeface="Times New Roman" panose="02020603050405020304" pitchFamily="18" charset="0"/>
                <a:cs typeface="Times New Roman" panose="02020603050405020304" pitchFamily="18" charset="0"/>
              </a:rPr>
              <a:t>stdio.h</a:t>
            </a:r>
            <a:r>
              <a:rPr lang="en-US" altLang="zh-CN" dirty="0">
                <a:latin typeface="Times New Roman" panose="02020603050405020304" pitchFamily="18" charset="0"/>
                <a:cs typeface="Times New Roman" panose="02020603050405020304" pitchFamily="18" charset="0"/>
              </a:rPr>
              <a:t>&gt;</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main()</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float s[5][5]={{78,82,93,74,65},</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{91,82,72,76,77},</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{100,90,85,72,98},</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{67,89,90,65,78},</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{77,88,99,45,89}};</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float </a:t>
            </a:r>
            <a:r>
              <a:rPr lang="en-US" altLang="zh-CN" dirty="0" err="1">
                <a:latin typeface="Times New Roman" panose="02020603050405020304" pitchFamily="18" charset="0"/>
                <a:cs typeface="Times New Roman" panose="02020603050405020304" pitchFamily="18" charset="0"/>
              </a:rPr>
              <a:t>avgMax</a:t>
            </a:r>
            <a:r>
              <a:rPr lang="en-US" altLang="zh-CN" dirty="0">
                <a:latin typeface="Times New Roman" panose="02020603050405020304" pitchFamily="18" charset="0"/>
                <a:cs typeface="Times New Roman" panose="02020603050405020304" pitchFamily="18" charset="0"/>
              </a:rPr>
              <a:t>=0,sum;</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int</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max_i,i,j</a:t>
            </a:r>
            <a:r>
              <a:rPr lang="en-US" altLang="zh-CN" dirty="0">
                <a:latin typeface="Times New Roman" panose="02020603050405020304" pitchFamily="18" charset="0"/>
                <a:cs typeface="Times New Roman" panose="02020603050405020304" pitchFamily="18" charset="0"/>
              </a:rPr>
              <a:t>;</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a:t>
            </a:r>
            <a:endParaRPr lang="zh-CN" altLang="en-US" kern="1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111579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61331" y="1028343"/>
            <a:ext cx="7682669" cy="4247317"/>
          </a:xfrm>
          <a:prstGeom prst="rect">
            <a:avLst/>
          </a:prstGeom>
        </p:spPr>
        <p:txBody>
          <a:bodyPr wrap="square">
            <a:spAutoFit/>
          </a:bodyPr>
          <a:lstStyle/>
          <a:p>
            <a:r>
              <a:rPr lang="en-US" altLang="zh-CN" dirty="0">
                <a:latin typeface="Times New Roman" panose="02020603050405020304" pitchFamily="18" charset="0"/>
                <a:cs typeface="Times New Roman" panose="02020603050405020304" pitchFamily="18" charset="0"/>
              </a:rPr>
              <a:t>for(</a:t>
            </a:r>
            <a:r>
              <a:rPr lang="en-US" altLang="zh-CN" dirty="0" err="1">
                <a:latin typeface="Times New Roman" panose="02020603050405020304" pitchFamily="18" charset="0"/>
                <a:cs typeface="Times New Roman" panose="02020603050405020304" pitchFamily="18" charset="0"/>
              </a:rPr>
              <a:t>i</a:t>
            </a:r>
            <a:r>
              <a:rPr lang="en-US" altLang="zh-CN" dirty="0">
                <a:latin typeface="Times New Roman" panose="02020603050405020304" pitchFamily="18" charset="0"/>
                <a:cs typeface="Times New Roman" panose="02020603050405020304" pitchFamily="18" charset="0"/>
              </a:rPr>
              <a:t>=0;i&lt;5;i++)</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 sum=0;</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for(j=0;j&lt;5;j++) /*</a:t>
            </a:r>
            <a:r>
              <a:rPr lang="zh-CN" altLang="zh-CN" dirty="0">
                <a:latin typeface="Times New Roman" panose="02020603050405020304" pitchFamily="18" charset="0"/>
                <a:cs typeface="Times New Roman" panose="02020603050405020304" pitchFamily="18" charset="0"/>
              </a:rPr>
              <a:t>求第</a:t>
            </a:r>
            <a:r>
              <a:rPr lang="en-US" altLang="zh-CN" dirty="0" err="1">
                <a:latin typeface="Times New Roman" panose="02020603050405020304" pitchFamily="18" charset="0"/>
                <a:cs typeface="Times New Roman" panose="02020603050405020304" pitchFamily="18" charset="0"/>
              </a:rPr>
              <a:t>i</a:t>
            </a:r>
            <a:r>
              <a:rPr lang="zh-CN" altLang="zh-CN" dirty="0">
                <a:latin typeface="Times New Roman" panose="02020603050405020304" pitchFamily="18" charset="0"/>
                <a:cs typeface="Times New Roman" panose="02020603050405020304" pitchFamily="18" charset="0"/>
              </a:rPr>
              <a:t>个人的成绩和</a:t>
            </a:r>
            <a:r>
              <a:rPr lang="en-US" altLang="zh-CN" dirty="0">
                <a:latin typeface="Times New Roman" panose="02020603050405020304" pitchFamily="18" charset="0"/>
                <a:cs typeface="Times New Roman" panose="02020603050405020304" pitchFamily="18" charset="0"/>
              </a:rPr>
              <a:t>*/</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sum=</a:t>
            </a:r>
            <a:r>
              <a:rPr lang="en-US" altLang="zh-CN" dirty="0" err="1">
                <a:latin typeface="Times New Roman" panose="02020603050405020304" pitchFamily="18" charset="0"/>
                <a:cs typeface="Times New Roman" panose="02020603050405020304" pitchFamily="18" charset="0"/>
              </a:rPr>
              <a:t>sum+s</a:t>
            </a:r>
            <a:r>
              <a:rPr lang="en-US" altLang="zh-CN" dirty="0">
                <a:latin typeface="Times New Roman" panose="02020603050405020304" pitchFamily="18" charset="0"/>
                <a:cs typeface="Times New Roman" panose="02020603050405020304" pitchFamily="18" charset="0"/>
              </a:rPr>
              <a:t>[</a:t>
            </a:r>
            <a:r>
              <a:rPr lang="en-US" altLang="zh-CN" dirty="0" err="1">
                <a:latin typeface="Times New Roman" panose="02020603050405020304" pitchFamily="18" charset="0"/>
                <a:cs typeface="Times New Roman" panose="02020603050405020304" pitchFamily="18" charset="0"/>
              </a:rPr>
              <a:t>i</a:t>
            </a:r>
            <a:r>
              <a:rPr lang="en-US" altLang="zh-CN" dirty="0">
                <a:latin typeface="Times New Roman" panose="02020603050405020304" pitchFamily="18" charset="0"/>
                <a:cs typeface="Times New Roman" panose="02020603050405020304" pitchFamily="18" charset="0"/>
              </a:rPr>
              <a:t>][j];</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sum=sum/5;/*</a:t>
            </a:r>
            <a:r>
              <a:rPr lang="zh-CN" altLang="zh-CN" dirty="0">
                <a:latin typeface="Times New Roman" panose="02020603050405020304" pitchFamily="18" charset="0"/>
                <a:cs typeface="Times New Roman" panose="02020603050405020304" pitchFamily="18" charset="0"/>
              </a:rPr>
              <a:t>第</a:t>
            </a:r>
            <a:r>
              <a:rPr lang="en-US" altLang="zh-CN" dirty="0" err="1">
                <a:latin typeface="Times New Roman" panose="02020603050405020304" pitchFamily="18" charset="0"/>
                <a:cs typeface="Times New Roman" panose="02020603050405020304" pitchFamily="18" charset="0"/>
              </a:rPr>
              <a:t>i</a:t>
            </a:r>
            <a:r>
              <a:rPr lang="zh-CN" altLang="zh-CN" dirty="0">
                <a:latin typeface="Times New Roman" panose="02020603050405020304" pitchFamily="18" charset="0"/>
                <a:cs typeface="Times New Roman" panose="02020603050405020304" pitchFamily="18" charset="0"/>
              </a:rPr>
              <a:t>个人的平均成绩</a:t>
            </a:r>
            <a:r>
              <a:rPr lang="en-US" altLang="zh-CN" dirty="0">
                <a:latin typeface="Times New Roman" panose="02020603050405020304" pitchFamily="18" charset="0"/>
                <a:cs typeface="Times New Roman" panose="02020603050405020304" pitchFamily="18" charset="0"/>
              </a:rPr>
              <a:t>*/</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if(sum&gt;</a:t>
            </a:r>
            <a:r>
              <a:rPr lang="en-US" altLang="zh-CN" dirty="0" err="1">
                <a:latin typeface="Times New Roman" panose="02020603050405020304" pitchFamily="18" charset="0"/>
                <a:cs typeface="Times New Roman" panose="02020603050405020304" pitchFamily="18" charset="0"/>
              </a:rPr>
              <a:t>avgMax</a:t>
            </a:r>
            <a:r>
              <a:rPr lang="en-US" altLang="zh-CN" dirty="0">
                <a:latin typeface="Times New Roman" panose="02020603050405020304" pitchFamily="18" charset="0"/>
                <a:cs typeface="Times New Roman" panose="02020603050405020304" pitchFamily="18" charset="0"/>
              </a:rPr>
              <a:t>)  /*</a:t>
            </a:r>
            <a:r>
              <a:rPr lang="zh-CN" altLang="zh-CN" dirty="0">
                <a:latin typeface="Times New Roman" panose="02020603050405020304" pitchFamily="18" charset="0"/>
                <a:cs typeface="Times New Roman" panose="02020603050405020304" pitchFamily="18" charset="0"/>
              </a:rPr>
              <a:t>得到新的平均最大值，并存取其行号</a:t>
            </a:r>
            <a:r>
              <a:rPr lang="en-US" altLang="zh-CN" dirty="0">
                <a:latin typeface="Times New Roman" panose="02020603050405020304" pitchFamily="18" charset="0"/>
                <a:cs typeface="Times New Roman" panose="02020603050405020304" pitchFamily="18" charset="0"/>
              </a:rPr>
              <a:t>*/</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avgMax</a:t>
            </a:r>
            <a:r>
              <a:rPr lang="en-US" altLang="zh-CN" dirty="0">
                <a:latin typeface="Times New Roman" panose="02020603050405020304" pitchFamily="18" charset="0"/>
                <a:cs typeface="Times New Roman" panose="02020603050405020304" pitchFamily="18" charset="0"/>
              </a:rPr>
              <a:t>=</a:t>
            </a:r>
            <a:r>
              <a:rPr lang="en-US" altLang="zh-CN" dirty="0" err="1">
                <a:latin typeface="Times New Roman" panose="02020603050405020304" pitchFamily="18" charset="0"/>
                <a:cs typeface="Times New Roman" panose="02020603050405020304" pitchFamily="18" charset="0"/>
              </a:rPr>
              <a:t>sum;max_i</a:t>
            </a:r>
            <a:r>
              <a:rPr lang="en-US" altLang="zh-CN" dirty="0">
                <a:latin typeface="Times New Roman" panose="02020603050405020304" pitchFamily="18" charset="0"/>
                <a:cs typeface="Times New Roman" panose="02020603050405020304" pitchFamily="18" charset="0"/>
              </a:rPr>
              <a:t>=</a:t>
            </a:r>
            <a:r>
              <a:rPr lang="en-US" altLang="zh-CN" dirty="0" err="1">
                <a:latin typeface="Times New Roman" panose="02020603050405020304" pitchFamily="18" charset="0"/>
                <a:cs typeface="Times New Roman" panose="02020603050405020304" pitchFamily="18" charset="0"/>
              </a:rPr>
              <a:t>i</a:t>
            </a:r>
            <a:r>
              <a:rPr lang="en-US" altLang="zh-CN" dirty="0">
                <a:latin typeface="Times New Roman" panose="02020603050405020304" pitchFamily="18" charset="0"/>
                <a:cs typeface="Times New Roman" panose="02020603050405020304" pitchFamily="18" charset="0"/>
              </a:rPr>
              <a:t>;}</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a:t>
            </a:r>
            <a:endParaRPr lang="zh-CN" altLang="zh-CN" dirty="0">
              <a:latin typeface="Times New Roman" panose="02020603050405020304" pitchFamily="18" charset="0"/>
              <a:cs typeface="Times New Roman" panose="02020603050405020304" pitchFamily="18" charset="0"/>
            </a:endParaRPr>
          </a:p>
          <a:p>
            <a:r>
              <a:rPr lang="en-US" altLang="zh-CN" dirty="0" err="1">
                <a:latin typeface="Times New Roman" panose="02020603050405020304" pitchFamily="18" charset="0"/>
                <a:cs typeface="Times New Roman" panose="02020603050405020304" pitchFamily="18" charset="0"/>
              </a:rPr>
              <a:t>printf</a:t>
            </a:r>
            <a:r>
              <a:rPr lang="en-US" altLang="zh-CN" dirty="0">
                <a:latin typeface="Times New Roman" panose="02020603050405020304" pitchFamily="18" charset="0"/>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第</a:t>
            </a:r>
            <a:r>
              <a:rPr lang="en-US" altLang="zh-CN" dirty="0">
                <a:latin typeface="Times New Roman" panose="02020603050405020304" pitchFamily="18" charset="0"/>
                <a:cs typeface="Times New Roman" panose="02020603050405020304" pitchFamily="18" charset="0"/>
              </a:rPr>
              <a:t> %d </a:t>
            </a:r>
            <a:r>
              <a:rPr lang="zh-CN" altLang="zh-CN" dirty="0">
                <a:latin typeface="Times New Roman" panose="02020603050405020304" pitchFamily="18" charset="0"/>
                <a:cs typeface="Times New Roman" panose="02020603050405020304" pitchFamily="18" charset="0"/>
              </a:rPr>
              <a:t>位同学的平均分最高，他的各科成绩如下：</a:t>
            </a:r>
            <a:r>
              <a:rPr lang="en-US" altLang="zh-CN" dirty="0">
                <a:latin typeface="Times New Roman" panose="02020603050405020304" pitchFamily="18" charset="0"/>
                <a:cs typeface="Times New Roman" panose="02020603050405020304" pitchFamily="18" charset="0"/>
              </a:rPr>
              <a:t>\n",max_i+1);</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for(j=0;j&lt;5;j++)</a:t>
            </a:r>
            <a:endParaRPr lang="zh-CN" altLang="zh-CN" dirty="0">
              <a:latin typeface="Times New Roman" panose="02020603050405020304" pitchFamily="18" charset="0"/>
              <a:cs typeface="Times New Roman" panose="02020603050405020304" pitchFamily="18" charset="0"/>
            </a:endParaRPr>
          </a:p>
          <a:p>
            <a:r>
              <a:rPr lang="en-US" altLang="zh-CN" dirty="0" err="1">
                <a:latin typeface="Times New Roman" panose="02020603050405020304" pitchFamily="18" charset="0"/>
                <a:cs typeface="Times New Roman" panose="02020603050405020304" pitchFamily="18" charset="0"/>
              </a:rPr>
              <a:t>printf</a:t>
            </a:r>
            <a:r>
              <a:rPr lang="en-US" altLang="zh-CN" dirty="0">
                <a:latin typeface="Times New Roman" panose="02020603050405020304" pitchFamily="18" charset="0"/>
                <a:cs typeface="Times New Roman" panose="02020603050405020304" pitchFamily="18" charset="0"/>
              </a:rPr>
              <a:t>("%</a:t>
            </a:r>
            <a:r>
              <a:rPr lang="en-US" altLang="zh-CN" dirty="0" err="1">
                <a:latin typeface="Times New Roman" panose="02020603050405020304" pitchFamily="18" charset="0"/>
                <a:cs typeface="Times New Roman" panose="02020603050405020304" pitchFamily="18" charset="0"/>
              </a:rPr>
              <a:t>f,",s</a:t>
            </a:r>
            <a:r>
              <a:rPr lang="en-US" altLang="zh-CN" dirty="0">
                <a:latin typeface="Times New Roman" panose="02020603050405020304" pitchFamily="18" charset="0"/>
                <a:cs typeface="Times New Roman" panose="02020603050405020304" pitchFamily="18" charset="0"/>
              </a:rPr>
              <a:t>[</a:t>
            </a:r>
            <a:r>
              <a:rPr lang="en-US" altLang="zh-CN" dirty="0" err="1">
                <a:latin typeface="Times New Roman" panose="02020603050405020304" pitchFamily="18" charset="0"/>
                <a:cs typeface="Times New Roman" panose="02020603050405020304" pitchFamily="18" charset="0"/>
              </a:rPr>
              <a:t>max_i</a:t>
            </a:r>
            <a:r>
              <a:rPr lang="en-US" altLang="zh-CN" dirty="0">
                <a:latin typeface="Times New Roman" panose="02020603050405020304" pitchFamily="18" charset="0"/>
                <a:cs typeface="Times New Roman" panose="02020603050405020304" pitchFamily="18" charset="0"/>
              </a:rPr>
              <a:t>][j]);</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a:t>
            </a:r>
            <a:endParaRPr lang="zh-CN" altLang="zh-CN" dirty="0">
              <a:latin typeface="Times New Roman" panose="02020603050405020304" pitchFamily="18" charset="0"/>
              <a:cs typeface="Times New Roman" panose="02020603050405020304" pitchFamily="18" charset="0"/>
            </a:endParaRPr>
          </a:p>
          <a:p>
            <a:pPr indent="127000" algn="just">
              <a:lnSpc>
                <a:spcPct val="150000"/>
              </a:lnSpc>
              <a:spcAft>
                <a:spcPts val="0"/>
              </a:spcAft>
            </a:pPr>
            <a:endParaRPr lang="en-US" altLang="zh-CN" kern="100" dirty="0">
              <a:solidFill>
                <a:prstClr val="black"/>
              </a:solidFill>
              <a:latin typeface="Times New Roman" panose="02020603050405020304" pitchFamily="18" charset="0"/>
              <a:cs typeface="Times New Roman" panose="02020603050405020304" pitchFamily="18" charset="0"/>
            </a:endParaRPr>
          </a:p>
          <a:p>
            <a:pPr indent="540000" algn="just">
              <a:lnSpc>
                <a:spcPct val="150000"/>
              </a:lnSpc>
            </a:pPr>
            <a:endParaRPr lang="zh-CN" altLang="en-US" kern="1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439861992"/>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08393" y="370885"/>
            <a:ext cx="3012043" cy="424732"/>
          </a:xfrm>
          <a:prstGeom prst="rect">
            <a:avLst/>
          </a:prstGeom>
        </p:spPr>
        <p:txBody>
          <a:bodyPr wrap="none">
            <a:spAutoFit/>
          </a:bodyPr>
          <a:lstStyle/>
          <a:p>
            <a:pPr indent="267970" algn="just">
              <a:lnSpc>
                <a:spcPct val="120000"/>
              </a:lnSpc>
              <a:spcAft>
                <a:spcPts val="0"/>
              </a:spcAft>
            </a:pPr>
            <a:r>
              <a:rPr lang="zh-CN" altLang="zh-CN" b="1" kern="100" dirty="0">
                <a:latin typeface="Times New Roman" panose="02020603050405020304" pitchFamily="18" charset="0"/>
                <a:cs typeface="Times New Roman" panose="02020603050405020304" pitchFamily="18" charset="0"/>
              </a:rPr>
              <a:t>实训五：循环报号的实现</a:t>
            </a:r>
            <a:endParaRPr lang="zh-CN" altLang="zh-CN" b="1" kern="100" dirty="0">
              <a:effectLst/>
              <a:latin typeface="Times New Roman" panose="02020603050405020304" pitchFamily="18" charset="0"/>
              <a:cs typeface="Times New Roman" panose="02020603050405020304" pitchFamily="18" charset="0"/>
            </a:endParaRPr>
          </a:p>
        </p:txBody>
      </p:sp>
      <p:sp>
        <p:nvSpPr>
          <p:cNvPr id="3" name="矩形 2"/>
          <p:cNvSpPr/>
          <p:nvPr/>
        </p:nvSpPr>
        <p:spPr>
          <a:xfrm>
            <a:off x="940924" y="878764"/>
            <a:ext cx="10706994" cy="3748719"/>
          </a:xfrm>
          <a:prstGeom prst="rect">
            <a:avLst/>
          </a:prstGeom>
        </p:spPr>
        <p:txBody>
          <a:bodyPr wrap="square">
            <a:spAutoFit/>
          </a:bodyPr>
          <a:lstStyle/>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n</a:t>
            </a:r>
            <a:r>
              <a:rPr lang="zh-CN" altLang="zh-CN" kern="100" dirty="0">
                <a:latin typeface="Times New Roman" panose="02020603050405020304" pitchFamily="18" charset="0"/>
                <a:cs typeface="Times New Roman" panose="02020603050405020304" pitchFamily="18" charset="0"/>
              </a:rPr>
              <a:t>个人围成一圈，从第一个人开始循环报数，</a:t>
            </a:r>
            <a:r>
              <a:rPr lang="en-US" altLang="zh-CN" kern="100" dirty="0">
                <a:latin typeface="Times New Roman" panose="02020603050405020304" pitchFamily="18" charset="0"/>
                <a:cs typeface="Times New Roman" panose="02020603050405020304" pitchFamily="18" charset="0"/>
              </a:rPr>
              <a:t>3</a:t>
            </a:r>
            <a:r>
              <a:rPr lang="zh-CN" altLang="zh-CN" kern="100" dirty="0">
                <a:latin typeface="Times New Roman" panose="02020603050405020304" pitchFamily="18" charset="0"/>
                <a:cs typeface="Times New Roman" panose="02020603050405020304" pitchFamily="18" charset="0"/>
              </a:rPr>
              <a:t>的倍数退出圈子，问最后留下的是原来的几号。</a:t>
            </a:r>
          </a:p>
          <a:p>
            <a:pPr indent="266700" algn="just">
              <a:lnSpc>
                <a:spcPct val="120000"/>
              </a:lnSpc>
              <a:spcAft>
                <a:spcPts val="0"/>
              </a:spcAft>
            </a:pPr>
            <a:r>
              <a:rPr lang="en-US" altLang="zh-CN" kern="100" dirty="0" smtClean="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include &lt;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N = 10; /*</a:t>
            </a:r>
            <a:r>
              <a:rPr lang="zh-CN" altLang="zh-CN" kern="100" dirty="0">
                <a:latin typeface="Times New Roman" panose="02020603050405020304" pitchFamily="18" charset="0"/>
                <a:cs typeface="Times New Roman" panose="02020603050405020304" pitchFamily="18" charset="0"/>
              </a:rPr>
              <a:t>定义人数</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i,k,a</a:t>
            </a:r>
            <a:r>
              <a:rPr lang="en-US" altLang="zh-CN" kern="100" dirty="0">
                <a:latin typeface="Times New Roman" panose="02020603050405020304" pitchFamily="18" charset="0"/>
                <a:cs typeface="Times New Roman" panose="02020603050405020304" pitchFamily="18" charset="0"/>
              </a:rPr>
              <a:t>[N+1];</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k=0;/*</a:t>
            </a:r>
            <a:r>
              <a:rPr lang="zh-CN" altLang="zh-CN" kern="100" dirty="0">
                <a:latin typeface="Times New Roman" panose="02020603050405020304" pitchFamily="18" charset="0"/>
                <a:cs typeface="Times New Roman" panose="02020603050405020304" pitchFamily="18" charset="0"/>
              </a:rPr>
              <a:t>报数用</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a[0]=N;/*</a:t>
            </a:r>
            <a:r>
              <a:rPr lang="zh-CN" altLang="zh-CN" kern="100" dirty="0">
                <a:latin typeface="Times New Roman" panose="02020603050405020304" pitchFamily="18" charset="0"/>
                <a:cs typeface="Times New Roman" panose="02020603050405020304" pitchFamily="18" charset="0"/>
              </a:rPr>
              <a:t>统计剩下的人数</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开始</a:t>
            </a:r>
            <a:r>
              <a:rPr lang="en-US" altLang="zh-CN" kern="100" dirty="0">
                <a:latin typeface="Times New Roman" panose="02020603050405020304" pitchFamily="18" charset="0"/>
                <a:cs typeface="Times New Roman" panose="02020603050405020304" pitchFamily="18" charset="0"/>
              </a:rPr>
              <a:t>N</a:t>
            </a:r>
            <a:r>
              <a:rPr lang="zh-CN" altLang="zh-CN" kern="100" dirty="0">
                <a:latin typeface="Times New Roman" panose="02020603050405020304" pitchFamily="18" charset="0"/>
                <a:cs typeface="Times New Roman" panose="02020603050405020304" pitchFamily="18" charset="0"/>
              </a:rPr>
              <a:t>个人都在圈子内，所以每一个都是</a:t>
            </a:r>
            <a:r>
              <a:rPr lang="en-US" altLang="zh-CN" kern="100" dirty="0">
                <a:latin typeface="Times New Roman" panose="02020603050405020304" pitchFamily="18" charset="0"/>
                <a:cs typeface="Times New Roman" panose="02020603050405020304" pitchFamily="18" charset="0"/>
              </a:rPr>
              <a:t>1*/</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=1;i&lt;=</a:t>
            </a:r>
            <a:r>
              <a:rPr lang="en-US" altLang="zh-CN" kern="100" dirty="0" err="1">
                <a:latin typeface="Times New Roman" panose="02020603050405020304" pitchFamily="18" charset="0"/>
                <a:cs typeface="Times New Roman" panose="02020603050405020304" pitchFamily="18" charset="0"/>
              </a:rPr>
              <a:t>N;i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]=1</a:t>
            </a:r>
            <a:r>
              <a:rPr lang="en-US" altLang="zh-CN" kern="100" dirty="0" smtClean="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971259606"/>
      </p:ext>
    </p:extLst>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90415" y="328202"/>
            <a:ext cx="9571290" cy="5743111"/>
          </a:xfrm>
          <a:prstGeom prst="rect">
            <a:avLst/>
          </a:prstGeom>
        </p:spPr>
        <p:txBody>
          <a:bodyPr wrap="square">
            <a:spAutoFit/>
          </a:bodyPr>
          <a:lstStyle/>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while(a[0]&gt;1)/*</a:t>
            </a:r>
            <a:r>
              <a:rPr lang="zh-CN" altLang="zh-CN" kern="100" dirty="0">
                <a:latin typeface="Times New Roman" panose="02020603050405020304" pitchFamily="18" charset="0"/>
                <a:cs typeface="Times New Roman" panose="02020603050405020304" pitchFamily="18" charset="0"/>
              </a:rPr>
              <a:t>剩下的人多于</a:t>
            </a:r>
            <a:r>
              <a:rPr lang="en-US" altLang="zh-CN" kern="100" dirty="0">
                <a:latin typeface="Times New Roman" panose="02020603050405020304" pitchFamily="18" charset="0"/>
                <a:cs typeface="Times New Roman" panose="02020603050405020304" pitchFamily="18" charset="0"/>
              </a:rPr>
              <a:t>1*/</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=1;i&lt;=</a:t>
            </a:r>
            <a:r>
              <a:rPr lang="en-US" altLang="zh-CN" kern="100" dirty="0" err="1">
                <a:latin typeface="Times New Roman" panose="02020603050405020304" pitchFamily="18" charset="0"/>
                <a:cs typeface="Times New Roman" panose="02020603050405020304" pitchFamily="18" charset="0"/>
              </a:rPr>
              <a:t>N;i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if(a[</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]==1)/* </a:t>
            </a:r>
            <a:r>
              <a:rPr lang="zh-CN" altLang="zh-CN" kern="100" dirty="0">
                <a:latin typeface="Times New Roman" panose="02020603050405020304" pitchFamily="18" charset="0"/>
                <a:cs typeface="Times New Roman" panose="02020603050405020304" pitchFamily="18" charset="0"/>
              </a:rPr>
              <a:t>第</a:t>
            </a:r>
            <a:r>
              <a:rPr lang="en-US" altLang="zh-CN" kern="100" dirty="0" err="1">
                <a:latin typeface="Times New Roman" panose="02020603050405020304" pitchFamily="18" charset="0"/>
                <a:cs typeface="Times New Roman" panose="02020603050405020304" pitchFamily="18" charset="0"/>
              </a:rPr>
              <a:t>i</a:t>
            </a:r>
            <a:r>
              <a:rPr lang="zh-CN" altLang="zh-CN" kern="100" dirty="0">
                <a:latin typeface="Times New Roman" panose="02020603050405020304" pitchFamily="18" charset="0"/>
                <a:cs typeface="Times New Roman" panose="02020603050405020304" pitchFamily="18" charset="0"/>
              </a:rPr>
              <a:t>个人在圈子里</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k++;/*</a:t>
            </a:r>
            <a:r>
              <a:rPr lang="zh-CN" altLang="zh-CN" kern="100" dirty="0">
                <a:latin typeface="Times New Roman" panose="02020603050405020304" pitchFamily="18" charset="0"/>
                <a:cs typeface="Times New Roman" panose="02020603050405020304" pitchFamily="18" charset="0"/>
              </a:rPr>
              <a:t>报数 使</a:t>
            </a:r>
            <a:r>
              <a:rPr lang="en-US" altLang="zh-CN" kern="100" dirty="0">
                <a:latin typeface="Times New Roman" panose="02020603050405020304" pitchFamily="18" charset="0"/>
                <a:cs typeface="Times New Roman" panose="02020603050405020304" pitchFamily="18" charset="0"/>
              </a:rPr>
              <a:t>K</a:t>
            </a:r>
            <a:r>
              <a:rPr lang="zh-CN" altLang="zh-CN" kern="100" dirty="0">
                <a:latin typeface="Times New Roman" panose="02020603050405020304" pitchFamily="18" charset="0"/>
                <a:cs typeface="Times New Roman" panose="02020603050405020304" pitchFamily="18" charset="0"/>
              </a:rPr>
              <a:t>加</a:t>
            </a:r>
            <a:r>
              <a:rPr lang="en-US" altLang="zh-CN" kern="100" dirty="0">
                <a:latin typeface="Times New Roman" panose="02020603050405020304" pitchFamily="18" charset="0"/>
                <a:cs typeface="Times New Roman" panose="02020603050405020304" pitchFamily="18" charset="0"/>
              </a:rPr>
              <a:t>1*/</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if(k==3)  /*</a:t>
            </a:r>
            <a:r>
              <a:rPr lang="zh-CN" altLang="zh-CN" kern="100" dirty="0">
                <a:latin typeface="Times New Roman" panose="02020603050405020304" pitchFamily="18" charset="0"/>
                <a:cs typeface="Times New Roman" panose="02020603050405020304" pitchFamily="18" charset="0"/>
              </a:rPr>
              <a:t>如果</a:t>
            </a:r>
            <a:r>
              <a:rPr lang="en-US" altLang="zh-CN" kern="100" dirty="0">
                <a:latin typeface="Times New Roman" panose="02020603050405020304" pitchFamily="18" charset="0"/>
                <a:cs typeface="Times New Roman" panose="02020603050405020304" pitchFamily="18" charset="0"/>
              </a:rPr>
              <a:t>K</a:t>
            </a:r>
            <a:r>
              <a:rPr lang="zh-CN" altLang="zh-CN" kern="100" dirty="0">
                <a:latin typeface="Times New Roman" panose="02020603050405020304" pitchFamily="18" charset="0"/>
                <a:cs typeface="Times New Roman" panose="02020603050405020304" pitchFamily="18" charset="0"/>
              </a:rPr>
              <a:t>为</a:t>
            </a:r>
            <a:r>
              <a:rPr lang="en-US" altLang="zh-CN" kern="100" dirty="0">
                <a:latin typeface="Times New Roman" panose="02020603050405020304" pitchFamily="18" charset="0"/>
                <a:cs typeface="Times New Roman" panose="02020603050405020304" pitchFamily="18" charset="0"/>
              </a:rPr>
              <a:t>3*/</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]=0;  /*</a:t>
            </a:r>
            <a:r>
              <a:rPr lang="zh-CN" altLang="zh-CN" kern="100" dirty="0">
                <a:latin typeface="Times New Roman" panose="02020603050405020304" pitchFamily="18" charset="0"/>
                <a:cs typeface="Times New Roman" panose="02020603050405020304" pitchFamily="18" charset="0"/>
              </a:rPr>
              <a:t>报</a:t>
            </a:r>
            <a:r>
              <a:rPr lang="en-US" altLang="zh-CN" kern="100" dirty="0">
                <a:latin typeface="Times New Roman" panose="02020603050405020304" pitchFamily="18" charset="0"/>
                <a:cs typeface="Times New Roman" panose="02020603050405020304" pitchFamily="18" charset="0"/>
              </a:rPr>
              <a:t>3</a:t>
            </a:r>
            <a:r>
              <a:rPr lang="zh-CN" altLang="zh-CN" kern="100" dirty="0">
                <a:latin typeface="Times New Roman" panose="02020603050405020304" pitchFamily="18" charset="0"/>
                <a:cs typeface="Times New Roman" panose="02020603050405020304" pitchFamily="18" charset="0"/>
              </a:rPr>
              <a:t>的人退出</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设置其状态值为</a:t>
            </a:r>
            <a:r>
              <a:rPr lang="en-US" altLang="zh-CN" kern="100" dirty="0">
                <a:latin typeface="Times New Roman" panose="02020603050405020304" pitchFamily="18" charset="0"/>
                <a:cs typeface="Times New Roman" panose="02020603050405020304" pitchFamily="18" charset="0"/>
              </a:rPr>
              <a:t>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k=0;     /*</a:t>
            </a:r>
            <a:r>
              <a:rPr lang="zh-CN" altLang="zh-CN" kern="100" dirty="0">
                <a:latin typeface="Times New Roman" panose="02020603050405020304" pitchFamily="18" charset="0"/>
                <a:cs typeface="Times New Roman" panose="02020603050405020304" pitchFamily="18" charset="0"/>
              </a:rPr>
              <a:t>下一次从</a:t>
            </a: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开始报</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a[0]--;  /*</a:t>
            </a:r>
            <a:r>
              <a:rPr lang="zh-CN" altLang="zh-CN" kern="100" dirty="0">
                <a:latin typeface="Times New Roman" panose="02020603050405020304" pitchFamily="18" charset="0"/>
                <a:cs typeface="Times New Roman" panose="02020603050405020304" pitchFamily="18" charset="0"/>
              </a:rPr>
              <a:t>第</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人出圈 </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819815312"/>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742950" y="666304"/>
            <a:ext cx="11353800" cy="4154984"/>
          </a:xfrm>
          <a:prstGeom prst="rect">
            <a:avLst/>
          </a:prstGeom>
          <a:noFill/>
        </p:spPr>
        <p:txBody>
          <a:bodyPr wrap="square" lIns="0" tIns="0" rIns="0" bIns="0" rtlCol="0">
            <a:spAutoFit/>
          </a:bodyPr>
          <a:lstStyle/>
          <a:p>
            <a:pPr indent="267970" algn="just">
              <a:lnSpc>
                <a:spcPct val="150000"/>
              </a:lnSpc>
              <a:spcAft>
                <a:spcPts val="0"/>
              </a:spcAft>
            </a:pPr>
            <a:r>
              <a:rPr lang="en-US" altLang="zh-CN" b="1" kern="100" dirty="0">
                <a:latin typeface="Times New Roman"/>
                <a:cs typeface="Times New Roman"/>
              </a:rPr>
              <a:t>5.1.3</a:t>
            </a:r>
            <a:r>
              <a:rPr lang="zh-CN" altLang="zh-CN" b="1" kern="100" dirty="0">
                <a:latin typeface="Times New Roman"/>
                <a:cs typeface="Times New Roman"/>
              </a:rPr>
              <a:t>一维数组的初始化</a:t>
            </a:r>
          </a:p>
          <a:p>
            <a:pPr indent="266700" algn="just">
              <a:lnSpc>
                <a:spcPct val="150000"/>
              </a:lnSpc>
              <a:spcAft>
                <a:spcPts val="0"/>
              </a:spcAft>
            </a:pPr>
            <a:r>
              <a:rPr lang="zh-CN" altLang="zh-CN" kern="100" dirty="0">
                <a:latin typeface="Times New Roman"/>
                <a:cs typeface="Times New Roman"/>
              </a:rPr>
              <a:t>在程序语句中，只能逐个的引用数组元素，既不能给数组整体赋值，也不能整体引用数组元素。但是，在数组声明时，可以给全部或部分数组元素赋值，这称为数组的初始化。</a:t>
            </a:r>
          </a:p>
          <a:p>
            <a:pPr indent="266700" algn="just">
              <a:lnSpc>
                <a:spcPct val="150000"/>
              </a:lnSpc>
              <a:spcAft>
                <a:spcPts val="0"/>
              </a:spcAft>
            </a:pPr>
            <a:r>
              <a:rPr lang="zh-CN" altLang="zh-CN" kern="100" dirty="0">
                <a:latin typeface="Times New Roman"/>
                <a:cs typeface="Times New Roman"/>
              </a:rPr>
              <a:t>（</a:t>
            </a:r>
            <a:r>
              <a:rPr lang="en-US" altLang="zh-CN" kern="100" dirty="0">
                <a:latin typeface="Times New Roman"/>
                <a:cs typeface="Times New Roman"/>
              </a:rPr>
              <a:t>1</a:t>
            </a:r>
            <a:r>
              <a:rPr lang="zh-CN" altLang="zh-CN" kern="100" dirty="0">
                <a:latin typeface="Times New Roman"/>
                <a:cs typeface="Times New Roman"/>
              </a:rPr>
              <a:t>）为全部数组元素赋值</a:t>
            </a:r>
          </a:p>
          <a:p>
            <a:pPr indent="266700" algn="just">
              <a:lnSpc>
                <a:spcPct val="150000"/>
              </a:lnSpc>
              <a:spcAft>
                <a:spcPts val="0"/>
              </a:spcAft>
            </a:pPr>
            <a:r>
              <a:rPr lang="en-US" altLang="zh-CN" kern="100" dirty="0" err="1">
                <a:latin typeface="宋体"/>
                <a:cs typeface="Times New Roman"/>
              </a:rPr>
              <a:t>int</a:t>
            </a:r>
            <a:r>
              <a:rPr lang="en-US" altLang="zh-CN" kern="100" dirty="0">
                <a:latin typeface="宋体"/>
                <a:cs typeface="Times New Roman"/>
              </a:rPr>
              <a:t> a[5]={0,1,2,3,4};</a:t>
            </a:r>
            <a:endParaRPr lang="zh-CN" altLang="zh-CN" kern="100" dirty="0">
              <a:latin typeface="Times New Roman"/>
              <a:cs typeface="Times New Roman"/>
            </a:endParaRPr>
          </a:p>
          <a:p>
            <a:pPr indent="266700" algn="just">
              <a:lnSpc>
                <a:spcPct val="150000"/>
              </a:lnSpc>
              <a:spcAft>
                <a:spcPts val="0"/>
              </a:spcAft>
            </a:pPr>
            <a:r>
              <a:rPr lang="zh-CN" altLang="zh-CN" kern="100" dirty="0" smtClean="0">
                <a:latin typeface="Times New Roman"/>
                <a:cs typeface="Times New Roman"/>
              </a:rPr>
              <a:t>（</a:t>
            </a:r>
            <a:r>
              <a:rPr lang="en-US" altLang="zh-CN" kern="100" dirty="0">
                <a:latin typeface="Times New Roman"/>
                <a:cs typeface="Times New Roman"/>
              </a:rPr>
              <a:t>2</a:t>
            </a:r>
            <a:r>
              <a:rPr lang="zh-CN" altLang="zh-CN" kern="100" dirty="0">
                <a:latin typeface="Times New Roman"/>
                <a:cs typeface="Times New Roman"/>
              </a:rPr>
              <a:t>）只给部分元素赋值</a:t>
            </a:r>
          </a:p>
          <a:p>
            <a:pPr indent="266700" algn="just">
              <a:lnSpc>
                <a:spcPct val="150000"/>
              </a:lnSpc>
              <a:spcAft>
                <a:spcPts val="0"/>
              </a:spcAft>
            </a:pPr>
            <a:r>
              <a:rPr lang="en-US" altLang="zh-CN" kern="100" dirty="0" err="1">
                <a:latin typeface="宋体"/>
                <a:cs typeface="Times New Roman"/>
              </a:rPr>
              <a:t>int</a:t>
            </a:r>
            <a:r>
              <a:rPr lang="en-US" altLang="zh-CN" kern="100" dirty="0">
                <a:latin typeface="宋体"/>
                <a:cs typeface="Times New Roman"/>
              </a:rPr>
              <a:t> a[10]={0,1,2,3,4};</a:t>
            </a:r>
            <a:endParaRPr lang="zh-CN" altLang="zh-CN" kern="100" dirty="0">
              <a:latin typeface="Times New Roman"/>
              <a:cs typeface="Times New Roman"/>
            </a:endParaRPr>
          </a:p>
          <a:p>
            <a:pPr indent="200025" algn="just">
              <a:lnSpc>
                <a:spcPct val="150000"/>
              </a:lnSpc>
              <a:spcAft>
                <a:spcPts val="0"/>
              </a:spcAft>
            </a:pPr>
            <a:r>
              <a:rPr lang="zh-CN" altLang="zh-CN" kern="100" dirty="0" smtClean="0">
                <a:latin typeface="Times New Roman"/>
                <a:cs typeface="Times New Roman"/>
              </a:rPr>
              <a:t>（</a:t>
            </a:r>
            <a:r>
              <a:rPr lang="en-US" altLang="zh-CN" kern="100" dirty="0">
                <a:latin typeface="Times New Roman"/>
                <a:cs typeface="Times New Roman"/>
              </a:rPr>
              <a:t>3</a:t>
            </a:r>
            <a:r>
              <a:rPr lang="zh-CN" altLang="zh-CN" kern="100" dirty="0">
                <a:latin typeface="Times New Roman"/>
                <a:cs typeface="Times New Roman"/>
              </a:rPr>
              <a:t>）给全部数组元素赋值，但是不指定数组长度。</a:t>
            </a:r>
          </a:p>
          <a:p>
            <a:pPr indent="266700" algn="just">
              <a:lnSpc>
                <a:spcPct val="150000"/>
              </a:lnSpc>
              <a:spcAft>
                <a:spcPts val="0"/>
              </a:spcAft>
            </a:pPr>
            <a:r>
              <a:rPr lang="en-US" altLang="zh-CN" kern="100" dirty="0" err="1">
                <a:latin typeface="宋体"/>
                <a:cs typeface="Times New Roman"/>
              </a:rPr>
              <a:t>int</a:t>
            </a:r>
            <a:r>
              <a:rPr lang="en-US" altLang="zh-CN" kern="100" dirty="0">
                <a:latin typeface="宋体"/>
                <a:cs typeface="Times New Roman"/>
              </a:rPr>
              <a:t>  a[]={15,18,20,36,45};</a:t>
            </a:r>
            <a:endParaRPr lang="zh-CN" altLang="zh-CN" kern="100" dirty="0">
              <a:latin typeface="Times New Roman"/>
              <a:cs typeface="Times New Roman"/>
            </a:endParaRPr>
          </a:p>
          <a:p>
            <a:pPr indent="266700" algn="just">
              <a:lnSpc>
                <a:spcPct val="150000"/>
              </a:lnSpc>
              <a:spcAft>
                <a:spcPts val="0"/>
              </a:spcAft>
            </a:pPr>
            <a:r>
              <a:rPr lang="zh-CN" altLang="zh-CN" kern="100" dirty="0" smtClean="0">
                <a:latin typeface="Times New Roman"/>
                <a:cs typeface="Times New Roman"/>
              </a:rPr>
              <a:t>注意</a:t>
            </a:r>
            <a:r>
              <a:rPr lang="zh-CN" altLang="zh-CN" kern="100" dirty="0">
                <a:latin typeface="Times New Roman"/>
                <a:cs typeface="Times New Roman"/>
              </a:rPr>
              <a:t>：此时数组仍然是定长的，系统在为数组分配存储空间前，会先查一共有多少元素</a:t>
            </a:r>
            <a:r>
              <a:rPr lang="zh-CN" altLang="zh-CN" kern="100" dirty="0" smtClean="0">
                <a:latin typeface="Times New Roman"/>
                <a:cs typeface="Times New Roman"/>
              </a:rPr>
              <a:t>。</a:t>
            </a:r>
            <a:endParaRPr lang="zh-CN" altLang="zh-CN" kern="100" dirty="0">
              <a:latin typeface="Times New Roman"/>
              <a:cs typeface="Times New Roman"/>
            </a:endParaRPr>
          </a:p>
        </p:txBody>
      </p:sp>
    </p:spTree>
    <p:extLst>
      <p:ext uri="{BB962C8B-B14F-4D97-AF65-F5344CB8AC3E}">
        <p14:creationId xmlns="" xmlns:p14="http://schemas.microsoft.com/office/powerpoint/2010/main" val="50773613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00613" y="943173"/>
            <a:ext cx="7349383" cy="3416320"/>
          </a:xfrm>
          <a:prstGeom prst="rect">
            <a:avLst/>
          </a:prstGeom>
        </p:spPr>
        <p:txBody>
          <a:bodyPr wrap="square">
            <a:spAutoFit/>
          </a:bodyPr>
          <a:lstStyle/>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 </a:t>
            </a:r>
            <a:r>
              <a:rPr lang="zh-CN" altLang="zh-CN" kern="100" dirty="0">
                <a:latin typeface="Times New Roman" panose="02020603050405020304" pitchFamily="18" charset="0"/>
                <a:cs typeface="Times New Roman" panose="02020603050405020304" pitchFamily="18" charset="0"/>
              </a:rPr>
              <a:t>检测完毕，整个数组 只有一个</a:t>
            </a: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，其余为</a:t>
            </a:r>
            <a:r>
              <a:rPr lang="en-US" altLang="zh-CN" kern="100" dirty="0">
                <a:latin typeface="Times New Roman" panose="02020603050405020304" pitchFamily="18" charset="0"/>
                <a:cs typeface="Times New Roman" panose="02020603050405020304" pitchFamily="18" charset="0"/>
              </a:rPr>
              <a:t>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=1;</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while(</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&lt;=N)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if(a[</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]==1)</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break;</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a:t>
            </a:r>
            <a:r>
              <a:rPr lang="zh-CN" altLang="zh-CN" kern="100" dirty="0">
                <a:latin typeface="Times New Roman" panose="02020603050405020304" pitchFamily="18" charset="0"/>
                <a:cs typeface="Times New Roman" panose="02020603050405020304" pitchFamily="18" charset="0"/>
              </a:rPr>
              <a:t>个人游戏，最终剩下的是第</a:t>
            </a:r>
            <a:r>
              <a:rPr lang="en-US" altLang="zh-CN" kern="100" dirty="0">
                <a:latin typeface="Times New Roman" panose="02020603050405020304" pitchFamily="18" charset="0"/>
                <a:cs typeface="Times New Roman" panose="02020603050405020304" pitchFamily="18" charset="0"/>
              </a:rPr>
              <a:t> %d </a:t>
            </a:r>
            <a:r>
              <a:rPr lang="zh-CN" altLang="zh-CN" kern="100" dirty="0">
                <a:latin typeface="Times New Roman" panose="02020603050405020304" pitchFamily="18" charset="0"/>
                <a:cs typeface="Times New Roman" panose="02020603050405020304" pitchFamily="18" charset="0"/>
              </a:rPr>
              <a:t>位人</a:t>
            </a:r>
            <a:r>
              <a:rPr lang="en-US" altLang="zh-CN" kern="100" dirty="0">
                <a:latin typeface="Times New Roman" panose="02020603050405020304" pitchFamily="18" charset="0"/>
                <a:cs typeface="Times New Roman" panose="02020603050405020304" pitchFamily="18" charset="0"/>
              </a:rPr>
              <a:t>\n",</a:t>
            </a:r>
            <a:r>
              <a:rPr lang="en-US" altLang="zh-CN" kern="100" dirty="0" err="1">
                <a:latin typeface="Times New Roman" panose="02020603050405020304" pitchFamily="18" charset="0"/>
                <a:cs typeface="Times New Roman" panose="02020603050405020304" pitchFamily="18" charset="0"/>
              </a:rPr>
              <a:t>N,i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en-US" dirty="0"/>
          </a:p>
        </p:txBody>
      </p:sp>
    </p:spTree>
    <p:extLst>
      <p:ext uri="{BB962C8B-B14F-4D97-AF65-F5344CB8AC3E}">
        <p14:creationId xmlns="" xmlns:p14="http://schemas.microsoft.com/office/powerpoint/2010/main" val="2148219742"/>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6591" y="1056043"/>
            <a:ext cx="8007409" cy="4413516"/>
          </a:xfrm>
          <a:prstGeom prst="rect">
            <a:avLst/>
          </a:prstGeom>
        </p:spPr>
        <p:txBody>
          <a:bodyPr wrap="square">
            <a:spAutoFit/>
          </a:bodyPr>
          <a:lstStyle/>
          <a:p>
            <a:pPr indent="267970" algn="just">
              <a:lnSpc>
                <a:spcPct val="120000"/>
              </a:lnSpc>
              <a:spcAft>
                <a:spcPts val="0"/>
              </a:spcAft>
            </a:pPr>
            <a:r>
              <a:rPr lang="zh-CN" altLang="zh-CN" b="1" kern="100" dirty="0">
                <a:latin typeface="Times New Roman" panose="02020603050405020304" pitchFamily="18" charset="0"/>
                <a:cs typeface="Times New Roman" panose="02020603050405020304" pitchFamily="18" charset="0"/>
              </a:rPr>
              <a:t>实训六：输出矩阵的鞍点</a:t>
            </a:r>
          </a:p>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求矩阵的马鞍点。马鞍点即它的值在行中最大，在它所在的列中最小。</a:t>
            </a:r>
          </a:p>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分析：以五阶方阵为例，先找到每一行的最大值，并记录其位置</a:t>
            </a:r>
            <a:r>
              <a:rPr lang="en-US" altLang="zh-CN" kern="100" dirty="0">
                <a:latin typeface="Times New Roman" panose="02020603050405020304" pitchFamily="18" charset="0"/>
                <a:cs typeface="Times New Roman" panose="02020603050405020304" pitchFamily="18" charset="0"/>
              </a:rPr>
              <a:t>p</a:t>
            </a:r>
            <a:r>
              <a:rPr lang="zh-CN" altLang="zh-CN" kern="100" dirty="0">
                <a:latin typeface="Times New Roman" panose="02020603050405020304" pitchFamily="18" charset="0"/>
                <a:cs typeface="Times New Roman" panose="02020603050405020304" pitchFamily="18" charset="0"/>
              </a:rPr>
              <a:t>，然后看</a:t>
            </a:r>
            <a:r>
              <a:rPr lang="en-US" altLang="zh-CN" kern="100" dirty="0">
                <a:latin typeface="Times New Roman" panose="02020603050405020304" pitchFamily="18" charset="0"/>
                <a:cs typeface="Times New Roman" panose="02020603050405020304" pitchFamily="18" charset="0"/>
              </a:rPr>
              <a:t>a[</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][p]</a:t>
            </a:r>
            <a:r>
              <a:rPr lang="zh-CN" altLang="zh-CN" kern="100" dirty="0">
                <a:latin typeface="Times New Roman" panose="02020603050405020304" pitchFamily="18" charset="0"/>
                <a:cs typeface="Times New Roman" panose="02020603050405020304" pitchFamily="18" charset="0"/>
              </a:rPr>
              <a:t>是否为</a:t>
            </a:r>
            <a:r>
              <a:rPr lang="en-US" altLang="zh-CN" kern="100" dirty="0">
                <a:latin typeface="Times New Roman" panose="02020603050405020304" pitchFamily="18" charset="0"/>
                <a:cs typeface="Times New Roman" panose="02020603050405020304" pitchFamily="18" charset="0"/>
              </a:rPr>
              <a:t>p</a:t>
            </a:r>
            <a:r>
              <a:rPr lang="zh-CN" altLang="zh-CN" kern="100" dirty="0">
                <a:latin typeface="Times New Roman" panose="02020603050405020304" pitchFamily="18" charset="0"/>
                <a:cs typeface="Times New Roman" panose="02020603050405020304" pitchFamily="18" charset="0"/>
              </a:rPr>
              <a:t>列最小值，如果是则输出。</a:t>
            </a:r>
          </a:p>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参考代码如下：</a:t>
            </a: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a[5][5]={{14,25,36,48,79},</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{86,48,72,51,78},</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smtClean="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Times New Roman" panose="02020603050405020304" pitchFamily="18" charset="0"/>
              </a:rPr>
              <a:t>{126,371,429,581,256},</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smtClean="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Times New Roman" panose="02020603050405020304" pitchFamily="18" charset="0"/>
              </a:rPr>
              <a:t>{58,59,60,61,62},</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smtClean="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Times New Roman" panose="02020603050405020304" pitchFamily="18" charset="0"/>
              </a:rPr>
              <a:t>{79,80,86,87,88}};</a:t>
            </a:r>
            <a:endParaRPr lang="zh-CN" altLang="en-US" dirty="0"/>
          </a:p>
        </p:txBody>
      </p:sp>
    </p:spTree>
    <p:extLst>
      <p:ext uri="{BB962C8B-B14F-4D97-AF65-F5344CB8AC3E}">
        <p14:creationId xmlns="" xmlns:p14="http://schemas.microsoft.com/office/powerpoint/2010/main" val="2548619715"/>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35693" y="474042"/>
            <a:ext cx="7759581" cy="6075509"/>
          </a:xfrm>
          <a:prstGeom prst="rect">
            <a:avLst/>
          </a:prstGeom>
        </p:spPr>
        <p:txBody>
          <a:bodyPr wrap="square">
            <a:spAutoFit/>
          </a:bodyPr>
          <a:lstStyle/>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i,j,p,flag,c</a:t>
            </a:r>
            <a:r>
              <a:rPr lang="en-US" altLang="zh-CN" kern="100" dirty="0">
                <a:latin typeface="Times New Roman" panose="02020603050405020304" pitchFamily="18" charset="0"/>
                <a:cs typeface="Times New Roman" panose="02020603050405020304" pitchFamily="18" charset="0"/>
              </a:rPr>
              <a:t>=0;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输出数组</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 (</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=0;i&lt;5;i++)</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 (j=0;j&lt;5;j++)</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("%5d",a[</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][j]);</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 (</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=0;i&lt;5;i++)</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找</a:t>
            </a:r>
            <a:r>
              <a:rPr lang="en-US" altLang="zh-CN" kern="100" dirty="0" err="1">
                <a:latin typeface="Times New Roman" panose="02020603050405020304" pitchFamily="18" charset="0"/>
                <a:cs typeface="Times New Roman" panose="02020603050405020304" pitchFamily="18" charset="0"/>
              </a:rPr>
              <a:t>i</a:t>
            </a:r>
            <a:r>
              <a:rPr lang="zh-CN" altLang="zh-CN" kern="100" dirty="0">
                <a:latin typeface="Times New Roman" panose="02020603050405020304" pitchFamily="18" charset="0"/>
                <a:cs typeface="Times New Roman" panose="02020603050405020304" pitchFamily="18" charset="0"/>
              </a:rPr>
              <a:t>行最大值，假设</a:t>
            </a:r>
            <a:r>
              <a:rPr lang="en-US" altLang="zh-CN" kern="100" dirty="0" err="1">
                <a:latin typeface="Times New Roman" panose="02020603050405020304" pitchFamily="18" charset="0"/>
                <a:cs typeface="Times New Roman" panose="02020603050405020304" pitchFamily="18" charset="0"/>
              </a:rPr>
              <a:t>i</a:t>
            </a:r>
            <a:r>
              <a:rPr lang="zh-CN" altLang="zh-CN" kern="100" dirty="0">
                <a:latin typeface="Times New Roman" panose="02020603050405020304" pitchFamily="18" charset="0"/>
                <a:cs typeface="Times New Roman" panose="02020603050405020304" pitchFamily="18" charset="0"/>
              </a:rPr>
              <a:t>行中，第</a:t>
            </a: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个数最大</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p=0</a:t>
            </a:r>
            <a:r>
              <a:rPr lang="en-US" altLang="zh-CN" kern="100" dirty="0" smtClean="0">
                <a:latin typeface="Times New Roman" panose="02020603050405020304" pitchFamily="18" charset="0"/>
                <a:cs typeface="Times New Roman" panose="02020603050405020304" pitchFamily="18" charset="0"/>
              </a:rPr>
              <a:t>;</a:t>
            </a: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for (j=1;j&lt;5;j++)</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if (a[</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][j]&gt;a[</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][p])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p=j;</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714464128"/>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34041" y="0"/>
            <a:ext cx="10015671" cy="6407908"/>
          </a:xfrm>
          <a:prstGeom prst="rect">
            <a:avLst/>
          </a:prstGeom>
        </p:spPr>
        <p:txBody>
          <a:bodyPr wrap="square">
            <a:spAutoFit/>
          </a:bodyPr>
          <a:lstStyle/>
          <a:p>
            <a:pPr indent="267970" algn="just">
              <a:lnSpc>
                <a:spcPct val="120000"/>
              </a:lnSpc>
              <a:spcAft>
                <a:spcPts val="0"/>
              </a:spcAft>
            </a:pP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smtClean="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查看</a:t>
            </a:r>
            <a:r>
              <a:rPr lang="en-US" altLang="zh-CN" kern="100" dirty="0">
                <a:latin typeface="Times New Roman" panose="02020603050405020304" pitchFamily="18" charset="0"/>
                <a:cs typeface="Times New Roman" panose="02020603050405020304" pitchFamily="18" charset="0"/>
              </a:rPr>
              <a:t>a[</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][p]</a:t>
            </a:r>
            <a:r>
              <a:rPr lang="zh-CN" altLang="zh-CN" kern="100" dirty="0">
                <a:latin typeface="Times New Roman" panose="02020603050405020304" pitchFamily="18" charset="0"/>
                <a:cs typeface="Times New Roman" panose="02020603050405020304" pitchFamily="18" charset="0"/>
              </a:rPr>
              <a:t>是否为</a:t>
            </a:r>
            <a:r>
              <a:rPr lang="en-US" altLang="zh-CN" kern="100" dirty="0">
                <a:latin typeface="Times New Roman" panose="02020603050405020304" pitchFamily="18" charset="0"/>
                <a:cs typeface="Times New Roman" panose="02020603050405020304" pitchFamily="18" charset="0"/>
              </a:rPr>
              <a:t>p</a:t>
            </a:r>
            <a:r>
              <a:rPr lang="zh-CN" altLang="zh-CN" kern="100" dirty="0">
                <a:latin typeface="Times New Roman" panose="02020603050405020304" pitchFamily="18" charset="0"/>
                <a:cs typeface="Times New Roman" panose="02020603050405020304" pitchFamily="18" charset="0"/>
              </a:rPr>
              <a:t>列最小值 </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flag=1;</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for(j=0;j&lt;5;j++)</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如果在</a:t>
            </a:r>
            <a:r>
              <a:rPr lang="en-US" altLang="zh-CN" kern="100" dirty="0">
                <a:latin typeface="Times New Roman" panose="02020603050405020304" pitchFamily="18" charset="0"/>
                <a:cs typeface="Times New Roman" panose="02020603050405020304" pitchFamily="18" charset="0"/>
              </a:rPr>
              <a:t>p</a:t>
            </a:r>
            <a:r>
              <a:rPr lang="zh-CN" altLang="zh-CN" kern="100" dirty="0">
                <a:latin typeface="Times New Roman" panose="02020603050405020304" pitchFamily="18" charset="0"/>
                <a:cs typeface="Times New Roman" panose="02020603050405020304" pitchFamily="18" charset="0"/>
              </a:rPr>
              <a:t>列找到比</a:t>
            </a:r>
            <a:r>
              <a:rPr lang="en-US" altLang="zh-CN" kern="100" dirty="0">
                <a:latin typeface="Times New Roman" panose="02020603050405020304" pitchFamily="18" charset="0"/>
                <a:cs typeface="Times New Roman" panose="02020603050405020304" pitchFamily="18" charset="0"/>
              </a:rPr>
              <a:t>a[</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][p]</a:t>
            </a:r>
            <a:r>
              <a:rPr lang="zh-CN" altLang="zh-CN" kern="100" dirty="0">
                <a:latin typeface="Times New Roman" panose="02020603050405020304" pitchFamily="18" charset="0"/>
                <a:cs typeface="Times New Roman" panose="02020603050405020304" pitchFamily="18" charset="0"/>
              </a:rPr>
              <a:t>小的值，则说明该点不是鞍点，置状态变量为</a:t>
            </a:r>
            <a:r>
              <a:rPr lang="en-US" altLang="zh-CN" kern="100" dirty="0">
                <a:latin typeface="Times New Roman" panose="02020603050405020304" pitchFamily="18" charset="0"/>
                <a:cs typeface="Times New Roman" panose="02020603050405020304" pitchFamily="18" charset="0"/>
              </a:rPr>
              <a:t>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if(a[j][p]&lt;a[</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][p])</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flag=0;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如果是鞍点</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if(flag==1)</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第</a:t>
            </a:r>
            <a:r>
              <a:rPr lang="en-US" altLang="zh-CN" kern="100" dirty="0">
                <a:latin typeface="Times New Roman" panose="02020603050405020304" pitchFamily="18" charset="0"/>
                <a:cs typeface="Times New Roman" panose="02020603050405020304" pitchFamily="18" charset="0"/>
              </a:rPr>
              <a:t>%d</a:t>
            </a:r>
            <a:r>
              <a:rPr lang="zh-CN" altLang="zh-CN" kern="100" dirty="0">
                <a:latin typeface="Times New Roman" panose="02020603050405020304" pitchFamily="18" charset="0"/>
                <a:cs typeface="Times New Roman" panose="02020603050405020304" pitchFamily="18" charset="0"/>
              </a:rPr>
              <a:t>行</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第</a:t>
            </a:r>
            <a:r>
              <a:rPr lang="en-US" altLang="zh-CN" kern="100" dirty="0">
                <a:latin typeface="Times New Roman" panose="02020603050405020304" pitchFamily="18" charset="0"/>
                <a:cs typeface="Times New Roman" panose="02020603050405020304" pitchFamily="18" charset="0"/>
              </a:rPr>
              <a:t>%d</a:t>
            </a:r>
            <a:r>
              <a:rPr lang="zh-CN" altLang="zh-CN" kern="100" dirty="0">
                <a:latin typeface="Times New Roman" panose="02020603050405020304" pitchFamily="18" charset="0"/>
                <a:cs typeface="Times New Roman" panose="02020603050405020304" pitchFamily="18" charset="0"/>
              </a:rPr>
              <a:t>列的</a:t>
            </a:r>
            <a:r>
              <a:rPr lang="en-US" altLang="zh-CN" kern="100" dirty="0">
                <a:latin typeface="Times New Roman" panose="02020603050405020304" pitchFamily="18" charset="0"/>
                <a:cs typeface="Times New Roman" panose="02020603050405020304" pitchFamily="18" charset="0"/>
              </a:rPr>
              <a:t> %d</a:t>
            </a:r>
            <a:r>
              <a:rPr lang="zh-CN" altLang="zh-CN" kern="100" dirty="0">
                <a:latin typeface="Times New Roman" panose="02020603050405020304" pitchFamily="18" charset="0"/>
                <a:cs typeface="Times New Roman" panose="02020603050405020304" pitchFamily="18" charset="0"/>
              </a:rPr>
              <a:t>是鞍点</a:t>
            </a:r>
            <a:r>
              <a:rPr lang="en-US" altLang="zh-CN" kern="100" dirty="0">
                <a:latin typeface="Times New Roman" panose="02020603050405020304" pitchFamily="18" charset="0"/>
                <a:cs typeface="Times New Roman" panose="02020603050405020304" pitchFamily="18" charset="0"/>
              </a:rPr>
              <a:t>\n",i+1,p+1,a[</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][p]);</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c++</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if(c==0)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该矩阵没有鞍点</a:t>
            </a:r>
            <a:r>
              <a:rPr lang="en-US" altLang="zh-CN" kern="100" dirty="0">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704616227"/>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4071" y="661359"/>
            <a:ext cx="10115550" cy="5444054"/>
          </a:xfrm>
          <a:prstGeom prst="rect">
            <a:avLst/>
          </a:prstGeom>
        </p:spPr>
        <p:txBody>
          <a:bodyPr wrap="square">
            <a:spAutoFit/>
          </a:bodyPr>
          <a:lstStyle/>
          <a:p>
            <a:pPr indent="266700" algn="just">
              <a:lnSpc>
                <a:spcPct val="150000"/>
              </a:lnSpc>
            </a:pPr>
            <a:r>
              <a:rPr lang="zh-CN" altLang="zh-CN" b="1" dirty="0">
                <a:latin typeface="Times New Roman" panose="02020603050405020304" pitchFamily="18" charset="0"/>
                <a:cs typeface="Times New Roman" panose="02020603050405020304" pitchFamily="18" charset="0"/>
              </a:rPr>
              <a:t>实训七：输出菱形块图案</a:t>
            </a:r>
            <a:r>
              <a:rPr lang="zh-CN" altLang="zh-CN" b="1" dirty="0" smtClean="0">
                <a:latin typeface="Times New Roman" panose="02020603050405020304" pitchFamily="18" charset="0"/>
                <a:cs typeface="Times New Roman" panose="02020603050405020304" pitchFamily="18" charset="0"/>
              </a:rPr>
              <a:t>图形</a:t>
            </a:r>
            <a:endParaRPr lang="en-US" altLang="zh-CN" kern="100" dirty="0" smtClean="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kern="100" dirty="0" smtClean="0">
                <a:latin typeface="Times New Roman" panose="02020603050405020304" pitchFamily="18" charset="0"/>
                <a:cs typeface="Times New Roman" panose="02020603050405020304" pitchFamily="18" charset="0"/>
              </a:rPr>
              <a:t>程序</a:t>
            </a:r>
            <a:r>
              <a:rPr lang="zh-CN" altLang="zh-CN" kern="100" dirty="0">
                <a:latin typeface="Times New Roman" panose="02020603050405020304" pitchFamily="18" charset="0"/>
                <a:cs typeface="Times New Roman" panose="02020603050405020304" pitchFamily="18" charset="0"/>
              </a:rPr>
              <a:t>如下：</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char </a:t>
            </a:r>
            <a:r>
              <a:rPr lang="en-US" altLang="zh-CN" kern="100" dirty="0" err="1">
                <a:latin typeface="Times New Roman" panose="02020603050405020304" pitchFamily="18" charset="0"/>
                <a:cs typeface="Times New Roman" panose="02020603050405020304" pitchFamily="18" charset="0"/>
              </a:rPr>
              <a:t>ch</a:t>
            </a:r>
            <a:r>
              <a:rPr lang="en-US" altLang="zh-CN" kern="100" dirty="0">
                <a:latin typeface="Times New Roman" panose="02020603050405020304" pitchFamily="18" charset="0"/>
                <a:cs typeface="Times New Roman" panose="02020603050405020304" pitchFamily="18" charset="0"/>
              </a:rPr>
              <a:t>[][5]={{ ’ ’, ’ ’, ’*’},{ ’ ’, ’* ’, ’ ’, ’* ’},{ ’* ’, ’ ’, ’ ’, ’ ’, ’* ’},{ ’ ’, ’* ’, ’ ’, ’* ’},{ ’ ’,'  ’, ’*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i,j</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133350"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for(i=0;i&lt;5;i++)</a:t>
            </a:r>
            <a:endParaRPr lang="zh-CN" altLang="zh-CN" kern="100" dirty="0">
              <a:latin typeface="Times New Roman" panose="02020603050405020304" pitchFamily="18" charset="0"/>
              <a:cs typeface="Times New Roman" panose="02020603050405020304" pitchFamily="18" charset="0"/>
            </a:endParaRPr>
          </a:p>
          <a:p>
            <a:pPr marL="133350"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133350"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smtClean="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Times New Roman" panose="02020603050405020304" pitchFamily="18" charset="0"/>
              </a:rPr>
              <a:t>for(j=0;j&lt;5;j++)/*</a:t>
            </a:r>
            <a:r>
              <a:rPr lang="zh-CN" altLang="zh-CN" kern="100" dirty="0">
                <a:latin typeface="Times New Roman" panose="02020603050405020304" pitchFamily="18" charset="0"/>
                <a:cs typeface="Times New Roman" panose="02020603050405020304" pitchFamily="18" charset="0"/>
              </a:rPr>
              <a:t>输出第</a:t>
            </a:r>
            <a:r>
              <a:rPr lang="en-US" altLang="zh-CN" kern="100" dirty="0">
                <a:latin typeface="Times New Roman" panose="02020603050405020304" pitchFamily="18" charset="0"/>
                <a:cs typeface="Times New Roman" panose="02020603050405020304" pitchFamily="18" charset="0"/>
              </a:rPr>
              <a:t>i</a:t>
            </a:r>
            <a:r>
              <a:rPr lang="zh-CN" altLang="zh-CN" kern="100" dirty="0">
                <a:latin typeface="Times New Roman" panose="02020603050405020304" pitchFamily="18" charset="0"/>
                <a:cs typeface="Times New Roman" panose="02020603050405020304" pitchFamily="18" charset="0"/>
              </a:rPr>
              <a:t>行</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marL="133350"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("%c",</a:t>
            </a:r>
            <a:r>
              <a:rPr lang="en-US" altLang="zh-CN" kern="100" dirty="0" err="1">
                <a:latin typeface="Times New Roman" panose="02020603050405020304" pitchFamily="18" charset="0"/>
                <a:cs typeface="Times New Roman" panose="02020603050405020304" pitchFamily="18" charset="0"/>
              </a:rPr>
              <a:t>ch</a:t>
            </a:r>
            <a:r>
              <a:rPr lang="en-US" altLang="zh-CN" kern="100" dirty="0">
                <a:latin typeface="Times New Roman" panose="02020603050405020304" pitchFamily="18" charset="0"/>
                <a:cs typeface="Times New Roman" panose="02020603050405020304" pitchFamily="18" charset="0"/>
              </a:rPr>
              <a:t>[i][j]);</a:t>
            </a:r>
            <a:endParaRPr lang="zh-CN" altLang="zh-CN" kern="100" dirty="0">
              <a:latin typeface="Times New Roman" panose="02020603050405020304" pitchFamily="18" charset="0"/>
              <a:cs typeface="Times New Roman" panose="02020603050405020304" pitchFamily="18" charset="0"/>
            </a:endParaRPr>
          </a:p>
          <a:p>
            <a:pPr marL="133350"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a:t>
            </a:r>
            <a:r>
              <a:rPr lang="zh-CN" altLang="zh-CN" kern="100" dirty="0">
                <a:latin typeface="Times New Roman" panose="02020603050405020304" pitchFamily="18" charset="0"/>
                <a:cs typeface="Times New Roman" panose="02020603050405020304" pitchFamily="18" charset="0"/>
              </a:rPr>
              <a:t>第</a:t>
            </a:r>
            <a:r>
              <a:rPr lang="en-US" altLang="zh-CN" kern="100" dirty="0">
                <a:latin typeface="Times New Roman" panose="02020603050405020304" pitchFamily="18" charset="0"/>
                <a:cs typeface="Times New Roman" panose="02020603050405020304" pitchFamily="18" charset="0"/>
              </a:rPr>
              <a:t>i</a:t>
            </a:r>
            <a:r>
              <a:rPr lang="zh-CN" altLang="zh-CN" kern="100" dirty="0">
                <a:latin typeface="Times New Roman" panose="02020603050405020304" pitchFamily="18" charset="0"/>
                <a:cs typeface="Times New Roman" panose="02020603050405020304" pitchFamily="18" charset="0"/>
              </a:rPr>
              <a:t>行输出完后，换行</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133350"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971259606"/>
      </p:ext>
    </p:extLst>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17216" y="803208"/>
            <a:ext cx="9848850" cy="5078313"/>
          </a:xfrm>
          <a:prstGeom prst="rect">
            <a:avLst/>
          </a:prstGeom>
        </p:spPr>
        <p:txBody>
          <a:bodyPr wrap="square">
            <a:spAutoFit/>
          </a:bodyPr>
          <a:lstStyle/>
          <a:p>
            <a:pPr indent="267970" algn="just">
              <a:spcAft>
                <a:spcPts val="0"/>
              </a:spcAft>
            </a:pPr>
            <a:r>
              <a:rPr lang="zh-CN" altLang="en-US" b="1" kern="100" dirty="0">
                <a:latin typeface="Times New Roman" panose="02020603050405020304" pitchFamily="18" charset="0"/>
                <a:cs typeface="Times New Roman" panose="02020603050405020304" pitchFamily="18" charset="0"/>
              </a:rPr>
              <a:t>实</a:t>
            </a:r>
            <a:r>
              <a:rPr lang="zh-CN" altLang="en-US" b="1" kern="100" dirty="0" smtClean="0">
                <a:latin typeface="Times New Roman" panose="02020603050405020304" pitchFamily="18" charset="0"/>
                <a:cs typeface="Times New Roman" panose="02020603050405020304" pitchFamily="18" charset="0"/>
              </a:rPr>
              <a:t>训八</a:t>
            </a:r>
            <a:r>
              <a:rPr lang="zh-CN" altLang="zh-CN" b="1" kern="100" dirty="0" smtClean="0">
                <a:latin typeface="Times New Roman" panose="02020603050405020304" pitchFamily="18" charset="0"/>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字符串输入、输出及</a:t>
            </a:r>
            <a:r>
              <a:rPr lang="en-US" altLang="zh-CN" b="1" kern="100" dirty="0">
                <a:latin typeface="Times New Roman" panose="02020603050405020304" pitchFamily="18" charset="0"/>
                <a:cs typeface="Times New Roman" panose="02020603050405020304" pitchFamily="18" charset="0"/>
              </a:rPr>
              <a:t>’\0’ </a:t>
            </a:r>
            <a:r>
              <a:rPr lang="zh-CN" altLang="zh-CN" b="1" kern="100" dirty="0" smtClean="0">
                <a:latin typeface="Times New Roman" panose="02020603050405020304" pitchFamily="18" charset="0"/>
                <a:cs typeface="Times New Roman" panose="02020603050405020304" pitchFamily="18" charset="0"/>
              </a:rPr>
              <a:t>应用</a:t>
            </a:r>
            <a:endParaRPr lang="en-US" altLang="zh-CN" b="1" kern="100" dirty="0" smtClean="0">
              <a:latin typeface="Times New Roman" panose="02020603050405020304" pitchFamily="18" charset="0"/>
              <a:cs typeface="Times New Roman" panose="02020603050405020304" pitchFamily="18" charset="0"/>
            </a:endParaRPr>
          </a:p>
          <a:p>
            <a:pPr indent="267970" algn="just">
              <a:spcAft>
                <a:spcPts val="0"/>
              </a:spcAft>
            </a:pPr>
            <a:endParaRPr lang="zh-CN" altLang="zh-CN" b="1" kern="100" dirty="0">
              <a:latin typeface="Times New Roman" panose="02020603050405020304" pitchFamily="18" charset="0"/>
              <a:cs typeface="Times New Roman" panose="02020603050405020304" pitchFamily="18" charset="0"/>
            </a:endParaRPr>
          </a:p>
          <a:p>
            <a:pPr indent="266700" algn="just">
              <a:spcAft>
                <a:spcPts val="0"/>
              </a:spcAft>
            </a:pPr>
            <a:r>
              <a:rPr lang="zh-CN" altLang="zh-CN" kern="100" dirty="0">
                <a:latin typeface="Times New Roman" panose="02020603050405020304" pitchFamily="18" charset="0"/>
                <a:cs typeface="Times New Roman" panose="02020603050405020304" pitchFamily="18" charset="0"/>
              </a:rPr>
              <a:t>从键盘输入</a:t>
            </a:r>
            <a:r>
              <a:rPr lang="en-US" altLang="zh-CN" kern="100" dirty="0" err="1">
                <a:latin typeface="Times New Roman" panose="02020603050405020304" pitchFamily="18" charset="0"/>
                <a:cs typeface="Times New Roman" panose="02020603050405020304" pitchFamily="18" charset="0"/>
              </a:rPr>
              <a:t>abcdefg</a:t>
            </a:r>
            <a:r>
              <a:rPr lang="zh-CN" altLang="zh-CN" kern="100" dirty="0">
                <a:latin typeface="Times New Roman" panose="02020603050405020304" pitchFamily="18" charset="0"/>
                <a:cs typeface="Times New Roman" panose="02020603050405020304" pitchFamily="18" charset="0"/>
              </a:rPr>
              <a:t>，如下程序输出结果是什么？</a:t>
            </a:r>
          </a:p>
          <a:p>
            <a:pPr indent="266700" algn="just">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char </a:t>
            </a:r>
            <a:r>
              <a:rPr lang="en-US" altLang="zh-CN" kern="100" dirty="0" err="1">
                <a:latin typeface="Times New Roman" panose="02020603050405020304" pitchFamily="18" charset="0"/>
                <a:cs typeface="Times New Roman" panose="02020603050405020304" pitchFamily="18" charset="0"/>
              </a:rPr>
              <a:t>str</a:t>
            </a:r>
            <a:r>
              <a:rPr lang="en-US" altLang="zh-CN" kern="100" dirty="0">
                <a:latin typeface="Times New Roman" panose="02020603050405020304" pitchFamily="18" charset="0"/>
                <a:cs typeface="Times New Roman" panose="02020603050405020304" pitchFamily="18" charset="0"/>
              </a:rPr>
              <a:t>[8];</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i;</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("%s",</a:t>
            </a:r>
            <a:r>
              <a:rPr lang="en-US" altLang="zh-CN" kern="100" dirty="0" err="1">
                <a:latin typeface="Times New Roman" panose="02020603050405020304" pitchFamily="18" charset="0"/>
                <a:cs typeface="Times New Roman" panose="02020603050405020304" pitchFamily="18" charset="0"/>
              </a:rPr>
              <a:t>str</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因为数组名是数组的首地址，所以不用再加取地址符</a:t>
            </a:r>
            <a:r>
              <a:rPr lang="en-US" altLang="zh-CN" kern="100" dirty="0">
                <a:latin typeface="Times New Roman" panose="02020603050405020304" pitchFamily="18" charset="0"/>
                <a:cs typeface="Times New Roman" panose="02020603050405020304" pitchFamily="18" charset="0"/>
              </a:rPr>
              <a:t>"&amp;"*/</a:t>
            </a:r>
            <a:endParaRPr lang="zh-CN" altLang="zh-CN" kern="100" dirty="0">
              <a:latin typeface="Times New Roman" panose="02020603050405020304" pitchFamily="18" charset="0"/>
              <a:cs typeface="Times New Roman" panose="02020603050405020304" pitchFamily="18" charset="0"/>
            </a:endParaRPr>
          </a:p>
          <a:p>
            <a:pPr indent="400050" algn="just">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("%s\n",</a:t>
            </a:r>
            <a:r>
              <a:rPr lang="en-US" altLang="zh-CN" kern="100" dirty="0" err="1">
                <a:latin typeface="Times New Roman" panose="02020603050405020304" pitchFamily="18" charset="0"/>
                <a:cs typeface="Times New Roman" panose="02020603050405020304" pitchFamily="18" charset="0"/>
              </a:rPr>
              <a:t>str</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for(i=0;i&lt;8;i++)</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("%c",</a:t>
            </a:r>
            <a:r>
              <a:rPr lang="en-US" altLang="zh-CN" kern="100" dirty="0" err="1">
                <a:latin typeface="Times New Roman" panose="02020603050405020304" pitchFamily="18" charset="0"/>
                <a:cs typeface="Times New Roman" panose="02020603050405020304" pitchFamily="18" charset="0"/>
              </a:rPr>
              <a:t>str</a:t>
            </a:r>
            <a:r>
              <a:rPr lang="en-US" altLang="zh-CN" kern="100" dirty="0">
                <a:latin typeface="Times New Roman" panose="02020603050405020304" pitchFamily="18" charset="0"/>
                <a:cs typeface="Times New Roman" panose="02020603050405020304" pitchFamily="18" charset="0"/>
              </a:rPr>
              <a:t>[i]);</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str</a:t>
            </a:r>
            <a:r>
              <a:rPr lang="en-US" altLang="zh-CN" kern="100" dirty="0">
                <a:latin typeface="Times New Roman" panose="02020603050405020304" pitchFamily="18" charset="0"/>
                <a:cs typeface="Times New Roman" panose="02020603050405020304" pitchFamily="18" charset="0"/>
              </a:rPr>
              <a:t>[4]=‘\0’;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("%s\n",</a:t>
            </a:r>
            <a:r>
              <a:rPr lang="en-US" altLang="zh-CN" kern="100" dirty="0" err="1">
                <a:latin typeface="Times New Roman" panose="02020603050405020304" pitchFamily="18" charset="0"/>
                <a:cs typeface="Times New Roman" panose="02020603050405020304" pitchFamily="18" charset="0"/>
              </a:rPr>
              <a:t>str</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以</a:t>
            </a:r>
            <a:r>
              <a:rPr lang="en-US" altLang="zh-CN" kern="100" dirty="0">
                <a:latin typeface="Times New Roman" panose="02020603050405020304" pitchFamily="18" charset="0"/>
                <a:cs typeface="Times New Roman" panose="02020603050405020304" pitchFamily="18" charset="0"/>
              </a:rPr>
              <a:t>%s</a:t>
            </a:r>
            <a:r>
              <a:rPr lang="zh-CN" altLang="zh-CN" kern="100" dirty="0">
                <a:latin typeface="Times New Roman" panose="02020603050405020304" pitchFamily="18" charset="0"/>
                <a:cs typeface="Times New Roman" panose="02020603050405020304" pitchFamily="18" charset="0"/>
              </a:rPr>
              <a:t>格式输出时遇到</a:t>
            </a:r>
            <a:r>
              <a:rPr lang="en-US" altLang="zh-CN" kern="100" dirty="0">
                <a:latin typeface="Times New Roman" panose="02020603050405020304" pitchFamily="18" charset="0"/>
                <a:cs typeface="Times New Roman" panose="02020603050405020304" pitchFamily="18" charset="0"/>
              </a:rPr>
              <a:t>\0</a:t>
            </a:r>
            <a:r>
              <a:rPr lang="zh-CN" altLang="zh-CN" kern="100" dirty="0">
                <a:latin typeface="Times New Roman" panose="02020603050405020304" pitchFamily="18" charset="0"/>
                <a:cs typeface="Times New Roman" panose="02020603050405020304" pitchFamily="18" charset="0"/>
              </a:rPr>
              <a:t>就结束输出，输出</a:t>
            </a:r>
            <a:r>
              <a:rPr lang="en-US" altLang="zh-CN" kern="100" dirty="0" err="1">
                <a:latin typeface="Times New Roman" panose="02020603050405020304" pitchFamily="18" charset="0"/>
                <a:cs typeface="Times New Roman" panose="02020603050405020304" pitchFamily="18" charset="0"/>
              </a:rPr>
              <a:t>abcd</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for(i=0;i&lt;8;i++)</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("%c",</a:t>
            </a:r>
            <a:r>
              <a:rPr lang="en-US" altLang="zh-CN" kern="100" dirty="0" err="1">
                <a:latin typeface="Times New Roman" panose="02020603050405020304" pitchFamily="18" charset="0"/>
                <a:cs typeface="Times New Roman" panose="02020603050405020304" pitchFamily="18" charset="0"/>
              </a:rPr>
              <a:t>str</a:t>
            </a:r>
            <a:r>
              <a:rPr lang="en-US" altLang="zh-CN" kern="100" dirty="0">
                <a:latin typeface="Times New Roman" panose="02020603050405020304" pitchFamily="18" charset="0"/>
                <a:cs typeface="Times New Roman" panose="02020603050405020304" pitchFamily="18" charset="0"/>
              </a:rPr>
              <a:t>[i]);/*</a:t>
            </a:r>
            <a:r>
              <a:rPr lang="zh-CN" altLang="zh-CN" kern="100" dirty="0">
                <a:latin typeface="Times New Roman" panose="02020603050405020304" pitchFamily="18" charset="0"/>
                <a:cs typeface="Times New Roman" panose="02020603050405020304" pitchFamily="18" charset="0"/>
              </a:rPr>
              <a:t>以</a:t>
            </a:r>
            <a:r>
              <a:rPr lang="en-US" altLang="zh-CN" kern="100" dirty="0">
                <a:latin typeface="Times New Roman" panose="02020603050405020304" pitchFamily="18" charset="0"/>
                <a:cs typeface="Times New Roman" panose="02020603050405020304" pitchFamily="18" charset="0"/>
              </a:rPr>
              <a:t>%c</a:t>
            </a:r>
            <a:r>
              <a:rPr lang="zh-CN" altLang="zh-CN" kern="100" dirty="0">
                <a:latin typeface="Times New Roman" panose="02020603050405020304" pitchFamily="18" charset="0"/>
                <a:cs typeface="Times New Roman" panose="02020603050405020304" pitchFamily="18" charset="0"/>
              </a:rPr>
              <a:t>格式输出时</a:t>
            </a:r>
            <a:r>
              <a:rPr lang="en-US" altLang="zh-CN" kern="100" dirty="0" err="1">
                <a:latin typeface="Times New Roman" panose="02020603050405020304" pitchFamily="18" charset="0"/>
                <a:cs typeface="Times New Roman" panose="02020603050405020304" pitchFamily="18" charset="0"/>
              </a:rPr>
              <a:t>str</a:t>
            </a:r>
            <a:r>
              <a:rPr lang="en-US" altLang="zh-CN" kern="100" dirty="0">
                <a:latin typeface="Times New Roman" panose="02020603050405020304" pitchFamily="18" charset="0"/>
                <a:cs typeface="Times New Roman" panose="02020603050405020304" pitchFamily="18" charset="0"/>
              </a:rPr>
              <a:t>[4]</a:t>
            </a:r>
            <a:r>
              <a:rPr lang="zh-CN" altLang="zh-CN" kern="100" dirty="0">
                <a:latin typeface="Times New Roman" panose="02020603050405020304" pitchFamily="18" charset="0"/>
                <a:cs typeface="Times New Roman" panose="02020603050405020304" pitchFamily="18" charset="0"/>
              </a:rPr>
              <a:t>作为普通字符数据输出空格</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smtClean="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971259606"/>
      </p:ext>
    </p:extLst>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8499" y="363325"/>
            <a:ext cx="11201399" cy="5859553"/>
          </a:xfrm>
          <a:prstGeom prst="rect">
            <a:avLst/>
          </a:prstGeom>
        </p:spPr>
        <p:txBody>
          <a:bodyPr wrap="square">
            <a:spAutoFit/>
          </a:bodyPr>
          <a:lstStyle/>
          <a:p>
            <a:pPr indent="267970" algn="just">
              <a:lnSpc>
                <a:spcPct val="150000"/>
              </a:lnSpc>
              <a:spcAft>
                <a:spcPts val="0"/>
              </a:spcAft>
            </a:pPr>
            <a:r>
              <a:rPr lang="zh-CN" altLang="en-US" b="1" kern="100" dirty="0" smtClean="0">
                <a:latin typeface="Times New Roman" panose="02020603050405020304" pitchFamily="18" charset="0"/>
                <a:cs typeface="Times New Roman" panose="02020603050405020304" pitchFamily="18" charset="0"/>
              </a:rPr>
              <a:t>实训九</a:t>
            </a:r>
            <a:r>
              <a:rPr lang="zh-CN" altLang="zh-CN" b="1" kern="100" dirty="0" smtClean="0">
                <a:latin typeface="Times New Roman" panose="02020603050405020304" pitchFamily="18" charset="0"/>
                <a:cs typeface="Times New Roman" panose="02020603050405020304" pitchFamily="18" charset="0"/>
              </a:rPr>
              <a:t>：</a:t>
            </a:r>
            <a:r>
              <a:rPr lang="zh-CN" altLang="zh-CN" b="1" kern="100" dirty="0">
                <a:latin typeface="Times New Roman" panose="02020603050405020304" pitchFamily="18" charset="0"/>
                <a:cs typeface="Times New Roman" panose="02020603050405020304" pitchFamily="18" charset="0"/>
              </a:rPr>
              <a:t>加密与解密</a:t>
            </a:r>
          </a:p>
          <a:p>
            <a:pPr>
              <a:lnSpc>
                <a:spcPct val="150000"/>
              </a:lnSpc>
            </a:pPr>
            <a:r>
              <a:rPr lang="zh-CN" altLang="zh-CN" kern="100" dirty="0">
                <a:latin typeface="Times New Roman" panose="02020603050405020304" pitchFamily="18" charset="0"/>
                <a:cs typeface="Times New Roman" panose="02020603050405020304" pitchFamily="18" charset="0"/>
              </a:rPr>
              <a:t>对输入的字符串进行加密或解密，加密规则为：每个字符都替换为它后面的第</a:t>
            </a:r>
            <a:r>
              <a:rPr lang="en-US" altLang="zh-CN" kern="100" dirty="0">
                <a:latin typeface="Times New Roman" panose="02020603050405020304" pitchFamily="18" charset="0"/>
                <a:cs typeface="Times New Roman" panose="02020603050405020304" pitchFamily="18" charset="0"/>
              </a:rPr>
              <a:t>3</a:t>
            </a:r>
            <a:r>
              <a:rPr lang="zh-CN" altLang="zh-CN" kern="100" dirty="0">
                <a:latin typeface="Times New Roman" panose="02020603050405020304" pitchFamily="18" charset="0"/>
                <a:cs typeface="Times New Roman" panose="02020603050405020304" pitchFamily="18" charset="0"/>
              </a:rPr>
              <a:t>个字符，即</a:t>
            </a:r>
            <a:r>
              <a:rPr lang="en-US" altLang="zh-CN" kern="100" dirty="0">
                <a:latin typeface="Times New Roman" panose="02020603050405020304" pitchFamily="18" charset="0"/>
                <a:cs typeface="Times New Roman" panose="02020603050405020304" pitchFamily="18" charset="0"/>
              </a:rPr>
              <a:t>a </a:t>
            </a:r>
            <a:r>
              <a:rPr lang="zh-CN" altLang="zh-CN" kern="100" dirty="0">
                <a:latin typeface="Times New Roman" panose="02020603050405020304" pitchFamily="18" charset="0"/>
                <a:cs typeface="Times New Roman" panose="02020603050405020304" pitchFamily="18" charset="0"/>
              </a:rPr>
              <a:t>换为</a:t>
            </a:r>
            <a:r>
              <a:rPr lang="en-US" altLang="zh-CN" kern="100" dirty="0">
                <a:latin typeface="Times New Roman" panose="02020603050405020304" pitchFamily="18" charset="0"/>
                <a:cs typeface="Times New Roman" panose="02020603050405020304" pitchFamily="18" charset="0"/>
              </a:rPr>
              <a:t> d</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换为</a:t>
            </a:r>
            <a:r>
              <a:rPr lang="en-US" altLang="zh-CN" kern="100" dirty="0">
                <a:latin typeface="Times New Roman" panose="02020603050405020304" pitchFamily="18" charset="0"/>
                <a:cs typeface="Times New Roman" panose="02020603050405020304" pitchFamily="18" charset="0"/>
              </a:rPr>
              <a:t>e</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w</a:t>
            </a:r>
            <a:r>
              <a:rPr lang="zh-CN" altLang="zh-CN" kern="100" dirty="0">
                <a:latin typeface="Times New Roman" panose="02020603050405020304" pitchFamily="18" charset="0"/>
                <a:cs typeface="Times New Roman" panose="02020603050405020304" pitchFamily="18" charset="0"/>
              </a:rPr>
              <a:t>换为</a:t>
            </a:r>
            <a:r>
              <a:rPr lang="en-US" altLang="zh-CN" kern="100" dirty="0">
                <a:latin typeface="Times New Roman" panose="02020603050405020304" pitchFamily="18" charset="0"/>
                <a:cs typeface="Times New Roman" panose="02020603050405020304" pitchFamily="18" charset="0"/>
              </a:rPr>
              <a:t>z</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x</a:t>
            </a:r>
            <a:r>
              <a:rPr lang="zh-CN" altLang="zh-CN" kern="100" dirty="0">
                <a:latin typeface="Times New Roman" panose="02020603050405020304" pitchFamily="18" charset="0"/>
                <a:cs typeface="Times New Roman" panose="02020603050405020304" pitchFamily="18" charset="0"/>
              </a:rPr>
              <a:t>换为</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y</a:t>
            </a:r>
            <a:r>
              <a:rPr lang="zh-CN" altLang="zh-CN" kern="100" dirty="0">
                <a:latin typeface="Times New Roman" panose="02020603050405020304" pitchFamily="18" charset="0"/>
                <a:cs typeface="Times New Roman" panose="02020603050405020304" pitchFamily="18" charset="0"/>
              </a:rPr>
              <a:t>换为</a:t>
            </a:r>
            <a:r>
              <a:rPr lang="en-US" altLang="zh-CN" kern="100" dirty="0">
                <a:latin typeface="Times New Roman" panose="02020603050405020304" pitchFamily="18" charset="0"/>
                <a:cs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z</a:t>
            </a:r>
            <a:r>
              <a:rPr lang="zh-CN" altLang="zh-CN" kern="100" dirty="0">
                <a:latin typeface="Times New Roman" panose="02020603050405020304" pitchFamily="18" charset="0"/>
                <a:cs typeface="Times New Roman" panose="02020603050405020304" pitchFamily="18" charset="0"/>
              </a:rPr>
              <a:t>换为</a:t>
            </a:r>
            <a:r>
              <a:rPr lang="en-US" altLang="zh-CN" kern="100" dirty="0">
                <a:latin typeface="Times New Roman" panose="02020603050405020304" pitchFamily="18" charset="0"/>
                <a:cs typeface="Times New Roman" panose="02020603050405020304" pitchFamily="18" charset="0"/>
              </a:rPr>
              <a:t>c</a:t>
            </a:r>
            <a:r>
              <a:rPr lang="zh-CN" altLang="zh-CN" kern="100" dirty="0">
                <a:latin typeface="Times New Roman" panose="02020603050405020304" pitchFamily="18" charset="0"/>
                <a:cs typeface="Times New Roman" panose="02020603050405020304" pitchFamily="18" charset="0"/>
              </a:rPr>
              <a:t>。解密规则和加密规则相反。非字母的其它字符保持不变，为简化编程难度，假设字符串都为小写字母</a:t>
            </a:r>
            <a:r>
              <a:rPr lang="zh-CN" altLang="zh-CN" kern="100" dirty="0" smtClean="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#include&lt;</a:t>
            </a:r>
            <a:r>
              <a:rPr lang="en-US" altLang="zh-CN" dirty="0" err="1">
                <a:latin typeface="Times New Roman" panose="02020603050405020304" pitchFamily="18" charset="0"/>
                <a:cs typeface="Times New Roman" panose="02020603050405020304" pitchFamily="18" charset="0"/>
              </a:rPr>
              <a:t>stdio.h</a:t>
            </a:r>
            <a:r>
              <a:rPr lang="en-US" altLang="zh-CN" dirty="0">
                <a:latin typeface="Times New Roman" panose="02020603050405020304" pitchFamily="18" charset="0"/>
                <a:cs typeface="Times New Roman" panose="02020603050405020304" pitchFamily="18" charset="0"/>
              </a:rPr>
              <a:t>&gt;</a:t>
            </a:r>
            <a:endParaRPr lang="zh-CN" altLang="zh-CN" dirty="0">
              <a:latin typeface="Times New Roman" panose="02020603050405020304" pitchFamily="18" charset="0"/>
              <a:cs typeface="Times New Roman" panose="02020603050405020304" pitchFamily="18" charset="0"/>
            </a:endParaRPr>
          </a:p>
          <a:p>
            <a:pPr>
              <a:lnSpc>
                <a:spcPct val="150000"/>
              </a:lnSpc>
            </a:pPr>
            <a:r>
              <a:rPr lang="en-US" altLang="zh-CN" dirty="0">
                <a:latin typeface="Times New Roman" panose="02020603050405020304" pitchFamily="18" charset="0"/>
                <a:cs typeface="Times New Roman" panose="02020603050405020304" pitchFamily="18" charset="0"/>
              </a:rPr>
              <a:t>#include&lt;</a:t>
            </a:r>
            <a:r>
              <a:rPr lang="en-US" altLang="zh-CN" dirty="0" err="1">
                <a:latin typeface="Times New Roman" panose="02020603050405020304" pitchFamily="18" charset="0"/>
                <a:cs typeface="Times New Roman" panose="02020603050405020304" pitchFamily="18" charset="0"/>
              </a:rPr>
              <a:t>string.h</a:t>
            </a:r>
            <a:r>
              <a:rPr lang="en-US" altLang="zh-CN" dirty="0">
                <a:latin typeface="Times New Roman" panose="02020603050405020304" pitchFamily="18" charset="0"/>
                <a:cs typeface="Times New Roman" panose="02020603050405020304" pitchFamily="18" charset="0"/>
              </a:rPr>
              <a:t>&gt;</a:t>
            </a:r>
            <a:endParaRPr lang="zh-CN" altLang="zh-CN" dirty="0">
              <a:latin typeface="Times New Roman" panose="02020603050405020304" pitchFamily="18" charset="0"/>
              <a:cs typeface="Times New Roman" panose="02020603050405020304" pitchFamily="18" charset="0"/>
            </a:endParaRPr>
          </a:p>
          <a:p>
            <a:pPr>
              <a:lnSpc>
                <a:spcPct val="150000"/>
              </a:lnSpc>
            </a:pPr>
            <a:r>
              <a:rPr lang="en-US" altLang="zh-CN" dirty="0">
                <a:latin typeface="Times New Roman" panose="02020603050405020304" pitchFamily="18" charset="0"/>
                <a:cs typeface="Times New Roman" panose="02020603050405020304" pitchFamily="18" charset="0"/>
              </a:rPr>
              <a:t>main()</a:t>
            </a:r>
            <a:endParaRPr lang="zh-CN" altLang="zh-CN" dirty="0">
              <a:latin typeface="Times New Roman" panose="02020603050405020304" pitchFamily="18" charset="0"/>
              <a:cs typeface="Times New Roman" panose="02020603050405020304" pitchFamily="18" charset="0"/>
            </a:endParaRPr>
          </a:p>
          <a:p>
            <a:pPr>
              <a:lnSpc>
                <a:spcPct val="150000"/>
              </a:lnSpc>
            </a:pPr>
            <a:r>
              <a:rPr lang="en-US" altLang="zh-CN" dirty="0">
                <a:latin typeface="Times New Roman" panose="02020603050405020304" pitchFamily="18" charset="0"/>
                <a:cs typeface="Times New Roman" panose="02020603050405020304" pitchFamily="18" charset="0"/>
              </a:rPr>
              <a:t>{</a:t>
            </a:r>
            <a:endParaRPr lang="zh-CN" altLang="zh-CN" dirty="0">
              <a:latin typeface="Times New Roman" panose="02020603050405020304" pitchFamily="18" charset="0"/>
              <a:cs typeface="Times New Roman" panose="02020603050405020304" pitchFamily="18" charset="0"/>
            </a:endParaRPr>
          </a:p>
          <a:p>
            <a:pPr>
              <a:lnSpc>
                <a:spcPct val="150000"/>
              </a:lnSpc>
            </a:pPr>
            <a:r>
              <a:rPr lang="en-US" altLang="zh-CN" dirty="0">
                <a:latin typeface="Times New Roman" panose="02020603050405020304" pitchFamily="18" charset="0"/>
                <a:cs typeface="Times New Roman" panose="02020603050405020304" pitchFamily="18" charset="0"/>
              </a:rPr>
              <a:t>    char a[100];</a:t>
            </a:r>
            <a:endParaRPr lang="zh-CN" altLang="zh-CN" dirty="0">
              <a:latin typeface="Times New Roman" panose="02020603050405020304" pitchFamily="18" charset="0"/>
              <a:cs typeface="Times New Roman" panose="02020603050405020304" pitchFamily="18" charset="0"/>
            </a:endParaRPr>
          </a:p>
          <a:p>
            <a:pPr>
              <a:lnSpc>
                <a:spcPct val="150000"/>
              </a:lnSpc>
            </a:pP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int</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qq,i,len</a:t>
            </a:r>
            <a:r>
              <a:rPr lang="en-US" altLang="zh-CN" dirty="0">
                <a:latin typeface="Times New Roman" panose="02020603050405020304" pitchFamily="18" charset="0"/>
                <a:cs typeface="Times New Roman" panose="02020603050405020304" pitchFamily="18" charset="0"/>
              </a:rPr>
              <a:t>;</a:t>
            </a:r>
            <a:endParaRPr lang="zh-CN" altLang="zh-CN" dirty="0">
              <a:latin typeface="Times New Roman" panose="02020603050405020304" pitchFamily="18" charset="0"/>
              <a:cs typeface="Times New Roman" panose="02020603050405020304" pitchFamily="18" charset="0"/>
            </a:endParaRPr>
          </a:p>
          <a:p>
            <a:pPr>
              <a:lnSpc>
                <a:spcPct val="150000"/>
              </a:lnSpc>
            </a:pPr>
            <a:r>
              <a:rPr lang="en-US" altLang="zh-CN" dirty="0">
                <a:latin typeface="Times New Roman" panose="02020603050405020304" pitchFamily="18" charset="0"/>
                <a:cs typeface="Times New Roman" panose="02020603050405020304" pitchFamily="18" charset="0"/>
              </a:rPr>
              <a:t>    puts("input a string please");/*</a:t>
            </a:r>
            <a:r>
              <a:rPr lang="zh-CN" altLang="zh-CN" dirty="0">
                <a:latin typeface="Times New Roman" panose="02020603050405020304" pitchFamily="18" charset="0"/>
                <a:cs typeface="Times New Roman" panose="02020603050405020304" pitchFamily="18" charset="0"/>
              </a:rPr>
              <a:t>字符串的输入</a:t>
            </a:r>
            <a:r>
              <a:rPr lang="en-US" altLang="zh-CN" dirty="0">
                <a:latin typeface="Times New Roman" panose="02020603050405020304" pitchFamily="18" charset="0"/>
                <a:cs typeface="Times New Roman" panose="02020603050405020304" pitchFamily="18" charset="0"/>
              </a:rPr>
              <a:t>*/</a:t>
            </a:r>
            <a:endParaRPr lang="zh-CN" altLang="zh-CN" dirty="0">
              <a:latin typeface="Times New Roman" panose="02020603050405020304" pitchFamily="18" charset="0"/>
              <a:cs typeface="Times New Roman" panose="02020603050405020304" pitchFamily="18" charset="0"/>
            </a:endParaRPr>
          </a:p>
          <a:p>
            <a:pPr>
              <a:lnSpc>
                <a:spcPct val="150000"/>
              </a:lnSpc>
            </a:pPr>
            <a:r>
              <a:rPr lang="en-US" altLang="zh-CN" dirty="0">
                <a:latin typeface="Times New Roman" panose="02020603050405020304" pitchFamily="18" charset="0"/>
                <a:cs typeface="Times New Roman" panose="02020603050405020304" pitchFamily="18" charset="0"/>
              </a:rPr>
              <a:t>    gets(a);</a:t>
            </a:r>
            <a:endParaRPr lang="zh-CN" altLang="zh-CN" dirty="0">
              <a:latin typeface="Times New Roman" panose="02020603050405020304" pitchFamily="18" charset="0"/>
              <a:cs typeface="Times New Roman" panose="02020603050405020304" pitchFamily="18" charset="0"/>
            </a:endParaRPr>
          </a:p>
          <a:p>
            <a:pPr>
              <a:lnSpc>
                <a:spcPct val="150000"/>
              </a:lnSpc>
            </a:pPr>
            <a:r>
              <a:rPr lang="en-US" altLang="zh-CN" dirty="0" smtClean="0">
                <a:latin typeface="Times New Roman" panose="02020603050405020304" pitchFamily="18" charset="0"/>
                <a:cs typeface="Times New Roman" panose="02020603050405020304" pitchFamily="18" charset="0"/>
              </a:rPr>
              <a:t>    </a:t>
            </a:r>
            <a:r>
              <a:rPr lang="en-US" altLang="zh-CN" dirty="0" err="1" smtClean="0">
                <a:latin typeface="Times New Roman" panose="02020603050405020304" pitchFamily="18" charset="0"/>
                <a:cs typeface="Times New Roman" panose="02020603050405020304" pitchFamily="18" charset="0"/>
              </a:rPr>
              <a:t>len</a:t>
            </a:r>
            <a:r>
              <a:rPr lang="en-US" altLang="zh-CN" dirty="0" smtClean="0">
                <a:latin typeface="Times New Roman" panose="02020603050405020304" pitchFamily="18" charset="0"/>
                <a:cs typeface="Times New Roman" panose="02020603050405020304" pitchFamily="18" charset="0"/>
              </a:rPr>
              <a:t>=</a:t>
            </a:r>
            <a:r>
              <a:rPr lang="en-US" altLang="zh-CN" dirty="0" err="1" smtClean="0">
                <a:latin typeface="Times New Roman" panose="02020603050405020304" pitchFamily="18" charset="0"/>
                <a:cs typeface="Times New Roman" panose="02020603050405020304" pitchFamily="18" charset="0"/>
              </a:rPr>
              <a:t>strlen</a:t>
            </a:r>
            <a:r>
              <a:rPr lang="en-US" altLang="zh-CN" dirty="0" smtClean="0">
                <a:latin typeface="Times New Roman" panose="02020603050405020304" pitchFamily="18" charset="0"/>
                <a:cs typeface="Times New Roman" panose="02020603050405020304" pitchFamily="18" charset="0"/>
              </a:rPr>
              <a:t>(a</a:t>
            </a:r>
            <a:r>
              <a:rPr lang="en-US" altLang="zh-CN" dirty="0">
                <a:latin typeface="Times New Roman" panose="02020603050405020304" pitchFamily="18" charset="0"/>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得到字符串的长度</a:t>
            </a:r>
            <a:r>
              <a:rPr lang="en-US" altLang="zh-CN" dirty="0">
                <a:latin typeface="Times New Roman" panose="02020603050405020304" pitchFamily="18" charset="0"/>
                <a:cs typeface="Times New Roman" panose="02020603050405020304" pitchFamily="18" charset="0"/>
              </a:rPr>
              <a:t>*/</a:t>
            </a:r>
            <a:endParaRPr lang="zh-CN" altLang="zh-CN" dirty="0">
              <a:latin typeface="Times New Roman" panose="02020603050405020304" pitchFamily="18" charset="0"/>
              <a:cs typeface="Times New Roman" panose="02020603050405020304" pitchFamily="18" charset="0"/>
            </a:endParaRPr>
          </a:p>
          <a:p>
            <a:pPr>
              <a:lnSpc>
                <a:spcPct val="150000"/>
              </a:lnSpc>
            </a:pPr>
            <a:r>
              <a:rPr lang="en-US" altLang="zh-CN" dirty="0">
                <a:latin typeface="Times New Roman" panose="02020603050405020304" pitchFamily="18" charset="0"/>
                <a:cs typeface="Times New Roman" panose="02020603050405020304" pitchFamily="18" charset="0"/>
              </a:rPr>
              <a:t>    puts("</a:t>
            </a:r>
            <a:r>
              <a:rPr lang="en-US" altLang="zh-CN" dirty="0" err="1">
                <a:latin typeface="Times New Roman" panose="02020603050405020304" pitchFamily="18" charset="0"/>
                <a:cs typeface="Times New Roman" panose="02020603050405020304" pitchFamily="18" charset="0"/>
              </a:rPr>
              <a:t>jiaMi</a:t>
            </a:r>
            <a:r>
              <a:rPr lang="en-US" altLang="zh-CN" dirty="0">
                <a:latin typeface="Times New Roman" panose="02020603050405020304" pitchFamily="18" charset="0"/>
                <a:cs typeface="Times New Roman" panose="02020603050405020304" pitchFamily="18" charset="0"/>
              </a:rPr>
              <a:t>(1)/</a:t>
            </a:r>
            <a:r>
              <a:rPr lang="en-US" altLang="zh-CN" dirty="0" err="1">
                <a:latin typeface="Times New Roman" panose="02020603050405020304" pitchFamily="18" charset="0"/>
                <a:cs typeface="Times New Roman" panose="02020603050405020304" pitchFamily="18" charset="0"/>
              </a:rPr>
              <a:t>jieMi</a:t>
            </a:r>
            <a:r>
              <a:rPr lang="en-US" altLang="zh-CN" dirty="0">
                <a:latin typeface="Times New Roman" panose="02020603050405020304" pitchFamily="18" charset="0"/>
                <a:cs typeface="Times New Roman" panose="02020603050405020304" pitchFamily="18" charset="0"/>
              </a:rPr>
              <a:t>(0)");/*</a:t>
            </a:r>
            <a:r>
              <a:rPr lang="zh-CN" altLang="zh-CN" dirty="0">
                <a:latin typeface="Times New Roman" panose="02020603050405020304" pitchFamily="18" charset="0"/>
                <a:cs typeface="Times New Roman" panose="02020603050405020304" pitchFamily="18" charset="0"/>
              </a:rPr>
              <a:t>需要解密或加密</a:t>
            </a:r>
            <a:r>
              <a:rPr lang="en-US" altLang="zh-CN" dirty="0">
                <a:latin typeface="Times New Roman" panose="02020603050405020304" pitchFamily="18" charset="0"/>
                <a:cs typeface="Times New Roman" panose="02020603050405020304" pitchFamily="18" charset="0"/>
              </a:rPr>
              <a:t>*/</a:t>
            </a:r>
            <a:endParaRPr lang="zh-CN" altLang="zh-CN" dirty="0">
              <a:latin typeface="Times New Roman" panose="02020603050405020304" pitchFamily="18" charset="0"/>
              <a:cs typeface="Times New Roman" panose="02020603050405020304" pitchFamily="18" charset="0"/>
            </a:endParaRPr>
          </a:p>
          <a:p>
            <a:pPr>
              <a:lnSpc>
                <a:spcPct val="150000"/>
              </a:lnSpc>
            </a:pPr>
            <a:r>
              <a:rPr lang="en-US" altLang="zh-CN" dirty="0" smtClean="0">
                <a:latin typeface="Times New Roman" panose="02020603050405020304" pitchFamily="18" charset="0"/>
                <a:cs typeface="Times New Roman" panose="02020603050405020304" pitchFamily="18" charset="0"/>
              </a:rPr>
              <a:t>     </a:t>
            </a:r>
            <a:r>
              <a:rPr lang="en-US" altLang="zh-CN" dirty="0" err="1" smtClean="0">
                <a:latin typeface="Times New Roman" panose="02020603050405020304" pitchFamily="18" charset="0"/>
                <a:cs typeface="Times New Roman" panose="02020603050405020304" pitchFamily="18" charset="0"/>
              </a:rPr>
              <a:t>scanf</a:t>
            </a:r>
            <a:r>
              <a:rPr lang="en-US" altLang="zh-CN" dirty="0">
                <a:latin typeface="Times New Roman" panose="02020603050405020304" pitchFamily="18" charset="0"/>
                <a:cs typeface="Times New Roman" panose="02020603050405020304" pitchFamily="18" charset="0"/>
              </a:rPr>
              <a:t>("%d",&amp;</a:t>
            </a:r>
            <a:r>
              <a:rPr lang="en-US" altLang="zh-CN" dirty="0" err="1">
                <a:latin typeface="Times New Roman" panose="02020603050405020304" pitchFamily="18" charset="0"/>
                <a:cs typeface="Times New Roman" panose="02020603050405020304" pitchFamily="18" charset="0"/>
              </a:rPr>
              <a:t>qq</a:t>
            </a:r>
            <a:r>
              <a:rPr lang="en-US" altLang="zh-CN" dirty="0" smtClean="0">
                <a:latin typeface="Times New Roman" panose="02020603050405020304" pitchFamily="18" charset="0"/>
                <a:cs typeface="Times New Roman" panose="02020603050405020304" pitchFamily="18" charset="0"/>
              </a:rPr>
              <a:t>);</a:t>
            </a:r>
            <a:endParaRPr lang="zh-CN" altLang="zh-CN"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971259606"/>
      </p:ext>
    </p:extLst>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0953" y="197346"/>
            <a:ext cx="8434699" cy="6463308"/>
          </a:xfrm>
          <a:prstGeom prst="rect">
            <a:avLst/>
          </a:prstGeom>
        </p:spPr>
        <p:txBody>
          <a:bodyPr wrap="square">
            <a:spAutoFit/>
          </a:bodyPr>
          <a:lstStyle/>
          <a:p>
            <a:r>
              <a:rPr lang="en-US" altLang="zh-CN" dirty="0">
                <a:latin typeface="Times New Roman" panose="02020603050405020304" pitchFamily="18" charset="0"/>
                <a:cs typeface="Times New Roman" panose="02020603050405020304" pitchFamily="18" charset="0"/>
              </a:rPr>
              <a:t> if(</a:t>
            </a:r>
            <a:r>
              <a:rPr lang="en-US" altLang="zh-CN" dirty="0" err="1">
                <a:latin typeface="Times New Roman" panose="02020603050405020304" pitchFamily="18" charset="0"/>
                <a:cs typeface="Times New Roman" panose="02020603050405020304" pitchFamily="18" charset="0"/>
              </a:rPr>
              <a:t>qq</a:t>
            </a:r>
            <a:r>
              <a:rPr lang="en-US" altLang="zh-CN" dirty="0">
                <a:latin typeface="Times New Roman" panose="02020603050405020304" pitchFamily="18" charset="0"/>
                <a:cs typeface="Times New Roman" panose="02020603050405020304" pitchFamily="18" charset="0"/>
              </a:rPr>
              <a:t>==1)/*</a:t>
            </a:r>
            <a:r>
              <a:rPr lang="zh-CN" altLang="zh-CN" dirty="0">
                <a:latin typeface="Times New Roman" panose="02020603050405020304" pitchFamily="18" charset="0"/>
                <a:cs typeface="Times New Roman" panose="02020603050405020304" pitchFamily="18" charset="0"/>
              </a:rPr>
              <a:t>加密</a:t>
            </a:r>
            <a:r>
              <a:rPr lang="en-US" altLang="zh-CN" dirty="0">
                <a:latin typeface="Times New Roman" panose="02020603050405020304" pitchFamily="18" charset="0"/>
                <a:cs typeface="Times New Roman" panose="02020603050405020304" pitchFamily="18" charset="0"/>
              </a:rPr>
              <a:t>*/</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for(</a:t>
            </a:r>
            <a:r>
              <a:rPr lang="en-US" altLang="zh-CN" dirty="0" err="1">
                <a:latin typeface="Times New Roman" panose="02020603050405020304" pitchFamily="18" charset="0"/>
                <a:cs typeface="Times New Roman" panose="02020603050405020304" pitchFamily="18" charset="0"/>
              </a:rPr>
              <a:t>i</a:t>
            </a:r>
            <a:r>
              <a:rPr lang="en-US" altLang="zh-CN" dirty="0">
                <a:latin typeface="Times New Roman" panose="02020603050405020304" pitchFamily="18" charset="0"/>
                <a:cs typeface="Times New Roman" panose="02020603050405020304" pitchFamily="18" charset="0"/>
              </a:rPr>
              <a:t>=0;i&lt;</a:t>
            </a:r>
            <a:r>
              <a:rPr lang="en-US" altLang="zh-CN" dirty="0" err="1">
                <a:latin typeface="Times New Roman" panose="02020603050405020304" pitchFamily="18" charset="0"/>
                <a:cs typeface="Times New Roman" panose="02020603050405020304" pitchFamily="18" charset="0"/>
              </a:rPr>
              <a:t>len;i</a:t>
            </a:r>
            <a:r>
              <a:rPr lang="en-US" altLang="zh-CN" dirty="0">
                <a:latin typeface="Times New Roman" panose="02020603050405020304" pitchFamily="18" charset="0"/>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从第一个字符开始操作</a:t>
            </a:r>
            <a:r>
              <a:rPr lang="en-US" altLang="zh-CN" dirty="0">
                <a:latin typeface="Times New Roman" panose="02020603050405020304" pitchFamily="18" charset="0"/>
                <a:cs typeface="Times New Roman" panose="02020603050405020304" pitchFamily="18" charset="0"/>
              </a:rPr>
              <a:t>*/</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if(a[</a:t>
            </a:r>
            <a:r>
              <a:rPr lang="en-US" altLang="zh-CN" dirty="0" err="1">
                <a:latin typeface="Times New Roman" panose="02020603050405020304" pitchFamily="18" charset="0"/>
                <a:cs typeface="Times New Roman" panose="02020603050405020304" pitchFamily="18" charset="0"/>
              </a:rPr>
              <a:t>i</a:t>
            </a:r>
            <a:r>
              <a:rPr lang="en-US" altLang="zh-CN" dirty="0">
                <a:latin typeface="Times New Roman" panose="02020603050405020304" pitchFamily="18" charset="0"/>
                <a:cs typeface="Times New Roman" panose="02020603050405020304" pitchFamily="18" charset="0"/>
              </a:rPr>
              <a:t>]&gt;='a'&amp;&amp;a[</a:t>
            </a:r>
            <a:r>
              <a:rPr lang="en-US" altLang="zh-CN" dirty="0" err="1">
                <a:latin typeface="Times New Roman" panose="02020603050405020304" pitchFamily="18" charset="0"/>
                <a:cs typeface="Times New Roman" panose="02020603050405020304" pitchFamily="18" charset="0"/>
              </a:rPr>
              <a:t>i</a:t>
            </a:r>
            <a:r>
              <a:rPr lang="en-US" altLang="zh-CN" dirty="0">
                <a:latin typeface="Times New Roman" panose="02020603050405020304" pitchFamily="18" charset="0"/>
                <a:cs typeface="Times New Roman" panose="02020603050405020304" pitchFamily="18" charset="0"/>
              </a:rPr>
              <a:t>]&lt;='z')</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a[</a:t>
            </a:r>
            <a:r>
              <a:rPr lang="en-US" altLang="zh-CN" dirty="0" err="1">
                <a:latin typeface="Times New Roman" panose="02020603050405020304" pitchFamily="18" charset="0"/>
                <a:cs typeface="Times New Roman" panose="02020603050405020304" pitchFamily="18" charset="0"/>
              </a:rPr>
              <a:t>i</a:t>
            </a:r>
            <a:r>
              <a:rPr lang="en-US" altLang="zh-CN" dirty="0">
                <a:latin typeface="Times New Roman" panose="02020603050405020304" pitchFamily="18" charset="0"/>
                <a:cs typeface="Times New Roman" panose="02020603050405020304" pitchFamily="18" charset="0"/>
              </a:rPr>
              <a:t>]='a'+((a[</a:t>
            </a:r>
            <a:r>
              <a:rPr lang="en-US" altLang="zh-CN" dirty="0" err="1">
                <a:latin typeface="Times New Roman" panose="02020603050405020304" pitchFamily="18" charset="0"/>
                <a:cs typeface="Times New Roman" panose="02020603050405020304" pitchFamily="18" charset="0"/>
              </a:rPr>
              <a:t>i</a:t>
            </a:r>
            <a:r>
              <a:rPr lang="en-US" altLang="zh-CN" dirty="0">
                <a:latin typeface="Times New Roman" panose="02020603050405020304" pitchFamily="18" charset="0"/>
                <a:cs typeface="Times New Roman" panose="02020603050405020304" pitchFamily="18" charset="0"/>
              </a:rPr>
              <a:t>]+3-'a')%26);</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puts("</a:t>
            </a:r>
            <a:r>
              <a:rPr lang="en-US" altLang="zh-CN" dirty="0" err="1">
                <a:latin typeface="Times New Roman" panose="02020603050405020304" pitchFamily="18" charset="0"/>
                <a:cs typeface="Times New Roman" panose="02020603050405020304" pitchFamily="18" charset="0"/>
              </a:rPr>
              <a:t>jiaMi</a:t>
            </a:r>
            <a:r>
              <a:rPr lang="en-US" altLang="zh-CN" dirty="0">
                <a:latin typeface="Times New Roman" panose="02020603050405020304" pitchFamily="18" charset="0"/>
                <a:cs typeface="Times New Roman" panose="02020603050405020304" pitchFamily="18" charset="0"/>
              </a:rPr>
              <a:t> result:");</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puts(a);</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else if(</a:t>
            </a:r>
            <a:r>
              <a:rPr lang="en-US" altLang="zh-CN" dirty="0" err="1">
                <a:latin typeface="Times New Roman" panose="02020603050405020304" pitchFamily="18" charset="0"/>
                <a:cs typeface="Times New Roman" panose="02020603050405020304" pitchFamily="18" charset="0"/>
              </a:rPr>
              <a:t>qq</a:t>
            </a:r>
            <a:r>
              <a:rPr lang="en-US" altLang="zh-CN" dirty="0">
                <a:latin typeface="Times New Roman" panose="02020603050405020304" pitchFamily="18" charset="0"/>
                <a:cs typeface="Times New Roman" panose="02020603050405020304" pitchFamily="18" charset="0"/>
              </a:rPr>
              <a:t>==0)/*/</a:t>
            </a:r>
            <a:r>
              <a:rPr lang="zh-CN" altLang="zh-CN" dirty="0">
                <a:latin typeface="Times New Roman" panose="02020603050405020304" pitchFamily="18" charset="0"/>
                <a:cs typeface="Times New Roman" panose="02020603050405020304" pitchFamily="18" charset="0"/>
              </a:rPr>
              <a:t>解密</a:t>
            </a:r>
            <a:r>
              <a:rPr lang="en-US" altLang="zh-CN" dirty="0">
                <a:latin typeface="Times New Roman" panose="02020603050405020304" pitchFamily="18" charset="0"/>
                <a:cs typeface="Times New Roman" panose="02020603050405020304" pitchFamily="18" charset="0"/>
              </a:rPr>
              <a:t>*/</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for(</a:t>
            </a:r>
            <a:r>
              <a:rPr lang="en-US" altLang="zh-CN" dirty="0" err="1">
                <a:latin typeface="Times New Roman" panose="02020603050405020304" pitchFamily="18" charset="0"/>
                <a:cs typeface="Times New Roman" panose="02020603050405020304" pitchFamily="18" charset="0"/>
              </a:rPr>
              <a:t>i</a:t>
            </a:r>
            <a:r>
              <a:rPr lang="en-US" altLang="zh-CN" dirty="0">
                <a:latin typeface="Times New Roman" panose="02020603050405020304" pitchFamily="18" charset="0"/>
                <a:cs typeface="Times New Roman" panose="02020603050405020304" pitchFamily="18" charset="0"/>
              </a:rPr>
              <a:t>=0;i&lt;</a:t>
            </a:r>
            <a:r>
              <a:rPr lang="en-US" altLang="zh-CN" dirty="0" err="1">
                <a:latin typeface="Times New Roman" panose="02020603050405020304" pitchFamily="18" charset="0"/>
                <a:cs typeface="Times New Roman" panose="02020603050405020304" pitchFamily="18" charset="0"/>
              </a:rPr>
              <a:t>len;i</a:t>
            </a:r>
            <a:r>
              <a:rPr lang="en-US" altLang="zh-CN" dirty="0">
                <a:latin typeface="Times New Roman" panose="02020603050405020304" pitchFamily="18" charset="0"/>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从第一个字符开始操作</a:t>
            </a:r>
            <a:r>
              <a:rPr lang="en-US" altLang="zh-CN" dirty="0">
                <a:latin typeface="Times New Roman" panose="02020603050405020304" pitchFamily="18" charset="0"/>
                <a:cs typeface="Times New Roman" panose="02020603050405020304" pitchFamily="18" charset="0"/>
              </a:rPr>
              <a:t>*/</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if(a[</a:t>
            </a:r>
            <a:r>
              <a:rPr lang="en-US" altLang="zh-CN" dirty="0" err="1">
                <a:latin typeface="Times New Roman" panose="02020603050405020304" pitchFamily="18" charset="0"/>
                <a:cs typeface="Times New Roman" panose="02020603050405020304" pitchFamily="18" charset="0"/>
              </a:rPr>
              <a:t>i</a:t>
            </a:r>
            <a:r>
              <a:rPr lang="en-US" altLang="zh-CN" dirty="0">
                <a:latin typeface="Times New Roman" panose="02020603050405020304" pitchFamily="18" charset="0"/>
                <a:cs typeface="Times New Roman" panose="02020603050405020304" pitchFamily="18" charset="0"/>
              </a:rPr>
              <a:t>]&gt;='a'&amp;&amp;a[</a:t>
            </a:r>
            <a:r>
              <a:rPr lang="en-US" altLang="zh-CN" dirty="0" err="1">
                <a:latin typeface="Times New Roman" panose="02020603050405020304" pitchFamily="18" charset="0"/>
                <a:cs typeface="Times New Roman" panose="02020603050405020304" pitchFamily="18" charset="0"/>
              </a:rPr>
              <a:t>i</a:t>
            </a:r>
            <a:r>
              <a:rPr lang="en-US" altLang="zh-CN" dirty="0">
                <a:latin typeface="Times New Roman" panose="02020603050405020304" pitchFamily="18" charset="0"/>
                <a:cs typeface="Times New Roman" panose="02020603050405020304" pitchFamily="18" charset="0"/>
              </a:rPr>
              <a:t>]&lt;='z')</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a[</a:t>
            </a:r>
            <a:r>
              <a:rPr lang="en-US" altLang="zh-CN" dirty="0" err="1">
                <a:latin typeface="Times New Roman" panose="02020603050405020304" pitchFamily="18" charset="0"/>
                <a:cs typeface="Times New Roman" panose="02020603050405020304" pitchFamily="18" charset="0"/>
              </a:rPr>
              <a:t>i</a:t>
            </a:r>
            <a:r>
              <a:rPr lang="en-US" altLang="zh-CN" dirty="0">
                <a:latin typeface="Times New Roman" panose="02020603050405020304" pitchFamily="18" charset="0"/>
                <a:cs typeface="Times New Roman" panose="02020603050405020304" pitchFamily="18" charset="0"/>
              </a:rPr>
              <a:t>]='a'+(a[</a:t>
            </a:r>
            <a:r>
              <a:rPr lang="en-US" altLang="zh-CN" dirty="0" err="1">
                <a:latin typeface="Times New Roman" panose="02020603050405020304" pitchFamily="18" charset="0"/>
                <a:cs typeface="Times New Roman" panose="02020603050405020304" pitchFamily="18" charset="0"/>
              </a:rPr>
              <a:t>i</a:t>
            </a:r>
            <a:r>
              <a:rPr lang="en-US" altLang="zh-CN" dirty="0">
                <a:latin typeface="Times New Roman" panose="02020603050405020304" pitchFamily="18" charset="0"/>
                <a:cs typeface="Times New Roman" panose="02020603050405020304" pitchFamily="18" charset="0"/>
              </a:rPr>
              <a:t>]-3-'a'+26)%26;</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puts("</a:t>
            </a:r>
            <a:r>
              <a:rPr lang="en-US" altLang="zh-CN" dirty="0" err="1">
                <a:latin typeface="Times New Roman" panose="02020603050405020304" pitchFamily="18" charset="0"/>
                <a:cs typeface="Times New Roman" panose="02020603050405020304" pitchFamily="18" charset="0"/>
              </a:rPr>
              <a:t>jieMi</a:t>
            </a:r>
            <a:r>
              <a:rPr lang="en-US" altLang="zh-CN" dirty="0">
                <a:latin typeface="Times New Roman" panose="02020603050405020304" pitchFamily="18" charset="0"/>
                <a:cs typeface="Times New Roman" panose="02020603050405020304" pitchFamily="18" charset="0"/>
              </a:rPr>
              <a:t> result:");</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puts(a);</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else</a:t>
            </a:r>
            <a:endParaRPr lang="zh-CN" altLang="zh-CN" dirty="0">
              <a:latin typeface="Times New Roman" panose="02020603050405020304" pitchFamily="18" charset="0"/>
              <a:cs typeface="Times New Roman" panose="02020603050405020304" pitchFamily="18" charset="0"/>
            </a:endParaRPr>
          </a:p>
          <a:p>
            <a:r>
              <a:rPr lang="en-US" altLang="zh-CN" dirty="0" err="1">
                <a:latin typeface="Times New Roman" panose="02020603050405020304" pitchFamily="18" charset="0"/>
                <a:cs typeface="Times New Roman" panose="02020603050405020304" pitchFamily="18" charset="0"/>
              </a:rPr>
              <a:t>printf</a:t>
            </a:r>
            <a:r>
              <a:rPr lang="en-US" altLang="zh-CN" dirty="0">
                <a:latin typeface="Times New Roman" panose="02020603050405020304" pitchFamily="18" charset="0"/>
                <a:cs typeface="Times New Roman" panose="02020603050405020304" pitchFamily="18" charset="0"/>
              </a:rPr>
              <a:t>("input error\n");</a:t>
            </a:r>
            <a:endParaRPr lang="zh-CN"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a:t>
            </a:r>
            <a:endParaRPr lang="zh-CN" altLang="zh-CN"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379060467"/>
      </p:ext>
    </p:extLst>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7273" y="1907977"/>
            <a:ext cx="9429752" cy="1569660"/>
          </a:xfrm>
          <a:prstGeom prst="rect">
            <a:avLst/>
          </a:prstGeom>
        </p:spPr>
        <p:txBody>
          <a:bodyPr wrap="square">
            <a:spAutoFit/>
          </a:bodyPr>
          <a:lstStyle/>
          <a:p>
            <a:pPr marL="342900" lvl="0" indent="-342900" algn="just">
              <a:lnSpc>
                <a:spcPct val="150000"/>
              </a:lnSpc>
              <a:spcAft>
                <a:spcPts val="0"/>
              </a:spcAft>
              <a:buFont typeface="Wingdings"/>
              <a:buChar char=""/>
            </a:pPr>
            <a:r>
              <a:rPr lang="zh-CN" altLang="zh-CN" sz="1600" b="1" kern="100" dirty="0">
                <a:latin typeface="Cambria"/>
                <a:cs typeface="Times New Roman"/>
              </a:rPr>
              <a:t>项目总结</a:t>
            </a:r>
          </a:p>
          <a:p>
            <a:pPr indent="266700" algn="just">
              <a:lnSpc>
                <a:spcPct val="150000"/>
              </a:lnSpc>
              <a:spcAft>
                <a:spcPts val="0"/>
              </a:spcAft>
            </a:pPr>
            <a:r>
              <a:rPr lang="zh-CN" altLang="zh-CN" sz="1600" kern="100" dirty="0">
                <a:latin typeface="Times New Roman"/>
                <a:cs typeface="Times New Roman"/>
              </a:rPr>
              <a:t>前几节我们使用的都是属于基本类型（整型、实型、字符型）的数据，本项目我们学习的是</a:t>
            </a:r>
            <a:r>
              <a:rPr lang="en-US" altLang="zh-CN" sz="1600" kern="100" dirty="0">
                <a:latin typeface="Times New Roman"/>
                <a:cs typeface="Times New Roman"/>
              </a:rPr>
              <a:t>C</a:t>
            </a:r>
            <a:r>
              <a:rPr lang="zh-CN" altLang="zh-CN" sz="1600" kern="100" dirty="0">
                <a:latin typeface="Times New Roman"/>
                <a:cs typeface="Times New Roman"/>
              </a:rPr>
              <a:t>语言中构造类型的数据，构造类型除了数组之外，还有结构体、共用体。在程序中合理地使用数组，会使程序的结构比较整齐，而且可以把较为复杂的运算，转化成简单的数组来表示，读者可通过上机实践体会。</a:t>
            </a:r>
          </a:p>
        </p:txBody>
      </p:sp>
    </p:spTree>
    <p:extLst>
      <p:ext uri="{BB962C8B-B14F-4D97-AF65-F5344CB8AC3E}">
        <p14:creationId xmlns="" xmlns:p14="http://schemas.microsoft.com/office/powerpoint/2010/main" val="1971259606"/>
      </p:ext>
    </p:extLst>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76350" y="678388"/>
            <a:ext cx="9791700" cy="5028556"/>
          </a:xfrm>
          <a:prstGeom prst="rect">
            <a:avLst/>
          </a:prstGeom>
        </p:spPr>
        <p:txBody>
          <a:bodyPr wrap="square">
            <a:spAutoFit/>
          </a:bodyPr>
          <a:lstStyle/>
          <a:p>
            <a:pPr marL="342900" lvl="0" indent="-342900" algn="just">
              <a:lnSpc>
                <a:spcPct val="150000"/>
              </a:lnSpc>
              <a:spcAft>
                <a:spcPts val="0"/>
              </a:spcAft>
              <a:buFont typeface="Wingdings"/>
              <a:buChar char=""/>
            </a:pPr>
            <a:r>
              <a:rPr lang="zh-CN" altLang="zh-CN" b="1" kern="100" dirty="0">
                <a:latin typeface="Times New Roman" panose="02020603050405020304" pitchFamily="18" charset="0"/>
                <a:cs typeface="Times New Roman" panose="02020603050405020304" pitchFamily="18" charset="0"/>
              </a:rPr>
              <a:t>项目考核</a:t>
            </a:r>
          </a:p>
          <a:p>
            <a:pPr indent="267970" algn="just">
              <a:lnSpc>
                <a:spcPct val="150000"/>
              </a:lnSpc>
              <a:spcAft>
                <a:spcPts val="0"/>
              </a:spcAft>
            </a:pPr>
            <a:r>
              <a:rPr lang="zh-CN" altLang="zh-CN" b="1" kern="100" dirty="0">
                <a:latin typeface="Times New Roman" panose="02020603050405020304" pitchFamily="18" charset="0"/>
                <a:cs typeface="Times New Roman" panose="02020603050405020304" pitchFamily="18" charset="0"/>
              </a:rPr>
              <a:t>一、填空题</a:t>
            </a:r>
          </a:p>
          <a:p>
            <a:pPr indent="127000" algn="just">
              <a:lnSpc>
                <a:spcPct val="150000"/>
              </a:lnSpc>
              <a:spcAft>
                <a:spcPts val="0"/>
              </a:spcAft>
            </a:pPr>
            <a:r>
              <a:rPr lang="en-US" altLang="zh-CN" kern="100" dirty="0" smtClean="0">
                <a:latin typeface="Times New Roman" panose="02020603050405020304" pitchFamily="18" charset="0"/>
                <a:cs typeface="Times New Roman" panose="02020603050405020304" pitchFamily="18" charset="0"/>
              </a:rPr>
              <a:t>1</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下面程序是用数组实现的费波那西</a:t>
            </a:r>
            <a:r>
              <a:rPr lang="en-US" altLang="zh-CN" kern="100" dirty="0">
                <a:latin typeface="Times New Roman" panose="02020603050405020304" pitchFamily="18" charset="0"/>
                <a:cs typeface="Times New Roman" panose="02020603050405020304" pitchFamily="18" charset="0"/>
              </a:rPr>
              <a:t>(Fibonacci)</a:t>
            </a:r>
            <a:r>
              <a:rPr lang="zh-CN" altLang="zh-CN" kern="100" dirty="0">
                <a:latin typeface="Times New Roman" panose="02020603050405020304" pitchFamily="18" charset="0"/>
                <a:cs typeface="Times New Roman" panose="02020603050405020304" pitchFamily="18" charset="0"/>
              </a:rPr>
              <a:t>数列前</a:t>
            </a:r>
            <a:r>
              <a:rPr lang="en-US" altLang="zh-CN" kern="100" dirty="0">
                <a:latin typeface="Times New Roman" panose="02020603050405020304" pitchFamily="18" charset="0"/>
                <a:cs typeface="Times New Roman" panose="02020603050405020304" pitchFamily="18" charset="0"/>
              </a:rPr>
              <a:t>10</a:t>
            </a:r>
            <a:r>
              <a:rPr lang="zh-CN" altLang="zh-CN" kern="100" dirty="0">
                <a:latin typeface="Times New Roman" panose="02020603050405020304" pitchFamily="18" charset="0"/>
                <a:cs typeface="Times New Roman" panose="02020603050405020304" pitchFamily="18" charset="0"/>
              </a:rPr>
              <a:t>项，空白处应填入</a:t>
            </a:r>
            <a:r>
              <a:rPr lang="en-US" altLang="zh-CN" u="sng"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a:t>
            </a:r>
            <a:r>
              <a:rPr lang="zh-CN" altLang="zh-CN" u="sng"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marL="266700" indent="1270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a[10]={1,1};</a:t>
            </a:r>
            <a:endParaRPr lang="zh-CN" altLang="zh-CN" kern="100" dirty="0">
              <a:latin typeface="Times New Roman" panose="02020603050405020304" pitchFamily="18" charset="0"/>
              <a:cs typeface="Times New Roman" panose="02020603050405020304" pitchFamily="18" charset="0"/>
            </a:endParaRPr>
          </a:p>
          <a:p>
            <a:pPr marL="266700" indent="1270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i;</a:t>
            </a:r>
            <a:endParaRPr lang="zh-CN" altLang="zh-CN" kern="100" dirty="0">
              <a:latin typeface="Times New Roman" panose="02020603050405020304" pitchFamily="18" charset="0"/>
              <a:cs typeface="Times New Roman" panose="02020603050405020304" pitchFamily="18" charset="0"/>
            </a:endParaRPr>
          </a:p>
          <a:p>
            <a:pPr marL="266700"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for(i=2;i&lt;10;i++)</a:t>
            </a:r>
            <a:endParaRPr lang="zh-CN" altLang="zh-CN" kern="100" dirty="0">
              <a:latin typeface="Times New Roman" panose="02020603050405020304" pitchFamily="18" charset="0"/>
              <a:cs typeface="Times New Roman" panose="02020603050405020304" pitchFamily="18" charset="0"/>
            </a:endParaRPr>
          </a:p>
          <a:p>
            <a:pPr marL="266700" indent="127000" algn="just">
              <a:lnSpc>
                <a:spcPct val="150000"/>
              </a:lnSpc>
              <a:spcAft>
                <a:spcPts val="0"/>
              </a:spcAft>
            </a:pPr>
            <a:r>
              <a:rPr lang="en-US" altLang="zh-CN" u="sng"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第</a:t>
            </a:r>
            <a:r>
              <a:rPr lang="en-US" altLang="zh-CN" kern="100" dirty="0">
                <a:latin typeface="Times New Roman" panose="02020603050405020304" pitchFamily="18" charset="0"/>
                <a:cs typeface="Times New Roman" panose="02020603050405020304" pitchFamily="18" charset="0"/>
              </a:rPr>
              <a:t>i</a:t>
            </a:r>
            <a:r>
              <a:rPr lang="zh-CN" altLang="zh-CN" kern="100" dirty="0">
                <a:latin typeface="Times New Roman" panose="02020603050405020304" pitchFamily="18" charset="0"/>
                <a:cs typeface="Times New Roman" panose="02020603050405020304" pitchFamily="18" charset="0"/>
              </a:rPr>
              <a:t>项等于第</a:t>
            </a:r>
            <a:r>
              <a:rPr lang="en-US" altLang="zh-CN" kern="100" dirty="0">
                <a:latin typeface="Times New Roman" panose="02020603050405020304" pitchFamily="18" charset="0"/>
                <a:cs typeface="Times New Roman" panose="02020603050405020304" pitchFamily="18" charset="0"/>
              </a:rPr>
              <a:t>i-1</a:t>
            </a:r>
            <a:r>
              <a:rPr lang="zh-CN" altLang="zh-CN" kern="100" dirty="0">
                <a:latin typeface="Times New Roman" panose="02020603050405020304" pitchFamily="18" charset="0"/>
                <a:cs typeface="Times New Roman" panose="02020603050405020304" pitchFamily="18" charset="0"/>
              </a:rPr>
              <a:t>和第</a:t>
            </a:r>
            <a:r>
              <a:rPr lang="en-US" altLang="zh-CN" kern="100" dirty="0">
                <a:latin typeface="Times New Roman" panose="02020603050405020304" pitchFamily="18" charset="0"/>
                <a:cs typeface="Times New Roman" panose="02020603050405020304" pitchFamily="18" charset="0"/>
              </a:rPr>
              <a:t>i-2</a:t>
            </a:r>
            <a:r>
              <a:rPr lang="zh-CN" altLang="zh-CN" kern="100" dirty="0">
                <a:latin typeface="Times New Roman" panose="02020603050405020304" pitchFamily="18" charset="0"/>
                <a:cs typeface="Times New Roman" panose="02020603050405020304" pitchFamily="18" charset="0"/>
              </a:rPr>
              <a:t>项之和</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266700"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for(i=0;i&lt;10;i++)</a:t>
            </a:r>
            <a:endParaRPr lang="zh-CN" altLang="zh-CN" kern="100" dirty="0">
              <a:latin typeface="Times New Roman" panose="02020603050405020304" pitchFamily="18" charset="0"/>
              <a:cs typeface="Times New Roman" panose="02020603050405020304" pitchFamily="18" charset="0"/>
            </a:endParaRPr>
          </a:p>
          <a:p>
            <a:pPr marL="266700" indent="1270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 ",a[i]);</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971259606"/>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5299" y="798320"/>
            <a:ext cx="10836066" cy="5078313"/>
          </a:xfrm>
          <a:prstGeom prst="rect">
            <a:avLst/>
          </a:prstGeom>
        </p:spPr>
        <p:txBody>
          <a:bodyPr wrap="square">
            <a:spAutoFit/>
          </a:bodyPr>
          <a:lstStyle/>
          <a:p>
            <a:pPr indent="126365" algn="just">
              <a:lnSpc>
                <a:spcPct val="150000"/>
              </a:lnSpc>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5-1</a:t>
            </a:r>
            <a:r>
              <a:rPr lang="zh-CN" altLang="zh-CN" kern="100" dirty="0">
                <a:latin typeface="Times New Roman" panose="02020603050405020304" pitchFamily="18" charset="0"/>
                <a:cs typeface="Times New Roman" panose="02020603050405020304" pitchFamily="18" charset="0"/>
              </a:rPr>
              <a:t>数组元素的逆序输出。</a:t>
            </a:r>
          </a:p>
          <a:p>
            <a:pPr indent="266700" algn="just">
              <a:lnSpc>
                <a:spcPct val="150000"/>
              </a:lnSpc>
              <a:spcAft>
                <a:spcPts val="0"/>
              </a:spcAft>
            </a:pPr>
            <a:r>
              <a:rPr lang="en-US" altLang="zh-CN" kern="100" dirty="0" smtClean="0">
                <a:latin typeface="Times New Roman" panose="02020603050405020304" pitchFamily="18" charset="0"/>
                <a:cs typeface="Times New Roman" panose="02020603050405020304" pitchFamily="18" charset="0"/>
              </a:rPr>
              <a:t> </a:t>
            </a:r>
            <a:r>
              <a:rPr lang="zh-CN" altLang="zh-CN" kern="100" dirty="0" smtClean="0">
                <a:latin typeface="Times New Roman" panose="02020603050405020304" pitchFamily="18" charset="0"/>
                <a:cs typeface="Times New Roman" panose="02020603050405020304" pitchFamily="18" charset="0"/>
              </a:rPr>
              <a:t>分析</a:t>
            </a:r>
            <a:r>
              <a:rPr lang="zh-CN" altLang="zh-CN" kern="100" dirty="0">
                <a:latin typeface="Times New Roman" panose="02020603050405020304" pitchFamily="18" charset="0"/>
                <a:cs typeface="Times New Roman" panose="02020603050405020304" pitchFamily="18" charset="0"/>
              </a:rPr>
              <a:t>：先利用循环变量</a:t>
            </a:r>
            <a:r>
              <a:rPr lang="en-US" altLang="zh-CN" kern="100" dirty="0">
                <a:latin typeface="Times New Roman" panose="02020603050405020304" pitchFamily="18" charset="0"/>
                <a:cs typeface="Times New Roman" panose="02020603050405020304" pitchFamily="18" charset="0"/>
              </a:rPr>
              <a:t>i</a:t>
            </a:r>
            <a:r>
              <a:rPr lang="zh-CN" altLang="zh-CN" kern="100" dirty="0">
                <a:latin typeface="Times New Roman" panose="02020603050405020304" pitchFamily="18" charset="0"/>
                <a:cs typeface="Times New Roman" panose="02020603050405020304" pitchFamily="18" charset="0"/>
              </a:rPr>
              <a:t>从</a:t>
            </a:r>
            <a:r>
              <a:rPr lang="en-US" altLang="zh-CN" kern="100" dirty="0">
                <a:latin typeface="Times New Roman" panose="02020603050405020304" pitchFamily="18" charset="0"/>
                <a:cs typeface="Times New Roman" panose="02020603050405020304" pitchFamily="18" charset="0"/>
              </a:rPr>
              <a:t>0</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9</a:t>
            </a:r>
            <a:r>
              <a:rPr lang="zh-CN" altLang="zh-CN" kern="100" dirty="0">
                <a:latin typeface="Times New Roman" panose="02020603050405020304" pitchFamily="18" charset="0"/>
                <a:cs typeface="Times New Roman" panose="02020603050405020304" pitchFamily="18" charset="0"/>
              </a:rPr>
              <a:t>控制数组元素的下标，分别赋值</a:t>
            </a:r>
            <a:r>
              <a:rPr lang="en-US" altLang="zh-CN" kern="100" dirty="0">
                <a:latin typeface="Times New Roman" panose="02020603050405020304" pitchFamily="18" charset="0"/>
                <a:cs typeface="Times New Roman" panose="02020603050405020304" pitchFamily="18" charset="0"/>
              </a:rPr>
              <a:t>0</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9</a:t>
            </a:r>
            <a:r>
              <a:rPr lang="zh-CN" altLang="zh-CN" kern="100" dirty="0">
                <a:latin typeface="Times New Roman" panose="02020603050405020304" pitchFamily="18" charset="0"/>
                <a:cs typeface="Times New Roman" panose="02020603050405020304" pitchFamily="18" charset="0"/>
              </a:rPr>
              <a:t>，然后再让循环变量从</a:t>
            </a:r>
            <a:r>
              <a:rPr lang="en-US" altLang="zh-CN" kern="100" dirty="0">
                <a:latin typeface="Times New Roman" panose="02020603050405020304" pitchFamily="18" charset="0"/>
                <a:cs typeface="Times New Roman" panose="02020603050405020304" pitchFamily="18" charset="0"/>
              </a:rPr>
              <a:t>9</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0</a:t>
            </a:r>
            <a:r>
              <a:rPr lang="zh-CN" altLang="zh-CN" kern="100" dirty="0">
                <a:latin typeface="Times New Roman" panose="02020603050405020304" pitchFamily="18" charset="0"/>
                <a:cs typeface="Times New Roman" panose="02020603050405020304" pitchFamily="18" charset="0"/>
              </a:rPr>
              <a:t>，就可以逆序输出数组元素的值。</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a[10],i;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for(i=0;i&lt;10;i++)</a:t>
            </a:r>
            <a:endParaRPr lang="zh-CN" altLang="zh-CN" kern="100" dirty="0">
              <a:latin typeface="Times New Roman" panose="02020603050405020304" pitchFamily="18" charset="0"/>
              <a:cs typeface="Times New Roman" panose="02020603050405020304" pitchFamily="18" charset="0"/>
            </a:endParaRPr>
          </a:p>
          <a:p>
            <a:pPr indent="5334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a[i]=i;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for(i=9;i&gt;=0;i--)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d",a</a:t>
            </a:r>
            <a:r>
              <a:rPr lang="en-US" altLang="zh-CN" kern="100" dirty="0">
                <a:latin typeface="Times New Roman" panose="02020603050405020304" pitchFamily="18" charset="0"/>
                <a:cs typeface="Times New Roman" panose="02020603050405020304" pitchFamily="18" charset="0"/>
              </a:rPr>
              <a:t>[i]);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执行结果：</a:t>
            </a:r>
            <a:r>
              <a:rPr lang="en-US" altLang="zh-CN" kern="100" dirty="0">
                <a:latin typeface="Times New Roman" panose="02020603050405020304" pitchFamily="18" charset="0"/>
                <a:cs typeface="Times New Roman" panose="02020603050405020304" pitchFamily="18" charset="0"/>
              </a:rPr>
              <a:t>9  8  7  6  5  4  3  2  1  0</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816125608"/>
      </p:ext>
    </p:extLst>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33550" y="659443"/>
            <a:ext cx="6096000" cy="4662815"/>
          </a:xfrm>
          <a:prstGeom prst="rect">
            <a:avLst/>
          </a:prstGeom>
        </p:spPr>
        <p:txBody>
          <a:bodyPr>
            <a:spAutoFit/>
          </a:bodyPr>
          <a:lstStyle/>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2.</a:t>
            </a:r>
            <a:r>
              <a:rPr lang="zh-CN" altLang="zh-CN" kern="100" dirty="0">
                <a:latin typeface="Times New Roman" panose="02020603050405020304" pitchFamily="18" charset="0"/>
                <a:cs typeface="Times New Roman" panose="02020603050405020304" pitchFamily="18" charset="0"/>
              </a:rPr>
              <a:t>下面程序的结果是</a:t>
            </a:r>
            <a:r>
              <a:rPr lang="en-US" altLang="zh-CN" u="sng"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a:t>
            </a: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133350"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a[10],</a:t>
            </a:r>
            <a:r>
              <a:rPr lang="en-US" altLang="zh-CN" kern="100" dirty="0" err="1">
                <a:latin typeface="Times New Roman" panose="02020603050405020304" pitchFamily="18" charset="0"/>
                <a:cs typeface="Times New Roman" panose="02020603050405020304" pitchFamily="18" charset="0"/>
              </a:rPr>
              <a:t>i,k</a:t>
            </a:r>
            <a:r>
              <a:rPr lang="en-US" altLang="zh-CN" kern="100" dirty="0">
                <a:latin typeface="Times New Roman" panose="02020603050405020304" pitchFamily="18" charset="0"/>
                <a:cs typeface="Times New Roman" panose="02020603050405020304" pitchFamily="18" charset="0"/>
              </a:rPr>
              <a:t>=0;</a:t>
            </a:r>
            <a:endParaRPr lang="zh-CN" altLang="zh-CN" kern="100" dirty="0">
              <a:latin typeface="Times New Roman" panose="02020603050405020304" pitchFamily="18" charset="0"/>
              <a:cs typeface="Times New Roman" panose="02020603050405020304" pitchFamily="18" charset="0"/>
            </a:endParaRPr>
          </a:p>
          <a:p>
            <a:pPr marL="133350"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for (i=0;i&lt;10;i++)</a:t>
            </a:r>
            <a:endParaRPr lang="zh-CN" altLang="zh-CN" kern="100" dirty="0">
              <a:latin typeface="Times New Roman" panose="02020603050405020304" pitchFamily="18" charset="0"/>
              <a:cs typeface="Times New Roman" panose="02020603050405020304" pitchFamily="18" charset="0"/>
            </a:endParaRPr>
          </a:p>
          <a:p>
            <a:pPr marL="133350"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a[i]=i;</a:t>
            </a:r>
            <a:endParaRPr lang="zh-CN" altLang="zh-CN" kern="100" dirty="0">
              <a:latin typeface="Times New Roman" panose="02020603050405020304" pitchFamily="18" charset="0"/>
              <a:cs typeface="Times New Roman" panose="02020603050405020304" pitchFamily="18" charset="0"/>
            </a:endParaRPr>
          </a:p>
          <a:p>
            <a:pPr marL="133350"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for (i=1;i&lt;4;i++)</a:t>
            </a:r>
            <a:endParaRPr lang="zh-CN" altLang="zh-CN" kern="100" dirty="0">
              <a:latin typeface="Times New Roman" panose="02020603050405020304" pitchFamily="18" charset="0"/>
              <a:cs typeface="Times New Roman" panose="02020603050405020304" pitchFamily="18" charset="0"/>
            </a:endParaRPr>
          </a:p>
          <a:p>
            <a:pPr marL="133350"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k+=a[i]+i/2;</a:t>
            </a:r>
            <a:endParaRPr lang="zh-CN" altLang="zh-CN" kern="100" dirty="0">
              <a:latin typeface="Times New Roman" panose="02020603050405020304" pitchFamily="18" charset="0"/>
              <a:cs typeface="Times New Roman" panose="02020603050405020304" pitchFamily="18" charset="0"/>
            </a:endParaRPr>
          </a:p>
          <a:p>
            <a:pPr marL="133350"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a:t>
            </a:r>
            <a:r>
              <a:rPr lang="en-US" altLang="zh-CN" kern="100" dirty="0" err="1">
                <a:latin typeface="Times New Roman" panose="02020603050405020304" pitchFamily="18" charset="0"/>
                <a:cs typeface="Times New Roman" panose="02020603050405020304" pitchFamily="18" charset="0"/>
              </a:rPr>
              <a:t>n",k</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971259606"/>
      </p:ext>
    </p:extLst>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23975" y="332750"/>
            <a:ext cx="6096000" cy="6463308"/>
          </a:xfrm>
          <a:prstGeom prst="rect">
            <a:avLst/>
          </a:prstGeom>
        </p:spPr>
        <p:txBody>
          <a:bodyPr>
            <a:spAutoFit/>
          </a:bodyPr>
          <a:lstStyle/>
          <a:p>
            <a:pPr indent="127000" algn="just">
              <a:spcAft>
                <a:spcPts val="0"/>
              </a:spcAft>
            </a:pPr>
            <a:r>
              <a:rPr lang="en-US" altLang="zh-CN" kern="100" dirty="0">
                <a:latin typeface="Times New Roman" panose="02020603050405020304" pitchFamily="18" charset="0"/>
                <a:cs typeface="Times New Roman" panose="02020603050405020304" pitchFamily="18" charset="0"/>
              </a:rPr>
              <a:t>3.</a:t>
            </a:r>
            <a:r>
              <a:rPr lang="zh-CN" altLang="zh-CN" kern="100" dirty="0">
                <a:latin typeface="Times New Roman" panose="02020603050405020304" pitchFamily="18" charset="0"/>
                <a:cs typeface="Times New Roman" panose="02020603050405020304" pitchFamily="18" charset="0"/>
              </a:rPr>
              <a:t>下面程序的结果是</a:t>
            </a:r>
            <a:r>
              <a:rPr lang="en-US" altLang="zh-CN" u="sng" kern="100" dirty="0">
                <a:latin typeface="Times New Roman" panose="02020603050405020304" pitchFamily="18" charset="0"/>
                <a:cs typeface="Times New Roman" panose="02020603050405020304" pitchFamily="18" charset="0"/>
              </a:rPr>
              <a:t>            </a:t>
            </a:r>
            <a:r>
              <a:rPr lang="zh-CN" altLang="zh-CN" kern="100" dirty="0" smtClean="0">
                <a:latin typeface="Times New Roman" panose="02020603050405020304" pitchFamily="18" charset="0"/>
                <a:cs typeface="Times New Roman" panose="02020603050405020304" pitchFamily="18" charset="0"/>
              </a:rPr>
              <a:t>。</a:t>
            </a:r>
            <a:endParaRPr lang="en-US" altLang="zh-CN" kern="100" dirty="0" smtClean="0">
              <a:latin typeface="Times New Roman" panose="02020603050405020304" pitchFamily="18" charset="0"/>
              <a:cs typeface="Times New Roman" panose="02020603050405020304" pitchFamily="18" charset="0"/>
            </a:endParaRPr>
          </a:p>
          <a:p>
            <a:pPr indent="127000" algn="just">
              <a:spcAft>
                <a:spcPts val="0"/>
              </a:spcAft>
            </a:pP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a[5]={1,2,3,4,5},</a:t>
            </a:r>
            <a:r>
              <a:rPr lang="en-US" altLang="zh-CN" kern="100" dirty="0" err="1">
                <a:latin typeface="Times New Roman" panose="02020603050405020304" pitchFamily="18" charset="0"/>
                <a:cs typeface="Times New Roman" panose="02020603050405020304" pitchFamily="18" charset="0"/>
              </a:rPr>
              <a:t>i,j</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latin typeface="Times New Roman" panose="02020603050405020304" pitchFamily="18" charset="0"/>
                <a:cs typeface="Times New Roman" panose="02020603050405020304" pitchFamily="18" charset="0"/>
              </a:rPr>
              <a:t>	for(i=0;i&lt;5;i++)</a:t>
            </a: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latin typeface="Times New Roman" panose="02020603050405020304" pitchFamily="18" charset="0"/>
                <a:cs typeface="Times New Roman" panose="02020603050405020304" pitchFamily="18" charset="0"/>
              </a:rPr>
              <a:t>	   for(j=</a:t>
            </a:r>
            <a:r>
              <a:rPr lang="en-US" altLang="zh-CN" kern="100" dirty="0" err="1">
                <a:latin typeface="Times New Roman" panose="02020603050405020304" pitchFamily="18" charset="0"/>
                <a:cs typeface="Times New Roman" panose="02020603050405020304" pitchFamily="18" charset="0"/>
              </a:rPr>
              <a:t>i;j</a:t>
            </a:r>
            <a:r>
              <a:rPr lang="en-US" altLang="zh-CN" kern="100" dirty="0">
                <a:latin typeface="Times New Roman" panose="02020603050405020304" pitchFamily="18" charset="0"/>
                <a:cs typeface="Times New Roman" panose="02020603050405020304" pitchFamily="18" charset="0"/>
              </a:rPr>
              <a:t>&lt;5;j++)</a:t>
            </a: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latin typeface="Times New Roman" panose="02020603050405020304" pitchFamily="18" charset="0"/>
                <a:cs typeface="Times New Roman" panose="02020603050405020304" pitchFamily="18" charset="0"/>
              </a:rPr>
              <a:t>	      a[j]=a[i]+i;</a:t>
            </a: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latin typeface="Times New Roman" panose="02020603050405020304" pitchFamily="18" charset="0"/>
                <a:cs typeface="Times New Roman" panose="02020603050405020304" pitchFamily="18" charset="0"/>
              </a:rPr>
              <a:t>    for(i=1;i&lt;5;i++)</a:t>
            </a: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("%5d ",a[i]);</a:t>
            </a: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smtClean="0">
                <a:latin typeface="Times New Roman" panose="02020603050405020304" pitchFamily="18" charset="0"/>
                <a:cs typeface="Times New Roman" panose="02020603050405020304" pitchFamily="18" charset="0"/>
              </a:rPr>
              <a:t>}</a:t>
            </a:r>
          </a:p>
          <a:p>
            <a:pPr indent="127000" algn="just">
              <a:spcAft>
                <a:spcPts val="0"/>
              </a:spcAft>
            </a:pP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latin typeface="Times New Roman" panose="02020603050405020304" pitchFamily="18" charset="0"/>
                <a:cs typeface="Times New Roman" panose="02020603050405020304" pitchFamily="18" charset="0"/>
              </a:rPr>
              <a:t>4.</a:t>
            </a:r>
            <a:r>
              <a:rPr lang="zh-CN" altLang="zh-CN" kern="100" dirty="0">
                <a:latin typeface="Times New Roman" panose="02020603050405020304" pitchFamily="18" charset="0"/>
                <a:cs typeface="Times New Roman" panose="02020603050405020304" pitchFamily="18" charset="0"/>
              </a:rPr>
              <a:t>下面程序的结果是</a:t>
            </a:r>
            <a:r>
              <a:rPr lang="en-US" altLang="zh-CN" u="sng" kern="100" dirty="0">
                <a:latin typeface="Times New Roman" panose="02020603050405020304" pitchFamily="18" charset="0"/>
                <a:cs typeface="Times New Roman" panose="02020603050405020304" pitchFamily="18" charset="0"/>
              </a:rPr>
              <a:t>                 </a:t>
            </a:r>
            <a:r>
              <a:rPr lang="zh-CN" altLang="zh-CN" kern="100" dirty="0" smtClean="0">
                <a:latin typeface="Times New Roman" panose="02020603050405020304" pitchFamily="18" charset="0"/>
                <a:cs typeface="Times New Roman" panose="02020603050405020304" pitchFamily="18" charset="0"/>
              </a:rPr>
              <a:t>。</a:t>
            </a:r>
            <a:endParaRPr lang="en-US" altLang="zh-CN" kern="100" dirty="0" smtClean="0">
              <a:latin typeface="Times New Roman" panose="02020603050405020304" pitchFamily="18" charset="0"/>
              <a:cs typeface="Times New Roman" panose="02020603050405020304" pitchFamily="18" charset="0"/>
            </a:endParaRPr>
          </a:p>
          <a:p>
            <a:pPr indent="127000" algn="just">
              <a:spcAft>
                <a:spcPts val="0"/>
              </a:spcAft>
            </a:pP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a[3][3]={ {1,2},{3,4,5},{5,6,7} },</a:t>
            </a:r>
            <a:r>
              <a:rPr lang="en-US" altLang="zh-CN" kern="100" dirty="0" err="1">
                <a:latin typeface="Times New Roman" panose="02020603050405020304" pitchFamily="18" charset="0"/>
                <a:cs typeface="Times New Roman" panose="02020603050405020304" pitchFamily="18" charset="0"/>
              </a:rPr>
              <a:t>i,j,s</a:t>
            </a:r>
            <a:r>
              <a:rPr lang="en-US" altLang="zh-CN" kern="100" dirty="0">
                <a:latin typeface="Times New Roman" panose="02020603050405020304" pitchFamily="18" charset="0"/>
                <a:cs typeface="Times New Roman" panose="02020603050405020304" pitchFamily="18" charset="0"/>
              </a:rPr>
              <a:t>=0;</a:t>
            </a:r>
            <a:endParaRPr lang="zh-CN" altLang="zh-CN" kern="100" dirty="0">
              <a:latin typeface="Times New Roman" panose="02020603050405020304" pitchFamily="18" charset="0"/>
              <a:cs typeface="Times New Roman" panose="02020603050405020304" pitchFamily="18" charset="0"/>
            </a:endParaRPr>
          </a:p>
          <a:p>
            <a:pPr marL="133350" indent="127000" algn="just">
              <a:spcAft>
                <a:spcPts val="0"/>
              </a:spcAft>
            </a:pPr>
            <a:r>
              <a:rPr lang="en-US" altLang="zh-CN" kern="100" dirty="0">
                <a:latin typeface="Times New Roman" panose="02020603050405020304" pitchFamily="18" charset="0"/>
                <a:cs typeface="Times New Roman" panose="02020603050405020304" pitchFamily="18" charset="0"/>
              </a:rPr>
              <a:t>for(i=1;i&lt;3;i++) </a:t>
            </a:r>
            <a:endParaRPr lang="zh-CN" altLang="zh-CN" kern="100" dirty="0">
              <a:latin typeface="Times New Roman" panose="02020603050405020304" pitchFamily="18" charset="0"/>
              <a:cs typeface="Times New Roman" panose="02020603050405020304" pitchFamily="18" charset="0"/>
            </a:endParaRPr>
          </a:p>
          <a:p>
            <a:pPr marL="133350" indent="127000" algn="just">
              <a:spcAft>
                <a:spcPts val="0"/>
              </a:spcAft>
            </a:pPr>
            <a:r>
              <a:rPr lang="en-US" altLang="zh-CN" kern="100" dirty="0">
                <a:latin typeface="Times New Roman" panose="02020603050405020304" pitchFamily="18" charset="0"/>
                <a:cs typeface="Times New Roman" panose="02020603050405020304" pitchFamily="18" charset="0"/>
              </a:rPr>
              <a:t>  for(j=0;j&lt;=</a:t>
            </a:r>
            <a:r>
              <a:rPr lang="en-US" altLang="zh-CN" kern="100" dirty="0" err="1">
                <a:latin typeface="Times New Roman" panose="02020603050405020304" pitchFamily="18" charset="0"/>
                <a:cs typeface="Times New Roman" panose="02020603050405020304" pitchFamily="18" charset="0"/>
              </a:rPr>
              <a:t>i;j</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400050" indent="127000" algn="just">
              <a:spcAft>
                <a:spcPts val="0"/>
              </a:spcAft>
            </a:pPr>
            <a:r>
              <a:rPr lang="en-US" altLang="zh-CN" kern="100" dirty="0">
                <a:latin typeface="Times New Roman" panose="02020603050405020304" pitchFamily="18" charset="0"/>
                <a:cs typeface="Times New Roman" panose="02020603050405020304" pitchFamily="18" charset="0"/>
              </a:rPr>
              <a:t>  s+=a[i][j];</a:t>
            </a:r>
            <a:endParaRPr lang="zh-CN" altLang="zh-CN" kern="100" dirty="0">
              <a:latin typeface="Times New Roman" panose="02020603050405020304" pitchFamily="18" charset="0"/>
              <a:cs typeface="Times New Roman" panose="02020603050405020304" pitchFamily="18" charset="0"/>
            </a:endParaRPr>
          </a:p>
          <a:p>
            <a:pPr marL="133350" indent="127000" algn="just">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a:t>
            </a:r>
            <a:r>
              <a:rPr lang="en-US" altLang="zh-CN" kern="100" dirty="0" err="1">
                <a:latin typeface="Times New Roman" panose="02020603050405020304" pitchFamily="18" charset="0"/>
                <a:cs typeface="Times New Roman" panose="02020603050405020304" pitchFamily="18" charset="0"/>
              </a:rPr>
              <a:t>n",s</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7000" algn="just">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971259606"/>
      </p:ext>
    </p:extLst>
  </p:cSld>
  <p:clrMapOvr>
    <a:masterClrMapping/>
  </p:clrMapOvr>
  <p:transition spd="med"/>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42976" y="810801"/>
            <a:ext cx="11249024" cy="4662815"/>
          </a:xfrm>
          <a:prstGeom prst="rect">
            <a:avLst/>
          </a:prstGeom>
        </p:spPr>
        <p:txBody>
          <a:bodyPr wrap="square">
            <a:spAutoFit/>
          </a:bodyPr>
          <a:lstStyle/>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5.</a:t>
            </a:r>
            <a:r>
              <a:rPr lang="zh-CN" altLang="zh-CN" kern="100" dirty="0">
                <a:latin typeface="Times New Roman" panose="02020603050405020304" pitchFamily="18" charset="0"/>
                <a:cs typeface="Times New Roman" panose="02020603050405020304" pitchFamily="18" charset="0"/>
              </a:rPr>
              <a:t>以下程序段的输出结果是</a:t>
            </a:r>
            <a:r>
              <a:rPr lang="en-US" altLang="zh-CN" u="sng"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a:t>
            </a: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char </a:t>
            </a:r>
            <a:r>
              <a:rPr lang="en-US" altLang="zh-CN" kern="100" dirty="0" err="1">
                <a:latin typeface="Times New Roman" panose="02020603050405020304" pitchFamily="18" charset="0"/>
                <a:cs typeface="Times New Roman" panose="02020603050405020304" pitchFamily="18" charset="0"/>
              </a:rPr>
              <a:t>ch</a:t>
            </a:r>
            <a:r>
              <a:rPr lang="en-US" altLang="zh-CN" kern="100" dirty="0">
                <a:latin typeface="Times New Roman" panose="02020603050405020304" pitchFamily="18" charset="0"/>
                <a:cs typeface="Times New Roman" panose="02020603050405020304" pitchFamily="18" charset="0"/>
              </a:rPr>
              <a:t>[3][5]={"AAAA","BBB","CC"};</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("%s\n",</a:t>
            </a:r>
            <a:r>
              <a:rPr lang="en-US" altLang="zh-CN" kern="100" dirty="0" err="1">
                <a:latin typeface="Times New Roman" panose="02020603050405020304" pitchFamily="18" charset="0"/>
                <a:cs typeface="Times New Roman" panose="02020603050405020304" pitchFamily="18" charset="0"/>
              </a:rPr>
              <a:t>ch</a:t>
            </a:r>
            <a:r>
              <a:rPr lang="en-US" altLang="zh-CN" kern="100" dirty="0">
                <a:latin typeface="Times New Roman" panose="02020603050405020304" pitchFamily="18" charset="0"/>
                <a:cs typeface="Times New Roman" panose="02020603050405020304" pitchFamily="18" charset="0"/>
              </a:rPr>
              <a:t>[1</a:t>
            </a:r>
            <a:r>
              <a:rPr lang="en-US" altLang="zh-CN" kern="100" dirty="0" smtClean="0">
                <a:latin typeface="Times New Roman" panose="02020603050405020304" pitchFamily="18" charset="0"/>
                <a:cs typeface="Times New Roman" panose="02020603050405020304" pitchFamily="18" charset="0"/>
              </a:rPr>
              <a:t>]);</a:t>
            </a:r>
          </a:p>
          <a:p>
            <a:pPr indent="127000" algn="just">
              <a:lnSpc>
                <a:spcPct val="150000"/>
              </a:lnSpc>
              <a:spcAft>
                <a:spcPts val="0"/>
              </a:spcAft>
            </a:pP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6.</a:t>
            </a:r>
            <a:r>
              <a:rPr lang="zh-CN" altLang="zh-CN" kern="100" dirty="0">
                <a:latin typeface="Times New Roman" panose="02020603050405020304" pitchFamily="18" charset="0"/>
                <a:cs typeface="Times New Roman" panose="02020603050405020304" pitchFamily="18" charset="0"/>
              </a:rPr>
              <a:t>以下程序执行后的输出结果是</a:t>
            </a:r>
            <a:r>
              <a:rPr lang="en-US" altLang="zh-CN" u="sng"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a:t>
            </a: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 &lt;</a:t>
            </a:r>
            <a:r>
              <a:rPr lang="en-US" altLang="zh-CN" kern="100" dirty="0" err="1">
                <a:latin typeface="Times New Roman" panose="02020603050405020304" pitchFamily="18" charset="0"/>
                <a:cs typeface="Times New Roman" panose="02020603050405020304" pitchFamily="18" charset="0"/>
              </a:rPr>
              <a:t>string.h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 )</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char p[10][10]={ "</a:t>
            </a:r>
            <a:r>
              <a:rPr lang="en-US" altLang="zh-CN" kern="100" dirty="0" err="1">
                <a:latin typeface="Times New Roman" panose="02020603050405020304" pitchFamily="18" charset="0"/>
                <a:cs typeface="Times New Roman" panose="02020603050405020304" pitchFamily="18" charset="0"/>
              </a:rPr>
              <a:t>abc</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aabdfg</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dcdbe</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abbd</a:t>
            </a:r>
            <a:r>
              <a:rPr lang="en-US" altLang="zh-CN" kern="100" dirty="0">
                <a:latin typeface="Times New Roman" panose="02020603050405020304" pitchFamily="18" charset="0"/>
                <a:cs typeface="Times New Roman" panose="02020603050405020304" pitchFamily="18" charset="0"/>
              </a:rPr>
              <a:t>","cd"};</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("%d\n",</a:t>
            </a:r>
            <a:r>
              <a:rPr lang="en-US" altLang="zh-CN" kern="100" dirty="0" err="1">
                <a:latin typeface="Times New Roman" panose="02020603050405020304" pitchFamily="18" charset="0"/>
                <a:cs typeface="Times New Roman" panose="02020603050405020304" pitchFamily="18" charset="0"/>
              </a:rPr>
              <a:t>strlen</a:t>
            </a:r>
            <a:r>
              <a:rPr lang="en-US" altLang="zh-CN" kern="100" dirty="0">
                <a:latin typeface="Times New Roman" panose="02020603050405020304" pitchFamily="18" charset="0"/>
                <a:cs typeface="Times New Roman" panose="02020603050405020304" pitchFamily="18" charset="0"/>
              </a:rPr>
              <a:t>(p[4]));</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971259606"/>
      </p:ext>
    </p:extLst>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81150" y="434340"/>
            <a:ext cx="6943725" cy="5909310"/>
          </a:xfrm>
          <a:prstGeom prst="rect">
            <a:avLst/>
          </a:prstGeom>
        </p:spPr>
        <p:txBody>
          <a:bodyPr wrap="square">
            <a:spAutoFit/>
          </a:bodyPr>
          <a:lstStyle/>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7. </a:t>
            </a:r>
            <a:r>
              <a:rPr lang="zh-CN" altLang="zh-CN" kern="100" dirty="0">
                <a:latin typeface="Times New Roman" panose="02020603050405020304" pitchFamily="18" charset="0"/>
                <a:cs typeface="Times New Roman" panose="02020603050405020304" pitchFamily="18" charset="0"/>
              </a:rPr>
              <a:t>下列程序输出结果是</a:t>
            </a:r>
            <a:r>
              <a:rPr lang="en-US" altLang="zh-CN" u="sng"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char x[10]= "1A2b3C%s",y[20];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i=0,j=0;`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while (x[i]!= '\0')</a:t>
            </a:r>
            <a:endParaRPr lang="zh-CN" altLang="zh-CN" kern="100" dirty="0">
              <a:latin typeface="Times New Roman" panose="02020603050405020304" pitchFamily="18" charset="0"/>
              <a:cs typeface="Times New Roman" panose="02020603050405020304" pitchFamily="18" charset="0"/>
            </a:endParaRPr>
          </a:p>
          <a:p>
            <a:pPr indent="466725"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{if((x[i] &gt;='A')&amp;&amp;(x[i]&lt;= 'Z'))</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{y[j]= ' '; j++;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y[j]=x[i];</a:t>
            </a:r>
            <a:endParaRPr lang="zh-CN" altLang="zh-CN" kern="100" dirty="0">
              <a:latin typeface="Times New Roman" panose="02020603050405020304" pitchFamily="18" charset="0"/>
              <a:cs typeface="Times New Roman" panose="02020603050405020304" pitchFamily="18" charset="0"/>
            </a:endParaRPr>
          </a:p>
          <a:p>
            <a:pPr indent="5334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i++,j++;</a:t>
            </a:r>
            <a:endParaRPr lang="zh-CN" altLang="zh-CN" kern="100" dirty="0">
              <a:latin typeface="Times New Roman" panose="02020603050405020304" pitchFamily="18" charset="0"/>
              <a:cs typeface="Times New Roman" panose="02020603050405020304" pitchFamily="18" charset="0"/>
            </a:endParaRPr>
          </a:p>
          <a:p>
            <a:pPr indent="466725"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333375"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y[j]=x[i];</a:t>
            </a:r>
            <a:endParaRPr lang="zh-CN" altLang="zh-CN" kern="100" dirty="0">
              <a:latin typeface="Times New Roman" panose="02020603050405020304" pitchFamily="18" charset="0"/>
              <a:cs typeface="Times New Roman" panose="02020603050405020304" pitchFamily="18" charset="0"/>
            </a:endParaRPr>
          </a:p>
          <a:p>
            <a:pPr indent="333375"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("%s\</a:t>
            </a:r>
            <a:r>
              <a:rPr lang="en-US" altLang="zh-CN" kern="100" dirty="0" err="1">
                <a:latin typeface="Times New Roman" panose="02020603050405020304" pitchFamily="18" charset="0"/>
                <a:cs typeface="Times New Roman" panose="02020603050405020304" pitchFamily="18" charset="0"/>
              </a:rPr>
              <a:t>n",y</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971259606"/>
      </p:ext>
    </p:extLst>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95400" y="889844"/>
            <a:ext cx="7848600" cy="3779240"/>
          </a:xfrm>
          <a:prstGeom prst="rect">
            <a:avLst/>
          </a:prstGeom>
        </p:spPr>
        <p:txBody>
          <a:bodyPr wrap="square">
            <a:spAutoFit/>
          </a:bodyPr>
          <a:lstStyle/>
          <a:p>
            <a:pPr indent="267970" algn="just">
              <a:lnSpc>
                <a:spcPct val="150000"/>
              </a:lnSpc>
              <a:spcAft>
                <a:spcPts val="0"/>
              </a:spcAft>
            </a:pPr>
            <a:r>
              <a:rPr lang="zh-CN" altLang="zh-CN" b="1" kern="100" dirty="0">
                <a:latin typeface="Times New Roman" panose="02020603050405020304" pitchFamily="18" charset="0"/>
                <a:cs typeface="Times New Roman" panose="02020603050405020304" pitchFamily="18" charset="0"/>
              </a:rPr>
              <a:t>二、选择题</a:t>
            </a: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1. </a:t>
            </a:r>
            <a:r>
              <a:rPr lang="zh-CN" altLang="zh-CN" kern="100" dirty="0">
                <a:latin typeface="Times New Roman" panose="02020603050405020304" pitchFamily="18" charset="0"/>
                <a:cs typeface="Times New Roman" panose="02020603050405020304" pitchFamily="18" charset="0"/>
              </a:rPr>
              <a:t>设有语句“</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 ]={1,3,6,9,8,7};</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则表达式“</a:t>
            </a:r>
            <a:r>
              <a:rPr lang="en-US" altLang="zh-CN" kern="100" dirty="0">
                <a:latin typeface="Times New Roman" panose="02020603050405020304" pitchFamily="18" charset="0"/>
                <a:cs typeface="Times New Roman" panose="02020603050405020304" pitchFamily="18" charset="0"/>
              </a:rPr>
              <a:t>a[2]-a[4]</a:t>
            </a:r>
            <a:r>
              <a:rPr lang="zh-CN" altLang="zh-CN" kern="100" dirty="0">
                <a:latin typeface="Times New Roman" panose="02020603050405020304" pitchFamily="18" charset="0"/>
                <a:cs typeface="Times New Roman" panose="02020603050405020304" pitchFamily="18" charset="0"/>
              </a:rPr>
              <a:t>”的值是（</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 。</a:t>
            </a:r>
          </a:p>
          <a:p>
            <a:pPr indent="259715"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  -2       B  -3     C  -6     D –7</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2</a:t>
            </a:r>
            <a:r>
              <a:rPr lang="zh-CN" altLang="zh-CN" kern="100" dirty="0">
                <a:latin typeface="Times New Roman" panose="02020603050405020304" pitchFamily="18" charset="0"/>
                <a:cs typeface="Times New Roman" panose="02020603050405020304" pitchFamily="18" charset="0"/>
              </a:rPr>
              <a:t>．有下列定义语句，则表达式“</a:t>
            </a:r>
            <a:r>
              <a:rPr lang="en-US" altLang="zh-CN" kern="100" dirty="0">
                <a:latin typeface="Times New Roman" panose="02020603050405020304" pitchFamily="18" charset="0"/>
                <a:cs typeface="Times New Roman" panose="02020603050405020304" pitchFamily="18" charset="0"/>
              </a:rPr>
              <a:t>a[1][1]*a[2][2]</a:t>
            </a:r>
            <a:r>
              <a:rPr lang="zh-CN" altLang="zh-CN" kern="100" dirty="0">
                <a:latin typeface="Times New Roman" panose="02020603050405020304" pitchFamily="18" charset="0"/>
                <a:cs typeface="Times New Roman" panose="02020603050405020304" pitchFamily="18" charset="0"/>
              </a:rPr>
              <a:t>的值是（</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float a[3][3]={{1.0,2.0,3.0,},{4.0,5.0,6.0,}};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 0.0     B 4.0    C 5.0    D10.0</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3</a:t>
            </a:r>
            <a:r>
              <a:rPr lang="zh-CN" altLang="zh-CN" kern="100" dirty="0">
                <a:latin typeface="Times New Roman" panose="02020603050405020304" pitchFamily="18" charset="0"/>
                <a:cs typeface="Times New Roman" panose="02020603050405020304" pitchFamily="18" charset="0"/>
              </a:rPr>
              <a:t>．有下列语句</a:t>
            </a:r>
            <a:r>
              <a:rPr lang="en-US" altLang="zh-CN" kern="100" dirty="0">
                <a:latin typeface="Times New Roman" panose="02020603050405020304" pitchFamily="18" charset="0"/>
                <a:cs typeface="Times New Roman" panose="02020603050405020304" pitchFamily="18" charset="0"/>
              </a:rPr>
              <a:t>char a[ ]=</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123</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,b[ ]={ '1', '2', '3'} ;,</a:t>
            </a:r>
            <a:r>
              <a:rPr lang="zh-CN" altLang="zh-CN" kern="100" dirty="0">
                <a:latin typeface="Times New Roman" panose="02020603050405020304" pitchFamily="18" charset="0"/>
                <a:cs typeface="Times New Roman" panose="02020603050405020304" pitchFamily="18" charset="0"/>
              </a:rPr>
              <a:t>则正确的是（</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 a[3]</a:t>
            </a:r>
            <a:r>
              <a:rPr lang="zh-CN" altLang="zh-CN" kern="100" dirty="0">
                <a:latin typeface="Times New Roman" panose="02020603050405020304" pitchFamily="18" charset="0"/>
                <a:cs typeface="Times New Roman" panose="02020603050405020304" pitchFamily="18" charset="0"/>
              </a:rPr>
              <a:t>是不可知的任意字符</a:t>
            </a:r>
            <a:r>
              <a:rPr lang="en-US" altLang="zh-CN" kern="100" dirty="0">
                <a:latin typeface="Times New Roman" panose="02020603050405020304" pitchFamily="18" charset="0"/>
                <a:cs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数组</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的长度相等</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C b[3]</a:t>
            </a:r>
            <a:r>
              <a:rPr lang="zh-CN" altLang="zh-CN" kern="100" dirty="0">
                <a:latin typeface="Times New Roman" panose="02020603050405020304" pitchFamily="18" charset="0"/>
                <a:cs typeface="Times New Roman" panose="02020603050405020304" pitchFamily="18" charset="0"/>
              </a:rPr>
              <a:t>的值为</a:t>
            </a:r>
            <a:r>
              <a:rPr lang="en-US" altLang="zh-CN" kern="100" dirty="0">
                <a:latin typeface="Times New Roman" panose="02020603050405020304" pitchFamily="18" charset="0"/>
                <a:cs typeface="Times New Roman" panose="02020603050405020304" pitchFamily="18" charset="0"/>
              </a:rPr>
              <a:t>'\0'D</a:t>
            </a:r>
            <a:r>
              <a:rPr lang="zh-CN" altLang="zh-CN" kern="100" dirty="0">
                <a:latin typeface="Times New Roman" panose="02020603050405020304" pitchFamily="18" charset="0"/>
                <a:cs typeface="Times New Roman" panose="02020603050405020304" pitchFamily="18" charset="0"/>
              </a:rPr>
              <a:t>数组</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的长度大于</a:t>
            </a:r>
            <a:r>
              <a:rPr lang="en-US" altLang="zh-CN" kern="100" dirty="0">
                <a:latin typeface="Times New Roman" panose="02020603050405020304" pitchFamily="18" charset="0"/>
                <a:cs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的长度</a:t>
            </a:r>
          </a:p>
        </p:txBody>
      </p:sp>
    </p:spTree>
    <p:extLst>
      <p:ext uri="{BB962C8B-B14F-4D97-AF65-F5344CB8AC3E}">
        <p14:creationId xmlns="" xmlns:p14="http://schemas.microsoft.com/office/powerpoint/2010/main" val="1971259606"/>
      </p:ext>
    </p:extLst>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47800" y="651926"/>
            <a:ext cx="6096000" cy="2948243"/>
          </a:xfrm>
          <a:prstGeom prst="rect">
            <a:avLst/>
          </a:prstGeom>
        </p:spPr>
        <p:txBody>
          <a:bodyPr>
            <a:spAutoFit/>
          </a:bodyPr>
          <a:lstStyle/>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4</a:t>
            </a:r>
            <a:r>
              <a:rPr lang="zh-CN" altLang="zh-CN" kern="100" dirty="0">
                <a:latin typeface="Times New Roman" panose="02020603050405020304" pitchFamily="18" charset="0"/>
                <a:cs typeface="Times New Roman" panose="02020603050405020304" pitchFamily="18" charset="0"/>
              </a:rPr>
              <a:t>．以下程序输出的结果是（</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b[4][4]={{1,3,5},{2,4,6},{3,5,7}};</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d%d%d%d</a:t>
            </a:r>
            <a:r>
              <a:rPr lang="en-US" altLang="zh-CN" kern="100" dirty="0">
                <a:latin typeface="Times New Roman" panose="02020603050405020304" pitchFamily="18" charset="0"/>
                <a:cs typeface="Times New Roman" panose="02020603050405020304" pitchFamily="18" charset="0"/>
              </a:rPr>
              <a:t>",a[0][3], a[1][2], a[2][1], a[3][0]);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 5430B 0650    C 1470    D </a:t>
            </a:r>
            <a:r>
              <a:rPr lang="zh-CN" altLang="zh-CN" kern="100" dirty="0">
                <a:latin typeface="Times New Roman" panose="02020603050405020304" pitchFamily="18" charset="0"/>
                <a:cs typeface="Times New Roman" panose="02020603050405020304" pitchFamily="18" charset="0"/>
              </a:rPr>
              <a:t>输出值</a:t>
            </a:r>
            <a:r>
              <a:rPr lang="zh-CN" altLang="zh-CN" kern="100" dirty="0" smtClean="0">
                <a:latin typeface="Times New Roman" panose="02020603050405020304" pitchFamily="18" charset="0"/>
                <a:cs typeface="Times New Roman" panose="02020603050405020304" pitchFamily="18" charset="0"/>
              </a:rPr>
              <a:t>不确定</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971259606"/>
      </p:ext>
    </p:extLst>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24025" y="810042"/>
            <a:ext cx="6096000" cy="5025735"/>
          </a:xfrm>
          <a:prstGeom prst="rect">
            <a:avLst/>
          </a:prstGeom>
        </p:spPr>
        <p:txBody>
          <a:bodyPr>
            <a:spAutoFit/>
          </a:bodyPr>
          <a:lstStyle/>
          <a:p>
            <a:pPr lvl="0" indent="127000" algn="just">
              <a:lnSpc>
                <a:spcPct val="150000"/>
              </a:lnSpc>
            </a:pPr>
            <a:r>
              <a:rPr lang="en-US" altLang="zh-CN" kern="100" dirty="0">
                <a:solidFill>
                  <a:prstClr val="black"/>
                </a:solidFill>
                <a:latin typeface="Times New Roman" panose="02020603050405020304" pitchFamily="18" charset="0"/>
                <a:cs typeface="Times New Roman" panose="02020603050405020304" pitchFamily="18" charset="0"/>
              </a:rPr>
              <a:t>5</a:t>
            </a:r>
            <a:r>
              <a:rPr lang="zh-CN" altLang="zh-CN" kern="100" dirty="0">
                <a:solidFill>
                  <a:prstClr val="black"/>
                </a:solidFill>
                <a:latin typeface="Times New Roman" panose="02020603050405020304" pitchFamily="18" charset="0"/>
                <a:cs typeface="Times New Roman" panose="02020603050405020304" pitchFamily="18" charset="0"/>
              </a:rPr>
              <a:t>．运行下列程序后的输出结果是（</a:t>
            </a:r>
            <a:r>
              <a:rPr lang="en-US" altLang="zh-CN" kern="100" dirty="0">
                <a:solidFill>
                  <a:prstClr val="black"/>
                </a:solidFill>
                <a:latin typeface="Times New Roman" panose="02020603050405020304" pitchFamily="18" charset="0"/>
                <a:cs typeface="Times New Roman" panose="02020603050405020304" pitchFamily="18" charset="0"/>
              </a:rPr>
              <a:t>  </a:t>
            </a:r>
            <a:r>
              <a:rPr lang="zh-CN" altLang="zh-CN" kern="100" dirty="0">
                <a:solidFill>
                  <a:prstClr val="black"/>
                </a:solidFill>
                <a:latin typeface="Times New Roman" panose="02020603050405020304" pitchFamily="18" charset="0"/>
                <a:cs typeface="Times New Roman" panose="02020603050405020304" pitchFamily="18" charset="0"/>
              </a:rPr>
              <a:t>）。</a:t>
            </a:r>
          </a:p>
          <a:p>
            <a:pPr lvl="0" indent="266700" algn="just">
              <a:lnSpc>
                <a:spcPct val="150000"/>
              </a:lnSpc>
            </a:pPr>
            <a:r>
              <a:rPr lang="en-US" altLang="zh-CN" kern="100" dirty="0">
                <a:solidFill>
                  <a:prstClr val="black"/>
                </a:solidFill>
                <a:latin typeface="Times New Roman" panose="02020603050405020304" pitchFamily="18" charset="0"/>
                <a:cs typeface="Times New Roman" panose="02020603050405020304" pitchFamily="18" charset="0"/>
              </a:rPr>
              <a:t>#include&lt;</a:t>
            </a:r>
            <a:r>
              <a:rPr lang="en-US" altLang="zh-CN" kern="100" dirty="0" err="1">
                <a:solidFill>
                  <a:prstClr val="black"/>
                </a:solidFill>
                <a:latin typeface="Times New Roman" panose="02020603050405020304" pitchFamily="18" charset="0"/>
                <a:cs typeface="Times New Roman" panose="02020603050405020304" pitchFamily="18" charset="0"/>
              </a:rPr>
              <a:t>stdio.h</a:t>
            </a:r>
            <a:r>
              <a:rPr lang="en-US" altLang="zh-CN" kern="100" dirty="0">
                <a:solidFill>
                  <a:prstClr val="black"/>
                </a:solidFill>
                <a:latin typeface="Times New Roman" panose="02020603050405020304" pitchFamily="18" charset="0"/>
                <a:cs typeface="Times New Roman" panose="02020603050405020304" pitchFamily="18" charset="0"/>
              </a:rPr>
              <a:t>&gt;</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lgn="just">
              <a:lnSpc>
                <a:spcPct val="150000"/>
              </a:lnSpc>
            </a:pPr>
            <a:r>
              <a:rPr lang="en-US" altLang="zh-CN" kern="100" dirty="0">
                <a:solidFill>
                  <a:prstClr val="black"/>
                </a:solidFill>
                <a:latin typeface="Times New Roman" panose="02020603050405020304" pitchFamily="18" charset="0"/>
                <a:cs typeface="Times New Roman" panose="02020603050405020304" pitchFamily="18" charset="0"/>
              </a:rPr>
              <a:t>#define  M  7</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lgn="just">
              <a:lnSpc>
                <a:spcPct val="150000"/>
              </a:lnSpc>
            </a:pPr>
            <a:r>
              <a:rPr lang="en-US" altLang="zh-CN" kern="100" dirty="0">
                <a:solidFill>
                  <a:prstClr val="black"/>
                </a:solidFill>
                <a:latin typeface="Times New Roman" panose="02020603050405020304" pitchFamily="18" charset="0"/>
                <a:cs typeface="Times New Roman" panose="02020603050405020304" pitchFamily="18" charset="0"/>
              </a:rPr>
              <a:t>main()</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lgn="just">
              <a:lnSpc>
                <a:spcPct val="150000"/>
              </a:lnSpc>
            </a:pPr>
            <a:r>
              <a:rPr lang="en-US" altLang="zh-CN" kern="100" dirty="0">
                <a:solidFill>
                  <a:prstClr val="black"/>
                </a:solidFill>
                <a:latin typeface="Times New Roman" panose="02020603050405020304" pitchFamily="18" charset="0"/>
                <a:cs typeface="Times New Roman" panose="02020603050405020304" pitchFamily="18" charset="0"/>
              </a:rPr>
              <a:t>{</a:t>
            </a:r>
            <a:r>
              <a:rPr lang="en-US" altLang="zh-CN" kern="100" dirty="0" err="1">
                <a:solidFill>
                  <a:prstClr val="black"/>
                </a:solidFill>
                <a:latin typeface="Times New Roman" panose="02020603050405020304" pitchFamily="18" charset="0"/>
                <a:cs typeface="Times New Roman" panose="02020603050405020304" pitchFamily="18" charset="0"/>
              </a:rPr>
              <a:t>int</a:t>
            </a:r>
            <a:r>
              <a:rPr lang="en-US" altLang="zh-CN" kern="100" dirty="0">
                <a:solidFill>
                  <a:prstClr val="black"/>
                </a:solidFill>
                <a:latin typeface="Times New Roman" panose="02020603050405020304" pitchFamily="18" charset="0"/>
                <a:cs typeface="Times New Roman" panose="02020603050405020304" pitchFamily="18" charset="0"/>
              </a:rPr>
              <a:t> </a:t>
            </a:r>
            <a:r>
              <a:rPr lang="en-US" altLang="zh-CN" kern="100" dirty="0" err="1">
                <a:solidFill>
                  <a:prstClr val="black"/>
                </a:solidFill>
                <a:latin typeface="Times New Roman" panose="02020603050405020304" pitchFamily="18" charset="0"/>
                <a:cs typeface="Times New Roman" panose="02020603050405020304" pitchFamily="18" charset="0"/>
              </a:rPr>
              <a:t>x,y,temp,a</a:t>
            </a:r>
            <a:r>
              <a:rPr lang="en-US" altLang="zh-CN" kern="100" dirty="0">
                <a:solidFill>
                  <a:prstClr val="black"/>
                </a:solidFill>
                <a:latin typeface="Times New Roman" panose="02020603050405020304" pitchFamily="18" charset="0"/>
                <a:cs typeface="Times New Roman" panose="02020603050405020304" pitchFamily="18" charset="0"/>
              </a:rPr>
              <a:t>[M]={1,2,3,4,5,6,7};</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lgn="just">
              <a:lnSpc>
                <a:spcPct val="150000"/>
              </a:lnSpc>
            </a:pPr>
            <a:r>
              <a:rPr lang="en-US" altLang="zh-CN" kern="100" dirty="0">
                <a:solidFill>
                  <a:prstClr val="black"/>
                </a:solidFill>
                <a:latin typeface="Times New Roman" panose="02020603050405020304" pitchFamily="18" charset="0"/>
                <a:cs typeface="Times New Roman" panose="02020603050405020304" pitchFamily="18" charset="0"/>
              </a:rPr>
              <a:t>for (x=0;x&lt;M/2;x++)</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lgn="just">
              <a:lnSpc>
                <a:spcPct val="150000"/>
              </a:lnSpc>
            </a:pPr>
            <a:r>
              <a:rPr lang="en-US" altLang="zh-CN" kern="100" dirty="0">
                <a:solidFill>
                  <a:prstClr val="black"/>
                </a:solidFill>
                <a:latin typeface="Times New Roman" panose="02020603050405020304" pitchFamily="18" charset="0"/>
                <a:cs typeface="Times New Roman" panose="02020603050405020304" pitchFamily="18" charset="0"/>
              </a:rPr>
              <a:t>{y=M-1-x;</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lgn="just">
              <a:lnSpc>
                <a:spcPct val="150000"/>
              </a:lnSpc>
            </a:pPr>
            <a:r>
              <a:rPr lang="en-US" altLang="zh-CN" kern="100" dirty="0">
                <a:solidFill>
                  <a:prstClr val="black"/>
                </a:solidFill>
                <a:latin typeface="Times New Roman" panose="02020603050405020304" pitchFamily="18" charset="0"/>
                <a:cs typeface="Times New Roman" panose="02020603050405020304" pitchFamily="18" charset="0"/>
              </a:rPr>
              <a:t>temp=a[x];a[x]=a[y];a[y]=temp;</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lgn="just">
              <a:lnSpc>
                <a:spcPct val="150000"/>
              </a:lnSpc>
            </a:pPr>
            <a:r>
              <a:rPr lang="en-US" altLang="zh-CN" kern="100" dirty="0">
                <a:solidFill>
                  <a:prstClr val="black"/>
                </a:solidFill>
                <a:latin typeface="Times New Roman" panose="02020603050405020304" pitchFamily="18" charset="0"/>
                <a:cs typeface="Times New Roman" panose="02020603050405020304" pitchFamily="18" charset="0"/>
              </a:rPr>
              <a:t>}</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lgn="just">
              <a:lnSpc>
                <a:spcPct val="150000"/>
              </a:lnSpc>
            </a:pPr>
            <a:r>
              <a:rPr lang="en-US" altLang="zh-CN" kern="100" dirty="0">
                <a:solidFill>
                  <a:prstClr val="black"/>
                </a:solidFill>
                <a:latin typeface="Times New Roman" panose="02020603050405020304" pitchFamily="18" charset="0"/>
                <a:cs typeface="Times New Roman" panose="02020603050405020304" pitchFamily="18" charset="0"/>
              </a:rPr>
              <a:t>for(x=0;x&lt;M ;x++) </a:t>
            </a:r>
            <a:r>
              <a:rPr lang="en-US" altLang="zh-CN" kern="100" dirty="0" err="1">
                <a:solidFill>
                  <a:prstClr val="black"/>
                </a:solidFill>
                <a:latin typeface="Times New Roman" panose="02020603050405020304" pitchFamily="18" charset="0"/>
                <a:cs typeface="Times New Roman" panose="02020603050405020304" pitchFamily="18" charset="0"/>
              </a:rPr>
              <a:t>printf</a:t>
            </a:r>
            <a:r>
              <a:rPr lang="en-US" altLang="zh-CN" kern="100" dirty="0">
                <a:solidFill>
                  <a:prstClr val="black"/>
                </a:solidFill>
                <a:latin typeface="Times New Roman" panose="02020603050405020304" pitchFamily="18" charset="0"/>
                <a:cs typeface="Times New Roman" panose="02020603050405020304" pitchFamily="18" charset="0"/>
              </a:rPr>
              <a:t>("%</a:t>
            </a:r>
            <a:r>
              <a:rPr lang="en-US" altLang="zh-CN" kern="100" dirty="0" err="1">
                <a:solidFill>
                  <a:prstClr val="black"/>
                </a:solidFill>
                <a:latin typeface="Times New Roman" panose="02020603050405020304" pitchFamily="18" charset="0"/>
                <a:cs typeface="Times New Roman" panose="02020603050405020304" pitchFamily="18" charset="0"/>
              </a:rPr>
              <a:t>d",a</a:t>
            </a:r>
            <a:r>
              <a:rPr lang="en-US" altLang="zh-CN" kern="100" dirty="0">
                <a:solidFill>
                  <a:prstClr val="black"/>
                </a:solidFill>
                <a:latin typeface="Times New Roman" panose="02020603050405020304" pitchFamily="18" charset="0"/>
                <a:cs typeface="Times New Roman" panose="02020603050405020304" pitchFamily="18" charset="0"/>
              </a:rPr>
              <a:t>[x]);</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lgn="just">
              <a:lnSpc>
                <a:spcPct val="150000"/>
              </a:lnSpc>
            </a:pPr>
            <a:r>
              <a:rPr lang="en-US" altLang="zh-CN" kern="100" dirty="0">
                <a:solidFill>
                  <a:prstClr val="black"/>
                </a:solidFill>
                <a:latin typeface="Times New Roman" panose="02020603050405020304" pitchFamily="18" charset="0"/>
                <a:cs typeface="Times New Roman" panose="02020603050405020304" pitchFamily="18" charset="0"/>
              </a:rPr>
              <a:t>}</a:t>
            </a:r>
            <a:endParaRPr lang="zh-CN" altLang="zh-CN" kern="100" dirty="0">
              <a:solidFill>
                <a:prstClr val="black"/>
              </a:solidFill>
              <a:latin typeface="Times New Roman" panose="02020603050405020304" pitchFamily="18" charset="0"/>
              <a:cs typeface="Times New Roman" panose="02020603050405020304" pitchFamily="18" charset="0"/>
            </a:endParaRPr>
          </a:p>
          <a:p>
            <a:pPr lvl="0" indent="266700" algn="just">
              <a:lnSpc>
                <a:spcPct val="150000"/>
              </a:lnSpc>
            </a:pPr>
            <a:r>
              <a:rPr lang="en-US" altLang="zh-CN" kern="100" dirty="0">
                <a:solidFill>
                  <a:prstClr val="black"/>
                </a:solidFill>
                <a:latin typeface="Times New Roman" panose="02020603050405020304" pitchFamily="18" charset="0"/>
                <a:cs typeface="Times New Roman" panose="02020603050405020304" pitchFamily="18" charset="0"/>
              </a:rPr>
              <a:t>A 1234567      B7654321     C1357        D 246</a:t>
            </a:r>
            <a:endParaRPr lang="zh-CN" altLang="zh-CN" kern="1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418379271"/>
      </p:ext>
    </p:extLst>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47800" y="670768"/>
            <a:ext cx="6096000" cy="2532745"/>
          </a:xfrm>
          <a:prstGeom prst="rect">
            <a:avLst/>
          </a:prstGeom>
        </p:spPr>
        <p:txBody>
          <a:bodyPr>
            <a:spAutoFit/>
          </a:bodyPr>
          <a:lstStyle/>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6</a:t>
            </a:r>
            <a:r>
              <a:rPr lang="zh-CN" altLang="zh-CN" kern="100" dirty="0">
                <a:latin typeface="Times New Roman" panose="02020603050405020304" pitchFamily="18" charset="0"/>
                <a:cs typeface="Times New Roman" panose="02020603050405020304" pitchFamily="18" charset="0"/>
              </a:rPr>
              <a:t>．下面程序片段输出结果是（</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i;</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a[3][3]={1,2,3,4,5,6,7,8,9};</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for(i=0;i&lt;3 ;i++) </a:t>
            </a:r>
            <a:endParaRPr lang="zh-CN" altLang="zh-CN" kern="100" dirty="0">
              <a:latin typeface="Times New Roman" panose="02020603050405020304" pitchFamily="18" charset="0"/>
              <a:cs typeface="Times New Roman" panose="02020603050405020304" pitchFamily="18" charset="0"/>
            </a:endParaRPr>
          </a:p>
          <a:p>
            <a:pPr indent="5334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 a[i][2-i]);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  369      B 357     C 159        D  147</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418379271"/>
      </p:ext>
    </p:extLst>
  </p:cSld>
  <p:clrMapOvr>
    <a:masterClrMapping/>
  </p:clrMapOvr>
  <p:transition spd="med"/>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364502" y="1028700"/>
            <a:ext cx="8311312" cy="37528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418379271"/>
      </p:ext>
    </p:extLst>
  </p:cSld>
  <p:clrMapOvr>
    <a:masterClrMapping/>
  </p:clrMapOvr>
  <p:transition spd="med"/>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09675" y="892165"/>
            <a:ext cx="6096000" cy="2117246"/>
          </a:xfrm>
          <a:prstGeom prst="rect">
            <a:avLst/>
          </a:prstGeom>
        </p:spPr>
        <p:txBody>
          <a:bodyPr>
            <a:spAutoFit/>
          </a:bodyPr>
          <a:lstStyle/>
          <a:p>
            <a:pPr indent="127000" algn="just">
              <a:lnSpc>
                <a:spcPct val="150000"/>
              </a:lnSpc>
              <a:spcAft>
                <a:spcPts val="0"/>
              </a:spcAft>
            </a:pPr>
            <a:r>
              <a:rPr lang="en-US" altLang="zh-CN" kern="100" dirty="0">
                <a:latin typeface="宋体"/>
                <a:cs typeface="Times New Roman"/>
              </a:rPr>
              <a:t>4.</a:t>
            </a:r>
            <a:r>
              <a:rPr lang="zh-CN" altLang="zh-CN" kern="100" dirty="0">
                <a:latin typeface="Times New Roman"/>
                <a:cs typeface="Times New Roman"/>
              </a:rPr>
              <a:t>输入一行字符，统计单词个数。</a:t>
            </a:r>
          </a:p>
          <a:p>
            <a:pPr indent="127000" algn="just">
              <a:lnSpc>
                <a:spcPct val="150000"/>
              </a:lnSpc>
              <a:spcAft>
                <a:spcPts val="0"/>
              </a:spcAft>
            </a:pPr>
            <a:r>
              <a:rPr lang="en-US" altLang="zh-CN" kern="100" dirty="0">
                <a:latin typeface="宋体"/>
                <a:cs typeface="Times New Roman"/>
              </a:rPr>
              <a:t>5.</a:t>
            </a:r>
            <a:r>
              <a:rPr lang="zh-CN" altLang="zh-CN" kern="100" dirty="0">
                <a:latin typeface="Times New Roman"/>
                <a:cs typeface="Times New Roman"/>
              </a:rPr>
              <a:t>将一个</a:t>
            </a:r>
            <a:r>
              <a:rPr lang="en-US" altLang="zh-CN" kern="100" dirty="0">
                <a:latin typeface="Times New Roman"/>
                <a:cs typeface="Times New Roman"/>
              </a:rPr>
              <a:t>5</a:t>
            </a:r>
            <a:r>
              <a:rPr lang="zh-CN" altLang="zh-CN" kern="100" dirty="0">
                <a:latin typeface="Times New Roman"/>
                <a:cs typeface="Times New Roman"/>
              </a:rPr>
              <a:t>×</a:t>
            </a:r>
            <a:r>
              <a:rPr lang="en-US" altLang="zh-CN" kern="100" dirty="0">
                <a:latin typeface="Times New Roman"/>
                <a:cs typeface="Times New Roman"/>
              </a:rPr>
              <a:t>5</a:t>
            </a:r>
            <a:r>
              <a:rPr lang="zh-CN" altLang="zh-CN" kern="100" dirty="0">
                <a:latin typeface="Times New Roman"/>
                <a:cs typeface="Times New Roman"/>
              </a:rPr>
              <a:t>的二维数组</a:t>
            </a:r>
            <a:r>
              <a:rPr lang="en-US" altLang="zh-CN" kern="100" dirty="0">
                <a:latin typeface="Times New Roman"/>
                <a:cs typeface="Times New Roman"/>
              </a:rPr>
              <a:t>a</a:t>
            </a:r>
            <a:r>
              <a:rPr lang="zh-CN" altLang="zh-CN" kern="100" dirty="0">
                <a:latin typeface="Times New Roman"/>
                <a:cs typeface="Times New Roman"/>
              </a:rPr>
              <a:t>赋</a:t>
            </a:r>
            <a:r>
              <a:rPr lang="en-US" altLang="zh-CN" kern="100" dirty="0">
                <a:latin typeface="Times New Roman"/>
                <a:cs typeface="Times New Roman"/>
              </a:rPr>
              <a:t>1</a:t>
            </a:r>
            <a:r>
              <a:rPr lang="zh-CN" altLang="zh-CN" kern="100" dirty="0">
                <a:latin typeface="Times New Roman"/>
                <a:cs typeface="Times New Roman"/>
              </a:rPr>
              <a:t>到</a:t>
            </a:r>
            <a:r>
              <a:rPr lang="en-US" altLang="zh-CN" kern="100" dirty="0">
                <a:latin typeface="Times New Roman"/>
                <a:cs typeface="Times New Roman"/>
              </a:rPr>
              <a:t>25</a:t>
            </a:r>
            <a:r>
              <a:rPr lang="zh-CN" altLang="zh-CN" kern="100" dirty="0">
                <a:latin typeface="Times New Roman"/>
                <a:cs typeface="Times New Roman"/>
              </a:rPr>
              <a:t>的自然数，然后输出该数组的左下半三角。</a:t>
            </a:r>
          </a:p>
          <a:p>
            <a:pPr indent="127000" algn="just">
              <a:lnSpc>
                <a:spcPct val="150000"/>
              </a:lnSpc>
              <a:spcAft>
                <a:spcPts val="0"/>
              </a:spcAft>
            </a:pPr>
            <a:r>
              <a:rPr lang="en-US" altLang="zh-CN" kern="100" dirty="0">
                <a:latin typeface="宋体"/>
                <a:cs typeface="Times New Roman"/>
              </a:rPr>
              <a:t>6.</a:t>
            </a:r>
            <a:r>
              <a:rPr lang="zh-CN" altLang="zh-CN" kern="100" dirty="0">
                <a:latin typeface="Times New Roman"/>
                <a:cs typeface="Times New Roman"/>
              </a:rPr>
              <a:t>将两个字符串连接起来不用</a:t>
            </a:r>
            <a:r>
              <a:rPr lang="en-US" altLang="zh-CN" kern="100" dirty="0" err="1">
                <a:latin typeface="Times New Roman"/>
                <a:cs typeface="Times New Roman"/>
              </a:rPr>
              <a:t>strcat</a:t>
            </a:r>
            <a:r>
              <a:rPr lang="zh-CN" altLang="zh-CN" kern="100" dirty="0">
                <a:latin typeface="Times New Roman"/>
                <a:cs typeface="Times New Roman"/>
              </a:rPr>
              <a:t>函数。</a:t>
            </a:r>
          </a:p>
          <a:p>
            <a:pPr indent="127000" algn="just">
              <a:lnSpc>
                <a:spcPct val="150000"/>
              </a:lnSpc>
              <a:spcAft>
                <a:spcPts val="0"/>
              </a:spcAft>
            </a:pPr>
            <a:r>
              <a:rPr lang="en-US" altLang="zh-CN" kern="100" dirty="0">
                <a:latin typeface="宋体"/>
                <a:cs typeface="Times New Roman"/>
              </a:rPr>
              <a:t>7.</a:t>
            </a:r>
            <a:r>
              <a:rPr lang="zh-CN" altLang="zh-CN" kern="100" dirty="0">
                <a:latin typeface="Times New Roman"/>
                <a:cs typeface="Times New Roman"/>
              </a:rPr>
              <a:t>求一个</a:t>
            </a:r>
            <a:r>
              <a:rPr lang="en-US" altLang="zh-CN" kern="100" dirty="0">
                <a:latin typeface="Times New Roman"/>
                <a:cs typeface="Times New Roman"/>
              </a:rPr>
              <a:t>4</a:t>
            </a:r>
            <a:r>
              <a:rPr lang="zh-CN" altLang="zh-CN" kern="100" dirty="0">
                <a:latin typeface="Times New Roman"/>
                <a:cs typeface="Times New Roman"/>
              </a:rPr>
              <a:t>×</a:t>
            </a:r>
            <a:r>
              <a:rPr lang="en-US" altLang="zh-CN" kern="100" dirty="0">
                <a:latin typeface="Times New Roman"/>
                <a:cs typeface="Times New Roman"/>
              </a:rPr>
              <a:t>4</a:t>
            </a:r>
            <a:r>
              <a:rPr lang="zh-CN" altLang="zh-CN" kern="100" dirty="0">
                <a:latin typeface="Times New Roman"/>
                <a:cs typeface="Times New Roman"/>
              </a:rPr>
              <a:t>矩阵对角线元素之和。</a:t>
            </a:r>
          </a:p>
        </p:txBody>
      </p:sp>
    </p:spTree>
    <p:extLst>
      <p:ext uri="{BB962C8B-B14F-4D97-AF65-F5344CB8AC3E}">
        <p14:creationId xmlns="" xmlns:p14="http://schemas.microsoft.com/office/powerpoint/2010/main" val="3418379271"/>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094326" y="570608"/>
            <a:ext cx="10983373" cy="5764399"/>
          </a:xfrm>
          <a:prstGeom prst="rect">
            <a:avLst/>
          </a:prstGeom>
          <a:noFill/>
        </p:spPr>
        <p:txBody>
          <a:bodyPr wrap="square" lIns="0" tIns="0" rIns="0" bIns="0" rtlCol="0">
            <a:spAutoFit/>
          </a:bodyPr>
          <a:lstStyle/>
          <a:p>
            <a:pPr indent="266700" algn="just">
              <a:lnSpc>
                <a:spcPct val="150000"/>
              </a:lnSpc>
              <a:spcAft>
                <a:spcPts val="0"/>
              </a:spcAft>
            </a:pPr>
            <a:r>
              <a:rPr lang="zh-CN" altLang="en-US" kern="100" dirty="0" smtClean="0">
                <a:latin typeface="Times New Roman" panose="02020603050405020304" pitchFamily="18" charset="0"/>
                <a:cs typeface="Times New Roman" panose="02020603050405020304" pitchFamily="18" charset="0"/>
              </a:rPr>
              <a:t>例</a:t>
            </a:r>
            <a:r>
              <a:rPr lang="en-US" altLang="zh-CN" kern="100" dirty="0" smtClean="0">
                <a:latin typeface="Times New Roman" panose="02020603050405020304" pitchFamily="18" charset="0"/>
                <a:cs typeface="Times New Roman" panose="02020603050405020304" pitchFamily="18" charset="0"/>
              </a:rPr>
              <a:t>5-2</a:t>
            </a:r>
            <a:r>
              <a:rPr lang="zh-CN" altLang="zh-CN" kern="100" dirty="0">
                <a:latin typeface="Times New Roman" panose="02020603050405020304" pitchFamily="18" charset="0"/>
                <a:cs typeface="Times New Roman" panose="02020603050405020304" pitchFamily="18" charset="0"/>
              </a:rPr>
              <a:t>一个班级有</a:t>
            </a:r>
            <a:r>
              <a:rPr lang="en-US" altLang="zh-CN" kern="100" dirty="0">
                <a:latin typeface="Times New Roman" panose="02020603050405020304" pitchFamily="18" charset="0"/>
                <a:cs typeface="Times New Roman" panose="02020603050405020304" pitchFamily="18" charset="0"/>
              </a:rPr>
              <a:t>10</a:t>
            </a:r>
            <a:r>
              <a:rPr lang="zh-CN" altLang="zh-CN" kern="100" dirty="0">
                <a:latin typeface="Times New Roman" panose="02020603050405020304" pitchFamily="18" charset="0"/>
                <a:cs typeface="Times New Roman" panose="02020603050405020304" pitchFamily="18" charset="0"/>
              </a:rPr>
              <a:t>名同学，输入这</a:t>
            </a:r>
            <a:r>
              <a:rPr lang="en-US" altLang="zh-CN" kern="100" dirty="0">
                <a:latin typeface="Times New Roman" panose="02020603050405020304" pitchFamily="18" charset="0"/>
                <a:cs typeface="Times New Roman" panose="02020603050405020304" pitchFamily="18" charset="0"/>
              </a:rPr>
              <a:t>10</a:t>
            </a:r>
            <a:r>
              <a:rPr lang="zh-CN" altLang="zh-CN" kern="100" dirty="0">
                <a:latin typeface="Times New Roman" panose="02020603050405020304" pitchFamily="18" charset="0"/>
                <a:cs typeface="Times New Roman" panose="02020603050405020304" pitchFamily="18" charset="0"/>
              </a:rPr>
              <a:t>个同学的成绩，求和，平均分。</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分析：利用一维数组来存储</a:t>
            </a:r>
            <a:r>
              <a:rPr lang="en-US" altLang="zh-CN" kern="100" dirty="0">
                <a:latin typeface="Times New Roman" panose="02020603050405020304" pitchFamily="18" charset="0"/>
                <a:cs typeface="Times New Roman" panose="02020603050405020304" pitchFamily="18" charset="0"/>
              </a:rPr>
              <a:t>10</a:t>
            </a:r>
            <a:r>
              <a:rPr lang="zh-CN" altLang="zh-CN" kern="100" dirty="0">
                <a:latin typeface="Times New Roman" panose="02020603050405020304" pitchFamily="18" charset="0"/>
                <a:cs typeface="Times New Roman" panose="02020603050405020304" pitchFamily="18" charset="0"/>
              </a:rPr>
              <a:t>个同学的成绩，用循环控制数组元素的下标。</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float  </a:t>
            </a:r>
            <a:r>
              <a:rPr lang="en-US" altLang="zh-CN" kern="100" dirty="0" err="1">
                <a:latin typeface="Times New Roman" panose="02020603050405020304" pitchFamily="18" charset="0"/>
                <a:cs typeface="Times New Roman" panose="02020603050405020304" pitchFamily="18" charset="0"/>
              </a:rPr>
              <a:t>cj</a:t>
            </a:r>
            <a:r>
              <a:rPr lang="en-US" altLang="zh-CN" kern="100" dirty="0">
                <a:latin typeface="Times New Roman" panose="02020603050405020304" pitchFamily="18" charset="0"/>
                <a:cs typeface="Times New Roman" panose="02020603050405020304" pitchFamily="18" charset="0"/>
              </a:rPr>
              <a:t>[10],sum=0,aver;</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for(i=0;i&lt;10;i++)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请输入第</a:t>
            </a:r>
            <a:r>
              <a:rPr lang="en-US" altLang="zh-CN" kern="100" dirty="0">
                <a:latin typeface="Times New Roman" panose="02020603050405020304" pitchFamily="18" charset="0"/>
                <a:cs typeface="Times New Roman" panose="02020603050405020304" pitchFamily="18" charset="0"/>
              </a:rPr>
              <a:t> %d </a:t>
            </a:r>
            <a:r>
              <a:rPr lang="zh-CN" altLang="zh-CN" kern="100" dirty="0">
                <a:latin typeface="Times New Roman" panose="02020603050405020304" pitchFamily="18" charset="0"/>
                <a:cs typeface="Times New Roman" panose="02020603050405020304" pitchFamily="18" charset="0"/>
              </a:rPr>
              <a:t>位同学的成绩</a:t>
            </a:r>
            <a:r>
              <a:rPr lang="en-US" altLang="zh-CN" kern="100" dirty="0">
                <a:latin typeface="Times New Roman" panose="02020603050405020304" pitchFamily="18" charset="0"/>
                <a:cs typeface="Times New Roman" panose="02020603050405020304" pitchFamily="18" charset="0"/>
              </a:rPr>
              <a:t>: ",i+1);</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("%f",&amp;</a:t>
            </a:r>
            <a:r>
              <a:rPr lang="en-US" altLang="zh-CN" kern="100" dirty="0" err="1">
                <a:latin typeface="Times New Roman" panose="02020603050405020304" pitchFamily="18" charset="0"/>
                <a:cs typeface="Times New Roman" panose="02020603050405020304" pitchFamily="18" charset="0"/>
              </a:rPr>
              <a:t>cj</a:t>
            </a:r>
            <a:r>
              <a:rPr lang="en-US" altLang="zh-CN" kern="100" dirty="0">
                <a:latin typeface="Times New Roman" panose="02020603050405020304" pitchFamily="18" charset="0"/>
                <a:cs typeface="Times New Roman" panose="02020603050405020304" pitchFamily="18" charset="0"/>
              </a:rPr>
              <a:t>[i]);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sum=</a:t>
            </a:r>
            <a:r>
              <a:rPr lang="en-US" altLang="zh-CN" kern="100" dirty="0" err="1">
                <a:latin typeface="Times New Roman" panose="02020603050405020304" pitchFamily="18" charset="0"/>
                <a:cs typeface="Times New Roman" panose="02020603050405020304" pitchFamily="18" charset="0"/>
              </a:rPr>
              <a:t>sum+cj</a:t>
            </a:r>
            <a:r>
              <a:rPr lang="en-US" altLang="zh-CN" kern="100" dirty="0">
                <a:latin typeface="Times New Roman" panose="02020603050405020304" pitchFamily="18" charset="0"/>
                <a:cs typeface="Times New Roman" panose="02020603050405020304" pitchFamily="18" charset="0"/>
              </a:rPr>
              <a:t>[i];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466725"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aver=sum/10;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("sum: %</a:t>
            </a:r>
            <a:r>
              <a:rPr lang="en-US" altLang="zh-CN" kern="100" dirty="0" err="1">
                <a:latin typeface="Times New Roman" panose="02020603050405020304" pitchFamily="18" charset="0"/>
                <a:cs typeface="Times New Roman" panose="02020603050405020304" pitchFamily="18" charset="0"/>
              </a:rPr>
              <a:t>f,aver</a:t>
            </a:r>
            <a:r>
              <a:rPr lang="en-US" altLang="zh-CN" kern="100" dirty="0">
                <a:latin typeface="Times New Roman" panose="02020603050405020304" pitchFamily="18" charset="0"/>
                <a:cs typeface="Times New Roman" panose="02020603050405020304" pitchFamily="18" charset="0"/>
              </a:rPr>
              <a:t>:%f \n",</a:t>
            </a:r>
            <a:r>
              <a:rPr lang="en-US" altLang="zh-CN" kern="100" dirty="0" err="1">
                <a:latin typeface="Times New Roman" panose="02020603050405020304" pitchFamily="18" charset="0"/>
                <a:cs typeface="Times New Roman" panose="02020603050405020304" pitchFamily="18" charset="0"/>
              </a:rPr>
              <a:t>sum,aver</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00251069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623392" y="1198786"/>
            <a:ext cx="4929555" cy="1200329"/>
          </a:xfrm>
          <a:prstGeom prst="rect">
            <a:avLst/>
          </a:prstGeom>
          <a:noFill/>
          <a:ln w="9525">
            <a:noFill/>
            <a:miter lim="800000"/>
            <a:headEnd/>
            <a:tailEnd/>
          </a:ln>
        </p:spPr>
        <p:txBody>
          <a:bodyPr wrap="none">
            <a:spAutoFit/>
          </a:bodyPr>
          <a:lstStyle/>
          <a:p>
            <a:pPr>
              <a:defRPr/>
            </a:pPr>
            <a:r>
              <a:rPr lang="zh-CN" altLang="en-US" sz="7200" b="1" spc="200" dirty="0" smtClean="0">
                <a:solidFill>
                  <a:prstClr val="white"/>
                </a:solidFill>
                <a:latin typeface="微软雅黑" pitchFamily="34" charset="-122"/>
                <a:ea typeface="微软雅黑" pitchFamily="34" charset="-122"/>
              </a:rPr>
              <a:t>谢谢观看！</a:t>
            </a:r>
            <a:endParaRPr lang="zh-CN" altLang="en-US" sz="7200" b="1" spc="200" dirty="0">
              <a:solidFill>
                <a:prstClr val="white"/>
              </a:solidFill>
              <a:latin typeface="微软雅黑" pitchFamily="34" charset="-122"/>
              <a:ea typeface="微软雅黑" pitchFamily="34" charset="-122"/>
            </a:endParaRPr>
          </a:p>
        </p:txBody>
      </p:sp>
      <p:cxnSp>
        <p:nvCxnSpPr>
          <p:cNvPr id="4" name="直接连接符 3"/>
          <p:cNvCxnSpPr/>
          <p:nvPr/>
        </p:nvCxnSpPr>
        <p:spPr>
          <a:xfrm>
            <a:off x="695400" y="1135445"/>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95400" y="2471122"/>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flipH="1">
            <a:off x="7813564" y="2399115"/>
            <a:ext cx="3927564" cy="4259502"/>
          </a:xfrm>
          <a:prstGeom prst="rect">
            <a:avLst/>
          </a:prstGeom>
        </p:spPr>
      </p:pic>
      <p:pic>
        <p:nvPicPr>
          <p:cNvPr id="8" name="图片 7"/>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flipH="1">
            <a:off x="7085958" y="4891937"/>
            <a:ext cx="1455212" cy="1468446"/>
          </a:xfrm>
          <a:prstGeom prst="rect">
            <a:avLst/>
          </a:prstGeom>
        </p:spPr>
      </p:pic>
    </p:spTree>
    <p:extLst>
      <p:ext uri="{BB962C8B-B14F-4D97-AF65-F5344CB8AC3E}">
        <p14:creationId xmlns="" xmlns:p14="http://schemas.microsoft.com/office/powerpoint/2010/main" val="172279757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1+#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35" presetClass="entr" presetSubtype="0" fill="hold" grpId="1"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style.rotation</p:attrName>
                                        </p:attrNameLst>
                                      </p:cBhvr>
                                      <p:tavLst>
                                        <p:tav tm="0">
                                          <p:val>
                                            <p:fltVal val="720"/>
                                          </p:val>
                                        </p:tav>
                                        <p:tav tm="100000">
                                          <p:val>
                                            <p:fltVal val="0"/>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ppt_w</p:attrName>
                                        </p:attrNameLst>
                                      </p:cBhvr>
                                      <p:tavLst>
                                        <p:tav tm="0">
                                          <p:val>
                                            <p:fltVal val="0"/>
                                          </p:val>
                                        </p:tav>
                                        <p:tav tm="100000">
                                          <p:val>
                                            <p:strVal val="#ppt_w"/>
                                          </p:val>
                                        </p:tav>
                                      </p:tavLst>
                                    </p:anim>
                                  </p:childTnLst>
                                </p:cTn>
                              </p:par>
                              <p:par>
                                <p:cTn id="23" presetID="53" presetClass="entr" presetSubtype="16" fill="hold" grpId="2"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par>
                          <p:cTn id="28" fill="hold">
                            <p:stCondLst>
                              <p:cond delay="750"/>
                            </p:stCondLst>
                            <p:childTnLst>
                              <p:par>
                                <p:cTn id="29" presetID="42"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3305" y="720142"/>
            <a:ext cx="10075491" cy="5410712"/>
          </a:xfrm>
          <a:prstGeom prst="rect">
            <a:avLst/>
          </a:prstGeom>
        </p:spPr>
        <p:txBody>
          <a:bodyPr wrap="square">
            <a:spAutoFit/>
          </a:bodyPr>
          <a:lstStyle/>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例</a:t>
            </a:r>
            <a:r>
              <a:rPr lang="en-US" altLang="zh-CN" kern="100" dirty="0">
                <a:latin typeface="Times New Roman" panose="02020603050405020304" pitchFamily="18" charset="0"/>
                <a:cs typeface="Times New Roman" panose="02020603050405020304" pitchFamily="18" charset="0"/>
              </a:rPr>
              <a:t>5-3 </a:t>
            </a:r>
            <a:r>
              <a:rPr lang="zh-CN" altLang="zh-CN" kern="100" dirty="0">
                <a:latin typeface="Times New Roman" panose="02020603050405020304" pitchFamily="18" charset="0"/>
                <a:cs typeface="Times New Roman" panose="02020603050405020304" pitchFamily="18" charset="0"/>
              </a:rPr>
              <a:t>输入</a:t>
            </a:r>
            <a:r>
              <a:rPr lang="en-US" altLang="zh-CN" kern="100" dirty="0">
                <a:latin typeface="Times New Roman" panose="02020603050405020304" pitchFamily="18" charset="0"/>
                <a:cs typeface="Times New Roman" panose="02020603050405020304" pitchFamily="18" charset="0"/>
              </a:rPr>
              <a:t>10</a:t>
            </a:r>
            <a:r>
              <a:rPr lang="zh-CN" altLang="zh-CN" kern="100" dirty="0">
                <a:latin typeface="Times New Roman" panose="02020603050405020304" pitchFamily="18" charset="0"/>
                <a:cs typeface="Times New Roman" panose="02020603050405020304" pitchFamily="18" charset="0"/>
              </a:rPr>
              <a:t>个不重复的整数并存入数组，输出这十个数字。</a:t>
            </a:r>
          </a:p>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分析：输入的数据使用数组存储，每当用户输入一个数据，都和前方已经输入的做比较，如果有重复的，给出提示并要求用户重新输入。在程序编写时使用了循环嵌套结构，外层循环控制输入十个数，内层循环用于检测。</a:t>
            </a:r>
          </a:p>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参考代码如下：</a:t>
            </a: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a[10],</a:t>
            </a:r>
            <a:r>
              <a:rPr lang="en-US" altLang="zh-CN" kern="100" dirty="0" err="1">
                <a:latin typeface="Times New Roman" panose="02020603050405020304" pitchFamily="18" charset="0"/>
                <a:cs typeface="Times New Roman" panose="02020603050405020304" pitchFamily="18" charset="0"/>
              </a:rPr>
              <a:t>i,j</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=0;/*</a:t>
            </a:r>
            <a:r>
              <a:rPr lang="zh-CN" altLang="zh-CN" kern="100" dirty="0">
                <a:latin typeface="Times New Roman" panose="02020603050405020304" pitchFamily="18" charset="0"/>
                <a:cs typeface="Times New Roman" panose="02020603050405020304" pitchFamily="18" charset="0"/>
              </a:rPr>
              <a:t>控制输入</a:t>
            </a:r>
            <a:r>
              <a:rPr lang="en-US" altLang="zh-CN" kern="100" dirty="0">
                <a:latin typeface="Times New Roman" panose="02020603050405020304" pitchFamily="18" charset="0"/>
                <a:cs typeface="Times New Roman" panose="02020603050405020304" pitchFamily="18" charset="0"/>
              </a:rPr>
              <a:t>10</a:t>
            </a:r>
            <a:r>
              <a:rPr lang="zh-CN" altLang="zh-CN" kern="100" dirty="0">
                <a:latin typeface="Times New Roman" panose="02020603050405020304" pitchFamily="18" charset="0"/>
                <a:cs typeface="Times New Roman" panose="02020603050405020304" pitchFamily="18" charset="0"/>
              </a:rPr>
              <a:t>个数</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用户可能输入重复的，所以输入次数不定，适合使用</a:t>
            </a:r>
            <a:r>
              <a:rPr lang="en-US" altLang="zh-CN" kern="100" dirty="0">
                <a:latin typeface="Times New Roman" panose="02020603050405020304" pitchFamily="18" charset="0"/>
                <a:cs typeface="Times New Roman" panose="02020603050405020304" pitchFamily="18" charset="0"/>
              </a:rPr>
              <a:t>while</a:t>
            </a:r>
            <a:r>
              <a:rPr lang="zh-CN" altLang="zh-CN" kern="100" dirty="0">
                <a:latin typeface="Times New Roman" panose="02020603050405020304" pitchFamily="18" charset="0"/>
                <a:cs typeface="Times New Roman" panose="02020603050405020304" pitchFamily="18" charset="0"/>
              </a:rPr>
              <a:t>循环</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while(</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&lt;10)</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请输入第</a:t>
            </a:r>
            <a:r>
              <a:rPr lang="en-US" altLang="zh-CN" kern="100" dirty="0">
                <a:latin typeface="Times New Roman" panose="02020603050405020304" pitchFamily="18" charset="0"/>
                <a:cs typeface="Times New Roman" panose="02020603050405020304" pitchFamily="18" charset="0"/>
              </a:rPr>
              <a:t> %d </a:t>
            </a:r>
            <a:r>
              <a:rPr lang="zh-CN" altLang="zh-CN" kern="100" dirty="0">
                <a:latin typeface="Times New Roman" panose="02020603050405020304" pitchFamily="18" charset="0"/>
                <a:cs typeface="Times New Roman" panose="02020603050405020304" pitchFamily="18" charset="0"/>
              </a:rPr>
              <a:t>个整数</a:t>
            </a:r>
            <a:r>
              <a:rPr lang="en-US" altLang="zh-CN" kern="100" dirty="0">
                <a:latin typeface="Times New Roman" panose="02020603050405020304" pitchFamily="18" charset="0"/>
                <a:cs typeface="Times New Roman" panose="02020603050405020304" pitchFamily="18" charset="0"/>
              </a:rPr>
              <a:t>: ",i+1);</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d",&amp;a</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检测是否与之前的输入重复</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465180802"/>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90414" y="225046"/>
            <a:ext cx="10272045" cy="5743111"/>
          </a:xfrm>
          <a:prstGeom prst="rect">
            <a:avLst/>
          </a:prstGeom>
        </p:spPr>
        <p:txBody>
          <a:bodyPr wrap="square">
            <a:spAutoFit/>
          </a:bodyPr>
          <a:lstStyle/>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for(j=0;j&lt;</a:t>
            </a:r>
            <a:r>
              <a:rPr lang="en-US" altLang="zh-CN" kern="100" dirty="0" err="1">
                <a:latin typeface="Times New Roman" panose="02020603050405020304" pitchFamily="18" charset="0"/>
                <a:cs typeface="Times New Roman" panose="02020603050405020304" pitchFamily="18" charset="0"/>
              </a:rPr>
              <a:t>i;j</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if(a[j]==a[</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输入的数据已经存在</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break;/*</a:t>
            </a:r>
            <a:r>
              <a:rPr lang="zh-CN" altLang="zh-CN" kern="100" dirty="0">
                <a:latin typeface="Times New Roman" panose="02020603050405020304" pitchFamily="18" charset="0"/>
                <a:cs typeface="Times New Roman" panose="02020603050405020304" pitchFamily="18" charset="0"/>
              </a:rPr>
              <a:t>找到重复的则退出本循环，此时</a:t>
            </a:r>
            <a:r>
              <a:rPr lang="en-US" altLang="zh-CN" kern="100" dirty="0">
                <a:latin typeface="Times New Roman" panose="02020603050405020304" pitchFamily="18" charset="0"/>
                <a:cs typeface="Times New Roman" panose="02020603050405020304" pitchFamily="18" charset="0"/>
              </a:rPr>
              <a:t> j </a:t>
            </a:r>
            <a:r>
              <a:rPr lang="zh-CN" altLang="zh-CN" kern="100" dirty="0">
                <a:latin typeface="Times New Roman" panose="02020603050405020304" pitchFamily="18" charset="0"/>
                <a:cs typeface="Times New Roman" panose="02020603050405020304" pitchFamily="18" charset="0"/>
              </a:rPr>
              <a:t>肯定无法增长到</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如果当前用户输入的值不与前方值重复，则</a:t>
            </a:r>
            <a:r>
              <a:rPr lang="en-US" altLang="zh-CN" kern="100" dirty="0">
                <a:latin typeface="Times New Roman" panose="02020603050405020304" pitchFamily="18" charset="0"/>
                <a:cs typeface="Times New Roman" panose="02020603050405020304" pitchFamily="18" charset="0"/>
              </a:rPr>
              <a:t>j</a:t>
            </a:r>
            <a:r>
              <a:rPr lang="zh-CN" altLang="zh-CN" kern="100" dirty="0">
                <a:latin typeface="Times New Roman" panose="02020603050405020304" pitchFamily="18" charset="0"/>
                <a:cs typeface="Times New Roman" panose="02020603050405020304" pitchFamily="18" charset="0"/>
              </a:rPr>
              <a:t>的值和</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的值相等</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if(j==</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准备输入下一个</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for(</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=0;i&lt;10;i++)</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  ",a[</a:t>
            </a:r>
            <a:r>
              <a:rPr lang="en-US" altLang="zh-CN" kern="100" dirty="0" err="1">
                <a:latin typeface="Times New Roman" panose="02020603050405020304" pitchFamily="18" charset="0"/>
                <a:cs typeface="Times New Roman" panose="02020603050405020304" pitchFamily="18" charset="0"/>
              </a:rPr>
              <a:t>i</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756661357"/>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39739" y="457231"/>
            <a:ext cx="6096000" cy="1089529"/>
          </a:xfrm>
          <a:prstGeom prst="rect">
            <a:avLst/>
          </a:prstGeom>
        </p:spPr>
        <p:txBody>
          <a:bodyPr>
            <a:spAutoFit/>
          </a:bodyPr>
          <a:lstStyle/>
          <a:p>
            <a:pPr indent="267970" algn="just">
              <a:lnSpc>
                <a:spcPct val="120000"/>
              </a:lnSpc>
              <a:spcAft>
                <a:spcPts val="0"/>
              </a:spcAft>
            </a:pPr>
            <a:r>
              <a:rPr lang="en-US" altLang="zh-CN" b="1" kern="100" dirty="0">
                <a:latin typeface="Times New Roman" panose="02020603050405020304" pitchFamily="18" charset="0"/>
                <a:cs typeface="Times New Roman" panose="02020603050405020304" pitchFamily="18" charset="0"/>
              </a:rPr>
              <a:t>5.2</a:t>
            </a:r>
            <a:r>
              <a:rPr lang="zh-CN" altLang="zh-CN" b="1" kern="100" dirty="0">
                <a:latin typeface="Times New Roman" panose="02020603050405020304" pitchFamily="18" charset="0"/>
                <a:cs typeface="Times New Roman" panose="02020603050405020304" pitchFamily="18" charset="0"/>
              </a:rPr>
              <a:t>二维数组的定义和引用</a:t>
            </a:r>
            <a:endParaRPr lang="zh-CN" altLang="zh-CN" b="1" kern="100" dirty="0">
              <a:latin typeface="Cambria" panose="02040503050406030204" pitchFamily="18" charset="0"/>
              <a:cs typeface="Times New Roman" panose="02020603050405020304" pitchFamily="18" charset="0"/>
            </a:endParaRPr>
          </a:p>
          <a:p>
            <a:pPr indent="267970" algn="just">
              <a:lnSpc>
                <a:spcPct val="120000"/>
              </a:lnSpc>
              <a:spcAft>
                <a:spcPts val="0"/>
              </a:spcAft>
            </a:pPr>
            <a:r>
              <a:rPr lang="en-US" altLang="zh-CN" b="1" kern="100" dirty="0">
                <a:latin typeface="Times New Roman" panose="02020603050405020304" pitchFamily="18" charset="0"/>
                <a:cs typeface="Times New Roman" panose="02020603050405020304" pitchFamily="18" charset="0"/>
              </a:rPr>
              <a:t>5.2.1</a:t>
            </a:r>
            <a:r>
              <a:rPr lang="zh-CN" altLang="zh-CN" b="1" kern="100" dirty="0">
                <a:latin typeface="Times New Roman" panose="02020603050405020304" pitchFamily="18" charset="0"/>
                <a:cs typeface="Times New Roman" panose="02020603050405020304" pitchFamily="18" charset="0"/>
              </a:rPr>
              <a:t>二维数组的定义</a:t>
            </a:r>
          </a:p>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数据类型</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数组名</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常量表达式</a:t>
            </a: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常量表达式</a:t>
            </a:r>
            <a:r>
              <a:rPr lang="en-US" altLang="zh-CN" kern="100" dirty="0">
                <a:latin typeface="Times New Roman" panose="02020603050405020304" pitchFamily="18" charset="0"/>
                <a:cs typeface="Times New Roman" panose="02020603050405020304" pitchFamily="18" charset="0"/>
              </a:rPr>
              <a:t>2];</a:t>
            </a:r>
            <a:endParaRPr lang="zh-CN" altLang="zh-CN" kern="100" dirty="0">
              <a:latin typeface="Times New Roman" panose="02020603050405020304" pitchFamily="18" charset="0"/>
              <a:cs typeface="Times New Roman" panose="02020603050405020304" pitchFamily="18" charset="0"/>
            </a:endParaRPr>
          </a:p>
        </p:txBody>
      </p:sp>
      <p:sp>
        <p:nvSpPr>
          <p:cNvPr id="5" name="矩形 4"/>
          <p:cNvSpPr/>
          <p:nvPr/>
        </p:nvSpPr>
        <p:spPr>
          <a:xfrm>
            <a:off x="1116651" y="1866694"/>
            <a:ext cx="6096000" cy="646331"/>
          </a:xfrm>
          <a:prstGeom prst="rect">
            <a:avLst/>
          </a:prstGeom>
        </p:spPr>
        <p:txBody>
          <a:bodyPr>
            <a:spAutoFit/>
          </a:bodyPr>
          <a:lstStyle/>
          <a:p>
            <a:pPr lvl="0" indent="266700" eaLnBrk="0" fontAlgn="base" hangingPunct="0">
              <a:spcBef>
                <a:spcPct val="0"/>
              </a:spcBef>
              <a:spcAft>
                <a:spcPct val="0"/>
              </a:spcAft>
            </a:pPr>
            <a:r>
              <a:rPr lang="zh-CN" altLang="zh-CN" dirty="0">
                <a:latin typeface="Times New Roman" pitchFamily="18" charset="0"/>
                <a:cs typeface="Times New Roman" pitchFamily="18" charset="0"/>
              </a:rPr>
              <a:t>例如，</a:t>
            </a:r>
            <a:r>
              <a:rPr lang="en-US" altLang="zh-CN" dirty="0" err="1">
                <a:latin typeface="Times New Roman" pitchFamily="18" charset="0"/>
                <a:cs typeface="Times New Roman" pitchFamily="18" charset="0"/>
              </a:rPr>
              <a:t>int</a:t>
            </a:r>
            <a:r>
              <a:rPr lang="en-US" altLang="zh-CN" dirty="0">
                <a:latin typeface="Times New Roman" pitchFamily="18" charset="0"/>
                <a:cs typeface="Times New Roman" pitchFamily="18" charset="0"/>
              </a:rPr>
              <a:t>  b[3][5];</a:t>
            </a:r>
            <a:endParaRPr lang="en-US" altLang="zh-CN" sz="1400" dirty="0">
              <a:latin typeface="Times New Roman" pitchFamily="18" charset="0"/>
              <a:cs typeface="Times New Roman" pitchFamily="18" charset="0"/>
            </a:endParaRPr>
          </a:p>
          <a:p>
            <a:pPr lvl="0" indent="127000" eaLnBrk="0" fontAlgn="base" hangingPunct="0">
              <a:spcBef>
                <a:spcPct val="0"/>
              </a:spcBef>
              <a:spcAft>
                <a:spcPct val="0"/>
              </a:spcAft>
            </a:pPr>
            <a:r>
              <a:rPr lang="en-US" altLang="zh-CN" dirty="0">
                <a:latin typeface="Times New Roman" pitchFamily="18" charset="0"/>
                <a:cs typeface="Times New Roman" pitchFamily="18" charset="0"/>
              </a:rPr>
              <a:t>   </a:t>
            </a:r>
            <a:r>
              <a:rPr lang="zh-CN" altLang="en-US" dirty="0">
                <a:latin typeface="Times New Roman" pitchFamily="18" charset="0"/>
                <a:cs typeface="Times New Roman" pitchFamily="18" charset="0"/>
              </a:rPr>
              <a:t>其中的元素为：</a:t>
            </a:r>
            <a:endParaRPr lang="zh-CN" altLang="en-US" sz="4000" dirty="0">
              <a:latin typeface="Times New Roman" pitchFamily="18" charset="0"/>
              <a:cs typeface="Times New Roman" pitchFamily="18" charset="0"/>
            </a:endParaRPr>
          </a:p>
        </p:txBody>
      </p:sp>
      <p:graphicFrame>
        <p:nvGraphicFramePr>
          <p:cNvPr id="6" name="表格 5"/>
          <p:cNvGraphicFramePr>
            <a:graphicFrameLocks noGrp="1"/>
          </p:cNvGraphicFramePr>
          <p:nvPr>
            <p:extLst>
              <p:ext uri="{D42A27DB-BD31-4B8C-83A1-F6EECF244321}">
                <p14:modId xmlns="" xmlns:p14="http://schemas.microsoft.com/office/powerpoint/2010/main" val="1058154676"/>
              </p:ext>
            </p:extLst>
          </p:nvPr>
        </p:nvGraphicFramePr>
        <p:xfrm>
          <a:off x="2273179" y="2948299"/>
          <a:ext cx="4592595" cy="1810302"/>
        </p:xfrm>
        <a:graphic>
          <a:graphicData uri="http://schemas.openxmlformats.org/drawingml/2006/table">
            <a:tbl>
              <a:tblPr firstRow="1" firstCol="1" bandRow="1">
                <a:tableStyleId>{2D5ABB26-0587-4C30-8999-92F81FD0307C}</a:tableStyleId>
              </a:tblPr>
              <a:tblGrid>
                <a:gridCol w="918519"/>
                <a:gridCol w="918519"/>
                <a:gridCol w="918519"/>
                <a:gridCol w="918519"/>
                <a:gridCol w="918519"/>
              </a:tblGrid>
              <a:tr h="603434">
                <a:tc>
                  <a:txBody>
                    <a:bodyPr/>
                    <a:lstStyle/>
                    <a:p>
                      <a:pPr indent="127000" algn="just">
                        <a:lnSpc>
                          <a:spcPct val="120000"/>
                        </a:lnSpc>
                        <a:spcAft>
                          <a:spcPts val="0"/>
                        </a:spcAft>
                      </a:pPr>
                      <a:r>
                        <a:rPr lang="en-US" sz="1800" kern="100" dirty="0">
                          <a:effectLst/>
                          <a:latin typeface="Times New Roman" panose="02020603050405020304" pitchFamily="18" charset="0"/>
                          <a:cs typeface="Times New Roman" panose="02020603050405020304" pitchFamily="18" charset="0"/>
                        </a:rPr>
                        <a:t>b[0][0]</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800" kern="100" dirty="0">
                          <a:effectLst/>
                          <a:latin typeface="Times New Roman" panose="02020603050405020304" pitchFamily="18" charset="0"/>
                          <a:cs typeface="Times New Roman" panose="02020603050405020304" pitchFamily="18" charset="0"/>
                        </a:rPr>
                        <a:t>b[0][1]</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800" kern="100" dirty="0">
                          <a:effectLst/>
                          <a:latin typeface="Times New Roman" panose="02020603050405020304" pitchFamily="18" charset="0"/>
                          <a:cs typeface="Times New Roman" panose="02020603050405020304" pitchFamily="18" charset="0"/>
                        </a:rPr>
                        <a:t>b[0][2]</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b[0][3]</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b[0][4]</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603434">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b[1][0]</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b[1][1]</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800" kern="100" dirty="0">
                          <a:effectLst/>
                          <a:latin typeface="Times New Roman" panose="02020603050405020304" pitchFamily="18" charset="0"/>
                          <a:cs typeface="Times New Roman" panose="02020603050405020304" pitchFamily="18" charset="0"/>
                        </a:rPr>
                        <a:t>b[1][2]</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800" kern="100" dirty="0">
                          <a:effectLst/>
                          <a:latin typeface="Times New Roman" panose="02020603050405020304" pitchFamily="18" charset="0"/>
                          <a:cs typeface="Times New Roman" panose="02020603050405020304" pitchFamily="18" charset="0"/>
                        </a:rPr>
                        <a:t>b[1][3]</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b[1][4]</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603434">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b[2][0]</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b[2][1]</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800" kern="100">
                          <a:effectLst/>
                          <a:latin typeface="Times New Roman" panose="02020603050405020304" pitchFamily="18" charset="0"/>
                          <a:cs typeface="Times New Roman" panose="02020603050405020304" pitchFamily="18" charset="0"/>
                        </a:rPr>
                        <a:t>b[2][2]</a:t>
                      </a:r>
                      <a:endParaRPr lang="zh-CN" sz="1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800" kern="100" dirty="0">
                          <a:effectLst/>
                          <a:latin typeface="Times New Roman" panose="02020603050405020304" pitchFamily="18" charset="0"/>
                          <a:cs typeface="Times New Roman" panose="02020603050405020304" pitchFamily="18" charset="0"/>
                        </a:rPr>
                        <a:t>b[2][3]</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indent="127000" algn="just">
                        <a:lnSpc>
                          <a:spcPct val="120000"/>
                        </a:lnSpc>
                        <a:spcAft>
                          <a:spcPts val="0"/>
                        </a:spcAft>
                      </a:pPr>
                      <a:r>
                        <a:rPr lang="en-US" sz="1800" kern="100" dirty="0">
                          <a:effectLst/>
                          <a:latin typeface="Times New Roman" panose="02020603050405020304" pitchFamily="18" charset="0"/>
                          <a:cs typeface="Times New Roman" panose="02020603050405020304" pitchFamily="18" charset="0"/>
                        </a:rPr>
                        <a:t>b[2][4]</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bl>
          </a:graphicData>
        </a:graphic>
      </p:graphicFrame>
    </p:spTree>
    <p:extLst>
      <p:ext uri="{BB962C8B-B14F-4D97-AF65-F5344CB8AC3E}">
        <p14:creationId xmlns="" xmlns:p14="http://schemas.microsoft.com/office/powerpoint/2010/main" val="1826614529"/>
      </p:ext>
    </p:extLst>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模板072.pptx"/>
</p:tagLst>
</file>

<file path=ppt/theme/theme1.xml><?xml version="1.0" encoding="utf-8"?>
<a:theme xmlns:a="http://schemas.openxmlformats.org/drawingml/2006/main" name="1_Office 主题">
  <a:themeElements>
    <a:clrScheme name="自定义 3">
      <a:dk1>
        <a:sysClr val="windowText" lastClr="000000"/>
      </a:dk1>
      <a:lt1>
        <a:sysClr val="window" lastClr="FFFFFF"/>
      </a:lt1>
      <a:dk2>
        <a:srgbClr val="242852"/>
      </a:dk2>
      <a:lt2>
        <a:srgbClr val="ACCBF9"/>
      </a:lt2>
      <a:accent1>
        <a:srgbClr val="0070C0"/>
      </a:accent1>
      <a:accent2>
        <a:srgbClr val="00B0F0"/>
      </a:accent2>
      <a:accent3>
        <a:srgbClr val="297FD5"/>
      </a:accent3>
      <a:accent4>
        <a:srgbClr val="00B050"/>
      </a:accent4>
      <a:accent5>
        <a:srgbClr val="92D050"/>
      </a:accent5>
      <a:accent6>
        <a:srgbClr val="9D90A0"/>
      </a:accent6>
      <a:hlink>
        <a:srgbClr val="9454C3"/>
      </a:hlink>
      <a:folHlink>
        <a:srgbClr val="3EBB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5164</Words>
  <Application>Microsoft Office PowerPoint</Application>
  <PresentationFormat>自定义</PresentationFormat>
  <Paragraphs>771</Paragraphs>
  <Slides>60</Slides>
  <Notes>46</Notes>
  <HiddenSlides>0</HiddenSlides>
  <MMClips>0</MMClips>
  <ScaleCrop>false</ScaleCrop>
  <HeadingPairs>
    <vt:vector size="4" baseType="variant">
      <vt:variant>
        <vt:lpstr>主题</vt:lpstr>
      </vt:variant>
      <vt:variant>
        <vt:i4>1</vt:i4>
      </vt:variant>
      <vt:variant>
        <vt:lpstr>幻灯片标题</vt:lpstr>
      </vt:variant>
      <vt:variant>
        <vt:i4>60</vt:i4>
      </vt:variant>
    </vt:vector>
  </HeadingPairs>
  <TitlesOfParts>
    <vt:vector size="61" baseType="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模板072.pptx</dc:title>
  <dc:creator/>
  <cp:lastModifiedBy/>
  <cp:revision>1</cp:revision>
  <dcterms:created xsi:type="dcterms:W3CDTF">2016-11-27T09:16:09Z</dcterms:created>
  <dcterms:modified xsi:type="dcterms:W3CDTF">2021-09-26T02:00:57Z</dcterms:modified>
</cp:coreProperties>
</file>