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16">
  <p:sldMasterIdLst>
    <p:sldMasterId id="2147483660" r:id="rId1"/>
  </p:sldMasterIdLst>
  <p:notesMasterIdLst>
    <p:notesMasterId r:id="rId57"/>
  </p:notesMasterIdLst>
  <p:sldIdLst>
    <p:sldId id="352" r:id="rId2"/>
    <p:sldId id="260" r:id="rId3"/>
    <p:sldId id="293" r:id="rId4"/>
    <p:sldId id="294" r:id="rId5"/>
    <p:sldId id="296" r:id="rId6"/>
    <p:sldId id="297" r:id="rId7"/>
    <p:sldId id="298" r:id="rId8"/>
    <p:sldId id="299" r:id="rId9"/>
    <p:sldId id="300" r:id="rId10"/>
    <p:sldId id="353" r:id="rId11"/>
    <p:sldId id="301" r:id="rId12"/>
    <p:sldId id="302" r:id="rId13"/>
    <p:sldId id="303" r:id="rId14"/>
    <p:sldId id="304" r:id="rId15"/>
    <p:sldId id="305" r:id="rId16"/>
    <p:sldId id="306" r:id="rId17"/>
    <p:sldId id="307" r:id="rId18"/>
    <p:sldId id="308" r:id="rId19"/>
    <p:sldId id="309" r:id="rId20"/>
    <p:sldId id="321" r:id="rId21"/>
    <p:sldId id="322" r:id="rId22"/>
    <p:sldId id="323" r:id="rId23"/>
    <p:sldId id="324" r:id="rId24"/>
    <p:sldId id="325" r:id="rId25"/>
    <p:sldId id="326" r:id="rId26"/>
    <p:sldId id="327" r:id="rId27"/>
    <p:sldId id="328" r:id="rId28"/>
    <p:sldId id="329" r:id="rId29"/>
    <p:sldId id="330" r:id="rId30"/>
    <p:sldId id="332" r:id="rId31"/>
    <p:sldId id="333" r:id="rId32"/>
    <p:sldId id="310" r:id="rId33"/>
    <p:sldId id="334" r:id="rId34"/>
    <p:sldId id="317" r:id="rId35"/>
    <p:sldId id="318" r:id="rId36"/>
    <p:sldId id="319" r:id="rId37"/>
    <p:sldId id="320" r:id="rId38"/>
    <p:sldId id="335" r:id="rId39"/>
    <p:sldId id="336" r:id="rId40"/>
    <p:sldId id="337" r:id="rId41"/>
    <p:sldId id="338"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292" r:id="rId56"/>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660"/>
  </p:normalViewPr>
  <p:slideViewPr>
    <p:cSldViewPr snapToGrid="0">
      <p:cViewPr>
        <p:scale>
          <a:sx n="110" d="100"/>
          <a:sy n="110" d="100"/>
        </p:scale>
        <p:origin x="-786" y="-1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xmlns=""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xmlns="" val="3766160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55</a:t>
            </a:fld>
            <a:endParaRPr lang="zh-CN" altLang="en-US"/>
          </a:p>
        </p:txBody>
      </p:sp>
    </p:spTree>
    <p:extLst>
      <p:ext uri="{BB962C8B-B14F-4D97-AF65-F5344CB8AC3E}">
        <p14:creationId xmlns:p14="http://schemas.microsoft.com/office/powerpoint/2010/main" xmlns="" val="3341738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xmlns="" val="2808463494"/>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3849790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xmlns="" val="651953000"/>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xmlns="" val="765536582"/>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19433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项目二</a:t>
            </a:r>
            <a:endParaRPr lang="en-US" altLang="zh-CN" b="1" dirty="0">
              <a:solidFill>
                <a:prstClr val="white"/>
              </a:solidFill>
              <a:ea typeface="微软雅黑" pitchFamily="34" charset="-122"/>
              <a:cs typeface="Arial Unicode MS" pitchFamily="34" charset="-122"/>
            </a:endParaRPr>
          </a:p>
        </p:txBody>
      </p:sp>
      <p:sp>
        <p:nvSpPr>
          <p:cNvPr id="3" name="矩形 2"/>
          <p:cNvSpPr/>
          <p:nvPr userDrawn="1"/>
        </p:nvSpPr>
        <p:spPr>
          <a:xfrm>
            <a:off x="8766411" y="77305"/>
            <a:ext cx="3268844"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数据类型及顺序结构程序设计</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p14="http://schemas.microsoft.com/office/powerpoint/2010/main" xmlns="" val="183398944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3444197421"/>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64302719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145841057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27691953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1424492785"/>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p:nvSpPr>
        <p:spPr>
          <a:xfrm rot="5400000">
            <a:off x="425094" y="88731"/>
            <a:ext cx="495299"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132827" y="0"/>
            <a:ext cx="1079839" cy="3810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7" name="TextBox 6"/>
          <p:cNvSpPr txBox="1"/>
          <p:nvPr/>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p14="http://schemas.microsoft.com/office/powerpoint/2010/main" xmlns=""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9541" y="1483901"/>
            <a:ext cx="6141425" cy="523220"/>
          </a:xfrm>
          <a:prstGeom prst="rect">
            <a:avLst/>
          </a:prstGeom>
        </p:spPr>
        <p:txBody>
          <a:bodyPr wrap="none">
            <a:spAutoFit/>
          </a:bodyPr>
          <a:lstStyle/>
          <a:p>
            <a:pPr>
              <a:defRPr/>
            </a:pPr>
            <a:r>
              <a:rPr lang="zh-CN" altLang="en-US" sz="2800" dirty="0">
                <a:latin typeface="微软雅黑" pitchFamily="34" charset="-122"/>
                <a:ea typeface="微软雅黑" pitchFamily="34" charset="-122"/>
              </a:rPr>
              <a:t>项目</a:t>
            </a:r>
            <a:r>
              <a:rPr lang="zh-CN" altLang="en-US" sz="2800" dirty="0" smtClean="0">
                <a:latin typeface="微软雅黑" pitchFamily="34" charset="-122"/>
                <a:ea typeface="微软雅黑" pitchFamily="34" charset="-122"/>
              </a:rPr>
              <a:t>二  </a:t>
            </a:r>
            <a:r>
              <a:rPr lang="zh-CN" altLang="en-US" sz="2800" dirty="0">
                <a:latin typeface="微软雅黑" pitchFamily="34" charset="-122"/>
                <a:ea typeface="微软雅黑" pitchFamily="34" charset="-122"/>
              </a:rPr>
              <a:t>数据类型及顺序结构程序设计</a:t>
            </a:r>
          </a:p>
        </p:txBody>
      </p:sp>
      <p:sp>
        <p:nvSpPr>
          <p:cNvPr id="3" name="矩形 2"/>
          <p:cNvSpPr/>
          <p:nvPr/>
        </p:nvSpPr>
        <p:spPr>
          <a:xfrm>
            <a:off x="2663441" y="2820585"/>
            <a:ext cx="6096000" cy="1754326"/>
          </a:xfrm>
          <a:prstGeom prst="rect">
            <a:avLst/>
          </a:prstGeom>
        </p:spPr>
        <p:txBody>
          <a:bodyPr>
            <a:spAutoFit/>
          </a:bodyPr>
          <a:lstStyle/>
          <a:p>
            <a:pPr lvl="0" indent="127000" algn="just">
              <a:lnSpc>
                <a:spcPct val="120000"/>
              </a:lnSpc>
              <a:buFont typeface="Wingdings" pitchFamily="2" charset="2"/>
              <a:buChar char="Ø"/>
            </a:pPr>
            <a:r>
              <a:rPr lang="en-US" altLang="zh-CN" b="1" kern="100" dirty="0" smtClean="0">
                <a:latin typeface="Cambria"/>
                <a:cs typeface="Times New Roman"/>
              </a:rPr>
              <a:t>   </a:t>
            </a:r>
            <a:r>
              <a:rPr lang="zh-CN" altLang="zh-CN" b="1" kern="100" dirty="0" smtClean="0">
                <a:latin typeface="Cambria"/>
                <a:cs typeface="Times New Roman"/>
              </a:rPr>
              <a:t>项目</a:t>
            </a:r>
            <a:r>
              <a:rPr lang="zh-CN" altLang="en-US" b="1" kern="100" dirty="0" smtClean="0">
                <a:latin typeface="Cambria"/>
                <a:cs typeface="Times New Roman"/>
              </a:rPr>
              <a:t>目标</a:t>
            </a:r>
            <a:r>
              <a:rPr lang="en-US" altLang="zh-CN" kern="100" dirty="0" smtClean="0">
                <a:latin typeface="Times New Roman" panose="02020603050405020304" pitchFamily="18" charset="0"/>
                <a:cs typeface="Times New Roman" panose="02020603050405020304" pitchFamily="18" charset="0"/>
              </a:rPr>
              <a:t>  </a:t>
            </a:r>
          </a:p>
          <a:p>
            <a:pPr indent="1270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  1</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掌握</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语言的基本数据类型及定义方法</a:t>
            </a:r>
          </a:p>
          <a:p>
            <a:pPr marL="126365"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掌握</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语言运算符的种类、优先级和结合性</a:t>
            </a:r>
          </a:p>
          <a:p>
            <a:pPr marL="126365"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学会格式化输入、输出函数的使用方法</a:t>
            </a:r>
          </a:p>
          <a:p>
            <a:pPr marL="126365" indent="1270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认真体会顺序结构程序设计流程</a:t>
            </a:r>
          </a:p>
        </p:txBody>
      </p:sp>
    </p:spTree>
    <p:extLst>
      <p:ext uri="{BB962C8B-B14F-4D97-AF65-F5344CB8AC3E}">
        <p14:creationId xmlns:p14="http://schemas.microsoft.com/office/powerpoint/2010/main" xmlns="" val="2034796922"/>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8762" y="1784418"/>
            <a:ext cx="9639656" cy="1201611"/>
          </a:xfrm>
          <a:prstGeom prst="rect">
            <a:avLst/>
          </a:prstGeom>
        </p:spPr>
        <p:txBody>
          <a:bodyPr wrap="square">
            <a:spAutoFit/>
          </a:bodyPr>
          <a:lstStyle/>
          <a:p>
            <a:pPr algn="just">
              <a:lnSpc>
                <a:spcPts val="22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）十六进制</a:t>
            </a:r>
            <a:r>
              <a:rPr lang="zh-CN" altLang="en-US" kern="100" dirty="0" smtClean="0">
                <a:solidFill>
                  <a:prstClr val="black"/>
                </a:solidFill>
                <a:latin typeface="Times New Roman"/>
                <a:cs typeface="Times New Roman"/>
              </a:rPr>
              <a:t>整数</a:t>
            </a:r>
            <a:endParaRPr lang="en-US" altLang="zh-CN" kern="100" dirty="0" smtClean="0">
              <a:solidFill>
                <a:prstClr val="black"/>
              </a:solidFill>
              <a:latin typeface="Times New Roman"/>
              <a:cs typeface="Times New Roman"/>
            </a:endParaRPr>
          </a:p>
          <a:p>
            <a:pPr indent="396000" algn="just">
              <a:lnSpc>
                <a:spcPts val="2200"/>
              </a:lnSpc>
            </a:pPr>
            <a:r>
              <a:rPr lang="zh-CN" altLang="en-US" kern="100" dirty="0" smtClean="0">
                <a:solidFill>
                  <a:prstClr val="black"/>
                </a:solidFill>
                <a:latin typeface="Times New Roman"/>
                <a:cs typeface="Times New Roman"/>
              </a:rPr>
              <a:t>十六进制</a:t>
            </a:r>
            <a:r>
              <a:rPr lang="zh-CN" altLang="en-US" kern="100" dirty="0">
                <a:solidFill>
                  <a:prstClr val="black"/>
                </a:solidFill>
                <a:latin typeface="Times New Roman"/>
                <a:cs typeface="Times New Roman"/>
              </a:rPr>
              <a:t>整数是由数字</a:t>
            </a:r>
            <a:r>
              <a:rPr lang="en-US" altLang="zh-CN" kern="100" dirty="0" smtClean="0">
                <a:solidFill>
                  <a:prstClr val="black"/>
                </a:solidFill>
                <a:latin typeface="Times New Roman"/>
                <a:cs typeface="Times New Roman"/>
              </a:rPr>
              <a:t>0~9</a:t>
            </a:r>
            <a:r>
              <a:rPr lang="zh-CN" altLang="en-US" kern="100" dirty="0">
                <a:solidFill>
                  <a:prstClr val="black"/>
                </a:solidFill>
                <a:latin typeface="Times New Roman"/>
                <a:cs typeface="Times New Roman"/>
              </a:rPr>
              <a:t>和字母</a:t>
            </a:r>
            <a:r>
              <a:rPr lang="en-US" altLang="zh-CN" kern="100" dirty="0" err="1" smtClean="0">
                <a:solidFill>
                  <a:prstClr val="black"/>
                </a:solidFill>
                <a:latin typeface="Times New Roman"/>
                <a:cs typeface="Times New Roman"/>
              </a:rPr>
              <a:t>a~f</a:t>
            </a:r>
            <a:r>
              <a:rPr lang="zh-CN" altLang="en-US" kern="100" dirty="0">
                <a:solidFill>
                  <a:prstClr val="black"/>
                </a:solidFill>
                <a:latin typeface="Times New Roman"/>
                <a:cs typeface="Times New Roman"/>
              </a:rPr>
              <a:t>（</a:t>
            </a:r>
            <a:r>
              <a:rPr lang="zh-CN" altLang="en-US" kern="100" dirty="0" smtClean="0">
                <a:solidFill>
                  <a:prstClr val="black"/>
                </a:solidFill>
                <a:latin typeface="Times New Roman"/>
                <a:cs typeface="Times New Roman"/>
              </a:rPr>
              <a:t>或</a:t>
            </a:r>
            <a:r>
              <a:rPr lang="en-US" altLang="zh-CN" kern="100" dirty="0" smtClean="0">
                <a:solidFill>
                  <a:prstClr val="black"/>
                </a:solidFill>
                <a:latin typeface="Times New Roman"/>
                <a:cs typeface="Times New Roman"/>
              </a:rPr>
              <a:t>A~F</a:t>
            </a:r>
            <a:r>
              <a:rPr lang="zh-CN" altLang="en-US" kern="100" dirty="0" smtClean="0">
                <a:solidFill>
                  <a:prstClr val="black"/>
                </a:solidFill>
                <a:latin typeface="Times New Roman"/>
                <a:cs typeface="Times New Roman"/>
              </a:rPr>
              <a:t>）</a:t>
            </a:r>
            <a:r>
              <a:rPr lang="zh-CN" altLang="en-US" kern="100" dirty="0">
                <a:solidFill>
                  <a:prstClr val="black"/>
                </a:solidFill>
                <a:latin typeface="Times New Roman"/>
                <a:cs typeface="Times New Roman"/>
              </a:rPr>
              <a:t>组成的符号串，符号串必须</a:t>
            </a:r>
            <a:r>
              <a:rPr lang="zh-CN" altLang="en-US" kern="100" dirty="0" smtClean="0">
                <a:solidFill>
                  <a:prstClr val="black"/>
                </a:solidFill>
                <a:latin typeface="Times New Roman"/>
                <a:cs typeface="Times New Roman"/>
              </a:rPr>
              <a:t>以</a:t>
            </a:r>
            <a:r>
              <a:rPr lang="en-US" altLang="zh-CN" kern="100" dirty="0" smtClean="0">
                <a:solidFill>
                  <a:prstClr val="black"/>
                </a:solidFill>
                <a:latin typeface="Times New Roman" pitchFamily="18" charset="0"/>
                <a:cs typeface="Times New Roman" pitchFamily="18" charset="0"/>
              </a:rPr>
              <a:t>0x</a:t>
            </a:r>
            <a:r>
              <a:rPr lang="zh-CN" altLang="en-US" kern="100" dirty="0" smtClean="0">
                <a:solidFill>
                  <a:prstClr val="black"/>
                </a:solidFill>
                <a:latin typeface="Times New Roman"/>
                <a:cs typeface="Times New Roman"/>
              </a:rPr>
              <a:t>或</a:t>
            </a:r>
            <a:r>
              <a:rPr lang="en-US" altLang="zh-CN" kern="100" dirty="0" smtClean="0">
                <a:solidFill>
                  <a:prstClr val="black"/>
                </a:solidFill>
                <a:latin typeface="Times New Roman"/>
                <a:cs typeface="Times New Roman"/>
              </a:rPr>
              <a:t>0X</a:t>
            </a:r>
            <a:r>
              <a:rPr lang="zh-CN" altLang="en-US" kern="100" dirty="0" smtClean="0">
                <a:solidFill>
                  <a:prstClr val="black"/>
                </a:solidFill>
                <a:latin typeface="Times New Roman"/>
                <a:cs typeface="Times New Roman"/>
              </a:rPr>
              <a:t>开头</a:t>
            </a:r>
            <a:r>
              <a:rPr lang="zh-CN" altLang="en-US" kern="100" dirty="0">
                <a:solidFill>
                  <a:prstClr val="black"/>
                </a:solidFill>
                <a:latin typeface="Times New Roman"/>
                <a:cs typeface="Times New Roman"/>
              </a:rPr>
              <a:t>，它是十六进制的前导符号。如</a:t>
            </a:r>
            <a:r>
              <a:rPr lang="en-US" altLang="zh-CN" kern="100" dirty="0">
                <a:solidFill>
                  <a:prstClr val="black"/>
                </a:solidFill>
                <a:latin typeface="Times New Roman"/>
                <a:cs typeface="Times New Roman"/>
              </a:rPr>
              <a:t>0x13a</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0xc32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0xff</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0xb800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0xdc</a:t>
            </a:r>
            <a:r>
              <a:rPr lang="zh-CN" altLang="en-US" kern="100" dirty="0">
                <a:solidFill>
                  <a:prstClr val="black"/>
                </a:solidFill>
                <a:latin typeface="Times New Roman"/>
                <a:cs typeface="Times New Roman"/>
              </a:rPr>
              <a:t>都是合法的十六进制整数，</a:t>
            </a:r>
            <a:r>
              <a:rPr lang="en-US" altLang="zh-CN" kern="100" dirty="0">
                <a:solidFill>
                  <a:prstClr val="black"/>
                </a:solidFill>
                <a:latin typeface="Times New Roman"/>
                <a:cs typeface="Times New Roman"/>
              </a:rPr>
              <a:t>013a</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x13a</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13a</a:t>
            </a:r>
            <a:r>
              <a:rPr lang="zh-CN" altLang="en-US" kern="100" dirty="0">
                <a:solidFill>
                  <a:prstClr val="black"/>
                </a:solidFill>
                <a:latin typeface="Times New Roman"/>
                <a:cs typeface="Times New Roman"/>
              </a:rPr>
              <a:t>是不合法的十六进制数。</a:t>
            </a:r>
          </a:p>
        </p:txBody>
      </p:sp>
    </p:spTree>
    <p:extLst>
      <p:ext uri="{BB962C8B-B14F-4D97-AF65-F5344CB8AC3E}">
        <p14:creationId xmlns:p14="http://schemas.microsoft.com/office/powerpoint/2010/main" xmlns="" val="1237488458"/>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22877" y="742504"/>
            <a:ext cx="10469460" cy="4985980"/>
          </a:xfrm>
          <a:prstGeom prst="rect">
            <a:avLst/>
          </a:prstGeom>
          <a:noFill/>
        </p:spPr>
        <p:txBody>
          <a:bodyPr wrap="square" lIns="0" tIns="0" rIns="0" bIns="0" rtlCol="0">
            <a:spAutoFit/>
          </a:bodyPr>
          <a:lstStyle/>
          <a:p>
            <a:pPr indent="540000" algn="just">
              <a:lnSpc>
                <a:spcPct val="150000"/>
              </a:lnSpc>
            </a:pPr>
            <a:r>
              <a:rPr lang="en-US" altLang="zh-CN" b="1" kern="100" dirty="0" smtClean="0">
                <a:solidFill>
                  <a:prstClr val="black"/>
                </a:solidFill>
                <a:latin typeface="Times New Roman"/>
                <a:cs typeface="Times New Roman"/>
              </a:rPr>
              <a:t>2.3.2</a:t>
            </a:r>
            <a:r>
              <a:rPr lang="zh-CN" altLang="en-US" b="1" kern="100" dirty="0" smtClean="0">
                <a:solidFill>
                  <a:prstClr val="black"/>
                </a:solidFill>
                <a:latin typeface="Times New Roman"/>
                <a:cs typeface="Times New Roman"/>
              </a:rPr>
              <a:t>整型变量</a:t>
            </a:r>
          </a:p>
          <a:p>
            <a:pPr indent="540000" algn="just">
              <a:lnSpc>
                <a:spcPct val="150000"/>
              </a:lnSpc>
            </a:pPr>
            <a:r>
              <a:rPr lang="zh-CN" altLang="en-US" kern="100" dirty="0" smtClean="0">
                <a:solidFill>
                  <a:prstClr val="black"/>
                </a:solidFill>
                <a:latin typeface="Times New Roman"/>
                <a:cs typeface="Times New Roman"/>
              </a:rPr>
              <a:t>按占用内存大小的的不同，整型变量可以分为如下四类：</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：为基本整型，通常在内存中占用</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个字节（</a:t>
            </a:r>
            <a:r>
              <a:rPr lang="en-US" altLang="zh-CN" kern="100" dirty="0">
                <a:solidFill>
                  <a:prstClr val="black"/>
                </a:solidFill>
                <a:latin typeface="Times New Roman"/>
                <a:cs typeface="Times New Roman"/>
              </a:rPr>
              <a:t>16</a:t>
            </a:r>
            <a:r>
              <a:rPr lang="zh-CN" altLang="en-US" kern="100" dirty="0">
                <a:solidFill>
                  <a:prstClr val="black"/>
                </a:solidFill>
                <a:latin typeface="Times New Roman"/>
                <a:cs typeface="Times New Roman"/>
              </a:rPr>
              <a:t>个二进制位），取值范围为</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15</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15</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），即</a:t>
            </a:r>
            <a:r>
              <a:rPr lang="en-US" altLang="zh-CN" kern="100" dirty="0">
                <a:solidFill>
                  <a:prstClr val="black"/>
                </a:solidFill>
                <a:latin typeface="Times New Roman"/>
                <a:cs typeface="Times New Roman"/>
              </a:rPr>
              <a:t>-32768</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32767</a:t>
            </a:r>
            <a:r>
              <a:rPr lang="zh-CN" altLang="en-US" kern="100" dirty="0">
                <a:solidFill>
                  <a:prstClr val="black"/>
                </a:solidFill>
                <a:latin typeface="Times New Roman"/>
                <a:cs typeface="Times New Roman"/>
              </a:rPr>
              <a:t>。如果数据超过这个范围，则不能准确的表示。在有些</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编译软件中（</a:t>
            </a:r>
            <a:r>
              <a:rPr lang="en-US" altLang="zh-CN" kern="100" dirty="0">
                <a:solidFill>
                  <a:prstClr val="black"/>
                </a:solidFill>
                <a:latin typeface="Times New Roman"/>
                <a:cs typeface="Times New Roman"/>
              </a:rPr>
              <a:t>visual C++</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类型占用四个字节（</a:t>
            </a:r>
            <a:r>
              <a:rPr lang="en-US" altLang="zh-CN" kern="100" dirty="0">
                <a:solidFill>
                  <a:prstClr val="black"/>
                </a:solidFill>
                <a:latin typeface="Times New Roman"/>
                <a:cs typeface="Times New Roman"/>
              </a:rPr>
              <a:t>32</a:t>
            </a:r>
            <a:r>
              <a:rPr lang="zh-CN" altLang="en-US" kern="100" dirty="0">
                <a:solidFill>
                  <a:prstClr val="black"/>
                </a:solidFill>
                <a:latin typeface="Times New Roman"/>
                <a:cs typeface="Times New Roman"/>
              </a:rPr>
              <a:t>个二进制位），此时取值范围更大。</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short  </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：可以简写为</a:t>
            </a:r>
            <a:r>
              <a:rPr lang="en-US" altLang="zh-CN" kern="100" dirty="0">
                <a:solidFill>
                  <a:prstClr val="black"/>
                </a:solidFill>
                <a:latin typeface="Times New Roman"/>
                <a:cs typeface="Times New Roman"/>
              </a:rPr>
              <a:t>short</a:t>
            </a:r>
            <a:r>
              <a:rPr lang="zh-CN" altLang="en-US" kern="100" dirty="0">
                <a:solidFill>
                  <a:prstClr val="black"/>
                </a:solidFill>
                <a:latin typeface="Times New Roman"/>
                <a:cs typeface="Times New Roman"/>
              </a:rPr>
              <a:t>，为短整型，在内存中占用</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个字节，取值范围为</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15</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15</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），即</a:t>
            </a:r>
            <a:r>
              <a:rPr lang="en-US" altLang="zh-CN" kern="100" dirty="0">
                <a:solidFill>
                  <a:prstClr val="black"/>
                </a:solidFill>
                <a:latin typeface="Times New Roman"/>
                <a:cs typeface="Times New Roman"/>
              </a:rPr>
              <a:t>-32768</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32767</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long  </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：可以简写为</a:t>
            </a:r>
            <a:r>
              <a:rPr lang="en-US" altLang="zh-CN" kern="100" dirty="0">
                <a:solidFill>
                  <a:prstClr val="black"/>
                </a:solidFill>
                <a:latin typeface="Times New Roman"/>
                <a:cs typeface="Times New Roman"/>
              </a:rPr>
              <a:t>long</a:t>
            </a:r>
            <a:r>
              <a:rPr lang="zh-CN" altLang="en-US" kern="100" dirty="0">
                <a:solidFill>
                  <a:prstClr val="black"/>
                </a:solidFill>
                <a:latin typeface="Times New Roman"/>
                <a:cs typeface="Times New Roman"/>
              </a:rPr>
              <a:t>，为长整型，在内存中占用</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个字节，取值范围为</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31</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31</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），即</a:t>
            </a:r>
            <a:r>
              <a:rPr lang="en-US" altLang="zh-CN" kern="100" dirty="0">
                <a:solidFill>
                  <a:prstClr val="black"/>
                </a:solidFill>
                <a:latin typeface="Times New Roman"/>
                <a:cs typeface="Times New Roman"/>
              </a:rPr>
              <a:t>-2147483648</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2147483647</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unsigned  </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：可以简写为</a:t>
            </a:r>
            <a:r>
              <a:rPr lang="en-US" altLang="zh-CN" kern="100" dirty="0">
                <a:solidFill>
                  <a:prstClr val="black"/>
                </a:solidFill>
                <a:latin typeface="Times New Roman"/>
                <a:cs typeface="Times New Roman"/>
              </a:rPr>
              <a:t>unsigned</a:t>
            </a:r>
            <a:r>
              <a:rPr lang="zh-CN" altLang="en-US" kern="100" dirty="0">
                <a:solidFill>
                  <a:prstClr val="black"/>
                </a:solidFill>
                <a:latin typeface="Times New Roman"/>
                <a:cs typeface="Times New Roman"/>
              </a:rPr>
              <a:t>，为无符号整型，在内存中占用</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个字节，只能表示正数，取值范围为：</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en-US" altLang="zh-CN" kern="100" baseline="30000" dirty="0">
                <a:solidFill>
                  <a:prstClr val="black"/>
                </a:solidFill>
                <a:latin typeface="Times New Roman"/>
                <a:cs typeface="Times New Roman"/>
              </a:rPr>
              <a:t>16</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），即</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65535</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另外还有</a:t>
            </a:r>
            <a:r>
              <a:rPr lang="en-US" altLang="zh-CN" kern="100" dirty="0">
                <a:solidFill>
                  <a:prstClr val="black"/>
                </a:solidFill>
                <a:latin typeface="Times New Roman"/>
                <a:cs typeface="Times New Roman"/>
              </a:rPr>
              <a:t>unsigned short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unsigned long</a:t>
            </a:r>
            <a:r>
              <a:rPr lang="zh-CN" altLang="en-US" kern="100" dirty="0">
                <a:solidFill>
                  <a:prstClr val="black"/>
                </a:solidFill>
                <a:latin typeface="Times New Roman"/>
                <a:cs typeface="Times New Roman"/>
              </a:rPr>
              <a:t>，分别为无符号短整型和无符号长整型。</a:t>
            </a:r>
          </a:p>
        </p:txBody>
      </p:sp>
    </p:spTree>
    <p:extLst>
      <p:ext uri="{BB962C8B-B14F-4D97-AF65-F5344CB8AC3E}">
        <p14:creationId xmlns:p14="http://schemas.microsoft.com/office/powerpoint/2010/main" xmlns="" val="591537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553509" y="1251092"/>
            <a:ext cx="10525622" cy="124008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268288" algn="l" defTabSz="914400" rtl="0" eaLnBrk="1" fontAlgn="base" latinLnBrk="0" hangingPunct="1">
              <a:lnSpc>
                <a:spcPct val="150000"/>
              </a:lnSpc>
              <a:spcBef>
                <a:spcPct val="0"/>
              </a:spcBef>
              <a:spcAft>
                <a:spcPct val="0"/>
              </a:spcAft>
              <a:buClrTx/>
              <a:buSzTx/>
              <a:buFontTx/>
              <a:buNone/>
              <a:tabLst/>
            </a:pPr>
            <a:r>
              <a:rPr kumimoji="0" lang="en-US" altLang="zh-CN" b="1" i="0" u="none" strike="noStrike" cap="none" normalizeH="0" baseline="0" dirty="0" smtClean="0" bmk="_Toc65561055">
                <a:ln>
                  <a:noFill/>
                </a:ln>
                <a:solidFill>
                  <a:schemeClr val="tx1"/>
                </a:solidFill>
                <a:effectLst/>
                <a:latin typeface="Times New Roman" pitchFamily="18" charset="0"/>
                <a:ea typeface="宋体" pitchFamily="2" charset="-122"/>
                <a:cs typeface="Times New Roman" pitchFamily="18" charset="0"/>
              </a:rPr>
              <a:t>2.3.3</a:t>
            </a:r>
            <a:r>
              <a:rPr kumimoji="0" lang="zh-CN" altLang="en-US" b="1" i="0" u="none" strike="noStrike" cap="none" normalizeH="0" baseline="0" dirty="0" smtClean="0" bmk="_Toc65561055">
                <a:ln>
                  <a:noFill/>
                </a:ln>
                <a:solidFill>
                  <a:schemeClr val="tx1"/>
                </a:solidFill>
                <a:effectLst/>
                <a:latin typeface="Times New Roman" pitchFamily="18" charset="0"/>
                <a:ea typeface="宋体" pitchFamily="2" charset="-122"/>
                <a:cs typeface="Times New Roman" pitchFamily="18" charset="0"/>
              </a:rPr>
              <a:t>整型变量的定义及使用</a:t>
            </a:r>
            <a:endPar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每个变量在使用前都必须先定义，否则在编译过程中，程序就会报错。变量在内存中占一定的存储单元，例如定义一个变量</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，内存中就为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分配一个空间，用来存储数据，如图</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所示。</a:t>
            </a:r>
          </a:p>
        </p:txBody>
      </p:sp>
      <p:pic>
        <p:nvPicPr>
          <p:cNvPr id="4" name="图片 3" descr="F:\ctutu\02\2-2.png"/>
          <p:cNvPicPr/>
          <p:nvPr/>
        </p:nvPicPr>
        <p:blipFill>
          <a:blip r:embed="rId3"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775075" y="2883004"/>
            <a:ext cx="3384550" cy="1815892"/>
          </a:xfrm>
          <a:prstGeom prst="rect">
            <a:avLst/>
          </a:prstGeom>
          <a:noFill/>
          <a:ln>
            <a:noFill/>
          </a:ln>
        </p:spPr>
      </p:pic>
      <p:sp>
        <p:nvSpPr>
          <p:cNvPr id="90114" name="Rectangle 2"/>
          <p:cNvSpPr>
            <a:spLocks noChangeArrowheads="1"/>
          </p:cNvSpPr>
          <p:nvPr/>
        </p:nvSpPr>
        <p:spPr bwMode="auto">
          <a:xfrm>
            <a:off x="4382457" y="5025509"/>
            <a:ext cx="190308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2-2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定义变量</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820890281"/>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22877" y="399604"/>
            <a:ext cx="10469460" cy="5623334"/>
          </a:xfrm>
          <a:prstGeom prst="rect">
            <a:avLst/>
          </a:prstGeom>
          <a:noFill/>
        </p:spPr>
        <p:txBody>
          <a:bodyPr wrap="square" lIns="0" tIns="0" rIns="0" bIns="0" rtlCol="0">
            <a:spAutoFit/>
          </a:bodyPr>
          <a:lstStyle/>
          <a:p>
            <a:pPr indent="540000" algn="just">
              <a:lnSpc>
                <a:spcPts val="2200"/>
              </a:lnSpc>
            </a:pPr>
            <a:r>
              <a:rPr lang="zh-CN" altLang="en-US" kern="100" dirty="0">
                <a:solidFill>
                  <a:prstClr val="black"/>
                </a:solidFill>
                <a:latin typeface="Times New Roman"/>
                <a:cs typeface="Times New Roman"/>
              </a:rPr>
              <a:t>变量定义的语法格式如下：</a:t>
            </a:r>
          </a:p>
          <a:p>
            <a:pPr indent="540000" algn="just">
              <a:lnSpc>
                <a:spcPts val="2200"/>
              </a:lnSpc>
            </a:pPr>
            <a:r>
              <a:rPr lang="zh-CN" altLang="en-US" kern="100" dirty="0">
                <a:solidFill>
                  <a:prstClr val="black"/>
                </a:solidFill>
                <a:latin typeface="Times New Roman"/>
                <a:cs typeface="Times New Roman"/>
              </a:rPr>
              <a:t>类型名  变量名</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变量名</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变量名</a:t>
            </a:r>
            <a:r>
              <a:rPr lang="en-US" altLang="zh-CN" kern="100" dirty="0">
                <a:solidFill>
                  <a:prstClr val="black"/>
                </a:solidFill>
                <a:latin typeface="Times New Roman"/>
                <a:cs typeface="Times New Roman"/>
              </a:rPr>
              <a:t>n;</a:t>
            </a:r>
          </a:p>
          <a:p>
            <a:pPr indent="540000" algn="just">
              <a:lnSpc>
                <a:spcPts val="2200"/>
              </a:lnSpc>
            </a:pPr>
            <a:r>
              <a:rPr lang="zh-CN" altLang="en-US" kern="100" dirty="0">
                <a:solidFill>
                  <a:prstClr val="black"/>
                </a:solidFill>
                <a:latin typeface="Times New Roman"/>
                <a:cs typeface="Times New Roman"/>
              </a:rPr>
              <a:t>例如 </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  </a:t>
            </a:r>
          </a:p>
          <a:p>
            <a:pPr indent="540000" algn="just">
              <a:lnSpc>
                <a:spcPts val="2200"/>
              </a:lnSpc>
            </a:pPr>
            <a:r>
              <a:rPr lang="en-US" altLang="zh-CN" kern="100" dirty="0">
                <a:solidFill>
                  <a:prstClr val="black"/>
                </a:solidFill>
                <a:latin typeface="Times New Roman"/>
                <a:cs typeface="Times New Roman"/>
              </a:rPr>
              <a:t>long c; </a:t>
            </a:r>
          </a:p>
          <a:p>
            <a:pPr indent="540000" algn="just">
              <a:lnSpc>
                <a:spcPts val="2200"/>
              </a:lnSpc>
            </a:pPr>
            <a:r>
              <a:rPr lang="en-US" altLang="zh-CN" kern="100" dirty="0">
                <a:solidFill>
                  <a:prstClr val="black"/>
                </a:solidFill>
                <a:latin typeface="Times New Roman"/>
                <a:cs typeface="Times New Roman"/>
              </a:rPr>
              <a:t>unsigned d;</a:t>
            </a:r>
          </a:p>
          <a:p>
            <a:pPr indent="540000" algn="just">
              <a:lnSpc>
                <a:spcPts val="22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a,b,c</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定义多个变量时，之间用逗号分隔*</a:t>
            </a:r>
            <a:r>
              <a:rPr lang="en-US" altLang="zh-CN" kern="100" dirty="0">
                <a:solidFill>
                  <a:prstClr val="black"/>
                </a:solidFill>
                <a:latin typeface="Times New Roman"/>
                <a:cs typeface="Times New Roman"/>
              </a:rPr>
              <a:t>/</a:t>
            </a:r>
          </a:p>
          <a:p>
            <a:pPr indent="540000" algn="just">
              <a:lnSpc>
                <a:spcPts val="2200"/>
              </a:lnSpc>
            </a:pPr>
            <a:r>
              <a:rPr lang="zh-CN" altLang="en-US" kern="100" dirty="0">
                <a:solidFill>
                  <a:prstClr val="black"/>
                </a:solidFill>
                <a:latin typeface="Times New Roman"/>
                <a:cs typeface="Times New Roman"/>
              </a:rPr>
              <a:t>定义变量后，就可以使用了。给变量赋初值有两种方式：一是通过赋值运算符“</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进行，格式为：变量名</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表达式；</a:t>
            </a:r>
          </a:p>
          <a:p>
            <a:pPr indent="540000" algn="just">
              <a:lnSpc>
                <a:spcPts val="2200"/>
              </a:lnSpc>
            </a:pPr>
            <a:r>
              <a:rPr lang="zh-CN" altLang="en-US" kern="100" dirty="0">
                <a:solidFill>
                  <a:prstClr val="black"/>
                </a:solidFill>
                <a:latin typeface="Times New Roman"/>
                <a:cs typeface="Times New Roman"/>
              </a:rPr>
              <a:t>如：</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x;   x=6; </a:t>
            </a:r>
          </a:p>
          <a:p>
            <a:pPr indent="540000" algn="just">
              <a:lnSpc>
                <a:spcPts val="2200"/>
              </a:lnSpc>
            </a:pP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a,b,c</a:t>
            </a:r>
            <a:r>
              <a:rPr lang="en-US" altLang="zh-CN" kern="100" dirty="0">
                <a:solidFill>
                  <a:prstClr val="black"/>
                </a:solidFill>
                <a:latin typeface="Times New Roman"/>
                <a:cs typeface="Times New Roman"/>
              </a:rPr>
              <a:t>;   a=6+3;b=7;c=8;</a:t>
            </a:r>
          </a:p>
          <a:p>
            <a:pPr indent="540000" algn="just">
              <a:lnSpc>
                <a:spcPts val="2200"/>
              </a:lnSpc>
            </a:pPr>
            <a:r>
              <a:rPr lang="zh-CN" altLang="en-US" kern="100" dirty="0">
                <a:solidFill>
                  <a:prstClr val="black"/>
                </a:solidFill>
                <a:latin typeface="Times New Roman"/>
                <a:cs typeface="Times New Roman"/>
              </a:rPr>
              <a:t>另一种赋值方式是在定义变量时给出初值，称为初始化。如：</a:t>
            </a:r>
          </a:p>
          <a:p>
            <a:pPr indent="540000" algn="just">
              <a:lnSpc>
                <a:spcPts val="2200"/>
              </a:lnSpc>
            </a:pPr>
            <a:r>
              <a:rPr lang="zh-CN" altLang="en-US"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a=6;/*</a:t>
            </a:r>
            <a:r>
              <a:rPr lang="zh-CN" altLang="en-US" kern="100" dirty="0">
                <a:solidFill>
                  <a:prstClr val="black"/>
                </a:solidFill>
                <a:latin typeface="Times New Roman"/>
                <a:cs typeface="Times New Roman"/>
              </a:rPr>
              <a:t>在定义变量同时，给变量初始化*</a:t>
            </a:r>
            <a:r>
              <a:rPr lang="en-US" altLang="zh-CN" kern="100" dirty="0">
                <a:solidFill>
                  <a:prstClr val="black"/>
                </a:solidFill>
                <a:latin typeface="Times New Roman"/>
                <a:cs typeface="Times New Roman"/>
              </a:rPr>
              <a:t>/</a:t>
            </a:r>
          </a:p>
          <a:p>
            <a:pPr indent="540000" algn="just">
              <a:lnSpc>
                <a:spcPts val="2200"/>
              </a:lnSpc>
            </a:pP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x,y</a:t>
            </a:r>
            <a:r>
              <a:rPr lang="en-US" altLang="zh-CN" kern="100" dirty="0">
                <a:solidFill>
                  <a:prstClr val="black"/>
                </a:solidFill>
                <a:latin typeface="Times New Roman"/>
                <a:cs typeface="Times New Roman"/>
              </a:rPr>
              <a:t>=2,z=6;</a:t>
            </a:r>
          </a:p>
          <a:p>
            <a:pPr indent="540000" algn="just">
              <a:lnSpc>
                <a:spcPts val="2200"/>
              </a:lnSpc>
            </a:pPr>
            <a:r>
              <a:rPr lang="zh-CN" altLang="en-US" kern="100" dirty="0">
                <a:solidFill>
                  <a:prstClr val="black"/>
                </a:solidFill>
                <a:latin typeface="Times New Roman"/>
                <a:cs typeface="Times New Roman"/>
              </a:rPr>
              <a:t>变量和常量不同的是，变量在整个程序运行过程中，其值可以被改变。</a:t>
            </a:r>
          </a:p>
          <a:p>
            <a:pPr indent="540000" algn="just">
              <a:lnSpc>
                <a:spcPts val="2200"/>
              </a:lnSpc>
            </a:pPr>
            <a:r>
              <a:rPr lang="zh-CN" altLang="en-US" kern="100" dirty="0">
                <a:solidFill>
                  <a:prstClr val="black"/>
                </a:solidFill>
                <a:latin typeface="Times New Roman"/>
                <a:cs typeface="Times New Roman"/>
              </a:rPr>
              <a:t>如有下列程序段：</a:t>
            </a:r>
          </a:p>
          <a:p>
            <a:pPr indent="540000" algn="just">
              <a:lnSpc>
                <a:spcPts val="22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a=5,b=6;  /*b=11*/</a:t>
            </a:r>
          </a:p>
          <a:p>
            <a:pPr indent="540000" algn="just">
              <a:lnSpc>
                <a:spcPts val="2200"/>
              </a:lnSpc>
            </a:pPr>
            <a:r>
              <a:rPr lang="en-US" altLang="zh-CN" kern="100" dirty="0">
                <a:solidFill>
                  <a:prstClr val="black"/>
                </a:solidFill>
                <a:latin typeface="Times New Roman"/>
                <a:cs typeface="Times New Roman"/>
              </a:rPr>
              <a:t>b=</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  /*b=11*/</a:t>
            </a:r>
          </a:p>
          <a:p>
            <a:pPr indent="540000" algn="just">
              <a:lnSpc>
                <a:spcPts val="2200"/>
              </a:lnSpc>
            </a:pPr>
            <a:r>
              <a:rPr lang="en-US" altLang="zh-CN" kern="100" dirty="0">
                <a:solidFill>
                  <a:prstClr val="black"/>
                </a:solidFill>
                <a:latin typeface="Times New Roman"/>
                <a:cs typeface="Times New Roman"/>
              </a:rPr>
              <a:t>b=</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  /*b=16*/</a:t>
            </a:r>
          </a:p>
          <a:p>
            <a:pPr indent="540000" algn="just">
              <a:lnSpc>
                <a:spcPts val="2200"/>
              </a:lnSpc>
            </a:pP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这里的</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从开始的</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到执行</a:t>
            </a:r>
            <a:r>
              <a:rPr lang="en-US" altLang="zh-CN" kern="100" dirty="0">
                <a:solidFill>
                  <a:prstClr val="black"/>
                </a:solidFill>
                <a:latin typeface="Times New Roman"/>
                <a:cs typeface="Times New Roman"/>
              </a:rPr>
              <a:t>b=</a:t>
            </a:r>
            <a:r>
              <a:rPr lang="en-US" altLang="zh-CN" kern="100" dirty="0" err="1">
                <a:solidFill>
                  <a:prstClr val="black"/>
                </a:solidFill>
                <a:latin typeface="Times New Roman"/>
                <a:cs typeface="Times New Roman"/>
              </a:rPr>
              <a:t>a+b</a:t>
            </a:r>
            <a:r>
              <a:rPr lang="zh-CN" altLang="en-US" kern="100" dirty="0">
                <a:solidFill>
                  <a:prstClr val="black"/>
                </a:solidFill>
                <a:latin typeface="Times New Roman"/>
                <a:cs typeface="Times New Roman"/>
              </a:rPr>
              <a:t>，后变成</a:t>
            </a:r>
            <a:r>
              <a:rPr lang="en-US" altLang="zh-CN" kern="100" dirty="0">
                <a:solidFill>
                  <a:prstClr val="black"/>
                </a:solidFill>
                <a:latin typeface="Times New Roman"/>
                <a:cs typeface="Times New Roman"/>
              </a:rPr>
              <a:t>11</a:t>
            </a:r>
            <a:r>
              <a:rPr lang="zh-CN" altLang="en-US" kern="100" dirty="0">
                <a:solidFill>
                  <a:prstClr val="black"/>
                </a:solidFill>
                <a:latin typeface="Times New Roman"/>
                <a:cs typeface="Times New Roman"/>
              </a:rPr>
              <a:t>。第二次执行</a:t>
            </a:r>
            <a:r>
              <a:rPr lang="en-US" altLang="zh-CN" kern="100" dirty="0">
                <a:solidFill>
                  <a:prstClr val="black"/>
                </a:solidFill>
                <a:latin typeface="Times New Roman"/>
                <a:cs typeface="Times New Roman"/>
              </a:rPr>
              <a:t>b=</a:t>
            </a:r>
            <a:r>
              <a:rPr lang="en-US" altLang="zh-CN" kern="100" dirty="0" err="1">
                <a:solidFill>
                  <a:prstClr val="black"/>
                </a:solidFill>
                <a:latin typeface="Times New Roman"/>
                <a:cs typeface="Times New Roman"/>
              </a:rPr>
              <a:t>a+b</a:t>
            </a:r>
            <a:r>
              <a:rPr lang="zh-CN" altLang="en-US" kern="100" dirty="0">
                <a:solidFill>
                  <a:prstClr val="black"/>
                </a:solidFill>
                <a:latin typeface="Times New Roman"/>
                <a:cs typeface="Times New Roman"/>
              </a:rPr>
              <a:t>时</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赋值号“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右侧的</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是</a:t>
            </a:r>
            <a:r>
              <a:rPr lang="en-US" altLang="zh-CN" kern="100" dirty="0">
                <a:solidFill>
                  <a:prstClr val="black"/>
                </a:solidFill>
                <a:latin typeface="Times New Roman"/>
                <a:cs typeface="Times New Roman"/>
              </a:rPr>
              <a:t>11</a:t>
            </a:r>
            <a:r>
              <a:rPr lang="zh-CN" altLang="en-US" kern="100" dirty="0">
                <a:solidFill>
                  <a:prstClr val="black"/>
                </a:solidFill>
                <a:latin typeface="Times New Roman"/>
                <a:cs typeface="Times New Roman"/>
              </a:rPr>
              <a:t>，再加上</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后变成</a:t>
            </a:r>
            <a:r>
              <a:rPr lang="en-US" altLang="zh-CN" kern="100" dirty="0">
                <a:solidFill>
                  <a:prstClr val="black"/>
                </a:solidFill>
                <a:latin typeface="Times New Roman"/>
                <a:cs typeface="Times New Roman"/>
              </a:rPr>
              <a:t>16</a:t>
            </a:r>
            <a:r>
              <a:rPr lang="zh-CN" altLang="en-US" kern="100" dirty="0">
                <a:solidFill>
                  <a:prstClr val="black"/>
                </a:solidFill>
                <a:latin typeface="Times New Roman"/>
                <a:cs typeface="Times New Roman"/>
              </a:rPr>
              <a:t>。</a:t>
            </a:r>
          </a:p>
        </p:txBody>
      </p:sp>
    </p:spTree>
    <p:extLst>
      <p:ext uri="{BB962C8B-B14F-4D97-AF65-F5344CB8AC3E}">
        <p14:creationId xmlns:p14="http://schemas.microsoft.com/office/powerpoint/2010/main" xmlns="" val="1199673288"/>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22901" y="845032"/>
            <a:ext cx="10183274" cy="2908489"/>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2.4</a:t>
            </a:r>
            <a:r>
              <a:rPr lang="zh-CN" altLang="en-US" b="1" kern="100" dirty="0">
                <a:solidFill>
                  <a:prstClr val="black"/>
                </a:solidFill>
                <a:latin typeface="Times New Roman"/>
                <a:cs typeface="Times New Roman"/>
              </a:rPr>
              <a:t>实型数据</a:t>
            </a:r>
          </a:p>
          <a:p>
            <a:pPr indent="540000" algn="just">
              <a:lnSpc>
                <a:spcPct val="150000"/>
              </a:lnSpc>
            </a:pPr>
            <a:r>
              <a:rPr lang="en-US" altLang="zh-CN" b="1" kern="100" dirty="0">
                <a:solidFill>
                  <a:prstClr val="black"/>
                </a:solidFill>
                <a:latin typeface="Times New Roman"/>
                <a:cs typeface="Times New Roman"/>
              </a:rPr>
              <a:t>2.4.1</a:t>
            </a:r>
            <a:r>
              <a:rPr lang="zh-CN" altLang="en-US" b="1" kern="100" dirty="0">
                <a:solidFill>
                  <a:prstClr val="black"/>
                </a:solidFill>
                <a:latin typeface="Times New Roman"/>
                <a:cs typeface="Times New Roman"/>
              </a:rPr>
              <a:t>实型常量</a:t>
            </a:r>
          </a:p>
          <a:p>
            <a:pPr indent="540000" algn="just">
              <a:lnSpc>
                <a:spcPct val="150000"/>
              </a:lnSpc>
            </a:pPr>
            <a:r>
              <a:rPr lang="zh-CN" altLang="en-US" kern="100" dirty="0">
                <a:solidFill>
                  <a:prstClr val="black"/>
                </a:solidFill>
                <a:latin typeface="Times New Roman"/>
                <a:cs typeface="Times New Roman"/>
              </a:rPr>
              <a:t>实型常量即实数，在Ｃ语言中又称浮点数，其值有两种表达形式：</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）十进制形式：由正负号、小数点、数字</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到</a:t>
            </a:r>
            <a:r>
              <a:rPr lang="en-US" altLang="zh-CN" kern="100" dirty="0">
                <a:solidFill>
                  <a:prstClr val="black"/>
                </a:solidFill>
                <a:latin typeface="Times New Roman"/>
                <a:cs typeface="Times New Roman"/>
              </a:rPr>
              <a:t>9</a:t>
            </a:r>
            <a:r>
              <a:rPr lang="zh-CN" altLang="en-US" kern="100" dirty="0">
                <a:solidFill>
                  <a:prstClr val="black"/>
                </a:solidFill>
                <a:latin typeface="Times New Roman"/>
                <a:cs typeface="Times New Roman"/>
              </a:rPr>
              <a:t>组成；例如</a:t>
            </a:r>
            <a:r>
              <a:rPr lang="en-US" altLang="zh-CN" kern="100" dirty="0">
                <a:solidFill>
                  <a:prstClr val="black"/>
                </a:solidFill>
                <a:latin typeface="Times New Roman"/>
                <a:cs typeface="Times New Roman"/>
              </a:rPr>
              <a:t>3.14</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9.8</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）十进制指数形式：由数字、</a:t>
            </a:r>
            <a:r>
              <a:rPr lang="en-US" altLang="zh-CN" kern="100" dirty="0">
                <a:solidFill>
                  <a:prstClr val="black"/>
                </a:solidFill>
                <a:latin typeface="Times New Roman"/>
                <a:cs typeface="Times New Roman"/>
              </a:rPr>
              <a:t>E</a:t>
            </a:r>
            <a:r>
              <a:rPr lang="zh-CN" altLang="en-US" kern="100" dirty="0">
                <a:solidFill>
                  <a:prstClr val="black"/>
                </a:solidFill>
                <a:latin typeface="Times New Roman"/>
                <a:cs typeface="Times New Roman"/>
              </a:rPr>
              <a:t>（或</a:t>
            </a:r>
            <a:r>
              <a:rPr lang="en-US" altLang="zh-CN" kern="100" dirty="0">
                <a:solidFill>
                  <a:prstClr val="black"/>
                </a:solidFill>
                <a:latin typeface="Times New Roman"/>
                <a:cs typeface="Times New Roman"/>
              </a:rPr>
              <a:t>e</a:t>
            </a:r>
            <a:r>
              <a:rPr lang="zh-CN" altLang="en-US" kern="100" dirty="0">
                <a:solidFill>
                  <a:prstClr val="black"/>
                </a:solidFill>
                <a:latin typeface="Times New Roman"/>
                <a:cs typeface="Times New Roman"/>
              </a:rPr>
              <a:t>）和整数组成，例如：</a:t>
            </a:r>
            <a:r>
              <a:rPr lang="en-US" altLang="zh-CN" kern="100" dirty="0">
                <a:solidFill>
                  <a:prstClr val="black"/>
                </a:solidFill>
                <a:latin typeface="Times New Roman"/>
                <a:cs typeface="Times New Roman"/>
              </a:rPr>
              <a:t>123e3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123.4E2</a:t>
            </a:r>
            <a:r>
              <a:rPr lang="zh-CN" altLang="en-US" kern="100" dirty="0">
                <a:solidFill>
                  <a:prstClr val="black"/>
                </a:solidFill>
                <a:latin typeface="Times New Roman"/>
                <a:cs typeface="Times New Roman"/>
              </a:rPr>
              <a:t>等。</a:t>
            </a:r>
          </a:p>
          <a:p>
            <a:pPr indent="540000" algn="just">
              <a:lnSpc>
                <a:spcPct val="150000"/>
              </a:lnSpc>
            </a:pPr>
            <a:r>
              <a:rPr lang="zh-CN" altLang="en-US" kern="100" dirty="0">
                <a:solidFill>
                  <a:prstClr val="black"/>
                </a:solidFill>
                <a:latin typeface="Times New Roman"/>
                <a:cs typeface="Times New Roman"/>
              </a:rPr>
              <a:t>注意：</a:t>
            </a:r>
            <a:r>
              <a:rPr lang="en-US" altLang="zh-CN" kern="100" dirty="0">
                <a:solidFill>
                  <a:prstClr val="black"/>
                </a:solidFill>
                <a:latin typeface="Times New Roman"/>
                <a:cs typeface="Times New Roman"/>
              </a:rPr>
              <a:t>E</a:t>
            </a:r>
            <a:r>
              <a:rPr lang="zh-CN" altLang="en-US" kern="100" dirty="0">
                <a:solidFill>
                  <a:prstClr val="black"/>
                </a:solidFill>
                <a:latin typeface="Times New Roman"/>
                <a:cs typeface="Times New Roman"/>
              </a:rPr>
              <a:t>后面必须有整数，</a:t>
            </a:r>
            <a:r>
              <a:rPr lang="en-US" altLang="zh-CN" kern="100" dirty="0">
                <a:solidFill>
                  <a:prstClr val="black"/>
                </a:solidFill>
                <a:latin typeface="Times New Roman"/>
                <a:cs typeface="Times New Roman"/>
              </a:rPr>
              <a:t>E</a:t>
            </a:r>
            <a:r>
              <a:rPr lang="zh-CN" altLang="en-US" kern="100" dirty="0">
                <a:solidFill>
                  <a:prstClr val="black"/>
                </a:solidFill>
                <a:latin typeface="Times New Roman"/>
                <a:cs typeface="Times New Roman"/>
              </a:rPr>
              <a:t>前面必须要有数字，</a:t>
            </a:r>
            <a:r>
              <a:rPr lang="en-US" altLang="zh-CN" kern="100" dirty="0">
                <a:solidFill>
                  <a:prstClr val="black"/>
                </a:solidFill>
                <a:latin typeface="Times New Roman"/>
                <a:cs typeface="Times New Roman"/>
              </a:rPr>
              <a:t>0.2E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0.2E2.3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e-5</a:t>
            </a:r>
            <a:r>
              <a:rPr lang="zh-CN" altLang="en-US" kern="100" dirty="0">
                <a:solidFill>
                  <a:prstClr val="black"/>
                </a:solidFill>
                <a:latin typeface="Times New Roman"/>
                <a:cs typeface="Times New Roman"/>
              </a:rPr>
              <a:t>不合法。</a:t>
            </a:r>
          </a:p>
          <a:p>
            <a:pPr indent="540000" algn="just">
              <a:lnSpc>
                <a:spcPct val="150000"/>
              </a:lnSpc>
            </a:pPr>
            <a:r>
              <a:rPr lang="zh-CN" altLang="en-US" kern="100" dirty="0">
                <a:solidFill>
                  <a:prstClr val="black"/>
                </a:solidFill>
                <a:latin typeface="Times New Roman"/>
                <a:cs typeface="Times New Roman"/>
              </a:rPr>
              <a:t>实型常量不分</a:t>
            </a:r>
            <a:r>
              <a:rPr lang="en-US" altLang="zh-CN" kern="100" dirty="0">
                <a:solidFill>
                  <a:prstClr val="black"/>
                </a:solidFill>
                <a:latin typeface="Times New Roman"/>
                <a:cs typeface="Times New Roman"/>
              </a:rPr>
              <a:t>float</a:t>
            </a:r>
            <a:r>
              <a:rPr lang="zh-CN" altLang="en-US" kern="100" dirty="0">
                <a:solidFill>
                  <a:prstClr val="black"/>
                </a:solidFill>
                <a:latin typeface="Times New Roman"/>
                <a:cs typeface="Times New Roman"/>
              </a:rPr>
              <a:t>型和</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型。一个实型常量，可以赋给一个实型变量（</a:t>
            </a:r>
            <a:r>
              <a:rPr lang="en-US" altLang="zh-CN" kern="100" dirty="0">
                <a:solidFill>
                  <a:prstClr val="black"/>
                </a:solidFill>
                <a:latin typeface="Times New Roman"/>
                <a:cs typeface="Times New Roman"/>
              </a:rPr>
              <a:t>float</a:t>
            </a:r>
            <a:r>
              <a:rPr lang="zh-CN" altLang="en-US" kern="100" dirty="0">
                <a:solidFill>
                  <a:prstClr val="black"/>
                </a:solidFill>
                <a:latin typeface="Times New Roman"/>
                <a:cs typeface="Times New Roman"/>
              </a:rPr>
              <a:t>或</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a:t>
            </a:r>
          </a:p>
        </p:txBody>
      </p:sp>
    </p:spTree>
    <p:extLst>
      <p:ext uri="{BB962C8B-B14F-4D97-AF65-F5344CB8AC3E}">
        <p14:creationId xmlns:p14="http://schemas.microsoft.com/office/powerpoint/2010/main" xmlns="" val="790510025"/>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32427" y="1142554"/>
            <a:ext cx="10469460" cy="4154984"/>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2.4.2</a:t>
            </a:r>
            <a:r>
              <a:rPr lang="zh-CN" altLang="en-US" b="1" kern="100" dirty="0">
                <a:solidFill>
                  <a:prstClr val="black"/>
                </a:solidFill>
                <a:latin typeface="Times New Roman"/>
                <a:cs typeface="Times New Roman"/>
              </a:rPr>
              <a:t>实型变量</a:t>
            </a:r>
          </a:p>
          <a:p>
            <a:pPr indent="540000" algn="just">
              <a:lnSpc>
                <a:spcPct val="150000"/>
              </a:lnSpc>
            </a:pPr>
            <a:r>
              <a:rPr lang="zh-CN" altLang="en-US" kern="100" dirty="0">
                <a:solidFill>
                  <a:prstClr val="black"/>
                </a:solidFill>
                <a:latin typeface="Times New Roman"/>
                <a:cs typeface="Times New Roman"/>
              </a:rPr>
              <a:t>根据占用内存空间的不同，实型变量可以分为单精度型型</a:t>
            </a:r>
            <a:r>
              <a:rPr lang="en-US" altLang="zh-CN" kern="100" dirty="0">
                <a:solidFill>
                  <a:prstClr val="black"/>
                </a:solidFill>
                <a:latin typeface="Times New Roman"/>
                <a:cs typeface="Times New Roman"/>
              </a:rPr>
              <a:t>float</a:t>
            </a:r>
            <a:r>
              <a:rPr lang="zh-CN" altLang="en-US" kern="100" dirty="0">
                <a:solidFill>
                  <a:prstClr val="black"/>
                </a:solidFill>
                <a:latin typeface="Times New Roman"/>
                <a:cs typeface="Times New Roman"/>
              </a:rPr>
              <a:t>、双精度型</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和长双精度型</a:t>
            </a:r>
            <a:r>
              <a:rPr lang="en-US" altLang="zh-CN" kern="100" dirty="0">
                <a:solidFill>
                  <a:prstClr val="black"/>
                </a:solidFill>
                <a:latin typeface="Times New Roman"/>
                <a:cs typeface="Times New Roman"/>
              </a:rPr>
              <a:t>long double</a:t>
            </a:r>
            <a:r>
              <a:rPr lang="zh-CN" altLang="en-US" kern="100" dirty="0">
                <a:solidFill>
                  <a:prstClr val="black"/>
                </a:solidFill>
                <a:latin typeface="Times New Roman"/>
                <a:cs typeface="Times New Roman"/>
              </a:rPr>
              <a:t>三种。单精度型在内存中占用</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个字节（</a:t>
            </a:r>
            <a:r>
              <a:rPr lang="en-US" altLang="zh-CN" kern="100" dirty="0">
                <a:solidFill>
                  <a:prstClr val="black"/>
                </a:solidFill>
                <a:latin typeface="Times New Roman"/>
                <a:cs typeface="Times New Roman"/>
              </a:rPr>
              <a:t>32</a:t>
            </a:r>
            <a:r>
              <a:rPr lang="zh-CN" altLang="en-US" kern="100" dirty="0">
                <a:solidFill>
                  <a:prstClr val="black"/>
                </a:solidFill>
                <a:latin typeface="Times New Roman"/>
                <a:cs typeface="Times New Roman"/>
              </a:rPr>
              <a:t>个二进制位），可以表示的数据范围为</a:t>
            </a:r>
            <a:r>
              <a:rPr lang="en-US" altLang="zh-CN" kern="100" dirty="0">
                <a:solidFill>
                  <a:prstClr val="black"/>
                </a:solidFill>
                <a:latin typeface="Times New Roman"/>
                <a:cs typeface="Times New Roman"/>
              </a:rPr>
              <a:t>-3.4*10</a:t>
            </a:r>
            <a:r>
              <a:rPr lang="en-US" altLang="zh-CN" kern="100" baseline="30000" dirty="0">
                <a:solidFill>
                  <a:prstClr val="black"/>
                </a:solidFill>
                <a:latin typeface="Times New Roman"/>
                <a:cs typeface="Times New Roman"/>
              </a:rPr>
              <a:t>-38</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3.4*10</a:t>
            </a:r>
            <a:r>
              <a:rPr lang="en-US" altLang="zh-CN" kern="100" baseline="30000" dirty="0">
                <a:solidFill>
                  <a:prstClr val="black"/>
                </a:solidFill>
                <a:latin typeface="Times New Roman"/>
                <a:cs typeface="Times New Roman"/>
              </a:rPr>
              <a:t>38</a:t>
            </a:r>
            <a:r>
              <a:rPr lang="zh-CN" altLang="en-US" kern="100" dirty="0">
                <a:solidFill>
                  <a:prstClr val="black"/>
                </a:solidFill>
                <a:latin typeface="Times New Roman"/>
                <a:cs typeface="Times New Roman"/>
              </a:rPr>
              <a:t>，单精度型可以精确到小数点后</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到</a:t>
            </a:r>
            <a:r>
              <a:rPr lang="en-US" altLang="zh-CN" kern="100" dirty="0">
                <a:solidFill>
                  <a:prstClr val="black"/>
                </a:solidFill>
                <a:latin typeface="Times New Roman"/>
                <a:cs typeface="Times New Roman"/>
              </a:rPr>
              <a:t>7</a:t>
            </a:r>
            <a:r>
              <a:rPr lang="zh-CN" altLang="en-US" kern="100" dirty="0">
                <a:solidFill>
                  <a:prstClr val="black"/>
                </a:solidFill>
                <a:latin typeface="Times New Roman"/>
                <a:cs typeface="Times New Roman"/>
              </a:rPr>
              <a:t>位；双精度型在内存中占用</a:t>
            </a:r>
            <a:r>
              <a:rPr lang="en-US" altLang="zh-CN" kern="100" dirty="0">
                <a:solidFill>
                  <a:prstClr val="black"/>
                </a:solidFill>
                <a:latin typeface="Times New Roman"/>
                <a:cs typeface="Times New Roman"/>
              </a:rPr>
              <a:t>8</a:t>
            </a:r>
            <a:r>
              <a:rPr lang="zh-CN" altLang="en-US" kern="100" dirty="0">
                <a:solidFill>
                  <a:prstClr val="black"/>
                </a:solidFill>
                <a:latin typeface="Times New Roman"/>
                <a:cs typeface="Times New Roman"/>
              </a:rPr>
              <a:t>个字节（</a:t>
            </a:r>
            <a:r>
              <a:rPr lang="en-US" altLang="zh-CN" kern="100" dirty="0">
                <a:solidFill>
                  <a:prstClr val="black"/>
                </a:solidFill>
                <a:latin typeface="Times New Roman"/>
                <a:cs typeface="Times New Roman"/>
              </a:rPr>
              <a:t>64</a:t>
            </a:r>
            <a:r>
              <a:rPr lang="zh-CN" altLang="en-US" kern="100" dirty="0">
                <a:solidFill>
                  <a:prstClr val="black"/>
                </a:solidFill>
                <a:latin typeface="Times New Roman"/>
                <a:cs typeface="Times New Roman"/>
              </a:rPr>
              <a:t>个二进制位），可以表示的数据范围为</a:t>
            </a:r>
            <a:r>
              <a:rPr lang="en-US" altLang="zh-CN" kern="100" dirty="0">
                <a:solidFill>
                  <a:prstClr val="black"/>
                </a:solidFill>
                <a:latin typeface="Times New Roman"/>
                <a:cs typeface="Times New Roman"/>
              </a:rPr>
              <a:t>-1.7*10</a:t>
            </a:r>
            <a:r>
              <a:rPr lang="en-US" altLang="zh-CN" kern="100" baseline="30000" dirty="0">
                <a:solidFill>
                  <a:prstClr val="black"/>
                </a:solidFill>
                <a:latin typeface="Times New Roman"/>
                <a:cs typeface="Times New Roman"/>
              </a:rPr>
              <a:t>-308</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1.7*10</a:t>
            </a:r>
            <a:r>
              <a:rPr lang="en-US" altLang="zh-CN" kern="100" baseline="30000" dirty="0">
                <a:solidFill>
                  <a:prstClr val="black"/>
                </a:solidFill>
                <a:latin typeface="Times New Roman"/>
                <a:cs typeface="Times New Roman"/>
              </a:rPr>
              <a:t>308</a:t>
            </a:r>
            <a:r>
              <a:rPr lang="zh-CN" altLang="en-US" kern="100" dirty="0">
                <a:solidFill>
                  <a:prstClr val="black"/>
                </a:solidFill>
                <a:latin typeface="Times New Roman"/>
                <a:cs typeface="Times New Roman"/>
              </a:rPr>
              <a:t>，双精度型可以精确到小数点后</a:t>
            </a:r>
            <a:r>
              <a:rPr lang="en-US" altLang="zh-CN" kern="100" dirty="0">
                <a:solidFill>
                  <a:prstClr val="black"/>
                </a:solidFill>
                <a:latin typeface="Times New Roman"/>
                <a:cs typeface="Times New Roman"/>
              </a:rPr>
              <a:t>15</a:t>
            </a:r>
            <a:r>
              <a:rPr lang="zh-CN" altLang="en-US" kern="100" dirty="0">
                <a:solidFill>
                  <a:prstClr val="black"/>
                </a:solidFill>
                <a:latin typeface="Times New Roman"/>
                <a:cs typeface="Times New Roman"/>
              </a:rPr>
              <a:t>到</a:t>
            </a:r>
            <a:r>
              <a:rPr lang="en-US" altLang="zh-CN" kern="100" dirty="0">
                <a:solidFill>
                  <a:prstClr val="black"/>
                </a:solidFill>
                <a:latin typeface="Times New Roman"/>
                <a:cs typeface="Times New Roman"/>
              </a:rPr>
              <a:t>16</a:t>
            </a:r>
            <a:r>
              <a:rPr lang="zh-CN" altLang="en-US" kern="100" dirty="0">
                <a:solidFill>
                  <a:prstClr val="black"/>
                </a:solidFill>
                <a:latin typeface="Times New Roman"/>
                <a:cs typeface="Times New Roman"/>
              </a:rPr>
              <a:t>位。</a:t>
            </a:r>
          </a:p>
          <a:p>
            <a:pPr indent="540000" algn="just">
              <a:lnSpc>
                <a:spcPct val="150000"/>
              </a:lnSpc>
            </a:pPr>
            <a:r>
              <a:rPr lang="en-US" altLang="zh-CN" b="1" kern="100" dirty="0">
                <a:solidFill>
                  <a:prstClr val="black"/>
                </a:solidFill>
                <a:latin typeface="Times New Roman"/>
                <a:cs typeface="Times New Roman"/>
              </a:rPr>
              <a:t>2.4.3</a:t>
            </a:r>
            <a:r>
              <a:rPr lang="zh-CN" altLang="en-US" b="1" kern="100" dirty="0">
                <a:solidFill>
                  <a:prstClr val="black"/>
                </a:solidFill>
                <a:latin typeface="Times New Roman"/>
                <a:cs typeface="Times New Roman"/>
              </a:rPr>
              <a:t>实型变量的定义</a:t>
            </a:r>
          </a:p>
          <a:p>
            <a:pPr indent="540000" algn="just">
              <a:lnSpc>
                <a:spcPct val="150000"/>
              </a:lnSpc>
            </a:pPr>
            <a:r>
              <a:rPr lang="zh-CN" altLang="en-US" kern="100" dirty="0">
                <a:solidFill>
                  <a:prstClr val="black"/>
                </a:solidFill>
                <a:latin typeface="Times New Roman"/>
                <a:cs typeface="Times New Roman"/>
              </a:rPr>
              <a:t>定义实型变量的方法与整型变量类似。对每一个实型变量都应在使用前加以定义。如：</a:t>
            </a:r>
          </a:p>
          <a:p>
            <a:pPr indent="540000" algn="just">
              <a:lnSpc>
                <a:spcPct val="150000"/>
              </a:lnSpc>
            </a:pPr>
            <a:r>
              <a:rPr lang="en-US" altLang="zh-CN" kern="100" dirty="0">
                <a:solidFill>
                  <a:prstClr val="black"/>
                </a:solidFill>
                <a:latin typeface="Times New Roman"/>
                <a:cs typeface="Times New Roman"/>
              </a:rPr>
              <a:t>float </a:t>
            </a:r>
            <a:r>
              <a:rPr lang="en-US" altLang="zh-CN" kern="100" dirty="0" err="1">
                <a:solidFill>
                  <a:prstClr val="black"/>
                </a:solidFill>
                <a:latin typeface="Times New Roman"/>
                <a:cs typeface="Times New Roman"/>
              </a:rPr>
              <a:t>x,y</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double z;</a:t>
            </a:r>
          </a:p>
          <a:p>
            <a:pPr indent="540000" algn="just">
              <a:lnSpc>
                <a:spcPct val="150000"/>
              </a:lnSpc>
            </a:pPr>
            <a:r>
              <a:rPr lang="en-US" altLang="zh-CN" kern="100" dirty="0">
                <a:solidFill>
                  <a:prstClr val="black"/>
                </a:solidFill>
                <a:latin typeface="Times New Roman"/>
                <a:cs typeface="Times New Roman"/>
              </a:rPr>
              <a:t>long double t</a:t>
            </a:r>
            <a:r>
              <a:rPr lang="en-US" altLang="zh-CN"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060474860"/>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80052" y="1037779"/>
            <a:ext cx="10469460" cy="4570482"/>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2.5</a:t>
            </a:r>
            <a:r>
              <a:rPr lang="zh-CN" altLang="en-US" b="1" kern="100" dirty="0">
                <a:solidFill>
                  <a:prstClr val="black"/>
                </a:solidFill>
                <a:latin typeface="Times New Roman"/>
                <a:cs typeface="Times New Roman"/>
              </a:rPr>
              <a:t>字符型数据</a:t>
            </a:r>
          </a:p>
          <a:p>
            <a:pPr indent="540000" algn="just">
              <a:lnSpc>
                <a:spcPct val="150000"/>
              </a:lnSpc>
            </a:pPr>
            <a:r>
              <a:rPr lang="en-US" altLang="zh-CN" b="1" kern="100" dirty="0">
                <a:solidFill>
                  <a:prstClr val="black"/>
                </a:solidFill>
                <a:latin typeface="Times New Roman"/>
                <a:cs typeface="Times New Roman"/>
              </a:rPr>
              <a:t>2.5.1</a:t>
            </a:r>
            <a:r>
              <a:rPr lang="zh-CN" altLang="en-US" b="1" kern="100" dirty="0">
                <a:solidFill>
                  <a:prstClr val="black"/>
                </a:solidFill>
                <a:latin typeface="Times New Roman"/>
                <a:cs typeface="Times New Roman"/>
              </a:rPr>
              <a:t>字符常量</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语言的字符常量是用一对单引号括起来的一个字符，例如</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smtClean="0">
                <a:solidFill>
                  <a:prstClr val="black"/>
                </a:solidFill>
                <a:latin typeface="Times New Roman"/>
                <a:cs typeface="Times New Roman"/>
              </a:rPr>
              <a:t>１</a:t>
            </a:r>
            <a:r>
              <a:rPr lang="en-US" altLang="zh-CN" kern="100" dirty="0" smtClean="0">
                <a:solidFill>
                  <a:prstClr val="black"/>
                </a:solidFill>
                <a:latin typeface="Times New Roman"/>
                <a:cs typeface="Times New Roman"/>
              </a:rPr>
              <a:t>'</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a:t>
            </a:r>
            <a:r>
              <a:rPr lang="zh-CN" altLang="en-US" kern="100" dirty="0" smtClean="0">
                <a:solidFill>
                  <a:prstClr val="black"/>
                </a:solidFill>
                <a:latin typeface="Times New Roman"/>
                <a:cs typeface="Times New Roman"/>
              </a:rPr>
              <a:t>等</a:t>
            </a:r>
            <a:r>
              <a:rPr lang="zh-CN" altLang="en-US" kern="100" dirty="0">
                <a:solidFill>
                  <a:prstClr val="black"/>
                </a:solidFill>
                <a:latin typeface="Times New Roman"/>
                <a:cs typeface="Times New Roman"/>
              </a:rPr>
              <a:t>都是字符常量。这里要注意，英文字母区分大小写的</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和</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是</a:t>
            </a:r>
            <a:r>
              <a:rPr lang="zh-CN" altLang="en-US" kern="100" dirty="0">
                <a:solidFill>
                  <a:prstClr val="black"/>
                </a:solidFill>
                <a:latin typeface="Times New Roman"/>
                <a:cs typeface="Times New Roman"/>
              </a:rPr>
              <a:t>不同的字符常量。</a:t>
            </a:r>
          </a:p>
          <a:p>
            <a:pPr indent="540000" algn="just">
              <a:lnSpc>
                <a:spcPct val="150000"/>
              </a:lnSpc>
            </a:pPr>
            <a:r>
              <a:rPr lang="zh-CN" altLang="en-US" kern="100" dirty="0">
                <a:solidFill>
                  <a:prstClr val="black"/>
                </a:solidFill>
                <a:latin typeface="Times New Roman"/>
                <a:cs typeface="Times New Roman"/>
              </a:rPr>
              <a:t>一个字符型常量代表</a:t>
            </a:r>
            <a:r>
              <a:rPr lang="en-US" altLang="zh-CN" kern="100" dirty="0">
                <a:solidFill>
                  <a:prstClr val="black"/>
                </a:solidFill>
                <a:latin typeface="Times New Roman"/>
                <a:cs typeface="Times New Roman"/>
              </a:rPr>
              <a:t>ASCII</a:t>
            </a:r>
            <a:r>
              <a:rPr lang="zh-CN" altLang="en-US" kern="100" dirty="0">
                <a:solidFill>
                  <a:prstClr val="black"/>
                </a:solidFill>
                <a:latin typeface="Times New Roman"/>
                <a:cs typeface="Times New Roman"/>
              </a:rPr>
              <a:t>码字符集中的一个字符。字符数据在内存中占用一个字节，存放该字符相应的</a:t>
            </a:r>
            <a:r>
              <a:rPr lang="en-US" altLang="zh-CN" kern="100" dirty="0">
                <a:solidFill>
                  <a:prstClr val="black"/>
                </a:solidFill>
                <a:latin typeface="Times New Roman"/>
                <a:cs typeface="Times New Roman"/>
              </a:rPr>
              <a:t>ASCII</a:t>
            </a:r>
            <a:r>
              <a:rPr lang="zh-CN" altLang="en-US" kern="100" dirty="0">
                <a:solidFill>
                  <a:prstClr val="black"/>
                </a:solidFill>
                <a:latin typeface="Times New Roman"/>
                <a:cs typeface="Times New Roman"/>
              </a:rPr>
              <a:t>码值。</a:t>
            </a:r>
            <a:r>
              <a:rPr lang="zh-CN" altLang="en-US" kern="100" dirty="0" smtClean="0">
                <a:solidFill>
                  <a:prstClr val="black"/>
                </a:solidFill>
                <a:latin typeface="Times New Roman"/>
                <a:cs typeface="Times New Roman"/>
              </a:rPr>
              <a:t>比如</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的</a:t>
            </a:r>
            <a:r>
              <a:rPr lang="en-US" altLang="zh-CN" kern="100" dirty="0">
                <a:solidFill>
                  <a:prstClr val="black"/>
                </a:solidFill>
                <a:latin typeface="Times New Roman"/>
                <a:cs typeface="Times New Roman"/>
              </a:rPr>
              <a:t>ASCII</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65</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的</a:t>
            </a:r>
            <a:r>
              <a:rPr lang="en-US" altLang="zh-CN" kern="100" dirty="0">
                <a:solidFill>
                  <a:prstClr val="black"/>
                </a:solidFill>
                <a:latin typeface="Times New Roman"/>
                <a:cs typeface="Times New Roman"/>
              </a:rPr>
              <a:t>ASCII</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97</a:t>
            </a:r>
            <a:r>
              <a:rPr lang="en-US" altLang="zh-CN" kern="100" dirty="0" smtClean="0">
                <a:solidFill>
                  <a:prstClr val="black"/>
                </a:solidFill>
                <a:latin typeface="Times New Roman"/>
                <a:cs typeface="Times New Roman"/>
              </a:rPr>
              <a:t>,'0'</a:t>
            </a:r>
            <a:r>
              <a:rPr lang="zh-CN" altLang="en-US" kern="100" dirty="0" smtClean="0">
                <a:solidFill>
                  <a:prstClr val="black"/>
                </a:solidFill>
                <a:latin typeface="Times New Roman"/>
                <a:cs typeface="Times New Roman"/>
              </a:rPr>
              <a:t>的</a:t>
            </a:r>
            <a:r>
              <a:rPr lang="en-US" altLang="zh-CN" kern="100" dirty="0">
                <a:solidFill>
                  <a:prstClr val="black"/>
                </a:solidFill>
                <a:latin typeface="Times New Roman"/>
                <a:cs typeface="Times New Roman"/>
              </a:rPr>
              <a:t>ASCII</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48</a:t>
            </a:r>
            <a:r>
              <a:rPr lang="zh-CN" altLang="en-US" kern="100" dirty="0">
                <a:solidFill>
                  <a:prstClr val="black"/>
                </a:solidFill>
                <a:latin typeface="Times New Roman"/>
                <a:cs typeface="Times New Roman"/>
              </a:rPr>
              <a:t>。所以一个字符常量可以像整数一徉的参与一些运算，如加法、减法等</a:t>
            </a:r>
            <a:r>
              <a:rPr lang="zh-CN" altLang="en-US" kern="100" dirty="0" smtClean="0">
                <a:solidFill>
                  <a:prstClr val="black"/>
                </a:solidFill>
                <a:latin typeface="Times New Roman"/>
                <a:cs typeface="Times New Roman"/>
              </a:rPr>
              <a:t>。</a:t>
            </a:r>
            <a:endParaRPr lang="en-US" altLang="zh-CN" kern="100" dirty="0" smtClean="0">
              <a:solidFill>
                <a:prstClr val="black"/>
              </a:solidFill>
              <a:latin typeface="Times New Roman"/>
              <a:cs typeface="Times New Roman"/>
            </a:endParaRPr>
          </a:p>
          <a:p>
            <a:pPr indent="540000" algn="just">
              <a:lnSpc>
                <a:spcPct val="150000"/>
              </a:lnSpc>
            </a:pPr>
            <a:r>
              <a:rPr lang="zh-CN" altLang="en-US" kern="100" dirty="0" smtClean="0">
                <a:solidFill>
                  <a:prstClr val="black"/>
                </a:solidFill>
                <a:latin typeface="Times New Roman"/>
                <a:cs typeface="Times New Roman"/>
              </a:rPr>
              <a:t>除</a:t>
            </a:r>
            <a:r>
              <a:rPr lang="zh-CN" altLang="en-US" kern="100" dirty="0">
                <a:solidFill>
                  <a:prstClr val="black"/>
                </a:solidFill>
                <a:latin typeface="Times New Roman"/>
                <a:cs typeface="Times New Roman"/>
              </a:rPr>
              <a:t>上述字符常量之外，</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语言中还允许一种特殊字符常量，即以反斜杠“</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开头的字符序列，称为转义字符，是将反斜杠“</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后面的字符转变成另外的意义。转义字符占一个字节，算一个字符，它们一般起控制作用。常见的转义字符及意义如表</a:t>
            </a:r>
            <a:r>
              <a:rPr lang="en-US" altLang="zh-CN" kern="100" dirty="0">
                <a:solidFill>
                  <a:prstClr val="black"/>
                </a:solidFill>
                <a:latin typeface="Times New Roman"/>
                <a:cs typeface="Times New Roman"/>
              </a:rPr>
              <a:t>2-1</a:t>
            </a:r>
            <a:r>
              <a:rPr lang="zh-CN" altLang="en-US" kern="100" dirty="0">
                <a:solidFill>
                  <a:prstClr val="black"/>
                </a:solidFill>
                <a:latin typeface="Times New Roman"/>
                <a:cs typeface="Times New Roman"/>
              </a:rPr>
              <a:t>所示。</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2870595724"/>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962150" y="1076330"/>
          <a:ext cx="8181975" cy="4752968"/>
        </p:xfrm>
        <a:graphic>
          <a:graphicData uri="http://schemas.openxmlformats.org/drawingml/2006/table">
            <a:tbl>
              <a:tblPr/>
              <a:tblGrid>
                <a:gridCol w="1192444"/>
                <a:gridCol w="6989531"/>
              </a:tblGrid>
              <a:tr h="432088">
                <a:tc>
                  <a:txBody>
                    <a:bodyPr/>
                    <a:lstStyle/>
                    <a:p>
                      <a:pPr indent="127000" algn="just">
                        <a:lnSpc>
                          <a:spcPct val="120000"/>
                        </a:lnSpc>
                        <a:spcAft>
                          <a:spcPts val="0"/>
                        </a:spcAft>
                      </a:pPr>
                      <a:r>
                        <a:rPr lang="en-US" sz="1800" kern="100" dirty="0">
                          <a:latin typeface="Times New Roman"/>
                          <a:ea typeface="宋体"/>
                          <a:cs typeface="Times New Roman"/>
                        </a:rPr>
                        <a:t>\n  </a:t>
                      </a:r>
                      <a:endParaRPr lang="zh-CN" sz="1800" kern="100" dirty="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换行，光标由当前位置移到下一行开头</a:t>
                      </a: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\t   </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横向跳格，跳到下一个输出区，每区占</a:t>
                      </a:r>
                      <a:r>
                        <a:rPr lang="en-US" sz="1800" kern="100" dirty="0">
                          <a:latin typeface="Times New Roman"/>
                          <a:ea typeface="宋体"/>
                          <a:cs typeface="Times New Roman"/>
                        </a:rPr>
                        <a:t>8</a:t>
                      </a:r>
                      <a:r>
                        <a:rPr lang="zh-CN" sz="1800" kern="100" dirty="0">
                          <a:latin typeface="Times New Roman"/>
                          <a:ea typeface="宋体"/>
                          <a:cs typeface="Times New Roman"/>
                        </a:rPr>
                        <a:t>列</a:t>
                      </a: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\v</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竖向跳格</a:t>
                      </a: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\b</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退格，光标向回退一个位置</a:t>
                      </a: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\r</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回车，光标由当前位置移到本行开头处</a:t>
                      </a: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反斜杠字符</a:t>
                      </a:r>
                      <a:r>
                        <a:rPr lang="en-US" sz="1800" kern="100" dirty="0">
                          <a:latin typeface="Times New Roman"/>
                          <a:ea typeface="宋体"/>
                          <a:cs typeface="Times New Roman"/>
                        </a:rPr>
                        <a:t> </a:t>
                      </a:r>
                      <a:r>
                        <a:rPr lang="zh-CN" altLang="en-US" sz="1800" kern="100" dirty="0" smtClean="0">
                          <a:solidFill>
                            <a:schemeClr val="tx1"/>
                          </a:solidFill>
                          <a:latin typeface="Times New Roman" pitchFamily="18" charset="0"/>
                          <a:ea typeface="+mn-ea"/>
                          <a:cs typeface="Times New Roman" pitchFamily="18" charset="0"/>
                        </a:rPr>
                        <a:t>“</a:t>
                      </a:r>
                      <a:r>
                        <a:rPr lang="en-US" sz="1800" kern="100" dirty="0" smtClean="0">
                          <a:latin typeface="Times New Roman"/>
                          <a:ea typeface="宋体"/>
                          <a:cs typeface="Times New Roman"/>
                        </a:rPr>
                        <a:t>\</a:t>
                      </a:r>
                      <a:r>
                        <a:rPr lang="zh-CN" altLang="en-US" sz="1800" kern="100" dirty="0" smtClean="0">
                          <a:solidFill>
                            <a:schemeClr val="tx1"/>
                          </a:solidFill>
                          <a:latin typeface="Times New Roman" pitchFamily="18" charset="0"/>
                          <a:ea typeface="+mn-ea"/>
                          <a:cs typeface="Times New Roman" pitchFamily="18" charset="0"/>
                        </a:rPr>
                        <a:t>”</a:t>
                      </a:r>
                      <a:endParaRPr lang="zh-CN" sz="1800" kern="100" dirty="0">
                        <a:latin typeface="Times New Roman"/>
                        <a:ea typeface="宋体"/>
                        <a:cs typeface="Times New Roman"/>
                      </a:endParaRP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dirty="0" smtClean="0">
                          <a:latin typeface="Times New Roman"/>
                          <a:ea typeface="宋体"/>
                          <a:cs typeface="Times New Roman"/>
                        </a:rPr>
                        <a:t>\</a:t>
                      </a:r>
                      <a:r>
                        <a:rPr lang="en-US" altLang="zh-CN" kern="100" dirty="0" smtClean="0">
                          <a:solidFill>
                            <a:prstClr val="black"/>
                          </a:solidFill>
                          <a:latin typeface="Times New Roman"/>
                          <a:cs typeface="Times New Roman"/>
                        </a:rPr>
                        <a:t>'</a:t>
                      </a:r>
                      <a:endParaRPr lang="zh-CN" sz="1800" kern="100" dirty="0">
                        <a:latin typeface="Times New Roman"/>
                        <a:ea typeface="宋体"/>
                        <a:cs typeface="Times New Roman"/>
                      </a:endParaRPr>
                    </a:p>
                  </a:txBody>
                  <a:tcPr marL="68580" marR="68580" marT="0" marB="0">
                    <a:lnL>
                      <a:noFill/>
                    </a:lnL>
                    <a:lnR>
                      <a:noFill/>
                    </a:lnR>
                    <a:lnT>
                      <a:noFill/>
                    </a:lnT>
                    <a:lnB>
                      <a:noFill/>
                    </a:lnB>
                  </a:tcPr>
                </a:tc>
                <a:tc>
                  <a:txBody>
                    <a:bodyPr/>
                    <a:lstStyle/>
                    <a:p>
                      <a:pPr marL="0" marR="0" indent="127000" algn="just" defTabSz="914400" rtl="0" eaLnBrk="1" fontAlgn="auto" latinLnBrk="0" hangingPunct="1">
                        <a:lnSpc>
                          <a:spcPct val="120000"/>
                        </a:lnSpc>
                        <a:spcBef>
                          <a:spcPts val="0"/>
                        </a:spcBef>
                        <a:spcAft>
                          <a:spcPts val="0"/>
                        </a:spcAft>
                        <a:buClrTx/>
                        <a:buSzTx/>
                        <a:buFontTx/>
                        <a:buNone/>
                        <a:tabLst/>
                        <a:defRPr/>
                      </a:pPr>
                      <a:r>
                        <a:rPr lang="zh-CN" sz="1800" kern="100" dirty="0" smtClean="0">
                          <a:latin typeface="Times New Roman"/>
                          <a:ea typeface="宋体"/>
                          <a:cs typeface="Times New Roman"/>
                        </a:rPr>
                        <a:t>单引号字符</a:t>
                      </a:r>
                      <a:r>
                        <a:rPr lang="en-US" sz="1800" kern="100" dirty="0" smtClean="0">
                          <a:latin typeface="Times New Roman"/>
                          <a:ea typeface="宋体"/>
                          <a:cs typeface="Times New Roman"/>
                        </a:rPr>
                        <a:t> </a:t>
                      </a:r>
                      <a:r>
                        <a:rPr lang="zh-CN" altLang="en-US" sz="1800" kern="100" dirty="0" smtClean="0">
                          <a:solidFill>
                            <a:schemeClr val="tx1"/>
                          </a:solidFill>
                          <a:latin typeface="Times New Roman" pitchFamily="18" charset="0"/>
                          <a:ea typeface="+mn-ea"/>
                          <a:cs typeface="Times New Roman" pitchFamily="18" charset="0"/>
                        </a:rPr>
                        <a:t>“</a:t>
                      </a:r>
                      <a:r>
                        <a:rPr lang="en-US" altLang="zh-CN" kern="100" dirty="0" smtClean="0">
                          <a:solidFill>
                            <a:prstClr val="black"/>
                          </a:solidFill>
                          <a:latin typeface="Times New Roman"/>
                          <a:cs typeface="Times New Roman"/>
                        </a:rPr>
                        <a:t>'</a:t>
                      </a:r>
                      <a:r>
                        <a:rPr lang="zh-CN" altLang="en-US" sz="1800" kern="100" dirty="0" smtClean="0">
                          <a:solidFill>
                            <a:schemeClr val="tx1"/>
                          </a:solidFill>
                          <a:latin typeface="Times New Roman" pitchFamily="18" charset="0"/>
                          <a:ea typeface="宋体"/>
                          <a:cs typeface="Times New Roman" pitchFamily="18" charset="0"/>
                        </a:rPr>
                        <a:t>”</a:t>
                      </a:r>
                      <a:endParaRPr lang="zh-CN" sz="1800" kern="100" dirty="0">
                        <a:latin typeface="Times New Roman" pitchFamily="18" charset="0"/>
                        <a:ea typeface="宋体"/>
                        <a:cs typeface="Times New Roman" pitchFamily="18" charset="0"/>
                      </a:endParaRP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dirty="0" smtClean="0">
                          <a:latin typeface="Times New Roman"/>
                          <a:ea typeface="宋体"/>
                          <a:cs typeface="Times New Roman"/>
                        </a:rPr>
                        <a:t>\"</a:t>
                      </a:r>
                      <a:endParaRPr lang="zh-CN" sz="1800" kern="100" dirty="0">
                        <a:latin typeface="Times New Roman"/>
                        <a:ea typeface="宋体"/>
                        <a:cs typeface="Times New Roman"/>
                      </a:endParaRPr>
                    </a:p>
                  </a:txBody>
                  <a:tcPr marL="68580" marR="68580" marT="0" marB="0">
                    <a:lnL>
                      <a:noFill/>
                    </a:lnL>
                    <a:lnR>
                      <a:noFill/>
                    </a:lnR>
                    <a:lnT>
                      <a:noFill/>
                    </a:lnT>
                    <a:lnB>
                      <a:noFill/>
                    </a:lnB>
                  </a:tcPr>
                </a:tc>
                <a:tc>
                  <a:txBody>
                    <a:bodyPr/>
                    <a:lstStyle/>
                    <a:p>
                      <a:pPr marL="0" marR="0" indent="127000" algn="just" defTabSz="914400" rtl="0" eaLnBrk="1" fontAlgn="auto" latinLnBrk="0" hangingPunct="1">
                        <a:lnSpc>
                          <a:spcPct val="120000"/>
                        </a:lnSpc>
                        <a:spcBef>
                          <a:spcPts val="0"/>
                        </a:spcBef>
                        <a:spcAft>
                          <a:spcPts val="0"/>
                        </a:spcAft>
                        <a:buClrTx/>
                        <a:buSzTx/>
                        <a:buFontTx/>
                        <a:buNone/>
                        <a:tabLst/>
                        <a:defRPr/>
                      </a:pPr>
                      <a:r>
                        <a:rPr lang="zh-CN" sz="1800" kern="100" dirty="0" smtClean="0">
                          <a:latin typeface="Times New Roman"/>
                          <a:ea typeface="宋体"/>
                          <a:cs typeface="Times New Roman"/>
                        </a:rPr>
                        <a:t>双引号字符</a:t>
                      </a:r>
                      <a:r>
                        <a:rPr lang="zh-CN" altLang="en-US" sz="1800" kern="100" dirty="0" smtClean="0">
                          <a:solidFill>
                            <a:schemeClr val="tx1"/>
                          </a:solidFill>
                          <a:latin typeface="Times New Roman" pitchFamily="18" charset="0"/>
                          <a:ea typeface="+mn-ea"/>
                          <a:cs typeface="Times New Roman" pitchFamily="18" charset="0"/>
                        </a:rPr>
                        <a:t>“</a:t>
                      </a:r>
                      <a:r>
                        <a:rPr lang="en-US" altLang="zh-CN" sz="1800" kern="100" dirty="0" smtClean="0">
                          <a:latin typeface="Times New Roman"/>
                          <a:ea typeface="+mn-ea"/>
                          <a:cs typeface="Times New Roman"/>
                        </a:rPr>
                        <a:t> "</a:t>
                      </a:r>
                      <a:r>
                        <a:rPr lang="en-US" sz="1800" kern="100" dirty="0" smtClean="0">
                          <a:latin typeface="Times New Roman"/>
                          <a:ea typeface="宋体"/>
                          <a:cs typeface="Times New Roman"/>
                        </a:rPr>
                        <a:t> </a:t>
                      </a:r>
                      <a:r>
                        <a:rPr lang="zh-CN" altLang="en-US" sz="1800" kern="100" dirty="0" smtClean="0">
                          <a:solidFill>
                            <a:schemeClr val="tx1"/>
                          </a:solidFill>
                          <a:latin typeface="Times New Roman" pitchFamily="18" charset="0"/>
                          <a:ea typeface="+mn-ea"/>
                          <a:cs typeface="Times New Roman" pitchFamily="18" charset="0"/>
                        </a:rPr>
                        <a:t>”</a:t>
                      </a:r>
                      <a:endParaRPr lang="zh-CN" sz="1800" kern="100" dirty="0">
                        <a:latin typeface="Times New Roman"/>
                        <a:ea typeface="宋体"/>
                        <a:cs typeface="Times New Roman"/>
                      </a:endParaRP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\0  </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zh-CN" sz="1800" kern="100" dirty="0">
                          <a:latin typeface="Times New Roman"/>
                          <a:ea typeface="宋体"/>
                          <a:cs typeface="Times New Roman"/>
                        </a:rPr>
                        <a:t>空字符</a:t>
                      </a: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\ddd</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en-US" sz="1800" kern="100" dirty="0">
                          <a:latin typeface="Times New Roman"/>
                          <a:ea typeface="宋体"/>
                          <a:cs typeface="Times New Roman"/>
                        </a:rPr>
                        <a:t>1</a:t>
                      </a:r>
                      <a:r>
                        <a:rPr lang="zh-CN" sz="1800" kern="100" dirty="0">
                          <a:latin typeface="Times New Roman"/>
                          <a:ea typeface="宋体"/>
                          <a:cs typeface="Times New Roman"/>
                        </a:rPr>
                        <a:t>～</a:t>
                      </a:r>
                      <a:r>
                        <a:rPr lang="en-US" sz="1800" kern="100" dirty="0">
                          <a:latin typeface="Times New Roman"/>
                          <a:ea typeface="宋体"/>
                          <a:cs typeface="Times New Roman"/>
                        </a:rPr>
                        <a:t>3</a:t>
                      </a:r>
                      <a:r>
                        <a:rPr lang="zh-CN" sz="1800" kern="100" dirty="0">
                          <a:latin typeface="Times New Roman"/>
                          <a:ea typeface="宋体"/>
                          <a:cs typeface="Times New Roman"/>
                        </a:rPr>
                        <a:t>位八进制数，例如：</a:t>
                      </a:r>
                      <a:r>
                        <a:rPr lang="en-US" sz="1800" kern="100" dirty="0">
                          <a:latin typeface="Times New Roman"/>
                          <a:ea typeface="宋体"/>
                          <a:cs typeface="Times New Roman"/>
                        </a:rPr>
                        <a:t>\101</a:t>
                      </a:r>
                      <a:r>
                        <a:rPr lang="zh-CN" sz="1800" kern="100" dirty="0">
                          <a:latin typeface="Times New Roman"/>
                          <a:ea typeface="宋体"/>
                          <a:cs typeface="Times New Roman"/>
                        </a:rPr>
                        <a:t>表示字母</a:t>
                      </a:r>
                      <a:r>
                        <a:rPr lang="en-US" sz="1800" kern="100" dirty="0">
                          <a:latin typeface="Times New Roman"/>
                          <a:ea typeface="宋体"/>
                          <a:cs typeface="Times New Roman"/>
                        </a:rPr>
                        <a:t>A</a:t>
                      </a:r>
                      <a:endParaRPr lang="zh-CN" sz="1800" kern="100" dirty="0">
                        <a:latin typeface="Times New Roman"/>
                        <a:ea typeface="宋体"/>
                        <a:cs typeface="Times New Roman"/>
                      </a:endParaRPr>
                    </a:p>
                  </a:txBody>
                  <a:tcPr marL="68580" marR="68580" marT="0" marB="0">
                    <a:lnL>
                      <a:noFill/>
                    </a:lnL>
                    <a:lnR>
                      <a:noFill/>
                    </a:lnR>
                    <a:lnT>
                      <a:noFill/>
                    </a:lnT>
                    <a:lnB>
                      <a:noFill/>
                    </a:lnB>
                  </a:tcPr>
                </a:tc>
              </a:tr>
              <a:tr h="432088">
                <a:tc>
                  <a:txBody>
                    <a:bodyPr/>
                    <a:lstStyle/>
                    <a:p>
                      <a:pPr indent="127000" algn="just">
                        <a:lnSpc>
                          <a:spcPct val="120000"/>
                        </a:lnSpc>
                        <a:spcAft>
                          <a:spcPts val="0"/>
                        </a:spcAft>
                      </a:pPr>
                      <a:r>
                        <a:rPr lang="en-US" sz="1800" kern="100">
                          <a:latin typeface="Times New Roman"/>
                          <a:ea typeface="宋体"/>
                          <a:cs typeface="Times New Roman"/>
                        </a:rPr>
                        <a:t>\xhh</a:t>
                      </a:r>
                      <a:endParaRPr lang="zh-CN" sz="1800" kern="100">
                        <a:latin typeface="Times New Roman"/>
                        <a:ea typeface="宋体"/>
                        <a:cs typeface="Times New Roman"/>
                      </a:endParaRPr>
                    </a:p>
                  </a:txBody>
                  <a:tcPr marL="68580" marR="68580" marT="0" marB="0">
                    <a:lnL>
                      <a:noFill/>
                    </a:lnL>
                    <a:lnR>
                      <a:noFill/>
                    </a:lnR>
                    <a:lnT>
                      <a:noFill/>
                    </a:lnT>
                    <a:lnB>
                      <a:noFill/>
                    </a:lnB>
                  </a:tcPr>
                </a:tc>
                <a:tc>
                  <a:txBody>
                    <a:bodyPr/>
                    <a:lstStyle/>
                    <a:p>
                      <a:pPr indent="127000" algn="just">
                        <a:lnSpc>
                          <a:spcPct val="120000"/>
                        </a:lnSpc>
                        <a:spcAft>
                          <a:spcPts val="0"/>
                        </a:spcAft>
                      </a:pPr>
                      <a:r>
                        <a:rPr lang="en-US" sz="1800" kern="100" dirty="0">
                          <a:latin typeface="Times New Roman"/>
                          <a:ea typeface="宋体"/>
                          <a:cs typeface="Times New Roman"/>
                        </a:rPr>
                        <a:t>1</a:t>
                      </a:r>
                      <a:r>
                        <a:rPr lang="zh-CN" sz="1800" kern="100" dirty="0">
                          <a:latin typeface="Times New Roman"/>
                          <a:ea typeface="宋体"/>
                          <a:cs typeface="Times New Roman"/>
                        </a:rPr>
                        <a:t>～</a:t>
                      </a:r>
                      <a:r>
                        <a:rPr lang="en-US" sz="1800" kern="100" dirty="0">
                          <a:latin typeface="Times New Roman"/>
                          <a:ea typeface="宋体"/>
                          <a:cs typeface="Times New Roman"/>
                        </a:rPr>
                        <a:t>2</a:t>
                      </a:r>
                      <a:r>
                        <a:rPr lang="zh-CN" sz="1800" kern="100" dirty="0">
                          <a:latin typeface="Times New Roman"/>
                          <a:ea typeface="宋体"/>
                          <a:cs typeface="Times New Roman"/>
                        </a:rPr>
                        <a:t>位十六进制数，例如：</a:t>
                      </a:r>
                      <a:r>
                        <a:rPr lang="en-US" sz="1800" kern="100" dirty="0">
                          <a:latin typeface="Times New Roman"/>
                          <a:ea typeface="宋体"/>
                          <a:cs typeface="Times New Roman"/>
                        </a:rPr>
                        <a:t>\x41</a:t>
                      </a:r>
                      <a:r>
                        <a:rPr lang="zh-CN" sz="1800" kern="100" dirty="0">
                          <a:latin typeface="Times New Roman"/>
                          <a:ea typeface="宋体"/>
                          <a:cs typeface="Times New Roman"/>
                        </a:rPr>
                        <a:t>也表示字母</a:t>
                      </a:r>
                      <a:r>
                        <a:rPr lang="en-US" sz="1800" kern="100" dirty="0">
                          <a:latin typeface="Times New Roman"/>
                          <a:ea typeface="宋体"/>
                          <a:cs typeface="Times New Roman"/>
                        </a:rPr>
                        <a:t>A</a:t>
                      </a:r>
                      <a:endParaRPr lang="zh-CN" sz="1800" kern="100" dirty="0">
                        <a:latin typeface="Times New Roman"/>
                        <a:ea typeface="宋体"/>
                        <a:cs typeface="Times New Roman"/>
                      </a:endParaRP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xmlns="" val="3167026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342900" y="1143000"/>
            <a:ext cx="10642657" cy="4616648"/>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268288" algn="l" defTabSz="914400" rtl="0" eaLnBrk="1" fontAlgn="base" latinLnBrk="0" hangingPunct="1">
              <a:lnSpc>
                <a:spcPct val="150000"/>
              </a:lnSpc>
              <a:spcBef>
                <a:spcPct val="0"/>
              </a:spcBef>
              <a:spcAft>
                <a:spcPct val="0"/>
              </a:spcAft>
              <a:buClrTx/>
              <a:buSzTx/>
              <a:buFontTx/>
              <a:buNone/>
              <a:tabLst/>
            </a:pPr>
            <a:r>
              <a:rPr kumimoji="0" lang="en-US" altLang="zh-CN" b="1" i="0" u="none" strike="noStrike" cap="none" normalizeH="0" baseline="0" dirty="0" smtClean="0" bmk="_Toc65561062">
                <a:ln>
                  <a:noFill/>
                </a:ln>
                <a:solidFill>
                  <a:schemeClr val="tx1"/>
                </a:solidFill>
                <a:effectLst/>
                <a:latin typeface="Times New Roman" pitchFamily="18" charset="0"/>
                <a:ea typeface="宋体" pitchFamily="2" charset="-122"/>
                <a:cs typeface="Times New Roman" pitchFamily="18" charset="0"/>
              </a:rPr>
              <a:t>2.5.2</a:t>
            </a:r>
            <a:r>
              <a:rPr kumimoji="0" lang="zh-CN" altLang="en-US" b="1" i="0" u="none" strike="noStrike" cap="none" normalizeH="0" baseline="0" dirty="0" smtClean="0" bmk="_Toc65561062">
                <a:ln>
                  <a:noFill/>
                </a:ln>
                <a:solidFill>
                  <a:schemeClr val="tx1"/>
                </a:solidFill>
                <a:effectLst/>
                <a:latin typeface="Times New Roman" pitchFamily="18" charset="0"/>
                <a:ea typeface="宋体" pitchFamily="2" charset="-122"/>
                <a:cs typeface="Times New Roman" pitchFamily="18" charset="0"/>
              </a:rPr>
              <a:t>字符串常量</a:t>
            </a:r>
            <a:endParaRPr kumimoji="0" lang="zh-CN" altLang="en-US"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字符串常量是一对双引号括起来的字符序列，例如：</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"How do you do."</a:t>
            </a: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注意：不要混淆字符常量与字符串常量。</a:t>
            </a:r>
            <a:endPar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endParaRPr>
          </a:p>
          <a:p>
            <a:pPr lvl="0" indent="266700" eaLnBrk="0" fontAlgn="base" hangingPunct="0">
              <a:lnSpc>
                <a:spcPct val="150000"/>
              </a:lnSpc>
              <a:spcBef>
                <a:spcPct val="0"/>
              </a:spcBef>
              <a:spcAft>
                <a:spcPct val="0"/>
              </a:spcAft>
            </a:pP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1</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与</a:t>
            </a:r>
            <a:r>
              <a:rPr lang="en-US" altLang="zh-CN" kern="100" dirty="0" smtClean="0">
                <a:solidFill>
                  <a:prstClr val="black"/>
                </a:solidFill>
                <a:latin typeface="Times New Roman"/>
                <a:cs typeface="Times New Roman"/>
              </a:rPr>
              <a:t>' </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a:t>
            </a:r>
            <a:r>
              <a:rPr lang="en-US" altLang="zh-CN" kern="100" dirty="0" smtClean="0">
                <a:solidFill>
                  <a:prstClr val="black"/>
                </a:solidFill>
                <a:latin typeface="Times New Roman"/>
                <a:cs typeface="Times New Roman"/>
              </a:rPr>
              <a:t> '</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的区别：</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分配两个字节，存放字母</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和字符串结束符</a:t>
            </a:r>
            <a:r>
              <a:rPr lang="en-US" altLang="zh-CN" kern="100" dirty="0" smtClean="0">
                <a:solidFill>
                  <a:prstClr val="black"/>
                </a:solidFill>
                <a:latin typeface="Times New Roman"/>
                <a:cs typeface="Times New Roman"/>
              </a:rPr>
              <a:t>' </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\0</a:t>
            </a:r>
            <a:r>
              <a:rPr lang="en-US" altLang="zh-CN" kern="100" dirty="0" smtClean="0">
                <a:solidFill>
                  <a:prstClr val="black"/>
                </a:solidFill>
                <a:latin typeface="Times New Roman"/>
                <a:cs typeface="Times New Roman"/>
              </a:rPr>
              <a:t> ' </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，而</a:t>
            </a:r>
            <a:r>
              <a:rPr lang="en-US" altLang="zh-CN" kern="100" dirty="0" smtClean="0">
                <a:solidFill>
                  <a:prstClr val="black"/>
                </a:solidFill>
                <a:latin typeface="Times New Roman"/>
                <a:cs typeface="Times New Roman"/>
              </a:rPr>
              <a:t>' </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a:t>
            </a:r>
            <a:r>
              <a:rPr lang="en-US" altLang="zh-CN" kern="100" dirty="0" smtClean="0">
                <a:solidFill>
                  <a:prstClr val="black"/>
                </a:solidFill>
                <a:latin typeface="Times New Roman"/>
                <a:cs typeface="Times New Roman"/>
              </a:rPr>
              <a:t> '</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只分配一个字节。</a:t>
            </a: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）字符串常量不能赋给一个字符变量，例如：</a:t>
            </a:r>
            <a:r>
              <a:rPr kumimoji="0" lang="en-US" altLang="zh-CN"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char c1;c1="a";</a:t>
            </a:r>
            <a:r>
              <a:rPr kumimoji="0" lang="zh-CN" altLang="en-US" b="0"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是错误的。</a:t>
            </a:r>
            <a:endParaRPr kumimoji="0" lang="zh-CN" altLang="en-US"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endParaRPr>
          </a:p>
          <a:p>
            <a:pPr marL="0" marR="0" lvl="0" indent="268288" algn="l" defTabSz="914400" rtl="0" eaLnBrk="0" fontAlgn="base" latinLnBrk="0" hangingPunct="0">
              <a:lnSpc>
                <a:spcPct val="150000"/>
              </a:lnSpc>
              <a:spcBef>
                <a:spcPct val="0"/>
              </a:spcBef>
              <a:spcAft>
                <a:spcPct val="0"/>
              </a:spcAft>
              <a:buClrTx/>
              <a:buSzTx/>
              <a:buFontTx/>
              <a:buNone/>
              <a:tabLst/>
            </a:pPr>
            <a:r>
              <a:rPr kumimoji="0" lang="en-US" altLang="zh-CN" b="1" i="0" u="none" strike="noStrike" cap="none" normalizeH="0" baseline="0" dirty="0" smtClean="0" bmk="">
                <a:ln>
                  <a:noFill/>
                </a:ln>
                <a:solidFill>
                  <a:schemeClr val="tx1"/>
                </a:solidFill>
                <a:effectLst/>
                <a:latin typeface="Times New Roman" pitchFamily="18" charset="0"/>
                <a:ea typeface="宋体" pitchFamily="2" charset="-122"/>
                <a:cs typeface="Times New Roman" pitchFamily="18" charset="0"/>
              </a:rPr>
              <a:t>2.5.3</a:t>
            </a:r>
            <a:r>
              <a:rPr kumimoji="0" lang="zh-CN" altLang="en-US" b="1" i="0" u="none" strike="noStrike" cap="none" normalizeH="0" baseline="0" dirty="0" smtClean="0" bmk="_Toc65561063">
                <a:ln>
                  <a:noFill/>
                </a:ln>
                <a:solidFill>
                  <a:schemeClr val="tx1"/>
                </a:solidFill>
                <a:effectLst/>
                <a:latin typeface="Times New Roman" pitchFamily="18" charset="0"/>
                <a:ea typeface="宋体" pitchFamily="2" charset="-122"/>
                <a:cs typeface="Times New Roman" pitchFamily="18" charset="0"/>
              </a:rPr>
              <a:t>字符变量</a:t>
            </a:r>
            <a:endPar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字符变量使用关键字</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char</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来声明，占用一个字节的内存空间。字符变量用来存储字符常量，一个字</a:t>
            </a:r>
            <a:endPar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符型数据，既可以使用字符形式输出，也可以使用整数形式输出。</a:t>
            </a: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char ch1, ch2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ch3;  </a:t>
            </a:r>
          </a:p>
          <a:p>
            <a:pPr lvl="0" indent="266700" eaLnBrk="0" fontAlgn="base" hangingPunct="0">
              <a:lnSpc>
                <a:spcPct val="150000"/>
              </a:lnSpc>
              <a:spcBef>
                <a:spcPct val="0"/>
              </a:spcBef>
              <a:spcAft>
                <a:spcPct val="0"/>
              </a:spcAf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ch1=</a:t>
            </a:r>
            <a:r>
              <a:rPr lang="en-US" altLang="zh-CN" kern="100" dirty="0" smtClean="0">
                <a:solidFill>
                  <a:prstClr val="black"/>
                </a:solidFill>
                <a:latin typeface="Times New Roman"/>
                <a:cs typeface="Times New Roman"/>
              </a:rPr>
              <a:t> ' </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lang="en-US" altLang="zh-CN" kern="100" dirty="0" smtClean="0">
                <a:solidFill>
                  <a:prstClr val="black"/>
                </a:solidFill>
                <a:latin typeface="Times New Roman"/>
                <a:cs typeface="Times New Roman"/>
              </a:rPr>
              <a:t> '</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ch2=</a:t>
            </a:r>
            <a:r>
              <a:rPr lang="en-US" altLang="zh-CN" kern="100" dirty="0" smtClean="0">
                <a:solidFill>
                  <a:prstClr val="black"/>
                </a:solidFill>
                <a:latin typeface="Times New Roman"/>
                <a:cs typeface="Times New Roman"/>
              </a:rPr>
              <a:t> ' </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lang="en-US" altLang="zh-CN" kern="100" dirty="0" smtClean="0">
                <a:solidFill>
                  <a:prstClr val="black"/>
                </a:solidFill>
                <a:latin typeface="Times New Roman"/>
                <a:cs typeface="Times New Roman"/>
              </a:rPr>
              <a:t> '</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给字符变量</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ch1</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赋值*</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ch3=98;       /*ch3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98</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，表示存放的字符对应的</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ASCII</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码值是</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98</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，即</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字符*</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p:txBody>
      </p:sp>
    </p:spTree>
    <p:extLst>
      <p:ext uri="{BB962C8B-B14F-4D97-AF65-F5344CB8AC3E}">
        <p14:creationId xmlns:p14="http://schemas.microsoft.com/office/powerpoint/2010/main" xmlns="" val="388312103"/>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265777" y="161479"/>
            <a:ext cx="10469460" cy="6427657"/>
          </a:xfrm>
          <a:prstGeom prst="rect">
            <a:avLst/>
          </a:prstGeom>
          <a:noFill/>
        </p:spPr>
        <p:txBody>
          <a:bodyPr wrap="square" lIns="0" tIns="0" rIns="0" bIns="0" rtlCol="0">
            <a:spAutoFit/>
          </a:bodyPr>
          <a:lstStyle/>
          <a:p>
            <a:pPr indent="540000" algn="just">
              <a:lnSpc>
                <a:spcPts val="2800"/>
              </a:lnSpc>
            </a:pPr>
            <a:r>
              <a:rPr lang="en-US" altLang="zh-CN" b="1" kern="100" dirty="0">
                <a:solidFill>
                  <a:prstClr val="black"/>
                </a:solidFill>
                <a:latin typeface="Times New Roman"/>
                <a:cs typeface="Times New Roman"/>
              </a:rPr>
              <a:t>2.6</a:t>
            </a:r>
            <a:r>
              <a:rPr lang="zh-CN" altLang="en-US" b="1" kern="100" dirty="0">
                <a:solidFill>
                  <a:prstClr val="black"/>
                </a:solidFill>
                <a:latin typeface="Times New Roman"/>
                <a:cs typeface="Times New Roman"/>
              </a:rPr>
              <a:t>运算符和表达式</a:t>
            </a:r>
          </a:p>
          <a:p>
            <a:pPr indent="540000" algn="just">
              <a:lnSpc>
                <a:spcPts val="2800"/>
              </a:lnSpc>
            </a:pPr>
            <a:r>
              <a:rPr lang="zh-CN" altLang="en-US" kern="100" dirty="0">
                <a:solidFill>
                  <a:prstClr val="black"/>
                </a:solidFill>
                <a:latin typeface="Times New Roman"/>
                <a:cs typeface="Times New Roman"/>
              </a:rPr>
              <a:t>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语言中，有很丰富的运算符，如下所示：</a:t>
            </a:r>
          </a:p>
          <a:p>
            <a:pPr indent="540000" algn="just">
              <a:lnSpc>
                <a:spcPts val="2800"/>
              </a:lnSpc>
            </a:pPr>
            <a:r>
              <a:rPr lang="zh-CN" altLang="en-US" kern="100" dirty="0">
                <a:solidFill>
                  <a:prstClr val="black"/>
                </a:solidFill>
                <a:latin typeface="Times New Roman"/>
                <a:cs typeface="Times New Roman"/>
              </a:rPr>
              <a:t>算术运算符：</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 ， </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 </a:t>
            </a:r>
            <a:r>
              <a:rPr lang="en-US" altLang="zh-CN" kern="100" dirty="0">
                <a:solidFill>
                  <a:prstClr val="black"/>
                </a:solidFill>
                <a:latin typeface="Times New Roman"/>
                <a:cs typeface="Times New Roman"/>
              </a:rPr>
              <a:t>%  </a:t>
            </a:r>
          </a:p>
          <a:p>
            <a:pPr indent="540000" algn="just">
              <a:lnSpc>
                <a:spcPts val="2800"/>
              </a:lnSpc>
            </a:pPr>
            <a:r>
              <a:rPr lang="zh-CN" altLang="en-US" kern="100" dirty="0">
                <a:solidFill>
                  <a:prstClr val="black"/>
                </a:solidFill>
                <a:latin typeface="Times New Roman"/>
                <a:cs typeface="Times New Roman"/>
              </a:rPr>
              <a:t>关系运算符：</a:t>
            </a:r>
            <a:r>
              <a:rPr lang="en-US" altLang="zh-CN" kern="100" dirty="0">
                <a:solidFill>
                  <a:prstClr val="black"/>
                </a:solidFill>
                <a:latin typeface="Times New Roman"/>
                <a:cs typeface="Times New Roman"/>
              </a:rPr>
              <a:t>&lt;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&lt;= </a:t>
            </a:r>
            <a:r>
              <a:rPr lang="zh-CN" altLang="en-US" kern="100" dirty="0">
                <a:solidFill>
                  <a:prstClr val="black"/>
                </a:solidFill>
                <a:latin typeface="Times New Roman"/>
                <a:cs typeface="Times New Roman"/>
              </a:rPr>
              <a:t>， </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&gt;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&gt;=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逻辑运算符：！，</a:t>
            </a:r>
            <a:r>
              <a:rPr lang="en-US" altLang="zh-CN" kern="100" dirty="0">
                <a:solidFill>
                  <a:prstClr val="black"/>
                </a:solidFill>
                <a:latin typeface="Times New Roman"/>
                <a:cs typeface="Times New Roman"/>
              </a:rPr>
              <a:t>&amp;&amp;</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位运算符  ：</a:t>
            </a:r>
            <a:r>
              <a:rPr lang="en-US" altLang="zh-CN" kern="100" dirty="0">
                <a:solidFill>
                  <a:prstClr val="black"/>
                </a:solidFill>
                <a:latin typeface="Times New Roman"/>
                <a:cs typeface="Times New Roman"/>
              </a:rPr>
              <a:t>&lt;&lt;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&gt;&gt;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&amp;</a:t>
            </a:r>
            <a:r>
              <a:rPr lang="zh-CN" altLang="en-US" kern="100" dirty="0">
                <a:solidFill>
                  <a:prstClr val="black"/>
                </a:solidFill>
                <a:latin typeface="Times New Roman"/>
                <a:cs typeface="Times New Roman"/>
              </a:rPr>
              <a:t>， ∧</a:t>
            </a:r>
          </a:p>
          <a:p>
            <a:pPr indent="540000" algn="just">
              <a:lnSpc>
                <a:spcPts val="2800"/>
              </a:lnSpc>
            </a:pPr>
            <a:r>
              <a:rPr lang="zh-CN" altLang="en-US" kern="100" dirty="0">
                <a:solidFill>
                  <a:prstClr val="black"/>
                </a:solidFill>
                <a:latin typeface="Times New Roman"/>
                <a:cs typeface="Times New Roman"/>
              </a:rPr>
              <a:t>条件运算符：</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指向结构体成员运算符：</a:t>
            </a:r>
            <a:r>
              <a:rPr lang="en-US" altLang="zh-CN" kern="100" dirty="0">
                <a:solidFill>
                  <a:prstClr val="black"/>
                </a:solidFill>
                <a:latin typeface="Times New Roman"/>
                <a:cs typeface="Times New Roman"/>
              </a:rPr>
              <a:t>-&gt;</a:t>
            </a:r>
          </a:p>
          <a:p>
            <a:pPr indent="540000" algn="just">
              <a:lnSpc>
                <a:spcPts val="2800"/>
              </a:lnSpc>
            </a:pPr>
            <a:r>
              <a:rPr lang="zh-CN" altLang="en-US" kern="100" dirty="0">
                <a:solidFill>
                  <a:prstClr val="black"/>
                </a:solidFill>
                <a:latin typeface="Times New Roman"/>
                <a:cs typeface="Times New Roman"/>
              </a:rPr>
              <a:t>结构体成员运算符：</a:t>
            </a:r>
            <a:r>
              <a:rPr lang="en-US" altLang="zh-CN" kern="100" dirty="0">
                <a:solidFill>
                  <a:prstClr val="black"/>
                </a:solidFill>
                <a:latin typeface="Times New Roman"/>
                <a:cs typeface="Times New Roman"/>
              </a:rPr>
              <a:t>. </a:t>
            </a:r>
          </a:p>
          <a:p>
            <a:pPr indent="540000" algn="just">
              <a:lnSpc>
                <a:spcPts val="2800"/>
              </a:lnSpc>
            </a:pPr>
            <a:r>
              <a:rPr lang="zh-CN" altLang="en-US" kern="100" dirty="0">
                <a:solidFill>
                  <a:prstClr val="black"/>
                </a:solidFill>
                <a:latin typeface="Times New Roman"/>
                <a:cs typeface="Times New Roman"/>
              </a:rPr>
              <a:t>自增</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，自减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运算符：</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逗号运算符：</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指针运算符：* ，</a:t>
            </a:r>
            <a:r>
              <a:rPr lang="en-US" altLang="zh-CN" kern="100" dirty="0">
                <a:solidFill>
                  <a:prstClr val="black"/>
                </a:solidFill>
                <a:latin typeface="Times New Roman"/>
                <a:cs typeface="Times New Roman"/>
              </a:rPr>
              <a:t>&amp;</a:t>
            </a:r>
          </a:p>
          <a:p>
            <a:pPr indent="540000" algn="just">
              <a:lnSpc>
                <a:spcPts val="2800"/>
              </a:lnSpc>
            </a:pPr>
            <a:r>
              <a:rPr lang="zh-CN" altLang="en-US" kern="100" dirty="0">
                <a:solidFill>
                  <a:prstClr val="black"/>
                </a:solidFill>
                <a:latin typeface="Times New Roman"/>
                <a:cs typeface="Times New Roman"/>
              </a:rPr>
              <a:t>求字节数  ：</a:t>
            </a:r>
            <a:r>
              <a:rPr lang="en-US" altLang="zh-CN" kern="100" dirty="0" err="1">
                <a:solidFill>
                  <a:prstClr val="black"/>
                </a:solidFill>
                <a:latin typeface="Times New Roman"/>
                <a:cs typeface="Times New Roman"/>
              </a:rPr>
              <a:t>sizeof</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强制类型转换：</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类型）</a:t>
            </a:r>
          </a:p>
          <a:p>
            <a:pPr indent="540000" algn="just">
              <a:lnSpc>
                <a:spcPts val="2800"/>
              </a:lnSpc>
            </a:pPr>
            <a:r>
              <a:rPr lang="zh-CN" altLang="en-US" kern="100" dirty="0">
                <a:solidFill>
                  <a:prstClr val="black"/>
                </a:solidFill>
                <a:latin typeface="Times New Roman"/>
                <a:cs typeface="Times New Roman"/>
              </a:rPr>
              <a:t>下标运算符：</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赋值运算符：</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其它：</a:t>
            </a:r>
            <a:r>
              <a:rPr lang="en-US" altLang="zh-CN" kern="100" dirty="0">
                <a:solidFill>
                  <a:prstClr val="black"/>
                </a:solidFill>
                <a:latin typeface="Times New Roman"/>
                <a:cs typeface="Times New Roman"/>
              </a:rPr>
              <a:t>( )  -</a:t>
            </a: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647410269"/>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059253" y="1926381"/>
            <a:ext cx="6965245" cy="3323987"/>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项目描述</a:t>
            </a: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大学</a:t>
            </a:r>
            <a:r>
              <a:rPr lang="zh-CN" altLang="zh-CN" kern="100" dirty="0">
                <a:latin typeface="Times New Roman"/>
                <a:cs typeface="Times New Roman"/>
              </a:rPr>
              <a:t>毕业生小李参加某网络公司招聘考试，公司研发部经理要求小李编写一组程序，将一些研发数据输出并展示，用以考核。</a:t>
            </a:r>
          </a:p>
          <a:p>
            <a:pPr marL="342900" lvl="0" indent="-342900" algn="just">
              <a:lnSpc>
                <a:spcPct val="150000"/>
              </a:lnSpc>
              <a:spcAft>
                <a:spcPts val="0"/>
              </a:spcAft>
              <a:buFont typeface="Wingdings"/>
              <a:buChar char=""/>
            </a:pPr>
            <a:r>
              <a:rPr lang="zh-CN" altLang="zh-CN" b="1" kern="100" dirty="0">
                <a:latin typeface="Cambria"/>
                <a:cs typeface="Times New Roman"/>
              </a:rPr>
              <a:t>项目分析</a:t>
            </a: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在</a:t>
            </a:r>
            <a:r>
              <a:rPr lang="en-US" altLang="zh-CN" kern="100" dirty="0">
                <a:latin typeface="Times New Roman"/>
                <a:cs typeface="Times New Roman"/>
              </a:rPr>
              <a:t>C</a:t>
            </a:r>
            <a:r>
              <a:rPr lang="zh-CN" altLang="zh-CN" kern="100" dirty="0">
                <a:latin typeface="Times New Roman"/>
                <a:cs typeface="Times New Roman"/>
              </a:rPr>
              <a:t>语言中，所有数据的输入和输出都是由库函数和函数语句完成的，思考片刻的小李准备使用函数语句来完成研发数据的输入输出以及显示。</a:t>
            </a:r>
          </a:p>
          <a:p>
            <a:pPr lvl="0" algn="just">
              <a:lnSpc>
                <a:spcPct val="150000"/>
              </a:lnSpc>
              <a:spcAft>
                <a:spcPts val="0"/>
              </a:spcAft>
            </a:pPr>
            <a:endParaRPr lang="zh-CN" altLang="en-US" b="1" kern="100" dirty="0">
              <a:latin typeface="Cambria"/>
              <a:cs typeface="Times New Roman"/>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7010" y="1116749"/>
            <a:ext cx="2926768" cy="5741251"/>
          </a:xfrm>
          <a:prstGeom prst="rect">
            <a:avLst/>
          </a:prstGeom>
        </p:spPr>
      </p:pic>
    </p:spTree>
    <p:extLst>
      <p:ext uri="{BB962C8B-B14F-4D97-AF65-F5344CB8AC3E}">
        <p14:creationId xmlns:p14="http://schemas.microsoft.com/office/powerpoint/2010/main" xmlns="" val="121330849"/>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898308" y="768230"/>
            <a:ext cx="10707148" cy="4667945"/>
          </a:xfrm>
          <a:prstGeom prst="rect">
            <a:avLst/>
          </a:prstGeom>
          <a:noFill/>
        </p:spPr>
        <p:txBody>
          <a:bodyPr wrap="square" lIns="0" tIns="0" rIns="0" bIns="0" rtlCol="0">
            <a:spAutoFit/>
          </a:bodyPr>
          <a:lstStyle/>
          <a:p>
            <a:pPr indent="396000" algn="just">
              <a:lnSpc>
                <a:spcPts val="2800"/>
              </a:lnSpc>
            </a:pPr>
            <a:r>
              <a:rPr lang="zh-CN" altLang="en-US" kern="100" dirty="0">
                <a:solidFill>
                  <a:prstClr val="black"/>
                </a:solidFill>
                <a:latin typeface="Times New Roman"/>
                <a:cs typeface="Times New Roman"/>
              </a:rPr>
              <a:t>现将部分常用运算符分类介绍如下：</a:t>
            </a:r>
          </a:p>
          <a:p>
            <a:pPr indent="396000" algn="just">
              <a:lnSpc>
                <a:spcPts val="2800"/>
              </a:lnSpc>
            </a:pPr>
            <a:r>
              <a:rPr lang="en-US" altLang="zh-CN" b="1" kern="100" dirty="0">
                <a:solidFill>
                  <a:prstClr val="black"/>
                </a:solidFill>
                <a:latin typeface="Times New Roman"/>
                <a:cs typeface="Times New Roman"/>
              </a:rPr>
              <a:t>2.6.1 </a:t>
            </a:r>
            <a:r>
              <a:rPr lang="zh-CN" altLang="en-US" b="1" kern="100" dirty="0">
                <a:solidFill>
                  <a:prstClr val="black"/>
                </a:solidFill>
                <a:latin typeface="Times New Roman"/>
                <a:cs typeface="Times New Roman"/>
              </a:rPr>
              <a:t>算术运算符与算术表达式</a:t>
            </a:r>
          </a:p>
          <a:p>
            <a:pPr indent="396000" algn="just">
              <a:lnSpc>
                <a:spcPts val="2800"/>
              </a:lnSpc>
            </a:pPr>
            <a:r>
              <a:rPr lang="zh-CN" altLang="en-US" kern="100" dirty="0">
                <a:solidFill>
                  <a:prstClr val="black"/>
                </a:solidFill>
                <a:latin typeface="Times New Roman"/>
                <a:cs typeface="Times New Roman"/>
              </a:rPr>
              <a:t>算术运算符有五种，分别为加</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、减</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、乘*、除</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、取余数</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。在使用基本算术运算符时要注意：</a:t>
            </a:r>
          </a:p>
          <a:p>
            <a:pPr indent="396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）两个整数相除，结果为整型，如果其中一个为实型，则结果为 </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型，例如：</a:t>
            </a:r>
            <a:r>
              <a:rPr lang="en-US" altLang="zh-CN" kern="100" dirty="0">
                <a:solidFill>
                  <a:prstClr val="black"/>
                </a:solidFill>
                <a:latin typeface="Times New Roman"/>
                <a:cs typeface="Times New Roman"/>
              </a:rPr>
              <a:t>5/3=1</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3/5 =0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3.0/5=0.6</a:t>
            </a:r>
            <a:r>
              <a:rPr lang="zh-CN" altLang="en-US" kern="100" dirty="0">
                <a:solidFill>
                  <a:prstClr val="black"/>
                </a:solidFill>
                <a:latin typeface="Times New Roman"/>
                <a:cs typeface="Times New Roman"/>
              </a:rPr>
              <a:t>。</a:t>
            </a:r>
          </a:p>
          <a:p>
            <a:pPr indent="396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运算符只适用于整数（表示两个整数求余数），例如：</a:t>
            </a:r>
          </a:p>
          <a:p>
            <a:pPr indent="396000" algn="just">
              <a:lnSpc>
                <a:spcPts val="2800"/>
              </a:lnSpc>
            </a:pPr>
            <a:r>
              <a:rPr lang="en-US" altLang="zh-CN" kern="100" dirty="0">
                <a:solidFill>
                  <a:prstClr val="black"/>
                </a:solidFill>
                <a:latin typeface="Times New Roman"/>
                <a:cs typeface="Times New Roman"/>
              </a:rPr>
              <a:t>5%3=2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3%5=3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8%4=0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-7%4=-3,7%(-4)=3</a:t>
            </a:r>
            <a:r>
              <a:rPr lang="zh-CN" altLang="en-US" kern="100" dirty="0">
                <a:solidFill>
                  <a:prstClr val="black"/>
                </a:solidFill>
                <a:latin typeface="Times New Roman"/>
                <a:cs typeface="Times New Roman"/>
              </a:rPr>
              <a:t>；而</a:t>
            </a:r>
            <a:r>
              <a:rPr lang="en-US" altLang="zh-CN" kern="100" dirty="0">
                <a:solidFill>
                  <a:prstClr val="black"/>
                </a:solidFill>
                <a:latin typeface="Times New Roman"/>
                <a:cs typeface="Times New Roman"/>
              </a:rPr>
              <a:t>5.2%3</a:t>
            </a:r>
            <a:r>
              <a:rPr lang="zh-CN" altLang="en-US" kern="100" dirty="0">
                <a:solidFill>
                  <a:prstClr val="black"/>
                </a:solidFill>
                <a:latin typeface="Times New Roman"/>
                <a:cs typeface="Times New Roman"/>
              </a:rPr>
              <a:t>不合法。</a:t>
            </a:r>
          </a:p>
          <a:p>
            <a:pPr indent="396000" algn="just">
              <a:lnSpc>
                <a:spcPts val="2800"/>
              </a:lnSpc>
            </a:pPr>
            <a:r>
              <a:rPr lang="zh-CN" altLang="en-US" kern="100" dirty="0">
                <a:solidFill>
                  <a:prstClr val="black"/>
                </a:solidFill>
                <a:latin typeface="Times New Roman"/>
                <a:cs typeface="Times New Roman"/>
              </a:rPr>
              <a:t>用算术运算符、括号，把数值型常量、变量等连接起来符合</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语法规则的式子称为算术表达式。例如：</a:t>
            </a:r>
          </a:p>
          <a:p>
            <a:pPr indent="396000" algn="just">
              <a:lnSpc>
                <a:spcPts val="2800"/>
              </a:lnSpc>
            </a:pPr>
            <a:r>
              <a:rPr lang="en-US" altLang="zh-CN" kern="100" dirty="0">
                <a:solidFill>
                  <a:prstClr val="black"/>
                </a:solidFill>
                <a:latin typeface="Times New Roman"/>
                <a:cs typeface="Times New Roman"/>
              </a:rPr>
              <a:t>a*b/</a:t>
            </a:r>
            <a:r>
              <a:rPr lang="en-US" altLang="zh-CN" kern="100" dirty="0" err="1">
                <a:solidFill>
                  <a:prstClr val="black"/>
                </a:solidFill>
                <a:latin typeface="Times New Roman"/>
                <a:cs typeface="Times New Roman"/>
              </a:rPr>
              <a:t>c+d-e</a:t>
            </a:r>
            <a:r>
              <a:rPr lang="en-US" altLang="zh-CN" kern="100" dirty="0">
                <a:solidFill>
                  <a:prstClr val="black"/>
                </a:solidFill>
                <a:latin typeface="Times New Roman"/>
                <a:cs typeface="Times New Roman"/>
              </a:rPr>
              <a:t>;</a:t>
            </a:r>
          </a:p>
          <a:p>
            <a:pPr indent="396000" algn="just">
              <a:lnSpc>
                <a:spcPts val="2800"/>
              </a:lnSpc>
            </a:pPr>
            <a:r>
              <a:rPr lang="zh-CN" altLang="en-US" kern="100" dirty="0" smtClean="0">
                <a:solidFill>
                  <a:prstClr val="black"/>
                </a:solidFill>
                <a:latin typeface="Times New Roman"/>
                <a:cs typeface="Times New Roman"/>
              </a:rPr>
              <a:t>如果</a:t>
            </a:r>
            <a:r>
              <a:rPr lang="zh-CN" altLang="en-US" kern="100" dirty="0">
                <a:solidFill>
                  <a:prstClr val="black"/>
                </a:solidFill>
                <a:latin typeface="Times New Roman"/>
                <a:cs typeface="Times New Roman"/>
              </a:rPr>
              <a:t>两个运算符的优先级别相同，如</a:t>
            </a:r>
            <a:r>
              <a:rPr lang="en-US" altLang="zh-CN" kern="100" dirty="0">
                <a:solidFill>
                  <a:prstClr val="black"/>
                </a:solidFill>
                <a:latin typeface="Times New Roman"/>
                <a:cs typeface="Times New Roman"/>
              </a:rPr>
              <a:t>a*b/c</a:t>
            </a:r>
            <a:r>
              <a:rPr lang="zh-CN" altLang="en-US" kern="100" dirty="0">
                <a:solidFill>
                  <a:prstClr val="black"/>
                </a:solidFill>
                <a:latin typeface="Times New Roman"/>
                <a:cs typeface="Times New Roman"/>
              </a:rPr>
              <a:t>，则按规定的结合方向处理。</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语言规定了各种运算符的结合方向（结合性），算术运算符的结合性为“自左至右”，</a:t>
            </a:r>
            <a:r>
              <a:rPr lang="en-US" altLang="zh-CN" kern="100" dirty="0">
                <a:solidFill>
                  <a:prstClr val="black"/>
                </a:solidFill>
                <a:latin typeface="Times New Roman"/>
                <a:cs typeface="Times New Roman"/>
              </a:rPr>
              <a:t>a*b/c</a:t>
            </a:r>
            <a:r>
              <a:rPr lang="zh-CN" altLang="en-US" kern="100" dirty="0">
                <a:solidFill>
                  <a:prstClr val="black"/>
                </a:solidFill>
                <a:latin typeface="Times New Roman"/>
                <a:cs typeface="Times New Roman"/>
              </a:rPr>
              <a:t>里面的乘法*和除法</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按从左到右运算，即先算</a:t>
            </a:r>
            <a:r>
              <a:rPr lang="en-US" altLang="zh-CN" kern="100" dirty="0">
                <a:solidFill>
                  <a:prstClr val="black"/>
                </a:solidFill>
                <a:latin typeface="Times New Roman"/>
                <a:cs typeface="Times New Roman"/>
              </a:rPr>
              <a:t>a*b,</a:t>
            </a:r>
            <a:r>
              <a:rPr lang="zh-CN" altLang="en-US" kern="100" dirty="0">
                <a:solidFill>
                  <a:prstClr val="black"/>
                </a:solidFill>
                <a:latin typeface="Times New Roman"/>
                <a:cs typeface="Times New Roman"/>
              </a:rPr>
              <a:t>再把</a:t>
            </a:r>
            <a:r>
              <a:rPr lang="en-US" altLang="zh-CN" kern="100" dirty="0">
                <a:solidFill>
                  <a:prstClr val="black"/>
                </a:solidFill>
                <a:latin typeface="Times New Roman"/>
                <a:cs typeface="Times New Roman"/>
              </a:rPr>
              <a:t>a*b</a:t>
            </a:r>
            <a:r>
              <a:rPr lang="zh-CN" altLang="en-US" kern="100" dirty="0">
                <a:solidFill>
                  <a:prstClr val="black"/>
                </a:solidFill>
                <a:latin typeface="Times New Roman"/>
                <a:cs typeface="Times New Roman"/>
              </a:rPr>
              <a:t>的积除以</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a:t>
            </a:r>
          </a:p>
          <a:p>
            <a:pPr indent="396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4889843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199102" y="675829"/>
            <a:ext cx="10707148" cy="4632294"/>
          </a:xfrm>
          <a:prstGeom prst="rect">
            <a:avLst/>
          </a:prstGeom>
          <a:noFill/>
        </p:spPr>
        <p:txBody>
          <a:bodyPr wrap="square" lIns="0" tIns="0" rIns="0" bIns="0" rtlCol="0">
            <a:spAutoFit/>
          </a:bodyPr>
          <a:lstStyle/>
          <a:p>
            <a:pPr indent="540000" algn="just">
              <a:lnSpc>
                <a:spcPts val="2800"/>
              </a:lnSpc>
            </a:pPr>
            <a:r>
              <a:rPr lang="en-US" altLang="zh-CN" b="1" kern="100" dirty="0">
                <a:solidFill>
                  <a:prstClr val="black"/>
                </a:solidFill>
                <a:latin typeface="Times New Roman"/>
                <a:cs typeface="Times New Roman"/>
              </a:rPr>
              <a:t>2.6.2</a:t>
            </a:r>
            <a:r>
              <a:rPr lang="zh-CN" altLang="en-US" b="1" kern="100" dirty="0">
                <a:solidFill>
                  <a:prstClr val="black"/>
                </a:solidFill>
                <a:latin typeface="Times New Roman"/>
                <a:cs typeface="Times New Roman"/>
              </a:rPr>
              <a:t>自增、自减运算符</a:t>
            </a:r>
          </a:p>
          <a:p>
            <a:pPr indent="396000" algn="just">
              <a:lnSpc>
                <a:spcPts val="2800"/>
              </a:lnSpc>
            </a:pPr>
            <a:r>
              <a:rPr lang="zh-CN" altLang="en-US" kern="100" dirty="0">
                <a:solidFill>
                  <a:prstClr val="black"/>
                </a:solidFill>
                <a:latin typeface="Times New Roman"/>
                <a:cs typeface="Times New Roman"/>
              </a:rPr>
              <a:t>自增、自减运算符有两种，分别为</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。它们只能作用于整型变量，在使用时既可以放在变量的前方（左侧），也可以放在变量的后方（右侧）。比如：</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，它们都能给变量</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增</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或减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p>
          <a:p>
            <a:pPr indent="396000" algn="just">
              <a:lnSpc>
                <a:spcPts val="2800"/>
              </a:lnSpc>
            </a:pPr>
            <a:r>
              <a:rPr lang="en-US" altLang="zh-CN" kern="100" dirty="0">
                <a:solidFill>
                  <a:prstClr val="black"/>
                </a:solidFill>
                <a:latin typeface="Times New Roman"/>
                <a:cs typeface="Times New Roman"/>
              </a:rPr>
              <a:t>x=i++;		</a:t>
            </a:r>
            <a:r>
              <a:rPr lang="zh-CN" altLang="en-US" kern="100" dirty="0">
                <a:solidFill>
                  <a:prstClr val="black"/>
                </a:solidFill>
                <a:latin typeface="Times New Roman"/>
                <a:cs typeface="Times New Roman"/>
              </a:rPr>
              <a:t>相当于   </a:t>
            </a:r>
            <a:r>
              <a:rPr lang="en-US" altLang="zh-CN" kern="100" dirty="0">
                <a:solidFill>
                  <a:prstClr val="black"/>
                </a:solidFill>
                <a:latin typeface="Times New Roman"/>
                <a:cs typeface="Times New Roman"/>
              </a:rPr>
              <a:t>x=i;  		i=i+1;</a:t>
            </a:r>
          </a:p>
          <a:p>
            <a:pPr indent="396000" algn="just">
              <a:lnSpc>
                <a:spcPts val="2800"/>
              </a:lnSpc>
            </a:pPr>
            <a:r>
              <a:rPr lang="en-US" altLang="zh-CN" kern="100" dirty="0">
                <a:solidFill>
                  <a:prstClr val="black"/>
                </a:solidFill>
                <a:latin typeface="Times New Roman"/>
                <a:cs typeface="Times New Roman"/>
              </a:rPr>
              <a:t>x=++i;		</a:t>
            </a:r>
            <a:r>
              <a:rPr lang="zh-CN" altLang="en-US" kern="100" dirty="0">
                <a:solidFill>
                  <a:prstClr val="black"/>
                </a:solidFill>
                <a:latin typeface="Times New Roman"/>
                <a:cs typeface="Times New Roman"/>
              </a:rPr>
              <a:t>相当于   </a:t>
            </a:r>
            <a:r>
              <a:rPr lang="en-US" altLang="zh-CN" kern="100" dirty="0">
                <a:solidFill>
                  <a:prstClr val="black"/>
                </a:solidFill>
                <a:latin typeface="Times New Roman"/>
                <a:cs typeface="Times New Roman"/>
              </a:rPr>
              <a:t>i=i+1;	    x=i;  </a:t>
            </a:r>
          </a:p>
          <a:p>
            <a:pPr indent="396000" algn="just">
              <a:lnSpc>
                <a:spcPts val="2800"/>
              </a:lnSpc>
            </a:pPr>
            <a:r>
              <a:rPr lang="zh-CN" altLang="en-US" kern="100" dirty="0" smtClean="0">
                <a:solidFill>
                  <a:prstClr val="black"/>
                </a:solidFill>
                <a:latin typeface="Times New Roman"/>
                <a:cs typeface="Times New Roman"/>
              </a:rPr>
              <a:t>即“</a:t>
            </a:r>
            <a:r>
              <a:rPr lang="en-US" altLang="zh-CN" kern="100" dirty="0" err="1" smtClean="0">
                <a:solidFill>
                  <a:prstClr val="black"/>
                </a:solidFill>
                <a:latin typeface="Times New Roman"/>
                <a:cs typeface="Times New Roman"/>
              </a:rPr>
              <a:t>i</a:t>
            </a:r>
            <a:r>
              <a:rPr lang="en-US" altLang="zh-CN" kern="100" dirty="0" smtClean="0">
                <a:solidFill>
                  <a:prstClr val="black"/>
                </a:solidFill>
                <a:latin typeface="Times New Roman"/>
                <a:cs typeface="Times New Roman"/>
              </a:rPr>
              <a:t>++</a:t>
            </a:r>
            <a:r>
              <a:rPr lang="zh-CN" altLang="en-US" kern="100" dirty="0" smtClean="0">
                <a:latin typeface="Times New Roman" pitchFamily="18" charset="0"/>
                <a:cs typeface="Times New Roman" pitchFamily="18" charset="0"/>
              </a:rPr>
              <a:t>”</a:t>
            </a:r>
            <a:r>
              <a:rPr lang="zh-CN" altLang="en-US" kern="100" dirty="0" smtClean="0">
                <a:solidFill>
                  <a:prstClr val="black"/>
                </a:solidFill>
                <a:latin typeface="Times New Roman"/>
                <a:cs typeface="Times New Roman"/>
              </a:rPr>
              <a:t>是</a:t>
            </a:r>
            <a:r>
              <a:rPr lang="zh-CN" altLang="en-US" kern="100" dirty="0">
                <a:solidFill>
                  <a:prstClr val="black"/>
                </a:solidFill>
                <a:latin typeface="Times New Roman"/>
                <a:cs typeface="Times New Roman"/>
              </a:rPr>
              <a:t>先使用变量</a:t>
            </a:r>
            <a:r>
              <a:rPr lang="en-US" altLang="zh-CN" kern="100" dirty="0">
                <a:solidFill>
                  <a:prstClr val="black"/>
                </a:solidFill>
                <a:latin typeface="Times New Roman"/>
                <a:cs typeface="Times New Roman"/>
              </a:rPr>
              <a:t>i </a:t>
            </a:r>
            <a:r>
              <a:rPr lang="zh-CN" altLang="en-US" kern="100" dirty="0">
                <a:solidFill>
                  <a:prstClr val="black"/>
                </a:solidFill>
                <a:latin typeface="Times New Roman"/>
                <a:cs typeface="Times New Roman"/>
              </a:rPr>
              <a:t>的原值，然后再使</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增</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en-US" altLang="zh-CN" kern="100" dirty="0" err="1" smtClean="0">
                <a:solidFill>
                  <a:prstClr val="black"/>
                </a:solidFill>
                <a:latin typeface="Times New Roman"/>
                <a:cs typeface="Times New Roman"/>
              </a:rPr>
              <a:t>i</a:t>
            </a:r>
            <a:r>
              <a:rPr lang="zh-CN" altLang="en-US" kern="100" dirty="0" smtClean="0">
                <a:latin typeface="Times New Roman" pitchFamily="18" charset="0"/>
                <a:cs typeface="Times New Roman" pitchFamily="18" charset="0"/>
              </a:rPr>
              <a:t>”</a:t>
            </a:r>
            <a:r>
              <a:rPr lang="zh-CN" altLang="en-US" kern="100" dirty="0" smtClean="0">
                <a:solidFill>
                  <a:prstClr val="black"/>
                </a:solidFill>
                <a:latin typeface="Times New Roman"/>
                <a:cs typeface="Times New Roman"/>
              </a:rPr>
              <a:t>是</a:t>
            </a:r>
            <a:r>
              <a:rPr lang="zh-CN" altLang="en-US" kern="100" dirty="0">
                <a:solidFill>
                  <a:prstClr val="black"/>
                </a:solidFill>
                <a:latin typeface="Times New Roman"/>
                <a:cs typeface="Times New Roman"/>
              </a:rPr>
              <a:t>先使变量</a:t>
            </a:r>
            <a:r>
              <a:rPr lang="en-US" altLang="zh-CN" kern="100" dirty="0">
                <a:solidFill>
                  <a:prstClr val="black"/>
                </a:solidFill>
                <a:latin typeface="Times New Roman"/>
                <a:cs typeface="Times New Roman"/>
              </a:rPr>
              <a:t>i </a:t>
            </a:r>
            <a:r>
              <a:rPr lang="zh-CN" altLang="en-US" kern="100" dirty="0">
                <a:solidFill>
                  <a:prstClr val="black"/>
                </a:solidFill>
                <a:latin typeface="Times New Roman"/>
                <a:cs typeface="Times New Roman"/>
              </a:rPr>
              <a:t>增</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，然后再使用</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的值。</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的用法及含义与</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相同。</a:t>
            </a:r>
          </a:p>
          <a:p>
            <a:pPr indent="396000" algn="just">
              <a:lnSpc>
                <a:spcPts val="2800"/>
              </a:lnSpc>
            </a:pPr>
            <a:r>
              <a:rPr lang="zh-CN" altLang="en-US" kern="100" dirty="0">
                <a:solidFill>
                  <a:prstClr val="black"/>
                </a:solidFill>
                <a:latin typeface="Times New Roman"/>
                <a:cs typeface="Times New Roman"/>
              </a:rPr>
              <a:t>如：</a:t>
            </a:r>
            <a:r>
              <a:rPr lang="en-US" altLang="zh-CN" kern="100" dirty="0">
                <a:solidFill>
                  <a:prstClr val="black"/>
                </a:solidFill>
                <a:latin typeface="Times New Roman"/>
                <a:cs typeface="Times New Roman"/>
              </a:rPr>
              <a:t>i=1;</a:t>
            </a:r>
          </a:p>
          <a:p>
            <a:pPr indent="396000" algn="just">
              <a:lnSpc>
                <a:spcPts val="2800"/>
              </a:lnSpc>
            </a:pPr>
            <a:r>
              <a:rPr lang="en-US" altLang="zh-CN" kern="100" dirty="0">
                <a:solidFill>
                  <a:prstClr val="black"/>
                </a:solidFill>
                <a:latin typeface="Times New Roman"/>
                <a:cs typeface="Times New Roman"/>
              </a:rPr>
              <a:t>    t=++i;  /*</a:t>
            </a:r>
            <a:r>
              <a:rPr lang="zh-CN" altLang="en-US" kern="100" dirty="0">
                <a:solidFill>
                  <a:prstClr val="black"/>
                </a:solidFill>
                <a:latin typeface="Times New Roman"/>
                <a:cs typeface="Times New Roman"/>
              </a:rPr>
              <a:t>执行后，</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t</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2*/</a:t>
            </a:r>
          </a:p>
          <a:p>
            <a:pPr indent="396000" algn="just">
              <a:lnSpc>
                <a:spcPts val="2800"/>
              </a:lnSpc>
            </a:pPr>
            <a:r>
              <a:rPr lang="en-US" altLang="zh-CN" kern="100" dirty="0">
                <a:solidFill>
                  <a:prstClr val="black"/>
                </a:solidFill>
                <a:latin typeface="Times New Roman"/>
                <a:cs typeface="Times New Roman"/>
              </a:rPr>
              <a:t>    j=</a:t>
            </a:r>
            <a:r>
              <a:rPr lang="en-US" altLang="zh-CN" kern="100" dirty="0" err="1">
                <a:solidFill>
                  <a:prstClr val="black"/>
                </a:solidFill>
                <a:latin typeface="Times New Roman"/>
                <a:cs typeface="Times New Roman"/>
              </a:rPr>
              <a:t>t+i</a:t>
            </a:r>
            <a:r>
              <a:rPr lang="en-US" altLang="zh-CN" kern="100" dirty="0">
                <a:solidFill>
                  <a:prstClr val="black"/>
                </a:solidFill>
                <a:latin typeface="Times New Roman"/>
                <a:cs typeface="Times New Roman"/>
              </a:rPr>
              <a:t>++; /* </a:t>
            </a:r>
            <a:r>
              <a:rPr lang="zh-CN" altLang="en-US" kern="100" dirty="0">
                <a:solidFill>
                  <a:prstClr val="black"/>
                </a:solidFill>
                <a:latin typeface="Times New Roman"/>
                <a:cs typeface="Times New Roman"/>
              </a:rPr>
              <a:t>执行后，</a:t>
            </a:r>
            <a:r>
              <a:rPr lang="en-US" altLang="zh-CN" kern="100" dirty="0">
                <a:solidFill>
                  <a:prstClr val="black"/>
                </a:solidFill>
                <a:latin typeface="Times New Roman"/>
                <a:cs typeface="Times New Roman"/>
              </a:rPr>
              <a:t>i</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j</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4*/</a:t>
            </a:r>
          </a:p>
          <a:p>
            <a:pPr indent="396000" algn="just">
              <a:lnSpc>
                <a:spcPts val="2800"/>
              </a:lnSpc>
            </a:pPr>
            <a:r>
              <a:rPr lang="zh-CN" altLang="en-US" kern="100" dirty="0">
                <a:solidFill>
                  <a:prstClr val="black"/>
                </a:solidFill>
                <a:latin typeface="Times New Roman"/>
                <a:cs typeface="Times New Roman"/>
              </a:rPr>
              <a:t>自增自减运算符的优先级高于基本算术运算符。</a:t>
            </a:r>
          </a:p>
          <a:p>
            <a:pPr indent="396000" algn="just">
              <a:lnSpc>
                <a:spcPts val="2800"/>
              </a:lnSpc>
            </a:pPr>
            <a:r>
              <a:rPr lang="zh-CN" altLang="en-US" kern="100" dirty="0">
                <a:solidFill>
                  <a:prstClr val="black"/>
                </a:solidFill>
                <a:latin typeface="Times New Roman"/>
                <a:cs typeface="Times New Roman"/>
              </a:rPr>
              <a:t>“</a:t>
            </a:r>
            <a:r>
              <a:rPr lang="en-US" altLang="zh-CN" kern="100" dirty="0" smtClean="0">
                <a:solidFill>
                  <a:prstClr val="black"/>
                </a:solidFill>
                <a:latin typeface="Times New Roman"/>
                <a:cs typeface="Times New Roman"/>
              </a:rPr>
              <a:t>++ </a:t>
            </a:r>
            <a:r>
              <a:rPr lang="zh-CN" altLang="en-US" kern="100" dirty="0" smtClean="0">
                <a:latin typeface="Times New Roman" pitchFamily="18" charset="0"/>
                <a:cs typeface="Times New Roman" pitchFamily="18" charset="0"/>
              </a:rPr>
              <a:t>” </a:t>
            </a:r>
            <a:r>
              <a:rPr lang="zh-CN" altLang="en-US" kern="100" dirty="0" smtClean="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smtClean="0">
                <a:solidFill>
                  <a:prstClr val="black"/>
                </a:solidFill>
                <a:latin typeface="Times New Roman"/>
                <a:cs typeface="Times New Roman"/>
              </a:rPr>
              <a:t>--</a:t>
            </a:r>
            <a:r>
              <a:rPr lang="zh-CN" altLang="en-US" kern="100" dirty="0" smtClean="0">
                <a:latin typeface="Times New Roman" pitchFamily="18" charset="0"/>
                <a:cs typeface="Times New Roman" pitchFamily="18" charset="0"/>
              </a:rPr>
              <a:t> ”</a:t>
            </a:r>
            <a:r>
              <a:rPr lang="zh-CN" altLang="en-US" kern="100" dirty="0" smtClean="0">
                <a:solidFill>
                  <a:prstClr val="black"/>
                </a:solidFill>
                <a:latin typeface="Times New Roman"/>
                <a:cs typeface="Times New Roman"/>
              </a:rPr>
              <a:t>运算符</a:t>
            </a:r>
            <a:r>
              <a:rPr lang="zh-CN" altLang="en-US" kern="100" dirty="0">
                <a:solidFill>
                  <a:prstClr val="black"/>
                </a:solidFill>
                <a:latin typeface="Times New Roman"/>
                <a:cs typeface="Times New Roman"/>
              </a:rPr>
              <a:t>是自右至左结合的。例如：</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表示</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，而不是</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a:t>
            </a: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9308243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808398" y="1051844"/>
            <a:ext cx="10707148" cy="3949799"/>
          </a:xfrm>
          <a:prstGeom prst="rect">
            <a:avLst/>
          </a:prstGeom>
          <a:noFill/>
        </p:spPr>
        <p:txBody>
          <a:bodyPr wrap="square" lIns="0" tIns="0" rIns="0" bIns="0" rtlCol="0">
            <a:spAutoFit/>
          </a:bodyPr>
          <a:lstStyle/>
          <a:p>
            <a:pPr indent="540000" algn="just">
              <a:lnSpc>
                <a:spcPts val="2800"/>
              </a:lnSpc>
            </a:pPr>
            <a:r>
              <a:rPr lang="en-US" altLang="zh-CN" b="1" kern="100" dirty="0">
                <a:solidFill>
                  <a:prstClr val="black"/>
                </a:solidFill>
                <a:latin typeface="Times New Roman"/>
                <a:cs typeface="Times New Roman"/>
              </a:rPr>
              <a:t>2.6.3 </a:t>
            </a:r>
            <a:r>
              <a:rPr lang="zh-CN" altLang="en-US" b="1" kern="100" dirty="0">
                <a:solidFill>
                  <a:prstClr val="black"/>
                </a:solidFill>
                <a:latin typeface="Times New Roman"/>
                <a:cs typeface="Times New Roman"/>
              </a:rPr>
              <a:t>关系运算符与关系表达式</a:t>
            </a:r>
          </a:p>
          <a:p>
            <a:pPr indent="396000" algn="just">
              <a:lnSpc>
                <a:spcPts val="2800"/>
              </a:lnSpc>
            </a:pPr>
            <a:r>
              <a:rPr lang="en-US" altLang="zh-CN" kern="100" dirty="0" smtClean="0">
                <a:solidFill>
                  <a:prstClr val="black"/>
                </a:solidFill>
                <a:latin typeface="Times New Roman"/>
                <a:cs typeface="Times New Roman"/>
              </a:rPr>
              <a:t>C</a:t>
            </a:r>
            <a:r>
              <a:rPr lang="zh-CN" altLang="en-US" kern="100" dirty="0">
                <a:solidFill>
                  <a:prstClr val="black"/>
                </a:solidFill>
                <a:latin typeface="Times New Roman"/>
                <a:cs typeface="Times New Roman"/>
              </a:rPr>
              <a:t>语言有</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种关系运算符：</a:t>
            </a:r>
          </a:p>
          <a:p>
            <a:pPr indent="396000" algn="just">
              <a:lnSpc>
                <a:spcPts val="2800"/>
              </a:lnSpc>
            </a:pPr>
            <a:r>
              <a:rPr lang="zh-CN" altLang="en-US" kern="100" dirty="0">
                <a:solidFill>
                  <a:prstClr val="black"/>
                </a:solidFill>
                <a:latin typeface="Times New Roman"/>
                <a:cs typeface="Times New Roman"/>
              </a:rPr>
              <a:t>小于</a:t>
            </a:r>
            <a:r>
              <a:rPr lang="en-US" altLang="zh-CN" kern="100" dirty="0">
                <a:solidFill>
                  <a:prstClr val="black"/>
                </a:solidFill>
                <a:latin typeface="Times New Roman"/>
                <a:cs typeface="Times New Roman"/>
              </a:rPr>
              <a:t>&lt;</a:t>
            </a:r>
            <a:r>
              <a:rPr lang="zh-CN" altLang="en-US" kern="100" dirty="0">
                <a:solidFill>
                  <a:prstClr val="black"/>
                </a:solidFill>
                <a:latin typeface="Times New Roman"/>
                <a:cs typeface="Times New Roman"/>
              </a:rPr>
              <a:t>、小于等于</a:t>
            </a:r>
            <a:r>
              <a:rPr lang="en-US" altLang="zh-CN" kern="100" dirty="0">
                <a:solidFill>
                  <a:prstClr val="black"/>
                </a:solidFill>
                <a:latin typeface="Times New Roman"/>
                <a:cs typeface="Times New Roman"/>
              </a:rPr>
              <a:t>&lt;=</a:t>
            </a:r>
            <a:r>
              <a:rPr lang="zh-CN" altLang="en-US" kern="100" dirty="0">
                <a:solidFill>
                  <a:prstClr val="black"/>
                </a:solidFill>
                <a:latin typeface="Times New Roman"/>
                <a:cs typeface="Times New Roman"/>
              </a:rPr>
              <a:t>、大于</a:t>
            </a:r>
            <a:r>
              <a:rPr lang="en-US" altLang="zh-CN" kern="100" dirty="0">
                <a:solidFill>
                  <a:prstClr val="black"/>
                </a:solidFill>
                <a:latin typeface="Times New Roman"/>
                <a:cs typeface="Times New Roman"/>
              </a:rPr>
              <a:t>&gt;</a:t>
            </a:r>
            <a:r>
              <a:rPr lang="zh-CN" altLang="en-US" kern="100" dirty="0">
                <a:solidFill>
                  <a:prstClr val="black"/>
                </a:solidFill>
                <a:latin typeface="Times New Roman"/>
                <a:cs typeface="Times New Roman"/>
              </a:rPr>
              <a:t>、大于等于</a:t>
            </a:r>
            <a:r>
              <a:rPr lang="en-US" altLang="zh-CN" kern="100" dirty="0">
                <a:solidFill>
                  <a:prstClr val="black"/>
                </a:solidFill>
                <a:latin typeface="Times New Roman"/>
                <a:cs typeface="Times New Roman"/>
              </a:rPr>
              <a:t>&gt;=</a:t>
            </a:r>
            <a:r>
              <a:rPr lang="zh-CN" altLang="en-US" kern="100" dirty="0">
                <a:solidFill>
                  <a:prstClr val="black"/>
                </a:solidFill>
                <a:latin typeface="Times New Roman"/>
                <a:cs typeface="Times New Roman"/>
              </a:rPr>
              <a:t>、等于</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、不等于</a:t>
            </a:r>
            <a:r>
              <a:rPr lang="en-US" altLang="zh-CN" kern="100" dirty="0">
                <a:solidFill>
                  <a:prstClr val="black"/>
                </a:solidFill>
                <a:latin typeface="Times New Roman"/>
                <a:cs typeface="Times New Roman"/>
              </a:rPr>
              <a:t>!=</a:t>
            </a:r>
          </a:p>
          <a:p>
            <a:pPr indent="396000" algn="just">
              <a:lnSpc>
                <a:spcPts val="2800"/>
              </a:lnSpc>
            </a:pPr>
            <a:r>
              <a:rPr lang="zh-CN" altLang="en-US" kern="100" dirty="0">
                <a:solidFill>
                  <a:prstClr val="black"/>
                </a:solidFill>
                <a:latin typeface="Times New Roman"/>
                <a:cs typeface="Times New Roman"/>
              </a:rPr>
              <a:t>关系运算符中</a:t>
            </a:r>
            <a:r>
              <a:rPr lang="en-US" altLang="zh-CN" kern="100" dirty="0">
                <a:solidFill>
                  <a:prstClr val="black"/>
                </a:solidFill>
                <a:latin typeface="Times New Roman"/>
                <a:cs typeface="Times New Roman"/>
              </a:rPr>
              <a:t>&lt;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&lt;=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&gt;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&gt;=</a:t>
            </a:r>
            <a:r>
              <a:rPr lang="zh-CN" altLang="en-US" kern="100" dirty="0">
                <a:solidFill>
                  <a:prstClr val="black"/>
                </a:solidFill>
                <a:latin typeface="Times New Roman"/>
                <a:cs typeface="Times New Roman"/>
              </a:rPr>
              <a:t>的优先级高于</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，关系运算符为左结合性。</a:t>
            </a:r>
          </a:p>
          <a:p>
            <a:pPr indent="396000" algn="just">
              <a:lnSpc>
                <a:spcPts val="2800"/>
              </a:lnSpc>
            </a:pPr>
            <a:r>
              <a:rPr lang="zh-CN" altLang="en-US" kern="100" dirty="0">
                <a:solidFill>
                  <a:prstClr val="black"/>
                </a:solidFill>
                <a:latin typeface="Times New Roman"/>
                <a:cs typeface="Times New Roman"/>
              </a:rPr>
              <a:t>关系表达式的值是一个逻辑值，即“真”或“假”。非零值认为是“真”，零值则认为是“假”，在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语言中，没有专门用来表示“真”或“假”的常量，关系表达式的值以</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代表“真”</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以</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代表“假”。例如，</a:t>
            </a:r>
            <a:r>
              <a:rPr lang="en-US" altLang="zh-CN" kern="100" dirty="0">
                <a:solidFill>
                  <a:prstClr val="black"/>
                </a:solidFill>
                <a:latin typeface="Times New Roman"/>
                <a:cs typeface="Times New Roman"/>
              </a:rPr>
              <a:t>a=3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b=4</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c=5</a:t>
            </a:r>
            <a:r>
              <a:rPr lang="zh-CN" altLang="en-US" kern="100" dirty="0">
                <a:solidFill>
                  <a:prstClr val="black"/>
                </a:solidFill>
                <a:latin typeface="Times New Roman"/>
                <a:cs typeface="Times New Roman"/>
              </a:rPr>
              <a:t>，则：</a:t>
            </a:r>
          </a:p>
          <a:p>
            <a:pPr indent="540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smtClean="0">
                <a:solidFill>
                  <a:prstClr val="black"/>
                </a:solidFill>
                <a:latin typeface="Times New Roman"/>
                <a:cs typeface="Times New Roman"/>
              </a:rPr>
              <a:t>a&gt;b</a:t>
            </a:r>
            <a:endParaRPr lang="en-US" altLang="zh-CN" kern="100" dirty="0">
              <a:solidFill>
                <a:prstClr val="black"/>
              </a:solidFill>
              <a:latin typeface="Times New Roman"/>
              <a:cs typeface="Times New Roman"/>
            </a:endParaRPr>
          </a:p>
          <a:p>
            <a:pPr indent="540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(a&gt;b)!=c         </a:t>
            </a:r>
          </a:p>
          <a:p>
            <a:pPr indent="540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a&lt;b&lt;c             </a:t>
            </a:r>
          </a:p>
          <a:p>
            <a:pPr indent="540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d=a&gt;b==b&gt;c        </a:t>
            </a:r>
          </a:p>
        </p:txBody>
      </p:sp>
    </p:spTree>
    <p:extLst>
      <p:ext uri="{BB962C8B-B14F-4D97-AF65-F5344CB8AC3E}">
        <p14:creationId xmlns:p14="http://schemas.microsoft.com/office/powerpoint/2010/main" xmlns="" val="22022144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07419" y="581024"/>
            <a:ext cx="8539896" cy="4943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39960919"/>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751427" y="1018729"/>
            <a:ext cx="10707148" cy="3949799"/>
          </a:xfrm>
          <a:prstGeom prst="rect">
            <a:avLst/>
          </a:prstGeom>
          <a:noFill/>
        </p:spPr>
        <p:txBody>
          <a:bodyPr wrap="square" lIns="0" tIns="0" rIns="0" bIns="0" rtlCol="0">
            <a:spAutoFit/>
          </a:bodyPr>
          <a:lstStyle/>
          <a:p>
            <a:pPr indent="396000" algn="just">
              <a:lnSpc>
                <a:spcPts val="2800"/>
              </a:lnSpc>
            </a:pPr>
            <a:r>
              <a:rPr lang="zh-CN" altLang="en-US" kern="100" dirty="0">
                <a:solidFill>
                  <a:prstClr val="black"/>
                </a:solidFill>
                <a:latin typeface="Times New Roman"/>
                <a:cs typeface="Times New Roman"/>
              </a:rPr>
              <a:t>作为运算结果，逻辑表达式也只有“真”和“假”两个值，用</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表示“真”，用</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表示“假”。在逻辑表达式的求解中，并不是所有的逻辑运算符都被执行，只有在必须执行下一个逻辑运算符才能求出表达式的解时，才执行该运算符。例如，</a:t>
            </a:r>
            <a:r>
              <a:rPr lang="en-US" altLang="zh-CN" kern="100" dirty="0">
                <a:solidFill>
                  <a:prstClr val="black"/>
                </a:solidFill>
                <a:latin typeface="Times New Roman"/>
                <a:cs typeface="Times New Roman"/>
              </a:rPr>
              <a:t>a&amp;&amp;b&amp;&amp;c</a:t>
            </a:r>
            <a:r>
              <a:rPr lang="zh-CN" altLang="en-US" kern="100" dirty="0">
                <a:solidFill>
                  <a:prstClr val="black"/>
                </a:solidFill>
                <a:latin typeface="Times New Roman"/>
                <a:cs typeface="Times New Roman"/>
              </a:rPr>
              <a:t>只有当</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为“真”时才判断</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的值，只有当</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都为“真”时才判断</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的值。如果</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为“假”，则不必判断</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，后面两个</a:t>
            </a:r>
            <a:r>
              <a:rPr lang="en-US" altLang="zh-CN" kern="100" dirty="0">
                <a:solidFill>
                  <a:prstClr val="black"/>
                </a:solidFill>
                <a:latin typeface="Times New Roman"/>
                <a:cs typeface="Times New Roman"/>
              </a:rPr>
              <a:t>&amp;&amp;</a:t>
            </a:r>
            <a:r>
              <a:rPr lang="zh-CN" altLang="en-US" kern="100" dirty="0">
                <a:solidFill>
                  <a:prstClr val="black"/>
                </a:solidFill>
                <a:latin typeface="Times New Roman"/>
                <a:cs typeface="Times New Roman"/>
              </a:rPr>
              <a:t>运算没有执行。</a:t>
            </a:r>
            <a:r>
              <a:rPr lang="en-US" altLang="zh-CN" kern="100" dirty="0">
                <a:solidFill>
                  <a:prstClr val="black"/>
                </a:solidFill>
                <a:latin typeface="Times New Roman"/>
                <a:cs typeface="Times New Roman"/>
              </a:rPr>
              <a:t>a||b||c</a:t>
            </a:r>
            <a:r>
              <a:rPr lang="zh-CN" altLang="en-US" kern="100" dirty="0">
                <a:solidFill>
                  <a:prstClr val="black"/>
                </a:solidFill>
                <a:latin typeface="Times New Roman"/>
                <a:cs typeface="Times New Roman"/>
              </a:rPr>
              <a:t>只有当</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为“假”时才判断</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的值，只有当</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都为“假”时才判断</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的值。如果</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为“真”，则不必判断</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，后面两个</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运算没有执行。</a:t>
            </a:r>
          </a:p>
          <a:p>
            <a:pPr indent="540000" algn="just">
              <a:lnSpc>
                <a:spcPts val="2800"/>
              </a:lnSpc>
            </a:pPr>
            <a:r>
              <a:rPr lang="zh-CN" altLang="en-US" kern="100" dirty="0">
                <a:solidFill>
                  <a:prstClr val="black"/>
                </a:solidFill>
                <a:latin typeface="Times New Roman"/>
                <a:cs typeface="Times New Roman"/>
              </a:rPr>
              <a:t>举例说明，设</a:t>
            </a:r>
            <a:r>
              <a:rPr lang="en-US" altLang="zh-CN" kern="100" dirty="0">
                <a:solidFill>
                  <a:prstClr val="black"/>
                </a:solidFill>
                <a:latin typeface="Times New Roman"/>
                <a:cs typeface="Times New Roman"/>
              </a:rPr>
              <a:t>a=12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b=8;</a:t>
            </a:r>
            <a:r>
              <a:rPr lang="zh-CN" altLang="en-US" kern="100" dirty="0">
                <a:solidFill>
                  <a:prstClr val="black"/>
                </a:solidFill>
                <a:latin typeface="Times New Roman"/>
                <a:cs typeface="Times New Roman"/>
              </a:rPr>
              <a:t>则： </a:t>
            </a:r>
          </a:p>
          <a:p>
            <a:pPr indent="540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a&amp;&amp;b         </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为假，</a:t>
            </a:r>
            <a:r>
              <a:rPr lang="en-US" altLang="zh-CN" kern="100" dirty="0" smtClean="0">
                <a:solidFill>
                  <a:prstClr val="black"/>
                </a:solidFill>
                <a:latin typeface="Times New Roman"/>
                <a:cs typeface="Times New Roman"/>
              </a:rPr>
              <a:t>&amp;&amp;</a:t>
            </a:r>
            <a:r>
              <a:rPr lang="zh-CN" altLang="en-US" kern="100" dirty="0" smtClean="0">
                <a:solidFill>
                  <a:prstClr val="black"/>
                </a:solidFill>
                <a:latin typeface="Times New Roman"/>
                <a:cs typeface="Times New Roman"/>
              </a:rPr>
              <a:t>运算不必判断</a:t>
            </a:r>
            <a:r>
              <a:rPr lang="en-US" altLang="zh-CN" kern="100" dirty="0" smtClean="0">
                <a:solidFill>
                  <a:prstClr val="black"/>
                </a:solidFill>
                <a:latin typeface="Times New Roman"/>
                <a:cs typeface="Times New Roman"/>
              </a:rPr>
              <a:t>b</a:t>
            </a:r>
            <a:r>
              <a:rPr lang="zh-CN" altLang="en-US" kern="100" dirty="0" smtClean="0">
                <a:solidFill>
                  <a:prstClr val="black"/>
                </a:solidFill>
                <a:latin typeface="Times New Roman"/>
                <a:cs typeface="Times New Roman"/>
              </a:rPr>
              <a:t>，结果为假，表达式值为</a:t>
            </a:r>
            <a:r>
              <a:rPr lang="en-US" altLang="zh-CN" kern="100" dirty="0" smtClean="0">
                <a:solidFill>
                  <a:prstClr val="black"/>
                </a:solidFill>
                <a:latin typeface="Times New Roman"/>
                <a:cs typeface="Times New Roman"/>
              </a:rPr>
              <a:t>0</a:t>
            </a:r>
          </a:p>
          <a:p>
            <a:pPr indent="540000" algn="just">
              <a:lnSpc>
                <a:spcPts val="2800"/>
              </a:lnSpc>
            </a:pPr>
            <a:r>
              <a:rPr lang="en-US" altLang="zh-CN" kern="100" dirty="0" smtClean="0">
                <a:solidFill>
                  <a:prstClr val="black"/>
                </a:solidFill>
                <a:latin typeface="Times New Roman"/>
                <a:cs typeface="Times New Roman"/>
              </a:rPr>
              <a:t>a&gt;=1&amp;&amp;b&lt;=31   a&gt;=1</a:t>
            </a:r>
            <a:r>
              <a:rPr lang="zh-CN" altLang="en-US" kern="100" dirty="0" smtClean="0">
                <a:solidFill>
                  <a:prstClr val="black"/>
                </a:solidFill>
                <a:latin typeface="Times New Roman"/>
                <a:cs typeface="Times New Roman"/>
              </a:rPr>
              <a:t>为真，则继续判断</a:t>
            </a:r>
            <a:r>
              <a:rPr lang="en-US" altLang="zh-CN" kern="100" dirty="0" smtClean="0">
                <a:solidFill>
                  <a:prstClr val="black"/>
                </a:solidFill>
                <a:latin typeface="Times New Roman"/>
                <a:cs typeface="Times New Roman"/>
              </a:rPr>
              <a:t>b&lt;=31,</a:t>
            </a:r>
            <a:r>
              <a:rPr lang="zh-CN" altLang="en-US" kern="100" dirty="0" smtClean="0">
                <a:solidFill>
                  <a:prstClr val="black"/>
                </a:solidFill>
                <a:latin typeface="Times New Roman"/>
                <a:cs typeface="Times New Roman"/>
              </a:rPr>
              <a:t>也为真，结果为真，表达式值为</a:t>
            </a:r>
            <a:r>
              <a:rPr lang="en-US" altLang="zh-CN" kern="100" dirty="0" smtClean="0">
                <a:solidFill>
                  <a:prstClr val="black"/>
                </a:solidFill>
                <a:latin typeface="Times New Roman"/>
                <a:cs typeface="Times New Roman"/>
              </a:rPr>
              <a:t>1</a:t>
            </a:r>
          </a:p>
          <a:p>
            <a:pPr indent="540000" algn="just">
              <a:lnSpc>
                <a:spcPts val="2800"/>
              </a:lnSpc>
            </a:pPr>
            <a:r>
              <a:rPr lang="en-US" altLang="zh-CN" kern="100" dirty="0" smtClean="0">
                <a:solidFill>
                  <a:prstClr val="black"/>
                </a:solidFill>
                <a:latin typeface="Times New Roman"/>
                <a:cs typeface="Times New Roman"/>
              </a:rPr>
              <a:t>a</a:t>
            </a:r>
            <a:r>
              <a:rPr lang="en-US" altLang="zh-CN" kern="100" dirty="0">
                <a:solidFill>
                  <a:prstClr val="black"/>
                </a:solidFill>
                <a:latin typeface="Times New Roman"/>
                <a:cs typeface="Times New Roman"/>
              </a:rPr>
              <a:t>||b&gt;31       a</a:t>
            </a:r>
            <a:r>
              <a:rPr lang="zh-CN" altLang="en-US" kern="100" dirty="0">
                <a:solidFill>
                  <a:prstClr val="black"/>
                </a:solidFill>
                <a:latin typeface="Times New Roman"/>
                <a:cs typeface="Times New Roman"/>
              </a:rPr>
              <a:t>为</a:t>
            </a:r>
            <a:r>
              <a:rPr lang="en-US" altLang="zh-CN" kern="100" dirty="0">
                <a:solidFill>
                  <a:prstClr val="black"/>
                </a:solidFill>
                <a:latin typeface="Times New Roman"/>
                <a:cs typeface="Times New Roman"/>
              </a:rPr>
              <a:t>12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为真，</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运算不必判断</a:t>
            </a:r>
            <a:r>
              <a:rPr lang="en-US" altLang="zh-CN" kern="100" dirty="0">
                <a:solidFill>
                  <a:prstClr val="black"/>
                </a:solidFill>
                <a:latin typeface="Times New Roman"/>
                <a:cs typeface="Times New Roman"/>
              </a:rPr>
              <a:t>b&gt;31</a:t>
            </a:r>
            <a:r>
              <a:rPr lang="zh-CN" altLang="en-US" kern="100" dirty="0">
                <a:solidFill>
                  <a:prstClr val="black"/>
                </a:solidFill>
                <a:latin typeface="Times New Roman"/>
                <a:cs typeface="Times New Roman"/>
              </a:rPr>
              <a:t>，结果为真，表达式值为</a:t>
            </a:r>
            <a:r>
              <a:rPr lang="en-US" altLang="zh-CN" kern="100" dirty="0">
                <a:solidFill>
                  <a:prstClr val="black"/>
                </a:solidFill>
                <a:latin typeface="Times New Roman"/>
                <a:cs typeface="Times New Roman"/>
              </a:rPr>
              <a:t>1</a:t>
            </a:r>
          </a:p>
          <a:p>
            <a:pPr indent="540000" algn="just">
              <a:lnSpc>
                <a:spcPts val="2800"/>
              </a:lnSpc>
            </a:pPr>
            <a:r>
              <a:rPr lang="en-US" altLang="zh-CN" kern="100" dirty="0">
                <a:solidFill>
                  <a:prstClr val="black"/>
                </a:solidFill>
                <a:latin typeface="Times New Roman"/>
                <a:cs typeface="Times New Roman"/>
              </a:rPr>
              <a:t>a&lt;-1||b&lt;12    a&lt;-1</a:t>
            </a:r>
            <a:r>
              <a:rPr lang="zh-CN" altLang="en-US" kern="100" dirty="0">
                <a:solidFill>
                  <a:prstClr val="black"/>
                </a:solidFill>
                <a:latin typeface="Times New Roman"/>
                <a:cs typeface="Times New Roman"/>
              </a:rPr>
              <a:t>为假，则继续判断</a:t>
            </a:r>
            <a:r>
              <a:rPr lang="en-US" altLang="zh-CN" kern="100" dirty="0">
                <a:solidFill>
                  <a:prstClr val="black"/>
                </a:solidFill>
                <a:latin typeface="Times New Roman"/>
                <a:cs typeface="Times New Roman"/>
              </a:rPr>
              <a:t>b&lt;12</a:t>
            </a:r>
            <a:r>
              <a:rPr lang="zh-CN" altLang="en-US" kern="100" dirty="0">
                <a:solidFill>
                  <a:prstClr val="black"/>
                </a:solidFill>
                <a:latin typeface="Times New Roman"/>
                <a:cs typeface="Times New Roman"/>
              </a:rPr>
              <a:t>，结果为真，表达式值为</a:t>
            </a:r>
            <a:r>
              <a:rPr lang="en-US" altLang="zh-CN" kern="100" dirty="0">
                <a:solidFill>
                  <a:prstClr val="black"/>
                </a:solidFill>
                <a:latin typeface="Times New Roman"/>
                <a:cs typeface="Times New Roman"/>
              </a:rPr>
              <a:t>1</a:t>
            </a: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1853645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56227" y="675829"/>
            <a:ext cx="10707148" cy="3914148"/>
          </a:xfrm>
          <a:prstGeom prst="rect">
            <a:avLst/>
          </a:prstGeom>
          <a:noFill/>
        </p:spPr>
        <p:txBody>
          <a:bodyPr wrap="square" lIns="0" tIns="0" rIns="0" bIns="0" rtlCol="0">
            <a:spAutoFit/>
          </a:bodyPr>
          <a:lstStyle/>
          <a:p>
            <a:pPr indent="540000" algn="just">
              <a:lnSpc>
                <a:spcPts val="2800"/>
              </a:lnSpc>
            </a:pPr>
            <a:r>
              <a:rPr lang="en-US" altLang="zh-CN" b="1" kern="100" dirty="0">
                <a:solidFill>
                  <a:prstClr val="black"/>
                </a:solidFill>
                <a:latin typeface="Times New Roman"/>
                <a:cs typeface="Times New Roman"/>
              </a:rPr>
              <a:t>2.6.5 </a:t>
            </a:r>
            <a:r>
              <a:rPr lang="zh-CN" altLang="en-US" b="1" kern="100" dirty="0">
                <a:solidFill>
                  <a:prstClr val="black"/>
                </a:solidFill>
                <a:latin typeface="Times New Roman"/>
                <a:cs typeface="Times New Roman"/>
              </a:rPr>
              <a:t>条件运算符和条件表达式</a:t>
            </a:r>
          </a:p>
          <a:p>
            <a:pPr indent="396000" algn="just">
              <a:lnSpc>
                <a:spcPts val="2800"/>
              </a:lnSpc>
            </a:pP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是条件运算符，由条件运算符将一些常量、变量、表达式连接起来构成的式子为条件表达式，条件表达式的一般形式为：</a:t>
            </a:r>
          </a:p>
          <a:p>
            <a:pPr indent="396000" algn="just">
              <a:lnSpc>
                <a:spcPts val="2800"/>
              </a:lnSpc>
            </a:pPr>
            <a:r>
              <a:rPr lang="zh-CN" altLang="en-US" kern="100" dirty="0">
                <a:solidFill>
                  <a:prstClr val="black"/>
                </a:solidFill>
                <a:latin typeface="Times New Roman"/>
                <a:cs typeface="Times New Roman"/>
              </a:rPr>
              <a:t>表达式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表达式</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表达式</a:t>
            </a:r>
            <a:r>
              <a:rPr lang="en-US" altLang="zh-CN" kern="100" dirty="0">
                <a:solidFill>
                  <a:prstClr val="black"/>
                </a:solidFill>
                <a:latin typeface="Times New Roman"/>
                <a:cs typeface="Times New Roman"/>
              </a:rPr>
              <a:t>3</a:t>
            </a:r>
          </a:p>
          <a:p>
            <a:pPr indent="396000" algn="just">
              <a:lnSpc>
                <a:spcPts val="2800"/>
              </a:lnSpc>
            </a:pPr>
            <a:r>
              <a:rPr lang="zh-CN" altLang="en-US" kern="100" dirty="0">
                <a:solidFill>
                  <a:prstClr val="black"/>
                </a:solidFill>
                <a:latin typeface="Times New Roman"/>
                <a:cs typeface="Times New Roman"/>
              </a:rPr>
              <a:t>条件表达式的求解过程为：先求解“表达式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的值，如果“表达式</a:t>
            </a:r>
            <a:r>
              <a:rPr lang="en-US" altLang="zh-CN" kern="100" dirty="0" smtClean="0">
                <a:solidFill>
                  <a:prstClr val="black"/>
                </a:solidFill>
                <a:latin typeface="Times New Roman"/>
                <a:cs typeface="Times New Roman"/>
              </a:rPr>
              <a:t>1</a:t>
            </a:r>
            <a:r>
              <a:rPr lang="zh-CN" altLang="en-US" kern="100" dirty="0" smtClean="0">
                <a:latin typeface="Times New Roman" pitchFamily="18" charset="0"/>
                <a:cs typeface="Times New Roman" pitchFamily="18" charset="0"/>
              </a:rPr>
              <a:t>”</a:t>
            </a:r>
            <a:r>
              <a:rPr lang="zh-CN" altLang="en-US" kern="100" dirty="0" smtClean="0">
                <a:solidFill>
                  <a:prstClr val="black"/>
                </a:solidFill>
                <a:latin typeface="Times New Roman"/>
                <a:cs typeface="Times New Roman"/>
              </a:rPr>
              <a:t>的</a:t>
            </a:r>
            <a:r>
              <a:rPr lang="zh-CN" altLang="en-US" kern="100" dirty="0">
                <a:solidFill>
                  <a:prstClr val="black"/>
                </a:solidFill>
                <a:latin typeface="Times New Roman"/>
                <a:cs typeface="Times New Roman"/>
              </a:rPr>
              <a:t>值为“真”（非</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），求解“表达式</a:t>
            </a:r>
            <a:r>
              <a:rPr lang="en-US" altLang="zh-CN" kern="100" dirty="0" smtClean="0">
                <a:solidFill>
                  <a:prstClr val="black"/>
                </a:solidFill>
                <a:latin typeface="Times New Roman"/>
                <a:cs typeface="Times New Roman"/>
              </a:rPr>
              <a:t>2</a:t>
            </a:r>
            <a:r>
              <a:rPr lang="zh-CN" altLang="en-US" kern="100" dirty="0" smtClean="0">
                <a:latin typeface="Times New Roman" pitchFamily="18" charset="0"/>
                <a:cs typeface="Times New Roman" pitchFamily="18" charset="0"/>
              </a:rPr>
              <a:t>”</a:t>
            </a:r>
            <a:r>
              <a:rPr lang="zh-CN" altLang="en-US" kern="100" dirty="0" smtClean="0">
                <a:solidFill>
                  <a:prstClr val="black"/>
                </a:solidFill>
                <a:latin typeface="Times New Roman"/>
                <a:cs typeface="Times New Roman"/>
              </a:rPr>
              <a:t>的</a:t>
            </a:r>
            <a:r>
              <a:rPr lang="zh-CN" altLang="en-US" kern="100" dirty="0">
                <a:solidFill>
                  <a:prstClr val="black"/>
                </a:solidFill>
                <a:latin typeface="Times New Roman"/>
                <a:cs typeface="Times New Roman"/>
              </a:rPr>
              <a:t>值，并将表达式</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的值作为整个条件表达式的值；如果“表达式</a:t>
            </a:r>
            <a:r>
              <a:rPr lang="en-US" altLang="zh-CN" kern="100" dirty="0" smtClean="0">
                <a:solidFill>
                  <a:prstClr val="black"/>
                </a:solidFill>
                <a:latin typeface="Times New Roman"/>
                <a:cs typeface="Times New Roman"/>
              </a:rPr>
              <a:t>1</a:t>
            </a:r>
            <a:r>
              <a:rPr lang="zh-CN" altLang="en-US" kern="100" dirty="0" smtClean="0">
                <a:latin typeface="Times New Roman" pitchFamily="18" charset="0"/>
                <a:cs typeface="Times New Roman" pitchFamily="18" charset="0"/>
              </a:rPr>
              <a:t>”</a:t>
            </a:r>
            <a:r>
              <a:rPr lang="zh-CN" altLang="en-US" kern="100" dirty="0" smtClean="0">
                <a:solidFill>
                  <a:prstClr val="black"/>
                </a:solidFill>
                <a:latin typeface="Times New Roman"/>
                <a:cs typeface="Times New Roman"/>
              </a:rPr>
              <a:t>的</a:t>
            </a:r>
            <a:r>
              <a:rPr lang="zh-CN" altLang="en-US" kern="100" dirty="0">
                <a:solidFill>
                  <a:prstClr val="black"/>
                </a:solidFill>
                <a:latin typeface="Times New Roman"/>
                <a:cs typeface="Times New Roman"/>
              </a:rPr>
              <a:t>值为“假”（为</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），求解“表达式</a:t>
            </a:r>
            <a:r>
              <a:rPr lang="en-US" altLang="zh-CN" kern="100" dirty="0" smtClean="0">
                <a:solidFill>
                  <a:prstClr val="black"/>
                </a:solidFill>
                <a:latin typeface="Times New Roman"/>
                <a:cs typeface="Times New Roman"/>
              </a:rPr>
              <a:t>3</a:t>
            </a:r>
            <a:r>
              <a:rPr lang="zh-CN" altLang="en-US" kern="100" dirty="0" smtClean="0">
                <a:latin typeface="Times New Roman" pitchFamily="18" charset="0"/>
                <a:cs typeface="Times New Roman" pitchFamily="18" charset="0"/>
              </a:rPr>
              <a:t>”</a:t>
            </a:r>
            <a:r>
              <a:rPr lang="zh-CN" altLang="en-US" kern="100" dirty="0" smtClean="0">
                <a:solidFill>
                  <a:prstClr val="black"/>
                </a:solidFill>
                <a:latin typeface="Times New Roman"/>
                <a:cs typeface="Times New Roman"/>
              </a:rPr>
              <a:t>的</a:t>
            </a:r>
            <a:r>
              <a:rPr lang="zh-CN" altLang="en-US" kern="100" dirty="0">
                <a:solidFill>
                  <a:prstClr val="black"/>
                </a:solidFill>
                <a:latin typeface="Times New Roman"/>
                <a:cs typeface="Times New Roman"/>
              </a:rPr>
              <a:t>值，并将表达式</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的值作为整个条件表达式的值。例如：</a:t>
            </a:r>
            <a:r>
              <a:rPr lang="en-US" altLang="zh-CN" kern="100" dirty="0">
                <a:solidFill>
                  <a:prstClr val="black"/>
                </a:solidFill>
                <a:latin typeface="Times New Roman"/>
                <a:cs typeface="Times New Roman"/>
              </a:rPr>
              <a:t>8&gt;5?(3+2):(9+6)</a:t>
            </a:r>
            <a:r>
              <a:rPr lang="zh-CN" altLang="en-US" kern="100" dirty="0">
                <a:solidFill>
                  <a:prstClr val="black"/>
                </a:solidFill>
                <a:latin typeface="Times New Roman"/>
                <a:cs typeface="Times New Roman"/>
              </a:rPr>
              <a:t>，因为</a:t>
            </a:r>
            <a:r>
              <a:rPr lang="en-US" altLang="zh-CN" kern="100" dirty="0">
                <a:solidFill>
                  <a:prstClr val="black"/>
                </a:solidFill>
                <a:latin typeface="Times New Roman"/>
                <a:cs typeface="Times New Roman"/>
              </a:rPr>
              <a:t>8</a:t>
            </a:r>
            <a:r>
              <a:rPr lang="zh-CN" altLang="en-US" kern="100" dirty="0">
                <a:solidFill>
                  <a:prstClr val="black"/>
                </a:solidFill>
                <a:latin typeface="Times New Roman"/>
                <a:cs typeface="Times New Roman"/>
              </a:rPr>
              <a:t>大于</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成立，其值为真，所以整个条件表达式的值为</a:t>
            </a:r>
            <a:r>
              <a:rPr lang="en-US" altLang="zh-CN" kern="100" dirty="0">
                <a:solidFill>
                  <a:prstClr val="black"/>
                </a:solidFill>
                <a:latin typeface="Times New Roman"/>
                <a:cs typeface="Times New Roman"/>
              </a:rPr>
              <a:t>(3+2)</a:t>
            </a:r>
            <a:r>
              <a:rPr lang="zh-CN" altLang="en-US" kern="100" dirty="0">
                <a:solidFill>
                  <a:prstClr val="black"/>
                </a:solidFill>
                <a:latin typeface="Times New Roman"/>
                <a:cs typeface="Times New Roman"/>
              </a:rPr>
              <a:t>的值为</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a:t>
            </a:r>
          </a:p>
          <a:p>
            <a:pPr indent="396000" algn="just">
              <a:lnSpc>
                <a:spcPts val="2800"/>
              </a:lnSpc>
            </a:pPr>
            <a:r>
              <a:rPr lang="zh-CN" altLang="en-US" kern="100" dirty="0">
                <a:solidFill>
                  <a:prstClr val="black"/>
                </a:solidFill>
                <a:latin typeface="Times New Roman"/>
                <a:cs typeface="Times New Roman"/>
              </a:rPr>
              <a:t>要注意条件表达式中的表达式</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和表达式</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只执行一个，当与</a:t>
            </a:r>
            <a:r>
              <a:rPr lang="en-US" altLang="zh-CN" kern="100" dirty="0">
                <a:solidFill>
                  <a:prstClr val="black"/>
                </a:solidFill>
                <a:latin typeface="Times New Roman"/>
                <a:cs typeface="Times New Roman"/>
              </a:rPr>
              <a:t>x++</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x--</a:t>
            </a:r>
            <a:r>
              <a:rPr lang="zh-CN" altLang="en-US" kern="100" dirty="0">
                <a:solidFill>
                  <a:prstClr val="black"/>
                </a:solidFill>
                <a:latin typeface="Times New Roman"/>
                <a:cs typeface="Times New Roman"/>
              </a:rPr>
              <a:t>配合时，只有执行到的</a:t>
            </a:r>
            <a:r>
              <a:rPr lang="en-US" altLang="zh-CN" kern="100" dirty="0">
                <a:solidFill>
                  <a:prstClr val="black"/>
                </a:solidFill>
                <a:latin typeface="Times New Roman"/>
                <a:cs typeface="Times New Roman"/>
              </a:rPr>
              <a:t>x++</a:t>
            </a:r>
            <a:r>
              <a:rPr lang="zh-CN" altLang="en-US" kern="100" dirty="0">
                <a:solidFill>
                  <a:prstClr val="black"/>
                </a:solidFill>
                <a:latin typeface="Times New Roman"/>
                <a:cs typeface="Times New Roman"/>
              </a:rPr>
              <a:t>中</a:t>
            </a:r>
            <a:r>
              <a:rPr lang="en-US" altLang="zh-CN" kern="100" dirty="0">
                <a:solidFill>
                  <a:prstClr val="black"/>
                </a:solidFill>
                <a:latin typeface="Times New Roman"/>
                <a:cs typeface="Times New Roman"/>
              </a:rPr>
              <a:t>x</a:t>
            </a:r>
            <a:r>
              <a:rPr lang="zh-CN" altLang="en-US" kern="100" dirty="0">
                <a:solidFill>
                  <a:prstClr val="black"/>
                </a:solidFill>
                <a:latin typeface="Times New Roman"/>
                <a:cs typeface="Times New Roman"/>
              </a:rPr>
              <a:t>才会变化。</a:t>
            </a:r>
          </a:p>
          <a:p>
            <a:pPr indent="396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818323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56227" y="675829"/>
            <a:ext cx="10707148" cy="3231654"/>
          </a:xfrm>
          <a:prstGeom prst="rect">
            <a:avLst/>
          </a:prstGeom>
          <a:noFill/>
        </p:spPr>
        <p:txBody>
          <a:bodyPr wrap="square" lIns="0" tIns="0" rIns="0" bIns="0" rtlCol="0">
            <a:spAutoFit/>
          </a:bodyPr>
          <a:lstStyle/>
          <a:p>
            <a:pPr indent="540000" algn="just">
              <a:lnSpc>
                <a:spcPts val="2800"/>
              </a:lnSpc>
            </a:pPr>
            <a:r>
              <a:rPr lang="en-US" altLang="zh-CN" b="1" kern="100" dirty="0">
                <a:solidFill>
                  <a:prstClr val="black"/>
                </a:solidFill>
                <a:latin typeface="Times New Roman"/>
                <a:cs typeface="Times New Roman"/>
              </a:rPr>
              <a:t>2.6.6 </a:t>
            </a:r>
            <a:r>
              <a:rPr lang="zh-CN" altLang="en-US" b="1" kern="100" dirty="0">
                <a:solidFill>
                  <a:prstClr val="black"/>
                </a:solidFill>
                <a:latin typeface="Times New Roman"/>
                <a:cs typeface="Times New Roman"/>
              </a:rPr>
              <a:t>赋值运算符和赋值表达式</a:t>
            </a:r>
          </a:p>
          <a:p>
            <a:pPr indent="540000" algn="just">
              <a:lnSpc>
                <a:spcPts val="28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语言中“</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称为赋值运算符，它的作用是将赋值号右侧表达式的值赋值给左侧的变量。赋值运算符的一般形式为：变量</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赋值表达式，例如：</a:t>
            </a:r>
            <a:r>
              <a:rPr lang="en-US" altLang="zh-CN" kern="100" dirty="0">
                <a:solidFill>
                  <a:prstClr val="black"/>
                </a:solidFill>
                <a:latin typeface="Times New Roman"/>
                <a:cs typeface="Times New Roman"/>
              </a:rPr>
              <a:t>x= 5</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y= 5.0/2 </a:t>
            </a:r>
            <a:r>
              <a:rPr lang="zh-CN" altLang="en-US" kern="100" dirty="0">
                <a:solidFill>
                  <a:prstClr val="black"/>
                </a:solidFill>
                <a:latin typeface="Times New Roman"/>
                <a:cs typeface="Times New Roman"/>
              </a:rPr>
              <a:t>等。在使用时如果左侧变量的类型与右侧结果的类型不一致，系统会将结果的类型转换成被赋值变量的类型，然后进行赋值操作。</a:t>
            </a:r>
          </a:p>
          <a:p>
            <a:pPr indent="540000" algn="just">
              <a:lnSpc>
                <a:spcPts val="2800"/>
              </a:lnSpc>
            </a:pPr>
            <a:r>
              <a:rPr lang="zh-CN" altLang="en-US" kern="100" dirty="0">
                <a:solidFill>
                  <a:prstClr val="black"/>
                </a:solidFill>
                <a:latin typeface="Times New Roman"/>
                <a:cs typeface="Times New Roman"/>
              </a:rPr>
              <a:t>由赋值运算符，将一个变量和一个表达式连接起来的式子，称为赋值表达式。</a:t>
            </a:r>
          </a:p>
          <a:p>
            <a:pPr indent="540000" algn="just">
              <a:lnSpc>
                <a:spcPts val="2800"/>
              </a:lnSpc>
            </a:pPr>
            <a:r>
              <a:rPr lang="zh-CN" altLang="en-US" kern="100" dirty="0">
                <a:solidFill>
                  <a:prstClr val="black"/>
                </a:solidFill>
                <a:latin typeface="Times New Roman"/>
                <a:cs typeface="Times New Roman"/>
              </a:rPr>
              <a:t>任何表达式都有值，赋值表达式也不例外。赋值号右侧表达式的值，就是整个赋值表达式的值。例如，“</a:t>
            </a:r>
            <a:r>
              <a:rPr lang="en-US" altLang="zh-CN" kern="100" dirty="0">
                <a:solidFill>
                  <a:prstClr val="black"/>
                </a:solidFill>
                <a:latin typeface="Times New Roman"/>
                <a:cs typeface="Times New Roman"/>
              </a:rPr>
              <a:t>a = </a:t>
            </a:r>
            <a:r>
              <a:rPr lang="en-US" altLang="zh-CN" kern="100" dirty="0" smtClean="0">
                <a:solidFill>
                  <a:prstClr val="black"/>
                </a:solidFill>
                <a:latin typeface="Times New Roman"/>
                <a:cs typeface="Times New Roman"/>
              </a:rPr>
              <a:t>5+2</a:t>
            </a:r>
            <a:r>
              <a:rPr lang="zh-CN" altLang="en-US" kern="100" dirty="0" smtClean="0">
                <a:latin typeface="Times New Roman" pitchFamily="18" charset="0"/>
                <a:cs typeface="Times New Roman" pitchFamily="18" charset="0"/>
              </a:rPr>
              <a:t> ”</a:t>
            </a:r>
            <a:r>
              <a:rPr lang="zh-CN" altLang="en-US" kern="100" dirty="0" smtClean="0">
                <a:solidFill>
                  <a:prstClr val="black"/>
                </a:solidFill>
                <a:latin typeface="Times New Roman"/>
                <a:cs typeface="Times New Roman"/>
              </a:rPr>
              <a:t>这个</a:t>
            </a:r>
            <a:r>
              <a:rPr lang="zh-CN" altLang="en-US" kern="100" dirty="0">
                <a:solidFill>
                  <a:prstClr val="black"/>
                </a:solidFill>
                <a:latin typeface="Times New Roman"/>
                <a:cs typeface="Times New Roman"/>
              </a:rPr>
              <a:t>赋值表达式，赋值号（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）右侧表达式（</a:t>
            </a:r>
            <a:r>
              <a:rPr lang="en-US" altLang="zh-CN" kern="100" dirty="0">
                <a:solidFill>
                  <a:prstClr val="black"/>
                </a:solidFill>
                <a:latin typeface="Times New Roman"/>
                <a:cs typeface="Times New Roman"/>
              </a:rPr>
              <a:t>3+2</a:t>
            </a:r>
            <a:r>
              <a:rPr lang="zh-CN" altLang="en-US" kern="100" dirty="0">
                <a:solidFill>
                  <a:prstClr val="black"/>
                </a:solidFill>
                <a:latin typeface="Times New Roman"/>
                <a:cs typeface="Times New Roman"/>
              </a:rPr>
              <a:t>）的结果值为</a:t>
            </a:r>
            <a:r>
              <a:rPr lang="en-US" altLang="zh-CN" kern="100" dirty="0">
                <a:solidFill>
                  <a:prstClr val="black"/>
                </a:solidFill>
                <a:latin typeface="Times New Roman"/>
                <a:cs typeface="Times New Roman"/>
              </a:rPr>
              <a:t>7</a:t>
            </a:r>
            <a:r>
              <a:rPr lang="zh-CN" altLang="en-US" kern="100" dirty="0">
                <a:solidFill>
                  <a:prstClr val="black"/>
                </a:solidFill>
                <a:latin typeface="Times New Roman"/>
                <a:cs typeface="Times New Roman"/>
              </a:rPr>
              <a:t>，所以赋值表达式的值就是</a:t>
            </a:r>
            <a:r>
              <a:rPr lang="en-US" altLang="zh-CN" kern="100" dirty="0">
                <a:solidFill>
                  <a:prstClr val="black"/>
                </a:solidFill>
                <a:latin typeface="Times New Roman"/>
                <a:cs typeface="Times New Roman"/>
              </a:rPr>
              <a:t>7</a:t>
            </a:r>
            <a:r>
              <a:rPr lang="zh-CN" altLang="en-US"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赋值运算符为右结合性，即从右向左计算。</a:t>
            </a: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41439880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640935" y="496990"/>
            <a:ext cx="11248224" cy="5745163"/>
          </a:xfrm>
          <a:prstGeom prst="rect">
            <a:avLst/>
          </a:prstGeom>
          <a:noFill/>
        </p:spPr>
        <p:txBody>
          <a:bodyPr wrap="square" lIns="0" tIns="0" rIns="0" bIns="0" rtlCol="0">
            <a:spAutoFit/>
          </a:bodyPr>
          <a:lstStyle/>
          <a:p>
            <a:pPr indent="540000" algn="just">
              <a:lnSpc>
                <a:spcPts val="2800"/>
              </a:lnSpc>
            </a:pPr>
            <a:r>
              <a:rPr lang="en-US" altLang="zh-CN" b="1" kern="100" dirty="0">
                <a:solidFill>
                  <a:prstClr val="black"/>
                </a:solidFill>
                <a:latin typeface="Times New Roman"/>
                <a:cs typeface="Times New Roman"/>
              </a:rPr>
              <a:t>2.6.7 </a:t>
            </a:r>
            <a:r>
              <a:rPr lang="zh-CN" altLang="en-US" b="1" kern="100" dirty="0">
                <a:solidFill>
                  <a:prstClr val="black"/>
                </a:solidFill>
                <a:latin typeface="Times New Roman"/>
                <a:cs typeface="Times New Roman"/>
              </a:rPr>
              <a:t>复合赋值运算符</a:t>
            </a:r>
          </a:p>
          <a:p>
            <a:pPr indent="540000" algn="just">
              <a:lnSpc>
                <a:spcPts val="2800"/>
              </a:lnSpc>
            </a:pPr>
            <a:r>
              <a:rPr lang="zh-CN" altLang="en-US" kern="100" dirty="0">
                <a:solidFill>
                  <a:prstClr val="black"/>
                </a:solidFill>
                <a:latin typeface="Times New Roman"/>
                <a:cs typeface="Times New Roman"/>
              </a:rPr>
              <a:t>为简化代码书写的工作量，在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语言中还有五种复合运算符：</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。它们的具体含义如下：</a:t>
            </a:r>
          </a:p>
          <a:p>
            <a:pPr indent="540000" algn="just">
              <a:lnSpc>
                <a:spcPts val="2800"/>
              </a:lnSpc>
            </a:pPr>
            <a:r>
              <a:rPr lang="en-US" altLang="zh-CN" kern="100" dirty="0">
                <a:solidFill>
                  <a:prstClr val="black"/>
                </a:solidFill>
                <a:latin typeface="Times New Roman"/>
                <a:cs typeface="Times New Roman"/>
              </a:rPr>
              <a:t>x+=3     	</a:t>
            </a:r>
            <a:r>
              <a:rPr lang="zh-CN" altLang="en-US" kern="100" dirty="0">
                <a:solidFill>
                  <a:prstClr val="black"/>
                </a:solidFill>
                <a:latin typeface="Times New Roman"/>
                <a:cs typeface="Times New Roman"/>
              </a:rPr>
              <a:t>等价于</a:t>
            </a:r>
            <a:r>
              <a:rPr lang="en-US" altLang="zh-CN" kern="100" dirty="0">
                <a:solidFill>
                  <a:prstClr val="black"/>
                </a:solidFill>
                <a:latin typeface="Times New Roman"/>
                <a:cs typeface="Times New Roman"/>
              </a:rPr>
              <a:t>x=x+3 </a:t>
            </a:r>
          </a:p>
          <a:p>
            <a:pPr indent="540000" algn="just">
              <a:lnSpc>
                <a:spcPts val="2800"/>
              </a:lnSpc>
            </a:pPr>
            <a:r>
              <a:rPr lang="en-US" altLang="zh-CN" kern="100" dirty="0">
                <a:solidFill>
                  <a:prstClr val="black"/>
                </a:solidFill>
                <a:latin typeface="Times New Roman"/>
                <a:cs typeface="Times New Roman"/>
              </a:rPr>
              <a:t>y*=x+6	</a:t>
            </a:r>
            <a:r>
              <a:rPr lang="zh-CN" altLang="en-US" kern="100" dirty="0" smtClean="0">
                <a:solidFill>
                  <a:prstClr val="black"/>
                </a:solidFill>
                <a:latin typeface="Times New Roman"/>
                <a:cs typeface="Times New Roman"/>
              </a:rPr>
              <a:t>等价</a:t>
            </a:r>
            <a:r>
              <a:rPr lang="zh-CN" altLang="en-US" kern="100" dirty="0">
                <a:solidFill>
                  <a:prstClr val="black"/>
                </a:solidFill>
                <a:latin typeface="Times New Roman"/>
                <a:cs typeface="Times New Roman"/>
              </a:rPr>
              <a:t>于</a:t>
            </a:r>
            <a:r>
              <a:rPr lang="en-US" altLang="zh-CN" kern="100" dirty="0">
                <a:solidFill>
                  <a:prstClr val="black"/>
                </a:solidFill>
                <a:latin typeface="Times New Roman"/>
                <a:cs typeface="Times New Roman"/>
              </a:rPr>
              <a:t>y=y*(x+6)</a:t>
            </a:r>
            <a:r>
              <a:rPr lang="zh-CN" altLang="en-US" kern="100" dirty="0">
                <a:solidFill>
                  <a:prstClr val="black"/>
                </a:solidFill>
                <a:latin typeface="Times New Roman"/>
                <a:cs typeface="Times New Roman"/>
              </a:rPr>
              <a:t>，而不是</a:t>
            </a:r>
            <a:r>
              <a:rPr lang="en-US" altLang="zh-CN" kern="100" dirty="0">
                <a:solidFill>
                  <a:prstClr val="black"/>
                </a:solidFill>
                <a:latin typeface="Times New Roman"/>
                <a:cs typeface="Times New Roman"/>
              </a:rPr>
              <a:t>y=y*x+6</a:t>
            </a:r>
          </a:p>
          <a:p>
            <a:pPr indent="540000" algn="just">
              <a:lnSpc>
                <a:spcPts val="2800"/>
              </a:lnSpc>
            </a:pPr>
            <a:r>
              <a:rPr lang="en-US" altLang="zh-CN" b="1" kern="100" dirty="0">
                <a:solidFill>
                  <a:prstClr val="black"/>
                </a:solidFill>
                <a:latin typeface="Times New Roman"/>
                <a:cs typeface="Times New Roman"/>
              </a:rPr>
              <a:t>2.6.8 </a:t>
            </a:r>
            <a:r>
              <a:rPr lang="zh-CN" altLang="en-US" b="1" kern="100" dirty="0">
                <a:solidFill>
                  <a:prstClr val="black"/>
                </a:solidFill>
                <a:latin typeface="Times New Roman"/>
                <a:cs typeface="Times New Roman"/>
              </a:rPr>
              <a:t>逗号运算符和逗号表达式</a:t>
            </a:r>
          </a:p>
          <a:p>
            <a:pPr indent="540000" algn="just">
              <a:lnSpc>
                <a:spcPts val="2800"/>
              </a:lnSpc>
            </a:pPr>
            <a:r>
              <a:rPr lang="zh-CN" altLang="en-US" kern="100" dirty="0">
                <a:solidFill>
                  <a:prstClr val="black"/>
                </a:solidFill>
                <a:latin typeface="Times New Roman"/>
                <a:cs typeface="Times New Roman"/>
              </a:rPr>
              <a:t>Ｃ语言提供一种用逗号运算符</a:t>
            </a:r>
            <a:r>
              <a:rPr lang="zh-CN" altLang="en-US" kern="100" dirty="0" smtClean="0">
                <a:solidFill>
                  <a:prstClr val="black"/>
                </a:solidFill>
                <a:latin typeface="Times New Roman"/>
                <a:cs typeface="Times New Roman"/>
              </a:rPr>
              <a:t>“，”</a:t>
            </a:r>
            <a:r>
              <a:rPr lang="zh-CN" altLang="en-US" kern="100" dirty="0">
                <a:solidFill>
                  <a:prstClr val="black"/>
                </a:solidFill>
                <a:latin typeface="Times New Roman"/>
                <a:cs typeface="Times New Roman"/>
              </a:rPr>
              <a:t>连接起来的式子，称为逗号表达式。逗号运算符又称顺序求值运算符。逗号表达式的一般形式为：</a:t>
            </a:r>
          </a:p>
          <a:p>
            <a:pPr indent="540000" algn="just">
              <a:lnSpc>
                <a:spcPts val="2800"/>
              </a:lnSpc>
            </a:pPr>
            <a:r>
              <a:rPr lang="zh-CN" altLang="en-US" kern="100" dirty="0">
                <a:solidFill>
                  <a:prstClr val="black"/>
                </a:solidFill>
                <a:latin typeface="Times New Roman"/>
                <a:cs typeface="Times New Roman"/>
              </a:rPr>
              <a:t>表达式１</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表达式２</a:t>
            </a:r>
            <a:r>
              <a:rPr lang="en-US" altLang="zh-CN" kern="100" dirty="0">
                <a:solidFill>
                  <a:prstClr val="black"/>
                </a:solidFill>
                <a:latin typeface="Times New Roman"/>
                <a:cs typeface="Times New Roman"/>
              </a:rPr>
              <a:t>, …, </a:t>
            </a:r>
            <a:r>
              <a:rPr lang="zh-CN" altLang="en-US" kern="100" dirty="0">
                <a:solidFill>
                  <a:prstClr val="black"/>
                </a:solidFill>
                <a:latin typeface="Times New Roman"/>
                <a:cs typeface="Times New Roman"/>
              </a:rPr>
              <a:t>表达式</a:t>
            </a:r>
            <a:r>
              <a:rPr lang="en-US" altLang="zh-CN" kern="100" dirty="0">
                <a:solidFill>
                  <a:prstClr val="black"/>
                </a:solidFill>
                <a:latin typeface="Times New Roman"/>
                <a:cs typeface="Times New Roman"/>
              </a:rPr>
              <a:t>n</a:t>
            </a:r>
          </a:p>
          <a:p>
            <a:pPr indent="540000" algn="just">
              <a:lnSpc>
                <a:spcPts val="2800"/>
              </a:lnSpc>
            </a:pPr>
            <a:r>
              <a:rPr lang="zh-CN" altLang="en-US" kern="100" dirty="0">
                <a:solidFill>
                  <a:prstClr val="black"/>
                </a:solidFill>
                <a:latin typeface="Times New Roman"/>
                <a:cs typeface="Times New Roman"/>
              </a:rPr>
              <a:t>逗号表达式的求解过程为：自左至右，依次计算各表达式的值，“表达式</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的值即为整个逗号表达式的值。</a:t>
            </a:r>
          </a:p>
          <a:p>
            <a:pPr indent="540000" algn="just">
              <a:lnSpc>
                <a:spcPts val="2800"/>
              </a:lnSpc>
            </a:pPr>
            <a:r>
              <a:rPr lang="zh-CN" altLang="en-US" kern="100" dirty="0" smtClean="0">
                <a:solidFill>
                  <a:prstClr val="black"/>
                </a:solidFill>
                <a:latin typeface="Times New Roman"/>
                <a:cs typeface="Times New Roman"/>
              </a:rPr>
              <a:t>例</a:t>
            </a:r>
            <a:r>
              <a:rPr lang="en-US" altLang="zh-CN" kern="100" dirty="0" smtClean="0">
                <a:solidFill>
                  <a:prstClr val="black"/>
                </a:solidFill>
                <a:latin typeface="Times New Roman"/>
                <a:cs typeface="Times New Roman"/>
              </a:rPr>
              <a:t>2-2</a:t>
            </a:r>
            <a:r>
              <a:rPr lang="zh-CN" altLang="en-US" kern="100" dirty="0">
                <a:solidFill>
                  <a:prstClr val="black"/>
                </a:solidFill>
                <a:latin typeface="Times New Roman"/>
                <a:cs typeface="Times New Roman"/>
              </a:rPr>
              <a:t>求逗号表达式 </a:t>
            </a:r>
            <a:r>
              <a:rPr lang="en-US" altLang="zh-CN" kern="100" dirty="0">
                <a:solidFill>
                  <a:prstClr val="black"/>
                </a:solidFill>
                <a:latin typeface="Times New Roman"/>
                <a:cs typeface="Times New Roman"/>
              </a:rPr>
              <a:t>(a=3*5,a*4),a+5</a:t>
            </a:r>
            <a:r>
              <a:rPr lang="zh-CN" altLang="en-US" kern="100" dirty="0">
                <a:solidFill>
                  <a:prstClr val="black"/>
                </a:solidFill>
                <a:latin typeface="Times New Roman"/>
                <a:cs typeface="Times New Roman"/>
              </a:rPr>
              <a:t>的值。</a:t>
            </a:r>
          </a:p>
          <a:p>
            <a:pPr indent="540000" algn="just">
              <a:lnSpc>
                <a:spcPts val="28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）求解表达式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a=3*5,a*4</a:t>
            </a:r>
            <a:r>
              <a:rPr lang="zh-CN" altLang="en-US" kern="100" dirty="0">
                <a:solidFill>
                  <a:prstClr val="black"/>
                </a:solidFill>
                <a:latin typeface="Times New Roman"/>
                <a:cs typeface="Times New Roman"/>
              </a:rPr>
              <a:t>），表达式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也是一个逗号表达式，</a:t>
            </a:r>
            <a:r>
              <a:rPr lang="en-US" altLang="zh-CN" kern="100" dirty="0">
                <a:solidFill>
                  <a:prstClr val="black"/>
                </a:solidFill>
                <a:latin typeface="Times New Roman"/>
                <a:cs typeface="Times New Roman"/>
              </a:rPr>
              <a:t>a=3*5</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的值为</a:t>
            </a:r>
            <a:r>
              <a:rPr lang="en-US" altLang="zh-CN" kern="100" dirty="0">
                <a:solidFill>
                  <a:prstClr val="black"/>
                </a:solidFill>
                <a:latin typeface="Times New Roman"/>
                <a:cs typeface="Times New Roman"/>
              </a:rPr>
              <a:t>15</a:t>
            </a:r>
            <a:r>
              <a:rPr lang="zh-CN" altLang="en-US" kern="100" dirty="0">
                <a:solidFill>
                  <a:prstClr val="black"/>
                </a:solidFill>
                <a:latin typeface="Times New Roman"/>
                <a:cs typeface="Times New Roman"/>
              </a:rPr>
              <a:t>，则左侧表达式值为</a:t>
            </a:r>
            <a:r>
              <a:rPr lang="en-US" altLang="zh-CN" kern="100" dirty="0">
                <a:solidFill>
                  <a:prstClr val="black"/>
                </a:solidFill>
                <a:latin typeface="Times New Roman"/>
                <a:cs typeface="Times New Roman"/>
              </a:rPr>
              <a:t>15</a:t>
            </a:r>
            <a:r>
              <a:rPr lang="zh-CN" altLang="en-US" kern="100" dirty="0">
                <a:solidFill>
                  <a:prstClr val="black"/>
                </a:solidFill>
                <a:latin typeface="Times New Roman"/>
                <a:cs typeface="Times New Roman"/>
              </a:rPr>
              <a:t>；右侧</a:t>
            </a:r>
            <a:r>
              <a:rPr lang="en-US" altLang="zh-CN" kern="100" dirty="0">
                <a:solidFill>
                  <a:prstClr val="black"/>
                </a:solidFill>
                <a:latin typeface="Times New Roman"/>
                <a:cs typeface="Times New Roman"/>
              </a:rPr>
              <a:t>a*4</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60</a:t>
            </a:r>
            <a:r>
              <a:rPr lang="zh-CN" altLang="en-US" kern="100" dirty="0">
                <a:solidFill>
                  <a:prstClr val="black"/>
                </a:solidFill>
                <a:latin typeface="Times New Roman"/>
                <a:cs typeface="Times New Roman"/>
              </a:rPr>
              <a:t>，也即表达式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值为</a:t>
            </a:r>
            <a:r>
              <a:rPr lang="en-US" altLang="zh-CN" kern="100" dirty="0">
                <a:solidFill>
                  <a:prstClr val="black"/>
                </a:solidFill>
                <a:latin typeface="Times New Roman"/>
                <a:cs typeface="Times New Roman"/>
              </a:rPr>
              <a:t>60</a:t>
            </a:r>
            <a:r>
              <a:rPr lang="zh-CN" altLang="en-US"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）求解表达式</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a+5</a:t>
            </a:r>
            <a:r>
              <a:rPr lang="zh-CN" altLang="en-US" kern="100" dirty="0">
                <a:solidFill>
                  <a:prstClr val="black"/>
                </a:solidFill>
                <a:latin typeface="Times New Roman"/>
                <a:cs typeface="Times New Roman"/>
              </a:rPr>
              <a:t>，表达式</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中</a:t>
            </a:r>
            <a:r>
              <a:rPr lang="en-US" altLang="zh-CN" kern="100" dirty="0">
                <a:solidFill>
                  <a:prstClr val="black"/>
                </a:solidFill>
                <a:latin typeface="Times New Roman"/>
                <a:cs typeface="Times New Roman"/>
              </a:rPr>
              <a:t>a=15,</a:t>
            </a:r>
            <a:r>
              <a:rPr lang="zh-CN" altLang="en-US" kern="100" dirty="0">
                <a:solidFill>
                  <a:prstClr val="black"/>
                </a:solidFill>
                <a:latin typeface="Times New Roman"/>
                <a:cs typeface="Times New Roman"/>
              </a:rPr>
              <a:t>则</a:t>
            </a:r>
            <a:r>
              <a:rPr lang="en-US" altLang="zh-CN" kern="100" dirty="0">
                <a:solidFill>
                  <a:prstClr val="black"/>
                </a:solidFill>
                <a:latin typeface="Times New Roman"/>
                <a:cs typeface="Times New Roman"/>
              </a:rPr>
              <a:t>a+5</a:t>
            </a:r>
            <a:r>
              <a:rPr lang="zh-CN" altLang="en-US" kern="100" dirty="0">
                <a:solidFill>
                  <a:prstClr val="black"/>
                </a:solidFill>
                <a:latin typeface="Times New Roman"/>
                <a:cs typeface="Times New Roman"/>
              </a:rPr>
              <a:t>结果为</a:t>
            </a:r>
            <a:r>
              <a:rPr lang="en-US" altLang="zh-CN" kern="100" dirty="0">
                <a:solidFill>
                  <a:prstClr val="black"/>
                </a:solidFill>
                <a:latin typeface="Times New Roman"/>
                <a:cs typeface="Times New Roman"/>
              </a:rPr>
              <a:t>20</a:t>
            </a:r>
            <a:r>
              <a:rPr lang="zh-CN" altLang="en-US"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整个逗号表达式的值为表达式</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的值，即</a:t>
            </a:r>
            <a:r>
              <a:rPr lang="en-US" altLang="zh-CN" kern="100" dirty="0">
                <a:solidFill>
                  <a:prstClr val="black"/>
                </a:solidFill>
                <a:latin typeface="Times New Roman"/>
                <a:cs typeface="Times New Roman"/>
              </a:rPr>
              <a:t>20</a:t>
            </a:r>
            <a:r>
              <a:rPr lang="zh-CN" altLang="en-US" kern="100" dirty="0">
                <a:solidFill>
                  <a:prstClr val="black"/>
                </a:solidFill>
                <a:latin typeface="Times New Roman"/>
                <a:cs typeface="Times New Roman"/>
              </a:rPr>
              <a:t>。</a:t>
            </a:r>
          </a:p>
          <a:p>
            <a:pPr indent="540000" algn="just">
              <a:lnSpc>
                <a:spcPts val="2800"/>
              </a:lnSpc>
            </a:pPr>
            <a:r>
              <a:rPr lang="zh-CN" altLang="en-US" kern="100" dirty="0">
                <a:solidFill>
                  <a:prstClr val="black"/>
                </a:solidFill>
                <a:latin typeface="Times New Roman"/>
                <a:cs typeface="Times New Roman"/>
              </a:rPr>
              <a:t>注意：并不是任何地方出现的逗号，都是逗号运算符。很多情况下，逗号仅用作分隔符。</a:t>
            </a:r>
          </a:p>
          <a:p>
            <a:pPr indent="540000" algn="just">
              <a:lnSpc>
                <a:spcPts val="28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558975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228600" y="1104900"/>
            <a:ext cx="11041805" cy="907941"/>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dirty="0" smtClean="0" bmk="_Toc65561073">
                <a:ln>
                  <a:noFill/>
                </a:ln>
                <a:solidFill>
                  <a:schemeClr val="tx1"/>
                </a:solidFill>
                <a:effectLst/>
                <a:latin typeface="Arial" pitchFamily="34" charset="0"/>
                <a:ea typeface="宋体" pitchFamily="2" charset="-122"/>
                <a:cs typeface="Times New Roman" pitchFamily="18" charset="0"/>
              </a:rPr>
              <a:t>2.6.9</a:t>
            </a:r>
            <a:r>
              <a:rPr kumimoji="0" lang="zh-CN" altLang="en-US" sz="1900" b="1" i="0" u="none" strike="noStrike" cap="none" normalizeH="0" baseline="0" dirty="0" smtClean="0" bmk="_Toc65561073">
                <a:ln>
                  <a:noFill/>
                </a:ln>
                <a:solidFill>
                  <a:schemeClr val="tx1"/>
                </a:solidFill>
                <a:effectLst/>
                <a:latin typeface="Times New Roman" pitchFamily="18" charset="0"/>
                <a:ea typeface="宋体" pitchFamily="2" charset="-122"/>
                <a:cs typeface="Times New Roman" pitchFamily="18" charset="0"/>
              </a:rPr>
              <a:t>类型转换</a:t>
            </a:r>
            <a:endParaRPr kumimoji="0" lang="zh-CN" altLang="en-US" sz="19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9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当不同类型的数据进行混合运算时、跨类型赋值时，通常需要类型转换。转换规则如图</a:t>
            </a:r>
            <a:r>
              <a:rPr kumimoji="0" lang="en-US" altLang="zh-CN" sz="19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2-3</a:t>
            </a:r>
            <a:r>
              <a:rPr kumimoji="0" lang="zh-CN" altLang="en-US" sz="19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所示：</a:t>
            </a:r>
            <a:endParaRPr kumimoji="0" lang="zh-CN" altLang="en-US" sz="19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3289824" y="5298858"/>
            <a:ext cx="4903907" cy="369332"/>
          </a:xfrm>
          <a:prstGeom prst="rect">
            <a:avLst/>
          </a:prstGeom>
        </p:spPr>
        <p:txBody>
          <a:bodyPr wrap="none">
            <a:spAutoFit/>
          </a:bodyPr>
          <a:lstStyle/>
          <a:p>
            <a:pPr lvl="0" indent="228600" algn="ctr" fontAlgn="base">
              <a:spcBef>
                <a:spcPct val="0"/>
              </a:spcBef>
              <a:spcAft>
                <a:spcPct val="0"/>
              </a:spcAft>
            </a:pPr>
            <a:r>
              <a:rPr lang="zh-CN" altLang="en-US" dirty="0" smtClean="0">
                <a:latin typeface="Times New Roman" pitchFamily="18" charset="0"/>
                <a:ea typeface="宋体" pitchFamily="2" charset="-122"/>
                <a:cs typeface="Times New Roman" pitchFamily="18" charset="0"/>
              </a:rPr>
              <a:t>图</a:t>
            </a:r>
            <a:r>
              <a:rPr lang="en-US" altLang="zh-CN" dirty="0" smtClean="0">
                <a:latin typeface="Arial" pitchFamily="34" charset="0"/>
                <a:ea typeface="宋体" pitchFamily="2" charset="-122"/>
                <a:cs typeface="Times New Roman" pitchFamily="18" charset="0"/>
              </a:rPr>
              <a:t>2-3</a:t>
            </a:r>
            <a:r>
              <a:rPr lang="zh-CN" altLang="en-US" dirty="0" smtClean="0">
                <a:latin typeface="Times New Roman" pitchFamily="18" charset="0"/>
                <a:ea typeface="宋体" pitchFamily="2" charset="-122"/>
                <a:cs typeface="Times New Roman" pitchFamily="18" charset="0"/>
              </a:rPr>
              <a:t>数值型数据的级别及运算时的类型转换</a:t>
            </a:r>
            <a:endParaRPr lang="zh-CN" altLang="en-US" dirty="0" smtClean="0">
              <a:latin typeface="Arial" pitchFamily="34" charset="0"/>
              <a:ea typeface="宋体" pitchFamily="2" charset="-122"/>
              <a:cs typeface="宋体" pitchFamily="2" charset="-122"/>
            </a:endParaRPr>
          </a:p>
        </p:txBody>
      </p:sp>
      <p:pic>
        <p:nvPicPr>
          <p:cNvPr id="57345" name="Picture 1" descr="C:\Users\hh\AppData\Roaming\Tencent\Users\379052362\QQ\WinTemp\RichOle\@SN3]$UN}B%1KZ[S42$TFPO.png"/>
          <p:cNvPicPr>
            <a:picLocks noChangeAspect="1" noChangeArrowheads="1"/>
          </p:cNvPicPr>
          <p:nvPr/>
        </p:nvPicPr>
        <p:blipFill>
          <a:blip r:embed="rId3" cstate="print"/>
          <a:srcRect/>
          <a:stretch>
            <a:fillRect/>
          </a:stretch>
        </p:blipFill>
        <p:spPr bwMode="auto">
          <a:xfrm>
            <a:off x="4252823" y="2329132"/>
            <a:ext cx="3009900" cy="2238375"/>
          </a:xfrm>
          <a:prstGeom prst="rect">
            <a:avLst/>
          </a:prstGeom>
          <a:noFill/>
        </p:spPr>
      </p:pic>
    </p:spTree>
    <p:extLst>
      <p:ext uri="{BB962C8B-B14F-4D97-AF65-F5344CB8AC3E}">
        <p14:creationId xmlns:p14="http://schemas.microsoft.com/office/powerpoint/2010/main" xmlns="" val="2172741679"/>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303877" y="923479"/>
            <a:ext cx="10707148" cy="4985980"/>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注意</a:t>
            </a:r>
            <a:r>
              <a:rPr lang="zh-CN" altLang="en-US" kern="100" dirty="0">
                <a:solidFill>
                  <a:prstClr val="black"/>
                </a:solidFill>
                <a:latin typeface="Times New Roman"/>
                <a:cs typeface="Times New Roman"/>
              </a:rPr>
              <a:t>：箭头方向只表示数据类型级别的高低，上例</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型是直接转换成</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，而不是</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先转换为</a:t>
            </a:r>
            <a:r>
              <a:rPr lang="en-US" altLang="zh-CN" kern="100" dirty="0">
                <a:solidFill>
                  <a:prstClr val="black"/>
                </a:solidFill>
                <a:latin typeface="Times New Roman"/>
                <a:cs typeface="Times New Roman"/>
              </a:rPr>
              <a:t>unsigned</a:t>
            </a:r>
            <a:r>
              <a:rPr lang="zh-CN" altLang="en-US" kern="100" dirty="0">
                <a:solidFill>
                  <a:prstClr val="black"/>
                </a:solidFill>
                <a:latin typeface="Times New Roman"/>
                <a:cs typeface="Times New Roman"/>
              </a:rPr>
              <a:t>，再转换为</a:t>
            </a:r>
            <a:r>
              <a:rPr lang="en-US" altLang="zh-CN" kern="100" dirty="0">
                <a:solidFill>
                  <a:prstClr val="black"/>
                </a:solidFill>
                <a:latin typeface="Times New Roman"/>
                <a:cs typeface="Times New Roman"/>
              </a:rPr>
              <a:t>long</a:t>
            </a:r>
            <a:r>
              <a:rPr lang="zh-CN" altLang="en-US" kern="100" dirty="0">
                <a:solidFill>
                  <a:prstClr val="black"/>
                </a:solidFill>
                <a:latin typeface="Times New Roman"/>
                <a:cs typeface="Times New Roman"/>
              </a:rPr>
              <a:t>，再转换为</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两个同类型数的运算结果为原类型；</a:t>
            </a:r>
          </a:p>
          <a:p>
            <a:pPr indent="540000" algn="just">
              <a:lnSpc>
                <a:spcPct val="150000"/>
              </a:lnSpc>
            </a:pPr>
            <a:r>
              <a:rPr lang="zh-CN" altLang="en-US" kern="100" dirty="0">
                <a:solidFill>
                  <a:prstClr val="black"/>
                </a:solidFill>
                <a:latin typeface="Times New Roman"/>
                <a:cs typeface="Times New Roman"/>
              </a:rPr>
              <a:t>   例如：</a:t>
            </a:r>
            <a:r>
              <a:rPr lang="en-US" altLang="zh-CN" kern="100" dirty="0">
                <a:solidFill>
                  <a:prstClr val="black"/>
                </a:solidFill>
                <a:latin typeface="Times New Roman"/>
                <a:cs typeface="Times New Roman"/>
              </a:rPr>
              <a:t>28+32</a:t>
            </a:r>
            <a:r>
              <a:rPr lang="zh-CN" altLang="en-US" kern="100" dirty="0">
                <a:solidFill>
                  <a:prstClr val="black"/>
                </a:solidFill>
                <a:latin typeface="Times New Roman"/>
                <a:cs typeface="Times New Roman"/>
              </a:rPr>
              <a:t>的结果为</a:t>
            </a:r>
            <a:r>
              <a:rPr lang="en-US" altLang="zh-CN" kern="100" dirty="0">
                <a:solidFill>
                  <a:prstClr val="black"/>
                </a:solidFill>
                <a:latin typeface="Times New Roman"/>
                <a:cs typeface="Times New Roman"/>
              </a:rPr>
              <a:t>60</a:t>
            </a:r>
          </a:p>
          <a:p>
            <a:pPr indent="540000" algn="just">
              <a:lnSpc>
                <a:spcPct val="150000"/>
              </a:lnSpc>
            </a:pPr>
            <a:r>
              <a:rPr lang="en-US" altLang="zh-CN" kern="100" dirty="0">
                <a:solidFill>
                  <a:prstClr val="black"/>
                </a:solidFill>
                <a:latin typeface="Times New Roman"/>
                <a:cs typeface="Times New Roman"/>
              </a:rPr>
              <a:t>         1/2=0</a:t>
            </a:r>
            <a:r>
              <a:rPr lang="zh-CN" altLang="en-US" kern="100" dirty="0">
                <a:solidFill>
                  <a:prstClr val="black"/>
                </a:solidFill>
                <a:latin typeface="Times New Roman"/>
                <a:cs typeface="Times New Roman"/>
              </a:rPr>
              <a:t>的结果为</a:t>
            </a:r>
            <a:r>
              <a:rPr lang="en-US" altLang="zh-CN" kern="100" dirty="0">
                <a:solidFill>
                  <a:prstClr val="black"/>
                </a:solidFill>
                <a:latin typeface="Times New Roman"/>
                <a:cs typeface="Times New Roman"/>
              </a:rPr>
              <a:t>0</a:t>
            </a:r>
          </a:p>
          <a:p>
            <a:pPr indent="540000" algn="just">
              <a:lnSpc>
                <a:spcPct val="150000"/>
              </a:lnSpc>
            </a:pPr>
            <a:r>
              <a:rPr lang="zh-CN" altLang="en-US" kern="100" dirty="0">
                <a:solidFill>
                  <a:prstClr val="black"/>
                </a:solidFill>
                <a:latin typeface="Times New Roman"/>
                <a:cs typeface="Times New Roman"/>
              </a:rPr>
              <a:t>参与运算的数据都为整型</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，所以结果也为整型</a:t>
            </a:r>
            <a:r>
              <a:rPr lang="en-US" altLang="zh-CN" kern="100" dirty="0" err="1">
                <a:solidFill>
                  <a:prstClr val="black"/>
                </a:solidFill>
                <a:latin typeface="Times New Roman"/>
                <a:cs typeface="Times New Roman"/>
              </a:rPr>
              <a:t>int</a:t>
            </a:r>
            <a:r>
              <a:rPr lang="zh-CN" altLang="en-US" kern="100" dirty="0" smtClean="0">
                <a:solidFill>
                  <a:prstClr val="black"/>
                </a:solidFill>
                <a:latin typeface="Times New Roman"/>
                <a:cs typeface="Times New Roman"/>
              </a:rPr>
              <a:t>。</a:t>
            </a:r>
            <a:endParaRPr lang="en-US" altLang="zh-CN" kern="100" dirty="0" smtClean="0">
              <a:solidFill>
                <a:prstClr val="black"/>
              </a:solidFill>
              <a:latin typeface="Times New Roman"/>
              <a:cs typeface="Times New Roman"/>
            </a:endParaRPr>
          </a:p>
          <a:p>
            <a:pPr indent="540000" algn="just">
              <a:lnSpc>
                <a:spcPct val="150000"/>
              </a:lnSpc>
            </a:pP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两个不同类型数运算时，系统自动将低级类型转换为高级类型，而后进行同类型运算，结果为高级类型；</a:t>
            </a:r>
          </a:p>
          <a:p>
            <a:pPr indent="540000" algn="just">
              <a:lnSpc>
                <a:spcPct val="150000"/>
              </a:lnSpc>
            </a:pP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当赋值运算时</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将右侧表达式结果值的类型转换成左侧变量的类型。</a:t>
            </a:r>
          </a:p>
          <a:p>
            <a:pPr indent="540000" algn="just">
              <a:lnSpc>
                <a:spcPct val="150000"/>
              </a:lnSpc>
            </a:pPr>
            <a:endParaRPr lang="zh-CN" altLang="en-US"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9450088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74849" y="695055"/>
            <a:ext cx="10981613" cy="4616648"/>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相关</a:t>
            </a:r>
            <a:r>
              <a:rPr lang="zh-CN" altLang="en-US" b="1" kern="100" dirty="0">
                <a:latin typeface="Cambria"/>
                <a:cs typeface="Times New Roman"/>
              </a:rPr>
              <a:t>知识点</a:t>
            </a:r>
          </a:p>
          <a:p>
            <a:pPr lvl="0" algn="just">
              <a:lnSpc>
                <a:spcPct val="150000"/>
              </a:lnSpc>
              <a:spcAft>
                <a:spcPts val="0"/>
              </a:spcAft>
            </a:pPr>
            <a:r>
              <a:rPr lang="en-US" altLang="zh-CN" sz="1600" b="1" kern="100" dirty="0">
                <a:latin typeface="Cambria"/>
                <a:cs typeface="Times New Roman"/>
              </a:rPr>
              <a:t>2.1 C</a:t>
            </a:r>
            <a:r>
              <a:rPr lang="zh-CN" altLang="en-US" sz="1600" b="1" kern="100" dirty="0">
                <a:latin typeface="Cambria"/>
                <a:cs typeface="Times New Roman"/>
              </a:rPr>
              <a:t>语言数据类型</a:t>
            </a:r>
          </a:p>
          <a:p>
            <a:pPr lvl="0" algn="just">
              <a:lnSpc>
                <a:spcPct val="150000"/>
              </a:lnSpc>
              <a:spcAft>
                <a:spcPts val="0"/>
              </a:spcAft>
            </a:pPr>
            <a:r>
              <a:rPr lang="zh-CN" altLang="en-US" kern="100" dirty="0" smtClean="0">
                <a:latin typeface="Cambria"/>
                <a:cs typeface="Times New Roman"/>
              </a:rPr>
              <a:t>          数据</a:t>
            </a:r>
            <a:r>
              <a:rPr lang="zh-CN" altLang="en-US" kern="100" dirty="0">
                <a:latin typeface="Cambria"/>
                <a:cs typeface="Times New Roman"/>
              </a:rPr>
              <a:t>是程序处理的对象，程序设计的过程就是数据加工和处理的过程。在</a:t>
            </a:r>
            <a:r>
              <a:rPr lang="en-US" altLang="zh-CN" kern="100" dirty="0">
                <a:latin typeface="Cambria"/>
                <a:cs typeface="Times New Roman"/>
              </a:rPr>
              <a:t>C</a:t>
            </a:r>
            <a:r>
              <a:rPr lang="zh-CN" altLang="en-US" kern="100" dirty="0">
                <a:latin typeface="Cambria"/>
                <a:cs typeface="Times New Roman"/>
              </a:rPr>
              <a:t>程序中每一个数据都被赋予一个确定的数据类型，编译程序为不同数据类型分配不同大小的存储空间，并规定了每种类型能进行的运算</a:t>
            </a:r>
            <a:r>
              <a:rPr lang="zh-CN" altLang="en-US" kern="100" dirty="0" smtClean="0">
                <a:latin typeface="Cambria"/>
                <a:cs typeface="Times New Roman"/>
              </a:rPr>
              <a:t>。</a:t>
            </a:r>
            <a:endParaRPr lang="zh-CN" altLang="en-US" kern="100" dirty="0">
              <a:latin typeface="Cambria"/>
              <a:cs typeface="Times New Roman"/>
            </a:endParaRPr>
          </a:p>
          <a:p>
            <a:pPr lvl="0" algn="just">
              <a:lnSpc>
                <a:spcPct val="150000"/>
              </a:lnSpc>
              <a:spcAft>
                <a:spcPts val="0"/>
              </a:spcAft>
            </a:pPr>
            <a:endParaRPr lang="zh-CN" altLang="en-US" kern="100" dirty="0">
              <a:latin typeface="Cambria"/>
              <a:cs typeface="Times New Roman"/>
            </a:endParaRPr>
          </a:p>
          <a:p>
            <a:pPr lvl="0" algn="just">
              <a:lnSpc>
                <a:spcPct val="150000"/>
              </a:lnSpc>
              <a:spcAft>
                <a:spcPts val="0"/>
              </a:spcAft>
            </a:pPr>
            <a:endParaRPr lang="zh-CN" altLang="en-US" sz="1600" kern="100" dirty="0">
              <a:latin typeface="Cambria"/>
              <a:cs typeface="Times New Roman"/>
            </a:endParaRPr>
          </a:p>
          <a:p>
            <a:pPr lvl="0" algn="just">
              <a:lnSpc>
                <a:spcPct val="150000"/>
              </a:lnSpc>
              <a:spcAft>
                <a:spcPts val="0"/>
              </a:spcAft>
            </a:pPr>
            <a:endParaRPr lang="zh-CN" altLang="en-US" sz="1600" kern="100" dirty="0">
              <a:latin typeface="Cambria"/>
              <a:cs typeface="Times New Roman"/>
            </a:endParaRPr>
          </a:p>
          <a:p>
            <a:pPr lvl="0" algn="just">
              <a:lnSpc>
                <a:spcPct val="150000"/>
              </a:lnSpc>
              <a:spcAft>
                <a:spcPts val="0"/>
              </a:spcAft>
            </a:pPr>
            <a:endParaRPr lang="zh-CN" altLang="en-US" sz="1600" kern="100" dirty="0">
              <a:latin typeface="Cambria"/>
              <a:cs typeface="Times New Roman"/>
            </a:endParaRPr>
          </a:p>
          <a:p>
            <a:pPr lvl="0" algn="just">
              <a:lnSpc>
                <a:spcPct val="150000"/>
              </a:lnSpc>
              <a:spcAft>
                <a:spcPts val="0"/>
              </a:spcAft>
            </a:pPr>
            <a:endParaRPr lang="en-US" altLang="zh-CN" sz="1600" kern="100" dirty="0" smtClean="0">
              <a:latin typeface="Cambria"/>
              <a:cs typeface="Times New Roman"/>
            </a:endParaRPr>
          </a:p>
          <a:p>
            <a:pPr lvl="0" algn="just">
              <a:lnSpc>
                <a:spcPct val="150000"/>
              </a:lnSpc>
              <a:spcAft>
                <a:spcPts val="0"/>
              </a:spcAft>
            </a:pPr>
            <a:endParaRPr lang="en-US" altLang="zh-CN" sz="1600" kern="100" dirty="0">
              <a:latin typeface="Cambria"/>
              <a:cs typeface="Times New Roman"/>
            </a:endParaRPr>
          </a:p>
          <a:p>
            <a:pPr lvl="0" algn="just">
              <a:lnSpc>
                <a:spcPct val="150000"/>
              </a:lnSpc>
              <a:spcAft>
                <a:spcPts val="0"/>
              </a:spcAft>
            </a:pPr>
            <a:endParaRPr lang="zh-CN" altLang="en-US" sz="1600" kern="100" dirty="0">
              <a:latin typeface="Cambria"/>
              <a:cs typeface="Times New Roman"/>
            </a:endParaRPr>
          </a:p>
          <a:p>
            <a:pPr lvl="0" algn="ctr">
              <a:lnSpc>
                <a:spcPct val="150000"/>
              </a:lnSpc>
              <a:spcAft>
                <a:spcPts val="0"/>
              </a:spcAft>
            </a:pPr>
            <a:endParaRPr lang="en-US" altLang="zh-CN" sz="1600" kern="100" dirty="0" smtClean="0">
              <a:latin typeface="Cambria"/>
              <a:cs typeface="Times New Roman"/>
            </a:endParaRPr>
          </a:p>
        </p:txBody>
      </p:sp>
      <p:pic>
        <p:nvPicPr>
          <p:cNvPr id="5" name="图片 4" descr="F:\ctutu\02\2-1.png"/>
          <p:cNvPicPr/>
          <p:nvPr/>
        </p:nvPicPr>
        <p:blipFill rotWithShape="1">
          <a:blip r:embed="rId3" cstate="print">
            <a:extLst>
              <a:ext uri="{28A0092B-C50C-407E-A947-70E740481C1C}">
                <a14:useLocalDpi xmlns:a14="http://schemas.microsoft.com/office/drawing/2010/main" xmlns="" val="0"/>
              </a:ext>
            </a:extLst>
          </a:blip>
          <a:srcRect r="1897" b="3308"/>
          <a:stretch/>
        </p:blipFill>
        <p:spPr bwMode="auto">
          <a:xfrm>
            <a:off x="3110372" y="2435551"/>
            <a:ext cx="5187593" cy="3443955"/>
          </a:xfrm>
          <a:prstGeom prst="rect">
            <a:avLst/>
          </a:prstGeom>
          <a:noFill/>
          <a:ln>
            <a:noFill/>
          </a:ln>
        </p:spPr>
      </p:pic>
      <p:sp>
        <p:nvSpPr>
          <p:cNvPr id="2" name="矩形 1"/>
          <p:cNvSpPr/>
          <p:nvPr/>
        </p:nvSpPr>
        <p:spPr>
          <a:xfrm>
            <a:off x="4963091" y="5807190"/>
            <a:ext cx="2077812" cy="461665"/>
          </a:xfrm>
          <a:prstGeom prst="rect">
            <a:avLst/>
          </a:prstGeom>
        </p:spPr>
        <p:txBody>
          <a:bodyPr wrap="none">
            <a:spAutoFit/>
          </a:bodyPr>
          <a:lstStyle/>
          <a:p>
            <a:pPr lvl="0" algn="ctr">
              <a:lnSpc>
                <a:spcPct val="150000"/>
              </a:lnSpc>
              <a:spcAft>
                <a:spcPts val="0"/>
              </a:spcAft>
            </a:pPr>
            <a:r>
              <a:rPr lang="zh-CN" altLang="en-US" sz="1600" kern="100" dirty="0">
                <a:latin typeface="Cambria"/>
                <a:cs typeface="Times New Roman"/>
              </a:rPr>
              <a:t>图</a:t>
            </a:r>
            <a:r>
              <a:rPr lang="en-US" altLang="zh-CN" sz="1600" kern="100" dirty="0">
                <a:latin typeface="Cambria"/>
                <a:cs typeface="Times New Roman"/>
              </a:rPr>
              <a:t>2-1 C</a:t>
            </a:r>
            <a:r>
              <a:rPr lang="zh-CN" altLang="en-US" sz="1600" kern="100" dirty="0">
                <a:latin typeface="Cambria"/>
                <a:cs typeface="Times New Roman"/>
              </a:rPr>
              <a:t>语言数据类型</a:t>
            </a:r>
            <a:endParaRPr lang="en-US" altLang="zh-CN" sz="1600" kern="100" dirty="0">
              <a:latin typeface="Cambria"/>
              <a:cs typeface="Times New Roman"/>
            </a:endParaRPr>
          </a:p>
        </p:txBody>
      </p:sp>
    </p:spTree>
    <p:extLst>
      <p:ext uri="{BB962C8B-B14F-4D97-AF65-F5344CB8AC3E}">
        <p14:creationId xmlns:p14="http://schemas.microsoft.com/office/powerpoint/2010/main" xmlns="" val="3889916684"/>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84802" y="637729"/>
            <a:ext cx="10707148" cy="4154984"/>
          </a:xfrm>
          <a:prstGeom prst="rect">
            <a:avLst/>
          </a:prstGeom>
          <a:noFill/>
        </p:spPr>
        <p:txBody>
          <a:bodyPr wrap="square" lIns="0" tIns="0" rIns="0" bIns="0" rtlCol="0">
            <a:spAutoFit/>
          </a:bodyPr>
          <a:lstStyle/>
          <a:p>
            <a:pPr indent="540000" algn="just">
              <a:lnSpc>
                <a:spcPct val="150000"/>
              </a:lnSpc>
            </a:pP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强制类型转换</a:t>
            </a:r>
          </a:p>
          <a:p>
            <a:pPr indent="540000" algn="just">
              <a:lnSpc>
                <a:spcPct val="150000"/>
              </a:lnSpc>
            </a:pPr>
            <a:r>
              <a:rPr lang="zh-CN" altLang="en-US" kern="100" dirty="0">
                <a:solidFill>
                  <a:prstClr val="black"/>
                </a:solidFill>
                <a:latin typeface="Times New Roman"/>
                <a:cs typeface="Times New Roman"/>
              </a:rPr>
              <a:t>类型的强制转换是在一个表达式前加一个结果类型的运算符，将表达式的类型强制转换为所指定的类型。具体格式如下：</a:t>
            </a:r>
          </a:p>
          <a:p>
            <a:pPr indent="540000" algn="just">
              <a:lnSpc>
                <a:spcPct val="150000"/>
              </a:lnSpc>
            </a:pPr>
            <a:r>
              <a:rPr lang="zh-CN" altLang="en-US" kern="100" dirty="0">
                <a:solidFill>
                  <a:prstClr val="black"/>
                </a:solidFill>
                <a:latin typeface="Times New Roman"/>
                <a:cs typeface="Times New Roman"/>
              </a:rPr>
              <a:t>（类型说明符）表达式</a:t>
            </a:r>
          </a:p>
          <a:p>
            <a:pPr indent="540000" algn="just">
              <a:lnSpc>
                <a:spcPct val="150000"/>
              </a:lnSpc>
            </a:pPr>
            <a:r>
              <a:rPr lang="zh-CN" altLang="en-US" kern="100" dirty="0">
                <a:solidFill>
                  <a:prstClr val="black"/>
                </a:solidFill>
                <a:latin typeface="Times New Roman"/>
                <a:cs typeface="Times New Roman"/>
              </a:rPr>
              <a:t>表示将表达式的类型强制转换为小括号中所指定的“类型说明符”的类型。例如：</a:t>
            </a:r>
          </a:p>
          <a:p>
            <a:pPr indent="540000" algn="just">
              <a:lnSpc>
                <a:spcPct val="150000"/>
              </a:lnSpc>
            </a:pPr>
            <a:r>
              <a:rPr lang="zh-CN" altLang="en-US"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 </a:t>
            </a:r>
            <a:r>
              <a:rPr lang="en-US" altLang="zh-CN" kern="100" dirty="0" smtClean="0">
                <a:solidFill>
                  <a:prstClr val="black"/>
                </a:solidFill>
                <a:latin typeface="Times New Roman"/>
                <a:cs typeface="Times New Roman"/>
              </a:rPr>
              <a:t>;</a:t>
            </a:r>
            <a:r>
              <a:rPr lang="zh-CN" altLang="en-US" kern="100" dirty="0" smtClean="0">
                <a:solidFill>
                  <a:prstClr val="black"/>
                </a:solidFill>
                <a:latin typeface="Times New Roman"/>
                <a:cs typeface="Times New Roman"/>
              </a:rPr>
              <a:t> （</a:t>
            </a:r>
            <a:r>
              <a:rPr lang="en-US" altLang="zh-CN" kern="100" dirty="0">
                <a:solidFill>
                  <a:prstClr val="black"/>
                </a:solidFill>
                <a:latin typeface="Times New Roman"/>
                <a:cs typeface="Times New Roman"/>
              </a:rPr>
              <a:t>double)(</a:t>
            </a:r>
            <a:r>
              <a:rPr lang="en-US" altLang="zh-CN" kern="100" dirty="0" smtClean="0">
                <a:solidFill>
                  <a:prstClr val="black"/>
                </a:solidFill>
                <a:latin typeface="Times New Roman"/>
                <a:cs typeface="Times New Roman"/>
              </a:rPr>
              <a:t>a+5</a:t>
            </a:r>
            <a:r>
              <a:rPr lang="zh-CN" altLang="en-US" kern="100" dirty="0" smtClean="0">
                <a:solidFill>
                  <a:prstClr val="black"/>
                </a:solidFill>
                <a:latin typeface="Times New Roman"/>
                <a:cs typeface="Times New Roman"/>
              </a:rPr>
              <a:t>） </a:t>
            </a:r>
            <a:r>
              <a:rPr lang="en-US" altLang="zh-CN" kern="100" dirty="0" smtClean="0">
                <a:solidFill>
                  <a:prstClr val="black"/>
                </a:solidFill>
                <a:latin typeface="Times New Roman"/>
                <a:cs typeface="Times New Roman"/>
              </a:rPr>
              <a:t>;</a:t>
            </a:r>
            <a:endParaRPr lang="en-US" altLang="zh-CN" kern="100" dirty="0">
              <a:solidFill>
                <a:prstClr val="black"/>
              </a:solidFill>
              <a:latin typeface="Times New Roman"/>
              <a:cs typeface="Times New Roman"/>
            </a:endParaRPr>
          </a:p>
          <a:p>
            <a:pPr indent="540000" algn="just">
              <a:lnSpc>
                <a:spcPct val="150000"/>
              </a:lnSpc>
            </a:pP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是</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型变量，表达式</a:t>
            </a:r>
            <a:r>
              <a:rPr lang="en-US" altLang="zh-CN" kern="100" dirty="0">
                <a:solidFill>
                  <a:prstClr val="black"/>
                </a:solidFill>
                <a:latin typeface="Times New Roman"/>
                <a:cs typeface="Times New Roman"/>
              </a:rPr>
              <a:t>a+5</a:t>
            </a:r>
            <a:r>
              <a:rPr lang="zh-CN" altLang="en-US" kern="100" dirty="0">
                <a:solidFill>
                  <a:prstClr val="black"/>
                </a:solidFill>
                <a:latin typeface="Times New Roman"/>
                <a:cs typeface="Times New Roman"/>
              </a:rPr>
              <a:t>的值仍然是</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型的，通过强制转换符后，将表达式</a:t>
            </a:r>
            <a:r>
              <a:rPr lang="en-US" altLang="zh-CN" kern="100" dirty="0">
                <a:solidFill>
                  <a:prstClr val="black"/>
                </a:solidFill>
                <a:latin typeface="Times New Roman"/>
                <a:cs typeface="Times New Roman"/>
              </a:rPr>
              <a:t>a+5</a:t>
            </a:r>
            <a:r>
              <a:rPr lang="zh-CN" altLang="en-US" kern="100" dirty="0">
                <a:solidFill>
                  <a:prstClr val="black"/>
                </a:solidFill>
                <a:latin typeface="Times New Roman"/>
                <a:cs typeface="Times New Roman"/>
              </a:rPr>
              <a:t>的类型转换成为</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型。</a:t>
            </a:r>
          </a:p>
          <a:p>
            <a:pPr indent="540000" algn="just">
              <a:lnSpc>
                <a:spcPct val="150000"/>
              </a:lnSpc>
            </a:pPr>
            <a:r>
              <a:rPr lang="zh-CN" altLang="en-US" kern="100" dirty="0">
                <a:solidFill>
                  <a:prstClr val="black"/>
                </a:solidFill>
                <a:latin typeface="Times New Roman"/>
                <a:cs typeface="Times New Roman"/>
              </a:rPr>
              <a:t>这种强制转换并不改变原来变量（如</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仍是</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型）的类型，只是暂时的一次性转换。</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41479625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084802" y="637729"/>
            <a:ext cx="10707148" cy="3739485"/>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2.7</a:t>
            </a:r>
            <a:r>
              <a:rPr lang="zh-CN" altLang="en-US" b="1" kern="100" dirty="0">
                <a:solidFill>
                  <a:prstClr val="black"/>
                </a:solidFill>
                <a:latin typeface="Times New Roman"/>
                <a:cs typeface="Times New Roman"/>
              </a:rPr>
              <a:t>数据的输入与输出</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语言本身不提供输入输出语句，输入和输出是由函数来实现的，这些函数的有关信息都存在</a:t>
            </a:r>
            <a:r>
              <a:rPr lang="en-US" altLang="zh-CN" kern="100" dirty="0" err="1">
                <a:solidFill>
                  <a:prstClr val="black"/>
                </a:solidFill>
                <a:latin typeface="Times New Roman"/>
                <a:cs typeface="Times New Roman"/>
              </a:rPr>
              <a:t>stdio.h</a:t>
            </a:r>
            <a:r>
              <a:rPr lang="zh-CN" altLang="en-US" kern="100" dirty="0">
                <a:solidFill>
                  <a:prstClr val="black"/>
                </a:solidFill>
                <a:latin typeface="Times New Roman"/>
                <a:cs typeface="Times New Roman"/>
              </a:rPr>
              <a:t>标准输入输出头文件中，在使用标准输入输出函数时，需要使用预编译命令：</a:t>
            </a:r>
            <a:r>
              <a:rPr lang="en-US" altLang="zh-CN" kern="100" dirty="0">
                <a:solidFill>
                  <a:prstClr val="black"/>
                </a:solidFill>
                <a:latin typeface="Times New Roman"/>
                <a:cs typeface="Times New Roman"/>
              </a:rPr>
              <a:t>#include&lt;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 &gt;</a:t>
            </a:r>
            <a:r>
              <a:rPr lang="zh-CN" altLang="en-US" kern="100" dirty="0">
                <a:solidFill>
                  <a:prstClr val="black"/>
                </a:solidFill>
                <a:latin typeface="Times New Roman"/>
                <a:cs typeface="Times New Roman"/>
              </a:rPr>
              <a:t>或</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include"stdio.h</a:t>
            </a:r>
            <a:r>
              <a:rPr lang="en-US" altLang="zh-CN" kern="100" dirty="0" smtClean="0">
                <a:solidFill>
                  <a:prstClr val="black"/>
                </a:solidFill>
                <a:latin typeface="Times New Roman"/>
                <a:cs typeface="Times New Roman"/>
              </a:rPr>
              <a:t>"</a:t>
            </a:r>
            <a:r>
              <a:rPr lang="zh-CN" altLang="en-US"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a:p>
            <a:pPr indent="540000" algn="just">
              <a:lnSpc>
                <a:spcPct val="150000"/>
              </a:lnSpc>
            </a:pPr>
            <a:r>
              <a:rPr lang="en-US" altLang="zh-CN" kern="100" dirty="0">
                <a:solidFill>
                  <a:prstClr val="black"/>
                </a:solidFill>
                <a:latin typeface="Times New Roman"/>
                <a:cs typeface="Times New Roman"/>
              </a:rPr>
              <a:t>2.7.1 </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函数</a:t>
            </a:r>
          </a:p>
          <a:p>
            <a:pPr indent="540000" algn="just">
              <a:lnSpc>
                <a:spcPct val="150000"/>
              </a:lnSpc>
            </a:pPr>
            <a:r>
              <a:rPr lang="zh-CN" altLang="en-US" kern="100" dirty="0" smtClean="0">
                <a:solidFill>
                  <a:prstClr val="black"/>
                </a:solidFill>
                <a:latin typeface="Times New Roman"/>
                <a:cs typeface="Times New Roman"/>
              </a:rPr>
              <a:t>格式化</a:t>
            </a:r>
            <a:r>
              <a:rPr lang="zh-CN" altLang="en-US" kern="100" dirty="0">
                <a:solidFill>
                  <a:prstClr val="black"/>
                </a:solidFill>
                <a:latin typeface="Times New Roman"/>
                <a:cs typeface="Times New Roman"/>
              </a:rPr>
              <a:t>输出函数格式为： </a:t>
            </a:r>
          </a:p>
          <a:p>
            <a:pPr indent="540000" algn="just">
              <a:lnSpc>
                <a:spcPct val="1500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格式控制</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，输出表列</a:t>
            </a:r>
            <a:r>
              <a:rPr lang="en-US" altLang="zh-CN"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如：</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hello,%c</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n",x</a:t>
            </a:r>
            <a:r>
              <a:rPr lang="en-US" altLang="zh-CN" kern="100" dirty="0">
                <a:solidFill>
                  <a:prstClr val="black"/>
                </a:solidFill>
                <a:latin typeface="Times New Roman"/>
                <a:cs typeface="Times New Roman"/>
              </a:rPr>
              <a:t>);</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4067857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94774" y="257175"/>
            <a:ext cx="8428669" cy="5810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24872071"/>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1237202" y="474736"/>
            <a:ext cx="10707148" cy="5401479"/>
          </a:xfrm>
          <a:prstGeom prst="rect">
            <a:avLst/>
          </a:prstGeom>
          <a:noFill/>
        </p:spPr>
        <p:txBody>
          <a:bodyPr wrap="square" lIns="0" tIns="0" rIns="0" bIns="0" rtlCol="0">
            <a:spAutoFit/>
          </a:bodyPr>
          <a:lstStyle/>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）输出表列是需要输出的一些数据，可以是常量、变量或表达式，一般来说前面有几个</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格式声明，后面要对应几个输出项。</a:t>
            </a:r>
          </a:p>
          <a:p>
            <a:pPr indent="540000" algn="just">
              <a:lnSpc>
                <a:spcPct val="150000"/>
              </a:lnSpc>
            </a:pPr>
            <a:r>
              <a:rPr lang="zh-CN" altLang="en-US" kern="100" dirty="0">
                <a:solidFill>
                  <a:prstClr val="black"/>
                </a:solidFill>
                <a:latin typeface="Times New Roman"/>
                <a:cs typeface="Times New Roman"/>
              </a:rPr>
              <a:t>例如：</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a=3,b=4;</a:t>
            </a:r>
          </a:p>
          <a:p>
            <a:pPr indent="540000" algn="just">
              <a:lnSpc>
                <a:spcPct val="1500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("a=%d b=%d",</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a:t>
            </a:r>
          </a:p>
          <a:p>
            <a:pPr indent="540000" algn="just">
              <a:lnSpc>
                <a:spcPct val="150000"/>
              </a:lnSpc>
            </a:pPr>
            <a:r>
              <a:rPr lang="en-US" altLang="zh-CN" kern="100" dirty="0" err="1" smtClean="0">
                <a:solidFill>
                  <a:prstClr val="black"/>
                </a:solidFill>
                <a:latin typeface="Times New Roman"/>
                <a:cs typeface="Times New Roman"/>
              </a:rPr>
              <a:t>printf</a:t>
            </a:r>
            <a:r>
              <a:rPr lang="zh-CN" altLang="en-US" kern="100" dirty="0">
                <a:solidFill>
                  <a:prstClr val="black"/>
                </a:solidFill>
                <a:latin typeface="Times New Roman"/>
                <a:cs typeface="Times New Roman"/>
              </a:rPr>
              <a:t>输出结果是</a:t>
            </a:r>
            <a:r>
              <a:rPr lang="en-US" altLang="zh-CN" kern="100" dirty="0">
                <a:solidFill>
                  <a:prstClr val="black"/>
                </a:solidFill>
                <a:latin typeface="Times New Roman"/>
                <a:cs typeface="Times New Roman"/>
              </a:rPr>
              <a:t>a=3 b=4</a:t>
            </a:r>
          </a:p>
          <a:p>
            <a:pPr indent="540000" algn="just">
              <a:lnSpc>
                <a:spcPct val="150000"/>
              </a:lnSpc>
            </a:pPr>
            <a:r>
              <a:rPr lang="zh-CN" altLang="en-US" kern="100" dirty="0" smtClean="0">
                <a:solidFill>
                  <a:prstClr val="black"/>
                </a:solidFill>
                <a:latin typeface="Times New Roman"/>
                <a:cs typeface="Times New Roman"/>
              </a:rPr>
              <a:t>例</a:t>
            </a:r>
            <a:r>
              <a:rPr lang="en-US" altLang="zh-CN" kern="100" dirty="0" smtClean="0">
                <a:solidFill>
                  <a:prstClr val="black"/>
                </a:solidFill>
                <a:latin typeface="Times New Roman"/>
                <a:cs typeface="Times New Roman"/>
              </a:rPr>
              <a:t>2-3</a:t>
            </a:r>
            <a:r>
              <a:rPr lang="zh-CN" altLang="en-US" kern="100" dirty="0">
                <a:solidFill>
                  <a:prstClr val="black"/>
                </a:solidFill>
                <a:latin typeface="Times New Roman"/>
                <a:cs typeface="Times New Roman"/>
              </a:rPr>
              <a:t>读程序写结果。</a:t>
            </a:r>
          </a:p>
          <a:p>
            <a:pPr indent="540000" algn="just">
              <a:lnSpc>
                <a:spcPct val="150000"/>
              </a:lnSpc>
            </a:pPr>
            <a:r>
              <a:rPr lang="zh-CN" altLang="en-US" kern="100" dirty="0">
                <a:solidFill>
                  <a:prstClr val="black"/>
                </a:solidFill>
                <a:latin typeface="Times New Roman"/>
                <a:cs typeface="Times New Roman"/>
              </a:rPr>
              <a:t> </a:t>
            </a:r>
            <a:r>
              <a:rPr lang="en-US" altLang="zh-CN" kern="100" dirty="0">
                <a:solidFill>
                  <a:prstClr val="black"/>
                </a:solidFill>
                <a:latin typeface="Times New Roman"/>
                <a:cs typeface="Times New Roman"/>
              </a:rPr>
              <a:t>#include &lt;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&gt;</a:t>
            </a:r>
          </a:p>
          <a:p>
            <a:pPr indent="540000" algn="just">
              <a:lnSpc>
                <a:spcPct val="150000"/>
              </a:lnSpc>
            </a:pPr>
            <a:r>
              <a:rPr lang="en-US" altLang="zh-CN" kern="100" dirty="0">
                <a:solidFill>
                  <a:prstClr val="black"/>
                </a:solidFill>
                <a:latin typeface="Times New Roman"/>
                <a:cs typeface="Times New Roman"/>
              </a:rPr>
              <a:t> main(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a,b,sum</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     a=123;b=456;  sum=</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 </a:t>
            </a:r>
          </a:p>
          <a:p>
            <a:pPr indent="540000" algn="just">
              <a:lnSpc>
                <a:spcPct val="150000"/>
              </a:lnSpc>
            </a:pP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a:t>
            </a:r>
            <a:r>
              <a:rPr lang="en-US" altLang="zh-CN" kern="100" dirty="0" err="1">
                <a:solidFill>
                  <a:prstClr val="black"/>
                </a:solidFill>
                <a:latin typeface="Times New Roman"/>
                <a:cs typeface="Times New Roman"/>
              </a:rPr>
              <a:t>d,b</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d,c</a:t>
            </a:r>
            <a:r>
              <a:rPr lang="en-US" altLang="zh-CN" kern="100" dirty="0">
                <a:solidFill>
                  <a:prstClr val="black"/>
                </a:solidFill>
                <a:latin typeface="Times New Roman"/>
                <a:cs typeface="Times New Roman"/>
              </a:rPr>
              <a:t>=%d\n",</a:t>
            </a:r>
            <a:r>
              <a:rPr lang="en-US" altLang="zh-CN" kern="100" dirty="0" err="1">
                <a:solidFill>
                  <a:prstClr val="black"/>
                </a:solidFill>
                <a:latin typeface="Times New Roman"/>
                <a:cs typeface="Times New Roman"/>
              </a:rPr>
              <a:t>a,b,sum</a:t>
            </a:r>
            <a:r>
              <a:rPr lang="en-US" altLang="zh-CN" kern="100" dirty="0">
                <a:solidFill>
                  <a:prstClr val="black"/>
                </a:solidFill>
                <a:latin typeface="Times New Roman"/>
                <a:cs typeface="Times New Roman"/>
              </a:rPr>
              <a:t>); </a:t>
            </a:r>
          </a:p>
          <a:p>
            <a:pPr indent="540000" algn="just">
              <a:lnSpc>
                <a:spcPct val="150000"/>
              </a:lnSpc>
            </a:pPr>
            <a:r>
              <a:rPr lang="en-US" altLang="zh-CN" kern="100" dirty="0">
                <a:solidFill>
                  <a:prstClr val="black"/>
                </a:solidFill>
                <a:latin typeface="Times New Roman"/>
                <a:cs typeface="Times New Roman"/>
              </a:rPr>
              <a:t> }     </a:t>
            </a:r>
          </a:p>
          <a:p>
            <a:pPr indent="540000" algn="just">
              <a:lnSpc>
                <a:spcPct val="150000"/>
              </a:lnSpc>
            </a:pP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结果</a:t>
            </a:r>
            <a:r>
              <a:rPr lang="en-US" altLang="zh-CN" kern="100" dirty="0">
                <a:solidFill>
                  <a:prstClr val="black"/>
                </a:solidFill>
                <a:latin typeface="Times New Roman"/>
                <a:cs typeface="Times New Roman"/>
              </a:rPr>
              <a:t>: a=123,b=456,c=579 </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5275652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
                                        <p:tgtEl>
                                          <p:spTgt spid="3"/>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3"/>
                                        </p:tgtEl>
                                      </p:cBhvr>
                                      <p:to x="80000" y="100000"/>
                                    </p:animScale>
                                    <p:anim by="(#ppt_w*0.10)" calcmode="lin" valueType="num">
                                      <p:cBhvr>
                                        <p:cTn id="10" dur="25" autoRev="1" fill="hold">
                                          <p:stCondLst>
                                            <p:cond delay="0"/>
                                          </p:stCondLst>
                                        </p:cTn>
                                        <p:tgtEl>
                                          <p:spTgt spid="3"/>
                                        </p:tgtEl>
                                        <p:attrNameLst>
                                          <p:attrName>ppt_x</p:attrName>
                                        </p:attrNameLst>
                                      </p:cBhvr>
                                    </p:anim>
                                    <p:anim by="(-#ppt_w*0.10)" calcmode="lin" valueType="num">
                                      <p:cBhvr>
                                        <p:cTn id="11" dur="25" autoRev="1" fill="hold">
                                          <p:stCondLst>
                                            <p:cond delay="0"/>
                                          </p:stCondLst>
                                        </p:cTn>
                                        <p:tgtEl>
                                          <p:spTgt spid="3"/>
                                        </p:tgtEl>
                                        <p:attrNameLst>
                                          <p:attrName>ppt_y</p:attrName>
                                        </p:attrNameLst>
                                      </p:cBhvr>
                                    </p:anim>
                                    <p:animRot by="-480000">
                                      <p:cBhvr>
                                        <p:cTn id="12" dur="25" autoRev="1"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03852" y="637729"/>
            <a:ext cx="10469460" cy="4985980"/>
          </a:xfrm>
          <a:prstGeom prst="rect">
            <a:avLst/>
          </a:prstGeom>
          <a:noFill/>
        </p:spPr>
        <p:txBody>
          <a:bodyPr wrap="square" lIns="0" tIns="0" rIns="0" bIns="0" rtlCol="0">
            <a:spAutoFit/>
          </a:bodyPr>
          <a:lstStyle/>
          <a:p>
            <a:pPr lvl="1" algn="just">
              <a:lnSpc>
                <a:spcPct val="150000"/>
              </a:lnSpc>
            </a:pPr>
            <a:r>
              <a:rPr lang="en-US" altLang="zh-CN" b="1" kern="100" dirty="0">
                <a:solidFill>
                  <a:prstClr val="black"/>
                </a:solidFill>
                <a:latin typeface="Times New Roman"/>
                <a:cs typeface="Times New Roman"/>
              </a:rPr>
              <a:t>2.7.2 </a:t>
            </a:r>
            <a:r>
              <a:rPr lang="en-US" altLang="zh-CN" b="1" kern="100" dirty="0" err="1">
                <a:solidFill>
                  <a:prstClr val="black"/>
                </a:solidFill>
                <a:latin typeface="Times New Roman"/>
                <a:cs typeface="Times New Roman"/>
              </a:rPr>
              <a:t>printf</a:t>
            </a:r>
            <a:r>
              <a:rPr lang="zh-CN" altLang="en-US" b="1" kern="100" dirty="0">
                <a:solidFill>
                  <a:prstClr val="black"/>
                </a:solidFill>
                <a:latin typeface="Times New Roman"/>
                <a:cs typeface="Times New Roman"/>
              </a:rPr>
              <a:t>函数的格式符说明</a:t>
            </a:r>
          </a:p>
          <a:p>
            <a:pPr lvl="1" algn="just">
              <a:lnSpc>
                <a:spcPct val="150000"/>
              </a:lnSpc>
            </a:pPr>
            <a:r>
              <a:rPr lang="zh-CN" altLang="en-US" kern="100" dirty="0">
                <a:solidFill>
                  <a:prstClr val="black"/>
                </a:solidFill>
                <a:latin typeface="Times New Roman"/>
                <a:cs typeface="Times New Roman"/>
              </a:rPr>
              <a:t>可以在</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和字母之间加数字表示最大场宽，下面是几种常用的格式。</a:t>
            </a:r>
          </a:p>
          <a:p>
            <a:pPr lvl="1" algn="just">
              <a:lnSpc>
                <a:spcPct val="150000"/>
              </a:lnSpc>
            </a:pPr>
            <a:r>
              <a:rPr lang="en-US" altLang="zh-CN" kern="100" dirty="0">
                <a:solidFill>
                  <a:prstClr val="black"/>
                </a:solidFill>
                <a:latin typeface="Times New Roman"/>
                <a:cs typeface="Times New Roman"/>
              </a:rPr>
              <a:t>%md</a:t>
            </a:r>
            <a:r>
              <a:rPr lang="zh-CN" altLang="en-US" kern="100" dirty="0">
                <a:solidFill>
                  <a:prstClr val="black"/>
                </a:solidFill>
                <a:latin typeface="Times New Roman"/>
                <a:cs typeface="Times New Roman"/>
              </a:rPr>
              <a:t>，表示输出的整数宽度是</a:t>
            </a:r>
            <a:r>
              <a:rPr lang="en-US" altLang="zh-CN" kern="100" dirty="0">
                <a:solidFill>
                  <a:prstClr val="black"/>
                </a:solidFill>
                <a:latin typeface="Times New Roman"/>
                <a:cs typeface="Times New Roman"/>
              </a:rPr>
              <a:t>m</a:t>
            </a:r>
            <a:r>
              <a:rPr lang="zh-CN" altLang="en-US" kern="100" dirty="0">
                <a:solidFill>
                  <a:prstClr val="black"/>
                </a:solidFill>
                <a:latin typeface="Times New Roman"/>
                <a:cs typeface="Times New Roman"/>
              </a:rPr>
              <a:t>位，右对齐，不够</a:t>
            </a:r>
            <a:r>
              <a:rPr lang="en-US" altLang="zh-CN" kern="100" dirty="0">
                <a:solidFill>
                  <a:prstClr val="black"/>
                </a:solidFill>
                <a:latin typeface="Times New Roman"/>
                <a:cs typeface="Times New Roman"/>
              </a:rPr>
              <a:t>m</a:t>
            </a:r>
            <a:r>
              <a:rPr lang="zh-CN" altLang="en-US" kern="100" dirty="0">
                <a:solidFill>
                  <a:prstClr val="black"/>
                </a:solidFill>
                <a:latin typeface="Times New Roman"/>
                <a:cs typeface="Times New Roman"/>
              </a:rPr>
              <a:t>位左侧补空格。</a:t>
            </a:r>
          </a:p>
          <a:p>
            <a:pPr lvl="1" algn="just">
              <a:lnSpc>
                <a:spcPct val="150000"/>
              </a:lnSpc>
            </a:pPr>
            <a:r>
              <a:rPr lang="zh-CN" altLang="en-US" kern="100" dirty="0">
                <a:solidFill>
                  <a:prstClr val="black"/>
                </a:solidFill>
                <a:latin typeface="Times New Roman"/>
                <a:cs typeface="Times New Roman"/>
              </a:rPr>
              <a:t>如</a:t>
            </a:r>
            <a:r>
              <a:rPr lang="en-US" altLang="zh-CN" kern="100" dirty="0">
                <a:solidFill>
                  <a:prstClr val="black"/>
                </a:solidFill>
                <a:latin typeface="Times New Roman"/>
                <a:cs typeface="Times New Roman"/>
              </a:rPr>
              <a:t>%5d</a:t>
            </a:r>
            <a:r>
              <a:rPr lang="zh-CN" altLang="en-US" kern="100" dirty="0">
                <a:solidFill>
                  <a:prstClr val="black"/>
                </a:solidFill>
                <a:latin typeface="Times New Roman"/>
                <a:cs typeface="Times New Roman"/>
              </a:rPr>
              <a:t>格式输出</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，输出结果为□□</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。“□”表示空格。</a:t>
            </a:r>
          </a:p>
          <a:p>
            <a:pPr lvl="1" algn="just">
              <a:lnSpc>
                <a:spcPct val="150000"/>
              </a:lnSpc>
            </a:pPr>
            <a:r>
              <a:rPr lang="en-US" altLang="zh-CN" kern="100" dirty="0">
                <a:solidFill>
                  <a:prstClr val="black"/>
                </a:solidFill>
                <a:latin typeface="Times New Roman"/>
                <a:cs typeface="Times New Roman"/>
              </a:rPr>
              <a:t>%-md</a:t>
            </a:r>
            <a:r>
              <a:rPr lang="zh-CN" altLang="en-US" kern="100" dirty="0">
                <a:solidFill>
                  <a:prstClr val="black"/>
                </a:solidFill>
                <a:latin typeface="Times New Roman"/>
                <a:cs typeface="Times New Roman"/>
              </a:rPr>
              <a:t>，负号表示左对齐，不够</a:t>
            </a:r>
            <a:r>
              <a:rPr lang="en-US" altLang="zh-CN" kern="100" dirty="0">
                <a:solidFill>
                  <a:prstClr val="black"/>
                </a:solidFill>
                <a:latin typeface="Times New Roman"/>
                <a:cs typeface="Times New Roman"/>
              </a:rPr>
              <a:t>m</a:t>
            </a:r>
            <a:r>
              <a:rPr lang="zh-CN" altLang="en-US" kern="100" dirty="0">
                <a:solidFill>
                  <a:prstClr val="black"/>
                </a:solidFill>
                <a:latin typeface="Times New Roman"/>
                <a:cs typeface="Times New Roman"/>
              </a:rPr>
              <a:t>位右侧补空格。</a:t>
            </a:r>
          </a:p>
          <a:p>
            <a:pPr lvl="1" algn="just">
              <a:lnSpc>
                <a:spcPct val="150000"/>
              </a:lnSpc>
            </a:pPr>
            <a:r>
              <a:rPr lang="zh-CN" altLang="en-US" kern="100" dirty="0">
                <a:solidFill>
                  <a:prstClr val="black"/>
                </a:solidFill>
                <a:latin typeface="Times New Roman"/>
                <a:cs typeface="Times New Roman"/>
              </a:rPr>
              <a:t>如</a:t>
            </a:r>
            <a:r>
              <a:rPr lang="en-US" altLang="zh-CN" kern="100" dirty="0">
                <a:solidFill>
                  <a:prstClr val="black"/>
                </a:solidFill>
                <a:latin typeface="Times New Roman"/>
                <a:cs typeface="Times New Roman"/>
              </a:rPr>
              <a:t>%-5d</a:t>
            </a:r>
            <a:r>
              <a:rPr lang="zh-CN" altLang="en-US" kern="100" dirty="0">
                <a:solidFill>
                  <a:prstClr val="black"/>
                </a:solidFill>
                <a:latin typeface="Times New Roman"/>
                <a:cs typeface="Times New Roman"/>
              </a:rPr>
              <a:t>格式输出</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，输出结果为</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a:t>
            </a:r>
          </a:p>
          <a:p>
            <a:pPr lvl="1" algn="just">
              <a:lnSpc>
                <a:spcPct val="150000"/>
              </a:lnSpc>
            </a:pPr>
            <a:r>
              <a:rPr lang="en-US" altLang="zh-CN" kern="100" dirty="0">
                <a:solidFill>
                  <a:prstClr val="black"/>
                </a:solidFill>
                <a:latin typeface="Times New Roman"/>
                <a:cs typeface="Times New Roman"/>
              </a:rPr>
              <a:t>%m.nf</a:t>
            </a:r>
            <a:r>
              <a:rPr lang="zh-CN" altLang="en-US" kern="100" dirty="0">
                <a:solidFill>
                  <a:prstClr val="black"/>
                </a:solidFill>
                <a:latin typeface="Times New Roman"/>
                <a:cs typeface="Times New Roman"/>
              </a:rPr>
              <a:t>，输出整数、小数和小数点部分宽度总计占</a:t>
            </a:r>
            <a:r>
              <a:rPr lang="en-US" altLang="zh-CN" kern="100" dirty="0">
                <a:solidFill>
                  <a:prstClr val="black"/>
                </a:solidFill>
                <a:latin typeface="Times New Roman"/>
                <a:cs typeface="Times New Roman"/>
              </a:rPr>
              <a:t>m</a:t>
            </a:r>
            <a:r>
              <a:rPr lang="zh-CN" altLang="en-US" kern="100" dirty="0">
                <a:solidFill>
                  <a:prstClr val="black"/>
                </a:solidFill>
                <a:latin typeface="Times New Roman"/>
                <a:cs typeface="Times New Roman"/>
              </a:rPr>
              <a:t>位，</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为小数位数，不足</a:t>
            </a:r>
            <a:r>
              <a:rPr lang="en-US" altLang="zh-CN" kern="100" dirty="0">
                <a:solidFill>
                  <a:prstClr val="black"/>
                </a:solidFill>
                <a:latin typeface="Times New Roman"/>
                <a:cs typeface="Times New Roman"/>
              </a:rPr>
              <a:t>m</a:t>
            </a:r>
            <a:r>
              <a:rPr lang="zh-CN" altLang="en-US" kern="100" dirty="0">
                <a:solidFill>
                  <a:prstClr val="black"/>
                </a:solidFill>
                <a:latin typeface="Times New Roman"/>
                <a:cs typeface="Times New Roman"/>
              </a:rPr>
              <a:t>位左侧补空格，小数要进行四舍五入。</a:t>
            </a:r>
          </a:p>
          <a:p>
            <a:pPr lvl="1" algn="just">
              <a:lnSpc>
                <a:spcPct val="150000"/>
              </a:lnSpc>
            </a:pPr>
            <a:r>
              <a:rPr lang="zh-CN" altLang="en-US" kern="100" dirty="0">
                <a:solidFill>
                  <a:prstClr val="black"/>
                </a:solidFill>
                <a:latin typeface="Times New Roman"/>
                <a:cs typeface="Times New Roman"/>
              </a:rPr>
              <a:t>如</a:t>
            </a:r>
            <a:r>
              <a:rPr lang="en-US" altLang="zh-CN" kern="100" dirty="0">
                <a:solidFill>
                  <a:prstClr val="black"/>
                </a:solidFill>
                <a:latin typeface="Times New Roman"/>
                <a:cs typeface="Times New Roman"/>
              </a:rPr>
              <a:t>%8.2f</a:t>
            </a:r>
            <a:r>
              <a:rPr lang="zh-CN" altLang="en-US" kern="100" dirty="0">
                <a:solidFill>
                  <a:prstClr val="black"/>
                </a:solidFill>
                <a:latin typeface="Times New Roman"/>
                <a:cs typeface="Times New Roman"/>
              </a:rPr>
              <a:t>格式输出</a:t>
            </a:r>
            <a:r>
              <a:rPr lang="en-US" altLang="zh-CN" kern="100" dirty="0">
                <a:solidFill>
                  <a:prstClr val="black"/>
                </a:solidFill>
                <a:latin typeface="Times New Roman"/>
                <a:cs typeface="Times New Roman"/>
              </a:rPr>
              <a:t>123.456</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%8.2f</a:t>
            </a:r>
            <a:r>
              <a:rPr lang="zh-CN" altLang="en-US" kern="100" dirty="0">
                <a:solidFill>
                  <a:prstClr val="black"/>
                </a:solidFill>
                <a:latin typeface="Times New Roman"/>
                <a:cs typeface="Times New Roman"/>
              </a:rPr>
              <a:t>表示输出宽度是八位，其中小数部分是两位，小数部分 </a:t>
            </a:r>
            <a:r>
              <a:rPr lang="en-US" altLang="zh-CN" kern="100" dirty="0">
                <a:solidFill>
                  <a:prstClr val="black"/>
                </a:solidFill>
                <a:latin typeface="Times New Roman"/>
                <a:cs typeface="Times New Roman"/>
              </a:rPr>
              <a:t>0.456</a:t>
            </a:r>
            <a:r>
              <a:rPr lang="zh-CN" altLang="en-US" kern="100" dirty="0">
                <a:solidFill>
                  <a:prstClr val="black"/>
                </a:solidFill>
                <a:latin typeface="Times New Roman"/>
                <a:cs typeface="Times New Roman"/>
              </a:rPr>
              <a:t>保留两位，进行四舍五入为</a:t>
            </a:r>
            <a:r>
              <a:rPr lang="en-US" altLang="zh-CN" kern="100" dirty="0">
                <a:solidFill>
                  <a:prstClr val="black"/>
                </a:solidFill>
                <a:latin typeface="Times New Roman"/>
                <a:cs typeface="Times New Roman"/>
              </a:rPr>
              <a:t>0.46</a:t>
            </a:r>
            <a:r>
              <a:rPr lang="zh-CN" altLang="en-US" kern="100" dirty="0">
                <a:solidFill>
                  <a:prstClr val="black"/>
                </a:solidFill>
                <a:latin typeface="Times New Roman"/>
                <a:cs typeface="Times New Roman"/>
              </a:rPr>
              <a:t>，小数部分输出</a:t>
            </a:r>
            <a:r>
              <a:rPr lang="en-US" altLang="zh-CN" kern="100" dirty="0">
                <a:solidFill>
                  <a:prstClr val="black"/>
                </a:solidFill>
                <a:latin typeface="Times New Roman"/>
                <a:cs typeface="Times New Roman"/>
              </a:rPr>
              <a:t>46</a:t>
            </a:r>
            <a:r>
              <a:rPr lang="zh-CN" altLang="en-US" kern="100" dirty="0">
                <a:solidFill>
                  <a:prstClr val="black"/>
                </a:solidFill>
                <a:latin typeface="Times New Roman"/>
                <a:cs typeface="Times New Roman"/>
              </a:rPr>
              <a:t>，整数部分占五位（</a:t>
            </a:r>
            <a:r>
              <a:rPr lang="en-US" altLang="zh-CN" kern="100" dirty="0">
                <a:solidFill>
                  <a:prstClr val="black"/>
                </a:solidFill>
                <a:latin typeface="Times New Roman"/>
                <a:cs typeface="Times New Roman"/>
              </a:rPr>
              <a:t>%8.2f</a:t>
            </a:r>
            <a:r>
              <a:rPr lang="zh-CN" altLang="en-US" kern="100" dirty="0">
                <a:solidFill>
                  <a:prstClr val="black"/>
                </a:solidFill>
                <a:latin typeface="Times New Roman"/>
                <a:cs typeface="Times New Roman"/>
              </a:rPr>
              <a:t>输出宽度是八位，除掉小数部分两位，小数点占一位），</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整数占三位，左侧补两个空格，输出结果为□□</a:t>
            </a:r>
            <a:r>
              <a:rPr lang="en-US" altLang="zh-CN" kern="100" dirty="0">
                <a:solidFill>
                  <a:prstClr val="black"/>
                </a:solidFill>
                <a:latin typeface="Times New Roman"/>
                <a:cs typeface="Times New Roman"/>
              </a:rPr>
              <a:t>123.46</a:t>
            </a:r>
            <a:r>
              <a:rPr lang="zh-CN" altLang="en-US" kern="100" dirty="0">
                <a:solidFill>
                  <a:prstClr val="black"/>
                </a:solidFill>
                <a:latin typeface="Times New Roman"/>
                <a:cs typeface="Times New Roman"/>
              </a:rPr>
              <a:t>。</a:t>
            </a:r>
          </a:p>
          <a:p>
            <a:pPr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4010820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70502" y="1628329"/>
            <a:ext cx="10469460" cy="2858731"/>
          </a:xfrm>
          <a:prstGeom prst="rect">
            <a:avLst/>
          </a:prstGeom>
          <a:noFill/>
        </p:spPr>
        <p:txBody>
          <a:bodyPr wrap="square" lIns="0" tIns="0" rIns="0" bIns="0" rtlCol="0">
            <a:spAutoFit/>
          </a:bodyPr>
          <a:lstStyle/>
          <a:p>
            <a:pPr lvl="1" algn="just">
              <a:lnSpc>
                <a:spcPct val="150000"/>
              </a:lnSpc>
            </a:pPr>
            <a:r>
              <a:rPr lang="zh-CN" altLang="en-US" kern="100" dirty="0">
                <a:solidFill>
                  <a:prstClr val="black"/>
                </a:solidFill>
                <a:latin typeface="Times New Roman"/>
                <a:cs typeface="Times New Roman"/>
              </a:rPr>
              <a:t>注意：小数点占一位宽度。</a:t>
            </a:r>
          </a:p>
          <a:p>
            <a:pPr lvl="1" algn="just">
              <a:lnSpc>
                <a:spcPct val="150000"/>
              </a:lnSpc>
            </a:pPr>
            <a:r>
              <a:rPr lang="zh-CN" altLang="en-US" kern="100" dirty="0">
                <a:solidFill>
                  <a:prstClr val="black"/>
                </a:solidFill>
                <a:latin typeface="Times New Roman"/>
                <a:cs typeface="Times New Roman"/>
              </a:rPr>
              <a:t>如果字符串的长度或整型数位超过说明的场宽，将按实际整数位输出。但对浮点数，若整数部分位数超过了说明的整数位宽度，将按实际整数位输出；若小数部分位数超过了说明的小数位宽度，则按说明的宽度以四舍五入输出。</a:t>
            </a:r>
          </a:p>
          <a:p>
            <a:pPr lvl="1" algn="just">
              <a:lnSpc>
                <a:spcPct val="150000"/>
              </a:lnSpc>
            </a:pPr>
            <a:r>
              <a:rPr lang="zh-CN" altLang="en-US" kern="100" dirty="0">
                <a:solidFill>
                  <a:prstClr val="black"/>
                </a:solidFill>
                <a:latin typeface="Times New Roman"/>
                <a:cs typeface="Times New Roman"/>
              </a:rPr>
              <a:t>若想在输出前加一些</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，就应在场宽项前加个</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。例如，</a:t>
            </a:r>
            <a:r>
              <a:rPr lang="en-US" altLang="zh-CN" kern="100" dirty="0">
                <a:solidFill>
                  <a:prstClr val="black"/>
                </a:solidFill>
                <a:latin typeface="Times New Roman"/>
                <a:cs typeface="Times New Roman"/>
              </a:rPr>
              <a:t>%04d</a:t>
            </a:r>
            <a:r>
              <a:rPr lang="zh-CN" altLang="en-US" kern="100" dirty="0">
                <a:solidFill>
                  <a:prstClr val="black"/>
                </a:solidFill>
                <a:latin typeface="Times New Roman"/>
                <a:cs typeface="Times New Roman"/>
              </a:rPr>
              <a:t>表示在输出一个小于</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位的数值时，将在前面补</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，使其总宽度为</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425006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31492" y="1074276"/>
            <a:ext cx="9878938" cy="4985980"/>
          </a:xfrm>
          <a:prstGeom prst="rect">
            <a:avLst/>
          </a:prstGeom>
          <a:noFill/>
        </p:spPr>
        <p:txBody>
          <a:bodyPr wrap="square" lIns="0" tIns="0" rIns="0" bIns="0" rtlCol="0">
            <a:spAutoFit/>
          </a:bodyPr>
          <a:lstStyle/>
          <a:p>
            <a:pPr lvl="1" algn="just">
              <a:lnSpc>
                <a:spcPct val="150000"/>
              </a:lnSpc>
            </a:pPr>
            <a:r>
              <a:rPr lang="en-US" altLang="zh-CN" b="1" kern="100" dirty="0">
                <a:solidFill>
                  <a:prstClr val="black"/>
                </a:solidFill>
                <a:latin typeface="Times New Roman"/>
                <a:cs typeface="Times New Roman"/>
              </a:rPr>
              <a:t>2.7.3 </a:t>
            </a:r>
            <a:r>
              <a:rPr lang="en-US" altLang="zh-CN" b="1" kern="100" dirty="0" err="1">
                <a:solidFill>
                  <a:prstClr val="black"/>
                </a:solidFill>
                <a:latin typeface="Times New Roman"/>
                <a:cs typeface="Times New Roman"/>
              </a:rPr>
              <a:t>scanf</a:t>
            </a:r>
            <a:r>
              <a:rPr lang="en-US" altLang="zh-CN" b="1" kern="100" dirty="0">
                <a:solidFill>
                  <a:prstClr val="black"/>
                </a:solidFill>
                <a:latin typeface="Times New Roman"/>
                <a:cs typeface="Times New Roman"/>
              </a:rPr>
              <a:t>()</a:t>
            </a:r>
            <a:r>
              <a:rPr lang="zh-CN" altLang="en-US" b="1" kern="100" dirty="0">
                <a:solidFill>
                  <a:prstClr val="black"/>
                </a:solidFill>
                <a:latin typeface="Times New Roman"/>
                <a:cs typeface="Times New Roman"/>
              </a:rPr>
              <a:t>函数</a:t>
            </a:r>
          </a:p>
          <a:p>
            <a:pPr lvl="1" algn="just">
              <a:lnSpc>
                <a:spcPct val="150000"/>
              </a:lnSpc>
            </a:pPr>
            <a:r>
              <a:rPr lang="en-US" altLang="zh-CN" kern="100" dirty="0" smtClean="0">
                <a:solidFill>
                  <a:prstClr val="black"/>
                </a:solidFill>
                <a:latin typeface="Times New Roman"/>
                <a:cs typeface="Times New Roman"/>
              </a:rPr>
              <a:t>       </a:t>
            </a:r>
            <a:r>
              <a:rPr lang="en-US" altLang="zh-CN" kern="100" dirty="0" err="1" smtClean="0">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函数是格式化输入函数，它从标准输入设备（如键盘、鼠标、扫描仪等）读取输入的信息，格式化输入函数格式为：</a:t>
            </a:r>
          </a:p>
          <a:p>
            <a:pPr lvl="1" algn="just">
              <a:lnSpc>
                <a:spcPct val="150000"/>
              </a:lnSpc>
            </a:pP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格式控制</a:t>
            </a:r>
            <a:r>
              <a:rPr lang="en-US" altLang="zh-CN" kern="100" dirty="0">
                <a:solidFill>
                  <a:prstClr val="black"/>
                </a:solidFill>
                <a:latin typeface="Times New Roman"/>
                <a:cs typeface="Times New Roman"/>
              </a:rPr>
              <a:t>" , </a:t>
            </a:r>
            <a:r>
              <a:rPr lang="zh-CN" altLang="en-US" kern="100" dirty="0">
                <a:solidFill>
                  <a:prstClr val="black"/>
                </a:solidFill>
                <a:latin typeface="Times New Roman"/>
                <a:cs typeface="Times New Roman"/>
              </a:rPr>
              <a:t>地址表列</a:t>
            </a:r>
            <a:r>
              <a:rPr lang="en-US" altLang="zh-CN" kern="100" dirty="0">
                <a:solidFill>
                  <a:prstClr val="black"/>
                </a:solidFill>
                <a:latin typeface="Times New Roman"/>
                <a:cs typeface="Times New Roman"/>
              </a:rPr>
              <a:t>) </a:t>
            </a:r>
          </a:p>
          <a:p>
            <a:pPr lvl="1" algn="just">
              <a:lnSpc>
                <a:spcPct val="150000"/>
              </a:lnSpc>
            </a:pPr>
            <a:r>
              <a:rPr lang="zh-CN" altLang="en-US" kern="100" dirty="0">
                <a:solidFill>
                  <a:prstClr val="black"/>
                </a:solidFill>
                <a:latin typeface="Times New Roman"/>
                <a:cs typeface="Times New Roman"/>
              </a:rPr>
              <a:t>格式控制与</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函数中的格式说明基本相同。</a:t>
            </a:r>
          </a:p>
          <a:p>
            <a:pPr lvl="1" algn="just">
              <a:lnSpc>
                <a:spcPct val="150000"/>
              </a:lnSpc>
            </a:pPr>
            <a:r>
              <a:rPr lang="zh-CN" altLang="en-US" kern="100" dirty="0" smtClean="0">
                <a:solidFill>
                  <a:prstClr val="black"/>
                </a:solidFill>
                <a:latin typeface="Times New Roman"/>
                <a:cs typeface="Times New Roman"/>
              </a:rPr>
              <a:t>地址</a:t>
            </a:r>
            <a:r>
              <a:rPr lang="zh-CN" altLang="en-US" kern="100" dirty="0">
                <a:solidFill>
                  <a:prstClr val="black"/>
                </a:solidFill>
                <a:latin typeface="Times New Roman"/>
                <a:cs typeface="Times New Roman"/>
              </a:rPr>
              <a:t>表列：由若干个地址组成的表列，可以是变量的地址或字符串的首地址，多个地址用逗号隔开。</a:t>
            </a:r>
          </a:p>
          <a:p>
            <a:pPr lvl="1" algn="just">
              <a:lnSpc>
                <a:spcPct val="150000"/>
              </a:lnSpc>
            </a:pPr>
            <a:r>
              <a:rPr lang="zh-CN" altLang="en-US" kern="100" dirty="0">
                <a:solidFill>
                  <a:prstClr val="black"/>
                </a:solidFill>
                <a:latin typeface="Times New Roman"/>
                <a:cs typeface="Times New Roman"/>
              </a:rPr>
              <a:t>变量地址组成：地址运算符</a:t>
            </a:r>
            <a:r>
              <a:rPr lang="en-US" altLang="zh-CN" kern="100" dirty="0">
                <a:solidFill>
                  <a:prstClr val="black"/>
                </a:solidFill>
                <a:latin typeface="Times New Roman"/>
                <a:cs typeface="Times New Roman"/>
              </a:rPr>
              <a:t>"&amp;"</a:t>
            </a:r>
            <a:r>
              <a:rPr lang="zh-CN" altLang="en-US" kern="100" dirty="0">
                <a:solidFill>
                  <a:prstClr val="black"/>
                </a:solidFill>
                <a:latin typeface="Times New Roman"/>
                <a:cs typeface="Times New Roman"/>
              </a:rPr>
              <a:t>后加变量名，多个变量用逗号“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隔开。</a:t>
            </a:r>
          </a:p>
          <a:p>
            <a:pPr lvl="1" algn="just">
              <a:lnSpc>
                <a:spcPct val="150000"/>
              </a:lnSpc>
            </a:pPr>
            <a:r>
              <a:rPr lang="zh-CN" altLang="en-US" kern="100" dirty="0">
                <a:solidFill>
                  <a:prstClr val="black"/>
                </a:solidFill>
                <a:latin typeface="Times New Roman"/>
                <a:cs typeface="Times New Roman"/>
              </a:rPr>
              <a:t>例如：</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t>
            </a:r>
            <a:r>
              <a:rPr lang="en-US" altLang="zh-CN" kern="100" dirty="0">
                <a:solidFill>
                  <a:prstClr val="black"/>
                </a:solidFill>
                <a:latin typeface="Times New Roman"/>
                <a:cs typeface="Times New Roman"/>
              </a:rPr>
              <a:t>",&amp;</a:t>
            </a:r>
            <a:r>
              <a:rPr lang="en-US" altLang="zh-CN" kern="100" dirty="0" err="1">
                <a:solidFill>
                  <a:prstClr val="black"/>
                </a:solidFill>
                <a:latin typeface="Times New Roman"/>
                <a:cs typeface="Times New Roman"/>
              </a:rPr>
              <a:t>a,&amp;b</a:t>
            </a:r>
            <a:r>
              <a:rPr lang="en-US" altLang="zh-CN" kern="100" dirty="0">
                <a:solidFill>
                  <a:prstClr val="black"/>
                </a:solidFill>
                <a:latin typeface="Times New Roman"/>
                <a:cs typeface="Times New Roman"/>
              </a:rPr>
              <a:t>);</a:t>
            </a:r>
          </a:p>
          <a:p>
            <a:pPr lvl="1" algn="just">
              <a:lnSpc>
                <a:spcPct val="150000"/>
              </a:lnSpc>
            </a:pPr>
            <a:r>
              <a:rPr lang="zh-CN" altLang="en-US" kern="100" dirty="0">
                <a:solidFill>
                  <a:prstClr val="black"/>
                </a:solidFill>
                <a:latin typeface="Times New Roman"/>
                <a:cs typeface="Times New Roman"/>
              </a:rPr>
              <a:t>表示从键盘上输入两个整数分别赋给变量</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和变量</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a:t>
            </a:r>
          </a:p>
          <a:p>
            <a:pPr marL="742950" lvl="1" indent="-285750" algn="just">
              <a:lnSpc>
                <a:spcPct val="150000"/>
              </a:lnSpc>
              <a:buFont typeface="Wingdings" pitchFamily="2" charset="2"/>
              <a:buChar char="Ø"/>
            </a:pPr>
            <a:endParaRPr lang="en-US" altLang="zh-CN"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21115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75351" y="570607"/>
            <a:ext cx="7916323" cy="4933402"/>
          </a:xfrm>
          <a:prstGeom prst="rect">
            <a:avLst/>
          </a:prstGeom>
          <a:noFill/>
        </p:spPr>
        <p:txBody>
          <a:bodyPr wrap="square" lIns="0" tIns="0" rIns="0" bIns="0" rtlCol="0">
            <a:spAutoFit/>
          </a:bodyPr>
          <a:lstStyle/>
          <a:p>
            <a:pPr lvl="1" algn="just">
              <a:lnSpc>
                <a:spcPct val="150000"/>
              </a:lnSpc>
            </a:pPr>
            <a:r>
              <a:rPr lang="zh-CN" altLang="en-US" kern="100" dirty="0">
                <a:solidFill>
                  <a:prstClr val="black"/>
                </a:solidFill>
                <a:latin typeface="Times New Roman"/>
                <a:cs typeface="Times New Roman"/>
              </a:rPr>
              <a:t>注意：</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）在输入多个数值数据时，若格式控制串中没有非格式字符作为数据间隔符，如“</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形式，则可用空格、</a:t>
            </a:r>
            <a:r>
              <a:rPr lang="en-US" altLang="zh-CN" kern="100" dirty="0">
                <a:solidFill>
                  <a:prstClr val="black"/>
                </a:solidFill>
                <a:latin typeface="Times New Roman"/>
                <a:cs typeface="Times New Roman"/>
              </a:rPr>
              <a:t>tab</a:t>
            </a:r>
            <a:r>
              <a:rPr lang="zh-CN" altLang="en-US" kern="100" dirty="0">
                <a:solidFill>
                  <a:prstClr val="black"/>
                </a:solidFill>
                <a:latin typeface="Times New Roman"/>
                <a:cs typeface="Times New Roman"/>
              </a:rPr>
              <a:t>或回车作间隔。</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）非格式控制字符的普通字符要原样对应输入。如逗号“</a:t>
            </a:r>
            <a:r>
              <a:rPr lang="en-US" altLang="zh-CN" kern="100" dirty="0">
                <a:solidFill>
                  <a:prstClr val="black"/>
                </a:solidFill>
                <a:latin typeface="Times New Roman"/>
                <a:cs typeface="Times New Roman"/>
              </a:rPr>
              <a:t>,”,“a=,b=”</a:t>
            </a:r>
            <a:r>
              <a:rPr lang="zh-CN" altLang="en-US" kern="100" dirty="0">
                <a:solidFill>
                  <a:prstClr val="black"/>
                </a:solidFill>
                <a:latin typeface="Times New Roman"/>
                <a:cs typeface="Times New Roman"/>
              </a:rPr>
              <a:t>等要原样输入。</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scanf</a:t>
            </a:r>
            <a:r>
              <a:rPr lang="zh-CN" altLang="en-US" kern="100" dirty="0">
                <a:solidFill>
                  <a:prstClr val="black"/>
                </a:solidFill>
                <a:latin typeface="Times New Roman"/>
                <a:cs typeface="Times New Roman"/>
              </a:rPr>
              <a:t>地址表列中应为变量地址加变量名，而不是直接写变量名。</a:t>
            </a:r>
          </a:p>
          <a:p>
            <a:pPr lvl="1" algn="just">
              <a:lnSpc>
                <a:spcPct val="150000"/>
              </a:lnSpc>
            </a:pPr>
            <a:r>
              <a:rPr lang="zh-CN" altLang="en-US" kern="100" dirty="0">
                <a:solidFill>
                  <a:prstClr val="black"/>
                </a:solidFill>
                <a:latin typeface="Times New Roman"/>
                <a:cs typeface="Times New Roman"/>
              </a:rPr>
              <a:t>如这样写</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("%d,%d",</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是不对的。</a:t>
            </a:r>
          </a:p>
          <a:p>
            <a:pPr lvl="1" algn="just">
              <a:lnSpc>
                <a:spcPct val="150000"/>
              </a:lnSpc>
            </a:pPr>
            <a:r>
              <a:rPr lang="zh-CN" altLang="en-US" kern="100" dirty="0">
                <a:solidFill>
                  <a:prstClr val="black"/>
                </a:solidFill>
                <a:latin typeface="Times New Roman"/>
                <a:cs typeface="Times New Roman"/>
              </a:rPr>
              <a:t>要写成</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d,%d",&amp;a,&amp;b</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才对。</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）输入数值数据时，前导空格不计；</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格式声明输入字符时，空格，回车和转义字符（如“</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）都作为有效字符输入。</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）一个或多个空格、一个或多个</a:t>
            </a:r>
            <a:r>
              <a:rPr lang="en-US" altLang="zh-CN" kern="100" dirty="0">
                <a:solidFill>
                  <a:prstClr val="black"/>
                </a:solidFill>
                <a:latin typeface="Times New Roman"/>
                <a:cs typeface="Times New Roman"/>
              </a:rPr>
              <a:t>Tab</a:t>
            </a:r>
            <a:r>
              <a:rPr lang="zh-CN" altLang="en-US" kern="100" dirty="0">
                <a:solidFill>
                  <a:prstClr val="black"/>
                </a:solidFill>
                <a:latin typeface="Times New Roman"/>
                <a:cs typeface="Times New Roman"/>
              </a:rPr>
              <a:t>、一个或多个回车均等效；</a:t>
            </a:r>
          </a:p>
        </p:txBody>
      </p:sp>
    </p:spTree>
    <p:extLst>
      <p:ext uri="{BB962C8B-B14F-4D97-AF65-F5344CB8AC3E}">
        <p14:creationId xmlns:p14="http://schemas.microsoft.com/office/powerpoint/2010/main" xmlns="" val="9560910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75351" y="570607"/>
            <a:ext cx="7916323" cy="3739485"/>
          </a:xfrm>
          <a:prstGeom prst="rect">
            <a:avLst/>
          </a:prstGeom>
          <a:noFill/>
        </p:spPr>
        <p:txBody>
          <a:bodyPr wrap="square" lIns="0" tIns="0" rIns="0" bIns="0" rtlCol="0">
            <a:spAutoFit/>
          </a:bodyPr>
          <a:lstStyle/>
          <a:p>
            <a:pPr lvl="1" algn="just">
              <a:lnSpc>
                <a:spcPct val="150000"/>
              </a:lnSpc>
            </a:pPr>
            <a:r>
              <a:rPr lang="zh-CN" altLang="en-US" kern="100" dirty="0" smtClean="0">
                <a:solidFill>
                  <a:prstClr val="black"/>
                </a:solidFill>
                <a:latin typeface="Times New Roman"/>
                <a:cs typeface="Times New Roman"/>
              </a:rPr>
              <a:t>例</a:t>
            </a:r>
            <a:r>
              <a:rPr lang="en-US" altLang="zh-CN" kern="100" smtClean="0">
                <a:solidFill>
                  <a:prstClr val="black"/>
                </a:solidFill>
                <a:latin typeface="Times New Roman"/>
                <a:cs typeface="Times New Roman"/>
              </a:rPr>
              <a:t>2-4</a:t>
            </a:r>
            <a:r>
              <a:rPr lang="zh-CN" altLang="en-US" kern="100" dirty="0">
                <a:solidFill>
                  <a:prstClr val="black"/>
                </a:solidFill>
                <a:latin typeface="Times New Roman"/>
                <a:cs typeface="Times New Roman"/>
              </a:rPr>
              <a:t>要使整型变量</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的值为</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，整型变量</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的值为</a:t>
            </a:r>
            <a:r>
              <a:rPr lang="en-US" altLang="zh-CN" kern="100" dirty="0">
                <a:solidFill>
                  <a:prstClr val="black"/>
                </a:solidFill>
                <a:latin typeface="Times New Roman"/>
                <a:cs typeface="Times New Roman"/>
              </a:rPr>
              <a:t>456</a:t>
            </a:r>
            <a:r>
              <a:rPr lang="zh-CN" altLang="en-US" kern="100" dirty="0">
                <a:solidFill>
                  <a:prstClr val="black"/>
                </a:solidFill>
                <a:latin typeface="Times New Roman"/>
                <a:cs typeface="Times New Roman"/>
              </a:rPr>
              <a:t>，如下输入语句，如何输入数值。</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t>
            </a:r>
            <a:r>
              <a:rPr lang="en-US" altLang="zh-CN" kern="100" dirty="0">
                <a:solidFill>
                  <a:prstClr val="black"/>
                </a:solidFill>
                <a:latin typeface="Times New Roman"/>
                <a:cs typeface="Times New Roman"/>
              </a:rPr>
              <a:t>",&amp;</a:t>
            </a:r>
            <a:r>
              <a:rPr lang="en-US" altLang="zh-CN" kern="100" dirty="0" err="1">
                <a:solidFill>
                  <a:prstClr val="black"/>
                </a:solidFill>
                <a:latin typeface="Times New Roman"/>
                <a:cs typeface="Times New Roman"/>
              </a:rPr>
              <a:t>a,&amp;b</a:t>
            </a:r>
            <a:r>
              <a:rPr lang="en-US" altLang="zh-CN" kern="100" dirty="0">
                <a:solidFill>
                  <a:prstClr val="black"/>
                </a:solidFill>
                <a:latin typeface="Times New Roman"/>
                <a:cs typeface="Times New Roman"/>
              </a:rPr>
              <a:t>); </a:t>
            </a:r>
          </a:p>
          <a:p>
            <a:pPr lvl="1" algn="just">
              <a:lnSpc>
                <a:spcPct val="150000"/>
              </a:lnSpc>
            </a:pPr>
            <a:r>
              <a:rPr lang="zh-CN" altLang="en-US" kern="100" dirty="0">
                <a:solidFill>
                  <a:prstClr val="black"/>
                </a:solidFill>
                <a:latin typeface="Times New Roman"/>
                <a:cs typeface="Times New Roman"/>
              </a:rPr>
              <a:t>输入： </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空格</a:t>
            </a:r>
            <a:r>
              <a:rPr lang="en-US" altLang="zh-CN" kern="100" dirty="0">
                <a:solidFill>
                  <a:prstClr val="black"/>
                </a:solidFill>
                <a:latin typeface="Times New Roman"/>
                <a:cs typeface="Times New Roman"/>
              </a:rPr>
              <a:t>456↙</a:t>
            </a:r>
          </a:p>
          <a:p>
            <a:pPr lvl="1" algn="just">
              <a:lnSpc>
                <a:spcPct val="150000"/>
              </a:lnSpc>
            </a:pP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表示回车。当输入完数据后，要用回车结束输入。</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d,%d",&amp;a,&amp;b</a:t>
            </a:r>
            <a:r>
              <a:rPr lang="en-US" altLang="zh-CN" kern="100" dirty="0">
                <a:solidFill>
                  <a:prstClr val="black"/>
                </a:solidFill>
                <a:latin typeface="Times New Roman"/>
                <a:cs typeface="Times New Roman"/>
              </a:rPr>
              <a:t>);</a:t>
            </a:r>
          </a:p>
          <a:p>
            <a:pPr lvl="1" algn="just">
              <a:lnSpc>
                <a:spcPct val="150000"/>
              </a:lnSpc>
            </a:pPr>
            <a:r>
              <a:rPr lang="zh-CN" altLang="en-US" kern="100" dirty="0">
                <a:solidFill>
                  <a:prstClr val="black"/>
                </a:solidFill>
                <a:latin typeface="Times New Roman"/>
                <a:cs typeface="Times New Roman"/>
              </a:rPr>
              <a:t>输入：</a:t>
            </a:r>
            <a:r>
              <a:rPr lang="en-US" altLang="zh-CN" kern="100" dirty="0">
                <a:solidFill>
                  <a:prstClr val="black"/>
                </a:solidFill>
                <a:latin typeface="Times New Roman"/>
                <a:cs typeface="Times New Roman"/>
              </a:rPr>
              <a:t>123,456↙</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a:t>
            </a:r>
            <a:r>
              <a:rPr lang="en-US" altLang="zh-CN" kern="100" dirty="0" err="1">
                <a:solidFill>
                  <a:prstClr val="black"/>
                </a:solidFill>
                <a:latin typeface="Times New Roman"/>
                <a:cs typeface="Times New Roman"/>
              </a:rPr>
              <a:t>d,b</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d",&amp;a,&amp;b</a:t>
            </a:r>
            <a:r>
              <a:rPr lang="en-US" altLang="zh-CN" kern="100" dirty="0">
                <a:solidFill>
                  <a:prstClr val="black"/>
                </a:solidFill>
                <a:latin typeface="Times New Roman"/>
                <a:cs typeface="Times New Roman"/>
              </a:rPr>
              <a:t>); </a:t>
            </a:r>
          </a:p>
          <a:p>
            <a:pPr lvl="1" algn="just">
              <a:lnSpc>
                <a:spcPct val="150000"/>
              </a:lnSpc>
            </a:pPr>
            <a:r>
              <a:rPr lang="zh-CN" altLang="en-US" kern="100" dirty="0">
                <a:solidFill>
                  <a:prstClr val="black"/>
                </a:solidFill>
                <a:latin typeface="Times New Roman"/>
                <a:cs typeface="Times New Roman"/>
              </a:rPr>
              <a:t>输入：</a:t>
            </a:r>
            <a:r>
              <a:rPr lang="en-US" altLang="zh-CN" kern="100" dirty="0">
                <a:solidFill>
                  <a:prstClr val="black"/>
                </a:solidFill>
                <a:latin typeface="Times New Roman"/>
                <a:cs typeface="Times New Roman"/>
              </a:rPr>
              <a:t>a=123,b=456↙</a:t>
            </a:r>
          </a:p>
        </p:txBody>
      </p:sp>
    </p:spTree>
    <p:extLst>
      <p:ext uri="{BB962C8B-B14F-4D97-AF65-F5344CB8AC3E}">
        <p14:creationId xmlns:p14="http://schemas.microsoft.com/office/powerpoint/2010/main" xmlns="" val="16922244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82244" y="1433732"/>
            <a:ext cx="9254720" cy="3323987"/>
          </a:xfrm>
          <a:prstGeom prst="rect">
            <a:avLst/>
          </a:prstGeom>
          <a:noFill/>
        </p:spPr>
        <p:txBody>
          <a:bodyPr wrap="square" lIns="0" tIns="0" rIns="0" bIns="0" rtlCol="0">
            <a:spAutoFit/>
          </a:bodyPr>
          <a:lstStyle/>
          <a:p>
            <a:pPr lvl="1" algn="just">
              <a:lnSpc>
                <a:spcPct val="150000"/>
              </a:lnSpc>
            </a:pPr>
            <a:r>
              <a:rPr lang="en-US" altLang="zh-CN" b="1" kern="100" dirty="0">
                <a:solidFill>
                  <a:prstClr val="black"/>
                </a:solidFill>
                <a:latin typeface="Times New Roman"/>
                <a:cs typeface="Times New Roman"/>
              </a:rPr>
              <a:t>2.8</a:t>
            </a:r>
            <a:r>
              <a:rPr lang="zh-CN" altLang="en-US" b="1" kern="100" dirty="0">
                <a:solidFill>
                  <a:prstClr val="black"/>
                </a:solidFill>
                <a:latin typeface="Times New Roman"/>
                <a:cs typeface="Times New Roman"/>
              </a:rPr>
              <a:t>顺序结构程序设计</a:t>
            </a:r>
          </a:p>
          <a:p>
            <a:pPr lvl="1" algn="just">
              <a:lnSpc>
                <a:spcPct val="150000"/>
              </a:lnSpc>
            </a:pPr>
            <a:r>
              <a:rPr lang="en-US" altLang="zh-CN" b="1" kern="100" dirty="0">
                <a:solidFill>
                  <a:prstClr val="black"/>
                </a:solidFill>
                <a:latin typeface="Times New Roman"/>
                <a:cs typeface="Times New Roman"/>
              </a:rPr>
              <a:t>2.8.1 C</a:t>
            </a:r>
            <a:r>
              <a:rPr lang="zh-CN" altLang="en-US" b="1" kern="100" dirty="0">
                <a:solidFill>
                  <a:prstClr val="black"/>
                </a:solidFill>
                <a:latin typeface="Times New Roman"/>
                <a:cs typeface="Times New Roman"/>
              </a:rPr>
              <a:t>语句</a:t>
            </a:r>
          </a:p>
          <a:p>
            <a:pPr lvl="1" algn="just">
              <a:lnSpc>
                <a:spcPct val="150000"/>
              </a:lnSpc>
            </a:pPr>
            <a:r>
              <a:rPr lang="zh-CN" altLang="en-US" kern="100" dirty="0" smtClean="0">
                <a:solidFill>
                  <a:prstClr val="black"/>
                </a:solidFill>
                <a:latin typeface="Times New Roman"/>
                <a:cs typeface="Times New Roman"/>
              </a:rPr>
              <a:t>       前面</a:t>
            </a:r>
            <a:r>
              <a:rPr lang="zh-CN" altLang="en-US" kern="100" dirty="0">
                <a:solidFill>
                  <a:prstClr val="black"/>
                </a:solidFill>
                <a:latin typeface="Times New Roman"/>
                <a:cs typeface="Times New Roman"/>
              </a:rPr>
              <a:t>介绍的常量、变量、运算符、表达式等是编写程序中用到的一些基础知识，它们是构成程序的基本组成部分。</a:t>
            </a:r>
          </a:p>
          <a:p>
            <a:pPr lvl="1" algn="just">
              <a:lnSpc>
                <a:spcPct val="150000"/>
              </a:lnSpc>
            </a:pPr>
            <a:r>
              <a:rPr lang="zh-CN" altLang="en-US" kern="100" dirty="0" smtClean="0">
                <a:solidFill>
                  <a:prstClr val="black"/>
                </a:solidFill>
                <a:latin typeface="Times New Roman"/>
                <a:cs typeface="Times New Roman"/>
              </a:rPr>
              <a:t>        Ｃ</a:t>
            </a:r>
            <a:r>
              <a:rPr lang="zh-CN" altLang="en-US" kern="100" dirty="0">
                <a:solidFill>
                  <a:prstClr val="black"/>
                </a:solidFill>
                <a:latin typeface="Times New Roman"/>
                <a:cs typeface="Times New Roman"/>
              </a:rPr>
              <a:t>程序对数据的处理是通过“语句”的执行来实现的。一条语句完成一项操作（或功能），一个为实现特定目的的程序应包含若干条语句。语句说明了一种行为，它是用计算语言编写的控制计算机完成确定操作的指令。一条语句的结束要以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结尾，在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语言中，分号标志着一行指令语句的结束。</a:t>
            </a:r>
          </a:p>
        </p:txBody>
      </p:sp>
    </p:spTree>
    <p:extLst>
      <p:ext uri="{BB962C8B-B14F-4D97-AF65-F5344CB8AC3E}">
        <p14:creationId xmlns:p14="http://schemas.microsoft.com/office/powerpoint/2010/main" xmlns="" val="33045267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36414" y="864192"/>
            <a:ext cx="10469460" cy="5816977"/>
          </a:xfrm>
          <a:prstGeom prst="rect">
            <a:avLst/>
          </a:prstGeom>
          <a:noFill/>
        </p:spPr>
        <p:txBody>
          <a:bodyPr wrap="square" lIns="0" tIns="0" rIns="0" bIns="0" rtlCol="0">
            <a:spAutoFit/>
          </a:bodyPr>
          <a:lstStyle/>
          <a:p>
            <a:pPr indent="540000" algn="just">
              <a:lnSpc>
                <a:spcPct val="150000"/>
              </a:lnSpc>
            </a:pPr>
            <a:r>
              <a:rPr lang="en-US" altLang="zh-CN" b="1" kern="100" dirty="0">
                <a:latin typeface="Cambria"/>
                <a:cs typeface="Times New Roman"/>
              </a:rPr>
              <a:t>2.2</a:t>
            </a:r>
            <a:r>
              <a:rPr lang="zh-CN" altLang="en-US" b="1" kern="100" dirty="0">
                <a:latin typeface="Cambria"/>
                <a:cs typeface="Times New Roman"/>
              </a:rPr>
              <a:t>标识符、常量和变量</a:t>
            </a:r>
          </a:p>
          <a:p>
            <a:pPr indent="540000" algn="just">
              <a:lnSpc>
                <a:spcPct val="150000"/>
              </a:lnSpc>
            </a:pPr>
            <a:r>
              <a:rPr lang="en-US" altLang="zh-CN" b="1" kern="100" dirty="0" smtClean="0">
                <a:latin typeface="Cambria"/>
                <a:cs typeface="Times New Roman"/>
              </a:rPr>
              <a:t>2.2.1</a:t>
            </a:r>
            <a:r>
              <a:rPr lang="zh-CN" altLang="en-US" b="1" kern="100" dirty="0">
                <a:latin typeface="Cambria"/>
                <a:cs typeface="Times New Roman"/>
              </a:rPr>
              <a:t>标识符</a:t>
            </a:r>
          </a:p>
          <a:p>
            <a:pPr indent="540000" algn="just">
              <a:lnSpc>
                <a:spcPct val="150000"/>
              </a:lnSpc>
              <a:spcAft>
                <a:spcPts val="0"/>
              </a:spcAft>
            </a:pPr>
            <a:r>
              <a:rPr lang="zh-CN" altLang="en-US" kern="100" dirty="0">
                <a:latin typeface="Times New Roman"/>
                <a:cs typeface="Times New Roman"/>
              </a:rPr>
              <a:t>标识符是用来标识对象（包括符号常量、变量、类型、函数、数组、结构体以及文件）名字的有效字符序列。简单地说，标识符就是一个名字</a:t>
            </a:r>
            <a:r>
              <a:rPr lang="zh-CN" altLang="en-US" kern="100" dirty="0" smtClean="0">
                <a:latin typeface="Times New Roman"/>
                <a:cs typeface="Times New Roman"/>
              </a:rPr>
              <a:t>。</a:t>
            </a:r>
            <a:endParaRPr lang="en-US" altLang="zh-CN" kern="100" dirty="0" smtClean="0">
              <a:latin typeface="Times New Roman"/>
              <a:cs typeface="Times New Roman"/>
            </a:endParaRPr>
          </a:p>
          <a:p>
            <a:pPr indent="540000" algn="just">
              <a:lnSpc>
                <a:spcPct val="150000"/>
              </a:lnSpc>
            </a:pPr>
            <a:r>
              <a:rPr lang="zh-CN" altLang="en-US" kern="100" dirty="0">
                <a:solidFill>
                  <a:prstClr val="black"/>
                </a:solidFill>
                <a:latin typeface="Times New Roman"/>
                <a:cs typeface="Times New Roman"/>
              </a:rPr>
              <a:t>标识符有三类：关键字、预定义标识符和用户定义标识符。</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）关键字</a:t>
            </a:r>
          </a:p>
          <a:p>
            <a:pPr indent="540000" algn="just">
              <a:lnSpc>
                <a:spcPct val="150000"/>
              </a:lnSpc>
            </a:pPr>
            <a:r>
              <a:rPr lang="zh-CN" altLang="en-US" kern="100" dirty="0">
                <a:solidFill>
                  <a:prstClr val="black"/>
                </a:solidFill>
                <a:latin typeface="Times New Roman"/>
                <a:cs typeface="Times New Roman"/>
              </a:rPr>
              <a:t>关键字是已被</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系统所占用的标识符，每个关键字在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程序中都有特定的作用</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关键字不能作为用户标识符。</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语言的关键字共有</a:t>
            </a:r>
            <a:r>
              <a:rPr lang="en-US" altLang="zh-CN" kern="100" dirty="0">
                <a:solidFill>
                  <a:prstClr val="black"/>
                </a:solidFill>
                <a:latin typeface="Times New Roman"/>
                <a:cs typeface="Times New Roman"/>
              </a:rPr>
              <a:t>32</a:t>
            </a:r>
            <a:r>
              <a:rPr lang="zh-CN" altLang="en-US" kern="100" dirty="0">
                <a:solidFill>
                  <a:prstClr val="black"/>
                </a:solidFill>
                <a:latin typeface="Times New Roman"/>
                <a:cs typeface="Times New Roman"/>
              </a:rPr>
              <a:t>个，分别为：</a:t>
            </a:r>
          </a:p>
          <a:p>
            <a:pPr indent="540000" algn="just">
              <a:lnSpc>
                <a:spcPct val="150000"/>
              </a:lnSpc>
            </a:pPr>
            <a:r>
              <a:rPr lang="zh-CN" altLang="en-US" kern="100" dirty="0">
                <a:solidFill>
                  <a:prstClr val="black"/>
                </a:solidFill>
                <a:latin typeface="Times New Roman"/>
                <a:cs typeface="Times New Roman"/>
              </a:rPr>
              <a:t>数据类型定义：</a:t>
            </a:r>
            <a:r>
              <a:rPr lang="en-US" altLang="zh-CN" kern="100" dirty="0" err="1">
                <a:solidFill>
                  <a:prstClr val="black"/>
                </a:solidFill>
                <a:latin typeface="Times New Roman"/>
                <a:cs typeface="Times New Roman"/>
              </a:rPr>
              <a:t>typedef</a:t>
            </a:r>
            <a:endParaRPr lang="en-US" altLang="zh-CN" kern="100" dirty="0">
              <a:solidFill>
                <a:prstClr val="black"/>
              </a:solidFill>
              <a:latin typeface="Times New Roman"/>
              <a:cs typeface="Times New Roman"/>
            </a:endParaRPr>
          </a:p>
          <a:p>
            <a:pPr indent="540000" algn="just">
              <a:lnSpc>
                <a:spcPct val="150000"/>
              </a:lnSpc>
            </a:pPr>
            <a:r>
              <a:rPr lang="zh-CN" altLang="en-US" kern="100" dirty="0">
                <a:solidFill>
                  <a:prstClr val="black"/>
                </a:solidFill>
                <a:latin typeface="Times New Roman"/>
                <a:cs typeface="Times New Roman"/>
              </a:rPr>
              <a:t>数据类型：</a:t>
            </a:r>
            <a:r>
              <a:rPr lang="en-US" altLang="zh-CN" kern="100" dirty="0">
                <a:solidFill>
                  <a:prstClr val="black"/>
                </a:solidFill>
                <a:latin typeface="Times New Roman"/>
                <a:cs typeface="Times New Roman"/>
              </a:rPr>
              <a:t>char</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double</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enum</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float</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int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long</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short</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struct</a:t>
            </a:r>
            <a:r>
              <a:rPr lang="zh-CN" altLang="en-US" kern="100" dirty="0">
                <a:solidFill>
                  <a:prstClr val="black"/>
                </a:solidFill>
                <a:latin typeface="Times New Roman"/>
                <a:cs typeface="Times New Roman"/>
              </a:rPr>
              <a:t>， </a:t>
            </a:r>
            <a:r>
              <a:rPr lang="en-US" altLang="zh-CN" kern="100" dirty="0">
                <a:solidFill>
                  <a:prstClr val="black"/>
                </a:solidFill>
                <a:latin typeface="Times New Roman"/>
                <a:cs typeface="Times New Roman"/>
              </a:rPr>
              <a:t>union</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unsigned</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void</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signed</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volatile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auto</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extern</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register</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static</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const</a:t>
            </a:r>
            <a:endParaRPr lang="en-US" altLang="zh-CN" kern="100" dirty="0">
              <a:solidFill>
                <a:prstClr val="black"/>
              </a:solidFill>
              <a:latin typeface="Times New Roman"/>
              <a:cs typeface="Times New Roman"/>
            </a:endParaRPr>
          </a:p>
          <a:p>
            <a:pPr indent="540000" algn="just">
              <a:lnSpc>
                <a:spcPct val="150000"/>
              </a:lnSpc>
            </a:pPr>
            <a:r>
              <a:rPr lang="zh-CN" altLang="en-US" kern="100" dirty="0">
                <a:solidFill>
                  <a:prstClr val="black"/>
                </a:solidFill>
                <a:latin typeface="Times New Roman"/>
                <a:cs typeface="Times New Roman"/>
              </a:rPr>
              <a:t>运算符：</a:t>
            </a:r>
            <a:r>
              <a:rPr lang="en-US" altLang="zh-CN" kern="100" dirty="0" err="1">
                <a:solidFill>
                  <a:prstClr val="black"/>
                </a:solidFill>
                <a:latin typeface="Times New Roman"/>
                <a:cs typeface="Times New Roman"/>
              </a:rPr>
              <a:t>sizeof</a:t>
            </a:r>
            <a:endParaRPr lang="en-US" altLang="zh-CN" kern="100" dirty="0">
              <a:solidFill>
                <a:prstClr val="black"/>
              </a:solidFill>
              <a:latin typeface="Times New Roman"/>
              <a:cs typeface="Times New Roman"/>
            </a:endParaRPr>
          </a:p>
          <a:p>
            <a:pPr indent="540000" algn="just">
              <a:lnSpc>
                <a:spcPct val="150000"/>
              </a:lnSpc>
            </a:pPr>
            <a:r>
              <a:rPr lang="zh-CN" altLang="en-US" kern="100" dirty="0">
                <a:solidFill>
                  <a:prstClr val="black"/>
                </a:solidFill>
                <a:latin typeface="Times New Roman"/>
                <a:cs typeface="Times New Roman"/>
              </a:rPr>
              <a:t>语句：</a:t>
            </a:r>
            <a:r>
              <a:rPr lang="en-US" altLang="zh-CN" kern="100" dirty="0">
                <a:solidFill>
                  <a:prstClr val="black"/>
                </a:solidFill>
                <a:latin typeface="Times New Roman"/>
                <a:cs typeface="Times New Roman"/>
              </a:rPr>
              <a:t>break</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case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continue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default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do</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else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for</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goto</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if</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return</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switch</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while</a:t>
            </a:r>
          </a:p>
          <a:p>
            <a:pPr indent="540000" algn="just">
              <a:lnSpc>
                <a:spcPct val="150000"/>
              </a:lnSpc>
              <a:spcAft>
                <a:spcPts val="0"/>
              </a:spcAft>
            </a:pPr>
            <a:endParaRPr lang="zh-CN" altLang="en-US" kern="100" dirty="0">
              <a:latin typeface="Times New Roman"/>
              <a:cs typeface="Times New Roman"/>
            </a:endParaRPr>
          </a:p>
        </p:txBody>
      </p:sp>
    </p:spTree>
    <p:extLst>
      <p:ext uri="{BB962C8B-B14F-4D97-AF65-F5344CB8AC3E}">
        <p14:creationId xmlns:p14="http://schemas.microsoft.com/office/powerpoint/2010/main" xmlns="" val="507736132"/>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75351" y="570607"/>
            <a:ext cx="7916323" cy="5351721"/>
          </a:xfrm>
          <a:prstGeom prst="rect">
            <a:avLst/>
          </a:prstGeom>
          <a:noFill/>
        </p:spPr>
        <p:txBody>
          <a:bodyPr wrap="square" lIns="0" tIns="0" rIns="0" bIns="0" rtlCol="0">
            <a:spAutoFit/>
          </a:bodyPr>
          <a:lstStyle/>
          <a:p>
            <a:pPr lvl="1"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语句分为以下</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类：</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）表达式语句</a:t>
            </a:r>
          </a:p>
          <a:p>
            <a:pPr lvl="1" algn="just">
              <a:lnSpc>
                <a:spcPct val="150000"/>
              </a:lnSpc>
            </a:pPr>
            <a:r>
              <a:rPr lang="zh-CN" altLang="en-US" kern="100" dirty="0">
                <a:solidFill>
                  <a:prstClr val="black"/>
                </a:solidFill>
                <a:latin typeface="Times New Roman"/>
                <a:cs typeface="Times New Roman"/>
              </a:rPr>
              <a:t>表达式语句由表达式加上分号“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组成。</a:t>
            </a:r>
          </a:p>
          <a:p>
            <a:pPr lvl="1" algn="just">
              <a:lnSpc>
                <a:spcPct val="150000"/>
              </a:lnSpc>
            </a:pPr>
            <a:r>
              <a:rPr lang="zh-CN" altLang="en-US" kern="100" dirty="0">
                <a:solidFill>
                  <a:prstClr val="black"/>
                </a:solidFill>
                <a:latin typeface="Times New Roman"/>
                <a:cs typeface="Times New Roman"/>
              </a:rPr>
              <a:t>其一般形式为：表达式</a:t>
            </a:r>
            <a:r>
              <a:rPr lang="en-US" altLang="zh-CN" kern="100" dirty="0">
                <a:solidFill>
                  <a:prstClr val="black"/>
                </a:solidFill>
                <a:latin typeface="Times New Roman"/>
                <a:cs typeface="Times New Roman"/>
              </a:rPr>
              <a:t>;</a:t>
            </a:r>
          </a:p>
          <a:p>
            <a:pPr lvl="1" algn="just">
              <a:lnSpc>
                <a:spcPct val="150000"/>
              </a:lnSpc>
            </a:pPr>
            <a:r>
              <a:rPr lang="zh-CN" altLang="en-US" kern="100" dirty="0">
                <a:solidFill>
                  <a:prstClr val="black"/>
                </a:solidFill>
                <a:latin typeface="Times New Roman"/>
                <a:cs typeface="Times New Roman"/>
              </a:rPr>
              <a:t>执行表达式语句就是计算表达式的值。</a:t>
            </a:r>
          </a:p>
          <a:p>
            <a:pPr lvl="1" algn="just">
              <a:lnSpc>
                <a:spcPct val="150000"/>
              </a:lnSpc>
            </a:pPr>
            <a:r>
              <a:rPr lang="zh-CN" altLang="en-US" kern="100" dirty="0">
                <a:solidFill>
                  <a:prstClr val="black"/>
                </a:solidFill>
                <a:latin typeface="Times New Roman"/>
                <a:cs typeface="Times New Roman"/>
              </a:rPr>
              <a:t>例如： </a:t>
            </a:r>
            <a:r>
              <a:rPr lang="en-US" altLang="zh-CN" kern="100" dirty="0">
                <a:solidFill>
                  <a:prstClr val="black"/>
                </a:solidFill>
                <a:latin typeface="Times New Roman"/>
                <a:cs typeface="Times New Roman"/>
              </a:rPr>
              <a:t>x=</a:t>
            </a:r>
            <a:r>
              <a:rPr lang="en-US" altLang="zh-CN" kern="100" dirty="0" err="1">
                <a:solidFill>
                  <a:prstClr val="black"/>
                </a:solidFill>
                <a:latin typeface="Times New Roman"/>
                <a:cs typeface="Times New Roman"/>
              </a:rPr>
              <a:t>y+z;a</a:t>
            </a:r>
            <a:r>
              <a:rPr lang="en-US" altLang="zh-CN" kern="100" dirty="0">
                <a:solidFill>
                  <a:prstClr val="black"/>
                </a:solidFill>
                <a:latin typeface="Times New Roman"/>
                <a:cs typeface="Times New Roman"/>
              </a:rPr>
              <a:t>=520;</a:t>
            </a:r>
          </a:p>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）函数调用语句</a:t>
            </a:r>
          </a:p>
          <a:p>
            <a:pPr lvl="1" algn="just">
              <a:lnSpc>
                <a:spcPct val="150000"/>
              </a:lnSpc>
            </a:pPr>
            <a:r>
              <a:rPr lang="zh-CN" altLang="en-US" kern="100" dirty="0">
                <a:solidFill>
                  <a:prstClr val="black"/>
                </a:solidFill>
                <a:latin typeface="Times New Roman"/>
                <a:cs typeface="Times New Roman"/>
              </a:rPr>
              <a:t>由函数名、实际参数加上分号“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组成。</a:t>
            </a:r>
          </a:p>
          <a:p>
            <a:pPr lvl="1" algn="just">
              <a:lnSpc>
                <a:spcPct val="150000"/>
              </a:lnSpc>
            </a:pPr>
            <a:r>
              <a:rPr lang="zh-CN" altLang="en-US" kern="100" dirty="0">
                <a:solidFill>
                  <a:prstClr val="black"/>
                </a:solidFill>
                <a:latin typeface="Times New Roman"/>
                <a:cs typeface="Times New Roman"/>
              </a:rPr>
              <a:t>其一般形式为： 函数名</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实际参数表</a:t>
            </a:r>
            <a:r>
              <a:rPr lang="en-US" altLang="zh-CN" kern="100" dirty="0">
                <a:solidFill>
                  <a:prstClr val="black"/>
                </a:solidFill>
                <a:latin typeface="Times New Roman"/>
                <a:cs typeface="Times New Roman"/>
              </a:rPr>
              <a:t>) ;</a:t>
            </a:r>
          </a:p>
          <a:p>
            <a:pPr lvl="1" algn="just">
              <a:lnSpc>
                <a:spcPct val="150000"/>
              </a:lnSpc>
            </a:pPr>
            <a:r>
              <a:rPr lang="zh-CN" altLang="en-US" kern="100" dirty="0">
                <a:solidFill>
                  <a:prstClr val="black"/>
                </a:solidFill>
                <a:latin typeface="Times New Roman"/>
                <a:cs typeface="Times New Roman"/>
              </a:rPr>
              <a:t>执行函数语句就是调用函数体并把实际参数赋予函数定义中的形式参数，然后执行被调函数体中的语句，求取函数值。</a:t>
            </a:r>
          </a:p>
          <a:p>
            <a:pPr lvl="1" algn="just">
              <a:lnSpc>
                <a:spcPct val="150000"/>
              </a:lnSpc>
            </a:pPr>
            <a:r>
              <a:rPr lang="zh-CN" altLang="en-US" kern="100" dirty="0">
                <a:solidFill>
                  <a:prstClr val="black"/>
                </a:solidFill>
                <a:latin typeface="Times New Roman"/>
                <a:cs typeface="Times New Roman"/>
              </a:rPr>
              <a:t>例如：</a:t>
            </a:r>
          </a:p>
          <a:p>
            <a:pPr lvl="1" algn="just">
              <a:lnSpc>
                <a:spcPct val="1500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d,%d,%c,%c</a:t>
            </a:r>
            <a:r>
              <a:rPr lang="en-US" altLang="zh-CN" kern="100" dirty="0">
                <a:solidFill>
                  <a:prstClr val="black"/>
                </a:solidFill>
                <a:latin typeface="Times New Roman"/>
                <a:cs typeface="Times New Roman"/>
              </a:rPr>
              <a:t>\n",</a:t>
            </a:r>
            <a:r>
              <a:rPr lang="en-US" altLang="zh-CN" kern="100" dirty="0" err="1">
                <a:solidFill>
                  <a:prstClr val="black"/>
                </a:solidFill>
                <a:latin typeface="Times New Roman"/>
                <a:cs typeface="Times New Roman"/>
              </a:rPr>
              <a:t>a,b,x,y</a:t>
            </a:r>
            <a:r>
              <a:rPr lang="en-US" altLang="zh-CN" kern="100" dirty="0">
                <a:solidFill>
                  <a:prstClr val="black"/>
                </a:solidFill>
                <a:latin typeface="Times New Roman"/>
                <a:cs typeface="Times New Roman"/>
              </a:rPr>
              <a:t>);</a:t>
            </a: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860845" y="437976"/>
            <a:ext cx="10810875" cy="5539978"/>
          </a:xfrm>
          <a:prstGeom prst="rect">
            <a:avLst/>
          </a:prstGeom>
          <a:noFill/>
        </p:spPr>
        <p:txBody>
          <a:bodyPr wrap="square" lIns="0" tIns="0" rIns="0" bIns="0" rtlCol="0">
            <a:spAutoFit/>
          </a:bodyPr>
          <a:lstStyle/>
          <a:p>
            <a:pPr lvl="1" algn="just">
              <a:lnSpc>
                <a:spcPts val="24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）控制语句</a:t>
            </a:r>
          </a:p>
          <a:p>
            <a:pPr lvl="1" algn="just">
              <a:lnSpc>
                <a:spcPts val="2400"/>
              </a:lnSpc>
            </a:pPr>
            <a:r>
              <a:rPr lang="zh-CN" altLang="en-US" kern="100" dirty="0" smtClean="0">
                <a:solidFill>
                  <a:prstClr val="black"/>
                </a:solidFill>
                <a:latin typeface="Times New Roman"/>
                <a:cs typeface="Times New Roman"/>
              </a:rPr>
              <a:t>它们</a:t>
            </a:r>
            <a:r>
              <a:rPr lang="zh-CN" altLang="en-US" kern="100" dirty="0">
                <a:solidFill>
                  <a:prstClr val="black"/>
                </a:solidFill>
                <a:latin typeface="Times New Roman"/>
                <a:cs typeface="Times New Roman"/>
              </a:rPr>
              <a:t>由特定的语句定义符组成。</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语言有九种控制语句。 可分成以下三类：</a:t>
            </a:r>
          </a:p>
          <a:p>
            <a:pPr lvl="1" algn="just">
              <a:lnSpc>
                <a:spcPts val="2400"/>
              </a:lnSpc>
            </a:pPr>
            <a:r>
              <a:rPr lang="zh-CN" altLang="en-US" kern="100" dirty="0">
                <a:solidFill>
                  <a:prstClr val="black"/>
                </a:solidFill>
                <a:latin typeface="Times New Roman"/>
                <a:cs typeface="Times New Roman"/>
              </a:rPr>
              <a:t>①条件判断语句</a:t>
            </a:r>
          </a:p>
          <a:p>
            <a:pPr lvl="1" algn="just">
              <a:lnSpc>
                <a:spcPts val="2400"/>
              </a:lnSpc>
            </a:pPr>
            <a:r>
              <a:rPr lang="en-US" altLang="zh-CN" kern="100" dirty="0">
                <a:solidFill>
                  <a:prstClr val="black"/>
                </a:solidFill>
                <a:latin typeface="Times New Roman"/>
                <a:cs typeface="Times New Roman"/>
              </a:rPr>
              <a:t>if</a:t>
            </a:r>
            <a:r>
              <a:rPr lang="zh-CN" altLang="en-US" kern="100" dirty="0">
                <a:solidFill>
                  <a:prstClr val="black"/>
                </a:solidFill>
                <a:latin typeface="Times New Roman"/>
                <a:cs typeface="Times New Roman"/>
              </a:rPr>
              <a:t>语句、</a:t>
            </a:r>
            <a:r>
              <a:rPr lang="en-US" altLang="zh-CN" kern="100" dirty="0">
                <a:solidFill>
                  <a:prstClr val="black"/>
                </a:solidFill>
                <a:latin typeface="Times New Roman"/>
                <a:cs typeface="Times New Roman"/>
              </a:rPr>
              <a:t>switch</a:t>
            </a:r>
            <a:r>
              <a:rPr lang="zh-CN" altLang="en-US" kern="100" dirty="0">
                <a:solidFill>
                  <a:prstClr val="black"/>
                </a:solidFill>
                <a:latin typeface="Times New Roman"/>
                <a:cs typeface="Times New Roman"/>
              </a:rPr>
              <a:t>语句；</a:t>
            </a:r>
          </a:p>
          <a:p>
            <a:pPr lvl="1" algn="just">
              <a:lnSpc>
                <a:spcPts val="2400"/>
              </a:lnSpc>
            </a:pPr>
            <a:r>
              <a:rPr lang="zh-CN" altLang="en-US" kern="100" dirty="0">
                <a:solidFill>
                  <a:prstClr val="black"/>
                </a:solidFill>
                <a:latin typeface="Times New Roman"/>
                <a:cs typeface="Times New Roman"/>
              </a:rPr>
              <a:t>②循环执行语句</a:t>
            </a:r>
          </a:p>
          <a:p>
            <a:pPr lvl="1" algn="just">
              <a:lnSpc>
                <a:spcPts val="2400"/>
              </a:lnSpc>
            </a:pPr>
            <a:r>
              <a:rPr lang="en-US" altLang="zh-CN" kern="100" dirty="0">
                <a:solidFill>
                  <a:prstClr val="black"/>
                </a:solidFill>
                <a:latin typeface="Times New Roman"/>
                <a:cs typeface="Times New Roman"/>
              </a:rPr>
              <a:t>do while</a:t>
            </a:r>
            <a:r>
              <a:rPr lang="zh-CN" altLang="en-US" kern="100" dirty="0">
                <a:solidFill>
                  <a:prstClr val="black"/>
                </a:solidFill>
                <a:latin typeface="Times New Roman"/>
                <a:cs typeface="Times New Roman"/>
              </a:rPr>
              <a:t>语句、</a:t>
            </a:r>
            <a:r>
              <a:rPr lang="en-US" altLang="zh-CN" kern="100" dirty="0">
                <a:solidFill>
                  <a:prstClr val="black"/>
                </a:solidFill>
                <a:latin typeface="Times New Roman"/>
                <a:cs typeface="Times New Roman"/>
              </a:rPr>
              <a:t>while</a:t>
            </a:r>
            <a:r>
              <a:rPr lang="zh-CN" altLang="en-US" kern="100" dirty="0">
                <a:solidFill>
                  <a:prstClr val="black"/>
                </a:solidFill>
                <a:latin typeface="Times New Roman"/>
                <a:cs typeface="Times New Roman"/>
              </a:rPr>
              <a:t>语句、</a:t>
            </a:r>
            <a:r>
              <a:rPr lang="en-US" altLang="zh-CN" kern="100" dirty="0">
                <a:solidFill>
                  <a:prstClr val="black"/>
                </a:solidFill>
                <a:latin typeface="Times New Roman"/>
                <a:cs typeface="Times New Roman"/>
              </a:rPr>
              <a:t>for</a:t>
            </a:r>
            <a:r>
              <a:rPr lang="zh-CN" altLang="en-US" kern="100" dirty="0">
                <a:solidFill>
                  <a:prstClr val="black"/>
                </a:solidFill>
                <a:latin typeface="Times New Roman"/>
                <a:cs typeface="Times New Roman"/>
              </a:rPr>
              <a:t>语句；</a:t>
            </a:r>
          </a:p>
          <a:p>
            <a:pPr lvl="1" algn="just">
              <a:lnSpc>
                <a:spcPts val="2400"/>
              </a:lnSpc>
            </a:pPr>
            <a:r>
              <a:rPr lang="zh-CN" altLang="en-US" kern="100" dirty="0">
                <a:solidFill>
                  <a:prstClr val="black"/>
                </a:solidFill>
                <a:latin typeface="Times New Roman"/>
                <a:cs typeface="Times New Roman"/>
              </a:rPr>
              <a:t>③转向语句</a:t>
            </a:r>
          </a:p>
          <a:p>
            <a:pPr lvl="1" algn="just">
              <a:lnSpc>
                <a:spcPts val="2400"/>
              </a:lnSpc>
            </a:pPr>
            <a:r>
              <a:rPr lang="en-US" altLang="zh-CN" kern="100" dirty="0">
                <a:solidFill>
                  <a:prstClr val="black"/>
                </a:solidFill>
                <a:latin typeface="Times New Roman"/>
                <a:cs typeface="Times New Roman"/>
              </a:rPr>
              <a:t>break</a:t>
            </a:r>
            <a:r>
              <a:rPr lang="zh-CN" altLang="en-US" kern="100" dirty="0">
                <a:solidFill>
                  <a:prstClr val="black"/>
                </a:solidFill>
                <a:latin typeface="Times New Roman"/>
                <a:cs typeface="Times New Roman"/>
              </a:rPr>
              <a:t>语句、</a:t>
            </a:r>
            <a:r>
              <a:rPr lang="en-US" altLang="zh-CN" kern="100" dirty="0" err="1">
                <a:solidFill>
                  <a:prstClr val="black"/>
                </a:solidFill>
                <a:latin typeface="Times New Roman"/>
                <a:cs typeface="Times New Roman"/>
              </a:rPr>
              <a:t>goto</a:t>
            </a:r>
            <a:r>
              <a:rPr lang="zh-CN" altLang="en-US" kern="100" dirty="0">
                <a:solidFill>
                  <a:prstClr val="black"/>
                </a:solidFill>
                <a:latin typeface="Times New Roman"/>
                <a:cs typeface="Times New Roman"/>
              </a:rPr>
              <a:t>语句（此语句尽量少用，因为这不利结构化程序设计，滥用它会使程序流程无规律、可读性差）、</a:t>
            </a:r>
            <a:r>
              <a:rPr lang="en-US" altLang="zh-CN" kern="100" dirty="0">
                <a:solidFill>
                  <a:prstClr val="black"/>
                </a:solidFill>
                <a:latin typeface="Times New Roman"/>
                <a:cs typeface="Times New Roman"/>
              </a:rPr>
              <a:t>continue</a:t>
            </a:r>
            <a:r>
              <a:rPr lang="zh-CN" altLang="en-US" kern="100" dirty="0">
                <a:solidFill>
                  <a:prstClr val="black"/>
                </a:solidFill>
                <a:latin typeface="Times New Roman"/>
                <a:cs typeface="Times New Roman"/>
              </a:rPr>
              <a:t>语句、</a:t>
            </a:r>
            <a:r>
              <a:rPr lang="en-US" altLang="zh-CN" kern="100" dirty="0">
                <a:solidFill>
                  <a:prstClr val="black"/>
                </a:solidFill>
                <a:latin typeface="Times New Roman"/>
                <a:cs typeface="Times New Roman"/>
              </a:rPr>
              <a:t>return</a:t>
            </a:r>
            <a:r>
              <a:rPr lang="zh-CN" altLang="en-US" kern="100" dirty="0">
                <a:solidFill>
                  <a:prstClr val="black"/>
                </a:solidFill>
                <a:latin typeface="Times New Roman"/>
                <a:cs typeface="Times New Roman"/>
              </a:rPr>
              <a:t>语句。</a:t>
            </a:r>
          </a:p>
          <a:p>
            <a:pPr lvl="1" algn="just">
              <a:lnSpc>
                <a:spcPts val="24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）复合语句</a:t>
            </a:r>
          </a:p>
          <a:p>
            <a:pPr lvl="1" algn="just">
              <a:lnSpc>
                <a:spcPts val="2400"/>
              </a:lnSpc>
            </a:pPr>
            <a:r>
              <a:rPr lang="zh-CN" altLang="en-US" kern="100" dirty="0">
                <a:solidFill>
                  <a:prstClr val="black"/>
                </a:solidFill>
                <a:latin typeface="Times New Roman"/>
                <a:cs typeface="Times New Roman"/>
              </a:rPr>
              <a:t>把多个语句用大括号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括起来组成的一个语句称为复合语句。在程序中应把复合语句看成是单条语句，而不是多条语句，例如：</a:t>
            </a:r>
          </a:p>
          <a:p>
            <a:pPr lvl="1" algn="just">
              <a:lnSpc>
                <a:spcPts val="2400"/>
              </a:lnSpc>
            </a:pPr>
            <a:r>
              <a:rPr lang="en-US" altLang="zh-CN" kern="100" dirty="0">
                <a:solidFill>
                  <a:prstClr val="black"/>
                </a:solidFill>
                <a:latin typeface="Times New Roman"/>
                <a:cs typeface="Times New Roman"/>
              </a:rPr>
              <a:t>{</a:t>
            </a:r>
          </a:p>
          <a:p>
            <a:pPr lvl="1" algn="just">
              <a:lnSpc>
                <a:spcPts val="2400"/>
              </a:lnSpc>
            </a:pPr>
            <a:r>
              <a:rPr lang="en-US" altLang="zh-CN" kern="100" dirty="0">
                <a:solidFill>
                  <a:prstClr val="black"/>
                </a:solidFill>
                <a:latin typeface="Times New Roman"/>
                <a:cs typeface="Times New Roman"/>
              </a:rPr>
              <a:t>x=</a:t>
            </a:r>
            <a:r>
              <a:rPr lang="en-US" altLang="zh-CN" kern="100" dirty="0" err="1">
                <a:solidFill>
                  <a:prstClr val="black"/>
                </a:solidFill>
                <a:latin typeface="Times New Roman"/>
                <a:cs typeface="Times New Roman"/>
              </a:rPr>
              <a:t>y+z</a:t>
            </a:r>
            <a:r>
              <a:rPr lang="zh-CN" altLang="en-US" kern="100" dirty="0">
                <a:solidFill>
                  <a:prstClr val="black"/>
                </a:solidFill>
                <a:latin typeface="Times New Roman"/>
                <a:cs typeface="Times New Roman"/>
              </a:rPr>
              <a:t>；</a:t>
            </a:r>
          </a:p>
          <a:p>
            <a:pPr lvl="1" algn="just">
              <a:lnSpc>
                <a:spcPts val="2400"/>
              </a:lnSpc>
            </a:pPr>
            <a:r>
              <a:rPr lang="en-US" altLang="zh-CN" kern="100" dirty="0">
                <a:solidFill>
                  <a:prstClr val="black"/>
                </a:solidFill>
                <a:latin typeface="Times New Roman"/>
                <a:cs typeface="Times New Roman"/>
              </a:rPr>
              <a:t>a=</a:t>
            </a:r>
            <a:r>
              <a:rPr lang="en-US" altLang="zh-CN" kern="100" dirty="0" err="1">
                <a:solidFill>
                  <a:prstClr val="black"/>
                </a:solidFill>
                <a:latin typeface="Times New Roman"/>
                <a:cs typeface="Times New Roman"/>
              </a:rPr>
              <a:t>b+c</a:t>
            </a:r>
            <a:r>
              <a:rPr lang="zh-CN" altLang="en-US" kern="100" dirty="0">
                <a:solidFill>
                  <a:prstClr val="black"/>
                </a:solidFill>
                <a:latin typeface="Times New Roman"/>
                <a:cs typeface="Times New Roman"/>
              </a:rPr>
              <a:t>；</a:t>
            </a:r>
          </a:p>
          <a:p>
            <a:pPr lvl="1" algn="just">
              <a:lnSpc>
                <a:spcPts val="24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x,a</a:t>
            </a:r>
            <a:r>
              <a:rPr lang="en-US" altLang="zh-CN" kern="100" dirty="0">
                <a:solidFill>
                  <a:prstClr val="black"/>
                </a:solidFill>
                <a:latin typeface="Times New Roman"/>
                <a:cs typeface="Times New Roman"/>
              </a:rPr>
              <a:t>);</a:t>
            </a:r>
          </a:p>
          <a:p>
            <a:pPr lvl="1" algn="just">
              <a:lnSpc>
                <a:spcPts val="2400"/>
              </a:lnSpc>
            </a:pPr>
            <a:r>
              <a:rPr lang="en-US" altLang="zh-CN" kern="100" dirty="0">
                <a:solidFill>
                  <a:prstClr val="black"/>
                </a:solidFill>
                <a:latin typeface="Times New Roman"/>
                <a:cs typeface="Times New Roman"/>
              </a:rPr>
              <a:t>}</a:t>
            </a:r>
          </a:p>
          <a:p>
            <a:pPr lvl="1" algn="just">
              <a:lnSpc>
                <a:spcPts val="2400"/>
              </a:lnSpc>
            </a:pPr>
            <a:r>
              <a:rPr lang="zh-CN" altLang="en-US" kern="100" dirty="0">
                <a:solidFill>
                  <a:prstClr val="black"/>
                </a:solidFill>
                <a:latin typeface="Times New Roman"/>
                <a:cs typeface="Times New Roman"/>
              </a:rPr>
              <a:t>这是一条复合语句。复合语句内的各条语句都必须以分号“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结尾；此外，在大括号“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外不能加分号。</a:t>
            </a: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77667" y="1056508"/>
            <a:ext cx="10237862" cy="4154984"/>
          </a:xfrm>
          <a:prstGeom prst="rect">
            <a:avLst/>
          </a:prstGeom>
          <a:noFill/>
        </p:spPr>
        <p:txBody>
          <a:bodyPr wrap="square" lIns="0" tIns="0" rIns="0" bIns="0" rtlCol="0">
            <a:spAutoFit/>
          </a:bodyPr>
          <a:lstStyle/>
          <a:p>
            <a:pPr lvl="1"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）空语句</a:t>
            </a:r>
          </a:p>
          <a:p>
            <a:pPr lvl="1" algn="just">
              <a:lnSpc>
                <a:spcPct val="150000"/>
              </a:lnSpc>
            </a:pPr>
            <a:r>
              <a:rPr lang="zh-CN" altLang="en-US" kern="100" dirty="0">
                <a:solidFill>
                  <a:prstClr val="black"/>
                </a:solidFill>
                <a:latin typeface="Times New Roman"/>
                <a:cs typeface="Times New Roman"/>
              </a:rPr>
              <a:t>只有一个分号“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组成的语句称为空语句。空语句的作用是什么也不执行的语句。在程序中空语句可用来作空循环体。</a:t>
            </a:r>
          </a:p>
          <a:p>
            <a:pPr lvl="1" algn="just">
              <a:lnSpc>
                <a:spcPct val="150000"/>
              </a:lnSpc>
            </a:pPr>
            <a:r>
              <a:rPr lang="zh-CN" altLang="en-US" kern="100" dirty="0">
                <a:solidFill>
                  <a:prstClr val="black"/>
                </a:solidFill>
                <a:latin typeface="Times New Roman"/>
                <a:cs typeface="Times New Roman"/>
              </a:rPr>
              <a:t>例如：</a:t>
            </a:r>
            <a:r>
              <a:rPr lang="en-US" altLang="zh-CN" kern="100" dirty="0">
                <a:solidFill>
                  <a:prstClr val="black"/>
                </a:solidFill>
                <a:latin typeface="Times New Roman"/>
                <a:cs typeface="Times New Roman"/>
              </a:rPr>
              <a:t>while(</a:t>
            </a:r>
            <a:r>
              <a:rPr lang="en-US" altLang="zh-CN" kern="100" dirty="0" err="1">
                <a:solidFill>
                  <a:prstClr val="black"/>
                </a:solidFill>
                <a:latin typeface="Times New Roman"/>
                <a:cs typeface="Times New Roman"/>
              </a:rPr>
              <a:t>getchar</a:t>
            </a:r>
            <a:r>
              <a:rPr lang="en-US" altLang="zh-CN" kern="100" dirty="0" smtClean="0">
                <a:solidFill>
                  <a:prstClr val="black"/>
                </a:solidFill>
                <a:latin typeface="Times New Roman"/>
                <a:cs typeface="Times New Roman"/>
              </a:rPr>
              <a:t>()!='\n');</a:t>
            </a:r>
            <a:endParaRPr lang="en-US" altLang="zh-CN" kern="100" dirty="0">
              <a:solidFill>
                <a:prstClr val="black"/>
              </a:solidFill>
              <a:latin typeface="Times New Roman"/>
              <a:cs typeface="Times New Roman"/>
            </a:endParaRPr>
          </a:p>
          <a:p>
            <a:pPr lvl="1" algn="just">
              <a:lnSpc>
                <a:spcPct val="150000"/>
              </a:lnSpc>
            </a:pPr>
            <a:r>
              <a:rPr lang="zh-CN" altLang="en-US" kern="100" dirty="0">
                <a:solidFill>
                  <a:prstClr val="black"/>
                </a:solidFill>
                <a:latin typeface="Times New Roman"/>
                <a:cs typeface="Times New Roman"/>
              </a:rPr>
              <a:t>本语句是只要从键盘输入的字符不是回车则重新输入。这里的循环体为空语句。</a:t>
            </a:r>
          </a:p>
          <a:p>
            <a:pPr lvl="1" algn="just">
              <a:lnSpc>
                <a:spcPct val="150000"/>
              </a:lnSpc>
            </a:pPr>
            <a:r>
              <a:rPr lang="en-US" altLang="zh-CN" b="1" kern="100" dirty="0">
                <a:solidFill>
                  <a:prstClr val="black"/>
                </a:solidFill>
                <a:latin typeface="Times New Roman"/>
                <a:cs typeface="Times New Roman"/>
              </a:rPr>
              <a:t>2.8.2</a:t>
            </a:r>
            <a:r>
              <a:rPr lang="zh-CN" altLang="en-US" b="1" kern="100" dirty="0">
                <a:solidFill>
                  <a:prstClr val="black"/>
                </a:solidFill>
                <a:latin typeface="Times New Roman"/>
                <a:cs typeface="Times New Roman"/>
              </a:rPr>
              <a:t>顺序结构程序设计</a:t>
            </a:r>
          </a:p>
          <a:p>
            <a:pPr lvl="1" algn="just">
              <a:lnSpc>
                <a:spcPct val="150000"/>
              </a:lnSpc>
            </a:pPr>
            <a:r>
              <a:rPr lang="en-US" altLang="zh-CN" kern="100" dirty="0" smtClean="0">
                <a:solidFill>
                  <a:prstClr val="black"/>
                </a:solidFill>
                <a:latin typeface="Times New Roman"/>
                <a:cs typeface="Times New Roman"/>
              </a:rPr>
              <a:t>        C</a:t>
            </a:r>
            <a:r>
              <a:rPr lang="zh-CN" altLang="en-US" kern="100" dirty="0">
                <a:solidFill>
                  <a:prstClr val="black"/>
                </a:solidFill>
                <a:latin typeface="Times New Roman"/>
                <a:cs typeface="Times New Roman"/>
              </a:rPr>
              <a:t>语言是结构化程序设计语言，结构化程序设计是用顺序结构、选择结构和循环结构来构造程序。我们前面接触到的程序都是顺序结构的，顺序结构是最简单的程序结构，也是最常用的程序结构，只需要按照解决问题的顺序写出相应的语句，它是根据程序中语句的书写顺序依次执行的语句序列，不发生流程的跳转。</a:t>
            </a: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80126" y="180082"/>
            <a:ext cx="8402099" cy="6232475"/>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Times New Roman" panose="02020603050405020304" pitchFamily="18" charset="0"/>
                <a:cs typeface="Times New Roman" panose="02020603050405020304" pitchFamily="18" charset="0"/>
              </a:rPr>
              <a:t>项目实训</a:t>
            </a:r>
            <a:endParaRPr lang="en-US" altLang="zh-CN" b="1" kern="100" dirty="0" smtClean="0">
              <a:latin typeface="Times New Roman" panose="02020603050405020304" pitchFamily="18" charset="0"/>
              <a:cs typeface="Times New Roman" panose="02020603050405020304" pitchFamily="18" charset="0"/>
            </a:endParaRPr>
          </a:p>
          <a:p>
            <a:pPr marL="342900" lvl="0" indent="-342900" algn="just">
              <a:lnSpc>
                <a:spcPct val="150000"/>
              </a:lnSpc>
              <a:spcAft>
                <a:spcPts val="0"/>
              </a:spcAft>
              <a:buFont typeface="Wingdings"/>
              <a:buChar char=""/>
            </a:pPr>
            <a:r>
              <a:rPr lang="zh-CN" altLang="en-US" b="1" kern="100" dirty="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一</a:t>
            </a:r>
            <a:r>
              <a:rPr lang="zh-CN" altLang="zh-CN" b="1" kern="100" dirty="0">
                <a:latin typeface="Times New Roman" panose="02020603050405020304" pitchFamily="18" charset="0"/>
                <a:cs typeface="Times New Roman" panose="02020603050405020304" pitchFamily="18" charset="0"/>
              </a:rPr>
              <a:t>：整型和字符型数据输入输出</a:t>
            </a:r>
          </a:p>
          <a:p>
            <a:pPr indent="266700">
              <a:lnSpc>
                <a:spcPct val="150000"/>
              </a:lnSpc>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a,b</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en-US" altLang="zh-CN" kern="100" dirty="0">
                <a:latin typeface="Times New Roman" panose="02020603050405020304" pitchFamily="18" charset="0"/>
                <a:cs typeface="Times New Roman" panose="02020603050405020304" pitchFamily="18" charset="0"/>
              </a:rPr>
              <a:t>   char </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66725">
              <a:lnSpc>
                <a:spcPct val="150000"/>
              </a:lnSpc>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a,&amp;b</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466725">
              <a:lnSpc>
                <a:spcPct val="150000"/>
              </a:lnSpc>
            </a:pP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c%c</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x,&amp;y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nSpc>
                <a:spcPct val="150000"/>
              </a:lnSpc>
            </a:pP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d,%d,%c,%c</a:t>
            </a:r>
            <a:r>
              <a:rPr lang="en-US" altLang="zh-CN" kern="100" dirty="0">
                <a:latin typeface="Times New Roman" panose="02020603050405020304" pitchFamily="18" charset="0"/>
                <a:cs typeface="Times New Roman" panose="02020603050405020304" pitchFamily="18" charset="0"/>
              </a:rPr>
              <a:t>\n",</a:t>
            </a:r>
            <a:r>
              <a:rPr lang="en-US" altLang="zh-CN" kern="100" dirty="0" err="1">
                <a:latin typeface="Times New Roman" panose="02020603050405020304" pitchFamily="18" charset="0"/>
                <a:cs typeface="Times New Roman" panose="02020603050405020304" pitchFamily="18" charset="0"/>
              </a:rPr>
              <a:t>a,b,x,y</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zh-CN" altLang="zh-CN" kern="100" dirty="0">
                <a:latin typeface="Times New Roman" panose="02020603050405020304" pitchFamily="18" charset="0"/>
                <a:cs typeface="Times New Roman" panose="02020603050405020304" pitchFamily="18" charset="0"/>
              </a:rPr>
              <a:t>输入：</a:t>
            </a:r>
            <a:r>
              <a:rPr lang="en-US" altLang="zh-CN" kern="100" dirty="0">
                <a:latin typeface="Times New Roman" panose="02020603050405020304" pitchFamily="18" charset="0"/>
                <a:cs typeface="Times New Roman" panose="02020603050405020304" pitchFamily="18" charset="0"/>
              </a:rPr>
              <a:t>32</a:t>
            </a:r>
            <a:r>
              <a:rPr lang="zh-CN" altLang="zh-CN" kern="100" dirty="0">
                <a:latin typeface="Times New Roman" panose="02020603050405020304" pitchFamily="18" charset="0"/>
                <a:cs typeface="Times New Roman" panose="02020603050405020304" pitchFamily="18" charset="0"/>
              </a:rPr>
              <a:t>空格</a:t>
            </a:r>
            <a:r>
              <a:rPr lang="en-US" altLang="zh-CN" kern="100" dirty="0">
                <a:latin typeface="Times New Roman" panose="02020603050405020304" pitchFamily="18" charset="0"/>
                <a:cs typeface="Times New Roman" panose="02020603050405020304" pitchFamily="18" charset="0"/>
              </a:rPr>
              <a:t> 56</a:t>
            </a:r>
            <a:r>
              <a:rPr lang="zh-CN" altLang="zh-CN" kern="100" dirty="0">
                <a:latin typeface="Times New Roman" panose="02020603050405020304" pitchFamily="18" charset="0"/>
                <a:cs typeface="Times New Roman" panose="02020603050405020304" pitchFamily="18" charset="0"/>
              </a:rPr>
              <a:t>回车</a:t>
            </a:r>
            <a:r>
              <a:rPr lang="en-US" altLang="zh-CN" kern="100" dirty="0">
                <a:latin typeface="Times New Roman" panose="02020603050405020304" pitchFamily="18" charset="0"/>
                <a:cs typeface="Times New Roman" panose="02020603050405020304" pitchFamily="18" charset="0"/>
              </a:rPr>
              <a:t>cd </a:t>
            </a:r>
            <a:r>
              <a:rPr lang="zh-CN" altLang="zh-CN" kern="100" dirty="0">
                <a:latin typeface="Times New Roman" panose="02020603050405020304" pitchFamily="18" charset="0"/>
                <a:cs typeface="Times New Roman" panose="02020603050405020304" pitchFamily="18" charset="0"/>
              </a:rPr>
              <a:t>↙</a:t>
            </a:r>
          </a:p>
          <a:p>
            <a:pPr indent="266700">
              <a:lnSpc>
                <a:spcPct val="150000"/>
              </a:lnSpc>
            </a:pPr>
            <a:r>
              <a:rPr lang="zh-CN" altLang="zh-CN" kern="100" dirty="0">
                <a:latin typeface="Times New Roman" panose="02020603050405020304" pitchFamily="18" charset="0"/>
                <a:cs typeface="Times New Roman" panose="02020603050405020304" pitchFamily="18" charset="0"/>
              </a:rPr>
              <a:t>输出：</a:t>
            </a:r>
          </a:p>
          <a:p>
            <a:pPr indent="266700">
              <a:lnSpc>
                <a:spcPct val="150000"/>
              </a:lnSpc>
            </a:pPr>
            <a:r>
              <a:rPr lang="en-US" altLang="zh-CN" kern="100" dirty="0">
                <a:latin typeface="Times New Roman" panose="02020603050405020304" pitchFamily="18" charset="0"/>
                <a:cs typeface="Times New Roman" panose="02020603050405020304" pitchFamily="18" charset="0"/>
              </a:rPr>
              <a:t>32,56,</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en-US" altLang="zh-CN" kern="100" dirty="0">
                <a:latin typeface="Times New Roman" panose="02020603050405020304" pitchFamily="18" charset="0"/>
                <a:cs typeface="Times New Roman" panose="02020603050405020304" pitchFamily="18" charset="0"/>
              </a:rPr>
              <a:t>,c</a:t>
            </a:r>
            <a:endParaRPr lang="zh-CN" altLang="zh-CN" kern="100" dirty="0">
              <a:latin typeface="Times New Roman" panose="02020603050405020304" pitchFamily="18" charset="0"/>
              <a:cs typeface="Times New Roman" panose="02020603050405020304" pitchFamily="18" charset="0"/>
            </a:endParaRPr>
          </a:p>
          <a:p>
            <a:pPr indent="266700">
              <a:lnSpc>
                <a:spcPct val="150000"/>
              </a:lnSpc>
            </a:pPr>
            <a:r>
              <a:rPr lang="zh-CN" altLang="zh-CN" kern="100" dirty="0">
                <a:latin typeface="Times New Roman" panose="02020603050405020304" pitchFamily="18" charset="0"/>
                <a:cs typeface="Times New Roman" panose="02020603050405020304" pitchFamily="18" charset="0"/>
              </a:rPr>
              <a:t>即</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的值为</a:t>
            </a:r>
            <a:r>
              <a:rPr lang="en-US" altLang="zh-CN" kern="100" dirty="0">
                <a:latin typeface="Times New Roman" panose="02020603050405020304" pitchFamily="18" charset="0"/>
                <a:cs typeface="Times New Roman" panose="02020603050405020304" pitchFamily="18" charset="0"/>
              </a:rPr>
              <a:t>32 </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的值为</a:t>
            </a:r>
            <a:r>
              <a:rPr lang="en-US" altLang="zh-CN" kern="100" dirty="0">
                <a:latin typeface="Times New Roman" panose="02020603050405020304" pitchFamily="18" charset="0"/>
                <a:cs typeface="Times New Roman" panose="02020603050405020304" pitchFamily="18" charset="0"/>
              </a:rPr>
              <a:t>56</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x</a:t>
            </a:r>
            <a:r>
              <a:rPr lang="zh-CN" altLang="zh-CN" kern="100" dirty="0">
                <a:latin typeface="Times New Roman" panose="02020603050405020304" pitchFamily="18" charset="0"/>
                <a:cs typeface="Times New Roman" panose="02020603050405020304" pitchFamily="18" charset="0"/>
              </a:rPr>
              <a:t>的值为回车，</a:t>
            </a:r>
            <a:r>
              <a:rPr lang="en-US" altLang="zh-CN" kern="100" dirty="0">
                <a:latin typeface="Times New Roman" panose="02020603050405020304" pitchFamily="18" charset="0"/>
                <a:cs typeface="Times New Roman" panose="02020603050405020304" pitchFamily="18" charset="0"/>
              </a:rPr>
              <a:t>y</a:t>
            </a:r>
            <a:r>
              <a:rPr lang="zh-CN" altLang="zh-CN" kern="100" dirty="0">
                <a:latin typeface="Times New Roman" panose="02020603050405020304" pitchFamily="18" charset="0"/>
                <a:cs typeface="Times New Roman" panose="02020603050405020304" pitchFamily="18" charset="0"/>
              </a:rPr>
              <a:t>的值为</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32476" y="113407"/>
            <a:ext cx="9158313" cy="6232475"/>
          </a:xfrm>
          <a:prstGeom prst="rect">
            <a:avLst/>
          </a:prstGeom>
          <a:noFill/>
        </p:spPr>
        <p:txBody>
          <a:bodyPr wrap="square" lIns="0" tIns="0" rIns="0" bIns="0" rtlCol="0">
            <a:spAutoFit/>
          </a:bodyPr>
          <a:lstStyle/>
          <a:p>
            <a:pPr indent="266700">
              <a:lnSpc>
                <a:spcPct val="150000"/>
              </a:lnSpc>
            </a:pPr>
            <a:r>
              <a:rPr lang="zh-CN" altLang="zh-CN" kern="100" dirty="0" smtClean="0">
                <a:latin typeface="Times New Roman" panose="02020603050405020304" pitchFamily="18" charset="0"/>
                <a:cs typeface="Times New Roman" panose="02020603050405020304" pitchFamily="18" charset="0"/>
              </a:rPr>
              <a:t>这里本意是要输入</a:t>
            </a:r>
            <a:r>
              <a:rPr lang="en-US" altLang="zh-CN" kern="100" dirty="0" smtClean="0">
                <a:latin typeface="Times New Roman" panose="02020603050405020304" pitchFamily="18" charset="0"/>
                <a:cs typeface="Times New Roman" panose="02020603050405020304" pitchFamily="18" charset="0"/>
              </a:rPr>
              <a:t>32 56</a:t>
            </a:r>
            <a:r>
              <a:rPr lang="zh-CN" altLang="zh-CN" kern="100" dirty="0" smtClean="0">
                <a:latin typeface="Times New Roman" panose="02020603050405020304" pitchFamily="18" charset="0"/>
                <a:cs typeface="Times New Roman" panose="02020603050405020304" pitchFamily="18" charset="0"/>
              </a:rPr>
              <a:t>赋给</a:t>
            </a:r>
            <a:r>
              <a:rPr lang="en-US" altLang="zh-CN" kern="100" dirty="0" err="1" smtClean="0">
                <a:latin typeface="Times New Roman" panose="02020603050405020304" pitchFamily="18" charset="0"/>
                <a:cs typeface="Times New Roman" panose="02020603050405020304" pitchFamily="18" charset="0"/>
              </a:rPr>
              <a:t>a,b</a:t>
            </a: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回车结束第一个</a:t>
            </a:r>
            <a:r>
              <a:rPr lang="en-US" altLang="zh-CN" kern="100" dirty="0" err="1" smtClean="0">
                <a:latin typeface="Times New Roman" panose="02020603050405020304" pitchFamily="18" charset="0"/>
                <a:cs typeface="Times New Roman" panose="02020603050405020304" pitchFamily="18" charset="0"/>
              </a:rPr>
              <a:t>scanf</a:t>
            </a:r>
            <a:r>
              <a:rPr lang="en-US" altLang="zh-CN" kern="100" dirty="0" smtClean="0">
                <a:latin typeface="Times New Roman" panose="02020603050405020304" pitchFamily="18" charset="0"/>
                <a:cs typeface="Times New Roman" panose="02020603050405020304" pitchFamily="18" charset="0"/>
              </a:rPr>
              <a:t>()</a:t>
            </a:r>
            <a:r>
              <a:rPr lang="zh-CN" altLang="zh-CN" kern="100" dirty="0" smtClean="0">
                <a:latin typeface="Times New Roman" panose="02020603050405020304" pitchFamily="18" charset="0"/>
                <a:cs typeface="Times New Roman" panose="02020603050405020304" pitchFamily="18" charset="0"/>
              </a:rPr>
              <a:t>函数，输入</a:t>
            </a:r>
            <a:r>
              <a:rPr lang="en-US" altLang="zh-CN" kern="100" dirty="0" smtClean="0">
                <a:latin typeface="Times New Roman" panose="02020603050405020304" pitchFamily="18" charset="0"/>
                <a:cs typeface="Times New Roman" panose="02020603050405020304" pitchFamily="18" charset="0"/>
              </a:rPr>
              <a:t>cd</a:t>
            </a:r>
            <a:r>
              <a:rPr lang="zh-CN" altLang="zh-CN" kern="100" dirty="0" smtClean="0">
                <a:latin typeface="Times New Roman" panose="02020603050405020304" pitchFamily="18" charset="0"/>
                <a:cs typeface="Times New Roman" panose="02020603050405020304" pitchFamily="18" charset="0"/>
              </a:rPr>
              <a:t>赋给</a:t>
            </a:r>
            <a:r>
              <a:rPr lang="en-US" altLang="zh-CN" kern="100" dirty="0" err="1" smtClean="0">
                <a:latin typeface="Times New Roman" panose="02020603050405020304" pitchFamily="18" charset="0"/>
                <a:cs typeface="Times New Roman" panose="02020603050405020304" pitchFamily="18" charset="0"/>
              </a:rPr>
              <a:t>x,y</a:t>
            </a:r>
            <a:r>
              <a:rPr lang="zh-CN" altLang="zh-CN" kern="100" dirty="0" smtClean="0">
                <a:latin typeface="Times New Roman" panose="02020603050405020304" pitchFamily="18" charset="0"/>
                <a:cs typeface="Times New Roman" panose="02020603050405020304" pitchFamily="18" charset="0"/>
              </a:rPr>
              <a:t>。可这里回车又作为字符型数据赋给下一个输入函数的</a:t>
            </a:r>
            <a:r>
              <a:rPr lang="en-US" altLang="zh-CN" kern="100" dirty="0" smtClean="0">
                <a:latin typeface="Times New Roman" panose="02020603050405020304" pitchFamily="18" charset="0"/>
                <a:cs typeface="Times New Roman" panose="02020603050405020304" pitchFamily="18" charset="0"/>
              </a:rPr>
              <a:t>x</a:t>
            </a:r>
            <a:r>
              <a:rPr lang="zh-CN" altLang="zh-CN" kern="100" dirty="0" smtClean="0">
                <a:latin typeface="Times New Roman" panose="02020603050405020304" pitchFamily="18" charset="0"/>
                <a:cs typeface="Times New Roman" panose="02020603050405020304" pitchFamily="18" charset="0"/>
              </a:rPr>
              <a:t>变量。</a:t>
            </a:r>
            <a:r>
              <a:rPr lang="en-US" altLang="zh-CN" kern="100" dirty="0" smtClean="0">
                <a:latin typeface="Times New Roman" panose="02020603050405020304" pitchFamily="18" charset="0"/>
                <a:cs typeface="Times New Roman" panose="02020603050405020304" pitchFamily="18" charset="0"/>
              </a:rPr>
              <a:t>y</a:t>
            </a:r>
            <a:r>
              <a:rPr lang="zh-CN" altLang="zh-CN" kern="100" dirty="0" smtClean="0">
                <a:latin typeface="Times New Roman" panose="02020603050405020304" pitchFamily="18" charset="0"/>
                <a:cs typeface="Times New Roman" panose="02020603050405020304" pitchFamily="18" charset="0"/>
              </a:rPr>
              <a:t>变量则取</a:t>
            </a:r>
            <a:r>
              <a:rPr lang="en-US" altLang="zh-CN" kern="100" dirty="0" smtClean="0">
                <a:latin typeface="Times New Roman" panose="02020603050405020304" pitchFamily="18" charset="0"/>
                <a:cs typeface="Times New Roman" panose="02020603050405020304" pitchFamily="18" charset="0"/>
              </a:rPr>
              <a:t>c</a:t>
            </a:r>
            <a:r>
              <a:rPr lang="zh-CN" altLang="zh-CN" kern="100" dirty="0" smtClean="0">
                <a:latin typeface="Times New Roman" panose="02020603050405020304" pitchFamily="18" charset="0"/>
                <a:cs typeface="Times New Roman" panose="02020603050405020304" pitchFamily="18" charset="0"/>
              </a:rPr>
              <a:t>值。</a:t>
            </a:r>
          </a:p>
          <a:p>
            <a:pPr indent="266700">
              <a:lnSpc>
                <a:spcPct val="150000"/>
              </a:lnSpc>
            </a:pPr>
            <a:r>
              <a:rPr lang="zh-CN" altLang="zh-CN" kern="100" dirty="0" smtClean="0">
                <a:latin typeface="Times New Roman" panose="02020603050405020304" pitchFamily="18" charset="0"/>
                <a:cs typeface="Times New Roman" panose="02020603050405020304" pitchFamily="18" charset="0"/>
              </a:rPr>
              <a:t>当两个</a:t>
            </a:r>
            <a:r>
              <a:rPr lang="en-US" altLang="zh-CN" kern="100" dirty="0" err="1" smtClean="0">
                <a:latin typeface="Times New Roman" panose="02020603050405020304" pitchFamily="18" charset="0"/>
                <a:cs typeface="Times New Roman" panose="02020603050405020304" pitchFamily="18" charset="0"/>
              </a:rPr>
              <a:t>scanf</a:t>
            </a:r>
            <a:r>
              <a:rPr lang="zh-CN" altLang="zh-CN" kern="100" dirty="0" smtClean="0">
                <a:latin typeface="Times New Roman" panose="02020603050405020304" pitchFamily="18" charset="0"/>
                <a:cs typeface="Times New Roman" panose="02020603050405020304" pitchFamily="18" charset="0"/>
              </a:rPr>
              <a:t>函数与两个输入行一一对应且第二行首列为字符时，应在第二个</a:t>
            </a:r>
            <a:r>
              <a:rPr lang="en-US" altLang="zh-CN" kern="100" dirty="0" err="1" smtClean="0">
                <a:latin typeface="Times New Roman" panose="02020603050405020304" pitchFamily="18" charset="0"/>
                <a:cs typeface="Times New Roman" panose="02020603050405020304" pitchFamily="18" charset="0"/>
              </a:rPr>
              <a:t>scanf</a:t>
            </a:r>
            <a:r>
              <a:rPr lang="zh-CN" altLang="zh-CN" kern="100" dirty="0" smtClean="0">
                <a:latin typeface="Times New Roman" panose="02020603050405020304" pitchFamily="18" charset="0"/>
                <a:cs typeface="Times New Roman" panose="02020603050405020304" pitchFamily="18" charset="0"/>
              </a:rPr>
              <a:t>函数的格式控制串开头设一个空格以抵消上行末尾的回车。上例改写如下：</a:t>
            </a: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#include &lt;</a:t>
            </a:r>
            <a:r>
              <a:rPr lang="en-US" altLang="zh-CN" kern="100" dirty="0" err="1" smtClean="0">
                <a:latin typeface="Times New Roman" panose="02020603050405020304" pitchFamily="18" charset="0"/>
                <a:cs typeface="Times New Roman" panose="02020603050405020304" pitchFamily="18" charset="0"/>
              </a:rPr>
              <a:t>stdio.h</a:t>
            </a:r>
            <a:r>
              <a:rPr lang="en-US" altLang="zh-CN" kern="100" dirty="0" smtClean="0">
                <a:latin typeface="Times New Roman" panose="02020603050405020304" pitchFamily="18" charset="0"/>
                <a:cs typeface="Times New Roman" panose="02020603050405020304" pitchFamily="18" charset="0"/>
              </a:rPr>
              <a:t>&gt;</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main(){</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int</a:t>
            </a: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a,b</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   char </a:t>
            </a:r>
            <a:r>
              <a:rPr lang="en-US" altLang="zh-CN" kern="100" dirty="0" err="1" smtClean="0">
                <a:latin typeface="Times New Roman" panose="02020603050405020304" pitchFamily="18" charset="0"/>
                <a:cs typeface="Times New Roman" panose="02020603050405020304" pitchFamily="18" charset="0"/>
              </a:rPr>
              <a:t>x,y</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scanf</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d%d</a:t>
            </a:r>
            <a:r>
              <a:rPr lang="en-US" altLang="zh-CN" kern="100" dirty="0" smtClean="0">
                <a:latin typeface="Times New Roman" panose="02020603050405020304" pitchFamily="18" charset="0"/>
                <a:cs typeface="Times New Roman" panose="02020603050405020304" pitchFamily="18" charset="0"/>
              </a:rPr>
              <a:t>",&amp;</a:t>
            </a:r>
            <a:r>
              <a:rPr lang="en-US" altLang="zh-CN" kern="100" dirty="0" err="1" smtClean="0">
                <a:latin typeface="Times New Roman" panose="02020603050405020304" pitchFamily="18" charset="0"/>
                <a:cs typeface="Times New Roman" panose="02020603050405020304" pitchFamily="18" charset="0"/>
              </a:rPr>
              <a:t>a,&amp;b</a:t>
            </a:r>
            <a:r>
              <a:rPr lang="en-US" altLang="zh-CN" kern="100" dirty="0" smtClean="0">
                <a:latin typeface="Times New Roman" panose="02020603050405020304" pitchFamily="18" charset="0"/>
                <a:cs typeface="Times New Roman" panose="02020603050405020304" pitchFamily="18" charset="0"/>
              </a:rPr>
              <a:t>); </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scanf</a:t>
            </a: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c%c</a:t>
            </a:r>
            <a:r>
              <a:rPr lang="en-US" altLang="zh-CN" kern="100" dirty="0" smtClean="0">
                <a:latin typeface="Times New Roman" panose="02020603050405020304" pitchFamily="18" charset="0"/>
                <a:cs typeface="Times New Roman" panose="02020603050405020304" pitchFamily="18" charset="0"/>
              </a:rPr>
              <a:t>",&amp;</a:t>
            </a:r>
            <a:r>
              <a:rPr lang="en-US" altLang="zh-CN" kern="100" dirty="0" err="1" smtClean="0">
                <a:latin typeface="Times New Roman" panose="02020603050405020304" pitchFamily="18" charset="0"/>
                <a:cs typeface="Times New Roman" panose="02020603050405020304" pitchFamily="18" charset="0"/>
              </a:rPr>
              <a:t>x,&amp;y</a:t>
            </a:r>
            <a:r>
              <a:rPr lang="en-US" altLang="zh-CN" kern="100" dirty="0" smtClean="0">
                <a:latin typeface="Times New Roman" panose="02020603050405020304" pitchFamily="18" charset="0"/>
                <a:cs typeface="Times New Roman" panose="02020603050405020304" pitchFamily="18" charset="0"/>
              </a:rPr>
              <a:t>);/*</a:t>
            </a:r>
            <a:r>
              <a:rPr lang="zh-CN" altLang="zh-CN" kern="100" dirty="0" smtClean="0">
                <a:latin typeface="Times New Roman" panose="02020603050405020304" pitchFamily="18" charset="0"/>
                <a:cs typeface="Times New Roman" panose="02020603050405020304" pitchFamily="18" charset="0"/>
              </a:rPr>
              <a:t>注意</a:t>
            </a:r>
            <a:r>
              <a:rPr lang="en-US" altLang="zh-CN" kern="100" dirty="0" smtClean="0">
                <a:latin typeface="Times New Roman" panose="02020603050405020304" pitchFamily="18" charset="0"/>
                <a:cs typeface="Times New Roman" panose="02020603050405020304" pitchFamily="18" charset="0"/>
              </a:rPr>
              <a:t>%c</a:t>
            </a:r>
            <a:r>
              <a:rPr lang="zh-CN" altLang="zh-CN" kern="100" dirty="0" smtClean="0">
                <a:latin typeface="Times New Roman" panose="02020603050405020304" pitchFamily="18" charset="0"/>
                <a:cs typeface="Times New Roman" panose="02020603050405020304" pitchFamily="18" charset="0"/>
              </a:rPr>
              <a:t>前有一个空格</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   </a:t>
            </a:r>
            <a:r>
              <a:rPr lang="en-US" altLang="zh-CN" kern="100" dirty="0" err="1" smtClean="0">
                <a:latin typeface="Times New Roman" panose="02020603050405020304" pitchFamily="18" charset="0"/>
                <a:cs typeface="Times New Roman" panose="02020603050405020304" pitchFamily="18" charset="0"/>
              </a:rPr>
              <a:t>printf</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d,%d,%c,%c</a:t>
            </a:r>
            <a:r>
              <a:rPr lang="en-US" altLang="zh-CN" kern="100" dirty="0" smtClean="0">
                <a:latin typeface="Times New Roman" panose="02020603050405020304" pitchFamily="18" charset="0"/>
                <a:cs typeface="Times New Roman" panose="02020603050405020304" pitchFamily="18" charset="0"/>
              </a:rPr>
              <a:t>\n",</a:t>
            </a:r>
            <a:r>
              <a:rPr lang="en-US" altLang="zh-CN" kern="100" dirty="0" err="1" smtClean="0">
                <a:latin typeface="Times New Roman" panose="02020603050405020304" pitchFamily="18" charset="0"/>
                <a:cs typeface="Times New Roman" panose="02020603050405020304" pitchFamily="18" charset="0"/>
              </a:rPr>
              <a:t>a,b,x,y</a:t>
            </a:r>
            <a:r>
              <a:rPr lang="en-US" altLang="zh-CN" kern="100" dirty="0" smtClean="0">
                <a:latin typeface="Times New Roman" panose="02020603050405020304" pitchFamily="18" charset="0"/>
                <a:cs typeface="Times New Roman" panose="02020603050405020304" pitchFamily="18" charset="0"/>
              </a:rPr>
              <a:t>);</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zh-CN" altLang="zh-CN" kern="100" dirty="0" smtClean="0">
                <a:latin typeface="Times New Roman" panose="02020603050405020304" pitchFamily="18" charset="0"/>
                <a:cs typeface="Times New Roman" panose="02020603050405020304" pitchFamily="18" charset="0"/>
              </a:rPr>
              <a:t>输入：</a:t>
            </a:r>
            <a:r>
              <a:rPr lang="en-US" altLang="zh-CN" kern="100" dirty="0" smtClean="0">
                <a:latin typeface="Times New Roman" panose="02020603050405020304" pitchFamily="18" charset="0"/>
                <a:cs typeface="Times New Roman" panose="02020603050405020304" pitchFamily="18" charset="0"/>
              </a:rPr>
              <a:t>32</a:t>
            </a:r>
            <a:r>
              <a:rPr lang="zh-CN" altLang="zh-CN" kern="100" dirty="0" smtClean="0">
                <a:latin typeface="Times New Roman" panose="02020603050405020304" pitchFamily="18" charset="0"/>
                <a:cs typeface="Times New Roman" panose="02020603050405020304" pitchFamily="18" charset="0"/>
              </a:rPr>
              <a:t>空格</a:t>
            </a:r>
            <a:r>
              <a:rPr lang="en-US" altLang="zh-CN" kern="100" dirty="0" smtClean="0">
                <a:latin typeface="Times New Roman" panose="02020603050405020304" pitchFamily="18" charset="0"/>
                <a:cs typeface="Times New Roman" panose="02020603050405020304" pitchFamily="18" charset="0"/>
              </a:rPr>
              <a:t> 56</a:t>
            </a:r>
            <a:r>
              <a:rPr lang="zh-CN" altLang="zh-CN" kern="100" dirty="0" smtClean="0">
                <a:latin typeface="Times New Roman" panose="02020603050405020304" pitchFamily="18" charset="0"/>
                <a:cs typeface="Times New Roman" panose="02020603050405020304" pitchFamily="18" charset="0"/>
              </a:rPr>
              <a:t>回车</a:t>
            </a:r>
            <a:r>
              <a:rPr lang="en-US" altLang="zh-CN" kern="100" dirty="0" smtClean="0">
                <a:latin typeface="Times New Roman" panose="02020603050405020304" pitchFamily="18" charset="0"/>
                <a:cs typeface="Times New Roman" panose="02020603050405020304" pitchFamily="18" charset="0"/>
              </a:rPr>
              <a:t>cd</a:t>
            </a:r>
            <a:r>
              <a:rPr lang="zh-CN" altLang="zh-CN" kern="100" dirty="0" smtClean="0">
                <a:latin typeface="Times New Roman" panose="02020603050405020304" pitchFamily="18" charset="0"/>
                <a:cs typeface="Times New Roman" panose="02020603050405020304" pitchFamily="18" charset="0"/>
              </a:rPr>
              <a:t>↙</a:t>
            </a:r>
          </a:p>
          <a:p>
            <a:pPr indent="266700">
              <a:lnSpc>
                <a:spcPct val="150000"/>
              </a:lnSpc>
            </a:pPr>
            <a:r>
              <a:rPr lang="en-US" altLang="zh-CN" kern="100" dirty="0" smtClean="0">
                <a:latin typeface="Times New Roman" panose="02020603050405020304" pitchFamily="18" charset="0"/>
                <a:cs typeface="Times New Roman" panose="02020603050405020304" pitchFamily="18" charset="0"/>
              </a:rPr>
              <a:t> </a:t>
            </a:r>
            <a:r>
              <a:rPr lang="zh-CN" altLang="zh-CN" kern="100" dirty="0" smtClean="0">
                <a:latin typeface="Times New Roman" panose="02020603050405020304" pitchFamily="18" charset="0"/>
                <a:cs typeface="Times New Roman" panose="02020603050405020304" pitchFamily="18" charset="0"/>
              </a:rPr>
              <a:t>输出：</a:t>
            </a:r>
            <a:r>
              <a:rPr lang="en-US" altLang="zh-CN" kern="100" dirty="0" smtClean="0">
                <a:latin typeface="Times New Roman" panose="02020603050405020304" pitchFamily="18" charset="0"/>
                <a:cs typeface="Times New Roman" panose="02020603050405020304" pitchFamily="18" charset="0"/>
              </a:rPr>
              <a:t>32,56,c,d</a:t>
            </a:r>
            <a:endParaRPr lang="zh-CN" altLang="zh-CN" kern="100" dirty="0" smtClean="0">
              <a:latin typeface="Times New Roman" panose="02020603050405020304" pitchFamily="18" charset="0"/>
              <a:cs typeface="Times New Roman" panose="02020603050405020304" pitchFamily="18" charset="0"/>
            </a:endParaRPr>
          </a:p>
          <a:p>
            <a:pPr indent="266700">
              <a:lnSpc>
                <a:spcPct val="150000"/>
              </a:lnSpc>
            </a:pPr>
            <a:r>
              <a:rPr lang="zh-CN" altLang="zh-CN" kern="100" dirty="0" smtClean="0">
                <a:latin typeface="Times New Roman" panose="02020603050405020304" pitchFamily="18" charset="0"/>
                <a:cs typeface="Times New Roman" panose="02020603050405020304" pitchFamily="18" charset="0"/>
              </a:rPr>
              <a:t>通过第二个</a:t>
            </a:r>
            <a:r>
              <a:rPr lang="en-US" altLang="zh-CN" kern="100" dirty="0" err="1" smtClean="0">
                <a:latin typeface="Times New Roman" panose="02020603050405020304" pitchFamily="18" charset="0"/>
                <a:cs typeface="Times New Roman" panose="02020603050405020304" pitchFamily="18" charset="0"/>
              </a:rPr>
              <a:t>scanf</a:t>
            </a:r>
            <a:r>
              <a:rPr lang="zh-CN" altLang="zh-CN" kern="100" dirty="0" smtClean="0">
                <a:latin typeface="Times New Roman" panose="02020603050405020304" pitchFamily="18" charset="0"/>
                <a:cs typeface="Times New Roman" panose="02020603050405020304" pitchFamily="18" charset="0"/>
              </a:rPr>
              <a:t>中</a:t>
            </a:r>
            <a:r>
              <a:rPr lang="en-US" altLang="zh-CN" kern="100" dirty="0" smtClean="0">
                <a:latin typeface="Times New Roman" panose="02020603050405020304" pitchFamily="18" charset="0"/>
                <a:cs typeface="Times New Roman" panose="02020603050405020304" pitchFamily="18" charset="0"/>
              </a:rPr>
              <a:t>%c</a:t>
            </a:r>
            <a:r>
              <a:rPr lang="zh-CN" altLang="zh-CN" kern="100" dirty="0" smtClean="0">
                <a:latin typeface="Times New Roman" panose="02020603050405020304" pitchFamily="18" charset="0"/>
                <a:cs typeface="Times New Roman" panose="02020603050405020304" pitchFamily="18" charset="0"/>
              </a:rPr>
              <a:t>前加一个空格，实现了</a:t>
            </a:r>
            <a:r>
              <a:rPr lang="en-US" altLang="zh-CN" kern="100" dirty="0" smtClean="0">
                <a:latin typeface="Times New Roman" panose="02020603050405020304" pitchFamily="18" charset="0"/>
                <a:cs typeface="Times New Roman" panose="02020603050405020304" pitchFamily="18" charset="0"/>
              </a:rPr>
              <a:t>a</a:t>
            </a:r>
            <a:r>
              <a:rPr lang="zh-CN" altLang="zh-CN" kern="100" dirty="0" smtClean="0">
                <a:latin typeface="Times New Roman" panose="02020603050405020304" pitchFamily="18" charset="0"/>
                <a:cs typeface="Times New Roman" panose="02020603050405020304" pitchFamily="18" charset="0"/>
              </a:rPr>
              <a:t>为</a:t>
            </a:r>
            <a:r>
              <a:rPr lang="en-US" altLang="zh-CN" kern="100" dirty="0" smtClean="0">
                <a:latin typeface="Times New Roman" panose="02020603050405020304" pitchFamily="18" charset="0"/>
                <a:cs typeface="Times New Roman" panose="02020603050405020304" pitchFamily="18" charset="0"/>
              </a:rPr>
              <a:t>32</a:t>
            </a:r>
            <a:r>
              <a:rPr lang="zh-CN" altLang="zh-CN" kern="100" dirty="0" smtClean="0">
                <a:latin typeface="Times New Roman" panose="02020603050405020304" pitchFamily="18" charset="0"/>
                <a:cs typeface="Times New Roman" panose="02020603050405020304" pitchFamily="18" charset="0"/>
              </a:rPr>
              <a:t>，</a:t>
            </a:r>
            <a:r>
              <a:rPr lang="en-US" altLang="zh-CN" kern="100" dirty="0" smtClean="0">
                <a:latin typeface="Times New Roman" panose="02020603050405020304" pitchFamily="18" charset="0"/>
                <a:cs typeface="Times New Roman" panose="02020603050405020304" pitchFamily="18" charset="0"/>
              </a:rPr>
              <a:t>b</a:t>
            </a:r>
            <a:r>
              <a:rPr lang="zh-CN" altLang="zh-CN" kern="100" dirty="0" smtClean="0">
                <a:latin typeface="Times New Roman" panose="02020603050405020304" pitchFamily="18" charset="0"/>
                <a:cs typeface="Times New Roman" panose="02020603050405020304" pitchFamily="18" charset="0"/>
              </a:rPr>
              <a:t>为</a:t>
            </a:r>
            <a:r>
              <a:rPr lang="en-US" altLang="zh-CN" kern="100" dirty="0" smtClean="0">
                <a:latin typeface="Times New Roman" panose="02020603050405020304" pitchFamily="18" charset="0"/>
                <a:cs typeface="Times New Roman" panose="02020603050405020304" pitchFamily="18" charset="0"/>
              </a:rPr>
              <a:t>56,x</a:t>
            </a:r>
            <a:r>
              <a:rPr lang="zh-CN" altLang="zh-CN" kern="100" dirty="0" smtClean="0">
                <a:latin typeface="Times New Roman" panose="02020603050405020304" pitchFamily="18" charset="0"/>
                <a:cs typeface="Times New Roman" panose="02020603050405020304" pitchFamily="18" charset="0"/>
              </a:rPr>
              <a:t>为</a:t>
            </a:r>
            <a:r>
              <a:rPr lang="en-US" altLang="zh-CN" kern="100" dirty="0" err="1" smtClean="0">
                <a:latin typeface="Times New Roman" panose="02020603050405020304" pitchFamily="18" charset="0"/>
                <a:cs typeface="Times New Roman" panose="02020603050405020304" pitchFamily="18" charset="0"/>
              </a:rPr>
              <a:t>c,y</a:t>
            </a:r>
            <a:r>
              <a:rPr lang="zh-CN" altLang="zh-CN" kern="100" dirty="0" smtClean="0">
                <a:latin typeface="Times New Roman" panose="02020603050405020304" pitchFamily="18" charset="0"/>
                <a:cs typeface="Times New Roman" panose="02020603050405020304" pitchFamily="18" charset="0"/>
              </a:rPr>
              <a:t>为</a:t>
            </a:r>
            <a:r>
              <a:rPr lang="en-US" altLang="zh-CN" kern="100" dirty="0" smtClean="0">
                <a:latin typeface="Times New Roman" panose="02020603050405020304" pitchFamily="18" charset="0"/>
                <a:cs typeface="Times New Roman" panose="02020603050405020304" pitchFamily="18" charset="0"/>
              </a:rPr>
              <a:t>d</a:t>
            </a:r>
            <a:r>
              <a:rPr lang="zh-CN" altLang="zh-CN" kern="100" dirty="0" smtClean="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800100" y="885394"/>
            <a:ext cx="8634095" cy="877163"/>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bmk="_Toc65561083">
                <a:ln>
                  <a:noFill/>
                </a:ln>
                <a:solidFill>
                  <a:schemeClr val="tx1"/>
                </a:solidFill>
                <a:effectLst/>
                <a:latin typeface="Times New Roman" pitchFamily="18" charset="0"/>
                <a:ea typeface="宋体" pitchFamily="2" charset="-122"/>
                <a:cs typeface="Times New Roman" pitchFamily="18" charset="0"/>
              </a:rPr>
              <a:t>实训二：求三角形的面积</a:t>
            </a:r>
            <a:endParaRPr kumimoji="0" lang="zh-CN"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输入三角形的三边，用海伦公式求三角形的面积。</a:t>
            </a:r>
            <a:endPar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海伦公式为：假设三角形的三边长依次为</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，设</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a+b+c</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，则三角形面积 </a:t>
            </a:r>
            <a:endPar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22531" name="Rectangle 3"/>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2534" name="Rectangle 6"/>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2536" name="Rectangle 8"/>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5"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277350" y="1476375"/>
            <a:ext cx="2019300" cy="257175"/>
          </a:xfrm>
          <a:prstGeom prst="rect">
            <a:avLst/>
          </a:prstGeom>
          <a:noFill/>
        </p:spPr>
      </p:pic>
      <p:sp>
        <p:nvSpPr>
          <p:cNvPr id="22537" name="Rectangle 9"/>
          <p:cNvSpPr>
            <a:spLocks noChangeArrowheads="1"/>
          </p:cNvSpPr>
          <p:nvPr/>
        </p:nvSpPr>
        <p:spPr bwMode="auto">
          <a:xfrm>
            <a:off x="1095375" y="1791280"/>
            <a:ext cx="9667875"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#include &lt;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math.h</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&gt;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#include&lt;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stdio.h</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&gt;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main()</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float  </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a,b,c,t,s</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scanf</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f,%f,%f",&amp;a,&amp;b,&amp;c</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t=1.0/2*(</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a+b+c</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sqrt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(t*(t-a)*(t-b)*(t-c));</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printf</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f,b</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f,c</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f,s</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=%.3f\</a:t>
            </a:r>
            <a:r>
              <a:rPr kumimoji="0" lang="en-US" altLang="zh-CN"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n",a,b,c,s</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/*.3f</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是结果保留</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位小数*</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494618" y="725918"/>
            <a:ext cx="9546790" cy="4570482"/>
          </a:xfrm>
          <a:prstGeom prst="rect">
            <a:avLst/>
          </a:prstGeom>
          <a:noFill/>
        </p:spPr>
        <p:txBody>
          <a:bodyPr wrap="square" lIns="0" tIns="0" rIns="0" bIns="0" rtlCol="0">
            <a:spAutoFit/>
          </a:bodyPr>
          <a:lstStyle/>
          <a:p>
            <a:pPr indent="267970" algn="just">
              <a:lnSpc>
                <a:spcPct val="150000"/>
              </a:lnSpc>
              <a:spcAft>
                <a:spcPts val="0"/>
              </a:spcAft>
            </a:pPr>
            <a:r>
              <a:rPr lang="zh-CN" altLang="en-US" b="1" kern="100" dirty="0" smtClean="0">
                <a:latin typeface="Times New Roman" panose="02020603050405020304" pitchFamily="18" charset="0"/>
                <a:cs typeface="Times New Roman" panose="02020603050405020304" pitchFamily="18" charset="0"/>
              </a:rPr>
              <a:t>实训</a:t>
            </a:r>
            <a:r>
              <a:rPr lang="zh-CN" altLang="zh-CN" b="1" kern="100" dirty="0" smtClean="0">
                <a:latin typeface="Times New Roman" panose="02020603050405020304" pitchFamily="18" charset="0"/>
                <a:cs typeface="Times New Roman" panose="02020603050405020304" pitchFamily="18" charset="0"/>
              </a:rPr>
              <a:t>三</a:t>
            </a:r>
            <a:r>
              <a:rPr lang="zh-CN" altLang="zh-CN" b="1" kern="100" dirty="0">
                <a:latin typeface="Times New Roman" panose="02020603050405020304" pitchFamily="18" charset="0"/>
                <a:cs typeface="Times New Roman" panose="02020603050405020304" pitchFamily="18" charset="0"/>
              </a:rPr>
              <a:t>：大小写字母转换</a:t>
            </a:r>
          </a:p>
          <a:p>
            <a:pPr indent="266700" algn="just">
              <a:lnSpc>
                <a:spcPct val="150000"/>
              </a:lnSpc>
              <a:spcAft>
                <a:spcPts val="0"/>
              </a:spcAft>
            </a:pPr>
            <a:r>
              <a:rPr lang="zh-CN" altLang="zh-CN" kern="100" dirty="0">
                <a:latin typeface="Times New Roman" panose="02020603050405020304" pitchFamily="18" charset="0"/>
                <a:cs typeface="Times New Roman" panose="02020603050405020304" pitchFamily="18" charset="0"/>
              </a:rPr>
              <a:t>从键盘输入一个大写字母，要求改用小写字母输出。</a:t>
            </a:r>
          </a:p>
          <a:p>
            <a:pPr indent="266700" algn="just">
              <a:lnSpc>
                <a:spcPct val="150000"/>
              </a:lnSpc>
              <a:spcAft>
                <a:spcPts val="0"/>
              </a:spcAft>
            </a:pPr>
            <a:r>
              <a:rPr lang="en-US" altLang="zh-CN" kern="100" dirty="0" smtClean="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include&lt;</a:t>
            </a:r>
            <a:r>
              <a:rPr lang="en-US" altLang="zh-CN" kern="100" dirty="0" err="1">
                <a:solidFill>
                  <a:srgbClr val="000000"/>
                </a:solidFill>
                <a:latin typeface="Times New Roman" panose="02020603050405020304" pitchFamily="18" charset="0"/>
                <a:cs typeface="Times New Roman" panose="02020603050405020304" pitchFamily="18" charset="0"/>
              </a:rPr>
              <a:t>stdio.h</a:t>
            </a:r>
            <a:r>
              <a:rPr lang="en-US" altLang="zh-CN" kern="100" dirty="0">
                <a:solidFill>
                  <a:srgbClr val="000000"/>
                </a:solidFill>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char c1,c2;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("%c",&amp;c1);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c2=c1+32;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("c1=%c c2=%c\n",c1,c2);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输入：</a:t>
            </a:r>
            <a:r>
              <a:rPr lang="en-US" altLang="zh-CN" kern="100" dirty="0">
                <a:solidFill>
                  <a:srgbClr val="000000"/>
                </a:solidFill>
                <a:latin typeface="Times New Roman" panose="02020603050405020304" pitchFamily="18" charset="0"/>
                <a:cs typeface="Times New Roman" panose="02020603050405020304" pitchFamily="18" charset="0"/>
              </a:rPr>
              <a:t>F</a:t>
            </a:r>
            <a:r>
              <a:rPr lang="zh-CN" altLang="zh-CN" kern="100" dirty="0">
                <a:latin typeface="Times New Roman" panose="02020603050405020304" pitchFamily="18" charset="0"/>
                <a:cs typeface="Times New Roman" panose="02020603050405020304" pitchFamily="18" charset="0"/>
              </a:rPr>
              <a:t>↙</a:t>
            </a:r>
          </a:p>
          <a:p>
            <a:pPr indent="266700" algn="just">
              <a:lnSpc>
                <a:spcPct val="150000"/>
              </a:lnSpc>
              <a:spcAft>
                <a:spcPts val="0"/>
              </a:spcAft>
            </a:pPr>
            <a:r>
              <a:rPr lang="zh-CN" altLang="zh-CN" kern="100" dirty="0">
                <a:solidFill>
                  <a:srgbClr val="000000"/>
                </a:solidFill>
                <a:latin typeface="Times New Roman" panose="02020603050405020304" pitchFamily="18" charset="0"/>
                <a:cs typeface="Times New Roman" panose="02020603050405020304" pitchFamily="18" charset="0"/>
              </a:rPr>
              <a:t>输出：</a:t>
            </a:r>
            <a:r>
              <a:rPr lang="en-US" altLang="zh-CN" kern="100" dirty="0">
                <a:solidFill>
                  <a:srgbClr val="000000"/>
                </a:solidFill>
                <a:latin typeface="Times New Roman" panose="02020603050405020304" pitchFamily="18" charset="0"/>
                <a:cs typeface="Times New Roman" panose="02020603050405020304" pitchFamily="18" charset="0"/>
              </a:rPr>
              <a:t>c1=F  c2=f</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46801" y="1704082"/>
            <a:ext cx="7916323" cy="2077492"/>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项目总结</a:t>
            </a:r>
          </a:p>
          <a:p>
            <a:pPr indent="266700" algn="just">
              <a:lnSpc>
                <a:spcPct val="150000"/>
              </a:lnSpc>
              <a:spcAft>
                <a:spcPts val="0"/>
              </a:spcAft>
            </a:pPr>
            <a:r>
              <a:rPr lang="zh-CN" altLang="zh-CN" kern="100" dirty="0">
                <a:solidFill>
                  <a:srgbClr val="000000"/>
                </a:solidFill>
                <a:latin typeface="Times New Roman"/>
                <a:cs typeface="Times New Roman"/>
              </a:rPr>
              <a:t>本项目主要介绍了</a:t>
            </a:r>
            <a:r>
              <a:rPr lang="en-US" altLang="zh-CN" kern="100" dirty="0">
                <a:solidFill>
                  <a:srgbClr val="000000"/>
                </a:solidFill>
                <a:latin typeface="Times New Roman"/>
                <a:cs typeface="Times New Roman"/>
              </a:rPr>
              <a:t>C</a:t>
            </a:r>
            <a:r>
              <a:rPr lang="zh-CN" altLang="zh-CN" kern="100" dirty="0">
                <a:solidFill>
                  <a:srgbClr val="000000"/>
                </a:solidFill>
                <a:latin typeface="Times New Roman"/>
                <a:cs typeface="Times New Roman"/>
              </a:rPr>
              <a:t>语言程序设计的基础知识，包括</a:t>
            </a:r>
            <a:r>
              <a:rPr lang="zh-CN" altLang="zh-CN" kern="100" dirty="0">
                <a:latin typeface="Times New Roman"/>
                <a:cs typeface="Times New Roman"/>
              </a:rPr>
              <a:t>数据类型、运算符、表达式、输入输出函数，并将顺序结构程序设计流程并入此项目，为大家下一步深入学习奠定了基础。</a:t>
            </a:r>
          </a:p>
          <a:p>
            <a:pPr indent="266700" algn="just">
              <a:lnSpc>
                <a:spcPct val="150000"/>
              </a:lnSpc>
              <a:spcAft>
                <a:spcPts val="0"/>
              </a:spcAft>
            </a:pPr>
            <a:r>
              <a:rPr lang="en-US" altLang="zh-CN" kern="100" dirty="0">
                <a:latin typeface="宋体"/>
                <a:cs typeface="Times New Roman"/>
              </a:rPr>
              <a:t> </a:t>
            </a:r>
            <a:endParaRPr lang="zh-CN" altLang="zh-CN" kern="100" dirty="0">
              <a:latin typeface="Times New Roman"/>
              <a:cs typeface="Times New Roman"/>
            </a:endParaRP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75351" y="380107"/>
            <a:ext cx="7916323" cy="5764399"/>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zh-CN" b="1" kern="100" dirty="0">
                <a:latin typeface="Times New Roman" panose="02020603050405020304" pitchFamily="18" charset="0"/>
                <a:cs typeface="Times New Roman" panose="02020603050405020304" pitchFamily="18" charset="0"/>
              </a:rPr>
              <a:t>项目</a:t>
            </a:r>
            <a:r>
              <a:rPr lang="zh-CN" altLang="zh-CN" b="1" kern="100" dirty="0" smtClean="0">
                <a:latin typeface="Times New Roman" panose="02020603050405020304" pitchFamily="18" charset="0"/>
                <a:cs typeface="Times New Roman" panose="02020603050405020304" pitchFamily="18" charset="0"/>
              </a:rPr>
              <a:t>考核</a:t>
            </a: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一、填空题</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1.</a:t>
            </a:r>
            <a:r>
              <a:rPr lang="zh-CN" altLang="zh-CN" kern="100" dirty="0">
                <a:solidFill>
                  <a:srgbClr val="000000"/>
                </a:solidFill>
                <a:latin typeface="Times New Roman" panose="02020603050405020304" pitchFamily="18" charset="0"/>
                <a:cs typeface="Times New Roman" panose="02020603050405020304" pitchFamily="18" charset="0"/>
              </a:rPr>
              <a:t>设已经定义</a:t>
            </a:r>
            <a:r>
              <a:rPr lang="en-US" altLang="zh-CN" kern="100" dirty="0" err="1">
                <a:solidFill>
                  <a:srgbClr val="000000"/>
                </a:solidFill>
                <a:latin typeface="Times New Roman" panose="02020603050405020304" pitchFamily="18" charset="0"/>
                <a:cs typeface="Times New Roman" panose="02020603050405020304" pitchFamily="18" charset="0"/>
              </a:rPr>
              <a:t>x,i,j,k</a:t>
            </a:r>
            <a:r>
              <a:rPr lang="zh-CN" altLang="zh-CN" kern="100" dirty="0">
                <a:solidFill>
                  <a:srgbClr val="000000"/>
                </a:solidFill>
                <a:latin typeface="Times New Roman" panose="02020603050405020304" pitchFamily="18" charset="0"/>
                <a:cs typeface="Times New Roman" panose="02020603050405020304" pitchFamily="18" charset="0"/>
              </a:rPr>
              <a:t>为整型变量，则计算</a:t>
            </a:r>
            <a:r>
              <a:rPr lang="en-US" altLang="zh-CN" kern="100" dirty="0">
                <a:solidFill>
                  <a:srgbClr val="000000"/>
                </a:solidFill>
                <a:latin typeface="Times New Roman" panose="02020603050405020304" pitchFamily="18" charset="0"/>
                <a:cs typeface="Times New Roman" panose="02020603050405020304" pitchFamily="18" charset="0"/>
              </a:rPr>
              <a:t>x=(i=3,j=5,k=7)</a:t>
            </a:r>
            <a:r>
              <a:rPr lang="zh-CN"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x</a:t>
            </a:r>
            <a:r>
              <a:rPr lang="zh-CN" altLang="zh-CN" kern="100" dirty="0">
                <a:solidFill>
                  <a:srgbClr val="000000"/>
                </a:solidFill>
                <a:latin typeface="Times New Roman" panose="02020603050405020304" pitchFamily="18" charset="0"/>
                <a:cs typeface="Times New Roman" panose="02020603050405020304" pitchFamily="18" charset="0"/>
              </a:rPr>
              <a:t>的值为</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2.</a:t>
            </a:r>
            <a:r>
              <a:rPr lang="zh-CN" altLang="zh-CN" kern="100" dirty="0">
                <a:solidFill>
                  <a:srgbClr val="000000"/>
                </a:solidFill>
                <a:latin typeface="Times New Roman" panose="02020603050405020304" pitchFamily="18" charset="0"/>
                <a:cs typeface="Times New Roman" panose="02020603050405020304" pitchFamily="18" charset="0"/>
              </a:rPr>
              <a:t>当</a:t>
            </a:r>
            <a:r>
              <a:rPr lang="en-US" altLang="zh-CN" kern="100" dirty="0">
                <a:solidFill>
                  <a:srgbClr val="000000"/>
                </a:solidFill>
                <a:latin typeface="Times New Roman" panose="02020603050405020304" pitchFamily="18" charset="0"/>
                <a:cs typeface="Times New Roman" panose="02020603050405020304" pitchFamily="18" charset="0"/>
              </a:rPr>
              <a:t>x=0</a:t>
            </a:r>
            <a:r>
              <a:rPr lang="zh-CN" altLang="zh-CN" kern="100" dirty="0">
                <a:solidFill>
                  <a:srgbClr val="000000"/>
                </a:solidFill>
                <a:latin typeface="Times New Roman" panose="02020603050405020304" pitchFamily="18" charset="0"/>
                <a:cs typeface="Times New Roman" panose="02020603050405020304" pitchFamily="18" charset="0"/>
              </a:rPr>
              <a:t>时，表达式！</a:t>
            </a:r>
            <a:r>
              <a:rPr lang="en-US" altLang="zh-CN" kern="100" dirty="0">
                <a:solidFill>
                  <a:srgbClr val="000000"/>
                </a:solidFill>
                <a:latin typeface="Times New Roman" panose="02020603050405020304" pitchFamily="18" charset="0"/>
                <a:cs typeface="Times New Roman" panose="02020603050405020304" pitchFamily="18" charset="0"/>
              </a:rPr>
              <a:t>x</a:t>
            </a:r>
            <a:r>
              <a:rPr lang="zh-CN" altLang="zh-CN" kern="100" dirty="0">
                <a:solidFill>
                  <a:srgbClr val="000000"/>
                </a:solidFill>
                <a:latin typeface="Times New Roman" panose="02020603050405020304" pitchFamily="18" charset="0"/>
                <a:cs typeface="Times New Roman" panose="02020603050405020304" pitchFamily="18" charset="0"/>
              </a:rPr>
              <a:t>的值为</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3.</a:t>
            </a:r>
            <a:r>
              <a:rPr lang="zh-CN" altLang="zh-CN" kern="100" dirty="0">
                <a:solidFill>
                  <a:srgbClr val="000000"/>
                </a:solidFill>
                <a:latin typeface="Times New Roman" panose="02020603050405020304" pitchFamily="18" charset="0"/>
                <a:cs typeface="Times New Roman" panose="02020603050405020304" pitchFamily="18" charset="0"/>
              </a:rPr>
              <a:t>如下程序段输出结果为</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k=-123.246;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("#%4.2f#\</a:t>
            </a:r>
            <a:r>
              <a:rPr lang="en-US" altLang="zh-CN" kern="100" dirty="0" err="1">
                <a:solidFill>
                  <a:srgbClr val="000000"/>
                </a:solidFill>
                <a:latin typeface="Times New Roman" panose="02020603050405020304" pitchFamily="18" charset="0"/>
                <a:cs typeface="Times New Roman" panose="02020603050405020304" pitchFamily="18" charset="0"/>
              </a:rPr>
              <a:t>n",k</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4.</a:t>
            </a:r>
            <a:r>
              <a:rPr lang="zh-CN" altLang="zh-CN" kern="100" dirty="0">
                <a:solidFill>
                  <a:srgbClr val="000000"/>
                </a:solidFill>
                <a:latin typeface="Times New Roman" panose="02020603050405020304" pitchFamily="18" charset="0"/>
                <a:cs typeface="Times New Roman" panose="02020603050405020304" pitchFamily="18" charset="0"/>
              </a:rPr>
              <a:t>如下程序输出结果为</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m=027;</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err="1">
                <a:solidFill>
                  <a:srgbClr val="000000"/>
                </a:solidFill>
                <a:latin typeface="Times New Roman" panose="02020603050405020304" pitchFamily="18" charset="0"/>
                <a:cs typeface="Times New Roman" panose="02020603050405020304" pitchFamily="18" charset="0"/>
              </a:rPr>
              <a:t>d,%x,%o</a:t>
            </a:r>
            <a:r>
              <a:rPr lang="en-US" altLang="zh-CN" kern="100" dirty="0">
                <a:solidFill>
                  <a:srgbClr val="000000"/>
                </a:solidFill>
                <a:latin typeface="Times New Roman" panose="02020603050405020304" pitchFamily="18" charset="0"/>
                <a:cs typeface="Times New Roman" panose="02020603050405020304" pitchFamily="18" charset="0"/>
              </a:rPr>
              <a:t>\n",</a:t>
            </a:r>
            <a:r>
              <a:rPr lang="en-US" altLang="zh-CN" kern="100" dirty="0" err="1">
                <a:solidFill>
                  <a:srgbClr val="000000"/>
                </a:solidFill>
                <a:latin typeface="Times New Roman" panose="02020603050405020304" pitchFamily="18" charset="0"/>
                <a:cs typeface="Times New Roman" panose="02020603050405020304" pitchFamily="18" charset="0"/>
              </a:rPr>
              <a:t>m,m,m</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5.</a:t>
            </a:r>
            <a:r>
              <a:rPr lang="zh-CN" altLang="zh-CN" kern="100" dirty="0">
                <a:solidFill>
                  <a:srgbClr val="000000"/>
                </a:solidFill>
                <a:latin typeface="Times New Roman" panose="02020603050405020304" pitchFamily="18" charset="0"/>
                <a:cs typeface="Times New Roman" panose="02020603050405020304" pitchFamily="18" charset="0"/>
              </a:rPr>
              <a:t>下面程序的输出结果是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i=5,j;</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j=i++;</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("i=%</a:t>
            </a:r>
            <a:r>
              <a:rPr lang="en-US" altLang="zh-CN" kern="100" dirty="0" err="1">
                <a:solidFill>
                  <a:srgbClr val="000000"/>
                </a:solidFill>
                <a:latin typeface="Times New Roman" panose="02020603050405020304" pitchFamily="18" charset="0"/>
                <a:cs typeface="Times New Roman" panose="02020603050405020304" pitchFamily="18" charset="0"/>
              </a:rPr>
              <a:t>d,j</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smtClean="0">
                <a:solidFill>
                  <a:srgbClr val="000000"/>
                </a:solidFill>
                <a:latin typeface="Times New Roman" panose="02020603050405020304" pitchFamily="18" charset="0"/>
                <a:cs typeface="Times New Roman" panose="02020603050405020304" pitchFamily="18" charset="0"/>
              </a:rPr>
              <a:t>d\</a:t>
            </a:r>
            <a:r>
              <a:rPr lang="en-US" altLang="zh-CN" kern="100" dirty="0" err="1" smtClean="0">
                <a:solidFill>
                  <a:srgbClr val="000000"/>
                </a:solidFill>
                <a:latin typeface="Times New Roman" panose="02020603050405020304" pitchFamily="18" charset="0"/>
                <a:cs typeface="Times New Roman" panose="02020603050405020304" pitchFamily="18" charset="0"/>
              </a:rPr>
              <a:t>n",i,j</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43909205"/>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75351" y="380107"/>
            <a:ext cx="7916323" cy="5348900"/>
          </a:xfrm>
          <a:prstGeom prst="rect">
            <a:avLst/>
          </a:prstGeom>
          <a:noFill/>
        </p:spPr>
        <p:txBody>
          <a:bodyPr wrap="square" lIns="0" tIns="0" rIns="0" bIns="0" rtlCol="0">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6.</a:t>
            </a:r>
            <a:r>
              <a:rPr lang="zh-CN" altLang="zh-CN" kern="100" dirty="0">
                <a:solidFill>
                  <a:srgbClr val="000000"/>
                </a:solidFill>
                <a:latin typeface="Times New Roman" panose="02020603050405020304" pitchFamily="18" charset="0"/>
                <a:cs typeface="Times New Roman" panose="02020603050405020304" pitchFamily="18" charset="0"/>
              </a:rPr>
              <a:t>下面程序的输出结果是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err="1">
                <a:solidFill>
                  <a:srgbClr val="000000"/>
                </a:solidFill>
                <a:latin typeface="Times New Roman" panose="02020603050405020304" pitchFamily="18" charset="0"/>
                <a:cs typeface="Times New Roman" panose="02020603050405020304" pitchFamily="18" charset="0"/>
              </a:rPr>
              <a:t>a,b,c</a:t>
            </a:r>
            <a:r>
              <a:rPr lang="en-US" altLang="zh-CN" kern="100" dirty="0">
                <a:solidFill>
                  <a:srgbClr val="000000"/>
                </a:solidFill>
                <a:latin typeface="Times New Roman" panose="02020603050405020304" pitchFamily="18" charset="0"/>
                <a:cs typeface="Times New Roman" panose="02020603050405020304" pitchFamily="18" charset="0"/>
              </a:rPr>
              <a:t>=241;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a=c/100%9;</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b=(-1)&amp;&amp;(-1);</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("%d,%d",</a:t>
            </a:r>
            <a:r>
              <a:rPr lang="en-US" altLang="zh-CN" kern="100" dirty="0" err="1">
                <a:solidFill>
                  <a:srgbClr val="000000"/>
                </a:solidFill>
                <a:latin typeface="Times New Roman" panose="02020603050405020304" pitchFamily="18" charset="0"/>
                <a:cs typeface="Times New Roman" panose="02020603050405020304" pitchFamily="18" charset="0"/>
              </a:rPr>
              <a:t>a,b</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7.</a:t>
            </a:r>
            <a:r>
              <a:rPr lang="zh-CN" altLang="zh-CN" kern="100" dirty="0">
                <a:latin typeface="Times New Roman" panose="02020603050405020304" pitchFamily="18" charset="0"/>
                <a:cs typeface="Times New Roman" panose="02020603050405020304" pitchFamily="18" charset="0"/>
              </a:rPr>
              <a:t>为使</a:t>
            </a:r>
            <a:r>
              <a:rPr lang="en-US" altLang="zh-CN" kern="100" dirty="0">
                <a:latin typeface="Times New Roman" panose="02020603050405020304" pitchFamily="18" charset="0"/>
                <a:cs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为</a:t>
            </a: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为</a:t>
            </a: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，有下面输入函数：</a:t>
            </a: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scanf</a:t>
            </a:r>
            <a:r>
              <a:rPr lang="en-US" altLang="zh-CN" kern="100" dirty="0">
                <a:solidFill>
                  <a:srgbClr val="000000"/>
                </a:solidFill>
                <a:latin typeface="Times New Roman" panose="02020603050405020304" pitchFamily="18" charset="0"/>
                <a:cs typeface="Times New Roman" panose="02020603050405020304" pitchFamily="18" charset="0"/>
              </a:rPr>
              <a:t>("a=%</a:t>
            </a:r>
            <a:r>
              <a:rPr lang="en-US" altLang="zh-CN" kern="100" dirty="0" err="1">
                <a:solidFill>
                  <a:srgbClr val="000000"/>
                </a:solidFill>
                <a:latin typeface="Times New Roman" panose="02020603050405020304" pitchFamily="18" charset="0"/>
                <a:cs typeface="Times New Roman" panose="02020603050405020304" pitchFamily="18" charset="0"/>
              </a:rPr>
              <a:t>d,%d</a:t>
            </a:r>
            <a:r>
              <a:rPr lang="en-US" altLang="zh-CN" kern="100" dirty="0">
                <a:solidFill>
                  <a:srgbClr val="000000"/>
                </a:solidFill>
                <a:latin typeface="Times New Roman" panose="02020603050405020304" pitchFamily="18" charset="0"/>
                <a:cs typeface="Times New Roman" panose="02020603050405020304" pitchFamily="18" charset="0"/>
              </a:rPr>
              <a:t>:",&amp;</a:t>
            </a:r>
            <a:r>
              <a:rPr lang="en-US" altLang="zh-CN" kern="100" dirty="0" err="1">
                <a:solidFill>
                  <a:srgbClr val="000000"/>
                </a:solidFill>
                <a:latin typeface="Times New Roman" panose="02020603050405020304" pitchFamily="18" charset="0"/>
                <a:cs typeface="Times New Roman" panose="02020603050405020304" pitchFamily="18" charset="0"/>
              </a:rPr>
              <a:t>a,&amp;b</a:t>
            </a:r>
            <a:r>
              <a:rPr lang="en-US"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cs typeface="Times New Roman" panose="02020603050405020304" pitchFamily="18" charset="0"/>
              </a:rPr>
              <a:t>应从键盘输入</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满足要求。</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8.</a:t>
            </a:r>
            <a:r>
              <a:rPr lang="zh-CN" altLang="zh-CN" kern="100" dirty="0">
                <a:solidFill>
                  <a:srgbClr val="000000"/>
                </a:solidFill>
                <a:latin typeface="Times New Roman" panose="02020603050405020304" pitchFamily="18" charset="0"/>
                <a:cs typeface="Times New Roman" panose="02020603050405020304" pitchFamily="18" charset="0"/>
              </a:rPr>
              <a:t>下面程序的输出结果是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i=5;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i+=i*=i+6;</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("i=%d\</a:t>
            </a:r>
            <a:r>
              <a:rPr lang="en-US" altLang="zh-CN" kern="100" dirty="0" err="1">
                <a:solidFill>
                  <a:srgbClr val="000000"/>
                </a:solidFill>
                <a:latin typeface="Times New Roman" panose="02020603050405020304" pitchFamily="18" charset="0"/>
                <a:cs typeface="Times New Roman" panose="02020603050405020304" pitchFamily="18" charset="0"/>
              </a:rPr>
              <a:t>n",i</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62917821"/>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4570482"/>
          </a:xfrm>
          <a:prstGeom prst="rect">
            <a:avLst/>
          </a:prstGeom>
          <a:noFill/>
        </p:spPr>
        <p:txBody>
          <a:bodyPr wrap="square" lIns="0" tIns="0" rIns="0" bIns="0" rtlCol="0">
            <a:spAutoFit/>
          </a:bodyPr>
          <a:lstStyle/>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）预定义标识符</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语言系统提供的库函数名</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如</a:t>
            </a:r>
            <a:r>
              <a:rPr lang="en-US" altLang="zh-CN" kern="100" dirty="0" err="1">
                <a:solidFill>
                  <a:prstClr val="black"/>
                </a:solidFill>
                <a:latin typeface="Times New Roman"/>
                <a:cs typeface="Times New Roman"/>
              </a:rPr>
              <a:t>printf</a:t>
            </a:r>
            <a:r>
              <a:rPr lang="zh-CN" altLang="en-US"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和编译预处理命令（如</a:t>
            </a:r>
            <a:r>
              <a:rPr lang="en-US" altLang="zh-CN" kern="100" dirty="0">
                <a:solidFill>
                  <a:prstClr val="black"/>
                </a:solidFill>
                <a:latin typeface="Times New Roman"/>
                <a:cs typeface="Times New Roman"/>
              </a:rPr>
              <a:t>include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define</a:t>
            </a:r>
            <a:r>
              <a:rPr lang="zh-CN" altLang="en-US" kern="100" dirty="0">
                <a:solidFill>
                  <a:prstClr val="black"/>
                </a:solidFill>
                <a:latin typeface="Times New Roman"/>
                <a:cs typeface="Times New Roman"/>
              </a:rPr>
              <a:t>）等构成了预定义标识符。</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）用户定义标识符</a:t>
            </a:r>
          </a:p>
          <a:p>
            <a:pPr indent="540000" algn="just">
              <a:lnSpc>
                <a:spcPct val="150000"/>
              </a:lnSpc>
            </a:pPr>
            <a:r>
              <a:rPr lang="zh-CN" altLang="en-US" kern="100" dirty="0">
                <a:solidFill>
                  <a:prstClr val="black"/>
                </a:solidFill>
                <a:latin typeface="Times New Roman"/>
                <a:cs typeface="Times New Roman"/>
              </a:rPr>
              <a:t>用户根据需要自己定义的标识符。一般用来给变量、函数、数组等命名。和人的取名一样，用户定义标识符的命名也有一定的规则</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①</a:t>
            </a:r>
            <a:r>
              <a:rPr lang="zh-CN" altLang="en-US" kern="100" dirty="0">
                <a:solidFill>
                  <a:prstClr val="black"/>
                </a:solidFill>
                <a:latin typeface="Times New Roman"/>
                <a:cs typeface="Times New Roman"/>
              </a:rPr>
              <a:t>标识符由字母、数字和下划线组成，如</a:t>
            </a:r>
            <a:r>
              <a:rPr lang="en-US" altLang="zh-CN" kern="100" dirty="0">
                <a:solidFill>
                  <a:prstClr val="black"/>
                </a:solidFill>
                <a:latin typeface="Times New Roman"/>
                <a:cs typeface="Times New Roman"/>
              </a:rPr>
              <a:t>x1,ab,sum</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②第一个字符必须是字母或下划线，不能以数字开头；</a:t>
            </a:r>
          </a:p>
          <a:p>
            <a:pPr indent="540000" algn="just">
              <a:lnSpc>
                <a:spcPct val="150000"/>
              </a:lnSpc>
            </a:pPr>
            <a:r>
              <a:rPr lang="zh-CN" altLang="en-US" kern="100" dirty="0">
                <a:solidFill>
                  <a:prstClr val="black"/>
                </a:solidFill>
                <a:latin typeface="Times New Roman"/>
                <a:cs typeface="Times New Roman"/>
              </a:rPr>
              <a:t>③字母区分大小写，即</a:t>
            </a:r>
            <a:r>
              <a:rPr lang="en-US" altLang="zh-CN" kern="100" dirty="0">
                <a:solidFill>
                  <a:prstClr val="black"/>
                </a:solidFill>
                <a:latin typeface="Times New Roman"/>
                <a:cs typeface="Times New Roman"/>
              </a:rPr>
              <a:t>Name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NAME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name</a:t>
            </a:r>
            <a:r>
              <a:rPr lang="zh-CN" altLang="en-US" kern="100" dirty="0">
                <a:solidFill>
                  <a:prstClr val="black"/>
                </a:solidFill>
                <a:latin typeface="Times New Roman"/>
                <a:cs typeface="Times New Roman"/>
              </a:rPr>
              <a:t>为三个不同的名字；</a:t>
            </a:r>
          </a:p>
          <a:p>
            <a:pPr indent="540000" algn="just">
              <a:lnSpc>
                <a:spcPct val="150000"/>
              </a:lnSpc>
            </a:pPr>
            <a:r>
              <a:rPr lang="zh-CN" altLang="en-US" kern="100" dirty="0">
                <a:solidFill>
                  <a:prstClr val="black"/>
                </a:solidFill>
                <a:latin typeface="Times New Roman"/>
                <a:cs typeface="Times New Roman"/>
              </a:rPr>
              <a:t>④不允许使用关键字，如</a:t>
            </a:r>
            <a:r>
              <a:rPr lang="en-US" altLang="zh-CN" kern="100" dirty="0" err="1">
                <a:solidFill>
                  <a:prstClr val="black"/>
                </a:solidFill>
                <a:latin typeface="Times New Roman"/>
                <a:cs typeface="Times New Roman"/>
              </a:rPr>
              <a:t>int,if</a:t>
            </a:r>
            <a:r>
              <a:rPr lang="zh-CN" altLang="en-US" kern="100" dirty="0">
                <a:solidFill>
                  <a:prstClr val="black"/>
                </a:solidFill>
                <a:latin typeface="Times New Roman"/>
                <a:cs typeface="Times New Roman"/>
              </a:rPr>
              <a:t>等；</a:t>
            </a:r>
          </a:p>
          <a:p>
            <a:pPr indent="540000" algn="just">
              <a:lnSpc>
                <a:spcPct val="150000"/>
              </a:lnSpc>
            </a:pPr>
            <a:r>
              <a:rPr lang="zh-CN" altLang="en-US" kern="100" dirty="0">
                <a:solidFill>
                  <a:prstClr val="black"/>
                </a:solidFill>
                <a:latin typeface="Times New Roman"/>
                <a:cs typeface="Times New Roman"/>
              </a:rPr>
              <a:t>⑤前</a:t>
            </a:r>
            <a:r>
              <a:rPr lang="en-US" altLang="zh-CN" kern="100" dirty="0">
                <a:solidFill>
                  <a:prstClr val="black"/>
                </a:solidFill>
                <a:latin typeface="Times New Roman"/>
                <a:cs typeface="Times New Roman"/>
              </a:rPr>
              <a:t>32</a:t>
            </a:r>
            <a:r>
              <a:rPr lang="zh-CN" altLang="en-US" kern="100" dirty="0">
                <a:solidFill>
                  <a:prstClr val="black"/>
                </a:solidFill>
                <a:latin typeface="Times New Roman"/>
                <a:cs typeface="Times New Roman"/>
              </a:rPr>
              <a:t>个字符有效（在系统默认状态下）。</a:t>
            </a:r>
          </a:p>
        </p:txBody>
      </p:sp>
    </p:spTree>
    <p:extLst>
      <p:ext uri="{BB962C8B-B14F-4D97-AF65-F5344CB8AC3E}">
        <p14:creationId xmlns:p14="http://schemas.microsoft.com/office/powerpoint/2010/main" xmlns="" val="3002510698"/>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70576" y="-893"/>
            <a:ext cx="7916323" cy="6595395"/>
          </a:xfrm>
          <a:prstGeom prst="rect">
            <a:avLst/>
          </a:prstGeom>
          <a:noFill/>
        </p:spPr>
        <p:txBody>
          <a:bodyPr wrap="square" lIns="0" tIns="0" rIns="0" bIns="0" rtlCol="0">
            <a:spAutoFit/>
          </a:bodyPr>
          <a:lstStyle/>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9.</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若要求下列程序的输出结果为</a:t>
            </a:r>
            <a:r>
              <a:rPr lang="en-US" altLang="zh-CN" kern="100" dirty="0">
                <a:latin typeface="Times New Roman" panose="02020603050405020304" pitchFamily="18" charset="0"/>
                <a:cs typeface="Times New Roman" panose="02020603050405020304" pitchFamily="18" charset="0"/>
              </a:rPr>
              <a:t>8.00</a:t>
            </a:r>
            <a:r>
              <a:rPr lang="zh-CN" altLang="zh-CN" kern="100" dirty="0">
                <a:latin typeface="Times New Roman" panose="02020603050405020304" pitchFamily="18" charset="0"/>
                <a:cs typeface="Times New Roman" panose="02020603050405020304" pitchFamily="18" charset="0"/>
              </a:rPr>
              <a:t>，则横线上</a:t>
            </a:r>
            <a:r>
              <a:rPr lang="en-US" altLang="zh-CN" kern="100" dirty="0">
                <a:latin typeface="Times New Roman" panose="02020603050405020304" pitchFamily="18" charset="0"/>
                <a:cs typeface="Times New Roman" panose="02020603050405020304" pitchFamily="18" charset="0"/>
              </a:rPr>
              <a:t>y</a:t>
            </a:r>
            <a:r>
              <a:rPr lang="zh-CN" altLang="zh-CN" kern="100" dirty="0">
                <a:latin typeface="Times New Roman" panose="02020603050405020304" pitchFamily="18" charset="0"/>
                <a:cs typeface="Times New Roman" panose="02020603050405020304" pitchFamily="18" charset="0"/>
              </a:rPr>
              <a:t>的值应该是多少。</a:t>
            </a: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k=2,m=5;</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a:t>
            </a:r>
            <a:r>
              <a:rPr lang="en-US" altLang="zh-CN" kern="100" dirty="0" err="1">
                <a:solidFill>
                  <a:srgbClr val="000000"/>
                </a:solidFill>
                <a:latin typeface="Times New Roman" panose="02020603050405020304" pitchFamily="18" charset="0"/>
                <a:cs typeface="Times New Roman" panose="02020603050405020304" pitchFamily="18" charset="0"/>
              </a:rPr>
              <a:t>s,x</a:t>
            </a:r>
            <a:r>
              <a:rPr lang="en-US" altLang="zh-CN" kern="100" dirty="0">
                <a:solidFill>
                  <a:srgbClr val="000000"/>
                </a:solidFill>
                <a:latin typeface="Times New Roman" panose="02020603050405020304" pitchFamily="18" charset="0"/>
                <a:cs typeface="Times New Roman" panose="02020603050405020304" pitchFamily="18" charset="0"/>
              </a:rPr>
              <a:t>=1.2,y=</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s=2/3+k*y/</a:t>
            </a:r>
            <a:r>
              <a:rPr lang="en-US" altLang="zh-CN" kern="100" dirty="0" err="1">
                <a:solidFill>
                  <a:srgbClr val="000000"/>
                </a:solidFill>
                <a:latin typeface="Times New Roman" panose="02020603050405020304" pitchFamily="18" charset="0"/>
                <a:cs typeface="Times New Roman" panose="02020603050405020304" pitchFamily="18" charset="0"/>
              </a:rPr>
              <a:t>x+m</a:t>
            </a:r>
            <a:r>
              <a:rPr lang="en-US" altLang="zh-CN" kern="100" dirty="0">
                <a:solidFill>
                  <a:srgbClr val="000000"/>
                </a:solidFill>
                <a:latin typeface="Times New Roman" panose="02020603050405020304" pitchFamily="18" charset="0"/>
                <a:cs typeface="Times New Roman" panose="02020603050405020304" pitchFamily="18" charset="0"/>
              </a:rPr>
              <a:t>/2;</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("%4.2f\</a:t>
            </a:r>
            <a:r>
              <a:rPr lang="en-US" altLang="zh-CN" kern="100" dirty="0" err="1">
                <a:solidFill>
                  <a:srgbClr val="000000"/>
                </a:solidFill>
                <a:latin typeface="Times New Roman" panose="02020603050405020304" pitchFamily="18" charset="0"/>
                <a:cs typeface="Times New Roman" panose="02020603050405020304" pitchFamily="18" charset="0"/>
              </a:rPr>
              <a:t>n",s</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10.</a:t>
            </a:r>
            <a:r>
              <a:rPr lang="zh-CN" altLang="zh-CN" kern="100" dirty="0">
                <a:solidFill>
                  <a:srgbClr val="000000"/>
                </a:solidFill>
                <a:latin typeface="Times New Roman" panose="02020603050405020304" pitchFamily="18" charset="0"/>
                <a:cs typeface="Times New Roman" panose="02020603050405020304" pitchFamily="18" charset="0"/>
              </a:rPr>
              <a:t>下面程序的输出结果是</a:t>
            </a:r>
            <a:r>
              <a:rPr lang="en-US" altLang="zh-CN" u="sng" kern="100" dirty="0">
                <a:solidFill>
                  <a:srgbClr val="000000"/>
                </a:solidFill>
                <a:latin typeface="Times New Roman" panose="02020603050405020304" pitchFamily="18" charset="0"/>
                <a:cs typeface="Times New Roman" panose="02020603050405020304" pitchFamily="18" charset="0"/>
              </a:rPr>
              <a:t>               </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int</a:t>
            </a:r>
            <a:r>
              <a:rPr lang="en-US" altLang="zh-CN" kern="100" dirty="0">
                <a:solidFill>
                  <a:srgbClr val="000000"/>
                </a:solidFill>
                <a:latin typeface="Times New Roman" panose="02020603050405020304" pitchFamily="18" charset="0"/>
                <a:cs typeface="Times New Roman" panose="02020603050405020304" pitchFamily="18" charset="0"/>
              </a:rPr>
              <a:t> n=100;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char c;</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float f=10.0;</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double x;</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x=f*=n/=(c=48);</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err="1">
                <a:solidFill>
                  <a:srgbClr val="000000"/>
                </a:solidFill>
                <a:latin typeface="Times New Roman" panose="02020603050405020304" pitchFamily="18" charset="0"/>
                <a:cs typeface="Times New Roman" panose="02020603050405020304" pitchFamily="18" charset="0"/>
              </a:rPr>
              <a:t>printf</a:t>
            </a:r>
            <a:r>
              <a:rPr lang="en-US" altLang="zh-CN" kern="100" dirty="0">
                <a:solidFill>
                  <a:srgbClr val="000000"/>
                </a:solidFill>
                <a:latin typeface="Times New Roman" panose="02020603050405020304" pitchFamily="18" charset="0"/>
                <a:cs typeface="Times New Roman" panose="02020603050405020304" pitchFamily="18" charset="0"/>
              </a:rPr>
              <a:t>("%d %d %3.1f %3.1f\n",</a:t>
            </a:r>
            <a:r>
              <a:rPr lang="en-US" altLang="zh-CN" kern="100" dirty="0" err="1">
                <a:solidFill>
                  <a:srgbClr val="000000"/>
                </a:solidFill>
                <a:latin typeface="Times New Roman" panose="02020603050405020304" pitchFamily="18" charset="0"/>
                <a:cs typeface="Times New Roman" panose="02020603050405020304" pitchFamily="18" charset="0"/>
              </a:rPr>
              <a:t>n,c,f,x</a:t>
            </a: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solidFill>
                  <a:srgbClr val="000000"/>
                </a:solidFill>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65739441"/>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70576" y="675382"/>
            <a:ext cx="7916323" cy="4985980"/>
          </a:xfrm>
          <a:prstGeom prst="rect">
            <a:avLst/>
          </a:prstGeom>
          <a:noFill/>
        </p:spPr>
        <p:txBody>
          <a:bodyPr wrap="square" lIns="0" tIns="0" rIns="0" bIns="0" rtlCol="0">
            <a:spAutoFit/>
          </a:bodyPr>
          <a:lstStyle/>
          <a:p>
            <a:pPr indent="267970" algn="just">
              <a:lnSpc>
                <a:spcPct val="150000"/>
              </a:lnSpc>
              <a:spcAft>
                <a:spcPts val="0"/>
              </a:spcAft>
            </a:pPr>
            <a:r>
              <a:rPr lang="zh-CN" altLang="zh-CN" b="1" kern="100" dirty="0">
                <a:latin typeface="Times New Roman" panose="02020603050405020304" pitchFamily="18" charset="0"/>
                <a:cs typeface="Times New Roman" panose="02020603050405020304" pitchFamily="18" charset="0"/>
              </a:rPr>
              <a:t>二、选择题</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1.</a:t>
            </a:r>
            <a:r>
              <a:rPr lang="zh-CN" altLang="zh-CN" kern="100" dirty="0">
                <a:latin typeface="Times New Roman" panose="02020603050405020304" pitchFamily="18" charset="0"/>
                <a:cs typeface="Times New Roman" panose="02020603050405020304" pitchFamily="18" charset="0"/>
              </a:rPr>
              <a:t>下面四个选项，合法的字符常量是（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marL="266700" indent="127000" algn="just">
              <a:lnSpc>
                <a:spcPct val="150000"/>
              </a:lnSpc>
              <a:spcAft>
                <a:spcPts val="0"/>
              </a:spcAft>
              <a:tabLst>
                <a:tab pos="266700" algn="l"/>
              </a:tabLst>
            </a:pPr>
            <a:r>
              <a:rPr lang="en-US" altLang="zh-CN" kern="100" dirty="0">
                <a:latin typeface="Times New Roman" panose="02020603050405020304" pitchFamily="18" charset="0"/>
                <a:cs typeface="Times New Roman" panose="02020603050405020304" pitchFamily="18" charset="0"/>
              </a:rPr>
              <a:t>A.</a:t>
            </a:r>
            <a:r>
              <a:rPr lang="en-US" altLang="zh-CN" kern="100" dirty="0">
                <a:solidFill>
                  <a:srgbClr val="000000"/>
                </a:solidFill>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\0</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        B. </a:t>
            </a:r>
            <a:r>
              <a:rPr lang="en-US" altLang="zh-CN" kern="100" dirty="0" smtClean="0">
                <a:latin typeface="Times New Roman" panose="02020603050405020304" pitchFamily="18" charset="0"/>
                <a:cs typeface="Times New Roman" panose="02020603050405020304" pitchFamily="18" charset="0"/>
              </a:rPr>
              <a:t>'</a:t>
            </a:r>
            <a:r>
              <a:rPr lang="en-US" altLang="zh-CN" kern="100" dirty="0" err="1" smtClean="0">
                <a:latin typeface="Times New Roman" panose="02020603050405020304" pitchFamily="18" charset="0"/>
                <a:cs typeface="Times New Roman" panose="02020603050405020304" pitchFamily="18" charset="0"/>
              </a:rPr>
              <a:t>bc</a:t>
            </a:r>
            <a:r>
              <a:rPr lang="en-US" altLang="zh-CN" kern="100" dirty="0">
                <a:latin typeface="Times New Roman" panose="02020603050405020304" pitchFamily="18" charset="0"/>
                <a:cs typeface="Times New Roman" panose="02020603050405020304" pitchFamily="18" charset="0"/>
              </a:rPr>
              <a:t>'        C. '\084'         D. '\x34'</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2. </a:t>
            </a:r>
            <a:r>
              <a:rPr lang="en-US" altLang="zh-CN" kern="100" dirty="0" err="1">
                <a:latin typeface="Times New Roman" panose="02020603050405020304" pitchFamily="18" charset="0"/>
                <a:cs typeface="Times New Roman" panose="02020603050405020304" pitchFamily="18" charset="0"/>
              </a:rPr>
              <a:t>a,b,c</a:t>
            </a:r>
            <a:r>
              <a:rPr lang="zh-CN" altLang="zh-CN" kern="100" dirty="0">
                <a:latin typeface="Times New Roman" panose="02020603050405020304" pitchFamily="18" charset="0"/>
                <a:cs typeface="Times New Roman" panose="02020603050405020304" pitchFamily="18" charset="0"/>
              </a:rPr>
              <a:t>均为整型变量，从键盘输入数据，正确的输入语句是（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marL="228600" indent="127000" algn="just">
              <a:lnSpc>
                <a:spcPct val="150000"/>
              </a:lnSpc>
              <a:spcAft>
                <a:spcPts val="0"/>
              </a:spcAft>
              <a:tabLst>
                <a:tab pos="228600" algn="l"/>
              </a:tabLst>
            </a:pPr>
            <a:r>
              <a:rPr lang="en-US" altLang="zh-CN" kern="100" dirty="0">
                <a:latin typeface="Times New Roman" panose="02020603050405020304" pitchFamily="18" charset="0"/>
                <a:cs typeface="Times New Roman" panose="02020603050405020304" pitchFamily="18" charset="0"/>
              </a:rPr>
              <a:t>A.INPUT </a:t>
            </a:r>
            <a:r>
              <a:rPr lang="en-US" altLang="zh-CN" kern="100" dirty="0" err="1">
                <a:latin typeface="Times New Roman" panose="02020603050405020304" pitchFamily="18" charset="0"/>
                <a:cs typeface="Times New Roman" panose="02020603050405020304" pitchFamily="18" charset="0"/>
              </a:rPr>
              <a:t>a,b,c</a:t>
            </a:r>
            <a:r>
              <a:rPr lang="en-US" altLang="zh-CN" kern="100" dirty="0">
                <a:latin typeface="Times New Roman" panose="02020603050405020304" pitchFamily="18" charset="0"/>
                <a:cs typeface="Times New Roman" panose="02020603050405020304" pitchFamily="18" charset="0"/>
              </a:rPr>
              <a:t>;                  B. read(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a,&amp;b,&amp;c</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C.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a,b,c</a:t>
            </a:r>
            <a:r>
              <a:rPr lang="en-US" altLang="zh-CN" kern="100" dirty="0">
                <a:latin typeface="Times New Roman" panose="02020603050405020304" pitchFamily="18" charset="0"/>
                <a:cs typeface="Times New Roman" panose="02020603050405020304" pitchFamily="18" charset="0"/>
              </a:rPr>
              <a:t>);        D. </a:t>
            </a:r>
            <a:r>
              <a:rPr lang="en-US" altLang="zh-CN" kern="100" dirty="0" err="1">
                <a:latin typeface="Times New Roman" panose="02020603050405020304" pitchFamily="18" charset="0"/>
                <a:cs typeface="Times New Roman" panose="02020603050405020304" pitchFamily="18" charset="0"/>
              </a:rPr>
              <a:t>scanf</a:t>
            </a:r>
            <a:r>
              <a:rPr lang="en-US" altLang="zh-CN" kern="100" dirty="0">
                <a:latin typeface="Times New Roman" panose="02020603050405020304" pitchFamily="18" charset="0"/>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d%d%d</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cs typeface="Times New Roman" panose="02020603050405020304" pitchFamily="18" charset="0"/>
              </a:rPr>
              <a:t>,&amp;</a:t>
            </a:r>
            <a:r>
              <a:rPr lang="en-US" altLang="zh-CN" kern="100" dirty="0" err="1">
                <a:latin typeface="Times New Roman" panose="02020603050405020304" pitchFamily="18" charset="0"/>
                <a:cs typeface="Times New Roman" panose="02020603050405020304" pitchFamily="18" charset="0"/>
              </a:rPr>
              <a:t>a,&amp;b,&amp;c</a:t>
            </a: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3. </a:t>
            </a:r>
            <a:r>
              <a:rPr lang="zh-CN" altLang="zh-CN" kern="100" dirty="0">
                <a:latin typeface="Times New Roman" panose="02020603050405020304" pitchFamily="18" charset="0"/>
                <a:cs typeface="Times New Roman" panose="02020603050405020304" pitchFamily="18" charset="0"/>
              </a:rPr>
              <a:t>下面合法的赋值语句是（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 z=</a:t>
            </a:r>
            <a:r>
              <a:rPr lang="en-US" altLang="zh-CN" kern="100" dirty="0" err="1">
                <a:latin typeface="Times New Roman" panose="02020603050405020304" pitchFamily="18" charset="0"/>
                <a:cs typeface="Times New Roman" panose="02020603050405020304" pitchFamily="18" charset="0"/>
              </a:rPr>
              <a:t>int</a:t>
            </a:r>
            <a:r>
              <a:rPr lang="en-US"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cs typeface="Times New Roman" panose="02020603050405020304" pitchFamily="18" charset="0"/>
              </a:rPr>
              <a:t>x+y</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B.a</a:t>
            </a:r>
            <a:r>
              <a:rPr lang="en-US" altLang="zh-CN" kern="100" dirty="0">
                <a:latin typeface="Times New Roman" panose="02020603050405020304" pitchFamily="18" charset="0"/>
                <a:cs typeface="Times New Roman" panose="02020603050405020304" pitchFamily="18" charset="0"/>
              </a:rPr>
              <a:t>--;         </a:t>
            </a:r>
            <a:r>
              <a:rPr lang="en-US" altLang="zh-CN" kern="100" dirty="0" err="1">
                <a:latin typeface="Times New Roman" panose="02020603050405020304" pitchFamily="18" charset="0"/>
                <a:cs typeface="Times New Roman" panose="02020603050405020304" pitchFamily="18" charset="0"/>
              </a:rPr>
              <a:t>C.a+b</a:t>
            </a:r>
            <a:r>
              <a:rPr lang="en-US" altLang="zh-CN" kern="100" dirty="0">
                <a:latin typeface="Times New Roman" panose="02020603050405020304" pitchFamily="18" charset="0"/>
                <a:cs typeface="Times New Roman" panose="02020603050405020304" pitchFamily="18" charset="0"/>
              </a:rPr>
              <a:t>;         D.s=r=100;  </a:t>
            </a:r>
            <a:endParaRPr lang="zh-CN" altLang="zh-CN" kern="100" dirty="0">
              <a:latin typeface="Times New Roman" panose="02020603050405020304" pitchFamily="18" charset="0"/>
              <a:cs typeface="Times New Roman" panose="02020603050405020304" pitchFamily="18" charset="0"/>
            </a:endParaRP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4. </a:t>
            </a:r>
            <a:r>
              <a:rPr lang="zh-CN" altLang="zh-CN" kern="100" dirty="0">
                <a:latin typeface="Times New Roman" panose="02020603050405020304" pitchFamily="18" charset="0"/>
                <a:cs typeface="Times New Roman" panose="02020603050405020304" pitchFamily="18" charset="0"/>
              </a:rPr>
              <a:t>下面四个选项，均是正确的八进制或十六进制的选项是（</a:t>
            </a:r>
            <a:r>
              <a:rPr lang="en-US" altLang="zh-CN" kern="100" dirty="0">
                <a:latin typeface="Times New Roman" panose="02020603050405020304" pitchFamily="18" charset="0"/>
                <a:cs typeface="Times New Roman" panose="02020603050405020304" pitchFamily="18" charset="0"/>
              </a:rPr>
              <a:t>    </a:t>
            </a:r>
            <a:r>
              <a:rPr lang="zh-CN" altLang="zh-CN" kern="100" dirty="0">
                <a:latin typeface="Times New Roman" panose="02020603050405020304" pitchFamily="18" charset="0"/>
                <a:cs typeface="Times New Roman" panose="02020603050405020304" pitchFamily="18" charset="0"/>
              </a:rPr>
              <a:t>）。</a:t>
            </a:r>
          </a:p>
          <a:p>
            <a:pPr indent="127000"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A.  -10.               B.0abc       C.  0010         D 0a13</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0x8f                -017           -0x11          -0x1232</a:t>
            </a:r>
            <a:endParaRPr lang="zh-CN" altLang="zh-CN" kern="100" dirty="0">
              <a:latin typeface="Times New Roman" panose="02020603050405020304" pitchFamily="18" charset="0"/>
              <a:cs typeface="Times New Roman" panose="02020603050405020304" pitchFamily="18" charset="0"/>
            </a:endParaRPr>
          </a:p>
          <a:p>
            <a:pPr indent="259715" algn="just">
              <a:lnSpc>
                <a:spcPct val="150000"/>
              </a:lnSpc>
              <a:spcAft>
                <a:spcPts val="0"/>
              </a:spcAft>
            </a:pPr>
            <a:r>
              <a:rPr lang="en-US" altLang="zh-CN" kern="100" dirty="0">
                <a:latin typeface="Times New Roman" panose="02020603050405020304" pitchFamily="18" charset="0"/>
                <a:cs typeface="Times New Roman" panose="02020603050405020304" pitchFamily="18" charset="0"/>
              </a:rPr>
              <a:t>-011                0xc            0xf1           -0xa</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49143313"/>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70576" y="675382"/>
            <a:ext cx="7916323" cy="4154984"/>
          </a:xfrm>
          <a:prstGeom prst="rect">
            <a:avLst/>
          </a:prstGeom>
          <a:noFill/>
        </p:spPr>
        <p:txBody>
          <a:bodyPr wrap="square" lIns="0" tIns="0" rIns="0" bIns="0" rtlCol="0">
            <a:spAutoFit/>
          </a:bodyPr>
          <a:lstStyle/>
          <a:p>
            <a:pPr indent="127000" algn="just">
              <a:lnSpc>
                <a:spcPct val="150000"/>
              </a:lnSpc>
              <a:spcAft>
                <a:spcPts val="0"/>
              </a:spcAft>
            </a:pPr>
            <a:r>
              <a:rPr lang="en-US" altLang="zh-CN" kern="100" dirty="0">
                <a:latin typeface="Times New Roman" pitchFamily="18" charset="0"/>
                <a:cs typeface="Times New Roman" pitchFamily="18" charset="0"/>
              </a:rPr>
              <a:t>5. </a:t>
            </a:r>
            <a:r>
              <a:rPr lang="zh-CN" altLang="zh-CN" kern="100" dirty="0">
                <a:latin typeface="Times New Roman" pitchFamily="18" charset="0"/>
                <a:cs typeface="Times New Roman" pitchFamily="18" charset="0"/>
              </a:rPr>
              <a:t>在</a:t>
            </a:r>
            <a:r>
              <a:rPr lang="en-US" altLang="zh-CN" kern="100" dirty="0">
                <a:latin typeface="Times New Roman" pitchFamily="18" charset="0"/>
                <a:cs typeface="Times New Roman" pitchFamily="18" charset="0"/>
              </a:rPr>
              <a:t>C</a:t>
            </a:r>
            <a:r>
              <a:rPr lang="zh-CN" altLang="zh-CN" kern="100" dirty="0">
                <a:latin typeface="Times New Roman" pitchFamily="18" charset="0"/>
                <a:cs typeface="Times New Roman" pitchFamily="18" charset="0"/>
              </a:rPr>
              <a:t>语言中</a:t>
            </a:r>
            <a:r>
              <a:rPr lang="en-US" altLang="zh-CN" kern="100" dirty="0">
                <a:latin typeface="Times New Roman" pitchFamily="18" charset="0"/>
                <a:cs typeface="Times New Roman" pitchFamily="18" charset="0"/>
              </a:rPr>
              <a:t>,</a:t>
            </a:r>
            <a:r>
              <a:rPr lang="zh-CN" altLang="zh-CN" kern="100" dirty="0">
                <a:latin typeface="Times New Roman" pitchFamily="18" charset="0"/>
                <a:cs typeface="Times New Roman" pitchFamily="18" charset="0"/>
              </a:rPr>
              <a:t>字符型数据在内存中以（</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）形式存放的。</a:t>
            </a:r>
          </a:p>
          <a:p>
            <a:pPr indent="127000" algn="just">
              <a:lnSpc>
                <a:spcPct val="150000"/>
              </a:lnSpc>
              <a:spcAft>
                <a:spcPts val="0"/>
              </a:spcAft>
            </a:pPr>
            <a:r>
              <a:rPr lang="en-US" altLang="zh-CN" kern="100" dirty="0">
                <a:latin typeface="Times New Roman" pitchFamily="18" charset="0"/>
                <a:cs typeface="Times New Roman" pitchFamily="18" charset="0"/>
              </a:rPr>
              <a:t>A.</a:t>
            </a:r>
            <a:r>
              <a:rPr lang="zh-CN" altLang="zh-CN" kern="100" dirty="0">
                <a:latin typeface="Times New Roman" pitchFamily="18" charset="0"/>
                <a:cs typeface="Times New Roman" pitchFamily="18" charset="0"/>
              </a:rPr>
              <a:t>原码</a:t>
            </a:r>
            <a:r>
              <a:rPr lang="en-US" altLang="zh-CN" kern="100" dirty="0">
                <a:latin typeface="Times New Roman" pitchFamily="18" charset="0"/>
                <a:cs typeface="Times New Roman" pitchFamily="18" charset="0"/>
              </a:rPr>
              <a:t>    B. BCD</a:t>
            </a:r>
            <a:r>
              <a:rPr lang="zh-CN" altLang="zh-CN" kern="100" dirty="0">
                <a:latin typeface="Times New Roman" pitchFamily="18" charset="0"/>
                <a:cs typeface="Times New Roman" pitchFamily="18" charset="0"/>
              </a:rPr>
              <a:t>码</a:t>
            </a:r>
            <a:r>
              <a:rPr lang="en-US" altLang="zh-CN" kern="100" dirty="0">
                <a:latin typeface="Times New Roman" pitchFamily="18" charset="0"/>
                <a:cs typeface="Times New Roman" pitchFamily="18" charset="0"/>
              </a:rPr>
              <a:t>      C.</a:t>
            </a:r>
            <a:r>
              <a:rPr lang="zh-CN" altLang="zh-CN" kern="100" dirty="0">
                <a:latin typeface="Times New Roman" pitchFamily="18" charset="0"/>
                <a:cs typeface="Times New Roman" pitchFamily="18" charset="0"/>
              </a:rPr>
              <a:t>反码</a:t>
            </a:r>
            <a:r>
              <a:rPr lang="en-US" altLang="zh-CN" kern="100" dirty="0">
                <a:latin typeface="Times New Roman" pitchFamily="18" charset="0"/>
                <a:cs typeface="Times New Roman" pitchFamily="18" charset="0"/>
              </a:rPr>
              <a:t>    D. ASCII</a:t>
            </a:r>
            <a:r>
              <a:rPr lang="zh-CN" altLang="zh-CN" kern="100" dirty="0">
                <a:latin typeface="Times New Roman" pitchFamily="18" charset="0"/>
                <a:cs typeface="Times New Roman" pitchFamily="18" charset="0"/>
              </a:rPr>
              <a:t>码</a:t>
            </a:r>
          </a:p>
          <a:p>
            <a:pPr indent="127000" algn="just">
              <a:lnSpc>
                <a:spcPct val="150000"/>
              </a:lnSpc>
              <a:spcAft>
                <a:spcPts val="0"/>
              </a:spcAft>
            </a:pPr>
            <a:r>
              <a:rPr lang="en-US" altLang="zh-CN" kern="100" dirty="0">
                <a:latin typeface="Times New Roman" pitchFamily="18" charset="0"/>
                <a:cs typeface="Times New Roman" pitchFamily="18" charset="0"/>
              </a:rPr>
              <a:t>6. </a:t>
            </a:r>
            <a:r>
              <a:rPr lang="zh-CN" altLang="zh-CN" kern="100" dirty="0">
                <a:latin typeface="Times New Roman" pitchFamily="18" charset="0"/>
                <a:cs typeface="Times New Roman" pitchFamily="18" charset="0"/>
              </a:rPr>
              <a:t>若有</a:t>
            </a:r>
            <a:r>
              <a:rPr lang="en-US" altLang="zh-CN" kern="100" dirty="0">
                <a:latin typeface="Times New Roman" pitchFamily="18" charset="0"/>
                <a:cs typeface="Times New Roman" pitchFamily="18" charset="0"/>
              </a:rPr>
              <a:t> char s1</a:t>
            </a:r>
            <a:r>
              <a:rPr lang="en-US" altLang="zh-CN" kern="100" dirty="0" smtClean="0">
                <a:latin typeface="Times New Roman" pitchFamily="18" charset="0"/>
                <a:cs typeface="Times New Roman" pitchFamily="18" charset="0"/>
              </a:rPr>
              <a:t>=</a:t>
            </a:r>
            <a:r>
              <a:rPr lang="en-US" altLang="zh-CN" kern="100" dirty="0">
                <a:latin typeface="Times New Roman" pitchFamily="18" charset="0"/>
                <a:cs typeface="Times New Roman" pitchFamily="18" charset="0"/>
              </a:rPr>
              <a:t>'</a:t>
            </a:r>
            <a:r>
              <a:rPr lang="en-US" altLang="zh-CN" kern="100" dirty="0" smtClean="0">
                <a:latin typeface="Times New Roman" pitchFamily="18" charset="0"/>
                <a:cs typeface="Times New Roman" pitchFamily="18" charset="0"/>
              </a:rPr>
              <a:t>\067</a:t>
            </a:r>
            <a:r>
              <a:rPr lang="en-US" altLang="zh-CN" kern="100" dirty="0">
                <a:latin typeface="Times New Roman" pitchFamily="18" charset="0"/>
                <a:cs typeface="Times New Roman" pitchFamily="18" charset="0"/>
              </a:rPr>
              <a:t>'</a:t>
            </a:r>
            <a:r>
              <a:rPr lang="zh-CN" altLang="zh-CN" kern="100" dirty="0" smtClean="0">
                <a:latin typeface="Times New Roman" pitchFamily="18" charset="0"/>
                <a:cs typeface="Times New Roman" pitchFamily="18" charset="0"/>
              </a:rPr>
              <a:t>则</a:t>
            </a:r>
            <a:r>
              <a:rPr lang="zh-CN" altLang="zh-CN" kern="100" dirty="0">
                <a:latin typeface="Times New Roman" pitchFamily="18" charset="0"/>
                <a:cs typeface="Times New Roman" pitchFamily="18" charset="0"/>
              </a:rPr>
              <a:t>（</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r>
              <a:rPr lang="en-US" altLang="zh-CN" kern="100" dirty="0">
                <a:latin typeface="Times New Roman" pitchFamily="18" charset="0"/>
                <a:cs typeface="Times New Roman" pitchFamily="18" charset="0"/>
              </a:rPr>
              <a:t> char s2</a:t>
            </a:r>
            <a:r>
              <a:rPr lang="en-US" altLang="zh-CN" kern="100" dirty="0" smtClean="0">
                <a:latin typeface="Times New Roman" pitchFamily="18" charset="0"/>
                <a:cs typeface="Times New Roman" pitchFamily="18" charset="0"/>
              </a:rPr>
              <a:t>=</a:t>
            </a:r>
            <a:r>
              <a:rPr lang="en-US" altLang="zh-CN" kern="100" dirty="0" smtClean="0">
                <a:solidFill>
                  <a:srgbClr val="000000"/>
                </a:solidFill>
                <a:latin typeface="Times New Roman" panose="02020603050405020304" pitchFamily="18" charset="0"/>
                <a:cs typeface="Times New Roman" panose="02020603050405020304" pitchFamily="18" charset="0"/>
              </a:rPr>
              <a:t>"</a:t>
            </a:r>
            <a:r>
              <a:rPr lang="en-US" altLang="zh-CN" kern="100" dirty="0" smtClean="0">
                <a:latin typeface="Times New Roman" pitchFamily="18" charset="0"/>
                <a:cs typeface="Times New Roman" pitchFamily="18" charset="0"/>
              </a:rPr>
              <a:t>1</a:t>
            </a:r>
            <a:r>
              <a:rPr lang="en-US" altLang="zh-CN" kern="100" dirty="0" smtClean="0">
                <a:solidFill>
                  <a:srgbClr val="000000"/>
                </a:solidFill>
                <a:latin typeface="Times New Roman" panose="02020603050405020304" pitchFamily="18" charset="0"/>
                <a:cs typeface="Times New Roman" panose="02020603050405020304" pitchFamily="18" charset="0"/>
              </a:rPr>
              <a:t>"</a:t>
            </a:r>
            <a:r>
              <a:rPr lang="zh-CN" altLang="zh-CN" kern="100" dirty="0" smtClean="0">
                <a:latin typeface="Times New Roman" pitchFamily="18" charset="0"/>
                <a:cs typeface="Times New Roman" pitchFamily="18" charset="0"/>
              </a:rPr>
              <a:t>则</a:t>
            </a:r>
            <a:r>
              <a:rPr lang="zh-CN" altLang="zh-CN" kern="100" dirty="0">
                <a:latin typeface="Times New Roman" pitchFamily="18" charset="0"/>
                <a:cs typeface="Times New Roman" pitchFamily="18" charset="0"/>
              </a:rPr>
              <a:t>（</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r>
              <a:rPr lang="en-US" altLang="zh-CN" kern="100" dirty="0">
                <a:latin typeface="Times New Roman" pitchFamily="18" charset="0"/>
                <a:cs typeface="Times New Roman" pitchFamily="18" charset="0"/>
              </a:rPr>
              <a:t>char s3</a:t>
            </a:r>
            <a:r>
              <a:rPr lang="en-US" altLang="zh-CN" kern="100" dirty="0" smtClean="0">
                <a:latin typeface="Times New Roman" pitchFamily="18" charset="0"/>
                <a:cs typeface="Times New Roman" pitchFamily="18" charset="0"/>
              </a:rPr>
              <a:t>='1</a:t>
            </a:r>
            <a:r>
              <a:rPr lang="en-US" altLang="zh-CN" kern="100" dirty="0">
                <a:latin typeface="Times New Roman" pitchFamily="18" charset="0"/>
                <a:cs typeface="Times New Roman" pitchFamily="18" charset="0"/>
              </a:rPr>
              <a:t>'</a:t>
            </a:r>
            <a:r>
              <a:rPr lang="zh-CN" altLang="en-US" kern="100" dirty="0" smtClean="0">
                <a:latin typeface="Times New Roman" pitchFamily="18" charset="0"/>
                <a:cs typeface="Times New Roman" pitchFamily="18" charset="0"/>
              </a:rPr>
              <a:t>，</a:t>
            </a:r>
            <a:r>
              <a:rPr lang="zh-CN" altLang="zh-CN" kern="100" dirty="0" smtClean="0">
                <a:latin typeface="Times New Roman" pitchFamily="18" charset="0"/>
                <a:cs typeface="Times New Roman" pitchFamily="18" charset="0"/>
              </a:rPr>
              <a:t>则</a:t>
            </a:r>
            <a:r>
              <a:rPr lang="zh-CN" altLang="zh-CN" kern="100" dirty="0">
                <a:latin typeface="Times New Roman" pitchFamily="18" charset="0"/>
                <a:cs typeface="Times New Roman" pitchFamily="18" charset="0"/>
              </a:rPr>
              <a:t>（</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p>
          <a:p>
            <a:pPr indent="127000" algn="just">
              <a:lnSpc>
                <a:spcPct val="150000"/>
              </a:lnSpc>
              <a:spcAft>
                <a:spcPts val="0"/>
              </a:spcAft>
            </a:pPr>
            <a:r>
              <a:rPr lang="en-US" altLang="zh-CN" kern="100" dirty="0">
                <a:latin typeface="Times New Roman" pitchFamily="18" charset="0"/>
                <a:cs typeface="Times New Roman" pitchFamily="18" charset="0"/>
              </a:rPr>
              <a:t>A </a:t>
            </a:r>
            <a:r>
              <a:rPr lang="zh-CN" altLang="zh-CN" kern="100" dirty="0">
                <a:latin typeface="Times New Roman" pitchFamily="18" charset="0"/>
                <a:cs typeface="Times New Roman" pitchFamily="18" charset="0"/>
              </a:rPr>
              <a:t>包含</a:t>
            </a:r>
            <a:r>
              <a:rPr lang="en-US" altLang="zh-CN" kern="100" dirty="0">
                <a:latin typeface="Times New Roman" pitchFamily="18" charset="0"/>
                <a:cs typeface="Times New Roman" pitchFamily="18" charset="0"/>
              </a:rPr>
              <a:t>1</a:t>
            </a:r>
            <a:r>
              <a:rPr lang="zh-CN" altLang="zh-CN" kern="100" dirty="0">
                <a:latin typeface="Times New Roman" pitchFamily="18" charset="0"/>
                <a:cs typeface="Times New Roman" pitchFamily="18" charset="0"/>
              </a:rPr>
              <a:t>个字符</a:t>
            </a:r>
            <a:r>
              <a:rPr lang="en-US" altLang="zh-CN" kern="100" dirty="0">
                <a:latin typeface="Times New Roman" pitchFamily="18" charset="0"/>
                <a:cs typeface="Times New Roman" pitchFamily="18" charset="0"/>
              </a:rPr>
              <a:t>   B</a:t>
            </a:r>
            <a:r>
              <a:rPr lang="zh-CN" altLang="zh-CN" kern="100" dirty="0">
                <a:latin typeface="Times New Roman" pitchFamily="18" charset="0"/>
                <a:cs typeface="Times New Roman" pitchFamily="18" charset="0"/>
              </a:rPr>
              <a:t>包含</a:t>
            </a:r>
            <a:r>
              <a:rPr lang="en-US" altLang="zh-CN" kern="100" dirty="0">
                <a:latin typeface="Times New Roman" pitchFamily="18" charset="0"/>
                <a:cs typeface="Times New Roman" pitchFamily="18" charset="0"/>
              </a:rPr>
              <a:t>2</a:t>
            </a:r>
            <a:r>
              <a:rPr lang="zh-CN" altLang="zh-CN" kern="100" dirty="0">
                <a:latin typeface="Times New Roman" pitchFamily="18" charset="0"/>
                <a:cs typeface="Times New Roman" pitchFamily="18" charset="0"/>
              </a:rPr>
              <a:t>个字符</a:t>
            </a:r>
            <a:r>
              <a:rPr lang="en-US" altLang="zh-CN" kern="100" dirty="0">
                <a:latin typeface="Times New Roman" pitchFamily="18" charset="0"/>
                <a:cs typeface="Times New Roman" pitchFamily="18" charset="0"/>
              </a:rPr>
              <a:t>   C</a:t>
            </a:r>
            <a:r>
              <a:rPr lang="zh-CN" altLang="zh-CN" kern="100" dirty="0">
                <a:latin typeface="Times New Roman" pitchFamily="18" charset="0"/>
                <a:cs typeface="Times New Roman" pitchFamily="18" charset="0"/>
              </a:rPr>
              <a:t>包含</a:t>
            </a:r>
            <a:r>
              <a:rPr lang="en-US" altLang="zh-CN" kern="100" dirty="0">
                <a:latin typeface="Times New Roman" pitchFamily="18" charset="0"/>
                <a:cs typeface="Times New Roman" pitchFamily="18" charset="0"/>
              </a:rPr>
              <a:t>3</a:t>
            </a:r>
            <a:r>
              <a:rPr lang="zh-CN" altLang="zh-CN" kern="100" dirty="0">
                <a:latin typeface="Times New Roman" pitchFamily="18" charset="0"/>
                <a:cs typeface="Times New Roman" pitchFamily="18" charset="0"/>
              </a:rPr>
              <a:t>个字符</a:t>
            </a:r>
            <a:r>
              <a:rPr lang="en-US" altLang="zh-CN" kern="100" dirty="0">
                <a:latin typeface="Times New Roman" pitchFamily="18" charset="0"/>
                <a:cs typeface="Times New Roman" pitchFamily="18" charset="0"/>
              </a:rPr>
              <a:t>  D </a:t>
            </a:r>
            <a:r>
              <a:rPr lang="zh-CN" altLang="zh-CN" kern="100" dirty="0">
                <a:latin typeface="Times New Roman" pitchFamily="18" charset="0"/>
                <a:cs typeface="Times New Roman" pitchFamily="18" charset="0"/>
              </a:rPr>
              <a:t>无定值</a:t>
            </a:r>
            <a:r>
              <a:rPr lang="en-US" altLang="zh-CN" kern="100" dirty="0">
                <a:latin typeface="Times New Roman" pitchFamily="18" charset="0"/>
                <a:cs typeface="Times New Roman" pitchFamily="18" charset="0"/>
              </a:rPr>
              <a:t>,</a:t>
            </a:r>
            <a:r>
              <a:rPr lang="zh-CN" altLang="zh-CN" kern="100" dirty="0">
                <a:latin typeface="Times New Roman" pitchFamily="18" charset="0"/>
                <a:cs typeface="Times New Roman" pitchFamily="18" charset="0"/>
              </a:rPr>
              <a:t>不合法</a:t>
            </a:r>
          </a:p>
          <a:p>
            <a:pPr indent="127000" algn="just">
              <a:lnSpc>
                <a:spcPct val="150000"/>
              </a:lnSpc>
              <a:spcAft>
                <a:spcPts val="0"/>
              </a:spcAft>
            </a:pPr>
            <a:r>
              <a:rPr lang="en-US" altLang="zh-CN" kern="100" dirty="0">
                <a:latin typeface="Times New Roman" pitchFamily="18" charset="0"/>
                <a:cs typeface="Times New Roman" pitchFamily="18" charset="0"/>
              </a:rPr>
              <a:t>7. </a:t>
            </a:r>
            <a:r>
              <a:rPr lang="zh-CN" altLang="zh-CN" kern="100" dirty="0">
                <a:latin typeface="Times New Roman" pitchFamily="18" charset="0"/>
                <a:cs typeface="Times New Roman" pitchFamily="18" charset="0"/>
              </a:rPr>
              <a:t>下列语句正确的是（</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p>
          <a:p>
            <a:pPr indent="127000" algn="just">
              <a:lnSpc>
                <a:spcPct val="150000"/>
              </a:lnSpc>
              <a:spcAft>
                <a:spcPts val="0"/>
              </a:spcAft>
            </a:pPr>
            <a:r>
              <a:rPr lang="en-US" altLang="zh-CN" kern="100" dirty="0">
                <a:latin typeface="Times New Roman" pitchFamily="18" charset="0"/>
                <a:cs typeface="Times New Roman" pitchFamily="18" charset="0"/>
              </a:rPr>
              <a:t>A  </a:t>
            </a:r>
            <a:r>
              <a:rPr lang="en-US" altLang="zh-CN" kern="100" dirty="0" err="1">
                <a:latin typeface="Times New Roman" pitchFamily="18" charset="0"/>
                <a:cs typeface="Times New Roman" pitchFamily="18" charset="0"/>
              </a:rPr>
              <a:t>int</a:t>
            </a:r>
            <a:r>
              <a:rPr lang="en-US" altLang="zh-CN" kern="100" dirty="0">
                <a:latin typeface="Times New Roman" pitchFamily="18" charset="0"/>
                <a:cs typeface="Times New Roman" pitchFamily="18" charset="0"/>
              </a:rPr>
              <a:t> a=b=c=0;      B x%=3.5;     C x=+5== 4    D </a:t>
            </a:r>
            <a:r>
              <a:rPr lang="en-US" altLang="zh-CN" kern="100" dirty="0" err="1">
                <a:latin typeface="Times New Roman" pitchFamily="18" charset="0"/>
                <a:cs typeface="Times New Roman" pitchFamily="18" charset="0"/>
              </a:rPr>
              <a:t>int</a:t>
            </a:r>
            <a:r>
              <a:rPr lang="en-US" altLang="zh-CN" kern="100" dirty="0">
                <a:latin typeface="Times New Roman" pitchFamily="18" charset="0"/>
                <a:cs typeface="Times New Roman" pitchFamily="18" charset="0"/>
              </a:rPr>
              <a:t> c=(</a:t>
            </a:r>
            <a:r>
              <a:rPr lang="en-US" altLang="zh-CN" kern="100" dirty="0" err="1">
                <a:latin typeface="Times New Roman" pitchFamily="18" charset="0"/>
                <a:cs typeface="Times New Roman" pitchFamily="18" charset="0"/>
              </a:rPr>
              <a:t>a+b</a:t>
            </a:r>
            <a:r>
              <a:rPr lang="en-US" altLang="zh-CN" kern="100" dirty="0">
                <a:latin typeface="Times New Roman" pitchFamily="18" charset="0"/>
                <a:cs typeface="Times New Roman" pitchFamily="18" charset="0"/>
              </a:rPr>
              <a:t>)++</a:t>
            </a:r>
            <a:endParaRPr lang="zh-CN" altLang="zh-CN" kern="100" dirty="0">
              <a:latin typeface="Times New Roman" pitchFamily="18" charset="0"/>
              <a:cs typeface="Times New Roman" pitchFamily="18" charset="0"/>
            </a:endParaRPr>
          </a:p>
          <a:p>
            <a:pPr indent="127000" algn="just">
              <a:lnSpc>
                <a:spcPct val="150000"/>
              </a:lnSpc>
              <a:spcAft>
                <a:spcPts val="0"/>
              </a:spcAft>
            </a:pPr>
            <a:r>
              <a:rPr lang="en-US" altLang="zh-CN" kern="100" dirty="0">
                <a:latin typeface="Times New Roman" pitchFamily="18" charset="0"/>
                <a:cs typeface="Times New Roman" pitchFamily="18" charset="0"/>
              </a:rPr>
              <a:t>8. </a:t>
            </a:r>
            <a:r>
              <a:rPr lang="zh-CN" altLang="zh-CN" kern="100" dirty="0">
                <a:latin typeface="Times New Roman" pitchFamily="18" charset="0"/>
                <a:cs typeface="Times New Roman" pitchFamily="18" charset="0"/>
              </a:rPr>
              <a:t>在</a:t>
            </a:r>
            <a:r>
              <a:rPr lang="en-US" altLang="zh-CN" kern="100" dirty="0">
                <a:latin typeface="Times New Roman" pitchFamily="18" charset="0"/>
                <a:cs typeface="Times New Roman" pitchFamily="18" charset="0"/>
              </a:rPr>
              <a:t>C</a:t>
            </a:r>
            <a:r>
              <a:rPr lang="zh-CN" altLang="zh-CN" kern="100" dirty="0">
                <a:latin typeface="Times New Roman" pitchFamily="18" charset="0"/>
                <a:cs typeface="Times New Roman" pitchFamily="18" charset="0"/>
              </a:rPr>
              <a:t>语言中</a:t>
            </a:r>
            <a:r>
              <a:rPr lang="en-US" altLang="zh-CN" kern="100" dirty="0">
                <a:latin typeface="Times New Roman" pitchFamily="18" charset="0"/>
                <a:cs typeface="Times New Roman" pitchFamily="18" charset="0"/>
              </a:rPr>
              <a:t>,</a:t>
            </a:r>
            <a:r>
              <a:rPr lang="zh-CN" altLang="zh-CN" kern="100" dirty="0">
                <a:latin typeface="Times New Roman" pitchFamily="18" charset="0"/>
                <a:cs typeface="Times New Roman" pitchFamily="18" charset="0"/>
              </a:rPr>
              <a:t>要求运算必须是整数的运算符是（</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p>
          <a:p>
            <a:pPr indent="127000" algn="just">
              <a:lnSpc>
                <a:spcPct val="150000"/>
              </a:lnSpc>
              <a:spcAft>
                <a:spcPts val="0"/>
              </a:spcAft>
            </a:pPr>
            <a:r>
              <a:rPr lang="en-US" altLang="zh-CN" kern="100" dirty="0">
                <a:latin typeface="Times New Roman" pitchFamily="18" charset="0"/>
                <a:cs typeface="Times New Roman" pitchFamily="18" charset="0"/>
              </a:rPr>
              <a:t>A   /        B  !    C  %      D  = =</a:t>
            </a:r>
            <a:endParaRPr lang="zh-CN" altLang="zh-CN" kern="100" dirty="0">
              <a:latin typeface="Times New Roman" pitchFamily="18" charset="0"/>
              <a:cs typeface="Times New Roman" pitchFamily="18" charset="0"/>
            </a:endParaRPr>
          </a:p>
          <a:p>
            <a:pPr indent="127000" algn="just">
              <a:lnSpc>
                <a:spcPct val="150000"/>
              </a:lnSpc>
              <a:spcAft>
                <a:spcPts val="0"/>
              </a:spcAft>
            </a:pPr>
            <a:r>
              <a:rPr lang="en-US" altLang="zh-CN" kern="100" dirty="0">
                <a:latin typeface="Times New Roman" pitchFamily="18" charset="0"/>
                <a:cs typeface="Times New Roman" pitchFamily="18" charset="0"/>
              </a:rPr>
              <a:t>9. </a:t>
            </a:r>
            <a:r>
              <a:rPr lang="zh-CN" altLang="zh-CN" kern="100" dirty="0">
                <a:latin typeface="Times New Roman" pitchFamily="18" charset="0"/>
                <a:cs typeface="Times New Roman" pitchFamily="18" charset="0"/>
              </a:rPr>
              <a:t>下列表述</a:t>
            </a:r>
            <a:r>
              <a:rPr lang="en-US" altLang="zh-CN" kern="100" dirty="0">
                <a:latin typeface="Times New Roman" pitchFamily="18" charset="0"/>
                <a:cs typeface="Times New Roman" pitchFamily="18" charset="0"/>
              </a:rPr>
              <a:t>,</a:t>
            </a:r>
            <a:r>
              <a:rPr lang="zh-CN" altLang="zh-CN" kern="100" dirty="0">
                <a:latin typeface="Times New Roman" pitchFamily="18" charset="0"/>
                <a:cs typeface="Times New Roman" pitchFamily="18" charset="0"/>
              </a:rPr>
              <a:t>能正确的表示</a:t>
            </a:r>
            <a:r>
              <a:rPr lang="en-US" altLang="zh-CN" kern="100" dirty="0">
                <a:latin typeface="Times New Roman" pitchFamily="18" charset="0"/>
                <a:cs typeface="Times New Roman" pitchFamily="18" charset="0"/>
              </a:rPr>
              <a:t>x&lt;=0</a:t>
            </a:r>
            <a:r>
              <a:rPr lang="zh-CN" altLang="zh-CN" kern="100" dirty="0">
                <a:latin typeface="Times New Roman" pitchFamily="18" charset="0"/>
                <a:cs typeface="Times New Roman" pitchFamily="18" charset="0"/>
              </a:rPr>
              <a:t>或</a:t>
            </a:r>
            <a:r>
              <a:rPr lang="en-US" altLang="zh-CN" kern="100" dirty="0">
                <a:latin typeface="Times New Roman" pitchFamily="18" charset="0"/>
                <a:cs typeface="Times New Roman" pitchFamily="18" charset="0"/>
              </a:rPr>
              <a:t>x&gt;=1</a:t>
            </a:r>
            <a:r>
              <a:rPr lang="zh-CN" altLang="zh-CN" kern="100" dirty="0">
                <a:latin typeface="Times New Roman" pitchFamily="18" charset="0"/>
                <a:cs typeface="Times New Roman" pitchFamily="18" charset="0"/>
              </a:rPr>
              <a:t>的关系的是（</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p>
          <a:p>
            <a:pPr indent="127000" algn="just">
              <a:lnSpc>
                <a:spcPct val="150000"/>
              </a:lnSpc>
              <a:spcAft>
                <a:spcPts val="0"/>
              </a:spcAft>
            </a:pPr>
            <a:r>
              <a:rPr lang="en-US" altLang="zh-CN" kern="100" dirty="0">
                <a:latin typeface="Times New Roman" pitchFamily="18" charset="0"/>
                <a:cs typeface="Times New Roman" pitchFamily="18" charset="0"/>
              </a:rPr>
              <a:t>A  x&gt;=1||x&lt;=0      B x&gt;1||x&lt;=0      C x&gt;=1.OR.x&lt;=0      D x&gt;=1&amp;&amp;x&lt;=0</a:t>
            </a:r>
            <a:endParaRPr lang="zh-CN" altLang="zh-CN" kern="100" dirty="0">
              <a:latin typeface="Times New Roman" pitchFamily="18" charset="0"/>
              <a:cs typeface="Times New Roman" pitchFamily="18" charset="0"/>
            </a:endParaRPr>
          </a:p>
        </p:txBody>
      </p:sp>
    </p:spTree>
    <p:extLst>
      <p:ext uri="{BB962C8B-B14F-4D97-AF65-F5344CB8AC3E}">
        <p14:creationId xmlns:p14="http://schemas.microsoft.com/office/powerpoint/2010/main" xmlns="" val="570245373"/>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51526" y="1075432"/>
            <a:ext cx="7916323" cy="2908489"/>
          </a:xfrm>
          <a:prstGeom prst="rect">
            <a:avLst/>
          </a:prstGeom>
          <a:noFill/>
        </p:spPr>
        <p:txBody>
          <a:bodyPr wrap="square" lIns="0" tIns="0" rIns="0" bIns="0" rtlCol="0">
            <a:spAutoFit/>
          </a:bodyPr>
          <a:lstStyle/>
          <a:p>
            <a:pPr indent="127000" algn="just">
              <a:lnSpc>
                <a:spcPct val="150000"/>
              </a:lnSpc>
              <a:spcAft>
                <a:spcPts val="0"/>
              </a:spcAft>
            </a:pPr>
            <a:r>
              <a:rPr lang="en-US" altLang="zh-CN" kern="100" dirty="0">
                <a:latin typeface="Times New Roman" pitchFamily="18" charset="0"/>
                <a:cs typeface="Times New Roman" pitchFamily="18" charset="0"/>
              </a:rPr>
              <a:t>10. </a:t>
            </a:r>
            <a:r>
              <a:rPr lang="zh-CN" altLang="zh-CN" kern="100" dirty="0">
                <a:latin typeface="Times New Roman" pitchFamily="18" charset="0"/>
                <a:cs typeface="Times New Roman" pitchFamily="18" charset="0"/>
              </a:rPr>
              <a:t>下面程序的输出（</a:t>
            </a:r>
            <a:r>
              <a:rPr lang="en-US" altLang="zh-CN" kern="100" dirty="0">
                <a:latin typeface="Times New Roman" pitchFamily="18" charset="0"/>
                <a:cs typeface="Times New Roman" pitchFamily="18" charset="0"/>
              </a:rPr>
              <a:t>    </a:t>
            </a:r>
            <a:r>
              <a:rPr lang="zh-CN" altLang="zh-CN" kern="100" dirty="0">
                <a:latin typeface="Times New Roman" pitchFamily="18" charset="0"/>
                <a:cs typeface="Times New Roman" pitchFamily="18" charset="0"/>
              </a:rPr>
              <a:t>）。</a:t>
            </a:r>
          </a:p>
          <a:p>
            <a:pPr indent="200025" algn="just">
              <a:lnSpc>
                <a:spcPct val="150000"/>
              </a:lnSpc>
              <a:spcAft>
                <a:spcPts val="0"/>
              </a:spcAft>
            </a:pPr>
            <a:r>
              <a:rPr lang="en-US" altLang="zh-CN" kern="100" dirty="0">
                <a:latin typeface="Times New Roman" pitchFamily="18" charset="0"/>
                <a:cs typeface="Times New Roman" pitchFamily="18" charset="0"/>
              </a:rPr>
              <a:t>#include&lt;</a:t>
            </a:r>
            <a:r>
              <a:rPr lang="en-US" altLang="zh-CN" kern="100" dirty="0" err="1">
                <a:latin typeface="Times New Roman" pitchFamily="18" charset="0"/>
                <a:cs typeface="Times New Roman" pitchFamily="18" charset="0"/>
              </a:rPr>
              <a:t>stdio.h</a:t>
            </a:r>
            <a:r>
              <a:rPr lang="en-US" altLang="zh-CN" kern="100" dirty="0">
                <a:latin typeface="Times New Roman" pitchFamily="18" charset="0"/>
                <a:cs typeface="Times New Roman" pitchFamily="18" charset="0"/>
              </a:rPr>
              <a:t>&gt;</a:t>
            </a:r>
            <a:endParaRPr lang="zh-CN" altLang="zh-CN" kern="100" dirty="0">
              <a:latin typeface="Times New Roman" pitchFamily="18" charset="0"/>
              <a:cs typeface="Times New Roman" pitchFamily="18" charset="0"/>
            </a:endParaRPr>
          </a:p>
          <a:p>
            <a:pPr indent="259715" algn="just">
              <a:lnSpc>
                <a:spcPct val="150000"/>
              </a:lnSpc>
              <a:spcAft>
                <a:spcPts val="0"/>
              </a:spcAft>
            </a:pPr>
            <a:r>
              <a:rPr lang="en-US" altLang="zh-CN" kern="100" dirty="0">
                <a:latin typeface="Times New Roman" pitchFamily="18" charset="0"/>
                <a:cs typeface="Times New Roman" pitchFamily="18" charset="0"/>
              </a:rPr>
              <a:t>main( )</a:t>
            </a:r>
            <a:endParaRPr lang="zh-CN" altLang="zh-CN" kern="100" dirty="0">
              <a:latin typeface="Times New Roman" pitchFamily="18" charset="0"/>
              <a:cs typeface="Times New Roman" pitchFamily="18" charset="0"/>
            </a:endParaRPr>
          </a:p>
          <a:p>
            <a:pPr indent="193040" algn="just">
              <a:lnSpc>
                <a:spcPct val="150000"/>
              </a:lnSpc>
              <a:spcAft>
                <a:spcPts val="0"/>
              </a:spcAft>
            </a:pPr>
            <a:r>
              <a:rPr lang="en-US" altLang="zh-CN" kern="100" dirty="0">
                <a:latin typeface="Times New Roman" pitchFamily="18" charset="0"/>
                <a:cs typeface="Times New Roman" pitchFamily="18" charset="0"/>
              </a:rPr>
              <a:t>{</a:t>
            </a:r>
            <a:r>
              <a:rPr lang="en-US" altLang="zh-CN" kern="100" dirty="0" err="1">
                <a:latin typeface="Times New Roman" pitchFamily="18" charset="0"/>
                <a:cs typeface="Times New Roman" pitchFamily="18" charset="0"/>
              </a:rPr>
              <a:t>int</a:t>
            </a:r>
            <a:r>
              <a:rPr lang="en-US" altLang="zh-CN" kern="100" dirty="0">
                <a:latin typeface="Times New Roman" pitchFamily="18" charset="0"/>
                <a:cs typeface="Times New Roman" pitchFamily="18" charset="0"/>
              </a:rPr>
              <a:t> m=011,n=101;</a:t>
            </a:r>
            <a:endParaRPr lang="zh-CN" altLang="zh-CN" kern="100" dirty="0">
              <a:latin typeface="Times New Roman" pitchFamily="18" charset="0"/>
              <a:cs typeface="Times New Roman" pitchFamily="18" charset="0"/>
            </a:endParaRPr>
          </a:p>
          <a:p>
            <a:pPr indent="333375" algn="just">
              <a:lnSpc>
                <a:spcPct val="150000"/>
              </a:lnSpc>
              <a:spcAft>
                <a:spcPts val="0"/>
              </a:spcAft>
            </a:pPr>
            <a:r>
              <a:rPr lang="en-US" altLang="zh-CN" kern="100" dirty="0" err="1">
                <a:latin typeface="Times New Roman" pitchFamily="18" charset="0"/>
                <a:cs typeface="Times New Roman" pitchFamily="18" charset="0"/>
              </a:rPr>
              <a:t>printf</a:t>
            </a:r>
            <a:r>
              <a:rPr lang="en-US" altLang="zh-CN" kern="100" dirty="0" smtClean="0">
                <a:latin typeface="Times New Roman" pitchFamily="18" charset="0"/>
                <a:cs typeface="Times New Roman" pitchFamily="18" charset="0"/>
              </a:rPr>
              <a:t>(</a:t>
            </a:r>
            <a:r>
              <a:rPr lang="en-US" altLang="zh-CN" kern="100" dirty="0" smtClean="0">
                <a:solidFill>
                  <a:srgbClr val="000000"/>
                </a:solidFill>
                <a:latin typeface="Times New Roman" pitchFamily="18" charset="0"/>
                <a:cs typeface="Times New Roman" pitchFamily="18" charset="0"/>
              </a:rPr>
              <a:t>"</a:t>
            </a:r>
            <a:r>
              <a:rPr lang="en-US" altLang="zh-CN" kern="100" dirty="0" smtClean="0">
                <a:latin typeface="Times New Roman" pitchFamily="18" charset="0"/>
                <a:cs typeface="Times New Roman" pitchFamily="18" charset="0"/>
              </a:rPr>
              <a:t>%</a:t>
            </a:r>
            <a:r>
              <a:rPr lang="en-US" altLang="zh-CN" kern="100" dirty="0" err="1">
                <a:latin typeface="Times New Roman" pitchFamily="18" charset="0"/>
                <a:cs typeface="Times New Roman" pitchFamily="18" charset="0"/>
              </a:rPr>
              <a:t>x,%</a:t>
            </a:r>
            <a:r>
              <a:rPr lang="en-US" altLang="zh-CN" kern="100" dirty="0" err="1" smtClean="0">
                <a:latin typeface="Times New Roman" pitchFamily="18" charset="0"/>
                <a:cs typeface="Times New Roman" pitchFamily="18" charset="0"/>
              </a:rPr>
              <a:t>o</a:t>
            </a:r>
            <a:r>
              <a:rPr lang="en-US" altLang="zh-CN" kern="100" dirty="0" smtClean="0">
                <a:solidFill>
                  <a:srgbClr val="000000"/>
                </a:solidFill>
                <a:latin typeface="Times New Roman" pitchFamily="18" charset="0"/>
                <a:cs typeface="Times New Roman" pitchFamily="18" charset="0"/>
              </a:rPr>
              <a:t>"</a:t>
            </a:r>
            <a:r>
              <a:rPr lang="en-US" altLang="zh-CN" kern="100" dirty="0" smtClean="0">
                <a:latin typeface="Times New Roman" pitchFamily="18" charset="0"/>
                <a:cs typeface="Times New Roman" pitchFamily="18" charset="0"/>
              </a:rPr>
              <a:t>,++</a:t>
            </a:r>
            <a:r>
              <a:rPr lang="en-US" altLang="zh-CN" kern="100" dirty="0" err="1">
                <a:latin typeface="Times New Roman" pitchFamily="18" charset="0"/>
                <a:cs typeface="Times New Roman" pitchFamily="18" charset="0"/>
              </a:rPr>
              <a:t>m,n</a:t>
            </a:r>
            <a:r>
              <a:rPr lang="en-US" altLang="zh-CN" kern="100" dirty="0">
                <a:latin typeface="Times New Roman" pitchFamily="18" charset="0"/>
                <a:cs typeface="Times New Roman" pitchFamily="18" charset="0"/>
              </a:rPr>
              <a:t>++);</a:t>
            </a:r>
            <a:endParaRPr lang="zh-CN" altLang="zh-CN" kern="100" dirty="0">
              <a:latin typeface="Times New Roman" pitchFamily="18" charset="0"/>
              <a:cs typeface="Times New Roman" pitchFamily="18" charset="0"/>
            </a:endParaRPr>
          </a:p>
          <a:p>
            <a:pPr indent="259715" algn="just">
              <a:lnSpc>
                <a:spcPct val="150000"/>
              </a:lnSpc>
              <a:spcAft>
                <a:spcPts val="0"/>
              </a:spcAft>
            </a:pPr>
            <a:r>
              <a:rPr lang="en-US" altLang="zh-CN" kern="100" dirty="0">
                <a:latin typeface="Times New Roman" pitchFamily="18" charset="0"/>
                <a:cs typeface="Times New Roman" pitchFamily="18" charset="0"/>
              </a:rPr>
              <a:t>}</a:t>
            </a:r>
            <a:endParaRPr lang="zh-CN" altLang="zh-CN" kern="100" dirty="0">
              <a:latin typeface="Times New Roman" pitchFamily="18" charset="0"/>
              <a:cs typeface="Times New Roman" pitchFamily="18" charset="0"/>
            </a:endParaRPr>
          </a:p>
          <a:p>
            <a:pPr indent="127000" algn="just">
              <a:lnSpc>
                <a:spcPct val="150000"/>
              </a:lnSpc>
              <a:spcAft>
                <a:spcPts val="0"/>
              </a:spcAft>
            </a:pPr>
            <a:r>
              <a:rPr lang="en-US" altLang="zh-CN" kern="100" dirty="0">
                <a:latin typeface="Times New Roman" pitchFamily="18" charset="0"/>
                <a:cs typeface="Times New Roman" pitchFamily="18" charset="0"/>
              </a:rPr>
              <a:t>A . a,145      B. a,5      C. 12,145      D. 9,145</a:t>
            </a:r>
            <a:endParaRPr lang="zh-CN" altLang="zh-CN" kern="100" dirty="0">
              <a:latin typeface="Times New Roman" pitchFamily="18" charset="0"/>
              <a:cs typeface="Times New Roman" pitchFamily="18" charset="0"/>
            </a:endParaRPr>
          </a:p>
        </p:txBody>
      </p:sp>
    </p:spTree>
    <p:extLst>
      <p:ext uri="{BB962C8B-B14F-4D97-AF65-F5344CB8AC3E}">
        <p14:creationId xmlns:p14="http://schemas.microsoft.com/office/powerpoint/2010/main" xmlns="" val="22163422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70576" y="675382"/>
            <a:ext cx="7916323" cy="2440412"/>
          </a:xfrm>
          <a:prstGeom prst="rect">
            <a:avLst/>
          </a:prstGeom>
          <a:noFill/>
        </p:spPr>
        <p:txBody>
          <a:bodyPr wrap="square" lIns="0" tIns="0" rIns="0" bIns="0" rtlCol="0">
            <a:spAutoFit/>
          </a:bodyPr>
          <a:lstStyle/>
          <a:p>
            <a:pPr indent="267970" algn="just">
              <a:lnSpc>
                <a:spcPct val="150000"/>
              </a:lnSpc>
              <a:spcAft>
                <a:spcPts val="0"/>
              </a:spcAft>
            </a:pPr>
            <a:r>
              <a:rPr lang="zh-CN" altLang="zh-CN" b="1" kern="100" dirty="0">
                <a:latin typeface="Times New Roman"/>
                <a:cs typeface="Times New Roman"/>
              </a:rPr>
              <a:t>三、编程题</a:t>
            </a:r>
          </a:p>
          <a:p>
            <a:pPr indent="127000" algn="just">
              <a:lnSpc>
                <a:spcPct val="150000"/>
              </a:lnSpc>
              <a:spcAft>
                <a:spcPts val="0"/>
              </a:spcAft>
            </a:pPr>
            <a:r>
              <a:rPr lang="en-US" altLang="zh-CN" kern="100" dirty="0">
                <a:solidFill>
                  <a:srgbClr val="000000"/>
                </a:solidFill>
                <a:latin typeface="宋体"/>
                <a:cs typeface="Times New Roman"/>
              </a:rPr>
              <a:t>1.</a:t>
            </a:r>
            <a:r>
              <a:rPr lang="zh-CN" altLang="zh-CN" kern="100" dirty="0">
                <a:solidFill>
                  <a:srgbClr val="000000"/>
                </a:solidFill>
                <a:latin typeface="Times New Roman"/>
                <a:cs typeface="Times New Roman"/>
              </a:rPr>
              <a:t>定义</a:t>
            </a:r>
            <a:r>
              <a:rPr lang="en-US" altLang="zh-CN" kern="100" dirty="0">
                <a:solidFill>
                  <a:srgbClr val="000000"/>
                </a:solidFill>
                <a:latin typeface="Times New Roman"/>
                <a:cs typeface="Times New Roman"/>
              </a:rPr>
              <a:t>4</a:t>
            </a:r>
            <a:r>
              <a:rPr lang="zh-CN" altLang="zh-CN" kern="100" dirty="0">
                <a:solidFill>
                  <a:srgbClr val="000000"/>
                </a:solidFill>
                <a:latin typeface="Times New Roman"/>
                <a:cs typeface="Times New Roman"/>
              </a:rPr>
              <a:t>个整型变量</a:t>
            </a:r>
            <a:r>
              <a:rPr lang="en-US" altLang="zh-CN" kern="100" dirty="0" err="1">
                <a:solidFill>
                  <a:srgbClr val="000000"/>
                </a:solidFill>
                <a:latin typeface="Times New Roman"/>
                <a:cs typeface="Times New Roman"/>
              </a:rPr>
              <a:t>m,n,p,q</a:t>
            </a:r>
            <a:r>
              <a:rPr lang="zh-CN" altLang="zh-CN" kern="100" dirty="0">
                <a:solidFill>
                  <a:srgbClr val="000000"/>
                </a:solidFill>
                <a:latin typeface="Times New Roman"/>
                <a:cs typeface="Times New Roman"/>
              </a:rPr>
              <a:t>，对</a:t>
            </a:r>
            <a:r>
              <a:rPr lang="en-US" altLang="zh-CN" kern="100" dirty="0" err="1">
                <a:solidFill>
                  <a:srgbClr val="000000"/>
                </a:solidFill>
                <a:latin typeface="Times New Roman"/>
                <a:cs typeface="Times New Roman"/>
              </a:rPr>
              <a:t>m,n</a:t>
            </a:r>
            <a:r>
              <a:rPr lang="zh-CN" altLang="zh-CN" kern="100" dirty="0">
                <a:solidFill>
                  <a:srgbClr val="000000"/>
                </a:solidFill>
                <a:latin typeface="Times New Roman"/>
                <a:cs typeface="Times New Roman"/>
              </a:rPr>
              <a:t>赋整数值，</a:t>
            </a:r>
            <a:r>
              <a:rPr lang="en-US" altLang="zh-CN" kern="100" dirty="0">
                <a:solidFill>
                  <a:srgbClr val="000000"/>
                </a:solidFill>
                <a:latin typeface="Times New Roman"/>
                <a:cs typeface="Times New Roman"/>
              </a:rPr>
              <a:t>p</a:t>
            </a:r>
            <a:r>
              <a:rPr lang="zh-CN" altLang="zh-CN" kern="100" dirty="0">
                <a:solidFill>
                  <a:srgbClr val="000000"/>
                </a:solidFill>
                <a:latin typeface="Times New Roman"/>
                <a:cs typeface="Times New Roman"/>
              </a:rPr>
              <a:t>为</a:t>
            </a:r>
            <a:r>
              <a:rPr lang="en-US" altLang="zh-CN" kern="100" dirty="0">
                <a:solidFill>
                  <a:srgbClr val="000000"/>
                </a:solidFill>
                <a:latin typeface="Times New Roman"/>
                <a:cs typeface="Times New Roman"/>
              </a:rPr>
              <a:t>m</a:t>
            </a:r>
            <a:r>
              <a:rPr lang="zh-CN" altLang="zh-CN" kern="100" dirty="0">
                <a:solidFill>
                  <a:srgbClr val="000000"/>
                </a:solidFill>
                <a:latin typeface="Times New Roman"/>
                <a:cs typeface="Times New Roman"/>
              </a:rPr>
              <a:t>与</a:t>
            </a:r>
            <a:r>
              <a:rPr lang="en-US" altLang="zh-CN" kern="100" dirty="0">
                <a:solidFill>
                  <a:srgbClr val="000000"/>
                </a:solidFill>
                <a:latin typeface="Times New Roman"/>
                <a:cs typeface="Times New Roman"/>
              </a:rPr>
              <a:t>n</a:t>
            </a:r>
            <a:r>
              <a:rPr lang="zh-CN" altLang="zh-CN" kern="100" dirty="0">
                <a:solidFill>
                  <a:srgbClr val="000000"/>
                </a:solidFill>
                <a:latin typeface="Times New Roman"/>
                <a:cs typeface="Times New Roman"/>
              </a:rPr>
              <a:t>的差，</a:t>
            </a:r>
            <a:r>
              <a:rPr lang="en-US" altLang="zh-CN" kern="100" dirty="0">
                <a:solidFill>
                  <a:srgbClr val="000000"/>
                </a:solidFill>
                <a:latin typeface="Times New Roman"/>
                <a:cs typeface="Times New Roman"/>
              </a:rPr>
              <a:t>q</a:t>
            </a:r>
            <a:r>
              <a:rPr lang="zh-CN" altLang="zh-CN" kern="100" dirty="0">
                <a:solidFill>
                  <a:srgbClr val="000000"/>
                </a:solidFill>
                <a:latin typeface="Times New Roman"/>
                <a:cs typeface="Times New Roman"/>
              </a:rPr>
              <a:t>为</a:t>
            </a:r>
            <a:r>
              <a:rPr lang="en-US" altLang="zh-CN" kern="100" dirty="0">
                <a:solidFill>
                  <a:srgbClr val="000000"/>
                </a:solidFill>
                <a:latin typeface="Times New Roman"/>
                <a:cs typeface="Times New Roman"/>
              </a:rPr>
              <a:t>m</a:t>
            </a:r>
            <a:r>
              <a:rPr lang="zh-CN" altLang="zh-CN" kern="100" dirty="0">
                <a:solidFill>
                  <a:srgbClr val="000000"/>
                </a:solidFill>
                <a:latin typeface="Times New Roman"/>
                <a:cs typeface="Times New Roman"/>
              </a:rPr>
              <a:t>与</a:t>
            </a:r>
            <a:r>
              <a:rPr lang="en-US" altLang="zh-CN" kern="100" dirty="0">
                <a:solidFill>
                  <a:srgbClr val="000000"/>
                </a:solidFill>
                <a:latin typeface="Times New Roman"/>
                <a:cs typeface="Times New Roman"/>
              </a:rPr>
              <a:t>n</a:t>
            </a:r>
            <a:r>
              <a:rPr lang="zh-CN" altLang="zh-CN" kern="100" dirty="0">
                <a:solidFill>
                  <a:srgbClr val="000000"/>
                </a:solidFill>
                <a:latin typeface="Times New Roman"/>
                <a:cs typeface="Times New Roman"/>
              </a:rPr>
              <a:t>的积，输出</a:t>
            </a:r>
            <a:r>
              <a:rPr lang="en-US" altLang="zh-CN" kern="100" dirty="0">
                <a:solidFill>
                  <a:srgbClr val="000000"/>
                </a:solidFill>
                <a:latin typeface="Times New Roman"/>
                <a:cs typeface="Times New Roman"/>
              </a:rPr>
              <a:t>4</a:t>
            </a:r>
            <a:r>
              <a:rPr lang="zh-CN" altLang="zh-CN" kern="100" dirty="0">
                <a:solidFill>
                  <a:srgbClr val="000000"/>
                </a:solidFill>
                <a:latin typeface="Times New Roman"/>
                <a:cs typeface="Times New Roman"/>
              </a:rPr>
              <a:t>个变量的值。</a:t>
            </a:r>
            <a:endParaRPr lang="zh-CN" altLang="zh-CN" kern="100" dirty="0">
              <a:latin typeface="Times New Roman"/>
              <a:cs typeface="Times New Roman"/>
            </a:endParaRPr>
          </a:p>
          <a:p>
            <a:pPr indent="127000" algn="just">
              <a:lnSpc>
                <a:spcPct val="150000"/>
              </a:lnSpc>
              <a:spcAft>
                <a:spcPts val="0"/>
              </a:spcAft>
            </a:pPr>
            <a:r>
              <a:rPr lang="en-US" altLang="zh-CN" kern="100" dirty="0">
                <a:solidFill>
                  <a:srgbClr val="000000"/>
                </a:solidFill>
                <a:latin typeface="宋体"/>
                <a:cs typeface="Times New Roman"/>
              </a:rPr>
              <a:t>2.</a:t>
            </a:r>
            <a:r>
              <a:rPr lang="zh-CN" altLang="zh-CN" kern="100" dirty="0">
                <a:solidFill>
                  <a:srgbClr val="000000"/>
                </a:solidFill>
                <a:latin typeface="Times New Roman"/>
                <a:cs typeface="Times New Roman"/>
              </a:rPr>
              <a:t>已知圆半径</a:t>
            </a:r>
            <a:r>
              <a:rPr lang="en-US" altLang="zh-CN" kern="100" dirty="0">
                <a:solidFill>
                  <a:srgbClr val="000000"/>
                </a:solidFill>
                <a:latin typeface="Times New Roman"/>
                <a:cs typeface="Times New Roman"/>
              </a:rPr>
              <a:t>r</a:t>
            </a:r>
            <a:r>
              <a:rPr lang="zh-CN" altLang="zh-CN" kern="100" dirty="0">
                <a:solidFill>
                  <a:srgbClr val="000000"/>
                </a:solidFill>
                <a:latin typeface="Times New Roman"/>
                <a:cs typeface="Times New Roman"/>
              </a:rPr>
              <a:t>，圆周率</a:t>
            </a:r>
            <a:r>
              <a:rPr lang="en-US" altLang="zh-CN" kern="100" dirty="0">
                <a:solidFill>
                  <a:srgbClr val="000000"/>
                </a:solidFill>
                <a:latin typeface="Times New Roman"/>
                <a:cs typeface="Times New Roman"/>
              </a:rPr>
              <a:t>pi=3.14</a:t>
            </a:r>
            <a:r>
              <a:rPr lang="zh-CN" altLang="zh-CN" kern="100" dirty="0">
                <a:solidFill>
                  <a:srgbClr val="000000"/>
                </a:solidFill>
                <a:latin typeface="Times New Roman"/>
                <a:cs typeface="Times New Roman"/>
              </a:rPr>
              <a:t>，从键盘输入半径，求圆的周长和面积。</a:t>
            </a:r>
            <a:endParaRPr lang="zh-CN" altLang="zh-CN" kern="100" dirty="0">
              <a:latin typeface="Times New Roman"/>
              <a:cs typeface="Times New Roman"/>
            </a:endParaRPr>
          </a:p>
          <a:p>
            <a:pPr indent="127000" algn="just">
              <a:lnSpc>
                <a:spcPct val="150000"/>
              </a:lnSpc>
              <a:spcAft>
                <a:spcPts val="0"/>
              </a:spcAft>
            </a:pPr>
            <a:r>
              <a:rPr lang="en-US" altLang="zh-CN" kern="100" dirty="0">
                <a:solidFill>
                  <a:srgbClr val="000000"/>
                </a:solidFill>
                <a:latin typeface="宋体"/>
                <a:cs typeface="Times New Roman"/>
              </a:rPr>
              <a:t>3.</a:t>
            </a:r>
            <a:r>
              <a:rPr lang="zh-CN" altLang="zh-CN" kern="100" dirty="0">
                <a:solidFill>
                  <a:srgbClr val="000000"/>
                </a:solidFill>
                <a:latin typeface="Times New Roman"/>
                <a:cs typeface="Times New Roman"/>
              </a:rPr>
              <a:t>编写程序，输入任意三个实数，求它们的和及平均值，结果保留</a:t>
            </a:r>
            <a:r>
              <a:rPr lang="en-US" altLang="zh-CN" kern="100" dirty="0">
                <a:solidFill>
                  <a:srgbClr val="000000"/>
                </a:solidFill>
                <a:latin typeface="Times New Roman"/>
                <a:cs typeface="Times New Roman"/>
              </a:rPr>
              <a:t>2</a:t>
            </a:r>
            <a:r>
              <a:rPr lang="zh-CN" altLang="zh-CN" kern="100" dirty="0">
                <a:solidFill>
                  <a:srgbClr val="000000"/>
                </a:solidFill>
                <a:latin typeface="Times New Roman"/>
                <a:cs typeface="Times New Roman"/>
              </a:rPr>
              <a:t>位小数。</a:t>
            </a:r>
            <a:endParaRPr lang="zh-CN" altLang="zh-CN" kern="100" dirty="0">
              <a:latin typeface="Times New Roman"/>
              <a:cs typeface="Times New Roman"/>
            </a:endParaRPr>
          </a:p>
          <a:p>
            <a:pPr indent="127000" algn="just">
              <a:lnSpc>
                <a:spcPct val="150000"/>
              </a:lnSpc>
              <a:spcAft>
                <a:spcPts val="0"/>
              </a:spcAft>
            </a:pPr>
            <a:r>
              <a:rPr lang="en-US" altLang="zh-CN" kern="100" dirty="0">
                <a:solidFill>
                  <a:srgbClr val="000000"/>
                </a:solidFill>
                <a:latin typeface="宋体"/>
                <a:cs typeface="Times New Roman"/>
              </a:rPr>
              <a:t>4.</a:t>
            </a:r>
            <a:r>
              <a:rPr lang="zh-CN" altLang="zh-CN" kern="100" dirty="0">
                <a:solidFill>
                  <a:srgbClr val="000000"/>
                </a:solidFill>
                <a:latin typeface="Times New Roman"/>
                <a:cs typeface="Times New Roman"/>
              </a:rPr>
              <a:t>输入一个华氏温度，求出对应的摄氏温度。计算公式为：</a:t>
            </a:r>
            <a:r>
              <a:rPr lang="en-US" altLang="zh-CN" kern="100" dirty="0">
                <a:solidFill>
                  <a:srgbClr val="000000"/>
                </a:solidFill>
                <a:latin typeface="Times New Roman"/>
                <a:cs typeface="Times New Roman"/>
              </a:rPr>
              <a:t>c=5.0/9.0*(F-32)</a:t>
            </a:r>
            <a:r>
              <a:rPr lang="zh-CN" altLang="zh-CN" kern="100" dirty="0">
                <a:solidFill>
                  <a:srgbClr val="000000"/>
                </a:solidFill>
                <a:latin typeface="Times New Roman"/>
                <a:cs typeface="Times New Roman"/>
              </a:rPr>
              <a:t>。</a:t>
            </a:r>
            <a:endParaRPr lang="zh-CN" altLang="zh-CN" kern="100" dirty="0">
              <a:latin typeface="Times New Roman"/>
              <a:cs typeface="Times New Roman"/>
            </a:endParaRPr>
          </a:p>
        </p:txBody>
      </p:sp>
    </p:spTree>
    <p:extLst>
      <p:ext uri="{BB962C8B-B14F-4D97-AF65-F5344CB8AC3E}">
        <p14:creationId xmlns:p14="http://schemas.microsoft.com/office/powerpoint/2010/main" xmlns="" val="3913214431"/>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7085958" y="4891937"/>
            <a:ext cx="1455212" cy="1468446"/>
          </a:xfrm>
          <a:prstGeom prst="rect">
            <a:avLst/>
          </a:prstGeom>
        </p:spPr>
      </p:pic>
    </p:spTree>
    <p:extLst>
      <p:ext uri="{BB962C8B-B14F-4D97-AF65-F5344CB8AC3E}">
        <p14:creationId xmlns:p14="http://schemas.microsoft.com/office/powerpoint/2010/main" xmlns="" val="1722797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37202" y="1094483"/>
            <a:ext cx="5973223" cy="3323987"/>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例</a:t>
            </a:r>
            <a:r>
              <a:rPr lang="en-US" altLang="zh-CN" kern="100" dirty="0" smtClean="0">
                <a:solidFill>
                  <a:prstClr val="black"/>
                </a:solidFill>
                <a:latin typeface="Times New Roman"/>
                <a:cs typeface="Times New Roman"/>
              </a:rPr>
              <a:t>2-1</a:t>
            </a:r>
            <a:r>
              <a:rPr lang="zh-CN" altLang="en-US" kern="100" dirty="0">
                <a:solidFill>
                  <a:prstClr val="black"/>
                </a:solidFill>
                <a:latin typeface="Times New Roman"/>
                <a:cs typeface="Times New Roman"/>
              </a:rPr>
              <a:t>判断下列标识符命名的合法性。</a:t>
            </a:r>
          </a:p>
          <a:p>
            <a:pPr indent="540000" algn="just">
              <a:lnSpc>
                <a:spcPct val="150000"/>
              </a:lnSpc>
            </a:pPr>
            <a:r>
              <a:rPr lang="en-US" altLang="zh-CN" kern="100" dirty="0" smtClean="0">
                <a:solidFill>
                  <a:prstClr val="black"/>
                </a:solidFill>
                <a:latin typeface="Times New Roman"/>
                <a:cs typeface="Times New Roman"/>
              </a:rPr>
              <a:t>a1</a:t>
            </a:r>
            <a:endParaRPr lang="zh-CN" altLang="en-US" kern="100" dirty="0">
              <a:solidFill>
                <a:prstClr val="black"/>
              </a:solidFill>
              <a:latin typeface="Times New Roman"/>
              <a:cs typeface="Times New Roman"/>
            </a:endParaRPr>
          </a:p>
          <a:p>
            <a:pPr indent="540000" algn="just">
              <a:lnSpc>
                <a:spcPct val="150000"/>
              </a:lnSpc>
            </a:pPr>
            <a:r>
              <a:rPr lang="en-US" altLang="zh-CN" kern="100" dirty="0" err="1" smtClean="0">
                <a:solidFill>
                  <a:prstClr val="black"/>
                </a:solidFill>
                <a:latin typeface="Times New Roman"/>
                <a:cs typeface="Times New Roman"/>
              </a:rPr>
              <a:t>abc.c</a:t>
            </a:r>
            <a:endParaRPr lang="zh-CN" altLang="en-US" kern="100" dirty="0">
              <a:solidFill>
                <a:prstClr val="black"/>
              </a:solidFill>
              <a:latin typeface="Times New Roman"/>
              <a:cs typeface="Times New Roman"/>
            </a:endParaRPr>
          </a:p>
          <a:p>
            <a:pPr indent="540000" algn="just">
              <a:lnSpc>
                <a:spcPct val="150000"/>
              </a:lnSpc>
            </a:pPr>
            <a:r>
              <a:rPr lang="en-US" altLang="zh-CN" kern="100" dirty="0" err="1">
                <a:solidFill>
                  <a:prstClr val="black"/>
                </a:solidFill>
                <a:latin typeface="Times New Roman"/>
                <a:cs typeface="Times New Roman"/>
              </a:rPr>
              <a:t>a_b</a:t>
            </a:r>
            <a:r>
              <a:rPr lang="en-US" altLang="zh-CN" kern="100" dirty="0">
                <a:solidFill>
                  <a:prstClr val="black"/>
                </a:solidFill>
                <a:latin typeface="Times New Roman"/>
                <a:cs typeface="Times New Roman"/>
              </a:rPr>
              <a:t>       </a:t>
            </a:r>
            <a:endParaRPr lang="zh-CN" altLang="en-US" kern="100" dirty="0">
              <a:solidFill>
                <a:prstClr val="black"/>
              </a:solidFill>
              <a:latin typeface="Times New Roman"/>
              <a:cs typeface="Times New Roman"/>
            </a:endParaRPr>
          </a:p>
          <a:p>
            <a:pPr indent="540000" algn="just">
              <a:lnSpc>
                <a:spcPct val="150000"/>
              </a:lnSpc>
            </a:pPr>
            <a:r>
              <a:rPr lang="en-US" altLang="zh-CN" kern="100" dirty="0" smtClean="0">
                <a:solidFill>
                  <a:prstClr val="black"/>
                </a:solidFill>
                <a:latin typeface="Times New Roman"/>
                <a:cs typeface="Times New Roman"/>
              </a:rPr>
              <a:t>a-b</a:t>
            </a:r>
            <a:endParaRPr lang="zh-CN" altLang="en-US" kern="100" dirty="0">
              <a:solidFill>
                <a:prstClr val="black"/>
              </a:solidFill>
              <a:latin typeface="Times New Roman"/>
              <a:cs typeface="Times New Roman"/>
            </a:endParaRPr>
          </a:p>
          <a:p>
            <a:pPr indent="540000" algn="just">
              <a:lnSpc>
                <a:spcPct val="150000"/>
              </a:lnSpc>
            </a:pPr>
            <a:r>
              <a:rPr lang="en-US" altLang="zh-CN" kern="100" dirty="0">
                <a:solidFill>
                  <a:prstClr val="black"/>
                </a:solidFill>
                <a:latin typeface="Times New Roman"/>
                <a:cs typeface="Times New Roman"/>
              </a:rPr>
              <a:t>abc123    </a:t>
            </a:r>
            <a:endParaRPr lang="zh-CN" altLang="en-US" kern="100" dirty="0">
              <a:solidFill>
                <a:prstClr val="black"/>
              </a:solidFill>
              <a:latin typeface="Times New Roman"/>
              <a:cs typeface="Times New Roman"/>
            </a:endParaRPr>
          </a:p>
          <a:p>
            <a:pPr indent="540000" algn="just">
              <a:lnSpc>
                <a:spcPct val="150000"/>
              </a:lnSpc>
            </a:pPr>
            <a:r>
              <a:rPr lang="en-US" altLang="zh-CN" kern="100" dirty="0">
                <a:solidFill>
                  <a:prstClr val="black"/>
                </a:solidFill>
                <a:latin typeface="Times New Roman"/>
                <a:cs typeface="Times New Roman"/>
              </a:rPr>
              <a:t>3a        </a:t>
            </a:r>
            <a:endParaRPr lang="en-US" altLang="zh-CN" kern="100" dirty="0" smtClean="0">
              <a:solidFill>
                <a:prstClr val="black"/>
              </a:solidFill>
              <a:latin typeface="Times New Roman"/>
              <a:cs typeface="Times New Roman"/>
            </a:endParaRPr>
          </a:p>
          <a:p>
            <a:pPr indent="540000" algn="just">
              <a:lnSpc>
                <a:spcPct val="150000"/>
              </a:lnSpc>
            </a:pPr>
            <a:r>
              <a:rPr lang="en-US" altLang="zh-CN" kern="100" dirty="0" err="1" smtClean="0">
                <a:solidFill>
                  <a:prstClr val="black"/>
                </a:solidFill>
                <a:latin typeface="Times New Roman"/>
                <a:cs typeface="Times New Roman"/>
              </a:rPr>
              <a:t>int</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46518080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03852" y="1180654"/>
            <a:ext cx="10469460" cy="2908489"/>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2.2.2</a:t>
            </a:r>
            <a:r>
              <a:rPr lang="zh-CN" altLang="en-US" b="1" kern="100" dirty="0">
                <a:solidFill>
                  <a:prstClr val="black"/>
                </a:solidFill>
                <a:latin typeface="Times New Roman"/>
                <a:cs typeface="Times New Roman"/>
              </a:rPr>
              <a:t>常量</a:t>
            </a:r>
          </a:p>
          <a:p>
            <a:pPr indent="540000" algn="just">
              <a:lnSpc>
                <a:spcPct val="150000"/>
              </a:lnSpc>
            </a:pPr>
            <a:r>
              <a:rPr lang="zh-CN" altLang="en-US" kern="100" dirty="0">
                <a:solidFill>
                  <a:prstClr val="black"/>
                </a:solidFill>
                <a:latin typeface="Times New Roman"/>
                <a:cs typeface="Times New Roman"/>
              </a:rPr>
              <a:t>在程序运行过程中，其值恒定不变的量称为常量。常量有不同的类型，例如：</a:t>
            </a:r>
            <a:r>
              <a:rPr lang="en-US" altLang="zh-CN" kern="100" dirty="0">
                <a:solidFill>
                  <a:prstClr val="black"/>
                </a:solidFill>
                <a:latin typeface="Times New Roman"/>
                <a:cs typeface="Times New Roman"/>
              </a:rPr>
              <a:t>12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是整型常量，</a:t>
            </a:r>
            <a:r>
              <a:rPr lang="en-US" altLang="zh-CN" kern="100" dirty="0">
                <a:solidFill>
                  <a:prstClr val="black"/>
                </a:solidFill>
                <a:latin typeface="Times New Roman"/>
                <a:cs typeface="Times New Roman"/>
              </a:rPr>
              <a:t>4.6</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-1.23</a:t>
            </a:r>
            <a:r>
              <a:rPr lang="zh-CN" altLang="en-US" kern="100" dirty="0">
                <a:solidFill>
                  <a:prstClr val="black"/>
                </a:solidFill>
                <a:latin typeface="Times New Roman"/>
                <a:cs typeface="Times New Roman"/>
              </a:rPr>
              <a:t>是实型常量</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'd'</a:t>
            </a:r>
            <a:r>
              <a:rPr lang="zh-CN" altLang="en-US" kern="100" dirty="0" smtClean="0">
                <a:solidFill>
                  <a:prstClr val="black"/>
                </a:solidFill>
                <a:latin typeface="Times New Roman"/>
                <a:cs typeface="Times New Roman"/>
              </a:rPr>
              <a:t>，</a:t>
            </a:r>
            <a:r>
              <a:rPr lang="en-US" altLang="zh-CN" kern="100" dirty="0" smtClean="0">
                <a:solidFill>
                  <a:prstClr val="black"/>
                </a:solidFill>
                <a:latin typeface="Times New Roman"/>
                <a:cs typeface="Times New Roman"/>
              </a:rPr>
              <a:t>'A'</a:t>
            </a:r>
            <a:r>
              <a:rPr lang="zh-CN" altLang="en-US" kern="100" dirty="0" smtClean="0">
                <a:solidFill>
                  <a:prstClr val="black"/>
                </a:solidFill>
                <a:latin typeface="Times New Roman"/>
                <a:cs typeface="Times New Roman"/>
              </a:rPr>
              <a:t>是</a:t>
            </a:r>
            <a:r>
              <a:rPr lang="zh-CN" altLang="en-US" kern="100" dirty="0">
                <a:solidFill>
                  <a:prstClr val="black"/>
                </a:solidFill>
                <a:latin typeface="Times New Roman"/>
                <a:cs typeface="Times New Roman"/>
              </a:rPr>
              <a:t>字符常量。</a:t>
            </a:r>
          </a:p>
          <a:p>
            <a:pPr indent="540000" algn="just">
              <a:lnSpc>
                <a:spcPct val="150000"/>
              </a:lnSpc>
            </a:pPr>
            <a:r>
              <a:rPr lang="zh-CN" altLang="en-US" kern="100" dirty="0">
                <a:solidFill>
                  <a:prstClr val="black"/>
                </a:solidFill>
                <a:latin typeface="Times New Roman"/>
                <a:cs typeface="Times New Roman"/>
              </a:rPr>
              <a:t>常量也可以用一个名字代表，称为符号常量。符号常量的定义格式为：</a:t>
            </a:r>
          </a:p>
          <a:p>
            <a:pPr indent="540000" algn="just">
              <a:lnSpc>
                <a:spcPct val="150000"/>
              </a:lnSpc>
            </a:pPr>
            <a:r>
              <a:rPr lang="en-US" altLang="zh-CN" kern="100" dirty="0">
                <a:solidFill>
                  <a:prstClr val="black"/>
                </a:solidFill>
                <a:latin typeface="Times New Roman"/>
                <a:cs typeface="Times New Roman"/>
              </a:rPr>
              <a:t>#define </a:t>
            </a:r>
            <a:r>
              <a:rPr lang="zh-CN" altLang="en-US" kern="100" dirty="0">
                <a:solidFill>
                  <a:prstClr val="black"/>
                </a:solidFill>
                <a:latin typeface="Times New Roman"/>
                <a:cs typeface="Times New Roman"/>
              </a:rPr>
              <a:t>符号常量名 常量</a:t>
            </a:r>
          </a:p>
          <a:p>
            <a:pPr indent="540000" algn="just">
              <a:lnSpc>
                <a:spcPct val="150000"/>
              </a:lnSpc>
            </a:pPr>
            <a:r>
              <a:rPr lang="zh-CN" altLang="en-US" kern="100" dirty="0">
                <a:solidFill>
                  <a:prstClr val="black"/>
                </a:solidFill>
                <a:latin typeface="Times New Roman"/>
                <a:cs typeface="Times New Roman"/>
              </a:rPr>
              <a:t>例如</a:t>
            </a:r>
            <a:r>
              <a:rPr lang="en-US" altLang="zh-CN" kern="100" dirty="0">
                <a:solidFill>
                  <a:prstClr val="black"/>
                </a:solidFill>
                <a:latin typeface="Times New Roman"/>
                <a:cs typeface="Times New Roman"/>
              </a:rPr>
              <a:t>#define  PRICE  30</a:t>
            </a:r>
          </a:p>
          <a:p>
            <a:pPr indent="540000" algn="just">
              <a:lnSpc>
                <a:spcPct val="150000"/>
              </a:lnSpc>
            </a:pPr>
            <a:r>
              <a:rPr lang="zh-CN" altLang="en-US" kern="100" dirty="0">
                <a:solidFill>
                  <a:prstClr val="black"/>
                </a:solidFill>
                <a:latin typeface="Times New Roman"/>
                <a:cs typeface="Times New Roman"/>
              </a:rPr>
              <a:t>则在后面的程序语句中，</a:t>
            </a:r>
            <a:r>
              <a:rPr lang="en-US" altLang="zh-CN" kern="100" dirty="0">
                <a:solidFill>
                  <a:prstClr val="black"/>
                </a:solidFill>
                <a:latin typeface="Times New Roman"/>
                <a:cs typeface="Times New Roman"/>
              </a:rPr>
              <a:t>PRICE</a:t>
            </a:r>
            <a:r>
              <a:rPr lang="zh-CN" altLang="en-US" kern="100" dirty="0">
                <a:solidFill>
                  <a:prstClr val="black"/>
                </a:solidFill>
                <a:latin typeface="Times New Roman"/>
                <a:cs typeface="Times New Roman"/>
              </a:rPr>
              <a:t>就是</a:t>
            </a:r>
            <a:r>
              <a:rPr lang="en-US" altLang="zh-CN" kern="100" dirty="0">
                <a:solidFill>
                  <a:prstClr val="black"/>
                </a:solidFill>
                <a:latin typeface="Times New Roman"/>
                <a:cs typeface="Times New Roman"/>
              </a:rPr>
              <a:t>30</a:t>
            </a:r>
            <a:r>
              <a:rPr lang="zh-CN" altLang="en-US"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2255230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742504"/>
            <a:ext cx="10469460" cy="2492990"/>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2.2.3</a:t>
            </a:r>
            <a:r>
              <a:rPr lang="zh-CN" altLang="en-US" b="1" kern="100" dirty="0">
                <a:solidFill>
                  <a:prstClr val="black"/>
                </a:solidFill>
                <a:latin typeface="Times New Roman"/>
                <a:cs typeface="Times New Roman"/>
              </a:rPr>
              <a:t>变量</a:t>
            </a:r>
          </a:p>
          <a:p>
            <a:pPr indent="540000" algn="just">
              <a:lnSpc>
                <a:spcPct val="150000"/>
              </a:lnSpc>
            </a:pPr>
            <a:r>
              <a:rPr lang="zh-CN" altLang="en-US" kern="100" dirty="0">
                <a:solidFill>
                  <a:prstClr val="black"/>
                </a:solidFill>
                <a:latin typeface="Times New Roman"/>
                <a:cs typeface="Times New Roman"/>
              </a:rPr>
              <a:t>在程序运行过程中，其值可以被改变的量称为变量。</a:t>
            </a:r>
          </a:p>
          <a:p>
            <a:pPr indent="540000" algn="just">
              <a:lnSpc>
                <a:spcPct val="150000"/>
              </a:lnSpc>
            </a:pPr>
            <a:r>
              <a:rPr lang="zh-CN" altLang="en-US" kern="100" dirty="0">
                <a:solidFill>
                  <a:prstClr val="black"/>
                </a:solidFill>
                <a:latin typeface="Times New Roman"/>
                <a:cs typeface="Times New Roman"/>
              </a:rPr>
              <a:t>变量有三个基本属性：</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smtClean="0">
                <a:solidFill>
                  <a:prstClr val="black"/>
                </a:solidFill>
                <a:latin typeface="Times New Roman"/>
                <a:cs typeface="Times New Roman"/>
              </a:rPr>
              <a:t>）变量</a:t>
            </a:r>
            <a:r>
              <a:rPr lang="zh-CN" altLang="en-US" kern="100" dirty="0">
                <a:solidFill>
                  <a:prstClr val="black"/>
                </a:solidFill>
                <a:latin typeface="Times New Roman"/>
                <a:cs typeface="Times New Roman"/>
              </a:rPr>
              <a:t>名</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smtClean="0">
                <a:solidFill>
                  <a:prstClr val="black"/>
                </a:solidFill>
                <a:latin typeface="Times New Roman"/>
                <a:cs typeface="Times New Roman"/>
              </a:rPr>
              <a:t>）变量</a:t>
            </a:r>
            <a:r>
              <a:rPr lang="zh-CN" altLang="en-US" kern="100" dirty="0">
                <a:solidFill>
                  <a:prstClr val="black"/>
                </a:solidFill>
                <a:latin typeface="Times New Roman"/>
                <a:cs typeface="Times New Roman"/>
              </a:rPr>
              <a:t>的数据类型</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smtClean="0">
                <a:solidFill>
                  <a:prstClr val="black"/>
                </a:solidFill>
                <a:latin typeface="Times New Roman"/>
                <a:cs typeface="Times New Roman"/>
              </a:rPr>
              <a:t>）变量</a:t>
            </a:r>
            <a:r>
              <a:rPr lang="zh-CN" altLang="en-US" kern="100" dirty="0">
                <a:solidFill>
                  <a:prstClr val="black"/>
                </a:solidFill>
                <a:latin typeface="Times New Roman"/>
                <a:cs typeface="Times New Roman"/>
              </a:rPr>
              <a:t>的</a:t>
            </a:r>
            <a:r>
              <a:rPr lang="zh-CN" altLang="en-US" kern="100" dirty="0" smtClean="0">
                <a:solidFill>
                  <a:prstClr val="black"/>
                </a:solidFill>
                <a:latin typeface="Times New Roman"/>
                <a:cs typeface="Times New Roman"/>
              </a:rPr>
              <a:t>值</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4504491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08766" y="957039"/>
            <a:ext cx="11382375" cy="4776949"/>
          </a:xfrm>
          <a:prstGeom prst="rect">
            <a:avLst/>
          </a:prstGeom>
          <a:noFill/>
        </p:spPr>
        <p:txBody>
          <a:bodyPr wrap="square" lIns="0" tIns="0" rIns="0" bIns="0" rtlCol="0">
            <a:spAutoFit/>
          </a:bodyPr>
          <a:lstStyle/>
          <a:p>
            <a:pPr indent="540000" algn="just">
              <a:lnSpc>
                <a:spcPts val="2200"/>
              </a:lnSpc>
            </a:pPr>
            <a:r>
              <a:rPr lang="en-US" altLang="zh-CN" b="1" kern="100" dirty="0">
                <a:solidFill>
                  <a:prstClr val="black"/>
                </a:solidFill>
                <a:latin typeface="Times New Roman"/>
                <a:cs typeface="Times New Roman"/>
              </a:rPr>
              <a:t>2.3</a:t>
            </a:r>
            <a:r>
              <a:rPr lang="zh-CN" altLang="en-US" b="1" kern="100" dirty="0">
                <a:solidFill>
                  <a:prstClr val="black"/>
                </a:solidFill>
                <a:latin typeface="Times New Roman"/>
                <a:cs typeface="Times New Roman"/>
              </a:rPr>
              <a:t>整型数据</a:t>
            </a:r>
          </a:p>
          <a:p>
            <a:pPr indent="540000" algn="just">
              <a:lnSpc>
                <a:spcPts val="2200"/>
              </a:lnSpc>
            </a:pPr>
            <a:r>
              <a:rPr lang="en-US" altLang="zh-CN" b="1" kern="100" dirty="0">
                <a:solidFill>
                  <a:prstClr val="black"/>
                </a:solidFill>
                <a:latin typeface="Times New Roman"/>
                <a:cs typeface="Times New Roman"/>
              </a:rPr>
              <a:t>2.3.1</a:t>
            </a:r>
            <a:r>
              <a:rPr lang="zh-CN" altLang="en-US" b="1" kern="100" dirty="0">
                <a:solidFill>
                  <a:prstClr val="black"/>
                </a:solidFill>
                <a:latin typeface="Times New Roman"/>
                <a:cs typeface="Times New Roman"/>
              </a:rPr>
              <a:t>整型常量</a:t>
            </a:r>
          </a:p>
          <a:p>
            <a:pPr indent="540000" algn="just">
              <a:lnSpc>
                <a:spcPts val="2200"/>
              </a:lnSpc>
            </a:pPr>
            <a:r>
              <a:rPr lang="zh-CN" altLang="en-US" kern="100" dirty="0">
                <a:solidFill>
                  <a:prstClr val="black"/>
                </a:solidFill>
                <a:latin typeface="Times New Roman"/>
                <a:cs typeface="Times New Roman"/>
              </a:rPr>
              <a:t>整型常量用来表示整数，</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语言允许使用十进制、八进制和十六进制整型常量。</a:t>
            </a:r>
          </a:p>
          <a:p>
            <a:pPr indent="540000" algn="just">
              <a:lnSpc>
                <a:spcPts val="22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）十进制整数</a:t>
            </a:r>
          </a:p>
          <a:p>
            <a:pPr indent="540000" algn="just">
              <a:lnSpc>
                <a:spcPts val="22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）八进制整数</a:t>
            </a:r>
          </a:p>
          <a:p>
            <a:pPr indent="540000" algn="just">
              <a:lnSpc>
                <a:spcPts val="2200"/>
              </a:lnSpc>
            </a:pPr>
            <a:r>
              <a:rPr lang="zh-CN" altLang="en-US" kern="100" dirty="0">
                <a:solidFill>
                  <a:prstClr val="black"/>
                </a:solidFill>
                <a:latin typeface="Times New Roman"/>
                <a:cs typeface="Times New Roman"/>
              </a:rPr>
              <a:t>八进制整数由数字</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7</a:t>
            </a:r>
            <a:r>
              <a:rPr lang="zh-CN" altLang="en-US" kern="100" dirty="0">
                <a:solidFill>
                  <a:prstClr val="black"/>
                </a:solidFill>
                <a:latin typeface="Times New Roman"/>
                <a:cs typeface="Times New Roman"/>
              </a:rPr>
              <a:t>组成的数字串，必须以</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开头，它是八进制数的前导符号。如</a:t>
            </a:r>
            <a:r>
              <a:rPr lang="en-US" altLang="zh-CN" kern="100" dirty="0">
                <a:solidFill>
                  <a:prstClr val="black"/>
                </a:solidFill>
                <a:latin typeface="Times New Roman"/>
                <a:cs typeface="Times New Roman"/>
              </a:rPr>
              <a:t>023</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0245</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060</a:t>
            </a:r>
            <a:r>
              <a:rPr lang="zh-CN" altLang="en-US" kern="100" dirty="0">
                <a:solidFill>
                  <a:prstClr val="black"/>
                </a:solidFill>
                <a:latin typeface="Times New Roman"/>
                <a:cs typeface="Times New Roman"/>
              </a:rPr>
              <a:t>是合法的八进制整数，</a:t>
            </a:r>
            <a:r>
              <a:rPr lang="en-US" altLang="zh-CN" kern="100" dirty="0">
                <a:solidFill>
                  <a:prstClr val="black"/>
                </a:solidFill>
                <a:latin typeface="Times New Roman"/>
                <a:cs typeface="Times New Roman"/>
              </a:rPr>
              <a:t>0281,281</a:t>
            </a:r>
            <a:r>
              <a:rPr lang="zh-CN" altLang="en-US" kern="100" dirty="0">
                <a:solidFill>
                  <a:prstClr val="black"/>
                </a:solidFill>
                <a:latin typeface="Times New Roman"/>
                <a:cs typeface="Times New Roman"/>
              </a:rPr>
              <a:t>都是不合法的八进制数。</a:t>
            </a:r>
          </a:p>
          <a:p>
            <a:pPr indent="540000" algn="just">
              <a:lnSpc>
                <a:spcPts val="2200"/>
              </a:lnSpc>
            </a:pPr>
            <a:r>
              <a:rPr lang="zh-CN" altLang="en-US" kern="100" dirty="0">
                <a:solidFill>
                  <a:prstClr val="black"/>
                </a:solidFill>
                <a:latin typeface="Times New Roman"/>
                <a:cs typeface="Times New Roman"/>
              </a:rPr>
              <a:t>八进制可以与十进制相互转换：</a:t>
            </a:r>
          </a:p>
          <a:p>
            <a:pPr indent="540000" algn="just">
              <a:lnSpc>
                <a:spcPts val="2200"/>
              </a:lnSpc>
            </a:pPr>
            <a:r>
              <a:rPr lang="zh-CN" altLang="en-US" kern="100" dirty="0">
                <a:solidFill>
                  <a:prstClr val="black"/>
                </a:solidFill>
                <a:latin typeface="Times New Roman"/>
                <a:cs typeface="Times New Roman"/>
              </a:rPr>
              <a:t>把八进制数按权展开、相加即得十进制数</a:t>
            </a:r>
            <a:r>
              <a:rPr lang="zh-CN" altLang="en-US" kern="100" dirty="0" smtClean="0">
                <a:solidFill>
                  <a:prstClr val="black"/>
                </a:solidFill>
                <a:latin typeface="Times New Roman"/>
                <a:cs typeface="Times New Roman"/>
              </a:rPr>
              <a:t>。</a:t>
            </a:r>
            <a:endParaRPr lang="en-US" altLang="zh-CN" kern="100" dirty="0" smtClean="0">
              <a:solidFill>
                <a:prstClr val="black"/>
              </a:solidFill>
              <a:latin typeface="Times New Roman"/>
              <a:cs typeface="Times New Roman"/>
            </a:endParaRPr>
          </a:p>
          <a:p>
            <a:pPr indent="540000" algn="just">
              <a:lnSpc>
                <a:spcPts val="2200"/>
              </a:lnSpc>
            </a:pPr>
            <a:r>
              <a:rPr lang="zh-CN" altLang="en-US" kern="100" dirty="0" smtClean="0">
                <a:solidFill>
                  <a:prstClr val="black"/>
                </a:solidFill>
                <a:latin typeface="Times New Roman"/>
                <a:cs typeface="Times New Roman"/>
              </a:rPr>
              <a:t>如</a:t>
            </a:r>
            <a:r>
              <a:rPr lang="en-US" altLang="zh-CN" kern="100" dirty="0" smtClean="0">
                <a:solidFill>
                  <a:prstClr val="black"/>
                </a:solidFill>
                <a:latin typeface="Times New Roman" pitchFamily="18" charset="0"/>
                <a:cs typeface="Times New Roman" pitchFamily="18" charset="0"/>
              </a:rPr>
              <a:t>0137=1</a:t>
            </a:r>
            <a:r>
              <a:rPr lang="en-US" altLang="zh-CN" kern="100" dirty="0" smtClean="0">
                <a:solidFill>
                  <a:prstClr val="black"/>
                </a:solidFill>
                <a:latin typeface="Times New Roman"/>
                <a:cs typeface="Times New Roman"/>
              </a:rPr>
              <a:t> ×8</a:t>
            </a:r>
            <a:r>
              <a:rPr lang="en-US" altLang="zh-CN" kern="100" baseline="30000" dirty="0" smtClean="0">
                <a:solidFill>
                  <a:prstClr val="black"/>
                </a:solidFill>
                <a:latin typeface="Times New Roman"/>
                <a:cs typeface="Times New Roman"/>
              </a:rPr>
              <a:t>2</a:t>
            </a:r>
            <a:r>
              <a:rPr lang="en-US" altLang="zh-CN" kern="100" dirty="0" smtClean="0">
                <a:solidFill>
                  <a:prstClr val="black"/>
                </a:solidFill>
                <a:latin typeface="Times New Roman"/>
                <a:cs typeface="Times New Roman"/>
              </a:rPr>
              <a:t>+3 ×8</a:t>
            </a:r>
            <a:r>
              <a:rPr lang="en-US" altLang="zh-CN" kern="100" baseline="30000" dirty="0" smtClean="0">
                <a:solidFill>
                  <a:prstClr val="black"/>
                </a:solidFill>
                <a:latin typeface="Times New Roman"/>
                <a:cs typeface="Times New Roman"/>
              </a:rPr>
              <a:t>1</a:t>
            </a:r>
            <a:r>
              <a:rPr lang="en-US" altLang="zh-CN" kern="100" dirty="0" smtClean="0">
                <a:solidFill>
                  <a:prstClr val="black"/>
                </a:solidFill>
                <a:latin typeface="Times New Roman"/>
                <a:cs typeface="Times New Roman"/>
              </a:rPr>
              <a:t>+7 ×8</a:t>
            </a:r>
            <a:r>
              <a:rPr lang="en-US" altLang="zh-CN" kern="100" baseline="30000" dirty="0" smtClean="0">
                <a:solidFill>
                  <a:prstClr val="black"/>
                </a:solidFill>
                <a:latin typeface="Times New Roman"/>
                <a:cs typeface="Times New Roman"/>
              </a:rPr>
              <a:t>0</a:t>
            </a:r>
            <a:r>
              <a:rPr lang="en-US" altLang="zh-CN" kern="100" dirty="0" smtClean="0">
                <a:solidFill>
                  <a:prstClr val="black"/>
                </a:solidFill>
                <a:latin typeface="Times New Roman"/>
                <a:cs typeface="Times New Roman"/>
              </a:rPr>
              <a:t>=95</a:t>
            </a:r>
            <a:endParaRPr lang="zh-CN" altLang="en-US" kern="100" dirty="0">
              <a:solidFill>
                <a:prstClr val="black"/>
              </a:solidFill>
              <a:latin typeface="Times New Roman" pitchFamily="18" charset="0"/>
              <a:cs typeface="Times New Roman" pitchFamily="18" charset="0"/>
            </a:endParaRPr>
          </a:p>
          <a:p>
            <a:pPr indent="540000" algn="just">
              <a:lnSpc>
                <a:spcPts val="2200"/>
              </a:lnSpc>
            </a:pPr>
            <a:r>
              <a:rPr lang="zh-CN" altLang="en-US" kern="100" dirty="0" smtClean="0">
                <a:solidFill>
                  <a:prstClr val="black"/>
                </a:solidFill>
                <a:latin typeface="Times New Roman"/>
                <a:cs typeface="Times New Roman"/>
              </a:rPr>
              <a:t>与</a:t>
            </a:r>
            <a:r>
              <a:rPr lang="zh-CN" altLang="en-US" kern="100" dirty="0">
                <a:solidFill>
                  <a:prstClr val="black"/>
                </a:solidFill>
                <a:latin typeface="Times New Roman"/>
                <a:cs typeface="Times New Roman"/>
              </a:rPr>
              <a:t>八进制</a:t>
            </a:r>
            <a:r>
              <a:rPr lang="en-US" altLang="zh-CN" kern="100" dirty="0">
                <a:solidFill>
                  <a:prstClr val="black"/>
                </a:solidFill>
                <a:latin typeface="Times New Roman"/>
                <a:cs typeface="Times New Roman"/>
              </a:rPr>
              <a:t>0137</a:t>
            </a:r>
            <a:r>
              <a:rPr lang="zh-CN" altLang="en-US" kern="100" dirty="0">
                <a:solidFill>
                  <a:prstClr val="black"/>
                </a:solidFill>
                <a:latin typeface="Times New Roman"/>
                <a:cs typeface="Times New Roman"/>
              </a:rPr>
              <a:t>所对应的十进制数为</a:t>
            </a:r>
            <a:r>
              <a:rPr lang="en-US" altLang="zh-CN" kern="100" dirty="0">
                <a:solidFill>
                  <a:prstClr val="black"/>
                </a:solidFill>
                <a:latin typeface="Times New Roman"/>
                <a:cs typeface="Times New Roman"/>
              </a:rPr>
              <a:t>95</a:t>
            </a:r>
            <a:r>
              <a:rPr lang="zh-CN" altLang="en-US" kern="100" dirty="0">
                <a:solidFill>
                  <a:prstClr val="black"/>
                </a:solidFill>
                <a:latin typeface="Times New Roman"/>
                <a:cs typeface="Times New Roman"/>
              </a:rPr>
              <a:t>。</a:t>
            </a:r>
          </a:p>
          <a:p>
            <a:pPr indent="540000" algn="just">
              <a:lnSpc>
                <a:spcPts val="2200"/>
              </a:lnSpc>
            </a:pPr>
            <a:r>
              <a:rPr lang="zh-CN" altLang="en-US" kern="100" dirty="0">
                <a:solidFill>
                  <a:prstClr val="black"/>
                </a:solidFill>
                <a:latin typeface="Times New Roman"/>
                <a:cs typeface="Times New Roman"/>
              </a:rPr>
              <a:t>若将十进制</a:t>
            </a:r>
            <a:r>
              <a:rPr lang="en-US" altLang="zh-CN" kern="100" dirty="0">
                <a:solidFill>
                  <a:prstClr val="black"/>
                </a:solidFill>
                <a:latin typeface="Times New Roman"/>
                <a:cs typeface="Times New Roman"/>
              </a:rPr>
              <a:t>95</a:t>
            </a:r>
            <a:r>
              <a:rPr lang="zh-CN" altLang="en-US" kern="100" dirty="0">
                <a:solidFill>
                  <a:prstClr val="black"/>
                </a:solidFill>
                <a:latin typeface="Times New Roman"/>
                <a:cs typeface="Times New Roman"/>
              </a:rPr>
              <a:t>转换为八进制，可以用十进制数除以</a:t>
            </a:r>
            <a:r>
              <a:rPr lang="en-US" altLang="zh-CN" kern="100" dirty="0">
                <a:solidFill>
                  <a:prstClr val="black"/>
                </a:solidFill>
                <a:latin typeface="Times New Roman"/>
                <a:cs typeface="Times New Roman"/>
              </a:rPr>
              <a:t>8</a:t>
            </a:r>
            <a:r>
              <a:rPr lang="zh-CN" altLang="en-US" kern="100" dirty="0">
                <a:solidFill>
                  <a:prstClr val="black"/>
                </a:solidFill>
                <a:latin typeface="Times New Roman"/>
                <a:cs typeface="Times New Roman"/>
              </a:rPr>
              <a:t>取余，直到商为</a:t>
            </a:r>
            <a:r>
              <a:rPr lang="en-US" altLang="zh-CN" kern="100" dirty="0">
                <a:solidFill>
                  <a:prstClr val="black"/>
                </a:solidFill>
                <a:latin typeface="Times New Roman"/>
                <a:cs typeface="Times New Roman"/>
              </a:rPr>
              <a:t>0</a:t>
            </a:r>
            <a:r>
              <a:rPr lang="zh-CN" altLang="en-US" kern="100" dirty="0">
                <a:solidFill>
                  <a:prstClr val="black"/>
                </a:solidFill>
                <a:latin typeface="Times New Roman"/>
                <a:cs typeface="Times New Roman"/>
              </a:rPr>
              <a:t>为止，将所有余数倒序相连，得到八进制数。</a:t>
            </a:r>
          </a:p>
          <a:p>
            <a:pPr indent="540000" algn="just">
              <a:lnSpc>
                <a:spcPts val="2200"/>
              </a:lnSpc>
            </a:pPr>
            <a:r>
              <a:rPr lang="en-US" altLang="zh-CN" kern="100" dirty="0">
                <a:solidFill>
                  <a:prstClr val="black"/>
                </a:solidFill>
                <a:latin typeface="Times New Roman"/>
                <a:cs typeface="Times New Roman"/>
              </a:rPr>
              <a:t>95÷8=11……</a:t>
            </a:r>
            <a:r>
              <a:rPr lang="en-US" altLang="zh-CN" kern="100" dirty="0" smtClean="0">
                <a:solidFill>
                  <a:prstClr val="black"/>
                </a:solidFill>
                <a:latin typeface="Times New Roman"/>
                <a:cs typeface="Times New Roman"/>
              </a:rPr>
              <a:t>7 </a:t>
            </a:r>
            <a:endParaRPr lang="en-US" altLang="zh-CN" kern="100" dirty="0">
              <a:solidFill>
                <a:prstClr val="black"/>
              </a:solidFill>
              <a:latin typeface="Times New Roman"/>
              <a:cs typeface="Times New Roman"/>
            </a:endParaRPr>
          </a:p>
          <a:p>
            <a:pPr indent="540000" algn="just">
              <a:lnSpc>
                <a:spcPts val="2200"/>
              </a:lnSpc>
            </a:pPr>
            <a:r>
              <a:rPr lang="en-US" altLang="zh-CN" kern="100" dirty="0">
                <a:solidFill>
                  <a:prstClr val="black"/>
                </a:solidFill>
                <a:latin typeface="Times New Roman"/>
                <a:cs typeface="Times New Roman"/>
              </a:rPr>
              <a:t>11÷8=1……3</a:t>
            </a:r>
          </a:p>
          <a:p>
            <a:pPr indent="540000" algn="just">
              <a:lnSpc>
                <a:spcPts val="2200"/>
              </a:lnSpc>
            </a:pPr>
            <a:r>
              <a:rPr lang="en-US" altLang="zh-CN" kern="100" dirty="0">
                <a:solidFill>
                  <a:prstClr val="black"/>
                </a:solidFill>
                <a:latin typeface="Times New Roman"/>
                <a:cs typeface="Times New Roman"/>
              </a:rPr>
              <a:t>1÷8=0……1</a:t>
            </a:r>
          </a:p>
          <a:p>
            <a:pPr indent="540000" algn="just">
              <a:lnSpc>
                <a:spcPts val="2200"/>
              </a:lnSpc>
            </a:pPr>
            <a:r>
              <a:rPr lang="zh-CN" altLang="en-US" kern="100" dirty="0">
                <a:solidFill>
                  <a:prstClr val="black"/>
                </a:solidFill>
                <a:latin typeface="Times New Roman"/>
                <a:cs typeface="Times New Roman"/>
              </a:rPr>
              <a:t>与十进制</a:t>
            </a:r>
            <a:r>
              <a:rPr lang="en-US" altLang="zh-CN" kern="100" dirty="0">
                <a:solidFill>
                  <a:prstClr val="black"/>
                </a:solidFill>
                <a:latin typeface="Times New Roman"/>
                <a:cs typeface="Times New Roman"/>
              </a:rPr>
              <a:t>95</a:t>
            </a:r>
            <a:r>
              <a:rPr lang="zh-CN" altLang="en-US" kern="100" dirty="0">
                <a:solidFill>
                  <a:prstClr val="black"/>
                </a:solidFill>
                <a:latin typeface="Times New Roman"/>
                <a:cs typeface="Times New Roman"/>
              </a:rPr>
              <a:t>所对应的八进制数为</a:t>
            </a:r>
            <a:r>
              <a:rPr lang="en-US" altLang="zh-CN" kern="100" dirty="0">
                <a:solidFill>
                  <a:prstClr val="black"/>
                </a:solidFill>
                <a:latin typeface="Times New Roman"/>
                <a:cs typeface="Times New Roman"/>
              </a:rPr>
              <a:t>0137</a:t>
            </a:r>
            <a:r>
              <a:rPr lang="zh-CN" altLang="en-US"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9613435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6557</Words>
  <Application>Microsoft Office PowerPoint</Application>
  <PresentationFormat>自定义</PresentationFormat>
  <Paragraphs>526</Paragraphs>
  <Slides>55</Slides>
  <Notes>53</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subject/>
  <dc:creator/>
  <cp:keywords/>
  <dc:description/>
  <cp:lastModifiedBy/>
  <cp:revision>1</cp:revision>
  <dcterms:created xsi:type="dcterms:W3CDTF">2016-11-27T09:16:09Z</dcterms:created>
  <dcterms:modified xsi:type="dcterms:W3CDTF">2021-09-26T01:35:24Z</dcterms:modified>
  <cp:category/>
</cp:coreProperties>
</file>