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bookmarkIdSeed="17">
  <p:sldMasterIdLst>
    <p:sldMasterId id="2147483660" r:id="rId1"/>
  </p:sldMasterIdLst>
  <p:notesMasterIdLst>
    <p:notesMasterId r:id="rId31"/>
  </p:notesMasterIdLst>
  <p:sldIdLst>
    <p:sldId id="336" r:id="rId2"/>
    <p:sldId id="260" r:id="rId3"/>
    <p:sldId id="341" r:id="rId4"/>
    <p:sldId id="342" r:id="rId5"/>
    <p:sldId id="343" r:id="rId6"/>
    <p:sldId id="344" r:id="rId7"/>
    <p:sldId id="345" r:id="rId8"/>
    <p:sldId id="346" r:id="rId9"/>
    <p:sldId id="347" r:id="rId10"/>
    <p:sldId id="348" r:id="rId11"/>
    <p:sldId id="349" r:id="rId12"/>
    <p:sldId id="350" r:id="rId13"/>
    <p:sldId id="351" r:id="rId14"/>
    <p:sldId id="352" r:id="rId15"/>
    <p:sldId id="353" r:id="rId16"/>
    <p:sldId id="354" r:id="rId17"/>
    <p:sldId id="355" r:id="rId18"/>
    <p:sldId id="356" r:id="rId19"/>
    <p:sldId id="357" r:id="rId20"/>
    <p:sldId id="363" r:id="rId21"/>
    <p:sldId id="358" r:id="rId22"/>
    <p:sldId id="359" r:id="rId23"/>
    <p:sldId id="360" r:id="rId24"/>
    <p:sldId id="361" r:id="rId25"/>
    <p:sldId id="362" r:id="rId26"/>
    <p:sldId id="364" r:id="rId27"/>
    <p:sldId id="365" r:id="rId28"/>
    <p:sldId id="366" r:id="rId29"/>
    <p:sldId id="292" r:id="rId30"/>
  </p:sldIdLst>
  <p:sldSz cx="12192000" cy="6858000"/>
  <p:notesSz cx="6858000" cy="9144000"/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270" autoAdjust="0"/>
    <p:restoredTop sz="94660"/>
  </p:normalViewPr>
  <p:slideViewPr>
    <p:cSldViewPr snapToGrid="0">
      <p:cViewPr>
        <p:scale>
          <a:sx n="110" d="100"/>
          <a:sy n="110" d="100"/>
        </p:scale>
        <p:origin x="-1098" y="-1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6" d="100"/>
          <a:sy n="86" d="100"/>
        </p:scale>
        <p:origin x="-3846" y="-90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5CD234-1A59-463F-8B12-F9DAA98A294F}" type="datetimeFigureOut">
              <a:rPr lang="zh-CN" altLang="en-US" smtClean="0"/>
              <a:pPr/>
              <a:t>2021/9/27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EBB733-DF6B-4801-AFF9-46967ACB994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792677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7661603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3417385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06"/>
          <p:cNvGrpSpPr>
            <a:grpSpLocks noChangeAspect="1"/>
          </p:cNvGrpSpPr>
          <p:nvPr userDrawn="1"/>
        </p:nvGrpSpPr>
        <p:grpSpPr bwMode="auto">
          <a:xfrm>
            <a:off x="0" y="-275"/>
            <a:ext cx="12192000" cy="4930268"/>
            <a:chOff x="1602" y="283"/>
            <a:chExt cx="5028" cy="2711"/>
          </a:xfrm>
        </p:grpSpPr>
        <p:sp>
          <p:nvSpPr>
            <p:cNvPr id="17" name="Freeform 107"/>
            <p:cNvSpPr>
              <a:spLocks/>
            </p:cNvSpPr>
            <p:nvPr/>
          </p:nvSpPr>
          <p:spPr bwMode="auto">
            <a:xfrm>
              <a:off x="1602" y="426"/>
              <a:ext cx="5028" cy="2568"/>
            </a:xfrm>
            <a:custGeom>
              <a:avLst/>
              <a:gdLst/>
              <a:ahLst/>
              <a:cxnLst>
                <a:cxn ang="0">
                  <a:pos x="2129" y="670"/>
                </a:cxn>
                <a:cxn ang="0">
                  <a:pos x="2129" y="640"/>
                </a:cxn>
                <a:cxn ang="0">
                  <a:pos x="0" y="0"/>
                </a:cxn>
                <a:cxn ang="0">
                  <a:pos x="0" y="688"/>
                </a:cxn>
                <a:cxn ang="0">
                  <a:pos x="1053" y="1054"/>
                </a:cxn>
                <a:cxn ang="0">
                  <a:pos x="2129" y="670"/>
                </a:cxn>
              </a:cxnLst>
              <a:rect l="0" t="0" r="r" b="b"/>
              <a:pathLst>
                <a:path w="2129" h="1054">
                  <a:moveTo>
                    <a:pt x="2129" y="670"/>
                  </a:moveTo>
                  <a:cubicBezTo>
                    <a:pt x="2129" y="640"/>
                    <a:pt x="2129" y="640"/>
                    <a:pt x="2129" y="640"/>
                  </a:cubicBezTo>
                  <a:cubicBezTo>
                    <a:pt x="1070" y="830"/>
                    <a:pt x="360" y="617"/>
                    <a:pt x="0" y="0"/>
                  </a:cubicBezTo>
                  <a:cubicBezTo>
                    <a:pt x="0" y="688"/>
                    <a:pt x="0" y="688"/>
                    <a:pt x="0" y="688"/>
                  </a:cubicBezTo>
                  <a:cubicBezTo>
                    <a:pt x="310" y="932"/>
                    <a:pt x="661" y="1054"/>
                    <a:pt x="1053" y="1054"/>
                  </a:cubicBezTo>
                  <a:cubicBezTo>
                    <a:pt x="1454" y="1054"/>
                    <a:pt x="1813" y="926"/>
                    <a:pt x="2129" y="6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B9BD3"/>
                </a:gs>
                <a:gs pos="31000">
                  <a:srgbClr val="21D6E0"/>
                </a:gs>
                <a:gs pos="77000">
                  <a:srgbClr val="0087E6"/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08"/>
            <p:cNvSpPr>
              <a:spLocks/>
            </p:cNvSpPr>
            <p:nvPr/>
          </p:nvSpPr>
          <p:spPr bwMode="auto">
            <a:xfrm>
              <a:off x="1602" y="283"/>
              <a:ext cx="5028" cy="2200"/>
            </a:xfrm>
            <a:custGeom>
              <a:avLst/>
              <a:gdLst/>
              <a:ahLst/>
              <a:cxnLst>
                <a:cxn ang="0">
                  <a:pos x="2129" y="697"/>
                </a:cxn>
                <a:cxn ang="0">
                  <a:pos x="2129" y="623"/>
                </a:cxn>
                <a:cxn ang="0">
                  <a:pos x="1181" y="0"/>
                </a:cxn>
                <a:cxn ang="0">
                  <a:pos x="0" y="0"/>
                </a:cxn>
                <a:cxn ang="0">
                  <a:pos x="0" y="57"/>
                </a:cxn>
                <a:cxn ang="0">
                  <a:pos x="2129" y="697"/>
                </a:cxn>
              </a:cxnLst>
              <a:rect l="0" t="0" r="r" b="b"/>
              <a:pathLst>
                <a:path w="2129" h="887">
                  <a:moveTo>
                    <a:pt x="2129" y="697"/>
                  </a:moveTo>
                  <a:cubicBezTo>
                    <a:pt x="2129" y="623"/>
                    <a:pt x="2129" y="623"/>
                    <a:pt x="2129" y="623"/>
                  </a:cubicBezTo>
                  <a:cubicBezTo>
                    <a:pt x="1448" y="642"/>
                    <a:pt x="1132" y="434"/>
                    <a:pt x="118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360" y="674"/>
                    <a:pt x="1070" y="887"/>
                    <a:pt x="2129" y="697"/>
                  </a:cubicBezTo>
                  <a:close/>
                </a:path>
              </a:pathLst>
            </a:custGeom>
            <a:gradFill flip="none" rotWithShape="1">
              <a:gsLst>
                <a:gs pos="27000">
                  <a:srgbClr val="0D7AB9"/>
                </a:gs>
                <a:gs pos="17000">
                  <a:srgbClr val="21D6E0"/>
                </a:gs>
                <a:gs pos="75000">
                  <a:srgbClr val="0087E6"/>
                </a:gs>
              </a:gsLst>
              <a:lin ang="7200000" scaled="0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109"/>
            <p:cNvSpPr>
              <a:spLocks/>
            </p:cNvSpPr>
            <p:nvPr/>
          </p:nvSpPr>
          <p:spPr bwMode="auto">
            <a:xfrm>
              <a:off x="4255" y="283"/>
              <a:ext cx="2375" cy="1650"/>
            </a:xfrm>
            <a:custGeom>
              <a:avLst/>
              <a:gdLst/>
              <a:ahLst/>
              <a:cxnLst>
                <a:cxn ang="0">
                  <a:pos x="997" y="623"/>
                </a:cxn>
                <a:cxn ang="0">
                  <a:pos x="997" y="0"/>
                </a:cxn>
                <a:cxn ang="0">
                  <a:pos x="49" y="0"/>
                </a:cxn>
                <a:cxn ang="0">
                  <a:pos x="997" y="623"/>
                </a:cxn>
              </a:cxnLst>
              <a:rect l="0" t="0" r="r" b="b"/>
              <a:pathLst>
                <a:path w="997" h="642">
                  <a:moveTo>
                    <a:pt x="997" y="623"/>
                  </a:moveTo>
                  <a:cubicBezTo>
                    <a:pt x="997" y="0"/>
                    <a:pt x="997" y="0"/>
                    <a:pt x="997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0" y="434"/>
                    <a:pt x="316" y="642"/>
                    <a:pt x="997" y="623"/>
                  </a:cubicBezTo>
                  <a:close/>
                </a:path>
              </a:pathLst>
            </a:custGeom>
            <a:gradFill flip="none" rotWithShape="1">
              <a:gsLst>
                <a:gs pos="18000">
                  <a:srgbClr val="4ABEEE"/>
                </a:gs>
                <a:gs pos="75000">
                  <a:srgbClr val="0D7AB9"/>
                </a:gs>
              </a:gsLst>
              <a:path path="circle">
                <a:fillToRect l="100000" b="100000"/>
              </a:path>
              <a:tileRect t="-100000" r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2" name="Freeform 26"/>
          <p:cNvSpPr>
            <a:spLocks/>
          </p:cNvSpPr>
          <p:nvPr userDrawn="1"/>
        </p:nvSpPr>
        <p:spPr bwMode="auto">
          <a:xfrm>
            <a:off x="0" y="3968740"/>
            <a:ext cx="12192000" cy="2889261"/>
          </a:xfrm>
          <a:custGeom>
            <a:avLst/>
            <a:gdLst/>
            <a:ahLst/>
            <a:cxnLst>
              <a:cxn ang="0">
                <a:pos x="2861" y="904"/>
              </a:cxn>
              <a:cxn ang="0">
                <a:pos x="2861" y="0"/>
              </a:cxn>
              <a:cxn ang="0">
                <a:pos x="1382" y="332"/>
              </a:cxn>
              <a:cxn ang="0">
                <a:pos x="0" y="46"/>
              </a:cxn>
              <a:cxn ang="0">
                <a:pos x="0" y="904"/>
              </a:cxn>
              <a:cxn ang="0">
                <a:pos x="2861" y="904"/>
              </a:cxn>
            </a:cxnLst>
            <a:rect l="0" t="0" r="r" b="b"/>
            <a:pathLst>
              <a:path w="2861" h="904">
                <a:moveTo>
                  <a:pt x="2861" y="904"/>
                </a:moveTo>
                <a:cubicBezTo>
                  <a:pt x="2861" y="0"/>
                  <a:pt x="2861" y="0"/>
                  <a:pt x="2861" y="0"/>
                </a:cubicBezTo>
                <a:cubicBezTo>
                  <a:pt x="2414" y="221"/>
                  <a:pt x="1921" y="332"/>
                  <a:pt x="1382" y="332"/>
                </a:cubicBezTo>
                <a:cubicBezTo>
                  <a:pt x="882" y="332"/>
                  <a:pt x="421" y="237"/>
                  <a:pt x="0" y="46"/>
                </a:cubicBezTo>
                <a:cubicBezTo>
                  <a:pt x="0" y="904"/>
                  <a:pt x="0" y="904"/>
                  <a:pt x="0" y="904"/>
                </a:cubicBezTo>
                <a:cubicBezTo>
                  <a:pt x="2861" y="904"/>
                  <a:pt x="2861" y="904"/>
                  <a:pt x="2861" y="904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75000"/>
                </a:schemeClr>
              </a:gs>
              <a:gs pos="59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3" name="Freeform 27"/>
          <p:cNvSpPr>
            <a:spLocks/>
          </p:cNvSpPr>
          <p:nvPr/>
        </p:nvSpPr>
        <p:spPr bwMode="auto">
          <a:xfrm>
            <a:off x="0" y="3148980"/>
            <a:ext cx="12192000" cy="1780219"/>
          </a:xfrm>
          <a:custGeom>
            <a:avLst/>
            <a:gdLst/>
            <a:ahLst/>
            <a:cxnLst>
              <a:cxn ang="0">
                <a:pos x="2861" y="225"/>
              </a:cxn>
              <a:cxn ang="0">
                <a:pos x="2861" y="0"/>
              </a:cxn>
              <a:cxn ang="0">
                <a:pos x="1415" y="516"/>
              </a:cxn>
              <a:cxn ang="0">
                <a:pos x="0" y="25"/>
              </a:cxn>
              <a:cxn ang="0">
                <a:pos x="0" y="271"/>
              </a:cxn>
              <a:cxn ang="0">
                <a:pos x="1382" y="557"/>
              </a:cxn>
              <a:cxn ang="0">
                <a:pos x="2861" y="225"/>
              </a:cxn>
            </a:cxnLst>
            <a:rect l="0" t="0" r="r" b="b"/>
            <a:pathLst>
              <a:path w="2861" h="557">
                <a:moveTo>
                  <a:pt x="2861" y="225"/>
                </a:moveTo>
                <a:cubicBezTo>
                  <a:pt x="2861" y="0"/>
                  <a:pt x="2861" y="0"/>
                  <a:pt x="2861" y="0"/>
                </a:cubicBezTo>
                <a:cubicBezTo>
                  <a:pt x="2436" y="344"/>
                  <a:pt x="1954" y="516"/>
                  <a:pt x="1415" y="516"/>
                </a:cubicBezTo>
                <a:cubicBezTo>
                  <a:pt x="889" y="516"/>
                  <a:pt x="417" y="352"/>
                  <a:pt x="0" y="25"/>
                </a:cubicBezTo>
                <a:cubicBezTo>
                  <a:pt x="0" y="271"/>
                  <a:pt x="0" y="271"/>
                  <a:pt x="0" y="271"/>
                </a:cubicBezTo>
                <a:cubicBezTo>
                  <a:pt x="421" y="462"/>
                  <a:pt x="882" y="557"/>
                  <a:pt x="1382" y="557"/>
                </a:cubicBezTo>
                <a:cubicBezTo>
                  <a:pt x="1921" y="557"/>
                  <a:pt x="2414" y="446"/>
                  <a:pt x="2861" y="225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4" name="Freeform 28"/>
          <p:cNvSpPr>
            <a:spLocks/>
          </p:cNvSpPr>
          <p:nvPr/>
        </p:nvSpPr>
        <p:spPr bwMode="auto">
          <a:xfrm>
            <a:off x="0" y="3840896"/>
            <a:ext cx="12192000" cy="1188944"/>
          </a:xfrm>
          <a:custGeom>
            <a:avLst/>
            <a:gdLst/>
            <a:ahLst/>
            <a:cxnLst>
              <a:cxn ang="0">
                <a:pos x="2861" y="40"/>
              </a:cxn>
              <a:cxn ang="0">
                <a:pos x="2861" y="0"/>
              </a:cxn>
              <a:cxn ang="0">
                <a:pos x="1382" y="332"/>
              </a:cxn>
              <a:cxn ang="0">
                <a:pos x="0" y="46"/>
              </a:cxn>
              <a:cxn ang="0">
                <a:pos x="0" y="86"/>
              </a:cxn>
              <a:cxn ang="0">
                <a:pos x="1382" y="372"/>
              </a:cxn>
              <a:cxn ang="0">
                <a:pos x="2861" y="40"/>
              </a:cxn>
            </a:cxnLst>
            <a:rect l="0" t="0" r="r" b="b"/>
            <a:pathLst>
              <a:path w="2861" h="372">
                <a:moveTo>
                  <a:pt x="2861" y="40"/>
                </a:moveTo>
                <a:cubicBezTo>
                  <a:pt x="2861" y="0"/>
                  <a:pt x="2861" y="0"/>
                  <a:pt x="2861" y="0"/>
                </a:cubicBezTo>
                <a:cubicBezTo>
                  <a:pt x="2414" y="221"/>
                  <a:pt x="1921" y="332"/>
                  <a:pt x="1382" y="332"/>
                </a:cubicBezTo>
                <a:cubicBezTo>
                  <a:pt x="882" y="332"/>
                  <a:pt x="421" y="237"/>
                  <a:pt x="0" y="46"/>
                </a:cubicBezTo>
                <a:cubicBezTo>
                  <a:pt x="0" y="86"/>
                  <a:pt x="0" y="86"/>
                  <a:pt x="0" y="86"/>
                </a:cubicBezTo>
                <a:cubicBezTo>
                  <a:pt x="421" y="277"/>
                  <a:pt x="882" y="372"/>
                  <a:pt x="1382" y="372"/>
                </a:cubicBezTo>
                <a:cubicBezTo>
                  <a:pt x="1921" y="372"/>
                  <a:pt x="2414" y="261"/>
                  <a:pt x="2861" y="40"/>
                </a:cubicBezTo>
                <a:close/>
              </a:path>
            </a:pathLst>
          </a:custGeom>
          <a:solidFill>
            <a:srgbClr val="97BD4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0846349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13849790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24"/>
          <p:cNvSpPr>
            <a:spLocks noChangeArrowheads="1"/>
          </p:cNvSpPr>
          <p:nvPr userDrawn="1"/>
        </p:nvSpPr>
        <p:spPr bwMode="auto">
          <a:xfrm>
            <a:off x="1056752" y="704309"/>
            <a:ext cx="1079839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sz="1600" dirty="0">
                <a:solidFill>
                  <a:prstClr val="white"/>
                </a:solidFill>
                <a:ea typeface="微软雅黑" pitchFamily="34" charset="-122"/>
                <a:cs typeface="Arial Unicode MS" pitchFamily="34" charset="-122"/>
              </a:rPr>
              <a:t>CONTENTS</a:t>
            </a:r>
          </a:p>
          <a:p>
            <a:pPr algn="ctr"/>
            <a:r>
              <a:rPr lang="en-US" altLang="zh-CN" sz="1600" dirty="0">
                <a:solidFill>
                  <a:prstClr val="white"/>
                </a:solidFill>
                <a:ea typeface="微软雅黑" pitchFamily="34" charset="-122"/>
                <a:cs typeface="Arial Unicode MS" pitchFamily="34" charset="-122"/>
              </a:rPr>
              <a:t> PAGE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10"/>
          </p:nvPr>
        </p:nvSpPr>
        <p:spPr>
          <a:xfrm>
            <a:off x="1076325" y="714375"/>
            <a:ext cx="10353675" cy="5362575"/>
          </a:xfrm>
          <a:prstGeom prst="rect">
            <a:avLst/>
          </a:prstGeom>
        </p:spPr>
        <p:txBody>
          <a:bodyPr/>
          <a:lstStyle>
            <a:lvl1pPr indent="360000">
              <a:lnSpc>
                <a:spcPct val="150000"/>
              </a:lnSpc>
              <a:spcBef>
                <a:spcPts val="0"/>
              </a:spcBef>
              <a:buNone/>
              <a:defRPr sz="1800">
                <a:latin typeface="Times New Roman" pitchFamily="18" charset="0"/>
                <a:cs typeface="Times New Roman" pitchFamily="18" charset="0"/>
              </a:defRPr>
            </a:lvl1pPr>
          </a:lstStyle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65195300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3"/>
          <p:cNvSpPr txBox="1"/>
          <p:nvPr userDrawn="1"/>
        </p:nvSpPr>
        <p:spPr>
          <a:xfrm>
            <a:off x="2280569" y="692254"/>
            <a:ext cx="14514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过渡页</a:t>
            </a:r>
          </a:p>
        </p:txBody>
      </p:sp>
      <p:sp>
        <p:nvSpPr>
          <p:cNvPr id="11" name="矩形 24"/>
          <p:cNvSpPr>
            <a:spLocks noChangeArrowheads="1"/>
          </p:cNvSpPr>
          <p:nvPr userDrawn="1"/>
        </p:nvSpPr>
        <p:spPr bwMode="auto">
          <a:xfrm>
            <a:off x="1056752" y="704309"/>
            <a:ext cx="1079839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sz="1600" dirty="0">
                <a:solidFill>
                  <a:prstClr val="white"/>
                </a:solidFill>
                <a:ea typeface="微软雅黑" pitchFamily="34" charset="-122"/>
                <a:cs typeface="Arial Unicode MS" pitchFamily="34" charset="-122"/>
              </a:rPr>
              <a:t>TRANSITION PAGE</a:t>
            </a:r>
          </a:p>
        </p:txBody>
      </p:sp>
    </p:spTree>
    <p:extLst>
      <p:ext uri="{BB962C8B-B14F-4D97-AF65-F5344CB8AC3E}">
        <p14:creationId xmlns="" xmlns:p14="http://schemas.microsoft.com/office/powerpoint/2010/main" val="76553658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24"/>
          <p:cNvSpPr>
            <a:spLocks noChangeArrowheads="1"/>
          </p:cNvSpPr>
          <p:nvPr userDrawn="1"/>
        </p:nvSpPr>
        <p:spPr bwMode="auto">
          <a:xfrm>
            <a:off x="151877" y="213385"/>
            <a:ext cx="1079839" cy="371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 smtClean="0">
                <a:solidFill>
                  <a:prstClr val="white"/>
                </a:solidFill>
                <a:ea typeface="微软雅黑" pitchFamily="34" charset="-122"/>
                <a:cs typeface="Arial Unicode MS" pitchFamily="34" charset="-122"/>
              </a:rPr>
              <a:t>项目十</a:t>
            </a:r>
            <a:endParaRPr lang="en-US" altLang="zh-CN" b="1" dirty="0">
              <a:solidFill>
                <a:prstClr val="white"/>
              </a:solidFill>
              <a:ea typeface="微软雅黑" pitchFamily="34" charset="-122"/>
              <a:cs typeface="Arial Unicode MS" pitchFamily="34" charset="-122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10223736" y="78410"/>
            <a:ext cx="877163" cy="369332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zh-CN" altLang="en-US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dobe 仿宋 Std R" pitchFamily="18" charset="-122"/>
                <a:ea typeface="Adobe 仿宋 Std R" pitchFamily="18" charset="-122"/>
              </a:rPr>
              <a:t>预处理</a:t>
            </a:r>
            <a:endParaRPr lang="zh-CN" altLang="en-US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Adobe 仿宋 Std R" pitchFamily="18" charset="-122"/>
              <a:ea typeface="Adobe 仿宋 Std R" pitchFamily="18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3398944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过渡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4"/>
          <p:cNvSpPr>
            <a:spLocks noChangeArrowheads="1"/>
          </p:cNvSpPr>
          <p:nvPr userDrawn="1"/>
        </p:nvSpPr>
        <p:spPr bwMode="auto">
          <a:xfrm>
            <a:off x="1056752" y="565810"/>
            <a:ext cx="1079839" cy="371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prstClr val="white"/>
                </a:solidFill>
                <a:ea typeface="微软雅黑" pitchFamily="34" charset="-122"/>
                <a:cs typeface="Arial Unicode MS" pitchFamily="34" charset="-122"/>
              </a:rPr>
              <a:t>第二</a:t>
            </a:r>
            <a:r>
              <a:rPr lang="zh-CN" altLang="en-US" b="1" dirty="0" smtClean="0">
                <a:solidFill>
                  <a:prstClr val="white"/>
                </a:solidFill>
                <a:ea typeface="微软雅黑" pitchFamily="34" charset="-122"/>
                <a:cs typeface="Arial Unicode MS" pitchFamily="34" charset="-122"/>
              </a:rPr>
              <a:t>章</a:t>
            </a:r>
            <a:endParaRPr lang="en-US" altLang="zh-CN" b="1" dirty="0">
              <a:solidFill>
                <a:prstClr val="white"/>
              </a:solidFill>
              <a:ea typeface="微软雅黑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4419742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3"/>
          <p:cNvSpPr txBox="1"/>
          <p:nvPr userDrawn="1"/>
        </p:nvSpPr>
        <p:spPr>
          <a:xfrm>
            <a:off x="2280569" y="692254"/>
            <a:ext cx="316752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人事管理与人力资源管理</a:t>
            </a:r>
          </a:p>
        </p:txBody>
      </p:sp>
      <p:sp>
        <p:nvSpPr>
          <p:cNvPr id="7" name="矩形 24"/>
          <p:cNvSpPr>
            <a:spLocks noChangeArrowheads="1"/>
          </p:cNvSpPr>
          <p:nvPr userDrawn="1"/>
        </p:nvSpPr>
        <p:spPr bwMode="auto">
          <a:xfrm>
            <a:off x="1056752" y="565810"/>
            <a:ext cx="1079839" cy="63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prstClr val="white"/>
                </a:solidFill>
                <a:ea typeface="微软雅黑" pitchFamily="34" charset="-122"/>
                <a:cs typeface="Arial Unicode MS" pitchFamily="34" charset="-122"/>
              </a:rPr>
              <a:t>第二章</a:t>
            </a:r>
            <a:endParaRPr lang="en-US" altLang="zh-CN" b="1" dirty="0">
              <a:solidFill>
                <a:prstClr val="white"/>
              </a:solidFill>
              <a:ea typeface="微软雅黑" pitchFamily="34" charset="-122"/>
              <a:cs typeface="Arial Unicode MS" pitchFamily="34" charset="-122"/>
            </a:endParaRPr>
          </a:p>
          <a:p>
            <a:pPr algn="ctr"/>
            <a:r>
              <a:rPr lang="zh-CN" altLang="en-US" sz="1400" dirty="0">
                <a:solidFill>
                  <a:prstClr val="white"/>
                </a:solidFill>
                <a:ea typeface="微软雅黑" pitchFamily="34" charset="-122"/>
                <a:cs typeface="Arial Unicode MS" pitchFamily="34" charset="-122"/>
              </a:rPr>
              <a:t>正文</a:t>
            </a:r>
            <a:endParaRPr lang="en-US" altLang="zh-CN" sz="1400" dirty="0">
              <a:solidFill>
                <a:prstClr val="white"/>
              </a:solidFill>
              <a:ea typeface="微软雅黑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4302719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24"/>
          <p:cNvSpPr>
            <a:spLocks noChangeArrowheads="1"/>
          </p:cNvSpPr>
          <p:nvPr userDrawn="1"/>
        </p:nvSpPr>
        <p:spPr bwMode="auto">
          <a:xfrm>
            <a:off x="1056752" y="565810"/>
            <a:ext cx="1079839" cy="371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prstClr val="white"/>
                </a:solidFill>
                <a:ea typeface="微软雅黑" pitchFamily="34" charset="-122"/>
                <a:cs typeface="Arial Unicode MS" pitchFamily="34" charset="-122"/>
              </a:rPr>
              <a:t>第三</a:t>
            </a:r>
            <a:r>
              <a:rPr lang="zh-CN" altLang="en-US" b="1" dirty="0" smtClean="0">
                <a:solidFill>
                  <a:prstClr val="white"/>
                </a:solidFill>
                <a:ea typeface="微软雅黑" pitchFamily="34" charset="-122"/>
                <a:cs typeface="Arial Unicode MS" pitchFamily="34" charset="-122"/>
              </a:rPr>
              <a:t>章</a:t>
            </a:r>
            <a:endParaRPr lang="en-US" altLang="zh-CN" b="1" dirty="0">
              <a:solidFill>
                <a:prstClr val="white"/>
              </a:solidFill>
              <a:ea typeface="微软雅黑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5841057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24"/>
          <p:cNvSpPr>
            <a:spLocks noChangeArrowheads="1"/>
          </p:cNvSpPr>
          <p:nvPr userDrawn="1"/>
        </p:nvSpPr>
        <p:spPr bwMode="auto">
          <a:xfrm>
            <a:off x="1056752" y="565810"/>
            <a:ext cx="1079839" cy="371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prstClr val="white"/>
                </a:solidFill>
                <a:ea typeface="微软雅黑" pitchFamily="34" charset="-122"/>
                <a:cs typeface="Arial Unicode MS" pitchFamily="34" charset="-122"/>
              </a:rPr>
              <a:t>第四</a:t>
            </a:r>
            <a:r>
              <a:rPr lang="zh-CN" altLang="en-US" b="1" dirty="0" smtClean="0">
                <a:solidFill>
                  <a:prstClr val="white"/>
                </a:solidFill>
                <a:ea typeface="微软雅黑" pitchFamily="34" charset="-122"/>
                <a:cs typeface="Arial Unicode MS" pitchFamily="34" charset="-122"/>
              </a:rPr>
              <a:t>章</a:t>
            </a:r>
            <a:endParaRPr lang="en-US" altLang="zh-CN" b="1" dirty="0">
              <a:solidFill>
                <a:prstClr val="white"/>
              </a:solidFill>
              <a:ea typeface="微软雅黑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7691953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24"/>
          <p:cNvSpPr>
            <a:spLocks noChangeArrowheads="1"/>
          </p:cNvSpPr>
          <p:nvPr userDrawn="1"/>
        </p:nvSpPr>
        <p:spPr bwMode="auto">
          <a:xfrm>
            <a:off x="1056752" y="565810"/>
            <a:ext cx="1079839" cy="371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 smtClean="0">
                <a:solidFill>
                  <a:prstClr val="white"/>
                </a:solidFill>
                <a:ea typeface="微软雅黑" pitchFamily="34" charset="-122"/>
                <a:cs typeface="Arial Unicode MS" pitchFamily="34" charset="-122"/>
              </a:rPr>
              <a:t>第五章</a:t>
            </a:r>
            <a:endParaRPr lang="en-US" altLang="zh-CN" b="1" dirty="0">
              <a:solidFill>
                <a:prstClr val="white"/>
              </a:solidFill>
              <a:ea typeface="微软雅黑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2449278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五边形 18"/>
          <p:cNvSpPr/>
          <p:nvPr userDrawn="1"/>
        </p:nvSpPr>
        <p:spPr>
          <a:xfrm rot="5400000">
            <a:off x="375512" y="90688"/>
            <a:ext cx="594465" cy="1079839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矩形 19"/>
          <p:cNvSpPr/>
          <p:nvPr userDrawn="1"/>
        </p:nvSpPr>
        <p:spPr>
          <a:xfrm>
            <a:off x="132827" y="1"/>
            <a:ext cx="1079839" cy="3429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矩形 26"/>
          <p:cNvSpPr/>
          <p:nvPr userDrawn="1"/>
        </p:nvSpPr>
        <p:spPr>
          <a:xfrm>
            <a:off x="0" y="6265681"/>
            <a:ext cx="11397485" cy="432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矩形 27"/>
          <p:cNvSpPr/>
          <p:nvPr userDrawn="1"/>
        </p:nvSpPr>
        <p:spPr>
          <a:xfrm>
            <a:off x="11518379" y="6265681"/>
            <a:ext cx="673622" cy="432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TextBox 15"/>
          <p:cNvSpPr txBox="1"/>
          <p:nvPr userDrawn="1"/>
        </p:nvSpPr>
        <p:spPr>
          <a:xfrm>
            <a:off x="11646102" y="6312404"/>
            <a:ext cx="4250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2EEF1883-7A0E-4F66-9932-E581691AD397}" type="slidenum">
              <a:rPr lang="zh-CN" altLang="en-US" sz="1600">
                <a:solidFill>
                  <a:prstClr val="white"/>
                </a:solidFill>
              </a:rPr>
              <a:pPr/>
              <a:t>‹#›</a:t>
            </a:fld>
            <a:endParaRPr lang="zh-CN" altLang="en-US" sz="16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 userDrawn="1"/>
        </p:nvSpPr>
        <p:spPr>
          <a:xfrm>
            <a:off x="447151" y="6307998"/>
            <a:ext cx="30289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Adobe 仿宋 Std R" pitchFamily="18" charset="-122"/>
                <a:ea typeface="Adobe 仿宋 Std R" pitchFamily="18" charset="-122"/>
              </a:rPr>
              <a:t>C</a:t>
            </a:r>
            <a:r>
              <a:rPr lang="zh-CN" altLang="en-US" sz="2000" dirty="0" smtClean="0">
                <a:solidFill>
                  <a:schemeClr val="bg1"/>
                </a:solidFill>
                <a:latin typeface="Adobe 仿宋 Std R" pitchFamily="18" charset="-122"/>
                <a:ea typeface="Adobe 仿宋 Std R" pitchFamily="18" charset="-122"/>
              </a:rPr>
              <a:t>语言程序设计</a:t>
            </a:r>
            <a:endParaRPr lang="zh-CN" altLang="en-US" sz="2000" dirty="0">
              <a:solidFill>
                <a:schemeClr val="bg1"/>
              </a:solidFill>
              <a:latin typeface="Adobe 仿宋 Std R" pitchFamily="18" charset="-122"/>
              <a:ea typeface="Adobe 仿宋 Std R" pitchFamily="18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064912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6" r:id="rId5"/>
    <p:sldLayoutId id="2147483668" r:id="rId6"/>
    <p:sldLayoutId id="2147483669" r:id="rId7"/>
    <p:sldLayoutId id="2147483670" r:id="rId8"/>
    <p:sldLayoutId id="2147483671" r:id="rId9"/>
    <p:sldLayoutId id="2147483673" r:id="rId10"/>
  </p:sldLayoutIdLst>
  <p:transition spd="med"/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15521" y="1539359"/>
            <a:ext cx="24449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项目十 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预处理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247900" y="2652236"/>
            <a:ext cx="6534161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>
              <a:buFont typeface="Wingdings" pitchFamily="2" charset="2"/>
              <a:buChar char="Ø"/>
            </a:pPr>
            <a:r>
              <a:rPr lang="zh-CN" altLang="zh-CN" b="1" dirty="0" smtClean="0">
                <a:latin typeface="Times New Roman" pitchFamily="18" charset="0"/>
                <a:cs typeface="Times New Roman" pitchFamily="18" charset="0"/>
              </a:rPr>
              <a:t>项目目标</a:t>
            </a:r>
          </a:p>
          <a:p>
            <a:pPr lvl="0"/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zh-CN" altLang="zh-CN" dirty="0" smtClean="0">
                <a:latin typeface="Times New Roman" pitchFamily="18" charset="0"/>
                <a:cs typeface="Times New Roman" pitchFamily="18" charset="0"/>
              </a:rPr>
              <a:t>掌握不带参数宏定义和带参数宏定义的使用方法并体会其优点</a:t>
            </a:r>
          </a:p>
          <a:p>
            <a:pPr lvl="0"/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zh-CN" altLang="zh-CN" dirty="0" smtClean="0">
                <a:latin typeface="Times New Roman" pitchFamily="18" charset="0"/>
                <a:cs typeface="Times New Roman" pitchFamily="18" charset="0"/>
              </a:rPr>
              <a:t>理解文件包含可以给模块化程序设计带来的好处</a:t>
            </a:r>
          </a:p>
          <a:p>
            <a:pPr lvl="0"/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zh-CN" altLang="zh-CN" dirty="0" smtClean="0">
                <a:latin typeface="Times New Roman" pitchFamily="18" charset="0"/>
                <a:cs typeface="Times New Roman" pitchFamily="18" charset="0"/>
              </a:rPr>
              <a:t>掌握使用预处理命令进行程序设计的方法</a:t>
            </a:r>
          </a:p>
          <a:p>
            <a:pPr lvl="0"/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4.</a:t>
            </a:r>
            <a:r>
              <a:rPr lang="zh-CN" altLang="zh-CN" dirty="0" smtClean="0">
                <a:latin typeface="Times New Roman" pitchFamily="18" charset="0"/>
                <a:cs typeface="Times New Roman" pitchFamily="18" charset="0"/>
              </a:rPr>
              <a:t>了解条件编译的优越性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zh-CN" altLang="zh-CN" dirty="0" smtClean="0"/>
              <a:t>有几点需要说明：</a:t>
            </a:r>
          </a:p>
          <a:p>
            <a:r>
              <a:rPr lang="en-US" altLang="zh-CN" dirty="0" smtClean="0"/>
              <a:t>1.#define S(x) (x)*(x)</a:t>
            </a:r>
            <a:r>
              <a:rPr lang="zh-CN" altLang="zh-CN" dirty="0" smtClean="0"/>
              <a:t>这个定义形式中，形式参数是</a:t>
            </a:r>
            <a:r>
              <a:rPr lang="en-US" altLang="zh-CN" dirty="0" smtClean="0"/>
              <a:t>x</a:t>
            </a:r>
            <a:r>
              <a:rPr lang="zh-CN" altLang="zh-CN" dirty="0" smtClean="0"/>
              <a:t>，在主函数语句</a:t>
            </a:r>
            <a:r>
              <a:rPr lang="en-US" altLang="zh-CN" dirty="0" smtClean="0"/>
              <a:t>s=S(a+1);</a:t>
            </a:r>
            <a:r>
              <a:rPr lang="zh-CN" altLang="zh-CN" dirty="0" smtClean="0"/>
              <a:t>中，实参是</a:t>
            </a:r>
            <a:r>
              <a:rPr lang="en-US" altLang="zh-CN" dirty="0" smtClean="0"/>
              <a:t>a+1</a:t>
            </a:r>
            <a:r>
              <a:rPr lang="zh-CN" altLang="zh-CN" dirty="0" smtClean="0"/>
              <a:t>，展开时用</a:t>
            </a:r>
            <a:r>
              <a:rPr lang="en-US" altLang="zh-CN" dirty="0" smtClean="0"/>
              <a:t>a+1</a:t>
            </a:r>
            <a:r>
              <a:rPr lang="zh-CN" altLang="zh-CN" dirty="0" smtClean="0"/>
              <a:t>替换</a:t>
            </a:r>
            <a:r>
              <a:rPr lang="en-US" altLang="zh-CN" dirty="0" smtClean="0"/>
              <a:t>x</a:t>
            </a:r>
            <a:r>
              <a:rPr lang="zh-CN" altLang="zh-CN" dirty="0" smtClean="0"/>
              <a:t>，得到</a:t>
            </a:r>
            <a:r>
              <a:rPr lang="en-US" altLang="zh-CN" dirty="0" smtClean="0"/>
              <a:t>s=(a+1)*(a+1)</a:t>
            </a:r>
            <a:r>
              <a:rPr lang="zh-CN" altLang="zh-CN" dirty="0" smtClean="0"/>
              <a:t>，当</a:t>
            </a:r>
            <a:r>
              <a:rPr lang="en-US" altLang="zh-CN" dirty="0" smtClean="0"/>
              <a:t>a</a:t>
            </a:r>
            <a:r>
              <a:rPr lang="zh-CN" altLang="zh-CN" dirty="0" smtClean="0"/>
              <a:t>的值给</a:t>
            </a:r>
            <a:r>
              <a:rPr lang="en-US" altLang="zh-CN" dirty="0" smtClean="0"/>
              <a:t>3</a:t>
            </a:r>
            <a:r>
              <a:rPr lang="zh-CN" altLang="zh-CN" dirty="0" smtClean="0"/>
              <a:t>时，</a:t>
            </a:r>
            <a:r>
              <a:rPr lang="en-US" altLang="zh-CN" dirty="0" smtClean="0"/>
              <a:t>s=(3+1)*(3+1)</a:t>
            </a:r>
            <a:r>
              <a:rPr lang="zh-CN" altLang="zh-CN" dirty="0" smtClean="0"/>
              <a:t>，</a:t>
            </a:r>
            <a:r>
              <a:rPr lang="en-US" altLang="zh-CN" dirty="0" smtClean="0"/>
              <a:t>s=16</a:t>
            </a:r>
            <a:r>
              <a:rPr lang="zh-CN" altLang="zh-CN" dirty="0" smtClean="0"/>
              <a:t>。</a:t>
            </a:r>
          </a:p>
          <a:p>
            <a:r>
              <a:rPr lang="zh-CN" altLang="zh-CN" dirty="0" smtClean="0"/>
              <a:t>如果我们把例</a:t>
            </a:r>
            <a:r>
              <a:rPr lang="en-US" altLang="zh-CN" dirty="0" smtClean="0"/>
              <a:t>10-4</a:t>
            </a:r>
            <a:r>
              <a:rPr lang="zh-CN" altLang="zh-CN" dirty="0" smtClean="0"/>
              <a:t>改一下。</a:t>
            </a:r>
          </a:p>
          <a:p>
            <a:r>
              <a:rPr lang="en-US" altLang="zh-CN" dirty="0" smtClean="0"/>
              <a:t>#include&lt;</a:t>
            </a:r>
            <a:r>
              <a:rPr lang="en-US" altLang="zh-CN" dirty="0" err="1" smtClean="0"/>
              <a:t>stdio.h</a:t>
            </a:r>
            <a:r>
              <a:rPr lang="en-US" altLang="zh-CN" dirty="0" smtClean="0"/>
              <a:t>&gt;</a:t>
            </a:r>
            <a:endParaRPr lang="zh-CN" altLang="zh-CN" dirty="0" smtClean="0"/>
          </a:p>
          <a:p>
            <a:r>
              <a:rPr lang="en-US" altLang="zh-CN" dirty="0" smtClean="0"/>
              <a:t>#define S(x) x*x</a:t>
            </a:r>
            <a:endParaRPr lang="zh-CN" altLang="zh-CN" dirty="0" smtClean="0"/>
          </a:p>
          <a:p>
            <a:r>
              <a:rPr lang="en-US" altLang="zh-CN" dirty="0" smtClean="0"/>
              <a:t>main()</a:t>
            </a:r>
            <a:endParaRPr lang="zh-CN" altLang="zh-CN" dirty="0" smtClean="0"/>
          </a:p>
          <a:p>
            <a:r>
              <a:rPr lang="en-US" altLang="zh-CN" dirty="0" smtClean="0"/>
              <a:t>{</a:t>
            </a:r>
            <a:endParaRPr lang="zh-CN" altLang="zh-CN" dirty="0" smtClean="0"/>
          </a:p>
          <a:p>
            <a:r>
              <a:rPr lang="en-US" altLang="zh-CN" dirty="0" err="1" smtClean="0"/>
              <a:t>int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s,a</a:t>
            </a:r>
            <a:r>
              <a:rPr lang="en-US" altLang="zh-CN" dirty="0" smtClean="0"/>
              <a:t>;</a:t>
            </a:r>
            <a:endParaRPr lang="zh-CN" altLang="zh-CN" dirty="0" smtClean="0"/>
          </a:p>
          <a:p>
            <a:r>
              <a:rPr lang="en-US" altLang="zh-CN" dirty="0" err="1" smtClean="0"/>
              <a:t>printf</a:t>
            </a:r>
            <a:r>
              <a:rPr lang="en-US" altLang="zh-CN" dirty="0" smtClean="0"/>
              <a:t>("please input a number:");</a:t>
            </a:r>
            <a:endParaRPr lang="zh-CN" altLang="zh-CN" dirty="0" smtClean="0"/>
          </a:p>
          <a:p>
            <a:r>
              <a:rPr lang="en-US" altLang="zh-CN" dirty="0" err="1" smtClean="0"/>
              <a:t>scanf</a:t>
            </a:r>
            <a:r>
              <a:rPr lang="en-US" altLang="zh-CN" dirty="0" smtClean="0"/>
              <a:t>("%</a:t>
            </a:r>
            <a:r>
              <a:rPr lang="en-US" altLang="zh-CN" dirty="0" err="1" smtClean="0"/>
              <a:t>d",&amp;a</a:t>
            </a:r>
            <a:r>
              <a:rPr lang="en-US" altLang="zh-CN" dirty="0" smtClean="0"/>
              <a:t>);</a:t>
            </a:r>
            <a:endParaRPr lang="zh-CN" altLang="zh-CN" dirty="0" smtClean="0"/>
          </a:p>
          <a:p>
            <a:r>
              <a:rPr lang="en-US" altLang="zh-CN" dirty="0" smtClean="0"/>
              <a:t>s=S(a+1);</a:t>
            </a:r>
            <a:endParaRPr lang="zh-CN" altLang="zh-CN" dirty="0" smtClean="0"/>
          </a:p>
          <a:p>
            <a:r>
              <a:rPr lang="en-US" altLang="zh-CN" dirty="0" err="1" smtClean="0"/>
              <a:t>printf</a:t>
            </a:r>
            <a:r>
              <a:rPr lang="en-US" altLang="zh-CN" dirty="0" smtClean="0"/>
              <a:t>("s=%d\</a:t>
            </a:r>
            <a:r>
              <a:rPr lang="en-US" altLang="zh-CN" dirty="0" err="1" smtClean="0"/>
              <a:t>n",s</a:t>
            </a:r>
            <a:r>
              <a:rPr lang="en-US" altLang="zh-CN" dirty="0" smtClean="0"/>
              <a:t>);</a:t>
            </a:r>
            <a:endParaRPr lang="zh-CN" altLang="zh-CN" dirty="0" smtClean="0"/>
          </a:p>
          <a:p>
            <a:r>
              <a:rPr lang="en-US" altLang="zh-CN" dirty="0" smtClean="0"/>
              <a:t>}</a:t>
            </a:r>
            <a:endParaRPr lang="zh-CN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altLang="zh-CN" dirty="0" smtClean="0"/>
              <a:t>2.</a:t>
            </a:r>
            <a:r>
              <a:rPr lang="zh-CN" altLang="zh-CN" dirty="0" smtClean="0"/>
              <a:t>带参数的宏和函数调用是不同的，函数调用时，先求出实参表达式的值，然后带入形参。而带参数的宏只是进行简单字符替换，对实参表达式不做计算。</a:t>
            </a:r>
          </a:p>
          <a:p>
            <a:r>
              <a:rPr lang="en-US" altLang="zh-CN" dirty="0" smtClean="0"/>
              <a:t>3.</a:t>
            </a:r>
            <a:r>
              <a:rPr lang="zh-CN" altLang="zh-CN" dirty="0" smtClean="0"/>
              <a:t>在宏定义时，宏名和带参数的括号之间不要加空格，不然空格以后的字符都将成为替代的字符串。</a:t>
            </a:r>
          </a:p>
          <a:p>
            <a:r>
              <a:rPr lang="en-US" altLang="zh-CN" dirty="0" smtClean="0"/>
              <a:t>4.</a:t>
            </a:r>
            <a:r>
              <a:rPr lang="zh-CN" altLang="zh-CN" dirty="0" smtClean="0"/>
              <a:t>宏展开是在编译前进行的，展开时不分配内存单元，没有值传递，故无返回值。</a:t>
            </a:r>
          </a:p>
          <a:p>
            <a:r>
              <a:rPr lang="en-US" altLang="zh-CN" dirty="0" smtClean="0"/>
              <a:t>5.</a:t>
            </a:r>
            <a:r>
              <a:rPr lang="zh-CN" altLang="zh-CN" dirty="0" smtClean="0"/>
              <a:t>带参数的宏定义，不仅在参数两侧加括号，有时候需要在整个字符串外加括号，来达到读者用意。</a:t>
            </a:r>
            <a:endParaRPr lang="zh-CN" altLang="en-US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zh-CN" altLang="zh-CN" dirty="0" smtClean="0"/>
              <a:t>例</a:t>
            </a:r>
            <a:r>
              <a:rPr lang="en-US" altLang="zh-CN" dirty="0" smtClean="0"/>
              <a:t>10-5 </a:t>
            </a:r>
            <a:r>
              <a:rPr lang="zh-CN" altLang="zh-CN" dirty="0" smtClean="0"/>
              <a:t>带参数的宏定义参数加括号。</a:t>
            </a:r>
          </a:p>
          <a:p>
            <a:r>
              <a:rPr lang="en-US" altLang="zh-CN" dirty="0" smtClean="0"/>
              <a:t>#include&lt;</a:t>
            </a:r>
            <a:r>
              <a:rPr lang="en-US" altLang="zh-CN" dirty="0" err="1" smtClean="0"/>
              <a:t>stdio.h</a:t>
            </a:r>
            <a:r>
              <a:rPr lang="en-US" altLang="zh-CN" dirty="0" smtClean="0"/>
              <a:t>&gt;</a:t>
            </a:r>
            <a:endParaRPr lang="zh-CN" altLang="zh-CN" dirty="0" smtClean="0"/>
          </a:p>
          <a:p>
            <a:r>
              <a:rPr lang="en-US" altLang="zh-CN" dirty="0" smtClean="0"/>
              <a:t>#define S(x) (x)*(x)</a:t>
            </a:r>
            <a:endParaRPr lang="zh-CN" altLang="zh-CN" dirty="0" smtClean="0"/>
          </a:p>
          <a:p>
            <a:r>
              <a:rPr lang="en-US" altLang="zh-CN" dirty="0" smtClean="0"/>
              <a:t>main()</a:t>
            </a:r>
            <a:endParaRPr lang="zh-CN" altLang="zh-CN" dirty="0" smtClean="0"/>
          </a:p>
          <a:p>
            <a:r>
              <a:rPr lang="en-US" altLang="zh-CN" dirty="0" smtClean="0"/>
              <a:t>{</a:t>
            </a:r>
            <a:endParaRPr lang="zh-CN" altLang="zh-CN" dirty="0" smtClean="0"/>
          </a:p>
          <a:p>
            <a:r>
              <a:rPr lang="en-US" altLang="zh-CN" dirty="0" err="1" smtClean="0"/>
              <a:t>int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s,a</a:t>
            </a:r>
            <a:r>
              <a:rPr lang="en-US" altLang="zh-CN" dirty="0" smtClean="0"/>
              <a:t>;</a:t>
            </a:r>
            <a:endParaRPr lang="zh-CN" altLang="zh-CN" dirty="0" smtClean="0"/>
          </a:p>
          <a:p>
            <a:r>
              <a:rPr lang="en-US" altLang="zh-CN" dirty="0" err="1" smtClean="0"/>
              <a:t>printf</a:t>
            </a:r>
            <a:r>
              <a:rPr lang="en-US" altLang="zh-CN" dirty="0" smtClean="0"/>
              <a:t>("please input a number:");</a:t>
            </a:r>
            <a:endParaRPr lang="zh-CN" altLang="zh-CN" dirty="0" smtClean="0"/>
          </a:p>
          <a:p>
            <a:r>
              <a:rPr lang="en-US" altLang="zh-CN" dirty="0" err="1" smtClean="0"/>
              <a:t>scanf</a:t>
            </a:r>
            <a:r>
              <a:rPr lang="en-US" altLang="zh-CN" dirty="0" smtClean="0"/>
              <a:t>("%</a:t>
            </a:r>
            <a:r>
              <a:rPr lang="en-US" altLang="zh-CN" dirty="0" err="1" smtClean="0"/>
              <a:t>d",&amp;a</a:t>
            </a:r>
            <a:r>
              <a:rPr lang="en-US" altLang="zh-CN" dirty="0" smtClean="0"/>
              <a:t>);</a:t>
            </a:r>
            <a:endParaRPr lang="zh-CN" altLang="zh-CN" dirty="0" smtClean="0"/>
          </a:p>
          <a:p>
            <a:r>
              <a:rPr lang="en-US" altLang="zh-CN" dirty="0" smtClean="0"/>
              <a:t>s=160/S(a+1);</a:t>
            </a:r>
            <a:endParaRPr lang="zh-CN" altLang="zh-CN" dirty="0" smtClean="0"/>
          </a:p>
          <a:p>
            <a:r>
              <a:rPr lang="en-US" altLang="zh-CN" dirty="0" err="1" smtClean="0"/>
              <a:t>printf</a:t>
            </a:r>
            <a:r>
              <a:rPr lang="en-US" altLang="zh-CN" dirty="0" smtClean="0"/>
              <a:t>("s=%d\</a:t>
            </a:r>
            <a:r>
              <a:rPr lang="en-US" altLang="zh-CN" dirty="0" err="1" smtClean="0"/>
              <a:t>n",s</a:t>
            </a:r>
            <a:r>
              <a:rPr lang="en-US" altLang="zh-CN" dirty="0" smtClean="0"/>
              <a:t>);</a:t>
            </a:r>
            <a:endParaRPr lang="zh-CN" altLang="zh-CN" dirty="0" smtClean="0"/>
          </a:p>
          <a:p>
            <a:r>
              <a:rPr lang="en-US" altLang="zh-CN" dirty="0" smtClean="0"/>
              <a:t>}</a:t>
            </a:r>
            <a:endParaRPr lang="zh-CN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0"/>
          </p:nvPr>
        </p:nvSpPr>
        <p:spPr>
          <a:xfrm>
            <a:off x="1028700" y="0"/>
            <a:ext cx="10353675" cy="5362575"/>
          </a:xfrm>
        </p:spPr>
        <p:txBody>
          <a:bodyPr/>
          <a:lstStyle/>
          <a:p>
            <a:r>
              <a:rPr lang="en-US" altLang="zh-CN" b="1" dirty="0" smtClean="0"/>
              <a:t>10.2“</a:t>
            </a:r>
            <a:r>
              <a:rPr lang="zh-CN" altLang="zh-CN" b="1" dirty="0" smtClean="0"/>
              <a:t>文件包含</a:t>
            </a:r>
            <a:r>
              <a:rPr lang="en-US" altLang="zh-CN" b="1" dirty="0" smtClean="0"/>
              <a:t>”</a:t>
            </a:r>
            <a:r>
              <a:rPr lang="zh-CN" altLang="zh-CN" b="1" dirty="0" smtClean="0"/>
              <a:t>处理</a:t>
            </a:r>
          </a:p>
          <a:p>
            <a:r>
              <a:rPr lang="zh-CN" altLang="zh-CN" dirty="0" smtClean="0"/>
              <a:t>例</a:t>
            </a:r>
            <a:r>
              <a:rPr lang="en-US" altLang="zh-CN" dirty="0" smtClean="0"/>
              <a:t>10-6 </a:t>
            </a:r>
            <a:r>
              <a:rPr lang="zh-CN" altLang="zh-CN" dirty="0" smtClean="0"/>
              <a:t>将格式宏做成头文件</a:t>
            </a:r>
            <a:r>
              <a:rPr lang="en-US" altLang="zh-CN" dirty="0" smtClean="0"/>
              <a:t>,</a:t>
            </a:r>
            <a:r>
              <a:rPr lang="zh-CN" altLang="zh-CN" dirty="0" smtClean="0"/>
              <a:t>包含在用户程序中。</a:t>
            </a:r>
          </a:p>
          <a:p>
            <a:r>
              <a:rPr lang="zh-CN" altLang="zh-CN" dirty="0" smtClean="0"/>
              <a:t>将格式宏做成头文件</a:t>
            </a:r>
            <a:r>
              <a:rPr lang="en-US" altLang="zh-CN" dirty="0" err="1" smtClean="0"/>
              <a:t>format.h</a:t>
            </a:r>
            <a:endParaRPr lang="zh-CN" altLang="zh-CN" dirty="0" smtClean="0"/>
          </a:p>
          <a:p>
            <a:r>
              <a:rPr lang="en-US" altLang="zh-CN" dirty="0" smtClean="0"/>
              <a:t>#define </a:t>
            </a:r>
            <a:r>
              <a:rPr lang="en-US" altLang="zh-CN" dirty="0" err="1" smtClean="0"/>
              <a:t>Pprintf</a:t>
            </a:r>
            <a:endParaRPr lang="zh-CN" altLang="zh-CN" dirty="0" smtClean="0"/>
          </a:p>
          <a:p>
            <a:r>
              <a:rPr lang="en-US" altLang="zh-CN" dirty="0" smtClean="0"/>
              <a:t>#define N "\n"</a:t>
            </a:r>
            <a:endParaRPr lang="zh-CN" altLang="zh-CN" dirty="0" smtClean="0"/>
          </a:p>
          <a:p>
            <a:r>
              <a:rPr lang="en-US" altLang="zh-CN" dirty="0" smtClean="0"/>
              <a:t>#define D "%d"</a:t>
            </a:r>
            <a:endParaRPr lang="zh-CN" altLang="zh-CN" dirty="0" smtClean="0"/>
          </a:p>
          <a:p>
            <a:r>
              <a:rPr lang="en-US" altLang="zh-CN" dirty="0" smtClean="0"/>
              <a:t>#define A D N</a:t>
            </a:r>
            <a:endParaRPr lang="zh-CN" altLang="zh-CN" dirty="0" smtClean="0"/>
          </a:p>
          <a:p>
            <a:r>
              <a:rPr lang="en-US" altLang="zh-CN" dirty="0" smtClean="0"/>
              <a:t>#define B D </a:t>
            </a:r>
            <a:r>
              <a:rPr lang="en-US" altLang="zh-CN" dirty="0" err="1" smtClean="0"/>
              <a:t>D</a:t>
            </a:r>
            <a:r>
              <a:rPr lang="en-US" altLang="zh-CN" dirty="0" smtClean="0"/>
              <a:t> N</a:t>
            </a:r>
            <a:endParaRPr lang="zh-CN" altLang="zh-CN" dirty="0" smtClean="0"/>
          </a:p>
          <a:p>
            <a:r>
              <a:rPr lang="zh-CN" altLang="zh-CN" dirty="0" smtClean="0"/>
              <a:t>主文件</a:t>
            </a:r>
            <a:r>
              <a:rPr lang="en-US" altLang="zh-CN" dirty="0" smtClean="0"/>
              <a:t>file1.c</a:t>
            </a:r>
            <a:endParaRPr lang="zh-CN" altLang="zh-CN" dirty="0" smtClean="0"/>
          </a:p>
          <a:p>
            <a:r>
              <a:rPr lang="en-US" altLang="zh-CN" dirty="0" smtClean="0"/>
              <a:t>#include&lt;</a:t>
            </a:r>
            <a:r>
              <a:rPr lang="en-US" altLang="zh-CN" dirty="0" err="1" smtClean="0"/>
              <a:t>stdio.h</a:t>
            </a:r>
            <a:r>
              <a:rPr lang="en-US" altLang="zh-CN" dirty="0" smtClean="0"/>
              <a:t>&gt;</a:t>
            </a:r>
            <a:endParaRPr lang="zh-CN" altLang="zh-CN" dirty="0" smtClean="0"/>
          </a:p>
          <a:p>
            <a:r>
              <a:rPr lang="en-US" altLang="zh-CN" dirty="0" smtClean="0"/>
              <a:t>#</a:t>
            </a:r>
            <a:r>
              <a:rPr lang="en-US" altLang="zh-CN" dirty="0" err="1" smtClean="0"/>
              <a:t>include"format.h</a:t>
            </a:r>
            <a:r>
              <a:rPr lang="en-US" altLang="zh-CN" dirty="0" smtClean="0"/>
              <a:t>"</a:t>
            </a:r>
            <a:endParaRPr lang="zh-CN" altLang="zh-CN" dirty="0" smtClean="0"/>
          </a:p>
          <a:p>
            <a:r>
              <a:rPr lang="en-US" altLang="zh-CN" dirty="0" smtClean="0"/>
              <a:t>main()</a:t>
            </a:r>
            <a:endParaRPr lang="zh-CN" altLang="zh-CN" dirty="0" smtClean="0"/>
          </a:p>
          <a:p>
            <a:r>
              <a:rPr lang="en-US" altLang="zh-CN" dirty="0" smtClean="0"/>
              <a:t>{</a:t>
            </a:r>
            <a:endParaRPr lang="zh-CN" altLang="zh-CN" dirty="0" smtClean="0"/>
          </a:p>
          <a:p>
            <a:r>
              <a:rPr lang="en-US" altLang="zh-CN" dirty="0" err="1" smtClean="0"/>
              <a:t>int</a:t>
            </a:r>
            <a:r>
              <a:rPr lang="en-US" altLang="zh-CN" dirty="0" smtClean="0"/>
              <a:t> a=3,b=5;</a:t>
            </a:r>
            <a:endParaRPr lang="zh-CN" altLang="zh-CN" dirty="0" smtClean="0"/>
          </a:p>
          <a:p>
            <a:r>
              <a:rPr lang="en-US" altLang="zh-CN" dirty="0" smtClean="0"/>
              <a:t>P(</a:t>
            </a:r>
            <a:r>
              <a:rPr lang="en-US" altLang="zh-CN" dirty="0" err="1" smtClean="0"/>
              <a:t>A,a</a:t>
            </a:r>
            <a:r>
              <a:rPr lang="en-US" altLang="zh-CN" dirty="0" smtClean="0"/>
              <a:t>);</a:t>
            </a:r>
            <a:endParaRPr lang="zh-CN" altLang="zh-CN" dirty="0" smtClean="0"/>
          </a:p>
          <a:p>
            <a:r>
              <a:rPr lang="en-US" altLang="zh-CN" dirty="0" smtClean="0"/>
              <a:t>P(</a:t>
            </a:r>
            <a:r>
              <a:rPr lang="en-US" altLang="zh-CN" dirty="0" err="1" smtClean="0"/>
              <a:t>B,a,b</a:t>
            </a:r>
            <a:r>
              <a:rPr lang="en-US" altLang="zh-CN" dirty="0" smtClean="0"/>
              <a:t>);</a:t>
            </a:r>
            <a:endParaRPr lang="zh-CN" altLang="zh-CN" dirty="0" smtClean="0"/>
          </a:p>
          <a:p>
            <a:r>
              <a:rPr lang="en-US" altLang="zh-CN" dirty="0" smtClean="0"/>
              <a:t>}</a:t>
            </a:r>
            <a:endParaRPr lang="zh-CN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zh-CN" altLang="zh-CN" dirty="0" smtClean="0"/>
              <a:t>说明：</a:t>
            </a:r>
          </a:p>
          <a:p>
            <a:r>
              <a:rPr lang="en-US" altLang="zh-CN" dirty="0" smtClean="0"/>
              <a:t>1.</a:t>
            </a:r>
            <a:r>
              <a:rPr lang="zh-CN" altLang="zh-CN" dirty="0" smtClean="0"/>
              <a:t>文件包含是可以嵌套的，即在一个被包含文件中还可以包含另一个被包含文件。</a:t>
            </a:r>
          </a:p>
          <a:p>
            <a:r>
              <a:rPr lang="en-US" altLang="zh-CN" dirty="0" smtClean="0"/>
              <a:t>2.</a:t>
            </a:r>
            <a:r>
              <a:rPr lang="zh-CN" altLang="zh-CN" dirty="0" smtClean="0"/>
              <a:t>一个</a:t>
            </a:r>
            <a:r>
              <a:rPr lang="en-US" altLang="zh-CN" dirty="0" smtClean="0"/>
              <a:t>#include</a:t>
            </a:r>
            <a:r>
              <a:rPr lang="zh-CN" altLang="zh-CN" dirty="0" smtClean="0"/>
              <a:t>命令只能指定一个被包含文件，如果要包含多个文件，需要使用多个</a:t>
            </a:r>
            <a:r>
              <a:rPr lang="en-US" altLang="zh-CN" dirty="0" smtClean="0"/>
              <a:t>#include</a:t>
            </a:r>
            <a:r>
              <a:rPr lang="zh-CN" altLang="zh-CN" dirty="0" smtClean="0"/>
              <a:t>命令 。</a:t>
            </a:r>
          </a:p>
          <a:p>
            <a:r>
              <a:rPr lang="en-US" altLang="zh-CN" dirty="0" smtClean="0"/>
              <a:t>3.</a:t>
            </a:r>
            <a:r>
              <a:rPr lang="zh-CN" altLang="zh-CN" dirty="0" smtClean="0"/>
              <a:t>在</a:t>
            </a:r>
            <a:r>
              <a:rPr lang="en-US" altLang="zh-CN" dirty="0" smtClean="0"/>
              <a:t>#include</a:t>
            </a:r>
            <a:r>
              <a:rPr lang="zh-CN" altLang="zh-CN" dirty="0" smtClean="0"/>
              <a:t>命令中，</a:t>
            </a:r>
            <a:r>
              <a:rPr lang="en-US" altLang="zh-CN" dirty="0" smtClean="0"/>
              <a:t>#include "</a:t>
            </a:r>
            <a:r>
              <a:rPr lang="en-US" altLang="zh-CN" dirty="0" err="1" smtClean="0"/>
              <a:t>file.h</a:t>
            </a:r>
            <a:r>
              <a:rPr lang="en-US" altLang="zh-CN" dirty="0" smtClean="0"/>
              <a:t>"</a:t>
            </a:r>
            <a:r>
              <a:rPr lang="zh-CN" altLang="zh-CN" dirty="0" smtClean="0"/>
              <a:t>和</a:t>
            </a:r>
            <a:r>
              <a:rPr lang="en-US" altLang="zh-CN" dirty="0" smtClean="0"/>
              <a:t>#include &lt;</a:t>
            </a:r>
            <a:r>
              <a:rPr lang="en-US" altLang="zh-CN" dirty="0" err="1" smtClean="0"/>
              <a:t>file.h</a:t>
            </a:r>
            <a:r>
              <a:rPr lang="en-US" altLang="zh-CN" dirty="0" smtClean="0"/>
              <a:t>&gt;</a:t>
            </a:r>
            <a:r>
              <a:rPr lang="zh-CN" altLang="zh-CN" dirty="0" smtClean="0"/>
              <a:t>的区别是：如果文件名是用双撇号</a:t>
            </a:r>
            <a:r>
              <a:rPr lang="en-US" altLang="zh-CN" dirty="0" smtClean="0"/>
              <a:t>""</a:t>
            </a:r>
            <a:r>
              <a:rPr lang="zh-CN" altLang="zh-CN" dirty="0" smtClean="0"/>
              <a:t>括起来的，那么编译系统会在源程序文件所属的文件目录中找所包含的文件，若没找到，再按系统给定的标准方式查找；如果文件名是用尖括号</a:t>
            </a:r>
            <a:r>
              <a:rPr lang="en-US" altLang="zh-CN" dirty="0" smtClean="0"/>
              <a:t>&lt;&gt;</a:t>
            </a:r>
            <a:r>
              <a:rPr lang="zh-CN" altLang="zh-CN" dirty="0" smtClean="0"/>
              <a:t>括起来的，那么编译系统按照给定的标准方式查找。标准库函数是</a:t>
            </a:r>
            <a:r>
              <a:rPr lang="en-US" altLang="zh-CN" dirty="0" smtClean="0"/>
              <a:t>C</a:t>
            </a:r>
            <a:r>
              <a:rPr lang="zh-CN" altLang="zh-CN" dirty="0" smtClean="0"/>
              <a:t>语言编译系统提供预定义库函数，用户编写程序时，可以直接调用库函数。</a:t>
            </a:r>
          </a:p>
          <a:p>
            <a:endParaRPr lang="zh-CN" altLang="en-US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altLang="zh-CN" b="1" dirty="0" smtClean="0"/>
              <a:t>10.3 </a:t>
            </a:r>
            <a:r>
              <a:rPr lang="zh-CN" altLang="zh-CN" b="1" dirty="0" smtClean="0"/>
              <a:t>条件编译</a:t>
            </a:r>
          </a:p>
          <a:p>
            <a:r>
              <a:rPr lang="zh-CN" altLang="zh-CN" dirty="0" smtClean="0"/>
              <a:t>回顾一下我们学习过的知识体系中，如果我们要选择性的执行程序，就会用到分支语句，</a:t>
            </a:r>
            <a:r>
              <a:rPr lang="en-US" altLang="zh-CN" dirty="0" smtClean="0"/>
              <a:t>C</a:t>
            </a:r>
            <a:r>
              <a:rPr lang="zh-CN" altLang="zh-CN" dirty="0" smtClean="0"/>
              <a:t>语言的条件编译，就是根据一定的条件进行选择性的编译。通常</a:t>
            </a:r>
            <a:r>
              <a:rPr lang="en-US" altLang="zh-CN" dirty="0" smtClean="0"/>
              <a:t>C</a:t>
            </a:r>
            <a:r>
              <a:rPr lang="zh-CN" altLang="zh-CN" dirty="0" smtClean="0"/>
              <a:t>源程序中，每行都要参加编译，但我们或许希望源程序中部分内容在满足一定的条件才进行编译，这叫</a:t>
            </a:r>
            <a:r>
              <a:rPr lang="en-US" altLang="zh-CN" dirty="0" smtClean="0"/>
              <a:t>“</a:t>
            </a:r>
            <a:r>
              <a:rPr lang="zh-CN" altLang="zh-CN" dirty="0" smtClean="0"/>
              <a:t>条件编译</a:t>
            </a:r>
            <a:r>
              <a:rPr lang="en-US" altLang="zh-CN" dirty="0" smtClean="0"/>
              <a:t>”</a:t>
            </a:r>
            <a:r>
              <a:rPr lang="zh-CN" altLang="zh-CN" dirty="0" smtClean="0"/>
              <a:t>。</a:t>
            </a:r>
          </a:p>
          <a:p>
            <a:r>
              <a:rPr lang="zh-CN" altLang="zh-CN" dirty="0" smtClean="0"/>
              <a:t>条件编译的一般形式为</a:t>
            </a:r>
          </a:p>
          <a:p>
            <a:r>
              <a:rPr lang="en-US" altLang="zh-CN" dirty="0" smtClean="0"/>
              <a:t>1.#ifdef </a:t>
            </a:r>
            <a:r>
              <a:rPr lang="zh-CN" altLang="zh-CN" dirty="0" smtClean="0"/>
              <a:t>标识符</a:t>
            </a:r>
          </a:p>
          <a:p>
            <a:r>
              <a:rPr lang="zh-CN" altLang="zh-CN" dirty="0" smtClean="0"/>
              <a:t>程序段</a:t>
            </a:r>
            <a:r>
              <a:rPr lang="en-US" altLang="zh-CN" dirty="0" smtClean="0"/>
              <a:t>1</a:t>
            </a:r>
            <a:endParaRPr lang="zh-CN" altLang="zh-CN" dirty="0" smtClean="0"/>
          </a:p>
          <a:p>
            <a:r>
              <a:rPr lang="en-US" altLang="zh-CN" dirty="0" smtClean="0"/>
              <a:t>#else</a:t>
            </a:r>
            <a:endParaRPr lang="zh-CN" altLang="zh-CN" dirty="0" smtClean="0"/>
          </a:p>
          <a:p>
            <a:r>
              <a:rPr lang="en-US" altLang="zh-CN" dirty="0" smtClean="0"/>
              <a:t> </a:t>
            </a:r>
            <a:r>
              <a:rPr lang="zh-CN" altLang="zh-CN" dirty="0" smtClean="0"/>
              <a:t>程序段</a:t>
            </a:r>
            <a:r>
              <a:rPr lang="en-US" altLang="zh-CN" dirty="0" smtClean="0"/>
              <a:t>2</a:t>
            </a:r>
            <a:endParaRPr lang="zh-CN" altLang="zh-CN" dirty="0" smtClean="0"/>
          </a:p>
          <a:p>
            <a:r>
              <a:rPr lang="en-US" altLang="zh-CN" dirty="0" smtClean="0"/>
              <a:t>#</a:t>
            </a:r>
            <a:r>
              <a:rPr lang="en-US" altLang="zh-CN" dirty="0" err="1" smtClean="0"/>
              <a:t>endif</a:t>
            </a:r>
            <a:endParaRPr lang="zh-CN" altLang="zh-CN" dirty="0" smtClean="0"/>
          </a:p>
          <a:p>
            <a:r>
              <a:rPr lang="zh-CN" altLang="zh-CN" dirty="0" smtClean="0"/>
              <a:t>含义：如果标识符已经被</a:t>
            </a:r>
            <a:r>
              <a:rPr lang="en-US" altLang="zh-CN" dirty="0" smtClean="0"/>
              <a:t>define</a:t>
            </a:r>
            <a:r>
              <a:rPr lang="zh-CN" altLang="zh-CN" dirty="0" smtClean="0"/>
              <a:t>定义过，那么在编译时就编译程序段</a:t>
            </a:r>
            <a:r>
              <a:rPr lang="en-US" altLang="zh-CN" dirty="0" smtClean="0"/>
              <a:t>1</a:t>
            </a:r>
            <a:r>
              <a:rPr lang="zh-CN" altLang="zh-CN" dirty="0" smtClean="0"/>
              <a:t>，否则编译程序段</a:t>
            </a:r>
            <a:r>
              <a:rPr lang="en-US" altLang="zh-CN" dirty="0" smtClean="0"/>
              <a:t>2</a:t>
            </a:r>
            <a:r>
              <a:rPr lang="zh-CN" altLang="zh-CN" dirty="0" smtClean="0"/>
              <a:t>，这里的</a:t>
            </a:r>
            <a:r>
              <a:rPr lang="en-US" altLang="zh-CN" dirty="0" smtClean="0"/>
              <a:t>#else</a:t>
            </a:r>
            <a:r>
              <a:rPr lang="zh-CN" altLang="zh-CN" dirty="0" smtClean="0"/>
              <a:t>也可以没有。</a:t>
            </a:r>
          </a:p>
          <a:p>
            <a:endParaRPr lang="zh-CN" altLang="en-US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altLang="zh-CN" dirty="0" smtClean="0"/>
              <a:t>2.#ifndef </a:t>
            </a:r>
            <a:r>
              <a:rPr lang="zh-CN" altLang="zh-CN" dirty="0" smtClean="0"/>
              <a:t>标识符</a:t>
            </a:r>
          </a:p>
          <a:p>
            <a:r>
              <a:rPr lang="zh-CN" altLang="zh-CN" dirty="0" smtClean="0"/>
              <a:t>程序段</a:t>
            </a:r>
            <a:r>
              <a:rPr lang="en-US" altLang="zh-CN" dirty="0" smtClean="0"/>
              <a:t>1</a:t>
            </a:r>
            <a:endParaRPr lang="zh-CN" altLang="zh-CN" dirty="0" smtClean="0"/>
          </a:p>
          <a:p>
            <a:r>
              <a:rPr lang="en-US" altLang="zh-CN" dirty="0" smtClean="0"/>
              <a:t>#else</a:t>
            </a:r>
            <a:endParaRPr lang="zh-CN" altLang="zh-CN" dirty="0" smtClean="0"/>
          </a:p>
          <a:p>
            <a:r>
              <a:rPr lang="en-US" altLang="zh-CN" dirty="0" smtClean="0"/>
              <a:t> </a:t>
            </a:r>
            <a:r>
              <a:rPr lang="zh-CN" altLang="zh-CN" dirty="0" smtClean="0"/>
              <a:t>程序段</a:t>
            </a:r>
            <a:r>
              <a:rPr lang="en-US" altLang="zh-CN" dirty="0" smtClean="0"/>
              <a:t>2</a:t>
            </a:r>
            <a:endParaRPr lang="zh-CN" altLang="zh-CN" dirty="0" smtClean="0"/>
          </a:p>
          <a:p>
            <a:r>
              <a:rPr lang="en-US" altLang="zh-CN" dirty="0" smtClean="0"/>
              <a:t>#</a:t>
            </a:r>
            <a:r>
              <a:rPr lang="en-US" altLang="zh-CN" dirty="0" err="1" smtClean="0"/>
              <a:t>endif</a:t>
            </a:r>
            <a:endParaRPr lang="zh-CN" altLang="zh-CN" dirty="0" smtClean="0"/>
          </a:p>
          <a:p>
            <a:r>
              <a:rPr lang="zh-CN" altLang="zh-CN" dirty="0" smtClean="0"/>
              <a:t>含义：如果标识符未被</a:t>
            </a:r>
            <a:r>
              <a:rPr lang="en-US" altLang="zh-CN" dirty="0" smtClean="0"/>
              <a:t>define</a:t>
            </a:r>
            <a:r>
              <a:rPr lang="zh-CN" altLang="zh-CN" dirty="0" smtClean="0"/>
              <a:t>定义过，那么在编译时就编译程序段</a:t>
            </a:r>
            <a:r>
              <a:rPr lang="en-US" altLang="zh-CN" dirty="0" smtClean="0"/>
              <a:t>1</a:t>
            </a:r>
            <a:r>
              <a:rPr lang="zh-CN" altLang="zh-CN" dirty="0" smtClean="0"/>
              <a:t>，否则编译程序段</a:t>
            </a:r>
            <a:r>
              <a:rPr lang="en-US" altLang="zh-CN" dirty="0" smtClean="0"/>
              <a:t>2</a:t>
            </a:r>
            <a:r>
              <a:rPr lang="zh-CN" altLang="zh-CN" dirty="0" smtClean="0"/>
              <a:t>，恰恰与第一种形式作用相反。</a:t>
            </a:r>
          </a:p>
          <a:p>
            <a:r>
              <a:rPr lang="en-US" altLang="zh-CN" dirty="0" smtClean="0"/>
              <a:t>3.#if</a:t>
            </a:r>
            <a:r>
              <a:rPr lang="zh-CN" altLang="zh-CN" dirty="0" smtClean="0"/>
              <a:t>表达式</a:t>
            </a:r>
          </a:p>
          <a:p>
            <a:r>
              <a:rPr lang="zh-CN" altLang="zh-CN" dirty="0" smtClean="0"/>
              <a:t>程序段</a:t>
            </a:r>
            <a:r>
              <a:rPr lang="en-US" altLang="zh-CN" dirty="0" smtClean="0"/>
              <a:t>1</a:t>
            </a:r>
            <a:endParaRPr lang="zh-CN" altLang="zh-CN" dirty="0" smtClean="0"/>
          </a:p>
          <a:p>
            <a:r>
              <a:rPr lang="en-US" altLang="zh-CN" dirty="0" smtClean="0"/>
              <a:t>#else</a:t>
            </a:r>
            <a:endParaRPr lang="zh-CN" altLang="zh-CN" dirty="0" smtClean="0"/>
          </a:p>
          <a:p>
            <a:r>
              <a:rPr lang="en-US" altLang="zh-CN" dirty="0" smtClean="0"/>
              <a:t> </a:t>
            </a:r>
            <a:r>
              <a:rPr lang="zh-CN" altLang="zh-CN" dirty="0" smtClean="0"/>
              <a:t>程序段</a:t>
            </a:r>
            <a:r>
              <a:rPr lang="en-US" altLang="zh-CN" dirty="0" smtClean="0"/>
              <a:t>2</a:t>
            </a:r>
            <a:endParaRPr lang="zh-CN" altLang="zh-CN" dirty="0" smtClean="0"/>
          </a:p>
          <a:p>
            <a:r>
              <a:rPr lang="en-US" altLang="zh-CN" dirty="0" smtClean="0"/>
              <a:t>#</a:t>
            </a:r>
            <a:r>
              <a:rPr lang="en-US" altLang="zh-CN" dirty="0" err="1" smtClean="0"/>
              <a:t>endif</a:t>
            </a:r>
            <a:endParaRPr lang="zh-CN" altLang="zh-CN" dirty="0" smtClean="0"/>
          </a:p>
          <a:p>
            <a:r>
              <a:rPr lang="zh-CN" altLang="zh-CN" dirty="0" smtClean="0"/>
              <a:t>含义：当指定的表达式为真就编译程序段</a:t>
            </a:r>
            <a:r>
              <a:rPr lang="en-US" altLang="zh-CN" dirty="0" smtClean="0"/>
              <a:t>1</a:t>
            </a:r>
            <a:r>
              <a:rPr lang="zh-CN" altLang="zh-CN" dirty="0" smtClean="0"/>
              <a:t>，否则编译程序段</a:t>
            </a:r>
            <a:r>
              <a:rPr lang="en-US" altLang="zh-CN" dirty="0" smtClean="0"/>
              <a:t>2</a:t>
            </a:r>
            <a:r>
              <a:rPr lang="zh-CN" altLang="zh-CN" dirty="0" smtClean="0"/>
              <a:t>。</a:t>
            </a:r>
          </a:p>
          <a:p>
            <a:endParaRPr lang="zh-CN" altLang="en-US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lvl="0"/>
            <a:r>
              <a:rPr lang="zh-CN" altLang="zh-CN" b="1" dirty="0" smtClean="0"/>
              <a:t>项目实训</a:t>
            </a:r>
          </a:p>
          <a:p>
            <a:r>
              <a:rPr lang="zh-CN" altLang="zh-CN" b="1" dirty="0" smtClean="0"/>
              <a:t>实训一：从键盘输入两个实数，求它们的乘积。</a:t>
            </a:r>
          </a:p>
          <a:p>
            <a:r>
              <a:rPr lang="zh-CN" altLang="zh-CN" dirty="0" smtClean="0"/>
              <a:t>分析：用带参数的宏来编程。</a:t>
            </a:r>
          </a:p>
          <a:p>
            <a:r>
              <a:rPr lang="en-US" altLang="zh-CN" dirty="0" smtClean="0"/>
              <a:t>#include&lt;</a:t>
            </a:r>
            <a:r>
              <a:rPr lang="en-US" altLang="zh-CN" dirty="0" err="1" smtClean="0"/>
              <a:t>stdio.h</a:t>
            </a:r>
            <a:r>
              <a:rPr lang="en-US" altLang="zh-CN" dirty="0" smtClean="0"/>
              <a:t>&gt;</a:t>
            </a:r>
            <a:endParaRPr lang="zh-CN" altLang="zh-CN" dirty="0" smtClean="0"/>
          </a:p>
          <a:p>
            <a:r>
              <a:rPr lang="en-US" altLang="zh-CN" dirty="0" smtClean="0"/>
              <a:t>#define MUL(</a:t>
            </a:r>
            <a:r>
              <a:rPr lang="en-US" altLang="zh-CN" dirty="0" err="1" smtClean="0"/>
              <a:t>x,y</a:t>
            </a:r>
            <a:r>
              <a:rPr lang="en-US" altLang="zh-CN" dirty="0" smtClean="0"/>
              <a:t>)(x*y)</a:t>
            </a:r>
            <a:endParaRPr lang="zh-CN" altLang="zh-CN" dirty="0" smtClean="0"/>
          </a:p>
          <a:p>
            <a:r>
              <a:rPr lang="en-US" altLang="zh-CN" dirty="0" smtClean="0"/>
              <a:t>main()</a:t>
            </a:r>
            <a:endParaRPr lang="zh-CN" altLang="zh-CN" dirty="0" smtClean="0"/>
          </a:p>
          <a:p>
            <a:r>
              <a:rPr lang="en-US" altLang="zh-CN" dirty="0" smtClean="0"/>
              <a:t>{</a:t>
            </a:r>
            <a:endParaRPr lang="zh-CN" altLang="zh-CN" dirty="0" smtClean="0"/>
          </a:p>
          <a:p>
            <a:r>
              <a:rPr lang="en-US" altLang="zh-CN" dirty="0" smtClean="0"/>
              <a:t>float </a:t>
            </a:r>
            <a:r>
              <a:rPr lang="en-US" altLang="zh-CN" dirty="0" err="1" smtClean="0"/>
              <a:t>a,b</a:t>
            </a:r>
            <a:r>
              <a:rPr lang="en-US" altLang="zh-CN" dirty="0" smtClean="0"/>
              <a:t>;</a:t>
            </a:r>
            <a:endParaRPr lang="zh-CN" altLang="zh-CN" dirty="0" smtClean="0"/>
          </a:p>
          <a:p>
            <a:r>
              <a:rPr lang="en-US" altLang="zh-CN" dirty="0" err="1" smtClean="0"/>
              <a:t>printf</a:t>
            </a:r>
            <a:r>
              <a:rPr lang="en-US" altLang="zh-CN" dirty="0" smtClean="0"/>
              <a:t>("please input two numbers:");</a:t>
            </a:r>
            <a:endParaRPr lang="zh-CN" altLang="zh-CN" dirty="0" smtClean="0"/>
          </a:p>
          <a:p>
            <a:r>
              <a:rPr lang="en-US" altLang="zh-CN" dirty="0" err="1" smtClean="0"/>
              <a:t>scanf</a:t>
            </a:r>
            <a:r>
              <a:rPr lang="en-US" altLang="zh-CN" dirty="0" smtClean="0"/>
              <a:t>("%</a:t>
            </a:r>
            <a:r>
              <a:rPr lang="en-US" altLang="zh-CN" dirty="0" err="1" smtClean="0"/>
              <a:t>f,%f",&amp;a,&amp;b</a:t>
            </a:r>
            <a:r>
              <a:rPr lang="en-US" altLang="zh-CN" dirty="0" smtClean="0"/>
              <a:t>);</a:t>
            </a:r>
            <a:endParaRPr lang="zh-CN" altLang="zh-CN" dirty="0" smtClean="0"/>
          </a:p>
          <a:p>
            <a:r>
              <a:rPr lang="en-US" altLang="zh-CN" dirty="0" err="1" smtClean="0"/>
              <a:t>printf</a:t>
            </a:r>
            <a:r>
              <a:rPr lang="en-US" altLang="zh-CN" dirty="0" smtClean="0"/>
              <a:t>("a </a:t>
            </a:r>
            <a:r>
              <a:rPr lang="en-US" altLang="zh-CN" dirty="0" err="1" smtClean="0"/>
              <a:t>mul</a:t>
            </a:r>
            <a:r>
              <a:rPr lang="en-US" altLang="zh-CN" dirty="0" smtClean="0"/>
              <a:t> b is:%5.2f\n", MUL(</a:t>
            </a:r>
            <a:r>
              <a:rPr lang="en-US" altLang="zh-CN" dirty="0" err="1" smtClean="0"/>
              <a:t>a,b</a:t>
            </a:r>
            <a:r>
              <a:rPr lang="en-US" altLang="zh-CN" dirty="0" smtClean="0"/>
              <a:t>));</a:t>
            </a:r>
            <a:endParaRPr lang="zh-CN" altLang="zh-CN" dirty="0" smtClean="0"/>
          </a:p>
          <a:p>
            <a:r>
              <a:rPr lang="en-US" altLang="zh-CN" dirty="0" smtClean="0"/>
              <a:t>}</a:t>
            </a:r>
            <a:endParaRPr lang="zh-CN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zh-CN" altLang="zh-CN" b="1" dirty="0" smtClean="0"/>
              <a:t>实训二：宏置换问题</a:t>
            </a:r>
          </a:p>
          <a:p>
            <a:r>
              <a:rPr lang="zh-CN" altLang="zh-CN" dirty="0" smtClean="0"/>
              <a:t>阅读下面程序，该程序</a:t>
            </a:r>
            <a:r>
              <a:rPr lang="en-US" altLang="zh-CN" dirty="0" smtClean="0"/>
              <a:t>for</a:t>
            </a:r>
            <a:r>
              <a:rPr lang="zh-CN" altLang="zh-CN" dirty="0" smtClean="0"/>
              <a:t>循环执行了几次？运行结果又如何？</a:t>
            </a:r>
          </a:p>
          <a:p>
            <a:r>
              <a:rPr lang="en-US" altLang="zh-CN" dirty="0" smtClean="0"/>
              <a:t>#include&lt;</a:t>
            </a:r>
            <a:r>
              <a:rPr lang="en-US" altLang="zh-CN" dirty="0" err="1" smtClean="0"/>
              <a:t>stdio.h</a:t>
            </a:r>
            <a:r>
              <a:rPr lang="en-US" altLang="zh-CN" dirty="0" smtClean="0"/>
              <a:t>&gt;</a:t>
            </a:r>
            <a:endParaRPr lang="zh-CN" altLang="zh-CN" dirty="0" smtClean="0"/>
          </a:p>
          <a:p>
            <a:r>
              <a:rPr lang="en-US" altLang="zh-CN" dirty="0" smtClean="0"/>
              <a:t>#define </a:t>
            </a:r>
            <a:r>
              <a:rPr lang="en-US" altLang="zh-CN" dirty="0" smtClean="0"/>
              <a:t> M2</a:t>
            </a:r>
            <a:endParaRPr lang="zh-CN" altLang="zh-CN" dirty="0" smtClean="0"/>
          </a:p>
          <a:p>
            <a:r>
              <a:rPr lang="en-US" altLang="zh-CN" dirty="0" smtClean="0"/>
              <a:t>#define </a:t>
            </a:r>
            <a:r>
              <a:rPr lang="en-US" altLang="zh-CN" dirty="0" smtClean="0"/>
              <a:t> NM+1</a:t>
            </a:r>
            <a:endParaRPr lang="zh-CN" altLang="zh-CN" dirty="0" smtClean="0"/>
          </a:p>
          <a:p>
            <a:r>
              <a:rPr lang="en-US" altLang="zh-CN" dirty="0" smtClean="0"/>
              <a:t>#define </a:t>
            </a:r>
            <a:r>
              <a:rPr lang="en-US" altLang="zh-CN" dirty="0" smtClean="0"/>
              <a:t> P2*N+1</a:t>
            </a:r>
            <a:endParaRPr lang="zh-CN" altLang="zh-CN" dirty="0" smtClean="0"/>
          </a:p>
          <a:p>
            <a:r>
              <a:rPr lang="en-US" altLang="zh-CN" dirty="0" smtClean="0"/>
              <a:t>main()</a:t>
            </a:r>
            <a:endParaRPr lang="zh-CN" altLang="zh-CN" dirty="0" smtClean="0"/>
          </a:p>
          <a:p>
            <a:r>
              <a:rPr lang="en-US" altLang="zh-CN" dirty="0" smtClean="0"/>
              <a:t>{</a:t>
            </a:r>
            <a:endParaRPr lang="zh-CN" altLang="zh-CN" dirty="0" smtClean="0"/>
          </a:p>
          <a:p>
            <a:r>
              <a:rPr lang="en-US" altLang="zh-CN" dirty="0" err="1" smtClean="0"/>
              <a:t>int</a:t>
            </a:r>
            <a:r>
              <a:rPr lang="en-US" altLang="zh-CN" dirty="0" smtClean="0"/>
              <a:t> k;</a:t>
            </a:r>
            <a:endParaRPr lang="zh-CN" altLang="zh-CN" dirty="0" smtClean="0"/>
          </a:p>
          <a:p>
            <a:r>
              <a:rPr lang="en-US" altLang="zh-CN" dirty="0" smtClean="0"/>
              <a:t>  for(k=1;k&lt;=</a:t>
            </a:r>
            <a:r>
              <a:rPr lang="en-US" altLang="zh-CN" dirty="0" err="1" smtClean="0"/>
              <a:t>P;k</a:t>
            </a:r>
            <a:r>
              <a:rPr lang="en-US" altLang="zh-CN" dirty="0" smtClean="0"/>
              <a:t>++)</a:t>
            </a:r>
            <a:endParaRPr lang="zh-CN" altLang="zh-CN" dirty="0" smtClean="0"/>
          </a:p>
          <a:p>
            <a:r>
              <a:rPr lang="en-US" altLang="zh-CN" dirty="0" err="1" smtClean="0"/>
              <a:t>printf</a:t>
            </a:r>
            <a:r>
              <a:rPr lang="en-US" altLang="zh-CN" dirty="0" smtClean="0"/>
              <a:t>("k=%d\</a:t>
            </a:r>
            <a:r>
              <a:rPr lang="en-US" altLang="zh-CN" dirty="0" err="1" smtClean="0"/>
              <a:t>n",k</a:t>
            </a:r>
            <a:r>
              <a:rPr lang="en-US" altLang="zh-CN" dirty="0" smtClean="0"/>
              <a:t>);</a:t>
            </a:r>
            <a:endParaRPr lang="zh-CN" altLang="zh-CN" dirty="0" smtClean="0"/>
          </a:p>
          <a:p>
            <a:r>
              <a:rPr lang="en-US" altLang="zh-CN" dirty="0" smtClean="0"/>
              <a:t>}</a:t>
            </a:r>
            <a:endParaRPr lang="zh-CN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lvl="0"/>
            <a:r>
              <a:rPr lang="zh-CN" altLang="zh-CN" b="1" dirty="0" smtClean="0"/>
              <a:t>项目总结</a:t>
            </a:r>
          </a:p>
          <a:p>
            <a:r>
              <a:rPr lang="zh-CN" altLang="zh-CN" dirty="0" smtClean="0"/>
              <a:t>本项目主要讲述</a:t>
            </a:r>
            <a:r>
              <a:rPr lang="en-US" altLang="zh-CN" dirty="0" smtClean="0"/>
              <a:t>C</a:t>
            </a:r>
            <a:r>
              <a:rPr lang="zh-CN" altLang="zh-CN" dirty="0" smtClean="0"/>
              <a:t>语言预处理命令使用，宏定义是用宏名来表示一个字符串，在宏展开时又以该字符串取代宏名，这是一种代换，字符串中可以含任何字符，常数、表达式均可，预处理程序对它不做任何检查</a:t>
            </a:r>
            <a:r>
              <a:rPr lang="zh-CN" altLang="zh-CN" dirty="0" smtClean="0"/>
              <a:t>；</a:t>
            </a:r>
            <a:r>
              <a:rPr lang="zh-CN" altLang="en-US" dirty="0" smtClean="0"/>
              <a:t>“</a:t>
            </a:r>
            <a:r>
              <a:rPr lang="zh-CN" altLang="zh-CN" dirty="0" smtClean="0"/>
              <a:t>文件包含</a:t>
            </a:r>
            <a:r>
              <a:rPr lang="zh-CN" altLang="en-US" dirty="0" smtClean="0"/>
              <a:t>”</a:t>
            </a:r>
            <a:r>
              <a:rPr lang="zh-CN" altLang="zh-CN" dirty="0" smtClean="0"/>
              <a:t>是</a:t>
            </a:r>
            <a:r>
              <a:rPr lang="zh-CN" altLang="zh-CN" dirty="0" smtClean="0"/>
              <a:t>有用的命令，可以节省程序设计者的重复操作；善于使用条件编译可以减少运行时间，优化程序。</a:t>
            </a:r>
          </a:p>
          <a:p>
            <a:endParaRPr lang="zh-CN" altLang="en-US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/>
          <p:cNvSpPr txBox="1"/>
          <p:nvPr/>
        </p:nvSpPr>
        <p:spPr>
          <a:xfrm>
            <a:off x="3228975" y="2132547"/>
            <a:ext cx="8058150" cy="29084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zh-CN" b="1" dirty="0" smtClean="0"/>
              <a:t>项目描述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 smtClean="0"/>
              <a:t>众多在大学就读计算机专业的同学，在学习</a:t>
            </a:r>
            <a:r>
              <a:rPr lang="en-US" altLang="zh-CN" dirty="0" smtClean="0"/>
              <a:t>C</a:t>
            </a:r>
            <a:r>
              <a:rPr lang="zh-CN" altLang="zh-CN" dirty="0" smtClean="0"/>
              <a:t>语言编程这门课程时，都曾经使用过预处理命令，预处理是</a:t>
            </a:r>
            <a:r>
              <a:rPr lang="en-US" altLang="zh-CN" dirty="0" smtClean="0"/>
              <a:t>C</a:t>
            </a:r>
            <a:r>
              <a:rPr lang="zh-CN" altLang="zh-CN" dirty="0" smtClean="0"/>
              <a:t>语言一个重要功能，若在编程时加入一些预处理命令，可以改进程序设计环境，提高编程效率。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zh-CN" b="1" dirty="0" smtClean="0"/>
              <a:t>项目分析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 smtClean="0"/>
              <a:t>当用户在合理地使用一些预处理功能时，可以使源程序模块化结构更优，编写的程序更加清晰，便于阅读、修改，并易于调试和移植。</a:t>
            </a:r>
            <a:endParaRPr lang="zh-CN" altLang="zh-CN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760" y="1116749"/>
            <a:ext cx="2926768" cy="574125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2133084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625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lvl="0"/>
            <a:r>
              <a:rPr lang="zh-CN" altLang="zh-CN" b="1" dirty="0" smtClean="0"/>
              <a:t>项目考核</a:t>
            </a:r>
          </a:p>
          <a:p>
            <a:r>
              <a:rPr lang="zh-CN" altLang="zh-CN" b="1" dirty="0" smtClean="0"/>
              <a:t>一、读程序结果</a:t>
            </a:r>
          </a:p>
          <a:p>
            <a:r>
              <a:rPr lang="en-US" altLang="zh-CN" dirty="0" smtClean="0"/>
              <a:t>1. </a:t>
            </a:r>
            <a:r>
              <a:rPr lang="zh-CN" altLang="zh-CN" dirty="0" smtClean="0"/>
              <a:t>以下程序的输出结果是</a:t>
            </a:r>
            <a:r>
              <a:rPr lang="en-US" altLang="zh-CN" u="sng" dirty="0" smtClean="0"/>
              <a:t>            </a:t>
            </a:r>
            <a:r>
              <a:rPr lang="zh-CN" altLang="zh-CN" dirty="0" smtClean="0"/>
              <a:t>。</a:t>
            </a:r>
          </a:p>
          <a:p>
            <a:r>
              <a:rPr lang="en-US" altLang="zh-CN" dirty="0" smtClean="0"/>
              <a:t>#include&lt;</a:t>
            </a:r>
            <a:r>
              <a:rPr lang="en-US" altLang="zh-CN" dirty="0" err="1" smtClean="0"/>
              <a:t>stdio.h</a:t>
            </a:r>
            <a:r>
              <a:rPr lang="en-US" altLang="zh-CN" dirty="0" smtClean="0"/>
              <a:t>&gt;</a:t>
            </a:r>
            <a:endParaRPr lang="zh-CN" altLang="zh-CN" dirty="0" smtClean="0"/>
          </a:p>
          <a:p>
            <a:r>
              <a:rPr lang="en-US" altLang="zh-CN" dirty="0" smtClean="0"/>
              <a:t>#define Q(</a:t>
            </a:r>
            <a:r>
              <a:rPr lang="en-US" altLang="zh-CN" dirty="0" err="1" smtClean="0"/>
              <a:t>a,b</a:t>
            </a:r>
            <a:r>
              <a:rPr lang="en-US" altLang="zh-CN" dirty="0" smtClean="0"/>
              <a:t>) (a)&gt;(b)?(a):(b)</a:t>
            </a:r>
            <a:endParaRPr lang="zh-CN" altLang="zh-CN" dirty="0" smtClean="0"/>
          </a:p>
          <a:p>
            <a:r>
              <a:rPr lang="en-US" altLang="zh-CN" dirty="0" smtClean="0"/>
              <a:t>main()</a:t>
            </a:r>
            <a:endParaRPr lang="zh-CN" altLang="zh-CN" dirty="0" smtClean="0"/>
          </a:p>
          <a:p>
            <a:r>
              <a:rPr lang="en-US" altLang="zh-CN" dirty="0" smtClean="0"/>
              <a:t>{</a:t>
            </a:r>
            <a:endParaRPr lang="zh-CN" altLang="zh-CN" dirty="0" smtClean="0"/>
          </a:p>
          <a:p>
            <a:r>
              <a:rPr lang="en-US" altLang="zh-CN" dirty="0" err="1" smtClean="0"/>
              <a:t>int</a:t>
            </a:r>
            <a:r>
              <a:rPr lang="en-US" altLang="zh-CN" dirty="0" smtClean="0"/>
              <a:t> x=3,y=3,z=2,m=5,n;</a:t>
            </a:r>
            <a:endParaRPr lang="zh-CN" altLang="zh-CN" dirty="0" smtClean="0"/>
          </a:p>
          <a:p>
            <a:r>
              <a:rPr lang="en-US" altLang="zh-CN" dirty="0" smtClean="0"/>
              <a:t>n=Q(</a:t>
            </a:r>
            <a:r>
              <a:rPr lang="en-US" altLang="zh-CN" dirty="0" err="1" smtClean="0"/>
              <a:t>x+y,z+m</a:t>
            </a:r>
            <a:r>
              <a:rPr lang="en-US" altLang="zh-CN" dirty="0" smtClean="0"/>
              <a:t>)*10;</a:t>
            </a:r>
            <a:endParaRPr lang="zh-CN" altLang="zh-CN" dirty="0" smtClean="0"/>
          </a:p>
          <a:p>
            <a:r>
              <a:rPr lang="en-US" altLang="zh-CN" dirty="0" err="1" smtClean="0"/>
              <a:t>printf</a:t>
            </a:r>
            <a:r>
              <a:rPr lang="en-US" altLang="zh-CN" dirty="0" smtClean="0"/>
              <a:t>("%d\</a:t>
            </a:r>
            <a:r>
              <a:rPr lang="en-US" altLang="zh-CN" dirty="0" err="1" smtClean="0"/>
              <a:t>n",n</a:t>
            </a:r>
            <a:r>
              <a:rPr lang="en-US" altLang="zh-CN" dirty="0" smtClean="0"/>
              <a:t>);</a:t>
            </a:r>
            <a:endParaRPr lang="zh-CN" altLang="zh-CN" dirty="0" smtClean="0"/>
          </a:p>
          <a:p>
            <a:r>
              <a:rPr lang="en-US" altLang="zh-CN" dirty="0" smtClean="0"/>
              <a:t>}</a:t>
            </a:r>
            <a:endParaRPr lang="zh-CN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altLang="zh-CN" dirty="0" smtClean="0"/>
              <a:t>2.</a:t>
            </a:r>
            <a:r>
              <a:rPr lang="zh-CN" altLang="zh-CN" dirty="0" smtClean="0"/>
              <a:t>以下程序的输出结果是</a:t>
            </a:r>
            <a:r>
              <a:rPr lang="en-US" altLang="zh-CN" u="sng" dirty="0" smtClean="0"/>
              <a:t>              </a:t>
            </a:r>
            <a:r>
              <a:rPr lang="zh-CN" altLang="zh-CN" dirty="0" smtClean="0"/>
              <a:t>。</a:t>
            </a:r>
          </a:p>
          <a:p>
            <a:r>
              <a:rPr lang="en-US" altLang="zh-CN" dirty="0" smtClean="0"/>
              <a:t>#include&lt;</a:t>
            </a:r>
            <a:r>
              <a:rPr lang="en-US" altLang="zh-CN" dirty="0" err="1" smtClean="0"/>
              <a:t>stdio.h</a:t>
            </a:r>
            <a:r>
              <a:rPr lang="en-US" altLang="zh-CN" dirty="0" smtClean="0"/>
              <a:t>&gt;</a:t>
            </a:r>
            <a:endParaRPr lang="zh-CN" altLang="zh-CN" dirty="0" smtClean="0"/>
          </a:p>
          <a:p>
            <a:r>
              <a:rPr lang="en-US" altLang="zh-CN" dirty="0" smtClean="0"/>
              <a:t>#define S 7.5</a:t>
            </a:r>
            <a:endParaRPr lang="zh-CN" altLang="zh-CN" dirty="0" smtClean="0"/>
          </a:p>
          <a:p>
            <a:r>
              <a:rPr lang="en-US" altLang="zh-CN" dirty="0" smtClean="0"/>
              <a:t>#define P(x) S*x*x</a:t>
            </a:r>
            <a:endParaRPr lang="zh-CN" altLang="zh-CN" dirty="0" smtClean="0"/>
          </a:p>
          <a:p>
            <a:r>
              <a:rPr lang="en-US" altLang="zh-CN" dirty="0" smtClean="0"/>
              <a:t>main()</a:t>
            </a:r>
            <a:endParaRPr lang="zh-CN" altLang="zh-CN" dirty="0" smtClean="0"/>
          </a:p>
          <a:p>
            <a:r>
              <a:rPr lang="en-US" altLang="zh-CN" dirty="0" smtClean="0"/>
              <a:t>{</a:t>
            </a:r>
            <a:endParaRPr lang="zh-CN" altLang="zh-CN" dirty="0" smtClean="0"/>
          </a:p>
          <a:p>
            <a:r>
              <a:rPr lang="en-US" altLang="zh-CN" dirty="0" err="1" smtClean="0"/>
              <a:t>int</a:t>
            </a:r>
            <a:r>
              <a:rPr lang="en-US" altLang="zh-CN" dirty="0" smtClean="0"/>
              <a:t> a=2,b=3;</a:t>
            </a:r>
            <a:endParaRPr lang="zh-CN" altLang="zh-CN" dirty="0" smtClean="0"/>
          </a:p>
          <a:p>
            <a:r>
              <a:rPr lang="en-US" altLang="zh-CN" dirty="0" err="1" smtClean="0"/>
              <a:t>printf</a:t>
            </a:r>
            <a:r>
              <a:rPr lang="en-US" altLang="zh-CN" dirty="0" smtClean="0"/>
              <a:t>("%5.2f\</a:t>
            </a:r>
            <a:r>
              <a:rPr lang="en-US" altLang="zh-CN" dirty="0" err="1" smtClean="0"/>
              <a:t>n",P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a+b</a:t>
            </a:r>
            <a:r>
              <a:rPr lang="en-US" altLang="zh-CN" dirty="0" smtClean="0"/>
              <a:t>));</a:t>
            </a:r>
            <a:endParaRPr lang="zh-CN" altLang="zh-CN" dirty="0" smtClean="0"/>
          </a:p>
          <a:p>
            <a:r>
              <a:rPr lang="en-US" altLang="zh-CN" dirty="0" smtClean="0"/>
              <a:t>}</a:t>
            </a:r>
            <a:endParaRPr lang="zh-CN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altLang="zh-CN" dirty="0" smtClean="0"/>
              <a:t>3.</a:t>
            </a:r>
            <a:r>
              <a:rPr lang="zh-CN" altLang="zh-CN" dirty="0" smtClean="0"/>
              <a:t>以下程序的输出结果是</a:t>
            </a:r>
            <a:r>
              <a:rPr lang="en-US" altLang="zh-CN" u="sng" dirty="0" smtClean="0"/>
              <a:t>             </a:t>
            </a:r>
            <a:r>
              <a:rPr lang="zh-CN" altLang="zh-CN" dirty="0" smtClean="0"/>
              <a:t>。</a:t>
            </a:r>
          </a:p>
          <a:p>
            <a:r>
              <a:rPr lang="en-US" altLang="zh-CN" dirty="0" smtClean="0"/>
              <a:t>#include&lt;</a:t>
            </a:r>
            <a:r>
              <a:rPr lang="en-US" altLang="zh-CN" dirty="0" err="1" smtClean="0"/>
              <a:t>stdio.h</a:t>
            </a:r>
            <a:r>
              <a:rPr lang="en-US" altLang="zh-CN" dirty="0" smtClean="0"/>
              <a:t>&gt;</a:t>
            </a:r>
            <a:endParaRPr lang="zh-CN" altLang="zh-CN" dirty="0" smtClean="0"/>
          </a:p>
          <a:p>
            <a:r>
              <a:rPr lang="en-US" altLang="zh-CN" dirty="0" smtClean="0"/>
              <a:t>#define M4</a:t>
            </a:r>
            <a:endParaRPr lang="zh-CN" altLang="zh-CN" dirty="0" smtClean="0"/>
          </a:p>
          <a:p>
            <a:r>
              <a:rPr lang="en-US" altLang="zh-CN" dirty="0" smtClean="0"/>
              <a:t>#define P(x) M*x/2</a:t>
            </a:r>
            <a:endParaRPr lang="zh-CN" altLang="zh-CN" dirty="0" smtClean="0"/>
          </a:p>
          <a:p>
            <a:r>
              <a:rPr lang="en-US" altLang="zh-CN" dirty="0" smtClean="0"/>
              <a:t>main()</a:t>
            </a:r>
            <a:endParaRPr lang="zh-CN" altLang="zh-CN" dirty="0" smtClean="0"/>
          </a:p>
          <a:p>
            <a:r>
              <a:rPr lang="en-US" altLang="zh-CN" dirty="0" smtClean="0"/>
              <a:t>{</a:t>
            </a:r>
            <a:endParaRPr lang="zh-CN" altLang="zh-CN" dirty="0" smtClean="0"/>
          </a:p>
          <a:p>
            <a:r>
              <a:rPr lang="en-US" altLang="zh-CN" dirty="0" smtClean="0"/>
              <a:t>float </a:t>
            </a:r>
            <a:r>
              <a:rPr lang="en-US" altLang="zh-CN" dirty="0" err="1" smtClean="0"/>
              <a:t>b,a</a:t>
            </a:r>
            <a:r>
              <a:rPr lang="en-US" altLang="zh-CN" dirty="0" smtClean="0"/>
              <a:t>=4.5;</a:t>
            </a:r>
            <a:endParaRPr lang="zh-CN" altLang="zh-CN" dirty="0" smtClean="0"/>
          </a:p>
          <a:p>
            <a:r>
              <a:rPr lang="en-US" altLang="zh-CN" dirty="0" smtClean="0"/>
              <a:t> b=P(a);</a:t>
            </a:r>
            <a:endParaRPr lang="zh-CN" altLang="zh-CN" dirty="0" smtClean="0"/>
          </a:p>
          <a:p>
            <a:r>
              <a:rPr lang="en-US" altLang="zh-CN" dirty="0" err="1" smtClean="0"/>
              <a:t>printf</a:t>
            </a:r>
            <a:r>
              <a:rPr lang="en-US" altLang="zh-CN" dirty="0" smtClean="0"/>
              <a:t>("%5.2f\</a:t>
            </a:r>
            <a:r>
              <a:rPr lang="en-US" altLang="zh-CN" dirty="0" err="1" smtClean="0"/>
              <a:t>n",b</a:t>
            </a:r>
            <a:r>
              <a:rPr lang="en-US" altLang="zh-CN" dirty="0" smtClean="0"/>
              <a:t>);</a:t>
            </a:r>
            <a:endParaRPr lang="zh-CN" altLang="zh-CN" dirty="0" smtClean="0"/>
          </a:p>
          <a:p>
            <a:r>
              <a:rPr lang="en-US" altLang="zh-CN" dirty="0" smtClean="0"/>
              <a:t>}</a:t>
            </a:r>
            <a:endParaRPr lang="zh-CN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altLang="zh-CN" dirty="0" smtClean="0"/>
              <a:t>4</a:t>
            </a:r>
            <a:r>
              <a:rPr lang="zh-CN" altLang="zh-CN" dirty="0" smtClean="0"/>
              <a:t>．以下程序的输出结果是</a:t>
            </a:r>
            <a:r>
              <a:rPr lang="en-US" altLang="zh-CN" u="sng" dirty="0" smtClean="0"/>
              <a:t>              </a:t>
            </a:r>
            <a:r>
              <a:rPr lang="zh-CN" altLang="zh-CN" dirty="0" smtClean="0"/>
              <a:t>。</a:t>
            </a:r>
          </a:p>
          <a:p>
            <a:r>
              <a:rPr lang="en-US" altLang="zh-CN" dirty="0" smtClean="0"/>
              <a:t>#include&lt;</a:t>
            </a:r>
            <a:r>
              <a:rPr lang="en-US" altLang="zh-CN" dirty="0" err="1" smtClean="0"/>
              <a:t>stdio.h</a:t>
            </a:r>
            <a:r>
              <a:rPr lang="en-US" altLang="zh-CN" dirty="0" smtClean="0"/>
              <a:t>&gt;</a:t>
            </a:r>
            <a:endParaRPr lang="zh-CN" altLang="zh-CN" dirty="0" smtClean="0"/>
          </a:p>
          <a:p>
            <a:r>
              <a:rPr lang="en-US" altLang="zh-CN" dirty="0" smtClean="0"/>
              <a:t>#define A(a)a*a</a:t>
            </a:r>
            <a:endParaRPr lang="zh-CN" altLang="zh-CN" dirty="0" smtClean="0"/>
          </a:p>
          <a:p>
            <a:r>
              <a:rPr lang="en-US" altLang="zh-CN" dirty="0" smtClean="0"/>
              <a:t>main()</a:t>
            </a:r>
            <a:endParaRPr lang="zh-CN" altLang="zh-CN" dirty="0" smtClean="0"/>
          </a:p>
          <a:p>
            <a:r>
              <a:rPr lang="en-US" altLang="zh-CN" dirty="0" smtClean="0"/>
              <a:t>{</a:t>
            </a:r>
            <a:endParaRPr lang="zh-CN" altLang="zh-CN" dirty="0" smtClean="0"/>
          </a:p>
          <a:p>
            <a:r>
              <a:rPr lang="en-US" altLang="zh-CN" dirty="0" err="1" smtClean="0"/>
              <a:t>int</a:t>
            </a:r>
            <a:r>
              <a:rPr lang="en-US" altLang="zh-CN" dirty="0" smtClean="0"/>
              <a:t> x=6,y=2,z;</a:t>
            </a:r>
            <a:endParaRPr lang="zh-CN" altLang="zh-CN" dirty="0" smtClean="0"/>
          </a:p>
          <a:p>
            <a:r>
              <a:rPr lang="en-US" altLang="zh-CN" dirty="0" smtClean="0"/>
              <a:t> z=A(x)/A(y);</a:t>
            </a:r>
            <a:endParaRPr lang="zh-CN" altLang="zh-CN" dirty="0" smtClean="0"/>
          </a:p>
          <a:p>
            <a:r>
              <a:rPr lang="en-US" altLang="zh-CN" dirty="0" err="1" smtClean="0"/>
              <a:t>printf</a:t>
            </a:r>
            <a:r>
              <a:rPr lang="en-US" altLang="zh-CN" dirty="0" smtClean="0"/>
              <a:t>("%d\</a:t>
            </a:r>
            <a:r>
              <a:rPr lang="en-US" altLang="zh-CN" dirty="0" err="1" smtClean="0"/>
              <a:t>n",z</a:t>
            </a:r>
            <a:r>
              <a:rPr lang="en-US" altLang="zh-CN" dirty="0" smtClean="0"/>
              <a:t>);</a:t>
            </a:r>
            <a:endParaRPr lang="zh-CN" altLang="zh-CN" dirty="0" smtClean="0"/>
          </a:p>
          <a:p>
            <a:r>
              <a:rPr lang="en-US" altLang="zh-CN" dirty="0" smtClean="0"/>
              <a:t>}</a:t>
            </a:r>
            <a:endParaRPr lang="zh-CN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altLang="zh-CN" dirty="0" smtClean="0"/>
              <a:t>5.</a:t>
            </a:r>
            <a:r>
              <a:rPr lang="zh-CN" altLang="zh-CN" dirty="0" smtClean="0"/>
              <a:t>以下程序的输出结果是</a:t>
            </a:r>
            <a:r>
              <a:rPr lang="en-US" altLang="zh-CN" u="sng" dirty="0" smtClean="0"/>
              <a:t>                </a:t>
            </a:r>
            <a:r>
              <a:rPr lang="zh-CN" altLang="zh-CN" dirty="0" smtClean="0"/>
              <a:t>。</a:t>
            </a:r>
          </a:p>
          <a:p>
            <a:r>
              <a:rPr lang="en-US" altLang="zh-CN" dirty="0" smtClean="0"/>
              <a:t>#include&lt;</a:t>
            </a:r>
            <a:r>
              <a:rPr lang="en-US" altLang="zh-CN" dirty="0" err="1" smtClean="0"/>
              <a:t>stdio.h</a:t>
            </a:r>
            <a:r>
              <a:rPr lang="en-US" altLang="zh-CN" dirty="0" smtClean="0"/>
              <a:t>&gt;</a:t>
            </a:r>
            <a:endParaRPr lang="zh-CN" altLang="zh-CN" dirty="0" smtClean="0"/>
          </a:p>
          <a:p>
            <a:r>
              <a:rPr lang="en-US" altLang="zh-CN" dirty="0" smtClean="0"/>
              <a:t>#define M(x)x*x</a:t>
            </a:r>
            <a:endParaRPr lang="zh-CN" altLang="zh-CN" dirty="0" smtClean="0"/>
          </a:p>
          <a:p>
            <a:r>
              <a:rPr lang="en-US" altLang="zh-CN" dirty="0" smtClean="0"/>
              <a:t>main()</a:t>
            </a:r>
            <a:endParaRPr lang="zh-CN" altLang="zh-CN" dirty="0" smtClean="0"/>
          </a:p>
          <a:p>
            <a:r>
              <a:rPr lang="en-US" altLang="zh-CN" dirty="0" smtClean="0"/>
              <a:t>{</a:t>
            </a:r>
            <a:endParaRPr lang="zh-CN" altLang="zh-CN" dirty="0" smtClean="0"/>
          </a:p>
          <a:p>
            <a:r>
              <a:rPr lang="en-US" altLang="zh-CN" dirty="0" err="1" smtClean="0"/>
              <a:t>printf</a:t>
            </a:r>
            <a:r>
              <a:rPr lang="en-US" altLang="zh-CN" dirty="0" smtClean="0"/>
              <a:t>("%d\</a:t>
            </a:r>
            <a:r>
              <a:rPr lang="en-US" altLang="zh-CN" dirty="0" err="1" smtClean="0"/>
              <a:t>n",M</a:t>
            </a:r>
            <a:r>
              <a:rPr lang="en-US" altLang="zh-CN" dirty="0" smtClean="0"/>
              <a:t>(1+2)+3);</a:t>
            </a:r>
            <a:endParaRPr lang="zh-CN" altLang="zh-CN" dirty="0" smtClean="0"/>
          </a:p>
          <a:p>
            <a:r>
              <a:rPr lang="en-US" altLang="zh-CN" dirty="0" smtClean="0"/>
              <a:t>}</a:t>
            </a:r>
            <a:endParaRPr lang="zh-CN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0"/>
          </p:nvPr>
        </p:nvSpPr>
        <p:spPr>
          <a:xfrm>
            <a:off x="1095375" y="152400"/>
            <a:ext cx="10353675" cy="5362575"/>
          </a:xfrm>
        </p:spPr>
        <p:txBody>
          <a:bodyPr/>
          <a:lstStyle/>
          <a:p>
            <a:r>
              <a:rPr lang="zh-CN" altLang="zh-CN" b="1" dirty="0" smtClean="0"/>
              <a:t>二、选择题</a:t>
            </a:r>
          </a:p>
          <a:p>
            <a:r>
              <a:rPr lang="en-US" altLang="zh-CN" dirty="0" smtClean="0"/>
              <a:t>1.</a:t>
            </a:r>
            <a:r>
              <a:rPr lang="zh-CN" altLang="zh-CN" dirty="0" smtClean="0"/>
              <a:t>下面程序输出结果是（ ）。</a:t>
            </a:r>
          </a:p>
          <a:p>
            <a:r>
              <a:rPr lang="en-US" altLang="zh-CN" dirty="0" smtClean="0"/>
              <a:t>#include&lt;</a:t>
            </a:r>
            <a:r>
              <a:rPr lang="en-US" altLang="zh-CN" dirty="0" err="1" smtClean="0"/>
              <a:t>stdio.h</a:t>
            </a:r>
            <a:r>
              <a:rPr lang="en-US" altLang="zh-CN" dirty="0" smtClean="0"/>
              <a:t>&gt;</a:t>
            </a:r>
            <a:endParaRPr lang="zh-CN" altLang="zh-CN" dirty="0" smtClean="0"/>
          </a:p>
          <a:p>
            <a:r>
              <a:rPr lang="en-US" altLang="zh-CN" dirty="0" smtClean="0"/>
              <a:t>#define P(</a:t>
            </a:r>
            <a:r>
              <a:rPr lang="en-US" altLang="zh-CN" dirty="0" err="1" smtClean="0"/>
              <a:t>a,b,c</a:t>
            </a:r>
            <a:r>
              <a:rPr lang="en-US" altLang="zh-CN" dirty="0" smtClean="0"/>
              <a:t>) a*</a:t>
            </a:r>
            <a:r>
              <a:rPr lang="en-US" altLang="zh-CN" dirty="0" err="1" smtClean="0"/>
              <a:t>b+c</a:t>
            </a:r>
            <a:endParaRPr lang="zh-CN" altLang="zh-CN" dirty="0" smtClean="0"/>
          </a:p>
          <a:p>
            <a:r>
              <a:rPr lang="en-US" altLang="zh-CN" dirty="0" smtClean="0"/>
              <a:t>main()</a:t>
            </a:r>
            <a:endParaRPr lang="zh-CN" altLang="zh-CN" dirty="0" smtClean="0"/>
          </a:p>
          <a:p>
            <a:r>
              <a:rPr lang="en-US" altLang="zh-CN" dirty="0" smtClean="0"/>
              <a:t>{</a:t>
            </a:r>
            <a:endParaRPr lang="zh-CN" altLang="zh-CN" dirty="0" smtClean="0"/>
          </a:p>
          <a:p>
            <a:r>
              <a:rPr lang="en-US" altLang="zh-CN" dirty="0" err="1" smtClean="0"/>
              <a:t>int</a:t>
            </a:r>
            <a:r>
              <a:rPr lang="en-US" altLang="zh-CN" dirty="0" smtClean="0"/>
              <a:t> x=1,y=2,z=3;</a:t>
            </a:r>
            <a:endParaRPr lang="zh-CN" altLang="zh-CN" dirty="0" smtClean="0"/>
          </a:p>
          <a:p>
            <a:r>
              <a:rPr lang="en-US" altLang="zh-CN" dirty="0" err="1" smtClean="0"/>
              <a:t>printf</a:t>
            </a:r>
            <a:r>
              <a:rPr lang="en-US" altLang="zh-CN" dirty="0" smtClean="0"/>
              <a:t>(“%d\</a:t>
            </a:r>
            <a:r>
              <a:rPr lang="en-US" altLang="zh-CN" dirty="0" err="1" smtClean="0"/>
              <a:t>n”,P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x+y,y+z,z+x</a:t>
            </a:r>
            <a:r>
              <a:rPr lang="en-US" altLang="zh-CN" dirty="0" smtClean="0"/>
              <a:t>));</a:t>
            </a:r>
            <a:endParaRPr lang="zh-CN" altLang="zh-CN" dirty="0" smtClean="0"/>
          </a:p>
          <a:p>
            <a:r>
              <a:rPr lang="en-US" altLang="zh-CN" dirty="0" smtClean="0"/>
              <a:t>}</a:t>
            </a:r>
            <a:endParaRPr lang="zh-CN" altLang="zh-CN" dirty="0" smtClean="0"/>
          </a:p>
          <a:p>
            <a:r>
              <a:rPr lang="en-US" altLang="zh-CN" dirty="0" smtClean="0"/>
              <a:t>A.12 B.15 C.17   D.19</a:t>
            </a:r>
            <a:endParaRPr lang="zh-CN" altLang="zh-CN" dirty="0" smtClean="0"/>
          </a:p>
          <a:p>
            <a:r>
              <a:rPr lang="en-US" altLang="zh-CN" dirty="0" smtClean="0"/>
              <a:t>2.</a:t>
            </a:r>
            <a:r>
              <a:rPr lang="zh-CN" altLang="zh-CN" dirty="0" smtClean="0"/>
              <a:t>以下叙述错误的是（ ）。</a:t>
            </a:r>
          </a:p>
          <a:p>
            <a:r>
              <a:rPr lang="en-US" altLang="zh-CN" dirty="0" err="1" smtClean="0"/>
              <a:t>A.#define</a:t>
            </a:r>
            <a:r>
              <a:rPr lang="en-US" altLang="zh-CN" dirty="0" smtClean="0"/>
              <a:t> AM</a:t>
            </a:r>
            <a:r>
              <a:rPr lang="zh-CN" altLang="zh-CN" dirty="0" smtClean="0"/>
              <a:t>是正确的宏定义</a:t>
            </a:r>
          </a:p>
          <a:p>
            <a:r>
              <a:rPr lang="en-US" altLang="zh-CN" dirty="0" smtClean="0"/>
              <a:t>B.C</a:t>
            </a:r>
            <a:r>
              <a:rPr lang="zh-CN" altLang="zh-CN" dirty="0" smtClean="0"/>
              <a:t>程序是在执行过程中对预处理命令进行处理</a:t>
            </a:r>
          </a:p>
          <a:p>
            <a:r>
              <a:rPr lang="en-US" altLang="zh-CN" dirty="0" smtClean="0"/>
              <a:t>C.</a:t>
            </a:r>
            <a:r>
              <a:rPr lang="zh-CN" altLang="zh-CN" dirty="0" smtClean="0"/>
              <a:t>在程序中凡以</a:t>
            </a:r>
            <a:r>
              <a:rPr lang="en-US" altLang="zh-CN" dirty="0" smtClean="0"/>
              <a:t>#</a:t>
            </a:r>
            <a:r>
              <a:rPr lang="zh-CN" altLang="zh-CN" dirty="0" smtClean="0"/>
              <a:t>号开始的语句都是预处理命令行</a:t>
            </a:r>
          </a:p>
          <a:p>
            <a:r>
              <a:rPr lang="en-US" altLang="zh-CN" dirty="0" smtClean="0"/>
              <a:t>D.</a:t>
            </a:r>
            <a:r>
              <a:rPr lang="zh-CN" altLang="zh-CN" dirty="0" smtClean="0"/>
              <a:t>预处理命令都必须以</a:t>
            </a:r>
            <a:r>
              <a:rPr lang="en-US" altLang="zh-CN" dirty="0" smtClean="0"/>
              <a:t>#</a:t>
            </a:r>
            <a:r>
              <a:rPr lang="zh-CN" altLang="zh-CN" dirty="0" smtClean="0"/>
              <a:t>号开始</a:t>
            </a:r>
          </a:p>
          <a:p>
            <a:endParaRPr lang="zh-CN" altLang="en-US" dirty="0"/>
          </a:p>
        </p:txBody>
      </p:sp>
    </p:spTree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altLang="zh-CN" dirty="0" smtClean="0"/>
              <a:t>3.C</a:t>
            </a:r>
            <a:r>
              <a:rPr lang="zh-CN" altLang="zh-CN" dirty="0" smtClean="0"/>
              <a:t>语言编译系统对宏命令的处理方法是（ ）。</a:t>
            </a:r>
          </a:p>
          <a:p>
            <a:r>
              <a:rPr lang="en-US" altLang="zh-CN" dirty="0" smtClean="0"/>
              <a:t>A.</a:t>
            </a:r>
            <a:r>
              <a:rPr lang="zh-CN" altLang="zh-CN" dirty="0" smtClean="0"/>
              <a:t>在程序连接时进行的</a:t>
            </a:r>
          </a:p>
          <a:p>
            <a:r>
              <a:rPr lang="en-US" altLang="zh-CN" dirty="0" smtClean="0"/>
              <a:t>B.</a:t>
            </a:r>
            <a:r>
              <a:rPr lang="zh-CN" altLang="zh-CN" dirty="0" smtClean="0"/>
              <a:t>在程序运行时进行的</a:t>
            </a:r>
          </a:p>
          <a:p>
            <a:r>
              <a:rPr lang="en-US" altLang="zh-CN" dirty="0" smtClean="0"/>
              <a:t>C.</a:t>
            </a:r>
            <a:r>
              <a:rPr lang="zh-CN" altLang="zh-CN" dirty="0" smtClean="0"/>
              <a:t>和</a:t>
            </a:r>
            <a:r>
              <a:rPr lang="en-US" altLang="zh-CN" dirty="0" smtClean="0"/>
              <a:t>C</a:t>
            </a:r>
            <a:r>
              <a:rPr lang="zh-CN" altLang="zh-CN" dirty="0" smtClean="0"/>
              <a:t>语句同时进行编译</a:t>
            </a:r>
          </a:p>
          <a:p>
            <a:r>
              <a:rPr lang="en-US" altLang="zh-CN" dirty="0" smtClean="0"/>
              <a:t>D.</a:t>
            </a:r>
            <a:r>
              <a:rPr lang="zh-CN" altLang="zh-CN" dirty="0" smtClean="0"/>
              <a:t>在源程序正式编译之前进行</a:t>
            </a:r>
          </a:p>
          <a:p>
            <a:r>
              <a:rPr lang="en-US" altLang="zh-CN" dirty="0" smtClean="0"/>
              <a:t>4.</a:t>
            </a:r>
            <a:r>
              <a:rPr lang="zh-CN" altLang="zh-CN" dirty="0" smtClean="0"/>
              <a:t>文件包含预处理，当使用</a:t>
            </a:r>
            <a:r>
              <a:rPr lang="en-US" altLang="zh-CN" dirty="0" smtClean="0"/>
              <a:t>#</a:t>
            </a:r>
            <a:r>
              <a:rPr lang="en-US" altLang="zh-CN" dirty="0" err="1" smtClean="0"/>
              <a:t>incude</a:t>
            </a:r>
            <a:r>
              <a:rPr lang="zh-CN" altLang="zh-CN" dirty="0" smtClean="0"/>
              <a:t>后面的文件名用</a:t>
            </a:r>
            <a:r>
              <a:rPr lang="en-US" altLang="zh-CN" dirty="0" smtClean="0"/>
              <a:t>&lt;&gt;</a:t>
            </a:r>
            <a:r>
              <a:rPr lang="zh-CN" altLang="zh-CN" dirty="0" smtClean="0"/>
              <a:t>括起来时，被包含文件的寻找方式为（ ）。</a:t>
            </a:r>
          </a:p>
          <a:p>
            <a:r>
              <a:rPr lang="en-US" altLang="zh-CN" dirty="0" smtClean="0"/>
              <a:t>A.</a:t>
            </a:r>
            <a:r>
              <a:rPr lang="zh-CN" altLang="zh-CN" dirty="0" smtClean="0"/>
              <a:t>仅仅搜索当前目录</a:t>
            </a:r>
          </a:p>
          <a:p>
            <a:r>
              <a:rPr lang="en-US" altLang="zh-CN" dirty="0" smtClean="0"/>
              <a:t>B.</a:t>
            </a:r>
            <a:r>
              <a:rPr lang="zh-CN" altLang="zh-CN" dirty="0" smtClean="0"/>
              <a:t>仅仅搜索源程序所在目录</a:t>
            </a:r>
          </a:p>
          <a:p>
            <a:r>
              <a:rPr lang="en-US" altLang="zh-CN" dirty="0" smtClean="0"/>
              <a:t>C.</a:t>
            </a:r>
            <a:r>
              <a:rPr lang="zh-CN" altLang="zh-CN" dirty="0" smtClean="0"/>
              <a:t>按照系统设定的标准方式搜索目录</a:t>
            </a:r>
          </a:p>
          <a:p>
            <a:r>
              <a:rPr lang="en-US" altLang="zh-CN" dirty="0" smtClean="0"/>
              <a:t>D.</a:t>
            </a:r>
            <a:r>
              <a:rPr lang="zh-CN" altLang="zh-CN" dirty="0" smtClean="0"/>
              <a:t>先在源程序所在目录搜索，再按照系统设定的标准方式搜索目录</a:t>
            </a:r>
          </a:p>
          <a:p>
            <a:endParaRPr lang="zh-CN" altLang="en-US" dirty="0"/>
          </a:p>
        </p:txBody>
      </p:sp>
    </p:spTree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altLang="zh-CN" dirty="0" smtClean="0"/>
              <a:t>5.C</a:t>
            </a:r>
            <a:r>
              <a:rPr lang="zh-CN" altLang="zh-CN" dirty="0" smtClean="0"/>
              <a:t>语言预处理功能中的条件编译，基本形式为下面所示，其中</a:t>
            </a:r>
            <a:r>
              <a:rPr lang="en-US" altLang="zh-CN" dirty="0" smtClean="0"/>
              <a:t>XXX</a:t>
            </a:r>
            <a:r>
              <a:rPr lang="zh-CN" altLang="zh-CN" dirty="0" smtClean="0"/>
              <a:t>可以是（ ）。</a:t>
            </a:r>
          </a:p>
          <a:p>
            <a:r>
              <a:rPr lang="en-US" altLang="zh-CN" dirty="0" smtClean="0"/>
              <a:t>#XXX </a:t>
            </a:r>
            <a:r>
              <a:rPr lang="zh-CN" altLang="zh-CN" dirty="0" smtClean="0"/>
              <a:t>标识符</a:t>
            </a:r>
          </a:p>
          <a:p>
            <a:r>
              <a:rPr lang="zh-CN" altLang="zh-CN" dirty="0" smtClean="0"/>
              <a:t>程序段</a:t>
            </a:r>
            <a:r>
              <a:rPr lang="en-US" altLang="zh-CN" dirty="0" smtClean="0"/>
              <a:t>1</a:t>
            </a:r>
            <a:endParaRPr lang="zh-CN" altLang="zh-CN" dirty="0" smtClean="0"/>
          </a:p>
          <a:p>
            <a:r>
              <a:rPr lang="en-US" altLang="zh-CN" dirty="0" smtClean="0"/>
              <a:t>#else</a:t>
            </a:r>
            <a:endParaRPr lang="zh-CN" altLang="zh-CN" dirty="0" smtClean="0"/>
          </a:p>
          <a:p>
            <a:r>
              <a:rPr lang="en-US" altLang="zh-CN" dirty="0" smtClean="0"/>
              <a:t> </a:t>
            </a:r>
            <a:r>
              <a:rPr lang="zh-CN" altLang="zh-CN" dirty="0" smtClean="0"/>
              <a:t>程序段</a:t>
            </a:r>
            <a:r>
              <a:rPr lang="en-US" altLang="zh-CN" dirty="0" smtClean="0"/>
              <a:t>2</a:t>
            </a:r>
            <a:endParaRPr lang="zh-CN" altLang="zh-CN" dirty="0" smtClean="0"/>
          </a:p>
          <a:p>
            <a:r>
              <a:rPr lang="en-US" altLang="zh-CN" dirty="0" smtClean="0"/>
              <a:t>#</a:t>
            </a:r>
            <a:r>
              <a:rPr lang="en-US" altLang="zh-CN" dirty="0" err="1" smtClean="0"/>
              <a:t>endif</a:t>
            </a:r>
            <a:endParaRPr lang="zh-CN" altLang="zh-CN" dirty="0" smtClean="0"/>
          </a:p>
          <a:p>
            <a:r>
              <a:rPr lang="en-US" altLang="zh-CN" dirty="0" err="1" smtClean="0"/>
              <a:t>A.define</a:t>
            </a:r>
            <a:r>
              <a:rPr lang="zh-CN" altLang="zh-CN" dirty="0" smtClean="0"/>
              <a:t>或</a:t>
            </a:r>
            <a:r>
              <a:rPr lang="en-US" altLang="zh-CN" dirty="0" smtClean="0"/>
              <a:t>include</a:t>
            </a:r>
            <a:endParaRPr lang="zh-CN" altLang="zh-CN" dirty="0" smtClean="0"/>
          </a:p>
          <a:p>
            <a:r>
              <a:rPr lang="en-US" altLang="zh-CN" dirty="0" err="1" smtClean="0"/>
              <a:t>B.ifdef</a:t>
            </a:r>
            <a:r>
              <a:rPr lang="zh-CN" altLang="zh-CN" dirty="0" smtClean="0"/>
              <a:t>或</a:t>
            </a:r>
            <a:r>
              <a:rPr lang="en-US" altLang="zh-CN" dirty="0" smtClean="0"/>
              <a:t>include</a:t>
            </a:r>
            <a:endParaRPr lang="zh-CN" altLang="zh-CN" dirty="0" smtClean="0"/>
          </a:p>
          <a:p>
            <a:r>
              <a:rPr lang="en-US" altLang="zh-CN" dirty="0" err="1" smtClean="0"/>
              <a:t>C.ifdef</a:t>
            </a:r>
            <a:r>
              <a:rPr lang="zh-CN" altLang="zh-CN" dirty="0" smtClean="0"/>
              <a:t>或</a:t>
            </a:r>
            <a:r>
              <a:rPr lang="en-US" altLang="zh-CN" dirty="0" err="1" smtClean="0"/>
              <a:t>ifndef</a:t>
            </a:r>
            <a:r>
              <a:rPr lang="zh-CN" altLang="zh-CN" dirty="0" smtClean="0"/>
              <a:t>或</a:t>
            </a:r>
            <a:r>
              <a:rPr lang="en-US" altLang="zh-CN" dirty="0" smtClean="0"/>
              <a:t>define</a:t>
            </a:r>
            <a:endParaRPr lang="zh-CN" altLang="zh-CN" dirty="0" smtClean="0"/>
          </a:p>
          <a:p>
            <a:r>
              <a:rPr lang="en-US" altLang="zh-CN" dirty="0" err="1" smtClean="0"/>
              <a:t>D.ifdef</a:t>
            </a:r>
            <a:r>
              <a:rPr lang="zh-CN" altLang="zh-CN" dirty="0" smtClean="0"/>
              <a:t>或</a:t>
            </a:r>
            <a:r>
              <a:rPr lang="en-US" altLang="zh-CN" dirty="0" err="1" smtClean="0"/>
              <a:t>ifndef</a:t>
            </a:r>
            <a:r>
              <a:rPr lang="zh-CN" altLang="zh-CN" dirty="0" smtClean="0"/>
              <a:t>或</a:t>
            </a:r>
            <a:r>
              <a:rPr lang="en-US" altLang="zh-CN" dirty="0" smtClean="0"/>
              <a:t>if</a:t>
            </a:r>
            <a:endParaRPr lang="zh-CN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zh-CN" altLang="zh-CN" b="1" dirty="0" smtClean="0"/>
              <a:t>三、编程题</a:t>
            </a:r>
          </a:p>
          <a:p>
            <a:r>
              <a:rPr lang="en-US" altLang="zh-CN" dirty="0" smtClean="0"/>
              <a:t>1.</a:t>
            </a:r>
            <a:r>
              <a:rPr lang="zh-CN" altLang="zh-CN" dirty="0" smtClean="0"/>
              <a:t>用带参数宏实现，从键盘输入两个正整数</a:t>
            </a:r>
            <a:r>
              <a:rPr lang="en-US" altLang="zh-CN" dirty="0" smtClean="0"/>
              <a:t>a</a:t>
            </a:r>
            <a:r>
              <a:rPr lang="zh-CN" altLang="zh-CN" dirty="0" smtClean="0"/>
              <a:t>和</a:t>
            </a:r>
            <a:r>
              <a:rPr lang="en-US" altLang="zh-CN" dirty="0" smtClean="0"/>
              <a:t>b</a:t>
            </a:r>
            <a:r>
              <a:rPr lang="zh-CN" altLang="zh-CN" dirty="0" smtClean="0"/>
              <a:t>，求出它们的余数（</a:t>
            </a:r>
            <a:r>
              <a:rPr lang="en-US" altLang="zh-CN" dirty="0" smtClean="0"/>
              <a:t>%</a:t>
            </a:r>
            <a:r>
              <a:rPr lang="zh-CN" altLang="zh-CN" dirty="0" smtClean="0"/>
              <a:t>）。</a:t>
            </a:r>
          </a:p>
          <a:p>
            <a:r>
              <a:rPr lang="en-US" altLang="zh-CN" dirty="0" smtClean="0"/>
              <a:t>2.</a:t>
            </a:r>
            <a:r>
              <a:rPr lang="zh-CN" altLang="zh-CN" dirty="0" smtClean="0"/>
              <a:t>定义一个带参数的宏</a:t>
            </a:r>
            <a:r>
              <a:rPr lang="en-US" altLang="zh-CN" dirty="0" err="1" smtClean="0"/>
              <a:t>sw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a,b</a:t>
            </a:r>
            <a:r>
              <a:rPr lang="en-US" altLang="zh-CN" dirty="0" smtClean="0"/>
              <a:t>)</a:t>
            </a:r>
            <a:r>
              <a:rPr lang="zh-CN" altLang="zh-CN" dirty="0" smtClean="0"/>
              <a:t>，使两个参数值互换。</a:t>
            </a:r>
          </a:p>
          <a:p>
            <a:r>
              <a:rPr lang="en-US" altLang="zh-CN" dirty="0" smtClean="0"/>
              <a:t>3.</a:t>
            </a:r>
            <a:r>
              <a:rPr lang="zh-CN" altLang="zh-CN" dirty="0" smtClean="0"/>
              <a:t>从键盘输入三个整数，用宏定义求出其中的最小值。</a:t>
            </a:r>
          </a:p>
          <a:p>
            <a:r>
              <a:rPr lang="en-US" altLang="zh-CN" dirty="0" smtClean="0"/>
              <a:t>4. </a:t>
            </a:r>
            <a:r>
              <a:rPr lang="zh-CN" altLang="zh-CN" dirty="0" smtClean="0"/>
              <a:t>编写一个程序，从键盘输入三角形三边长，用带参数的宏定义，求三角形面积。（三角形面积用海伦公式）。</a:t>
            </a:r>
          </a:p>
          <a:p>
            <a:r>
              <a:rPr lang="en-US" altLang="zh-CN" dirty="0" smtClean="0"/>
              <a:t>5.</a:t>
            </a:r>
            <a:r>
              <a:rPr lang="zh-CN" altLang="zh-CN" dirty="0" smtClean="0"/>
              <a:t>设计一组输出格式，有整型、实型、字符型等，把这组输出格式放在一个文件名为</a:t>
            </a:r>
            <a:r>
              <a:rPr lang="en-US" altLang="zh-CN" dirty="0" smtClean="0"/>
              <a:t>“</a:t>
            </a:r>
            <a:r>
              <a:rPr lang="en-US" altLang="zh-CN" dirty="0" err="1" smtClean="0"/>
              <a:t>format.h</a:t>
            </a:r>
            <a:r>
              <a:rPr lang="en-US" altLang="zh-CN" dirty="0" smtClean="0"/>
              <a:t>”</a:t>
            </a:r>
            <a:r>
              <a:rPr lang="zh-CN" altLang="zh-CN" dirty="0" smtClean="0"/>
              <a:t>的头文件内，再编写另一个主文件程序，用</a:t>
            </a:r>
            <a:r>
              <a:rPr lang="en-US" altLang="zh-CN" dirty="0" smtClean="0"/>
              <a:t>#</a:t>
            </a:r>
            <a:r>
              <a:rPr lang="en-US" altLang="zh-CN" dirty="0" err="1" smtClean="0"/>
              <a:t>include"format.h</a:t>
            </a:r>
            <a:r>
              <a:rPr lang="en-US" altLang="zh-CN" dirty="0" smtClean="0"/>
              <a:t>"</a:t>
            </a:r>
            <a:r>
              <a:rPr lang="zh-CN" altLang="zh-CN" dirty="0" smtClean="0"/>
              <a:t>命令，包含进来，确保能使用这些格式。</a:t>
            </a:r>
          </a:p>
          <a:p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> </a:t>
            </a:r>
            <a:endParaRPr lang="zh-CN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 txBox="1">
            <a:spLocks noChangeArrowheads="1"/>
          </p:cNvSpPr>
          <p:nvPr/>
        </p:nvSpPr>
        <p:spPr bwMode="auto">
          <a:xfrm>
            <a:off x="623392" y="1198786"/>
            <a:ext cx="492955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7200" b="1" spc="2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谢谢观看！</a:t>
            </a:r>
            <a:endParaRPr lang="zh-CN" altLang="en-US" sz="7200" b="1" spc="2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695400" y="1135445"/>
            <a:ext cx="5734516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695400" y="2471122"/>
            <a:ext cx="5734516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813564" y="2399115"/>
            <a:ext cx="3927564" cy="425950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085958" y="4891937"/>
            <a:ext cx="1455212" cy="146844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72279757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lvl="0"/>
            <a:r>
              <a:rPr lang="zh-CN" altLang="zh-CN" b="1" dirty="0" smtClean="0"/>
              <a:t>相关知识点</a:t>
            </a:r>
          </a:p>
          <a:p>
            <a:r>
              <a:rPr lang="en-US" altLang="zh-CN" dirty="0" smtClean="0"/>
              <a:t>C</a:t>
            </a:r>
            <a:r>
              <a:rPr lang="zh-CN" altLang="zh-CN" dirty="0" smtClean="0"/>
              <a:t>语言中预处理功能主要有三种：</a:t>
            </a:r>
          </a:p>
          <a:p>
            <a:r>
              <a:rPr lang="zh-CN" altLang="zh-CN" dirty="0" smtClean="0"/>
              <a:t>宏定义、文件包含和条件编译。预处理命令以</a:t>
            </a:r>
            <a:r>
              <a:rPr lang="en-US" altLang="zh-CN" dirty="0" smtClean="0"/>
              <a:t>“#”</a:t>
            </a:r>
            <a:r>
              <a:rPr lang="zh-CN" altLang="zh-CN" dirty="0" smtClean="0"/>
              <a:t>符号开头，以区别普通的</a:t>
            </a:r>
            <a:r>
              <a:rPr lang="en-US" altLang="zh-CN" dirty="0" smtClean="0"/>
              <a:t>C</a:t>
            </a:r>
            <a:r>
              <a:rPr lang="zh-CN" altLang="zh-CN" dirty="0" smtClean="0"/>
              <a:t>语句。</a:t>
            </a:r>
          </a:p>
          <a:p>
            <a:r>
              <a:rPr lang="en-US" altLang="zh-CN" b="1" dirty="0" smtClean="0"/>
              <a:t>10.1</a:t>
            </a:r>
            <a:r>
              <a:rPr lang="zh-CN" altLang="zh-CN" b="1" dirty="0" smtClean="0"/>
              <a:t>宏定义</a:t>
            </a:r>
          </a:p>
          <a:p>
            <a:r>
              <a:rPr lang="zh-CN" altLang="zh-CN" dirty="0" smtClean="0"/>
              <a:t>宏定义是编译预处理方式中的一种。宏定义是由源程序中宏定义命令完成的，宏代换是由预处理程序自动完成。</a:t>
            </a:r>
          </a:p>
          <a:p>
            <a:r>
              <a:rPr lang="en-US" altLang="zh-CN" b="1" dirty="0" smtClean="0"/>
              <a:t>10.1.1</a:t>
            </a:r>
            <a:r>
              <a:rPr lang="zh-CN" altLang="zh-CN" b="1" dirty="0" smtClean="0"/>
              <a:t>不带参数的宏定义</a:t>
            </a:r>
          </a:p>
          <a:p>
            <a:r>
              <a:rPr lang="zh-CN" altLang="zh-CN" dirty="0" smtClean="0"/>
              <a:t>其定义的一般形式为：</a:t>
            </a:r>
          </a:p>
          <a:p>
            <a:r>
              <a:rPr lang="en-US" altLang="zh-CN" dirty="0" smtClean="0"/>
              <a:t>#define</a:t>
            </a:r>
            <a:r>
              <a:rPr lang="zh-CN" altLang="zh-CN" dirty="0" smtClean="0"/>
              <a:t>标识符 字符串</a:t>
            </a:r>
          </a:p>
          <a:p>
            <a:r>
              <a:rPr lang="zh-CN" altLang="zh-CN" dirty="0" smtClean="0"/>
              <a:t>其中</a:t>
            </a:r>
            <a:r>
              <a:rPr lang="en-US" altLang="zh-CN" dirty="0" smtClean="0"/>
              <a:t> “#”</a:t>
            </a:r>
            <a:r>
              <a:rPr lang="zh-CN" altLang="zh-CN" dirty="0" smtClean="0"/>
              <a:t>表示这是一条预处理命令，凡以</a:t>
            </a:r>
            <a:r>
              <a:rPr lang="en-US" altLang="zh-CN" dirty="0" smtClean="0"/>
              <a:t>“#”</a:t>
            </a:r>
            <a:r>
              <a:rPr lang="zh-CN" altLang="zh-CN" dirty="0" smtClean="0"/>
              <a:t>开头的均为预处理命令，</a:t>
            </a:r>
            <a:r>
              <a:rPr lang="en-US" altLang="zh-CN" dirty="0" smtClean="0"/>
              <a:t>“define”</a:t>
            </a:r>
            <a:r>
              <a:rPr lang="zh-CN" altLang="zh-CN" dirty="0" smtClean="0"/>
              <a:t>为宏定义命令。</a:t>
            </a:r>
          </a:p>
          <a:p>
            <a:endParaRPr lang="zh-CN" altLang="en-US" dirty="0"/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zh-CN" altLang="zh-CN" dirty="0" smtClean="0"/>
              <a:t>例</a:t>
            </a:r>
            <a:r>
              <a:rPr lang="en-US" altLang="zh-CN" dirty="0" smtClean="0"/>
              <a:t>10-1</a:t>
            </a:r>
            <a:r>
              <a:rPr lang="zh-CN" altLang="zh-CN" dirty="0" smtClean="0"/>
              <a:t>求圆周长、面积、圆球表面积（不带参数宏定义）。</a:t>
            </a:r>
          </a:p>
          <a:p>
            <a:r>
              <a:rPr lang="en-US" altLang="zh-CN" dirty="0" smtClean="0"/>
              <a:t>#include&lt;</a:t>
            </a:r>
            <a:r>
              <a:rPr lang="en-US" altLang="zh-CN" dirty="0" err="1" smtClean="0"/>
              <a:t>stdio.h</a:t>
            </a:r>
            <a:r>
              <a:rPr lang="en-US" altLang="zh-CN" dirty="0" smtClean="0"/>
              <a:t>&gt;</a:t>
            </a:r>
            <a:endParaRPr lang="zh-CN" altLang="zh-CN" dirty="0" smtClean="0"/>
          </a:p>
          <a:p>
            <a:r>
              <a:rPr lang="en-US" altLang="zh-CN" dirty="0" smtClean="0"/>
              <a:t>#define PI 3.1415926</a:t>
            </a:r>
            <a:endParaRPr lang="zh-CN" altLang="zh-CN" dirty="0" smtClean="0"/>
          </a:p>
          <a:p>
            <a:r>
              <a:rPr lang="en-US" altLang="zh-CN" dirty="0" smtClean="0"/>
              <a:t>main()</a:t>
            </a:r>
            <a:endParaRPr lang="zh-CN" altLang="zh-CN" dirty="0" smtClean="0"/>
          </a:p>
          <a:p>
            <a:r>
              <a:rPr lang="en-US" altLang="zh-CN" dirty="0" smtClean="0"/>
              <a:t>{</a:t>
            </a:r>
            <a:endParaRPr lang="zh-CN" altLang="zh-CN" dirty="0" smtClean="0"/>
          </a:p>
          <a:p>
            <a:r>
              <a:rPr lang="en-US" altLang="zh-CN" dirty="0" smtClean="0"/>
              <a:t>float </a:t>
            </a:r>
            <a:r>
              <a:rPr lang="en-US" altLang="zh-CN" dirty="0" err="1" smtClean="0"/>
              <a:t>cir,area,ball,r</a:t>
            </a:r>
            <a:r>
              <a:rPr lang="en-US" altLang="zh-CN" dirty="0" smtClean="0"/>
              <a:t>;  </a:t>
            </a:r>
            <a:endParaRPr lang="zh-CN" altLang="zh-CN" dirty="0" smtClean="0"/>
          </a:p>
          <a:p>
            <a:r>
              <a:rPr lang="en-US" altLang="zh-CN" dirty="0" err="1" smtClean="0"/>
              <a:t>printf</a:t>
            </a:r>
            <a:r>
              <a:rPr lang="en-US" altLang="zh-CN" dirty="0" smtClean="0"/>
              <a:t>("</a:t>
            </a:r>
            <a:r>
              <a:rPr lang="zh-CN" altLang="zh-CN" dirty="0" smtClean="0"/>
              <a:t>请输入半径</a:t>
            </a:r>
            <a:r>
              <a:rPr lang="en-US" altLang="zh-CN" dirty="0" smtClean="0"/>
              <a:t>,</a:t>
            </a:r>
            <a:r>
              <a:rPr lang="zh-CN" altLang="zh-CN" dirty="0" smtClean="0"/>
              <a:t>将分别计算圆的周长、面积以及球的表面积</a:t>
            </a:r>
            <a:r>
              <a:rPr lang="en-US" altLang="zh-CN" dirty="0" smtClean="0"/>
              <a:t>: ");  </a:t>
            </a:r>
            <a:endParaRPr lang="zh-CN" altLang="zh-CN" dirty="0" smtClean="0"/>
          </a:p>
          <a:p>
            <a:r>
              <a:rPr lang="en-US" altLang="zh-CN" dirty="0" err="1" smtClean="0"/>
              <a:t>scanf</a:t>
            </a:r>
            <a:r>
              <a:rPr lang="en-US" altLang="zh-CN" dirty="0" smtClean="0"/>
              <a:t>("%</a:t>
            </a:r>
            <a:r>
              <a:rPr lang="en-US" altLang="zh-CN" dirty="0" err="1" smtClean="0"/>
              <a:t>f",&amp;r</a:t>
            </a:r>
            <a:r>
              <a:rPr lang="en-US" altLang="zh-CN" dirty="0" smtClean="0"/>
              <a:t>);</a:t>
            </a:r>
            <a:endParaRPr lang="zh-CN" altLang="zh-CN" dirty="0" smtClean="0"/>
          </a:p>
          <a:p>
            <a:r>
              <a:rPr lang="en-US" altLang="zh-CN" dirty="0" smtClean="0"/>
              <a:t>cir=2.0*PI*r;</a:t>
            </a:r>
            <a:endParaRPr lang="zh-CN" altLang="zh-CN" dirty="0" smtClean="0"/>
          </a:p>
          <a:p>
            <a:r>
              <a:rPr lang="en-US" altLang="zh-CN" dirty="0" smtClean="0"/>
              <a:t>area=PI*r*r;</a:t>
            </a:r>
            <a:endParaRPr lang="zh-CN" altLang="zh-CN" dirty="0" smtClean="0"/>
          </a:p>
          <a:p>
            <a:r>
              <a:rPr lang="en-US" altLang="zh-CN" dirty="0" smtClean="0"/>
              <a:t>ball=4.0*PI*r*r;</a:t>
            </a:r>
            <a:endParaRPr lang="zh-CN" altLang="zh-CN" dirty="0" smtClean="0"/>
          </a:p>
          <a:p>
            <a:r>
              <a:rPr lang="en-US" altLang="zh-CN" dirty="0" err="1" smtClean="0"/>
              <a:t>printf</a:t>
            </a:r>
            <a:r>
              <a:rPr lang="en-US" altLang="zh-CN" dirty="0" smtClean="0"/>
              <a:t>("cir=%f\</a:t>
            </a:r>
            <a:r>
              <a:rPr lang="en-US" altLang="zh-CN" dirty="0" err="1" smtClean="0"/>
              <a:t>narea</a:t>
            </a:r>
            <a:r>
              <a:rPr lang="en-US" altLang="zh-CN" dirty="0" smtClean="0"/>
              <a:t>=%f\</a:t>
            </a:r>
            <a:r>
              <a:rPr lang="en-US" altLang="zh-CN" dirty="0" err="1" smtClean="0"/>
              <a:t>nball</a:t>
            </a:r>
            <a:r>
              <a:rPr lang="en-US" altLang="zh-CN" dirty="0" smtClean="0"/>
              <a:t>=%f\</a:t>
            </a:r>
            <a:r>
              <a:rPr lang="en-US" altLang="zh-CN" dirty="0" err="1" smtClean="0"/>
              <a:t>n",cir,area,ball</a:t>
            </a:r>
            <a:r>
              <a:rPr lang="en-US" altLang="zh-CN" dirty="0" smtClean="0"/>
              <a:t>);</a:t>
            </a:r>
            <a:endParaRPr lang="zh-CN" altLang="zh-CN" dirty="0" smtClean="0"/>
          </a:p>
          <a:p>
            <a:r>
              <a:rPr lang="en-US" altLang="zh-CN" dirty="0" smtClean="0"/>
              <a:t>}</a:t>
            </a:r>
            <a:endParaRPr lang="zh-CN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zh-CN" altLang="zh-CN" dirty="0" smtClean="0"/>
              <a:t>例</a:t>
            </a:r>
            <a:r>
              <a:rPr lang="en-US" altLang="zh-CN" dirty="0" smtClean="0"/>
              <a:t>10-2 </a:t>
            </a:r>
            <a:r>
              <a:rPr lang="zh-CN" altLang="zh-CN" dirty="0" smtClean="0"/>
              <a:t>宏代换例题。</a:t>
            </a:r>
          </a:p>
          <a:p>
            <a:r>
              <a:rPr lang="en-US" altLang="zh-CN" dirty="0" smtClean="0"/>
              <a:t>#include&lt;</a:t>
            </a:r>
            <a:r>
              <a:rPr lang="en-US" altLang="zh-CN" dirty="0" err="1" smtClean="0"/>
              <a:t>stdio.h</a:t>
            </a:r>
            <a:r>
              <a:rPr lang="en-US" altLang="zh-CN" dirty="0" smtClean="0"/>
              <a:t>&gt;</a:t>
            </a:r>
            <a:endParaRPr lang="zh-CN" altLang="zh-CN" dirty="0" smtClean="0"/>
          </a:p>
          <a:p>
            <a:r>
              <a:rPr lang="en-US" altLang="zh-CN" dirty="0" smtClean="0"/>
              <a:t>#define P </a:t>
            </a:r>
            <a:r>
              <a:rPr lang="en-US" altLang="zh-CN" dirty="0" err="1" smtClean="0"/>
              <a:t>printf</a:t>
            </a:r>
            <a:endParaRPr lang="zh-CN" altLang="zh-CN" dirty="0" smtClean="0"/>
          </a:p>
          <a:p>
            <a:r>
              <a:rPr lang="en-US" altLang="zh-CN" dirty="0" smtClean="0"/>
              <a:t>#define D "%d\n"</a:t>
            </a:r>
            <a:endParaRPr lang="zh-CN" altLang="zh-CN" dirty="0" smtClean="0"/>
          </a:p>
          <a:p>
            <a:r>
              <a:rPr lang="en-US" altLang="zh-CN" dirty="0" smtClean="0"/>
              <a:t>#define F "%f\n"</a:t>
            </a:r>
            <a:endParaRPr lang="zh-CN" altLang="zh-CN" dirty="0" smtClean="0"/>
          </a:p>
          <a:p>
            <a:r>
              <a:rPr lang="en-US" altLang="zh-CN" dirty="0" smtClean="0"/>
              <a:t>main()</a:t>
            </a:r>
            <a:endParaRPr lang="zh-CN" altLang="zh-CN" dirty="0" smtClean="0"/>
          </a:p>
          <a:p>
            <a:r>
              <a:rPr lang="en-US" altLang="zh-CN" dirty="0" smtClean="0"/>
              <a:t>{</a:t>
            </a:r>
            <a:endParaRPr lang="zh-CN" altLang="zh-CN" dirty="0" smtClean="0"/>
          </a:p>
          <a:p>
            <a:r>
              <a:rPr lang="en-US" altLang="zh-CN" dirty="0" err="1" smtClean="0"/>
              <a:t>int</a:t>
            </a:r>
            <a:r>
              <a:rPr lang="en-US" altLang="zh-CN" dirty="0" smtClean="0"/>
              <a:t> x=5;</a:t>
            </a:r>
            <a:endParaRPr lang="zh-CN" altLang="zh-CN" dirty="0" smtClean="0"/>
          </a:p>
          <a:p>
            <a:r>
              <a:rPr lang="en-US" altLang="zh-CN" dirty="0" smtClean="0"/>
              <a:t>float y=5.5;    </a:t>
            </a:r>
            <a:endParaRPr lang="zh-CN" altLang="zh-CN" dirty="0" smtClean="0"/>
          </a:p>
          <a:p>
            <a:r>
              <a:rPr lang="en-US" altLang="zh-CN" dirty="0" smtClean="0"/>
              <a:t>P(</a:t>
            </a:r>
            <a:r>
              <a:rPr lang="en-US" altLang="zh-CN" dirty="0" err="1" smtClean="0"/>
              <a:t>D,x</a:t>
            </a:r>
            <a:r>
              <a:rPr lang="en-US" altLang="zh-CN" dirty="0" smtClean="0"/>
              <a:t>);</a:t>
            </a:r>
            <a:endParaRPr lang="zh-CN" altLang="zh-CN" dirty="0" smtClean="0"/>
          </a:p>
          <a:p>
            <a:r>
              <a:rPr lang="en-US" altLang="zh-CN" dirty="0" smtClean="0"/>
              <a:t>P(</a:t>
            </a:r>
            <a:r>
              <a:rPr lang="en-US" altLang="zh-CN" dirty="0" err="1" smtClean="0"/>
              <a:t>F,y</a:t>
            </a:r>
            <a:r>
              <a:rPr lang="en-US" altLang="zh-CN" dirty="0" smtClean="0"/>
              <a:t>);</a:t>
            </a:r>
            <a:endParaRPr lang="zh-CN" altLang="zh-CN" dirty="0" smtClean="0"/>
          </a:p>
          <a:p>
            <a:r>
              <a:rPr lang="en-US" altLang="zh-CN" dirty="0" smtClean="0"/>
              <a:t>}</a:t>
            </a:r>
            <a:endParaRPr lang="zh-CN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zh-CN" altLang="zh-CN" dirty="0" smtClean="0"/>
              <a:t>在这里有几点需要说明：</a:t>
            </a:r>
          </a:p>
          <a:p>
            <a:r>
              <a:rPr lang="en-US" altLang="zh-CN" dirty="0" smtClean="0"/>
              <a:t>1.</a:t>
            </a:r>
            <a:r>
              <a:rPr lang="zh-CN" altLang="zh-CN" dirty="0" smtClean="0"/>
              <a:t>（</a:t>
            </a:r>
            <a:r>
              <a:rPr lang="en-US" altLang="zh-CN" dirty="0" smtClean="0"/>
              <a:t>#define</a:t>
            </a:r>
            <a:r>
              <a:rPr lang="zh-CN" altLang="zh-CN" dirty="0" smtClean="0"/>
              <a:t>标识符 字符串）这个定义形式中，</a:t>
            </a:r>
            <a:r>
              <a:rPr lang="en-US" altLang="zh-CN" dirty="0" smtClean="0"/>
              <a:t>“</a:t>
            </a:r>
            <a:r>
              <a:rPr lang="zh-CN" altLang="zh-CN" dirty="0" smtClean="0"/>
              <a:t>标识符</a:t>
            </a:r>
            <a:r>
              <a:rPr lang="en-US" altLang="zh-CN" dirty="0" smtClean="0"/>
              <a:t>”</a:t>
            </a:r>
            <a:r>
              <a:rPr lang="zh-CN" altLang="zh-CN" dirty="0" smtClean="0"/>
              <a:t>为宏名，</a:t>
            </a:r>
            <a:r>
              <a:rPr lang="en-US" altLang="zh-CN" dirty="0" smtClean="0"/>
              <a:t>“</a:t>
            </a:r>
            <a:r>
              <a:rPr lang="zh-CN" altLang="zh-CN" dirty="0" smtClean="0"/>
              <a:t>字符串</a:t>
            </a:r>
            <a:r>
              <a:rPr lang="en-US" altLang="zh-CN" dirty="0" smtClean="0"/>
              <a:t>”</a:t>
            </a:r>
            <a:r>
              <a:rPr lang="zh-CN" altLang="zh-CN" dirty="0" smtClean="0"/>
              <a:t>可以是常量、表达式等，使用宏名代替字符串，减少重复书写，如例题中定义</a:t>
            </a:r>
            <a:r>
              <a:rPr lang="en-US" altLang="zh-CN" dirty="0" smtClean="0"/>
              <a:t>PI</a:t>
            </a:r>
            <a:r>
              <a:rPr lang="zh-CN" altLang="zh-CN" dirty="0" smtClean="0"/>
              <a:t>来代替</a:t>
            </a:r>
            <a:r>
              <a:rPr lang="en-US" altLang="zh-CN" dirty="0" smtClean="0"/>
              <a:t>3.1415926</a:t>
            </a:r>
            <a:r>
              <a:rPr lang="zh-CN" altLang="zh-CN" dirty="0" smtClean="0"/>
              <a:t>，减少麻烦。</a:t>
            </a:r>
          </a:p>
          <a:p>
            <a:r>
              <a:rPr lang="en-US" altLang="zh-CN" dirty="0" smtClean="0"/>
              <a:t>2.</a:t>
            </a:r>
            <a:r>
              <a:rPr lang="zh-CN" altLang="zh-CN" dirty="0" smtClean="0"/>
              <a:t>宏名虽然可以大小写都行，但一般习惯大写，这样能与变量名有所区别，</a:t>
            </a:r>
            <a:r>
              <a:rPr lang="en-US" altLang="zh-CN" dirty="0" smtClean="0"/>
              <a:t>C</a:t>
            </a:r>
            <a:r>
              <a:rPr lang="zh-CN" altLang="zh-CN" dirty="0" smtClean="0"/>
              <a:t>语言变量名尽量小写以增加可读性。</a:t>
            </a:r>
          </a:p>
          <a:p>
            <a:r>
              <a:rPr lang="en-US" altLang="zh-CN" dirty="0" smtClean="0"/>
              <a:t>3.</a:t>
            </a:r>
            <a:r>
              <a:rPr lang="zh-CN" altLang="zh-CN" dirty="0" smtClean="0"/>
              <a:t>宏定义不是</a:t>
            </a:r>
            <a:r>
              <a:rPr lang="en-US" altLang="zh-CN" dirty="0" smtClean="0"/>
              <a:t>C</a:t>
            </a:r>
            <a:r>
              <a:rPr lang="zh-CN" altLang="zh-CN" dirty="0" smtClean="0"/>
              <a:t>语句，所以在行尾不加分号，如加了分号则会把分号一起置换。</a:t>
            </a:r>
          </a:p>
          <a:p>
            <a:r>
              <a:rPr lang="zh-CN" altLang="zh-CN" dirty="0" smtClean="0"/>
              <a:t>如：</a:t>
            </a:r>
            <a:r>
              <a:rPr lang="en-US" altLang="zh-CN" dirty="0" smtClean="0"/>
              <a:t>#define PI 3.14;</a:t>
            </a:r>
            <a:endParaRPr lang="zh-CN" altLang="zh-CN" dirty="0" smtClean="0"/>
          </a:p>
          <a:p>
            <a:r>
              <a:rPr lang="en-US" altLang="zh-CN" dirty="0" smtClean="0"/>
              <a:t>.</a:t>
            </a:r>
            <a:endParaRPr lang="zh-CN" altLang="zh-CN" dirty="0" smtClean="0"/>
          </a:p>
          <a:p>
            <a:r>
              <a:rPr lang="en-US" altLang="zh-CN" dirty="0" smtClean="0"/>
              <a:t>.</a:t>
            </a:r>
            <a:endParaRPr lang="zh-CN" altLang="zh-CN" dirty="0" smtClean="0"/>
          </a:p>
          <a:p>
            <a:r>
              <a:rPr lang="en-US" altLang="zh-CN" dirty="0" smtClean="0"/>
              <a:t>cir=2.0*PI*r;</a:t>
            </a:r>
            <a:endParaRPr lang="zh-CN" altLang="zh-CN" dirty="0" smtClean="0"/>
          </a:p>
          <a:p>
            <a:r>
              <a:rPr lang="en-US" altLang="zh-CN" dirty="0" smtClean="0"/>
              <a:t> </a:t>
            </a:r>
            <a:r>
              <a:rPr lang="zh-CN" altLang="zh-CN" dirty="0" smtClean="0"/>
              <a:t>则宏展开后为</a:t>
            </a:r>
            <a:r>
              <a:rPr lang="en-US" altLang="zh-CN" dirty="0" smtClean="0"/>
              <a:t> cir=2.0*3.14;*r; </a:t>
            </a:r>
            <a:r>
              <a:rPr lang="zh-CN" altLang="zh-CN" dirty="0" smtClean="0"/>
              <a:t>这就出现了语法错误。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0"/>
          </p:nvPr>
        </p:nvSpPr>
        <p:spPr>
          <a:xfrm>
            <a:off x="1047750" y="438150"/>
            <a:ext cx="10353675" cy="5362575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altLang="zh-CN" dirty="0" smtClean="0"/>
              <a:t>4.</a:t>
            </a:r>
            <a:r>
              <a:rPr lang="zh-CN" altLang="zh-CN" dirty="0" smtClean="0"/>
              <a:t>宏定义命令写在函数外，其作用域为宏定义命令起到源程序结束。可以用</a:t>
            </a:r>
            <a:r>
              <a:rPr lang="en-US" altLang="zh-CN" dirty="0" smtClean="0"/>
              <a:t>#</a:t>
            </a:r>
            <a:r>
              <a:rPr lang="en-US" altLang="zh-CN" dirty="0" err="1" smtClean="0"/>
              <a:t>undef</a:t>
            </a:r>
            <a:r>
              <a:rPr lang="zh-CN" altLang="zh-CN" dirty="0" smtClean="0"/>
              <a:t>命令终止宏定义的作用域。</a:t>
            </a:r>
          </a:p>
          <a:p>
            <a:pPr>
              <a:lnSpc>
                <a:spcPct val="100000"/>
              </a:lnSpc>
            </a:pPr>
            <a:r>
              <a:rPr lang="zh-CN" altLang="zh-CN" dirty="0" smtClean="0"/>
              <a:t>如：</a:t>
            </a:r>
            <a:r>
              <a:rPr lang="en-US" altLang="zh-CN" dirty="0" smtClean="0"/>
              <a:t>#define PI 3.14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main()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{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……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}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#</a:t>
            </a:r>
            <a:r>
              <a:rPr lang="en-US" altLang="zh-CN" dirty="0" err="1" smtClean="0"/>
              <a:t>undef</a:t>
            </a:r>
            <a:r>
              <a:rPr lang="en-US" altLang="zh-CN" dirty="0" smtClean="0"/>
              <a:t> PI       /* PI</a:t>
            </a:r>
            <a:r>
              <a:rPr lang="zh-CN" altLang="zh-CN" dirty="0" smtClean="0"/>
              <a:t>有效范围到此结束</a:t>
            </a:r>
            <a:r>
              <a:rPr lang="en-US" altLang="zh-CN" dirty="0" smtClean="0"/>
              <a:t>*/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  a( )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  { 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……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}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b( )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  { 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……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}</a:t>
            </a:r>
            <a:endParaRPr lang="zh-CN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PI</a:t>
            </a:r>
            <a:r>
              <a:rPr lang="zh-CN" altLang="zh-CN" dirty="0" smtClean="0"/>
              <a:t>的有效范围到</a:t>
            </a:r>
            <a:r>
              <a:rPr lang="en-US" altLang="zh-CN" dirty="0" smtClean="0"/>
              <a:t>#</a:t>
            </a:r>
            <a:r>
              <a:rPr lang="en-US" altLang="zh-CN" dirty="0" err="1" smtClean="0"/>
              <a:t>undef</a:t>
            </a:r>
            <a:r>
              <a:rPr lang="en-US" altLang="zh-CN" dirty="0" smtClean="0"/>
              <a:t> PI</a:t>
            </a:r>
            <a:r>
              <a:rPr lang="zh-CN" altLang="zh-CN" dirty="0" smtClean="0"/>
              <a:t>这一行结束，因此下面的</a:t>
            </a:r>
            <a:r>
              <a:rPr lang="en-US" altLang="zh-CN" dirty="0" smtClean="0"/>
              <a:t>a</a:t>
            </a:r>
            <a:r>
              <a:rPr lang="zh-CN" altLang="zh-CN" dirty="0" smtClean="0"/>
              <a:t>函数和</a:t>
            </a:r>
            <a:r>
              <a:rPr lang="en-US" altLang="zh-CN" dirty="0" smtClean="0"/>
              <a:t>b</a:t>
            </a:r>
            <a:r>
              <a:rPr lang="zh-CN" altLang="zh-CN" dirty="0" smtClean="0"/>
              <a:t>函数，</a:t>
            </a:r>
            <a:r>
              <a:rPr lang="en-US" altLang="zh-CN" dirty="0" smtClean="0"/>
              <a:t>PI</a:t>
            </a:r>
            <a:r>
              <a:rPr lang="zh-CN" altLang="zh-CN" dirty="0" smtClean="0"/>
              <a:t>是不起作用的，这样就能够灵活控制宏定义作用范围。</a:t>
            </a:r>
          </a:p>
          <a:p>
            <a:pPr>
              <a:lnSpc>
                <a:spcPct val="100000"/>
              </a:lnSpc>
            </a:pPr>
            <a:endParaRPr lang="zh-CN" altLang="en-US" dirty="0" smtClean="0"/>
          </a:p>
          <a:p>
            <a:pPr>
              <a:lnSpc>
                <a:spcPct val="100000"/>
              </a:lnSpc>
            </a:pPr>
            <a:endParaRPr lang="zh-CN" altLang="en-US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altLang="zh-CN" dirty="0" smtClean="0"/>
              <a:t>5.</a:t>
            </a:r>
            <a:r>
              <a:rPr lang="zh-CN" altLang="zh-CN" dirty="0" smtClean="0"/>
              <a:t>宏定义可以置换。</a:t>
            </a:r>
          </a:p>
          <a:p>
            <a:r>
              <a:rPr lang="zh-CN" altLang="zh-CN" dirty="0" smtClean="0"/>
              <a:t>例</a:t>
            </a:r>
            <a:r>
              <a:rPr lang="en-US" altLang="zh-CN" dirty="0" smtClean="0"/>
              <a:t>10-3 </a:t>
            </a:r>
            <a:r>
              <a:rPr lang="zh-CN" altLang="zh-CN" dirty="0" smtClean="0"/>
              <a:t>用宏定义置换求圆周长、面积</a:t>
            </a:r>
          </a:p>
          <a:p>
            <a:r>
              <a:rPr lang="en-US" altLang="zh-CN" dirty="0" smtClean="0"/>
              <a:t>#include&lt;</a:t>
            </a:r>
            <a:r>
              <a:rPr lang="en-US" altLang="zh-CN" dirty="0" err="1" smtClean="0"/>
              <a:t>stdio.h</a:t>
            </a:r>
            <a:r>
              <a:rPr lang="en-US" altLang="zh-CN" dirty="0" smtClean="0"/>
              <a:t>&gt;</a:t>
            </a:r>
            <a:endParaRPr lang="zh-CN" altLang="zh-CN" dirty="0" smtClean="0"/>
          </a:p>
          <a:p>
            <a:r>
              <a:rPr lang="en-US" altLang="zh-CN" dirty="0" smtClean="0"/>
              <a:t>#define PI 3.14</a:t>
            </a:r>
            <a:endParaRPr lang="zh-CN" altLang="zh-CN" dirty="0" smtClean="0"/>
          </a:p>
          <a:p>
            <a:r>
              <a:rPr lang="en-US" altLang="zh-CN" dirty="0" smtClean="0"/>
              <a:t>#define R 2.0</a:t>
            </a:r>
            <a:endParaRPr lang="zh-CN" altLang="zh-CN" dirty="0" smtClean="0"/>
          </a:p>
          <a:p>
            <a:r>
              <a:rPr lang="en-US" altLang="zh-CN" dirty="0" smtClean="0"/>
              <a:t>#define CIR 2.0*PI*R</a:t>
            </a:r>
            <a:endParaRPr lang="zh-CN" altLang="zh-CN" dirty="0" smtClean="0"/>
          </a:p>
          <a:p>
            <a:r>
              <a:rPr lang="en-US" altLang="zh-CN" dirty="0" smtClean="0"/>
              <a:t>#define AREAPI*R*R</a:t>
            </a:r>
            <a:endParaRPr lang="zh-CN" altLang="zh-CN" dirty="0" smtClean="0"/>
          </a:p>
          <a:p>
            <a:r>
              <a:rPr lang="en-US" altLang="zh-CN" dirty="0" smtClean="0"/>
              <a:t>main()</a:t>
            </a:r>
            <a:endParaRPr lang="zh-CN" altLang="zh-CN" dirty="0" smtClean="0"/>
          </a:p>
          <a:p>
            <a:r>
              <a:rPr lang="en-US" altLang="zh-CN" dirty="0" smtClean="0"/>
              <a:t>{</a:t>
            </a:r>
            <a:endParaRPr lang="zh-CN" altLang="zh-CN" dirty="0" smtClean="0"/>
          </a:p>
          <a:p>
            <a:r>
              <a:rPr lang="en-US" altLang="zh-CN" dirty="0" err="1" smtClean="0"/>
              <a:t>printf</a:t>
            </a:r>
            <a:r>
              <a:rPr lang="en-US" altLang="zh-CN" dirty="0" smtClean="0"/>
              <a:t>("CIR=%f\</a:t>
            </a:r>
            <a:r>
              <a:rPr lang="en-US" altLang="zh-CN" dirty="0" err="1" smtClean="0"/>
              <a:t>nAREA</a:t>
            </a:r>
            <a:r>
              <a:rPr lang="en-US" altLang="zh-CN" dirty="0" smtClean="0"/>
              <a:t>=%f\</a:t>
            </a:r>
            <a:r>
              <a:rPr lang="en-US" altLang="zh-CN" dirty="0" err="1" smtClean="0"/>
              <a:t>n",CIR,AREA</a:t>
            </a:r>
            <a:r>
              <a:rPr lang="en-US" altLang="zh-CN" dirty="0" smtClean="0"/>
              <a:t>);</a:t>
            </a:r>
            <a:endParaRPr lang="zh-CN" altLang="zh-CN" dirty="0" smtClean="0"/>
          </a:p>
          <a:p>
            <a:r>
              <a:rPr lang="en-US" altLang="zh-CN" dirty="0" smtClean="0"/>
              <a:t>}</a:t>
            </a:r>
            <a:endParaRPr lang="zh-CN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0"/>
          </p:nvPr>
        </p:nvSpPr>
        <p:spPr>
          <a:xfrm>
            <a:off x="1047750" y="361950"/>
            <a:ext cx="10353675" cy="5362575"/>
          </a:xfrm>
        </p:spPr>
        <p:txBody>
          <a:bodyPr/>
          <a:lstStyle/>
          <a:p>
            <a:r>
              <a:rPr lang="en-US" altLang="zh-CN" b="1" dirty="0" smtClean="0"/>
              <a:t>10.1.2</a:t>
            </a:r>
            <a:r>
              <a:rPr lang="zh-CN" altLang="zh-CN" b="1" dirty="0" smtClean="0"/>
              <a:t>带参数的宏定义</a:t>
            </a:r>
          </a:p>
          <a:p>
            <a:r>
              <a:rPr lang="zh-CN" altLang="zh-CN" dirty="0" smtClean="0"/>
              <a:t>带参数的宏定义，不仅仅是字符串替换，还需要进行参数替换。</a:t>
            </a:r>
          </a:p>
          <a:p>
            <a:r>
              <a:rPr lang="zh-CN" altLang="zh-CN" dirty="0" smtClean="0"/>
              <a:t>其定义的一般形式为</a:t>
            </a:r>
          </a:p>
          <a:p>
            <a:r>
              <a:rPr lang="en-US" altLang="zh-CN" dirty="0" smtClean="0"/>
              <a:t>#define</a:t>
            </a:r>
            <a:r>
              <a:rPr lang="zh-CN" altLang="zh-CN" dirty="0" smtClean="0"/>
              <a:t>宏名（参数表） 字符串</a:t>
            </a:r>
          </a:p>
          <a:p>
            <a:r>
              <a:rPr lang="zh-CN" altLang="zh-CN" dirty="0" smtClean="0"/>
              <a:t>例</a:t>
            </a:r>
            <a:r>
              <a:rPr lang="en-US" altLang="zh-CN" dirty="0" smtClean="0"/>
              <a:t>10-4 </a:t>
            </a:r>
            <a:r>
              <a:rPr lang="zh-CN" altLang="zh-CN" dirty="0" smtClean="0"/>
              <a:t>用带参数的宏定义求圆面积。</a:t>
            </a:r>
          </a:p>
          <a:p>
            <a:r>
              <a:rPr lang="en-US" altLang="zh-CN" dirty="0" smtClean="0"/>
              <a:t>#include&lt;</a:t>
            </a:r>
            <a:r>
              <a:rPr lang="en-US" altLang="zh-CN" dirty="0" err="1" smtClean="0"/>
              <a:t>stdio.h</a:t>
            </a:r>
            <a:r>
              <a:rPr lang="en-US" altLang="zh-CN" dirty="0" smtClean="0"/>
              <a:t>&gt;</a:t>
            </a:r>
            <a:endParaRPr lang="zh-CN" altLang="zh-CN" dirty="0" smtClean="0"/>
          </a:p>
          <a:p>
            <a:r>
              <a:rPr lang="en-US" altLang="zh-CN" dirty="0" smtClean="0"/>
              <a:t>#define S(x) (x)*(x)</a:t>
            </a:r>
            <a:endParaRPr lang="zh-CN" altLang="zh-CN" dirty="0" smtClean="0"/>
          </a:p>
          <a:p>
            <a:r>
              <a:rPr lang="en-US" altLang="zh-CN" dirty="0" smtClean="0"/>
              <a:t>main()</a:t>
            </a:r>
            <a:endParaRPr lang="zh-CN" altLang="zh-CN" dirty="0" smtClean="0"/>
          </a:p>
          <a:p>
            <a:r>
              <a:rPr lang="en-US" altLang="zh-CN" dirty="0" smtClean="0"/>
              <a:t>{</a:t>
            </a:r>
            <a:endParaRPr lang="zh-CN" altLang="zh-CN" dirty="0" smtClean="0"/>
          </a:p>
          <a:p>
            <a:r>
              <a:rPr lang="en-US" altLang="zh-CN" dirty="0" err="1" smtClean="0"/>
              <a:t>int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s,a</a:t>
            </a:r>
            <a:r>
              <a:rPr lang="en-US" altLang="zh-CN" dirty="0" smtClean="0"/>
              <a:t>;</a:t>
            </a:r>
            <a:endParaRPr lang="zh-CN" altLang="zh-CN" dirty="0" smtClean="0"/>
          </a:p>
          <a:p>
            <a:r>
              <a:rPr lang="en-US" altLang="zh-CN" dirty="0" err="1" smtClean="0"/>
              <a:t>printf</a:t>
            </a:r>
            <a:r>
              <a:rPr lang="en-US" altLang="zh-CN" dirty="0" smtClean="0"/>
              <a:t>("please input a number:");</a:t>
            </a:r>
            <a:endParaRPr lang="zh-CN" altLang="zh-CN" dirty="0" smtClean="0"/>
          </a:p>
          <a:p>
            <a:r>
              <a:rPr lang="en-US" altLang="zh-CN" dirty="0" err="1" smtClean="0"/>
              <a:t>scanf</a:t>
            </a:r>
            <a:r>
              <a:rPr lang="en-US" altLang="zh-CN" dirty="0" smtClean="0"/>
              <a:t>("%</a:t>
            </a:r>
            <a:r>
              <a:rPr lang="en-US" altLang="zh-CN" dirty="0" err="1" smtClean="0"/>
              <a:t>d",&amp;a</a:t>
            </a:r>
            <a:r>
              <a:rPr lang="en-US" altLang="zh-CN" dirty="0" smtClean="0"/>
              <a:t>);</a:t>
            </a:r>
            <a:endParaRPr lang="zh-CN" altLang="zh-CN" dirty="0" smtClean="0"/>
          </a:p>
          <a:p>
            <a:r>
              <a:rPr lang="en-US" altLang="zh-CN" dirty="0" smtClean="0"/>
              <a:t>s=S(a+1);</a:t>
            </a:r>
            <a:endParaRPr lang="zh-CN" altLang="zh-CN" dirty="0" smtClean="0"/>
          </a:p>
          <a:p>
            <a:r>
              <a:rPr lang="en-US" altLang="zh-CN" dirty="0" err="1" smtClean="0"/>
              <a:t>printf</a:t>
            </a:r>
            <a:r>
              <a:rPr lang="en-US" altLang="zh-CN" dirty="0" smtClean="0"/>
              <a:t>("s=%d\</a:t>
            </a:r>
            <a:r>
              <a:rPr lang="en-US" altLang="zh-CN" dirty="0" err="1" smtClean="0"/>
              <a:t>n",s</a:t>
            </a:r>
            <a:r>
              <a:rPr lang="en-US" altLang="zh-CN" dirty="0" smtClean="0"/>
              <a:t>);</a:t>
            </a:r>
            <a:endParaRPr lang="zh-CN" altLang="zh-CN" dirty="0" smtClean="0"/>
          </a:p>
          <a:p>
            <a:r>
              <a:rPr lang="en-US" altLang="zh-CN" dirty="0" smtClean="0"/>
              <a:t>}</a:t>
            </a:r>
            <a:endParaRPr lang="zh-CN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模板072.pptx"/>
</p:tagLst>
</file>

<file path=ppt/theme/theme1.xml><?xml version="1.0" encoding="utf-8"?>
<a:theme xmlns:a="http://schemas.openxmlformats.org/drawingml/2006/main" name="1_Office 主题">
  <a:themeElements>
    <a:clrScheme name="自定义 3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0070C0"/>
      </a:accent1>
      <a:accent2>
        <a:srgbClr val="00B0F0"/>
      </a:accent2>
      <a:accent3>
        <a:srgbClr val="297FD5"/>
      </a:accent3>
      <a:accent4>
        <a:srgbClr val="00B050"/>
      </a:accent4>
      <a:accent5>
        <a:srgbClr val="92D050"/>
      </a:accent5>
      <a:accent6>
        <a:srgbClr val="9D90A0"/>
      </a:accent6>
      <a:hlink>
        <a:srgbClr val="9454C3"/>
      </a:hlink>
      <a:folHlink>
        <a:srgbClr val="3EBB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2309</Words>
  <Application>Microsoft Office PowerPoint</Application>
  <PresentationFormat>自定义</PresentationFormat>
  <Paragraphs>282</Paragraphs>
  <Slides>29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0" baseType="lpstr"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模板072.pptx</dc:title>
  <dc:creator/>
  <cp:lastModifiedBy/>
  <cp:revision>1</cp:revision>
  <dcterms:created xsi:type="dcterms:W3CDTF">2016-11-27T09:16:09Z</dcterms:created>
  <dcterms:modified xsi:type="dcterms:W3CDTF">2021-09-27T04:49:42Z</dcterms:modified>
</cp:coreProperties>
</file>