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Lst>
  <p:notesMasterIdLst>
    <p:notesMasterId r:id="rId43"/>
  </p:notesMasterIdLst>
  <p:sldIdLst>
    <p:sldId id="335" r:id="rId2"/>
    <p:sldId id="260"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21" r:id="rId21"/>
    <p:sldId id="322" r:id="rId22"/>
    <p:sldId id="323" r:id="rId23"/>
    <p:sldId id="324" r:id="rId24"/>
    <p:sldId id="337" r:id="rId25"/>
    <p:sldId id="338" r:id="rId26"/>
    <p:sldId id="336" r:id="rId27"/>
    <p:sldId id="325" r:id="rId28"/>
    <p:sldId id="326" r:id="rId29"/>
    <p:sldId id="327" r:id="rId30"/>
    <p:sldId id="328" r:id="rId31"/>
    <p:sldId id="329" r:id="rId32"/>
    <p:sldId id="330" r:id="rId33"/>
    <p:sldId id="331" r:id="rId34"/>
    <p:sldId id="332" r:id="rId35"/>
    <p:sldId id="333" r:id="rId36"/>
    <p:sldId id="310" r:id="rId37"/>
    <p:sldId id="334" r:id="rId38"/>
    <p:sldId id="317" r:id="rId39"/>
    <p:sldId id="318" r:id="rId40"/>
    <p:sldId id="319" r:id="rId41"/>
    <p:sldId id="292"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73" autoAdjust="0"/>
    <p:restoredTop sz="94660"/>
  </p:normalViewPr>
  <p:slideViewPr>
    <p:cSldViewPr snapToGrid="0">
      <p:cViewPr varScale="1">
        <p:scale>
          <a:sx n="114" d="100"/>
          <a:sy n="114" d="100"/>
        </p:scale>
        <p:origin x="-840" y="-96"/>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xmlns=""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xmlns=""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41</a:t>
            </a:fld>
            <a:endParaRPr lang="zh-CN" altLang="en-US"/>
          </a:p>
        </p:txBody>
      </p:sp>
    </p:spTree>
    <p:extLst>
      <p:ext uri="{BB962C8B-B14F-4D97-AF65-F5344CB8AC3E}">
        <p14:creationId xmlns:p14="http://schemas.microsoft.com/office/powerpoint/2010/main" xmlns=""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xmlns=""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xmlns=""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xmlns=""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21338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项目三</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9871311" y="77305"/>
            <a:ext cx="2082621"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选择结构程序设计</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p14="http://schemas.microsoft.com/office/powerpoint/2010/main" xmlns=""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p:nvSpPr>
        <p:spPr>
          <a:xfrm rot="5400000">
            <a:off x="375512" y="90688"/>
            <a:ext cx="594465"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132827" y="1"/>
            <a:ext cx="107983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p14="http://schemas.microsoft.com/office/powerpoint/2010/main" xmlns=""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98256" y="1227528"/>
            <a:ext cx="4346062"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项目三 </a:t>
            </a:r>
            <a:r>
              <a:rPr lang="zh-CN" altLang="en-US" sz="2800" dirty="0" smtClean="0">
                <a:latin typeface="微软雅黑" pitchFamily="34" charset="-122"/>
                <a:ea typeface="微软雅黑" pitchFamily="34" charset="-122"/>
              </a:rPr>
              <a:t> 选择</a:t>
            </a:r>
            <a:r>
              <a:rPr lang="zh-CN" altLang="en-US" sz="2800" dirty="0">
                <a:latin typeface="微软雅黑" pitchFamily="34" charset="-122"/>
                <a:ea typeface="微软雅黑" pitchFamily="34" charset="-122"/>
              </a:rPr>
              <a:t>结构程序设计</a:t>
            </a:r>
          </a:p>
        </p:txBody>
      </p:sp>
      <p:sp>
        <p:nvSpPr>
          <p:cNvPr id="3" name="矩形 2"/>
          <p:cNvSpPr/>
          <p:nvPr/>
        </p:nvSpPr>
        <p:spPr>
          <a:xfrm>
            <a:off x="2486890" y="2294300"/>
            <a:ext cx="8520720" cy="2086725"/>
          </a:xfrm>
          <a:prstGeom prst="rect">
            <a:avLst/>
          </a:prstGeom>
        </p:spPr>
        <p:txBody>
          <a:bodyPr wrap="square">
            <a:spAutoFit/>
          </a:bodyPr>
          <a:lstStyle/>
          <a:p>
            <a:pPr marL="266700" lvl="0" indent="127000" algn="just">
              <a:lnSpc>
                <a:spcPct val="120000"/>
              </a:lnSpc>
              <a:buFont typeface="Wingdings" pitchFamily="2" charset="2"/>
              <a:buChar char="Ø"/>
            </a:pPr>
            <a:r>
              <a:rPr lang="zh-CN" altLang="en-US" b="1" kern="100" dirty="0" smtClean="0">
                <a:latin typeface="Cambria"/>
                <a:cs typeface="Times New Roman"/>
              </a:rPr>
              <a:t>  项目目标</a:t>
            </a:r>
            <a:endParaRPr lang="en-US" altLang="zh-CN" kern="100" dirty="0" smtClean="0">
              <a:latin typeface="Times New Roman" panose="02020603050405020304" pitchFamily="18" charset="0"/>
              <a:cs typeface="Times New Roman" panose="02020603050405020304" pitchFamily="18" charset="0"/>
            </a:endParaRPr>
          </a:p>
          <a:p>
            <a:pPr marL="266700" indent="1270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1</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掌握逻辑表达式的书写规范</a:t>
            </a:r>
          </a:p>
          <a:p>
            <a:pPr marL="266700"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掌握</a:t>
            </a:r>
            <a:r>
              <a:rPr lang="en-US" altLang="zh-CN" kern="100" dirty="0">
                <a:latin typeface="Times New Roman" panose="02020603050405020304" pitchFamily="18" charset="0"/>
                <a:cs typeface="Times New Roman" panose="02020603050405020304" pitchFamily="18" charset="0"/>
              </a:rPr>
              <a:t>if</a:t>
            </a:r>
            <a:r>
              <a:rPr lang="zh-CN" altLang="zh-CN" kern="100" dirty="0">
                <a:latin typeface="Times New Roman" panose="02020603050405020304" pitchFamily="18" charset="0"/>
                <a:cs typeface="Times New Roman" panose="02020603050405020304" pitchFamily="18" charset="0"/>
              </a:rPr>
              <a:t>语句和</a:t>
            </a:r>
            <a:r>
              <a:rPr lang="en-US" altLang="zh-CN" kern="100" dirty="0">
                <a:latin typeface="Times New Roman" panose="02020603050405020304" pitchFamily="18" charset="0"/>
                <a:cs typeface="Times New Roman" panose="02020603050405020304" pitchFamily="18" charset="0"/>
              </a:rPr>
              <a:t>switch</a:t>
            </a:r>
            <a:r>
              <a:rPr lang="zh-CN" altLang="zh-CN" kern="100" dirty="0">
                <a:latin typeface="Times New Roman" panose="02020603050405020304" pitchFamily="18" charset="0"/>
                <a:cs typeface="Times New Roman" panose="02020603050405020304" pitchFamily="18" charset="0"/>
              </a:rPr>
              <a:t>语句语法规则</a:t>
            </a:r>
          </a:p>
          <a:p>
            <a:pPr marL="266700"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理解选择结构的嵌套，</a:t>
            </a:r>
            <a:r>
              <a:rPr lang="en-US" altLang="zh-CN" kern="100" dirty="0">
                <a:latin typeface="Times New Roman" panose="02020603050405020304" pitchFamily="18" charset="0"/>
                <a:cs typeface="Times New Roman" panose="02020603050405020304" pitchFamily="18" charset="0"/>
              </a:rPr>
              <a:t>if</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switch</a:t>
            </a:r>
            <a:r>
              <a:rPr lang="zh-CN" altLang="zh-CN" kern="100" dirty="0">
                <a:latin typeface="Times New Roman" panose="02020603050405020304" pitchFamily="18" charset="0"/>
                <a:cs typeface="Times New Roman" panose="02020603050405020304" pitchFamily="18" charset="0"/>
              </a:rPr>
              <a:t>可以相互嵌套</a:t>
            </a: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4</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了解</a:t>
            </a:r>
            <a:r>
              <a:rPr lang="en-US" altLang="zh-CN" kern="100" dirty="0">
                <a:latin typeface="Times New Roman" panose="02020603050405020304" pitchFamily="18" charset="0"/>
                <a:cs typeface="Times New Roman" panose="02020603050405020304" pitchFamily="18" charset="0"/>
              </a:rPr>
              <a:t>switch</a:t>
            </a:r>
            <a:r>
              <a:rPr lang="zh-CN" altLang="zh-CN" kern="100" dirty="0">
                <a:latin typeface="Times New Roman" panose="02020603050405020304" pitchFamily="18" charset="0"/>
                <a:cs typeface="Times New Roman" panose="02020603050405020304" pitchFamily="18" charset="0"/>
              </a:rPr>
              <a:t>语句中</a:t>
            </a:r>
            <a:r>
              <a:rPr lang="en-US" altLang="zh-CN" kern="100" dirty="0">
                <a:latin typeface="Times New Roman" panose="02020603050405020304" pitchFamily="18" charset="0"/>
                <a:cs typeface="Times New Roman" panose="02020603050405020304" pitchFamily="18" charset="0"/>
              </a:rPr>
              <a:t>break</a:t>
            </a:r>
            <a:r>
              <a:rPr lang="zh-CN" altLang="zh-CN" kern="100" dirty="0">
                <a:latin typeface="Times New Roman" panose="02020603050405020304" pitchFamily="18" charset="0"/>
                <a:cs typeface="Times New Roman" panose="02020603050405020304" pitchFamily="18" charset="0"/>
              </a:rPr>
              <a:t>用法</a:t>
            </a: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5</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学会两种语句应用，</a:t>
            </a:r>
            <a:r>
              <a:rPr lang="en-US" altLang="zh-CN" kern="100" dirty="0">
                <a:latin typeface="Times New Roman" panose="02020603050405020304" pitchFamily="18" charset="0"/>
                <a:cs typeface="Times New Roman" panose="02020603050405020304" pitchFamily="18" charset="0"/>
              </a:rPr>
              <a:t>if</a:t>
            </a:r>
            <a:r>
              <a:rPr lang="zh-CN" altLang="zh-CN" kern="100" dirty="0">
                <a:latin typeface="Times New Roman" panose="02020603050405020304" pitchFamily="18" charset="0"/>
                <a:cs typeface="Times New Roman" panose="02020603050405020304" pitchFamily="18" charset="0"/>
              </a:rPr>
              <a:t>语句实现分支结构；</a:t>
            </a:r>
            <a:r>
              <a:rPr lang="en-US" altLang="zh-CN" kern="100" dirty="0">
                <a:latin typeface="Times New Roman" panose="02020603050405020304" pitchFamily="18" charset="0"/>
                <a:cs typeface="Times New Roman" panose="02020603050405020304" pitchFamily="18" charset="0"/>
              </a:rPr>
              <a:t>switch</a:t>
            </a:r>
            <a:r>
              <a:rPr lang="zh-CN" altLang="zh-CN" kern="100" dirty="0">
                <a:latin typeface="Times New Roman" panose="02020603050405020304" pitchFamily="18" charset="0"/>
                <a:cs typeface="Times New Roman" panose="02020603050405020304" pitchFamily="18" charset="0"/>
              </a:rPr>
              <a:t>语句实现多分支结构</a:t>
            </a:r>
          </a:p>
        </p:txBody>
      </p:sp>
    </p:spTree>
    <p:extLst>
      <p:ext uri="{BB962C8B-B14F-4D97-AF65-F5344CB8AC3E}">
        <p14:creationId xmlns:p14="http://schemas.microsoft.com/office/powerpoint/2010/main" xmlns="" val="67131541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10580" y="1083357"/>
            <a:ext cx="11382375" cy="4462760"/>
          </a:xfrm>
          <a:prstGeom prst="rect">
            <a:avLst/>
          </a:prstGeom>
          <a:noFill/>
        </p:spPr>
        <p:txBody>
          <a:bodyPr wrap="square" lIns="0" tIns="0" rIns="0" bIns="0" rtlCol="0">
            <a:spAutoFit/>
          </a:bodyPr>
          <a:lstStyle/>
          <a:p>
            <a:pPr indent="2667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3-4</a:t>
            </a:r>
            <a:r>
              <a:rPr lang="zh-CN" altLang="zh-CN" kern="100" dirty="0">
                <a:solidFill>
                  <a:srgbClr val="000000"/>
                </a:solidFill>
                <a:latin typeface="Times New Roman" panose="02020603050405020304" pitchFamily="18" charset="0"/>
                <a:cs typeface="Times New Roman" panose="02020603050405020304" pitchFamily="18" charset="0"/>
              </a:rPr>
              <a:t>读以下程序，实现什么功能？</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d",&amp;a</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if(a%2==0)</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 </a:t>
            </a:r>
            <a:r>
              <a:rPr lang="zh-CN" altLang="zh-CN" kern="100" dirty="0">
                <a:solidFill>
                  <a:srgbClr val="000000"/>
                </a:solidFill>
                <a:latin typeface="Times New Roman" panose="02020603050405020304" pitchFamily="18" charset="0"/>
                <a:cs typeface="Times New Roman" panose="02020603050405020304" pitchFamily="18" charset="0"/>
              </a:rPr>
              <a:t>是偶数</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n",a</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endParaRPr lang="zh-CN" altLang="zh-CN" kern="100" dirty="0">
              <a:latin typeface="Times New Roman" panose="02020603050405020304" pitchFamily="18" charset="0"/>
              <a:cs typeface="Times New Roman" panose="02020603050405020304" pitchFamily="18" charset="0"/>
            </a:endParaRPr>
          </a:p>
          <a:p>
            <a:pPr marL="466725" indent="333375"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 </a:t>
            </a:r>
            <a:r>
              <a:rPr lang="zh-CN" altLang="zh-CN" kern="100" dirty="0">
                <a:solidFill>
                  <a:srgbClr val="000000"/>
                </a:solidFill>
                <a:latin typeface="Times New Roman" panose="02020603050405020304" pitchFamily="18" charset="0"/>
                <a:cs typeface="Times New Roman" panose="02020603050405020304" pitchFamily="18" charset="0"/>
              </a:rPr>
              <a:t>是奇数</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n",a</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613435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22877" y="742504"/>
            <a:ext cx="10469460" cy="4424288"/>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Cambria"/>
                <a:cs typeface="Times New Roman"/>
              </a:rPr>
              <a:t>3.3</a:t>
            </a:r>
            <a:r>
              <a:rPr lang="zh-CN" altLang="zh-CN" b="1" kern="100" dirty="0">
                <a:latin typeface="Cambria"/>
                <a:cs typeface="Times New Roman"/>
              </a:rPr>
              <a:t>选择结构的嵌套</a:t>
            </a:r>
          </a:p>
          <a:p>
            <a:pPr indent="266700" algn="just">
              <a:lnSpc>
                <a:spcPct val="150000"/>
              </a:lnSpc>
              <a:spcBef>
                <a:spcPts val="250"/>
              </a:spcBef>
              <a:spcAft>
                <a:spcPts val="0"/>
              </a:spcAft>
            </a:pPr>
            <a:r>
              <a:rPr lang="en-US" altLang="zh-CN" kern="100" dirty="0" smtClean="0">
                <a:solidFill>
                  <a:srgbClr val="000000"/>
                </a:solidFill>
                <a:latin typeface="Times New Roman"/>
                <a:cs typeface="Times New Roman"/>
              </a:rPr>
              <a:t>   </a:t>
            </a:r>
            <a:r>
              <a:rPr lang="zh-CN" altLang="zh-CN" kern="100" dirty="0" smtClean="0">
                <a:solidFill>
                  <a:srgbClr val="000000"/>
                </a:solidFill>
                <a:latin typeface="Times New Roman"/>
                <a:cs typeface="Times New Roman"/>
              </a:rPr>
              <a:t>选择</a:t>
            </a:r>
            <a:r>
              <a:rPr lang="zh-CN" altLang="zh-CN" kern="100" dirty="0">
                <a:solidFill>
                  <a:srgbClr val="000000"/>
                </a:solidFill>
                <a:latin typeface="Times New Roman"/>
                <a:cs typeface="Times New Roman"/>
              </a:rPr>
              <a:t>结构的嵌套是选择结构中又包含一个或多个选择结构。</a:t>
            </a:r>
            <a:r>
              <a:rPr lang="en-US" altLang="zh-CN" kern="100" dirty="0">
                <a:solidFill>
                  <a:srgbClr val="000000"/>
                </a:solidFill>
                <a:latin typeface="Times New Roman"/>
                <a:cs typeface="Times New Roman"/>
              </a:rPr>
              <a:t>C</a:t>
            </a:r>
            <a:r>
              <a:rPr lang="zh-CN" altLang="zh-CN" kern="100" dirty="0">
                <a:solidFill>
                  <a:srgbClr val="000000"/>
                </a:solidFill>
                <a:latin typeface="Times New Roman"/>
                <a:cs typeface="Times New Roman"/>
              </a:rPr>
              <a:t>语言中，</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或</a:t>
            </a:r>
            <a:r>
              <a:rPr lang="en-US" altLang="zh-CN" kern="100" dirty="0">
                <a:solidFill>
                  <a:srgbClr val="000000"/>
                </a:solidFill>
                <a:latin typeface="Times New Roman"/>
                <a:cs typeface="Times New Roman"/>
              </a:rPr>
              <a:t>else</a:t>
            </a:r>
            <a:r>
              <a:rPr lang="zh-CN" altLang="zh-CN" kern="100" dirty="0">
                <a:solidFill>
                  <a:srgbClr val="000000"/>
                </a:solidFill>
                <a:latin typeface="Times New Roman"/>
                <a:cs typeface="Times New Roman"/>
              </a:rPr>
              <a:t>语句中又包含一个或多个</a:t>
            </a:r>
            <a:r>
              <a:rPr lang="en-US" altLang="zh-CN" kern="100" dirty="0">
                <a:solidFill>
                  <a:srgbClr val="000000"/>
                </a:solidFill>
                <a:latin typeface="Times New Roman"/>
                <a:cs typeface="Times New Roman"/>
              </a:rPr>
              <a:t>if-else</a:t>
            </a:r>
            <a:r>
              <a:rPr lang="zh-CN" altLang="zh-CN" kern="100" dirty="0">
                <a:solidFill>
                  <a:srgbClr val="000000"/>
                </a:solidFill>
                <a:latin typeface="Times New Roman"/>
                <a:cs typeface="Times New Roman"/>
              </a:rPr>
              <a:t>子句称为</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语句的嵌套或</a:t>
            </a:r>
            <a:r>
              <a:rPr lang="en-US" altLang="zh-CN" kern="100" dirty="0">
                <a:solidFill>
                  <a:srgbClr val="000000"/>
                </a:solidFill>
                <a:latin typeface="Times New Roman"/>
                <a:cs typeface="Times New Roman"/>
              </a:rPr>
              <a:t>else</a:t>
            </a:r>
            <a:r>
              <a:rPr lang="zh-CN" altLang="zh-CN" kern="100" dirty="0">
                <a:solidFill>
                  <a:srgbClr val="000000"/>
                </a:solidFill>
                <a:latin typeface="Times New Roman"/>
                <a:cs typeface="Times New Roman"/>
              </a:rPr>
              <a:t>语句的嵌套，通过选择结构的嵌套可以处理多分支结构。一般格式如下：</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if (</a:t>
            </a:r>
            <a:r>
              <a:rPr lang="zh-CN" altLang="zh-CN" kern="100" dirty="0">
                <a:solidFill>
                  <a:srgbClr val="000000"/>
                </a:solidFill>
                <a:latin typeface="Times New Roman"/>
                <a:cs typeface="Times New Roman"/>
              </a:rPr>
              <a:t>表达式</a:t>
            </a:r>
            <a:r>
              <a:rPr lang="en-US" altLang="zh-CN" kern="100" dirty="0">
                <a:solidFill>
                  <a:srgbClr val="000000"/>
                </a:solidFill>
                <a:latin typeface="Times New Roman"/>
                <a:cs typeface="Times New Roman"/>
              </a:rPr>
              <a:t>1)</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       if(</a:t>
            </a:r>
            <a:r>
              <a:rPr lang="zh-CN" altLang="zh-CN" kern="100" dirty="0">
                <a:solidFill>
                  <a:srgbClr val="000000"/>
                </a:solidFill>
                <a:latin typeface="Times New Roman"/>
                <a:cs typeface="Times New Roman"/>
              </a:rPr>
              <a:t>表达式</a:t>
            </a:r>
            <a:r>
              <a:rPr lang="en-US" altLang="zh-CN" kern="100" dirty="0">
                <a:solidFill>
                  <a:srgbClr val="000000"/>
                </a:solidFill>
                <a:latin typeface="Times New Roman"/>
                <a:cs typeface="Times New Roman"/>
              </a:rPr>
              <a:t>2)  </a:t>
            </a:r>
            <a:r>
              <a:rPr lang="zh-CN" altLang="zh-CN" kern="100" dirty="0">
                <a:solidFill>
                  <a:srgbClr val="000000"/>
                </a:solidFill>
                <a:latin typeface="Times New Roman"/>
                <a:cs typeface="Times New Roman"/>
              </a:rPr>
              <a:t>语句</a:t>
            </a:r>
            <a:r>
              <a:rPr lang="en-US" altLang="zh-CN" kern="100" dirty="0">
                <a:solidFill>
                  <a:srgbClr val="000000"/>
                </a:solidFill>
                <a:latin typeface="Times New Roman"/>
                <a:cs typeface="Times New Roman"/>
              </a:rPr>
              <a:t>1;    /*if</a:t>
            </a:r>
            <a:r>
              <a:rPr lang="zh-CN" altLang="zh-CN" kern="100" dirty="0">
                <a:solidFill>
                  <a:srgbClr val="000000"/>
                </a:solidFill>
                <a:latin typeface="Times New Roman"/>
                <a:cs typeface="Times New Roman"/>
              </a:rPr>
              <a:t>语句内嵌</a:t>
            </a:r>
            <a:r>
              <a:rPr lang="en-US" altLang="zh-CN" kern="100" dirty="0">
                <a:solidFill>
                  <a:srgbClr val="000000"/>
                </a:solidFill>
                <a:latin typeface="Times New Roman"/>
                <a:cs typeface="Times New Roman"/>
              </a:rPr>
              <a:t>if-else</a:t>
            </a:r>
            <a:r>
              <a:rPr lang="zh-CN" altLang="zh-CN" kern="100" dirty="0">
                <a:solidFill>
                  <a:srgbClr val="000000"/>
                </a:solidFill>
                <a:latin typeface="Times New Roman"/>
                <a:cs typeface="Times New Roman"/>
              </a:rPr>
              <a:t>子句</a:t>
            </a:r>
            <a:r>
              <a:rPr lang="en-US" altLang="zh-CN" kern="100" dirty="0">
                <a:solidFill>
                  <a:srgbClr val="000000"/>
                </a:solidFill>
                <a:latin typeface="Times New Roman"/>
                <a:cs typeface="Times New Roman"/>
              </a:rPr>
              <a:t>*/</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       else  </a:t>
            </a:r>
            <a:r>
              <a:rPr lang="zh-CN" altLang="zh-CN" kern="100" dirty="0">
                <a:solidFill>
                  <a:srgbClr val="000000"/>
                </a:solidFill>
                <a:latin typeface="Times New Roman"/>
                <a:cs typeface="Times New Roman"/>
              </a:rPr>
              <a:t>语句</a:t>
            </a:r>
            <a:r>
              <a:rPr lang="en-US" altLang="zh-CN" kern="100" dirty="0">
                <a:solidFill>
                  <a:srgbClr val="000000"/>
                </a:solidFill>
                <a:latin typeface="Times New Roman"/>
                <a:cs typeface="Times New Roman"/>
              </a:rPr>
              <a:t> 2; </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else </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       if(</a:t>
            </a:r>
            <a:r>
              <a:rPr lang="zh-CN" altLang="zh-CN" kern="100" dirty="0">
                <a:solidFill>
                  <a:srgbClr val="000000"/>
                </a:solidFill>
                <a:latin typeface="Times New Roman"/>
                <a:cs typeface="Times New Roman"/>
              </a:rPr>
              <a:t>表达式</a:t>
            </a:r>
            <a:r>
              <a:rPr lang="en-US" altLang="zh-CN" kern="100" dirty="0">
                <a:solidFill>
                  <a:srgbClr val="000000"/>
                </a:solidFill>
                <a:latin typeface="Times New Roman"/>
                <a:cs typeface="Times New Roman"/>
              </a:rPr>
              <a:t>3)  </a:t>
            </a:r>
            <a:r>
              <a:rPr lang="zh-CN" altLang="zh-CN" kern="100" dirty="0">
                <a:solidFill>
                  <a:srgbClr val="000000"/>
                </a:solidFill>
                <a:latin typeface="Times New Roman"/>
                <a:cs typeface="Times New Roman"/>
              </a:rPr>
              <a:t>语句</a:t>
            </a:r>
            <a:r>
              <a:rPr lang="en-US" altLang="zh-CN" kern="100" dirty="0">
                <a:solidFill>
                  <a:srgbClr val="000000"/>
                </a:solidFill>
                <a:latin typeface="Times New Roman"/>
                <a:cs typeface="Times New Roman"/>
              </a:rPr>
              <a:t>3;   /*else</a:t>
            </a:r>
            <a:r>
              <a:rPr lang="zh-CN" altLang="zh-CN" kern="100" dirty="0">
                <a:solidFill>
                  <a:srgbClr val="000000"/>
                </a:solidFill>
                <a:latin typeface="Times New Roman"/>
                <a:cs typeface="Times New Roman"/>
              </a:rPr>
              <a:t>语句内嵌</a:t>
            </a:r>
            <a:r>
              <a:rPr lang="en-US" altLang="zh-CN" kern="100" dirty="0">
                <a:solidFill>
                  <a:srgbClr val="000000"/>
                </a:solidFill>
                <a:latin typeface="Times New Roman"/>
                <a:cs typeface="Times New Roman"/>
              </a:rPr>
              <a:t>if-else</a:t>
            </a:r>
            <a:r>
              <a:rPr lang="zh-CN" altLang="zh-CN" kern="100" dirty="0">
                <a:solidFill>
                  <a:srgbClr val="000000"/>
                </a:solidFill>
                <a:latin typeface="Times New Roman"/>
                <a:cs typeface="Times New Roman"/>
              </a:rPr>
              <a:t>子句</a:t>
            </a:r>
            <a:r>
              <a:rPr lang="en-US" altLang="zh-CN" kern="100" dirty="0">
                <a:solidFill>
                  <a:srgbClr val="000000"/>
                </a:solidFill>
                <a:latin typeface="Times New Roman"/>
                <a:cs typeface="Times New Roman"/>
              </a:rPr>
              <a:t>*/</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       else  </a:t>
            </a:r>
            <a:r>
              <a:rPr lang="zh-CN" altLang="zh-CN" kern="100" dirty="0">
                <a:solidFill>
                  <a:srgbClr val="000000"/>
                </a:solidFill>
                <a:latin typeface="Times New Roman"/>
                <a:cs typeface="Times New Roman"/>
              </a:rPr>
              <a:t>语句 </a:t>
            </a:r>
            <a:r>
              <a:rPr lang="en-US" altLang="zh-CN" kern="100" dirty="0">
                <a:solidFill>
                  <a:srgbClr val="000000"/>
                </a:solidFill>
                <a:latin typeface="Times New Roman"/>
                <a:cs typeface="Times New Roman"/>
              </a:rPr>
              <a:t>4;</a:t>
            </a:r>
            <a:endParaRPr lang="zh-CN" altLang="zh-CN" kern="100" dirty="0">
              <a:latin typeface="Times New Roman"/>
              <a:cs typeface="Times New Roman"/>
            </a:endParaRPr>
          </a:p>
        </p:txBody>
      </p:sp>
    </p:spTree>
    <p:extLst>
      <p:ext uri="{BB962C8B-B14F-4D97-AF65-F5344CB8AC3E}">
        <p14:creationId xmlns:p14="http://schemas.microsoft.com/office/powerpoint/2010/main" xmlns="" val="591537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7309" y="398264"/>
            <a:ext cx="9733660" cy="5878532"/>
          </a:xfrm>
          <a:prstGeom prst="rect">
            <a:avLst/>
          </a:prstGeom>
        </p:spPr>
        <p:txBody>
          <a:bodyPr wrap="square">
            <a:spAutoFit/>
          </a:bodyPr>
          <a:lstStyle/>
          <a:p>
            <a:pPr indent="266700" algn="just">
              <a:lnSpc>
                <a:spcPct val="150000"/>
              </a:lnSpc>
              <a:spcBef>
                <a:spcPts val="250"/>
              </a:spcBef>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3-5</a:t>
            </a:r>
            <a:r>
              <a:rPr lang="zh-CN" altLang="zh-CN" kern="100" dirty="0">
                <a:solidFill>
                  <a:srgbClr val="000000"/>
                </a:solidFill>
                <a:latin typeface="Times New Roman" panose="02020603050405020304" pitchFamily="18" charset="0"/>
                <a:cs typeface="Times New Roman" panose="02020603050405020304" pitchFamily="18" charset="0"/>
              </a:rPr>
              <a:t>从键盘输入一个数（</a:t>
            </a:r>
            <a:r>
              <a:rPr lang="en-US" altLang="zh-CN" kern="100" dirty="0">
                <a:solidFill>
                  <a:srgbClr val="000000"/>
                </a:solidFill>
                <a:latin typeface="Times New Roman" panose="02020603050405020304" pitchFamily="18" charset="0"/>
                <a:cs typeface="Times New Roman" panose="02020603050405020304" pitchFamily="18" charset="0"/>
              </a:rPr>
              <a:t>0-1000</a:t>
            </a:r>
            <a:r>
              <a:rPr lang="zh-CN" altLang="zh-CN" kern="100" dirty="0">
                <a:solidFill>
                  <a:srgbClr val="000000"/>
                </a:solidFill>
                <a:latin typeface="Times New Roman" panose="02020603050405020304" pitchFamily="18" charset="0"/>
                <a:cs typeface="Times New Roman" panose="02020603050405020304" pitchFamily="18" charset="0"/>
              </a:rPr>
              <a:t>之间），判断是几位数。</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分析：设输入的数是</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如果</a:t>
            </a:r>
            <a:r>
              <a:rPr lang="en-US" altLang="zh-CN" kern="100" dirty="0">
                <a:solidFill>
                  <a:srgbClr val="000000"/>
                </a:solidFill>
                <a:latin typeface="Times New Roman" panose="02020603050405020304" pitchFamily="18" charset="0"/>
                <a:cs typeface="Times New Roman" panose="02020603050405020304" pitchFamily="18" charset="0"/>
              </a:rPr>
              <a:t>0&lt;a&lt;10,</a:t>
            </a:r>
            <a:r>
              <a:rPr lang="zh-CN" altLang="zh-CN" kern="100" dirty="0">
                <a:solidFill>
                  <a:srgbClr val="000000"/>
                </a:solidFill>
                <a:latin typeface="Times New Roman" panose="02020603050405020304" pitchFamily="18" charset="0"/>
                <a:cs typeface="Times New Roman" panose="02020603050405020304" pitchFamily="18" charset="0"/>
              </a:rPr>
              <a:t>则是一位数，如果</a:t>
            </a:r>
            <a:r>
              <a:rPr lang="en-US" altLang="zh-CN" kern="100" dirty="0">
                <a:solidFill>
                  <a:srgbClr val="000000"/>
                </a:solidFill>
                <a:latin typeface="Times New Roman" panose="02020603050405020304" pitchFamily="18" charset="0"/>
                <a:cs typeface="Times New Roman" panose="02020603050405020304" pitchFamily="18" charset="0"/>
              </a:rPr>
              <a:t>10&lt;=a&lt;100,</a:t>
            </a:r>
            <a:r>
              <a:rPr lang="zh-CN" altLang="zh-CN" kern="100" dirty="0">
                <a:solidFill>
                  <a:srgbClr val="000000"/>
                </a:solidFill>
                <a:latin typeface="Times New Roman" panose="02020603050405020304" pitchFamily="18" charset="0"/>
                <a:cs typeface="Times New Roman" panose="02020603050405020304" pitchFamily="18" charset="0"/>
              </a:rPr>
              <a:t>则是两位数，如果</a:t>
            </a:r>
            <a:r>
              <a:rPr lang="en-US" altLang="zh-CN" kern="100" dirty="0">
                <a:solidFill>
                  <a:srgbClr val="000000"/>
                </a:solidFill>
                <a:latin typeface="Times New Roman" panose="02020603050405020304" pitchFamily="18" charset="0"/>
                <a:cs typeface="Times New Roman" panose="02020603050405020304" pitchFamily="18" charset="0"/>
              </a:rPr>
              <a:t>100&lt;=a&lt;1000</a:t>
            </a:r>
            <a:r>
              <a:rPr lang="zh-CN" altLang="zh-CN" kern="100" dirty="0">
                <a:solidFill>
                  <a:srgbClr val="000000"/>
                </a:solidFill>
                <a:latin typeface="Times New Roman" panose="02020603050405020304" pitchFamily="18" charset="0"/>
                <a:cs typeface="Times New Roman" panose="02020603050405020304" pitchFamily="18" charset="0"/>
              </a:rPr>
              <a:t>，则是三位数。</a:t>
            </a:r>
            <a:r>
              <a:rPr lang="en-US" altLang="zh-CN" kern="100" dirty="0">
                <a:solidFill>
                  <a:srgbClr val="000000"/>
                </a:solidFill>
                <a:latin typeface="Times New Roman" panose="02020603050405020304" pitchFamily="18" charset="0"/>
                <a:cs typeface="Times New Roman" panose="02020603050405020304" pitchFamily="18" charset="0"/>
              </a:rPr>
              <a:t>a</a:t>
            </a:r>
            <a:r>
              <a:rPr lang="zh-CN" altLang="zh-CN" kern="100" dirty="0">
                <a:solidFill>
                  <a:srgbClr val="000000"/>
                </a:solidFill>
                <a:latin typeface="Times New Roman" panose="02020603050405020304" pitchFamily="18" charset="0"/>
                <a:cs typeface="Times New Roman" panose="02020603050405020304" pitchFamily="18" charset="0"/>
              </a:rPr>
              <a:t>需要处理三种情况，属于多分支结构，因此采用嵌套结构编程。</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d",&amp;a</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if(a&lt;10)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a:t>
            </a:r>
            <a:r>
              <a:rPr lang="zh-CN" altLang="zh-CN" kern="100" dirty="0">
                <a:solidFill>
                  <a:srgbClr val="000000"/>
                </a:solidFill>
                <a:latin typeface="Times New Roman" panose="02020603050405020304" pitchFamily="18" charset="0"/>
                <a:cs typeface="Times New Roman" panose="02020603050405020304" pitchFamily="18" charset="0"/>
              </a:rPr>
              <a:t>是一位数</a:t>
            </a:r>
            <a:r>
              <a:rPr lang="en-US" altLang="zh-CN" kern="100" dirty="0">
                <a:solidFill>
                  <a:srgbClr val="000000"/>
                </a:solidFill>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520065"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if(a&lt;100)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a:t>
            </a:r>
            <a:r>
              <a:rPr lang="zh-CN" altLang="zh-CN" kern="100" dirty="0">
                <a:solidFill>
                  <a:srgbClr val="000000"/>
                </a:solidFill>
                <a:latin typeface="Times New Roman" panose="02020603050405020304" pitchFamily="18" charset="0"/>
                <a:cs typeface="Times New Roman" panose="02020603050405020304" pitchFamily="18" charset="0"/>
              </a:rPr>
              <a:t>是两位数</a:t>
            </a:r>
            <a:r>
              <a:rPr lang="en-US" altLang="zh-CN" kern="100" dirty="0">
                <a:solidFill>
                  <a:srgbClr val="000000"/>
                </a:solidFill>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marL="266700" indent="5334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a:t>
            </a:r>
            <a:r>
              <a:rPr lang="zh-CN" altLang="zh-CN" kern="100" dirty="0">
                <a:solidFill>
                  <a:srgbClr val="000000"/>
                </a:solidFill>
                <a:latin typeface="Times New Roman" panose="02020603050405020304" pitchFamily="18" charset="0"/>
                <a:cs typeface="Times New Roman" panose="02020603050405020304" pitchFamily="18" charset="0"/>
              </a:rPr>
              <a:t>是三位数</a:t>
            </a:r>
            <a:r>
              <a:rPr lang="en-US" altLang="zh-CN" kern="100" dirty="0">
                <a:solidFill>
                  <a:srgbClr val="000000"/>
                </a:solidFill>
                <a:latin typeface="Times New Roman" panose="02020603050405020304" pitchFamily="18" charset="0"/>
                <a:cs typeface="Times New Roman" panose="02020603050405020304" pitchFamily="18" charset="0"/>
              </a:rPr>
              <a:t>",a);</a:t>
            </a:r>
            <a:endParaRPr lang="zh-CN" altLang="zh-CN" kern="100" dirty="0">
              <a:latin typeface="Times New Roman" panose="02020603050405020304" pitchFamily="18" charset="0"/>
              <a:cs typeface="Times New Roman" panose="02020603050405020304" pitchFamily="18" charset="0"/>
            </a:endParaRPr>
          </a:p>
          <a:p>
            <a:pPr indent="5334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20890281"/>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046702" y="209103"/>
            <a:ext cx="10469460" cy="6072175"/>
          </a:xfrm>
          <a:prstGeom prst="rect">
            <a:avLst/>
          </a:prstGeom>
          <a:noFill/>
        </p:spPr>
        <p:txBody>
          <a:bodyPr wrap="square" lIns="0" tIns="0" rIns="0" bIns="0" rtlCol="0">
            <a:spAutoFit/>
          </a:bodyPr>
          <a:lstStyle/>
          <a:p>
            <a:pPr indent="267970" algn="just">
              <a:lnSpc>
                <a:spcPct val="150000"/>
              </a:lnSpc>
              <a:spcBef>
                <a:spcPts val="250"/>
              </a:spcBef>
              <a:spcAft>
                <a:spcPts val="0"/>
              </a:spcAft>
            </a:pPr>
            <a:r>
              <a:rPr lang="zh-CN" altLang="zh-CN" b="1" kern="100" dirty="0">
                <a:solidFill>
                  <a:srgbClr val="000000"/>
                </a:solidFill>
                <a:latin typeface="Times New Roman"/>
                <a:cs typeface="Times New Roman"/>
              </a:rPr>
              <a:t>使用</a:t>
            </a:r>
            <a:r>
              <a:rPr lang="en-US" altLang="zh-CN" b="1" kern="100" dirty="0">
                <a:solidFill>
                  <a:srgbClr val="000000"/>
                </a:solidFill>
                <a:latin typeface="Times New Roman"/>
                <a:cs typeface="Times New Roman"/>
              </a:rPr>
              <a:t>if</a:t>
            </a:r>
            <a:r>
              <a:rPr lang="zh-CN" altLang="zh-CN" b="1" kern="100" dirty="0">
                <a:solidFill>
                  <a:srgbClr val="000000"/>
                </a:solidFill>
                <a:latin typeface="Times New Roman"/>
                <a:cs typeface="Times New Roman"/>
              </a:rPr>
              <a:t>语句注意问题：</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(1)if</a:t>
            </a:r>
            <a:r>
              <a:rPr lang="zh-CN" altLang="zh-CN" kern="100" dirty="0">
                <a:solidFill>
                  <a:srgbClr val="000000"/>
                </a:solidFill>
                <a:latin typeface="Times New Roman"/>
                <a:cs typeface="Times New Roman"/>
              </a:rPr>
              <a:t>语句中的表达式一般为关系表达式或逻辑表达式，</a:t>
            </a:r>
            <a:r>
              <a:rPr lang="en-US" altLang="zh-CN" kern="100" dirty="0">
                <a:solidFill>
                  <a:srgbClr val="000000"/>
                </a:solidFill>
                <a:latin typeface="Times New Roman"/>
                <a:cs typeface="Times New Roman"/>
              </a:rPr>
              <a:t>C</a:t>
            </a:r>
            <a:r>
              <a:rPr lang="zh-CN" altLang="zh-CN" kern="100" dirty="0">
                <a:solidFill>
                  <a:srgbClr val="000000"/>
                </a:solidFill>
                <a:latin typeface="Times New Roman"/>
                <a:cs typeface="Times New Roman"/>
              </a:rPr>
              <a:t>语言在判断表达式时只要值不为</a:t>
            </a:r>
            <a:r>
              <a:rPr lang="en-US" altLang="zh-CN" kern="100" dirty="0">
                <a:solidFill>
                  <a:srgbClr val="000000"/>
                </a:solidFill>
                <a:latin typeface="Times New Roman"/>
                <a:cs typeface="Times New Roman"/>
              </a:rPr>
              <a:t>0</a:t>
            </a:r>
            <a:r>
              <a:rPr lang="zh-CN" altLang="zh-CN" kern="100" dirty="0">
                <a:solidFill>
                  <a:srgbClr val="000000"/>
                </a:solidFill>
                <a:latin typeface="Times New Roman"/>
                <a:cs typeface="Times New Roman"/>
              </a:rPr>
              <a:t>就是真，只有</a:t>
            </a:r>
            <a:r>
              <a:rPr lang="en-US" altLang="zh-CN" kern="100" dirty="0">
                <a:solidFill>
                  <a:srgbClr val="000000"/>
                </a:solidFill>
                <a:latin typeface="Times New Roman"/>
                <a:cs typeface="Times New Roman"/>
              </a:rPr>
              <a:t>0</a:t>
            </a:r>
            <a:r>
              <a:rPr lang="zh-CN" altLang="zh-CN" kern="100" dirty="0">
                <a:solidFill>
                  <a:srgbClr val="000000"/>
                </a:solidFill>
                <a:latin typeface="Times New Roman"/>
                <a:cs typeface="Times New Roman"/>
              </a:rPr>
              <a:t>才是假。</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(2)</a:t>
            </a:r>
            <a:r>
              <a:rPr lang="zh-CN" altLang="zh-CN" kern="100" dirty="0">
                <a:solidFill>
                  <a:srgbClr val="000000"/>
                </a:solidFill>
                <a:latin typeface="Times New Roman"/>
                <a:cs typeface="Times New Roman"/>
              </a:rPr>
              <a:t>在</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语句括号后面不能加分号。例如：</a:t>
            </a:r>
            <a:endParaRPr lang="zh-CN" altLang="zh-CN" kern="100" dirty="0">
              <a:latin typeface="Times New Roman"/>
              <a:cs typeface="Times New Roman"/>
            </a:endParaRPr>
          </a:p>
          <a:p>
            <a:pPr indent="333375" algn="just">
              <a:lnSpc>
                <a:spcPct val="150000"/>
              </a:lnSpc>
              <a:spcBef>
                <a:spcPts val="250"/>
              </a:spcBef>
              <a:spcAft>
                <a:spcPts val="0"/>
              </a:spcAft>
            </a:pPr>
            <a:r>
              <a:rPr lang="en-US" altLang="zh-CN" kern="100" dirty="0" err="1">
                <a:solidFill>
                  <a:srgbClr val="000000"/>
                </a:solidFill>
                <a:latin typeface="宋体"/>
                <a:cs typeface="Times New Roman"/>
              </a:rPr>
              <a:t>scanf</a:t>
            </a:r>
            <a:r>
              <a:rPr lang="en-US" altLang="zh-CN" kern="100" dirty="0">
                <a:solidFill>
                  <a:srgbClr val="000000"/>
                </a:solidFill>
                <a:latin typeface="宋体"/>
                <a:cs typeface="Times New Roman"/>
              </a:rPr>
              <a:t>("%</a:t>
            </a:r>
            <a:r>
              <a:rPr lang="en-US" altLang="zh-CN" kern="100" dirty="0" err="1">
                <a:solidFill>
                  <a:srgbClr val="000000"/>
                </a:solidFill>
                <a:latin typeface="宋体"/>
                <a:cs typeface="Times New Roman"/>
              </a:rPr>
              <a:t>d",&amp;x</a:t>
            </a:r>
            <a:r>
              <a:rPr lang="en-US" altLang="zh-CN" kern="100" dirty="0">
                <a:solidFill>
                  <a:srgbClr val="000000"/>
                </a:solidFill>
                <a:latin typeface="宋体"/>
                <a:cs typeface="Times New Roman"/>
              </a:rPr>
              <a:t>);</a:t>
            </a:r>
            <a:endParaRPr lang="zh-CN" altLang="zh-CN" kern="100" dirty="0">
              <a:latin typeface="Times New Roman"/>
              <a:cs typeface="Times New Roman"/>
            </a:endParaRPr>
          </a:p>
          <a:p>
            <a:pPr indent="322580" algn="just">
              <a:lnSpc>
                <a:spcPct val="150000"/>
              </a:lnSpc>
              <a:spcBef>
                <a:spcPts val="250"/>
              </a:spcBef>
              <a:spcAft>
                <a:spcPts val="0"/>
              </a:spcAft>
            </a:pPr>
            <a:r>
              <a:rPr lang="en-US" altLang="zh-CN" kern="100" dirty="0">
                <a:solidFill>
                  <a:srgbClr val="000000"/>
                </a:solidFill>
                <a:latin typeface="宋体"/>
                <a:cs typeface="Times New Roman"/>
              </a:rPr>
              <a:t>if(x&gt;0);</a:t>
            </a:r>
            <a:endParaRPr lang="zh-CN" altLang="zh-CN" kern="100" dirty="0">
              <a:latin typeface="Times New Roman"/>
              <a:cs typeface="Times New Roman"/>
            </a:endParaRPr>
          </a:p>
          <a:p>
            <a:pPr indent="254635" algn="just">
              <a:lnSpc>
                <a:spcPct val="150000"/>
              </a:lnSpc>
              <a:spcBef>
                <a:spcPts val="250"/>
              </a:spcBef>
              <a:spcAft>
                <a:spcPts val="0"/>
              </a:spcAft>
            </a:pPr>
            <a:r>
              <a:rPr lang="en-US" altLang="zh-CN" kern="100" dirty="0">
                <a:solidFill>
                  <a:srgbClr val="000000"/>
                </a:solidFill>
                <a:latin typeface="宋体"/>
                <a:cs typeface="Times New Roman"/>
              </a:rPr>
              <a:t> x=x+5;</a:t>
            </a:r>
            <a:endParaRPr lang="zh-CN" altLang="zh-CN" kern="100" dirty="0">
              <a:latin typeface="Times New Roman"/>
              <a:cs typeface="Times New Roman"/>
            </a:endParaRPr>
          </a:p>
          <a:p>
            <a:pPr indent="266700" algn="just">
              <a:lnSpc>
                <a:spcPct val="150000"/>
              </a:lnSpc>
              <a:spcBef>
                <a:spcPts val="250"/>
              </a:spcBef>
              <a:spcAft>
                <a:spcPts val="0"/>
              </a:spcAft>
            </a:pPr>
            <a:r>
              <a:rPr lang="en-US" altLang="zh-CN" kern="100" dirty="0">
                <a:solidFill>
                  <a:srgbClr val="000000"/>
                </a:solidFill>
                <a:latin typeface="宋体"/>
                <a:cs typeface="Times New Roman"/>
              </a:rPr>
              <a:t> </a:t>
            </a:r>
            <a:r>
              <a:rPr lang="zh-CN" altLang="zh-CN" kern="100" dirty="0">
                <a:solidFill>
                  <a:srgbClr val="000000"/>
                </a:solidFill>
                <a:latin typeface="Times New Roman"/>
                <a:cs typeface="Times New Roman"/>
              </a:rPr>
              <a:t>运行程序，</a:t>
            </a:r>
            <a:r>
              <a:rPr lang="en-US" altLang="zh-CN" kern="100" dirty="0">
                <a:solidFill>
                  <a:srgbClr val="000000"/>
                </a:solidFill>
                <a:latin typeface="Times New Roman"/>
                <a:cs typeface="Times New Roman"/>
              </a:rPr>
              <a:t>x</a:t>
            </a:r>
            <a:r>
              <a:rPr lang="zh-CN" altLang="zh-CN" kern="100" dirty="0">
                <a:solidFill>
                  <a:srgbClr val="000000"/>
                </a:solidFill>
                <a:latin typeface="Times New Roman"/>
                <a:cs typeface="Times New Roman"/>
              </a:rPr>
              <a:t>输入</a:t>
            </a:r>
            <a:r>
              <a:rPr lang="en-US" altLang="zh-CN" kern="100" dirty="0">
                <a:solidFill>
                  <a:srgbClr val="000000"/>
                </a:solidFill>
                <a:latin typeface="Times New Roman"/>
                <a:cs typeface="Times New Roman"/>
              </a:rPr>
              <a:t>3,x&gt;0</a:t>
            </a:r>
            <a:r>
              <a:rPr lang="zh-CN" altLang="zh-CN" kern="100" dirty="0">
                <a:solidFill>
                  <a:srgbClr val="000000"/>
                </a:solidFill>
                <a:latin typeface="Times New Roman"/>
                <a:cs typeface="Times New Roman"/>
              </a:rPr>
              <a:t>表达式为真，执行空语句“</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 由于</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语句后面没有加大括号，表示</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语句里只有一条空语句“</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”，执行完空语句后，程序继续向下运行，执行</a:t>
            </a:r>
            <a:r>
              <a:rPr lang="en-US" altLang="zh-CN" kern="100" dirty="0">
                <a:solidFill>
                  <a:srgbClr val="000000"/>
                </a:solidFill>
                <a:latin typeface="Times New Roman"/>
                <a:cs typeface="Times New Roman"/>
              </a:rPr>
              <a:t>x=x+5;</a:t>
            </a:r>
            <a:r>
              <a:rPr lang="zh-CN" altLang="zh-CN" kern="100" dirty="0">
                <a:solidFill>
                  <a:srgbClr val="000000"/>
                </a:solidFill>
                <a:latin typeface="Times New Roman"/>
                <a:cs typeface="Times New Roman"/>
              </a:rPr>
              <a:t>这时</a:t>
            </a:r>
            <a:r>
              <a:rPr lang="en-US" altLang="zh-CN" kern="100" dirty="0">
                <a:solidFill>
                  <a:srgbClr val="000000"/>
                </a:solidFill>
                <a:latin typeface="Times New Roman"/>
                <a:cs typeface="Times New Roman"/>
              </a:rPr>
              <a:t>x=6</a:t>
            </a:r>
            <a:r>
              <a:rPr lang="zh-CN" altLang="zh-CN" kern="100" dirty="0">
                <a:solidFill>
                  <a:srgbClr val="000000"/>
                </a:solidFill>
                <a:latin typeface="Times New Roman"/>
                <a:cs typeface="Times New Roman"/>
              </a:rPr>
              <a:t>。再次运行程序，</a:t>
            </a:r>
            <a:r>
              <a:rPr lang="en-US" altLang="zh-CN" kern="100" dirty="0">
                <a:solidFill>
                  <a:srgbClr val="000000"/>
                </a:solidFill>
                <a:latin typeface="Times New Roman"/>
                <a:cs typeface="Times New Roman"/>
              </a:rPr>
              <a:t>x</a:t>
            </a:r>
            <a:r>
              <a:rPr lang="zh-CN" altLang="zh-CN" kern="100" dirty="0">
                <a:solidFill>
                  <a:srgbClr val="000000"/>
                </a:solidFill>
                <a:latin typeface="Times New Roman"/>
                <a:cs typeface="Times New Roman"/>
              </a:rPr>
              <a:t>输入</a:t>
            </a:r>
            <a:r>
              <a:rPr lang="en-US" altLang="zh-CN" kern="100" dirty="0">
                <a:solidFill>
                  <a:srgbClr val="000000"/>
                </a:solidFill>
                <a:latin typeface="Times New Roman"/>
                <a:cs typeface="Times New Roman"/>
              </a:rPr>
              <a:t>-3</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x&gt;0</a:t>
            </a:r>
            <a:r>
              <a:rPr lang="zh-CN" altLang="zh-CN" kern="100" dirty="0">
                <a:solidFill>
                  <a:srgbClr val="000000"/>
                </a:solidFill>
                <a:latin typeface="Times New Roman"/>
                <a:cs typeface="Times New Roman"/>
              </a:rPr>
              <a:t>表达式为假，跳过空语句“</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”，程序继续向下运行，执行</a:t>
            </a:r>
            <a:r>
              <a:rPr lang="en-US" altLang="zh-CN" kern="100" dirty="0">
                <a:solidFill>
                  <a:srgbClr val="000000"/>
                </a:solidFill>
                <a:latin typeface="Times New Roman"/>
                <a:cs typeface="Times New Roman"/>
              </a:rPr>
              <a:t>x=x+5</a:t>
            </a:r>
            <a:r>
              <a:rPr lang="zh-CN" altLang="zh-CN" kern="100" dirty="0">
                <a:solidFill>
                  <a:srgbClr val="000000"/>
                </a:solidFill>
                <a:latin typeface="Times New Roman"/>
                <a:cs typeface="Times New Roman"/>
              </a:rPr>
              <a:t>，这时</a:t>
            </a:r>
            <a:r>
              <a:rPr lang="en-US" altLang="zh-CN" kern="100" dirty="0">
                <a:solidFill>
                  <a:srgbClr val="000000"/>
                </a:solidFill>
                <a:latin typeface="Times New Roman"/>
                <a:cs typeface="Times New Roman"/>
              </a:rPr>
              <a:t>x=6</a:t>
            </a:r>
            <a:r>
              <a:rPr lang="zh-CN" altLang="zh-CN" kern="100" dirty="0">
                <a:solidFill>
                  <a:srgbClr val="000000"/>
                </a:solidFill>
                <a:latin typeface="Times New Roman"/>
                <a:cs typeface="Times New Roman"/>
              </a:rPr>
              <a:t>。可以看出加上分号，不管</a:t>
            </a:r>
            <a:r>
              <a:rPr lang="en-US" altLang="zh-CN" kern="100" dirty="0">
                <a:solidFill>
                  <a:srgbClr val="000000"/>
                </a:solidFill>
                <a:latin typeface="Times New Roman"/>
                <a:cs typeface="Times New Roman"/>
              </a:rPr>
              <a:t>x&gt;0</a:t>
            </a:r>
            <a:r>
              <a:rPr lang="zh-CN" altLang="zh-CN" kern="100" dirty="0">
                <a:solidFill>
                  <a:srgbClr val="000000"/>
                </a:solidFill>
                <a:latin typeface="Times New Roman"/>
                <a:cs typeface="Times New Roman"/>
              </a:rPr>
              <a:t>表达式是否为真，都会执行</a:t>
            </a:r>
            <a:r>
              <a:rPr lang="en-US" altLang="zh-CN" kern="100" dirty="0">
                <a:solidFill>
                  <a:srgbClr val="000000"/>
                </a:solidFill>
                <a:latin typeface="Times New Roman"/>
                <a:cs typeface="Times New Roman"/>
              </a:rPr>
              <a:t>x=x+5</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语句失去了判断的意义。</a:t>
            </a:r>
            <a:endParaRPr lang="zh-CN" altLang="zh-CN" kern="100" dirty="0">
              <a:latin typeface="Times New Roman"/>
              <a:cs typeface="Times New Roman"/>
            </a:endParaRPr>
          </a:p>
          <a:p>
            <a:pPr marL="191770" indent="127000" algn="just">
              <a:lnSpc>
                <a:spcPct val="150000"/>
              </a:lnSpc>
              <a:spcBef>
                <a:spcPts val="250"/>
              </a:spcBef>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3</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else</a:t>
            </a:r>
            <a:r>
              <a:rPr lang="zh-CN" altLang="zh-CN" kern="100" dirty="0">
                <a:solidFill>
                  <a:srgbClr val="000000"/>
                </a:solidFill>
                <a:latin typeface="Times New Roman"/>
                <a:cs typeface="Times New Roman"/>
              </a:rPr>
              <a:t>子句是</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语句的一部分，必须与</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配对使用，不能单独使用。</a:t>
            </a:r>
            <a:endParaRPr lang="zh-CN" altLang="zh-CN" kern="100" dirty="0">
              <a:latin typeface="Times New Roman"/>
              <a:cs typeface="Times New Roman"/>
            </a:endParaRPr>
          </a:p>
          <a:p>
            <a:pPr indent="200025" algn="just">
              <a:lnSpc>
                <a:spcPct val="150000"/>
              </a:lnSpc>
              <a:spcBef>
                <a:spcPts val="250"/>
              </a:spcBef>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4</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语句嵌套时，</a:t>
            </a:r>
            <a:r>
              <a:rPr lang="en-US" altLang="zh-CN" kern="100" dirty="0">
                <a:solidFill>
                  <a:srgbClr val="000000"/>
                </a:solidFill>
                <a:latin typeface="Times New Roman"/>
                <a:cs typeface="Times New Roman"/>
              </a:rPr>
              <a:t>else</a:t>
            </a:r>
            <a:r>
              <a:rPr lang="zh-CN" altLang="zh-CN" kern="100" dirty="0">
                <a:solidFill>
                  <a:srgbClr val="000000"/>
                </a:solidFill>
                <a:latin typeface="Times New Roman"/>
                <a:cs typeface="Times New Roman"/>
              </a:rPr>
              <a:t>语句与</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的匹配原则是与在它上面、距它最近、且尚未匹配的</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配对。如果改变就近匹配，则可以用大括号“</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”改变匹配关系。</a:t>
            </a:r>
            <a:endParaRPr lang="zh-CN" altLang="zh-CN" kern="100" dirty="0">
              <a:latin typeface="Times New Roman"/>
              <a:cs typeface="Times New Roman"/>
            </a:endParaRPr>
          </a:p>
        </p:txBody>
      </p:sp>
    </p:spTree>
    <p:extLst>
      <p:ext uri="{BB962C8B-B14F-4D97-AF65-F5344CB8AC3E}">
        <p14:creationId xmlns:p14="http://schemas.microsoft.com/office/powerpoint/2010/main" xmlns="" val="11996732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22901" y="683107"/>
            <a:ext cx="10183274" cy="5348900"/>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pitchFamily="18" charset="0"/>
                <a:cs typeface="Times New Roman" pitchFamily="18" charset="0"/>
              </a:rPr>
              <a:t>3.4 switch</a:t>
            </a:r>
            <a:r>
              <a:rPr lang="zh-CN" altLang="zh-CN" b="1" kern="100" dirty="0">
                <a:latin typeface="Times New Roman" pitchFamily="18" charset="0"/>
                <a:cs typeface="Times New Roman" pitchFamily="18" charset="0"/>
              </a:rPr>
              <a:t>语句</a:t>
            </a:r>
          </a:p>
          <a:p>
            <a:pPr indent="266700" algn="just">
              <a:lnSpc>
                <a:spcPct val="150000"/>
              </a:lnSpc>
              <a:spcAft>
                <a:spcPts val="0"/>
              </a:spcAft>
            </a:pPr>
            <a:r>
              <a:rPr lang="zh-CN" altLang="zh-CN" kern="100" dirty="0">
                <a:solidFill>
                  <a:srgbClr val="000000"/>
                </a:solidFill>
                <a:latin typeface="Times New Roman" pitchFamily="18" charset="0"/>
                <a:cs typeface="Times New Roman" pitchFamily="18" charset="0"/>
              </a:rPr>
              <a:t>一个</a:t>
            </a:r>
            <a:r>
              <a:rPr lang="en-US" altLang="zh-CN" kern="100" dirty="0">
                <a:solidFill>
                  <a:srgbClr val="000000"/>
                </a:solidFill>
                <a:latin typeface="Times New Roman" pitchFamily="18" charset="0"/>
                <a:cs typeface="Times New Roman" pitchFamily="18" charset="0"/>
              </a:rPr>
              <a:t>if-else</a:t>
            </a:r>
            <a:r>
              <a:rPr lang="zh-CN" altLang="zh-CN" kern="100" dirty="0">
                <a:solidFill>
                  <a:srgbClr val="000000"/>
                </a:solidFill>
                <a:latin typeface="Times New Roman" pitchFamily="18" charset="0"/>
                <a:cs typeface="Times New Roman" pitchFamily="18" charset="0"/>
              </a:rPr>
              <a:t>语句只能处理两种情况，当处理多分支时需采用嵌套结构。除了</a:t>
            </a:r>
            <a:r>
              <a:rPr lang="en-US" altLang="zh-CN" kern="100" dirty="0">
                <a:solidFill>
                  <a:srgbClr val="000000"/>
                </a:solidFill>
                <a:latin typeface="Times New Roman" pitchFamily="18" charset="0"/>
                <a:cs typeface="Times New Roman" pitchFamily="18" charset="0"/>
              </a:rPr>
              <a:t>if</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C</a:t>
            </a:r>
            <a:r>
              <a:rPr lang="zh-CN" altLang="zh-CN" kern="100" dirty="0">
                <a:solidFill>
                  <a:srgbClr val="000000"/>
                </a:solidFill>
                <a:latin typeface="Times New Roman" pitchFamily="18" charset="0"/>
                <a:cs typeface="Times New Roman" pitchFamily="18" charset="0"/>
              </a:rPr>
              <a:t>语言还提供</a:t>
            </a:r>
            <a:r>
              <a:rPr lang="en-US" altLang="zh-CN" kern="100" dirty="0">
                <a:solidFill>
                  <a:srgbClr val="000000"/>
                </a:solidFill>
                <a:latin typeface="Times New Roman" pitchFamily="18" charset="0"/>
                <a:cs typeface="Times New Roman" pitchFamily="18" charset="0"/>
              </a:rPr>
              <a:t>switch</a:t>
            </a:r>
            <a:r>
              <a:rPr lang="zh-CN" altLang="zh-CN" kern="100" dirty="0">
                <a:solidFill>
                  <a:srgbClr val="000000"/>
                </a:solidFill>
                <a:latin typeface="Times New Roman" pitchFamily="18" charset="0"/>
                <a:cs typeface="Times New Roman" pitchFamily="18" charset="0"/>
              </a:rPr>
              <a:t>语句可直接处理多分支结构，它测试表达式是否与一些常量中的某一个值匹配并执行相应的分支动作。其一般形式如下：</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switch(</a:t>
            </a:r>
            <a:r>
              <a:rPr lang="zh-CN" altLang="zh-CN" kern="100" dirty="0">
                <a:solidFill>
                  <a:srgbClr val="000000"/>
                </a:solidFill>
                <a:latin typeface="Times New Roman" pitchFamily="18" charset="0"/>
                <a:cs typeface="Times New Roman" pitchFamily="18" charset="0"/>
              </a:rPr>
              <a:t>表达式</a:t>
            </a:r>
            <a:r>
              <a:rPr lang="en-US" altLang="zh-CN" kern="100" dirty="0">
                <a:solidFill>
                  <a:srgbClr val="000000"/>
                </a:solidFill>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	case </a:t>
            </a:r>
            <a:r>
              <a:rPr lang="zh-CN" altLang="zh-CN" kern="100" dirty="0">
                <a:solidFill>
                  <a:srgbClr val="000000"/>
                </a:solidFill>
                <a:latin typeface="Times New Roman" pitchFamily="18" charset="0"/>
                <a:cs typeface="Times New Roman" pitchFamily="18" charset="0"/>
              </a:rPr>
              <a:t>常量表达式</a:t>
            </a:r>
            <a:r>
              <a:rPr lang="en-US" altLang="zh-CN" kern="100" dirty="0">
                <a:solidFill>
                  <a:srgbClr val="000000"/>
                </a:solidFill>
                <a:latin typeface="Times New Roman" pitchFamily="18" charset="0"/>
                <a:cs typeface="Times New Roman" pitchFamily="18" charset="0"/>
              </a:rPr>
              <a:t>1:</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1</a:t>
            </a:r>
            <a:r>
              <a:rPr lang="zh-CN" altLang="zh-CN" kern="100" dirty="0">
                <a:solidFill>
                  <a:srgbClr val="000000"/>
                </a:solidFill>
                <a:latin typeface="Times New Roman" pitchFamily="18" charset="0"/>
                <a:cs typeface="Times New Roman" pitchFamily="18" charset="0"/>
              </a:rPr>
              <a:t>；</a:t>
            </a:r>
            <a:r>
              <a:rPr lang="en-US" altLang="zh-CN" kern="100" dirty="0">
                <a:solidFill>
                  <a:srgbClr val="000000"/>
                </a:solidFill>
                <a:latin typeface="Times New Roman" pitchFamily="18" charset="0"/>
                <a:cs typeface="Times New Roman" pitchFamily="18" charset="0"/>
              </a:rPr>
              <a:t>[break;]</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	case</a:t>
            </a:r>
            <a:r>
              <a:rPr lang="zh-CN" altLang="zh-CN" kern="100" dirty="0">
                <a:solidFill>
                  <a:srgbClr val="000000"/>
                </a:solidFill>
                <a:latin typeface="Times New Roman" pitchFamily="18" charset="0"/>
                <a:cs typeface="Times New Roman" pitchFamily="18" charset="0"/>
              </a:rPr>
              <a:t>常量表达式</a:t>
            </a:r>
            <a:r>
              <a:rPr lang="en-US" altLang="zh-CN" kern="100" dirty="0">
                <a:solidFill>
                  <a:srgbClr val="000000"/>
                </a:solidFill>
                <a:latin typeface="Times New Roman" pitchFamily="18" charset="0"/>
                <a:cs typeface="Times New Roman" pitchFamily="18" charset="0"/>
              </a:rPr>
              <a:t>2:</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2</a:t>
            </a:r>
            <a:r>
              <a:rPr lang="zh-CN" altLang="zh-CN" kern="100" dirty="0">
                <a:solidFill>
                  <a:srgbClr val="000000"/>
                </a:solidFill>
                <a:latin typeface="Times New Roman" pitchFamily="18" charset="0"/>
                <a:cs typeface="Times New Roman" pitchFamily="18" charset="0"/>
              </a:rPr>
              <a:t>；</a:t>
            </a:r>
            <a:r>
              <a:rPr lang="en-US" altLang="zh-CN" kern="100" dirty="0">
                <a:solidFill>
                  <a:srgbClr val="000000"/>
                </a:solidFill>
                <a:latin typeface="Times New Roman" pitchFamily="18" charset="0"/>
                <a:cs typeface="Times New Roman" pitchFamily="18" charset="0"/>
              </a:rPr>
              <a:t>[break;]</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	case</a:t>
            </a:r>
            <a:r>
              <a:rPr lang="zh-CN" altLang="zh-CN" kern="100" dirty="0">
                <a:solidFill>
                  <a:srgbClr val="000000"/>
                </a:solidFill>
                <a:latin typeface="Times New Roman" pitchFamily="18" charset="0"/>
                <a:cs typeface="Times New Roman" pitchFamily="18" charset="0"/>
              </a:rPr>
              <a:t>常量表达式</a:t>
            </a:r>
            <a:r>
              <a:rPr lang="en-US" altLang="zh-CN" kern="100" dirty="0">
                <a:solidFill>
                  <a:srgbClr val="000000"/>
                </a:solidFill>
                <a:latin typeface="Times New Roman" pitchFamily="18" charset="0"/>
                <a:cs typeface="Times New Roman" pitchFamily="18" charset="0"/>
              </a:rPr>
              <a:t>3:</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3</a:t>
            </a:r>
            <a:r>
              <a:rPr lang="zh-CN" altLang="zh-CN" kern="100" dirty="0">
                <a:solidFill>
                  <a:srgbClr val="000000"/>
                </a:solidFill>
                <a:latin typeface="Times New Roman" pitchFamily="18" charset="0"/>
                <a:cs typeface="Times New Roman" pitchFamily="18" charset="0"/>
              </a:rPr>
              <a:t>；</a:t>
            </a:r>
            <a:r>
              <a:rPr lang="en-US" altLang="zh-CN" kern="100" dirty="0">
                <a:solidFill>
                  <a:srgbClr val="000000"/>
                </a:solidFill>
                <a:latin typeface="Times New Roman" pitchFamily="18" charset="0"/>
                <a:cs typeface="Times New Roman" pitchFamily="18" charset="0"/>
              </a:rPr>
              <a:t>[break;]</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	…</a:t>
            </a:r>
            <a:endParaRPr lang="zh-CN" altLang="zh-CN" kern="100" dirty="0">
              <a:latin typeface="Times New Roman" pitchFamily="18" charset="0"/>
              <a:cs typeface="Times New Roman" pitchFamily="18" charset="0"/>
            </a:endParaRPr>
          </a:p>
          <a:p>
            <a:pPr indent="533400" algn="just">
              <a:lnSpc>
                <a:spcPct val="150000"/>
              </a:lnSpc>
              <a:spcAft>
                <a:spcPts val="0"/>
              </a:spcAft>
            </a:pPr>
            <a:r>
              <a:rPr lang="en-US" altLang="zh-CN" kern="100" dirty="0">
                <a:solidFill>
                  <a:srgbClr val="000000"/>
                </a:solidFill>
                <a:latin typeface="Times New Roman" pitchFamily="18" charset="0"/>
                <a:cs typeface="Times New Roman" pitchFamily="18" charset="0"/>
              </a:rPr>
              <a:t>case</a:t>
            </a:r>
            <a:r>
              <a:rPr lang="zh-CN" altLang="zh-CN" kern="100" dirty="0">
                <a:solidFill>
                  <a:srgbClr val="000000"/>
                </a:solidFill>
                <a:latin typeface="Times New Roman" pitchFamily="18" charset="0"/>
                <a:cs typeface="Times New Roman" pitchFamily="18" charset="0"/>
              </a:rPr>
              <a:t>常量表达式</a:t>
            </a:r>
            <a:r>
              <a:rPr lang="en-US" altLang="zh-CN" kern="100" dirty="0">
                <a:solidFill>
                  <a:srgbClr val="000000"/>
                </a:solidFill>
                <a:latin typeface="Times New Roman" pitchFamily="18" charset="0"/>
                <a:cs typeface="Times New Roman" pitchFamily="18" charset="0"/>
              </a:rPr>
              <a:t>n:</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n</a:t>
            </a:r>
            <a:r>
              <a:rPr lang="zh-CN" altLang="zh-CN" kern="100" dirty="0">
                <a:solidFill>
                  <a:srgbClr val="000000"/>
                </a:solidFill>
                <a:latin typeface="Times New Roman" pitchFamily="18" charset="0"/>
                <a:cs typeface="Times New Roman" pitchFamily="18" charset="0"/>
              </a:rPr>
              <a:t>；</a:t>
            </a:r>
            <a:r>
              <a:rPr lang="en-US" altLang="zh-CN" kern="100" dirty="0">
                <a:solidFill>
                  <a:srgbClr val="000000"/>
                </a:solidFill>
                <a:latin typeface="Times New Roman" pitchFamily="18" charset="0"/>
                <a:cs typeface="Times New Roman" pitchFamily="18" charset="0"/>
              </a:rPr>
              <a:t>[break;]</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	default:</a:t>
            </a:r>
            <a:r>
              <a:rPr lang="zh-CN" altLang="zh-CN" kern="100" dirty="0">
                <a:solidFill>
                  <a:srgbClr val="000000"/>
                </a:solidFill>
                <a:latin typeface="Times New Roman" pitchFamily="18" charset="0"/>
                <a:cs typeface="Times New Roman" pitchFamily="18" charset="0"/>
              </a:rPr>
              <a:t>语句</a:t>
            </a:r>
            <a:r>
              <a:rPr lang="en-US" altLang="zh-CN" kern="100" dirty="0">
                <a:solidFill>
                  <a:srgbClr val="000000"/>
                </a:solidFill>
                <a:latin typeface="Times New Roman" pitchFamily="18" charset="0"/>
                <a:cs typeface="Times New Roman" pitchFamily="18" charset="0"/>
              </a:rPr>
              <a:t>n+1;</a:t>
            </a:r>
            <a:endParaRPr lang="zh-CN" altLang="zh-CN" kern="100" dirty="0">
              <a:latin typeface="Times New Roman" pitchFamily="18" charset="0"/>
              <a:cs typeface="Times New Roman" pitchFamily="18" charset="0"/>
            </a:endParaRPr>
          </a:p>
          <a:p>
            <a:pPr indent="266700" algn="just">
              <a:lnSpc>
                <a:spcPct val="150000"/>
              </a:lnSpc>
              <a:spcAft>
                <a:spcPts val="0"/>
              </a:spcAft>
            </a:pPr>
            <a:r>
              <a:rPr lang="en-US" altLang="zh-CN" kern="100" dirty="0">
                <a:solidFill>
                  <a:srgbClr val="000000"/>
                </a:solidFill>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p:txBody>
      </p:sp>
    </p:spTree>
    <p:extLst>
      <p:ext uri="{BB962C8B-B14F-4D97-AF65-F5344CB8AC3E}">
        <p14:creationId xmlns:p14="http://schemas.microsoft.com/office/powerpoint/2010/main" xmlns="" val="7905100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847201" y="1117387"/>
            <a:ext cx="10469460" cy="1661993"/>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smtClean="0">
                <a:solidFill>
                  <a:srgbClr val="000000"/>
                </a:solidFill>
                <a:latin typeface="Times New Roman"/>
                <a:cs typeface="Times New Roman"/>
              </a:rPr>
              <a:t>  </a:t>
            </a:r>
            <a:r>
              <a:rPr lang="zh-CN" altLang="zh-CN" kern="100" dirty="0" smtClean="0">
                <a:solidFill>
                  <a:srgbClr val="000000"/>
                </a:solidFill>
                <a:latin typeface="Times New Roman"/>
                <a:cs typeface="Times New Roman"/>
              </a:rPr>
              <a:t>执行</a:t>
            </a:r>
            <a:r>
              <a:rPr lang="zh-CN" altLang="zh-CN" kern="100" dirty="0">
                <a:solidFill>
                  <a:srgbClr val="000000"/>
                </a:solidFill>
                <a:latin typeface="Times New Roman"/>
                <a:cs typeface="Times New Roman"/>
              </a:rPr>
              <a:t>流程为：先计算</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后面表达式的值，并逐个与</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后面的常量表达式的值相比较，当表达式的值与某个常量表达式的值相等时，就执行该</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后面的语句；当执行到</a:t>
            </a:r>
            <a:r>
              <a:rPr lang="en-US" altLang="zh-CN" kern="100" dirty="0">
                <a:solidFill>
                  <a:srgbClr val="000000"/>
                </a:solidFill>
                <a:latin typeface="Times New Roman"/>
                <a:cs typeface="Times New Roman"/>
              </a:rPr>
              <a:t>break</a:t>
            </a:r>
            <a:r>
              <a:rPr lang="zh-CN" altLang="zh-CN" kern="100" dirty="0">
                <a:solidFill>
                  <a:srgbClr val="000000"/>
                </a:solidFill>
                <a:latin typeface="Times New Roman"/>
                <a:cs typeface="Times New Roman"/>
              </a:rPr>
              <a:t>语句跳出</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语句；如果没有</a:t>
            </a:r>
            <a:r>
              <a:rPr lang="en-US" altLang="zh-CN" kern="100" dirty="0">
                <a:solidFill>
                  <a:srgbClr val="000000"/>
                </a:solidFill>
                <a:latin typeface="Times New Roman"/>
                <a:cs typeface="Times New Roman"/>
              </a:rPr>
              <a:t>break,</a:t>
            </a:r>
            <a:r>
              <a:rPr lang="zh-CN" altLang="zh-CN" kern="100" dirty="0">
                <a:solidFill>
                  <a:srgbClr val="000000"/>
                </a:solidFill>
                <a:latin typeface="Times New Roman"/>
                <a:cs typeface="Times New Roman"/>
              </a:rPr>
              <a:t>要执行到</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语句中的最后一条语句时，跳出</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语句。如果没有任何一个</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后面的常量表达式的值与</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后面表达式的值匹配，则执行</a:t>
            </a:r>
            <a:r>
              <a:rPr lang="en-US" altLang="zh-CN" kern="100" dirty="0">
                <a:solidFill>
                  <a:srgbClr val="000000"/>
                </a:solidFill>
                <a:latin typeface="Times New Roman"/>
                <a:cs typeface="Times New Roman"/>
              </a:rPr>
              <a:t>default</a:t>
            </a:r>
            <a:r>
              <a:rPr lang="zh-CN" altLang="zh-CN" kern="100" dirty="0">
                <a:solidFill>
                  <a:srgbClr val="000000"/>
                </a:solidFill>
                <a:latin typeface="Times New Roman"/>
                <a:cs typeface="Times New Roman"/>
              </a:rPr>
              <a:t>后面的语句。</a:t>
            </a:r>
            <a:endParaRPr lang="zh-CN" altLang="zh-CN" kern="100" dirty="0">
              <a:latin typeface="Times New Roman"/>
              <a:cs typeface="Times New Roman"/>
            </a:endParaRPr>
          </a:p>
        </p:txBody>
      </p:sp>
    </p:spTree>
    <p:extLst>
      <p:ext uri="{BB962C8B-B14F-4D97-AF65-F5344CB8AC3E}">
        <p14:creationId xmlns:p14="http://schemas.microsoft.com/office/powerpoint/2010/main" xmlns="" val="10604748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30386" y="259783"/>
            <a:ext cx="10469460" cy="6598217"/>
          </a:xfrm>
          <a:prstGeom prst="rect">
            <a:avLst/>
          </a:prstGeom>
          <a:noFill/>
        </p:spPr>
        <p:txBody>
          <a:bodyPr wrap="square" lIns="0" tIns="0" rIns="0" bIns="0" rtlCol="0">
            <a:spAutoFit/>
          </a:bodyPr>
          <a:lstStyle/>
          <a:p>
            <a:pPr indent="2667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3-6</a:t>
            </a:r>
            <a:r>
              <a:rPr lang="zh-CN" altLang="zh-CN" kern="100" dirty="0">
                <a:solidFill>
                  <a:srgbClr val="000000"/>
                </a:solidFill>
                <a:latin typeface="Times New Roman" panose="02020603050405020304" pitchFamily="18" charset="0"/>
                <a:cs typeface="Times New Roman" panose="02020603050405020304" pitchFamily="18" charset="0"/>
              </a:rPr>
              <a:t>根据输入的数字，输出对应的星期几的英文。</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day;</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d",&amp;day</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switch(day){</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1:printf("Monday\n");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2:printf("Tuesday\n");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3:printf("Wednesday\n");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4:printf("Thursday\n");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5:printf("Friday\n");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6:printf("Saturday\n");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7:printf("Sunday\n");</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default:printf</a:t>
            </a:r>
            <a:r>
              <a:rPr lang="en-US" altLang="zh-CN" kern="100" dirty="0">
                <a:solidFill>
                  <a:srgbClr val="000000"/>
                </a:solidFill>
                <a:latin typeface="Times New Roman" panose="02020603050405020304" pitchFamily="18" charset="0"/>
                <a:cs typeface="Times New Roman" panose="02020603050405020304" pitchFamily="18" charset="0"/>
              </a:rPr>
              <a:t>("error\n");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705957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5663" y="167450"/>
            <a:ext cx="8799789" cy="6690550"/>
          </a:xfrm>
          <a:prstGeom prst="rect">
            <a:avLst/>
          </a:prstGeom>
        </p:spPr>
        <p:txBody>
          <a:bodyPr wrap="square">
            <a:spAutoFit/>
          </a:bodyPr>
          <a:lstStyle/>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程序修改如下：</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day;</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d",&amp;day</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switch(day){</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1:printf("Monday\n");break;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2:printf("Tuesday\n");break;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3:printf("</a:t>
            </a:r>
            <a:r>
              <a:rPr lang="en-US" altLang="zh-CN" kern="100" dirty="0" err="1">
                <a:solidFill>
                  <a:srgbClr val="000000"/>
                </a:solidFill>
                <a:latin typeface="Times New Roman" panose="02020603050405020304" pitchFamily="18" charset="0"/>
                <a:cs typeface="Times New Roman" panose="02020603050405020304" pitchFamily="18" charset="0"/>
              </a:rPr>
              <a:t>Wdenesday</a:t>
            </a:r>
            <a:r>
              <a:rPr lang="en-US" altLang="zh-CN" kern="100" dirty="0">
                <a:solidFill>
                  <a:srgbClr val="000000"/>
                </a:solidFill>
                <a:latin typeface="Times New Roman" panose="02020603050405020304" pitchFamily="18" charset="0"/>
                <a:cs typeface="Times New Roman" panose="02020603050405020304" pitchFamily="18" charset="0"/>
              </a:rPr>
              <a:t>\n");break;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4:printf("Thursday\n");break;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5:printf("Friday\n");break;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6:printf("Saturday\n");break;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7:printf("Sunday\n");break;</a:t>
            </a:r>
            <a:endParaRPr lang="zh-CN" altLang="zh-CN" kern="100" dirty="0">
              <a:latin typeface="Times New Roman" panose="02020603050405020304" pitchFamily="18" charset="0"/>
              <a:cs typeface="Times New Roman" panose="02020603050405020304" pitchFamily="18" charset="0"/>
            </a:endParaRPr>
          </a:p>
          <a:p>
            <a:pPr marL="133350"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default:printf</a:t>
            </a:r>
            <a:r>
              <a:rPr lang="en-US" altLang="zh-CN" kern="100" dirty="0">
                <a:solidFill>
                  <a:srgbClr val="000000"/>
                </a:solidFill>
                <a:latin typeface="Times New Roman" panose="02020603050405020304" pitchFamily="18" charset="0"/>
                <a:cs typeface="Times New Roman" panose="02020603050405020304" pitchFamily="18" charset="0"/>
              </a:rPr>
              <a:t>("error\n");break;</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67026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0050" y="494241"/>
            <a:ext cx="11791950" cy="6186309"/>
          </a:xfrm>
          <a:prstGeom prst="rect">
            <a:avLst/>
          </a:prstGeom>
        </p:spPr>
        <p:txBody>
          <a:bodyPr wrap="square">
            <a:spAutoFit/>
          </a:bodyPr>
          <a:lstStyle/>
          <a:p>
            <a:pPr indent="266700" algn="just">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3-7</a:t>
            </a:r>
            <a:r>
              <a:rPr lang="zh-CN" altLang="zh-CN" kern="100" dirty="0">
                <a:solidFill>
                  <a:srgbClr val="000000"/>
                </a:solidFill>
                <a:latin typeface="Times New Roman" panose="02020603050405020304" pitchFamily="18" charset="0"/>
                <a:cs typeface="Times New Roman" panose="02020603050405020304" pitchFamily="18" charset="0"/>
              </a:rPr>
              <a:t>根据输入月份，输出相应的季节。已知</a:t>
            </a:r>
            <a:r>
              <a:rPr lang="en-US" altLang="zh-CN" kern="100" dirty="0">
                <a:solidFill>
                  <a:srgbClr val="000000"/>
                </a:solidFill>
                <a:latin typeface="Times New Roman" panose="02020603050405020304" pitchFamily="18" charset="0"/>
                <a:cs typeface="Times New Roman" panose="02020603050405020304" pitchFamily="18" charset="0"/>
              </a:rPr>
              <a:t>12</a:t>
            </a:r>
            <a:r>
              <a:rPr lang="zh-CN" altLang="zh-CN" kern="100" dirty="0">
                <a:solidFill>
                  <a:srgbClr val="000000"/>
                </a:solidFill>
                <a:latin typeface="Times New Roman" panose="02020603050405020304" pitchFamily="18" charset="0"/>
                <a:cs typeface="Times New Roman" panose="02020603050405020304" pitchFamily="18" charset="0"/>
              </a:rPr>
              <a:t>月、</a:t>
            </a: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月、</a:t>
            </a:r>
            <a:r>
              <a:rPr lang="en-US" altLang="zh-CN" kern="100" dirty="0">
                <a:solidFill>
                  <a:srgbClr val="000000"/>
                </a:solidFill>
                <a:latin typeface="Times New Roman" panose="02020603050405020304" pitchFamily="18" charset="0"/>
                <a:cs typeface="Times New Roman" panose="02020603050405020304" pitchFamily="18" charset="0"/>
              </a:rPr>
              <a:t>2</a:t>
            </a:r>
            <a:r>
              <a:rPr lang="zh-CN" altLang="zh-CN" kern="100" dirty="0">
                <a:solidFill>
                  <a:srgbClr val="000000"/>
                </a:solidFill>
                <a:latin typeface="Times New Roman" panose="02020603050405020304" pitchFamily="18" charset="0"/>
                <a:cs typeface="Times New Roman" panose="02020603050405020304" pitchFamily="18" charset="0"/>
              </a:rPr>
              <a:t>月为冬季，</a:t>
            </a:r>
            <a:r>
              <a:rPr lang="en-US" altLang="zh-CN" kern="100" dirty="0">
                <a:solidFill>
                  <a:srgbClr val="000000"/>
                </a:solidFill>
                <a:latin typeface="Times New Roman" panose="02020603050405020304" pitchFamily="18" charset="0"/>
                <a:cs typeface="Times New Roman" panose="02020603050405020304" pitchFamily="18" charset="0"/>
              </a:rPr>
              <a:t>3</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4</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月为春季，</a:t>
            </a:r>
            <a:r>
              <a:rPr lang="en-US" altLang="zh-CN" kern="100" dirty="0">
                <a:solidFill>
                  <a:srgbClr val="000000"/>
                </a:solidFill>
                <a:latin typeface="Times New Roman" panose="02020603050405020304" pitchFamily="18" charset="0"/>
                <a:cs typeface="Times New Roman" panose="02020603050405020304" pitchFamily="18" charset="0"/>
              </a:rPr>
              <a:t>6</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7</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8</a:t>
            </a:r>
            <a:r>
              <a:rPr lang="zh-CN" altLang="zh-CN" kern="100" dirty="0">
                <a:solidFill>
                  <a:srgbClr val="000000"/>
                </a:solidFill>
                <a:latin typeface="Times New Roman" panose="02020603050405020304" pitchFamily="18" charset="0"/>
                <a:cs typeface="Times New Roman" panose="02020603050405020304" pitchFamily="18" charset="0"/>
              </a:rPr>
              <a:t>月为夏季，</a:t>
            </a:r>
            <a:r>
              <a:rPr lang="en-US" altLang="zh-CN" kern="100" dirty="0">
                <a:solidFill>
                  <a:srgbClr val="000000"/>
                </a:solidFill>
                <a:latin typeface="Times New Roman" panose="02020603050405020304" pitchFamily="18" charset="0"/>
                <a:cs typeface="Times New Roman" panose="02020603050405020304" pitchFamily="18" charset="0"/>
              </a:rPr>
              <a:t>9</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10</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11</a:t>
            </a:r>
            <a:r>
              <a:rPr lang="zh-CN" altLang="zh-CN" kern="100" dirty="0">
                <a:solidFill>
                  <a:srgbClr val="000000"/>
                </a:solidFill>
                <a:latin typeface="Times New Roman" panose="02020603050405020304" pitchFamily="18" charset="0"/>
                <a:cs typeface="Times New Roman" panose="02020603050405020304" pitchFamily="18" charset="0"/>
              </a:rPr>
              <a:t>月为秋季。</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month;</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d",&amp;month</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switch(month){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case </a:t>
            </a:r>
            <a:r>
              <a:rPr lang="en-US" altLang="zh-CN" kern="100" dirty="0">
                <a:solidFill>
                  <a:srgbClr val="000000"/>
                </a:solidFill>
                <a:latin typeface="Times New Roman" panose="02020603050405020304" pitchFamily="18" charset="0"/>
                <a:cs typeface="Times New Roman" panose="02020603050405020304" pitchFamily="18" charset="0"/>
              </a:rPr>
              <a:t>12: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case </a:t>
            </a:r>
            <a:r>
              <a:rPr lang="en-US" altLang="zh-CN" kern="100" dirty="0">
                <a:solidFill>
                  <a:srgbClr val="000000"/>
                </a:solidFill>
                <a:latin typeface="Times New Roman" panose="02020603050405020304" pitchFamily="18" charset="0"/>
                <a:cs typeface="Times New Roman" panose="02020603050405020304" pitchFamily="18" charset="0"/>
              </a:rPr>
              <a:t>1: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case </a:t>
            </a:r>
            <a:r>
              <a:rPr lang="en-US" altLang="zh-CN" kern="100" dirty="0">
                <a:solidFill>
                  <a:srgbClr val="000000"/>
                </a:solidFill>
                <a:latin typeface="Times New Roman" panose="02020603050405020304" pitchFamily="18" charset="0"/>
                <a:cs typeface="Times New Roman" panose="02020603050405020304" pitchFamily="18" charset="0"/>
              </a:rPr>
              <a:t>2: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冬季</a:t>
            </a:r>
            <a:r>
              <a:rPr lang="en-US" altLang="zh-CN" kern="100" dirty="0">
                <a:solidFill>
                  <a:srgbClr val="000000"/>
                </a:solidFill>
                <a:latin typeface="Times New Roman" panose="02020603050405020304" pitchFamily="18" charset="0"/>
                <a:cs typeface="Times New Roman" panose="02020603050405020304" pitchFamily="18" charset="0"/>
              </a:rPr>
              <a:t>\n"); break;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3: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4: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5: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春季</a:t>
            </a:r>
            <a:r>
              <a:rPr lang="en-US" altLang="zh-CN" kern="100" dirty="0">
                <a:solidFill>
                  <a:srgbClr val="000000"/>
                </a:solidFill>
                <a:latin typeface="Times New Roman" panose="02020603050405020304" pitchFamily="18" charset="0"/>
                <a:cs typeface="Times New Roman" panose="02020603050405020304" pitchFamily="18" charset="0"/>
              </a:rPr>
              <a:t>\n"); break;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case </a:t>
            </a:r>
            <a:r>
              <a:rPr lang="en-US" altLang="zh-CN" kern="100" dirty="0">
                <a:solidFill>
                  <a:srgbClr val="000000"/>
                </a:solidFill>
                <a:latin typeface="Times New Roman" panose="02020603050405020304" pitchFamily="18" charset="0"/>
                <a:cs typeface="Times New Roman" panose="02020603050405020304" pitchFamily="18" charset="0"/>
              </a:rPr>
              <a:t>6: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7: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8: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夏季</a:t>
            </a:r>
            <a:r>
              <a:rPr lang="en-US" altLang="zh-CN" kern="100" dirty="0">
                <a:solidFill>
                  <a:srgbClr val="000000"/>
                </a:solidFill>
                <a:latin typeface="Times New Roman" panose="02020603050405020304" pitchFamily="18" charset="0"/>
                <a:cs typeface="Times New Roman" panose="02020603050405020304" pitchFamily="18" charset="0"/>
              </a:rPr>
              <a:t>\n"); break;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9: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10: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case 11: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秋季</a:t>
            </a:r>
            <a:r>
              <a:rPr lang="en-US" altLang="zh-CN" kern="100" dirty="0">
                <a:solidFill>
                  <a:srgbClr val="000000"/>
                </a:solidFill>
                <a:latin typeface="Times New Roman" panose="02020603050405020304" pitchFamily="18" charset="0"/>
                <a:cs typeface="Times New Roman" panose="02020603050405020304" pitchFamily="18" charset="0"/>
              </a:rPr>
              <a:t>\n");  break;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smtClean="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default: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("error\n");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8312103"/>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08602" y="856804"/>
            <a:ext cx="10469460" cy="4514056"/>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项目实训</a:t>
            </a:r>
            <a:endParaRPr lang="en-US" altLang="zh-CN" b="1" kern="100" dirty="0" smtClean="0">
              <a:latin typeface="Cambria"/>
              <a:cs typeface="Times New Roman"/>
            </a:endParaRPr>
          </a:p>
          <a:p>
            <a:pPr marL="342900" lvl="0" indent="-342900" algn="just">
              <a:lnSpc>
                <a:spcPct val="150000"/>
              </a:lnSpc>
              <a:spcAft>
                <a:spcPts val="0"/>
              </a:spcAft>
              <a:buFont typeface="Wingdings"/>
              <a:buChar char=""/>
            </a:pPr>
            <a:r>
              <a:rPr lang="zh-CN" altLang="en-US" b="1" kern="100" dirty="0" smtClean="0">
                <a:latin typeface="Times New Roman"/>
                <a:cs typeface="Times New Roman"/>
              </a:rPr>
              <a:t>实训</a:t>
            </a:r>
            <a:r>
              <a:rPr lang="zh-CN" altLang="zh-CN" b="1" kern="100" dirty="0" smtClean="0">
                <a:latin typeface="Times New Roman"/>
                <a:cs typeface="Times New Roman"/>
              </a:rPr>
              <a:t>一</a:t>
            </a:r>
            <a:r>
              <a:rPr lang="zh-CN" altLang="zh-CN" b="1" kern="100" dirty="0">
                <a:latin typeface="Times New Roman"/>
                <a:cs typeface="Times New Roman"/>
              </a:rPr>
              <a:t>：按由小到大顺序输出两个整数</a:t>
            </a:r>
          </a:p>
          <a:p>
            <a:pPr indent="127000" algn="just">
              <a:lnSpc>
                <a:spcPct val="150000"/>
              </a:lnSpc>
              <a:spcAft>
                <a:spcPts val="0"/>
              </a:spcAft>
            </a:pPr>
            <a:r>
              <a:rPr lang="zh-CN" altLang="zh-CN" kern="100" dirty="0">
                <a:solidFill>
                  <a:srgbClr val="000000"/>
                </a:solidFill>
                <a:latin typeface="Times New Roman"/>
                <a:cs typeface="Times New Roman"/>
              </a:rPr>
              <a:t>分析：</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1</a:t>
            </a:r>
            <a:r>
              <a:rPr lang="zh-CN" altLang="zh-CN" kern="100" dirty="0">
                <a:solidFill>
                  <a:srgbClr val="000000"/>
                </a:solidFill>
                <a:latin typeface="Times New Roman"/>
                <a:cs typeface="Times New Roman"/>
              </a:rPr>
              <a:t>）判断两个数的大小。</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设输入的两个整数为</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和</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，如果</a:t>
            </a:r>
            <a:r>
              <a:rPr lang="en-US" altLang="zh-CN" kern="100" dirty="0">
                <a:solidFill>
                  <a:srgbClr val="000000"/>
                </a:solidFill>
                <a:latin typeface="Times New Roman"/>
                <a:cs typeface="Times New Roman"/>
              </a:rPr>
              <a:t>a&gt;b</a:t>
            </a:r>
            <a:r>
              <a:rPr lang="zh-CN" altLang="zh-CN" kern="100" dirty="0">
                <a:solidFill>
                  <a:srgbClr val="000000"/>
                </a:solidFill>
                <a:latin typeface="Times New Roman"/>
                <a:cs typeface="Times New Roman"/>
              </a:rPr>
              <a:t>，则将</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的值和</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的值交换一下，使</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的值小于</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的值。如果</a:t>
            </a:r>
            <a:r>
              <a:rPr lang="en-US" altLang="zh-CN" kern="100" dirty="0">
                <a:solidFill>
                  <a:srgbClr val="000000"/>
                </a:solidFill>
                <a:latin typeface="Times New Roman"/>
                <a:cs typeface="Times New Roman"/>
              </a:rPr>
              <a:t>a&lt;b</a:t>
            </a:r>
            <a:r>
              <a:rPr lang="zh-CN" altLang="zh-CN" kern="100" dirty="0">
                <a:solidFill>
                  <a:srgbClr val="000000"/>
                </a:solidFill>
                <a:latin typeface="Times New Roman"/>
                <a:cs typeface="Times New Roman"/>
              </a:rPr>
              <a:t>，则无须交换两个数的值。</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2</a:t>
            </a:r>
            <a:r>
              <a:rPr lang="zh-CN" altLang="zh-CN" kern="100" dirty="0">
                <a:solidFill>
                  <a:srgbClr val="000000"/>
                </a:solidFill>
                <a:latin typeface="Times New Roman"/>
                <a:cs typeface="Times New Roman"/>
              </a:rPr>
              <a:t>）如果</a:t>
            </a:r>
            <a:r>
              <a:rPr lang="en-US" altLang="zh-CN" kern="100" dirty="0">
                <a:solidFill>
                  <a:srgbClr val="000000"/>
                </a:solidFill>
                <a:latin typeface="Times New Roman"/>
                <a:cs typeface="Times New Roman"/>
              </a:rPr>
              <a:t>a&gt;b</a:t>
            </a:r>
            <a:r>
              <a:rPr lang="zh-CN" altLang="zh-CN" kern="100" dirty="0">
                <a:solidFill>
                  <a:srgbClr val="000000"/>
                </a:solidFill>
                <a:latin typeface="Times New Roman"/>
                <a:cs typeface="Times New Roman"/>
              </a:rPr>
              <a:t>，如何交换</a:t>
            </a:r>
            <a:r>
              <a:rPr lang="en-US" altLang="zh-CN" kern="100" dirty="0" err="1">
                <a:solidFill>
                  <a:srgbClr val="000000"/>
                </a:solidFill>
                <a:latin typeface="Times New Roman"/>
                <a:cs typeface="Times New Roman"/>
              </a:rPr>
              <a:t>a,b</a:t>
            </a:r>
            <a:r>
              <a:rPr lang="zh-CN" altLang="zh-CN" kern="100" dirty="0">
                <a:solidFill>
                  <a:srgbClr val="000000"/>
                </a:solidFill>
                <a:latin typeface="Times New Roman"/>
                <a:cs typeface="Times New Roman"/>
              </a:rPr>
              <a:t>的值？</a:t>
            </a:r>
            <a:endParaRPr lang="zh-CN" altLang="zh-CN" kern="100" dirty="0">
              <a:latin typeface="Times New Roman"/>
              <a:cs typeface="Times New Roman"/>
            </a:endParaRPr>
          </a:p>
          <a:p>
            <a:pPr indent="266700" algn="just">
              <a:lnSpc>
                <a:spcPct val="150000"/>
              </a:lnSpc>
              <a:spcAft>
                <a:spcPts val="0"/>
              </a:spcAft>
            </a:pPr>
            <a:r>
              <a:rPr lang="zh-CN" altLang="zh-CN" kern="100" dirty="0">
                <a:solidFill>
                  <a:srgbClr val="000000"/>
                </a:solidFill>
                <a:latin typeface="Times New Roman"/>
                <a:cs typeface="Times New Roman"/>
              </a:rPr>
              <a:t>要想交换两个变量的值</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需要引入第三个变量。当</a:t>
            </a:r>
            <a:r>
              <a:rPr lang="en-US" altLang="zh-CN" kern="100" dirty="0">
                <a:solidFill>
                  <a:srgbClr val="000000"/>
                </a:solidFill>
                <a:latin typeface="Times New Roman"/>
                <a:cs typeface="Times New Roman"/>
              </a:rPr>
              <a:t>a&gt;b</a:t>
            </a:r>
            <a:r>
              <a:rPr lang="zh-CN" altLang="zh-CN" kern="100" dirty="0">
                <a:solidFill>
                  <a:srgbClr val="000000"/>
                </a:solidFill>
                <a:latin typeface="Times New Roman"/>
                <a:cs typeface="Times New Roman"/>
              </a:rPr>
              <a:t>时，引入变量</a:t>
            </a:r>
            <a:r>
              <a:rPr lang="en-US" altLang="zh-CN" kern="100" dirty="0">
                <a:solidFill>
                  <a:srgbClr val="000000"/>
                </a:solidFill>
                <a:latin typeface="Times New Roman"/>
                <a:cs typeface="Times New Roman"/>
              </a:rPr>
              <a:t>t</a:t>
            </a:r>
            <a:r>
              <a:rPr lang="zh-CN" altLang="zh-CN" kern="100" dirty="0">
                <a:solidFill>
                  <a:srgbClr val="000000"/>
                </a:solidFill>
                <a:latin typeface="Times New Roman"/>
                <a:cs typeface="Times New Roman"/>
              </a:rPr>
              <a:t>。先将</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的值赋给</a:t>
            </a:r>
            <a:r>
              <a:rPr lang="en-US" altLang="zh-CN" kern="100" dirty="0">
                <a:solidFill>
                  <a:srgbClr val="000000"/>
                </a:solidFill>
                <a:latin typeface="Times New Roman"/>
                <a:cs typeface="Times New Roman"/>
              </a:rPr>
              <a:t>t</a:t>
            </a:r>
            <a:r>
              <a:rPr lang="zh-CN" altLang="zh-CN" kern="100" dirty="0">
                <a:solidFill>
                  <a:srgbClr val="000000"/>
                </a:solidFill>
                <a:latin typeface="Times New Roman"/>
                <a:cs typeface="Times New Roman"/>
              </a:rPr>
              <a:t>，再将</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的值赋给</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，最后将</a:t>
            </a:r>
            <a:r>
              <a:rPr lang="en-US" altLang="zh-CN" kern="100" dirty="0">
                <a:solidFill>
                  <a:srgbClr val="000000"/>
                </a:solidFill>
                <a:latin typeface="Times New Roman"/>
                <a:cs typeface="Times New Roman"/>
              </a:rPr>
              <a:t>t</a:t>
            </a:r>
            <a:r>
              <a:rPr lang="zh-CN" altLang="zh-CN" kern="100" dirty="0">
                <a:solidFill>
                  <a:srgbClr val="000000"/>
                </a:solidFill>
                <a:latin typeface="Times New Roman"/>
                <a:cs typeface="Times New Roman"/>
              </a:rPr>
              <a:t>的值赋给</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。这样变量</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的值就是原来变量</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的，变量</a:t>
            </a:r>
            <a:r>
              <a:rPr lang="en-US" altLang="zh-CN" kern="100" dirty="0">
                <a:solidFill>
                  <a:srgbClr val="000000"/>
                </a:solidFill>
                <a:latin typeface="Times New Roman"/>
                <a:cs typeface="Times New Roman"/>
              </a:rPr>
              <a:t>b</a:t>
            </a:r>
            <a:r>
              <a:rPr lang="zh-CN" altLang="zh-CN" kern="100" dirty="0">
                <a:solidFill>
                  <a:srgbClr val="000000"/>
                </a:solidFill>
                <a:latin typeface="Times New Roman"/>
                <a:cs typeface="Times New Roman"/>
              </a:rPr>
              <a:t>的值就是原来变量</a:t>
            </a:r>
            <a:r>
              <a:rPr lang="en-US" altLang="zh-CN" kern="100" dirty="0">
                <a:solidFill>
                  <a:srgbClr val="000000"/>
                </a:solidFill>
                <a:latin typeface="Times New Roman"/>
                <a:cs typeface="Times New Roman"/>
              </a:rPr>
              <a:t>a</a:t>
            </a:r>
            <a:r>
              <a:rPr lang="zh-CN" altLang="zh-CN" kern="100" dirty="0">
                <a:solidFill>
                  <a:srgbClr val="000000"/>
                </a:solidFill>
                <a:latin typeface="Times New Roman"/>
                <a:cs typeface="Times New Roman"/>
              </a:rPr>
              <a:t>的，实现了两个变量值的交换。即：</a:t>
            </a:r>
            <a:r>
              <a:rPr lang="en-US" altLang="zh-CN" kern="100" dirty="0">
                <a:solidFill>
                  <a:srgbClr val="000000"/>
                </a:solidFill>
                <a:latin typeface="Times New Roman"/>
                <a:cs typeface="Times New Roman"/>
              </a:rPr>
              <a:t>{t=</a:t>
            </a:r>
            <a:r>
              <a:rPr lang="en-US" altLang="zh-CN" kern="100" dirty="0" err="1">
                <a:solidFill>
                  <a:srgbClr val="000000"/>
                </a:solidFill>
                <a:latin typeface="Times New Roman"/>
                <a:cs typeface="Times New Roman"/>
              </a:rPr>
              <a:t>a;a</a:t>
            </a:r>
            <a:r>
              <a:rPr lang="en-US" altLang="zh-CN" kern="100" dirty="0">
                <a:solidFill>
                  <a:srgbClr val="000000"/>
                </a:solidFill>
                <a:latin typeface="Times New Roman"/>
                <a:cs typeface="Times New Roman"/>
              </a:rPr>
              <a:t>=</a:t>
            </a:r>
            <a:r>
              <a:rPr lang="en-US" altLang="zh-CN" kern="100" dirty="0" err="1">
                <a:solidFill>
                  <a:srgbClr val="000000"/>
                </a:solidFill>
                <a:latin typeface="Times New Roman"/>
                <a:cs typeface="Times New Roman"/>
              </a:rPr>
              <a:t>b;b</a:t>
            </a:r>
            <a:r>
              <a:rPr lang="en-US" altLang="zh-CN" kern="100" dirty="0">
                <a:solidFill>
                  <a:srgbClr val="000000"/>
                </a:solidFill>
                <a:latin typeface="Times New Roman"/>
                <a:cs typeface="Times New Roman"/>
              </a:rPr>
              <a:t>=t;}</a:t>
            </a:r>
            <a:endParaRPr lang="zh-CN" altLang="zh-CN" kern="100" dirty="0">
              <a:latin typeface="Times New Roman"/>
              <a:cs typeface="Times New Roman"/>
            </a:endParaRP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6474102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990885" y="1789647"/>
            <a:ext cx="6956699" cy="4154984"/>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描述</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公司</a:t>
            </a:r>
            <a:r>
              <a:rPr lang="zh-CN" altLang="zh-CN" kern="100" dirty="0">
                <a:latin typeface="Times New Roman"/>
                <a:cs typeface="Times New Roman"/>
              </a:rPr>
              <a:t>交给小张新的任务，要求对公司项目进行条理化，给客户一个清晰的流程，小张用编程语句中的分支结构来完成。</a:t>
            </a:r>
          </a:p>
          <a:p>
            <a:pPr marL="342900" lvl="0" indent="-342900" algn="just">
              <a:lnSpc>
                <a:spcPct val="150000"/>
              </a:lnSpc>
              <a:spcAft>
                <a:spcPts val="0"/>
              </a:spcAft>
              <a:buFont typeface="Wingdings"/>
              <a:buChar char=""/>
            </a:pPr>
            <a:r>
              <a:rPr lang="zh-CN" altLang="en-US" b="1" kern="100" dirty="0">
                <a:latin typeface="Cambria"/>
                <a:cs typeface="Times New Roman"/>
              </a:rPr>
              <a:t>项目</a:t>
            </a:r>
            <a:r>
              <a:rPr lang="zh-CN" altLang="zh-CN" b="1" kern="100" dirty="0" smtClean="0">
                <a:latin typeface="Cambria"/>
                <a:cs typeface="Times New Roman"/>
              </a:rPr>
              <a:t>分析</a:t>
            </a:r>
            <a:endParaRPr lang="zh-CN" altLang="zh-CN" b="1" kern="100" dirty="0">
              <a:latin typeface="Cambria"/>
              <a:cs typeface="Times New Roman"/>
            </a:endParaRPr>
          </a:p>
          <a:p>
            <a:pPr indent="266700" algn="just">
              <a:lnSpc>
                <a:spcPct val="150000"/>
              </a:lnSpc>
              <a:spcAft>
                <a:spcPts val="0"/>
              </a:spcAft>
            </a:pPr>
            <a:r>
              <a:rPr lang="en-US" altLang="zh-CN" kern="100" dirty="0" smtClean="0">
                <a:solidFill>
                  <a:srgbClr val="000000"/>
                </a:solidFill>
                <a:latin typeface="Times New Roman"/>
                <a:cs typeface="Times New Roman"/>
              </a:rPr>
              <a:t>   </a:t>
            </a:r>
            <a:r>
              <a:rPr lang="zh-CN" altLang="zh-CN" kern="100" dirty="0" smtClean="0">
                <a:solidFill>
                  <a:srgbClr val="000000"/>
                </a:solidFill>
                <a:latin typeface="Times New Roman"/>
                <a:cs typeface="Times New Roman"/>
              </a:rPr>
              <a:t>程序</a:t>
            </a:r>
            <a:r>
              <a:rPr lang="zh-CN" altLang="zh-CN" kern="100" dirty="0">
                <a:solidFill>
                  <a:srgbClr val="000000"/>
                </a:solidFill>
                <a:latin typeface="Times New Roman"/>
                <a:cs typeface="Times New Roman"/>
              </a:rPr>
              <a:t>由若干条语句组成，各语句按照书写顺序逐条执行，这种顺序结构是简洁的。但在现实世界中，不可避免地遇到需要进行选择、或需要循环工作的情况。这时，程序执行的顺序需要发生变化，而非从前向后逐一执行。因此，程序中除了顺序结构以外，通常还有选择结构、循环结构。选择结构是根据条件的判断情况执行相应的代码。选择结构中每条语句不一定都执行，这是和顺序结构的区别。 </a:t>
            </a:r>
            <a:endParaRPr lang="zh-CN" altLang="en-US" b="1" kern="100" dirty="0">
              <a:latin typeface="Cambria"/>
              <a:cs typeface="Times New Roman"/>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xmlns="" val="121330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381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30886" y="1266379"/>
            <a:ext cx="10707148" cy="4098558"/>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程序如下：</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133350" indent="19304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a,b,t</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0002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,&amp;</a:t>
            </a:r>
            <a:r>
              <a:rPr lang="en-US" altLang="zh-CN" kern="100" dirty="0" err="1">
                <a:solidFill>
                  <a:srgbClr val="000000"/>
                </a:solidFill>
                <a:latin typeface="Times New Roman" panose="02020603050405020304" pitchFamily="18" charset="0"/>
                <a:cs typeface="Times New Roman" panose="02020603050405020304" pitchFamily="18" charset="0"/>
              </a:rPr>
              <a:t>a,&amp;b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133350" indent="20002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if(a&gt;b)   </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t=a; a=b; b=t;  }/*if</a:t>
            </a:r>
            <a:r>
              <a:rPr lang="zh-CN" altLang="zh-CN" kern="100" dirty="0">
                <a:solidFill>
                  <a:srgbClr val="000000"/>
                </a:solidFill>
                <a:latin typeface="Times New Roman" panose="02020603050405020304" pitchFamily="18" charset="0"/>
                <a:cs typeface="Times New Roman" panose="02020603050405020304" pitchFamily="18" charset="0"/>
              </a:rPr>
              <a:t>语句为真后要执行三句话，需要加大括号括起来</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533400" indent="1270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d,%d</a:t>
            </a:r>
            <a:r>
              <a:rPr lang="en-US" altLang="zh-CN" kern="100" dirty="0">
                <a:solidFill>
                  <a:srgbClr val="000000"/>
                </a:solidFill>
                <a:latin typeface="Times New Roman" panose="02020603050405020304" pitchFamily="18" charset="0"/>
                <a:cs typeface="Times New Roman" panose="02020603050405020304" pitchFamily="18" charset="0"/>
              </a:rPr>
              <a:t>\n</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a,b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889843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932402" y="1218308"/>
            <a:ext cx="10707148" cy="2852063"/>
          </a:xfrm>
          <a:prstGeom prst="rect">
            <a:avLst/>
          </a:prstGeom>
          <a:noFill/>
        </p:spPr>
        <p:txBody>
          <a:bodyPr wrap="square" lIns="0" tIns="0" rIns="0" bIns="0" rtlCol="0">
            <a:spAutoFit/>
          </a:bodyPr>
          <a:lstStyle/>
          <a:p>
            <a:pPr indent="267970" algn="just">
              <a:lnSpc>
                <a:spcPct val="150000"/>
              </a:lnSpc>
              <a:spcAft>
                <a:spcPts val="0"/>
              </a:spcAft>
            </a:pPr>
            <a:r>
              <a:rPr lang="zh-CN" altLang="en-US" b="1" kern="100" dirty="0" smtClean="0">
                <a:latin typeface="Times New Roman"/>
                <a:cs typeface="Times New Roman"/>
              </a:rPr>
              <a:t>实训</a:t>
            </a:r>
            <a:r>
              <a:rPr lang="zh-CN" altLang="zh-CN" b="1" kern="100" dirty="0" smtClean="0">
                <a:latin typeface="Times New Roman"/>
                <a:cs typeface="Times New Roman"/>
              </a:rPr>
              <a:t>二</a:t>
            </a:r>
            <a:r>
              <a:rPr lang="zh-CN" altLang="zh-CN" b="1" kern="100" dirty="0">
                <a:latin typeface="Times New Roman"/>
                <a:cs typeface="Times New Roman"/>
              </a:rPr>
              <a:t>：输入任意三边长，求三角形的面积</a:t>
            </a:r>
          </a:p>
          <a:p>
            <a:pPr indent="266700" algn="just">
              <a:lnSpc>
                <a:spcPct val="150000"/>
              </a:lnSpc>
              <a:spcAft>
                <a:spcPts val="0"/>
              </a:spcAft>
            </a:pPr>
            <a:r>
              <a:rPr lang="zh-CN" altLang="zh-CN" kern="100" dirty="0">
                <a:latin typeface="Times New Roman"/>
                <a:cs typeface="Times New Roman"/>
              </a:rPr>
              <a:t>输入任意三边长，则要判断给出的</a:t>
            </a:r>
            <a:r>
              <a:rPr lang="en-US" altLang="zh-CN" kern="100" dirty="0">
                <a:latin typeface="Times New Roman"/>
                <a:cs typeface="Times New Roman"/>
              </a:rPr>
              <a:t>3</a:t>
            </a:r>
            <a:r>
              <a:rPr lang="zh-CN" altLang="zh-CN" kern="100" dirty="0">
                <a:latin typeface="Times New Roman"/>
                <a:cs typeface="Times New Roman"/>
              </a:rPr>
              <a:t>个边长是否构成三角形，如果是三角形，用海伦公式求三角形的面积，不是三角形则给出提示。</a:t>
            </a:r>
          </a:p>
          <a:p>
            <a:pPr indent="266700" algn="just">
              <a:lnSpc>
                <a:spcPct val="150000"/>
              </a:lnSpc>
              <a:spcAft>
                <a:spcPts val="0"/>
              </a:spcAft>
            </a:pPr>
            <a:r>
              <a:rPr lang="zh-CN" altLang="zh-CN" kern="100" dirty="0">
                <a:latin typeface="Times New Roman"/>
                <a:cs typeface="Times New Roman"/>
              </a:rPr>
              <a:t>分析：前面我们已经学习了利用海伦公式求三角形面积，本例是对给出的</a:t>
            </a:r>
            <a:r>
              <a:rPr lang="en-US" altLang="zh-CN" kern="100" dirty="0">
                <a:latin typeface="Times New Roman"/>
                <a:cs typeface="Times New Roman"/>
              </a:rPr>
              <a:t>3</a:t>
            </a:r>
            <a:r>
              <a:rPr lang="zh-CN" altLang="zh-CN" kern="100" dirty="0">
                <a:latin typeface="Times New Roman"/>
                <a:cs typeface="Times New Roman"/>
              </a:rPr>
              <a:t>个边长进行三角形判定，只有构成三角形的求出面积，根据数学知识可知，构成三角形的必要条件是任意的两边之和都大于第三边，即</a:t>
            </a:r>
            <a:r>
              <a:rPr lang="en-US" altLang="zh-CN" kern="100" dirty="0" err="1">
                <a:latin typeface="Times New Roman"/>
                <a:cs typeface="Times New Roman"/>
              </a:rPr>
              <a:t>a+b</a:t>
            </a:r>
            <a:r>
              <a:rPr lang="en-US" altLang="zh-CN" kern="100" dirty="0">
                <a:latin typeface="Times New Roman"/>
                <a:cs typeface="Times New Roman"/>
              </a:rPr>
              <a:t>&gt;</a:t>
            </a:r>
            <a:r>
              <a:rPr lang="en-US" altLang="zh-CN" kern="100" dirty="0" err="1">
                <a:latin typeface="Times New Roman"/>
                <a:cs typeface="Times New Roman"/>
              </a:rPr>
              <a:t>c,b+c</a:t>
            </a:r>
            <a:r>
              <a:rPr lang="en-US" altLang="zh-CN" kern="100" dirty="0">
                <a:latin typeface="Times New Roman"/>
                <a:cs typeface="Times New Roman"/>
              </a:rPr>
              <a:t>&gt;</a:t>
            </a:r>
            <a:r>
              <a:rPr lang="en-US" altLang="zh-CN" kern="100" dirty="0" err="1">
                <a:latin typeface="Times New Roman"/>
                <a:cs typeface="Times New Roman"/>
              </a:rPr>
              <a:t>a,c+a</a:t>
            </a:r>
            <a:r>
              <a:rPr lang="en-US" altLang="zh-CN" kern="100" dirty="0">
                <a:latin typeface="Times New Roman"/>
                <a:cs typeface="Times New Roman"/>
              </a:rPr>
              <a:t>&gt;b</a:t>
            </a:r>
            <a:r>
              <a:rPr lang="zh-CN" altLang="zh-CN" kern="100" dirty="0">
                <a:latin typeface="Times New Roman"/>
                <a:cs typeface="Times New Roman"/>
              </a:rPr>
              <a:t>同时满足，三个条件之间要用逻辑与</a:t>
            </a:r>
            <a:r>
              <a:rPr lang="en-US" altLang="zh-CN" kern="100" dirty="0">
                <a:latin typeface="Times New Roman"/>
                <a:cs typeface="Times New Roman"/>
              </a:rPr>
              <a:t>"&amp;&amp;"</a:t>
            </a:r>
            <a:r>
              <a:rPr lang="zh-CN" altLang="zh-CN" kern="100" dirty="0">
                <a:latin typeface="Times New Roman"/>
                <a:cs typeface="Times New Roman"/>
              </a:rPr>
              <a:t>运算符连接。</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9308243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14394" y="407381"/>
            <a:ext cx="8259223" cy="6176050"/>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 &lt;</a:t>
            </a:r>
            <a:r>
              <a:rPr lang="en-US" altLang="zh-CN" kern="100" dirty="0" err="1">
                <a:latin typeface="Times New Roman" panose="02020603050405020304" pitchFamily="18" charset="0"/>
                <a:cs typeface="Times New Roman" panose="02020603050405020304" pitchFamily="18" charset="0"/>
              </a:rPr>
              <a:t>math.h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a:t>
            </a:r>
            <a:r>
              <a:rPr lang="en-US" altLang="zh-CN" kern="100" dirty="0" err="1">
                <a:latin typeface="Times New Roman" panose="02020603050405020304" pitchFamily="18" charset="0"/>
                <a:cs typeface="Times New Roman" panose="02020603050405020304" pitchFamily="18" charset="0"/>
              </a:rPr>
              <a:t>a,b,c,t,s</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f,%f,%f",&amp;a,&amp;b,&amp;c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&gt;c&amp;&amp;</a:t>
            </a:r>
            <a:r>
              <a:rPr lang="en-US" altLang="zh-CN" kern="100" dirty="0" err="1">
                <a:latin typeface="Times New Roman" panose="02020603050405020304" pitchFamily="18" charset="0"/>
                <a:cs typeface="Times New Roman" panose="02020603050405020304" pitchFamily="18" charset="0"/>
              </a:rPr>
              <a:t>b+c</a:t>
            </a:r>
            <a:r>
              <a:rPr lang="en-US" altLang="zh-CN" kern="100" dirty="0">
                <a:latin typeface="Times New Roman" panose="02020603050405020304" pitchFamily="18" charset="0"/>
                <a:cs typeface="Times New Roman" panose="02020603050405020304" pitchFamily="18" charset="0"/>
              </a:rPr>
              <a:t>&gt;a&amp;&amp;</a:t>
            </a:r>
            <a:r>
              <a:rPr lang="en-US" altLang="zh-CN" kern="100" dirty="0" err="1">
                <a:latin typeface="Times New Roman" panose="02020603050405020304" pitchFamily="18" charset="0"/>
                <a:cs typeface="Times New Roman" panose="02020603050405020304" pitchFamily="18" charset="0"/>
              </a:rPr>
              <a:t>c+a</a:t>
            </a:r>
            <a:r>
              <a:rPr lang="en-US" altLang="zh-CN" kern="100" dirty="0">
                <a:latin typeface="Times New Roman" panose="02020603050405020304" pitchFamily="18" charset="0"/>
                <a:cs typeface="Times New Roman" panose="02020603050405020304" pitchFamily="18" charset="0"/>
              </a:rPr>
              <a:t>&gt;b)</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{t=(</a:t>
            </a:r>
            <a:r>
              <a:rPr lang="en-US" altLang="zh-CN" kern="100" dirty="0" err="1">
                <a:latin typeface="Times New Roman" panose="02020603050405020304" pitchFamily="18" charset="0"/>
                <a:cs typeface="Times New Roman" panose="02020603050405020304" pitchFamily="18" charset="0"/>
              </a:rPr>
              <a:t>a+b+c</a:t>
            </a:r>
            <a:r>
              <a:rPr lang="en-US" altLang="zh-CN" kern="100" dirty="0">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s=</a:t>
            </a:r>
            <a:r>
              <a:rPr lang="en-US" altLang="zh-CN" kern="100" dirty="0" err="1">
                <a:latin typeface="Times New Roman" panose="02020603050405020304" pitchFamily="18" charset="0"/>
                <a:cs typeface="Times New Roman" panose="02020603050405020304" pitchFamily="18" charset="0"/>
              </a:rPr>
              <a:t>sqrt</a:t>
            </a:r>
            <a:r>
              <a:rPr lang="en-US" altLang="zh-CN" kern="100" dirty="0">
                <a:latin typeface="Times New Roman" panose="02020603050405020304" pitchFamily="18" charset="0"/>
                <a:cs typeface="Times New Roman" panose="02020603050405020304" pitchFamily="18" charset="0"/>
              </a:rPr>
              <a:t>(t*(t-a)*(t-b)*(t-c));</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a:t>
            </a:r>
            <a:r>
              <a:rPr lang="en-US" altLang="zh-CN" kern="100" dirty="0" err="1">
                <a:latin typeface="Times New Roman" panose="02020603050405020304" pitchFamily="18" charset="0"/>
                <a:cs typeface="Times New Roman" panose="02020603050405020304" pitchFamily="18" charset="0"/>
              </a:rPr>
              <a:t>f,b</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f,c</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f,s</a:t>
            </a:r>
            <a:r>
              <a:rPr lang="en-US" altLang="zh-CN" kern="100" dirty="0">
                <a:latin typeface="Times New Roman" panose="02020603050405020304" pitchFamily="18" charset="0"/>
                <a:cs typeface="Times New Roman" panose="02020603050405020304" pitchFamily="18" charset="0"/>
              </a:rPr>
              <a:t>=%.3f\n",</a:t>
            </a:r>
            <a:r>
              <a:rPr lang="en-US" altLang="zh-CN" kern="100" dirty="0" err="1">
                <a:latin typeface="Times New Roman" panose="02020603050405020304" pitchFamily="18" charset="0"/>
                <a:cs typeface="Times New Roman" panose="02020603050405020304" pitchFamily="18" charset="0"/>
              </a:rPr>
              <a:t>a,b,c,s</a:t>
            </a:r>
            <a:r>
              <a:rPr lang="en-US" altLang="zh-CN" kern="100" dirty="0" smtClean="0">
                <a:latin typeface="Times New Roman" panose="02020603050405020304" pitchFamily="18" charset="0"/>
                <a:cs typeface="Times New Roman" panose="02020603050405020304" pitchFamily="18" charset="0"/>
              </a:rPr>
              <a:t>);</a:t>
            </a:r>
          </a:p>
          <a:p>
            <a:pPr indent="466725"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结果保留</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位小数</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a:t>
            </a:r>
            <a:endParaRPr lang="zh-CN" altLang="zh-CN" kern="100" dirty="0">
              <a:latin typeface="Times New Roman" panose="02020603050405020304" pitchFamily="18" charset="0"/>
              <a:cs typeface="Times New Roman" panose="02020603050405020304" pitchFamily="18" charset="0"/>
            </a:endParaRPr>
          </a:p>
          <a:p>
            <a:pPr indent="5334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("a=%.2f,b=%.2f,c=%.2f</a:t>
            </a:r>
            <a:r>
              <a:rPr lang="zh-CN" altLang="zh-CN" kern="100" dirty="0">
                <a:latin typeface="Times New Roman" panose="02020603050405020304" pitchFamily="18" charset="0"/>
                <a:cs typeface="Times New Roman" panose="02020603050405020304" pitchFamily="18" charset="0"/>
              </a:rPr>
              <a:t>不能构成三角形。</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a,b,c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022144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2563" y="192947"/>
            <a:ext cx="10031573" cy="6294031"/>
          </a:xfrm>
          <a:prstGeom prst="rect">
            <a:avLst/>
          </a:prstGeom>
        </p:spPr>
        <p:txBody>
          <a:bodyPr wrap="square">
            <a:spAutoFit/>
          </a:bodyPr>
          <a:lstStyle/>
          <a:p>
            <a:pPr indent="267970" algn="just">
              <a:lnSpc>
                <a:spcPct val="150000"/>
              </a:lnSpc>
              <a:spcAft>
                <a:spcPts val="0"/>
              </a:spcAft>
            </a:pPr>
            <a:r>
              <a:rPr lang="zh-CN" altLang="en-US" b="1" kern="100" dirty="0" smtClean="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三</a:t>
            </a:r>
            <a:r>
              <a:rPr lang="zh-CN" altLang="zh-CN" b="1" kern="100" dirty="0">
                <a:latin typeface="Times New Roman" panose="02020603050405020304" pitchFamily="18" charset="0"/>
                <a:cs typeface="Times New Roman" panose="02020603050405020304" pitchFamily="18" charset="0"/>
              </a:rPr>
              <a:t>：输出成绩等级</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根据输入的成绩，输出成绩等级，优秀（</a:t>
            </a:r>
            <a:r>
              <a:rPr lang="en-US" altLang="zh-CN" kern="100" dirty="0">
                <a:latin typeface="Times New Roman" panose="02020603050405020304" pitchFamily="18" charset="0"/>
                <a:cs typeface="Times New Roman" panose="02020603050405020304" pitchFamily="18" charset="0"/>
              </a:rPr>
              <a:t>90</a:t>
            </a:r>
            <a:r>
              <a:rPr lang="zh-CN" altLang="zh-CN" kern="100" dirty="0">
                <a:latin typeface="Times New Roman" panose="02020603050405020304" pitchFamily="18" charset="0"/>
                <a:cs typeface="Times New Roman" panose="02020603050405020304" pitchFamily="18" charset="0"/>
              </a:rPr>
              <a:t>分以上）、良好（</a:t>
            </a:r>
            <a:r>
              <a:rPr lang="en-US" altLang="zh-CN" kern="100" dirty="0">
                <a:latin typeface="Times New Roman" panose="02020603050405020304" pitchFamily="18" charset="0"/>
                <a:cs typeface="Times New Roman" panose="02020603050405020304" pitchFamily="18" charset="0"/>
              </a:rPr>
              <a:t>80</a:t>
            </a:r>
            <a:r>
              <a:rPr lang="zh-CN" altLang="zh-CN" kern="100" dirty="0">
                <a:latin typeface="Times New Roman" panose="02020603050405020304" pitchFamily="18" charset="0"/>
                <a:cs typeface="Times New Roman" panose="02020603050405020304" pitchFamily="18" charset="0"/>
              </a:rPr>
              <a:t>分以上）、中（</a:t>
            </a:r>
            <a:r>
              <a:rPr lang="en-US" altLang="zh-CN" kern="100" dirty="0">
                <a:latin typeface="Times New Roman" panose="02020603050405020304" pitchFamily="18" charset="0"/>
                <a:cs typeface="Times New Roman" panose="02020603050405020304" pitchFamily="18" charset="0"/>
              </a:rPr>
              <a:t>70</a:t>
            </a:r>
            <a:r>
              <a:rPr lang="zh-CN" altLang="zh-CN" kern="100" dirty="0">
                <a:latin typeface="Times New Roman" panose="02020603050405020304" pitchFamily="18" charset="0"/>
                <a:cs typeface="Times New Roman" panose="02020603050405020304" pitchFamily="18" charset="0"/>
              </a:rPr>
              <a:t>分以上）及格（</a:t>
            </a:r>
            <a:r>
              <a:rPr lang="en-US" altLang="zh-CN" kern="100" dirty="0">
                <a:latin typeface="Times New Roman" panose="02020603050405020304" pitchFamily="18" charset="0"/>
                <a:cs typeface="Times New Roman" panose="02020603050405020304" pitchFamily="18" charset="0"/>
              </a:rPr>
              <a:t>60</a:t>
            </a:r>
            <a:r>
              <a:rPr lang="zh-CN" altLang="zh-CN" kern="100" dirty="0">
                <a:latin typeface="Times New Roman" panose="02020603050405020304" pitchFamily="18" charset="0"/>
                <a:cs typeface="Times New Roman" panose="02020603050405020304" pitchFamily="18" charset="0"/>
              </a:rPr>
              <a:t>分以上）、不及格（</a:t>
            </a:r>
            <a:r>
              <a:rPr lang="en-US" altLang="zh-CN" kern="100" dirty="0">
                <a:latin typeface="Times New Roman" panose="02020603050405020304" pitchFamily="18" charset="0"/>
                <a:cs typeface="Times New Roman" panose="02020603050405020304" pitchFamily="18" charset="0"/>
              </a:rPr>
              <a:t>60</a:t>
            </a:r>
            <a:r>
              <a:rPr lang="zh-CN" altLang="zh-CN" kern="100" dirty="0">
                <a:latin typeface="Times New Roman" panose="02020603050405020304" pitchFamily="18" charset="0"/>
                <a:cs typeface="Times New Roman" panose="02020603050405020304" pitchFamily="18" charset="0"/>
              </a:rPr>
              <a:t>分以下）。</a:t>
            </a:r>
          </a:p>
          <a:p>
            <a:pPr indent="266700"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("%d",&amp;</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&gt;100||</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&lt;0)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输入不合法</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marL="2667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&gt;=90)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优秀</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marL="5334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&gt;=80)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良好</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marL="8001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&gt;=70)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中</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a:t>
            </a:r>
            <a:r>
              <a:rPr lang="en-US" altLang="zh-CN" kern="100" dirty="0" err="1">
                <a:solidFill>
                  <a:srgbClr val="000000"/>
                </a:solidFill>
                <a:latin typeface="Times New Roman" panose="02020603050405020304" pitchFamily="18" charset="0"/>
                <a:cs typeface="Times New Roman" panose="02020603050405020304" pitchFamily="18" charset="0"/>
              </a:rPr>
              <a:t>cj</a:t>
            </a:r>
            <a:r>
              <a:rPr lang="en-US" altLang="zh-CN" kern="100" dirty="0">
                <a:solidFill>
                  <a:srgbClr val="000000"/>
                </a:solidFill>
                <a:latin typeface="Times New Roman" panose="02020603050405020304" pitchFamily="18" charset="0"/>
                <a:cs typeface="Times New Roman" panose="02020603050405020304" pitchFamily="18" charset="0"/>
              </a:rPr>
              <a:t>&gt;=60)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及格</a:t>
            </a:r>
            <a:r>
              <a:rPr lang="en-US" altLang="zh-CN" kern="100" dirty="0">
                <a:solidFill>
                  <a:srgbClr val="000000"/>
                </a:solidFill>
                <a:latin typeface="Times New Roman" panose="02020603050405020304" pitchFamily="18" charset="0"/>
                <a:cs typeface="Times New Roman" panose="02020603050405020304" pitchFamily="18" charset="0"/>
              </a:rPr>
              <a:t>\n");</a:t>
            </a:r>
            <a:endParaRPr lang="zh-CN" altLang="zh-CN" kern="100" dirty="0">
              <a:latin typeface="Times New Roman" panose="02020603050405020304" pitchFamily="18" charset="0"/>
              <a:cs typeface="Times New Roman" panose="02020603050405020304" pitchFamily="18" charset="0"/>
            </a:endParaRPr>
          </a:p>
          <a:p>
            <a:pPr marL="1866900"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不及格</a:t>
            </a:r>
            <a:r>
              <a:rPr lang="en-US" altLang="zh-CN" kern="100" dirty="0">
                <a:solidFill>
                  <a:srgbClr val="000000"/>
                </a:solidFill>
                <a:latin typeface="Times New Roman" panose="02020603050405020304" pitchFamily="18" charset="0"/>
                <a:cs typeface="Times New Roman" panose="02020603050405020304" pitchFamily="18" charset="0"/>
              </a:rPr>
              <a:t>\n");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39960919"/>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4381" y="892786"/>
            <a:ext cx="10887342" cy="2086725"/>
          </a:xfrm>
          <a:prstGeom prst="rect">
            <a:avLst/>
          </a:prstGeom>
        </p:spPr>
        <p:txBody>
          <a:bodyPr wrap="square">
            <a:spAutoFit/>
          </a:bodyPr>
          <a:lstStyle/>
          <a:p>
            <a:pPr indent="267970" algn="just">
              <a:lnSpc>
                <a:spcPct val="120000"/>
              </a:lnSpc>
              <a:spcAft>
                <a:spcPts val="0"/>
              </a:spcAft>
            </a:pPr>
            <a:r>
              <a:rPr lang="en-US" altLang="zh-CN" b="1" kern="100" dirty="0" smtClean="0">
                <a:latin typeface="Times New Roman" panose="02020603050405020304" pitchFamily="18" charset="0"/>
                <a:cs typeface="Times New Roman" panose="02020603050405020304" pitchFamily="18" charset="0"/>
              </a:rPr>
              <a:t>  </a:t>
            </a:r>
            <a:r>
              <a:rPr lang="zh-CN" altLang="zh-CN" b="1" kern="100" dirty="0" smtClean="0">
                <a:latin typeface="Times New Roman" panose="02020603050405020304" pitchFamily="18" charset="0"/>
                <a:cs typeface="Times New Roman" panose="02020603050405020304" pitchFamily="18" charset="0"/>
              </a:rPr>
              <a:t>实</a:t>
            </a:r>
            <a:r>
              <a:rPr lang="zh-CN" altLang="zh-CN" b="1" kern="100" dirty="0">
                <a:latin typeface="Times New Roman" panose="02020603050405020304" pitchFamily="18" charset="0"/>
                <a:cs typeface="Times New Roman" panose="02020603050405020304" pitchFamily="18" charset="0"/>
              </a:rPr>
              <a:t>训四：使用选择结构计算奖金额</a:t>
            </a: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企业</a:t>
            </a:r>
            <a:r>
              <a:rPr lang="zh-CN" altLang="zh-CN" kern="100" dirty="0">
                <a:latin typeface="Times New Roman" panose="02020603050405020304" pitchFamily="18" charset="0"/>
                <a:cs typeface="Times New Roman" panose="02020603050405020304" pitchFamily="18" charset="0"/>
              </a:rPr>
              <a:t>发放的奖金根据利润提成。当利润低于或等于</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万元时，奖金可提</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；利润高于</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万元，低于</a:t>
            </a:r>
            <a:r>
              <a:rPr lang="en-US" altLang="zh-CN" kern="100" dirty="0">
                <a:latin typeface="Times New Roman" panose="02020603050405020304" pitchFamily="18" charset="0"/>
                <a:cs typeface="Times New Roman" panose="02020603050405020304" pitchFamily="18" charset="0"/>
              </a:rPr>
              <a:t>20</a:t>
            </a:r>
            <a:r>
              <a:rPr lang="zh-CN" altLang="zh-CN" kern="100" dirty="0">
                <a:latin typeface="Times New Roman" panose="02020603050405020304" pitchFamily="18" charset="0"/>
                <a:cs typeface="Times New Roman" panose="02020603050405020304" pitchFamily="18" charset="0"/>
              </a:rPr>
              <a:t>万元时，低于</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万元的部分按</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提成，高于</a:t>
            </a:r>
            <a:r>
              <a:rPr lang="en-US" altLang="zh-CN" kern="100" dirty="0">
                <a:latin typeface="Times New Roman" panose="02020603050405020304" pitchFamily="18" charset="0"/>
                <a:cs typeface="Times New Roman" panose="02020603050405020304" pitchFamily="18" charset="0"/>
              </a:rPr>
              <a:t>10</a:t>
            </a:r>
            <a:r>
              <a:rPr lang="zh-CN" altLang="zh-CN" kern="100" dirty="0">
                <a:latin typeface="Times New Roman" panose="02020603050405020304" pitchFamily="18" charset="0"/>
                <a:cs typeface="Times New Roman" panose="02020603050405020304" pitchFamily="18" charset="0"/>
              </a:rPr>
              <a:t>万元的部分，可提成</a:t>
            </a:r>
            <a:r>
              <a:rPr lang="en-US" altLang="zh-CN" kern="100" dirty="0">
                <a:latin typeface="Times New Roman" panose="02020603050405020304" pitchFamily="18" charset="0"/>
                <a:cs typeface="Times New Roman" panose="02020603050405020304" pitchFamily="18" charset="0"/>
              </a:rPr>
              <a:t>7.5%</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20</a:t>
            </a:r>
            <a:r>
              <a:rPr lang="zh-CN" altLang="zh-CN" kern="100" dirty="0">
                <a:latin typeface="Times New Roman" panose="02020603050405020304" pitchFamily="18" charset="0"/>
                <a:cs typeface="Times New Roman" panose="02020603050405020304" pitchFamily="18" charset="0"/>
              </a:rPr>
              <a:t>万到</a:t>
            </a:r>
            <a:r>
              <a:rPr lang="en-US" altLang="zh-CN" kern="100" dirty="0">
                <a:latin typeface="Times New Roman" panose="02020603050405020304" pitchFamily="18" charset="0"/>
                <a:cs typeface="Times New Roman" panose="02020603050405020304" pitchFamily="18" charset="0"/>
              </a:rPr>
              <a:t>40</a:t>
            </a:r>
            <a:r>
              <a:rPr lang="zh-CN" altLang="zh-CN" kern="100" dirty="0">
                <a:latin typeface="Times New Roman" panose="02020603050405020304" pitchFamily="18" charset="0"/>
                <a:cs typeface="Times New Roman" panose="02020603050405020304" pitchFamily="18" charset="0"/>
              </a:rPr>
              <a:t>万之间时，高于</a:t>
            </a:r>
            <a:r>
              <a:rPr lang="en-US" altLang="zh-CN" kern="100" dirty="0">
                <a:latin typeface="Times New Roman" panose="02020603050405020304" pitchFamily="18" charset="0"/>
                <a:cs typeface="Times New Roman" panose="02020603050405020304" pitchFamily="18" charset="0"/>
              </a:rPr>
              <a:t>20</a:t>
            </a:r>
            <a:r>
              <a:rPr lang="zh-CN" altLang="zh-CN" kern="100" dirty="0">
                <a:latin typeface="Times New Roman" panose="02020603050405020304" pitchFamily="18" charset="0"/>
                <a:cs typeface="Times New Roman" panose="02020603050405020304" pitchFamily="18" charset="0"/>
              </a:rPr>
              <a:t>万元的部分，可提成</a:t>
            </a: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40</a:t>
            </a:r>
            <a:r>
              <a:rPr lang="zh-CN" altLang="zh-CN" kern="100" dirty="0">
                <a:latin typeface="Times New Roman" panose="02020603050405020304" pitchFamily="18" charset="0"/>
                <a:cs typeface="Times New Roman" panose="02020603050405020304" pitchFamily="18" charset="0"/>
              </a:rPr>
              <a:t>万到</a:t>
            </a:r>
            <a:r>
              <a:rPr lang="en-US" altLang="zh-CN" kern="100" dirty="0">
                <a:latin typeface="Times New Roman" panose="02020603050405020304" pitchFamily="18" charset="0"/>
                <a:cs typeface="Times New Roman" panose="02020603050405020304" pitchFamily="18" charset="0"/>
              </a:rPr>
              <a:t>60</a:t>
            </a:r>
            <a:r>
              <a:rPr lang="zh-CN" altLang="zh-CN" kern="100" dirty="0">
                <a:latin typeface="Times New Roman" panose="02020603050405020304" pitchFamily="18" charset="0"/>
                <a:cs typeface="Times New Roman" panose="02020603050405020304" pitchFamily="18" charset="0"/>
              </a:rPr>
              <a:t>万之间时高于</a:t>
            </a:r>
            <a:r>
              <a:rPr lang="en-US" altLang="zh-CN" kern="100" dirty="0">
                <a:latin typeface="Times New Roman" panose="02020603050405020304" pitchFamily="18" charset="0"/>
                <a:cs typeface="Times New Roman" panose="02020603050405020304" pitchFamily="18" charset="0"/>
              </a:rPr>
              <a:t>40</a:t>
            </a:r>
            <a:r>
              <a:rPr lang="zh-CN" altLang="zh-CN" kern="100" dirty="0">
                <a:latin typeface="Times New Roman" panose="02020603050405020304" pitchFamily="18" charset="0"/>
                <a:cs typeface="Times New Roman" panose="02020603050405020304" pitchFamily="18" charset="0"/>
              </a:rPr>
              <a:t>万元的部分，可提成</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60</a:t>
            </a:r>
            <a:r>
              <a:rPr lang="zh-CN" altLang="zh-CN" kern="100" dirty="0">
                <a:latin typeface="Times New Roman" panose="02020603050405020304" pitchFamily="18" charset="0"/>
                <a:cs typeface="Times New Roman" panose="02020603050405020304" pitchFamily="18" charset="0"/>
              </a:rPr>
              <a:t>万到</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万之间时，高于</a:t>
            </a:r>
            <a:r>
              <a:rPr lang="en-US" altLang="zh-CN" kern="100" dirty="0">
                <a:latin typeface="Times New Roman" panose="02020603050405020304" pitchFamily="18" charset="0"/>
                <a:cs typeface="Times New Roman" panose="02020603050405020304" pitchFamily="18" charset="0"/>
              </a:rPr>
              <a:t>60</a:t>
            </a:r>
            <a:r>
              <a:rPr lang="zh-CN" altLang="zh-CN" kern="100" dirty="0">
                <a:latin typeface="Times New Roman" panose="02020603050405020304" pitchFamily="18" charset="0"/>
                <a:cs typeface="Times New Roman" panose="02020603050405020304" pitchFamily="18" charset="0"/>
              </a:rPr>
              <a:t>万元的部分，可提成</a:t>
            </a:r>
            <a:r>
              <a:rPr lang="en-US" altLang="zh-CN" kern="100" dirty="0">
                <a:latin typeface="Times New Roman" panose="02020603050405020304" pitchFamily="18" charset="0"/>
                <a:cs typeface="Times New Roman" panose="02020603050405020304" pitchFamily="18" charset="0"/>
              </a:rPr>
              <a:t>1.5%</a:t>
            </a:r>
            <a:r>
              <a:rPr lang="zh-CN" altLang="zh-CN" kern="100" dirty="0">
                <a:latin typeface="Times New Roman" panose="02020603050405020304" pitchFamily="18" charset="0"/>
                <a:cs typeface="Times New Roman" panose="02020603050405020304" pitchFamily="18" charset="0"/>
              </a:rPr>
              <a:t>，高于</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万元时，超过</a:t>
            </a:r>
            <a:r>
              <a:rPr lang="en-US" altLang="zh-CN" kern="100" dirty="0">
                <a:latin typeface="Times New Roman" panose="02020603050405020304" pitchFamily="18" charset="0"/>
                <a:cs typeface="Times New Roman" panose="02020603050405020304" pitchFamily="18" charset="0"/>
              </a:rPr>
              <a:t>100</a:t>
            </a:r>
            <a:r>
              <a:rPr lang="zh-CN" altLang="zh-CN" kern="100" dirty="0">
                <a:latin typeface="Times New Roman" panose="02020603050405020304" pitchFamily="18" charset="0"/>
                <a:cs typeface="Times New Roman" panose="02020603050405020304" pitchFamily="18" charset="0"/>
              </a:rPr>
              <a:t>万元的部分按</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提成，从键盘输入当月利润，求应发放奖金总数</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0090659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9301" y="1010646"/>
            <a:ext cx="8434699" cy="4504310"/>
          </a:xfrm>
          <a:prstGeom prst="rect">
            <a:avLst/>
          </a:prstGeom>
        </p:spPr>
        <p:txBody>
          <a:bodyPr wrap="square">
            <a:spAutoFit/>
          </a:bodyPr>
          <a:lstStyle/>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long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long </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bonus1,bonus2,bonus4,bonus6,bonus10,bonus;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请输入利润额：</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ld</a:t>
            </a:r>
            <a:r>
              <a:rPr lang="en-US" altLang="zh-CN" kern="100" dirty="0">
                <a:solidFill>
                  <a:srgbClr val="000000"/>
                </a:solidFill>
                <a:latin typeface="Times New Roman" panose="02020603050405020304" pitchFamily="18" charset="0"/>
                <a:cs typeface="Times New Roman" panose="02020603050405020304" pitchFamily="18" charset="0"/>
              </a:rPr>
              <a:t>",&amp;</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定义奖金固定部分</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bonus1=100000*0.1;/*</a:t>
            </a:r>
            <a:r>
              <a:rPr lang="zh-CN" altLang="zh-CN" kern="100" dirty="0">
                <a:solidFill>
                  <a:srgbClr val="000000"/>
                </a:solidFill>
                <a:latin typeface="Times New Roman" panose="02020603050405020304" pitchFamily="18" charset="0"/>
                <a:cs typeface="Times New Roman" panose="02020603050405020304" pitchFamily="18" charset="0"/>
              </a:rPr>
              <a:t>当利润高于十万元时用</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bonus2=bonus1+100000*0.75;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bonus4=bonus2+200000*0.5;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bonus6=bonus4+200000*0.3;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bonus10=bonus6+400000*0.15;  </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4899497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4239" y="291001"/>
            <a:ext cx="9682386" cy="5616922"/>
          </a:xfrm>
          <a:prstGeom prst="rect">
            <a:avLst/>
          </a:prstGeom>
        </p:spPr>
        <p:txBody>
          <a:bodyPr wrap="square">
            <a:spAutoFit/>
          </a:bodyPr>
          <a:lstStyle/>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&lt;=100000) /*</a:t>
            </a:r>
            <a:r>
              <a:rPr lang="zh-CN" altLang="zh-CN" kern="100" dirty="0">
                <a:solidFill>
                  <a:srgbClr val="000000"/>
                </a:solidFill>
                <a:latin typeface="Times New Roman" panose="02020603050405020304" pitchFamily="18" charset="0"/>
                <a:cs typeface="Times New Roman" panose="02020603050405020304" pitchFamily="18" charset="0"/>
              </a:rPr>
              <a:t>利润小于等于十万元 </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*0.1;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&lt;=200000) /*</a:t>
            </a:r>
            <a:r>
              <a:rPr lang="zh-CN" altLang="zh-CN" kern="100" dirty="0">
                <a:solidFill>
                  <a:srgbClr val="000000"/>
                </a:solidFill>
                <a:latin typeface="Times New Roman" panose="02020603050405020304" pitchFamily="18" charset="0"/>
                <a:cs typeface="Times New Roman" panose="02020603050405020304" pitchFamily="18" charset="0"/>
              </a:rPr>
              <a:t>利润小于等于二十万元 </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bonus=bonus1+(i-100000)*0.075;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&lt;=400000) /*</a:t>
            </a:r>
            <a:r>
              <a:rPr lang="zh-CN" altLang="zh-CN" kern="100" dirty="0">
                <a:solidFill>
                  <a:srgbClr val="000000"/>
                </a:solidFill>
                <a:latin typeface="Times New Roman" panose="02020603050405020304" pitchFamily="18" charset="0"/>
                <a:cs typeface="Times New Roman" panose="02020603050405020304" pitchFamily="18" charset="0"/>
              </a:rPr>
              <a:t>利润小于等于四十万元</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bonus=bonus2+(i-200000)*0.05;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&lt;=600000) /*</a:t>
            </a:r>
            <a:r>
              <a:rPr lang="zh-CN" altLang="zh-CN" kern="100" dirty="0">
                <a:solidFill>
                  <a:srgbClr val="000000"/>
                </a:solidFill>
                <a:latin typeface="Times New Roman" panose="02020603050405020304" pitchFamily="18" charset="0"/>
                <a:cs typeface="Times New Roman" panose="02020603050405020304" pitchFamily="18" charset="0"/>
              </a:rPr>
              <a:t>利润小于等于六十万元</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bonus=bonus4+(i-400000)*0.03;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if(</a:t>
            </a:r>
            <a:r>
              <a:rPr lang="en-US" altLang="zh-CN" kern="100" dirty="0" err="1">
                <a:solidFill>
                  <a:srgbClr val="000000"/>
                </a:solidFill>
                <a:latin typeface="Times New Roman" panose="02020603050405020304" pitchFamily="18" charset="0"/>
                <a:cs typeface="Times New Roman" panose="02020603050405020304" pitchFamily="18" charset="0"/>
              </a:rPr>
              <a:t>i</a:t>
            </a:r>
            <a:r>
              <a:rPr lang="en-US" altLang="zh-CN" kern="100" dirty="0">
                <a:solidFill>
                  <a:srgbClr val="000000"/>
                </a:solidFill>
                <a:latin typeface="Times New Roman" panose="02020603050405020304" pitchFamily="18" charset="0"/>
                <a:cs typeface="Times New Roman" panose="02020603050405020304" pitchFamily="18" charset="0"/>
              </a:rPr>
              <a:t>&lt;=1000000) /*</a:t>
            </a:r>
            <a:r>
              <a:rPr lang="zh-CN" altLang="zh-CN" kern="100" dirty="0">
                <a:solidFill>
                  <a:srgbClr val="000000"/>
                </a:solidFill>
                <a:latin typeface="Times New Roman" panose="02020603050405020304" pitchFamily="18" charset="0"/>
                <a:cs typeface="Times New Roman" panose="02020603050405020304" pitchFamily="18" charset="0"/>
              </a:rPr>
              <a:t>利润小于等于</a:t>
            </a:r>
            <a:r>
              <a:rPr lang="en-US" altLang="zh-CN" kern="100" dirty="0">
                <a:solidFill>
                  <a:srgbClr val="000000"/>
                </a:solidFill>
                <a:latin typeface="Times New Roman" panose="02020603050405020304" pitchFamily="18" charset="0"/>
                <a:cs typeface="Times New Roman" panose="02020603050405020304" pitchFamily="18" charset="0"/>
              </a:rPr>
              <a:t>100</a:t>
            </a:r>
            <a:r>
              <a:rPr lang="zh-CN" altLang="zh-CN" kern="100" dirty="0">
                <a:solidFill>
                  <a:srgbClr val="000000"/>
                </a:solidFill>
                <a:latin typeface="Times New Roman" panose="02020603050405020304" pitchFamily="18" charset="0"/>
                <a:cs typeface="Times New Roman" panose="02020603050405020304" pitchFamily="18" charset="0"/>
              </a:rPr>
              <a:t>万元 </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bonus=bonus6+(i-600000)*0.015;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bonus=bonus10+(i-1000000)*0.01;</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("bonus=%</a:t>
            </a:r>
            <a:r>
              <a:rPr lang="en-US" altLang="zh-CN" kern="100" dirty="0" err="1">
                <a:solidFill>
                  <a:srgbClr val="000000"/>
                </a:solidFill>
                <a:latin typeface="Times New Roman" panose="02020603050405020304" pitchFamily="18" charset="0"/>
                <a:cs typeface="Times New Roman" panose="02020603050405020304" pitchFamily="18" charset="0"/>
              </a:rPr>
              <a:t>ld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n",bonus</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Bef>
                <a:spcPts val="250"/>
              </a:spcBef>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8490883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56227" y="313879"/>
            <a:ext cx="10707148" cy="6637715"/>
          </a:xfrm>
          <a:prstGeom prst="rect">
            <a:avLst/>
          </a:prstGeom>
          <a:noFill/>
        </p:spPr>
        <p:txBody>
          <a:bodyPr wrap="square" lIns="0" tIns="0" rIns="0" bIns="0" rtlCol="0">
            <a:spAutoFit/>
          </a:bodyPr>
          <a:lstStyle/>
          <a:p>
            <a:pPr indent="267970" algn="just">
              <a:lnSpc>
                <a:spcPct val="150000"/>
              </a:lnSpc>
              <a:spcAft>
                <a:spcPts val="0"/>
              </a:spcAft>
            </a:pPr>
            <a:r>
              <a:rPr lang="zh-CN" altLang="en-US" sz="1600" b="1" kern="100" dirty="0">
                <a:latin typeface="Times New Roman" panose="02020603050405020304" pitchFamily="18" charset="0"/>
                <a:cs typeface="Times New Roman" panose="02020603050405020304" pitchFamily="18" charset="0"/>
              </a:rPr>
              <a:t>实训</a:t>
            </a:r>
            <a:r>
              <a:rPr lang="zh-CN" altLang="en-US" sz="1600" b="1" kern="100" dirty="0" smtClean="0">
                <a:latin typeface="Times New Roman" panose="02020603050405020304" pitchFamily="18" charset="0"/>
                <a:cs typeface="Times New Roman" panose="02020603050405020304" pitchFamily="18" charset="0"/>
              </a:rPr>
              <a:t>五</a:t>
            </a:r>
            <a:r>
              <a:rPr lang="zh-CN" altLang="zh-CN" sz="1600" b="1" kern="100" dirty="0" smtClean="0">
                <a:latin typeface="Times New Roman" panose="02020603050405020304" pitchFamily="18" charset="0"/>
                <a:cs typeface="Times New Roman" panose="02020603050405020304" pitchFamily="18" charset="0"/>
              </a:rPr>
              <a:t>：</a:t>
            </a:r>
            <a:r>
              <a:rPr lang="zh-CN" altLang="zh-CN" sz="1600" b="1" kern="100" dirty="0">
                <a:latin typeface="Times New Roman" panose="02020603050405020304" pitchFamily="18" charset="0"/>
                <a:cs typeface="Times New Roman" panose="02020603050405020304" pitchFamily="18" charset="0"/>
              </a:rPr>
              <a:t>用</a:t>
            </a:r>
            <a:r>
              <a:rPr lang="en-US" altLang="zh-CN" sz="1600" b="1" kern="100" dirty="0">
                <a:latin typeface="Times New Roman" panose="02020603050405020304" pitchFamily="18" charset="0"/>
                <a:cs typeface="Times New Roman" panose="02020603050405020304" pitchFamily="18" charset="0"/>
              </a:rPr>
              <a:t>switch</a:t>
            </a:r>
            <a:r>
              <a:rPr lang="zh-CN" altLang="zh-CN" sz="1600" b="1" kern="100" dirty="0">
                <a:latin typeface="Times New Roman" panose="02020603050405020304" pitchFamily="18" charset="0"/>
                <a:cs typeface="Times New Roman" panose="02020603050405020304" pitchFamily="18" charset="0"/>
              </a:rPr>
              <a:t>语句改编成绩等级输出</a:t>
            </a:r>
          </a:p>
          <a:p>
            <a:pPr indent="266700" algn="just">
              <a:lnSpc>
                <a:spcPct val="150000"/>
              </a:lnSpc>
              <a:spcAft>
                <a:spcPts val="0"/>
              </a:spcAft>
            </a:pPr>
            <a:r>
              <a:rPr lang="zh-CN" altLang="zh-CN" sz="1600" kern="100" dirty="0">
                <a:latin typeface="Times New Roman" panose="02020603050405020304" pitchFamily="18" charset="0"/>
                <a:cs typeface="Times New Roman" panose="02020603050405020304" pitchFamily="18" charset="0"/>
              </a:rPr>
              <a:t>使用</a:t>
            </a:r>
            <a:r>
              <a:rPr lang="en-US" altLang="zh-CN" sz="1600" kern="100" dirty="0">
                <a:latin typeface="Times New Roman" panose="02020603050405020304" pitchFamily="18" charset="0"/>
                <a:cs typeface="Times New Roman" panose="02020603050405020304" pitchFamily="18" charset="0"/>
              </a:rPr>
              <a:t>switch</a:t>
            </a:r>
            <a:r>
              <a:rPr lang="zh-CN" altLang="zh-CN" sz="1600" kern="100" dirty="0">
                <a:latin typeface="Times New Roman" panose="02020603050405020304" pitchFamily="18" charset="0"/>
                <a:cs typeface="Times New Roman" panose="02020603050405020304" pitchFamily="18" charset="0"/>
              </a:rPr>
              <a:t>语句</a:t>
            </a:r>
            <a:r>
              <a:rPr lang="zh-CN" altLang="zh-CN" sz="1600" kern="100" dirty="0" smtClean="0">
                <a:latin typeface="Times New Roman" panose="02020603050405020304" pitchFamily="18" charset="0"/>
                <a:cs typeface="Times New Roman" panose="02020603050405020304" pitchFamily="18" charset="0"/>
              </a:rPr>
              <a:t>编写</a:t>
            </a:r>
            <a:r>
              <a:rPr lang="zh-CN" altLang="en-US" sz="1600" kern="100" dirty="0" smtClean="0">
                <a:latin typeface="Times New Roman" panose="02020603050405020304" pitchFamily="18" charset="0"/>
                <a:cs typeface="Times New Roman" panose="02020603050405020304" pitchFamily="18" charset="0"/>
              </a:rPr>
              <a:t>实训</a:t>
            </a:r>
            <a:r>
              <a:rPr lang="zh-CN" altLang="zh-CN" sz="1600" kern="100" dirty="0" smtClean="0">
                <a:latin typeface="Times New Roman" panose="02020603050405020304" pitchFamily="18" charset="0"/>
                <a:cs typeface="Times New Roman" panose="02020603050405020304" pitchFamily="18" charset="0"/>
              </a:rPr>
              <a:t>三</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分析：成绩的等级大多是</a:t>
            </a:r>
            <a:r>
              <a:rPr lang="en-US" altLang="zh-CN" sz="1600" kern="100" dirty="0">
                <a:solidFill>
                  <a:srgbClr val="000000"/>
                </a:solidFill>
                <a:latin typeface="Times New Roman" panose="02020603050405020304" pitchFamily="18" charset="0"/>
                <a:cs typeface="Times New Roman" panose="02020603050405020304" pitchFamily="18" charset="0"/>
              </a:rPr>
              <a:t>10</a:t>
            </a:r>
            <a:r>
              <a:rPr lang="zh-CN" altLang="zh-CN" sz="1600" kern="100" dirty="0">
                <a:solidFill>
                  <a:srgbClr val="000000"/>
                </a:solidFill>
                <a:latin typeface="Times New Roman" panose="02020603050405020304" pitchFamily="18" charset="0"/>
                <a:cs typeface="Times New Roman" panose="02020603050405020304" pitchFamily="18" charset="0"/>
              </a:rPr>
              <a:t>分一个等级，</a:t>
            </a:r>
            <a:r>
              <a:rPr lang="en-US" altLang="zh-CN" sz="1600" kern="100" dirty="0">
                <a:solidFill>
                  <a:srgbClr val="000000"/>
                </a:solidFill>
                <a:latin typeface="Times New Roman" panose="02020603050405020304" pitchFamily="18" charset="0"/>
                <a:cs typeface="Times New Roman" panose="02020603050405020304" pitchFamily="18" charset="0"/>
              </a:rPr>
              <a:t>90&lt;=</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&lt;=100</a:t>
            </a:r>
            <a:r>
              <a:rPr lang="zh-CN" altLang="zh-CN" sz="1600" kern="100" dirty="0">
                <a:solidFill>
                  <a:srgbClr val="000000"/>
                </a:solidFill>
                <a:latin typeface="Times New Roman" panose="02020603050405020304" pitchFamily="18" charset="0"/>
                <a:cs typeface="Times New Roman" panose="02020603050405020304" pitchFamily="18" charset="0"/>
              </a:rPr>
              <a:t>分是优秀，我们把</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zh-CN" altLang="zh-CN" sz="1600" kern="100" dirty="0">
                <a:solidFill>
                  <a:srgbClr val="000000"/>
                </a:solidFill>
                <a:latin typeface="Times New Roman" panose="02020603050405020304" pitchFamily="18" charset="0"/>
                <a:cs typeface="Times New Roman" panose="02020603050405020304" pitchFamily="18" charset="0"/>
              </a:rPr>
              <a:t>处理成</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/10</a:t>
            </a:r>
            <a:r>
              <a:rPr lang="zh-CN" altLang="zh-CN" sz="1600" kern="100" dirty="0">
                <a:solidFill>
                  <a:srgbClr val="000000"/>
                </a:solidFill>
                <a:latin typeface="Times New Roman" panose="02020603050405020304" pitchFamily="18" charset="0"/>
                <a:cs typeface="Times New Roman" panose="02020603050405020304" pitchFamily="18" charset="0"/>
              </a:rPr>
              <a:t>，这之间的数除以</a:t>
            </a:r>
            <a:r>
              <a:rPr lang="en-US" altLang="zh-CN" sz="1600" kern="100" dirty="0">
                <a:solidFill>
                  <a:srgbClr val="000000"/>
                </a:solidFill>
                <a:latin typeface="Times New Roman" panose="02020603050405020304" pitchFamily="18" charset="0"/>
                <a:cs typeface="Times New Roman" panose="02020603050405020304" pitchFamily="18" charset="0"/>
              </a:rPr>
              <a:t>10</a:t>
            </a:r>
            <a:r>
              <a:rPr lang="zh-CN" altLang="zh-CN" sz="1600" kern="100" dirty="0">
                <a:solidFill>
                  <a:srgbClr val="000000"/>
                </a:solidFill>
                <a:latin typeface="Times New Roman" panose="02020603050405020304" pitchFamily="18" charset="0"/>
                <a:cs typeface="Times New Roman" panose="02020603050405020304" pitchFamily="18" charset="0"/>
              </a:rPr>
              <a:t>结果是</a:t>
            </a:r>
            <a:r>
              <a:rPr lang="en-US" altLang="zh-CN" sz="1600" kern="100" dirty="0">
                <a:solidFill>
                  <a:srgbClr val="000000"/>
                </a:solidFill>
                <a:latin typeface="Times New Roman" panose="02020603050405020304" pitchFamily="18" charset="0"/>
                <a:cs typeface="Times New Roman" panose="02020603050405020304" pitchFamily="18" charset="0"/>
              </a:rPr>
              <a:t>9</a:t>
            </a:r>
            <a:r>
              <a:rPr lang="zh-CN" altLang="zh-CN" sz="1600" kern="100" dirty="0">
                <a:solidFill>
                  <a:srgbClr val="000000"/>
                </a:solidFill>
                <a:latin typeface="Times New Roman" panose="02020603050405020304" pitchFamily="18" charset="0"/>
                <a:cs typeface="Times New Roman" panose="02020603050405020304" pitchFamily="18" charset="0"/>
              </a:rPr>
              <a:t>或</a:t>
            </a:r>
            <a:r>
              <a:rPr lang="en-US" altLang="zh-CN" sz="1600" kern="100" dirty="0">
                <a:solidFill>
                  <a:srgbClr val="000000"/>
                </a:solidFill>
                <a:latin typeface="Times New Roman" panose="02020603050405020304" pitchFamily="18" charset="0"/>
                <a:cs typeface="Times New Roman" panose="02020603050405020304" pitchFamily="18" charset="0"/>
              </a:rPr>
              <a:t>10,80&lt;=</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&lt;89</a:t>
            </a:r>
            <a:r>
              <a:rPr lang="zh-CN" altLang="zh-CN" sz="1600" kern="100" dirty="0">
                <a:solidFill>
                  <a:srgbClr val="000000"/>
                </a:solidFill>
                <a:latin typeface="Times New Roman" panose="02020603050405020304" pitchFamily="18" charset="0"/>
                <a:cs typeface="Times New Roman" panose="02020603050405020304" pitchFamily="18" charset="0"/>
              </a:rPr>
              <a:t>分是良好，这之间的数除以</a:t>
            </a:r>
            <a:r>
              <a:rPr lang="en-US" altLang="zh-CN" sz="1600" kern="100" dirty="0">
                <a:solidFill>
                  <a:srgbClr val="000000"/>
                </a:solidFill>
                <a:latin typeface="Times New Roman" panose="02020603050405020304" pitchFamily="18" charset="0"/>
                <a:cs typeface="Times New Roman" panose="02020603050405020304" pitchFamily="18" charset="0"/>
              </a:rPr>
              <a:t>10</a:t>
            </a:r>
            <a:r>
              <a:rPr lang="zh-CN" altLang="zh-CN" sz="1600" kern="100" dirty="0">
                <a:solidFill>
                  <a:srgbClr val="000000"/>
                </a:solidFill>
                <a:latin typeface="Times New Roman" panose="02020603050405020304" pitchFamily="18" charset="0"/>
                <a:cs typeface="Times New Roman" panose="02020603050405020304" pitchFamily="18" charset="0"/>
              </a:rPr>
              <a:t>结果是</a:t>
            </a:r>
            <a:r>
              <a:rPr lang="en-US" altLang="zh-CN" sz="1600" kern="100" dirty="0">
                <a:solidFill>
                  <a:srgbClr val="000000"/>
                </a:solidFill>
                <a:latin typeface="Times New Roman" panose="02020603050405020304" pitchFamily="18" charset="0"/>
                <a:cs typeface="Times New Roman" panose="02020603050405020304" pitchFamily="18" charset="0"/>
              </a:rPr>
              <a:t>8</a:t>
            </a:r>
            <a:r>
              <a:rPr lang="zh-CN"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solidFill>
                  <a:srgbClr val="000000"/>
                </a:solidFill>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#include&lt;</a:t>
            </a:r>
            <a:r>
              <a:rPr lang="en-US" altLang="zh-CN" sz="1600" kern="100" dirty="0" err="1">
                <a:solidFill>
                  <a:srgbClr val="000000"/>
                </a:solidFill>
                <a:latin typeface="Times New Roman" panose="02020603050405020304" pitchFamily="18" charset="0"/>
                <a:cs typeface="Times New Roman" panose="02020603050405020304" pitchFamily="18" charset="0"/>
              </a:rPr>
              <a:t>stdio.h</a:t>
            </a:r>
            <a:r>
              <a:rPr lang="en-US" altLang="zh-CN" sz="1600" kern="100" dirty="0">
                <a:solidFill>
                  <a:srgbClr val="000000"/>
                </a:solidFill>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main()</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err="1">
                <a:solidFill>
                  <a:srgbClr val="000000"/>
                </a:solidFill>
                <a:latin typeface="Times New Roman" panose="02020603050405020304" pitchFamily="18" charset="0"/>
                <a:cs typeface="Times New Roman" panose="02020603050405020304" pitchFamily="18" charset="0"/>
              </a:rPr>
              <a:t>int</a:t>
            </a:r>
            <a:r>
              <a:rPr lang="en-US" altLang="zh-CN" sz="1600" kern="100" dirty="0">
                <a:solidFill>
                  <a:srgbClr val="000000"/>
                </a:solidFill>
                <a:latin typeface="Times New Roman" panose="02020603050405020304" pitchFamily="18" charset="0"/>
                <a:cs typeface="Times New Roman" panose="02020603050405020304" pitchFamily="18" charset="0"/>
              </a:rPr>
              <a:t>  </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333375"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scanf</a:t>
            </a:r>
            <a:r>
              <a:rPr lang="en-US" altLang="zh-CN" sz="1600" kern="100" dirty="0">
                <a:solidFill>
                  <a:srgbClr val="000000"/>
                </a:solidFill>
                <a:latin typeface="Times New Roman" panose="02020603050405020304" pitchFamily="18" charset="0"/>
                <a:cs typeface="Times New Roman" panose="02020603050405020304" pitchFamily="18" charset="0"/>
              </a:rPr>
              <a:t>("%d",&amp;</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333375"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switch(</a:t>
            </a:r>
            <a:r>
              <a:rPr lang="en-US" altLang="zh-CN" sz="1600" kern="100" dirty="0" err="1">
                <a:solidFill>
                  <a:srgbClr val="000000"/>
                </a:solidFill>
                <a:latin typeface="Times New Roman" panose="02020603050405020304" pitchFamily="18" charset="0"/>
                <a:cs typeface="Times New Roman" panose="02020603050405020304" pitchFamily="18" charset="0"/>
              </a:rPr>
              <a:t>cj</a:t>
            </a:r>
            <a:r>
              <a:rPr lang="en-US" altLang="zh-CN" sz="1600" kern="100" dirty="0">
                <a:solidFill>
                  <a:srgbClr val="000000"/>
                </a:solidFill>
                <a:latin typeface="Times New Roman" panose="02020603050405020304" pitchFamily="18" charset="0"/>
                <a:cs typeface="Times New Roman" panose="02020603050405020304" pitchFamily="18" charset="0"/>
              </a:rPr>
              <a:t>/10)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10: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9:printf("</a:t>
            </a:r>
            <a:r>
              <a:rPr lang="zh-CN" altLang="zh-CN" sz="1600" kern="100" dirty="0">
                <a:solidFill>
                  <a:srgbClr val="000000"/>
                </a:solidFill>
                <a:latin typeface="Times New Roman" panose="02020603050405020304" pitchFamily="18" charset="0"/>
                <a:cs typeface="Times New Roman" panose="02020603050405020304" pitchFamily="18" charset="0"/>
              </a:rPr>
              <a:t>优秀</a:t>
            </a:r>
            <a:r>
              <a:rPr lang="en-US" altLang="zh-CN" sz="1600" kern="100" dirty="0">
                <a:solidFill>
                  <a:srgbClr val="000000"/>
                </a:solidFill>
                <a:latin typeface="Times New Roman" panose="02020603050405020304" pitchFamily="18" charset="0"/>
                <a:cs typeface="Times New Roman" panose="02020603050405020304" pitchFamily="18" charset="0"/>
              </a:rPr>
              <a:t>\n");break;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8:printf("</a:t>
            </a:r>
            <a:r>
              <a:rPr lang="zh-CN" altLang="zh-CN" sz="1600" kern="100" dirty="0">
                <a:solidFill>
                  <a:srgbClr val="000000"/>
                </a:solidFill>
                <a:latin typeface="Times New Roman" panose="02020603050405020304" pitchFamily="18" charset="0"/>
                <a:cs typeface="Times New Roman" panose="02020603050405020304" pitchFamily="18" charset="0"/>
              </a:rPr>
              <a:t>良好</a:t>
            </a:r>
            <a:r>
              <a:rPr lang="en-US" altLang="zh-CN" sz="1600" kern="100" dirty="0">
                <a:solidFill>
                  <a:srgbClr val="000000"/>
                </a:solidFill>
                <a:latin typeface="Times New Roman" panose="02020603050405020304" pitchFamily="18" charset="0"/>
                <a:cs typeface="Times New Roman" panose="02020603050405020304" pitchFamily="18" charset="0"/>
              </a:rPr>
              <a:t>\n");break;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7:printf("</a:t>
            </a:r>
            <a:r>
              <a:rPr lang="zh-CN" altLang="zh-CN" sz="1600" kern="100" dirty="0">
                <a:solidFill>
                  <a:srgbClr val="000000"/>
                </a:solidFill>
                <a:latin typeface="Times New Roman" panose="02020603050405020304" pitchFamily="18" charset="0"/>
                <a:cs typeface="Times New Roman" panose="02020603050405020304" pitchFamily="18" charset="0"/>
              </a:rPr>
              <a:t>中等</a:t>
            </a:r>
            <a:r>
              <a:rPr lang="en-US" altLang="zh-CN" sz="1600" kern="100" dirty="0">
                <a:solidFill>
                  <a:srgbClr val="000000"/>
                </a:solidFill>
                <a:latin typeface="Times New Roman" panose="02020603050405020304" pitchFamily="18" charset="0"/>
                <a:cs typeface="Times New Roman" panose="02020603050405020304" pitchFamily="18" charset="0"/>
              </a:rPr>
              <a:t>\n");break;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6:printf("</a:t>
            </a:r>
            <a:r>
              <a:rPr lang="zh-CN" altLang="zh-CN" sz="1600" kern="100" dirty="0">
                <a:solidFill>
                  <a:srgbClr val="000000"/>
                </a:solidFill>
                <a:latin typeface="Times New Roman" panose="02020603050405020304" pitchFamily="18" charset="0"/>
                <a:cs typeface="Times New Roman" panose="02020603050405020304" pitchFamily="18" charset="0"/>
              </a:rPr>
              <a:t>及格</a:t>
            </a:r>
            <a:r>
              <a:rPr lang="en-US" altLang="zh-CN" sz="1600" kern="100" dirty="0">
                <a:solidFill>
                  <a:srgbClr val="000000"/>
                </a:solidFill>
                <a:latin typeface="Times New Roman" panose="02020603050405020304" pitchFamily="18" charset="0"/>
                <a:cs typeface="Times New Roman" panose="02020603050405020304" pitchFamily="18" charset="0"/>
              </a:rPr>
              <a:t>\n");break;</a:t>
            </a:r>
            <a:endParaRPr lang="zh-CN" altLang="zh-CN" sz="1600" kern="100" dirty="0">
              <a:latin typeface="Times New Roman" panose="02020603050405020304" pitchFamily="18" charset="0"/>
              <a:cs typeface="Times New Roman" panose="02020603050405020304" pitchFamily="18" charset="0"/>
            </a:endParaRPr>
          </a:p>
          <a:p>
            <a:pPr indent="733425"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default:printf</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zh-CN" altLang="zh-CN" sz="1600" kern="100" dirty="0">
                <a:solidFill>
                  <a:srgbClr val="000000"/>
                </a:solidFill>
                <a:latin typeface="Times New Roman" panose="02020603050405020304" pitchFamily="18" charset="0"/>
                <a:cs typeface="Times New Roman" panose="02020603050405020304" pitchFamily="18" charset="0"/>
              </a:rPr>
              <a:t>不及格</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32639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sz="1600"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85364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913352" y="637729"/>
            <a:ext cx="10707148" cy="4478405"/>
          </a:xfrm>
          <a:prstGeom prst="rect">
            <a:avLst/>
          </a:prstGeom>
          <a:noFill/>
        </p:spPr>
        <p:txBody>
          <a:bodyPr wrap="square" lIns="0" tIns="0" rIns="0" bIns="0" rtlCol="0">
            <a:spAutoFit/>
          </a:bodyPr>
          <a:lstStyle/>
          <a:p>
            <a:pPr indent="127000" algn="just">
              <a:lnSpc>
                <a:spcPct val="150000"/>
              </a:lnSpc>
              <a:spcAft>
                <a:spcPts val="0"/>
              </a:spcAft>
            </a:pPr>
            <a:r>
              <a:rPr lang="zh-CN" altLang="zh-CN" kern="100" dirty="0">
                <a:solidFill>
                  <a:srgbClr val="000000"/>
                </a:solidFill>
                <a:latin typeface="Times New Roman"/>
                <a:cs typeface="Times New Roman"/>
              </a:rPr>
              <a:t>【说明】</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1</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后面常量表达式的类型可以是整型、字符型或枚举型，但不能是其它类型。</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2</a:t>
            </a:r>
            <a:r>
              <a:rPr lang="zh-CN" altLang="zh-CN" kern="100" dirty="0">
                <a:solidFill>
                  <a:srgbClr val="000000"/>
                </a:solidFill>
                <a:latin typeface="Times New Roman"/>
                <a:cs typeface="Times New Roman"/>
              </a:rPr>
              <a:t>）每个</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后面“常量表达式”的值，必须各不相同，否则会出现相互矛盾的现象（即对表达式的同一值，有两种或两种以上的执行结果）。 </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3</a:t>
            </a:r>
            <a:r>
              <a:rPr lang="zh-CN" altLang="zh-CN" kern="100" dirty="0">
                <a:solidFill>
                  <a:srgbClr val="000000"/>
                </a:solidFill>
                <a:latin typeface="Times New Roman"/>
                <a:cs typeface="Times New Roman"/>
              </a:rPr>
              <a:t>）多个</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可以共用一组执行语句块。</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4</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case</a:t>
            </a:r>
            <a:r>
              <a:rPr lang="zh-CN" altLang="zh-CN" kern="100" dirty="0">
                <a:solidFill>
                  <a:srgbClr val="000000"/>
                </a:solidFill>
                <a:latin typeface="Times New Roman"/>
                <a:cs typeface="Times New Roman"/>
              </a:rPr>
              <a:t>后面的常量表达式仅起语句标号作用，并不进行条件判断。系统一旦找到入口标号，就从此标号开始执行，不再进行标号判断，所以必须加上</a:t>
            </a:r>
            <a:r>
              <a:rPr lang="en-US" altLang="zh-CN" kern="100" dirty="0">
                <a:solidFill>
                  <a:srgbClr val="000000"/>
                </a:solidFill>
                <a:latin typeface="Times New Roman"/>
                <a:cs typeface="Times New Roman"/>
              </a:rPr>
              <a:t>break</a:t>
            </a:r>
            <a:r>
              <a:rPr lang="zh-CN" altLang="zh-CN" kern="100" dirty="0">
                <a:solidFill>
                  <a:srgbClr val="000000"/>
                </a:solidFill>
                <a:latin typeface="Times New Roman"/>
                <a:cs typeface="Times New Roman"/>
              </a:rPr>
              <a:t>语句，以便结束</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5</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case </a:t>
            </a:r>
            <a:r>
              <a:rPr lang="zh-CN" altLang="zh-CN" kern="100" dirty="0">
                <a:solidFill>
                  <a:srgbClr val="000000"/>
                </a:solidFill>
                <a:latin typeface="Times New Roman"/>
                <a:cs typeface="Times New Roman"/>
              </a:rPr>
              <a:t>和</a:t>
            </a:r>
            <a:r>
              <a:rPr lang="en-US" altLang="zh-CN" kern="100" dirty="0">
                <a:solidFill>
                  <a:srgbClr val="000000"/>
                </a:solidFill>
                <a:latin typeface="Times New Roman"/>
                <a:cs typeface="Times New Roman"/>
              </a:rPr>
              <a:t>default </a:t>
            </a:r>
            <a:r>
              <a:rPr lang="zh-CN" altLang="zh-CN" kern="100" dirty="0">
                <a:solidFill>
                  <a:srgbClr val="000000"/>
                </a:solidFill>
                <a:latin typeface="Times New Roman"/>
                <a:cs typeface="Times New Roman"/>
              </a:rPr>
              <a:t>的顺序是无关紧要的；</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6</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与</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不同，只能测试相等，不能像</a:t>
            </a:r>
            <a:r>
              <a:rPr lang="en-US" altLang="zh-CN" kern="100" dirty="0">
                <a:solidFill>
                  <a:srgbClr val="000000"/>
                </a:solidFill>
                <a:latin typeface="Times New Roman"/>
                <a:cs typeface="Times New Roman"/>
              </a:rPr>
              <a:t> if </a:t>
            </a:r>
            <a:r>
              <a:rPr lang="zh-CN" altLang="zh-CN" kern="100" dirty="0">
                <a:solidFill>
                  <a:srgbClr val="000000"/>
                </a:solidFill>
                <a:latin typeface="Times New Roman"/>
                <a:cs typeface="Times New Roman"/>
              </a:rPr>
              <a:t>作关系比较，如大于小于之类。</a:t>
            </a:r>
            <a:endParaRPr lang="zh-CN" altLang="zh-CN" kern="100" dirty="0">
              <a:latin typeface="Times New Roman"/>
              <a:cs typeface="Times New Roman"/>
            </a:endParaRPr>
          </a:p>
          <a:p>
            <a:pPr indent="127000" algn="just">
              <a:lnSpc>
                <a:spcPct val="150000"/>
              </a:lnSpc>
              <a:spcAft>
                <a:spcPts val="0"/>
              </a:spcAft>
            </a:pP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7</a:t>
            </a:r>
            <a:r>
              <a:rPr lang="zh-CN" altLang="zh-CN" kern="100" dirty="0">
                <a:solidFill>
                  <a:srgbClr val="000000"/>
                </a:solidFill>
                <a:latin typeface="Times New Roman"/>
                <a:cs typeface="Times New Roman"/>
              </a:rPr>
              <a:t>）用</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语句实现的多分支结构程序，完全可以用</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语句或</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语句的嵌套来实现。</a:t>
            </a:r>
            <a:endParaRPr lang="zh-CN" altLang="zh-CN" kern="100" dirty="0">
              <a:latin typeface="Times New Roman"/>
              <a:cs typeface="Times New Roman"/>
            </a:endParaRPr>
          </a:p>
          <a:p>
            <a:pPr indent="540000" algn="just">
              <a:lnSpc>
                <a:spcPts val="2800"/>
              </a:lnSpc>
            </a:pPr>
            <a:endParaRPr lang="zh-CN" altLang="en-US" kern="100" dirty="0">
              <a:solidFill>
                <a:prstClr val="black"/>
              </a:solidFill>
              <a:latin typeface="Times New Roman"/>
              <a:cs typeface="Times New Roman"/>
            </a:endParaRPr>
          </a:p>
        </p:txBody>
      </p:sp>
      <p:sp>
        <p:nvSpPr>
          <p:cNvPr id="2" name="矩形 1"/>
          <p:cNvSpPr/>
          <p:nvPr/>
        </p:nvSpPr>
        <p:spPr>
          <a:xfrm>
            <a:off x="790574" y="4803413"/>
            <a:ext cx="10829926" cy="1338828"/>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项目总结</a:t>
            </a:r>
          </a:p>
          <a:p>
            <a:pPr indent="266700" algn="just">
              <a:lnSpc>
                <a:spcPct val="150000"/>
              </a:lnSpc>
              <a:spcAft>
                <a:spcPts val="0"/>
              </a:spcAft>
            </a:pPr>
            <a:r>
              <a:rPr lang="zh-CN" altLang="zh-CN" kern="100" dirty="0">
                <a:solidFill>
                  <a:srgbClr val="000000"/>
                </a:solidFill>
                <a:latin typeface="Times New Roman"/>
                <a:cs typeface="Times New Roman"/>
              </a:rPr>
              <a:t>本项目主要介绍了</a:t>
            </a:r>
            <a:r>
              <a:rPr lang="en-US" altLang="zh-CN" kern="100" dirty="0">
                <a:solidFill>
                  <a:srgbClr val="000000"/>
                </a:solidFill>
                <a:latin typeface="Times New Roman"/>
                <a:cs typeface="Times New Roman"/>
              </a:rPr>
              <a:t>C</a:t>
            </a:r>
            <a:r>
              <a:rPr lang="zh-CN" altLang="zh-CN" kern="100" dirty="0">
                <a:solidFill>
                  <a:srgbClr val="000000"/>
                </a:solidFill>
                <a:latin typeface="Times New Roman"/>
                <a:cs typeface="Times New Roman"/>
              </a:rPr>
              <a:t>语言程序设计的选择结构，也叫分支结构。在分支结构中，代码会被分成多个部分，程序会根据特定条件（如某个表达式的运算结果）来判断到底执行哪一部分，让读者一目了然。</a:t>
            </a:r>
            <a:endParaRPr lang="zh-CN" altLang="zh-CN" kern="100" dirty="0">
              <a:latin typeface="Times New Roman"/>
              <a:cs typeface="Times New Roman"/>
            </a:endParaRPr>
          </a:p>
        </p:txBody>
      </p:sp>
    </p:spTree>
    <p:extLst>
      <p:ext uri="{BB962C8B-B14F-4D97-AF65-F5344CB8AC3E}">
        <p14:creationId xmlns:p14="http://schemas.microsoft.com/office/powerpoint/2010/main" xmlns="" val="3818323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56227" y="532954"/>
            <a:ext cx="10707148" cy="5724901"/>
          </a:xfrm>
          <a:prstGeom prst="rect">
            <a:avLst/>
          </a:prstGeom>
          <a:noFill/>
        </p:spPr>
        <p:txBody>
          <a:bodyPr wrap="square" lIns="0" tIns="0" rIns="0" bIns="0" rtlCol="0">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项目考核</a:t>
            </a: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一、读程序结果</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若</a:t>
            </a:r>
            <a:r>
              <a:rPr lang="en-US" altLang="zh-CN" kern="100" dirty="0">
                <a:solidFill>
                  <a:srgbClr val="000000"/>
                </a:solidFill>
                <a:latin typeface="Times New Roman" panose="02020603050405020304" pitchFamily="18" charset="0"/>
                <a:cs typeface="Times New Roman" panose="02020603050405020304" pitchFamily="18" charset="0"/>
              </a:rPr>
              <a:t>k</a:t>
            </a:r>
            <a:r>
              <a:rPr lang="zh-CN" altLang="zh-CN" kern="100" dirty="0">
                <a:solidFill>
                  <a:srgbClr val="000000"/>
                </a:solidFill>
                <a:latin typeface="Times New Roman" panose="02020603050405020304" pitchFamily="18" charset="0"/>
                <a:cs typeface="Times New Roman" panose="02020603050405020304" pitchFamily="18" charset="0"/>
              </a:rPr>
              <a:t>是</a:t>
            </a:r>
            <a:r>
              <a:rPr lang="en-US" altLang="zh-CN" kern="100" dirty="0" err="1">
                <a:solidFill>
                  <a:srgbClr val="000000"/>
                </a:solidFill>
                <a:latin typeface="Times New Roman" panose="02020603050405020304" pitchFamily="18" charset="0"/>
                <a:cs typeface="Times New Roman" panose="02020603050405020304" pitchFamily="18" charset="0"/>
              </a:rPr>
              <a:t>int</a:t>
            </a:r>
            <a:r>
              <a:rPr lang="zh-CN" altLang="zh-CN" kern="100" dirty="0">
                <a:solidFill>
                  <a:srgbClr val="000000"/>
                </a:solidFill>
                <a:latin typeface="Times New Roman" panose="02020603050405020304" pitchFamily="18" charset="0"/>
                <a:cs typeface="Times New Roman" panose="02020603050405020304" pitchFamily="18" charset="0"/>
              </a:rPr>
              <a:t>类型变量，且有下面的程序段</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k=-3;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if(k&lt;=0)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("&amp;&amp;&amp;&amp;");</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下面程序段</a:t>
            </a:r>
            <a:r>
              <a:rPr lang="zh-CN" altLang="zh-CN" kern="100" dirty="0">
                <a:solidFill>
                  <a:srgbClr val="000000"/>
                </a:solidFill>
                <a:latin typeface="Times New Roman" panose="02020603050405020304" pitchFamily="18" charset="0"/>
                <a:cs typeface="Times New Roman" panose="02020603050405020304" pitchFamily="18" charset="0"/>
              </a:rPr>
              <a:t>输出结果是 </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 </a:t>
            </a: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a=5,b=4,c=3,d=2;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if(a&gt;b&gt;c)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a:t>
            </a:r>
            <a:r>
              <a:rPr lang="en-US" altLang="zh-CN" kern="100" dirty="0" err="1">
                <a:solidFill>
                  <a:srgbClr val="000000"/>
                </a:solidFill>
                <a:latin typeface="Times New Roman" panose="02020603050405020304" pitchFamily="18" charset="0"/>
                <a:cs typeface="Times New Roman" panose="02020603050405020304" pitchFamily="18" charset="0"/>
              </a:rPr>
              <a:t>n",d</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if((c-1&gt;=d)==1)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("%d\n",d+1);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("%d\n",d+2);</a:t>
            </a:r>
            <a:endParaRPr lang="zh-CN" altLang="zh-CN"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439880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18609" y="1113800"/>
            <a:ext cx="10801350" cy="3739485"/>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zh-CN" b="1" kern="100" dirty="0">
                <a:latin typeface="+mn-ea"/>
                <a:cs typeface="Times New Roman"/>
              </a:rPr>
              <a:t>相关知识点</a:t>
            </a:r>
          </a:p>
          <a:p>
            <a:pPr indent="266700" algn="just">
              <a:lnSpc>
                <a:spcPct val="150000"/>
              </a:lnSpc>
              <a:spcAft>
                <a:spcPts val="0"/>
              </a:spcAft>
            </a:pPr>
            <a:r>
              <a:rPr lang="zh-CN" altLang="zh-CN" kern="100" dirty="0">
                <a:latin typeface="+mn-ea"/>
                <a:cs typeface="Times New Roman"/>
              </a:rPr>
              <a:t>能实现选择结构的语句有两个：一个是</a:t>
            </a:r>
            <a:r>
              <a:rPr lang="en-US" altLang="zh-CN" kern="100" dirty="0">
                <a:latin typeface="+mn-ea"/>
                <a:cs typeface="Times New Roman"/>
              </a:rPr>
              <a:t>if</a:t>
            </a:r>
            <a:r>
              <a:rPr lang="zh-CN" altLang="zh-CN" kern="100" dirty="0">
                <a:latin typeface="+mn-ea"/>
                <a:cs typeface="Times New Roman"/>
              </a:rPr>
              <a:t>语句，一个是</a:t>
            </a:r>
            <a:r>
              <a:rPr lang="en-US" altLang="zh-CN" kern="100" dirty="0">
                <a:latin typeface="+mn-ea"/>
                <a:cs typeface="Times New Roman"/>
              </a:rPr>
              <a:t>switch</a:t>
            </a:r>
            <a:r>
              <a:rPr lang="zh-CN" altLang="zh-CN" kern="100" dirty="0">
                <a:latin typeface="+mn-ea"/>
                <a:cs typeface="Times New Roman"/>
              </a:rPr>
              <a:t>语句。这两个语句用来实现选择结构的程序设计。</a:t>
            </a:r>
          </a:p>
          <a:p>
            <a:pPr indent="267970" algn="just">
              <a:lnSpc>
                <a:spcPct val="150000"/>
              </a:lnSpc>
              <a:spcAft>
                <a:spcPts val="0"/>
              </a:spcAft>
            </a:pPr>
            <a:r>
              <a:rPr lang="en-US" altLang="zh-CN" b="1" kern="100" dirty="0">
                <a:latin typeface="+mn-ea"/>
                <a:cs typeface="Times New Roman"/>
              </a:rPr>
              <a:t>3.1</a:t>
            </a:r>
            <a:r>
              <a:rPr lang="zh-CN" altLang="zh-CN" b="1" kern="100" dirty="0">
                <a:latin typeface="+mn-ea"/>
                <a:cs typeface="Times New Roman"/>
              </a:rPr>
              <a:t>简单</a:t>
            </a:r>
            <a:r>
              <a:rPr lang="en-US" altLang="zh-CN" b="1" kern="100" dirty="0">
                <a:latin typeface="+mn-ea"/>
                <a:cs typeface="Times New Roman"/>
              </a:rPr>
              <a:t>if</a:t>
            </a:r>
            <a:r>
              <a:rPr lang="zh-CN" altLang="zh-CN" b="1" kern="100" dirty="0">
                <a:latin typeface="+mn-ea"/>
                <a:cs typeface="Times New Roman"/>
              </a:rPr>
              <a:t>语句</a:t>
            </a:r>
          </a:p>
          <a:p>
            <a:pPr indent="266700" algn="just">
              <a:lnSpc>
                <a:spcPct val="150000"/>
              </a:lnSpc>
              <a:spcAft>
                <a:spcPts val="0"/>
              </a:spcAft>
            </a:pPr>
            <a:r>
              <a:rPr lang="zh-CN" altLang="zh-CN" kern="100" dirty="0">
                <a:solidFill>
                  <a:srgbClr val="000000"/>
                </a:solidFill>
                <a:latin typeface="+mn-ea"/>
                <a:cs typeface="Times New Roman"/>
              </a:rPr>
              <a:t>简单的</a:t>
            </a:r>
            <a:r>
              <a:rPr lang="en-US" altLang="zh-CN" kern="100" dirty="0">
                <a:solidFill>
                  <a:srgbClr val="000000"/>
                </a:solidFill>
                <a:latin typeface="+mn-ea"/>
                <a:cs typeface="Times New Roman"/>
              </a:rPr>
              <a:t>if</a:t>
            </a:r>
            <a:r>
              <a:rPr lang="zh-CN" altLang="zh-CN" kern="100" dirty="0">
                <a:solidFill>
                  <a:srgbClr val="000000"/>
                </a:solidFill>
                <a:latin typeface="+mn-ea"/>
                <a:cs typeface="Times New Roman"/>
              </a:rPr>
              <a:t>语句用于单分支选择结构，其一般形式为：</a:t>
            </a:r>
            <a:endParaRPr lang="zh-CN" altLang="zh-CN" kern="100" dirty="0">
              <a:latin typeface="+mn-ea"/>
              <a:cs typeface="Times New Roman"/>
            </a:endParaRPr>
          </a:p>
          <a:p>
            <a:pPr indent="400050" algn="just">
              <a:lnSpc>
                <a:spcPct val="150000"/>
              </a:lnSpc>
              <a:spcAft>
                <a:spcPts val="0"/>
              </a:spcAft>
            </a:pPr>
            <a:r>
              <a:rPr lang="en-US" altLang="zh-CN" kern="100" dirty="0">
                <a:solidFill>
                  <a:srgbClr val="000000"/>
                </a:solidFill>
                <a:latin typeface="+mn-ea"/>
                <a:cs typeface="Times New Roman"/>
              </a:rPr>
              <a:t>if(</a:t>
            </a:r>
            <a:r>
              <a:rPr lang="zh-CN" altLang="zh-CN" kern="100" dirty="0">
                <a:solidFill>
                  <a:srgbClr val="000000"/>
                </a:solidFill>
                <a:latin typeface="+mn-ea"/>
                <a:cs typeface="Times New Roman"/>
              </a:rPr>
              <a:t>表达式</a:t>
            </a:r>
            <a:r>
              <a:rPr lang="en-US" altLang="zh-CN" kern="100" dirty="0">
                <a:solidFill>
                  <a:srgbClr val="000000"/>
                </a:solidFill>
                <a:latin typeface="+mn-ea"/>
                <a:cs typeface="Times New Roman"/>
              </a:rPr>
              <a:t>)  </a:t>
            </a:r>
            <a:endParaRPr lang="zh-CN" altLang="zh-CN" kern="100" dirty="0">
              <a:latin typeface="+mn-ea"/>
              <a:cs typeface="Times New Roman"/>
            </a:endParaRPr>
          </a:p>
          <a:p>
            <a:pPr indent="466725" algn="just">
              <a:lnSpc>
                <a:spcPct val="150000"/>
              </a:lnSpc>
              <a:spcAft>
                <a:spcPts val="0"/>
              </a:spcAft>
            </a:pPr>
            <a:r>
              <a:rPr lang="en-US" altLang="zh-CN" kern="100" dirty="0">
                <a:solidFill>
                  <a:srgbClr val="000000"/>
                </a:solidFill>
                <a:latin typeface="+mn-ea"/>
                <a:cs typeface="Times New Roman"/>
              </a:rPr>
              <a:t>{</a:t>
            </a:r>
            <a:endParaRPr lang="zh-CN" altLang="zh-CN" kern="100" dirty="0">
              <a:latin typeface="+mn-ea"/>
              <a:cs typeface="Times New Roman"/>
            </a:endParaRPr>
          </a:p>
          <a:p>
            <a:pPr indent="533400" algn="just">
              <a:lnSpc>
                <a:spcPct val="150000"/>
              </a:lnSpc>
              <a:spcAft>
                <a:spcPts val="0"/>
              </a:spcAft>
            </a:pPr>
            <a:r>
              <a:rPr lang="zh-CN" altLang="zh-CN" kern="100" dirty="0">
                <a:solidFill>
                  <a:srgbClr val="000000"/>
                </a:solidFill>
                <a:latin typeface="+mn-ea"/>
                <a:cs typeface="Times New Roman"/>
              </a:rPr>
              <a:t>语句；</a:t>
            </a:r>
            <a:endParaRPr lang="zh-CN" altLang="zh-CN" kern="100" dirty="0">
              <a:latin typeface="+mn-ea"/>
              <a:cs typeface="Times New Roman"/>
            </a:endParaRPr>
          </a:p>
          <a:p>
            <a:pPr indent="466725" algn="just">
              <a:lnSpc>
                <a:spcPct val="150000"/>
              </a:lnSpc>
              <a:spcAft>
                <a:spcPts val="0"/>
              </a:spcAft>
            </a:pPr>
            <a:r>
              <a:rPr lang="en-US" altLang="zh-CN" kern="100" dirty="0">
                <a:solidFill>
                  <a:srgbClr val="000000"/>
                </a:solidFill>
                <a:latin typeface="+mn-ea"/>
                <a:cs typeface="Times New Roman"/>
              </a:rPr>
              <a:t>}</a:t>
            </a:r>
            <a:endParaRPr lang="zh-CN" altLang="zh-CN" kern="100" dirty="0">
              <a:latin typeface="+mn-ea"/>
              <a:cs typeface="Times New Roman"/>
            </a:endParaRPr>
          </a:p>
        </p:txBody>
      </p:sp>
    </p:spTree>
    <p:extLst>
      <p:ext uri="{BB962C8B-B14F-4D97-AF65-F5344CB8AC3E}">
        <p14:creationId xmlns:p14="http://schemas.microsoft.com/office/powerpoint/2010/main" xmlns="" val="38899166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199102" y="675829"/>
            <a:ext cx="10707148" cy="4893904"/>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3.</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运行下面程序时，分别输入</a:t>
            </a: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0</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16</a:t>
            </a:r>
            <a:r>
              <a:rPr lang="zh-CN" altLang="zh-CN" kern="100" dirty="0">
                <a:latin typeface="Times New Roman" panose="02020603050405020304" pitchFamily="18" charset="0"/>
                <a:cs typeface="Times New Roman" panose="02020603050405020304" pitchFamily="18" charset="0"/>
              </a:rPr>
              <a:t>，则运行结果分别是</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r>
              <a:rPr lang="en-US" altLang="zh-CN" u="sng"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x,y</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d",&amp;x</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if(x)</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if(x&gt;0) y=1;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else y=-1;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 y=0;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d",y</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540000" algn="just">
              <a:lnSpc>
                <a:spcPts val="28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58975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1675" y="746969"/>
            <a:ext cx="6096000" cy="5078313"/>
          </a:xfrm>
          <a:prstGeom prst="rect">
            <a:avLst/>
          </a:prstGeom>
        </p:spPr>
        <p:txBody>
          <a:bodyPr>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4.</a:t>
            </a:r>
            <a:r>
              <a:rPr lang="zh-CN" altLang="zh-CN"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x=1,a=0,b=0;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switch(x)</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0:b++;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1:a++;</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case 2:a++;b++;</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a:t>
            </a:r>
            <a:r>
              <a:rPr lang="en-US" altLang="zh-CN" kern="100" dirty="0" err="1">
                <a:solidFill>
                  <a:srgbClr val="000000"/>
                </a:solidFill>
                <a:latin typeface="Times New Roman" panose="02020603050405020304" pitchFamily="18" charset="0"/>
                <a:cs typeface="Times New Roman" panose="02020603050405020304" pitchFamily="18" charset="0"/>
              </a:rPr>
              <a:t>d,b</a:t>
            </a:r>
            <a:r>
              <a:rPr lang="en-US" altLang="zh-CN" kern="100" dirty="0">
                <a:solidFill>
                  <a:srgbClr val="000000"/>
                </a:solidFill>
                <a:latin typeface="Times New Roman" panose="02020603050405020304" pitchFamily="18" charset="0"/>
                <a:cs typeface="Times New Roman" panose="02020603050405020304" pitchFamily="18" charset="0"/>
              </a:rPr>
              <a:t>=%d\n",</a:t>
            </a:r>
            <a:r>
              <a:rPr lang="en-US" altLang="zh-CN" kern="100" dirty="0" err="1">
                <a:solidFill>
                  <a:srgbClr val="000000"/>
                </a:solidFill>
                <a:latin typeface="Times New Roman" panose="02020603050405020304" pitchFamily="18" charset="0"/>
                <a:cs typeface="Times New Roman" panose="02020603050405020304" pitchFamily="18" charset="0"/>
              </a:rPr>
              <a:t>a,b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72741679"/>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303877" y="266254"/>
            <a:ext cx="10707148" cy="6278642"/>
          </a:xfrm>
          <a:prstGeom prst="rect">
            <a:avLst/>
          </a:prstGeom>
          <a:noFill/>
        </p:spPr>
        <p:txBody>
          <a:bodyPr wrap="square" lIns="0" tIns="0" rIns="0" bIns="0" rtlCol="0">
            <a:spAutoFit/>
          </a:bodyPr>
          <a:lstStyle/>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5.</a:t>
            </a:r>
            <a:r>
              <a:rPr lang="zh-CN" altLang="zh-CN" sz="1600" kern="100" dirty="0">
                <a:solidFill>
                  <a:srgbClr val="000000"/>
                </a:solidFill>
                <a:latin typeface="Times New Roman" panose="02020603050405020304" pitchFamily="18" charset="0"/>
                <a:cs typeface="Times New Roman" panose="02020603050405020304" pitchFamily="18" charset="0"/>
              </a:rPr>
              <a:t>以下程序的输出结果是</a:t>
            </a:r>
            <a:r>
              <a:rPr lang="en-US" altLang="zh-CN" sz="1600" u="sng" kern="100" dirty="0">
                <a:solidFill>
                  <a:srgbClr val="000000"/>
                </a:solidFill>
                <a:latin typeface="Times New Roman" panose="02020603050405020304" pitchFamily="18" charset="0"/>
                <a:cs typeface="Times New Roman" panose="02020603050405020304" pitchFamily="18" charset="0"/>
              </a:rPr>
              <a:t>                       </a:t>
            </a:r>
            <a:r>
              <a:rPr lang="zh-CN"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#include &lt;</a:t>
            </a:r>
            <a:r>
              <a:rPr lang="en-US" altLang="zh-CN" sz="1600" kern="100" dirty="0" err="1">
                <a:solidFill>
                  <a:srgbClr val="000000"/>
                </a:solidFill>
                <a:latin typeface="Times New Roman" panose="02020603050405020304" pitchFamily="18" charset="0"/>
                <a:cs typeface="Times New Roman" panose="02020603050405020304" pitchFamily="18" charset="0"/>
              </a:rPr>
              <a:t>stdio.h</a:t>
            </a:r>
            <a:r>
              <a:rPr lang="en-US" altLang="zh-CN" sz="1600" kern="100" dirty="0">
                <a:solidFill>
                  <a:srgbClr val="000000"/>
                </a:solidFill>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main(){</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int</a:t>
            </a:r>
            <a:r>
              <a:rPr lang="en-US" altLang="zh-CN" sz="1600" kern="100" dirty="0">
                <a:solidFill>
                  <a:srgbClr val="000000"/>
                </a:solidFill>
                <a:latin typeface="Times New Roman" panose="02020603050405020304" pitchFamily="18" charset="0"/>
                <a:cs typeface="Times New Roman" panose="02020603050405020304" pitchFamily="18" charset="0"/>
              </a:rPr>
              <a:t> a=15,b=21,m=0;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switch(a%2)</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case 0:m++;break;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case 1:m++;</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switch(b%2)</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a:t>
            </a:r>
            <a:r>
              <a:rPr lang="en-US" altLang="zh-CN" sz="1600" kern="100" dirty="0" err="1">
                <a:solidFill>
                  <a:srgbClr val="000000"/>
                </a:solidFill>
                <a:latin typeface="Times New Roman" panose="02020603050405020304" pitchFamily="18" charset="0"/>
                <a:cs typeface="Times New Roman" panose="02020603050405020304" pitchFamily="18" charset="0"/>
              </a:rPr>
              <a:t>default:m</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case 0:m++;break;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printf</a:t>
            </a:r>
            <a:r>
              <a:rPr lang="en-US" altLang="zh-CN" sz="1600" kern="100" dirty="0">
                <a:solidFill>
                  <a:srgbClr val="000000"/>
                </a:solidFill>
                <a:latin typeface="Times New Roman" panose="02020603050405020304" pitchFamily="18" charset="0"/>
                <a:cs typeface="Times New Roman" panose="02020603050405020304" pitchFamily="18" charset="0"/>
              </a:rPr>
              <a:t>("%d\</a:t>
            </a:r>
            <a:r>
              <a:rPr lang="en-US" altLang="zh-CN" sz="1600" kern="100" dirty="0" err="1">
                <a:solidFill>
                  <a:srgbClr val="000000"/>
                </a:solidFill>
                <a:latin typeface="Times New Roman" panose="02020603050405020304" pitchFamily="18" charset="0"/>
                <a:cs typeface="Times New Roman" panose="02020603050405020304" pitchFamily="18" charset="0"/>
              </a:rPr>
              <a:t>n",m</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540000" algn="just">
              <a:lnSpc>
                <a:spcPct val="150000"/>
              </a:lnSpc>
            </a:pPr>
            <a:endParaRPr lang="zh-CN" altLang="en-US" sz="1600"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450088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46727" y="266254"/>
            <a:ext cx="10707148" cy="6278642"/>
          </a:xfrm>
          <a:prstGeom prst="rect">
            <a:avLst/>
          </a:prstGeom>
          <a:noFill/>
        </p:spPr>
        <p:txBody>
          <a:bodyPr wrap="square" lIns="0" tIns="0" rIns="0" bIns="0" rtlCol="0">
            <a:spAutoFit/>
          </a:bodyPr>
          <a:lstStyle/>
          <a:p>
            <a:pPr indent="126365"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6.</a:t>
            </a:r>
            <a:r>
              <a:rPr lang="zh-CN" altLang="zh-CN" sz="1600" kern="100" dirty="0">
                <a:latin typeface="Times New Roman" panose="02020603050405020304" pitchFamily="18" charset="0"/>
                <a:cs typeface="Times New Roman" panose="02020603050405020304" pitchFamily="18" charset="0"/>
              </a:rPr>
              <a:t>下面是</a:t>
            </a:r>
            <a:r>
              <a:rPr lang="en-US" altLang="zh-CN" sz="1600" kern="100" dirty="0">
                <a:latin typeface="Times New Roman" panose="02020603050405020304" pitchFamily="18" charset="0"/>
                <a:cs typeface="Times New Roman" panose="02020603050405020304" pitchFamily="18" charset="0"/>
              </a:rPr>
              <a:t>switch </a:t>
            </a:r>
            <a:r>
              <a:rPr lang="zh-CN" altLang="zh-CN" sz="1600" kern="100" dirty="0">
                <a:latin typeface="Times New Roman" panose="02020603050405020304" pitchFamily="18" charset="0"/>
                <a:cs typeface="Times New Roman" panose="02020603050405020304" pitchFamily="18" charset="0"/>
              </a:rPr>
              <a:t>语句嵌套结构，正确输出结果是</a:t>
            </a:r>
            <a:r>
              <a:rPr lang="en-US" altLang="zh-CN" sz="1600" u="sng" kern="100" dirty="0">
                <a:solidFill>
                  <a:srgbClr val="000000"/>
                </a:solidFill>
                <a:latin typeface="Times New Roman" panose="02020603050405020304" pitchFamily="18" charset="0"/>
                <a:cs typeface="Times New Roman" panose="02020603050405020304" pitchFamily="18" charset="0"/>
              </a:rPr>
              <a:t>                       </a:t>
            </a:r>
            <a:r>
              <a:rPr lang="zh-CN"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#include &lt;</a:t>
            </a:r>
            <a:r>
              <a:rPr lang="en-US" altLang="zh-CN" sz="1600" kern="100" dirty="0" err="1">
                <a:solidFill>
                  <a:srgbClr val="000000"/>
                </a:solidFill>
                <a:latin typeface="Times New Roman" panose="02020603050405020304" pitchFamily="18" charset="0"/>
                <a:cs typeface="Times New Roman" panose="02020603050405020304" pitchFamily="18" charset="0"/>
              </a:rPr>
              <a:t>stdio.h</a:t>
            </a:r>
            <a:r>
              <a:rPr lang="en-US" altLang="zh-CN" sz="1600" kern="100" dirty="0">
                <a:solidFill>
                  <a:srgbClr val="000000"/>
                </a:solidFill>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main(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m=1,n=0,a=0,b=0;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switch(m)</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{case 1:</a:t>
            </a:r>
            <a:endParaRPr lang="zh-CN" altLang="zh-CN" sz="1600" kern="100" dirty="0">
              <a:latin typeface="Times New Roman" panose="02020603050405020304" pitchFamily="18" charset="0"/>
              <a:cs typeface="Times New Roman" panose="02020603050405020304" pitchFamily="18" charset="0"/>
            </a:endParaRPr>
          </a:p>
          <a:p>
            <a:pPr indent="659765"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switch(y)</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{case 0:a++;break;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1:b++;break;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2: a++; b++;break;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3: a++; b++;</a:t>
            </a:r>
            <a:endParaRPr lang="zh-CN" altLang="zh-CN" sz="1600"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a:t>
            </a:r>
            <a:r>
              <a:rPr lang="en-US" altLang="zh-CN" sz="1600" kern="100" dirty="0" err="1">
                <a:latin typeface="Times New Roman" panose="02020603050405020304" pitchFamily="18" charset="0"/>
                <a:cs typeface="Times New Roman" panose="02020603050405020304" pitchFamily="18" charset="0"/>
              </a:rPr>
              <a:t>d,b</a:t>
            </a:r>
            <a:r>
              <a:rPr lang="en-US" altLang="zh-CN" sz="1600" kern="100" dirty="0">
                <a:latin typeface="Times New Roman" panose="02020603050405020304" pitchFamily="18" charset="0"/>
                <a:cs typeface="Times New Roman" panose="02020603050405020304" pitchFamily="18" charset="0"/>
              </a:rPr>
              <a:t>=%d</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a,b</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  a=1,b=1     B a=2,b=1    C  a=1,b=0    D a=2,b=2</a:t>
            </a:r>
            <a:endParaRPr lang="zh-CN" altLang="zh-CN" sz="1600" kern="100" dirty="0">
              <a:latin typeface="Times New Roman" panose="02020603050405020304" pitchFamily="18" charset="0"/>
              <a:cs typeface="Times New Roman" panose="02020603050405020304" pitchFamily="18" charset="0"/>
            </a:endParaRPr>
          </a:p>
          <a:p>
            <a:pPr indent="540000" algn="just">
              <a:lnSpc>
                <a:spcPct val="150000"/>
              </a:lnSpc>
            </a:pPr>
            <a:endParaRPr lang="zh-CN" altLang="en-US" sz="1600"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050358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84802" y="875854"/>
            <a:ext cx="10707148" cy="3689728"/>
          </a:xfrm>
          <a:prstGeom prst="rect">
            <a:avLst/>
          </a:prstGeom>
          <a:noFill/>
        </p:spPr>
        <p:txBody>
          <a:bodyPr wrap="square" lIns="0" tIns="0" rIns="0" bIns="0" rtlCol="0">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 </a:t>
            </a:r>
            <a:r>
              <a:rPr lang="zh-CN" altLang="zh-CN" kern="100" dirty="0">
                <a:latin typeface="Times New Roman" panose="02020603050405020304" pitchFamily="18" charset="0"/>
                <a:cs typeface="Times New Roman" panose="02020603050405020304" pitchFamily="18" charset="0"/>
              </a:rPr>
              <a:t>最适合解决选择结构“若</a:t>
            </a:r>
            <a:r>
              <a:rPr lang="en-US" altLang="zh-CN" kern="100" dirty="0">
                <a:latin typeface="Times New Roman" panose="02020603050405020304" pitchFamily="18" charset="0"/>
                <a:cs typeface="Times New Roman" panose="02020603050405020304" pitchFamily="18" charset="0"/>
              </a:rPr>
              <a:t>x&gt; 0</a:t>
            </a:r>
            <a:r>
              <a:rPr lang="zh-CN" altLang="zh-CN" kern="100" dirty="0">
                <a:latin typeface="Times New Roman" panose="02020603050405020304" pitchFamily="18" charset="0"/>
                <a:cs typeface="Times New Roman" panose="02020603050405020304" pitchFamily="18" charset="0"/>
              </a:rPr>
              <a:t>，则</a:t>
            </a:r>
            <a:r>
              <a:rPr lang="en-US" altLang="zh-CN" kern="100" dirty="0">
                <a:latin typeface="Times New Roman" panose="02020603050405020304" pitchFamily="18" charset="0"/>
                <a:cs typeface="Times New Roman" panose="02020603050405020304" pitchFamily="18" charset="0"/>
              </a:rPr>
              <a:t>y=1;</a:t>
            </a:r>
            <a:r>
              <a:rPr lang="zh-CN" altLang="zh-CN" kern="100" dirty="0">
                <a:latin typeface="Times New Roman" panose="02020603050405020304" pitchFamily="18" charset="0"/>
                <a:cs typeface="Times New Roman" panose="02020603050405020304" pitchFamily="18" charset="0"/>
              </a:rPr>
              <a:t>否则</a:t>
            </a:r>
            <a:r>
              <a:rPr lang="en-US" altLang="zh-CN" kern="100" dirty="0">
                <a:latin typeface="Times New Roman" panose="02020603050405020304" pitchFamily="18" charset="0"/>
                <a:cs typeface="Times New Roman" panose="02020603050405020304" pitchFamily="18" charset="0"/>
              </a:rPr>
              <a:t>y=0</a:t>
            </a:r>
            <a:r>
              <a:rPr lang="zh-CN" altLang="zh-CN" kern="100" dirty="0">
                <a:latin typeface="Times New Roman" panose="02020603050405020304" pitchFamily="18" charset="0"/>
                <a:cs typeface="Times New Roman" panose="02020603050405020304" pitchFamily="18" charset="0"/>
              </a:rPr>
              <a:t>”的语句是（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marL="228600"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switch    B </a:t>
            </a:r>
            <a:r>
              <a:rPr lang="zh-CN" altLang="zh-CN" kern="100" dirty="0">
                <a:latin typeface="Times New Roman" panose="02020603050405020304" pitchFamily="18" charset="0"/>
                <a:cs typeface="Times New Roman" panose="02020603050405020304" pitchFamily="18" charset="0"/>
              </a:rPr>
              <a:t>嵌套的</a:t>
            </a:r>
            <a:r>
              <a:rPr lang="en-US" altLang="zh-CN" kern="100" dirty="0">
                <a:latin typeface="Times New Roman" panose="02020603050405020304" pitchFamily="18" charset="0"/>
                <a:cs typeface="Times New Roman" panose="02020603050405020304" pitchFamily="18" charset="0"/>
              </a:rPr>
              <a:t>if-else    C  if-else    D if</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设整型变量</a:t>
            </a:r>
            <a:r>
              <a:rPr lang="en-US" altLang="zh-CN" kern="100" dirty="0">
                <a:latin typeface="Times New Roman" panose="02020603050405020304" pitchFamily="18" charset="0"/>
                <a:cs typeface="Times New Roman" panose="02020603050405020304" pitchFamily="18" charset="0"/>
              </a:rPr>
              <a:t>a ,b</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的值依次为</a:t>
            </a:r>
            <a:r>
              <a:rPr lang="en-US" altLang="zh-CN" kern="100" dirty="0">
                <a:latin typeface="Times New Roman" panose="02020603050405020304" pitchFamily="18" charset="0"/>
                <a:cs typeface="Times New Roman" panose="02020603050405020304" pitchFamily="18" charset="0"/>
              </a:rPr>
              <a:t>3 </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2 </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，则下列程序段的输出是（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 。</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if(a&gt;b)  a=b</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if(a&gt;c)  a=c</a:t>
            </a:r>
            <a:r>
              <a:rPr lang="zh-CN" altLang="zh-CN" kern="100" dirty="0">
                <a:latin typeface="Times New Roman" panose="02020603050405020304" pitchFamily="18" charset="0"/>
                <a:cs typeface="Times New Roman" panose="02020603050405020304" pitchFamily="18" charset="0"/>
              </a:rPr>
              <a:t>；</a:t>
            </a:r>
          </a:p>
          <a:p>
            <a:pPr indent="39878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%d\n</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1,1,1    B 1,2,1    C 1,2,3    D 3,2,1</a:t>
            </a:r>
            <a:endParaRPr lang="zh-CN" altLang="zh-CN" kern="100" dirty="0">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479625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37202" y="361504"/>
            <a:ext cx="10707148" cy="5767220"/>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下列程序</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叙述正确的是（）。</a:t>
            </a:r>
          </a:p>
          <a:p>
            <a:pPr indent="126365"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1263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d,%d",&amp;a,&amp;b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if(a&gt;b)</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a=b</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  </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a++;b++; </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(“%d,%d”,</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9304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a:t>
            </a:r>
            <a:r>
              <a:rPr lang="zh-CN" altLang="zh-CN" kern="100" dirty="0">
                <a:latin typeface="Times New Roman" panose="02020603050405020304" pitchFamily="18" charset="0"/>
                <a:cs typeface="Times New Roman" panose="02020603050405020304" pitchFamily="18" charset="0"/>
              </a:rPr>
              <a:t>有语法错误，编译不能通过</a:t>
            </a:r>
            <a:r>
              <a:rPr lang="en-US" altLang="zh-CN" kern="100" dirty="0">
                <a:latin typeface="Times New Roman" panose="02020603050405020304" pitchFamily="18" charset="0"/>
                <a:cs typeface="Times New Roman" panose="02020603050405020304" pitchFamily="18" charset="0"/>
              </a:rPr>
              <a:t>         B  </a:t>
            </a:r>
            <a:r>
              <a:rPr lang="zh-CN" altLang="zh-CN" kern="100" dirty="0">
                <a:latin typeface="Times New Roman" panose="02020603050405020304" pitchFamily="18" charset="0"/>
                <a:cs typeface="Times New Roman" panose="02020603050405020304" pitchFamily="18" charset="0"/>
              </a:rPr>
              <a:t>如果输入</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，则输出</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  </a:t>
            </a:r>
            <a:r>
              <a:rPr lang="zh-CN" altLang="zh-CN" kern="100" dirty="0">
                <a:latin typeface="Times New Roman" panose="02020603050405020304" pitchFamily="18" charset="0"/>
                <a:cs typeface="Times New Roman" panose="02020603050405020304" pitchFamily="18" charset="0"/>
              </a:rPr>
              <a:t>如果输入</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，则输出</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4      D  </a:t>
            </a:r>
            <a:r>
              <a:rPr lang="zh-CN" altLang="zh-CN" kern="100" dirty="0">
                <a:latin typeface="Times New Roman" panose="02020603050405020304" pitchFamily="18" charset="0"/>
                <a:cs typeface="Times New Roman" panose="02020603050405020304" pitchFamily="18" charset="0"/>
              </a:rPr>
              <a:t>如果输入</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，则输出</a:t>
            </a: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和</a:t>
            </a:r>
            <a:r>
              <a:rPr lang="en-US" altLang="zh-CN" kern="100" dirty="0">
                <a:latin typeface="Times New Roman" panose="02020603050405020304" pitchFamily="18" charset="0"/>
                <a:cs typeface="Times New Roman" panose="02020603050405020304" pitchFamily="18" charset="0"/>
              </a:rPr>
              <a:t>4</a:t>
            </a:r>
            <a:endParaRPr lang="zh-CN" altLang="zh-CN" kern="100" dirty="0">
              <a:latin typeface="Times New Roman" panose="02020603050405020304" pitchFamily="18" charset="0"/>
              <a:cs typeface="Times New Roman" panose="02020603050405020304" pitchFamily="18" charset="0"/>
            </a:endParaRPr>
          </a:p>
          <a:p>
            <a:pPr indent="540000" algn="just">
              <a:lnSpc>
                <a:spcPct val="150000"/>
              </a:lnSpc>
            </a:pPr>
            <a:endParaRPr lang="zh-CN" altLang="en-US"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67857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2124" y="756494"/>
            <a:ext cx="8334375" cy="4662815"/>
          </a:xfrm>
          <a:prstGeom prst="rect">
            <a:avLst/>
          </a:prstGeom>
        </p:spPr>
        <p:txBody>
          <a:bodyPr wrap="square">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  </a:t>
            </a:r>
            <a:r>
              <a:rPr lang="zh-CN" altLang="zh-CN" kern="100" dirty="0">
                <a:latin typeface="Times New Roman" panose="02020603050405020304" pitchFamily="18" charset="0"/>
                <a:cs typeface="Times New Roman" panose="02020603050405020304" pitchFamily="18" charset="0"/>
              </a:rPr>
              <a:t>运行下列程序的输出结果是（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x1=1,x2=1,x3=1,x4=1</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if(x1&gt;0)  x3++;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if (x1&gt;x2)  x3--;</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elseif</a:t>
            </a:r>
            <a:r>
              <a:rPr lang="en-US" altLang="zh-CN" kern="100" dirty="0">
                <a:latin typeface="Times New Roman" panose="02020603050405020304" pitchFamily="18" charset="0"/>
                <a:cs typeface="Times New Roman" panose="02020603050405020304" pitchFamily="18" charset="0"/>
              </a:rPr>
              <a:t>(x1= =x2)  x3++;</a:t>
            </a:r>
            <a:endParaRPr lang="zh-CN" altLang="zh-CN" kern="100" dirty="0">
              <a:latin typeface="Times New Roman" panose="02020603050405020304" pitchFamily="18" charset="0"/>
              <a:cs typeface="Times New Roman" panose="02020603050405020304" pitchFamily="18" charset="0"/>
            </a:endParaRPr>
          </a:p>
          <a:p>
            <a:pPr indent="86677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else   x3--;</a:t>
            </a:r>
            <a:endParaRPr lang="zh-CN" altLang="zh-CN" kern="100" dirty="0">
              <a:latin typeface="Times New Roman" panose="02020603050405020304" pitchFamily="18" charset="0"/>
              <a:cs typeface="Times New Roman" panose="02020603050405020304" pitchFamily="18" charset="0"/>
            </a:endParaRPr>
          </a:p>
          <a:p>
            <a:pPr indent="466725"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d,%d,%d,%d</a:t>
            </a:r>
            <a:r>
              <a:rPr lang="en-US" altLang="zh-CN" kern="100" dirty="0">
                <a:latin typeface="Times New Roman" panose="02020603050405020304" pitchFamily="18" charset="0"/>
                <a:cs typeface="Times New Roman" panose="02020603050405020304" pitchFamily="18" charset="0"/>
              </a:rPr>
              <a:t>\n</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,x4,x3,x2,x1);</a:t>
            </a:r>
            <a:endParaRPr lang="zh-CN" altLang="zh-CN" kern="100" dirty="0">
              <a:latin typeface="Times New Roman" panose="02020603050405020304" pitchFamily="18" charset="0"/>
              <a:cs typeface="Times New Roman" panose="02020603050405020304" pitchFamily="18" charset="0"/>
            </a:endParaRPr>
          </a:p>
          <a:p>
            <a:pPr indent="39306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 ,1, 1, 1     B 1,2,3,4    C 4,3,2,1    D1,3,1,1</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24872071"/>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37202" y="399604"/>
            <a:ext cx="10707148" cy="6182718"/>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5.  </a:t>
            </a:r>
            <a:r>
              <a:rPr lang="zh-CN" altLang="zh-CN" kern="100" dirty="0">
                <a:latin typeface="Times New Roman" panose="02020603050405020304" pitchFamily="18" charset="0"/>
                <a:cs typeface="Times New Roman" panose="02020603050405020304" pitchFamily="18" charset="0"/>
              </a:rPr>
              <a:t>若运行时输入</a:t>
            </a:r>
            <a:r>
              <a:rPr lang="en-US" altLang="zh-CN" kern="100" dirty="0">
                <a:latin typeface="Times New Roman" panose="02020603050405020304" pitchFamily="18" charset="0"/>
                <a:cs typeface="Times New Roman" panose="02020603050405020304" pitchFamily="18" charset="0"/>
              </a:rPr>
              <a:t>3  5/&lt;</a:t>
            </a:r>
            <a:r>
              <a:rPr lang="zh-CN" altLang="zh-CN" kern="100" dirty="0">
                <a:latin typeface="Times New Roman" panose="02020603050405020304" pitchFamily="18" charset="0"/>
                <a:cs typeface="Times New Roman" panose="02020603050405020304" pitchFamily="18" charset="0"/>
              </a:rPr>
              <a:t>回车</a:t>
            </a:r>
            <a:r>
              <a:rPr lang="en-US" altLang="zh-CN" kern="100" dirty="0">
                <a:latin typeface="Times New Roman" panose="02020603050405020304" pitchFamily="18" charset="0"/>
                <a:cs typeface="Times New Roman" panose="02020603050405020304" pitchFamily="18" charset="0"/>
              </a:rPr>
              <a:t>&gt;</a:t>
            </a:r>
            <a:r>
              <a:rPr lang="zh-CN" altLang="zh-CN" kern="100" dirty="0">
                <a:latin typeface="Times New Roman" panose="02020603050405020304" pitchFamily="18" charset="0"/>
                <a:cs typeface="Times New Roman" panose="02020603050405020304" pitchFamily="18" charset="0"/>
              </a:rPr>
              <a:t>，则以下程序的运行结果是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 &lt;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main(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{float </a:t>
            </a:r>
            <a:r>
              <a:rPr lang="en-US" altLang="zh-CN" kern="100" dirty="0" err="1">
                <a:latin typeface="Times New Roman" panose="02020603050405020304" pitchFamily="18" charset="0"/>
                <a:cs typeface="Times New Roman" panose="02020603050405020304" pitchFamily="18" charset="0"/>
              </a:rPr>
              <a:t>x,y,r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char o;</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f%f%c</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x,&amp;y,&amp;o</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switch(o)</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{case </a:t>
            </a:r>
            <a:r>
              <a:rPr lang="en-US" altLang="zh-CN" kern="100" dirty="0" smtClean="0">
                <a:latin typeface="Times New Roman" panose="02020603050405020304" pitchFamily="18" charset="0"/>
                <a:cs typeface="Times New Roman" panose="02020603050405020304" pitchFamily="18" charset="0"/>
              </a:rPr>
              <a:t>' + ' :</a:t>
            </a:r>
            <a:r>
              <a:rPr lang="en-US" altLang="zh-CN" kern="100" dirty="0">
                <a:latin typeface="Times New Roman" panose="02020603050405020304" pitchFamily="18" charset="0"/>
                <a:cs typeface="Times New Roman" panose="02020603050405020304" pitchFamily="18" charset="0"/>
              </a:rPr>
              <a:t>r=</a:t>
            </a:r>
            <a:r>
              <a:rPr lang="en-US" altLang="zh-CN" kern="100" dirty="0" err="1">
                <a:latin typeface="Times New Roman" panose="02020603050405020304" pitchFamily="18" charset="0"/>
                <a:cs typeface="Times New Roman" panose="02020603050405020304" pitchFamily="18" charset="0"/>
              </a:rPr>
              <a:t>x+y;break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r>
              <a:rPr lang="en-US" altLang="zh-CN" kern="100" dirty="0" smtClean="0">
                <a:latin typeface="Times New Roman" panose="02020603050405020304" pitchFamily="18" charset="0"/>
                <a:cs typeface="Times New Roman" panose="02020603050405020304" pitchFamily="18" charset="0"/>
              </a:rPr>
              <a:t>case</a:t>
            </a:r>
            <a:r>
              <a:rPr lang="en-US" altLang="zh-CN" kern="100" dirty="0" smtClean="0">
                <a:latin typeface="Times New Roman" panose="02020603050405020304" pitchFamily="18" charset="0"/>
                <a:cs typeface="Times New Roman" panose="02020603050405020304" pitchFamily="18" charset="0"/>
              </a:rPr>
              <a:t> ' - </a:t>
            </a:r>
            <a:r>
              <a:rPr lang="en-US" altLang="zh-CN" kern="100" dirty="0" smtClean="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r=x-</a:t>
            </a:r>
            <a:r>
              <a:rPr lang="en-US" altLang="zh-CN" kern="100" dirty="0" err="1">
                <a:latin typeface="Times New Roman" panose="02020603050405020304" pitchFamily="18" charset="0"/>
                <a:cs typeface="Times New Roman" panose="02020603050405020304" pitchFamily="18" charset="0"/>
              </a:rPr>
              <a:t>y;break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92837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case ' * ' : </a:t>
            </a:r>
            <a:r>
              <a:rPr lang="en-US" altLang="zh-CN" kern="100" dirty="0">
                <a:latin typeface="Times New Roman" panose="02020603050405020304" pitchFamily="18" charset="0"/>
                <a:cs typeface="Times New Roman" panose="02020603050405020304" pitchFamily="18" charset="0"/>
              </a:rPr>
              <a:t>r=x*</a:t>
            </a:r>
            <a:r>
              <a:rPr lang="en-US" altLang="zh-CN" kern="100" dirty="0" err="1">
                <a:latin typeface="Times New Roman" panose="02020603050405020304" pitchFamily="18" charset="0"/>
                <a:cs typeface="Times New Roman" panose="02020603050405020304" pitchFamily="18" charset="0"/>
              </a:rPr>
              <a:t>y;break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928370" algn="just">
              <a:lnSpc>
                <a:spcPct val="150000"/>
              </a:lnSpc>
              <a:spcAft>
                <a:spcPts val="0"/>
              </a:spcAft>
            </a:pPr>
            <a:r>
              <a:rPr lang="en-US" altLang="zh-CN" kern="100" dirty="0" smtClean="0">
                <a:latin typeface="Times New Roman" panose="02020603050405020304" pitchFamily="18" charset="0"/>
                <a:cs typeface="Times New Roman" panose="02020603050405020304" pitchFamily="18" charset="0"/>
              </a:rPr>
              <a:t>case ' / ' : </a:t>
            </a:r>
            <a:r>
              <a:rPr lang="en-US" altLang="zh-CN" kern="100" dirty="0">
                <a:latin typeface="Times New Roman" panose="02020603050405020304" pitchFamily="18" charset="0"/>
                <a:cs typeface="Times New Roman" panose="02020603050405020304" pitchFamily="18" charset="0"/>
              </a:rPr>
              <a:t>r=x/</a:t>
            </a:r>
            <a:r>
              <a:rPr lang="en-US" altLang="zh-CN" kern="100" dirty="0" err="1">
                <a:latin typeface="Times New Roman" panose="02020603050405020304" pitchFamily="18" charset="0"/>
                <a:cs typeface="Times New Roman" panose="02020603050405020304" pitchFamily="18" charset="0"/>
              </a:rPr>
              <a:t>y;break</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f</a:t>
            </a:r>
            <a:r>
              <a:rPr lang="en-US" altLang="zh-CN" kern="100" dirty="0" err="1">
                <a:solidFill>
                  <a:srgbClr val="000000"/>
                </a:solidFill>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,r</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     B 1.0    C  0.0    D 0.6</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275652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03852" y="371029"/>
            <a:ext cx="11088148" cy="6278642"/>
          </a:xfrm>
          <a:prstGeom prst="rect">
            <a:avLst/>
          </a:prstGeom>
          <a:noFill/>
        </p:spPr>
        <p:txBody>
          <a:bodyPr wrap="square" lIns="0" tIns="0" rIns="0" bIns="0" rtlCol="0">
            <a:spAutoFit/>
          </a:bodyPr>
          <a:lstStyle/>
          <a:p>
            <a:pPr indent="1270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6.</a:t>
            </a:r>
            <a:r>
              <a:rPr lang="zh-CN" altLang="zh-CN" sz="1600" kern="100" dirty="0">
                <a:latin typeface="Times New Roman" panose="02020603050405020304" pitchFamily="18" charset="0"/>
                <a:cs typeface="Times New Roman" panose="02020603050405020304" pitchFamily="18" charset="0"/>
              </a:rPr>
              <a:t>下面是</a:t>
            </a:r>
            <a:r>
              <a:rPr lang="en-US" altLang="zh-CN" sz="1600" kern="100" dirty="0">
                <a:latin typeface="Times New Roman" panose="02020603050405020304" pitchFamily="18" charset="0"/>
                <a:cs typeface="Times New Roman" panose="02020603050405020304" pitchFamily="18" charset="0"/>
              </a:rPr>
              <a:t>switch </a:t>
            </a:r>
            <a:r>
              <a:rPr lang="zh-CN" altLang="zh-CN" sz="1600" kern="100" dirty="0">
                <a:latin typeface="Times New Roman" panose="02020603050405020304" pitchFamily="18" charset="0"/>
                <a:cs typeface="Times New Roman" panose="02020603050405020304" pitchFamily="18" charset="0"/>
              </a:rPr>
              <a:t>语句嵌套结构，正确输出结果是（</a:t>
            </a:r>
            <a:r>
              <a:rPr lang="en-US" altLang="zh-CN" sz="1600" kern="100" dirty="0">
                <a:latin typeface="Times New Roman" panose="02020603050405020304" pitchFamily="18" charset="0"/>
                <a:cs typeface="Times New Roman" panose="02020603050405020304" pitchFamily="18" charset="0"/>
              </a:rPr>
              <a:t>  </a:t>
            </a:r>
            <a:r>
              <a:rPr lang="zh-CN" altLang="zh-CN" sz="1600"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#include &lt;</a:t>
            </a:r>
            <a:r>
              <a:rPr lang="en-US" altLang="zh-CN" sz="1600" kern="100" dirty="0" err="1">
                <a:solidFill>
                  <a:srgbClr val="000000"/>
                </a:solidFill>
                <a:latin typeface="Times New Roman" panose="02020603050405020304" pitchFamily="18" charset="0"/>
                <a:cs typeface="Times New Roman" panose="02020603050405020304" pitchFamily="18" charset="0"/>
              </a:rPr>
              <a:t>stdio.h</a:t>
            </a:r>
            <a:r>
              <a:rPr lang="en-US" altLang="zh-CN" sz="1600" kern="100" dirty="0">
                <a:solidFill>
                  <a:srgbClr val="000000"/>
                </a:solidFill>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main(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int</a:t>
            </a:r>
            <a:r>
              <a:rPr lang="en-US" altLang="zh-CN" sz="1600" kern="100" dirty="0">
                <a:latin typeface="Times New Roman" panose="02020603050405020304" pitchFamily="18" charset="0"/>
                <a:cs typeface="Times New Roman" panose="02020603050405020304" pitchFamily="18" charset="0"/>
              </a:rPr>
              <a:t> m=1,n=0,a=0,b=0;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switch(m)</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{case 1:</a:t>
            </a:r>
            <a:endParaRPr lang="zh-CN" altLang="zh-CN" sz="1600" kern="100" dirty="0">
              <a:latin typeface="Times New Roman" panose="02020603050405020304" pitchFamily="18" charset="0"/>
              <a:cs typeface="Times New Roman" panose="02020603050405020304" pitchFamily="18" charset="0"/>
            </a:endParaRPr>
          </a:p>
          <a:p>
            <a:pPr indent="659765"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switch(y)</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{case 0:a++;break;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1:b++;break;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2: a++; b++;break;</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case 3: a++; b++;</a:t>
            </a:r>
            <a:endParaRPr lang="zh-CN" altLang="zh-CN" sz="1600"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err="1">
                <a:latin typeface="Times New Roman" panose="02020603050405020304" pitchFamily="18" charset="0"/>
                <a:cs typeface="Times New Roman" panose="02020603050405020304" pitchFamily="18" charset="0"/>
              </a:rPr>
              <a:t>printf</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a:t>
            </a:r>
            <a:r>
              <a:rPr lang="en-US" altLang="zh-CN" sz="1600" kern="100" dirty="0" err="1">
                <a:latin typeface="Times New Roman" panose="02020603050405020304" pitchFamily="18" charset="0"/>
                <a:cs typeface="Times New Roman" panose="02020603050405020304" pitchFamily="18" charset="0"/>
              </a:rPr>
              <a:t>d,b</a:t>
            </a:r>
            <a:r>
              <a:rPr lang="en-US" altLang="zh-CN" sz="1600" kern="100" dirty="0">
                <a:latin typeface="Times New Roman" panose="02020603050405020304" pitchFamily="18" charset="0"/>
                <a:cs typeface="Times New Roman" panose="02020603050405020304" pitchFamily="18" charset="0"/>
              </a:rPr>
              <a:t>=%d</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err="1">
                <a:latin typeface="Times New Roman" panose="02020603050405020304" pitchFamily="18" charset="0"/>
                <a:cs typeface="Times New Roman" panose="02020603050405020304" pitchFamily="18" charset="0"/>
              </a:rPr>
              <a:t>a,b</a:t>
            </a:r>
            <a:r>
              <a:rPr lang="en-US" altLang="zh-CN" sz="1600" kern="100" dirty="0">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latin typeface="Times New Roman" panose="02020603050405020304" pitchFamily="18" charset="0"/>
                <a:cs typeface="Times New Roman" panose="02020603050405020304" pitchFamily="18" charset="0"/>
              </a:rPr>
              <a:t>A  a=1,b=1     B a=2,b=1    C  a=1,b=0    D a=2,b=2</a:t>
            </a:r>
            <a:endParaRPr lang="zh-CN" altLang="zh-CN" sz="1600" kern="100" dirty="0">
              <a:latin typeface="Times New Roman" panose="02020603050405020304" pitchFamily="18" charset="0"/>
              <a:cs typeface="Times New Roman" panose="02020603050405020304" pitchFamily="18" charset="0"/>
            </a:endParaRPr>
          </a:p>
          <a:p>
            <a:pPr algn="just">
              <a:lnSpc>
                <a:spcPct val="150000"/>
              </a:lnSpc>
            </a:pPr>
            <a:endParaRPr lang="zh-CN" altLang="en-US" sz="1600" kern="1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10820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6" name="组合 302"/>
          <p:cNvGrpSpPr>
            <a:grpSpLocks/>
          </p:cNvGrpSpPr>
          <p:nvPr/>
        </p:nvGrpSpPr>
        <p:grpSpPr bwMode="auto">
          <a:xfrm>
            <a:off x="3812467" y="2706324"/>
            <a:ext cx="3402067" cy="2074895"/>
            <a:chOff x="4061" y="3389"/>
            <a:chExt cx="3052" cy="1682"/>
          </a:xfrm>
        </p:grpSpPr>
        <p:sp>
          <p:nvSpPr>
            <p:cNvPr id="296" name="文本框 294"/>
            <p:cNvSpPr txBox="1">
              <a:spLocks noChangeArrowheads="1"/>
            </p:cNvSpPr>
            <p:nvPr/>
          </p:nvSpPr>
          <p:spPr bwMode="auto">
            <a:xfrm>
              <a:off x="4061" y="4028"/>
              <a:ext cx="662" cy="55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y =</a:t>
              </a:r>
              <a:endParaRPr kumimoji="0" lang="en-US" altLang="zh-CN" b="0" i="0" u="none" strike="noStrike" cap="none" normalizeH="0" baseline="0" dirty="0" smtClean="0">
                <a:ln>
                  <a:noFill/>
                </a:ln>
                <a:solidFill>
                  <a:srgbClr val="000000"/>
                </a:solidFill>
                <a:effectLst/>
                <a:latin typeface="宋体" pitchFamily="2" charset="-122"/>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297" name="组合 300"/>
            <p:cNvGrpSpPr>
              <a:grpSpLocks/>
            </p:cNvGrpSpPr>
            <p:nvPr/>
          </p:nvGrpSpPr>
          <p:grpSpPr bwMode="auto">
            <a:xfrm>
              <a:off x="4512" y="3389"/>
              <a:ext cx="2601" cy="1682"/>
              <a:chOff x="4512" y="3629"/>
              <a:chExt cx="2601" cy="1682"/>
            </a:xfrm>
          </p:grpSpPr>
          <p:grpSp>
            <p:nvGrpSpPr>
              <p:cNvPr id="298" name="组合 299"/>
              <p:cNvGrpSpPr>
                <a:grpSpLocks/>
              </p:cNvGrpSpPr>
              <p:nvPr/>
            </p:nvGrpSpPr>
            <p:grpSpPr bwMode="auto">
              <a:xfrm>
                <a:off x="4512" y="3629"/>
                <a:ext cx="2601" cy="1363"/>
                <a:chOff x="4512" y="3629"/>
                <a:chExt cx="2601" cy="1363"/>
              </a:xfrm>
            </p:grpSpPr>
            <p:grpSp>
              <p:nvGrpSpPr>
                <p:cNvPr id="299" name="组合 298"/>
                <p:cNvGrpSpPr>
                  <a:grpSpLocks/>
                </p:cNvGrpSpPr>
                <p:nvPr/>
              </p:nvGrpSpPr>
              <p:grpSpPr bwMode="auto">
                <a:xfrm>
                  <a:off x="4512" y="3629"/>
                  <a:ext cx="2092" cy="1363"/>
                  <a:chOff x="4512" y="3629"/>
                  <a:chExt cx="2092" cy="1363"/>
                </a:xfrm>
              </p:grpSpPr>
              <p:sp>
                <p:nvSpPr>
                  <p:cNvPr id="300" name="自选图形 104"/>
                  <p:cNvSpPr>
                    <a:spLocks/>
                  </p:cNvSpPr>
                  <p:nvPr/>
                </p:nvSpPr>
                <p:spPr bwMode="auto">
                  <a:xfrm>
                    <a:off x="4512" y="3838"/>
                    <a:ext cx="193" cy="1154"/>
                  </a:xfrm>
                  <a:prstGeom prst="leftBrace">
                    <a:avLst>
                      <a:gd name="adj1" fmla="val 49827"/>
                      <a:gd name="adj2" fmla="val 50000"/>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文本框 295"/>
                  <p:cNvSpPr txBox="1">
                    <a:spLocks noChangeArrowheads="1"/>
                  </p:cNvSpPr>
                  <p:nvPr/>
                </p:nvSpPr>
                <p:spPr bwMode="auto">
                  <a:xfrm>
                    <a:off x="4830" y="3629"/>
                    <a:ext cx="1774" cy="5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x   (x&lt;1)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302" name="文本框 296"/>
                <p:cNvSpPr txBox="1">
                  <a:spLocks noChangeArrowheads="1"/>
                </p:cNvSpPr>
                <p:nvPr/>
              </p:nvSpPr>
              <p:spPr bwMode="auto">
                <a:xfrm>
                  <a:off x="4830" y="4118"/>
                  <a:ext cx="2283" cy="3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2x-1   (1&lt;=x&lt;10)</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303" name="文本框 297"/>
              <p:cNvSpPr txBox="1">
                <a:spLocks noChangeArrowheads="1"/>
              </p:cNvSpPr>
              <p:nvPr/>
            </p:nvSpPr>
            <p:spPr bwMode="auto">
              <a:xfrm>
                <a:off x="4807" y="4754"/>
                <a:ext cx="2283" cy="5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3x-11  (x&gt;=10)</a:t>
                </a:r>
                <a:endParaRPr kumimoji="0" lang="en-US" altLang="zh-CN" b="0" i="0" u="none" strike="noStrike" cap="none" normalizeH="0" baseline="0" dirty="0" smtClean="0">
                  <a:ln>
                    <a:noFill/>
                  </a:ln>
                  <a:solidFill>
                    <a:srgbClr val="000000"/>
                  </a:solidFill>
                  <a:effectLst/>
                  <a:latin typeface="宋体" pitchFamily="2" charset="-122"/>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sp>
        <p:nvSpPr>
          <p:cNvPr id="1035" name="Rectangle 11"/>
          <p:cNvSpPr>
            <a:spLocks noChangeArrowheads="1"/>
          </p:cNvSpPr>
          <p:nvPr/>
        </p:nvSpPr>
        <p:spPr bwMode="auto">
          <a:xfrm>
            <a:off x="109058" y="896189"/>
            <a:ext cx="12138259" cy="1517082"/>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bmk="_Toc65561110">
                <a:ln>
                  <a:noFill/>
                </a:ln>
                <a:solidFill>
                  <a:schemeClr val="tx1"/>
                </a:solidFill>
                <a:effectLst/>
                <a:latin typeface="Times New Roman" pitchFamily="18" charset="0"/>
                <a:ea typeface="宋体" pitchFamily="2" charset="-122"/>
                <a:cs typeface="Times New Roman" pitchFamily="18" charset="0"/>
              </a:rPr>
              <a:t>三、编程题</a:t>
            </a:r>
            <a:endParaRPr kumimoji="0" 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1270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从键盘输入两个数</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n</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m,n</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为整型或实型），如果</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m&lt;n</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为两个数的和，否则</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为两个数的差。输出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n</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的值。</a:t>
            </a:r>
          </a:p>
          <a:p>
            <a:pPr marL="0" marR="0" lvl="0" indent="1270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从键盘上输入一个数</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，判断</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 </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是奇数还是偶数</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1270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编写如下分段函数。实现根据输入不同的</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x</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值，输出</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y</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值。</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4250066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1193917"/>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a:solidFill>
                  <a:srgbClr val="000000"/>
                </a:solidFill>
                <a:latin typeface="宋体"/>
                <a:cs typeface="Times New Roman"/>
              </a:rPr>
              <a:t>if</a:t>
            </a:r>
            <a:r>
              <a:rPr lang="zh-CN" altLang="zh-CN" kern="100" dirty="0">
                <a:solidFill>
                  <a:srgbClr val="000000"/>
                </a:solidFill>
                <a:latin typeface="Times New Roman"/>
                <a:cs typeface="Times New Roman"/>
              </a:rPr>
              <a:t>是选择结构的关键字，意为“如果”</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执行流程为：根据表达式的结果判断，如果是真（非</a:t>
            </a:r>
            <a:r>
              <a:rPr lang="en-US" altLang="zh-CN" kern="100" dirty="0">
                <a:solidFill>
                  <a:srgbClr val="000000"/>
                </a:solidFill>
                <a:latin typeface="Times New Roman"/>
                <a:cs typeface="Times New Roman"/>
              </a:rPr>
              <a:t>0</a:t>
            </a:r>
            <a:r>
              <a:rPr lang="zh-CN" altLang="zh-CN" kern="100" dirty="0">
                <a:solidFill>
                  <a:srgbClr val="000000"/>
                </a:solidFill>
                <a:latin typeface="Times New Roman"/>
                <a:cs typeface="Times New Roman"/>
              </a:rPr>
              <a:t>），则执行语句，如果是假（</a:t>
            </a:r>
            <a:r>
              <a:rPr lang="en-US" altLang="zh-CN" kern="100" dirty="0">
                <a:solidFill>
                  <a:srgbClr val="000000"/>
                </a:solidFill>
                <a:latin typeface="Times New Roman"/>
                <a:cs typeface="Times New Roman"/>
              </a:rPr>
              <a:t>0</a:t>
            </a:r>
            <a:r>
              <a:rPr lang="zh-CN" altLang="zh-CN" kern="100" dirty="0">
                <a:solidFill>
                  <a:srgbClr val="000000"/>
                </a:solidFill>
                <a:latin typeface="Times New Roman"/>
                <a:cs typeface="Times New Roman"/>
              </a:rPr>
              <a:t>）则不执行语句。当</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里的语句为两条或两条以上时，必须在头尾加上大括号，构成语句组；一条语句时可以加上大括号也可以省略大括号。其流程图如图</a:t>
            </a:r>
            <a:r>
              <a:rPr lang="en-US" altLang="zh-CN" kern="100" dirty="0">
                <a:solidFill>
                  <a:srgbClr val="000000"/>
                </a:solidFill>
                <a:latin typeface="Times New Roman"/>
                <a:cs typeface="Times New Roman"/>
              </a:rPr>
              <a:t>3-1</a:t>
            </a:r>
            <a:r>
              <a:rPr lang="zh-CN" altLang="zh-CN" kern="100" dirty="0">
                <a:solidFill>
                  <a:srgbClr val="000000"/>
                </a:solidFill>
                <a:latin typeface="Times New Roman"/>
                <a:cs typeface="Times New Roman"/>
              </a:rPr>
              <a:t>所示。</a:t>
            </a:r>
            <a:endParaRPr lang="zh-CN" altLang="zh-CN" kern="100" dirty="0">
              <a:latin typeface="Times New Roman"/>
              <a:cs typeface="Times New Roman"/>
            </a:endParaRPr>
          </a:p>
        </p:txBody>
      </p:sp>
      <p:sp>
        <p:nvSpPr>
          <p:cNvPr id="2" name="矩形 1"/>
          <p:cNvSpPr/>
          <p:nvPr/>
        </p:nvSpPr>
        <p:spPr>
          <a:xfrm>
            <a:off x="4045175" y="5527760"/>
            <a:ext cx="2710999" cy="507831"/>
          </a:xfrm>
          <a:prstGeom prst="rect">
            <a:avLst/>
          </a:prstGeom>
        </p:spPr>
        <p:txBody>
          <a:bodyPr wrap="none">
            <a:spAutoFit/>
          </a:bodyPr>
          <a:lstStyle/>
          <a:p>
            <a:pPr indent="228600" algn="ctr">
              <a:lnSpc>
                <a:spcPct val="150000"/>
              </a:lnSpc>
              <a:spcAft>
                <a:spcPts val="0"/>
              </a:spcAft>
            </a:pPr>
            <a:r>
              <a:rPr lang="zh-CN" altLang="zh-CN" kern="100" dirty="0">
                <a:solidFill>
                  <a:srgbClr val="000000"/>
                </a:solidFill>
                <a:latin typeface="Times New Roman"/>
                <a:cs typeface="Times New Roman"/>
              </a:rPr>
              <a:t>图</a:t>
            </a:r>
            <a:r>
              <a:rPr lang="en-US" altLang="zh-CN" kern="100" dirty="0">
                <a:solidFill>
                  <a:srgbClr val="000000"/>
                </a:solidFill>
                <a:latin typeface="Times New Roman"/>
                <a:cs typeface="Times New Roman"/>
              </a:rPr>
              <a:t>3-1</a:t>
            </a:r>
            <a:r>
              <a:rPr lang="zh-CN" altLang="zh-CN" kern="100" dirty="0">
                <a:solidFill>
                  <a:srgbClr val="000000"/>
                </a:solidFill>
                <a:latin typeface="Times New Roman"/>
                <a:cs typeface="Times New Roman"/>
              </a:rPr>
              <a:t>简单</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语句流程图</a:t>
            </a:r>
            <a:endParaRPr lang="zh-CN" altLang="zh-CN" sz="2400" kern="100" dirty="0">
              <a:latin typeface="Times New Roman"/>
              <a:cs typeface="Times New Roman"/>
            </a:endParaRPr>
          </a:p>
        </p:txBody>
      </p:sp>
      <p:pic>
        <p:nvPicPr>
          <p:cNvPr id="5" name="图片 4" descr="F:\ctutu\03\3-1.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45175" y="2498771"/>
            <a:ext cx="2710999" cy="2782529"/>
          </a:xfrm>
          <a:prstGeom prst="rect">
            <a:avLst/>
          </a:prstGeom>
          <a:noFill/>
          <a:ln>
            <a:noFill/>
          </a:ln>
        </p:spPr>
      </p:pic>
    </p:spTree>
    <p:extLst>
      <p:ext uri="{BB962C8B-B14F-4D97-AF65-F5344CB8AC3E}">
        <p14:creationId xmlns:p14="http://schemas.microsoft.com/office/powerpoint/2010/main" xmlns="" val="5077361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884776" y="712591"/>
            <a:ext cx="11307224" cy="6232475"/>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a:solidFill>
                  <a:srgbClr val="000000"/>
                </a:solidFill>
                <a:latin typeface="宋体"/>
                <a:cs typeface="Times New Roman"/>
              </a:rPr>
              <a:t>4.</a:t>
            </a:r>
            <a:r>
              <a:rPr lang="zh-CN" altLang="zh-CN" kern="100" dirty="0">
                <a:solidFill>
                  <a:srgbClr val="000000"/>
                </a:solidFill>
                <a:latin typeface="Times New Roman"/>
                <a:cs typeface="Times New Roman"/>
              </a:rPr>
              <a:t>由键盘输入</a:t>
            </a:r>
            <a:r>
              <a:rPr lang="en-US" altLang="zh-CN" kern="100" dirty="0">
                <a:solidFill>
                  <a:srgbClr val="000000"/>
                </a:solidFill>
                <a:latin typeface="Times New Roman"/>
                <a:cs typeface="Times New Roman"/>
              </a:rPr>
              <a:t>3</a:t>
            </a:r>
            <a:r>
              <a:rPr lang="zh-CN" altLang="zh-CN" kern="100" dirty="0">
                <a:solidFill>
                  <a:srgbClr val="000000"/>
                </a:solidFill>
                <a:latin typeface="Times New Roman"/>
                <a:cs typeface="Times New Roman"/>
              </a:rPr>
              <a:t>个整数，输出其中最大的数。</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5.</a:t>
            </a:r>
            <a:r>
              <a:rPr lang="zh-CN" altLang="zh-CN" kern="100" dirty="0">
                <a:solidFill>
                  <a:srgbClr val="000000"/>
                </a:solidFill>
                <a:latin typeface="Times New Roman"/>
                <a:cs typeface="Times New Roman"/>
              </a:rPr>
              <a:t>输入一个数，判断这个数是否能够同时被</a:t>
            </a:r>
            <a:r>
              <a:rPr lang="en-US" altLang="zh-CN" kern="100" dirty="0">
                <a:solidFill>
                  <a:srgbClr val="000000"/>
                </a:solidFill>
                <a:latin typeface="Times New Roman"/>
                <a:cs typeface="Times New Roman"/>
              </a:rPr>
              <a:t> 3</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5</a:t>
            </a:r>
            <a:r>
              <a:rPr lang="zh-CN" altLang="zh-CN" kern="100" dirty="0">
                <a:solidFill>
                  <a:srgbClr val="000000"/>
                </a:solidFill>
                <a:latin typeface="Times New Roman"/>
                <a:cs typeface="Times New Roman"/>
              </a:rPr>
              <a:t>、</a:t>
            </a:r>
            <a:r>
              <a:rPr lang="en-US" altLang="zh-CN" kern="100" dirty="0">
                <a:solidFill>
                  <a:srgbClr val="000000"/>
                </a:solidFill>
                <a:latin typeface="Times New Roman"/>
                <a:cs typeface="Times New Roman"/>
              </a:rPr>
              <a:t>7</a:t>
            </a:r>
            <a:r>
              <a:rPr lang="zh-CN" altLang="zh-CN" kern="100" dirty="0">
                <a:solidFill>
                  <a:srgbClr val="000000"/>
                </a:solidFill>
                <a:latin typeface="Times New Roman"/>
                <a:cs typeface="Times New Roman"/>
              </a:rPr>
              <a:t>整除。</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6.</a:t>
            </a:r>
            <a:r>
              <a:rPr lang="zh-CN" altLang="zh-CN" kern="100" dirty="0">
                <a:solidFill>
                  <a:srgbClr val="000000"/>
                </a:solidFill>
                <a:latin typeface="Times New Roman"/>
                <a:cs typeface="Times New Roman"/>
              </a:rPr>
              <a:t>已知闰年的判断条件是能整除</a:t>
            </a:r>
            <a:r>
              <a:rPr lang="en-US" altLang="zh-CN" kern="100" dirty="0">
                <a:solidFill>
                  <a:srgbClr val="000000"/>
                </a:solidFill>
                <a:latin typeface="Times New Roman"/>
                <a:cs typeface="Times New Roman"/>
              </a:rPr>
              <a:t>4</a:t>
            </a:r>
            <a:r>
              <a:rPr lang="zh-CN" altLang="zh-CN" kern="100" dirty="0">
                <a:solidFill>
                  <a:srgbClr val="000000"/>
                </a:solidFill>
                <a:latin typeface="Times New Roman"/>
                <a:cs typeface="Times New Roman"/>
              </a:rPr>
              <a:t>整除，且不能被</a:t>
            </a:r>
            <a:r>
              <a:rPr lang="en-US" altLang="zh-CN" kern="100" dirty="0">
                <a:solidFill>
                  <a:srgbClr val="000000"/>
                </a:solidFill>
                <a:latin typeface="Times New Roman"/>
                <a:cs typeface="Times New Roman"/>
              </a:rPr>
              <a:t>100</a:t>
            </a:r>
            <a:r>
              <a:rPr lang="zh-CN" altLang="zh-CN" kern="100" dirty="0">
                <a:solidFill>
                  <a:srgbClr val="000000"/>
                </a:solidFill>
                <a:latin typeface="Times New Roman"/>
                <a:cs typeface="Times New Roman"/>
              </a:rPr>
              <a:t>整除，或者能被</a:t>
            </a:r>
            <a:r>
              <a:rPr lang="en-US" altLang="zh-CN" kern="100" dirty="0">
                <a:solidFill>
                  <a:srgbClr val="000000"/>
                </a:solidFill>
                <a:latin typeface="Times New Roman"/>
                <a:cs typeface="Times New Roman"/>
              </a:rPr>
              <a:t>400</a:t>
            </a:r>
            <a:r>
              <a:rPr lang="zh-CN" altLang="zh-CN" kern="100" dirty="0">
                <a:solidFill>
                  <a:srgbClr val="000000"/>
                </a:solidFill>
                <a:latin typeface="Times New Roman"/>
                <a:cs typeface="Times New Roman"/>
              </a:rPr>
              <a:t>整除。从键盘输入一个年份，判断是否是闰年。</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7.</a:t>
            </a:r>
            <a:r>
              <a:rPr lang="zh-CN" altLang="zh-CN" kern="100" dirty="0">
                <a:solidFill>
                  <a:srgbClr val="000000"/>
                </a:solidFill>
                <a:latin typeface="Times New Roman"/>
                <a:cs typeface="Times New Roman"/>
              </a:rPr>
              <a:t>分别用</a:t>
            </a:r>
            <a:r>
              <a:rPr lang="en-US" altLang="zh-CN" kern="100" dirty="0">
                <a:solidFill>
                  <a:srgbClr val="000000"/>
                </a:solidFill>
                <a:latin typeface="Times New Roman"/>
                <a:cs typeface="Times New Roman"/>
              </a:rPr>
              <a:t>if</a:t>
            </a:r>
            <a:r>
              <a:rPr lang="zh-CN" altLang="zh-CN" kern="100" dirty="0">
                <a:solidFill>
                  <a:srgbClr val="000000"/>
                </a:solidFill>
                <a:latin typeface="Times New Roman"/>
                <a:cs typeface="Times New Roman"/>
              </a:rPr>
              <a:t>和</a:t>
            </a:r>
            <a:r>
              <a:rPr lang="en-US" altLang="zh-CN" kern="100" dirty="0">
                <a:solidFill>
                  <a:srgbClr val="000000"/>
                </a:solidFill>
                <a:latin typeface="Times New Roman"/>
                <a:cs typeface="Times New Roman"/>
              </a:rPr>
              <a:t>switch</a:t>
            </a:r>
            <a:r>
              <a:rPr lang="zh-CN" altLang="zh-CN" kern="100" dirty="0">
                <a:solidFill>
                  <a:srgbClr val="000000"/>
                </a:solidFill>
                <a:latin typeface="Times New Roman"/>
                <a:cs typeface="Times New Roman"/>
              </a:rPr>
              <a:t>语句实现：从键盘输入一个年龄，根据不同年龄输出相应的信息。</a:t>
            </a:r>
            <a:endParaRPr lang="zh-CN" altLang="zh-CN" kern="100" dirty="0">
              <a:latin typeface="Times New Roman"/>
              <a:cs typeface="Times New Roman"/>
            </a:endParaRPr>
          </a:p>
          <a:p>
            <a:pPr indent="127000" algn="just">
              <a:lnSpc>
                <a:spcPct val="150000"/>
              </a:lnSpc>
              <a:spcAft>
                <a:spcPts val="0"/>
              </a:spcAft>
            </a:pPr>
            <a:r>
              <a:rPr lang="en-US" altLang="zh-CN" kern="100" dirty="0" smtClean="0">
                <a:solidFill>
                  <a:srgbClr val="000000"/>
                </a:solidFill>
                <a:latin typeface="宋体"/>
                <a:cs typeface="Times New Roman"/>
              </a:rPr>
              <a:t>   </a:t>
            </a:r>
            <a:r>
              <a:rPr lang="en-US" altLang="zh-CN" kern="100" dirty="0" smtClean="0">
                <a:solidFill>
                  <a:srgbClr val="000000"/>
                </a:solidFill>
                <a:latin typeface="Times New Roman" pitchFamily="18" charset="0"/>
                <a:cs typeface="Times New Roman" pitchFamily="18" charset="0"/>
              </a:rPr>
              <a:t>age</a:t>
            </a:r>
            <a:r>
              <a:rPr lang="en-US" altLang="zh-CN" kern="100" dirty="0">
                <a:solidFill>
                  <a:srgbClr val="000000"/>
                </a:solidFill>
                <a:latin typeface="Times New Roman" pitchFamily="18" charset="0"/>
                <a:cs typeface="Times New Roman" pitchFamily="18" charset="0"/>
              </a:rPr>
              <a:t>&lt;=10</a:t>
            </a:r>
            <a:r>
              <a:rPr lang="en-US" altLang="zh-CN" kern="100" dirty="0">
                <a:solidFill>
                  <a:srgbClr val="000000"/>
                </a:solidFill>
                <a:latin typeface="宋体"/>
                <a:cs typeface="Times New Roman"/>
              </a:rPr>
              <a:t>,</a:t>
            </a:r>
            <a:r>
              <a:rPr lang="zh-CN" altLang="zh-CN" kern="100" dirty="0">
                <a:solidFill>
                  <a:srgbClr val="000000"/>
                </a:solidFill>
                <a:latin typeface="Times New Roman"/>
                <a:cs typeface="Times New Roman"/>
              </a:rPr>
              <a:t>输出童年</a:t>
            </a:r>
            <a:r>
              <a:rPr lang="en-US" altLang="zh-CN" kern="100" dirty="0">
                <a:solidFill>
                  <a:srgbClr val="000000"/>
                </a:solidFill>
                <a:latin typeface="Times New Roman"/>
                <a:cs typeface="Times New Roman"/>
              </a:rPr>
              <a:t>,10-20</a:t>
            </a:r>
            <a:r>
              <a:rPr lang="zh-CN" altLang="zh-CN" kern="100" dirty="0">
                <a:solidFill>
                  <a:srgbClr val="000000"/>
                </a:solidFill>
                <a:latin typeface="Times New Roman"/>
                <a:cs typeface="Times New Roman"/>
              </a:rPr>
              <a:t>之间</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输出少年，</a:t>
            </a:r>
            <a:r>
              <a:rPr lang="en-US" altLang="zh-CN" kern="100" dirty="0">
                <a:solidFill>
                  <a:srgbClr val="000000"/>
                </a:solidFill>
                <a:latin typeface="Times New Roman"/>
                <a:cs typeface="Times New Roman"/>
              </a:rPr>
              <a:t>20-40</a:t>
            </a:r>
            <a:r>
              <a:rPr lang="zh-CN" altLang="zh-CN" kern="100" dirty="0">
                <a:solidFill>
                  <a:srgbClr val="000000"/>
                </a:solidFill>
                <a:latin typeface="Times New Roman"/>
                <a:cs typeface="Times New Roman"/>
              </a:rPr>
              <a:t>之间</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输出青年，</a:t>
            </a:r>
            <a:r>
              <a:rPr lang="en-US" altLang="zh-CN" kern="100" dirty="0">
                <a:solidFill>
                  <a:srgbClr val="000000"/>
                </a:solidFill>
                <a:latin typeface="Times New Roman"/>
                <a:cs typeface="Times New Roman"/>
              </a:rPr>
              <a:t>40-60</a:t>
            </a:r>
            <a:r>
              <a:rPr lang="zh-CN" altLang="zh-CN" kern="100" dirty="0">
                <a:solidFill>
                  <a:srgbClr val="000000"/>
                </a:solidFill>
                <a:latin typeface="Times New Roman"/>
                <a:cs typeface="Times New Roman"/>
              </a:rPr>
              <a:t>之间</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输出中年，</a:t>
            </a:r>
            <a:r>
              <a:rPr lang="en-US" altLang="zh-CN" kern="100" dirty="0">
                <a:solidFill>
                  <a:srgbClr val="000000"/>
                </a:solidFill>
                <a:latin typeface="Times New Roman"/>
                <a:cs typeface="Times New Roman"/>
              </a:rPr>
              <a:t>60-130</a:t>
            </a:r>
            <a:r>
              <a:rPr lang="zh-CN" altLang="zh-CN" kern="100" dirty="0">
                <a:solidFill>
                  <a:srgbClr val="000000"/>
                </a:solidFill>
                <a:latin typeface="Times New Roman"/>
                <a:cs typeface="Times New Roman"/>
              </a:rPr>
              <a:t>之间</a:t>
            </a:r>
            <a:r>
              <a:rPr lang="en-US" altLang="zh-CN" kern="100" dirty="0">
                <a:solidFill>
                  <a:srgbClr val="000000"/>
                </a:solidFill>
                <a:latin typeface="Times New Roman"/>
                <a:cs typeface="Times New Roman"/>
              </a:rPr>
              <a:t>,</a:t>
            </a:r>
            <a:r>
              <a:rPr lang="zh-CN" altLang="zh-CN" kern="100" dirty="0">
                <a:solidFill>
                  <a:srgbClr val="000000"/>
                </a:solidFill>
                <a:latin typeface="Times New Roman"/>
                <a:cs typeface="Times New Roman"/>
              </a:rPr>
              <a:t>输出老年，</a:t>
            </a:r>
            <a:r>
              <a:rPr lang="en-US" altLang="zh-CN" kern="100" dirty="0">
                <a:solidFill>
                  <a:srgbClr val="000000"/>
                </a:solidFill>
                <a:latin typeface="Times New Roman"/>
                <a:cs typeface="Times New Roman"/>
              </a:rPr>
              <a:t>age&gt;130, </a:t>
            </a:r>
            <a:r>
              <a:rPr lang="zh-CN" altLang="zh-CN" kern="100" dirty="0">
                <a:solidFill>
                  <a:srgbClr val="000000"/>
                </a:solidFill>
                <a:latin typeface="Times New Roman"/>
                <a:cs typeface="Times New Roman"/>
              </a:rPr>
              <a:t>输出神仙。 </a:t>
            </a:r>
            <a:endParaRPr lang="en-US" altLang="zh-CN" kern="100" dirty="0" smtClean="0">
              <a:solidFill>
                <a:srgbClr val="000000"/>
              </a:solidFill>
              <a:latin typeface="Times New Roman"/>
              <a:cs typeface="Times New Roman"/>
            </a:endParaRPr>
          </a:p>
          <a:p>
            <a:pPr indent="127000" algn="just">
              <a:lnSpc>
                <a:spcPct val="150000"/>
              </a:lnSpc>
              <a:spcAft>
                <a:spcPts val="0"/>
              </a:spcAft>
            </a:pPr>
            <a:r>
              <a:rPr lang="en-US" altLang="zh-CN" kern="100" dirty="0">
                <a:latin typeface="Times New Roman"/>
                <a:cs typeface="Times New Roman"/>
              </a:rPr>
              <a:t>8. </a:t>
            </a:r>
            <a:r>
              <a:rPr lang="zh-CN" altLang="zh-CN" kern="100" dirty="0">
                <a:latin typeface="Times New Roman"/>
                <a:cs typeface="Times New Roman"/>
              </a:rPr>
              <a:t>编程将下列程序片段改写成</a:t>
            </a:r>
            <a:r>
              <a:rPr lang="en-US" altLang="zh-CN" kern="100" dirty="0">
                <a:latin typeface="Times New Roman"/>
                <a:cs typeface="Times New Roman"/>
              </a:rPr>
              <a:t>switch</a:t>
            </a:r>
            <a:r>
              <a:rPr lang="zh-CN" altLang="zh-CN" kern="100" dirty="0">
                <a:latin typeface="Times New Roman"/>
                <a:cs typeface="Times New Roman"/>
              </a:rPr>
              <a:t>语句。</a:t>
            </a:r>
          </a:p>
          <a:p>
            <a:pPr indent="66675" algn="just">
              <a:lnSpc>
                <a:spcPct val="150000"/>
              </a:lnSpc>
              <a:spcAft>
                <a:spcPts val="0"/>
              </a:spcAft>
            </a:pPr>
            <a:r>
              <a:rPr lang="en-US" altLang="zh-CN" kern="100" dirty="0">
                <a:latin typeface="Times New Roman"/>
                <a:cs typeface="Times New Roman"/>
              </a:rPr>
              <a:t>if</a:t>
            </a:r>
            <a:r>
              <a:rPr lang="zh-CN" altLang="zh-CN" kern="100" dirty="0">
                <a:latin typeface="Times New Roman"/>
                <a:cs typeface="Times New Roman"/>
              </a:rPr>
              <a:t>（（</a:t>
            </a:r>
            <a:r>
              <a:rPr lang="en-US" altLang="zh-CN" kern="100" dirty="0">
                <a:latin typeface="Times New Roman"/>
                <a:cs typeface="Times New Roman"/>
              </a:rPr>
              <a:t>a&gt;0</a:t>
            </a:r>
            <a:r>
              <a:rPr lang="zh-CN" altLang="zh-CN" kern="100" dirty="0">
                <a:latin typeface="Times New Roman"/>
                <a:cs typeface="Times New Roman"/>
              </a:rPr>
              <a:t>）</a:t>
            </a:r>
            <a:r>
              <a:rPr lang="en-US" altLang="zh-CN" kern="100" dirty="0">
                <a:latin typeface="Times New Roman"/>
                <a:cs typeface="Times New Roman"/>
              </a:rPr>
              <a:t>&amp;&amp;</a:t>
            </a:r>
            <a:r>
              <a:rPr lang="zh-CN" altLang="zh-CN" kern="100" dirty="0">
                <a:latin typeface="Times New Roman"/>
                <a:cs typeface="Times New Roman"/>
              </a:rPr>
              <a:t>（</a:t>
            </a:r>
            <a:r>
              <a:rPr lang="en-US" altLang="zh-CN" kern="100" dirty="0">
                <a:latin typeface="Times New Roman"/>
                <a:cs typeface="Times New Roman"/>
              </a:rPr>
              <a:t>a&lt;=10</a:t>
            </a:r>
            <a:r>
              <a:rPr lang="zh-CN" altLang="zh-CN" kern="100" dirty="0">
                <a:latin typeface="Times New Roman"/>
                <a:cs typeface="Times New Roman"/>
              </a:rPr>
              <a:t>））</a:t>
            </a:r>
          </a:p>
          <a:p>
            <a:pPr indent="200025" algn="just">
              <a:lnSpc>
                <a:spcPct val="150000"/>
              </a:lnSpc>
              <a:spcAft>
                <a:spcPts val="0"/>
              </a:spcAft>
            </a:pPr>
            <a:r>
              <a:rPr lang="en-US" altLang="zh-CN" kern="100" dirty="0">
                <a:latin typeface="Times New Roman"/>
                <a:cs typeface="Times New Roman"/>
              </a:rPr>
              <a:t>if</a:t>
            </a:r>
            <a:r>
              <a:rPr lang="zh-CN" altLang="zh-CN" kern="100" dirty="0">
                <a:latin typeface="Times New Roman"/>
                <a:cs typeface="Times New Roman"/>
              </a:rPr>
              <a:t>（（</a:t>
            </a:r>
            <a:r>
              <a:rPr lang="en-US" altLang="zh-CN" kern="100" dirty="0">
                <a:latin typeface="Times New Roman"/>
                <a:cs typeface="Times New Roman"/>
              </a:rPr>
              <a:t>a&gt;=3</a:t>
            </a:r>
            <a:r>
              <a:rPr lang="zh-CN" altLang="zh-CN" kern="100" dirty="0">
                <a:latin typeface="Times New Roman"/>
                <a:cs typeface="Times New Roman"/>
              </a:rPr>
              <a:t>）</a:t>
            </a:r>
            <a:r>
              <a:rPr lang="en-US" altLang="zh-CN" kern="100" dirty="0">
                <a:latin typeface="Times New Roman"/>
                <a:cs typeface="Times New Roman"/>
              </a:rPr>
              <a:t>&amp;&amp;</a:t>
            </a:r>
            <a:r>
              <a:rPr lang="zh-CN" altLang="zh-CN" kern="100" dirty="0">
                <a:latin typeface="Times New Roman"/>
                <a:cs typeface="Times New Roman"/>
              </a:rPr>
              <a:t>（</a:t>
            </a:r>
            <a:r>
              <a:rPr lang="en-US" altLang="zh-CN" kern="100" dirty="0">
                <a:latin typeface="Times New Roman"/>
                <a:cs typeface="Times New Roman"/>
              </a:rPr>
              <a:t>a&lt;=6</a:t>
            </a:r>
            <a:r>
              <a:rPr lang="zh-CN" altLang="zh-CN" kern="100" dirty="0">
                <a:latin typeface="Times New Roman"/>
                <a:cs typeface="Times New Roman"/>
              </a:rPr>
              <a:t>））</a:t>
            </a:r>
            <a:r>
              <a:rPr lang="en-US" altLang="zh-CN" kern="100" dirty="0">
                <a:latin typeface="Times New Roman"/>
                <a:cs typeface="Times New Roman"/>
              </a:rPr>
              <a:t>x=2;</a:t>
            </a:r>
            <a:endParaRPr lang="zh-CN" altLang="zh-CN" kern="100" dirty="0">
              <a:latin typeface="Times New Roman"/>
              <a:cs typeface="Times New Roman"/>
            </a:endParaRPr>
          </a:p>
          <a:p>
            <a:pPr indent="200025" algn="just">
              <a:lnSpc>
                <a:spcPct val="150000"/>
              </a:lnSpc>
              <a:spcAft>
                <a:spcPts val="0"/>
              </a:spcAft>
            </a:pPr>
            <a:r>
              <a:rPr lang="en-US" altLang="zh-CN" kern="100" dirty="0">
                <a:latin typeface="Times New Roman"/>
                <a:cs typeface="Times New Roman"/>
              </a:rPr>
              <a:t>else if</a:t>
            </a:r>
            <a:r>
              <a:rPr lang="zh-CN" altLang="zh-CN" kern="100" dirty="0">
                <a:latin typeface="Times New Roman"/>
                <a:cs typeface="Times New Roman"/>
              </a:rPr>
              <a:t>（</a:t>
            </a:r>
            <a:r>
              <a:rPr lang="en-US" altLang="zh-CN" kern="100" dirty="0">
                <a:latin typeface="Times New Roman"/>
                <a:cs typeface="Times New Roman"/>
              </a:rPr>
              <a:t>a&gt;1</a:t>
            </a:r>
            <a:r>
              <a:rPr lang="zh-CN" altLang="zh-CN" kern="100" dirty="0">
                <a:latin typeface="Times New Roman"/>
                <a:cs typeface="Times New Roman"/>
              </a:rPr>
              <a:t>）</a:t>
            </a:r>
            <a:r>
              <a:rPr lang="en-US" altLang="zh-CN" kern="100" dirty="0">
                <a:latin typeface="Times New Roman"/>
                <a:cs typeface="Times New Roman"/>
              </a:rPr>
              <a:t>||</a:t>
            </a:r>
            <a:r>
              <a:rPr lang="zh-CN" altLang="zh-CN" kern="100" dirty="0">
                <a:latin typeface="Times New Roman"/>
                <a:cs typeface="Times New Roman"/>
              </a:rPr>
              <a:t>（</a:t>
            </a:r>
            <a:r>
              <a:rPr lang="en-US" altLang="zh-CN" kern="100" dirty="0">
                <a:latin typeface="Times New Roman"/>
                <a:cs typeface="Times New Roman"/>
              </a:rPr>
              <a:t>a&gt;8</a:t>
            </a:r>
            <a:r>
              <a:rPr lang="zh-CN" altLang="zh-CN" kern="100" dirty="0">
                <a:latin typeface="Times New Roman"/>
                <a:cs typeface="Times New Roman"/>
              </a:rPr>
              <a:t>））</a:t>
            </a:r>
            <a:r>
              <a:rPr lang="en-US" altLang="zh-CN" kern="100" dirty="0">
                <a:latin typeface="Times New Roman"/>
                <a:cs typeface="Times New Roman"/>
              </a:rPr>
              <a:t>x=3;</a:t>
            </a:r>
            <a:endParaRPr lang="zh-CN" altLang="zh-CN" kern="100" dirty="0">
              <a:latin typeface="Times New Roman"/>
              <a:cs typeface="Times New Roman"/>
            </a:endParaRPr>
          </a:p>
          <a:p>
            <a:pPr indent="200025" algn="just">
              <a:lnSpc>
                <a:spcPct val="150000"/>
              </a:lnSpc>
              <a:spcAft>
                <a:spcPts val="0"/>
              </a:spcAft>
            </a:pPr>
            <a:r>
              <a:rPr lang="en-US" altLang="zh-CN" kern="100" dirty="0">
                <a:latin typeface="Times New Roman"/>
                <a:cs typeface="Times New Roman"/>
              </a:rPr>
              <a:t>    else  x=1;</a:t>
            </a:r>
            <a:endParaRPr lang="zh-CN" altLang="zh-CN" kern="100" dirty="0">
              <a:latin typeface="Times New Roman"/>
              <a:cs typeface="Times New Roman"/>
            </a:endParaRPr>
          </a:p>
          <a:p>
            <a:pPr indent="133350" algn="just">
              <a:lnSpc>
                <a:spcPct val="150000"/>
              </a:lnSpc>
              <a:spcAft>
                <a:spcPts val="0"/>
              </a:spcAft>
            </a:pPr>
            <a:r>
              <a:rPr lang="en-US" altLang="zh-CN" kern="100" dirty="0">
                <a:latin typeface="Times New Roman"/>
                <a:cs typeface="Times New Roman"/>
              </a:rPr>
              <a:t>else  x=0;</a:t>
            </a:r>
            <a:endParaRPr lang="zh-CN" altLang="zh-CN" kern="100" dirty="0">
              <a:latin typeface="Times New Roman"/>
              <a:cs typeface="Times New Roman"/>
            </a:endParaRPr>
          </a:p>
          <a:p>
            <a:pPr indent="127000" algn="just">
              <a:lnSpc>
                <a:spcPct val="150000"/>
              </a:lnSpc>
              <a:spcAft>
                <a:spcPts val="0"/>
              </a:spcAft>
            </a:pPr>
            <a:endParaRPr lang="en-US" altLang="zh-CN"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xmlns=""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341977" y="508481"/>
            <a:ext cx="10469460" cy="5539978"/>
          </a:xfrm>
          <a:prstGeom prst="rect">
            <a:avLst/>
          </a:prstGeom>
          <a:noFill/>
        </p:spPr>
        <p:txBody>
          <a:bodyPr wrap="square" lIns="0" tIns="0" rIns="0" bIns="0" rtlCol="0">
            <a:spAutoFit/>
          </a:bodyPr>
          <a:lstStyle/>
          <a:p>
            <a:pPr indent="266700" algn="just">
              <a:lnSpc>
                <a:spcPct val="150000"/>
              </a:lnSpc>
              <a:spcAft>
                <a:spcPts val="0"/>
              </a:spcAft>
            </a:pPr>
            <a:r>
              <a:rPr lang="zh-CN" altLang="en-US" sz="1600" kern="100" dirty="0" smtClean="0">
                <a:solidFill>
                  <a:srgbClr val="000000"/>
                </a:solidFill>
                <a:latin typeface="Times New Roman" panose="02020603050405020304" pitchFamily="18" charset="0"/>
                <a:cs typeface="Times New Roman" panose="02020603050405020304" pitchFamily="18" charset="0"/>
              </a:rPr>
              <a:t>例</a:t>
            </a:r>
            <a:r>
              <a:rPr lang="en-US" altLang="zh-CN" sz="1600" kern="100" dirty="0" smtClean="0">
                <a:solidFill>
                  <a:srgbClr val="000000"/>
                </a:solidFill>
                <a:latin typeface="Times New Roman" panose="02020603050405020304" pitchFamily="18" charset="0"/>
                <a:cs typeface="Times New Roman" panose="02020603050405020304" pitchFamily="18" charset="0"/>
              </a:rPr>
              <a:t>3-1</a:t>
            </a:r>
            <a:r>
              <a:rPr lang="zh-CN" altLang="zh-CN" sz="1600" kern="100" dirty="0">
                <a:solidFill>
                  <a:srgbClr val="000000"/>
                </a:solidFill>
                <a:latin typeface="Times New Roman" panose="02020603050405020304" pitchFamily="18" charset="0"/>
                <a:cs typeface="Times New Roman" panose="02020603050405020304" pitchFamily="18" charset="0"/>
              </a:rPr>
              <a:t>从键盘输入一个整数，如果是正数，则输出该数。</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分析：需要判断输入的数是否是正数，设输入的数是</a:t>
            </a:r>
            <a:r>
              <a:rPr lang="en-US" altLang="zh-CN" sz="1600" kern="100" dirty="0">
                <a:solidFill>
                  <a:srgbClr val="000000"/>
                </a:solidFill>
                <a:latin typeface="Times New Roman" panose="02020603050405020304" pitchFamily="18" charset="0"/>
                <a:cs typeface="Times New Roman" panose="02020603050405020304" pitchFamily="18" charset="0"/>
              </a:rPr>
              <a:t>x</a:t>
            </a:r>
            <a:r>
              <a:rPr lang="zh-CN" altLang="zh-CN" sz="1600" kern="100" dirty="0">
                <a:solidFill>
                  <a:srgbClr val="000000"/>
                </a:solidFill>
                <a:latin typeface="Times New Roman" panose="02020603050405020304" pitchFamily="18" charset="0"/>
                <a:cs typeface="Times New Roman" panose="02020603050405020304" pitchFamily="18" charset="0"/>
              </a:rPr>
              <a:t>，那么判断</a:t>
            </a:r>
            <a:r>
              <a:rPr lang="en-US" altLang="zh-CN" sz="1600" kern="100" dirty="0">
                <a:solidFill>
                  <a:srgbClr val="000000"/>
                </a:solidFill>
                <a:latin typeface="Times New Roman" panose="02020603050405020304" pitchFamily="18" charset="0"/>
                <a:cs typeface="Times New Roman" panose="02020603050405020304" pitchFamily="18" charset="0"/>
              </a:rPr>
              <a:t>x</a:t>
            </a:r>
            <a:r>
              <a:rPr lang="zh-CN" altLang="zh-CN" sz="1600" kern="100" dirty="0">
                <a:solidFill>
                  <a:srgbClr val="000000"/>
                </a:solidFill>
                <a:latin typeface="Times New Roman" panose="02020603050405020304" pitchFamily="18" charset="0"/>
                <a:cs typeface="Times New Roman" panose="02020603050405020304" pitchFamily="18" charset="0"/>
              </a:rPr>
              <a:t>是否为正数的表达式为</a:t>
            </a:r>
            <a:r>
              <a:rPr lang="en-US" altLang="zh-CN" sz="1600" kern="100" dirty="0">
                <a:solidFill>
                  <a:srgbClr val="000000"/>
                </a:solidFill>
                <a:latin typeface="Times New Roman" panose="02020603050405020304" pitchFamily="18" charset="0"/>
                <a:cs typeface="Times New Roman" panose="02020603050405020304" pitchFamily="18" charset="0"/>
              </a:rPr>
              <a:t>x&gt;0</a:t>
            </a:r>
            <a:r>
              <a:rPr lang="zh-CN"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latin typeface="Times New Roman" panose="02020603050405020304" pitchFamily="18" charset="0"/>
                <a:cs typeface="Times New Roman" panose="02020603050405020304" pitchFamily="18" charset="0"/>
              </a:rPr>
              <a:t>程序如下：</a:t>
            </a: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#include&lt;</a:t>
            </a:r>
            <a:r>
              <a:rPr lang="en-US" altLang="zh-CN" sz="1600" kern="100" dirty="0" err="1">
                <a:solidFill>
                  <a:srgbClr val="000000"/>
                </a:solidFill>
                <a:latin typeface="Times New Roman" panose="02020603050405020304" pitchFamily="18" charset="0"/>
                <a:cs typeface="Times New Roman" panose="02020603050405020304" pitchFamily="18" charset="0"/>
              </a:rPr>
              <a:t>stdio.h</a:t>
            </a:r>
            <a:r>
              <a:rPr lang="en-US" altLang="zh-CN" sz="1600" kern="100" dirty="0">
                <a:solidFill>
                  <a:srgbClr val="000000"/>
                </a:solidFill>
                <a:latin typeface="Times New Roman" panose="02020603050405020304" pitchFamily="18" charset="0"/>
                <a:cs typeface="Times New Roman" panose="02020603050405020304" pitchFamily="18" charset="0"/>
              </a:rPr>
              <a:t>&gt;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main(){</a:t>
            </a:r>
            <a:endParaRPr lang="zh-CN" altLang="zh-CN" sz="1600"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int</a:t>
            </a:r>
            <a:r>
              <a:rPr lang="en-US" altLang="zh-CN" sz="1600" kern="100" dirty="0">
                <a:solidFill>
                  <a:srgbClr val="000000"/>
                </a:solidFill>
                <a:latin typeface="Times New Roman" panose="02020603050405020304" pitchFamily="18" charset="0"/>
                <a:cs typeface="Times New Roman" panose="02020603050405020304" pitchFamily="18" charset="0"/>
              </a:rPr>
              <a:t>   x;</a:t>
            </a:r>
            <a:endParaRPr lang="zh-CN" altLang="zh-CN" sz="1600"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sz="1600" kern="100" dirty="0" err="1">
                <a:solidFill>
                  <a:srgbClr val="000000"/>
                </a:solidFill>
                <a:latin typeface="Times New Roman" panose="02020603050405020304" pitchFamily="18" charset="0"/>
                <a:cs typeface="Times New Roman" panose="02020603050405020304" pitchFamily="18" charset="0"/>
              </a:rPr>
              <a:t>scanf</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err="1">
                <a:solidFill>
                  <a:srgbClr val="000000"/>
                </a:solidFill>
                <a:latin typeface="Times New Roman" panose="02020603050405020304" pitchFamily="18" charset="0"/>
                <a:cs typeface="Times New Roman" panose="02020603050405020304" pitchFamily="18" charset="0"/>
              </a:rPr>
              <a:t>d</a:t>
            </a:r>
            <a:r>
              <a:rPr lang="en-US" altLang="zh-CN" sz="1600" kern="100" dirty="0" err="1">
                <a:latin typeface="Times New Roman" panose="02020603050405020304" pitchFamily="18" charset="0"/>
                <a:cs typeface="Times New Roman" panose="02020603050405020304" pitchFamily="18" charset="0"/>
              </a:rPr>
              <a:t>"</a:t>
            </a:r>
            <a:r>
              <a:rPr lang="en-US" altLang="zh-CN" sz="1600" kern="100" dirty="0" err="1">
                <a:solidFill>
                  <a:srgbClr val="000000"/>
                </a:solidFill>
                <a:latin typeface="Times New Roman" panose="02020603050405020304" pitchFamily="18" charset="0"/>
                <a:cs typeface="Times New Roman" panose="02020603050405020304" pitchFamily="18" charset="0"/>
              </a:rPr>
              <a:t>,&amp;x</a:t>
            </a: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if(x&gt;0) </a:t>
            </a:r>
            <a:endParaRPr lang="zh-CN" altLang="zh-CN" sz="1600" kern="100" dirty="0">
              <a:latin typeface="Times New Roman" panose="02020603050405020304" pitchFamily="18" charset="0"/>
              <a:cs typeface="Times New Roman" panose="02020603050405020304" pitchFamily="18" charset="0"/>
            </a:endParaRPr>
          </a:p>
          <a:p>
            <a:pPr indent="600075"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 </a:t>
            </a:r>
            <a:r>
              <a:rPr lang="en-US" altLang="zh-CN" sz="1600" kern="100" dirty="0" err="1">
                <a:solidFill>
                  <a:srgbClr val="000000"/>
                </a:solidFill>
                <a:latin typeface="Times New Roman" panose="02020603050405020304" pitchFamily="18" charset="0"/>
                <a:cs typeface="Times New Roman" panose="02020603050405020304" pitchFamily="18" charset="0"/>
              </a:rPr>
              <a:t>printf</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en-US" altLang="zh-CN" sz="1600" kern="100" dirty="0">
                <a:latin typeface="Times New Roman" panose="02020603050405020304" pitchFamily="18" charset="0"/>
                <a:cs typeface="Times New Roman" panose="02020603050405020304" pitchFamily="18" charset="0"/>
              </a:rPr>
              <a:t>"</a:t>
            </a:r>
            <a:r>
              <a:rPr lang="en-US" altLang="zh-CN" sz="1600" kern="100" dirty="0">
                <a:solidFill>
                  <a:srgbClr val="000000"/>
                </a:solidFill>
                <a:latin typeface="Times New Roman" panose="02020603050405020304" pitchFamily="18" charset="0"/>
                <a:cs typeface="Times New Roman" panose="02020603050405020304" pitchFamily="18" charset="0"/>
              </a:rPr>
              <a:t>%d&gt;0\</a:t>
            </a:r>
            <a:r>
              <a:rPr lang="en-US" altLang="zh-CN" sz="1600" kern="100" dirty="0" err="1">
                <a:solidFill>
                  <a:srgbClr val="000000"/>
                </a:solidFill>
                <a:latin typeface="Times New Roman" panose="02020603050405020304" pitchFamily="18" charset="0"/>
                <a:cs typeface="Times New Roman" panose="02020603050405020304" pitchFamily="18" charset="0"/>
              </a:rPr>
              <a:t>n</a:t>
            </a:r>
            <a:r>
              <a:rPr lang="en-US" altLang="zh-CN" sz="1600" kern="100" dirty="0" err="1">
                <a:latin typeface="Times New Roman" panose="02020603050405020304" pitchFamily="18" charset="0"/>
                <a:cs typeface="Times New Roman" panose="02020603050405020304" pitchFamily="18" charset="0"/>
              </a:rPr>
              <a:t>"</a:t>
            </a:r>
            <a:r>
              <a:rPr lang="en-US" altLang="zh-CN" sz="1600" kern="100" dirty="0" err="1">
                <a:solidFill>
                  <a:srgbClr val="000000"/>
                </a:solidFill>
                <a:latin typeface="Times New Roman" panose="02020603050405020304" pitchFamily="18" charset="0"/>
                <a:cs typeface="Times New Roman" panose="02020603050405020304" pitchFamily="18" charset="0"/>
              </a:rPr>
              <a:t>,x</a:t>
            </a:r>
            <a:r>
              <a:rPr lang="en-US" altLang="zh-CN" sz="1600" kern="100" dirty="0">
                <a:solidFill>
                  <a:srgbClr val="000000"/>
                </a:solidFill>
                <a:latin typeface="Times New Roman" panose="02020603050405020304" pitchFamily="18" charset="0"/>
                <a:cs typeface="Times New Roman" panose="02020603050405020304" pitchFamily="18" charset="0"/>
              </a:rPr>
              <a:t>);  </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sz="1600" kern="100" dirty="0">
                <a:solidFill>
                  <a:srgbClr val="000000"/>
                </a:solidFill>
                <a:latin typeface="Times New Roman" panose="02020603050405020304" pitchFamily="18" charset="0"/>
                <a:cs typeface="Times New Roman" panose="02020603050405020304" pitchFamily="18" charset="0"/>
              </a:rPr>
              <a:t>}</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运行结果：</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从键盘输入：</a:t>
            </a:r>
            <a:r>
              <a:rPr lang="en-US" altLang="zh-CN" sz="1600" kern="100" dirty="0">
                <a:solidFill>
                  <a:srgbClr val="000000"/>
                </a:solidFill>
                <a:latin typeface="Times New Roman" panose="02020603050405020304" pitchFamily="18" charset="0"/>
                <a:cs typeface="Times New Roman" panose="02020603050405020304" pitchFamily="18" charset="0"/>
              </a:rPr>
              <a:t>5</a:t>
            </a:r>
            <a:r>
              <a:rPr lang="zh-CN" altLang="zh-CN" sz="1600"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输出：</a:t>
            </a:r>
            <a:r>
              <a:rPr lang="en-US" altLang="zh-CN" sz="1600" kern="100" dirty="0">
                <a:solidFill>
                  <a:srgbClr val="000000"/>
                </a:solidFill>
                <a:latin typeface="Times New Roman" panose="02020603050405020304" pitchFamily="18" charset="0"/>
                <a:cs typeface="Times New Roman" panose="02020603050405020304" pitchFamily="18" charset="0"/>
              </a:rPr>
              <a:t>5&gt;0</a:t>
            </a:r>
            <a:endParaRPr lang="zh-CN" altLang="zh-CN" sz="1600"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输入：</a:t>
            </a:r>
            <a:r>
              <a:rPr lang="en-US" altLang="zh-CN" sz="1600" kern="100" dirty="0">
                <a:solidFill>
                  <a:srgbClr val="000000"/>
                </a:solidFill>
                <a:latin typeface="Times New Roman" panose="02020603050405020304" pitchFamily="18" charset="0"/>
                <a:cs typeface="Times New Roman" panose="02020603050405020304" pitchFamily="18" charset="0"/>
              </a:rPr>
              <a:t>-6</a:t>
            </a:r>
            <a:r>
              <a:rPr lang="zh-CN" altLang="zh-CN" sz="1600"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zh-CN" altLang="zh-CN" sz="1600" kern="100" dirty="0">
                <a:solidFill>
                  <a:srgbClr val="000000"/>
                </a:solidFill>
                <a:latin typeface="Times New Roman" panose="02020603050405020304" pitchFamily="18" charset="0"/>
                <a:cs typeface="Times New Roman" panose="02020603050405020304" pitchFamily="18" charset="0"/>
              </a:rPr>
              <a:t>输出</a:t>
            </a:r>
            <a:r>
              <a:rPr lang="en-US" altLang="zh-CN" sz="1600" kern="100" dirty="0">
                <a:solidFill>
                  <a:srgbClr val="000000"/>
                </a:solidFill>
                <a:latin typeface="Times New Roman" panose="02020603050405020304" pitchFamily="18" charset="0"/>
                <a:cs typeface="Times New Roman" panose="02020603050405020304" pitchFamily="18" charset="0"/>
              </a:rPr>
              <a:t>:</a:t>
            </a:r>
            <a:r>
              <a:rPr lang="zh-CN" altLang="zh-CN" sz="1600" kern="100" dirty="0">
                <a:solidFill>
                  <a:srgbClr val="000000"/>
                </a:solidFill>
                <a:latin typeface="Times New Roman" panose="02020603050405020304" pitchFamily="18" charset="0"/>
                <a:cs typeface="Times New Roman" panose="02020603050405020304" pitchFamily="18" charset="0"/>
              </a:rPr>
              <a:t>无输出</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16125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4570482"/>
          </a:xfrm>
          <a:prstGeom prst="rect">
            <a:avLst/>
          </a:prstGeom>
          <a:noFill/>
        </p:spPr>
        <p:txBody>
          <a:bodyPr wrap="square" lIns="0" tIns="0" rIns="0" bIns="0" rtlCol="0">
            <a:spAutoFit/>
          </a:bodyPr>
          <a:lstStyle/>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这个程序当输入的数大于</a:t>
            </a:r>
            <a:r>
              <a:rPr lang="en-US" altLang="zh-CN" kern="100" dirty="0">
                <a:solidFill>
                  <a:srgbClr val="000000"/>
                </a:solidFill>
                <a:latin typeface="Times New Roman" panose="02020603050405020304" pitchFamily="18" charset="0"/>
                <a:cs typeface="Times New Roman" panose="02020603050405020304" pitchFamily="18" charset="0"/>
              </a:rPr>
              <a:t>0</a:t>
            </a:r>
            <a:r>
              <a:rPr lang="zh-CN" altLang="zh-CN" kern="100" dirty="0">
                <a:solidFill>
                  <a:srgbClr val="000000"/>
                </a:solidFill>
                <a:latin typeface="Times New Roman" panose="02020603050405020304" pitchFamily="18" charset="0"/>
                <a:cs typeface="Times New Roman" panose="02020603050405020304" pitchFamily="18" charset="0"/>
              </a:rPr>
              <a:t>时，整个程序代码都运行，如果输入的数小于或等于</a:t>
            </a:r>
            <a:r>
              <a:rPr lang="en-US" altLang="zh-CN" kern="100" dirty="0">
                <a:solidFill>
                  <a:srgbClr val="000000"/>
                </a:solidFill>
                <a:latin typeface="Times New Roman" panose="02020603050405020304" pitchFamily="18" charset="0"/>
                <a:cs typeface="Times New Roman" panose="02020603050405020304" pitchFamily="18" charset="0"/>
              </a:rPr>
              <a:t>0</a:t>
            </a:r>
            <a:r>
              <a:rPr lang="zh-CN" altLang="zh-CN" kern="100" dirty="0">
                <a:solidFill>
                  <a:srgbClr val="000000"/>
                </a:solidFill>
                <a:latin typeface="Times New Roman" panose="02020603050405020304" pitchFamily="18" charset="0"/>
                <a:cs typeface="Times New Roman" panose="02020603050405020304" pitchFamily="18" charset="0"/>
              </a:rPr>
              <a:t>时，跳过</a:t>
            </a: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zh-CN" altLang="zh-CN" kern="100" dirty="0">
                <a:solidFill>
                  <a:srgbClr val="000000"/>
                </a:solidFill>
                <a:latin typeface="Times New Roman" panose="02020603050405020304" pitchFamily="18" charset="0"/>
                <a:cs typeface="Times New Roman" panose="02020603050405020304" pitchFamily="18" charset="0"/>
              </a:rPr>
              <a:t>语句，结束运行，没有输出。从这个实例可以看出选择结构主要是根据</a:t>
            </a:r>
            <a:r>
              <a:rPr lang="en-US" altLang="zh-CN" kern="100" dirty="0">
                <a:solidFill>
                  <a:srgbClr val="000000"/>
                </a:solidFill>
                <a:latin typeface="Times New Roman" panose="02020603050405020304" pitchFamily="18" charset="0"/>
                <a:cs typeface="Times New Roman" panose="02020603050405020304" pitchFamily="18" charset="0"/>
              </a:rPr>
              <a:t>if</a:t>
            </a:r>
            <a:r>
              <a:rPr lang="zh-CN" altLang="zh-CN" kern="100" dirty="0">
                <a:solidFill>
                  <a:srgbClr val="000000"/>
                </a:solidFill>
                <a:latin typeface="Times New Roman" panose="02020603050405020304" pitchFamily="18" charset="0"/>
                <a:cs typeface="Times New Roman" panose="02020603050405020304" pitchFamily="18" charset="0"/>
              </a:rPr>
              <a:t>后面的表达式判断情况，决定后面的语句是否运行。</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3-2</a:t>
            </a:r>
            <a:r>
              <a:rPr lang="zh-CN" altLang="zh-CN" kern="100" dirty="0">
                <a:solidFill>
                  <a:srgbClr val="000000"/>
                </a:solidFill>
                <a:latin typeface="Times New Roman" panose="02020603050405020304" pitchFamily="18" charset="0"/>
                <a:cs typeface="Times New Roman" panose="02020603050405020304" pitchFamily="18" charset="0"/>
              </a:rPr>
              <a:t>读下面程序，它实现什么功能？</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a,b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d%d</a:t>
            </a:r>
            <a:r>
              <a:rPr lang="en-US" altLang="zh-CN" kern="100" dirty="0">
                <a:solidFill>
                  <a:srgbClr val="000000"/>
                </a:solidFill>
                <a:latin typeface="Times New Roman" panose="02020603050405020304" pitchFamily="18" charset="0"/>
                <a:cs typeface="Times New Roman" panose="02020603050405020304" pitchFamily="18" charset="0"/>
              </a:rPr>
              <a:t>",&amp;</a:t>
            </a:r>
            <a:r>
              <a:rPr lang="en-US" altLang="zh-CN" kern="100" dirty="0" err="1">
                <a:solidFill>
                  <a:srgbClr val="000000"/>
                </a:solidFill>
                <a:latin typeface="Times New Roman" panose="02020603050405020304" pitchFamily="18" charset="0"/>
                <a:cs typeface="Times New Roman" panose="02020603050405020304" pitchFamily="18" charset="0"/>
              </a:rPr>
              <a:t>a,&amp;b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 (a&lt;b)</a:t>
            </a:r>
            <a:endParaRPr lang="zh-CN" altLang="zh-CN" kern="100" dirty="0">
              <a:latin typeface="Times New Roman" panose="02020603050405020304" pitchFamily="18" charset="0"/>
              <a:cs typeface="Times New Roman" panose="02020603050405020304" pitchFamily="18" charset="0"/>
            </a:endParaRPr>
          </a:p>
          <a:p>
            <a:pPr indent="600075"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("%d&lt;%d",</a:t>
            </a:r>
            <a:r>
              <a:rPr lang="en-US" altLang="zh-CN" kern="100" dirty="0" err="1">
                <a:solidFill>
                  <a:srgbClr val="000000"/>
                </a:solidFill>
                <a:latin typeface="Times New Roman" panose="02020603050405020304" pitchFamily="18" charset="0"/>
                <a:cs typeface="Times New Roman" panose="02020603050405020304" pitchFamily="18" charset="0"/>
              </a:rPr>
              <a:t>a,b</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02510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37202" y="1094483"/>
            <a:ext cx="5973223" cy="4448654"/>
          </a:xfrm>
          <a:prstGeom prst="rect">
            <a:avLst/>
          </a:prstGeom>
          <a:noFill/>
        </p:spPr>
        <p:txBody>
          <a:bodyPr wrap="square" lIns="0" tIns="0" rIns="0" bIns="0" rtlCol="0">
            <a:spAutoFit/>
          </a:bodyPr>
          <a:lstStyle/>
          <a:p>
            <a:pPr indent="267970" algn="just">
              <a:lnSpc>
                <a:spcPct val="150000"/>
              </a:lnSpc>
              <a:spcAft>
                <a:spcPts val="0"/>
              </a:spcAft>
            </a:pPr>
            <a:r>
              <a:rPr lang="en-US" altLang="zh-CN" b="1" kern="100" dirty="0">
                <a:latin typeface="Times New Roman" panose="02020603050405020304" pitchFamily="18" charset="0"/>
                <a:cs typeface="Times New Roman" panose="02020603050405020304" pitchFamily="18" charset="0"/>
              </a:rPr>
              <a:t>3.2 if-else</a:t>
            </a:r>
            <a:r>
              <a:rPr lang="zh-CN" altLang="zh-CN" b="1" kern="100" dirty="0">
                <a:latin typeface="Times New Roman" panose="02020603050405020304" pitchFamily="18" charset="0"/>
                <a:cs typeface="Times New Roman" panose="02020603050405020304" pitchFamily="18" charset="0"/>
              </a:rPr>
              <a:t>语句</a:t>
            </a: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if-else</a:t>
            </a:r>
            <a:r>
              <a:rPr lang="zh-CN" altLang="zh-CN" kern="100" dirty="0">
                <a:solidFill>
                  <a:srgbClr val="000000"/>
                </a:solidFill>
                <a:latin typeface="Times New Roman" panose="02020603050405020304" pitchFamily="18" charset="0"/>
                <a:cs typeface="Times New Roman" panose="02020603050405020304" pitchFamily="18" charset="0"/>
              </a:rPr>
              <a:t>语句用于双分支的选择结构，其一般形式为：</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 (</a:t>
            </a:r>
            <a:r>
              <a:rPr lang="zh-CN" altLang="zh-CN" kern="100" dirty="0">
                <a:solidFill>
                  <a:srgbClr val="000000"/>
                </a:solidFill>
                <a:latin typeface="Times New Roman" panose="02020603050405020304" pitchFamily="18" charset="0"/>
                <a:cs typeface="Times New Roman" panose="02020603050405020304" pitchFamily="18" charset="0"/>
              </a:rPr>
              <a:t>表达式</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语句</a:t>
            </a:r>
            <a:r>
              <a:rPr lang="en-US" altLang="zh-CN" kern="100" dirty="0">
                <a:solidFill>
                  <a:srgbClr val="000000"/>
                </a:solidFill>
                <a:latin typeface="Times New Roman" panose="02020603050405020304" pitchFamily="18" charset="0"/>
                <a:cs typeface="Times New Roman" panose="02020603050405020304" pitchFamily="18" charset="0"/>
              </a:rPr>
              <a:t>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66675"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语句</a:t>
            </a:r>
            <a:r>
              <a:rPr lang="en-US" altLang="zh-CN" kern="100" dirty="0">
                <a:solidFill>
                  <a:srgbClr val="000000"/>
                </a:solidFill>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651808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03852" y="999679"/>
            <a:ext cx="10469460" cy="778418"/>
          </a:xfrm>
          <a:prstGeom prst="rect">
            <a:avLst/>
          </a:prstGeom>
          <a:noFill/>
        </p:spPr>
        <p:txBody>
          <a:bodyPr wrap="square" lIns="0" tIns="0" rIns="0" bIns="0" rtlCol="0">
            <a:spAutoFit/>
          </a:bodyPr>
          <a:lstStyle/>
          <a:p>
            <a:pPr indent="266700" algn="just">
              <a:lnSpc>
                <a:spcPct val="150000"/>
              </a:lnSpc>
              <a:spcBef>
                <a:spcPts val="250"/>
              </a:spcBef>
              <a:spcAft>
                <a:spcPts val="0"/>
              </a:spcAft>
            </a:pPr>
            <a:r>
              <a:rPr lang="en-US" altLang="zh-CN" kern="100" dirty="0">
                <a:solidFill>
                  <a:srgbClr val="000000"/>
                </a:solidFill>
                <a:latin typeface="宋体"/>
                <a:cs typeface="Times New Roman"/>
              </a:rPr>
              <a:t>if </a:t>
            </a:r>
            <a:r>
              <a:rPr lang="zh-CN" altLang="zh-CN" kern="100" dirty="0">
                <a:solidFill>
                  <a:srgbClr val="000000"/>
                </a:solidFill>
                <a:latin typeface="Times New Roman"/>
                <a:cs typeface="Times New Roman"/>
              </a:rPr>
              <a:t>和</a:t>
            </a:r>
            <a:r>
              <a:rPr lang="en-US" altLang="zh-CN" kern="100" dirty="0">
                <a:solidFill>
                  <a:srgbClr val="000000"/>
                </a:solidFill>
                <a:latin typeface="Times New Roman"/>
                <a:cs typeface="Times New Roman"/>
              </a:rPr>
              <a:t> else </a:t>
            </a:r>
            <a:r>
              <a:rPr lang="zh-CN" altLang="zh-CN" kern="100" dirty="0">
                <a:solidFill>
                  <a:srgbClr val="000000"/>
                </a:solidFill>
                <a:latin typeface="Times New Roman"/>
                <a:cs typeface="Times New Roman"/>
              </a:rPr>
              <a:t>是两个关键字，</a:t>
            </a:r>
            <a:r>
              <a:rPr lang="en-US" altLang="zh-CN" kern="100" dirty="0">
                <a:solidFill>
                  <a:srgbClr val="000000"/>
                </a:solidFill>
                <a:latin typeface="Times New Roman"/>
                <a:cs typeface="Times New Roman"/>
              </a:rPr>
              <a:t>if </a:t>
            </a:r>
            <a:r>
              <a:rPr lang="zh-CN" altLang="zh-CN" kern="100" dirty="0">
                <a:solidFill>
                  <a:srgbClr val="000000"/>
                </a:solidFill>
                <a:latin typeface="Times New Roman"/>
                <a:cs typeface="Times New Roman"/>
              </a:rPr>
              <a:t>意为“如果”，</a:t>
            </a:r>
            <a:r>
              <a:rPr lang="en-US" altLang="zh-CN" kern="100" dirty="0">
                <a:solidFill>
                  <a:srgbClr val="000000"/>
                </a:solidFill>
                <a:latin typeface="Times New Roman"/>
                <a:cs typeface="Times New Roman"/>
              </a:rPr>
              <a:t>else </a:t>
            </a:r>
            <a:r>
              <a:rPr lang="zh-CN" altLang="zh-CN" kern="100" dirty="0">
                <a:solidFill>
                  <a:srgbClr val="000000"/>
                </a:solidFill>
                <a:latin typeface="Times New Roman"/>
                <a:cs typeface="Times New Roman"/>
              </a:rPr>
              <a:t>意为“否则”，其执行流程为：如果表达式为真，执行语句</a:t>
            </a:r>
            <a:r>
              <a:rPr lang="en-US" altLang="zh-CN" kern="100" dirty="0">
                <a:solidFill>
                  <a:srgbClr val="000000"/>
                </a:solidFill>
                <a:latin typeface="Times New Roman"/>
                <a:cs typeface="Times New Roman"/>
              </a:rPr>
              <a:t>1</a:t>
            </a:r>
            <a:r>
              <a:rPr lang="zh-CN" altLang="zh-CN" kern="100" dirty="0">
                <a:solidFill>
                  <a:srgbClr val="000000"/>
                </a:solidFill>
                <a:latin typeface="Times New Roman"/>
                <a:cs typeface="Times New Roman"/>
              </a:rPr>
              <a:t>；表达式为假，执行语句</a:t>
            </a:r>
            <a:r>
              <a:rPr lang="en-US" altLang="zh-CN" kern="100" dirty="0">
                <a:solidFill>
                  <a:srgbClr val="000000"/>
                </a:solidFill>
                <a:latin typeface="Times New Roman"/>
                <a:cs typeface="Times New Roman"/>
              </a:rPr>
              <a:t>2</a:t>
            </a:r>
            <a:r>
              <a:rPr lang="zh-CN" altLang="zh-CN" kern="100" dirty="0">
                <a:solidFill>
                  <a:srgbClr val="000000"/>
                </a:solidFill>
                <a:latin typeface="Times New Roman"/>
                <a:cs typeface="Times New Roman"/>
              </a:rPr>
              <a:t>。其流程图如图</a:t>
            </a:r>
            <a:r>
              <a:rPr lang="en-US" altLang="zh-CN" kern="100" dirty="0">
                <a:solidFill>
                  <a:srgbClr val="000000"/>
                </a:solidFill>
                <a:latin typeface="Times New Roman"/>
                <a:cs typeface="Times New Roman"/>
              </a:rPr>
              <a:t>3-2</a:t>
            </a:r>
            <a:r>
              <a:rPr lang="zh-CN" altLang="zh-CN" kern="100" dirty="0">
                <a:solidFill>
                  <a:srgbClr val="000000"/>
                </a:solidFill>
                <a:latin typeface="Times New Roman"/>
                <a:cs typeface="Times New Roman"/>
              </a:rPr>
              <a:t>所示。</a:t>
            </a:r>
            <a:endParaRPr lang="zh-CN" altLang="zh-CN" kern="100" dirty="0">
              <a:latin typeface="Times New Roman"/>
              <a:cs typeface="Times New Roman"/>
            </a:endParaRPr>
          </a:p>
        </p:txBody>
      </p:sp>
      <p:sp>
        <p:nvSpPr>
          <p:cNvPr id="2" name="矩形 1"/>
          <p:cNvSpPr/>
          <p:nvPr/>
        </p:nvSpPr>
        <p:spPr>
          <a:xfrm>
            <a:off x="3924370" y="5127710"/>
            <a:ext cx="2743059" cy="507831"/>
          </a:xfrm>
          <a:prstGeom prst="rect">
            <a:avLst/>
          </a:prstGeom>
        </p:spPr>
        <p:txBody>
          <a:bodyPr wrap="none">
            <a:spAutoFit/>
          </a:bodyPr>
          <a:lstStyle/>
          <a:p>
            <a:pPr indent="228600" algn="ctr">
              <a:lnSpc>
                <a:spcPct val="150000"/>
              </a:lnSpc>
              <a:spcAft>
                <a:spcPts val="0"/>
              </a:spcAft>
            </a:pPr>
            <a:r>
              <a:rPr lang="zh-CN" altLang="zh-CN" kern="100" dirty="0">
                <a:solidFill>
                  <a:srgbClr val="000000"/>
                </a:solidFill>
                <a:latin typeface="Times New Roman"/>
                <a:cs typeface="Times New Roman"/>
              </a:rPr>
              <a:t>图</a:t>
            </a:r>
            <a:r>
              <a:rPr lang="en-US" altLang="zh-CN" kern="100" dirty="0">
                <a:solidFill>
                  <a:srgbClr val="000000"/>
                </a:solidFill>
                <a:latin typeface="Times New Roman"/>
                <a:cs typeface="Times New Roman"/>
              </a:rPr>
              <a:t>3-2 if-else</a:t>
            </a:r>
            <a:r>
              <a:rPr lang="zh-CN" altLang="zh-CN" kern="100" dirty="0">
                <a:solidFill>
                  <a:srgbClr val="000000"/>
                </a:solidFill>
                <a:latin typeface="Times New Roman"/>
                <a:cs typeface="Times New Roman"/>
              </a:rPr>
              <a:t>语句流程图</a:t>
            </a:r>
            <a:endParaRPr lang="zh-CN" altLang="zh-CN" sz="2400" kern="100" dirty="0">
              <a:latin typeface="Times New Roman"/>
              <a:cs typeface="Times New Roman"/>
            </a:endParaRPr>
          </a:p>
        </p:txBody>
      </p:sp>
      <p:pic>
        <p:nvPicPr>
          <p:cNvPr id="5" name="图片 4" descr="F:\ctutu\03\3-2.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49053" y="2219009"/>
            <a:ext cx="3785787" cy="2429904"/>
          </a:xfrm>
          <a:prstGeom prst="rect">
            <a:avLst/>
          </a:prstGeom>
          <a:noFill/>
          <a:ln>
            <a:noFill/>
          </a:ln>
        </p:spPr>
      </p:pic>
    </p:spTree>
    <p:extLst>
      <p:ext uri="{BB962C8B-B14F-4D97-AF65-F5344CB8AC3E}">
        <p14:creationId xmlns:p14="http://schemas.microsoft.com/office/powerpoint/2010/main" xmlns="" val="12255230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829675" y="1467917"/>
            <a:ext cx="10469460" cy="3985706"/>
          </a:xfrm>
          <a:prstGeom prst="rect">
            <a:avLst/>
          </a:prstGeom>
          <a:noFill/>
        </p:spPr>
        <p:txBody>
          <a:bodyPr wrap="square" lIns="0" tIns="0" rIns="0" bIns="0" rtlCol="0">
            <a:spAutoFit/>
          </a:bodyPr>
          <a:lstStyle/>
          <a:p>
            <a:pPr indent="266700" algn="just">
              <a:spcAft>
                <a:spcPts val="0"/>
              </a:spcAft>
            </a:pP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3-3</a:t>
            </a:r>
            <a:r>
              <a:rPr lang="zh-CN" altLang="zh-CN" kern="100" dirty="0">
                <a:solidFill>
                  <a:srgbClr val="000000"/>
                </a:solidFill>
                <a:latin typeface="Times New Roman" panose="02020603050405020304" pitchFamily="18" charset="0"/>
                <a:cs typeface="Times New Roman" panose="02020603050405020304" pitchFamily="18" charset="0"/>
              </a:rPr>
              <a:t>从键盘输入一个数</a:t>
            </a:r>
            <a:r>
              <a:rPr lang="en-US" altLang="zh-CN" kern="100" dirty="0">
                <a:solidFill>
                  <a:srgbClr val="000000"/>
                </a:solidFill>
                <a:latin typeface="Times New Roman" panose="02020603050405020304" pitchFamily="18" charset="0"/>
                <a:cs typeface="Times New Roman" panose="02020603050405020304" pitchFamily="18" charset="0"/>
              </a:rPr>
              <a:t>x</a:t>
            </a:r>
            <a:r>
              <a:rPr lang="zh-CN" altLang="zh-CN" kern="100" dirty="0">
                <a:solidFill>
                  <a:srgbClr val="000000"/>
                </a:solidFill>
                <a:latin typeface="Times New Roman" panose="02020603050405020304" pitchFamily="18" charset="0"/>
                <a:cs typeface="Times New Roman" panose="02020603050405020304" pitchFamily="18" charset="0"/>
              </a:rPr>
              <a:t>，判断该数是大于等于</a:t>
            </a:r>
            <a:r>
              <a:rPr lang="en-US" altLang="zh-CN" kern="100" dirty="0">
                <a:solidFill>
                  <a:srgbClr val="000000"/>
                </a:solidFill>
                <a:latin typeface="Times New Roman" panose="02020603050405020304" pitchFamily="18" charset="0"/>
                <a:cs typeface="Times New Roman" panose="02020603050405020304" pitchFamily="18" charset="0"/>
              </a:rPr>
              <a:t>0</a:t>
            </a:r>
            <a:r>
              <a:rPr lang="zh-CN" altLang="zh-CN" kern="100" dirty="0">
                <a:solidFill>
                  <a:srgbClr val="000000"/>
                </a:solidFill>
                <a:latin typeface="Times New Roman" panose="02020603050405020304" pitchFamily="18" charset="0"/>
                <a:cs typeface="Times New Roman" panose="02020603050405020304" pitchFamily="18" charset="0"/>
              </a:rPr>
              <a:t>还是小于</a:t>
            </a:r>
            <a:r>
              <a:rPr lang="en-US" altLang="zh-CN" kern="100" dirty="0">
                <a:solidFill>
                  <a:srgbClr val="000000"/>
                </a:solidFill>
                <a:latin typeface="Times New Roman" panose="02020603050405020304" pitchFamily="18" charset="0"/>
                <a:cs typeface="Times New Roman" panose="02020603050405020304" pitchFamily="18" charset="0"/>
              </a:rPr>
              <a:t>0</a:t>
            </a:r>
            <a:r>
              <a:rPr lang="zh-CN" altLang="zh-CN" kern="100" dirty="0" smtClean="0">
                <a:solidFill>
                  <a:srgbClr val="000000"/>
                </a:solidFill>
                <a:latin typeface="Times New Roman" panose="02020603050405020304" pitchFamily="18" charset="0"/>
                <a:cs typeface="Times New Roman" panose="02020603050405020304" pitchFamily="18" charset="0"/>
              </a:rPr>
              <a:t>。</a:t>
            </a:r>
            <a:endParaRPr lang="en-US" altLang="zh-CN" kern="100" dirty="0" smtClean="0">
              <a:solidFill>
                <a:srgbClr val="000000"/>
              </a:solidFill>
              <a:latin typeface="Times New Roman" panose="02020603050405020304" pitchFamily="18" charset="0"/>
              <a:cs typeface="Times New Roman" panose="02020603050405020304" pitchFamily="18" charset="0"/>
            </a:endParaRPr>
          </a:p>
          <a:p>
            <a:pPr indent="266700" algn="just">
              <a:spcAft>
                <a:spcPts val="0"/>
              </a:spcAft>
            </a:pPr>
            <a:endParaRPr lang="zh-CN" altLang="zh-CN" kern="100" dirty="0">
              <a:latin typeface="Times New Roman" panose="02020603050405020304" pitchFamily="18" charset="0"/>
              <a:cs typeface="Times New Roman" panose="02020603050405020304" pitchFamily="18" charset="0"/>
            </a:endParaRPr>
          </a:p>
          <a:p>
            <a:pPr indent="266700" algn="just">
              <a:spcBef>
                <a:spcPts val="250"/>
              </a:spcBef>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分析</a:t>
            </a:r>
            <a:r>
              <a:rPr lang="zh-CN" altLang="zh-CN" kern="100" dirty="0" smtClean="0">
                <a:solidFill>
                  <a:srgbClr val="000000"/>
                </a:solidFill>
                <a:latin typeface="Times New Roman" panose="02020603050405020304" pitchFamily="18" charset="0"/>
                <a:cs typeface="Times New Roman" panose="02020603050405020304" pitchFamily="18" charset="0"/>
              </a:rPr>
              <a:t>：</a:t>
            </a:r>
            <a:r>
              <a:rPr lang="zh-CN" altLang="en-US" kern="100" dirty="0" smtClean="0">
                <a:solidFill>
                  <a:srgbClr val="000000"/>
                </a:solidFill>
                <a:latin typeface="Times New Roman" panose="02020603050405020304" pitchFamily="18" charset="0"/>
                <a:cs typeface="Times New Roman" panose="02020603050405020304" pitchFamily="18" charset="0"/>
              </a:rPr>
              <a:t>例</a:t>
            </a:r>
            <a:r>
              <a:rPr lang="en-US" altLang="zh-CN" kern="100" dirty="0" smtClean="0">
                <a:solidFill>
                  <a:srgbClr val="000000"/>
                </a:solidFill>
                <a:latin typeface="Times New Roman" panose="02020603050405020304" pitchFamily="18" charset="0"/>
                <a:cs typeface="Times New Roman" panose="02020603050405020304" pitchFamily="18" charset="0"/>
              </a:rPr>
              <a:t>3-1</a:t>
            </a:r>
            <a:r>
              <a:rPr lang="zh-CN" altLang="zh-CN" kern="100" dirty="0">
                <a:solidFill>
                  <a:srgbClr val="000000"/>
                </a:solidFill>
                <a:latin typeface="Times New Roman" panose="02020603050405020304" pitchFamily="18" charset="0"/>
                <a:cs typeface="Times New Roman" panose="02020603050405020304" pitchFamily="18" charset="0"/>
              </a:rPr>
              <a:t>通过</a:t>
            </a:r>
            <a:r>
              <a:rPr lang="en-US" altLang="zh-CN" kern="100" dirty="0">
                <a:solidFill>
                  <a:srgbClr val="000000"/>
                </a:solidFill>
                <a:latin typeface="Times New Roman" panose="02020603050405020304" pitchFamily="18" charset="0"/>
                <a:cs typeface="Times New Roman" panose="02020603050405020304" pitchFamily="18" charset="0"/>
              </a:rPr>
              <a:t>if</a:t>
            </a:r>
            <a:r>
              <a:rPr lang="zh-CN" altLang="zh-CN" kern="100" dirty="0">
                <a:solidFill>
                  <a:srgbClr val="000000"/>
                </a:solidFill>
                <a:latin typeface="Times New Roman" panose="02020603050405020304" pitchFamily="18" charset="0"/>
                <a:cs typeface="Times New Roman" panose="02020603050405020304" pitchFamily="18" charset="0"/>
              </a:rPr>
              <a:t>语句判断如果</a:t>
            </a:r>
            <a:r>
              <a:rPr lang="en-US" altLang="zh-CN" kern="100" dirty="0">
                <a:solidFill>
                  <a:srgbClr val="000000"/>
                </a:solidFill>
                <a:latin typeface="Times New Roman" panose="02020603050405020304" pitchFamily="18" charset="0"/>
                <a:cs typeface="Times New Roman" panose="02020603050405020304" pitchFamily="18" charset="0"/>
              </a:rPr>
              <a:t>x&gt;0</a:t>
            </a:r>
            <a:r>
              <a:rPr lang="zh-CN" altLang="zh-CN" kern="100" dirty="0">
                <a:solidFill>
                  <a:srgbClr val="000000"/>
                </a:solidFill>
                <a:latin typeface="Times New Roman" panose="02020603050405020304" pitchFamily="18" charset="0"/>
                <a:cs typeface="Times New Roman" panose="02020603050405020304" pitchFamily="18" charset="0"/>
              </a:rPr>
              <a:t>输出</a:t>
            </a:r>
            <a:r>
              <a:rPr lang="en-US" altLang="zh-CN" kern="100" dirty="0">
                <a:solidFill>
                  <a:srgbClr val="000000"/>
                </a:solidFill>
                <a:latin typeface="Times New Roman" panose="02020603050405020304" pitchFamily="18" charset="0"/>
                <a:cs typeface="Times New Roman" panose="02020603050405020304" pitchFamily="18" charset="0"/>
              </a:rPr>
              <a:t>x&gt;0</a:t>
            </a:r>
            <a:r>
              <a:rPr lang="zh-CN" altLang="zh-CN" kern="100" dirty="0">
                <a:solidFill>
                  <a:srgbClr val="000000"/>
                </a:solidFill>
                <a:latin typeface="Times New Roman" panose="02020603050405020304" pitchFamily="18" charset="0"/>
                <a:cs typeface="Times New Roman" panose="02020603050405020304" pitchFamily="18" charset="0"/>
              </a:rPr>
              <a:t>，如果</a:t>
            </a:r>
            <a:r>
              <a:rPr lang="en-US" altLang="zh-CN" kern="100" dirty="0">
                <a:solidFill>
                  <a:srgbClr val="000000"/>
                </a:solidFill>
                <a:latin typeface="Times New Roman" panose="02020603050405020304" pitchFamily="18" charset="0"/>
                <a:cs typeface="Times New Roman" panose="02020603050405020304" pitchFamily="18" charset="0"/>
              </a:rPr>
              <a:t>x&lt;=0</a:t>
            </a:r>
            <a:r>
              <a:rPr lang="zh-CN" altLang="zh-CN" kern="100" dirty="0">
                <a:solidFill>
                  <a:srgbClr val="000000"/>
                </a:solidFill>
                <a:latin typeface="Times New Roman" panose="02020603050405020304" pitchFamily="18" charset="0"/>
                <a:cs typeface="Times New Roman" panose="02020603050405020304" pitchFamily="18" charset="0"/>
              </a:rPr>
              <a:t>没有处理，本例通过</a:t>
            </a:r>
            <a:r>
              <a:rPr lang="en-US" altLang="zh-CN" kern="100" dirty="0">
                <a:solidFill>
                  <a:srgbClr val="000000"/>
                </a:solidFill>
                <a:latin typeface="Times New Roman" panose="02020603050405020304" pitchFamily="18" charset="0"/>
                <a:cs typeface="Times New Roman" panose="02020603050405020304" pitchFamily="18" charset="0"/>
              </a:rPr>
              <a:t>if-else</a:t>
            </a:r>
            <a:r>
              <a:rPr lang="zh-CN" altLang="zh-CN" kern="100" dirty="0">
                <a:solidFill>
                  <a:srgbClr val="000000"/>
                </a:solidFill>
                <a:latin typeface="Times New Roman" panose="02020603050405020304" pitchFamily="18" charset="0"/>
                <a:cs typeface="Times New Roman" panose="02020603050405020304" pitchFamily="18" charset="0"/>
              </a:rPr>
              <a:t>语句处理两种情况。</a:t>
            </a:r>
            <a:endParaRPr lang="zh-CN" altLang="zh-CN" kern="100" dirty="0">
              <a:latin typeface="Times New Roman" panose="02020603050405020304" pitchFamily="18" charset="0"/>
              <a:cs typeface="Times New Roman" panose="02020603050405020304" pitchFamily="18" charset="0"/>
            </a:endParaRPr>
          </a:p>
          <a:p>
            <a:pPr indent="266700" algn="just">
              <a:spcBef>
                <a:spcPts val="250"/>
              </a:spcBef>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程序如下：</a:t>
            </a:r>
            <a:endParaRPr lang="zh-CN" altLang="zh-CN"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marL="266700" indent="266700" algn="just">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x;</a:t>
            </a:r>
            <a:endParaRPr lang="zh-CN" altLang="zh-CN" kern="100" dirty="0">
              <a:latin typeface="Times New Roman" panose="02020603050405020304" pitchFamily="18" charset="0"/>
              <a:cs typeface="Times New Roman" panose="02020603050405020304" pitchFamily="18" charset="0"/>
            </a:endParaRPr>
          </a:p>
          <a:p>
            <a:pPr marL="266700" indent="266700" algn="just">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d",&amp;x</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533400" indent="127000" algn="just">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if(x&gt;=0) </a:t>
            </a:r>
            <a:endParaRPr lang="zh-CN" altLang="zh-CN" kern="100" dirty="0">
              <a:latin typeface="Times New Roman" panose="02020603050405020304" pitchFamily="18" charset="0"/>
              <a:cs typeface="Times New Roman" panose="02020603050405020304" pitchFamily="18" charset="0"/>
            </a:endParaRPr>
          </a:p>
          <a:p>
            <a:pPr marL="533400" indent="266700" algn="just">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("x=%d</a:t>
            </a:r>
            <a:r>
              <a:rPr lang="zh-CN" altLang="zh-CN" kern="100" dirty="0">
                <a:solidFill>
                  <a:srgbClr val="000000"/>
                </a:solidFill>
                <a:latin typeface="Times New Roman" panose="02020603050405020304" pitchFamily="18" charset="0"/>
                <a:cs typeface="Times New Roman" panose="02020603050405020304" pitchFamily="18" charset="0"/>
              </a:rPr>
              <a:t>大于等于</a:t>
            </a:r>
            <a:r>
              <a:rPr lang="en-US" altLang="zh-CN" kern="100" dirty="0">
                <a:solidFill>
                  <a:srgbClr val="000000"/>
                </a:solidFill>
                <a:latin typeface="Times New Roman" panose="02020603050405020304" pitchFamily="18" charset="0"/>
                <a:cs typeface="Times New Roman" panose="02020603050405020304" pitchFamily="18" charset="0"/>
              </a:rPr>
              <a:t>0\</a:t>
            </a:r>
            <a:r>
              <a:rPr lang="en-US" altLang="zh-CN" kern="100" dirty="0" err="1">
                <a:solidFill>
                  <a:srgbClr val="000000"/>
                </a:solidFill>
                <a:latin typeface="Times New Roman" panose="02020603050405020304" pitchFamily="18" charset="0"/>
                <a:cs typeface="Times New Roman" panose="02020603050405020304" pitchFamily="18" charset="0"/>
              </a:rPr>
              <a:t>n",x</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marL="266700" indent="266700" algn="just">
              <a:spcBef>
                <a:spcPts val="250"/>
              </a:spcBef>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else</a:t>
            </a:r>
            <a:endParaRPr lang="zh-CN" altLang="zh-CN" kern="100" dirty="0">
              <a:latin typeface="Times New Roman" panose="02020603050405020304" pitchFamily="18" charset="0"/>
              <a:cs typeface="Times New Roman" panose="02020603050405020304" pitchFamily="18" charset="0"/>
            </a:endParaRPr>
          </a:p>
          <a:p>
            <a:pPr marL="533400" indent="266700" algn="just">
              <a:spcBef>
                <a:spcPts val="250"/>
              </a:spcBef>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 x=%d</a:t>
            </a:r>
            <a:r>
              <a:rPr lang="zh-CN" altLang="zh-CN" kern="100" dirty="0">
                <a:solidFill>
                  <a:srgbClr val="000000"/>
                </a:solidFill>
                <a:latin typeface="Times New Roman" panose="02020603050405020304" pitchFamily="18" charset="0"/>
                <a:cs typeface="Times New Roman" panose="02020603050405020304" pitchFamily="18" charset="0"/>
              </a:rPr>
              <a:t>小于</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n",x</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spcBef>
                <a:spcPts val="250"/>
              </a:spcBef>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504491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3817</Words>
  <Application>Microsoft Office PowerPoint</Application>
  <PresentationFormat>自定义</PresentationFormat>
  <Paragraphs>463</Paragraphs>
  <Slides>41</Slides>
  <Notes>37</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subject/>
  <dc:creator/>
  <cp:keywords/>
  <dc:description/>
  <cp:lastModifiedBy/>
  <cp:revision>1</cp:revision>
  <dcterms:created xsi:type="dcterms:W3CDTF">2016-11-27T09:16:09Z</dcterms:created>
  <dcterms:modified xsi:type="dcterms:W3CDTF">2021-09-26T01:40:51Z</dcterms:modified>
  <cp:category/>
</cp:coreProperties>
</file>