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11">
  <p:sldMasterIdLst>
    <p:sldMasterId id="2147483660" r:id="rId1"/>
  </p:sldMasterIdLst>
  <p:notesMasterIdLst>
    <p:notesMasterId r:id="rId43"/>
  </p:notesMasterIdLst>
  <p:sldIdLst>
    <p:sldId id="336" r:id="rId2"/>
    <p:sldId id="260" r:id="rId3"/>
    <p:sldId id="293" r:id="rId4"/>
    <p:sldId id="294" r:id="rId5"/>
    <p:sldId id="295" r:id="rId6"/>
    <p:sldId id="296" r:id="rId7"/>
    <p:sldId id="298" r:id="rId8"/>
    <p:sldId id="299" r:id="rId9"/>
    <p:sldId id="300" r:id="rId10"/>
    <p:sldId id="301" r:id="rId11"/>
    <p:sldId id="302" r:id="rId12"/>
    <p:sldId id="303" r:id="rId13"/>
    <p:sldId id="304" r:id="rId14"/>
    <p:sldId id="305" r:id="rId15"/>
    <p:sldId id="337" r:id="rId16"/>
    <p:sldId id="338" r:id="rId17"/>
    <p:sldId id="306" r:id="rId18"/>
    <p:sldId id="307" r:id="rId19"/>
    <p:sldId id="308" r:id="rId20"/>
    <p:sldId id="309" r:id="rId21"/>
    <p:sldId id="321" r:id="rId22"/>
    <p:sldId id="322" r:id="rId23"/>
    <p:sldId id="323" r:id="rId24"/>
    <p:sldId id="325" r:id="rId25"/>
    <p:sldId id="326" r:id="rId26"/>
    <p:sldId id="327" r:id="rId27"/>
    <p:sldId id="329" r:id="rId28"/>
    <p:sldId id="330" r:id="rId29"/>
    <p:sldId id="339" r:id="rId30"/>
    <p:sldId id="331" r:id="rId31"/>
    <p:sldId id="340" r:id="rId32"/>
    <p:sldId id="332" r:id="rId33"/>
    <p:sldId id="333" r:id="rId34"/>
    <p:sldId id="310" r:id="rId35"/>
    <p:sldId id="334" r:id="rId36"/>
    <p:sldId id="317" r:id="rId37"/>
    <p:sldId id="318" r:id="rId38"/>
    <p:sldId id="319" r:id="rId39"/>
    <p:sldId id="341" r:id="rId40"/>
    <p:sldId id="335" r:id="rId41"/>
    <p:sldId id="292"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70" autoAdjust="0"/>
    <p:restoredTop sz="94660"/>
  </p:normalViewPr>
  <p:slideViewPr>
    <p:cSldViewPr snapToGrid="0">
      <p:cViewPr varScale="1">
        <p:scale>
          <a:sx n="115" d="100"/>
          <a:sy n="115" d="100"/>
        </p:scale>
        <p:origin x="930" y="102"/>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41</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21338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项目八</a:t>
            </a:r>
            <a:endParaRPr lang="en-US" altLang="zh-CN" b="1" dirty="0">
              <a:solidFill>
                <a:prstClr val="white"/>
              </a:solidFill>
              <a:ea typeface="微软雅黑" pitchFamily="34" charset="-122"/>
              <a:cs typeface="Arial Unicode MS" pitchFamily="34" charset="-122"/>
            </a:endParaRPr>
          </a:p>
        </p:txBody>
      </p:sp>
      <p:sp>
        <p:nvSpPr>
          <p:cNvPr id="3" name="矩形 2"/>
          <p:cNvSpPr/>
          <p:nvPr userDrawn="1"/>
        </p:nvSpPr>
        <p:spPr>
          <a:xfrm>
            <a:off x="10223736" y="78410"/>
            <a:ext cx="1845377"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结构体与共用体</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375512" y="90688"/>
            <a:ext cx="594465"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32827" y="1"/>
            <a:ext cx="107983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7" name="TextBox 6"/>
          <p:cNvSpPr txBox="1"/>
          <p:nvPr userDrawn="1"/>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5683" y="1825732"/>
            <a:ext cx="3986989" cy="523220"/>
          </a:xfrm>
          <a:prstGeom prst="rect">
            <a:avLst/>
          </a:prstGeom>
        </p:spPr>
        <p:txBody>
          <a:bodyPr wrap="none">
            <a:spAutoFit/>
          </a:bodyPr>
          <a:lstStyle/>
          <a:p>
            <a:pPr>
              <a:defRPr/>
            </a:pPr>
            <a:r>
              <a:rPr lang="zh-CN" altLang="en-US" sz="2800" dirty="0">
                <a:latin typeface="微软雅黑" pitchFamily="34" charset="-122"/>
                <a:ea typeface="微软雅黑" pitchFamily="34" charset="-122"/>
              </a:rPr>
              <a:t>项目八 </a:t>
            </a:r>
            <a:r>
              <a:rPr lang="zh-CN" altLang="en-US" sz="2800" dirty="0" smtClean="0">
                <a:latin typeface="微软雅黑" pitchFamily="34" charset="-122"/>
                <a:ea typeface="微软雅黑" pitchFamily="34" charset="-122"/>
              </a:rPr>
              <a:t> 结构体</a:t>
            </a:r>
            <a:r>
              <a:rPr lang="zh-CN" altLang="en-US" sz="2800" dirty="0">
                <a:latin typeface="微软雅黑" pitchFamily="34" charset="-122"/>
                <a:ea typeface="微软雅黑" pitchFamily="34" charset="-122"/>
              </a:rPr>
              <a:t>与共用体</a:t>
            </a:r>
          </a:p>
        </p:txBody>
      </p:sp>
      <p:sp>
        <p:nvSpPr>
          <p:cNvPr id="3" name="矩形 2"/>
          <p:cNvSpPr/>
          <p:nvPr/>
        </p:nvSpPr>
        <p:spPr>
          <a:xfrm>
            <a:off x="3056546" y="2863314"/>
            <a:ext cx="6096000" cy="1754326"/>
          </a:xfrm>
          <a:prstGeom prst="rect">
            <a:avLst/>
          </a:prstGeom>
        </p:spPr>
        <p:txBody>
          <a:bodyPr>
            <a:spAutoFit/>
          </a:bodyPr>
          <a:lstStyle/>
          <a:p>
            <a:pPr marL="342900" indent="-342900" algn="just">
              <a:lnSpc>
                <a:spcPct val="120000"/>
              </a:lnSpc>
              <a:buFont typeface="Wingdings" pitchFamily="2" charset="2"/>
              <a:buChar char="Ø"/>
            </a:pPr>
            <a:r>
              <a:rPr lang="zh-CN" altLang="en-US" b="1" kern="100" smtClean="0">
                <a:latin typeface="Cambria"/>
                <a:cs typeface="Times New Roman"/>
              </a:rPr>
              <a:t>项目目标</a:t>
            </a:r>
            <a:endParaRPr lang="en-US" altLang="zh-CN" kern="100" dirty="0" smtClean="0">
              <a:latin typeface="Times New Roman" panose="02020603050405020304" pitchFamily="18" charset="0"/>
              <a:cs typeface="Times New Roman" panose="02020603050405020304" pitchFamily="18" charset="0"/>
            </a:endParaRPr>
          </a:p>
          <a:p>
            <a:pPr marL="342900" lvl="0" indent="-342900" algn="just">
              <a:lnSpc>
                <a:spcPct val="120000"/>
              </a:lnSpc>
              <a:spcAft>
                <a:spcPts val="0"/>
              </a:spcAft>
              <a:buFont typeface="+mj-lt"/>
              <a:buAutoNum type="arabicPeriod"/>
            </a:pPr>
            <a:r>
              <a:rPr lang="zh-CN" altLang="zh-CN" kern="100" dirty="0" smtClean="0">
                <a:latin typeface="Times New Roman" panose="02020603050405020304" pitchFamily="18" charset="0"/>
                <a:cs typeface="Times New Roman" panose="02020603050405020304" pitchFamily="18" charset="0"/>
              </a:rPr>
              <a:t>掌握</a:t>
            </a:r>
            <a:r>
              <a:rPr lang="zh-CN" altLang="zh-CN" kern="100" dirty="0">
                <a:latin typeface="Times New Roman" panose="02020603050405020304" pitchFamily="18" charset="0"/>
                <a:cs typeface="Times New Roman" panose="02020603050405020304" pitchFamily="18" charset="0"/>
              </a:rPr>
              <a:t>结构体类型的定义和使用方法</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掌握共用体定义和共用体</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体会结构体数组和结构体指针的应用方法</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了解用</a:t>
            </a:r>
            <a:r>
              <a:rPr lang="en-US" altLang="zh-CN" kern="100" dirty="0" err="1">
                <a:latin typeface="Times New Roman" panose="02020603050405020304" pitchFamily="18" charset="0"/>
                <a:cs typeface="Times New Roman" panose="02020603050405020304" pitchFamily="18" charset="0"/>
              </a:rPr>
              <a:t>typedef</a:t>
            </a:r>
            <a:r>
              <a:rPr lang="zh-CN" altLang="zh-CN" kern="100" dirty="0">
                <a:latin typeface="Times New Roman" panose="02020603050405020304" pitchFamily="18" charset="0"/>
                <a:cs typeface="Times New Roman" panose="02020603050405020304" pitchFamily="18" charset="0"/>
              </a:rPr>
              <a:t>定义类型</a:t>
            </a:r>
          </a:p>
        </p:txBody>
      </p:sp>
    </p:spTree>
    <p:extLst>
      <p:ext uri="{BB962C8B-B14F-4D97-AF65-F5344CB8AC3E}">
        <p14:creationId xmlns:p14="http://schemas.microsoft.com/office/powerpoint/2010/main" val="35951930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71574" y="1021914"/>
            <a:ext cx="9972675" cy="3831818"/>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本例中的结构体类型定义在函数内，所以其作用范围也只能在本函数内。必须先声明结构体类型，然后才能使用这种结构体类型声明变量。结构体变量在输入输出或进行各种运算时，需分别访问各个基本类型的成员，不能整体赋值或输入输出。但是结构体变量之间可以相互赋值。</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a:t>
            </a:r>
          </a:p>
          <a:p>
            <a:pPr indent="46672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s,%s,%s,%f</a:t>
            </a:r>
            <a:r>
              <a:rPr lang="en-US" altLang="zh-CN" kern="100" dirty="0">
                <a:latin typeface="Times New Roman" panose="02020603050405020304" pitchFamily="18" charset="0"/>
                <a:cs typeface="Times New Roman" panose="02020603050405020304" pitchFamily="18" charset="0"/>
              </a:rPr>
              <a:t>\n",s1); </a:t>
            </a:r>
            <a:r>
              <a:rPr lang="zh-CN" altLang="zh-CN" kern="100" dirty="0">
                <a:latin typeface="Times New Roman" panose="02020603050405020304" pitchFamily="18" charset="0"/>
                <a:cs typeface="Times New Roman" panose="02020603050405020304" pitchFamily="18" charset="0"/>
              </a:rPr>
              <a:t>错！</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s1={"20070002","lisi","nv",358.5}  </a:t>
            </a:r>
            <a:r>
              <a:rPr lang="zh-CN" altLang="zh-CN" kern="100" dirty="0">
                <a:latin typeface="Times New Roman" panose="02020603050405020304" pitchFamily="18" charset="0"/>
                <a:cs typeface="Times New Roman" panose="02020603050405020304" pitchFamily="18" charset="0"/>
              </a:rPr>
              <a:t>错！</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s2=s1;</a:t>
            </a:r>
            <a:r>
              <a:rPr lang="zh-CN" altLang="zh-CN" kern="100" dirty="0">
                <a:latin typeface="Times New Roman" panose="02020603050405020304" pitchFamily="18" charset="0"/>
                <a:cs typeface="Times New Roman" panose="02020603050405020304" pitchFamily="18" charset="0"/>
              </a:rPr>
              <a:t>正确</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s2.grade=s1.grade+6; </a:t>
            </a:r>
            <a:r>
              <a:rPr lang="zh-CN" altLang="zh-CN" kern="100" dirty="0">
                <a:latin typeface="Times New Roman" panose="02020603050405020304" pitchFamily="18" charset="0"/>
                <a:cs typeface="Times New Roman" panose="02020603050405020304" pitchFamily="18" charset="0"/>
              </a:rPr>
              <a:t>正确</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(s2.sex,s1.sex);</a:t>
            </a:r>
            <a:r>
              <a:rPr lang="zh-CN" altLang="zh-CN" kern="100" dirty="0">
                <a:latin typeface="Times New Roman" panose="02020603050405020304" pitchFamily="18" charset="0"/>
                <a:cs typeface="Times New Roman" panose="02020603050405020304" pitchFamily="18" charset="0"/>
              </a:rPr>
              <a:t>正确</a:t>
            </a:r>
          </a:p>
        </p:txBody>
      </p:sp>
    </p:spTree>
    <p:extLst>
      <p:ext uri="{BB962C8B-B14F-4D97-AF65-F5344CB8AC3E}">
        <p14:creationId xmlns:p14="http://schemas.microsoft.com/office/powerpoint/2010/main" val="591537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6325" y="495092"/>
            <a:ext cx="10306050" cy="5909310"/>
          </a:xfrm>
          <a:prstGeom prst="rect">
            <a:avLst/>
          </a:prstGeom>
        </p:spPr>
        <p:txBody>
          <a:bodyPr wrap="square">
            <a:spAutoFit/>
          </a:bodyPr>
          <a:lstStyle/>
          <a:p>
            <a:pPr indent="2667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8-4 </a:t>
            </a:r>
            <a:r>
              <a:rPr lang="zh-CN" altLang="zh-CN" kern="100" dirty="0">
                <a:latin typeface="Times New Roman" panose="02020603050405020304" pitchFamily="18" charset="0"/>
                <a:cs typeface="Times New Roman" panose="02020603050405020304" pitchFamily="18" charset="0"/>
              </a:rPr>
              <a:t>定义一结构体类型，包含工人的工资信息：编号、姓名、工资。并定义变量存放两人的数据，然后交换，输出交换前后的信息</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worker</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bh</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xm</a:t>
            </a:r>
            <a:r>
              <a:rPr lang="en-US" altLang="zh-CN" kern="100" dirty="0">
                <a:latin typeface="Times New Roman" panose="02020603050405020304" pitchFamily="18" charset="0"/>
                <a:cs typeface="Times New Roman" panose="02020603050405020304" pitchFamily="18" charset="0"/>
              </a:rPr>
              <a:t>[30];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float </a:t>
            </a:r>
            <a:r>
              <a:rPr lang="en-US" altLang="zh-CN" kern="100" dirty="0" err="1">
                <a:latin typeface="Times New Roman" panose="02020603050405020304" pitchFamily="18" charset="0"/>
                <a:cs typeface="Times New Roman" panose="02020603050405020304" pitchFamily="18" charset="0"/>
              </a:rPr>
              <a:t>gz</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worker  </a:t>
            </a:r>
            <a:r>
              <a:rPr lang="en-US" altLang="zh-CN" kern="100" dirty="0" err="1">
                <a:latin typeface="Times New Roman" panose="02020603050405020304" pitchFamily="18" charset="0"/>
                <a:cs typeface="Times New Roman" panose="02020603050405020304" pitchFamily="18" charset="0"/>
              </a:rPr>
              <a:t>z,x</a:t>
            </a:r>
            <a:r>
              <a:rPr lang="en-US" altLang="zh-CN" kern="100" dirty="0">
                <a:latin typeface="Times New Roman" panose="02020603050405020304" pitchFamily="18" charset="0"/>
                <a:cs typeface="Times New Roman" panose="02020603050405020304" pitchFamily="18" charset="0"/>
              </a:rPr>
              <a:t>={"10","li ming",2000}, y={"12","wang yan",2500};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结构体变量在定义时可以进行初始化</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   </a:t>
            </a:r>
            <a:r>
              <a:rPr lang="zh-CN" altLang="zh-CN" kern="100" dirty="0">
                <a:latin typeface="Times New Roman" panose="02020603050405020304" pitchFamily="18" charset="0"/>
                <a:cs typeface="Times New Roman" panose="02020603050405020304" pitchFamily="18" charset="0"/>
              </a:rPr>
              <a:t>编号</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姓名</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薪水</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nx</a:t>
            </a:r>
            <a:r>
              <a:rPr lang="en-US" altLang="zh-CN" kern="100" dirty="0">
                <a:latin typeface="Times New Roman" panose="02020603050405020304" pitchFamily="18" charset="0"/>
                <a:cs typeface="Times New Roman" panose="02020603050405020304" pitchFamily="18" charset="0"/>
              </a:rPr>
              <a:t>:%-5s%-6s%10.2f",x.bh,x.xm,x.gz);</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ny</a:t>
            </a:r>
            <a:r>
              <a:rPr lang="en-US" altLang="zh-CN" kern="100" dirty="0">
                <a:latin typeface="Times New Roman" panose="02020603050405020304" pitchFamily="18" charset="0"/>
                <a:cs typeface="Times New Roman" panose="02020603050405020304" pitchFamily="18" charset="0"/>
              </a:rPr>
              <a:t>:%-5s%-6s%10.2f",y.bh,y.xm,y.gz);</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z=x;  x=y;  y=z;    /*</a:t>
            </a:r>
            <a:r>
              <a:rPr lang="zh-CN" altLang="zh-CN" kern="100" dirty="0">
                <a:latin typeface="Times New Roman" panose="02020603050405020304" pitchFamily="18" charset="0"/>
                <a:cs typeface="Times New Roman" panose="02020603050405020304" pitchFamily="18" charset="0"/>
              </a:rPr>
              <a:t>交换两个结构体变量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交换后</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nx</a:t>
            </a:r>
            <a:r>
              <a:rPr lang="en-US" altLang="zh-CN" kern="100" dirty="0">
                <a:latin typeface="Times New Roman" panose="02020603050405020304" pitchFamily="18" charset="0"/>
                <a:cs typeface="Times New Roman" panose="02020603050405020304" pitchFamily="18" charset="0"/>
              </a:rPr>
              <a:t>:%-5s%-6s%10.2f",x.bh,x.xm,x.gz);</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ny</a:t>
            </a:r>
            <a:r>
              <a:rPr lang="en-US" altLang="zh-CN" kern="100" dirty="0">
                <a:latin typeface="Times New Roman" panose="02020603050405020304" pitchFamily="18" charset="0"/>
                <a:cs typeface="Times New Roman" panose="02020603050405020304" pitchFamily="18" charset="0"/>
              </a:rPr>
              <a:t>:%-5s%-6s%10.2f",y.bh,y.xm,y.gz);</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08902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1221" y="480117"/>
            <a:ext cx="10106025" cy="5909310"/>
          </a:xfrm>
          <a:prstGeom prst="rect">
            <a:avLst/>
          </a:prstGeom>
        </p:spPr>
        <p:txBody>
          <a:bodyPr wrap="square">
            <a:spAutoFit/>
          </a:bodyPr>
          <a:lstStyle/>
          <a:p>
            <a:pPr indent="267970" algn="just">
              <a:spcAft>
                <a:spcPts val="0"/>
              </a:spcAft>
            </a:pPr>
            <a:r>
              <a:rPr lang="en-US" altLang="zh-CN" b="1" kern="100" dirty="0">
                <a:latin typeface="Times New Roman" panose="02020603050405020304" pitchFamily="18" charset="0"/>
                <a:cs typeface="Times New Roman" panose="02020603050405020304" pitchFamily="18" charset="0"/>
              </a:rPr>
              <a:t>8.2.3</a:t>
            </a:r>
            <a:r>
              <a:rPr lang="zh-CN" altLang="zh-CN" b="1" kern="100" dirty="0">
                <a:latin typeface="Times New Roman" panose="02020603050405020304" pitchFamily="18" charset="0"/>
                <a:cs typeface="Times New Roman" panose="02020603050405020304" pitchFamily="18" charset="0"/>
              </a:rPr>
              <a:t>结构体类型定义的</a:t>
            </a:r>
            <a:r>
              <a:rPr lang="zh-CN" altLang="zh-CN" b="1" kern="100" dirty="0" smtClean="0">
                <a:latin typeface="Times New Roman" panose="02020603050405020304" pitchFamily="18" charset="0"/>
                <a:cs typeface="Times New Roman" panose="02020603050405020304" pitchFamily="18" charset="0"/>
              </a:rPr>
              <a:t>方法</a:t>
            </a:r>
            <a:endParaRPr lang="en-US" altLang="zh-CN" b="1" kern="100" dirty="0" smtClean="0">
              <a:latin typeface="Times New Roman" panose="02020603050405020304" pitchFamily="18" charset="0"/>
              <a:cs typeface="Times New Roman" panose="02020603050405020304" pitchFamily="18" charset="0"/>
            </a:endParaRPr>
          </a:p>
          <a:p>
            <a:pPr indent="267970" algn="just">
              <a:spcAft>
                <a:spcPts val="0"/>
              </a:spcAft>
            </a:pPr>
            <a:endParaRPr lang="zh-CN" altLang="zh-CN" b="1"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定义结构体变量的方法有三种，经常用第一种</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smtClean="0">
                <a:latin typeface="Times New Roman" panose="02020603050405020304" pitchFamily="18" charset="0"/>
                <a:cs typeface="Times New Roman" panose="02020603050405020304" pitchFamily="18" charset="0"/>
              </a:rPr>
              <a:t>方法</a:t>
            </a:r>
            <a:r>
              <a:rPr lang="zh-CN" altLang="zh-CN" kern="100" dirty="0">
                <a:latin typeface="Times New Roman" panose="02020603050405020304" pitchFamily="18" charset="0"/>
                <a:cs typeface="Times New Roman" panose="02020603050405020304" pitchFamily="18" charset="0"/>
              </a:rPr>
              <a:t>一：先定义结构体类型，再定义结构体变量。</a:t>
            </a: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如：</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s1,s2 </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方法二：定义结构体类型的同时定义结构体变量。</a:t>
            </a: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}s1,s2,s3;</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如果在其它地方还需要该结构体类型的变量，可以像方法一那样再去声明：</a:t>
            </a: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s4,s5</a:t>
            </a:r>
            <a:r>
              <a:rPr lang="en-US" altLang="zh-CN" kern="100" dirty="0" smtClean="0">
                <a:latin typeface="Times New Roman" panose="02020603050405020304" pitchFamily="18" charset="0"/>
                <a:cs typeface="Times New Roman" panose="02020603050405020304" pitchFamily="18" charset="0"/>
              </a:rPr>
              <a:t>;</a:t>
            </a: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方法三：定义匿名结构体</a:t>
            </a: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struct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}s1,s2,s3</a:t>
            </a:r>
            <a:r>
              <a:rPr lang="en-US" altLang="zh-CN" kern="100" dirty="0" smtClean="0">
                <a:latin typeface="Times New Roman" panose="02020603050405020304" pitchFamily="18" charset="0"/>
                <a:cs typeface="Times New Roman" panose="02020603050405020304" pitchFamily="18" charset="0"/>
              </a:rPr>
              <a:t>;</a:t>
            </a: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96732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4256" y="585153"/>
            <a:ext cx="10325100" cy="3000821"/>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8.2.4</a:t>
            </a:r>
            <a:r>
              <a:rPr lang="zh-CN" altLang="zh-CN" b="1" kern="100" dirty="0">
                <a:latin typeface="Times New Roman"/>
                <a:cs typeface="Times New Roman"/>
              </a:rPr>
              <a:t>结构体数组</a:t>
            </a:r>
          </a:p>
          <a:p>
            <a:pPr indent="266700" algn="just">
              <a:lnSpc>
                <a:spcPct val="150000"/>
              </a:lnSpc>
              <a:spcAft>
                <a:spcPts val="0"/>
              </a:spcAft>
            </a:pPr>
            <a:r>
              <a:rPr lang="zh-CN" altLang="zh-CN" kern="100" dirty="0">
                <a:latin typeface="Times New Roman"/>
                <a:cs typeface="Times New Roman"/>
              </a:rPr>
              <a:t>结构体数组是类型为结构体的数组，其定义方法与普通数组定义方法相同。结构体数组用来保存一批相同类型的结构体数据，每个数组元素相当于一个结构体变量。</a:t>
            </a:r>
          </a:p>
          <a:p>
            <a:pPr indent="266700" algn="just">
              <a:lnSpc>
                <a:spcPct val="150000"/>
              </a:lnSpc>
              <a:spcAft>
                <a:spcPts val="0"/>
              </a:spcAft>
            </a:pPr>
            <a:r>
              <a:rPr lang="zh-CN" altLang="en-US" kern="100" dirty="0" smtClean="0">
                <a:latin typeface="Times New Roman"/>
                <a:cs typeface="Times New Roman"/>
              </a:rPr>
              <a:t>例</a:t>
            </a:r>
            <a:r>
              <a:rPr lang="en-US" altLang="zh-CN" kern="100" dirty="0" smtClean="0">
                <a:latin typeface="Times New Roman"/>
                <a:cs typeface="Times New Roman"/>
              </a:rPr>
              <a:t>8-5</a:t>
            </a:r>
            <a:r>
              <a:rPr lang="zh-CN" altLang="zh-CN" kern="100" dirty="0">
                <a:latin typeface="Times New Roman"/>
                <a:cs typeface="Times New Roman"/>
              </a:rPr>
              <a:t>假设每门课程包含课程编号、课程名两个信息，使用结构体编程并输入、输出三门课程的成绩。</a:t>
            </a:r>
          </a:p>
          <a:p>
            <a:pPr indent="266700" algn="just">
              <a:lnSpc>
                <a:spcPct val="150000"/>
              </a:lnSpc>
              <a:spcAft>
                <a:spcPts val="0"/>
              </a:spcAft>
            </a:pPr>
            <a:r>
              <a:rPr lang="zh-CN" altLang="zh-CN" kern="100" dirty="0">
                <a:latin typeface="Times New Roman"/>
                <a:cs typeface="Times New Roman"/>
              </a:rPr>
              <a:t>分析：课程信息可以使用结构体来表示，每门课的信息包含两项，即课程编号和课程名。三门课的信息，用一维数组保存。</a:t>
            </a:r>
          </a:p>
        </p:txBody>
      </p:sp>
    </p:spTree>
    <p:extLst>
      <p:ext uri="{BB962C8B-B14F-4D97-AF65-F5344CB8AC3E}">
        <p14:creationId xmlns:p14="http://schemas.microsoft.com/office/powerpoint/2010/main" val="79051002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950" y="97359"/>
            <a:ext cx="10759155" cy="6324808"/>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定义结构体</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keCheng</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k_h</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k_m</a:t>
            </a:r>
            <a:r>
              <a:rPr lang="en-US" altLang="zh-CN" kern="100" dirty="0">
                <a:latin typeface="Times New Roman" panose="02020603050405020304" pitchFamily="18" charset="0"/>
                <a:cs typeface="Times New Roman" panose="02020603050405020304" pitchFamily="18" charset="0"/>
              </a:rPr>
              <a:t>[50];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定义结构体变量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keCheng</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kc</a:t>
            </a:r>
            <a:r>
              <a:rPr lang="en-US" altLang="zh-CN" kern="100" dirty="0">
                <a:latin typeface="Times New Roman" panose="02020603050405020304" pitchFamily="18" charset="0"/>
                <a:cs typeface="Times New Roman" panose="02020603050405020304" pitchFamily="18" charset="0"/>
              </a:rPr>
              <a:t>[3]={{"k1001","</a:t>
            </a:r>
            <a:r>
              <a:rPr lang="zh-CN" altLang="zh-CN" kern="100" dirty="0">
                <a:latin typeface="Times New Roman" panose="02020603050405020304" pitchFamily="18" charset="0"/>
                <a:cs typeface="Times New Roman" panose="02020603050405020304" pitchFamily="18" charset="0"/>
              </a:rPr>
              <a:t>数据结构与算法</a:t>
            </a:r>
            <a:r>
              <a:rPr lang="en-US" altLang="zh-CN" kern="100" dirty="0">
                <a:latin typeface="Times New Roman" panose="02020603050405020304" pitchFamily="18" charset="0"/>
                <a:cs typeface="Times New Roman" panose="02020603050405020304" pitchFamily="18" charset="0"/>
              </a:rPr>
              <a:t>"},{"k1002","</a:t>
            </a:r>
            <a:r>
              <a:rPr lang="zh-CN" altLang="zh-CN" kern="100" dirty="0">
                <a:latin typeface="Times New Roman" panose="02020603050405020304" pitchFamily="18" charset="0"/>
                <a:cs typeface="Times New Roman" panose="02020603050405020304" pitchFamily="18" charset="0"/>
              </a:rPr>
              <a:t>高等数学</a:t>
            </a:r>
            <a:r>
              <a:rPr lang="en-US" altLang="zh-CN" kern="100" dirty="0">
                <a:latin typeface="Times New Roman" panose="02020603050405020304" pitchFamily="18" charset="0"/>
                <a:cs typeface="Times New Roman" panose="02020603050405020304" pitchFamily="18" charset="0"/>
              </a:rPr>
              <a:t>"},{"k1003","</a:t>
            </a:r>
            <a:r>
              <a:rPr lang="zh-CN" altLang="zh-CN" kern="100" dirty="0">
                <a:latin typeface="Times New Roman" panose="02020603050405020304" pitchFamily="18" charset="0"/>
                <a:cs typeface="Times New Roman" panose="02020603050405020304" pitchFamily="18" charset="0"/>
              </a:rPr>
              <a:t>软件工程</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编号</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名称</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("%-10s%s\n",</a:t>
            </a:r>
            <a:r>
              <a:rPr lang="en-US" altLang="zh-CN" kern="100" dirty="0" err="1">
                <a:latin typeface="Times New Roman" panose="02020603050405020304" pitchFamily="18" charset="0"/>
                <a:cs typeface="Times New Roman" panose="02020603050405020304" pitchFamily="18" charset="0"/>
              </a:rPr>
              <a:t>kc</a:t>
            </a:r>
            <a:r>
              <a:rPr lang="en-US" altLang="zh-CN" kern="100" dirty="0">
                <a:latin typeface="Times New Roman" panose="02020603050405020304" pitchFamily="18" charset="0"/>
                <a:cs typeface="Times New Roman" panose="02020603050405020304" pitchFamily="18" charset="0"/>
              </a:rPr>
              <a:t>[i].</a:t>
            </a:r>
            <a:r>
              <a:rPr lang="en-US" altLang="zh-CN" kern="100" dirty="0" err="1">
                <a:latin typeface="Times New Roman" panose="02020603050405020304" pitchFamily="18" charset="0"/>
                <a:cs typeface="Times New Roman" panose="02020603050405020304" pitchFamily="18" charset="0"/>
              </a:rPr>
              <a:t>k_h,kc</a:t>
            </a:r>
            <a:r>
              <a:rPr lang="en-US" altLang="zh-CN" kern="100" dirty="0">
                <a:latin typeface="Times New Roman" panose="02020603050405020304" pitchFamily="18" charset="0"/>
                <a:cs typeface="Times New Roman" panose="02020603050405020304" pitchFamily="18" charset="0"/>
              </a:rPr>
              <a:t>[i].</a:t>
            </a:r>
            <a:r>
              <a:rPr lang="en-US" altLang="zh-CN" kern="100" dirty="0" err="1">
                <a:latin typeface="Times New Roman" panose="02020603050405020304" pitchFamily="18" charset="0"/>
                <a:cs typeface="Times New Roman" panose="02020603050405020304" pitchFamily="18" charset="0"/>
              </a:rPr>
              <a:t>k_m</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04748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0395" y="411606"/>
            <a:ext cx="10579693" cy="5743111"/>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8-6</a:t>
            </a:r>
            <a:r>
              <a:rPr lang="zh-CN" altLang="zh-CN" kern="100" dirty="0">
                <a:latin typeface="Times New Roman" panose="02020603050405020304" pitchFamily="18" charset="0"/>
                <a:cs typeface="Times New Roman" panose="02020603050405020304" pitchFamily="18" charset="0"/>
              </a:rPr>
              <a:t>声明一个结构体，包含姓名和成绩两个成员，输入五名同学的数据，按成绩排序并输出结果。</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char name[50];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float grade;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s[5],</a:t>
            </a:r>
            <a:r>
              <a:rPr lang="en-US" altLang="zh-CN" kern="100" dirty="0" err="1">
                <a:latin typeface="Times New Roman" panose="02020603050405020304" pitchFamily="18" charset="0"/>
                <a:cs typeface="Times New Roman" panose="02020603050405020304" pitchFamily="18" charset="0"/>
              </a:rPr>
              <a:t>ss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solidFill>
                  <a:srgbClr val="FF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请输入第</a:t>
            </a:r>
            <a:r>
              <a:rPr lang="en-US" altLang="zh-CN" kern="100" dirty="0">
                <a:latin typeface="Times New Roman" panose="02020603050405020304" pitchFamily="18" charset="0"/>
                <a:cs typeface="Times New Roman" panose="02020603050405020304" pitchFamily="18" charset="0"/>
              </a:rPr>
              <a:t> %d  </a:t>
            </a:r>
            <a:r>
              <a:rPr lang="zh-CN" altLang="zh-CN" kern="100" dirty="0">
                <a:latin typeface="Times New Roman" panose="02020603050405020304" pitchFamily="18" charset="0"/>
                <a:cs typeface="Times New Roman" panose="02020603050405020304" pitchFamily="18" charset="0"/>
              </a:rPr>
              <a:t>名同学的姓名和成绩</a:t>
            </a:r>
            <a:r>
              <a:rPr lang="en-US" altLang="zh-CN" kern="100" dirty="0">
                <a:latin typeface="Times New Roman" panose="02020603050405020304" pitchFamily="18" charset="0"/>
                <a:cs typeface="Times New Roman" panose="02020603050405020304" pitchFamily="18" charset="0"/>
              </a:rPr>
              <a:t>:",i+1);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s%f</a:t>
            </a: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name,&amp;s</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].grade);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81656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34497" y="207068"/>
            <a:ext cx="6096000" cy="5743111"/>
          </a:xfrm>
          <a:prstGeom prst="rect">
            <a:avLst/>
          </a:prstGeom>
        </p:spPr>
        <p:txBody>
          <a:bodyPr>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=0;i&lt;5-1;i++)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for(j=i+1;j&lt;5;j++)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if(s[j].grade&gt;s[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].grade)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ss</a:t>
            </a: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]=s[j];s[j]=</a:t>
            </a:r>
            <a:r>
              <a:rPr lang="en-US" altLang="zh-CN" kern="100" dirty="0" err="1">
                <a:latin typeface="Times New Roman" panose="02020603050405020304" pitchFamily="18" charset="0"/>
                <a:cs typeface="Times New Roman" panose="02020603050405020304" pitchFamily="18" charset="0"/>
              </a:rPr>
              <a:t>ss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名为</a:t>
            </a:r>
            <a:r>
              <a:rPr lang="en-US" altLang="zh-CN" kern="100" dirty="0">
                <a:latin typeface="Times New Roman" panose="02020603050405020304" pitchFamily="18" charset="0"/>
                <a:cs typeface="Times New Roman" panose="02020603050405020304" pitchFamily="18" charset="0"/>
              </a:rPr>
              <a:t> %s</a:t>
            </a:r>
            <a:r>
              <a:rPr lang="zh-CN" altLang="zh-CN" kern="100" dirty="0">
                <a:latin typeface="Times New Roman" panose="02020603050405020304" pitchFamily="18" charset="0"/>
                <a:cs typeface="Times New Roman" panose="02020603050405020304" pitchFamily="18" charset="0"/>
              </a:rPr>
              <a:t>，成绩为</a:t>
            </a:r>
            <a:r>
              <a:rPr lang="en-US" altLang="zh-CN" kern="100" dirty="0">
                <a:latin typeface="Times New Roman" panose="02020603050405020304" pitchFamily="18" charset="0"/>
                <a:cs typeface="Times New Roman" panose="02020603050405020304" pitchFamily="18" charset="0"/>
              </a:rPr>
              <a:t>%f\n",i+1,s[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name,s</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].grade);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33812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047" y="930929"/>
            <a:ext cx="10058400" cy="2585323"/>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8.2.5</a:t>
            </a:r>
            <a:r>
              <a:rPr lang="zh-CN" altLang="zh-CN" b="1" kern="100" dirty="0">
                <a:latin typeface="Times New Roman"/>
                <a:cs typeface="Times New Roman"/>
              </a:rPr>
              <a:t>结构体指针</a:t>
            </a:r>
          </a:p>
          <a:p>
            <a:pPr indent="266700" algn="just">
              <a:lnSpc>
                <a:spcPct val="150000"/>
              </a:lnSpc>
              <a:spcAft>
                <a:spcPts val="0"/>
              </a:spcAft>
            </a:pPr>
            <a:r>
              <a:rPr lang="zh-CN" altLang="zh-CN" kern="100" dirty="0">
                <a:latin typeface="Times New Roman"/>
                <a:cs typeface="Times New Roman"/>
              </a:rPr>
              <a:t>结构体变量在内存中占据一段连续的内存，可以将该内存的首地址保存在结构体类型的指针变量中。通过结构体类型指针变量可以间接访问结构体变量，也可以访问结构体数组中的元素。</a:t>
            </a:r>
          </a:p>
          <a:p>
            <a:pPr indent="266700" algn="just">
              <a:lnSpc>
                <a:spcPct val="150000"/>
              </a:lnSpc>
              <a:spcAft>
                <a:spcPts val="0"/>
              </a:spcAft>
            </a:pPr>
            <a:r>
              <a:rPr lang="zh-CN" altLang="zh-CN" kern="100" dirty="0">
                <a:latin typeface="Times New Roman"/>
                <a:cs typeface="Times New Roman"/>
              </a:rPr>
              <a:t>使用指向结构体数据的指针变量引用结构体成员的一般格式：</a:t>
            </a:r>
            <a:r>
              <a:rPr lang="en-US" altLang="zh-CN" kern="100" dirty="0">
                <a:latin typeface="Times New Roman"/>
                <a:cs typeface="Times New Roman"/>
              </a:rPr>
              <a:t>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   </a:t>
            </a:r>
            <a:r>
              <a:rPr lang="zh-CN" altLang="zh-CN" kern="100" dirty="0">
                <a:latin typeface="Times New Roman"/>
                <a:cs typeface="Times New Roman"/>
              </a:rPr>
              <a:t>指针变量名</a:t>
            </a:r>
            <a:r>
              <a:rPr lang="en-US" altLang="zh-CN" kern="100" dirty="0">
                <a:latin typeface="Times New Roman"/>
                <a:cs typeface="Times New Roman"/>
              </a:rPr>
              <a:t>-&gt;</a:t>
            </a:r>
            <a:r>
              <a:rPr lang="zh-CN" altLang="zh-CN" kern="100" dirty="0">
                <a:latin typeface="Times New Roman"/>
                <a:cs typeface="Times New Roman"/>
              </a:rPr>
              <a:t>成员名。</a:t>
            </a:r>
          </a:p>
          <a:p>
            <a:pPr indent="266700" algn="just">
              <a:lnSpc>
                <a:spcPct val="150000"/>
              </a:lnSpc>
              <a:spcAft>
                <a:spcPts val="0"/>
              </a:spcAft>
            </a:pPr>
            <a:r>
              <a:rPr lang="en-US" altLang="zh-CN" kern="100" dirty="0">
                <a:latin typeface="宋体"/>
                <a:cs typeface="Times New Roman"/>
              </a:rPr>
              <a:t>-&gt;</a:t>
            </a:r>
            <a:r>
              <a:rPr lang="zh-CN" altLang="zh-CN" kern="100" dirty="0">
                <a:latin typeface="Times New Roman"/>
                <a:cs typeface="Times New Roman"/>
              </a:rPr>
              <a:t>为指向运算符，即取指针变量指向的结构体数据的成员。</a:t>
            </a:r>
          </a:p>
        </p:txBody>
      </p:sp>
    </p:spTree>
    <p:extLst>
      <p:ext uri="{BB962C8B-B14F-4D97-AF65-F5344CB8AC3E}">
        <p14:creationId xmlns:p14="http://schemas.microsoft.com/office/powerpoint/2010/main" val="28705957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5880" y="276312"/>
            <a:ext cx="10239375" cy="6186309"/>
          </a:xfrm>
          <a:prstGeom prst="rect">
            <a:avLst/>
          </a:prstGeom>
        </p:spPr>
        <p:txBody>
          <a:bodyPr wrap="square">
            <a:spAutoFit/>
          </a:bodyPr>
          <a:lstStyle/>
          <a:p>
            <a:pPr indent="2667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8-7</a:t>
            </a:r>
            <a:r>
              <a:rPr lang="zh-CN" altLang="zh-CN" kern="100" dirty="0" smtClean="0">
                <a:latin typeface="Times New Roman" panose="02020603050405020304" pitchFamily="18" charset="0"/>
                <a:cs typeface="Times New Roman" panose="02020603050405020304" pitchFamily="18" charset="0"/>
              </a:rPr>
              <a:t>定义</a:t>
            </a:r>
            <a:r>
              <a:rPr lang="zh-CN" altLang="zh-CN" kern="100" dirty="0">
                <a:latin typeface="Times New Roman" panose="02020603050405020304" pitchFamily="18" charset="0"/>
                <a:cs typeface="Times New Roman" panose="02020603050405020304" pitchFamily="18" charset="0"/>
              </a:rPr>
              <a:t>一个结构体变量，用于存放一个学生的信息，并使用指针输出</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该类型的作用范围在本函数内</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no[30];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name[30];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sex[5];</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float  grade;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s1,s2;/*</a:t>
            </a:r>
            <a:r>
              <a:rPr lang="zh-CN" altLang="zh-CN" kern="100" dirty="0">
                <a:latin typeface="Times New Roman" panose="02020603050405020304" pitchFamily="18" charset="0"/>
                <a:cs typeface="Times New Roman" panose="02020603050405020304" pitchFamily="18" charset="0"/>
              </a:rPr>
              <a:t>定义结构体变量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ps</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定义结构体类型指针</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ps</a:t>
            </a:r>
            <a:r>
              <a:rPr lang="en-US" altLang="zh-CN" kern="100" dirty="0">
                <a:latin typeface="Times New Roman" panose="02020603050405020304" pitchFamily="18" charset="0"/>
                <a:cs typeface="Times New Roman" panose="02020603050405020304" pitchFamily="18" charset="0"/>
              </a:rPr>
              <a:t>=&amp;s1;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ps</a:t>
            </a:r>
            <a:r>
              <a:rPr lang="en-US" altLang="zh-CN" kern="100" dirty="0">
                <a:latin typeface="Times New Roman" panose="02020603050405020304" pitchFamily="18" charset="0"/>
                <a:cs typeface="Times New Roman" panose="02020603050405020304" pitchFamily="18" charset="0"/>
              </a:rPr>
              <a:t>-&gt;no,"20170001");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ps</a:t>
            </a:r>
            <a:r>
              <a:rPr lang="en-US" altLang="zh-CN" kern="100" dirty="0">
                <a:latin typeface="Times New Roman" panose="02020603050405020304" pitchFamily="18" charset="0"/>
                <a:cs typeface="Times New Roman" panose="02020603050405020304" pitchFamily="18" charset="0"/>
              </a:rPr>
              <a:t>-&gt;name,"</a:t>
            </a:r>
            <a:r>
              <a:rPr lang="en-US" altLang="zh-CN" kern="100" dirty="0" err="1">
                <a:latin typeface="Times New Roman" panose="02020603050405020304" pitchFamily="18" charset="0"/>
                <a:cs typeface="Times New Roman" panose="02020603050405020304" pitchFamily="18" charset="0"/>
              </a:rPr>
              <a:t>zhang</a:t>
            </a:r>
            <a:r>
              <a:rPr lang="en-US" altLang="zh-CN" kern="100" dirty="0">
                <a:latin typeface="Times New Roman" panose="02020603050405020304" pitchFamily="18" charset="0"/>
                <a:cs typeface="Times New Roman" panose="02020603050405020304" pitchFamily="18" charset="0"/>
              </a:rPr>
              <a:t> San");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ps</a:t>
            </a:r>
            <a:r>
              <a:rPr lang="en-US" altLang="zh-CN" kern="100" dirty="0">
                <a:latin typeface="Times New Roman" panose="02020603050405020304" pitchFamily="18" charset="0"/>
                <a:cs typeface="Times New Roman" panose="02020603050405020304" pitchFamily="18" charset="0"/>
              </a:rPr>
              <a:t>-&gt;</a:t>
            </a:r>
            <a:r>
              <a:rPr lang="en-US" altLang="zh-CN" kern="100" dirty="0" err="1">
                <a:latin typeface="Times New Roman" panose="02020603050405020304" pitchFamily="18" charset="0"/>
                <a:cs typeface="Times New Roman" panose="02020603050405020304" pitchFamily="18" charset="0"/>
              </a:rPr>
              <a:t>sex,"nan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s1.grade=425.5;</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s,%s,%s,%f</a:t>
            </a:r>
            <a:r>
              <a:rPr lang="en-US" altLang="zh-CN" kern="100" dirty="0">
                <a:latin typeface="Times New Roman" panose="02020603050405020304" pitchFamily="18" charset="0"/>
                <a:cs typeface="Times New Roman" panose="02020603050405020304" pitchFamily="18" charset="0"/>
              </a:rPr>
              <a:t>\n",s1.no,s1.name,s1.sex, </a:t>
            </a:r>
            <a:r>
              <a:rPr lang="en-US" altLang="zh-CN" kern="100" dirty="0" err="1">
                <a:latin typeface="Times New Roman" panose="02020603050405020304" pitchFamily="18" charset="0"/>
                <a:cs typeface="Times New Roman" panose="02020603050405020304" pitchFamily="18" charset="0"/>
              </a:rPr>
              <a:t>ps</a:t>
            </a:r>
            <a:r>
              <a:rPr lang="en-US" altLang="zh-CN" kern="100" dirty="0">
                <a:latin typeface="Times New Roman" panose="02020603050405020304" pitchFamily="18" charset="0"/>
                <a:cs typeface="Times New Roman" panose="02020603050405020304" pitchFamily="18" charset="0"/>
              </a:rPr>
              <a:t>-&gt;grade);</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a:t>
            </a: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702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2654" y="1101974"/>
            <a:ext cx="10829924" cy="2948243"/>
          </a:xfrm>
          <a:prstGeom prst="rect">
            <a:avLst/>
          </a:prstGeom>
        </p:spPr>
        <p:txBody>
          <a:bodyPr wrap="square">
            <a:spAutoFit/>
          </a:bodyPr>
          <a:lstStyle/>
          <a:p>
            <a:pPr indent="267970" algn="just">
              <a:lnSpc>
                <a:spcPct val="150000"/>
              </a:lnSpc>
              <a:spcAft>
                <a:spcPts val="0"/>
              </a:spcAft>
            </a:pPr>
            <a:r>
              <a:rPr lang="en-US" altLang="zh-CN" b="1" kern="100" dirty="0">
                <a:latin typeface="Cambria"/>
                <a:cs typeface="Times New Roman"/>
              </a:rPr>
              <a:t>8.3</a:t>
            </a:r>
            <a:r>
              <a:rPr lang="zh-CN" altLang="zh-CN" b="1" kern="100" dirty="0">
                <a:latin typeface="Cambria"/>
                <a:cs typeface="Times New Roman"/>
              </a:rPr>
              <a:t>共用体</a:t>
            </a:r>
          </a:p>
          <a:p>
            <a:pPr indent="266700" algn="just">
              <a:lnSpc>
                <a:spcPct val="150000"/>
              </a:lnSpc>
              <a:spcAft>
                <a:spcPts val="0"/>
              </a:spcAft>
            </a:pPr>
            <a:r>
              <a:rPr lang="zh-CN" altLang="zh-CN" kern="100" dirty="0">
                <a:latin typeface="Times New Roman"/>
                <a:cs typeface="Times New Roman"/>
              </a:rPr>
              <a:t>共用体是由多个数据成员组成的自定义类型，共用体使用了内存覆盖技术，其数据成员之间内存共享。共用体变量在同一时刻只能保存一个成员的值，如果对新的成员赋值，就会把原来成员的值覆盖掉。共用体空间的长度为成员中占用空间最大的那个成员的长度。</a:t>
            </a:r>
          </a:p>
          <a:p>
            <a:pPr indent="266700" algn="just">
              <a:lnSpc>
                <a:spcPct val="150000"/>
              </a:lnSpc>
              <a:spcAft>
                <a:spcPts val="0"/>
              </a:spcAft>
            </a:pPr>
            <a:r>
              <a:rPr lang="zh-CN" altLang="zh-CN" kern="100" dirty="0">
                <a:latin typeface="Times New Roman"/>
                <a:cs typeface="Times New Roman"/>
              </a:rPr>
              <a:t>例如：由</a:t>
            </a:r>
            <a:r>
              <a:rPr lang="en-US" altLang="zh-CN" kern="100" dirty="0" err="1">
                <a:latin typeface="Times New Roman"/>
                <a:cs typeface="Times New Roman"/>
              </a:rPr>
              <a:t>int</a:t>
            </a:r>
            <a:r>
              <a:rPr lang="zh-CN" altLang="zh-CN" kern="100" dirty="0">
                <a:latin typeface="Times New Roman"/>
                <a:cs typeface="Times New Roman"/>
              </a:rPr>
              <a:t>、</a:t>
            </a:r>
            <a:r>
              <a:rPr lang="en-US" altLang="zh-CN" kern="100" dirty="0">
                <a:latin typeface="Times New Roman"/>
                <a:cs typeface="Times New Roman"/>
              </a:rPr>
              <a:t>float</a:t>
            </a:r>
            <a:r>
              <a:rPr lang="zh-CN" altLang="zh-CN" kern="100" dirty="0">
                <a:latin typeface="Times New Roman"/>
                <a:cs typeface="Times New Roman"/>
              </a:rPr>
              <a:t>、和</a:t>
            </a:r>
            <a:r>
              <a:rPr lang="en-US" altLang="zh-CN" kern="100" dirty="0">
                <a:latin typeface="Times New Roman"/>
                <a:cs typeface="Times New Roman"/>
              </a:rPr>
              <a:t>char</a:t>
            </a:r>
            <a:r>
              <a:rPr lang="zh-CN" altLang="zh-CN" kern="100" dirty="0">
                <a:latin typeface="Times New Roman"/>
                <a:cs typeface="Times New Roman"/>
              </a:rPr>
              <a:t>三个类型的变量组成的共用体，该共用体的成员中，</a:t>
            </a:r>
            <a:r>
              <a:rPr lang="en-US" altLang="zh-CN" kern="100" dirty="0" err="1">
                <a:latin typeface="Times New Roman"/>
                <a:cs typeface="Times New Roman"/>
              </a:rPr>
              <a:t>int</a:t>
            </a:r>
            <a:r>
              <a:rPr lang="zh-CN" altLang="zh-CN" kern="100" dirty="0">
                <a:latin typeface="Times New Roman"/>
                <a:cs typeface="Times New Roman"/>
              </a:rPr>
              <a:t>型占用两个字节，</a:t>
            </a:r>
            <a:r>
              <a:rPr lang="en-US" altLang="zh-CN" kern="100" dirty="0">
                <a:latin typeface="Times New Roman"/>
                <a:cs typeface="Times New Roman"/>
              </a:rPr>
              <a:t>float</a:t>
            </a:r>
            <a:r>
              <a:rPr lang="zh-CN" altLang="zh-CN" kern="100" dirty="0">
                <a:latin typeface="Times New Roman"/>
                <a:cs typeface="Times New Roman"/>
              </a:rPr>
              <a:t>型占用</a:t>
            </a:r>
            <a:r>
              <a:rPr lang="en-US" altLang="zh-CN" kern="100" dirty="0">
                <a:latin typeface="Times New Roman"/>
                <a:cs typeface="Times New Roman"/>
              </a:rPr>
              <a:t>4</a:t>
            </a:r>
            <a:r>
              <a:rPr lang="zh-CN" altLang="zh-CN" kern="100" dirty="0">
                <a:latin typeface="Times New Roman"/>
                <a:cs typeface="Times New Roman"/>
              </a:rPr>
              <a:t>个字节，</a:t>
            </a:r>
            <a:r>
              <a:rPr lang="en-US" altLang="zh-CN" kern="100" dirty="0">
                <a:latin typeface="Times New Roman"/>
                <a:cs typeface="Times New Roman"/>
              </a:rPr>
              <a:t>char</a:t>
            </a:r>
            <a:r>
              <a:rPr lang="zh-CN" altLang="zh-CN" kern="100" dirty="0">
                <a:latin typeface="Times New Roman"/>
                <a:cs typeface="Times New Roman"/>
              </a:rPr>
              <a:t>型占用</a:t>
            </a:r>
            <a:r>
              <a:rPr lang="en-US" altLang="zh-CN" kern="100" dirty="0">
                <a:latin typeface="Times New Roman"/>
                <a:cs typeface="Times New Roman"/>
              </a:rPr>
              <a:t>1</a:t>
            </a:r>
            <a:r>
              <a:rPr lang="zh-CN" altLang="zh-CN" kern="100" dirty="0">
                <a:latin typeface="Times New Roman"/>
                <a:cs typeface="Times New Roman"/>
              </a:rPr>
              <a:t>个字节。占用内存最大的成员为</a:t>
            </a:r>
            <a:r>
              <a:rPr lang="en-US" altLang="zh-CN" kern="100" dirty="0">
                <a:latin typeface="Times New Roman"/>
                <a:cs typeface="Times New Roman"/>
              </a:rPr>
              <a:t>float</a:t>
            </a:r>
            <a:r>
              <a:rPr lang="zh-CN" altLang="zh-CN" kern="100" dirty="0">
                <a:latin typeface="Times New Roman"/>
                <a:cs typeface="Times New Roman"/>
              </a:rPr>
              <a:t>，占用</a:t>
            </a:r>
            <a:r>
              <a:rPr lang="en-US" altLang="zh-CN" kern="100" dirty="0">
                <a:latin typeface="Times New Roman"/>
                <a:cs typeface="Times New Roman"/>
              </a:rPr>
              <a:t>4</a:t>
            </a:r>
            <a:r>
              <a:rPr lang="zh-CN" altLang="zh-CN" kern="100" dirty="0">
                <a:latin typeface="Times New Roman"/>
                <a:cs typeface="Times New Roman"/>
              </a:rPr>
              <a:t>个字节，所以这个共用体占用</a:t>
            </a:r>
            <a:r>
              <a:rPr lang="en-US" altLang="zh-CN" kern="100" dirty="0">
                <a:latin typeface="Times New Roman"/>
                <a:cs typeface="Times New Roman"/>
              </a:rPr>
              <a:t>4</a:t>
            </a:r>
            <a:r>
              <a:rPr lang="zh-CN" altLang="zh-CN" kern="100" dirty="0">
                <a:latin typeface="Times New Roman"/>
                <a:cs typeface="Times New Roman"/>
              </a:rPr>
              <a:t>个字节。</a:t>
            </a:r>
          </a:p>
        </p:txBody>
      </p:sp>
    </p:spTree>
    <p:extLst>
      <p:ext uri="{BB962C8B-B14F-4D97-AF65-F5344CB8AC3E}">
        <p14:creationId xmlns:p14="http://schemas.microsoft.com/office/powerpoint/2010/main" val="3883121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09434" y="1883651"/>
            <a:ext cx="7333807" cy="3739485"/>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a:t>
            </a:r>
            <a:r>
              <a:rPr lang="zh-CN" altLang="zh-CN" b="1" kern="100" dirty="0" smtClean="0">
                <a:latin typeface="Cambria"/>
                <a:cs typeface="Times New Roman"/>
              </a:rPr>
              <a:t>描述</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小</a:t>
            </a:r>
            <a:r>
              <a:rPr lang="zh-CN" altLang="zh-CN" kern="100" dirty="0">
                <a:latin typeface="Times New Roman"/>
                <a:cs typeface="Times New Roman"/>
              </a:rPr>
              <a:t>张是一名负责学生管理工作的教师，今年刚刚分配到某高校学生处工作，在本职工作中有关学生的信息管理方面，他采用曾经学习过的</a:t>
            </a:r>
            <a:r>
              <a:rPr lang="en-US" altLang="zh-CN" kern="100" dirty="0">
                <a:latin typeface="Times New Roman"/>
                <a:cs typeface="Times New Roman"/>
              </a:rPr>
              <a:t>C</a:t>
            </a:r>
            <a:r>
              <a:rPr lang="zh-CN" altLang="zh-CN" kern="100" dirty="0">
                <a:latin typeface="Times New Roman"/>
                <a:cs typeface="Times New Roman"/>
              </a:rPr>
              <a:t>语言中结构体与共用体来编写程序，来满足学生信息的采集和管理</a:t>
            </a:r>
            <a:r>
              <a:rPr lang="zh-CN" altLang="zh-CN" kern="100" dirty="0">
                <a:solidFill>
                  <a:srgbClr val="000000"/>
                </a:solidFill>
                <a:latin typeface="Times New Roman"/>
                <a:cs typeface="Times New Roman"/>
              </a:rPr>
              <a:t>。</a:t>
            </a:r>
            <a:endParaRPr lang="zh-CN" altLang="zh-CN" kern="100" dirty="0">
              <a:latin typeface="Times New Roman"/>
              <a:cs typeface="Times New Roman"/>
            </a:endParaRPr>
          </a:p>
          <a:p>
            <a:pPr marL="342900" lvl="0" indent="-342900" algn="just">
              <a:lnSpc>
                <a:spcPct val="150000"/>
              </a:lnSpc>
              <a:spcAft>
                <a:spcPts val="0"/>
              </a:spcAft>
              <a:buFont typeface="Wingdings"/>
              <a:buChar char=""/>
            </a:pPr>
            <a:r>
              <a:rPr lang="zh-CN" altLang="en-US" b="1" kern="100" dirty="0">
                <a:latin typeface="Cambria"/>
                <a:cs typeface="Times New Roman"/>
              </a:rPr>
              <a:t>项目</a:t>
            </a:r>
            <a:r>
              <a:rPr lang="zh-CN" altLang="zh-CN" b="1" kern="100" dirty="0" smtClean="0">
                <a:latin typeface="Cambria"/>
                <a:cs typeface="Times New Roman"/>
              </a:rPr>
              <a:t>分析</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存储</a:t>
            </a:r>
            <a:r>
              <a:rPr lang="zh-CN" altLang="zh-CN" kern="100" dirty="0">
                <a:latin typeface="Times New Roman"/>
                <a:cs typeface="Times New Roman"/>
              </a:rPr>
              <a:t>复合型数据类型的时候，有时候基本数据类型不方便表达复杂现实数据，比如一个学生的学号、姓名、性别、家庭住址等等属性，所以在描述某个人的属性时就不能用单一的基本数据类型来描述，这便有了结构体与共用体。</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010" y="1116749"/>
            <a:ext cx="2926768" cy="5741251"/>
          </a:xfrm>
          <a:prstGeom prst="rect">
            <a:avLst/>
          </a:prstGeom>
        </p:spPr>
      </p:pic>
    </p:spTree>
    <p:extLst>
      <p:ext uri="{BB962C8B-B14F-4D97-AF65-F5344CB8AC3E}">
        <p14:creationId xmlns:p14="http://schemas.microsoft.com/office/powerpoint/2010/main" val="1213308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par>
                          <p:cTn id="13" fill="hold">
                            <p:stCondLst>
                              <p:cond delay="327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7325" y="266596"/>
            <a:ext cx="9258300" cy="5909310"/>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8.3.1</a:t>
            </a:r>
            <a:r>
              <a:rPr lang="zh-CN" altLang="zh-CN" b="1" kern="100" dirty="0">
                <a:latin typeface="Times New Roman" panose="02020603050405020304" pitchFamily="18" charset="0"/>
                <a:cs typeface="Times New Roman" panose="02020603050405020304" pitchFamily="18" charset="0"/>
              </a:rPr>
              <a:t>共用体类型说明及引用</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union  </a:t>
            </a:r>
            <a:r>
              <a:rPr lang="zh-CN" altLang="zh-CN" kern="100" dirty="0">
                <a:latin typeface="Times New Roman" panose="02020603050405020304" pitchFamily="18" charset="0"/>
                <a:cs typeface="Times New Roman" panose="02020603050405020304" pitchFamily="18" charset="0"/>
              </a:rPr>
              <a:t>共用体标识名</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类型名</a:t>
            </a:r>
            <a:r>
              <a:rPr lang="en-US" altLang="zh-CN" kern="100" dirty="0">
                <a:latin typeface="Times New Roman" panose="02020603050405020304" pitchFamily="18" charset="0"/>
                <a:cs typeface="Times New Roman" panose="02020603050405020304" pitchFamily="18" charset="0"/>
              </a:rPr>
              <a:t>1    </a:t>
            </a:r>
            <a:r>
              <a:rPr lang="zh-CN" altLang="zh-CN" kern="100" dirty="0">
                <a:latin typeface="Times New Roman" panose="02020603050405020304" pitchFamily="18" charset="0"/>
                <a:cs typeface="Times New Roman" panose="02020603050405020304" pitchFamily="18" charset="0"/>
              </a:rPr>
              <a:t>共用体成员名表</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类型名</a:t>
            </a:r>
            <a:r>
              <a:rPr lang="en-US" altLang="zh-CN" kern="100" dirty="0">
                <a:latin typeface="Times New Roman" panose="02020603050405020304" pitchFamily="18" charset="0"/>
                <a:cs typeface="Times New Roman" panose="02020603050405020304" pitchFamily="18" charset="0"/>
              </a:rPr>
              <a:t>2    </a:t>
            </a:r>
            <a:r>
              <a:rPr lang="zh-CN" altLang="zh-CN" kern="100" dirty="0">
                <a:latin typeface="Times New Roman" panose="02020603050405020304" pitchFamily="18" charset="0"/>
                <a:cs typeface="Times New Roman" panose="02020603050405020304" pitchFamily="18" charset="0"/>
              </a:rPr>
              <a:t>共用体成员名表</a:t>
            </a:r>
            <a:r>
              <a:rPr lang="en-US" altLang="zh-CN" kern="100" dirty="0">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类型名</a:t>
            </a:r>
            <a:r>
              <a:rPr lang="en-US" altLang="zh-CN" kern="100" dirty="0">
                <a:latin typeface="Times New Roman" panose="02020603050405020304" pitchFamily="18" charset="0"/>
                <a:cs typeface="Times New Roman" panose="02020603050405020304" pitchFamily="18" charset="0"/>
              </a:rPr>
              <a:t>n    </a:t>
            </a:r>
            <a:r>
              <a:rPr lang="zh-CN" altLang="zh-CN" kern="100" dirty="0">
                <a:latin typeface="Times New Roman" panose="02020603050405020304" pitchFamily="18" charset="0"/>
                <a:cs typeface="Times New Roman" panose="02020603050405020304" pitchFamily="18" charset="0"/>
              </a:rPr>
              <a:t>共用体成员名表</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其中</a:t>
            </a:r>
            <a:r>
              <a:rPr lang="en-US" altLang="zh-CN" kern="100" dirty="0">
                <a:latin typeface="Times New Roman" panose="02020603050405020304" pitchFamily="18" charset="0"/>
                <a:cs typeface="Times New Roman" panose="02020603050405020304" pitchFamily="18" charset="0"/>
              </a:rPr>
              <a:t>union</a:t>
            </a:r>
            <a:r>
              <a:rPr lang="zh-CN" altLang="zh-CN" kern="100" dirty="0">
                <a:latin typeface="Times New Roman" panose="02020603050405020304" pitchFamily="18" charset="0"/>
                <a:cs typeface="Times New Roman" panose="02020603050405020304" pitchFamily="18" charset="0"/>
              </a:rPr>
              <a:t>是关键字，是共用体类型的标志。共用体中的成员可以是简单变量，也可以是数组、指针、结构体和共用体。例如</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union  exam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}x;</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74102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249" y="342796"/>
            <a:ext cx="10334626" cy="5856732"/>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定义共用体变量的方式与结构体变量相似。</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定义类型的同时定义变量。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union data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b,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将类型定义与变量定义分开。</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union data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5334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union  data  a, b, c;</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89843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9700" y="889844"/>
            <a:ext cx="9658350" cy="4247317"/>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直接定义共用体变量。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union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 b,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可以引用一个共用体变量中的某个成员，引用方式与引用结构体变量中的成员相似。例如：</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a.ch=‘b’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a.f</a:t>
            </a:r>
            <a:r>
              <a:rPr lang="en-US" altLang="zh-CN" kern="100" dirty="0">
                <a:latin typeface="Times New Roman" panose="02020603050405020304" pitchFamily="18" charset="0"/>
                <a:cs typeface="Times New Roman" panose="02020603050405020304" pitchFamily="18" charset="0"/>
              </a:rPr>
              <a:t>=8.6;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特别提示：一个共用体变量不是同时存放多个成员的值，某一时刻只能存放其中的一个成员的值，这就是最后赋予它的值。</a:t>
            </a:r>
          </a:p>
        </p:txBody>
      </p:sp>
    </p:spTree>
    <p:extLst>
      <p:ext uri="{BB962C8B-B14F-4D97-AF65-F5344CB8AC3E}">
        <p14:creationId xmlns:p14="http://schemas.microsoft.com/office/powerpoint/2010/main" val="9308243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4900" y="-31760"/>
            <a:ext cx="10391775" cy="7521546"/>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8.3.2</a:t>
            </a:r>
            <a:r>
              <a:rPr lang="zh-CN" altLang="zh-CN" b="1" kern="100" dirty="0">
                <a:latin typeface="Times New Roman" panose="02020603050405020304" pitchFamily="18" charset="0"/>
                <a:cs typeface="Times New Roman" panose="02020603050405020304" pitchFamily="18" charset="0"/>
              </a:rPr>
              <a:t>共用体的实例测试</a:t>
            </a:r>
          </a:p>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8-8</a:t>
            </a:r>
            <a:r>
              <a:rPr lang="zh-CN" altLang="zh-CN" kern="100" dirty="0" smtClean="0">
                <a:latin typeface="Times New Roman" panose="02020603050405020304" pitchFamily="18" charset="0"/>
                <a:cs typeface="Times New Roman" panose="02020603050405020304" pitchFamily="18" charset="0"/>
              </a:rPr>
              <a:t>定义</a:t>
            </a:r>
            <a:r>
              <a:rPr lang="zh-CN" altLang="zh-CN" kern="100" dirty="0">
                <a:latin typeface="Times New Roman" panose="02020603050405020304" pitchFamily="18" charset="0"/>
                <a:cs typeface="Times New Roman" panose="02020603050405020304" pitchFamily="18" charset="0"/>
              </a:rPr>
              <a:t>一个共用体，包含两个整型成员，分别赋值并输出测试。</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union </a:t>
            </a:r>
            <a:r>
              <a:rPr lang="en-US" altLang="zh-CN" kern="100" dirty="0" err="1">
                <a:latin typeface="Times New Roman" panose="02020603050405020304" pitchFamily="18" charset="0"/>
                <a:cs typeface="Times New Roman" panose="02020603050405020304" pitchFamily="18" charset="0"/>
              </a:rPr>
              <a:t>Num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union </a:t>
            </a:r>
            <a:r>
              <a:rPr lang="en-US" altLang="zh-CN" kern="100" dirty="0" err="1">
                <a:latin typeface="Times New Roman" panose="02020603050405020304" pitchFamily="18" charset="0"/>
                <a:cs typeface="Times New Roman" panose="02020603050405020304" pitchFamily="18" charset="0"/>
              </a:rPr>
              <a:t>Num</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n.a</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n.a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n.b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n.b</a:t>
            </a:r>
            <a:r>
              <a:rPr lang="en-US" altLang="zh-CN" kern="100" dirty="0">
                <a:latin typeface="Times New Roman" panose="02020603050405020304" pitchFamily="18" charset="0"/>
                <a:cs typeface="Times New Roman" panose="02020603050405020304" pitchFamily="18" charset="0"/>
              </a:rPr>
              <a:t>=20;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n.a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n.b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ld</a:t>
            </a:r>
            <a:r>
              <a:rPr lang="en-US" altLang="zh-CN" kern="100" dirty="0">
                <a:latin typeface="Times New Roman" panose="02020603050405020304" pitchFamily="18" charset="0"/>
                <a:cs typeface="Times New Roman" panose="02020603050405020304" pitchFamily="18" charset="0"/>
              </a:rPr>
              <a:t>\n",&amp;</a:t>
            </a:r>
            <a:r>
              <a:rPr lang="en-US" altLang="zh-CN" kern="100" dirty="0" err="1">
                <a:latin typeface="Times New Roman" panose="02020603050405020304" pitchFamily="18" charset="0"/>
                <a:cs typeface="Times New Roman" panose="02020603050405020304" pitchFamily="18" charset="0"/>
              </a:rPr>
              <a:t>n.a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ld</a:t>
            </a:r>
            <a:r>
              <a:rPr lang="en-US" altLang="zh-CN" kern="100" dirty="0">
                <a:latin typeface="Times New Roman" panose="02020603050405020304" pitchFamily="18" charset="0"/>
                <a:cs typeface="Times New Roman" panose="02020603050405020304" pitchFamily="18" charset="0"/>
              </a:rPr>
              <a:t>\n",&amp;</a:t>
            </a:r>
            <a:r>
              <a:rPr lang="en-US" altLang="zh-CN" kern="100" dirty="0" err="1">
                <a:latin typeface="Times New Roman" panose="02020603050405020304" pitchFamily="18" charset="0"/>
                <a:cs typeface="Times New Roman" panose="02020603050405020304" pitchFamily="18" charset="0"/>
              </a:rPr>
              <a:t>n.b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22144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981075" y="928286"/>
            <a:ext cx="10763250" cy="4791055"/>
          </a:xfrm>
          <a:prstGeom prst="rect">
            <a:avLst/>
          </a:prstGeom>
          <a:noFill/>
        </p:spPr>
        <p:txBody>
          <a:bodyPr wrap="square" lIns="0" tIns="0" rIns="0" bIns="0" rtlCol="0">
            <a:spAutoFit/>
          </a:bodyPr>
          <a:lstStyle/>
          <a:p>
            <a:pPr indent="267970" algn="just">
              <a:lnSpc>
                <a:spcPct val="150000"/>
              </a:lnSpc>
              <a:spcAft>
                <a:spcPts val="0"/>
              </a:spcAft>
            </a:pPr>
            <a:r>
              <a:rPr lang="en-US" altLang="zh-CN" sz="1600" b="1" kern="100" dirty="0">
                <a:latin typeface="Times New Roman" panose="02020603050405020304" pitchFamily="18" charset="0"/>
                <a:cs typeface="Times New Roman" panose="02020603050405020304" pitchFamily="18" charset="0"/>
              </a:rPr>
              <a:t>8.4</a:t>
            </a:r>
            <a:r>
              <a:rPr lang="zh-CN" altLang="zh-CN" sz="1600" b="1" kern="100" dirty="0">
                <a:latin typeface="Times New Roman" panose="02020603050405020304" pitchFamily="18" charset="0"/>
                <a:cs typeface="Times New Roman" panose="02020603050405020304" pitchFamily="18" charset="0"/>
              </a:rPr>
              <a:t>用</a:t>
            </a:r>
            <a:r>
              <a:rPr lang="en-US" altLang="zh-CN" sz="1600" b="1" kern="100" dirty="0" err="1">
                <a:latin typeface="Times New Roman" panose="02020603050405020304" pitchFamily="18" charset="0"/>
                <a:cs typeface="Times New Roman" panose="02020603050405020304" pitchFamily="18" charset="0"/>
              </a:rPr>
              <a:t>typedef</a:t>
            </a:r>
            <a:r>
              <a:rPr lang="zh-CN" altLang="zh-CN" sz="1600" b="1" kern="100" dirty="0">
                <a:latin typeface="Times New Roman" panose="02020603050405020304" pitchFamily="18" charset="0"/>
                <a:cs typeface="Times New Roman" panose="02020603050405020304" pitchFamily="18" charset="0"/>
              </a:rPr>
              <a:t>定义类型</a:t>
            </a: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typedef</a:t>
            </a:r>
            <a:r>
              <a:rPr lang="zh-CN" altLang="zh-CN" sz="1600" kern="100" dirty="0">
                <a:latin typeface="Times New Roman" panose="02020603050405020304" pitchFamily="18" charset="0"/>
                <a:cs typeface="Times New Roman" panose="02020603050405020304" pitchFamily="18" charset="0"/>
              </a:rPr>
              <a:t>是类型定义的意思，它可以为一种已知的类型起一个别名。比如：</a:t>
            </a: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typedef</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INTERGER;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latin typeface="Times New Roman" panose="02020603050405020304" pitchFamily="18" charset="0"/>
                <a:cs typeface="Times New Roman" panose="02020603050405020304" pitchFamily="18" charset="0"/>
              </a:rPr>
              <a:t>这样在程序中既可以使用</a:t>
            </a:r>
            <a:r>
              <a:rPr lang="en-US" altLang="zh-CN" sz="1600" kern="100" dirty="0" err="1">
                <a:latin typeface="Times New Roman" panose="02020603050405020304" pitchFamily="18" charset="0"/>
                <a:cs typeface="Times New Roman" panose="02020603050405020304" pitchFamily="18" charset="0"/>
              </a:rPr>
              <a:t>int</a:t>
            </a:r>
            <a:r>
              <a:rPr lang="zh-CN" altLang="zh-CN" sz="1600" kern="100" dirty="0">
                <a:latin typeface="Times New Roman" panose="02020603050405020304" pitchFamily="18" charset="0"/>
                <a:cs typeface="Times New Roman" panose="02020603050405020304" pitchFamily="18" charset="0"/>
              </a:rPr>
              <a:t>声明整型变量，也可以使用</a:t>
            </a:r>
            <a:r>
              <a:rPr lang="en-US" altLang="zh-CN" sz="1600" kern="100" dirty="0">
                <a:latin typeface="Times New Roman" panose="02020603050405020304" pitchFamily="18" charset="0"/>
                <a:cs typeface="Times New Roman" panose="02020603050405020304" pitchFamily="18" charset="0"/>
              </a:rPr>
              <a:t>INTERGER</a:t>
            </a:r>
            <a:r>
              <a:rPr lang="zh-CN" altLang="zh-CN" sz="1600" kern="100" dirty="0">
                <a:latin typeface="Times New Roman" panose="02020603050405020304" pitchFamily="18" charset="0"/>
                <a:cs typeface="Times New Roman" panose="02020603050405020304" pitchFamily="18" charset="0"/>
              </a:rPr>
              <a:t>来声明整型变量，这两种是完全等效的。</a:t>
            </a:r>
            <a:r>
              <a:rPr lang="en-US" altLang="zh-CN" sz="1600" kern="100" dirty="0" err="1">
                <a:latin typeface="Times New Roman" panose="02020603050405020304" pitchFamily="18" charset="0"/>
                <a:cs typeface="Times New Roman" panose="02020603050405020304" pitchFamily="18" charset="0"/>
              </a:rPr>
              <a:t>typedef</a:t>
            </a:r>
            <a:r>
              <a:rPr lang="zh-CN" altLang="zh-CN" sz="1600" kern="100" dirty="0">
                <a:latin typeface="Times New Roman" panose="02020603050405020304" pitchFamily="18" charset="0"/>
                <a:cs typeface="Times New Roman" panose="02020603050405020304" pitchFamily="18" charset="0"/>
              </a:rPr>
              <a:t>只是为已经存在的数据类型另外起一个名字，不是产生新的数据类型。</a:t>
            </a:r>
          </a:p>
          <a:p>
            <a:pPr indent="266700" algn="just">
              <a:lnSpc>
                <a:spcPct val="150000"/>
              </a:lnSpc>
              <a:spcAft>
                <a:spcPts val="0"/>
              </a:spcAft>
            </a:pPr>
            <a:r>
              <a:rPr lang="zh-CN" altLang="zh-CN" sz="1600" kern="100" dirty="0">
                <a:latin typeface="Times New Roman" panose="02020603050405020304" pitchFamily="18" charset="0"/>
                <a:cs typeface="Times New Roman" panose="02020603050405020304" pitchFamily="18" charset="0"/>
              </a:rPr>
              <a:t>我们可以使用</a:t>
            </a:r>
            <a:r>
              <a:rPr lang="en-US" altLang="zh-CN" sz="1600" kern="100" dirty="0" err="1">
                <a:latin typeface="Times New Roman" panose="02020603050405020304" pitchFamily="18" charset="0"/>
                <a:cs typeface="Times New Roman" panose="02020603050405020304" pitchFamily="18" charset="0"/>
              </a:rPr>
              <a:t>typedef</a:t>
            </a:r>
            <a:r>
              <a:rPr lang="zh-CN" altLang="zh-CN" sz="1600" kern="100" dirty="0">
                <a:latin typeface="Times New Roman" panose="02020603050405020304" pitchFamily="18" charset="0"/>
                <a:cs typeface="Times New Roman" panose="02020603050405020304" pitchFamily="18" charset="0"/>
              </a:rPr>
              <a:t>为结构体或共用体类型起一个别名，这样在使用时就可以避免复杂的类型名。</a:t>
            </a: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struct</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stu</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r>
              <a:rPr lang="zh-CN" altLang="zh-CN" sz="1600" kern="100" dirty="0">
                <a:latin typeface="Times New Roman" panose="02020603050405020304" pitchFamily="18" charset="0"/>
                <a:cs typeface="Times New Roman" panose="02020603050405020304" pitchFamily="18" charset="0"/>
              </a:rPr>
              <a:t>结构体成员列表</a:t>
            </a: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typedef</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struct</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stu</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stu</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endParaRPr lang="zh-CN" altLang="zh-CN" sz="1600"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sz="1600"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53645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878901" y="1208099"/>
            <a:ext cx="10707148" cy="3185487"/>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为</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这个结构体类型起别名为</a:t>
            </a:r>
            <a:r>
              <a:rPr lang="en-US" altLang="zh-CN" kern="100" dirty="0" err="1">
                <a:latin typeface="Times New Roman" panose="02020603050405020304" pitchFamily="18" charset="0"/>
                <a:cs typeface="Times New Roman" panose="02020603050405020304" pitchFamily="18" charset="0"/>
              </a:rPr>
              <a:t>stu</a:t>
            </a:r>
            <a:r>
              <a:rPr lang="zh-CN" altLang="zh-CN" kern="100" dirty="0">
                <a:latin typeface="Times New Roman" panose="02020603050405020304" pitchFamily="18" charset="0"/>
                <a:cs typeface="Times New Roman" panose="02020603050405020304" pitchFamily="18" charset="0"/>
              </a:rPr>
              <a:t>，这样我们既可以使用</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zh-CN" altLang="zh-CN" kern="100" dirty="0">
                <a:latin typeface="Times New Roman" panose="02020603050405020304" pitchFamily="18" charset="0"/>
                <a:cs typeface="Times New Roman" panose="02020603050405020304" pitchFamily="18" charset="0"/>
              </a:rPr>
              <a:t>来声明结构体变量，也可以直接使用</a:t>
            </a:r>
            <a:r>
              <a:rPr lang="en-US" altLang="zh-CN" kern="100" dirty="0" err="1">
                <a:latin typeface="Times New Roman" panose="02020603050405020304" pitchFamily="18" charset="0"/>
                <a:cs typeface="Times New Roman" panose="02020603050405020304" pitchFamily="18" charset="0"/>
              </a:rPr>
              <a:t>stu</a:t>
            </a:r>
            <a:r>
              <a:rPr lang="zh-CN" altLang="zh-CN" kern="100" dirty="0">
                <a:latin typeface="Times New Roman" panose="02020603050405020304" pitchFamily="18" charset="0"/>
                <a:cs typeface="Times New Roman" panose="02020603050405020304" pitchFamily="18" charset="0"/>
              </a:rPr>
              <a:t>来声明结构体变量。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在实际使用中也可以简化为：</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typedef</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结构体成员列表</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540000" algn="just"/>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3239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456610" y="156939"/>
            <a:ext cx="8886827" cy="6093976"/>
          </a:xfrm>
          <a:prstGeom prst="rect">
            <a:avLst/>
          </a:prstGeom>
          <a:noFill/>
        </p:spPr>
        <p:txBody>
          <a:bodyPr wrap="square" lIns="0" tIns="0" rIns="0" bIns="0" rtlCol="0">
            <a:spAutoFit/>
          </a:bodyPr>
          <a:lstStyle/>
          <a:p>
            <a:pPr marL="342900" lvl="0" indent="-342900" algn="just">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项目实训</a:t>
            </a:r>
            <a:endParaRPr lang="en-US" altLang="zh-CN" b="1" kern="100" dirty="0">
              <a:latin typeface="Times New Roman" panose="02020603050405020304" pitchFamily="18" charset="0"/>
              <a:cs typeface="Times New Roman" panose="02020603050405020304" pitchFamily="18" charset="0"/>
            </a:endParaRPr>
          </a:p>
          <a:p>
            <a:pPr marL="342900" lvl="0" indent="-342900" algn="just">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实训一：统计票数</a:t>
            </a:r>
          </a:p>
          <a:p>
            <a:pPr indent="266700" algn="just">
              <a:spcAft>
                <a:spcPts val="0"/>
              </a:spcAft>
            </a:pPr>
            <a:r>
              <a:rPr lang="zh-CN" altLang="zh-CN" kern="100" dirty="0">
                <a:latin typeface="Times New Roman" panose="02020603050405020304" pitchFamily="18" charset="0"/>
                <a:cs typeface="Times New Roman" panose="02020603050405020304" pitchFamily="18" charset="0"/>
              </a:rPr>
              <a:t>某班级选出班长一职采取投票选举法，有三个候选人，统计出票数</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stud</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name[10];</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coun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333375" algn="just">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houxuan</a:t>
            </a:r>
            <a:r>
              <a:rPr lang="en-US" altLang="zh-CN" kern="100" dirty="0">
                <a:latin typeface="Times New Roman" panose="02020603050405020304" pitchFamily="18" charset="0"/>
                <a:cs typeface="Times New Roman" panose="02020603050405020304" pitchFamily="18" charset="0"/>
              </a:rPr>
              <a:t>[3]={"liming",0,"zhangli",0,"wangyi",0};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stuname</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for(i=1;i&lt;=10;i++)</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("%s", </a:t>
            </a:r>
            <a:r>
              <a:rPr lang="en-US" altLang="zh-CN" kern="100" dirty="0" err="1">
                <a:latin typeface="Times New Roman" panose="02020603050405020304" pitchFamily="18" charset="0"/>
                <a:cs typeface="Times New Roman" panose="02020603050405020304" pitchFamily="18" charset="0"/>
              </a:rPr>
              <a:t>stuname</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for(j=0;j&lt;3;j++)</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if(</a:t>
            </a:r>
            <a:r>
              <a:rPr lang="en-US" altLang="zh-CN" kern="100" dirty="0" err="1">
                <a:latin typeface="Times New Roman" panose="02020603050405020304" pitchFamily="18" charset="0"/>
                <a:cs typeface="Times New Roman" panose="02020603050405020304" pitchFamily="18" charset="0"/>
              </a:rPr>
              <a:t>strcmp</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stuname,houxuan</a:t>
            </a:r>
            <a:r>
              <a:rPr lang="en-US" altLang="zh-CN" kern="100" dirty="0">
                <a:latin typeface="Times New Roman" panose="02020603050405020304" pitchFamily="18" charset="0"/>
                <a:cs typeface="Times New Roman" panose="02020603050405020304" pitchFamily="18" charset="0"/>
              </a:rPr>
              <a:t>[j].name)==0)  </a:t>
            </a:r>
            <a:r>
              <a:rPr lang="en-US" altLang="zh-CN" kern="100" dirty="0" err="1">
                <a:latin typeface="Times New Roman" panose="02020603050405020304" pitchFamily="18" charset="0"/>
                <a:cs typeface="Times New Roman" panose="02020603050405020304" pitchFamily="18" charset="0"/>
              </a:rPr>
              <a:t>houxuan</a:t>
            </a:r>
            <a:r>
              <a:rPr lang="en-US" altLang="zh-CN" kern="100" dirty="0">
                <a:latin typeface="Times New Roman" panose="02020603050405020304" pitchFamily="18" charset="0"/>
                <a:cs typeface="Times New Roman" panose="02020603050405020304" pitchFamily="18" charset="0"/>
              </a:rPr>
              <a:t>[j].</a:t>
            </a:r>
            <a:r>
              <a:rPr lang="en-US" altLang="zh-CN" kern="100" dirty="0" err="1">
                <a:latin typeface="Times New Roman" panose="02020603050405020304" pitchFamily="18" charset="0"/>
                <a:cs typeface="Times New Roman" panose="02020603050405020304" pitchFamily="18" charset="0"/>
              </a:rPr>
              <a:t>coun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333375"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  </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for(i=0;i&lt;3;i++)</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("%5s:%d\n",</a:t>
            </a:r>
            <a:r>
              <a:rPr lang="en-US" altLang="zh-CN" kern="100" dirty="0" err="1">
                <a:latin typeface="Times New Roman" panose="02020603050405020304" pitchFamily="18" charset="0"/>
                <a:cs typeface="Times New Roman" panose="02020603050405020304" pitchFamily="18" charset="0"/>
              </a:rPr>
              <a:t>houxuan</a:t>
            </a:r>
            <a:r>
              <a:rPr lang="en-US" altLang="zh-CN" kern="100" dirty="0">
                <a:latin typeface="Times New Roman" panose="02020603050405020304" pitchFamily="18" charset="0"/>
                <a:cs typeface="Times New Roman" panose="02020603050405020304" pitchFamily="18" charset="0"/>
              </a:rPr>
              <a:t>[i].</a:t>
            </a:r>
            <a:r>
              <a:rPr lang="en-US" altLang="zh-CN" kern="100" dirty="0" err="1">
                <a:latin typeface="Times New Roman" panose="02020603050405020304" pitchFamily="18" charset="0"/>
                <a:cs typeface="Times New Roman" panose="02020603050405020304" pitchFamily="18" charset="0"/>
              </a:rPr>
              <a:t>name,houxuan</a:t>
            </a:r>
            <a:r>
              <a:rPr lang="en-US" altLang="zh-CN" kern="100" dirty="0">
                <a:latin typeface="Times New Roman" panose="02020603050405020304" pitchFamily="18" charset="0"/>
                <a:cs typeface="Times New Roman" panose="02020603050405020304" pitchFamily="18" charset="0"/>
              </a:rPr>
              <a:t>[i].</a:t>
            </a:r>
            <a:r>
              <a:rPr lang="en-US" altLang="zh-CN" kern="100" dirty="0" err="1">
                <a:latin typeface="Times New Roman" panose="02020603050405020304" pitchFamily="18" charset="0"/>
                <a:cs typeface="Times New Roman" panose="02020603050405020304" pitchFamily="18" charset="0"/>
              </a:rPr>
              <a:t>coun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39880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3948" y="956519"/>
            <a:ext cx="9953625" cy="2948243"/>
          </a:xfrm>
          <a:prstGeom prst="rect">
            <a:avLst/>
          </a:prstGeom>
        </p:spPr>
        <p:txBody>
          <a:bodyPr wrap="square">
            <a:spAutoFit/>
          </a:bodyPr>
          <a:lstStyle/>
          <a:p>
            <a:pPr indent="267970" algn="just">
              <a:lnSpc>
                <a:spcPct val="150000"/>
              </a:lnSpc>
              <a:spcAft>
                <a:spcPts val="0"/>
              </a:spcAft>
            </a:pPr>
            <a:r>
              <a:rPr lang="zh-CN" altLang="en-US" b="1" kern="100" dirty="0">
                <a:latin typeface="Times New Roman"/>
                <a:cs typeface="Times New Roman"/>
              </a:rPr>
              <a:t>实训</a:t>
            </a:r>
            <a:r>
              <a:rPr lang="zh-CN" altLang="zh-CN" b="1" kern="100" dirty="0" smtClean="0">
                <a:latin typeface="Times New Roman"/>
                <a:cs typeface="Times New Roman"/>
              </a:rPr>
              <a:t>二</a:t>
            </a:r>
            <a:r>
              <a:rPr lang="zh-CN" altLang="zh-CN" b="1" kern="100" dirty="0">
                <a:latin typeface="Times New Roman"/>
                <a:cs typeface="Times New Roman"/>
              </a:rPr>
              <a:t>：输出成绩表</a:t>
            </a:r>
          </a:p>
          <a:p>
            <a:pPr indent="266700" algn="just">
              <a:lnSpc>
                <a:spcPct val="150000"/>
              </a:lnSpc>
              <a:spcAft>
                <a:spcPts val="0"/>
              </a:spcAft>
            </a:pPr>
            <a:r>
              <a:rPr lang="zh-CN" altLang="zh-CN" kern="100" dirty="0">
                <a:latin typeface="Times New Roman"/>
                <a:cs typeface="Times New Roman"/>
              </a:rPr>
              <a:t>输入</a:t>
            </a:r>
            <a:r>
              <a:rPr lang="en-US" altLang="zh-CN" kern="100" dirty="0">
                <a:latin typeface="Times New Roman"/>
                <a:cs typeface="Times New Roman"/>
              </a:rPr>
              <a:t>N</a:t>
            </a:r>
            <a:r>
              <a:rPr lang="zh-CN" altLang="zh-CN" kern="100" dirty="0">
                <a:latin typeface="Times New Roman"/>
                <a:cs typeface="Times New Roman"/>
              </a:rPr>
              <a:t>个学生的学号、姓名、三门课的成绩，计算每人的平均成绩，并按平均成绩由高到低排序，输出排序后的成绩表。</a:t>
            </a:r>
          </a:p>
          <a:p>
            <a:pPr indent="266700" algn="just">
              <a:lnSpc>
                <a:spcPct val="150000"/>
              </a:lnSpc>
              <a:spcAft>
                <a:spcPts val="0"/>
              </a:spcAft>
            </a:pPr>
            <a:r>
              <a:rPr lang="zh-CN" altLang="zh-CN" kern="100" dirty="0">
                <a:latin typeface="Times New Roman"/>
                <a:cs typeface="Times New Roman"/>
              </a:rPr>
              <a:t>分析：每个学生的信息包含多项，可以用结构体类型来表示，其成员有学号、姓名、三门课的成绩、平均成绩。</a:t>
            </a:r>
            <a:r>
              <a:rPr lang="en-US" altLang="zh-CN" kern="100" dirty="0">
                <a:latin typeface="Times New Roman"/>
                <a:cs typeface="Times New Roman"/>
              </a:rPr>
              <a:t>N</a:t>
            </a:r>
            <a:r>
              <a:rPr lang="zh-CN" altLang="zh-CN" kern="100" dirty="0">
                <a:latin typeface="Times New Roman"/>
                <a:cs typeface="Times New Roman"/>
              </a:rPr>
              <a:t>个学生的信息用一维数组保存。</a:t>
            </a:r>
          </a:p>
          <a:p>
            <a:pPr indent="266700" algn="just">
              <a:lnSpc>
                <a:spcPct val="150000"/>
              </a:lnSpc>
              <a:spcAft>
                <a:spcPts val="0"/>
              </a:spcAft>
            </a:pPr>
            <a:r>
              <a:rPr lang="zh-CN" altLang="zh-CN" kern="100" dirty="0">
                <a:latin typeface="Times New Roman"/>
                <a:cs typeface="Times New Roman"/>
              </a:rPr>
              <a:t>为便于编程处理，我们将每个小功能都定义为函数，一共包含数据输入及平均成绩计算函数、排序函数、输出函数及主函数。</a:t>
            </a:r>
          </a:p>
        </p:txBody>
      </p:sp>
    </p:spTree>
    <p:extLst>
      <p:ext uri="{BB962C8B-B14F-4D97-AF65-F5344CB8AC3E}">
        <p14:creationId xmlns:p14="http://schemas.microsoft.com/office/powerpoint/2010/main" val="21727416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1481" y="701124"/>
            <a:ext cx="9420225" cy="2862322"/>
          </a:xfrm>
          <a:prstGeom prst="rect">
            <a:avLst/>
          </a:prstGeom>
        </p:spPr>
        <p:txBody>
          <a:bodyPr wrap="square">
            <a:spAutoFit/>
          </a:bodyPr>
          <a:lstStyle/>
          <a:p>
            <a:pPr indent="266700">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math.h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#define N  3 /*</a:t>
            </a:r>
            <a:r>
              <a:rPr lang="zh-CN" altLang="zh-CN" kern="100" dirty="0">
                <a:latin typeface="Times New Roman" panose="02020603050405020304" pitchFamily="18" charset="0"/>
                <a:cs typeface="Times New Roman" panose="02020603050405020304" pitchFamily="18" charset="0"/>
              </a:rPr>
              <a:t>假设三名学生</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char no[8];</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char name[10];</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float score[3];</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float aver;</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50088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55035" y="604300"/>
            <a:ext cx="9189578" cy="5355312"/>
          </a:xfrm>
          <a:prstGeom prst="rect">
            <a:avLst/>
          </a:prstGeom>
        </p:spPr>
        <p:txBody>
          <a:bodyPr wrap="square">
            <a:spAutoFit/>
          </a:bodyPr>
          <a:lstStyle/>
          <a:p>
            <a:pPr indent="266700">
              <a:spcAft>
                <a:spcPts val="0"/>
              </a:spcAft>
            </a:pPr>
            <a:r>
              <a:rPr lang="en-US" altLang="zh-CN" kern="100" dirty="0">
                <a:latin typeface="Times New Roman" panose="02020603050405020304" pitchFamily="18" charset="0"/>
                <a:cs typeface="Times New Roman" panose="02020603050405020304" pitchFamily="18" charset="0"/>
              </a:rPr>
              <a:t>void </a:t>
            </a:r>
            <a:r>
              <a:rPr lang="en-US" altLang="zh-CN" kern="100" dirty="0" err="1">
                <a:latin typeface="Times New Roman" panose="02020603050405020304" pitchFamily="18" charset="0"/>
                <a:cs typeface="Times New Roman" panose="02020603050405020304" pitchFamily="18" charset="0"/>
              </a:rPr>
              <a:t>dataIn</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*s)/*</a:t>
            </a:r>
            <a:r>
              <a:rPr lang="zh-CN" altLang="zh-CN" kern="100" dirty="0">
                <a:latin typeface="Times New Roman" panose="02020603050405020304" pitchFamily="18" charset="0"/>
                <a:cs typeface="Times New Roman" panose="02020603050405020304" pitchFamily="18" charset="0"/>
              </a:rPr>
              <a:t>输入数据并计算平均值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float sum;</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char temp[10];</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 input </a:t>
            </a:r>
            <a:r>
              <a:rPr lang="en-US" altLang="zh-CN" kern="100" dirty="0" err="1">
                <a:latin typeface="Times New Roman" panose="02020603050405020304" pitchFamily="18" charset="0"/>
                <a:cs typeface="Times New Roman" panose="02020603050405020304" pitchFamily="18" charset="0"/>
              </a:rPr>
              <a:t>no,name,score</a:t>
            </a:r>
            <a:r>
              <a:rPr lang="en-US" altLang="zh-CN" kern="100" dirty="0">
                <a:latin typeface="Times New Roman" panose="02020603050405020304" pitchFamily="18" charset="0"/>
                <a:cs typeface="Times New Roman" panose="02020603050405020304" pitchFamily="18" charset="0"/>
              </a:rPr>
              <a:t>(1~3):");</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nstudent</a:t>
            </a:r>
            <a:r>
              <a:rPr lang="en-US" altLang="zh-CN" kern="100" dirty="0">
                <a:latin typeface="Times New Roman" panose="02020603050405020304" pitchFamily="18" charset="0"/>
                <a:cs typeface="Times New Roman" panose="02020603050405020304" pitchFamily="18" charset="0"/>
              </a:rPr>
              <a:t> %d: \n",i+1);</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sum=0;</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("no:");  gets(s[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].no);</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("name:"); gets(s[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].name);</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for(j=0;j&lt;3;j++)</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("score %d: ",j+1);  </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gets(temp);</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].score[j]=</a:t>
            </a:r>
            <a:r>
              <a:rPr lang="en-US" altLang="zh-CN" kern="100" dirty="0" err="1">
                <a:latin typeface="Times New Roman" panose="02020603050405020304" pitchFamily="18" charset="0"/>
                <a:cs typeface="Times New Roman" panose="02020603050405020304" pitchFamily="18" charset="0"/>
              </a:rPr>
              <a:t>atof</a:t>
            </a:r>
            <a:r>
              <a:rPr lang="en-US" altLang="zh-CN" kern="100" dirty="0">
                <a:latin typeface="Times New Roman" panose="02020603050405020304" pitchFamily="18" charset="0"/>
                <a:cs typeface="Times New Roman" panose="02020603050405020304" pitchFamily="18" charset="0"/>
              </a:rPr>
              <a:t>(temp);/*</a:t>
            </a:r>
            <a:r>
              <a:rPr lang="zh-CN" altLang="zh-CN" kern="100" dirty="0">
                <a:latin typeface="Times New Roman" panose="02020603050405020304" pitchFamily="18" charset="0"/>
                <a:cs typeface="Times New Roman" panose="02020603050405020304" pitchFamily="18" charset="0"/>
              </a:rPr>
              <a:t>将字符串转换为浮点数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sum+=s[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].score[j];</a:t>
            </a:r>
            <a:endParaRPr lang="zh-CN" altLang="zh-CN" kern="100" dirty="0">
              <a:latin typeface="Times New Roman" panose="02020603050405020304" pitchFamily="18" charset="0"/>
              <a:cs typeface="Times New Roman" panose="02020603050405020304" pitchFamily="18" charset="0"/>
            </a:endParaRPr>
          </a:p>
          <a:p>
            <a:pPr indent="266700">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70886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5080" y="1211844"/>
            <a:ext cx="10098814" cy="3831818"/>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相关知识点</a:t>
            </a:r>
          </a:p>
          <a:p>
            <a:pPr indent="267970" algn="just">
              <a:lnSpc>
                <a:spcPct val="150000"/>
              </a:lnSpc>
              <a:spcAft>
                <a:spcPts val="0"/>
              </a:spcAft>
            </a:pPr>
            <a:r>
              <a:rPr lang="en-US" altLang="zh-CN" b="1" kern="100" dirty="0">
                <a:latin typeface="Cambria"/>
                <a:cs typeface="Times New Roman"/>
              </a:rPr>
              <a:t>8.1</a:t>
            </a:r>
            <a:r>
              <a:rPr lang="zh-CN" altLang="zh-CN" b="1" kern="100" dirty="0">
                <a:latin typeface="Cambria"/>
                <a:cs typeface="Times New Roman"/>
              </a:rPr>
              <a:t>结构体类型的引入</a:t>
            </a:r>
          </a:p>
          <a:p>
            <a:pPr indent="266700" algn="just">
              <a:lnSpc>
                <a:spcPct val="150000"/>
              </a:lnSpc>
              <a:spcAft>
                <a:spcPts val="0"/>
              </a:spcAft>
            </a:pPr>
            <a:r>
              <a:rPr lang="zh-CN" altLang="zh-CN" kern="100" dirty="0">
                <a:latin typeface="Times New Roman"/>
                <a:cs typeface="Times New Roman"/>
              </a:rPr>
              <a:t>前面我们学习的是各种基本类型的变量和数组，各个变量之间是相互独立的，无任何联系；而数组也只能用来表示一批相同类型的数据，可是如果有一个需要，比如一个学生的基本信息由学号、姓名、性别、院系、专业等几项组合而成，那么应该如何描述一个学生的信息？如果使用单个变量分别表示学生的各个属性，则难以反映他们之间的内在联系；若用数组，则根本无法表示，因为学号、姓名、性别等不属于同一种数据类型。</a:t>
            </a:r>
          </a:p>
          <a:p>
            <a:pPr indent="266700" algn="just">
              <a:lnSpc>
                <a:spcPct val="150000"/>
              </a:lnSpc>
              <a:spcAft>
                <a:spcPts val="0"/>
              </a:spcAft>
            </a:pPr>
            <a:r>
              <a:rPr lang="zh-CN" altLang="zh-CN" kern="100" dirty="0">
                <a:latin typeface="Times New Roman"/>
                <a:cs typeface="Times New Roman"/>
              </a:rPr>
              <a:t>在</a:t>
            </a:r>
            <a:r>
              <a:rPr lang="en-US" altLang="zh-CN" kern="100" dirty="0">
                <a:latin typeface="Times New Roman"/>
                <a:cs typeface="Times New Roman"/>
              </a:rPr>
              <a:t>C</a:t>
            </a:r>
            <a:r>
              <a:rPr lang="zh-CN" altLang="zh-CN" kern="100" dirty="0">
                <a:latin typeface="Times New Roman"/>
                <a:cs typeface="Times New Roman"/>
              </a:rPr>
              <a:t>语言中，除了可以使用</a:t>
            </a:r>
            <a:r>
              <a:rPr lang="en-US" altLang="zh-CN" kern="100" dirty="0" err="1">
                <a:latin typeface="Times New Roman"/>
                <a:cs typeface="Times New Roman"/>
              </a:rPr>
              <a:t>int</a:t>
            </a:r>
            <a:r>
              <a:rPr lang="zh-CN" altLang="zh-CN" kern="100" dirty="0">
                <a:latin typeface="Times New Roman"/>
                <a:cs typeface="Times New Roman"/>
              </a:rPr>
              <a:t>、</a:t>
            </a:r>
            <a:r>
              <a:rPr lang="en-US" altLang="zh-CN" kern="100" dirty="0">
                <a:latin typeface="Times New Roman"/>
                <a:cs typeface="Times New Roman"/>
              </a:rPr>
              <a:t>float</a:t>
            </a:r>
            <a:r>
              <a:rPr lang="zh-CN" altLang="zh-CN" kern="100" dirty="0">
                <a:latin typeface="Times New Roman"/>
                <a:cs typeface="Times New Roman"/>
              </a:rPr>
              <a:t>、</a:t>
            </a:r>
            <a:r>
              <a:rPr lang="en-US" altLang="zh-CN" kern="100" dirty="0">
                <a:latin typeface="Times New Roman"/>
                <a:cs typeface="Times New Roman"/>
              </a:rPr>
              <a:t>double</a:t>
            </a:r>
            <a:r>
              <a:rPr lang="zh-CN" altLang="zh-CN" kern="100" dirty="0">
                <a:latin typeface="Times New Roman"/>
                <a:cs typeface="Times New Roman"/>
              </a:rPr>
              <a:t>等基本数据类型，还可以根据需要定义新的数据类型。</a:t>
            </a:r>
            <a:r>
              <a:rPr lang="en-US" altLang="zh-CN" kern="100" dirty="0">
                <a:latin typeface="Times New Roman"/>
                <a:cs typeface="Times New Roman"/>
              </a:rPr>
              <a:t>C</a:t>
            </a:r>
            <a:r>
              <a:rPr lang="zh-CN" altLang="zh-CN" kern="100" dirty="0">
                <a:latin typeface="Times New Roman"/>
                <a:cs typeface="Times New Roman"/>
              </a:rPr>
              <a:t>语言中用结构体来描述由多个不同类型的数据组成的数据集合。</a:t>
            </a:r>
          </a:p>
        </p:txBody>
      </p:sp>
    </p:spTree>
    <p:extLst>
      <p:ext uri="{BB962C8B-B14F-4D97-AF65-F5344CB8AC3E}">
        <p14:creationId xmlns:p14="http://schemas.microsoft.com/office/powerpoint/2010/main" val="38899166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5764" y="1063853"/>
            <a:ext cx="9944100" cy="4524315"/>
          </a:xfrm>
          <a:prstGeom prst="rect">
            <a:avLst/>
          </a:prstGeom>
        </p:spPr>
        <p:txBody>
          <a:bodyPr wrap="square">
            <a:spAutoFit/>
          </a:bodyPr>
          <a:lstStyle/>
          <a:p>
            <a:pPr lvl="0" indent="266700"/>
            <a:r>
              <a:rPr lang="en-US" altLang="zh-CN" kern="100" dirty="0">
                <a:solidFill>
                  <a:prstClr val="black"/>
                </a:solidFill>
                <a:latin typeface="Times New Roman" panose="02020603050405020304" pitchFamily="18" charset="0"/>
                <a:cs typeface="Times New Roman" panose="02020603050405020304" pitchFamily="18" charset="0"/>
              </a:rPr>
              <a:t>		s[i].aver=sum/3;</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void sort(</a:t>
            </a:r>
            <a:r>
              <a:rPr lang="en-US" altLang="zh-CN" kern="100" dirty="0" err="1">
                <a:solidFill>
                  <a:prstClr val="black"/>
                </a:solidFill>
                <a:latin typeface="Times New Roman" panose="02020603050405020304" pitchFamily="18" charset="0"/>
                <a:cs typeface="Times New Roman" panose="02020603050405020304" pitchFamily="18" charset="0"/>
              </a:rPr>
              <a:t>struct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stu</a:t>
            </a:r>
            <a:r>
              <a:rPr lang="en-US" altLang="zh-CN" kern="100" dirty="0">
                <a:solidFill>
                  <a:prstClr val="black"/>
                </a:solidFill>
                <a:latin typeface="Times New Roman" panose="02020603050405020304" pitchFamily="18" charset="0"/>
                <a:cs typeface="Times New Roman" panose="02020603050405020304" pitchFamily="18" charset="0"/>
              </a:rPr>
              <a:t> *s){</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int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i,j,k</a:t>
            </a:r>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struct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stu</a:t>
            </a:r>
            <a:r>
              <a:rPr lang="en-US" altLang="zh-CN" kern="100" dirty="0">
                <a:solidFill>
                  <a:prstClr val="black"/>
                </a:solidFill>
                <a:latin typeface="Times New Roman" panose="02020603050405020304" pitchFamily="18" charset="0"/>
                <a:cs typeface="Times New Roman" panose="02020603050405020304" pitchFamily="18" charset="0"/>
              </a:rPr>
              <a:t>  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for(i=0;i&lt;N-1;i++){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k=i;</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for(j=i+1;j&lt;</a:t>
            </a:r>
            <a:r>
              <a:rPr lang="en-US" altLang="zh-CN" kern="100" dirty="0" err="1">
                <a:solidFill>
                  <a:prstClr val="black"/>
                </a:solidFill>
                <a:latin typeface="Times New Roman" panose="02020603050405020304" pitchFamily="18" charset="0"/>
                <a:cs typeface="Times New Roman" panose="02020603050405020304" pitchFamily="18" charset="0"/>
              </a:rPr>
              <a:t>N;j</a:t>
            </a:r>
            <a:r>
              <a:rPr lang="en-US" altLang="zh-CN" kern="100" dirty="0">
                <a:solidFill>
                  <a:prstClr val="black"/>
                </a:solidFill>
                <a:latin typeface="Times New Roman" panose="02020603050405020304" pitchFamily="18" charset="0"/>
                <a:cs typeface="Times New Roman" panose="02020603050405020304" pitchFamily="18" charset="0"/>
              </a:rPr>
              <a:t>++)/*</a:t>
            </a:r>
            <a:r>
              <a:rPr lang="zh-CN" altLang="zh-CN" kern="100" dirty="0">
                <a:solidFill>
                  <a:prstClr val="black"/>
                </a:solidFill>
                <a:latin typeface="Times New Roman" panose="02020603050405020304" pitchFamily="18" charset="0"/>
                <a:cs typeface="Times New Roman" panose="02020603050405020304" pitchFamily="18" charset="0"/>
              </a:rPr>
              <a:t>找到平均值最大的数组下标</a:t>
            </a: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if(s[j].aver&gt;s[k].aver)k=j;</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if(k!=i)</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t=s[k];s[k]=s[i];s[i]=t;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smtClean="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50358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612845"/>
            <a:ext cx="6096000" cy="4801314"/>
          </a:xfrm>
          <a:prstGeom prst="rect">
            <a:avLst/>
          </a:prstGeom>
        </p:spPr>
        <p:txBody>
          <a:bodyPr>
            <a:spAutoFit/>
          </a:bodyPr>
          <a:lstStyle/>
          <a:p>
            <a:pPr lvl="0" indent="266700"/>
            <a:r>
              <a:rPr lang="en-US" altLang="zh-CN" kern="100" dirty="0">
                <a:solidFill>
                  <a:prstClr val="black"/>
                </a:solidFill>
                <a:latin typeface="Times New Roman" panose="02020603050405020304" pitchFamily="18" charset="0"/>
                <a:cs typeface="Times New Roman" panose="02020603050405020304" pitchFamily="18" charset="0"/>
              </a:rPr>
              <a:t>void output(</a:t>
            </a:r>
            <a:r>
              <a:rPr lang="en-US" altLang="zh-CN" kern="100" dirty="0" err="1">
                <a:solidFill>
                  <a:prstClr val="black"/>
                </a:solidFill>
                <a:latin typeface="Times New Roman" panose="02020603050405020304" pitchFamily="18" charset="0"/>
                <a:cs typeface="Times New Roman" panose="02020603050405020304" pitchFamily="18" charset="0"/>
              </a:rPr>
              <a:t>struct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stu</a:t>
            </a:r>
            <a:r>
              <a:rPr lang="en-US" altLang="zh-CN" kern="100" dirty="0">
                <a:solidFill>
                  <a:prstClr val="black"/>
                </a:solidFill>
                <a:latin typeface="Times New Roman" panose="02020603050405020304" pitchFamily="18" charset="0"/>
                <a:cs typeface="Times New Roman" panose="02020603050405020304" pitchFamily="18" charset="0"/>
              </a:rPr>
              <a:t> *s)</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int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printf</a:t>
            </a:r>
            <a:r>
              <a:rPr lang="en-US" altLang="zh-CN" kern="100" dirty="0">
                <a:solidFill>
                  <a:prstClr val="black"/>
                </a:solidFill>
                <a:latin typeface="Times New Roman" panose="02020603050405020304" pitchFamily="18" charset="0"/>
                <a:cs typeface="Times New Roman" panose="02020603050405020304" pitchFamily="18" charset="0"/>
              </a:rPr>
              <a:t>("\n no     name            score1   score2  score3   aver");</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for(</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=0;i&lt;</a:t>
            </a:r>
            <a:r>
              <a:rPr lang="en-US" altLang="zh-CN" kern="100" dirty="0" err="1">
                <a:solidFill>
                  <a:prstClr val="black"/>
                </a:solidFill>
                <a:latin typeface="Times New Roman" panose="02020603050405020304" pitchFamily="18" charset="0"/>
                <a:cs typeface="Times New Roman" panose="02020603050405020304" pitchFamily="18" charset="0"/>
              </a:rPr>
              <a:t>N;i</a:t>
            </a: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printf</a:t>
            </a:r>
            <a:r>
              <a:rPr lang="en-US" altLang="zh-CN" kern="100" dirty="0">
                <a:solidFill>
                  <a:prstClr val="black"/>
                </a:solidFill>
                <a:latin typeface="Times New Roman" panose="02020603050405020304" pitchFamily="18" charset="0"/>
                <a:cs typeface="Times New Roman" panose="02020603050405020304" pitchFamily="18" charset="0"/>
              </a:rPr>
              <a:t>("\n %-8s %-10s", s[</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].no,  s[</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].name);</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printf</a:t>
            </a:r>
            <a:r>
              <a:rPr lang="en-US" altLang="zh-CN" kern="100" dirty="0">
                <a:solidFill>
                  <a:prstClr val="black"/>
                </a:solidFill>
                <a:latin typeface="Times New Roman" panose="02020603050405020304" pitchFamily="18" charset="0"/>
                <a:cs typeface="Times New Roman" panose="02020603050405020304" pitchFamily="18" charset="0"/>
              </a:rPr>
              <a:t>("%8.2f %8.2f %8.2f %8.2f", s[</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].score[0], s[</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].score[1],   s[</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].score[2],s[</a:t>
            </a:r>
            <a:r>
              <a:rPr lang="en-US" altLang="zh-CN" kern="100" dirty="0" err="1">
                <a:solidFill>
                  <a:prstClr val="black"/>
                </a:solidFill>
                <a:latin typeface="Times New Roman" panose="02020603050405020304" pitchFamily="18" charset="0"/>
                <a:cs typeface="Times New Roman" panose="02020603050405020304" pitchFamily="18" charset="0"/>
              </a:rPr>
              <a:t>i</a:t>
            </a:r>
            <a:r>
              <a:rPr lang="en-US" altLang="zh-CN" kern="100" dirty="0">
                <a:solidFill>
                  <a:prstClr val="black"/>
                </a:solidFill>
                <a:latin typeface="Times New Roman" panose="02020603050405020304" pitchFamily="18" charset="0"/>
                <a:cs typeface="Times New Roman" panose="02020603050405020304" pitchFamily="18" charset="0"/>
              </a:rPr>
              <a:t>].aver);</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main()</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struct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stu</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sc_list</a:t>
            </a:r>
            <a:r>
              <a:rPr lang="en-US" altLang="zh-CN" kern="100" dirty="0">
                <a:solidFill>
                  <a:prstClr val="black"/>
                </a:solidFill>
                <a:latin typeface="Times New Roman" panose="02020603050405020304" pitchFamily="18" charset="0"/>
                <a:cs typeface="Times New Roman" panose="02020603050405020304" pitchFamily="18" charset="0"/>
              </a:rPr>
              <a:t>[N];</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dataIn</a:t>
            </a:r>
            <a:r>
              <a:rPr lang="en-US" altLang="zh-CN" kern="100" dirty="0">
                <a:solidFill>
                  <a:prstClr val="black"/>
                </a:solidFill>
                <a:latin typeface="Times New Roman" panose="02020603050405020304" pitchFamily="18" charset="0"/>
                <a:cs typeface="Times New Roman" panose="02020603050405020304" pitchFamily="18" charset="0"/>
              </a:rPr>
              <a:t>(</a:t>
            </a:r>
            <a:r>
              <a:rPr lang="en-US" altLang="zh-CN" kern="100" dirty="0" err="1">
                <a:solidFill>
                  <a:prstClr val="black"/>
                </a:solidFill>
                <a:latin typeface="Times New Roman" panose="02020603050405020304" pitchFamily="18" charset="0"/>
                <a:cs typeface="Times New Roman" panose="02020603050405020304" pitchFamily="18" charset="0"/>
              </a:rPr>
              <a:t>sc_list</a:t>
            </a: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sort(</a:t>
            </a:r>
            <a:r>
              <a:rPr lang="en-US" altLang="zh-CN" kern="100" dirty="0" err="1">
                <a:solidFill>
                  <a:prstClr val="black"/>
                </a:solidFill>
                <a:latin typeface="Times New Roman" panose="02020603050405020304" pitchFamily="18" charset="0"/>
                <a:cs typeface="Times New Roman" panose="02020603050405020304" pitchFamily="18" charset="0"/>
              </a:rPr>
              <a:t>sc_list</a:t>
            </a: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	output(</a:t>
            </a:r>
            <a:r>
              <a:rPr lang="en-US" altLang="zh-CN" kern="100" dirty="0" err="1">
                <a:solidFill>
                  <a:prstClr val="black"/>
                </a:solidFill>
                <a:latin typeface="Times New Roman" panose="02020603050405020304" pitchFamily="18" charset="0"/>
                <a:cs typeface="Times New Roman" panose="02020603050405020304" pitchFamily="18" charset="0"/>
              </a:rPr>
              <a:t>sc_list</a:t>
            </a: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95406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3973" y="377814"/>
            <a:ext cx="9744075" cy="5441233"/>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需要注意：</a:t>
            </a:r>
          </a:p>
          <a:p>
            <a:pPr indent="266700" algn="just">
              <a:lnSpc>
                <a:spcPct val="150000"/>
              </a:lnSpc>
              <a:spcAft>
                <a:spcPts val="0"/>
              </a:spcAft>
            </a:pPr>
            <a:r>
              <a:rPr lang="zh-CN" altLang="zh-CN" kern="100" dirty="0">
                <a:latin typeface="Times New Roman"/>
                <a:cs typeface="Times New Roman"/>
              </a:rPr>
              <a:t>①结构体要在本文件的各个函数内使用，不能将其再定义在函数体内，要定义在函数体外。</a:t>
            </a:r>
          </a:p>
          <a:p>
            <a:pPr indent="266700" algn="just">
              <a:lnSpc>
                <a:spcPct val="150000"/>
              </a:lnSpc>
              <a:spcAft>
                <a:spcPts val="0"/>
              </a:spcAft>
            </a:pPr>
            <a:r>
              <a:rPr lang="zh-CN" altLang="zh-CN" kern="100" dirty="0">
                <a:latin typeface="Times New Roman"/>
                <a:cs typeface="Times New Roman"/>
              </a:rPr>
              <a:t>②结构体数组中的每一个数组元素都是一个结构体变量。</a:t>
            </a:r>
          </a:p>
          <a:p>
            <a:pPr indent="266700" algn="just">
              <a:lnSpc>
                <a:spcPct val="150000"/>
              </a:lnSpc>
              <a:spcAft>
                <a:spcPts val="0"/>
              </a:spcAft>
            </a:pPr>
            <a:r>
              <a:rPr lang="zh-CN" altLang="zh-CN" kern="100" dirty="0">
                <a:latin typeface="Times New Roman"/>
                <a:cs typeface="Times New Roman"/>
              </a:rPr>
              <a:t>③构体、数组都是对普通数据元素的包装形式，事实上数据的输入、输出及计算都是针对最基本的数据元素。在实际使用中既可以有结构体数组（数组成员为结构体），结构体内也可以包含数组（数组为结构体的成员）。</a:t>
            </a:r>
          </a:p>
          <a:p>
            <a:pPr indent="266700" algn="just">
              <a:lnSpc>
                <a:spcPct val="150000"/>
              </a:lnSpc>
              <a:spcAft>
                <a:spcPts val="0"/>
              </a:spcAft>
            </a:pPr>
            <a:r>
              <a:rPr lang="zh-CN" altLang="zh-CN" kern="100" dirty="0">
                <a:latin typeface="Times New Roman"/>
                <a:cs typeface="Times New Roman"/>
              </a:rPr>
              <a:t>定义数组时和定义结构体变量时都可以进行初始化操作，无论是数组还是结构体都不能进行整体的赋值。相同类型的结构体变量之间可以相互赋值，数组与数组之间无法进行直接相互赋值。</a:t>
            </a:r>
          </a:p>
          <a:p>
            <a:pPr indent="266700" algn="just">
              <a:lnSpc>
                <a:spcPct val="150000"/>
              </a:lnSpc>
              <a:spcAft>
                <a:spcPts val="0"/>
              </a:spcAft>
            </a:pPr>
            <a:r>
              <a:rPr lang="zh-CN" altLang="zh-CN" kern="100" dirty="0">
                <a:latin typeface="Times New Roman"/>
                <a:cs typeface="Times New Roman"/>
              </a:rPr>
              <a:t>④关于成员数据的输入技巧：</a:t>
            </a:r>
          </a:p>
          <a:p>
            <a:pPr indent="266700" algn="just">
              <a:lnSpc>
                <a:spcPct val="150000"/>
              </a:lnSpc>
              <a:spcAft>
                <a:spcPts val="0"/>
              </a:spcAft>
            </a:pPr>
            <a:r>
              <a:rPr lang="zh-CN" altLang="zh-CN" kern="100" dirty="0">
                <a:latin typeface="Times New Roman"/>
                <a:cs typeface="Times New Roman"/>
              </a:rPr>
              <a:t>为了正确读入任意字符串，通常用</a:t>
            </a:r>
            <a:r>
              <a:rPr lang="en-US" altLang="zh-CN" kern="100" dirty="0">
                <a:latin typeface="Times New Roman"/>
                <a:cs typeface="Times New Roman"/>
              </a:rPr>
              <a:t>gets()</a:t>
            </a:r>
            <a:r>
              <a:rPr lang="zh-CN" altLang="zh-CN" kern="100" dirty="0">
                <a:latin typeface="Times New Roman"/>
                <a:cs typeface="Times New Roman"/>
              </a:rPr>
              <a:t>输入字符串，而不用</a:t>
            </a:r>
            <a:r>
              <a:rPr lang="en-US" altLang="zh-CN" kern="100" dirty="0" err="1">
                <a:latin typeface="Times New Roman"/>
                <a:cs typeface="Times New Roman"/>
              </a:rPr>
              <a:t>scanf</a:t>
            </a:r>
            <a:r>
              <a:rPr lang="en-US" altLang="zh-CN" kern="100" dirty="0">
                <a:latin typeface="Times New Roman"/>
                <a:cs typeface="Times New Roman"/>
              </a:rPr>
              <a:t>()</a:t>
            </a:r>
            <a:r>
              <a:rPr lang="zh-CN" altLang="zh-CN" kern="100" dirty="0">
                <a:latin typeface="Times New Roman"/>
                <a:cs typeface="Times New Roman"/>
              </a:rPr>
              <a:t>。</a:t>
            </a:r>
          </a:p>
          <a:p>
            <a:pPr indent="266700" algn="just">
              <a:lnSpc>
                <a:spcPct val="150000"/>
              </a:lnSpc>
              <a:spcAft>
                <a:spcPts val="0"/>
              </a:spcAft>
            </a:pPr>
            <a:r>
              <a:rPr lang="zh-CN" altLang="zh-CN" kern="100" dirty="0">
                <a:latin typeface="Times New Roman"/>
                <a:cs typeface="Times New Roman"/>
              </a:rPr>
              <a:t>为了避免多余的回车影响数据的正常输入，整型、实型数据也用字符串的形式来读入，然后再用相应的函数转换成所需类型。</a:t>
            </a:r>
          </a:p>
        </p:txBody>
      </p:sp>
    </p:spTree>
    <p:extLst>
      <p:ext uri="{BB962C8B-B14F-4D97-AF65-F5344CB8AC3E}">
        <p14:creationId xmlns:p14="http://schemas.microsoft.com/office/powerpoint/2010/main" val="41479625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751427" y="1094929"/>
            <a:ext cx="10707148" cy="3274230"/>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latin typeface="Times New Roman"/>
                <a:cs typeface="Times New Roman"/>
              </a:rPr>
              <a:t>如：</a:t>
            </a:r>
            <a:r>
              <a:rPr lang="en-US" altLang="zh-CN" kern="100" dirty="0">
                <a:latin typeface="Times New Roman"/>
                <a:cs typeface="Times New Roman"/>
              </a:rPr>
              <a:t>char t[20];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    gets(t); </a:t>
            </a:r>
            <a:endParaRPr lang="zh-CN" altLang="zh-CN" kern="100" dirty="0">
              <a:latin typeface="Times New Roman"/>
              <a:cs typeface="Times New Roman"/>
            </a:endParaRPr>
          </a:p>
          <a:p>
            <a:pPr indent="266700" algn="just">
              <a:lnSpc>
                <a:spcPct val="150000"/>
              </a:lnSpc>
              <a:spcAft>
                <a:spcPts val="0"/>
              </a:spcAft>
            </a:pPr>
            <a:r>
              <a:rPr lang="en-US" altLang="zh-CN" kern="100" dirty="0" err="1">
                <a:latin typeface="宋体"/>
                <a:cs typeface="Times New Roman"/>
              </a:rPr>
              <a:t>s.score</a:t>
            </a:r>
            <a:r>
              <a:rPr lang="en-US" altLang="zh-CN" kern="100" dirty="0">
                <a:latin typeface="宋体"/>
                <a:cs typeface="Times New Roman"/>
              </a:rPr>
              <a:t>[j]=</a:t>
            </a:r>
            <a:r>
              <a:rPr lang="en-US" altLang="zh-CN" kern="100" dirty="0" err="1">
                <a:latin typeface="宋体"/>
                <a:cs typeface="Times New Roman"/>
              </a:rPr>
              <a:t>atof</a:t>
            </a:r>
            <a:r>
              <a:rPr lang="en-US" altLang="zh-CN" kern="100" dirty="0">
                <a:latin typeface="宋体"/>
                <a:cs typeface="Times New Roman"/>
              </a:rPr>
              <a:t>(t);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    </a:t>
            </a:r>
            <a:r>
              <a:rPr lang="zh-CN" altLang="zh-CN" kern="100" dirty="0">
                <a:latin typeface="Times New Roman"/>
                <a:cs typeface="Times New Roman"/>
              </a:rPr>
              <a:t>同理，</a:t>
            </a:r>
            <a:r>
              <a:rPr lang="en-US" altLang="zh-CN" kern="100" dirty="0">
                <a:latin typeface="Times New Roman"/>
                <a:cs typeface="Times New Roman"/>
              </a:rPr>
              <a:t> </a:t>
            </a:r>
            <a:r>
              <a:rPr lang="en-US" altLang="zh-CN" kern="100" dirty="0" err="1">
                <a:latin typeface="Times New Roman"/>
                <a:cs typeface="Times New Roman"/>
              </a:rPr>
              <a:t>atoi</a:t>
            </a:r>
            <a:r>
              <a:rPr lang="en-US" altLang="zh-CN" kern="100" dirty="0">
                <a:latin typeface="Times New Roman"/>
                <a:cs typeface="Times New Roman"/>
              </a:rPr>
              <a:t>(t)</a:t>
            </a:r>
            <a:r>
              <a:rPr lang="zh-CN" altLang="zh-CN" kern="100" dirty="0">
                <a:latin typeface="Times New Roman"/>
                <a:cs typeface="Times New Roman"/>
              </a:rPr>
              <a:t>则转换成整型。</a:t>
            </a:r>
          </a:p>
          <a:p>
            <a:pPr indent="533400" algn="just">
              <a:lnSpc>
                <a:spcPct val="150000"/>
              </a:lnSpc>
              <a:spcAft>
                <a:spcPts val="0"/>
              </a:spcAft>
            </a:pPr>
            <a:r>
              <a:rPr lang="zh-CN" altLang="zh-CN" kern="100" dirty="0">
                <a:latin typeface="Times New Roman"/>
                <a:cs typeface="Times New Roman"/>
              </a:rPr>
              <a:t>但输入单个字符时，通常用：</a:t>
            </a:r>
            <a:r>
              <a:rPr lang="en-US" altLang="zh-CN" kern="100" dirty="0" err="1">
                <a:latin typeface="Times New Roman"/>
                <a:cs typeface="Times New Roman"/>
              </a:rPr>
              <a:t>ch</a:t>
            </a:r>
            <a:r>
              <a:rPr lang="en-US" altLang="zh-CN" kern="100" dirty="0">
                <a:latin typeface="Times New Roman"/>
                <a:cs typeface="Times New Roman"/>
              </a:rPr>
              <a:t>=</a:t>
            </a:r>
            <a:r>
              <a:rPr lang="en-US" altLang="zh-CN" kern="100" dirty="0" err="1">
                <a:latin typeface="Times New Roman"/>
                <a:cs typeface="Times New Roman"/>
              </a:rPr>
              <a:t>getchar</a:t>
            </a:r>
            <a:r>
              <a:rPr lang="en-US" altLang="zh-CN" kern="100" dirty="0">
                <a:latin typeface="Times New Roman"/>
                <a:cs typeface="Times New Roman"/>
              </a:rPr>
              <a:t>(); </a:t>
            </a:r>
            <a:endParaRPr lang="zh-CN" altLang="zh-CN" kern="100" dirty="0">
              <a:latin typeface="Times New Roman"/>
              <a:cs typeface="Times New Roman"/>
            </a:endParaRPr>
          </a:p>
          <a:p>
            <a:pPr indent="266700" algn="just">
              <a:lnSpc>
                <a:spcPct val="150000"/>
              </a:lnSpc>
              <a:spcAft>
                <a:spcPts val="0"/>
              </a:spcAft>
            </a:pPr>
            <a:r>
              <a:rPr lang="zh-CN" altLang="zh-CN" kern="100" dirty="0">
                <a:latin typeface="Times New Roman"/>
                <a:cs typeface="Times New Roman"/>
              </a:rPr>
              <a:t>⑤本例中，用结构体数组名作函数参数，传递的是数组的首地址</a:t>
            </a:r>
            <a:r>
              <a:rPr lang="en-US" altLang="zh-CN" kern="100" dirty="0">
                <a:latin typeface="Times New Roman"/>
                <a:cs typeface="Times New Roman"/>
              </a:rPr>
              <a:t>,</a:t>
            </a:r>
            <a:r>
              <a:rPr lang="zh-CN" altLang="zh-CN" kern="100" dirty="0">
                <a:latin typeface="Times New Roman"/>
                <a:cs typeface="Times New Roman"/>
              </a:rPr>
              <a:t>实现主、被调函数共用同一个结构体数组。</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val="40678576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9224" y="1991901"/>
            <a:ext cx="9725025" cy="1701748"/>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项目总结</a:t>
            </a:r>
          </a:p>
          <a:p>
            <a:pPr indent="266700" algn="just">
              <a:lnSpc>
                <a:spcPct val="150000"/>
              </a:lnSpc>
              <a:spcAft>
                <a:spcPts val="0"/>
              </a:spcAft>
            </a:pPr>
            <a:r>
              <a:rPr lang="zh-CN" altLang="zh-CN" kern="100" dirty="0">
                <a:latin typeface="Times New Roman"/>
                <a:cs typeface="Times New Roman"/>
              </a:rPr>
              <a:t>我们从最开始到现在，已经介绍过基本数据类型的变量，如整型、实型、字符型；还有构造类型数据，如数组；本项目主要讲述了结构体与共用体的使用。可以看出，除了基本数据类型，有时我们会需要将不同类型的数据组合成一个有机的整体，以便于引用，从而提高代码效率。</a:t>
            </a:r>
          </a:p>
        </p:txBody>
      </p:sp>
    </p:spTree>
    <p:extLst>
      <p:ext uri="{BB962C8B-B14F-4D97-AF65-F5344CB8AC3E}">
        <p14:creationId xmlns:p14="http://schemas.microsoft.com/office/powerpoint/2010/main" val="42248720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5875" y="10701"/>
            <a:ext cx="9772650" cy="6272230"/>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项目考核</a:t>
            </a:r>
          </a:p>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一、读程序结果</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下面程序的输出结果是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student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name[10];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k1;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k2;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a[2] = {{"</a:t>
            </a:r>
            <a:r>
              <a:rPr lang="en-US" altLang="zh-CN" kern="100" dirty="0" err="1">
                <a:latin typeface="Times New Roman" panose="02020603050405020304" pitchFamily="18" charset="0"/>
                <a:cs typeface="Times New Roman" panose="02020603050405020304" pitchFamily="18" charset="0"/>
              </a:rPr>
              <a:t>zhang</a:t>
            </a:r>
            <a:r>
              <a:rPr lang="en-US" altLang="zh-CN" kern="100" dirty="0">
                <a:latin typeface="Times New Roman" panose="02020603050405020304" pitchFamily="18" charset="0"/>
                <a:cs typeface="Times New Roman" panose="02020603050405020304" pitchFamily="18" charset="0"/>
              </a:rPr>
              <a:t>", 100 , 70 } , {"</a:t>
            </a:r>
            <a:r>
              <a:rPr lang="en-US" altLang="zh-CN" kern="100" dirty="0" err="1">
                <a:latin typeface="Times New Roman" panose="02020603050405020304" pitchFamily="18" charset="0"/>
                <a:cs typeface="Times New Roman" panose="02020603050405020304" pitchFamily="18" charset="0"/>
              </a:rPr>
              <a:t>wang</a:t>
            </a:r>
            <a:r>
              <a:rPr lang="en-US" altLang="zh-CN" kern="100" dirty="0">
                <a:latin typeface="Times New Roman" panose="02020603050405020304" pitchFamily="18" charset="0"/>
                <a:cs typeface="Times New Roman" panose="02020603050405020304" pitchFamily="18" charset="0"/>
              </a:rPr>
              <a:t>", 70 , 80 }} ,*p = 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nname</a:t>
            </a:r>
            <a:r>
              <a:rPr lang="en-US" altLang="zh-CN" kern="100" dirty="0">
                <a:latin typeface="Times New Roman" panose="02020603050405020304" pitchFamily="18" charset="0"/>
                <a:cs typeface="Times New Roman" panose="02020603050405020304" pitchFamily="18" charset="0"/>
              </a:rPr>
              <a:t>:%s total=%f", p-&gt;</a:t>
            </a:r>
            <a:r>
              <a:rPr lang="en-US" altLang="zh-CN" kern="100" dirty="0" err="1">
                <a:latin typeface="Times New Roman" panose="02020603050405020304" pitchFamily="18" charset="0"/>
                <a:cs typeface="Times New Roman" panose="02020603050405020304" pitchFamily="18" charset="0"/>
              </a:rPr>
              <a:t>name,p</a:t>
            </a:r>
            <a:r>
              <a:rPr lang="en-US" altLang="zh-CN" kern="100" dirty="0">
                <a:latin typeface="Times New Roman" panose="02020603050405020304" pitchFamily="18" charset="0"/>
                <a:cs typeface="Times New Roman" panose="02020603050405020304" pitchFamily="18" charset="0"/>
              </a:rPr>
              <a:t>-&gt;k1+p-&gt;k2)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nname</a:t>
            </a:r>
            <a:r>
              <a:rPr lang="en-US" altLang="zh-CN" kern="100" dirty="0">
                <a:latin typeface="Times New Roman" panose="02020603050405020304" pitchFamily="18" charset="0"/>
                <a:cs typeface="Times New Roman" panose="02020603050405020304" pitchFamily="18" charset="0"/>
              </a:rPr>
              <a:t>:%s total=%f", a[1].</a:t>
            </a:r>
            <a:r>
              <a:rPr lang="en-US" altLang="zh-CN" kern="100" dirty="0" err="1">
                <a:latin typeface="Times New Roman" panose="02020603050405020304" pitchFamily="18" charset="0"/>
                <a:cs typeface="Times New Roman" panose="02020603050405020304" pitchFamily="18" charset="0"/>
              </a:rPr>
              <a:t>name,a</a:t>
            </a:r>
            <a:r>
              <a:rPr lang="en-US" altLang="zh-CN" kern="100" dirty="0">
                <a:latin typeface="Times New Roman" panose="02020603050405020304" pitchFamily="18" charset="0"/>
                <a:cs typeface="Times New Roman" panose="02020603050405020304" pitchFamily="18" charset="0"/>
              </a:rPr>
              <a:t>[1].k1+a[1].k2);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75652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70527" y="580579"/>
            <a:ext cx="11050048" cy="4847481"/>
          </a:xfrm>
          <a:prstGeom prst="rect">
            <a:avLst/>
          </a:prstGeom>
          <a:noFill/>
        </p:spPr>
        <p:txBody>
          <a:bodyPr wrap="square" lIns="0" tIns="0" rIns="0" bIns="0" rtlCol="0">
            <a:spAutoFit/>
          </a:bodyPr>
          <a:lstStyle/>
          <a:p>
            <a:pPr indent="1270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下面程序的输出结果是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union pw{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  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[2];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a.ch[0]=1;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a.ch[1]=1;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algn="just"/>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0820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4990" y="244841"/>
            <a:ext cx="10763251" cy="5859553"/>
          </a:xfrm>
          <a:prstGeom prst="rect">
            <a:avLst/>
          </a:prstGeom>
        </p:spPr>
        <p:txBody>
          <a:bodyPr wrap="square">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二、选择题</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当定义一个结构体变量时，系统分配给它的内存是（ ），当定义一个共用体变量时，系统分配给它的内存是（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最长的成员长度 </a:t>
            </a:r>
            <a:r>
              <a:rPr lang="en-US" altLang="zh-CN" kern="100" dirty="0">
                <a:latin typeface="Times New Roman" panose="02020603050405020304" pitchFamily="18" charset="0"/>
                <a:cs typeface="Times New Roman" panose="02020603050405020304" pitchFamily="18" charset="0"/>
              </a:rPr>
              <a:t>                B.</a:t>
            </a:r>
            <a:r>
              <a:rPr lang="zh-CN" altLang="zh-CN" kern="100" dirty="0">
                <a:latin typeface="Times New Roman" panose="02020603050405020304" pitchFamily="18" charset="0"/>
                <a:cs typeface="Times New Roman" panose="02020603050405020304" pitchFamily="18" charset="0"/>
              </a:rPr>
              <a:t>各成员占的内存长度之和</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第一个成员的长度 </a:t>
            </a:r>
            <a:r>
              <a:rPr lang="en-US" altLang="zh-CN" kern="100" dirty="0">
                <a:latin typeface="Times New Roman" panose="02020603050405020304" pitchFamily="18" charset="0"/>
                <a:cs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最后一个成员的长度</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下列程序运行结果（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date</a:t>
            </a:r>
            <a:endParaRPr lang="zh-CN" altLang="zh-CN" kern="100" dirty="0">
              <a:latin typeface="Times New Roman" panose="02020603050405020304" pitchFamily="18" charset="0"/>
              <a:cs typeface="Times New Roman" panose="02020603050405020304" pitchFamily="18" charset="0"/>
            </a:endParaRPr>
          </a:p>
          <a:p>
            <a:pPr indent="3930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year,month,day</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sizeof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date));</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A.6      B.8    C.10    D.12</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50066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39814" y="736359"/>
            <a:ext cx="10345199" cy="3739485"/>
          </a:xfrm>
          <a:prstGeom prst="rect">
            <a:avLst/>
          </a:prstGeom>
          <a:noFill/>
        </p:spPr>
        <p:txBody>
          <a:bodyPr wrap="square" lIns="0" tIns="0" rIns="0" bIns="0" rtlCol="0">
            <a:spAutoFit/>
          </a:bodyPr>
          <a:lstStyle/>
          <a:p>
            <a:pPr indent="1270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3.</a:t>
            </a:r>
            <a:r>
              <a:rPr lang="zh-CN" altLang="zh-CN" kern="100" dirty="0" smtClean="0">
                <a:latin typeface="Times New Roman" panose="02020603050405020304" pitchFamily="18" charset="0"/>
                <a:cs typeface="Times New Roman" panose="02020603050405020304" pitchFamily="18" charset="0"/>
              </a:rPr>
              <a:t>程序</a:t>
            </a:r>
            <a:r>
              <a:rPr lang="zh-CN" altLang="zh-CN" kern="100" dirty="0">
                <a:latin typeface="Times New Roman" panose="02020603050405020304" pitchFamily="18" charset="0"/>
                <a:cs typeface="Times New Roman" panose="02020603050405020304" pitchFamily="18" charset="0"/>
              </a:rPr>
              <a:t>中，能输出字母</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的语句是（ ）</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student</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name[10];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intage</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}class[10]={“Smith”,12,“Rose”,15,“Mary”,11,“Jone”,13,};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A.printf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n",class</a:t>
            </a:r>
            <a:r>
              <a:rPr lang="en-US" altLang="zh-CN" kern="100" dirty="0">
                <a:latin typeface="Times New Roman" panose="02020603050405020304" pitchFamily="18" charset="0"/>
                <a:cs typeface="Times New Roman" panose="02020603050405020304" pitchFamily="18" charset="0"/>
              </a:rPr>
              <a:t>[3].name);     </a:t>
            </a:r>
            <a:r>
              <a:rPr lang="en-US" altLang="zh-CN" kern="100" dirty="0" err="1">
                <a:latin typeface="Times New Roman" panose="02020603050405020304" pitchFamily="18" charset="0"/>
                <a:cs typeface="Times New Roman" panose="02020603050405020304" pitchFamily="18" charset="0"/>
              </a:rPr>
              <a:t>B.printf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n",class</a:t>
            </a:r>
            <a:r>
              <a:rPr lang="en-US" altLang="zh-CN" kern="100" dirty="0">
                <a:latin typeface="Times New Roman" panose="02020603050405020304" pitchFamily="18" charset="0"/>
                <a:cs typeface="Times New Roman" panose="02020603050405020304" pitchFamily="18" charset="0"/>
              </a:rPr>
              <a:t>[3].name[1]);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C.printf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n",class</a:t>
            </a:r>
            <a:r>
              <a:rPr lang="en-US" altLang="zh-CN" kern="100" dirty="0">
                <a:latin typeface="Times New Roman" panose="02020603050405020304" pitchFamily="18" charset="0"/>
                <a:cs typeface="Times New Roman" panose="02020603050405020304" pitchFamily="18" charset="0"/>
              </a:rPr>
              <a:t>[2].name[1]);  </a:t>
            </a:r>
            <a:r>
              <a:rPr lang="en-US" altLang="zh-CN" kern="100" dirty="0" err="1">
                <a:latin typeface="Times New Roman" panose="02020603050405020304" pitchFamily="18" charset="0"/>
                <a:cs typeface="Times New Roman" panose="02020603050405020304" pitchFamily="18" charset="0"/>
              </a:rPr>
              <a:t>D.printf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n",class</a:t>
            </a:r>
            <a:r>
              <a:rPr lang="en-US" altLang="zh-CN" kern="100" dirty="0">
                <a:latin typeface="Times New Roman" panose="02020603050405020304" pitchFamily="18" charset="0"/>
                <a:cs typeface="Times New Roman" panose="02020603050405020304" pitchFamily="18" charset="0"/>
              </a:rPr>
              <a:t>[2].name[0]);</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endParaRPr lang="en-US" altLang="zh-CN" kern="100" dirty="0">
              <a:solidFill>
                <a:prstClr val="black"/>
              </a:solidFill>
              <a:latin typeface="Times New Roman" panose="02020603050405020304" pitchFamily="18" charset="0"/>
              <a:cs typeface="Times New Roman" panose="02020603050405020304" pitchFamily="18" charset="0"/>
            </a:endParaRPr>
          </a:p>
          <a:p>
            <a:pPr indent="540000" algn="just">
              <a:lnSpc>
                <a:spcPct val="1500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157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2228" y="852415"/>
            <a:ext cx="7913406" cy="4247317"/>
          </a:xfrm>
          <a:prstGeom prst="rect">
            <a:avLst/>
          </a:prstGeom>
        </p:spPr>
        <p:txBody>
          <a:bodyPr wrap="square">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下列程序运行结果（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union {long 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sizeof</a:t>
            </a:r>
            <a:r>
              <a:rPr lang="en-US" altLang="zh-CN" kern="100" dirty="0">
                <a:latin typeface="Times New Roman" panose="02020603050405020304" pitchFamily="18" charset="0"/>
                <a:cs typeface="Times New Roman" panose="02020603050405020304" pitchFamily="18" charset="0"/>
              </a:rPr>
              <a:t>(s));</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A.2      B.4    C.6    D.8</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87604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42950" y="1256854"/>
            <a:ext cx="10725150" cy="4102405"/>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8.2</a:t>
            </a:r>
            <a:r>
              <a:rPr lang="zh-CN" altLang="zh-CN" b="1" kern="100" dirty="0">
                <a:latin typeface="Times New Roman" panose="02020603050405020304" pitchFamily="18" charset="0"/>
                <a:cs typeface="Times New Roman" panose="02020603050405020304" pitchFamily="18" charset="0"/>
              </a:rPr>
              <a:t>结构体类型的定义及使用</a:t>
            </a:r>
          </a:p>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8.2.1</a:t>
            </a:r>
            <a:r>
              <a:rPr lang="zh-CN" altLang="zh-CN" b="1" kern="100" dirty="0">
                <a:latin typeface="Times New Roman" panose="02020603050405020304" pitchFamily="18" charset="0"/>
                <a:cs typeface="Times New Roman" panose="02020603050405020304" pitchFamily="18" charset="0"/>
              </a:rPr>
              <a:t>基本结构体类型的定义</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与基本数据类型不同的是，结构体是一种构造类型，是由多个类型的数据成员组合而来的。因此应该根据需要先定义结构体中所包含的具体数据类型，然后再声明该结构体类型的变量。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定义一种新的结构体类型一般形式是：</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结构体类型名</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成员类型</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成员名；</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成员类型</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成员名；</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77361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9919" y="1327977"/>
            <a:ext cx="9296400" cy="2117246"/>
          </a:xfrm>
          <a:prstGeom prst="rect">
            <a:avLst/>
          </a:prstGeom>
        </p:spPr>
        <p:txBody>
          <a:bodyPr wrap="square">
            <a:spAutoFit/>
          </a:bodyPr>
          <a:lstStyle/>
          <a:p>
            <a:pPr indent="267970" algn="just">
              <a:lnSpc>
                <a:spcPct val="150000"/>
              </a:lnSpc>
              <a:spcAft>
                <a:spcPts val="0"/>
              </a:spcAft>
            </a:pPr>
            <a:r>
              <a:rPr lang="zh-CN" altLang="zh-CN" b="1" kern="100" dirty="0">
                <a:latin typeface="Times New Roman"/>
                <a:cs typeface="Times New Roman"/>
              </a:rPr>
              <a:t>三、编程题</a:t>
            </a:r>
          </a:p>
          <a:p>
            <a:pPr indent="1270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编写一个</a:t>
            </a:r>
            <a:r>
              <a:rPr lang="en-US" altLang="zh-CN" kern="100" dirty="0">
                <a:latin typeface="Times New Roman"/>
                <a:cs typeface="Times New Roman"/>
              </a:rPr>
              <a:t>C</a:t>
            </a:r>
            <a:r>
              <a:rPr lang="zh-CN" altLang="zh-CN" kern="100" dirty="0">
                <a:latin typeface="Times New Roman"/>
                <a:cs typeface="Times New Roman"/>
              </a:rPr>
              <a:t>程序，定义一个日期结构体变量</a:t>
            </a:r>
            <a:r>
              <a:rPr lang="en-US" altLang="zh-CN" kern="100" dirty="0">
                <a:latin typeface="Times New Roman"/>
                <a:cs typeface="Times New Roman"/>
              </a:rPr>
              <a:t>(</a:t>
            </a:r>
            <a:r>
              <a:rPr lang="zh-CN" altLang="zh-CN" kern="100" dirty="0">
                <a:latin typeface="Times New Roman"/>
                <a:cs typeface="Times New Roman"/>
              </a:rPr>
              <a:t>由年、月、日</a:t>
            </a:r>
            <a:r>
              <a:rPr lang="en-US" altLang="zh-CN" kern="100" dirty="0">
                <a:latin typeface="Times New Roman"/>
                <a:cs typeface="Times New Roman"/>
              </a:rPr>
              <a:t>3 </a:t>
            </a:r>
            <a:r>
              <a:rPr lang="zh-CN" altLang="zh-CN" kern="100" dirty="0">
                <a:latin typeface="Times New Roman"/>
                <a:cs typeface="Times New Roman"/>
              </a:rPr>
              <a:t>个整型数据组成</a:t>
            </a:r>
            <a:r>
              <a:rPr lang="en-US" altLang="zh-CN" kern="100" dirty="0">
                <a:latin typeface="Times New Roman"/>
                <a:cs typeface="Times New Roman"/>
              </a:rPr>
              <a:t>)</a:t>
            </a:r>
            <a:r>
              <a:rPr lang="zh-CN" altLang="zh-CN" kern="100" dirty="0">
                <a:latin typeface="Times New Roman"/>
                <a:cs typeface="Times New Roman"/>
              </a:rPr>
              <a:t>，计算该日期是本年度的第几日。</a:t>
            </a:r>
          </a:p>
          <a:p>
            <a:pPr indent="127000" algn="just">
              <a:lnSpc>
                <a:spcPct val="150000"/>
              </a:lnSpc>
              <a:spcAft>
                <a:spcPts val="0"/>
              </a:spcAft>
            </a:pPr>
            <a:r>
              <a:rPr lang="en-US" altLang="zh-CN" kern="100" dirty="0">
                <a:latin typeface="宋体"/>
                <a:cs typeface="Times New Roman"/>
              </a:rPr>
              <a:t>2.</a:t>
            </a:r>
            <a:r>
              <a:rPr lang="zh-CN" altLang="zh-CN" kern="100" dirty="0">
                <a:latin typeface="Times New Roman"/>
                <a:cs typeface="Times New Roman"/>
              </a:rPr>
              <a:t>用结构体编制一个程序，能够输入某个学生的机考成绩和笔试成绩，最后计算出平均成绩并输出。</a:t>
            </a:r>
          </a:p>
        </p:txBody>
      </p:sp>
    </p:spTree>
    <p:extLst>
      <p:ext uri="{BB962C8B-B14F-4D97-AF65-F5344CB8AC3E}">
        <p14:creationId xmlns:p14="http://schemas.microsoft.com/office/powerpoint/2010/main" val="29863788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85958" y="4891937"/>
            <a:ext cx="1455212" cy="1468446"/>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42530" y="869821"/>
            <a:ext cx="10487025" cy="3831818"/>
          </a:xfrm>
          <a:prstGeom prst="rect">
            <a:avLst/>
          </a:prstGeom>
        </p:spPr>
        <p:txBody>
          <a:bodyPr wrap="square">
            <a:spAutoFit/>
          </a:bodyPr>
          <a:lstStyle/>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8-1 </a:t>
            </a:r>
            <a:r>
              <a:rPr lang="zh-CN" altLang="zh-CN" kern="100" dirty="0">
                <a:latin typeface="Times New Roman" panose="02020603050405020304" pitchFamily="18" charset="0"/>
                <a:cs typeface="Times New Roman" panose="02020603050405020304" pitchFamily="18" charset="0"/>
              </a:rPr>
              <a:t>定义一个学生结构体，包含学号、姓名、性别、成绩。</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no[30];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name[30];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sex[5];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grade;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可见结构体类型的定义很简单，只是将我们需要的各个属性包装在一起。</a:t>
            </a:r>
          </a:p>
        </p:txBody>
      </p:sp>
    </p:spTree>
    <p:extLst>
      <p:ext uri="{BB962C8B-B14F-4D97-AF65-F5344CB8AC3E}">
        <p14:creationId xmlns:p14="http://schemas.microsoft.com/office/powerpoint/2010/main" val="18161256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57638" y="592150"/>
            <a:ext cx="10925175" cy="5816977"/>
          </a:xfrm>
          <a:prstGeom prst="rect">
            <a:avLst/>
          </a:prstGeom>
          <a:noFill/>
        </p:spPr>
        <p:txBody>
          <a:bodyPr wrap="square" lIns="0" tIns="0" rIns="0" bIns="0" rtlCol="0">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8-2 </a:t>
            </a:r>
            <a:r>
              <a:rPr lang="zh-CN" altLang="zh-CN" kern="100" dirty="0">
                <a:latin typeface="Times New Roman" panose="02020603050405020304" pitchFamily="18" charset="0"/>
                <a:cs typeface="Times New Roman" panose="02020603050405020304" pitchFamily="18" charset="0"/>
              </a:rPr>
              <a:t>定义一个学生结构体，包含学号、姓名、性别、成绩、生日，其中生日要单独定义为一个结构体类型后再嵌入。</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riQi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日期结构体</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year;</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month;</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day;</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no[30];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name[30];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sex[5];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grade;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riQi</a:t>
            </a:r>
            <a:r>
              <a:rPr lang="en-US" altLang="zh-CN" kern="100" dirty="0">
                <a:latin typeface="Times New Roman" panose="02020603050405020304" pitchFamily="18" charset="0"/>
                <a:cs typeface="Times New Roman" panose="02020603050405020304" pitchFamily="18" charset="0"/>
              </a:rPr>
              <a:t>  birth;</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25106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2500" y="449372"/>
            <a:ext cx="10677525" cy="5909310"/>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注意：如果</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riQi</a:t>
            </a:r>
            <a:r>
              <a:rPr lang="zh-CN" altLang="zh-CN" kern="100" dirty="0">
                <a:latin typeface="Times New Roman" panose="02020603050405020304" pitchFamily="18" charset="0"/>
                <a:cs typeface="Times New Roman" panose="02020603050405020304" pitchFamily="18" charset="0"/>
              </a:rPr>
              <a:t>这个结构体类型只在</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zh-CN" altLang="zh-CN" kern="100" dirty="0">
                <a:latin typeface="Times New Roman" panose="02020603050405020304" pitchFamily="18" charset="0"/>
                <a:cs typeface="Times New Roman" panose="02020603050405020304" pitchFamily="18" charset="0"/>
              </a:rPr>
              <a:t>结构体内使用，那么也可以将</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riQi</a:t>
            </a:r>
            <a:r>
              <a:rPr lang="zh-CN" altLang="zh-CN" kern="100" dirty="0">
                <a:latin typeface="Times New Roman" panose="02020603050405020304" pitchFamily="18" charset="0"/>
                <a:cs typeface="Times New Roman" panose="02020603050405020304" pitchFamily="18" charset="0"/>
              </a:rPr>
              <a:t>结构体内嵌到</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zh-CN" altLang="zh-CN" kern="100" dirty="0">
                <a:latin typeface="Times New Roman" panose="02020603050405020304" pitchFamily="18" charset="0"/>
                <a:cs typeface="Times New Roman" panose="02020603050405020304" pitchFamily="18" charset="0"/>
              </a:rPr>
              <a:t>结构体中，写为如下格式。</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no[30];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name[30];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sex[5];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grade;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riQi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日期结构体</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year;</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int</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month;</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int</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day;</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birth;</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这样声明在结构上更紧凑一些，但是我们无法再在其它地方声明</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riQi</a:t>
            </a:r>
            <a:r>
              <a:rPr lang="zh-CN" altLang="zh-CN" kern="100" dirty="0">
                <a:latin typeface="Times New Roman" panose="02020603050405020304" pitchFamily="18" charset="0"/>
                <a:cs typeface="Times New Roman" panose="02020603050405020304" pitchFamily="18" charset="0"/>
              </a:rPr>
              <a:t>这一结构体的变量。</a:t>
            </a:r>
          </a:p>
        </p:txBody>
      </p:sp>
    </p:spTree>
    <p:extLst>
      <p:ext uri="{BB962C8B-B14F-4D97-AF65-F5344CB8AC3E}">
        <p14:creationId xmlns:p14="http://schemas.microsoft.com/office/powerpoint/2010/main" val="12255230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1524" y="1070298"/>
            <a:ext cx="11001375" cy="4247317"/>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8.2.2</a:t>
            </a:r>
            <a:r>
              <a:rPr lang="zh-CN" altLang="zh-CN" b="1" kern="100" dirty="0">
                <a:latin typeface="Times New Roman"/>
                <a:cs typeface="Times New Roman"/>
              </a:rPr>
              <a:t>结构体变量的引用</a:t>
            </a:r>
          </a:p>
          <a:p>
            <a:pPr indent="266700" algn="just">
              <a:lnSpc>
                <a:spcPct val="150000"/>
              </a:lnSpc>
              <a:spcAft>
                <a:spcPts val="0"/>
              </a:spcAft>
            </a:pPr>
            <a:r>
              <a:rPr lang="zh-CN" altLang="zh-CN" kern="100" dirty="0">
                <a:latin typeface="Times New Roman"/>
                <a:cs typeface="Times New Roman"/>
              </a:rPr>
              <a:t>经过定义后，结构体类型</a:t>
            </a:r>
            <a:r>
              <a:rPr lang="en-US" altLang="zh-CN" kern="100" dirty="0" err="1">
                <a:latin typeface="Times New Roman"/>
                <a:cs typeface="Times New Roman"/>
              </a:rPr>
              <a:t>struct</a:t>
            </a:r>
            <a:r>
              <a:rPr lang="en-US" altLang="zh-CN" kern="100" dirty="0">
                <a:latin typeface="Times New Roman"/>
                <a:cs typeface="Times New Roman"/>
              </a:rPr>
              <a:t>  </a:t>
            </a:r>
            <a:r>
              <a:rPr lang="en-US" altLang="zh-CN" kern="100" dirty="0" err="1">
                <a:latin typeface="Times New Roman"/>
                <a:cs typeface="Times New Roman"/>
              </a:rPr>
              <a:t>stu</a:t>
            </a:r>
            <a:r>
              <a:rPr lang="zh-CN" altLang="zh-CN" kern="100" dirty="0">
                <a:latin typeface="Times New Roman"/>
                <a:cs typeface="Times New Roman"/>
              </a:rPr>
              <a:t>与基本数据类型</a:t>
            </a:r>
            <a:r>
              <a:rPr lang="en-US" altLang="zh-CN" kern="100" dirty="0" err="1">
                <a:latin typeface="Times New Roman"/>
                <a:cs typeface="Times New Roman"/>
              </a:rPr>
              <a:t>int</a:t>
            </a:r>
            <a:r>
              <a:rPr lang="zh-CN" altLang="zh-CN" kern="100" dirty="0">
                <a:latin typeface="Times New Roman"/>
                <a:cs typeface="Times New Roman"/>
              </a:rPr>
              <a:t>、</a:t>
            </a:r>
            <a:r>
              <a:rPr lang="en-US" altLang="zh-CN" kern="100" dirty="0">
                <a:latin typeface="Times New Roman"/>
                <a:cs typeface="Times New Roman"/>
              </a:rPr>
              <a:t>float</a:t>
            </a:r>
            <a:r>
              <a:rPr lang="zh-CN" altLang="zh-CN" kern="100" dirty="0">
                <a:latin typeface="Times New Roman"/>
                <a:cs typeface="Times New Roman"/>
              </a:rPr>
              <a:t>一样，可以用来定义变量、数组、函数等。需要注意的是结构体类型的使用是有区域限制的。</a:t>
            </a:r>
          </a:p>
          <a:p>
            <a:pPr indent="266700" algn="just">
              <a:lnSpc>
                <a:spcPct val="150000"/>
              </a:lnSpc>
              <a:spcAft>
                <a:spcPts val="0"/>
              </a:spcAft>
            </a:pPr>
            <a:r>
              <a:rPr lang="zh-CN" altLang="zh-CN" kern="100" dirty="0">
                <a:latin typeface="Times New Roman"/>
                <a:cs typeface="Times New Roman"/>
              </a:rPr>
              <a:t>在函数体内定义的结构体类型只能在本函数内使用，在函数体外定义的结构体类型只能在本文件内使用。如果想引用其它文件定义的结构体类型需要使用</a:t>
            </a:r>
            <a:r>
              <a:rPr lang="en-US" altLang="zh-CN" kern="100" dirty="0">
                <a:latin typeface="Times New Roman"/>
                <a:cs typeface="Times New Roman"/>
              </a:rPr>
              <a:t>#include</a:t>
            </a:r>
            <a:r>
              <a:rPr lang="zh-CN" altLang="zh-CN" kern="100" dirty="0">
                <a:latin typeface="Times New Roman"/>
                <a:cs typeface="Times New Roman"/>
              </a:rPr>
              <a:t>命令将定义该结构体类型的文件包含进来。</a:t>
            </a:r>
          </a:p>
          <a:p>
            <a:pPr indent="266700" algn="just">
              <a:lnSpc>
                <a:spcPct val="150000"/>
              </a:lnSpc>
              <a:spcAft>
                <a:spcPts val="0"/>
              </a:spcAft>
            </a:pPr>
            <a:r>
              <a:rPr lang="zh-CN" altLang="zh-CN" kern="100" dirty="0">
                <a:latin typeface="Times New Roman"/>
                <a:cs typeface="Times New Roman"/>
              </a:rPr>
              <a:t>结构体变量的引用包括对整个结构体变量的引用和对结构体变量成员的引用两种情况。</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1</a:t>
            </a:r>
            <a:r>
              <a:rPr lang="zh-CN" altLang="zh-CN" kern="100" dirty="0">
                <a:latin typeface="Times New Roman"/>
                <a:cs typeface="Times New Roman"/>
              </a:rPr>
              <a:t>）使用成员运算符</a:t>
            </a:r>
            <a:r>
              <a:rPr lang="en-US" altLang="zh-CN" kern="100" dirty="0">
                <a:latin typeface="Times New Roman"/>
                <a:cs typeface="Times New Roman"/>
              </a:rPr>
              <a:t>"."</a:t>
            </a:r>
            <a:r>
              <a:rPr lang="zh-CN" altLang="zh-CN" kern="100" dirty="0">
                <a:latin typeface="Times New Roman"/>
                <a:cs typeface="Times New Roman"/>
              </a:rPr>
              <a:t>引用结构体变量的成员，</a:t>
            </a:r>
            <a:r>
              <a:rPr lang="en-US" altLang="zh-CN" kern="100" dirty="0">
                <a:latin typeface="Times New Roman"/>
                <a:cs typeface="Times New Roman"/>
              </a:rPr>
              <a:t>"."</a:t>
            </a:r>
            <a:r>
              <a:rPr lang="zh-CN" altLang="zh-CN" kern="100" dirty="0">
                <a:latin typeface="Times New Roman"/>
                <a:cs typeface="Times New Roman"/>
              </a:rPr>
              <a:t>的优先级仅次于括号。</a:t>
            </a:r>
          </a:p>
          <a:p>
            <a:pPr indent="266700" algn="just">
              <a:lnSpc>
                <a:spcPct val="150000"/>
              </a:lnSpc>
              <a:spcAft>
                <a:spcPts val="0"/>
              </a:spcAft>
            </a:pPr>
            <a:r>
              <a:rPr lang="zh-CN" altLang="zh-CN" kern="100" dirty="0">
                <a:latin typeface="Times New Roman"/>
                <a:cs typeface="Times New Roman"/>
              </a:rPr>
              <a:t>结构体变量名</a:t>
            </a:r>
            <a:r>
              <a:rPr lang="en-US" altLang="zh-CN" kern="100" dirty="0">
                <a:latin typeface="Times New Roman"/>
                <a:cs typeface="Times New Roman"/>
              </a:rPr>
              <a:t>.</a:t>
            </a:r>
            <a:r>
              <a:rPr lang="zh-CN" altLang="zh-CN" kern="100" dirty="0">
                <a:latin typeface="Times New Roman"/>
                <a:cs typeface="Times New Roman"/>
              </a:rPr>
              <a:t>结构体成员名；</a:t>
            </a:r>
          </a:p>
          <a:p>
            <a:pPr indent="266700" algn="just">
              <a:lnSpc>
                <a:spcPct val="150000"/>
              </a:lnSpc>
              <a:spcAft>
                <a:spcPts val="0"/>
              </a:spcAft>
            </a:pPr>
            <a:r>
              <a:rPr lang="zh-CN" altLang="zh-CN" kern="100" dirty="0">
                <a:latin typeface="Times New Roman"/>
                <a:cs typeface="Times New Roman"/>
              </a:rPr>
              <a:t>对结构体变量中的成员的操作与基本类型的变量完全相同。</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2</a:t>
            </a:r>
            <a:r>
              <a:rPr lang="zh-CN" altLang="zh-CN" kern="100" dirty="0">
                <a:latin typeface="Times New Roman"/>
                <a:cs typeface="Times New Roman"/>
              </a:rPr>
              <a:t>）相同类型的结构体变量之间可以整体赋值。</a:t>
            </a:r>
          </a:p>
        </p:txBody>
      </p:sp>
    </p:spTree>
    <p:extLst>
      <p:ext uri="{BB962C8B-B14F-4D97-AF65-F5344CB8AC3E}">
        <p14:creationId xmlns:p14="http://schemas.microsoft.com/office/powerpoint/2010/main" val="34504491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2075" y="-8546"/>
            <a:ext cx="9515475" cy="7521546"/>
          </a:xfrm>
          <a:prstGeom prst="rect">
            <a:avLst/>
          </a:prstGeom>
        </p:spPr>
        <p:txBody>
          <a:bodyPr wrap="square">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8-3 </a:t>
            </a:r>
            <a:r>
              <a:rPr lang="zh-CN" altLang="zh-CN" kern="100" dirty="0">
                <a:latin typeface="Times New Roman" panose="02020603050405020304" pitchFamily="18" charset="0"/>
                <a:cs typeface="Times New Roman" panose="02020603050405020304" pitchFamily="18" charset="0"/>
              </a:rPr>
              <a:t>定义一个结构体变量，用于存放一个学生的信息，然后将其输出。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该类型的作用范围在本函数内</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no[30];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name[30];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sex[5];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grade;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struct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stu</a:t>
            </a:r>
            <a:r>
              <a:rPr lang="en-US" altLang="zh-CN" kern="100" dirty="0">
                <a:latin typeface="Times New Roman" panose="02020603050405020304" pitchFamily="18" charset="0"/>
                <a:cs typeface="Times New Roman" panose="02020603050405020304" pitchFamily="18" charset="0"/>
              </a:rPr>
              <a:t> s1,s2;/*</a:t>
            </a:r>
            <a:r>
              <a:rPr lang="zh-CN" altLang="zh-CN" kern="100" dirty="0">
                <a:latin typeface="Times New Roman" panose="02020603050405020304" pitchFamily="18" charset="0"/>
                <a:cs typeface="Times New Roman" panose="02020603050405020304" pitchFamily="18" charset="0"/>
              </a:rPr>
              <a:t>定义结构体变量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(s1.no,"20170001");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(s1.name,"zhang San");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strcpy</a:t>
            </a:r>
            <a:r>
              <a:rPr lang="en-US" altLang="zh-CN" kern="100" dirty="0">
                <a:latin typeface="Times New Roman" panose="02020603050405020304" pitchFamily="18" charset="0"/>
                <a:cs typeface="Times New Roman" panose="02020603050405020304" pitchFamily="18" charset="0"/>
              </a:rPr>
              <a:t>(s1.sex,"nan");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s1.grade=425.5;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s,%s,%s,%f</a:t>
            </a:r>
            <a:r>
              <a:rPr lang="en-US" altLang="zh-CN" kern="100" dirty="0">
                <a:latin typeface="Times New Roman" panose="02020603050405020304" pitchFamily="18" charset="0"/>
                <a:cs typeface="Times New Roman" panose="02020603050405020304" pitchFamily="18" charset="0"/>
              </a:rPr>
              <a:t>\n",s1.no,s1.name,s1.sex,s1.grade);</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13435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2965</Words>
  <Application>Microsoft Office PowerPoint</Application>
  <PresentationFormat>宽屏</PresentationFormat>
  <Paragraphs>479</Paragraphs>
  <Slides>41</Slides>
  <Notes>35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41</vt:i4>
      </vt:variant>
    </vt:vector>
  </HeadingPairs>
  <TitlesOfParts>
    <vt:vector size="51" baseType="lpstr">
      <vt:lpstr>Adobe 仿宋 Std R</vt:lpstr>
      <vt:lpstr>Arial Unicode MS</vt:lpstr>
      <vt:lpstr>宋体</vt:lpstr>
      <vt:lpstr>微软雅黑</vt:lpstr>
      <vt:lpstr>Arial</vt:lpstr>
      <vt:lpstr>Calibri</vt:lpstr>
      <vt:lpstr>Cambria</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creator/>
  <cp:lastModifiedBy/>
  <cp:revision>1</cp:revision>
  <dcterms:created xsi:type="dcterms:W3CDTF">2016-11-27T09:16:09Z</dcterms:created>
  <dcterms:modified xsi:type="dcterms:W3CDTF">2021-09-26T08:50:43Z</dcterms:modified>
</cp:coreProperties>
</file>