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m4a" ContentType="audio/mp4"/>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8"/>
  </p:notesMasterIdLst>
  <p:sldIdLst>
    <p:sldId id="257" r:id="rId2"/>
    <p:sldId id="322" r:id="rId3"/>
    <p:sldId id="260"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23" r:id="rId30"/>
    <p:sldId id="324" r:id="rId31"/>
    <p:sldId id="325" r:id="rId32"/>
    <p:sldId id="318" r:id="rId33"/>
    <p:sldId id="319" r:id="rId34"/>
    <p:sldId id="320" r:id="rId35"/>
    <p:sldId id="326" r:id="rId36"/>
    <p:sldId id="292"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51" autoAdjust="0"/>
    <p:restoredTop sz="94660"/>
  </p:normalViewPr>
  <p:slideViewPr>
    <p:cSldViewPr snapToGrid="0">
      <p:cViewPr>
        <p:scale>
          <a:sx n="100" d="100"/>
          <a:sy n="100" d="100"/>
        </p:scale>
        <p:origin x="-600" y="-3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xmlns=""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xmlns=""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xmlns="" val="3766160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36</a:t>
            </a:fld>
            <a:endParaRPr lang="zh-CN" altLang="en-US"/>
          </a:p>
        </p:txBody>
      </p:sp>
    </p:spTree>
    <p:extLst>
      <p:ext uri="{BB962C8B-B14F-4D97-AF65-F5344CB8AC3E}">
        <p14:creationId xmlns:p14="http://schemas.microsoft.com/office/powerpoint/2010/main" xmlns="" val="334173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xmlns="" val="3766160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xmlns="" val="2808463494"/>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3849790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xmlns="" val="651953000"/>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xmlns="" val="765536582"/>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51877" y="156235"/>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项目一</a:t>
            </a:r>
            <a:endParaRPr lang="en-US" altLang="zh-CN" b="1" dirty="0">
              <a:solidFill>
                <a:prstClr val="white"/>
              </a:solidFill>
              <a:ea typeface="微软雅黑" pitchFamily="34" charset="-122"/>
              <a:cs typeface="Arial Unicode MS" pitchFamily="34" charset="-122"/>
            </a:endParaRPr>
          </a:p>
        </p:txBody>
      </p:sp>
      <p:sp>
        <p:nvSpPr>
          <p:cNvPr id="2" name="矩形 1"/>
          <p:cNvSpPr/>
          <p:nvPr userDrawn="1"/>
        </p:nvSpPr>
        <p:spPr>
          <a:xfrm>
            <a:off x="10814286" y="77305"/>
            <a:ext cx="1281120" cy="369332"/>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altLang="zh-CN"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C</a:t>
            </a:r>
            <a:r>
              <a:rPr lang="zh-CN" altLang="en-US"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rPr>
              <a:t>语言概述</a:t>
            </a:r>
            <a:endParaRPr lang="zh-CN" altLang="en-US"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dobe 仿宋 Std R" pitchFamily="18" charset="-122"/>
              <a:ea typeface="Adobe 仿宋 Std R" pitchFamily="18" charset="-122"/>
            </a:endParaRPr>
          </a:p>
        </p:txBody>
      </p:sp>
    </p:spTree>
    <p:extLst>
      <p:ext uri="{BB962C8B-B14F-4D97-AF65-F5344CB8AC3E}">
        <p14:creationId xmlns:p14="http://schemas.microsoft.com/office/powerpoint/2010/main" xmlns="" val="1833989441"/>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3444197421"/>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64302719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145841057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a:t>
            </a:r>
            <a:r>
              <a:rPr lang="zh-CN" altLang="en-US" b="1" dirty="0" smtClean="0">
                <a:solidFill>
                  <a:prstClr val="white"/>
                </a:solidFill>
                <a:ea typeface="微软雅黑" pitchFamily="34" charset="-122"/>
                <a:cs typeface="Arial Unicode MS" pitchFamily="34" charset="-122"/>
              </a:rPr>
              <a:t>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27691953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smtClean="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xmlns="" val="1424492785"/>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392945" y="75631"/>
            <a:ext cx="559598"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32827" y="0"/>
            <a:ext cx="1079839" cy="3357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
        <p:nvSpPr>
          <p:cNvPr id="2" name="TextBox 1"/>
          <p:cNvSpPr txBox="1"/>
          <p:nvPr userDrawn="1"/>
        </p:nvSpPr>
        <p:spPr>
          <a:xfrm>
            <a:off x="447151" y="6307998"/>
            <a:ext cx="3028950" cy="400110"/>
          </a:xfrm>
          <a:prstGeom prst="rect">
            <a:avLst/>
          </a:prstGeom>
          <a:noFill/>
        </p:spPr>
        <p:txBody>
          <a:bodyPr wrap="square" rtlCol="0">
            <a:spAutoFit/>
          </a:bodyPr>
          <a:lstStyle/>
          <a:p>
            <a:r>
              <a:rPr lang="en-US" altLang="zh-CN" sz="2000" dirty="0" smtClean="0">
                <a:solidFill>
                  <a:schemeClr val="bg1"/>
                </a:solidFill>
                <a:latin typeface="Adobe 仿宋 Std R" pitchFamily="18" charset="-122"/>
                <a:ea typeface="Adobe 仿宋 Std R" pitchFamily="18" charset="-122"/>
              </a:rPr>
              <a:t>C</a:t>
            </a:r>
            <a:r>
              <a:rPr lang="zh-CN" altLang="en-US" sz="2000" dirty="0" smtClean="0">
                <a:solidFill>
                  <a:schemeClr val="bg1"/>
                </a:solidFill>
                <a:latin typeface="Adobe 仿宋 Std R" pitchFamily="18" charset="-122"/>
                <a:ea typeface="Adobe 仿宋 Std R" pitchFamily="18" charset="-122"/>
              </a:rPr>
              <a:t>语言程序设计</a:t>
            </a:r>
            <a:endParaRPr lang="zh-CN" altLang="en-US" sz="2000" dirty="0">
              <a:solidFill>
                <a:schemeClr val="bg1"/>
              </a:solidFill>
              <a:latin typeface="Adobe 仿宋 Std R" pitchFamily="18" charset="-122"/>
              <a:ea typeface="Adobe 仿宋 Std R" pitchFamily="18" charset="-122"/>
            </a:endParaRPr>
          </a:p>
        </p:txBody>
      </p:sp>
    </p:spTree>
    <p:extLst>
      <p:ext uri="{BB962C8B-B14F-4D97-AF65-F5344CB8AC3E}">
        <p14:creationId xmlns:p14="http://schemas.microsoft.com/office/powerpoint/2010/main" xmlns=""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media/media1.m4a"/><Relationship Id="rId6"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6526146" cy="1200329"/>
          </a:xfrm>
          <a:prstGeom prst="rect">
            <a:avLst/>
          </a:prstGeom>
          <a:noFill/>
          <a:ln w="9525">
            <a:noFill/>
            <a:miter lim="800000"/>
            <a:headEnd/>
            <a:tailEnd/>
          </a:ln>
        </p:spPr>
        <p:txBody>
          <a:bodyPr wrap="none">
            <a:spAutoFit/>
          </a:bodyPr>
          <a:lstStyle/>
          <a:p>
            <a:pPr>
              <a:defRPr/>
            </a:pPr>
            <a:r>
              <a:rPr lang="en-US" altLang="zh-CN" sz="7200" b="1" spc="200" dirty="0" smtClean="0">
                <a:solidFill>
                  <a:prstClr val="white"/>
                </a:solidFill>
                <a:latin typeface="微软雅黑" pitchFamily="34" charset="-122"/>
                <a:ea typeface="微软雅黑" pitchFamily="34" charset="-122"/>
              </a:rPr>
              <a:t>C</a:t>
            </a:r>
            <a:r>
              <a:rPr lang="zh-CN" altLang="en-US" sz="7200" b="1" spc="200" dirty="0" smtClean="0">
                <a:solidFill>
                  <a:prstClr val="white"/>
                </a:solidFill>
                <a:latin typeface="微软雅黑" pitchFamily="34" charset="-122"/>
                <a:ea typeface="微软雅黑" pitchFamily="34" charset="-122"/>
              </a:rPr>
              <a:t>语言程序设计</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7085958" y="4891937"/>
            <a:ext cx="1455212" cy="1468446"/>
          </a:xfrm>
          <a:prstGeom prst="rect">
            <a:avLst/>
          </a:prstGeom>
        </p:spPr>
      </p:pic>
      <p:pic>
        <p:nvPicPr>
          <p:cNvPr id="17" name="久石譲 - 菊次郎的夏天">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609600" y="1198786"/>
            <a:ext cx="609600" cy="609600"/>
          </a:xfrm>
          <a:prstGeom prst="rect">
            <a:avLst/>
          </a:prstGeom>
        </p:spPr>
      </p:pic>
    </p:spTree>
    <p:extLst>
      <p:ext uri="{BB962C8B-B14F-4D97-AF65-F5344CB8AC3E}">
        <p14:creationId xmlns:p14="http://schemas.microsoft.com/office/powerpoint/2010/main" xmlns="" val="23643934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50" fill="hold"/>
                                        <p:tgtEl>
                                          <p:spTgt spid="4"/>
                                        </p:tgtEl>
                                        <p:attrNameLst>
                                          <p:attrName>ppt_x</p:attrName>
                                        </p:attrNameLst>
                                      </p:cBhvr>
                                      <p:tavLst>
                                        <p:tav tm="0">
                                          <p:val>
                                            <p:strVal val="0-#ppt_w/2"/>
                                          </p:val>
                                        </p:tav>
                                        <p:tav tm="100000">
                                          <p:val>
                                            <p:strVal val="#ppt_x"/>
                                          </p:val>
                                        </p:tav>
                                      </p:tavLst>
                                    </p:anim>
                                    <p:anim calcmode="lin" valueType="num">
                                      <p:cBhvr additive="base">
                                        <p:cTn id="11" dur="250" fill="hold"/>
                                        <p:tgtEl>
                                          <p:spTgt spid="4"/>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250" fill="hold"/>
                                        <p:tgtEl>
                                          <p:spTgt spid="5"/>
                                        </p:tgtEl>
                                        <p:attrNameLst>
                                          <p:attrName>ppt_x</p:attrName>
                                        </p:attrNameLst>
                                      </p:cBhvr>
                                      <p:tavLst>
                                        <p:tav tm="0">
                                          <p:val>
                                            <p:strVal val="1+#ppt_w/2"/>
                                          </p:val>
                                        </p:tav>
                                        <p:tav tm="100000">
                                          <p:val>
                                            <p:strVal val="#ppt_x"/>
                                          </p:val>
                                        </p:tav>
                                      </p:tavLst>
                                    </p:anim>
                                    <p:anim calcmode="lin" valueType="num">
                                      <p:cBhvr additive="base">
                                        <p:cTn id="15" dur="25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25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35" presetClass="entr" presetSubtype="0" fill="hold" grpId="1"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style.rotation</p:attrName>
                                        </p:attrNameLst>
                                      </p:cBhvr>
                                      <p:tavLst>
                                        <p:tav tm="0">
                                          <p:val>
                                            <p:fltVal val="720"/>
                                          </p:val>
                                        </p:tav>
                                        <p:tav tm="100000">
                                          <p:val>
                                            <p:fltVal val="0"/>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 calcmode="lin" valueType="num">
                                      <p:cBhvr>
                                        <p:cTn id="25" dur="500" fill="hold"/>
                                        <p:tgtEl>
                                          <p:spTgt spid="2"/>
                                        </p:tgtEl>
                                        <p:attrNameLst>
                                          <p:attrName>ppt_w</p:attrName>
                                        </p:attrNameLst>
                                      </p:cBhvr>
                                      <p:tavLst>
                                        <p:tav tm="0">
                                          <p:val>
                                            <p:fltVal val="0"/>
                                          </p:val>
                                        </p:tav>
                                        <p:tav tm="100000">
                                          <p:val>
                                            <p:strVal val="#ppt_w"/>
                                          </p:val>
                                        </p:tav>
                                      </p:tavLst>
                                    </p:anim>
                                  </p:childTnLst>
                                </p:cTn>
                              </p:par>
                              <p:par>
                                <p:cTn id="26" presetID="53" presetClass="entr" presetSubtype="16" fill="hold" grpId="2"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750"/>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17"/>
                </p:tgtEl>
              </p:cMediaNode>
            </p:audio>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742504"/>
            <a:ext cx="10469460" cy="4985980"/>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1.3 C</a:t>
            </a:r>
            <a:r>
              <a:rPr lang="zh-CN" altLang="en-US" b="1" kern="100" dirty="0">
                <a:solidFill>
                  <a:prstClr val="black"/>
                </a:solidFill>
                <a:latin typeface="Times New Roman"/>
                <a:cs typeface="Times New Roman"/>
              </a:rPr>
              <a:t>语言能干什么</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语言一般应用在和底层硬件有接触的程序中，因为</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语言可以直接对硬件寄存器进行操作和控制。</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）基本上大多数常见的操作系统都是用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语言编写或者内核是</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像</a:t>
            </a:r>
            <a:r>
              <a:rPr lang="en-US" altLang="zh-CN" kern="100" dirty="0">
                <a:solidFill>
                  <a:prstClr val="black"/>
                </a:solidFill>
                <a:latin typeface="Times New Roman"/>
                <a:cs typeface="Times New Roman"/>
              </a:rPr>
              <a:t>Linux</a:t>
            </a:r>
            <a:r>
              <a:rPr lang="zh-CN" altLang="en-US" kern="100" dirty="0">
                <a:solidFill>
                  <a:prstClr val="black"/>
                </a:solidFill>
                <a:latin typeface="Times New Roman"/>
                <a:cs typeface="Times New Roman"/>
              </a:rPr>
              <a:t>， </a:t>
            </a:r>
            <a:r>
              <a:rPr lang="en-US" altLang="zh-CN" kern="100" dirty="0">
                <a:solidFill>
                  <a:prstClr val="black"/>
                </a:solidFill>
                <a:latin typeface="Times New Roman"/>
                <a:cs typeface="Times New Roman"/>
              </a:rPr>
              <a:t>Windows</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BSD</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的衍生系统）等。</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语言可以做服务器开发，现在的游戏服务器端大多都是</a:t>
            </a:r>
            <a:r>
              <a:rPr lang="en-US" altLang="zh-CN" kern="100" dirty="0">
                <a:solidFill>
                  <a:prstClr val="black"/>
                </a:solidFill>
                <a:latin typeface="Times New Roman"/>
                <a:cs typeface="Times New Roman"/>
              </a:rPr>
              <a:t>C/C++</a:t>
            </a:r>
            <a:r>
              <a:rPr lang="zh-CN" altLang="en-US" kern="100" dirty="0">
                <a:solidFill>
                  <a:prstClr val="black"/>
                </a:solidFill>
                <a:latin typeface="Times New Roman"/>
                <a:cs typeface="Times New Roman"/>
              </a:rPr>
              <a:t>开发的。</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）单片机，</a:t>
            </a:r>
            <a:r>
              <a:rPr lang="en-US" altLang="zh-CN" kern="100" dirty="0">
                <a:solidFill>
                  <a:prstClr val="black"/>
                </a:solidFill>
                <a:latin typeface="Times New Roman"/>
                <a:cs typeface="Times New Roman"/>
              </a:rPr>
              <a:t>ARM</a:t>
            </a:r>
            <a:r>
              <a:rPr lang="zh-CN" altLang="en-US" kern="100" dirty="0">
                <a:solidFill>
                  <a:prstClr val="black"/>
                </a:solidFill>
                <a:latin typeface="Times New Roman"/>
                <a:cs typeface="Times New Roman"/>
              </a:rPr>
              <a:t>处理器这些都用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语言，这都是目前比较热门的方向。另外，</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语言除了用在单片机上，还可以用在很多其它嵌入式系统上。</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）家里使用的小家电，比如说电冰箱控制显示板，还有洗衣机控制显示板，以及家里的电视机遥控器大部分也是用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语言来写的。</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）现在的微控自动化、航空制导、人工智能、云技术及服务器操作系统内核几乎全是用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语言写的。 </a:t>
            </a:r>
          </a:p>
          <a:p>
            <a:pPr indent="540000" algn="just">
              <a:lnSpc>
                <a:spcPct val="150000"/>
              </a:lnSpc>
            </a:pPr>
            <a:r>
              <a:rPr lang="zh-CN" altLang="en-US" kern="100" dirty="0">
                <a:solidFill>
                  <a:prstClr val="black"/>
                </a:solidFill>
                <a:latin typeface="Times New Roman"/>
                <a:cs typeface="Times New Roman"/>
              </a:rPr>
              <a:t>可见</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语言的功能非常强大，效率也很高。</a:t>
            </a:r>
          </a:p>
        </p:txBody>
      </p:sp>
    </p:spTree>
    <p:extLst>
      <p:ext uri="{BB962C8B-B14F-4D97-AF65-F5344CB8AC3E}">
        <p14:creationId xmlns:p14="http://schemas.microsoft.com/office/powerpoint/2010/main" xmlns="" val="34504491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13352" y="933004"/>
            <a:ext cx="10469460" cy="3739485"/>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1.4 C</a:t>
            </a:r>
            <a:r>
              <a:rPr lang="zh-CN" altLang="en-US" b="1" kern="100" dirty="0">
                <a:solidFill>
                  <a:prstClr val="black"/>
                </a:solidFill>
                <a:latin typeface="Times New Roman"/>
                <a:cs typeface="Times New Roman"/>
              </a:rPr>
              <a:t>语言的特点</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语言不仅可以发挥出高级编程语言的功用，还具有汇编语言的优点，因此相对于其它编程语言，它有自己独特的特点。</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语言具有以下几个特点：</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语言简洁、紧凑，使用方便灵活</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）运算符丰富</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）数据类型丰富，具有现代语言的各种数据结构</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）具有结构化的控制语句 </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语言具有</a:t>
            </a:r>
            <a:r>
              <a:rPr lang="en-US" altLang="zh-CN" kern="100" dirty="0">
                <a:solidFill>
                  <a:prstClr val="black"/>
                </a:solidFill>
                <a:latin typeface="Times New Roman"/>
                <a:cs typeface="Times New Roman"/>
              </a:rPr>
              <a:t>if-else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switch</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while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do-while</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for</a:t>
            </a:r>
            <a:r>
              <a:rPr lang="zh-CN" altLang="en-US" kern="100" dirty="0">
                <a:solidFill>
                  <a:prstClr val="black"/>
                </a:solidFill>
                <a:latin typeface="Times New Roman"/>
                <a:cs typeface="Times New Roman"/>
              </a:rPr>
              <a:t>等流程控制语句，</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语言是以函数形式提供给用户的，这些函数可方便的调用，并且具有多种循环、条件控制程序流向，从而使程序结构化</a:t>
            </a:r>
            <a:r>
              <a:rPr lang="zh-CN" altLang="en-US"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9613435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865727" y="1113979"/>
            <a:ext cx="10469460" cy="2908489"/>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）语法限制不太严格，程序设计自由度大</a:t>
            </a:r>
            <a:r>
              <a:rPr lang="zh-CN" altLang="en-US" kern="100" dirty="0" smtClean="0">
                <a:solidFill>
                  <a:prstClr val="black"/>
                </a:solidFill>
                <a:latin typeface="Times New Roman"/>
                <a:cs typeface="Times New Roman"/>
              </a:rPr>
              <a:t>。</a:t>
            </a:r>
            <a:endParaRPr lang="en-US" altLang="zh-CN" kern="100" dirty="0" smtClean="0">
              <a:solidFill>
                <a:prstClr val="black"/>
              </a:solidFill>
              <a:latin typeface="Times New Roman"/>
              <a:cs typeface="Times New Roman"/>
            </a:endParaRP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语言允许直接访问物理地址，能进行位操作，能实现汇编语言的大部分功能，可以直接对硬件操作，因此</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语言既具有高级语言功能，又具有低级语言的许多功能，可用来编写系统软件和应用软件。</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7</a:t>
            </a:r>
            <a:r>
              <a:rPr lang="zh-CN" altLang="en-US" kern="100" dirty="0">
                <a:solidFill>
                  <a:prstClr val="black"/>
                </a:solidFill>
                <a:latin typeface="Times New Roman"/>
                <a:cs typeface="Times New Roman"/>
              </a:rPr>
              <a:t>）生成目标代码质量高，程序执行效率高</a:t>
            </a:r>
          </a:p>
          <a:p>
            <a:pPr indent="540000" algn="just">
              <a:lnSpc>
                <a:spcPct val="150000"/>
              </a:lnSpc>
            </a:pPr>
            <a:r>
              <a:rPr lang="zh-CN" altLang="en-US" kern="100" dirty="0" smtClean="0">
                <a:solidFill>
                  <a:prstClr val="black"/>
                </a:solidFill>
                <a:latin typeface="Times New Roman"/>
                <a:cs typeface="Times New Roman"/>
              </a:rPr>
              <a:t>（</a:t>
            </a:r>
            <a:r>
              <a:rPr lang="en-US" altLang="zh-CN" kern="100" dirty="0">
                <a:solidFill>
                  <a:prstClr val="black"/>
                </a:solidFill>
                <a:latin typeface="Times New Roman"/>
                <a:cs typeface="Times New Roman"/>
              </a:rPr>
              <a:t>8</a:t>
            </a:r>
            <a:r>
              <a:rPr lang="zh-CN" altLang="en-US" kern="100" dirty="0">
                <a:solidFill>
                  <a:prstClr val="black"/>
                </a:solidFill>
                <a:latin typeface="Times New Roman"/>
                <a:cs typeface="Times New Roman"/>
              </a:rPr>
              <a:t>）可移植性好</a:t>
            </a:r>
          </a:p>
          <a:p>
            <a:pPr indent="540000" algn="just">
              <a:lnSpc>
                <a:spcPct val="150000"/>
              </a:lnSpc>
            </a:pPr>
            <a:r>
              <a:rPr lang="zh-CN" altLang="en-US" kern="100" dirty="0">
                <a:solidFill>
                  <a:prstClr val="black"/>
                </a:solidFill>
                <a:latin typeface="Times New Roman"/>
                <a:cs typeface="Times New Roman"/>
              </a:rPr>
              <a:t>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语言编写的程序基本不做修改就能用于各种型号的计算机和各种操作系统。如</a:t>
            </a:r>
            <a:r>
              <a:rPr lang="en-US" altLang="zh-CN" kern="100" dirty="0">
                <a:solidFill>
                  <a:prstClr val="black"/>
                </a:solidFill>
                <a:latin typeface="Times New Roman"/>
                <a:cs typeface="Times New Roman"/>
              </a:rPr>
              <a:t>DOS</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windows</a:t>
            </a:r>
            <a:r>
              <a:rPr lang="zh-CN" altLang="en-US" kern="100" dirty="0">
                <a:solidFill>
                  <a:prstClr val="black"/>
                </a:solidFill>
                <a:latin typeface="Times New Roman"/>
                <a:cs typeface="Times New Roman"/>
              </a:rPr>
              <a:t>、也适用于多种机型。</a:t>
            </a:r>
          </a:p>
        </p:txBody>
      </p:sp>
    </p:spTree>
    <p:extLst>
      <p:ext uri="{BB962C8B-B14F-4D97-AF65-F5344CB8AC3E}">
        <p14:creationId xmlns:p14="http://schemas.microsoft.com/office/powerpoint/2010/main" xmlns="" val="591537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99077" y="1209229"/>
            <a:ext cx="10469460" cy="2908489"/>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1.5 C</a:t>
            </a:r>
            <a:r>
              <a:rPr lang="zh-CN" altLang="en-US" b="1" kern="100" dirty="0">
                <a:solidFill>
                  <a:prstClr val="black"/>
                </a:solidFill>
                <a:latin typeface="Times New Roman"/>
                <a:cs typeface="Times New Roman"/>
              </a:rPr>
              <a:t>语言程序的格式与</a:t>
            </a:r>
            <a:r>
              <a:rPr lang="zh-CN" altLang="en-US" b="1" kern="100" dirty="0" smtClean="0">
                <a:solidFill>
                  <a:prstClr val="black"/>
                </a:solidFill>
                <a:latin typeface="Times New Roman"/>
                <a:cs typeface="Times New Roman"/>
              </a:rPr>
              <a:t>构成</a:t>
            </a:r>
            <a:endParaRPr lang="zh-CN" altLang="en-US" kern="100" dirty="0">
              <a:solidFill>
                <a:prstClr val="black"/>
              </a:solidFill>
              <a:latin typeface="Times New Roman"/>
              <a:cs typeface="Times New Roman"/>
            </a:endParaRPr>
          </a:p>
          <a:p>
            <a:pPr indent="540000" algn="just">
              <a:lnSpc>
                <a:spcPct val="150000"/>
              </a:lnSpc>
            </a:pPr>
            <a:r>
              <a:rPr lang="zh-CN" altLang="en-US" kern="100" dirty="0" smtClean="0">
                <a:solidFill>
                  <a:prstClr val="black"/>
                </a:solidFill>
                <a:latin typeface="Times New Roman"/>
                <a:cs typeface="Times New Roman"/>
              </a:rPr>
              <a:t>例</a:t>
            </a:r>
            <a:r>
              <a:rPr lang="en-US" altLang="zh-CN" kern="100" dirty="0" smtClean="0">
                <a:solidFill>
                  <a:prstClr val="black"/>
                </a:solidFill>
                <a:latin typeface="Times New Roman"/>
                <a:cs typeface="Times New Roman"/>
              </a:rPr>
              <a:t>1-1</a:t>
            </a:r>
            <a:r>
              <a:rPr lang="zh-CN" altLang="en-US" kern="100" dirty="0">
                <a:solidFill>
                  <a:prstClr val="black"/>
                </a:solidFill>
                <a:latin typeface="Times New Roman"/>
                <a:cs typeface="Times New Roman"/>
              </a:rPr>
              <a:t>最简单的</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语言程序，输出“你好，中国”。</a:t>
            </a:r>
          </a:p>
          <a:p>
            <a:pPr indent="540000" algn="just">
              <a:lnSpc>
                <a:spcPct val="150000"/>
              </a:lnSpc>
            </a:pPr>
            <a:r>
              <a:rPr lang="en-US" altLang="zh-CN" kern="100" dirty="0">
                <a:solidFill>
                  <a:prstClr val="black"/>
                </a:solidFill>
                <a:latin typeface="Times New Roman"/>
                <a:cs typeface="Times New Roman"/>
              </a:rPr>
              <a:t>#include&lt;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&gt;</a:t>
            </a:r>
          </a:p>
          <a:p>
            <a:pPr indent="540000" algn="just">
              <a:lnSpc>
                <a:spcPct val="150000"/>
              </a:lnSpc>
            </a:pPr>
            <a:r>
              <a:rPr lang="en-US" altLang="zh-CN" kern="100" dirty="0">
                <a:solidFill>
                  <a:prstClr val="black"/>
                </a:solidFill>
                <a:latin typeface="Times New Roman"/>
                <a:cs typeface="Times New Roman"/>
              </a:rPr>
              <a:t>main()</a:t>
            </a:r>
          </a:p>
          <a:p>
            <a:pPr indent="540000" algn="just">
              <a:lnSpc>
                <a:spcPct val="150000"/>
              </a:lnSpc>
            </a:pP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你好，中国</a:t>
            </a:r>
            <a:r>
              <a:rPr lang="en-US" altLang="zh-CN" kern="100" dirty="0">
                <a:solidFill>
                  <a:prstClr val="black"/>
                </a:solidFill>
                <a:latin typeface="Times New Roman"/>
                <a:cs typeface="Times New Roman"/>
              </a:rPr>
              <a:t>\n");  /*</a:t>
            </a:r>
            <a:r>
              <a:rPr lang="zh-CN" altLang="en-US" kern="100" dirty="0">
                <a:solidFill>
                  <a:prstClr val="black"/>
                </a:solidFill>
                <a:latin typeface="Times New Roman"/>
                <a:cs typeface="Times New Roman"/>
              </a:rPr>
              <a:t>输出函数，运行后在屏幕上输出“你好，中国”*</a:t>
            </a:r>
            <a:r>
              <a:rPr lang="en-US" altLang="zh-CN" kern="100" dirty="0">
                <a:solidFill>
                  <a:prstClr val="black"/>
                </a:solidFill>
                <a:latin typeface="Times New Roman"/>
                <a:cs typeface="Times New Roman"/>
              </a:rPr>
              <a:t>/</a:t>
            </a:r>
          </a:p>
          <a:p>
            <a:pPr indent="540000" algn="just">
              <a:lnSpc>
                <a:spcPct val="150000"/>
              </a:lnSpc>
            </a:pPr>
            <a:r>
              <a:rPr lang="en-US" altLang="zh-CN" kern="100" dirty="0" smtClean="0">
                <a:solidFill>
                  <a:prstClr val="black"/>
                </a:solidFill>
                <a:latin typeface="Times New Roman"/>
                <a:cs typeface="Times New Roman"/>
              </a:rPr>
              <a:t>}</a:t>
            </a:r>
            <a:endParaRPr lang="en-US" altLang="zh-CN" kern="100" dirty="0">
              <a:solidFill>
                <a:prstClr val="black"/>
              </a:solidFill>
              <a:latin typeface="Times New Roman"/>
              <a:cs typeface="Times New Roman"/>
            </a:endParaRPr>
          </a:p>
        </p:txBody>
      </p:sp>
    </p:spTree>
    <p:extLst>
      <p:ext uri="{BB962C8B-B14F-4D97-AF65-F5344CB8AC3E}">
        <p14:creationId xmlns:p14="http://schemas.microsoft.com/office/powerpoint/2010/main" xmlns="" val="18208902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22877" y="561529"/>
            <a:ext cx="10469460" cy="5816977"/>
          </a:xfrm>
          <a:prstGeom prst="rect">
            <a:avLst/>
          </a:prstGeom>
          <a:noFill/>
        </p:spPr>
        <p:txBody>
          <a:bodyPr wrap="square" lIns="0" tIns="0" rIns="0" bIns="0" rtlCol="0">
            <a:spAutoFit/>
          </a:bodyPr>
          <a:lstStyle/>
          <a:p>
            <a:pPr indent="540000" algn="just">
              <a:lnSpc>
                <a:spcPct val="150000"/>
              </a:lnSpc>
            </a:pPr>
            <a:r>
              <a:rPr lang="zh-CN" altLang="en-US" kern="100" dirty="0">
                <a:solidFill>
                  <a:prstClr val="black"/>
                </a:solidFill>
                <a:latin typeface="Times New Roman"/>
                <a:cs typeface="Times New Roman"/>
              </a:rPr>
              <a:t>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程序有且仅有一个主函数“</a:t>
            </a:r>
            <a:r>
              <a:rPr lang="en-US" altLang="zh-CN" kern="100" dirty="0">
                <a:solidFill>
                  <a:prstClr val="black"/>
                </a:solidFill>
                <a:latin typeface="Times New Roman"/>
                <a:cs typeface="Times New Roman"/>
              </a:rPr>
              <a:t>main()”</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main</a:t>
            </a:r>
            <a:r>
              <a:rPr lang="zh-CN" altLang="en-US" kern="100" dirty="0">
                <a:solidFill>
                  <a:prstClr val="black"/>
                </a:solidFill>
                <a:latin typeface="Times New Roman"/>
                <a:cs typeface="Times New Roman"/>
              </a:rPr>
              <a:t>是主函数的名字，一个程序的执行是从主函数开始，执行</a:t>
            </a:r>
            <a:r>
              <a:rPr lang="en-US" altLang="zh-CN" kern="100" dirty="0">
                <a:solidFill>
                  <a:prstClr val="black"/>
                </a:solidFill>
                <a:latin typeface="Times New Roman"/>
                <a:cs typeface="Times New Roman"/>
              </a:rPr>
              <a:t>main()</a:t>
            </a:r>
            <a:r>
              <a:rPr lang="zh-CN" altLang="en-US" kern="100" dirty="0">
                <a:solidFill>
                  <a:prstClr val="black"/>
                </a:solidFill>
                <a:latin typeface="Times New Roman"/>
                <a:cs typeface="Times New Roman"/>
              </a:rPr>
              <a:t>下面的左大括号“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后面的语句到右大括号“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结束。由大括号“</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括起的部分称为函数体，表示函数具体实现某种功能的一段代码。本例中函数体只有一条语句。</a:t>
            </a:r>
          </a:p>
          <a:p>
            <a:pPr indent="540000" algn="just">
              <a:lnSpc>
                <a:spcPct val="150000"/>
              </a:lnSpc>
            </a:pPr>
            <a:r>
              <a:rPr lang="en-US" altLang="zh-CN" kern="100" dirty="0" err="1">
                <a:solidFill>
                  <a:prstClr val="black"/>
                </a:solidFill>
                <a:latin typeface="Times New Roman"/>
                <a:cs typeface="Times New Roman"/>
              </a:rPr>
              <a:t>printf</a:t>
            </a:r>
            <a:r>
              <a:rPr lang="zh-CN" altLang="en-US" kern="100" dirty="0">
                <a:solidFill>
                  <a:prstClr val="black"/>
                </a:solidFill>
                <a:latin typeface="Times New Roman"/>
                <a:cs typeface="Times New Roman"/>
              </a:rPr>
              <a:t>为格式化输出函数，该函数定义在标准输入输出函数库中，本例中双引号是原样输出里面的内容。“</a:t>
            </a:r>
            <a:r>
              <a:rPr lang="en-US" altLang="zh-CN" kern="100" dirty="0">
                <a:solidFill>
                  <a:prstClr val="black"/>
                </a:solidFill>
                <a:latin typeface="Times New Roman"/>
                <a:cs typeface="Times New Roman"/>
              </a:rPr>
              <a:t>\n”</a:t>
            </a:r>
            <a:r>
              <a:rPr lang="zh-CN" altLang="en-US" kern="100" dirty="0">
                <a:solidFill>
                  <a:prstClr val="black"/>
                </a:solidFill>
                <a:latin typeface="Times New Roman"/>
                <a:cs typeface="Times New Roman"/>
              </a:rPr>
              <a:t>是换行符，在执行程序时，输出“你好，中国”后光标换到下一行的开始处显示</a:t>
            </a:r>
            <a:r>
              <a:rPr lang="zh-CN" altLang="en-US"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a:p>
            <a:pPr indent="540000" algn="just">
              <a:lnSpc>
                <a:spcPct val="150000"/>
              </a:lnSpc>
            </a:pPr>
            <a:r>
              <a:rPr lang="zh-CN" altLang="en-US" kern="100" dirty="0">
                <a:solidFill>
                  <a:prstClr val="black"/>
                </a:solidFill>
                <a:latin typeface="Times New Roman"/>
                <a:cs typeface="Times New Roman"/>
              </a:rPr>
              <a:t>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表示语句的结束，意即一个分号表示一个具有完整意义的</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语句的结束。</a:t>
            </a:r>
          </a:p>
          <a:p>
            <a:pPr indent="540000" algn="just">
              <a:lnSpc>
                <a:spcPct val="150000"/>
              </a:lnSpc>
            </a:pP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为</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语言的注释内容，程序中的注释是给阅读程序的人看的，为了提高程序的可读性而加的说明。程序运行时不会执行注释的内容。</a:t>
            </a:r>
          </a:p>
          <a:p>
            <a:pPr indent="540000" algn="just">
              <a:lnSpc>
                <a:spcPct val="150000"/>
              </a:lnSpc>
            </a:pPr>
            <a:r>
              <a:rPr lang="zh-CN" altLang="en-US" kern="100" dirty="0">
                <a:solidFill>
                  <a:prstClr val="black"/>
                </a:solidFill>
                <a:latin typeface="Times New Roman"/>
                <a:cs typeface="Times New Roman"/>
              </a:rPr>
              <a:t>程序运行结果如图</a:t>
            </a:r>
            <a:r>
              <a:rPr lang="en-US" altLang="zh-CN" kern="100" dirty="0">
                <a:solidFill>
                  <a:prstClr val="black"/>
                </a:solidFill>
                <a:latin typeface="Times New Roman"/>
                <a:cs typeface="Times New Roman"/>
              </a:rPr>
              <a:t>1-1</a:t>
            </a:r>
            <a:r>
              <a:rPr lang="zh-CN" altLang="en-US" kern="100" dirty="0">
                <a:solidFill>
                  <a:prstClr val="black"/>
                </a:solidFill>
                <a:latin typeface="Times New Roman"/>
                <a:cs typeface="Times New Roman"/>
              </a:rPr>
              <a:t>所示：</a:t>
            </a:r>
          </a:p>
          <a:p>
            <a:pPr indent="540000" algn="just">
              <a:lnSpc>
                <a:spcPct val="150000"/>
              </a:lnSpc>
            </a:pPr>
            <a:r>
              <a:rPr lang="zh-CN" altLang="en-US" kern="100" dirty="0">
                <a:solidFill>
                  <a:prstClr val="black"/>
                </a:solidFill>
                <a:latin typeface="Times New Roman"/>
                <a:cs typeface="Times New Roman"/>
              </a:rPr>
              <a:t> </a:t>
            </a: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a:p>
            <a:pPr indent="540000" algn="just">
              <a:lnSpc>
                <a:spcPct val="150000"/>
              </a:lnSpc>
            </a:pPr>
            <a:r>
              <a:rPr lang="zh-CN" altLang="en-US" kern="100" dirty="0">
                <a:solidFill>
                  <a:prstClr val="black"/>
                </a:solidFill>
                <a:latin typeface="Times New Roman"/>
                <a:cs typeface="Times New Roman"/>
              </a:rPr>
              <a:t>图</a:t>
            </a:r>
            <a:r>
              <a:rPr lang="en-US" altLang="zh-CN" kern="100" dirty="0" smtClean="0">
                <a:solidFill>
                  <a:prstClr val="black"/>
                </a:solidFill>
                <a:latin typeface="Times New Roman"/>
                <a:cs typeface="Times New Roman"/>
              </a:rPr>
              <a:t>1-2</a:t>
            </a:r>
            <a:r>
              <a:rPr lang="zh-CN" altLang="en-US" kern="100" dirty="0" smtClean="0">
                <a:solidFill>
                  <a:prstClr val="black"/>
                </a:solidFill>
                <a:latin typeface="Times New Roman"/>
                <a:cs typeface="Times New Roman"/>
              </a:rPr>
              <a:t>“你好，中国”</a:t>
            </a:r>
            <a:r>
              <a:rPr lang="zh-CN" altLang="en-US" kern="100" dirty="0">
                <a:solidFill>
                  <a:prstClr val="black"/>
                </a:solidFill>
                <a:latin typeface="Times New Roman"/>
                <a:cs typeface="Times New Roman"/>
              </a:rPr>
              <a:t>程序结果图</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0688" y="4641850"/>
            <a:ext cx="2414587" cy="10973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996732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22902" y="244957"/>
            <a:ext cx="3982498" cy="3323987"/>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例</a:t>
            </a:r>
            <a:r>
              <a:rPr lang="en-US" altLang="zh-CN" kern="100" dirty="0" smtClean="0">
                <a:solidFill>
                  <a:prstClr val="black"/>
                </a:solidFill>
                <a:latin typeface="Times New Roman"/>
                <a:cs typeface="Times New Roman"/>
              </a:rPr>
              <a:t>1-2</a:t>
            </a:r>
            <a:r>
              <a:rPr lang="zh-CN" altLang="en-US" kern="100" dirty="0">
                <a:solidFill>
                  <a:prstClr val="black"/>
                </a:solidFill>
                <a:latin typeface="Times New Roman"/>
                <a:cs typeface="Times New Roman"/>
              </a:rPr>
              <a:t>求两个数的和。</a:t>
            </a:r>
          </a:p>
          <a:p>
            <a:pPr indent="540000" algn="just">
              <a:lnSpc>
                <a:spcPct val="150000"/>
              </a:lnSpc>
            </a:pPr>
            <a:r>
              <a:rPr lang="en-US" altLang="zh-CN" kern="100" dirty="0">
                <a:solidFill>
                  <a:prstClr val="black"/>
                </a:solidFill>
                <a:latin typeface="Times New Roman"/>
                <a:cs typeface="Times New Roman"/>
              </a:rPr>
              <a:t>#include&lt;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&gt;</a:t>
            </a:r>
          </a:p>
          <a:p>
            <a:pPr indent="540000" algn="just">
              <a:lnSpc>
                <a:spcPct val="150000"/>
              </a:lnSpc>
            </a:pPr>
            <a:r>
              <a:rPr lang="en-US" altLang="zh-CN" kern="100" dirty="0">
                <a:solidFill>
                  <a:prstClr val="black"/>
                </a:solidFill>
                <a:latin typeface="Times New Roman"/>
                <a:cs typeface="Times New Roman"/>
              </a:rPr>
              <a:t>main(){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a,b,sum</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定义</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个整型变量*</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a=123; b=456;  /*</a:t>
            </a:r>
            <a:r>
              <a:rPr lang="zh-CN" altLang="en-US" kern="100" dirty="0">
                <a:solidFill>
                  <a:prstClr val="black"/>
                </a:solidFill>
                <a:latin typeface="Times New Roman"/>
                <a:cs typeface="Times New Roman"/>
              </a:rPr>
              <a:t>为变量赋值*</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sum=</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 </a:t>
            </a:r>
          </a:p>
          <a:p>
            <a:pPr indent="540000" algn="just">
              <a:lnSpc>
                <a:spcPct val="1500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("sum is %d\</a:t>
            </a:r>
            <a:r>
              <a:rPr lang="en-US" altLang="zh-CN" kern="100" dirty="0" err="1">
                <a:solidFill>
                  <a:prstClr val="black"/>
                </a:solidFill>
                <a:latin typeface="Times New Roman"/>
                <a:cs typeface="Times New Roman"/>
              </a:rPr>
              <a:t>n",sum</a:t>
            </a:r>
            <a:r>
              <a:rPr lang="en-US" altLang="zh-CN" kern="100" dirty="0">
                <a:solidFill>
                  <a:prstClr val="black"/>
                </a:solidFill>
                <a:latin typeface="Times New Roman"/>
                <a:cs typeface="Times New Roman"/>
              </a:rPr>
              <a:t>) ; </a:t>
            </a:r>
          </a:p>
          <a:p>
            <a:pPr indent="540000" algn="just">
              <a:lnSpc>
                <a:spcPct val="150000"/>
              </a:lnSpc>
            </a:pPr>
            <a:r>
              <a:rPr lang="en-US" altLang="zh-CN" kern="100" dirty="0">
                <a:solidFill>
                  <a:prstClr val="black"/>
                </a:solidFill>
                <a:latin typeface="Times New Roman"/>
                <a:cs typeface="Times New Roman"/>
              </a:rPr>
              <a:t>}</a:t>
            </a:r>
          </a:p>
        </p:txBody>
      </p:sp>
      <p:sp>
        <p:nvSpPr>
          <p:cNvPr id="5" name="TextBox 1"/>
          <p:cNvSpPr txBox="1"/>
          <p:nvPr/>
        </p:nvSpPr>
        <p:spPr>
          <a:xfrm>
            <a:off x="5532976" y="123379"/>
            <a:ext cx="5763673" cy="6598217"/>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例</a:t>
            </a:r>
            <a:r>
              <a:rPr lang="en-US" altLang="zh-CN" kern="100" dirty="0" smtClean="0">
                <a:solidFill>
                  <a:prstClr val="black"/>
                </a:solidFill>
                <a:latin typeface="Times New Roman"/>
                <a:cs typeface="Times New Roman"/>
              </a:rPr>
              <a:t>1-3</a:t>
            </a:r>
            <a:r>
              <a:rPr lang="zh-CN" altLang="en-US" kern="100" dirty="0">
                <a:solidFill>
                  <a:prstClr val="black"/>
                </a:solidFill>
                <a:latin typeface="Times New Roman"/>
                <a:cs typeface="Times New Roman"/>
              </a:rPr>
              <a:t>输入两个整数，输出其中的最大值。</a:t>
            </a:r>
          </a:p>
          <a:p>
            <a:pPr indent="540000" algn="just">
              <a:lnSpc>
                <a:spcPct val="150000"/>
              </a:lnSpc>
            </a:pPr>
            <a:r>
              <a:rPr lang="en-US" altLang="zh-CN" kern="100" dirty="0">
                <a:solidFill>
                  <a:prstClr val="black"/>
                </a:solidFill>
                <a:latin typeface="Times New Roman"/>
                <a:cs typeface="Times New Roman"/>
              </a:rPr>
              <a:t>#include&lt;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&gt;</a:t>
            </a:r>
          </a:p>
          <a:p>
            <a:pPr indent="540000" algn="just">
              <a:lnSpc>
                <a:spcPct val="150000"/>
              </a:lnSpc>
            </a:pPr>
            <a:r>
              <a:rPr lang="en-US" altLang="zh-CN" kern="100" dirty="0">
                <a:solidFill>
                  <a:prstClr val="black"/>
                </a:solidFill>
                <a:latin typeface="Times New Roman"/>
                <a:cs typeface="Times New Roman"/>
              </a:rPr>
              <a:t>main(){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max(</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x,int</a:t>
            </a:r>
            <a:r>
              <a:rPr lang="en-US" altLang="zh-CN" kern="100" dirty="0">
                <a:solidFill>
                  <a:prstClr val="black"/>
                </a:solidFill>
                <a:latin typeface="Times New Roman"/>
                <a:cs typeface="Times New Roman"/>
              </a:rPr>
              <a:t> y);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a,b,c</a:t>
            </a:r>
            <a:r>
              <a:rPr lang="en-US" altLang="zh-CN" kern="100" dirty="0">
                <a:solidFill>
                  <a:prstClr val="black"/>
                </a:solidFill>
                <a:latin typeface="Times New Roman"/>
                <a:cs typeface="Times New Roman"/>
              </a:rPr>
              <a:t>; </a:t>
            </a:r>
          </a:p>
          <a:p>
            <a:pPr indent="540000" algn="just">
              <a:lnSpc>
                <a:spcPct val="150000"/>
              </a:lnSpc>
            </a:pP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d,%d",&amp;a,&amp;b</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输入函数，输入变量</a:t>
            </a:r>
            <a:r>
              <a:rPr lang="en-US" altLang="zh-CN" kern="100" dirty="0" err="1" smtClean="0">
                <a:solidFill>
                  <a:prstClr val="black"/>
                </a:solidFill>
                <a:latin typeface="Times New Roman"/>
                <a:cs typeface="Times New Roman"/>
              </a:rPr>
              <a:t>a,b</a:t>
            </a:r>
            <a:r>
              <a:rPr lang="zh-CN" altLang="en-US" kern="100" dirty="0" smtClean="0">
                <a:solidFill>
                  <a:prstClr val="black"/>
                </a:solidFill>
                <a:latin typeface="Times New Roman"/>
                <a:cs typeface="Times New Roman"/>
              </a:rPr>
              <a:t>值</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c=max(</a:t>
            </a:r>
            <a:r>
              <a:rPr lang="en-US" altLang="zh-CN" kern="100" dirty="0" err="1">
                <a:solidFill>
                  <a:prstClr val="black"/>
                </a:solidFill>
                <a:latin typeface="Times New Roman"/>
                <a:cs typeface="Times New Roman"/>
              </a:rPr>
              <a:t>a,b</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主函数调用</a:t>
            </a:r>
            <a:r>
              <a:rPr lang="en-US" altLang="zh-CN" kern="100" dirty="0">
                <a:solidFill>
                  <a:prstClr val="black"/>
                </a:solidFill>
                <a:latin typeface="Times New Roman"/>
                <a:cs typeface="Times New Roman"/>
              </a:rPr>
              <a:t>max()</a:t>
            </a:r>
            <a:r>
              <a:rPr lang="zh-CN" altLang="en-US" kern="100" dirty="0">
                <a:solidFill>
                  <a:prstClr val="black"/>
                </a:solidFill>
                <a:latin typeface="Times New Roman"/>
                <a:cs typeface="Times New Roman"/>
              </a:rPr>
              <a:t>函数*</a:t>
            </a:r>
            <a:r>
              <a:rPr lang="en-US" altLang="zh-CN" kern="100" dirty="0">
                <a:solidFill>
                  <a:prstClr val="black"/>
                </a:solidFill>
                <a:latin typeface="Times New Roman"/>
                <a:cs typeface="Times New Roman"/>
              </a:rPr>
              <a:t>/</a:t>
            </a:r>
          </a:p>
          <a:p>
            <a:pPr indent="540000" algn="just">
              <a:lnSpc>
                <a:spcPct val="1500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("max=%</a:t>
            </a:r>
            <a:r>
              <a:rPr lang="en-US" altLang="zh-CN" kern="100" dirty="0" err="1">
                <a:solidFill>
                  <a:prstClr val="black"/>
                </a:solidFill>
                <a:latin typeface="Times New Roman"/>
                <a:cs typeface="Times New Roman"/>
              </a:rPr>
              <a:t>d",c</a:t>
            </a:r>
            <a:r>
              <a:rPr lang="en-US" altLang="zh-CN" kern="100" dirty="0">
                <a:solidFill>
                  <a:prstClr val="black"/>
                </a:solidFill>
                <a:latin typeface="Times New Roman"/>
                <a:cs typeface="Times New Roman"/>
              </a:rPr>
              <a:t>); </a:t>
            </a:r>
          </a:p>
          <a:p>
            <a:pPr indent="540000" algn="just">
              <a:lnSpc>
                <a:spcPct val="150000"/>
              </a:lnSpc>
            </a:pPr>
            <a:r>
              <a:rPr lang="en-US" altLang="zh-CN" kern="100" dirty="0">
                <a:solidFill>
                  <a:prstClr val="black"/>
                </a:solidFill>
                <a:latin typeface="Times New Roman"/>
                <a:cs typeface="Times New Roman"/>
              </a:rPr>
              <a:t>}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max(</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x, </a:t>
            </a: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y) /*</a:t>
            </a:r>
            <a:r>
              <a:rPr lang="zh-CN" altLang="en-US" kern="100" dirty="0">
                <a:solidFill>
                  <a:prstClr val="black"/>
                </a:solidFill>
                <a:latin typeface="Times New Roman"/>
                <a:cs typeface="Times New Roman"/>
              </a:rPr>
              <a:t>用户自己定义的函数</a:t>
            </a:r>
            <a:r>
              <a:rPr lang="en-US" altLang="zh-CN" kern="100" dirty="0">
                <a:solidFill>
                  <a:prstClr val="black"/>
                </a:solidFill>
                <a:latin typeface="Times New Roman"/>
                <a:cs typeface="Times New Roman"/>
              </a:rPr>
              <a:t>max()*/</a:t>
            </a:r>
          </a:p>
          <a:p>
            <a:pPr indent="540000" algn="just">
              <a:lnSpc>
                <a:spcPct val="150000"/>
              </a:lnSpc>
            </a:pPr>
            <a:r>
              <a:rPr lang="en-US" altLang="zh-CN" kern="100" dirty="0">
                <a:solidFill>
                  <a:prstClr val="black"/>
                </a:solidFill>
                <a:latin typeface="Times New Roman"/>
                <a:cs typeface="Times New Roman"/>
              </a:rPr>
              <a:t>{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z; </a:t>
            </a:r>
          </a:p>
          <a:p>
            <a:pPr indent="540000" algn="just">
              <a:lnSpc>
                <a:spcPct val="150000"/>
              </a:lnSpc>
            </a:pPr>
            <a:r>
              <a:rPr lang="en-US" altLang="zh-CN" kern="100" dirty="0">
                <a:solidFill>
                  <a:prstClr val="black"/>
                </a:solidFill>
                <a:latin typeface="Times New Roman"/>
                <a:cs typeface="Times New Roman"/>
              </a:rPr>
              <a:t>if (x&gt;y) z=x; </a:t>
            </a:r>
          </a:p>
          <a:p>
            <a:pPr indent="540000" algn="just">
              <a:lnSpc>
                <a:spcPct val="150000"/>
              </a:lnSpc>
            </a:pPr>
            <a:r>
              <a:rPr lang="en-US" altLang="zh-CN" kern="100" dirty="0">
                <a:solidFill>
                  <a:prstClr val="black"/>
                </a:solidFill>
                <a:latin typeface="Times New Roman"/>
                <a:cs typeface="Times New Roman"/>
              </a:rPr>
              <a:t>else z=y; </a:t>
            </a:r>
          </a:p>
          <a:p>
            <a:pPr indent="540000" algn="just">
              <a:lnSpc>
                <a:spcPct val="150000"/>
              </a:lnSpc>
            </a:pPr>
            <a:r>
              <a:rPr lang="en-US" altLang="zh-CN" kern="100" dirty="0">
                <a:solidFill>
                  <a:prstClr val="black"/>
                </a:solidFill>
                <a:latin typeface="Times New Roman"/>
                <a:cs typeface="Times New Roman"/>
              </a:rPr>
              <a:t>return(z); </a:t>
            </a:r>
          </a:p>
          <a:p>
            <a:pPr indent="540000" algn="just">
              <a:lnSpc>
                <a:spcPct val="150000"/>
              </a:lnSpc>
            </a:pPr>
            <a:r>
              <a:rPr lang="en-US" altLang="zh-CN" kern="100" dirty="0">
                <a:solidFill>
                  <a:prstClr val="black"/>
                </a:solidFill>
                <a:latin typeface="Times New Roman"/>
                <a:cs typeface="Times New Roman"/>
              </a:rPr>
              <a:t>}</a:t>
            </a:r>
          </a:p>
        </p:txBody>
      </p:sp>
    </p:spTree>
    <p:extLst>
      <p:ext uri="{BB962C8B-B14F-4D97-AF65-F5344CB8AC3E}">
        <p14:creationId xmlns:p14="http://schemas.microsoft.com/office/powerpoint/2010/main" xmlns="" val="7905100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par>
                          <p:cTn id="13" fill="hold">
                            <p:stCondLst>
                              <p:cond delay="1965"/>
                            </p:stCondLst>
                            <p:childTnLst>
                              <p:par>
                                <p:cTn id="14" presetID="22" presetClass="entr" presetSubtype="8" fill="hold" grpId="0" nodeType="afterEffect">
                                  <p:stCondLst>
                                    <p:cond delay="250"/>
                                  </p:stCondLst>
                                  <p:iterate type="lt">
                                    <p:tmPct val="30000"/>
                                  </p:iterate>
                                  <p:childTnLst>
                                    <p:set>
                                      <p:cBhvr>
                                        <p:cTn id="15" dur="1" fill="hold">
                                          <p:stCondLst>
                                            <p:cond delay="0"/>
                                          </p:stCondLst>
                                        </p:cTn>
                                        <p:tgtEl>
                                          <p:spTgt spid="5"/>
                                        </p:tgtEl>
                                        <p:attrNameLst>
                                          <p:attrName>style.visibility</p:attrName>
                                        </p:attrNameLst>
                                      </p:cBhvr>
                                      <p:to>
                                        <p:strVal val="visible"/>
                                      </p:to>
                                    </p:set>
                                    <p:animEffect transition="in" filter="wipe(left)">
                                      <p:cBhvr>
                                        <p:cTn id="16" dur="50"/>
                                        <p:tgtEl>
                                          <p:spTgt spid="5"/>
                                        </p:tgtEl>
                                      </p:cBhvr>
                                    </p:animEffect>
                                  </p:childTnLst>
                                </p:cTn>
                              </p:par>
                              <p:par>
                                <p:cTn id="17" presetID="36" presetClass="emph" presetSubtype="0" fill="hold" grpId="1" nodeType="withEffect">
                                  <p:stCondLst>
                                    <p:cond delay="250"/>
                                  </p:stCondLst>
                                  <p:iterate type="lt">
                                    <p:tmPct val="30000"/>
                                  </p:iterate>
                                  <p:childTnLst>
                                    <p:animScale>
                                      <p:cBhvr>
                                        <p:cTn id="18" dur="25" autoRev="1" fill="hold">
                                          <p:stCondLst>
                                            <p:cond delay="0"/>
                                          </p:stCondLst>
                                        </p:cTn>
                                        <p:tgtEl>
                                          <p:spTgt spid="5"/>
                                        </p:tgtEl>
                                      </p:cBhvr>
                                      <p:to x="80000" y="100000"/>
                                    </p:animScale>
                                    <p:anim by="(#ppt_w*0.10)" calcmode="lin" valueType="num">
                                      <p:cBhvr>
                                        <p:cTn id="19" dur="25" autoRev="1" fill="hold">
                                          <p:stCondLst>
                                            <p:cond delay="0"/>
                                          </p:stCondLst>
                                        </p:cTn>
                                        <p:tgtEl>
                                          <p:spTgt spid="5"/>
                                        </p:tgtEl>
                                        <p:attrNameLst>
                                          <p:attrName>ppt_x</p:attrName>
                                        </p:attrNameLst>
                                      </p:cBhvr>
                                    </p:anim>
                                    <p:anim by="(-#ppt_w*0.10)" calcmode="lin" valueType="num">
                                      <p:cBhvr>
                                        <p:cTn id="20" dur="25" autoRev="1" fill="hold">
                                          <p:stCondLst>
                                            <p:cond delay="0"/>
                                          </p:stCondLst>
                                        </p:cTn>
                                        <p:tgtEl>
                                          <p:spTgt spid="5"/>
                                        </p:tgtEl>
                                        <p:attrNameLst>
                                          <p:attrName>ppt_y</p:attrName>
                                        </p:attrNameLst>
                                      </p:cBhvr>
                                    </p:anim>
                                    <p:animRot by="-480000">
                                      <p:cBhvr>
                                        <p:cTn id="21"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84827" y="151954"/>
            <a:ext cx="10469460" cy="6232475"/>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通过</a:t>
            </a:r>
            <a:r>
              <a:rPr lang="zh-CN" altLang="en-US" kern="100" dirty="0">
                <a:solidFill>
                  <a:prstClr val="black"/>
                </a:solidFill>
                <a:latin typeface="Times New Roman"/>
                <a:cs typeface="Times New Roman"/>
              </a:rPr>
              <a:t>以上三个程序可以看出</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源程序的构成有以下几点：</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语言程序主要由函数构成。</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语言程序中有主函数</a:t>
            </a:r>
            <a:r>
              <a:rPr lang="en-US" altLang="zh-CN" kern="100" dirty="0">
                <a:solidFill>
                  <a:prstClr val="black"/>
                </a:solidFill>
                <a:latin typeface="Times New Roman"/>
                <a:cs typeface="Times New Roman"/>
              </a:rPr>
              <a:t>main()</a:t>
            </a:r>
            <a:r>
              <a:rPr lang="zh-CN" altLang="en-US" kern="100" dirty="0">
                <a:solidFill>
                  <a:prstClr val="black"/>
                </a:solidFill>
                <a:latin typeface="Times New Roman"/>
                <a:cs typeface="Times New Roman"/>
              </a:rPr>
              <a:t>、系统提供的库函数（如</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a:t>
            </a:r>
            <a:r>
              <a:rPr lang="en-US" altLang="zh-CN" kern="100" dirty="0" err="1">
                <a:solidFill>
                  <a:prstClr val="black"/>
                </a:solidFill>
                <a:latin typeface="Times New Roman"/>
                <a:cs typeface="Times New Roman"/>
              </a:rPr>
              <a:t>scanf</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）以及编程人员自己设计的自定义函数（</a:t>
            </a:r>
            <a:r>
              <a:rPr lang="zh-CN" altLang="en-US" kern="100" dirty="0" smtClean="0">
                <a:solidFill>
                  <a:prstClr val="black"/>
                </a:solidFill>
                <a:latin typeface="Times New Roman"/>
                <a:cs typeface="Times New Roman"/>
              </a:rPr>
              <a:t>如例</a:t>
            </a:r>
            <a:r>
              <a:rPr lang="en-US" altLang="zh-CN" kern="100" dirty="0" smtClean="0">
                <a:solidFill>
                  <a:prstClr val="black"/>
                </a:solidFill>
                <a:latin typeface="Times New Roman"/>
                <a:cs typeface="Times New Roman"/>
              </a:rPr>
              <a:t>1-3</a:t>
            </a:r>
            <a:r>
              <a:rPr lang="zh-CN" altLang="en-US" kern="100" dirty="0">
                <a:solidFill>
                  <a:prstClr val="black"/>
                </a:solidFill>
                <a:latin typeface="Times New Roman"/>
                <a:cs typeface="Times New Roman"/>
              </a:rPr>
              <a:t>中的</a:t>
            </a:r>
            <a:r>
              <a:rPr lang="en-US" altLang="zh-CN" kern="100" dirty="0">
                <a:solidFill>
                  <a:prstClr val="black"/>
                </a:solidFill>
                <a:latin typeface="Times New Roman"/>
                <a:cs typeface="Times New Roman"/>
              </a:rPr>
              <a:t>max()</a:t>
            </a:r>
            <a:r>
              <a:rPr lang="zh-CN" altLang="en-US" kern="100" dirty="0">
                <a:solidFill>
                  <a:prstClr val="black"/>
                </a:solidFill>
                <a:latin typeface="Times New Roman"/>
                <a:cs typeface="Times New Roman"/>
              </a:rPr>
              <a:t>函数）等三种类型函数。 </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）一个函数由两部分组成</a:t>
            </a: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函数首部：函数的第一行。包括函数名，函数类型，函数参数等信息。</a:t>
            </a:r>
          </a:p>
          <a:p>
            <a:pPr indent="540000" algn="just">
              <a:lnSpc>
                <a:spcPct val="150000"/>
              </a:lnSpc>
            </a:pPr>
            <a:r>
              <a:rPr lang="zh-CN" altLang="en-US" kern="100" dirty="0">
                <a:solidFill>
                  <a:prstClr val="black"/>
                </a:solidFill>
                <a:latin typeface="Times New Roman"/>
                <a:cs typeface="Times New Roman"/>
              </a:rPr>
              <a:t>   函数体：函数首部下面大括号“</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内的部分。 </a:t>
            </a:r>
          </a:p>
          <a:p>
            <a:pPr indent="540000" algn="just">
              <a:lnSpc>
                <a:spcPct val="150000"/>
              </a:lnSpc>
            </a:pPr>
            <a:r>
              <a:rPr lang="zh-CN" altLang="en-US" kern="100" dirty="0">
                <a:solidFill>
                  <a:prstClr val="black"/>
                </a:solidFill>
                <a:latin typeface="Times New Roman"/>
                <a:cs typeface="Times New Roman"/>
              </a:rPr>
              <a:t>函数内容具体在项目六介绍。</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程序总是从</a:t>
            </a:r>
            <a:r>
              <a:rPr lang="en-US" altLang="zh-CN" kern="100" dirty="0">
                <a:solidFill>
                  <a:prstClr val="black"/>
                </a:solidFill>
                <a:latin typeface="Times New Roman"/>
                <a:cs typeface="Times New Roman"/>
              </a:rPr>
              <a:t>main()</a:t>
            </a:r>
            <a:r>
              <a:rPr lang="zh-CN" altLang="en-US" kern="100" dirty="0">
                <a:solidFill>
                  <a:prstClr val="black"/>
                </a:solidFill>
                <a:latin typeface="Times New Roman"/>
                <a:cs typeface="Times New Roman"/>
              </a:rPr>
              <a:t>函数开始执行的，不论</a:t>
            </a:r>
            <a:r>
              <a:rPr lang="en-US" altLang="zh-CN" kern="100" dirty="0">
                <a:solidFill>
                  <a:prstClr val="black"/>
                </a:solidFill>
                <a:latin typeface="Times New Roman"/>
                <a:cs typeface="Times New Roman"/>
              </a:rPr>
              <a:t>main()</a:t>
            </a:r>
            <a:r>
              <a:rPr lang="zh-CN" altLang="en-US" kern="100" dirty="0">
                <a:solidFill>
                  <a:prstClr val="black"/>
                </a:solidFill>
                <a:latin typeface="Times New Roman"/>
                <a:cs typeface="Times New Roman"/>
              </a:rPr>
              <a:t>函数在什么位置。 </a:t>
            </a:r>
          </a:p>
          <a:p>
            <a:pPr indent="540000" algn="just">
              <a:lnSpc>
                <a:spcPct val="150000"/>
              </a:lnSpc>
            </a:pPr>
            <a:r>
              <a:rPr lang="en-US" altLang="zh-CN" kern="100" dirty="0" smtClean="0">
                <a:solidFill>
                  <a:prstClr val="black"/>
                </a:solidFill>
                <a:latin typeface="Times New Roman"/>
                <a:cs typeface="Times New Roman"/>
              </a:rPr>
              <a:t>  (</a:t>
            </a:r>
            <a:r>
              <a:rPr lang="en-US" altLang="zh-CN" kern="100" dirty="0">
                <a:solidFill>
                  <a:prstClr val="black"/>
                </a:solidFill>
                <a:latin typeface="Times New Roman"/>
                <a:cs typeface="Times New Roman"/>
              </a:rPr>
              <a:t>4)C</a:t>
            </a:r>
            <a:r>
              <a:rPr lang="zh-CN" altLang="en-US" kern="100" dirty="0">
                <a:solidFill>
                  <a:prstClr val="black"/>
                </a:solidFill>
                <a:latin typeface="Times New Roman"/>
                <a:cs typeface="Times New Roman"/>
              </a:rPr>
              <a:t>语言程序是区分大小写的，一般程序中都使用小写字母书写。</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5</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语言程序中，所有标点符号使用英文标点符号。</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程序书写自由，一行可写几个语句，一个语句可写几行。 </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7</a:t>
            </a:r>
            <a:r>
              <a:rPr lang="zh-CN" altLang="en-US" kern="100" dirty="0">
                <a:solidFill>
                  <a:prstClr val="black"/>
                </a:solidFill>
                <a:latin typeface="Times New Roman"/>
                <a:cs typeface="Times New Roman"/>
              </a:rPr>
              <a:t>）每一个说明，每一个语句都必须以分号“</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结尾。 </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8</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语言本身没有输入输出语句，输入和输出的操作是由库函数</a:t>
            </a:r>
            <a:r>
              <a:rPr lang="en-US" altLang="zh-CN" kern="100" dirty="0" err="1">
                <a:solidFill>
                  <a:prstClr val="black"/>
                </a:solidFill>
                <a:latin typeface="Times New Roman"/>
                <a:cs typeface="Times New Roman"/>
              </a:rPr>
              <a:t>scanf</a:t>
            </a:r>
            <a:r>
              <a:rPr lang="zh-CN" altLang="en-US" kern="100" dirty="0">
                <a:solidFill>
                  <a:prstClr val="black"/>
                </a:solidFill>
                <a:latin typeface="Times New Roman"/>
                <a:cs typeface="Times New Roman"/>
              </a:rPr>
              <a:t>和</a:t>
            </a:r>
            <a:r>
              <a:rPr lang="en-US" altLang="zh-CN" kern="100" dirty="0" err="1">
                <a:solidFill>
                  <a:prstClr val="black"/>
                </a:solidFill>
                <a:latin typeface="Times New Roman"/>
                <a:cs typeface="Times New Roman"/>
              </a:rPr>
              <a:t>printf</a:t>
            </a:r>
            <a:r>
              <a:rPr lang="zh-CN" altLang="en-US" kern="100" dirty="0">
                <a:solidFill>
                  <a:prstClr val="black"/>
                </a:solidFill>
                <a:latin typeface="Times New Roman"/>
                <a:cs typeface="Times New Roman"/>
              </a:rPr>
              <a:t>等函数来完成的。</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9</a:t>
            </a:r>
            <a:r>
              <a:rPr lang="zh-CN" altLang="en-US" kern="100" dirty="0">
                <a:solidFill>
                  <a:prstClr val="black"/>
                </a:solidFill>
                <a:latin typeface="Times New Roman"/>
                <a:cs typeface="Times New Roman"/>
              </a:rPr>
              <a:t>）用</a:t>
            </a:r>
            <a:r>
              <a:rPr lang="en-US" altLang="zh-CN" kern="100" dirty="0">
                <a:solidFill>
                  <a:prstClr val="black"/>
                </a:solidFill>
                <a:latin typeface="Times New Roman"/>
                <a:cs typeface="Times New Roman"/>
              </a:rPr>
              <a:t>/*…… */</a:t>
            </a:r>
            <a:r>
              <a:rPr lang="zh-CN" altLang="en-US" kern="100" dirty="0">
                <a:solidFill>
                  <a:prstClr val="black"/>
                </a:solidFill>
                <a:latin typeface="Times New Roman"/>
                <a:cs typeface="Times New Roman"/>
              </a:rPr>
              <a:t>对</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程序中的任何一行或数行做注释。</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0604748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80052" y="1037779"/>
            <a:ext cx="10469460" cy="3739485"/>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1.6</a:t>
            </a:r>
            <a:r>
              <a:rPr lang="zh-CN" altLang="en-US" b="1" kern="100" dirty="0">
                <a:solidFill>
                  <a:prstClr val="black"/>
                </a:solidFill>
                <a:latin typeface="Times New Roman"/>
                <a:cs typeface="Times New Roman"/>
              </a:rPr>
              <a:t>运行</a:t>
            </a:r>
            <a:r>
              <a:rPr lang="en-US" altLang="zh-CN" b="1" kern="100" dirty="0">
                <a:solidFill>
                  <a:prstClr val="black"/>
                </a:solidFill>
                <a:latin typeface="Times New Roman"/>
                <a:cs typeface="Times New Roman"/>
              </a:rPr>
              <a:t>C</a:t>
            </a:r>
            <a:r>
              <a:rPr lang="zh-CN" altLang="en-US" b="1" kern="100" dirty="0">
                <a:solidFill>
                  <a:prstClr val="black"/>
                </a:solidFill>
                <a:latin typeface="Times New Roman"/>
                <a:cs typeface="Times New Roman"/>
              </a:rPr>
              <a:t>程序的步骤</a:t>
            </a:r>
          </a:p>
          <a:p>
            <a:pPr indent="540000" algn="just">
              <a:lnSpc>
                <a:spcPct val="150000"/>
              </a:lnSpc>
            </a:pPr>
            <a:r>
              <a:rPr lang="zh-CN" altLang="en-US" kern="100" dirty="0">
                <a:solidFill>
                  <a:prstClr val="black"/>
                </a:solidFill>
                <a:latin typeface="Times New Roman"/>
                <a:cs typeface="Times New Roman"/>
              </a:rPr>
              <a:t>编写好一个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语言程序后，如何上机运行呢？要经过如下运行步骤：</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）编辑源程序：输入源程序并存盘</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）编译源程序：将源程序翻译为目标文件</a:t>
            </a:r>
            <a:r>
              <a:rPr lang="en-US" altLang="zh-CN" kern="100" dirty="0">
                <a:solidFill>
                  <a:prstClr val="black"/>
                </a:solidFill>
                <a:latin typeface="Times New Roman"/>
                <a:cs typeface="Times New Roman"/>
              </a:rPr>
              <a:t>(.OBJ)</a:t>
            </a:r>
            <a:r>
              <a:rPr lang="zh-CN" altLang="en-US" kern="100" dirty="0">
                <a:solidFill>
                  <a:prstClr val="black"/>
                </a:solidFill>
                <a:latin typeface="Times New Roman"/>
                <a:cs typeface="Times New Roman"/>
              </a:rPr>
              <a:t>，将源程序翻译成二进制目标代码。</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）连接目标程序：编译后产生的目标文件输入内存与系统提供的库函数进行连接，生成可执行文件</a:t>
            </a:r>
            <a:r>
              <a:rPr lang="en-US" altLang="zh-CN" kern="100" dirty="0">
                <a:solidFill>
                  <a:prstClr val="black"/>
                </a:solidFill>
                <a:latin typeface="Times New Roman"/>
                <a:cs typeface="Times New Roman"/>
              </a:rPr>
              <a:t>( .EXE)</a:t>
            </a:r>
            <a:r>
              <a:rPr lang="zh-CN" altLang="en-US" kern="100" dirty="0">
                <a:solidFill>
                  <a:prstClr val="black"/>
                </a:solidFill>
                <a:latin typeface="Times New Roman"/>
                <a:cs typeface="Times New Roman"/>
              </a:rPr>
              <a:t>。</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）运行：最后把</a:t>
            </a:r>
            <a:r>
              <a:rPr lang="en-US" altLang="zh-CN" kern="100" dirty="0">
                <a:solidFill>
                  <a:prstClr val="black"/>
                </a:solidFill>
                <a:latin typeface="Times New Roman"/>
                <a:cs typeface="Times New Roman"/>
              </a:rPr>
              <a:t>.EXE</a:t>
            </a:r>
            <a:r>
              <a:rPr lang="zh-CN" altLang="en-US" kern="100" dirty="0">
                <a:solidFill>
                  <a:prstClr val="black"/>
                </a:solidFill>
                <a:latin typeface="Times New Roman"/>
                <a:cs typeface="Times New Roman"/>
              </a:rPr>
              <a:t>文件调入内存并使之运行</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得到运行结果。</a:t>
            </a:r>
          </a:p>
          <a:p>
            <a:pPr indent="540000" algn="just">
              <a:lnSpc>
                <a:spcPct val="150000"/>
              </a:lnSpc>
            </a:pPr>
            <a:r>
              <a:rPr lang="en-US" altLang="zh-CN" b="1" kern="100" dirty="0">
                <a:solidFill>
                  <a:prstClr val="black"/>
                </a:solidFill>
                <a:latin typeface="Times New Roman"/>
                <a:cs typeface="Times New Roman"/>
              </a:rPr>
              <a:t>1.7 C-free</a:t>
            </a:r>
            <a:r>
              <a:rPr lang="zh-CN" altLang="en-US" b="1" kern="100" dirty="0">
                <a:solidFill>
                  <a:prstClr val="black"/>
                </a:solidFill>
                <a:latin typeface="Times New Roman"/>
                <a:cs typeface="Times New Roman"/>
              </a:rPr>
              <a:t>编译软件介绍</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28705957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180052" y="532954"/>
            <a:ext cx="10469460" cy="5816977"/>
          </a:xfrm>
          <a:prstGeom prst="rect">
            <a:avLst/>
          </a:prstGeom>
          <a:noFill/>
        </p:spPr>
        <p:txBody>
          <a:bodyPr wrap="square" lIns="0" tIns="0" rIns="0" bIns="0" rtlCol="0">
            <a:spAutoFit/>
          </a:bodyPr>
          <a:lstStyle/>
          <a:p>
            <a:pPr indent="540000" algn="just">
              <a:lnSpc>
                <a:spcPct val="150000"/>
              </a:lnSpc>
            </a:pPr>
            <a:r>
              <a:rPr lang="en-US" altLang="zh-CN" b="1" kern="100" dirty="0">
                <a:solidFill>
                  <a:prstClr val="black"/>
                </a:solidFill>
                <a:latin typeface="Times New Roman"/>
                <a:cs typeface="Times New Roman"/>
              </a:rPr>
              <a:t>1.7.1 C-free</a:t>
            </a:r>
            <a:r>
              <a:rPr lang="zh-CN" altLang="en-US" b="1" kern="100" dirty="0">
                <a:solidFill>
                  <a:prstClr val="black"/>
                </a:solidFill>
                <a:latin typeface="Times New Roman"/>
                <a:cs typeface="Times New Roman"/>
              </a:rPr>
              <a:t>的下载</a:t>
            </a:r>
          </a:p>
          <a:p>
            <a:pPr indent="540000" algn="just">
              <a:lnSpc>
                <a:spcPct val="150000"/>
              </a:lnSpc>
            </a:pPr>
            <a:r>
              <a:rPr lang="zh-CN" altLang="en-US" kern="100" dirty="0">
                <a:solidFill>
                  <a:prstClr val="black"/>
                </a:solidFill>
                <a:latin typeface="Times New Roman"/>
                <a:cs typeface="Times New Roman"/>
              </a:rPr>
              <a:t>启动浏览器，在地址中输入</a:t>
            </a:r>
            <a:r>
              <a:rPr lang="en-US" altLang="zh-CN" kern="100" dirty="0">
                <a:solidFill>
                  <a:prstClr val="black"/>
                </a:solidFill>
                <a:latin typeface="Times New Roman"/>
                <a:cs typeface="Times New Roman"/>
              </a:rPr>
              <a:t>http://www.programarts.com/cfree_ch/index.htm</a:t>
            </a:r>
            <a:r>
              <a:rPr lang="zh-CN" altLang="en-US" kern="100" dirty="0">
                <a:solidFill>
                  <a:prstClr val="black"/>
                </a:solidFill>
                <a:latin typeface="Times New Roman"/>
                <a:cs typeface="Times New Roman"/>
              </a:rPr>
              <a:t>，进入</a:t>
            </a:r>
            <a:r>
              <a:rPr lang="en-US" altLang="zh-CN" kern="100" dirty="0">
                <a:solidFill>
                  <a:prstClr val="black"/>
                </a:solidFill>
                <a:latin typeface="Times New Roman"/>
                <a:cs typeface="Times New Roman"/>
              </a:rPr>
              <a:t>C-free</a:t>
            </a:r>
            <a:r>
              <a:rPr lang="zh-CN" altLang="en-US" kern="100" dirty="0">
                <a:solidFill>
                  <a:prstClr val="black"/>
                </a:solidFill>
                <a:latin typeface="Times New Roman"/>
                <a:cs typeface="Times New Roman"/>
              </a:rPr>
              <a:t>网站，按照提示即可下载。</a:t>
            </a:r>
          </a:p>
          <a:p>
            <a:pPr indent="540000" algn="just">
              <a:lnSpc>
                <a:spcPct val="150000"/>
              </a:lnSpc>
            </a:pPr>
            <a:r>
              <a:rPr lang="en-US" altLang="zh-CN" b="1" kern="100" dirty="0">
                <a:solidFill>
                  <a:prstClr val="black"/>
                </a:solidFill>
                <a:latin typeface="Times New Roman"/>
                <a:cs typeface="Times New Roman"/>
              </a:rPr>
              <a:t>1.7.2 C-free</a:t>
            </a:r>
            <a:r>
              <a:rPr lang="zh-CN" altLang="en-US" b="1" kern="100" dirty="0">
                <a:solidFill>
                  <a:prstClr val="black"/>
                </a:solidFill>
                <a:latin typeface="Times New Roman"/>
                <a:cs typeface="Times New Roman"/>
              </a:rPr>
              <a:t>的安装</a:t>
            </a:r>
          </a:p>
          <a:p>
            <a:pPr indent="540000" algn="just">
              <a:lnSpc>
                <a:spcPct val="150000"/>
              </a:lnSpc>
            </a:pP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）双击下载的</a:t>
            </a:r>
            <a:r>
              <a:rPr lang="en-US" altLang="zh-CN" kern="100" dirty="0">
                <a:solidFill>
                  <a:prstClr val="black"/>
                </a:solidFill>
                <a:latin typeface="Times New Roman"/>
                <a:cs typeface="Times New Roman"/>
              </a:rPr>
              <a:t>C-free</a:t>
            </a:r>
            <a:r>
              <a:rPr lang="zh-CN" altLang="en-US" kern="100" dirty="0">
                <a:solidFill>
                  <a:prstClr val="black"/>
                </a:solidFill>
                <a:latin typeface="Times New Roman"/>
                <a:cs typeface="Times New Roman"/>
              </a:rPr>
              <a:t>软件，弹出欢迎界面，单击</a:t>
            </a:r>
            <a:r>
              <a:rPr lang="en-US" altLang="zh-CN" kern="100" dirty="0">
                <a:solidFill>
                  <a:prstClr val="black"/>
                </a:solidFill>
                <a:latin typeface="Times New Roman"/>
                <a:cs typeface="Times New Roman"/>
              </a:rPr>
              <a:t>Next</a:t>
            </a:r>
            <a:r>
              <a:rPr lang="zh-CN" altLang="en-US" kern="100" dirty="0">
                <a:solidFill>
                  <a:prstClr val="black"/>
                </a:solidFill>
                <a:latin typeface="Times New Roman"/>
                <a:cs typeface="Times New Roman"/>
              </a:rPr>
              <a:t>按钮。</a:t>
            </a:r>
          </a:p>
          <a:p>
            <a:pPr indent="540000" algn="just">
              <a:lnSpc>
                <a:spcPct val="150000"/>
              </a:lnSpc>
            </a:pPr>
            <a:r>
              <a:rPr lang="zh-CN" altLang="en-US" kern="100" dirty="0">
                <a:solidFill>
                  <a:prstClr val="black"/>
                </a:solidFill>
                <a:latin typeface="Times New Roman"/>
                <a:cs typeface="Times New Roman"/>
              </a:rPr>
              <a:t> </a:t>
            </a: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28746" y="2963902"/>
            <a:ext cx="3134030" cy="24304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a:off x="3801054" y="5508710"/>
            <a:ext cx="3294492" cy="507831"/>
          </a:xfrm>
          <a:prstGeom prst="rect">
            <a:avLst/>
          </a:prstGeom>
        </p:spPr>
        <p:txBody>
          <a:bodyPr wrap="none">
            <a:spAutoFit/>
          </a:bodyPr>
          <a:lstStyle/>
          <a:p>
            <a:pPr indent="540000" algn="just">
              <a:lnSpc>
                <a:spcPct val="150000"/>
              </a:lnSpc>
            </a:pPr>
            <a:r>
              <a:rPr lang="zh-CN" altLang="en-US" kern="100" dirty="0" smtClean="0">
                <a:solidFill>
                  <a:prstClr val="black"/>
                </a:solidFill>
                <a:latin typeface="Times New Roman"/>
                <a:cs typeface="Times New Roman"/>
              </a:rPr>
              <a:t>图</a:t>
            </a:r>
            <a:r>
              <a:rPr lang="en-US" altLang="zh-CN" kern="100" dirty="0" smtClean="0">
                <a:solidFill>
                  <a:prstClr val="black"/>
                </a:solidFill>
                <a:latin typeface="Times New Roman"/>
                <a:cs typeface="Times New Roman"/>
              </a:rPr>
              <a:t>1-3C-Free</a:t>
            </a:r>
            <a:r>
              <a:rPr lang="zh-CN" altLang="en-US" kern="100" dirty="0" smtClean="0">
                <a:solidFill>
                  <a:prstClr val="black"/>
                </a:solidFill>
                <a:latin typeface="Times New Roman"/>
                <a:cs typeface="Times New Roman"/>
              </a:rPr>
              <a:t>安装向导界面</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316702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22540" y="942529"/>
            <a:ext cx="10469460" cy="4154984"/>
          </a:xfrm>
          <a:prstGeom prst="rect">
            <a:avLst/>
          </a:prstGeom>
          <a:noFill/>
        </p:spPr>
        <p:txBody>
          <a:bodyPr wrap="square" lIns="0" tIns="0" rIns="0" bIns="0" rtlCol="0">
            <a:spAutoFit/>
          </a:bodyPr>
          <a:lstStyle/>
          <a:p>
            <a:pPr indent="540000" algn="just">
              <a:lnSpc>
                <a:spcPct val="150000"/>
              </a:lnSpc>
            </a:pPr>
            <a:r>
              <a:rPr lang="zh-CN" altLang="en-US" kern="100" dirty="0" smtClean="0">
                <a:solidFill>
                  <a:prstClr val="black"/>
                </a:solidFill>
                <a:latin typeface="Times New Roman"/>
                <a:cs typeface="Times New Roman"/>
              </a:rPr>
              <a:t> </a:t>
            </a: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a:p>
            <a:pPr indent="540000" algn="just">
              <a:lnSpc>
                <a:spcPct val="150000"/>
              </a:lnSpc>
            </a:pPr>
            <a:r>
              <a:rPr lang="zh-CN" altLang="en-US" kern="100" dirty="0" smtClean="0">
                <a:solidFill>
                  <a:prstClr val="black"/>
                </a:solidFill>
                <a:latin typeface="Times New Roman"/>
                <a:cs typeface="Times New Roman"/>
              </a:rPr>
              <a:t>         </a:t>
            </a:r>
            <a:endParaRPr lang="zh-CN" altLang="en-US"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81338" y="1391443"/>
            <a:ext cx="3959096" cy="3066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a:off x="2221801" y="593810"/>
            <a:ext cx="4871847" cy="507831"/>
          </a:xfrm>
          <a:prstGeom prst="rect">
            <a:avLst/>
          </a:prstGeom>
        </p:spPr>
        <p:txBody>
          <a:bodyPr wrap="none">
            <a:spAutoFit/>
          </a:bodyPr>
          <a:lstStyle/>
          <a:p>
            <a:pPr indent="540000" algn="just">
              <a:lnSpc>
                <a:spcPct val="150000"/>
              </a:lnSpc>
            </a:pPr>
            <a:r>
              <a:rPr lang="zh-CN" altLang="en-US" kern="100" dirty="0" smtClean="0">
                <a:solidFill>
                  <a:prstClr val="black"/>
                </a:solidFill>
                <a:latin typeface="Times New Roman"/>
                <a:cs typeface="Times New Roman"/>
              </a:rPr>
              <a:t>按照提示安装完成，单击“</a:t>
            </a:r>
            <a:r>
              <a:rPr lang="en-US" altLang="zh-CN" kern="100" dirty="0" smtClean="0">
                <a:solidFill>
                  <a:prstClr val="black"/>
                </a:solidFill>
                <a:latin typeface="Times New Roman"/>
                <a:cs typeface="Times New Roman"/>
              </a:rPr>
              <a:t>Finish”</a:t>
            </a:r>
            <a:r>
              <a:rPr lang="zh-CN" altLang="en-US" kern="100" dirty="0" smtClean="0">
                <a:solidFill>
                  <a:prstClr val="black"/>
                </a:solidFill>
                <a:latin typeface="Times New Roman"/>
                <a:cs typeface="Times New Roman"/>
              </a:rPr>
              <a:t>按钮。</a:t>
            </a:r>
            <a:endParaRPr lang="zh-CN" altLang="en-US" kern="100" dirty="0">
              <a:solidFill>
                <a:prstClr val="black"/>
              </a:solidFill>
              <a:latin typeface="Times New Roman"/>
              <a:cs typeface="Times New Roman"/>
            </a:endParaRPr>
          </a:p>
        </p:txBody>
      </p:sp>
      <p:sp>
        <p:nvSpPr>
          <p:cNvPr id="6" name="矩形 5"/>
          <p:cNvSpPr/>
          <p:nvPr/>
        </p:nvSpPr>
        <p:spPr>
          <a:xfrm>
            <a:off x="3025814" y="4882634"/>
            <a:ext cx="2749471" cy="369332"/>
          </a:xfrm>
          <a:prstGeom prst="rect">
            <a:avLst/>
          </a:prstGeom>
        </p:spPr>
        <p:txBody>
          <a:bodyPr wrap="none">
            <a:spAutoFit/>
          </a:bodyPr>
          <a:lstStyle/>
          <a:p>
            <a:r>
              <a:rPr lang="zh-CN" altLang="en-US" kern="100" dirty="0" smtClean="0">
                <a:solidFill>
                  <a:prstClr val="black"/>
                </a:solidFill>
                <a:latin typeface="Times New Roman"/>
                <a:cs typeface="Times New Roman"/>
              </a:rPr>
              <a:t>图</a:t>
            </a:r>
            <a:r>
              <a:rPr lang="en-US" altLang="zh-CN" kern="100" dirty="0" smtClean="0">
                <a:solidFill>
                  <a:prstClr val="black"/>
                </a:solidFill>
                <a:latin typeface="Times New Roman"/>
                <a:cs typeface="Times New Roman"/>
              </a:rPr>
              <a:t>1-4C-Free</a:t>
            </a:r>
            <a:r>
              <a:rPr lang="zh-CN" altLang="en-US" kern="100" dirty="0" smtClean="0">
                <a:solidFill>
                  <a:prstClr val="black"/>
                </a:solidFill>
                <a:latin typeface="Times New Roman"/>
                <a:cs typeface="Times New Roman"/>
              </a:rPr>
              <a:t>安装完成界面</a:t>
            </a:r>
            <a:endParaRPr lang="zh-CN" altLang="en-US" dirty="0"/>
          </a:p>
        </p:txBody>
      </p:sp>
    </p:spTree>
    <p:extLst>
      <p:ext uri="{BB962C8B-B14F-4D97-AF65-F5344CB8AC3E}">
        <p14:creationId xmlns:p14="http://schemas.microsoft.com/office/powerpoint/2010/main" xmlns="" val="3883121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58105" y="1193344"/>
            <a:ext cx="3150221" cy="523220"/>
          </a:xfrm>
          <a:prstGeom prst="rect">
            <a:avLst/>
          </a:prstGeom>
        </p:spPr>
        <p:txBody>
          <a:bodyPr wrap="none">
            <a:spAutoFit/>
          </a:bodyPr>
          <a:lstStyle/>
          <a:p>
            <a:pPr>
              <a:defRPr/>
            </a:pPr>
            <a:r>
              <a:rPr lang="zh-CN" altLang="en-US" sz="2800" dirty="0">
                <a:latin typeface="微软雅黑" pitchFamily="34" charset="-122"/>
                <a:ea typeface="微软雅黑" pitchFamily="34" charset="-122"/>
              </a:rPr>
              <a:t>项目</a:t>
            </a:r>
            <a:r>
              <a:rPr lang="zh-CN" altLang="en-US" sz="2800">
                <a:latin typeface="微软雅黑" pitchFamily="34" charset="-122"/>
                <a:ea typeface="微软雅黑" pitchFamily="34" charset="-122"/>
              </a:rPr>
              <a:t>一 </a:t>
            </a:r>
            <a:r>
              <a:rPr lang="zh-CN" altLang="en-US" sz="2800" smtClean="0">
                <a:latin typeface="微软雅黑" pitchFamily="34" charset="-122"/>
                <a:ea typeface="微软雅黑" pitchFamily="34" charset="-122"/>
              </a:rPr>
              <a:t> </a:t>
            </a:r>
            <a:r>
              <a:rPr lang="en-US" altLang="zh-CN" sz="2800" smtClean="0">
                <a:latin typeface="微软雅黑" pitchFamily="34" charset="-122"/>
                <a:ea typeface="微软雅黑" pitchFamily="34" charset="-122"/>
              </a:rPr>
              <a:t>C</a:t>
            </a:r>
            <a:r>
              <a:rPr lang="zh-CN" altLang="en-US" sz="2800" dirty="0">
                <a:latin typeface="微软雅黑" pitchFamily="34" charset="-122"/>
                <a:ea typeface="微软雅黑" pitchFamily="34" charset="-122"/>
              </a:rPr>
              <a:t>语言概述</a:t>
            </a:r>
          </a:p>
        </p:txBody>
      </p:sp>
      <p:sp>
        <p:nvSpPr>
          <p:cNvPr id="3" name="矩形 2"/>
          <p:cNvSpPr/>
          <p:nvPr/>
        </p:nvSpPr>
        <p:spPr>
          <a:xfrm>
            <a:off x="2593629" y="2331001"/>
            <a:ext cx="6096000" cy="2086725"/>
          </a:xfrm>
          <a:prstGeom prst="rect">
            <a:avLst/>
          </a:prstGeom>
        </p:spPr>
        <p:txBody>
          <a:bodyPr>
            <a:spAutoFit/>
          </a:bodyPr>
          <a:lstStyle/>
          <a:p>
            <a:pPr lvl="0" indent="266700" algn="just">
              <a:lnSpc>
                <a:spcPct val="120000"/>
              </a:lnSpc>
              <a:buFont typeface="Wingdings" pitchFamily="2" charset="2"/>
              <a:buChar char="Ø"/>
            </a:pPr>
            <a:r>
              <a:rPr lang="zh-CN" altLang="zh-CN" b="1" kern="100" dirty="0" smtClean="0">
                <a:latin typeface="Cambria"/>
                <a:cs typeface="Times New Roman"/>
              </a:rPr>
              <a:t>项目</a:t>
            </a:r>
            <a:r>
              <a:rPr lang="zh-CN" altLang="en-US" b="1" kern="100" dirty="0" smtClean="0">
                <a:latin typeface="Cambria"/>
                <a:cs typeface="Times New Roman"/>
              </a:rPr>
              <a:t>目标</a:t>
            </a:r>
            <a:endParaRPr lang="en-US" altLang="zh-CN" kern="100" dirty="0" smtClean="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smtClean="0">
                <a:latin typeface="Times New Roman" panose="02020603050405020304" pitchFamily="18" charset="0"/>
                <a:cs typeface="Times New Roman" panose="02020603050405020304" pitchFamily="18" charset="0"/>
              </a:rPr>
              <a:t>1</a:t>
            </a:r>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了解</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语言的发展史</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2.</a:t>
            </a:r>
            <a:r>
              <a:rPr lang="zh-CN" altLang="zh-CN" kern="100" dirty="0">
                <a:latin typeface="Times New Roman" panose="02020603050405020304" pitchFamily="18" charset="0"/>
                <a:cs typeface="Times New Roman" panose="02020603050405020304" pitchFamily="18" charset="0"/>
              </a:rPr>
              <a:t>掌握</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语言的特点</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掌握</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语言程序的基本组成结构</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4.</a:t>
            </a:r>
            <a:r>
              <a:rPr lang="zh-CN" altLang="zh-CN" kern="100" dirty="0">
                <a:latin typeface="Times New Roman" panose="02020603050405020304" pitchFamily="18" charset="0"/>
                <a:cs typeface="Times New Roman" panose="02020603050405020304" pitchFamily="18" charset="0"/>
              </a:rPr>
              <a:t>熟悉</a:t>
            </a:r>
            <a:r>
              <a:rPr lang="en-US" altLang="zh-CN" kern="100" dirty="0">
                <a:latin typeface="Times New Roman" panose="02020603050405020304" pitchFamily="18" charset="0"/>
                <a:cs typeface="Times New Roman" panose="02020603050405020304" pitchFamily="18" charset="0"/>
              </a:rPr>
              <a:t>C-free</a:t>
            </a:r>
            <a:r>
              <a:rPr lang="zh-CN" altLang="zh-CN" kern="100" dirty="0">
                <a:latin typeface="Times New Roman" panose="02020603050405020304" pitchFamily="18" charset="0"/>
                <a:cs typeface="Times New Roman" panose="02020603050405020304" pitchFamily="18" charset="0"/>
              </a:rPr>
              <a:t>软件的使用方法</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5.</a:t>
            </a:r>
            <a:r>
              <a:rPr lang="zh-CN" altLang="zh-CN" kern="100" dirty="0">
                <a:latin typeface="Times New Roman" panose="02020603050405020304" pitchFamily="18" charset="0"/>
                <a:cs typeface="Times New Roman" panose="02020603050405020304" pitchFamily="18" charset="0"/>
              </a:rPr>
              <a:t>熟练使用</a:t>
            </a:r>
            <a:r>
              <a:rPr lang="en-US" altLang="zh-CN" kern="100" dirty="0">
                <a:latin typeface="Times New Roman" panose="02020603050405020304" pitchFamily="18" charset="0"/>
                <a:cs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语言程序的调试及运行步骤</a:t>
            </a:r>
          </a:p>
        </p:txBody>
      </p:sp>
    </p:spTree>
    <p:extLst>
      <p:ext uri="{BB962C8B-B14F-4D97-AF65-F5344CB8AC3E}">
        <p14:creationId xmlns:p14="http://schemas.microsoft.com/office/powerpoint/2010/main" xmlns="" val="2723329183"/>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1804" y="771525"/>
            <a:ext cx="10035050" cy="528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47410269"/>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5000" y="173687"/>
            <a:ext cx="6684963" cy="63811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24872071"/>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57350" y="599133"/>
            <a:ext cx="8295490" cy="5287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81469944"/>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02031" y="1219200"/>
            <a:ext cx="9893414" cy="4467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0344202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5449" y="615368"/>
            <a:ext cx="8134349" cy="5203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71817255"/>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76401" y="268498"/>
            <a:ext cx="8353424" cy="59721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71817255"/>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8801" y="29900"/>
            <a:ext cx="7591424" cy="6284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71817255"/>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9803" y="1266825"/>
            <a:ext cx="10935492"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71817255"/>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84827" y="151954"/>
            <a:ext cx="10469460" cy="6647974"/>
          </a:xfrm>
          <a:prstGeom prst="rect">
            <a:avLst/>
          </a:prstGeom>
          <a:noFill/>
        </p:spPr>
        <p:txBody>
          <a:bodyPr wrap="square" lIns="0" tIns="0" rIns="0" bIns="0" rtlCol="0">
            <a:spAutoFit/>
          </a:bodyPr>
          <a:lstStyle/>
          <a:p>
            <a:pPr lvl="0"/>
            <a:r>
              <a:rPr lang="zh-CN" altLang="zh-CN" b="1" dirty="0"/>
              <a:t>项目实训</a:t>
            </a:r>
          </a:p>
          <a:p>
            <a:pPr indent="540000" algn="just">
              <a:lnSpc>
                <a:spcPct val="150000"/>
              </a:lnSpc>
            </a:pPr>
            <a:r>
              <a:rPr lang="zh-CN" altLang="zh-CN" kern="100" dirty="0">
                <a:solidFill>
                  <a:prstClr val="black"/>
                </a:solidFill>
                <a:latin typeface="Times New Roman"/>
                <a:cs typeface="Times New Roman"/>
              </a:rPr>
              <a:t>实训</a:t>
            </a:r>
            <a:r>
              <a:rPr lang="zh-CN" altLang="en-US" kern="100" dirty="0">
                <a:solidFill>
                  <a:prstClr val="black"/>
                </a:solidFill>
                <a:latin typeface="Times New Roman"/>
                <a:cs typeface="Times New Roman"/>
              </a:rPr>
              <a:t>一：输出“</a:t>
            </a:r>
            <a:r>
              <a:rPr lang="en-US" altLang="zh-CN" kern="100" dirty="0">
                <a:solidFill>
                  <a:prstClr val="black"/>
                </a:solidFill>
                <a:latin typeface="Times New Roman"/>
                <a:cs typeface="Times New Roman"/>
              </a:rPr>
              <a:t>hello</a:t>
            </a:r>
            <a:r>
              <a:rPr lang="zh-CN" altLang="en-US"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#include&lt;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&gt;</a:t>
            </a:r>
          </a:p>
          <a:p>
            <a:pPr indent="540000" algn="just">
              <a:lnSpc>
                <a:spcPct val="150000"/>
              </a:lnSpc>
            </a:pPr>
            <a:r>
              <a:rPr lang="en-US" altLang="zh-CN" kern="100" dirty="0">
                <a:solidFill>
                  <a:prstClr val="black"/>
                </a:solidFill>
                <a:latin typeface="Times New Roman"/>
                <a:cs typeface="Times New Roman"/>
              </a:rPr>
              <a:t>main()</a:t>
            </a:r>
          </a:p>
          <a:p>
            <a:pPr indent="540000" algn="just">
              <a:lnSpc>
                <a:spcPct val="150000"/>
              </a:lnSpc>
            </a:pPr>
            <a:r>
              <a:rPr lang="en-US" altLang="zh-CN" kern="100" dirty="0">
                <a:solidFill>
                  <a:prstClr val="black"/>
                </a:solidFill>
                <a:latin typeface="Times New Roman"/>
                <a:cs typeface="Times New Roman"/>
              </a:rPr>
              <a:t>{</a:t>
            </a:r>
          </a:p>
          <a:p>
            <a:pPr indent="540000" algn="just">
              <a:lnSpc>
                <a:spcPct val="150000"/>
              </a:lnSpc>
            </a:pP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("hello</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\n");  </a:t>
            </a:r>
          </a:p>
          <a:p>
            <a:pPr indent="540000" algn="just">
              <a:lnSpc>
                <a:spcPct val="150000"/>
              </a:lnSpc>
            </a:pPr>
            <a:r>
              <a:rPr lang="en-US" altLang="zh-CN" kern="100" dirty="0">
                <a:solidFill>
                  <a:prstClr val="black"/>
                </a:solidFill>
                <a:latin typeface="Times New Roman"/>
                <a:cs typeface="Times New Roman"/>
              </a:rPr>
              <a:t>}</a:t>
            </a:r>
          </a:p>
          <a:p>
            <a:pPr indent="540000" algn="just">
              <a:lnSpc>
                <a:spcPct val="150000"/>
              </a:lnSpc>
            </a:pPr>
            <a:r>
              <a:rPr lang="zh-CN" altLang="zh-CN" kern="100" dirty="0">
                <a:solidFill>
                  <a:prstClr val="black"/>
                </a:solidFill>
                <a:latin typeface="Times New Roman"/>
                <a:cs typeface="Times New Roman"/>
              </a:rPr>
              <a:t>实训</a:t>
            </a:r>
            <a:r>
              <a:rPr lang="zh-CN" altLang="en-US" kern="100" dirty="0" smtClean="0">
                <a:solidFill>
                  <a:prstClr val="black"/>
                </a:solidFill>
                <a:latin typeface="Times New Roman"/>
                <a:cs typeface="Times New Roman"/>
              </a:rPr>
              <a:t>二</a:t>
            </a:r>
            <a:r>
              <a:rPr lang="zh-CN" altLang="en-US" kern="100" dirty="0">
                <a:solidFill>
                  <a:prstClr val="black"/>
                </a:solidFill>
                <a:latin typeface="Times New Roman"/>
                <a:cs typeface="Times New Roman"/>
              </a:rPr>
              <a:t>：求十以内两个整数的乘积</a:t>
            </a:r>
          </a:p>
          <a:p>
            <a:pPr indent="540000" algn="just">
              <a:lnSpc>
                <a:spcPct val="150000"/>
              </a:lnSpc>
            </a:pPr>
            <a:r>
              <a:rPr lang="en-US" altLang="zh-CN" kern="100" dirty="0">
                <a:solidFill>
                  <a:prstClr val="black"/>
                </a:solidFill>
                <a:latin typeface="Times New Roman"/>
                <a:cs typeface="Times New Roman"/>
              </a:rPr>
              <a:t>#include&lt;</a:t>
            </a:r>
            <a:r>
              <a:rPr lang="en-US" altLang="zh-CN" kern="100" dirty="0" err="1">
                <a:solidFill>
                  <a:prstClr val="black"/>
                </a:solidFill>
                <a:latin typeface="Times New Roman"/>
                <a:cs typeface="Times New Roman"/>
              </a:rPr>
              <a:t>stdio.h</a:t>
            </a:r>
            <a:r>
              <a:rPr lang="en-US" altLang="zh-CN" kern="100" dirty="0">
                <a:solidFill>
                  <a:prstClr val="black"/>
                </a:solidFill>
                <a:latin typeface="Times New Roman"/>
                <a:cs typeface="Times New Roman"/>
              </a:rPr>
              <a:t>&gt;</a:t>
            </a:r>
          </a:p>
          <a:p>
            <a:pPr indent="540000" algn="just">
              <a:lnSpc>
                <a:spcPct val="150000"/>
              </a:lnSpc>
            </a:pPr>
            <a:r>
              <a:rPr lang="en-US" altLang="zh-CN" kern="100" dirty="0">
                <a:solidFill>
                  <a:prstClr val="black"/>
                </a:solidFill>
                <a:latin typeface="Times New Roman"/>
                <a:cs typeface="Times New Roman"/>
              </a:rPr>
              <a:t>main(){ </a:t>
            </a:r>
          </a:p>
          <a:p>
            <a:pPr indent="540000" algn="just">
              <a:lnSpc>
                <a:spcPct val="150000"/>
              </a:lnSpc>
            </a:pPr>
            <a:r>
              <a:rPr lang="en-US" altLang="zh-CN" kern="100" dirty="0" err="1">
                <a:solidFill>
                  <a:prstClr val="black"/>
                </a:solidFill>
                <a:latin typeface="Times New Roman"/>
                <a:cs typeface="Times New Roman"/>
              </a:rPr>
              <a:t>int</a:t>
            </a:r>
            <a:r>
              <a:rPr lang="en-US" altLang="zh-CN" kern="100" dirty="0">
                <a:solidFill>
                  <a:prstClr val="black"/>
                </a:solidFill>
                <a:latin typeface="Times New Roman"/>
                <a:cs typeface="Times New Roman"/>
              </a:rPr>
              <a:t> </a:t>
            </a:r>
            <a:r>
              <a:rPr lang="en-US" altLang="zh-CN" kern="100" dirty="0" err="1">
                <a:solidFill>
                  <a:prstClr val="black"/>
                </a:solidFill>
                <a:latin typeface="Times New Roman"/>
                <a:cs typeface="Times New Roman"/>
              </a:rPr>
              <a:t>a,b,mult</a:t>
            </a:r>
            <a:r>
              <a:rPr lang="en-US" altLang="zh-CN" kern="100" dirty="0">
                <a:solidFill>
                  <a:prstClr val="black"/>
                </a:solidFill>
                <a:latin typeface="Times New Roman"/>
                <a:cs typeface="Times New Roman"/>
              </a:rPr>
              <a:t>; </a:t>
            </a:r>
          </a:p>
          <a:p>
            <a:pPr indent="540000" algn="just">
              <a:lnSpc>
                <a:spcPct val="150000"/>
              </a:lnSpc>
            </a:pPr>
            <a:r>
              <a:rPr lang="en-US" altLang="zh-CN" kern="100" dirty="0">
                <a:solidFill>
                  <a:prstClr val="black"/>
                </a:solidFill>
                <a:latin typeface="Times New Roman"/>
                <a:cs typeface="Times New Roman"/>
              </a:rPr>
              <a:t>a=3; b=5;     </a:t>
            </a:r>
          </a:p>
          <a:p>
            <a:pPr indent="540000" algn="just">
              <a:lnSpc>
                <a:spcPct val="150000"/>
              </a:lnSpc>
            </a:pPr>
            <a:r>
              <a:rPr lang="en-US" altLang="zh-CN" kern="100" dirty="0" err="1">
                <a:solidFill>
                  <a:prstClr val="black"/>
                </a:solidFill>
                <a:latin typeface="Times New Roman"/>
                <a:cs typeface="Times New Roman"/>
              </a:rPr>
              <a:t>mult</a:t>
            </a:r>
            <a:r>
              <a:rPr lang="en-US" altLang="zh-CN" kern="100" dirty="0">
                <a:solidFill>
                  <a:prstClr val="black"/>
                </a:solidFill>
                <a:latin typeface="Times New Roman"/>
                <a:cs typeface="Times New Roman"/>
              </a:rPr>
              <a:t>=a*b; </a:t>
            </a:r>
          </a:p>
          <a:p>
            <a:pPr indent="540000" algn="just">
              <a:lnSpc>
                <a:spcPct val="150000"/>
              </a:lnSpc>
            </a:pPr>
            <a:r>
              <a:rPr lang="en-US" altLang="zh-CN" kern="100" dirty="0" err="1">
                <a:solidFill>
                  <a:prstClr val="black"/>
                </a:solidFill>
                <a:latin typeface="Times New Roman"/>
                <a:cs typeface="Times New Roman"/>
              </a:rPr>
              <a:t>printf</a:t>
            </a:r>
            <a:r>
              <a:rPr lang="en-US" altLang="zh-CN" kern="100" dirty="0">
                <a:solidFill>
                  <a:prstClr val="black"/>
                </a:solidFill>
                <a:latin typeface="Times New Roman"/>
                <a:cs typeface="Times New Roman"/>
              </a:rPr>
              <a:t>("%d\n",</a:t>
            </a:r>
            <a:r>
              <a:rPr lang="en-US" altLang="zh-CN" kern="100" dirty="0" err="1">
                <a:solidFill>
                  <a:prstClr val="black"/>
                </a:solidFill>
                <a:latin typeface="Times New Roman"/>
                <a:cs typeface="Times New Roman"/>
              </a:rPr>
              <a:t>mult</a:t>
            </a:r>
            <a:r>
              <a:rPr lang="en-US" altLang="zh-CN" kern="100" dirty="0">
                <a:solidFill>
                  <a:prstClr val="black"/>
                </a:solidFill>
                <a:latin typeface="Times New Roman"/>
                <a:cs typeface="Times New Roman"/>
              </a:rPr>
              <a:t>) ; </a:t>
            </a:r>
          </a:p>
          <a:p>
            <a:pPr indent="540000" algn="just">
              <a:lnSpc>
                <a:spcPct val="150000"/>
              </a:lnSpc>
            </a:pPr>
            <a:r>
              <a:rPr lang="en-US" altLang="zh-CN" kern="100" dirty="0">
                <a:solidFill>
                  <a:prstClr val="black"/>
                </a:solidFill>
                <a:latin typeface="Times New Roman"/>
                <a:cs typeface="Times New Roman"/>
              </a:rPr>
              <a:t>}</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4010820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4041" y="557445"/>
            <a:ext cx="9272187" cy="5743111"/>
          </a:xfrm>
          <a:prstGeom prst="rect">
            <a:avLst/>
          </a:prstGeom>
        </p:spPr>
        <p:txBody>
          <a:bodyPr wrap="square">
            <a:spAutoFit/>
          </a:bodyPr>
          <a:lstStyle/>
          <a:p>
            <a:pPr indent="267970" algn="just">
              <a:lnSpc>
                <a:spcPct val="120000"/>
              </a:lnSpc>
              <a:spcAft>
                <a:spcPts val="0"/>
              </a:spcAft>
            </a:pPr>
            <a:r>
              <a:rPr lang="zh-CN" altLang="zh-CN" b="1" kern="100" dirty="0">
                <a:latin typeface="Times New Roman" panose="02020603050405020304" pitchFamily="18" charset="0"/>
                <a:cs typeface="Times New Roman" panose="02020603050405020304" pitchFamily="18" charset="0"/>
              </a:rPr>
              <a:t>实训三：输出如下菱形块</a:t>
            </a:r>
          </a:p>
          <a:p>
            <a:pPr indent="733425"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       *</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zh-CN" altLang="zh-CN" kern="100" dirty="0">
                <a:latin typeface="Times New Roman" panose="02020603050405020304" pitchFamily="18" charset="0"/>
                <a:cs typeface="Times New Roman" panose="02020603050405020304" pitchFamily="18" charset="0"/>
              </a:rPr>
              <a:t>分析：要输出用星号组成的菱形块，用</a:t>
            </a:r>
            <a:r>
              <a:rPr lang="en-US" altLang="zh-CN" kern="100" dirty="0" err="1">
                <a:latin typeface="Times New Roman" panose="02020603050405020304" pitchFamily="18" charset="0"/>
                <a:cs typeface="Times New Roman" panose="02020603050405020304" pitchFamily="18" charset="0"/>
              </a:rPr>
              <a:t>prtintf</a:t>
            </a:r>
            <a:r>
              <a:rPr lang="zh-CN" altLang="zh-CN" kern="100" dirty="0">
                <a:latin typeface="Times New Roman" panose="02020603050405020304" pitchFamily="18" charset="0"/>
                <a:cs typeface="Times New Roman" panose="02020603050405020304" pitchFamily="18" charset="0"/>
              </a:rPr>
              <a:t>里面双引号括起来就可以原样输出。每输出一行要换行，用</a:t>
            </a:r>
            <a:r>
              <a:rPr lang="en-US" altLang="zh-CN" kern="100" dirty="0">
                <a:latin typeface="Times New Roman" panose="02020603050405020304" pitchFamily="18" charset="0"/>
                <a:cs typeface="Times New Roman" panose="02020603050405020304" pitchFamily="18" charset="0"/>
              </a:rPr>
              <a:t>“\n”</a:t>
            </a:r>
            <a:r>
              <a:rPr lang="zh-CN" altLang="zh-CN" kern="100" dirty="0">
                <a:latin typeface="Times New Roman" panose="02020603050405020304" pitchFamily="18" charset="0"/>
                <a:cs typeface="Times New Roman" panose="02020603050405020304" pitchFamily="18" charset="0"/>
              </a:rPr>
              <a:t>换行。 </a:t>
            </a: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#include&lt;</a:t>
            </a:r>
            <a:r>
              <a:rPr lang="en-US" altLang="zh-CN" kern="100" dirty="0" err="1">
                <a:latin typeface="Times New Roman" panose="02020603050405020304" pitchFamily="18" charset="0"/>
                <a:cs typeface="Times New Roman" panose="02020603050405020304" pitchFamily="18" charset="0"/>
              </a:rPr>
              <a:t>stdio.h</a:t>
            </a:r>
            <a:r>
              <a:rPr lang="en-US" altLang="zh-CN" kern="100" dirty="0">
                <a:latin typeface="Times New Roman" panose="02020603050405020304" pitchFamily="18" charset="0"/>
                <a:cs typeface="Times New Roman" panose="02020603050405020304" pitchFamily="18" charset="0"/>
              </a:rPr>
              <a:t>&gt;</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main()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a:p>
            <a:pPr indent="40005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40005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 *\n");</a:t>
            </a:r>
            <a:endParaRPr lang="zh-CN" altLang="zh-CN" kern="100" dirty="0">
              <a:latin typeface="Times New Roman" panose="02020603050405020304" pitchFamily="18" charset="0"/>
              <a:cs typeface="Times New Roman" panose="02020603050405020304" pitchFamily="18" charset="0"/>
            </a:endParaRPr>
          </a:p>
          <a:p>
            <a:pPr indent="40005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40005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 *\n");</a:t>
            </a:r>
            <a:endParaRPr lang="zh-CN" altLang="zh-CN" kern="100" dirty="0">
              <a:latin typeface="Times New Roman" panose="02020603050405020304" pitchFamily="18" charset="0"/>
              <a:cs typeface="Times New Roman" panose="02020603050405020304" pitchFamily="18" charset="0"/>
            </a:endParaRPr>
          </a:p>
          <a:p>
            <a:pPr indent="400050" algn="just">
              <a:lnSpc>
                <a:spcPct val="120000"/>
              </a:lnSpc>
              <a:spcAft>
                <a:spcPts val="0"/>
              </a:spcAft>
            </a:pPr>
            <a:r>
              <a:rPr lang="en-US" altLang="zh-CN" kern="100" dirty="0" err="1">
                <a:latin typeface="Times New Roman" panose="02020603050405020304" pitchFamily="18" charset="0"/>
                <a:cs typeface="Times New Roman" panose="02020603050405020304" pitchFamily="18" charset="0"/>
              </a:rPr>
              <a:t>printf</a:t>
            </a:r>
            <a:r>
              <a:rPr lang="en-US" altLang="zh-CN" kern="100" dirty="0">
                <a:latin typeface="Times New Roman" panose="02020603050405020304" pitchFamily="18" charset="0"/>
                <a:cs typeface="Times New Roman" panose="02020603050405020304" pitchFamily="18" charset="0"/>
              </a:rPr>
              <a:t>("  *\n");</a:t>
            </a:r>
            <a:endParaRPr lang="zh-CN" altLang="zh-CN" kern="100" dirty="0">
              <a:latin typeface="Times New Roman" panose="02020603050405020304" pitchFamily="18" charset="0"/>
              <a:cs typeface="Times New Roman" panose="02020603050405020304" pitchFamily="18" charset="0"/>
            </a:endParaRPr>
          </a:p>
          <a:p>
            <a:pPr indent="266700" algn="just">
              <a:lnSpc>
                <a:spcPct val="120000"/>
              </a:lnSpc>
              <a:spcAft>
                <a:spcPts val="0"/>
              </a:spcAft>
            </a:pPr>
            <a:r>
              <a:rPr lang="en-US" altLang="zh-CN" kern="100" dirty="0">
                <a:latin typeface="Times New Roman" panose="02020603050405020304" pitchFamily="18" charset="0"/>
                <a:cs typeface="Times New Roman" panose="02020603050405020304" pitchFamily="18" charset="0"/>
              </a:rPr>
              <a: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19820884"/>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27619" y="1789647"/>
            <a:ext cx="6819966" cy="2908489"/>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项目</a:t>
            </a:r>
            <a:r>
              <a:rPr lang="zh-CN" altLang="zh-CN" b="1" kern="100" dirty="0" smtClean="0">
                <a:latin typeface="Cambria"/>
                <a:cs typeface="Times New Roman"/>
              </a:rPr>
              <a:t>描述</a:t>
            </a:r>
            <a:endParaRPr lang="zh-CN" altLang="zh-CN" b="1" kern="100" dirty="0">
              <a:latin typeface="Cambria"/>
              <a:cs typeface="Times New Roman"/>
            </a:endParaRPr>
          </a:p>
          <a:p>
            <a:pPr indent="266700" algn="just">
              <a:lnSpc>
                <a:spcPct val="150000"/>
              </a:lnSpc>
              <a:spcAft>
                <a:spcPts val="0"/>
              </a:spcAft>
            </a:pPr>
            <a:r>
              <a:rPr lang="en-US" altLang="zh-CN" kern="100" dirty="0" smtClean="0">
                <a:latin typeface="Times New Roman"/>
                <a:cs typeface="Times New Roman"/>
              </a:rPr>
              <a:t>    </a:t>
            </a:r>
            <a:r>
              <a:rPr lang="zh-CN" altLang="zh-CN" kern="100" dirty="0" smtClean="0">
                <a:latin typeface="Times New Roman"/>
                <a:cs typeface="Times New Roman"/>
              </a:rPr>
              <a:t>小</a:t>
            </a:r>
            <a:r>
              <a:rPr lang="zh-CN" altLang="zh-CN" kern="100" dirty="0">
                <a:latin typeface="Times New Roman"/>
                <a:cs typeface="Times New Roman"/>
              </a:rPr>
              <a:t>李是今年考入某大学的计算机网络专业的一名学生，入校后了解到计算机网络专业是培养具有一定计算机网络基本理论和开发技术，具备从事程序设计、</a:t>
            </a:r>
            <a:r>
              <a:rPr lang="en-US" altLang="zh-CN" kern="100" dirty="0">
                <a:latin typeface="Times New Roman"/>
                <a:cs typeface="Times New Roman"/>
              </a:rPr>
              <a:t>Web</a:t>
            </a:r>
            <a:r>
              <a:rPr lang="zh-CN" altLang="zh-CN" kern="100" dirty="0">
                <a:latin typeface="Times New Roman"/>
                <a:cs typeface="Times New Roman"/>
              </a:rPr>
              <a:t>的软件开发、计算机网络的组建、网络设备配置、网络管理和安全维护能力的网络高技术应用型人才。大学一年级有一门很重要的专业必修课程《</a:t>
            </a:r>
            <a:r>
              <a:rPr lang="en-US" altLang="zh-CN" kern="100" dirty="0">
                <a:latin typeface="Times New Roman"/>
                <a:cs typeface="Times New Roman"/>
              </a:rPr>
              <a:t>C</a:t>
            </a:r>
            <a:r>
              <a:rPr lang="zh-CN" altLang="zh-CN" kern="100" dirty="0">
                <a:latin typeface="Times New Roman"/>
                <a:cs typeface="Times New Roman"/>
              </a:rPr>
              <a:t>语言程序设计》，小李对这门课程不是十分了解，很想尽快掌握初学者入门的方法。</a:t>
            </a:r>
          </a:p>
        </p:txBody>
      </p:sp>
      <p:pic>
        <p:nvPicPr>
          <p:cNvPr id="25" name="图片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7010" y="1116749"/>
            <a:ext cx="2926768" cy="5741251"/>
          </a:xfrm>
          <a:prstGeom prst="rect">
            <a:avLst/>
          </a:prstGeom>
        </p:spPr>
      </p:pic>
    </p:spTree>
    <p:extLst>
      <p:ext uri="{BB962C8B-B14F-4D97-AF65-F5344CB8AC3E}">
        <p14:creationId xmlns:p14="http://schemas.microsoft.com/office/powerpoint/2010/main" xmlns="" val="121330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250"/>
                                  </p:stCondLst>
                                  <p:iterate type="lt">
                                    <p:tmPct val="30000"/>
                                  </p:iterate>
                                  <p:childTnLst>
                                    <p:set>
                                      <p:cBhvr>
                                        <p:cTn id="12" dur="1" fill="hold">
                                          <p:stCondLst>
                                            <p:cond delay="0"/>
                                          </p:stCondLst>
                                        </p:cTn>
                                        <p:tgtEl>
                                          <p:spTgt spid="4"/>
                                        </p:tgtEl>
                                        <p:attrNameLst>
                                          <p:attrName>style.visibility</p:attrName>
                                        </p:attrNameLst>
                                      </p:cBhvr>
                                      <p:to>
                                        <p:strVal val="visible"/>
                                      </p:to>
                                    </p:set>
                                    <p:animEffect transition="in" filter="wipe(left)">
                                      <p:cBhvr>
                                        <p:cTn id="13" dur="50"/>
                                        <p:tgtEl>
                                          <p:spTgt spid="4"/>
                                        </p:tgtEl>
                                      </p:cBhvr>
                                    </p:animEffect>
                                  </p:childTnLst>
                                </p:cTn>
                              </p:par>
                              <p:par>
                                <p:cTn id="14" presetID="36" presetClass="emph" presetSubtype="0" fill="hold" grpId="1" nodeType="withEffect">
                                  <p:stCondLst>
                                    <p:cond delay="250"/>
                                  </p:stCondLst>
                                  <p:iterate type="lt">
                                    <p:tmPct val="30000"/>
                                  </p:iterate>
                                  <p:childTnLst>
                                    <p:animScale>
                                      <p:cBhvr>
                                        <p:cTn id="15" dur="25" autoRev="1" fill="hold">
                                          <p:stCondLst>
                                            <p:cond delay="0"/>
                                          </p:stCondLst>
                                        </p:cTn>
                                        <p:tgtEl>
                                          <p:spTgt spid="4"/>
                                        </p:tgtEl>
                                      </p:cBhvr>
                                      <p:to x="80000" y="100000"/>
                                    </p:animScale>
                                    <p:anim by="(#ppt_w*0.10)" calcmode="lin" valueType="num">
                                      <p:cBhvr>
                                        <p:cTn id="16" dur="25" autoRev="1" fill="hold">
                                          <p:stCondLst>
                                            <p:cond delay="0"/>
                                          </p:stCondLst>
                                        </p:cTn>
                                        <p:tgtEl>
                                          <p:spTgt spid="4"/>
                                        </p:tgtEl>
                                        <p:attrNameLst>
                                          <p:attrName>ppt_x</p:attrName>
                                        </p:attrNameLst>
                                      </p:cBhvr>
                                    </p:anim>
                                    <p:anim by="(-#ppt_w*0.10)" calcmode="lin" valueType="num">
                                      <p:cBhvr>
                                        <p:cTn id="17" dur="25" autoRev="1" fill="hold">
                                          <p:stCondLst>
                                            <p:cond delay="0"/>
                                          </p:stCondLst>
                                        </p:cTn>
                                        <p:tgtEl>
                                          <p:spTgt spid="4"/>
                                        </p:tgtEl>
                                        <p:attrNameLst>
                                          <p:attrName>ppt_y</p:attrName>
                                        </p:attrNameLst>
                                      </p:cBhvr>
                                    </p:anim>
                                    <p:animRot by="-480000">
                                      <p:cBhvr>
                                        <p:cTn id="18"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7148" y="324740"/>
            <a:ext cx="7110101" cy="646331"/>
          </a:xfrm>
          <a:prstGeom prst="rect">
            <a:avLst/>
          </a:prstGeom>
          <a:noFill/>
        </p:spPr>
        <p:txBody>
          <a:bodyPr wrap="square" rtlCol="0">
            <a:spAutoFit/>
          </a:bodyPr>
          <a:lstStyle/>
          <a:p>
            <a:r>
              <a:rPr lang="en-US" altLang="zh-CN" dirty="0" smtClean="0"/>
              <a:t>C</a:t>
            </a:r>
            <a:r>
              <a:rPr lang="zh-CN" altLang="en-US" dirty="0" smtClean="0"/>
              <a:t>程序如果正确却没有运行结果，解决办法：</a:t>
            </a:r>
            <a:endParaRPr lang="en-US" altLang="zh-CN" dirty="0" smtClean="0"/>
          </a:p>
          <a:p>
            <a:r>
              <a:rPr lang="zh-CN" altLang="en-US" dirty="0" smtClean="0"/>
              <a:t>右键</a:t>
            </a:r>
            <a:r>
              <a:rPr lang="en-US" altLang="zh-CN" dirty="0" smtClean="0"/>
              <a:t>-》</a:t>
            </a:r>
            <a:r>
              <a:rPr lang="en-US" altLang="zh-CN" dirty="0" err="1" smtClean="0"/>
              <a:t>cfree</a:t>
            </a:r>
            <a:r>
              <a:rPr lang="zh-CN" altLang="en-US" dirty="0" smtClean="0"/>
              <a:t>属性，单击打开文件所在的位置</a:t>
            </a:r>
            <a:endParaRPr lang="zh-CN" altLang="en-US" dirty="0"/>
          </a:p>
        </p:txBody>
      </p:sp>
      <p:pic>
        <p:nvPicPr>
          <p:cNvPr id="3" name="图片 2"/>
          <p:cNvPicPr>
            <a:picLocks noChangeAspect="1"/>
          </p:cNvPicPr>
          <p:nvPr/>
        </p:nvPicPr>
        <p:blipFill>
          <a:blip r:embed="rId2" cstate="print"/>
          <a:stretch>
            <a:fillRect/>
          </a:stretch>
        </p:blipFill>
        <p:spPr>
          <a:xfrm>
            <a:off x="2057178" y="1136590"/>
            <a:ext cx="3459787" cy="5071806"/>
          </a:xfrm>
          <a:prstGeom prst="rect">
            <a:avLst/>
          </a:prstGeom>
        </p:spPr>
      </p:pic>
    </p:spTree>
    <p:extLst>
      <p:ext uri="{BB962C8B-B14F-4D97-AF65-F5344CB8AC3E}">
        <p14:creationId xmlns:p14="http://schemas.microsoft.com/office/powerpoint/2010/main" xmlns="" val="732526684"/>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09703" y="707295"/>
            <a:ext cx="7110101" cy="646331"/>
          </a:xfrm>
          <a:prstGeom prst="rect">
            <a:avLst/>
          </a:prstGeom>
          <a:noFill/>
        </p:spPr>
        <p:txBody>
          <a:bodyPr wrap="square" rtlCol="0">
            <a:spAutoFit/>
          </a:bodyPr>
          <a:lstStyle/>
          <a:p>
            <a:r>
              <a:rPr lang="zh-CN" altLang="en-US" dirty="0" smtClean="0"/>
              <a:t>找到</a:t>
            </a:r>
            <a:r>
              <a:rPr lang="en-US" altLang="zh-CN" dirty="0" err="1" smtClean="0"/>
              <a:t>cfree</a:t>
            </a:r>
            <a:r>
              <a:rPr lang="zh-CN" altLang="en-US" dirty="0" smtClean="0"/>
              <a:t>的安装路径，保证</a:t>
            </a:r>
            <a:r>
              <a:rPr lang="en-US" altLang="zh-CN" dirty="0" smtClean="0"/>
              <a:t>C-Free</a:t>
            </a:r>
            <a:r>
              <a:rPr lang="zh-CN" altLang="en-US" dirty="0" smtClean="0"/>
              <a:t>和</a:t>
            </a:r>
            <a:r>
              <a:rPr lang="en-US" altLang="zh-CN" dirty="0" smtClean="0"/>
              <a:t>5</a:t>
            </a:r>
            <a:r>
              <a:rPr lang="zh-CN" altLang="en-US" dirty="0" smtClean="0"/>
              <a:t>之间没有空格，即</a:t>
            </a:r>
            <a:r>
              <a:rPr lang="en-US" altLang="zh-CN" dirty="0" smtClean="0"/>
              <a:t>C-Free5</a:t>
            </a:r>
            <a:r>
              <a:rPr lang="zh-CN" altLang="en-US" dirty="0" smtClean="0"/>
              <a:t>的形式就可以运行</a:t>
            </a:r>
            <a:r>
              <a:rPr lang="en-US" altLang="zh-CN" dirty="0" smtClean="0"/>
              <a:t>c</a:t>
            </a:r>
            <a:r>
              <a:rPr lang="zh-CN" altLang="en-US" dirty="0" smtClean="0"/>
              <a:t>语言程序。</a:t>
            </a: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66420" y="1727657"/>
            <a:ext cx="7163421" cy="4279763"/>
          </a:xfrm>
          <a:prstGeom prst="rect">
            <a:avLst/>
          </a:prstGeom>
        </p:spPr>
      </p:pic>
    </p:spTree>
    <p:extLst>
      <p:ext uri="{BB962C8B-B14F-4D97-AF65-F5344CB8AC3E}">
        <p14:creationId xmlns:p14="http://schemas.microsoft.com/office/powerpoint/2010/main" xmlns="" val="2248981765"/>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970502" y="2095054"/>
            <a:ext cx="10469460" cy="1661993"/>
          </a:xfrm>
          <a:prstGeom prst="rect">
            <a:avLst/>
          </a:prstGeom>
          <a:noFill/>
        </p:spPr>
        <p:txBody>
          <a:bodyPr wrap="square" lIns="0" tIns="0" rIns="0" bIns="0" rtlCol="0">
            <a:spAutoFit/>
          </a:bodyPr>
          <a:lstStyle/>
          <a:p>
            <a:pPr marL="742950" lvl="1" indent="-285750" algn="just">
              <a:lnSpc>
                <a:spcPct val="150000"/>
              </a:lnSpc>
              <a:buFont typeface="Wingdings" pitchFamily="2" charset="2"/>
              <a:buChar char="Ø"/>
            </a:pPr>
            <a:r>
              <a:rPr lang="zh-CN" altLang="en-US" kern="100" dirty="0" smtClean="0">
                <a:solidFill>
                  <a:prstClr val="black"/>
                </a:solidFill>
                <a:latin typeface="Times New Roman"/>
                <a:cs typeface="Times New Roman"/>
              </a:rPr>
              <a:t>项目</a:t>
            </a:r>
            <a:r>
              <a:rPr lang="zh-CN" altLang="en-US" kern="100" dirty="0">
                <a:solidFill>
                  <a:prstClr val="black"/>
                </a:solidFill>
                <a:latin typeface="Times New Roman"/>
                <a:cs typeface="Times New Roman"/>
              </a:rPr>
              <a:t>总结</a:t>
            </a:r>
          </a:p>
          <a:p>
            <a:pPr lvl="1" algn="just">
              <a:lnSpc>
                <a:spcPct val="150000"/>
              </a:lnSpc>
            </a:pPr>
            <a:r>
              <a:rPr lang="zh-CN" altLang="en-US" kern="100" dirty="0" smtClean="0">
                <a:solidFill>
                  <a:prstClr val="black"/>
                </a:solidFill>
                <a:latin typeface="Times New Roman"/>
                <a:cs typeface="Times New Roman"/>
              </a:rPr>
              <a:t>       本</a:t>
            </a:r>
            <a:r>
              <a:rPr lang="zh-CN" altLang="en-US" kern="100" dirty="0">
                <a:solidFill>
                  <a:prstClr val="black"/>
                </a:solidFill>
                <a:latin typeface="Times New Roman"/>
                <a:cs typeface="Times New Roman"/>
              </a:rPr>
              <a:t>项目主要介绍了</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语言的基础知识，了解</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语言的发展过程，</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语言的格式与构成，</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源程序的结构特点，以及如何运行</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语言程序和</a:t>
            </a:r>
            <a:r>
              <a:rPr lang="en-US" altLang="zh-CN" kern="100" dirty="0" err="1">
                <a:solidFill>
                  <a:prstClr val="black"/>
                </a:solidFill>
                <a:latin typeface="Times New Roman"/>
                <a:cs typeface="Times New Roman"/>
              </a:rPr>
              <a:t>Cfree</a:t>
            </a:r>
            <a:r>
              <a:rPr lang="zh-CN" altLang="en-US" kern="100" dirty="0">
                <a:solidFill>
                  <a:prstClr val="black"/>
                </a:solidFill>
                <a:latin typeface="Times New Roman"/>
                <a:cs typeface="Times New Roman"/>
              </a:rPr>
              <a:t>软件的下载、安装及使用方法。</a:t>
            </a: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425006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37277" y="399158"/>
            <a:ext cx="6782848" cy="6182718"/>
          </a:xfrm>
          <a:prstGeom prst="rect">
            <a:avLst/>
          </a:prstGeom>
          <a:noFill/>
        </p:spPr>
        <p:txBody>
          <a:bodyPr wrap="square" lIns="0" tIns="0" rIns="0" bIns="0" rtlCol="0">
            <a:spAutoFit/>
          </a:bodyPr>
          <a:lstStyle/>
          <a:p>
            <a:pPr marL="742950" lvl="1" indent="-285750" algn="just">
              <a:lnSpc>
                <a:spcPct val="150000"/>
              </a:lnSpc>
              <a:buFont typeface="Wingdings" pitchFamily="2" charset="2"/>
              <a:buChar char="Ø"/>
            </a:pPr>
            <a:r>
              <a:rPr lang="zh-CN" altLang="en-US" kern="100" dirty="0" smtClean="0">
                <a:solidFill>
                  <a:prstClr val="black"/>
                </a:solidFill>
                <a:latin typeface="Times New Roman"/>
                <a:cs typeface="Times New Roman"/>
              </a:rPr>
              <a:t>项目考核</a:t>
            </a:r>
            <a:endParaRPr lang="zh-CN" altLang="en-US" kern="100" dirty="0">
              <a:solidFill>
                <a:prstClr val="black"/>
              </a:solidFill>
              <a:latin typeface="Times New Roman"/>
              <a:cs typeface="Times New Roman"/>
            </a:endParaRPr>
          </a:p>
          <a:p>
            <a:pPr lvl="1" algn="just">
              <a:lnSpc>
                <a:spcPct val="150000"/>
              </a:lnSpc>
            </a:pPr>
            <a:r>
              <a:rPr lang="zh-CN" altLang="en-US" kern="100" dirty="0">
                <a:solidFill>
                  <a:prstClr val="black"/>
                </a:solidFill>
                <a:latin typeface="Times New Roman"/>
                <a:cs typeface="Times New Roman"/>
              </a:rPr>
              <a:t>一、选择题</a:t>
            </a:r>
          </a:p>
          <a:p>
            <a:pPr lvl="1" algn="just">
              <a:lnSpc>
                <a:spcPct val="150000"/>
              </a:lnSpc>
            </a:pP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语言程序是由（  ）组成。</a:t>
            </a:r>
          </a:p>
          <a:p>
            <a:pPr lvl="2" algn="just">
              <a:lnSpc>
                <a:spcPct val="150000"/>
              </a:lnSpc>
            </a:pPr>
            <a:r>
              <a:rPr lang="en-US" altLang="zh-CN" kern="100" dirty="0">
                <a:solidFill>
                  <a:prstClr val="black"/>
                </a:solidFill>
                <a:latin typeface="Times New Roman"/>
                <a:cs typeface="Times New Roman"/>
              </a:rPr>
              <a:t>A. </a:t>
            </a:r>
            <a:r>
              <a:rPr lang="zh-CN" altLang="en-US" kern="100" dirty="0">
                <a:solidFill>
                  <a:prstClr val="black"/>
                </a:solidFill>
                <a:latin typeface="Times New Roman"/>
                <a:cs typeface="Times New Roman"/>
              </a:rPr>
              <a:t>主函数</a:t>
            </a:r>
            <a:r>
              <a:rPr lang="en-US" altLang="zh-CN" kern="100" dirty="0">
                <a:solidFill>
                  <a:prstClr val="black"/>
                </a:solidFill>
                <a:latin typeface="Times New Roman"/>
                <a:cs typeface="Times New Roman"/>
              </a:rPr>
              <a:t>B. </a:t>
            </a:r>
            <a:r>
              <a:rPr lang="zh-CN" altLang="en-US" kern="100" dirty="0">
                <a:solidFill>
                  <a:prstClr val="black"/>
                </a:solidFill>
                <a:latin typeface="Times New Roman"/>
                <a:cs typeface="Times New Roman"/>
              </a:rPr>
              <a:t>子程序</a:t>
            </a:r>
            <a:r>
              <a:rPr lang="en-US" altLang="zh-CN" kern="100" dirty="0">
                <a:solidFill>
                  <a:prstClr val="black"/>
                </a:solidFill>
                <a:latin typeface="Times New Roman"/>
                <a:cs typeface="Times New Roman"/>
              </a:rPr>
              <a:t>C. </a:t>
            </a:r>
            <a:r>
              <a:rPr lang="zh-CN" altLang="en-US" kern="100" dirty="0">
                <a:solidFill>
                  <a:prstClr val="black"/>
                </a:solidFill>
                <a:latin typeface="Times New Roman"/>
                <a:cs typeface="Times New Roman"/>
              </a:rPr>
              <a:t>函数</a:t>
            </a:r>
            <a:r>
              <a:rPr lang="en-US" altLang="zh-CN" kern="100" dirty="0">
                <a:solidFill>
                  <a:prstClr val="black"/>
                </a:solidFill>
                <a:latin typeface="Times New Roman"/>
                <a:cs typeface="Times New Roman"/>
              </a:rPr>
              <a:t>D. </a:t>
            </a:r>
            <a:r>
              <a:rPr lang="zh-CN" altLang="en-US" kern="100" dirty="0">
                <a:solidFill>
                  <a:prstClr val="black"/>
                </a:solidFill>
                <a:latin typeface="Times New Roman"/>
                <a:cs typeface="Times New Roman"/>
              </a:rPr>
              <a:t>过程</a:t>
            </a:r>
          </a:p>
          <a:p>
            <a:pPr lvl="1" algn="just">
              <a:lnSpc>
                <a:spcPct val="150000"/>
              </a:lnSpc>
            </a:pPr>
            <a:r>
              <a:rPr lang="en-US" altLang="zh-CN" kern="100" dirty="0">
                <a:solidFill>
                  <a:prstClr val="black"/>
                </a:solidFill>
                <a:latin typeface="Times New Roman"/>
                <a:cs typeface="Times New Roman"/>
              </a:rPr>
              <a:t>2</a:t>
            </a:r>
            <a:r>
              <a:rPr lang="zh-CN" altLang="en-US" kern="100" dirty="0">
                <a:solidFill>
                  <a:prstClr val="black"/>
                </a:solidFill>
                <a:latin typeface="Times New Roman"/>
                <a:cs typeface="Times New Roman"/>
              </a:rPr>
              <a:t>．一个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语言程序总是由（  ）开始执行的。</a:t>
            </a:r>
          </a:p>
          <a:p>
            <a:pPr lvl="2" algn="just">
              <a:lnSpc>
                <a:spcPct val="150000"/>
              </a:lnSpc>
            </a:pPr>
            <a:r>
              <a:rPr lang="en-US" altLang="zh-CN" kern="100" dirty="0">
                <a:solidFill>
                  <a:prstClr val="black"/>
                </a:solidFill>
                <a:latin typeface="Times New Roman"/>
                <a:cs typeface="Times New Roman"/>
              </a:rPr>
              <a:t>A. </a:t>
            </a:r>
            <a:r>
              <a:rPr lang="zh-CN" altLang="en-US" kern="100" dirty="0">
                <a:solidFill>
                  <a:prstClr val="black"/>
                </a:solidFill>
                <a:latin typeface="Times New Roman"/>
                <a:cs typeface="Times New Roman"/>
              </a:rPr>
              <a:t>主函数</a:t>
            </a:r>
            <a:r>
              <a:rPr lang="en-US" altLang="zh-CN" kern="100" dirty="0">
                <a:solidFill>
                  <a:prstClr val="black"/>
                </a:solidFill>
                <a:latin typeface="Times New Roman"/>
                <a:cs typeface="Times New Roman"/>
              </a:rPr>
              <a:t>B. </a:t>
            </a:r>
            <a:r>
              <a:rPr lang="zh-CN" altLang="en-US" kern="100" dirty="0">
                <a:solidFill>
                  <a:prstClr val="black"/>
                </a:solidFill>
                <a:latin typeface="Times New Roman"/>
                <a:cs typeface="Times New Roman"/>
              </a:rPr>
              <a:t>子程序</a:t>
            </a:r>
            <a:r>
              <a:rPr lang="en-US" altLang="zh-CN" kern="100" dirty="0">
                <a:solidFill>
                  <a:prstClr val="black"/>
                </a:solidFill>
                <a:latin typeface="Times New Roman"/>
                <a:cs typeface="Times New Roman"/>
              </a:rPr>
              <a:t>C. </a:t>
            </a:r>
            <a:r>
              <a:rPr lang="zh-CN" altLang="en-US" kern="100" dirty="0">
                <a:solidFill>
                  <a:prstClr val="black"/>
                </a:solidFill>
                <a:latin typeface="Times New Roman"/>
                <a:cs typeface="Times New Roman"/>
              </a:rPr>
              <a:t>主程序</a:t>
            </a:r>
            <a:r>
              <a:rPr lang="en-US" altLang="zh-CN" kern="100" dirty="0">
                <a:solidFill>
                  <a:prstClr val="black"/>
                </a:solidFill>
                <a:latin typeface="Times New Roman"/>
                <a:cs typeface="Times New Roman"/>
              </a:rPr>
              <a:t>D. </a:t>
            </a:r>
            <a:r>
              <a:rPr lang="zh-CN" altLang="en-US" kern="100" dirty="0">
                <a:solidFill>
                  <a:prstClr val="black"/>
                </a:solidFill>
                <a:latin typeface="Times New Roman"/>
                <a:cs typeface="Times New Roman"/>
              </a:rPr>
              <a:t>主过程</a:t>
            </a:r>
          </a:p>
          <a:p>
            <a:pPr lvl="1" algn="just">
              <a:lnSpc>
                <a:spcPct val="150000"/>
              </a:lnSpc>
            </a:pPr>
            <a:r>
              <a:rPr lang="en-US" altLang="zh-CN" kern="100" dirty="0">
                <a:solidFill>
                  <a:prstClr val="black"/>
                </a:solidFill>
                <a:latin typeface="Times New Roman"/>
                <a:cs typeface="Times New Roman"/>
              </a:rPr>
              <a:t>3</a:t>
            </a:r>
            <a:r>
              <a:rPr lang="zh-CN" altLang="en-US" kern="100" dirty="0">
                <a:solidFill>
                  <a:prstClr val="black"/>
                </a:solidFill>
                <a:latin typeface="Times New Roman"/>
                <a:cs typeface="Times New Roman"/>
              </a:rPr>
              <a:t>．以下说法正确的是（   ）。</a:t>
            </a:r>
          </a:p>
          <a:p>
            <a:pPr lvl="2" algn="just">
              <a:lnSpc>
                <a:spcPct val="150000"/>
              </a:lnSpc>
            </a:pPr>
            <a:r>
              <a:rPr lang="en-US" altLang="zh-CN" kern="100" dirty="0">
                <a:solidFill>
                  <a:prstClr val="black"/>
                </a:solidFill>
                <a:latin typeface="Times New Roman"/>
                <a:cs typeface="Times New Roman"/>
              </a:rPr>
              <a:t>A. </a:t>
            </a:r>
            <a:r>
              <a:rPr lang="zh-CN" altLang="en-US" kern="100" dirty="0">
                <a:solidFill>
                  <a:prstClr val="black"/>
                </a:solidFill>
                <a:latin typeface="Times New Roman"/>
                <a:cs typeface="Times New Roman"/>
              </a:rPr>
              <a:t>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程序中，主函数必须位于程序的最前面。</a:t>
            </a:r>
          </a:p>
          <a:p>
            <a:pPr lvl="2" algn="just">
              <a:lnSpc>
                <a:spcPct val="150000"/>
              </a:lnSpc>
            </a:pPr>
            <a:r>
              <a:rPr lang="en-US" altLang="zh-CN" kern="100" dirty="0">
                <a:solidFill>
                  <a:prstClr val="black"/>
                </a:solidFill>
                <a:latin typeface="Times New Roman"/>
                <a:cs typeface="Times New Roman"/>
              </a:rPr>
              <a:t>B. C</a:t>
            </a:r>
            <a:r>
              <a:rPr lang="zh-CN" altLang="en-US" kern="100" dirty="0">
                <a:solidFill>
                  <a:prstClr val="black"/>
                </a:solidFill>
                <a:latin typeface="Times New Roman"/>
                <a:cs typeface="Times New Roman"/>
              </a:rPr>
              <a:t>程序的每行只能写一条语句。</a:t>
            </a:r>
          </a:p>
          <a:p>
            <a:pPr lvl="2" algn="just">
              <a:lnSpc>
                <a:spcPct val="150000"/>
              </a:lnSpc>
            </a:pPr>
            <a:r>
              <a:rPr lang="en-US" altLang="zh-CN" kern="100" dirty="0">
                <a:solidFill>
                  <a:prstClr val="black"/>
                </a:solidFill>
                <a:latin typeface="Times New Roman"/>
                <a:cs typeface="Times New Roman"/>
              </a:rPr>
              <a:t>C.C</a:t>
            </a:r>
            <a:r>
              <a:rPr lang="zh-CN" altLang="en-US" kern="100" dirty="0">
                <a:solidFill>
                  <a:prstClr val="black"/>
                </a:solidFill>
                <a:latin typeface="Times New Roman"/>
                <a:cs typeface="Times New Roman"/>
              </a:rPr>
              <a:t>语言本身没有输入输出语句。</a:t>
            </a:r>
          </a:p>
          <a:p>
            <a:pPr lvl="2" algn="just">
              <a:lnSpc>
                <a:spcPct val="150000"/>
              </a:lnSpc>
            </a:pPr>
            <a:r>
              <a:rPr lang="en-US" altLang="zh-CN" kern="100" dirty="0">
                <a:solidFill>
                  <a:prstClr val="black"/>
                </a:solidFill>
                <a:latin typeface="Times New Roman"/>
                <a:cs typeface="Times New Roman"/>
              </a:rPr>
              <a:t>D. </a:t>
            </a:r>
            <a:r>
              <a:rPr lang="zh-CN" altLang="en-US" kern="100" dirty="0">
                <a:solidFill>
                  <a:prstClr val="black"/>
                </a:solidFill>
                <a:latin typeface="Times New Roman"/>
                <a:cs typeface="Times New Roman"/>
              </a:rPr>
              <a:t>在对一个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程序编译时，可发现注释中的拼写错误。</a:t>
            </a:r>
          </a:p>
          <a:p>
            <a:pPr lvl="1" algn="just">
              <a:lnSpc>
                <a:spcPct val="150000"/>
              </a:lnSpc>
            </a:pPr>
            <a:r>
              <a:rPr lang="en-US" altLang="zh-CN" kern="100" dirty="0">
                <a:solidFill>
                  <a:prstClr val="black"/>
                </a:solidFill>
                <a:latin typeface="Times New Roman"/>
                <a:cs typeface="Times New Roman"/>
              </a:rPr>
              <a:t>4</a:t>
            </a:r>
            <a:r>
              <a:rPr lang="zh-CN" altLang="en-US" kern="100" dirty="0">
                <a:solidFill>
                  <a:prstClr val="black"/>
                </a:solidFill>
                <a:latin typeface="Times New Roman"/>
                <a:cs typeface="Times New Roman"/>
              </a:rPr>
              <a:t>．以下不属于</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语言的编译环境是（   ）。</a:t>
            </a:r>
          </a:p>
          <a:p>
            <a:pPr lvl="2" algn="just">
              <a:lnSpc>
                <a:spcPct val="150000"/>
              </a:lnSpc>
            </a:pPr>
            <a:r>
              <a:rPr lang="en-US" altLang="zh-CN" kern="100" dirty="0" err="1">
                <a:solidFill>
                  <a:prstClr val="black"/>
                </a:solidFill>
                <a:latin typeface="Times New Roman"/>
                <a:cs typeface="Times New Roman"/>
              </a:rPr>
              <a:t>A.Cfree</a:t>
            </a:r>
            <a:r>
              <a:rPr lang="en-US" altLang="zh-CN" kern="100" dirty="0">
                <a:solidFill>
                  <a:prstClr val="black"/>
                </a:solidFill>
                <a:latin typeface="Times New Roman"/>
                <a:cs typeface="Times New Roman"/>
              </a:rPr>
              <a:t>   B. Turbo C   </a:t>
            </a:r>
            <a:r>
              <a:rPr lang="en-US" altLang="zh-CN" kern="100" dirty="0" err="1">
                <a:solidFill>
                  <a:prstClr val="black"/>
                </a:solidFill>
                <a:latin typeface="Times New Roman"/>
                <a:cs typeface="Times New Roman"/>
              </a:rPr>
              <a:t>C</a:t>
            </a:r>
            <a:r>
              <a:rPr lang="en-US" altLang="zh-CN" kern="100" dirty="0">
                <a:solidFill>
                  <a:prstClr val="black"/>
                </a:solidFill>
                <a:latin typeface="Times New Roman"/>
                <a:cs typeface="Times New Roman"/>
              </a:rPr>
              <a:t>. UNIX   D. Visual C++</a:t>
            </a:r>
          </a:p>
          <a:p>
            <a:pPr marL="742950" lvl="1" indent="-285750" algn="just">
              <a:lnSpc>
                <a:spcPct val="150000"/>
              </a:lnSpc>
              <a:buFont typeface="Wingdings" pitchFamily="2" charset="2"/>
              <a:buChar char="Ø"/>
            </a:pPr>
            <a:endParaRPr lang="en-US" altLang="zh-CN" kern="100" dirty="0">
              <a:solidFill>
                <a:prstClr val="black"/>
              </a:solidFill>
              <a:latin typeface="Times New Roman"/>
              <a:cs typeface="Times New Roman"/>
            </a:endParaRPr>
          </a:p>
          <a:p>
            <a:pPr indent="540000"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211157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51526" y="1332607"/>
            <a:ext cx="7916323" cy="3046988"/>
          </a:xfrm>
          <a:prstGeom prst="rect">
            <a:avLst/>
          </a:prstGeom>
          <a:noFill/>
        </p:spPr>
        <p:txBody>
          <a:bodyPr wrap="square" lIns="0" tIns="0" rIns="0" bIns="0" rtlCol="0">
            <a:spAutoFit/>
          </a:bodyPr>
          <a:lstStyle/>
          <a:p>
            <a:pPr marL="742950" lvl="1" indent="-285750" algn="just">
              <a:lnSpc>
                <a:spcPct val="150000"/>
              </a:lnSpc>
              <a:buFont typeface="Wingdings" pitchFamily="2" charset="2"/>
              <a:buChar char="Ø"/>
            </a:pPr>
            <a:r>
              <a:rPr lang="zh-CN" altLang="en-US" kern="100" dirty="0">
                <a:solidFill>
                  <a:prstClr val="black"/>
                </a:solidFill>
                <a:latin typeface="Times New Roman"/>
                <a:cs typeface="Times New Roman"/>
              </a:rPr>
              <a:t>二、编程题</a:t>
            </a:r>
          </a:p>
          <a:p>
            <a:pPr lvl="1" algn="just">
              <a:lnSpc>
                <a:spcPct val="150000"/>
              </a:lnSpc>
            </a:pPr>
            <a:r>
              <a:rPr lang="en-US" altLang="zh-CN" kern="100" dirty="0">
                <a:solidFill>
                  <a:prstClr val="black"/>
                </a:solidFill>
                <a:latin typeface="Times New Roman"/>
                <a:cs typeface="Times New Roman"/>
              </a:rPr>
              <a:t>1.</a:t>
            </a:r>
            <a:r>
              <a:rPr lang="zh-CN" altLang="en-US" kern="100" dirty="0">
                <a:solidFill>
                  <a:prstClr val="black"/>
                </a:solidFill>
                <a:latin typeface="Times New Roman"/>
                <a:cs typeface="Times New Roman"/>
              </a:rPr>
              <a:t>编写一个</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语言程序，输出以下信息。</a:t>
            </a:r>
          </a:p>
          <a:p>
            <a:pPr lvl="1" algn="just">
              <a:lnSpc>
                <a:spcPct val="150000"/>
              </a:lnSpc>
            </a:pPr>
            <a:r>
              <a:rPr lang="zh-CN" altLang="en-US" kern="100" dirty="0">
                <a:solidFill>
                  <a:prstClr val="black"/>
                </a:solidFill>
                <a:latin typeface="Times New Roman"/>
                <a:cs typeface="Times New Roman"/>
              </a:rPr>
              <a:t>************************************</a:t>
            </a:r>
          </a:p>
          <a:p>
            <a:pPr lvl="1" algn="just">
              <a:lnSpc>
                <a:spcPct val="150000"/>
              </a:lnSpc>
            </a:pPr>
            <a:r>
              <a:rPr lang="zh-CN" altLang="en-US" kern="100" dirty="0">
                <a:solidFill>
                  <a:prstClr val="black"/>
                </a:solidFill>
                <a:latin typeface="Times New Roman"/>
                <a:cs typeface="Times New Roman"/>
              </a:rPr>
              <a:t>     </a:t>
            </a:r>
            <a:r>
              <a:rPr lang="en-US" altLang="zh-CN" kern="100" dirty="0">
                <a:solidFill>
                  <a:prstClr val="black"/>
                </a:solidFill>
                <a:latin typeface="Times New Roman"/>
                <a:cs typeface="Times New Roman"/>
              </a:rPr>
              <a:t>Welcome to China!</a:t>
            </a:r>
          </a:p>
          <a:p>
            <a:pPr lvl="1" algn="just">
              <a:lnSpc>
                <a:spcPct val="150000"/>
              </a:lnSpc>
            </a:pPr>
            <a:r>
              <a:rPr lang="en-US" altLang="zh-CN" kern="100" dirty="0" smtClean="0">
                <a:solidFill>
                  <a:prstClr val="black"/>
                </a:solidFill>
                <a:latin typeface="Times New Roman"/>
                <a:cs typeface="Times New Roman"/>
              </a:rPr>
              <a:t>************************************</a:t>
            </a:r>
          </a:p>
          <a:p>
            <a:r>
              <a:rPr lang="en-US" altLang="zh-CN" dirty="0" smtClean="0"/>
              <a:t>        2</a:t>
            </a:r>
            <a:r>
              <a:rPr lang="en-US" altLang="zh-CN" dirty="0"/>
              <a:t>.</a:t>
            </a:r>
            <a:r>
              <a:rPr lang="zh-CN" altLang="zh-CN" dirty="0"/>
              <a:t>编写程序，实现三个整数进行加减运算并输出。</a:t>
            </a:r>
          </a:p>
          <a:p>
            <a:r>
              <a:rPr lang="en-US" altLang="zh-CN" dirty="0" smtClean="0"/>
              <a:t>        3</a:t>
            </a:r>
            <a:r>
              <a:rPr lang="en-US" altLang="zh-CN" dirty="0"/>
              <a:t>.</a:t>
            </a:r>
            <a:r>
              <a:rPr lang="zh-CN" altLang="zh-CN" dirty="0"/>
              <a:t>上机运行本项目中涉及的程序。</a:t>
            </a:r>
          </a:p>
          <a:p>
            <a:pPr lvl="1" algn="just">
              <a:lnSpc>
                <a:spcPct val="150000"/>
              </a:lnSpc>
            </a:pP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9560910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9430" y="239864"/>
            <a:ext cx="5441554" cy="369332"/>
          </a:xfrm>
          <a:prstGeom prst="rect">
            <a:avLst/>
          </a:prstGeom>
        </p:spPr>
        <p:txBody>
          <a:bodyPr wrap="none">
            <a:spAutoFit/>
          </a:bodyPr>
          <a:lstStyle/>
          <a:p>
            <a:r>
              <a:rPr lang="en-US" altLang="zh-CN" kern="1800" dirty="0">
                <a:solidFill>
                  <a:srgbClr val="333333"/>
                </a:solidFill>
                <a:latin typeface="微软雅黑" panose="020B0503020204020204" pitchFamily="34" charset="-122"/>
                <a:cs typeface="宋体" panose="02010600030101010101" pitchFamily="2" charset="-122"/>
              </a:rPr>
              <a:t>C Free</a:t>
            </a:r>
            <a:r>
              <a:rPr lang="zh-CN" altLang="zh-CN" kern="1800" dirty="0">
                <a:solidFill>
                  <a:srgbClr val="333333"/>
                </a:solidFill>
                <a:latin typeface="Calibri" panose="020F0502020204030204" pitchFamily="34" charset="0"/>
                <a:ea typeface="微软雅黑" panose="020B0503020204020204" pitchFamily="34" charset="-122"/>
                <a:cs typeface="宋体" panose="02010600030101010101" pitchFamily="2" charset="-122"/>
              </a:rPr>
              <a:t>运行时显示</a:t>
            </a:r>
            <a:r>
              <a:rPr lang="en-US" altLang="zh-CN" kern="1800" dirty="0">
                <a:solidFill>
                  <a:srgbClr val="333333"/>
                </a:solidFill>
                <a:latin typeface="Calibri" panose="020F0502020204030204" pitchFamily="34" charset="0"/>
                <a:ea typeface="微软雅黑" panose="020B0503020204020204" pitchFamily="34" charset="-122"/>
                <a:cs typeface="宋体" panose="02010600030101010101" pitchFamily="2" charset="-122"/>
              </a:rPr>
              <a:t>No such file or </a:t>
            </a:r>
            <a:r>
              <a:rPr lang="en-US" altLang="zh-CN" kern="1800" dirty="0" smtClean="0">
                <a:solidFill>
                  <a:srgbClr val="333333"/>
                </a:solidFill>
                <a:latin typeface="Calibri" panose="020F0502020204030204" pitchFamily="34" charset="0"/>
                <a:ea typeface="微软雅黑" panose="020B0503020204020204" pitchFamily="34" charset="-122"/>
                <a:cs typeface="宋体" panose="02010600030101010101" pitchFamily="2" charset="-122"/>
              </a:rPr>
              <a:t>directory</a:t>
            </a:r>
            <a:r>
              <a:rPr lang="zh-CN" altLang="en-US" kern="1800" dirty="0" smtClean="0">
                <a:solidFill>
                  <a:srgbClr val="333333"/>
                </a:solidFill>
                <a:latin typeface="Calibri" panose="020F0502020204030204" pitchFamily="34" charset="0"/>
                <a:ea typeface="微软雅黑" panose="020B0503020204020204" pitchFamily="34" charset="-122"/>
                <a:cs typeface="宋体" panose="02010600030101010101" pitchFamily="2" charset="-122"/>
              </a:rPr>
              <a:t>解决方法：</a:t>
            </a:r>
            <a:endParaRPr lang="zh-CN" altLang="zh-CN" sz="900" kern="100" dirty="0">
              <a:latin typeface="Calibri" panose="020F0502020204030204" pitchFamily="34" charset="0"/>
              <a:cs typeface="Times New Roman" panose="02020603050405020304" pitchFamily="18" charset="0"/>
            </a:endParaRPr>
          </a:p>
        </p:txBody>
      </p:sp>
      <p:sp>
        <p:nvSpPr>
          <p:cNvPr id="3" name="矩形 2"/>
          <p:cNvSpPr/>
          <p:nvPr/>
        </p:nvSpPr>
        <p:spPr>
          <a:xfrm>
            <a:off x="505995" y="859264"/>
            <a:ext cx="10751661" cy="630942"/>
          </a:xfrm>
          <a:prstGeom prst="rect">
            <a:avLst/>
          </a:prstGeom>
        </p:spPr>
        <p:txBody>
          <a:bodyPr wrap="none">
            <a:spAutoFit/>
          </a:bodyPr>
          <a:lstStyle/>
          <a:p>
            <a:pPr marL="342900" indent="-342900" algn="just">
              <a:lnSpc>
                <a:spcPts val="2100"/>
              </a:lnSpc>
              <a:tabLst>
                <a:tab pos="457200" algn="l"/>
              </a:tabLst>
            </a:pPr>
            <a:r>
              <a:rPr lang="en-US" altLang="zh-CN" dirty="0" smtClean="0">
                <a:solidFill>
                  <a:srgbClr val="333333"/>
                </a:solidFill>
                <a:latin typeface="宋体" panose="02010600030101010101" pitchFamily="2" charset="-122"/>
                <a:ea typeface="微软雅黑" panose="020B0503020204020204" pitchFamily="34" charset="-122"/>
                <a:cs typeface="宋体" panose="02010600030101010101" pitchFamily="2" charset="-122"/>
              </a:rPr>
              <a:t>    </a:t>
            </a:r>
            <a:r>
              <a:rPr lang="zh-CN" altLang="zh-CN" dirty="0" smtClean="0">
                <a:solidFill>
                  <a:srgbClr val="333333"/>
                </a:solidFill>
                <a:latin typeface="宋体" panose="02010600030101010101" pitchFamily="2" charset="-122"/>
                <a:ea typeface="微软雅黑" panose="020B0503020204020204" pitchFamily="34" charset="-122"/>
                <a:cs typeface="宋体" panose="02010600030101010101" pitchFamily="2" charset="-122"/>
              </a:rPr>
              <a:t>出现</a:t>
            </a:r>
            <a:r>
              <a:rPr lang="zh-CN" altLang="zh-CN" dirty="0">
                <a:solidFill>
                  <a:srgbClr val="333333"/>
                </a:solidFill>
                <a:latin typeface="宋体" panose="02010600030101010101" pitchFamily="2" charset="-122"/>
                <a:ea typeface="微软雅黑" panose="020B0503020204020204" pitchFamily="34" charset="-122"/>
                <a:cs typeface="宋体" panose="02010600030101010101" pitchFamily="2" charset="-122"/>
              </a:rPr>
              <a:t>的原因是安装文件安装在</a:t>
            </a:r>
            <a:r>
              <a:rPr lang="zh-CN"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了 </a:t>
            </a:r>
            <a:r>
              <a:rPr lang="en-US"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C-Free 5</a:t>
            </a:r>
            <a:r>
              <a:rPr lang="zh-CN"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目录下，但是在编译的过程中不认用空格空开的目录，</a:t>
            </a:r>
            <a:r>
              <a:rPr lang="zh-CN" altLang="zh-CN" dirty="0" smtClean="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所以</a:t>
            </a:r>
            <a:endParaRPr lang="en-US" altLang="zh-CN" dirty="0" smtClean="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endParaRPr>
          </a:p>
          <a:p>
            <a:pPr marL="342900" indent="-342900" algn="just">
              <a:lnSpc>
                <a:spcPts val="2100"/>
              </a:lnSpc>
              <a:tabLst>
                <a:tab pos="457200" algn="l"/>
              </a:tabLst>
            </a:pPr>
            <a:r>
              <a:rPr lang="zh-CN" altLang="zh-CN" dirty="0" smtClean="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需要</a:t>
            </a:r>
            <a:r>
              <a:rPr lang="zh-CN"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在安装的时候将安装目录修改为</a:t>
            </a:r>
            <a:r>
              <a:rPr lang="en-US"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C-Free5</a:t>
            </a:r>
            <a:r>
              <a:rPr lang="zh-CN"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，也就是去掉空格就可以了</a:t>
            </a:r>
            <a:r>
              <a:rPr lang="zh-CN" altLang="zh-CN" dirty="0" smtClean="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dirty="0">
              <a:solidFill>
                <a:srgbClr val="333333"/>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rotWithShape="1">
          <a:blip r:embed="rId2" cstate="print"/>
          <a:srcRect l="1" t="3930" r="36763" b="70765"/>
          <a:stretch/>
        </p:blipFill>
        <p:spPr>
          <a:xfrm>
            <a:off x="1905947" y="1860940"/>
            <a:ext cx="6606771" cy="1393248"/>
          </a:xfrm>
          <a:prstGeom prst="rect">
            <a:avLst/>
          </a:prstGeom>
        </p:spPr>
      </p:pic>
      <p:pic>
        <p:nvPicPr>
          <p:cNvPr id="5" name="图片 4"/>
          <p:cNvPicPr>
            <a:picLocks noChangeAspect="1"/>
          </p:cNvPicPr>
          <p:nvPr/>
        </p:nvPicPr>
        <p:blipFill rotWithShape="1">
          <a:blip r:embed="rId3" cstate="print"/>
          <a:srcRect l="1230" t="-6103" r="34962" b="71193"/>
          <a:stretch/>
        </p:blipFill>
        <p:spPr>
          <a:xfrm>
            <a:off x="2275403" y="3711388"/>
            <a:ext cx="6529532" cy="1882588"/>
          </a:xfrm>
          <a:prstGeom prst="rect">
            <a:avLst/>
          </a:prstGeom>
        </p:spPr>
      </p:pic>
    </p:spTree>
    <p:extLst>
      <p:ext uri="{BB962C8B-B14F-4D97-AF65-F5344CB8AC3E}">
        <p14:creationId xmlns:p14="http://schemas.microsoft.com/office/powerpoint/2010/main" xmlns="" val="895376716"/>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headEnd/>
            <a:tailEnd/>
          </a:ln>
        </p:spPr>
        <p:txBody>
          <a:bodyPr wrap="none">
            <a:spAutoFit/>
          </a:bodyPr>
          <a:lstStyle/>
          <a:p>
            <a:pPr>
              <a:defRPr/>
            </a:pPr>
            <a:r>
              <a:rPr lang="zh-CN" altLang="en-US" sz="7200" b="1" spc="200" dirty="0" smtClean="0">
                <a:solidFill>
                  <a:prstClr val="white"/>
                </a:solidFill>
                <a:latin typeface="微软雅黑" pitchFamily="34" charset="-122"/>
                <a:ea typeface="微软雅黑" pitchFamily="34" charset="-122"/>
              </a:rPr>
              <a:t>谢谢观看！</a:t>
            </a:r>
            <a:endParaRPr lang="zh-CN" altLang="en-US" sz="7200" b="1" spc="200" dirty="0">
              <a:solidFill>
                <a:prstClr val="white"/>
              </a:solidFill>
              <a:latin typeface="微软雅黑" pitchFamily="34" charset="-122"/>
              <a:ea typeface="微软雅黑"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7085958" y="4891937"/>
            <a:ext cx="1455212" cy="1468446"/>
          </a:xfrm>
          <a:prstGeom prst="rect">
            <a:avLst/>
          </a:prstGeom>
        </p:spPr>
      </p:pic>
    </p:spTree>
    <p:extLst>
      <p:ext uri="{BB962C8B-B14F-4D97-AF65-F5344CB8AC3E}">
        <p14:creationId xmlns:p14="http://schemas.microsoft.com/office/powerpoint/2010/main" xmlns="" val="1722797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209675" y="999679"/>
            <a:ext cx="9973112" cy="1661993"/>
          </a:xfrm>
          <a:prstGeom prst="rect">
            <a:avLst/>
          </a:prstGeom>
          <a:noFill/>
        </p:spPr>
        <p:txBody>
          <a:bodyPr wrap="square" lIns="0" tIns="0" rIns="0" bIns="0" rtlCol="0">
            <a:spAutoFit/>
          </a:bodyPr>
          <a:lstStyle/>
          <a:p>
            <a:pPr marL="342900" lvl="0" indent="-342900" algn="just">
              <a:lnSpc>
                <a:spcPct val="150000"/>
              </a:lnSpc>
              <a:spcAft>
                <a:spcPts val="0"/>
              </a:spcAft>
              <a:buFont typeface="Wingdings"/>
              <a:buChar char=""/>
            </a:pPr>
            <a:r>
              <a:rPr lang="zh-CN" altLang="en-US" b="1" kern="100" dirty="0" smtClean="0">
                <a:latin typeface="Cambria"/>
                <a:cs typeface="Times New Roman"/>
              </a:rPr>
              <a:t>项目</a:t>
            </a:r>
            <a:r>
              <a:rPr lang="zh-CN" altLang="zh-CN" b="1" kern="100" dirty="0" smtClean="0">
                <a:latin typeface="Cambria"/>
                <a:cs typeface="Times New Roman"/>
              </a:rPr>
              <a:t>分析</a:t>
            </a:r>
            <a:endParaRPr lang="en-US" altLang="zh-CN" b="1" kern="100" dirty="0" smtClean="0">
              <a:latin typeface="Cambria"/>
              <a:cs typeface="Times New Roman"/>
            </a:endParaRPr>
          </a:p>
          <a:p>
            <a:pPr marL="342900" lvl="0" indent="-342900" algn="just">
              <a:lnSpc>
                <a:spcPct val="150000"/>
              </a:lnSpc>
              <a:spcAft>
                <a:spcPts val="0"/>
              </a:spcAft>
            </a:pPr>
            <a:r>
              <a:rPr lang="en-US" altLang="zh-CN" b="1" kern="100" dirty="0" smtClean="0">
                <a:latin typeface="Cambria"/>
                <a:cs typeface="Times New Roman"/>
              </a:rPr>
              <a:t>                 </a:t>
            </a:r>
            <a:r>
              <a:rPr lang="zh-CN" altLang="zh-CN" kern="100" dirty="0" smtClean="0">
                <a:latin typeface="Times New Roman"/>
                <a:cs typeface="Times New Roman"/>
              </a:rPr>
              <a:t>程序</a:t>
            </a:r>
            <a:r>
              <a:rPr lang="zh-CN" altLang="zh-CN" kern="100" dirty="0">
                <a:latin typeface="Times New Roman"/>
                <a:cs typeface="Times New Roman"/>
              </a:rPr>
              <a:t>是一组计算机能识别和执行的指令。源程序是用高级语言编写的程序，我们用</a:t>
            </a:r>
            <a:r>
              <a:rPr lang="en-US" altLang="zh-CN" kern="100" dirty="0">
                <a:latin typeface="Times New Roman"/>
                <a:cs typeface="Times New Roman"/>
              </a:rPr>
              <a:t>C</a:t>
            </a:r>
            <a:r>
              <a:rPr lang="zh-CN" altLang="zh-CN" kern="100" dirty="0">
                <a:latin typeface="Times New Roman"/>
                <a:cs typeface="Times New Roman"/>
              </a:rPr>
              <a:t>语言写的程序就叫</a:t>
            </a:r>
            <a:r>
              <a:rPr lang="en-US" altLang="zh-CN" kern="100" dirty="0">
                <a:latin typeface="Times New Roman"/>
                <a:cs typeface="Times New Roman"/>
              </a:rPr>
              <a:t>C</a:t>
            </a:r>
            <a:r>
              <a:rPr lang="zh-CN" altLang="zh-CN" kern="100" dirty="0">
                <a:latin typeface="Times New Roman"/>
                <a:cs typeface="Times New Roman"/>
              </a:rPr>
              <a:t>源程序。程序设计是用户告诉计算机按程序员的思路一步一步的去工作。那么</a:t>
            </a:r>
            <a:r>
              <a:rPr lang="en-US" altLang="zh-CN" kern="100" dirty="0">
                <a:latin typeface="Times New Roman"/>
                <a:cs typeface="Times New Roman"/>
              </a:rPr>
              <a:t>C</a:t>
            </a:r>
            <a:r>
              <a:rPr lang="zh-CN" altLang="zh-CN" kern="100" dirty="0">
                <a:latin typeface="Times New Roman"/>
                <a:cs typeface="Times New Roman"/>
              </a:rPr>
              <a:t>语言程序设计就是通过</a:t>
            </a:r>
            <a:r>
              <a:rPr lang="en-US" altLang="zh-CN" kern="100" dirty="0">
                <a:latin typeface="Times New Roman"/>
                <a:cs typeface="Times New Roman"/>
              </a:rPr>
              <a:t>C</a:t>
            </a:r>
            <a:r>
              <a:rPr lang="zh-CN" altLang="zh-CN" kern="100" dirty="0">
                <a:latin typeface="Times New Roman"/>
                <a:cs typeface="Times New Roman"/>
              </a:rPr>
              <a:t>这门语言与计算机通信，并告诉计算机应如何工作。</a:t>
            </a:r>
          </a:p>
        </p:txBody>
      </p:sp>
      <p:sp>
        <p:nvSpPr>
          <p:cNvPr id="5" name="矩形 4"/>
          <p:cNvSpPr/>
          <p:nvPr/>
        </p:nvSpPr>
        <p:spPr>
          <a:xfrm>
            <a:off x="1228724" y="2797939"/>
            <a:ext cx="10172701" cy="3416320"/>
          </a:xfrm>
          <a:prstGeom prst="rect">
            <a:avLst/>
          </a:prstGeom>
        </p:spPr>
        <p:txBody>
          <a:bodyPr wrap="square">
            <a:spAutoFit/>
          </a:bodyPr>
          <a:lstStyle/>
          <a:p>
            <a:pPr marL="342900" lvl="0" indent="-342900" algn="just">
              <a:lnSpc>
                <a:spcPct val="150000"/>
              </a:lnSpc>
              <a:spcAft>
                <a:spcPts val="0"/>
              </a:spcAft>
              <a:buFont typeface="Wingdings"/>
              <a:buChar char=""/>
            </a:pPr>
            <a:r>
              <a:rPr lang="zh-CN" altLang="zh-CN" b="1" kern="100" dirty="0">
                <a:latin typeface="Cambria"/>
                <a:cs typeface="Times New Roman"/>
              </a:rPr>
              <a:t>相关知识点</a:t>
            </a:r>
          </a:p>
          <a:p>
            <a:pPr indent="267970" algn="just">
              <a:lnSpc>
                <a:spcPct val="150000"/>
              </a:lnSpc>
              <a:spcAft>
                <a:spcPts val="0"/>
              </a:spcAft>
            </a:pPr>
            <a:r>
              <a:rPr lang="en-US" altLang="zh-CN" b="1" kern="100" dirty="0">
                <a:latin typeface="Cambria"/>
                <a:cs typeface="Times New Roman"/>
              </a:rPr>
              <a:t>1.1</a:t>
            </a:r>
            <a:r>
              <a:rPr lang="zh-CN" altLang="zh-CN" b="1" kern="100" dirty="0">
                <a:latin typeface="Cambria"/>
                <a:cs typeface="Times New Roman"/>
              </a:rPr>
              <a:t>计算机语言</a:t>
            </a:r>
          </a:p>
          <a:p>
            <a:pPr indent="540000" algn="just">
              <a:lnSpc>
                <a:spcPct val="150000"/>
              </a:lnSpc>
              <a:spcAft>
                <a:spcPts val="0"/>
              </a:spcAft>
            </a:pPr>
            <a:r>
              <a:rPr lang="zh-CN" altLang="zh-CN" kern="100" dirty="0">
                <a:latin typeface="Times New Roman"/>
                <a:cs typeface="Times New Roman"/>
              </a:rPr>
              <a:t>语言是人与人交流的工具，人和计算机怎么沟通的呢？由于计算机硬件的器件特性，决定了计算机本身只能接受由</a:t>
            </a:r>
            <a:r>
              <a:rPr lang="en-US" altLang="zh-CN" kern="100" dirty="0">
                <a:latin typeface="Times New Roman"/>
                <a:cs typeface="Times New Roman"/>
              </a:rPr>
              <a:t>0</a:t>
            </a:r>
            <a:r>
              <a:rPr lang="zh-CN" altLang="zh-CN" kern="100" dirty="0">
                <a:latin typeface="Times New Roman"/>
                <a:cs typeface="Times New Roman"/>
              </a:rPr>
              <a:t>和</a:t>
            </a:r>
            <a:r>
              <a:rPr lang="en-US" altLang="zh-CN" kern="100" dirty="0">
                <a:latin typeface="Times New Roman"/>
                <a:cs typeface="Times New Roman"/>
              </a:rPr>
              <a:t>1</a:t>
            </a:r>
            <a:r>
              <a:rPr lang="zh-CN" altLang="zh-CN" kern="100" dirty="0">
                <a:latin typeface="Times New Roman"/>
                <a:cs typeface="Times New Roman"/>
              </a:rPr>
              <a:t>编码的二进制指令和数据 ，人们为了让计算机工作，必须编写出由“</a:t>
            </a:r>
            <a:r>
              <a:rPr lang="en-US" altLang="zh-CN" kern="100" dirty="0">
                <a:latin typeface="宋体"/>
                <a:cs typeface="Times New Roman"/>
              </a:rPr>
              <a:t>0</a:t>
            </a:r>
            <a:r>
              <a:rPr lang="zh-CN" altLang="zh-CN" kern="100" dirty="0">
                <a:latin typeface="Times New Roman"/>
                <a:cs typeface="Times New Roman"/>
              </a:rPr>
              <a:t>”和“</a:t>
            </a:r>
            <a:r>
              <a:rPr lang="en-US" altLang="zh-CN" kern="100" dirty="0">
                <a:latin typeface="宋体"/>
                <a:cs typeface="Times New Roman"/>
              </a:rPr>
              <a:t>1</a:t>
            </a:r>
            <a:r>
              <a:rPr lang="zh-CN" altLang="zh-CN" kern="100" dirty="0">
                <a:latin typeface="Times New Roman"/>
                <a:cs typeface="Times New Roman"/>
              </a:rPr>
              <a:t>”组成的一系列指令，通过它指挥计算机工作，这就产生了计算机语言。计算机语言具有低级语言和高级语言之分。</a:t>
            </a:r>
          </a:p>
          <a:p>
            <a:pPr indent="540000" algn="just">
              <a:lnSpc>
                <a:spcPct val="150000"/>
              </a:lnSpc>
              <a:spcAft>
                <a:spcPts val="0"/>
              </a:spcAft>
            </a:pPr>
            <a:r>
              <a:rPr lang="zh-CN" altLang="zh-CN" kern="100" dirty="0">
                <a:latin typeface="Times New Roman"/>
                <a:cs typeface="Times New Roman"/>
              </a:rPr>
              <a:t>低级语言时代（</a:t>
            </a:r>
            <a:r>
              <a:rPr lang="en-US" altLang="zh-CN" kern="100" dirty="0">
                <a:latin typeface="宋体"/>
                <a:cs typeface="Times New Roman"/>
              </a:rPr>
              <a:t>1946-1953</a:t>
            </a:r>
            <a:r>
              <a:rPr lang="zh-CN" altLang="zh-CN" kern="100" dirty="0">
                <a:latin typeface="Times New Roman"/>
                <a:cs typeface="Times New Roman"/>
              </a:rPr>
              <a:t>）：低级语言分机器语言和汇编语言，这两种语言都是面向机器的语言。</a:t>
            </a:r>
          </a:p>
        </p:txBody>
      </p:sp>
    </p:spTree>
    <p:extLst>
      <p:ext uri="{BB962C8B-B14F-4D97-AF65-F5344CB8AC3E}">
        <p14:creationId xmlns:p14="http://schemas.microsoft.com/office/powerpoint/2010/main" xmlns="" val="38899166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3323987"/>
          </a:xfrm>
          <a:prstGeom prst="rect">
            <a:avLst/>
          </a:prstGeom>
          <a:noFill/>
        </p:spPr>
        <p:txBody>
          <a:bodyPr wrap="square" lIns="0" tIns="0" rIns="0" bIns="0" rtlCol="0">
            <a:spAutoFit/>
          </a:bodyPr>
          <a:lstStyle/>
          <a:p>
            <a:pPr indent="540000" algn="just">
              <a:lnSpc>
                <a:spcPct val="150000"/>
              </a:lnSpc>
              <a:spcAft>
                <a:spcPts val="0"/>
              </a:spcAft>
            </a:pPr>
            <a:r>
              <a:rPr lang="zh-CN" altLang="zh-CN" kern="100" dirty="0">
                <a:latin typeface="Times New Roman"/>
                <a:cs typeface="Times New Roman"/>
              </a:rPr>
              <a:t>机器语言</a:t>
            </a:r>
            <a:r>
              <a:rPr lang="en-US" altLang="zh-CN" kern="100" dirty="0">
                <a:latin typeface="Times New Roman"/>
                <a:cs typeface="Times New Roman"/>
              </a:rPr>
              <a:t>(</a:t>
            </a:r>
            <a:r>
              <a:rPr lang="en-US" altLang="zh-CN" kern="100" dirty="0">
                <a:latin typeface="宋体"/>
                <a:cs typeface="Times New Roman"/>
              </a:rPr>
              <a:t>Machine Language)</a:t>
            </a:r>
            <a:r>
              <a:rPr lang="en-US" altLang="zh-CN" kern="100" dirty="0">
                <a:latin typeface="Times New Roman"/>
                <a:cs typeface="Times New Roman"/>
              </a:rPr>
              <a:t> </a:t>
            </a:r>
            <a:r>
              <a:rPr lang="zh-CN" altLang="zh-CN" kern="100" dirty="0">
                <a:latin typeface="Times New Roman"/>
                <a:cs typeface="Times New Roman"/>
              </a:rPr>
              <a:t>也称为二进制语言，是第一代计算机语言，机器语言是机器能直接识别的程序语言或指令代码，无需经过翻译，每一操作码在计算机内部都由相应的电路来完成它。程序由“</a:t>
            </a:r>
            <a:r>
              <a:rPr lang="en-US" altLang="zh-CN" kern="100" dirty="0">
                <a:latin typeface="Times New Roman"/>
                <a:cs typeface="Times New Roman"/>
              </a:rPr>
              <a:t>0</a:t>
            </a:r>
            <a:r>
              <a:rPr lang="zh-CN" altLang="zh-CN" kern="100" dirty="0">
                <a:latin typeface="Times New Roman"/>
                <a:cs typeface="Times New Roman"/>
              </a:rPr>
              <a:t>”和“</a:t>
            </a:r>
            <a:r>
              <a:rPr lang="en-US" altLang="zh-CN" kern="100" dirty="0">
                <a:latin typeface="Times New Roman"/>
                <a:cs typeface="Times New Roman"/>
              </a:rPr>
              <a:t>1</a:t>
            </a:r>
            <a:r>
              <a:rPr lang="zh-CN" altLang="zh-CN" kern="100" dirty="0">
                <a:latin typeface="Times New Roman"/>
                <a:cs typeface="Times New Roman"/>
              </a:rPr>
              <a:t>”组成，这种用二进制编写的程序也叫目标程序</a:t>
            </a:r>
            <a:r>
              <a:rPr lang="zh-CN" altLang="zh-CN" kern="100" dirty="0" smtClean="0">
                <a:latin typeface="Times New Roman"/>
                <a:cs typeface="Times New Roman"/>
              </a:rPr>
              <a:t>。</a:t>
            </a:r>
            <a:endParaRPr lang="zh-CN" altLang="zh-CN" kern="100" dirty="0">
              <a:latin typeface="Times New Roman"/>
              <a:cs typeface="Times New Roman"/>
            </a:endParaRPr>
          </a:p>
          <a:p>
            <a:pPr indent="540000" algn="just">
              <a:lnSpc>
                <a:spcPct val="150000"/>
              </a:lnSpc>
              <a:spcAft>
                <a:spcPts val="0"/>
              </a:spcAft>
            </a:pPr>
            <a:r>
              <a:rPr lang="zh-CN" altLang="zh-CN" kern="100" dirty="0">
                <a:latin typeface="Times New Roman"/>
                <a:cs typeface="Times New Roman"/>
              </a:rPr>
              <a:t>汇编语言（</a:t>
            </a:r>
            <a:r>
              <a:rPr lang="en-US" altLang="zh-CN" kern="100" dirty="0">
                <a:latin typeface="宋体"/>
                <a:cs typeface="Times New Roman"/>
              </a:rPr>
              <a:t>Assembly Language</a:t>
            </a:r>
            <a:r>
              <a:rPr lang="zh-CN" altLang="zh-CN" kern="100" dirty="0">
                <a:latin typeface="Times New Roman"/>
                <a:cs typeface="Times New Roman"/>
              </a:rPr>
              <a:t>）也称为符号语言，是第二代计算机语言，汇编语言是把机器指令变换成易于阅读的助记符，例如使用“</a:t>
            </a:r>
            <a:r>
              <a:rPr lang="en-US" altLang="zh-CN" kern="100" dirty="0">
                <a:latin typeface="宋体"/>
                <a:cs typeface="Times New Roman"/>
              </a:rPr>
              <a:t>ADD</a:t>
            </a:r>
            <a:r>
              <a:rPr lang="zh-CN" altLang="zh-CN" kern="100" dirty="0">
                <a:latin typeface="Times New Roman"/>
                <a:cs typeface="Times New Roman"/>
              </a:rPr>
              <a:t>”表示加法，“</a:t>
            </a:r>
            <a:r>
              <a:rPr lang="en-US" altLang="zh-CN" kern="100" dirty="0">
                <a:latin typeface="Times New Roman"/>
                <a:cs typeface="Times New Roman"/>
              </a:rPr>
              <a:t>MOV”</a:t>
            </a:r>
            <a:r>
              <a:rPr lang="zh-CN" altLang="zh-CN" kern="100" dirty="0">
                <a:latin typeface="Times New Roman"/>
                <a:cs typeface="Times New Roman"/>
              </a:rPr>
              <a:t>表示数据传递</a:t>
            </a:r>
            <a:r>
              <a:rPr lang="zh-CN" altLang="zh-CN" kern="100" dirty="0" smtClean="0">
                <a:latin typeface="Times New Roman"/>
                <a:cs typeface="Times New Roman"/>
              </a:rPr>
              <a:t>。因为</a:t>
            </a:r>
            <a:r>
              <a:rPr lang="zh-CN" altLang="zh-CN" kern="100" dirty="0">
                <a:latin typeface="Times New Roman"/>
                <a:cs typeface="Times New Roman"/>
              </a:rPr>
              <a:t>汇编语言只是将机器语言做了简单编译，其通用性和移植性仍很差，但是保持了机器语言优秀的执行效率，因为它的可阅读性和简便性，至今仍是一种常用的软件开发工具，它通常被应用在底层，硬件操作和高要求的程序优化的场合。</a:t>
            </a:r>
          </a:p>
        </p:txBody>
      </p:sp>
    </p:spTree>
    <p:extLst>
      <p:ext uri="{BB962C8B-B14F-4D97-AF65-F5344CB8AC3E}">
        <p14:creationId xmlns:p14="http://schemas.microsoft.com/office/powerpoint/2010/main" xmlns="" val="5077361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2077492"/>
          </a:xfrm>
          <a:prstGeom prst="rect">
            <a:avLst/>
          </a:prstGeom>
          <a:noFill/>
        </p:spPr>
        <p:txBody>
          <a:bodyPr wrap="square" lIns="0" tIns="0" rIns="0" bIns="0" rtlCol="0">
            <a:spAutoFit/>
          </a:bodyPr>
          <a:lstStyle/>
          <a:p>
            <a:pPr indent="540000" algn="just">
              <a:lnSpc>
                <a:spcPct val="150000"/>
              </a:lnSpc>
            </a:pPr>
            <a:r>
              <a:rPr lang="zh-CN" altLang="en-US" kern="100" dirty="0">
                <a:solidFill>
                  <a:prstClr val="black"/>
                </a:solidFill>
                <a:latin typeface="Times New Roman"/>
                <a:cs typeface="Times New Roman"/>
              </a:rPr>
              <a:t>高级语言时代（</a:t>
            </a:r>
            <a:r>
              <a:rPr lang="en-US" altLang="zh-CN" kern="100" dirty="0">
                <a:solidFill>
                  <a:prstClr val="black"/>
                </a:solidFill>
                <a:latin typeface="Times New Roman"/>
                <a:cs typeface="Times New Roman"/>
              </a:rPr>
              <a:t>1954-</a:t>
            </a:r>
            <a:r>
              <a:rPr lang="zh-CN" altLang="en-US" kern="100" dirty="0">
                <a:solidFill>
                  <a:prstClr val="black"/>
                </a:solidFill>
                <a:latin typeface="Times New Roman"/>
                <a:cs typeface="Times New Roman"/>
              </a:rPr>
              <a:t>至今）：</a:t>
            </a:r>
          </a:p>
          <a:p>
            <a:pPr indent="540000" algn="just">
              <a:lnSpc>
                <a:spcPct val="150000"/>
              </a:lnSpc>
            </a:pPr>
            <a:r>
              <a:rPr lang="zh-CN" altLang="en-US" kern="100" dirty="0">
                <a:solidFill>
                  <a:prstClr val="black"/>
                </a:solidFill>
                <a:latin typeface="Times New Roman"/>
                <a:cs typeface="Times New Roman"/>
              </a:rPr>
              <a:t>高级语言（</a:t>
            </a:r>
            <a:r>
              <a:rPr lang="en-US" altLang="zh-CN" kern="100" dirty="0">
                <a:solidFill>
                  <a:prstClr val="black"/>
                </a:solidFill>
                <a:latin typeface="Times New Roman"/>
                <a:cs typeface="Times New Roman"/>
              </a:rPr>
              <a:t>High-level Language</a:t>
            </a:r>
            <a:r>
              <a:rPr lang="zh-CN" altLang="en-US" kern="100" dirty="0">
                <a:solidFill>
                  <a:prstClr val="black"/>
                </a:solidFill>
                <a:latin typeface="Times New Roman"/>
                <a:cs typeface="Times New Roman"/>
              </a:rPr>
              <a:t>）是第三代计算机语言，它接近于人类自然语言和数学语言，基本脱离了机器的硬件系统，用人们更易理解的方式编写程序，便于广大用户掌握和使用。高级语言的通用性强，兼容性好，便于移植。由于机器语言是计算机唯一识别的语言，使用高级语言编写的程序也必须事先翻译成机器语言程序计算机才能执行。这个“翻译”工作是由称为“编译系统”的软件来实现的</a:t>
            </a:r>
            <a:r>
              <a:rPr lang="zh-CN" altLang="en-US" kern="100" dirty="0" smtClean="0">
                <a:solidFill>
                  <a:prstClr val="black"/>
                </a:solidFill>
                <a:latin typeface="Times New Roman"/>
                <a:cs typeface="Times New Roman"/>
              </a:rPr>
              <a:t>。</a:t>
            </a:r>
            <a:endParaRPr lang="zh-CN" altLang="en-US" kern="100" dirty="0">
              <a:solidFill>
                <a:prstClr val="black"/>
              </a:solidFill>
              <a:latin typeface="Times New Roman"/>
              <a:cs typeface="Times New Roman"/>
            </a:endParaRPr>
          </a:p>
        </p:txBody>
      </p:sp>
    </p:spTree>
    <p:extLst>
      <p:ext uri="{BB962C8B-B14F-4D97-AF65-F5344CB8AC3E}">
        <p14:creationId xmlns:p14="http://schemas.microsoft.com/office/powerpoint/2010/main" xmlns="" val="18161256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4570482"/>
          </a:xfrm>
          <a:prstGeom prst="rect">
            <a:avLst/>
          </a:prstGeom>
          <a:noFill/>
        </p:spPr>
        <p:txBody>
          <a:bodyPr wrap="square" lIns="0" tIns="0" rIns="0" bIns="0" rtlCol="0">
            <a:spAutoFit/>
          </a:bodyPr>
          <a:lstStyle/>
          <a:p>
            <a:pPr indent="540000" algn="just">
              <a:lnSpc>
                <a:spcPct val="150000"/>
              </a:lnSpc>
            </a:pPr>
            <a:r>
              <a:rPr lang="en-US" altLang="zh-CN" kern="100" dirty="0">
                <a:solidFill>
                  <a:prstClr val="black"/>
                </a:solidFill>
                <a:latin typeface="Times New Roman"/>
                <a:cs typeface="Times New Roman"/>
              </a:rPr>
              <a:t>1.2 C</a:t>
            </a:r>
            <a:r>
              <a:rPr lang="zh-CN" altLang="en-US" kern="100" dirty="0">
                <a:solidFill>
                  <a:prstClr val="black"/>
                </a:solidFill>
                <a:latin typeface="Times New Roman"/>
                <a:cs typeface="Times New Roman"/>
              </a:rPr>
              <a:t>语言的发展过程</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语言诞生于</a:t>
            </a:r>
            <a:r>
              <a:rPr lang="en-US" altLang="zh-CN" kern="100" dirty="0">
                <a:solidFill>
                  <a:prstClr val="black"/>
                </a:solidFill>
                <a:latin typeface="Times New Roman"/>
                <a:cs typeface="Times New Roman"/>
              </a:rPr>
              <a:t>1972</a:t>
            </a:r>
            <a:r>
              <a:rPr lang="zh-CN" altLang="en-US" kern="100" dirty="0">
                <a:solidFill>
                  <a:prstClr val="black"/>
                </a:solidFill>
                <a:latin typeface="Times New Roman"/>
                <a:cs typeface="Times New Roman"/>
              </a:rPr>
              <a:t>年，由美国电话电报公司（</a:t>
            </a:r>
            <a:r>
              <a:rPr lang="en-US" altLang="zh-CN" kern="100" dirty="0">
                <a:solidFill>
                  <a:prstClr val="black"/>
                </a:solidFill>
                <a:latin typeface="Times New Roman"/>
                <a:cs typeface="Times New Roman"/>
              </a:rPr>
              <a:t>AT&amp;T</a:t>
            </a:r>
            <a:r>
              <a:rPr lang="zh-CN" altLang="en-US" kern="100" dirty="0">
                <a:solidFill>
                  <a:prstClr val="black"/>
                </a:solidFill>
                <a:latin typeface="Times New Roman"/>
                <a:cs typeface="Times New Roman"/>
              </a:rPr>
              <a:t>）贝尔实验室的</a:t>
            </a:r>
            <a:r>
              <a:rPr lang="en-US" altLang="zh-CN" kern="100" dirty="0">
                <a:solidFill>
                  <a:prstClr val="black"/>
                </a:solidFill>
                <a:latin typeface="Times New Roman"/>
                <a:cs typeface="Times New Roman"/>
              </a:rPr>
              <a:t>Dennis </a:t>
            </a:r>
            <a:r>
              <a:rPr lang="en-US" altLang="zh-CN" kern="100" dirty="0" err="1">
                <a:solidFill>
                  <a:prstClr val="black"/>
                </a:solidFill>
                <a:latin typeface="Times New Roman"/>
                <a:cs typeface="Times New Roman"/>
              </a:rPr>
              <a:t>M.Ritchie</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丹尼斯</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里奇</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发明的，为了更好地开发新版本的</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Dennis </a:t>
            </a:r>
            <a:r>
              <a:rPr lang="en-US" altLang="zh-CN" kern="100" dirty="0" err="1">
                <a:solidFill>
                  <a:prstClr val="black"/>
                </a:solidFill>
                <a:latin typeface="Times New Roman"/>
                <a:cs typeface="Times New Roman"/>
              </a:rPr>
              <a:t>M.Ritchie</a:t>
            </a:r>
            <a:r>
              <a:rPr lang="zh-CN" altLang="en-US" kern="100" dirty="0">
                <a:solidFill>
                  <a:prstClr val="black"/>
                </a:solidFill>
                <a:latin typeface="Times New Roman"/>
                <a:cs typeface="Times New Roman"/>
              </a:rPr>
              <a:t>在</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语言的基础上设计了</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语言。并首先在一台使用</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操作系统的</a:t>
            </a:r>
            <a:r>
              <a:rPr lang="en-US" altLang="zh-CN" kern="100" dirty="0">
                <a:solidFill>
                  <a:prstClr val="black"/>
                </a:solidFill>
                <a:latin typeface="Times New Roman"/>
                <a:cs typeface="Times New Roman"/>
              </a:rPr>
              <a:t>DEC PDP-11</a:t>
            </a:r>
            <a:r>
              <a:rPr lang="zh-CN" altLang="en-US" kern="100" dirty="0">
                <a:solidFill>
                  <a:prstClr val="black"/>
                </a:solidFill>
                <a:latin typeface="Times New Roman"/>
                <a:cs typeface="Times New Roman"/>
              </a:rPr>
              <a:t>计算机上实现。</a:t>
            </a:r>
          </a:p>
          <a:p>
            <a:pPr indent="540000" algn="just">
              <a:lnSpc>
                <a:spcPct val="150000"/>
              </a:lnSpc>
            </a:pPr>
            <a:r>
              <a:rPr lang="en-US" altLang="zh-CN" kern="100" dirty="0">
                <a:solidFill>
                  <a:prstClr val="black"/>
                </a:solidFill>
                <a:latin typeface="Times New Roman"/>
                <a:cs typeface="Times New Roman"/>
              </a:rPr>
              <a:t>1.2.1C</a:t>
            </a:r>
            <a:r>
              <a:rPr lang="zh-CN" altLang="en-US" kern="100" dirty="0">
                <a:solidFill>
                  <a:prstClr val="black"/>
                </a:solidFill>
                <a:latin typeface="Times New Roman"/>
                <a:cs typeface="Times New Roman"/>
              </a:rPr>
              <a:t>语言的产生背景</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语言的原型是</a:t>
            </a:r>
            <a:r>
              <a:rPr lang="en-US" altLang="zh-CN" kern="100" dirty="0">
                <a:solidFill>
                  <a:prstClr val="black"/>
                </a:solidFill>
                <a:latin typeface="Times New Roman"/>
                <a:cs typeface="Times New Roman"/>
              </a:rPr>
              <a:t>ALGOL 60</a:t>
            </a:r>
            <a:r>
              <a:rPr lang="zh-CN" altLang="en-US" kern="100" dirty="0">
                <a:solidFill>
                  <a:prstClr val="black"/>
                </a:solidFill>
                <a:latin typeface="Times New Roman"/>
                <a:cs typeface="Times New Roman"/>
              </a:rPr>
              <a:t>语言</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也称为</a:t>
            </a:r>
            <a:r>
              <a:rPr lang="en-US" altLang="zh-CN" kern="100" dirty="0">
                <a:solidFill>
                  <a:prstClr val="black"/>
                </a:solidFill>
                <a:latin typeface="Times New Roman"/>
                <a:cs typeface="Times New Roman"/>
              </a:rPr>
              <a:t>A</a:t>
            </a:r>
            <a:r>
              <a:rPr lang="zh-CN" altLang="en-US" kern="100" dirty="0">
                <a:solidFill>
                  <a:prstClr val="black"/>
                </a:solidFill>
                <a:latin typeface="Times New Roman"/>
                <a:cs typeface="Times New Roman"/>
              </a:rPr>
              <a:t>语言</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1963</a:t>
            </a:r>
            <a:r>
              <a:rPr lang="zh-CN" altLang="en-US" kern="100" dirty="0">
                <a:solidFill>
                  <a:prstClr val="black"/>
                </a:solidFill>
                <a:latin typeface="Times New Roman"/>
                <a:cs typeface="Times New Roman"/>
              </a:rPr>
              <a:t>年，剑桥大学将</a:t>
            </a:r>
            <a:r>
              <a:rPr lang="en-US" altLang="zh-CN" kern="100" dirty="0">
                <a:solidFill>
                  <a:prstClr val="black"/>
                </a:solidFill>
                <a:latin typeface="Times New Roman"/>
                <a:cs typeface="Times New Roman"/>
              </a:rPr>
              <a:t>ALGOL 60</a:t>
            </a:r>
            <a:r>
              <a:rPr lang="zh-CN" altLang="en-US" kern="100" dirty="0">
                <a:solidFill>
                  <a:prstClr val="black"/>
                </a:solidFill>
                <a:latin typeface="Times New Roman"/>
                <a:cs typeface="Times New Roman"/>
              </a:rPr>
              <a:t>语言发展成为</a:t>
            </a:r>
            <a:r>
              <a:rPr lang="en-US" altLang="zh-CN" kern="100" dirty="0">
                <a:solidFill>
                  <a:prstClr val="black"/>
                </a:solidFill>
                <a:latin typeface="Times New Roman"/>
                <a:cs typeface="Times New Roman"/>
              </a:rPr>
              <a:t>CPL (Combined Programming Language)</a:t>
            </a:r>
            <a:r>
              <a:rPr lang="zh-CN" altLang="en-US" kern="100" dirty="0">
                <a:solidFill>
                  <a:prstClr val="black"/>
                </a:solidFill>
                <a:latin typeface="Times New Roman"/>
                <a:cs typeface="Times New Roman"/>
              </a:rPr>
              <a:t>语言。</a:t>
            </a:r>
          </a:p>
          <a:p>
            <a:pPr indent="540000" algn="just">
              <a:lnSpc>
                <a:spcPct val="150000"/>
              </a:lnSpc>
            </a:pPr>
            <a:r>
              <a:rPr lang="en-US" altLang="zh-CN" kern="100" dirty="0">
                <a:solidFill>
                  <a:prstClr val="black"/>
                </a:solidFill>
                <a:latin typeface="Times New Roman"/>
                <a:cs typeface="Times New Roman"/>
              </a:rPr>
              <a:t>1967</a:t>
            </a:r>
            <a:r>
              <a:rPr lang="zh-CN" altLang="en-US" kern="100" dirty="0">
                <a:solidFill>
                  <a:prstClr val="black"/>
                </a:solidFill>
                <a:latin typeface="Times New Roman"/>
                <a:cs typeface="Times New Roman"/>
              </a:rPr>
              <a:t>年，英国剑桥大学的</a:t>
            </a:r>
            <a:r>
              <a:rPr lang="en-US" altLang="zh-CN" kern="100" dirty="0">
                <a:solidFill>
                  <a:prstClr val="black"/>
                </a:solidFill>
                <a:latin typeface="Times New Roman"/>
                <a:cs typeface="Times New Roman"/>
              </a:rPr>
              <a:t>Martin Richard</a:t>
            </a:r>
            <a:r>
              <a:rPr lang="zh-CN" altLang="en-US" kern="100" dirty="0">
                <a:solidFill>
                  <a:prstClr val="black"/>
                </a:solidFill>
                <a:latin typeface="Times New Roman"/>
                <a:cs typeface="Times New Roman"/>
              </a:rPr>
              <a:t>对</a:t>
            </a:r>
            <a:r>
              <a:rPr lang="en-US" altLang="zh-CN" kern="100" dirty="0">
                <a:solidFill>
                  <a:prstClr val="black"/>
                </a:solidFill>
                <a:latin typeface="Times New Roman"/>
                <a:cs typeface="Times New Roman"/>
              </a:rPr>
              <a:t>CPL</a:t>
            </a:r>
            <a:r>
              <a:rPr lang="zh-CN" altLang="en-US" kern="100" dirty="0">
                <a:solidFill>
                  <a:prstClr val="black"/>
                </a:solidFill>
                <a:latin typeface="Times New Roman"/>
                <a:cs typeface="Times New Roman"/>
              </a:rPr>
              <a:t>语言进行了简化，于是产生了</a:t>
            </a:r>
            <a:r>
              <a:rPr lang="en-US" altLang="zh-CN" kern="100" dirty="0">
                <a:solidFill>
                  <a:prstClr val="black"/>
                </a:solidFill>
                <a:latin typeface="Times New Roman"/>
                <a:cs typeface="Times New Roman"/>
              </a:rPr>
              <a:t>BCPL</a:t>
            </a:r>
            <a:r>
              <a:rPr lang="zh-CN" altLang="en-US" kern="100" dirty="0">
                <a:solidFill>
                  <a:prstClr val="black"/>
                </a:solidFill>
                <a:latin typeface="Times New Roman"/>
                <a:cs typeface="Times New Roman"/>
              </a:rPr>
              <a:t>语言。</a:t>
            </a:r>
          </a:p>
          <a:p>
            <a:pPr indent="540000" algn="just">
              <a:lnSpc>
                <a:spcPct val="150000"/>
              </a:lnSpc>
            </a:pPr>
            <a:r>
              <a:rPr lang="en-US" altLang="zh-CN" kern="100" dirty="0">
                <a:solidFill>
                  <a:prstClr val="black"/>
                </a:solidFill>
                <a:latin typeface="Times New Roman"/>
                <a:cs typeface="Times New Roman"/>
              </a:rPr>
              <a:t>1970</a:t>
            </a:r>
            <a:r>
              <a:rPr lang="zh-CN" altLang="en-US" kern="100" dirty="0">
                <a:solidFill>
                  <a:prstClr val="black"/>
                </a:solidFill>
                <a:latin typeface="Times New Roman"/>
                <a:cs typeface="Times New Roman"/>
              </a:rPr>
              <a:t>年，美国贝尔实验室的</a:t>
            </a:r>
            <a:r>
              <a:rPr lang="en-US" altLang="zh-CN" kern="100" dirty="0">
                <a:solidFill>
                  <a:prstClr val="black"/>
                </a:solidFill>
                <a:latin typeface="Times New Roman"/>
                <a:cs typeface="Times New Roman"/>
              </a:rPr>
              <a:t>Ken Thompson</a:t>
            </a:r>
            <a:r>
              <a:rPr lang="zh-CN" altLang="en-US" kern="100" dirty="0">
                <a:solidFill>
                  <a:prstClr val="black"/>
                </a:solidFill>
                <a:latin typeface="Times New Roman"/>
                <a:cs typeface="Times New Roman"/>
              </a:rPr>
              <a:t>（肯</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汤普森）以</a:t>
            </a:r>
            <a:r>
              <a:rPr lang="en-US" altLang="zh-CN" kern="100" dirty="0">
                <a:solidFill>
                  <a:prstClr val="black"/>
                </a:solidFill>
                <a:latin typeface="Times New Roman"/>
                <a:cs typeface="Times New Roman"/>
              </a:rPr>
              <a:t>BCPL</a:t>
            </a:r>
            <a:r>
              <a:rPr lang="zh-CN" altLang="en-US" kern="100" dirty="0">
                <a:solidFill>
                  <a:prstClr val="black"/>
                </a:solidFill>
                <a:latin typeface="Times New Roman"/>
                <a:cs typeface="Times New Roman"/>
              </a:rPr>
              <a:t>语言为基础，设计出一种既简单又接近于硬件的语言，取名“</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语言”，意思是将</a:t>
            </a:r>
            <a:r>
              <a:rPr lang="en-US" altLang="zh-CN" kern="100" dirty="0">
                <a:solidFill>
                  <a:prstClr val="black"/>
                </a:solidFill>
                <a:latin typeface="Times New Roman"/>
                <a:cs typeface="Times New Roman"/>
              </a:rPr>
              <a:t>CPL</a:t>
            </a:r>
            <a:r>
              <a:rPr lang="zh-CN" altLang="en-US" kern="100" dirty="0">
                <a:solidFill>
                  <a:prstClr val="black"/>
                </a:solidFill>
                <a:latin typeface="Times New Roman"/>
                <a:cs typeface="Times New Roman"/>
              </a:rPr>
              <a:t>语言煮干，提炼出它的精华。并且他用</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语言写了第一个</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操作系统，在</a:t>
            </a:r>
            <a:r>
              <a:rPr lang="en-US" altLang="zh-CN" kern="100" dirty="0">
                <a:solidFill>
                  <a:prstClr val="black"/>
                </a:solidFill>
                <a:latin typeface="Times New Roman"/>
                <a:cs typeface="Times New Roman"/>
              </a:rPr>
              <a:t>PDP-7</a:t>
            </a:r>
            <a:r>
              <a:rPr lang="zh-CN" altLang="en-US" kern="100" dirty="0">
                <a:solidFill>
                  <a:prstClr val="black"/>
                </a:solidFill>
                <a:latin typeface="Times New Roman"/>
                <a:cs typeface="Times New Roman"/>
              </a:rPr>
              <a:t>计算机上实现。</a:t>
            </a:r>
          </a:p>
        </p:txBody>
      </p:sp>
    </p:spTree>
    <p:extLst>
      <p:ext uri="{BB962C8B-B14F-4D97-AF65-F5344CB8AC3E}">
        <p14:creationId xmlns:p14="http://schemas.microsoft.com/office/powerpoint/2010/main" xmlns="" val="30025106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1094929"/>
            <a:ext cx="10469460" cy="4985980"/>
          </a:xfrm>
          <a:prstGeom prst="rect">
            <a:avLst/>
          </a:prstGeom>
          <a:noFill/>
        </p:spPr>
        <p:txBody>
          <a:bodyPr wrap="square" lIns="0" tIns="0" rIns="0" bIns="0" rtlCol="0">
            <a:spAutoFit/>
          </a:bodyPr>
          <a:lstStyle/>
          <a:p>
            <a:pPr indent="540000" algn="just">
              <a:lnSpc>
                <a:spcPct val="150000"/>
              </a:lnSpc>
            </a:pPr>
            <a:r>
              <a:rPr lang="en-US" altLang="zh-CN" kern="100" dirty="0">
                <a:solidFill>
                  <a:prstClr val="black"/>
                </a:solidFill>
                <a:latin typeface="Times New Roman"/>
                <a:cs typeface="Times New Roman"/>
              </a:rPr>
              <a:t>1972</a:t>
            </a:r>
            <a:r>
              <a:rPr lang="zh-CN" altLang="en-US" kern="100" dirty="0">
                <a:solidFill>
                  <a:prstClr val="black"/>
                </a:solidFill>
                <a:latin typeface="Times New Roman"/>
                <a:cs typeface="Times New Roman"/>
              </a:rPr>
              <a:t>年，</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语言也被“煮”了一下，美国贝尔实验室的</a:t>
            </a:r>
            <a:r>
              <a:rPr lang="en-US" altLang="zh-CN" kern="100" dirty="0">
                <a:solidFill>
                  <a:prstClr val="black"/>
                </a:solidFill>
                <a:latin typeface="Times New Roman"/>
                <a:cs typeface="Times New Roman"/>
              </a:rPr>
              <a:t>Dennis </a:t>
            </a:r>
            <a:r>
              <a:rPr lang="en-US" altLang="zh-CN" kern="100" dirty="0" err="1">
                <a:solidFill>
                  <a:prstClr val="black"/>
                </a:solidFill>
                <a:latin typeface="Times New Roman"/>
                <a:cs typeface="Times New Roman"/>
              </a:rPr>
              <a:t>M.Ritchie</a:t>
            </a:r>
            <a:r>
              <a:rPr lang="zh-CN" altLang="en-US" kern="100" dirty="0">
                <a:solidFill>
                  <a:prstClr val="black"/>
                </a:solidFill>
                <a:latin typeface="Times New Roman"/>
                <a:cs typeface="Times New Roman"/>
              </a:rPr>
              <a:t>在</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语言的基础上最终设计出了一种新的语言，取的是</a:t>
            </a:r>
            <a:r>
              <a:rPr lang="en-US" altLang="zh-CN" kern="100" dirty="0">
                <a:solidFill>
                  <a:prstClr val="black"/>
                </a:solidFill>
                <a:latin typeface="Times New Roman"/>
                <a:cs typeface="Times New Roman"/>
              </a:rPr>
              <a:t>BCPL</a:t>
            </a:r>
            <a:r>
              <a:rPr lang="zh-CN" altLang="en-US" kern="100" dirty="0">
                <a:solidFill>
                  <a:prstClr val="black"/>
                </a:solidFill>
                <a:latin typeface="Times New Roman"/>
                <a:cs typeface="Times New Roman"/>
              </a:rPr>
              <a:t>里面第二个字母“</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，这就是</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语言既保持了</a:t>
            </a:r>
            <a:r>
              <a:rPr lang="en-US" altLang="zh-CN" kern="100" dirty="0">
                <a:solidFill>
                  <a:prstClr val="black"/>
                </a:solidFill>
                <a:latin typeface="Times New Roman"/>
                <a:cs typeface="Times New Roman"/>
              </a:rPr>
              <a:t>BCPL</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B</a:t>
            </a:r>
            <a:r>
              <a:rPr lang="zh-CN" altLang="en-US" kern="100" dirty="0">
                <a:solidFill>
                  <a:prstClr val="black"/>
                </a:solidFill>
                <a:latin typeface="Times New Roman"/>
                <a:cs typeface="Times New Roman"/>
              </a:rPr>
              <a:t>语言的优点（精炼，接近硬件），又克服了它们的缺点（过于简单，数据无类型等）。</a:t>
            </a:r>
          </a:p>
          <a:p>
            <a:pPr indent="540000" algn="just">
              <a:lnSpc>
                <a:spcPct val="150000"/>
              </a:lnSpc>
            </a:pPr>
            <a:r>
              <a:rPr lang="zh-CN" altLang="en-US" kern="100" dirty="0">
                <a:solidFill>
                  <a:prstClr val="black"/>
                </a:solidFill>
                <a:latin typeface="Times New Roman"/>
                <a:cs typeface="Times New Roman"/>
              </a:rPr>
              <a:t> </a:t>
            </a: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endParaRPr lang="en-US" altLang="zh-CN" kern="100" dirty="0">
              <a:solidFill>
                <a:prstClr val="black"/>
              </a:solidFill>
              <a:latin typeface="Times New Roman"/>
              <a:cs typeface="Times New Roman"/>
            </a:endParaRPr>
          </a:p>
          <a:p>
            <a:pPr indent="540000" algn="just">
              <a:lnSpc>
                <a:spcPct val="150000"/>
              </a:lnSpc>
            </a:pPr>
            <a:endParaRPr lang="en-US" altLang="zh-CN" kern="100" dirty="0" smtClean="0">
              <a:solidFill>
                <a:prstClr val="black"/>
              </a:solidFill>
              <a:latin typeface="Times New Roman"/>
              <a:cs typeface="Times New Roman"/>
            </a:endParaRPr>
          </a:p>
          <a:p>
            <a:pPr indent="540000" algn="just">
              <a:lnSpc>
                <a:spcPct val="150000"/>
              </a:lnSpc>
            </a:pPr>
            <a:r>
              <a:rPr lang="zh-CN" altLang="en-US" kern="100" dirty="0" smtClean="0">
                <a:solidFill>
                  <a:prstClr val="black"/>
                </a:solidFill>
                <a:latin typeface="Times New Roman"/>
                <a:cs typeface="Times New Roman"/>
              </a:rPr>
              <a:t>图</a:t>
            </a:r>
            <a:r>
              <a:rPr lang="en-US" altLang="zh-CN" kern="100" dirty="0">
                <a:solidFill>
                  <a:prstClr val="black"/>
                </a:solidFill>
                <a:latin typeface="Times New Roman"/>
                <a:cs typeface="Times New Roman"/>
              </a:rPr>
              <a:t>1-1</a:t>
            </a:r>
            <a:r>
              <a:rPr lang="zh-CN" altLang="en-US" kern="100" dirty="0">
                <a:solidFill>
                  <a:prstClr val="black"/>
                </a:solidFill>
                <a:latin typeface="Times New Roman"/>
                <a:cs typeface="Times New Roman"/>
              </a:rPr>
              <a:t>肯</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汤普逊（左）和丹尼斯</a:t>
            </a:r>
            <a:r>
              <a:rPr lang="en-US" altLang="zh-CN" kern="100" dirty="0">
                <a:solidFill>
                  <a:prstClr val="black"/>
                </a:solidFill>
                <a:latin typeface="Times New Roman"/>
                <a:cs typeface="Times New Roman"/>
              </a:rPr>
              <a:t>·</a:t>
            </a:r>
            <a:r>
              <a:rPr lang="zh-CN" altLang="en-US" kern="100" dirty="0">
                <a:solidFill>
                  <a:prstClr val="black"/>
                </a:solidFill>
                <a:latin typeface="Times New Roman"/>
                <a:cs typeface="Times New Roman"/>
              </a:rPr>
              <a:t>里奇</a:t>
            </a:r>
            <a:r>
              <a:rPr lang="en-US" altLang="zh-CN" kern="100" dirty="0">
                <a:solidFill>
                  <a:prstClr val="black"/>
                </a:solidFill>
                <a:latin typeface="Times New Roman"/>
                <a:cs typeface="Times New Roman"/>
              </a:rPr>
              <a:t>(1941 -2011)</a:t>
            </a:r>
            <a:r>
              <a:rPr lang="zh-CN" altLang="en-US" kern="100" dirty="0">
                <a:solidFill>
                  <a:prstClr val="black"/>
                </a:solidFill>
                <a:latin typeface="Times New Roman"/>
                <a:cs typeface="Times New Roman"/>
              </a:rPr>
              <a:t>（右）</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43113" y="2560806"/>
            <a:ext cx="4067734" cy="28208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651808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713327" y="742504"/>
            <a:ext cx="10469460" cy="4985980"/>
          </a:xfrm>
          <a:prstGeom prst="rect">
            <a:avLst/>
          </a:prstGeom>
          <a:noFill/>
        </p:spPr>
        <p:txBody>
          <a:bodyPr wrap="square" lIns="0" tIns="0" rIns="0" bIns="0" rtlCol="0">
            <a:spAutoFit/>
          </a:bodyPr>
          <a:lstStyle/>
          <a:p>
            <a:pPr indent="540000" algn="just">
              <a:lnSpc>
                <a:spcPct val="150000"/>
              </a:lnSpc>
            </a:pPr>
            <a:r>
              <a:rPr lang="en-US" altLang="zh-CN" kern="100" dirty="0">
                <a:solidFill>
                  <a:prstClr val="black"/>
                </a:solidFill>
                <a:latin typeface="Times New Roman"/>
                <a:cs typeface="Times New Roman"/>
              </a:rPr>
              <a:t>1.2.2 C</a:t>
            </a:r>
            <a:r>
              <a:rPr lang="zh-CN" altLang="en-US" kern="100" dirty="0">
                <a:solidFill>
                  <a:prstClr val="black"/>
                </a:solidFill>
                <a:latin typeface="Times New Roman"/>
                <a:cs typeface="Times New Roman"/>
              </a:rPr>
              <a:t>语言的发展历程</a:t>
            </a:r>
          </a:p>
          <a:p>
            <a:pPr indent="540000" algn="just">
              <a:lnSpc>
                <a:spcPct val="150000"/>
              </a:lnSpc>
            </a:pP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语言出世以后，在应用中不断改进。在</a:t>
            </a:r>
            <a:r>
              <a:rPr lang="en-US" altLang="zh-CN" kern="100" dirty="0">
                <a:solidFill>
                  <a:prstClr val="black"/>
                </a:solidFill>
                <a:latin typeface="Times New Roman"/>
                <a:cs typeface="Times New Roman"/>
              </a:rPr>
              <a:t>1975</a:t>
            </a:r>
            <a:r>
              <a:rPr lang="zh-CN" altLang="en-US" kern="100" dirty="0">
                <a:solidFill>
                  <a:prstClr val="black"/>
                </a:solidFill>
                <a:latin typeface="Times New Roman"/>
                <a:cs typeface="Times New Roman"/>
              </a:rPr>
              <a:t>年</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第</a:t>
            </a:r>
            <a:r>
              <a:rPr lang="en-US" altLang="zh-CN" kern="100" dirty="0">
                <a:solidFill>
                  <a:prstClr val="black"/>
                </a:solidFill>
                <a:latin typeface="Times New Roman"/>
                <a:cs typeface="Times New Roman"/>
              </a:rPr>
              <a:t>6</a:t>
            </a:r>
            <a:r>
              <a:rPr lang="zh-CN" altLang="en-US" kern="100" dirty="0">
                <a:solidFill>
                  <a:prstClr val="black"/>
                </a:solidFill>
                <a:latin typeface="Times New Roman"/>
                <a:cs typeface="Times New Roman"/>
              </a:rPr>
              <a:t>版本公布以后，</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语言开始引起人们的注意，它的优点逐步被人们所认识。</a:t>
            </a:r>
            <a:r>
              <a:rPr lang="en-US" altLang="zh-CN" kern="100" dirty="0">
                <a:solidFill>
                  <a:prstClr val="black"/>
                </a:solidFill>
                <a:latin typeface="Times New Roman"/>
                <a:cs typeface="Times New Roman"/>
              </a:rPr>
              <a:t>1977</a:t>
            </a:r>
            <a:r>
              <a:rPr lang="zh-CN" altLang="en-US" kern="100" dirty="0">
                <a:solidFill>
                  <a:prstClr val="black"/>
                </a:solidFill>
                <a:latin typeface="Times New Roman"/>
                <a:cs typeface="Times New Roman"/>
              </a:rPr>
              <a:t>年出现了与具体机器无关的</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语言编译文本，推动了</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操作系统在各种机器上的迅速地实现。</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语言最初是为了描述和实现</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操作系统提供一种工作语言而设计的（原来的</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操作系统是</a:t>
            </a:r>
            <a:r>
              <a:rPr lang="en-US" altLang="zh-CN" kern="100" dirty="0">
                <a:solidFill>
                  <a:prstClr val="black"/>
                </a:solidFill>
                <a:latin typeface="Times New Roman"/>
                <a:cs typeface="Times New Roman"/>
              </a:rPr>
              <a:t>1969</a:t>
            </a:r>
            <a:r>
              <a:rPr lang="zh-CN" altLang="en-US" kern="100" dirty="0">
                <a:solidFill>
                  <a:prstClr val="black"/>
                </a:solidFill>
                <a:latin typeface="Times New Roman"/>
                <a:cs typeface="Times New Roman"/>
              </a:rPr>
              <a:t>年由</a:t>
            </a:r>
            <a:r>
              <a:rPr lang="en-US" altLang="zh-CN" kern="100" dirty="0">
                <a:solidFill>
                  <a:prstClr val="black"/>
                </a:solidFill>
                <a:latin typeface="Times New Roman"/>
                <a:cs typeface="Times New Roman"/>
              </a:rPr>
              <a:t>Ken Thompson </a:t>
            </a:r>
            <a:r>
              <a:rPr lang="zh-CN" altLang="en-US" kern="100" dirty="0">
                <a:solidFill>
                  <a:prstClr val="black"/>
                </a:solidFill>
                <a:latin typeface="Times New Roman"/>
                <a:cs typeface="Times New Roman"/>
              </a:rPr>
              <a:t>但随着</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的日益广泛的使用，</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语言也得到了迅速的推广。</a:t>
            </a:r>
            <a:r>
              <a:rPr lang="en-US" altLang="zh-CN" kern="100" dirty="0">
                <a:solidFill>
                  <a:prstClr val="black"/>
                </a:solidFill>
                <a:latin typeface="Times New Roman"/>
                <a:cs typeface="Times New Roman"/>
              </a:rPr>
              <a:t>1978</a:t>
            </a:r>
            <a:r>
              <a:rPr lang="zh-CN" altLang="en-US" kern="100" dirty="0">
                <a:solidFill>
                  <a:prstClr val="black"/>
                </a:solidFill>
                <a:latin typeface="Times New Roman"/>
                <a:cs typeface="Times New Roman"/>
              </a:rPr>
              <a:t>年以后，</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语言先后被移植到大、中、小和微型机上，它很快成为世界上应用最广泛的计算机语言之一。</a:t>
            </a:r>
          </a:p>
          <a:p>
            <a:pPr indent="540000" algn="just">
              <a:lnSpc>
                <a:spcPct val="150000"/>
              </a:lnSpc>
            </a:pPr>
            <a:r>
              <a:rPr lang="en-US" altLang="zh-CN" kern="100" dirty="0">
                <a:solidFill>
                  <a:prstClr val="black"/>
                </a:solidFill>
                <a:latin typeface="Times New Roman"/>
                <a:cs typeface="Times New Roman"/>
              </a:rPr>
              <a:t>1978</a:t>
            </a:r>
            <a:r>
              <a:rPr lang="zh-CN" altLang="en-US" kern="100" dirty="0">
                <a:solidFill>
                  <a:prstClr val="black"/>
                </a:solidFill>
                <a:latin typeface="Times New Roman"/>
                <a:cs typeface="Times New Roman"/>
              </a:rPr>
              <a:t>年又推出</a:t>
            </a:r>
            <a:r>
              <a:rPr lang="en-US" altLang="zh-CN" kern="100" dirty="0">
                <a:solidFill>
                  <a:prstClr val="black"/>
                </a:solidFill>
                <a:latin typeface="Times New Roman"/>
                <a:cs typeface="Times New Roman"/>
              </a:rPr>
              <a:t>UNIX</a:t>
            </a:r>
            <a:r>
              <a:rPr lang="zh-CN" altLang="en-US" kern="100" dirty="0">
                <a:solidFill>
                  <a:prstClr val="black"/>
                </a:solidFill>
                <a:latin typeface="Times New Roman"/>
                <a:cs typeface="Times New Roman"/>
              </a:rPr>
              <a:t>第</a:t>
            </a:r>
            <a:r>
              <a:rPr lang="en-US" altLang="zh-CN" kern="100" dirty="0">
                <a:solidFill>
                  <a:prstClr val="black"/>
                </a:solidFill>
                <a:latin typeface="Times New Roman"/>
                <a:cs typeface="Times New Roman"/>
              </a:rPr>
              <a:t>8</a:t>
            </a:r>
            <a:r>
              <a:rPr lang="zh-CN" altLang="en-US" kern="100" dirty="0">
                <a:solidFill>
                  <a:prstClr val="black"/>
                </a:solidFill>
                <a:latin typeface="Times New Roman"/>
                <a:cs typeface="Times New Roman"/>
              </a:rPr>
              <a:t>版本，以该版本中的</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编译程序为基础，</a:t>
            </a:r>
            <a:r>
              <a:rPr lang="en-US" altLang="zh-CN" kern="100" dirty="0">
                <a:solidFill>
                  <a:prstClr val="black"/>
                </a:solidFill>
                <a:latin typeface="Times New Roman"/>
                <a:cs typeface="Times New Roman"/>
              </a:rPr>
              <a:t>B. W. Kernighan</a:t>
            </a:r>
            <a:r>
              <a:rPr lang="zh-CN" altLang="en-US" kern="100" dirty="0">
                <a:solidFill>
                  <a:prstClr val="black"/>
                </a:solidFill>
                <a:latin typeface="Times New Roman"/>
                <a:cs typeface="Times New Roman"/>
              </a:rPr>
              <a:t>和</a:t>
            </a:r>
            <a:r>
              <a:rPr lang="en-US" altLang="zh-CN" kern="100" dirty="0">
                <a:solidFill>
                  <a:prstClr val="black"/>
                </a:solidFill>
                <a:latin typeface="Times New Roman"/>
                <a:cs typeface="Times New Roman"/>
              </a:rPr>
              <a:t>Dennis </a:t>
            </a:r>
            <a:r>
              <a:rPr lang="en-US" altLang="zh-CN" kern="100" dirty="0" err="1">
                <a:solidFill>
                  <a:prstClr val="black"/>
                </a:solidFill>
                <a:latin typeface="Times New Roman"/>
                <a:cs typeface="Times New Roman"/>
              </a:rPr>
              <a:t>M.Ritchie</a:t>
            </a:r>
            <a:r>
              <a:rPr lang="zh-CN" altLang="en-US" kern="100" dirty="0">
                <a:solidFill>
                  <a:prstClr val="black"/>
                </a:solidFill>
                <a:latin typeface="Times New Roman"/>
                <a:cs typeface="Times New Roman"/>
              </a:rPr>
              <a:t>合作（合称</a:t>
            </a:r>
            <a:r>
              <a:rPr lang="en-US" altLang="zh-CN" kern="100" dirty="0">
                <a:solidFill>
                  <a:prstClr val="black"/>
                </a:solidFill>
                <a:latin typeface="Times New Roman"/>
                <a:cs typeface="Times New Roman"/>
              </a:rPr>
              <a:t>K&amp;R</a:t>
            </a:r>
            <a:r>
              <a:rPr lang="zh-CN" altLang="en-US" kern="100" dirty="0">
                <a:solidFill>
                  <a:prstClr val="black"/>
                </a:solidFill>
                <a:latin typeface="Times New Roman"/>
                <a:cs typeface="Times New Roman"/>
              </a:rPr>
              <a:t>）出版了</a:t>
            </a:r>
            <a:r>
              <a:rPr lang="en-US" altLang="zh-CN" kern="100" dirty="0">
                <a:solidFill>
                  <a:prstClr val="black"/>
                </a:solidFill>
                <a:latin typeface="Times New Roman"/>
                <a:cs typeface="Times New Roman"/>
              </a:rPr>
              <a:t>《The C Programming Language》</a:t>
            </a:r>
            <a:r>
              <a:rPr lang="zh-CN" altLang="en-US" kern="100" dirty="0">
                <a:solidFill>
                  <a:prstClr val="black"/>
                </a:solidFill>
                <a:latin typeface="Times New Roman"/>
                <a:cs typeface="Times New Roman"/>
              </a:rPr>
              <a:t>，被称为标准</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a:t>
            </a:r>
            <a:r>
              <a:rPr lang="en-US" altLang="zh-CN" kern="100" dirty="0">
                <a:solidFill>
                  <a:prstClr val="black"/>
                </a:solidFill>
                <a:latin typeface="Times New Roman"/>
                <a:cs typeface="Times New Roman"/>
              </a:rPr>
              <a:t>1983</a:t>
            </a:r>
            <a:r>
              <a:rPr lang="zh-CN" altLang="en-US" kern="100" dirty="0">
                <a:solidFill>
                  <a:prstClr val="black"/>
                </a:solidFill>
                <a:latin typeface="Times New Roman"/>
                <a:cs typeface="Times New Roman"/>
              </a:rPr>
              <a:t>年，美国国家标准化协会（</a:t>
            </a:r>
            <a:r>
              <a:rPr lang="en-US" altLang="zh-CN" kern="100" dirty="0">
                <a:solidFill>
                  <a:prstClr val="black"/>
                </a:solidFill>
                <a:latin typeface="Times New Roman"/>
                <a:cs typeface="Times New Roman"/>
              </a:rPr>
              <a:t>ANSI</a:t>
            </a:r>
            <a:r>
              <a:rPr lang="zh-CN" altLang="en-US" kern="100" dirty="0">
                <a:solidFill>
                  <a:prstClr val="black"/>
                </a:solidFill>
                <a:latin typeface="Times New Roman"/>
                <a:cs typeface="Times New Roman"/>
              </a:rPr>
              <a:t>）对</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语言的各种版本进行了扩充，推出了新的标准，被称为</a:t>
            </a:r>
            <a:r>
              <a:rPr lang="en-US" altLang="zh-CN" kern="100" dirty="0">
                <a:solidFill>
                  <a:prstClr val="black"/>
                </a:solidFill>
                <a:latin typeface="Times New Roman"/>
                <a:cs typeface="Times New Roman"/>
              </a:rPr>
              <a:t>83 ANSI C</a:t>
            </a:r>
            <a:r>
              <a:rPr lang="zh-CN" altLang="en-US" kern="100" dirty="0">
                <a:solidFill>
                  <a:prstClr val="black"/>
                </a:solidFill>
                <a:latin typeface="Times New Roman"/>
                <a:cs typeface="Times New Roman"/>
              </a:rPr>
              <a:t>。它比原来的标准</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有了改进和扩充。</a:t>
            </a:r>
            <a:r>
              <a:rPr lang="en-US" altLang="zh-CN" kern="100" dirty="0">
                <a:solidFill>
                  <a:prstClr val="black"/>
                </a:solidFill>
                <a:latin typeface="Times New Roman"/>
                <a:cs typeface="Times New Roman"/>
              </a:rPr>
              <a:t>1987</a:t>
            </a:r>
            <a:r>
              <a:rPr lang="zh-CN" altLang="en-US" kern="100" dirty="0">
                <a:solidFill>
                  <a:prstClr val="black"/>
                </a:solidFill>
                <a:latin typeface="Times New Roman"/>
                <a:cs typeface="Times New Roman"/>
              </a:rPr>
              <a:t>年，</a:t>
            </a:r>
            <a:r>
              <a:rPr lang="en-US" altLang="zh-CN" kern="100" dirty="0">
                <a:solidFill>
                  <a:prstClr val="black"/>
                </a:solidFill>
                <a:latin typeface="Times New Roman"/>
                <a:cs typeface="Times New Roman"/>
              </a:rPr>
              <a:t>ANSI</a:t>
            </a:r>
            <a:r>
              <a:rPr lang="zh-CN" altLang="en-US" kern="100" dirty="0">
                <a:solidFill>
                  <a:prstClr val="black"/>
                </a:solidFill>
                <a:latin typeface="Times New Roman"/>
                <a:cs typeface="Times New Roman"/>
              </a:rPr>
              <a:t>又公布了新标准</a:t>
            </a:r>
            <a:r>
              <a:rPr lang="en-US" altLang="zh-CN" kern="100" dirty="0">
                <a:solidFill>
                  <a:prstClr val="black"/>
                </a:solidFill>
                <a:latin typeface="Times New Roman"/>
                <a:cs typeface="Times New Roman"/>
              </a:rPr>
              <a:t>—87 ANSI C</a:t>
            </a:r>
            <a:r>
              <a:rPr lang="zh-CN" altLang="en-US" kern="100" dirty="0">
                <a:solidFill>
                  <a:prstClr val="black"/>
                </a:solidFill>
                <a:latin typeface="Times New Roman"/>
                <a:cs typeface="Times New Roman"/>
              </a:rPr>
              <a:t>。目前流行的各种</a:t>
            </a:r>
            <a:r>
              <a:rPr lang="en-US" altLang="zh-CN" kern="100" dirty="0">
                <a:solidFill>
                  <a:prstClr val="black"/>
                </a:solidFill>
                <a:latin typeface="Times New Roman"/>
                <a:cs typeface="Times New Roman"/>
              </a:rPr>
              <a:t>C</a:t>
            </a:r>
            <a:r>
              <a:rPr lang="zh-CN" altLang="en-US" kern="100" dirty="0">
                <a:solidFill>
                  <a:prstClr val="black"/>
                </a:solidFill>
                <a:latin typeface="Times New Roman"/>
                <a:cs typeface="Times New Roman"/>
              </a:rPr>
              <a:t>语言编译系统的版本大多数都以此为基础，但各有其不同。</a:t>
            </a:r>
          </a:p>
        </p:txBody>
      </p:sp>
    </p:spTree>
    <p:extLst>
      <p:ext uri="{BB962C8B-B14F-4D97-AF65-F5344CB8AC3E}">
        <p14:creationId xmlns:p14="http://schemas.microsoft.com/office/powerpoint/2010/main" xmlns="" val="12255230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2.pptx"/>
</p:tagLst>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2970</Words>
  <Application>Microsoft Office PowerPoint</Application>
  <PresentationFormat>自定义</PresentationFormat>
  <Paragraphs>234</Paragraphs>
  <Slides>36</Slides>
  <Notes>31</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模板072.pptx</dc:title>
  <dc:subject/>
  <dc:creator/>
  <cp:keywords/>
  <dc:description/>
  <cp:lastModifiedBy/>
  <cp:revision>1</cp:revision>
  <dcterms:created xsi:type="dcterms:W3CDTF">2016-11-27T09:16:09Z</dcterms:created>
  <dcterms:modified xsi:type="dcterms:W3CDTF">2021-09-26T00:39:04Z</dcterms:modified>
  <cp:category/>
</cp:coreProperties>
</file>