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heme/theme3.xml" ContentType="application/vnd.openxmlformats-officedocument.theme+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notesSlides/notesSlide1.xml" ContentType="application/vnd.openxmlformats-officedocument.presentationml.notesSlide+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notesSlides/notesSlide2.xml" ContentType="application/vnd.openxmlformats-officedocument.presentationml.notesSlide+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notesSlides/notesSlide3.xml" ContentType="application/vnd.openxmlformats-officedocument.presentationml.notesSlide+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notesSlides/notesSlide4.xml" ContentType="application/vnd.openxmlformats-officedocument.presentationml.notesSlide+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notesSlides/notesSlide5.xml" ContentType="application/vnd.openxmlformats-officedocument.presentationml.notesSlide+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notesSlides/notesSlide6.xml" ContentType="application/vnd.openxmlformats-officedocument.presentationml.notesSlide+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notesSlides/notesSlide7.xml" ContentType="application/vnd.openxmlformats-officedocument.presentationml.notesSlide+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notesSlides/notesSlide8.xml" ContentType="application/vnd.openxmlformats-officedocument.presentationml.notesSlide+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notesSlides/notesSlide9.xml" ContentType="application/vnd.openxmlformats-officedocument.presentationml.notesSlide+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notesSlides/notesSlide10.xml" ContentType="application/vnd.openxmlformats-officedocument.presentationml.notesSlide+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29"/>
  </p:notesMasterIdLst>
  <p:sldIdLst>
    <p:sldId id="730" r:id="rId3"/>
    <p:sldId id="732" r:id="rId4"/>
    <p:sldId id="731" r:id="rId5"/>
    <p:sldId id="275" r:id="rId6"/>
    <p:sldId id="425" r:id="rId7"/>
    <p:sldId id="680" r:id="rId8"/>
    <p:sldId id="733" r:id="rId9"/>
    <p:sldId id="700" r:id="rId10"/>
    <p:sldId id="734" r:id="rId11"/>
    <p:sldId id="735" r:id="rId12"/>
    <p:sldId id="424" r:id="rId13"/>
    <p:sldId id="669" r:id="rId14"/>
    <p:sldId id="736" r:id="rId15"/>
    <p:sldId id="737" r:id="rId16"/>
    <p:sldId id="739" r:id="rId17"/>
    <p:sldId id="681" r:id="rId18"/>
    <p:sldId id="740" r:id="rId19"/>
    <p:sldId id="741" r:id="rId20"/>
    <p:sldId id="623" r:id="rId21"/>
    <p:sldId id="686" r:id="rId22"/>
    <p:sldId id="687" r:id="rId23"/>
    <p:sldId id="685" r:id="rId24"/>
    <p:sldId id="743" r:id="rId25"/>
    <p:sldId id="744" r:id="rId26"/>
    <p:sldId id="742" r:id="rId27"/>
    <p:sldId id="608"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 id="75" name="作者" initials="A" lastIdx="0" clrIdx="24"/>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EBF9C"/>
    <a:srgbClr val="F5B291"/>
    <a:srgbClr val="E70012"/>
    <a:srgbClr val="A9D18E"/>
    <a:srgbClr val="FCB7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309" autoAdjust="0"/>
    <p:restoredTop sz="94660"/>
  </p:normalViewPr>
  <p:slideViewPr>
    <p:cSldViewPr snapToGrid="0">
      <p:cViewPr varScale="1">
        <p:scale>
          <a:sx n="68" d="100"/>
          <a:sy n="68" d="100"/>
        </p:scale>
        <p:origin x="-652" y="-64"/>
      </p:cViewPr>
      <p:guideLst>
        <p:guide orient="horz" pos="2159"/>
        <p:guide pos="414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commentAuthors" Target="commentAuthor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2021/10/26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10565236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6</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24</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7</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16</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17</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20</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21</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22</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23</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2.xml"/><Relationship Id="rId5" Type="http://schemas.openxmlformats.org/officeDocument/2006/relationships/tags" Target="../tags/tag11.xml"/><Relationship Id="rId4" Type="http://schemas.openxmlformats.org/officeDocument/2006/relationships/tags" Target="../tags/tag10.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2.xml"/><Relationship Id="rId5" Type="http://schemas.openxmlformats.org/officeDocument/2006/relationships/tags" Target="../tags/tag16.xml"/><Relationship Id="rId4" Type="http://schemas.openxmlformats.org/officeDocument/2006/relationships/tags" Target="../tags/tag15.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2.xml"/><Relationship Id="rId5" Type="http://schemas.openxmlformats.org/officeDocument/2006/relationships/tags" Target="../tags/tag21.xml"/><Relationship Id="rId4" Type="http://schemas.openxmlformats.org/officeDocument/2006/relationships/tags" Target="../tags/tag20.xml"/></Relationships>
</file>

<file path=ppt/slideLayouts/_rels/slideLayout15.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2.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2.xml"/><Relationship Id="rId4" Type="http://schemas.openxmlformats.org/officeDocument/2006/relationships/tags" Target="../tags/tag39.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2.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2.xml"/><Relationship Id="rId5" Type="http://schemas.openxmlformats.org/officeDocument/2006/relationships/tags" Target="../tags/tag53.xml"/><Relationship Id="rId4" Type="http://schemas.openxmlformats.org/officeDocument/2006/relationships/tags" Target="../tags/tag52.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2.xml"/><Relationship Id="rId4" Type="http://schemas.openxmlformats.org/officeDocument/2006/relationships/tags" Target="../tags/tag57.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5" Type="http://schemas.openxmlformats.org/officeDocument/2006/relationships/slideMaster" Target="../slideMasters/slideMaster2.xml"/><Relationship Id="rId4" Type="http://schemas.openxmlformats.org/officeDocument/2006/relationships/tags" Target="../tags/tag61.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tags" Target="../tags/tag62.xml"/><Relationship Id="rId5" Type="http://schemas.openxmlformats.org/officeDocument/2006/relationships/slideMaster" Target="../slideMasters/slideMaster2.xml"/><Relationship Id="rId4" Type="http://schemas.openxmlformats.org/officeDocument/2006/relationships/tags" Target="../tags/tag65.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68.xml"/><Relationship Id="rId7" Type="http://schemas.openxmlformats.org/officeDocument/2006/relationships/slideMaster" Target="../slideMasters/slideMaster2.xml"/><Relationship Id="rId2" Type="http://schemas.openxmlformats.org/officeDocument/2006/relationships/tags" Target="../tags/tag67.xml"/><Relationship Id="rId1" Type="http://schemas.openxmlformats.org/officeDocument/2006/relationships/tags" Target="../tags/tag66.xml"/><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tags" Target="../tags/tag69.xml"/></Relationships>
</file>

<file path=ppt/slideLayouts/_rels/slideLayout25.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74.xml"/><Relationship Id="rId7" Type="http://schemas.openxmlformats.org/officeDocument/2006/relationships/tags" Target="../tags/tag78.xml"/><Relationship Id="rId2" Type="http://schemas.openxmlformats.org/officeDocument/2006/relationships/tags" Target="../tags/tag73.xml"/><Relationship Id="rId1" Type="http://schemas.openxmlformats.org/officeDocument/2006/relationships/tags" Target="../tags/tag72.xml"/><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s>
</file>

<file path=ppt/slideLayouts/_rels/slideLayout26.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81.xml"/><Relationship Id="rId7" Type="http://schemas.openxmlformats.org/officeDocument/2006/relationships/tags" Target="../tags/tag85.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tags" Target="../tags/tag82.xml"/></Relationships>
</file>

<file path=ppt/slideLayouts/_rels/slideLayout27.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88.xml"/><Relationship Id="rId7" Type="http://schemas.openxmlformats.org/officeDocument/2006/relationships/tags" Target="../tags/tag92.xml"/><Relationship Id="rId2" Type="http://schemas.openxmlformats.org/officeDocument/2006/relationships/tags" Target="../tags/tag87.xml"/><Relationship Id="rId1" Type="http://schemas.openxmlformats.org/officeDocument/2006/relationships/tags" Target="../tags/tag86.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s>
</file>

<file path=ppt/slideLayouts/_rels/slideLayout28.xml.rels><?xml version="1.0" encoding="UTF-8" standalone="yes"?>
<Relationships xmlns="http://schemas.openxmlformats.org/package/2006/relationships"><Relationship Id="rId8" Type="http://schemas.openxmlformats.org/officeDocument/2006/relationships/tags" Target="../tags/tag100.xml"/><Relationship Id="rId3" Type="http://schemas.openxmlformats.org/officeDocument/2006/relationships/tags" Target="../tags/tag95.xml"/><Relationship Id="rId7" Type="http://schemas.openxmlformats.org/officeDocument/2006/relationships/tags" Target="../tags/tag99.xml"/><Relationship Id="rId2" Type="http://schemas.openxmlformats.org/officeDocument/2006/relationships/tags" Target="../tags/tag94.xml"/><Relationship Id="rId1" Type="http://schemas.openxmlformats.org/officeDocument/2006/relationships/tags" Target="../tags/tag93.xml"/><Relationship Id="rId6" Type="http://schemas.openxmlformats.org/officeDocument/2006/relationships/tags" Target="../tags/tag98.xml"/><Relationship Id="rId5" Type="http://schemas.openxmlformats.org/officeDocument/2006/relationships/tags" Target="../tags/tag97.xml"/><Relationship Id="rId10" Type="http://schemas.openxmlformats.org/officeDocument/2006/relationships/slideMaster" Target="../slideMasters/slideMaster2.xml"/><Relationship Id="rId4" Type="http://schemas.openxmlformats.org/officeDocument/2006/relationships/tags" Target="../tags/tag96.xml"/><Relationship Id="rId9" Type="http://schemas.openxmlformats.org/officeDocument/2006/relationships/tags" Target="../tags/tag101.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104.xml"/><Relationship Id="rId7" Type="http://schemas.openxmlformats.org/officeDocument/2006/relationships/slideMaster" Target="../slideMasters/slideMaster2.xml"/><Relationship Id="rId2" Type="http://schemas.openxmlformats.org/officeDocument/2006/relationships/tags" Target="../tags/tag103.xml"/><Relationship Id="rId1" Type="http://schemas.openxmlformats.org/officeDocument/2006/relationships/tags" Target="../tags/tag102.xml"/><Relationship Id="rId6" Type="http://schemas.openxmlformats.org/officeDocument/2006/relationships/tags" Target="../tags/tag107.xml"/><Relationship Id="rId5" Type="http://schemas.openxmlformats.org/officeDocument/2006/relationships/tags" Target="../tags/tag106.xml"/><Relationship Id="rId4" Type="http://schemas.openxmlformats.org/officeDocument/2006/relationships/tags" Target="../tags/tag10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2021/10/26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2021/10/26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2021/10/26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669882" y="2588281"/>
            <a:ext cx="10852237" cy="899167"/>
          </a:xfrm>
        </p:spPr>
        <p:txBody>
          <a:bodyPr lIns="101600" tIns="38100" rIns="25400" bIns="38100" anchor="t" anchorCtr="0">
            <a:noAutofit/>
          </a:bodyPr>
          <a:lstStyle>
            <a:lvl1pPr algn="ctr">
              <a:defRPr sz="5400" spc="6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2021/10/26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2021/10/26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930" y="3808730"/>
            <a:ext cx="10852237" cy="624845"/>
          </a:xfrm>
        </p:spPr>
        <p:txBody>
          <a:bodyPr lIns="101600" tIns="38100" rIns="63500" bIns="38100" anchor="t" anchorCtr="0">
            <a:noAutofit/>
          </a:bodyPr>
          <a:lstStyle>
            <a:lvl1pPr>
              <a:defRPr sz="3600" u="none" strike="noStrike" kern="1200" cap="none" spc="300" normalizeH="0">
                <a:solidFill>
                  <a:schemeClr val="tx1"/>
                </a:solidFill>
                <a:uFillTx/>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文本占位符 2"/>
          <p:cNvSpPr>
            <a:spLocks noGrp="1"/>
          </p:cNvSpPr>
          <p:nvPr>
            <p:ph type="body" idx="1"/>
            <p:custDataLst>
              <p:tags r:id="rId2"/>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2021/10/26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238877" y="952508"/>
            <a:ext cx="5283242" cy="5388907"/>
          </a:xfrm>
        </p:spPr>
        <p:txBody>
          <a:bodyPr>
            <a:noAutofit/>
          </a:bodyPr>
          <a:lstStyle>
            <a:lvl1pPr>
              <a:defRPr sz="1600">
                <a:latin typeface="微软雅黑" panose="020B0503020204020204" pitchFamily="34" charset="-122"/>
                <a:ea typeface="微软雅黑" panose="020B0503020204020204" pitchFamily="34" charset="-122"/>
              </a:defRPr>
            </a:lvl1pPr>
            <a:lvl2pPr>
              <a:defRPr sz="1600">
                <a:latin typeface="微软雅黑" panose="020B0503020204020204" pitchFamily="34" charset="-122"/>
                <a:ea typeface="微软雅黑" panose="020B0503020204020204" pitchFamily="34" charset="-122"/>
              </a:defRPr>
            </a:lvl2pPr>
            <a:lvl3pPr>
              <a:defRPr sz="1600">
                <a:latin typeface="微软雅黑" panose="020B0503020204020204" pitchFamily="34" charset="-122"/>
                <a:ea typeface="微软雅黑" panose="020B0503020204020204" pitchFamily="34" charset="-122"/>
              </a:defRPr>
            </a:lvl3pPr>
            <a:lvl4pPr>
              <a:defRPr sz="1600">
                <a:latin typeface="微软雅黑" panose="020B0503020204020204" pitchFamily="34" charset="-122"/>
                <a:ea typeface="微软雅黑" panose="020B0503020204020204" pitchFamily="34" charset="-122"/>
              </a:defRPr>
            </a:lvl4pPr>
            <a:lvl5pPr>
              <a:defRPr sz="1600">
                <a:latin typeface="微软雅黑" panose="020B0503020204020204" pitchFamily="34" charset="-122"/>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2021/10/26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2021/10/26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2021/10/26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2021/10/26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2"/>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t>2021/10/26</a:t>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2021/10/26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lvl1pPr indent="0" eaLnBrk="1" fontAlgn="auto" latinLnBrk="0" hangingPunct="1">
              <a:defRPr>
                <a:latin typeface="微软雅黑" panose="020B0503020204020204" pitchFamily="34" charset="-122"/>
                <a:ea typeface="微软雅黑" panose="020B0503020204020204" pitchFamily="34" charset="-122"/>
              </a:defRPr>
            </a:lvl1pPr>
            <a:lvl2pPr indent="0" eaLnBrk="1" fontAlgn="auto" latinLnBrk="0" hangingPunct="1">
              <a:defRPr>
                <a:latin typeface="微软雅黑" panose="020B0503020204020204" pitchFamily="34" charset="-122"/>
                <a:ea typeface="微软雅黑" panose="020B0503020204020204" pitchFamily="34" charset="-122"/>
              </a:defRPr>
            </a:lvl2pPr>
            <a:lvl3pPr indent="0" eaLnBrk="1" fontAlgn="auto" latinLnBrk="0" hangingPunct="1">
              <a:defRPr>
                <a:latin typeface="微软雅黑" panose="020B0503020204020204" pitchFamily="34" charset="-122"/>
                <a:ea typeface="微软雅黑" panose="020B0503020204020204" pitchFamily="34" charset="-122"/>
              </a:defRPr>
            </a:lvl3pPr>
            <a:lvl4pPr indent="0" eaLnBrk="1" fontAlgn="auto" latinLnBrk="0" hangingPunct="1">
              <a:defRPr>
                <a:latin typeface="微软雅黑" panose="020B0503020204020204" pitchFamily="34" charset="-122"/>
                <a:ea typeface="微软雅黑" panose="020B0503020204020204" pitchFamily="34" charset="-122"/>
              </a:defRPr>
            </a:lvl4pPr>
            <a:lvl5pPr indent="0" eaLnBrk="1" fontAlgn="auto" latinLnBrk="0" hangingPunct="1">
              <a:defRPr>
                <a:latin typeface="微软雅黑" panose="020B0503020204020204" pitchFamily="34" charset="-122"/>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2021/10/26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2021/10/26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69930" y="952508"/>
            <a:ext cx="10852237" cy="5388907"/>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1" i="0" u="none" strike="noStrike" kern="1200" cap="none" spc="6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单击此处编辑标题</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2021/10/26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lvl1pPr>
              <a:defRPr baseline="0">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2021/10/26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dirty="0"/>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2"/>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p>
        </p:txBody>
      </p:sp>
      <p:sp>
        <p:nvSpPr>
          <p:cNvPr id="7" name="内容占位符 6"/>
          <p:cNvSpPr>
            <a:spLocks noGrp="1"/>
          </p:cNvSpPr>
          <p:nvPr>
            <p:ph sz="quarter" idx="13"/>
            <p:custDataLst>
              <p:tags r:id="rId3"/>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2021/10/26</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1"/>
          </p:cNvSpPr>
          <p:nvPr>
            <p:ph type="title" hasCustomPrompt="1"/>
            <p:custDataLst>
              <p:tags r:id="rId2"/>
            </p:custDataLst>
          </p:nvPr>
        </p:nvSpPr>
        <p:spPr>
          <a:xfrm>
            <a:off x="583200" y="770400"/>
            <a:ext cx="3960000" cy="882000"/>
          </a:xfrm>
        </p:spPr>
        <p:txBody>
          <a:bodyPr anchor="ctr"/>
          <a:lstStyle>
            <a:lvl1pPr>
              <a:defRPr sz="36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2021/10/26</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6"/>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7"/>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2"/>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2021/10/26</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6"/>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
        <p:nvSpPr>
          <p:cNvPr id="9" name="内容占位符 8"/>
          <p:cNvSpPr>
            <a:spLocks noGrp="1"/>
          </p:cNvSpPr>
          <p:nvPr>
            <p:ph sz="quarter" idx="14"/>
            <p:custDataLst>
              <p:tags r:id="rId7"/>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2"/>
            </p:custDataLst>
          </p:nvPr>
        </p:nvSpPr>
        <p:spPr>
          <a:xfrm>
            <a:off x="604800" y="669600"/>
            <a:ext cx="10976400" cy="565200"/>
          </a:xfrm>
        </p:spPr>
        <p:txBody>
          <a:bodyPr anchor="ctr"/>
          <a:lstStyle>
            <a:lvl1pPr algn="ctr">
              <a:defRPr sz="32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2021/10/26</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6"/>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7"/>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2"/>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2021/10/26</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6"/>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7"/>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8"/>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9"/>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2"/>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2021/10/26</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6"/>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2021/10/26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2021/10/26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2021/10/26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2021/10/26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2021/10/26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2021/10/26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2021/10/26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21" Type="http://schemas.openxmlformats.org/officeDocument/2006/relationships/tags" Target="../tags/tag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tags" Target="../tags/tag6.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tags" Target="../tags/tag1.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tags" Target="../tags/tag5.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23" Type="http://schemas.openxmlformats.org/officeDocument/2006/relationships/tags" Target="../tags/tag4.xml"/><Relationship Id="rId10" Type="http://schemas.openxmlformats.org/officeDocument/2006/relationships/slideLayout" Target="../slideLayouts/slideLayout21.xml"/><Relationship Id="rId19"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2021/10/26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wrap="square" lIns="101600" tIns="38100" rIns="76200" bIns="38100" rtlCol="0" anchor="t"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wrap="square" lIns="101600" tIns="0" rIns="82550" bIns="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2021/10/26</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dirty="0"/>
          </a:p>
        </p:txBody>
      </p:sp>
      <p:sp>
        <p:nvSpPr>
          <p:cNvPr id="8"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tags" Target="../tags/tag173.xml"/><Relationship Id="rId7" Type="http://schemas.openxmlformats.org/officeDocument/2006/relationships/slideLayout" Target="../slideLayouts/slideLayout2.xml"/><Relationship Id="rId2" Type="http://schemas.openxmlformats.org/officeDocument/2006/relationships/tags" Target="../tags/tag172.xml"/><Relationship Id="rId1" Type="http://schemas.openxmlformats.org/officeDocument/2006/relationships/tags" Target="../tags/tag171.xml"/><Relationship Id="rId6" Type="http://schemas.openxmlformats.org/officeDocument/2006/relationships/tags" Target="../tags/tag176.xml"/><Relationship Id="rId5" Type="http://schemas.openxmlformats.org/officeDocument/2006/relationships/tags" Target="../tags/tag175.xml"/><Relationship Id="rId4" Type="http://schemas.openxmlformats.org/officeDocument/2006/relationships/tags" Target="../tags/tag17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tags" Target="../tags/tag184.xml"/><Relationship Id="rId3" Type="http://schemas.openxmlformats.org/officeDocument/2006/relationships/tags" Target="../tags/tag179.xml"/><Relationship Id="rId7" Type="http://schemas.openxmlformats.org/officeDocument/2006/relationships/tags" Target="../tags/tag183.xml"/><Relationship Id="rId2" Type="http://schemas.openxmlformats.org/officeDocument/2006/relationships/tags" Target="../tags/tag178.xml"/><Relationship Id="rId1" Type="http://schemas.openxmlformats.org/officeDocument/2006/relationships/tags" Target="../tags/tag177.xml"/><Relationship Id="rId6" Type="http://schemas.openxmlformats.org/officeDocument/2006/relationships/tags" Target="../tags/tag182.xml"/><Relationship Id="rId5" Type="http://schemas.openxmlformats.org/officeDocument/2006/relationships/tags" Target="../tags/tag181.xml"/><Relationship Id="rId4" Type="http://schemas.openxmlformats.org/officeDocument/2006/relationships/tags" Target="../tags/tag180.xml"/><Relationship Id="rId9"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8" Type="http://schemas.openxmlformats.org/officeDocument/2006/relationships/tags" Target="../tags/tag192.xml"/><Relationship Id="rId3" Type="http://schemas.openxmlformats.org/officeDocument/2006/relationships/tags" Target="../tags/tag187.xml"/><Relationship Id="rId7" Type="http://schemas.openxmlformats.org/officeDocument/2006/relationships/tags" Target="../tags/tag191.xml"/><Relationship Id="rId2" Type="http://schemas.openxmlformats.org/officeDocument/2006/relationships/tags" Target="../tags/tag186.xml"/><Relationship Id="rId1" Type="http://schemas.openxmlformats.org/officeDocument/2006/relationships/tags" Target="../tags/tag185.xml"/><Relationship Id="rId6" Type="http://schemas.openxmlformats.org/officeDocument/2006/relationships/tags" Target="../tags/tag190.xml"/><Relationship Id="rId5" Type="http://schemas.openxmlformats.org/officeDocument/2006/relationships/tags" Target="../tags/tag189.xml"/><Relationship Id="rId10" Type="http://schemas.openxmlformats.org/officeDocument/2006/relationships/slideLayout" Target="../slideLayouts/slideLayout18.xml"/><Relationship Id="rId4" Type="http://schemas.openxmlformats.org/officeDocument/2006/relationships/tags" Target="../tags/tag188.xml"/><Relationship Id="rId9" Type="http://schemas.openxmlformats.org/officeDocument/2006/relationships/tags" Target="../tags/tag193.xml"/></Relationships>
</file>

<file path=ppt/slides/_rels/slide14.xml.rels><?xml version="1.0" encoding="UTF-8" standalone="yes"?>
<Relationships xmlns="http://schemas.openxmlformats.org/package/2006/relationships"><Relationship Id="rId8" Type="http://schemas.openxmlformats.org/officeDocument/2006/relationships/tags" Target="../tags/tag201.xml"/><Relationship Id="rId3" Type="http://schemas.openxmlformats.org/officeDocument/2006/relationships/tags" Target="../tags/tag196.xml"/><Relationship Id="rId7" Type="http://schemas.openxmlformats.org/officeDocument/2006/relationships/tags" Target="../tags/tag200.xml"/><Relationship Id="rId2" Type="http://schemas.openxmlformats.org/officeDocument/2006/relationships/tags" Target="../tags/tag195.xml"/><Relationship Id="rId1" Type="http://schemas.openxmlformats.org/officeDocument/2006/relationships/tags" Target="../tags/tag194.xml"/><Relationship Id="rId6" Type="http://schemas.openxmlformats.org/officeDocument/2006/relationships/tags" Target="../tags/tag199.xml"/><Relationship Id="rId5" Type="http://schemas.openxmlformats.org/officeDocument/2006/relationships/tags" Target="../tags/tag198.xml"/><Relationship Id="rId10" Type="http://schemas.openxmlformats.org/officeDocument/2006/relationships/slideLayout" Target="../slideLayouts/slideLayout18.xml"/><Relationship Id="rId4" Type="http://schemas.openxmlformats.org/officeDocument/2006/relationships/tags" Target="../tags/tag197.xml"/><Relationship Id="rId9" Type="http://schemas.openxmlformats.org/officeDocument/2006/relationships/tags" Target="../tags/tag202.xml"/></Relationships>
</file>

<file path=ppt/slides/_rels/slide15.xml.rels><?xml version="1.0" encoding="UTF-8" standalone="yes"?>
<Relationships xmlns="http://schemas.openxmlformats.org/package/2006/relationships"><Relationship Id="rId8" Type="http://schemas.openxmlformats.org/officeDocument/2006/relationships/tags" Target="../tags/tag210.xml"/><Relationship Id="rId3" Type="http://schemas.openxmlformats.org/officeDocument/2006/relationships/tags" Target="../tags/tag205.xml"/><Relationship Id="rId7" Type="http://schemas.openxmlformats.org/officeDocument/2006/relationships/tags" Target="../tags/tag209.xml"/><Relationship Id="rId2" Type="http://schemas.openxmlformats.org/officeDocument/2006/relationships/tags" Target="../tags/tag204.xml"/><Relationship Id="rId1" Type="http://schemas.openxmlformats.org/officeDocument/2006/relationships/tags" Target="../tags/tag203.xml"/><Relationship Id="rId6" Type="http://schemas.openxmlformats.org/officeDocument/2006/relationships/tags" Target="../tags/tag208.xml"/><Relationship Id="rId5" Type="http://schemas.openxmlformats.org/officeDocument/2006/relationships/tags" Target="../tags/tag207.xml"/><Relationship Id="rId4" Type="http://schemas.openxmlformats.org/officeDocument/2006/relationships/tags" Target="../tags/tag206.xml"/><Relationship Id="rId9"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8" Type="http://schemas.openxmlformats.org/officeDocument/2006/relationships/tags" Target="../tags/tag218.xml"/><Relationship Id="rId3" Type="http://schemas.openxmlformats.org/officeDocument/2006/relationships/tags" Target="../tags/tag213.xml"/><Relationship Id="rId7" Type="http://schemas.openxmlformats.org/officeDocument/2006/relationships/tags" Target="../tags/tag217.xml"/><Relationship Id="rId2" Type="http://schemas.openxmlformats.org/officeDocument/2006/relationships/tags" Target="../tags/tag212.xml"/><Relationship Id="rId1" Type="http://schemas.openxmlformats.org/officeDocument/2006/relationships/tags" Target="../tags/tag211.xml"/><Relationship Id="rId6" Type="http://schemas.openxmlformats.org/officeDocument/2006/relationships/tags" Target="../tags/tag216.xml"/><Relationship Id="rId5" Type="http://schemas.openxmlformats.org/officeDocument/2006/relationships/tags" Target="../tags/tag215.xml"/><Relationship Id="rId10" Type="http://schemas.openxmlformats.org/officeDocument/2006/relationships/notesSlide" Target="../notesSlides/notesSlide4.xml"/><Relationship Id="rId4" Type="http://schemas.openxmlformats.org/officeDocument/2006/relationships/tags" Target="../tags/tag214.xml"/><Relationship Id="rId9"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8" Type="http://schemas.openxmlformats.org/officeDocument/2006/relationships/tags" Target="../tags/tag226.xml"/><Relationship Id="rId3" Type="http://schemas.openxmlformats.org/officeDocument/2006/relationships/tags" Target="../tags/tag221.xml"/><Relationship Id="rId7" Type="http://schemas.openxmlformats.org/officeDocument/2006/relationships/tags" Target="../tags/tag225.xml"/><Relationship Id="rId2" Type="http://schemas.openxmlformats.org/officeDocument/2006/relationships/tags" Target="../tags/tag220.xml"/><Relationship Id="rId1" Type="http://schemas.openxmlformats.org/officeDocument/2006/relationships/tags" Target="../tags/tag219.xml"/><Relationship Id="rId6" Type="http://schemas.openxmlformats.org/officeDocument/2006/relationships/tags" Target="../tags/tag224.xml"/><Relationship Id="rId5" Type="http://schemas.openxmlformats.org/officeDocument/2006/relationships/tags" Target="../tags/tag223.xml"/><Relationship Id="rId10" Type="http://schemas.openxmlformats.org/officeDocument/2006/relationships/notesSlide" Target="../notesSlides/notesSlide5.xml"/><Relationship Id="rId4" Type="http://schemas.openxmlformats.org/officeDocument/2006/relationships/tags" Target="../tags/tag222.xml"/><Relationship Id="rId9"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tags" Target="../tags/tag229.xml"/><Relationship Id="rId7" Type="http://schemas.openxmlformats.org/officeDocument/2006/relationships/slideLayout" Target="../slideLayouts/slideLayout2.xml"/><Relationship Id="rId2" Type="http://schemas.openxmlformats.org/officeDocument/2006/relationships/tags" Target="../tags/tag228.xml"/><Relationship Id="rId1" Type="http://schemas.openxmlformats.org/officeDocument/2006/relationships/tags" Target="../tags/tag227.xml"/><Relationship Id="rId6" Type="http://schemas.openxmlformats.org/officeDocument/2006/relationships/tags" Target="../tags/tag232.xml"/><Relationship Id="rId5" Type="http://schemas.openxmlformats.org/officeDocument/2006/relationships/tags" Target="../tags/tag231.xml"/><Relationship Id="rId4" Type="http://schemas.openxmlformats.org/officeDocument/2006/relationships/tags" Target="../tags/tag23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110.xml"/><Relationship Id="rId7" Type="http://schemas.openxmlformats.org/officeDocument/2006/relationships/slideLayout" Target="../slideLayouts/slideLayout2.xml"/><Relationship Id="rId2" Type="http://schemas.openxmlformats.org/officeDocument/2006/relationships/tags" Target="../tags/tag109.xml"/><Relationship Id="rId1" Type="http://schemas.openxmlformats.org/officeDocument/2006/relationships/tags" Target="../tags/tag108.xml"/><Relationship Id="rId6" Type="http://schemas.openxmlformats.org/officeDocument/2006/relationships/tags" Target="../tags/tag113.xml"/><Relationship Id="rId5" Type="http://schemas.openxmlformats.org/officeDocument/2006/relationships/tags" Target="../tags/tag112.xml"/><Relationship Id="rId4" Type="http://schemas.openxmlformats.org/officeDocument/2006/relationships/tags" Target="../tags/tag111.xml"/></Relationships>
</file>

<file path=ppt/slides/_rels/slide20.xml.rels><?xml version="1.0" encoding="UTF-8" standalone="yes"?>
<Relationships xmlns="http://schemas.openxmlformats.org/package/2006/relationships"><Relationship Id="rId8" Type="http://schemas.openxmlformats.org/officeDocument/2006/relationships/tags" Target="../tags/tag240.xml"/><Relationship Id="rId3" Type="http://schemas.openxmlformats.org/officeDocument/2006/relationships/tags" Target="../tags/tag235.xml"/><Relationship Id="rId7" Type="http://schemas.openxmlformats.org/officeDocument/2006/relationships/tags" Target="../tags/tag239.xml"/><Relationship Id="rId2" Type="http://schemas.openxmlformats.org/officeDocument/2006/relationships/tags" Target="../tags/tag234.xml"/><Relationship Id="rId1" Type="http://schemas.openxmlformats.org/officeDocument/2006/relationships/tags" Target="../tags/tag233.xml"/><Relationship Id="rId6" Type="http://schemas.openxmlformats.org/officeDocument/2006/relationships/tags" Target="../tags/tag238.xml"/><Relationship Id="rId5" Type="http://schemas.openxmlformats.org/officeDocument/2006/relationships/tags" Target="../tags/tag237.xml"/><Relationship Id="rId10" Type="http://schemas.openxmlformats.org/officeDocument/2006/relationships/notesSlide" Target="../notesSlides/notesSlide6.xml"/><Relationship Id="rId4" Type="http://schemas.openxmlformats.org/officeDocument/2006/relationships/tags" Target="../tags/tag236.xml"/><Relationship Id="rId9"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8" Type="http://schemas.openxmlformats.org/officeDocument/2006/relationships/tags" Target="../tags/tag248.xml"/><Relationship Id="rId3" Type="http://schemas.openxmlformats.org/officeDocument/2006/relationships/tags" Target="../tags/tag243.xml"/><Relationship Id="rId7" Type="http://schemas.openxmlformats.org/officeDocument/2006/relationships/tags" Target="../tags/tag247.xml"/><Relationship Id="rId2" Type="http://schemas.openxmlformats.org/officeDocument/2006/relationships/tags" Target="../tags/tag242.xml"/><Relationship Id="rId1" Type="http://schemas.openxmlformats.org/officeDocument/2006/relationships/tags" Target="../tags/tag241.xml"/><Relationship Id="rId6" Type="http://schemas.openxmlformats.org/officeDocument/2006/relationships/tags" Target="../tags/tag246.xml"/><Relationship Id="rId5" Type="http://schemas.openxmlformats.org/officeDocument/2006/relationships/tags" Target="../tags/tag245.xml"/><Relationship Id="rId10" Type="http://schemas.openxmlformats.org/officeDocument/2006/relationships/notesSlide" Target="../notesSlides/notesSlide7.xml"/><Relationship Id="rId4" Type="http://schemas.openxmlformats.org/officeDocument/2006/relationships/tags" Target="../tags/tag244.xml"/><Relationship Id="rId9"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8" Type="http://schemas.openxmlformats.org/officeDocument/2006/relationships/tags" Target="../tags/tag256.xml"/><Relationship Id="rId3" Type="http://schemas.openxmlformats.org/officeDocument/2006/relationships/tags" Target="../tags/tag251.xml"/><Relationship Id="rId7" Type="http://schemas.openxmlformats.org/officeDocument/2006/relationships/tags" Target="../tags/tag255.xml"/><Relationship Id="rId2" Type="http://schemas.openxmlformats.org/officeDocument/2006/relationships/tags" Target="../tags/tag250.xml"/><Relationship Id="rId1" Type="http://schemas.openxmlformats.org/officeDocument/2006/relationships/tags" Target="../tags/tag249.xml"/><Relationship Id="rId6" Type="http://schemas.openxmlformats.org/officeDocument/2006/relationships/tags" Target="../tags/tag254.xml"/><Relationship Id="rId5" Type="http://schemas.openxmlformats.org/officeDocument/2006/relationships/tags" Target="../tags/tag253.xml"/><Relationship Id="rId10" Type="http://schemas.openxmlformats.org/officeDocument/2006/relationships/notesSlide" Target="../notesSlides/notesSlide8.xml"/><Relationship Id="rId4" Type="http://schemas.openxmlformats.org/officeDocument/2006/relationships/tags" Target="../tags/tag252.xml"/><Relationship Id="rId9"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8" Type="http://schemas.openxmlformats.org/officeDocument/2006/relationships/tags" Target="../tags/tag264.xml"/><Relationship Id="rId3" Type="http://schemas.openxmlformats.org/officeDocument/2006/relationships/tags" Target="../tags/tag259.xml"/><Relationship Id="rId7" Type="http://schemas.openxmlformats.org/officeDocument/2006/relationships/tags" Target="../tags/tag263.xml"/><Relationship Id="rId2" Type="http://schemas.openxmlformats.org/officeDocument/2006/relationships/tags" Target="../tags/tag258.xml"/><Relationship Id="rId1" Type="http://schemas.openxmlformats.org/officeDocument/2006/relationships/tags" Target="../tags/tag257.xml"/><Relationship Id="rId6" Type="http://schemas.openxmlformats.org/officeDocument/2006/relationships/tags" Target="../tags/tag262.xml"/><Relationship Id="rId11" Type="http://schemas.openxmlformats.org/officeDocument/2006/relationships/image" Target="../media/image4.png"/><Relationship Id="rId5" Type="http://schemas.openxmlformats.org/officeDocument/2006/relationships/tags" Target="../tags/tag261.xml"/><Relationship Id="rId10" Type="http://schemas.openxmlformats.org/officeDocument/2006/relationships/notesSlide" Target="../notesSlides/notesSlide9.xml"/><Relationship Id="rId4" Type="http://schemas.openxmlformats.org/officeDocument/2006/relationships/tags" Target="../tags/tag260.xml"/><Relationship Id="rId9"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8" Type="http://schemas.openxmlformats.org/officeDocument/2006/relationships/tags" Target="../tags/tag272.xml"/><Relationship Id="rId3" Type="http://schemas.openxmlformats.org/officeDocument/2006/relationships/tags" Target="../tags/tag267.xml"/><Relationship Id="rId7" Type="http://schemas.openxmlformats.org/officeDocument/2006/relationships/tags" Target="../tags/tag271.xml"/><Relationship Id="rId2" Type="http://schemas.openxmlformats.org/officeDocument/2006/relationships/tags" Target="../tags/tag266.xml"/><Relationship Id="rId1" Type="http://schemas.openxmlformats.org/officeDocument/2006/relationships/tags" Target="../tags/tag265.xml"/><Relationship Id="rId6" Type="http://schemas.openxmlformats.org/officeDocument/2006/relationships/tags" Target="../tags/tag270.xml"/><Relationship Id="rId5" Type="http://schemas.openxmlformats.org/officeDocument/2006/relationships/tags" Target="../tags/tag269.xml"/><Relationship Id="rId10" Type="http://schemas.openxmlformats.org/officeDocument/2006/relationships/notesSlide" Target="../notesSlides/notesSlide10.xml"/><Relationship Id="rId4" Type="http://schemas.openxmlformats.org/officeDocument/2006/relationships/tags" Target="../tags/tag268.xml"/><Relationship Id="rId9"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tags" Target="../tags/tag275.xml"/><Relationship Id="rId7" Type="http://schemas.openxmlformats.org/officeDocument/2006/relationships/slideLayout" Target="../slideLayouts/slideLayout2.xml"/><Relationship Id="rId2" Type="http://schemas.openxmlformats.org/officeDocument/2006/relationships/tags" Target="../tags/tag274.xml"/><Relationship Id="rId1" Type="http://schemas.openxmlformats.org/officeDocument/2006/relationships/tags" Target="../tags/tag273.xml"/><Relationship Id="rId6" Type="http://schemas.openxmlformats.org/officeDocument/2006/relationships/tags" Target="../tags/tag278.xml"/><Relationship Id="rId5" Type="http://schemas.openxmlformats.org/officeDocument/2006/relationships/tags" Target="../tags/tag277.xml"/><Relationship Id="rId4" Type="http://schemas.openxmlformats.org/officeDocument/2006/relationships/tags" Target="../tags/tag27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16.xml"/><Relationship Id="rId7" Type="http://schemas.openxmlformats.org/officeDocument/2006/relationships/tags" Target="../tags/tag120.xml"/><Relationship Id="rId2" Type="http://schemas.openxmlformats.org/officeDocument/2006/relationships/tags" Target="../tags/tag115.xml"/><Relationship Id="rId1" Type="http://schemas.openxmlformats.org/officeDocument/2006/relationships/tags" Target="../tags/tag114.xml"/><Relationship Id="rId6" Type="http://schemas.openxmlformats.org/officeDocument/2006/relationships/tags" Target="../tags/tag119.xml"/><Relationship Id="rId5" Type="http://schemas.openxmlformats.org/officeDocument/2006/relationships/tags" Target="../tags/tag118.xml"/><Relationship Id="rId4" Type="http://schemas.openxmlformats.org/officeDocument/2006/relationships/tags" Target="../tags/tag11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tags" Target="../tags/tag128.xml"/><Relationship Id="rId3" Type="http://schemas.openxmlformats.org/officeDocument/2006/relationships/tags" Target="../tags/tag123.xml"/><Relationship Id="rId7" Type="http://schemas.openxmlformats.org/officeDocument/2006/relationships/tags" Target="../tags/tag127.xml"/><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tags" Target="../tags/tag126.xml"/><Relationship Id="rId5" Type="http://schemas.openxmlformats.org/officeDocument/2006/relationships/tags" Target="../tags/tag125.xml"/><Relationship Id="rId10" Type="http://schemas.openxmlformats.org/officeDocument/2006/relationships/notesSlide" Target="../notesSlides/notesSlide1.xml"/><Relationship Id="rId4" Type="http://schemas.openxmlformats.org/officeDocument/2006/relationships/tags" Target="../tags/tag124.xml"/><Relationship Id="rId9"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8" Type="http://schemas.openxmlformats.org/officeDocument/2006/relationships/tags" Target="../tags/tag136.xml"/><Relationship Id="rId3" Type="http://schemas.openxmlformats.org/officeDocument/2006/relationships/tags" Target="../tags/tag131.xml"/><Relationship Id="rId7" Type="http://schemas.openxmlformats.org/officeDocument/2006/relationships/tags" Target="../tags/tag135.xml"/><Relationship Id="rId2" Type="http://schemas.openxmlformats.org/officeDocument/2006/relationships/tags" Target="../tags/tag130.xml"/><Relationship Id="rId1" Type="http://schemas.openxmlformats.org/officeDocument/2006/relationships/tags" Target="../tags/tag129.xml"/><Relationship Id="rId6" Type="http://schemas.openxmlformats.org/officeDocument/2006/relationships/tags" Target="../tags/tag134.xml"/><Relationship Id="rId5" Type="http://schemas.openxmlformats.org/officeDocument/2006/relationships/tags" Target="../tags/tag133.xml"/><Relationship Id="rId10" Type="http://schemas.openxmlformats.org/officeDocument/2006/relationships/notesSlide" Target="../notesSlides/notesSlide2.xml"/><Relationship Id="rId4" Type="http://schemas.openxmlformats.org/officeDocument/2006/relationships/tags" Target="../tags/tag132.xml"/><Relationship Id="rId9"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8" Type="http://schemas.openxmlformats.org/officeDocument/2006/relationships/tags" Target="../tags/tag144.xml"/><Relationship Id="rId13" Type="http://schemas.openxmlformats.org/officeDocument/2006/relationships/tags" Target="../tags/tag149.xml"/><Relationship Id="rId18" Type="http://schemas.openxmlformats.org/officeDocument/2006/relationships/tags" Target="../tags/tag154.xml"/><Relationship Id="rId26" Type="http://schemas.openxmlformats.org/officeDocument/2006/relationships/tags" Target="../tags/tag162.xml"/><Relationship Id="rId3" Type="http://schemas.openxmlformats.org/officeDocument/2006/relationships/tags" Target="../tags/tag139.xml"/><Relationship Id="rId21" Type="http://schemas.openxmlformats.org/officeDocument/2006/relationships/tags" Target="../tags/tag157.xml"/><Relationship Id="rId7" Type="http://schemas.openxmlformats.org/officeDocument/2006/relationships/tags" Target="../tags/tag143.xml"/><Relationship Id="rId12" Type="http://schemas.openxmlformats.org/officeDocument/2006/relationships/tags" Target="../tags/tag148.xml"/><Relationship Id="rId17" Type="http://schemas.openxmlformats.org/officeDocument/2006/relationships/tags" Target="../tags/tag153.xml"/><Relationship Id="rId25" Type="http://schemas.openxmlformats.org/officeDocument/2006/relationships/tags" Target="../tags/tag161.xml"/><Relationship Id="rId2" Type="http://schemas.openxmlformats.org/officeDocument/2006/relationships/tags" Target="../tags/tag138.xml"/><Relationship Id="rId16" Type="http://schemas.openxmlformats.org/officeDocument/2006/relationships/tags" Target="../tags/tag152.xml"/><Relationship Id="rId20" Type="http://schemas.openxmlformats.org/officeDocument/2006/relationships/tags" Target="../tags/tag156.xml"/><Relationship Id="rId1" Type="http://schemas.openxmlformats.org/officeDocument/2006/relationships/tags" Target="../tags/tag137.xml"/><Relationship Id="rId6" Type="http://schemas.openxmlformats.org/officeDocument/2006/relationships/tags" Target="../tags/tag142.xml"/><Relationship Id="rId11" Type="http://schemas.openxmlformats.org/officeDocument/2006/relationships/tags" Target="../tags/tag147.xml"/><Relationship Id="rId24" Type="http://schemas.openxmlformats.org/officeDocument/2006/relationships/tags" Target="../tags/tag160.xml"/><Relationship Id="rId5" Type="http://schemas.openxmlformats.org/officeDocument/2006/relationships/tags" Target="../tags/tag141.xml"/><Relationship Id="rId15" Type="http://schemas.openxmlformats.org/officeDocument/2006/relationships/tags" Target="../tags/tag151.xml"/><Relationship Id="rId23" Type="http://schemas.openxmlformats.org/officeDocument/2006/relationships/tags" Target="../tags/tag159.xml"/><Relationship Id="rId10" Type="http://schemas.openxmlformats.org/officeDocument/2006/relationships/tags" Target="../tags/tag146.xml"/><Relationship Id="rId19" Type="http://schemas.openxmlformats.org/officeDocument/2006/relationships/tags" Target="../tags/tag155.xml"/><Relationship Id="rId4" Type="http://schemas.openxmlformats.org/officeDocument/2006/relationships/tags" Target="../tags/tag140.xml"/><Relationship Id="rId9" Type="http://schemas.openxmlformats.org/officeDocument/2006/relationships/tags" Target="../tags/tag145.xml"/><Relationship Id="rId14" Type="http://schemas.openxmlformats.org/officeDocument/2006/relationships/tags" Target="../tags/tag150.xml"/><Relationship Id="rId22" Type="http://schemas.openxmlformats.org/officeDocument/2006/relationships/tags" Target="../tags/tag158.xml"/><Relationship Id="rId27"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tags" Target="../tags/tag170.xml"/><Relationship Id="rId3" Type="http://schemas.openxmlformats.org/officeDocument/2006/relationships/tags" Target="../tags/tag165.xml"/><Relationship Id="rId7" Type="http://schemas.openxmlformats.org/officeDocument/2006/relationships/tags" Target="../tags/tag169.xml"/><Relationship Id="rId2" Type="http://schemas.openxmlformats.org/officeDocument/2006/relationships/tags" Target="../tags/tag164.xml"/><Relationship Id="rId1" Type="http://schemas.openxmlformats.org/officeDocument/2006/relationships/tags" Target="../tags/tag163.xml"/><Relationship Id="rId6" Type="http://schemas.openxmlformats.org/officeDocument/2006/relationships/tags" Target="../tags/tag168.xml"/><Relationship Id="rId5" Type="http://schemas.openxmlformats.org/officeDocument/2006/relationships/tags" Target="../tags/tag167.xml"/><Relationship Id="rId10" Type="http://schemas.openxmlformats.org/officeDocument/2006/relationships/notesSlide" Target="../notesSlides/notesSlide3.xml"/><Relationship Id="rId4" Type="http://schemas.openxmlformats.org/officeDocument/2006/relationships/tags" Target="../tags/tag166.xml"/><Relationship Id="rId9"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981710" y="751840"/>
            <a:ext cx="9621520" cy="11938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ysClr val="windowText" lastClr="000000"/>
                </a:solidFill>
                <a:latin typeface="等线 Light" panose="02010600030101010101" charset="-122"/>
                <a:ea typeface="宋体" panose="02010600030101010101" pitchFamily="2" charset="-122"/>
                <a:cs typeface="宋体" panose="02010600030101010101" pitchFamily="2" charset="-122"/>
              </a:defRPr>
            </a:lvl1pPr>
          </a:lstStyle>
          <a:p>
            <a:r>
              <a:rPr lang="zh-CN" altLang="en-US" sz="4400" b="1" dirty="0">
                <a:solidFill>
                  <a:srgbClr val="002060"/>
                </a:solidFill>
                <a:effectLst>
                  <a:outerShdw blurRad="38100" dist="19050" dir="2700000" algn="tl" rotWithShape="0">
                    <a:schemeClr val="dk1">
                      <a:alpha val="40000"/>
                    </a:schemeClr>
                  </a:outerShdw>
                </a:effectLst>
                <a:latin typeface="+mn-lt"/>
                <a:ea typeface="+mn-lt"/>
                <a:cs typeface="微软雅黑" panose="020B0503020204020204" pitchFamily="34" charset="-122"/>
              </a:rPr>
              <a:t>《市场营销教程》</a:t>
            </a:r>
          </a:p>
        </p:txBody>
      </p:sp>
      <p:cxnSp>
        <p:nvCxnSpPr>
          <p:cNvPr id="10" name="直接连接符​​ 57"/>
          <p:cNvCxnSpPr/>
          <p:nvPr/>
        </p:nvCxnSpPr>
        <p:spPr>
          <a:xfrm flipV="1">
            <a:off x="1281430" y="2056765"/>
            <a:ext cx="9182100" cy="635"/>
          </a:xfrm>
          <a:prstGeom prst="line">
            <a:avLst/>
          </a:prstGeom>
          <a:noFill/>
          <a:ln w="25400" cap="flat" cmpd="sng" algn="ctr">
            <a:solidFill>
              <a:srgbClr val="A5A5A5"/>
            </a:solidFill>
            <a:prstDash val="solid"/>
            <a:miter lim="800000"/>
          </a:ln>
          <a:effectLst/>
        </p:spPr>
      </p:cxnSp>
      <p:sp>
        <p:nvSpPr>
          <p:cNvPr id="155" name="文本框 8"/>
          <p:cNvSpPr txBox="1"/>
          <p:nvPr/>
        </p:nvSpPr>
        <p:spPr>
          <a:xfrm>
            <a:off x="991870" y="3604895"/>
            <a:ext cx="10208260" cy="706755"/>
          </a:xfrm>
          <a:prstGeom prst="rect">
            <a:avLst/>
          </a:prstGeom>
          <a:ln w="12700">
            <a:miter lim="400000"/>
          </a:ln>
        </p:spPr>
        <p:txBody>
          <a:bodyPr wrap="square" lIns="45719" rIns="45719">
            <a:spAutoFit/>
          </a:bodyPr>
          <a:lstStyle>
            <a:lvl1pPr algn="ctr" defTabSz="457200">
              <a:defRPr sz="5400" b="1">
                <a:solidFill>
                  <a:srgbClr val="404040"/>
                </a:solidFill>
              </a:defRPr>
            </a:lvl1pPr>
          </a:lstStyle>
          <a:p>
            <a:r>
              <a:rPr sz="40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第</a:t>
            </a:r>
            <a:r>
              <a:rPr lang="zh-CN" altLang="en-US" sz="40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五</a:t>
            </a:r>
            <a:r>
              <a:rPr sz="40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章</a:t>
            </a:r>
            <a:r>
              <a:rPr lang="en-US" sz="40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40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弱</a:t>
            </a:r>
            <a:r>
              <a:rPr lang="zh-CN" altLang="en-US" sz="40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水三千，只取一瓢</a:t>
            </a:r>
            <a:r>
              <a:rPr lang="en-US" altLang="zh-CN" sz="40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0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STP</a:t>
            </a:r>
            <a:r>
              <a:rPr lang="zh-CN" altLang="en-US" sz="40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策略</a:t>
            </a:r>
            <a:endParaRPr sz="40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2"/>
            </p:custDataLst>
          </p:nvPr>
        </p:nvSpPr>
        <p:spPr>
          <a:xfrm>
            <a:off x="578178" y="471341"/>
            <a:ext cx="11035646" cy="5915320"/>
          </a:xfrm>
          <a:prstGeom prst="rect">
            <a:avLst/>
          </a:prstGeom>
          <a:noFill/>
          <a:ln w="19050">
            <a:solidFill>
              <a:schemeClr val="accent1"/>
            </a:solid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kumimoji="1" lang="zh-CN" altLang="en-US" sz="1600" b="1">
              <a:latin typeface="微软雅黑" panose="020B0503020204020204" pitchFamily="34" charset="-122"/>
              <a:ea typeface="微软雅黑" panose="020B0503020204020204" pitchFamily="34" charset="-122"/>
              <a:sym typeface="+mn-lt"/>
            </a:endParaRPr>
          </a:p>
        </p:txBody>
      </p:sp>
      <p:cxnSp>
        <p:nvCxnSpPr>
          <p:cNvPr id="10" name="直接连接符 9"/>
          <p:cNvCxnSpPr/>
          <p:nvPr>
            <p:custDataLst>
              <p:tags r:id="rId3"/>
            </p:custDataLst>
          </p:nvPr>
        </p:nvCxnSpPr>
        <p:spPr>
          <a:xfrm>
            <a:off x="758952" y="128016"/>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4"/>
            </p:custDataLst>
          </p:nvPr>
        </p:nvCxnSpPr>
        <p:spPr>
          <a:xfrm>
            <a:off x="578176" y="213163"/>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5"/>
            </p:custDataLst>
          </p:nvPr>
        </p:nvCxnSpPr>
        <p:spPr>
          <a:xfrm>
            <a:off x="11148420" y="6151063"/>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6"/>
            </p:custDataLst>
          </p:nvPr>
        </p:nvCxnSpPr>
        <p:spPr>
          <a:xfrm>
            <a:off x="10967644" y="6236210"/>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758825" y="707390"/>
            <a:ext cx="3318510" cy="583565"/>
          </a:xfrm>
          <a:prstGeom prst="rect">
            <a:avLst/>
          </a:prstGeom>
        </p:spPr>
        <p:txBody>
          <a:bodyPr wrap="square">
            <a:spAutoFit/>
          </a:bodyPr>
          <a:lstStyle/>
          <a:p>
            <a:pPr lvl="0" algn="ctr"/>
            <a:r>
              <a:rPr lang="zh-CN" altLang="en-US" sz="3200" b="1" dirty="0" smtClean="0">
                <a:solidFill>
                  <a:srgbClr val="002060"/>
                </a:solidFill>
                <a:latin typeface="Agency FB" panose="020B0503020202020204" pitchFamily="34" charset="0"/>
                <a:ea typeface="微软雅黑" panose="020B0503020204020204" pitchFamily="34" charset="-122"/>
              </a:rPr>
              <a:t>本节框架图</a:t>
            </a:r>
            <a:endParaRPr lang="zh-CN" altLang="en-US" sz="3200" b="1" dirty="0">
              <a:solidFill>
                <a:srgbClr val="002060"/>
              </a:solidFill>
              <a:latin typeface="Agency FB" panose="020B0503020202020204" pitchFamily="34" charset="0"/>
              <a:ea typeface="微软雅黑" panose="020B0503020204020204" pitchFamily="34" charset="-122"/>
            </a:endParaRPr>
          </a:p>
        </p:txBody>
      </p:sp>
      <p:pic>
        <p:nvPicPr>
          <p:cNvPr id="15" name="图片 14"/>
          <p:cNvPicPr/>
          <p:nvPr/>
        </p:nvPicPr>
        <p:blipFill>
          <a:blip r:embed="rId8" cstate="print">
            <a:extLst>
              <a:ext uri="{28A0092B-C50C-407E-A947-70E740481C1C}">
                <a14:useLocalDpi xmlns:a14="http://schemas.microsoft.com/office/drawing/2010/main" val="0"/>
              </a:ext>
            </a:extLst>
          </a:blip>
          <a:stretch>
            <a:fillRect/>
          </a:stretch>
        </p:blipFill>
        <p:spPr>
          <a:xfrm>
            <a:off x="3514828" y="997210"/>
            <a:ext cx="6440935" cy="5153853"/>
          </a:xfrm>
          <a:prstGeom prst="rect">
            <a:avLst/>
          </a:prstGeom>
        </p:spPr>
      </p:pic>
    </p:spTree>
    <p:custDataLst>
      <p:tags r:id="rId1"/>
    </p:custDataLst>
    <p:extLst>
      <p:ext uri="{BB962C8B-B14F-4D97-AF65-F5344CB8AC3E}">
        <p14:creationId xmlns:p14="http://schemas.microsoft.com/office/powerpoint/2010/main" val="1101896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460997" y="3603456"/>
            <a:ext cx="6894086" cy="1014730"/>
          </a:xfrm>
          <a:prstGeom prst="rect">
            <a:avLst/>
          </a:prstGeom>
        </p:spPr>
        <p:txBody>
          <a:bodyPr wrap="square">
            <a:spAutoFit/>
          </a:bodyPr>
          <a:lstStyle/>
          <a:p>
            <a:pPr lvl="0" algn="ctr"/>
            <a:r>
              <a:rPr lang="zh-CN" altLang="en-US" sz="6000" b="1" dirty="0" smtClean="0">
                <a:solidFill>
                  <a:srgbClr val="002060"/>
                </a:solidFill>
                <a:latin typeface="Agency FB" panose="020B0503020202020204" pitchFamily="34" charset="0"/>
                <a:ea typeface="微软雅黑" panose="020B0503020204020204" pitchFamily="34" charset="-122"/>
              </a:rPr>
              <a:t>选择目标市场</a:t>
            </a:r>
            <a:endParaRPr lang="zh-CN" altLang="en-US" sz="6000" b="1" dirty="0">
              <a:solidFill>
                <a:srgbClr val="002060"/>
              </a:solidFill>
              <a:latin typeface="Agency FB" panose="020B0503020202020204" pitchFamily="34" charset="0"/>
              <a:ea typeface="微软雅黑" panose="020B0503020204020204" pitchFamily="34" charset="-122"/>
            </a:endParaRPr>
          </a:p>
        </p:txBody>
      </p:sp>
      <p:sp>
        <p:nvSpPr>
          <p:cNvPr id="20" name="圆角矩形 10"/>
          <p:cNvSpPr/>
          <p:nvPr/>
        </p:nvSpPr>
        <p:spPr>
          <a:xfrm>
            <a:off x="5050277" y="1292267"/>
            <a:ext cx="1716066" cy="1716066"/>
          </a:xfrm>
          <a:prstGeom prst="roundRect">
            <a:avLst>
              <a:gd name="adj" fmla="val 13517"/>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C00000"/>
              </a:solidFill>
              <a:effectLst/>
              <a:uLnTx/>
              <a:uFillTx/>
              <a:latin typeface="Calibri" panose="020F0502020204030204"/>
              <a:ea typeface="宋体" panose="02010600030101010101" pitchFamily="2" charset="-122"/>
              <a:cs typeface="+mn-cs"/>
            </a:endParaRPr>
          </a:p>
        </p:txBody>
      </p:sp>
      <p:sp>
        <p:nvSpPr>
          <p:cNvPr id="21" name="文本框 20"/>
          <p:cNvSpPr txBox="1"/>
          <p:nvPr/>
        </p:nvSpPr>
        <p:spPr>
          <a:xfrm>
            <a:off x="5269353" y="1488580"/>
            <a:ext cx="1249060" cy="1323439"/>
          </a:xfrm>
          <a:prstGeom prst="rect">
            <a:avLst/>
          </a:prstGeom>
          <a:noFill/>
          <a:effectLst/>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8000" b="0" i="0" u="none" strike="noStrike" kern="1200" cap="none" spc="0" normalizeH="0" baseline="0" noProof="0" dirty="0">
                <a:ln>
                  <a:noFill/>
                </a:ln>
                <a:solidFill>
                  <a:schemeClr val="bg1">
                    <a:lumMod val="95000"/>
                  </a:schemeClr>
                </a:solidFill>
                <a:effectLst>
                  <a:outerShdw blurRad="63500" dist="63500" dir="2700000" algn="tl" rotWithShape="0">
                    <a:prstClr val="black">
                      <a:alpha val="40000"/>
                    </a:prstClr>
                  </a:outerShdw>
                </a:effectLst>
                <a:uLnTx/>
                <a:uFillTx/>
                <a:latin typeface="Impact" panose="020B0806030902050204" pitchFamily="34" charset="0"/>
                <a:ea typeface="宋体" panose="02010600030101010101" pitchFamily="2" charset="-122"/>
                <a:cs typeface="+mn-cs"/>
              </a:rPr>
              <a:t>02</a:t>
            </a:r>
            <a:endParaRPr kumimoji="0" lang="en-US" altLang="zh-CN" sz="6600" b="0" i="0" u="none" strike="noStrike" kern="1200" cap="none" spc="0" normalizeH="0" baseline="0" noProof="0" dirty="0">
              <a:ln>
                <a:noFill/>
              </a:ln>
              <a:solidFill>
                <a:schemeClr val="bg1">
                  <a:lumMod val="95000"/>
                </a:schemeClr>
              </a:solidFill>
              <a:effectLst>
                <a:outerShdw blurRad="63500" dist="63500" dir="2700000" algn="tl" rotWithShape="0">
                  <a:prstClr val="black">
                    <a:alpha val="40000"/>
                  </a:prstClr>
                </a:outerShdw>
              </a:effectLst>
              <a:uLnTx/>
              <a:uFillTx/>
              <a:latin typeface="Impact" panose="020B0806030902050204" pitchFamily="34" charset="0"/>
              <a:ea typeface="宋体" panose="02010600030101010101" pitchFamily="2" charset="-122"/>
              <a:cs typeface="+mn-cs"/>
            </a:endParaRPr>
          </a:p>
        </p:txBody>
      </p:sp>
      <p:cxnSp>
        <p:nvCxnSpPr>
          <p:cNvPr id="3" name="直接连接符 2"/>
          <p:cNvCxnSpPr/>
          <p:nvPr/>
        </p:nvCxnSpPr>
        <p:spPr>
          <a:xfrm>
            <a:off x="1472946" y="5564777"/>
            <a:ext cx="9245600" cy="0"/>
          </a:xfrm>
          <a:prstGeom prst="line">
            <a:avLst/>
          </a:prstGeom>
          <a:ln w="28575">
            <a:solidFill>
              <a:srgbClr val="002060"/>
            </a:solidFill>
          </a:ln>
        </p:spPr>
        <p:style>
          <a:lnRef idx="1">
            <a:schemeClr val="dk1"/>
          </a:lnRef>
          <a:fillRef idx="0">
            <a:schemeClr val="dk1"/>
          </a:fillRef>
          <a:effectRef idx="0">
            <a:schemeClr val="dk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4"/>
          <p:cNvSpPr/>
          <p:nvPr>
            <p:custDataLst>
              <p:tags r:id="rId2"/>
            </p:custDataLst>
          </p:nvPr>
        </p:nvSpPr>
        <p:spPr>
          <a:xfrm>
            <a:off x="1067441" y="1080773"/>
            <a:ext cx="10363283" cy="5029240"/>
          </a:xfrm>
          <a:prstGeom prst="rect">
            <a:avLst/>
          </a:prstGeom>
          <a:solidFill>
            <a:srgbClr val="000000">
              <a:alpha val="14000"/>
            </a:srgbClr>
          </a:solidFill>
          <a:ln>
            <a:noFill/>
          </a:ln>
        </p:spPr>
        <p:style>
          <a:lnRef idx="2">
            <a:srgbClr val="266CBA">
              <a:shade val="50000"/>
            </a:srgbClr>
          </a:lnRef>
          <a:fillRef idx="1">
            <a:srgbClr val="266CBA"/>
          </a:fillRef>
          <a:effectRef idx="0">
            <a:srgbClr val="266CBA"/>
          </a:effectRef>
          <a:fontRef idx="minor">
            <a:srgbClr val="FFFFFF"/>
          </a:fontRef>
        </p:style>
        <p:txBody>
          <a:bodyPr rtlCol="0" anchor="ctr">
            <a:normAutofit/>
          </a:bodyPr>
          <a:lstStyle/>
          <a:p>
            <a:pPr algn="ctr"/>
            <a:r>
              <a:rPr lang="en-US" altLang="zh-CN">
                <a:solidFill>
                  <a:srgbClr val="000000"/>
                </a:solidFill>
                <a:latin typeface="微软雅黑" panose="020B0503020204020204" pitchFamily="34" charset="-122"/>
                <a:ea typeface="微软雅黑" panose="020B0503020204020204" pitchFamily="34" charset="-122"/>
              </a:rPr>
              <a:t>1</a:t>
            </a:r>
          </a:p>
        </p:txBody>
      </p:sp>
      <p:sp>
        <p:nvSpPr>
          <p:cNvPr id="8" name="矩形 3"/>
          <p:cNvSpPr/>
          <p:nvPr>
            <p:custDataLst>
              <p:tags r:id="rId3"/>
            </p:custDataLst>
          </p:nvPr>
        </p:nvSpPr>
        <p:spPr>
          <a:xfrm>
            <a:off x="914358" y="914403"/>
            <a:ext cx="10363283" cy="5029240"/>
          </a:xfrm>
          <a:prstGeom prst="rect">
            <a:avLst/>
          </a:prstGeom>
          <a:solidFill>
            <a:srgbClr val="F2F2F2"/>
          </a:solidFill>
          <a:ln>
            <a:noFill/>
          </a:ln>
        </p:spPr>
        <p:style>
          <a:lnRef idx="2">
            <a:srgbClr val="266CBA">
              <a:shade val="50000"/>
            </a:srgbClr>
          </a:lnRef>
          <a:fillRef idx="1">
            <a:srgbClr val="266CBA"/>
          </a:fillRef>
          <a:effectRef idx="0">
            <a:srgbClr val="266CBA"/>
          </a:effectRef>
          <a:fontRef idx="minor">
            <a:srgbClr val="FFFFFF"/>
          </a:fontRef>
        </p:style>
        <p:txBody>
          <a:bodyPr rtlCol="0" anchor="ctr"/>
          <a:lstStyle/>
          <a:p>
            <a:pPr algn="ctr"/>
            <a:endParaRPr lang="en-US" altLang="zh-CN">
              <a:solidFill>
                <a:srgbClr val="FFFFFF"/>
              </a:solidFill>
              <a:latin typeface="微软雅黑" panose="020B0503020204020204" pitchFamily="34" charset="-122"/>
              <a:ea typeface="微软雅黑" panose="020B0503020204020204" pitchFamily="34" charset="-122"/>
            </a:endParaRPr>
          </a:p>
        </p:txBody>
      </p:sp>
      <p:sp>
        <p:nvSpPr>
          <p:cNvPr id="7" name="任意多边形 6"/>
          <p:cNvSpPr/>
          <p:nvPr>
            <p:custDataLst>
              <p:tags r:id="rId4"/>
            </p:custDataLst>
          </p:nvPr>
        </p:nvSpPr>
        <p:spPr>
          <a:xfrm rot="1260000">
            <a:off x="9374505" y="462280"/>
            <a:ext cx="732790" cy="1366520"/>
          </a:xfrm>
          <a:custGeom>
            <a:avLst/>
            <a:gdLst/>
            <a:ahLst/>
            <a:cxnLst>
              <a:cxn ang="3">
                <a:pos x="hc" y="t"/>
              </a:cxn>
              <a:cxn ang="cd2">
                <a:pos x="l" y="vc"/>
              </a:cxn>
              <a:cxn ang="cd4">
                <a:pos x="hc" y="b"/>
              </a:cxn>
              <a:cxn ang="0">
                <a:pos x="r" y="vc"/>
              </a:cxn>
            </a:cxnLst>
            <a:rect l="l" t="t" r="r" b="b"/>
            <a:pathLst>
              <a:path w="1154" h="2152">
                <a:moveTo>
                  <a:pt x="577" y="0"/>
                </a:moveTo>
                <a:cubicBezTo>
                  <a:pt x="866" y="0"/>
                  <a:pt x="1105" y="113"/>
                  <a:pt x="1147" y="262"/>
                </a:cubicBezTo>
                <a:lnTo>
                  <a:pt x="1149" y="268"/>
                </a:lnTo>
                <a:lnTo>
                  <a:pt x="1154" y="268"/>
                </a:lnTo>
                <a:lnTo>
                  <a:pt x="1154" y="309"/>
                </a:lnTo>
                <a:lnTo>
                  <a:pt x="1154" y="480"/>
                </a:lnTo>
                <a:lnTo>
                  <a:pt x="955" y="480"/>
                </a:lnTo>
                <a:lnTo>
                  <a:pt x="955" y="309"/>
                </a:lnTo>
                <a:cubicBezTo>
                  <a:pt x="955" y="223"/>
                  <a:pt x="786" y="154"/>
                  <a:pt x="577" y="154"/>
                </a:cubicBezTo>
                <a:cubicBezTo>
                  <a:pt x="368" y="154"/>
                  <a:pt x="199" y="223"/>
                  <a:pt x="199" y="309"/>
                </a:cubicBezTo>
                <a:lnTo>
                  <a:pt x="199" y="1843"/>
                </a:lnTo>
                <a:cubicBezTo>
                  <a:pt x="199" y="1929"/>
                  <a:pt x="324" y="1998"/>
                  <a:pt x="478" y="1998"/>
                </a:cubicBezTo>
                <a:cubicBezTo>
                  <a:pt x="631" y="1998"/>
                  <a:pt x="756" y="1929"/>
                  <a:pt x="756" y="1843"/>
                </a:cubicBezTo>
                <a:lnTo>
                  <a:pt x="756" y="792"/>
                </a:lnTo>
                <a:lnTo>
                  <a:pt x="753" y="780"/>
                </a:lnTo>
                <a:cubicBezTo>
                  <a:pt x="729" y="712"/>
                  <a:pt x="678" y="665"/>
                  <a:pt x="618" y="661"/>
                </a:cubicBezTo>
                <a:cubicBezTo>
                  <a:pt x="529" y="657"/>
                  <a:pt x="453" y="748"/>
                  <a:pt x="446" y="866"/>
                </a:cubicBezTo>
                <a:lnTo>
                  <a:pt x="259" y="856"/>
                </a:lnTo>
                <a:cubicBezTo>
                  <a:pt x="271" y="635"/>
                  <a:pt x="436" y="465"/>
                  <a:pt x="627" y="475"/>
                </a:cubicBezTo>
                <a:cubicBezTo>
                  <a:pt x="783" y="483"/>
                  <a:pt x="909" y="608"/>
                  <a:pt x="944" y="773"/>
                </a:cubicBezTo>
                <a:lnTo>
                  <a:pt x="945" y="778"/>
                </a:lnTo>
                <a:lnTo>
                  <a:pt x="955" y="778"/>
                </a:lnTo>
                <a:lnTo>
                  <a:pt x="955" y="1843"/>
                </a:lnTo>
                <a:lnTo>
                  <a:pt x="955" y="1854"/>
                </a:lnTo>
                <a:lnTo>
                  <a:pt x="955" y="1854"/>
                </a:lnTo>
                <a:lnTo>
                  <a:pt x="954" y="1859"/>
                </a:lnTo>
                <a:cubicBezTo>
                  <a:pt x="942" y="2022"/>
                  <a:pt x="733" y="2152"/>
                  <a:pt x="478" y="2152"/>
                </a:cubicBezTo>
                <a:cubicBezTo>
                  <a:pt x="222" y="2152"/>
                  <a:pt x="13" y="2022"/>
                  <a:pt x="1" y="1859"/>
                </a:cubicBezTo>
                <a:lnTo>
                  <a:pt x="0" y="1854"/>
                </a:lnTo>
                <a:lnTo>
                  <a:pt x="0" y="1854"/>
                </a:lnTo>
                <a:lnTo>
                  <a:pt x="0" y="1843"/>
                </a:lnTo>
                <a:lnTo>
                  <a:pt x="0" y="309"/>
                </a:lnTo>
                <a:lnTo>
                  <a:pt x="0" y="284"/>
                </a:lnTo>
                <a:lnTo>
                  <a:pt x="2" y="284"/>
                </a:lnTo>
                <a:lnTo>
                  <a:pt x="3" y="277"/>
                </a:lnTo>
                <a:cubicBezTo>
                  <a:pt x="33" y="121"/>
                  <a:pt x="278" y="0"/>
                  <a:pt x="577" y="0"/>
                </a:cubicBezTo>
                <a:close/>
              </a:path>
            </a:pathLst>
          </a:custGeom>
          <a:solidFill>
            <a:srgbClr val="66676B"/>
          </a:solidFill>
          <a:ln>
            <a:noFill/>
          </a:ln>
        </p:spPr>
        <p:style>
          <a:lnRef idx="2">
            <a:srgbClr val="266CBA">
              <a:shade val="50000"/>
            </a:srgbClr>
          </a:lnRef>
          <a:fillRef idx="1">
            <a:srgbClr val="266CBA"/>
          </a:fillRef>
          <a:effectRef idx="0">
            <a:srgbClr val="266CBA"/>
          </a:effectRef>
          <a:fontRef idx="minor">
            <a:srgbClr val="FFFFFF"/>
          </a:fontRef>
        </p:style>
        <p:txBody>
          <a:bodyPr wrap="square" rtlCol="0" anchor="ctr">
            <a:noAutofit/>
          </a:bodyP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0" name="文本框 9"/>
          <p:cNvSpPr txBox="1"/>
          <p:nvPr>
            <p:custDataLst>
              <p:tags r:id="rId5"/>
            </p:custDataLst>
          </p:nvPr>
        </p:nvSpPr>
        <p:spPr>
          <a:xfrm>
            <a:off x="2000885" y="786765"/>
            <a:ext cx="7620000" cy="1127760"/>
          </a:xfrm>
          <a:prstGeom prst="rect">
            <a:avLst/>
          </a:prstGeom>
          <a:noFill/>
        </p:spPr>
        <p:txBody>
          <a:bodyPr wrap="square" lIns="63500" tIns="25400" rIns="63500" bIns="25400" rtlCol="0" anchor="b" anchorCtr="0">
            <a:normAutofit/>
          </a:bodyPr>
          <a:lstStyle/>
          <a:p>
            <a:pPr>
              <a:buSzPct val="100000"/>
            </a:pPr>
            <a:r>
              <a:rPr lang="zh-CN" altLang="en-US" sz="3600" b="1" spc="240" dirty="0" smtClean="0">
                <a:solidFill>
                  <a:srgbClr val="002060"/>
                </a:solidFill>
                <a:latin typeface="微软雅黑" panose="020B0503020204020204" pitchFamily="34" charset="-122"/>
                <a:ea typeface="微软雅黑" panose="020B0503020204020204" pitchFamily="34" charset="-122"/>
              </a:rPr>
              <a:t>一、目标</a:t>
            </a:r>
            <a:r>
              <a:rPr lang="zh-CN" altLang="en-US" sz="3600" b="1" spc="240" dirty="0">
                <a:solidFill>
                  <a:srgbClr val="002060"/>
                </a:solidFill>
                <a:latin typeface="微软雅黑" panose="020B0503020204020204" pitchFamily="34" charset="-122"/>
                <a:ea typeface="微软雅黑" panose="020B0503020204020204" pitchFamily="34" charset="-122"/>
              </a:rPr>
              <a:t>市场概念</a:t>
            </a:r>
            <a:endParaRPr lang="zh-CN" altLang="en-US" sz="3600" b="1" spc="240" dirty="0">
              <a:solidFill>
                <a:srgbClr val="002060"/>
              </a:solidFill>
              <a:latin typeface="微软雅黑" panose="020B0503020204020204" pitchFamily="34" charset="-122"/>
              <a:ea typeface="微软雅黑" panose="020B0503020204020204" pitchFamily="34" charset="-122"/>
            </a:endParaRPr>
          </a:p>
        </p:txBody>
      </p:sp>
      <p:sp>
        <p:nvSpPr>
          <p:cNvPr id="4" name="圆角矩形 3"/>
          <p:cNvSpPr/>
          <p:nvPr>
            <p:custDataLst>
              <p:tags r:id="rId6"/>
            </p:custDataLst>
          </p:nvPr>
        </p:nvSpPr>
        <p:spPr>
          <a:xfrm>
            <a:off x="2706923" y="2503205"/>
            <a:ext cx="884971" cy="884971"/>
          </a:xfrm>
          <a:prstGeom prst="roundRect">
            <a:avLst>
              <a:gd name="adj" fmla="val 9711"/>
            </a:avLst>
          </a:prstGeom>
          <a:noFill/>
          <a:ln w="107950"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custDataLst>
              <p:tags r:id="rId7"/>
            </p:custDataLst>
          </p:nvPr>
        </p:nvSpPr>
        <p:spPr>
          <a:xfrm>
            <a:off x="3816350" y="2771140"/>
            <a:ext cx="6835775" cy="2855219"/>
          </a:xfrm>
          <a:prstGeom prst="rect">
            <a:avLst/>
          </a:prstGeom>
          <a:noFill/>
        </p:spPr>
        <p:txBody>
          <a:bodyPr wrap="square" lIns="91440" tIns="45720" rIns="91440" bIns="45720" rtlCol="0">
            <a:noAutofit/>
          </a:bodyPr>
          <a:lstStyle/>
          <a:p>
            <a:pPr lvl="0">
              <a:lnSpc>
                <a:spcPct val="120000"/>
              </a:lnSpc>
              <a:buSzPct val="100000"/>
            </a:pPr>
            <a:r>
              <a:rPr lang="zh-CN" altLang="en-US" spc="150" dirty="0" smtClean="0">
                <a:solidFill>
                  <a:schemeClr val="dk1"/>
                </a:solidFill>
                <a:latin typeface="Arial" panose="020B0604020202020204" pitchFamily="34" charset="0"/>
                <a:ea typeface="微软雅黑" panose="020B0503020204020204" pitchFamily="34" charset="-122"/>
              </a:rPr>
              <a:t>目标</a:t>
            </a:r>
            <a:r>
              <a:rPr lang="zh-CN" altLang="en-US" spc="150" dirty="0">
                <a:solidFill>
                  <a:schemeClr val="dk1"/>
                </a:solidFill>
                <a:latin typeface="Arial" panose="020B0604020202020204" pitchFamily="34" charset="0"/>
                <a:ea typeface="微软雅黑" panose="020B0503020204020204" pitchFamily="34" charset="-122"/>
              </a:rPr>
              <a:t>市场就是通过市场细分后，企业准备以相应的产品和服务满足其需要的一个或几个子市场。对于企业来讲，所谓目标市场，就是指企业在市场细分之后的若干“子市场”中，所运用的企业营销活动之“矢”而瞄准的市场方向之“的”的优选过程，瞄准的是具有相同需求或特征的、企业决定为之服务的购买者群体。所谓目标市场，是企业在细分市场的基础上，根据自身资源优势所选择的、主要为之服务的那部分特定的顾客群体。</a:t>
            </a:r>
            <a:endParaRPr lang="zh-CN" altLang="en-US" spc="150" dirty="0">
              <a:solidFill>
                <a:schemeClr val="dk1"/>
              </a:solidFill>
              <a:latin typeface="Arial" panose="020B0604020202020204" pitchFamily="34" charset="0"/>
              <a:ea typeface="微软雅黑" panose="020B0503020204020204" pitchFamily="34" charset="-122"/>
            </a:endParaRPr>
          </a:p>
        </p:txBody>
      </p:sp>
      <p:sp>
        <p:nvSpPr>
          <p:cNvPr id="3" name="文本框 2"/>
          <p:cNvSpPr txBox="1"/>
          <p:nvPr>
            <p:custDataLst>
              <p:tags r:id="rId8"/>
            </p:custDataLst>
          </p:nvPr>
        </p:nvSpPr>
        <p:spPr>
          <a:xfrm>
            <a:off x="3816256" y="2265950"/>
            <a:ext cx="5804533" cy="592919"/>
          </a:xfrm>
          <a:prstGeom prst="rect">
            <a:avLst/>
          </a:prstGeom>
          <a:noFill/>
        </p:spPr>
        <p:txBody>
          <a:bodyPr wrap="square" lIns="91440" tIns="45720" rIns="91440" bIns="45720" rtlCol="0" anchor="ctr" anchorCtr="0">
            <a:normAutofit/>
          </a:bodyPr>
          <a:lstStyle/>
          <a:p>
            <a:pPr marL="0" indent="0" algn="l">
              <a:lnSpc>
                <a:spcPct val="120000"/>
              </a:lnSpc>
              <a:spcBef>
                <a:spcPts val="0"/>
              </a:spcBef>
              <a:spcAft>
                <a:spcPts val="0"/>
              </a:spcAft>
              <a:buSzPct val="100000"/>
            </a:pPr>
            <a:r>
              <a:rPr lang="zh-CN" altLang="en-US" sz="2000" b="1" spc="300">
                <a:solidFill>
                  <a:schemeClr val="accent1"/>
                </a:solidFill>
                <a:latin typeface="Arial" panose="020B0604020202020204" pitchFamily="34" charset="0"/>
                <a:ea typeface="微软雅黑" panose="020B0503020204020204" pitchFamily="34" charset="-122"/>
                <a:cs typeface="+mj-cs"/>
              </a:rPr>
              <a:t>定义</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4"/>
          <p:cNvSpPr/>
          <p:nvPr>
            <p:custDataLst>
              <p:tags r:id="rId2"/>
            </p:custDataLst>
          </p:nvPr>
        </p:nvSpPr>
        <p:spPr>
          <a:xfrm>
            <a:off x="1067441" y="1080773"/>
            <a:ext cx="10363283" cy="5029240"/>
          </a:xfrm>
          <a:prstGeom prst="rect">
            <a:avLst/>
          </a:prstGeom>
          <a:solidFill>
            <a:srgbClr val="000000">
              <a:alpha val="14000"/>
            </a:srgbClr>
          </a:solidFill>
          <a:ln>
            <a:noFill/>
          </a:ln>
        </p:spPr>
        <p:style>
          <a:lnRef idx="2">
            <a:srgbClr val="266CBA">
              <a:shade val="50000"/>
            </a:srgbClr>
          </a:lnRef>
          <a:fillRef idx="1">
            <a:srgbClr val="266CBA"/>
          </a:fillRef>
          <a:effectRef idx="0">
            <a:srgbClr val="266CBA"/>
          </a:effectRef>
          <a:fontRef idx="minor">
            <a:srgbClr val="FFFFFF"/>
          </a:fontRef>
        </p:style>
        <p:txBody>
          <a:bodyPr rtlCol="0" anchor="ctr">
            <a:normAutofit/>
          </a:bodyPr>
          <a:lstStyle/>
          <a:p>
            <a:pPr algn="ctr"/>
            <a:r>
              <a:rPr lang="en-US" altLang="zh-CN">
                <a:solidFill>
                  <a:srgbClr val="000000"/>
                </a:solidFill>
                <a:latin typeface="微软雅黑" panose="020B0503020204020204" pitchFamily="34" charset="-122"/>
                <a:ea typeface="微软雅黑" panose="020B0503020204020204" pitchFamily="34" charset="-122"/>
              </a:rPr>
              <a:t>1</a:t>
            </a:r>
          </a:p>
        </p:txBody>
      </p:sp>
      <p:sp>
        <p:nvSpPr>
          <p:cNvPr id="8" name="矩形 3"/>
          <p:cNvSpPr/>
          <p:nvPr>
            <p:custDataLst>
              <p:tags r:id="rId3"/>
            </p:custDataLst>
          </p:nvPr>
        </p:nvSpPr>
        <p:spPr>
          <a:xfrm>
            <a:off x="914358" y="914403"/>
            <a:ext cx="10363283" cy="5029240"/>
          </a:xfrm>
          <a:prstGeom prst="rect">
            <a:avLst/>
          </a:prstGeom>
          <a:solidFill>
            <a:srgbClr val="F2F2F2"/>
          </a:solidFill>
          <a:ln>
            <a:noFill/>
          </a:ln>
        </p:spPr>
        <p:style>
          <a:lnRef idx="2">
            <a:srgbClr val="266CBA">
              <a:shade val="50000"/>
            </a:srgbClr>
          </a:lnRef>
          <a:fillRef idx="1">
            <a:srgbClr val="266CBA"/>
          </a:fillRef>
          <a:effectRef idx="0">
            <a:srgbClr val="266CBA"/>
          </a:effectRef>
          <a:fontRef idx="minor">
            <a:srgbClr val="FFFFFF"/>
          </a:fontRef>
        </p:style>
        <p:txBody>
          <a:bodyPr rtlCol="0" anchor="ctr"/>
          <a:lstStyle/>
          <a:p>
            <a:pPr algn="ctr"/>
            <a:endParaRPr lang="en-US" altLang="zh-CN">
              <a:solidFill>
                <a:srgbClr val="FFFFFF"/>
              </a:solidFill>
              <a:latin typeface="微软雅黑" panose="020B0503020204020204" pitchFamily="34" charset="-122"/>
              <a:ea typeface="微软雅黑" panose="020B0503020204020204" pitchFamily="34" charset="-122"/>
            </a:endParaRPr>
          </a:p>
        </p:txBody>
      </p:sp>
      <p:sp>
        <p:nvSpPr>
          <p:cNvPr id="7" name="任意多边形 6"/>
          <p:cNvSpPr/>
          <p:nvPr>
            <p:custDataLst>
              <p:tags r:id="rId4"/>
            </p:custDataLst>
          </p:nvPr>
        </p:nvSpPr>
        <p:spPr>
          <a:xfrm rot="1260000">
            <a:off x="9374505" y="462280"/>
            <a:ext cx="732790" cy="1366520"/>
          </a:xfrm>
          <a:custGeom>
            <a:avLst/>
            <a:gdLst/>
            <a:ahLst/>
            <a:cxnLst>
              <a:cxn ang="3">
                <a:pos x="hc" y="t"/>
              </a:cxn>
              <a:cxn ang="cd2">
                <a:pos x="l" y="vc"/>
              </a:cxn>
              <a:cxn ang="cd4">
                <a:pos x="hc" y="b"/>
              </a:cxn>
              <a:cxn ang="0">
                <a:pos x="r" y="vc"/>
              </a:cxn>
            </a:cxnLst>
            <a:rect l="l" t="t" r="r" b="b"/>
            <a:pathLst>
              <a:path w="1154" h="2152">
                <a:moveTo>
                  <a:pt x="577" y="0"/>
                </a:moveTo>
                <a:cubicBezTo>
                  <a:pt x="866" y="0"/>
                  <a:pt x="1105" y="113"/>
                  <a:pt x="1147" y="262"/>
                </a:cubicBezTo>
                <a:lnTo>
                  <a:pt x="1149" y="268"/>
                </a:lnTo>
                <a:lnTo>
                  <a:pt x="1154" y="268"/>
                </a:lnTo>
                <a:lnTo>
                  <a:pt x="1154" y="309"/>
                </a:lnTo>
                <a:lnTo>
                  <a:pt x="1154" y="480"/>
                </a:lnTo>
                <a:lnTo>
                  <a:pt x="955" y="480"/>
                </a:lnTo>
                <a:lnTo>
                  <a:pt x="955" y="309"/>
                </a:lnTo>
                <a:cubicBezTo>
                  <a:pt x="955" y="223"/>
                  <a:pt x="786" y="154"/>
                  <a:pt x="577" y="154"/>
                </a:cubicBezTo>
                <a:cubicBezTo>
                  <a:pt x="368" y="154"/>
                  <a:pt x="199" y="223"/>
                  <a:pt x="199" y="309"/>
                </a:cubicBezTo>
                <a:lnTo>
                  <a:pt x="199" y="1843"/>
                </a:lnTo>
                <a:cubicBezTo>
                  <a:pt x="199" y="1929"/>
                  <a:pt x="324" y="1998"/>
                  <a:pt x="478" y="1998"/>
                </a:cubicBezTo>
                <a:cubicBezTo>
                  <a:pt x="631" y="1998"/>
                  <a:pt x="756" y="1929"/>
                  <a:pt x="756" y="1843"/>
                </a:cubicBezTo>
                <a:lnTo>
                  <a:pt x="756" y="792"/>
                </a:lnTo>
                <a:lnTo>
                  <a:pt x="753" y="780"/>
                </a:lnTo>
                <a:cubicBezTo>
                  <a:pt x="729" y="712"/>
                  <a:pt x="678" y="665"/>
                  <a:pt x="618" y="661"/>
                </a:cubicBezTo>
                <a:cubicBezTo>
                  <a:pt x="529" y="657"/>
                  <a:pt x="453" y="748"/>
                  <a:pt x="446" y="866"/>
                </a:cubicBezTo>
                <a:lnTo>
                  <a:pt x="259" y="856"/>
                </a:lnTo>
                <a:cubicBezTo>
                  <a:pt x="271" y="635"/>
                  <a:pt x="436" y="465"/>
                  <a:pt x="627" y="475"/>
                </a:cubicBezTo>
                <a:cubicBezTo>
                  <a:pt x="783" y="483"/>
                  <a:pt x="909" y="608"/>
                  <a:pt x="944" y="773"/>
                </a:cubicBezTo>
                <a:lnTo>
                  <a:pt x="945" y="778"/>
                </a:lnTo>
                <a:lnTo>
                  <a:pt x="955" y="778"/>
                </a:lnTo>
                <a:lnTo>
                  <a:pt x="955" y="1843"/>
                </a:lnTo>
                <a:lnTo>
                  <a:pt x="955" y="1854"/>
                </a:lnTo>
                <a:lnTo>
                  <a:pt x="955" y="1854"/>
                </a:lnTo>
                <a:lnTo>
                  <a:pt x="954" y="1859"/>
                </a:lnTo>
                <a:cubicBezTo>
                  <a:pt x="942" y="2022"/>
                  <a:pt x="733" y="2152"/>
                  <a:pt x="478" y="2152"/>
                </a:cubicBezTo>
                <a:cubicBezTo>
                  <a:pt x="222" y="2152"/>
                  <a:pt x="13" y="2022"/>
                  <a:pt x="1" y="1859"/>
                </a:cubicBezTo>
                <a:lnTo>
                  <a:pt x="0" y="1854"/>
                </a:lnTo>
                <a:lnTo>
                  <a:pt x="0" y="1854"/>
                </a:lnTo>
                <a:lnTo>
                  <a:pt x="0" y="1843"/>
                </a:lnTo>
                <a:lnTo>
                  <a:pt x="0" y="309"/>
                </a:lnTo>
                <a:lnTo>
                  <a:pt x="0" y="284"/>
                </a:lnTo>
                <a:lnTo>
                  <a:pt x="2" y="284"/>
                </a:lnTo>
                <a:lnTo>
                  <a:pt x="3" y="277"/>
                </a:lnTo>
                <a:cubicBezTo>
                  <a:pt x="33" y="121"/>
                  <a:pt x="278" y="0"/>
                  <a:pt x="577" y="0"/>
                </a:cubicBezTo>
                <a:close/>
              </a:path>
            </a:pathLst>
          </a:custGeom>
          <a:solidFill>
            <a:srgbClr val="66676B"/>
          </a:solidFill>
          <a:ln>
            <a:noFill/>
          </a:ln>
        </p:spPr>
        <p:style>
          <a:lnRef idx="2">
            <a:srgbClr val="266CBA">
              <a:shade val="50000"/>
            </a:srgbClr>
          </a:lnRef>
          <a:fillRef idx="1">
            <a:srgbClr val="266CBA"/>
          </a:fillRef>
          <a:effectRef idx="0">
            <a:srgbClr val="266CBA"/>
          </a:effectRef>
          <a:fontRef idx="minor">
            <a:srgbClr val="FFFFFF"/>
          </a:fontRef>
        </p:style>
        <p:txBody>
          <a:bodyPr wrap="square" rtlCol="0" anchor="ctr">
            <a:noAutofit/>
          </a:bodyP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0" name="文本框 9"/>
          <p:cNvSpPr txBox="1"/>
          <p:nvPr>
            <p:custDataLst>
              <p:tags r:id="rId5"/>
            </p:custDataLst>
          </p:nvPr>
        </p:nvSpPr>
        <p:spPr>
          <a:xfrm>
            <a:off x="2000885" y="786765"/>
            <a:ext cx="7620000" cy="1127760"/>
          </a:xfrm>
          <a:prstGeom prst="rect">
            <a:avLst/>
          </a:prstGeom>
          <a:noFill/>
        </p:spPr>
        <p:txBody>
          <a:bodyPr wrap="square" lIns="63500" tIns="25400" rIns="63500" bIns="25400" rtlCol="0" anchor="b" anchorCtr="0">
            <a:normAutofit/>
          </a:bodyPr>
          <a:lstStyle/>
          <a:p>
            <a:pPr>
              <a:buSzPct val="100000"/>
            </a:pPr>
            <a:r>
              <a:rPr lang="zh-CN" altLang="en-US" sz="3600" b="1" spc="240" dirty="0" smtClean="0">
                <a:solidFill>
                  <a:srgbClr val="002060"/>
                </a:solidFill>
                <a:latin typeface="微软雅黑" panose="020B0503020204020204" pitchFamily="34" charset="-122"/>
                <a:ea typeface="微软雅黑" panose="020B0503020204020204" pitchFamily="34" charset="-122"/>
              </a:rPr>
              <a:t>二</a:t>
            </a:r>
            <a:r>
              <a:rPr lang="zh-CN" altLang="en-US" sz="3600" b="1" spc="240" dirty="0">
                <a:solidFill>
                  <a:srgbClr val="002060"/>
                </a:solidFill>
                <a:latin typeface="微软雅黑" panose="020B0503020204020204" pitchFamily="34" charset="-122"/>
                <a:ea typeface="微软雅黑" panose="020B0503020204020204" pitchFamily="34" charset="-122"/>
              </a:rPr>
              <a:t>、评标目标市场</a:t>
            </a:r>
            <a:endParaRPr lang="zh-CN" altLang="en-US" sz="3600" b="1" spc="240" dirty="0">
              <a:solidFill>
                <a:srgbClr val="002060"/>
              </a:solidFill>
              <a:latin typeface="微软雅黑" panose="020B0503020204020204" pitchFamily="34" charset="-122"/>
              <a:ea typeface="微软雅黑" panose="020B0503020204020204" pitchFamily="34" charset="-122"/>
            </a:endParaRPr>
          </a:p>
        </p:txBody>
      </p:sp>
      <p:sp>
        <p:nvSpPr>
          <p:cNvPr id="4" name="圆角矩形 3"/>
          <p:cNvSpPr/>
          <p:nvPr>
            <p:custDataLst>
              <p:tags r:id="rId6"/>
            </p:custDataLst>
          </p:nvPr>
        </p:nvSpPr>
        <p:spPr>
          <a:xfrm>
            <a:off x="2706923" y="2503205"/>
            <a:ext cx="884971" cy="884971"/>
          </a:xfrm>
          <a:prstGeom prst="roundRect">
            <a:avLst>
              <a:gd name="adj" fmla="val 9711"/>
            </a:avLst>
          </a:prstGeom>
          <a:noFill/>
          <a:ln w="107950"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custDataLst>
              <p:tags r:id="rId7"/>
            </p:custDataLst>
          </p:nvPr>
        </p:nvSpPr>
        <p:spPr>
          <a:xfrm>
            <a:off x="2227041" y="2217275"/>
            <a:ext cx="1109331" cy="949654"/>
          </a:xfrm>
          <a:prstGeom prst="rect">
            <a:avLst/>
          </a:prstGeom>
          <a:solidFill>
            <a:schemeClr val="lt1"/>
          </a:solidFill>
        </p:spPr>
        <p:txBody>
          <a:bodyPr wrap="square" tIns="0" bIns="0" rtlCol="0">
            <a:normAutofit lnSpcReduction="10000"/>
          </a:bodyPr>
          <a:lstStyle/>
          <a:p>
            <a:pPr algn="ctr">
              <a:lnSpc>
                <a:spcPct val="120000"/>
              </a:lnSpc>
            </a:pPr>
            <a:r>
              <a:rPr lang="en-US" altLang="zh-CN" sz="54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01</a:t>
            </a:r>
          </a:p>
        </p:txBody>
      </p:sp>
      <p:sp>
        <p:nvSpPr>
          <p:cNvPr id="2" name="文本框 1"/>
          <p:cNvSpPr txBox="1"/>
          <p:nvPr>
            <p:custDataLst>
              <p:tags r:id="rId8"/>
            </p:custDataLst>
          </p:nvPr>
        </p:nvSpPr>
        <p:spPr>
          <a:xfrm>
            <a:off x="3816350" y="2771140"/>
            <a:ext cx="6835775" cy="2855219"/>
          </a:xfrm>
          <a:prstGeom prst="rect">
            <a:avLst/>
          </a:prstGeom>
          <a:noFill/>
        </p:spPr>
        <p:txBody>
          <a:bodyPr wrap="square" lIns="91440" tIns="45720" rIns="91440" bIns="45720" rtlCol="0">
            <a:noAutofit/>
          </a:bodyPr>
          <a:lstStyle/>
          <a:p>
            <a:pPr lvl="0">
              <a:lnSpc>
                <a:spcPct val="120000"/>
              </a:lnSpc>
              <a:buSzPct val="100000"/>
            </a:pPr>
            <a:r>
              <a:rPr lang="en-US" altLang="zh-CN" b="1" spc="150" dirty="0" smtClean="0">
                <a:solidFill>
                  <a:schemeClr val="dk1"/>
                </a:solidFill>
                <a:latin typeface="Arial" panose="020B0604020202020204" pitchFamily="34" charset="0"/>
                <a:ea typeface="微软雅黑" panose="020B0503020204020204" pitchFamily="34" charset="-122"/>
              </a:rPr>
              <a:t>1</a:t>
            </a:r>
            <a:r>
              <a:rPr lang="en-US" altLang="zh-CN" b="1" spc="150" dirty="0">
                <a:solidFill>
                  <a:schemeClr val="dk1"/>
                </a:solidFill>
                <a:latin typeface="Arial" panose="020B0604020202020204" pitchFamily="34" charset="0"/>
                <a:ea typeface="微软雅黑" panose="020B0503020204020204" pitchFamily="34" charset="-122"/>
              </a:rPr>
              <a:t>.</a:t>
            </a:r>
            <a:r>
              <a:rPr lang="zh-CN" altLang="en-US" b="1" spc="150" dirty="0">
                <a:solidFill>
                  <a:schemeClr val="dk1"/>
                </a:solidFill>
                <a:latin typeface="Arial" panose="020B0604020202020204" pitchFamily="34" charset="0"/>
                <a:ea typeface="微软雅黑" panose="020B0503020204020204" pitchFamily="34" charset="-122"/>
              </a:rPr>
              <a:t>市场规模</a:t>
            </a:r>
            <a:r>
              <a:rPr lang="zh-CN" altLang="en-US" b="1" spc="150" dirty="0" smtClean="0">
                <a:solidFill>
                  <a:schemeClr val="dk1"/>
                </a:solidFill>
                <a:latin typeface="Arial" panose="020B0604020202020204" pitchFamily="34" charset="0"/>
                <a:ea typeface="微软雅黑" panose="020B0503020204020204" pitchFamily="34" charset="-122"/>
              </a:rPr>
              <a:t>适度</a:t>
            </a:r>
            <a:endParaRPr lang="en-US" altLang="zh-CN" b="1" spc="150" dirty="0" smtClean="0">
              <a:solidFill>
                <a:schemeClr val="dk1"/>
              </a:solidFill>
              <a:latin typeface="Arial" panose="020B0604020202020204" pitchFamily="34" charset="0"/>
              <a:ea typeface="微软雅黑" panose="020B0503020204020204" pitchFamily="34" charset="-122"/>
            </a:endParaRPr>
          </a:p>
          <a:p>
            <a:pPr lvl="0">
              <a:lnSpc>
                <a:spcPct val="120000"/>
              </a:lnSpc>
              <a:buSzPct val="100000"/>
            </a:pPr>
            <a:r>
              <a:rPr lang="zh-CN" altLang="en-US" sz="1400" spc="150" dirty="0">
                <a:solidFill>
                  <a:schemeClr val="dk1"/>
                </a:solidFill>
                <a:latin typeface="Arial" panose="020B0604020202020204" pitchFamily="34" charset="0"/>
                <a:ea typeface="微软雅黑" panose="020B0503020204020204" pitchFamily="34" charset="-122"/>
              </a:rPr>
              <a:t>企业进入某一市场是一定希望能够盈利的，如果市场规模过于狭小，企业进入这个市场就没有意义了；</a:t>
            </a:r>
            <a:r>
              <a:rPr lang="zh-CN" altLang="en-US" sz="1400" spc="150" dirty="0" smtClean="0">
                <a:solidFill>
                  <a:schemeClr val="dk1"/>
                </a:solidFill>
                <a:latin typeface="Arial" panose="020B0604020202020204" pitchFamily="34" charset="0"/>
                <a:ea typeface="微软雅黑" panose="020B0503020204020204" pitchFamily="34" charset="-122"/>
              </a:rPr>
              <a:t>另一方面将</a:t>
            </a:r>
            <a:r>
              <a:rPr lang="zh-CN" altLang="en-US" sz="1400" spc="150" dirty="0">
                <a:solidFill>
                  <a:schemeClr val="dk1"/>
                </a:solidFill>
                <a:latin typeface="Arial" panose="020B0604020202020204" pitchFamily="34" charset="0"/>
                <a:ea typeface="微软雅黑" panose="020B0503020204020204" pitchFamily="34" charset="-122"/>
              </a:rPr>
              <a:t>规模最大、最具有吸引力的市场作为目标市场，这样容易导致过度竞争，造成社会资源的浪费，同时企业很难建立起竞争优势，经营结果不理想</a:t>
            </a:r>
            <a:r>
              <a:rPr lang="zh-CN" altLang="en-US" sz="1400" spc="150" dirty="0" smtClean="0">
                <a:solidFill>
                  <a:schemeClr val="dk1"/>
                </a:solidFill>
                <a:latin typeface="Arial" panose="020B0604020202020204" pitchFamily="34" charset="0"/>
                <a:ea typeface="微软雅黑" panose="020B0503020204020204" pitchFamily="34" charset="-122"/>
              </a:rPr>
              <a:t>。</a:t>
            </a:r>
            <a:endParaRPr lang="en-US" altLang="zh-CN" sz="1400" spc="150" dirty="0" smtClean="0">
              <a:solidFill>
                <a:schemeClr val="dk1"/>
              </a:solidFill>
              <a:latin typeface="Arial" panose="020B0604020202020204" pitchFamily="34" charset="0"/>
              <a:ea typeface="微软雅黑" panose="020B0503020204020204" pitchFamily="34" charset="-122"/>
            </a:endParaRPr>
          </a:p>
          <a:p>
            <a:pPr lvl="0">
              <a:lnSpc>
                <a:spcPct val="120000"/>
              </a:lnSpc>
              <a:buSzPct val="100000"/>
            </a:pPr>
            <a:r>
              <a:rPr lang="en-US" altLang="zh-CN" b="1" spc="150" dirty="0">
                <a:solidFill>
                  <a:schemeClr val="dk1"/>
                </a:solidFill>
                <a:latin typeface="Arial" panose="020B0604020202020204" pitchFamily="34" charset="0"/>
                <a:ea typeface="微软雅黑" panose="020B0503020204020204" pitchFamily="34" charset="-122"/>
              </a:rPr>
              <a:t>2.</a:t>
            </a:r>
            <a:r>
              <a:rPr lang="zh-CN" altLang="en-US" b="1" spc="150" dirty="0">
                <a:solidFill>
                  <a:schemeClr val="dk1"/>
                </a:solidFill>
                <a:latin typeface="Arial" panose="020B0604020202020204" pitchFamily="34" charset="0"/>
                <a:ea typeface="微软雅黑" panose="020B0503020204020204" pitchFamily="34" charset="-122"/>
              </a:rPr>
              <a:t>市场具有发展潜力</a:t>
            </a:r>
          </a:p>
          <a:p>
            <a:pPr lvl="0">
              <a:lnSpc>
                <a:spcPct val="120000"/>
              </a:lnSpc>
              <a:buSzPct val="100000"/>
            </a:pPr>
            <a:r>
              <a:rPr lang="zh-CN" altLang="en-US" sz="1400" spc="150" dirty="0">
                <a:solidFill>
                  <a:schemeClr val="dk1"/>
                </a:solidFill>
                <a:latin typeface="Arial" panose="020B0604020202020204" pitchFamily="34" charset="0"/>
                <a:ea typeface="微软雅黑" panose="020B0503020204020204" pitchFamily="34" charset="-122"/>
              </a:rPr>
              <a:t>市场规模的大小并不完全代表市场的盈利能力</a:t>
            </a:r>
            <a:r>
              <a:rPr lang="zh-CN" altLang="en-US" sz="1400" spc="150" dirty="0" smtClean="0">
                <a:solidFill>
                  <a:schemeClr val="dk1"/>
                </a:solidFill>
                <a:latin typeface="Arial" panose="020B0604020202020204" pitchFamily="34" charset="0"/>
                <a:ea typeface="微软雅黑" panose="020B0503020204020204" pitchFamily="34" charset="-122"/>
              </a:rPr>
              <a:t>大小。要考虑</a:t>
            </a:r>
            <a:r>
              <a:rPr lang="zh-CN" altLang="en-US" sz="1400" spc="150" dirty="0">
                <a:solidFill>
                  <a:schemeClr val="dk1"/>
                </a:solidFill>
                <a:latin typeface="Arial" panose="020B0604020202020204" pitchFamily="34" charset="0"/>
                <a:ea typeface="微软雅黑" panose="020B0503020204020204" pitchFamily="34" charset="-122"/>
              </a:rPr>
              <a:t>到政治、经济、社会文化和科学技术等因素的影响，企业在选择目标市场的时候一定要从多个维度考虑细分市场的潜力和发展机会，选择一个具有相当的发展潜力的细分市场进入。</a:t>
            </a:r>
          </a:p>
          <a:p>
            <a:pPr lvl="0">
              <a:lnSpc>
                <a:spcPct val="120000"/>
              </a:lnSpc>
              <a:buSzPct val="100000"/>
            </a:pPr>
            <a:endParaRPr lang="zh-CN" altLang="en-US" sz="1400" spc="150" dirty="0">
              <a:solidFill>
                <a:schemeClr val="dk1"/>
              </a:solidFill>
              <a:latin typeface="Arial" panose="020B0604020202020204" pitchFamily="34" charset="0"/>
              <a:ea typeface="微软雅黑" panose="020B0503020204020204" pitchFamily="34" charset="-122"/>
            </a:endParaRPr>
          </a:p>
        </p:txBody>
      </p:sp>
      <p:sp>
        <p:nvSpPr>
          <p:cNvPr id="3" name="文本框 2"/>
          <p:cNvSpPr txBox="1"/>
          <p:nvPr>
            <p:custDataLst>
              <p:tags r:id="rId9"/>
            </p:custDataLst>
          </p:nvPr>
        </p:nvSpPr>
        <p:spPr>
          <a:xfrm>
            <a:off x="3816256" y="2265950"/>
            <a:ext cx="5804533" cy="592919"/>
          </a:xfrm>
          <a:prstGeom prst="rect">
            <a:avLst/>
          </a:prstGeom>
          <a:noFill/>
        </p:spPr>
        <p:txBody>
          <a:bodyPr wrap="square" lIns="91440" tIns="45720" rIns="91440" bIns="45720" rtlCol="0" anchor="ctr" anchorCtr="0">
            <a:normAutofit/>
          </a:bodyPr>
          <a:lstStyle/>
          <a:p>
            <a:pPr>
              <a:lnSpc>
                <a:spcPct val="120000"/>
              </a:lnSpc>
              <a:buSzPct val="100000"/>
            </a:pPr>
            <a:r>
              <a:rPr lang="zh-CN" altLang="en-US" sz="2000" b="1" spc="300" dirty="0" smtClean="0">
                <a:solidFill>
                  <a:schemeClr val="accent1"/>
                </a:solidFill>
                <a:latin typeface="Arial" panose="020B0604020202020204" pitchFamily="34" charset="0"/>
                <a:ea typeface="微软雅黑" panose="020B0503020204020204" pitchFamily="34" charset="-122"/>
                <a:cs typeface="+mj-cs"/>
              </a:rPr>
              <a:t>细分</a:t>
            </a:r>
            <a:r>
              <a:rPr lang="zh-CN" altLang="en-US" sz="2000" b="1" spc="300" dirty="0">
                <a:solidFill>
                  <a:schemeClr val="accent1"/>
                </a:solidFill>
                <a:latin typeface="Arial" panose="020B0604020202020204" pitchFamily="34" charset="0"/>
                <a:ea typeface="微软雅黑" panose="020B0503020204020204" pitchFamily="34" charset="-122"/>
                <a:cs typeface="+mj-cs"/>
              </a:rPr>
              <a:t>市场的规模和潜力</a:t>
            </a:r>
            <a:endParaRPr lang="en-US" altLang="zh-CN" sz="2000" b="1" spc="300" dirty="0" smtClean="0">
              <a:solidFill>
                <a:schemeClr val="accent1"/>
              </a:solidFill>
              <a:latin typeface="Arial" panose="020B0604020202020204" pitchFamily="34" charset="0"/>
              <a:ea typeface="微软雅黑" panose="020B0503020204020204" pitchFamily="34" charset="-122"/>
              <a:cs typeface="+mj-cs"/>
            </a:endParaRPr>
          </a:p>
        </p:txBody>
      </p:sp>
    </p:spTree>
    <p:custDataLst>
      <p:tags r:id="rId1"/>
    </p:custDataLst>
    <p:extLst>
      <p:ext uri="{BB962C8B-B14F-4D97-AF65-F5344CB8AC3E}">
        <p14:creationId xmlns:p14="http://schemas.microsoft.com/office/powerpoint/2010/main" val="1672301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4"/>
          <p:cNvSpPr/>
          <p:nvPr>
            <p:custDataLst>
              <p:tags r:id="rId2"/>
            </p:custDataLst>
          </p:nvPr>
        </p:nvSpPr>
        <p:spPr>
          <a:xfrm>
            <a:off x="1502654" y="1642704"/>
            <a:ext cx="10363283" cy="5029240"/>
          </a:xfrm>
          <a:prstGeom prst="rect">
            <a:avLst/>
          </a:prstGeom>
          <a:solidFill>
            <a:srgbClr val="000000">
              <a:alpha val="14000"/>
            </a:srgbClr>
          </a:solidFill>
          <a:ln>
            <a:noFill/>
          </a:ln>
        </p:spPr>
        <p:style>
          <a:lnRef idx="2">
            <a:srgbClr val="266CBA">
              <a:shade val="50000"/>
            </a:srgbClr>
          </a:lnRef>
          <a:fillRef idx="1">
            <a:srgbClr val="266CBA"/>
          </a:fillRef>
          <a:effectRef idx="0">
            <a:srgbClr val="266CBA"/>
          </a:effectRef>
          <a:fontRef idx="minor">
            <a:srgbClr val="FFFFFF"/>
          </a:fontRef>
        </p:style>
        <p:txBody>
          <a:bodyPr rtlCol="0" anchor="ctr">
            <a:normAutofit/>
          </a:bodyPr>
          <a:lstStyle/>
          <a:p>
            <a:pPr algn="ctr"/>
            <a:r>
              <a:rPr lang="en-US" altLang="zh-CN">
                <a:solidFill>
                  <a:srgbClr val="000000"/>
                </a:solidFill>
                <a:latin typeface="微软雅黑" panose="020B0503020204020204" pitchFamily="34" charset="-122"/>
                <a:ea typeface="微软雅黑" panose="020B0503020204020204" pitchFamily="34" charset="-122"/>
              </a:rPr>
              <a:t>1</a:t>
            </a:r>
          </a:p>
        </p:txBody>
      </p:sp>
      <p:sp>
        <p:nvSpPr>
          <p:cNvPr id="8" name="矩形 3"/>
          <p:cNvSpPr/>
          <p:nvPr>
            <p:custDataLst>
              <p:tags r:id="rId3"/>
            </p:custDataLst>
          </p:nvPr>
        </p:nvSpPr>
        <p:spPr>
          <a:xfrm>
            <a:off x="696776" y="578498"/>
            <a:ext cx="10882514" cy="5822301"/>
          </a:xfrm>
          <a:prstGeom prst="rect">
            <a:avLst/>
          </a:prstGeom>
          <a:solidFill>
            <a:srgbClr val="F2F2F2"/>
          </a:solidFill>
          <a:ln>
            <a:noFill/>
          </a:ln>
        </p:spPr>
        <p:style>
          <a:lnRef idx="2">
            <a:srgbClr val="266CBA">
              <a:shade val="50000"/>
            </a:srgbClr>
          </a:lnRef>
          <a:fillRef idx="1">
            <a:srgbClr val="266CBA"/>
          </a:fillRef>
          <a:effectRef idx="0">
            <a:srgbClr val="266CBA"/>
          </a:effectRef>
          <a:fontRef idx="minor">
            <a:srgbClr val="FFFFFF"/>
          </a:fontRef>
        </p:style>
        <p:txBody>
          <a:bodyPr rtlCol="0" anchor="ctr"/>
          <a:lstStyle/>
          <a:p>
            <a:pPr algn="ctr"/>
            <a:endParaRPr lang="en-US" altLang="zh-CN">
              <a:solidFill>
                <a:srgbClr val="FFFFFF"/>
              </a:solidFill>
              <a:latin typeface="微软雅黑" panose="020B0503020204020204" pitchFamily="34" charset="-122"/>
              <a:ea typeface="微软雅黑" panose="020B0503020204020204" pitchFamily="34" charset="-122"/>
            </a:endParaRPr>
          </a:p>
        </p:txBody>
      </p:sp>
      <p:sp>
        <p:nvSpPr>
          <p:cNvPr id="7" name="任意多边形 6"/>
          <p:cNvSpPr/>
          <p:nvPr>
            <p:custDataLst>
              <p:tags r:id="rId4"/>
            </p:custDataLst>
          </p:nvPr>
        </p:nvSpPr>
        <p:spPr>
          <a:xfrm rot="1260000">
            <a:off x="9374505" y="462280"/>
            <a:ext cx="732790" cy="1366520"/>
          </a:xfrm>
          <a:custGeom>
            <a:avLst/>
            <a:gdLst/>
            <a:ahLst/>
            <a:cxnLst>
              <a:cxn ang="3">
                <a:pos x="hc" y="t"/>
              </a:cxn>
              <a:cxn ang="cd2">
                <a:pos x="l" y="vc"/>
              </a:cxn>
              <a:cxn ang="cd4">
                <a:pos x="hc" y="b"/>
              </a:cxn>
              <a:cxn ang="0">
                <a:pos x="r" y="vc"/>
              </a:cxn>
            </a:cxnLst>
            <a:rect l="l" t="t" r="r" b="b"/>
            <a:pathLst>
              <a:path w="1154" h="2152">
                <a:moveTo>
                  <a:pt x="577" y="0"/>
                </a:moveTo>
                <a:cubicBezTo>
                  <a:pt x="866" y="0"/>
                  <a:pt x="1105" y="113"/>
                  <a:pt x="1147" y="262"/>
                </a:cubicBezTo>
                <a:lnTo>
                  <a:pt x="1149" y="268"/>
                </a:lnTo>
                <a:lnTo>
                  <a:pt x="1154" y="268"/>
                </a:lnTo>
                <a:lnTo>
                  <a:pt x="1154" y="309"/>
                </a:lnTo>
                <a:lnTo>
                  <a:pt x="1154" y="480"/>
                </a:lnTo>
                <a:lnTo>
                  <a:pt x="955" y="480"/>
                </a:lnTo>
                <a:lnTo>
                  <a:pt x="955" y="309"/>
                </a:lnTo>
                <a:cubicBezTo>
                  <a:pt x="955" y="223"/>
                  <a:pt x="786" y="154"/>
                  <a:pt x="577" y="154"/>
                </a:cubicBezTo>
                <a:cubicBezTo>
                  <a:pt x="368" y="154"/>
                  <a:pt x="199" y="223"/>
                  <a:pt x="199" y="309"/>
                </a:cubicBezTo>
                <a:lnTo>
                  <a:pt x="199" y="1843"/>
                </a:lnTo>
                <a:cubicBezTo>
                  <a:pt x="199" y="1929"/>
                  <a:pt x="324" y="1998"/>
                  <a:pt x="478" y="1998"/>
                </a:cubicBezTo>
                <a:cubicBezTo>
                  <a:pt x="631" y="1998"/>
                  <a:pt x="756" y="1929"/>
                  <a:pt x="756" y="1843"/>
                </a:cubicBezTo>
                <a:lnTo>
                  <a:pt x="756" y="792"/>
                </a:lnTo>
                <a:lnTo>
                  <a:pt x="753" y="780"/>
                </a:lnTo>
                <a:cubicBezTo>
                  <a:pt x="729" y="712"/>
                  <a:pt x="678" y="665"/>
                  <a:pt x="618" y="661"/>
                </a:cubicBezTo>
                <a:cubicBezTo>
                  <a:pt x="529" y="657"/>
                  <a:pt x="453" y="748"/>
                  <a:pt x="446" y="866"/>
                </a:cubicBezTo>
                <a:lnTo>
                  <a:pt x="259" y="856"/>
                </a:lnTo>
                <a:cubicBezTo>
                  <a:pt x="271" y="635"/>
                  <a:pt x="436" y="465"/>
                  <a:pt x="627" y="475"/>
                </a:cubicBezTo>
                <a:cubicBezTo>
                  <a:pt x="783" y="483"/>
                  <a:pt x="909" y="608"/>
                  <a:pt x="944" y="773"/>
                </a:cubicBezTo>
                <a:lnTo>
                  <a:pt x="945" y="778"/>
                </a:lnTo>
                <a:lnTo>
                  <a:pt x="955" y="778"/>
                </a:lnTo>
                <a:lnTo>
                  <a:pt x="955" y="1843"/>
                </a:lnTo>
                <a:lnTo>
                  <a:pt x="955" y="1854"/>
                </a:lnTo>
                <a:lnTo>
                  <a:pt x="955" y="1854"/>
                </a:lnTo>
                <a:lnTo>
                  <a:pt x="954" y="1859"/>
                </a:lnTo>
                <a:cubicBezTo>
                  <a:pt x="942" y="2022"/>
                  <a:pt x="733" y="2152"/>
                  <a:pt x="478" y="2152"/>
                </a:cubicBezTo>
                <a:cubicBezTo>
                  <a:pt x="222" y="2152"/>
                  <a:pt x="13" y="2022"/>
                  <a:pt x="1" y="1859"/>
                </a:cubicBezTo>
                <a:lnTo>
                  <a:pt x="0" y="1854"/>
                </a:lnTo>
                <a:lnTo>
                  <a:pt x="0" y="1854"/>
                </a:lnTo>
                <a:lnTo>
                  <a:pt x="0" y="1843"/>
                </a:lnTo>
                <a:lnTo>
                  <a:pt x="0" y="309"/>
                </a:lnTo>
                <a:lnTo>
                  <a:pt x="0" y="284"/>
                </a:lnTo>
                <a:lnTo>
                  <a:pt x="2" y="284"/>
                </a:lnTo>
                <a:lnTo>
                  <a:pt x="3" y="277"/>
                </a:lnTo>
                <a:cubicBezTo>
                  <a:pt x="33" y="121"/>
                  <a:pt x="278" y="0"/>
                  <a:pt x="577" y="0"/>
                </a:cubicBezTo>
                <a:close/>
              </a:path>
            </a:pathLst>
          </a:custGeom>
          <a:solidFill>
            <a:srgbClr val="66676B"/>
          </a:solidFill>
          <a:ln>
            <a:noFill/>
          </a:ln>
        </p:spPr>
        <p:style>
          <a:lnRef idx="2">
            <a:srgbClr val="266CBA">
              <a:shade val="50000"/>
            </a:srgbClr>
          </a:lnRef>
          <a:fillRef idx="1">
            <a:srgbClr val="266CBA"/>
          </a:fillRef>
          <a:effectRef idx="0">
            <a:srgbClr val="266CBA"/>
          </a:effectRef>
          <a:fontRef idx="minor">
            <a:srgbClr val="FFFFFF"/>
          </a:fontRef>
        </p:style>
        <p:txBody>
          <a:bodyPr wrap="square" rtlCol="0" anchor="ctr">
            <a:noAutofit/>
          </a:bodyP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0" name="文本框 9"/>
          <p:cNvSpPr txBox="1"/>
          <p:nvPr>
            <p:custDataLst>
              <p:tags r:id="rId5"/>
            </p:custDataLst>
          </p:nvPr>
        </p:nvSpPr>
        <p:spPr>
          <a:xfrm>
            <a:off x="1452673" y="291010"/>
            <a:ext cx="7620000" cy="1127760"/>
          </a:xfrm>
          <a:prstGeom prst="rect">
            <a:avLst/>
          </a:prstGeom>
          <a:noFill/>
        </p:spPr>
        <p:txBody>
          <a:bodyPr wrap="square" lIns="63500" tIns="25400" rIns="63500" bIns="25400" rtlCol="0" anchor="b" anchorCtr="0">
            <a:normAutofit/>
          </a:bodyPr>
          <a:lstStyle/>
          <a:p>
            <a:pPr>
              <a:buSzPct val="100000"/>
            </a:pPr>
            <a:r>
              <a:rPr lang="zh-CN" altLang="en-US" sz="3600" b="1" spc="240" dirty="0" smtClean="0">
                <a:solidFill>
                  <a:srgbClr val="002060"/>
                </a:solidFill>
                <a:latin typeface="微软雅黑" panose="020B0503020204020204" pitchFamily="34" charset="-122"/>
                <a:ea typeface="微软雅黑" panose="020B0503020204020204" pitchFamily="34" charset="-122"/>
              </a:rPr>
              <a:t>二</a:t>
            </a:r>
            <a:r>
              <a:rPr lang="zh-CN" altLang="en-US" sz="3600" b="1" spc="240" dirty="0">
                <a:solidFill>
                  <a:srgbClr val="002060"/>
                </a:solidFill>
                <a:latin typeface="微软雅黑" panose="020B0503020204020204" pitchFamily="34" charset="-122"/>
                <a:ea typeface="微软雅黑" panose="020B0503020204020204" pitchFamily="34" charset="-122"/>
              </a:rPr>
              <a:t>、评标目标市场</a:t>
            </a:r>
            <a:endParaRPr lang="zh-CN" altLang="en-US" sz="3600" b="1" spc="240" dirty="0">
              <a:solidFill>
                <a:srgbClr val="002060"/>
              </a:solidFill>
              <a:latin typeface="微软雅黑" panose="020B0503020204020204" pitchFamily="34" charset="-122"/>
              <a:ea typeface="微软雅黑" panose="020B0503020204020204" pitchFamily="34" charset="-122"/>
            </a:endParaRPr>
          </a:p>
        </p:txBody>
      </p:sp>
      <p:sp>
        <p:nvSpPr>
          <p:cNvPr id="4" name="圆角矩形 3"/>
          <p:cNvSpPr/>
          <p:nvPr>
            <p:custDataLst>
              <p:tags r:id="rId6"/>
            </p:custDataLst>
          </p:nvPr>
        </p:nvSpPr>
        <p:spPr>
          <a:xfrm>
            <a:off x="1502654" y="1725121"/>
            <a:ext cx="884971" cy="884971"/>
          </a:xfrm>
          <a:prstGeom prst="roundRect">
            <a:avLst>
              <a:gd name="adj" fmla="val 9711"/>
            </a:avLst>
          </a:prstGeom>
          <a:noFill/>
          <a:ln w="107950"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custDataLst>
              <p:tags r:id="rId7"/>
            </p:custDataLst>
          </p:nvPr>
        </p:nvSpPr>
        <p:spPr>
          <a:xfrm>
            <a:off x="1084620" y="1534856"/>
            <a:ext cx="1109331" cy="949654"/>
          </a:xfrm>
          <a:prstGeom prst="rect">
            <a:avLst/>
          </a:prstGeom>
          <a:solidFill>
            <a:schemeClr val="lt1"/>
          </a:solidFill>
        </p:spPr>
        <p:txBody>
          <a:bodyPr wrap="square" tIns="0" bIns="0" rtlCol="0">
            <a:normAutofit lnSpcReduction="10000"/>
          </a:bodyPr>
          <a:lstStyle/>
          <a:p>
            <a:pPr algn="ctr">
              <a:lnSpc>
                <a:spcPct val="120000"/>
              </a:lnSpc>
            </a:pPr>
            <a:r>
              <a:rPr lang="en-US" altLang="zh-CN" sz="5400" b="1" dirty="0" smtClean="0">
                <a:solidFill>
                  <a:schemeClr val="accent1"/>
                </a:solidFill>
                <a:latin typeface="Arial" panose="020B0604020202020204" pitchFamily="34" charset="0"/>
                <a:ea typeface="微软雅黑" panose="020B0503020204020204" pitchFamily="34" charset="-122"/>
                <a:sym typeface="Arial" panose="020B0604020202020204" pitchFamily="34" charset="0"/>
              </a:rPr>
              <a:t>02</a:t>
            </a:r>
            <a:endParaRPr lang="en-US" altLang="zh-CN" sz="5400"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custDataLst>
              <p:tags r:id="rId8"/>
            </p:custDataLst>
          </p:nvPr>
        </p:nvSpPr>
        <p:spPr>
          <a:xfrm>
            <a:off x="2665614" y="1850061"/>
            <a:ext cx="8574797" cy="4056215"/>
          </a:xfrm>
          <a:prstGeom prst="rect">
            <a:avLst/>
          </a:prstGeom>
          <a:noFill/>
        </p:spPr>
        <p:txBody>
          <a:bodyPr wrap="square" lIns="91440" tIns="45720" rIns="91440" bIns="45720" rtlCol="0">
            <a:noAutofit/>
          </a:bodyPr>
          <a:lstStyle/>
          <a:p>
            <a:pPr lvl="0">
              <a:lnSpc>
                <a:spcPct val="120000"/>
              </a:lnSpc>
              <a:buSzPct val="100000"/>
            </a:pPr>
            <a:r>
              <a:rPr lang="en-US" altLang="zh-CN" sz="1600" b="1" spc="150" dirty="0" smtClean="0">
                <a:solidFill>
                  <a:schemeClr val="dk1"/>
                </a:solidFill>
                <a:latin typeface="Arial" panose="020B0604020202020204" pitchFamily="34" charset="0"/>
                <a:ea typeface="微软雅黑" panose="020B0503020204020204" pitchFamily="34" charset="-122"/>
              </a:rPr>
              <a:t>1.</a:t>
            </a:r>
            <a:r>
              <a:rPr lang="zh-CN" altLang="en-US" sz="1600" b="1" spc="150" dirty="0" smtClean="0">
                <a:solidFill>
                  <a:schemeClr val="dk1"/>
                </a:solidFill>
                <a:latin typeface="Arial" panose="020B0604020202020204" pitchFamily="34" charset="0"/>
                <a:ea typeface="微软雅黑" panose="020B0503020204020204" pitchFamily="34" charset="-122"/>
              </a:rPr>
              <a:t>同行业</a:t>
            </a:r>
            <a:r>
              <a:rPr lang="zh-CN" altLang="en-US" sz="1600" b="1" spc="150" dirty="0">
                <a:solidFill>
                  <a:schemeClr val="dk1"/>
                </a:solidFill>
                <a:latin typeface="Arial" panose="020B0604020202020204" pitchFamily="34" charset="0"/>
                <a:ea typeface="微软雅黑" panose="020B0503020204020204" pitchFamily="34" charset="-122"/>
              </a:rPr>
              <a:t>内现有竞争者的</a:t>
            </a:r>
            <a:r>
              <a:rPr lang="zh-CN" altLang="en-US" sz="1600" b="1" spc="150" dirty="0" smtClean="0">
                <a:solidFill>
                  <a:schemeClr val="dk1"/>
                </a:solidFill>
                <a:latin typeface="Arial" panose="020B0604020202020204" pitchFamily="34" charset="0"/>
                <a:ea typeface="微软雅黑" panose="020B0503020204020204" pitchFamily="34" charset="-122"/>
              </a:rPr>
              <a:t>威胁</a:t>
            </a:r>
            <a:endParaRPr lang="en-US" altLang="zh-CN" sz="1600" b="1" spc="150" dirty="0" smtClean="0">
              <a:solidFill>
                <a:schemeClr val="dk1"/>
              </a:solidFill>
              <a:latin typeface="Arial" panose="020B0604020202020204" pitchFamily="34" charset="0"/>
              <a:ea typeface="微软雅黑" panose="020B0503020204020204" pitchFamily="34" charset="-122"/>
            </a:endParaRPr>
          </a:p>
          <a:p>
            <a:pPr lvl="0">
              <a:lnSpc>
                <a:spcPct val="120000"/>
              </a:lnSpc>
              <a:buSzPct val="100000"/>
            </a:pPr>
            <a:r>
              <a:rPr lang="zh-CN" altLang="en-US" sz="1600" spc="150" dirty="0">
                <a:solidFill>
                  <a:schemeClr val="dk1"/>
                </a:solidFill>
                <a:latin typeface="Arial" panose="020B0604020202020204" pitchFamily="34" charset="0"/>
                <a:ea typeface="微软雅黑" panose="020B0503020204020204" pitchFamily="34" charset="-122"/>
              </a:rPr>
              <a:t>如果某个细分市场已经有了众多的、强大的或者竞争意识强烈的竞争者，那么该细分市场就会失去吸引力</a:t>
            </a:r>
            <a:r>
              <a:rPr lang="zh-CN" altLang="en-US" sz="1600" spc="150" dirty="0" smtClean="0">
                <a:solidFill>
                  <a:schemeClr val="dk1"/>
                </a:solidFill>
                <a:latin typeface="Arial" panose="020B0604020202020204" pitchFamily="34" charset="0"/>
                <a:ea typeface="微软雅黑" panose="020B0503020204020204" pitchFamily="34" charset="-122"/>
              </a:rPr>
              <a:t>。</a:t>
            </a:r>
            <a:endParaRPr lang="en-US" altLang="zh-CN" sz="1600" spc="150" dirty="0" smtClean="0">
              <a:solidFill>
                <a:schemeClr val="dk1"/>
              </a:solidFill>
              <a:latin typeface="Arial" panose="020B0604020202020204" pitchFamily="34" charset="0"/>
              <a:ea typeface="微软雅黑" panose="020B0503020204020204" pitchFamily="34" charset="-122"/>
            </a:endParaRPr>
          </a:p>
          <a:p>
            <a:pPr lvl="0">
              <a:lnSpc>
                <a:spcPct val="120000"/>
              </a:lnSpc>
              <a:buSzPct val="100000"/>
            </a:pPr>
            <a:r>
              <a:rPr lang="en-US" altLang="zh-CN" sz="1600" b="1" spc="150" dirty="0">
                <a:solidFill>
                  <a:schemeClr val="dk1"/>
                </a:solidFill>
                <a:latin typeface="Arial" panose="020B0604020202020204" pitchFamily="34" charset="0"/>
                <a:ea typeface="微软雅黑" panose="020B0503020204020204" pitchFamily="34" charset="-122"/>
              </a:rPr>
              <a:t>2.</a:t>
            </a:r>
            <a:r>
              <a:rPr lang="zh-CN" altLang="en-US" sz="1600" b="1" spc="150" dirty="0">
                <a:solidFill>
                  <a:schemeClr val="dk1"/>
                </a:solidFill>
                <a:latin typeface="Arial" panose="020B0604020202020204" pitchFamily="34" charset="0"/>
                <a:ea typeface="微软雅黑" panose="020B0503020204020204" pitchFamily="34" charset="-122"/>
              </a:rPr>
              <a:t>新竞争者的威胁</a:t>
            </a:r>
          </a:p>
          <a:p>
            <a:pPr lvl="0">
              <a:lnSpc>
                <a:spcPct val="120000"/>
              </a:lnSpc>
              <a:buSzPct val="100000"/>
            </a:pPr>
            <a:r>
              <a:rPr lang="zh-CN" altLang="en-US" sz="1600" spc="150" dirty="0">
                <a:solidFill>
                  <a:schemeClr val="dk1"/>
                </a:solidFill>
                <a:latin typeface="Arial" panose="020B0604020202020204" pitchFamily="34" charset="0"/>
                <a:ea typeface="微软雅黑" panose="020B0503020204020204" pitchFamily="34" charset="-122"/>
              </a:rPr>
              <a:t>如果某个细分市场可能回增加大量资源并引入争夺市场份额的新竞争者，那么该细分市场的吸引力就会</a:t>
            </a:r>
            <a:r>
              <a:rPr lang="zh-CN" altLang="en-US" sz="1600" spc="150" dirty="0" smtClean="0">
                <a:solidFill>
                  <a:schemeClr val="dk1"/>
                </a:solidFill>
                <a:latin typeface="Arial" panose="020B0604020202020204" pitchFamily="34" charset="0"/>
                <a:ea typeface="微软雅黑" panose="020B0503020204020204" pitchFamily="34" charset="-122"/>
              </a:rPr>
              <a:t>大大降低。</a:t>
            </a:r>
            <a:endParaRPr lang="en-US" altLang="zh-CN" sz="1600" spc="150" dirty="0" smtClean="0">
              <a:solidFill>
                <a:schemeClr val="dk1"/>
              </a:solidFill>
              <a:latin typeface="Arial" panose="020B0604020202020204" pitchFamily="34" charset="0"/>
              <a:ea typeface="微软雅黑" panose="020B0503020204020204" pitchFamily="34" charset="-122"/>
            </a:endParaRPr>
          </a:p>
          <a:p>
            <a:pPr lvl="0">
              <a:lnSpc>
                <a:spcPct val="120000"/>
              </a:lnSpc>
              <a:buSzPct val="100000"/>
            </a:pPr>
            <a:r>
              <a:rPr lang="en-US" altLang="zh-CN" sz="1600" b="1" spc="150" dirty="0">
                <a:solidFill>
                  <a:schemeClr val="dk1"/>
                </a:solidFill>
                <a:latin typeface="Arial" panose="020B0604020202020204" pitchFamily="34" charset="0"/>
                <a:ea typeface="微软雅黑" panose="020B0503020204020204" pitchFamily="34" charset="-122"/>
              </a:rPr>
              <a:t>3.</a:t>
            </a:r>
            <a:r>
              <a:rPr lang="zh-CN" altLang="en-US" sz="1600" b="1" spc="150" dirty="0">
                <a:solidFill>
                  <a:schemeClr val="dk1"/>
                </a:solidFill>
                <a:latin typeface="Arial" panose="020B0604020202020204" pitchFamily="34" charset="0"/>
                <a:ea typeface="微软雅黑" panose="020B0503020204020204" pitchFamily="34" charset="-122"/>
              </a:rPr>
              <a:t>替代产品的威胁</a:t>
            </a:r>
          </a:p>
          <a:p>
            <a:pPr lvl="0">
              <a:lnSpc>
                <a:spcPct val="120000"/>
              </a:lnSpc>
              <a:buSzPct val="100000"/>
            </a:pPr>
            <a:r>
              <a:rPr lang="zh-CN" altLang="en-US" sz="1600" spc="150" dirty="0">
                <a:solidFill>
                  <a:schemeClr val="dk1"/>
                </a:solidFill>
                <a:latin typeface="Arial" panose="020B0604020202020204" pitchFamily="34" charset="0"/>
                <a:ea typeface="微软雅黑" panose="020B0503020204020204" pitchFamily="34" charset="-122"/>
              </a:rPr>
              <a:t>如果某个细分市场存在着替代产品或者潜在的替代产品，那么该细分市场的吸引力就会大大降低</a:t>
            </a:r>
            <a:r>
              <a:rPr lang="zh-CN" altLang="en-US" sz="1600" spc="150" dirty="0" smtClean="0">
                <a:solidFill>
                  <a:schemeClr val="dk1"/>
                </a:solidFill>
                <a:latin typeface="Arial" panose="020B0604020202020204" pitchFamily="34" charset="0"/>
                <a:ea typeface="微软雅黑" panose="020B0503020204020204" pitchFamily="34" charset="-122"/>
              </a:rPr>
              <a:t>。</a:t>
            </a:r>
            <a:endParaRPr lang="en-US" altLang="zh-CN" sz="1600" spc="150" dirty="0" smtClean="0">
              <a:solidFill>
                <a:schemeClr val="dk1"/>
              </a:solidFill>
              <a:latin typeface="Arial" panose="020B0604020202020204" pitchFamily="34" charset="0"/>
              <a:ea typeface="微软雅黑" panose="020B0503020204020204" pitchFamily="34" charset="-122"/>
            </a:endParaRPr>
          </a:p>
          <a:p>
            <a:pPr lvl="0">
              <a:lnSpc>
                <a:spcPct val="120000"/>
              </a:lnSpc>
              <a:buSzPct val="100000"/>
            </a:pPr>
            <a:r>
              <a:rPr lang="en-US" altLang="zh-CN" sz="1600" b="1" spc="150" dirty="0">
                <a:solidFill>
                  <a:schemeClr val="dk1"/>
                </a:solidFill>
                <a:latin typeface="Arial" panose="020B0604020202020204" pitchFamily="34" charset="0"/>
                <a:ea typeface="微软雅黑" panose="020B0503020204020204" pitchFamily="34" charset="-122"/>
              </a:rPr>
              <a:t>4.</a:t>
            </a:r>
            <a:r>
              <a:rPr lang="zh-CN" altLang="en-US" sz="1600" b="1" spc="150" dirty="0">
                <a:solidFill>
                  <a:schemeClr val="dk1"/>
                </a:solidFill>
                <a:latin typeface="Arial" panose="020B0604020202020204" pitchFamily="34" charset="0"/>
                <a:ea typeface="微软雅黑" panose="020B0503020204020204" pitchFamily="34" charset="-122"/>
              </a:rPr>
              <a:t>购买者讨价还价能力加强的威胁</a:t>
            </a:r>
          </a:p>
          <a:p>
            <a:pPr lvl="0">
              <a:lnSpc>
                <a:spcPct val="120000"/>
              </a:lnSpc>
              <a:buSzPct val="100000"/>
            </a:pPr>
            <a:r>
              <a:rPr lang="zh-CN" altLang="en-US" sz="1600" spc="150" dirty="0">
                <a:solidFill>
                  <a:schemeClr val="dk1"/>
                </a:solidFill>
                <a:latin typeface="Arial" panose="020B0604020202020204" pitchFamily="34" charset="0"/>
                <a:ea typeface="微软雅黑" panose="020B0503020204020204" pitchFamily="34" charset="-122"/>
              </a:rPr>
              <a:t>如果某个细分市场中购买者的讨价还价能力很强或者正在加强，该细分市场的吸引力就大大降低</a:t>
            </a:r>
            <a:r>
              <a:rPr lang="zh-CN" altLang="en-US" sz="1600" spc="150" dirty="0" smtClean="0">
                <a:solidFill>
                  <a:schemeClr val="dk1"/>
                </a:solidFill>
                <a:latin typeface="Arial" panose="020B0604020202020204" pitchFamily="34" charset="0"/>
                <a:ea typeface="微软雅黑" panose="020B0503020204020204" pitchFamily="34" charset="-122"/>
              </a:rPr>
              <a:t>。</a:t>
            </a:r>
            <a:endParaRPr lang="en-US" altLang="zh-CN" sz="1600" spc="150" dirty="0" smtClean="0">
              <a:solidFill>
                <a:schemeClr val="dk1"/>
              </a:solidFill>
              <a:latin typeface="Arial" panose="020B0604020202020204" pitchFamily="34" charset="0"/>
              <a:ea typeface="微软雅黑" panose="020B0503020204020204" pitchFamily="34" charset="-122"/>
            </a:endParaRPr>
          </a:p>
          <a:p>
            <a:pPr lvl="0">
              <a:lnSpc>
                <a:spcPct val="120000"/>
              </a:lnSpc>
              <a:buSzPct val="100000"/>
            </a:pPr>
            <a:r>
              <a:rPr lang="en-US" altLang="zh-CN" sz="1600" b="1" spc="150" dirty="0">
                <a:solidFill>
                  <a:schemeClr val="dk1"/>
                </a:solidFill>
                <a:latin typeface="Arial" panose="020B0604020202020204" pitchFamily="34" charset="0"/>
                <a:ea typeface="微软雅黑" panose="020B0503020204020204" pitchFamily="34" charset="-122"/>
              </a:rPr>
              <a:t>5.</a:t>
            </a:r>
            <a:r>
              <a:rPr lang="zh-CN" altLang="en-US" sz="1600" b="1" spc="150" dirty="0">
                <a:solidFill>
                  <a:schemeClr val="dk1"/>
                </a:solidFill>
                <a:latin typeface="Arial" panose="020B0604020202020204" pitchFamily="34" charset="0"/>
                <a:ea typeface="微软雅黑" panose="020B0503020204020204" pitchFamily="34" charset="-122"/>
              </a:rPr>
              <a:t>供应商的讨价还价能力加强的威胁</a:t>
            </a:r>
          </a:p>
          <a:p>
            <a:pPr lvl="0">
              <a:lnSpc>
                <a:spcPct val="120000"/>
              </a:lnSpc>
              <a:buSzPct val="100000"/>
            </a:pPr>
            <a:r>
              <a:rPr lang="zh-CN" altLang="en-US" sz="1600" spc="150" dirty="0">
                <a:solidFill>
                  <a:schemeClr val="dk1"/>
                </a:solidFill>
                <a:latin typeface="Arial" panose="020B0604020202020204" pitchFamily="34" charset="0"/>
                <a:ea typeface="微软雅黑" panose="020B0503020204020204" pitchFamily="34" charset="-122"/>
              </a:rPr>
              <a:t>企业的供应商一般包括原材料和设备供应商、公用事业部门、银行、行业协会等，如果细分市场中供应商的讨价还价能力很强，那么市场的吸引力就较小。</a:t>
            </a:r>
            <a:endParaRPr lang="zh-CN" altLang="en-US" sz="1600" spc="150" dirty="0">
              <a:solidFill>
                <a:schemeClr val="dk1"/>
              </a:solidFill>
              <a:latin typeface="Arial" panose="020B0604020202020204" pitchFamily="34" charset="0"/>
              <a:ea typeface="微软雅黑" panose="020B0503020204020204" pitchFamily="34" charset="-122"/>
            </a:endParaRPr>
          </a:p>
        </p:txBody>
      </p:sp>
      <p:sp>
        <p:nvSpPr>
          <p:cNvPr id="3" name="文本框 2"/>
          <p:cNvSpPr txBox="1"/>
          <p:nvPr>
            <p:custDataLst>
              <p:tags r:id="rId9"/>
            </p:custDataLst>
          </p:nvPr>
        </p:nvSpPr>
        <p:spPr>
          <a:xfrm>
            <a:off x="2705913" y="1416764"/>
            <a:ext cx="5804533" cy="592919"/>
          </a:xfrm>
          <a:prstGeom prst="rect">
            <a:avLst/>
          </a:prstGeom>
          <a:noFill/>
        </p:spPr>
        <p:txBody>
          <a:bodyPr wrap="square" lIns="91440" tIns="45720" rIns="91440" bIns="45720" rtlCol="0" anchor="ctr" anchorCtr="0">
            <a:normAutofit/>
          </a:bodyPr>
          <a:lstStyle/>
          <a:p>
            <a:pPr>
              <a:lnSpc>
                <a:spcPct val="120000"/>
              </a:lnSpc>
              <a:buSzPct val="100000"/>
            </a:pPr>
            <a:r>
              <a:rPr lang="zh-CN" altLang="en-US" sz="2000" b="1" spc="300" dirty="0" smtClean="0">
                <a:solidFill>
                  <a:schemeClr val="accent1"/>
                </a:solidFill>
                <a:latin typeface="Arial" panose="020B0604020202020204" pitchFamily="34" charset="0"/>
                <a:ea typeface="微软雅黑" panose="020B0503020204020204" pitchFamily="34" charset="-122"/>
                <a:cs typeface="+mj-cs"/>
              </a:rPr>
              <a:t>细分</a:t>
            </a:r>
            <a:r>
              <a:rPr lang="zh-CN" altLang="en-US" sz="2000" b="1" spc="300" dirty="0">
                <a:solidFill>
                  <a:schemeClr val="accent1"/>
                </a:solidFill>
                <a:latin typeface="Arial" panose="020B0604020202020204" pitchFamily="34" charset="0"/>
                <a:ea typeface="微软雅黑" panose="020B0503020204020204" pitchFamily="34" charset="-122"/>
                <a:cs typeface="+mj-cs"/>
              </a:rPr>
              <a:t>市场</a:t>
            </a:r>
            <a:r>
              <a:rPr lang="zh-CN" altLang="en-US" sz="2000" b="1" spc="300" dirty="0" smtClean="0">
                <a:solidFill>
                  <a:schemeClr val="accent1"/>
                </a:solidFill>
                <a:latin typeface="Arial" panose="020B0604020202020204" pitchFamily="34" charset="0"/>
                <a:ea typeface="微软雅黑" panose="020B0503020204020204" pitchFamily="34" charset="-122"/>
                <a:cs typeface="+mj-cs"/>
              </a:rPr>
              <a:t>的结构</a:t>
            </a:r>
            <a:r>
              <a:rPr lang="zh-CN" altLang="en-US" sz="2000" b="1" spc="300" dirty="0">
                <a:solidFill>
                  <a:schemeClr val="accent1"/>
                </a:solidFill>
                <a:latin typeface="Arial" panose="020B0604020202020204" pitchFamily="34" charset="0"/>
                <a:ea typeface="微软雅黑" panose="020B0503020204020204" pitchFamily="34" charset="-122"/>
                <a:cs typeface="+mj-cs"/>
              </a:rPr>
              <a:t>吸引力</a:t>
            </a:r>
            <a:endParaRPr lang="en-US" altLang="zh-CN" sz="2000" b="1" spc="300" dirty="0" smtClean="0">
              <a:solidFill>
                <a:schemeClr val="accent1"/>
              </a:solidFill>
              <a:latin typeface="Arial" panose="020B0604020202020204" pitchFamily="34" charset="0"/>
              <a:ea typeface="微软雅黑" panose="020B0503020204020204" pitchFamily="34" charset="-122"/>
              <a:cs typeface="+mj-cs"/>
            </a:endParaRPr>
          </a:p>
        </p:txBody>
      </p:sp>
    </p:spTree>
    <p:custDataLst>
      <p:tags r:id="rId1"/>
    </p:custDataLst>
    <p:extLst>
      <p:ext uri="{BB962C8B-B14F-4D97-AF65-F5344CB8AC3E}">
        <p14:creationId xmlns:p14="http://schemas.microsoft.com/office/powerpoint/2010/main" val="2482333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4"/>
          <p:cNvSpPr/>
          <p:nvPr>
            <p:custDataLst>
              <p:tags r:id="rId2"/>
            </p:custDataLst>
          </p:nvPr>
        </p:nvSpPr>
        <p:spPr>
          <a:xfrm>
            <a:off x="1067441" y="1080773"/>
            <a:ext cx="10363283" cy="5029240"/>
          </a:xfrm>
          <a:prstGeom prst="rect">
            <a:avLst/>
          </a:prstGeom>
          <a:solidFill>
            <a:srgbClr val="000000">
              <a:alpha val="14000"/>
            </a:srgbClr>
          </a:solidFill>
          <a:ln>
            <a:noFill/>
          </a:ln>
        </p:spPr>
        <p:style>
          <a:lnRef idx="2">
            <a:srgbClr val="266CBA">
              <a:shade val="50000"/>
            </a:srgbClr>
          </a:lnRef>
          <a:fillRef idx="1">
            <a:srgbClr val="266CBA"/>
          </a:fillRef>
          <a:effectRef idx="0">
            <a:srgbClr val="266CBA"/>
          </a:effectRef>
          <a:fontRef idx="minor">
            <a:srgbClr val="FFFFFF"/>
          </a:fontRef>
        </p:style>
        <p:txBody>
          <a:bodyPr rtlCol="0" anchor="ctr">
            <a:normAutofit/>
          </a:bodyPr>
          <a:lstStyle/>
          <a:p>
            <a:pPr algn="ctr"/>
            <a:r>
              <a:rPr lang="en-US" altLang="zh-CN">
                <a:solidFill>
                  <a:srgbClr val="000000"/>
                </a:solidFill>
                <a:latin typeface="微软雅黑" panose="020B0503020204020204" pitchFamily="34" charset="-122"/>
                <a:ea typeface="微软雅黑" panose="020B0503020204020204" pitchFamily="34" charset="-122"/>
              </a:rPr>
              <a:t>1</a:t>
            </a:r>
          </a:p>
        </p:txBody>
      </p:sp>
      <p:sp>
        <p:nvSpPr>
          <p:cNvPr id="8" name="矩形 3"/>
          <p:cNvSpPr/>
          <p:nvPr>
            <p:custDataLst>
              <p:tags r:id="rId3"/>
            </p:custDataLst>
          </p:nvPr>
        </p:nvSpPr>
        <p:spPr>
          <a:xfrm>
            <a:off x="914358" y="914403"/>
            <a:ext cx="10363283" cy="5029240"/>
          </a:xfrm>
          <a:prstGeom prst="rect">
            <a:avLst/>
          </a:prstGeom>
          <a:solidFill>
            <a:srgbClr val="F2F2F2"/>
          </a:solidFill>
          <a:ln>
            <a:noFill/>
          </a:ln>
        </p:spPr>
        <p:style>
          <a:lnRef idx="2">
            <a:srgbClr val="266CBA">
              <a:shade val="50000"/>
            </a:srgbClr>
          </a:lnRef>
          <a:fillRef idx="1">
            <a:srgbClr val="266CBA"/>
          </a:fillRef>
          <a:effectRef idx="0">
            <a:srgbClr val="266CBA"/>
          </a:effectRef>
          <a:fontRef idx="minor">
            <a:srgbClr val="FFFFFF"/>
          </a:fontRef>
        </p:style>
        <p:txBody>
          <a:bodyPr rtlCol="0" anchor="ctr"/>
          <a:lstStyle/>
          <a:p>
            <a:pPr algn="ctr"/>
            <a:endParaRPr lang="en-US" altLang="zh-CN">
              <a:solidFill>
                <a:srgbClr val="FFFFFF"/>
              </a:solidFill>
              <a:latin typeface="微软雅黑" panose="020B0503020204020204" pitchFamily="34" charset="-122"/>
              <a:ea typeface="微软雅黑" panose="020B0503020204020204" pitchFamily="34" charset="-122"/>
            </a:endParaRPr>
          </a:p>
        </p:txBody>
      </p:sp>
      <p:sp>
        <p:nvSpPr>
          <p:cNvPr id="7" name="任意多边形 6"/>
          <p:cNvSpPr/>
          <p:nvPr>
            <p:custDataLst>
              <p:tags r:id="rId4"/>
            </p:custDataLst>
          </p:nvPr>
        </p:nvSpPr>
        <p:spPr>
          <a:xfrm rot="1260000">
            <a:off x="9374505" y="462280"/>
            <a:ext cx="732790" cy="1366520"/>
          </a:xfrm>
          <a:custGeom>
            <a:avLst/>
            <a:gdLst/>
            <a:ahLst/>
            <a:cxnLst>
              <a:cxn ang="3">
                <a:pos x="hc" y="t"/>
              </a:cxn>
              <a:cxn ang="cd2">
                <a:pos x="l" y="vc"/>
              </a:cxn>
              <a:cxn ang="cd4">
                <a:pos x="hc" y="b"/>
              </a:cxn>
              <a:cxn ang="0">
                <a:pos x="r" y="vc"/>
              </a:cxn>
            </a:cxnLst>
            <a:rect l="l" t="t" r="r" b="b"/>
            <a:pathLst>
              <a:path w="1154" h="2152">
                <a:moveTo>
                  <a:pt x="577" y="0"/>
                </a:moveTo>
                <a:cubicBezTo>
                  <a:pt x="866" y="0"/>
                  <a:pt x="1105" y="113"/>
                  <a:pt x="1147" y="262"/>
                </a:cubicBezTo>
                <a:lnTo>
                  <a:pt x="1149" y="268"/>
                </a:lnTo>
                <a:lnTo>
                  <a:pt x="1154" y="268"/>
                </a:lnTo>
                <a:lnTo>
                  <a:pt x="1154" y="309"/>
                </a:lnTo>
                <a:lnTo>
                  <a:pt x="1154" y="480"/>
                </a:lnTo>
                <a:lnTo>
                  <a:pt x="955" y="480"/>
                </a:lnTo>
                <a:lnTo>
                  <a:pt x="955" y="309"/>
                </a:lnTo>
                <a:cubicBezTo>
                  <a:pt x="955" y="223"/>
                  <a:pt x="786" y="154"/>
                  <a:pt x="577" y="154"/>
                </a:cubicBezTo>
                <a:cubicBezTo>
                  <a:pt x="368" y="154"/>
                  <a:pt x="199" y="223"/>
                  <a:pt x="199" y="309"/>
                </a:cubicBezTo>
                <a:lnTo>
                  <a:pt x="199" y="1843"/>
                </a:lnTo>
                <a:cubicBezTo>
                  <a:pt x="199" y="1929"/>
                  <a:pt x="324" y="1998"/>
                  <a:pt x="478" y="1998"/>
                </a:cubicBezTo>
                <a:cubicBezTo>
                  <a:pt x="631" y="1998"/>
                  <a:pt x="756" y="1929"/>
                  <a:pt x="756" y="1843"/>
                </a:cubicBezTo>
                <a:lnTo>
                  <a:pt x="756" y="792"/>
                </a:lnTo>
                <a:lnTo>
                  <a:pt x="753" y="780"/>
                </a:lnTo>
                <a:cubicBezTo>
                  <a:pt x="729" y="712"/>
                  <a:pt x="678" y="665"/>
                  <a:pt x="618" y="661"/>
                </a:cubicBezTo>
                <a:cubicBezTo>
                  <a:pt x="529" y="657"/>
                  <a:pt x="453" y="748"/>
                  <a:pt x="446" y="866"/>
                </a:cubicBezTo>
                <a:lnTo>
                  <a:pt x="259" y="856"/>
                </a:lnTo>
                <a:cubicBezTo>
                  <a:pt x="271" y="635"/>
                  <a:pt x="436" y="465"/>
                  <a:pt x="627" y="475"/>
                </a:cubicBezTo>
                <a:cubicBezTo>
                  <a:pt x="783" y="483"/>
                  <a:pt x="909" y="608"/>
                  <a:pt x="944" y="773"/>
                </a:cubicBezTo>
                <a:lnTo>
                  <a:pt x="945" y="778"/>
                </a:lnTo>
                <a:lnTo>
                  <a:pt x="955" y="778"/>
                </a:lnTo>
                <a:lnTo>
                  <a:pt x="955" y="1843"/>
                </a:lnTo>
                <a:lnTo>
                  <a:pt x="955" y="1854"/>
                </a:lnTo>
                <a:lnTo>
                  <a:pt x="955" y="1854"/>
                </a:lnTo>
                <a:lnTo>
                  <a:pt x="954" y="1859"/>
                </a:lnTo>
                <a:cubicBezTo>
                  <a:pt x="942" y="2022"/>
                  <a:pt x="733" y="2152"/>
                  <a:pt x="478" y="2152"/>
                </a:cubicBezTo>
                <a:cubicBezTo>
                  <a:pt x="222" y="2152"/>
                  <a:pt x="13" y="2022"/>
                  <a:pt x="1" y="1859"/>
                </a:cubicBezTo>
                <a:lnTo>
                  <a:pt x="0" y="1854"/>
                </a:lnTo>
                <a:lnTo>
                  <a:pt x="0" y="1854"/>
                </a:lnTo>
                <a:lnTo>
                  <a:pt x="0" y="1843"/>
                </a:lnTo>
                <a:lnTo>
                  <a:pt x="0" y="309"/>
                </a:lnTo>
                <a:lnTo>
                  <a:pt x="0" y="284"/>
                </a:lnTo>
                <a:lnTo>
                  <a:pt x="2" y="284"/>
                </a:lnTo>
                <a:lnTo>
                  <a:pt x="3" y="277"/>
                </a:lnTo>
                <a:cubicBezTo>
                  <a:pt x="33" y="121"/>
                  <a:pt x="278" y="0"/>
                  <a:pt x="577" y="0"/>
                </a:cubicBezTo>
                <a:close/>
              </a:path>
            </a:pathLst>
          </a:custGeom>
          <a:solidFill>
            <a:srgbClr val="66676B"/>
          </a:solidFill>
          <a:ln>
            <a:noFill/>
          </a:ln>
        </p:spPr>
        <p:style>
          <a:lnRef idx="2">
            <a:srgbClr val="266CBA">
              <a:shade val="50000"/>
            </a:srgbClr>
          </a:lnRef>
          <a:fillRef idx="1">
            <a:srgbClr val="266CBA"/>
          </a:fillRef>
          <a:effectRef idx="0">
            <a:srgbClr val="266CBA"/>
          </a:effectRef>
          <a:fontRef idx="minor">
            <a:srgbClr val="FFFFFF"/>
          </a:fontRef>
        </p:style>
        <p:txBody>
          <a:bodyPr wrap="square" rtlCol="0" anchor="ctr">
            <a:noAutofit/>
          </a:bodyP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0" name="文本框 9"/>
          <p:cNvSpPr txBox="1"/>
          <p:nvPr>
            <p:custDataLst>
              <p:tags r:id="rId5"/>
            </p:custDataLst>
          </p:nvPr>
        </p:nvSpPr>
        <p:spPr>
          <a:xfrm>
            <a:off x="2000885" y="786765"/>
            <a:ext cx="7620000" cy="1127760"/>
          </a:xfrm>
          <a:prstGeom prst="rect">
            <a:avLst/>
          </a:prstGeom>
          <a:noFill/>
        </p:spPr>
        <p:txBody>
          <a:bodyPr wrap="square" lIns="63500" tIns="25400" rIns="63500" bIns="25400" rtlCol="0" anchor="b" anchorCtr="0">
            <a:normAutofit/>
          </a:bodyPr>
          <a:lstStyle/>
          <a:p>
            <a:pPr>
              <a:buSzPct val="100000"/>
            </a:pPr>
            <a:r>
              <a:rPr lang="zh-CN" altLang="en-US" sz="3600" b="1" spc="240" dirty="0" smtClean="0">
                <a:solidFill>
                  <a:srgbClr val="002060"/>
                </a:solidFill>
                <a:latin typeface="微软雅黑" panose="020B0503020204020204" pitchFamily="34" charset="-122"/>
                <a:ea typeface="微软雅黑" panose="020B0503020204020204" pitchFamily="34" charset="-122"/>
              </a:rPr>
              <a:t>二</a:t>
            </a:r>
            <a:r>
              <a:rPr lang="zh-CN" altLang="en-US" sz="3600" b="1" spc="240" dirty="0">
                <a:solidFill>
                  <a:srgbClr val="002060"/>
                </a:solidFill>
                <a:latin typeface="微软雅黑" panose="020B0503020204020204" pitchFamily="34" charset="-122"/>
                <a:ea typeface="微软雅黑" panose="020B0503020204020204" pitchFamily="34" charset="-122"/>
              </a:rPr>
              <a:t>、评标目标市场</a:t>
            </a:r>
            <a:endParaRPr lang="zh-CN" altLang="en-US" sz="3600" b="1" spc="240" dirty="0">
              <a:solidFill>
                <a:srgbClr val="002060"/>
              </a:solidFill>
              <a:latin typeface="微软雅黑" panose="020B0503020204020204" pitchFamily="34" charset="-122"/>
              <a:ea typeface="微软雅黑" panose="020B0503020204020204" pitchFamily="34" charset="-122"/>
            </a:endParaRPr>
          </a:p>
        </p:txBody>
      </p:sp>
      <p:sp>
        <p:nvSpPr>
          <p:cNvPr id="4" name="圆角矩形 3"/>
          <p:cNvSpPr/>
          <p:nvPr>
            <p:custDataLst>
              <p:tags r:id="rId6"/>
            </p:custDataLst>
          </p:nvPr>
        </p:nvSpPr>
        <p:spPr>
          <a:xfrm>
            <a:off x="2706923" y="2503205"/>
            <a:ext cx="884971" cy="884971"/>
          </a:xfrm>
          <a:prstGeom prst="roundRect">
            <a:avLst>
              <a:gd name="adj" fmla="val 9711"/>
            </a:avLst>
          </a:prstGeom>
          <a:noFill/>
          <a:ln w="107950"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custDataLst>
              <p:tags r:id="rId7"/>
            </p:custDataLst>
          </p:nvPr>
        </p:nvSpPr>
        <p:spPr>
          <a:xfrm>
            <a:off x="3816350" y="2771140"/>
            <a:ext cx="6835775" cy="2855219"/>
          </a:xfrm>
          <a:prstGeom prst="rect">
            <a:avLst/>
          </a:prstGeom>
          <a:noFill/>
        </p:spPr>
        <p:txBody>
          <a:bodyPr wrap="square" lIns="91440" tIns="45720" rIns="91440" bIns="45720" rtlCol="0">
            <a:noAutofit/>
          </a:bodyPr>
          <a:lstStyle/>
          <a:p>
            <a:pPr lvl="0">
              <a:lnSpc>
                <a:spcPct val="120000"/>
              </a:lnSpc>
              <a:buSzPct val="100000"/>
            </a:pPr>
            <a:r>
              <a:rPr lang="zh-CN" altLang="en-US" spc="150" dirty="0" smtClean="0">
                <a:solidFill>
                  <a:schemeClr val="dk1"/>
                </a:solidFill>
                <a:latin typeface="Arial" panose="020B0604020202020204" pitchFamily="34" charset="0"/>
                <a:ea typeface="微软雅黑" panose="020B0503020204020204" pitchFamily="34" charset="-122"/>
              </a:rPr>
              <a:t>某些</a:t>
            </a:r>
            <a:r>
              <a:rPr lang="zh-CN" altLang="en-US" spc="150" dirty="0">
                <a:solidFill>
                  <a:schemeClr val="dk1"/>
                </a:solidFill>
                <a:latin typeface="Arial" panose="020B0604020202020204" pitchFamily="34" charset="0"/>
                <a:ea typeface="微软雅黑" panose="020B0503020204020204" pitchFamily="34" charset="-122"/>
              </a:rPr>
              <a:t>细分市场虽然有较大吸引力，但是和企业自身的目标不相符合，公司目标包括若干方面，其中主要有：市场份额、利润率和收益率、一体化方向以及市场和产品发展方向，如果细分市场不能推动企业实现自身的发展目标，甚至分散企业精力，使之无法完成主要目标， 这样的市场可以考虑放弃。此外，企业在选择目标市场的时候还应该考虑企业自身的资源和能力是否能够有效进入细分市场，与自身条件相符合的细分市场才能为企业创造利润。</a:t>
            </a:r>
          </a:p>
          <a:p>
            <a:pPr lvl="0">
              <a:lnSpc>
                <a:spcPct val="120000"/>
              </a:lnSpc>
              <a:buSzPct val="100000"/>
            </a:pPr>
            <a:endParaRPr lang="zh-CN" altLang="en-US" sz="1400" spc="150" dirty="0">
              <a:solidFill>
                <a:schemeClr val="dk1"/>
              </a:solidFill>
              <a:latin typeface="Arial" panose="020B0604020202020204" pitchFamily="34" charset="0"/>
              <a:ea typeface="微软雅黑" panose="020B0503020204020204" pitchFamily="34" charset="-122"/>
            </a:endParaRPr>
          </a:p>
        </p:txBody>
      </p:sp>
      <p:sp>
        <p:nvSpPr>
          <p:cNvPr id="3" name="文本框 2"/>
          <p:cNvSpPr txBox="1"/>
          <p:nvPr>
            <p:custDataLst>
              <p:tags r:id="rId8"/>
            </p:custDataLst>
          </p:nvPr>
        </p:nvSpPr>
        <p:spPr>
          <a:xfrm>
            <a:off x="3816256" y="2265950"/>
            <a:ext cx="5804533" cy="592919"/>
          </a:xfrm>
          <a:prstGeom prst="rect">
            <a:avLst/>
          </a:prstGeom>
          <a:noFill/>
        </p:spPr>
        <p:txBody>
          <a:bodyPr wrap="square" lIns="91440" tIns="45720" rIns="91440" bIns="45720" rtlCol="0" anchor="ctr" anchorCtr="0">
            <a:normAutofit/>
          </a:bodyPr>
          <a:lstStyle/>
          <a:p>
            <a:pPr>
              <a:lnSpc>
                <a:spcPct val="120000"/>
              </a:lnSpc>
              <a:buSzPct val="100000"/>
            </a:pPr>
            <a:r>
              <a:rPr lang="zh-CN" altLang="en-US" sz="2000" b="1" spc="300" dirty="0" smtClean="0">
                <a:solidFill>
                  <a:schemeClr val="accent1"/>
                </a:solidFill>
                <a:latin typeface="Arial" panose="020B0604020202020204" pitchFamily="34" charset="0"/>
                <a:ea typeface="微软雅黑" panose="020B0503020204020204" pitchFamily="34" charset="-122"/>
                <a:cs typeface="+mj-cs"/>
              </a:rPr>
              <a:t>企业自身的目标和资源</a:t>
            </a:r>
            <a:endParaRPr lang="en-US" altLang="zh-CN" sz="2000" b="1" spc="300" dirty="0" smtClean="0">
              <a:solidFill>
                <a:schemeClr val="accent1"/>
              </a:solidFill>
              <a:latin typeface="Arial" panose="020B0604020202020204" pitchFamily="34" charset="0"/>
              <a:ea typeface="微软雅黑" panose="020B0503020204020204" pitchFamily="34" charset="-122"/>
              <a:cs typeface="+mj-cs"/>
            </a:endParaRPr>
          </a:p>
        </p:txBody>
      </p:sp>
    </p:spTree>
    <p:custDataLst>
      <p:tags r:id="rId1"/>
    </p:custDataLst>
    <p:extLst>
      <p:ext uri="{BB962C8B-B14F-4D97-AF65-F5344CB8AC3E}">
        <p14:creationId xmlns:p14="http://schemas.microsoft.com/office/powerpoint/2010/main" val="949548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4"/>
            </p:custDataLst>
          </p:nvPr>
        </p:nvSpPr>
        <p:spPr>
          <a:xfrm>
            <a:off x="522514" y="1129002"/>
            <a:ext cx="11103429" cy="5626361"/>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5"/>
            </p:custDataLst>
          </p:nvPr>
        </p:nvSpPr>
        <p:spPr>
          <a:xfrm>
            <a:off x="9035121" y="6668276"/>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6"/>
            </p:custDataLst>
          </p:nvPr>
        </p:nvSpPr>
        <p:spPr>
          <a:xfrm>
            <a:off x="522514" y="1129004"/>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7"/>
            </p:custDataLst>
          </p:nvPr>
        </p:nvSpPr>
        <p:spPr>
          <a:xfrm>
            <a:off x="457155" y="152401"/>
            <a:ext cx="11277689" cy="609600"/>
          </a:xfrm>
          <a:prstGeom prst="rect">
            <a:avLst/>
          </a:prstGeom>
          <a:noFill/>
        </p:spPr>
        <p:txBody>
          <a:bodyPr wrap="square" lIns="63500" tIns="25400" rIns="63500" bIns="25400" rtlCol="0" anchor="ctr" anchorCtr="0">
            <a:normAutofit/>
          </a:bodyPr>
          <a:lstStyle/>
          <a:p>
            <a:pPr>
              <a:buSzPct val="100000"/>
            </a:pPr>
            <a:r>
              <a:rPr lang="zh-CN" altLang="en-US" sz="3400" b="1" spc="180" dirty="0">
                <a:solidFill>
                  <a:srgbClr val="002060"/>
                </a:solidFill>
                <a:latin typeface="微软雅黑" panose="020B0503020204020204" pitchFamily="34" charset="-122"/>
                <a:ea typeface="微软雅黑" panose="020B0503020204020204" pitchFamily="34" charset="-122"/>
              </a:rPr>
              <a:t>三、目标市场的模式和策略</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20" name="Title 6"/>
          <p:cNvSpPr txBox="1"/>
          <p:nvPr>
            <p:custDataLst>
              <p:tags r:id="rId8"/>
            </p:custDataLst>
          </p:nvPr>
        </p:nvSpPr>
        <p:spPr>
          <a:xfrm>
            <a:off x="876250" y="1349831"/>
            <a:ext cx="10012573" cy="5437671"/>
          </a:xfrm>
          <a:prstGeom prst="rect">
            <a:avLst/>
          </a:prstGeom>
          <a:noFill/>
          <a:ln w="3175">
            <a:noFill/>
            <a:prstDash val="dash"/>
          </a:ln>
        </p:spPr>
        <p:txBody>
          <a:bodyPr wrap="square" lIns="63500" tIns="25400" rIns="63500" bIns="25400" anchor="ctr" anchorCtr="0">
            <a:normAutofit fontScale="92500" lnSpcReduction="2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79400" lvl="0" indent="-279400" fontAlgn="ctr">
              <a:lnSpc>
                <a:spcPct val="120000"/>
              </a:lnSpc>
              <a:spcBef>
                <a:spcPts val="0"/>
              </a:spcBef>
              <a:spcAft>
                <a:spcPts val="800"/>
              </a:spcAft>
              <a:buSzPct val="100000"/>
              <a:buFont typeface="Wingdings" panose="05000000000000000000" charset="0"/>
              <a:buChar char="l"/>
            </a:pPr>
            <a:r>
              <a:rPr lang="zh-CN" altLang="en-US" sz="19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目标市场选择的</a:t>
            </a:r>
            <a:r>
              <a:rPr lang="zh-CN" altLang="en-US" sz="1900" b="1"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模式：</a:t>
            </a:r>
            <a:endParaRPr lang="en-US" altLang="zh-CN" sz="19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fontAlgn="ctr">
              <a:lnSpc>
                <a:spcPct val="120000"/>
              </a:lnSpc>
              <a:spcBef>
                <a:spcPts val="0"/>
              </a:spcBef>
              <a:spcAft>
                <a:spcPts val="800"/>
              </a:spcAft>
              <a:buSzPct val="100000"/>
              <a:buFont typeface="Wingdings" panose="05000000000000000000" charset="0"/>
              <a:buChar char="l"/>
            </a:pPr>
            <a:r>
              <a:rPr lang="en-US" altLang="zh-CN" sz="17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7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目标集中化</a:t>
            </a:r>
          </a:p>
          <a:p>
            <a:pPr lvl="0" fontAlgn="ctr">
              <a:lnSpc>
                <a:spcPct val="120000"/>
              </a:lnSpc>
              <a:spcBef>
                <a:spcPts val="0"/>
              </a:spcBef>
              <a:spcAft>
                <a:spcPts val="800"/>
              </a:spcAft>
              <a:buSzPct val="100000"/>
            </a:pPr>
            <a:r>
              <a:rPr lang="zh-CN" altLang="en-US" sz="17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目标</a:t>
            </a:r>
            <a:r>
              <a:rPr lang="zh-CN" altLang="en-US" sz="17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集中化是指公司只选择一个目标市场进行集中营销。这是一种最简单的目标市场模式，在这种模式下，企业只生产一类产品，供应某单一的客户群体</a:t>
            </a:r>
            <a:r>
              <a:rPr lang="zh-CN" altLang="en-US" sz="17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7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lvl="0" indent="-285750" fontAlgn="ctr">
              <a:lnSpc>
                <a:spcPct val="120000"/>
              </a:lnSpc>
              <a:spcBef>
                <a:spcPts val="0"/>
              </a:spcBef>
              <a:spcAft>
                <a:spcPts val="800"/>
              </a:spcAft>
              <a:buSzPct val="100000"/>
              <a:buFont typeface="Wingdings" pitchFamily="2" charset="2"/>
              <a:buChar char="l"/>
            </a:pPr>
            <a:r>
              <a:rPr lang="en-US" altLang="zh-CN" sz="17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7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产品专门化</a:t>
            </a:r>
          </a:p>
          <a:p>
            <a:pPr lvl="0" fontAlgn="ctr">
              <a:lnSpc>
                <a:spcPct val="120000"/>
              </a:lnSpc>
              <a:spcBef>
                <a:spcPts val="0"/>
              </a:spcBef>
              <a:spcAft>
                <a:spcPts val="800"/>
              </a:spcAft>
              <a:buSzPct val="100000"/>
            </a:pPr>
            <a:r>
              <a:rPr lang="zh-CN" altLang="en-US" sz="17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产品</a:t>
            </a:r>
            <a:r>
              <a:rPr lang="zh-CN" altLang="en-US" sz="17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专门化是指公司集中生产一种产品，并向各类客户销售这种产品。从某种程度上说，这种产品专门化的方式类似于利基市场模式，将某一种产品做到极致</a:t>
            </a:r>
            <a:r>
              <a:rPr lang="zh-CN" altLang="en-US" sz="17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7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lvl="0" indent="-285750" fontAlgn="ctr">
              <a:lnSpc>
                <a:spcPct val="120000"/>
              </a:lnSpc>
              <a:spcBef>
                <a:spcPts val="0"/>
              </a:spcBef>
              <a:spcAft>
                <a:spcPts val="800"/>
              </a:spcAft>
              <a:buSzPct val="100000"/>
              <a:buFont typeface="Wingdings" pitchFamily="2" charset="2"/>
              <a:buChar char="l"/>
            </a:pPr>
            <a:r>
              <a:rPr lang="en-US" altLang="zh-CN" sz="17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17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市场专门化</a:t>
            </a:r>
          </a:p>
          <a:p>
            <a:pPr lvl="0" fontAlgn="ctr">
              <a:lnSpc>
                <a:spcPct val="120000"/>
              </a:lnSpc>
              <a:spcBef>
                <a:spcPts val="0"/>
              </a:spcBef>
              <a:spcAft>
                <a:spcPts val="800"/>
              </a:spcAft>
              <a:buSzPct val="100000"/>
            </a:pPr>
            <a:r>
              <a:rPr lang="zh-CN" altLang="en-US" sz="17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市场</a:t>
            </a:r>
            <a:r>
              <a:rPr lang="zh-CN" altLang="en-US" sz="17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专门化是指企业生产经营各种产品满足某类消费者群体的各种需要。即企业生产销售供某类消费者需要的各种产品，例如某些化工用品生产企业专门提供大学实验室设备；某些服装制造商专门生产大码服装等。</a:t>
            </a:r>
          </a:p>
          <a:p>
            <a:pPr marL="285750" lvl="0" indent="-285750" fontAlgn="ctr">
              <a:lnSpc>
                <a:spcPct val="120000"/>
              </a:lnSpc>
              <a:spcBef>
                <a:spcPts val="0"/>
              </a:spcBef>
              <a:spcAft>
                <a:spcPts val="800"/>
              </a:spcAft>
              <a:buSzPct val="100000"/>
              <a:buFont typeface="Wingdings" pitchFamily="2" charset="2"/>
              <a:buChar char="l"/>
            </a:pPr>
            <a:r>
              <a:rPr lang="en-US" altLang="zh-CN" sz="17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17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有选择的专门化</a:t>
            </a:r>
          </a:p>
          <a:p>
            <a:pPr lvl="0" fontAlgn="ctr">
              <a:lnSpc>
                <a:spcPct val="120000"/>
              </a:lnSpc>
              <a:spcBef>
                <a:spcPts val="0"/>
              </a:spcBef>
              <a:spcAft>
                <a:spcPts val="800"/>
              </a:spcAft>
              <a:buSzPct val="100000"/>
            </a:pPr>
            <a:r>
              <a:rPr lang="zh-CN" altLang="en-US" sz="17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选择性</a:t>
            </a:r>
            <a:r>
              <a:rPr lang="zh-CN" altLang="en-US" sz="17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专门化是指企业在市场细分的基础上，集合公司的资源状况，有选择的生产某几种产品，或是有目的的进入某几个细分市场，满足某些消费者群体的需要</a:t>
            </a:r>
            <a:r>
              <a:rPr lang="zh-CN" altLang="en-US" sz="17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7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lvl="0" indent="-285750" fontAlgn="ctr">
              <a:lnSpc>
                <a:spcPct val="120000"/>
              </a:lnSpc>
              <a:spcBef>
                <a:spcPts val="0"/>
              </a:spcBef>
              <a:spcAft>
                <a:spcPts val="800"/>
              </a:spcAft>
              <a:buSzPct val="100000"/>
              <a:buFont typeface="Wingdings" pitchFamily="2" charset="2"/>
              <a:buChar char="l"/>
            </a:pPr>
            <a:r>
              <a:rPr lang="en-US" altLang="zh-CN" sz="17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17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完全覆盖</a:t>
            </a:r>
          </a:p>
          <a:p>
            <a:pPr lvl="0" fontAlgn="ctr">
              <a:lnSpc>
                <a:spcPct val="120000"/>
              </a:lnSpc>
              <a:spcBef>
                <a:spcPts val="0"/>
              </a:spcBef>
              <a:spcAft>
                <a:spcPts val="800"/>
              </a:spcAft>
              <a:buSzPct val="100000"/>
            </a:pPr>
            <a:r>
              <a:rPr lang="zh-CN" altLang="en-US" sz="17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完全</a:t>
            </a:r>
            <a:r>
              <a:rPr lang="zh-CN" altLang="en-US" sz="17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市场覆盖是指企业生产和经营各种产品以满足所有消费者的需要。即企业经营各类用户所需的各种产品，如宝洁旗下有各种品类、各种档次的日化产品，基本覆盖日化领域的所有产品。</a:t>
            </a:r>
          </a:p>
          <a:p>
            <a:pPr marL="285750" lvl="0" indent="-285750" fontAlgn="ctr">
              <a:lnSpc>
                <a:spcPct val="120000"/>
              </a:lnSpc>
              <a:spcBef>
                <a:spcPts val="0"/>
              </a:spcBef>
              <a:spcAft>
                <a:spcPts val="800"/>
              </a:spcAft>
              <a:buSzPct val="100000"/>
              <a:buFont typeface="Wingdings" pitchFamily="2" charset="2"/>
              <a:buChar char="l"/>
            </a:pPr>
            <a:endParaRPr lang="zh-CN" altLang="zh-CN" sz="14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4"/>
            </p:custDataLst>
          </p:nvPr>
        </p:nvSpPr>
        <p:spPr>
          <a:xfrm>
            <a:off x="522514" y="1129002"/>
            <a:ext cx="11103429" cy="5626361"/>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5"/>
            </p:custDataLst>
          </p:nvPr>
        </p:nvSpPr>
        <p:spPr>
          <a:xfrm>
            <a:off x="9035121" y="6668276"/>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6"/>
            </p:custDataLst>
          </p:nvPr>
        </p:nvSpPr>
        <p:spPr>
          <a:xfrm>
            <a:off x="522514" y="1129004"/>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7"/>
            </p:custDataLst>
          </p:nvPr>
        </p:nvSpPr>
        <p:spPr>
          <a:xfrm>
            <a:off x="457155" y="152401"/>
            <a:ext cx="11277689" cy="609600"/>
          </a:xfrm>
          <a:prstGeom prst="rect">
            <a:avLst/>
          </a:prstGeom>
          <a:noFill/>
        </p:spPr>
        <p:txBody>
          <a:bodyPr wrap="square" lIns="63500" tIns="25400" rIns="63500" bIns="25400" rtlCol="0" anchor="ctr" anchorCtr="0">
            <a:normAutofit/>
          </a:bodyPr>
          <a:lstStyle/>
          <a:p>
            <a:pPr>
              <a:buSzPct val="100000"/>
            </a:pPr>
            <a:r>
              <a:rPr lang="zh-CN" altLang="en-US" sz="3400" b="1" spc="180" dirty="0">
                <a:solidFill>
                  <a:srgbClr val="002060"/>
                </a:solidFill>
                <a:latin typeface="微软雅黑" panose="020B0503020204020204" pitchFamily="34" charset="-122"/>
                <a:ea typeface="微软雅黑" panose="020B0503020204020204" pitchFamily="34" charset="-122"/>
              </a:rPr>
              <a:t>三、目标市场的模式和策略</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20" name="Title 6"/>
          <p:cNvSpPr txBox="1"/>
          <p:nvPr>
            <p:custDataLst>
              <p:tags r:id="rId8"/>
            </p:custDataLst>
          </p:nvPr>
        </p:nvSpPr>
        <p:spPr>
          <a:xfrm>
            <a:off x="876249" y="1179804"/>
            <a:ext cx="10012573" cy="5437671"/>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79400" lvl="0" indent="-279400" fontAlgn="ctr">
              <a:lnSpc>
                <a:spcPct val="120000"/>
              </a:lnSpc>
              <a:spcBef>
                <a:spcPts val="0"/>
              </a:spcBef>
              <a:spcAft>
                <a:spcPts val="800"/>
              </a:spcAft>
              <a:buSzPct val="100000"/>
              <a:buFont typeface="Wingdings" panose="05000000000000000000" charset="0"/>
              <a:buChar char="l"/>
            </a:pPr>
            <a:r>
              <a:rPr lang="zh-CN" altLang="en-US" sz="19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目标市场选择</a:t>
            </a:r>
            <a:r>
              <a:rPr lang="zh-CN" altLang="en-US" sz="1900" b="1"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的</a:t>
            </a:r>
            <a:r>
              <a:rPr lang="zh-CN" altLang="en-US" sz="19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策略</a:t>
            </a:r>
            <a:r>
              <a:rPr lang="zh-CN" altLang="en-US" sz="1900" b="1"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9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lvl="0" indent="-285750" fontAlgn="ctr">
              <a:lnSpc>
                <a:spcPct val="120000"/>
              </a:lnSpc>
              <a:spcBef>
                <a:spcPts val="0"/>
              </a:spcBef>
              <a:spcAft>
                <a:spcPts val="800"/>
              </a:spcAft>
              <a:buSzPct val="100000"/>
              <a:buFont typeface="Wingdings" pitchFamily="2" charset="2"/>
              <a:buChar char="l"/>
            </a:pPr>
            <a:r>
              <a:rPr lang="en-US" altLang="zh-CN"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无差异性市场选择策略</a:t>
            </a:r>
          </a:p>
          <a:p>
            <a:pPr lvl="0" fontAlgn="ctr">
              <a:lnSpc>
                <a:spcPct val="120000"/>
              </a:lnSpc>
              <a:spcBef>
                <a:spcPts val="0"/>
              </a:spcBef>
              <a:spcAft>
                <a:spcPts val="800"/>
              </a:spcAft>
              <a:buSzPct val="100000"/>
            </a:pP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无</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差异性市场选择策略是以市场总体为服务对象，不加以明确的细分，不管消费者需求的差异，只有能够满足最大多数顾客的共同性需要。因而企业只是用单一的营销策略来开拓市场，即推出一种单一的标准化产品、采用一种价格、使用一种分配渠道和促销手段。</a:t>
            </a:r>
          </a:p>
          <a:p>
            <a:pPr marL="285750" lvl="0" indent="-285750" fontAlgn="ctr">
              <a:lnSpc>
                <a:spcPct val="120000"/>
              </a:lnSpc>
              <a:spcBef>
                <a:spcPts val="0"/>
              </a:spcBef>
              <a:spcAft>
                <a:spcPts val="800"/>
              </a:spcAft>
              <a:buSzPct val="100000"/>
              <a:buFont typeface="Wingdings" pitchFamily="2" charset="2"/>
              <a:buChar char="l"/>
            </a:pPr>
            <a:r>
              <a:rPr lang="en-US" altLang="zh-CN"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差异性市场选择策略</a:t>
            </a:r>
          </a:p>
          <a:p>
            <a:pPr lvl="0" fontAlgn="ctr">
              <a:lnSpc>
                <a:spcPct val="120000"/>
              </a:lnSpc>
              <a:spcBef>
                <a:spcPts val="0"/>
              </a:spcBef>
              <a:spcAft>
                <a:spcPts val="800"/>
              </a:spcAft>
              <a:buSzPct val="100000"/>
            </a:pP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差异</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性市场选择策略是将整体市场划分为若干个需求大致相同的细分市场，然后根据本公司的资源、能力和营销实力，选择不同数目的细分市场作为目标市场，并针对每一细分市场制定一套独立的营销方案，以满足不同消费者的需求，扩大市场份额</a:t>
            </a: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lvl="0" indent="-285750" fontAlgn="ctr">
              <a:lnSpc>
                <a:spcPct val="120000"/>
              </a:lnSpc>
              <a:spcBef>
                <a:spcPts val="0"/>
              </a:spcBef>
              <a:spcAft>
                <a:spcPts val="800"/>
              </a:spcAft>
              <a:buSzPct val="100000"/>
              <a:buFont typeface="Wingdings" pitchFamily="2" charset="2"/>
              <a:buChar char="l"/>
            </a:pPr>
            <a:r>
              <a:rPr lang="en-US" altLang="zh-CN"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．集中性市场选择策略</a:t>
            </a:r>
          </a:p>
          <a:p>
            <a:pPr lvl="0" fontAlgn="ctr">
              <a:lnSpc>
                <a:spcPct val="120000"/>
              </a:lnSpc>
              <a:spcBef>
                <a:spcPts val="0"/>
              </a:spcBef>
              <a:spcAft>
                <a:spcPts val="800"/>
              </a:spcAft>
              <a:buSzPct val="100000"/>
            </a:pP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集中性</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市场选择策略是指企业选择一个或少数几个细分市场作为目标市场，制定一套营销方案，实行专业化生产和销售，集中力量争取在这些小市场上发挥优势，提高市场占有率</a:t>
            </a:r>
            <a:r>
              <a:rPr lang="zh-CN" altLang="en-US" sz="14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14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extLst>
      <p:ext uri="{BB962C8B-B14F-4D97-AF65-F5344CB8AC3E}">
        <p14:creationId xmlns:p14="http://schemas.microsoft.com/office/powerpoint/2010/main" val="71198489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2"/>
            </p:custDataLst>
          </p:nvPr>
        </p:nvSpPr>
        <p:spPr>
          <a:xfrm>
            <a:off x="578178" y="471341"/>
            <a:ext cx="11035646" cy="5915320"/>
          </a:xfrm>
          <a:prstGeom prst="rect">
            <a:avLst/>
          </a:prstGeom>
          <a:noFill/>
          <a:ln w="19050">
            <a:solidFill>
              <a:schemeClr val="accent1"/>
            </a:solid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kumimoji="1" lang="zh-CN" altLang="en-US" sz="1600" b="1">
              <a:latin typeface="微软雅黑" panose="020B0503020204020204" pitchFamily="34" charset="-122"/>
              <a:ea typeface="微软雅黑" panose="020B0503020204020204" pitchFamily="34" charset="-122"/>
              <a:sym typeface="+mn-lt"/>
            </a:endParaRPr>
          </a:p>
        </p:txBody>
      </p:sp>
      <p:cxnSp>
        <p:nvCxnSpPr>
          <p:cNvPr id="10" name="直接连接符 9"/>
          <p:cNvCxnSpPr/>
          <p:nvPr>
            <p:custDataLst>
              <p:tags r:id="rId3"/>
            </p:custDataLst>
          </p:nvPr>
        </p:nvCxnSpPr>
        <p:spPr>
          <a:xfrm>
            <a:off x="758952" y="128016"/>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4"/>
            </p:custDataLst>
          </p:nvPr>
        </p:nvCxnSpPr>
        <p:spPr>
          <a:xfrm>
            <a:off x="578176" y="213163"/>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5"/>
            </p:custDataLst>
          </p:nvPr>
        </p:nvCxnSpPr>
        <p:spPr>
          <a:xfrm>
            <a:off x="11148420" y="6151063"/>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6"/>
            </p:custDataLst>
          </p:nvPr>
        </p:nvCxnSpPr>
        <p:spPr>
          <a:xfrm>
            <a:off x="10967644" y="6236210"/>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758825" y="707390"/>
            <a:ext cx="3318510" cy="583565"/>
          </a:xfrm>
          <a:prstGeom prst="rect">
            <a:avLst/>
          </a:prstGeom>
        </p:spPr>
        <p:txBody>
          <a:bodyPr wrap="square">
            <a:spAutoFit/>
          </a:bodyPr>
          <a:lstStyle/>
          <a:p>
            <a:pPr lvl="0" algn="ctr"/>
            <a:r>
              <a:rPr lang="zh-CN" altLang="en-US" sz="3200" b="1" dirty="0" smtClean="0">
                <a:solidFill>
                  <a:srgbClr val="002060"/>
                </a:solidFill>
                <a:latin typeface="Agency FB" panose="020B0503020202020204" pitchFamily="34" charset="0"/>
                <a:ea typeface="微软雅黑" panose="020B0503020204020204" pitchFamily="34" charset="-122"/>
              </a:rPr>
              <a:t>本节框架图</a:t>
            </a:r>
            <a:endParaRPr lang="zh-CN" altLang="en-US" sz="3200" b="1" dirty="0">
              <a:solidFill>
                <a:srgbClr val="002060"/>
              </a:solidFill>
              <a:latin typeface="Agency FB" panose="020B0503020202020204" pitchFamily="34" charset="0"/>
              <a:ea typeface="微软雅黑" panose="020B0503020204020204" pitchFamily="34" charset="-122"/>
            </a:endParaRPr>
          </a:p>
        </p:txBody>
      </p:sp>
      <p:pic>
        <p:nvPicPr>
          <p:cNvPr id="14" name="图片 13"/>
          <p:cNvPicPr/>
          <p:nvPr/>
        </p:nvPicPr>
        <p:blipFill>
          <a:blip r:embed="rId8" cstate="print">
            <a:extLst>
              <a:ext uri="{28A0092B-C50C-407E-A947-70E740481C1C}">
                <a14:useLocalDpi xmlns:a14="http://schemas.microsoft.com/office/drawing/2010/main" val="0"/>
              </a:ext>
            </a:extLst>
          </a:blip>
          <a:stretch>
            <a:fillRect/>
          </a:stretch>
        </p:blipFill>
        <p:spPr>
          <a:xfrm>
            <a:off x="3458844" y="1050289"/>
            <a:ext cx="5927752" cy="5005277"/>
          </a:xfrm>
          <a:prstGeom prst="rect">
            <a:avLst/>
          </a:prstGeom>
        </p:spPr>
      </p:pic>
    </p:spTree>
    <p:custDataLst>
      <p:tags r:id="rId1"/>
    </p:custDataLst>
    <p:extLst>
      <p:ext uri="{BB962C8B-B14F-4D97-AF65-F5344CB8AC3E}">
        <p14:creationId xmlns:p14="http://schemas.microsoft.com/office/powerpoint/2010/main" val="24726935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383790" y="3623945"/>
            <a:ext cx="7048500" cy="1014730"/>
          </a:xfrm>
          <a:prstGeom prst="rect">
            <a:avLst/>
          </a:prstGeom>
        </p:spPr>
        <p:txBody>
          <a:bodyPr wrap="square">
            <a:spAutoFit/>
          </a:bodyPr>
          <a:lstStyle/>
          <a:p>
            <a:pPr lvl="0" algn="ctr"/>
            <a:r>
              <a:rPr lang="zh-CN" altLang="en-US" sz="6000" b="1" dirty="0" smtClean="0">
                <a:solidFill>
                  <a:srgbClr val="002060"/>
                </a:solidFill>
                <a:latin typeface="Agency FB" panose="020B0503020202020204" pitchFamily="34" charset="0"/>
                <a:ea typeface="微软雅黑" panose="020B0503020204020204" pitchFamily="34" charset="-122"/>
              </a:rPr>
              <a:t>市场定位</a:t>
            </a:r>
            <a:endParaRPr lang="zh-CN" altLang="en-US" sz="6000" b="1" dirty="0">
              <a:solidFill>
                <a:srgbClr val="002060"/>
              </a:solidFill>
              <a:latin typeface="Agency FB" panose="020B0503020202020204" pitchFamily="34" charset="0"/>
              <a:ea typeface="微软雅黑" panose="020B0503020204020204" pitchFamily="34" charset="-122"/>
            </a:endParaRPr>
          </a:p>
        </p:txBody>
      </p:sp>
      <p:sp>
        <p:nvSpPr>
          <p:cNvPr id="20" name="圆角矩形 10"/>
          <p:cNvSpPr/>
          <p:nvPr/>
        </p:nvSpPr>
        <p:spPr>
          <a:xfrm>
            <a:off x="5050277" y="1292267"/>
            <a:ext cx="1716066" cy="1716066"/>
          </a:xfrm>
          <a:prstGeom prst="roundRect">
            <a:avLst>
              <a:gd name="adj" fmla="val 13517"/>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2060"/>
              </a:solidFill>
              <a:effectLst/>
              <a:uLnTx/>
              <a:uFillTx/>
              <a:latin typeface="Calibri" panose="020F0502020204030204"/>
              <a:ea typeface="宋体" panose="02010600030101010101" pitchFamily="2" charset="-122"/>
              <a:cs typeface="+mn-cs"/>
            </a:endParaRPr>
          </a:p>
        </p:txBody>
      </p:sp>
      <p:sp>
        <p:nvSpPr>
          <p:cNvPr id="21" name="文本框 20"/>
          <p:cNvSpPr txBox="1"/>
          <p:nvPr/>
        </p:nvSpPr>
        <p:spPr>
          <a:xfrm>
            <a:off x="5269353" y="1488580"/>
            <a:ext cx="1277914" cy="1323439"/>
          </a:xfrm>
          <a:prstGeom prst="rect">
            <a:avLst/>
          </a:prstGeom>
          <a:noFill/>
          <a:effectLst/>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8000" b="0" i="0" u="none" strike="noStrike" kern="1200" cap="none" spc="0" normalizeH="0" baseline="0" noProof="0" dirty="0">
                <a:ln>
                  <a:noFill/>
                </a:ln>
                <a:solidFill>
                  <a:schemeClr val="bg1">
                    <a:lumMod val="95000"/>
                  </a:schemeClr>
                </a:solidFill>
                <a:effectLst>
                  <a:outerShdw blurRad="63500" dist="63500" dir="2700000" algn="tl" rotWithShape="0">
                    <a:prstClr val="black">
                      <a:alpha val="40000"/>
                    </a:prstClr>
                  </a:outerShdw>
                </a:effectLst>
                <a:uLnTx/>
                <a:uFillTx/>
                <a:latin typeface="Impact" panose="020B0806030902050204" pitchFamily="34" charset="0"/>
                <a:ea typeface="宋体" panose="02010600030101010101" pitchFamily="2" charset="-122"/>
                <a:cs typeface="+mn-cs"/>
              </a:rPr>
              <a:t>03</a:t>
            </a:r>
            <a:endParaRPr kumimoji="0" lang="en-US" altLang="zh-CN" sz="6600" b="0" i="0" u="none" strike="noStrike" kern="1200" cap="none" spc="0" normalizeH="0" baseline="0" noProof="0" dirty="0">
              <a:ln>
                <a:noFill/>
              </a:ln>
              <a:solidFill>
                <a:schemeClr val="bg1">
                  <a:lumMod val="95000"/>
                </a:schemeClr>
              </a:solidFill>
              <a:effectLst>
                <a:outerShdw blurRad="63500" dist="63500" dir="2700000" algn="tl" rotWithShape="0">
                  <a:prstClr val="black">
                    <a:alpha val="40000"/>
                  </a:prstClr>
                </a:outerShdw>
              </a:effectLst>
              <a:uLnTx/>
              <a:uFillTx/>
              <a:latin typeface="Impact" panose="020B0806030902050204" pitchFamily="34" charset="0"/>
              <a:ea typeface="宋体" panose="02010600030101010101" pitchFamily="2" charset="-122"/>
              <a:cs typeface="+mn-cs"/>
            </a:endParaRPr>
          </a:p>
        </p:txBody>
      </p:sp>
      <p:cxnSp>
        <p:nvCxnSpPr>
          <p:cNvPr id="3" name="直接连接符 2"/>
          <p:cNvCxnSpPr/>
          <p:nvPr/>
        </p:nvCxnSpPr>
        <p:spPr>
          <a:xfrm>
            <a:off x="1472946" y="5544457"/>
            <a:ext cx="9245600" cy="0"/>
          </a:xfrm>
          <a:prstGeom prst="line">
            <a:avLst/>
          </a:prstGeom>
          <a:ln w="28575">
            <a:solidFill>
              <a:srgbClr val="002060"/>
            </a:solidFill>
          </a:ln>
        </p:spPr>
        <p:style>
          <a:lnRef idx="1">
            <a:schemeClr val="dk1"/>
          </a:lnRef>
          <a:fillRef idx="0">
            <a:schemeClr val="dk1"/>
          </a:fillRef>
          <a:effectRef idx="0">
            <a:schemeClr val="dk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2"/>
            </p:custDataLst>
          </p:nvPr>
        </p:nvSpPr>
        <p:spPr>
          <a:xfrm>
            <a:off x="578178" y="471341"/>
            <a:ext cx="11035646" cy="5915320"/>
          </a:xfrm>
          <a:prstGeom prst="rect">
            <a:avLst/>
          </a:prstGeom>
          <a:noFill/>
          <a:ln w="19050">
            <a:solidFill>
              <a:schemeClr val="accent1"/>
            </a:solid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kumimoji="1" lang="zh-CN" altLang="en-US" sz="1600" b="1">
              <a:latin typeface="微软雅黑" panose="020B0503020204020204" pitchFamily="34" charset="-122"/>
              <a:ea typeface="微软雅黑" panose="020B0503020204020204" pitchFamily="34" charset="-122"/>
              <a:sym typeface="+mn-lt"/>
            </a:endParaRPr>
          </a:p>
        </p:txBody>
      </p:sp>
      <p:cxnSp>
        <p:nvCxnSpPr>
          <p:cNvPr id="10" name="直接连接符 9"/>
          <p:cNvCxnSpPr/>
          <p:nvPr>
            <p:custDataLst>
              <p:tags r:id="rId3"/>
            </p:custDataLst>
          </p:nvPr>
        </p:nvCxnSpPr>
        <p:spPr>
          <a:xfrm>
            <a:off x="758952" y="128016"/>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4"/>
            </p:custDataLst>
          </p:nvPr>
        </p:nvCxnSpPr>
        <p:spPr>
          <a:xfrm>
            <a:off x="578176" y="213163"/>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5"/>
            </p:custDataLst>
          </p:nvPr>
        </p:nvCxnSpPr>
        <p:spPr>
          <a:xfrm>
            <a:off x="11148420" y="6151063"/>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6"/>
            </p:custDataLst>
          </p:nvPr>
        </p:nvCxnSpPr>
        <p:spPr>
          <a:xfrm>
            <a:off x="10967644" y="6236210"/>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758825" y="707390"/>
            <a:ext cx="3318510" cy="583565"/>
          </a:xfrm>
          <a:prstGeom prst="rect">
            <a:avLst/>
          </a:prstGeom>
        </p:spPr>
        <p:txBody>
          <a:bodyPr wrap="square">
            <a:spAutoFit/>
          </a:bodyPr>
          <a:lstStyle/>
          <a:p>
            <a:pPr lvl="0" algn="ctr"/>
            <a:r>
              <a:rPr lang="zh-CN" altLang="en-US" sz="3200" b="1" dirty="0" smtClean="0">
                <a:solidFill>
                  <a:srgbClr val="002060"/>
                </a:solidFill>
                <a:latin typeface="Agency FB" panose="020B0503020202020204" pitchFamily="34" charset="0"/>
                <a:ea typeface="微软雅黑" panose="020B0503020204020204" pitchFamily="34" charset="-122"/>
              </a:rPr>
              <a:t>本章框架图</a:t>
            </a:r>
            <a:endParaRPr lang="zh-CN" altLang="en-US" sz="3200" b="1" dirty="0">
              <a:solidFill>
                <a:srgbClr val="002060"/>
              </a:solidFill>
              <a:latin typeface="Agency FB" panose="020B0503020202020204" pitchFamily="34" charset="0"/>
              <a:ea typeface="微软雅黑" panose="020B0503020204020204" pitchFamily="34" charset="-122"/>
            </a:endParaRPr>
          </a:p>
        </p:txBody>
      </p:sp>
      <p:pic>
        <p:nvPicPr>
          <p:cNvPr id="14" name="图片 13"/>
          <p:cNvPicPr/>
          <p:nvPr/>
        </p:nvPicPr>
        <p:blipFill>
          <a:blip r:embed="rId8">
            <a:extLst>
              <a:ext uri="{28A0092B-C50C-407E-A947-70E740481C1C}">
                <a14:useLocalDpi xmlns:a14="http://schemas.microsoft.com/office/drawing/2010/main" val="0"/>
              </a:ext>
            </a:extLst>
          </a:blip>
          <a:stretch>
            <a:fillRect/>
          </a:stretch>
        </p:blipFill>
        <p:spPr>
          <a:xfrm>
            <a:off x="2551459" y="1412253"/>
            <a:ext cx="7089083" cy="4549366"/>
          </a:xfrm>
          <a:prstGeom prst="rect">
            <a:avLst/>
          </a:prstGeom>
        </p:spPr>
      </p:pic>
    </p:spTree>
    <p:custDataLst>
      <p:tags r:id="rId1"/>
    </p:custDataLst>
    <p:extLst>
      <p:ext uri="{BB962C8B-B14F-4D97-AF65-F5344CB8AC3E}">
        <p14:creationId xmlns:p14="http://schemas.microsoft.com/office/powerpoint/2010/main" val="19268701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4"/>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5"/>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6"/>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7"/>
            </p:custDataLst>
          </p:nvPr>
        </p:nvSpPr>
        <p:spPr>
          <a:xfrm>
            <a:off x="457155" y="152401"/>
            <a:ext cx="11277689" cy="609600"/>
          </a:xfrm>
          <a:prstGeom prst="rect">
            <a:avLst/>
          </a:prstGeom>
          <a:noFill/>
        </p:spPr>
        <p:txBody>
          <a:bodyPr wrap="square" lIns="63500" tIns="25400" rIns="63500" bIns="25400" rtlCol="0" anchor="ctr" anchorCtr="0">
            <a:normAutofit/>
          </a:bodyPr>
          <a:lstStyle/>
          <a:p>
            <a:pPr>
              <a:buSzPct val="100000"/>
            </a:pPr>
            <a:r>
              <a:rPr lang="zh-CN" altLang="en-US" sz="3400" b="1" spc="180" dirty="0" smtClean="0">
                <a:solidFill>
                  <a:srgbClr val="002060"/>
                </a:solidFill>
                <a:latin typeface="微软雅黑" panose="020B0503020204020204" pitchFamily="34" charset="-122"/>
                <a:ea typeface="微软雅黑" panose="020B0503020204020204" pitchFamily="34" charset="-122"/>
              </a:rPr>
              <a:t>一</a:t>
            </a:r>
            <a:r>
              <a:rPr lang="zh-CN" altLang="en-US" sz="3400" b="1" spc="180" dirty="0">
                <a:solidFill>
                  <a:srgbClr val="002060"/>
                </a:solidFill>
                <a:latin typeface="微软雅黑" panose="020B0503020204020204" pitchFamily="34" charset="-122"/>
                <a:ea typeface="微软雅黑" panose="020B0503020204020204" pitchFamily="34" charset="-122"/>
              </a:rPr>
              <a:t>、市场定位概念</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20" name="Title 6"/>
          <p:cNvSpPr txBox="1"/>
          <p:nvPr>
            <p:custDataLst>
              <p:tags r:id="rId8"/>
            </p:custDataLst>
          </p:nvPr>
        </p:nvSpPr>
        <p:spPr>
          <a:xfrm>
            <a:off x="1333500" y="1521460"/>
            <a:ext cx="9839325" cy="442214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79400" lvl="0" indent="-279400" fontAlgn="ctr">
              <a:lnSpc>
                <a:spcPct val="120000"/>
              </a:lnSpc>
              <a:spcBef>
                <a:spcPts val="0"/>
              </a:spcBef>
              <a:spcAft>
                <a:spcPts val="800"/>
              </a:spcAft>
              <a:buSzPct val="100000"/>
              <a:buFont typeface="Wingdings" panose="05000000000000000000" charset="0"/>
              <a:buChar char="l"/>
            </a:pPr>
            <a:r>
              <a:rPr lang="zh-CN" altLang="en-US" sz="20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市场</a:t>
            </a:r>
            <a:r>
              <a:rPr lang="zh-CN" altLang="en-US"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定位的概念就是为使产品在目标消费者心目中相对于竞争产品而言占据清晰、特殊和理想的位置而进行的安排。因此，营销人员设计的位置必须使他们的产品有别于竞争品牌，为本企业产品塑造</a:t>
            </a:r>
            <a:r>
              <a:rPr lang="zh-CN" altLang="en-US" sz="20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与众不同、印象鲜明</a:t>
            </a:r>
            <a:r>
              <a:rPr lang="zh-CN" altLang="en-US"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的形象，并将这种形象生动地传递给顾客，从而使该产品在市场上确定适当的位置。</a:t>
            </a:r>
          </a:p>
          <a:p>
            <a:pPr marL="279400" lvl="0" indent="-279400" fontAlgn="ctr">
              <a:lnSpc>
                <a:spcPct val="120000"/>
              </a:lnSpc>
              <a:spcBef>
                <a:spcPts val="0"/>
              </a:spcBef>
              <a:spcAft>
                <a:spcPts val="800"/>
              </a:spcAft>
              <a:buSzPct val="100000"/>
              <a:buFont typeface="Wingdings" panose="05000000000000000000" charset="0"/>
              <a:buChar char="l"/>
            </a:pPr>
            <a:r>
              <a:rPr lang="zh-CN" altLang="en-US"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通俗来讲，</a:t>
            </a:r>
            <a:r>
              <a:rPr lang="zh-CN" altLang="en-US" sz="20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市场定位</a:t>
            </a:r>
            <a:r>
              <a:rPr lang="zh-CN" altLang="en-US"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并不是对一件产品的本身做些什么，而是在潜在消费者的心目中做些什么，市场定位的实质是使本企业与其他企业严格区分开来，使顾客明显感觉到这种差别，从而在顾客心目中占有特殊的位置。简而言之，就是在想办法在目标客户心目中树立产品独特的形象。</a:t>
            </a:r>
          </a:p>
          <a:p>
            <a:pPr marL="279400" lvl="0" indent="-279400" algn="l" fontAlgn="ctr">
              <a:lnSpc>
                <a:spcPct val="120000"/>
              </a:lnSpc>
              <a:spcBef>
                <a:spcPts val="0"/>
              </a:spcBef>
              <a:spcAft>
                <a:spcPts val="800"/>
              </a:spcAft>
              <a:buSzPct val="100000"/>
              <a:buFont typeface="Wingdings" panose="05000000000000000000" charset="0"/>
              <a:buChar char="l"/>
            </a:pPr>
            <a:endParaRPr lang="zh-CN" altLang="zh-CN" sz="14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4"/>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5"/>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6"/>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7"/>
            </p:custDataLst>
          </p:nvPr>
        </p:nvSpPr>
        <p:spPr>
          <a:xfrm>
            <a:off x="457155" y="152401"/>
            <a:ext cx="11277689" cy="609600"/>
          </a:xfrm>
          <a:prstGeom prst="rect">
            <a:avLst/>
          </a:prstGeom>
          <a:noFill/>
        </p:spPr>
        <p:txBody>
          <a:bodyPr wrap="square" lIns="63500" tIns="25400" rIns="63500" bIns="25400" rtlCol="0" anchor="ctr" anchorCtr="0">
            <a:normAutofit/>
          </a:bodyPr>
          <a:lstStyle/>
          <a:p>
            <a:pPr>
              <a:buSzPct val="100000"/>
            </a:pPr>
            <a:r>
              <a:rPr lang="zh-CN" altLang="en-US" sz="3400" b="1" spc="180" dirty="0">
                <a:solidFill>
                  <a:srgbClr val="002060"/>
                </a:solidFill>
                <a:latin typeface="微软雅黑" panose="020B0503020204020204" pitchFamily="34" charset="-122"/>
                <a:ea typeface="微软雅黑" panose="020B0503020204020204" pitchFamily="34" charset="-122"/>
              </a:rPr>
              <a:t>二、市场定位的原因</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20" name="Title 6"/>
          <p:cNvSpPr txBox="1"/>
          <p:nvPr>
            <p:custDataLst>
              <p:tags r:id="rId8"/>
            </p:custDataLst>
          </p:nvPr>
        </p:nvSpPr>
        <p:spPr>
          <a:xfrm>
            <a:off x="1333500" y="1521459"/>
            <a:ext cx="9839325" cy="4625387"/>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79400" lvl="0" indent="-279400" fontAlgn="ctr">
              <a:lnSpc>
                <a:spcPct val="120000"/>
              </a:lnSpc>
              <a:spcBef>
                <a:spcPts val="0"/>
              </a:spcBef>
              <a:spcAft>
                <a:spcPts val="800"/>
              </a:spcAft>
              <a:buSzPct val="100000"/>
              <a:buFont typeface="Wingdings" panose="05000000000000000000" charset="0"/>
              <a:buChar char="l"/>
            </a:pP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第一</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，消费者</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只能接受有限的信息</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。在纷繁的信息中，消费者会按照个人的经验、喜好甚至情绪来选择接受和记忆信息。</a:t>
            </a:r>
          </a:p>
          <a:p>
            <a:pPr marL="279400" lvl="0" indent="-279400" fontAlgn="ctr">
              <a:lnSpc>
                <a:spcPct val="120000"/>
              </a:lnSpc>
              <a:spcBef>
                <a:spcPts val="0"/>
              </a:spcBef>
              <a:spcAft>
                <a:spcPts val="800"/>
              </a:spcAft>
              <a:buSzPct val="100000"/>
              <a:buFont typeface="Wingdings" panose="05000000000000000000" charset="0"/>
              <a:buChar char="l"/>
            </a:pP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第二，消费者</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喜欢简单，讨厌复杂</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。由于各种媒体广告的“狂轰滥炸”，消费者没有时间处理长篇累牍的信息，所以希望得到简单明了的信息。</a:t>
            </a:r>
          </a:p>
          <a:p>
            <a:pPr marL="279400" lvl="0" indent="-279400" fontAlgn="ctr">
              <a:lnSpc>
                <a:spcPct val="120000"/>
              </a:lnSpc>
              <a:spcBef>
                <a:spcPts val="0"/>
              </a:spcBef>
              <a:spcAft>
                <a:spcPts val="800"/>
              </a:spcAft>
              <a:buSzPct val="100000"/>
              <a:buFont typeface="Wingdings" panose="05000000000000000000" charset="0"/>
              <a:buChar char="l"/>
            </a:pP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第三，消费者</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缺乏安全感</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根据行为学家的研究，在选择品牌的时候，消费者可能面临功能风险、生理风险、财务风险、社交风险、心里风险、时间风险等六个方面的风险。广告在宣传品牌时应该尽量减少这些方面的风险，给消费者增加安全感。</a:t>
            </a:r>
          </a:p>
          <a:p>
            <a:pPr marL="279400" lvl="0" indent="-279400" fontAlgn="ctr">
              <a:lnSpc>
                <a:spcPct val="120000"/>
              </a:lnSpc>
              <a:spcBef>
                <a:spcPts val="0"/>
              </a:spcBef>
              <a:spcAft>
                <a:spcPts val="800"/>
              </a:spcAft>
              <a:buSzPct val="100000"/>
              <a:buFont typeface="Wingdings" panose="05000000000000000000" charset="0"/>
              <a:buChar char="l"/>
            </a:pP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第四，消费者</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对品牌的印象不会轻易改变</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。一旦在消费者脑海沉淀下来，品牌的形象就会根深蒂固。</a:t>
            </a:r>
          </a:p>
          <a:p>
            <a:pPr marL="279400" lvl="0" indent="-279400" fontAlgn="ctr">
              <a:lnSpc>
                <a:spcPct val="120000"/>
              </a:lnSpc>
              <a:spcBef>
                <a:spcPts val="0"/>
              </a:spcBef>
              <a:spcAft>
                <a:spcPts val="800"/>
              </a:spcAft>
              <a:buSzPct val="100000"/>
              <a:buFont typeface="Wingdings" panose="05000000000000000000" charset="0"/>
              <a:buChar char="l"/>
            </a:pP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第五，消费者的</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想法容易失去焦点</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。越来越多的品牌同时进入多个产品领域，另一些则与时俱进地不断变换品牌的诉求点，最终结果都是使得消费者模糊了原有的品牌的形象</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p>
          <a:p>
            <a:pPr marL="279400" lvl="0" indent="-279400" algn="l" fontAlgn="ctr">
              <a:lnSpc>
                <a:spcPct val="120000"/>
              </a:lnSpc>
              <a:spcBef>
                <a:spcPts val="0"/>
              </a:spcBef>
              <a:spcAft>
                <a:spcPts val="800"/>
              </a:spcAft>
              <a:buSzPct val="100000"/>
              <a:buFont typeface="Wingdings" panose="05000000000000000000" charset="0"/>
              <a:buChar char="l"/>
            </a:pPr>
            <a:endParaRPr lang="zh-CN" altLang="zh-CN" sz="14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4"/>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5"/>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6"/>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7"/>
            </p:custDataLst>
          </p:nvPr>
        </p:nvSpPr>
        <p:spPr>
          <a:xfrm>
            <a:off x="457155" y="152401"/>
            <a:ext cx="11277689" cy="609600"/>
          </a:xfrm>
          <a:prstGeom prst="rect">
            <a:avLst/>
          </a:prstGeom>
          <a:noFill/>
        </p:spPr>
        <p:txBody>
          <a:bodyPr wrap="square" lIns="63500" tIns="25400" rIns="63500" bIns="25400" rtlCol="0" anchor="ctr" anchorCtr="0">
            <a:normAutofit/>
          </a:bodyPr>
          <a:lstStyle/>
          <a:p>
            <a:pPr>
              <a:buSzPct val="100000"/>
            </a:pPr>
            <a:r>
              <a:rPr lang="zh-CN" altLang="en-US" sz="3400" b="1" spc="180" dirty="0">
                <a:solidFill>
                  <a:srgbClr val="002060"/>
                </a:solidFill>
                <a:latin typeface="微软雅黑" panose="020B0503020204020204" pitchFamily="34" charset="-122"/>
                <a:ea typeface="微软雅黑" panose="020B0503020204020204" pitchFamily="34" charset="-122"/>
              </a:rPr>
              <a:t>三、市场定位的步骤及策略</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20" name="Title 6"/>
          <p:cNvSpPr txBox="1"/>
          <p:nvPr>
            <p:custDataLst>
              <p:tags r:id="rId8"/>
            </p:custDataLst>
          </p:nvPr>
        </p:nvSpPr>
        <p:spPr>
          <a:xfrm>
            <a:off x="1333500" y="1521460"/>
            <a:ext cx="9839325" cy="442214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79400" lvl="0" indent="-279400" fontAlgn="ctr">
              <a:lnSpc>
                <a:spcPct val="120000"/>
              </a:lnSpc>
              <a:spcBef>
                <a:spcPts val="0"/>
              </a:spcBef>
              <a:spcAft>
                <a:spcPts val="800"/>
              </a:spcAft>
              <a:buSzPct val="100000"/>
              <a:buFont typeface="Wingdings" panose="05000000000000000000" charset="0"/>
              <a:buChar char="l"/>
            </a:pP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用</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钻石定位法</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进行市场定位的</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具体步骤</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如下：</a:t>
            </a:r>
          </a:p>
          <a:p>
            <a:pPr marL="279400" lvl="0" indent="-279400" fontAlgn="ctr">
              <a:lnSpc>
                <a:spcPct val="120000"/>
              </a:lnSpc>
              <a:spcBef>
                <a:spcPts val="0"/>
              </a:spcBef>
              <a:spcAft>
                <a:spcPts val="800"/>
              </a:spcAft>
              <a:buSzPct val="100000"/>
              <a:buFont typeface="Wingdings" panose="05000000000000000000" charset="0"/>
              <a:buChar char="l"/>
            </a:pP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第一，在市场研究的基础上，</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找到目标市场</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（目标顾客群），了解他们在产品、价格、分销和沟通等方面的需求特征。</a:t>
            </a:r>
          </a:p>
          <a:p>
            <a:pPr marL="279400" lvl="0" indent="-279400" fontAlgn="ctr">
              <a:lnSpc>
                <a:spcPct val="120000"/>
              </a:lnSpc>
              <a:spcBef>
                <a:spcPts val="0"/>
              </a:spcBef>
              <a:spcAft>
                <a:spcPts val="800"/>
              </a:spcAft>
              <a:buSzPct val="100000"/>
              <a:buFont typeface="Wingdings" panose="05000000000000000000" charset="0"/>
              <a:buChar char="l"/>
            </a:pP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第二，</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细分</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目标顾客利益，找出他们最为关注的若干利益点，通过分析竞争对手确定自身具有竞争优势的利益点，将该利益点确定为定位点。</a:t>
            </a:r>
          </a:p>
          <a:p>
            <a:pPr marL="279400" lvl="0" indent="-279400" fontAlgn="ctr">
              <a:lnSpc>
                <a:spcPct val="120000"/>
              </a:lnSpc>
              <a:spcBef>
                <a:spcPts val="0"/>
              </a:spcBef>
              <a:spcAft>
                <a:spcPts val="800"/>
              </a:spcAft>
              <a:buSzPct val="100000"/>
              <a:buFont typeface="Wingdings" panose="05000000000000000000" charset="0"/>
              <a:buChar char="l"/>
            </a:pP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第三，</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根据利益点确定属性定位点和价值定位点</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。属性定位点是实现利益定位点的要素，价值定位点是满足目标顾客精神上的享受。无论利益定位点是否体现了差异化，最好在价值方面找到并确定差异化的价值定位点。</a:t>
            </a:r>
          </a:p>
          <a:p>
            <a:pPr marL="279400" lvl="0" indent="-279400" fontAlgn="ctr">
              <a:lnSpc>
                <a:spcPct val="120000"/>
              </a:lnSpc>
              <a:spcBef>
                <a:spcPts val="0"/>
              </a:spcBef>
              <a:spcAft>
                <a:spcPts val="800"/>
              </a:spcAft>
              <a:buSzPct val="100000"/>
              <a:buFont typeface="Wingdings" panose="05000000000000000000" charset="0"/>
              <a:buChar char="l"/>
            </a:pP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第四，</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通过营销组合实现已经确定的定位。</a:t>
            </a:r>
          </a:p>
          <a:p>
            <a:pPr marL="279400" lvl="0" indent="-279400" algn="l" fontAlgn="ctr">
              <a:lnSpc>
                <a:spcPct val="120000"/>
              </a:lnSpc>
              <a:spcBef>
                <a:spcPts val="0"/>
              </a:spcBef>
              <a:spcAft>
                <a:spcPts val="800"/>
              </a:spcAft>
              <a:buSzPct val="100000"/>
              <a:buFont typeface="Wingdings" panose="05000000000000000000" charset="0"/>
              <a:buChar char="l"/>
            </a:pPr>
            <a:endParaRPr lang="zh-CN" altLang="zh-CN" sz="14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4"/>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5"/>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6"/>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7"/>
            </p:custDataLst>
          </p:nvPr>
        </p:nvSpPr>
        <p:spPr>
          <a:xfrm>
            <a:off x="457155" y="152401"/>
            <a:ext cx="11277689" cy="609600"/>
          </a:xfrm>
          <a:prstGeom prst="rect">
            <a:avLst/>
          </a:prstGeom>
          <a:noFill/>
        </p:spPr>
        <p:txBody>
          <a:bodyPr wrap="square" lIns="63500" tIns="25400" rIns="63500" bIns="25400" rtlCol="0" anchor="ctr" anchorCtr="0">
            <a:normAutofit/>
          </a:bodyPr>
          <a:lstStyle/>
          <a:p>
            <a:pPr>
              <a:buSzPct val="100000"/>
            </a:pPr>
            <a:r>
              <a:rPr lang="zh-CN" altLang="en-US" sz="3400" b="1" spc="180" dirty="0" smtClean="0">
                <a:solidFill>
                  <a:srgbClr val="002060"/>
                </a:solidFill>
                <a:latin typeface="微软雅黑" panose="020B0503020204020204" pitchFamily="34" charset="-122"/>
                <a:ea typeface="微软雅黑" panose="020B0503020204020204" pitchFamily="34" charset="-122"/>
              </a:rPr>
              <a:t>钻石定位模型</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20" name="Title 6"/>
          <p:cNvSpPr txBox="1"/>
          <p:nvPr>
            <p:custDataLst>
              <p:tags r:id="rId8"/>
            </p:custDataLst>
          </p:nvPr>
        </p:nvSpPr>
        <p:spPr>
          <a:xfrm>
            <a:off x="1333500" y="1521460"/>
            <a:ext cx="9839325" cy="442214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l" fontAlgn="ctr">
              <a:lnSpc>
                <a:spcPct val="120000"/>
              </a:lnSpc>
              <a:spcBef>
                <a:spcPts val="0"/>
              </a:spcBef>
              <a:spcAft>
                <a:spcPts val="800"/>
              </a:spcAft>
              <a:buSzPct val="100000"/>
            </a:pPr>
            <a:endParaRPr lang="zh-CN" altLang="zh-CN" sz="14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966642" y="1419588"/>
            <a:ext cx="5539912" cy="4625387"/>
          </a:xfrm>
          <a:prstGeom prst="rect">
            <a:avLst/>
          </a:prstGeom>
        </p:spPr>
      </p:pic>
    </p:spTree>
    <p:custDataLst>
      <p:tags r:id="rId1"/>
    </p:custDataLst>
    <p:extLst>
      <p:ext uri="{BB962C8B-B14F-4D97-AF65-F5344CB8AC3E}">
        <p14:creationId xmlns:p14="http://schemas.microsoft.com/office/powerpoint/2010/main" val="48520045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4"/>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5"/>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6"/>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7"/>
            </p:custDataLst>
          </p:nvPr>
        </p:nvSpPr>
        <p:spPr>
          <a:xfrm>
            <a:off x="457155" y="152401"/>
            <a:ext cx="11277689" cy="609600"/>
          </a:xfrm>
          <a:prstGeom prst="rect">
            <a:avLst/>
          </a:prstGeom>
          <a:noFill/>
        </p:spPr>
        <p:txBody>
          <a:bodyPr wrap="square" lIns="63500" tIns="25400" rIns="63500" bIns="25400" rtlCol="0" anchor="ctr" anchorCtr="0">
            <a:normAutofit/>
          </a:bodyPr>
          <a:lstStyle/>
          <a:p>
            <a:pPr>
              <a:buSzPct val="100000"/>
            </a:pPr>
            <a:r>
              <a:rPr lang="zh-CN" altLang="en-US" sz="3400" b="1" spc="180" dirty="0">
                <a:solidFill>
                  <a:srgbClr val="002060"/>
                </a:solidFill>
                <a:latin typeface="微软雅黑" panose="020B0503020204020204" pitchFamily="34" charset="-122"/>
                <a:ea typeface="微软雅黑" panose="020B0503020204020204" pitchFamily="34" charset="-122"/>
              </a:rPr>
              <a:t>三、市场定位的步骤及策略</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20" name="Title 6"/>
          <p:cNvSpPr txBox="1"/>
          <p:nvPr>
            <p:custDataLst>
              <p:tags r:id="rId8"/>
            </p:custDataLst>
          </p:nvPr>
        </p:nvSpPr>
        <p:spPr>
          <a:xfrm>
            <a:off x="1333500" y="1521460"/>
            <a:ext cx="9839325" cy="442214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79400" lvl="0" indent="-279400" fontAlgn="ctr">
              <a:lnSpc>
                <a:spcPct val="120000"/>
              </a:lnSpc>
              <a:spcBef>
                <a:spcPts val="0"/>
              </a:spcBef>
              <a:spcAft>
                <a:spcPts val="800"/>
              </a:spcAft>
              <a:buSzPct val="100000"/>
              <a:buFont typeface="Wingdings" panose="05000000000000000000" charset="0"/>
              <a:buChar char="l"/>
            </a:pP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市场定位</a:t>
            </a:r>
            <a:r>
              <a:rPr lang="zh-CN" altLang="en-US" sz="1800" b="1"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策略如下：</a:t>
            </a:r>
            <a:endParaRPr lang="en-US" altLang="zh-CN" sz="1800" b="1"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fontAlgn="ctr">
              <a:lnSpc>
                <a:spcPct val="120000"/>
              </a:lnSpc>
              <a:spcBef>
                <a:spcPts val="0"/>
              </a:spcBef>
              <a:spcAft>
                <a:spcPts val="800"/>
              </a:spcAft>
              <a:buSzPct val="100000"/>
              <a:buFont typeface="Wingdings" panose="05000000000000000000" charset="0"/>
              <a:buChar char="l"/>
            </a:pPr>
            <a:r>
              <a:rPr lang="en-US" altLang="zh-CN"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功能定位</a:t>
            </a:r>
          </a:p>
          <a:p>
            <a:pPr lvl="0" fontAlgn="ctr">
              <a:lnSpc>
                <a:spcPct val="120000"/>
              </a:lnSpc>
              <a:spcBef>
                <a:spcPts val="0"/>
              </a:spcBef>
              <a:spcAft>
                <a:spcPts val="800"/>
              </a:spcAft>
              <a:buSzPct val="100000"/>
            </a:pP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功能定位</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是基于对消费者内心的洞察，</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发现潜在需求</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，打造产品独特产品特性。在消费实践中，企业总是在促销活动中一味的向消费者强调自身的优势，不如告诉消费者可以为他解决什么问题，带来什么功能</a:t>
            </a: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lvl="0" fontAlgn="ctr">
              <a:lnSpc>
                <a:spcPct val="120000"/>
              </a:lnSpc>
              <a:spcBef>
                <a:spcPts val="0"/>
              </a:spcBef>
              <a:spcAft>
                <a:spcPts val="800"/>
              </a:spcAft>
              <a:buSzPct val="100000"/>
            </a:pP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可以</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通过</a:t>
            </a:r>
            <a:r>
              <a:rPr lang="zh-CN" altLang="en-US" sz="1800" b="1"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功能化、技术化、细分化</a:t>
            </a: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来达成。</a:t>
            </a:r>
            <a:endPar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fontAlgn="ctr">
              <a:lnSpc>
                <a:spcPct val="120000"/>
              </a:lnSpc>
              <a:spcBef>
                <a:spcPts val="0"/>
              </a:spcBef>
              <a:spcAft>
                <a:spcPts val="800"/>
              </a:spcAft>
              <a:buSzPct val="100000"/>
              <a:buFont typeface="Wingdings" panose="05000000000000000000" charset="0"/>
              <a:buChar char="l"/>
            </a:pPr>
            <a:r>
              <a:rPr lang="en-US" altLang="zh-CN"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情感定位</a:t>
            </a:r>
          </a:p>
          <a:p>
            <a:pPr lvl="0" fontAlgn="ctr">
              <a:lnSpc>
                <a:spcPct val="120000"/>
              </a:lnSpc>
              <a:spcBef>
                <a:spcPts val="0"/>
              </a:spcBef>
              <a:spcAft>
                <a:spcPts val="800"/>
              </a:spcAft>
              <a:buSzPct val="100000"/>
            </a:pP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功能定位</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在市场很流行，一般满足消费者的显性需求，而情感定位可以满足消费者的</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隐性需求</a:t>
            </a: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lvl="0" fontAlgn="ctr">
              <a:lnSpc>
                <a:spcPct val="120000"/>
              </a:lnSpc>
              <a:spcBef>
                <a:spcPts val="0"/>
              </a:spcBef>
              <a:spcAft>
                <a:spcPts val="800"/>
              </a:spcAft>
              <a:buSzPct val="100000"/>
            </a:pP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可以通过</a:t>
            </a:r>
            <a:r>
              <a:rPr lang="zh-CN" altLang="en-US" sz="1800" b="1"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故事化、拟人化</a:t>
            </a: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和</a:t>
            </a:r>
            <a:r>
              <a:rPr lang="zh-CN" altLang="en-US" sz="1800" b="1"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共情化</a:t>
            </a: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来达成。</a:t>
            </a:r>
            <a:endPar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fontAlgn="ctr">
              <a:lnSpc>
                <a:spcPct val="120000"/>
              </a:lnSpc>
              <a:spcBef>
                <a:spcPts val="0"/>
              </a:spcBef>
              <a:spcAft>
                <a:spcPts val="800"/>
              </a:spcAft>
              <a:buSzPct val="100000"/>
              <a:buFont typeface="Wingdings" panose="05000000000000000000" charset="0"/>
              <a:buChar char="l"/>
            </a:pPr>
            <a:endParaRPr lang="zh-CN" altLang="zh-CN" sz="14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extLst>
      <p:ext uri="{BB962C8B-B14F-4D97-AF65-F5344CB8AC3E}">
        <p14:creationId xmlns:p14="http://schemas.microsoft.com/office/powerpoint/2010/main" val="161578465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2"/>
            </p:custDataLst>
          </p:nvPr>
        </p:nvSpPr>
        <p:spPr>
          <a:xfrm>
            <a:off x="578178" y="471341"/>
            <a:ext cx="11035646" cy="5915320"/>
          </a:xfrm>
          <a:prstGeom prst="rect">
            <a:avLst/>
          </a:prstGeom>
          <a:noFill/>
          <a:ln w="19050">
            <a:solidFill>
              <a:schemeClr val="accent1"/>
            </a:solid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kumimoji="1" lang="zh-CN" altLang="en-US" sz="1600" b="1">
              <a:latin typeface="微软雅黑" panose="020B0503020204020204" pitchFamily="34" charset="-122"/>
              <a:ea typeface="微软雅黑" panose="020B0503020204020204" pitchFamily="34" charset="-122"/>
              <a:sym typeface="+mn-lt"/>
            </a:endParaRPr>
          </a:p>
        </p:txBody>
      </p:sp>
      <p:cxnSp>
        <p:nvCxnSpPr>
          <p:cNvPr id="10" name="直接连接符 9"/>
          <p:cNvCxnSpPr/>
          <p:nvPr>
            <p:custDataLst>
              <p:tags r:id="rId3"/>
            </p:custDataLst>
          </p:nvPr>
        </p:nvCxnSpPr>
        <p:spPr>
          <a:xfrm>
            <a:off x="758952" y="128016"/>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4"/>
            </p:custDataLst>
          </p:nvPr>
        </p:nvCxnSpPr>
        <p:spPr>
          <a:xfrm>
            <a:off x="578176" y="213163"/>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5"/>
            </p:custDataLst>
          </p:nvPr>
        </p:nvCxnSpPr>
        <p:spPr>
          <a:xfrm>
            <a:off x="11148420" y="6151063"/>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6"/>
            </p:custDataLst>
          </p:nvPr>
        </p:nvCxnSpPr>
        <p:spPr>
          <a:xfrm>
            <a:off x="10967644" y="6236210"/>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758825" y="707390"/>
            <a:ext cx="3318510" cy="583565"/>
          </a:xfrm>
          <a:prstGeom prst="rect">
            <a:avLst/>
          </a:prstGeom>
        </p:spPr>
        <p:txBody>
          <a:bodyPr wrap="square">
            <a:spAutoFit/>
          </a:bodyPr>
          <a:lstStyle/>
          <a:p>
            <a:pPr lvl="0" algn="ctr"/>
            <a:r>
              <a:rPr lang="zh-CN" altLang="en-US" sz="3200" b="1" dirty="0" smtClean="0">
                <a:solidFill>
                  <a:srgbClr val="002060"/>
                </a:solidFill>
                <a:latin typeface="Agency FB" panose="020B0503020202020204" pitchFamily="34" charset="0"/>
                <a:ea typeface="微软雅黑" panose="020B0503020204020204" pitchFamily="34" charset="-122"/>
              </a:rPr>
              <a:t>本节框架图</a:t>
            </a:r>
            <a:endParaRPr lang="zh-CN" altLang="en-US" sz="3200" b="1" dirty="0">
              <a:solidFill>
                <a:srgbClr val="002060"/>
              </a:solidFill>
              <a:latin typeface="Agency FB" panose="020B0503020202020204" pitchFamily="34" charset="0"/>
              <a:ea typeface="微软雅黑" panose="020B0503020204020204" pitchFamily="34" charset="-122"/>
            </a:endParaRPr>
          </a:p>
        </p:txBody>
      </p:sp>
      <p:pic>
        <p:nvPicPr>
          <p:cNvPr id="15" name="图片 14"/>
          <p:cNvPicPr/>
          <p:nvPr/>
        </p:nvPicPr>
        <p:blipFill>
          <a:blip r:embed="rId8" cstate="print">
            <a:extLst>
              <a:ext uri="{28A0092B-C50C-407E-A947-70E740481C1C}">
                <a14:useLocalDpi xmlns:a14="http://schemas.microsoft.com/office/drawing/2010/main" val="0"/>
              </a:ext>
            </a:extLst>
          </a:blip>
          <a:stretch>
            <a:fillRect/>
          </a:stretch>
        </p:blipFill>
        <p:spPr>
          <a:xfrm>
            <a:off x="3234908" y="1290955"/>
            <a:ext cx="6646209" cy="4945255"/>
          </a:xfrm>
          <a:prstGeom prst="rect">
            <a:avLst/>
          </a:prstGeom>
        </p:spPr>
      </p:pic>
    </p:spTree>
    <p:custDataLst>
      <p:tags r:id="rId1"/>
    </p:custDataLst>
    <p:extLst>
      <p:ext uri="{BB962C8B-B14F-4D97-AF65-F5344CB8AC3E}">
        <p14:creationId xmlns:p14="http://schemas.microsoft.com/office/powerpoint/2010/main" val="19522908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6" name="矩形: 圆角 5"/>
          <p:cNvSpPr/>
          <p:nvPr/>
        </p:nvSpPr>
        <p:spPr>
          <a:xfrm>
            <a:off x="1058545" y="2129790"/>
            <a:ext cx="9833610" cy="2014855"/>
          </a:xfrm>
          <a:prstGeom prst="roundRect">
            <a:avLst>
              <a:gd name="adj" fmla="val 0"/>
            </a:avLst>
          </a:prstGeom>
          <a:noFill/>
          <a:ln w="63500" cap="flat" cmpd="sng" algn="ctr">
            <a:solidFill>
              <a:srgbClr val="002060"/>
            </a:solidFill>
            <a:prstDash val="solid"/>
            <a:miter lim="800000"/>
          </a:ln>
          <a:effectLst/>
          <a:extLst>
            <a:ext uri="{909E8E84-426E-40DD-AFC4-6F175D3DCCD1}">
              <a14:hiddenFill xmlns:a14="http://schemas.microsoft.com/office/drawing/2010/main">
                <a:solidFill>
                  <a:srgbClr val="4276AA"/>
                </a:solidFill>
              </a14:hiddenFill>
            </a:ext>
          </a:extLst>
        </p:spPr>
        <p:txBody>
          <a:bodyPr rtlCol="0" anchor="ctr"/>
          <a:lstStyle/>
          <a:p>
            <a:pPr algn="ctr"/>
            <a:endParaRPr lang="zh-CN" altLang="en-US">
              <a:ln>
                <a:solidFill>
                  <a:srgbClr val="178AA1"/>
                </a:solidFill>
              </a:ln>
            </a:endParaRPr>
          </a:p>
        </p:txBody>
      </p:sp>
      <p:sp>
        <p:nvSpPr>
          <p:cNvPr id="5" name="文本框 4"/>
          <p:cNvSpPr txBox="1"/>
          <p:nvPr/>
        </p:nvSpPr>
        <p:spPr>
          <a:xfrm>
            <a:off x="6145530" y="3464560"/>
            <a:ext cx="3783330" cy="1106805"/>
          </a:xfrm>
          <a:prstGeom prst="rect">
            <a:avLst/>
          </a:prstGeom>
          <a:solidFill>
            <a:schemeClr val="bg1"/>
          </a:solidFill>
          <a:ln>
            <a:solidFill>
              <a:schemeClr val="bg1"/>
            </a:solidFill>
          </a:ln>
        </p:spPr>
        <p:txBody>
          <a:bodyPr wrap="square" rtlCol="0">
            <a:spAutoFit/>
          </a:bodyPr>
          <a:lstStyle/>
          <a:p>
            <a:pPr algn="l">
              <a:lnSpc>
                <a:spcPct val="150000"/>
              </a:lnSpc>
            </a:pPr>
            <a:r>
              <a:rPr lang="en-US" altLang="zh-CN" sz="4400" b="1" dirty="0">
                <a:ln>
                  <a:solidFill>
                    <a:srgbClr val="002060"/>
                  </a:solidFill>
                </a:ln>
                <a:solidFill>
                  <a:srgbClr val="002060"/>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 T H A N K S</a:t>
            </a:r>
            <a:endParaRPr lang="zh-CN" altLang="en-US"/>
          </a:p>
        </p:txBody>
      </p:sp>
      <p:sp>
        <p:nvSpPr>
          <p:cNvPr id="7" name="文本框 6"/>
          <p:cNvSpPr txBox="1"/>
          <p:nvPr/>
        </p:nvSpPr>
        <p:spPr>
          <a:xfrm>
            <a:off x="2324735" y="1424305"/>
            <a:ext cx="3265805" cy="1106805"/>
          </a:xfrm>
          <a:prstGeom prst="rect">
            <a:avLst/>
          </a:prstGeom>
          <a:solidFill>
            <a:schemeClr val="bg1"/>
          </a:solidFill>
          <a:ln>
            <a:solidFill>
              <a:schemeClr val="bg1"/>
            </a:solidFill>
          </a:ln>
        </p:spPr>
        <p:txBody>
          <a:bodyPr wrap="square" rtlCol="0">
            <a:spAutoFit/>
          </a:bodyPr>
          <a:lstStyle/>
          <a:p>
            <a:pPr algn="l">
              <a:lnSpc>
                <a:spcPct val="150000"/>
              </a:lnSpc>
            </a:pPr>
            <a:r>
              <a:rPr lang="en-US" altLang="zh-CN" sz="4400" b="1" dirty="0">
                <a:ln>
                  <a:solidFill>
                    <a:srgbClr val="002060"/>
                  </a:solidFill>
                </a:ln>
                <a:solidFill>
                  <a:srgbClr val="002060"/>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  </a:t>
            </a:r>
            <a:r>
              <a:rPr lang="zh-CN" altLang="en-US" sz="4400" b="1" dirty="0">
                <a:ln>
                  <a:solidFill>
                    <a:srgbClr val="002060"/>
                  </a:solidFill>
                </a:ln>
                <a:solidFill>
                  <a:srgbClr val="002060"/>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感谢聆听！</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2"/>
            </p:custDataLst>
          </p:nvPr>
        </p:nvSpPr>
        <p:spPr>
          <a:xfrm>
            <a:off x="578178" y="471341"/>
            <a:ext cx="11035646" cy="5915320"/>
          </a:xfrm>
          <a:prstGeom prst="rect">
            <a:avLst/>
          </a:prstGeom>
          <a:noFill/>
          <a:ln w="19050">
            <a:solidFill>
              <a:schemeClr val="accent1"/>
            </a:solid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kumimoji="1" lang="zh-CN" altLang="en-US" sz="1600" b="1">
              <a:latin typeface="微软雅黑" panose="020B0503020204020204" pitchFamily="34" charset="-122"/>
              <a:ea typeface="微软雅黑" panose="020B0503020204020204" pitchFamily="34" charset="-122"/>
              <a:sym typeface="+mn-lt"/>
            </a:endParaRPr>
          </a:p>
        </p:txBody>
      </p:sp>
      <p:cxnSp>
        <p:nvCxnSpPr>
          <p:cNvPr id="10" name="直接连接符 9"/>
          <p:cNvCxnSpPr/>
          <p:nvPr>
            <p:custDataLst>
              <p:tags r:id="rId3"/>
            </p:custDataLst>
          </p:nvPr>
        </p:nvCxnSpPr>
        <p:spPr>
          <a:xfrm>
            <a:off x="758952" y="128016"/>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4"/>
            </p:custDataLst>
          </p:nvPr>
        </p:nvCxnSpPr>
        <p:spPr>
          <a:xfrm>
            <a:off x="578176" y="213163"/>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5"/>
            </p:custDataLst>
          </p:nvPr>
        </p:nvCxnSpPr>
        <p:spPr>
          <a:xfrm>
            <a:off x="11148420" y="6151063"/>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6"/>
            </p:custDataLst>
          </p:nvPr>
        </p:nvCxnSpPr>
        <p:spPr>
          <a:xfrm>
            <a:off x="10967644" y="6236210"/>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758825" y="707390"/>
            <a:ext cx="3318510" cy="583565"/>
          </a:xfrm>
          <a:prstGeom prst="rect">
            <a:avLst/>
          </a:prstGeom>
        </p:spPr>
        <p:txBody>
          <a:bodyPr wrap="square">
            <a:spAutoFit/>
          </a:bodyPr>
          <a:lstStyle/>
          <a:p>
            <a:pPr lvl="0" algn="ctr"/>
            <a:r>
              <a:rPr lang="zh-CN" altLang="en-US" sz="3200" b="1" dirty="0">
                <a:solidFill>
                  <a:srgbClr val="002060"/>
                </a:solidFill>
                <a:latin typeface="Agency FB" panose="020B0503020202020204" pitchFamily="34" charset="0"/>
                <a:ea typeface="微软雅黑" panose="020B0503020204020204" pitchFamily="34" charset="-122"/>
              </a:rPr>
              <a:t>本章学习目标</a:t>
            </a:r>
          </a:p>
        </p:txBody>
      </p:sp>
      <p:sp>
        <p:nvSpPr>
          <p:cNvPr id="3" name="文本框 2"/>
          <p:cNvSpPr txBox="1"/>
          <p:nvPr>
            <p:custDataLst>
              <p:tags r:id="rId7"/>
            </p:custDataLst>
          </p:nvPr>
        </p:nvSpPr>
        <p:spPr>
          <a:xfrm>
            <a:off x="1538605" y="1816735"/>
            <a:ext cx="6835775" cy="3395980"/>
          </a:xfrm>
          <a:prstGeom prst="rect">
            <a:avLst/>
          </a:prstGeom>
          <a:noFill/>
        </p:spPr>
        <p:txBody>
          <a:bodyPr wrap="square" lIns="91440" tIns="45720" rIns="91440" bIns="45720" rtlCol="0">
            <a:noAutofit/>
          </a:bodyPr>
          <a:lstStyle/>
          <a:p>
            <a:pPr marL="0" lvl="0" indent="0" algn="l">
              <a:lnSpc>
                <a:spcPct val="120000"/>
              </a:lnSpc>
              <a:spcBef>
                <a:spcPts val="0"/>
              </a:spcBef>
              <a:spcAft>
                <a:spcPts val="0"/>
              </a:spcAft>
              <a:buSzPct val="100000"/>
            </a:pPr>
            <a:r>
              <a:rPr lang="zh-CN" altLang="en-US" sz="2800" b="1" spc="150" dirty="0">
                <a:solidFill>
                  <a:schemeClr val="dk1"/>
                </a:solidFill>
                <a:latin typeface="Arial" panose="020B0604020202020204" pitchFamily="34" charset="0"/>
                <a:ea typeface="微软雅黑" panose="020B0503020204020204" pitchFamily="34" charset="-122"/>
              </a:rPr>
              <a:t>学习</a:t>
            </a:r>
            <a:r>
              <a:rPr lang="zh-CN" altLang="en-US" sz="2800" b="1" spc="150" dirty="0" smtClean="0">
                <a:solidFill>
                  <a:schemeClr val="dk1"/>
                </a:solidFill>
                <a:latin typeface="Arial" panose="020B0604020202020204" pitchFamily="34" charset="0"/>
                <a:ea typeface="微软雅黑" panose="020B0503020204020204" pitchFamily="34" charset="-122"/>
              </a:rPr>
              <a:t>目标</a:t>
            </a:r>
            <a:endParaRPr lang="en-US" altLang="zh-CN" sz="2800" b="1" spc="150" dirty="0" smtClean="0">
              <a:solidFill>
                <a:schemeClr val="dk1"/>
              </a:solidFill>
              <a:latin typeface="Arial" panose="020B0604020202020204" pitchFamily="34" charset="0"/>
              <a:ea typeface="微软雅黑" panose="020B0503020204020204" pitchFamily="34" charset="-122"/>
            </a:endParaRPr>
          </a:p>
          <a:p>
            <a:pPr lvl="0">
              <a:lnSpc>
                <a:spcPct val="120000"/>
              </a:lnSpc>
              <a:buSzPct val="100000"/>
            </a:pPr>
            <a:r>
              <a:rPr lang="en-US" altLang="zh-CN" sz="2800" spc="150" dirty="0">
                <a:solidFill>
                  <a:schemeClr val="dk1"/>
                </a:solidFill>
                <a:latin typeface="Arial" panose="020B0604020202020204" pitchFamily="34" charset="0"/>
                <a:ea typeface="微软雅黑" panose="020B0503020204020204" pitchFamily="34" charset="-122"/>
              </a:rPr>
              <a:t>1.</a:t>
            </a:r>
            <a:r>
              <a:rPr lang="zh-CN" altLang="en-US" sz="2800" spc="150" dirty="0">
                <a:solidFill>
                  <a:schemeClr val="dk1"/>
                </a:solidFill>
                <a:latin typeface="Arial" panose="020B0604020202020204" pitchFamily="34" charset="0"/>
                <a:ea typeface="微软雅黑" panose="020B0503020204020204" pitchFamily="34" charset="-122"/>
              </a:rPr>
              <a:t>明确市场细分的含义和方法</a:t>
            </a:r>
          </a:p>
          <a:p>
            <a:pPr lvl="0">
              <a:lnSpc>
                <a:spcPct val="120000"/>
              </a:lnSpc>
              <a:buSzPct val="100000"/>
            </a:pPr>
            <a:r>
              <a:rPr lang="en-US" altLang="zh-CN" sz="2800" spc="150" dirty="0">
                <a:solidFill>
                  <a:schemeClr val="dk1"/>
                </a:solidFill>
                <a:latin typeface="Arial" panose="020B0604020202020204" pitchFamily="34" charset="0"/>
                <a:ea typeface="微软雅黑" panose="020B0503020204020204" pitchFamily="34" charset="-122"/>
              </a:rPr>
              <a:t>2.</a:t>
            </a:r>
            <a:r>
              <a:rPr lang="zh-CN" altLang="en-US" sz="2800" spc="150" dirty="0">
                <a:solidFill>
                  <a:schemeClr val="dk1"/>
                </a:solidFill>
                <a:latin typeface="Arial" panose="020B0604020202020204" pitchFamily="34" charset="0"/>
                <a:ea typeface="微软雅黑" panose="020B0503020204020204" pitchFamily="34" charset="-122"/>
              </a:rPr>
              <a:t>目标市场的评估和策略</a:t>
            </a:r>
          </a:p>
          <a:p>
            <a:pPr lvl="0">
              <a:lnSpc>
                <a:spcPct val="120000"/>
              </a:lnSpc>
              <a:buSzPct val="100000"/>
            </a:pPr>
            <a:r>
              <a:rPr lang="en-US" altLang="zh-CN" sz="2800" spc="150" dirty="0">
                <a:solidFill>
                  <a:schemeClr val="dk1"/>
                </a:solidFill>
                <a:latin typeface="Arial" panose="020B0604020202020204" pitchFamily="34" charset="0"/>
                <a:ea typeface="微软雅黑" panose="020B0503020204020204" pitchFamily="34" charset="-122"/>
              </a:rPr>
              <a:t>3.</a:t>
            </a:r>
            <a:r>
              <a:rPr lang="zh-CN" altLang="en-US" sz="2800" spc="150" dirty="0">
                <a:solidFill>
                  <a:schemeClr val="dk1"/>
                </a:solidFill>
                <a:latin typeface="Arial" panose="020B0604020202020204" pitchFamily="34" charset="0"/>
                <a:ea typeface="微软雅黑" panose="020B0503020204020204" pitchFamily="34" charset="-122"/>
              </a:rPr>
              <a:t>掌握市场定位的步骤和策略</a:t>
            </a:r>
          </a:p>
          <a:p>
            <a:pPr marL="0" lvl="0" indent="0" algn="l">
              <a:lnSpc>
                <a:spcPct val="120000"/>
              </a:lnSpc>
              <a:spcBef>
                <a:spcPts val="0"/>
              </a:spcBef>
              <a:spcAft>
                <a:spcPts val="0"/>
              </a:spcAft>
              <a:buSzPct val="100000"/>
            </a:pPr>
            <a:endParaRPr lang="zh-CN" altLang="en-US" sz="2000" spc="150" dirty="0">
              <a:solidFill>
                <a:schemeClr val="dk1"/>
              </a:solidFill>
              <a:latin typeface="Arial" panose="020B0604020202020204" pitchFamily="34" charset="0"/>
              <a:ea typeface="微软雅黑" panose="020B0503020204020204" pitchFamily="34" charset="-122"/>
            </a:endParaRPr>
          </a:p>
        </p:txBody>
      </p:sp>
    </p:spTree>
    <p:custDataLst>
      <p:tags r:id="rId1"/>
    </p:custDataLst>
    <p:extLst>
      <p:ext uri="{BB962C8B-B14F-4D97-AF65-F5344CB8AC3E}">
        <p14:creationId xmlns:p14="http://schemas.microsoft.com/office/powerpoint/2010/main" val="39854386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等腰三角形 6"/>
          <p:cNvSpPr/>
          <p:nvPr/>
        </p:nvSpPr>
        <p:spPr>
          <a:xfrm rot="5400000">
            <a:off x="4523503" y="3222077"/>
            <a:ext cx="480060" cy="413846"/>
          </a:xfrm>
          <a:prstGeom prst="triangle">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2800" dirty="0">
              <a:latin typeface="微软雅黑" panose="020B0503020204020204" pitchFamily="34" charset="-122"/>
              <a:ea typeface="微软雅黑" panose="020B0503020204020204" pitchFamily="34" charset="-122"/>
              <a:sym typeface="+mn-ea"/>
            </a:endParaRPr>
          </a:p>
        </p:txBody>
      </p:sp>
      <p:grpSp>
        <p:nvGrpSpPr>
          <p:cNvPr id="8" name="组合 7"/>
          <p:cNvGrpSpPr/>
          <p:nvPr/>
        </p:nvGrpSpPr>
        <p:grpSpPr>
          <a:xfrm>
            <a:off x="1801673" y="2348865"/>
            <a:ext cx="2160270" cy="2160270"/>
            <a:chOff x="980000" y="2348865"/>
            <a:chExt cx="2160270" cy="2160270"/>
          </a:xfrm>
          <a:solidFill>
            <a:srgbClr val="002060"/>
          </a:solidFill>
        </p:grpSpPr>
        <p:sp>
          <p:nvSpPr>
            <p:cNvPr id="10" name="椭圆 9"/>
            <p:cNvSpPr/>
            <p:nvPr/>
          </p:nvSpPr>
          <p:spPr>
            <a:xfrm>
              <a:off x="980000" y="2348865"/>
              <a:ext cx="2160270" cy="2160270"/>
            </a:xfrm>
            <a:prstGeom prst="ellipse">
              <a:avLst/>
            </a:prstGeom>
            <a:grp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2800" dirty="0">
                <a:latin typeface="微软雅黑" panose="020B0503020204020204" pitchFamily="34" charset="-122"/>
                <a:ea typeface="微软雅黑" panose="020B0503020204020204" pitchFamily="34" charset="-122"/>
                <a:sym typeface="+mn-ea"/>
              </a:endParaRPr>
            </a:p>
          </p:txBody>
        </p:sp>
        <p:sp>
          <p:nvSpPr>
            <p:cNvPr id="11" name="文本框 20"/>
            <p:cNvSpPr>
              <a:spLocks noChangeArrowheads="1"/>
            </p:cNvSpPr>
            <p:nvPr/>
          </p:nvSpPr>
          <p:spPr bwMode="auto">
            <a:xfrm>
              <a:off x="1078135" y="3173972"/>
              <a:ext cx="1963999" cy="521970"/>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en-US" altLang="zh-CN" sz="3600" dirty="0">
                  <a:ln>
                    <a:noFill/>
                  </a:ln>
                  <a:latin typeface="微软雅黑" panose="020B0503020204020204" pitchFamily="34" charset="-122"/>
                  <a:ea typeface="微软雅黑" panose="020B0503020204020204" pitchFamily="34" charset="-122"/>
                  <a:sym typeface="微软雅黑" panose="020B0503020204020204" pitchFamily="34" charset="-122"/>
                </a:rPr>
                <a:t>目   录</a:t>
              </a:r>
            </a:p>
          </p:txBody>
        </p:sp>
      </p:grpSp>
      <p:sp>
        <p:nvSpPr>
          <p:cNvPr id="21" name="矩形 20"/>
          <p:cNvSpPr/>
          <p:nvPr/>
        </p:nvSpPr>
        <p:spPr>
          <a:xfrm>
            <a:off x="5636260" y="1382395"/>
            <a:ext cx="4338320" cy="897890"/>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l">
              <a:buClrTx/>
              <a:buSzTx/>
              <a:buFontTx/>
            </a:pPr>
            <a:r>
              <a:rPr lang="en-US" altLang="zh-CN" sz="2800" dirty="0">
                <a:latin typeface="微软雅黑" panose="020B0503020204020204" pitchFamily="34" charset="-122"/>
                <a:ea typeface="微软雅黑" panose="020B0503020204020204" pitchFamily="34" charset="-122"/>
                <a:sym typeface="+mn-ea"/>
              </a:rPr>
              <a:t>  01  </a:t>
            </a:r>
            <a:r>
              <a:rPr lang="zh-CN" altLang="en-US" sz="2800" dirty="0" smtClean="0">
                <a:latin typeface="微软雅黑" panose="020B0503020204020204" pitchFamily="34" charset="-122"/>
                <a:ea typeface="微软雅黑" panose="020B0503020204020204" pitchFamily="34" charset="-122"/>
                <a:sym typeface="+mn-ea"/>
              </a:rPr>
              <a:t>市场细分</a:t>
            </a:r>
            <a:endParaRPr lang="zh-CN" altLang="en-US" sz="2800" dirty="0">
              <a:latin typeface="微软雅黑" panose="020B0503020204020204" pitchFamily="34" charset="-122"/>
              <a:ea typeface="微软雅黑" panose="020B0503020204020204" pitchFamily="34" charset="-122"/>
              <a:sym typeface="+mn-ea"/>
            </a:endParaRPr>
          </a:p>
        </p:txBody>
      </p:sp>
      <p:sp>
        <p:nvSpPr>
          <p:cNvPr id="22" name="矩形 21"/>
          <p:cNvSpPr/>
          <p:nvPr/>
        </p:nvSpPr>
        <p:spPr>
          <a:xfrm>
            <a:off x="5636260" y="2991485"/>
            <a:ext cx="4338320" cy="897890"/>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l">
              <a:buClrTx/>
              <a:buSzTx/>
              <a:buFontTx/>
            </a:pPr>
            <a:r>
              <a:rPr lang="en-US" altLang="zh-CN" sz="2800" dirty="0">
                <a:latin typeface="微软雅黑" panose="020B0503020204020204" pitchFamily="34" charset="-122"/>
                <a:ea typeface="微软雅黑" panose="020B0503020204020204" pitchFamily="34" charset="-122"/>
                <a:sym typeface="+mn-ea"/>
              </a:rPr>
              <a:t>  02  </a:t>
            </a:r>
            <a:r>
              <a:rPr lang="zh-CN" altLang="en-US" sz="2800" dirty="0" smtClean="0">
                <a:latin typeface="微软雅黑" panose="020B0503020204020204" pitchFamily="34" charset="-122"/>
                <a:ea typeface="微软雅黑" panose="020B0503020204020204" pitchFamily="34" charset="-122"/>
                <a:sym typeface="+mn-ea"/>
              </a:rPr>
              <a:t>选择</a:t>
            </a:r>
            <a:r>
              <a:rPr lang="zh-CN" altLang="en-US" sz="2800" dirty="0" smtClean="0">
                <a:latin typeface="微软雅黑" panose="020B0503020204020204" pitchFamily="34" charset="-122"/>
                <a:ea typeface="微软雅黑" panose="020B0503020204020204" pitchFamily="34" charset="-122"/>
                <a:sym typeface="+mn-ea"/>
              </a:rPr>
              <a:t>目标</a:t>
            </a:r>
            <a:r>
              <a:rPr lang="zh-CN" altLang="en-US" sz="2800" dirty="0">
                <a:latin typeface="微软雅黑" panose="020B0503020204020204" pitchFamily="34" charset="-122"/>
                <a:ea typeface="微软雅黑" panose="020B0503020204020204" pitchFamily="34" charset="-122"/>
                <a:sym typeface="+mn-ea"/>
              </a:rPr>
              <a:t>市场</a:t>
            </a:r>
            <a:endParaRPr lang="en-US" altLang="zh-CN" sz="2800" dirty="0">
              <a:latin typeface="微软雅黑" panose="020B0503020204020204" pitchFamily="34" charset="-122"/>
              <a:ea typeface="微软雅黑" panose="020B0503020204020204" pitchFamily="34" charset="-122"/>
              <a:sym typeface="+mn-ea"/>
            </a:endParaRPr>
          </a:p>
        </p:txBody>
      </p:sp>
      <p:sp>
        <p:nvSpPr>
          <p:cNvPr id="23" name="矩形 22"/>
          <p:cNvSpPr/>
          <p:nvPr/>
        </p:nvSpPr>
        <p:spPr>
          <a:xfrm>
            <a:off x="5636260" y="4597400"/>
            <a:ext cx="4338320" cy="889635"/>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l">
              <a:buClrTx/>
              <a:buSzTx/>
              <a:buFontTx/>
            </a:pPr>
            <a:r>
              <a:rPr lang="en-US" altLang="zh-CN" sz="2800" dirty="0">
                <a:latin typeface="微软雅黑" panose="020B0503020204020204" pitchFamily="34" charset="-122"/>
                <a:ea typeface="微软雅黑" panose="020B0503020204020204" pitchFamily="34" charset="-122"/>
                <a:sym typeface="+mn-ea"/>
              </a:rPr>
              <a:t>  03  </a:t>
            </a:r>
            <a:r>
              <a:rPr lang="zh-CN" altLang="en-US" sz="2800" dirty="0" smtClean="0">
                <a:latin typeface="微软雅黑" panose="020B0503020204020204" pitchFamily="34" charset="-122"/>
                <a:ea typeface="微软雅黑" panose="020B0503020204020204" pitchFamily="34" charset="-122"/>
                <a:sym typeface="+mn-ea"/>
              </a:rPr>
              <a:t>市场定位</a:t>
            </a:r>
            <a:endParaRPr lang="zh-CN" altLang="en-US" sz="2800" dirty="0">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583543" y="3603456"/>
            <a:ext cx="6894086" cy="1014730"/>
          </a:xfrm>
          <a:prstGeom prst="rect">
            <a:avLst/>
          </a:prstGeom>
        </p:spPr>
        <p:txBody>
          <a:bodyPr wrap="square">
            <a:spAutoFit/>
          </a:bodyPr>
          <a:lstStyle/>
          <a:p>
            <a:pPr lvl="0" algn="ctr"/>
            <a:r>
              <a:rPr lang="zh-CN" altLang="en-US" sz="6000" b="1" dirty="0" smtClean="0">
                <a:solidFill>
                  <a:srgbClr val="002060"/>
                </a:solidFill>
                <a:latin typeface="Agency FB" panose="020B0503020202020204" pitchFamily="34" charset="0"/>
                <a:ea typeface="微软雅黑" panose="020B0503020204020204" pitchFamily="34" charset="-122"/>
              </a:rPr>
              <a:t>市场细分</a:t>
            </a:r>
            <a:endParaRPr lang="zh-CN" altLang="en-US" sz="6000" b="1" dirty="0">
              <a:solidFill>
                <a:srgbClr val="002060"/>
              </a:solidFill>
              <a:latin typeface="Agency FB" panose="020B0503020202020204" pitchFamily="34" charset="0"/>
              <a:ea typeface="微软雅黑" panose="020B0503020204020204" pitchFamily="34" charset="-122"/>
            </a:endParaRPr>
          </a:p>
        </p:txBody>
      </p:sp>
      <p:sp>
        <p:nvSpPr>
          <p:cNvPr id="20" name="圆角矩形 10"/>
          <p:cNvSpPr/>
          <p:nvPr/>
        </p:nvSpPr>
        <p:spPr>
          <a:xfrm>
            <a:off x="5050277" y="1292267"/>
            <a:ext cx="1716066" cy="1716066"/>
          </a:xfrm>
          <a:prstGeom prst="roundRect">
            <a:avLst>
              <a:gd name="adj" fmla="val 13517"/>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文本框 20"/>
          <p:cNvSpPr txBox="1"/>
          <p:nvPr/>
        </p:nvSpPr>
        <p:spPr>
          <a:xfrm>
            <a:off x="5269353" y="1488580"/>
            <a:ext cx="1125629" cy="1323439"/>
          </a:xfrm>
          <a:prstGeom prst="rect">
            <a:avLst/>
          </a:prstGeom>
          <a:noFill/>
          <a:effectLst/>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8000" b="0" i="0" u="none" strike="noStrike" kern="1200" cap="none" spc="0" normalizeH="0" baseline="0" noProof="0" dirty="0">
                <a:ln>
                  <a:noFill/>
                </a:ln>
                <a:solidFill>
                  <a:schemeClr val="bg1">
                    <a:lumMod val="95000"/>
                  </a:schemeClr>
                </a:solidFill>
                <a:effectLst>
                  <a:outerShdw blurRad="63500" dist="63500" dir="2700000" algn="tl" rotWithShape="0">
                    <a:prstClr val="black">
                      <a:alpha val="40000"/>
                    </a:prstClr>
                  </a:outerShdw>
                </a:effectLst>
                <a:uLnTx/>
                <a:uFillTx/>
                <a:latin typeface="Impact" panose="020B0806030902050204" pitchFamily="34" charset="0"/>
                <a:ea typeface="宋体" panose="02010600030101010101" pitchFamily="2" charset="-122"/>
                <a:cs typeface="+mn-cs"/>
              </a:rPr>
              <a:t>01</a:t>
            </a:r>
            <a:endParaRPr kumimoji="0" lang="en-US" altLang="zh-CN" sz="6600" b="0" i="0" u="none" strike="noStrike" kern="1200" cap="none" spc="0" normalizeH="0" baseline="0" noProof="0" dirty="0">
              <a:ln>
                <a:noFill/>
              </a:ln>
              <a:solidFill>
                <a:schemeClr val="bg1">
                  <a:lumMod val="95000"/>
                </a:schemeClr>
              </a:solidFill>
              <a:effectLst>
                <a:outerShdw blurRad="63500" dist="63500" dir="2700000" algn="tl" rotWithShape="0">
                  <a:prstClr val="black">
                    <a:alpha val="40000"/>
                  </a:prstClr>
                </a:outerShdw>
              </a:effectLst>
              <a:uLnTx/>
              <a:uFillTx/>
              <a:latin typeface="Impact" panose="020B0806030902050204" pitchFamily="34" charset="0"/>
              <a:ea typeface="宋体" panose="02010600030101010101" pitchFamily="2" charset="-122"/>
              <a:cs typeface="+mn-cs"/>
            </a:endParaRPr>
          </a:p>
        </p:txBody>
      </p:sp>
      <p:cxnSp>
        <p:nvCxnSpPr>
          <p:cNvPr id="3" name="直接连接符 2"/>
          <p:cNvCxnSpPr/>
          <p:nvPr/>
        </p:nvCxnSpPr>
        <p:spPr>
          <a:xfrm>
            <a:off x="1472946" y="5564777"/>
            <a:ext cx="9245600" cy="0"/>
          </a:xfrm>
          <a:prstGeom prst="line">
            <a:avLst/>
          </a:prstGeom>
          <a:ln w="28575">
            <a:solidFill>
              <a:srgbClr val="002060"/>
            </a:solidFill>
          </a:ln>
        </p:spPr>
        <p:style>
          <a:lnRef idx="1">
            <a:schemeClr val="dk1"/>
          </a:lnRef>
          <a:fillRef idx="0">
            <a:schemeClr val="dk1"/>
          </a:fillRef>
          <a:effectRef idx="0">
            <a:schemeClr val="dk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4"/>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5"/>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6"/>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7"/>
            </p:custDataLst>
          </p:nvPr>
        </p:nvSpPr>
        <p:spPr>
          <a:xfrm>
            <a:off x="457155" y="152401"/>
            <a:ext cx="11277689" cy="609600"/>
          </a:xfrm>
          <a:prstGeom prst="rect">
            <a:avLst/>
          </a:prstGeom>
          <a:noFill/>
        </p:spPr>
        <p:txBody>
          <a:bodyPr wrap="square" lIns="63500" tIns="25400" rIns="63500" bIns="25400" rtlCol="0" anchor="ctr" anchorCtr="0">
            <a:normAutofit/>
          </a:bodyPr>
          <a:lstStyle/>
          <a:p>
            <a:pPr>
              <a:buSzPct val="100000"/>
            </a:pPr>
            <a:r>
              <a:rPr lang="zh-CN" altLang="en-US" sz="3400" b="1" spc="180" dirty="0">
                <a:solidFill>
                  <a:srgbClr val="002060"/>
                </a:solidFill>
                <a:latin typeface="微软雅黑" panose="020B0503020204020204" pitchFamily="34" charset="-122"/>
                <a:ea typeface="微软雅黑" panose="020B0503020204020204" pitchFamily="34" charset="-122"/>
              </a:rPr>
              <a:t>一、市场细分概念</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20" name="Title 6"/>
          <p:cNvSpPr txBox="1"/>
          <p:nvPr>
            <p:custDataLst>
              <p:tags r:id="rId8"/>
            </p:custDataLst>
          </p:nvPr>
        </p:nvSpPr>
        <p:spPr>
          <a:xfrm>
            <a:off x="1333451" y="1521600"/>
            <a:ext cx="9677464" cy="442200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79400" lvl="0" indent="-279400" fontAlgn="ctr">
              <a:lnSpc>
                <a:spcPct val="120000"/>
              </a:lnSpc>
              <a:spcBef>
                <a:spcPts val="0"/>
              </a:spcBef>
              <a:spcAft>
                <a:spcPts val="800"/>
              </a:spcAft>
              <a:buSzPct val="100000"/>
              <a:buFont typeface="Wingdings" panose="05000000000000000000" charset="0"/>
              <a:buChar char="l"/>
            </a:pP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市场细分</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就是按照某种或者某些特定的标准将市场上的消费者划分为若干群体内容的过程，这样整个大市场就被划分为多个相互之间有差异性的小市场，不同的细分市场之间，消费者的需求、特征或者行为方式都存在着明显的差异，因此每个细分市场都追求特定的产品或者营销组合</a:t>
            </a: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fontAlgn="ctr">
              <a:lnSpc>
                <a:spcPct val="120000"/>
              </a:lnSpc>
              <a:spcBef>
                <a:spcPts val="0"/>
              </a:spcBef>
              <a:spcAft>
                <a:spcPts val="800"/>
              </a:spcAft>
              <a:buSzPct val="100000"/>
              <a:buFont typeface="Wingdings" panose="05000000000000000000" charset="0"/>
              <a:buChar char="l"/>
            </a:pP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市场细分的实质是对于需求的细分，即按照一定的标准把消费者的需求“归堆”。按照消费者对产品不同属性的重视程度划分，会形成</a:t>
            </a:r>
            <a:r>
              <a:rPr lang="en-US" altLang="zh-CN"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种模式的细分</a:t>
            </a:r>
            <a:r>
              <a:rPr lang="zh-CN" altLang="en-US" sz="1800" b="1"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市场</a:t>
            </a: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lvl="0" fontAlgn="ctr">
              <a:lnSpc>
                <a:spcPct val="120000"/>
              </a:lnSpc>
              <a:spcBef>
                <a:spcPts val="0"/>
              </a:spcBef>
              <a:spcAft>
                <a:spcPts val="800"/>
              </a:spcAft>
              <a:buSzPct val="100000"/>
            </a:pPr>
            <a:r>
              <a:rPr lang="en-US" altLang="zh-CN"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同质</a:t>
            </a:r>
            <a:r>
              <a:rPr lang="zh-CN" altLang="en-US" sz="1800" b="1"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偏好</a:t>
            </a: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：即</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消费者具备大致相同的</a:t>
            </a: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偏好。</a:t>
            </a:r>
            <a:endParaRPr lang="en-US" altLang="zh-CN"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lvl="0" fontAlgn="ctr">
              <a:lnSpc>
                <a:spcPct val="120000"/>
              </a:lnSpc>
              <a:spcBef>
                <a:spcPts val="0"/>
              </a:spcBef>
              <a:spcAft>
                <a:spcPts val="800"/>
              </a:spcAft>
              <a:buSzPct val="100000"/>
            </a:pPr>
            <a:r>
              <a:rPr lang="en-US" altLang="zh-CN"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分散</a:t>
            </a:r>
            <a:r>
              <a:rPr lang="zh-CN" altLang="en-US" sz="1800" b="1"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偏好</a:t>
            </a: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：是</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同质偏好的极端形式，即所有消费者的偏好差别极大，各不相同，分散在整个空间</a:t>
            </a: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内。</a:t>
            </a:r>
            <a:endParaRPr lang="en-US" altLang="zh-CN"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lvl="0" fontAlgn="ctr">
              <a:lnSpc>
                <a:spcPct val="120000"/>
              </a:lnSpc>
              <a:spcBef>
                <a:spcPts val="0"/>
              </a:spcBef>
              <a:spcAft>
                <a:spcPts val="800"/>
              </a:spcAft>
              <a:buSzPct val="100000"/>
            </a:pPr>
            <a:r>
              <a:rPr lang="en-US" altLang="zh-CN"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集群</a:t>
            </a:r>
            <a:r>
              <a:rPr lang="zh-CN" altLang="en-US" sz="1800" b="1"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偏好</a:t>
            </a: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：即</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不同的消费群体有不同的消费偏好，但同一群体的消费偏好大体</a:t>
            </a: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相同。</a:t>
            </a:r>
            <a:endParaRPr lang="zh-CN" altLang="zh-CN"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4"/>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5"/>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6"/>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7"/>
            </p:custDataLst>
          </p:nvPr>
        </p:nvSpPr>
        <p:spPr>
          <a:xfrm>
            <a:off x="457155" y="152401"/>
            <a:ext cx="11277689" cy="609600"/>
          </a:xfrm>
          <a:prstGeom prst="rect">
            <a:avLst/>
          </a:prstGeom>
          <a:noFill/>
        </p:spPr>
        <p:txBody>
          <a:bodyPr wrap="square" lIns="63500" tIns="25400" rIns="63500" bIns="25400" rtlCol="0" anchor="ctr" anchorCtr="0">
            <a:normAutofit/>
          </a:bodyPr>
          <a:lstStyle/>
          <a:p>
            <a:pPr>
              <a:buSzPct val="100000"/>
            </a:pPr>
            <a:r>
              <a:rPr lang="zh-CN" altLang="en-US" sz="3400" b="1" spc="180" dirty="0" smtClean="0">
                <a:solidFill>
                  <a:srgbClr val="002060"/>
                </a:solidFill>
                <a:latin typeface="微软雅黑" panose="020B0503020204020204" pitchFamily="34" charset="-122"/>
                <a:ea typeface="微软雅黑" panose="020B0503020204020204" pitchFamily="34" charset="-122"/>
              </a:rPr>
              <a:t>二</a:t>
            </a:r>
            <a:r>
              <a:rPr lang="zh-CN" altLang="en-US" sz="3400" b="1" spc="180" dirty="0">
                <a:solidFill>
                  <a:srgbClr val="002060"/>
                </a:solidFill>
                <a:latin typeface="微软雅黑" panose="020B0503020204020204" pitchFamily="34" charset="-122"/>
                <a:ea typeface="微软雅黑" panose="020B0503020204020204" pitchFamily="34" charset="-122"/>
              </a:rPr>
              <a:t>、市场细分的作用</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20" name="Title 6"/>
          <p:cNvSpPr txBox="1"/>
          <p:nvPr>
            <p:custDataLst>
              <p:tags r:id="rId8"/>
            </p:custDataLst>
          </p:nvPr>
        </p:nvSpPr>
        <p:spPr>
          <a:xfrm>
            <a:off x="1333419" y="1521281"/>
            <a:ext cx="9677464" cy="4625565"/>
          </a:xfrm>
          <a:prstGeom prst="rect">
            <a:avLst/>
          </a:prstGeom>
          <a:noFill/>
          <a:ln w="3175">
            <a:noFill/>
            <a:prstDash val="dash"/>
          </a:ln>
        </p:spPr>
        <p:txBody>
          <a:bodyPr wrap="square" lIns="63500" tIns="25400" rIns="63500" bIns="25400" anchor="ctr" anchorCtr="0">
            <a:normAutofit fontScale="92500"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79400" lvl="0" indent="-279400" fontAlgn="ctr">
              <a:lnSpc>
                <a:spcPct val="120000"/>
              </a:lnSpc>
              <a:spcBef>
                <a:spcPts val="0"/>
              </a:spcBef>
              <a:spcAft>
                <a:spcPts val="800"/>
              </a:spcAft>
              <a:buSzPct val="100000"/>
              <a:buFont typeface="Wingdings" panose="05000000000000000000" charset="0"/>
              <a:buChar char="l"/>
            </a:pPr>
            <a:r>
              <a:rPr lang="en-US" altLang="zh-CN"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市场细分是目标市场营销的第一步</a:t>
            </a:r>
            <a:r>
              <a:rPr lang="zh-CN" altLang="en-US" sz="1800" b="1"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800" b="1"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lvl="0" fontAlgn="ctr">
              <a:lnSpc>
                <a:spcPct val="120000"/>
              </a:lnSpc>
              <a:spcBef>
                <a:spcPts val="0"/>
              </a:spcBef>
              <a:spcAft>
                <a:spcPts val="800"/>
              </a:spcAft>
              <a:buSzPct val="100000"/>
            </a:pP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市场</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细分的正确有效与否决定了目标市场的选择是否正确，进而会影响整个企业的经营计划。</a:t>
            </a:r>
            <a:endParaRPr lang="en-US" altLang="zh-CN"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fontAlgn="ctr">
              <a:lnSpc>
                <a:spcPct val="120000"/>
              </a:lnSpc>
              <a:spcBef>
                <a:spcPts val="0"/>
              </a:spcBef>
              <a:spcAft>
                <a:spcPts val="800"/>
              </a:spcAft>
              <a:buSzPct val="100000"/>
              <a:buFont typeface="Wingdings" panose="05000000000000000000" charset="0"/>
              <a:buChar char="l"/>
            </a:pPr>
            <a:r>
              <a:rPr lang="en-US" altLang="zh-CN"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市场细分有利于企业发现新的市场</a:t>
            </a:r>
            <a:r>
              <a:rPr lang="zh-CN" altLang="en-US" sz="1800" b="1"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机会</a:t>
            </a: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lvl="0" fontAlgn="ctr">
              <a:lnSpc>
                <a:spcPct val="120000"/>
              </a:lnSpc>
              <a:spcBef>
                <a:spcPts val="0"/>
              </a:spcBef>
              <a:spcAft>
                <a:spcPts val="800"/>
              </a:spcAft>
              <a:buSzPct val="100000"/>
            </a:pP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企业</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可以分析与了解各类消费者的情况，还可以了解到各个细分市场的竞争激烈程度和发展空间大小等，通过这些分析与了解，企业可以结合自身的具体情况，选择一个机会较大的细分市场进入。</a:t>
            </a:r>
            <a:endParaRPr lang="en-US" altLang="zh-CN"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fontAlgn="ctr">
              <a:lnSpc>
                <a:spcPct val="120000"/>
              </a:lnSpc>
              <a:spcBef>
                <a:spcPts val="0"/>
              </a:spcBef>
              <a:spcAft>
                <a:spcPts val="800"/>
              </a:spcAft>
              <a:buSzPct val="100000"/>
              <a:buFont typeface="Wingdings" panose="05000000000000000000" charset="0"/>
              <a:buChar char="l"/>
            </a:pPr>
            <a:r>
              <a:rPr lang="en-US" altLang="zh-CN"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市场细分有利于企业增强应变能力，提高竞争力</a:t>
            </a: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lvl="0" fontAlgn="ctr">
              <a:lnSpc>
                <a:spcPct val="120000"/>
              </a:lnSpc>
              <a:spcBef>
                <a:spcPts val="0"/>
              </a:spcBef>
              <a:spcAft>
                <a:spcPts val="800"/>
              </a:spcAft>
              <a:buSzPct val="100000"/>
            </a:pP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市场</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细分将具有相同消费偏好的消费者归集到同一个市场中，在这个市场中的消费者具有很大程度上的相似性，因此便于企业认识和掌握顾客的需求</a:t>
            </a: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特点。</a:t>
            </a:r>
            <a:endParaRPr lang="en-US" altLang="zh-CN"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fontAlgn="ctr">
              <a:lnSpc>
                <a:spcPct val="120000"/>
              </a:lnSpc>
              <a:spcBef>
                <a:spcPts val="0"/>
              </a:spcBef>
              <a:spcAft>
                <a:spcPts val="800"/>
              </a:spcAft>
              <a:buSzPct val="100000"/>
              <a:buFont typeface="Wingdings" panose="05000000000000000000" charset="0"/>
              <a:buChar char="l"/>
            </a:pPr>
            <a:r>
              <a:rPr lang="en-US" altLang="zh-CN"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市场细分有利于提高企业的经济效益</a:t>
            </a:r>
            <a:r>
              <a:rPr lang="zh-CN" altLang="en-US" sz="1800" b="1"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800" b="1"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lvl="0" fontAlgn="ctr">
              <a:lnSpc>
                <a:spcPct val="120000"/>
              </a:lnSpc>
              <a:spcBef>
                <a:spcPts val="0"/>
              </a:spcBef>
              <a:spcAft>
                <a:spcPts val="800"/>
              </a:spcAft>
              <a:buSzPct val="100000"/>
            </a:pP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企业</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可以根据自身的条件，选择恰当的目标市场，避免在整体市场上使用分散力量，因此市场细分可以将企业有限的人力、物力和财力集中投入到合适的细分市场</a:t>
            </a: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上。</a:t>
            </a:r>
            <a:endParaRPr lang="zh-CN" altLang="zh-CN"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extLst>
      <p:ext uri="{BB962C8B-B14F-4D97-AF65-F5344CB8AC3E}">
        <p14:creationId xmlns:p14="http://schemas.microsoft.com/office/powerpoint/2010/main" val="37543790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图文框 5"/>
          <p:cNvSpPr/>
          <p:nvPr>
            <p:custDataLst>
              <p:tags r:id="rId2"/>
            </p:custDataLst>
          </p:nvPr>
        </p:nvSpPr>
        <p:spPr>
          <a:xfrm>
            <a:off x="723900" y="882015"/>
            <a:ext cx="10968990" cy="5588635"/>
          </a:xfrm>
          <a:prstGeom prst="frame">
            <a:avLst>
              <a:gd name="adj1" fmla="val 1004"/>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4" name="矩形 3"/>
          <p:cNvSpPr/>
          <p:nvPr>
            <p:custDataLst>
              <p:tags r:id="rId3"/>
            </p:custDataLst>
          </p:nvPr>
        </p:nvSpPr>
        <p:spPr>
          <a:xfrm>
            <a:off x="2085758" y="2042165"/>
            <a:ext cx="3615865" cy="473218"/>
          </a:xfrm>
          <a:prstGeom prst="rect">
            <a:avLst/>
          </a:prstGeom>
        </p:spPr>
        <p:txBody>
          <a:bodyPr wrap="square">
            <a:normAutofit/>
          </a:bodyPr>
          <a:lstStyle/>
          <a:p>
            <a:r>
              <a:rPr lang="zh-CN" altLang="en-US" sz="2000" b="1" dirty="0" smtClean="0">
                <a:solidFill>
                  <a:srgbClr val="2CBEBB"/>
                </a:solidFill>
                <a:latin typeface="微软雅黑" panose="020B0503020204020204" pitchFamily="34" charset="-122"/>
                <a:ea typeface="微软雅黑" panose="020B0503020204020204" pitchFamily="34" charset="-122"/>
                <a:cs typeface="+mn-ea"/>
                <a:sym typeface="Arial" panose="020B0604020202020204" pitchFamily="34" charset="0"/>
              </a:rPr>
              <a:t>正确</a:t>
            </a:r>
            <a:r>
              <a:rPr lang="zh-CN" altLang="en-US" sz="2000" b="1" dirty="0">
                <a:solidFill>
                  <a:srgbClr val="2CBEBB"/>
                </a:solidFill>
                <a:latin typeface="微软雅黑" panose="020B0503020204020204" pitchFamily="34" charset="-122"/>
                <a:ea typeface="微软雅黑" panose="020B0503020204020204" pitchFamily="34" charset="-122"/>
                <a:cs typeface="+mn-ea"/>
                <a:sym typeface="Arial" panose="020B0604020202020204" pitchFamily="34" charset="0"/>
              </a:rPr>
              <a:t>选择市场范围</a:t>
            </a:r>
            <a:endParaRPr lang="zh-CN" altLang="en-US" sz="2000" b="1" dirty="0">
              <a:solidFill>
                <a:srgbClr val="2CBEBB"/>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 name="矩形 4"/>
          <p:cNvSpPr/>
          <p:nvPr>
            <p:custDataLst>
              <p:tags r:id="rId4"/>
            </p:custDataLst>
          </p:nvPr>
        </p:nvSpPr>
        <p:spPr>
          <a:xfrm>
            <a:off x="2031685" y="1945598"/>
            <a:ext cx="54073" cy="1562136"/>
          </a:xfrm>
          <a:prstGeom prst="rect">
            <a:avLst/>
          </a:prstGeom>
          <a:solidFill>
            <a:srgbClr val="5F5F5F">
              <a:lumMod val="40000"/>
              <a:lumOff val="60000"/>
            </a:srgbClr>
          </a:solidFill>
          <a:ln>
            <a:noFill/>
          </a:ln>
        </p:spPr>
        <p:style>
          <a:lnRef idx="2">
            <a:srgbClr val="2CBEBB">
              <a:shade val="50000"/>
            </a:srgbClr>
          </a:lnRef>
          <a:fillRef idx="1">
            <a:srgbClr val="2CBEBB"/>
          </a:fillRef>
          <a:effectRef idx="0">
            <a:srgbClr val="2CBEBB"/>
          </a:effectRef>
          <a:fontRef idx="minor">
            <a:srgbClr val="FFFFFF"/>
          </a:fontRef>
        </p:style>
        <p:txBody>
          <a:bodyPr rtlCol="0" anchor="ctr">
            <a:normAutofit/>
          </a:bodyPr>
          <a:lstStyle/>
          <a:p>
            <a:pPr algn="ctr"/>
            <a:endParaRPr lang="zh-CN" altLang="en-US">
              <a:solidFill>
                <a:srgbClr val="FFFFFF"/>
              </a:solidFill>
              <a:sym typeface="Arial" panose="020B0604020202020204" pitchFamily="34" charset="0"/>
            </a:endParaRPr>
          </a:p>
        </p:txBody>
      </p:sp>
      <p:sp>
        <p:nvSpPr>
          <p:cNvPr id="7" name="矩形 6"/>
          <p:cNvSpPr/>
          <p:nvPr>
            <p:custDataLst>
              <p:tags r:id="rId5"/>
            </p:custDataLst>
          </p:nvPr>
        </p:nvSpPr>
        <p:spPr>
          <a:xfrm>
            <a:off x="2132965" y="2581275"/>
            <a:ext cx="3615690" cy="1219835"/>
          </a:xfrm>
          <a:prstGeom prst="rect">
            <a:avLst/>
          </a:prstGeom>
        </p:spPr>
        <p:txBody>
          <a:bodyPr wrap="square">
            <a:noAutofit/>
          </a:bodyPr>
          <a:lstStyle/>
          <a:p>
            <a:pPr algn="just"/>
            <a:r>
              <a:rPr lang="zh-CN" altLang="en-US" dirty="0" smtClean="0">
                <a:latin typeface="微软雅黑" panose="020B0503020204020204" pitchFamily="34" charset="-122"/>
                <a:ea typeface="微软雅黑" panose="020B0503020204020204" pitchFamily="34" charset="-122"/>
                <a:sym typeface="Arial" panose="020B0604020202020204" pitchFamily="34" charset="0"/>
              </a:rPr>
              <a:t>确定</a:t>
            </a:r>
            <a:r>
              <a:rPr lang="zh-CN" altLang="en-US" dirty="0">
                <a:latin typeface="微软雅黑" panose="020B0503020204020204" pitchFamily="34" charset="-122"/>
                <a:ea typeface="微软雅黑" panose="020B0503020204020204" pitchFamily="34" charset="-122"/>
                <a:sym typeface="Arial" panose="020B0604020202020204" pitchFamily="34" charset="0"/>
              </a:rPr>
              <a:t>经营目标之后，一般要进行一番深入而细致的市场调研，分析市场消费需求的动向，确定市场经营范围</a:t>
            </a:r>
            <a:endParaRPr lang="zh-CN" altLang="en-US" dirty="0">
              <a:solidFill>
                <a:schemeClr val="tx1"/>
              </a:solidFill>
              <a:latin typeface="微软雅黑" panose="020B0503020204020204" pitchFamily="34" charset="-122"/>
              <a:ea typeface="微软雅黑" panose="020B0503020204020204" pitchFamily="34" charset="-122"/>
              <a:sym typeface="Arial" panose="020B0604020202020204" pitchFamily="34" charset="0"/>
            </a:endParaRPr>
          </a:p>
        </p:txBody>
      </p:sp>
      <p:cxnSp>
        <p:nvCxnSpPr>
          <p:cNvPr id="9" name="直接连接符 8"/>
          <p:cNvCxnSpPr/>
          <p:nvPr>
            <p:custDataLst>
              <p:tags r:id="rId6"/>
            </p:custDataLst>
          </p:nvPr>
        </p:nvCxnSpPr>
        <p:spPr>
          <a:xfrm>
            <a:off x="2210234" y="2519747"/>
            <a:ext cx="3363653" cy="0"/>
          </a:xfrm>
          <a:prstGeom prst="line">
            <a:avLst/>
          </a:prstGeom>
          <a:ln w="19050">
            <a:solidFill>
              <a:srgbClr val="5F5F5F">
                <a:lumMod val="40000"/>
                <a:lumOff val="60000"/>
              </a:srgbClr>
            </a:solidFill>
            <a:prstDash val="sysDash"/>
          </a:ln>
        </p:spPr>
        <p:style>
          <a:lnRef idx="1">
            <a:srgbClr val="2CBEBB"/>
          </a:lnRef>
          <a:fillRef idx="0">
            <a:srgbClr val="2CBEBB"/>
          </a:fillRef>
          <a:effectRef idx="0">
            <a:srgbClr val="2CBEBB"/>
          </a:effectRef>
          <a:fontRef idx="minor">
            <a:srgbClr val="5F5F5F"/>
          </a:fontRef>
        </p:style>
      </p:cxnSp>
      <p:sp>
        <p:nvSpPr>
          <p:cNvPr id="10" name="文本框 9"/>
          <p:cNvSpPr txBox="1"/>
          <p:nvPr>
            <p:custDataLst>
              <p:tags r:id="rId7"/>
            </p:custDataLst>
          </p:nvPr>
        </p:nvSpPr>
        <p:spPr>
          <a:xfrm rot="16200000">
            <a:off x="968375" y="2157730"/>
            <a:ext cx="873760" cy="1159510"/>
          </a:xfrm>
          <a:prstGeom prst="rect">
            <a:avLst/>
          </a:prstGeom>
          <a:noFill/>
        </p:spPr>
        <p:txBody>
          <a:bodyPr vert="eaVert" wrap="square" lIns="0" tIns="0" rIns="0" bIns="0" rtlCol="0">
            <a:normAutofit/>
          </a:bodyPr>
          <a:lstStyle/>
          <a:p>
            <a:pPr algn="ctr"/>
            <a:r>
              <a:rPr lang="en-US" altLang="zh-CN" sz="4800" b="1" dirty="0">
                <a:solidFill>
                  <a:srgbClr val="2CBEBB"/>
                </a:solidFill>
                <a:sym typeface="Arial" panose="020B0604020202020204" pitchFamily="34" charset="0"/>
              </a:rPr>
              <a:t>01</a:t>
            </a:r>
          </a:p>
        </p:txBody>
      </p:sp>
      <p:sp>
        <p:nvSpPr>
          <p:cNvPr id="19" name="矩形 18"/>
          <p:cNvSpPr/>
          <p:nvPr>
            <p:custDataLst>
              <p:tags r:id="rId8"/>
            </p:custDataLst>
          </p:nvPr>
        </p:nvSpPr>
        <p:spPr>
          <a:xfrm>
            <a:off x="2090786" y="4212938"/>
            <a:ext cx="3615865" cy="473218"/>
          </a:xfrm>
          <a:prstGeom prst="rect">
            <a:avLst/>
          </a:prstGeom>
        </p:spPr>
        <p:txBody>
          <a:bodyPr wrap="square">
            <a:noAutofit/>
          </a:bodyPr>
          <a:lstStyle/>
          <a:p>
            <a:r>
              <a:rPr lang="zh-CN" altLang="en-US" sz="1900" b="1" dirty="0" smtClean="0">
                <a:solidFill>
                  <a:srgbClr val="CFD80A"/>
                </a:solidFill>
                <a:latin typeface="微软雅黑" panose="020B0503020204020204" pitchFamily="34" charset="-122"/>
                <a:ea typeface="微软雅黑" panose="020B0503020204020204" pitchFamily="34" charset="-122"/>
                <a:cs typeface="+mn-ea"/>
                <a:sym typeface="Arial" panose="020B0604020202020204" pitchFamily="34" charset="0"/>
              </a:rPr>
              <a:t>进行具体细分</a:t>
            </a:r>
            <a:endParaRPr lang="zh-CN" altLang="en-US" sz="1900" b="1" dirty="0">
              <a:solidFill>
                <a:srgbClr val="CFD80A"/>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0" name="矩形 19"/>
          <p:cNvSpPr/>
          <p:nvPr>
            <p:custDataLst>
              <p:tags r:id="rId9"/>
            </p:custDataLst>
          </p:nvPr>
        </p:nvSpPr>
        <p:spPr>
          <a:xfrm>
            <a:off x="2036713" y="4138595"/>
            <a:ext cx="54073" cy="1562136"/>
          </a:xfrm>
          <a:prstGeom prst="rect">
            <a:avLst/>
          </a:prstGeom>
          <a:solidFill>
            <a:srgbClr val="5F5F5F">
              <a:lumMod val="40000"/>
              <a:lumOff val="60000"/>
            </a:srgbClr>
          </a:solidFill>
          <a:ln>
            <a:noFill/>
          </a:ln>
        </p:spPr>
        <p:style>
          <a:lnRef idx="2">
            <a:srgbClr val="2CBEBB">
              <a:shade val="50000"/>
            </a:srgbClr>
          </a:lnRef>
          <a:fillRef idx="1">
            <a:srgbClr val="2CBEBB"/>
          </a:fillRef>
          <a:effectRef idx="0">
            <a:srgbClr val="2CBEBB"/>
          </a:effectRef>
          <a:fontRef idx="minor">
            <a:srgbClr val="FFFFFF"/>
          </a:fontRef>
        </p:style>
        <p:txBody>
          <a:bodyPr rtlCol="0" anchor="ctr">
            <a:normAutofit/>
          </a:bodyPr>
          <a:lstStyle/>
          <a:p>
            <a:pPr algn="ctr"/>
            <a:endParaRPr lang="zh-CN" altLang="en-US">
              <a:solidFill>
                <a:srgbClr val="FFFFFF"/>
              </a:solidFill>
              <a:sym typeface="Arial" panose="020B0604020202020204" pitchFamily="34" charset="0"/>
            </a:endParaRPr>
          </a:p>
        </p:txBody>
      </p:sp>
      <p:sp>
        <p:nvSpPr>
          <p:cNvPr id="21" name="矩形 20"/>
          <p:cNvSpPr/>
          <p:nvPr>
            <p:custDataLst>
              <p:tags r:id="rId10"/>
            </p:custDataLst>
          </p:nvPr>
        </p:nvSpPr>
        <p:spPr>
          <a:xfrm>
            <a:off x="2090786" y="4802300"/>
            <a:ext cx="3615865" cy="1169292"/>
          </a:xfrm>
          <a:prstGeom prst="rect">
            <a:avLst/>
          </a:prstGeom>
        </p:spPr>
        <p:txBody>
          <a:bodyPr wrap="square">
            <a:normAutofit/>
          </a:bodyPr>
          <a:lstStyle/>
          <a:p>
            <a:pPr algn="just"/>
            <a:r>
              <a:rPr lang="zh-CN" altLang="en-US" dirty="0" smtClean="0">
                <a:latin typeface="微软雅黑" panose="020B0503020204020204" pitchFamily="34" charset="-122"/>
                <a:ea typeface="微软雅黑" panose="020B0503020204020204" pitchFamily="34" charset="-122"/>
                <a:sym typeface="Arial" panose="020B0604020202020204" pitchFamily="34" charset="0"/>
              </a:rPr>
              <a:t>找出</a:t>
            </a:r>
            <a:r>
              <a:rPr lang="zh-CN" altLang="en-US" dirty="0">
                <a:latin typeface="微软雅黑" panose="020B0503020204020204" pitchFamily="34" charset="-122"/>
                <a:ea typeface="微软雅黑" panose="020B0503020204020204" pitchFamily="34" charset="-122"/>
                <a:sym typeface="Arial" panose="020B0604020202020204" pitchFamily="34" charset="0"/>
              </a:rPr>
              <a:t>消费者需求类型的地区分布、人口特征、购买行为、消费心理、个性特点等方面的情况</a:t>
            </a:r>
            <a:endParaRPr lang="zh-CN" altLang="en-US" dirty="0">
              <a:solidFill>
                <a:schemeClr val="tx1"/>
              </a:solidFill>
              <a:latin typeface="微软雅黑" panose="020B0503020204020204" pitchFamily="34" charset="-122"/>
              <a:ea typeface="微软雅黑" panose="020B0503020204020204" pitchFamily="34" charset="-122"/>
              <a:sym typeface="Arial" panose="020B0604020202020204" pitchFamily="34" charset="0"/>
            </a:endParaRPr>
          </a:p>
        </p:txBody>
      </p:sp>
      <p:cxnSp>
        <p:nvCxnSpPr>
          <p:cNvPr id="22" name="直接连接符 21"/>
          <p:cNvCxnSpPr/>
          <p:nvPr>
            <p:custDataLst>
              <p:tags r:id="rId11"/>
            </p:custDataLst>
          </p:nvPr>
        </p:nvCxnSpPr>
        <p:spPr>
          <a:xfrm>
            <a:off x="2215262" y="4690520"/>
            <a:ext cx="3363653" cy="0"/>
          </a:xfrm>
          <a:prstGeom prst="line">
            <a:avLst/>
          </a:prstGeom>
          <a:ln w="19050">
            <a:solidFill>
              <a:srgbClr val="5F5F5F">
                <a:lumMod val="40000"/>
                <a:lumOff val="60000"/>
              </a:srgbClr>
            </a:solidFill>
            <a:prstDash val="sysDash"/>
          </a:ln>
        </p:spPr>
        <p:style>
          <a:lnRef idx="1">
            <a:srgbClr val="2CBEBB"/>
          </a:lnRef>
          <a:fillRef idx="0">
            <a:srgbClr val="2CBEBB"/>
          </a:fillRef>
          <a:effectRef idx="0">
            <a:srgbClr val="2CBEBB"/>
          </a:effectRef>
          <a:fontRef idx="minor">
            <a:srgbClr val="5F5F5F"/>
          </a:fontRef>
        </p:style>
      </p:cxnSp>
      <p:sp>
        <p:nvSpPr>
          <p:cNvPr id="23" name="文本框 22"/>
          <p:cNvSpPr txBox="1"/>
          <p:nvPr>
            <p:custDataLst>
              <p:tags r:id="rId12"/>
            </p:custDataLst>
          </p:nvPr>
        </p:nvSpPr>
        <p:spPr>
          <a:xfrm rot="16200000">
            <a:off x="973455" y="4351020"/>
            <a:ext cx="873760" cy="1159510"/>
          </a:xfrm>
          <a:prstGeom prst="rect">
            <a:avLst/>
          </a:prstGeom>
          <a:noFill/>
        </p:spPr>
        <p:txBody>
          <a:bodyPr vert="eaVert" wrap="square" lIns="0" tIns="0" rIns="0" bIns="0" rtlCol="0">
            <a:normAutofit/>
          </a:bodyPr>
          <a:lstStyle/>
          <a:p>
            <a:pPr algn="ctr"/>
            <a:r>
              <a:rPr lang="en-US" altLang="zh-CN" sz="4800" b="1" dirty="0">
                <a:solidFill>
                  <a:srgbClr val="CFD80A"/>
                </a:solidFill>
                <a:sym typeface="Arial" panose="020B0604020202020204" pitchFamily="34" charset="0"/>
              </a:rPr>
              <a:t>03</a:t>
            </a:r>
          </a:p>
        </p:txBody>
      </p:sp>
      <p:sp>
        <p:nvSpPr>
          <p:cNvPr id="43" name="矩形 42"/>
          <p:cNvSpPr/>
          <p:nvPr>
            <p:custDataLst>
              <p:tags r:id="rId13"/>
            </p:custDataLst>
          </p:nvPr>
        </p:nvSpPr>
        <p:spPr>
          <a:xfrm>
            <a:off x="7374229" y="2046455"/>
            <a:ext cx="3615865" cy="473218"/>
          </a:xfrm>
          <a:prstGeom prst="rect">
            <a:avLst/>
          </a:prstGeom>
        </p:spPr>
        <p:txBody>
          <a:bodyPr wrap="square">
            <a:normAutofit/>
          </a:bodyPr>
          <a:lstStyle/>
          <a:p>
            <a:r>
              <a:rPr lang="zh-CN" altLang="en-US" sz="2000" b="1" dirty="0" smtClean="0">
                <a:solidFill>
                  <a:srgbClr val="66D9AA"/>
                </a:solidFill>
                <a:latin typeface="微软雅黑" panose="020B0503020204020204" pitchFamily="34" charset="-122"/>
                <a:ea typeface="微软雅黑" panose="020B0503020204020204" pitchFamily="34" charset="-122"/>
                <a:cs typeface="+mn-ea"/>
                <a:sym typeface="Arial" panose="020B0604020202020204" pitchFamily="34" charset="0"/>
              </a:rPr>
              <a:t>决定</a:t>
            </a:r>
            <a:r>
              <a:rPr lang="zh-CN" altLang="en-US" sz="2000" b="1" dirty="0">
                <a:solidFill>
                  <a:srgbClr val="66D9AA"/>
                </a:solidFill>
                <a:latin typeface="微软雅黑" panose="020B0503020204020204" pitchFamily="34" charset="-122"/>
                <a:ea typeface="微软雅黑" panose="020B0503020204020204" pitchFamily="34" charset="-122"/>
                <a:cs typeface="+mn-ea"/>
                <a:sym typeface="Arial" panose="020B0604020202020204" pitchFamily="34" charset="0"/>
              </a:rPr>
              <a:t>细分依据</a:t>
            </a:r>
            <a:endParaRPr lang="zh-CN" altLang="en-US" sz="2000" b="1" dirty="0">
              <a:solidFill>
                <a:srgbClr val="66D9AA"/>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4" name="矩形 43"/>
          <p:cNvSpPr/>
          <p:nvPr>
            <p:custDataLst>
              <p:tags r:id="rId14"/>
            </p:custDataLst>
          </p:nvPr>
        </p:nvSpPr>
        <p:spPr>
          <a:xfrm>
            <a:off x="7320157" y="1972747"/>
            <a:ext cx="54073" cy="1562136"/>
          </a:xfrm>
          <a:prstGeom prst="rect">
            <a:avLst/>
          </a:prstGeom>
          <a:solidFill>
            <a:srgbClr val="5F5F5F">
              <a:lumMod val="40000"/>
              <a:lumOff val="60000"/>
            </a:srgbClr>
          </a:solidFill>
          <a:ln>
            <a:noFill/>
          </a:ln>
        </p:spPr>
        <p:style>
          <a:lnRef idx="2">
            <a:srgbClr val="2CBEBB">
              <a:shade val="50000"/>
            </a:srgbClr>
          </a:lnRef>
          <a:fillRef idx="1">
            <a:srgbClr val="2CBEBB"/>
          </a:fillRef>
          <a:effectRef idx="0">
            <a:srgbClr val="2CBEBB"/>
          </a:effectRef>
          <a:fontRef idx="minor">
            <a:srgbClr val="FFFFFF"/>
          </a:fontRef>
        </p:style>
        <p:txBody>
          <a:bodyPr rtlCol="0" anchor="ctr">
            <a:normAutofit/>
          </a:bodyPr>
          <a:lstStyle/>
          <a:p>
            <a:pPr algn="ctr"/>
            <a:endParaRPr lang="zh-CN" altLang="en-US">
              <a:solidFill>
                <a:srgbClr val="FFFFFF"/>
              </a:solidFill>
              <a:sym typeface="Arial" panose="020B0604020202020204" pitchFamily="34" charset="0"/>
            </a:endParaRPr>
          </a:p>
        </p:txBody>
      </p:sp>
      <p:sp>
        <p:nvSpPr>
          <p:cNvPr id="45" name="矩形 44"/>
          <p:cNvSpPr/>
          <p:nvPr>
            <p:custDataLst>
              <p:tags r:id="rId15"/>
            </p:custDataLst>
          </p:nvPr>
        </p:nvSpPr>
        <p:spPr>
          <a:xfrm>
            <a:off x="7385024" y="2581206"/>
            <a:ext cx="3615865" cy="1219904"/>
          </a:xfrm>
          <a:prstGeom prst="rect">
            <a:avLst/>
          </a:prstGeom>
        </p:spPr>
        <p:txBody>
          <a:bodyPr wrap="square">
            <a:normAutofit/>
          </a:bodyPr>
          <a:lstStyle/>
          <a:p>
            <a:pPr algn="just"/>
            <a:r>
              <a:rPr lang="zh-CN" altLang="en-US" dirty="0" smtClean="0">
                <a:latin typeface="微软雅黑" panose="020B0503020204020204" pitchFamily="34" charset="-122"/>
                <a:ea typeface="微软雅黑" panose="020B0503020204020204" pitchFamily="34" charset="-122"/>
                <a:sym typeface="Arial" panose="020B0604020202020204" pitchFamily="34" charset="0"/>
              </a:rPr>
              <a:t>分析</a:t>
            </a:r>
            <a:r>
              <a:rPr lang="zh-CN" altLang="en-US" dirty="0">
                <a:latin typeface="微软雅黑" panose="020B0503020204020204" pitchFamily="34" charset="-122"/>
                <a:ea typeface="微软雅黑" panose="020B0503020204020204" pitchFamily="34" charset="-122"/>
                <a:sym typeface="Arial" panose="020B0604020202020204" pitchFamily="34" charset="0"/>
              </a:rPr>
              <a:t>市场内潜在消费者的需求，尽可能地全面罗列归类，针对消费需求的差异性，决定实行何种细分市场的变数组合</a:t>
            </a:r>
            <a:endParaRPr lang="zh-CN" altLang="en-US" dirty="0">
              <a:solidFill>
                <a:schemeClr val="tx1"/>
              </a:solidFill>
              <a:latin typeface="微软雅黑" panose="020B0503020204020204" pitchFamily="34" charset="-122"/>
              <a:ea typeface="微软雅黑" panose="020B0503020204020204" pitchFamily="34" charset="-122"/>
              <a:sym typeface="Arial" panose="020B0604020202020204" pitchFamily="34" charset="0"/>
            </a:endParaRPr>
          </a:p>
        </p:txBody>
      </p:sp>
      <p:cxnSp>
        <p:nvCxnSpPr>
          <p:cNvPr id="46" name="直接连接符 45"/>
          <p:cNvCxnSpPr/>
          <p:nvPr>
            <p:custDataLst>
              <p:tags r:id="rId16"/>
            </p:custDataLst>
          </p:nvPr>
        </p:nvCxnSpPr>
        <p:spPr>
          <a:xfrm>
            <a:off x="7498706" y="2524037"/>
            <a:ext cx="3363653" cy="0"/>
          </a:xfrm>
          <a:prstGeom prst="line">
            <a:avLst/>
          </a:prstGeom>
          <a:ln w="19050">
            <a:solidFill>
              <a:srgbClr val="5F5F5F">
                <a:lumMod val="40000"/>
                <a:lumOff val="60000"/>
              </a:srgbClr>
            </a:solidFill>
            <a:prstDash val="sysDash"/>
          </a:ln>
        </p:spPr>
        <p:style>
          <a:lnRef idx="1">
            <a:srgbClr val="2CBEBB"/>
          </a:lnRef>
          <a:fillRef idx="0">
            <a:srgbClr val="2CBEBB"/>
          </a:fillRef>
          <a:effectRef idx="0">
            <a:srgbClr val="2CBEBB"/>
          </a:effectRef>
          <a:fontRef idx="minor">
            <a:srgbClr val="5F5F5F"/>
          </a:fontRef>
        </p:style>
      </p:cxnSp>
      <p:sp>
        <p:nvSpPr>
          <p:cNvPr id="47" name="文本框 46"/>
          <p:cNvSpPr txBox="1"/>
          <p:nvPr>
            <p:custDataLst>
              <p:tags r:id="rId17"/>
            </p:custDataLst>
          </p:nvPr>
        </p:nvSpPr>
        <p:spPr>
          <a:xfrm rot="16200000">
            <a:off x="6256655" y="2185035"/>
            <a:ext cx="873760" cy="1159510"/>
          </a:xfrm>
          <a:prstGeom prst="rect">
            <a:avLst/>
          </a:prstGeom>
          <a:noFill/>
        </p:spPr>
        <p:txBody>
          <a:bodyPr vert="eaVert" wrap="square" lIns="0" tIns="0" rIns="0" bIns="0" rtlCol="0">
            <a:normAutofit/>
          </a:bodyPr>
          <a:lstStyle/>
          <a:p>
            <a:pPr algn="ctr"/>
            <a:r>
              <a:rPr lang="en-US" altLang="zh-CN" sz="4800" b="1" dirty="0">
                <a:solidFill>
                  <a:srgbClr val="66D9AA"/>
                </a:solidFill>
                <a:sym typeface="Arial" panose="020B0604020202020204" pitchFamily="34" charset="0"/>
              </a:rPr>
              <a:t>02</a:t>
            </a:r>
          </a:p>
        </p:txBody>
      </p:sp>
      <p:sp>
        <p:nvSpPr>
          <p:cNvPr id="49" name="矩形 48"/>
          <p:cNvSpPr/>
          <p:nvPr>
            <p:custDataLst>
              <p:tags r:id="rId18"/>
            </p:custDataLst>
          </p:nvPr>
        </p:nvSpPr>
        <p:spPr>
          <a:xfrm>
            <a:off x="7366557" y="4213418"/>
            <a:ext cx="3615865" cy="473218"/>
          </a:xfrm>
          <a:prstGeom prst="rect">
            <a:avLst/>
          </a:prstGeom>
        </p:spPr>
        <p:txBody>
          <a:bodyPr wrap="square">
            <a:normAutofit/>
          </a:bodyPr>
          <a:lstStyle/>
          <a:p>
            <a:r>
              <a:rPr lang="zh-CN" altLang="en-US" sz="2000" b="1" dirty="0" smtClean="0">
                <a:solidFill>
                  <a:srgbClr val="2CBEBB"/>
                </a:solidFill>
                <a:latin typeface="微软雅黑" panose="020B0503020204020204" pitchFamily="34" charset="-122"/>
                <a:ea typeface="微软雅黑" panose="020B0503020204020204" pitchFamily="34" charset="-122"/>
                <a:cs typeface="+mn-ea"/>
                <a:sym typeface="Arial" panose="020B0604020202020204" pitchFamily="34" charset="0"/>
              </a:rPr>
              <a:t>评估细分</a:t>
            </a:r>
            <a:r>
              <a:rPr lang="zh-CN" altLang="en-US" sz="2000" b="1" dirty="0" smtClean="0">
                <a:solidFill>
                  <a:srgbClr val="2CBEBB"/>
                </a:solidFill>
                <a:latin typeface="微软雅黑" panose="020B0503020204020204" pitchFamily="34" charset="-122"/>
                <a:ea typeface="微软雅黑" panose="020B0503020204020204" pitchFamily="34" charset="-122"/>
                <a:cs typeface="+mn-ea"/>
                <a:sym typeface="Arial" panose="020B0604020202020204" pitchFamily="34" charset="0"/>
              </a:rPr>
              <a:t>结果</a:t>
            </a:r>
            <a:endParaRPr lang="zh-CN" altLang="en-US" sz="2000" b="1" dirty="0">
              <a:solidFill>
                <a:srgbClr val="2CBEBB"/>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0" name="矩形 49"/>
          <p:cNvSpPr/>
          <p:nvPr>
            <p:custDataLst>
              <p:tags r:id="rId19"/>
            </p:custDataLst>
          </p:nvPr>
        </p:nvSpPr>
        <p:spPr>
          <a:xfrm>
            <a:off x="7312485" y="4114945"/>
            <a:ext cx="54073" cy="1562136"/>
          </a:xfrm>
          <a:prstGeom prst="rect">
            <a:avLst/>
          </a:prstGeom>
          <a:solidFill>
            <a:srgbClr val="5F5F5F">
              <a:lumMod val="40000"/>
              <a:lumOff val="60000"/>
            </a:srgbClr>
          </a:solidFill>
          <a:ln>
            <a:noFill/>
          </a:ln>
        </p:spPr>
        <p:style>
          <a:lnRef idx="2">
            <a:srgbClr val="2CBEBB">
              <a:shade val="50000"/>
            </a:srgbClr>
          </a:lnRef>
          <a:fillRef idx="1">
            <a:srgbClr val="2CBEBB"/>
          </a:fillRef>
          <a:effectRef idx="0">
            <a:srgbClr val="2CBEBB"/>
          </a:effectRef>
          <a:fontRef idx="minor">
            <a:srgbClr val="FFFFFF"/>
          </a:fontRef>
        </p:style>
        <p:txBody>
          <a:bodyPr rtlCol="0" anchor="ctr">
            <a:normAutofit/>
          </a:bodyPr>
          <a:lstStyle/>
          <a:p>
            <a:pPr algn="ctr"/>
            <a:endParaRPr lang="zh-CN" altLang="en-US">
              <a:solidFill>
                <a:srgbClr val="FFFFFF"/>
              </a:solidFill>
              <a:sym typeface="Arial" panose="020B0604020202020204" pitchFamily="34" charset="0"/>
            </a:endParaRPr>
          </a:p>
        </p:txBody>
      </p:sp>
      <p:sp>
        <p:nvSpPr>
          <p:cNvPr id="51" name="矩形 50"/>
          <p:cNvSpPr/>
          <p:nvPr>
            <p:custDataLst>
              <p:tags r:id="rId20"/>
            </p:custDataLst>
          </p:nvPr>
        </p:nvSpPr>
        <p:spPr>
          <a:xfrm>
            <a:off x="7366635" y="4802505"/>
            <a:ext cx="3615690" cy="1032510"/>
          </a:xfrm>
          <a:prstGeom prst="rect">
            <a:avLst/>
          </a:prstGeom>
        </p:spPr>
        <p:txBody>
          <a:bodyPr wrap="square">
            <a:noAutofit/>
          </a:bodyPr>
          <a:lstStyle/>
          <a:p>
            <a:pPr algn="just"/>
            <a:r>
              <a:rPr lang="zh-CN" altLang="en-US" dirty="0" smtClean="0">
                <a:latin typeface="微软雅黑" panose="020B0503020204020204" pitchFamily="34" charset="-122"/>
                <a:ea typeface="微软雅黑" panose="020B0503020204020204" pitchFamily="34" charset="-122"/>
                <a:sym typeface="Arial" panose="020B0604020202020204" pitchFamily="34" charset="0"/>
              </a:rPr>
              <a:t>从而</a:t>
            </a:r>
            <a:r>
              <a:rPr lang="zh-CN" altLang="en-US" dirty="0">
                <a:latin typeface="微软雅黑" panose="020B0503020204020204" pitchFamily="34" charset="-122"/>
                <a:ea typeface="微软雅黑" panose="020B0503020204020204" pitchFamily="34" charset="-122"/>
                <a:sym typeface="Arial" panose="020B0604020202020204" pitchFamily="34" charset="0"/>
              </a:rPr>
              <a:t>有利于企业选择一个与自己的经营目标和实力相匹配的细分市场作为目标市场。</a:t>
            </a:r>
            <a:endParaRPr lang="zh-CN" altLang="en-US" dirty="0">
              <a:solidFill>
                <a:schemeClr val="tx1"/>
              </a:solidFill>
              <a:latin typeface="微软雅黑" panose="020B0503020204020204" pitchFamily="34" charset="-122"/>
              <a:ea typeface="微软雅黑" panose="020B0503020204020204" pitchFamily="34" charset="-122"/>
              <a:sym typeface="Arial" panose="020B0604020202020204" pitchFamily="34" charset="0"/>
            </a:endParaRPr>
          </a:p>
        </p:txBody>
      </p:sp>
      <p:cxnSp>
        <p:nvCxnSpPr>
          <p:cNvPr id="52" name="直接连接符 51"/>
          <p:cNvCxnSpPr/>
          <p:nvPr>
            <p:custDataLst>
              <p:tags r:id="rId21"/>
            </p:custDataLst>
          </p:nvPr>
        </p:nvCxnSpPr>
        <p:spPr>
          <a:xfrm>
            <a:off x="7491034" y="4691000"/>
            <a:ext cx="3363653" cy="0"/>
          </a:xfrm>
          <a:prstGeom prst="line">
            <a:avLst/>
          </a:prstGeom>
          <a:ln w="19050">
            <a:solidFill>
              <a:srgbClr val="5F5F5F">
                <a:lumMod val="40000"/>
                <a:lumOff val="60000"/>
              </a:srgbClr>
            </a:solidFill>
            <a:prstDash val="sysDash"/>
          </a:ln>
        </p:spPr>
        <p:style>
          <a:lnRef idx="1">
            <a:srgbClr val="2CBEBB"/>
          </a:lnRef>
          <a:fillRef idx="0">
            <a:srgbClr val="2CBEBB"/>
          </a:fillRef>
          <a:effectRef idx="0">
            <a:srgbClr val="2CBEBB"/>
          </a:effectRef>
          <a:fontRef idx="minor">
            <a:srgbClr val="5F5F5F"/>
          </a:fontRef>
        </p:style>
      </p:cxnSp>
      <p:sp>
        <p:nvSpPr>
          <p:cNvPr id="53" name="文本框 52"/>
          <p:cNvSpPr txBox="1"/>
          <p:nvPr>
            <p:custDataLst>
              <p:tags r:id="rId22"/>
            </p:custDataLst>
          </p:nvPr>
        </p:nvSpPr>
        <p:spPr>
          <a:xfrm rot="16200000">
            <a:off x="6249035" y="4326890"/>
            <a:ext cx="873760" cy="1159510"/>
          </a:xfrm>
          <a:prstGeom prst="rect">
            <a:avLst/>
          </a:prstGeom>
          <a:noFill/>
        </p:spPr>
        <p:txBody>
          <a:bodyPr vert="eaVert" wrap="square" lIns="0" tIns="0" rIns="0" bIns="0" rtlCol="0">
            <a:normAutofit/>
          </a:bodyPr>
          <a:lstStyle/>
          <a:p>
            <a:pPr algn="ctr"/>
            <a:r>
              <a:rPr lang="en-US" altLang="zh-CN" sz="4800" b="1" dirty="0">
                <a:solidFill>
                  <a:srgbClr val="2CBEBB"/>
                </a:solidFill>
                <a:sym typeface="Arial" panose="020B0604020202020204" pitchFamily="34" charset="0"/>
              </a:rPr>
              <a:t>04</a:t>
            </a:r>
          </a:p>
        </p:txBody>
      </p:sp>
      <p:grpSp>
        <p:nvGrpSpPr>
          <p:cNvPr id="8" name="组合 7"/>
          <p:cNvGrpSpPr/>
          <p:nvPr>
            <p:custDataLst>
              <p:tags r:id="rId23"/>
            </p:custDataLst>
          </p:nvPr>
        </p:nvGrpSpPr>
        <p:grpSpPr>
          <a:xfrm>
            <a:off x="448945" y="480695"/>
            <a:ext cx="5014595" cy="922020"/>
            <a:chOff x="707" y="757"/>
            <a:chExt cx="7897" cy="1452"/>
          </a:xfrm>
        </p:grpSpPr>
        <p:sp>
          <p:nvSpPr>
            <p:cNvPr id="11" name="矩形 10"/>
            <p:cNvSpPr/>
            <p:nvPr>
              <p:custDataLst>
                <p:tags r:id="rId25"/>
              </p:custDataLst>
            </p:nvPr>
          </p:nvSpPr>
          <p:spPr>
            <a:xfrm>
              <a:off x="832" y="915"/>
              <a:ext cx="7773" cy="129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2" name="矩形 11"/>
            <p:cNvSpPr/>
            <p:nvPr>
              <p:custDataLst>
                <p:tags r:id="rId26"/>
              </p:custDataLst>
            </p:nvPr>
          </p:nvSpPr>
          <p:spPr>
            <a:xfrm>
              <a:off x="707" y="757"/>
              <a:ext cx="7773" cy="1295"/>
            </a:xfrm>
            <a:prstGeom prst="rect">
              <a:avLst/>
            </a:prstGeom>
            <a:solidFill>
              <a:schemeClr val="lt1"/>
            </a:solidFill>
            <a:ln w="25400">
              <a:solidFill>
                <a:schemeClr val="dk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13" name="Title 6"/>
          <p:cNvSpPr txBox="1"/>
          <p:nvPr>
            <p:custDataLst>
              <p:tags r:id="rId24"/>
            </p:custDataLst>
          </p:nvPr>
        </p:nvSpPr>
        <p:spPr>
          <a:xfrm>
            <a:off x="609562" y="609605"/>
            <a:ext cx="2853840" cy="565539"/>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市场细分方法</a:t>
            </a:r>
            <a:endParaRPr lang="zh-CN" altLang="en-US" sz="3200" b="1" spc="32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
    </p:custData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4"/>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5"/>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6"/>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7"/>
            </p:custDataLst>
          </p:nvPr>
        </p:nvSpPr>
        <p:spPr>
          <a:xfrm>
            <a:off x="457155" y="152401"/>
            <a:ext cx="11277689" cy="609600"/>
          </a:xfrm>
          <a:prstGeom prst="rect">
            <a:avLst/>
          </a:prstGeom>
          <a:noFill/>
        </p:spPr>
        <p:txBody>
          <a:bodyPr wrap="square" lIns="63500" tIns="25400" rIns="63500" bIns="25400" rtlCol="0" anchor="ctr" anchorCtr="0">
            <a:normAutofit/>
          </a:bodyPr>
          <a:lstStyle/>
          <a:p>
            <a:pPr>
              <a:buSzPct val="100000"/>
            </a:pPr>
            <a:r>
              <a:rPr lang="zh-CN" altLang="en-US" sz="3400" b="1" spc="180" dirty="0" smtClean="0">
                <a:solidFill>
                  <a:srgbClr val="002060"/>
                </a:solidFill>
                <a:latin typeface="微软雅黑" panose="020B0503020204020204" pitchFamily="34" charset="-122"/>
                <a:ea typeface="微软雅黑" panose="020B0503020204020204" pitchFamily="34" charset="-122"/>
              </a:rPr>
              <a:t>市场细分</a:t>
            </a:r>
            <a:r>
              <a:rPr lang="zh-CN" altLang="en-US" sz="3400" b="1" spc="180" dirty="0">
                <a:solidFill>
                  <a:srgbClr val="002060"/>
                </a:solidFill>
                <a:latin typeface="微软雅黑" panose="020B0503020204020204" pitchFamily="34" charset="-122"/>
                <a:ea typeface="微软雅黑" panose="020B0503020204020204" pitchFamily="34" charset="-122"/>
              </a:rPr>
              <a:t>的</a:t>
            </a:r>
            <a:r>
              <a:rPr lang="zh-CN" altLang="en-US" sz="3400" b="1" spc="180" dirty="0" smtClean="0">
                <a:solidFill>
                  <a:srgbClr val="002060"/>
                </a:solidFill>
                <a:latin typeface="微软雅黑" panose="020B0503020204020204" pitchFamily="34" charset="-122"/>
                <a:ea typeface="微软雅黑" panose="020B0503020204020204" pitchFamily="34" charset="-122"/>
              </a:rPr>
              <a:t>策略</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20" name="Title 6"/>
          <p:cNvSpPr txBox="1"/>
          <p:nvPr>
            <p:custDataLst>
              <p:tags r:id="rId8"/>
            </p:custDataLst>
          </p:nvPr>
        </p:nvSpPr>
        <p:spPr>
          <a:xfrm>
            <a:off x="1333419" y="1521281"/>
            <a:ext cx="9677464" cy="462556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79400" lvl="0" indent="-279400" fontAlgn="ctr">
              <a:lnSpc>
                <a:spcPct val="120000"/>
              </a:lnSpc>
              <a:spcBef>
                <a:spcPts val="0"/>
              </a:spcBef>
              <a:spcAft>
                <a:spcPts val="800"/>
              </a:spcAft>
              <a:buSzPct val="100000"/>
              <a:buFont typeface="Wingdings" panose="05000000000000000000" charset="0"/>
              <a:buChar char="l"/>
            </a:pPr>
            <a:r>
              <a:rPr lang="en-US" altLang="zh-CN"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单一标准法</a:t>
            </a:r>
          </a:p>
          <a:p>
            <a:pPr lvl="0" fontAlgn="ctr">
              <a:lnSpc>
                <a:spcPct val="120000"/>
              </a:lnSpc>
              <a:spcBef>
                <a:spcPts val="0"/>
              </a:spcBef>
              <a:spcAft>
                <a:spcPts val="800"/>
              </a:spcAft>
              <a:buSzPct val="100000"/>
            </a:pP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是</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指根据影响消费者需求的某一种要素进行市场细分。如按收入对所有消费者进行划分，每个收入阶层的消费者群体即为一个细分市场。</a:t>
            </a:r>
          </a:p>
          <a:p>
            <a:pPr marL="279400" lvl="0" indent="-279400" fontAlgn="ctr">
              <a:lnSpc>
                <a:spcPct val="120000"/>
              </a:lnSpc>
              <a:spcBef>
                <a:spcPts val="0"/>
              </a:spcBef>
              <a:spcAft>
                <a:spcPts val="800"/>
              </a:spcAft>
              <a:buSzPct val="100000"/>
              <a:buFont typeface="Wingdings" panose="05000000000000000000" charset="0"/>
              <a:buChar char="l"/>
            </a:pPr>
            <a:r>
              <a:rPr lang="en-US" altLang="zh-CN"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综合标准法</a:t>
            </a:r>
          </a:p>
          <a:p>
            <a:pPr lvl="0" fontAlgn="ctr">
              <a:lnSpc>
                <a:spcPct val="120000"/>
              </a:lnSpc>
              <a:spcBef>
                <a:spcPts val="0"/>
              </a:spcBef>
              <a:spcAft>
                <a:spcPts val="800"/>
              </a:spcAft>
              <a:buSzPct val="100000"/>
            </a:pP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是</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指根据两种及两种以上影响消费者需求的要素进行市场细分。其核心是并列多因素分析，各因素之间没有先后顺序和重要与否的区别</a:t>
            </a: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lvl="0" indent="-285750" fontAlgn="ctr">
              <a:lnSpc>
                <a:spcPct val="120000"/>
              </a:lnSpc>
              <a:spcBef>
                <a:spcPts val="0"/>
              </a:spcBef>
              <a:spcAft>
                <a:spcPts val="800"/>
              </a:spcAft>
              <a:buSzPct val="100000"/>
              <a:buFont typeface="Wingdings" pitchFamily="2" charset="2"/>
              <a:buChar char="l"/>
            </a:pPr>
            <a:r>
              <a:rPr lang="en-US" altLang="zh-CN" sz="1800" b="1"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a:t>
            </a:r>
            <a:r>
              <a:rPr lang="en-US" altLang="zh-CN"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系列标准法 </a:t>
            </a:r>
          </a:p>
          <a:p>
            <a:pPr lvl="0" fontAlgn="ctr">
              <a:lnSpc>
                <a:spcPct val="120000"/>
              </a:lnSpc>
              <a:spcBef>
                <a:spcPts val="0"/>
              </a:spcBef>
              <a:spcAft>
                <a:spcPts val="800"/>
              </a:spcAft>
              <a:buSzPct val="100000"/>
            </a:pP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是</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指根据影响消费者需求的各种要素，按照一定的顺序由少到多，由粗到细，由繁至简进行市场细分。如服装的消费市场可以分为城市市场和农村市场，城市市场又可以分为男性市场和女性市场，女性市场又可以分为老年、中年、青年和少儿市场，中年市场又可以分为高收入、中收入和低收入市场，如是等等。</a:t>
            </a:r>
          </a:p>
          <a:p>
            <a:pPr marL="279400" lvl="0" indent="-279400" fontAlgn="ctr">
              <a:lnSpc>
                <a:spcPct val="120000"/>
              </a:lnSpc>
              <a:spcBef>
                <a:spcPts val="0"/>
              </a:spcBef>
              <a:spcAft>
                <a:spcPts val="800"/>
              </a:spcAft>
              <a:buSzPct val="100000"/>
              <a:buFont typeface="Wingdings" panose="05000000000000000000" charset="0"/>
              <a:buChar char="l"/>
            </a:pPr>
            <a:endParaRPr lang="zh-CN" altLang="zh-CN"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extLst>
      <p:ext uri="{BB962C8B-B14F-4D97-AF65-F5344CB8AC3E}">
        <p14:creationId xmlns:p14="http://schemas.microsoft.com/office/powerpoint/2010/main" val="2744733601"/>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INDEX" val="20212315"/>
  <p:tag name="KSO_WM_TEMPLATE_CATEGORY" val="diagram"/>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08.xml><?xml version="1.0" encoding="utf-8"?>
<p:tagLst xmlns:a="http://schemas.openxmlformats.org/drawingml/2006/main" xmlns:r="http://schemas.openxmlformats.org/officeDocument/2006/relationships" xmlns:p="http://schemas.openxmlformats.org/presentationml/2006/main">
  <p:tag name="KSO_WM_TEMPLATE_INDEX" val="20208600"/>
  <p:tag name="KSO_WM_TAG_VERSION" val="1.0"/>
  <p:tag name="KSO_WM_SLIDE_INDEX" val="1"/>
  <p:tag name="KSO_WM_SLIDE_ITEM_CNT" val="0"/>
  <p:tag name="KSO_WM_SLIDE_LAYOUT" val="d"/>
  <p:tag name="KSO_WM_SLIDE_LAYOUT_CNT" val="1"/>
  <p:tag name="KSO_WM_SLIDE_TYPE" val="text"/>
  <p:tag name="KSO_WM_BEAUTIFY_FLAG" val="#wm#"/>
  <p:tag name="KSO_WM_SLIDE_POSITION" val="45*10"/>
  <p:tag name="KSO_WM_SLIDE_SIZE" val="870*519"/>
  <p:tag name="KSO_WM_SLIDE_SUBTYPE" val="picTxt"/>
  <p:tag name="KSO_WM_TEMPLATE_CATEGORY" val="diagram"/>
  <p:tag name="KSO_WM_SLIDE_ID" val="diagram20208600_1"/>
  <p:tag name="KSO_WM_SLIDE_BACKGROUND" val="[&quot;general&quot;]"/>
  <p:tag name="KSO_WM_SLIDE_RATIO" val="1.777778"/>
  <p:tag name="KSO_WM_TEMPLATE_SUBCATEGORY" val="21"/>
  <p:tag name="KSO_WM_TEMPLATE_MASTER_TYPE" val="0"/>
  <p:tag name="KSO_WM_TEMPLATE_COLOR_TYPE" val="1"/>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c50e751605bf474f903eb8204d109f3c&quot;,&quot;fill_align&quot;:&quot;cm&quot;,&quot;chip_types&quot;:[&quot;diagram&quot;,&quot;pictext&quot;,&quot;text&quot;,&quot;picture&quot;,&quot;chart&quot;,&quot;table&quot;,&quot;video&quot;]}]]"/>
  <p:tag name="KSO_WM_CHIP_XID" val="5ef20c07a491bb0086638b15"/>
  <p:tag name="KSO_WM_SLIDE_CAN_ADD_NAVIGATION" val="1"/>
  <p:tag name="KSO_WM_CHIP_DECFILLPROP" val="[]"/>
  <p:tag name="KSO_WM_CHIP_GROUPID" val="5ef20c07a491bb0086638b14"/>
  <p:tag name="KSO_WM_SLIDE_BK_DARK_LIGHT" val="2"/>
  <p:tag name="KSO_WM_SLIDE_BACKGROUND_TYPE" val="general"/>
  <p:tag name="KSO_WM_SLIDE_SUPPORT_FEATURE_TYPE" val="3"/>
  <p:tag name="KSO_WM_TEMPLATE_ASSEMBLE_XID" val="60656e7a4054ed1e2fb7f9a1"/>
  <p:tag name="KSO_WM_TEMPLATE_ASSEMBLE_GROUPID" val="60656e7a4054ed1e2fb7f9a1"/>
  <p:tag name="KSO_WM_SLIDE_LAYOUT_INFO" val="{&quot;backgroundInfo&quot;:[{&quot;bottom&quot;:0,&quot;bottomAbs&quot;:false,&quot;left&quot;:0,&quot;leftAbs&quot;:false,&quot;right&quot;:0,&quot;rightAbs&quot;:false,&quot;top&quot;:0,&quot;topAbs&quot;:false,&quot;type&quot;:&quot;general&quot;}],&quot;direction&quot;:1,&quot;id&quot;:&quot;2021-05-01T19:22:07&quot;,&quot;maxSize&quot;:{&quot;size1&quot;:2.3999999999999999},&quot;minSize&quot;:{&quot;size1&quot;:2.3999999999999999},&quot;normalSize&quot;:{&quot;size1&quot;:2.3999999999999999},&quot;subLayout&quot;:[{&quot;id&quot;:&quot;2021-05-01T19:22:07&quot;,&quot;type&quot;:0},{&quot;id&quot;:&quot;2021-05-01T19:22:07&quot;,&quot;margin&quot;:{&quot;bottom&quot;:2.1170001029968262,&quot;left&quot;:1.6929999589920044,&quot;right&quot;:2.5399999618530273,&quot;top&quot;:2.1170001029968262},&quot;type&quot;:0}],&quot;type&quot;:0}"/>
</p:tagLst>
</file>

<file path=ppt/tags/tag10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1"/>
  <p:tag name="KSO_WM_TEMPLATE_CATEGORY" val="diagram"/>
  <p:tag name="KSO_WM_TEMPLATE_INDEX" val="20208600"/>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1"/>
  <p:tag name="KSO_WM_TEMPLATE_ASSEMBLE_GROUPID" val="60656e7a4054ed1e2fb7f9a1"/>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2"/>
  <p:tag name="KSO_WM_TEMPLATE_CATEGORY" val="diagram"/>
  <p:tag name="KSO_WM_TEMPLATE_INDEX" val="20208600"/>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3"/>
  <p:tag name="KSO_WM_TEMPLATE_CATEGORY" val="diagram"/>
  <p:tag name="KSO_WM_TEMPLATE_INDEX" val="20208600"/>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4"/>
  <p:tag name="KSO_WM_TEMPLATE_CATEGORY" val="diagram"/>
  <p:tag name="KSO_WM_TEMPLATE_INDEX" val="20208600"/>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5"/>
  <p:tag name="KSO_WM_TEMPLATE_CATEGORY" val="diagram"/>
  <p:tag name="KSO_WM_TEMPLATE_INDEX" val="20208600"/>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4.xml><?xml version="1.0" encoding="utf-8"?>
<p:tagLst xmlns:a="http://schemas.openxmlformats.org/drawingml/2006/main" xmlns:r="http://schemas.openxmlformats.org/officeDocument/2006/relationships" xmlns:p="http://schemas.openxmlformats.org/presentationml/2006/main">
  <p:tag name="KSO_WM_TEMPLATE_INDEX" val="20208600"/>
  <p:tag name="KSO_WM_TAG_VERSION" val="1.0"/>
  <p:tag name="KSO_WM_SLIDE_INDEX" val="1"/>
  <p:tag name="KSO_WM_SLIDE_ITEM_CNT" val="0"/>
  <p:tag name="KSO_WM_SLIDE_LAYOUT" val="d"/>
  <p:tag name="KSO_WM_SLIDE_LAYOUT_CNT" val="1"/>
  <p:tag name="KSO_WM_SLIDE_TYPE" val="text"/>
  <p:tag name="KSO_WM_BEAUTIFY_FLAG" val="#wm#"/>
  <p:tag name="KSO_WM_SLIDE_POSITION" val="45*10"/>
  <p:tag name="KSO_WM_SLIDE_SIZE" val="870*519"/>
  <p:tag name="KSO_WM_SLIDE_SUBTYPE" val="picTxt"/>
  <p:tag name="KSO_WM_TEMPLATE_CATEGORY" val="diagram"/>
  <p:tag name="KSO_WM_SLIDE_ID" val="diagram20208600_1"/>
  <p:tag name="KSO_WM_SLIDE_BACKGROUND" val="[&quot;general&quot;]"/>
  <p:tag name="KSO_WM_SLIDE_RATIO" val="1.777778"/>
  <p:tag name="KSO_WM_TEMPLATE_SUBCATEGORY" val="21"/>
  <p:tag name="KSO_WM_TEMPLATE_MASTER_TYPE" val="0"/>
  <p:tag name="KSO_WM_TEMPLATE_COLOR_TYPE" val="1"/>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c50e751605bf474f903eb8204d109f3c&quot;,&quot;fill_align&quot;:&quot;cm&quot;,&quot;chip_types&quot;:[&quot;diagram&quot;,&quot;pictext&quot;,&quot;text&quot;,&quot;picture&quot;,&quot;chart&quot;,&quot;table&quot;,&quot;video&quot;]}]]"/>
  <p:tag name="KSO_WM_CHIP_XID" val="5ef20c07a491bb0086638b15"/>
  <p:tag name="KSO_WM_SLIDE_CAN_ADD_NAVIGATION" val="1"/>
  <p:tag name="KSO_WM_CHIP_DECFILLPROP" val="[]"/>
  <p:tag name="KSO_WM_CHIP_GROUPID" val="5ef20c07a491bb0086638b14"/>
  <p:tag name="KSO_WM_SLIDE_BK_DARK_LIGHT" val="2"/>
  <p:tag name="KSO_WM_SLIDE_BACKGROUND_TYPE" val="general"/>
  <p:tag name="KSO_WM_SLIDE_SUPPORT_FEATURE_TYPE" val="3"/>
  <p:tag name="KSO_WM_TEMPLATE_ASSEMBLE_XID" val="60656e7a4054ed1e2fb7f9a1"/>
  <p:tag name="KSO_WM_TEMPLATE_ASSEMBLE_GROUPID" val="60656e7a4054ed1e2fb7f9a1"/>
  <p:tag name="KSO_WM_SLIDE_LAYOUT_INFO" val="{&quot;backgroundInfo&quot;:[{&quot;bottom&quot;:0,&quot;bottomAbs&quot;:false,&quot;left&quot;:0,&quot;leftAbs&quot;:false,&quot;right&quot;:0,&quot;rightAbs&quot;:false,&quot;top&quot;:0,&quot;topAbs&quot;:false,&quot;type&quot;:&quot;general&quot;}],&quot;direction&quot;:1,&quot;id&quot;:&quot;2021-05-01T19:22:07&quot;,&quot;maxSize&quot;:{&quot;size1&quot;:2.3999999999999999},&quot;minSize&quot;:{&quot;size1&quot;:2.3999999999999999},&quot;normalSize&quot;:{&quot;size1&quot;:2.3999999999999999},&quot;subLayout&quot;:[{&quot;id&quot;:&quot;2021-05-01T19:22:07&quot;,&quot;type&quot;:0},{&quot;id&quot;:&quot;2021-05-01T19:22:07&quot;,&quot;margin&quot;:{&quot;bottom&quot;:2.1170001029968262,&quot;left&quot;:1.6929999589920044,&quot;right&quot;:2.5399999618530273,&quot;top&quot;:2.1170001029968262},&quot;type&quot;:0}],&quot;type&quot;:0}"/>
</p:tagLst>
</file>

<file path=ppt/tags/tag1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1"/>
  <p:tag name="KSO_WM_TEMPLATE_CATEGORY" val="diagram"/>
  <p:tag name="KSO_WM_TEMPLATE_INDEX" val="20208600"/>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1"/>
  <p:tag name="KSO_WM_TEMPLATE_ASSEMBLE_GROUPID" val="60656e7a4054ed1e2fb7f9a1"/>
</p:tagLst>
</file>

<file path=ppt/tags/tag1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2"/>
  <p:tag name="KSO_WM_TEMPLATE_CATEGORY" val="diagram"/>
  <p:tag name="KSO_WM_TEMPLATE_INDEX" val="20208600"/>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3"/>
  <p:tag name="KSO_WM_TEMPLATE_CATEGORY" val="diagram"/>
  <p:tag name="KSO_WM_TEMPLATE_INDEX" val="20208600"/>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4"/>
  <p:tag name="KSO_WM_TEMPLATE_CATEGORY" val="diagram"/>
  <p:tag name="KSO_WM_TEMPLATE_INDEX" val="20208600"/>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5"/>
  <p:tag name="KSO_WM_TEMPLATE_CATEGORY" val="diagram"/>
  <p:tag name="KSO_WM_TEMPLATE_INDEX" val="20208600"/>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938_1*l_h_f*1_1_1"/>
  <p:tag name="KSO_WM_TEMPLATE_CATEGORY" val="diagram"/>
  <p:tag name="KSO_WM_TEMPLATE_INDEX" val="20168938"/>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Lst>
</file>

<file path=ppt/tags/tag121.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24.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125.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26.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2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28.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63_1*f*1"/>
  <p:tag name="KSO_WM_TEMPLATE_CATEGORY" val="diagram"/>
  <p:tag name="KSO_WM_TEMPLATE_INDEX" val="20207363"/>
  <p:tag name="KSO_WM_UNIT_LAYERLEVEL" val="1"/>
  <p:tag name="KSO_WM_TAG_VERSION" val="1.0"/>
  <p:tag name="KSO_WM_BEAUTIFY_FLAG" val="#wm#"/>
  <p:tag name="KSO_WM_UNIT_DEFAULT_FONT" val="14;20;2"/>
  <p:tag name="KSO_WM_UNIT_BLOCK" val="0"/>
  <p:tag name="KSO_WM_UNIT_VALUE" val="310"/>
  <p:tag name="KSO_WM_UNIT_SHOW_EDIT_AREA_INDICATION" val="1"/>
  <p:tag name="KSO_WM_CHIP_GROUPID" val="5e6b05596848fb12bee65ac8"/>
  <p:tag name="KSO_WM_CHIP_XID" val="5e6b05596848fb12bee65aca"/>
  <p:tag name="KSO_WM_UNIT_DEC_AREA_ID" val="68abe3f3250242f5b4d06c8bb2ded4e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eec44ee99e84d68ae2fbe799ff00a7c"/>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e634054ed1e2fb7f79a"/>
  <p:tag name="KSO_WM_TEMPLATE_ASSEMBLE_GROUPID" val="60656e634054ed1e2fb7f79a"/>
</p:tagLst>
</file>

<file path=ppt/tags/tag129.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32.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133.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34.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3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36.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63_1*f*1"/>
  <p:tag name="KSO_WM_TEMPLATE_CATEGORY" val="diagram"/>
  <p:tag name="KSO_WM_TEMPLATE_INDEX" val="20207363"/>
  <p:tag name="KSO_WM_UNIT_LAYERLEVEL" val="1"/>
  <p:tag name="KSO_WM_TAG_VERSION" val="1.0"/>
  <p:tag name="KSO_WM_BEAUTIFY_FLAG" val="#wm#"/>
  <p:tag name="KSO_WM_UNIT_DEFAULT_FONT" val="14;20;2"/>
  <p:tag name="KSO_WM_UNIT_BLOCK" val="0"/>
  <p:tag name="KSO_WM_UNIT_VALUE" val="310"/>
  <p:tag name="KSO_WM_UNIT_SHOW_EDIT_AREA_INDICATION" val="1"/>
  <p:tag name="KSO_WM_CHIP_GROUPID" val="5e6b05596848fb12bee65ac8"/>
  <p:tag name="KSO_WM_CHIP_XID" val="5e6b05596848fb12bee65aca"/>
  <p:tag name="KSO_WM_UNIT_DEC_AREA_ID" val="68abe3f3250242f5b4d06c8bb2ded4e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eec44ee99e84d68ae2fbe799ff00a7c"/>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e634054ed1e2fb7f79a"/>
  <p:tag name="KSO_WM_TEMPLATE_ASSEMBLE_GROUPID" val="60656e634054ed1e2fb7f79a"/>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160099"/>
  <p:tag name="KSO_WM_SLIDE_ID" val="diagram160099_3"/>
  <p:tag name="KSO_WM_SLIDE_INDEX" val="3"/>
  <p:tag name="KSO_WM_SLIDE_ITEM_CNT" val="4"/>
  <p:tag name="KSO_WM_SLIDE_LAYOUT" val="l_a"/>
  <p:tag name="KSO_WM_SLIDE_LAYOUT_CNT" val="1_1"/>
  <p:tag name="KSO_WM_SLIDE_TYPE" val="text"/>
  <p:tag name="KSO_WM_SLIDE_POSITION" val="76*153"/>
  <p:tag name="KSO_WM_SLIDE_SIZE" val="788*297"/>
  <p:tag name="KSO_WM_TAG_VERSION" val="1.0"/>
  <p:tag name="KSO_WM_DIAGRAM_GROUP_CODE" val="l1-1"/>
  <p:tag name="KSO_WM_SLIDE_SUBTYPE" val="pureTxt"/>
</p:tagLst>
</file>

<file path=ppt/tags/tag138.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HIGHLIGHT" val="0"/>
  <p:tag name="KSO_WM_UNIT_COMPATIBLE" val="0"/>
  <p:tag name="KSO_WM_UNIT_DIAGRAM_ISNUMVISUAL" val="0"/>
  <p:tag name="KSO_WM_UNIT_DIAGRAM_ISREFERUNIT" val="0"/>
  <p:tag name="KSO_WM_UNIT_TYPE" val="i"/>
  <p:tag name="KSO_WM_UNIT_INDEX" val="1"/>
  <p:tag name="KSO_WM_UNIT_ID" val="diagram20211057_1*i*1"/>
  <p:tag name="KSO_WM_TEMPLATE_CATEGORY" val="diagram"/>
  <p:tag name="KSO_WM_TEMPLATE_INDEX" val="20211057"/>
  <p:tag name="KSO_WM_UNIT_LAYERLEVEL" val="1"/>
  <p:tag name="KSO_WM_TAG_VERSION" val="1.0"/>
  <p:tag name="KSO_WM_BEAUTIFY_FLAG" val="#wm#"/>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EC_AREA_ID" val="e9873f812e524d0fb7e1a2e0256e75d5"/>
  <p:tag name="KSO_WM_CHIP_GROUPID" val="5e757e9369be4861f5f86151"/>
  <p:tag name="KSO_WM_CHIP_XID" val="5f5f2f928e478fb0c58a92be"/>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VALUE" val="1320"/>
  <p:tag name="KSO_WM_TEMPLATE_ASSEMBLE_XID" val="60656ea44054ed1e2fb7fce7"/>
  <p:tag name="KSO_WM_TEMPLATE_ASSEMBLE_GROUPID" val="60656ea44054ed1e2fb7fce7"/>
</p:tagLst>
</file>

<file path=ppt/tags/tag13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99"/>
  <p:tag name="KSO_WM_UNIT_TYPE" val="l_h_a"/>
  <p:tag name="KSO_WM_UNIT_INDEX" val="1_1_1"/>
  <p:tag name="KSO_WM_UNIT_ID" val="diagram160099_3*l_h_a*1_1_1"/>
  <p:tag name="KSO_WM_UNIT_CLEAR" val="1"/>
  <p:tag name="KSO_WM_UNIT_LAYERLEVEL" val="1_1_1"/>
  <p:tag name="KSO_WM_UNIT_VALUE" val="15"/>
  <p:tag name="KSO_WM_UNIT_HIGHLIGHT" val="0"/>
  <p:tag name="KSO_WM_UNIT_COMPATIBLE" val="0"/>
  <p:tag name="KSO_WM_BEAUTIFY_FLAG" val="#wm#"/>
  <p:tag name="KSO_WM_UNIT_PRESET_TEXT_INDEX" val="4"/>
  <p:tag name="KSO_WM_UNIT_PRESET_TEXT_LEN" val="12"/>
  <p:tag name="KSO_WM_TAG_VERSION" val="1.0"/>
  <p:tag name="KSO_WM_DIAGRAM_GROUP_CODE" val="l1-1"/>
  <p:tag name="KSO_WM_UNIT_TEXT_FILL_FORE_SCHEMECOLOR_INDEX" val="5"/>
  <p:tag name="KSO_WM_UNIT_TEXT_FILL_TYPE" val="1"/>
  <p:tag name="KSO_WM_UNIT_USESOURCEFORMAT_APPLY" val="1"/>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99"/>
  <p:tag name="KSO_WM_UNIT_TYPE" val="l_i"/>
  <p:tag name="KSO_WM_UNIT_INDEX" val="1_1"/>
  <p:tag name="KSO_WM_UNIT_ID" val="diagram160099_3*l_i*1_1"/>
  <p:tag name="KSO_WM_UNIT_CLEAR" val="1"/>
  <p:tag name="KSO_WM_UNIT_LAYERLEVEL" val="1_1"/>
  <p:tag name="KSO_WM_BEAUTIFY_FLAG" val="#wm#"/>
  <p:tag name="KSO_WM_TAG_VERSION" val="1.0"/>
  <p:tag name="KSO_WM_DIAGRAM_GROUP_CODE" val="l1-1"/>
  <p:tag name="KSO_WM_UNIT_FILL_FORE_SCHEMECOLOR_INDEX" val="13"/>
  <p:tag name="KSO_WM_UNIT_FILL_TYPE" val="1"/>
  <p:tag name="KSO_WM_UNIT_USESOURCEFORMAT_APPLY" val="1"/>
</p:tagLst>
</file>

<file path=ppt/tags/tag14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99"/>
  <p:tag name="KSO_WM_UNIT_TYPE" val="l_h_f"/>
  <p:tag name="KSO_WM_UNIT_INDEX" val="1_1_1"/>
  <p:tag name="KSO_WM_UNIT_ID" val="diagram160099_3*l_h_f*1_1_1"/>
  <p:tag name="KSO_WM_UNIT_CLEAR" val="1"/>
  <p:tag name="KSO_WM_UNIT_LAYERLEVEL" val="1_1_1"/>
  <p:tag name="KSO_WM_UNIT_VALUE" val="30"/>
  <p:tag name="KSO_WM_UNIT_HIGHLIGHT" val="0"/>
  <p:tag name="KSO_WM_UNIT_COMPATIBLE" val="0"/>
  <p:tag name="KSO_WM_BEAUTIFY_FLAG" val="#wm#"/>
  <p:tag name="KSO_WM_UNIT_PRESET_TEXT_INDEX" val="4"/>
  <p:tag name="KSO_WM_UNIT_PRESET_TEXT_LEN" val="55"/>
  <p:tag name="KSO_WM_TAG_VERSION" val="1.0"/>
  <p:tag name="KSO_WM_DIAGRAM_GROUP_CODE" val="l1-1"/>
  <p:tag name="KSO_WM_UNIT_TEXT_FILL_FORE_SCHEMECOLOR_INDEX" val="13"/>
  <p:tag name="KSO_WM_UNIT_TEXT_FILL_TYPE" val="1"/>
  <p:tag name="KSO_WM_UNIT_USESOURCEFORMAT_APPLY" val="1"/>
</p:tagLst>
</file>

<file path=ppt/tags/tag14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99"/>
  <p:tag name="KSO_WM_UNIT_TYPE" val="l_i"/>
  <p:tag name="KSO_WM_UNIT_INDEX" val="1_2"/>
  <p:tag name="KSO_WM_UNIT_ID" val="diagram160099_3*l_i*1_2"/>
  <p:tag name="KSO_WM_UNIT_CLEAR" val="1"/>
  <p:tag name="KSO_WM_UNIT_LAYERLEVEL" val="1_1"/>
  <p:tag name="KSO_WM_BEAUTIFY_FLAG" val="#wm#"/>
  <p:tag name="KSO_WM_TAG_VERSION" val="1.0"/>
  <p:tag name="KSO_WM_DIAGRAM_GROUP_CODE" val="l1-1"/>
  <p:tag name="KSO_WM_UNIT_LINE_FORE_SCHEMECOLOR_INDEX" val="13"/>
  <p:tag name="KSO_WM_UNIT_LINE_FILL_TYPE" val="2"/>
  <p:tag name="KSO_WM_UNIT_USESOURCEFORMAT_APPLY" val="1"/>
</p:tagLst>
</file>

<file path=ppt/tags/tag14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99"/>
  <p:tag name="KSO_WM_UNIT_TYPE" val="l_i"/>
  <p:tag name="KSO_WM_UNIT_INDEX" val="1_3"/>
  <p:tag name="KSO_WM_UNIT_ID" val="diagram160099_3*l_i*1_3"/>
  <p:tag name="KSO_WM_UNIT_CLEAR" val="1"/>
  <p:tag name="KSO_WM_UNIT_LAYERLEVEL" val="1_1"/>
  <p:tag name="KSO_WM_BEAUTIFY_FLAG" val="#wm#"/>
  <p:tag name="KSO_WM_TAG_VERSION" val="1.0"/>
  <p:tag name="KSO_WM_DIAGRAM_GROUP_CODE" val="l1-1"/>
  <p:tag name="KSO_WM_UNIT_TEXT_FILL_FORE_SCHEMECOLOR_INDEX" val="5"/>
  <p:tag name="KSO_WM_UNIT_TEXT_FILL_TYPE" val="1"/>
  <p:tag name="KSO_WM_UNIT_USESOURCEFORMAT_APPLY" val="1"/>
</p:tagLst>
</file>

<file path=ppt/tags/tag14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99"/>
  <p:tag name="KSO_WM_UNIT_TYPE" val="l_h_a"/>
  <p:tag name="KSO_WM_UNIT_INDEX" val="1_3_1"/>
  <p:tag name="KSO_WM_UNIT_ID" val="diagram160099_3*l_h_a*1_3_1"/>
  <p:tag name="KSO_WM_UNIT_CLEAR" val="1"/>
  <p:tag name="KSO_WM_UNIT_LAYERLEVEL" val="1_1_1"/>
  <p:tag name="KSO_WM_UNIT_VALUE" val="15"/>
  <p:tag name="KSO_WM_UNIT_HIGHLIGHT" val="0"/>
  <p:tag name="KSO_WM_UNIT_COMPATIBLE" val="0"/>
  <p:tag name="KSO_WM_BEAUTIFY_FLAG" val="#wm#"/>
  <p:tag name="KSO_WM_UNIT_PRESET_TEXT_INDEX" val="4"/>
  <p:tag name="KSO_WM_UNIT_PRESET_TEXT_LEN" val="12"/>
  <p:tag name="KSO_WM_TAG_VERSION" val="1.0"/>
  <p:tag name="KSO_WM_DIAGRAM_GROUP_CODE" val="l1-1"/>
  <p:tag name="KSO_WM_UNIT_TEXT_FILL_FORE_SCHEMECOLOR_INDEX" val="7"/>
  <p:tag name="KSO_WM_UNIT_TEXT_FILL_TYPE" val="1"/>
  <p:tag name="KSO_WM_UNIT_USESOURCEFORMAT_APPLY" val="1"/>
</p:tagLst>
</file>

<file path=ppt/tags/tag14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99"/>
  <p:tag name="KSO_WM_UNIT_TYPE" val="l_i"/>
  <p:tag name="KSO_WM_UNIT_INDEX" val="1_4"/>
  <p:tag name="KSO_WM_UNIT_ID" val="diagram160099_3*l_i*1_4"/>
  <p:tag name="KSO_WM_UNIT_CLEAR" val="1"/>
  <p:tag name="KSO_WM_UNIT_LAYERLEVEL" val="1_1"/>
  <p:tag name="KSO_WM_BEAUTIFY_FLAG" val="#wm#"/>
  <p:tag name="KSO_WM_TAG_VERSION" val="1.0"/>
  <p:tag name="KSO_WM_DIAGRAM_GROUP_CODE" val="l1-1"/>
  <p:tag name="KSO_WM_UNIT_FILL_FORE_SCHEMECOLOR_INDEX" val="13"/>
  <p:tag name="KSO_WM_UNIT_FILL_TYPE" val="1"/>
  <p:tag name="KSO_WM_UNIT_USESOURCEFORMAT_APPLY" val="1"/>
</p:tagLst>
</file>

<file path=ppt/tags/tag14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99"/>
  <p:tag name="KSO_WM_UNIT_TYPE" val="l_h_f"/>
  <p:tag name="KSO_WM_UNIT_INDEX" val="1_3_1"/>
  <p:tag name="KSO_WM_UNIT_ID" val="diagram160099_3*l_h_f*1_3_1"/>
  <p:tag name="KSO_WM_UNIT_CLEAR" val="1"/>
  <p:tag name="KSO_WM_UNIT_LAYERLEVEL" val="1_1_1"/>
  <p:tag name="KSO_WM_UNIT_VALUE" val="30"/>
  <p:tag name="KSO_WM_UNIT_HIGHLIGHT" val="0"/>
  <p:tag name="KSO_WM_UNIT_COMPATIBLE" val="0"/>
  <p:tag name="KSO_WM_BEAUTIFY_FLAG" val="#wm#"/>
  <p:tag name="KSO_WM_UNIT_PRESET_TEXT_INDEX" val="4"/>
  <p:tag name="KSO_WM_UNIT_PRESET_TEXT_LEN" val="55"/>
  <p:tag name="KSO_WM_TAG_VERSION" val="1.0"/>
  <p:tag name="KSO_WM_DIAGRAM_GROUP_CODE" val="l1-1"/>
  <p:tag name="KSO_WM_UNIT_TEXT_FILL_FORE_SCHEMECOLOR_INDEX" val="13"/>
  <p:tag name="KSO_WM_UNIT_TEXT_FILL_TYPE" val="1"/>
  <p:tag name="KSO_WM_UNIT_USESOURCEFORMAT_APPLY" val="1"/>
</p:tagLst>
</file>

<file path=ppt/tags/tag14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99"/>
  <p:tag name="KSO_WM_UNIT_TYPE" val="l_i"/>
  <p:tag name="KSO_WM_UNIT_INDEX" val="1_5"/>
  <p:tag name="KSO_WM_UNIT_ID" val="diagram160099_3*l_i*1_5"/>
  <p:tag name="KSO_WM_UNIT_CLEAR" val="1"/>
  <p:tag name="KSO_WM_UNIT_LAYERLEVEL" val="1_1"/>
  <p:tag name="KSO_WM_BEAUTIFY_FLAG" val="#wm#"/>
  <p:tag name="KSO_WM_TAG_VERSION" val="1.0"/>
  <p:tag name="KSO_WM_DIAGRAM_GROUP_CODE" val="l1-1"/>
  <p:tag name="KSO_WM_UNIT_LINE_FORE_SCHEMECOLOR_INDEX" val="13"/>
  <p:tag name="KSO_WM_UNIT_LINE_FILL_TYPE" val="2"/>
  <p:tag name="KSO_WM_UNIT_USESOURCEFORMAT_APPLY" val="1"/>
</p:tagLst>
</file>

<file path=ppt/tags/tag14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99"/>
  <p:tag name="KSO_WM_UNIT_TYPE" val="l_i"/>
  <p:tag name="KSO_WM_UNIT_INDEX" val="1_6"/>
  <p:tag name="KSO_WM_UNIT_ID" val="diagram160099_3*l_i*1_6"/>
  <p:tag name="KSO_WM_UNIT_CLEAR" val="1"/>
  <p:tag name="KSO_WM_UNIT_LAYERLEVEL" val="1_1"/>
  <p:tag name="KSO_WM_BEAUTIFY_FLAG" val="#wm#"/>
  <p:tag name="KSO_WM_TAG_VERSION" val="1.0"/>
  <p:tag name="KSO_WM_DIAGRAM_GROUP_CODE" val="l1-1"/>
  <p:tag name="KSO_WM_UNIT_TEXT_FILL_FORE_SCHEMECOLOR_INDEX" val="7"/>
  <p:tag name="KSO_WM_UNIT_TEXT_FILL_TYPE" val="1"/>
  <p:tag name="KSO_WM_UNIT_USESOURCEFORMAT_APPLY" val="1"/>
</p:tagLst>
</file>

<file path=ppt/tags/tag14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99"/>
  <p:tag name="KSO_WM_UNIT_TYPE" val="l_h_a"/>
  <p:tag name="KSO_WM_UNIT_INDEX" val="1_2_1"/>
  <p:tag name="KSO_WM_UNIT_ID" val="diagram160099_3*l_h_a*1_2_1"/>
  <p:tag name="KSO_WM_UNIT_CLEAR" val="1"/>
  <p:tag name="KSO_WM_UNIT_LAYERLEVEL" val="1_1_1"/>
  <p:tag name="KSO_WM_UNIT_VALUE" val="15"/>
  <p:tag name="KSO_WM_UNIT_HIGHLIGHT" val="0"/>
  <p:tag name="KSO_WM_UNIT_COMPATIBLE" val="0"/>
  <p:tag name="KSO_WM_BEAUTIFY_FLAG" val="#wm#"/>
  <p:tag name="KSO_WM_UNIT_PRESET_TEXT_INDEX" val="4"/>
  <p:tag name="KSO_WM_UNIT_PRESET_TEXT_LEN" val="12"/>
  <p:tag name="KSO_WM_TAG_VERSION" val="1.0"/>
  <p:tag name="KSO_WM_DIAGRAM_GROUP_CODE" val="l1-1"/>
  <p:tag name="KSO_WM_UNIT_TEXT_FILL_FORE_SCHEMECOLOR_INDEX" val="6"/>
  <p:tag name="KSO_WM_UNIT_TEXT_FILL_TYPE" val="1"/>
  <p:tag name="KSO_WM_UNIT_USESOURCEFORMAT_APPLY" val="1"/>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99"/>
  <p:tag name="KSO_WM_UNIT_TYPE" val="l_i"/>
  <p:tag name="KSO_WM_UNIT_INDEX" val="1_7"/>
  <p:tag name="KSO_WM_UNIT_ID" val="diagram160099_3*l_i*1_7"/>
  <p:tag name="KSO_WM_UNIT_CLEAR" val="1"/>
  <p:tag name="KSO_WM_UNIT_LAYERLEVEL" val="1_1"/>
  <p:tag name="KSO_WM_BEAUTIFY_FLAG" val="#wm#"/>
  <p:tag name="KSO_WM_TAG_VERSION" val="1.0"/>
  <p:tag name="KSO_WM_DIAGRAM_GROUP_CODE" val="l1-1"/>
  <p:tag name="KSO_WM_UNIT_FILL_FORE_SCHEMECOLOR_INDEX" val="13"/>
  <p:tag name="KSO_WM_UNIT_FILL_TYPE" val="1"/>
  <p:tag name="KSO_WM_UNIT_USESOURCEFORMAT_APPLY" val="1"/>
</p:tagLst>
</file>

<file path=ppt/tags/tag15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99"/>
  <p:tag name="KSO_WM_UNIT_TYPE" val="l_h_f"/>
  <p:tag name="KSO_WM_UNIT_INDEX" val="1_2_1"/>
  <p:tag name="KSO_WM_UNIT_ID" val="diagram160099_3*l_h_f*1_2_1"/>
  <p:tag name="KSO_WM_UNIT_CLEAR" val="1"/>
  <p:tag name="KSO_WM_UNIT_LAYERLEVEL" val="1_1_1"/>
  <p:tag name="KSO_WM_UNIT_VALUE" val="30"/>
  <p:tag name="KSO_WM_UNIT_HIGHLIGHT" val="0"/>
  <p:tag name="KSO_WM_UNIT_COMPATIBLE" val="0"/>
  <p:tag name="KSO_WM_BEAUTIFY_FLAG" val="#wm#"/>
  <p:tag name="KSO_WM_UNIT_PRESET_TEXT_INDEX" val="4"/>
  <p:tag name="KSO_WM_UNIT_PRESET_TEXT_LEN" val="55"/>
  <p:tag name="KSO_WM_TAG_VERSION" val="1.0"/>
  <p:tag name="KSO_WM_DIAGRAM_GROUP_CODE" val="l1-1"/>
  <p:tag name="KSO_WM_UNIT_TEXT_FILL_FORE_SCHEMECOLOR_INDEX" val="13"/>
  <p:tag name="KSO_WM_UNIT_TEXT_FILL_TYPE" val="1"/>
  <p:tag name="KSO_WM_UNIT_USESOURCEFORMAT_APPLY" val="1"/>
</p:tagLst>
</file>

<file path=ppt/tags/tag15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99"/>
  <p:tag name="KSO_WM_UNIT_TYPE" val="l_i"/>
  <p:tag name="KSO_WM_UNIT_INDEX" val="1_8"/>
  <p:tag name="KSO_WM_UNIT_ID" val="diagram160099_3*l_i*1_8"/>
  <p:tag name="KSO_WM_UNIT_CLEAR" val="1"/>
  <p:tag name="KSO_WM_UNIT_LAYERLEVEL" val="1_1"/>
  <p:tag name="KSO_WM_BEAUTIFY_FLAG" val="#wm#"/>
  <p:tag name="KSO_WM_TAG_VERSION" val="1.0"/>
  <p:tag name="KSO_WM_DIAGRAM_GROUP_CODE" val="l1-1"/>
  <p:tag name="KSO_WM_UNIT_LINE_FORE_SCHEMECOLOR_INDEX" val="13"/>
  <p:tag name="KSO_WM_UNIT_LINE_FILL_TYPE" val="2"/>
  <p:tag name="KSO_WM_UNIT_USESOURCEFORMAT_APPLY" val="1"/>
</p:tagLst>
</file>

<file path=ppt/tags/tag15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99"/>
  <p:tag name="KSO_WM_UNIT_TYPE" val="l_i"/>
  <p:tag name="KSO_WM_UNIT_INDEX" val="1_9"/>
  <p:tag name="KSO_WM_UNIT_ID" val="diagram160099_3*l_i*1_9"/>
  <p:tag name="KSO_WM_UNIT_CLEAR" val="1"/>
  <p:tag name="KSO_WM_UNIT_LAYERLEVEL" val="1_1"/>
  <p:tag name="KSO_WM_BEAUTIFY_FLAG" val="#wm#"/>
  <p:tag name="KSO_WM_TAG_VERSION" val="1.0"/>
  <p:tag name="KSO_WM_DIAGRAM_GROUP_CODE" val="l1-1"/>
  <p:tag name="KSO_WM_UNIT_TEXT_FILL_FORE_SCHEMECOLOR_INDEX" val="6"/>
  <p:tag name="KSO_WM_UNIT_TEXT_FILL_TYPE" val="1"/>
  <p:tag name="KSO_WM_UNIT_USESOURCEFORMAT_APPLY" val="1"/>
</p:tagLst>
</file>

<file path=ppt/tags/tag15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99"/>
  <p:tag name="KSO_WM_UNIT_TYPE" val="l_h_a"/>
  <p:tag name="KSO_WM_UNIT_INDEX" val="1_4_1"/>
  <p:tag name="KSO_WM_UNIT_ID" val="diagram160099_3*l_h_a*1_4_1"/>
  <p:tag name="KSO_WM_UNIT_CLEAR" val="1"/>
  <p:tag name="KSO_WM_UNIT_LAYERLEVEL" val="1_1_1"/>
  <p:tag name="KSO_WM_UNIT_VALUE" val="15"/>
  <p:tag name="KSO_WM_UNIT_HIGHLIGHT" val="0"/>
  <p:tag name="KSO_WM_UNIT_COMPATIBLE" val="0"/>
  <p:tag name="KSO_WM_BEAUTIFY_FLAG" val="#wm#"/>
  <p:tag name="KSO_WM_UNIT_PRESET_TEXT_INDEX" val="4"/>
  <p:tag name="KSO_WM_UNIT_PRESET_TEXT_LEN" val="12"/>
  <p:tag name="KSO_WM_TAG_VERSION" val="1.0"/>
  <p:tag name="KSO_WM_DIAGRAM_GROUP_CODE" val="l1-1"/>
  <p:tag name="KSO_WM_UNIT_TEXT_FILL_FORE_SCHEMECOLOR_INDEX" val="5"/>
  <p:tag name="KSO_WM_UNIT_TEXT_FILL_TYPE" val="1"/>
  <p:tag name="KSO_WM_UNIT_USESOURCEFORMAT_APPLY" val="1"/>
</p:tagLst>
</file>

<file path=ppt/tags/tag15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99"/>
  <p:tag name="KSO_WM_UNIT_TYPE" val="l_i"/>
  <p:tag name="KSO_WM_UNIT_INDEX" val="1_10"/>
  <p:tag name="KSO_WM_UNIT_ID" val="diagram160099_3*l_i*1_10"/>
  <p:tag name="KSO_WM_UNIT_CLEAR" val="1"/>
  <p:tag name="KSO_WM_UNIT_LAYERLEVEL" val="1_1"/>
  <p:tag name="KSO_WM_BEAUTIFY_FLAG" val="#wm#"/>
  <p:tag name="KSO_WM_TAG_VERSION" val="1.0"/>
  <p:tag name="KSO_WM_DIAGRAM_GROUP_CODE" val="l1-1"/>
  <p:tag name="KSO_WM_UNIT_FILL_FORE_SCHEMECOLOR_INDEX" val="13"/>
  <p:tag name="KSO_WM_UNIT_FILL_TYPE" val="1"/>
  <p:tag name="KSO_WM_UNIT_USESOURCEFORMAT_APPLY" val="1"/>
</p:tagLst>
</file>

<file path=ppt/tags/tag15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99"/>
  <p:tag name="KSO_WM_UNIT_TYPE" val="l_h_f"/>
  <p:tag name="KSO_WM_UNIT_INDEX" val="1_4_1"/>
  <p:tag name="KSO_WM_UNIT_ID" val="diagram160099_3*l_h_f*1_4_1"/>
  <p:tag name="KSO_WM_UNIT_CLEAR" val="1"/>
  <p:tag name="KSO_WM_UNIT_LAYERLEVEL" val="1_1_1"/>
  <p:tag name="KSO_WM_UNIT_VALUE" val="30"/>
  <p:tag name="KSO_WM_UNIT_HIGHLIGHT" val="0"/>
  <p:tag name="KSO_WM_UNIT_COMPATIBLE" val="0"/>
  <p:tag name="KSO_WM_BEAUTIFY_FLAG" val="#wm#"/>
  <p:tag name="KSO_WM_UNIT_PRESET_TEXT_INDEX" val="4"/>
  <p:tag name="KSO_WM_UNIT_PRESET_TEXT_LEN" val="55"/>
  <p:tag name="KSO_WM_TAG_VERSION" val="1.0"/>
  <p:tag name="KSO_WM_DIAGRAM_GROUP_CODE" val="l1-1"/>
  <p:tag name="KSO_WM_UNIT_TEXT_FILL_FORE_SCHEMECOLOR_INDEX" val="13"/>
  <p:tag name="KSO_WM_UNIT_TEXT_FILL_TYPE" val="1"/>
  <p:tag name="KSO_WM_UNIT_USESOURCEFORMAT_APPLY" val="1"/>
</p:tagLst>
</file>

<file path=ppt/tags/tag15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99"/>
  <p:tag name="KSO_WM_UNIT_TYPE" val="l_i"/>
  <p:tag name="KSO_WM_UNIT_INDEX" val="1_11"/>
  <p:tag name="KSO_WM_UNIT_ID" val="diagram160099_3*l_i*1_11"/>
  <p:tag name="KSO_WM_UNIT_CLEAR" val="1"/>
  <p:tag name="KSO_WM_UNIT_LAYERLEVEL" val="1_1"/>
  <p:tag name="KSO_WM_BEAUTIFY_FLAG" val="#wm#"/>
  <p:tag name="KSO_WM_TAG_VERSION" val="1.0"/>
  <p:tag name="KSO_WM_DIAGRAM_GROUP_CODE" val="l1-1"/>
  <p:tag name="KSO_WM_UNIT_LINE_FORE_SCHEMECOLOR_INDEX" val="13"/>
  <p:tag name="KSO_WM_UNIT_LINE_FILL_TYPE" val="2"/>
  <p:tag name="KSO_WM_UNIT_USESOURCEFORMAT_APPLY" val="1"/>
</p:tagLst>
</file>

<file path=ppt/tags/tag15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99"/>
  <p:tag name="KSO_WM_UNIT_TYPE" val="l_i"/>
  <p:tag name="KSO_WM_UNIT_INDEX" val="1_12"/>
  <p:tag name="KSO_WM_UNIT_ID" val="diagram160099_3*l_i*1_12"/>
  <p:tag name="KSO_WM_UNIT_CLEAR" val="1"/>
  <p:tag name="KSO_WM_UNIT_LAYERLEVEL" val="1_1"/>
  <p:tag name="KSO_WM_BEAUTIFY_FLAG" val="#wm#"/>
  <p:tag name="KSO_WM_TAG_VERSION" val="1.0"/>
  <p:tag name="KSO_WM_DIAGRAM_GROUP_CODE" val="l1-1"/>
  <p:tag name="KSO_WM_UNIT_TEXT_FILL_FORE_SCHEMECOLOR_INDEX" val="5"/>
  <p:tag name="KSO_WM_UNIT_TEXT_FILL_TYPE" val="1"/>
  <p:tag name="KSO_WM_UNIT_USESOURCEFORMAT_APPLY" val="1"/>
</p:tagLst>
</file>

<file path=ppt/tags/tag159.xml><?xml version="1.0" encoding="utf-8"?>
<p:tagLst xmlns:a="http://schemas.openxmlformats.org/drawingml/2006/main" xmlns:r="http://schemas.openxmlformats.org/officeDocument/2006/relationships" xmlns:p="http://schemas.openxmlformats.org/presentationml/2006/main">
  <p:tag name="KSO_WM_UNIT_TEXTBOXSTYLE_GUID" val="{4e3301a9-3d2b-404a-a6e1-84e890e7103e}"/>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mixed20201883_175*a*1"/>
  <p:tag name="KSO_WM_TEMPLATE_CATEGORY" val="mixed"/>
  <p:tag name="KSO_WM_TEMPLATE_INDEX" val="20201883"/>
  <p:tag name="KSO_WM_UNIT_LAYERLEVEL" val="1"/>
  <p:tag name="KSO_WM_TAG_VERSION" val="1.0"/>
  <p:tag name="KSO_WM_BEAUTIFY_FLAG" val="#wm#"/>
  <p:tag name="KSO_WM_UNIT_TEXTBOXSTYLE_GUID" val="{4e3301a9-3d2b-404a-a6e1-84e890e7103e}"/>
  <p:tag name="KSO_WM_UNIT_TEXTBOXSTYLE_TYPE" val="3"/>
  <p:tag name="KSO_WM_UNIT_TEXT_FILL_FORE_SCHEMECOLOR_INDEX_BRIGHTNESS" val="0.25"/>
  <p:tag name="KSO_WM_UNIT_TEXT_FILL_FORE_SCHEMECOLOR_INDEX" val="13"/>
  <p:tag name="KSO_WM_UNIT_TEXT_FILL_TYPE" val="1"/>
</p:tagLst>
</file>

<file path=ppt/tags/tag161.xml><?xml version="1.0" encoding="utf-8"?>
<p:tagLst xmlns:a="http://schemas.openxmlformats.org/drawingml/2006/main" xmlns:r="http://schemas.openxmlformats.org/officeDocument/2006/relationships" xmlns:p="http://schemas.openxmlformats.org/presentationml/2006/main">
  <p:tag name="KSO_WM_UNIT_TEXTBOXSTYLE_SHAPETYPE" val="1"/>
  <p:tag name="KSO_WM_UNIT_TEXTBOXSTYLE_ADJUSTLEFT" val="0_-6.400002"/>
  <p:tag name="KSO_WM_UNIT_TEXTBOXSTYLE_ADJUSTTOP" val="0_-2.25"/>
  <p:tag name="KSO_WM_UNIT_TEXTBOXSTYLE_ADJUSTWIDTH" val="100_25.35001"/>
  <p:tag name="KSO_WM_UNIT_TEXTBOXSTYLE_ADJUSTHEIGTH" val="100_20.3"/>
  <p:tag name="KSO_WM_UNIT_HIGHLIGHT" val="0"/>
  <p:tag name="KSO_WM_UNIT_COMPATIBLE" val="0"/>
  <p:tag name="KSO_WM_UNIT_DIAGRAM_ISNUMVISUAL" val="0"/>
  <p:tag name="KSO_WM_UNIT_DIAGRAM_ISREFERUNIT" val="0"/>
  <p:tag name="KSO_WM_UNIT_TYPE" val="i"/>
  <p:tag name="KSO_WM_UNIT_INDEX" val="1"/>
  <p:tag name="KSO_WM_UNIT_ID" val="mixed20201883_175*i*1"/>
  <p:tag name="KSO_WM_TEMPLATE_CATEGORY" val="mixed"/>
  <p:tag name="KSO_WM_TEMPLATE_INDEX" val="20201883"/>
  <p:tag name="KSO_WM_UNIT_LAYERLEVEL" val="1"/>
  <p:tag name="KSO_WM_TAG_VERSION" val="1.0"/>
  <p:tag name="KSO_WM_BEAUTIFY_FLAG" val="#wm#"/>
  <p:tag name="KSO_WM_UNIT_TEXTBOXSTYLE_GUID" val="{4e3301a9-3d2b-404a-a6e1-84e890e7103e}"/>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62.xml><?xml version="1.0" encoding="utf-8"?>
<p:tagLst xmlns:a="http://schemas.openxmlformats.org/drawingml/2006/main" xmlns:r="http://schemas.openxmlformats.org/officeDocument/2006/relationships" xmlns:p="http://schemas.openxmlformats.org/presentationml/2006/main">
  <p:tag name="KSO_WM_UNIT_TEXTBOXSTYLE_SHAPETYPE" val="1"/>
  <p:tag name="KSO_WM_UNIT_TEXTBOXSTYLE_ADJUSTLEFT" val="0_-12.65"/>
  <p:tag name="KSO_WM_UNIT_TEXTBOXSTYLE_ADJUSTTOP" val="0_-10.15"/>
  <p:tag name="KSO_WM_UNIT_TEXTBOXSTYLE_ADJUSTWIDTH" val="100_25.35001"/>
  <p:tag name="KSO_WM_UNIT_TEXTBOXSTYLE_ADJUSTHEIGTH" val="100_20.3"/>
  <p:tag name="KSO_WM_UNIT_HIGHLIGHT" val="0"/>
  <p:tag name="KSO_WM_UNIT_COMPATIBLE" val="0"/>
  <p:tag name="KSO_WM_UNIT_DIAGRAM_ISNUMVISUAL" val="0"/>
  <p:tag name="KSO_WM_UNIT_DIAGRAM_ISREFERUNIT" val="0"/>
  <p:tag name="KSO_WM_UNIT_TYPE" val="i"/>
  <p:tag name="KSO_WM_UNIT_INDEX" val="2"/>
  <p:tag name="KSO_WM_UNIT_ID" val="mixed20201883_175*i*2"/>
  <p:tag name="KSO_WM_TEMPLATE_CATEGORY" val="mixed"/>
  <p:tag name="KSO_WM_TEMPLATE_INDEX" val="20201883"/>
  <p:tag name="KSO_WM_UNIT_LAYERLEVEL" val="1"/>
  <p:tag name="KSO_WM_TAG_VERSION" val="1.0"/>
  <p:tag name="KSO_WM_BEAUTIFY_FLAG" val="#wm#"/>
  <p:tag name="KSO_WM_UNIT_TEXTBOXSTYLE_GUID" val="{4e3301a9-3d2b-404a-a6e1-84e890e7103e}"/>
  <p:tag name="KSO_WM_UNIT_FILL_FORE_SCHEMECOLOR_INDEX_BRIGHTNESS" val="0"/>
  <p:tag name="KSO_WM_UNIT_FILL_FORE_SCHEMECOLOR_INDEX" val="14"/>
  <p:tag name="KSO_WM_UNIT_FILL_TYPE" val="1"/>
  <p:tag name="KSO_WM_UNIT_LINE_FORE_SCHEMECOLOR_INDEX_BRIGHTNESS" val="0"/>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63.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66.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167.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68.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6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63_1*f*1"/>
  <p:tag name="KSO_WM_TEMPLATE_CATEGORY" val="diagram"/>
  <p:tag name="KSO_WM_TEMPLATE_INDEX" val="20207363"/>
  <p:tag name="KSO_WM_UNIT_LAYERLEVEL" val="1"/>
  <p:tag name="KSO_WM_TAG_VERSION" val="1.0"/>
  <p:tag name="KSO_WM_BEAUTIFY_FLAG" val="#wm#"/>
  <p:tag name="KSO_WM_UNIT_DEFAULT_FONT" val="14;20;2"/>
  <p:tag name="KSO_WM_UNIT_BLOCK" val="0"/>
  <p:tag name="KSO_WM_UNIT_VALUE" val="310"/>
  <p:tag name="KSO_WM_UNIT_SHOW_EDIT_AREA_INDICATION" val="1"/>
  <p:tag name="KSO_WM_CHIP_GROUPID" val="5e6b05596848fb12bee65ac8"/>
  <p:tag name="KSO_WM_CHIP_XID" val="5e6b05596848fb12bee65aca"/>
  <p:tag name="KSO_WM_UNIT_DEC_AREA_ID" val="68abe3f3250242f5b4d06c8bb2ded4e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eec44ee99e84d68ae2fbe799ff00a7c"/>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e634054ed1e2fb7f79a"/>
  <p:tag name="KSO_WM_TEMPLATE_ASSEMBLE_GROUPID" val="60656e634054ed1e2fb7f79a"/>
</p:tagLst>
</file>

<file path=ppt/tags/tag171.xml><?xml version="1.0" encoding="utf-8"?>
<p:tagLst xmlns:a="http://schemas.openxmlformats.org/drawingml/2006/main" xmlns:r="http://schemas.openxmlformats.org/officeDocument/2006/relationships" xmlns:p="http://schemas.openxmlformats.org/presentationml/2006/main">
  <p:tag name="KSO_WM_TEMPLATE_INDEX" val="20208600"/>
  <p:tag name="KSO_WM_TAG_VERSION" val="1.0"/>
  <p:tag name="KSO_WM_SLIDE_INDEX" val="1"/>
  <p:tag name="KSO_WM_SLIDE_ITEM_CNT" val="0"/>
  <p:tag name="KSO_WM_SLIDE_LAYOUT" val="d"/>
  <p:tag name="KSO_WM_SLIDE_LAYOUT_CNT" val="1"/>
  <p:tag name="KSO_WM_SLIDE_TYPE" val="text"/>
  <p:tag name="KSO_WM_BEAUTIFY_FLAG" val="#wm#"/>
  <p:tag name="KSO_WM_SLIDE_POSITION" val="45*10"/>
  <p:tag name="KSO_WM_SLIDE_SIZE" val="870*519"/>
  <p:tag name="KSO_WM_SLIDE_SUBTYPE" val="picTxt"/>
  <p:tag name="KSO_WM_TEMPLATE_CATEGORY" val="diagram"/>
  <p:tag name="KSO_WM_SLIDE_ID" val="diagram20208600_1"/>
  <p:tag name="KSO_WM_SLIDE_BACKGROUND" val="[&quot;general&quot;]"/>
  <p:tag name="KSO_WM_SLIDE_RATIO" val="1.777778"/>
  <p:tag name="KSO_WM_TEMPLATE_SUBCATEGORY" val="21"/>
  <p:tag name="KSO_WM_TEMPLATE_MASTER_TYPE" val="0"/>
  <p:tag name="KSO_WM_TEMPLATE_COLOR_TYPE" val="1"/>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c50e751605bf474f903eb8204d109f3c&quot;,&quot;fill_align&quot;:&quot;cm&quot;,&quot;chip_types&quot;:[&quot;diagram&quot;,&quot;pictext&quot;,&quot;text&quot;,&quot;picture&quot;,&quot;chart&quot;,&quot;table&quot;,&quot;video&quot;]}]]"/>
  <p:tag name="KSO_WM_CHIP_XID" val="5ef20c07a491bb0086638b15"/>
  <p:tag name="KSO_WM_SLIDE_CAN_ADD_NAVIGATION" val="1"/>
  <p:tag name="KSO_WM_CHIP_DECFILLPROP" val="[]"/>
  <p:tag name="KSO_WM_CHIP_GROUPID" val="5ef20c07a491bb0086638b14"/>
  <p:tag name="KSO_WM_SLIDE_BK_DARK_LIGHT" val="2"/>
  <p:tag name="KSO_WM_SLIDE_BACKGROUND_TYPE" val="general"/>
  <p:tag name="KSO_WM_SLIDE_SUPPORT_FEATURE_TYPE" val="3"/>
  <p:tag name="KSO_WM_TEMPLATE_ASSEMBLE_XID" val="60656e7a4054ed1e2fb7f9a1"/>
  <p:tag name="KSO_WM_TEMPLATE_ASSEMBLE_GROUPID" val="60656e7a4054ed1e2fb7f9a1"/>
  <p:tag name="KSO_WM_SLIDE_LAYOUT_INFO" val="{&quot;backgroundInfo&quot;:[{&quot;bottom&quot;:0,&quot;bottomAbs&quot;:false,&quot;left&quot;:0,&quot;leftAbs&quot;:false,&quot;right&quot;:0,&quot;rightAbs&quot;:false,&quot;top&quot;:0,&quot;topAbs&quot;:false,&quot;type&quot;:&quot;general&quot;}],&quot;direction&quot;:1,&quot;id&quot;:&quot;2021-05-01T19:22:07&quot;,&quot;maxSize&quot;:{&quot;size1&quot;:2.3999999999999999},&quot;minSize&quot;:{&quot;size1&quot;:2.3999999999999999},&quot;normalSize&quot;:{&quot;size1&quot;:2.3999999999999999},&quot;subLayout&quot;:[{&quot;id&quot;:&quot;2021-05-01T19:22:07&quot;,&quot;type&quot;:0},{&quot;id&quot;:&quot;2021-05-01T19:22:07&quot;,&quot;margin&quot;:{&quot;bottom&quot;:2.1170001029968262,&quot;left&quot;:1.6929999589920044,&quot;right&quot;:2.5399999618530273,&quot;top&quot;:2.1170001029968262},&quot;type&quot;:0}],&quot;type&quot;:0}"/>
</p:tagLst>
</file>

<file path=ppt/tags/tag17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1"/>
  <p:tag name="KSO_WM_TEMPLATE_CATEGORY" val="diagram"/>
  <p:tag name="KSO_WM_TEMPLATE_INDEX" val="20208600"/>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1"/>
  <p:tag name="KSO_WM_TEMPLATE_ASSEMBLE_GROUPID" val="60656e7a4054ed1e2fb7f9a1"/>
</p:tagLst>
</file>

<file path=ppt/tags/tag17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2"/>
  <p:tag name="KSO_WM_TEMPLATE_CATEGORY" val="diagram"/>
  <p:tag name="KSO_WM_TEMPLATE_INDEX" val="20208600"/>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7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3"/>
  <p:tag name="KSO_WM_TEMPLATE_CATEGORY" val="diagram"/>
  <p:tag name="KSO_WM_TEMPLATE_INDEX" val="20208600"/>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7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4"/>
  <p:tag name="KSO_WM_TEMPLATE_CATEGORY" val="diagram"/>
  <p:tag name="KSO_WM_TEMPLATE_INDEX" val="20208600"/>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7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5"/>
  <p:tag name="KSO_WM_TEMPLATE_CATEGORY" val="diagram"/>
  <p:tag name="KSO_WM_TEMPLATE_INDEX" val="20208600"/>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77.xml><?xml version="1.0" encoding="utf-8"?>
<p:tagLst xmlns:a="http://schemas.openxmlformats.org/drawingml/2006/main" xmlns:r="http://schemas.openxmlformats.org/officeDocument/2006/relationships" xmlns:p="http://schemas.openxmlformats.org/presentationml/2006/main">
  <p:tag name="KSO_WM_SLIDE_ID" val="diagram20212315_1"/>
  <p:tag name="KSO_WM_TEMPLATE_SUBCATEGORY" val="21"/>
  <p:tag name="KSO_WM_TEMPLATE_MASTER_TYPE" val="0"/>
  <p:tag name="KSO_WM_TEMPLATE_COLOR_TYPE" val="1"/>
  <p:tag name="KSO_WM_SLIDE_TYPE" val="text"/>
  <p:tag name="KSO_WM_SLIDE_SUBTYPE" val="pureTxt"/>
  <p:tag name="KSO_WM_SLIDE_ITEM_CNT" val="2"/>
  <p:tag name="KSO_WM_SLIDE_INDEX" val="1"/>
  <p:tag name="KSO_WM_SLIDE_SIZE" val="829*445"/>
  <p:tag name="KSO_WM_SLIDE_POSITION" val="71*36"/>
  <p:tag name="KSO_WM_TAG_VERSION" val="1.0"/>
  <p:tag name="KSO_WM_BEAUTIFY_FLAG" val="#wm#"/>
  <p:tag name="KSO_WM_TEMPLATE_CATEGORY" val="diagram"/>
  <p:tag name="KSO_WM_TEMPLATE_INDEX" val="20212315"/>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36:58&quot;,&quot;maxSize&quot;:{&quot;size1&quot;:48.899999999999999},&quot;minSize&quot;:{&quot;size1&quot;:40},&quot;normalSize&quot;:{&quot;size1&quot;:47.733333333333334},&quot;subLayout&quot;:[{&quot;id&quot;:&quot;2021-04-01T15:36:58&quot;,&quot;margin&quot;:{&quot;bottom&quot;:0.026000002399086952,&quot;left&quot;:6.3499999046325684,&quot;right&quot;:6.3499999046325684,&quot;top&quot;:5.5029997825622559},&quot;type&quot;:0},{&quot;id&quot;:&quot;2021-04-01T15:36:58&quot;,&quot;margin&quot;:{&quot;bottom&quot;:5.0799999237060547,&quot;left&quot;:6.3499999046325684,&quot;right&quot;:6.3499999046325684,&quot;top&quot;:0.81999999284744263},&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310ec69c36e2348c3ef692"/>
  <p:tag name="KSO_WM_CHIP_FILLPROP" val="[[{&quot;text_align&quot;:&quot;lb&quot;,&quot;text_direction&quot;:&quot;horizontal&quot;,&quot;support_big_font&quot;:true,&quot;fill_id&quot;:&quot;c642534ca0394f1a98e057b03f25da24&quot;,&quot;fill_align&quot;:&quot;lb&quot;,&quot;chip_types&quot;:[&quot;header&quot;]},{&quot;text_align&quot;:&quot;lt&quot;,&quot;text_direction&quot;:&quot;horizontal&quot;,&quot;support_big_font&quot;:true,&quot;fill_id&quot;:&quot;5d72a2f20ab243e5910887df09d08a2b&quot;,&quot;fill_align&quot;:&quot;lt&quot;,&quot;chip_types&quot;:[&quot;text&quot;]}]]"/>
  <p:tag name="KSO_WM_CHIP_DECFILLPROP" val="[]"/>
  <p:tag name="KSO_WM_CHIP_GROUPID" val="5f310ec69c36e2348c3ef691"/>
  <p:tag name="KSO_WM_SLIDE_BK_DARK_LIGHT" val="2"/>
  <p:tag name="KSO_WM_SLIDE_BACKGROUND_TYPE" val="general"/>
  <p:tag name="KSO_WM_SLIDE_SUPPORT_FEATURE_TYPE" val="0"/>
  <p:tag name="KSO_WM_TEMPLATE_ASSEMBLE_XID" val="60656f454054ed1e2fb806a8"/>
  <p:tag name="KSO_WM_TEMPLATE_ASSEMBLE_GROUPID" val="60656f454054ed1e2fb806a8"/>
</p:tagLst>
</file>

<file path=ppt/tags/tag178.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8fd28f412b91449fa818affca25f4082"/>
  <p:tag name="KSO_WM_UNIT_HIGHLIGHT" val="0"/>
  <p:tag name="KSO_WM_UNIT_COMPATIBLE" val="0"/>
  <p:tag name="KSO_WM_UNIT_DIAGRAM_ISNUMVISUAL" val="0"/>
  <p:tag name="KSO_WM_UNIT_DIAGRAM_ISREFERUNIT" val="0"/>
  <p:tag name="KSO_WM_UNIT_TYPE" val="i"/>
  <p:tag name="KSO_WM_UNIT_INDEX" val="1"/>
  <p:tag name="KSO_WM_UNIT_ID" val="diagram20212315_1*i*1"/>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FILL_FORE_SCHEMECOLOR_INDEX_BRIGHTNESS" val="0"/>
  <p:tag name="KSO_WM_UNIT_FILL_FORE_SCHEMECOLOR_INDEX" val="13"/>
  <p:tag name="KSO_WM_UNIT_FILL_TYPE" val="1"/>
  <p:tag name="KSO_WM_UNIT_TEXT_FILL_FORE_SCHEMECOLOR_INDEX_BRIGHTNESS" val="0"/>
  <p:tag name="KSO_WM_UNIT_TEXT_FILL_FORE_SCHEMECOLOR_INDEX" val="2"/>
  <p:tag name="KSO_WM_UNIT_TEXT_FILL_TYPE" val="1"/>
  <p:tag name="KSO_WM_UNIT_VALUE" val="810"/>
  <p:tag name="KSO_WM_TEMPLATE_ASSEMBLE_XID" val="60656f454054ed1e2fb806a8"/>
  <p:tag name="KSO_WM_TEMPLATE_ASSEMBLE_GROUPID" val="60656f454054ed1e2fb806a8"/>
</p:tagLst>
</file>

<file path=ppt/tags/tag179.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0041ad647b86422a98444fea62849ed8"/>
  <p:tag name="KSO_WM_UNIT_HIGHLIGHT" val="0"/>
  <p:tag name="KSO_WM_UNIT_COMPATIBLE" val="0"/>
  <p:tag name="KSO_WM_UNIT_DIAGRAM_ISNUMVISUAL" val="0"/>
  <p:tag name="KSO_WM_UNIT_DIAGRAM_ISREFERUNIT" val="0"/>
  <p:tag name="KSO_WM_UNIT_TYPE" val="i"/>
  <p:tag name="KSO_WM_UNIT_INDEX" val="2"/>
  <p:tag name="KSO_WM_UNIT_ID" val="diagram20212315_1*i*2"/>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TEXT_FILL_FORE_SCHEMECOLOR_INDEX_BRIGHTNESS" val="0"/>
  <p:tag name="KSO_WM_UNIT_TEXT_FILL_FORE_SCHEMECOLOR_INDEX" val="2"/>
  <p:tag name="KSO_WM_UNIT_TEXT_FILL_TYPE" val="1"/>
  <p:tag name="KSO_WM_UNIT_VALUE" val="810"/>
  <p:tag name="KSO_WM_TEMPLATE_ASSEMBLE_XID" val="60656f454054ed1e2fb806a8"/>
  <p:tag name="KSO_WM_TEMPLATE_ASSEMBLE_GROUPID" val="60656f454054ed1e2fb806a8"/>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709d5c229e014589a87704e9d53ccf72"/>
  <p:tag name="KSO_WM_UNIT_HIGHLIGHT" val="0"/>
  <p:tag name="KSO_WM_UNIT_COMPATIBLE" val="0"/>
  <p:tag name="KSO_WM_UNIT_DIAGRAM_ISNUMVISUAL" val="0"/>
  <p:tag name="KSO_WM_UNIT_DIAGRAM_ISREFERUNIT" val="0"/>
  <p:tag name="KSO_WM_UNIT_TYPE" val="i"/>
  <p:tag name="KSO_WM_UNIT_INDEX" val="3"/>
  <p:tag name="KSO_WM_UNIT_ID" val="diagram20212315_1*i*3"/>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TEXT_FILL_FORE_SCHEMECOLOR_INDEX_BRIGHTNESS" val="0"/>
  <p:tag name="KSO_WM_UNIT_TEXT_FILL_FORE_SCHEMECOLOR_INDEX" val="2"/>
  <p:tag name="KSO_WM_UNIT_TEXT_FILL_TYPE" val="1"/>
  <p:tag name="KSO_WM_UNIT_VALUE" val="15"/>
  <p:tag name="KSO_WM_TEMPLATE_ASSEMBLE_XID" val="60656f454054ed1e2fb806a8"/>
  <p:tag name="KSO_WM_TEMPLATE_ASSEMBLE_GROUPID" val="60656f454054ed1e2fb806a8"/>
</p:tagLst>
</file>

<file path=ppt/tags/tag181.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12315_1*a*1"/>
  <p:tag name="KSO_WM_TEMPLATE_CATEGORY" val="diagram"/>
  <p:tag name="KSO_WM_TEMPLATE_INDEX" val="2021231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2437d05569a445938336cb634a575e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cda978bc0bff4d32be14a8838cdb5ee1"/>
  <p:tag name="KSO_WM_UNIT_SUPPORT_BIG_FONT" val="1"/>
  <p:tag name="KSO_WM_UNIT_TEXT_FILL_FORE_SCHEMECOLOR_INDEX_BRIGHTNESS" val="0"/>
  <p:tag name="KSO_WM_UNIT_TEXT_FILL_FORE_SCHEMECOLOR_INDEX" val="13"/>
  <p:tag name="KSO_WM_UNIT_TEXT_FILL_TYPE" val="1"/>
  <p:tag name="KSO_WM_TEMPLATE_ASSEMBLE_XID" val="60656f454054ed1e2fb806a8"/>
  <p:tag name="KSO_WM_TEMPLATE_ASSEMBLE_GROUPID" val="60656f454054ed1e2fb806a8"/>
</p:tagLst>
</file>

<file path=ppt/tags/tag1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1*l_h_i*1_1_1"/>
  <p:tag name="KSO_WM_TEMPLATE_CATEGORY" val="diagram"/>
  <p:tag name="KSO_WM_TEMPLATE_INDEX" val="20168938"/>
  <p:tag name="KSO_WM_UNIT_LAYERLEVEL" val="1_1_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83.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938_1*l_h_f*1_1_1"/>
  <p:tag name="KSO_WM_TEMPLATE_CATEGORY" val="diagram"/>
  <p:tag name="KSO_WM_TEMPLATE_INDEX" val="20168938"/>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Lst>
</file>

<file path=ppt/tags/tag18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1*l_h_a*1_1_1"/>
  <p:tag name="KSO_WM_TEMPLATE_CATEGORY" val="diagram"/>
  <p:tag name="KSO_WM_TEMPLATE_INDEX" val="20168938"/>
  <p:tag name="KSO_WM_UNIT_LAYERLEVEL" val="1_1_1"/>
  <p:tag name="KSO_WM_TAG_VERSION" val="1.0"/>
  <p:tag name="KSO_WM_BEAUTIFY_FLAG" val="#wm#"/>
  <p:tag name="KSO_WM_UNIT_TEXT_FILL_FORE_SCHEMECOLOR_INDEX_BRIGHTNESS" val="0"/>
  <p:tag name="KSO_WM_UNIT_TEXT_FILL_FORE_SCHEMECOLOR_INDEX" val="5"/>
  <p:tag name="KSO_WM_UNIT_TEXT_FILL_TYPE" val="1"/>
  <p:tag name="KSO_WM_UNIT_USESOURCEFORMAT_APPLY" val="1"/>
</p:tagLst>
</file>

<file path=ppt/tags/tag185.xml><?xml version="1.0" encoding="utf-8"?>
<p:tagLst xmlns:a="http://schemas.openxmlformats.org/drawingml/2006/main" xmlns:r="http://schemas.openxmlformats.org/officeDocument/2006/relationships" xmlns:p="http://schemas.openxmlformats.org/presentationml/2006/main">
  <p:tag name="KSO_WM_SLIDE_ID" val="diagram20212315_1"/>
  <p:tag name="KSO_WM_TEMPLATE_SUBCATEGORY" val="21"/>
  <p:tag name="KSO_WM_TEMPLATE_MASTER_TYPE" val="0"/>
  <p:tag name="KSO_WM_TEMPLATE_COLOR_TYPE" val="1"/>
  <p:tag name="KSO_WM_SLIDE_TYPE" val="text"/>
  <p:tag name="KSO_WM_SLIDE_SUBTYPE" val="pureTxt"/>
  <p:tag name="KSO_WM_SLIDE_ITEM_CNT" val="2"/>
  <p:tag name="KSO_WM_SLIDE_INDEX" val="1"/>
  <p:tag name="KSO_WM_SLIDE_SIZE" val="829*445"/>
  <p:tag name="KSO_WM_SLIDE_POSITION" val="71*36"/>
  <p:tag name="KSO_WM_TAG_VERSION" val="1.0"/>
  <p:tag name="KSO_WM_BEAUTIFY_FLAG" val="#wm#"/>
  <p:tag name="KSO_WM_TEMPLATE_CATEGORY" val="diagram"/>
  <p:tag name="KSO_WM_TEMPLATE_INDEX" val="20212315"/>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36:58&quot;,&quot;maxSize&quot;:{&quot;size1&quot;:48.899999999999999},&quot;minSize&quot;:{&quot;size1&quot;:40},&quot;normalSize&quot;:{&quot;size1&quot;:47.733333333333334},&quot;subLayout&quot;:[{&quot;id&quot;:&quot;2021-04-01T15:36:58&quot;,&quot;margin&quot;:{&quot;bottom&quot;:0.026000002399086952,&quot;left&quot;:6.3499999046325684,&quot;right&quot;:6.3499999046325684,&quot;top&quot;:5.5029997825622559},&quot;type&quot;:0},{&quot;id&quot;:&quot;2021-04-01T15:36:58&quot;,&quot;margin&quot;:{&quot;bottom&quot;:5.0799999237060547,&quot;left&quot;:6.3499999046325684,&quot;right&quot;:6.3499999046325684,&quot;top&quot;:0.81999999284744263},&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310ec69c36e2348c3ef692"/>
  <p:tag name="KSO_WM_CHIP_FILLPROP" val="[[{&quot;text_align&quot;:&quot;lb&quot;,&quot;text_direction&quot;:&quot;horizontal&quot;,&quot;support_big_font&quot;:true,&quot;fill_id&quot;:&quot;c642534ca0394f1a98e057b03f25da24&quot;,&quot;fill_align&quot;:&quot;lb&quot;,&quot;chip_types&quot;:[&quot;header&quot;]},{&quot;text_align&quot;:&quot;lt&quot;,&quot;text_direction&quot;:&quot;horizontal&quot;,&quot;support_big_font&quot;:true,&quot;fill_id&quot;:&quot;5d72a2f20ab243e5910887df09d08a2b&quot;,&quot;fill_align&quot;:&quot;lt&quot;,&quot;chip_types&quot;:[&quot;text&quot;]}]]"/>
  <p:tag name="KSO_WM_CHIP_DECFILLPROP" val="[]"/>
  <p:tag name="KSO_WM_CHIP_GROUPID" val="5f310ec69c36e2348c3ef691"/>
  <p:tag name="KSO_WM_SLIDE_BK_DARK_LIGHT" val="2"/>
  <p:tag name="KSO_WM_SLIDE_BACKGROUND_TYPE" val="general"/>
  <p:tag name="KSO_WM_SLIDE_SUPPORT_FEATURE_TYPE" val="0"/>
  <p:tag name="KSO_WM_TEMPLATE_ASSEMBLE_XID" val="60656f454054ed1e2fb806a8"/>
  <p:tag name="KSO_WM_TEMPLATE_ASSEMBLE_GROUPID" val="60656f454054ed1e2fb806a8"/>
</p:tagLst>
</file>

<file path=ppt/tags/tag186.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8fd28f412b91449fa818affca25f4082"/>
  <p:tag name="KSO_WM_UNIT_HIGHLIGHT" val="0"/>
  <p:tag name="KSO_WM_UNIT_COMPATIBLE" val="0"/>
  <p:tag name="KSO_WM_UNIT_DIAGRAM_ISNUMVISUAL" val="0"/>
  <p:tag name="KSO_WM_UNIT_DIAGRAM_ISREFERUNIT" val="0"/>
  <p:tag name="KSO_WM_UNIT_TYPE" val="i"/>
  <p:tag name="KSO_WM_UNIT_INDEX" val="1"/>
  <p:tag name="KSO_WM_UNIT_ID" val="diagram20212315_1*i*1"/>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FILL_FORE_SCHEMECOLOR_INDEX_BRIGHTNESS" val="0"/>
  <p:tag name="KSO_WM_UNIT_FILL_FORE_SCHEMECOLOR_INDEX" val="13"/>
  <p:tag name="KSO_WM_UNIT_FILL_TYPE" val="1"/>
  <p:tag name="KSO_WM_UNIT_TEXT_FILL_FORE_SCHEMECOLOR_INDEX_BRIGHTNESS" val="0"/>
  <p:tag name="KSO_WM_UNIT_TEXT_FILL_FORE_SCHEMECOLOR_INDEX" val="2"/>
  <p:tag name="KSO_WM_UNIT_TEXT_FILL_TYPE" val="1"/>
  <p:tag name="KSO_WM_UNIT_VALUE" val="810"/>
  <p:tag name="KSO_WM_TEMPLATE_ASSEMBLE_XID" val="60656f454054ed1e2fb806a8"/>
  <p:tag name="KSO_WM_TEMPLATE_ASSEMBLE_GROUPID" val="60656f454054ed1e2fb806a8"/>
</p:tagLst>
</file>

<file path=ppt/tags/tag187.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0041ad647b86422a98444fea62849ed8"/>
  <p:tag name="KSO_WM_UNIT_HIGHLIGHT" val="0"/>
  <p:tag name="KSO_WM_UNIT_COMPATIBLE" val="0"/>
  <p:tag name="KSO_WM_UNIT_DIAGRAM_ISNUMVISUAL" val="0"/>
  <p:tag name="KSO_WM_UNIT_DIAGRAM_ISREFERUNIT" val="0"/>
  <p:tag name="KSO_WM_UNIT_TYPE" val="i"/>
  <p:tag name="KSO_WM_UNIT_INDEX" val="2"/>
  <p:tag name="KSO_WM_UNIT_ID" val="diagram20212315_1*i*2"/>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TEXT_FILL_FORE_SCHEMECOLOR_INDEX_BRIGHTNESS" val="0"/>
  <p:tag name="KSO_WM_UNIT_TEXT_FILL_FORE_SCHEMECOLOR_INDEX" val="2"/>
  <p:tag name="KSO_WM_UNIT_TEXT_FILL_TYPE" val="1"/>
  <p:tag name="KSO_WM_UNIT_VALUE" val="810"/>
  <p:tag name="KSO_WM_TEMPLATE_ASSEMBLE_XID" val="60656f454054ed1e2fb806a8"/>
  <p:tag name="KSO_WM_TEMPLATE_ASSEMBLE_GROUPID" val="60656f454054ed1e2fb806a8"/>
</p:tagLst>
</file>

<file path=ppt/tags/tag188.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709d5c229e014589a87704e9d53ccf72"/>
  <p:tag name="KSO_WM_UNIT_HIGHLIGHT" val="0"/>
  <p:tag name="KSO_WM_UNIT_COMPATIBLE" val="0"/>
  <p:tag name="KSO_WM_UNIT_DIAGRAM_ISNUMVISUAL" val="0"/>
  <p:tag name="KSO_WM_UNIT_DIAGRAM_ISREFERUNIT" val="0"/>
  <p:tag name="KSO_WM_UNIT_TYPE" val="i"/>
  <p:tag name="KSO_WM_UNIT_INDEX" val="3"/>
  <p:tag name="KSO_WM_UNIT_ID" val="diagram20212315_1*i*3"/>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TEXT_FILL_FORE_SCHEMECOLOR_INDEX_BRIGHTNESS" val="0"/>
  <p:tag name="KSO_WM_UNIT_TEXT_FILL_FORE_SCHEMECOLOR_INDEX" val="2"/>
  <p:tag name="KSO_WM_UNIT_TEXT_FILL_TYPE" val="1"/>
  <p:tag name="KSO_WM_UNIT_VALUE" val="15"/>
  <p:tag name="KSO_WM_TEMPLATE_ASSEMBLE_XID" val="60656f454054ed1e2fb806a8"/>
  <p:tag name="KSO_WM_TEMPLATE_ASSEMBLE_GROUPID" val="60656f454054ed1e2fb806a8"/>
</p:tagLst>
</file>

<file path=ppt/tags/tag18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12315_1*a*1"/>
  <p:tag name="KSO_WM_TEMPLATE_CATEGORY" val="diagram"/>
  <p:tag name="KSO_WM_TEMPLATE_INDEX" val="2021231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2437d05569a445938336cb634a575e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cda978bc0bff4d32be14a8838cdb5ee1"/>
  <p:tag name="KSO_WM_UNIT_SUPPORT_BIG_FONT" val="1"/>
  <p:tag name="KSO_WM_UNIT_TEXT_FILL_FORE_SCHEMECOLOR_INDEX_BRIGHTNESS" val="0"/>
  <p:tag name="KSO_WM_UNIT_TEXT_FILL_FORE_SCHEMECOLOR_INDEX" val="13"/>
  <p:tag name="KSO_WM_UNIT_TEXT_FILL_TYPE" val="1"/>
  <p:tag name="KSO_WM_TEMPLATE_ASSEMBLE_XID" val="60656f454054ed1e2fb806a8"/>
  <p:tag name="KSO_WM_TEMPLATE_ASSEMBLE_GROUPID" val="60656f454054ed1e2fb806a8"/>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1*l_h_i*1_1_1"/>
  <p:tag name="KSO_WM_TEMPLATE_CATEGORY" val="diagram"/>
  <p:tag name="KSO_WM_TEMPLATE_INDEX" val="20168938"/>
  <p:tag name="KSO_WM_UNIT_LAYERLEVEL" val="1_1_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168938_1*l_h_i*1_1_2"/>
  <p:tag name="KSO_WM_TEMPLATE_CATEGORY" val="diagram"/>
  <p:tag name="KSO_WM_TEMPLATE_INDEX" val="20168938"/>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5"/>
  <p:tag name="KSO_WM_UNIT_TEXT_FILL_TYPE" val="1"/>
  <p:tag name="KSO_WM_UNIT_USESOURCEFORMAT_APPLY" val="1"/>
</p:tagLst>
</file>

<file path=ppt/tags/tag192.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938_1*l_h_f*1_1_1"/>
  <p:tag name="KSO_WM_TEMPLATE_CATEGORY" val="diagram"/>
  <p:tag name="KSO_WM_TEMPLATE_INDEX" val="20168938"/>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Lst>
</file>

<file path=ppt/tags/tag19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1*l_h_a*1_1_1"/>
  <p:tag name="KSO_WM_TEMPLATE_CATEGORY" val="diagram"/>
  <p:tag name="KSO_WM_TEMPLATE_INDEX" val="20168938"/>
  <p:tag name="KSO_WM_UNIT_LAYERLEVEL" val="1_1_1"/>
  <p:tag name="KSO_WM_TAG_VERSION" val="1.0"/>
  <p:tag name="KSO_WM_BEAUTIFY_FLAG" val="#wm#"/>
  <p:tag name="KSO_WM_UNIT_TEXT_FILL_FORE_SCHEMECOLOR_INDEX_BRIGHTNESS" val="0"/>
  <p:tag name="KSO_WM_UNIT_TEXT_FILL_FORE_SCHEMECOLOR_INDEX" val="5"/>
  <p:tag name="KSO_WM_UNIT_TEXT_FILL_TYPE" val="1"/>
  <p:tag name="KSO_WM_UNIT_USESOURCEFORMAT_APPLY" val="1"/>
</p:tagLst>
</file>

<file path=ppt/tags/tag194.xml><?xml version="1.0" encoding="utf-8"?>
<p:tagLst xmlns:a="http://schemas.openxmlformats.org/drawingml/2006/main" xmlns:r="http://schemas.openxmlformats.org/officeDocument/2006/relationships" xmlns:p="http://schemas.openxmlformats.org/presentationml/2006/main">
  <p:tag name="KSO_WM_SLIDE_ID" val="diagram20212315_1"/>
  <p:tag name="KSO_WM_TEMPLATE_SUBCATEGORY" val="21"/>
  <p:tag name="KSO_WM_TEMPLATE_MASTER_TYPE" val="0"/>
  <p:tag name="KSO_WM_TEMPLATE_COLOR_TYPE" val="1"/>
  <p:tag name="KSO_WM_SLIDE_TYPE" val="text"/>
  <p:tag name="KSO_WM_SLIDE_SUBTYPE" val="pureTxt"/>
  <p:tag name="KSO_WM_SLIDE_ITEM_CNT" val="2"/>
  <p:tag name="KSO_WM_SLIDE_INDEX" val="1"/>
  <p:tag name="KSO_WM_SLIDE_SIZE" val="829*445"/>
  <p:tag name="KSO_WM_SLIDE_POSITION" val="71*36"/>
  <p:tag name="KSO_WM_TAG_VERSION" val="1.0"/>
  <p:tag name="KSO_WM_BEAUTIFY_FLAG" val="#wm#"/>
  <p:tag name="KSO_WM_TEMPLATE_CATEGORY" val="diagram"/>
  <p:tag name="KSO_WM_TEMPLATE_INDEX" val="20212315"/>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36:58&quot;,&quot;maxSize&quot;:{&quot;size1&quot;:48.899999999999999},&quot;minSize&quot;:{&quot;size1&quot;:40},&quot;normalSize&quot;:{&quot;size1&quot;:47.733333333333334},&quot;subLayout&quot;:[{&quot;id&quot;:&quot;2021-04-01T15:36:58&quot;,&quot;margin&quot;:{&quot;bottom&quot;:0.026000002399086952,&quot;left&quot;:6.3499999046325684,&quot;right&quot;:6.3499999046325684,&quot;top&quot;:5.5029997825622559},&quot;type&quot;:0},{&quot;id&quot;:&quot;2021-04-01T15:36:58&quot;,&quot;margin&quot;:{&quot;bottom&quot;:5.0799999237060547,&quot;left&quot;:6.3499999046325684,&quot;right&quot;:6.3499999046325684,&quot;top&quot;:0.81999999284744263},&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310ec69c36e2348c3ef692"/>
  <p:tag name="KSO_WM_CHIP_FILLPROP" val="[[{&quot;text_align&quot;:&quot;lb&quot;,&quot;text_direction&quot;:&quot;horizontal&quot;,&quot;support_big_font&quot;:true,&quot;fill_id&quot;:&quot;c642534ca0394f1a98e057b03f25da24&quot;,&quot;fill_align&quot;:&quot;lb&quot;,&quot;chip_types&quot;:[&quot;header&quot;]},{&quot;text_align&quot;:&quot;lt&quot;,&quot;text_direction&quot;:&quot;horizontal&quot;,&quot;support_big_font&quot;:true,&quot;fill_id&quot;:&quot;5d72a2f20ab243e5910887df09d08a2b&quot;,&quot;fill_align&quot;:&quot;lt&quot;,&quot;chip_types&quot;:[&quot;text&quot;]}]]"/>
  <p:tag name="KSO_WM_CHIP_DECFILLPROP" val="[]"/>
  <p:tag name="KSO_WM_CHIP_GROUPID" val="5f310ec69c36e2348c3ef691"/>
  <p:tag name="KSO_WM_SLIDE_BK_DARK_LIGHT" val="2"/>
  <p:tag name="KSO_WM_SLIDE_BACKGROUND_TYPE" val="general"/>
  <p:tag name="KSO_WM_SLIDE_SUPPORT_FEATURE_TYPE" val="0"/>
  <p:tag name="KSO_WM_TEMPLATE_ASSEMBLE_XID" val="60656f454054ed1e2fb806a8"/>
  <p:tag name="KSO_WM_TEMPLATE_ASSEMBLE_GROUPID" val="60656f454054ed1e2fb806a8"/>
</p:tagLst>
</file>

<file path=ppt/tags/tag195.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8fd28f412b91449fa818affca25f4082"/>
  <p:tag name="KSO_WM_UNIT_HIGHLIGHT" val="0"/>
  <p:tag name="KSO_WM_UNIT_COMPATIBLE" val="0"/>
  <p:tag name="KSO_WM_UNIT_DIAGRAM_ISNUMVISUAL" val="0"/>
  <p:tag name="KSO_WM_UNIT_DIAGRAM_ISREFERUNIT" val="0"/>
  <p:tag name="KSO_WM_UNIT_TYPE" val="i"/>
  <p:tag name="KSO_WM_UNIT_INDEX" val="1"/>
  <p:tag name="KSO_WM_UNIT_ID" val="diagram20212315_1*i*1"/>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FILL_FORE_SCHEMECOLOR_INDEX_BRIGHTNESS" val="0"/>
  <p:tag name="KSO_WM_UNIT_FILL_FORE_SCHEMECOLOR_INDEX" val="13"/>
  <p:tag name="KSO_WM_UNIT_FILL_TYPE" val="1"/>
  <p:tag name="KSO_WM_UNIT_TEXT_FILL_FORE_SCHEMECOLOR_INDEX_BRIGHTNESS" val="0"/>
  <p:tag name="KSO_WM_UNIT_TEXT_FILL_FORE_SCHEMECOLOR_INDEX" val="2"/>
  <p:tag name="KSO_WM_UNIT_TEXT_FILL_TYPE" val="1"/>
  <p:tag name="KSO_WM_UNIT_VALUE" val="810"/>
  <p:tag name="KSO_WM_TEMPLATE_ASSEMBLE_XID" val="60656f454054ed1e2fb806a8"/>
  <p:tag name="KSO_WM_TEMPLATE_ASSEMBLE_GROUPID" val="60656f454054ed1e2fb806a8"/>
</p:tagLst>
</file>

<file path=ppt/tags/tag196.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0041ad647b86422a98444fea62849ed8"/>
  <p:tag name="KSO_WM_UNIT_HIGHLIGHT" val="0"/>
  <p:tag name="KSO_WM_UNIT_COMPATIBLE" val="0"/>
  <p:tag name="KSO_WM_UNIT_DIAGRAM_ISNUMVISUAL" val="0"/>
  <p:tag name="KSO_WM_UNIT_DIAGRAM_ISREFERUNIT" val="0"/>
  <p:tag name="KSO_WM_UNIT_TYPE" val="i"/>
  <p:tag name="KSO_WM_UNIT_INDEX" val="2"/>
  <p:tag name="KSO_WM_UNIT_ID" val="diagram20212315_1*i*2"/>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TEXT_FILL_FORE_SCHEMECOLOR_INDEX_BRIGHTNESS" val="0"/>
  <p:tag name="KSO_WM_UNIT_TEXT_FILL_FORE_SCHEMECOLOR_INDEX" val="2"/>
  <p:tag name="KSO_WM_UNIT_TEXT_FILL_TYPE" val="1"/>
  <p:tag name="KSO_WM_UNIT_VALUE" val="810"/>
  <p:tag name="KSO_WM_TEMPLATE_ASSEMBLE_XID" val="60656f454054ed1e2fb806a8"/>
  <p:tag name="KSO_WM_TEMPLATE_ASSEMBLE_GROUPID" val="60656f454054ed1e2fb806a8"/>
</p:tagLst>
</file>

<file path=ppt/tags/tag197.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709d5c229e014589a87704e9d53ccf72"/>
  <p:tag name="KSO_WM_UNIT_HIGHLIGHT" val="0"/>
  <p:tag name="KSO_WM_UNIT_COMPATIBLE" val="0"/>
  <p:tag name="KSO_WM_UNIT_DIAGRAM_ISNUMVISUAL" val="0"/>
  <p:tag name="KSO_WM_UNIT_DIAGRAM_ISREFERUNIT" val="0"/>
  <p:tag name="KSO_WM_UNIT_TYPE" val="i"/>
  <p:tag name="KSO_WM_UNIT_INDEX" val="3"/>
  <p:tag name="KSO_WM_UNIT_ID" val="diagram20212315_1*i*3"/>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TEXT_FILL_FORE_SCHEMECOLOR_INDEX_BRIGHTNESS" val="0"/>
  <p:tag name="KSO_WM_UNIT_TEXT_FILL_FORE_SCHEMECOLOR_INDEX" val="2"/>
  <p:tag name="KSO_WM_UNIT_TEXT_FILL_TYPE" val="1"/>
  <p:tag name="KSO_WM_UNIT_VALUE" val="15"/>
  <p:tag name="KSO_WM_TEMPLATE_ASSEMBLE_XID" val="60656f454054ed1e2fb806a8"/>
  <p:tag name="KSO_WM_TEMPLATE_ASSEMBLE_GROUPID" val="60656f454054ed1e2fb806a8"/>
</p:tagLst>
</file>

<file path=ppt/tags/tag198.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12315_1*a*1"/>
  <p:tag name="KSO_WM_TEMPLATE_CATEGORY" val="diagram"/>
  <p:tag name="KSO_WM_TEMPLATE_INDEX" val="2021231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2437d05569a445938336cb634a575e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cda978bc0bff4d32be14a8838cdb5ee1"/>
  <p:tag name="KSO_WM_UNIT_SUPPORT_BIG_FONT" val="1"/>
  <p:tag name="KSO_WM_UNIT_TEXT_FILL_FORE_SCHEMECOLOR_INDEX_BRIGHTNESS" val="0"/>
  <p:tag name="KSO_WM_UNIT_TEXT_FILL_FORE_SCHEMECOLOR_INDEX" val="13"/>
  <p:tag name="KSO_WM_UNIT_TEXT_FILL_TYPE" val="1"/>
  <p:tag name="KSO_WM_TEMPLATE_ASSEMBLE_XID" val="60656f454054ed1e2fb806a8"/>
  <p:tag name="KSO_WM_TEMPLATE_ASSEMBLE_GROUPID" val="60656f454054ed1e2fb806a8"/>
</p:tagLst>
</file>

<file path=ppt/tags/tag1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1*l_h_i*1_1_1"/>
  <p:tag name="KSO_WM_TEMPLATE_CATEGORY" val="diagram"/>
  <p:tag name="KSO_WM_TEMPLATE_INDEX" val="20168938"/>
  <p:tag name="KSO_WM_UNIT_LAYERLEVEL" val="1_1_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INDEX" val="20212315"/>
  <p:tag name="KSO_WM_TEMPLATE_CATEGORY" val="diagram"/>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168938_1*l_h_i*1_1_2"/>
  <p:tag name="KSO_WM_TEMPLATE_CATEGORY" val="diagram"/>
  <p:tag name="KSO_WM_TEMPLATE_INDEX" val="20168938"/>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5"/>
  <p:tag name="KSO_WM_UNIT_TEXT_FILL_TYPE" val="1"/>
  <p:tag name="KSO_WM_UNIT_USESOURCEFORMAT_APPLY" val="1"/>
</p:tagLst>
</file>

<file path=ppt/tags/tag201.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938_1*l_h_f*1_1_1"/>
  <p:tag name="KSO_WM_TEMPLATE_CATEGORY" val="diagram"/>
  <p:tag name="KSO_WM_TEMPLATE_INDEX" val="20168938"/>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Lst>
</file>

<file path=ppt/tags/tag20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1*l_h_a*1_1_1"/>
  <p:tag name="KSO_WM_TEMPLATE_CATEGORY" val="diagram"/>
  <p:tag name="KSO_WM_TEMPLATE_INDEX" val="20168938"/>
  <p:tag name="KSO_WM_UNIT_LAYERLEVEL" val="1_1_1"/>
  <p:tag name="KSO_WM_TAG_VERSION" val="1.0"/>
  <p:tag name="KSO_WM_BEAUTIFY_FLAG" val="#wm#"/>
  <p:tag name="KSO_WM_UNIT_TEXT_FILL_FORE_SCHEMECOLOR_INDEX_BRIGHTNESS" val="0"/>
  <p:tag name="KSO_WM_UNIT_TEXT_FILL_FORE_SCHEMECOLOR_INDEX" val="5"/>
  <p:tag name="KSO_WM_UNIT_TEXT_FILL_TYPE" val="1"/>
  <p:tag name="KSO_WM_UNIT_USESOURCEFORMAT_APPLY" val="1"/>
</p:tagLst>
</file>

<file path=ppt/tags/tag203.xml><?xml version="1.0" encoding="utf-8"?>
<p:tagLst xmlns:a="http://schemas.openxmlformats.org/drawingml/2006/main" xmlns:r="http://schemas.openxmlformats.org/officeDocument/2006/relationships" xmlns:p="http://schemas.openxmlformats.org/presentationml/2006/main">
  <p:tag name="KSO_WM_SLIDE_ID" val="diagram20212315_1"/>
  <p:tag name="KSO_WM_TEMPLATE_SUBCATEGORY" val="21"/>
  <p:tag name="KSO_WM_TEMPLATE_MASTER_TYPE" val="0"/>
  <p:tag name="KSO_WM_TEMPLATE_COLOR_TYPE" val="1"/>
  <p:tag name="KSO_WM_SLIDE_TYPE" val="text"/>
  <p:tag name="KSO_WM_SLIDE_SUBTYPE" val="pureTxt"/>
  <p:tag name="KSO_WM_SLIDE_ITEM_CNT" val="2"/>
  <p:tag name="KSO_WM_SLIDE_INDEX" val="1"/>
  <p:tag name="KSO_WM_SLIDE_SIZE" val="829*445"/>
  <p:tag name="KSO_WM_SLIDE_POSITION" val="71*36"/>
  <p:tag name="KSO_WM_TAG_VERSION" val="1.0"/>
  <p:tag name="KSO_WM_BEAUTIFY_FLAG" val="#wm#"/>
  <p:tag name="KSO_WM_TEMPLATE_CATEGORY" val="diagram"/>
  <p:tag name="KSO_WM_TEMPLATE_INDEX" val="20212315"/>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36:58&quot;,&quot;maxSize&quot;:{&quot;size1&quot;:48.899999999999999},&quot;minSize&quot;:{&quot;size1&quot;:40},&quot;normalSize&quot;:{&quot;size1&quot;:47.733333333333334},&quot;subLayout&quot;:[{&quot;id&quot;:&quot;2021-04-01T15:36:58&quot;,&quot;margin&quot;:{&quot;bottom&quot;:0.026000002399086952,&quot;left&quot;:6.3499999046325684,&quot;right&quot;:6.3499999046325684,&quot;top&quot;:5.5029997825622559},&quot;type&quot;:0},{&quot;id&quot;:&quot;2021-04-01T15:36:58&quot;,&quot;margin&quot;:{&quot;bottom&quot;:5.0799999237060547,&quot;left&quot;:6.3499999046325684,&quot;right&quot;:6.3499999046325684,&quot;top&quot;:0.81999999284744263},&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310ec69c36e2348c3ef692"/>
  <p:tag name="KSO_WM_CHIP_FILLPROP" val="[[{&quot;text_align&quot;:&quot;lb&quot;,&quot;text_direction&quot;:&quot;horizontal&quot;,&quot;support_big_font&quot;:true,&quot;fill_id&quot;:&quot;c642534ca0394f1a98e057b03f25da24&quot;,&quot;fill_align&quot;:&quot;lb&quot;,&quot;chip_types&quot;:[&quot;header&quot;]},{&quot;text_align&quot;:&quot;lt&quot;,&quot;text_direction&quot;:&quot;horizontal&quot;,&quot;support_big_font&quot;:true,&quot;fill_id&quot;:&quot;5d72a2f20ab243e5910887df09d08a2b&quot;,&quot;fill_align&quot;:&quot;lt&quot;,&quot;chip_types&quot;:[&quot;text&quot;]}]]"/>
  <p:tag name="KSO_WM_CHIP_DECFILLPROP" val="[]"/>
  <p:tag name="KSO_WM_CHIP_GROUPID" val="5f310ec69c36e2348c3ef691"/>
  <p:tag name="KSO_WM_SLIDE_BK_DARK_LIGHT" val="2"/>
  <p:tag name="KSO_WM_SLIDE_BACKGROUND_TYPE" val="general"/>
  <p:tag name="KSO_WM_SLIDE_SUPPORT_FEATURE_TYPE" val="0"/>
  <p:tag name="KSO_WM_TEMPLATE_ASSEMBLE_XID" val="60656f454054ed1e2fb806a8"/>
  <p:tag name="KSO_WM_TEMPLATE_ASSEMBLE_GROUPID" val="60656f454054ed1e2fb806a8"/>
</p:tagLst>
</file>

<file path=ppt/tags/tag204.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8fd28f412b91449fa818affca25f4082"/>
  <p:tag name="KSO_WM_UNIT_HIGHLIGHT" val="0"/>
  <p:tag name="KSO_WM_UNIT_COMPATIBLE" val="0"/>
  <p:tag name="KSO_WM_UNIT_DIAGRAM_ISNUMVISUAL" val="0"/>
  <p:tag name="KSO_WM_UNIT_DIAGRAM_ISREFERUNIT" val="0"/>
  <p:tag name="KSO_WM_UNIT_TYPE" val="i"/>
  <p:tag name="KSO_WM_UNIT_INDEX" val="1"/>
  <p:tag name="KSO_WM_UNIT_ID" val="diagram20212315_1*i*1"/>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FILL_FORE_SCHEMECOLOR_INDEX_BRIGHTNESS" val="0"/>
  <p:tag name="KSO_WM_UNIT_FILL_FORE_SCHEMECOLOR_INDEX" val="13"/>
  <p:tag name="KSO_WM_UNIT_FILL_TYPE" val="1"/>
  <p:tag name="KSO_WM_UNIT_TEXT_FILL_FORE_SCHEMECOLOR_INDEX_BRIGHTNESS" val="0"/>
  <p:tag name="KSO_WM_UNIT_TEXT_FILL_FORE_SCHEMECOLOR_INDEX" val="2"/>
  <p:tag name="KSO_WM_UNIT_TEXT_FILL_TYPE" val="1"/>
  <p:tag name="KSO_WM_UNIT_VALUE" val="810"/>
  <p:tag name="KSO_WM_TEMPLATE_ASSEMBLE_XID" val="60656f454054ed1e2fb806a8"/>
  <p:tag name="KSO_WM_TEMPLATE_ASSEMBLE_GROUPID" val="60656f454054ed1e2fb806a8"/>
</p:tagLst>
</file>

<file path=ppt/tags/tag205.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0041ad647b86422a98444fea62849ed8"/>
  <p:tag name="KSO_WM_UNIT_HIGHLIGHT" val="0"/>
  <p:tag name="KSO_WM_UNIT_COMPATIBLE" val="0"/>
  <p:tag name="KSO_WM_UNIT_DIAGRAM_ISNUMVISUAL" val="0"/>
  <p:tag name="KSO_WM_UNIT_DIAGRAM_ISREFERUNIT" val="0"/>
  <p:tag name="KSO_WM_UNIT_TYPE" val="i"/>
  <p:tag name="KSO_WM_UNIT_INDEX" val="2"/>
  <p:tag name="KSO_WM_UNIT_ID" val="diagram20212315_1*i*2"/>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TEXT_FILL_FORE_SCHEMECOLOR_INDEX_BRIGHTNESS" val="0"/>
  <p:tag name="KSO_WM_UNIT_TEXT_FILL_FORE_SCHEMECOLOR_INDEX" val="2"/>
  <p:tag name="KSO_WM_UNIT_TEXT_FILL_TYPE" val="1"/>
  <p:tag name="KSO_WM_UNIT_VALUE" val="810"/>
  <p:tag name="KSO_WM_TEMPLATE_ASSEMBLE_XID" val="60656f454054ed1e2fb806a8"/>
  <p:tag name="KSO_WM_TEMPLATE_ASSEMBLE_GROUPID" val="60656f454054ed1e2fb806a8"/>
</p:tagLst>
</file>

<file path=ppt/tags/tag206.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709d5c229e014589a87704e9d53ccf72"/>
  <p:tag name="KSO_WM_UNIT_HIGHLIGHT" val="0"/>
  <p:tag name="KSO_WM_UNIT_COMPATIBLE" val="0"/>
  <p:tag name="KSO_WM_UNIT_DIAGRAM_ISNUMVISUAL" val="0"/>
  <p:tag name="KSO_WM_UNIT_DIAGRAM_ISREFERUNIT" val="0"/>
  <p:tag name="KSO_WM_UNIT_TYPE" val="i"/>
  <p:tag name="KSO_WM_UNIT_INDEX" val="3"/>
  <p:tag name="KSO_WM_UNIT_ID" val="diagram20212315_1*i*3"/>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TEXT_FILL_FORE_SCHEMECOLOR_INDEX_BRIGHTNESS" val="0"/>
  <p:tag name="KSO_WM_UNIT_TEXT_FILL_FORE_SCHEMECOLOR_INDEX" val="2"/>
  <p:tag name="KSO_WM_UNIT_TEXT_FILL_TYPE" val="1"/>
  <p:tag name="KSO_WM_UNIT_VALUE" val="15"/>
  <p:tag name="KSO_WM_TEMPLATE_ASSEMBLE_XID" val="60656f454054ed1e2fb806a8"/>
  <p:tag name="KSO_WM_TEMPLATE_ASSEMBLE_GROUPID" val="60656f454054ed1e2fb806a8"/>
</p:tagLst>
</file>

<file path=ppt/tags/tag20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12315_1*a*1"/>
  <p:tag name="KSO_WM_TEMPLATE_CATEGORY" val="diagram"/>
  <p:tag name="KSO_WM_TEMPLATE_INDEX" val="2021231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2437d05569a445938336cb634a575e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cda978bc0bff4d32be14a8838cdb5ee1"/>
  <p:tag name="KSO_WM_UNIT_SUPPORT_BIG_FONT" val="1"/>
  <p:tag name="KSO_WM_UNIT_TEXT_FILL_FORE_SCHEMECOLOR_INDEX_BRIGHTNESS" val="0"/>
  <p:tag name="KSO_WM_UNIT_TEXT_FILL_FORE_SCHEMECOLOR_INDEX" val="13"/>
  <p:tag name="KSO_WM_UNIT_TEXT_FILL_TYPE" val="1"/>
  <p:tag name="KSO_WM_TEMPLATE_ASSEMBLE_XID" val="60656f454054ed1e2fb806a8"/>
  <p:tag name="KSO_WM_TEMPLATE_ASSEMBLE_GROUPID" val="60656f454054ed1e2fb806a8"/>
</p:tagLst>
</file>

<file path=ppt/tags/tag2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1*l_h_i*1_1_1"/>
  <p:tag name="KSO_WM_TEMPLATE_CATEGORY" val="diagram"/>
  <p:tag name="KSO_WM_TEMPLATE_INDEX" val="20168938"/>
  <p:tag name="KSO_WM_UNIT_LAYERLEVEL" val="1_1_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209.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938_1*l_h_f*1_1_1"/>
  <p:tag name="KSO_WM_TEMPLATE_CATEGORY" val="diagram"/>
  <p:tag name="KSO_WM_TEMPLATE_INDEX" val="20168938"/>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1*l_h_a*1_1_1"/>
  <p:tag name="KSO_WM_TEMPLATE_CATEGORY" val="diagram"/>
  <p:tag name="KSO_WM_TEMPLATE_INDEX" val="20168938"/>
  <p:tag name="KSO_WM_UNIT_LAYERLEVEL" val="1_1_1"/>
  <p:tag name="KSO_WM_TAG_VERSION" val="1.0"/>
  <p:tag name="KSO_WM_BEAUTIFY_FLAG" val="#wm#"/>
  <p:tag name="KSO_WM_UNIT_TEXT_FILL_FORE_SCHEMECOLOR_INDEX_BRIGHTNESS" val="0"/>
  <p:tag name="KSO_WM_UNIT_TEXT_FILL_FORE_SCHEMECOLOR_INDEX" val="5"/>
  <p:tag name="KSO_WM_UNIT_TEXT_FILL_TYPE" val="1"/>
  <p:tag name="KSO_WM_UNIT_USESOURCEFORMAT_APPLY" val="1"/>
</p:tagLst>
</file>

<file path=ppt/tags/tag211.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14.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215.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16.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1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18.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63_1*f*1"/>
  <p:tag name="KSO_WM_TEMPLATE_CATEGORY" val="diagram"/>
  <p:tag name="KSO_WM_TEMPLATE_INDEX" val="20207363"/>
  <p:tag name="KSO_WM_UNIT_LAYERLEVEL" val="1"/>
  <p:tag name="KSO_WM_TAG_VERSION" val="1.0"/>
  <p:tag name="KSO_WM_BEAUTIFY_FLAG" val="#wm#"/>
  <p:tag name="KSO_WM_UNIT_DEFAULT_FONT" val="14;20;2"/>
  <p:tag name="KSO_WM_UNIT_BLOCK" val="0"/>
  <p:tag name="KSO_WM_UNIT_VALUE" val="310"/>
  <p:tag name="KSO_WM_UNIT_SHOW_EDIT_AREA_INDICATION" val="1"/>
  <p:tag name="KSO_WM_CHIP_GROUPID" val="5e6b05596848fb12bee65ac8"/>
  <p:tag name="KSO_WM_CHIP_XID" val="5e6b05596848fb12bee65aca"/>
  <p:tag name="KSO_WM_UNIT_DEC_AREA_ID" val="68abe3f3250242f5b4d06c8bb2ded4e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eec44ee99e84d68ae2fbe799ff00a7c"/>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e634054ed1e2fb7f79a"/>
  <p:tag name="KSO_WM_TEMPLATE_ASSEMBLE_GROUPID" val="60656e634054ed1e2fb7f79a"/>
</p:tagLst>
</file>

<file path=ppt/tags/tag219.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22.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223.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24.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2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26.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63_1*f*1"/>
  <p:tag name="KSO_WM_TEMPLATE_CATEGORY" val="diagram"/>
  <p:tag name="KSO_WM_TEMPLATE_INDEX" val="20207363"/>
  <p:tag name="KSO_WM_UNIT_LAYERLEVEL" val="1"/>
  <p:tag name="KSO_WM_TAG_VERSION" val="1.0"/>
  <p:tag name="KSO_WM_BEAUTIFY_FLAG" val="#wm#"/>
  <p:tag name="KSO_WM_UNIT_DEFAULT_FONT" val="14;20;2"/>
  <p:tag name="KSO_WM_UNIT_BLOCK" val="0"/>
  <p:tag name="KSO_WM_UNIT_VALUE" val="310"/>
  <p:tag name="KSO_WM_UNIT_SHOW_EDIT_AREA_INDICATION" val="1"/>
  <p:tag name="KSO_WM_CHIP_GROUPID" val="5e6b05596848fb12bee65ac8"/>
  <p:tag name="KSO_WM_CHIP_XID" val="5e6b05596848fb12bee65aca"/>
  <p:tag name="KSO_WM_UNIT_DEC_AREA_ID" val="68abe3f3250242f5b4d06c8bb2ded4e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eec44ee99e84d68ae2fbe799ff00a7c"/>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e634054ed1e2fb7f79a"/>
  <p:tag name="KSO_WM_TEMPLATE_ASSEMBLE_GROUPID" val="60656e634054ed1e2fb7f79a"/>
</p:tagLst>
</file>

<file path=ppt/tags/tag227.xml><?xml version="1.0" encoding="utf-8"?>
<p:tagLst xmlns:a="http://schemas.openxmlformats.org/drawingml/2006/main" xmlns:r="http://schemas.openxmlformats.org/officeDocument/2006/relationships" xmlns:p="http://schemas.openxmlformats.org/presentationml/2006/main">
  <p:tag name="KSO_WM_TEMPLATE_INDEX" val="20208600"/>
  <p:tag name="KSO_WM_TAG_VERSION" val="1.0"/>
  <p:tag name="KSO_WM_SLIDE_INDEX" val="1"/>
  <p:tag name="KSO_WM_SLIDE_ITEM_CNT" val="0"/>
  <p:tag name="KSO_WM_SLIDE_LAYOUT" val="d"/>
  <p:tag name="KSO_WM_SLIDE_LAYOUT_CNT" val="1"/>
  <p:tag name="KSO_WM_SLIDE_TYPE" val="text"/>
  <p:tag name="KSO_WM_BEAUTIFY_FLAG" val="#wm#"/>
  <p:tag name="KSO_WM_SLIDE_POSITION" val="45*10"/>
  <p:tag name="KSO_WM_SLIDE_SIZE" val="870*519"/>
  <p:tag name="KSO_WM_SLIDE_SUBTYPE" val="picTxt"/>
  <p:tag name="KSO_WM_TEMPLATE_CATEGORY" val="diagram"/>
  <p:tag name="KSO_WM_SLIDE_ID" val="diagram20208600_1"/>
  <p:tag name="KSO_WM_SLIDE_BACKGROUND" val="[&quot;general&quot;]"/>
  <p:tag name="KSO_WM_SLIDE_RATIO" val="1.777778"/>
  <p:tag name="KSO_WM_TEMPLATE_SUBCATEGORY" val="21"/>
  <p:tag name="KSO_WM_TEMPLATE_MASTER_TYPE" val="0"/>
  <p:tag name="KSO_WM_TEMPLATE_COLOR_TYPE" val="1"/>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c50e751605bf474f903eb8204d109f3c&quot;,&quot;fill_align&quot;:&quot;cm&quot;,&quot;chip_types&quot;:[&quot;diagram&quot;,&quot;pictext&quot;,&quot;text&quot;,&quot;picture&quot;,&quot;chart&quot;,&quot;table&quot;,&quot;video&quot;]}]]"/>
  <p:tag name="KSO_WM_CHIP_XID" val="5ef20c07a491bb0086638b15"/>
  <p:tag name="KSO_WM_SLIDE_CAN_ADD_NAVIGATION" val="1"/>
  <p:tag name="KSO_WM_CHIP_DECFILLPROP" val="[]"/>
  <p:tag name="KSO_WM_CHIP_GROUPID" val="5ef20c07a491bb0086638b14"/>
  <p:tag name="KSO_WM_SLIDE_BK_DARK_LIGHT" val="2"/>
  <p:tag name="KSO_WM_SLIDE_BACKGROUND_TYPE" val="general"/>
  <p:tag name="KSO_WM_SLIDE_SUPPORT_FEATURE_TYPE" val="3"/>
  <p:tag name="KSO_WM_TEMPLATE_ASSEMBLE_XID" val="60656e7a4054ed1e2fb7f9a1"/>
  <p:tag name="KSO_WM_TEMPLATE_ASSEMBLE_GROUPID" val="60656e7a4054ed1e2fb7f9a1"/>
  <p:tag name="KSO_WM_SLIDE_LAYOUT_INFO" val="{&quot;backgroundInfo&quot;:[{&quot;bottom&quot;:0,&quot;bottomAbs&quot;:false,&quot;left&quot;:0,&quot;leftAbs&quot;:false,&quot;right&quot;:0,&quot;rightAbs&quot;:false,&quot;top&quot;:0,&quot;topAbs&quot;:false,&quot;type&quot;:&quot;general&quot;}],&quot;direction&quot;:1,&quot;id&quot;:&quot;2021-05-01T19:22:07&quot;,&quot;maxSize&quot;:{&quot;size1&quot;:2.3999999999999999},&quot;minSize&quot;:{&quot;size1&quot;:2.3999999999999999},&quot;normalSize&quot;:{&quot;size1&quot;:2.3999999999999999},&quot;subLayout&quot;:[{&quot;id&quot;:&quot;2021-05-01T19:22:07&quot;,&quot;type&quot;:0},{&quot;id&quot;:&quot;2021-05-01T19:22:07&quot;,&quot;margin&quot;:{&quot;bottom&quot;:2.1170001029968262,&quot;left&quot;:1.6929999589920044,&quot;right&quot;:2.5399999618530273,&quot;top&quot;:2.1170001029968262},&quot;type&quot;:0}],&quot;type&quot;:0}"/>
</p:tagLst>
</file>

<file path=ppt/tags/tag2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1"/>
  <p:tag name="KSO_WM_TEMPLATE_CATEGORY" val="diagram"/>
  <p:tag name="KSO_WM_TEMPLATE_INDEX" val="20208600"/>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1"/>
  <p:tag name="KSO_WM_TEMPLATE_ASSEMBLE_GROUPID" val="60656e7a4054ed1e2fb7f9a1"/>
</p:tagLst>
</file>

<file path=ppt/tags/tag2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2"/>
  <p:tag name="KSO_WM_TEMPLATE_CATEGORY" val="diagram"/>
  <p:tag name="KSO_WM_TEMPLATE_INDEX" val="20208600"/>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3"/>
  <p:tag name="KSO_WM_TEMPLATE_CATEGORY" val="diagram"/>
  <p:tag name="KSO_WM_TEMPLATE_INDEX" val="20208600"/>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2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4"/>
  <p:tag name="KSO_WM_TEMPLATE_CATEGORY" val="diagram"/>
  <p:tag name="KSO_WM_TEMPLATE_INDEX" val="20208600"/>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2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5"/>
  <p:tag name="KSO_WM_TEMPLATE_CATEGORY" val="diagram"/>
  <p:tag name="KSO_WM_TEMPLATE_INDEX" val="20208600"/>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233.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36.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237.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38.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3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0.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63_1*f*1"/>
  <p:tag name="KSO_WM_TEMPLATE_CATEGORY" val="diagram"/>
  <p:tag name="KSO_WM_TEMPLATE_INDEX" val="20207363"/>
  <p:tag name="KSO_WM_UNIT_LAYERLEVEL" val="1"/>
  <p:tag name="KSO_WM_TAG_VERSION" val="1.0"/>
  <p:tag name="KSO_WM_BEAUTIFY_FLAG" val="#wm#"/>
  <p:tag name="KSO_WM_UNIT_DEFAULT_FONT" val="14;20;2"/>
  <p:tag name="KSO_WM_UNIT_BLOCK" val="0"/>
  <p:tag name="KSO_WM_UNIT_VALUE" val="310"/>
  <p:tag name="KSO_WM_UNIT_SHOW_EDIT_AREA_INDICATION" val="1"/>
  <p:tag name="KSO_WM_CHIP_GROUPID" val="5e6b05596848fb12bee65ac8"/>
  <p:tag name="KSO_WM_CHIP_XID" val="5e6b05596848fb12bee65aca"/>
  <p:tag name="KSO_WM_UNIT_DEC_AREA_ID" val="68abe3f3250242f5b4d06c8bb2ded4e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eec44ee99e84d68ae2fbe799ff00a7c"/>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e634054ed1e2fb7f79a"/>
  <p:tag name="KSO_WM_TEMPLATE_ASSEMBLE_GROUPID" val="60656e634054ed1e2fb7f79a"/>
</p:tagLst>
</file>

<file path=ppt/tags/tag241.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44.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245.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46.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4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48.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63_1*f*1"/>
  <p:tag name="KSO_WM_TEMPLATE_CATEGORY" val="diagram"/>
  <p:tag name="KSO_WM_TEMPLATE_INDEX" val="20207363"/>
  <p:tag name="KSO_WM_UNIT_LAYERLEVEL" val="1"/>
  <p:tag name="KSO_WM_TAG_VERSION" val="1.0"/>
  <p:tag name="KSO_WM_BEAUTIFY_FLAG" val="#wm#"/>
  <p:tag name="KSO_WM_UNIT_DEFAULT_FONT" val="14;20;2"/>
  <p:tag name="KSO_WM_UNIT_BLOCK" val="0"/>
  <p:tag name="KSO_WM_UNIT_VALUE" val="310"/>
  <p:tag name="KSO_WM_UNIT_SHOW_EDIT_AREA_INDICATION" val="1"/>
  <p:tag name="KSO_WM_CHIP_GROUPID" val="5e6b05596848fb12bee65ac8"/>
  <p:tag name="KSO_WM_CHIP_XID" val="5e6b05596848fb12bee65aca"/>
  <p:tag name="KSO_WM_UNIT_DEC_AREA_ID" val="68abe3f3250242f5b4d06c8bb2ded4e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eec44ee99e84d68ae2fbe799ff00a7c"/>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e634054ed1e2fb7f79a"/>
  <p:tag name="KSO_WM_TEMPLATE_ASSEMBLE_GROUPID" val="60656e634054ed1e2fb7f79a"/>
</p:tagLst>
</file>

<file path=ppt/tags/tag249.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52.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253.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54.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5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56.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63_1*f*1"/>
  <p:tag name="KSO_WM_TEMPLATE_CATEGORY" val="diagram"/>
  <p:tag name="KSO_WM_TEMPLATE_INDEX" val="20207363"/>
  <p:tag name="KSO_WM_UNIT_LAYERLEVEL" val="1"/>
  <p:tag name="KSO_WM_TAG_VERSION" val="1.0"/>
  <p:tag name="KSO_WM_BEAUTIFY_FLAG" val="#wm#"/>
  <p:tag name="KSO_WM_UNIT_DEFAULT_FONT" val="14;20;2"/>
  <p:tag name="KSO_WM_UNIT_BLOCK" val="0"/>
  <p:tag name="KSO_WM_UNIT_VALUE" val="310"/>
  <p:tag name="KSO_WM_UNIT_SHOW_EDIT_AREA_INDICATION" val="1"/>
  <p:tag name="KSO_WM_CHIP_GROUPID" val="5e6b05596848fb12bee65ac8"/>
  <p:tag name="KSO_WM_CHIP_XID" val="5e6b05596848fb12bee65aca"/>
  <p:tag name="KSO_WM_UNIT_DEC_AREA_ID" val="68abe3f3250242f5b4d06c8bb2ded4e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eec44ee99e84d68ae2fbe799ff00a7c"/>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e634054ed1e2fb7f79a"/>
  <p:tag name="KSO_WM_TEMPLATE_ASSEMBLE_GROUPID" val="60656e634054ed1e2fb7f79a"/>
</p:tagLst>
</file>

<file path=ppt/tags/tag257.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0.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261.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62.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6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64.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63_1*f*1"/>
  <p:tag name="KSO_WM_TEMPLATE_CATEGORY" val="diagram"/>
  <p:tag name="KSO_WM_TEMPLATE_INDEX" val="20207363"/>
  <p:tag name="KSO_WM_UNIT_LAYERLEVEL" val="1"/>
  <p:tag name="KSO_WM_TAG_VERSION" val="1.0"/>
  <p:tag name="KSO_WM_BEAUTIFY_FLAG" val="#wm#"/>
  <p:tag name="KSO_WM_UNIT_DEFAULT_FONT" val="14;20;2"/>
  <p:tag name="KSO_WM_UNIT_BLOCK" val="0"/>
  <p:tag name="KSO_WM_UNIT_VALUE" val="310"/>
  <p:tag name="KSO_WM_UNIT_SHOW_EDIT_AREA_INDICATION" val="1"/>
  <p:tag name="KSO_WM_CHIP_GROUPID" val="5e6b05596848fb12bee65ac8"/>
  <p:tag name="KSO_WM_CHIP_XID" val="5e6b05596848fb12bee65aca"/>
  <p:tag name="KSO_WM_UNIT_DEC_AREA_ID" val="68abe3f3250242f5b4d06c8bb2ded4e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eec44ee99e84d68ae2fbe799ff00a7c"/>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e634054ed1e2fb7f79a"/>
  <p:tag name="KSO_WM_TEMPLATE_ASSEMBLE_GROUPID" val="60656e634054ed1e2fb7f79a"/>
</p:tagLst>
</file>

<file path=ppt/tags/tag265.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68.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269.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71.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72.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63_1*f*1"/>
  <p:tag name="KSO_WM_TEMPLATE_CATEGORY" val="diagram"/>
  <p:tag name="KSO_WM_TEMPLATE_INDEX" val="20207363"/>
  <p:tag name="KSO_WM_UNIT_LAYERLEVEL" val="1"/>
  <p:tag name="KSO_WM_TAG_VERSION" val="1.0"/>
  <p:tag name="KSO_WM_BEAUTIFY_FLAG" val="#wm#"/>
  <p:tag name="KSO_WM_UNIT_DEFAULT_FONT" val="14;20;2"/>
  <p:tag name="KSO_WM_UNIT_BLOCK" val="0"/>
  <p:tag name="KSO_WM_UNIT_VALUE" val="310"/>
  <p:tag name="KSO_WM_UNIT_SHOW_EDIT_AREA_INDICATION" val="1"/>
  <p:tag name="KSO_WM_CHIP_GROUPID" val="5e6b05596848fb12bee65ac8"/>
  <p:tag name="KSO_WM_CHIP_XID" val="5e6b05596848fb12bee65aca"/>
  <p:tag name="KSO_WM_UNIT_DEC_AREA_ID" val="68abe3f3250242f5b4d06c8bb2ded4e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eec44ee99e84d68ae2fbe799ff00a7c"/>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e634054ed1e2fb7f79a"/>
  <p:tag name="KSO_WM_TEMPLATE_ASSEMBLE_GROUPID" val="60656e634054ed1e2fb7f79a"/>
</p:tagLst>
</file>

<file path=ppt/tags/tag273.xml><?xml version="1.0" encoding="utf-8"?>
<p:tagLst xmlns:a="http://schemas.openxmlformats.org/drawingml/2006/main" xmlns:r="http://schemas.openxmlformats.org/officeDocument/2006/relationships" xmlns:p="http://schemas.openxmlformats.org/presentationml/2006/main">
  <p:tag name="KSO_WM_TEMPLATE_INDEX" val="20208600"/>
  <p:tag name="KSO_WM_TAG_VERSION" val="1.0"/>
  <p:tag name="KSO_WM_SLIDE_INDEX" val="1"/>
  <p:tag name="KSO_WM_SLIDE_ITEM_CNT" val="0"/>
  <p:tag name="KSO_WM_SLIDE_LAYOUT" val="d"/>
  <p:tag name="KSO_WM_SLIDE_LAYOUT_CNT" val="1"/>
  <p:tag name="KSO_WM_SLIDE_TYPE" val="text"/>
  <p:tag name="KSO_WM_BEAUTIFY_FLAG" val="#wm#"/>
  <p:tag name="KSO_WM_SLIDE_POSITION" val="45*10"/>
  <p:tag name="KSO_WM_SLIDE_SIZE" val="870*519"/>
  <p:tag name="KSO_WM_SLIDE_SUBTYPE" val="picTxt"/>
  <p:tag name="KSO_WM_TEMPLATE_CATEGORY" val="diagram"/>
  <p:tag name="KSO_WM_SLIDE_ID" val="diagram20208600_1"/>
  <p:tag name="KSO_WM_SLIDE_BACKGROUND" val="[&quot;general&quot;]"/>
  <p:tag name="KSO_WM_SLIDE_RATIO" val="1.777778"/>
  <p:tag name="KSO_WM_TEMPLATE_SUBCATEGORY" val="21"/>
  <p:tag name="KSO_WM_TEMPLATE_MASTER_TYPE" val="0"/>
  <p:tag name="KSO_WM_TEMPLATE_COLOR_TYPE" val="1"/>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c50e751605bf474f903eb8204d109f3c&quot;,&quot;fill_align&quot;:&quot;cm&quot;,&quot;chip_types&quot;:[&quot;diagram&quot;,&quot;pictext&quot;,&quot;text&quot;,&quot;picture&quot;,&quot;chart&quot;,&quot;table&quot;,&quot;video&quot;]}]]"/>
  <p:tag name="KSO_WM_CHIP_XID" val="5ef20c07a491bb0086638b15"/>
  <p:tag name="KSO_WM_SLIDE_CAN_ADD_NAVIGATION" val="1"/>
  <p:tag name="KSO_WM_CHIP_DECFILLPROP" val="[]"/>
  <p:tag name="KSO_WM_CHIP_GROUPID" val="5ef20c07a491bb0086638b14"/>
  <p:tag name="KSO_WM_SLIDE_BK_DARK_LIGHT" val="2"/>
  <p:tag name="KSO_WM_SLIDE_BACKGROUND_TYPE" val="general"/>
  <p:tag name="KSO_WM_SLIDE_SUPPORT_FEATURE_TYPE" val="3"/>
  <p:tag name="KSO_WM_TEMPLATE_ASSEMBLE_XID" val="60656e7a4054ed1e2fb7f9a1"/>
  <p:tag name="KSO_WM_TEMPLATE_ASSEMBLE_GROUPID" val="60656e7a4054ed1e2fb7f9a1"/>
  <p:tag name="KSO_WM_SLIDE_LAYOUT_INFO" val="{&quot;backgroundInfo&quot;:[{&quot;bottom&quot;:0,&quot;bottomAbs&quot;:false,&quot;left&quot;:0,&quot;leftAbs&quot;:false,&quot;right&quot;:0,&quot;rightAbs&quot;:false,&quot;top&quot;:0,&quot;topAbs&quot;:false,&quot;type&quot;:&quot;general&quot;}],&quot;direction&quot;:1,&quot;id&quot;:&quot;2021-05-01T19:22:07&quot;,&quot;maxSize&quot;:{&quot;size1&quot;:2.3999999999999999},&quot;minSize&quot;:{&quot;size1&quot;:2.3999999999999999},&quot;normalSize&quot;:{&quot;size1&quot;:2.3999999999999999},&quot;subLayout&quot;:[{&quot;id&quot;:&quot;2021-05-01T19:22:07&quot;,&quot;type&quot;:0},{&quot;id&quot;:&quot;2021-05-01T19:22:07&quot;,&quot;margin&quot;:{&quot;bottom&quot;:2.1170001029968262,&quot;left&quot;:1.6929999589920044,&quot;right&quot;:2.5399999618530273,&quot;top&quot;:2.1170001029968262},&quot;type&quot;:0}],&quot;type&quot;:0}"/>
</p:tagLst>
</file>

<file path=ppt/tags/tag27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1"/>
  <p:tag name="KSO_WM_TEMPLATE_CATEGORY" val="diagram"/>
  <p:tag name="KSO_WM_TEMPLATE_INDEX" val="20208600"/>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1"/>
  <p:tag name="KSO_WM_TEMPLATE_ASSEMBLE_GROUPID" val="60656e7a4054ed1e2fb7f9a1"/>
</p:tagLst>
</file>

<file path=ppt/tags/tag27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2"/>
  <p:tag name="KSO_WM_TEMPLATE_CATEGORY" val="diagram"/>
  <p:tag name="KSO_WM_TEMPLATE_INDEX" val="20208600"/>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27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3"/>
  <p:tag name="KSO_WM_TEMPLATE_CATEGORY" val="diagram"/>
  <p:tag name="KSO_WM_TEMPLATE_INDEX" val="20208600"/>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27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4"/>
  <p:tag name="KSO_WM_TEMPLATE_CATEGORY" val="diagram"/>
  <p:tag name="KSO_WM_TEMPLATE_INDEX" val="20208600"/>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27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5"/>
  <p:tag name="KSO_WM_TEMPLATE_CATEGORY" val="diagram"/>
  <p:tag name="KSO_WM_TEMPLATE_INDEX" val="20208600"/>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12315"/>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F2F2F2"/>
      </a:dk2>
      <a:lt2>
        <a:srgbClr val="FFFFFF"/>
      </a:lt2>
      <a:accent1>
        <a:srgbClr val="266CBA"/>
      </a:accent1>
      <a:accent2>
        <a:srgbClr val="0887CE"/>
      </a:accent2>
      <a:accent3>
        <a:srgbClr val="089AC2"/>
      </a:accent3>
      <a:accent4>
        <a:srgbClr val="07A99D"/>
      </a:accent4>
      <a:accent5>
        <a:srgbClr val="07B566"/>
      </a:accent5>
      <a:accent6>
        <a:srgbClr val="6CBA26"/>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73</TotalTime>
  <Words>2583</Words>
  <Application>Microsoft Office PowerPoint</Application>
  <PresentationFormat>自定义</PresentationFormat>
  <Paragraphs>142</Paragraphs>
  <Slides>26</Slides>
  <Notes>10</Notes>
  <HiddenSlides>0</HiddenSlides>
  <MMClips>0</MMClips>
  <ScaleCrop>false</ScaleCrop>
  <HeadingPairs>
    <vt:vector size="4" baseType="variant">
      <vt:variant>
        <vt:lpstr>主题</vt:lpstr>
      </vt:variant>
      <vt:variant>
        <vt:i4>2</vt:i4>
      </vt:variant>
      <vt:variant>
        <vt:lpstr>幻灯片标题</vt:lpstr>
      </vt:variant>
      <vt:variant>
        <vt:i4>26</vt:i4>
      </vt:variant>
    </vt:vector>
  </HeadingPairs>
  <TitlesOfParts>
    <vt:vector size="28" baseType="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杨凯睿</dc:creator>
  <cp:lastModifiedBy>dell</cp:lastModifiedBy>
  <cp:revision>538</cp:revision>
  <dcterms:created xsi:type="dcterms:W3CDTF">2020-05-04T06:20:00Z</dcterms:created>
  <dcterms:modified xsi:type="dcterms:W3CDTF">2021-10-26T13:24:19Z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2052-11.1.0.9914</vt:lpwstr>
  </property>
  <property fmtid="{D5CDD505-2E9C-101B-9397-08002B2CF9AE}" pid="3" name="ICV">
    <vt:lpwstr>6F5A4B853BC44103BBDF747F4AC1F6DC</vt:lpwstr>
  </property>
</Properties>
</file>