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</p:sldMasterIdLst>
  <p:notesMasterIdLst>
    <p:notesMasterId r:id="rId29"/>
  </p:notesMasterIdLst>
  <p:sldIdLst>
    <p:sldId id="394" r:id="rId3"/>
    <p:sldId id="395" r:id="rId4"/>
    <p:sldId id="396" r:id="rId5"/>
    <p:sldId id="397" r:id="rId6"/>
    <p:sldId id="366" r:id="rId7"/>
    <p:sldId id="398" r:id="rId8"/>
    <p:sldId id="399" r:id="rId9"/>
    <p:sldId id="400" r:id="rId10"/>
    <p:sldId id="401" r:id="rId11"/>
    <p:sldId id="402" r:id="rId12"/>
    <p:sldId id="403" r:id="rId13"/>
    <p:sldId id="404" r:id="rId14"/>
    <p:sldId id="405" r:id="rId15"/>
    <p:sldId id="406" r:id="rId16"/>
    <p:sldId id="407" r:id="rId17"/>
    <p:sldId id="408" r:id="rId18"/>
    <p:sldId id="409" r:id="rId19"/>
    <p:sldId id="410" r:id="rId20"/>
    <p:sldId id="411" r:id="rId21"/>
    <p:sldId id="412" r:id="rId22"/>
    <p:sldId id="413" r:id="rId23"/>
    <p:sldId id="414" r:id="rId24"/>
    <p:sldId id="415" r:id="rId25"/>
    <p:sldId id="416" r:id="rId26"/>
    <p:sldId id="417" r:id="rId27"/>
    <p:sldId id="392" r:id="rId28"/>
  </p:sldIdLst>
  <p:sldSz cx="12192000" cy="6858000"/>
  <p:notesSz cx="6858000" cy="9144000"/>
  <p:embeddedFontLst>
    <p:embeddedFont>
      <p:font typeface="Copperplate Gothic Bold" panose="020E0705020206020404" pitchFamily="2" charset="0"/>
      <p:regular r:id="rId33"/>
    </p:embeddedFont>
    <p:embeddedFont>
      <p:font typeface="微软雅黑" panose="020B0503020204020204" pitchFamily="2" charset="-122"/>
      <p:regular r:id="rId34"/>
    </p:embeddedFont>
    <p:embeddedFont>
      <p:font typeface="黑体" panose="02010609060101010101" pitchFamily="1" charset="-122"/>
      <p:regular r:id="rId35"/>
    </p:embeddedFont>
  </p:embeddedFont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B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49" d="100"/>
          <a:sy n="49" d="100"/>
        </p:scale>
        <p:origin x="-90" y="-408"/>
      </p:cViewPr>
      <p:guideLst>
        <p:guide orient="horz" pos="403"/>
        <p:guide orient="horz" pos="1298"/>
        <p:guide orient="horz" pos="3704"/>
        <p:guide orient="horz" pos="3112"/>
        <p:guide orient="horz" pos="2722"/>
        <p:guide orient="horz" pos="3304"/>
        <p:guide pos="3892"/>
        <p:guide pos="836"/>
        <p:guide pos="7680"/>
        <p:guide pos="7014"/>
        <p:guide pos="1255"/>
        <p:guide pos="63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font" Target="fonts/font3.fntdata"/><Relationship Id="rId34" Type="http://schemas.openxmlformats.org/officeDocument/2006/relationships/font" Target="fonts/font2.fntdata"/><Relationship Id="rId33" Type="http://schemas.openxmlformats.org/officeDocument/2006/relationships/font" Target="fonts/font1.fntdata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3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fontAlgn="base" hangingPunct="1"/>
            <a:endParaRPr lang="zh-CN" altLang="en-US" sz="1200" strike="noStrike" noProof="1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4341" name="备注占位符 4"/>
          <p:cNvSpPr>
            <a:spLocks noGrp="1" noRot="1" noChangeAspect="1"/>
          </p:cNvSpPr>
          <p:nvPr/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>
              <a:spcBef>
                <a:spcPct val="30000"/>
              </a:spcBef>
            </a:pPr>
            <a:r>
              <a:rPr lang="zh-CN" altLang="en-US" sz="1200" dirty="0"/>
              <a:t>单击此处编辑母版文本样式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第二级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第三级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第四级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第五级</a:t>
            </a:r>
            <a:endParaRPr lang="zh-CN" altLang="en-US" sz="1200" dirty="0"/>
          </a:p>
        </p:txBody>
      </p:sp>
      <p:sp>
        <p:nvSpPr>
          <p:cNvPr id="1434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4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42975" y="6338888"/>
            <a:ext cx="541338" cy="2825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>
            <a:lvl1pPr algn="ctr">
              <a:defRPr>
                <a:solidFill>
                  <a:srgbClr val="59595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1219200" lvl="0" indent="-121920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5800" b="0" i="0" u="none" kern="1200" baseline="0">
          <a:solidFill>
            <a:schemeClr val="tx1"/>
          </a:solidFill>
          <a:latin typeface="+mj-lt"/>
          <a:ea typeface="+mj-ea"/>
          <a:cs typeface="+mj-cs"/>
          <a:sym typeface="Copperplate Gothic Bold" panose="020E0705020206020404" pitchFamily="2" charset="0"/>
        </a:defRPr>
      </a:lvl1pPr>
    </p:titleStyle>
    <p:bodyStyle>
      <a:lvl1pPr marL="457200" lvl="0" indent="-4572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1pPr>
      <a:lvl2pPr marL="990600" lvl="1" indent="-3810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2pPr>
      <a:lvl3pPr marL="1524000" lvl="2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3pPr>
      <a:lvl4pPr marL="2133600" lvl="3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4pPr>
      <a:lvl5pPr marL="2743200" lvl="4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5pPr>
      <a:lvl6pPr marL="2514600" lvl="5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6pPr>
      <a:lvl7pPr marL="2971800" lvl="6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7pPr>
      <a:lvl8pPr marL="3429000" lvl="7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8pPr>
      <a:lvl9pPr marL="3886200" lvl="8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lstStyle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6" name="直接连接符 39"/>
          <p:cNvSpPr/>
          <p:nvPr/>
        </p:nvSpPr>
        <p:spPr>
          <a:xfrm>
            <a:off x="7872413" y="5154613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7" name="直接连接符 40"/>
          <p:cNvSpPr/>
          <p:nvPr/>
        </p:nvSpPr>
        <p:spPr>
          <a:xfrm>
            <a:off x="7872413" y="5219700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8" name="直接连接符 41"/>
          <p:cNvSpPr/>
          <p:nvPr/>
        </p:nvSpPr>
        <p:spPr>
          <a:xfrm>
            <a:off x="7872413" y="5286375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330200" y="2769235"/>
            <a:ext cx="117252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C</a:t>
            </a:r>
            <a:r>
              <a:rPr lang="zh-CN" altLang="en-US" sz="9600" b="1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语言程序设计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  <a:p>
            <a:pPr algn="ctr"/>
            <a:endParaRPr lang="en-US" altLang="zh-CN" sz="2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71" name="TextBox 13"/>
          <p:cNvSpPr/>
          <p:nvPr/>
        </p:nvSpPr>
        <p:spPr>
          <a:xfrm>
            <a:off x="3832225" y="4765675"/>
            <a:ext cx="443865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800" b="1" dirty="0">
                <a:latin typeface="微软雅黑" panose="020B0503020204020204" pitchFamily="2" charset="-122"/>
                <a:ea typeface="微软雅黑" panose="020B0503020204020204" pitchFamily="2" charset="-122"/>
              </a:rPr>
              <a:t>专业核心课程</a:t>
            </a:r>
            <a:endParaRPr lang="zh-CN" altLang="en-US" sz="4800" b="1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13" name="Picture 3" descr="F:\PPT\LOGO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100" y="273220"/>
            <a:ext cx="2219716" cy="221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12.3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文件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的打开与关闭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394040" y="1772885"/>
            <a:ext cx="952629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对于文件使用方式，有以下几点说明：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）文件使用方式由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r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w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t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+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六个字符拼成。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）凡用“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r”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打开一个文件时，该文件必须已经存在，且只能从该文件读出。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）凡用“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w”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打开的文件只能向该文件写入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）若要向一个已存在的文件追加新的信息，只能用“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方式打开文件，但此时该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文件必须是存在的，否则将会出错。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）在打开一个文件时，如果出错，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fopen(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将返回一个空指针值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NULL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。在程序中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可以用这一信息判别是否完成打开文件的工作，并进行相应的处理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6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）把一个文本文件读入内存时，要将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ASCII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码转换成二进制码，而把文件以文本方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式写入磁盘时，也要把二进制码转换成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ASCII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码，因此文本文件的读写要花费较多的转换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时间。对二进制文件的读写，不存在这种转换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12.3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文件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的打开与关闭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394040" y="1772885"/>
            <a:ext cx="952629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对于文件使用方式，有以下几点说明：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7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）标准输入文件（键盘）、标准输出文件（显示器）、标准出错输出（出错信息）是由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系统打开的，可直接使用。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12.3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文件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的打开与关闭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394040" y="1772885"/>
            <a:ext cx="952629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文件关闭函数：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文件一旦使用完毕，应用关闭文件函数把文件关闭，以避免文件的数据丢失等错误。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关闭文件的函数是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fclose( )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fclose(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函数调用的一般形式是：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fclose(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文件指针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fclose(fp);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正常完成关闭文件操作时，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fclose(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函数的返回值为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。如返回非零值，则表示有错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误发生。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12.4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文件的读写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394040" y="1772885"/>
            <a:ext cx="952629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文件读写函数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对文件的读和写是最常用的文件操作。Ｃ语言中提供了多种文件读写的函数。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●  字符读写函数：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fgetc(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fputc( )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●  字符串读写函数：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fgets(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fputs( )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●  数据块读写函数：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freed(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fwrite( )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●  格式化读写函数：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fscanf(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fprinf( )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使用以上函数时，都要求包含头文件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stdio.h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12.4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文件的读写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394040" y="1772885"/>
            <a:ext cx="952629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读字符函数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fgetc( )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fgetc(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函数的功能是从指定的文件中读一个字符，函数调用的形式为：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字符变量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=fgetc(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文件指针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ch=fgetc(fp);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12.4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文件的读写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394040" y="2076613"/>
            <a:ext cx="952629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对于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fgetc(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函数的使用，有以下几点说明：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fgetc(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函数调用中，读取的文件必须是以读或读写方式打开的。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）读取字符的结果也可以不向字符变量赋值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）在文件内部有一个位置指针，其用来指向文件的当前读写字节。在文件打开时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，该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指针总是指向文件的第一个字节。使用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fgetc(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函数后，该位置指针将向后移动一字节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。因此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可连续多次使用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fgetc(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函数，读取多个字符。注意，文件指针和文件内部的位置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不是一回事。文件指针是指向整个文件的，须在程序中定义说明，只要不重新赋值，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文件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指针的值是不变的。文件内部的位置指针用以指示文件内部的当前读写位置，每读写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一次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，该指针均向后移动，它不需在程序中定义说明，而是由系统自动设置的。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12.4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文件的读写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394040" y="2076613"/>
            <a:ext cx="952629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写字符函数 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fputc(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）：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fputc(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函数的功能是把一个字符写入指定的文件中，函数调用的形式为：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fputc(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字符量，文件指针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其中，待写入的字符量可以是字符常量或变量。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fputc('a',fp);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12.4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文件的读写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394040" y="2076613"/>
            <a:ext cx="952629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对于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fputc(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函数的使用，也要说明几点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）被写入的文件可以用写、读写、追加方式打开，用写或读写方式打开一个已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存在的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文件时，将清除原有的文件内容，写入字符从文件首开始。如需保留原有文件内容，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希望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写入的字符从文件末开始存放，必须以追加方式打开文件。被写入的文件若不存在，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则创建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该文件。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）每写入一个字符，文件内部位置指针向后移动一字节。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fputc(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函数有一个返回值，如写入成功，则返回写入的字符，否则返回一个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EOF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。可用此判断写入是否成功。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12.4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文件的读写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394040" y="2076613"/>
            <a:ext cx="952629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读字符串函数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fgets( 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fgets(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函数的功能是从指定的文件中读一个字符串到字符数组中，函数调用的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形式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fgets(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字符数组名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,n,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文件指针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其中的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n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是一个正整数，表示从文件中读出的字符串不超过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n-1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个字符。在读入的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最后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一个字符后加上串结束标志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'\0'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fgets(str,n,fp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);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的意义是从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fp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所指的文件中读出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n-1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个字符送入字符数组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str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12.4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文件的读写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394040" y="2076613"/>
            <a:ext cx="952629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对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fgets(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函数有以下两点说明：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）在读出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n-1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个字符之前，如遇到换行符或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EOF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，则读出结束。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fgets(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函数也有返回值，其返回值是字符数组的首地址。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lstStyle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330200" y="2769235"/>
            <a:ext cx="11725275" cy="133882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第</a:t>
            </a:r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12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章 文件</a:t>
            </a:r>
            <a:endParaRPr lang="en-US" altLang="zh-CN" sz="5400" b="1" dirty="0">
              <a:solidFill>
                <a:schemeClr val="bg1"/>
              </a:solidFill>
              <a:latin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12.4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文件的读写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394040" y="2076613"/>
            <a:ext cx="952629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数据块读写函数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fread(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fwrite( )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Ｃ语言还提供了用于整块数据的读写函数，可用来读写一组数据，如一个数组元素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、一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个结构变量的值等。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读数据块函数调用的一般形式为：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fread(buffer,size,count,fp);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写数据块函数调用的一般形式为：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fwrite(buffer,size,count,fp);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12.4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文件的读写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394040" y="2076613"/>
            <a:ext cx="952629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格式化读写函数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fscanf(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fprintf( )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fscanf( )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fprintf(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函数与前面使用的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scanf(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函数的功能相似，都是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格式化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读写函数。两者的区别在于，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fscanf(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fprintf(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函数的读写对象不是键盘和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显示器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，而是磁盘文件。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这两个函数的调用格式为：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fscanf(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文件指针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,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格式字符串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,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输入表列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fprintf(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文件指针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,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格式字符串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,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输出表列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fscanf(fp,"%d%s",&amp;i,s);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fprintf(fp,"%d%c",j,ch);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12.5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文件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的随机读写概述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394040" y="2076613"/>
            <a:ext cx="952629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文件定位：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移动文件内部位置指针的函数主要有两个，即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rewind(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fseek(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rewind(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函数前面已多次使用过，其调用形式为：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rewind(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文件指针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它的功能是把文件内部的位置指针移到文件首。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下面主要介绍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fseek(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fseek(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函数用来移动文件内部位置指针，其调用形式为：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fseek(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文件指针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,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位移量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,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起始点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);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12.5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文件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的随机读写概述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394040" y="2076613"/>
            <a:ext cx="952629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文件的随机读写：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移动位置指针之后，即可用前面介绍的任一种读写函数读写。由于一般是读写一个数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据块，因此常用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fread(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fwrite(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函数。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12.6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文件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检测函数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394040" y="2076613"/>
            <a:ext cx="952629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Ｃ语言中常用的文件检测函数有以下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）文件结束检测函数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feof( )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其调用格式如下：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feof(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文件指针 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);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）读写文件出错检测函数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ferror( )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其调用格式如下：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ferror(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文件指针 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);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）文件出错标志和文件结束标志置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clearerr( )。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其调用格式如下：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clearerr(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文件指针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);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12.7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Ｃ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库文件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450259" y="2708950"/>
            <a:ext cx="952629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Ｃ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系统提供的丰富的系统文件又称为库文件。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的库文件分为两类：一类是扩展名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为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".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h"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的文件，称为头文件，在前面的包含命令中已多次使用过。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".h"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文件中包含了常量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定义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 类型定义、宏定义、函数原型以及各种编译选择设置等信息。另一类是函数库，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包括各种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函数的目标代码，供用户在程序中调用。通常在程序中调用一个库函数时，要在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调用之前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包含该函数原型所在的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".h"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文件。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9833077" y="132081"/>
            <a:ext cx="2330247" cy="3893575"/>
          </a:xfrm>
          <a:prstGeom prst="parallelogram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18" name="平行四边形 17"/>
          <p:cNvSpPr/>
          <p:nvPr/>
        </p:nvSpPr>
        <p:spPr>
          <a:xfrm>
            <a:off x="8981971" y="356092"/>
            <a:ext cx="2330247" cy="3893575"/>
          </a:xfrm>
          <a:prstGeom prst="parallelogram">
            <a:avLst/>
          </a:prstGeom>
          <a:solidFill>
            <a:srgbClr val="BCCCEA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20" name="文本框 19"/>
          <p:cNvSpPr txBox="1"/>
          <p:nvPr/>
        </p:nvSpPr>
        <p:spPr>
          <a:xfrm>
            <a:off x="1482868" y="4025623"/>
            <a:ext cx="607633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谢谢观看</a:t>
            </a:r>
            <a:r>
              <a:rPr lang="en-US" altLang="zh-CN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!</a:t>
            </a:r>
            <a:endParaRPr lang="en-US" altLang="zh-CN" sz="88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2137180" y="343463"/>
            <a:ext cx="2053003" cy="205300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MH_Other_4"/>
          <p:cNvSpPr/>
          <p:nvPr>
            <p:custDataLst>
              <p:tags r:id="rId1"/>
            </p:custDataLst>
          </p:nvPr>
        </p:nvSpPr>
        <p:spPr>
          <a:xfrm>
            <a:off x="5891450" y="802625"/>
            <a:ext cx="331669" cy="33166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2"/>
            </p:custDataLst>
          </p:nvPr>
        </p:nvSpPr>
        <p:spPr>
          <a:xfrm>
            <a:off x="1180396" y="2169581"/>
            <a:ext cx="269512" cy="26639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3"/>
            </p:custDataLst>
          </p:nvPr>
        </p:nvSpPr>
        <p:spPr>
          <a:xfrm>
            <a:off x="201591" y="285299"/>
            <a:ext cx="576000" cy="576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4"/>
            </p:custDataLst>
          </p:nvPr>
        </p:nvSpPr>
        <p:spPr>
          <a:xfrm>
            <a:off x="1482555" y="1699489"/>
            <a:ext cx="424046" cy="42404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5"/>
            </p:custDataLst>
          </p:nvPr>
        </p:nvSpPr>
        <p:spPr>
          <a:xfrm>
            <a:off x="4656925" y="1283400"/>
            <a:ext cx="355390" cy="35128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6"/>
            </p:custDataLst>
          </p:nvPr>
        </p:nvSpPr>
        <p:spPr>
          <a:xfrm>
            <a:off x="1291767" y="1054836"/>
            <a:ext cx="442408" cy="44240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7"/>
            </p:custDataLst>
          </p:nvPr>
        </p:nvSpPr>
        <p:spPr>
          <a:xfrm>
            <a:off x="4248417" y="2368033"/>
            <a:ext cx="234000" cy="23129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8"/>
            </p:custDataLst>
          </p:nvPr>
        </p:nvSpPr>
        <p:spPr>
          <a:xfrm>
            <a:off x="537615" y="1339489"/>
            <a:ext cx="360000" cy="36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MH_Other_4"/>
          <p:cNvSpPr/>
          <p:nvPr>
            <p:custDataLst>
              <p:tags r:id="rId9"/>
            </p:custDataLst>
          </p:nvPr>
        </p:nvSpPr>
        <p:spPr>
          <a:xfrm>
            <a:off x="4537875" y="1894985"/>
            <a:ext cx="324000" cy="32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MH_Other_4"/>
          <p:cNvSpPr/>
          <p:nvPr>
            <p:custDataLst>
              <p:tags r:id="rId10"/>
            </p:custDataLst>
          </p:nvPr>
        </p:nvSpPr>
        <p:spPr>
          <a:xfrm>
            <a:off x="4815536" y="489434"/>
            <a:ext cx="479026" cy="47902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9" name="MH_Other_4"/>
          <p:cNvSpPr/>
          <p:nvPr>
            <p:custDataLst>
              <p:tags r:id="rId11"/>
            </p:custDataLst>
          </p:nvPr>
        </p:nvSpPr>
        <p:spPr>
          <a:xfrm>
            <a:off x="5442293" y="1876985"/>
            <a:ext cx="180000" cy="18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MH_Other_4"/>
          <p:cNvSpPr/>
          <p:nvPr>
            <p:custDataLst>
              <p:tags r:id="rId12"/>
            </p:custDataLst>
          </p:nvPr>
        </p:nvSpPr>
        <p:spPr>
          <a:xfrm>
            <a:off x="5839515" y="1759432"/>
            <a:ext cx="144000" cy="14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1" name="MH_Other_4"/>
          <p:cNvSpPr/>
          <p:nvPr>
            <p:custDataLst>
              <p:tags r:id="rId13"/>
            </p:custDataLst>
          </p:nvPr>
        </p:nvSpPr>
        <p:spPr>
          <a:xfrm>
            <a:off x="2055364" y="2432751"/>
            <a:ext cx="252000" cy="252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2" name="椭圆 41"/>
          <p:cNvSpPr/>
          <p:nvPr/>
        </p:nvSpPr>
        <p:spPr bwMode="auto">
          <a:xfrm>
            <a:off x="2079027" y="285299"/>
            <a:ext cx="2113964" cy="211396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33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8" grpId="0" bldLvl="0" animBg="1"/>
      <p:bldP spid="20" grpId="0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386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6387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6388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0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4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5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8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0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1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402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403" name="文本框 27"/>
          <p:cNvSpPr/>
          <p:nvPr/>
        </p:nvSpPr>
        <p:spPr>
          <a:xfrm>
            <a:off x="1590675" y="138906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6404" name="任意多边形 28"/>
          <p:cNvSpPr/>
          <p:nvPr/>
        </p:nvSpPr>
        <p:spPr>
          <a:xfrm flipV="1">
            <a:off x="1431925" y="135731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5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3" name="矩形 9"/>
          <p:cNvSpPr/>
          <p:nvPr/>
        </p:nvSpPr>
        <p:spPr>
          <a:xfrm>
            <a:off x="4862513" y="2581168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4" name="TextBox 12"/>
          <p:cNvSpPr txBox="1"/>
          <p:nvPr/>
        </p:nvSpPr>
        <p:spPr>
          <a:xfrm>
            <a:off x="5111750" y="2608155"/>
            <a:ext cx="3050835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掌握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C 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语言文件的基本操作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5" name="矩形 14"/>
          <p:cNvSpPr/>
          <p:nvPr/>
        </p:nvSpPr>
        <p:spPr>
          <a:xfrm>
            <a:off x="4879975" y="3579935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6" name="TextBox 17"/>
          <p:cNvSpPr txBox="1"/>
          <p:nvPr/>
        </p:nvSpPr>
        <p:spPr>
          <a:xfrm>
            <a:off x="5111750" y="3616448"/>
            <a:ext cx="2585964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掌握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C 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语言文件的读写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7" name="矩形 19"/>
          <p:cNvSpPr/>
          <p:nvPr/>
        </p:nvSpPr>
        <p:spPr>
          <a:xfrm>
            <a:off x="4879975" y="4578703"/>
            <a:ext cx="4073525" cy="449262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1"/>
          <p:cNvSpPr/>
          <p:nvPr/>
        </p:nvSpPr>
        <p:spPr>
          <a:xfrm>
            <a:off x="4913313" y="453584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19" name="TextBox 22"/>
          <p:cNvSpPr txBox="1"/>
          <p:nvPr/>
        </p:nvSpPr>
        <p:spPr>
          <a:xfrm>
            <a:off x="5111750" y="4624740"/>
            <a:ext cx="2818400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掌握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C 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语言中的文件函数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pSp>
        <p:nvGrpSpPr>
          <p:cNvPr id="16420" name="组合 26"/>
          <p:cNvGrpSpPr/>
          <p:nvPr/>
        </p:nvGrpSpPr>
        <p:grpSpPr>
          <a:xfrm>
            <a:off x="4591050" y="2014538"/>
            <a:ext cx="76200" cy="3508375"/>
            <a:chOff x="0" y="0"/>
            <a:chExt cx="63500" cy="2204256"/>
          </a:xfrm>
        </p:grpSpPr>
        <p:cxnSp>
          <p:nvCxnSpPr>
            <p:cNvPr id="4" name="直接连接符 27"/>
            <p:cNvCxnSpPr/>
            <p:nvPr/>
          </p:nvCxnSpPr>
          <p:spPr>
            <a:xfrm>
              <a:off x="0" y="0"/>
              <a:ext cx="0" cy="2204256"/>
            </a:xfrm>
            <a:prstGeom prst="line">
              <a:avLst/>
            </a:prstGeom>
            <a:ln w="38100" cap="flat" cmpd="sng">
              <a:solidFill>
                <a:srgbClr val="40404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421" name="直接连接符 28"/>
            <p:cNvCxnSpPr/>
            <p:nvPr/>
          </p:nvCxnSpPr>
          <p:spPr>
            <a:xfrm>
              <a:off x="63500" y="0"/>
              <a:ext cx="0" cy="2195552"/>
            </a:xfrm>
            <a:prstGeom prst="line">
              <a:avLst/>
            </a:prstGeom>
            <a:ln w="3175" cap="flat" cmpd="sng">
              <a:solidFill>
                <a:srgbClr val="262626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9" name="组合 38"/>
          <p:cNvGrpSpPr/>
          <p:nvPr/>
        </p:nvGrpSpPr>
        <p:grpSpPr>
          <a:xfrm>
            <a:off x="1590165" y="2152345"/>
            <a:ext cx="2921725" cy="1109961"/>
            <a:chOff x="1590165" y="2152345"/>
            <a:chExt cx="2921725" cy="1109961"/>
          </a:xfrm>
        </p:grpSpPr>
        <p:grpSp>
          <p:nvGrpSpPr>
            <p:cNvPr id="40" name="组合 39"/>
            <p:cNvGrpSpPr/>
            <p:nvPr/>
          </p:nvGrpSpPr>
          <p:grpSpPr>
            <a:xfrm>
              <a:off x="1685926" y="2152345"/>
              <a:ext cx="2730218" cy="940106"/>
              <a:chOff x="0" y="118727"/>
              <a:chExt cx="2730129" cy="939881"/>
            </a:xfrm>
          </p:grpSpPr>
          <p:sp>
            <p:nvSpPr>
              <p:cNvPr id="45" name="矩形 5"/>
              <p:cNvSpPr/>
              <p:nvPr/>
            </p:nvSpPr>
            <p:spPr>
              <a:xfrm>
                <a:off x="0" y="134905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 w="9525">
                <a:noFill/>
              </a:ln>
            </p:spPr>
            <p:txBody>
              <a:bodyPr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Copperplate Gothic Bold" panose="020E07050202060204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矩形 6"/>
              <p:cNvSpPr/>
              <p:nvPr/>
            </p:nvSpPr>
            <p:spPr>
              <a:xfrm>
                <a:off x="1006636" y="118727"/>
                <a:ext cx="1723493" cy="5538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3000" b="1" kern="1000" dirty="0" smtClean="0">
                    <a:latin typeface="微软雅黑" panose="020B0503020204020204" pitchFamily="2" charset="-122"/>
                  </a:rPr>
                  <a:t>学习目标</a:t>
                </a:r>
                <a:endParaRPr lang="zh-CN" altLang="en-US" sz="3000" b="1" kern="1000" dirty="0">
                  <a:latin typeface="微软雅黑" panose="020B0503020204020204" pitchFamily="2" charset="-122"/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2706588" y="2542890"/>
              <a:ext cx="18053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3600" kern="0" spc="250" dirty="0" smtClean="0">
                  <a:solidFill>
                    <a:srgbClr val="C00000"/>
                  </a:solidFill>
                </a:rPr>
                <a:t>bject</a:t>
              </a:r>
              <a:endParaRPr lang="zh-CN" altLang="en-US" sz="3600" kern="0" spc="250" dirty="0">
                <a:solidFill>
                  <a:srgbClr val="C00000"/>
                </a:solidFill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590165" y="2154310"/>
              <a:ext cx="1042782" cy="1107996"/>
              <a:chOff x="1104088" y="3761104"/>
              <a:chExt cx="1042782" cy="1107996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1104088" y="3985780"/>
                <a:ext cx="581838" cy="638960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1104088" y="3761104"/>
                <a:ext cx="1042782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600" dirty="0">
                    <a:solidFill>
                      <a:srgbClr val="FCF1F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O</a:t>
                </a:r>
                <a:endParaRPr lang="zh-CN" altLang="en-US" sz="6600" dirty="0">
                  <a:solidFill>
                    <a:srgbClr val="FCF1F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3" grpId="0" bldLvl="0" animBg="1"/>
      <p:bldP spid="16414" grpId="0" bldLvl="0"/>
      <p:bldP spid="16415" grpId="0" bldLvl="0" animBg="1"/>
      <p:bldP spid="16416" grpId="0" bldLvl="0"/>
      <p:bldP spid="16417" grpId="0" bldLvl="0" animBg="1"/>
      <p:bldP spid="16419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12.1 C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文件概述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063719" y="2564940"/>
            <a:ext cx="784854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所谓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“文件”，是指一组相关数据的有序集合。这个数据集有一个名称，叫作文件名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。实际上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在前面的各章中我们已经多次使用了文件，例如源程序文件、目标文件、可执行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文件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、库文件 （头文件）等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。文件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通常是驻留在外部介质（如磁盘等）上的，在使用时才调入内存中。从不同的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角度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可对文件作不同的分类。从用户的角度看，文件可分为普通文件和设备文件两种。</a:t>
            </a:r>
            <a:endParaRPr lang="en-GB" altLang="en-US" b="1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12.1 C 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文件概述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063720" y="2148618"/>
            <a:ext cx="784854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普通文件：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普通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文件是指驻留在磁盘或其他外部介质上的一个有序数据集，可以是源文件、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目标文件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、可执行程序；也可以是一组待输入处理的原始数据，或者是一组输出的结果。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源文件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、目标文件、可执行程序可以称作程序文件，输入与输出数据可称作数据文件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设备文件：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设备文件是指与主机相连的各种外部设备，如显示器、打印机、键盘等。在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操作系统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中，把外部设备也看作一个文件进行管理，把它们的输入、输出等同于对磁盘文件的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读和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写。</a:t>
            </a:r>
            <a:endParaRPr lang="en-GB" altLang="en-US" b="1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12.2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文件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指针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394040" y="1844890"/>
            <a:ext cx="952629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在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Ｃ语言中用一个指针变量指向一个文件，这个指针称为文件指针。通过文件指针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就可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对它所指的文件进行各种操作。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定义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文件指针的一般形式为：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FILE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*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指针变量标识符；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其中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FILE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应为大写，它实际上是由系统定义的一个结构，该结构中含有文件名、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文件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状态和文件当前位置等信息。在编写源程序时不必关心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FILE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结构的细节。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例如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FILE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*fp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表示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fp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是指向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FILE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结构的指针变量，通过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fp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即可找到存放某个文件信息的结构变量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，然后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按结构变量提供的信息找到该文件，实施对文件的操作。习惯上把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fp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称为指向一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个文件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的指针。</a:t>
            </a:r>
            <a:endParaRPr lang="en-GB" altLang="en-US" b="1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12.3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文件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的打开与关闭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394040" y="1844890"/>
            <a:ext cx="952629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文件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在进行读写操作之前要先打开，使用完毕后要关闭。所谓打开文件，实际上是建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立文件的各种有关信息，并使文件指针指向该文件，以便进行其他操作。关闭文件则断开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指针与文件之间的联系，也就是禁止再对该文件进行操作。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在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Ｃ语言中，文件操作都是由库函数完成的。</a:t>
            </a:r>
            <a:endParaRPr lang="en-GB" altLang="en-US" b="1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12.3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文件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的打开与关闭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394040" y="1772885"/>
            <a:ext cx="952629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文件的打开：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fopen(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函数用来打开一个文件，其调用的一般形式为：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文件指针名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=fopen(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文件名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,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使用文件方式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其中，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“文件指针名”必须是被说明为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FILE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类型的指针变量；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“文件名”是被打开文件的文件名；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“使用文件方式”是指文件的类型和操作要求。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“文件名”一般为字符串常量或字符串数组。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FILE *fp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fp=("fi le a","r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");</a:t>
            </a:r>
            <a:endParaRPr lang="en-GB" altLang="en-US" b="1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12.3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文件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的打开与关闭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394040" y="1772885"/>
            <a:ext cx="9526295" cy="228845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文件使用方式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090" y="2268538"/>
            <a:ext cx="6742113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opperplate Gothic Bold"/>
        <a:ea typeface="微软雅黑"/>
        <a:cs typeface=""/>
      </a:majorFont>
      <a:minorFont>
        <a:latin typeface="Copperplate Gothic Bold"/>
        <a:ea typeface="微软雅黑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4294</Words>
  <Application>WPS 演示</Application>
  <PresentationFormat>自定义</PresentationFormat>
  <Paragraphs>303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Copperplate Gothic Bold</vt:lpstr>
      <vt:lpstr>微软雅黑</vt:lpstr>
      <vt:lpstr>华文楷体</vt:lpstr>
      <vt:lpstr>黑体</vt:lpstr>
      <vt:lpstr>Arial Unicode MS</vt:lpstr>
      <vt:lpstr>Wingdings 2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0</dc:title>
  <dc:creator>Administrator</dc:creator>
  <cp:lastModifiedBy>薛东西</cp:lastModifiedBy>
  <cp:revision>119</cp:revision>
  <dcterms:created xsi:type="dcterms:W3CDTF">2015-09-01T10:32:00Z</dcterms:created>
  <dcterms:modified xsi:type="dcterms:W3CDTF">2021-09-13T01:58:27Z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