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34"/>
  </p:notesMasterIdLst>
  <p:sldIdLst>
    <p:sldId id="394" r:id="rId3"/>
    <p:sldId id="395" r:id="rId4"/>
    <p:sldId id="396" r:id="rId5"/>
    <p:sldId id="36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8" r:id="rId27"/>
    <p:sldId id="417" r:id="rId28"/>
    <p:sldId id="419" r:id="rId29"/>
    <p:sldId id="422" r:id="rId30"/>
    <p:sldId id="420" r:id="rId31"/>
    <p:sldId id="421" r:id="rId32"/>
    <p:sldId id="392" r:id="rId33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8"/>
    </p:embeddedFont>
    <p:embeddedFont>
      <p:font typeface="微软雅黑" panose="020B0503020204020204" pitchFamily="2" charset="-122"/>
      <p:regular r:id="rId39"/>
    </p:embeddedFont>
    <p:embeddedFont>
      <p:font typeface="黑体" panose="02010609060101010101" pitchFamily="1" charset="-122"/>
      <p:regular r:id="rId40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赋值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赋值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语句是由赋值表达式再加上分号构成的表达式语句。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一般形式为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赋值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语句的功能和特点都与赋值表达式相同。它是程序中使用最多的语句之一。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赋值语句的使用中需要注意以下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点。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）由于赋值符“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右边的表达式也可以是一个赋值表达式，因此下述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成立的，从而形成嵌套的情形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a=b=c=d=e=5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等效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e=5;d=e;c=d;b=c;a=b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赋值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20491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）注意在变量说明中给变量赋初值和赋值语句的区别。给变量赋初值是变量说明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的一部分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，赋初值后的变量与其后的其他同类变量之间必须用逗号间隔，而赋值语句必须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用分号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结尾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a=5,b,c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赋值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20491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）在变量说明中，不允许连续给多个变量赋初值，如下述说明是错误的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int a=b=c=5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必须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写为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a=5,b=5,c=5;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赋值语句允许连续赋值。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赋值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20491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）注意赋值表达式和赋值语句的区别。赋值表达式是一种表达式，它可以出现在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任何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允许表达式出现的地方，而赋值语句则不能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下述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语句是合法的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((x=y+5)&gt;0) z=x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下述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语句是非法的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if((x=y+5;)&gt;0) z=x;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77570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5.3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数据输入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与输出的概念及在 </a:t>
            </a:r>
            <a:r>
              <a:rPr lang="en-US" altLang="zh-CN" sz="2400" dirty="0">
                <a:latin typeface="黑体" panose="02010609060101010101" pitchFamily="1" charset="-122"/>
                <a:ea typeface="黑体" panose="02010609060101010101" pitchFamily="1" charset="-122"/>
              </a:rPr>
              <a:t>C 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语言中的实现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91689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所谓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输入与输出，是以计算机为主体而言的。本章介绍的是向标准输出设备显示器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输出数据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的语句。在Ｃ语言中，所有的数据输入与输出都是由库函数完成的，因此都是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。在使用Ｃ语言库函数时，要用预编译命令“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将有关“头文件”包括到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源文件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中。使用标准输入输出库函数时要用到 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stdio.h”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文件，因此源文件开头应有以下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预编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译命令：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#include&lt; stdio.h 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 "stdio.h"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考虑到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函数使用频繁，系统允许在使用这两个函数时可不加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上述预编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译命令。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5.4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数据的输入与输出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91689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putchar(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函数是字符输出函数，其功能是在显示器上输出单个字符。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putchar('A');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输出大写字母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putchar(x);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输出字符变量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putchar(‘\101’);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putchar('\n');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换行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对控制字符则执行控制功能，不在屏幕上显示。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使用本函数前必须用文件包含命令：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#include&lt;stdio.h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&gt;    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  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include “stdio.h”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601225"/>
            <a:ext cx="2667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5.4.1 </a:t>
            </a:r>
            <a:r>
              <a:rPr lang="en-US" altLang="zh-CN" dirty="0" err="1"/>
              <a:t>putchar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5.4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数据的输入与输出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325135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getchar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函数的功能是从键盘上输入一个字符。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通常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把输入的字符赋予一个字符变量，构成赋值语句，如：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c=getchar();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54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5.4.2 </a:t>
            </a:r>
            <a:r>
              <a:rPr lang="en-US" altLang="zh-CN" dirty="0" err="1"/>
              <a:t>getchar</a:t>
            </a:r>
            <a:r>
              <a:rPr lang="en-US" altLang="zh-CN" dirty="0"/>
              <a:t>( ) </a:t>
            </a:r>
            <a:r>
              <a:rPr lang="zh-CN" altLang="en-US" dirty="0"/>
              <a:t>函数（键盘输入函数）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325135"/>
            <a:ext cx="8481926" cy="369604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printf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函数称为格式输出函数，其关键字最末一个字母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即“格式”（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format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）之意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。其功能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是按用户指定的格式，把指定的数据显示到显示器屏幕上。在前面的例题中我们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已多次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使用过这个函数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 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函数调用的一般形式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printf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函数是一个标准库函数，它的函数原型在头文件“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stdio.h”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中。但作为一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个特例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，不要求在使用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函数之前必须包含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stdio.h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格式控制字符串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，输出表列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25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5.5.1 </a:t>
            </a:r>
            <a:r>
              <a:rPr lang="en-US" altLang="zh-CN" dirty="0" err="1"/>
              <a:t>printf</a:t>
            </a:r>
            <a:r>
              <a:rPr lang="en-US" altLang="zh-CN" dirty="0"/>
              <a:t>( ) </a:t>
            </a:r>
            <a:r>
              <a:rPr lang="zh-CN" altLang="en-US" dirty="0"/>
              <a:t>函数（格式输出函数）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325135"/>
            <a:ext cx="8481926" cy="232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Turbo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中，格式字符串的一般形式为：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输出最小宽度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][.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精度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长度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中方括号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中的项为可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选项。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25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5.5.1 </a:t>
            </a:r>
            <a:r>
              <a:rPr lang="en-US" altLang="zh-CN" dirty="0" err="1"/>
              <a:t>printf</a:t>
            </a:r>
            <a:r>
              <a:rPr lang="en-US" altLang="zh-CN" dirty="0"/>
              <a:t>( ) </a:t>
            </a:r>
            <a:r>
              <a:rPr lang="zh-CN" altLang="en-US" dirty="0"/>
              <a:t>函数（格式输出函数）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325135"/>
            <a:ext cx="8481926" cy="232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各项的意义介绍如下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）类型字符用于表示输出数据的类型，其格式字符和意义见表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ctr" defTabSz="1219200">
              <a:lnSpc>
                <a:spcPct val="150000"/>
              </a:lnSpc>
            </a:pPr>
            <a:r>
              <a:rPr lang="zh-CN" altLang="en-US" sz="12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 </a:t>
            </a:r>
            <a:r>
              <a:rPr lang="en-US" altLang="zh-CN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5-1 </a:t>
            </a:r>
            <a:r>
              <a:rPr lang="zh-CN" altLang="en-US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类型字符</a:t>
            </a:r>
            <a:r>
              <a:rPr lang="zh-CN" altLang="en-US" sz="12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</a:t>
            </a:r>
            <a:endParaRPr lang="en-US" altLang="zh-CN" sz="1200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ctr"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25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5.5.1 </a:t>
            </a:r>
            <a:r>
              <a:rPr lang="en-US" altLang="zh-CN" dirty="0" err="1"/>
              <a:t>printf</a:t>
            </a:r>
            <a:r>
              <a:rPr lang="en-US" altLang="zh-CN" dirty="0"/>
              <a:t>( ) </a:t>
            </a:r>
            <a:r>
              <a:rPr lang="zh-CN" altLang="en-US" dirty="0"/>
              <a:t>函数（格式输出函数）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186" y="3415985"/>
            <a:ext cx="7127562" cy="2958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5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顺序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结构程序设计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2325135"/>
            <a:ext cx="8481926" cy="232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）标志字符为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、空格四种，其意义见表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5-2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ctr" defTabSz="1219200">
              <a:lnSpc>
                <a:spcPct val="150000"/>
              </a:lnSpc>
            </a:pPr>
            <a:r>
              <a:rPr lang="zh-CN" altLang="en-US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 </a:t>
            </a:r>
            <a:r>
              <a:rPr lang="en-US" altLang="zh-CN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5-2 </a:t>
            </a:r>
            <a:r>
              <a:rPr lang="zh-CN" altLang="en-US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标志字符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25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5.5.1 </a:t>
            </a:r>
            <a:r>
              <a:rPr lang="en-US" altLang="zh-CN" dirty="0" err="1"/>
              <a:t>printf</a:t>
            </a:r>
            <a:r>
              <a:rPr lang="en-US" altLang="zh-CN" dirty="0"/>
              <a:t>( ) </a:t>
            </a:r>
            <a:r>
              <a:rPr lang="zh-CN" altLang="en-US" dirty="0"/>
              <a:t>函数（格式输出函数）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592" y="3212985"/>
            <a:ext cx="8762468" cy="221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2469145"/>
            <a:ext cx="8855787" cy="232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）输出最小宽度是指用十进制整数表示输出的最少位数。若实际位数多于定义的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宽度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，则按实际位数输出；若实际位数少于定义的宽度，则补空格或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）精度格式符以“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开头，后跟十进制整数。本项的意义是：如果输出数字，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则表示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小数的位数；如果输出的是字符，则表示输出字符的个数；若实际位数大于所定义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的精度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数，则截去超过的部分。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）长度格式符为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两种，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表示按短整型量输出，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表示按长整型量输出。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4253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5.5.1 </a:t>
            </a:r>
            <a:r>
              <a:rPr lang="en-US" altLang="zh-CN" dirty="0" err="1"/>
              <a:t>printf</a:t>
            </a:r>
            <a:r>
              <a:rPr lang="en-US" altLang="zh-CN" dirty="0"/>
              <a:t>( ) </a:t>
            </a:r>
            <a:r>
              <a:rPr lang="zh-CN" altLang="en-US" dirty="0"/>
              <a:t>函数（格式输出函数）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5.5.2 </a:t>
            </a:r>
            <a:r>
              <a:rPr lang="en-US" altLang="zh-CN" dirty="0" err="1"/>
              <a:t>scanf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  <p:sp>
        <p:nvSpPr>
          <p:cNvPr id="27" name="Rectangle 3"/>
          <p:cNvSpPr txBox="1"/>
          <p:nvPr/>
        </p:nvSpPr>
        <p:spPr>
          <a:xfrm>
            <a:off x="1560513" y="2325134"/>
            <a:ext cx="8481926" cy="35520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scanf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函数称为格式输入函数，即按用户指定的格式从键盘上把数据输到指定的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 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函数的一般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scanf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函数是一个标准库函数，它的函数原型在头文件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"stdio.h"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函数相同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，Ｃ语言也允许在使用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函数之前不包含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stdio.h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（“格式控制字符串”，地址表列）；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5.5.2 </a:t>
            </a:r>
            <a:r>
              <a:rPr lang="en-US" altLang="zh-CN" dirty="0" err="1"/>
              <a:t>scanf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  <p:sp>
        <p:nvSpPr>
          <p:cNvPr id="27" name="Rectangle 3"/>
          <p:cNvSpPr txBox="1"/>
          <p:nvPr/>
        </p:nvSpPr>
        <p:spPr>
          <a:xfrm>
            <a:off x="1560513" y="2325134"/>
            <a:ext cx="8481926" cy="35520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格式字符串的一般形式为：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%[*][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输入数据宽度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长度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其中有方括号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的项为任选项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5.5.2 </a:t>
            </a:r>
            <a:r>
              <a:rPr lang="en-US" altLang="zh-CN" dirty="0" err="1"/>
              <a:t>scanf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  <p:sp>
        <p:nvSpPr>
          <p:cNvPr id="27" name="Rectangle 3"/>
          <p:cNvSpPr txBox="1"/>
          <p:nvPr/>
        </p:nvSpPr>
        <p:spPr>
          <a:xfrm>
            <a:off x="1560513" y="2325134"/>
            <a:ext cx="8481926" cy="35520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各项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的意义如下：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）类型表示输入数据的类型，其格式符和字符意义见表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algn="ctr" defTabSz="1219200">
              <a:lnSpc>
                <a:spcPct val="150000"/>
              </a:lnSpc>
            </a:pPr>
            <a:r>
              <a:rPr lang="zh-CN" altLang="en-US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 </a:t>
            </a:r>
            <a:r>
              <a:rPr lang="en-US" altLang="zh-CN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5-3 </a:t>
            </a:r>
            <a:r>
              <a:rPr lang="zh-CN" altLang="en-US" sz="12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格式字符</a:t>
            </a:r>
            <a:endParaRPr lang="en-US" altLang="zh-CN" sz="12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096" y="3473882"/>
            <a:ext cx="8207742" cy="292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5.5.2 </a:t>
            </a:r>
            <a:r>
              <a:rPr lang="en-US" altLang="zh-CN" dirty="0" err="1"/>
              <a:t>scanf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  <p:sp>
        <p:nvSpPr>
          <p:cNvPr id="27" name="Rectangle 3"/>
          <p:cNvSpPr txBox="1"/>
          <p:nvPr/>
        </p:nvSpPr>
        <p:spPr>
          <a:xfrm>
            <a:off x="1560513" y="2325134"/>
            <a:ext cx="8927792" cy="35520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）“*”符用以表示该输入项，读入后不赋予相应的变量，即跳过该输入值。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scanf("%d %*d %d",&amp;a,&amp;b);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当输入为：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1 2 3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被跳过，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）宽度是指用十进制整数指定输入的宽度（即字符数）。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scanf("%5d",&amp;a);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12345678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只把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12345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，其余部分被截去。</a:t>
            </a:r>
            <a:endParaRPr lang="en-US" altLang="zh-CN" sz="12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格式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输入与输出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0291" y="1907588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5.5.2 </a:t>
            </a:r>
            <a:r>
              <a:rPr lang="en-US" altLang="zh-CN" dirty="0" err="1"/>
              <a:t>scanf</a:t>
            </a:r>
            <a:r>
              <a:rPr lang="en-US" altLang="zh-CN" dirty="0"/>
              <a:t>( ) </a:t>
            </a:r>
            <a:r>
              <a:rPr lang="zh-CN" altLang="en-US" dirty="0"/>
              <a:t>函数</a:t>
            </a:r>
            <a:endParaRPr lang="zh-CN" altLang="en-US" dirty="0"/>
          </a:p>
        </p:txBody>
      </p:sp>
      <p:sp>
        <p:nvSpPr>
          <p:cNvPr id="27" name="Rectangle 3"/>
          <p:cNvSpPr txBox="1"/>
          <p:nvPr/>
        </p:nvSpPr>
        <p:spPr>
          <a:xfrm>
            <a:off x="1560513" y="2325134"/>
            <a:ext cx="8481926" cy="35520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）长度格式符为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表示输入长整型数据（如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%ld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 和双精度浮点数（如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%lf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表示输入短整型数据。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函数还必须注意以下几点：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函数中没有精度控制，如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"%5.2f"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&amp;a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）；是非法的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②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中要求给出变量地址，如给出变量名，则会出错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③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在输入多个数值数据时，若格式控制串中没有非格式字符作输入数据之间的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间隔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，则可用空格、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TAB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或回车作间隔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④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在输入字符数据时，若格式控制串中无非格式字符，则认为所有输入的字符均为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5.6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顺序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结构程序设计举例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1560513" y="1772885"/>
            <a:ext cx="8481926" cy="47072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5.14】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输入三角形的三边长，求三角形的面积。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已知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三角形的三边长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，则该三角形的面积公式为：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s=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a+b+c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/2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942" y="2996018"/>
            <a:ext cx="4105068" cy="65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5.6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顺序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结构程序设计举例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1560513" y="1772885"/>
            <a:ext cx="8481926" cy="47072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源程序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#include&lt;math.h&gt;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a,b,c,s,area;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scanf("%f,%f,%f",&amp;a,&amp;b,&amp;c);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s=1.0/2*(a+b+c);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area=sqrt(s*(s-a)*(s-b)*(s-c));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printf("a=%7.2f,b=%7.2f,c=%7.2f,s=%7.2f\n",a,b,c,s);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printf("area=%7.2f\n",area);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5.6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顺序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结构程序设计举例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1560513" y="1772885"/>
            <a:ext cx="8481926" cy="47072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5.15】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求方程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ax 2 +bx+c=0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的根，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由键盘输入，设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2 -4ac&gt;0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求根公式为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1 =p = +q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2 =p = -q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299" y="2628013"/>
            <a:ext cx="4658353" cy="136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258596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语言的赋值语句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328327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语言的数据输入与输出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328327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>
                <a:solidFill>
                  <a:schemeClr val="bg1"/>
                </a:solidFill>
                <a:ea typeface="宋体" panose="02010600030101010101" pitchFamily="2" charset="-122"/>
              </a:rPr>
              <a:t>语言的格式输入与输出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31680" y="841375"/>
            <a:ext cx="75365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5.6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顺序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结构程序设计举例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1560513" y="1556870"/>
            <a:ext cx="8481926" cy="511293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源程序如下：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#include&lt;math.h&gt;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a,b,c,disc,x1,x2,p,q;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scanf("a=%f,b=%f,c=%f",&amp;a,&amp;b,&amp;c);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disc=b*b-4*a*c;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p=-b/(2*a);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q=sqrt(disc)/(2*a);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x1=p+q;x2=p-q;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printf("\nx1=%5.2f\nx2=%5.2f\n",x1,x2);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765" y="1776966"/>
            <a:ext cx="6321597" cy="449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语句可分为以下五类：表达式语句、函数调用语句、控制语句、复合语句、空语句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表达式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语句由表达式加上分号“；”组成。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一般形式为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表达式；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x=y+z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赋值语句；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y+z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加法运算语句，但计算结果不能保留，无实际意义；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++;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调用语句由函数名、实际参数加上分号“；”组成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实际参数表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printf("C Program");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调用库函数，输出字符串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控制语句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控制语句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用于控制程序的流程，以实现程序的各种结构方式。它们由特定的语句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组成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9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种控制语句，具体可分成以下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）条件判断语句：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）循环执行语句：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 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）转向语句：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continue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复合语句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把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多个语句用括号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{}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括起来组成的一个语句称为复合语句。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程序中应把复合语句看成单条语句，而不是多条语句。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x=y+z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a=b+c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printf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(“%d%d”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}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一条复合语句。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复合语句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内的各条语句都必须以分号“；”结尾，括号“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外不能加分号。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5.1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空语句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只有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分号“ ；”组成的语句称为空语句。空语句是什么也不执行的语句。在程序中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，空语句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可用作空循环体。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例如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while(getchar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()!='\n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本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语句的功能是，只要从键盘输入的字符不是回车，则重新输入。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这里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的循环体为空语句。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4677</Words>
  <Application>WPS 演示</Application>
  <PresentationFormat>自定义</PresentationFormat>
  <Paragraphs>401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123</cp:revision>
  <dcterms:created xsi:type="dcterms:W3CDTF">2015-09-01T10:32:00Z</dcterms:created>
  <dcterms:modified xsi:type="dcterms:W3CDTF">2021-09-13T01:41:17Z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