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48" r:id="rId1"/>
  </p:sldMasterIdLst>
  <p:notesMasterIdLst>
    <p:notesMasterId r:id="rId17"/>
  </p:notesMasterIdLst>
  <p:sldIdLst>
    <p:sldId id="257" r:id="rId3"/>
    <p:sldId id="403" r:id="rId4"/>
    <p:sldId id="261" r:id="rId5"/>
    <p:sldId id="366" r:id="rId6"/>
    <p:sldId id="394" r:id="rId7"/>
    <p:sldId id="395" r:id="rId8"/>
    <p:sldId id="396" r:id="rId9"/>
    <p:sldId id="397" r:id="rId10"/>
    <p:sldId id="398" r:id="rId11"/>
    <p:sldId id="399" r:id="rId12"/>
    <p:sldId id="400" r:id="rId13"/>
    <p:sldId id="401" r:id="rId14"/>
    <p:sldId id="402" r:id="rId15"/>
    <p:sldId id="392" r:id="rId16"/>
  </p:sldIdLst>
  <p:sldSz cx="12192000" cy="6858000"/>
  <p:notesSz cx="6858000" cy="9144000"/>
  <p:embeddedFontLst>
    <p:embeddedFont>
      <p:font typeface="Copperplate Gothic Bold" panose="020E0705020206020404" pitchFamily="2" charset="0"/>
      <p:regular r:id="rId21"/>
    </p:embeddedFont>
    <p:embeddedFont>
      <p:font typeface="微软雅黑" panose="020B0503020204020204" pitchFamily="2" charset="-122"/>
      <p:regular r:id="rId22"/>
    </p:embeddedFont>
    <p:embeddedFont>
      <p:font typeface="黑体" panose="02010609060101010101" pitchFamily="1" charset="-122"/>
      <p:regular r:id="rId23"/>
    </p:embeddedFont>
  </p:embeddedFont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1F1"/>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9" d="100"/>
          <a:sy n="49" d="100"/>
        </p:scale>
        <p:origin x="-90" y="-408"/>
      </p:cViewPr>
      <p:guideLst>
        <p:guide orient="horz" pos="403"/>
        <p:guide orient="horz" pos="1298"/>
        <p:guide orient="horz" pos="3704"/>
        <p:guide orient="horz" pos="3112"/>
        <p:guide orient="horz" pos="2722"/>
        <p:guide orient="horz" pos="3304"/>
        <p:guide pos="3892"/>
        <p:guide pos="836"/>
        <p:guide pos="7680"/>
        <p:guide pos="7014"/>
        <p:guide pos="1255"/>
        <p:guide pos="633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a:xfrm>
            <a:off x="0" y="0"/>
            <a:ext cx="2971800" cy="458788"/>
          </a:xfrm>
          <a:prstGeom prst="rect">
            <a:avLst/>
          </a:prstGeom>
          <a:noFill/>
          <a:ln w="9525">
            <a:noFill/>
          </a:ln>
        </p:spPr>
        <p:txBody>
          <a:bodyPr/>
          <a:lstStyle/>
          <a:p>
            <a:pPr lvl="0" eaLnBrk="1" fontAlgn="base" hangingPunct="1"/>
            <a:endParaRPr lang="zh-CN" altLang="en-US" sz="1200" strike="noStrike" noProof="1"/>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lstStyle/>
          <a:p>
            <a:pPr lvl="0" algn="r" eaLnBrk="1" fontAlgn="base" hangingPunct="1"/>
            <a:endParaRPr lang="zh-CN" altLang="en-US" sz="1200"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lstStyle/>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lstStyle/>
          <a:p>
            <a:pPr lvl="0" eaLnBrk="1" fontAlgn="base" hangingPunct="1"/>
            <a:endParaRPr lang="zh-CN" altLang="en-US" sz="1200" strike="noStrike" noProof="1"/>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lstStyle/>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938020"/>
          </a:xfrm>
          <a:prstGeom prst="rect">
            <a:avLst/>
          </a:prstGeom>
          <a:noFill/>
          <a:ln w="9525">
            <a:noFill/>
          </a:ln>
        </p:spPr>
        <p:txBody>
          <a:bodyPr wrap="square" anchor="t">
            <a:spAutoFit/>
          </a:bodyPr>
          <a:lstStyle/>
          <a:p>
            <a:pPr algn="ctr"/>
            <a:r>
              <a:rPr lang="en-US" altLang="zh-CN" sz="9600" b="1" dirty="0" smtClean="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C</a:t>
            </a:r>
            <a:r>
              <a:rPr lang="zh-CN" altLang="en-US" sz="9600" b="1" dirty="0" smtClean="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语言程序设计</a:t>
            </a:r>
            <a:endParaRPr lang="zh-CN" altLang="en-US"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a:p>
            <a:pPr algn="ctr"/>
            <a:endParaRPr lang="en-US" altLang="zh-CN" sz="2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lstStyle/>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1027" name="Picture 3" descr="F:\PPT\LOGO.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86100" y="273220"/>
            <a:ext cx="2219716" cy="22197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719835" y="1427163"/>
            <a:ext cx="496834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a:latin typeface="黑体" panose="02010609060101010101" pitchFamily="1" charset="-122"/>
                <a:ea typeface="黑体" panose="02010609060101010101" pitchFamily="1" charset="-122"/>
              </a:rPr>
              <a:t>1.4.2 </a:t>
            </a:r>
            <a:r>
              <a:rPr lang="zh-CN" altLang="en-US" sz="3200" dirty="0">
                <a:latin typeface="黑体" panose="02010609060101010101" pitchFamily="1" charset="-122"/>
                <a:ea typeface="黑体" panose="02010609060101010101" pitchFamily="1" charset="-122"/>
              </a:rPr>
              <a:t>Ｃ源程序的结构特点</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430339" y="1916895"/>
            <a:ext cx="8337916" cy="3572305"/>
          </a:xfrm>
          <a:prstGeom prst="rect">
            <a:avLst/>
          </a:prstGeom>
          <a:noFill/>
          <a:ln w="9525">
            <a:noFill/>
          </a:ln>
        </p:spPr>
        <p:txBody>
          <a:bodyPr/>
          <a:lstStyle/>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一</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个Ｃ语言源程序可以由一个或多个源文件组成。</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每个</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源文件可由一个或多个函数组成。</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一</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个源程序不论由多少个文件组成，都有一个且只能有一个</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函数，即主函数。</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源程序</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中可以有预处理命令（</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include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命令仅为其中一种）。预处理命令通常放</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在源文件</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或源程序的最前面。</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每个</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说明、每条语句都必须以分号结尾，但预处理命令、函数头和花括号“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之后</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不能加分号。</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标识符</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，关键字之间必须至少加一个空格，以示间隔。若已有明显的间隔符，</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也可</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不再加</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空格。</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719835" y="1427163"/>
            <a:ext cx="496834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a:latin typeface="黑体" panose="02010609060101010101" pitchFamily="1" charset="-122"/>
                <a:ea typeface="黑体" panose="02010609060101010101" pitchFamily="1" charset="-122"/>
              </a:rPr>
              <a:t>1.4.3 </a:t>
            </a:r>
            <a:r>
              <a:rPr lang="zh-CN" altLang="en-US" sz="3200" dirty="0">
                <a:latin typeface="黑体" panose="02010609060101010101" pitchFamily="1" charset="-122"/>
                <a:ea typeface="黑体" panose="02010609060101010101" pitchFamily="1" charset="-122"/>
              </a:rPr>
              <a:t>书写程序时应遵循的规则</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430339" y="2160855"/>
            <a:ext cx="8337916" cy="3572305"/>
          </a:xfrm>
          <a:prstGeom prst="rect">
            <a:avLst/>
          </a:prstGeom>
          <a:noFill/>
          <a:ln w="9525">
            <a:noFill/>
          </a:ln>
        </p:spPr>
        <p:txBody>
          <a:bodyPr/>
          <a:lstStyle/>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一</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个说明或一个语句占一行</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用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括起来的部分通常表示了程序的某一层次结构。</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一般与该结构语句</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的第一</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个字母对齐，并单独占一行</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低</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一层次的语句或说明可比高一层次的语句或说明缩进若干空格后书写，以便</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看起来</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更加清晰，增加程序的可读性</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719835" y="1427163"/>
            <a:ext cx="496834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a:latin typeface="黑体" panose="02010609060101010101" pitchFamily="1" charset="-122"/>
                <a:ea typeface="黑体" panose="02010609060101010101" pitchFamily="1" charset="-122"/>
              </a:rPr>
              <a:t>1.4.4 </a:t>
            </a:r>
            <a:r>
              <a:rPr lang="zh-CN" altLang="en-US" sz="3200" dirty="0">
                <a:latin typeface="黑体" panose="02010609060101010101" pitchFamily="1" charset="-122"/>
                <a:ea typeface="黑体" panose="02010609060101010101" pitchFamily="1" charset="-122"/>
              </a:rPr>
              <a:t>Ｃ语言的字符集</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430339" y="2160855"/>
            <a:ext cx="8337916" cy="3572305"/>
          </a:xfrm>
          <a:prstGeom prst="rect">
            <a:avLst/>
          </a:prstGeom>
          <a:noFill/>
          <a:ln w="9525">
            <a:noFill/>
          </a:ln>
        </p:spPr>
        <p:txBody>
          <a:bodyPr/>
          <a:lstStyle/>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字母</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：小写字母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a~z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共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26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个，大写字母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A~Z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共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26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个</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数字</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0~9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共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10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个</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空白符</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：空格符、制表符、换行符等统称为空白符</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标点和特殊字符。</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719835" y="1427163"/>
            <a:ext cx="496834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a:latin typeface="黑体" panose="02010609060101010101" pitchFamily="1" charset="-122"/>
                <a:ea typeface="黑体" panose="02010609060101010101" pitchFamily="1" charset="-122"/>
              </a:rPr>
              <a:t>1.4.5 </a:t>
            </a:r>
            <a:r>
              <a:rPr lang="zh-CN" altLang="en-US" sz="3200" dirty="0">
                <a:latin typeface="黑体" panose="02010609060101010101" pitchFamily="1" charset="-122"/>
                <a:ea typeface="黑体" panose="02010609060101010101" pitchFamily="1" charset="-122"/>
              </a:rPr>
              <a:t>Ｃ语言词汇</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430339" y="1584815"/>
            <a:ext cx="8337916" cy="3572305"/>
          </a:xfrm>
          <a:prstGeom prst="rect">
            <a:avLst/>
          </a:prstGeom>
          <a:noFill/>
          <a:ln w="9525">
            <a:noFill/>
          </a:ln>
        </p:spPr>
        <p:txBody>
          <a:bodyPr/>
          <a:lstStyle/>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标识符</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在</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程序中使用的变量名、函数名、标号等统称为标识符</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关键字</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由</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Ｃ语言规定的具有特定意义的字符串，通常也称为保留字。</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运算符</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由</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一个或多个字符组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成，表示</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各种</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运算</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功能</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分隔符</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在</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Ｃ语言中采用的分隔符有逗号和空格两种</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常量</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可</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分为数字常量、字符常量、字符串常量、符号常量、</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转义字符等</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多种</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注释</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符</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以</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开头并以“*</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结尾的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串。</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12192000" cy="35846"/>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12192000" cy="35846"/>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12192000" cy="35846"/>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338828"/>
          </a:xfrm>
          <a:prstGeom prst="rect">
            <a:avLst/>
          </a:prstGeom>
          <a:noFill/>
          <a:ln w="9525">
            <a:noFill/>
          </a:ln>
        </p:spPr>
        <p:txBody>
          <a:bodyPr wrap="square" anchor="t">
            <a:spAutoFit/>
          </a:bodyPr>
          <a:lstStyle/>
          <a:p>
            <a:pPr algn="ctr">
              <a:lnSpc>
                <a:spcPct val="150000"/>
              </a:lnSpc>
            </a:pPr>
            <a:r>
              <a:rPr lang="zh-CN" altLang="en-US" sz="5400" b="1" dirty="0" smtClean="0">
                <a:solidFill>
                  <a:schemeClr val="bg1"/>
                </a:solidFill>
                <a:latin typeface="微软雅黑" panose="020B0503020204020204" pitchFamily="2" charset="-122"/>
                <a:sym typeface="Copperplate Gothic Bold" panose="020E0705020206020404" pitchFamily="2" charset="0"/>
              </a:rPr>
              <a:t>第</a:t>
            </a:r>
            <a:r>
              <a:rPr lang="en-US" altLang="zh-CN" sz="5400" b="1" dirty="0" smtClean="0">
                <a:solidFill>
                  <a:schemeClr val="bg1"/>
                </a:solidFill>
                <a:latin typeface="微软雅黑" panose="020B0503020204020204" pitchFamily="2" charset="-122"/>
                <a:sym typeface="Copperplate Gothic Bold" panose="020E0705020206020404" pitchFamily="2" charset="0"/>
              </a:rPr>
              <a:t>1</a:t>
            </a:r>
            <a:r>
              <a:rPr lang="zh-CN" altLang="en-US" sz="5400" b="1" dirty="0" smtClean="0">
                <a:solidFill>
                  <a:schemeClr val="bg1"/>
                </a:solidFill>
                <a:latin typeface="微软雅黑" panose="020B0503020204020204" pitchFamily="2" charset="-122"/>
                <a:sym typeface="Copperplate Gothic Bold" panose="020E0705020206020404" pitchFamily="2" charset="0"/>
              </a:rPr>
              <a:t>章 </a:t>
            </a:r>
            <a:r>
              <a:rPr lang="en-US" altLang="zh-CN" sz="5400" b="1" dirty="0">
                <a:solidFill>
                  <a:schemeClr val="bg1"/>
                </a:solidFill>
                <a:latin typeface="微软雅黑" panose="020B0503020204020204" pitchFamily="2" charset="-122"/>
                <a:sym typeface="Copperplate Gothic Bold" panose="020E0705020206020404" pitchFamily="2" charset="0"/>
              </a:rPr>
              <a:t>C</a:t>
            </a:r>
            <a:r>
              <a:rPr lang="zh-CN" altLang="en-US" sz="5400" b="1" dirty="0">
                <a:solidFill>
                  <a:schemeClr val="bg1"/>
                </a:solidFill>
                <a:latin typeface="微软雅黑" panose="020B0503020204020204" pitchFamily="2" charset="-122"/>
                <a:sym typeface="Copperplate Gothic Bold" panose="020E0705020206020404" pitchFamily="2" charset="0"/>
              </a:rPr>
              <a:t>语言概述</a:t>
            </a:r>
            <a:endParaRPr lang="en-US" altLang="zh-CN" sz="5400" b="1" dirty="0">
              <a:solidFill>
                <a:schemeClr val="bg1"/>
              </a:solidFill>
              <a:latin typeface="微软雅黑" panose="020B0503020204020204" pitchFamily="2" charset="-122"/>
              <a:sym typeface="Copperplate Gothic Bold" panose="020E0705020206020404" pitchFamily="2" charset="0"/>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6413" name="矩形 9"/>
          <p:cNvSpPr/>
          <p:nvPr/>
        </p:nvSpPr>
        <p:spPr>
          <a:xfrm>
            <a:off x="4862513" y="258116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608155"/>
            <a:ext cx="2353529" cy="369332"/>
          </a:xfrm>
          <a:prstGeom prst="rect">
            <a:avLst/>
          </a:prstGeom>
          <a:noFill/>
          <a:ln w="9525">
            <a:noFill/>
          </a:ln>
        </p:spPr>
        <p:txBody>
          <a:bodyPr wrap="none" anchor="t">
            <a:spAutoFit/>
          </a:bodyPr>
          <a:lstStyle/>
          <a:p>
            <a:r>
              <a:rPr lang="zh-CN" altLang="en-US" b="1" dirty="0">
                <a:solidFill>
                  <a:schemeClr val="bg1"/>
                </a:solidFill>
                <a:ea typeface="宋体" panose="02010600030101010101" pitchFamily="2" charset="-122"/>
              </a:rPr>
              <a:t>了解 </a:t>
            </a:r>
            <a:r>
              <a:rPr lang="en-US" altLang="zh-CN" b="1" dirty="0">
                <a:solidFill>
                  <a:schemeClr val="bg1"/>
                </a:solidFill>
                <a:ea typeface="宋体" panose="02010600030101010101" pitchFamily="2" charset="-122"/>
              </a:rPr>
              <a:t>C </a:t>
            </a:r>
            <a:r>
              <a:rPr lang="zh-CN" altLang="en-US" b="1" dirty="0">
                <a:solidFill>
                  <a:schemeClr val="bg1"/>
                </a:solidFill>
                <a:ea typeface="宋体" panose="02010600030101010101" pitchFamily="2" charset="-122"/>
              </a:rPr>
              <a:t>语言的发展史</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879975" y="357993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111750" y="3616448"/>
            <a:ext cx="2585964" cy="369332"/>
          </a:xfrm>
          <a:prstGeom prst="rect">
            <a:avLst/>
          </a:prstGeom>
          <a:noFill/>
          <a:ln w="9525">
            <a:noFill/>
          </a:ln>
        </p:spPr>
        <p:txBody>
          <a:bodyPr wrap="none" anchor="t">
            <a:spAutoFit/>
          </a:bodyPr>
          <a:lstStyle/>
          <a:p>
            <a:r>
              <a:rPr lang="zh-CN" altLang="en-US" b="1" dirty="0">
                <a:solidFill>
                  <a:schemeClr val="bg1"/>
                </a:solidFill>
                <a:ea typeface="宋体" panose="02010600030101010101" pitchFamily="2" charset="-122"/>
              </a:rPr>
              <a:t>熟悉 </a:t>
            </a:r>
            <a:r>
              <a:rPr lang="en-US" altLang="zh-CN" b="1" dirty="0">
                <a:solidFill>
                  <a:schemeClr val="bg1"/>
                </a:solidFill>
                <a:ea typeface="宋体" panose="02010600030101010101" pitchFamily="2" charset="-122"/>
              </a:rPr>
              <a:t>C </a:t>
            </a:r>
            <a:r>
              <a:rPr lang="zh-CN" altLang="en-US" b="1" dirty="0">
                <a:solidFill>
                  <a:schemeClr val="bg1"/>
                </a:solidFill>
                <a:ea typeface="宋体" panose="02010600030101010101" pitchFamily="2" charset="-122"/>
              </a:rPr>
              <a:t>语言的基本函数</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879975" y="457870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913313" y="453584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111750" y="4624740"/>
            <a:ext cx="2121093" cy="369332"/>
          </a:xfrm>
          <a:prstGeom prst="rect">
            <a:avLst/>
          </a:prstGeom>
          <a:noFill/>
          <a:ln w="9525">
            <a:noFill/>
          </a:ln>
        </p:spPr>
        <p:txBody>
          <a:bodyPr wrap="none" anchor="t">
            <a:spAutoFit/>
          </a:bodyPr>
          <a:lstStyle/>
          <a:p>
            <a:r>
              <a:rPr lang="zh-CN" altLang="en-US" b="1" dirty="0">
                <a:solidFill>
                  <a:schemeClr val="bg1"/>
                </a:solidFill>
                <a:ea typeface="宋体" panose="02010600030101010101" pitchFamily="2" charset="-122"/>
              </a:rPr>
              <a:t>熟悉 </a:t>
            </a:r>
            <a:r>
              <a:rPr lang="en-US" altLang="zh-CN" b="1" dirty="0">
                <a:solidFill>
                  <a:schemeClr val="bg1"/>
                </a:solidFill>
                <a:ea typeface="宋体" panose="02010600030101010101" pitchFamily="2" charset="-122"/>
              </a:rPr>
              <a:t>C </a:t>
            </a:r>
            <a:r>
              <a:rPr lang="zh-CN" altLang="en-US" b="1" dirty="0">
                <a:solidFill>
                  <a:schemeClr val="bg1"/>
                </a:solidFill>
                <a:ea typeface="宋体" panose="02010600030101010101" pitchFamily="2" charset="-122"/>
              </a:rPr>
              <a:t>语言的特点</a:t>
            </a:r>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grpSp>
        <p:nvGrpSpPr>
          <p:cNvPr id="9" name="组合 8"/>
          <p:cNvGrpSpPr/>
          <p:nvPr/>
        </p:nvGrpSpPr>
        <p:grpSpPr>
          <a:xfrm>
            <a:off x="1590165" y="2152345"/>
            <a:ext cx="2921725" cy="1109961"/>
            <a:chOff x="1590165" y="2152345"/>
            <a:chExt cx="2921725" cy="1109961"/>
          </a:xfrm>
        </p:grpSpPr>
        <p:grpSp>
          <p:nvGrpSpPr>
            <p:cNvPr id="2" name="组合 39"/>
            <p:cNvGrpSpPr/>
            <p:nvPr/>
          </p:nvGrpSpPr>
          <p:grpSpPr>
            <a:xfrm>
              <a:off x="1685926" y="2152345"/>
              <a:ext cx="2730218" cy="940106"/>
              <a:chOff x="0" y="118727"/>
              <a:chExt cx="2730129" cy="939881"/>
            </a:xfrm>
          </p:grpSpPr>
          <p:sp>
            <p:nvSpPr>
              <p:cNvPr id="16408" name="矩形 5"/>
              <p:cNvSpPr/>
              <p:nvPr/>
            </p:nvSpPr>
            <p:spPr>
              <a:xfrm>
                <a:off x="0" y="134905"/>
                <a:ext cx="1022315" cy="923703"/>
              </a:xfrm>
              <a:prstGeom prst="rect">
                <a:avLst/>
              </a:prstGeom>
              <a:solidFill>
                <a:srgbClr val="C00000"/>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1006636" y="118727"/>
                <a:ext cx="1723493" cy="553865"/>
              </a:xfrm>
              <a:prstGeom prst="rect">
                <a:avLst/>
              </a:prstGeom>
              <a:noFill/>
              <a:ln w="9525">
                <a:noFill/>
              </a:ln>
            </p:spPr>
            <p:txBody>
              <a:bodyPr wrap="none" anchor="t">
                <a:spAutoFit/>
              </a:bodyPr>
              <a:lstStyle/>
              <a:p>
                <a:r>
                  <a:rPr lang="zh-CN" altLang="en-US" sz="3000" b="1" kern="1000" dirty="0" smtClean="0">
                    <a:latin typeface="微软雅黑" panose="020B0503020204020204" pitchFamily="2" charset="-122"/>
                  </a:rPr>
                  <a:t>学习目标</a:t>
                </a:r>
                <a:endParaRPr lang="zh-CN" altLang="en-US" sz="3000" b="1" kern="1000" dirty="0">
                  <a:latin typeface="微软雅黑" panose="020B0503020204020204" pitchFamily="2" charset="-122"/>
                </a:endParaRPr>
              </a:p>
            </p:txBody>
          </p:sp>
        </p:grpSp>
        <p:sp>
          <p:nvSpPr>
            <p:cNvPr id="41" name="TextBox 40"/>
            <p:cNvSpPr txBox="1"/>
            <p:nvPr/>
          </p:nvSpPr>
          <p:spPr>
            <a:xfrm>
              <a:off x="2706588" y="2542890"/>
              <a:ext cx="1805302" cy="646331"/>
            </a:xfrm>
            <a:prstGeom prst="rect">
              <a:avLst/>
            </a:prstGeom>
            <a:noFill/>
          </p:spPr>
          <p:txBody>
            <a:bodyPr wrap="none" rtlCol="0">
              <a:spAutoFit/>
            </a:bodyPr>
            <a:lstStyle/>
            <a:p>
              <a:pPr algn="just"/>
              <a:r>
                <a:rPr lang="en-US" altLang="zh-CN" sz="3600" kern="0" spc="250" dirty="0" smtClean="0">
                  <a:solidFill>
                    <a:srgbClr val="C00000"/>
                  </a:solidFill>
                </a:rPr>
                <a:t>bject</a:t>
              </a:r>
              <a:endParaRPr lang="zh-CN" altLang="en-US" sz="3600" kern="0" spc="250" dirty="0">
                <a:solidFill>
                  <a:srgbClr val="C00000"/>
                </a:solidFill>
              </a:endParaRPr>
            </a:p>
          </p:txBody>
        </p:sp>
        <p:grpSp>
          <p:nvGrpSpPr>
            <p:cNvPr id="8" name="组合 7"/>
            <p:cNvGrpSpPr/>
            <p:nvPr/>
          </p:nvGrpSpPr>
          <p:grpSpPr>
            <a:xfrm>
              <a:off x="1590165" y="2154310"/>
              <a:ext cx="1042782" cy="1107996"/>
              <a:chOff x="1104088" y="3761104"/>
              <a:chExt cx="1042782" cy="1107996"/>
            </a:xfrm>
          </p:grpSpPr>
          <p:sp>
            <p:nvSpPr>
              <p:cNvPr id="7" name="矩形 6"/>
              <p:cNvSpPr/>
              <p:nvPr/>
            </p:nvSpPr>
            <p:spPr>
              <a:xfrm>
                <a:off x="1104088" y="3985780"/>
                <a:ext cx="581838" cy="63896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104088" y="3761104"/>
                <a:ext cx="1042782" cy="1107996"/>
              </a:xfrm>
              <a:prstGeom prst="rect">
                <a:avLst/>
              </a:prstGeom>
              <a:noFill/>
            </p:spPr>
            <p:txBody>
              <a:bodyPr wrap="square" rtlCol="0">
                <a:spAutoFit/>
              </a:bodyPr>
              <a:lstStyle/>
              <a:p>
                <a:r>
                  <a:rPr lang="en-US" altLang="zh-CN" sz="6600" dirty="0">
                    <a:solidFill>
                      <a:srgbClr val="FCF1F1"/>
                    </a:solidFill>
                    <a:effectLst>
                      <a:outerShdw blurRad="38100" dist="38100" dir="2700000" algn="tl">
                        <a:srgbClr val="000000">
                          <a:alpha val="43137"/>
                        </a:srgbClr>
                      </a:outerShdw>
                    </a:effectLst>
                  </a:rPr>
                  <a:t>O</a:t>
                </a:r>
                <a:endParaRPr lang="zh-CN" altLang="en-US" sz="6600" dirty="0">
                  <a:solidFill>
                    <a:srgbClr val="FCF1F1"/>
                  </a:solidFill>
                  <a:effectLst>
                    <a:outerShdw blurRad="38100" dist="38100" dir="2700000" algn="tl">
                      <a:srgbClr val="000000">
                        <a:alpha val="43137"/>
                      </a:srgbClr>
                    </a:outerShdw>
                  </a:effectLst>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413"/>
                                        </p:tgtEl>
                                        <p:attrNameLst>
                                          <p:attrName>style.visibility</p:attrName>
                                        </p:attrNameLst>
                                      </p:cBhvr>
                                      <p:to>
                                        <p:strVal val="visible"/>
                                      </p:to>
                                    </p:set>
                                    <p:anim calcmode="lin" valueType="num">
                                      <p:cBhvr additive="base">
                                        <p:cTn id="11" dur="500" fill="hold"/>
                                        <p:tgtEl>
                                          <p:spTgt spid="16413"/>
                                        </p:tgtEl>
                                        <p:attrNameLst>
                                          <p:attrName>ppt_x</p:attrName>
                                        </p:attrNameLst>
                                      </p:cBhvr>
                                      <p:tavLst>
                                        <p:tav tm="0">
                                          <p:val>
                                            <p:strVal val="#ppt_x"/>
                                          </p:val>
                                        </p:tav>
                                        <p:tav tm="100000">
                                          <p:val>
                                            <p:strVal val="#ppt_x"/>
                                          </p:val>
                                        </p:tav>
                                      </p:tavLst>
                                    </p:anim>
                                    <p:anim calcmode="lin" valueType="num">
                                      <p:cBhvr additive="base">
                                        <p:cTn id="12" dur="500" fill="hold"/>
                                        <p:tgtEl>
                                          <p:spTgt spid="164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414"/>
                                        </p:tgtEl>
                                        <p:attrNameLst>
                                          <p:attrName>style.visibility</p:attrName>
                                        </p:attrNameLst>
                                      </p:cBhvr>
                                      <p:to>
                                        <p:strVal val="visible"/>
                                      </p:to>
                                    </p:set>
                                    <p:anim calcmode="lin" valueType="num">
                                      <p:cBhvr additive="base">
                                        <p:cTn id="15" dur="500" fill="hold"/>
                                        <p:tgtEl>
                                          <p:spTgt spid="16414"/>
                                        </p:tgtEl>
                                        <p:attrNameLst>
                                          <p:attrName>ppt_x</p:attrName>
                                        </p:attrNameLst>
                                      </p:cBhvr>
                                      <p:tavLst>
                                        <p:tav tm="0">
                                          <p:val>
                                            <p:strVal val="#ppt_x"/>
                                          </p:val>
                                        </p:tav>
                                        <p:tav tm="100000">
                                          <p:val>
                                            <p:strVal val="#ppt_x"/>
                                          </p:val>
                                        </p:tav>
                                      </p:tavLst>
                                    </p:anim>
                                    <p:anim calcmode="lin" valueType="num">
                                      <p:cBhvr additive="base">
                                        <p:cTn id="16"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415"/>
                                        </p:tgtEl>
                                        <p:attrNameLst>
                                          <p:attrName>style.visibility</p:attrName>
                                        </p:attrNameLst>
                                      </p:cBhvr>
                                      <p:to>
                                        <p:strVal val="visible"/>
                                      </p:to>
                                    </p:set>
                                    <p:anim calcmode="lin" valueType="num">
                                      <p:cBhvr additive="base">
                                        <p:cTn id="21" dur="500" fill="hold"/>
                                        <p:tgtEl>
                                          <p:spTgt spid="16415"/>
                                        </p:tgtEl>
                                        <p:attrNameLst>
                                          <p:attrName>ppt_x</p:attrName>
                                        </p:attrNameLst>
                                      </p:cBhvr>
                                      <p:tavLst>
                                        <p:tav tm="0">
                                          <p:val>
                                            <p:strVal val="#ppt_x"/>
                                          </p:val>
                                        </p:tav>
                                        <p:tav tm="100000">
                                          <p:val>
                                            <p:strVal val="#ppt_x"/>
                                          </p:val>
                                        </p:tav>
                                      </p:tavLst>
                                    </p:anim>
                                    <p:anim calcmode="lin" valueType="num">
                                      <p:cBhvr additive="base">
                                        <p:cTn id="22" dur="500" fill="hold"/>
                                        <p:tgtEl>
                                          <p:spTgt spid="164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416"/>
                                        </p:tgtEl>
                                        <p:attrNameLst>
                                          <p:attrName>style.visibility</p:attrName>
                                        </p:attrNameLst>
                                      </p:cBhvr>
                                      <p:to>
                                        <p:strVal val="visible"/>
                                      </p:to>
                                    </p:set>
                                    <p:anim calcmode="lin" valueType="num">
                                      <p:cBhvr additive="base">
                                        <p:cTn id="25" dur="500" fill="hold"/>
                                        <p:tgtEl>
                                          <p:spTgt spid="16416"/>
                                        </p:tgtEl>
                                        <p:attrNameLst>
                                          <p:attrName>ppt_x</p:attrName>
                                        </p:attrNameLst>
                                      </p:cBhvr>
                                      <p:tavLst>
                                        <p:tav tm="0">
                                          <p:val>
                                            <p:strVal val="#ppt_x"/>
                                          </p:val>
                                        </p:tav>
                                        <p:tav tm="100000">
                                          <p:val>
                                            <p:strVal val="#ppt_x"/>
                                          </p:val>
                                        </p:tav>
                                      </p:tavLst>
                                    </p:anim>
                                    <p:anim calcmode="lin" valueType="num">
                                      <p:cBhvr additive="base">
                                        <p:cTn id="26"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417"/>
                                        </p:tgtEl>
                                        <p:attrNameLst>
                                          <p:attrName>style.visibility</p:attrName>
                                        </p:attrNameLst>
                                      </p:cBhvr>
                                      <p:to>
                                        <p:strVal val="visible"/>
                                      </p:to>
                                    </p:set>
                                    <p:anim calcmode="lin" valueType="num">
                                      <p:cBhvr additive="base">
                                        <p:cTn id="31" dur="500" fill="hold"/>
                                        <p:tgtEl>
                                          <p:spTgt spid="16417"/>
                                        </p:tgtEl>
                                        <p:attrNameLst>
                                          <p:attrName>ppt_x</p:attrName>
                                        </p:attrNameLst>
                                      </p:cBhvr>
                                      <p:tavLst>
                                        <p:tav tm="0">
                                          <p:val>
                                            <p:strVal val="#ppt_x"/>
                                          </p:val>
                                        </p:tav>
                                        <p:tav tm="100000">
                                          <p:val>
                                            <p:strVal val="#ppt_x"/>
                                          </p:val>
                                        </p:tav>
                                      </p:tavLst>
                                    </p:anim>
                                    <p:anim calcmode="lin" valueType="num">
                                      <p:cBhvr additive="base">
                                        <p:cTn id="32" dur="500" fill="hold"/>
                                        <p:tgtEl>
                                          <p:spTgt spid="164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419"/>
                                        </p:tgtEl>
                                        <p:attrNameLst>
                                          <p:attrName>style.visibility</p:attrName>
                                        </p:attrNameLst>
                                      </p:cBhvr>
                                      <p:to>
                                        <p:strVal val="visible"/>
                                      </p:to>
                                    </p:set>
                                    <p:anim calcmode="lin" valueType="num">
                                      <p:cBhvr additive="base">
                                        <p:cTn id="35" dur="500" fill="hold"/>
                                        <p:tgtEl>
                                          <p:spTgt spid="16419"/>
                                        </p:tgtEl>
                                        <p:attrNameLst>
                                          <p:attrName>ppt_x</p:attrName>
                                        </p:attrNameLst>
                                      </p:cBhvr>
                                      <p:tavLst>
                                        <p:tav tm="0">
                                          <p:val>
                                            <p:strVal val="#ppt_x"/>
                                          </p:val>
                                        </p:tav>
                                        <p:tav tm="100000">
                                          <p:val>
                                            <p:strVal val="#ppt_x"/>
                                          </p:val>
                                        </p:tav>
                                      </p:tavLst>
                                    </p:anim>
                                    <p:anim calcmode="lin" valueType="num">
                                      <p:cBhvr additive="base">
                                        <p:cTn id="36" dur="500" fill="hold"/>
                                        <p:tgtEl>
                                          <p:spTgt spid="16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367879" y="1427163"/>
            <a:ext cx="367225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a:latin typeface="黑体" panose="02010609060101010101" pitchFamily="1" charset="-122"/>
                <a:ea typeface="黑体" panose="02010609060101010101" pitchFamily="1" charset="-122"/>
              </a:rPr>
              <a:t>1.1.1 </a:t>
            </a:r>
            <a:r>
              <a:rPr lang="zh-CN" altLang="en-US" sz="3200" dirty="0">
                <a:latin typeface="黑体" panose="02010609060101010101" pitchFamily="1" charset="-122"/>
                <a:ea typeface="黑体" panose="02010609060101010101" pitchFamily="1" charset="-122"/>
              </a:rPr>
              <a:t>程序语言简述</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2684145" y="1484865"/>
            <a:ext cx="6627813" cy="4796390"/>
          </a:xfrm>
          <a:prstGeom prst="rect">
            <a:avLst/>
          </a:prstGeom>
          <a:noFill/>
          <a:ln w="9525">
            <a:noFill/>
          </a:ln>
        </p:spPr>
        <p:txBody>
          <a:bodyPr/>
          <a:lstStyle/>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机器语言</a:t>
            </a:r>
            <a:endParaRPr lang="en-GB" altLang="en-US" noProof="1">
              <a:effectLst>
                <a:outerShdw blurRad="38100" dist="38100" dir="2700000">
                  <a:srgbClr val="FFFFFF"/>
                </a:outerShdw>
              </a:effectLst>
              <a:latin typeface="宋体" panose="02010600030101010101" pitchFamily="2" charset="-122"/>
              <a:ea typeface="宋体" panose="02010600030101010101" pitchFamily="2" charset="-122"/>
            </a:endParaRPr>
          </a:p>
          <a:p>
            <a:pPr marL="742950" lvl="1" indent="-28575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机器语言是低级语言，也称为二进制代码</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语言。</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由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0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和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1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组成的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二进制数组成</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的一串</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指令。</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计算机可以直接识别，不需要</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进行任何</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的翻译</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汇编语言</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面向机器的程序设计语言</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用英文</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字母</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或符号串替代机器语言的二进制</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码。</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汇编语言要比机器语言便于阅读和理解。</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高级语言</a:t>
            </a:r>
            <a:endParaRPr lang="en-GB" altLang="en-US" strike="noStrike" noProof="1">
              <a:effectLst>
                <a:outerShdw blurRad="38100" dist="38100" dir="2700000">
                  <a:srgbClr val="FFFFFF"/>
                </a:outerShdw>
              </a:effectLst>
              <a:latin typeface="宋体" panose="02010600030101010101" pitchFamily="2" charset="-122"/>
              <a:ea typeface="宋体" panose="02010600030101010101" pitchFamily="2" charset="-122"/>
            </a:endParaRPr>
          </a:p>
          <a:p>
            <a:pPr marL="742950" lvl="1" indent="-28575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更贴近人类的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自然语言。</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语法形式类似于</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英文。</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42950" lvl="1" indent="-28575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又不依赖于计算机</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硬件。</a:t>
            </a:r>
            <a:endParaRPr lang="en-GB" altLang="en-US" strike="noStrike" noProof="1">
              <a:effectLst>
                <a:outerShdw blurRad="38100" dist="38100" dir="2700000">
                  <a:srgbClr val="FFFFFF"/>
                </a:outerShdw>
              </a:effectLst>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151865" y="1427163"/>
            <a:ext cx="410428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a:latin typeface="黑体" panose="02010609060101010101" pitchFamily="1" charset="-122"/>
                <a:ea typeface="黑体" panose="02010609060101010101" pitchFamily="1" charset="-122"/>
              </a:rPr>
              <a:t>1.1.2 C </a:t>
            </a:r>
            <a:r>
              <a:rPr lang="zh-CN" altLang="en-US" sz="3200" dirty="0">
                <a:latin typeface="黑体" panose="02010609060101010101" pitchFamily="1" charset="-122"/>
                <a:ea typeface="黑体" panose="02010609060101010101" pitchFamily="1" charset="-122"/>
              </a:rPr>
              <a:t>语言的发展史</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430339" y="1728825"/>
            <a:ext cx="8337916" cy="4796390"/>
          </a:xfrm>
          <a:prstGeom prst="rect">
            <a:avLst/>
          </a:prstGeom>
          <a:noFill/>
          <a:ln w="9525">
            <a:noFill/>
          </a:ln>
        </p:spPr>
        <p:txBody>
          <a:bodyPr/>
          <a:lstStyle/>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1967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年，剑桥大学的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Martin Richards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对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CPL</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进行</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了简化，于是产生了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BCPL</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1970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年，美国贝尔实验室的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Ken Thompson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以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BCPL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为基础设计出很简单且很接近</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硬件</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B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语言（取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BCPL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的首</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字母。</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1972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年，美国贝尔实验室的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D.M.Ritchie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在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B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语言的基础上设计出一种新的语言，</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他取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BCPL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的第二个字母作为这种语言的名字，这就是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语言</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1973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年年初，</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语言的主体完成</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1977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年，</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Dennis M.Ritchie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发表了不依赖于具体机器系统的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语言编译文本</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可</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移植的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语言编译程序</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1982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年</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，决定成立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标准委员会，建立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语言的标准</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1983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年，美国国家标准学会（</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ANSI</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）颁布</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了</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第一</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个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语言草案（</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83ANSI C</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a:t>
            </a:r>
            <a:endParaRPr lang="en-GB" altLang="en-US" strike="noStrike" noProof="1">
              <a:effectLst>
                <a:outerShdw blurRad="38100" dist="38100" dir="2700000">
                  <a:srgbClr val="FFFFFF"/>
                </a:outerShdw>
              </a:effectLst>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151865" y="1427163"/>
            <a:ext cx="410428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a:latin typeface="黑体" panose="02010609060101010101" pitchFamily="1" charset="-122"/>
                <a:ea typeface="黑体" panose="02010609060101010101" pitchFamily="1" charset="-122"/>
              </a:rPr>
              <a:t>1.1.2 C </a:t>
            </a:r>
            <a:r>
              <a:rPr lang="zh-CN" altLang="en-US" sz="3200" dirty="0">
                <a:latin typeface="黑体" panose="02010609060101010101" pitchFamily="1" charset="-122"/>
                <a:ea typeface="黑体" panose="02010609060101010101" pitchFamily="1" charset="-122"/>
              </a:rPr>
              <a:t>语言的发展史</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430339" y="1728825"/>
            <a:ext cx="8337916" cy="4796390"/>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1987 </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年颁布</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了另一个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语言标准草案（</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87ANSIC</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1989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年，</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ANSI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发 布 了 第 一 个 完 整 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语 言 标 准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——ANSI X3.159-1989</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 </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简称</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rPr>
              <a:t>C89</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不过人们也习惯称其为“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ANSI C”</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1999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年，在进行了一些必要的修正和完善后，</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ISO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发布了新的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语言标准，命名</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为</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rPr>
              <a:t>ISO/IEC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9899</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1999</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，简称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C99</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2011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年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12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月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8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日，</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ISO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又正式发布了新的标准，称为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ISO/IEC 9899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rPr>
              <a:t>2011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，简称</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rPr>
              <a:t>为</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rPr>
              <a:t>C11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rPr>
              <a:t>。</a:t>
            </a:r>
            <a:endParaRPr lang="en-GB" altLang="en-US" strike="noStrike" noProof="1">
              <a:effectLst>
                <a:outerShdw blurRad="38100" dist="38100" dir="2700000">
                  <a:srgbClr val="FFFFFF"/>
                </a:outerShdw>
              </a:effectLst>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151865" y="1427163"/>
            <a:ext cx="410428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1.2 C</a:t>
            </a:r>
            <a:r>
              <a:rPr lang="zh-CN" altLang="en-US" sz="3200" dirty="0" smtClean="0">
                <a:latin typeface="黑体" panose="02010609060101010101" pitchFamily="1" charset="-122"/>
                <a:ea typeface="黑体" panose="02010609060101010101" pitchFamily="1" charset="-122"/>
              </a:rPr>
              <a:t>语言的特点</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430339" y="2088850"/>
            <a:ext cx="8337916" cy="3572305"/>
          </a:xfrm>
          <a:prstGeom prst="rect">
            <a:avLst/>
          </a:prstGeom>
          <a:noFill/>
          <a:ln w="9525">
            <a:noFill/>
          </a:ln>
        </p:spPr>
        <p:txBody>
          <a:bodyPr/>
          <a:lstStyle/>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语言是一种结构化程序设计语言</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语言是一门中级语言</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语言简洁、紧凑，使用灵活、方便</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强大的数据处理能力</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数据结构丰富</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部分变量类型可以转换，例如整型和字符型变量</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生成目标代码质量高，程序执行效率高</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移植性好。</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151865" y="1427163"/>
            <a:ext cx="410428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1.4 </a:t>
            </a:r>
            <a:r>
              <a:rPr lang="zh-CN" altLang="en-US" sz="3200" dirty="0" smtClean="0">
                <a:latin typeface="黑体" panose="02010609060101010101" pitchFamily="1" charset="-122"/>
                <a:ea typeface="黑体" panose="02010609060101010101" pitchFamily="1" charset="-122"/>
              </a:rPr>
              <a:t>完整的</a:t>
            </a:r>
            <a:r>
              <a:rPr lang="en-US" altLang="zh-CN" sz="3200" dirty="0" smtClean="0">
                <a:latin typeface="黑体" panose="02010609060101010101" pitchFamily="1" charset="-122"/>
                <a:ea typeface="黑体" panose="02010609060101010101" pitchFamily="1" charset="-122"/>
              </a:rPr>
              <a:t>C</a:t>
            </a:r>
            <a:r>
              <a:rPr lang="zh-CN" altLang="en-US" sz="3200" dirty="0" smtClean="0">
                <a:latin typeface="黑体" panose="02010609060101010101" pitchFamily="1" charset="-122"/>
                <a:ea typeface="黑体" panose="02010609060101010101" pitchFamily="1" charset="-122"/>
              </a:rPr>
              <a:t>源程序</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430339" y="1844890"/>
            <a:ext cx="8337916" cy="4176290"/>
          </a:xfrm>
          <a:prstGeom prst="rect">
            <a:avLst/>
          </a:prstGeom>
          <a:noFill/>
          <a:ln w="9525">
            <a:noFill/>
          </a:ln>
        </p:spPr>
        <p:txBody>
          <a:bodyPr/>
          <a:lstStyle/>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#include&lt;math.h&gt;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#include&lt;stdio.h&gt;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double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x,s;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定义两个实数变量，以被后面程序使用</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printf</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("input number:\n");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显示提示信息</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scanf</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("%lf",&amp;x);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从键盘获得一个实数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x</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s=sin(x</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求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x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的正弦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并把它赋给变量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s</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printf</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("sine of %lf is %lf\n",x,s);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显示程序运算结果</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函数结束</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719835" y="1427163"/>
            <a:ext cx="4968345"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a:latin typeface="黑体" panose="02010609060101010101" pitchFamily="1" charset="-122"/>
                <a:ea typeface="黑体" panose="02010609060101010101" pitchFamily="1" charset="-122"/>
              </a:rPr>
              <a:t>1.4.1 </a:t>
            </a:r>
            <a:r>
              <a:rPr lang="zh-CN" altLang="en-US" sz="3200" dirty="0">
                <a:latin typeface="黑体" panose="02010609060101010101" pitchFamily="1" charset="-122"/>
                <a:ea typeface="黑体" panose="02010609060101010101" pitchFamily="1" charset="-122"/>
              </a:rPr>
              <a:t>输入函数和输出函数</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396740" y="2708950"/>
            <a:ext cx="8337916" cy="1080075"/>
          </a:xfrm>
          <a:prstGeom prst="rect">
            <a:avLst/>
          </a:prstGeom>
          <a:noFill/>
          <a:ln w="9525">
            <a:noFill/>
          </a:ln>
        </p:spPr>
        <p:txBody>
          <a:bodyPr/>
          <a:lstStyle/>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格式控制串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，参数</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表</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printf("sine of %lf is %lf\n",x,s);</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2024</Words>
  <Application>WPS 演示</Application>
  <PresentationFormat>自定义</PresentationFormat>
  <Paragraphs>169</Paragraphs>
  <Slides>14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Arial</vt:lpstr>
      <vt:lpstr>宋体</vt:lpstr>
      <vt:lpstr>Wingdings</vt:lpstr>
      <vt:lpstr>Copperplate Gothic Bold</vt:lpstr>
      <vt:lpstr>微软雅黑</vt:lpstr>
      <vt:lpstr>华文楷体</vt:lpstr>
      <vt:lpstr>黑体</vt:lpstr>
      <vt:lpstr>Arial Unicode MS</vt:lpstr>
      <vt:lpstr>Wingdings 2</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123</cp:revision>
  <dcterms:created xsi:type="dcterms:W3CDTF">2015-09-01T10:32:00Z</dcterms:created>
  <dcterms:modified xsi:type="dcterms:W3CDTF">2021-09-13T01:31:58Z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