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</p:sldMasterIdLst>
  <p:notesMasterIdLst>
    <p:notesMasterId r:id="rId42"/>
  </p:notesMasterIdLst>
  <p:sldIdLst>
    <p:sldId id="394" r:id="rId3"/>
    <p:sldId id="395" r:id="rId4"/>
    <p:sldId id="396" r:id="rId5"/>
    <p:sldId id="397" r:id="rId6"/>
    <p:sldId id="398" r:id="rId7"/>
    <p:sldId id="399" r:id="rId8"/>
    <p:sldId id="400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0" r:id="rId19"/>
    <p:sldId id="411" r:id="rId20"/>
    <p:sldId id="413" r:id="rId21"/>
    <p:sldId id="412" r:id="rId22"/>
    <p:sldId id="414" r:id="rId23"/>
    <p:sldId id="415" r:id="rId24"/>
    <p:sldId id="416" r:id="rId25"/>
    <p:sldId id="417" r:id="rId26"/>
    <p:sldId id="418" r:id="rId27"/>
    <p:sldId id="419" r:id="rId28"/>
    <p:sldId id="420" r:id="rId29"/>
    <p:sldId id="421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  <p:sldId id="430" r:id="rId39"/>
    <p:sldId id="431" r:id="rId40"/>
    <p:sldId id="392" r:id="rId41"/>
  </p:sldIdLst>
  <p:sldSz cx="12192000" cy="6858000"/>
  <p:notesSz cx="6858000" cy="9144000"/>
  <p:embeddedFontLst>
    <p:embeddedFont>
      <p:font typeface="Copperplate Gothic Bold" panose="020E0705020206020404" pitchFamily="2" charset="0"/>
      <p:regular r:id="rId46"/>
    </p:embeddedFont>
    <p:embeddedFont>
      <p:font typeface="微软雅黑" panose="020B0503020204020204" pitchFamily="2" charset="-122"/>
      <p:regular r:id="rId47"/>
    </p:embeddedFont>
    <p:embeddedFont>
      <p:font typeface="黑体" panose="02010609060101010101" pitchFamily="1" charset="-122"/>
      <p:regular r:id="rId48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9" d="100"/>
          <a:sy n="49" d="100"/>
        </p:scale>
        <p:origin x="-90" y="-408"/>
      </p:cViewPr>
      <p:guideLst>
        <p:guide orient="horz" pos="403"/>
        <p:guide orient="horz" pos="1298"/>
        <p:guide orient="horz" pos="3704"/>
        <p:guide orient="horz" pos="3112"/>
        <p:guide orient="horz" pos="2722"/>
        <p:guide orient="horz" pos="3304"/>
        <p:guide pos="3892"/>
        <p:guide pos="836"/>
        <p:guide pos="7680"/>
        <p:guide pos="7014"/>
        <p:guide pos="1255"/>
        <p:guide pos="63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font" Target="fonts/font3.fntdata"/><Relationship Id="rId47" Type="http://schemas.openxmlformats.org/officeDocument/2006/relationships/font" Target="fonts/font2.fntdata"/><Relationship Id="rId46" Type="http://schemas.openxmlformats.org/officeDocument/2006/relationships/font" Target="fonts/font1.fntdata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fontAlgn="base" hangingPunct="1"/>
            <a:endParaRPr lang="zh-CN" altLang="en-US" sz="1200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C</a:t>
            </a:r>
            <a:r>
              <a:rPr lang="zh-CN" altLang="en-US" sz="9600" b="1" dirty="0" smtClean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语言程序设计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  <a:p>
            <a:pPr algn="ctr"/>
            <a:endParaRPr lang="en-US" altLang="zh-CN" sz="2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13" name="Picture 3" descr="F:\PPT\LOGO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100" y="273220"/>
            <a:ext cx="2219716" cy="221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指针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概述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2" y="2204915"/>
            <a:ext cx="8999797" cy="345624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10.8】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自减运算符示例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int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= 1, b = 0;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b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= a--;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先将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的值赋给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，然后再将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。本行语句执行后，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//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10.9】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自减运算符示例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int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= 1, b = 0;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b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= --a;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先将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，然后再将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的值赋给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。本行语句执行后，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//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175" y="528638"/>
            <a:ext cx="2533650" cy="580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与指针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87680" y="1916895"/>
            <a:ext cx="9359823" cy="421083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一维数组与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一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个数组是由一片连续的内存单元组成的，每个数组元素按其类型不同占用不同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个数的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连续内存单元。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语言规定，数组名代表数组的首地址，也就是数组第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号元素的地址。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如果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将一个数组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的首地址赋给一个指针变量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，那么指针变量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就指向了数组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，这时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可以使用以下几种方法引用数组元素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a[i]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）*（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p+i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），等价于 *（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a+i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），因为数组名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就是数组的首地址。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p[i]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，等价于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a[i]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。在数组一章中，访问数组元素采用的就是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a[i]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第（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）种引用数组元素的方法采用了指针运算符“*”，称为“指针法”。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第（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）种引用数组元素的方法采用了下标运算符（又叫变址运算符）“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[]”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，称为“下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标法”。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与指针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87681" y="1916895"/>
            <a:ext cx="8928620" cy="421083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一维数组与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指针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变量可以指向数组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中的任何一个元素。如果指针变量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指向数组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中的第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号元素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a[i]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，即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 = &amp;a[i]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，那么引用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中元素的方法如下：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）引用元素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a[i]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：“*（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p+0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）”或“*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或“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p[0]”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）引用元素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a[i-k]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：“*（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p-k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）”或“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p[i-k]”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）引用元素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a[i+k]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：“*（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p+k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）”或“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p[i+k]”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与指针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87681" y="1916895"/>
            <a:ext cx="8928620" cy="421083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二维数组与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）二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维数组在内存中的存储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设有一个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型二维数组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，它有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行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列：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11 12 13 14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21 22 23 24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31 32 33 34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定义为：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a[3][4]={{11,12,13,14},{21,22,23,24},{31,32,33,34}}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Ｃ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语言允许把一个二维数组分解为多个一维数组来处理。因此数组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可分解为三个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一维数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组，即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a[0]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a[1]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a[2]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，它们都含有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个元素，如图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10-3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所示。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与指针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87681" y="1916895"/>
            <a:ext cx="8928620" cy="421083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177" y="1736461"/>
            <a:ext cx="8091920" cy="439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与指针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87681" y="1916895"/>
            <a:ext cx="8928620" cy="421083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二维数组与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）一维数组的指针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变量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指向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由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个元素组成的一维数组的指针变量的定义形式如下：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类型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说明符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(*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指针变量名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)[m]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其中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“类型说明符”为“指针变量”指向数组的数据类型。“ *”表示其后的变量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是指针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表示“指针变量”指向的一维数组包含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个元素。注意，（* 指针变量名）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两边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的括号不可少，如果缺少括号，则表示的是指针数组（本章后面介绍），意义就完全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不同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了。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与指针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87681" y="1916895"/>
            <a:ext cx="8928620" cy="421083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10.12】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指向包含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型元素的一维数组的指针。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include &lt;stdio.h&gt;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main()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a[4] = {2, 4, 6, 8};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(*p)[4];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定义包含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型元素的一维数组的指针变量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 = &amp;a;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使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指向一维数组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printf("a[2]=%d\n", (*p)[2]);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输出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的第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号元素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6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return 0;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与指针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87681" y="1450318"/>
            <a:ext cx="9864684" cy="481871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字符串与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语言中，可以用两种方法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访问一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个字符串。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）把字符串存入字符数组，然后通过数组访问该字符串或字符串中的某个字符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10.13】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通过数组访问该字符串或字符串中的某个字符。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include &lt;stdio.h&gt;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main()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char str[] =“Hello World</a:t>
            </a: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!”;   </a:t>
            </a:r>
            <a:endParaRPr lang="en-GB" altLang="en-US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GB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定义字符数组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str，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并将字符串常量“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Hello World!”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存入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str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printf("%s\n", str);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%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格式声明输出整个字符串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printf("%c", str[6]);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%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格式声明输出字符串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str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中的第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6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个元素，即字符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'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W'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return 0;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3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与指针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1"/>
          <a:stretch>
            <a:fillRect/>
          </a:stretch>
        </p:blipFill>
        <p:spPr bwMode="auto">
          <a:xfrm>
            <a:off x="4701620" y="333375"/>
            <a:ext cx="2962275" cy="6066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12192000" cy="35846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3388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第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10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章 指针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与指针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87681" y="1450318"/>
            <a:ext cx="9864684" cy="481871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字符串与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）使字符指针指向字符串，然后通过字符指针访问该字符串或字符串中的某个字符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10.14】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通过字符指针访问该字符串或字符串中的某个字符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include &lt;stdio.h&gt;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main()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char *pChar;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定义字符指针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pChar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pChar =“Hello World!”;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使 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pChar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指向字符串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printf("%s\n", pChar);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%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格式声明输出整个字符串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printf("%c", *(pChar+6));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%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格式声明输出字符串中的第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6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个字符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'</a:t>
            </a: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W'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return 0;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GB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0" y="401461"/>
            <a:ext cx="3914775" cy="603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42748" y="1628874"/>
            <a:ext cx="46891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字符串占用内存及字符指针 </a:t>
            </a:r>
            <a:r>
              <a:rPr lang="en-US" altLang="zh-CN" dirty="0" err="1"/>
              <a:t>pChar</a:t>
            </a:r>
            <a:r>
              <a:rPr lang="en-US" altLang="zh-CN" dirty="0"/>
              <a:t> </a:t>
            </a:r>
            <a:r>
              <a:rPr lang="zh-CN" altLang="en-US" dirty="0"/>
              <a:t>如图 </a:t>
            </a:r>
            <a:r>
              <a:rPr lang="en-US" altLang="zh-CN" dirty="0"/>
              <a:t>10-6 </a:t>
            </a:r>
            <a:r>
              <a:rPr lang="zh-CN" altLang="en-US" dirty="0"/>
              <a:t>所示。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与指针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703696" y="1922511"/>
            <a:ext cx="8928619" cy="481871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字符串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数组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可以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将多个字符串存入一个二维数组，二维数组的每一行存放一个字符串。但是，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当存入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二维数组各行的字符串长度不等时，会浪费存储空间，访问各行中的字符串时数组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地址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的类型也要转换，因此用这种方式处理字符串很不方便。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处理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多个字符串最好的方式是定义一个字符型指针数组，数组中的每个元素是一个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字符型数据的指针，这样的数组也称为字符串数组。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与指针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87680" y="1772885"/>
            <a:ext cx="9792679" cy="421083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10.16】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字符串数组示例。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 include &lt;stdio.h&gt;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main()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i;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char *name[3];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定义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char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型指针数组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name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name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有三个元素，每个元素都是指向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char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数据的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name[0] = "ZhangSan";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使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name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的第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号元素指向字符串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"ZhangSan"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name[1] = "LiSi";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使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name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的第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号元素指向字符串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"LiSi"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name[2] = "WangMaZi";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使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name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的第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号元素指向字符串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"WangMaZi"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for (i = 0; i &lt; 3; i++)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printf("%s\n", name[i]);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name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中的第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个字符串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return 0;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与指针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87680" y="1556870"/>
            <a:ext cx="9792679" cy="421083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10.17】int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型指针数组示例。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 include &lt;stdio.h&gt;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main()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 = 15, b = 27, c = 33, s = 0, i;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*num[3];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定义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型指针数组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num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num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有三个元素，每个元素都是指向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型数据的指针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num[0] = &amp;a;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使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num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的第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0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号元素指向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num[1] = &amp;b;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使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num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的第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号元素指向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num[2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] = &amp;c;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使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num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的第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号元素指向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for (i = 0; i &lt; 3; i++)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求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之和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 += *num[i]; // s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的值加上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num[i]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的值再存回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printf("%d, %d, %d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的和是：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%d\n", a, b, c, s);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之和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return 0;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与指针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87680" y="1954354"/>
            <a:ext cx="9792679" cy="421083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10.18】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有参数的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main(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 include &lt;stdio.h&gt;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main(int argc, char* argv[])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while (argc &gt; 0)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printf("%s\n", *argv);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输出数组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argv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的元素指向的字符串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即命令行参数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argv++;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指向数组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argv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中的下一个元素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argc--;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参数个数减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return 0;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2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10.2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数组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与指针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0"/>
          <a:stretch>
            <a:fillRect/>
          </a:stretch>
        </p:blipFill>
        <p:spPr bwMode="auto">
          <a:xfrm>
            <a:off x="1596079" y="1700880"/>
            <a:ext cx="8805702" cy="4388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指向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指针的指针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63288" y="1922511"/>
            <a:ext cx="8928619" cy="481871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如果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一个指针变量内存放的又是另一个指针变量的地址，则称这个指针变量为指向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的指针变量，简称指向指针的指针。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通过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指针变量访问另一个变量的方式称为“间接访问”。如果一个指针变量内存放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的是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另一个变量的地址，那么这种访问变量的方式称为“单级间址”访问，如图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10-8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所示。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769" y="4127837"/>
            <a:ext cx="10272392" cy="219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指向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指针的指针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63288" y="1922511"/>
            <a:ext cx="8928619" cy="481871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如果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一个指针变量内存放的是指向另一个变量的指针变量的地址，那么这种访问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变量的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方式称为“二级间址”访问。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定义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指向指针的指针变量的语法格式如下：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类型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说明符 ** 变量名；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例如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char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**p;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p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前面有两个“ *”号，相当于 *（*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）。显然，*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是指针变量的定义形式，如果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没有最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前面的 *，那么该语句就是定义了一个指向字符数据的指针变量。现在它前面又有一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个“ *”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号，表示指针变量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是指向一个字符型指针的变量。*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就是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所指向的另一个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指针变量。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10.3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指向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指针的指针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63288" y="1484865"/>
            <a:ext cx="9529052" cy="481871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10.19】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指向指针的指针变量。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1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 include &lt;stdio.h&gt;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1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main()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1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1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char a = 'B';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定义字符型变量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，并赋初值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'B'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1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char *q;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定义指向字符型数据的指针变量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q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1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char **p;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定义指向字符型指针的指针变量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1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q = &amp;a;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取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的地址赋给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q,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使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q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指向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1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 = &amp;q;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取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q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的地址赋给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p,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使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指向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q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1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字符型变量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的地址：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%d\n", &amp;a);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的地址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1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字符型指针变量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q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%d\n", q);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q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1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字符型指针变量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q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的地址：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%d\n", &amp;q);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q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的地址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1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指向字符型指针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q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的指针变量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%d\n", p);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1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字符型变量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中存放的字符：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%c\n", **p);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输出字符型变量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中的字符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1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return 0;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1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1590675" y="138906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1431925" y="135731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3" name="矩形 9"/>
          <p:cNvSpPr/>
          <p:nvPr/>
        </p:nvSpPr>
        <p:spPr>
          <a:xfrm>
            <a:off x="4862513" y="2581168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111750" y="2608155"/>
            <a:ext cx="1811714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掌握指针的用法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879975" y="357993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111750" y="3616448"/>
            <a:ext cx="1811714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掌握数组与指针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7" name="矩形 19"/>
          <p:cNvSpPr/>
          <p:nvPr/>
        </p:nvSpPr>
        <p:spPr>
          <a:xfrm>
            <a:off x="4879975" y="457870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913313" y="453584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19" name="TextBox 22"/>
          <p:cNvSpPr txBox="1"/>
          <p:nvPr/>
        </p:nvSpPr>
        <p:spPr>
          <a:xfrm>
            <a:off x="5111750" y="4624740"/>
            <a:ext cx="3050835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掌握 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C 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语言的指针函数操作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591050" y="2014538"/>
            <a:ext cx="76200" cy="3508375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9" name="组合 38"/>
          <p:cNvGrpSpPr/>
          <p:nvPr/>
        </p:nvGrpSpPr>
        <p:grpSpPr>
          <a:xfrm>
            <a:off x="1590165" y="2152345"/>
            <a:ext cx="2921725" cy="1109961"/>
            <a:chOff x="1590165" y="2152345"/>
            <a:chExt cx="2921725" cy="1109961"/>
          </a:xfrm>
        </p:grpSpPr>
        <p:grpSp>
          <p:nvGrpSpPr>
            <p:cNvPr id="40" name="组合 39"/>
            <p:cNvGrpSpPr/>
            <p:nvPr/>
          </p:nvGrpSpPr>
          <p:grpSpPr>
            <a:xfrm>
              <a:off x="1685926" y="2152345"/>
              <a:ext cx="2730218" cy="940106"/>
              <a:chOff x="0" y="118727"/>
              <a:chExt cx="2730129" cy="939881"/>
            </a:xfrm>
          </p:grpSpPr>
          <p:sp>
            <p:nvSpPr>
              <p:cNvPr id="45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矩形 6"/>
              <p:cNvSpPr/>
              <p:nvPr/>
            </p:nvSpPr>
            <p:spPr>
              <a:xfrm>
                <a:off x="1006636" y="118727"/>
                <a:ext cx="1723493" cy="5538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000" b="1" kern="1000" dirty="0" smtClean="0">
                    <a:latin typeface="微软雅黑" panose="020B0503020204020204" pitchFamily="2" charset="-122"/>
                  </a:rPr>
                  <a:t>学习目标</a:t>
                </a:r>
                <a:endParaRPr lang="zh-CN" altLang="en-US" sz="3000" b="1" kern="1000" dirty="0">
                  <a:latin typeface="微软雅黑" panose="020B0503020204020204" pitchFamily="2" charset="-122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2706588" y="2542890"/>
              <a:ext cx="18053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3600" kern="0" spc="250" dirty="0" smtClean="0">
                  <a:solidFill>
                    <a:srgbClr val="C00000"/>
                  </a:solidFill>
                </a:rPr>
                <a:t>bject</a:t>
              </a:r>
              <a:endParaRPr lang="zh-CN" altLang="en-US" sz="3600" kern="0" spc="250" dirty="0">
                <a:solidFill>
                  <a:srgbClr val="C00000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590165" y="2154310"/>
              <a:ext cx="1042782" cy="1107996"/>
              <a:chOff x="1104088" y="3761104"/>
              <a:chExt cx="1042782" cy="1107996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1104088" y="3985780"/>
                <a:ext cx="581838" cy="638960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104088" y="3761104"/>
                <a:ext cx="1042782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FCF1F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</a:t>
                </a:r>
                <a:endParaRPr lang="zh-CN" altLang="en-US" sz="6600" dirty="0">
                  <a:solidFill>
                    <a:srgbClr val="FCF1F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  <p:bldP spid="16417" grpId="0" bldLvl="0" animBg="1"/>
      <p:bldP spid="16419" grpId="0" bldLvl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指针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变量作函数参数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63288" y="1922511"/>
            <a:ext cx="8928619" cy="150648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函数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的参数不仅可以是整型、实型、字符型等数据，还可以是指针类型。指针变量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作函数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参数可以将一个变量的地址传到另一个函数中。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指针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变量作函数参数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358442" y="1556870"/>
            <a:ext cx="9057858" cy="597641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/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10.20】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输入两个整数 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，将它们按从小到大的顺序输出。要求用函数实现 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r>
              <a:rPr lang="zh-CN" altLang="en-US" sz="1600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sz="1600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值的交换。</a:t>
            </a:r>
            <a:endParaRPr lang="zh-CN" altLang="en-US" sz="16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# include &lt;stdio.h&gt;</a:t>
            </a:r>
            <a:endParaRPr lang="en-US" altLang="zh-CN" sz="16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main()</a:t>
            </a:r>
            <a:endParaRPr lang="en-US" altLang="zh-CN" sz="16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sz="16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void swap(int *p1, int *p2); //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 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swap( )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的声明</a:t>
            </a:r>
            <a:endParaRPr lang="zh-CN" altLang="en-US" sz="16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a, b;</a:t>
            </a:r>
            <a:endParaRPr lang="en-US" altLang="zh-CN" sz="16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请输入整数 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a, b:");</a:t>
            </a:r>
            <a:endParaRPr lang="en-US" altLang="zh-CN" sz="16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scanf("%d,%d", &amp;a, &amp;b);</a:t>
            </a:r>
            <a:endParaRPr lang="en-US" altLang="zh-CN" sz="16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if (a &gt; b)</a:t>
            </a:r>
            <a:endParaRPr lang="en-US" altLang="zh-CN" sz="16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swap(&amp;a, &amp;b); //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调用函数 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swap( )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对 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的值进行交换</a:t>
            </a:r>
            <a:endParaRPr lang="zh-CN" altLang="en-US" sz="16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printf("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交换后 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a,b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的值分别是：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%d, %d\n", a, b); //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输出交换后 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</a:t>
            </a:r>
            <a:endParaRPr lang="zh-CN" altLang="en-US" sz="16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return 0;</a:t>
            </a:r>
            <a:endParaRPr lang="en-US" altLang="zh-CN" sz="16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sz="16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void swap(int *p1, int *p2)</a:t>
            </a:r>
            <a:endParaRPr lang="en-US" altLang="zh-CN" sz="16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sz="16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temp;</a:t>
            </a:r>
            <a:endParaRPr lang="en-US" altLang="zh-CN" sz="16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temp = *p1; //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将 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p1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指向的目标变量 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的值赋给 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temp;</a:t>
            </a:r>
            <a:endParaRPr lang="en-US" altLang="zh-CN" sz="16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*p1 = *p2; //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将 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p2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指向的目标变量 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的值赋给 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p1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指向的目标变量 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endParaRPr lang="en-US" altLang="zh-CN" sz="16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*p2 = temp; //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将变量 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temp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的值赋给 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p2 </a:t>
            </a:r>
            <a:r>
              <a:rPr lang="zh-CN" altLang="en-US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指向的目标变量 </a:t>
            </a:r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</a:t>
            </a:r>
            <a:endParaRPr lang="en-US" altLang="zh-CN" sz="16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/>
            <a:r>
              <a:rPr lang="en-US" altLang="zh-CN" sz="160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GB" altLang="en-US" sz="160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10.4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指针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变量作函数参数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371" y="1558260"/>
            <a:ext cx="9303207" cy="484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10.5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返回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指针的函数和指向函数的指针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87681" y="1778501"/>
            <a:ext cx="9864684" cy="481871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返回指针的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Ｃ语言中，一个函数的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返回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值可以是一个指针（即地址），这种返回指针的函数称为指针型函数。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定义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指针型函数的一般形式为：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类型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说明符 * 函数名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形参表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indent="447675"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indent="447675"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…… /*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函数体 *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/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indent="447675"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其中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函数名之前加了“ *”号，表明这是一个指针型函数，即返回值是一个指针。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类型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说明符表示返回的指针所指向的数据类型。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10.5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返回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指针的函数和指向函数的指针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87681" y="1778501"/>
            <a:ext cx="9216639" cy="481871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返回指针的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例如，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indent="351155"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*func(int x, int y)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indent="351155"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{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indent="351155"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...... /*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函数体 *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/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indent="351155"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}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表示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func(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是一个返回指针的指针型函数，它返回的指针指向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型数据。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型一维数组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有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6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个元素：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18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63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。找出其中最小的数。要求用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型函数实现。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10.5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返回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指针的函数和指向函数的指针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258111" y="1739907"/>
            <a:ext cx="9936689" cy="481871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指向函数的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语言函数代码（即源代码）编译成的可执行代码要占用一段内存空间，每次调用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该函数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时都是从这段内存空间的起始地址开始执行函数代码，因此称这段内存空间的起始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地址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为函数的入口地址。函数名就代表这个入口地址。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可以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把函数的入口地址赋予一个指针变量，使该指针变量指向该函数，然后通过该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变量就可以调用这个函数。这种指向函数的指针变量称为“函数指针变量”，简称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“函数指针”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定义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函数指针变量的一般形式为：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类型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说明符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(*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指针变量名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函数参数表列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其中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，“类型说明符”表示指针所指向函数的返回值的类型。（* 指针变量名）表示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“*”后面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的变量是指针变量。最后的圆括号表示指针变量是指向函数的指针变量，圆括内的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参数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表列是指针变量指向的函数的形参表列。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10.5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返回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指针的函数和指向函数的指针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258111" y="1739907"/>
            <a:ext cx="9936689" cy="481871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指向函数的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C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语言函数代码（即源代码）编译成的可执行代码要占用一段内存空间，每次调用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该函数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时都是从这段内存空间的起始地址开始执行函数代码，因此称这段内存空间的起始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地址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为函数的入口地址。函数名就代表这个入口地址。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可以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把函数的入口地址赋予一个指针变量，使该指针变量指向该函数，然后通过该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变量就可以调用这个函数。这种指向函数的指针变量称为“函数指针变量”，简称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“函数指针”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定义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函数指针变量的一般形式为：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类型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说明符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(*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指针变量名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函数参数表列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其中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，“类型说明符”表示指针所指向函数的返回值的类型。（* 指针变量名）表示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“*”后面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的变量是指针变量。最后的圆括号表示指针变量是指向函数的指针变量，圆括内的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参数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表列是指针变量指向的函数的形参表列。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10.5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返回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指针的函数和指向函数的指针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258111" y="1412860"/>
            <a:ext cx="9936689" cy="495139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对于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函数指针，需要注意以下几点：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）函数指针只能指向定义时指定的类型的函数。例如，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（*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a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）；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表示函数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只能指向返回值类型为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型且有两个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型形式参数的函数。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）通过指针调用函数，必须先使指针指向函数。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）给指针赋值只需给出函数名，无须给出函数参数。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例如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，设函数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max(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已经定义，原型为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max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x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y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）；，那么使函数指针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 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max(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的正确语句如下：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 = max;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如果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写成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 = max(a, b);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就错了。语句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p=max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）；是调用函数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max( )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并将返回值赋给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，而不是将函数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max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的入口地址赋给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10.5 </a:t>
            </a:r>
            <a:r>
              <a:rPr lang="zh-CN" altLang="en-US" sz="2400" dirty="0" smtClean="0">
                <a:latin typeface="黑体" panose="02010609060101010101" pitchFamily="1" charset="-122"/>
                <a:ea typeface="黑体" panose="02010609060101010101" pitchFamily="1" charset="-122"/>
              </a:rPr>
              <a:t>返回</a:t>
            </a:r>
            <a:r>
              <a:rPr lang="zh-CN" altLang="en-US" sz="2400" dirty="0">
                <a:latin typeface="黑体" panose="02010609060101010101" pitchFamily="1" charset="-122"/>
                <a:ea typeface="黑体" panose="02010609060101010101" pitchFamily="1" charset="-122"/>
              </a:rPr>
              <a:t>指针的函数和指向函数的指针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258111" y="1412860"/>
            <a:ext cx="9936689" cy="495139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）通过指针调用函数的一般形式为：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(*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指针变量名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 (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实参表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)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例如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c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= (*p)(a, b);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上述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函数调用语句中，*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两边的圆括号不能少，* 不应该理解为求值运算，在此处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它只是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一种表示符号。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）与指向数组的指针变量不同，指向函数的指针变量不能进行算术运算。数组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指针变量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加减一个整数可使指针移动指向后面或前面的数组元素，而函数指针的移动是没有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意义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（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6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）通过函数名调用函数，只能调用函数名代表的函数，而通过指针调用函数可以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按需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调用不同的函数。因此，通过指针调用函数比较灵活。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输入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两个整数，按选择的运算调用不同的函数，分别计算两整数之和或者之差。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要求用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函数指针实现函数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调用。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9833077" y="132081"/>
            <a:ext cx="2330247" cy="3893575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18" name="平行四边形 17"/>
          <p:cNvSpPr/>
          <p:nvPr/>
        </p:nvSpPr>
        <p:spPr>
          <a:xfrm>
            <a:off x="8981971" y="356092"/>
            <a:ext cx="2330247" cy="3893575"/>
          </a:xfrm>
          <a:prstGeom prst="parallelogram">
            <a:avLst/>
          </a:prstGeom>
          <a:solidFill>
            <a:srgbClr val="BCCCE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20" name="文本框 19"/>
          <p:cNvSpPr txBox="1"/>
          <p:nvPr/>
        </p:nvSpPr>
        <p:spPr>
          <a:xfrm>
            <a:off x="1482868" y="4025623"/>
            <a:ext cx="607633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谢谢观看</a:t>
            </a:r>
            <a:r>
              <a:rPr lang="en-US" altLang="zh-CN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!</a:t>
            </a:r>
            <a:endParaRPr lang="en-US" altLang="zh-CN" sz="88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2137180" y="343463"/>
            <a:ext cx="2053003" cy="205300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Other_4"/>
          <p:cNvSpPr/>
          <p:nvPr>
            <p:custDataLst>
              <p:tags r:id="rId1"/>
            </p:custDataLst>
          </p:nvPr>
        </p:nvSpPr>
        <p:spPr>
          <a:xfrm>
            <a:off x="5891450" y="802625"/>
            <a:ext cx="331669" cy="3316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2"/>
            </p:custDataLst>
          </p:nvPr>
        </p:nvSpPr>
        <p:spPr>
          <a:xfrm>
            <a:off x="1180396" y="2169581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3"/>
            </p:custDataLst>
          </p:nvPr>
        </p:nvSpPr>
        <p:spPr>
          <a:xfrm>
            <a:off x="201591" y="285299"/>
            <a:ext cx="576000" cy="576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4"/>
            </p:custDataLst>
          </p:nvPr>
        </p:nvSpPr>
        <p:spPr>
          <a:xfrm>
            <a:off x="1482555" y="1699489"/>
            <a:ext cx="424046" cy="42404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5"/>
            </p:custDataLst>
          </p:nvPr>
        </p:nvSpPr>
        <p:spPr>
          <a:xfrm>
            <a:off x="4656925" y="1283400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6"/>
            </p:custDataLst>
          </p:nvPr>
        </p:nvSpPr>
        <p:spPr>
          <a:xfrm>
            <a:off x="1291767" y="1054836"/>
            <a:ext cx="442408" cy="44240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7"/>
            </p:custDataLst>
          </p:nvPr>
        </p:nvSpPr>
        <p:spPr>
          <a:xfrm>
            <a:off x="4248417" y="2368033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8"/>
            </p:custDataLst>
          </p:nvPr>
        </p:nvSpPr>
        <p:spPr>
          <a:xfrm>
            <a:off x="537615" y="1339489"/>
            <a:ext cx="360000" cy="36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9"/>
            </p:custDataLst>
          </p:nvPr>
        </p:nvSpPr>
        <p:spPr>
          <a:xfrm>
            <a:off x="4537875" y="1894985"/>
            <a:ext cx="324000" cy="32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0"/>
            </p:custDataLst>
          </p:nvPr>
        </p:nvSpPr>
        <p:spPr>
          <a:xfrm>
            <a:off x="4815536" y="489434"/>
            <a:ext cx="479026" cy="47902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MH_Other_4"/>
          <p:cNvSpPr/>
          <p:nvPr>
            <p:custDataLst>
              <p:tags r:id="rId11"/>
            </p:custDataLst>
          </p:nvPr>
        </p:nvSpPr>
        <p:spPr>
          <a:xfrm>
            <a:off x="5442293" y="1876985"/>
            <a:ext cx="180000" cy="18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MH_Other_4"/>
          <p:cNvSpPr/>
          <p:nvPr>
            <p:custDataLst>
              <p:tags r:id="rId12"/>
            </p:custDataLst>
          </p:nvPr>
        </p:nvSpPr>
        <p:spPr>
          <a:xfrm>
            <a:off x="5839515" y="1759432"/>
            <a:ext cx="144000" cy="14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13"/>
            </p:custDataLst>
          </p:nvPr>
        </p:nvSpPr>
        <p:spPr>
          <a:xfrm>
            <a:off x="2055364" y="2432751"/>
            <a:ext cx="252000" cy="252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2079027" y="285299"/>
            <a:ext cx="2113964" cy="211396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8" grpId="0" bldLvl="0" animBg="1"/>
      <p:bldP spid="20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指针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概述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2" y="1844890"/>
            <a:ext cx="8999797" cy="304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地址与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计算机中，数据都存放在存储器中。一般把存储器中的一个字节称为一个内存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单元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，不同类型的数据占用的内存单元数不等，如整型量占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个单元，字符型占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个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单元等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。为了能够正确地将数据存入指定的内存单元，或者从这些内存单元中取出，必须为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每个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内存单元编上号，有了某个内存单元的编号，即可准确地找到该内存单元。内存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单元的编号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也叫作地址。内存单元好比前面所举例子中的房间，内存单元的编号相当于房间号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。房间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号指向对应的房间，内存单元地址指向对应的内存单元，因此，地址被形象地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称为“指针”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。需要注意的是，内存单元的指针和内存单元的内容是两个不同的概念。内存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单元的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指针是内存单元在整个计算机内存中的编号（即地址），就好像某一房间在整栋楼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中的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房间号，而内存单元的内容是保存在内存单元中的数据，就好像房间内摆放的东西或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住的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人。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指针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概述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2" y="1844890"/>
            <a:ext cx="8999797" cy="345624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变量与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变量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本质上就是存储数据的一片连续的内存单元。根据变量的类型不同，变量占用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的内存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单元的数量也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不同。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如前所述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，在计算机中，变量占用的这片连续的内存单元的每一字节的单元都是有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编号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（即地址）的，这片连续的内存单元中第一字节单元的地址就是指向该变量的指针。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假设在程序中定义的两个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型变量为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，编译时系统为变量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分配的存储单元的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地址为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3000~3003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，为变量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分配的存储单元的地址为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3004~3007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，则两变量的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存储空间在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内存中的分布如图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10-1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所示。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指针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概述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2" y="1844890"/>
            <a:ext cx="8999797" cy="345624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变量与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6049" y="1844889"/>
            <a:ext cx="4924304" cy="455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指针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概述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2" y="2204915"/>
            <a:ext cx="8999797" cy="345624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3.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指针变量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指针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变量是一种特殊的变量，用来存放其他变量在内存中的地址（首地址）。那么，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怎样定义指针变量呢？ 定义指针变量的一般形式如下：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类型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说明符 * 变量名；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例如：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int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*p;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int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表示指针变量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p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的“基类型”。指针变量的基类型表示指针变量指向的变量的类型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指针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概述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2" y="2204915"/>
            <a:ext cx="8999797" cy="345624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defTabSz="1219200">
              <a:lnSpc>
                <a:spcPct val="150000"/>
              </a:lnSpc>
              <a:buBlip>
                <a:blip r:embed="rId1"/>
              </a:buBlip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4.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指针自增、自减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运算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自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增运算符“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++”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和自减运算符“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--”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的功能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是使变量的值增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或减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，可以放在变量前，也可以放在变量后，但两者的作用是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不一样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的。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4872038" y="1427163"/>
            <a:ext cx="273685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3048000" y="841375"/>
            <a:ext cx="626427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10.1 </a:t>
            </a:r>
            <a:r>
              <a:rPr lang="zh-CN" altLang="en-US" sz="3200" dirty="0" smtClean="0">
                <a:latin typeface="黑体" panose="02010609060101010101" pitchFamily="1" charset="-122"/>
                <a:ea typeface="黑体" panose="02010609060101010101" pitchFamily="1" charset="-122"/>
              </a:rPr>
              <a:t>指针</a:t>
            </a:r>
            <a:r>
              <a:rPr lang="zh-CN" altLang="en-US" sz="3200" dirty="0">
                <a:latin typeface="黑体" panose="02010609060101010101" pitchFamily="1" charset="-122"/>
                <a:ea typeface="黑体" panose="02010609060101010101" pitchFamily="1" charset="-122"/>
              </a:rPr>
              <a:t>概述</a:t>
            </a:r>
            <a:endParaRPr lang="zh-CN" altLang="en-US" sz="3200" b="1" dirty="0"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60512" y="2204915"/>
            <a:ext cx="8999797" cy="345624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10.6】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自增运算符示例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int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= 1, b = 0;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b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= a++;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先将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的值赋给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，然后再将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的值加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。本行语句执行后，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//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 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endParaRPr lang="en-US" altLang="zh-CN" noProof="1" smtClean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【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10.7】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自增运算符示例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zh-CN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int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= 1, b = 0;</a:t>
            </a:r>
            <a:endParaRPr lang="en-US" altLang="zh-CN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defTabSz="1219200">
              <a:lnSpc>
                <a:spcPct val="150000"/>
              </a:lnSpc>
            </a:pP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b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= ++a; //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先将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的值加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，然后再将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的值赋给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。本行语句执行后，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b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</a:t>
            </a:r>
            <a:r>
              <a:rPr lang="en-US" altLang="zh-CN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//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a </a:t>
            </a:r>
            <a:r>
              <a: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的值为 </a:t>
            </a:r>
            <a:r>
              <a:rPr lang="en-US" altLang="zh-CN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endParaRPr lang="en-GB" altLang="en-US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7929</Words>
  <Application>WPS 演示</Application>
  <PresentationFormat>自定义</PresentationFormat>
  <Paragraphs>490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9" baseType="lpstr">
      <vt:lpstr>Arial</vt:lpstr>
      <vt:lpstr>宋体</vt:lpstr>
      <vt:lpstr>Wingdings</vt:lpstr>
      <vt:lpstr>Copperplate Gothic Bold</vt:lpstr>
      <vt:lpstr>微软雅黑</vt:lpstr>
      <vt:lpstr>华文楷体</vt:lpstr>
      <vt:lpstr>黑体</vt:lpstr>
      <vt:lpstr>Arial Unicode MS</vt:lpstr>
      <vt:lpstr>Wingdings 2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120</cp:revision>
  <dcterms:created xsi:type="dcterms:W3CDTF">2015-09-01T10:32:00Z</dcterms:created>
  <dcterms:modified xsi:type="dcterms:W3CDTF">2021-09-13T01:45:49Z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