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embedTrueTypeFonts="1" saveSubsetFonts="1">
  <p:sldMasterIdLst>
    <p:sldMasterId id="2147483648" r:id="rId1"/>
  </p:sldMasterIdLst>
  <p:notesMasterIdLst>
    <p:notesMasterId r:id="rId26"/>
  </p:notesMasterIdLst>
  <p:sldIdLst>
    <p:sldId id="394" r:id="rId3"/>
    <p:sldId id="395" r:id="rId4"/>
    <p:sldId id="396" r:id="rId5"/>
    <p:sldId id="366" r:id="rId6"/>
    <p:sldId id="397" r:id="rId7"/>
    <p:sldId id="398" r:id="rId8"/>
    <p:sldId id="399" r:id="rId9"/>
    <p:sldId id="400" r:id="rId10"/>
    <p:sldId id="401" r:id="rId11"/>
    <p:sldId id="402" r:id="rId12"/>
    <p:sldId id="403" r:id="rId13"/>
    <p:sldId id="404" r:id="rId14"/>
    <p:sldId id="405" r:id="rId15"/>
    <p:sldId id="406" r:id="rId16"/>
    <p:sldId id="407" r:id="rId17"/>
    <p:sldId id="408" r:id="rId18"/>
    <p:sldId id="409" r:id="rId19"/>
    <p:sldId id="410" r:id="rId20"/>
    <p:sldId id="411" r:id="rId21"/>
    <p:sldId id="412" r:id="rId22"/>
    <p:sldId id="413" r:id="rId23"/>
    <p:sldId id="414" r:id="rId24"/>
    <p:sldId id="392" r:id="rId25"/>
  </p:sldIdLst>
  <p:sldSz cx="12192000" cy="6858000"/>
  <p:notesSz cx="6858000" cy="9144000"/>
  <p:embeddedFontLst>
    <p:embeddedFont>
      <p:font typeface="Copperplate Gothic Bold" panose="020E0705020206020404" pitchFamily="2" charset="0"/>
      <p:regular r:id="rId30"/>
    </p:embeddedFont>
    <p:embeddedFont>
      <p:font typeface="微软雅黑" panose="020B0503020204020204" pitchFamily="2" charset="-122"/>
      <p:regular r:id="rId31"/>
    </p:embeddedFont>
    <p:embeddedFont>
      <p:font typeface="黑体" panose="02010609060101010101" pitchFamily="1" charset="-122"/>
      <p:regular r:id="rId32"/>
    </p:embeddedFont>
  </p:embeddedFont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B1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49" d="100"/>
          <a:sy n="49" d="100"/>
        </p:scale>
        <p:origin x="-90" y="-408"/>
      </p:cViewPr>
      <p:guideLst>
        <p:guide orient="horz" pos="403"/>
        <p:guide orient="horz" pos="1298"/>
        <p:guide orient="horz" pos="3704"/>
        <p:guide orient="horz" pos="3112"/>
        <p:guide orient="horz" pos="2722"/>
        <p:guide orient="horz" pos="3304"/>
        <p:guide pos="3892"/>
        <p:guide pos="836"/>
        <p:guide pos="7680"/>
        <p:guide pos="7014"/>
        <p:guide pos="1255"/>
        <p:guide pos="633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font" Target="fonts/font3.fntdata"/><Relationship Id="rId31" Type="http://schemas.openxmlformats.org/officeDocument/2006/relationships/font" Target="fonts/font2.fntdata"/><Relationship Id="rId30" Type="http://schemas.openxmlformats.org/officeDocument/2006/relationships/font" Target="fonts/font1.fntdata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eaLnBrk="1" fontAlgn="base" hangingPunct="1"/>
            <a:endParaRPr lang="zh-CN" altLang="en-US" sz="1200" strike="noStrike" noProof="1"/>
          </a:p>
        </p:txBody>
      </p:sp>
      <p:sp>
        <p:nvSpPr>
          <p:cNvPr id="14339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r" eaLnBrk="1" fontAlgn="base" hangingPunct="1"/>
            <a:endParaRPr lang="zh-CN" altLang="en-US" sz="1200" strike="noStrike" noProof="1"/>
          </a:p>
        </p:txBody>
      </p:sp>
      <p:sp>
        <p:nvSpPr>
          <p:cNvPr id="14340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14341" name="备注占位符 4"/>
          <p:cNvSpPr>
            <a:spLocks noGrp="1" noRot="1" noChangeAspect="1"/>
          </p:cNvSpPr>
          <p:nvPr/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>
              <a:spcBef>
                <a:spcPct val="30000"/>
              </a:spcBef>
            </a:pPr>
            <a:r>
              <a:rPr lang="zh-CN" altLang="en-US" sz="1200" dirty="0"/>
              <a:t>单击此处编辑母版文本样式</a:t>
            </a:r>
            <a:endParaRPr lang="zh-CN" altLang="en-US" sz="1200" dirty="0"/>
          </a:p>
          <a:p>
            <a:pPr lvl="0">
              <a:spcBef>
                <a:spcPct val="30000"/>
              </a:spcBef>
            </a:pPr>
            <a:r>
              <a:rPr lang="zh-CN" altLang="en-US" sz="1200" dirty="0"/>
              <a:t>第二级</a:t>
            </a:r>
            <a:endParaRPr lang="zh-CN" altLang="en-US" sz="1200" dirty="0"/>
          </a:p>
          <a:p>
            <a:pPr lvl="0">
              <a:spcBef>
                <a:spcPct val="30000"/>
              </a:spcBef>
            </a:pPr>
            <a:r>
              <a:rPr lang="zh-CN" altLang="en-US" sz="1200" dirty="0"/>
              <a:t>第三级</a:t>
            </a:r>
            <a:endParaRPr lang="zh-CN" altLang="en-US" sz="1200" dirty="0"/>
          </a:p>
          <a:p>
            <a:pPr lvl="0">
              <a:spcBef>
                <a:spcPct val="30000"/>
              </a:spcBef>
            </a:pPr>
            <a:r>
              <a:rPr lang="zh-CN" altLang="en-US" sz="1200" dirty="0"/>
              <a:t>第四级</a:t>
            </a:r>
            <a:endParaRPr lang="zh-CN" altLang="en-US" sz="1200" dirty="0"/>
          </a:p>
          <a:p>
            <a:pPr lvl="0">
              <a:spcBef>
                <a:spcPct val="30000"/>
              </a:spcBef>
            </a:pPr>
            <a:r>
              <a:rPr lang="zh-CN" altLang="en-US" sz="1200" dirty="0"/>
              <a:t>第五级</a:t>
            </a:r>
            <a:endParaRPr lang="zh-CN" altLang="en-US" sz="1200" dirty="0"/>
          </a:p>
        </p:txBody>
      </p:sp>
      <p:sp>
        <p:nvSpPr>
          <p:cNvPr id="14342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eaLnBrk="1" fontAlgn="base" hangingPunct="1"/>
            <a:endParaRPr lang="zh-CN" altLang="en-US" sz="1200" strike="noStrike" noProof="1"/>
          </a:p>
        </p:txBody>
      </p:sp>
      <p:sp>
        <p:nvSpPr>
          <p:cNvPr id="14343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1pPr>
    <a:lvl2pPr marL="457200" lvl="1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2pPr>
    <a:lvl3pPr marL="914400" lvl="2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3pPr>
    <a:lvl4pPr marL="1371600" lvl="3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4pPr>
    <a:lvl5pPr marL="1828800" lvl="4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5pPr>
    <a:lvl6pPr marL="2286000" lvl="5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942975" y="6338888"/>
            <a:ext cx="541338" cy="28257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/>
          <a:lstStyle>
            <a:lvl1pPr algn="ctr">
              <a:defRPr>
                <a:solidFill>
                  <a:srgbClr val="595959"/>
                </a:solidFill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1219200" lvl="0" indent="-121920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5800" b="0" i="0" u="none" kern="1200" baseline="0">
          <a:solidFill>
            <a:schemeClr val="tx1"/>
          </a:solidFill>
          <a:latin typeface="+mj-lt"/>
          <a:ea typeface="+mj-ea"/>
          <a:cs typeface="+mj-cs"/>
          <a:sym typeface="Copperplate Gothic Bold" panose="020E0705020206020404" pitchFamily="2" charset="0"/>
        </a:defRPr>
      </a:lvl1pPr>
    </p:titleStyle>
    <p:bodyStyle>
      <a:lvl1pPr marL="457200" lvl="0" indent="-4572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2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1pPr>
      <a:lvl2pPr marL="990600" lvl="1" indent="-3810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7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2pPr>
      <a:lvl3pPr marL="1524000" lvl="2" indent="-3048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3pPr>
      <a:lvl4pPr marL="2133600" lvl="3" indent="-3048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4pPr>
      <a:lvl5pPr marL="2743200" lvl="4" indent="-3048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5pPr>
      <a:lvl6pPr marL="2514600" lvl="5" indent="-2286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6pPr>
      <a:lvl7pPr marL="2971800" lvl="6" indent="-2286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7pPr>
      <a:lvl8pPr marL="3429000" lvl="7" indent="-2286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8pPr>
      <a:lvl9pPr marL="3886200" lvl="8" indent="-2286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4" Type="http://schemas.openxmlformats.org/officeDocument/2006/relationships/slideLayout" Target="../slideLayouts/slideLayout7.xml"/><Relationship Id="rId13" Type="http://schemas.openxmlformats.org/officeDocument/2006/relationships/tags" Target="../tags/tag13.xml"/><Relationship Id="rId12" Type="http://schemas.openxmlformats.org/officeDocument/2006/relationships/tags" Target="../tags/tag12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矩形 1"/>
          <p:cNvSpPr/>
          <p:nvPr/>
        </p:nvSpPr>
        <p:spPr>
          <a:xfrm>
            <a:off x="0" y="2625725"/>
            <a:ext cx="12192000" cy="1714500"/>
          </a:xfrm>
          <a:prstGeom prst="rect">
            <a:avLst/>
          </a:prstGeom>
          <a:solidFill>
            <a:srgbClr val="28A9D6"/>
          </a:solidFill>
          <a:ln w="9525">
            <a:noFill/>
          </a:ln>
        </p:spPr>
        <p:txBody>
          <a:bodyPr lIns="121920" tIns="60960" rIns="121920" bIns="60960" anchor="t"/>
          <a:lstStyle/>
          <a:p>
            <a:endParaRPr lang="zh-CN" altLang="en-US" sz="2400" dirty="0">
              <a:solidFill>
                <a:srgbClr val="000000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5362" name="直接连接符 24"/>
          <p:cNvSpPr/>
          <p:nvPr/>
        </p:nvSpPr>
        <p:spPr>
          <a:xfrm>
            <a:off x="0" y="4373563"/>
            <a:ext cx="12192000" cy="1587"/>
          </a:xfrm>
          <a:prstGeom prst="line">
            <a:avLst/>
          </a:prstGeom>
          <a:ln w="1905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3" name="直接连接符 27"/>
          <p:cNvSpPr/>
          <p:nvPr/>
        </p:nvSpPr>
        <p:spPr>
          <a:xfrm>
            <a:off x="0" y="5154613"/>
            <a:ext cx="4319588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4" name="直接连接符 29"/>
          <p:cNvSpPr/>
          <p:nvPr/>
        </p:nvSpPr>
        <p:spPr>
          <a:xfrm>
            <a:off x="0" y="5219700"/>
            <a:ext cx="4319588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5" name="直接连接符 31"/>
          <p:cNvSpPr/>
          <p:nvPr/>
        </p:nvSpPr>
        <p:spPr>
          <a:xfrm>
            <a:off x="0" y="5286375"/>
            <a:ext cx="4319588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6" name="直接连接符 39"/>
          <p:cNvSpPr/>
          <p:nvPr/>
        </p:nvSpPr>
        <p:spPr>
          <a:xfrm>
            <a:off x="7872413" y="5154613"/>
            <a:ext cx="4319587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7" name="直接连接符 40"/>
          <p:cNvSpPr/>
          <p:nvPr/>
        </p:nvSpPr>
        <p:spPr>
          <a:xfrm>
            <a:off x="7872413" y="5219700"/>
            <a:ext cx="4319587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8" name="直接连接符 41"/>
          <p:cNvSpPr/>
          <p:nvPr/>
        </p:nvSpPr>
        <p:spPr>
          <a:xfrm>
            <a:off x="7872413" y="5286375"/>
            <a:ext cx="4319587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70" name="TextBox 13"/>
          <p:cNvSpPr/>
          <p:nvPr/>
        </p:nvSpPr>
        <p:spPr>
          <a:xfrm>
            <a:off x="330200" y="2769235"/>
            <a:ext cx="11725275" cy="1938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9600" b="1" dirty="0" smtClean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Copperplate Gothic Bold" panose="020E0705020206020404" pitchFamily="2" charset="0"/>
              </a:rPr>
              <a:t>C</a:t>
            </a:r>
            <a:r>
              <a:rPr lang="zh-CN" altLang="en-US" sz="9600" b="1" dirty="0" smtClean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Copperplate Gothic Bold" panose="020E0705020206020404" pitchFamily="2" charset="0"/>
              </a:rPr>
              <a:t>语言程序设计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2" charset="-122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  <a:p>
            <a:pPr algn="ctr"/>
            <a:endParaRPr lang="en-US" altLang="zh-CN" sz="2400" b="1" dirty="0">
              <a:solidFill>
                <a:schemeClr val="bg1"/>
              </a:solidFill>
              <a:latin typeface="微软雅黑" panose="020B0503020204020204" pitchFamily="2" charset="-122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5371" name="TextBox 13"/>
          <p:cNvSpPr/>
          <p:nvPr/>
        </p:nvSpPr>
        <p:spPr>
          <a:xfrm>
            <a:off x="3832225" y="4765675"/>
            <a:ext cx="4438650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4800" b="1" dirty="0">
                <a:latin typeface="微软雅黑" panose="020B0503020204020204" pitchFamily="2" charset="-122"/>
                <a:ea typeface="微软雅黑" panose="020B0503020204020204" pitchFamily="2" charset="-122"/>
              </a:rPr>
              <a:t>专业核心课程</a:t>
            </a:r>
            <a:endParaRPr lang="zh-CN" altLang="en-US" sz="4800" b="1" dirty="0"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pic>
        <p:nvPicPr>
          <p:cNvPr id="13" name="Picture 3" descr="F:\PPT\LOGO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6100" y="273220"/>
            <a:ext cx="2219716" cy="2219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11.3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结构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变量成员的表示方法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2404745" y="2076613"/>
            <a:ext cx="7732155" cy="3944567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结构变量成员</a:t>
            </a:r>
            <a:r>
              <a:rPr lang="en-GB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：</a:t>
            </a:r>
            <a:endParaRPr lang="en-GB" altLang="en-US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在程序中使用结构变量时，往往不把它作为一个整体使用。在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ANSI C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中除了允许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具有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相同类型的结构变量相互赋值以外，一般对结构变量的使用（包括赋值、输入、输出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、运算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等）都是通过结构变量的成员实现的。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表示结构变量成员的一般形式是：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结构变量名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.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成员名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例如，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boy1.num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即第一个人的学号，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boy2.sex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即第二个人的性别。</a:t>
            </a:r>
            <a:endParaRPr lang="en-GB" altLang="en-US" strike="noStrike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11.4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结构变量的赋值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2404745" y="2076613"/>
            <a:ext cx="7732155" cy="3944567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结构变量赋值</a:t>
            </a:r>
            <a:r>
              <a:rPr lang="en-GB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：</a:t>
            </a:r>
            <a:endParaRPr lang="en-GB" altLang="en-US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结构变量的赋值就是给各成员赋值，可用输入语句或赋值语句完成。</a:t>
            </a:r>
            <a:endParaRPr lang="en-GB" altLang="en-US" strike="noStrike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11.5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结构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变量的初始化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2404745" y="2076613"/>
            <a:ext cx="7732155" cy="3944567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结构变量初始化</a:t>
            </a:r>
            <a:r>
              <a:rPr lang="en-GB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：</a:t>
            </a:r>
            <a:endParaRPr lang="en-GB" altLang="en-US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和其他类型变量一样，对结构变量可以在定义时进行初始化赋值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GB" altLang="en-US" strike="noStrike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11.6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结构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数组的定义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2404745" y="2076613"/>
            <a:ext cx="7732155" cy="3944567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结构数组定义</a:t>
            </a:r>
            <a:r>
              <a:rPr lang="en-GB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：</a:t>
            </a:r>
            <a:endParaRPr lang="en-GB" altLang="en-US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数组的元素也可以是结构类型的，因此可以构成结构型数组。结构数组的每个元素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都是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具有相同结构类型的下标结构变量。在实际应用中，经常用结构数组表示具有相同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数据结构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的一个群体，如一个班的学生档案，一个车间职工的工资表等。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方法和结构变量相似，只说明它为数组类型即可。</a:t>
            </a:r>
            <a:endParaRPr lang="en-GB" altLang="en-US" strike="noStrike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11.7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结构指针变量的说明和使用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2135725" y="1844890"/>
            <a:ext cx="8001175" cy="3944567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指向结构变量的指针</a:t>
            </a:r>
            <a:r>
              <a:rPr lang="en-GB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：</a:t>
            </a:r>
            <a:endParaRPr lang="en-GB" altLang="en-US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一个指针变量当用来指向一个结构变量时，称为结构指针变量。结构指针变量中的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值是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所指向的结构变量的首地址。通过结构指针即可访问该结构变量，这与数组指针和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函数指针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的情况是相同的。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结构指针变量说明的一般形式为：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struct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结构名 * 结构指针变量名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例如，在前面的例题中定义了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stu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这个结构，如要说明一个指向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stu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的指针变量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pstu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可写为：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struct stu *pstu;</a:t>
            </a:r>
            <a:endParaRPr lang="en-GB" altLang="en-US" strike="noStrike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11.7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结构指针变量的说明和使用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2135725" y="1844890"/>
            <a:ext cx="8001175" cy="3944567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指向结构数组的指针</a:t>
            </a:r>
            <a:r>
              <a:rPr lang="en-GB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：</a:t>
            </a:r>
            <a:endParaRPr lang="en-GB" altLang="en-US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指针变量可以指向一个结构数组，这时结构指针变量的值是整个结构数组的首地址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。结构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指针变量也可指向结构数组的一个元素，这时结构指针变量的值是该结构数组元素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的首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地址。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设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ps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为指向结构数组的指针变量，则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ps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指向该结构数组的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0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号元素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ps+1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指向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1 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号元素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ps+i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则指向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i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号元素。这与普通数组的情况是一致的。</a:t>
            </a:r>
            <a:endParaRPr lang="en-GB" altLang="en-US" strike="noStrike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11.7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结构指针变量的说明和使用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2072665" y="2330839"/>
            <a:ext cx="8001175" cy="3944567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结构指针变量作函数参数</a:t>
            </a:r>
            <a:r>
              <a:rPr lang="en-GB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：</a:t>
            </a:r>
            <a:endParaRPr lang="en-GB" altLang="en-US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在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ANSI C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标准中允许用结构变量作函数参数进行整体传送。但是，这种传送要将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全部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成员逐个传送，特别是成员为数组时将会使传送的时间和空间开销很大，严重降低了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程序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的效率。最好的办法是使用指针，即用指针变量作函数参数进行传送。这时由实参传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向形参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的只是地址，从而减少了时间和空间的开销。</a:t>
            </a:r>
            <a:endParaRPr lang="en-GB" altLang="en-US" strike="noStrike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11.8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动态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存储分配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2072665" y="2330839"/>
            <a:ext cx="8001175" cy="3944567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在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数组一章中曾介绍过数组的长度是预先定义好的，在整个程序中固定不变。Ｃ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语言中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不允许有动态数组类型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例如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int n;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scanf("%d",&amp;n);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int a[n];</a:t>
            </a:r>
            <a:endParaRPr lang="en-GB" altLang="en-US" strike="noStrike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11.9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链表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的概念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2048515" y="3874787"/>
            <a:ext cx="8001175" cy="2394251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链表的基本操作主要有以下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4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种。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）建立链表。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2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）结构的查找与输出。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3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）插入一个结点。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4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）删除一个结点。</a:t>
            </a:r>
            <a:endParaRPr lang="en-GB" altLang="en-US" strike="noStrike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9739" y="2204915"/>
            <a:ext cx="6789737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11.10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 枚举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类型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27" name="Rectangle 3"/>
          <p:cNvSpPr txBox="1"/>
          <p:nvPr/>
        </p:nvSpPr>
        <p:spPr>
          <a:xfrm>
            <a:off x="2135725" y="1844890"/>
            <a:ext cx="8001175" cy="3944567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枚举类型的定义</a:t>
            </a:r>
            <a:r>
              <a:rPr lang="en-GB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：</a:t>
            </a:r>
            <a:endParaRPr lang="en-GB" altLang="en-US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定义枚举类型的一般形式为：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enum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枚举名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{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枚举值表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};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在枚举值表中应罗列出所有的可用值。这些值也称为枚举元素。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例如：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enum weekday{ sun,mou,tue,wed,thu,fri,sat };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该枚举名为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weekday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，枚举值共有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7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个，即一周中的七天。凡是被说明为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weekday 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类型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变量的取值只能是七天中的某一天。</a:t>
            </a:r>
            <a:endParaRPr lang="en-GB" altLang="en-US" strike="noStrike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矩形 1"/>
          <p:cNvSpPr/>
          <p:nvPr/>
        </p:nvSpPr>
        <p:spPr>
          <a:xfrm>
            <a:off x="0" y="2625725"/>
            <a:ext cx="12192000" cy="1714500"/>
          </a:xfrm>
          <a:prstGeom prst="rect">
            <a:avLst/>
          </a:prstGeom>
          <a:solidFill>
            <a:srgbClr val="28A9D6"/>
          </a:solidFill>
          <a:ln w="9525">
            <a:noFill/>
          </a:ln>
        </p:spPr>
        <p:txBody>
          <a:bodyPr lIns="121920" tIns="60960" rIns="121920" bIns="60960" anchor="t"/>
          <a:lstStyle/>
          <a:p>
            <a:endParaRPr lang="zh-CN" altLang="en-US" sz="2400" dirty="0">
              <a:solidFill>
                <a:srgbClr val="000000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5362" name="直接连接符 24"/>
          <p:cNvSpPr/>
          <p:nvPr/>
        </p:nvSpPr>
        <p:spPr>
          <a:xfrm>
            <a:off x="0" y="4373563"/>
            <a:ext cx="12192000" cy="1587"/>
          </a:xfrm>
          <a:prstGeom prst="line">
            <a:avLst/>
          </a:prstGeom>
          <a:ln w="1905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3" name="直接连接符 27"/>
          <p:cNvSpPr/>
          <p:nvPr/>
        </p:nvSpPr>
        <p:spPr>
          <a:xfrm>
            <a:off x="0" y="5154613"/>
            <a:ext cx="12192000" cy="35846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4" name="直接连接符 29"/>
          <p:cNvSpPr/>
          <p:nvPr/>
        </p:nvSpPr>
        <p:spPr>
          <a:xfrm>
            <a:off x="0" y="5219700"/>
            <a:ext cx="12192000" cy="35846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5" name="直接连接符 31"/>
          <p:cNvSpPr/>
          <p:nvPr/>
        </p:nvSpPr>
        <p:spPr>
          <a:xfrm>
            <a:off x="0" y="5286375"/>
            <a:ext cx="12192000" cy="35846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70" name="TextBox 13"/>
          <p:cNvSpPr/>
          <p:nvPr/>
        </p:nvSpPr>
        <p:spPr>
          <a:xfrm>
            <a:off x="330200" y="2769235"/>
            <a:ext cx="11725275" cy="133882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b="1" dirty="0" smtClean="0">
                <a:solidFill>
                  <a:schemeClr val="bg1"/>
                </a:solidFill>
                <a:latin typeface="微软雅黑" panose="020B0503020204020204" pitchFamily="2" charset="-122"/>
                <a:sym typeface="Copperplate Gothic Bold" panose="020E0705020206020404" pitchFamily="2" charset="0"/>
              </a:rPr>
              <a:t>第</a:t>
            </a:r>
            <a:r>
              <a:rPr lang="en-US" altLang="zh-CN" sz="5400" b="1" dirty="0" smtClean="0">
                <a:solidFill>
                  <a:schemeClr val="bg1"/>
                </a:solidFill>
                <a:latin typeface="微软雅黑" panose="020B0503020204020204" pitchFamily="2" charset="-122"/>
                <a:sym typeface="Copperplate Gothic Bold" panose="020E0705020206020404" pitchFamily="2" charset="0"/>
              </a:rPr>
              <a:t>11</a:t>
            </a:r>
            <a:r>
              <a:rPr lang="zh-CN" altLang="en-US" sz="5400" b="1" dirty="0" smtClean="0">
                <a:solidFill>
                  <a:schemeClr val="bg1"/>
                </a:solidFill>
                <a:latin typeface="微软雅黑" panose="020B0503020204020204" pitchFamily="2" charset="-122"/>
                <a:sym typeface="Copperplate Gothic Bold" panose="020E0705020206020404" pitchFamily="2" charset="0"/>
              </a:rPr>
              <a:t>章 结构体</a:t>
            </a:r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2" charset="-122"/>
                <a:sym typeface="Copperplate Gothic Bold" panose="020E0705020206020404" pitchFamily="2" charset="0"/>
              </a:rPr>
              <a:t>与共用体</a:t>
            </a:r>
            <a:endParaRPr lang="en-US" altLang="zh-CN" sz="5400" b="1" dirty="0">
              <a:solidFill>
                <a:schemeClr val="bg1"/>
              </a:solidFill>
              <a:latin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11.10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 枚举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类型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27" name="Rectangle 3"/>
          <p:cNvSpPr txBox="1"/>
          <p:nvPr/>
        </p:nvSpPr>
        <p:spPr>
          <a:xfrm>
            <a:off x="2135725" y="1844890"/>
            <a:ext cx="8001175" cy="3944567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枚举变量的说明</a:t>
            </a:r>
            <a:r>
              <a:rPr lang="en-GB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：</a:t>
            </a:r>
            <a:endParaRPr lang="en-GB" altLang="en-US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如同结构和联合一样，枚举变量也可用不同的方式说明，即先定义后说明，同时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定义说明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或直接说明。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设变量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c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被说明为上述的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weekday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，则可采用下述任一种方式：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enum weekday{ sun,mou,tue,wed,thu,fri,sat };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enum weekday a,b,c;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或者为：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enum weekday{ sun,mou,tue,wed,thu,fri,sat }a,b,c;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或者为：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enum { sun,mou,tue,wed,thu,fri,sat }a,b,c;</a:t>
            </a:r>
            <a:endParaRPr lang="en-GB" altLang="en-US" strike="noStrike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11.10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 枚举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类型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27" name="Rectangle 3"/>
          <p:cNvSpPr txBox="1"/>
          <p:nvPr/>
        </p:nvSpPr>
        <p:spPr>
          <a:xfrm>
            <a:off x="2135725" y="1844890"/>
            <a:ext cx="8001175" cy="3944567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枚举类型变量的赋值和使用</a:t>
            </a:r>
            <a:r>
              <a:rPr lang="en-GB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：</a:t>
            </a:r>
            <a:endParaRPr lang="en-GB" altLang="en-US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）枚举值是常量，不是变量。不能在程序中用赋值语句再对枚举值赋值。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例如，对枚举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weekday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的元素再作以下赋值：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sun=5;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mon=2;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sun=mon;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是错误的。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）枚举元素本身由系统定义了一个表示序号的数值，从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0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开始顺序定义为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0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…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。如在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weekday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中，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sun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值为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0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mon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值为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…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sat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值为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6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GB" altLang="en-US" strike="noStrike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11.11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 类型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定义符 </a:t>
            </a:r>
            <a:r>
              <a:rPr lang="en-US" altLang="zh-CN" sz="3200" dirty="0" err="1">
                <a:latin typeface="黑体" panose="02010609060101010101" pitchFamily="1" charset="-122"/>
                <a:ea typeface="黑体" panose="02010609060101010101" pitchFamily="1" charset="-122"/>
              </a:rPr>
              <a:t>typedef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27" name="Rectangle 3"/>
          <p:cNvSpPr txBox="1"/>
          <p:nvPr/>
        </p:nvSpPr>
        <p:spPr>
          <a:xfrm>
            <a:off x="1560513" y="1716588"/>
            <a:ext cx="9359822" cy="3944567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   Ｃ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语言不仅提供了丰富的数据类型，而且还允许用户自己定义类型说明符，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也就是说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，允许用户为数据类型取“别名”。类型定义符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typedef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可用来完成此功能。例如，有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整型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量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，其说明如下：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int a,b;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其中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int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是整型变量的类型说明符。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int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的完整写法为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integer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，为了增加程序的可读性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，可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把整型说明符用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typedef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定义为：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typedef int INTEGER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以后就可用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INTEGER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代替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int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作整型变量的类型说明了。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例如：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INTEGER a,b</a:t>
            </a: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;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等效于：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en-GB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int a,b;</a:t>
            </a:r>
            <a:endParaRPr lang="en-GB" altLang="en-US" strike="noStrike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平行四边形 2"/>
          <p:cNvSpPr/>
          <p:nvPr/>
        </p:nvSpPr>
        <p:spPr>
          <a:xfrm>
            <a:off x="9833077" y="132081"/>
            <a:ext cx="2330247" cy="3893575"/>
          </a:xfrm>
          <a:prstGeom prst="parallelogram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5"/>
          </a:p>
        </p:txBody>
      </p:sp>
      <p:sp>
        <p:nvSpPr>
          <p:cNvPr id="18" name="平行四边形 17"/>
          <p:cNvSpPr/>
          <p:nvPr/>
        </p:nvSpPr>
        <p:spPr>
          <a:xfrm>
            <a:off x="8981971" y="356092"/>
            <a:ext cx="2330247" cy="3893575"/>
          </a:xfrm>
          <a:prstGeom prst="parallelogram">
            <a:avLst/>
          </a:prstGeom>
          <a:solidFill>
            <a:srgbClr val="BCCCEA">
              <a:alpha val="8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5"/>
          </a:p>
        </p:txBody>
      </p:sp>
      <p:sp>
        <p:nvSpPr>
          <p:cNvPr id="20" name="文本框 19"/>
          <p:cNvSpPr txBox="1"/>
          <p:nvPr/>
        </p:nvSpPr>
        <p:spPr>
          <a:xfrm>
            <a:off x="1482868" y="4025623"/>
            <a:ext cx="6076336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b="1" spc="4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谢谢观看</a:t>
            </a:r>
            <a:r>
              <a:rPr lang="en-US" altLang="zh-CN" sz="8800" b="1" spc="4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!</a:t>
            </a:r>
            <a:endParaRPr lang="en-US" altLang="zh-CN" sz="8800" b="1" spc="45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28" name="椭圆 27"/>
          <p:cNvSpPr/>
          <p:nvPr/>
        </p:nvSpPr>
        <p:spPr bwMode="auto">
          <a:xfrm>
            <a:off x="2137180" y="343463"/>
            <a:ext cx="2053003" cy="2053003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6350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MH_Other_4"/>
          <p:cNvSpPr/>
          <p:nvPr>
            <p:custDataLst>
              <p:tags r:id="rId1"/>
            </p:custDataLst>
          </p:nvPr>
        </p:nvSpPr>
        <p:spPr>
          <a:xfrm>
            <a:off x="5891450" y="802625"/>
            <a:ext cx="331669" cy="331669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0" name="MH_Other_4"/>
          <p:cNvSpPr/>
          <p:nvPr>
            <p:custDataLst>
              <p:tags r:id="rId2"/>
            </p:custDataLst>
          </p:nvPr>
        </p:nvSpPr>
        <p:spPr>
          <a:xfrm>
            <a:off x="1180396" y="2169581"/>
            <a:ext cx="269512" cy="266398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1" name="MH_Other_4"/>
          <p:cNvSpPr/>
          <p:nvPr>
            <p:custDataLst>
              <p:tags r:id="rId3"/>
            </p:custDataLst>
          </p:nvPr>
        </p:nvSpPr>
        <p:spPr>
          <a:xfrm>
            <a:off x="201591" y="285299"/>
            <a:ext cx="576000" cy="576000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2" name="MH_Other_4"/>
          <p:cNvSpPr/>
          <p:nvPr>
            <p:custDataLst>
              <p:tags r:id="rId4"/>
            </p:custDataLst>
          </p:nvPr>
        </p:nvSpPr>
        <p:spPr>
          <a:xfrm>
            <a:off x="1482555" y="1699489"/>
            <a:ext cx="424046" cy="424046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3" name="MH_Other_4"/>
          <p:cNvSpPr/>
          <p:nvPr>
            <p:custDataLst>
              <p:tags r:id="rId5"/>
            </p:custDataLst>
          </p:nvPr>
        </p:nvSpPr>
        <p:spPr>
          <a:xfrm>
            <a:off x="4656925" y="1283400"/>
            <a:ext cx="355390" cy="351284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4" name="MH_Other_4"/>
          <p:cNvSpPr/>
          <p:nvPr>
            <p:custDataLst>
              <p:tags r:id="rId6"/>
            </p:custDataLst>
          </p:nvPr>
        </p:nvSpPr>
        <p:spPr>
          <a:xfrm>
            <a:off x="1291767" y="1054836"/>
            <a:ext cx="442408" cy="442408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5" name="MH_Other_4"/>
          <p:cNvSpPr/>
          <p:nvPr>
            <p:custDataLst>
              <p:tags r:id="rId7"/>
            </p:custDataLst>
          </p:nvPr>
        </p:nvSpPr>
        <p:spPr>
          <a:xfrm>
            <a:off x="4248417" y="2368033"/>
            <a:ext cx="234000" cy="231297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6" name="MH_Other_4"/>
          <p:cNvSpPr/>
          <p:nvPr>
            <p:custDataLst>
              <p:tags r:id="rId8"/>
            </p:custDataLst>
          </p:nvPr>
        </p:nvSpPr>
        <p:spPr>
          <a:xfrm>
            <a:off x="537615" y="1339489"/>
            <a:ext cx="360000" cy="360000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7" name="MH_Other_4"/>
          <p:cNvSpPr/>
          <p:nvPr>
            <p:custDataLst>
              <p:tags r:id="rId9"/>
            </p:custDataLst>
          </p:nvPr>
        </p:nvSpPr>
        <p:spPr>
          <a:xfrm>
            <a:off x="4537875" y="1894985"/>
            <a:ext cx="324000" cy="324000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8" name="MH_Other_4"/>
          <p:cNvSpPr/>
          <p:nvPr>
            <p:custDataLst>
              <p:tags r:id="rId10"/>
            </p:custDataLst>
          </p:nvPr>
        </p:nvSpPr>
        <p:spPr>
          <a:xfrm>
            <a:off x="4815536" y="489434"/>
            <a:ext cx="479026" cy="479026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9" name="MH_Other_4"/>
          <p:cNvSpPr/>
          <p:nvPr>
            <p:custDataLst>
              <p:tags r:id="rId11"/>
            </p:custDataLst>
          </p:nvPr>
        </p:nvSpPr>
        <p:spPr>
          <a:xfrm>
            <a:off x="5442293" y="1876985"/>
            <a:ext cx="180000" cy="180000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0" name="MH_Other_4"/>
          <p:cNvSpPr/>
          <p:nvPr>
            <p:custDataLst>
              <p:tags r:id="rId12"/>
            </p:custDataLst>
          </p:nvPr>
        </p:nvSpPr>
        <p:spPr>
          <a:xfrm>
            <a:off x="5839515" y="1759432"/>
            <a:ext cx="144000" cy="144000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1" name="MH_Other_4"/>
          <p:cNvSpPr/>
          <p:nvPr>
            <p:custDataLst>
              <p:tags r:id="rId13"/>
            </p:custDataLst>
          </p:nvPr>
        </p:nvSpPr>
        <p:spPr>
          <a:xfrm>
            <a:off x="2055364" y="2432751"/>
            <a:ext cx="252000" cy="252000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2" name="椭圆 41"/>
          <p:cNvSpPr/>
          <p:nvPr/>
        </p:nvSpPr>
        <p:spPr bwMode="auto">
          <a:xfrm>
            <a:off x="2079027" y="285299"/>
            <a:ext cx="2113964" cy="2113964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6350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533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533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800" decel="100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90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90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9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9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900" decel="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9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90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9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9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900" decel="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8" grpId="0" bldLvl="0" animBg="1"/>
      <p:bldP spid="20" grpId="0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  <p:bldP spid="4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6386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6387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6388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89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0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1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2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3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4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5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6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7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8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9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400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401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6402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6403" name="文本框 27"/>
          <p:cNvSpPr/>
          <p:nvPr/>
        </p:nvSpPr>
        <p:spPr>
          <a:xfrm>
            <a:off x="1590675" y="138906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6404" name="任意多边形 28"/>
          <p:cNvSpPr/>
          <p:nvPr/>
        </p:nvSpPr>
        <p:spPr>
          <a:xfrm flipV="1">
            <a:off x="1431925" y="135731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405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6413" name="矩形 9"/>
          <p:cNvSpPr/>
          <p:nvPr/>
        </p:nvSpPr>
        <p:spPr>
          <a:xfrm>
            <a:off x="4862513" y="2581168"/>
            <a:ext cx="4073525" cy="450850"/>
          </a:xfrm>
          <a:prstGeom prst="rect">
            <a:avLst/>
          </a:prstGeom>
          <a:solidFill>
            <a:srgbClr val="50B1DC"/>
          </a:solidFill>
          <a:ln w="9525">
            <a:noFill/>
          </a:ln>
          <a:effectLst>
            <a:outerShdw dist="38100" dir="2699999" algn="ctr" rotWithShape="0">
              <a:srgbClr val="000000">
                <a:alpha val="34000"/>
              </a:srgbClr>
            </a:outerShdw>
          </a:effectLst>
        </p:spPr>
        <p:txBody>
          <a:bodyPr lIns="0" tIns="0" rIns="0" bIns="0" anchor="ctr"/>
          <a:lstStyle/>
          <a:p>
            <a:pPr algn="ctr"/>
            <a:endParaRPr lang="zh-CN" altLang="en-US" sz="1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414" name="TextBox 12"/>
          <p:cNvSpPr txBox="1"/>
          <p:nvPr/>
        </p:nvSpPr>
        <p:spPr>
          <a:xfrm>
            <a:off x="5111750" y="2608155"/>
            <a:ext cx="3050835" cy="36933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ea typeface="宋体" panose="02010600030101010101" pitchFamily="2" charset="-122"/>
              </a:rPr>
              <a:t>掌握 </a:t>
            </a:r>
            <a:r>
              <a:rPr lang="en-US" altLang="zh-CN" b="1" dirty="0">
                <a:solidFill>
                  <a:schemeClr val="bg1"/>
                </a:solidFill>
                <a:ea typeface="宋体" panose="02010600030101010101" pitchFamily="2" charset="-122"/>
              </a:rPr>
              <a:t>C </a:t>
            </a:r>
            <a:r>
              <a:rPr lang="zh-CN" altLang="en-US" b="1" dirty="0">
                <a:solidFill>
                  <a:schemeClr val="bg1"/>
                </a:solidFill>
                <a:ea typeface="宋体" panose="02010600030101010101" pitchFamily="2" charset="-122"/>
              </a:rPr>
              <a:t>语言中的结构体类型</a:t>
            </a:r>
            <a:endParaRPr lang="zh-CN" altLang="en-US" b="1" dirty="0">
              <a:solidFill>
                <a:schemeClr val="bg1"/>
              </a:solidFill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6415" name="矩形 14"/>
          <p:cNvSpPr/>
          <p:nvPr/>
        </p:nvSpPr>
        <p:spPr>
          <a:xfrm>
            <a:off x="4879975" y="3579935"/>
            <a:ext cx="4073525" cy="450850"/>
          </a:xfrm>
          <a:prstGeom prst="rect">
            <a:avLst/>
          </a:prstGeom>
          <a:solidFill>
            <a:srgbClr val="50B1DC"/>
          </a:solidFill>
          <a:ln w="9525">
            <a:noFill/>
          </a:ln>
          <a:effectLst>
            <a:outerShdw dist="38100" dir="2699999" algn="ctr" rotWithShape="0">
              <a:srgbClr val="000000">
                <a:alpha val="34000"/>
              </a:srgbClr>
            </a:outerShdw>
          </a:effectLst>
        </p:spPr>
        <p:txBody>
          <a:bodyPr lIns="0" tIns="0" rIns="0" bIns="0" anchor="ctr"/>
          <a:lstStyle/>
          <a:p>
            <a:pPr algn="ctr"/>
            <a:endParaRPr lang="zh-CN" altLang="en-US" sz="1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416" name="TextBox 17"/>
          <p:cNvSpPr txBox="1"/>
          <p:nvPr/>
        </p:nvSpPr>
        <p:spPr>
          <a:xfrm>
            <a:off x="5111750" y="3616448"/>
            <a:ext cx="3050835" cy="36933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ea typeface="宋体" panose="02010600030101010101" pitchFamily="2" charset="-122"/>
              </a:rPr>
              <a:t>掌握 </a:t>
            </a:r>
            <a:r>
              <a:rPr lang="en-US" altLang="zh-CN" b="1" dirty="0">
                <a:solidFill>
                  <a:schemeClr val="bg1"/>
                </a:solidFill>
                <a:ea typeface="宋体" panose="02010600030101010101" pitchFamily="2" charset="-122"/>
              </a:rPr>
              <a:t>C </a:t>
            </a:r>
            <a:r>
              <a:rPr lang="zh-CN" altLang="en-US" b="1" dirty="0">
                <a:solidFill>
                  <a:schemeClr val="bg1"/>
                </a:solidFill>
                <a:ea typeface="宋体" panose="02010600030101010101" pitchFamily="2" charset="-122"/>
              </a:rPr>
              <a:t>语言中的结构体变量</a:t>
            </a:r>
            <a:endParaRPr lang="zh-CN" altLang="en-US" b="1" dirty="0">
              <a:solidFill>
                <a:schemeClr val="bg1"/>
              </a:solidFill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6417" name="矩形 19"/>
          <p:cNvSpPr/>
          <p:nvPr/>
        </p:nvSpPr>
        <p:spPr>
          <a:xfrm>
            <a:off x="4879975" y="4578703"/>
            <a:ext cx="4073525" cy="449262"/>
          </a:xfrm>
          <a:prstGeom prst="rect">
            <a:avLst/>
          </a:prstGeom>
          <a:solidFill>
            <a:srgbClr val="50B1DC"/>
          </a:solidFill>
          <a:ln w="9525">
            <a:noFill/>
          </a:ln>
          <a:effectLst>
            <a:outerShdw dist="38100" dir="2699999" algn="ctr" rotWithShape="0">
              <a:srgbClr val="000000">
                <a:alpha val="34000"/>
              </a:srgbClr>
            </a:outerShdw>
          </a:effectLst>
        </p:spPr>
        <p:txBody>
          <a:bodyPr lIns="0" tIns="0" rIns="0" bIns="0" anchor="ctr"/>
          <a:lstStyle/>
          <a:p>
            <a:pPr algn="ctr"/>
            <a:endParaRPr lang="zh-CN" altLang="en-US" sz="1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矩形 21"/>
          <p:cNvSpPr/>
          <p:nvPr/>
        </p:nvSpPr>
        <p:spPr>
          <a:xfrm>
            <a:off x="4913313" y="4535840"/>
            <a:ext cx="601662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lnSpc>
                <a:spcPct val="150000"/>
              </a:lnSpc>
            </a:pPr>
            <a:endParaRPr lang="en-US" altLang="x-none" sz="2000" dirty="0">
              <a:solidFill>
                <a:srgbClr val="262626"/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16419" name="TextBox 22"/>
          <p:cNvSpPr txBox="1"/>
          <p:nvPr/>
        </p:nvSpPr>
        <p:spPr>
          <a:xfrm>
            <a:off x="5111750" y="4624740"/>
            <a:ext cx="3050835" cy="36933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ea typeface="宋体" panose="02010600030101010101" pitchFamily="2" charset="-122"/>
              </a:rPr>
              <a:t>掌握 </a:t>
            </a:r>
            <a:r>
              <a:rPr lang="en-US" altLang="zh-CN" b="1" dirty="0">
                <a:solidFill>
                  <a:schemeClr val="bg1"/>
                </a:solidFill>
                <a:ea typeface="宋体" panose="02010600030101010101" pitchFamily="2" charset="-122"/>
              </a:rPr>
              <a:t>C </a:t>
            </a:r>
            <a:r>
              <a:rPr lang="zh-CN" altLang="en-US" b="1" dirty="0">
                <a:solidFill>
                  <a:schemeClr val="bg1"/>
                </a:solidFill>
                <a:ea typeface="宋体" panose="02010600030101010101" pitchFamily="2" charset="-122"/>
              </a:rPr>
              <a:t>语言中的结构体数组</a:t>
            </a:r>
            <a:endParaRPr lang="zh-CN" altLang="en-US" b="1" dirty="0">
              <a:solidFill>
                <a:schemeClr val="bg1"/>
              </a:solidFill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grpSp>
        <p:nvGrpSpPr>
          <p:cNvPr id="16420" name="组合 26"/>
          <p:cNvGrpSpPr/>
          <p:nvPr/>
        </p:nvGrpSpPr>
        <p:grpSpPr>
          <a:xfrm>
            <a:off x="4591050" y="2014538"/>
            <a:ext cx="76200" cy="3508375"/>
            <a:chOff x="0" y="0"/>
            <a:chExt cx="63500" cy="2204256"/>
          </a:xfrm>
        </p:grpSpPr>
        <p:cxnSp>
          <p:nvCxnSpPr>
            <p:cNvPr id="4" name="直接连接符 27"/>
            <p:cNvCxnSpPr/>
            <p:nvPr/>
          </p:nvCxnSpPr>
          <p:spPr>
            <a:xfrm>
              <a:off x="0" y="0"/>
              <a:ext cx="0" cy="2204256"/>
            </a:xfrm>
            <a:prstGeom prst="line">
              <a:avLst/>
            </a:prstGeom>
            <a:ln w="38100" cap="flat" cmpd="sng">
              <a:solidFill>
                <a:srgbClr val="40404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6421" name="直接连接符 28"/>
            <p:cNvCxnSpPr/>
            <p:nvPr/>
          </p:nvCxnSpPr>
          <p:spPr>
            <a:xfrm>
              <a:off x="63500" y="0"/>
              <a:ext cx="0" cy="2195552"/>
            </a:xfrm>
            <a:prstGeom prst="line">
              <a:avLst/>
            </a:prstGeom>
            <a:ln w="3175" cap="flat" cmpd="sng">
              <a:solidFill>
                <a:srgbClr val="262626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39" name="组合 38"/>
          <p:cNvGrpSpPr/>
          <p:nvPr/>
        </p:nvGrpSpPr>
        <p:grpSpPr>
          <a:xfrm>
            <a:off x="1590165" y="2152345"/>
            <a:ext cx="2921725" cy="1109961"/>
            <a:chOff x="1590165" y="2152345"/>
            <a:chExt cx="2921725" cy="1109961"/>
          </a:xfrm>
        </p:grpSpPr>
        <p:grpSp>
          <p:nvGrpSpPr>
            <p:cNvPr id="40" name="组合 39"/>
            <p:cNvGrpSpPr/>
            <p:nvPr/>
          </p:nvGrpSpPr>
          <p:grpSpPr>
            <a:xfrm>
              <a:off x="1685926" y="2152345"/>
              <a:ext cx="2730218" cy="940106"/>
              <a:chOff x="0" y="118727"/>
              <a:chExt cx="2730129" cy="939881"/>
            </a:xfrm>
          </p:grpSpPr>
          <p:sp>
            <p:nvSpPr>
              <p:cNvPr id="45" name="矩形 5"/>
              <p:cNvSpPr/>
              <p:nvPr/>
            </p:nvSpPr>
            <p:spPr>
              <a:xfrm>
                <a:off x="0" y="134905"/>
                <a:ext cx="1022315" cy="923703"/>
              </a:xfrm>
              <a:prstGeom prst="rect">
                <a:avLst/>
              </a:prstGeom>
              <a:solidFill>
                <a:srgbClr val="C00000"/>
              </a:solidFill>
              <a:ln w="9525">
                <a:noFill/>
              </a:ln>
            </p:spPr>
            <p:txBody>
              <a:bodyPr anchor="ctr"/>
              <a:lstStyle/>
              <a:p>
                <a:pPr algn="ctr"/>
                <a:endParaRPr lang="zh-CN" altLang="en-US" dirty="0">
                  <a:solidFill>
                    <a:srgbClr val="FFFFFF"/>
                  </a:solidFill>
                  <a:latin typeface="Copperplate Gothic Bold" panose="020E07050202060204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6" name="矩形 6"/>
              <p:cNvSpPr/>
              <p:nvPr/>
            </p:nvSpPr>
            <p:spPr>
              <a:xfrm>
                <a:off x="1006636" y="118727"/>
                <a:ext cx="1723493" cy="5538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zh-CN" altLang="en-US" sz="3000" b="1" kern="1000" dirty="0" smtClean="0">
                    <a:latin typeface="微软雅黑" panose="020B0503020204020204" pitchFamily="2" charset="-122"/>
                  </a:rPr>
                  <a:t>学习目标</a:t>
                </a:r>
                <a:endParaRPr lang="zh-CN" altLang="en-US" sz="3000" b="1" kern="1000" dirty="0">
                  <a:latin typeface="微软雅黑" panose="020B0503020204020204" pitchFamily="2" charset="-122"/>
                </a:endParaRPr>
              </a:p>
            </p:txBody>
          </p:sp>
        </p:grpSp>
        <p:sp>
          <p:nvSpPr>
            <p:cNvPr id="41" name="TextBox 40"/>
            <p:cNvSpPr txBox="1"/>
            <p:nvPr/>
          </p:nvSpPr>
          <p:spPr>
            <a:xfrm>
              <a:off x="2706588" y="2542890"/>
              <a:ext cx="18053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/>
              <a:r>
                <a:rPr lang="en-US" altLang="zh-CN" sz="3600" kern="0" spc="250" dirty="0" smtClean="0">
                  <a:solidFill>
                    <a:srgbClr val="C00000"/>
                  </a:solidFill>
                </a:rPr>
                <a:t>bject</a:t>
              </a:r>
              <a:endParaRPr lang="zh-CN" altLang="en-US" sz="3600" kern="0" spc="250" dirty="0">
                <a:solidFill>
                  <a:srgbClr val="C00000"/>
                </a:solidFill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1590165" y="2154310"/>
              <a:ext cx="1042782" cy="1107996"/>
              <a:chOff x="1104088" y="3761104"/>
              <a:chExt cx="1042782" cy="1107996"/>
            </a:xfrm>
          </p:grpSpPr>
          <p:sp>
            <p:nvSpPr>
              <p:cNvPr id="43" name="矩形 42"/>
              <p:cNvSpPr/>
              <p:nvPr/>
            </p:nvSpPr>
            <p:spPr>
              <a:xfrm>
                <a:off x="1104088" y="3985780"/>
                <a:ext cx="581838" cy="638960"/>
              </a:xfrm>
              <a:prstGeom prst="rect">
                <a:avLst/>
              </a:prstGeom>
              <a:solidFill>
                <a:srgbClr val="C0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1104088" y="3761104"/>
                <a:ext cx="1042782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6600" dirty="0">
                    <a:solidFill>
                      <a:srgbClr val="FCF1F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O</a:t>
                </a:r>
                <a:endParaRPr lang="zh-CN" altLang="en-US" sz="6600" dirty="0">
                  <a:solidFill>
                    <a:srgbClr val="FCF1F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13" grpId="0" bldLvl="0" animBg="1"/>
      <p:bldP spid="16414" grpId="0" bldLvl="0"/>
      <p:bldP spid="16415" grpId="0" bldLvl="0" animBg="1"/>
      <p:bldP spid="16416" grpId="0" bldLvl="0"/>
      <p:bldP spid="16417" grpId="0" bldLvl="0" animBg="1"/>
      <p:bldP spid="16419" grpId="0" bldLvl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11.1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定义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结构的形式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2404745" y="2076613"/>
            <a:ext cx="7732155" cy="3944567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定义结构体</a:t>
            </a:r>
            <a:r>
              <a:rPr lang="en-GB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：</a:t>
            </a:r>
            <a:endParaRPr lang="en-GB" altLang="en-US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定义一个结构的一般形式为：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struct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结构名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{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成员表列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};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成员表列由若干成员组成，每个成员都是该结构的一个组成部分。对每个成员也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必须作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类型说明，其形式为：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类型说明符 成员名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成员名的命名应符合标识符的书写规定。</a:t>
            </a:r>
            <a:endParaRPr lang="en-GB" altLang="en-US" strike="noStrike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11.1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定义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结构的形式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2404745" y="2076613"/>
            <a:ext cx="7732155" cy="3944567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例如</a:t>
            </a:r>
            <a:r>
              <a:rPr lang="en-GB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：</a:t>
            </a:r>
            <a:endParaRPr lang="en-GB" altLang="en-US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struct stu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{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int num;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char name[20];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char sex;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float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score;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};</a:t>
            </a:r>
            <a:endParaRPr lang="en-GB" altLang="en-US" strike="noStrike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>
                <a:latin typeface="黑体" panose="02010609060101010101" pitchFamily="1" charset="-122"/>
                <a:ea typeface="黑体" panose="02010609060101010101" pitchFamily="1" charset="-122"/>
              </a:rPr>
              <a:t>11.2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 结构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变量的说明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2404745" y="2076613"/>
            <a:ext cx="7732155" cy="3944567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）先定义结构，再说明结构变量</a:t>
            </a:r>
            <a:r>
              <a:rPr lang="en-GB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：</a:t>
            </a:r>
            <a:endParaRPr lang="en-GB" altLang="en-US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struct stu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{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int num;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char name[20];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char sex;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float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score;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};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struct stu boy1,boy2;</a:t>
            </a:r>
            <a:endParaRPr lang="en-GB" altLang="en-US" strike="noStrike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>
                <a:latin typeface="黑体" panose="02010609060101010101" pitchFamily="1" charset="-122"/>
                <a:ea typeface="黑体" panose="02010609060101010101" pitchFamily="1" charset="-122"/>
              </a:rPr>
              <a:t>11.2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 结构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变量的说明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2404745" y="2076613"/>
            <a:ext cx="7732155" cy="3944567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用宏定义使一个符号常量表示一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个结构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类型</a:t>
            </a:r>
            <a:r>
              <a:rPr lang="en-GB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：</a:t>
            </a:r>
            <a:endParaRPr lang="en-GB" altLang="en-US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#</a:t>
            </a: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define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STU struct stu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STU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{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int num;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char name[20];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char sex;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float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score;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};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STU boy1,boy2;</a:t>
            </a:r>
            <a:endParaRPr lang="en-GB" altLang="en-US" strike="noStrike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>
                <a:latin typeface="黑体" panose="02010609060101010101" pitchFamily="1" charset="-122"/>
                <a:ea typeface="黑体" panose="02010609060101010101" pitchFamily="1" charset="-122"/>
              </a:rPr>
              <a:t>11.2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 结构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变量的说明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2404745" y="2076613"/>
            <a:ext cx="7732155" cy="3944567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2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）在定义结构类型的同时说明结构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变量</a:t>
            </a:r>
            <a:r>
              <a:rPr lang="en-GB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：</a:t>
            </a:r>
            <a:endParaRPr lang="en-GB" altLang="en-US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struct stu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{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int num;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char name[20];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char sex;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float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score;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}boy1,boy2;</a:t>
            </a:r>
            <a:endParaRPr lang="en-GB" altLang="en-US" strike="noStrike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>
                <a:latin typeface="黑体" panose="02010609060101010101" pitchFamily="1" charset="-122"/>
                <a:ea typeface="黑体" panose="02010609060101010101" pitchFamily="1" charset="-122"/>
              </a:rPr>
              <a:t>11.2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 结构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变量的说明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2404745" y="2076613"/>
            <a:ext cx="7732155" cy="3944567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3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）直接说明结构变量</a:t>
            </a:r>
            <a:r>
              <a:rPr lang="en-GB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：</a:t>
            </a:r>
            <a:endParaRPr lang="en-GB" altLang="en-US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struct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{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int num;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char name[20];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char sex;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float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score;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}boy1,boy2;</a:t>
            </a:r>
            <a:endParaRPr lang="en-GB" altLang="en-US" strike="noStrike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</p:sld>
</file>

<file path=ppt/tags/tag1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0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1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2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3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2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3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4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5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6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7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8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9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heme/theme1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">
      <a:majorFont>
        <a:latin typeface="Copperplate Gothic Bold"/>
        <a:ea typeface="微软雅黑"/>
        <a:cs typeface=""/>
      </a:majorFont>
      <a:minorFont>
        <a:latin typeface="Copperplate Gothic Bold"/>
        <a:ea typeface="微软雅黑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3C1DA"/>
        </a:accent5>
        <a:accent6>
          <a:srgbClr val="AC4744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2879</Words>
  <Application>WPS 演示</Application>
  <PresentationFormat>自定义</PresentationFormat>
  <Paragraphs>275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3" baseType="lpstr">
      <vt:lpstr>Arial</vt:lpstr>
      <vt:lpstr>宋体</vt:lpstr>
      <vt:lpstr>Wingdings</vt:lpstr>
      <vt:lpstr>Copperplate Gothic Bold</vt:lpstr>
      <vt:lpstr>微软雅黑</vt:lpstr>
      <vt:lpstr>华文楷体</vt:lpstr>
      <vt:lpstr>黑体</vt:lpstr>
      <vt:lpstr>Arial Unicode MS</vt:lpstr>
      <vt:lpstr>Wingdings 2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0</dc:title>
  <dc:creator>Administrator</dc:creator>
  <cp:lastModifiedBy>薛东西</cp:lastModifiedBy>
  <cp:revision>116</cp:revision>
  <dcterms:created xsi:type="dcterms:W3CDTF">2015-09-01T10:32:00Z</dcterms:created>
  <dcterms:modified xsi:type="dcterms:W3CDTF">2021-09-13T01:57:40Z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</Properties>
</file>