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1"/>
  </p:sldMasterIdLst>
  <p:notesMasterIdLst>
    <p:notesMasterId r:id="rId33"/>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392" r:id="rId32"/>
  </p:sldIdLst>
  <p:sldSz cx="12192000" cy="6858000"/>
  <p:notesSz cx="6858000" cy="9144000"/>
  <p:embeddedFontLst>
    <p:embeddedFont>
      <p:font typeface="Copperplate Gothic Bold" panose="020E0705020206020404" pitchFamily="2" charset="0"/>
      <p:regular r:id="rId37"/>
    </p:embeddedFont>
    <p:embeddedFont>
      <p:font typeface="微软雅黑" panose="020B0503020204020204" pitchFamily="2" charset="-122"/>
      <p:regular r:id="rId38"/>
    </p:embeddedFont>
    <p:embeddedFont>
      <p:font typeface="黑体" panose="02010609060101010101" pitchFamily="1" charset="-122"/>
      <p:regular r:id="rId39"/>
    </p:embeddedFont>
  </p:embeddedFont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49" d="100"/>
          <a:sy n="49" d="100"/>
        </p:scale>
        <p:origin x="-90" y="-408"/>
      </p:cViewPr>
      <p:guideLst>
        <p:guide orient="horz" pos="403"/>
        <p:guide orient="horz" pos="1298"/>
        <p:guide orient="horz" pos="3704"/>
        <p:guide orient="horz" pos="3112"/>
        <p:guide orient="horz" pos="2722"/>
        <p:guide orient="horz" pos="3304"/>
        <p:guide pos="3892"/>
        <p:guide pos="836"/>
        <p:guide pos="7680"/>
        <p:guide pos="7014"/>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en-US" altLang="zh-CN" sz="9600" b="1" dirty="0" smtClean="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C</a:t>
            </a:r>
            <a:r>
              <a:rPr lang="zh-CN" altLang="en-US" sz="9600" b="1" dirty="0" smtClean="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语言程序设计</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13" name="Picture 3" descr="F:\PPT\LOGO.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86100" y="273220"/>
            <a:ext cx="2219716" cy="22197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9.4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的参数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3" y="2109120"/>
            <a:ext cx="8351752" cy="3048000"/>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形式参数与实际</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参数</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形参</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在函数定义时指定，在函数体内可以使用，离开该函数就不能使用。实参在调用函数</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时指定</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，进入被调函数后，实参变量就不能使用。发生函数调用时，主调函数把实参的值</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传送</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给被调函数的形参（实际上就是按实参与形参的对应关系，将实参的值复制到对应的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形参</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中），从而实现主调函数向被调函数的数据传送。</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9.4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的参数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1844890"/>
            <a:ext cx="8855787" cy="3048000"/>
          </a:xfrm>
          <a:prstGeom prst="rect">
            <a:avLst/>
          </a:prstGeom>
          <a:noFill/>
          <a:ln w="9525">
            <a:noFill/>
          </a:ln>
        </p:spPr>
        <p:txBody>
          <a:bodyPr/>
          <a:lstStyle/>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下面</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对形参与实参的特点进行归纳：</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）形参变量只有在函数被调用时才分配内存单元，在函数调用结束时，形参占用</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的内存</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单元立即释放。因此，形参只在函数内部有效。函数调用结束返回主调函数之后</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不能再</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使用该形参变量。</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）实参可以是常量、变量、表达式、函数等，无论实参是何种类型的量，在进行</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调用时，它们都必须具有确定的值，以便把这些值传送给形参。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3</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）实参和形参的数量、类型、顺序应严格一致，否则会发生“类型不匹配”错误。</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4</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）函数调用时只能把实参的值传送给形参，而不能把形参的值反向传送给实参。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因此，在函数调用过程中，改变形参的值不会影响实参中的值。</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5</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）实参与形参的类型应相同或兼容。如果实参与形参的类型不同，则按不同类型</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数据</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的赋值规则进行转换。</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9.4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的参数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3" y="2109120"/>
            <a:ext cx="8351752" cy="3048000"/>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函数参数的特殊情况</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数组</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）数组</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元素作为函数实参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数组</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的某个元素相当于一个变量，因此数组的元素可以像普通变量一样作为函数的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实参</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。但是，数组元素不能作为函数的形参，因为形参是在函数被调用时临时分配内存</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单元的</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，数组是一个整体，在内存中占用一段连续的内存单元，不可能为一个数组元素单独</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分配</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内存单元，数组元素作为实参时，是值传递，数据值从实参传递给形参。</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9.4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的参数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3" y="2109120"/>
            <a:ext cx="8351752" cy="3048000"/>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函数参数的特殊情况</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数组</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）一</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维数组名作为函数参数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数组</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名可用作函数的实参，也可用作函数的形参。与数组元素作函数实参不同的是</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，当</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用数组名作函数实参时，向函数形参（数组名或指针变量）传递的是实参数组首元素</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的地址</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9.4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的参数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3" y="2109119"/>
            <a:ext cx="8351752"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函数参数的特殊情况</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数组</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3</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）二</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维数组名作为函数参数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二维数组</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名可作为函数的实参，也可作为函数的形参。在被调函数中对形参数组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定义时</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可以指定每一维的大小，也可以省略第一维的大小。例如：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形参</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数组写为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int a[3][4]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或者写为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int a[ ][4]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都是合法的，且二者是等价的。</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但是</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，不能写成如下形式：</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int a[ ][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int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a[3][ ]</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9.4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的参数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3" y="2109119"/>
            <a:ext cx="8351752"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3.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参数</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本节为止，所有的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函数都不带参数。不带参数的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函数一般写成</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如下形式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int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或者</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int main(void)</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圆括号</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中是空的或是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void</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，表示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函数没有形参，调用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函数时不需给</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出实参</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其实</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函数是可以带形参的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。将在后续介绍。</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9.5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的调用</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3" y="2109119"/>
            <a:ext cx="8351752"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函数调用的一般</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方式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544830"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函数调用的一般方式</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为：</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544830"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函数名（实参表列）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有参函数调用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544830"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或者</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544830"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函数名（ ）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无参函数调用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544830"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如果实参表列包含多个实参，那么各个实参之间用逗号分隔。</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9.5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的调用</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3" y="2109119"/>
            <a:ext cx="8351752"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函数调用的一般</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方式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按照</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函数调用在程序中出现的位置和形式，有以下几种函数调用方式。</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把函数调用作为一个语句，格式如下：</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名（实参表列）；</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例如：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min(a, b);</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printf(“%d”, a)</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9.5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的调用</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2109119"/>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函数调用的一般</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方式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表达式</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作为表达式中的一项出现在表达式中，以函数的返回值参与表达式的运算。</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这种方式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要求函数要有返回值。例如：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 2 * min(a, b</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3</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实参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作为另一个函数调用时的实参，这种方式是把该函数的返回值作为实参进行</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传递</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，因此要求函数有返回值，并且返回值类型要与对应的形参类型兼容。例如：</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printf("%d", min(a, b));</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以上语句</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将函数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的返回值以十进制有符号整数的格式打印输出。</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9.5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的调用</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1556870"/>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函数的嵌套</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调用</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Ｃ</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语言中，函数不允许作嵌套定义，但允许在一个函数的定义中出现对另一个函数</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的调用</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，即在被调函数中又调用其他函数，这种情况称为函数的嵌套调用。函数的嵌套</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调用过程</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如图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9-1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所</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示。</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3950" y="3297238"/>
            <a:ext cx="5153025"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12192000" cy="35846"/>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12192000" cy="35846"/>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12192000" cy="35846"/>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338828"/>
          </a:xfrm>
          <a:prstGeom prst="rect">
            <a:avLst/>
          </a:prstGeom>
          <a:noFill/>
          <a:ln w="9525">
            <a:noFill/>
          </a:ln>
        </p:spPr>
        <p:txBody>
          <a:bodyPr wrap="square" anchor="t">
            <a:spAutoFit/>
          </a:bodyPr>
          <a:lstStyle/>
          <a:p>
            <a:pPr algn="ctr">
              <a:lnSpc>
                <a:spcPct val="150000"/>
              </a:lnSpc>
            </a:pPr>
            <a:r>
              <a:rPr lang="zh-CN" altLang="en-US" sz="5400" b="1" dirty="0" smtClean="0">
                <a:solidFill>
                  <a:schemeClr val="bg1"/>
                </a:solidFill>
                <a:latin typeface="微软雅黑" panose="020B0503020204020204" pitchFamily="2" charset="-122"/>
                <a:sym typeface="Copperplate Gothic Bold" panose="020E0705020206020404" pitchFamily="2" charset="0"/>
              </a:rPr>
              <a:t>第</a:t>
            </a:r>
            <a:r>
              <a:rPr lang="en-US" altLang="zh-CN" sz="5400" b="1" dirty="0" smtClean="0">
                <a:solidFill>
                  <a:schemeClr val="bg1"/>
                </a:solidFill>
                <a:latin typeface="微软雅黑" panose="020B0503020204020204" pitchFamily="2" charset="-122"/>
                <a:sym typeface="Copperplate Gothic Bold" panose="020E0705020206020404" pitchFamily="2" charset="0"/>
              </a:rPr>
              <a:t>9</a:t>
            </a:r>
            <a:r>
              <a:rPr lang="zh-CN" altLang="en-US" sz="5400" b="1" dirty="0" smtClean="0">
                <a:solidFill>
                  <a:schemeClr val="bg1"/>
                </a:solidFill>
                <a:latin typeface="微软雅黑" panose="020B0503020204020204" pitchFamily="2" charset="-122"/>
                <a:sym typeface="Copperplate Gothic Bold" panose="020E0705020206020404" pitchFamily="2" charset="0"/>
              </a:rPr>
              <a:t>章 函数</a:t>
            </a:r>
            <a:endParaRPr lang="en-US" altLang="zh-CN" sz="5400" b="1" dirty="0">
              <a:solidFill>
                <a:schemeClr val="bg1"/>
              </a:solidFill>
              <a:latin typeface="微软雅黑" panose="020B0503020204020204" pitchFamily="2" charset="-122"/>
              <a:sym typeface="Copperplate Gothic Bold" panose="020E0705020206020404" pitchFamily="2" charset="0"/>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9.5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的调用</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1556870"/>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3.</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函数的递归</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调用</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在</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调用一个函数时这个函数又直接或间接地调用该函数自身，这种调用称为函数的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递归</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调用。</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语言允许函数的递归调用。在递归调用中，主调函数同时又是被调函数。例如</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f(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如下：</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int f(int x)</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int y;</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z=f(y);</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z;</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9.6 </a:t>
            </a:r>
            <a:r>
              <a:rPr lang="zh-CN" altLang="en-US" sz="3200" dirty="0" smtClean="0">
                <a:latin typeface="黑体" panose="02010609060101010101" pitchFamily="1" charset="-122"/>
                <a:ea typeface="黑体" panose="02010609060101010101" pitchFamily="1" charset="-122"/>
              </a:rPr>
              <a:t>内部</a:t>
            </a:r>
            <a:r>
              <a:rPr lang="zh-CN" altLang="en-US" sz="3200" dirty="0">
                <a:latin typeface="黑体" panose="02010609060101010101" pitchFamily="1" charset="-122"/>
                <a:ea typeface="黑体" panose="02010609060101010101" pitchFamily="1" charset="-122"/>
              </a:rPr>
              <a:t>函数和外部函数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1854055"/>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内部函数</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如果一个函数只能在定义它的源文件内被调用，不能在同一源程序的其他源文件中调用，那么这种函数称为内部函数。定义内部函数时，只在函数类型之前加上关键字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static</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即可。具体格式如下：</a:t>
            </a:r>
            <a:endPar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static </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类型名 函数名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形参表列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例如，</a:t>
            </a:r>
            <a:endPar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static int f1(int a, int b)</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表示函数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f1( ) </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是一个内部函数，不能在其他源文件中调用。</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内部函数又称为静态函数，</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static </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翻译成汉语即静态的意思。这里的静态不是指存储方式，而是指函数的调用范围，不要和静态变量混淆。</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9.6 </a:t>
            </a:r>
            <a:r>
              <a:rPr lang="zh-CN" altLang="en-US" sz="3200" dirty="0" smtClean="0">
                <a:latin typeface="黑体" panose="02010609060101010101" pitchFamily="1" charset="-122"/>
                <a:ea typeface="黑体" panose="02010609060101010101" pitchFamily="1" charset="-122"/>
              </a:rPr>
              <a:t>内部</a:t>
            </a:r>
            <a:r>
              <a:rPr lang="zh-CN" altLang="en-US" sz="3200" dirty="0">
                <a:latin typeface="黑体" panose="02010609060101010101" pitchFamily="1" charset="-122"/>
                <a:ea typeface="黑体" panose="02010609060101010101" pitchFamily="1" charset="-122"/>
              </a:rPr>
              <a:t>函数和外部函数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1926060"/>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外部函数</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如果</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一个函数除了在定义它的源文件中可以调用，在同一源程序的其他源文件中也</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可以</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调用，那么这种函数称为外部函数。外部函数定义时，函数首部的具体格式如下：</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extern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类型名 函数名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形参表列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例如</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extern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int f2(int a, int b)</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表示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f2(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是一个外部函数。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extern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翻译成汉语即“外部”的意思。在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语言中，如果</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不加</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关键字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static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把函数定义为内部函数，那么函数默认就是外部函数，因此关键字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extern</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可以</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省略。</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9.7 </a:t>
            </a:r>
            <a:r>
              <a:rPr lang="zh-CN" altLang="en-US" sz="3200" dirty="0" smtClean="0">
                <a:latin typeface="黑体" panose="02010609060101010101" pitchFamily="1" charset="-122"/>
                <a:ea typeface="黑体" panose="02010609060101010101" pitchFamily="1" charset="-122"/>
              </a:rPr>
              <a:t>局部变量</a:t>
            </a:r>
            <a:r>
              <a:rPr lang="zh-CN" altLang="en-US" sz="3200" dirty="0">
                <a:latin typeface="黑体" panose="02010609060101010101" pitchFamily="1" charset="-122"/>
                <a:ea typeface="黑体" panose="02010609060101010101" pitchFamily="1" charset="-122"/>
              </a:rPr>
              <a:t>和全局变量</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2214080"/>
            <a:ext cx="8999797" cy="4311135"/>
          </a:xfrm>
          <a:prstGeom prst="rect">
            <a:avLst/>
          </a:prstGeom>
          <a:noFill/>
          <a:ln w="9525">
            <a:noFill/>
          </a:ln>
        </p:spPr>
        <p:txBody>
          <a:bodyPr/>
          <a:lstStyle/>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Ｃ</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语言中，不仅形参变量有</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自己的</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作用域，所有量都有自己的作用域。按变量的作用域，可将变量分为局部变量和</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全局变量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局部变量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局部变量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又称为内部变量，它只在局部范围内有效。例如，在函数内部定义的变量</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（包括形参）只在该函数范围内有效，也就是说，只能在该函数内部引用它们，在该</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函数的</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外部是不能引用它们的。所以，在函数内部定义的变量是局部变量</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9.7 </a:t>
            </a:r>
            <a:r>
              <a:rPr lang="zh-CN" altLang="en-US" sz="3200" dirty="0" smtClean="0">
                <a:latin typeface="黑体" panose="02010609060101010101" pitchFamily="1" charset="-122"/>
                <a:ea typeface="黑体" panose="02010609060101010101" pitchFamily="1" charset="-122"/>
              </a:rPr>
              <a:t>局部变量</a:t>
            </a:r>
            <a:r>
              <a:rPr lang="zh-CN" altLang="en-US" sz="3200" dirty="0">
                <a:latin typeface="黑体" panose="02010609060101010101" pitchFamily="1" charset="-122"/>
                <a:ea typeface="黑体" panose="02010609060101010101" pitchFamily="1" charset="-122"/>
              </a:rPr>
              <a:t>和全局变量</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2214080"/>
            <a:ext cx="8999797" cy="4311135"/>
          </a:xfrm>
          <a:prstGeom prst="rect">
            <a:avLst/>
          </a:prstGeom>
          <a:noFill/>
          <a:ln w="9525">
            <a:noFill/>
          </a:ln>
        </p:spPr>
        <p:txBody>
          <a:bodyPr/>
          <a:lstStyle/>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变量作用范围示例：</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27794" y="2214079"/>
            <a:ext cx="4172366" cy="4242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9.7 </a:t>
            </a:r>
            <a:r>
              <a:rPr lang="zh-CN" altLang="en-US" sz="3200" dirty="0" smtClean="0">
                <a:latin typeface="黑体" panose="02010609060101010101" pitchFamily="1" charset="-122"/>
                <a:ea typeface="黑体" panose="02010609060101010101" pitchFamily="1" charset="-122"/>
              </a:rPr>
              <a:t>局部变量</a:t>
            </a:r>
            <a:r>
              <a:rPr lang="zh-CN" altLang="en-US" sz="3200" dirty="0">
                <a:latin typeface="黑体" panose="02010609060101010101" pitchFamily="1" charset="-122"/>
                <a:ea typeface="黑体" panose="02010609060101010101" pitchFamily="1" charset="-122"/>
              </a:rPr>
              <a:t>和全局变量</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2214080"/>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全局变量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全局变量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又称为外部变量，它是在函数外部定义的变量，不属于哪个函数，只属于</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一个</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源程序文件。 其作用域是从定义变量的位置开始到本源文件结束，也就是说，从</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定义变量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的位置开始到本源文件结束的范围都可以引用该变量。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9.8 C</a:t>
            </a:r>
            <a:r>
              <a:rPr lang="zh-CN" altLang="en-US" sz="3200" dirty="0" smtClean="0">
                <a:latin typeface="黑体" panose="02010609060101010101" pitchFamily="1" charset="-122"/>
                <a:ea typeface="黑体" panose="02010609060101010101" pitchFamily="1" charset="-122"/>
              </a:rPr>
              <a:t>语言</a:t>
            </a:r>
            <a:r>
              <a:rPr lang="zh-CN" altLang="en-US" sz="3200" dirty="0">
                <a:latin typeface="黑体" panose="02010609060101010101" pitchFamily="1" charset="-122"/>
                <a:ea typeface="黑体" panose="02010609060101010101" pitchFamily="1" charset="-122"/>
              </a:rPr>
              <a:t>库函数</a:t>
            </a:r>
            <a:endParaRPr lang="zh-CN" altLang="en-US" sz="3200" b="1" dirty="0">
              <a:latin typeface="黑体" panose="02010609060101010101" pitchFamily="1" charset="-122"/>
              <a:ea typeface="黑体" panose="02010609060101010101" pitchFamily="1" charset="-122"/>
            </a:endParaRPr>
          </a:p>
        </p:txBody>
      </p:sp>
      <p:sp>
        <p:nvSpPr>
          <p:cNvPr id="26" name="Rectangle 3"/>
          <p:cNvSpPr txBox="1"/>
          <p:nvPr/>
        </p:nvSpPr>
        <p:spPr>
          <a:xfrm>
            <a:off x="1560512" y="2214080"/>
            <a:ext cx="8999797" cy="4311135"/>
          </a:xfrm>
          <a:prstGeom prst="rect">
            <a:avLst/>
          </a:prstGeom>
          <a:noFill/>
          <a:ln w="9525">
            <a:noFill/>
          </a:ln>
        </p:spPr>
        <p:txBody>
          <a:bodyPr/>
          <a:lstStyle/>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库</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函数并不是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语言的一部分，它们是由编译程序（即编译器）厂家事先设计好</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然后随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编译器一起提供给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语言用户使用的函数集合。不同编译器厂家提供的库函数在数量</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名、函数功能等方面有一些区别。</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ANSI 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标准提供了一批建议编译器厂家提供的</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标准</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库函数，这批标准的库函数中，有些库函数是目前大多数编译器厂家都提供了的，但</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也有一些</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编译器厂家没有提供这批库函数中的部分库函数。</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26" name="Rectangle 3"/>
          <p:cNvSpPr txBox="1"/>
          <p:nvPr/>
        </p:nvSpPr>
        <p:spPr>
          <a:xfrm>
            <a:off x="1560512" y="2214080"/>
            <a:ext cx="8999797" cy="4311135"/>
          </a:xfrm>
          <a:prstGeom prst="rect">
            <a:avLst/>
          </a:prstGeom>
          <a:noFill/>
          <a:ln w="9525">
            <a:noFill/>
          </a:ln>
        </p:spPr>
        <p:txBody>
          <a:bodyPr/>
          <a:lstStyle/>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以下是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ANSI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标准建议编译器厂家提供的一些常用库函数：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数学函数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abs(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：求某数的绝对值。</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sin(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：求某数的正弦函数值。</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3</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cos(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：求某数的余弦函数值。</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使用数学函数前，应在源文件中加入以下预处理指令：</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&lt;math.h&gt;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“math.h”</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
        <p:nvSpPr>
          <p:cNvPr id="27"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9.8 C</a:t>
            </a:r>
            <a:r>
              <a:rPr lang="zh-CN" altLang="en-US" sz="3200" dirty="0" smtClean="0">
                <a:latin typeface="黑体" panose="02010609060101010101" pitchFamily="1" charset="-122"/>
                <a:ea typeface="黑体" panose="02010609060101010101" pitchFamily="1" charset="-122"/>
              </a:rPr>
              <a:t>语言</a:t>
            </a:r>
            <a:r>
              <a:rPr lang="zh-CN" altLang="en-US" sz="3200" dirty="0">
                <a:latin typeface="黑体" panose="02010609060101010101" pitchFamily="1" charset="-122"/>
                <a:ea typeface="黑体" panose="02010609060101010101" pitchFamily="1" charset="-122"/>
              </a:rPr>
              <a:t>库函数</a:t>
            </a:r>
            <a:endParaRPr lang="zh-CN" altLang="en-US" sz="3200" b="1" dirty="0">
              <a:latin typeface="黑体" panose="02010609060101010101" pitchFamily="1" charset="-122"/>
              <a:ea typeface="黑体" panose="02010609060101010101" pitchFamily="1" charset="-122"/>
            </a:endParaRPr>
          </a:p>
        </p:txBody>
      </p:sp>
    </p:spTree>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26" name="Rectangle 3"/>
          <p:cNvSpPr txBox="1"/>
          <p:nvPr/>
        </p:nvSpPr>
        <p:spPr>
          <a:xfrm>
            <a:off x="1560512" y="2214080"/>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字符函数和字符串函数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islower(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：检查某字符是否为小写字母。</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isupper</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：检查某字符是否为大写字母。</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strcpy(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：将一个字符串复制到另一个字符串中。</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strlen(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：统计一个字符串中字符的个数（不包括字符串结束符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'\0'</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使用字符函数前，应在源文件中加入以下预处理指令：</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&lt;ctype.h&gt;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"ctype.h"</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使用字符串函数前，应在源文件中加入以下预处理指令：</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&lt;string.h&gt;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"string.h"</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
        <p:nvSpPr>
          <p:cNvPr id="27"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9.8 C</a:t>
            </a:r>
            <a:r>
              <a:rPr lang="zh-CN" altLang="en-US" sz="3200" dirty="0" smtClean="0">
                <a:latin typeface="黑体" panose="02010609060101010101" pitchFamily="1" charset="-122"/>
                <a:ea typeface="黑体" panose="02010609060101010101" pitchFamily="1" charset="-122"/>
              </a:rPr>
              <a:t>语言</a:t>
            </a:r>
            <a:r>
              <a:rPr lang="zh-CN" altLang="en-US" sz="3200" dirty="0">
                <a:latin typeface="黑体" panose="02010609060101010101" pitchFamily="1" charset="-122"/>
                <a:ea typeface="黑体" panose="02010609060101010101" pitchFamily="1" charset="-122"/>
              </a:rPr>
              <a:t>库函数</a:t>
            </a:r>
            <a:endParaRPr lang="zh-CN" altLang="en-US" sz="3200" b="1" dirty="0">
              <a:latin typeface="黑体" panose="02010609060101010101" pitchFamily="1" charset="-122"/>
              <a:ea typeface="黑体" panose="02010609060101010101" pitchFamily="1" charset="-122"/>
            </a:endParaRPr>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26" name="Rectangle 3"/>
          <p:cNvSpPr txBox="1"/>
          <p:nvPr/>
        </p:nvSpPr>
        <p:spPr>
          <a:xfrm>
            <a:off x="1560512" y="1556870"/>
            <a:ext cx="8999797" cy="4311135"/>
          </a:xfrm>
          <a:prstGeom prst="rect">
            <a:avLst/>
          </a:prstGeom>
          <a:noFill/>
          <a:ln w="9525">
            <a:noFill/>
          </a:ln>
        </p:spPr>
        <p:txBody>
          <a:bodyPr/>
          <a:lstStyle/>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3.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输入输出函数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printf(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：按指定格式将指定数据输出到标准输出设备。</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scanf(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：按指定格式从标准输入设备读入数据存放到指定的内存单元。</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使用输入与输出函数前，应在源文件中加入以下预处理指令：</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&lt;stdio.h&gt;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“stdio.h”</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342900" indent="-342900" defTabSz="1219200">
              <a:lnSpc>
                <a:spcPct val="150000"/>
              </a:lnSpc>
              <a:buBlip>
                <a:blip r:embed="rId1"/>
              </a:buBlip>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4.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动态内存分配函数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calloc(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：在动态存储区分配指定个数的以指定大小存储单元为单位的连续存储空间。</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malloc(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：在动态存储区分配指定个数的以字节为单位的连续存储空间。</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free(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：释放指定的存储空间。</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realloc(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：调整前先由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malloc(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calloc(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函数分配的存储空间的大小。</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使用动态内存分配函数前，</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ANSI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标准建议在源文件中加入以下预处理指令：</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&lt;stdlib.h&gt;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或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include “stdlib.h”</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
        <p:nvSpPr>
          <p:cNvPr id="27"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9.8 C</a:t>
            </a:r>
            <a:r>
              <a:rPr lang="zh-CN" altLang="en-US" sz="3200" dirty="0" smtClean="0">
                <a:latin typeface="黑体" panose="02010609060101010101" pitchFamily="1" charset="-122"/>
                <a:ea typeface="黑体" panose="02010609060101010101" pitchFamily="1" charset="-122"/>
              </a:rPr>
              <a:t>语言</a:t>
            </a:r>
            <a:r>
              <a:rPr lang="zh-CN" altLang="en-US" sz="3200" dirty="0">
                <a:latin typeface="黑体" panose="02010609060101010101" pitchFamily="1" charset="-122"/>
                <a:ea typeface="黑体" panose="02010609060101010101" pitchFamily="1" charset="-122"/>
              </a:rPr>
              <a:t>库函数</a:t>
            </a:r>
            <a:endParaRPr lang="zh-CN" altLang="en-US" sz="3200" b="1" dirty="0">
              <a:latin typeface="黑体" panose="02010609060101010101" pitchFamily="1" charset="-122"/>
              <a:ea typeface="黑体" panose="02010609060101010101" pitchFamily="1" charset="-122"/>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6413" name="矩形 9"/>
          <p:cNvSpPr/>
          <p:nvPr/>
        </p:nvSpPr>
        <p:spPr>
          <a:xfrm>
            <a:off x="4862513" y="2276920"/>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303907"/>
            <a:ext cx="2585964" cy="369332"/>
          </a:xfrm>
          <a:prstGeom prst="rect">
            <a:avLst/>
          </a:prstGeom>
          <a:noFill/>
          <a:ln w="9525">
            <a:noFill/>
          </a:ln>
        </p:spPr>
        <p:txBody>
          <a:bodyPr wrap="none" anchor="t">
            <a:spAutoFit/>
          </a:bodyPr>
          <a:lstStyle/>
          <a:p>
            <a:r>
              <a:rPr lang="zh-CN" altLang="en-US" b="1" dirty="0" smtClean="0">
                <a:solidFill>
                  <a:schemeClr val="bg1"/>
                </a:solidFill>
                <a:ea typeface="宋体" panose="02010600030101010101" pitchFamily="2" charset="-122"/>
              </a:rPr>
              <a:t>掌握 </a:t>
            </a:r>
            <a:r>
              <a:rPr lang="en-US" altLang="zh-CN" b="1" dirty="0">
                <a:solidFill>
                  <a:schemeClr val="bg1"/>
                </a:solidFill>
                <a:ea typeface="宋体" panose="02010600030101010101" pitchFamily="2" charset="-122"/>
              </a:rPr>
              <a:t>C </a:t>
            </a:r>
            <a:r>
              <a:rPr lang="zh-CN" altLang="en-US" b="1" dirty="0">
                <a:solidFill>
                  <a:schemeClr val="bg1"/>
                </a:solidFill>
                <a:ea typeface="宋体" panose="02010600030101010101" pitchFamily="2" charset="-122"/>
              </a:rPr>
              <a:t>语言函数的</a:t>
            </a:r>
            <a:r>
              <a:rPr lang="zh-CN" altLang="en-US" b="1" dirty="0" smtClean="0">
                <a:solidFill>
                  <a:schemeClr val="bg1"/>
                </a:solidFill>
                <a:ea typeface="宋体" panose="02010600030101010101" pitchFamily="2" charset="-122"/>
              </a:rPr>
              <a:t>定义</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3140980"/>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3177493"/>
            <a:ext cx="2585964" cy="369332"/>
          </a:xfrm>
          <a:prstGeom prst="rect">
            <a:avLst/>
          </a:prstGeom>
          <a:noFill/>
          <a:ln w="9525">
            <a:noFill/>
          </a:ln>
        </p:spPr>
        <p:txBody>
          <a:bodyPr wrap="none" anchor="t">
            <a:spAutoFit/>
          </a:bodyPr>
          <a:lstStyle/>
          <a:p>
            <a:r>
              <a:rPr lang="zh-CN" altLang="en-US" b="1" dirty="0">
                <a:solidFill>
                  <a:schemeClr val="bg1"/>
                </a:solidFill>
                <a:ea typeface="宋体" panose="02010600030101010101" pitchFamily="2" charset="-122"/>
              </a:rPr>
              <a:t>掌握 </a:t>
            </a:r>
            <a:r>
              <a:rPr lang="en-US" altLang="zh-CN" b="1" dirty="0">
                <a:solidFill>
                  <a:schemeClr val="bg1"/>
                </a:solidFill>
                <a:ea typeface="宋体" panose="02010600030101010101" pitchFamily="2" charset="-122"/>
              </a:rPr>
              <a:t>C </a:t>
            </a:r>
            <a:r>
              <a:rPr lang="zh-CN" altLang="en-US" b="1" dirty="0">
                <a:solidFill>
                  <a:schemeClr val="bg1"/>
                </a:solidFill>
                <a:ea typeface="宋体" panose="02010600030101010101" pitchFamily="2" charset="-122"/>
              </a:rPr>
              <a:t>语言函数的参数</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4005040"/>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453584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4051077"/>
            <a:ext cx="2585964" cy="369332"/>
          </a:xfrm>
          <a:prstGeom prst="rect">
            <a:avLst/>
          </a:prstGeom>
          <a:noFill/>
          <a:ln w="9525">
            <a:noFill/>
          </a:ln>
        </p:spPr>
        <p:txBody>
          <a:bodyPr wrap="none" anchor="t">
            <a:spAutoFit/>
          </a:bodyPr>
          <a:lstStyle/>
          <a:p>
            <a:r>
              <a:rPr lang="zh-CN" altLang="en-US" b="1" dirty="0">
                <a:solidFill>
                  <a:schemeClr val="bg1"/>
                </a:solidFill>
                <a:ea typeface="宋体" panose="02010600030101010101" pitchFamily="2" charset="-122"/>
              </a:rPr>
              <a:t>掌握 </a:t>
            </a:r>
            <a:r>
              <a:rPr lang="en-US" altLang="zh-CN" b="1" dirty="0">
                <a:solidFill>
                  <a:schemeClr val="bg1"/>
                </a:solidFill>
                <a:ea typeface="宋体" panose="02010600030101010101" pitchFamily="2" charset="-122"/>
              </a:rPr>
              <a:t>C </a:t>
            </a:r>
            <a:r>
              <a:rPr lang="zh-CN" altLang="en-US" b="1" dirty="0">
                <a:solidFill>
                  <a:schemeClr val="bg1"/>
                </a:solidFill>
                <a:ea typeface="宋体" panose="02010600030101010101" pitchFamily="2" charset="-122"/>
              </a:rPr>
              <a:t>语言函数的调用</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39" name="矩形 19"/>
          <p:cNvSpPr/>
          <p:nvPr/>
        </p:nvSpPr>
        <p:spPr>
          <a:xfrm>
            <a:off x="4861785" y="4797095"/>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40" name="TextBox 22"/>
          <p:cNvSpPr txBox="1"/>
          <p:nvPr/>
        </p:nvSpPr>
        <p:spPr>
          <a:xfrm>
            <a:off x="5093560" y="4843132"/>
            <a:ext cx="3748142" cy="369332"/>
          </a:xfrm>
          <a:prstGeom prst="rect">
            <a:avLst/>
          </a:prstGeom>
          <a:noFill/>
          <a:ln w="9525">
            <a:noFill/>
          </a:ln>
        </p:spPr>
        <p:txBody>
          <a:bodyPr wrap="none" anchor="t">
            <a:spAutoFit/>
          </a:bodyPr>
          <a:lstStyle/>
          <a:p>
            <a:r>
              <a:rPr lang="zh-CN" altLang="en-US" b="1" dirty="0">
                <a:solidFill>
                  <a:schemeClr val="bg1"/>
                </a:solidFill>
                <a:ea typeface="宋体" panose="02010600030101010101" pitchFamily="2" charset="-122"/>
              </a:rPr>
              <a:t>掌握 </a:t>
            </a:r>
            <a:r>
              <a:rPr lang="en-US" altLang="zh-CN" b="1" dirty="0">
                <a:solidFill>
                  <a:schemeClr val="bg1"/>
                </a:solidFill>
                <a:ea typeface="宋体" panose="02010600030101010101" pitchFamily="2" charset="-122"/>
              </a:rPr>
              <a:t>C </a:t>
            </a:r>
            <a:r>
              <a:rPr lang="zh-CN" altLang="en-US" b="1" dirty="0">
                <a:solidFill>
                  <a:schemeClr val="bg1"/>
                </a:solidFill>
                <a:ea typeface="宋体" panose="02010600030101010101" pitchFamily="2" charset="-122"/>
              </a:rPr>
              <a:t>语言的局部变量和全局变量</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41" name="组合 40"/>
          <p:cNvGrpSpPr/>
          <p:nvPr/>
        </p:nvGrpSpPr>
        <p:grpSpPr>
          <a:xfrm>
            <a:off x="1590165" y="2152345"/>
            <a:ext cx="2921725" cy="1109961"/>
            <a:chOff x="1590165" y="2152345"/>
            <a:chExt cx="2921725" cy="1109961"/>
          </a:xfrm>
        </p:grpSpPr>
        <p:grpSp>
          <p:nvGrpSpPr>
            <p:cNvPr id="42" name="组合 39"/>
            <p:cNvGrpSpPr/>
            <p:nvPr/>
          </p:nvGrpSpPr>
          <p:grpSpPr>
            <a:xfrm>
              <a:off x="1685926" y="2152345"/>
              <a:ext cx="2730218" cy="940106"/>
              <a:chOff x="0" y="118727"/>
              <a:chExt cx="2730129" cy="939881"/>
            </a:xfrm>
          </p:grpSpPr>
          <p:sp>
            <p:nvSpPr>
              <p:cNvPr id="47"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48" name="矩形 6"/>
              <p:cNvSpPr/>
              <p:nvPr/>
            </p:nvSpPr>
            <p:spPr>
              <a:xfrm>
                <a:off x="1006636" y="118727"/>
                <a:ext cx="1723493" cy="553865"/>
              </a:xfrm>
              <a:prstGeom prst="rect">
                <a:avLst/>
              </a:prstGeom>
              <a:noFill/>
              <a:ln w="9525">
                <a:noFill/>
              </a:ln>
            </p:spPr>
            <p:txBody>
              <a:bodyPr wrap="none" anchor="t">
                <a:spAutoFit/>
              </a:bodyPr>
              <a:lstStyle/>
              <a:p>
                <a:r>
                  <a:rPr lang="zh-CN" altLang="en-US" sz="3000" b="1" kern="1000" dirty="0" smtClean="0">
                    <a:latin typeface="微软雅黑" panose="020B0503020204020204" pitchFamily="2" charset="-122"/>
                  </a:rPr>
                  <a:t>学习目标</a:t>
                </a:r>
                <a:endParaRPr lang="zh-CN" altLang="en-US" sz="3000" b="1" kern="1000" dirty="0">
                  <a:latin typeface="微软雅黑" panose="020B0503020204020204" pitchFamily="2" charset="-122"/>
                </a:endParaRPr>
              </a:p>
            </p:txBody>
          </p:sp>
        </p:grpSp>
        <p:sp>
          <p:nvSpPr>
            <p:cNvPr id="43" name="TextBox 42"/>
            <p:cNvSpPr txBox="1"/>
            <p:nvPr/>
          </p:nvSpPr>
          <p:spPr>
            <a:xfrm>
              <a:off x="2706588" y="2542890"/>
              <a:ext cx="1805302" cy="646331"/>
            </a:xfrm>
            <a:prstGeom prst="rect">
              <a:avLst/>
            </a:prstGeom>
            <a:noFill/>
          </p:spPr>
          <p:txBody>
            <a:bodyPr wrap="none" rtlCol="0">
              <a:spAutoFit/>
            </a:bodyPr>
            <a:lstStyle/>
            <a:p>
              <a:pPr algn="just"/>
              <a:r>
                <a:rPr lang="en-US" altLang="zh-CN" sz="3600" kern="0" spc="250" dirty="0" smtClean="0">
                  <a:solidFill>
                    <a:srgbClr val="C00000"/>
                  </a:solidFill>
                </a:rPr>
                <a:t>bject</a:t>
              </a:r>
              <a:endParaRPr lang="zh-CN" altLang="en-US" sz="3600" kern="0" spc="250" dirty="0">
                <a:solidFill>
                  <a:srgbClr val="C00000"/>
                </a:solidFill>
              </a:endParaRPr>
            </a:p>
          </p:txBody>
        </p:sp>
        <p:grpSp>
          <p:nvGrpSpPr>
            <p:cNvPr id="44" name="组合 43"/>
            <p:cNvGrpSpPr/>
            <p:nvPr/>
          </p:nvGrpSpPr>
          <p:grpSpPr>
            <a:xfrm>
              <a:off x="1590165" y="2154310"/>
              <a:ext cx="1042782" cy="1107996"/>
              <a:chOff x="1104088" y="3761104"/>
              <a:chExt cx="1042782" cy="1107996"/>
            </a:xfrm>
          </p:grpSpPr>
          <p:sp>
            <p:nvSpPr>
              <p:cNvPr id="45" name="矩形 44"/>
              <p:cNvSpPr/>
              <p:nvPr/>
            </p:nvSpPr>
            <p:spPr>
              <a:xfrm>
                <a:off x="1104088" y="3985780"/>
                <a:ext cx="581838" cy="63896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1104088" y="3761104"/>
                <a:ext cx="1042782" cy="1107996"/>
              </a:xfrm>
              <a:prstGeom prst="rect">
                <a:avLst/>
              </a:prstGeom>
              <a:noFill/>
            </p:spPr>
            <p:txBody>
              <a:bodyPr wrap="square" rtlCol="0">
                <a:spAutoFit/>
              </a:bodyPr>
              <a:lstStyle/>
              <a:p>
                <a:r>
                  <a:rPr lang="en-US" altLang="zh-CN" sz="6600" dirty="0">
                    <a:solidFill>
                      <a:srgbClr val="FCF1F1"/>
                    </a:solidFill>
                    <a:effectLst>
                      <a:outerShdw blurRad="38100" dist="38100" dir="2700000" algn="tl">
                        <a:srgbClr val="000000">
                          <a:alpha val="43137"/>
                        </a:srgbClr>
                      </a:outerShdw>
                    </a:effectLst>
                  </a:rPr>
                  <a:t>O</a:t>
                </a:r>
                <a:endParaRPr lang="zh-CN" altLang="en-US" sz="6600" dirty="0">
                  <a:solidFill>
                    <a:srgbClr val="FCF1F1"/>
                  </a:solidFill>
                  <a:effectLst>
                    <a:outerShdw blurRad="38100" dist="38100" dir="2700000" algn="tl">
                      <a:srgbClr val="000000">
                        <a:alpha val="43137"/>
                      </a:srgbClr>
                    </a:outerShdw>
                  </a:effectLst>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413"/>
                                        </p:tgtEl>
                                        <p:attrNameLst>
                                          <p:attrName>style.visibility</p:attrName>
                                        </p:attrNameLst>
                                      </p:cBhvr>
                                      <p:to>
                                        <p:strVal val="visible"/>
                                      </p:to>
                                    </p:set>
                                    <p:anim calcmode="lin" valueType="num">
                                      <p:cBhvr additive="base">
                                        <p:cTn id="11" dur="500" fill="hold"/>
                                        <p:tgtEl>
                                          <p:spTgt spid="16413"/>
                                        </p:tgtEl>
                                        <p:attrNameLst>
                                          <p:attrName>ppt_x</p:attrName>
                                        </p:attrNameLst>
                                      </p:cBhvr>
                                      <p:tavLst>
                                        <p:tav tm="0">
                                          <p:val>
                                            <p:strVal val="#ppt_x"/>
                                          </p:val>
                                        </p:tav>
                                        <p:tav tm="100000">
                                          <p:val>
                                            <p:strVal val="#ppt_x"/>
                                          </p:val>
                                        </p:tav>
                                      </p:tavLst>
                                    </p:anim>
                                    <p:anim calcmode="lin" valueType="num">
                                      <p:cBhvr additive="base">
                                        <p:cTn id="12" dur="500" fill="hold"/>
                                        <p:tgtEl>
                                          <p:spTgt spid="164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414"/>
                                        </p:tgtEl>
                                        <p:attrNameLst>
                                          <p:attrName>style.visibility</p:attrName>
                                        </p:attrNameLst>
                                      </p:cBhvr>
                                      <p:to>
                                        <p:strVal val="visible"/>
                                      </p:to>
                                    </p:set>
                                    <p:anim calcmode="lin" valueType="num">
                                      <p:cBhvr additive="base">
                                        <p:cTn id="15" dur="500" fill="hold"/>
                                        <p:tgtEl>
                                          <p:spTgt spid="16414"/>
                                        </p:tgtEl>
                                        <p:attrNameLst>
                                          <p:attrName>ppt_x</p:attrName>
                                        </p:attrNameLst>
                                      </p:cBhvr>
                                      <p:tavLst>
                                        <p:tav tm="0">
                                          <p:val>
                                            <p:strVal val="#ppt_x"/>
                                          </p:val>
                                        </p:tav>
                                        <p:tav tm="100000">
                                          <p:val>
                                            <p:strVal val="#ppt_x"/>
                                          </p:val>
                                        </p:tav>
                                      </p:tavLst>
                                    </p:anim>
                                    <p:anim calcmode="lin" valueType="num">
                                      <p:cBhvr additive="base">
                                        <p:cTn id="16"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415"/>
                                        </p:tgtEl>
                                        <p:attrNameLst>
                                          <p:attrName>style.visibility</p:attrName>
                                        </p:attrNameLst>
                                      </p:cBhvr>
                                      <p:to>
                                        <p:strVal val="visible"/>
                                      </p:to>
                                    </p:set>
                                    <p:anim calcmode="lin" valueType="num">
                                      <p:cBhvr additive="base">
                                        <p:cTn id="21" dur="500" fill="hold"/>
                                        <p:tgtEl>
                                          <p:spTgt spid="16415"/>
                                        </p:tgtEl>
                                        <p:attrNameLst>
                                          <p:attrName>ppt_x</p:attrName>
                                        </p:attrNameLst>
                                      </p:cBhvr>
                                      <p:tavLst>
                                        <p:tav tm="0">
                                          <p:val>
                                            <p:strVal val="#ppt_x"/>
                                          </p:val>
                                        </p:tav>
                                        <p:tav tm="100000">
                                          <p:val>
                                            <p:strVal val="#ppt_x"/>
                                          </p:val>
                                        </p:tav>
                                      </p:tavLst>
                                    </p:anim>
                                    <p:anim calcmode="lin" valueType="num">
                                      <p:cBhvr additive="base">
                                        <p:cTn id="22" dur="500" fill="hold"/>
                                        <p:tgtEl>
                                          <p:spTgt spid="164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416"/>
                                        </p:tgtEl>
                                        <p:attrNameLst>
                                          <p:attrName>style.visibility</p:attrName>
                                        </p:attrNameLst>
                                      </p:cBhvr>
                                      <p:to>
                                        <p:strVal val="visible"/>
                                      </p:to>
                                    </p:set>
                                    <p:anim calcmode="lin" valueType="num">
                                      <p:cBhvr additive="base">
                                        <p:cTn id="25" dur="500" fill="hold"/>
                                        <p:tgtEl>
                                          <p:spTgt spid="16416"/>
                                        </p:tgtEl>
                                        <p:attrNameLst>
                                          <p:attrName>ppt_x</p:attrName>
                                        </p:attrNameLst>
                                      </p:cBhvr>
                                      <p:tavLst>
                                        <p:tav tm="0">
                                          <p:val>
                                            <p:strVal val="#ppt_x"/>
                                          </p:val>
                                        </p:tav>
                                        <p:tav tm="100000">
                                          <p:val>
                                            <p:strVal val="#ppt_x"/>
                                          </p:val>
                                        </p:tav>
                                      </p:tavLst>
                                    </p:anim>
                                    <p:anim calcmode="lin" valueType="num">
                                      <p:cBhvr additive="base">
                                        <p:cTn id="26"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417"/>
                                        </p:tgtEl>
                                        <p:attrNameLst>
                                          <p:attrName>style.visibility</p:attrName>
                                        </p:attrNameLst>
                                      </p:cBhvr>
                                      <p:to>
                                        <p:strVal val="visible"/>
                                      </p:to>
                                    </p:set>
                                    <p:anim calcmode="lin" valueType="num">
                                      <p:cBhvr additive="base">
                                        <p:cTn id="31" dur="500" fill="hold"/>
                                        <p:tgtEl>
                                          <p:spTgt spid="16417"/>
                                        </p:tgtEl>
                                        <p:attrNameLst>
                                          <p:attrName>ppt_x</p:attrName>
                                        </p:attrNameLst>
                                      </p:cBhvr>
                                      <p:tavLst>
                                        <p:tav tm="0">
                                          <p:val>
                                            <p:strVal val="#ppt_x"/>
                                          </p:val>
                                        </p:tav>
                                        <p:tav tm="100000">
                                          <p:val>
                                            <p:strVal val="#ppt_x"/>
                                          </p:val>
                                        </p:tav>
                                      </p:tavLst>
                                    </p:anim>
                                    <p:anim calcmode="lin" valueType="num">
                                      <p:cBhvr additive="base">
                                        <p:cTn id="32" dur="500" fill="hold"/>
                                        <p:tgtEl>
                                          <p:spTgt spid="164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419"/>
                                        </p:tgtEl>
                                        <p:attrNameLst>
                                          <p:attrName>style.visibility</p:attrName>
                                        </p:attrNameLst>
                                      </p:cBhvr>
                                      <p:to>
                                        <p:strVal val="visible"/>
                                      </p:to>
                                    </p:set>
                                    <p:anim calcmode="lin" valueType="num">
                                      <p:cBhvr additive="base">
                                        <p:cTn id="35" dur="500" fill="hold"/>
                                        <p:tgtEl>
                                          <p:spTgt spid="16419"/>
                                        </p:tgtEl>
                                        <p:attrNameLst>
                                          <p:attrName>ppt_x</p:attrName>
                                        </p:attrNameLst>
                                      </p:cBhvr>
                                      <p:tavLst>
                                        <p:tav tm="0">
                                          <p:val>
                                            <p:strVal val="#ppt_x"/>
                                          </p:val>
                                        </p:tav>
                                        <p:tav tm="100000">
                                          <p:val>
                                            <p:strVal val="#ppt_x"/>
                                          </p:val>
                                        </p:tav>
                                      </p:tavLst>
                                    </p:anim>
                                    <p:anim calcmode="lin" valueType="num">
                                      <p:cBhvr additive="base">
                                        <p:cTn id="36"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ppt_x"/>
                                          </p:val>
                                        </p:tav>
                                        <p:tav tm="100000">
                                          <p:val>
                                            <p:strVal val="#ppt_x"/>
                                          </p:val>
                                        </p:tav>
                                      </p:tavLst>
                                    </p:anim>
                                    <p:anim calcmode="lin" valueType="num">
                                      <p:cBhvr additive="base">
                                        <p:cTn id="4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39" grpId="0" bldLvl="0" animBg="1"/>
      <p:bldP spid="40" grpId="0"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9.1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概述</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560513" y="1844890"/>
            <a:ext cx="8481926" cy="3048000"/>
          </a:xfrm>
          <a:prstGeom prst="rect">
            <a:avLst/>
          </a:prstGeom>
          <a:noFill/>
          <a:ln w="9525">
            <a:noFill/>
          </a:ln>
        </p:spPr>
        <p:txBody>
          <a:bodyPr/>
          <a:lstStyle/>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用户</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自定义函数由用户编写，不仅要在程序中定义函数本身，而且在主调函数模块</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中还</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必须对该被调函数进行类型说明，然后才能使用。</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在</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Ｃ语言中，在一个函数的函数体内（包括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函数）不能再定义另一个函数，</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即不能</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嵌套定义。但是函数之间允许相互调用，也允许嵌套调用。习惯上把调用者称为</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主调函数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，被调用者称为被调函数。函数也可以自己调用自己，这种情况称为函数的递归调用。</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main</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函数称为主函数，它可以调用其他函数，但是不允许被其他函数调用。Ｃ</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程序</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总是从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函数开始执行，完成对其他函数的调用后再返回到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函数，最后</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由</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main</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函数结束整个程序。一个Ｃ源程序必须有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main(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，并且只能有一个</a:t>
            </a:r>
            <a:endParaRPr lang="en-GB"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9.2 </a:t>
            </a:r>
            <a:r>
              <a:rPr lang="zh-CN" altLang="en-US" sz="3200" dirty="0" smtClean="0">
                <a:latin typeface="黑体" panose="02010609060101010101" pitchFamily="1" charset="-122"/>
                <a:ea typeface="黑体" panose="02010609060101010101" pitchFamily="1" charset="-122"/>
              </a:rPr>
              <a:t>函数的定义</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560513" y="1628875"/>
            <a:ext cx="3599422" cy="3048000"/>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函数定义的形式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无参函数的定义形式如下：</a:t>
            </a:r>
            <a:endPar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类型标识符 函数名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声明部分</a:t>
            </a:r>
            <a:endPar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语句部分</a:t>
            </a:r>
            <a:endPar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
        <p:nvSpPr>
          <p:cNvPr id="27" name="Rectangle 3"/>
          <p:cNvSpPr txBox="1"/>
          <p:nvPr/>
        </p:nvSpPr>
        <p:spPr>
          <a:xfrm>
            <a:off x="5235918" y="2060905"/>
            <a:ext cx="6836497" cy="2615970"/>
          </a:xfrm>
          <a:prstGeom prst="rect">
            <a:avLst/>
          </a:prstGeom>
          <a:noFill/>
          <a:ln w="9525">
            <a:noFill/>
          </a:ln>
        </p:spPr>
        <p:txBody>
          <a:bodyPr/>
          <a:lstStyle/>
          <a:p>
            <a:pPr defTabSz="1219200">
              <a:lnSpc>
                <a:spcPct val="150000"/>
              </a:lnSpc>
            </a:pPr>
            <a:r>
              <a:rPr lang="zh-CN" altLang="en-US" b="1"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或者</a:t>
            </a:r>
            <a:endParaRPr lang="zh-CN" altLang="en-US" b="1"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19455"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类型标识符 函数名 </a:t>
            </a: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(void)</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19455"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19455"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声明部分</a:t>
            </a:r>
            <a:endPar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19455"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语句部分</a:t>
            </a:r>
            <a:endPar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marL="719455"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
        <p:nvSpPr>
          <p:cNvPr id="28" name="Rectangle 3"/>
          <p:cNvSpPr txBox="1"/>
          <p:nvPr/>
        </p:nvSpPr>
        <p:spPr>
          <a:xfrm>
            <a:off x="1276775" y="4725090"/>
            <a:ext cx="9787570" cy="1714884"/>
          </a:xfrm>
          <a:prstGeom prst="rect">
            <a:avLst/>
          </a:prstGeom>
          <a:solidFill>
            <a:schemeClr val="bg1"/>
          </a:solidFill>
          <a:ln w="9525">
            <a:noFill/>
          </a:ln>
        </p:spPr>
        <p:txBody>
          <a:bodyPr/>
          <a:lstStyle/>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名后圆括号内的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void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意为“空”，表示函数没有参数。</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花括号</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内的声明部分和语句部分称为函数体。函数体代码用于实现函数的功能。</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类型标识符</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和函数名称为函数头。类型标识符指明函数的类型，也就是函数返回值的类型。</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名是由用户命名的标识符，函数名后是一对圆括号，其中没有参数，但圆括号不能省略</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9.2 </a:t>
            </a:r>
            <a:r>
              <a:rPr lang="zh-CN" altLang="en-US" sz="3200" dirty="0" smtClean="0">
                <a:latin typeface="黑体" panose="02010609060101010101" pitchFamily="1" charset="-122"/>
                <a:ea typeface="黑体" panose="02010609060101010101" pitchFamily="1" charset="-122"/>
              </a:rPr>
              <a:t>函数的定义</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560513" y="1628875"/>
            <a:ext cx="8351752" cy="3048000"/>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函数定义的形式</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有参函数的定义形式如下：</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类型标识符 函数名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形式参数列表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声明部分</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语句部分</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在有参函数的定义中，除了“形式参数列表”外，其他部分的含义与无参函数完全相同。形式参数列表中列出的参数称为形式参数，简称形参。形参是各种类型的变量，各形参之间用逗号分隔。当函数被调用时，主调函数将赋予这些形参实际的值。既然形参是变量，就必须为每个形参指定类型。</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9.2 </a:t>
            </a:r>
            <a:r>
              <a:rPr lang="zh-CN" altLang="en-US" sz="3200" dirty="0" smtClean="0">
                <a:latin typeface="黑体" panose="02010609060101010101" pitchFamily="1" charset="-122"/>
                <a:ea typeface="黑体" panose="02010609060101010101" pitchFamily="1" charset="-122"/>
              </a:rPr>
              <a:t>函数的定义</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560513" y="2109120"/>
            <a:ext cx="8351752" cy="3048000"/>
          </a:xfrm>
          <a:prstGeom prst="rect">
            <a:avLst/>
          </a:prstGeom>
          <a:noFill/>
          <a:ln w="9525">
            <a:noFill/>
          </a:ln>
        </p:spPr>
        <p:txBody>
          <a:bodyPr/>
          <a:lstStyle/>
          <a:p>
            <a:pPr marL="342900" indent="-342900" defTabSz="1219200">
              <a:lnSpc>
                <a:spcPct val="150000"/>
              </a:lnSpc>
              <a:buBlip>
                <a:blip r:embed="rId1"/>
              </a:buBlip>
            </a:pPr>
            <a:r>
              <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函数的定义与</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声明</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的“定义”与“声明”是两个不同的概念。函数的定义是为了实现函数的功能</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，包括</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指定函数名、函数值（即函数的返回值）类型、形参及其类型、函数体等，它是一</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个完整</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、独立的程序单元。而函数的声明是为了把函数的信息（包括函数名、函数值类型</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、形参</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类型和个数、形参顺序）告诉编译系统，从而使编译系统能够按照该函数信息对</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程序中</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该函数的调用代码进行语法检查（例如，函数名是否正确，实参与形参的类型和个数</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是否</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一致等）。函数的声明不包括函数体。</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9.3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的返回语句</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560513" y="2109120"/>
            <a:ext cx="8351752" cy="3768050"/>
          </a:xfrm>
          <a:prstGeom prst="rect">
            <a:avLst/>
          </a:prstGeom>
          <a:noFill/>
          <a:ln w="9525">
            <a:noFill/>
          </a:ln>
        </p:spPr>
        <p:txBody>
          <a:bodyPr/>
          <a:lstStyle/>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函数返回语句的形式如下：</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447675"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表达式；</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447675"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或者</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为：</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447675" defTabSz="1219200">
              <a:lnSpc>
                <a:spcPct val="150000"/>
              </a:lnSpc>
            </a:pP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表达式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indent="447675" defTabSz="1219200">
              <a:lnSpc>
                <a:spcPct val="150000"/>
              </a:lnSpc>
            </a:pP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返回</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语句的作用是：将表达式的值返回给主调函数，并终止本函数的执行。</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函数</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中可以有多个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语句，但每次只能有一个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语句被执行。</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    如果</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函数不需要返回值给主调函数，那么函数中也可以不写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语句。不需要</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返回值</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给主调函数的函数应定义为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void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类型，即空类型。</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4872038" y="1427163"/>
            <a:ext cx="2736850" cy="0"/>
          </a:xfrm>
          <a:prstGeom prst="line">
            <a:avLst/>
          </a:prstGeom>
          <a:ln w="19050" cap="flat" cmpd="sng">
            <a:solidFill>
              <a:schemeClr val="accent1"/>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3048000" y="841375"/>
            <a:ext cx="6264275" cy="585788"/>
          </a:xfrm>
          <a:prstGeom prst="rect">
            <a:avLst/>
          </a:prstGeom>
          <a:noFill/>
          <a:ln w="9525">
            <a:noFill/>
          </a:ln>
        </p:spPr>
        <p:txBody>
          <a:bodyPr anchor="t">
            <a:spAutoFit/>
          </a:bodyPr>
          <a:lstStyle/>
          <a:p>
            <a:pPr algn="ctr"/>
            <a:r>
              <a:rPr lang="en-US" altLang="zh-CN" sz="3200" dirty="0" smtClean="0">
                <a:latin typeface="黑体" panose="02010609060101010101" pitchFamily="1" charset="-122"/>
                <a:ea typeface="黑体" panose="02010609060101010101" pitchFamily="1" charset="-122"/>
              </a:rPr>
              <a:t>9.3 </a:t>
            </a:r>
            <a:r>
              <a:rPr lang="zh-CN" altLang="en-US" sz="3200" dirty="0" smtClean="0">
                <a:latin typeface="黑体" panose="02010609060101010101" pitchFamily="1" charset="-122"/>
                <a:ea typeface="黑体" panose="02010609060101010101" pitchFamily="1" charset="-122"/>
              </a:rPr>
              <a:t>函数</a:t>
            </a:r>
            <a:r>
              <a:rPr lang="zh-CN" altLang="en-US" sz="3200" dirty="0">
                <a:latin typeface="黑体" panose="02010609060101010101" pitchFamily="1" charset="-122"/>
                <a:ea typeface="黑体" panose="02010609060101010101" pitchFamily="1" charset="-122"/>
              </a:rPr>
              <a:t>的返回语句</a:t>
            </a:r>
            <a:endParaRPr lang="zh-CN" altLang="en-US" sz="3200" b="1" dirty="0">
              <a:latin typeface="黑体" panose="02010609060101010101" pitchFamily="1" charset="-122"/>
              <a:ea typeface="黑体" panose="02010609060101010101" pitchFamily="1" charset="-122"/>
            </a:endParaRPr>
          </a:p>
        </p:txBody>
      </p:sp>
      <p:sp>
        <p:nvSpPr>
          <p:cNvPr id="19482" name="Rectangle 3"/>
          <p:cNvSpPr txBox="1"/>
          <p:nvPr/>
        </p:nvSpPr>
        <p:spPr>
          <a:xfrm>
            <a:off x="1560513" y="2109120"/>
            <a:ext cx="8351752" cy="3768050"/>
          </a:xfrm>
          <a:prstGeom prst="rect">
            <a:avLst/>
          </a:prstGeom>
          <a:noFill/>
          <a:ln w="9525">
            <a:noFill/>
          </a:ln>
        </p:spPr>
        <p:txBody>
          <a:bodyPr/>
          <a:lstStyle/>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下面对函数值（即函数的返回值）做一些补充说明。</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1</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）定义函数时，应指定函数值的类型。</a:t>
            </a:r>
            <a:endPar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endParaRPr>
          </a:p>
          <a:p>
            <a:pPr defTabSz="1219200">
              <a:lnSpc>
                <a:spcPct val="150000"/>
              </a:lnSpc>
            </a:pP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2</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）定义函数时，函数值的类型应和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语句中表达式的值的类型一致。如果</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函数值</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的类型和 </a:t>
            </a:r>
            <a:r>
              <a:rPr lang="en-US" altLang="zh-CN" noProof="1">
                <a:effectLst>
                  <a:outerShdw blurRad="38100" dist="38100" dir="2700000">
                    <a:srgbClr val="FFFFFF"/>
                  </a:outerShdw>
                </a:effectLst>
                <a:latin typeface="宋体" panose="02010600030101010101" pitchFamily="2" charset="-122"/>
                <a:ea typeface="宋体" panose="02010600030101010101" pitchFamily="2" charset="-122"/>
                <a:cs typeface="+mn-ea"/>
              </a:rPr>
              <a:t>return </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语句中表达式的值的类型不一致，那么以函数值类型为准。对于数值</a:t>
            </a:r>
            <a:r>
              <a:rPr lang="zh-CN" altLang="en-US" noProof="1" smtClean="0">
                <a:effectLst>
                  <a:outerShdw blurRad="38100" dist="38100" dir="2700000">
                    <a:srgbClr val="FFFFFF"/>
                  </a:outerShdw>
                </a:effectLst>
                <a:latin typeface="宋体" panose="02010600030101010101" pitchFamily="2" charset="-122"/>
                <a:ea typeface="宋体" panose="02010600030101010101" pitchFamily="2" charset="-122"/>
                <a:cs typeface="+mn-ea"/>
              </a:rPr>
              <a:t>型数据</a:t>
            </a:r>
            <a:r>
              <a:rPr lang="zh-CN" altLang="en-US" noProof="1">
                <a:effectLst>
                  <a:outerShdw blurRad="38100" dist="38100" dir="2700000">
                    <a:srgbClr val="FFFFFF"/>
                  </a:outerShdw>
                </a:effectLst>
                <a:latin typeface="宋体" panose="02010600030101010101" pitchFamily="2" charset="-122"/>
                <a:ea typeface="宋体" panose="02010600030101010101" pitchFamily="2" charset="-122"/>
                <a:cs typeface="+mn-ea"/>
              </a:rPr>
              <a:t>，系统自动将表达式的值转换为函数值的类型。</a:t>
            </a:r>
            <a:endParaRPr lang="en-US" altLang="zh-CN" noProof="1" smtClean="0">
              <a:effectLst>
                <a:outerShdw blurRad="38100" dist="38100" dir="2700000">
                  <a:srgbClr val="FFFFFF"/>
                </a:outerShdw>
              </a:effectLst>
              <a:latin typeface="宋体" panose="02010600030101010101" pitchFamily="2" charset="-122"/>
              <a:ea typeface="宋体" panose="02010600030101010101" pitchFamily="2" charset="-122"/>
              <a:cs typeface="+mn-ea"/>
            </a:endParaRPr>
          </a:p>
        </p:txBody>
      </p:sp>
    </p:spTree>
  </p:cSld>
  <p:clrMapOvr>
    <a:masterClrMapping/>
  </p:clrMapOvr>
  <p:transition spd="med">
    <p:fade/>
  </p:transition>
  <p:timing>
    <p:tnLst>
      <p:par>
        <p:cTn id="1" dur="indefinite" restart="never" nodeType="tmRoot"/>
      </p:par>
    </p:tnLst>
  </p:timing>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5420</Words>
  <Application>WPS 演示</Application>
  <PresentationFormat>自定义</PresentationFormat>
  <Paragraphs>360</Paragraphs>
  <Slides>30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Arial</vt:lpstr>
      <vt:lpstr>宋体</vt:lpstr>
      <vt:lpstr>Wingdings</vt:lpstr>
      <vt:lpstr>Copperplate Gothic Bold</vt:lpstr>
      <vt:lpstr>微软雅黑</vt:lpstr>
      <vt:lpstr>华文楷体</vt:lpstr>
      <vt:lpstr>黑体</vt:lpstr>
      <vt:lpstr>Arial Unicode MS</vt:lpstr>
      <vt:lpstr>Wingdings 2</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120</cp:revision>
  <dcterms:created xsi:type="dcterms:W3CDTF">2015-09-01T10:32:00Z</dcterms:created>
  <dcterms:modified xsi:type="dcterms:W3CDTF">2021-09-13T01:44:53Z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