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5.svg" ContentType="image/svg+xml"/>
  <Override PartName="/ppt/media/image17.svg" ContentType="image/svg+xml"/>
  <Override PartName="/ppt/media/image19.svg" ContentType="image/svg+xml"/>
  <Override PartName="/ppt/media/image2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2" r:id="rId3"/>
    <p:sldMasterId id="2147483654" r:id="rId4"/>
    <p:sldMasterId id="2147483656" r:id="rId5"/>
    <p:sldMasterId id="2147483658" r:id="rId6"/>
    <p:sldMasterId id="2147483660" r:id="rId7"/>
    <p:sldMasterId id="2147483662" r:id="rId8"/>
    <p:sldMasterId id="2147483664" r:id="rId9"/>
    <p:sldMasterId id="2147483666" r:id="rId10"/>
    <p:sldMasterId id="2147483668" r:id="rId11"/>
    <p:sldMasterId id="2147483670" r:id="rId12"/>
    <p:sldMasterId id="2147483672" r:id="rId13"/>
    <p:sldMasterId id="2147483674" r:id="rId14"/>
    <p:sldMasterId id="2147483676" r:id="rId15"/>
    <p:sldMasterId id="2147483678" r:id="rId16"/>
    <p:sldMasterId id="2147483680" r:id="rId17"/>
  </p:sldMasterIdLst>
  <p:notesMasterIdLst>
    <p:notesMasterId r:id="rId19"/>
  </p:notesMasterIdLst>
  <p:sldIdLst>
    <p:sldId id="256" r:id="rId18"/>
    <p:sldId id="257" r:id="rId20"/>
    <p:sldId id="347" r:id="rId21"/>
    <p:sldId id="260" r:id="rId22"/>
    <p:sldId id="411" r:id="rId23"/>
    <p:sldId id="276" r:id="rId24"/>
    <p:sldId id="262" r:id="rId25"/>
    <p:sldId id="413" r:id="rId26"/>
    <p:sldId id="383" r:id="rId27"/>
    <p:sldId id="386" r:id="rId28"/>
    <p:sldId id="387" r:id="rId29"/>
    <p:sldId id="389" r:id="rId30"/>
    <p:sldId id="390" r:id="rId31"/>
    <p:sldId id="391" r:id="rId32"/>
    <p:sldId id="392" r:id="rId33"/>
    <p:sldId id="393" r:id="rId34"/>
    <p:sldId id="394" r:id="rId35"/>
    <p:sldId id="395" r:id="rId36"/>
    <p:sldId id="396" r:id="rId37"/>
    <p:sldId id="397" r:id="rId38"/>
    <p:sldId id="398" r:id="rId39"/>
    <p:sldId id="414" r:id="rId40"/>
    <p:sldId id="399" r:id="rId41"/>
    <p:sldId id="400" r:id="rId42"/>
    <p:sldId id="401" r:id="rId43"/>
    <p:sldId id="402" r:id="rId44"/>
    <p:sldId id="403" r:id="rId45"/>
    <p:sldId id="405" r:id="rId46"/>
    <p:sldId id="406" r:id="rId47"/>
    <p:sldId id="407" r:id="rId48"/>
    <p:sldId id="415" r:id="rId49"/>
    <p:sldId id="408" r:id="rId50"/>
    <p:sldId id="409" r:id="rId51"/>
    <p:sldId id="382" r:id="rId52"/>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A9F5"/>
    <a:srgbClr val="69DBD8"/>
    <a:srgbClr val="F903F0"/>
    <a:srgbClr val="A8DC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607EB2C-6801-44BA-804A-BF5B1D6C9454}" styleName="{22833e1a-2956-4666-927b-bab548b1549f}">
    <a:wholeTbl>
      <a:tcTxStyle>
        <a:fontRef idx="none">
          <a:prstClr val="black"/>
        </a:fontRef>
      </a:tcTxStyle>
      <a:tcStyle>
        <a:tcBdr>
          <a:insideH>
            <a:ln w="6350" cmpd="sng">
              <a:solidFill>
                <a:srgbClr val="FDDFAC"/>
              </a:solidFill>
            </a:ln>
          </a:insideH>
          <a:insideV>
            <a:ln w="6350" cmpd="sng">
              <a:solidFill>
                <a:srgbClr val="FDDFAC"/>
              </a:solidFill>
            </a:ln>
          </a:insideV>
        </a:tcBdr>
        <a:fill>
          <a:solidFill>
            <a:srgbClr val="FFFFFF"/>
          </a:solidFill>
        </a:fill>
      </a:tcStyle>
    </a:wholeTbl>
    <a:firstCol>
      <a:tcTxStyle>
        <a:fontRef idx="none">
          <a:prstClr val="black"/>
        </a:fontRef>
      </a:tcTxStyle>
      <a:tcStyle>
        <a:tcBdr>
          <a:insideH>
            <a:ln w="6350" cmpd="sng">
              <a:solidFill>
                <a:srgbClr val="FFFFFF"/>
              </a:solidFill>
            </a:ln>
          </a:insideH>
        </a:tcBdr>
        <a:fill>
          <a:solidFill>
            <a:srgbClr val="FDDFAC"/>
          </a:solidFill>
        </a:fill>
      </a:tcStyle>
    </a:firstCol>
    <a:firstRow>
      <a:tcTxStyle>
        <a:fontRef idx="none">
          <a:prstClr val="black"/>
        </a:fontRef>
      </a:tcTxStyle>
      <a:tcStyle>
        <a:tcBdr>
          <a:insideV>
            <a:ln w="6350" cmpd="sng">
              <a:solidFill>
                <a:srgbClr val="FFFFFF"/>
              </a:solidFill>
            </a:ln>
          </a:insideV>
        </a:tcBdr>
        <a:fill>
          <a:solidFill>
            <a:srgbClr val="FDDFAC"/>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6" Type="http://schemas.openxmlformats.org/officeDocument/2006/relationships/tags" Target="tags/tag108.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34.xml"/><Relationship Id="rId51" Type="http://schemas.openxmlformats.org/officeDocument/2006/relationships/slide" Target="slides/slide33.xml"/><Relationship Id="rId50" Type="http://schemas.openxmlformats.org/officeDocument/2006/relationships/slide" Target="slides/slide32.xml"/><Relationship Id="rId5" Type="http://schemas.openxmlformats.org/officeDocument/2006/relationships/slideMaster" Target="slideMasters/slideMaster4.xml"/><Relationship Id="rId49" Type="http://schemas.openxmlformats.org/officeDocument/2006/relationships/slide" Target="slides/slide31.xml"/><Relationship Id="rId48" Type="http://schemas.openxmlformats.org/officeDocument/2006/relationships/slide" Target="slides/slide30.xml"/><Relationship Id="rId47" Type="http://schemas.openxmlformats.org/officeDocument/2006/relationships/slide" Target="slides/slide29.xml"/><Relationship Id="rId46" Type="http://schemas.openxmlformats.org/officeDocument/2006/relationships/slide" Target="slides/slide28.xml"/><Relationship Id="rId45" Type="http://schemas.openxmlformats.org/officeDocument/2006/relationships/slide" Target="slides/slide27.xml"/><Relationship Id="rId44" Type="http://schemas.openxmlformats.org/officeDocument/2006/relationships/slide" Target="slides/slide26.xml"/><Relationship Id="rId43" Type="http://schemas.openxmlformats.org/officeDocument/2006/relationships/slide" Target="slides/slide25.xml"/><Relationship Id="rId42" Type="http://schemas.openxmlformats.org/officeDocument/2006/relationships/slide" Target="slides/slide24.xml"/><Relationship Id="rId41" Type="http://schemas.openxmlformats.org/officeDocument/2006/relationships/slide" Target="slides/slide23.xml"/><Relationship Id="rId40" Type="http://schemas.openxmlformats.org/officeDocument/2006/relationships/slide" Target="slides/slide22.xml"/><Relationship Id="rId4" Type="http://schemas.openxmlformats.org/officeDocument/2006/relationships/slideMaster" Target="slideMasters/slideMaster3.xml"/><Relationship Id="rId39" Type="http://schemas.openxmlformats.org/officeDocument/2006/relationships/slide" Target="slides/slide21.xml"/><Relationship Id="rId38" Type="http://schemas.openxmlformats.org/officeDocument/2006/relationships/slide" Target="slides/slide20.xml"/><Relationship Id="rId37" Type="http://schemas.openxmlformats.org/officeDocument/2006/relationships/slide" Target="slides/slide19.xml"/><Relationship Id="rId36" Type="http://schemas.openxmlformats.org/officeDocument/2006/relationships/slide" Target="slides/slide18.xml"/><Relationship Id="rId35" Type="http://schemas.openxmlformats.org/officeDocument/2006/relationships/slide" Target="slides/slide17.xml"/><Relationship Id="rId34" Type="http://schemas.openxmlformats.org/officeDocument/2006/relationships/slide" Target="slides/slide16.xml"/><Relationship Id="rId33" Type="http://schemas.openxmlformats.org/officeDocument/2006/relationships/slide" Target="slides/slide15.xml"/><Relationship Id="rId32" Type="http://schemas.openxmlformats.org/officeDocument/2006/relationships/slide" Target="slides/slide14.xml"/><Relationship Id="rId31" Type="http://schemas.openxmlformats.org/officeDocument/2006/relationships/slide" Target="slides/slide13.xml"/><Relationship Id="rId30" Type="http://schemas.openxmlformats.org/officeDocument/2006/relationships/slide" Target="slides/slide12.xml"/><Relationship Id="rId3" Type="http://schemas.openxmlformats.org/officeDocument/2006/relationships/slideMaster" Target="slideMasters/slideMaster2.xml"/><Relationship Id="rId29" Type="http://schemas.openxmlformats.org/officeDocument/2006/relationships/slide" Target="slides/slide11.xml"/><Relationship Id="rId28" Type="http://schemas.openxmlformats.org/officeDocument/2006/relationships/slide" Target="slides/slide10.xml"/><Relationship Id="rId27" Type="http://schemas.openxmlformats.org/officeDocument/2006/relationships/slide" Target="slides/slide9.xml"/><Relationship Id="rId26" Type="http://schemas.openxmlformats.org/officeDocument/2006/relationships/slide" Target="slides/slide8.xml"/><Relationship Id="rId25" Type="http://schemas.openxmlformats.org/officeDocument/2006/relationships/slide" Target="slides/slide7.xml"/><Relationship Id="rId24" Type="http://schemas.openxmlformats.org/officeDocument/2006/relationships/slide" Target="slides/slide6.xml"/><Relationship Id="rId23" Type="http://schemas.openxmlformats.org/officeDocument/2006/relationships/slide" Target="slides/slide5.xml"/><Relationship Id="rId22" Type="http://schemas.openxmlformats.org/officeDocument/2006/relationships/slide" Target="slides/slide4.xml"/><Relationship Id="rId21" Type="http://schemas.openxmlformats.org/officeDocument/2006/relationships/slide" Target="slides/slide3.xml"/><Relationship Id="rId20" Type="http://schemas.openxmlformats.org/officeDocument/2006/relationships/slide" Target="slides/slide2.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有一位博士在美国做访问学者时曾碰到了一件令她十分难堪的事。</a:t>
            </a:r>
            <a:endParaRPr lang="zh-CN" altLang="en-US"/>
          </a:p>
          <a:p>
            <a:r>
              <a:rPr lang="zh-CN" altLang="en-US"/>
              <a:t>第一个星期上班，她就对幼儿园 3~6 岁的孩子做了一个测试，发现那些孩子中</a:t>
            </a:r>
            <a:endParaRPr lang="zh-CN" altLang="en-US"/>
          </a:p>
          <a:p>
            <a:r>
              <a:rPr lang="zh-CN" altLang="en-US"/>
              <a:t>能数到 20 的人只有 6 个，而整个幼儿园有将近 120 个孩子呢！女博士急了，她非</a:t>
            </a:r>
            <a:endParaRPr lang="zh-CN" altLang="en-US"/>
          </a:p>
          <a:p>
            <a:r>
              <a:rPr lang="zh-CN" altLang="en-US"/>
              <a:t>常敬业地熬了几个通宵，洋洋洒洒写了一份将近 2 万字的报告，从几个方面论述了</a:t>
            </a:r>
            <a:endParaRPr lang="zh-CN" altLang="en-US"/>
          </a:p>
          <a:p>
            <a:r>
              <a:rPr lang="zh-CN" altLang="en-US"/>
              <a:t>学不好数学可能给孩子将来发展带来的不良影响，同时根据孩子不会数数的现状提</a:t>
            </a:r>
            <a:endParaRPr lang="zh-CN" altLang="en-US"/>
          </a:p>
          <a:p>
            <a:r>
              <a:rPr lang="zh-CN" altLang="en-US"/>
              <a:t>出了具有针对性的改进意见。最后，她还向园长毛遂自荐，申请由她来完成这个重</a:t>
            </a:r>
            <a:endParaRPr lang="zh-CN" altLang="en-US"/>
          </a:p>
          <a:p>
            <a:r>
              <a:rPr lang="zh-CN" altLang="en-US"/>
              <a:t>要而艰巨的任务。</a:t>
            </a:r>
            <a:endParaRPr lang="zh-CN" altLang="en-US"/>
          </a:p>
          <a:p>
            <a:r>
              <a:rPr lang="zh-CN" altLang="en-US"/>
              <a:t>递上报告后，她开心地等着园长夸奖，没想到没过几分钟园长就叫她进去了，</a:t>
            </a:r>
            <a:endParaRPr lang="zh-CN" altLang="en-US"/>
          </a:p>
          <a:p>
            <a:r>
              <a:rPr lang="zh-CN" altLang="en-US"/>
              <a:t>沉着脸说：“我们看在推荐你的人是德高望重的老专家的份上，才接受你来我们幼</a:t>
            </a:r>
            <a:endParaRPr lang="zh-CN" altLang="en-US"/>
          </a:p>
          <a:p>
            <a:r>
              <a:rPr lang="zh-CN" altLang="en-US"/>
              <a:t>儿园实习的，但你的报告严重损伤了孩子的自尊心，下个星期你不用来幼儿园上班</a:t>
            </a:r>
            <a:endParaRPr lang="zh-CN" altLang="en-US"/>
          </a:p>
          <a:p>
            <a:r>
              <a:rPr lang="zh-CN" altLang="en-US"/>
              <a:t>了！”女博士心想，辛辛苦苦赶了几夜，为幼儿园的发展进言献策，不表扬也就罢</a:t>
            </a:r>
            <a:endParaRPr lang="zh-CN" altLang="en-US"/>
          </a:p>
          <a:p>
            <a:r>
              <a:rPr lang="zh-CN" altLang="en-US"/>
              <a:t>了，还要赶我走，美国佬也太欺负人了！于是她据理力争，质问园长：自己哪儿做</a:t>
            </a:r>
            <a:endParaRPr lang="zh-CN" altLang="en-US"/>
          </a:p>
          <a:p>
            <a:r>
              <a:rPr lang="zh-CN" altLang="en-US"/>
              <a:t>得不对了？园长不客气地回敬道：你还是儿童心理学的博士，难道你不明白抽象的</a:t>
            </a:r>
            <a:endParaRPr lang="zh-CN" altLang="en-US"/>
          </a:p>
          <a:p>
            <a:r>
              <a:rPr lang="zh-CN" altLang="en-US"/>
              <a:t>数学对于低龄儿童来说是难以跨越的鸿沟吗？谁告诉你幼儿园的孩子数不到 20 就</a:t>
            </a:r>
            <a:endParaRPr lang="zh-CN" altLang="en-US"/>
          </a:p>
          <a:p>
            <a:r>
              <a:rPr lang="zh-CN" altLang="en-US"/>
              <a:t>有问题？你从小学到博士，学过的数学，除了加减乘除、四则运算跟未来的生活沾</a:t>
            </a:r>
            <a:endParaRPr lang="zh-CN" altLang="en-US"/>
          </a:p>
          <a:p>
            <a:r>
              <a:rPr lang="zh-CN" altLang="en-US"/>
              <a:t>点边以外，其他的内容除了专业人员，又有多少会在生活中用到？会影响他们成为</a:t>
            </a:r>
            <a:endParaRPr lang="zh-CN" altLang="en-US"/>
          </a:p>
          <a:p>
            <a:r>
              <a:rPr lang="zh-CN" altLang="en-US"/>
              <a:t>对社会有用的人吗？每个孩子都有他的独特性，如果教育者善加利用，因材施教，</a:t>
            </a:r>
            <a:endParaRPr lang="zh-CN" altLang="en-US"/>
          </a:p>
          <a:p>
            <a:r>
              <a:rPr lang="zh-CN" altLang="en-US"/>
              <a:t>可以说每个孩子都能成才！相反，你做老师的教育观念有问题，仅仅因为不会数数，</a:t>
            </a:r>
            <a:endParaRPr lang="zh-CN" altLang="en-US"/>
          </a:p>
          <a:p>
            <a:r>
              <a:rPr lang="zh-CN" altLang="en-US"/>
              <a:t>就给孩子贴上“笨”的标签，那才有可能扼杀孩子未来发展的可能性呢！</a:t>
            </a:r>
            <a:endParaRPr lang="zh-CN" altLang="en-US"/>
          </a:p>
          <a:p>
            <a:r>
              <a:rPr lang="zh-CN" altLang="en-US"/>
              <a:t>女博士虽然没能继续在幼儿园实习，这件事却让她获益良多。她说那个幼儿园</a:t>
            </a:r>
            <a:endParaRPr lang="zh-CN" altLang="en-US"/>
          </a:p>
          <a:p>
            <a:r>
              <a:rPr lang="zh-CN" altLang="en-US"/>
              <a:t>教给孩子数字时，有很多专门的教具，形象而生动，非常直观。比如说以“1”为</a:t>
            </a:r>
            <a:endParaRPr lang="zh-CN" altLang="en-US"/>
          </a:p>
          <a:p>
            <a:r>
              <a:rPr lang="zh-CN" altLang="en-US"/>
              <a:t>单位，用 10 厘米长的一截红色木板标注，那么“5”就用 50 厘米长的木板标注，</a:t>
            </a:r>
            <a:endParaRPr lang="zh-CN" altLang="en-US"/>
          </a:p>
          <a:p>
            <a:r>
              <a:rPr lang="zh-CN" altLang="en-US"/>
              <a:t>每 10 厘米分别用红、黄、蓝、绿、紫 5 个不同颜色区分开，孩子们用代表“1”的</a:t>
            </a:r>
            <a:endParaRPr lang="zh-CN" altLang="en-US"/>
          </a:p>
          <a:p>
            <a:r>
              <a:rPr lang="zh-CN" altLang="en-US"/>
              <a:t>红色木板丈量那截代表“5”的五色木板，就会发现原来“5”就是 5 个“1”相加。</a:t>
            </a:r>
            <a:endParaRPr lang="zh-CN" altLang="en-US"/>
          </a:p>
          <a:p>
            <a:r>
              <a:rPr lang="zh-CN" altLang="en-US"/>
              <a:t>有时为了让孩子掌握数学概念，老师还会拿着苹果、辣椒、西红柿这些生活中孩子</a:t>
            </a:r>
            <a:endParaRPr lang="zh-CN" altLang="en-US"/>
          </a:p>
          <a:p>
            <a:r>
              <a:rPr lang="zh-CN" altLang="en-US"/>
              <a:t>经常见到的食物到课堂上来，帮助孩子跨越数学概念的鸿沟。老师告诉小朋友，5</a:t>
            </a:r>
            <a:endParaRPr lang="zh-CN" altLang="en-US"/>
          </a:p>
          <a:p>
            <a:r>
              <a:rPr lang="zh-CN" altLang="en-US"/>
              <a:t>个不同的水果相加，就好比 5 截红色的“1”相加，不管它们颜色、品种有何差异，</a:t>
            </a:r>
            <a:endParaRPr lang="zh-CN" altLang="en-US"/>
          </a:p>
          <a:p>
            <a:r>
              <a:rPr lang="zh-CN" altLang="en-US"/>
              <a:t>答案都是“5”，就像那一截长的五色木板和 5 截短的红色木板加起来，颜色不一样，</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有一位博士在美国做访问学者时曾碰到了一件令她十分难堪的事。</a:t>
            </a:r>
            <a:endParaRPr lang="zh-CN" altLang="en-US"/>
          </a:p>
          <a:p>
            <a:r>
              <a:rPr lang="zh-CN" altLang="en-US"/>
              <a:t>第一个星期上班，她就对幼儿园 3~6 岁的孩子做了一个测试，发现那些孩子中</a:t>
            </a:r>
            <a:endParaRPr lang="zh-CN" altLang="en-US"/>
          </a:p>
          <a:p>
            <a:r>
              <a:rPr lang="zh-CN" altLang="en-US"/>
              <a:t>能数到 20 的人只有 6 个，而整个幼儿园有将近 120 个孩子呢！女博士急了，她非</a:t>
            </a:r>
            <a:endParaRPr lang="zh-CN" altLang="en-US"/>
          </a:p>
          <a:p>
            <a:r>
              <a:rPr lang="zh-CN" altLang="en-US"/>
              <a:t>常敬业地熬了几个通宵，洋洋洒洒写了一份将近 2 万字的报告，从几个方面论述了</a:t>
            </a:r>
            <a:endParaRPr lang="zh-CN" altLang="en-US"/>
          </a:p>
          <a:p>
            <a:r>
              <a:rPr lang="zh-CN" altLang="en-US"/>
              <a:t>学不好数学可能给孩子将来发展带来的不良影响，同时根据孩子不会数数的现状提</a:t>
            </a:r>
            <a:endParaRPr lang="zh-CN" altLang="en-US"/>
          </a:p>
          <a:p>
            <a:r>
              <a:rPr lang="zh-CN" altLang="en-US"/>
              <a:t>出了具有针对性的改进意见。最后，她还向园长毛遂自荐，申请由她来完成这个重</a:t>
            </a:r>
            <a:endParaRPr lang="zh-CN" altLang="en-US"/>
          </a:p>
          <a:p>
            <a:r>
              <a:rPr lang="zh-CN" altLang="en-US"/>
              <a:t>要而艰巨的任务。</a:t>
            </a:r>
            <a:endParaRPr lang="zh-CN" altLang="en-US"/>
          </a:p>
          <a:p>
            <a:r>
              <a:rPr lang="zh-CN" altLang="en-US"/>
              <a:t>递上报告后，她开心地等着园长夸奖，没想到没过几分钟园长就叫她进去了，</a:t>
            </a:r>
            <a:endParaRPr lang="zh-CN" altLang="en-US"/>
          </a:p>
          <a:p>
            <a:r>
              <a:rPr lang="zh-CN" altLang="en-US"/>
              <a:t>沉着脸说：“我们看在推荐你的人是德高望重的老专家的份上，才接受你来我们幼</a:t>
            </a:r>
            <a:endParaRPr lang="zh-CN" altLang="en-US"/>
          </a:p>
          <a:p>
            <a:r>
              <a:rPr lang="zh-CN" altLang="en-US"/>
              <a:t>儿园实习的，但你的报告严重损伤了孩子的自尊心，下个星期你不用来幼儿园上班</a:t>
            </a:r>
            <a:endParaRPr lang="zh-CN" altLang="en-US"/>
          </a:p>
          <a:p>
            <a:r>
              <a:rPr lang="zh-CN" altLang="en-US"/>
              <a:t>了！”女博士心想，辛辛苦苦赶了几夜，为幼儿园的发展进言献策，不表扬也就罢</a:t>
            </a:r>
            <a:endParaRPr lang="zh-CN" altLang="en-US"/>
          </a:p>
          <a:p>
            <a:r>
              <a:rPr lang="zh-CN" altLang="en-US"/>
              <a:t>了，还要赶我走，美国佬也太欺负人了！于是她据理力争，质问园长：自己哪儿做</a:t>
            </a:r>
            <a:endParaRPr lang="zh-CN" altLang="en-US"/>
          </a:p>
          <a:p>
            <a:r>
              <a:rPr lang="zh-CN" altLang="en-US"/>
              <a:t>得不对了？园长不客气地回敬道：你还是儿童心理学的博士，难道你不明白抽象的</a:t>
            </a:r>
            <a:endParaRPr lang="zh-CN" altLang="en-US"/>
          </a:p>
          <a:p>
            <a:r>
              <a:rPr lang="zh-CN" altLang="en-US"/>
              <a:t>数学对于低龄儿童来说是难以跨越的鸿沟吗？谁告诉你幼儿园的孩子数不到 20 就</a:t>
            </a:r>
            <a:endParaRPr lang="zh-CN" altLang="en-US"/>
          </a:p>
          <a:p>
            <a:r>
              <a:rPr lang="zh-CN" altLang="en-US"/>
              <a:t>有问题？你从小学到博士，学过的数学，除了加减乘除、四则运算跟未来的生活沾</a:t>
            </a:r>
            <a:endParaRPr lang="zh-CN" altLang="en-US"/>
          </a:p>
          <a:p>
            <a:r>
              <a:rPr lang="zh-CN" altLang="en-US"/>
              <a:t>点边以外，其他的内容除了专业人员，又有多少会在生活中用到？会影响他们成为</a:t>
            </a:r>
            <a:endParaRPr lang="zh-CN" altLang="en-US"/>
          </a:p>
          <a:p>
            <a:r>
              <a:rPr lang="zh-CN" altLang="en-US"/>
              <a:t>对社会有用的人吗？每个孩子都有他的独特性，如果教育者善加利用，因材施教，</a:t>
            </a:r>
            <a:endParaRPr lang="zh-CN" altLang="en-US"/>
          </a:p>
          <a:p>
            <a:r>
              <a:rPr lang="zh-CN" altLang="en-US"/>
              <a:t>可以说每个孩子都能成才！相反，你做老师的教育观念有问题，仅仅因为不会数数，</a:t>
            </a:r>
            <a:endParaRPr lang="zh-CN" altLang="en-US"/>
          </a:p>
          <a:p>
            <a:r>
              <a:rPr lang="zh-CN" altLang="en-US"/>
              <a:t>就给孩子贴上“笨”的标签，那才有可能扼杀孩子未来发展的可能性呢！</a:t>
            </a:r>
            <a:endParaRPr lang="zh-CN" altLang="en-US"/>
          </a:p>
          <a:p>
            <a:r>
              <a:rPr lang="zh-CN" altLang="en-US"/>
              <a:t>女博士虽然没能继续在幼儿园实习，这件事却让她获益良多。她说那个幼儿园</a:t>
            </a:r>
            <a:endParaRPr lang="zh-CN" altLang="en-US"/>
          </a:p>
          <a:p>
            <a:r>
              <a:rPr lang="zh-CN" altLang="en-US"/>
              <a:t>教给孩子数字时，有很多专门的教具，形象而生动，非常直观。比如说以“1”为</a:t>
            </a:r>
            <a:endParaRPr lang="zh-CN" altLang="en-US"/>
          </a:p>
          <a:p>
            <a:r>
              <a:rPr lang="zh-CN" altLang="en-US"/>
              <a:t>单位，用 10 厘米长的一截红色木板标注，那么“5”就用 50 厘米长的木板标注，</a:t>
            </a:r>
            <a:endParaRPr lang="zh-CN" altLang="en-US"/>
          </a:p>
          <a:p>
            <a:r>
              <a:rPr lang="zh-CN" altLang="en-US"/>
              <a:t>每 10 厘米分别用红、黄、蓝、绿、紫 5 个不同颜色区分开，孩子们用代表“1”的</a:t>
            </a:r>
            <a:endParaRPr lang="zh-CN" altLang="en-US"/>
          </a:p>
          <a:p>
            <a:r>
              <a:rPr lang="zh-CN" altLang="en-US"/>
              <a:t>红色木板丈量那截代表“5”的五色木板，就会发现原来“5”就是 5 个“1”相加。</a:t>
            </a:r>
            <a:endParaRPr lang="zh-CN" altLang="en-US"/>
          </a:p>
          <a:p>
            <a:r>
              <a:rPr lang="zh-CN" altLang="en-US"/>
              <a:t>有时为了让孩子掌握数学概念，老师还会拿着苹果、辣椒、西红柿这些生活中孩子</a:t>
            </a:r>
            <a:endParaRPr lang="zh-CN" altLang="en-US"/>
          </a:p>
          <a:p>
            <a:r>
              <a:rPr lang="zh-CN" altLang="en-US"/>
              <a:t>经常见到的食物到课堂上来，帮助孩子跨越数学概念的鸿沟。老师告诉小朋友，5</a:t>
            </a:r>
            <a:endParaRPr lang="zh-CN" altLang="en-US"/>
          </a:p>
          <a:p>
            <a:r>
              <a:rPr lang="zh-CN" altLang="en-US"/>
              <a:t>个不同的水果相加，就好比 5 截红色的“1”相加，不管它们颜色、品种有何差异，</a:t>
            </a:r>
            <a:endParaRPr lang="zh-CN" altLang="en-US"/>
          </a:p>
          <a:p>
            <a:r>
              <a:rPr lang="zh-CN" altLang="en-US"/>
              <a:t>答案都是“5”，就像那一截长的五色木板和 5 截短的红色木板加起来，颜色不一样，</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有一位博士在美国做访问学者时曾碰到了一件令她十分难堪的事。</a:t>
            </a:r>
            <a:endParaRPr lang="zh-CN" altLang="en-US"/>
          </a:p>
          <a:p>
            <a:r>
              <a:rPr lang="zh-CN" altLang="en-US"/>
              <a:t>第一个星期上班，她就对幼儿园 3~6 岁的孩子做了一个测试，发现那些孩子中</a:t>
            </a:r>
            <a:endParaRPr lang="zh-CN" altLang="en-US"/>
          </a:p>
          <a:p>
            <a:r>
              <a:rPr lang="zh-CN" altLang="en-US"/>
              <a:t>能数到 20 的人只有 6 个，而整个幼儿园有将近 120 个孩子呢！女博士急了，她非</a:t>
            </a:r>
            <a:endParaRPr lang="zh-CN" altLang="en-US"/>
          </a:p>
          <a:p>
            <a:r>
              <a:rPr lang="zh-CN" altLang="en-US"/>
              <a:t>常敬业地熬了几个通宵，洋洋洒洒写了一份将近 2 万字的报告，从几个方面论述了</a:t>
            </a:r>
            <a:endParaRPr lang="zh-CN" altLang="en-US"/>
          </a:p>
          <a:p>
            <a:r>
              <a:rPr lang="zh-CN" altLang="en-US"/>
              <a:t>学不好数学可能给孩子将来发展带来的不良影响，同时根据孩子不会数数的现状提</a:t>
            </a:r>
            <a:endParaRPr lang="zh-CN" altLang="en-US"/>
          </a:p>
          <a:p>
            <a:r>
              <a:rPr lang="zh-CN" altLang="en-US"/>
              <a:t>出了具有针对性的改进意见。最后，她还向园长毛遂自荐，申请由她来完成这个重</a:t>
            </a:r>
            <a:endParaRPr lang="zh-CN" altLang="en-US"/>
          </a:p>
          <a:p>
            <a:r>
              <a:rPr lang="zh-CN" altLang="en-US"/>
              <a:t>要而艰巨的任务。</a:t>
            </a:r>
            <a:endParaRPr lang="zh-CN" altLang="en-US"/>
          </a:p>
          <a:p>
            <a:r>
              <a:rPr lang="zh-CN" altLang="en-US"/>
              <a:t>递上报告后，她开心地等着园长夸奖，没想到没过几分钟园长就叫她进去了，</a:t>
            </a:r>
            <a:endParaRPr lang="zh-CN" altLang="en-US"/>
          </a:p>
          <a:p>
            <a:r>
              <a:rPr lang="zh-CN" altLang="en-US"/>
              <a:t>沉着脸说：“我们看在推荐你的人是德高望重的老专家的份上，才接受你来我们幼</a:t>
            </a:r>
            <a:endParaRPr lang="zh-CN" altLang="en-US"/>
          </a:p>
          <a:p>
            <a:r>
              <a:rPr lang="zh-CN" altLang="en-US"/>
              <a:t>儿园实习的，但你的报告严重损伤了孩子的自尊心，下个星期你不用来幼儿园上班</a:t>
            </a:r>
            <a:endParaRPr lang="zh-CN" altLang="en-US"/>
          </a:p>
          <a:p>
            <a:r>
              <a:rPr lang="zh-CN" altLang="en-US"/>
              <a:t>了！”女博士心想，辛辛苦苦赶了几夜，为幼儿园的发展进言献策，不表扬也就罢</a:t>
            </a:r>
            <a:endParaRPr lang="zh-CN" altLang="en-US"/>
          </a:p>
          <a:p>
            <a:r>
              <a:rPr lang="zh-CN" altLang="en-US"/>
              <a:t>了，还要赶我走，美国佬也太欺负人了！于是她据理力争，质问园长：自己哪儿做</a:t>
            </a:r>
            <a:endParaRPr lang="zh-CN" altLang="en-US"/>
          </a:p>
          <a:p>
            <a:r>
              <a:rPr lang="zh-CN" altLang="en-US"/>
              <a:t>得不对了？园长不客气地回敬道：你还是儿童心理学的博士，难道你不明白抽象的</a:t>
            </a:r>
            <a:endParaRPr lang="zh-CN" altLang="en-US"/>
          </a:p>
          <a:p>
            <a:r>
              <a:rPr lang="zh-CN" altLang="en-US"/>
              <a:t>数学对于低龄儿童来说是难以跨越的鸿沟吗？谁告诉你幼儿园的孩子数不到 20 就</a:t>
            </a:r>
            <a:endParaRPr lang="zh-CN" altLang="en-US"/>
          </a:p>
          <a:p>
            <a:r>
              <a:rPr lang="zh-CN" altLang="en-US"/>
              <a:t>有问题？你从小学到博士，学过的数学，除了加减乘除、四则运算跟未来的生活沾</a:t>
            </a:r>
            <a:endParaRPr lang="zh-CN" altLang="en-US"/>
          </a:p>
          <a:p>
            <a:r>
              <a:rPr lang="zh-CN" altLang="en-US"/>
              <a:t>点边以外，其他的内容除了专业人员，又有多少会在生活中用到？会影响他们成为</a:t>
            </a:r>
            <a:endParaRPr lang="zh-CN" altLang="en-US"/>
          </a:p>
          <a:p>
            <a:r>
              <a:rPr lang="zh-CN" altLang="en-US"/>
              <a:t>对社会有用的人吗？每个孩子都有他的独特性，如果教育者善加利用，因材施教，</a:t>
            </a:r>
            <a:endParaRPr lang="zh-CN" altLang="en-US"/>
          </a:p>
          <a:p>
            <a:r>
              <a:rPr lang="zh-CN" altLang="en-US"/>
              <a:t>可以说每个孩子都能成才！相反，你做老师的教育观念有问题，仅仅因为不会数数，</a:t>
            </a:r>
            <a:endParaRPr lang="zh-CN" altLang="en-US"/>
          </a:p>
          <a:p>
            <a:r>
              <a:rPr lang="zh-CN" altLang="en-US"/>
              <a:t>就给孩子贴上“笨”的标签，那才有可能扼杀孩子未来发展的可能性呢！</a:t>
            </a:r>
            <a:endParaRPr lang="zh-CN" altLang="en-US"/>
          </a:p>
          <a:p>
            <a:r>
              <a:rPr lang="zh-CN" altLang="en-US"/>
              <a:t>女博士虽然没能继续在幼儿园实习，这件事却让她获益良多。她说那个幼儿园</a:t>
            </a:r>
            <a:endParaRPr lang="zh-CN" altLang="en-US"/>
          </a:p>
          <a:p>
            <a:r>
              <a:rPr lang="zh-CN" altLang="en-US"/>
              <a:t>教给孩子数字时，有很多专门的教具，形象而生动，非常直观。比如说以“1”为</a:t>
            </a:r>
            <a:endParaRPr lang="zh-CN" altLang="en-US"/>
          </a:p>
          <a:p>
            <a:r>
              <a:rPr lang="zh-CN" altLang="en-US"/>
              <a:t>单位，用 10 厘米长的一截红色木板标注，那么“5”就用 50 厘米长的木板标注，</a:t>
            </a:r>
            <a:endParaRPr lang="zh-CN" altLang="en-US"/>
          </a:p>
          <a:p>
            <a:r>
              <a:rPr lang="zh-CN" altLang="en-US"/>
              <a:t>每 10 厘米分别用红、黄、蓝、绿、紫 5 个不同颜色区分开，孩子们用代表“1”的</a:t>
            </a:r>
            <a:endParaRPr lang="zh-CN" altLang="en-US"/>
          </a:p>
          <a:p>
            <a:r>
              <a:rPr lang="zh-CN" altLang="en-US"/>
              <a:t>红色木板丈量那截代表“5”的五色木板，就会发现原来“5”就是 5 个“1”相加。</a:t>
            </a:r>
            <a:endParaRPr lang="zh-CN" altLang="en-US"/>
          </a:p>
          <a:p>
            <a:r>
              <a:rPr lang="zh-CN" altLang="en-US"/>
              <a:t>有时为了让孩子掌握数学概念，老师还会拿着苹果、辣椒、西红柿这些生活中孩子</a:t>
            </a:r>
            <a:endParaRPr lang="zh-CN" altLang="en-US"/>
          </a:p>
          <a:p>
            <a:r>
              <a:rPr lang="zh-CN" altLang="en-US"/>
              <a:t>经常见到的食物到课堂上来，帮助孩子跨越数学概念的鸿沟。老师告诉小朋友，5</a:t>
            </a:r>
            <a:endParaRPr lang="zh-CN" altLang="en-US"/>
          </a:p>
          <a:p>
            <a:r>
              <a:rPr lang="zh-CN" altLang="en-US"/>
              <a:t>个不同的水果相加，就好比 5 截红色的“1”相加，不管它们颜色、品种有何差异，</a:t>
            </a:r>
            <a:endParaRPr lang="zh-CN" altLang="en-US"/>
          </a:p>
          <a:p>
            <a:r>
              <a:rPr lang="zh-CN" altLang="en-US"/>
              <a:t>答案都是“5”，就像那一截长的五色木板和 5 截短的红色木板加起来，颜色不一样，</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幻灯片图像占位符 1"/>
          <p:cNvSpPr>
            <a:spLocks noGrp="1" noRot="1" noChangeAspect="1" noTextEdit="1"/>
          </p:cNvSpPr>
          <p:nvPr>
            <p:ph type="sldImg"/>
          </p:nvPr>
        </p:nvSpPr>
        <p:spPr>
          <a:ln>
            <a:solidFill>
              <a:srgbClr val="000000">
                <a:alpha val="100000"/>
              </a:srgbClr>
            </a:solidFill>
            <a:miter lim="800000"/>
          </a:ln>
        </p:spPr>
      </p:sp>
      <p:sp>
        <p:nvSpPr>
          <p:cNvPr id="6147" name="备注占位符 2"/>
          <p:cNvSpPr>
            <a:spLocks noGrp="1"/>
          </p:cNvSpPr>
          <p:nvPr>
            <p:ph type="body" idx="1"/>
          </p:nvPr>
        </p:nvSpPr>
        <p:spPr>
          <a:noFill/>
          <a:ln>
            <a:noFill/>
          </a:ln>
        </p:spPr>
        <p:txBody>
          <a:bodyPr wrap="square" lIns="91440" tIns="45720" rIns="91440" bIns="45720" anchor="t"/>
          <a:p>
            <a:pPr lvl="0" eaLnBrk="1" hangingPunct="1">
              <a:spcBef>
                <a:spcPct val="0"/>
              </a:spcBef>
            </a:pPr>
            <a:r>
              <a:rPr lang="zh-CN" altLang="en-US" dirty="0"/>
              <a:t>模板来自于 </a:t>
            </a:r>
            <a:r>
              <a:rPr lang="en-US" altLang="zh-CN" dirty="0"/>
              <a:t>http://docer.wps.cn</a:t>
            </a:r>
            <a:endParaRPr lang="zh-CN" altLang="en-US" dirty="0"/>
          </a:p>
        </p:txBody>
      </p:sp>
      <p:sp>
        <p:nvSpPr>
          <p:cNvPr id="614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3961" r="2159"/>
          <a:stretch>
            <a:fillRect/>
          </a:stretch>
        </p:blipFill>
        <p:spPr>
          <a:xfrm>
            <a:off x="160114" y="2681722"/>
            <a:ext cx="12110720" cy="4039872"/>
          </a:xfrm>
          <a:prstGeom prst="rect">
            <a:avLst/>
          </a:prstGeom>
        </p:spPr>
      </p:pic>
      <p:sp>
        <p:nvSpPr>
          <p:cNvPr id="4" name="KSO_FD"/>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3" name="KSO_CT2"/>
          <p:cNvSpPr>
            <a:spLocks noGrp="1"/>
          </p:cNvSpPr>
          <p:nvPr>
            <p:ph type="subTitle" idx="1" hasCustomPrompt="1"/>
          </p:nvPr>
        </p:nvSpPr>
        <p:spPr>
          <a:xfrm>
            <a:off x="1570153" y="2169727"/>
            <a:ext cx="9112361" cy="467211"/>
          </a:xfrm>
          <a:noFill/>
        </p:spPr>
        <p:txBody>
          <a:bodyPr>
            <a:noAutofit/>
          </a:bodyPr>
          <a:lstStyle>
            <a:lvl1pPr marL="0" indent="0" algn="ctr">
              <a:buNone/>
              <a:defRPr sz="1800">
                <a:solidFill>
                  <a:schemeClr val="accent3"/>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570153" y="992779"/>
            <a:ext cx="9112361" cy="1036172"/>
          </a:xfrm>
        </p:spPr>
        <p:txBody>
          <a:bodyPr>
            <a:noAutofit/>
          </a:bodyPr>
          <a:lstStyle>
            <a:lvl1pPr algn="ctr">
              <a:defRPr sz="4200" baseline="0">
                <a:solidFill>
                  <a:schemeClr val="accent1"/>
                </a:solidFill>
                <a:effectLst/>
                <a:latin typeface="+mj-lt"/>
              </a:defRPr>
            </a:lvl1pPr>
          </a:lstStyle>
          <a:p>
            <a:r>
              <a:rPr lang="zh-CN" altLang="en-US" dirty="0" smtClean="0"/>
              <a:t>单击此处添加您的标题文字</a:t>
            </a:r>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3"/>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3"/>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3.png"/><Relationship Id="rId5" Type="http://schemas.openxmlformats.org/officeDocument/2006/relationships/tags" Target="../tags/tag1.xml"/><Relationship Id="rId4" Type="http://schemas.openxmlformats.org/officeDocument/2006/relationships/image" Target="../media/image2.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5" Type="http://schemas.openxmlformats.org/officeDocument/2006/relationships/theme" Target="../theme/theme10.xml"/><Relationship Id="rId4" Type="http://schemas.openxmlformats.org/officeDocument/2006/relationships/image" Target="../media/image3.png"/><Relationship Id="rId3" Type="http://schemas.openxmlformats.org/officeDocument/2006/relationships/tags" Target="../tags/tag10.xml"/><Relationship Id="rId2" Type="http://schemas.openxmlformats.org/officeDocument/2006/relationships/image" Target="../media/image2.png"/><Relationship Id="rId1" Type="http://schemas.openxmlformats.org/officeDocument/2006/relationships/slideLayout" Target="../slideLayouts/slideLayout12.xml"/></Relationships>
</file>

<file path=ppt/slideMasters/_rels/slideMaster11.xml.rels><?xml version="1.0" encoding="UTF-8" standalone="yes"?>
<Relationships xmlns="http://schemas.openxmlformats.org/package/2006/relationships"><Relationship Id="rId5" Type="http://schemas.openxmlformats.org/officeDocument/2006/relationships/theme" Target="../theme/theme11.xml"/><Relationship Id="rId4" Type="http://schemas.openxmlformats.org/officeDocument/2006/relationships/image" Target="../media/image3.png"/><Relationship Id="rId3" Type="http://schemas.openxmlformats.org/officeDocument/2006/relationships/tags" Target="../tags/tag11.xml"/><Relationship Id="rId2" Type="http://schemas.openxmlformats.org/officeDocument/2006/relationships/image" Target="../media/image2.png"/><Relationship Id="rId1" Type="http://schemas.openxmlformats.org/officeDocument/2006/relationships/slideLayout" Target="../slideLayouts/slideLayout13.xml"/></Relationships>
</file>

<file path=ppt/slideMasters/_rels/slideMaster12.xml.rels><?xml version="1.0" encoding="UTF-8" standalone="yes"?>
<Relationships xmlns="http://schemas.openxmlformats.org/package/2006/relationships"><Relationship Id="rId5" Type="http://schemas.openxmlformats.org/officeDocument/2006/relationships/theme" Target="../theme/theme12.xml"/><Relationship Id="rId4" Type="http://schemas.openxmlformats.org/officeDocument/2006/relationships/image" Target="../media/image3.png"/><Relationship Id="rId3" Type="http://schemas.openxmlformats.org/officeDocument/2006/relationships/tags" Target="../tags/tag12.xml"/><Relationship Id="rId2" Type="http://schemas.openxmlformats.org/officeDocument/2006/relationships/image" Target="../media/image2.png"/><Relationship Id="rId1" Type="http://schemas.openxmlformats.org/officeDocument/2006/relationships/slideLayout" Target="../slideLayouts/slideLayout14.xml"/></Relationships>
</file>

<file path=ppt/slideMasters/_rels/slideMaster13.xml.rels><?xml version="1.0" encoding="UTF-8" standalone="yes"?>
<Relationships xmlns="http://schemas.openxmlformats.org/package/2006/relationships"><Relationship Id="rId5" Type="http://schemas.openxmlformats.org/officeDocument/2006/relationships/theme" Target="../theme/theme13.xml"/><Relationship Id="rId4" Type="http://schemas.openxmlformats.org/officeDocument/2006/relationships/image" Target="../media/image3.png"/><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slideLayout" Target="../slideLayouts/slideLayout15.xml"/></Relationships>
</file>

<file path=ppt/slideMasters/_rels/slideMaster14.xml.rels><?xml version="1.0" encoding="UTF-8" standalone="yes"?>
<Relationships xmlns="http://schemas.openxmlformats.org/package/2006/relationships"><Relationship Id="rId5" Type="http://schemas.openxmlformats.org/officeDocument/2006/relationships/theme" Target="../theme/theme14.xml"/><Relationship Id="rId4" Type="http://schemas.openxmlformats.org/officeDocument/2006/relationships/image" Target="../media/image3.png"/><Relationship Id="rId3" Type="http://schemas.openxmlformats.org/officeDocument/2006/relationships/tags" Target="../tags/tag14.xml"/><Relationship Id="rId2" Type="http://schemas.openxmlformats.org/officeDocument/2006/relationships/image" Target="../media/image2.png"/><Relationship Id="rId1" Type="http://schemas.openxmlformats.org/officeDocument/2006/relationships/slideLayout" Target="../slideLayouts/slideLayout16.xml"/></Relationships>
</file>

<file path=ppt/slideMasters/_rels/slideMaster15.xml.rels><?xml version="1.0" encoding="UTF-8" standalone="yes"?>
<Relationships xmlns="http://schemas.openxmlformats.org/package/2006/relationships"><Relationship Id="rId5" Type="http://schemas.openxmlformats.org/officeDocument/2006/relationships/theme" Target="../theme/theme15.xml"/><Relationship Id="rId4" Type="http://schemas.openxmlformats.org/officeDocument/2006/relationships/image" Target="../media/image3.png"/><Relationship Id="rId3" Type="http://schemas.openxmlformats.org/officeDocument/2006/relationships/tags" Target="../tags/tag15.xml"/><Relationship Id="rId2" Type="http://schemas.openxmlformats.org/officeDocument/2006/relationships/image" Target="../media/image2.png"/><Relationship Id="rId1" Type="http://schemas.openxmlformats.org/officeDocument/2006/relationships/slideLayout" Target="../slideLayouts/slideLayout17.xml"/></Relationships>
</file>

<file path=ppt/slideMasters/_rels/slideMaster16.xml.rels><?xml version="1.0" encoding="UTF-8" standalone="yes"?>
<Relationships xmlns="http://schemas.openxmlformats.org/package/2006/relationships"><Relationship Id="rId5" Type="http://schemas.openxmlformats.org/officeDocument/2006/relationships/theme" Target="../theme/theme16.xml"/><Relationship Id="rId4" Type="http://schemas.openxmlformats.org/officeDocument/2006/relationships/image" Target="../media/image3.png"/><Relationship Id="rId3" Type="http://schemas.openxmlformats.org/officeDocument/2006/relationships/tags" Target="../tags/tag16.xml"/><Relationship Id="rId2" Type="http://schemas.openxmlformats.org/officeDocument/2006/relationships/image" Target="../media/image2.png"/><Relationship Id="rId1"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3.png"/><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3.png"/><Relationship Id="rId3" Type="http://schemas.openxmlformats.org/officeDocument/2006/relationships/tags" Target="../tags/tag3.xml"/><Relationship Id="rId2" Type="http://schemas.openxmlformats.org/officeDocument/2006/relationships/image" Target="../media/image2.png"/><Relationship Id="rId1" Type="http://schemas.openxmlformats.org/officeDocument/2006/relationships/slideLayout" Target="../slideLayouts/slideLayout5.xml"/></Relationships>
</file>

<file path=ppt/slideMasters/_rels/slideMaster4.xml.rels><?xml version="1.0" encoding="UTF-8" standalone="yes"?>
<Relationships xmlns="http://schemas.openxmlformats.org/package/2006/relationships"><Relationship Id="rId5" Type="http://schemas.openxmlformats.org/officeDocument/2006/relationships/theme" Target="../theme/theme4.xml"/><Relationship Id="rId4" Type="http://schemas.openxmlformats.org/officeDocument/2006/relationships/image" Target="../media/image3.png"/><Relationship Id="rId3" Type="http://schemas.openxmlformats.org/officeDocument/2006/relationships/tags" Target="../tags/tag4.xml"/><Relationship Id="rId2" Type="http://schemas.openxmlformats.org/officeDocument/2006/relationships/image" Target="../media/image2.png"/><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5" Type="http://schemas.openxmlformats.org/officeDocument/2006/relationships/theme" Target="../theme/theme5.xml"/><Relationship Id="rId4" Type="http://schemas.openxmlformats.org/officeDocument/2006/relationships/image" Target="../media/image3.png"/><Relationship Id="rId3" Type="http://schemas.openxmlformats.org/officeDocument/2006/relationships/tags" Target="../tags/tag5.xml"/><Relationship Id="rId2" Type="http://schemas.openxmlformats.org/officeDocument/2006/relationships/image" Target="../media/image2.png"/><Relationship Id="rId1" Type="http://schemas.openxmlformats.org/officeDocument/2006/relationships/slideLayout" Target="../slideLayouts/slideLayout7.xml"/></Relationships>
</file>

<file path=ppt/slideMasters/_rels/slideMaster6.xml.rels><?xml version="1.0" encoding="UTF-8" standalone="yes"?>
<Relationships xmlns="http://schemas.openxmlformats.org/package/2006/relationships"><Relationship Id="rId5" Type="http://schemas.openxmlformats.org/officeDocument/2006/relationships/theme" Target="../theme/theme6.xml"/><Relationship Id="rId4" Type="http://schemas.openxmlformats.org/officeDocument/2006/relationships/image" Target="../media/image3.png"/><Relationship Id="rId3" Type="http://schemas.openxmlformats.org/officeDocument/2006/relationships/tags" Target="../tags/tag6.xml"/><Relationship Id="rId2" Type="http://schemas.openxmlformats.org/officeDocument/2006/relationships/image" Target="../media/image2.png"/><Relationship Id="rId1" Type="http://schemas.openxmlformats.org/officeDocument/2006/relationships/slideLayout" Target="../slideLayouts/slideLayout8.xml"/></Relationships>
</file>

<file path=ppt/slideMasters/_rels/slideMaster7.xml.rels><?xml version="1.0" encoding="UTF-8" standalone="yes"?>
<Relationships xmlns="http://schemas.openxmlformats.org/package/2006/relationships"><Relationship Id="rId5" Type="http://schemas.openxmlformats.org/officeDocument/2006/relationships/theme" Target="../theme/theme7.xml"/><Relationship Id="rId4" Type="http://schemas.openxmlformats.org/officeDocument/2006/relationships/image" Target="../media/image3.png"/><Relationship Id="rId3" Type="http://schemas.openxmlformats.org/officeDocument/2006/relationships/tags" Target="../tags/tag7.xml"/><Relationship Id="rId2" Type="http://schemas.openxmlformats.org/officeDocument/2006/relationships/image" Target="../media/image2.png"/><Relationship Id="rId1" Type="http://schemas.openxmlformats.org/officeDocument/2006/relationships/slideLayout" Target="../slideLayouts/slideLayout9.xml"/></Relationships>
</file>

<file path=ppt/slideMasters/_rels/slideMaster8.xml.rels><?xml version="1.0" encoding="UTF-8" standalone="yes"?>
<Relationships xmlns="http://schemas.openxmlformats.org/package/2006/relationships"><Relationship Id="rId5" Type="http://schemas.openxmlformats.org/officeDocument/2006/relationships/theme" Target="../theme/theme8.xml"/><Relationship Id="rId4" Type="http://schemas.openxmlformats.org/officeDocument/2006/relationships/image" Target="../media/image3.png"/><Relationship Id="rId3" Type="http://schemas.openxmlformats.org/officeDocument/2006/relationships/tags" Target="../tags/tag8.xml"/><Relationship Id="rId2" Type="http://schemas.openxmlformats.org/officeDocument/2006/relationships/image" Target="../media/image2.png"/><Relationship Id="rId1" Type="http://schemas.openxmlformats.org/officeDocument/2006/relationships/slideLayout" Target="../slideLayouts/slideLayout10.xml"/></Relationships>
</file>

<file path=ppt/slideMasters/_rels/slideMaster9.xml.rels><?xml version="1.0" encoding="UTF-8" standalone="yes"?>
<Relationships xmlns="http://schemas.openxmlformats.org/package/2006/relationships"><Relationship Id="rId5" Type="http://schemas.openxmlformats.org/officeDocument/2006/relationships/theme" Target="../theme/theme9.xml"/><Relationship Id="rId4" Type="http://schemas.openxmlformats.org/officeDocument/2006/relationships/image" Target="../media/image3.png"/><Relationship Id="rId3" Type="http://schemas.openxmlformats.org/officeDocument/2006/relationships/tags" Target="../tags/tag9.xml"/><Relationship Id="rId2" Type="http://schemas.openxmlformats.org/officeDocument/2006/relationships/image" Target="../media/image2.png"/><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6"/>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9"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1"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5"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9"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3"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5"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9"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5"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3388" t="1" r="3743" b="47807"/>
          <a:stretch>
            <a:fillRect/>
          </a:stretch>
        </p:blipFill>
        <p:spPr>
          <a:xfrm>
            <a:off x="-11612" y="4718509"/>
            <a:ext cx="12201857" cy="2146661"/>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7"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charset="-122"/>
          <a:ea typeface="幼圆" panose="02010509060101010101"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b="1" kern="1200" baseline="0">
          <a:solidFill>
            <a:schemeClr val="accent1">
              <a:lumMod val="75000"/>
            </a:schemeClr>
          </a:solidFill>
          <a:latin typeface="幼圆" panose="02010509060101010101" charset="-122"/>
          <a:ea typeface="幼圆" panose="02010509060101010101"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charset="-122"/>
        <a:buChar char=" "/>
        <a:defRPr sz="1600" kern="1200" baseline="0">
          <a:solidFill>
            <a:srgbClr val="7D7D7D"/>
          </a:solidFill>
          <a:latin typeface="幼圆" panose="02010509060101010101" charset="-122"/>
          <a:ea typeface="幼圆" panose="02010509060101010101"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5.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8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2.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3.xml"/></Relationships>
</file>

<file path=ppt/slides/_rels/slide2.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4" Type="http://schemas.openxmlformats.org/officeDocument/2006/relationships/slideLayout" Target="../slideLayouts/slideLayout3.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19.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87.xml"/><Relationship Id="rId1" Type="http://schemas.openxmlformats.org/officeDocument/2006/relationships/tags" Target="../tags/tag8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90.xml"/><Relationship Id="rId1" Type="http://schemas.openxmlformats.org/officeDocument/2006/relationships/image" Target="../media/image23.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0.xml"/><Relationship Id="rId2" Type="http://schemas.openxmlformats.org/officeDocument/2006/relationships/tags" Target="../tags/tag91.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1.xml"/><Relationship Id="rId2" Type="http://schemas.openxmlformats.org/officeDocument/2006/relationships/tags" Target="../tags/tag93.xml"/><Relationship Id="rId1" Type="http://schemas.openxmlformats.org/officeDocument/2006/relationships/tags" Target="../tags/tag9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95.xml"/><Relationship Id="rId1" Type="http://schemas.openxmlformats.org/officeDocument/2006/relationships/tags" Target="../tags/tag9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96.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tags" Target="../tags/tag3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0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02.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3.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tags" Target="../tags/tag33.xml"/><Relationship Id="rId2" Type="http://schemas.openxmlformats.org/officeDocument/2006/relationships/image" Target="../media/image5.jpe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image" Target="../media/image12.jpeg"/><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1" Type="http://schemas.openxmlformats.org/officeDocument/2006/relationships/notesSlide" Target="../notesSlides/notesSlide4.xml"/><Relationship Id="rId10" Type="http://schemas.openxmlformats.org/officeDocument/2006/relationships/slideLayout" Target="../slideLayouts/slideLayout15.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7.xml"/><Relationship Id="rId1" Type="http://schemas.openxmlformats.org/officeDocument/2006/relationships/image" Target="../media/image13.jpeg"/></Relationships>
</file>

<file path=ppt/slides/_rels/slide8.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6" Type="http://schemas.openxmlformats.org/officeDocument/2006/relationships/slideLayout" Target="../slideLayouts/slideLayout16.xml"/><Relationship Id="rId35" Type="http://schemas.openxmlformats.org/officeDocument/2006/relationships/tags" Target="../tags/tag64.xml"/><Relationship Id="rId34" Type="http://schemas.openxmlformats.org/officeDocument/2006/relationships/tags" Target="../tags/tag63.xml"/><Relationship Id="rId33" Type="http://schemas.openxmlformats.org/officeDocument/2006/relationships/tags" Target="../tags/tag62.xml"/><Relationship Id="rId32" Type="http://schemas.openxmlformats.org/officeDocument/2006/relationships/image" Target="../media/image21.svg"/><Relationship Id="rId31" Type="http://schemas.openxmlformats.org/officeDocument/2006/relationships/image" Target="../media/image20.png"/><Relationship Id="rId30" Type="http://schemas.openxmlformats.org/officeDocument/2006/relationships/tags" Target="../tags/tag61.xml"/><Relationship Id="rId3" Type="http://schemas.openxmlformats.org/officeDocument/2006/relationships/tags" Target="../tags/tag40.xml"/><Relationship Id="rId29" Type="http://schemas.openxmlformats.org/officeDocument/2006/relationships/tags" Target="../tags/tag60.xml"/><Relationship Id="rId28" Type="http://schemas.openxmlformats.org/officeDocument/2006/relationships/tags" Target="../tags/tag59.xml"/><Relationship Id="rId27" Type="http://schemas.openxmlformats.org/officeDocument/2006/relationships/tags" Target="../tags/tag58.xml"/><Relationship Id="rId26" Type="http://schemas.openxmlformats.org/officeDocument/2006/relationships/tags" Target="../tags/tag57.xml"/><Relationship Id="rId25" Type="http://schemas.openxmlformats.org/officeDocument/2006/relationships/image" Target="../media/image19.svg"/><Relationship Id="rId24" Type="http://schemas.openxmlformats.org/officeDocument/2006/relationships/image" Target="../media/image18.png"/><Relationship Id="rId23" Type="http://schemas.openxmlformats.org/officeDocument/2006/relationships/tags" Target="../tags/tag56.xml"/><Relationship Id="rId22" Type="http://schemas.openxmlformats.org/officeDocument/2006/relationships/tags" Target="../tags/tag55.xml"/><Relationship Id="rId21" Type="http://schemas.openxmlformats.org/officeDocument/2006/relationships/tags" Target="../tags/tag54.xml"/><Relationship Id="rId20" Type="http://schemas.openxmlformats.org/officeDocument/2006/relationships/tags" Target="../tags/tag53.xml"/><Relationship Id="rId2" Type="http://schemas.openxmlformats.org/officeDocument/2006/relationships/tags" Target="../tags/tag39.xml"/><Relationship Id="rId19" Type="http://schemas.openxmlformats.org/officeDocument/2006/relationships/tags" Target="../tags/tag52.xml"/><Relationship Id="rId18" Type="http://schemas.openxmlformats.org/officeDocument/2006/relationships/image" Target="../media/image17.svg"/><Relationship Id="rId17" Type="http://schemas.openxmlformats.org/officeDocument/2006/relationships/image" Target="../media/image16.png"/><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image" Target="../media/image15.svg"/><Relationship Id="rId11" Type="http://schemas.openxmlformats.org/officeDocument/2006/relationships/image" Target="../media/image14.png"/><Relationship Id="rId10" Type="http://schemas.openxmlformats.org/officeDocument/2006/relationships/tags" Target="../tags/tag47.xml"/><Relationship Id="rId1" Type="http://schemas.openxmlformats.org/officeDocument/2006/relationships/tags" Target="../tags/tag3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6.xml"/><Relationship Id="rId1" Type="http://schemas.openxmlformats.org/officeDocument/2006/relationships/tags" Target="../tags/tag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custDataLst>
              <p:tags r:id="rId1"/>
            </p:custDataLst>
          </p:nvPr>
        </p:nvSpPr>
        <p:spPr>
          <a:xfrm>
            <a:off x="2997200" y="1901825"/>
            <a:ext cx="6198235" cy="1122045"/>
          </a:xfrm>
        </p:spPr>
        <p:txBody>
          <a:bodyPr/>
          <a:lstStyle/>
          <a:p>
            <a:pPr>
              <a:lnSpc>
                <a:spcPct val="110000"/>
              </a:lnSpc>
            </a:pPr>
            <a:r>
              <a:rPr lang="zh-CN" altLang="en-US" sz="4400" dirty="0">
                <a:latin typeface="微软雅黑" panose="020B0503020204020204" pitchFamily="34" charset="-122"/>
                <a:ea typeface="微软雅黑" panose="020B0503020204020204" pitchFamily="34" charset="-122"/>
                <a:cs typeface="微软雅黑" panose="020B0503020204020204" pitchFamily="34" charset="-122"/>
              </a:rPr>
              <a:t>第 一 章   绪 论</a:t>
            </a:r>
            <a:endParaRPr lang="zh-CN" altLang="en-US" sz="4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3566160" cy="509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37160" y="238760"/>
            <a:ext cx="295211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二、科学的内涵</a:t>
            </a:r>
            <a:endParaRPr lang="zh-CN" altLang="en-US" sz="2400" b="1" dirty="0" smtClean="0">
              <a:latin typeface="方正少儿_GBK" panose="03000509000000000000" charset="-122"/>
              <a:ea typeface="方正少儿_GBK" panose="03000509000000000000" charset="-122"/>
            </a:endParaRPr>
          </a:p>
        </p:txBody>
      </p:sp>
      <p:sp>
        <p:nvSpPr>
          <p:cNvPr id="4" name="文本框 3"/>
          <p:cNvSpPr txBox="1"/>
          <p:nvPr/>
        </p:nvSpPr>
        <p:spPr>
          <a:xfrm>
            <a:off x="2898775" y="1227455"/>
            <a:ext cx="6917690" cy="506730"/>
          </a:xfrm>
          <a:prstGeom prst="rect">
            <a:avLst/>
          </a:prstGeom>
          <a:noFill/>
        </p:spPr>
        <p:txBody>
          <a:bodyPr wrap="square" rtlCol="0" anchor="t">
            <a:spAutoFit/>
          </a:bodyPr>
          <a:p>
            <a:pPr algn="dist">
              <a:lnSpc>
                <a:spcPct val="150000"/>
              </a:lnSpc>
            </a:pPr>
            <a:r>
              <a:rPr b="1" dirty="0" smtClean="0">
                <a:solidFill>
                  <a:srgbClr val="FF0000"/>
                </a:solidFill>
                <a:latin typeface="Arial" panose="020B0604020202020204" pitchFamily="34" charset="0"/>
                <a:ea typeface="微软雅黑" panose="020B0503020204020204" pitchFamily="34" charset="-122"/>
              </a:rPr>
              <a:t>（二）科学是探索世界、获取知识、发现规律的过程与方法</a:t>
            </a:r>
            <a:endParaRPr b="1" dirty="0" smtClean="0">
              <a:solidFill>
                <a:srgbClr val="FF0000"/>
              </a:solidFill>
              <a:latin typeface="Arial" panose="020B0604020202020204" pitchFamily="34" charset="0"/>
              <a:ea typeface="微软雅黑" panose="020B0503020204020204" pitchFamily="34" charset="-122"/>
            </a:endParaRPr>
          </a:p>
        </p:txBody>
      </p:sp>
      <p:sp>
        <p:nvSpPr>
          <p:cNvPr id="17" name="文本框 16"/>
          <p:cNvSpPr txBox="1"/>
          <p:nvPr/>
        </p:nvSpPr>
        <p:spPr>
          <a:xfrm>
            <a:off x="487680" y="2152650"/>
            <a:ext cx="10729595" cy="3192780"/>
          </a:xfrm>
          <a:prstGeom prst="rect">
            <a:avLst/>
          </a:prstGeom>
          <a:noFill/>
        </p:spPr>
        <p:txBody>
          <a:bodyPr wrap="square" rtlCol="0" anchor="t">
            <a:spAutoFit/>
          </a:bodyPr>
          <a:p>
            <a:pPr>
              <a:lnSpc>
                <a:spcPct val="160000"/>
              </a:lnSpc>
            </a:pPr>
            <a:r>
              <a:rPr lang="en-US" altLang="zh-CN" b="1" dirty="0" smtClean="0">
                <a:latin typeface="Arial" panose="020B0604020202020204" pitchFamily="34" charset="0"/>
                <a:ea typeface="微软雅黑" panose="020B0503020204020204" pitchFamily="34" charset="-122"/>
              </a:rPr>
              <a:t>   </a:t>
            </a:r>
            <a:r>
              <a:rPr lang="zh-CN" altLang="en-US" b="1" dirty="0" smtClean="0">
                <a:solidFill>
                  <a:srgbClr val="69DBD8"/>
                </a:solidFill>
                <a:latin typeface="Arial" panose="020B0604020202020204" pitchFamily="34" charset="0"/>
                <a:ea typeface="微软雅黑" panose="020B0503020204020204" pitchFamily="34" charset="-122"/>
              </a:rPr>
              <a:t>（1）科学知识的获得需要经历一定的科学过程，并运用适当的科学方法。</a:t>
            </a:r>
            <a:r>
              <a:rPr lang="zh-CN" altLang="en-US" b="1" dirty="0" smtClean="0">
                <a:latin typeface="Arial" panose="020B0604020202020204" pitchFamily="34" charset="0"/>
                <a:ea typeface="微软雅黑" panose="020B0503020204020204" pitchFamily="34" charset="-122"/>
              </a:rPr>
              <a:t>科学探索过程，即系统收集知识的过程，包括观察、分类、运用时空、确立关系、数量化、测量、交流、实验、控制变量、解释数据、下定义等方面的内容，通常可概括为六大步骤：发现问题、提出假设、设计实验、开展实验、不断总结、得出结论。</a:t>
            </a:r>
            <a:endParaRPr lang="zh-CN" altLang="en-US" b="1" dirty="0" smtClean="0">
              <a:latin typeface="Arial" panose="020B0604020202020204" pitchFamily="34" charset="0"/>
              <a:ea typeface="微软雅黑" panose="020B0503020204020204" pitchFamily="34" charset="-122"/>
            </a:endParaRPr>
          </a:p>
          <a:p>
            <a:pPr>
              <a:lnSpc>
                <a:spcPct val="160000"/>
              </a:lnSpc>
            </a:pPr>
            <a:r>
              <a:rPr lang="zh-CN" altLang="en-US" b="1" dirty="0" smtClean="0">
                <a:latin typeface="Arial" panose="020B0604020202020204" pitchFamily="34" charset="0"/>
                <a:ea typeface="微软雅黑" panose="020B0503020204020204" pitchFamily="34" charset="-122"/>
              </a:rPr>
              <a:t>    </a:t>
            </a:r>
            <a:r>
              <a:rPr lang="zh-CN" altLang="en-US" b="1" dirty="0" smtClean="0">
                <a:solidFill>
                  <a:srgbClr val="69DBD8"/>
                </a:solidFill>
                <a:latin typeface="Arial" panose="020B0604020202020204" pitchFamily="34" charset="0"/>
                <a:ea typeface="微软雅黑" panose="020B0503020204020204" pitchFamily="34" charset="-122"/>
              </a:rPr>
              <a:t>（2）科学不仅表现为结论的科学性，更表现为过程的科学性。</a:t>
            </a:r>
            <a:r>
              <a:rPr lang="zh-CN" altLang="en-US" b="1" dirty="0" smtClean="0">
                <a:latin typeface="Arial" panose="020B0604020202020204" pitchFamily="34" charset="0"/>
                <a:ea typeface="微软雅黑" panose="020B0503020204020204" pitchFamily="34" charset="-122"/>
              </a:rPr>
              <a:t>人们的科学认识并不是一成不变而是不断发展、变化的，科学技术的发展，新技术、新工艺、新方法的运用，为人类更深刻更全面地认识世界、发现规律提供了丰富的思想和先进的技术。</a:t>
            </a:r>
            <a:endParaRPr lang="zh-CN" altLang="en-US" b="1" dirty="0" smtClean="0">
              <a:latin typeface="Arial" panose="020B0604020202020204" pitchFamily="34" charset="0"/>
              <a:ea typeface="微软雅黑" panose="020B0503020204020204" pitchFamily="34" charset="-122"/>
            </a:endParaRPr>
          </a:p>
        </p:txBody>
      </p:sp>
      <p:grpSp>
        <p:nvGrpSpPr>
          <p:cNvPr id="2" name="组合 1"/>
          <p:cNvGrpSpPr/>
          <p:nvPr/>
        </p:nvGrpSpPr>
        <p:grpSpPr>
          <a:xfrm>
            <a:off x="487680" y="1458595"/>
            <a:ext cx="11256645" cy="4685665"/>
            <a:chOff x="1348" y="1625"/>
            <a:chExt cx="8770" cy="6501"/>
          </a:xfrm>
        </p:grpSpPr>
        <p:sp>
          <p:nvSpPr>
            <p:cNvPr id="5" name="MH_Other_1"/>
            <p:cNvSpPr/>
            <p:nvPr>
              <p:custDataLst>
                <p:tags r:id="rId1"/>
              </p:custDataLst>
            </p:nvPr>
          </p:nvSpPr>
          <p:spPr>
            <a:xfrm>
              <a:off x="1348" y="1625"/>
              <a:ext cx="910" cy="963"/>
            </a:xfrm>
            <a:prstGeom prst="triangle">
              <a:avLst/>
            </a:prstGeom>
            <a:solidFill>
              <a:srgbClr val="4CD4D1">
                <a:alpha val="60000"/>
              </a:srgbClr>
            </a:solidFill>
            <a:ln w="12700" cap="flat" cmpd="sng" algn="ctr">
              <a:noFill/>
              <a:prstDash val="solid"/>
              <a:miter lim="8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5F5F5F"/>
                </a:solidFill>
                <a:effectLst/>
                <a:uLnTx/>
                <a:uFillTx/>
                <a:latin typeface="Calibri" panose="020F0502020204030204"/>
                <a:ea typeface="幼圆" panose="02010509060101010101" charset="-122"/>
                <a:cs typeface="+mn-cs"/>
              </a:endParaRPr>
            </a:p>
          </p:txBody>
        </p:sp>
        <p:sp>
          <p:nvSpPr>
            <p:cNvPr id="6" name="MH_Other_2"/>
            <p:cNvSpPr/>
            <p:nvPr>
              <p:custDataLst>
                <p:tags r:id="rId2"/>
              </p:custDataLst>
            </p:nvPr>
          </p:nvSpPr>
          <p:spPr>
            <a:xfrm>
              <a:off x="1905" y="1625"/>
              <a:ext cx="733" cy="963"/>
            </a:xfrm>
            <a:prstGeom prst="triangle">
              <a:avLst/>
            </a:prstGeom>
            <a:solidFill>
              <a:srgbClr val="4CD4D1">
                <a:alpha val="60000"/>
              </a:srgbClr>
            </a:solidFill>
            <a:ln w="12700" cap="flat" cmpd="sng" algn="ctr">
              <a:noFill/>
              <a:prstDash val="solid"/>
              <a:miter lim="8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5F5F5F"/>
                </a:solidFill>
                <a:effectLst/>
                <a:uLnTx/>
                <a:uFillTx/>
                <a:latin typeface="Calibri" panose="020F0502020204030204"/>
                <a:ea typeface="幼圆" panose="02010509060101010101" charset="-122"/>
                <a:cs typeface="+mn-cs"/>
              </a:endParaRPr>
            </a:p>
          </p:txBody>
        </p:sp>
        <p:sp>
          <p:nvSpPr>
            <p:cNvPr id="18" name="MH_Other_3"/>
            <p:cNvSpPr/>
            <p:nvPr>
              <p:custDataLst>
                <p:tags r:id="rId3"/>
              </p:custDataLst>
            </p:nvPr>
          </p:nvSpPr>
          <p:spPr>
            <a:xfrm flipV="1">
              <a:off x="9024" y="7163"/>
              <a:ext cx="536" cy="963"/>
            </a:xfrm>
            <a:prstGeom prst="triangle">
              <a:avLst/>
            </a:prstGeom>
            <a:solidFill>
              <a:srgbClr val="4CD4D1">
                <a:alpha val="60000"/>
              </a:srgbClr>
            </a:solidFill>
            <a:ln w="12700" cap="flat" cmpd="sng" algn="ctr">
              <a:noFill/>
              <a:prstDash val="solid"/>
              <a:miter lim="8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5F5F5F"/>
                </a:solidFill>
                <a:effectLst/>
                <a:uLnTx/>
                <a:uFillTx/>
                <a:latin typeface="Calibri" panose="020F0502020204030204"/>
                <a:ea typeface="幼圆" panose="02010509060101010101" charset="-122"/>
                <a:cs typeface="+mn-cs"/>
              </a:endParaRPr>
            </a:p>
          </p:txBody>
        </p:sp>
        <p:sp>
          <p:nvSpPr>
            <p:cNvPr id="19" name="MH_Other_4"/>
            <p:cNvSpPr/>
            <p:nvPr>
              <p:custDataLst>
                <p:tags r:id="rId4"/>
              </p:custDataLst>
            </p:nvPr>
          </p:nvSpPr>
          <p:spPr>
            <a:xfrm flipV="1">
              <a:off x="9399" y="7163"/>
              <a:ext cx="719" cy="963"/>
            </a:xfrm>
            <a:prstGeom prst="triangle">
              <a:avLst/>
            </a:prstGeom>
            <a:solidFill>
              <a:srgbClr val="4CD4D1">
                <a:alpha val="60000"/>
              </a:srgbClr>
            </a:solidFill>
            <a:ln w="12700" cap="flat" cmpd="sng" algn="ctr">
              <a:noFill/>
              <a:prstDash val="solid"/>
              <a:miter lim="8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5F5F5F"/>
                </a:solidFill>
                <a:effectLst/>
                <a:uLnTx/>
                <a:uFillTx/>
                <a:latin typeface="Calibri" panose="020F0502020204030204"/>
                <a:ea typeface="幼圆" panose="02010509060101010101" charset="-122"/>
                <a:cs typeface="+mn-cs"/>
              </a:endParaRPr>
            </a:p>
          </p:txBody>
        </p:sp>
        <p:sp>
          <p:nvSpPr>
            <p:cNvPr id="20" name="MH_Other_5"/>
            <p:cNvSpPr/>
            <p:nvPr>
              <p:custDataLst>
                <p:tags r:id="rId5"/>
              </p:custDataLst>
            </p:nvPr>
          </p:nvSpPr>
          <p:spPr>
            <a:xfrm>
              <a:off x="1348" y="2588"/>
              <a:ext cx="8740" cy="73"/>
            </a:xfrm>
            <a:prstGeom prst="rect">
              <a:avLst/>
            </a:prstGeom>
            <a:solidFill>
              <a:srgbClr val="4CD4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MH_Other_6"/>
            <p:cNvSpPr/>
            <p:nvPr>
              <p:custDataLst>
                <p:tags r:id="rId6"/>
              </p:custDataLst>
            </p:nvPr>
          </p:nvSpPr>
          <p:spPr>
            <a:xfrm>
              <a:off x="1348" y="7163"/>
              <a:ext cx="8740" cy="73"/>
            </a:xfrm>
            <a:prstGeom prst="rect">
              <a:avLst/>
            </a:prstGeom>
            <a:solidFill>
              <a:srgbClr val="4CD4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Tree>
    <p:custDataLst>
      <p:tags r:id="rId7"/>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3566160" cy="509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37160" y="238760"/>
            <a:ext cx="295211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二、科学的内涵</a:t>
            </a:r>
            <a:endParaRPr lang="zh-CN" altLang="en-US" sz="2400" b="1" dirty="0" smtClean="0">
              <a:latin typeface="方正少儿_GBK" panose="03000509000000000000" charset="-122"/>
              <a:ea typeface="方正少儿_GBK" panose="03000509000000000000" charset="-122"/>
            </a:endParaRPr>
          </a:p>
        </p:txBody>
      </p:sp>
      <p:sp>
        <p:nvSpPr>
          <p:cNvPr id="4" name="文本框 3"/>
          <p:cNvSpPr txBox="1"/>
          <p:nvPr/>
        </p:nvSpPr>
        <p:spPr>
          <a:xfrm>
            <a:off x="308610" y="1210310"/>
            <a:ext cx="4657725" cy="506730"/>
          </a:xfrm>
          <a:prstGeom prst="rect">
            <a:avLst/>
          </a:prstGeom>
          <a:noFill/>
        </p:spPr>
        <p:txBody>
          <a:bodyPr wrap="square" rtlCol="0" anchor="t">
            <a:spAutoFit/>
          </a:bodyPr>
          <a:p>
            <a:pPr algn="dist">
              <a:lnSpc>
                <a:spcPct val="150000"/>
              </a:lnSpc>
            </a:pPr>
            <a:r>
              <a:rPr b="1" dirty="0" smtClean="0">
                <a:solidFill>
                  <a:srgbClr val="FF0000"/>
                </a:solidFill>
                <a:latin typeface="Arial" panose="020B0604020202020204" pitchFamily="34" charset="0"/>
                <a:ea typeface="微软雅黑" panose="020B0503020204020204" pitchFamily="34" charset="-122"/>
              </a:rPr>
              <a:t>（三）科学是人类关于世界的看法和态度</a:t>
            </a:r>
            <a:endParaRPr b="1" dirty="0" smtClean="0">
              <a:solidFill>
                <a:srgbClr val="FF0000"/>
              </a:solidFill>
              <a:latin typeface="Arial" panose="020B0604020202020204" pitchFamily="34" charset="0"/>
              <a:ea typeface="微软雅黑" panose="020B0503020204020204" pitchFamily="34" charset="-122"/>
            </a:endParaRPr>
          </a:p>
        </p:txBody>
      </p:sp>
      <p:sp>
        <p:nvSpPr>
          <p:cNvPr id="17" name="文本框 16"/>
          <p:cNvSpPr txBox="1"/>
          <p:nvPr/>
        </p:nvSpPr>
        <p:spPr>
          <a:xfrm>
            <a:off x="584200" y="1844675"/>
            <a:ext cx="2950210" cy="534035"/>
          </a:xfrm>
          <a:prstGeom prst="rect">
            <a:avLst/>
          </a:prstGeom>
          <a:noFill/>
        </p:spPr>
        <p:txBody>
          <a:bodyPr wrap="square" rtlCol="0" anchor="t">
            <a:spAutoFit/>
          </a:bodyPr>
          <a:p>
            <a:pPr>
              <a:lnSpc>
                <a:spcPct val="160000"/>
              </a:lnSpc>
            </a:pPr>
            <a:r>
              <a:rPr b="1" dirty="0" smtClean="0">
                <a:latin typeface="Arial" panose="020B0604020202020204" pitchFamily="34" charset="0"/>
                <a:ea typeface="微软雅黑" panose="020B0503020204020204" pitchFamily="34" charset="-122"/>
              </a:rPr>
              <a:t>1. 科学是关于世界的看法</a:t>
            </a:r>
            <a:endParaRPr b="1" dirty="0" smtClean="0">
              <a:latin typeface="Arial" panose="020B0604020202020204" pitchFamily="34" charset="0"/>
              <a:ea typeface="微软雅黑" panose="020B0503020204020204" pitchFamily="34" charset="-122"/>
            </a:endParaRPr>
          </a:p>
        </p:txBody>
      </p:sp>
      <p:grpSp>
        <p:nvGrpSpPr>
          <p:cNvPr id="2" name="218642"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811530" y="2671560"/>
            <a:ext cx="10845800" cy="2809010"/>
            <a:chOff x="673100" y="2234045"/>
            <a:chExt cx="10845800" cy="2809010"/>
          </a:xfrm>
        </p:grpSpPr>
        <p:cxnSp>
          <p:nvCxnSpPr>
            <p:cNvPr id="7" name="直接连接符 6"/>
            <p:cNvCxnSpPr/>
            <p:nvPr/>
          </p:nvCxnSpPr>
          <p:spPr>
            <a:xfrm>
              <a:off x="673100" y="2234045"/>
              <a:ext cx="108458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3100" y="5043055"/>
              <a:ext cx="108458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4688" y="3638550"/>
              <a:ext cx="4013087" cy="0"/>
            </a:xfrm>
            <a:prstGeom prst="line">
              <a:avLst/>
            </a:prstGeom>
            <a:ln w="3175" cap="rnd">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15" name="ïš1ïďê"/>
            <p:cNvGrpSpPr/>
            <p:nvPr/>
          </p:nvGrpSpPr>
          <p:grpSpPr>
            <a:xfrm>
              <a:off x="4687775" y="2234045"/>
              <a:ext cx="2816450" cy="2809010"/>
              <a:chOff x="4368695" y="1915808"/>
              <a:chExt cx="3454610" cy="3445484"/>
            </a:xfrm>
          </p:grpSpPr>
          <p:cxnSp>
            <p:nvCxnSpPr>
              <p:cNvPr id="5" name="直接连接符 4"/>
              <p:cNvCxnSpPr/>
              <p:nvPr/>
            </p:nvCxnSpPr>
            <p:spPr>
              <a:xfrm>
                <a:off x="4368695" y="1915808"/>
                <a:ext cx="3454610" cy="344548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368695" y="1915808"/>
                <a:ext cx="3454610" cy="344548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37" name="直接连接符 36"/>
            <p:cNvCxnSpPr/>
            <p:nvPr/>
          </p:nvCxnSpPr>
          <p:spPr>
            <a:xfrm>
              <a:off x="7504225" y="3638550"/>
              <a:ext cx="4014675" cy="0"/>
            </a:xfrm>
            <a:prstGeom prst="line">
              <a:avLst/>
            </a:prstGeom>
            <a:ln w="3175" cap="rnd">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673735" y="2834640"/>
            <a:ext cx="4292600" cy="1050925"/>
          </a:xfrm>
          <a:prstGeom prst="rect">
            <a:avLst/>
          </a:prstGeom>
          <a:noFill/>
        </p:spPr>
        <p:txBody>
          <a:bodyPr wrap="square" rtlCol="0" anchor="t">
            <a:spAutoFit/>
          </a:bodyPr>
          <a:p>
            <a:pPr>
              <a:lnSpc>
                <a:spcPct val="130000"/>
              </a:lnSpc>
            </a:pPr>
            <a:r>
              <a:rPr lang="zh-CN" altLang="en-US" sz="1600" b="1" dirty="0" smtClean="0">
                <a:latin typeface="Arial" panose="020B0604020202020204" pitchFamily="34" charset="0"/>
                <a:ea typeface="微软雅黑" panose="020B0503020204020204" pitchFamily="34" charset="-122"/>
              </a:rPr>
              <a:t>（1）世界是可以被认知的。</a:t>
            </a:r>
            <a:r>
              <a:rPr lang="zh-CN" altLang="en-US" sz="1600" dirty="0" smtClean="0">
                <a:latin typeface="Arial" panose="020B0604020202020204" pitchFamily="34" charset="0"/>
                <a:ea typeface="微软雅黑" panose="020B0503020204020204" pitchFamily="34" charset="-122"/>
              </a:rPr>
              <a:t>科学认为世界上的万事万物都是有规律的，因而也是可以通过系统的研究加以认识的。</a:t>
            </a:r>
            <a:endParaRPr lang="zh-CN" altLang="en-US" sz="1600" dirty="0" smtClean="0">
              <a:latin typeface="Arial" panose="020B0604020202020204" pitchFamily="34" charset="0"/>
              <a:ea typeface="微软雅黑" panose="020B0503020204020204" pitchFamily="34" charset="-122"/>
            </a:endParaRPr>
          </a:p>
        </p:txBody>
      </p:sp>
      <p:sp>
        <p:nvSpPr>
          <p:cNvPr id="9" name="文本框 8"/>
          <p:cNvSpPr txBox="1"/>
          <p:nvPr/>
        </p:nvSpPr>
        <p:spPr>
          <a:xfrm>
            <a:off x="673735" y="4180840"/>
            <a:ext cx="4292600" cy="1050925"/>
          </a:xfrm>
          <a:prstGeom prst="rect">
            <a:avLst/>
          </a:prstGeom>
          <a:noFill/>
        </p:spPr>
        <p:txBody>
          <a:bodyPr wrap="square" rtlCol="0" anchor="t">
            <a:spAutoFit/>
          </a:bodyPr>
          <a:p>
            <a:pPr>
              <a:lnSpc>
                <a:spcPct val="130000"/>
              </a:lnSpc>
            </a:pPr>
            <a:r>
              <a:rPr lang="zh-CN" altLang="en-US" sz="1600" b="1" dirty="0" smtClean="0">
                <a:latin typeface="Arial" panose="020B0604020202020204" pitchFamily="34" charset="0"/>
                <a:ea typeface="微软雅黑" panose="020B0503020204020204" pitchFamily="34" charset="-122"/>
              </a:rPr>
              <a:t>（2）科学认识是可以改变的。</a:t>
            </a:r>
            <a:r>
              <a:rPr lang="zh-CN" altLang="en-US" sz="1600" dirty="0" smtClean="0">
                <a:latin typeface="Arial" panose="020B0604020202020204" pitchFamily="34" charset="0"/>
                <a:ea typeface="微软雅黑" panose="020B0503020204020204" pitchFamily="34" charset="-122"/>
              </a:rPr>
              <a:t>科学是获得知识的过程，在这个过程中，对原知识</a:t>
            </a:r>
            <a:endParaRPr lang="zh-CN" altLang="en-US" sz="1600" dirty="0" smtClean="0">
              <a:latin typeface="Arial" panose="020B0604020202020204" pitchFamily="34" charset="0"/>
              <a:ea typeface="微软雅黑" panose="020B0503020204020204" pitchFamily="34" charset="-122"/>
            </a:endParaRPr>
          </a:p>
          <a:p>
            <a:pPr>
              <a:lnSpc>
                <a:spcPct val="130000"/>
              </a:lnSpc>
            </a:pPr>
            <a:r>
              <a:rPr lang="zh-CN" altLang="en-US" sz="1600" dirty="0" smtClean="0">
                <a:latin typeface="Arial" panose="020B0604020202020204" pitchFamily="34" charset="0"/>
                <a:ea typeface="微软雅黑" panose="020B0503020204020204" pitchFamily="34" charset="-122"/>
              </a:rPr>
              <a:t>的改正甚至抛弃是正常的。</a:t>
            </a:r>
            <a:endParaRPr lang="zh-CN" altLang="en-US" sz="1600" dirty="0" smtClean="0">
              <a:latin typeface="Arial" panose="020B0604020202020204" pitchFamily="34" charset="0"/>
              <a:ea typeface="微软雅黑" panose="020B0503020204020204" pitchFamily="34" charset="-122"/>
            </a:endParaRPr>
          </a:p>
        </p:txBody>
      </p:sp>
      <p:sp>
        <p:nvSpPr>
          <p:cNvPr id="10" name="文本框 9"/>
          <p:cNvSpPr txBox="1"/>
          <p:nvPr/>
        </p:nvSpPr>
        <p:spPr>
          <a:xfrm>
            <a:off x="7503795" y="2834640"/>
            <a:ext cx="4292600" cy="1050925"/>
          </a:xfrm>
          <a:prstGeom prst="rect">
            <a:avLst/>
          </a:prstGeom>
          <a:noFill/>
        </p:spPr>
        <p:txBody>
          <a:bodyPr wrap="square" rtlCol="0" anchor="t">
            <a:spAutoFit/>
          </a:bodyPr>
          <a:p>
            <a:pPr>
              <a:lnSpc>
                <a:spcPct val="130000"/>
              </a:lnSpc>
            </a:pPr>
            <a:r>
              <a:rPr lang="zh-CN" altLang="en-US" sz="1600" b="1" dirty="0" smtClean="0">
                <a:latin typeface="Arial" panose="020B0604020202020204" pitchFamily="34" charset="0"/>
                <a:ea typeface="微软雅黑" panose="020B0503020204020204" pitchFamily="34" charset="-122"/>
              </a:rPr>
              <a:t>（3）科学知识是持久的</a:t>
            </a:r>
            <a:r>
              <a:rPr lang="zh-CN" altLang="en-US" sz="1600" dirty="0" smtClean="0">
                <a:latin typeface="Arial" panose="020B0604020202020204" pitchFamily="34" charset="0"/>
                <a:ea typeface="微软雅黑" panose="020B0503020204020204" pitchFamily="34" charset="-122"/>
              </a:rPr>
              <a:t>。尽管科学知识是可以改变的，但是这种改变并不是全</a:t>
            </a:r>
            <a:r>
              <a:rPr lang="en-US" altLang="zh-CN" sz="1600" dirty="0" smtClean="0">
                <a:latin typeface="Arial" panose="020B0604020202020204" pitchFamily="34" charset="0"/>
                <a:ea typeface="微软雅黑" panose="020B0503020204020204" pitchFamily="34" charset="-122"/>
              </a:rPr>
              <a:t>\</a:t>
            </a:r>
            <a:r>
              <a:rPr lang="zh-CN" altLang="en-US" sz="1600" dirty="0" smtClean="0">
                <a:latin typeface="Arial" panose="020B0604020202020204" pitchFamily="34" charset="0"/>
                <a:ea typeface="微软雅黑" panose="020B0503020204020204" pitchFamily="34" charset="-122"/>
              </a:rPr>
              <a:t>盘抛弃。科学认识的发展具有持续性。</a:t>
            </a:r>
            <a:endParaRPr lang="zh-CN" altLang="en-US" sz="1600" dirty="0" smtClean="0">
              <a:latin typeface="Arial" panose="020B0604020202020204" pitchFamily="34" charset="0"/>
              <a:ea typeface="微软雅黑" panose="020B0503020204020204" pitchFamily="34" charset="-122"/>
            </a:endParaRPr>
          </a:p>
        </p:txBody>
      </p:sp>
      <p:sp>
        <p:nvSpPr>
          <p:cNvPr id="11" name="文本框 10"/>
          <p:cNvSpPr txBox="1"/>
          <p:nvPr/>
        </p:nvSpPr>
        <p:spPr>
          <a:xfrm>
            <a:off x="7503795" y="4180840"/>
            <a:ext cx="4292600" cy="1050925"/>
          </a:xfrm>
          <a:prstGeom prst="rect">
            <a:avLst/>
          </a:prstGeom>
          <a:noFill/>
        </p:spPr>
        <p:txBody>
          <a:bodyPr wrap="square" rtlCol="0" anchor="t">
            <a:spAutoFit/>
          </a:bodyPr>
          <a:p>
            <a:pPr>
              <a:lnSpc>
                <a:spcPct val="130000"/>
              </a:lnSpc>
            </a:pPr>
            <a:r>
              <a:rPr sz="1600" b="1" dirty="0" smtClean="0">
                <a:latin typeface="Arial" panose="020B0604020202020204" pitchFamily="34" charset="0"/>
                <a:ea typeface="微软雅黑" panose="020B0503020204020204" pitchFamily="34" charset="-122"/>
              </a:rPr>
              <a:t>（4）科学不能为所有的问题提供完善的答案，不是所有的问题都能够通过科学来解决。</a:t>
            </a:r>
            <a:r>
              <a:rPr sz="1600" dirty="0" smtClean="0">
                <a:latin typeface="Arial" panose="020B0604020202020204" pitchFamily="34" charset="0"/>
                <a:ea typeface="微软雅黑" panose="020B0503020204020204" pitchFamily="34" charset="-122"/>
              </a:rPr>
              <a:t>对于那些涉及价值判断的问题，科学是无能为力的。</a:t>
            </a:r>
            <a:endParaRPr sz="1600"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3566160" cy="509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37160" y="238760"/>
            <a:ext cx="295211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二、科学的内涵</a:t>
            </a:r>
            <a:endParaRPr lang="zh-CN" altLang="en-US" sz="2400" b="1" dirty="0" smtClean="0">
              <a:latin typeface="方正少儿_GBK" panose="03000509000000000000" charset="-122"/>
              <a:ea typeface="方正少儿_GBK" panose="03000509000000000000" charset="-122"/>
            </a:endParaRPr>
          </a:p>
        </p:txBody>
      </p:sp>
      <p:sp>
        <p:nvSpPr>
          <p:cNvPr id="17" name="文本框 16"/>
          <p:cNvSpPr txBox="1"/>
          <p:nvPr/>
        </p:nvSpPr>
        <p:spPr>
          <a:xfrm>
            <a:off x="584835" y="1171575"/>
            <a:ext cx="2950210" cy="534035"/>
          </a:xfrm>
          <a:prstGeom prst="rect">
            <a:avLst/>
          </a:prstGeom>
          <a:noFill/>
        </p:spPr>
        <p:txBody>
          <a:bodyPr wrap="square" rtlCol="0" anchor="t">
            <a:spAutoFit/>
          </a:bodyPr>
          <a:p>
            <a:pPr>
              <a:lnSpc>
                <a:spcPct val="160000"/>
              </a:lnSpc>
            </a:pPr>
            <a:r>
              <a:rPr b="1" dirty="0" smtClean="0">
                <a:latin typeface="Arial" panose="020B0604020202020204" pitchFamily="34" charset="0"/>
                <a:ea typeface="微软雅黑" panose="020B0503020204020204" pitchFamily="34" charset="-122"/>
              </a:rPr>
              <a:t>2. 科学是一种态度</a:t>
            </a:r>
            <a:endParaRPr b="1" dirty="0" smtClean="0">
              <a:latin typeface="Arial" panose="020B0604020202020204" pitchFamily="34" charset="0"/>
              <a:ea typeface="微软雅黑" panose="020B0503020204020204" pitchFamily="34" charset="-122"/>
            </a:endParaRPr>
          </a:p>
        </p:txBody>
      </p:sp>
      <p:sp>
        <p:nvSpPr>
          <p:cNvPr id="8" name="文本框 7"/>
          <p:cNvSpPr txBox="1"/>
          <p:nvPr/>
        </p:nvSpPr>
        <p:spPr>
          <a:xfrm>
            <a:off x="584835" y="1939290"/>
            <a:ext cx="7085965" cy="450850"/>
          </a:xfrm>
          <a:prstGeom prst="rect">
            <a:avLst/>
          </a:prstGeom>
          <a:noFill/>
        </p:spPr>
        <p:txBody>
          <a:bodyPr wrap="square" rtlCol="0" anchor="t">
            <a:spAutoFit/>
          </a:bodyPr>
          <a:p>
            <a:pPr>
              <a:lnSpc>
                <a:spcPct val="130000"/>
              </a:lnSpc>
            </a:pPr>
            <a:r>
              <a:rPr lang="zh-CN" altLang="en-US" b="1" dirty="0" smtClean="0">
                <a:solidFill>
                  <a:schemeClr val="accent4">
                    <a:lumMod val="50000"/>
                  </a:schemeClr>
                </a:solidFill>
                <a:latin typeface="Arial" panose="020B0604020202020204" pitchFamily="34" charset="0"/>
                <a:ea typeface="微软雅黑" panose="020B0503020204020204" pitchFamily="34" charset="-122"/>
              </a:rPr>
              <a:t>（1）美国学者第得利（P.B.Diederich）列举的 18 种科学态度</a:t>
            </a:r>
            <a:endParaRPr lang="zh-CN" altLang="en-US" b="1" dirty="0" smtClean="0">
              <a:solidFill>
                <a:schemeClr val="accent4">
                  <a:lumMod val="50000"/>
                </a:schemeClr>
              </a:solidFill>
              <a:latin typeface="Arial" panose="020B0604020202020204" pitchFamily="34" charset="0"/>
              <a:ea typeface="微软雅黑" panose="020B0503020204020204" pitchFamily="34" charset="-122"/>
            </a:endParaRPr>
          </a:p>
        </p:txBody>
      </p:sp>
      <p:sp>
        <p:nvSpPr>
          <p:cNvPr id="9" name="文本框 8"/>
          <p:cNvSpPr txBox="1"/>
          <p:nvPr/>
        </p:nvSpPr>
        <p:spPr>
          <a:xfrm>
            <a:off x="813435" y="2719070"/>
            <a:ext cx="10197465" cy="3189605"/>
          </a:xfrm>
          <a:prstGeom prst="rect">
            <a:avLst/>
          </a:prstGeom>
          <a:noFill/>
        </p:spPr>
        <p:txBody>
          <a:bodyPr wrap="square" rtlCol="0" anchor="t">
            <a:spAutoFit/>
          </a:bodyPr>
          <a:p>
            <a:pPr>
              <a:lnSpc>
                <a:spcPct val="140000"/>
              </a:lnSpc>
            </a:pPr>
            <a:r>
              <a:rPr lang="zh-CN" altLang="en-US" dirty="0" smtClean="0">
                <a:latin typeface="Arial" panose="020B0604020202020204" pitchFamily="34" charset="0"/>
                <a:ea typeface="微软雅黑" panose="020B0503020204020204" pitchFamily="34" charset="-122"/>
              </a:rPr>
              <a:t>①怀疑：不要对任何事情都认为理所当然，要问为什么；</a:t>
            </a:r>
            <a:endParaRPr lang="zh-CN" altLang="en-US" dirty="0" smtClean="0">
              <a:latin typeface="Arial" panose="020B0604020202020204" pitchFamily="34" charset="0"/>
              <a:ea typeface="微软雅黑" panose="020B0503020204020204" pitchFamily="34" charset="-122"/>
            </a:endParaRPr>
          </a:p>
          <a:p>
            <a:pPr>
              <a:lnSpc>
                <a:spcPct val="140000"/>
              </a:lnSpc>
            </a:pPr>
            <a:r>
              <a:rPr lang="zh-CN" altLang="en-US" dirty="0" smtClean="0">
                <a:latin typeface="Arial" panose="020B0604020202020204" pitchFamily="34" charset="0"/>
                <a:ea typeface="微软雅黑" panose="020B0503020204020204" pitchFamily="34" charset="-122"/>
              </a:rPr>
              <a:t>②信任解决问题的可能性：相信任何问题都是可以解决的；</a:t>
            </a:r>
            <a:endParaRPr lang="zh-CN" altLang="en-US" dirty="0" smtClean="0">
              <a:latin typeface="Arial" panose="020B0604020202020204" pitchFamily="34" charset="0"/>
              <a:ea typeface="微软雅黑" panose="020B0503020204020204" pitchFamily="34" charset="-122"/>
            </a:endParaRPr>
          </a:p>
          <a:p>
            <a:pPr>
              <a:lnSpc>
                <a:spcPct val="140000"/>
              </a:lnSpc>
            </a:pPr>
            <a:r>
              <a:rPr lang="zh-CN" altLang="en-US" dirty="0" smtClean="0">
                <a:latin typeface="Arial" panose="020B0604020202020204" pitchFamily="34" charset="0"/>
                <a:ea typeface="微软雅黑" panose="020B0503020204020204" pitchFamily="34" charset="-122"/>
              </a:rPr>
              <a:t>③渴望实验的证实：主张用实验来证明各种想法；</a:t>
            </a:r>
            <a:endParaRPr lang="zh-CN" altLang="en-US" dirty="0" smtClean="0">
              <a:latin typeface="Arial" panose="020B0604020202020204" pitchFamily="34" charset="0"/>
              <a:ea typeface="微软雅黑" panose="020B0503020204020204" pitchFamily="34" charset="-122"/>
            </a:endParaRPr>
          </a:p>
          <a:p>
            <a:pPr>
              <a:lnSpc>
                <a:spcPct val="140000"/>
              </a:lnSpc>
            </a:pPr>
            <a:r>
              <a:rPr lang="zh-CN" altLang="en-US" dirty="0" smtClean="0">
                <a:latin typeface="Arial" panose="020B0604020202020204" pitchFamily="34" charset="0"/>
                <a:ea typeface="微软雅黑" panose="020B0503020204020204" pitchFamily="34" charset="-122"/>
              </a:rPr>
              <a:t>④精确：用精确的试验而不是含糊不清或感情化的方式表达；</a:t>
            </a:r>
            <a:endParaRPr lang="zh-CN" altLang="en-US" dirty="0" smtClean="0">
              <a:latin typeface="Arial" panose="020B0604020202020204" pitchFamily="34" charset="0"/>
              <a:ea typeface="微软雅黑" panose="020B0503020204020204" pitchFamily="34" charset="-122"/>
            </a:endParaRPr>
          </a:p>
          <a:p>
            <a:pPr>
              <a:lnSpc>
                <a:spcPct val="140000"/>
              </a:lnSpc>
            </a:pPr>
            <a:r>
              <a:rPr lang="zh-CN" altLang="en-US" dirty="0" smtClean="0">
                <a:latin typeface="Arial" panose="020B0604020202020204" pitchFamily="34" charset="0"/>
                <a:ea typeface="微软雅黑" panose="020B0503020204020204" pitchFamily="34" charset="-122"/>
              </a:rPr>
              <a:t>⑤喜欢新事物：对新生事物采取支持的态度；</a:t>
            </a:r>
            <a:endParaRPr lang="zh-CN" altLang="en-US" dirty="0" smtClean="0">
              <a:latin typeface="Arial" panose="020B0604020202020204" pitchFamily="34" charset="0"/>
              <a:ea typeface="微软雅黑" panose="020B0503020204020204" pitchFamily="34" charset="-122"/>
            </a:endParaRPr>
          </a:p>
          <a:p>
            <a:pPr>
              <a:lnSpc>
                <a:spcPct val="140000"/>
              </a:lnSpc>
            </a:pPr>
            <a:r>
              <a:rPr lang="zh-CN" altLang="en-US" dirty="0" smtClean="0">
                <a:latin typeface="Arial" panose="020B0604020202020204" pitchFamily="34" charset="0"/>
                <a:ea typeface="微软雅黑" panose="020B0503020204020204" pitchFamily="34" charset="-122"/>
              </a:rPr>
              <a:t>⑥愿意改变意见：在可信的证据面前乐意改变自己的意见；</a:t>
            </a:r>
            <a:endParaRPr lang="zh-CN" altLang="en-US" dirty="0" smtClean="0">
              <a:latin typeface="Arial" panose="020B0604020202020204" pitchFamily="34" charset="0"/>
              <a:ea typeface="微软雅黑" panose="020B0503020204020204" pitchFamily="34" charset="-122"/>
            </a:endParaRPr>
          </a:p>
          <a:p>
            <a:pPr>
              <a:lnSpc>
                <a:spcPct val="140000"/>
              </a:lnSpc>
            </a:pPr>
            <a:r>
              <a:rPr lang="zh-CN" altLang="en-US" dirty="0" smtClean="0">
                <a:latin typeface="Arial" panose="020B0604020202020204" pitchFamily="34" charset="0"/>
                <a:ea typeface="微软雅黑" panose="020B0503020204020204" pitchFamily="34" charset="-122"/>
              </a:rPr>
              <a:t>⑦谦虚：相信很多事情都是难以确定的，因此对未经证实的想法不过于自信；</a:t>
            </a:r>
            <a:endParaRPr lang="zh-CN" altLang="en-US" dirty="0" smtClean="0">
              <a:latin typeface="Arial" panose="020B0604020202020204" pitchFamily="34" charset="0"/>
              <a:ea typeface="微软雅黑" panose="020B0503020204020204" pitchFamily="34" charset="-122"/>
            </a:endParaRPr>
          </a:p>
          <a:p>
            <a:pPr>
              <a:lnSpc>
                <a:spcPct val="140000"/>
              </a:lnSpc>
            </a:pPr>
            <a:r>
              <a:rPr lang="zh-CN" altLang="en-US" dirty="0" smtClean="0">
                <a:latin typeface="Arial" panose="020B0604020202020204" pitchFamily="34" charset="0"/>
                <a:ea typeface="微软雅黑" panose="020B0503020204020204" pitchFamily="34" charset="-122"/>
              </a:rPr>
              <a:t>⑧忠于真理：即使发现自己过去所下的结论是错误的也不感到羞耻，而是忠于事实；</a:t>
            </a:r>
            <a:endParaRPr lang="zh-CN" altLang="en-US" dirty="0" smtClean="0">
              <a:latin typeface="Arial" panose="020B0604020202020204" pitchFamily="34" charset="0"/>
              <a:ea typeface="微软雅黑" panose="020B0503020204020204" pitchFamily="34" charset="-122"/>
            </a:endParaRPr>
          </a:p>
        </p:txBody>
      </p:sp>
      <p:sp>
        <p:nvSpPr>
          <p:cNvPr id="13" name="矩形 12"/>
          <p:cNvSpPr/>
          <p:nvPr/>
        </p:nvSpPr>
        <p:spPr>
          <a:xfrm>
            <a:off x="663575" y="2682875"/>
            <a:ext cx="11137900" cy="3225800"/>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3566160" cy="509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37160" y="238760"/>
            <a:ext cx="295211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二、科学的内涵</a:t>
            </a:r>
            <a:endParaRPr lang="zh-CN" altLang="en-US" sz="2400" b="1" dirty="0" smtClean="0">
              <a:latin typeface="方正少儿_GBK" panose="03000509000000000000" charset="-122"/>
              <a:ea typeface="方正少儿_GBK" panose="03000509000000000000" charset="-122"/>
            </a:endParaRPr>
          </a:p>
        </p:txBody>
      </p:sp>
      <p:sp>
        <p:nvSpPr>
          <p:cNvPr id="9" name="文本框 8"/>
          <p:cNvSpPr txBox="1"/>
          <p:nvPr/>
        </p:nvSpPr>
        <p:spPr>
          <a:xfrm>
            <a:off x="495935" y="1266190"/>
            <a:ext cx="10197465" cy="4246245"/>
          </a:xfrm>
          <a:prstGeom prst="rect">
            <a:avLst/>
          </a:prstGeom>
          <a:noFill/>
        </p:spPr>
        <p:txBody>
          <a:bodyPr wrap="square" rtlCol="0" anchor="t">
            <a:spAutoFit/>
          </a:bodyPr>
          <a:p>
            <a:pPr>
              <a:lnSpc>
                <a:spcPct val="150000"/>
              </a:lnSpc>
            </a:pPr>
            <a:r>
              <a:rPr lang="zh-CN" altLang="en-US" dirty="0" smtClean="0">
                <a:latin typeface="Arial" panose="020B0604020202020204" pitchFamily="34" charset="0"/>
                <a:ea typeface="微软雅黑" panose="020B0503020204020204" pitchFamily="34" charset="-122"/>
              </a:rPr>
              <a:t>⑨客观：不是凭自己的喜恶而是用事实来证实一件事；</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⑩不迷信：对怪异的事情努力寻找科学的解释；</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⑪渴望知识的完整性：努力寻求知识之间的普遍联系；</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⑫保留判断力：对于别人的既定结果不急于表态，而是保留到自己调查清楚之后；</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⑬区分假设和解决问题：知道假设是需要检验的，它不等于解决问题；</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⑭假设的觉悟：对一个问题要不断地提出假设；</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⑮判断的普遍性：相信通过科学实验得出的判断具有普遍的说服力；</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⑯尊重理论：认识到科学理论的重要性；</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⑰量化的习惯：喜欢用数字表达事物；</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⑱接受概率的概念：认为自然界中很多事物的发生是随机的。</a:t>
            </a:r>
            <a:endParaRPr lang="zh-CN" altLang="en-US" dirty="0" smtClean="0">
              <a:latin typeface="Arial" panose="020B0604020202020204" pitchFamily="34" charset="0"/>
              <a:ea typeface="微软雅黑" panose="020B0503020204020204" pitchFamily="34" charset="-122"/>
            </a:endParaRPr>
          </a:p>
        </p:txBody>
      </p:sp>
      <p:sp>
        <p:nvSpPr>
          <p:cNvPr id="13" name="矩形 12"/>
          <p:cNvSpPr/>
          <p:nvPr/>
        </p:nvSpPr>
        <p:spPr>
          <a:xfrm>
            <a:off x="396875" y="1168400"/>
            <a:ext cx="11137900" cy="4521200"/>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3566160" cy="509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37160" y="238760"/>
            <a:ext cx="295211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二、科学的内涵</a:t>
            </a:r>
            <a:endParaRPr lang="zh-CN" altLang="en-US" sz="2400" b="1" dirty="0" smtClean="0">
              <a:latin typeface="方正少儿_GBK" panose="03000509000000000000" charset="-122"/>
              <a:ea typeface="方正少儿_GBK" panose="03000509000000000000" charset="-122"/>
            </a:endParaRPr>
          </a:p>
        </p:txBody>
      </p:sp>
      <p:sp>
        <p:nvSpPr>
          <p:cNvPr id="8" name="文本框 7"/>
          <p:cNvSpPr txBox="1"/>
          <p:nvPr/>
        </p:nvSpPr>
        <p:spPr>
          <a:xfrm>
            <a:off x="419735" y="1380490"/>
            <a:ext cx="8533765" cy="450850"/>
          </a:xfrm>
          <a:prstGeom prst="rect">
            <a:avLst/>
          </a:prstGeom>
          <a:noFill/>
        </p:spPr>
        <p:txBody>
          <a:bodyPr wrap="square" rtlCol="0" anchor="t">
            <a:spAutoFit/>
          </a:bodyPr>
          <a:p>
            <a:pPr>
              <a:lnSpc>
                <a:spcPct val="130000"/>
              </a:lnSpc>
            </a:pPr>
            <a:r>
              <a:rPr lang="zh-CN" altLang="en-US" b="1" dirty="0" smtClean="0">
                <a:solidFill>
                  <a:schemeClr val="accent4">
                    <a:lumMod val="50000"/>
                  </a:schemeClr>
                </a:solidFill>
                <a:latin typeface="Arial" panose="020B0604020202020204" pitchFamily="34" charset="0"/>
                <a:ea typeface="微软雅黑" panose="020B0503020204020204" pitchFamily="34" charset="-122"/>
              </a:rPr>
              <a:t>（2）美国科学促进协会颁布的“2061 计划”提出的儿童需具有的科学态度</a:t>
            </a:r>
            <a:endParaRPr lang="zh-CN" altLang="en-US" b="1" dirty="0" smtClean="0">
              <a:solidFill>
                <a:schemeClr val="accent4">
                  <a:lumMod val="50000"/>
                </a:schemeClr>
              </a:solidFill>
              <a:latin typeface="Arial" panose="020B0604020202020204" pitchFamily="34" charset="0"/>
              <a:ea typeface="微软雅黑" panose="020B0503020204020204" pitchFamily="34" charset="-122"/>
            </a:endParaRPr>
          </a:p>
        </p:txBody>
      </p:sp>
      <p:sp>
        <p:nvSpPr>
          <p:cNvPr id="9" name="文本框 8"/>
          <p:cNvSpPr txBox="1"/>
          <p:nvPr/>
        </p:nvSpPr>
        <p:spPr>
          <a:xfrm>
            <a:off x="828675" y="2229485"/>
            <a:ext cx="10197465" cy="2444115"/>
          </a:xfrm>
          <a:prstGeom prst="rect">
            <a:avLst/>
          </a:prstGeom>
          <a:noFill/>
        </p:spPr>
        <p:txBody>
          <a:bodyPr wrap="square" rtlCol="0" anchor="t">
            <a:spAutoFit/>
          </a:bodyPr>
          <a:p>
            <a:pPr>
              <a:lnSpc>
                <a:spcPct val="170000"/>
              </a:lnSpc>
            </a:pPr>
            <a:r>
              <a:rPr lang="zh-CN" altLang="en-US" dirty="0" smtClean="0">
                <a:latin typeface="Arial" panose="020B0604020202020204" pitchFamily="34" charset="0"/>
                <a:ea typeface="微软雅黑" panose="020B0503020204020204" pitchFamily="34" charset="-122"/>
              </a:rPr>
              <a:t>①好奇心：善于提出问题，并且积极地去寻求答案；</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②尊重实证：思路开阔，积极主动地考虑不同的、有冲突的实证；</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③批判地思考：权衡、观察和对观察到的事实进行评价；</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④灵活性：积极主动地接受经证实的结论和重新考虑自己的认识；</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⑤对变化世界敏感：有尊重生命和环境的觉悟。</a:t>
            </a:r>
            <a:endParaRPr lang="zh-CN" altLang="en-US" dirty="0" smtClean="0">
              <a:latin typeface="Arial" panose="020B0604020202020204" pitchFamily="34" charset="0"/>
              <a:ea typeface="微软雅黑" panose="020B0503020204020204" pitchFamily="34" charset="-122"/>
            </a:endParaRPr>
          </a:p>
        </p:txBody>
      </p:sp>
      <p:sp>
        <p:nvSpPr>
          <p:cNvPr id="13" name="矩形 12"/>
          <p:cNvSpPr/>
          <p:nvPr/>
        </p:nvSpPr>
        <p:spPr>
          <a:xfrm>
            <a:off x="663575" y="2112010"/>
            <a:ext cx="11137900" cy="2679065"/>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3566160" cy="509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37160" y="238760"/>
            <a:ext cx="295211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二、科学的内涵</a:t>
            </a:r>
            <a:endParaRPr lang="zh-CN" altLang="en-US" sz="2400" b="1" dirty="0" smtClean="0">
              <a:latin typeface="方正少儿_GBK" panose="03000509000000000000" charset="-122"/>
              <a:ea typeface="方正少儿_GBK" panose="03000509000000000000" charset="-122"/>
            </a:endParaRPr>
          </a:p>
        </p:txBody>
      </p:sp>
      <p:sp>
        <p:nvSpPr>
          <p:cNvPr id="9" name="文本框 8"/>
          <p:cNvSpPr txBox="1"/>
          <p:nvPr/>
        </p:nvSpPr>
        <p:spPr>
          <a:xfrm>
            <a:off x="847725" y="2009775"/>
            <a:ext cx="10769600" cy="2417445"/>
          </a:xfrm>
          <a:prstGeom prst="rect">
            <a:avLst/>
          </a:prstGeom>
          <a:noFill/>
        </p:spPr>
        <p:txBody>
          <a:bodyPr wrap="square" rtlCol="0" anchor="t">
            <a:spAutoFit/>
          </a:bodyPr>
          <a:p>
            <a:pPr>
              <a:lnSpc>
                <a:spcPct val="21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综上所述，人们可以给科学的内涵做一个全面的解释：</a:t>
            </a:r>
            <a:r>
              <a:rPr lang="zh-CN" altLang="en-US" b="1" u="sng" dirty="0" smtClean="0">
                <a:solidFill>
                  <a:srgbClr val="C00000"/>
                </a:solidFill>
                <a:latin typeface="Arial" panose="020B0604020202020204" pitchFamily="34" charset="0"/>
                <a:ea typeface="微软雅黑" panose="020B0503020204020204" pitchFamily="34" charset="-122"/>
              </a:rPr>
              <a:t>科学是人们对客观世界的一种正确认识和知识体系，同时也是人们探索世界、获取知识的过程与方法，还是一种世界观、一种看待世界的方法和态度。</a:t>
            </a:r>
            <a:r>
              <a:rPr lang="zh-CN" altLang="en-US" dirty="0" smtClean="0">
                <a:latin typeface="Arial" panose="020B0604020202020204" pitchFamily="34" charset="0"/>
                <a:ea typeface="微软雅黑" panose="020B0503020204020204" pitchFamily="34" charset="-122"/>
              </a:rPr>
              <a:t>只有正确认识与理解科学的内涵，才能形成正确的幼儿科学教育观，只有在正确幼儿科学教育观的指导下，人们才能正确地组织、开展幼儿科学教育实践活动。</a:t>
            </a:r>
            <a:endParaRPr lang="zh-CN" altLang="en-US" dirty="0" smtClean="0">
              <a:latin typeface="Arial" panose="020B0604020202020204" pitchFamily="34" charset="0"/>
              <a:ea typeface="微软雅黑" panose="020B0503020204020204" pitchFamily="34" charset="-122"/>
            </a:endParaRPr>
          </a:p>
        </p:txBody>
      </p:sp>
      <p:sp>
        <p:nvSpPr>
          <p:cNvPr id="13" name="矩形 12"/>
          <p:cNvSpPr/>
          <p:nvPr/>
        </p:nvSpPr>
        <p:spPr>
          <a:xfrm>
            <a:off x="663575" y="1604645"/>
            <a:ext cx="11137900" cy="3656330"/>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869440" y="1841500"/>
            <a:ext cx="8453120" cy="1235075"/>
          </a:xfrm>
        </p:spPr>
        <p:txBody>
          <a:bodyPr>
            <a:normAutofit/>
          </a:bodyPr>
          <a:p>
            <a:r>
              <a:rPr lang="zh-CN" sz="4400" dirty="0">
                <a:latin typeface="微软雅黑" panose="020B0503020204020204" pitchFamily="34" charset="-122"/>
                <a:ea typeface="微软雅黑" panose="020B0503020204020204" pitchFamily="34" charset="-122"/>
                <a:cs typeface="微软雅黑" panose="020B0503020204020204" pitchFamily="34" charset="-122"/>
                <a:sym typeface="+mn-ea"/>
              </a:rPr>
              <a:t>第 二 节	 什 么 是 幼 儿 科 学</a:t>
            </a:r>
            <a:endParaRPr lang="zh-CN" sz="4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5" name="直接连接符 4"/>
          <p:cNvCxnSpPr/>
          <p:nvPr/>
        </p:nvCxnSpPr>
        <p:spPr>
          <a:xfrm>
            <a:off x="2117090" y="3241675"/>
            <a:ext cx="7903210"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剪去对角的矩形 1"/>
          <p:cNvSpPr/>
          <p:nvPr/>
        </p:nvSpPr>
        <p:spPr>
          <a:xfrm>
            <a:off x="130175" y="1577975"/>
            <a:ext cx="11671300" cy="3467100"/>
          </a:xfrm>
          <a:prstGeom prst="snip2Diag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0" name=" 220"/>
          <p:cNvSpPr/>
          <p:nvPr/>
        </p:nvSpPr>
        <p:spPr>
          <a:xfrm>
            <a:off x="-31115" y="269240"/>
            <a:ext cx="3566160" cy="509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23825" y="238760"/>
            <a:ext cx="32556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一、幼儿科学的定义</a:t>
            </a:r>
            <a:endParaRPr lang="zh-CN" altLang="en-US" sz="2400" b="1" dirty="0" smtClean="0">
              <a:latin typeface="方正少儿_GBK" panose="03000509000000000000" charset="-122"/>
              <a:ea typeface="方正少儿_GBK" panose="03000509000000000000" charset="-122"/>
            </a:endParaRPr>
          </a:p>
        </p:txBody>
      </p:sp>
      <p:sp>
        <p:nvSpPr>
          <p:cNvPr id="9" name="文本框 8"/>
          <p:cNvSpPr txBox="1"/>
          <p:nvPr/>
        </p:nvSpPr>
        <p:spPr>
          <a:xfrm>
            <a:off x="527050" y="1696085"/>
            <a:ext cx="10654665" cy="2861310"/>
          </a:xfrm>
          <a:prstGeom prst="rect">
            <a:avLst/>
          </a:prstGeom>
          <a:noFill/>
        </p:spPr>
        <p:txBody>
          <a:bodyPr wrap="square" rtlCol="0" anchor="t">
            <a:spAutoFit/>
          </a:bodyPr>
          <a:p>
            <a:pPr>
              <a:lnSpc>
                <a:spcPct val="200000"/>
              </a:lnSpc>
            </a:pPr>
            <a:r>
              <a:rPr lang="en-US" altLang="zh-CN" b="1" dirty="0" smtClean="0">
                <a:latin typeface="Arial" panose="020B0604020202020204" pitchFamily="34" charset="0"/>
                <a:ea typeface="微软雅黑" panose="020B0503020204020204" pitchFamily="34" charset="-122"/>
              </a:rPr>
              <a:t>    </a:t>
            </a:r>
            <a:r>
              <a:rPr lang="zh-CN" altLang="en-US" b="1" dirty="0" smtClean="0">
                <a:latin typeface="Arial" panose="020B0604020202020204" pitchFamily="34" charset="0"/>
                <a:ea typeface="微软雅黑" panose="020B0503020204020204" pitchFamily="34" charset="-122"/>
              </a:rPr>
              <a:t>与“科学”的内涵相对应，幼儿科学观有静态与动态之分。静态的幼儿科学观认为，幼儿科学就是与幼儿有密切联系，易于为幼儿所理解、接受的有关自然科学和渗透于社会生活的科学技术产品的普通知识。与此相对应的，幼儿科学教育就是科学知识的传授与学习。动态的幼儿科学观认为，幼儿科学是一种积极的探究、科学的认识和一种创造性的思考，他们将幼儿对周围的环境好奇、发问、观察并对现象进行解释这一过程称为“幼儿的科学”。</a:t>
            </a:r>
            <a:endParaRPr lang="zh-CN" altLang="en-US" b="1"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3566160" cy="509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23825" y="238760"/>
            <a:ext cx="32556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二、幼儿科学的特点</a:t>
            </a:r>
            <a:endParaRPr lang="zh-CN" altLang="en-US" sz="2400" b="1" dirty="0" smtClean="0">
              <a:latin typeface="方正少儿_GBK" panose="03000509000000000000" charset="-122"/>
              <a:ea typeface="方正少儿_GBK" panose="03000509000000000000" charset="-122"/>
            </a:endParaRPr>
          </a:p>
        </p:txBody>
      </p:sp>
      <p:sp>
        <p:nvSpPr>
          <p:cNvPr id="9" name="文本框 8"/>
          <p:cNvSpPr txBox="1"/>
          <p:nvPr/>
        </p:nvSpPr>
        <p:spPr>
          <a:xfrm>
            <a:off x="3876675" y="1111885"/>
            <a:ext cx="6107430" cy="645160"/>
          </a:xfrm>
          <a:prstGeom prst="rect">
            <a:avLst/>
          </a:prstGeom>
          <a:noFill/>
        </p:spPr>
        <p:txBody>
          <a:bodyPr wrap="square" rtlCol="0" anchor="t">
            <a:spAutoFit/>
          </a:bodyPr>
          <a:p>
            <a:pPr>
              <a:lnSpc>
                <a:spcPct val="200000"/>
              </a:lnSpc>
            </a:pPr>
            <a:r>
              <a:rPr b="1" dirty="0" smtClean="0">
                <a:solidFill>
                  <a:srgbClr val="FF0000"/>
                </a:solidFill>
                <a:latin typeface="Arial" panose="020B0604020202020204" pitchFamily="34" charset="0"/>
                <a:ea typeface="微软雅黑" panose="020B0503020204020204" pitchFamily="34" charset="-122"/>
              </a:rPr>
              <a:t>（一）幼儿的科学探索与解释根植于生活经验</a:t>
            </a:r>
            <a:endParaRPr b="1" dirty="0" smtClean="0">
              <a:solidFill>
                <a:srgbClr val="FF0000"/>
              </a:solidFill>
              <a:latin typeface="Arial" panose="020B0604020202020204" pitchFamily="34" charset="0"/>
              <a:ea typeface="微软雅黑" panose="020B0503020204020204" pitchFamily="34" charset="-122"/>
            </a:endParaRPr>
          </a:p>
        </p:txBody>
      </p:sp>
      <p:pic>
        <p:nvPicPr>
          <p:cNvPr id="5" name="图片 4"/>
          <p:cNvPicPr>
            <a:picLocks noChangeAspect="1"/>
          </p:cNvPicPr>
          <p:nvPr/>
        </p:nvPicPr>
        <p:blipFill>
          <a:blip r:embed="rId1"/>
          <a:srcRect l="3981" r="4976"/>
          <a:stretch>
            <a:fillRect/>
          </a:stretch>
        </p:blipFill>
        <p:spPr>
          <a:xfrm>
            <a:off x="555625" y="2200910"/>
            <a:ext cx="1334135" cy="1711960"/>
          </a:xfrm>
          <a:prstGeom prst="ellipse">
            <a:avLst/>
          </a:prstGeom>
          <a:ln w="19050">
            <a:solidFill>
              <a:schemeClr val="accent5">
                <a:lumMod val="50000"/>
              </a:schemeClr>
            </a:solidFill>
          </a:ln>
        </p:spPr>
      </p:pic>
      <p:sp>
        <p:nvSpPr>
          <p:cNvPr id="6" name="文本框 5"/>
          <p:cNvSpPr txBox="1"/>
          <p:nvPr/>
        </p:nvSpPr>
        <p:spPr>
          <a:xfrm>
            <a:off x="2073275" y="2112010"/>
            <a:ext cx="9714230" cy="1889760"/>
          </a:xfrm>
          <a:prstGeom prst="rect">
            <a:avLst/>
          </a:prstGeom>
          <a:noFill/>
        </p:spPr>
        <p:txBody>
          <a:bodyPr wrap="square" rtlCol="0" anchor="t">
            <a:spAutoFit/>
          </a:bodyPr>
          <a:p>
            <a:pPr>
              <a:lnSpc>
                <a:spcPct val="13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著名心理学家皮亚杰（J. Piaget，1971）认为，儿童是主动积极的个体，知识的获得是儿童与环境交互作用的结果，儿童透过感官经验来探索周围所发生的现象。耐森（Nelson）认为，儿童的认知过程镶嵌于他们的日常生活情境之中，儿童获得真实世界的知识几乎全部来自直接经验，主要来自对自身经验所做的解释，而非来自其他渠道，儿童不间断且非常用心地重组第一手经验与资料。</a:t>
            </a:r>
            <a:endParaRPr lang="zh-CN" altLang="en-US" dirty="0" smtClean="0">
              <a:latin typeface="Arial" panose="020B0604020202020204" pitchFamily="34" charset="0"/>
              <a:ea typeface="微软雅黑" panose="020B0503020204020204" pitchFamily="34" charset="-122"/>
            </a:endParaRPr>
          </a:p>
        </p:txBody>
      </p:sp>
      <p:sp>
        <p:nvSpPr>
          <p:cNvPr id="7" name="文本框 6"/>
          <p:cNvSpPr txBox="1"/>
          <p:nvPr/>
        </p:nvSpPr>
        <p:spPr>
          <a:xfrm>
            <a:off x="815975" y="4296410"/>
            <a:ext cx="10972165" cy="1170305"/>
          </a:xfrm>
          <a:prstGeom prst="rect">
            <a:avLst/>
          </a:prstGeom>
          <a:noFill/>
        </p:spPr>
        <p:txBody>
          <a:bodyPr wrap="square" rtlCol="0" anchor="t">
            <a:spAutoFit/>
          </a:bodyPr>
          <a:p>
            <a:pPr>
              <a:lnSpc>
                <a:spcPct val="130000"/>
              </a:lnSpc>
            </a:pPr>
            <a:r>
              <a:rPr lang="en-US" dirty="0" smtClean="0">
                <a:solidFill>
                  <a:schemeClr val="accent6">
                    <a:lumMod val="50000"/>
                  </a:schemeClr>
                </a:solidFill>
                <a:latin typeface="Arial" panose="020B0604020202020204" pitchFamily="34" charset="0"/>
                <a:ea typeface="微软雅黑" panose="020B0503020204020204" pitchFamily="34" charset="-122"/>
              </a:rPr>
              <a:t>    </a:t>
            </a:r>
            <a:r>
              <a:rPr dirty="0" smtClean="0">
                <a:solidFill>
                  <a:schemeClr val="accent6">
                    <a:lumMod val="50000"/>
                  </a:schemeClr>
                </a:solidFill>
                <a:latin typeface="Arial" panose="020B0604020202020204" pitchFamily="34" charset="0"/>
                <a:ea typeface="微软雅黑" panose="020B0503020204020204" pitchFamily="34" charset="-122"/>
              </a:rPr>
              <a:t>例如，冬季天气较冷，外婆反复告诉三岁的小玲：冬天的水很冷，即使热水也很快会冷，冬天喝冷水对身体不好。所以冷水要经过加热才能喝。当小玲看到妈妈给小狗喝冷水时，她会对妈妈说：“妈妈，不能给狗狗喝冷水，要先加热才能喝。”于是，妈妈把勺子里的水让小玲用手测试，让她感受水的温度。                                  </a:t>
            </a:r>
            <a:endParaRPr dirty="0" smtClean="0">
              <a:solidFill>
                <a:schemeClr val="accent6">
                  <a:lumMod val="50000"/>
                </a:schemeClr>
              </a:solidFill>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3566160" cy="509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23825" y="238760"/>
            <a:ext cx="32556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二、幼儿科学的特点</a:t>
            </a:r>
            <a:endParaRPr lang="zh-CN" altLang="en-US" sz="2400" b="1" dirty="0" smtClean="0">
              <a:latin typeface="方正少儿_GBK" panose="03000509000000000000" charset="-122"/>
              <a:ea typeface="方正少儿_GBK" panose="03000509000000000000" charset="-122"/>
            </a:endParaRPr>
          </a:p>
        </p:txBody>
      </p:sp>
      <p:sp>
        <p:nvSpPr>
          <p:cNvPr id="9" name="文本框 8"/>
          <p:cNvSpPr txBox="1"/>
          <p:nvPr/>
        </p:nvSpPr>
        <p:spPr>
          <a:xfrm>
            <a:off x="511175" y="1238885"/>
            <a:ext cx="6107430" cy="645160"/>
          </a:xfrm>
          <a:prstGeom prst="rect">
            <a:avLst/>
          </a:prstGeom>
          <a:noFill/>
        </p:spPr>
        <p:txBody>
          <a:bodyPr wrap="square" rtlCol="0" anchor="t">
            <a:spAutoFit/>
          </a:bodyPr>
          <a:p>
            <a:pPr>
              <a:lnSpc>
                <a:spcPct val="200000"/>
              </a:lnSpc>
            </a:pPr>
            <a:r>
              <a:rPr b="1" dirty="0" smtClean="0">
                <a:solidFill>
                  <a:srgbClr val="FF0000"/>
                </a:solidFill>
                <a:latin typeface="Arial" panose="020B0604020202020204" pitchFamily="34" charset="0"/>
                <a:ea typeface="微软雅黑" panose="020B0503020204020204" pitchFamily="34" charset="-122"/>
              </a:rPr>
              <a:t>（二）幼儿的科学是一个自我建构的过程</a:t>
            </a:r>
            <a:endParaRPr b="1" dirty="0" smtClean="0">
              <a:solidFill>
                <a:srgbClr val="FF0000"/>
              </a:solidFill>
              <a:latin typeface="Arial" panose="020B0604020202020204" pitchFamily="34" charset="0"/>
              <a:ea typeface="微软雅黑" panose="020B0503020204020204" pitchFamily="34" charset="-122"/>
            </a:endParaRPr>
          </a:p>
        </p:txBody>
      </p:sp>
      <p:sp>
        <p:nvSpPr>
          <p:cNvPr id="6" name="文本框 5"/>
          <p:cNvSpPr txBox="1"/>
          <p:nvPr/>
        </p:nvSpPr>
        <p:spPr>
          <a:xfrm>
            <a:off x="508635" y="2094865"/>
            <a:ext cx="11174730" cy="1529715"/>
          </a:xfrm>
          <a:prstGeom prst="rect">
            <a:avLst/>
          </a:prstGeom>
          <a:noFill/>
        </p:spPr>
        <p:txBody>
          <a:bodyPr wrap="square" rtlCol="0" anchor="t">
            <a:spAutoFit/>
          </a:bodyPr>
          <a:p>
            <a:pPr>
              <a:lnSpc>
                <a:spcPct val="13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儿童在大脑中组织外部信息的方式取决于多种因素，包括他们个人的经历、气质、个性以及文化。当这些因素结合起来时，每个儿童就形成了自己独特而持久的关于世界及其变化的理论。随着生活经验的丰富，幼儿对周围事物的认识也会不断改变。当这些直接或间接的经验与幼儿已有的认识发生冲突时，他们对事物的认识就会发生改变，这也是一个知识建构的过程。</a:t>
            </a:r>
            <a:endParaRPr dirty="0" smtClean="0">
              <a:latin typeface="Arial" panose="020B0604020202020204" pitchFamily="34" charset="0"/>
              <a:ea typeface="微软雅黑" panose="020B0503020204020204" pitchFamily="34" charset="-122"/>
            </a:endParaRPr>
          </a:p>
        </p:txBody>
      </p:sp>
      <p:sp>
        <p:nvSpPr>
          <p:cNvPr id="2" name="文本框 1"/>
          <p:cNvSpPr txBox="1"/>
          <p:nvPr/>
        </p:nvSpPr>
        <p:spPr>
          <a:xfrm>
            <a:off x="508635" y="3624580"/>
            <a:ext cx="6107430" cy="645160"/>
          </a:xfrm>
          <a:prstGeom prst="rect">
            <a:avLst/>
          </a:prstGeom>
          <a:noFill/>
        </p:spPr>
        <p:txBody>
          <a:bodyPr wrap="square" rtlCol="0" anchor="t">
            <a:spAutoFit/>
          </a:bodyPr>
          <a:p>
            <a:pPr>
              <a:lnSpc>
                <a:spcPct val="200000"/>
              </a:lnSpc>
            </a:pPr>
            <a:r>
              <a:rPr b="1" dirty="0" smtClean="0">
                <a:solidFill>
                  <a:srgbClr val="FF0000"/>
                </a:solidFill>
                <a:latin typeface="Arial" panose="020B0604020202020204" pitchFamily="34" charset="0"/>
                <a:ea typeface="微软雅黑" panose="020B0503020204020204" pitchFamily="34" charset="-122"/>
              </a:rPr>
              <a:t>（三）幼儿的科学是对世界的独特理解</a:t>
            </a:r>
            <a:endParaRPr b="1" dirty="0" smtClean="0">
              <a:solidFill>
                <a:srgbClr val="FF0000"/>
              </a:solidFill>
              <a:latin typeface="Arial" panose="020B0604020202020204" pitchFamily="34" charset="0"/>
              <a:ea typeface="微软雅黑" panose="020B0503020204020204" pitchFamily="34" charset="-122"/>
            </a:endParaRPr>
          </a:p>
        </p:txBody>
      </p:sp>
      <p:sp>
        <p:nvSpPr>
          <p:cNvPr id="4" name="文本框 3"/>
          <p:cNvSpPr txBox="1"/>
          <p:nvPr/>
        </p:nvSpPr>
        <p:spPr>
          <a:xfrm>
            <a:off x="432435" y="4406265"/>
            <a:ext cx="11174730" cy="1170305"/>
          </a:xfrm>
          <a:prstGeom prst="rect">
            <a:avLst/>
          </a:prstGeom>
          <a:noFill/>
        </p:spPr>
        <p:txBody>
          <a:bodyPr wrap="square" rtlCol="0" anchor="t">
            <a:spAutoFit/>
          </a:bodyPr>
          <a:p>
            <a:pPr>
              <a:lnSpc>
                <a:spcPct val="13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幼儿的科学是一种不完善的认识，是一种发展中的认识，同时也是一种独特的认识。幼儿难以从多个角度去认识事物，他们只能从自己的观察角度出发，获取一些表面的信息。同时幼儿也不能区分主观的体验和客观的信息，即主观感受与客观观察结果之间的区别。</a:t>
            </a:r>
            <a:endParaRPr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Oval 6" descr="#wm#_48_07_*Z"/>
          <p:cNvSpPr>
            <a:spLocks noChangeArrowheads="1"/>
          </p:cNvSpPr>
          <p:nvPr>
            <p:custDataLst>
              <p:tags r:id="rId1"/>
            </p:custDataLst>
          </p:nvPr>
        </p:nvSpPr>
        <p:spPr bwMode="auto">
          <a:xfrm>
            <a:off x="2879090" y="2300976"/>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endParaRPr>
          </a:p>
        </p:txBody>
      </p:sp>
      <p:sp>
        <p:nvSpPr>
          <p:cNvPr id="21" name="Oval 7" descr="#wm#_48_07_*Z"/>
          <p:cNvSpPr>
            <a:spLocks noChangeArrowheads="1"/>
          </p:cNvSpPr>
          <p:nvPr>
            <p:custDataLst>
              <p:tags r:id="rId2"/>
            </p:custDataLst>
          </p:nvPr>
        </p:nvSpPr>
        <p:spPr bwMode="auto">
          <a:xfrm>
            <a:off x="2836228" y="2581964"/>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2" name="文本框 38"/>
          <p:cNvSpPr txBox="1"/>
          <p:nvPr>
            <p:custDataLst>
              <p:tags r:id="rId3"/>
            </p:custDataLst>
          </p:nvPr>
        </p:nvSpPr>
        <p:spPr>
          <a:xfrm>
            <a:off x="3455670" y="2272665"/>
            <a:ext cx="4411345"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第一节    什么是科学 </a:t>
            </a:r>
            <a:endParaRPr lang="zh-CN" sz="2000" b="1" dirty="0">
              <a:latin typeface="华文细黑" panose="02010600040101010101" pitchFamily="2" charset="-122"/>
              <a:ea typeface="华文细黑" panose="02010600040101010101" pitchFamily="2" charset="-122"/>
            </a:endParaRPr>
          </a:p>
        </p:txBody>
      </p:sp>
      <p:sp>
        <p:nvSpPr>
          <p:cNvPr id="23" name="Oval 6" descr="#wm#_48_07_*Z"/>
          <p:cNvSpPr>
            <a:spLocks noChangeArrowheads="1"/>
          </p:cNvSpPr>
          <p:nvPr>
            <p:custDataLst>
              <p:tags r:id="rId4"/>
            </p:custDataLst>
          </p:nvPr>
        </p:nvSpPr>
        <p:spPr bwMode="auto">
          <a:xfrm>
            <a:off x="2879090" y="3002651"/>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endParaRPr>
          </a:p>
        </p:txBody>
      </p:sp>
      <p:sp>
        <p:nvSpPr>
          <p:cNvPr id="24" name="Oval 7" descr="#wm#_48_07_*Z"/>
          <p:cNvSpPr>
            <a:spLocks noChangeArrowheads="1"/>
          </p:cNvSpPr>
          <p:nvPr>
            <p:custDataLst>
              <p:tags r:id="rId5"/>
            </p:custDataLst>
          </p:nvPr>
        </p:nvSpPr>
        <p:spPr bwMode="auto">
          <a:xfrm>
            <a:off x="2836228" y="3283639"/>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5" name="文本框 43"/>
          <p:cNvSpPr txBox="1"/>
          <p:nvPr>
            <p:custDataLst>
              <p:tags r:id="rId6"/>
            </p:custDataLst>
          </p:nvPr>
        </p:nvSpPr>
        <p:spPr>
          <a:xfrm>
            <a:off x="3455670" y="2974076"/>
            <a:ext cx="4301490"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第二节　什么是幼儿科学 </a:t>
            </a:r>
            <a:endParaRPr lang="zh-CN" sz="2000" b="1" dirty="0">
              <a:latin typeface="华文细黑" panose="02010600040101010101" pitchFamily="2" charset="-122"/>
              <a:ea typeface="华文细黑" panose="02010600040101010101" pitchFamily="2" charset="-122"/>
            </a:endParaRPr>
          </a:p>
        </p:txBody>
      </p:sp>
      <p:sp>
        <p:nvSpPr>
          <p:cNvPr id="26" name="Oval 6" descr="#wm#_48_07_*Z"/>
          <p:cNvSpPr>
            <a:spLocks noChangeArrowheads="1"/>
          </p:cNvSpPr>
          <p:nvPr>
            <p:custDataLst>
              <p:tags r:id="rId7"/>
            </p:custDataLst>
          </p:nvPr>
        </p:nvSpPr>
        <p:spPr bwMode="auto">
          <a:xfrm>
            <a:off x="2879090" y="3697976"/>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pitchFamily="18" charset="0"/>
              <a:ea typeface="黑体" panose="02010609060101010101" pitchFamily="49" charset="-122"/>
              <a:cs typeface="Times New Roman" panose="02020603050405020304" pitchFamily="18" charset="0"/>
              <a:sym typeface="Arial" panose="020B0604020202020204" pitchFamily="34" charset="0"/>
            </a:endParaRPr>
          </a:p>
        </p:txBody>
      </p:sp>
      <p:sp>
        <p:nvSpPr>
          <p:cNvPr id="27" name="Oval 7" descr="#wm#_48_07_*Z"/>
          <p:cNvSpPr>
            <a:spLocks noChangeArrowheads="1"/>
          </p:cNvSpPr>
          <p:nvPr>
            <p:custDataLst>
              <p:tags r:id="rId8"/>
            </p:custDataLst>
          </p:nvPr>
        </p:nvSpPr>
        <p:spPr bwMode="auto">
          <a:xfrm>
            <a:off x="2836228" y="3985314"/>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8" name="文本框 48"/>
          <p:cNvSpPr txBox="1"/>
          <p:nvPr>
            <p:custDataLst>
              <p:tags r:id="rId9"/>
            </p:custDataLst>
          </p:nvPr>
        </p:nvSpPr>
        <p:spPr>
          <a:xfrm>
            <a:off x="3455670" y="3634476"/>
            <a:ext cx="4107815"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第三节　幼儿科学教育 </a:t>
            </a:r>
            <a:endParaRPr lang="zh-CN" sz="2000" b="1" dirty="0">
              <a:latin typeface="华文细黑" panose="02010600040101010101" pitchFamily="2" charset="-122"/>
              <a:ea typeface="华文细黑" panose="02010600040101010101" pitchFamily="2" charset="-122"/>
            </a:endParaRPr>
          </a:p>
        </p:txBody>
      </p:sp>
      <p:sp>
        <p:nvSpPr>
          <p:cNvPr id="35" name="Oval 6" descr="#wm#_48_07_*Z"/>
          <p:cNvSpPr>
            <a:spLocks noChangeArrowheads="1"/>
          </p:cNvSpPr>
          <p:nvPr>
            <p:custDataLst>
              <p:tags r:id="rId10"/>
            </p:custDataLst>
          </p:nvPr>
        </p:nvSpPr>
        <p:spPr bwMode="auto">
          <a:xfrm>
            <a:off x="7562850" y="963031"/>
            <a:ext cx="1525588" cy="1530350"/>
          </a:xfrm>
          <a:prstGeom prst="ellipse">
            <a:avLst/>
          </a:prstGeom>
          <a:solidFill>
            <a:srgbClr val="00B050">
              <a:alpha val="69000"/>
            </a:srgbClr>
          </a:solidFill>
          <a:ln>
            <a:noFill/>
          </a:ln>
          <a:effectLst/>
        </p:spPr>
        <p:txBody>
          <a:bodyPr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目</a:t>
            </a:r>
            <a:endParaRPr kumimoji="0" lang="zh-CN" altLang="zh-CN" sz="7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
        <p:nvSpPr>
          <p:cNvPr id="36" name="Oval 7" descr="#wm#_48_07_*Z"/>
          <p:cNvSpPr>
            <a:spLocks noChangeArrowheads="1"/>
          </p:cNvSpPr>
          <p:nvPr>
            <p:custDataLst>
              <p:tags r:id="rId11"/>
            </p:custDataLst>
          </p:nvPr>
        </p:nvSpPr>
        <p:spPr bwMode="auto">
          <a:xfrm>
            <a:off x="8624888" y="2104444"/>
            <a:ext cx="927100" cy="928688"/>
          </a:xfrm>
          <a:prstGeom prst="ellipse">
            <a:avLst/>
          </a:prstGeom>
          <a:solidFill>
            <a:srgbClr val="00B050">
              <a:alpha val="35000"/>
            </a:srgbClr>
          </a:solidFill>
          <a:ln>
            <a:noFill/>
          </a:ln>
          <a:effectLst/>
        </p:spPr>
        <p:txBody>
          <a:bodyPr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a:ln>
                  <a:noFill/>
                </a:ln>
                <a:solidFill>
                  <a:srgbClr val="00863D"/>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录</a:t>
            </a:r>
            <a:endParaRPr kumimoji="0" lang="zh-CN" altLang="zh-CN" sz="4400" b="0" i="0" u="none" strike="noStrike" kern="0" cap="none" spc="0" normalizeH="0" baseline="0" noProof="0">
              <a:ln>
                <a:noFill/>
              </a:ln>
              <a:solidFill>
                <a:srgbClr val="00863D"/>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37" name="文本框 31"/>
          <p:cNvSpPr txBox="1"/>
          <p:nvPr>
            <p:custDataLst>
              <p:tags r:id="rId12"/>
            </p:custDataLst>
          </p:nvPr>
        </p:nvSpPr>
        <p:spPr>
          <a:xfrm>
            <a:off x="7958138" y="2569581"/>
            <a:ext cx="611187" cy="2744788"/>
          </a:xfrm>
          <a:prstGeom prst="rect">
            <a:avLst/>
          </a:prstGeom>
          <a:noFill/>
          <a:ln w="9525">
            <a:noFill/>
          </a:ln>
        </p:spPr>
        <p:txBody>
          <a:bodyPr vert="eaVert" lIns="0" tIns="0" rIns="0" bIns="0" anchor="ctr"/>
          <a:lstStyle/>
          <a:p>
            <a:pPr eaLnBrk="1" hangingPunct="1"/>
            <a:r>
              <a:rPr lang="en-US" altLang="zh-CN" sz="3600" dirty="0">
                <a:solidFill>
                  <a:srgbClr val="DDDDDD"/>
                </a:solidFill>
                <a:latin typeface="华文细黑" panose="02010600040101010101" pitchFamily="2" charset="-122"/>
                <a:ea typeface="华文细黑" panose="02010600040101010101" pitchFamily="2" charset="-122"/>
              </a:rPr>
              <a:t>CONTENTS</a:t>
            </a:r>
            <a:endParaRPr lang="zh-CN" altLang="en-US" sz="3600" dirty="0">
              <a:solidFill>
                <a:srgbClr val="DDDDDD"/>
              </a:solidFill>
              <a:latin typeface="华文细黑" panose="02010600040101010101" pitchFamily="2" charset="-122"/>
              <a:ea typeface="华文细黑" panose="02010600040101010101" pitchFamily="2" charset="-122"/>
            </a:endParaRPr>
          </a:p>
        </p:txBody>
      </p:sp>
    </p:spTree>
    <p:custDataLst>
      <p:tags r:id="rId1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4620260" cy="62865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23825" y="238760"/>
            <a:ext cx="41065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三、幼儿学习科学的特点</a:t>
            </a:r>
            <a:endParaRPr lang="zh-CN" altLang="en-US" sz="2400" b="1" dirty="0" smtClean="0">
              <a:latin typeface="方正少儿_GBK" panose="03000509000000000000" charset="-122"/>
              <a:ea typeface="方正少儿_GBK" panose="03000509000000000000" charset="-122"/>
            </a:endParaRPr>
          </a:p>
        </p:txBody>
      </p:sp>
      <p:sp>
        <p:nvSpPr>
          <p:cNvPr id="6" name="文本框 5"/>
          <p:cNvSpPr txBox="1"/>
          <p:nvPr/>
        </p:nvSpPr>
        <p:spPr>
          <a:xfrm>
            <a:off x="587375" y="2097405"/>
            <a:ext cx="4953000" cy="3192780"/>
          </a:xfrm>
          <a:prstGeom prst="rect">
            <a:avLst/>
          </a:prstGeom>
          <a:noFill/>
        </p:spPr>
        <p:txBody>
          <a:bodyPr wrap="square" rtlCol="0" anchor="t">
            <a:spAutoFit/>
          </a:bodyPr>
          <a:p>
            <a:pPr>
              <a:lnSpc>
                <a:spcPct val="16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富于好奇心是幼儿的一大心理特征。由于阅历少，知识经验贫乏，幼儿对接触到的新鲜事物，往往爱提“是什么”和“为什么”的问题。例如，“为什么鱼要生活在水里？”“为什么夏天热、冬天冷？”“为什么爸爸有胡子，而妈妈没有？”“我是从哪里来的？”等。这些问题表明幼儿已经有了活跃的思维。</a:t>
            </a:r>
            <a:endParaRPr dirty="0" smtClean="0">
              <a:latin typeface="Arial" panose="020B0604020202020204" pitchFamily="34" charset="0"/>
              <a:ea typeface="微软雅黑" panose="020B0503020204020204" pitchFamily="34" charset="-122"/>
            </a:endParaRPr>
          </a:p>
        </p:txBody>
      </p:sp>
      <p:sp>
        <p:nvSpPr>
          <p:cNvPr id="5" name="圆角矩形 4"/>
          <p:cNvSpPr/>
          <p:nvPr/>
        </p:nvSpPr>
        <p:spPr>
          <a:xfrm>
            <a:off x="358775" y="1884045"/>
            <a:ext cx="5410200" cy="361950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786890" y="1405890"/>
            <a:ext cx="2045335" cy="478155"/>
          </a:xfrm>
          <a:prstGeom prst="rect">
            <a:avLst/>
          </a:prstGeom>
          <a:noFill/>
        </p:spPr>
        <p:txBody>
          <a:bodyPr wrap="square" rtlCol="0" anchor="t">
            <a:spAutoFit/>
          </a:bodyPr>
          <a:p>
            <a:pPr algn="dist">
              <a:lnSpc>
                <a:spcPct val="140000"/>
              </a:lnSpc>
            </a:pPr>
            <a:r>
              <a:rPr b="1" dirty="0" smtClean="0">
                <a:solidFill>
                  <a:srgbClr val="FF0000"/>
                </a:solidFill>
                <a:latin typeface="Arial" panose="020B0604020202020204" pitchFamily="34" charset="0"/>
                <a:ea typeface="微软雅黑" panose="020B0503020204020204" pitchFamily="34" charset="-122"/>
              </a:rPr>
              <a:t>（一）富于好奇心</a:t>
            </a:r>
            <a:endParaRPr b="1" dirty="0" smtClean="0">
              <a:solidFill>
                <a:srgbClr val="FF0000"/>
              </a:solidFill>
              <a:latin typeface="Arial" panose="020B0604020202020204" pitchFamily="34" charset="0"/>
              <a:ea typeface="微软雅黑" panose="020B0503020204020204" pitchFamily="34" charset="-122"/>
            </a:endParaRPr>
          </a:p>
        </p:txBody>
      </p:sp>
      <p:sp>
        <p:nvSpPr>
          <p:cNvPr id="8" name="文本框 7"/>
          <p:cNvSpPr txBox="1"/>
          <p:nvPr/>
        </p:nvSpPr>
        <p:spPr>
          <a:xfrm>
            <a:off x="6620510" y="2248535"/>
            <a:ext cx="5067300" cy="2749550"/>
          </a:xfrm>
          <a:prstGeom prst="rect">
            <a:avLst/>
          </a:prstGeom>
          <a:noFill/>
        </p:spPr>
        <p:txBody>
          <a:bodyPr wrap="square" rtlCol="0" anchor="t">
            <a:spAutoFit/>
          </a:bodyPr>
          <a:p>
            <a:pPr>
              <a:lnSpc>
                <a:spcPct val="16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幼儿多好奇，且会因为好奇而会产生各种问题。尤其是到了 3 岁，幼儿已经具备了一些个性和特点，他们在认识事物的时候，也就是在思维方面，会表现出直觉行动思维这个特点来。他们凭着感知觉，凭着动作去认识事物、认识世界、积累经验。</a:t>
            </a:r>
            <a:endParaRPr dirty="0" smtClean="0">
              <a:latin typeface="Arial" panose="020B0604020202020204" pitchFamily="34" charset="0"/>
              <a:ea typeface="微软雅黑" panose="020B0503020204020204" pitchFamily="34" charset="-122"/>
            </a:endParaRPr>
          </a:p>
        </p:txBody>
      </p:sp>
      <p:sp>
        <p:nvSpPr>
          <p:cNvPr id="10" name="圆角矩形 9"/>
          <p:cNvSpPr/>
          <p:nvPr/>
        </p:nvSpPr>
        <p:spPr>
          <a:xfrm>
            <a:off x="6391275" y="1909445"/>
            <a:ext cx="5410200" cy="361950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6391275" y="1431290"/>
            <a:ext cx="5296535" cy="478155"/>
          </a:xfrm>
          <a:prstGeom prst="rect">
            <a:avLst/>
          </a:prstGeom>
          <a:noFill/>
        </p:spPr>
        <p:txBody>
          <a:bodyPr wrap="square" rtlCol="0" anchor="t">
            <a:spAutoFit/>
          </a:bodyPr>
          <a:p>
            <a:pPr algn="dist">
              <a:lnSpc>
                <a:spcPct val="140000"/>
              </a:lnSpc>
            </a:pPr>
            <a:r>
              <a:rPr b="1" dirty="0" smtClean="0">
                <a:solidFill>
                  <a:srgbClr val="FF0000"/>
                </a:solidFill>
                <a:latin typeface="Arial" panose="020B0604020202020204" pitchFamily="34" charset="0"/>
                <a:ea typeface="微软雅黑" panose="020B0503020204020204" pitchFamily="34" charset="-122"/>
              </a:rPr>
              <a:t>（二）所提问题多是人类需要探索的科学问题</a:t>
            </a:r>
            <a:endParaRPr b="1" dirty="0" smtClean="0">
              <a:solidFill>
                <a:srgbClr val="FF0000"/>
              </a:solidFill>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4620260" cy="62865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23825" y="238760"/>
            <a:ext cx="41065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三、幼儿学习科学的特点</a:t>
            </a:r>
            <a:endParaRPr lang="zh-CN" altLang="en-US" sz="2400" b="1" dirty="0" smtClean="0">
              <a:latin typeface="方正少儿_GBK" panose="03000509000000000000" charset="-122"/>
              <a:ea typeface="方正少儿_GBK" panose="03000509000000000000" charset="-122"/>
            </a:endParaRPr>
          </a:p>
        </p:txBody>
      </p:sp>
      <p:sp>
        <p:nvSpPr>
          <p:cNvPr id="6" name="文本框 5"/>
          <p:cNvSpPr txBox="1"/>
          <p:nvPr/>
        </p:nvSpPr>
        <p:spPr>
          <a:xfrm>
            <a:off x="879475" y="2016760"/>
            <a:ext cx="10222865" cy="3192780"/>
          </a:xfrm>
          <a:prstGeom prst="rect">
            <a:avLst/>
          </a:prstGeom>
          <a:noFill/>
        </p:spPr>
        <p:txBody>
          <a:bodyPr wrap="square" rtlCol="0" anchor="t">
            <a:spAutoFit/>
          </a:bodyPr>
          <a:p>
            <a:pPr>
              <a:lnSpc>
                <a:spcPct val="16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皮亚杰认为，探索性行为是促进儿童发展的重要因素，儿童是一位主动的学习者，在知识建构的过程中，他们必须凭借与事物的接触和经验的累积，促进其个人的认知发展，因此他强调“尝试错误”的重要性。在学习的过程中，幼儿需要通过不断的探索来积累经验，他们以动作和行动来认识外界的事物，以尝试错误的方式来解决问题，并凭借听、看、触摸来发现问题从而得出结论。</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    心理学的研究证明：幼儿的年龄特点决定了他们对物质世界的认识还是感性的、具体形象的，其思维常常需要通过动作来展现。他们对物质世界的认识还必须以具体的事物与材料作为中介和桥梁，并在很大程度上借助于对物体的直接操作。</a:t>
            </a:r>
            <a:endParaRPr dirty="0" smtClean="0">
              <a:latin typeface="Arial" panose="020B0604020202020204" pitchFamily="34" charset="0"/>
              <a:ea typeface="微软雅黑" panose="020B0503020204020204" pitchFamily="34" charset="-122"/>
            </a:endParaRPr>
          </a:p>
        </p:txBody>
      </p:sp>
      <p:sp>
        <p:nvSpPr>
          <p:cNvPr id="5" name="圆角矩形 4"/>
          <p:cNvSpPr/>
          <p:nvPr/>
        </p:nvSpPr>
        <p:spPr>
          <a:xfrm>
            <a:off x="358775" y="1884045"/>
            <a:ext cx="11264900" cy="361950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87375" y="1304290"/>
            <a:ext cx="4104640" cy="478155"/>
          </a:xfrm>
          <a:prstGeom prst="rect">
            <a:avLst/>
          </a:prstGeom>
          <a:noFill/>
        </p:spPr>
        <p:txBody>
          <a:bodyPr wrap="square" rtlCol="0" anchor="t">
            <a:spAutoFit/>
          </a:bodyPr>
          <a:p>
            <a:pPr algn="dist">
              <a:lnSpc>
                <a:spcPct val="140000"/>
              </a:lnSpc>
            </a:pPr>
            <a:r>
              <a:rPr b="1" dirty="0" smtClean="0">
                <a:solidFill>
                  <a:srgbClr val="FF0000"/>
                </a:solidFill>
                <a:latin typeface="Arial" panose="020B0604020202020204" pitchFamily="34" charset="0"/>
                <a:ea typeface="微软雅黑" panose="020B0503020204020204" pitchFamily="34" charset="-122"/>
              </a:rPr>
              <a:t>（三）幼儿以尝试错误来解决问题</a:t>
            </a:r>
            <a:endParaRPr b="1" dirty="0" smtClean="0">
              <a:solidFill>
                <a:srgbClr val="FF0000"/>
              </a:solidFill>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4620260" cy="62865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23825" y="238760"/>
            <a:ext cx="41065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三、幼儿学习科学的特点</a:t>
            </a:r>
            <a:endParaRPr lang="zh-CN" altLang="en-US" sz="2400" b="1" dirty="0" smtClean="0">
              <a:latin typeface="方正少儿_GBK" panose="03000509000000000000" charset="-122"/>
              <a:ea typeface="方正少儿_GBK" panose="03000509000000000000" charset="-122"/>
            </a:endParaRPr>
          </a:p>
        </p:txBody>
      </p:sp>
      <p:sp>
        <p:nvSpPr>
          <p:cNvPr id="6" name="文本框 5"/>
          <p:cNvSpPr txBox="1"/>
          <p:nvPr/>
        </p:nvSpPr>
        <p:spPr>
          <a:xfrm>
            <a:off x="984250" y="1217930"/>
            <a:ext cx="10222865" cy="1863725"/>
          </a:xfrm>
          <a:prstGeom prst="rect">
            <a:avLst/>
          </a:prstGeom>
          <a:noFill/>
        </p:spPr>
        <p:txBody>
          <a:bodyPr wrap="square" rtlCol="0" anchor="t">
            <a:spAutoFit/>
          </a:bodyPr>
          <a:p>
            <a:pPr>
              <a:lnSpc>
                <a:spcPct val="16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在解决问题的过程中，幼儿和科学家一样，也使用科学探究法，只是不自觉而已（表 1-1）。然而，由于受到经验水平和思维特点的限制，幼儿探究解决问题的过程和方法具有很大的试误性。他们对事物特点的认识和对事物间关系的发现需要多次且长时间的尝试，不断排除无关因素，才能接近答案。</a:t>
            </a:r>
            <a:endParaRPr dirty="0" smtClean="0">
              <a:latin typeface="Arial" panose="020B0604020202020204" pitchFamily="34" charset="0"/>
              <a:ea typeface="微软雅黑" panose="020B0503020204020204" pitchFamily="34" charset="-122"/>
            </a:endParaRPr>
          </a:p>
        </p:txBody>
      </p:sp>
      <p:sp>
        <p:nvSpPr>
          <p:cNvPr id="5" name="圆角矩形 4"/>
          <p:cNvSpPr/>
          <p:nvPr/>
        </p:nvSpPr>
        <p:spPr>
          <a:xfrm>
            <a:off x="463550" y="1165225"/>
            <a:ext cx="11264900" cy="516128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2" name="表格 1"/>
          <p:cNvGraphicFramePr/>
          <p:nvPr>
            <p:custDataLst>
              <p:tags r:id="rId1"/>
            </p:custDataLst>
          </p:nvPr>
        </p:nvGraphicFramePr>
        <p:xfrm>
          <a:off x="984250" y="3401695"/>
          <a:ext cx="10191750" cy="2522855"/>
        </p:xfrm>
        <a:graphic>
          <a:graphicData uri="http://schemas.openxmlformats.org/drawingml/2006/table">
            <a:tbl>
              <a:tblPr firstRow="1" bandRow="1">
                <a:tableStyleId>{5C22544A-7EE6-4342-B048-85BDC9FD1C3A}</a:tableStyleId>
              </a:tblPr>
              <a:tblGrid>
                <a:gridCol w="2132965"/>
                <a:gridCol w="3898900"/>
                <a:gridCol w="4159885"/>
              </a:tblGrid>
              <a:tr h="507365">
                <a:tc>
                  <a:txBody>
                    <a:bodyPr/>
                    <a:p>
                      <a:pPr algn="ctr">
                        <a:buNone/>
                      </a:pPr>
                      <a:r>
                        <a:rPr lang="zh-CN" altLang="en-US" sz="1600">
                          <a:latin typeface="楷体" panose="02010609060101010101" charset="-122"/>
                          <a:ea typeface="楷体" panose="02010609060101010101" charset="-122"/>
                        </a:rPr>
                        <a:t>项目</a:t>
                      </a:r>
                      <a:endParaRPr lang="zh-CN" altLang="en-US" sz="1600">
                        <a:latin typeface="楷体" panose="02010609060101010101" charset="-122"/>
                        <a:ea typeface="楷体" panose="02010609060101010101" charset="-122"/>
                      </a:endParaRPr>
                    </a:p>
                  </a:txBody>
                  <a:tcPr anchor="ctr" anchorCtr="0"/>
                </a:tc>
                <a:tc>
                  <a:txBody>
                    <a:bodyPr/>
                    <a:p>
                      <a:pPr algn="ctr">
                        <a:buNone/>
                      </a:pPr>
                      <a:r>
                        <a:rPr lang="zh-CN" altLang="en-US" sz="1600">
                          <a:latin typeface="楷体" panose="02010609060101010101" charset="-122"/>
                          <a:ea typeface="楷体" panose="02010609060101010101" charset="-122"/>
                        </a:rPr>
                        <a:t>科学家</a:t>
                      </a:r>
                      <a:endParaRPr lang="zh-CN" altLang="en-US" sz="1600">
                        <a:latin typeface="楷体" panose="02010609060101010101" charset="-122"/>
                        <a:ea typeface="楷体" panose="02010609060101010101" charset="-122"/>
                      </a:endParaRPr>
                    </a:p>
                  </a:txBody>
                  <a:tcPr anchor="ctr" anchorCtr="0"/>
                </a:tc>
                <a:tc>
                  <a:txBody>
                    <a:bodyPr/>
                    <a:p>
                      <a:pPr algn="ctr">
                        <a:buNone/>
                      </a:pPr>
                      <a:r>
                        <a:rPr lang="zh-CN" altLang="en-US" sz="1600">
                          <a:latin typeface="楷体" panose="02010609060101010101" charset="-122"/>
                          <a:ea typeface="楷体" panose="02010609060101010101" charset="-122"/>
                        </a:rPr>
                        <a:t>幼儿</a:t>
                      </a:r>
                      <a:endParaRPr lang="zh-CN" altLang="en-US" sz="1600">
                        <a:latin typeface="楷体" panose="02010609060101010101" charset="-122"/>
                        <a:ea typeface="楷体" panose="02010609060101010101" charset="-122"/>
                      </a:endParaRPr>
                    </a:p>
                  </a:txBody>
                  <a:tcPr anchor="ctr" anchorCtr="0"/>
                </a:tc>
              </a:tr>
              <a:tr h="596265">
                <a:tc>
                  <a:txBody>
                    <a:bodyPr/>
                    <a:p>
                      <a:pPr algn="l">
                        <a:buNone/>
                      </a:pPr>
                      <a:r>
                        <a:rPr lang="zh-CN" altLang="en-US" sz="1600">
                          <a:latin typeface="楷体" panose="02010609060101010101" charset="-122"/>
                          <a:ea typeface="楷体" panose="02010609060101010101" charset="-122"/>
                        </a:rPr>
                        <a:t>探究兴趣</a:t>
                      </a:r>
                      <a:endParaRPr lang="zh-CN" altLang="en-US" sz="1600">
                        <a:latin typeface="楷体" panose="02010609060101010101" charset="-122"/>
                        <a:ea typeface="楷体" panose="02010609060101010101" charset="-122"/>
                      </a:endParaRPr>
                    </a:p>
                  </a:txBody>
                  <a:tcPr anchor="ctr" anchorCtr="0"/>
                </a:tc>
                <a:tc>
                  <a:txBody>
                    <a:bodyPr/>
                    <a:p>
                      <a:pPr algn="l">
                        <a:buNone/>
                      </a:pPr>
                      <a:r>
                        <a:rPr lang="zh-CN" altLang="en-US" sz="1600">
                          <a:latin typeface="楷体" panose="02010609060101010101" charset="-122"/>
                          <a:ea typeface="楷体" panose="02010609060101010101" charset="-122"/>
                        </a:rPr>
                        <a:t>长不大的孩子</a:t>
                      </a:r>
                      <a:endParaRPr lang="zh-CN" altLang="en-US" sz="1600">
                        <a:latin typeface="楷体" panose="02010609060101010101" charset="-122"/>
                        <a:ea typeface="楷体" panose="02010609060101010101" charset="-122"/>
                      </a:endParaRPr>
                    </a:p>
                  </a:txBody>
                  <a:tcPr anchor="ctr" anchorCtr="0"/>
                </a:tc>
                <a:tc>
                  <a:txBody>
                    <a:bodyPr/>
                    <a:p>
                      <a:pPr algn="l">
                        <a:buNone/>
                      </a:pPr>
                      <a:r>
                        <a:rPr lang="zh-CN" altLang="en-US" sz="1600">
                          <a:latin typeface="楷体" panose="02010609060101010101" charset="-122"/>
                          <a:ea typeface="楷体" panose="02010609060101010101" charset="-122"/>
                        </a:rPr>
                        <a:t>与生俱来的好奇心</a:t>
                      </a:r>
                      <a:endParaRPr lang="zh-CN" altLang="en-US" sz="1600">
                        <a:latin typeface="楷体" panose="02010609060101010101" charset="-122"/>
                        <a:ea typeface="楷体" panose="02010609060101010101" charset="-122"/>
                      </a:endParaRPr>
                    </a:p>
                  </a:txBody>
                  <a:tcPr anchor="ctr" anchorCtr="0"/>
                </a:tc>
              </a:tr>
              <a:tr h="596265">
                <a:tc>
                  <a:txBody>
                    <a:bodyPr/>
                    <a:p>
                      <a:pPr algn="l">
                        <a:buNone/>
                      </a:pPr>
                      <a:r>
                        <a:rPr lang="zh-CN" altLang="en-US" sz="1600">
                          <a:latin typeface="楷体" panose="02010609060101010101" charset="-122"/>
                          <a:ea typeface="楷体" panose="02010609060101010101" charset="-122"/>
                        </a:rPr>
                        <a:t>探究性质与结构</a:t>
                      </a:r>
                      <a:endParaRPr lang="zh-CN" altLang="en-US" sz="1600">
                        <a:latin typeface="楷体" panose="02010609060101010101" charset="-122"/>
                        <a:ea typeface="楷体" panose="02010609060101010101" charset="-122"/>
                      </a:endParaRPr>
                    </a:p>
                  </a:txBody>
                  <a:tcPr anchor="ctr" anchorCtr="0"/>
                </a:tc>
                <a:tc>
                  <a:txBody>
                    <a:bodyPr/>
                    <a:p>
                      <a:pPr algn="l">
                        <a:buNone/>
                      </a:pPr>
                      <a:r>
                        <a:rPr lang="zh-CN" altLang="en-US" sz="1600">
                          <a:latin typeface="楷体" panose="02010609060101010101" charset="-122"/>
                          <a:ea typeface="楷体" panose="02010609060101010101" charset="-122"/>
                        </a:rPr>
                        <a:t>处于一定的历史阶段，选择自己熟悉、感兴趣的研究内容</a:t>
                      </a:r>
                      <a:endParaRPr lang="zh-CN" altLang="en-US" sz="1600">
                        <a:latin typeface="楷体" panose="02010609060101010101" charset="-122"/>
                        <a:ea typeface="楷体" panose="02010609060101010101" charset="-122"/>
                      </a:endParaRPr>
                    </a:p>
                  </a:txBody>
                  <a:tcPr anchor="ctr" anchorCtr="0"/>
                </a:tc>
                <a:tc>
                  <a:txBody>
                    <a:bodyPr/>
                    <a:p>
                      <a:pPr algn="l">
                        <a:buNone/>
                      </a:pPr>
                      <a:r>
                        <a:rPr lang="zh-CN" altLang="en-US" sz="1600">
                          <a:latin typeface="楷体" panose="02010609060101010101" charset="-122"/>
                          <a:ea typeface="楷体" panose="02010609060101010101" charset="-122"/>
                        </a:rPr>
                        <a:t>处于教师设定的环境和材料之中，按照自己的想法去支配材料</a:t>
                      </a:r>
                      <a:endParaRPr lang="zh-CN" altLang="en-US" sz="1600">
                        <a:latin typeface="楷体" panose="02010609060101010101" charset="-122"/>
                        <a:ea typeface="楷体" panose="02010609060101010101" charset="-122"/>
                      </a:endParaRPr>
                    </a:p>
                  </a:txBody>
                  <a:tcPr anchor="ctr" anchorCtr="0"/>
                </a:tc>
              </a:tr>
              <a:tr h="596265">
                <a:tc>
                  <a:txBody>
                    <a:bodyPr/>
                    <a:p>
                      <a:pPr algn="l">
                        <a:buNone/>
                      </a:pPr>
                      <a:r>
                        <a:rPr lang="zh-CN" altLang="en-US" sz="1600">
                          <a:latin typeface="楷体" panose="02010609060101010101" charset="-122"/>
                          <a:ea typeface="楷体" panose="02010609060101010101" charset="-122"/>
                        </a:rPr>
                        <a:t>探究的程序与环节</a:t>
                      </a:r>
                      <a:endParaRPr lang="zh-CN" altLang="en-US" sz="1600">
                        <a:latin typeface="楷体" panose="02010609060101010101" charset="-122"/>
                        <a:ea typeface="楷体" panose="02010609060101010101" charset="-122"/>
                      </a:endParaRPr>
                    </a:p>
                  </a:txBody>
                  <a:tcPr anchor="ctr" anchorCtr="0"/>
                </a:tc>
                <a:tc>
                  <a:txBody>
                    <a:bodyPr/>
                    <a:p>
                      <a:pPr algn="l">
                        <a:buNone/>
                      </a:pPr>
                      <a:r>
                        <a:rPr lang="zh-CN" altLang="en-US" sz="1600">
                          <a:latin typeface="楷体" panose="02010609060101010101" charset="-122"/>
                          <a:ea typeface="楷体" panose="02010609060101010101" charset="-122"/>
                        </a:rPr>
                        <a:t>面对的是人类的未知；在前人研究和自身观察的基础上进行假设和推论，文献资料非常重要；将成果公之于众，人类共享</a:t>
                      </a:r>
                      <a:endParaRPr lang="zh-CN" altLang="en-US" sz="1600">
                        <a:latin typeface="楷体" panose="02010609060101010101" charset="-122"/>
                        <a:ea typeface="楷体" panose="02010609060101010101" charset="-122"/>
                      </a:endParaRPr>
                    </a:p>
                  </a:txBody>
                  <a:tcPr anchor="ctr" anchorCtr="0"/>
                </a:tc>
                <a:tc>
                  <a:txBody>
                    <a:bodyPr/>
                    <a:p>
                      <a:pPr algn="l">
                        <a:buNone/>
                      </a:pPr>
                      <a:r>
                        <a:rPr lang="zh-CN" altLang="en-US" sz="1600">
                          <a:latin typeface="楷体" panose="02010609060101010101" charset="-122"/>
                          <a:ea typeface="楷体" panose="02010609060101010101" charset="-122"/>
                        </a:rPr>
                        <a:t>人类已知而他们未知；在自身经验和观察的基础上进行假设；简约再现各科学的发现过程；只在同伴、师生之间分享和交流</a:t>
                      </a:r>
                      <a:endParaRPr lang="zh-CN" altLang="en-US" sz="1600">
                        <a:latin typeface="楷体" panose="02010609060101010101" charset="-122"/>
                        <a:ea typeface="楷体" panose="02010609060101010101" charset="-122"/>
                      </a:endParaRPr>
                    </a:p>
                  </a:txBody>
                  <a:tcPr anchor="ctr" anchorCtr="0"/>
                </a:tc>
              </a:tr>
            </a:tbl>
          </a:graphicData>
        </a:graphic>
      </p:graphicFrame>
      <p:sp>
        <p:nvSpPr>
          <p:cNvPr id="4" name="文本框 3"/>
          <p:cNvSpPr txBox="1"/>
          <p:nvPr/>
        </p:nvSpPr>
        <p:spPr>
          <a:xfrm>
            <a:off x="3032125" y="2886710"/>
            <a:ext cx="6096000" cy="410845"/>
          </a:xfrm>
          <a:prstGeom prst="rect">
            <a:avLst/>
          </a:prstGeom>
          <a:noFill/>
        </p:spPr>
        <p:txBody>
          <a:bodyPr wrap="square" rtlCol="0" anchor="t">
            <a:spAutoFit/>
          </a:bodyPr>
          <a:p>
            <a:pPr algn="ctr">
              <a:lnSpc>
                <a:spcPct val="130000"/>
              </a:lnSpc>
            </a:pPr>
            <a:r>
              <a:rPr lang="zh-CN" altLang="en-US" sz="1600" dirty="0" smtClean="0">
                <a:solidFill>
                  <a:srgbClr val="FFC000"/>
                </a:solidFill>
                <a:latin typeface="Arial" panose="020B0604020202020204" pitchFamily="34" charset="0"/>
                <a:ea typeface="微软雅黑" panose="020B0503020204020204" pitchFamily="34" charset="-122"/>
              </a:rPr>
              <a:t>表 1-1 科学家的探究与幼儿的探究比较</a:t>
            </a:r>
            <a:endParaRPr lang="zh-CN" altLang="en-US" sz="1600" dirty="0" smtClean="0">
              <a:solidFill>
                <a:srgbClr val="FFC000"/>
              </a:solidFill>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4620260" cy="62865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23825" y="238760"/>
            <a:ext cx="41065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三、幼儿学习科学的特点</a:t>
            </a:r>
            <a:endParaRPr lang="zh-CN" altLang="en-US" sz="2400" b="1" dirty="0" smtClean="0">
              <a:latin typeface="方正少儿_GBK" panose="03000509000000000000" charset="-122"/>
              <a:ea typeface="方正少儿_GBK" panose="03000509000000000000" charset="-122"/>
            </a:endParaRPr>
          </a:p>
        </p:txBody>
      </p:sp>
      <p:sp>
        <p:nvSpPr>
          <p:cNvPr id="6" name="文本框 5"/>
          <p:cNvSpPr txBox="1"/>
          <p:nvPr/>
        </p:nvSpPr>
        <p:spPr>
          <a:xfrm>
            <a:off x="880110" y="2228215"/>
            <a:ext cx="10222865" cy="2749550"/>
          </a:xfrm>
          <a:prstGeom prst="rect">
            <a:avLst/>
          </a:prstGeom>
          <a:noFill/>
        </p:spPr>
        <p:txBody>
          <a:bodyPr wrap="square" rtlCol="0" anchor="t">
            <a:spAutoFit/>
          </a:bodyPr>
          <a:p>
            <a:pPr>
              <a:lnSpc>
                <a:spcPct val="16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受原有经验和思维水平的影响，幼儿形成了他们所独有的“天真幼稚理论”和“非科学性”的知识经验。幼儿在探索和认识事物过程中所表现出的不合乎成人逻辑的想法和做法，在他们已有经验和认知结构上却是极其合理的，是合乎他们“自身逻辑”的。幼儿对事物的认识不能抓住其本质特征，对事物及其关系的认识和解释只是根据自己具体接触到的表面现象来进行的。</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   幼儿总是用“儿童独特的眼光”来看待事物及其关系。他们的解释往往具有“人为的”和“万物有灵论”的色彩，还不能客观地解释自然事物和现象及其关系。</a:t>
            </a:r>
            <a:endParaRPr dirty="0" smtClean="0">
              <a:latin typeface="Arial" panose="020B0604020202020204" pitchFamily="34" charset="0"/>
              <a:ea typeface="微软雅黑" panose="020B0503020204020204" pitchFamily="34" charset="-122"/>
            </a:endParaRPr>
          </a:p>
        </p:txBody>
      </p:sp>
      <p:sp>
        <p:nvSpPr>
          <p:cNvPr id="5" name="圆角矩形 4"/>
          <p:cNvSpPr/>
          <p:nvPr/>
        </p:nvSpPr>
        <p:spPr>
          <a:xfrm>
            <a:off x="358775" y="1884045"/>
            <a:ext cx="11264900" cy="361950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587375" y="1304290"/>
            <a:ext cx="5920105" cy="478155"/>
          </a:xfrm>
          <a:prstGeom prst="rect">
            <a:avLst/>
          </a:prstGeom>
          <a:noFill/>
        </p:spPr>
        <p:txBody>
          <a:bodyPr wrap="square" rtlCol="0" anchor="t">
            <a:spAutoFit/>
          </a:bodyPr>
          <a:p>
            <a:pPr algn="dist">
              <a:lnSpc>
                <a:spcPct val="140000"/>
              </a:lnSpc>
            </a:pPr>
            <a:r>
              <a:rPr b="1" dirty="0" smtClean="0">
                <a:solidFill>
                  <a:srgbClr val="FF0000"/>
                </a:solidFill>
                <a:latin typeface="Arial" panose="020B0604020202020204" pitchFamily="34" charset="0"/>
                <a:ea typeface="微软雅黑" panose="020B0503020204020204" pitchFamily="34" charset="-122"/>
              </a:rPr>
              <a:t>（四）幼儿所获得的知识经验具有“非科学性”</a:t>
            </a:r>
            <a:endParaRPr b="1" dirty="0" smtClean="0">
              <a:solidFill>
                <a:srgbClr val="FF0000"/>
              </a:solidFill>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869440" y="1841500"/>
            <a:ext cx="8453120" cy="1235075"/>
          </a:xfrm>
        </p:spPr>
        <p:txBody>
          <a:bodyPr>
            <a:normAutofit/>
          </a:bodyPr>
          <a:p>
            <a:r>
              <a:rPr lang="zh-CN" sz="4400" dirty="0">
                <a:latin typeface="微软雅黑" panose="020B0503020204020204" pitchFamily="34" charset="-122"/>
                <a:ea typeface="微软雅黑" panose="020B0503020204020204" pitchFamily="34" charset="-122"/>
                <a:cs typeface="微软雅黑" panose="020B0503020204020204" pitchFamily="34" charset="-122"/>
                <a:sym typeface="+mn-ea"/>
              </a:rPr>
              <a:t>第 三 节　幼 儿 科 学 教 育</a:t>
            </a:r>
            <a:endParaRPr lang="zh-CN" sz="4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5" name="直接连接符 4"/>
          <p:cNvCxnSpPr/>
          <p:nvPr/>
        </p:nvCxnSpPr>
        <p:spPr>
          <a:xfrm>
            <a:off x="2117090" y="3241675"/>
            <a:ext cx="7903210"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4620260" cy="62865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23825" y="238760"/>
            <a:ext cx="41065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一、幼儿科学教育的内涵</a:t>
            </a:r>
            <a:endParaRPr lang="zh-CN" altLang="en-US" sz="2400" b="1" dirty="0" smtClean="0">
              <a:latin typeface="方正少儿_GBK" panose="03000509000000000000" charset="-122"/>
              <a:ea typeface="方正少儿_GBK" panose="03000509000000000000" charset="-122"/>
            </a:endParaRPr>
          </a:p>
        </p:txBody>
      </p:sp>
      <p:sp>
        <p:nvSpPr>
          <p:cNvPr id="6" name="文本框 5"/>
          <p:cNvSpPr txBox="1"/>
          <p:nvPr/>
        </p:nvSpPr>
        <p:spPr>
          <a:xfrm>
            <a:off x="3724275" y="1589405"/>
            <a:ext cx="7568565" cy="3192780"/>
          </a:xfrm>
          <a:prstGeom prst="rect">
            <a:avLst/>
          </a:prstGeom>
          <a:noFill/>
        </p:spPr>
        <p:txBody>
          <a:bodyPr wrap="square" rtlCol="0" anchor="t">
            <a:spAutoFit/>
          </a:bodyPr>
          <a:p>
            <a:pPr>
              <a:lnSpc>
                <a:spcPct val="16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秉持动态的幼儿科学观，我们可以把幼儿科学教育解释为：</a:t>
            </a:r>
            <a:r>
              <a:rPr b="1" dirty="0" smtClean="0">
                <a:solidFill>
                  <a:srgbClr val="FFC000"/>
                </a:solidFill>
                <a:latin typeface="Arial" panose="020B0604020202020204" pitchFamily="34" charset="0"/>
                <a:ea typeface="微软雅黑" panose="020B0503020204020204" pitchFamily="34" charset="-122"/>
              </a:rPr>
              <a:t>是对幼儿进行的科学启蒙教育。它是通过幼儿自身活动对周围物质世界（包括自然界和人工自然）进行感知、观察、操作，发现问题、寻求答案的探索过程；是幼儿获取广泛的科学经验，主动建构表象水平上的初级科学概念，初步学习科学方法与技能，培养科学态度和科学精神的过程；是发展幼儿好奇心，使其产生学习科学的兴趣，培养幼儿良好科学行为、习惯的过程。</a:t>
            </a:r>
            <a:r>
              <a:rPr dirty="0" smtClean="0">
                <a:latin typeface="Arial" panose="020B0604020202020204" pitchFamily="34" charset="0"/>
                <a:ea typeface="微软雅黑" panose="020B0503020204020204" pitchFamily="34" charset="-122"/>
              </a:rPr>
              <a:t>概括地说，幼儿科学教育是对幼儿进行科学素质的早期培养。</a:t>
            </a:r>
            <a:endParaRPr dirty="0" smtClean="0">
              <a:latin typeface="Arial" panose="020B0604020202020204" pitchFamily="34" charset="0"/>
              <a:ea typeface="微软雅黑" panose="020B0503020204020204" pitchFamily="34" charset="-122"/>
            </a:endParaRPr>
          </a:p>
        </p:txBody>
      </p:sp>
      <p:pic>
        <p:nvPicPr>
          <p:cNvPr id="2" name="图片 1" descr="t01fb90e1a34b3f2d67"/>
          <p:cNvPicPr>
            <a:picLocks noChangeAspect="1"/>
          </p:cNvPicPr>
          <p:nvPr/>
        </p:nvPicPr>
        <p:blipFill>
          <a:blip r:embed="rId1"/>
          <a:stretch>
            <a:fillRect/>
          </a:stretch>
        </p:blipFill>
        <p:spPr>
          <a:xfrm>
            <a:off x="454025" y="2159635"/>
            <a:ext cx="2897505" cy="1899920"/>
          </a:xfrm>
          <a:prstGeom prst="rect">
            <a:avLst/>
          </a:prstGeom>
        </p:spPr>
      </p:pic>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4620260" cy="62865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23825" y="238760"/>
            <a:ext cx="41065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二、幼儿科学教育的意义</a:t>
            </a:r>
            <a:endParaRPr lang="zh-CN" altLang="en-US" sz="2400" b="1" dirty="0" smtClean="0">
              <a:latin typeface="方正少儿_GBK" panose="03000509000000000000" charset="-122"/>
              <a:ea typeface="方正少儿_GBK" panose="03000509000000000000" charset="-122"/>
            </a:endParaRPr>
          </a:p>
        </p:txBody>
      </p:sp>
      <p:sp>
        <p:nvSpPr>
          <p:cNvPr id="6" name="文本框 5"/>
          <p:cNvSpPr txBox="1"/>
          <p:nvPr/>
        </p:nvSpPr>
        <p:spPr>
          <a:xfrm>
            <a:off x="257175" y="1221105"/>
            <a:ext cx="2780665" cy="534035"/>
          </a:xfrm>
          <a:prstGeom prst="rect">
            <a:avLst/>
          </a:prstGeom>
          <a:noFill/>
        </p:spPr>
        <p:txBody>
          <a:bodyPr wrap="square" rtlCol="0" anchor="t">
            <a:spAutoFit/>
          </a:bodyPr>
          <a:p>
            <a:pPr>
              <a:lnSpc>
                <a:spcPct val="160000"/>
              </a:lnSpc>
            </a:pPr>
            <a:r>
              <a:rPr b="1" dirty="0" smtClean="0">
                <a:solidFill>
                  <a:srgbClr val="FF0000"/>
                </a:solidFill>
                <a:latin typeface="Arial" panose="020B0604020202020204" pitchFamily="34" charset="0"/>
                <a:ea typeface="微软雅黑" panose="020B0503020204020204" pitchFamily="34" charset="-122"/>
              </a:rPr>
              <a:t>（一）对社会发展的意义</a:t>
            </a:r>
            <a:endParaRPr b="1" dirty="0" smtClean="0">
              <a:solidFill>
                <a:srgbClr val="FF0000"/>
              </a:solidFill>
              <a:latin typeface="Arial" panose="020B0604020202020204" pitchFamily="34" charset="0"/>
              <a:ea typeface="微软雅黑" panose="020B0503020204020204" pitchFamily="34" charset="-122"/>
            </a:endParaRPr>
          </a:p>
        </p:txBody>
      </p:sp>
      <p:sp>
        <p:nvSpPr>
          <p:cNvPr id="4" name="文本框 3"/>
          <p:cNvSpPr txBox="1"/>
          <p:nvPr/>
        </p:nvSpPr>
        <p:spPr>
          <a:xfrm>
            <a:off x="3455035" y="2125345"/>
            <a:ext cx="8241665" cy="2999740"/>
          </a:xfrm>
          <a:prstGeom prst="rect">
            <a:avLst/>
          </a:prstGeom>
          <a:noFill/>
        </p:spPr>
        <p:txBody>
          <a:bodyPr wrap="square" rtlCol="0" anchor="t">
            <a:spAutoFit/>
          </a:bodyPr>
          <a:p>
            <a:pPr>
              <a:lnSpc>
                <a:spcPct val="15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无论是科技人才的培养，还是公民整体科技素质的提高，都绝非一日之功，而是需要长期的努力。人生早期奠定的基础，对将来科学素养的发展具有重要意义。幼儿科学教育作为科学教育的基础，其教育对象的年龄特点，决定了幼儿科学教育的超前性，进而表现出对于社会发展的长远和潜在的意义。幼儿科学教育没有也不可能直接培养科学技术人才，但从长远来看，它所奠定的是未来一代人的科技素质基础，从这个摇篮中，将诞生符合未来科技社会需要、保证社会可持续发展的高素质公民。</a:t>
            </a:r>
            <a:endParaRPr lang="zh-CN" altLang="en-US" dirty="0" smtClean="0">
              <a:latin typeface="Arial" panose="020B0604020202020204" pitchFamily="34" charset="0"/>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257175" y="2409190"/>
            <a:ext cx="3041650" cy="2039620"/>
          </a:xfrm>
          <a:prstGeom prst="rect">
            <a:avLst/>
          </a:prstGeom>
        </p:spPr>
      </p:pic>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4620260" cy="62865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23825" y="238760"/>
            <a:ext cx="41065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二、幼儿科学教育的意义</a:t>
            </a:r>
            <a:endParaRPr lang="zh-CN" altLang="en-US" sz="2400" b="1" dirty="0" smtClean="0">
              <a:latin typeface="方正少儿_GBK" panose="03000509000000000000" charset="-122"/>
              <a:ea typeface="方正少儿_GBK" panose="03000509000000000000" charset="-122"/>
            </a:endParaRPr>
          </a:p>
        </p:txBody>
      </p:sp>
      <p:sp>
        <p:nvSpPr>
          <p:cNvPr id="6" name="文本框 5"/>
          <p:cNvSpPr txBox="1"/>
          <p:nvPr/>
        </p:nvSpPr>
        <p:spPr>
          <a:xfrm>
            <a:off x="257175" y="1221105"/>
            <a:ext cx="2780665" cy="534035"/>
          </a:xfrm>
          <a:prstGeom prst="rect">
            <a:avLst/>
          </a:prstGeom>
          <a:noFill/>
        </p:spPr>
        <p:txBody>
          <a:bodyPr wrap="square" rtlCol="0" anchor="t">
            <a:spAutoFit/>
          </a:bodyPr>
          <a:p>
            <a:pPr>
              <a:lnSpc>
                <a:spcPct val="160000"/>
              </a:lnSpc>
            </a:pPr>
            <a:r>
              <a:rPr b="1" dirty="0" smtClean="0">
                <a:solidFill>
                  <a:srgbClr val="FF0000"/>
                </a:solidFill>
                <a:latin typeface="Arial" panose="020B0604020202020204" pitchFamily="34" charset="0"/>
                <a:ea typeface="微软雅黑" panose="020B0503020204020204" pitchFamily="34" charset="-122"/>
              </a:rPr>
              <a:t>（二）对个体发展的意义</a:t>
            </a:r>
            <a:endParaRPr b="1" dirty="0" smtClean="0">
              <a:solidFill>
                <a:srgbClr val="FF0000"/>
              </a:solidFill>
              <a:latin typeface="Arial" panose="020B0604020202020204" pitchFamily="34" charset="0"/>
              <a:ea typeface="微软雅黑" panose="020B0503020204020204" pitchFamily="34" charset="-122"/>
            </a:endParaRPr>
          </a:p>
        </p:txBody>
      </p:sp>
      <p:sp>
        <p:nvSpPr>
          <p:cNvPr id="4" name="文本框 3"/>
          <p:cNvSpPr txBox="1"/>
          <p:nvPr/>
        </p:nvSpPr>
        <p:spPr>
          <a:xfrm>
            <a:off x="5085715" y="1864995"/>
            <a:ext cx="3190875" cy="506730"/>
          </a:xfrm>
          <a:prstGeom prst="rect">
            <a:avLst/>
          </a:prstGeom>
          <a:noFill/>
        </p:spPr>
        <p:txBody>
          <a:bodyPr wrap="square" rtlCol="0" anchor="t">
            <a:spAutoFit/>
          </a:bodyPr>
          <a:p>
            <a:pPr>
              <a:lnSpc>
                <a:spcPct val="150000"/>
              </a:lnSpc>
            </a:pPr>
            <a:r>
              <a:rPr b="1" dirty="0" smtClean="0">
                <a:latin typeface="微软雅黑" panose="020B0503020204020204" pitchFamily="34" charset="-122"/>
                <a:ea typeface="微软雅黑" panose="020B0503020204020204" pitchFamily="34" charset="-122"/>
                <a:cs typeface="微软雅黑" panose="020B0503020204020204" pitchFamily="34" charset="-122"/>
              </a:rPr>
              <a:t>1. 促进幼儿认知能力的发展</a:t>
            </a:r>
            <a:endParaRPr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218675"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62865" y="2018665"/>
            <a:ext cx="4801870" cy="4343400"/>
            <a:chOff x="673100" y="1376362"/>
            <a:chExt cx="5275118" cy="4770438"/>
          </a:xfrm>
        </p:grpSpPr>
        <p:cxnSp>
          <p:nvCxnSpPr>
            <p:cNvPr id="110" name="直接箭头连接符 109"/>
            <p:cNvCxnSpPr>
              <a:stCxn id="55" idx="1"/>
            </p:cNvCxnSpPr>
            <p:nvPr/>
          </p:nvCxnSpPr>
          <p:spPr>
            <a:xfrm flipV="1">
              <a:off x="3386732" y="1600551"/>
              <a:ext cx="2561486" cy="863036"/>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2" name="直接箭头连接符 111"/>
            <p:cNvCxnSpPr>
              <a:stCxn id="55" idx="1"/>
            </p:cNvCxnSpPr>
            <p:nvPr/>
          </p:nvCxnSpPr>
          <p:spPr>
            <a:xfrm>
              <a:off x="3386732" y="2463587"/>
              <a:ext cx="2561486" cy="59379"/>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a:stCxn id="55" idx="1"/>
            </p:cNvCxnSpPr>
            <p:nvPr/>
          </p:nvCxnSpPr>
          <p:spPr>
            <a:xfrm>
              <a:off x="3386732" y="2463587"/>
              <a:ext cx="2561486" cy="981793"/>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6" name="直接箭头连接符 115"/>
            <p:cNvCxnSpPr>
              <a:stCxn id="55" idx="1"/>
            </p:cNvCxnSpPr>
            <p:nvPr/>
          </p:nvCxnSpPr>
          <p:spPr>
            <a:xfrm>
              <a:off x="3386732" y="2463587"/>
              <a:ext cx="2561486" cy="1904208"/>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8" name="直接箭头连接符 117"/>
            <p:cNvCxnSpPr>
              <a:stCxn id="55" idx="1"/>
            </p:cNvCxnSpPr>
            <p:nvPr/>
          </p:nvCxnSpPr>
          <p:spPr>
            <a:xfrm>
              <a:off x="3386732" y="2463587"/>
              <a:ext cx="2561486" cy="2826623"/>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grpSp>
          <p:nvGrpSpPr>
            <p:cNvPr id="122" name="îsḷïḑè"/>
            <p:cNvGrpSpPr/>
            <p:nvPr/>
          </p:nvGrpSpPr>
          <p:grpSpPr>
            <a:xfrm>
              <a:off x="673100" y="1376362"/>
              <a:ext cx="2717800" cy="4770438"/>
              <a:chOff x="673100" y="1376362"/>
              <a:chExt cx="2717800" cy="4770438"/>
            </a:xfrm>
          </p:grpSpPr>
          <p:grpSp>
            <p:nvGrpSpPr>
              <p:cNvPr id="84" name="i$liḓè"/>
              <p:cNvGrpSpPr/>
              <p:nvPr/>
            </p:nvGrpSpPr>
            <p:grpSpPr>
              <a:xfrm>
                <a:off x="673100" y="3527425"/>
                <a:ext cx="1809750" cy="2619375"/>
                <a:chOff x="673100" y="3527425"/>
                <a:chExt cx="1809750" cy="2619375"/>
              </a:xfrm>
            </p:grpSpPr>
            <p:sp>
              <p:nvSpPr>
                <p:cNvPr id="50" name="îṡľíďè"/>
                <p:cNvSpPr/>
                <p:nvPr/>
              </p:nvSpPr>
              <p:spPr bwMode="auto">
                <a:xfrm>
                  <a:off x="706437" y="4152900"/>
                  <a:ext cx="1516063" cy="1870075"/>
                </a:xfrm>
                <a:custGeom>
                  <a:avLst/>
                  <a:gdLst>
                    <a:gd name="T0" fmla="*/ 0 w 955"/>
                    <a:gd name="T1" fmla="*/ 429 h 1178"/>
                    <a:gd name="T2" fmla="*/ 0 w 955"/>
                    <a:gd name="T3" fmla="*/ 1178 h 1178"/>
                    <a:gd name="T4" fmla="*/ 955 w 955"/>
                    <a:gd name="T5" fmla="*/ 481 h 1178"/>
                    <a:gd name="T6" fmla="*/ 588 w 955"/>
                    <a:gd name="T7" fmla="*/ 0 h 1178"/>
                    <a:gd name="T8" fmla="*/ 0 w 955"/>
                    <a:gd name="T9" fmla="*/ 429 h 1178"/>
                  </a:gdLst>
                  <a:ahLst/>
                  <a:cxnLst>
                    <a:cxn ang="0">
                      <a:pos x="T0" y="T1"/>
                    </a:cxn>
                    <a:cxn ang="0">
                      <a:pos x="T2" y="T3"/>
                    </a:cxn>
                    <a:cxn ang="0">
                      <a:pos x="T4" y="T5"/>
                    </a:cxn>
                    <a:cxn ang="0">
                      <a:pos x="T6" y="T7"/>
                    </a:cxn>
                    <a:cxn ang="0">
                      <a:pos x="T8" y="T9"/>
                    </a:cxn>
                  </a:cxnLst>
                  <a:rect l="0" t="0" r="r" b="b"/>
                  <a:pathLst>
                    <a:path w="955" h="1178">
                      <a:moveTo>
                        <a:pt x="0" y="429"/>
                      </a:moveTo>
                      <a:lnTo>
                        <a:pt x="0" y="1178"/>
                      </a:lnTo>
                      <a:lnTo>
                        <a:pt x="955" y="481"/>
                      </a:lnTo>
                      <a:lnTo>
                        <a:pt x="588" y="0"/>
                      </a:lnTo>
                      <a:lnTo>
                        <a:pt x="0" y="429"/>
                      </a:lnTo>
                      <a:close/>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51" name="ïṩlíḍé"/>
                <p:cNvSpPr/>
                <p:nvPr/>
              </p:nvSpPr>
              <p:spPr bwMode="auto">
                <a:xfrm>
                  <a:off x="706437" y="4740275"/>
                  <a:ext cx="1516063" cy="1282700"/>
                </a:xfrm>
                <a:custGeom>
                  <a:avLst/>
                  <a:gdLst>
                    <a:gd name="T0" fmla="*/ 0 w 955"/>
                    <a:gd name="T1" fmla="*/ 634 h 808"/>
                    <a:gd name="T2" fmla="*/ 0 w 955"/>
                    <a:gd name="T3" fmla="*/ 808 h 808"/>
                    <a:gd name="T4" fmla="*/ 955 w 955"/>
                    <a:gd name="T5" fmla="*/ 111 h 808"/>
                    <a:gd name="T6" fmla="*/ 871 w 955"/>
                    <a:gd name="T7" fmla="*/ 0 h 808"/>
                    <a:gd name="T8" fmla="*/ 0 w 955"/>
                    <a:gd name="T9" fmla="*/ 634 h 808"/>
                  </a:gdLst>
                  <a:ahLst/>
                  <a:cxnLst>
                    <a:cxn ang="0">
                      <a:pos x="T0" y="T1"/>
                    </a:cxn>
                    <a:cxn ang="0">
                      <a:pos x="T2" y="T3"/>
                    </a:cxn>
                    <a:cxn ang="0">
                      <a:pos x="T4" y="T5"/>
                    </a:cxn>
                    <a:cxn ang="0">
                      <a:pos x="T6" y="T7"/>
                    </a:cxn>
                    <a:cxn ang="0">
                      <a:pos x="T8" y="T9"/>
                    </a:cxn>
                  </a:cxnLst>
                  <a:rect l="0" t="0" r="r" b="b"/>
                  <a:pathLst>
                    <a:path w="955" h="808">
                      <a:moveTo>
                        <a:pt x="0" y="634"/>
                      </a:moveTo>
                      <a:lnTo>
                        <a:pt x="0" y="808"/>
                      </a:lnTo>
                      <a:lnTo>
                        <a:pt x="955" y="111"/>
                      </a:lnTo>
                      <a:lnTo>
                        <a:pt x="871" y="0"/>
                      </a:lnTo>
                      <a:lnTo>
                        <a:pt x="0" y="634"/>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53" name="ïṩlïḋe"/>
                <p:cNvSpPr/>
                <p:nvPr/>
              </p:nvSpPr>
              <p:spPr bwMode="auto">
                <a:xfrm>
                  <a:off x="695325" y="3527425"/>
                  <a:ext cx="1787525" cy="2487613"/>
                </a:xfrm>
                <a:custGeom>
                  <a:avLst/>
                  <a:gdLst>
                    <a:gd name="T0" fmla="*/ 126 w 857"/>
                    <a:gd name="T1" fmla="*/ 851 h 1190"/>
                    <a:gd name="T2" fmla="*/ 58 w 857"/>
                    <a:gd name="T3" fmla="*/ 485 h 1190"/>
                    <a:gd name="T4" fmla="*/ 264 w 857"/>
                    <a:gd name="T5" fmla="*/ 213 h 1190"/>
                    <a:gd name="T6" fmla="*/ 520 w 857"/>
                    <a:gd name="T7" fmla="*/ 28 h 1190"/>
                    <a:gd name="T8" fmla="*/ 600 w 857"/>
                    <a:gd name="T9" fmla="*/ 94 h 1190"/>
                    <a:gd name="T10" fmla="*/ 690 w 857"/>
                    <a:gd name="T11" fmla="*/ 114 h 1190"/>
                    <a:gd name="T12" fmla="*/ 822 w 857"/>
                    <a:gd name="T13" fmla="*/ 209 h 1190"/>
                    <a:gd name="T14" fmla="*/ 788 w 857"/>
                    <a:gd name="T15" fmla="*/ 313 h 1190"/>
                    <a:gd name="T16" fmla="*/ 856 w 857"/>
                    <a:gd name="T17" fmla="*/ 381 h 1190"/>
                    <a:gd name="T18" fmla="*/ 757 w 857"/>
                    <a:gd name="T19" fmla="*/ 497 h 1190"/>
                    <a:gd name="T20" fmla="*/ 823 w 857"/>
                    <a:gd name="T21" fmla="*/ 585 h 1190"/>
                    <a:gd name="T22" fmla="*/ 756 w 857"/>
                    <a:gd name="T23" fmla="*/ 668 h 1190"/>
                    <a:gd name="T24" fmla="*/ 757 w 857"/>
                    <a:gd name="T25" fmla="*/ 772 h 1190"/>
                    <a:gd name="T26" fmla="*/ 126 w 857"/>
                    <a:gd name="T27" fmla="*/ 851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7" h="1190">
                      <a:moveTo>
                        <a:pt x="126" y="851"/>
                      </a:moveTo>
                      <a:cubicBezTo>
                        <a:pt x="61" y="731"/>
                        <a:pt x="0" y="664"/>
                        <a:pt x="58" y="485"/>
                      </a:cubicBezTo>
                      <a:cubicBezTo>
                        <a:pt x="116" y="306"/>
                        <a:pt x="122" y="260"/>
                        <a:pt x="264" y="213"/>
                      </a:cubicBezTo>
                      <a:cubicBezTo>
                        <a:pt x="364" y="180"/>
                        <a:pt x="499" y="87"/>
                        <a:pt x="520" y="28"/>
                      </a:cubicBezTo>
                      <a:cubicBezTo>
                        <a:pt x="531" y="0"/>
                        <a:pt x="607" y="35"/>
                        <a:pt x="600" y="94"/>
                      </a:cubicBezTo>
                      <a:cubicBezTo>
                        <a:pt x="590" y="178"/>
                        <a:pt x="648" y="118"/>
                        <a:pt x="690" y="114"/>
                      </a:cubicBezTo>
                      <a:cubicBezTo>
                        <a:pt x="732" y="110"/>
                        <a:pt x="820" y="143"/>
                        <a:pt x="822" y="209"/>
                      </a:cubicBezTo>
                      <a:cubicBezTo>
                        <a:pt x="824" y="275"/>
                        <a:pt x="788" y="313"/>
                        <a:pt x="788" y="313"/>
                      </a:cubicBezTo>
                      <a:cubicBezTo>
                        <a:pt x="788" y="313"/>
                        <a:pt x="857" y="322"/>
                        <a:pt x="856" y="381"/>
                      </a:cubicBezTo>
                      <a:cubicBezTo>
                        <a:pt x="855" y="440"/>
                        <a:pt x="757" y="497"/>
                        <a:pt x="757" y="497"/>
                      </a:cubicBezTo>
                      <a:cubicBezTo>
                        <a:pt x="757" y="497"/>
                        <a:pt x="828" y="521"/>
                        <a:pt x="823" y="585"/>
                      </a:cubicBezTo>
                      <a:cubicBezTo>
                        <a:pt x="819" y="649"/>
                        <a:pt x="756" y="668"/>
                        <a:pt x="756" y="668"/>
                      </a:cubicBezTo>
                      <a:cubicBezTo>
                        <a:pt x="756" y="668"/>
                        <a:pt x="779" y="707"/>
                        <a:pt x="757" y="772"/>
                      </a:cubicBezTo>
                      <a:cubicBezTo>
                        <a:pt x="734" y="837"/>
                        <a:pt x="309" y="1190"/>
                        <a:pt x="126" y="851"/>
                      </a:cubicBezTo>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54" name="îSľíḑè"/>
                <p:cNvSpPr/>
                <p:nvPr/>
              </p:nvSpPr>
              <p:spPr bwMode="auto">
                <a:xfrm>
                  <a:off x="1736725" y="4054475"/>
                  <a:ext cx="306388" cy="336550"/>
                </a:xfrm>
                <a:custGeom>
                  <a:avLst/>
                  <a:gdLst>
                    <a:gd name="T0" fmla="*/ 142 w 147"/>
                    <a:gd name="T1" fmla="*/ 0 h 161"/>
                    <a:gd name="T2" fmla="*/ 147 w 147"/>
                    <a:gd name="T3" fmla="*/ 95 h 161"/>
                    <a:gd name="T4" fmla="*/ 16 w 147"/>
                    <a:gd name="T5" fmla="*/ 152 h 161"/>
                    <a:gd name="T6" fmla="*/ 0 w 147"/>
                    <a:gd name="T7" fmla="*/ 161 h 161"/>
                    <a:gd name="T8" fmla="*/ 32 w 147"/>
                    <a:gd name="T9" fmla="*/ 12 h 161"/>
                    <a:gd name="T10" fmla="*/ 142 w 147"/>
                    <a:gd name="T11" fmla="*/ 0 h 161"/>
                  </a:gdLst>
                  <a:ahLst/>
                  <a:cxnLst>
                    <a:cxn ang="0">
                      <a:pos x="T0" y="T1"/>
                    </a:cxn>
                    <a:cxn ang="0">
                      <a:pos x="T2" y="T3"/>
                    </a:cxn>
                    <a:cxn ang="0">
                      <a:pos x="T4" y="T5"/>
                    </a:cxn>
                    <a:cxn ang="0">
                      <a:pos x="T6" y="T7"/>
                    </a:cxn>
                    <a:cxn ang="0">
                      <a:pos x="T8" y="T9"/>
                    </a:cxn>
                    <a:cxn ang="0">
                      <a:pos x="T10" y="T11"/>
                    </a:cxn>
                  </a:cxnLst>
                  <a:rect l="0" t="0" r="r" b="b"/>
                  <a:pathLst>
                    <a:path w="147" h="161">
                      <a:moveTo>
                        <a:pt x="142" y="0"/>
                      </a:moveTo>
                      <a:cubicBezTo>
                        <a:pt x="119" y="39"/>
                        <a:pt x="104" y="40"/>
                        <a:pt x="147" y="95"/>
                      </a:cubicBezTo>
                      <a:cubicBezTo>
                        <a:pt x="121" y="116"/>
                        <a:pt x="73" y="145"/>
                        <a:pt x="16" y="152"/>
                      </a:cubicBezTo>
                      <a:cubicBezTo>
                        <a:pt x="11" y="153"/>
                        <a:pt x="5" y="161"/>
                        <a:pt x="0" y="161"/>
                      </a:cubicBezTo>
                      <a:cubicBezTo>
                        <a:pt x="32" y="12"/>
                        <a:pt x="32" y="12"/>
                        <a:pt x="32" y="12"/>
                      </a:cubicBezTo>
                      <a:lnTo>
                        <a:pt x="142" y="0"/>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72500"/>
                </a:bodyPr>
                <a:lstStyle/>
                <a:p>
                  <a:endParaRPr lang="zh-CN" altLang="en-US"/>
                </a:p>
              </p:txBody>
            </p:sp>
            <p:sp>
              <p:nvSpPr>
                <p:cNvPr id="59" name="isḷídê"/>
                <p:cNvSpPr/>
                <p:nvPr/>
              </p:nvSpPr>
              <p:spPr bwMode="auto">
                <a:xfrm>
                  <a:off x="996950" y="3819525"/>
                  <a:ext cx="1306513" cy="2060575"/>
                </a:xfrm>
                <a:custGeom>
                  <a:avLst/>
                  <a:gdLst>
                    <a:gd name="T0" fmla="*/ 616 w 627"/>
                    <a:gd name="T1" fmla="*/ 355 h 986"/>
                    <a:gd name="T2" fmla="*/ 613 w 627"/>
                    <a:gd name="T3" fmla="*/ 357 h 986"/>
                    <a:gd name="T4" fmla="*/ 613 w 627"/>
                    <a:gd name="T5" fmla="*/ 357 h 986"/>
                    <a:gd name="T6" fmla="*/ 547 w 627"/>
                    <a:gd name="T7" fmla="*/ 392 h 986"/>
                    <a:gd name="T8" fmla="*/ 396 w 627"/>
                    <a:gd name="T9" fmla="*/ 421 h 986"/>
                    <a:gd name="T10" fmla="*/ 276 w 627"/>
                    <a:gd name="T11" fmla="*/ 407 h 986"/>
                    <a:gd name="T12" fmla="*/ 232 w 627"/>
                    <a:gd name="T13" fmla="*/ 457 h 986"/>
                    <a:gd name="T14" fmla="*/ 254 w 627"/>
                    <a:gd name="T15" fmla="*/ 520 h 986"/>
                    <a:gd name="T16" fmla="*/ 474 w 627"/>
                    <a:gd name="T17" fmla="*/ 541 h 986"/>
                    <a:gd name="T18" fmla="*/ 612 w 627"/>
                    <a:gd name="T19" fmla="*/ 528 h 986"/>
                    <a:gd name="T20" fmla="*/ 472 w 627"/>
                    <a:gd name="T21" fmla="*/ 548 h 986"/>
                    <a:gd name="T22" fmla="*/ 285 w 627"/>
                    <a:gd name="T23" fmla="*/ 544 h 986"/>
                    <a:gd name="T24" fmla="*/ 267 w 627"/>
                    <a:gd name="T25" fmla="*/ 590 h 986"/>
                    <a:gd name="T26" fmla="*/ 323 w 627"/>
                    <a:gd name="T27" fmla="*/ 650 h 986"/>
                    <a:gd name="T28" fmla="*/ 572 w 627"/>
                    <a:gd name="T29" fmla="*/ 674 h 986"/>
                    <a:gd name="T30" fmla="*/ 582 w 627"/>
                    <a:gd name="T31" fmla="*/ 674 h 986"/>
                    <a:gd name="T32" fmla="*/ 0 w 627"/>
                    <a:gd name="T33" fmla="*/ 741 h 986"/>
                    <a:gd name="T34" fmla="*/ 270 w 627"/>
                    <a:gd name="T35" fmla="*/ 815 h 986"/>
                    <a:gd name="T36" fmla="*/ 361 w 627"/>
                    <a:gd name="T37" fmla="*/ 715 h 986"/>
                    <a:gd name="T38" fmla="*/ 258 w 627"/>
                    <a:gd name="T39" fmla="*/ 590 h 986"/>
                    <a:gd name="T40" fmla="*/ 265 w 627"/>
                    <a:gd name="T41" fmla="*/ 536 h 986"/>
                    <a:gd name="T42" fmla="*/ 204 w 627"/>
                    <a:gd name="T43" fmla="*/ 655 h 986"/>
                    <a:gd name="T44" fmla="*/ 188 w 627"/>
                    <a:gd name="T45" fmla="*/ 645 h 986"/>
                    <a:gd name="T46" fmla="*/ 222 w 627"/>
                    <a:gd name="T47" fmla="*/ 459 h 986"/>
                    <a:gd name="T48" fmla="*/ 273 w 627"/>
                    <a:gd name="T49" fmla="*/ 382 h 986"/>
                    <a:gd name="T50" fmla="*/ 285 w 627"/>
                    <a:gd name="T51" fmla="*/ 305 h 986"/>
                    <a:gd name="T52" fmla="*/ 259 w 627"/>
                    <a:gd name="T53" fmla="*/ 245 h 986"/>
                    <a:gd name="T54" fmla="*/ 87 w 627"/>
                    <a:gd name="T55" fmla="*/ 274 h 986"/>
                    <a:gd name="T56" fmla="*/ 306 w 627"/>
                    <a:gd name="T57" fmla="*/ 102 h 986"/>
                    <a:gd name="T58" fmla="*/ 446 w 627"/>
                    <a:gd name="T59" fmla="*/ 0 h 986"/>
                    <a:gd name="T60" fmla="*/ 356 w 627"/>
                    <a:gd name="T61" fmla="*/ 179 h 986"/>
                    <a:gd name="T62" fmla="*/ 325 w 627"/>
                    <a:gd name="T63" fmla="*/ 256 h 986"/>
                    <a:gd name="T64" fmla="*/ 362 w 627"/>
                    <a:gd name="T65" fmla="*/ 267 h 986"/>
                    <a:gd name="T66" fmla="*/ 348 w 627"/>
                    <a:gd name="T67" fmla="*/ 285 h 986"/>
                    <a:gd name="T68" fmla="*/ 297 w 627"/>
                    <a:gd name="T69" fmla="*/ 308 h 986"/>
                    <a:gd name="T70" fmla="*/ 286 w 627"/>
                    <a:gd name="T71" fmla="*/ 383 h 986"/>
                    <a:gd name="T72" fmla="*/ 391 w 627"/>
                    <a:gd name="T73" fmla="*/ 410 h 986"/>
                    <a:gd name="T74" fmla="*/ 541 w 627"/>
                    <a:gd name="T75" fmla="*/ 382 h 986"/>
                    <a:gd name="T76" fmla="*/ 616 w 627"/>
                    <a:gd name="T77" fmla="*/ 355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7" h="986">
                      <a:moveTo>
                        <a:pt x="616" y="355"/>
                      </a:moveTo>
                      <a:cubicBezTo>
                        <a:pt x="614" y="356"/>
                        <a:pt x="613" y="357"/>
                        <a:pt x="613" y="357"/>
                      </a:cubicBezTo>
                      <a:cubicBezTo>
                        <a:pt x="613" y="357"/>
                        <a:pt x="613" y="357"/>
                        <a:pt x="613" y="357"/>
                      </a:cubicBezTo>
                      <a:cubicBezTo>
                        <a:pt x="603" y="363"/>
                        <a:pt x="590" y="372"/>
                        <a:pt x="547" y="392"/>
                      </a:cubicBezTo>
                      <a:cubicBezTo>
                        <a:pt x="501" y="413"/>
                        <a:pt x="442" y="419"/>
                        <a:pt x="396" y="421"/>
                      </a:cubicBezTo>
                      <a:cubicBezTo>
                        <a:pt x="350" y="423"/>
                        <a:pt x="301" y="401"/>
                        <a:pt x="276" y="407"/>
                      </a:cubicBezTo>
                      <a:cubicBezTo>
                        <a:pt x="252" y="414"/>
                        <a:pt x="238" y="432"/>
                        <a:pt x="232" y="457"/>
                      </a:cubicBezTo>
                      <a:cubicBezTo>
                        <a:pt x="225" y="482"/>
                        <a:pt x="235" y="505"/>
                        <a:pt x="254" y="520"/>
                      </a:cubicBezTo>
                      <a:cubicBezTo>
                        <a:pt x="273" y="535"/>
                        <a:pt x="416" y="543"/>
                        <a:pt x="474" y="541"/>
                      </a:cubicBezTo>
                      <a:cubicBezTo>
                        <a:pt x="532" y="539"/>
                        <a:pt x="627" y="518"/>
                        <a:pt x="612" y="528"/>
                      </a:cubicBezTo>
                      <a:cubicBezTo>
                        <a:pt x="598" y="537"/>
                        <a:pt x="532" y="545"/>
                        <a:pt x="472" y="548"/>
                      </a:cubicBezTo>
                      <a:cubicBezTo>
                        <a:pt x="412" y="551"/>
                        <a:pt x="298" y="536"/>
                        <a:pt x="285" y="544"/>
                      </a:cubicBezTo>
                      <a:cubicBezTo>
                        <a:pt x="271" y="552"/>
                        <a:pt x="266" y="565"/>
                        <a:pt x="267" y="590"/>
                      </a:cubicBezTo>
                      <a:cubicBezTo>
                        <a:pt x="268" y="616"/>
                        <a:pt x="286" y="636"/>
                        <a:pt x="323" y="650"/>
                      </a:cubicBezTo>
                      <a:cubicBezTo>
                        <a:pt x="360" y="664"/>
                        <a:pt x="509" y="679"/>
                        <a:pt x="572" y="674"/>
                      </a:cubicBezTo>
                      <a:cubicBezTo>
                        <a:pt x="575" y="674"/>
                        <a:pt x="578" y="674"/>
                        <a:pt x="582" y="674"/>
                      </a:cubicBezTo>
                      <a:cubicBezTo>
                        <a:pt x="480" y="778"/>
                        <a:pt x="164" y="986"/>
                        <a:pt x="0" y="741"/>
                      </a:cubicBezTo>
                      <a:cubicBezTo>
                        <a:pt x="72" y="815"/>
                        <a:pt x="180" y="833"/>
                        <a:pt x="270" y="815"/>
                      </a:cubicBezTo>
                      <a:cubicBezTo>
                        <a:pt x="330" y="804"/>
                        <a:pt x="415" y="750"/>
                        <a:pt x="361" y="715"/>
                      </a:cubicBezTo>
                      <a:cubicBezTo>
                        <a:pt x="307" y="680"/>
                        <a:pt x="262" y="635"/>
                        <a:pt x="258" y="590"/>
                      </a:cubicBezTo>
                      <a:cubicBezTo>
                        <a:pt x="255" y="545"/>
                        <a:pt x="286" y="538"/>
                        <a:pt x="265" y="536"/>
                      </a:cubicBezTo>
                      <a:cubicBezTo>
                        <a:pt x="243" y="535"/>
                        <a:pt x="229" y="603"/>
                        <a:pt x="204" y="655"/>
                      </a:cubicBezTo>
                      <a:cubicBezTo>
                        <a:pt x="180" y="706"/>
                        <a:pt x="152" y="705"/>
                        <a:pt x="188" y="645"/>
                      </a:cubicBezTo>
                      <a:cubicBezTo>
                        <a:pt x="224" y="586"/>
                        <a:pt x="215" y="514"/>
                        <a:pt x="222" y="459"/>
                      </a:cubicBezTo>
                      <a:cubicBezTo>
                        <a:pt x="230" y="404"/>
                        <a:pt x="281" y="395"/>
                        <a:pt x="273" y="382"/>
                      </a:cubicBezTo>
                      <a:cubicBezTo>
                        <a:pt x="265" y="370"/>
                        <a:pt x="260" y="333"/>
                        <a:pt x="285" y="305"/>
                      </a:cubicBezTo>
                      <a:cubicBezTo>
                        <a:pt x="310" y="277"/>
                        <a:pt x="295" y="230"/>
                        <a:pt x="259" y="245"/>
                      </a:cubicBezTo>
                      <a:cubicBezTo>
                        <a:pt x="223" y="259"/>
                        <a:pt x="117" y="282"/>
                        <a:pt x="87" y="274"/>
                      </a:cubicBezTo>
                      <a:cubicBezTo>
                        <a:pt x="276" y="243"/>
                        <a:pt x="266" y="108"/>
                        <a:pt x="306" y="102"/>
                      </a:cubicBezTo>
                      <a:cubicBezTo>
                        <a:pt x="345" y="95"/>
                        <a:pt x="423" y="50"/>
                        <a:pt x="446" y="0"/>
                      </a:cubicBezTo>
                      <a:cubicBezTo>
                        <a:pt x="420" y="91"/>
                        <a:pt x="383" y="150"/>
                        <a:pt x="356" y="179"/>
                      </a:cubicBezTo>
                      <a:cubicBezTo>
                        <a:pt x="328" y="208"/>
                        <a:pt x="321" y="224"/>
                        <a:pt x="325" y="256"/>
                      </a:cubicBezTo>
                      <a:cubicBezTo>
                        <a:pt x="328" y="288"/>
                        <a:pt x="341" y="280"/>
                        <a:pt x="362" y="267"/>
                      </a:cubicBezTo>
                      <a:cubicBezTo>
                        <a:pt x="383" y="254"/>
                        <a:pt x="367" y="272"/>
                        <a:pt x="348" y="285"/>
                      </a:cubicBezTo>
                      <a:cubicBezTo>
                        <a:pt x="328" y="298"/>
                        <a:pt x="315" y="289"/>
                        <a:pt x="297" y="308"/>
                      </a:cubicBezTo>
                      <a:cubicBezTo>
                        <a:pt x="279" y="327"/>
                        <a:pt x="275" y="350"/>
                        <a:pt x="286" y="383"/>
                      </a:cubicBezTo>
                      <a:cubicBezTo>
                        <a:pt x="297" y="416"/>
                        <a:pt x="341" y="406"/>
                        <a:pt x="391" y="410"/>
                      </a:cubicBezTo>
                      <a:cubicBezTo>
                        <a:pt x="441" y="414"/>
                        <a:pt x="500" y="400"/>
                        <a:pt x="541" y="382"/>
                      </a:cubicBezTo>
                      <a:cubicBezTo>
                        <a:pt x="580" y="365"/>
                        <a:pt x="622" y="350"/>
                        <a:pt x="616" y="355"/>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60" name="îś1ïḑê"/>
                <p:cNvSpPr/>
                <p:nvPr/>
              </p:nvSpPr>
              <p:spPr bwMode="auto">
                <a:xfrm>
                  <a:off x="1717675" y="3573462"/>
                  <a:ext cx="80963" cy="119063"/>
                </a:xfrm>
                <a:custGeom>
                  <a:avLst/>
                  <a:gdLst>
                    <a:gd name="T0" fmla="*/ 0 w 39"/>
                    <a:gd name="T1" fmla="*/ 51 h 57"/>
                    <a:gd name="T2" fmla="*/ 30 w 39"/>
                    <a:gd name="T3" fmla="*/ 6 h 57"/>
                    <a:gd name="T4" fmla="*/ 34 w 39"/>
                    <a:gd name="T5" fmla="*/ 0 h 57"/>
                    <a:gd name="T6" fmla="*/ 22 w 39"/>
                    <a:gd name="T7" fmla="*/ 49 h 57"/>
                    <a:gd name="T8" fmla="*/ 0 w 39"/>
                    <a:gd name="T9" fmla="*/ 51 h 57"/>
                  </a:gdLst>
                  <a:ahLst/>
                  <a:cxnLst>
                    <a:cxn ang="0">
                      <a:pos x="T0" y="T1"/>
                    </a:cxn>
                    <a:cxn ang="0">
                      <a:pos x="T2" y="T3"/>
                    </a:cxn>
                    <a:cxn ang="0">
                      <a:pos x="T4" y="T5"/>
                    </a:cxn>
                    <a:cxn ang="0">
                      <a:pos x="T6" y="T7"/>
                    </a:cxn>
                    <a:cxn ang="0">
                      <a:pos x="T8" y="T9"/>
                    </a:cxn>
                  </a:cxnLst>
                  <a:rect l="0" t="0" r="r" b="b"/>
                  <a:pathLst>
                    <a:path w="39" h="57">
                      <a:moveTo>
                        <a:pt x="0" y="51"/>
                      </a:moveTo>
                      <a:cubicBezTo>
                        <a:pt x="14" y="35"/>
                        <a:pt x="25" y="20"/>
                        <a:pt x="30" y="6"/>
                      </a:cubicBezTo>
                      <a:cubicBezTo>
                        <a:pt x="31" y="4"/>
                        <a:pt x="32" y="2"/>
                        <a:pt x="34" y="0"/>
                      </a:cubicBezTo>
                      <a:cubicBezTo>
                        <a:pt x="39" y="16"/>
                        <a:pt x="31" y="36"/>
                        <a:pt x="22" y="49"/>
                      </a:cubicBezTo>
                      <a:cubicBezTo>
                        <a:pt x="16" y="57"/>
                        <a:pt x="8" y="56"/>
                        <a:pt x="0"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1" name="íṩľîdè"/>
                <p:cNvSpPr/>
                <p:nvPr/>
              </p:nvSpPr>
              <p:spPr bwMode="auto">
                <a:xfrm>
                  <a:off x="2073275" y="4168775"/>
                  <a:ext cx="295275" cy="222250"/>
                </a:xfrm>
                <a:custGeom>
                  <a:avLst/>
                  <a:gdLst>
                    <a:gd name="T0" fmla="*/ 132 w 141"/>
                    <a:gd name="T1" fmla="*/ 0 h 106"/>
                    <a:gd name="T2" fmla="*/ 127 w 141"/>
                    <a:gd name="T3" fmla="*/ 6 h 106"/>
                    <a:gd name="T4" fmla="*/ 141 w 141"/>
                    <a:gd name="T5" fmla="*/ 9 h 106"/>
                    <a:gd name="T6" fmla="*/ 47 w 141"/>
                    <a:gd name="T7" fmla="*/ 87 h 106"/>
                    <a:gd name="T8" fmla="*/ 0 w 141"/>
                    <a:gd name="T9" fmla="*/ 41 h 106"/>
                    <a:gd name="T10" fmla="*/ 38 w 141"/>
                    <a:gd name="T11" fmla="*/ 47 h 106"/>
                    <a:gd name="T12" fmla="*/ 127 w 141"/>
                    <a:gd name="T13" fmla="*/ 3 h 106"/>
                    <a:gd name="T14" fmla="*/ 132 w 141"/>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06">
                      <a:moveTo>
                        <a:pt x="132" y="0"/>
                      </a:moveTo>
                      <a:cubicBezTo>
                        <a:pt x="129" y="4"/>
                        <a:pt x="127" y="6"/>
                        <a:pt x="127" y="6"/>
                      </a:cubicBezTo>
                      <a:cubicBezTo>
                        <a:pt x="127" y="6"/>
                        <a:pt x="133" y="7"/>
                        <a:pt x="141" y="9"/>
                      </a:cubicBezTo>
                      <a:cubicBezTo>
                        <a:pt x="114" y="32"/>
                        <a:pt x="75" y="69"/>
                        <a:pt x="47" y="87"/>
                      </a:cubicBezTo>
                      <a:cubicBezTo>
                        <a:pt x="16" y="106"/>
                        <a:pt x="0" y="49"/>
                        <a:pt x="0" y="41"/>
                      </a:cubicBezTo>
                      <a:cubicBezTo>
                        <a:pt x="0" y="32"/>
                        <a:pt x="11" y="45"/>
                        <a:pt x="38" y="47"/>
                      </a:cubicBezTo>
                      <a:cubicBezTo>
                        <a:pt x="64" y="49"/>
                        <a:pt x="107" y="18"/>
                        <a:pt x="127" y="3"/>
                      </a:cubicBezTo>
                      <a:cubicBezTo>
                        <a:pt x="129" y="2"/>
                        <a:pt x="131" y="1"/>
                        <a:pt x="132"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5000" lnSpcReduction="20000"/>
                </a:bodyPr>
                <a:lstStyle/>
                <a:p>
                  <a:endParaRPr lang="zh-CN" altLang="en-US"/>
                </a:p>
              </p:txBody>
            </p:sp>
            <p:sp>
              <p:nvSpPr>
                <p:cNvPr id="62" name="íṥḷiḓê"/>
                <p:cNvSpPr/>
                <p:nvPr/>
              </p:nvSpPr>
              <p:spPr bwMode="auto">
                <a:xfrm>
                  <a:off x="1557337" y="4954587"/>
                  <a:ext cx="166688" cy="171450"/>
                </a:xfrm>
                <a:custGeom>
                  <a:avLst/>
                  <a:gdLst>
                    <a:gd name="T0" fmla="*/ 75 w 80"/>
                    <a:gd name="T1" fmla="*/ 18 h 82"/>
                    <a:gd name="T2" fmla="*/ 75 w 80"/>
                    <a:gd name="T3" fmla="*/ 69 h 82"/>
                    <a:gd name="T4" fmla="*/ 15 w 80"/>
                    <a:gd name="T5" fmla="*/ 71 h 82"/>
                    <a:gd name="T6" fmla="*/ 23 w 80"/>
                    <a:gd name="T7" fmla="*/ 4 h 82"/>
                    <a:gd name="T8" fmla="*/ 75 w 80"/>
                    <a:gd name="T9" fmla="*/ 18 h 82"/>
                  </a:gdLst>
                  <a:ahLst/>
                  <a:cxnLst>
                    <a:cxn ang="0">
                      <a:pos x="T0" y="T1"/>
                    </a:cxn>
                    <a:cxn ang="0">
                      <a:pos x="T2" y="T3"/>
                    </a:cxn>
                    <a:cxn ang="0">
                      <a:pos x="T4" y="T5"/>
                    </a:cxn>
                    <a:cxn ang="0">
                      <a:pos x="T6" y="T7"/>
                    </a:cxn>
                    <a:cxn ang="0">
                      <a:pos x="T8" y="T9"/>
                    </a:cxn>
                  </a:cxnLst>
                  <a:rect l="0" t="0" r="r" b="b"/>
                  <a:pathLst>
                    <a:path w="80" h="82">
                      <a:moveTo>
                        <a:pt x="75" y="18"/>
                      </a:moveTo>
                      <a:cubicBezTo>
                        <a:pt x="79" y="24"/>
                        <a:pt x="80" y="62"/>
                        <a:pt x="75" y="69"/>
                      </a:cubicBezTo>
                      <a:cubicBezTo>
                        <a:pt x="70" y="77"/>
                        <a:pt x="26" y="82"/>
                        <a:pt x="15" y="71"/>
                      </a:cubicBezTo>
                      <a:cubicBezTo>
                        <a:pt x="5" y="59"/>
                        <a:pt x="0" y="10"/>
                        <a:pt x="23" y="4"/>
                      </a:cubicBezTo>
                      <a:cubicBezTo>
                        <a:pt x="40" y="0"/>
                        <a:pt x="72" y="13"/>
                        <a:pt x="75"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63" name="iṡļïdé"/>
                <p:cNvSpPr/>
                <p:nvPr/>
              </p:nvSpPr>
              <p:spPr bwMode="auto">
                <a:xfrm>
                  <a:off x="2049462" y="4016375"/>
                  <a:ext cx="246063" cy="249238"/>
                </a:xfrm>
                <a:custGeom>
                  <a:avLst/>
                  <a:gdLst>
                    <a:gd name="T0" fmla="*/ 94 w 118"/>
                    <a:gd name="T1" fmla="*/ 22 h 119"/>
                    <a:gd name="T2" fmla="*/ 71 w 118"/>
                    <a:gd name="T3" fmla="*/ 103 h 119"/>
                    <a:gd name="T4" fmla="*/ 22 w 118"/>
                    <a:gd name="T5" fmla="*/ 37 h 119"/>
                    <a:gd name="T6" fmla="*/ 94 w 118"/>
                    <a:gd name="T7" fmla="*/ 22 h 119"/>
                  </a:gdLst>
                  <a:ahLst/>
                  <a:cxnLst>
                    <a:cxn ang="0">
                      <a:pos x="T0" y="T1"/>
                    </a:cxn>
                    <a:cxn ang="0">
                      <a:pos x="T2" y="T3"/>
                    </a:cxn>
                    <a:cxn ang="0">
                      <a:pos x="T4" y="T5"/>
                    </a:cxn>
                    <a:cxn ang="0">
                      <a:pos x="T6" y="T7"/>
                    </a:cxn>
                  </a:cxnLst>
                  <a:rect l="0" t="0" r="r" b="b"/>
                  <a:pathLst>
                    <a:path w="118" h="119">
                      <a:moveTo>
                        <a:pt x="94" y="22"/>
                      </a:moveTo>
                      <a:cubicBezTo>
                        <a:pt x="118" y="53"/>
                        <a:pt x="83" y="93"/>
                        <a:pt x="71" y="103"/>
                      </a:cubicBezTo>
                      <a:cubicBezTo>
                        <a:pt x="52" y="119"/>
                        <a:pt x="0" y="54"/>
                        <a:pt x="22" y="37"/>
                      </a:cubicBezTo>
                      <a:cubicBezTo>
                        <a:pt x="39" y="23"/>
                        <a:pt x="77" y="0"/>
                        <a:pt x="94" y="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2500" lnSpcReduction="20000"/>
                </a:bodyPr>
                <a:lstStyle/>
                <a:p>
                  <a:endParaRPr lang="zh-CN" altLang="en-US"/>
                </a:p>
              </p:txBody>
            </p:sp>
            <p:sp>
              <p:nvSpPr>
                <p:cNvPr id="64" name="íṡḻiḋé"/>
                <p:cNvSpPr/>
                <p:nvPr/>
              </p:nvSpPr>
              <p:spPr bwMode="auto">
                <a:xfrm>
                  <a:off x="1576387" y="4451350"/>
                  <a:ext cx="223838" cy="211138"/>
                </a:xfrm>
                <a:custGeom>
                  <a:avLst/>
                  <a:gdLst>
                    <a:gd name="T0" fmla="*/ 93 w 108"/>
                    <a:gd name="T1" fmla="*/ 84 h 101"/>
                    <a:gd name="T2" fmla="*/ 29 w 108"/>
                    <a:gd name="T3" fmla="*/ 96 h 101"/>
                    <a:gd name="T4" fmla="*/ 30 w 108"/>
                    <a:gd name="T5" fmla="*/ 7 h 101"/>
                    <a:gd name="T6" fmla="*/ 93 w 108"/>
                    <a:gd name="T7" fmla="*/ 22 h 101"/>
                    <a:gd name="T8" fmla="*/ 93 w 108"/>
                    <a:gd name="T9" fmla="*/ 84 h 101"/>
                  </a:gdLst>
                  <a:ahLst/>
                  <a:cxnLst>
                    <a:cxn ang="0">
                      <a:pos x="T0" y="T1"/>
                    </a:cxn>
                    <a:cxn ang="0">
                      <a:pos x="T2" y="T3"/>
                    </a:cxn>
                    <a:cxn ang="0">
                      <a:pos x="T4" y="T5"/>
                    </a:cxn>
                    <a:cxn ang="0">
                      <a:pos x="T6" y="T7"/>
                    </a:cxn>
                    <a:cxn ang="0">
                      <a:pos x="T8" y="T9"/>
                    </a:cxn>
                  </a:cxnLst>
                  <a:rect l="0" t="0" r="r" b="b"/>
                  <a:pathLst>
                    <a:path w="108" h="101">
                      <a:moveTo>
                        <a:pt x="93" y="84"/>
                      </a:moveTo>
                      <a:cubicBezTo>
                        <a:pt x="75" y="96"/>
                        <a:pt x="44" y="101"/>
                        <a:pt x="29" y="96"/>
                      </a:cubicBezTo>
                      <a:cubicBezTo>
                        <a:pt x="8" y="91"/>
                        <a:pt x="0" y="20"/>
                        <a:pt x="30" y="7"/>
                      </a:cubicBezTo>
                      <a:cubicBezTo>
                        <a:pt x="47" y="0"/>
                        <a:pt x="78" y="7"/>
                        <a:pt x="93" y="22"/>
                      </a:cubicBezTo>
                      <a:cubicBezTo>
                        <a:pt x="108" y="37"/>
                        <a:pt x="108" y="74"/>
                        <a:pt x="93" y="8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7500" lnSpcReduction="20000"/>
                </a:bodyPr>
                <a:lstStyle/>
                <a:p>
                  <a:endParaRPr lang="zh-CN" altLang="en-US"/>
                </a:p>
              </p:txBody>
            </p:sp>
            <p:sp>
              <p:nvSpPr>
                <p:cNvPr id="65" name="îṥľíḑe"/>
                <p:cNvSpPr/>
                <p:nvPr/>
              </p:nvSpPr>
              <p:spPr bwMode="auto">
                <a:xfrm>
                  <a:off x="1466850" y="4689475"/>
                  <a:ext cx="206375" cy="222250"/>
                </a:xfrm>
                <a:custGeom>
                  <a:avLst/>
                  <a:gdLst>
                    <a:gd name="T0" fmla="*/ 92 w 99"/>
                    <a:gd name="T1" fmla="*/ 23 h 106"/>
                    <a:gd name="T2" fmla="*/ 36 w 99"/>
                    <a:gd name="T3" fmla="*/ 5 h 106"/>
                    <a:gd name="T4" fmla="*/ 27 w 99"/>
                    <a:gd name="T5" fmla="*/ 87 h 106"/>
                    <a:gd name="T6" fmla="*/ 88 w 99"/>
                    <a:gd name="T7" fmla="*/ 90 h 106"/>
                    <a:gd name="T8" fmla="*/ 92 w 99"/>
                    <a:gd name="T9" fmla="*/ 23 h 106"/>
                  </a:gdLst>
                  <a:ahLst/>
                  <a:cxnLst>
                    <a:cxn ang="0">
                      <a:pos x="T0" y="T1"/>
                    </a:cxn>
                    <a:cxn ang="0">
                      <a:pos x="T2" y="T3"/>
                    </a:cxn>
                    <a:cxn ang="0">
                      <a:pos x="T4" y="T5"/>
                    </a:cxn>
                    <a:cxn ang="0">
                      <a:pos x="T6" y="T7"/>
                    </a:cxn>
                    <a:cxn ang="0">
                      <a:pos x="T8" y="T9"/>
                    </a:cxn>
                  </a:cxnLst>
                  <a:rect l="0" t="0" r="r" b="b"/>
                  <a:pathLst>
                    <a:path w="99" h="106">
                      <a:moveTo>
                        <a:pt x="92" y="23"/>
                      </a:moveTo>
                      <a:cubicBezTo>
                        <a:pt x="85" y="14"/>
                        <a:pt x="53" y="0"/>
                        <a:pt x="36" y="5"/>
                      </a:cubicBezTo>
                      <a:cubicBezTo>
                        <a:pt x="19" y="11"/>
                        <a:pt x="0" y="68"/>
                        <a:pt x="27" y="87"/>
                      </a:cubicBezTo>
                      <a:cubicBezTo>
                        <a:pt x="54" y="106"/>
                        <a:pt x="81" y="103"/>
                        <a:pt x="88" y="90"/>
                      </a:cubicBezTo>
                      <a:cubicBezTo>
                        <a:pt x="95" y="76"/>
                        <a:pt x="99" y="31"/>
                        <a:pt x="92"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5000" lnSpcReduction="20000"/>
                </a:bodyPr>
                <a:lstStyle/>
                <a:p>
                  <a:endParaRPr lang="zh-CN" altLang="en-US"/>
                </a:p>
              </p:txBody>
            </p:sp>
            <p:sp>
              <p:nvSpPr>
                <p:cNvPr id="66" name="îSḻíḑê"/>
                <p:cNvSpPr/>
                <p:nvPr/>
              </p:nvSpPr>
              <p:spPr bwMode="auto">
                <a:xfrm>
                  <a:off x="673100" y="4689475"/>
                  <a:ext cx="454025" cy="609600"/>
                </a:xfrm>
                <a:custGeom>
                  <a:avLst/>
                  <a:gdLst>
                    <a:gd name="T0" fmla="*/ 51 w 218"/>
                    <a:gd name="T1" fmla="*/ 0 h 292"/>
                    <a:gd name="T2" fmla="*/ 218 w 218"/>
                    <a:gd name="T3" fmla="*/ 256 h 292"/>
                    <a:gd name="T4" fmla="*/ 51 w 218"/>
                    <a:gd name="T5" fmla="*/ 0 h 292"/>
                  </a:gdLst>
                  <a:ahLst/>
                  <a:cxnLst>
                    <a:cxn ang="0">
                      <a:pos x="T0" y="T1"/>
                    </a:cxn>
                    <a:cxn ang="0">
                      <a:pos x="T2" y="T3"/>
                    </a:cxn>
                    <a:cxn ang="0">
                      <a:pos x="T4" y="T5"/>
                    </a:cxn>
                  </a:cxnLst>
                  <a:rect l="0" t="0" r="r" b="b"/>
                  <a:pathLst>
                    <a:path w="218" h="292">
                      <a:moveTo>
                        <a:pt x="51" y="0"/>
                      </a:moveTo>
                      <a:cubicBezTo>
                        <a:pt x="0" y="100"/>
                        <a:pt x="130" y="292"/>
                        <a:pt x="218" y="256"/>
                      </a:cubicBezTo>
                      <a:cubicBezTo>
                        <a:pt x="125" y="209"/>
                        <a:pt x="48" y="105"/>
                        <a:pt x="51"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67" name="îş1iḓê"/>
                <p:cNvSpPr/>
                <p:nvPr/>
              </p:nvSpPr>
              <p:spPr bwMode="auto">
                <a:xfrm>
                  <a:off x="706437" y="5213350"/>
                  <a:ext cx="457200" cy="933450"/>
                </a:xfrm>
                <a:custGeom>
                  <a:avLst/>
                  <a:gdLst>
                    <a:gd name="T0" fmla="*/ 0 w 288"/>
                    <a:gd name="T1" fmla="*/ 588 h 588"/>
                    <a:gd name="T2" fmla="*/ 3 w 288"/>
                    <a:gd name="T3" fmla="*/ 588 h 588"/>
                    <a:gd name="T4" fmla="*/ 288 w 288"/>
                    <a:gd name="T5" fmla="*/ 378 h 588"/>
                    <a:gd name="T6" fmla="*/ 0 w 288"/>
                    <a:gd name="T7" fmla="*/ 0 h 588"/>
                    <a:gd name="T8" fmla="*/ 0 w 288"/>
                    <a:gd name="T9" fmla="*/ 588 h 588"/>
                  </a:gdLst>
                  <a:ahLst/>
                  <a:cxnLst>
                    <a:cxn ang="0">
                      <a:pos x="T0" y="T1"/>
                    </a:cxn>
                    <a:cxn ang="0">
                      <a:pos x="T2" y="T3"/>
                    </a:cxn>
                    <a:cxn ang="0">
                      <a:pos x="T4" y="T5"/>
                    </a:cxn>
                    <a:cxn ang="0">
                      <a:pos x="T6" y="T7"/>
                    </a:cxn>
                    <a:cxn ang="0">
                      <a:pos x="T8" y="T9"/>
                    </a:cxn>
                  </a:cxnLst>
                  <a:rect l="0" t="0" r="r" b="b"/>
                  <a:pathLst>
                    <a:path w="288" h="588">
                      <a:moveTo>
                        <a:pt x="0" y="588"/>
                      </a:moveTo>
                      <a:lnTo>
                        <a:pt x="3" y="588"/>
                      </a:lnTo>
                      <a:lnTo>
                        <a:pt x="288" y="378"/>
                      </a:lnTo>
                      <a:lnTo>
                        <a:pt x="0" y="0"/>
                      </a:lnTo>
                      <a:lnTo>
                        <a:pt x="0" y="588"/>
                      </a:lnTo>
                      <a:close/>
                    </a:path>
                  </a:pathLst>
                </a:custGeom>
                <a:solidFill>
                  <a:srgbClr val="B3C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grpSp>
            <p:nvGrpSpPr>
              <p:cNvPr id="121" name="ïṩlídé"/>
              <p:cNvGrpSpPr/>
              <p:nvPr/>
            </p:nvGrpSpPr>
            <p:grpSpPr>
              <a:xfrm>
                <a:off x="1158875" y="1376362"/>
                <a:ext cx="2232025" cy="2995613"/>
                <a:chOff x="1158875" y="1376362"/>
                <a:chExt cx="2232025" cy="2995613"/>
              </a:xfrm>
            </p:grpSpPr>
            <p:sp>
              <p:nvSpPr>
                <p:cNvPr id="55" name="îşľîḋé"/>
                <p:cNvSpPr/>
                <p:nvPr/>
              </p:nvSpPr>
              <p:spPr bwMode="auto">
                <a:xfrm>
                  <a:off x="1158875" y="1376362"/>
                  <a:ext cx="2232025" cy="2182813"/>
                </a:xfrm>
                <a:custGeom>
                  <a:avLst/>
                  <a:gdLst>
                    <a:gd name="T0" fmla="*/ 533 w 1071"/>
                    <a:gd name="T1" fmla="*/ 1 h 1044"/>
                    <a:gd name="T2" fmla="*/ 1069 w 1071"/>
                    <a:gd name="T3" fmla="*/ 520 h 1044"/>
                    <a:gd name="T4" fmla="*/ 537 w 1071"/>
                    <a:gd name="T5" fmla="*/ 1043 h 1044"/>
                    <a:gd name="T6" fmla="*/ 1 w 1071"/>
                    <a:gd name="T7" fmla="*/ 524 h 1044"/>
                    <a:gd name="T8" fmla="*/ 533 w 1071"/>
                    <a:gd name="T9" fmla="*/ 1 h 1044"/>
                  </a:gdLst>
                  <a:ahLst/>
                  <a:cxnLst>
                    <a:cxn ang="0">
                      <a:pos x="T0" y="T1"/>
                    </a:cxn>
                    <a:cxn ang="0">
                      <a:pos x="T2" y="T3"/>
                    </a:cxn>
                    <a:cxn ang="0">
                      <a:pos x="T4" y="T5"/>
                    </a:cxn>
                    <a:cxn ang="0">
                      <a:pos x="T6" y="T7"/>
                    </a:cxn>
                    <a:cxn ang="0">
                      <a:pos x="T8" y="T9"/>
                    </a:cxn>
                  </a:cxnLst>
                  <a:rect l="0" t="0" r="r" b="b"/>
                  <a:pathLst>
                    <a:path w="1071" h="1044">
                      <a:moveTo>
                        <a:pt x="533" y="1"/>
                      </a:moveTo>
                      <a:cubicBezTo>
                        <a:pt x="828" y="0"/>
                        <a:pt x="1068" y="232"/>
                        <a:pt x="1069" y="520"/>
                      </a:cubicBezTo>
                      <a:cubicBezTo>
                        <a:pt x="1071" y="808"/>
                        <a:pt x="832" y="1042"/>
                        <a:pt x="537" y="1043"/>
                      </a:cubicBezTo>
                      <a:cubicBezTo>
                        <a:pt x="242" y="1044"/>
                        <a:pt x="2" y="812"/>
                        <a:pt x="1" y="524"/>
                      </a:cubicBezTo>
                      <a:cubicBezTo>
                        <a:pt x="0" y="236"/>
                        <a:pt x="238" y="2"/>
                        <a:pt x="533" y="1"/>
                      </a:cubicBezTo>
                    </a:path>
                  </a:pathLst>
                </a:custGeom>
                <a:solidFill>
                  <a:schemeClr val="bg1">
                    <a:lumMod val="50000"/>
                  </a:schemeClr>
                </a:solidFill>
                <a:ln>
                  <a:noFill/>
                </a:ln>
              </p:spPr>
              <p:txBody>
                <a:bodyPr vert="horz" wrap="square" lIns="91440" tIns="45720" rIns="91440" bIns="45720" numCol="1" anchor="t" anchorCtr="0" compatLnSpc="1">
                  <a:normAutofit/>
                </a:bodyPr>
                <a:lstStyle/>
                <a:p>
                  <a:endParaRPr lang="zh-CN" altLang="en-US"/>
                </a:p>
              </p:txBody>
            </p:sp>
            <p:grpSp>
              <p:nvGrpSpPr>
                <p:cNvPr id="86" name="í$ľïďè"/>
                <p:cNvGrpSpPr/>
                <p:nvPr/>
              </p:nvGrpSpPr>
              <p:grpSpPr>
                <a:xfrm>
                  <a:off x="1277937" y="1493837"/>
                  <a:ext cx="1992313" cy="1947863"/>
                  <a:chOff x="1277937" y="1493837"/>
                  <a:chExt cx="1992313" cy="1947863"/>
                </a:xfrm>
              </p:grpSpPr>
              <p:sp>
                <p:nvSpPr>
                  <p:cNvPr id="56" name="íṧ1íḍe"/>
                  <p:cNvSpPr/>
                  <p:nvPr/>
                </p:nvSpPr>
                <p:spPr bwMode="auto">
                  <a:xfrm>
                    <a:off x="1277937" y="1493837"/>
                    <a:ext cx="1992313" cy="1947863"/>
                  </a:xfrm>
                  <a:custGeom>
                    <a:avLst/>
                    <a:gdLst>
                      <a:gd name="T0" fmla="*/ 476 w 956"/>
                      <a:gd name="T1" fmla="*/ 1 h 932"/>
                      <a:gd name="T2" fmla="*/ 955 w 956"/>
                      <a:gd name="T3" fmla="*/ 464 h 932"/>
                      <a:gd name="T4" fmla="*/ 480 w 956"/>
                      <a:gd name="T5" fmla="*/ 931 h 932"/>
                      <a:gd name="T6" fmla="*/ 1 w 956"/>
                      <a:gd name="T7" fmla="*/ 468 h 932"/>
                      <a:gd name="T8" fmla="*/ 476 w 956"/>
                      <a:gd name="T9" fmla="*/ 1 h 932"/>
                    </a:gdLst>
                    <a:ahLst/>
                    <a:cxnLst>
                      <a:cxn ang="0">
                        <a:pos x="T0" y="T1"/>
                      </a:cxn>
                      <a:cxn ang="0">
                        <a:pos x="T2" y="T3"/>
                      </a:cxn>
                      <a:cxn ang="0">
                        <a:pos x="T4" y="T5"/>
                      </a:cxn>
                      <a:cxn ang="0">
                        <a:pos x="T6" y="T7"/>
                      </a:cxn>
                      <a:cxn ang="0">
                        <a:pos x="T8" y="T9"/>
                      </a:cxn>
                    </a:cxnLst>
                    <a:rect l="0" t="0" r="r" b="b"/>
                    <a:pathLst>
                      <a:path w="956" h="932">
                        <a:moveTo>
                          <a:pt x="476" y="1"/>
                        </a:moveTo>
                        <a:cubicBezTo>
                          <a:pt x="740" y="0"/>
                          <a:pt x="954" y="207"/>
                          <a:pt x="955" y="464"/>
                        </a:cubicBezTo>
                        <a:cubicBezTo>
                          <a:pt x="956" y="721"/>
                          <a:pt x="743" y="930"/>
                          <a:pt x="480" y="931"/>
                        </a:cubicBezTo>
                        <a:cubicBezTo>
                          <a:pt x="217" y="932"/>
                          <a:pt x="2" y="725"/>
                          <a:pt x="1" y="468"/>
                        </a:cubicBezTo>
                        <a:cubicBezTo>
                          <a:pt x="0" y="211"/>
                          <a:pt x="213" y="2"/>
                          <a:pt x="476" y="1"/>
                        </a:cubicBezTo>
                      </a:path>
                    </a:pathLst>
                  </a:custGeom>
                  <a:solidFill>
                    <a:srgbClr val="FFC000"/>
                  </a:solidFill>
                  <a:ln>
                    <a:noFill/>
                  </a:ln>
                </p:spPr>
                <p:txBody>
                  <a:bodyPr vert="horz" wrap="square" lIns="91440" tIns="45720" rIns="91440" bIns="45720" numCol="1" anchor="t" anchorCtr="0" compatLnSpc="1">
                    <a:normAutofit/>
                  </a:bodyPr>
                  <a:lstStyle/>
                  <a:p>
                    <a:endParaRPr lang="zh-CN" altLang="en-US"/>
                  </a:p>
                </p:txBody>
              </p:sp>
              <p:sp>
                <p:nvSpPr>
                  <p:cNvPr id="57" name="i$lïdé"/>
                  <p:cNvSpPr/>
                  <p:nvPr/>
                </p:nvSpPr>
                <p:spPr bwMode="auto">
                  <a:xfrm>
                    <a:off x="1333500" y="2009775"/>
                    <a:ext cx="1441450" cy="1379538"/>
                  </a:xfrm>
                  <a:custGeom>
                    <a:avLst/>
                    <a:gdLst>
                      <a:gd name="T0" fmla="*/ 691 w 691"/>
                      <a:gd name="T1" fmla="*/ 597 h 660"/>
                      <a:gd name="T2" fmla="*/ 459 w 691"/>
                      <a:gd name="T3" fmla="*/ 659 h 660"/>
                      <a:gd name="T4" fmla="*/ 0 w 691"/>
                      <a:gd name="T5" fmla="*/ 215 h 660"/>
                      <a:gd name="T6" fmla="*/ 56 w 691"/>
                      <a:gd name="T7" fmla="*/ 0 h 660"/>
                      <a:gd name="T8" fmla="*/ 28 w 691"/>
                      <a:gd name="T9" fmla="*/ 159 h 660"/>
                      <a:gd name="T10" fmla="*/ 515 w 691"/>
                      <a:gd name="T11" fmla="*/ 630 h 660"/>
                      <a:gd name="T12" fmla="*/ 691 w 691"/>
                      <a:gd name="T13" fmla="*/ 597 h 660"/>
                    </a:gdLst>
                    <a:ahLst/>
                    <a:cxnLst>
                      <a:cxn ang="0">
                        <a:pos x="T0" y="T1"/>
                      </a:cxn>
                      <a:cxn ang="0">
                        <a:pos x="T2" y="T3"/>
                      </a:cxn>
                      <a:cxn ang="0">
                        <a:pos x="T4" y="T5"/>
                      </a:cxn>
                      <a:cxn ang="0">
                        <a:pos x="T6" y="T7"/>
                      </a:cxn>
                      <a:cxn ang="0">
                        <a:pos x="T8" y="T9"/>
                      </a:cxn>
                      <a:cxn ang="0">
                        <a:pos x="T10" y="T11"/>
                      </a:cxn>
                      <a:cxn ang="0">
                        <a:pos x="T12" y="T13"/>
                      </a:cxn>
                    </a:cxnLst>
                    <a:rect l="0" t="0" r="r" b="b"/>
                    <a:pathLst>
                      <a:path w="691" h="660">
                        <a:moveTo>
                          <a:pt x="691" y="597"/>
                        </a:moveTo>
                        <a:cubicBezTo>
                          <a:pt x="623" y="636"/>
                          <a:pt x="544" y="659"/>
                          <a:pt x="459" y="659"/>
                        </a:cubicBezTo>
                        <a:cubicBezTo>
                          <a:pt x="206" y="660"/>
                          <a:pt x="1" y="461"/>
                          <a:pt x="0" y="215"/>
                        </a:cubicBezTo>
                        <a:cubicBezTo>
                          <a:pt x="0" y="137"/>
                          <a:pt x="20" y="64"/>
                          <a:pt x="56" y="0"/>
                        </a:cubicBezTo>
                        <a:cubicBezTo>
                          <a:pt x="38" y="50"/>
                          <a:pt x="28" y="103"/>
                          <a:pt x="28" y="159"/>
                        </a:cubicBezTo>
                        <a:cubicBezTo>
                          <a:pt x="29" y="420"/>
                          <a:pt x="247" y="631"/>
                          <a:pt x="515" y="630"/>
                        </a:cubicBezTo>
                        <a:cubicBezTo>
                          <a:pt x="577" y="630"/>
                          <a:pt x="636" y="618"/>
                          <a:pt x="691" y="597"/>
                        </a:cubicBezTo>
                      </a:path>
                    </a:pathLst>
                  </a:custGeom>
                  <a:solidFill>
                    <a:schemeClr val="bg1">
                      <a:alpha val="50000"/>
                    </a:schemeClr>
                  </a:solidFill>
                  <a:ln>
                    <a:noFill/>
                  </a:ln>
                </p:spPr>
                <p:txBody>
                  <a:bodyPr vert="horz" wrap="square" lIns="91440" tIns="45720" rIns="91440" bIns="45720" numCol="1" anchor="t" anchorCtr="0" compatLnSpc="1">
                    <a:normAutofit/>
                  </a:bodyPr>
                  <a:lstStyle/>
                  <a:p>
                    <a:endParaRPr lang="zh-CN" altLang="en-US"/>
                  </a:p>
                </p:txBody>
              </p:sp>
            </p:grpSp>
            <p:grpSp>
              <p:nvGrpSpPr>
                <p:cNvPr id="85" name="ïṡlïďè"/>
                <p:cNvGrpSpPr/>
                <p:nvPr/>
              </p:nvGrpSpPr>
              <p:grpSpPr>
                <a:xfrm>
                  <a:off x="1771650" y="3430587"/>
                  <a:ext cx="474662" cy="941388"/>
                  <a:chOff x="1771650" y="3430587"/>
                  <a:chExt cx="474662" cy="941388"/>
                </a:xfrm>
                <a:solidFill>
                  <a:schemeClr val="bg1">
                    <a:lumMod val="50000"/>
                  </a:schemeClr>
                </a:solidFill>
              </p:grpSpPr>
              <p:sp>
                <p:nvSpPr>
                  <p:cNvPr id="52" name="isḻîḑé"/>
                  <p:cNvSpPr/>
                  <p:nvPr/>
                </p:nvSpPr>
                <p:spPr bwMode="auto">
                  <a:xfrm>
                    <a:off x="1871662" y="3467100"/>
                    <a:ext cx="374650" cy="230188"/>
                  </a:xfrm>
                  <a:custGeom>
                    <a:avLst/>
                    <a:gdLst>
                      <a:gd name="T0" fmla="*/ 11 w 180"/>
                      <a:gd name="T1" fmla="*/ 0 h 110"/>
                      <a:gd name="T2" fmla="*/ 180 w 180"/>
                      <a:gd name="T3" fmla="*/ 32 h 110"/>
                      <a:gd name="T4" fmla="*/ 169 w 180"/>
                      <a:gd name="T5" fmla="*/ 96 h 110"/>
                      <a:gd name="T6" fmla="*/ 0 w 180"/>
                      <a:gd name="T7" fmla="*/ 64 h 110"/>
                      <a:gd name="T8" fmla="*/ 11 w 180"/>
                      <a:gd name="T9" fmla="*/ 0 h 110"/>
                    </a:gdLst>
                    <a:ahLst/>
                    <a:cxnLst>
                      <a:cxn ang="0">
                        <a:pos x="T0" y="T1"/>
                      </a:cxn>
                      <a:cxn ang="0">
                        <a:pos x="T2" y="T3"/>
                      </a:cxn>
                      <a:cxn ang="0">
                        <a:pos x="T4" y="T5"/>
                      </a:cxn>
                      <a:cxn ang="0">
                        <a:pos x="T6" y="T7"/>
                      </a:cxn>
                      <a:cxn ang="0">
                        <a:pos x="T8" y="T9"/>
                      </a:cxn>
                    </a:cxnLst>
                    <a:rect l="0" t="0" r="r" b="b"/>
                    <a:pathLst>
                      <a:path w="180" h="110">
                        <a:moveTo>
                          <a:pt x="11" y="0"/>
                        </a:moveTo>
                        <a:cubicBezTo>
                          <a:pt x="180" y="32"/>
                          <a:pt x="180" y="32"/>
                          <a:pt x="180" y="32"/>
                        </a:cubicBezTo>
                        <a:cubicBezTo>
                          <a:pt x="169" y="96"/>
                          <a:pt x="169" y="96"/>
                          <a:pt x="169" y="96"/>
                        </a:cubicBezTo>
                        <a:cubicBezTo>
                          <a:pt x="104" y="110"/>
                          <a:pt x="47" y="99"/>
                          <a:pt x="0" y="64"/>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2500" lnSpcReduction="20000"/>
                  </a:bodyPr>
                  <a:lstStyle/>
                  <a:p>
                    <a:endParaRPr lang="zh-CN" altLang="en-US"/>
                  </a:p>
                </p:txBody>
              </p:sp>
              <p:sp>
                <p:nvSpPr>
                  <p:cNvPr id="58" name="iṧḷîḍe"/>
                  <p:cNvSpPr/>
                  <p:nvPr/>
                </p:nvSpPr>
                <p:spPr bwMode="auto">
                  <a:xfrm>
                    <a:off x="1771650" y="3430587"/>
                    <a:ext cx="430213" cy="941388"/>
                  </a:xfrm>
                  <a:custGeom>
                    <a:avLst/>
                    <a:gdLst>
                      <a:gd name="T0" fmla="*/ 89 w 206"/>
                      <a:gd name="T1" fmla="*/ 0 h 450"/>
                      <a:gd name="T2" fmla="*/ 206 w 206"/>
                      <a:gd name="T3" fmla="*/ 22 h 450"/>
                      <a:gd name="T4" fmla="*/ 178 w 206"/>
                      <a:gd name="T5" fmla="*/ 161 h 450"/>
                      <a:gd name="T6" fmla="*/ 145 w 206"/>
                      <a:gd name="T7" fmla="*/ 391 h 450"/>
                      <a:gd name="T8" fmla="*/ 0 w 206"/>
                      <a:gd name="T9" fmla="*/ 450 h 450"/>
                      <a:gd name="T10" fmla="*/ 36 w 206"/>
                      <a:gd name="T11" fmla="*/ 270 h 450"/>
                      <a:gd name="T12" fmla="*/ 71 w 206"/>
                      <a:gd name="T13" fmla="*/ 94 h 450"/>
                      <a:gd name="T14" fmla="*/ 89 w 206"/>
                      <a:gd name="T15" fmla="*/ 0 h 4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450">
                        <a:moveTo>
                          <a:pt x="89" y="0"/>
                        </a:moveTo>
                        <a:cubicBezTo>
                          <a:pt x="206" y="22"/>
                          <a:pt x="206" y="22"/>
                          <a:pt x="206" y="22"/>
                        </a:cubicBezTo>
                        <a:cubicBezTo>
                          <a:pt x="178" y="161"/>
                          <a:pt x="178" y="161"/>
                          <a:pt x="178" y="161"/>
                        </a:cubicBezTo>
                        <a:cubicBezTo>
                          <a:pt x="180" y="275"/>
                          <a:pt x="71" y="298"/>
                          <a:pt x="145" y="391"/>
                        </a:cubicBezTo>
                        <a:cubicBezTo>
                          <a:pt x="116" y="414"/>
                          <a:pt x="63" y="446"/>
                          <a:pt x="0" y="450"/>
                        </a:cubicBezTo>
                        <a:cubicBezTo>
                          <a:pt x="12" y="390"/>
                          <a:pt x="24" y="330"/>
                          <a:pt x="36" y="270"/>
                        </a:cubicBezTo>
                        <a:cubicBezTo>
                          <a:pt x="71" y="218"/>
                          <a:pt x="88" y="162"/>
                          <a:pt x="71" y="94"/>
                        </a:cubicBezTo>
                        <a:lnTo>
                          <a:pt x="8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sp>
              <p:nvSpPr>
                <p:cNvPr id="120" name="îṩļïḍè"/>
                <p:cNvSpPr/>
                <p:nvPr/>
              </p:nvSpPr>
              <p:spPr>
                <a:xfrm>
                  <a:off x="1991349" y="2220045"/>
                  <a:ext cx="565488" cy="49544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sz="3600">
                    <a:solidFill>
                      <a:schemeClr val="bg2">
                        <a:lumMod val="50000"/>
                      </a:schemeClr>
                    </a:solidFill>
                  </a:endParaRPr>
                </a:p>
              </p:txBody>
            </p:sp>
          </p:grpSp>
        </p:grpSp>
      </p:grpSp>
      <p:sp>
        <p:nvSpPr>
          <p:cNvPr id="5" name="文本框 4"/>
          <p:cNvSpPr txBox="1"/>
          <p:nvPr/>
        </p:nvSpPr>
        <p:spPr>
          <a:xfrm>
            <a:off x="4897755" y="2731135"/>
            <a:ext cx="6134100" cy="506730"/>
          </a:xfrm>
          <a:prstGeom prst="rect">
            <a:avLst/>
          </a:prstGeom>
          <a:noFill/>
        </p:spPr>
        <p:txBody>
          <a:bodyPr wrap="square" rtlCol="0" anchor="t">
            <a:spAutoFit/>
          </a:bodyPr>
          <a:p>
            <a:pPr>
              <a:lnSpc>
                <a:spcPct val="150000"/>
              </a:lnSpc>
            </a:pPr>
            <a:r>
              <a:rPr b="1" dirty="0" smtClean="0">
                <a:latin typeface="微软雅黑" panose="020B0503020204020204" pitchFamily="34" charset="-122"/>
                <a:ea typeface="微软雅黑" panose="020B0503020204020204" pitchFamily="34" charset="-122"/>
                <a:cs typeface="微软雅黑" panose="020B0503020204020204" pitchFamily="34" charset="-122"/>
              </a:rPr>
              <a:t>2. 是幼儿获取科学经验及方法的主要途径</a:t>
            </a:r>
            <a:endParaRPr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4854575" y="3625215"/>
            <a:ext cx="6134100" cy="506730"/>
          </a:xfrm>
          <a:prstGeom prst="rect">
            <a:avLst/>
          </a:prstGeom>
          <a:noFill/>
        </p:spPr>
        <p:txBody>
          <a:bodyPr wrap="square" rtlCol="0" anchor="t">
            <a:spAutoFit/>
          </a:bodyPr>
          <a:p>
            <a:pPr>
              <a:lnSpc>
                <a:spcPct val="150000"/>
              </a:lnSpc>
            </a:pPr>
            <a:r>
              <a:rPr b="1" dirty="0" smtClean="0">
                <a:latin typeface="微软雅黑" panose="020B0503020204020204" pitchFamily="34" charset="-122"/>
                <a:ea typeface="微软雅黑" panose="020B0503020204020204" pitchFamily="34" charset="-122"/>
                <a:cs typeface="微软雅黑" panose="020B0503020204020204" pitchFamily="34" charset="-122"/>
              </a:rPr>
              <a:t>3. 有利于培养幼儿的创新素质</a:t>
            </a:r>
            <a:endParaRPr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4739005" y="4546600"/>
            <a:ext cx="6134100" cy="506730"/>
          </a:xfrm>
          <a:prstGeom prst="rect">
            <a:avLst/>
          </a:prstGeom>
          <a:noFill/>
        </p:spPr>
        <p:txBody>
          <a:bodyPr wrap="square" rtlCol="0" anchor="t">
            <a:spAutoFit/>
          </a:bodyPr>
          <a:p>
            <a:pPr>
              <a:lnSpc>
                <a:spcPct val="150000"/>
              </a:lnSpc>
            </a:pPr>
            <a:r>
              <a:rPr b="1" dirty="0" smtClean="0">
                <a:latin typeface="微软雅黑" panose="020B0503020204020204" pitchFamily="34" charset="-122"/>
                <a:ea typeface="微软雅黑" panose="020B0503020204020204" pitchFamily="34" charset="-122"/>
                <a:cs typeface="微软雅黑" panose="020B0503020204020204" pitchFamily="34" charset="-122"/>
              </a:rPr>
              <a:t>4. 有利于幼儿语言表达及合作交往能力的提高</a:t>
            </a:r>
            <a:endParaRPr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4739005" y="5411470"/>
            <a:ext cx="6134100" cy="506730"/>
          </a:xfrm>
          <a:prstGeom prst="rect">
            <a:avLst/>
          </a:prstGeom>
          <a:noFill/>
        </p:spPr>
        <p:txBody>
          <a:bodyPr wrap="square" rtlCol="0" anchor="t">
            <a:spAutoFit/>
          </a:bodyPr>
          <a:p>
            <a:pPr>
              <a:lnSpc>
                <a:spcPct val="150000"/>
              </a:lnSpc>
            </a:pPr>
            <a:r>
              <a:rPr b="1" dirty="0" smtClean="0">
                <a:latin typeface="微软雅黑" panose="020B0503020204020204" pitchFamily="34" charset="-122"/>
                <a:ea typeface="微软雅黑" panose="020B0503020204020204" pitchFamily="34" charset="-122"/>
                <a:cs typeface="微软雅黑" panose="020B0503020204020204" pitchFamily="34" charset="-122"/>
              </a:rPr>
              <a:t>5. 有助于充分发展幼儿的个性</a:t>
            </a:r>
            <a:endParaRPr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6553200" cy="62865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文本框 12"/>
          <p:cNvSpPr txBox="1"/>
          <p:nvPr/>
        </p:nvSpPr>
        <p:spPr>
          <a:xfrm>
            <a:off x="123825" y="238760"/>
            <a:ext cx="59099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三、搞好幼儿科学教育活动的方法</a:t>
            </a:r>
            <a:endParaRPr lang="zh-CN" altLang="en-US" sz="2400" b="1" dirty="0" smtClean="0">
              <a:latin typeface="方正少儿_GBK" panose="03000509000000000000" charset="-122"/>
              <a:ea typeface="方正少儿_GBK" panose="03000509000000000000" charset="-122"/>
            </a:endParaRPr>
          </a:p>
        </p:txBody>
      </p:sp>
      <p:sp>
        <p:nvSpPr>
          <p:cNvPr id="14" name="文本框 13"/>
          <p:cNvSpPr txBox="1"/>
          <p:nvPr/>
        </p:nvSpPr>
        <p:spPr>
          <a:xfrm>
            <a:off x="367030" y="2011680"/>
            <a:ext cx="5005070"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（一）选择适合的教材，合理、科学地设计活动</a:t>
            </a:r>
            <a:endParaRPr lang="zh-CN" altLang="en-US" b="1" dirty="0" smtClean="0">
              <a:solidFill>
                <a:srgbClr val="FF0000"/>
              </a:solidFill>
              <a:latin typeface="Arial" panose="020B0604020202020204" pitchFamily="34" charset="0"/>
              <a:ea typeface="微软雅黑" panose="020B0503020204020204" pitchFamily="34" charset="-122"/>
            </a:endParaRPr>
          </a:p>
        </p:txBody>
      </p:sp>
      <p:grpSp>
        <p:nvGrpSpPr>
          <p:cNvPr id="15" name="186379"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4510331" y="2456285"/>
            <a:ext cx="3790863" cy="2957090"/>
            <a:chOff x="4363646" y="2336270"/>
            <a:chExt cx="3790863" cy="2957090"/>
          </a:xfrm>
        </p:grpSpPr>
        <p:grpSp>
          <p:nvGrpSpPr>
            <p:cNvPr id="16" name="išľidê"/>
            <p:cNvGrpSpPr/>
            <p:nvPr/>
          </p:nvGrpSpPr>
          <p:grpSpPr>
            <a:xfrm>
              <a:off x="4363646" y="2336270"/>
              <a:ext cx="3690543" cy="2668506"/>
              <a:chOff x="1191000" y="2176393"/>
              <a:chExt cx="3464709" cy="2505213"/>
            </a:xfrm>
          </p:grpSpPr>
          <p:grpSp>
            <p:nvGrpSpPr>
              <p:cNvPr id="24" name="îṩlîḋè"/>
              <p:cNvGrpSpPr/>
              <p:nvPr/>
            </p:nvGrpSpPr>
            <p:grpSpPr>
              <a:xfrm flipV="1">
                <a:off x="1191000" y="3241333"/>
                <a:ext cx="3464709" cy="1440273"/>
                <a:chOff x="3810000" y="1303337"/>
                <a:chExt cx="2184401" cy="844552"/>
              </a:xfrm>
            </p:grpSpPr>
            <p:sp>
              <p:nvSpPr>
                <p:cNvPr id="30" name="íṧliďe"/>
                <p:cNvSpPr/>
                <p:nvPr/>
              </p:nvSpPr>
              <p:spPr bwMode="auto">
                <a:xfrm flipV="1">
                  <a:off x="3810000" y="1303337"/>
                  <a:ext cx="2184401" cy="839788"/>
                </a:xfrm>
                <a:custGeom>
                  <a:avLst/>
                  <a:gdLst/>
                  <a:ahLst/>
                  <a:cxnLst>
                    <a:cxn ang="0">
                      <a:pos x="1053" y="287"/>
                    </a:cxn>
                    <a:cxn ang="0">
                      <a:pos x="1053" y="286"/>
                    </a:cxn>
                    <a:cxn ang="0">
                      <a:pos x="1053" y="286"/>
                    </a:cxn>
                    <a:cxn ang="0">
                      <a:pos x="1052" y="286"/>
                    </a:cxn>
                    <a:cxn ang="0">
                      <a:pos x="931" y="54"/>
                    </a:cxn>
                    <a:cxn ang="0">
                      <a:pos x="931" y="55"/>
                    </a:cxn>
                    <a:cxn ang="0">
                      <a:pos x="930" y="52"/>
                    </a:cxn>
                    <a:cxn ang="0">
                      <a:pos x="927" y="48"/>
                    </a:cxn>
                    <a:cxn ang="0">
                      <a:pos x="812" y="16"/>
                    </a:cxn>
                    <a:cxn ang="0">
                      <a:pos x="528" y="0"/>
                    </a:cxn>
                    <a:cxn ang="0">
                      <a:pos x="243" y="16"/>
                    </a:cxn>
                    <a:cxn ang="0">
                      <a:pos x="128" y="48"/>
                    </a:cxn>
                    <a:cxn ang="0">
                      <a:pos x="127" y="48"/>
                    </a:cxn>
                    <a:cxn ang="0">
                      <a:pos x="4" y="283"/>
                    </a:cxn>
                    <a:cxn ang="0">
                      <a:pos x="1" y="286"/>
                    </a:cxn>
                    <a:cxn ang="0">
                      <a:pos x="1" y="287"/>
                    </a:cxn>
                    <a:cxn ang="0">
                      <a:pos x="0" y="290"/>
                    </a:cxn>
                    <a:cxn ang="0">
                      <a:pos x="155" y="328"/>
                    </a:cxn>
                    <a:cxn ang="0">
                      <a:pos x="528" y="344"/>
                    </a:cxn>
                    <a:cxn ang="0">
                      <a:pos x="900" y="328"/>
                    </a:cxn>
                    <a:cxn ang="0">
                      <a:pos x="1054" y="290"/>
                    </a:cxn>
                    <a:cxn ang="0">
                      <a:pos x="1054" y="287"/>
                    </a:cxn>
                    <a:cxn ang="0">
                      <a:pos x="1053" y="287"/>
                    </a:cxn>
                  </a:cxnLst>
                  <a:rect l="0" t="0" r="r" b="b"/>
                  <a:pathLst>
                    <a:path w="1054" h="344">
                      <a:moveTo>
                        <a:pt x="1053" y="287"/>
                      </a:moveTo>
                      <a:cubicBezTo>
                        <a:pt x="1053" y="287"/>
                        <a:pt x="1053" y="286"/>
                        <a:pt x="1053" y="286"/>
                      </a:cubicBezTo>
                      <a:cubicBezTo>
                        <a:pt x="1053" y="286"/>
                        <a:pt x="1053" y="286"/>
                        <a:pt x="1053" y="286"/>
                      </a:cubicBezTo>
                      <a:cubicBezTo>
                        <a:pt x="1053" y="286"/>
                        <a:pt x="1052" y="286"/>
                        <a:pt x="1052" y="286"/>
                      </a:cubicBezTo>
                      <a:cubicBezTo>
                        <a:pt x="1048" y="276"/>
                        <a:pt x="1026" y="236"/>
                        <a:pt x="931" y="54"/>
                      </a:cubicBezTo>
                      <a:cubicBezTo>
                        <a:pt x="931" y="54"/>
                        <a:pt x="931" y="54"/>
                        <a:pt x="931" y="55"/>
                      </a:cubicBezTo>
                      <a:cubicBezTo>
                        <a:pt x="931" y="54"/>
                        <a:pt x="931" y="53"/>
                        <a:pt x="930" y="52"/>
                      </a:cubicBezTo>
                      <a:cubicBezTo>
                        <a:pt x="930" y="52"/>
                        <a:pt x="930" y="52"/>
                        <a:pt x="927" y="48"/>
                      </a:cubicBezTo>
                      <a:cubicBezTo>
                        <a:pt x="918" y="35"/>
                        <a:pt x="879" y="25"/>
                        <a:pt x="812" y="16"/>
                      </a:cubicBezTo>
                      <a:cubicBezTo>
                        <a:pt x="734" y="5"/>
                        <a:pt x="638" y="0"/>
                        <a:pt x="528" y="0"/>
                      </a:cubicBezTo>
                      <a:cubicBezTo>
                        <a:pt x="417" y="0"/>
                        <a:pt x="323" y="5"/>
                        <a:pt x="243" y="16"/>
                      </a:cubicBezTo>
                      <a:cubicBezTo>
                        <a:pt x="175" y="25"/>
                        <a:pt x="136" y="37"/>
                        <a:pt x="128" y="48"/>
                      </a:cubicBezTo>
                      <a:cubicBezTo>
                        <a:pt x="128" y="48"/>
                        <a:pt x="128" y="48"/>
                        <a:pt x="127" y="48"/>
                      </a:cubicBezTo>
                      <a:cubicBezTo>
                        <a:pt x="127" y="48"/>
                        <a:pt x="127" y="48"/>
                        <a:pt x="4" y="283"/>
                      </a:cubicBezTo>
                      <a:cubicBezTo>
                        <a:pt x="3" y="284"/>
                        <a:pt x="2" y="285"/>
                        <a:pt x="1" y="286"/>
                      </a:cubicBezTo>
                      <a:cubicBezTo>
                        <a:pt x="1" y="287"/>
                        <a:pt x="1" y="287"/>
                        <a:pt x="1" y="287"/>
                      </a:cubicBezTo>
                      <a:cubicBezTo>
                        <a:pt x="1" y="288"/>
                        <a:pt x="0" y="289"/>
                        <a:pt x="0" y="290"/>
                      </a:cubicBezTo>
                      <a:cubicBezTo>
                        <a:pt x="0" y="305"/>
                        <a:pt x="52" y="318"/>
                        <a:pt x="155" y="328"/>
                      </a:cubicBezTo>
                      <a:cubicBezTo>
                        <a:pt x="258" y="339"/>
                        <a:pt x="382" y="344"/>
                        <a:pt x="528" y="344"/>
                      </a:cubicBezTo>
                      <a:cubicBezTo>
                        <a:pt x="672" y="344"/>
                        <a:pt x="797" y="339"/>
                        <a:pt x="900" y="328"/>
                      </a:cubicBezTo>
                      <a:cubicBezTo>
                        <a:pt x="1002" y="318"/>
                        <a:pt x="1054" y="305"/>
                        <a:pt x="1054" y="290"/>
                      </a:cubicBezTo>
                      <a:cubicBezTo>
                        <a:pt x="1054" y="289"/>
                        <a:pt x="1054" y="288"/>
                        <a:pt x="1054" y="287"/>
                      </a:cubicBezTo>
                      <a:cubicBezTo>
                        <a:pt x="1053" y="287"/>
                        <a:pt x="1053" y="287"/>
                        <a:pt x="1053" y="287"/>
                      </a:cubicBezTo>
                      <a:close/>
                    </a:path>
                  </a:pathLst>
                </a:custGeom>
                <a:solidFill>
                  <a:schemeClr val="accent1"/>
                </a:solidFill>
                <a:ln w="9525">
                  <a:noFill/>
                  <a:round/>
                </a:ln>
              </p:spPr>
              <p:txBody>
                <a:bodyPr wrap="square" lIns="91440" tIns="45720" rIns="91440" bIns="45720" anchor="ctr">
                  <a:normAutofit/>
                </a:bodyPr>
                <a:lstStyle/>
                <a:p>
                  <a:pPr algn="ctr"/>
                </a:p>
              </p:txBody>
            </p:sp>
            <p:sp>
              <p:nvSpPr>
                <p:cNvPr id="31" name="iṥļïḑé"/>
                <p:cNvSpPr/>
                <p:nvPr/>
              </p:nvSpPr>
              <p:spPr bwMode="auto">
                <a:xfrm>
                  <a:off x="4075114" y="1879167"/>
                  <a:ext cx="1654174" cy="268722"/>
                </a:xfrm>
                <a:prstGeom prst="ellipse">
                  <a:avLst/>
                </a:prstGeom>
                <a:solidFill>
                  <a:schemeClr val="accent1">
                    <a:lumMod val="75000"/>
                  </a:schemeClr>
                </a:solidFill>
                <a:ln w="19050">
                  <a:noFill/>
                  <a:round/>
                </a:ln>
              </p:spPr>
              <p:txBody>
                <a:bodyPr wrap="square" lIns="91440" tIns="45720" rIns="91440" bIns="45720" anchor="ctr">
                  <a:normAutofit fontScale="92500" lnSpcReduction="10000"/>
                </a:bodyPr>
                <a:lstStyle/>
                <a:p>
                  <a:pPr algn="ctr"/>
                </a:p>
              </p:txBody>
            </p:sp>
          </p:grpSp>
          <p:grpSp>
            <p:nvGrpSpPr>
              <p:cNvPr id="25" name="íşlíḑe"/>
              <p:cNvGrpSpPr/>
              <p:nvPr/>
            </p:nvGrpSpPr>
            <p:grpSpPr>
              <a:xfrm flipV="1">
                <a:off x="1704461" y="2176393"/>
                <a:ext cx="2437787" cy="1013384"/>
                <a:chOff x="3810000" y="1303337"/>
                <a:chExt cx="2184401" cy="844552"/>
              </a:xfrm>
            </p:grpSpPr>
            <p:sp>
              <p:nvSpPr>
                <p:cNvPr id="28" name="íṣlíde"/>
                <p:cNvSpPr/>
                <p:nvPr/>
              </p:nvSpPr>
              <p:spPr bwMode="auto">
                <a:xfrm flipV="1">
                  <a:off x="3810000" y="1303337"/>
                  <a:ext cx="2184401" cy="839788"/>
                </a:xfrm>
                <a:custGeom>
                  <a:avLst/>
                  <a:gdLst/>
                  <a:ahLst/>
                  <a:cxnLst>
                    <a:cxn ang="0">
                      <a:pos x="1053" y="287"/>
                    </a:cxn>
                    <a:cxn ang="0">
                      <a:pos x="1053" y="286"/>
                    </a:cxn>
                    <a:cxn ang="0">
                      <a:pos x="1053" y="286"/>
                    </a:cxn>
                    <a:cxn ang="0">
                      <a:pos x="1052" y="286"/>
                    </a:cxn>
                    <a:cxn ang="0">
                      <a:pos x="931" y="54"/>
                    </a:cxn>
                    <a:cxn ang="0">
                      <a:pos x="931" y="55"/>
                    </a:cxn>
                    <a:cxn ang="0">
                      <a:pos x="930" y="52"/>
                    </a:cxn>
                    <a:cxn ang="0">
                      <a:pos x="927" y="48"/>
                    </a:cxn>
                    <a:cxn ang="0">
                      <a:pos x="812" y="16"/>
                    </a:cxn>
                    <a:cxn ang="0">
                      <a:pos x="528" y="0"/>
                    </a:cxn>
                    <a:cxn ang="0">
                      <a:pos x="243" y="16"/>
                    </a:cxn>
                    <a:cxn ang="0">
                      <a:pos x="128" y="48"/>
                    </a:cxn>
                    <a:cxn ang="0">
                      <a:pos x="127" y="48"/>
                    </a:cxn>
                    <a:cxn ang="0">
                      <a:pos x="4" y="283"/>
                    </a:cxn>
                    <a:cxn ang="0">
                      <a:pos x="1" y="286"/>
                    </a:cxn>
                    <a:cxn ang="0">
                      <a:pos x="1" y="287"/>
                    </a:cxn>
                    <a:cxn ang="0">
                      <a:pos x="0" y="290"/>
                    </a:cxn>
                    <a:cxn ang="0">
                      <a:pos x="155" y="328"/>
                    </a:cxn>
                    <a:cxn ang="0">
                      <a:pos x="528" y="344"/>
                    </a:cxn>
                    <a:cxn ang="0">
                      <a:pos x="900" y="328"/>
                    </a:cxn>
                    <a:cxn ang="0">
                      <a:pos x="1054" y="290"/>
                    </a:cxn>
                    <a:cxn ang="0">
                      <a:pos x="1054" y="287"/>
                    </a:cxn>
                    <a:cxn ang="0">
                      <a:pos x="1053" y="287"/>
                    </a:cxn>
                  </a:cxnLst>
                  <a:rect l="0" t="0" r="r" b="b"/>
                  <a:pathLst>
                    <a:path w="1054" h="344">
                      <a:moveTo>
                        <a:pt x="1053" y="287"/>
                      </a:moveTo>
                      <a:cubicBezTo>
                        <a:pt x="1053" y="287"/>
                        <a:pt x="1053" y="286"/>
                        <a:pt x="1053" y="286"/>
                      </a:cubicBezTo>
                      <a:cubicBezTo>
                        <a:pt x="1053" y="286"/>
                        <a:pt x="1053" y="286"/>
                        <a:pt x="1053" y="286"/>
                      </a:cubicBezTo>
                      <a:cubicBezTo>
                        <a:pt x="1053" y="286"/>
                        <a:pt x="1052" y="286"/>
                        <a:pt x="1052" y="286"/>
                      </a:cubicBezTo>
                      <a:cubicBezTo>
                        <a:pt x="1048" y="276"/>
                        <a:pt x="1026" y="236"/>
                        <a:pt x="931" y="54"/>
                      </a:cubicBezTo>
                      <a:cubicBezTo>
                        <a:pt x="931" y="54"/>
                        <a:pt x="931" y="54"/>
                        <a:pt x="931" y="55"/>
                      </a:cubicBezTo>
                      <a:cubicBezTo>
                        <a:pt x="931" y="54"/>
                        <a:pt x="931" y="53"/>
                        <a:pt x="930" y="52"/>
                      </a:cubicBezTo>
                      <a:cubicBezTo>
                        <a:pt x="930" y="52"/>
                        <a:pt x="930" y="52"/>
                        <a:pt x="927" y="48"/>
                      </a:cubicBezTo>
                      <a:cubicBezTo>
                        <a:pt x="918" y="35"/>
                        <a:pt x="879" y="25"/>
                        <a:pt x="812" y="16"/>
                      </a:cubicBezTo>
                      <a:cubicBezTo>
                        <a:pt x="734" y="5"/>
                        <a:pt x="638" y="0"/>
                        <a:pt x="528" y="0"/>
                      </a:cubicBezTo>
                      <a:cubicBezTo>
                        <a:pt x="417" y="0"/>
                        <a:pt x="323" y="5"/>
                        <a:pt x="243" y="16"/>
                      </a:cubicBezTo>
                      <a:cubicBezTo>
                        <a:pt x="175" y="25"/>
                        <a:pt x="136" y="37"/>
                        <a:pt x="128" y="48"/>
                      </a:cubicBezTo>
                      <a:cubicBezTo>
                        <a:pt x="128" y="48"/>
                        <a:pt x="128" y="48"/>
                        <a:pt x="127" y="48"/>
                      </a:cubicBezTo>
                      <a:cubicBezTo>
                        <a:pt x="127" y="48"/>
                        <a:pt x="127" y="48"/>
                        <a:pt x="4" y="283"/>
                      </a:cubicBezTo>
                      <a:cubicBezTo>
                        <a:pt x="3" y="284"/>
                        <a:pt x="2" y="285"/>
                        <a:pt x="1" y="286"/>
                      </a:cubicBezTo>
                      <a:cubicBezTo>
                        <a:pt x="1" y="287"/>
                        <a:pt x="1" y="287"/>
                        <a:pt x="1" y="287"/>
                      </a:cubicBezTo>
                      <a:cubicBezTo>
                        <a:pt x="1" y="288"/>
                        <a:pt x="0" y="289"/>
                        <a:pt x="0" y="290"/>
                      </a:cubicBezTo>
                      <a:cubicBezTo>
                        <a:pt x="0" y="305"/>
                        <a:pt x="52" y="318"/>
                        <a:pt x="155" y="328"/>
                      </a:cubicBezTo>
                      <a:cubicBezTo>
                        <a:pt x="258" y="339"/>
                        <a:pt x="382" y="344"/>
                        <a:pt x="528" y="344"/>
                      </a:cubicBezTo>
                      <a:cubicBezTo>
                        <a:pt x="672" y="344"/>
                        <a:pt x="797" y="339"/>
                        <a:pt x="900" y="328"/>
                      </a:cubicBezTo>
                      <a:cubicBezTo>
                        <a:pt x="1002" y="318"/>
                        <a:pt x="1054" y="305"/>
                        <a:pt x="1054" y="290"/>
                      </a:cubicBezTo>
                      <a:cubicBezTo>
                        <a:pt x="1054" y="289"/>
                        <a:pt x="1054" y="288"/>
                        <a:pt x="1054" y="287"/>
                      </a:cubicBezTo>
                      <a:cubicBezTo>
                        <a:pt x="1053" y="287"/>
                        <a:pt x="1053" y="287"/>
                        <a:pt x="1053" y="287"/>
                      </a:cubicBezTo>
                      <a:close/>
                    </a:path>
                  </a:pathLst>
                </a:custGeom>
                <a:solidFill>
                  <a:schemeClr val="tx1">
                    <a:lumMod val="50000"/>
                    <a:lumOff val="50000"/>
                  </a:schemeClr>
                </a:solidFill>
                <a:ln w="9525">
                  <a:noFill/>
                  <a:round/>
                </a:ln>
              </p:spPr>
              <p:txBody>
                <a:bodyPr wrap="square" lIns="91440" tIns="45720" rIns="91440" bIns="45720" anchor="ctr">
                  <a:normAutofit/>
                </a:bodyPr>
                <a:lstStyle/>
                <a:p>
                  <a:pPr algn="ctr"/>
                </a:p>
              </p:txBody>
            </p:sp>
            <p:sp>
              <p:nvSpPr>
                <p:cNvPr id="29" name="iślïḓê"/>
                <p:cNvSpPr/>
                <p:nvPr/>
              </p:nvSpPr>
              <p:spPr bwMode="auto">
                <a:xfrm>
                  <a:off x="4075114" y="1879167"/>
                  <a:ext cx="1654174" cy="268722"/>
                </a:xfrm>
                <a:prstGeom prst="ellipse">
                  <a:avLst/>
                </a:prstGeom>
                <a:solidFill>
                  <a:schemeClr val="tx1">
                    <a:lumMod val="75000"/>
                    <a:lumOff val="25000"/>
                  </a:schemeClr>
                </a:solidFill>
                <a:ln w="19050">
                  <a:noFill/>
                  <a:round/>
                </a:ln>
              </p:spPr>
              <p:txBody>
                <a:bodyPr wrap="square" lIns="91440" tIns="45720" rIns="91440" bIns="45720" anchor="ctr">
                  <a:normAutofit fontScale="62500" lnSpcReduction="20000"/>
                </a:bodyPr>
                <a:lstStyle/>
                <a:p>
                  <a:pPr algn="ctr"/>
                </a:p>
              </p:txBody>
            </p:sp>
          </p:grpSp>
        </p:grpSp>
        <p:sp>
          <p:nvSpPr>
            <p:cNvPr id="34" name="íṣļïḓè"/>
            <p:cNvSpPr/>
            <p:nvPr/>
          </p:nvSpPr>
          <p:spPr>
            <a:xfrm>
              <a:off x="4414626" y="5209675"/>
              <a:ext cx="3593975" cy="83685"/>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íṧľïďè"/>
            <p:cNvGrpSpPr/>
            <p:nvPr/>
          </p:nvGrpSpPr>
          <p:grpSpPr>
            <a:xfrm>
              <a:off x="7112758" y="2583846"/>
              <a:ext cx="572876" cy="572880"/>
              <a:chOff x="5371847" y="2312243"/>
              <a:chExt cx="656438" cy="656442"/>
            </a:xfrm>
          </p:grpSpPr>
          <p:sp>
            <p:nvSpPr>
              <p:cNvPr id="39" name="îṣlïḋè"/>
              <p:cNvSpPr/>
              <p:nvPr/>
            </p:nvSpPr>
            <p:spPr>
              <a:xfrm>
                <a:off x="5371847" y="2312243"/>
                <a:ext cx="656438" cy="656442"/>
              </a:xfrm>
              <a:prstGeom prst="ellipse">
                <a:avLst/>
              </a:prstGeom>
              <a:solidFill>
                <a:schemeClr val="tx1">
                  <a:lumMod val="50000"/>
                  <a:lumOff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dirty="0"/>
              </a:p>
            </p:txBody>
          </p:sp>
          <p:sp>
            <p:nvSpPr>
              <p:cNvPr id="40" name="iśḷiḋê"/>
              <p:cNvSpPr/>
              <p:nvPr/>
            </p:nvSpPr>
            <p:spPr bwMode="auto">
              <a:xfrm>
                <a:off x="5532705" y="2476366"/>
                <a:ext cx="334720" cy="328193"/>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grpSp>
        <p:grpSp>
          <p:nvGrpSpPr>
            <p:cNvPr id="42" name="íş1íḑè"/>
            <p:cNvGrpSpPr/>
            <p:nvPr/>
          </p:nvGrpSpPr>
          <p:grpSpPr>
            <a:xfrm>
              <a:off x="7581633" y="3921579"/>
              <a:ext cx="572876" cy="572880"/>
              <a:chOff x="5371847" y="2312243"/>
              <a:chExt cx="656438" cy="656442"/>
            </a:xfrm>
          </p:grpSpPr>
          <p:sp>
            <p:nvSpPr>
              <p:cNvPr id="43" name="îšlidè"/>
              <p:cNvSpPr/>
              <p:nvPr/>
            </p:nvSpPr>
            <p:spPr>
              <a:xfrm>
                <a:off x="5371847" y="2312243"/>
                <a:ext cx="656438" cy="65644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dirty="0"/>
              </a:p>
            </p:txBody>
          </p:sp>
          <p:sp>
            <p:nvSpPr>
              <p:cNvPr id="44" name="î$ľïḋe"/>
              <p:cNvSpPr/>
              <p:nvPr/>
            </p:nvSpPr>
            <p:spPr bwMode="auto">
              <a:xfrm>
                <a:off x="5532705" y="2476366"/>
                <a:ext cx="334720" cy="328193"/>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sz="7200" dirty="0"/>
              </a:p>
            </p:txBody>
          </p:sp>
        </p:grpSp>
      </p:grpSp>
      <p:sp>
        <p:nvSpPr>
          <p:cNvPr id="17" name="文本框 16"/>
          <p:cNvSpPr txBox="1"/>
          <p:nvPr/>
        </p:nvSpPr>
        <p:spPr>
          <a:xfrm>
            <a:off x="649605" y="2821940"/>
            <a:ext cx="4183380" cy="1889760"/>
          </a:xfrm>
          <a:prstGeom prst="rect">
            <a:avLst/>
          </a:prstGeom>
          <a:noFill/>
        </p:spPr>
        <p:txBody>
          <a:bodyPr wrap="square" rtlCol="0" anchor="t">
            <a:spAutoFit/>
          </a:bodyPr>
          <a:p>
            <a:pPr>
              <a:lnSpc>
                <a:spcPct val="13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教师在选择教学材料的时候要根据幼儿年龄段的认知水平来进行，在设计活动的时候还要认清该阶段幼儿的科学发展目标，知道幼儿要认知什么、达到什么样的水平、培养哪些能力等。</a:t>
            </a:r>
            <a:endParaRPr lang="zh-CN" altLang="en-US" dirty="0" smtClean="0">
              <a:latin typeface="Arial" panose="020B0604020202020204" pitchFamily="34" charset="0"/>
              <a:ea typeface="微软雅黑" panose="020B0503020204020204" pitchFamily="34" charset="-122"/>
            </a:endParaRPr>
          </a:p>
        </p:txBody>
      </p:sp>
      <p:sp>
        <p:nvSpPr>
          <p:cNvPr id="18" name="文本框 17"/>
          <p:cNvSpPr txBox="1"/>
          <p:nvPr/>
        </p:nvSpPr>
        <p:spPr>
          <a:xfrm>
            <a:off x="7653655" y="2011680"/>
            <a:ext cx="4358640"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（二）为幼儿准备充分的材料</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19" name="文本框 18"/>
          <p:cNvSpPr txBox="1"/>
          <p:nvPr/>
        </p:nvSpPr>
        <p:spPr>
          <a:xfrm>
            <a:off x="8061960" y="2665730"/>
            <a:ext cx="3721735" cy="1529715"/>
          </a:xfrm>
          <a:prstGeom prst="rect">
            <a:avLst/>
          </a:prstGeom>
          <a:noFill/>
        </p:spPr>
        <p:txBody>
          <a:bodyPr wrap="square" rtlCol="0" anchor="t">
            <a:spAutoFit/>
          </a:bodyPr>
          <a:p>
            <a:pPr>
              <a:lnSpc>
                <a:spcPct val="13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在开展科学教育活动前，教师要先为幼儿提供丰富的材料，为他们运用多种感官、多种方式进行探索提供条件。</a:t>
            </a:r>
            <a:endParaRPr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6553200" cy="62865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文本框 12"/>
          <p:cNvSpPr txBox="1"/>
          <p:nvPr/>
        </p:nvSpPr>
        <p:spPr>
          <a:xfrm>
            <a:off x="123825" y="238760"/>
            <a:ext cx="59099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三、搞好幼儿科学教育活动的方法</a:t>
            </a:r>
            <a:endParaRPr lang="zh-CN" altLang="en-US" sz="2400" b="1" dirty="0" smtClean="0">
              <a:latin typeface="方正少儿_GBK" panose="03000509000000000000" charset="-122"/>
              <a:ea typeface="方正少儿_GBK" panose="03000509000000000000" charset="-122"/>
            </a:endParaRPr>
          </a:p>
        </p:txBody>
      </p:sp>
      <p:sp>
        <p:nvSpPr>
          <p:cNvPr id="5" name="文本框 4"/>
          <p:cNvSpPr txBox="1"/>
          <p:nvPr/>
        </p:nvSpPr>
        <p:spPr>
          <a:xfrm>
            <a:off x="1188720" y="1689735"/>
            <a:ext cx="4112895"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（三）灵活运用多种教学方法与策略</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6" name="文本框 5"/>
          <p:cNvSpPr txBox="1"/>
          <p:nvPr/>
        </p:nvSpPr>
        <p:spPr>
          <a:xfrm>
            <a:off x="322580" y="2438400"/>
            <a:ext cx="5975350" cy="2584450"/>
          </a:xfrm>
          <a:prstGeom prst="rect">
            <a:avLst/>
          </a:prstGeom>
          <a:noFill/>
        </p:spPr>
        <p:txBody>
          <a:bodyPr wrap="square" rtlCol="0" anchor="t">
            <a:spAutoFit/>
          </a:bodyPr>
          <a:p>
            <a:pPr>
              <a:lnSpc>
                <a:spcPct val="15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科学教育的内容丰富多彩、神奇有趣，教师要充分发挥科学的魅力，根据幼儿的年龄特点、活动内容、活动材料，通过多种途径、方法与策略，巧妙地组织科学教育活动。教师还要激发幼儿对科学的好奇心和探索欲望，引导幼儿用科学的方法去探究问题、解决问题，体验“做科学”的乐趣，培养一定的科学探究情感与认知能力。</a:t>
            </a:r>
            <a:endParaRPr lang="zh-CN" altLang="en-US" dirty="0" smtClean="0">
              <a:latin typeface="Arial" panose="020B0604020202020204" pitchFamily="34" charset="0"/>
              <a:ea typeface="微软雅黑" panose="020B0503020204020204" pitchFamily="34" charset="-122"/>
            </a:endParaRPr>
          </a:p>
        </p:txBody>
      </p:sp>
      <p:sp>
        <p:nvSpPr>
          <p:cNvPr id="7" name="矩形 6"/>
          <p:cNvSpPr/>
          <p:nvPr/>
        </p:nvSpPr>
        <p:spPr>
          <a:xfrm>
            <a:off x="193040" y="2265680"/>
            <a:ext cx="6104890" cy="2929890"/>
          </a:xfrm>
          <a:prstGeom prst="rect">
            <a:avLst/>
          </a:prstGeom>
          <a:no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6899275" y="1689735"/>
            <a:ext cx="4568190"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（四）使科学活动与幼儿生活经验相结合</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9" name="文本框 8"/>
          <p:cNvSpPr txBox="1"/>
          <p:nvPr/>
        </p:nvSpPr>
        <p:spPr>
          <a:xfrm>
            <a:off x="6651625" y="2423795"/>
            <a:ext cx="5210810" cy="2168525"/>
          </a:xfrm>
          <a:prstGeom prst="rect">
            <a:avLst/>
          </a:prstGeom>
          <a:noFill/>
        </p:spPr>
        <p:txBody>
          <a:bodyPr wrap="square" rtlCol="0" anchor="t">
            <a:spAutoFit/>
          </a:bodyPr>
          <a:p>
            <a:pPr>
              <a:lnSpc>
                <a:spcPct val="15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幼儿凭借与环境的互动，通过适应、组织、同化与调适等过程主动建构新知识。幼儿在生活中增长经验与知识，他们对于周围事物的探索及解释与其生活经验有关，故生活经验往往成为其解决问题所采用的策略来源。</a:t>
            </a:r>
            <a:endParaRPr dirty="0" smtClean="0">
              <a:latin typeface="Arial" panose="020B0604020202020204" pitchFamily="34" charset="0"/>
              <a:ea typeface="微软雅黑" panose="020B0503020204020204" pitchFamily="34" charset="-122"/>
            </a:endParaRPr>
          </a:p>
        </p:txBody>
      </p:sp>
      <p:sp>
        <p:nvSpPr>
          <p:cNvPr id="10" name="矩形 9"/>
          <p:cNvSpPr/>
          <p:nvPr/>
        </p:nvSpPr>
        <p:spPr>
          <a:xfrm>
            <a:off x="6522085" y="2251075"/>
            <a:ext cx="5323205" cy="2929890"/>
          </a:xfrm>
          <a:prstGeom prst="rect">
            <a:avLst/>
          </a:prstGeom>
          <a:no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7305" y="222885"/>
            <a:ext cx="1086485" cy="917575"/>
          </a:xfrm>
          <a:prstGeom prst="rect">
            <a:avLst/>
          </a:prstGeom>
        </p:spPr>
      </p:pic>
      <p:sp>
        <p:nvSpPr>
          <p:cNvPr id="5" name="文本框 4"/>
          <p:cNvSpPr txBox="1"/>
          <p:nvPr/>
        </p:nvSpPr>
        <p:spPr>
          <a:xfrm>
            <a:off x="1113790" y="451485"/>
            <a:ext cx="2540000" cy="521970"/>
          </a:xfrm>
          <a:prstGeom prst="rect">
            <a:avLst/>
          </a:prstGeom>
          <a:noFill/>
        </p:spPr>
        <p:txBody>
          <a:bodyPr wrap="square" rtlCol="0" anchor="t">
            <a:spAutoFit/>
          </a:bodyPr>
          <a:p>
            <a:r>
              <a:rPr lang="zh-CN" altLang="en-US" sz="2800" dirty="0">
                <a:solidFill>
                  <a:schemeClr val="tx2"/>
                </a:solidFill>
                <a:latin typeface="华文琥珀" panose="02010800040101010101" charset="-122"/>
                <a:ea typeface="华文琥珀" panose="02010800040101010101" charset="-122"/>
              </a:rPr>
              <a:t>问 题 导 入 </a:t>
            </a:r>
            <a:endParaRPr lang="zh-CN" altLang="en-US" sz="2800" dirty="0">
              <a:solidFill>
                <a:schemeClr val="tx2"/>
              </a:solidFill>
              <a:latin typeface="华文琥珀" panose="02010800040101010101" charset="-122"/>
              <a:ea typeface="华文琥珀" panose="02010800040101010101" charset="-122"/>
            </a:endParaRPr>
          </a:p>
        </p:txBody>
      </p:sp>
      <p:sp>
        <p:nvSpPr>
          <p:cNvPr id="6" name="文本框 5"/>
          <p:cNvSpPr txBox="1"/>
          <p:nvPr/>
        </p:nvSpPr>
        <p:spPr>
          <a:xfrm>
            <a:off x="694055" y="1214120"/>
            <a:ext cx="10804525" cy="4570730"/>
          </a:xfrm>
          <a:prstGeom prst="rect">
            <a:avLst/>
          </a:prstGeom>
          <a:noFill/>
        </p:spPr>
        <p:txBody>
          <a:bodyPr wrap="square" rtlCol="0" anchor="t">
            <a:spAutoFit/>
          </a:bodyPr>
          <a:p>
            <a:pPr indent="457200" fontAlgn="auto">
              <a:lnSpc>
                <a:spcPct val="130000"/>
              </a:lnSpc>
            </a:pPr>
            <a:r>
              <a:rPr sz="1600" dirty="0" smtClean="0">
                <a:latin typeface="华文楷体" panose="02010600040101010101" charset="-122"/>
                <a:ea typeface="华文楷体" panose="02010600040101010101" charset="-122"/>
                <a:cs typeface="华文楷体" panose="02010600040101010101" charset="-122"/>
              </a:rPr>
              <a:t>达尔文小的时候，一次跟妈妈到花园里为小树培土。妈妈说：“泥土是个宝，小树有了泥土才能生长。别小看这泥土，是它长出了青草，喂肥了牛羊，我们才有奶喝，才有肉吃；是它长出了小麦和棉花，我们才有饭吃，才有衣穿。泥土太宝贵了。”</a:t>
            </a:r>
            <a:endParaRPr sz="1600"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sz="1600" dirty="0" smtClean="0">
                <a:latin typeface="华文楷体" panose="02010600040101010101" charset="-122"/>
                <a:ea typeface="华文楷体" panose="02010600040101010101" charset="-122"/>
                <a:cs typeface="华文楷体" panose="02010600040101010101" charset="-122"/>
              </a:rPr>
              <a:t>达尔文问：“妈妈，那泥土能不能长出小狗来？”</a:t>
            </a:r>
            <a:endParaRPr sz="1600"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sz="1600" dirty="0" smtClean="0">
                <a:latin typeface="华文楷体" panose="02010600040101010101" charset="-122"/>
                <a:ea typeface="华文楷体" panose="02010600040101010101" charset="-122"/>
                <a:cs typeface="华文楷体" panose="02010600040101010101" charset="-122"/>
              </a:rPr>
              <a:t>“不能呀！ ”妈妈笑着说，“小狗是狗妈妈生的，不是泥土里长出来的。”</a:t>
            </a:r>
            <a:endParaRPr sz="1600"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sz="1600" dirty="0" smtClean="0">
                <a:latin typeface="华文楷体" panose="02010600040101010101" charset="-122"/>
                <a:ea typeface="华文楷体" panose="02010600040101010101" charset="-122"/>
                <a:cs typeface="华文楷体" panose="02010600040101010101" charset="-122"/>
              </a:rPr>
              <a:t>达尔文又问：“我是妈妈生的，妈妈是外祖母生的，对吗？”</a:t>
            </a:r>
            <a:endParaRPr sz="1600"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sz="1600" dirty="0" smtClean="0">
                <a:latin typeface="华文楷体" panose="02010600040101010101" charset="-122"/>
                <a:ea typeface="华文楷体" panose="02010600040101010101" charset="-122"/>
                <a:cs typeface="华文楷体" panose="02010600040101010101" charset="-122"/>
              </a:rPr>
              <a:t>“对呀！所有的人都是他的妈妈生的。”</a:t>
            </a:r>
            <a:endParaRPr sz="1600"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sz="1600" dirty="0" smtClean="0">
                <a:latin typeface="华文楷体" panose="02010600040101010101" charset="-122"/>
                <a:ea typeface="华文楷体" panose="02010600040101010101" charset="-122"/>
                <a:cs typeface="华文楷体" panose="02010600040101010101" charset="-122"/>
              </a:rPr>
              <a:t>“那最早的妈妈又是谁生的？”</a:t>
            </a:r>
            <a:endParaRPr sz="1600"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sz="1600" dirty="0" smtClean="0">
                <a:latin typeface="华文楷体" panose="02010600040101010101" charset="-122"/>
                <a:ea typeface="华文楷体" panose="02010600040101010101" charset="-122"/>
                <a:cs typeface="华文楷体" panose="02010600040101010101" charset="-122"/>
              </a:rPr>
              <a:t>“是上帝！ ”</a:t>
            </a:r>
            <a:endParaRPr sz="1600"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sz="1600" dirty="0" smtClean="0">
                <a:latin typeface="华文楷体" panose="02010600040101010101" charset="-122"/>
                <a:ea typeface="华文楷体" panose="02010600040101010101" charset="-122"/>
                <a:cs typeface="华文楷体" panose="02010600040101010101" charset="-122"/>
              </a:rPr>
              <a:t>“那上帝是谁生的呢？”</a:t>
            </a:r>
            <a:endParaRPr sz="1600"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sz="1600" dirty="0" smtClean="0">
                <a:latin typeface="华文楷体" panose="02010600040101010101" charset="-122"/>
                <a:ea typeface="华文楷体" panose="02010600040101010101" charset="-122"/>
                <a:cs typeface="华文楷体" panose="02010600040101010101" charset="-122"/>
              </a:rPr>
              <a:t>妈妈答不上来了，她对达尔文说：“孩子，世界上有好多事情对于我们来说都是个谜，你像小树一样快快长大吧，这些谜等待你去解开它们呢！ ”</a:t>
            </a:r>
            <a:endParaRPr sz="1600" dirty="0" smtClean="0">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sz="1600" dirty="0" smtClean="0">
                <a:latin typeface="华文楷体" panose="02010600040101010101" charset="-122"/>
                <a:ea typeface="华文楷体" panose="02010600040101010101" charset="-122"/>
                <a:cs typeface="华文楷体" panose="02010600040101010101" charset="-122"/>
              </a:rPr>
              <a:t>上学以后，达尔文仍然保持着对大自然的浓厚兴趣，他骑马、打猎、钓鱼、采集矿石、捕捉昆虫、钻进树林观察鸟类的习性。对于达尔文来说，整个世界就是一个大问号，要探索、思考的事情实在太多了。</a:t>
            </a:r>
            <a:endParaRPr sz="1600" dirty="0" smtClean="0">
              <a:latin typeface="华文楷体" panose="02010600040101010101" charset="-122"/>
              <a:ea typeface="华文楷体" panose="02010600040101010101" charset="-122"/>
              <a:cs typeface="华文楷体" panose="02010600040101010101" charset="-122"/>
            </a:endParaRPr>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6553200" cy="62865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文本框 12"/>
          <p:cNvSpPr txBox="1"/>
          <p:nvPr/>
        </p:nvSpPr>
        <p:spPr>
          <a:xfrm>
            <a:off x="123825" y="238760"/>
            <a:ext cx="59099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三、搞好幼儿科学教育活动的方法</a:t>
            </a:r>
            <a:endParaRPr lang="zh-CN" altLang="en-US" sz="2400" b="1" dirty="0" smtClean="0">
              <a:latin typeface="方正少儿_GBK" panose="03000509000000000000" charset="-122"/>
              <a:ea typeface="方正少儿_GBK" panose="03000509000000000000" charset="-122"/>
            </a:endParaRPr>
          </a:p>
        </p:txBody>
      </p:sp>
      <p:sp>
        <p:nvSpPr>
          <p:cNvPr id="4" name="文本框 3"/>
          <p:cNvSpPr txBox="1"/>
          <p:nvPr>
            <p:custDataLst>
              <p:tags r:id="rId1"/>
            </p:custDataLst>
          </p:nvPr>
        </p:nvSpPr>
        <p:spPr>
          <a:xfrm>
            <a:off x="2967990" y="960755"/>
            <a:ext cx="6096000" cy="410845"/>
          </a:xfrm>
          <a:prstGeom prst="rect">
            <a:avLst/>
          </a:prstGeom>
          <a:noFill/>
        </p:spPr>
        <p:txBody>
          <a:bodyPr wrap="square" rtlCol="0" anchor="t">
            <a:spAutoFit/>
          </a:bodyPr>
          <a:p>
            <a:pPr algn="ctr">
              <a:lnSpc>
                <a:spcPct val="130000"/>
              </a:lnSpc>
            </a:pPr>
            <a:r>
              <a:rPr lang="zh-CN" altLang="en-US" sz="1600" dirty="0" smtClean="0">
                <a:solidFill>
                  <a:srgbClr val="03A9F5"/>
                </a:solidFill>
                <a:latin typeface="Arial" panose="020B0604020202020204" pitchFamily="34" charset="0"/>
                <a:ea typeface="微软雅黑" panose="020B0503020204020204" pitchFamily="34" charset="-122"/>
              </a:rPr>
              <a:t>表 1-2 幼儿科学教育内容的生活化举例</a:t>
            </a:r>
            <a:endParaRPr lang="zh-CN" altLang="en-US" sz="1600" dirty="0" smtClean="0">
              <a:solidFill>
                <a:srgbClr val="03A9F5"/>
              </a:solidFill>
              <a:latin typeface="Arial" panose="020B0604020202020204" pitchFamily="34" charset="0"/>
              <a:ea typeface="微软雅黑" panose="020B0503020204020204" pitchFamily="34" charset="-122"/>
            </a:endParaRPr>
          </a:p>
        </p:txBody>
      </p:sp>
      <p:graphicFrame>
        <p:nvGraphicFramePr>
          <p:cNvPr id="2" name="表格 1"/>
          <p:cNvGraphicFramePr/>
          <p:nvPr>
            <p:custDataLst>
              <p:tags r:id="rId2"/>
            </p:custDataLst>
          </p:nvPr>
        </p:nvGraphicFramePr>
        <p:xfrm>
          <a:off x="780415" y="1446700"/>
          <a:ext cx="10631170" cy="5170170"/>
        </p:xfrm>
        <a:graphic>
          <a:graphicData uri="http://schemas.openxmlformats.org/drawingml/2006/table">
            <a:tbl>
              <a:tblPr firstRow="1" firstCol="1">
                <a:tableStyleId>{8607EB2C-6801-44BA-804A-BF5B1D6C9454}</a:tableStyleId>
              </a:tblPr>
              <a:tblGrid>
                <a:gridCol w="792480"/>
                <a:gridCol w="9838690"/>
              </a:tblGrid>
              <a:tr h="508000">
                <a:tc>
                  <a:txBody>
                    <a:bodyPr/>
                    <a:p>
                      <a:pPr indent="0" algn="ctr">
                        <a:lnSpc>
                          <a:spcPct val="120000"/>
                        </a:lnSpc>
                        <a:spcBef>
                          <a:spcPts val="0"/>
                        </a:spcBef>
                        <a:spcAft>
                          <a:spcPts val="0"/>
                        </a:spcAft>
                        <a:buNone/>
                      </a:pPr>
                      <a:r>
                        <a:rPr lang="zh-CN" altLang="en-US" sz="1600" b="1" spc="120">
                          <a:solidFill>
                            <a:srgbClr val="FFFFFF"/>
                          </a:solidFill>
                          <a:latin typeface="微软雅黑" panose="020B0503020204020204" pitchFamily="34" charset="-122"/>
                          <a:ea typeface="微软雅黑" panose="020B0503020204020204" pitchFamily="34" charset="-122"/>
                        </a:rPr>
                        <a:t>月份</a:t>
                      </a:r>
                      <a:endParaRPr lang="zh-CN" altLang="en-US" sz="1600" b="1" spc="120">
                        <a:solidFill>
                          <a:srgbClr val="FFFFFF"/>
                        </a:solidFill>
                        <a:latin typeface="微软雅黑" panose="020B0503020204020204" pitchFamily="34" charset="-122"/>
                        <a:ea typeface="微软雅黑" panose="020B0503020204020204" pitchFamily="34" charset="-122"/>
                      </a:endParaRPr>
                    </a:p>
                  </a:txBody>
                  <a:tcPr marL="177800" marR="177800" marT="107950" marB="107950" anchor="ctr" anchorCtr="0">
                    <a:lnL w="19050" cap="rnd">
                      <a:solidFill>
                        <a:srgbClr val="03A9F5"/>
                      </a:solidFill>
                      <a:prstDash val="solid"/>
                    </a:lnL>
                    <a:lnR w="3175">
                      <a:solidFill>
                        <a:srgbClr val="FFFFFF"/>
                      </a:solidFill>
                      <a:prstDash val="dot"/>
                    </a:lnR>
                    <a:lnT w="19050" cap="rnd">
                      <a:solidFill>
                        <a:srgbClr val="03A9F5"/>
                      </a:solidFill>
                      <a:prstDash val="solid"/>
                    </a:lnT>
                    <a:lnB w="19050">
                      <a:solidFill>
                        <a:srgbClr val="03A9F5"/>
                      </a:solidFill>
                      <a:prstDash val="solid"/>
                    </a:lnB>
                    <a:solidFill>
                      <a:srgbClr val="03A9F5"/>
                    </a:solidFill>
                  </a:tcPr>
                </a:tc>
                <a:tc>
                  <a:txBody>
                    <a:bodyPr/>
                    <a:p>
                      <a:pPr indent="0" algn="ctr">
                        <a:lnSpc>
                          <a:spcPct val="120000"/>
                        </a:lnSpc>
                        <a:spcBef>
                          <a:spcPts val="0"/>
                        </a:spcBef>
                        <a:spcAft>
                          <a:spcPts val="0"/>
                        </a:spcAft>
                        <a:buNone/>
                      </a:pPr>
                      <a:r>
                        <a:rPr lang="zh-CN" altLang="en-US" sz="1600" b="1" spc="120">
                          <a:solidFill>
                            <a:srgbClr val="FFFFFF"/>
                          </a:solidFill>
                          <a:latin typeface="微软雅黑" panose="020B0503020204020204" pitchFamily="34" charset="-122"/>
                          <a:ea typeface="微软雅黑" panose="020B0503020204020204" pitchFamily="34" charset="-122"/>
                        </a:rPr>
                        <a:t>主题及科学活动安排</a:t>
                      </a:r>
                      <a:endParaRPr lang="zh-CN" altLang="en-US" sz="1600" b="1" spc="120">
                        <a:solidFill>
                          <a:srgbClr val="FFFFFF"/>
                        </a:solidFill>
                        <a:latin typeface="微软雅黑" panose="020B0503020204020204" pitchFamily="34" charset="-122"/>
                        <a:ea typeface="微软雅黑" panose="020B0503020204020204" pitchFamily="34" charset="-122"/>
                      </a:endParaRPr>
                    </a:p>
                  </a:txBody>
                  <a:tcPr marL="177800" marR="177800" marT="107950" marB="107950" anchor="ctr" anchorCtr="0">
                    <a:lnL w="3175">
                      <a:solidFill>
                        <a:srgbClr val="FFFFFF"/>
                      </a:solidFill>
                      <a:prstDash val="dot"/>
                    </a:lnL>
                    <a:lnR w="19050" cap="rnd">
                      <a:solidFill>
                        <a:srgbClr val="03A9F5"/>
                      </a:solidFill>
                      <a:prstDash val="solid"/>
                    </a:lnR>
                    <a:lnT w="19050" cap="rnd">
                      <a:solidFill>
                        <a:srgbClr val="03A9F5"/>
                      </a:solidFill>
                      <a:prstDash val="solid"/>
                    </a:lnT>
                    <a:lnB w="19050">
                      <a:solidFill>
                        <a:srgbClr val="03A9F5"/>
                      </a:solidFill>
                      <a:prstDash val="solid"/>
                    </a:lnB>
                    <a:solidFill>
                      <a:srgbClr val="03A9F5"/>
                    </a:solidFill>
                  </a:tcPr>
                </a:tc>
              </a:tr>
              <a:tr h="983615">
                <a:tc>
                  <a:txBody>
                    <a:bodyPr/>
                    <a:p>
                      <a:pPr indent="0" algn="ctr">
                        <a:lnSpc>
                          <a:spcPct val="120000"/>
                        </a:lnSpc>
                        <a:spcBef>
                          <a:spcPts val="0"/>
                        </a:spcBef>
                        <a:spcAft>
                          <a:spcPts val="0"/>
                        </a:spcAft>
                        <a:buNone/>
                      </a:pPr>
                      <a:r>
                        <a:rPr lang="en-US" altLang="zh-CN" sz="1400" b="0" spc="120">
                          <a:solidFill>
                            <a:srgbClr val="404040"/>
                          </a:solidFill>
                          <a:latin typeface="微软雅黑" panose="020B0503020204020204" pitchFamily="34" charset="-122"/>
                          <a:ea typeface="微软雅黑" panose="020B0503020204020204" pitchFamily="34" charset="-122"/>
                        </a:rPr>
                        <a:t>9</a:t>
                      </a:r>
                      <a:endParaRPr lang="en-US" altLang="zh-CN" sz="14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anchor="ctr" anchorCtr="0">
                    <a:lnL w="19050" cap="rnd">
                      <a:solidFill>
                        <a:srgbClr val="03A9F5"/>
                      </a:solidFill>
                      <a:prstDash val="solid"/>
                    </a:lnL>
                    <a:lnR w="3175">
                      <a:solidFill>
                        <a:srgbClr val="03A9F5"/>
                      </a:solidFill>
                      <a:prstDash val="dot"/>
                    </a:lnR>
                    <a:lnT w="19050">
                      <a:solidFill>
                        <a:srgbClr val="03A9F5"/>
                      </a:solidFill>
                      <a:prstDash val="solid"/>
                    </a:lnT>
                    <a:lnB w="3175">
                      <a:solidFill>
                        <a:srgbClr val="03A9F5"/>
                      </a:solidFill>
                      <a:prstDash val="dot"/>
                    </a:lnB>
                    <a:solidFill>
                      <a:srgbClr val="F2F2F2"/>
                    </a:solidFill>
                  </a:tcPr>
                </a:tc>
                <a:tc>
                  <a:txBody>
                    <a:bodyPr/>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主题——中秋节</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区域活动——观察小虫</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科学活动——哪种虫力量大；放大镜放大的小虫；光影活动小结；高矮、轻重比较；图形组合识别</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anchor="ctr" anchorCtr="0">
                    <a:lnL w="3175">
                      <a:solidFill>
                        <a:srgbClr val="03A9F5"/>
                      </a:solidFill>
                      <a:prstDash val="dot"/>
                    </a:lnL>
                    <a:lnR w="19050" cap="rnd">
                      <a:solidFill>
                        <a:srgbClr val="03A9F5"/>
                      </a:solidFill>
                      <a:prstDash val="solid"/>
                    </a:lnR>
                    <a:lnT w="19050">
                      <a:solidFill>
                        <a:srgbClr val="03A9F5"/>
                      </a:solidFill>
                      <a:prstDash val="solid"/>
                    </a:lnT>
                    <a:lnB w="3175">
                      <a:solidFill>
                        <a:srgbClr val="03A9F5"/>
                      </a:solidFill>
                      <a:prstDash val="dot"/>
                    </a:lnB>
                    <a:solidFill>
                      <a:srgbClr val="F2F2F2"/>
                    </a:solidFill>
                  </a:tcPr>
                </a:tc>
              </a:tr>
              <a:tr h="727710">
                <a:tc>
                  <a:txBody>
                    <a:bodyPr/>
                    <a:p>
                      <a:pPr indent="0" algn="ctr">
                        <a:lnSpc>
                          <a:spcPct val="120000"/>
                        </a:lnSpc>
                        <a:spcBef>
                          <a:spcPts val="0"/>
                        </a:spcBef>
                        <a:spcAft>
                          <a:spcPts val="0"/>
                        </a:spcAft>
                        <a:buNone/>
                      </a:pPr>
                      <a:r>
                        <a:rPr lang="en-US" altLang="zh-CN" sz="1400" b="0" spc="120">
                          <a:solidFill>
                            <a:srgbClr val="404040"/>
                          </a:solidFill>
                          <a:latin typeface="微软雅黑" panose="020B0503020204020204" pitchFamily="34" charset="-122"/>
                          <a:ea typeface="微软雅黑" panose="020B0503020204020204" pitchFamily="34" charset="-122"/>
                        </a:rPr>
                        <a:t>10</a:t>
                      </a:r>
                      <a:endParaRPr lang="en-US" altLang="zh-CN" sz="14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anchor="ctr" anchorCtr="0">
                    <a:lnL w="19050" cap="rnd">
                      <a:solidFill>
                        <a:srgbClr val="03A9F5"/>
                      </a:solidFill>
                      <a:prstDash val="solid"/>
                    </a:lnL>
                    <a:lnR w="3175">
                      <a:solidFill>
                        <a:srgbClr val="03A9F5"/>
                      </a:solidFill>
                      <a:prstDash val="dot"/>
                    </a:lnR>
                    <a:lnT w="3175">
                      <a:solidFill>
                        <a:srgbClr val="03A9F5"/>
                      </a:solidFill>
                      <a:prstDash val="dot"/>
                    </a:lnT>
                    <a:lnB w="3175">
                      <a:solidFill>
                        <a:srgbClr val="03A9F5"/>
                      </a:solidFill>
                      <a:prstDash val="dot"/>
                    </a:lnB>
                    <a:solidFill>
                      <a:srgbClr val="FFFFFF"/>
                    </a:solidFill>
                  </a:tcPr>
                </a:tc>
                <a:tc>
                  <a:txBody>
                    <a:bodyPr/>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主题——国庆节</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科学活动——交通工具的认识；感知秋季的特点；认识温度计；认识常见的小家电；学会 20 以内的计数和统计</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anchor="ctr" anchorCtr="0">
                    <a:lnL w="3175">
                      <a:solidFill>
                        <a:srgbClr val="03A9F5"/>
                      </a:solidFill>
                      <a:prstDash val="dot"/>
                    </a:lnL>
                    <a:lnR w="19050" cap="rnd">
                      <a:solidFill>
                        <a:srgbClr val="03A9F5"/>
                      </a:solidFill>
                      <a:prstDash val="solid"/>
                    </a:lnR>
                    <a:lnT w="3175">
                      <a:solidFill>
                        <a:srgbClr val="03A9F5"/>
                      </a:solidFill>
                      <a:prstDash val="dot"/>
                    </a:lnT>
                    <a:lnB w="3175">
                      <a:solidFill>
                        <a:srgbClr val="03A9F5"/>
                      </a:solidFill>
                      <a:prstDash val="dot"/>
                    </a:lnB>
                    <a:solidFill>
                      <a:srgbClr val="FFFFFF"/>
                    </a:solidFill>
                  </a:tcPr>
                </a:tc>
              </a:tr>
              <a:tr h="983615">
                <a:tc>
                  <a:txBody>
                    <a:bodyPr/>
                    <a:p>
                      <a:pPr indent="0" algn="ctr">
                        <a:lnSpc>
                          <a:spcPct val="120000"/>
                        </a:lnSpc>
                        <a:spcBef>
                          <a:spcPts val="0"/>
                        </a:spcBef>
                        <a:spcAft>
                          <a:spcPts val="0"/>
                        </a:spcAft>
                        <a:buNone/>
                      </a:pPr>
                      <a:r>
                        <a:rPr lang="en-US" altLang="zh-CN" sz="1400" b="0" spc="120">
                          <a:solidFill>
                            <a:srgbClr val="404040"/>
                          </a:solidFill>
                          <a:latin typeface="微软雅黑" panose="020B0503020204020204" pitchFamily="34" charset="-122"/>
                          <a:ea typeface="微软雅黑" panose="020B0503020204020204" pitchFamily="34" charset="-122"/>
                        </a:rPr>
                        <a:t>11</a:t>
                      </a:r>
                      <a:endParaRPr lang="en-US" altLang="zh-CN" sz="14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anchor="ctr" anchorCtr="0">
                    <a:lnL w="19050" cap="rnd">
                      <a:solidFill>
                        <a:srgbClr val="03A9F5"/>
                      </a:solidFill>
                      <a:prstDash val="solid"/>
                    </a:lnL>
                    <a:lnR w="3175">
                      <a:solidFill>
                        <a:srgbClr val="03A9F5"/>
                      </a:solidFill>
                      <a:prstDash val="dot"/>
                    </a:lnR>
                    <a:lnT w="3175">
                      <a:solidFill>
                        <a:srgbClr val="03A9F5"/>
                      </a:solidFill>
                      <a:prstDash val="dot"/>
                    </a:lnT>
                    <a:lnB w="3175">
                      <a:solidFill>
                        <a:srgbClr val="03A9F5"/>
                      </a:solidFill>
                      <a:prstDash val="dot"/>
                    </a:lnB>
                    <a:solidFill>
                      <a:srgbClr val="F2F2F2"/>
                    </a:solidFill>
                  </a:tcPr>
                </a:tc>
                <a:tc>
                  <a:txBody>
                    <a:bodyPr/>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主题——我名字的来历、儿时趣事</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动物（蝴蝶、蜜蜂、蜻蜓、小白兔等）</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科学活动——量一量；液体的分辨方法；会“游泳”的鸡蛋（泡醋）</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anchor="ctr" anchorCtr="0">
                    <a:lnL w="3175">
                      <a:solidFill>
                        <a:srgbClr val="03A9F5"/>
                      </a:solidFill>
                      <a:prstDash val="dot"/>
                    </a:lnL>
                    <a:lnR w="19050" cap="rnd">
                      <a:solidFill>
                        <a:srgbClr val="03A9F5"/>
                      </a:solidFill>
                      <a:prstDash val="solid"/>
                    </a:lnR>
                    <a:lnT w="3175">
                      <a:solidFill>
                        <a:srgbClr val="03A9F5"/>
                      </a:solidFill>
                      <a:prstDash val="dot"/>
                    </a:lnT>
                    <a:lnB w="3175">
                      <a:solidFill>
                        <a:srgbClr val="03A9F5"/>
                      </a:solidFill>
                      <a:prstDash val="dot"/>
                    </a:lnB>
                    <a:solidFill>
                      <a:srgbClr val="F2F2F2"/>
                    </a:solidFill>
                  </a:tcPr>
                </a:tc>
              </a:tr>
              <a:tr h="983615">
                <a:tc>
                  <a:txBody>
                    <a:bodyPr/>
                    <a:p>
                      <a:pPr indent="0" algn="ctr">
                        <a:lnSpc>
                          <a:spcPct val="120000"/>
                        </a:lnSpc>
                        <a:spcBef>
                          <a:spcPts val="0"/>
                        </a:spcBef>
                        <a:spcAft>
                          <a:spcPts val="0"/>
                        </a:spcAft>
                        <a:buNone/>
                      </a:pPr>
                      <a:r>
                        <a:rPr lang="en-US" altLang="zh-CN" sz="1400" b="0" spc="120">
                          <a:solidFill>
                            <a:srgbClr val="404040"/>
                          </a:solidFill>
                          <a:latin typeface="微软雅黑" panose="020B0503020204020204" pitchFamily="34" charset="-122"/>
                          <a:ea typeface="微软雅黑" panose="020B0503020204020204" pitchFamily="34" charset="-122"/>
                        </a:rPr>
                        <a:t>12</a:t>
                      </a:r>
                      <a:endParaRPr lang="en-US" altLang="zh-CN" sz="14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anchor="ctr" anchorCtr="0">
                    <a:lnL w="19050" cap="rnd">
                      <a:solidFill>
                        <a:srgbClr val="03A9F5"/>
                      </a:solidFill>
                      <a:prstDash val="solid"/>
                    </a:lnL>
                    <a:lnR w="3175">
                      <a:solidFill>
                        <a:srgbClr val="03A9F5"/>
                      </a:solidFill>
                      <a:prstDash val="dot"/>
                    </a:lnR>
                    <a:lnT w="3175">
                      <a:solidFill>
                        <a:srgbClr val="03A9F5"/>
                      </a:solidFill>
                      <a:prstDash val="dot"/>
                    </a:lnT>
                    <a:lnB w="3175">
                      <a:solidFill>
                        <a:srgbClr val="03A9F5"/>
                      </a:solidFill>
                      <a:prstDash val="dot"/>
                    </a:lnB>
                    <a:solidFill>
                      <a:srgbClr val="FFFFFF"/>
                    </a:solidFill>
                  </a:tcPr>
                </a:tc>
                <a:tc>
                  <a:txBody>
                    <a:bodyPr/>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主题——时间快车 </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区域活动——小小钟表店</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科学活动——认识钟表（整点、半点）；我的小车跑起来；旋转卡游戏</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anchor="ctr" anchorCtr="0">
                    <a:lnL w="3175">
                      <a:solidFill>
                        <a:srgbClr val="03A9F5"/>
                      </a:solidFill>
                      <a:prstDash val="dot"/>
                    </a:lnL>
                    <a:lnR w="19050" cap="rnd">
                      <a:solidFill>
                        <a:srgbClr val="03A9F5"/>
                      </a:solidFill>
                      <a:prstDash val="solid"/>
                    </a:lnR>
                    <a:lnT w="3175">
                      <a:solidFill>
                        <a:srgbClr val="03A9F5"/>
                      </a:solidFill>
                      <a:prstDash val="dot"/>
                    </a:lnT>
                    <a:lnB w="3175">
                      <a:solidFill>
                        <a:srgbClr val="03A9F5"/>
                      </a:solidFill>
                      <a:prstDash val="dot"/>
                    </a:lnB>
                    <a:solidFill>
                      <a:srgbClr val="FFFFFF"/>
                    </a:solidFill>
                  </a:tcPr>
                </a:tc>
              </a:tr>
              <a:tr h="983615">
                <a:tc>
                  <a:txBody>
                    <a:bodyPr/>
                    <a:p>
                      <a:pPr indent="0" algn="ctr">
                        <a:lnSpc>
                          <a:spcPct val="120000"/>
                        </a:lnSpc>
                        <a:spcBef>
                          <a:spcPts val="0"/>
                        </a:spcBef>
                        <a:spcAft>
                          <a:spcPts val="0"/>
                        </a:spcAft>
                        <a:buNone/>
                      </a:pPr>
                      <a:r>
                        <a:rPr lang="en-US" altLang="zh-CN" sz="1400" b="0" spc="120">
                          <a:solidFill>
                            <a:srgbClr val="404040"/>
                          </a:solidFill>
                          <a:latin typeface="微软雅黑" panose="020B0503020204020204" pitchFamily="34" charset="-122"/>
                          <a:ea typeface="微软雅黑" panose="020B0503020204020204" pitchFamily="34" charset="-122"/>
                        </a:rPr>
                        <a:t>1-2</a:t>
                      </a:r>
                      <a:endParaRPr lang="en-US" altLang="zh-CN" sz="1400" b="0" spc="120">
                        <a:solidFill>
                          <a:srgbClr val="404040"/>
                        </a:solidFill>
                        <a:latin typeface="微软雅黑" panose="020B0503020204020204" pitchFamily="34" charset="-122"/>
                        <a:ea typeface="微软雅黑" panose="020B0503020204020204" pitchFamily="34" charset="-122"/>
                      </a:endParaRPr>
                    </a:p>
                  </a:txBody>
                  <a:tcPr marL="177800" marR="177800" marT="107950" marB="107950" anchor="ctr" anchorCtr="0">
                    <a:lnL w="19050" cap="rnd">
                      <a:solidFill>
                        <a:srgbClr val="03A9F5"/>
                      </a:solidFill>
                      <a:prstDash val="solid"/>
                    </a:lnL>
                    <a:lnR w="3175">
                      <a:solidFill>
                        <a:srgbClr val="03A9F5"/>
                      </a:solidFill>
                      <a:prstDash val="dot"/>
                    </a:lnR>
                    <a:lnT w="3175">
                      <a:solidFill>
                        <a:srgbClr val="03A9F5"/>
                      </a:solidFill>
                      <a:prstDash val="dot"/>
                    </a:lnT>
                    <a:lnB w="19050" cap="rnd">
                      <a:solidFill>
                        <a:srgbClr val="03A9F5"/>
                      </a:solidFill>
                      <a:prstDash val="solid"/>
                    </a:lnB>
                    <a:solidFill>
                      <a:srgbClr val="F2F2F2"/>
                    </a:solidFill>
                  </a:tcPr>
                </a:tc>
                <a:tc>
                  <a:txBody>
                    <a:bodyPr/>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主题——小鬼学当家、迎春节</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实践活动——小小面点师</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a:lnSpc>
                          <a:spcPct val="120000"/>
                        </a:lnSpc>
                        <a:spcBef>
                          <a:spcPts val="0"/>
                        </a:spcBef>
                        <a:spcAft>
                          <a:spcPts val="0"/>
                        </a:spcAft>
                        <a:buNone/>
                      </a:pPr>
                      <a:r>
                        <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科学活动——制作发声玩具；室内外温度的比较</a:t>
                      </a:r>
                      <a:endParaRPr lang="zh-CN" altLang="en-US" sz="14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107950" marB="107950" anchor="ctr" anchorCtr="0">
                    <a:lnL w="3175">
                      <a:solidFill>
                        <a:srgbClr val="03A9F5"/>
                      </a:solidFill>
                      <a:prstDash val="dot"/>
                    </a:lnL>
                    <a:lnR w="19050" cap="rnd">
                      <a:solidFill>
                        <a:srgbClr val="03A9F5"/>
                      </a:solidFill>
                      <a:prstDash val="solid"/>
                    </a:lnR>
                    <a:lnT w="3175">
                      <a:solidFill>
                        <a:srgbClr val="03A9F5"/>
                      </a:solidFill>
                      <a:prstDash val="dot"/>
                    </a:lnT>
                    <a:lnB w="19050" cap="rnd">
                      <a:solidFill>
                        <a:srgbClr val="03A9F5"/>
                      </a:solidFill>
                      <a:prstDash val="solid"/>
                    </a:lnB>
                    <a:solidFill>
                      <a:srgbClr val="F2F2F2"/>
                    </a:solidFill>
                  </a:tcPr>
                </a:tc>
              </a:tr>
            </a:tbl>
          </a:graphicData>
        </a:graphic>
      </p:graphicFrame>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6553200" cy="62865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文本框 12"/>
          <p:cNvSpPr txBox="1"/>
          <p:nvPr/>
        </p:nvSpPr>
        <p:spPr>
          <a:xfrm>
            <a:off x="123825" y="238760"/>
            <a:ext cx="590994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三、搞好幼儿科学教育活动的方法</a:t>
            </a:r>
            <a:endParaRPr lang="zh-CN" altLang="en-US" sz="2400" b="1" dirty="0" smtClean="0">
              <a:latin typeface="方正少儿_GBK" panose="03000509000000000000" charset="-122"/>
              <a:ea typeface="方正少儿_GBK" panose="03000509000000000000" charset="-122"/>
            </a:endParaRPr>
          </a:p>
        </p:txBody>
      </p:sp>
      <p:sp>
        <p:nvSpPr>
          <p:cNvPr id="12" name="文本框 11"/>
          <p:cNvSpPr txBox="1"/>
          <p:nvPr/>
        </p:nvSpPr>
        <p:spPr>
          <a:xfrm>
            <a:off x="309245" y="1517015"/>
            <a:ext cx="5325745"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（五）为幼儿提供机会，满足他们探求科学的欲望</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14" name="文本框 13"/>
          <p:cNvSpPr txBox="1"/>
          <p:nvPr/>
        </p:nvSpPr>
        <p:spPr>
          <a:xfrm>
            <a:off x="424815" y="2334895"/>
            <a:ext cx="11167745" cy="2582545"/>
          </a:xfrm>
          <a:prstGeom prst="rect">
            <a:avLst/>
          </a:prstGeom>
          <a:noFill/>
        </p:spPr>
        <p:txBody>
          <a:bodyPr wrap="square" rtlCol="0" anchor="t">
            <a:spAutoFit/>
          </a:bodyPr>
          <a:p>
            <a:pPr>
              <a:lnSpc>
                <a:spcPct val="18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幼儿对事物的学习有着浓烈的兴趣，对自然界的现象亦表现出好奇、好问和强烈的探索欲望，他们喜欢发问并动手探求。然而受限于自身的经历和思维，他们需要通过实际操作来获取经验，发现事物间的联系。因此，科学活动既要提供给幼儿探索的机会还要鼓励幼儿勇于尝试，引导他们通过自主的探究过程来修正自己的错误认识，回答自己的疑问。此外，教师营造出良好的科学学习环境，并引导幼儿主动操作，也是满足幼儿科学探索欲望的良好方法。</a:t>
            </a:r>
            <a:endParaRPr lang="zh-CN" altLang="en-US"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1264920" y="487045"/>
            <a:ext cx="2073910"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思考与练习</a:t>
            </a:r>
            <a:endParaRPr lang="zh-CN" altLang="en-US" sz="2400" b="1" dirty="0" smtClean="0">
              <a:latin typeface="方正少儿_GBK" panose="03000509000000000000" charset="-122"/>
              <a:ea typeface="方正少儿_GBK" panose="03000509000000000000" charset="-122"/>
            </a:endParaRPr>
          </a:p>
        </p:txBody>
      </p:sp>
      <p:sp>
        <p:nvSpPr>
          <p:cNvPr id="14" name="文本框 13"/>
          <p:cNvSpPr txBox="1"/>
          <p:nvPr/>
        </p:nvSpPr>
        <p:spPr>
          <a:xfrm>
            <a:off x="584200" y="1636395"/>
            <a:ext cx="11167745" cy="2861310"/>
          </a:xfrm>
          <a:prstGeom prst="rect">
            <a:avLst/>
          </a:prstGeom>
          <a:noFill/>
        </p:spPr>
        <p:txBody>
          <a:bodyPr wrap="square" rtlCol="0" anchor="t">
            <a:spAutoFit/>
          </a:bodyPr>
          <a:p>
            <a:pPr>
              <a:lnSpc>
                <a:spcPct val="200000"/>
              </a:lnSpc>
            </a:pPr>
            <a:r>
              <a:rPr dirty="0" smtClean="0">
                <a:latin typeface="Arial" panose="020B0604020202020204" pitchFamily="34" charset="0"/>
                <a:ea typeface="微软雅黑" panose="020B0503020204020204" pitchFamily="34" charset="-122"/>
              </a:rPr>
              <a:t>1. 请谈谈你对科学的认识。</a:t>
            </a:r>
            <a:endParaRPr dirty="0" smtClean="0">
              <a:latin typeface="Arial" panose="020B0604020202020204" pitchFamily="34" charset="0"/>
              <a:ea typeface="微软雅黑" panose="020B0503020204020204" pitchFamily="34" charset="-122"/>
            </a:endParaRPr>
          </a:p>
          <a:p>
            <a:pPr>
              <a:lnSpc>
                <a:spcPct val="200000"/>
              </a:lnSpc>
            </a:pPr>
            <a:r>
              <a:rPr dirty="0" smtClean="0">
                <a:latin typeface="Arial" panose="020B0604020202020204" pitchFamily="34" charset="0"/>
                <a:ea typeface="微软雅黑" panose="020B0503020204020204" pitchFamily="34" charset="-122"/>
              </a:rPr>
              <a:t>2. 幼儿科学的特点是什么？</a:t>
            </a:r>
            <a:endParaRPr dirty="0" smtClean="0">
              <a:latin typeface="Arial" panose="020B0604020202020204" pitchFamily="34" charset="0"/>
              <a:ea typeface="微软雅黑" panose="020B0503020204020204" pitchFamily="34" charset="-122"/>
            </a:endParaRPr>
          </a:p>
          <a:p>
            <a:pPr>
              <a:lnSpc>
                <a:spcPct val="200000"/>
              </a:lnSpc>
            </a:pPr>
            <a:r>
              <a:rPr dirty="0" smtClean="0">
                <a:latin typeface="Arial" panose="020B0604020202020204" pitchFamily="34" charset="0"/>
                <a:ea typeface="微软雅黑" panose="020B0503020204020204" pitchFamily="34" charset="-122"/>
              </a:rPr>
              <a:t>3. 幼儿学习科学的特点有哪些？</a:t>
            </a:r>
            <a:endParaRPr dirty="0" smtClean="0">
              <a:latin typeface="Arial" panose="020B0604020202020204" pitchFamily="34" charset="0"/>
              <a:ea typeface="微软雅黑" panose="020B0503020204020204" pitchFamily="34" charset="-122"/>
            </a:endParaRPr>
          </a:p>
          <a:p>
            <a:pPr>
              <a:lnSpc>
                <a:spcPct val="200000"/>
              </a:lnSpc>
            </a:pPr>
            <a:r>
              <a:rPr dirty="0" smtClean="0">
                <a:latin typeface="Arial" panose="020B0604020202020204" pitchFamily="34" charset="0"/>
                <a:ea typeface="微软雅黑" panose="020B0503020204020204" pitchFamily="34" charset="-122"/>
              </a:rPr>
              <a:t>4. 简述幼儿科学教育的意义。</a:t>
            </a:r>
            <a:endParaRPr dirty="0" smtClean="0">
              <a:latin typeface="Arial" panose="020B0604020202020204" pitchFamily="34" charset="0"/>
              <a:ea typeface="微软雅黑" panose="020B0503020204020204" pitchFamily="34" charset="-122"/>
            </a:endParaRPr>
          </a:p>
          <a:p>
            <a:pPr>
              <a:lnSpc>
                <a:spcPct val="200000"/>
              </a:lnSpc>
            </a:pPr>
            <a:r>
              <a:rPr dirty="0" smtClean="0">
                <a:latin typeface="Arial" panose="020B0604020202020204" pitchFamily="34" charset="0"/>
                <a:ea typeface="微软雅黑" panose="020B0503020204020204" pitchFamily="34" charset="-122"/>
              </a:rPr>
              <a:t>5. 你认为幼儿教师应该如何搞好幼儿科学教育活动？</a:t>
            </a:r>
            <a:endParaRPr dirty="0" smtClean="0">
              <a:latin typeface="Arial" panose="020B0604020202020204" pitchFamily="34" charset="0"/>
              <a:ea typeface="微软雅黑" panose="020B0503020204020204" pitchFamily="34" charset="-122"/>
            </a:endParaRPr>
          </a:p>
        </p:txBody>
      </p:sp>
      <p:sp>
        <p:nvSpPr>
          <p:cNvPr id="3" name="wallet_31368"/>
          <p:cNvSpPr>
            <a:spLocks noChangeAspect="1"/>
          </p:cNvSpPr>
          <p:nvPr/>
        </p:nvSpPr>
        <p:spPr bwMode="auto">
          <a:xfrm>
            <a:off x="584200" y="487045"/>
            <a:ext cx="557530" cy="550545"/>
          </a:xfrm>
          <a:custGeom>
            <a:avLst/>
            <a:gdLst>
              <a:gd name="T0" fmla="*/ 3327 w 4719"/>
              <a:gd name="T1" fmla="*/ 3049 h 4660"/>
              <a:gd name="T2" fmla="*/ 3171 w 4719"/>
              <a:gd name="T3" fmla="*/ 3204 h 4660"/>
              <a:gd name="T4" fmla="*/ 3015 w 4719"/>
              <a:gd name="T5" fmla="*/ 3049 h 4660"/>
              <a:gd name="T6" fmla="*/ 3171 w 4719"/>
              <a:gd name="T7" fmla="*/ 2893 h 4660"/>
              <a:gd name="T8" fmla="*/ 3327 w 4719"/>
              <a:gd name="T9" fmla="*/ 3049 h 4660"/>
              <a:gd name="T10" fmla="*/ 4216 w 4719"/>
              <a:gd name="T11" fmla="*/ 1131 h 4660"/>
              <a:gd name="T12" fmla="*/ 4328 w 4719"/>
              <a:gd name="T13" fmla="*/ 1019 h 4660"/>
              <a:gd name="T14" fmla="*/ 4216 w 4719"/>
              <a:gd name="T15" fmla="*/ 907 h 4660"/>
              <a:gd name="T16" fmla="*/ 3615 w 4719"/>
              <a:gd name="T17" fmla="*/ 907 h 4660"/>
              <a:gd name="T18" fmla="*/ 3688 w 4719"/>
              <a:gd name="T19" fmla="*/ 1131 h 4660"/>
              <a:gd name="T20" fmla="*/ 4216 w 4719"/>
              <a:gd name="T21" fmla="*/ 1131 h 4660"/>
              <a:gd name="T22" fmla="*/ 4719 w 4719"/>
              <a:gd name="T23" fmla="*/ 2925 h 4660"/>
              <a:gd name="T24" fmla="*/ 4719 w 4719"/>
              <a:gd name="T25" fmla="*/ 3212 h 4660"/>
              <a:gd name="T26" fmla="*/ 4488 w 4719"/>
              <a:gd name="T27" fmla="*/ 3529 h 4660"/>
              <a:gd name="T28" fmla="*/ 4488 w 4719"/>
              <a:gd name="T29" fmla="*/ 4511 h 4660"/>
              <a:gd name="T30" fmla="*/ 4338 w 4719"/>
              <a:gd name="T31" fmla="*/ 4660 h 4660"/>
              <a:gd name="T32" fmla="*/ 150 w 4719"/>
              <a:gd name="T33" fmla="*/ 4660 h 4660"/>
              <a:gd name="T34" fmla="*/ 0 w 4719"/>
              <a:gd name="T35" fmla="*/ 4511 h 4660"/>
              <a:gd name="T36" fmla="*/ 0 w 4719"/>
              <a:gd name="T37" fmla="*/ 1531 h 4660"/>
              <a:gd name="T38" fmla="*/ 3 w 4719"/>
              <a:gd name="T39" fmla="*/ 1504 h 4660"/>
              <a:gd name="T40" fmla="*/ 0 w 4719"/>
              <a:gd name="T41" fmla="*/ 1456 h 4660"/>
              <a:gd name="T42" fmla="*/ 444 w 4719"/>
              <a:gd name="T43" fmla="*/ 907 h 4660"/>
              <a:gd name="T44" fmla="*/ 627 w 4719"/>
              <a:gd name="T45" fmla="*/ 907 h 4660"/>
              <a:gd name="T46" fmla="*/ 604 w 4719"/>
              <a:gd name="T47" fmla="*/ 930 h 4660"/>
              <a:gd name="T48" fmla="*/ 596 w 4719"/>
              <a:gd name="T49" fmla="*/ 1131 h 4660"/>
              <a:gd name="T50" fmla="*/ 444 w 4719"/>
              <a:gd name="T51" fmla="*/ 1131 h 4660"/>
              <a:gd name="T52" fmla="*/ 234 w 4719"/>
              <a:gd name="T53" fmla="*/ 1382 h 4660"/>
              <a:gd name="T54" fmla="*/ 4338 w 4719"/>
              <a:gd name="T55" fmla="*/ 1382 h 4660"/>
              <a:gd name="T56" fmla="*/ 4488 w 4719"/>
              <a:gd name="T57" fmla="*/ 1531 h 4660"/>
              <a:gd name="T58" fmla="*/ 4488 w 4719"/>
              <a:gd name="T59" fmla="*/ 2607 h 4660"/>
              <a:gd name="T60" fmla="*/ 4719 w 4719"/>
              <a:gd name="T61" fmla="*/ 2925 h 4660"/>
              <a:gd name="T62" fmla="*/ 4645 w 4719"/>
              <a:gd name="T63" fmla="*/ 2925 h 4660"/>
              <a:gd name="T64" fmla="*/ 4383 w 4719"/>
              <a:gd name="T65" fmla="*/ 2664 h 4660"/>
              <a:gd name="T66" fmla="*/ 3070 w 4719"/>
              <a:gd name="T67" fmla="*/ 2664 h 4660"/>
              <a:gd name="T68" fmla="*/ 2671 w 4719"/>
              <a:gd name="T69" fmla="*/ 3063 h 4660"/>
              <a:gd name="T70" fmla="*/ 3070 w 4719"/>
              <a:gd name="T71" fmla="*/ 3462 h 4660"/>
              <a:gd name="T72" fmla="*/ 4454 w 4719"/>
              <a:gd name="T73" fmla="*/ 3462 h 4660"/>
              <a:gd name="T74" fmla="*/ 4645 w 4719"/>
              <a:gd name="T75" fmla="*/ 3212 h 4660"/>
              <a:gd name="T76" fmla="*/ 4645 w 4719"/>
              <a:gd name="T77" fmla="*/ 2925 h 4660"/>
              <a:gd name="T78" fmla="*/ 4645 w 4719"/>
              <a:gd name="T79" fmla="*/ 2925 h 4660"/>
              <a:gd name="T80" fmla="*/ 3667 w 4719"/>
              <a:gd name="T81" fmla="*/ 1276 h 4660"/>
              <a:gd name="T82" fmla="*/ 3465 w 4719"/>
              <a:gd name="T83" fmla="*/ 755 h 4660"/>
              <a:gd name="T84" fmla="*/ 2119 w 4719"/>
              <a:gd name="T85" fmla="*/ 1276 h 4660"/>
              <a:gd name="T86" fmla="*/ 3667 w 4719"/>
              <a:gd name="T87" fmla="*/ 1276 h 4660"/>
              <a:gd name="T88" fmla="*/ 734 w 4719"/>
              <a:gd name="T89" fmla="*/ 1276 h 4660"/>
              <a:gd name="T90" fmla="*/ 1116 w 4719"/>
              <a:gd name="T91" fmla="*/ 1276 h 4660"/>
              <a:gd name="T92" fmla="*/ 3334 w 4719"/>
              <a:gd name="T93" fmla="*/ 417 h 4660"/>
              <a:gd name="T94" fmla="*/ 3208 w 4719"/>
              <a:gd name="T95" fmla="*/ 90 h 4660"/>
              <a:gd name="T96" fmla="*/ 3056 w 4719"/>
              <a:gd name="T97" fmla="*/ 23 h 4660"/>
              <a:gd name="T98" fmla="*/ 724 w 4719"/>
              <a:gd name="T99" fmla="*/ 927 h 4660"/>
              <a:gd name="T100" fmla="*/ 657 w 4719"/>
              <a:gd name="T101" fmla="*/ 1078 h 4660"/>
              <a:gd name="T102" fmla="*/ 734 w 4719"/>
              <a:gd name="T103" fmla="*/ 1276 h 4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19" h="4660">
                <a:moveTo>
                  <a:pt x="3327" y="3049"/>
                </a:moveTo>
                <a:cubicBezTo>
                  <a:pt x="3327" y="3135"/>
                  <a:pt x="3257" y="3204"/>
                  <a:pt x="3171" y="3204"/>
                </a:cubicBezTo>
                <a:cubicBezTo>
                  <a:pt x="3085" y="3204"/>
                  <a:pt x="3015" y="3135"/>
                  <a:pt x="3015" y="3049"/>
                </a:cubicBezTo>
                <a:cubicBezTo>
                  <a:pt x="3015" y="2963"/>
                  <a:pt x="3085" y="2893"/>
                  <a:pt x="3171" y="2893"/>
                </a:cubicBezTo>
                <a:cubicBezTo>
                  <a:pt x="3257" y="2893"/>
                  <a:pt x="3327" y="2963"/>
                  <a:pt x="3327" y="3049"/>
                </a:cubicBezTo>
                <a:close/>
                <a:moveTo>
                  <a:pt x="4216" y="1131"/>
                </a:moveTo>
                <a:cubicBezTo>
                  <a:pt x="4278" y="1131"/>
                  <a:pt x="4328" y="1081"/>
                  <a:pt x="4328" y="1019"/>
                </a:cubicBezTo>
                <a:cubicBezTo>
                  <a:pt x="4328" y="957"/>
                  <a:pt x="4278" y="907"/>
                  <a:pt x="4216" y="907"/>
                </a:cubicBezTo>
                <a:lnTo>
                  <a:pt x="3615" y="907"/>
                </a:lnTo>
                <a:lnTo>
                  <a:pt x="3688" y="1131"/>
                </a:lnTo>
                <a:lnTo>
                  <a:pt x="4216" y="1131"/>
                </a:lnTo>
                <a:close/>
                <a:moveTo>
                  <a:pt x="4719" y="2925"/>
                </a:moveTo>
                <a:lnTo>
                  <a:pt x="4719" y="3212"/>
                </a:lnTo>
                <a:cubicBezTo>
                  <a:pt x="4719" y="3360"/>
                  <a:pt x="4621" y="3485"/>
                  <a:pt x="4488" y="3529"/>
                </a:cubicBezTo>
                <a:lnTo>
                  <a:pt x="4488" y="4511"/>
                </a:lnTo>
                <a:cubicBezTo>
                  <a:pt x="4488" y="4593"/>
                  <a:pt x="4421" y="4660"/>
                  <a:pt x="4338" y="4660"/>
                </a:cubicBezTo>
                <a:lnTo>
                  <a:pt x="150" y="4660"/>
                </a:lnTo>
                <a:cubicBezTo>
                  <a:pt x="67" y="4660"/>
                  <a:pt x="0" y="4593"/>
                  <a:pt x="0" y="4511"/>
                </a:cubicBezTo>
                <a:lnTo>
                  <a:pt x="0" y="1531"/>
                </a:lnTo>
                <a:cubicBezTo>
                  <a:pt x="0" y="1522"/>
                  <a:pt x="1" y="1513"/>
                  <a:pt x="3" y="1504"/>
                </a:cubicBezTo>
                <a:cubicBezTo>
                  <a:pt x="1" y="1488"/>
                  <a:pt x="0" y="1472"/>
                  <a:pt x="0" y="1456"/>
                </a:cubicBezTo>
                <a:cubicBezTo>
                  <a:pt x="0" y="1207"/>
                  <a:pt x="198" y="907"/>
                  <a:pt x="444" y="907"/>
                </a:cubicBezTo>
                <a:lnTo>
                  <a:pt x="627" y="907"/>
                </a:lnTo>
                <a:cubicBezTo>
                  <a:pt x="620" y="915"/>
                  <a:pt x="612" y="922"/>
                  <a:pt x="604" y="930"/>
                </a:cubicBezTo>
                <a:cubicBezTo>
                  <a:pt x="550" y="984"/>
                  <a:pt x="547" y="1073"/>
                  <a:pt x="596" y="1131"/>
                </a:cubicBezTo>
                <a:lnTo>
                  <a:pt x="444" y="1131"/>
                </a:lnTo>
                <a:cubicBezTo>
                  <a:pt x="357" y="1131"/>
                  <a:pt x="264" y="1261"/>
                  <a:pt x="234" y="1382"/>
                </a:cubicBezTo>
                <a:lnTo>
                  <a:pt x="4338" y="1382"/>
                </a:lnTo>
                <a:cubicBezTo>
                  <a:pt x="4421" y="1382"/>
                  <a:pt x="4488" y="1449"/>
                  <a:pt x="4488" y="1531"/>
                </a:cubicBezTo>
                <a:lnTo>
                  <a:pt x="4488" y="2607"/>
                </a:lnTo>
                <a:cubicBezTo>
                  <a:pt x="4621" y="2651"/>
                  <a:pt x="4719" y="2776"/>
                  <a:pt x="4719" y="2925"/>
                </a:cubicBezTo>
                <a:close/>
                <a:moveTo>
                  <a:pt x="4645" y="2925"/>
                </a:moveTo>
                <a:cubicBezTo>
                  <a:pt x="4645" y="2781"/>
                  <a:pt x="4527" y="2664"/>
                  <a:pt x="4383" y="2664"/>
                </a:cubicBezTo>
                <a:lnTo>
                  <a:pt x="3070" y="2664"/>
                </a:lnTo>
                <a:cubicBezTo>
                  <a:pt x="2850" y="2664"/>
                  <a:pt x="2671" y="2842"/>
                  <a:pt x="2671" y="3063"/>
                </a:cubicBezTo>
                <a:cubicBezTo>
                  <a:pt x="2671" y="3283"/>
                  <a:pt x="2850" y="3462"/>
                  <a:pt x="3070" y="3462"/>
                </a:cubicBezTo>
                <a:lnTo>
                  <a:pt x="4454" y="3462"/>
                </a:lnTo>
                <a:cubicBezTo>
                  <a:pt x="4563" y="3431"/>
                  <a:pt x="4645" y="3331"/>
                  <a:pt x="4645" y="3212"/>
                </a:cubicBezTo>
                <a:lnTo>
                  <a:pt x="4645" y="2925"/>
                </a:lnTo>
                <a:lnTo>
                  <a:pt x="4645" y="2925"/>
                </a:lnTo>
                <a:close/>
                <a:moveTo>
                  <a:pt x="3667" y="1276"/>
                </a:moveTo>
                <a:lnTo>
                  <a:pt x="3465" y="755"/>
                </a:lnTo>
                <a:lnTo>
                  <a:pt x="2119" y="1276"/>
                </a:lnTo>
                <a:lnTo>
                  <a:pt x="3667" y="1276"/>
                </a:lnTo>
                <a:close/>
                <a:moveTo>
                  <a:pt x="734" y="1276"/>
                </a:moveTo>
                <a:lnTo>
                  <a:pt x="1116" y="1276"/>
                </a:lnTo>
                <a:lnTo>
                  <a:pt x="3334" y="417"/>
                </a:lnTo>
                <a:lnTo>
                  <a:pt x="3208" y="90"/>
                </a:lnTo>
                <a:cubicBezTo>
                  <a:pt x="3184" y="30"/>
                  <a:pt x="3116" y="0"/>
                  <a:pt x="3056" y="23"/>
                </a:cubicBezTo>
                <a:lnTo>
                  <a:pt x="724" y="927"/>
                </a:lnTo>
                <a:cubicBezTo>
                  <a:pt x="664" y="950"/>
                  <a:pt x="634" y="1018"/>
                  <a:pt x="657" y="1078"/>
                </a:cubicBezTo>
                <a:lnTo>
                  <a:pt x="734" y="1276"/>
                </a:lnTo>
                <a:close/>
              </a:path>
            </a:pathLst>
          </a:custGeom>
          <a:solidFill>
            <a:schemeClr val="accent5"/>
          </a:solidFill>
          <a:ln>
            <a:noFill/>
          </a:ln>
        </p:spPr>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key-open-file-format_28956"/>
          <p:cNvSpPr>
            <a:spLocks noChangeAspect="1"/>
          </p:cNvSpPr>
          <p:nvPr/>
        </p:nvSpPr>
        <p:spPr bwMode="auto">
          <a:xfrm>
            <a:off x="538480" y="65405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154430" y="591185"/>
            <a:ext cx="2073910"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技能实训</a:t>
            </a:r>
            <a:endParaRPr lang="zh-CN" altLang="en-US" sz="2400" b="1" dirty="0" smtClean="0">
              <a:latin typeface="方正少儿_GBK" panose="03000509000000000000" charset="-122"/>
              <a:ea typeface="方正少儿_GBK" panose="03000509000000000000" charset="-122"/>
            </a:endParaRPr>
          </a:p>
        </p:txBody>
      </p:sp>
      <p:sp>
        <p:nvSpPr>
          <p:cNvPr id="6" name="文本框 5"/>
          <p:cNvSpPr txBox="1"/>
          <p:nvPr/>
        </p:nvSpPr>
        <p:spPr>
          <a:xfrm>
            <a:off x="538480" y="1987550"/>
            <a:ext cx="11167745" cy="1420495"/>
          </a:xfrm>
          <a:prstGeom prst="rect">
            <a:avLst/>
          </a:prstGeom>
          <a:noFill/>
        </p:spPr>
        <p:txBody>
          <a:bodyPr wrap="square" rtlCol="0" anchor="t">
            <a:spAutoFit/>
          </a:bodyPr>
          <a:p>
            <a:pPr>
              <a:lnSpc>
                <a:spcPct val="160000"/>
              </a:lnSpc>
            </a:pPr>
            <a:r>
              <a:rPr b="1" dirty="0" smtClean="0">
                <a:latin typeface="Arial" panose="020B0604020202020204" pitchFamily="34" charset="0"/>
                <a:ea typeface="微软雅黑" panose="020B0503020204020204" pitchFamily="34" charset="-122"/>
              </a:rPr>
              <a:t>请同学们课后实地或网上参观相关博物馆，完成如下任务。</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1. 了解某一科学技术的发展进程及其国内外的最新科技成果。</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2. 根据你的参观结果，以博物馆讲解员的身份写一份讲解报告或说明书。</a:t>
            </a:r>
            <a:endParaRPr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2" name="任意多边形 11"/>
          <p:cNvSpPr/>
          <p:nvPr>
            <p:custDataLst>
              <p:tags r:id="rId1"/>
            </p:custDataLst>
          </p:nvPr>
        </p:nvSpPr>
        <p:spPr>
          <a:xfrm rot="19073519">
            <a:off x="4722813" y="1458913"/>
            <a:ext cx="3360738" cy="4294188"/>
          </a:xfrm>
          <a:custGeom>
            <a:avLst/>
            <a:gdLst>
              <a:gd name="connsiteX0" fmla="*/ 2806420 w 3359925"/>
              <a:gd name="connsiteY0" fmla="*/ 433639 h 4294428"/>
              <a:gd name="connsiteX1" fmla="*/ 2926287 w 3359925"/>
              <a:gd name="connsiteY1" fmla="*/ 2806421 h 4294428"/>
              <a:gd name="connsiteX2" fmla="*/ 2238926 w 3359925"/>
              <a:gd name="connsiteY2" fmla="*/ 3264536 h 4294428"/>
              <a:gd name="connsiteX3" fmla="*/ 2110490 w 3359925"/>
              <a:gd name="connsiteY3" fmla="*/ 3302855 h 4294428"/>
              <a:gd name="connsiteX4" fmla="*/ 2110489 w 3359925"/>
              <a:gd name="connsiteY4" fmla="*/ 3957010 h 4294428"/>
              <a:gd name="connsiteX5" fmla="*/ 1773071 w 3359925"/>
              <a:gd name="connsiteY5" fmla="*/ 4294428 h 4294428"/>
              <a:gd name="connsiteX6" fmla="*/ 1773072 w 3359925"/>
              <a:gd name="connsiteY6" fmla="*/ 4294427 h 4294428"/>
              <a:gd name="connsiteX7" fmla="*/ 1435654 w 3359925"/>
              <a:gd name="connsiteY7" fmla="*/ 3957009 h 4294428"/>
              <a:gd name="connsiteX8" fmla="*/ 1435654 w 3359925"/>
              <a:gd name="connsiteY8" fmla="*/ 3341898 h 4294428"/>
              <a:gd name="connsiteX9" fmla="*/ 1283535 w 3359925"/>
              <a:gd name="connsiteY9" fmla="*/ 3312800 h 4294428"/>
              <a:gd name="connsiteX10" fmla="*/ 553505 w 3359925"/>
              <a:gd name="connsiteY10" fmla="*/ 2926288 h 4294428"/>
              <a:gd name="connsiteX11" fmla="*/ 433638 w 3359925"/>
              <a:gd name="connsiteY11" fmla="*/ 553506 h 4294428"/>
              <a:gd name="connsiteX12" fmla="*/ 2806420 w 3359925"/>
              <a:gd name="connsiteY12" fmla="*/ 433639 h 4294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59925" h="4294428">
                <a:moveTo>
                  <a:pt x="2806420" y="433639"/>
                </a:moveTo>
                <a:cubicBezTo>
                  <a:pt x="3494746" y="1055764"/>
                  <a:pt x="3548413" y="2118095"/>
                  <a:pt x="2926287" y="2806421"/>
                </a:cubicBezTo>
                <a:cubicBezTo>
                  <a:pt x="2731873" y="3021523"/>
                  <a:pt x="2494470" y="3174647"/>
                  <a:pt x="2238926" y="3264536"/>
                </a:cubicBezTo>
                <a:lnTo>
                  <a:pt x="2110490" y="3302855"/>
                </a:lnTo>
                <a:lnTo>
                  <a:pt x="2110489" y="3957010"/>
                </a:lnTo>
                <a:cubicBezTo>
                  <a:pt x="2110489" y="4143361"/>
                  <a:pt x="1959422" y="4294428"/>
                  <a:pt x="1773071" y="4294428"/>
                </a:cubicBezTo>
                <a:lnTo>
                  <a:pt x="1773072" y="4294427"/>
                </a:lnTo>
                <a:cubicBezTo>
                  <a:pt x="1586721" y="4294427"/>
                  <a:pt x="1435654" y="4143360"/>
                  <a:pt x="1435654" y="3957009"/>
                </a:cubicBezTo>
                <a:lnTo>
                  <a:pt x="1435654" y="3341898"/>
                </a:lnTo>
                <a:lnTo>
                  <a:pt x="1283535" y="3312800"/>
                </a:lnTo>
                <a:cubicBezTo>
                  <a:pt x="1020233" y="3249121"/>
                  <a:pt x="768607" y="3120702"/>
                  <a:pt x="553505" y="2926288"/>
                </a:cubicBezTo>
                <a:cubicBezTo>
                  <a:pt x="-134821" y="2304163"/>
                  <a:pt x="-188488" y="1241832"/>
                  <a:pt x="433638" y="553506"/>
                </a:cubicBezTo>
                <a:cubicBezTo>
                  <a:pt x="1055763" y="-134821"/>
                  <a:pt x="2118094" y="-188487"/>
                  <a:pt x="2806420" y="433639"/>
                </a:cubicBezTo>
                <a:close/>
              </a:path>
            </a:pathLst>
          </a:custGeom>
          <a:solidFill>
            <a:srgbClr val="30C5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椭圆 1"/>
          <p:cNvSpPr/>
          <p:nvPr>
            <p:custDataLst>
              <p:tags r:id="rId2"/>
            </p:custDataLst>
          </p:nvPr>
        </p:nvSpPr>
        <p:spPr>
          <a:xfrm>
            <a:off x="4565650" y="1712913"/>
            <a:ext cx="3038475" cy="3036888"/>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24" name="文本框 10"/>
          <p:cNvSpPr txBox="1"/>
          <p:nvPr>
            <p:custDataLst>
              <p:tags r:id="rId3"/>
            </p:custDataLst>
          </p:nvPr>
        </p:nvSpPr>
        <p:spPr>
          <a:xfrm>
            <a:off x="4579938" y="3414713"/>
            <a:ext cx="3038475" cy="460375"/>
          </a:xfrm>
          <a:prstGeom prst="rect">
            <a:avLst/>
          </a:prstGeom>
          <a:noFill/>
          <a:ln w="9525">
            <a:noFill/>
          </a:ln>
        </p:spPr>
        <p:txBody>
          <a:bodyPr>
            <a:spAutoFit/>
          </a:bodyPr>
          <a:p>
            <a:pPr algn="ctr" eaLnBrk="1" hangingPunct="1"/>
            <a:r>
              <a:rPr lang="zh-CN" altLang="en-US" sz="2400" dirty="0">
                <a:solidFill>
                  <a:srgbClr val="BEBEBE"/>
                </a:solidFill>
                <a:latin typeface="华文细黑" panose="02010600040101010101" pitchFamily="2" charset="-122"/>
                <a:ea typeface="华文细黑" panose="02010600040101010101" pitchFamily="2" charset="-122"/>
              </a:rPr>
              <a:t>谢谢观看</a:t>
            </a:r>
            <a:endParaRPr lang="zh-CN" altLang="en-US" sz="2400" dirty="0">
              <a:solidFill>
                <a:srgbClr val="BEBEBE"/>
              </a:solidFill>
              <a:latin typeface="华文细黑" panose="02010600040101010101" pitchFamily="2" charset="-122"/>
              <a:ea typeface="华文细黑" panose="02010600040101010101" pitchFamily="2" charset="-122"/>
            </a:endParaRPr>
          </a:p>
        </p:txBody>
      </p:sp>
      <p:sp>
        <p:nvSpPr>
          <p:cNvPr id="5125" name="Freeform 5"/>
          <p:cNvSpPr>
            <a:spLocks noEditPoints="1"/>
          </p:cNvSpPr>
          <p:nvPr>
            <p:custDataLst>
              <p:tags r:id="rId4"/>
            </p:custDataLst>
          </p:nvPr>
        </p:nvSpPr>
        <p:spPr>
          <a:xfrm>
            <a:off x="4751388" y="2819400"/>
            <a:ext cx="2703512" cy="461963"/>
          </a:xfrm>
          <a:custGeom>
            <a:avLst/>
            <a:gdLst/>
            <a:ahLst/>
            <a:cxnLst>
              <a:cxn ang="0">
                <a:pos x="2147483646" y="2147483646"/>
              </a:cxn>
              <a:cxn ang="0">
                <a:pos x="2147483646" y="1337915390"/>
              </a:cxn>
              <a:cxn ang="0">
                <a:pos x="2147483646" y="96938438"/>
              </a:cxn>
              <a:cxn ang="0">
                <a:pos x="2147483646" y="96938438"/>
              </a:cxn>
              <a:cxn ang="0">
                <a:pos x="2147483646" y="1997270601"/>
              </a:cxn>
              <a:cxn ang="0">
                <a:pos x="2147483646" y="2147483646"/>
              </a:cxn>
              <a:cxn ang="0">
                <a:pos x="2147483646" y="2147483646"/>
              </a:cxn>
              <a:cxn ang="0">
                <a:pos x="2147483646" y="96938438"/>
              </a:cxn>
              <a:cxn ang="0">
                <a:pos x="2147483646" y="96938438"/>
              </a:cxn>
              <a:cxn ang="0">
                <a:pos x="2147483646" y="96938438"/>
              </a:cxn>
              <a:cxn ang="0">
                <a:pos x="2147483646" y="2147483646"/>
              </a:cxn>
              <a:cxn ang="0">
                <a:pos x="2147483646" y="1653189318"/>
              </a:cxn>
              <a:cxn ang="0">
                <a:pos x="2147483646" y="2147483646"/>
              </a:cxn>
              <a:cxn ang="0">
                <a:pos x="2147483646" y="96938438"/>
              </a:cxn>
              <a:cxn ang="0">
                <a:pos x="2147483646" y="2147483646"/>
              </a:cxn>
              <a:cxn ang="0">
                <a:pos x="2147483646" y="2147483646"/>
              </a:cxn>
              <a:cxn ang="0">
                <a:pos x="2147483646" y="2147483646"/>
              </a:cxn>
              <a:cxn ang="0">
                <a:pos x="2147483646" y="96938438"/>
              </a:cxn>
              <a:cxn ang="0">
                <a:pos x="2147483646" y="96938438"/>
              </a:cxn>
              <a:cxn ang="0">
                <a:pos x="2147483646" y="1647076935"/>
              </a:cxn>
              <a:cxn ang="0">
                <a:pos x="2147483646" y="96938438"/>
              </a:cxn>
              <a:cxn ang="0">
                <a:pos x="2147483646" y="2147483646"/>
              </a:cxn>
              <a:cxn ang="0">
                <a:pos x="2147483646" y="2147483646"/>
              </a:cxn>
              <a:cxn ang="0">
                <a:pos x="2147483646" y="2147483646"/>
              </a:cxn>
              <a:cxn ang="0">
                <a:pos x="0" y="96938438"/>
              </a:cxn>
              <a:cxn ang="0">
                <a:pos x="2147483646" y="967630491"/>
              </a:cxn>
              <a:cxn ang="0">
                <a:pos x="1792218873" y="2147483646"/>
              </a:cxn>
              <a:cxn ang="0">
                <a:pos x="804296781" y="967630491"/>
              </a:cxn>
              <a:cxn ang="0">
                <a:pos x="0" y="96938438"/>
              </a:cxn>
              <a:cxn ang="0">
                <a:pos x="2147483646" y="326621414"/>
              </a:cxn>
              <a:cxn ang="0">
                <a:pos x="2147483646" y="870692053"/>
              </a:cxn>
              <a:cxn ang="0">
                <a:pos x="2147483646" y="1215659601"/>
              </a:cxn>
              <a:cxn ang="0">
                <a:pos x="2147483646" y="1673271374"/>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57129533"/>
              </a:cxn>
              <a:cxn ang="0">
                <a:pos x="2147483646" y="0"/>
              </a:cxn>
            </a:cxnLst>
            <a:pathLst>
              <a:path w="29643" h="4833">
                <a:moveTo>
                  <a:pt x="11704" y="1532"/>
                </a:moveTo>
                <a:cubicBezTo>
                  <a:pt x="11522" y="2021"/>
                  <a:pt x="11340" y="2509"/>
                  <a:pt x="11158" y="2997"/>
                </a:cubicBezTo>
                <a:cubicBezTo>
                  <a:pt x="11520" y="2997"/>
                  <a:pt x="11882" y="2997"/>
                  <a:pt x="12243" y="2997"/>
                </a:cubicBezTo>
                <a:cubicBezTo>
                  <a:pt x="12064" y="2509"/>
                  <a:pt x="11884" y="2021"/>
                  <a:pt x="11704" y="1532"/>
                </a:cubicBezTo>
                <a:close/>
                <a:moveTo>
                  <a:pt x="20917" y="111"/>
                </a:moveTo>
                <a:cubicBezTo>
                  <a:pt x="21351" y="111"/>
                  <a:pt x="21785" y="111"/>
                  <a:pt x="22219" y="111"/>
                </a:cubicBezTo>
                <a:cubicBezTo>
                  <a:pt x="22219" y="743"/>
                  <a:pt x="22219" y="1375"/>
                  <a:pt x="22219" y="2007"/>
                </a:cubicBezTo>
                <a:cubicBezTo>
                  <a:pt x="22748" y="1375"/>
                  <a:pt x="23277" y="743"/>
                  <a:pt x="23806" y="111"/>
                </a:cubicBezTo>
                <a:cubicBezTo>
                  <a:pt x="24341" y="111"/>
                  <a:pt x="24875" y="111"/>
                  <a:pt x="25409" y="111"/>
                </a:cubicBezTo>
                <a:cubicBezTo>
                  <a:pt x="24748" y="836"/>
                  <a:pt x="24086" y="1561"/>
                  <a:pt x="23425" y="2287"/>
                </a:cubicBezTo>
                <a:cubicBezTo>
                  <a:pt x="24148" y="3094"/>
                  <a:pt x="24870" y="3901"/>
                  <a:pt x="25592" y="4708"/>
                </a:cubicBezTo>
                <a:cubicBezTo>
                  <a:pt x="25031" y="4708"/>
                  <a:pt x="24470" y="4708"/>
                  <a:pt x="23909" y="4708"/>
                </a:cubicBezTo>
                <a:cubicBezTo>
                  <a:pt x="23346" y="4044"/>
                  <a:pt x="22782" y="3379"/>
                  <a:pt x="22219" y="2714"/>
                </a:cubicBezTo>
                <a:cubicBezTo>
                  <a:pt x="22219" y="3379"/>
                  <a:pt x="22219" y="4044"/>
                  <a:pt x="22219" y="4708"/>
                </a:cubicBezTo>
                <a:cubicBezTo>
                  <a:pt x="21785" y="4708"/>
                  <a:pt x="21351" y="4708"/>
                  <a:pt x="20917" y="4708"/>
                </a:cubicBezTo>
                <a:cubicBezTo>
                  <a:pt x="20917" y="3176"/>
                  <a:pt x="20917" y="1643"/>
                  <a:pt x="20917" y="111"/>
                </a:cubicBezTo>
                <a:close/>
                <a:moveTo>
                  <a:pt x="14876" y="111"/>
                </a:moveTo>
                <a:cubicBezTo>
                  <a:pt x="15310" y="111"/>
                  <a:pt x="15743" y="111"/>
                  <a:pt x="16177" y="111"/>
                </a:cubicBezTo>
                <a:cubicBezTo>
                  <a:pt x="16976" y="1048"/>
                  <a:pt x="17774" y="1986"/>
                  <a:pt x="18572" y="2923"/>
                </a:cubicBezTo>
                <a:cubicBezTo>
                  <a:pt x="18572" y="1986"/>
                  <a:pt x="18572" y="1048"/>
                  <a:pt x="18572" y="111"/>
                </a:cubicBezTo>
                <a:cubicBezTo>
                  <a:pt x="19006" y="111"/>
                  <a:pt x="19440" y="111"/>
                  <a:pt x="19874" y="111"/>
                </a:cubicBezTo>
                <a:cubicBezTo>
                  <a:pt x="19874" y="1643"/>
                  <a:pt x="19874" y="3176"/>
                  <a:pt x="19874" y="4708"/>
                </a:cubicBezTo>
                <a:cubicBezTo>
                  <a:pt x="19440" y="4708"/>
                  <a:pt x="19006" y="4708"/>
                  <a:pt x="18572" y="4708"/>
                </a:cubicBezTo>
                <a:cubicBezTo>
                  <a:pt x="17774" y="3770"/>
                  <a:pt x="16976" y="2831"/>
                  <a:pt x="16177" y="1893"/>
                </a:cubicBezTo>
                <a:cubicBezTo>
                  <a:pt x="16177" y="2831"/>
                  <a:pt x="16177" y="3770"/>
                  <a:pt x="16177" y="4708"/>
                </a:cubicBezTo>
                <a:cubicBezTo>
                  <a:pt x="15743" y="4708"/>
                  <a:pt x="15310" y="4708"/>
                  <a:pt x="14876" y="4708"/>
                </a:cubicBezTo>
                <a:cubicBezTo>
                  <a:pt x="14876" y="3176"/>
                  <a:pt x="14876" y="1643"/>
                  <a:pt x="14876" y="111"/>
                </a:cubicBezTo>
                <a:close/>
                <a:moveTo>
                  <a:pt x="11004" y="111"/>
                </a:moveTo>
                <a:cubicBezTo>
                  <a:pt x="11477" y="111"/>
                  <a:pt x="11950" y="111"/>
                  <a:pt x="12423" y="111"/>
                </a:cubicBezTo>
                <a:cubicBezTo>
                  <a:pt x="13051" y="1643"/>
                  <a:pt x="13680" y="3176"/>
                  <a:pt x="14308" y="4708"/>
                </a:cubicBezTo>
                <a:cubicBezTo>
                  <a:pt x="13845" y="4708"/>
                  <a:pt x="13381" y="4708"/>
                  <a:pt x="12918" y="4708"/>
                </a:cubicBezTo>
                <a:cubicBezTo>
                  <a:pt x="12811" y="4441"/>
                  <a:pt x="12703" y="4174"/>
                  <a:pt x="12596" y="3907"/>
                </a:cubicBezTo>
                <a:cubicBezTo>
                  <a:pt x="11997" y="3907"/>
                  <a:pt x="11398" y="3907"/>
                  <a:pt x="10799" y="3907"/>
                </a:cubicBezTo>
                <a:cubicBezTo>
                  <a:pt x="10684" y="4174"/>
                  <a:pt x="10569" y="4441"/>
                  <a:pt x="10454" y="4708"/>
                </a:cubicBezTo>
                <a:cubicBezTo>
                  <a:pt x="9996" y="4708"/>
                  <a:pt x="9537" y="4708"/>
                  <a:pt x="9079" y="4708"/>
                </a:cubicBezTo>
                <a:cubicBezTo>
                  <a:pt x="9721" y="3176"/>
                  <a:pt x="10362" y="1643"/>
                  <a:pt x="11004" y="111"/>
                </a:cubicBezTo>
                <a:close/>
                <a:moveTo>
                  <a:pt x="4011" y="111"/>
                </a:moveTo>
                <a:cubicBezTo>
                  <a:pt x="4445" y="111"/>
                  <a:pt x="4879" y="111"/>
                  <a:pt x="5313" y="111"/>
                </a:cubicBezTo>
                <a:cubicBezTo>
                  <a:pt x="5313" y="702"/>
                  <a:pt x="5313" y="1294"/>
                  <a:pt x="5313" y="1886"/>
                </a:cubicBezTo>
                <a:cubicBezTo>
                  <a:pt x="5939" y="1886"/>
                  <a:pt x="6565" y="1886"/>
                  <a:pt x="7191" y="1886"/>
                </a:cubicBezTo>
                <a:cubicBezTo>
                  <a:pt x="7191" y="1294"/>
                  <a:pt x="7191" y="702"/>
                  <a:pt x="7191" y="111"/>
                </a:cubicBezTo>
                <a:cubicBezTo>
                  <a:pt x="7624" y="111"/>
                  <a:pt x="8058" y="111"/>
                  <a:pt x="8492" y="111"/>
                </a:cubicBezTo>
                <a:cubicBezTo>
                  <a:pt x="8492" y="1643"/>
                  <a:pt x="8492" y="3176"/>
                  <a:pt x="8492" y="4708"/>
                </a:cubicBezTo>
                <a:cubicBezTo>
                  <a:pt x="8058" y="4708"/>
                  <a:pt x="7624" y="4708"/>
                  <a:pt x="7191" y="4708"/>
                </a:cubicBezTo>
                <a:cubicBezTo>
                  <a:pt x="7191" y="4071"/>
                  <a:pt x="7191" y="3433"/>
                  <a:pt x="7191" y="2795"/>
                </a:cubicBezTo>
                <a:cubicBezTo>
                  <a:pt x="6565" y="2795"/>
                  <a:pt x="5939" y="2795"/>
                  <a:pt x="5313" y="2795"/>
                </a:cubicBezTo>
                <a:cubicBezTo>
                  <a:pt x="5313" y="3433"/>
                  <a:pt x="5313" y="4071"/>
                  <a:pt x="5313" y="4708"/>
                </a:cubicBezTo>
                <a:cubicBezTo>
                  <a:pt x="4879" y="4708"/>
                  <a:pt x="4445" y="4708"/>
                  <a:pt x="4011" y="4708"/>
                </a:cubicBezTo>
                <a:cubicBezTo>
                  <a:pt x="4011" y="3176"/>
                  <a:pt x="4011" y="1643"/>
                  <a:pt x="4011" y="111"/>
                </a:cubicBezTo>
                <a:close/>
                <a:moveTo>
                  <a:pt x="0" y="111"/>
                </a:moveTo>
                <a:cubicBezTo>
                  <a:pt x="1147" y="111"/>
                  <a:pt x="2293" y="111"/>
                  <a:pt x="3440" y="111"/>
                </a:cubicBezTo>
                <a:cubicBezTo>
                  <a:pt x="3440" y="443"/>
                  <a:pt x="3440" y="775"/>
                  <a:pt x="3440" y="1108"/>
                </a:cubicBezTo>
                <a:cubicBezTo>
                  <a:pt x="3080" y="1108"/>
                  <a:pt x="2721" y="1108"/>
                  <a:pt x="2362" y="1108"/>
                </a:cubicBezTo>
                <a:cubicBezTo>
                  <a:pt x="2362" y="2308"/>
                  <a:pt x="2362" y="3508"/>
                  <a:pt x="2362" y="4708"/>
                </a:cubicBezTo>
                <a:cubicBezTo>
                  <a:pt x="1928" y="4708"/>
                  <a:pt x="1494" y="4708"/>
                  <a:pt x="1060" y="4708"/>
                </a:cubicBezTo>
                <a:cubicBezTo>
                  <a:pt x="1060" y="3508"/>
                  <a:pt x="1060" y="2308"/>
                  <a:pt x="1060" y="1108"/>
                </a:cubicBezTo>
                <a:cubicBezTo>
                  <a:pt x="707" y="1108"/>
                  <a:pt x="354" y="1108"/>
                  <a:pt x="0" y="1108"/>
                </a:cubicBezTo>
                <a:cubicBezTo>
                  <a:pt x="0" y="775"/>
                  <a:pt x="0" y="443"/>
                  <a:pt x="0" y="111"/>
                </a:cubicBezTo>
                <a:close/>
                <a:moveTo>
                  <a:pt x="27853" y="0"/>
                </a:moveTo>
                <a:cubicBezTo>
                  <a:pt x="28394" y="0"/>
                  <a:pt x="28923" y="124"/>
                  <a:pt x="29441" y="374"/>
                </a:cubicBezTo>
                <a:cubicBezTo>
                  <a:pt x="29268" y="683"/>
                  <a:pt x="29094" y="993"/>
                  <a:pt x="28920" y="1303"/>
                </a:cubicBezTo>
                <a:cubicBezTo>
                  <a:pt x="28636" y="1099"/>
                  <a:pt x="28349" y="997"/>
                  <a:pt x="28060" y="997"/>
                </a:cubicBezTo>
                <a:cubicBezTo>
                  <a:pt x="27920" y="997"/>
                  <a:pt x="27795" y="1029"/>
                  <a:pt x="27685" y="1095"/>
                </a:cubicBezTo>
                <a:cubicBezTo>
                  <a:pt x="27560" y="1169"/>
                  <a:pt x="27498" y="1268"/>
                  <a:pt x="27498" y="1392"/>
                </a:cubicBezTo>
                <a:cubicBezTo>
                  <a:pt x="27498" y="1514"/>
                  <a:pt x="27580" y="1619"/>
                  <a:pt x="27744" y="1707"/>
                </a:cubicBezTo>
                <a:cubicBezTo>
                  <a:pt x="27817" y="1747"/>
                  <a:pt x="28038" y="1817"/>
                  <a:pt x="28405" y="1916"/>
                </a:cubicBezTo>
                <a:cubicBezTo>
                  <a:pt x="28865" y="2040"/>
                  <a:pt x="29193" y="2215"/>
                  <a:pt x="29389" y="2442"/>
                </a:cubicBezTo>
                <a:cubicBezTo>
                  <a:pt x="29558" y="2636"/>
                  <a:pt x="29643" y="2884"/>
                  <a:pt x="29643" y="3187"/>
                </a:cubicBezTo>
                <a:cubicBezTo>
                  <a:pt x="29643" y="3965"/>
                  <a:pt x="29271" y="4472"/>
                  <a:pt x="28528" y="4708"/>
                </a:cubicBezTo>
                <a:cubicBezTo>
                  <a:pt x="28269" y="4791"/>
                  <a:pt x="27990" y="4833"/>
                  <a:pt x="27692" y="4833"/>
                </a:cubicBezTo>
                <a:cubicBezTo>
                  <a:pt x="27066" y="4833"/>
                  <a:pt x="26486" y="4659"/>
                  <a:pt x="25950" y="4311"/>
                </a:cubicBezTo>
                <a:cubicBezTo>
                  <a:pt x="26136" y="3990"/>
                  <a:pt x="26322" y="3669"/>
                  <a:pt x="26508" y="3348"/>
                </a:cubicBezTo>
                <a:cubicBezTo>
                  <a:pt x="26900" y="3673"/>
                  <a:pt x="27283" y="3836"/>
                  <a:pt x="27658" y="3836"/>
                </a:cubicBezTo>
                <a:cubicBezTo>
                  <a:pt x="27827" y="3836"/>
                  <a:pt x="27970" y="3800"/>
                  <a:pt x="28088" y="3727"/>
                </a:cubicBezTo>
                <a:cubicBezTo>
                  <a:pt x="28225" y="3645"/>
                  <a:pt x="28293" y="3530"/>
                  <a:pt x="28293" y="3380"/>
                </a:cubicBezTo>
                <a:cubicBezTo>
                  <a:pt x="28293" y="3244"/>
                  <a:pt x="28217" y="3131"/>
                  <a:pt x="28066" y="3040"/>
                </a:cubicBezTo>
                <a:cubicBezTo>
                  <a:pt x="27953" y="2972"/>
                  <a:pt x="27763" y="2903"/>
                  <a:pt x="27496" y="2832"/>
                </a:cubicBezTo>
                <a:cubicBezTo>
                  <a:pt x="27173" y="2745"/>
                  <a:pt x="26970" y="2684"/>
                  <a:pt x="26887" y="2651"/>
                </a:cubicBezTo>
                <a:cubicBezTo>
                  <a:pt x="26754" y="2599"/>
                  <a:pt x="26642" y="2539"/>
                  <a:pt x="26549" y="2469"/>
                </a:cubicBezTo>
                <a:cubicBezTo>
                  <a:pt x="26282" y="2267"/>
                  <a:pt x="26148" y="1962"/>
                  <a:pt x="26148" y="1554"/>
                </a:cubicBezTo>
                <a:cubicBezTo>
                  <a:pt x="26148" y="1128"/>
                  <a:pt x="26286" y="775"/>
                  <a:pt x="26563" y="494"/>
                </a:cubicBezTo>
                <a:cubicBezTo>
                  <a:pt x="26885" y="165"/>
                  <a:pt x="27316" y="0"/>
                  <a:pt x="27853" y="0"/>
                </a:cubicBezTo>
                <a:close/>
              </a:path>
            </a:pathLst>
          </a:custGeom>
          <a:solidFill>
            <a:srgbClr val="27A19E">
              <a:alpha val="100000"/>
            </a:srgbClr>
          </a:solidFill>
          <a:ln w="0">
            <a:noFill/>
          </a:ln>
        </p:spPr>
        <p:txBody>
          <a:bodyPr/>
          <a:p>
            <a:endParaRPr lang="zh-CN" altLang="en-US"/>
          </a:p>
        </p:txBody>
      </p:sp>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7305" y="222885"/>
            <a:ext cx="1086485" cy="917575"/>
          </a:xfrm>
          <a:prstGeom prst="rect">
            <a:avLst/>
          </a:prstGeom>
        </p:spPr>
      </p:pic>
      <p:sp>
        <p:nvSpPr>
          <p:cNvPr id="5" name="文本框 4"/>
          <p:cNvSpPr txBox="1"/>
          <p:nvPr/>
        </p:nvSpPr>
        <p:spPr>
          <a:xfrm>
            <a:off x="1113790" y="451485"/>
            <a:ext cx="2540000" cy="521970"/>
          </a:xfrm>
          <a:prstGeom prst="rect">
            <a:avLst/>
          </a:prstGeom>
          <a:noFill/>
        </p:spPr>
        <p:txBody>
          <a:bodyPr wrap="square" rtlCol="0" anchor="t">
            <a:spAutoFit/>
          </a:bodyPr>
          <a:p>
            <a:r>
              <a:rPr lang="zh-CN" altLang="en-US" sz="2800" dirty="0">
                <a:solidFill>
                  <a:schemeClr val="tx2"/>
                </a:solidFill>
                <a:latin typeface="华文琥珀" panose="02010800040101010101" charset="-122"/>
                <a:ea typeface="华文琥珀" panose="02010800040101010101" charset="-122"/>
              </a:rPr>
              <a:t>问 题 导 入</a:t>
            </a:r>
            <a:endParaRPr lang="zh-CN" altLang="en-US" sz="2800" dirty="0">
              <a:solidFill>
                <a:schemeClr val="tx2"/>
              </a:solidFill>
              <a:latin typeface="华文琥珀" panose="02010800040101010101" charset="-122"/>
              <a:ea typeface="华文琥珀" panose="02010800040101010101" charset="-122"/>
            </a:endParaRPr>
          </a:p>
        </p:txBody>
      </p:sp>
      <p:sp>
        <p:nvSpPr>
          <p:cNvPr id="10" name="文本框 9"/>
          <p:cNvSpPr txBox="1"/>
          <p:nvPr/>
        </p:nvSpPr>
        <p:spPr>
          <a:xfrm>
            <a:off x="1008682" y="2040363"/>
            <a:ext cx="2540000" cy="398780"/>
          </a:xfrm>
          <a:prstGeom prst="rect">
            <a:avLst/>
          </a:prstGeom>
          <a:noFill/>
        </p:spPr>
        <p:txBody>
          <a:bodyPr wrap="square" rtlCol="0" anchor="t">
            <a:spAutoFit/>
          </a:bodyPr>
          <a:p>
            <a:r>
              <a:rPr lang="zh-CN" altLang="en-US" sz="2000" b="1" dirty="0">
                <a:solidFill>
                  <a:srgbClr val="C00000"/>
                </a:solidFill>
                <a:latin typeface="华文宋体" panose="02010600040101010101" charset="-122"/>
                <a:ea typeface="华文宋体" panose="02010600040101010101" charset="-122"/>
              </a:rPr>
              <a:t>问题：</a:t>
            </a:r>
            <a:endParaRPr lang="zh-CN" altLang="en-US" sz="2000" b="1" dirty="0">
              <a:solidFill>
                <a:srgbClr val="C00000"/>
              </a:solidFill>
              <a:latin typeface="华文宋体" panose="02010600040101010101" charset="-122"/>
              <a:ea typeface="华文宋体" panose="02010600040101010101" charset="-122"/>
            </a:endParaRPr>
          </a:p>
        </p:txBody>
      </p:sp>
      <p:pic>
        <p:nvPicPr>
          <p:cNvPr id="11" name="图片 10" descr="u=1476339056,2602720506&amp;fm=200&amp;gp=0[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807210" y="1479550"/>
            <a:ext cx="1846580" cy="1846580"/>
          </a:xfrm>
          <a:prstGeom prst="rect">
            <a:avLst/>
          </a:prstGeom>
        </p:spPr>
      </p:pic>
      <p:sp>
        <p:nvSpPr>
          <p:cNvPr id="2" name="文本框 1"/>
          <p:cNvSpPr txBox="1"/>
          <p:nvPr/>
        </p:nvSpPr>
        <p:spPr>
          <a:xfrm>
            <a:off x="3818890" y="1809115"/>
            <a:ext cx="74930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达尔文的这个故事，对于即将成为幼教工作者的你，有什么启发呢？</a:t>
            </a:r>
            <a:endParaRPr lang="zh-CN" altLang="en-US" b="1" dirty="0" smtClean="0">
              <a:latin typeface="Arial" panose="020B0604020202020204" pitchFamily="34" charset="0"/>
              <a:ea typeface="微软雅黑" panose="020B0503020204020204" pitchFamily="34" charset="-122"/>
            </a:endParaRPr>
          </a:p>
        </p:txBody>
      </p:sp>
      <p:sp>
        <p:nvSpPr>
          <p:cNvPr id="3" name="文本框 2"/>
          <p:cNvSpPr txBox="1"/>
          <p:nvPr/>
        </p:nvSpPr>
        <p:spPr>
          <a:xfrm>
            <a:off x="3014345" y="2758440"/>
            <a:ext cx="8028305" cy="2245360"/>
          </a:xfrm>
          <a:prstGeom prst="rect">
            <a:avLst/>
          </a:prstGeom>
          <a:noFill/>
        </p:spPr>
        <p:txBody>
          <a:bodyPr wrap="square" rtlCol="0" anchor="t">
            <a:spAutoFit/>
          </a:bodyPr>
          <a:p>
            <a:r>
              <a:rPr lang="zh-CN" altLang="en-US" sz="2000" b="1" dirty="0">
                <a:solidFill>
                  <a:srgbClr val="F903F0"/>
                </a:solidFill>
                <a:latin typeface="华文宋体" panose="02010600040101010101" charset="-122"/>
                <a:ea typeface="华文宋体" panose="02010600040101010101" charset="-122"/>
              </a:rPr>
              <a:t>爱因斯坦曾说过：“提出一个问题往往比解决一个问题更重要。因为解决问题也许仅是一个数学上或实验上的技能而已，而提出新的问题，却需要有创造性的想象力，而且标志着科学的真正进步。”从达尔文的提问联想到身边的幼儿，我们就会发现，幼儿对多姿多彩的自然界充满好奇，在他们幼小的心里，有很多很多问题需要探索。而作为成年人的我们，应该如何对待幼儿的提问？如何引导幼儿思考呢？这也是幼儿科学教育的基本问题。</a:t>
            </a:r>
            <a:endParaRPr lang="zh-CN" altLang="en-US" sz="2000" b="1" dirty="0">
              <a:solidFill>
                <a:srgbClr val="F903F0"/>
              </a:solidFill>
              <a:latin typeface="华文宋体" panose="02010600040101010101" charset="-122"/>
              <a:ea typeface="华文宋体" panose="0201060004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u=2346856183,154583108&amp;fm=253&amp;fmt=auto&amp;app=138&amp;f=JPEG.webp"/>
          <p:cNvPicPr>
            <a:picLocks noChangeAspect="1"/>
          </p:cNvPicPr>
          <p:nvPr/>
        </p:nvPicPr>
        <p:blipFill>
          <a:blip r:embed="rId1">
            <a:clrChange>
              <a:clrFrom>
                <a:srgbClr val="F6F6F6">
                  <a:alpha val="100000"/>
                </a:srgbClr>
              </a:clrFrom>
              <a:clrTo>
                <a:srgbClr val="F6F6F6">
                  <a:alpha val="100000"/>
                  <a:alpha val="0"/>
                </a:srgbClr>
              </a:clrTo>
            </a:clrChange>
          </a:blip>
          <a:srcRect r="49268"/>
          <a:stretch>
            <a:fillRect/>
          </a:stretch>
        </p:blipFill>
        <p:spPr>
          <a:xfrm>
            <a:off x="2736215" y="2134235"/>
            <a:ext cx="3702685" cy="3086735"/>
          </a:xfrm>
          <a:prstGeom prst="rect">
            <a:avLst/>
          </a:prstGeom>
        </p:spPr>
      </p:pic>
      <p:pic>
        <p:nvPicPr>
          <p:cNvPr id="7" name="图片 6" descr="u=1149643792,2001632174&amp;fm=253&amp;fmt=auto&amp;app=120&amp;f=JPEG.webp"/>
          <p:cNvPicPr>
            <a:picLocks noChangeAspect="1"/>
          </p:cNvPicPr>
          <p:nvPr/>
        </p:nvPicPr>
        <p:blipFill>
          <a:blip r:embed="rId2"/>
          <a:srcRect l="16520" r="16520"/>
          <a:stretch>
            <a:fillRect/>
          </a:stretch>
        </p:blipFill>
        <p:spPr>
          <a:xfrm>
            <a:off x="383540" y="2294890"/>
            <a:ext cx="1712595" cy="1712595"/>
          </a:xfrm>
          <a:prstGeom prst="ellipse">
            <a:avLst/>
          </a:prstGeom>
        </p:spPr>
      </p:pic>
      <p:pic>
        <p:nvPicPr>
          <p:cNvPr id="8" name="图片 7" descr="7be0e27ec6144d2e81d1167338c97937"/>
          <p:cNvPicPr>
            <a:picLocks noChangeAspect="1"/>
          </p:cNvPicPr>
          <p:nvPr/>
        </p:nvPicPr>
        <p:blipFill>
          <a:blip r:embed="rId3"/>
          <a:srcRect l="21875" r="21875"/>
          <a:stretch>
            <a:fillRect/>
          </a:stretch>
        </p:blipFill>
        <p:spPr>
          <a:xfrm>
            <a:off x="1461135" y="461645"/>
            <a:ext cx="1753235" cy="1753235"/>
          </a:xfrm>
          <a:prstGeom prst="ellipse">
            <a:avLst/>
          </a:prstGeom>
        </p:spPr>
      </p:pic>
      <p:pic>
        <p:nvPicPr>
          <p:cNvPr id="9" name="图片 8" descr="691d01578ffa40b1282a2fe59d4ee9a5"/>
          <p:cNvPicPr>
            <a:picLocks noChangeAspect="1"/>
          </p:cNvPicPr>
          <p:nvPr/>
        </p:nvPicPr>
        <p:blipFill>
          <a:blip r:embed="rId4"/>
          <a:srcRect l="16667" r="16667"/>
          <a:stretch>
            <a:fillRect/>
          </a:stretch>
        </p:blipFill>
        <p:spPr>
          <a:xfrm>
            <a:off x="3604260" y="172085"/>
            <a:ext cx="1713230" cy="1713230"/>
          </a:xfrm>
          <a:prstGeom prst="ellipse">
            <a:avLst/>
          </a:prstGeom>
        </p:spPr>
      </p:pic>
      <p:pic>
        <p:nvPicPr>
          <p:cNvPr id="12" name="图片 11" descr="774cc42f737d4ebbaf05af22e13987df"/>
          <p:cNvPicPr>
            <a:picLocks noChangeAspect="1"/>
          </p:cNvPicPr>
          <p:nvPr/>
        </p:nvPicPr>
        <p:blipFill>
          <a:blip r:embed="rId5"/>
          <a:srcRect l="18750" r="18750"/>
          <a:stretch>
            <a:fillRect/>
          </a:stretch>
        </p:blipFill>
        <p:spPr>
          <a:xfrm>
            <a:off x="5975350" y="172085"/>
            <a:ext cx="2268855" cy="2268855"/>
          </a:xfrm>
          <a:prstGeom prst="ellipse">
            <a:avLst/>
          </a:prstGeom>
        </p:spPr>
      </p:pic>
      <p:pic>
        <p:nvPicPr>
          <p:cNvPr id="13" name="图片 12" descr="501a7ee7a8153e69e4ea581bbc88be43"/>
          <p:cNvPicPr>
            <a:picLocks noChangeAspect="1"/>
          </p:cNvPicPr>
          <p:nvPr/>
        </p:nvPicPr>
        <p:blipFill>
          <a:blip r:embed="rId6"/>
          <a:srcRect l="21879" r="21879"/>
          <a:stretch>
            <a:fillRect/>
          </a:stretch>
        </p:blipFill>
        <p:spPr>
          <a:xfrm>
            <a:off x="10165715" y="2070735"/>
            <a:ext cx="1650365" cy="1650365"/>
          </a:xfrm>
          <a:prstGeom prst="ellipse">
            <a:avLst/>
          </a:prstGeom>
        </p:spPr>
      </p:pic>
      <p:pic>
        <p:nvPicPr>
          <p:cNvPr id="14" name="图片 13" descr="641a0027a38776aae6af78f3ce37684e"/>
          <p:cNvPicPr>
            <a:picLocks noChangeAspect="1"/>
          </p:cNvPicPr>
          <p:nvPr/>
        </p:nvPicPr>
        <p:blipFill>
          <a:blip r:embed="rId7"/>
          <a:srcRect t="12500" b="12500"/>
          <a:stretch>
            <a:fillRect/>
          </a:stretch>
        </p:blipFill>
        <p:spPr>
          <a:xfrm>
            <a:off x="8637270" y="461645"/>
            <a:ext cx="1959610" cy="1959610"/>
          </a:xfrm>
          <a:prstGeom prst="ellipse">
            <a:avLst/>
          </a:prstGeom>
        </p:spPr>
      </p:pic>
      <p:sp>
        <p:nvSpPr>
          <p:cNvPr id="15" name="文本框 14"/>
          <p:cNvSpPr txBox="1"/>
          <p:nvPr>
            <p:custDataLst>
              <p:tags r:id="rId8"/>
            </p:custDataLst>
          </p:nvPr>
        </p:nvSpPr>
        <p:spPr>
          <a:xfrm>
            <a:off x="7078980" y="3179445"/>
            <a:ext cx="3901440" cy="1938020"/>
          </a:xfrm>
          <a:prstGeom prst="rect">
            <a:avLst/>
          </a:prstGeom>
          <a:noFill/>
        </p:spPr>
        <p:txBody>
          <a:bodyPr wrap="square" rtlCol="0" anchor="t">
            <a:spAutoFit/>
          </a:bodyPr>
          <a:p>
            <a:pPr>
              <a:lnSpc>
                <a:spcPct val="150000"/>
              </a:lnSpc>
            </a:pPr>
            <a:r>
              <a:rPr lang="zh-CN" altLang="en-US" sz="2000" b="1" dirty="0">
                <a:solidFill>
                  <a:srgbClr val="00B0F0"/>
                </a:solidFill>
                <a:latin typeface="华文宋体" panose="02010600040101010101" charset="-122"/>
                <a:ea typeface="华文宋体" panose="02010600040101010101" charset="-122"/>
              </a:rPr>
              <a:t>什么是科学？</a:t>
            </a:r>
            <a:endParaRPr lang="zh-CN" altLang="en-US" sz="2000" b="1" dirty="0">
              <a:solidFill>
                <a:srgbClr val="00B0F0"/>
              </a:solidFill>
              <a:latin typeface="华文宋体" panose="02010600040101010101" charset="-122"/>
              <a:ea typeface="华文宋体" panose="02010600040101010101" charset="-122"/>
            </a:endParaRPr>
          </a:p>
          <a:p>
            <a:pPr>
              <a:lnSpc>
                <a:spcPct val="150000"/>
              </a:lnSpc>
            </a:pPr>
            <a:r>
              <a:rPr lang="zh-CN" altLang="en-US" sz="2000" b="1" dirty="0">
                <a:solidFill>
                  <a:srgbClr val="00B0F0"/>
                </a:solidFill>
                <a:latin typeface="华文宋体" panose="02010600040101010101" charset="-122"/>
                <a:ea typeface="华文宋体" panose="02010600040101010101" charset="-122"/>
              </a:rPr>
              <a:t>幼儿能够学习科学吗？</a:t>
            </a:r>
            <a:endParaRPr lang="zh-CN" altLang="en-US" sz="2000" b="1" dirty="0">
              <a:solidFill>
                <a:srgbClr val="00B0F0"/>
              </a:solidFill>
              <a:latin typeface="华文宋体" panose="02010600040101010101" charset="-122"/>
              <a:ea typeface="华文宋体" panose="02010600040101010101" charset="-122"/>
            </a:endParaRPr>
          </a:p>
          <a:p>
            <a:pPr>
              <a:lnSpc>
                <a:spcPct val="150000"/>
              </a:lnSpc>
            </a:pPr>
            <a:r>
              <a:rPr lang="zh-CN" altLang="en-US" sz="2000" b="1" dirty="0">
                <a:solidFill>
                  <a:srgbClr val="00B0F0"/>
                </a:solidFill>
                <a:latin typeface="华文宋体" panose="02010600040101010101" charset="-122"/>
                <a:ea typeface="华文宋体" panose="02010600040101010101" charset="-122"/>
              </a:rPr>
              <a:t>幼儿是否有必要学习科学？</a:t>
            </a:r>
            <a:endParaRPr lang="zh-CN" altLang="en-US" sz="2000" b="1" dirty="0">
              <a:solidFill>
                <a:srgbClr val="00B0F0"/>
              </a:solidFill>
              <a:latin typeface="华文宋体" panose="02010600040101010101" charset="-122"/>
              <a:ea typeface="华文宋体" panose="02010600040101010101" charset="-122"/>
            </a:endParaRPr>
          </a:p>
          <a:p>
            <a:pPr>
              <a:lnSpc>
                <a:spcPct val="150000"/>
              </a:lnSpc>
            </a:pPr>
            <a:r>
              <a:rPr lang="zh-CN" altLang="en-US" sz="2000" b="1" dirty="0">
                <a:solidFill>
                  <a:srgbClr val="00B0F0"/>
                </a:solidFill>
                <a:latin typeface="华文宋体" panose="02010600040101010101" charset="-122"/>
                <a:ea typeface="华文宋体" panose="02010600040101010101" charset="-122"/>
              </a:rPr>
              <a:t>应该怎样对幼儿进行科学教育？</a:t>
            </a:r>
            <a:endParaRPr lang="zh-CN" altLang="en-US" sz="2000" b="1" dirty="0">
              <a:solidFill>
                <a:srgbClr val="00B0F0"/>
              </a:solidFill>
              <a:latin typeface="华文宋体" panose="02010600040101010101" charset="-122"/>
              <a:ea typeface="华文宋体" panose="02010600040101010101" charset="-122"/>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gtEl>
                                        <p:attrNameLst>
                                          <p:attrName>fillcolor</p:attrName>
                                        </p:attrNameLst>
                                      </p:cBhvr>
                                      <p:tavLst>
                                        <p:tav tm="0">
                                          <p:val>
                                            <p:clrVal>
                                              <a:schemeClr val="accent2"/>
                                            </p:clrVal>
                                          </p:val>
                                        </p:tav>
                                        <p:tav tm="50000">
                                          <p:val>
                                            <p:clrVal>
                                              <a:schemeClr val="hlink"/>
                                            </p:clrVal>
                                          </p:val>
                                        </p:tav>
                                      </p:tavLst>
                                    </p:anim>
                                    <p:set>
                                      <p:cBhvr>
                                        <p:cTn id="9" dur="80"/>
                                        <p:tgtEl>
                                          <p:spTgt spid="1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098675" y="1803400"/>
            <a:ext cx="8827135" cy="1235075"/>
          </a:xfrm>
        </p:spPr>
        <p:txBody>
          <a:bodyPr>
            <a:normAutofit/>
          </a:bodyPr>
          <a:p>
            <a:r>
              <a:rPr lang="zh-CN" sz="4400" dirty="0">
                <a:latin typeface="微软雅黑" panose="020B0503020204020204" pitchFamily="34" charset="-122"/>
                <a:ea typeface="微软雅黑" panose="020B0503020204020204" pitchFamily="34" charset="-122"/>
                <a:cs typeface="微软雅黑" panose="020B0503020204020204" pitchFamily="34" charset="-122"/>
                <a:sym typeface="+mn-ea"/>
              </a:rPr>
              <a:t>第 一 节    什 么 是 科 学 </a:t>
            </a:r>
            <a:endParaRPr lang="zh-CN" altLang="en-US" sz="4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连接符 4"/>
          <p:cNvCxnSpPr/>
          <p:nvPr/>
        </p:nvCxnSpPr>
        <p:spPr>
          <a:xfrm>
            <a:off x="3501390" y="3038475"/>
            <a:ext cx="6021070" cy="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0" name=" 170"/>
          <p:cNvSpPr/>
          <p:nvPr/>
        </p:nvSpPr>
        <p:spPr>
          <a:xfrm>
            <a:off x="365760" y="1425575"/>
            <a:ext cx="11277600" cy="3797300"/>
          </a:xfrm>
          <a:prstGeom prst="round2DiagRect">
            <a:avLst/>
          </a:prstGeom>
          <a:solidFill>
            <a:schemeClr val="bg2"/>
          </a:solid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p>
            <a:pPr algn="ctr" eaLnBrk="1" fontAlgn="auto" hangingPunct="1">
              <a:spcBef>
                <a:spcPts val="0"/>
              </a:spcBef>
              <a:spcAft>
                <a:spcPts val="0"/>
              </a:spcAft>
              <a:defRPr/>
            </a:pPr>
            <a:endParaRPr lang="zh-CN" altLang="en-US">
              <a:solidFill>
                <a:srgbClr val="FFFFFF"/>
              </a:solidFill>
            </a:endParaRPr>
          </a:p>
        </p:txBody>
      </p:sp>
      <p:sp>
        <p:nvSpPr>
          <p:cNvPr id="220" name=" 220"/>
          <p:cNvSpPr/>
          <p:nvPr/>
        </p:nvSpPr>
        <p:spPr>
          <a:xfrm>
            <a:off x="-31115" y="269240"/>
            <a:ext cx="3566160" cy="509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31115" y="208280"/>
            <a:ext cx="3357880"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一、科学的一般定义</a:t>
            </a:r>
            <a:endParaRPr lang="zh-CN" altLang="en-US" sz="2400" b="1" dirty="0" smtClean="0">
              <a:latin typeface="方正少儿_GBK" panose="03000509000000000000" charset="-122"/>
              <a:ea typeface="方正少儿_GBK" panose="03000509000000000000" charset="-122"/>
            </a:endParaRPr>
          </a:p>
        </p:txBody>
      </p:sp>
      <p:pic>
        <p:nvPicPr>
          <p:cNvPr id="2" name="图片 1" descr="ec630db782b09cab04f55a2fac8f54d5"/>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33680" y="1529080"/>
            <a:ext cx="3823970" cy="3693795"/>
          </a:xfrm>
          <a:prstGeom prst="rect">
            <a:avLst/>
          </a:prstGeom>
        </p:spPr>
      </p:pic>
      <p:sp>
        <p:nvSpPr>
          <p:cNvPr id="4" name="文本框 3"/>
          <p:cNvSpPr txBox="1"/>
          <p:nvPr/>
        </p:nvSpPr>
        <p:spPr>
          <a:xfrm>
            <a:off x="3799840" y="2070100"/>
            <a:ext cx="7299960" cy="2168525"/>
          </a:xfrm>
          <a:prstGeom prst="rect">
            <a:avLst/>
          </a:prstGeom>
          <a:noFill/>
        </p:spPr>
        <p:txBody>
          <a:bodyPr wrap="square" rtlCol="0" anchor="t">
            <a:spAutoFit/>
          </a:bodyPr>
          <a:p>
            <a:pPr>
              <a:lnSpc>
                <a:spcPct val="150000"/>
              </a:lnSpc>
            </a:pPr>
            <a:r>
              <a:rPr dirty="0" smtClean="0">
                <a:solidFill>
                  <a:schemeClr val="accent6">
                    <a:lumMod val="75000"/>
                  </a:schemeClr>
                </a:solidFill>
                <a:highlight>
                  <a:srgbClr val="FFFF00"/>
                </a:highlight>
                <a:latin typeface="Arial" panose="020B0604020202020204" pitchFamily="34" charset="0"/>
                <a:ea typeface="微软雅黑" panose="020B0503020204020204" pitchFamily="34" charset="-122"/>
              </a:rPr>
              <a:t>科学，现代汉语的解释是分科而学之意，后指将各种知识通过细化分类研究，形成逐渐完整的知识体系。</a:t>
            </a:r>
            <a:endParaRPr dirty="0" smtClean="0">
              <a:solidFill>
                <a:schemeClr val="accent6">
                  <a:lumMod val="75000"/>
                </a:schemeClr>
              </a:solidFill>
              <a:highlight>
                <a:srgbClr val="FFFF00"/>
              </a:highlight>
              <a:latin typeface="Arial" panose="020B0604020202020204" pitchFamily="34" charset="0"/>
              <a:ea typeface="微软雅黑" panose="020B0503020204020204" pitchFamily="34" charset="-122"/>
            </a:endParaRPr>
          </a:p>
          <a:p>
            <a:pPr>
              <a:lnSpc>
                <a:spcPct val="150000"/>
              </a:lnSpc>
            </a:pPr>
            <a:r>
              <a:rPr dirty="0" smtClean="0">
                <a:solidFill>
                  <a:schemeClr val="accent6">
                    <a:lumMod val="75000"/>
                  </a:schemeClr>
                </a:solidFill>
                <a:latin typeface="Arial" panose="020B0604020202020204" pitchFamily="34" charset="0"/>
                <a:ea typeface="微软雅黑" panose="020B0503020204020204" pitchFamily="34" charset="-122"/>
              </a:rPr>
              <a:t>1979 年出版的《辞海》中写道：“科学是关于自然、社会和思维的知识体系……是实践经验的结晶。它是有关发现、发明、创造与实践的学问，是人类探究、感悟宇宙万物变化规律的知识体系的总称。”</a:t>
            </a:r>
            <a:endParaRPr dirty="0" smtClean="0">
              <a:solidFill>
                <a:schemeClr val="accent6">
                  <a:lumMod val="75000"/>
                </a:schemeClr>
              </a:solidFill>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3566160" cy="509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pPr>
            <a:endParaRPr lang="zh-CN" altLang="en-US">
              <a:solidFill>
                <a:srgbClr val="FFFFFF"/>
              </a:solidFill>
            </a:endParaRPr>
          </a:p>
        </p:txBody>
      </p:sp>
      <p:sp>
        <p:nvSpPr>
          <p:cNvPr id="3" name="文本框 2"/>
          <p:cNvSpPr txBox="1"/>
          <p:nvPr/>
        </p:nvSpPr>
        <p:spPr>
          <a:xfrm>
            <a:off x="-31115" y="208280"/>
            <a:ext cx="3357880"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一、科学的一般定义</a:t>
            </a:r>
            <a:endParaRPr lang="zh-CN" altLang="en-US" sz="2400" b="1" dirty="0" smtClean="0">
              <a:latin typeface="方正少儿_GBK" panose="03000509000000000000" charset="-122"/>
              <a:ea typeface="方正少儿_GBK" panose="03000509000000000000" charset="-122"/>
            </a:endParaRPr>
          </a:p>
        </p:txBody>
      </p:sp>
      <p:sp>
        <p:nvSpPr>
          <p:cNvPr id="146" name="五边形 145"/>
          <p:cNvSpPr/>
          <p:nvPr>
            <p:custDataLst>
              <p:tags r:id="rId1"/>
            </p:custDataLst>
          </p:nvPr>
        </p:nvSpPr>
        <p:spPr>
          <a:xfrm>
            <a:off x="4356735" y="2590165"/>
            <a:ext cx="1920875" cy="466090"/>
          </a:xfrm>
          <a:prstGeom prst="homePlate">
            <a:avLst/>
          </a:prstGeom>
          <a:noFill/>
          <a:ln>
            <a:gradFill>
              <a:gsLst>
                <a:gs pos="0">
                  <a:srgbClr val="FFFFFF"/>
                </a:gs>
                <a:gs pos="100000">
                  <a:srgbClr val="20E4F9">
                    <a:lumMod val="40000"/>
                    <a:lumOff val="6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41" name="弧形 40"/>
          <p:cNvSpPr/>
          <p:nvPr>
            <p:custDataLst>
              <p:tags r:id="rId2"/>
            </p:custDataLst>
          </p:nvPr>
        </p:nvSpPr>
        <p:spPr>
          <a:xfrm>
            <a:off x="900430" y="1377315"/>
            <a:ext cx="3651250" cy="3859530"/>
          </a:xfrm>
          <a:prstGeom prst="arc">
            <a:avLst>
              <a:gd name="adj1" fmla="val 16200000"/>
              <a:gd name="adj2" fmla="val 5414109"/>
            </a:avLst>
          </a:prstGeom>
          <a:noFill/>
          <a:ln w="12700">
            <a:gradFill>
              <a:gsLst>
                <a:gs pos="0">
                  <a:srgbClr val="3366FE">
                    <a:alpha val="2000"/>
                  </a:srgbClr>
                </a:gs>
                <a:gs pos="100000">
                  <a:srgbClr val="3366FE"/>
                </a:gs>
              </a:gsLst>
              <a:lin ang="0" scaled="1"/>
            </a:gradFill>
          </a:ln>
        </p:spPr>
        <p:style>
          <a:lnRef idx="1">
            <a:srgbClr val="3366FE"/>
          </a:lnRef>
          <a:fillRef idx="0">
            <a:srgbClr val="3366FE"/>
          </a:fillRef>
          <a:effectRef idx="0">
            <a:srgbClr val="3366FE"/>
          </a:effectRef>
          <a:fontRef idx="minor">
            <a:srgbClr val="000000"/>
          </a:fontRef>
        </p:style>
        <p:txBody>
          <a:bodyPr rtlCol="0" anchor="ctr"/>
          <a:p>
            <a:pPr algn="ctr"/>
            <a:endParaRPr lang="zh-CN" altLang="en-US">
              <a:cs typeface="思源黑体 CN Regular" panose="020B0500000000000000" charset="-122"/>
            </a:endParaRPr>
          </a:p>
        </p:txBody>
      </p:sp>
      <p:sp>
        <p:nvSpPr>
          <p:cNvPr id="40" name="椭圆 39"/>
          <p:cNvSpPr/>
          <p:nvPr>
            <p:custDataLst>
              <p:tags r:id="rId3"/>
            </p:custDataLst>
          </p:nvPr>
        </p:nvSpPr>
        <p:spPr>
          <a:xfrm>
            <a:off x="1367155" y="2037715"/>
            <a:ext cx="2538730" cy="2538730"/>
          </a:xfrm>
          <a:prstGeom prst="ellipse">
            <a:avLst/>
          </a:prstGeom>
          <a:solidFill>
            <a:srgbClr val="FFCC00"/>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cs typeface="思源黑体 CN Regular" panose="020B0500000000000000" charset="-122"/>
            </a:endParaRPr>
          </a:p>
        </p:txBody>
      </p:sp>
      <p:sp>
        <p:nvSpPr>
          <p:cNvPr id="129" name="文本框 128"/>
          <p:cNvSpPr txBox="1"/>
          <p:nvPr>
            <p:custDataLst>
              <p:tags r:id="rId4"/>
            </p:custDataLst>
          </p:nvPr>
        </p:nvSpPr>
        <p:spPr>
          <a:xfrm>
            <a:off x="1878330" y="3189605"/>
            <a:ext cx="1516380" cy="360045"/>
          </a:xfrm>
          <a:prstGeom prst="rect">
            <a:avLst/>
          </a:prstGeom>
          <a:noFill/>
        </p:spPr>
        <p:txBody>
          <a:bodyPr wrap="none" bIns="0" rtlCol="0" anchor="ctr" anchorCtr="0">
            <a:noAutofit/>
          </a:bodyPr>
          <a:p>
            <a:pPr algn="ctr">
              <a:lnSpc>
                <a:spcPct val="100000"/>
              </a:lnSpc>
            </a:pPr>
            <a:r>
              <a:rPr lang="zh-CN" altLang="en-US" sz="3600" spc="300">
                <a:solidFill>
                  <a:srgbClr val="FFFFFF"/>
                </a:solidFill>
                <a:uFillTx/>
                <a:latin typeface="思源黑体 CN Bold" panose="020B0800000000000000" charset="-122"/>
                <a:ea typeface="思源黑体 CN Bold" panose="020B0800000000000000" charset="-122"/>
                <a:sym typeface="微软雅黑" panose="020B0503020204020204" pitchFamily="34" charset="-122"/>
              </a:rPr>
              <a:t>科学</a:t>
            </a:r>
            <a:endParaRPr lang="zh-CN" altLang="en-US" sz="3600" spc="300">
              <a:solidFill>
                <a:srgbClr val="FFFFFF"/>
              </a:solidFill>
              <a:uFillTx/>
              <a:latin typeface="思源黑体 CN Bold" panose="020B0800000000000000" charset="-122"/>
              <a:ea typeface="思源黑体 CN Bold" panose="020B0800000000000000" charset="-122"/>
              <a:sym typeface="微软雅黑" panose="020B0503020204020204" pitchFamily="34" charset="-122"/>
            </a:endParaRPr>
          </a:p>
        </p:txBody>
      </p:sp>
      <p:sp>
        <p:nvSpPr>
          <p:cNvPr id="151" name="椭圆 150"/>
          <p:cNvSpPr/>
          <p:nvPr>
            <p:custDataLst>
              <p:tags r:id="rId5"/>
            </p:custDataLst>
          </p:nvPr>
        </p:nvSpPr>
        <p:spPr>
          <a:xfrm>
            <a:off x="1598295" y="2037715"/>
            <a:ext cx="2538730" cy="2538730"/>
          </a:xfrm>
          <a:prstGeom prst="ellipse">
            <a:avLst/>
          </a:prstGeom>
          <a:noFill/>
          <a:ln>
            <a:solidFill>
              <a:srgbClr val="FFCC00"/>
            </a:soli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cs typeface="思源黑体 CN Regular" panose="020B0500000000000000" charset="-122"/>
            </a:endParaRPr>
          </a:p>
        </p:txBody>
      </p:sp>
      <p:sp>
        <p:nvSpPr>
          <p:cNvPr id="147" name="五边形 146"/>
          <p:cNvSpPr/>
          <p:nvPr>
            <p:custDataLst>
              <p:tags r:id="rId6"/>
            </p:custDataLst>
          </p:nvPr>
        </p:nvSpPr>
        <p:spPr>
          <a:xfrm>
            <a:off x="4620260" y="3742690"/>
            <a:ext cx="1920875" cy="466090"/>
          </a:xfrm>
          <a:prstGeom prst="homePlate">
            <a:avLst/>
          </a:prstGeom>
          <a:noFill/>
          <a:ln>
            <a:gradFill>
              <a:gsLst>
                <a:gs pos="0">
                  <a:srgbClr val="FFFFFF"/>
                </a:gs>
                <a:gs pos="100000">
                  <a:srgbClr val="AAE20A">
                    <a:lumMod val="40000"/>
                    <a:lumOff val="6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133" name="五边形 132"/>
          <p:cNvSpPr/>
          <p:nvPr>
            <p:custDataLst>
              <p:tags r:id="rId7"/>
            </p:custDataLst>
          </p:nvPr>
        </p:nvSpPr>
        <p:spPr>
          <a:xfrm>
            <a:off x="4458970" y="3682365"/>
            <a:ext cx="1920875" cy="466090"/>
          </a:xfrm>
          <a:prstGeom prst="homePlate">
            <a:avLst/>
          </a:prstGeom>
          <a:gradFill>
            <a:gsLst>
              <a:gs pos="0">
                <a:srgbClr val="A0BB0C">
                  <a:lumMod val="20000"/>
                  <a:lumOff val="80000"/>
                </a:srgbClr>
              </a:gs>
              <a:gs pos="100000">
                <a:srgbClr val="AAE20A">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75" name="椭圆 74"/>
          <p:cNvSpPr/>
          <p:nvPr>
            <p:custDataLst>
              <p:tags r:id="rId8"/>
            </p:custDataLst>
          </p:nvPr>
        </p:nvSpPr>
        <p:spPr>
          <a:xfrm>
            <a:off x="4289425" y="3656330"/>
            <a:ext cx="435610" cy="435610"/>
          </a:xfrm>
          <a:prstGeom prst="ellipse">
            <a:avLst/>
          </a:prstGeom>
          <a:solidFill>
            <a:srgbClr val="A0BB0C"/>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cs typeface="思源黑体 CN Regular" panose="020B0500000000000000" charset="-122"/>
            </a:endParaRPr>
          </a:p>
        </p:txBody>
      </p:sp>
      <p:sp>
        <p:nvSpPr>
          <p:cNvPr id="139" name="文本框 138"/>
          <p:cNvSpPr txBox="1"/>
          <p:nvPr>
            <p:custDataLst>
              <p:tags r:id="rId9"/>
            </p:custDataLst>
          </p:nvPr>
        </p:nvSpPr>
        <p:spPr>
          <a:xfrm>
            <a:off x="4813935" y="3721100"/>
            <a:ext cx="1598295" cy="353060"/>
          </a:xfrm>
          <a:prstGeom prst="rect">
            <a:avLst/>
          </a:prstGeom>
          <a:noFill/>
        </p:spPr>
        <p:txBody>
          <a:bodyPr wrap="square" bIns="0" rtlCol="0">
            <a:spAutoFit/>
          </a:bodyPr>
          <a:p>
            <a:pPr algn="l">
              <a:lnSpc>
                <a:spcPct val="100000"/>
              </a:lnSpc>
            </a:pPr>
            <a:r>
              <a:rPr lang="zh-CN" altLang="en-US" sz="2000" spc="300">
                <a:solidFill>
                  <a:srgbClr val="A0BB0C"/>
                </a:solidFill>
                <a:uFillTx/>
                <a:latin typeface="思源黑体 CN Bold" panose="020B0800000000000000" charset="-122"/>
                <a:ea typeface="思源黑体 CN Bold" panose="020B0800000000000000" charset="-122"/>
              </a:rPr>
              <a:t>思维科学</a:t>
            </a:r>
            <a:endParaRPr lang="zh-CN" altLang="en-US" sz="2000" spc="300">
              <a:solidFill>
                <a:srgbClr val="A0BB0C"/>
              </a:solidFill>
              <a:uFillTx/>
              <a:latin typeface="思源黑体 CN Bold" panose="020B0800000000000000" charset="-122"/>
              <a:ea typeface="思源黑体 CN Bold" panose="020B0800000000000000" charset="-122"/>
            </a:endParaRPr>
          </a:p>
        </p:txBody>
      </p:sp>
      <p:pic>
        <p:nvPicPr>
          <p:cNvPr id="152" name="图片 151" descr="333438303937363b333438313037383bcafdbeddb7d6cef6"/>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380865" y="3748405"/>
            <a:ext cx="252095" cy="252095"/>
          </a:xfrm>
          <a:prstGeom prst="rect">
            <a:avLst/>
          </a:prstGeom>
        </p:spPr>
      </p:pic>
      <p:sp>
        <p:nvSpPr>
          <p:cNvPr id="132" name="五边形 131"/>
          <p:cNvSpPr/>
          <p:nvPr>
            <p:custDataLst>
              <p:tags r:id="rId13"/>
            </p:custDataLst>
          </p:nvPr>
        </p:nvSpPr>
        <p:spPr>
          <a:xfrm>
            <a:off x="4170045" y="2531745"/>
            <a:ext cx="1920875" cy="466090"/>
          </a:xfrm>
          <a:prstGeom prst="homePlate">
            <a:avLst/>
          </a:prstGeom>
          <a:gradFill>
            <a:gsLst>
              <a:gs pos="0">
                <a:srgbClr val="DECC00">
                  <a:lumMod val="20000"/>
                  <a:lumOff val="80000"/>
                </a:srgbClr>
              </a:gs>
              <a:gs pos="100000">
                <a:srgbClr val="20E4F9">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72" name="椭圆 71"/>
          <p:cNvSpPr/>
          <p:nvPr>
            <p:custDataLst>
              <p:tags r:id="rId14"/>
            </p:custDataLst>
          </p:nvPr>
        </p:nvSpPr>
        <p:spPr>
          <a:xfrm>
            <a:off x="4023360" y="2546985"/>
            <a:ext cx="435610" cy="435610"/>
          </a:xfrm>
          <a:prstGeom prst="ellipse">
            <a:avLst/>
          </a:prstGeom>
          <a:solidFill>
            <a:srgbClr val="DECC00"/>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cs typeface="思源黑体 CN Regular" panose="020B0500000000000000" charset="-122"/>
            </a:endParaRPr>
          </a:p>
        </p:txBody>
      </p:sp>
      <p:sp>
        <p:nvSpPr>
          <p:cNvPr id="137" name="文本框 136"/>
          <p:cNvSpPr txBox="1"/>
          <p:nvPr>
            <p:custDataLst>
              <p:tags r:id="rId15"/>
            </p:custDataLst>
          </p:nvPr>
        </p:nvSpPr>
        <p:spPr>
          <a:xfrm>
            <a:off x="4525010" y="2570480"/>
            <a:ext cx="1598295" cy="353060"/>
          </a:xfrm>
          <a:prstGeom prst="rect">
            <a:avLst/>
          </a:prstGeom>
          <a:noFill/>
        </p:spPr>
        <p:txBody>
          <a:bodyPr wrap="square" bIns="0" rtlCol="0">
            <a:spAutoFit/>
          </a:bodyPr>
          <a:p>
            <a:pPr algn="l">
              <a:lnSpc>
                <a:spcPct val="100000"/>
              </a:lnSpc>
            </a:pPr>
            <a:r>
              <a:rPr lang="zh-CN" altLang="en-US" sz="2000" spc="300">
                <a:solidFill>
                  <a:srgbClr val="DECC00"/>
                </a:solidFill>
                <a:uFillTx/>
                <a:latin typeface="思源黑体 CN Bold" panose="020B0800000000000000" charset="-122"/>
                <a:ea typeface="思源黑体 CN Bold" panose="020B0800000000000000" charset="-122"/>
              </a:rPr>
              <a:t>社会科学</a:t>
            </a:r>
            <a:endParaRPr lang="zh-CN" altLang="en-US" sz="2000" spc="300">
              <a:solidFill>
                <a:srgbClr val="DECC00"/>
              </a:solidFill>
              <a:uFillTx/>
              <a:latin typeface="思源黑体 CN Bold" panose="020B0800000000000000" charset="-122"/>
              <a:ea typeface="思源黑体 CN Bold" panose="020B0800000000000000" charset="-122"/>
            </a:endParaRPr>
          </a:p>
        </p:txBody>
      </p:sp>
      <p:pic>
        <p:nvPicPr>
          <p:cNvPr id="153" name="图片 152" descr="333438303937363b333438313038303bd7e9d6afbcdcb9b9"/>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114800" y="2639060"/>
            <a:ext cx="252095" cy="252095"/>
          </a:xfrm>
          <a:prstGeom prst="rect">
            <a:avLst/>
          </a:prstGeom>
        </p:spPr>
      </p:pic>
      <p:sp>
        <p:nvSpPr>
          <p:cNvPr id="144" name="五边形 143"/>
          <p:cNvSpPr/>
          <p:nvPr>
            <p:custDataLst>
              <p:tags r:id="rId19"/>
            </p:custDataLst>
          </p:nvPr>
        </p:nvSpPr>
        <p:spPr>
          <a:xfrm>
            <a:off x="3744595" y="1422400"/>
            <a:ext cx="1920875" cy="466090"/>
          </a:xfrm>
          <a:prstGeom prst="homePlate">
            <a:avLst/>
          </a:prstGeom>
          <a:noFill/>
          <a:ln>
            <a:gradFill>
              <a:gsLst>
                <a:gs pos="0">
                  <a:srgbClr val="FFFFFF"/>
                </a:gs>
                <a:gs pos="100000">
                  <a:srgbClr val="3366FE">
                    <a:lumMod val="20000"/>
                    <a:lumOff val="8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131" name="五边形 130"/>
          <p:cNvSpPr/>
          <p:nvPr>
            <p:custDataLst>
              <p:tags r:id="rId20"/>
            </p:custDataLst>
          </p:nvPr>
        </p:nvSpPr>
        <p:spPr>
          <a:xfrm>
            <a:off x="3592195" y="1365885"/>
            <a:ext cx="1920875" cy="466090"/>
          </a:xfrm>
          <a:prstGeom prst="homePlate">
            <a:avLst/>
          </a:prstGeom>
          <a:gradFill>
            <a:gsLst>
              <a:gs pos="0">
                <a:srgbClr val="FFCC00">
                  <a:lumMod val="20000"/>
                  <a:lumOff val="80000"/>
                </a:srgbClr>
              </a:gs>
              <a:gs pos="100000">
                <a:srgbClr val="3366FE">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69" name="椭圆 68"/>
          <p:cNvSpPr/>
          <p:nvPr>
            <p:custDataLst>
              <p:tags r:id="rId21"/>
            </p:custDataLst>
          </p:nvPr>
        </p:nvSpPr>
        <p:spPr>
          <a:xfrm>
            <a:off x="3418840" y="1364615"/>
            <a:ext cx="435610" cy="435610"/>
          </a:xfrm>
          <a:prstGeom prst="ellipse">
            <a:avLst/>
          </a:prstGeom>
          <a:solidFill>
            <a:srgbClr val="FFCC00"/>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cs typeface="思源黑体 CN Regular" panose="020B0500000000000000" charset="-122"/>
            </a:endParaRPr>
          </a:p>
        </p:txBody>
      </p:sp>
      <p:sp>
        <p:nvSpPr>
          <p:cNvPr id="138" name="文本框 137"/>
          <p:cNvSpPr txBox="1"/>
          <p:nvPr>
            <p:custDataLst>
              <p:tags r:id="rId22"/>
            </p:custDataLst>
          </p:nvPr>
        </p:nvSpPr>
        <p:spPr>
          <a:xfrm>
            <a:off x="3994785" y="1404620"/>
            <a:ext cx="1598295" cy="353060"/>
          </a:xfrm>
          <a:prstGeom prst="rect">
            <a:avLst/>
          </a:prstGeom>
          <a:noFill/>
        </p:spPr>
        <p:txBody>
          <a:bodyPr wrap="square" bIns="0" rtlCol="0">
            <a:spAutoFit/>
          </a:bodyPr>
          <a:p>
            <a:pPr algn="l">
              <a:lnSpc>
                <a:spcPct val="100000"/>
              </a:lnSpc>
            </a:pPr>
            <a:r>
              <a:rPr lang="zh-CN" altLang="en-US" sz="2000" spc="300">
                <a:solidFill>
                  <a:srgbClr val="FFCC00"/>
                </a:solidFill>
                <a:uFillTx/>
                <a:latin typeface="思源黑体 CN Bold" panose="020B0800000000000000" charset="-122"/>
                <a:ea typeface="思源黑体 CN Bold" panose="020B0800000000000000" charset="-122"/>
              </a:rPr>
              <a:t>自然科学</a:t>
            </a:r>
            <a:endParaRPr lang="zh-CN" altLang="en-US" sz="2000" spc="300">
              <a:solidFill>
                <a:srgbClr val="FFCC00"/>
              </a:solidFill>
              <a:uFillTx/>
              <a:latin typeface="思源黑体 CN Bold" panose="020B0800000000000000" charset="-122"/>
              <a:ea typeface="思源黑体 CN Bold" panose="020B0800000000000000" charset="-122"/>
            </a:endParaRPr>
          </a:p>
        </p:txBody>
      </p:sp>
      <p:pic>
        <p:nvPicPr>
          <p:cNvPr id="154" name="图片 153" descr="333438303937363b333438313037323bcad0b3a1cdc6b9e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510280" y="1456690"/>
            <a:ext cx="252095" cy="252095"/>
          </a:xfrm>
          <a:prstGeom prst="rect">
            <a:avLst/>
          </a:prstGeom>
        </p:spPr>
      </p:pic>
      <p:sp>
        <p:nvSpPr>
          <p:cNvPr id="148" name="五边形 147"/>
          <p:cNvSpPr/>
          <p:nvPr>
            <p:custDataLst>
              <p:tags r:id="rId26"/>
            </p:custDataLst>
          </p:nvPr>
        </p:nvSpPr>
        <p:spPr>
          <a:xfrm>
            <a:off x="3888740" y="4918710"/>
            <a:ext cx="1920875" cy="466090"/>
          </a:xfrm>
          <a:prstGeom prst="homePlate">
            <a:avLst/>
          </a:prstGeom>
          <a:noFill/>
          <a:ln>
            <a:gradFill>
              <a:gsLst>
                <a:gs pos="0">
                  <a:srgbClr val="FFFFFF"/>
                </a:gs>
                <a:gs pos="100000">
                  <a:srgbClr val="FCB14A">
                    <a:lumMod val="20000"/>
                    <a:lumOff val="80000"/>
                  </a:srgbClr>
                </a:gs>
              </a:gsLst>
              <a:lin ang="0" scaled="1"/>
            </a:grad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134" name="五边形 133"/>
          <p:cNvSpPr/>
          <p:nvPr>
            <p:custDataLst>
              <p:tags r:id="rId27"/>
            </p:custDataLst>
          </p:nvPr>
        </p:nvSpPr>
        <p:spPr>
          <a:xfrm>
            <a:off x="3727450" y="4850130"/>
            <a:ext cx="1920875" cy="466090"/>
          </a:xfrm>
          <a:prstGeom prst="homePlate">
            <a:avLst/>
          </a:prstGeom>
          <a:gradFill>
            <a:gsLst>
              <a:gs pos="0">
                <a:srgbClr val="689626">
                  <a:lumMod val="20000"/>
                  <a:lumOff val="80000"/>
                </a:srgbClr>
              </a:gs>
              <a:gs pos="100000">
                <a:srgbClr val="FCB14A">
                  <a:lumMod val="20000"/>
                  <a:lumOff val="80000"/>
                </a:srgbClr>
              </a:gs>
            </a:gsLst>
            <a:lin ang="0" scaled="0"/>
          </a:gra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p>
        </p:txBody>
      </p:sp>
      <p:sp>
        <p:nvSpPr>
          <p:cNvPr id="78" name="椭圆 77"/>
          <p:cNvSpPr/>
          <p:nvPr>
            <p:custDataLst>
              <p:tags r:id="rId28"/>
            </p:custDataLst>
          </p:nvPr>
        </p:nvSpPr>
        <p:spPr>
          <a:xfrm>
            <a:off x="3510280" y="4862830"/>
            <a:ext cx="435610" cy="435610"/>
          </a:xfrm>
          <a:prstGeom prst="ellipse">
            <a:avLst/>
          </a:prstGeom>
          <a:solidFill>
            <a:srgbClr val="689626"/>
          </a:solidFill>
          <a:ln>
            <a:noFill/>
          </a:ln>
        </p:spPr>
        <p:style>
          <a:lnRef idx="2">
            <a:srgbClr val="3366FE">
              <a:shade val="50000"/>
            </a:srgbClr>
          </a:lnRef>
          <a:fillRef idx="1">
            <a:srgbClr val="3366FE"/>
          </a:fillRef>
          <a:effectRef idx="0">
            <a:srgbClr val="3366FE"/>
          </a:effectRef>
          <a:fontRef idx="minor">
            <a:srgbClr val="FFFFFF"/>
          </a:fontRef>
        </p:style>
        <p:txBody>
          <a:bodyPr rtlCol="0" anchor="ctr"/>
          <a:p>
            <a:pPr algn="ctr"/>
            <a:endParaRPr lang="zh-CN" altLang="en-US">
              <a:cs typeface="思源黑体 CN Regular" panose="020B0500000000000000" charset="-122"/>
            </a:endParaRPr>
          </a:p>
        </p:txBody>
      </p:sp>
      <p:sp>
        <p:nvSpPr>
          <p:cNvPr id="140" name="文本框 139"/>
          <p:cNvSpPr txBox="1"/>
          <p:nvPr>
            <p:custDataLst>
              <p:tags r:id="rId29"/>
            </p:custDataLst>
          </p:nvPr>
        </p:nvSpPr>
        <p:spPr>
          <a:xfrm>
            <a:off x="3925570" y="4906645"/>
            <a:ext cx="1598295" cy="353060"/>
          </a:xfrm>
          <a:prstGeom prst="rect">
            <a:avLst/>
          </a:prstGeom>
          <a:noFill/>
        </p:spPr>
        <p:txBody>
          <a:bodyPr wrap="square" bIns="0" rtlCol="0">
            <a:spAutoFit/>
          </a:bodyPr>
          <a:p>
            <a:pPr algn="l"/>
            <a:r>
              <a:rPr lang="zh-CN" altLang="en-US" sz="2000" spc="300">
                <a:solidFill>
                  <a:srgbClr val="689626"/>
                </a:solidFill>
                <a:uFillTx/>
                <a:latin typeface="思源黑体 CN Bold" panose="020B0800000000000000" charset="-122"/>
                <a:ea typeface="思源黑体 CN Bold" panose="020B0800000000000000" charset="-122"/>
              </a:rPr>
              <a:t>“软科学”</a:t>
            </a:r>
            <a:endParaRPr lang="zh-CN" altLang="en-US" sz="2000" spc="300">
              <a:solidFill>
                <a:srgbClr val="689626"/>
              </a:solidFill>
              <a:uFillTx/>
              <a:latin typeface="思源黑体 CN Bold" panose="020B0800000000000000" charset="-122"/>
              <a:ea typeface="思源黑体 CN Bold" panose="020B0800000000000000" charset="-122"/>
            </a:endParaRPr>
          </a:p>
        </p:txBody>
      </p:sp>
      <p:pic>
        <p:nvPicPr>
          <p:cNvPr id="155" name="图片 154" descr="333438303937363b333438313038383bcfeec4bfd0a7c2ca"/>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3601720" y="4954905"/>
            <a:ext cx="252095" cy="252095"/>
          </a:xfrm>
          <a:prstGeom prst="rect">
            <a:avLst/>
          </a:prstGeom>
        </p:spPr>
      </p:pic>
      <p:sp>
        <p:nvSpPr>
          <p:cNvPr id="158" name="文本框 157"/>
          <p:cNvSpPr txBox="1"/>
          <p:nvPr>
            <p:custDataLst>
              <p:tags r:id="rId33"/>
            </p:custDataLst>
          </p:nvPr>
        </p:nvSpPr>
        <p:spPr>
          <a:xfrm>
            <a:off x="5959475" y="1310640"/>
            <a:ext cx="4389120" cy="583565"/>
          </a:xfrm>
          <a:prstGeom prst="rect">
            <a:avLst/>
          </a:prstGeom>
          <a:noFill/>
        </p:spPr>
        <p:txBody>
          <a:bodyPr wrap="square" rtlCol="0">
            <a:spAutoFit/>
          </a:bodyPr>
          <a:p>
            <a:pPr algn="l" fontAlgn="auto">
              <a:lnSpc>
                <a:spcPct val="100000"/>
              </a:lnSpc>
              <a:spcAft>
                <a:spcPts val="1000"/>
              </a:spcAft>
            </a:pPr>
            <a:r>
              <a:rPr lang="zh-CN" altLang="en-US" sz="1600" spc="150">
                <a:solidFill>
                  <a:srgbClr val="FFCC00">
                    <a:lumMod val="75000"/>
                  </a:srgbClr>
                </a:solidFill>
                <a:uFillTx/>
                <a:latin typeface="思源黑体 CN Regular" panose="020B0500000000000000" charset="-122"/>
                <a:ea typeface="思源黑体 CN Regular" panose="020B0500000000000000" charset="-122"/>
                <a:sym typeface="微软雅黑" panose="020B0503020204020204" pitchFamily="34" charset="-122"/>
              </a:rPr>
              <a:t>研究大自然中有机或无机事物和现象的科学，如天文学、物理学、化学、生物学等。</a:t>
            </a:r>
            <a:endParaRPr lang="zh-CN" altLang="en-US" sz="1600" spc="150">
              <a:solidFill>
                <a:srgbClr val="FFCC00">
                  <a:lumMod val="75000"/>
                </a:srgbClr>
              </a:solidFill>
              <a:uFillTx/>
              <a:latin typeface="思源黑体 CN Regular" panose="020B0500000000000000" charset="-122"/>
              <a:ea typeface="思源黑体 CN Regular" panose="020B0500000000000000" charset="-122"/>
              <a:sym typeface="微软雅黑" panose="020B0503020204020204" pitchFamily="34" charset="-122"/>
            </a:endParaRPr>
          </a:p>
        </p:txBody>
      </p:sp>
      <p:sp>
        <p:nvSpPr>
          <p:cNvPr id="159" name="文本框 158"/>
          <p:cNvSpPr txBox="1"/>
          <p:nvPr>
            <p:custDataLst>
              <p:tags r:id="rId34"/>
            </p:custDataLst>
          </p:nvPr>
        </p:nvSpPr>
        <p:spPr>
          <a:xfrm>
            <a:off x="6541135" y="2337435"/>
            <a:ext cx="4714875" cy="1076325"/>
          </a:xfrm>
          <a:prstGeom prst="rect">
            <a:avLst/>
          </a:prstGeom>
          <a:noFill/>
        </p:spPr>
        <p:txBody>
          <a:bodyPr wrap="square" rtlCol="0">
            <a:spAutoFit/>
          </a:bodyPr>
          <a:p>
            <a:pPr algn="l" fontAlgn="auto">
              <a:lnSpc>
                <a:spcPct val="100000"/>
              </a:lnSpc>
              <a:spcAft>
                <a:spcPts val="1000"/>
              </a:spcAft>
            </a:pPr>
            <a:r>
              <a:rPr lang="zh-CN" altLang="en-US" sz="1600" spc="150">
                <a:solidFill>
                  <a:srgbClr val="DECC00">
                    <a:lumMod val="50000"/>
                  </a:srgbClr>
                </a:solidFill>
                <a:uFillTx/>
                <a:latin typeface="思源黑体 CN Regular" panose="020B0500000000000000" charset="-122"/>
                <a:ea typeface="思源黑体 CN Regular" panose="020B0500000000000000" charset="-122"/>
                <a:sym typeface="微软雅黑" panose="020B0503020204020204" pitchFamily="34" charset="-122"/>
              </a:rPr>
              <a:t>用科学的方法研究人类社会种种现象的科学，如经济学、政治学、法学、伦理学、历史学、社会学、心理学、教育学、管理学、人类学、民俗学、新闻学、传播学等。</a:t>
            </a:r>
            <a:endParaRPr lang="zh-CN" altLang="en-US" sz="1600" spc="150">
              <a:solidFill>
                <a:srgbClr val="DECC00">
                  <a:lumMod val="50000"/>
                </a:srgbClr>
              </a:solidFill>
              <a:uFillTx/>
              <a:latin typeface="思源黑体 CN Regular" panose="020B0500000000000000" charset="-122"/>
              <a:ea typeface="思源黑体 CN Regular" panose="020B0500000000000000" charset="-122"/>
              <a:sym typeface="微软雅黑" panose="020B0503020204020204" pitchFamily="34" charset="-122"/>
            </a:endParaRPr>
          </a:p>
        </p:txBody>
      </p:sp>
      <p:sp>
        <p:nvSpPr>
          <p:cNvPr id="2" name="五角星 1"/>
          <p:cNvSpPr/>
          <p:nvPr/>
        </p:nvSpPr>
        <p:spPr>
          <a:xfrm>
            <a:off x="10393680" y="1111250"/>
            <a:ext cx="862330" cy="86233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0" name=" 220"/>
          <p:cNvSpPr/>
          <p:nvPr/>
        </p:nvSpPr>
        <p:spPr>
          <a:xfrm>
            <a:off x="-31115" y="269240"/>
            <a:ext cx="3566160" cy="50990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137160" y="238760"/>
            <a:ext cx="295211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二、科学的内涵</a:t>
            </a:r>
            <a:endParaRPr lang="zh-CN" altLang="en-US" sz="2400" b="1" dirty="0" smtClean="0">
              <a:latin typeface="方正少儿_GBK" panose="03000509000000000000" charset="-122"/>
              <a:ea typeface="方正少儿_GBK" panose="03000509000000000000" charset="-122"/>
            </a:endParaRPr>
          </a:p>
        </p:txBody>
      </p:sp>
      <p:sp>
        <p:nvSpPr>
          <p:cNvPr id="4" name="文本框 3"/>
          <p:cNvSpPr txBox="1"/>
          <p:nvPr/>
        </p:nvSpPr>
        <p:spPr>
          <a:xfrm>
            <a:off x="308610" y="1210310"/>
            <a:ext cx="5384800" cy="506730"/>
          </a:xfrm>
          <a:prstGeom prst="rect">
            <a:avLst/>
          </a:prstGeom>
          <a:noFill/>
        </p:spPr>
        <p:txBody>
          <a:bodyPr wrap="square" rtlCol="0" anchor="t">
            <a:spAutoFit/>
          </a:bodyPr>
          <a:p>
            <a:pPr algn="dist">
              <a:lnSpc>
                <a:spcPct val="150000"/>
              </a:lnSpc>
            </a:pPr>
            <a:r>
              <a:rPr b="1" dirty="0" smtClean="0">
                <a:solidFill>
                  <a:srgbClr val="FF0000"/>
                </a:solidFill>
                <a:latin typeface="Arial" panose="020B0604020202020204" pitchFamily="34" charset="0"/>
                <a:ea typeface="微软雅黑" panose="020B0503020204020204" pitchFamily="34" charset="-122"/>
              </a:rPr>
              <a:t>（一）科学是反映客观事实和规律的知识体系</a:t>
            </a:r>
            <a:endParaRPr b="1" dirty="0" smtClean="0">
              <a:solidFill>
                <a:srgbClr val="FF0000"/>
              </a:solidFill>
              <a:latin typeface="Arial" panose="020B0604020202020204" pitchFamily="34" charset="0"/>
              <a:ea typeface="微软雅黑" panose="020B0503020204020204" pitchFamily="34" charset="-122"/>
            </a:endParaRPr>
          </a:p>
        </p:txBody>
      </p:sp>
      <p:grpSp>
        <p:nvGrpSpPr>
          <p:cNvPr id="45" name="组合 44"/>
          <p:cNvGrpSpPr/>
          <p:nvPr/>
        </p:nvGrpSpPr>
        <p:grpSpPr>
          <a:xfrm>
            <a:off x="1208405" y="2072005"/>
            <a:ext cx="9280525" cy="1294765"/>
            <a:chOff x="2883" y="2643"/>
            <a:chExt cx="13476" cy="1880"/>
          </a:xfrm>
        </p:grpSpPr>
        <p:grpSp>
          <p:nvGrpSpPr>
            <p:cNvPr id="11" name="1089"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2883" y="2643"/>
              <a:ext cx="13477" cy="1881"/>
              <a:chOff x="1830775" y="1691264"/>
              <a:chExt cx="8558136" cy="1194731"/>
            </a:xfrm>
          </p:grpSpPr>
          <p:grpSp>
            <p:nvGrpSpPr>
              <p:cNvPr id="12" name="íŝ1iḋe"/>
              <p:cNvGrpSpPr/>
              <p:nvPr/>
            </p:nvGrpSpPr>
            <p:grpSpPr>
              <a:xfrm>
                <a:off x="3639902" y="2108496"/>
                <a:ext cx="672715" cy="360266"/>
                <a:chOff x="3246637" y="2558266"/>
                <a:chExt cx="883575" cy="616450"/>
              </a:xfrm>
            </p:grpSpPr>
            <p:sp>
              <p:nvSpPr>
                <p:cNvPr id="36" name="ïśḷîďê"/>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37" name="îṡļíḍe"/>
                <p:cNvSpPr/>
                <p:nvPr/>
              </p:nvSpPr>
              <p:spPr>
                <a:xfrm>
                  <a:off x="3488080"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38" name="îSlïde"/>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nvGrpSpPr>
              <p:cNvPr id="13" name="íŝḻïḍé"/>
              <p:cNvGrpSpPr/>
              <p:nvPr/>
            </p:nvGrpSpPr>
            <p:grpSpPr>
              <a:xfrm>
                <a:off x="7945575" y="2108496"/>
                <a:ext cx="672715" cy="360266"/>
                <a:chOff x="3246637" y="2558266"/>
                <a:chExt cx="883575" cy="616450"/>
              </a:xfrm>
            </p:grpSpPr>
            <p:sp>
              <p:nvSpPr>
                <p:cNvPr id="33" name="íṣlïďe"/>
                <p:cNvSpPr/>
                <p:nvPr/>
              </p:nvSpPr>
              <p:spPr>
                <a:xfrm>
                  <a:off x="3246637" y="2558266"/>
                  <a:ext cx="400692" cy="616450"/>
                </a:xfrm>
                <a:prstGeom prst="chevron">
                  <a:avLst>
                    <a:gd name="adj" fmla="val 6014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34" name="ïşḷîďe"/>
                <p:cNvSpPr/>
                <p:nvPr/>
              </p:nvSpPr>
              <p:spPr>
                <a:xfrm>
                  <a:off x="3488080" y="2558266"/>
                  <a:ext cx="400692" cy="616450"/>
                </a:xfrm>
                <a:prstGeom prst="chevron">
                  <a:avLst>
                    <a:gd name="adj" fmla="val 6014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35" name="îśliḍe"/>
                <p:cNvSpPr/>
                <p:nvPr/>
              </p:nvSpPr>
              <p:spPr>
                <a:xfrm>
                  <a:off x="3729520" y="2558266"/>
                  <a:ext cx="400692" cy="616450"/>
                </a:xfrm>
                <a:prstGeom prst="chevron">
                  <a:avLst>
                    <a:gd name="adj" fmla="val 60145"/>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sp>
            <p:nvSpPr>
              <p:cNvPr id="27" name="iṩľíḓê"/>
              <p:cNvSpPr/>
              <p:nvPr/>
            </p:nvSpPr>
            <p:spPr>
              <a:xfrm>
                <a:off x="5531730" y="1691264"/>
                <a:ext cx="1194732" cy="119473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31" name="ïṣļiḓé"/>
              <p:cNvSpPr/>
              <p:nvPr/>
            </p:nvSpPr>
            <p:spPr>
              <a:xfrm>
                <a:off x="9194179" y="1691264"/>
                <a:ext cx="1194732" cy="119473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14" name="ïšľíḋè"/>
              <p:cNvGrpSpPr/>
              <p:nvPr/>
            </p:nvGrpSpPr>
            <p:grpSpPr>
              <a:xfrm>
                <a:off x="1830775" y="1691264"/>
                <a:ext cx="1194732" cy="1194731"/>
                <a:chOff x="1869151" y="1691264"/>
                <a:chExt cx="1194732" cy="1194731"/>
              </a:xfrm>
            </p:grpSpPr>
            <p:sp>
              <p:nvSpPr>
                <p:cNvPr id="29" name="iŝḷîďé"/>
                <p:cNvSpPr/>
                <p:nvPr/>
              </p:nvSpPr>
              <p:spPr>
                <a:xfrm>
                  <a:off x="1869151" y="1691264"/>
                  <a:ext cx="1194732" cy="11947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30" name="ïṣļíḓê"/>
                <p:cNvSpPr/>
                <p:nvPr/>
              </p:nvSpPr>
              <p:spPr bwMode="auto">
                <a:xfrm>
                  <a:off x="2171564" y="1990350"/>
                  <a:ext cx="600418" cy="600418"/>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p>
                  <a:pPr algn="ctr"/>
                </a:p>
              </p:txBody>
            </p:sp>
          </p:grpSp>
        </p:grpSp>
        <p:sp>
          <p:nvSpPr>
            <p:cNvPr id="43" name="crown_31518"/>
            <p:cNvSpPr>
              <a:spLocks noChangeAspect="1"/>
            </p:cNvSpPr>
            <p:nvPr/>
          </p:nvSpPr>
          <p:spPr bwMode="auto">
            <a:xfrm>
              <a:off x="9327" y="3216"/>
              <a:ext cx="717" cy="735"/>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455839 w 606244"/>
                <a:gd name="T59" fmla="*/ 455839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600116 w 606244"/>
                <a:gd name="T69" fmla="*/ 600116 w 606244"/>
                <a:gd name="T70" fmla="*/ 455839 w 606244"/>
                <a:gd name="T71" fmla="*/ 455839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455839 w 606244"/>
                <a:gd name="T85" fmla="*/ 455839 w 606244"/>
                <a:gd name="T86" fmla="*/ 600116 w 606244"/>
                <a:gd name="T87" fmla="*/ 600116 w 606244"/>
                <a:gd name="T88" fmla="*/ 600116 w 606244"/>
                <a:gd name="T89" fmla="*/ 600116 w 606244"/>
                <a:gd name="T90" fmla="*/ 600116 w 606244"/>
                <a:gd name="T91" fmla="*/ 600116 w 606244"/>
                <a:gd name="T92" fmla="*/ 600116 w 606244"/>
                <a:gd name="T93" fmla="*/ 600116 w 606244"/>
                <a:gd name="T94" fmla="*/ 600116 w 606244"/>
                <a:gd name="T95" fmla="*/ 600116 w 606244"/>
                <a:gd name="T96" fmla="*/ 455839 w 606244"/>
                <a:gd name="T97" fmla="*/ 455839 w 606244"/>
                <a:gd name="T98" fmla="*/ 600116 w 606244"/>
                <a:gd name="T99" fmla="*/ 600116 w 606244"/>
                <a:gd name="T100" fmla="*/ 600116 w 606244"/>
                <a:gd name="T101" fmla="*/ 600116 w 606244"/>
                <a:gd name="T102" fmla="*/ 600116 w 606244"/>
                <a:gd name="T103" fmla="*/ 600116 w 606244"/>
                <a:gd name="T104" fmla="*/ 600116 w 606244"/>
                <a:gd name="T105" fmla="*/ 600116 w 606244"/>
                <a:gd name="T106" fmla="*/ 455839 w 606244"/>
                <a:gd name="T107" fmla="*/ 455839 w 606244"/>
                <a:gd name="T108" fmla="*/ 600116 w 606244"/>
                <a:gd name="T109" fmla="*/ 600116 w 606244"/>
                <a:gd name="T110" fmla="*/ 600116 w 606244"/>
                <a:gd name="T111" fmla="*/ 600116 w 606244"/>
                <a:gd name="T112" fmla="*/ 600116 w 606244"/>
                <a:gd name="T113" fmla="*/ 600116 w 606244"/>
                <a:gd name="T114" fmla="*/ 600116 w 606244"/>
                <a:gd name="T115" fmla="*/ 600116 w 606244"/>
                <a:gd name="T116" fmla="*/ 600116 w 606244"/>
                <a:gd name="T117" fmla="*/ 600116 w 606244"/>
                <a:gd name="T118" fmla="*/ 600116 w 606244"/>
                <a:gd name="T11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6" h="2552">
                  <a:moveTo>
                    <a:pt x="2433" y="632"/>
                  </a:moveTo>
                  <a:lnTo>
                    <a:pt x="1878" y="632"/>
                  </a:lnTo>
                  <a:cubicBezTo>
                    <a:pt x="2040" y="569"/>
                    <a:pt x="2205" y="462"/>
                    <a:pt x="2205" y="287"/>
                  </a:cubicBezTo>
                  <a:cubicBezTo>
                    <a:pt x="2205" y="113"/>
                    <a:pt x="2091" y="0"/>
                    <a:pt x="1914" y="0"/>
                  </a:cubicBezTo>
                  <a:cubicBezTo>
                    <a:pt x="1799" y="0"/>
                    <a:pt x="1678" y="49"/>
                    <a:pt x="1598" y="129"/>
                  </a:cubicBezTo>
                  <a:cubicBezTo>
                    <a:pt x="1529" y="198"/>
                    <a:pt x="1472" y="298"/>
                    <a:pt x="1428" y="394"/>
                  </a:cubicBezTo>
                  <a:cubicBezTo>
                    <a:pt x="1404" y="335"/>
                    <a:pt x="1346" y="294"/>
                    <a:pt x="1280" y="294"/>
                  </a:cubicBezTo>
                  <a:lnTo>
                    <a:pt x="1205" y="294"/>
                  </a:lnTo>
                  <a:cubicBezTo>
                    <a:pt x="1134" y="294"/>
                    <a:pt x="1074" y="341"/>
                    <a:pt x="1052" y="405"/>
                  </a:cubicBezTo>
                  <a:cubicBezTo>
                    <a:pt x="1008" y="306"/>
                    <a:pt x="949" y="201"/>
                    <a:pt x="877" y="129"/>
                  </a:cubicBezTo>
                  <a:cubicBezTo>
                    <a:pt x="798" y="49"/>
                    <a:pt x="677" y="0"/>
                    <a:pt x="562" y="0"/>
                  </a:cubicBezTo>
                  <a:cubicBezTo>
                    <a:pt x="385" y="0"/>
                    <a:pt x="271" y="113"/>
                    <a:pt x="271" y="287"/>
                  </a:cubicBezTo>
                  <a:cubicBezTo>
                    <a:pt x="271" y="462"/>
                    <a:pt x="436" y="569"/>
                    <a:pt x="598" y="632"/>
                  </a:cubicBezTo>
                  <a:lnTo>
                    <a:pt x="53" y="632"/>
                  </a:lnTo>
                  <a:cubicBezTo>
                    <a:pt x="24" y="632"/>
                    <a:pt x="0" y="656"/>
                    <a:pt x="0" y="686"/>
                  </a:cubicBezTo>
                  <a:lnTo>
                    <a:pt x="0" y="1036"/>
                  </a:lnTo>
                  <a:cubicBezTo>
                    <a:pt x="0" y="1066"/>
                    <a:pt x="24" y="1089"/>
                    <a:pt x="53" y="1089"/>
                  </a:cubicBezTo>
                  <a:lnTo>
                    <a:pt x="128" y="1089"/>
                  </a:lnTo>
                  <a:lnTo>
                    <a:pt x="128" y="2498"/>
                  </a:lnTo>
                  <a:cubicBezTo>
                    <a:pt x="128" y="2528"/>
                    <a:pt x="152" y="2552"/>
                    <a:pt x="182" y="2552"/>
                  </a:cubicBezTo>
                  <a:lnTo>
                    <a:pt x="936" y="2552"/>
                  </a:lnTo>
                  <a:lnTo>
                    <a:pt x="1550" y="2552"/>
                  </a:lnTo>
                  <a:lnTo>
                    <a:pt x="2304" y="2552"/>
                  </a:lnTo>
                  <a:cubicBezTo>
                    <a:pt x="2334" y="2552"/>
                    <a:pt x="2358" y="2528"/>
                    <a:pt x="2358" y="2498"/>
                  </a:cubicBezTo>
                  <a:lnTo>
                    <a:pt x="2358" y="1089"/>
                  </a:lnTo>
                  <a:lnTo>
                    <a:pt x="2433" y="1089"/>
                  </a:lnTo>
                  <a:cubicBezTo>
                    <a:pt x="2462" y="1089"/>
                    <a:pt x="2486" y="1066"/>
                    <a:pt x="2486" y="1036"/>
                  </a:cubicBezTo>
                  <a:lnTo>
                    <a:pt x="2486" y="686"/>
                  </a:lnTo>
                  <a:cubicBezTo>
                    <a:pt x="2486" y="656"/>
                    <a:pt x="2462" y="632"/>
                    <a:pt x="2433" y="632"/>
                  </a:cubicBezTo>
                  <a:close/>
                  <a:moveTo>
                    <a:pt x="1674" y="204"/>
                  </a:moveTo>
                  <a:cubicBezTo>
                    <a:pt x="1733" y="145"/>
                    <a:pt x="1827" y="107"/>
                    <a:pt x="1914" y="107"/>
                  </a:cubicBezTo>
                  <a:cubicBezTo>
                    <a:pt x="1983" y="107"/>
                    <a:pt x="2098" y="130"/>
                    <a:pt x="2098" y="287"/>
                  </a:cubicBezTo>
                  <a:cubicBezTo>
                    <a:pt x="2098" y="489"/>
                    <a:pt x="1709" y="586"/>
                    <a:pt x="1559" y="606"/>
                  </a:cubicBezTo>
                  <a:lnTo>
                    <a:pt x="1454" y="621"/>
                  </a:lnTo>
                  <a:cubicBezTo>
                    <a:pt x="1491" y="510"/>
                    <a:pt x="1568" y="310"/>
                    <a:pt x="1674" y="204"/>
                  </a:cubicBezTo>
                  <a:close/>
                  <a:moveTo>
                    <a:pt x="1151" y="455"/>
                  </a:moveTo>
                  <a:cubicBezTo>
                    <a:pt x="1151" y="425"/>
                    <a:pt x="1175" y="401"/>
                    <a:pt x="1205" y="401"/>
                  </a:cubicBezTo>
                  <a:lnTo>
                    <a:pt x="1280" y="401"/>
                  </a:lnTo>
                  <a:cubicBezTo>
                    <a:pt x="1310" y="401"/>
                    <a:pt x="1334" y="425"/>
                    <a:pt x="1334" y="455"/>
                  </a:cubicBezTo>
                  <a:lnTo>
                    <a:pt x="1334" y="608"/>
                  </a:lnTo>
                  <a:lnTo>
                    <a:pt x="1151" y="608"/>
                  </a:lnTo>
                  <a:lnTo>
                    <a:pt x="1151" y="455"/>
                  </a:lnTo>
                  <a:close/>
                  <a:moveTo>
                    <a:pt x="377" y="287"/>
                  </a:moveTo>
                  <a:cubicBezTo>
                    <a:pt x="377" y="130"/>
                    <a:pt x="493" y="107"/>
                    <a:pt x="562" y="107"/>
                  </a:cubicBezTo>
                  <a:cubicBezTo>
                    <a:pt x="648" y="107"/>
                    <a:pt x="743" y="145"/>
                    <a:pt x="802" y="204"/>
                  </a:cubicBezTo>
                  <a:cubicBezTo>
                    <a:pt x="908" y="310"/>
                    <a:pt x="985" y="510"/>
                    <a:pt x="1022" y="621"/>
                  </a:cubicBezTo>
                  <a:lnTo>
                    <a:pt x="917" y="606"/>
                  </a:lnTo>
                  <a:cubicBezTo>
                    <a:pt x="767" y="586"/>
                    <a:pt x="377" y="489"/>
                    <a:pt x="377" y="287"/>
                  </a:cubicBezTo>
                  <a:close/>
                  <a:moveTo>
                    <a:pt x="1496" y="2445"/>
                  </a:moveTo>
                  <a:lnTo>
                    <a:pt x="990" y="2445"/>
                  </a:lnTo>
                  <a:lnTo>
                    <a:pt x="990" y="1091"/>
                  </a:lnTo>
                  <a:lnTo>
                    <a:pt x="1496" y="1091"/>
                  </a:lnTo>
                  <a:lnTo>
                    <a:pt x="1496" y="2445"/>
                  </a:lnTo>
                  <a:close/>
                  <a:moveTo>
                    <a:pt x="1496" y="984"/>
                  </a:moveTo>
                  <a:lnTo>
                    <a:pt x="990" y="984"/>
                  </a:lnTo>
                  <a:lnTo>
                    <a:pt x="990" y="739"/>
                  </a:lnTo>
                  <a:lnTo>
                    <a:pt x="1097" y="739"/>
                  </a:lnTo>
                  <a:lnTo>
                    <a:pt x="1098" y="739"/>
                  </a:lnTo>
                  <a:lnTo>
                    <a:pt x="1496" y="739"/>
                  </a:lnTo>
                  <a:lnTo>
                    <a:pt x="1496" y="984"/>
                  </a:lnTo>
                  <a:close/>
                </a:path>
              </a:pathLst>
            </a:custGeom>
            <a:solidFill>
              <a:schemeClr val="bg2"/>
            </a:solidFill>
            <a:ln>
              <a:noFill/>
            </a:ln>
          </p:spPr>
        </p:sp>
        <p:sp>
          <p:nvSpPr>
            <p:cNvPr id="44" name="pinwheel-toy_17356"/>
            <p:cNvSpPr>
              <a:spLocks noChangeAspect="1"/>
            </p:cNvSpPr>
            <p:nvPr/>
          </p:nvSpPr>
          <p:spPr bwMode="auto">
            <a:xfrm>
              <a:off x="15067" y="3100"/>
              <a:ext cx="706" cy="960"/>
            </a:xfrm>
            <a:custGeom>
              <a:avLst/>
              <a:gdLst>
                <a:gd name="connsiteX0" fmla="*/ 278364 w 447296"/>
                <a:gd name="connsiteY0" fmla="*/ 250225 h 608485"/>
                <a:gd name="connsiteX1" fmla="*/ 286934 w 447296"/>
                <a:gd name="connsiteY1" fmla="*/ 253767 h 608485"/>
                <a:gd name="connsiteX2" fmla="*/ 245757 w 447296"/>
                <a:gd name="connsiteY2" fmla="*/ 404271 h 608485"/>
                <a:gd name="connsiteX3" fmla="*/ 235413 w 447296"/>
                <a:gd name="connsiteY3" fmla="*/ 413911 h 608485"/>
                <a:gd name="connsiteX4" fmla="*/ 235413 w 447296"/>
                <a:gd name="connsiteY4" fmla="*/ 596386 h 608485"/>
                <a:gd name="connsiteX5" fmla="*/ 223296 w 447296"/>
                <a:gd name="connsiteY5" fmla="*/ 608485 h 608485"/>
                <a:gd name="connsiteX6" fmla="*/ 211180 w 447296"/>
                <a:gd name="connsiteY6" fmla="*/ 596386 h 608485"/>
                <a:gd name="connsiteX7" fmla="*/ 211180 w 447296"/>
                <a:gd name="connsiteY7" fmla="*/ 432798 h 608485"/>
                <a:gd name="connsiteX8" fmla="*/ 135227 w 447296"/>
                <a:gd name="connsiteY8" fmla="*/ 460341 h 608485"/>
                <a:gd name="connsiteX9" fmla="*/ 95035 w 447296"/>
                <a:gd name="connsiteY9" fmla="*/ 445389 h 608485"/>
                <a:gd name="connsiteX10" fmla="*/ 95035 w 447296"/>
                <a:gd name="connsiteY10" fmla="*/ 428273 h 608485"/>
                <a:gd name="connsiteX11" fmla="*/ 269793 w 447296"/>
                <a:gd name="connsiteY11" fmla="*/ 253767 h 608485"/>
                <a:gd name="connsiteX12" fmla="*/ 278364 w 447296"/>
                <a:gd name="connsiteY12" fmla="*/ 250225 h 608485"/>
                <a:gd name="connsiteX13" fmla="*/ 223323 w 447296"/>
                <a:gd name="connsiteY13" fmla="*/ 197089 h 608485"/>
                <a:gd name="connsiteX14" fmla="*/ 261005 w 447296"/>
                <a:gd name="connsiteY14" fmla="*/ 234771 h 608485"/>
                <a:gd name="connsiteX15" fmla="*/ 223323 w 447296"/>
                <a:gd name="connsiteY15" fmla="*/ 272453 h 608485"/>
                <a:gd name="connsiteX16" fmla="*/ 185641 w 447296"/>
                <a:gd name="connsiteY16" fmla="*/ 234771 h 608485"/>
                <a:gd name="connsiteX17" fmla="*/ 223323 w 447296"/>
                <a:gd name="connsiteY17" fmla="*/ 197089 h 608485"/>
                <a:gd name="connsiteX18" fmla="*/ 280535 w 447296"/>
                <a:gd name="connsiteY18" fmla="*/ 150798 h 608485"/>
                <a:gd name="connsiteX19" fmla="*/ 391052 w 447296"/>
                <a:gd name="connsiteY19" fmla="*/ 206955 h 608485"/>
                <a:gd name="connsiteX20" fmla="*/ 442272 w 447296"/>
                <a:gd name="connsiteY20" fmla="*/ 287110 h 608485"/>
                <a:gd name="connsiteX21" fmla="*/ 432225 w 447296"/>
                <a:gd name="connsiteY21" fmla="*/ 357331 h 608485"/>
                <a:gd name="connsiteX22" fmla="*/ 423656 w 447296"/>
                <a:gd name="connsiteY22" fmla="*/ 360871 h 608485"/>
                <a:gd name="connsiteX23" fmla="*/ 415086 w 447296"/>
                <a:gd name="connsiteY23" fmla="*/ 357331 h 608485"/>
                <a:gd name="connsiteX24" fmla="*/ 240347 w 447296"/>
                <a:gd name="connsiteY24" fmla="*/ 182859 h 608485"/>
                <a:gd name="connsiteX25" fmla="*/ 236801 w 447296"/>
                <a:gd name="connsiteY25" fmla="*/ 174303 h 608485"/>
                <a:gd name="connsiteX26" fmla="*/ 240347 w 447296"/>
                <a:gd name="connsiteY26" fmla="*/ 165747 h 608485"/>
                <a:gd name="connsiteX27" fmla="*/ 280535 w 447296"/>
                <a:gd name="connsiteY27" fmla="*/ 150798 h 608485"/>
                <a:gd name="connsiteX28" fmla="*/ 15027 w 447296"/>
                <a:gd name="connsiteY28" fmla="*/ 102949 h 608485"/>
                <a:gd name="connsiteX29" fmla="*/ 32166 w 447296"/>
                <a:gd name="connsiteY29" fmla="*/ 102949 h 608485"/>
                <a:gd name="connsiteX30" fmla="*/ 207004 w 447296"/>
                <a:gd name="connsiteY30" fmla="*/ 277472 h 608485"/>
                <a:gd name="connsiteX31" fmla="*/ 210550 w 447296"/>
                <a:gd name="connsiteY31" fmla="*/ 286031 h 608485"/>
                <a:gd name="connsiteX32" fmla="*/ 207004 w 447296"/>
                <a:gd name="connsiteY32" fmla="*/ 294589 h 608485"/>
                <a:gd name="connsiteX33" fmla="*/ 166816 w 447296"/>
                <a:gd name="connsiteY33" fmla="*/ 309641 h 608485"/>
                <a:gd name="connsiteX34" fmla="*/ 56299 w 447296"/>
                <a:gd name="connsiteY34" fmla="*/ 253467 h 608485"/>
                <a:gd name="connsiteX35" fmla="*/ 4980 w 447296"/>
                <a:gd name="connsiteY35" fmla="*/ 173289 h 608485"/>
                <a:gd name="connsiteX36" fmla="*/ 15027 w 447296"/>
                <a:gd name="connsiteY36" fmla="*/ 102949 h 608485"/>
                <a:gd name="connsiteX37" fmla="*/ 312124 w 447296"/>
                <a:gd name="connsiteY37" fmla="*/ 0 h 608485"/>
                <a:gd name="connsiteX38" fmla="*/ 352316 w 447296"/>
                <a:gd name="connsiteY38" fmla="*/ 14952 h 608485"/>
                <a:gd name="connsiteX39" fmla="*/ 352316 w 447296"/>
                <a:gd name="connsiteY39" fmla="*/ 32068 h 608485"/>
                <a:gd name="connsiteX40" fmla="*/ 177459 w 447296"/>
                <a:gd name="connsiteY40" fmla="*/ 206673 h 608485"/>
                <a:gd name="connsiteX41" fmla="*/ 168889 w 447296"/>
                <a:gd name="connsiteY41" fmla="*/ 210214 h 608485"/>
                <a:gd name="connsiteX42" fmla="*/ 160318 w 447296"/>
                <a:gd name="connsiteY42" fmla="*/ 206673 h 608485"/>
                <a:gd name="connsiteX43" fmla="*/ 201595 w 447296"/>
                <a:gd name="connsiteY43" fmla="*/ 56168 h 608485"/>
                <a:gd name="connsiteX44" fmla="*/ 312124 w 447296"/>
                <a:gd name="connsiteY44" fmla="*/ 0 h 60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7296" h="608485">
                  <a:moveTo>
                    <a:pt x="278364" y="250225"/>
                  </a:moveTo>
                  <a:cubicBezTo>
                    <a:pt x="281614" y="250225"/>
                    <a:pt x="284668" y="251504"/>
                    <a:pt x="286934" y="253767"/>
                  </a:cubicBezTo>
                  <a:cubicBezTo>
                    <a:pt x="317669" y="284458"/>
                    <a:pt x="299543" y="350562"/>
                    <a:pt x="245757" y="404271"/>
                  </a:cubicBezTo>
                  <a:cubicBezTo>
                    <a:pt x="242407" y="407616"/>
                    <a:pt x="238959" y="410763"/>
                    <a:pt x="235413" y="413911"/>
                  </a:cubicBezTo>
                  <a:lnTo>
                    <a:pt x="235413" y="596386"/>
                  </a:lnTo>
                  <a:cubicBezTo>
                    <a:pt x="235413" y="602977"/>
                    <a:pt x="229995" y="608485"/>
                    <a:pt x="223296" y="608485"/>
                  </a:cubicBezTo>
                  <a:cubicBezTo>
                    <a:pt x="216598" y="608485"/>
                    <a:pt x="211180" y="602977"/>
                    <a:pt x="211180" y="596386"/>
                  </a:cubicBezTo>
                  <a:lnTo>
                    <a:pt x="211180" y="432798"/>
                  </a:lnTo>
                  <a:cubicBezTo>
                    <a:pt x="185271" y="450308"/>
                    <a:pt x="158180" y="460341"/>
                    <a:pt x="135227" y="460341"/>
                  </a:cubicBezTo>
                  <a:cubicBezTo>
                    <a:pt x="118776" y="460341"/>
                    <a:pt x="104886" y="455226"/>
                    <a:pt x="95035" y="445389"/>
                  </a:cubicBezTo>
                  <a:cubicBezTo>
                    <a:pt x="90307" y="440668"/>
                    <a:pt x="90307" y="432995"/>
                    <a:pt x="95035" y="428273"/>
                  </a:cubicBezTo>
                  <a:lnTo>
                    <a:pt x="269793" y="253767"/>
                  </a:lnTo>
                  <a:cubicBezTo>
                    <a:pt x="272059" y="251504"/>
                    <a:pt x="275211" y="250225"/>
                    <a:pt x="278364" y="250225"/>
                  </a:cubicBezTo>
                  <a:close/>
                  <a:moveTo>
                    <a:pt x="223323" y="197089"/>
                  </a:moveTo>
                  <a:cubicBezTo>
                    <a:pt x="244134" y="197089"/>
                    <a:pt x="261005" y="213960"/>
                    <a:pt x="261005" y="234771"/>
                  </a:cubicBezTo>
                  <a:cubicBezTo>
                    <a:pt x="261005" y="255582"/>
                    <a:pt x="244134" y="272453"/>
                    <a:pt x="223323" y="272453"/>
                  </a:cubicBezTo>
                  <a:cubicBezTo>
                    <a:pt x="202512" y="272453"/>
                    <a:pt x="185641" y="255582"/>
                    <a:pt x="185641" y="234771"/>
                  </a:cubicBezTo>
                  <a:cubicBezTo>
                    <a:pt x="185641" y="213960"/>
                    <a:pt x="202512" y="197089"/>
                    <a:pt x="223323" y="197089"/>
                  </a:cubicBezTo>
                  <a:close/>
                  <a:moveTo>
                    <a:pt x="280535" y="150798"/>
                  </a:moveTo>
                  <a:cubicBezTo>
                    <a:pt x="314025" y="150798"/>
                    <a:pt x="356380" y="172238"/>
                    <a:pt x="391052" y="206955"/>
                  </a:cubicBezTo>
                  <a:cubicBezTo>
                    <a:pt x="415776" y="231543"/>
                    <a:pt x="433998" y="260064"/>
                    <a:pt x="442272" y="287110"/>
                  </a:cubicBezTo>
                  <a:cubicBezTo>
                    <a:pt x="451531" y="316713"/>
                    <a:pt x="447887" y="341693"/>
                    <a:pt x="432225" y="357331"/>
                  </a:cubicBezTo>
                  <a:cubicBezTo>
                    <a:pt x="429861" y="359691"/>
                    <a:pt x="426808" y="360871"/>
                    <a:pt x="423656" y="360871"/>
                  </a:cubicBezTo>
                  <a:cubicBezTo>
                    <a:pt x="420602" y="360871"/>
                    <a:pt x="417450" y="359691"/>
                    <a:pt x="415086" y="357331"/>
                  </a:cubicBezTo>
                  <a:lnTo>
                    <a:pt x="240347" y="182859"/>
                  </a:lnTo>
                  <a:cubicBezTo>
                    <a:pt x="238082" y="180597"/>
                    <a:pt x="236801" y="177549"/>
                    <a:pt x="236801" y="174303"/>
                  </a:cubicBezTo>
                  <a:cubicBezTo>
                    <a:pt x="236801" y="171058"/>
                    <a:pt x="238082" y="168009"/>
                    <a:pt x="240347" y="165747"/>
                  </a:cubicBezTo>
                  <a:cubicBezTo>
                    <a:pt x="250197" y="156010"/>
                    <a:pt x="264086" y="150798"/>
                    <a:pt x="280535" y="150798"/>
                  </a:cubicBezTo>
                  <a:close/>
                  <a:moveTo>
                    <a:pt x="15027" y="102949"/>
                  </a:moveTo>
                  <a:cubicBezTo>
                    <a:pt x="19755" y="98227"/>
                    <a:pt x="27438" y="98227"/>
                    <a:pt x="32166" y="102949"/>
                  </a:cubicBezTo>
                  <a:lnTo>
                    <a:pt x="207004" y="277472"/>
                  </a:lnTo>
                  <a:cubicBezTo>
                    <a:pt x="209270" y="279734"/>
                    <a:pt x="210550" y="282882"/>
                    <a:pt x="210550" y="286031"/>
                  </a:cubicBezTo>
                  <a:cubicBezTo>
                    <a:pt x="210550" y="289277"/>
                    <a:pt x="209270" y="292327"/>
                    <a:pt x="207004" y="294589"/>
                  </a:cubicBezTo>
                  <a:cubicBezTo>
                    <a:pt x="197154" y="304427"/>
                    <a:pt x="183265" y="309641"/>
                    <a:pt x="166816" y="309641"/>
                  </a:cubicBezTo>
                  <a:cubicBezTo>
                    <a:pt x="133326" y="309641"/>
                    <a:pt x="90971" y="288096"/>
                    <a:pt x="56299" y="253467"/>
                  </a:cubicBezTo>
                  <a:cubicBezTo>
                    <a:pt x="31575" y="228775"/>
                    <a:pt x="13353" y="200343"/>
                    <a:pt x="4980" y="173289"/>
                  </a:cubicBezTo>
                  <a:cubicBezTo>
                    <a:pt x="-4180" y="143579"/>
                    <a:pt x="-634" y="118591"/>
                    <a:pt x="15027" y="102949"/>
                  </a:cubicBezTo>
                  <a:close/>
                  <a:moveTo>
                    <a:pt x="312124" y="0"/>
                  </a:moveTo>
                  <a:cubicBezTo>
                    <a:pt x="328575" y="0"/>
                    <a:pt x="342465" y="5213"/>
                    <a:pt x="352316" y="14952"/>
                  </a:cubicBezTo>
                  <a:cubicBezTo>
                    <a:pt x="357044" y="19673"/>
                    <a:pt x="357044" y="27346"/>
                    <a:pt x="352316" y="32068"/>
                  </a:cubicBezTo>
                  <a:lnTo>
                    <a:pt x="177459" y="206673"/>
                  </a:lnTo>
                  <a:cubicBezTo>
                    <a:pt x="175194" y="208935"/>
                    <a:pt x="172140" y="210214"/>
                    <a:pt x="168889" y="210214"/>
                  </a:cubicBezTo>
                  <a:cubicBezTo>
                    <a:pt x="165737" y="210214"/>
                    <a:pt x="162584" y="208935"/>
                    <a:pt x="160318" y="206673"/>
                  </a:cubicBezTo>
                  <a:cubicBezTo>
                    <a:pt x="129682" y="175981"/>
                    <a:pt x="147808" y="109878"/>
                    <a:pt x="201595" y="56168"/>
                  </a:cubicBezTo>
                  <a:cubicBezTo>
                    <a:pt x="236270" y="21543"/>
                    <a:pt x="278630" y="0"/>
                    <a:pt x="312124" y="0"/>
                  </a:cubicBezTo>
                  <a:close/>
                </a:path>
              </a:pathLst>
            </a:custGeom>
            <a:solidFill>
              <a:schemeClr val="bg2"/>
            </a:solidFill>
            <a:ln>
              <a:noFill/>
            </a:ln>
          </p:spPr>
        </p:sp>
      </p:grpSp>
      <p:sp>
        <p:nvSpPr>
          <p:cNvPr id="15" name="文本框 14"/>
          <p:cNvSpPr txBox="1"/>
          <p:nvPr/>
        </p:nvSpPr>
        <p:spPr>
          <a:xfrm>
            <a:off x="630555" y="3459480"/>
            <a:ext cx="25400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1. 科学知识的真理性</a:t>
            </a:r>
            <a:endParaRPr lang="zh-CN" altLang="en-US" b="1" dirty="0" smtClean="0">
              <a:latin typeface="Arial" panose="020B0604020202020204" pitchFamily="34" charset="0"/>
              <a:ea typeface="微软雅黑" panose="020B0503020204020204" pitchFamily="34" charset="-122"/>
            </a:endParaRPr>
          </a:p>
        </p:txBody>
      </p:sp>
      <p:sp>
        <p:nvSpPr>
          <p:cNvPr id="16" name="文本框 15"/>
          <p:cNvSpPr txBox="1"/>
          <p:nvPr/>
        </p:nvSpPr>
        <p:spPr>
          <a:xfrm>
            <a:off x="4826000" y="3459480"/>
            <a:ext cx="25400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2. 科学知识的经验性</a:t>
            </a:r>
            <a:endParaRPr lang="zh-CN" altLang="en-US" b="1" dirty="0" smtClean="0">
              <a:latin typeface="Arial" panose="020B0604020202020204" pitchFamily="34" charset="0"/>
              <a:ea typeface="微软雅黑" panose="020B0503020204020204" pitchFamily="34" charset="-122"/>
            </a:endParaRPr>
          </a:p>
        </p:txBody>
      </p:sp>
      <p:sp>
        <p:nvSpPr>
          <p:cNvPr id="17" name="文本框 16"/>
          <p:cNvSpPr txBox="1"/>
          <p:nvPr/>
        </p:nvSpPr>
        <p:spPr>
          <a:xfrm>
            <a:off x="8686800" y="3459480"/>
            <a:ext cx="25400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3. 科学知识的可重复性</a:t>
            </a:r>
            <a:endParaRPr lang="zh-CN" altLang="en-US" b="1" dirty="0" smtClean="0">
              <a:latin typeface="Arial" panose="020B0604020202020204" pitchFamily="34" charset="0"/>
              <a:ea typeface="微软雅黑" panose="020B0503020204020204" pitchFamily="34" charset="-122"/>
            </a:endParaRPr>
          </a:p>
        </p:txBody>
      </p:sp>
      <p:sp>
        <p:nvSpPr>
          <p:cNvPr id="28" name="文本框 27"/>
          <p:cNvSpPr txBox="1"/>
          <p:nvPr/>
        </p:nvSpPr>
        <p:spPr>
          <a:xfrm>
            <a:off x="308610" y="3910330"/>
            <a:ext cx="3606165" cy="1370965"/>
          </a:xfrm>
          <a:prstGeom prst="rect">
            <a:avLst/>
          </a:prstGeom>
          <a:noFill/>
        </p:spPr>
        <p:txBody>
          <a:bodyPr wrap="square" rtlCol="0" anchor="t">
            <a:spAutoFit/>
          </a:bodyPr>
          <a:p>
            <a:pPr>
              <a:lnSpc>
                <a:spcPct val="130000"/>
              </a:lnSpc>
            </a:pPr>
            <a:r>
              <a:rPr lang="en-US" altLang="zh-CN" sz="1600" dirty="0" smtClean="0">
                <a:latin typeface="Arial" panose="020B0604020202020204" pitchFamily="34" charset="0"/>
                <a:ea typeface="微软雅黑" panose="020B0503020204020204" pitchFamily="34" charset="-122"/>
              </a:rPr>
              <a:t>   </a:t>
            </a:r>
            <a:r>
              <a:rPr lang="zh-CN" altLang="en-US" sz="1600" dirty="0" smtClean="0">
                <a:latin typeface="Arial" panose="020B0604020202020204" pitchFamily="34" charset="0"/>
                <a:ea typeface="微软雅黑" panose="020B0503020204020204" pitchFamily="34" charset="-122"/>
              </a:rPr>
              <a:t>真理，即客观事物及其规律在人的头脑中的正确反映。科学知识的真理性是指科学知识必须符合客观事实，它是对客观世界的真实反映。</a:t>
            </a:r>
            <a:endParaRPr lang="zh-CN" altLang="en-US" sz="1600" dirty="0" smtClean="0">
              <a:latin typeface="Arial" panose="020B0604020202020204" pitchFamily="34" charset="0"/>
              <a:ea typeface="微软雅黑" panose="020B0503020204020204" pitchFamily="34" charset="-122"/>
            </a:endParaRPr>
          </a:p>
        </p:txBody>
      </p:sp>
      <p:sp>
        <p:nvSpPr>
          <p:cNvPr id="32" name="文本框 31"/>
          <p:cNvSpPr txBox="1"/>
          <p:nvPr/>
        </p:nvSpPr>
        <p:spPr>
          <a:xfrm>
            <a:off x="4233545" y="3834130"/>
            <a:ext cx="4004945" cy="2331085"/>
          </a:xfrm>
          <a:prstGeom prst="rect">
            <a:avLst/>
          </a:prstGeom>
          <a:noFill/>
        </p:spPr>
        <p:txBody>
          <a:bodyPr wrap="square" rtlCol="0" anchor="t">
            <a:spAutoFit/>
          </a:bodyPr>
          <a:p>
            <a:pPr>
              <a:lnSpc>
                <a:spcPct val="130000"/>
              </a:lnSpc>
            </a:pPr>
            <a:r>
              <a:rPr lang="en-US" sz="1600" dirty="0" smtClean="0">
                <a:latin typeface="Arial" panose="020B0604020202020204" pitchFamily="34" charset="0"/>
                <a:ea typeface="微软雅黑" panose="020B0503020204020204" pitchFamily="34" charset="-122"/>
              </a:rPr>
              <a:t>   </a:t>
            </a:r>
            <a:r>
              <a:rPr sz="1600" dirty="0" smtClean="0">
                <a:latin typeface="Arial" panose="020B0604020202020204" pitchFamily="34" charset="0"/>
                <a:ea typeface="微软雅黑" panose="020B0503020204020204" pitchFamily="34" charset="-122"/>
              </a:rPr>
              <a:t>科学知识的经验性是指科学知识来源于人类经验性的活动，而不是任何人的主观臆断。所谓经验性，就是人类在长期的生产劳动实践活动中，通过观察、操作、实验、收集和整理客观信息，并在此基础上进行分析、判断、推理等思维加工，发现的一定的规律。</a:t>
            </a:r>
            <a:endParaRPr sz="1600" dirty="0" smtClean="0">
              <a:latin typeface="Arial" panose="020B0604020202020204" pitchFamily="34" charset="0"/>
              <a:ea typeface="微软雅黑" panose="020B0503020204020204" pitchFamily="34" charset="-122"/>
            </a:endParaRPr>
          </a:p>
        </p:txBody>
      </p:sp>
      <p:sp>
        <p:nvSpPr>
          <p:cNvPr id="39" name="文本框 38"/>
          <p:cNvSpPr txBox="1"/>
          <p:nvPr/>
        </p:nvSpPr>
        <p:spPr>
          <a:xfrm>
            <a:off x="8569960" y="3910330"/>
            <a:ext cx="3605530" cy="2011045"/>
          </a:xfrm>
          <a:prstGeom prst="rect">
            <a:avLst/>
          </a:prstGeom>
          <a:noFill/>
        </p:spPr>
        <p:txBody>
          <a:bodyPr wrap="square" rtlCol="0" anchor="t">
            <a:spAutoFit/>
          </a:bodyPr>
          <a:p>
            <a:pPr>
              <a:lnSpc>
                <a:spcPct val="130000"/>
              </a:lnSpc>
            </a:pPr>
            <a:r>
              <a:rPr lang="en-US" sz="1600" dirty="0" smtClean="0">
                <a:latin typeface="Arial" panose="020B0604020202020204" pitchFamily="34" charset="0"/>
                <a:ea typeface="微软雅黑" panose="020B0503020204020204" pitchFamily="34" charset="-122"/>
              </a:rPr>
              <a:t>    </a:t>
            </a:r>
            <a:r>
              <a:rPr sz="1600" dirty="0" smtClean="0">
                <a:latin typeface="Arial" panose="020B0604020202020204" pitchFamily="34" charset="0"/>
                <a:ea typeface="微软雅黑" panose="020B0503020204020204" pitchFamily="34" charset="-122"/>
              </a:rPr>
              <a:t>科学知识是可以验证的、规律性的知识，应该经得起实践的检验。在相同的时空背景下，无论何人在何时何地重复某一实验，都能得到同样的结果，就说明这一结论是经得起验证的，是科学的。</a:t>
            </a:r>
            <a:endParaRPr sz="1600"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tags/tag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0.xml><?xml version="1.0" encoding="utf-8"?>
<p:tagLst xmlns:p="http://schemas.openxmlformats.org/presentationml/2006/main">
  <p:tag name="KSO_WM_BEAUTIFY_FLAG" val="#wm#"/>
  <p:tag name="KSO_WM_TEMPLATE_CATEGORY" val="custom"/>
  <p:tag name="KSO_WM_TEMPLATE_INDEX" val="20184553"/>
</p:tagLst>
</file>

<file path=ppt/tags/tag101.xml><?xml version="1.0" encoding="utf-8"?>
<p:tagLst xmlns:p="http://schemas.openxmlformats.org/presentationml/2006/main">
  <p:tag name="KSO_WM_BEAUTIFY_FLAG" val="#wm#"/>
  <p:tag name="KSO_WM_TEMPLATE_CATEGORY" val="custom"/>
  <p:tag name="KSO_WM_TEMPLATE_INDEX" val="20184553"/>
</p:tagLst>
</file>

<file path=ppt/tags/tag102.xml><?xml version="1.0" encoding="utf-8"?>
<p:tagLst xmlns:p="http://schemas.openxmlformats.org/presentationml/2006/main">
  <p:tag name="KSO_WM_BEAUTIFY_FLAG" val="#wm#"/>
  <p:tag name="KSO_WM_TEMPLATE_CATEGORY" val="custom"/>
  <p:tag name="KSO_WM_TEMPLATE_INDEX" val="20184553"/>
</p:tagLst>
</file>

<file path=ppt/tags/tag103.xml><?xml version="1.0" encoding="utf-8"?>
<p:tagLst xmlns:p="http://schemas.openxmlformats.org/presentationml/2006/main">
  <p:tag name="POCKET_APPLY_TIME" val="2018年9月26日"/>
  <p:tag name="POCKET_APPLY_TYPE" val="Slide"/>
</p:tagLst>
</file>

<file path=ppt/tags/tag104.xml><?xml version="1.0" encoding="utf-8"?>
<p:tagLst xmlns:p="http://schemas.openxmlformats.org/presentationml/2006/main">
  <p:tag name="POCKET_APPLY_TIME" val="2018年9月26日"/>
  <p:tag name="POCKET_APPLY_TYPE" val="Slide"/>
</p:tagLst>
</file>

<file path=ppt/tags/tag105.xml><?xml version="1.0" encoding="utf-8"?>
<p:tagLst xmlns:p="http://schemas.openxmlformats.org/presentationml/2006/main">
  <p:tag name="POCKET_APPLY_TIME" val="2018年9月26日"/>
  <p:tag name="POCKET_APPLY_TYPE" val="Slide"/>
</p:tagLst>
</file>

<file path=ppt/tags/tag106.xml><?xml version="1.0" encoding="utf-8"?>
<p:tagLst xmlns:p="http://schemas.openxmlformats.org/presentationml/2006/main">
  <p:tag name="POCKET_APPLY_TIME" val="2018年9月26日"/>
  <p:tag name="POCKET_APPLY_TYPE" val="Slide"/>
</p:tagLst>
</file>

<file path=ppt/tags/tag107.xml><?xml version="1.0" encoding="utf-8"?>
<p:tagLst xmlns:p="http://schemas.openxmlformats.org/presentationml/2006/main">
  <p:tag name="RESOURCELIBID_SLIDE" val="307023"/>
  <p:tag name="RESOURCELIB_SLIDETYPE" val="12"/>
  <p:tag name="POCKET_APPLY_TIME" val="2018年9月26日"/>
  <p:tag name="POCKET_APPLY_TYPE" val="Slide"/>
</p:tagLst>
</file>

<file path=ppt/tags/tag108.xml><?xml version="1.0" encoding="utf-8"?>
<p:tagLst xmlns:p="http://schemas.openxmlformats.org/presentationml/2006/main">
  <p:tag name="KSO_WPP_MARK_KEY" val="53b681d1-e82d-4955-8a7e-d1602900643d"/>
  <p:tag name="COMMONDATA" val="eyJoZGlkIjoiZWNhYzc5NThlMmQ4YTlhZTI0ZTMyYWFhZWUyMTMxNjcifQ=="/>
</p:tagLst>
</file>

<file path=ppt/tags/tag1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2.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4.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5.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6.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7.xml><?xml version="1.0" encoding="utf-8"?>
<p:tagLst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ags/tag18.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19.xml><?xml version="1.0" encoding="utf-8"?>
<p:tagLst xmlns:p="http://schemas.openxmlformats.org/presentationml/2006/main">
  <p:tag name="POCKET_APPLY_TIME" val="2018年9月6日"/>
  <p:tag name="POCKET_APPLY_TYPE" val="Slide"/>
</p:tagLst>
</file>

<file path=ppt/tags/tag2.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0.xml><?xml version="1.0" encoding="utf-8"?>
<p:tagLst xmlns:p="http://schemas.openxmlformats.org/presentationml/2006/main">
  <p:tag name="POCKET_APPLY_TIME" val="2018年9月6日"/>
  <p:tag name="POCKET_APPLY_TYPE" val="Slide"/>
</p:tagLst>
</file>

<file path=ppt/tags/tag21.xml><?xml version="1.0" encoding="utf-8"?>
<p:tagLst xmlns:p="http://schemas.openxmlformats.org/presentationml/2006/main">
  <p:tag name="POCKET_APPLY_TIME" val="2018年9月6日"/>
  <p:tag name="POCKET_APPLY_TYPE" val="Slide"/>
</p:tagLst>
</file>

<file path=ppt/tags/tag22.xml><?xml version="1.0" encoding="utf-8"?>
<p:tagLst xmlns:p="http://schemas.openxmlformats.org/presentationml/2006/main">
  <p:tag name="POCKET_APPLY_TIME" val="2018年9月6日"/>
  <p:tag name="POCKET_APPLY_TYPE" val="Slide"/>
</p:tagLst>
</file>

<file path=ppt/tags/tag23.xml><?xml version="1.0" encoding="utf-8"?>
<p:tagLst xmlns:p="http://schemas.openxmlformats.org/presentationml/2006/main">
  <p:tag name="POCKET_APPLY_TIME" val="2018年9月6日"/>
  <p:tag name="POCKET_APPLY_TYPE" val="Slide"/>
</p:tagLst>
</file>

<file path=ppt/tags/tag24.xml><?xml version="1.0" encoding="utf-8"?>
<p:tagLst xmlns:p="http://schemas.openxmlformats.org/presentationml/2006/main">
  <p:tag name="POCKET_APPLY_TIME" val="2018年9月6日"/>
  <p:tag name="POCKET_APPLY_TYPE" val="Slide"/>
</p:tagLst>
</file>

<file path=ppt/tags/tag25.xml><?xml version="1.0" encoding="utf-8"?>
<p:tagLst xmlns:p="http://schemas.openxmlformats.org/presentationml/2006/main">
  <p:tag name="POCKET_APPLY_TIME" val="2018年9月6日"/>
  <p:tag name="POCKET_APPLY_TYPE" val="Slide"/>
</p:tagLst>
</file>

<file path=ppt/tags/tag26.xml><?xml version="1.0" encoding="utf-8"?>
<p:tagLst xmlns:p="http://schemas.openxmlformats.org/presentationml/2006/main">
  <p:tag name="POCKET_APPLY_TIME" val="2018年9月6日"/>
  <p:tag name="POCKET_APPLY_TYPE" val="Slide"/>
</p:tagLst>
</file>

<file path=ppt/tags/tag27.xml><?xml version="1.0" encoding="utf-8"?>
<p:tagLst xmlns:p="http://schemas.openxmlformats.org/presentationml/2006/main">
  <p:tag name="POCKET_APPLY_TIME" val="2018年9月6日"/>
  <p:tag name="POCKET_APPLY_TYPE" val="Slide"/>
</p:tagLst>
</file>

<file path=ppt/tags/tag28.xml><?xml version="1.0" encoding="utf-8"?>
<p:tagLst xmlns:p="http://schemas.openxmlformats.org/presentationml/2006/main">
  <p:tag name="POCKET_APPLY_TIME" val="2018年9月6日"/>
  <p:tag name="POCKET_APPLY_TYPE" val="Slide"/>
</p:tagLst>
</file>

<file path=ppt/tags/tag29.xml><?xml version="1.0" encoding="utf-8"?>
<p:tagLst xmlns:p="http://schemas.openxmlformats.org/presentationml/2006/main">
  <p:tag name="POCKET_APPLY_TIME" val="2018年9月6日"/>
  <p:tag name="POCKET_APPLY_TYPE" val="Slide"/>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POCKET_APPLY_TIME" val="2018年9月6日"/>
  <p:tag name="POCKET_APPLY_TYPE" val="Slide"/>
</p:tagLst>
</file>

<file path=ppt/tags/tag31.xml><?xml version="1.0" encoding="utf-8"?>
<p:tagLst xmlns:p="http://schemas.openxmlformats.org/presentationml/2006/main">
  <p:tag name="KSO_WM_BEAUTIFY_FLAG" val="#wm#"/>
  <p:tag name="KSO_WM_TEMPLATE_CATEGORY" val="custom"/>
  <p:tag name="KSO_WM_TEMPLATE_INDEX" val="20184553"/>
</p:tagLst>
</file>

<file path=ppt/tags/tag32.xml><?xml version="1.0" encoding="utf-8"?>
<p:tagLst xmlns:p="http://schemas.openxmlformats.org/presentationml/2006/main">
  <p:tag name="KSO_WM_BEAUTIFY_FLAG" val="#wm#"/>
  <p:tag name="KSO_WM_TEMPLATE_CATEGORY" val="custom"/>
  <p:tag name="KSO_WM_TEMPLATE_INDEX" val="20184553"/>
</p:tagLst>
</file>

<file path=ppt/tags/tag33.xml><?xml version="1.0" encoding="utf-8"?>
<p:tagLst xmlns:p="http://schemas.openxmlformats.org/presentationml/2006/main">
  <p:tag name="KSO_WM_BEAUTIFY_FLAG" val="#wm#"/>
  <p:tag name="KSO_WM_TEMPLATE_CATEGORY" val="custom"/>
  <p:tag name="KSO_WM_TEMPLATE_INDEX" val="20184553"/>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wm#"/>
  <p:tag name="KSO_WM_TEMPLATE_CATEGORY" val="custom"/>
  <p:tag name="KSO_WM_TEMPLATE_INDEX" val="20184553"/>
</p:tagLst>
</file>

<file path=ppt/tags/tag36.xml><?xml version="1.0" encoding="utf-8"?>
<p:tagLst xmlns:p="http://schemas.openxmlformats.org/presentationml/2006/main">
  <p:tag name="KSO_WM_BEAUTIFY_FLAG" val="#wm#"/>
  <p:tag name="KSO_WM_TEMPLATE_CATEGORY" val="custom"/>
  <p:tag name="KSO_WM_TEMPLATE_INDEX" val="20184553"/>
</p:tagLst>
</file>

<file path=ppt/tags/tag37.xml><?xml version="1.0" encoding="utf-8"?>
<p:tagLst xmlns:p="http://schemas.openxmlformats.org/presentationml/2006/main">
  <p:tag name="KSO_WM_BEAUTIFY_FLAG" val="#wm#"/>
  <p:tag name="KSO_WM_TEMPLATE_CATEGORY" val="custom"/>
  <p:tag name="KSO_WM_TEMPLATE_INDEX" val="20184553"/>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20228057_4*n_h_h_i*1_1_2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DIAGRAM_SCHEMECOLOR_ID" val="4"/>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057_4*n_h_i*1_1_1"/>
  <p:tag name="KSO_WM_TEMPLATE_CATEGORY" val="diagram"/>
  <p:tag name="KSO_WM_TEMPLATE_INDEX" val="2022805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DIAGRAM_SCHEMECOLOR_ID" val="4"/>
  <p:tag name="KSO_WM_UNIT_USESOURCEFORMAT_APPLY" val="1"/>
</p:tagLst>
</file>

<file path=ppt/tags/tag4.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057_4*n_h_i*1_1_2"/>
  <p:tag name="KSO_WM_TEMPLATE_CATEGORY" val="diagram"/>
  <p:tag name="KSO_WM_TEMPLATE_INDEX" val="2022805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4"/>
  <p:tag name="KSO_WM_UNIT_USESOURCEFORMAT_APPLY" val="1"/>
</p:tagLst>
</file>

<file path=ppt/tags/tag4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8057_4*n_h_a*1_1_1"/>
  <p:tag name="KSO_WM_TEMPLATE_CATEGORY" val="diagram"/>
  <p:tag name="KSO_WM_TEMPLATE_INDEX" val="20228057"/>
  <p:tag name="KSO_WM_UNIT_LAYERLEVEL" val="1_1_1"/>
  <p:tag name="KSO_WM_TAG_VERSION" val="1.0"/>
  <p:tag name="KSO_WM_BEAUTIFY_FLAG" val="#wm#"/>
  <p:tag name="KSO_WM_UNIT_TEXT_FILL_FORE_SCHEMECOLOR_INDEX" val="14"/>
  <p:tag name="KSO_WM_UNIT_TEXT_FILL_TYPE" val="1"/>
  <p:tag name="KSO_WM_UNIT_DIAGRAM_SCHEMECOLOR_ID" val="4"/>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8057_4*n_h_i*1_1_3"/>
  <p:tag name="KSO_WM_TEMPLATE_CATEGORY" val="diagram"/>
  <p:tag name="KSO_WM_TEMPLATE_INDEX" val="2022805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DIAGRAM_SCHEMECOLOR_ID" val="4"/>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20228057_4*n_h_h_i*1_1_3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DIAGRAM_SCHEMECOLOR_ID" val="4"/>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2"/>
  <p:tag name="KSO_WM_UNIT_ID" val="diagram20228057_4*n_h_h_i*1_1_3_2"/>
  <p:tag name="KSO_WM_TEMPLATE_CATEGORY" val="diagram"/>
  <p:tag name="KSO_WM_TEMPLATE_INDEX" val="2022805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DIAGRAM_SCHEMECOLOR_ID" val="4"/>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3"/>
  <p:tag name="KSO_WM_UNIT_ID" val="diagram20228057_4*n_h_h_i*1_1_3_3"/>
  <p:tag name="KSO_WM_TEMPLATE_CATEGORY" val="diagram"/>
  <p:tag name="KSO_WM_TEMPLATE_INDEX" val="20228057"/>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DIAGRAM_SCHEMECOLOR_ID" val="4"/>
  <p:tag name="KSO_WM_UNIT_USESOURCEFORMAT_APPLY" val="1"/>
</p:tagLst>
</file>

<file path=ppt/tags/tag4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3_1"/>
  <p:tag name="KSO_WM_UNIT_ID" val="diagram20228057_4*n_h_h_a*1_1_3_1"/>
  <p:tag name="KSO_WM_TEMPLATE_CATEGORY" val="diagram"/>
  <p:tag name="KSO_WM_TEMPLATE_INDEX" val="20228057"/>
  <p:tag name="KSO_WM_UNIT_LAYERLEVEL" val="1_1_1_1"/>
  <p:tag name="KSO_WM_TAG_VERSION" val="1.0"/>
  <p:tag name="KSO_WM_BEAUTIFY_FLAG" val="#wm#"/>
  <p:tag name="KSO_WM_UNIT_TEXT_FILL_FORE_SCHEMECOLOR_INDEX" val="7"/>
  <p:tag name="KSO_WM_UNIT_TEXT_FILL_TYPE" val="1"/>
  <p:tag name="KSO_WM_UNIT_DIAGRAM_SCHEMECOLOR_ID" val="4"/>
  <p:tag name="KSO_WM_UNIT_USESOURCEFORMAT_APPLY" val="1"/>
</p:tagLst>
</file>

<file path=ppt/tags/tag47.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3_1"/>
  <p:tag name="KSO_WM_UNIT_ID" val="diagram20228057_4*n_h_h_x*1_1_3_1"/>
  <p:tag name="KSO_WM_TEMPLATE_CATEGORY" val="diagram"/>
  <p:tag name="KSO_WM_TEMPLATE_INDEX" val="20228057"/>
  <p:tag name="KSO_WM_UNIT_LAYERLEVEL" val="1_1_1_1"/>
  <p:tag name="KSO_WM_TAG_VERSION" val="1.0"/>
  <p:tag name="KSO_WM_BEAUTIFY_FLAG" val="#wm#"/>
  <p:tag name="KSO_WM_UNIT_DIAGRAM_SCHEMECOLOR_ID" val="4"/>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2"/>
  <p:tag name="KSO_WM_UNIT_ID" val="diagram20228057_4*n_h_h_i*1_1_2_2"/>
  <p:tag name="KSO_WM_TEMPLATE_CATEGORY" val="diagram"/>
  <p:tag name="KSO_WM_TEMPLATE_INDEX" val="2022805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DIAGRAM_SCHEMECOLOR_ID" val="4"/>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3"/>
  <p:tag name="KSO_WM_UNIT_ID" val="diagram20228057_4*n_h_h_i*1_1_2_3"/>
  <p:tag name="KSO_WM_TEMPLATE_CATEGORY" val="diagram"/>
  <p:tag name="KSO_WM_TEMPLATE_INDEX" val="20228057"/>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DIAGRAM_SCHEMECOLOR_ID" val="4"/>
  <p:tag name="KSO_WM_UNIT_USESOURCEFORMAT_APPLY" val="1"/>
</p:tagLst>
</file>

<file path=ppt/tags/tag5.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2_1"/>
  <p:tag name="KSO_WM_UNIT_ID" val="diagram20228057_4*n_h_h_a*1_1_2_1"/>
  <p:tag name="KSO_WM_TEMPLATE_CATEGORY" val="diagram"/>
  <p:tag name="KSO_WM_TEMPLATE_INDEX" val="20228057"/>
  <p:tag name="KSO_WM_UNIT_LAYERLEVEL" val="1_1_1_1"/>
  <p:tag name="KSO_WM_TAG_VERSION" val="1.0"/>
  <p:tag name="KSO_WM_BEAUTIFY_FLAG" val="#wm#"/>
  <p:tag name="KSO_WM_UNIT_TEXT_FILL_FORE_SCHEMECOLOR_INDEX" val="6"/>
  <p:tag name="KSO_WM_UNIT_TEXT_FILL_TYPE" val="1"/>
  <p:tag name="KSO_WM_UNIT_DIAGRAM_SCHEMECOLOR_ID" val="4"/>
  <p:tag name="KSO_WM_UNIT_USESOURCEFORMAT_APPLY" val="1"/>
</p:tagLst>
</file>

<file path=ppt/tags/tag51.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2_1"/>
  <p:tag name="KSO_WM_UNIT_ID" val="diagram20228057_4*n_h_h_x*1_1_2_1"/>
  <p:tag name="KSO_WM_TEMPLATE_CATEGORY" val="diagram"/>
  <p:tag name="KSO_WM_TEMPLATE_INDEX" val="20228057"/>
  <p:tag name="KSO_WM_UNIT_LAYERLEVEL" val="1_1_1_1"/>
  <p:tag name="KSO_WM_TAG_VERSION" val="1.0"/>
  <p:tag name="KSO_WM_BEAUTIFY_FLAG" val="#wm#"/>
  <p:tag name="KSO_WM_UNIT_DIAGRAM_SCHEMECOLOR_ID" val="4"/>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20228057_4*n_h_h_i*1_1_1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DIAGRAM_SCHEMECOLOR_ID" val="4"/>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2"/>
  <p:tag name="KSO_WM_UNIT_ID" val="diagram20228057_4*n_h_h_i*1_1_1_2"/>
  <p:tag name="KSO_WM_TEMPLATE_CATEGORY" val="diagram"/>
  <p:tag name="KSO_WM_TEMPLATE_INDEX" val="20228057"/>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4"/>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3"/>
  <p:tag name="KSO_WM_UNIT_ID" val="diagram20228057_4*n_h_h_i*1_1_1_3"/>
  <p:tag name="KSO_WM_TEMPLATE_CATEGORY" val="diagram"/>
  <p:tag name="KSO_WM_TEMPLATE_INDEX" val="20228057"/>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DIAGRAM_SCHEMECOLOR_ID" val="4"/>
  <p:tag name="KSO_WM_UNIT_USESOURCEFORMAT_APPLY" val="1"/>
</p:tagLst>
</file>

<file path=ppt/tags/tag5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1_1"/>
  <p:tag name="KSO_WM_UNIT_ID" val="diagram20228057_4*n_h_h_a*1_1_1_1"/>
  <p:tag name="KSO_WM_TEMPLATE_CATEGORY" val="diagram"/>
  <p:tag name="KSO_WM_TEMPLATE_INDEX" val="20228057"/>
  <p:tag name="KSO_WM_UNIT_LAYERLEVEL" val="1_1_1_1"/>
  <p:tag name="KSO_WM_TAG_VERSION" val="1.0"/>
  <p:tag name="KSO_WM_BEAUTIFY_FLAG" val="#wm#"/>
  <p:tag name="KSO_WM_UNIT_TEXT_FILL_FORE_SCHEMECOLOR_INDEX" val="5"/>
  <p:tag name="KSO_WM_UNIT_TEXT_FILL_TYPE" val="1"/>
  <p:tag name="KSO_WM_UNIT_DIAGRAM_SCHEMECOLOR_ID" val="4"/>
  <p:tag name="KSO_WM_UNIT_USESOURCEFORMAT_APPLY" val="1"/>
</p:tagLst>
</file>

<file path=ppt/tags/tag56.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1_1"/>
  <p:tag name="KSO_WM_UNIT_ID" val="diagram20228057_4*n_h_h_x*1_1_1_1"/>
  <p:tag name="KSO_WM_TEMPLATE_CATEGORY" val="diagram"/>
  <p:tag name="KSO_WM_TEMPLATE_INDEX" val="20228057"/>
  <p:tag name="KSO_WM_UNIT_LAYERLEVEL" val="1_1_1_1"/>
  <p:tag name="KSO_WM_TAG_VERSION" val="1.0"/>
  <p:tag name="KSO_WM_BEAUTIFY_FLAG" val="#wm#"/>
  <p:tag name="KSO_WM_UNIT_DIAGRAM_SCHEMECOLOR_ID" val="4"/>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20228057_4*n_h_h_i*1_1_4_1"/>
  <p:tag name="KSO_WM_TEMPLATE_CATEGORY" val="diagram"/>
  <p:tag name="KSO_WM_TEMPLATE_INDEX" val="20228057"/>
  <p:tag name="KSO_WM_UNIT_LAYERLEVEL" val="1_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DIAGRAM_SCHEMECOLOR_ID" val="4"/>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2"/>
  <p:tag name="KSO_WM_UNIT_ID" val="diagram20228057_4*n_h_h_i*1_1_4_2"/>
  <p:tag name="KSO_WM_TEMPLATE_CATEGORY" val="diagram"/>
  <p:tag name="KSO_WM_TEMPLATE_INDEX" val="20228057"/>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DIAGRAM_SCHEMECOLOR_ID" val="4"/>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3"/>
  <p:tag name="KSO_WM_UNIT_ID" val="diagram20228057_4*n_h_h_i*1_1_4_3"/>
  <p:tag name="KSO_WM_TEMPLATE_CATEGORY" val="diagram"/>
  <p:tag name="KSO_WM_TEMPLATE_INDEX" val="20228057"/>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DIAGRAM_SCHEMECOLOR_ID" val="4"/>
  <p:tag name="KSO_WM_UNIT_USESOURCEFORMAT_APPLY" val="1"/>
</p:tagLst>
</file>

<file path=ppt/tags/tag6.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6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1_4_1"/>
  <p:tag name="KSO_WM_UNIT_ID" val="diagram20228057_4*n_h_h_a*1_1_4_1"/>
  <p:tag name="KSO_WM_TEMPLATE_CATEGORY" val="diagram"/>
  <p:tag name="KSO_WM_TEMPLATE_INDEX" val="20228057"/>
  <p:tag name="KSO_WM_UNIT_LAYERLEVEL" val="1_1_1_1"/>
  <p:tag name="KSO_WM_TAG_VERSION" val="1.0"/>
  <p:tag name="KSO_WM_BEAUTIFY_FLAG" val="#wm#"/>
  <p:tag name="KSO_WM_UNIT_TEXT_FILL_FORE_SCHEMECOLOR_INDEX" val="8"/>
  <p:tag name="KSO_WM_UNIT_TEXT_FILL_TYPE" val="1"/>
  <p:tag name="KSO_WM_UNIT_DIAGRAM_SCHEMECOLOR_ID" val="4"/>
  <p:tag name="KSO_WM_UNIT_USESOURCEFORMAT_APPLY" val="1"/>
</p:tagLst>
</file>

<file path=ppt/tags/tag61.xml><?xml version="1.0" encoding="utf-8"?>
<p:tagLst xmlns:p="http://schemas.openxmlformats.org/presentationml/2006/mai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1_4_1"/>
  <p:tag name="KSO_WM_UNIT_ID" val="diagram20228057_4*n_h_h_x*1_1_4_1"/>
  <p:tag name="KSO_WM_TEMPLATE_CATEGORY" val="diagram"/>
  <p:tag name="KSO_WM_TEMPLATE_INDEX" val="20228057"/>
  <p:tag name="KSO_WM_UNIT_LAYERLEVEL" val="1_1_1_1"/>
  <p:tag name="KSO_WM_TAG_VERSION" val="1.0"/>
  <p:tag name="KSO_WM_BEAUTIFY_FLAG" val="#wm#"/>
  <p:tag name="KSO_WM_UNIT_DIAGRAM_SCHEMECOLOR_ID" val="4"/>
  <p:tag name="KSO_WM_UNIT_USESOURCEFORMAT_APPLY" val="1"/>
</p:tagLst>
</file>

<file path=ppt/tags/tag6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20228057_4*n_h_h_f*1_1_1_1"/>
  <p:tag name="KSO_WM_TEMPLATE_CATEGORY" val="diagram"/>
  <p:tag name="KSO_WM_TEMPLATE_INDEX" val="20228057"/>
  <p:tag name="KSO_WM_UNIT_LAYERLEVEL" val="1_1_1_1"/>
  <p:tag name="KSO_WM_TAG_VERSION" val="1.0"/>
  <p:tag name="KSO_WM_BEAUTIFY_FLAG" val="#wm#"/>
  <p:tag name="KSO_WM_UNIT_TEXT_FILL_FORE_SCHEMECOLOR_INDEX" val="5"/>
  <p:tag name="KSO_WM_UNIT_TEXT_FILL_TYPE" val="1"/>
  <p:tag name="KSO_WM_UNIT_DIAGRAM_SCHEMECOLOR_ID" val="4"/>
  <p:tag name="KSO_WM_UNIT_USESOURCEFORMAT_APPLY" val="1"/>
</p:tagLst>
</file>

<file path=ppt/tags/tag6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20228057_4*n_h_h_f*1_1_2_1"/>
  <p:tag name="KSO_WM_TEMPLATE_CATEGORY" val="diagram"/>
  <p:tag name="KSO_WM_TEMPLATE_INDEX" val="20228057"/>
  <p:tag name="KSO_WM_UNIT_LAYERLEVEL" val="1_1_1_1"/>
  <p:tag name="KSO_WM_TAG_VERSION" val="1.0"/>
  <p:tag name="KSO_WM_BEAUTIFY_FLAG" val="#wm#"/>
  <p:tag name="KSO_WM_UNIT_TEXT_FILL_FORE_SCHEMECOLOR_INDEX" val="6"/>
  <p:tag name="KSO_WM_UNIT_TEXT_FILL_TYPE" val="1"/>
  <p:tag name="KSO_WM_UNIT_DIAGRAM_SCHEMECOLOR_ID" val="4"/>
  <p:tag name="KSO_WM_UNIT_USESOURCEFORMAT_APPLY" val="1"/>
</p:tagLst>
</file>

<file path=ppt/tags/tag64.xml><?xml version="1.0" encoding="utf-8"?>
<p:tagLst xmlns:p="http://schemas.openxmlformats.org/presentationml/2006/main">
  <p:tag name="KSO_WM_BEAUTIFY_FLAG" val="#wm#"/>
  <p:tag name="KSO_WM_TEMPLATE_CATEGORY" val="custom"/>
  <p:tag name="KSO_WM_TEMPLATE_INDEX" val="20184553"/>
</p:tagLst>
</file>

<file path=ppt/tags/tag65.xml><?xml version="1.0" encoding="utf-8"?>
<p:tagLst xmlns:p="http://schemas.openxmlformats.org/presentationml/2006/main">
  <p:tag name="ISLIDE.DIAGRAM" val="1089"/>
</p:tagLst>
</file>

<file path=ppt/tags/tag66.xml><?xml version="1.0" encoding="utf-8"?>
<p:tagLst xmlns:p="http://schemas.openxmlformats.org/presentationml/2006/main">
  <p:tag name="KSO_WM_BEAUTIFY_FLAG" val="#wm#"/>
  <p:tag name="KSO_WM_TEMPLATE_CATEGORY" val="custom"/>
  <p:tag name="KSO_WM_TEMPLATE_INDEX" val="20184553"/>
</p:tagLst>
</file>

<file path=ppt/tags/tag67.xml><?xml version="1.0" encoding="utf-8"?>
<p:tagLst xmlns:p="http://schemas.openxmlformats.org/presentationml/2006/main">
  <p:tag name="POCKET_APPLY_TIME" val="2018年9月26日"/>
  <p:tag name="POCKET_APPLY_TYPE" val="Slide"/>
  <p:tag name="APPLYTYPE" val="Other"/>
  <p:tag name="APPLYORDER" val="1"/>
</p:tagLst>
</file>

<file path=ppt/tags/tag68.xml><?xml version="1.0" encoding="utf-8"?>
<p:tagLst xmlns:p="http://schemas.openxmlformats.org/presentationml/2006/main">
  <p:tag name="POCKET_APPLY_TIME" val="2018年9月26日"/>
  <p:tag name="POCKET_APPLY_TYPE" val="Slide"/>
  <p:tag name="APPLYTYPE" val="Other"/>
  <p:tag name="APPLYORDER" val="2"/>
</p:tagLst>
</file>

<file path=ppt/tags/tag69.xml><?xml version="1.0" encoding="utf-8"?>
<p:tagLst xmlns:p="http://schemas.openxmlformats.org/presentationml/2006/main">
  <p:tag name="POCKET_APPLY_TIME" val="2018年9月26日"/>
  <p:tag name="POCKET_APPLY_TYPE" val="Slide"/>
  <p:tag name="APPLYTYPE" val="Other"/>
  <p:tag name="APPLYORDER" val="3"/>
</p:tagLst>
</file>

<file path=ppt/tags/tag7.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0.xml><?xml version="1.0" encoding="utf-8"?>
<p:tagLst xmlns:p="http://schemas.openxmlformats.org/presentationml/2006/main">
  <p:tag name="POCKET_APPLY_TIME" val="2018年9月26日"/>
  <p:tag name="POCKET_APPLY_TYPE" val="Slide"/>
  <p:tag name="APPLYTYPE" val="Other"/>
  <p:tag name="APPLYORDER" val="4"/>
</p:tagLst>
</file>

<file path=ppt/tags/tag71.xml><?xml version="1.0" encoding="utf-8"?>
<p:tagLst xmlns:p="http://schemas.openxmlformats.org/presentationml/2006/main">
  <p:tag name="POCKET_APPLY_TIME" val="2018年9月26日"/>
  <p:tag name="POCKET_APPLY_TYPE" val="Slide"/>
  <p:tag name="APPLYTYPE" val="Other"/>
  <p:tag name="APPLYORDER" val="5"/>
</p:tagLst>
</file>

<file path=ppt/tags/tag72.xml><?xml version="1.0" encoding="utf-8"?>
<p:tagLst xmlns:p="http://schemas.openxmlformats.org/presentationml/2006/main">
  <p:tag name="POCKET_APPLY_TIME" val="2018年9月26日"/>
  <p:tag name="POCKET_APPLY_TYPE" val="Slide"/>
  <p:tag name="APPLYTYPE" val="Other"/>
  <p:tag name="APPLYORDER" val="6"/>
</p:tagLst>
</file>

<file path=ppt/tags/tag73.xml><?xml version="1.0" encoding="utf-8"?>
<p:tagLst xmlns:p="http://schemas.openxmlformats.org/presentationml/2006/main">
  <p:tag name="KSO_WM_BEAUTIFY_FLAG" val="#wm#"/>
  <p:tag name="KSO_WM_TEMPLATE_CATEGORY" val="custom"/>
  <p:tag name="KSO_WM_TEMPLATE_INDEX" val="20184553"/>
</p:tagLst>
</file>

<file path=ppt/tags/tag74.xml><?xml version="1.0" encoding="utf-8"?>
<p:tagLst xmlns:p="http://schemas.openxmlformats.org/presentationml/2006/main">
  <p:tag name="ISLIDE.DIAGRAM" val="218642"/>
</p:tagLst>
</file>

<file path=ppt/tags/tag75.xml><?xml version="1.0" encoding="utf-8"?>
<p:tagLst xmlns:p="http://schemas.openxmlformats.org/presentationml/2006/main">
  <p:tag name="KSO_WM_BEAUTIFY_FLAG" val="#wm#"/>
  <p:tag name="KSO_WM_TEMPLATE_CATEGORY" val="custom"/>
  <p:tag name="KSO_WM_TEMPLATE_INDEX" val="20184553"/>
</p:tagLst>
</file>

<file path=ppt/tags/tag76.xml><?xml version="1.0" encoding="utf-8"?>
<p:tagLst xmlns:p="http://schemas.openxmlformats.org/presentationml/2006/main">
  <p:tag name="KSO_WM_BEAUTIFY_FLAG" val="#wm#"/>
  <p:tag name="KSO_WM_TEMPLATE_CATEGORY" val="custom"/>
  <p:tag name="KSO_WM_TEMPLATE_INDEX" val="20184553"/>
</p:tagLst>
</file>

<file path=ppt/tags/tag77.xml><?xml version="1.0" encoding="utf-8"?>
<p:tagLst xmlns:p="http://schemas.openxmlformats.org/presentationml/2006/main">
  <p:tag name="KSO_WM_BEAUTIFY_FLAG" val="#wm#"/>
  <p:tag name="KSO_WM_TEMPLATE_CATEGORY" val="custom"/>
  <p:tag name="KSO_WM_TEMPLATE_INDEX" val="20184553"/>
</p:tagLst>
</file>

<file path=ppt/tags/tag78.xml><?xml version="1.0" encoding="utf-8"?>
<p:tagLst xmlns:p="http://schemas.openxmlformats.org/presentationml/2006/main">
  <p:tag name="KSO_WM_BEAUTIFY_FLAG" val="#wm#"/>
  <p:tag name="KSO_WM_TEMPLATE_CATEGORY" val="custom"/>
  <p:tag name="KSO_WM_TEMPLATE_INDEX" val="20184553"/>
</p:tagLst>
</file>

<file path=ppt/tags/tag79.xml><?xml version="1.0" encoding="utf-8"?>
<p:tagLst xmlns:p="http://schemas.openxmlformats.org/presentationml/2006/main">
  <p:tag name="KSO_WM_BEAUTIFY_FLAG" val="#wm#"/>
  <p:tag name="KSO_WM_TEMPLATE_CATEGORY" val="custom"/>
  <p:tag name="KSO_WM_TEMPLATE_INDEX" val="20184553"/>
</p:tagLst>
</file>

<file path=ppt/tags/tag8.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80.xml><?xml version="1.0" encoding="utf-8"?>
<p:tagLst xmlns:p="http://schemas.openxmlformats.org/presentationml/2006/main">
  <p:tag name="KSO_WM_BEAUTIFY_FLAG" val="#wm#"/>
  <p:tag name="KSO_WM_TEMPLATE_CATEGORY" val="custom"/>
  <p:tag name="KSO_WM_TEMPLATE_INDEX" val="20184553"/>
</p:tagLst>
</file>

<file path=ppt/tags/tag81.xml><?xml version="1.0" encoding="utf-8"?>
<p:tagLst xmlns:p="http://schemas.openxmlformats.org/presentationml/2006/main">
  <p:tag name="KSO_WM_BEAUTIFY_FLAG" val="#wm#"/>
  <p:tag name="KSO_WM_TEMPLATE_CATEGORY" val="custom"/>
  <p:tag name="KSO_WM_TEMPLATE_INDEX" val="20184553"/>
</p:tagLst>
</file>

<file path=ppt/tags/tag82.xml><?xml version="1.0" encoding="utf-8"?>
<p:tagLst xmlns:p="http://schemas.openxmlformats.org/presentationml/2006/main">
  <p:tag name="KSO_WM_BEAUTIFY_FLAG" val="#wm#"/>
  <p:tag name="KSO_WM_TEMPLATE_CATEGORY" val="custom"/>
  <p:tag name="KSO_WM_TEMPLATE_INDEX" val="20184553"/>
</p:tagLst>
</file>

<file path=ppt/tags/tag83.xml><?xml version="1.0" encoding="utf-8"?>
<p:tagLst xmlns:p="http://schemas.openxmlformats.org/presentationml/2006/main">
  <p:tag name="KSO_WM_BEAUTIFY_FLAG" val="#wm#"/>
  <p:tag name="KSO_WM_TEMPLATE_CATEGORY" val="custom"/>
  <p:tag name="KSO_WM_TEMPLATE_INDEX" val="20184553"/>
</p:tagLst>
</file>

<file path=ppt/tags/tag84.xml><?xml version="1.0" encoding="utf-8"?>
<p:tagLst xmlns:p="http://schemas.openxmlformats.org/presentationml/2006/main">
  <p:tag name="KSO_WM_BEAUTIFY_FLAG" val="#wm#"/>
  <p:tag name="KSO_WM_TEMPLATE_CATEGORY" val="custom"/>
  <p:tag name="KSO_WM_TEMPLATE_INDEX" val="20184553"/>
</p:tagLst>
</file>

<file path=ppt/tags/tag85.xml><?xml version="1.0" encoding="utf-8"?>
<p:tagLst xmlns:p="http://schemas.openxmlformats.org/presentationml/2006/main">
  <p:tag name="KSO_WM_BEAUTIFY_FLAG" val="#wm#"/>
  <p:tag name="KSO_WM_TEMPLATE_CATEGORY" val="custom"/>
  <p:tag name="KSO_WM_TEMPLATE_INDEX" val="20184553"/>
</p:tagLst>
</file>

<file path=ppt/tags/tag86.xml><?xml version="1.0" encoding="utf-8"?>
<p:tagLst xmlns:p="http://schemas.openxmlformats.org/presentationml/2006/main">
  <p:tag name="KSO_WM_UNIT_TABLE_BEAUTIFY" val="smartTable{af86175d-b13a-4bc6-867e-aaaec55e3351}"/>
  <p:tag name="TABLE_ENDDRAG_ORIGIN_RECT" val="802*187"/>
  <p:tag name="TABLE_ENDDRAG_RECT" val="80*270*802*187"/>
</p:tagLst>
</file>

<file path=ppt/tags/tag87.xml><?xml version="1.0" encoding="utf-8"?>
<p:tagLst xmlns:p="http://schemas.openxmlformats.org/presentationml/2006/main">
  <p:tag name="KSO_WM_BEAUTIFY_FLAG" val="#wm#"/>
  <p:tag name="KSO_WM_TEMPLATE_CATEGORY" val="custom"/>
  <p:tag name="KSO_WM_TEMPLATE_INDEX" val="20184553"/>
</p:tagLst>
</file>

<file path=ppt/tags/tag88.xml><?xml version="1.0" encoding="utf-8"?>
<p:tagLst xmlns:p="http://schemas.openxmlformats.org/presentationml/2006/main">
  <p:tag name="KSO_WM_BEAUTIFY_FLAG" val="#wm#"/>
  <p:tag name="KSO_WM_TEMPLATE_CATEGORY" val="custom"/>
  <p:tag name="KSO_WM_TEMPLATE_INDEX" val="20184553"/>
</p:tagLst>
</file>

<file path=ppt/tags/tag89.xml><?xml version="1.0" encoding="utf-8"?>
<p:tagLst xmlns:p="http://schemas.openxmlformats.org/presentationml/2006/main">
  <p:tag name="KSO_WM_BEAUTIFY_FLAG" val="#wm#"/>
  <p:tag name="KSO_WM_TEMPLATE_CATEGORY" val="custom"/>
  <p:tag name="KSO_WM_TEMPLATE_INDEX" val="20184553"/>
</p:tagLst>
</file>

<file path=ppt/tags/tag9.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90.xml><?xml version="1.0" encoding="utf-8"?>
<p:tagLst xmlns:p="http://schemas.openxmlformats.org/presentationml/2006/main">
  <p:tag name="KSO_WM_BEAUTIFY_FLAG" val="#wm#"/>
  <p:tag name="KSO_WM_TEMPLATE_CATEGORY" val="custom"/>
  <p:tag name="KSO_WM_TEMPLATE_INDEX" val="20184553"/>
</p:tagLst>
</file>

<file path=ppt/tags/tag91.xml><?xml version="1.0" encoding="utf-8"?>
<p:tagLst xmlns:p="http://schemas.openxmlformats.org/presentationml/2006/main">
  <p:tag name="KSO_WM_BEAUTIFY_FLAG" val="#wm#"/>
  <p:tag name="KSO_WM_TEMPLATE_CATEGORY" val="custom"/>
  <p:tag name="KSO_WM_TEMPLATE_INDEX" val="20184553"/>
</p:tagLst>
</file>

<file path=ppt/tags/tag92.xml><?xml version="1.0" encoding="utf-8"?>
<p:tagLst xmlns:p="http://schemas.openxmlformats.org/presentationml/2006/main">
  <p:tag name="ISLIDE.DIAGRAM" val="218675"/>
</p:tagLst>
</file>

<file path=ppt/tags/tag93.xml><?xml version="1.0" encoding="utf-8"?>
<p:tagLst xmlns:p="http://schemas.openxmlformats.org/presentationml/2006/main">
  <p:tag name="KSO_WM_BEAUTIFY_FLAG" val="#wm#"/>
  <p:tag name="KSO_WM_TEMPLATE_CATEGORY" val="custom"/>
  <p:tag name="KSO_WM_TEMPLATE_INDEX" val="20184553"/>
</p:tagLst>
</file>

<file path=ppt/tags/tag94.xml><?xml version="1.0" encoding="utf-8"?>
<p:tagLst xmlns:p="http://schemas.openxmlformats.org/presentationml/2006/main">
  <p:tag name="ISLIDE.DIAGRAM" val="186379"/>
</p:tagLst>
</file>

<file path=ppt/tags/tag95.xml><?xml version="1.0" encoding="utf-8"?>
<p:tagLst xmlns:p="http://schemas.openxmlformats.org/presentationml/2006/main">
  <p:tag name="KSO_WM_BEAUTIFY_FLAG" val="#wm#"/>
  <p:tag name="KSO_WM_TEMPLATE_CATEGORY" val="custom"/>
  <p:tag name="KSO_WM_TEMPLATE_INDEX" val="20184553"/>
</p:tagLst>
</file>

<file path=ppt/tags/tag96.xml><?xml version="1.0" encoding="utf-8"?>
<p:tagLst xmlns:p="http://schemas.openxmlformats.org/presentationml/2006/main">
  <p:tag name="KSO_WM_BEAUTIFY_FLAG" val="#wm#"/>
  <p:tag name="KSO_WM_TEMPLATE_CATEGORY" val="custom"/>
  <p:tag name="KSO_WM_TEMPLATE_INDEX" val="20184553"/>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UNIT_TABLE_BEAUTIFY" val="smartTable{2731d34c-ca93-4d23-840c-6bf71c42624b}"/>
  <p:tag name="TABLE_ENDDRAG_ORIGIN_RECT" val="853*298"/>
  <p:tag name="TABLE_ENDDRAG_RECT" val="53*145*853*298"/>
  <p:tag name="TABLE_RECT" val="61.45*113.913*837.1*407.1"/>
  <p:tag name="TABLE_EMPHASIZE_COLOR" val="240117"/>
  <p:tag name="TABLE_ONEKEY_SKIN_IDX" val="3"/>
  <p:tag name="TABLE_SKINIDX" val="0"/>
  <p:tag name="TABLE_COLORIDX" val="9"/>
</p:tagLst>
</file>

<file path=ppt/tags/tag99.xml><?xml version="1.0" encoding="utf-8"?>
<p:tagLst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40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4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5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6814</Words>
  <Application>WPS 演示</Application>
  <PresentationFormat>宽屏</PresentationFormat>
  <Paragraphs>326</Paragraphs>
  <Slides>34</Slides>
  <Notes>31</Notes>
  <HiddenSlides>0</HiddenSlides>
  <MMClips>0</MMClips>
  <ScaleCrop>false</ScaleCrop>
  <HeadingPairs>
    <vt:vector size="6" baseType="variant">
      <vt:variant>
        <vt:lpstr>已用的字体</vt:lpstr>
      </vt:variant>
      <vt:variant>
        <vt:i4>19</vt:i4>
      </vt:variant>
      <vt:variant>
        <vt:lpstr>主题</vt:lpstr>
      </vt:variant>
      <vt:variant>
        <vt:i4>16</vt:i4>
      </vt:variant>
      <vt:variant>
        <vt:lpstr>幻灯片标题</vt:lpstr>
      </vt:variant>
      <vt:variant>
        <vt:i4>34</vt:i4>
      </vt:variant>
    </vt:vector>
  </HeadingPairs>
  <TitlesOfParts>
    <vt:vector size="69" baseType="lpstr">
      <vt:lpstr>Arial</vt:lpstr>
      <vt:lpstr>宋体</vt:lpstr>
      <vt:lpstr>Wingdings</vt:lpstr>
      <vt:lpstr>微软雅黑</vt:lpstr>
      <vt:lpstr>幼圆</vt:lpstr>
      <vt:lpstr>Calibri</vt:lpstr>
      <vt:lpstr>黑体</vt:lpstr>
      <vt:lpstr>Times New Roman</vt:lpstr>
      <vt:lpstr>华文细黑</vt:lpstr>
      <vt:lpstr>华文琥珀</vt:lpstr>
      <vt:lpstr>华文楷体</vt:lpstr>
      <vt:lpstr>华文宋体</vt:lpstr>
      <vt:lpstr>方正少儿_GBK</vt:lpstr>
      <vt:lpstr>Calibri</vt:lpstr>
      <vt:lpstr>Arial Unicode MS</vt:lpstr>
      <vt:lpstr>Britannic Bold</vt:lpstr>
      <vt:lpstr>思源黑体 CN Regular</vt:lpstr>
      <vt:lpstr>思源黑体 CN Bold</vt:lpstr>
      <vt:lpstr>楷体</vt:lpstr>
      <vt:lpstr>40_A000120140530A99PPBG</vt:lpstr>
      <vt:lpstr>1_A000120140530A99PPBG</vt:lpstr>
      <vt:lpstr>2_A000120140530A99PPBG</vt:lpstr>
      <vt:lpstr>3_A000120140530A99PPBG</vt:lpstr>
      <vt:lpstr>4_A000120140530A99PPBG</vt:lpstr>
      <vt:lpstr>5_A000120140530A99PPBG</vt:lpstr>
      <vt:lpstr>6_A000120140530A99PPBG</vt:lpstr>
      <vt:lpstr>7_A000120140530A99PPBG</vt:lpstr>
      <vt:lpstr>8_A000120140530A99PPBG</vt:lpstr>
      <vt:lpstr>9_A000120140530A99PPBG</vt:lpstr>
      <vt:lpstr>10_A000120140530A99PPBG</vt:lpstr>
      <vt:lpstr>11_A000120140530A99PPBG</vt:lpstr>
      <vt:lpstr>12_A000120140530A99PPBG</vt:lpstr>
      <vt:lpstr>14_A000120140530A99PPBG</vt:lpstr>
      <vt:lpstr>13_A000120140530A99PPBG</vt:lpstr>
      <vt:lpstr>15_A000120140530A99PPBG</vt:lpstr>
      <vt:lpstr>PowerPoint 演示文稿</vt:lpstr>
      <vt:lpstr>PowerPoint 演示文稿</vt:lpstr>
      <vt:lpstr>PowerPoint 演示文稿</vt:lpstr>
      <vt:lpstr>PowerPoint 演示文稿</vt:lpstr>
      <vt:lpstr>PowerPoint 演示文稿</vt:lpstr>
      <vt:lpstr>第 一 节    什 么 是 科 学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 二 节	 什 么 是 幼 儿 科 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 三 节　幼 儿 科 学 教 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薛东西</cp:lastModifiedBy>
  <cp:revision>35</cp:revision>
  <dcterms:created xsi:type="dcterms:W3CDTF">2018-03-01T02:03:00Z</dcterms:created>
  <dcterms:modified xsi:type="dcterms:W3CDTF">2023-07-18T03:40:27Z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2CC3AFD4C5534D1795D1DEFC2BCC05E8_12</vt:lpwstr>
  </property>
</Properties>
</file>