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2" r:id="rId3"/>
  </p:sldMasterIdLst>
  <p:notesMasterIdLst>
    <p:notesMasterId r:id="rId5"/>
  </p:notesMasterIdLst>
  <p:sldIdLst>
    <p:sldId id="256" r:id="rId4"/>
    <p:sldId id="257" r:id="rId6"/>
    <p:sldId id="259" r:id="rId7"/>
    <p:sldId id="429" r:id="rId8"/>
    <p:sldId id="258" r:id="rId9"/>
    <p:sldId id="260" r:id="rId10"/>
    <p:sldId id="307" r:id="rId11"/>
    <p:sldId id="308" r:id="rId12"/>
    <p:sldId id="431" r:id="rId13"/>
    <p:sldId id="312" r:id="rId14"/>
    <p:sldId id="272" r:id="rId15"/>
    <p:sldId id="313" r:id="rId16"/>
    <p:sldId id="314" r:id="rId17"/>
    <p:sldId id="315" r:id="rId18"/>
    <p:sldId id="316" r:id="rId19"/>
    <p:sldId id="318" r:id="rId20"/>
    <p:sldId id="321" r:id="rId21"/>
    <p:sldId id="322" r:id="rId22"/>
    <p:sldId id="323" r:id="rId23"/>
    <p:sldId id="324" r:id="rId24"/>
    <p:sldId id="326" r:id="rId25"/>
    <p:sldId id="325" r:id="rId26"/>
    <p:sldId id="327" r:id="rId27"/>
    <p:sldId id="328" r:id="rId28"/>
    <p:sldId id="329" r:id="rId29"/>
    <p:sldId id="331" r:id="rId30"/>
    <p:sldId id="432" r:id="rId31"/>
    <p:sldId id="334" r:id="rId32"/>
    <p:sldId id="335" r:id="rId33"/>
    <p:sldId id="336" r:id="rId34"/>
    <p:sldId id="337" r:id="rId35"/>
    <p:sldId id="338" r:id="rId36"/>
    <p:sldId id="434" r:id="rId37"/>
    <p:sldId id="435" r:id="rId38"/>
    <p:sldId id="433" r:id="rId39"/>
    <p:sldId id="436" r:id="rId40"/>
    <p:sldId id="339" r:id="rId41"/>
    <p:sldId id="340" r:id="rId42"/>
    <p:sldId id="341" r:id="rId43"/>
    <p:sldId id="342" r:id="rId44"/>
    <p:sldId id="343" r:id="rId45"/>
    <p:sldId id="344" r:id="rId46"/>
    <p:sldId id="345" r:id="rId47"/>
    <p:sldId id="437" r:id="rId48"/>
    <p:sldId id="438" r:id="rId49"/>
    <p:sldId id="439" r:id="rId50"/>
    <p:sldId id="440" r:id="rId51"/>
    <p:sldId id="441" r:id="rId52"/>
    <p:sldId id="442" r:id="rId53"/>
    <p:sldId id="443" r:id="rId54"/>
    <p:sldId id="346" r:id="rId55"/>
    <p:sldId id="347" r:id="rId56"/>
    <p:sldId id="348" r:id="rId57"/>
    <p:sldId id="350" r:id="rId58"/>
    <p:sldId id="351" r:id="rId59"/>
    <p:sldId id="444" r:id="rId60"/>
    <p:sldId id="445" r:id="rId61"/>
    <p:sldId id="352" r:id="rId62"/>
    <p:sldId id="353" r:id="rId63"/>
    <p:sldId id="354" r:id="rId64"/>
    <p:sldId id="355" r:id="rId65"/>
    <p:sldId id="356" r:id="rId66"/>
    <p:sldId id="358" r:id="rId67"/>
    <p:sldId id="359" r:id="rId68"/>
    <p:sldId id="360" r:id="rId69"/>
    <p:sldId id="361" r:id="rId70"/>
    <p:sldId id="362" r:id="rId71"/>
    <p:sldId id="363" r:id="rId72"/>
    <p:sldId id="364" r:id="rId73"/>
    <p:sldId id="365" r:id="rId74"/>
    <p:sldId id="366" r:id="rId75"/>
    <p:sldId id="367" r:id="rId76"/>
    <p:sldId id="273" r:id="rId77"/>
    <p:sldId id="368" r:id="rId78"/>
    <p:sldId id="369" r:id="rId79"/>
    <p:sldId id="370" r:id="rId80"/>
    <p:sldId id="371" r:id="rId81"/>
    <p:sldId id="372" r:id="rId82"/>
    <p:sldId id="373" r:id="rId83"/>
    <p:sldId id="374" r:id="rId84"/>
    <p:sldId id="375" r:id="rId85"/>
    <p:sldId id="376" r:id="rId86"/>
    <p:sldId id="377" r:id="rId87"/>
    <p:sldId id="378" r:id="rId88"/>
    <p:sldId id="379" r:id="rId89"/>
    <p:sldId id="380" r:id="rId90"/>
    <p:sldId id="381" r:id="rId91"/>
    <p:sldId id="448" r:id="rId92"/>
    <p:sldId id="449" r:id="rId93"/>
    <p:sldId id="450" r:id="rId94"/>
    <p:sldId id="451" r:id="rId95"/>
    <p:sldId id="382" r:id="rId96"/>
    <p:sldId id="383" r:id="rId97"/>
    <p:sldId id="384" r:id="rId98"/>
    <p:sldId id="385" r:id="rId99"/>
    <p:sldId id="386" r:id="rId100"/>
    <p:sldId id="387" r:id="rId101"/>
    <p:sldId id="388" r:id="rId102"/>
    <p:sldId id="393" r:id="rId103"/>
    <p:sldId id="394" r:id="rId104"/>
    <p:sldId id="395" r:id="rId105"/>
    <p:sldId id="396" r:id="rId106"/>
    <p:sldId id="397" r:id="rId107"/>
    <p:sldId id="398" r:id="rId108"/>
    <p:sldId id="452" r:id="rId109"/>
    <p:sldId id="453" r:id="rId110"/>
    <p:sldId id="454" r:id="rId111"/>
    <p:sldId id="455" r:id="rId112"/>
    <p:sldId id="399" r:id="rId113"/>
    <p:sldId id="400" r:id="rId114"/>
    <p:sldId id="401" r:id="rId115"/>
    <p:sldId id="402" r:id="rId116"/>
    <p:sldId id="403" r:id="rId117"/>
    <p:sldId id="404" r:id="rId118"/>
    <p:sldId id="405" r:id="rId119"/>
    <p:sldId id="409" r:id="rId120"/>
    <p:sldId id="410" r:id="rId121"/>
    <p:sldId id="411" r:id="rId122"/>
    <p:sldId id="412" r:id="rId123"/>
    <p:sldId id="413" r:id="rId124"/>
    <p:sldId id="414" r:id="rId125"/>
    <p:sldId id="415" r:id="rId126"/>
    <p:sldId id="416" r:id="rId127"/>
    <p:sldId id="417" r:id="rId128"/>
    <p:sldId id="418" r:id="rId129"/>
    <p:sldId id="457" r:id="rId130"/>
    <p:sldId id="458" r:id="rId131"/>
    <p:sldId id="419" r:id="rId132"/>
    <p:sldId id="420" r:id="rId133"/>
    <p:sldId id="421" r:id="rId134"/>
    <p:sldId id="460" r:id="rId135"/>
    <p:sldId id="461" r:id="rId136"/>
    <p:sldId id="422" r:id="rId137"/>
    <p:sldId id="423" r:id="rId138"/>
    <p:sldId id="424" r:id="rId139"/>
    <p:sldId id="462" r:id="rId140"/>
    <p:sldId id="425" r:id="rId141"/>
    <p:sldId id="426" r:id="rId142"/>
    <p:sldId id="305" r:id="rId143"/>
  </p:sldIdLst>
  <p:sldSz cx="12192000" cy="6858000"/>
  <p:notesSz cx="6858000" cy="9144000"/>
  <p:custDataLst>
    <p:tags r:id="rId1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ABD3D"/>
    <a:srgbClr val="6B8A4B"/>
    <a:srgbClr val="0F97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5.xml"/><Relationship Id="rId98" Type="http://schemas.openxmlformats.org/officeDocument/2006/relationships/slide" Target="slides/slide94.xml"/><Relationship Id="rId97" Type="http://schemas.openxmlformats.org/officeDocument/2006/relationships/slide" Target="slides/slide93.xml"/><Relationship Id="rId96" Type="http://schemas.openxmlformats.org/officeDocument/2006/relationships/slide" Target="slides/slide92.xml"/><Relationship Id="rId95" Type="http://schemas.openxmlformats.org/officeDocument/2006/relationships/slide" Target="slides/slide91.xml"/><Relationship Id="rId94" Type="http://schemas.openxmlformats.org/officeDocument/2006/relationships/slide" Target="slides/slide90.xml"/><Relationship Id="rId93" Type="http://schemas.openxmlformats.org/officeDocument/2006/relationships/slide" Target="slides/slide89.xml"/><Relationship Id="rId92" Type="http://schemas.openxmlformats.org/officeDocument/2006/relationships/slide" Target="slides/slide88.xml"/><Relationship Id="rId91" Type="http://schemas.openxmlformats.org/officeDocument/2006/relationships/slide" Target="slides/slide87.xml"/><Relationship Id="rId90" Type="http://schemas.openxmlformats.org/officeDocument/2006/relationships/slide" Target="slides/slide86.xml"/><Relationship Id="rId9" Type="http://schemas.openxmlformats.org/officeDocument/2006/relationships/slide" Target="slides/slide5.xml"/><Relationship Id="rId89" Type="http://schemas.openxmlformats.org/officeDocument/2006/relationships/slide" Target="slides/slide85.xml"/><Relationship Id="rId88" Type="http://schemas.openxmlformats.org/officeDocument/2006/relationships/slide" Target="slides/slide84.xml"/><Relationship Id="rId87" Type="http://schemas.openxmlformats.org/officeDocument/2006/relationships/slide" Target="slides/slide83.xml"/><Relationship Id="rId86" Type="http://schemas.openxmlformats.org/officeDocument/2006/relationships/slide" Target="slides/slide82.xml"/><Relationship Id="rId85" Type="http://schemas.openxmlformats.org/officeDocument/2006/relationships/slide" Target="slides/slide81.xml"/><Relationship Id="rId84" Type="http://schemas.openxmlformats.org/officeDocument/2006/relationships/slide" Target="slides/slide80.xml"/><Relationship Id="rId83" Type="http://schemas.openxmlformats.org/officeDocument/2006/relationships/slide" Target="slides/slide79.xml"/><Relationship Id="rId82" Type="http://schemas.openxmlformats.org/officeDocument/2006/relationships/slide" Target="slides/slide78.xml"/><Relationship Id="rId81" Type="http://schemas.openxmlformats.org/officeDocument/2006/relationships/slide" Target="slides/slide77.xml"/><Relationship Id="rId80" Type="http://schemas.openxmlformats.org/officeDocument/2006/relationships/slide" Target="slides/slide76.xml"/><Relationship Id="rId8" Type="http://schemas.openxmlformats.org/officeDocument/2006/relationships/slide" Target="slides/slide4.xml"/><Relationship Id="rId79" Type="http://schemas.openxmlformats.org/officeDocument/2006/relationships/slide" Target="slides/slide75.xml"/><Relationship Id="rId78" Type="http://schemas.openxmlformats.org/officeDocument/2006/relationships/slide" Target="slides/slide74.xml"/><Relationship Id="rId77" Type="http://schemas.openxmlformats.org/officeDocument/2006/relationships/slide" Target="slides/slide73.xml"/><Relationship Id="rId76" Type="http://schemas.openxmlformats.org/officeDocument/2006/relationships/slide" Target="slides/slide72.xml"/><Relationship Id="rId75" Type="http://schemas.openxmlformats.org/officeDocument/2006/relationships/slide" Target="slides/slide71.xml"/><Relationship Id="rId74" Type="http://schemas.openxmlformats.org/officeDocument/2006/relationships/slide" Target="slides/slide70.xml"/><Relationship Id="rId73" Type="http://schemas.openxmlformats.org/officeDocument/2006/relationships/slide" Target="slides/slide69.xml"/><Relationship Id="rId72" Type="http://schemas.openxmlformats.org/officeDocument/2006/relationships/slide" Target="slides/slide68.xml"/><Relationship Id="rId71" Type="http://schemas.openxmlformats.org/officeDocument/2006/relationships/slide" Target="slides/slide67.xml"/><Relationship Id="rId70" Type="http://schemas.openxmlformats.org/officeDocument/2006/relationships/slide" Target="slides/slide66.xml"/><Relationship Id="rId7" Type="http://schemas.openxmlformats.org/officeDocument/2006/relationships/slide" Target="slides/slide3.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7" Type="http://schemas.openxmlformats.org/officeDocument/2006/relationships/tags" Target="tags/tag278.xml"/><Relationship Id="rId146" Type="http://schemas.openxmlformats.org/officeDocument/2006/relationships/tableStyles" Target="tableStyles.xml"/><Relationship Id="rId145" Type="http://schemas.openxmlformats.org/officeDocument/2006/relationships/viewProps" Target="viewProps.xml"/><Relationship Id="rId144" Type="http://schemas.openxmlformats.org/officeDocument/2006/relationships/presProps" Target="presProps.xml"/><Relationship Id="rId143" Type="http://schemas.openxmlformats.org/officeDocument/2006/relationships/slide" Target="slides/slide139.xml"/><Relationship Id="rId142" Type="http://schemas.openxmlformats.org/officeDocument/2006/relationships/slide" Target="slides/slide138.xml"/><Relationship Id="rId141" Type="http://schemas.openxmlformats.org/officeDocument/2006/relationships/slide" Target="slides/slide137.xml"/><Relationship Id="rId140" Type="http://schemas.openxmlformats.org/officeDocument/2006/relationships/slide" Target="slides/slide136.xml"/><Relationship Id="rId14" Type="http://schemas.openxmlformats.org/officeDocument/2006/relationships/slide" Target="slides/slide10.xml"/><Relationship Id="rId139" Type="http://schemas.openxmlformats.org/officeDocument/2006/relationships/slide" Target="slides/slide135.xml"/><Relationship Id="rId138" Type="http://schemas.openxmlformats.org/officeDocument/2006/relationships/slide" Target="slides/slide134.xml"/><Relationship Id="rId137" Type="http://schemas.openxmlformats.org/officeDocument/2006/relationships/slide" Target="slides/slide133.xml"/><Relationship Id="rId136" Type="http://schemas.openxmlformats.org/officeDocument/2006/relationships/slide" Target="slides/slide132.xml"/><Relationship Id="rId135" Type="http://schemas.openxmlformats.org/officeDocument/2006/relationships/slide" Target="slides/slide131.xml"/><Relationship Id="rId134" Type="http://schemas.openxmlformats.org/officeDocument/2006/relationships/slide" Target="slides/slide130.xml"/><Relationship Id="rId133" Type="http://schemas.openxmlformats.org/officeDocument/2006/relationships/slide" Target="slides/slide129.xml"/><Relationship Id="rId132" Type="http://schemas.openxmlformats.org/officeDocument/2006/relationships/slide" Target="slides/slide128.xml"/><Relationship Id="rId131" Type="http://schemas.openxmlformats.org/officeDocument/2006/relationships/slide" Target="slides/slide127.xml"/><Relationship Id="rId130" Type="http://schemas.openxmlformats.org/officeDocument/2006/relationships/slide" Target="slides/slide126.xml"/><Relationship Id="rId13" Type="http://schemas.openxmlformats.org/officeDocument/2006/relationships/slide" Target="slides/slide9.xml"/><Relationship Id="rId129" Type="http://schemas.openxmlformats.org/officeDocument/2006/relationships/slide" Target="slides/slide125.xml"/><Relationship Id="rId128" Type="http://schemas.openxmlformats.org/officeDocument/2006/relationships/slide" Target="slides/slide124.xml"/><Relationship Id="rId127" Type="http://schemas.openxmlformats.org/officeDocument/2006/relationships/slide" Target="slides/slide123.xml"/><Relationship Id="rId126" Type="http://schemas.openxmlformats.org/officeDocument/2006/relationships/slide" Target="slides/slide122.xml"/><Relationship Id="rId125" Type="http://schemas.openxmlformats.org/officeDocument/2006/relationships/slide" Target="slides/slide121.xml"/><Relationship Id="rId124" Type="http://schemas.openxmlformats.org/officeDocument/2006/relationships/slide" Target="slides/slide120.xml"/><Relationship Id="rId123" Type="http://schemas.openxmlformats.org/officeDocument/2006/relationships/slide" Target="slides/slide119.xml"/><Relationship Id="rId122" Type="http://schemas.openxmlformats.org/officeDocument/2006/relationships/slide" Target="slides/slide118.xml"/><Relationship Id="rId121" Type="http://schemas.openxmlformats.org/officeDocument/2006/relationships/slide" Target="slides/slide117.xml"/><Relationship Id="rId120" Type="http://schemas.openxmlformats.org/officeDocument/2006/relationships/slide" Target="slides/slide116.xml"/><Relationship Id="rId12" Type="http://schemas.openxmlformats.org/officeDocument/2006/relationships/slide" Target="slides/slide8.xml"/><Relationship Id="rId119" Type="http://schemas.openxmlformats.org/officeDocument/2006/relationships/slide" Target="slides/slide115.xml"/><Relationship Id="rId118" Type="http://schemas.openxmlformats.org/officeDocument/2006/relationships/slide" Target="slides/slide114.xml"/><Relationship Id="rId117" Type="http://schemas.openxmlformats.org/officeDocument/2006/relationships/slide" Target="slides/slide113.xml"/><Relationship Id="rId116" Type="http://schemas.openxmlformats.org/officeDocument/2006/relationships/slide" Target="slides/slide112.xml"/><Relationship Id="rId115" Type="http://schemas.openxmlformats.org/officeDocument/2006/relationships/slide" Target="slides/slide111.xml"/><Relationship Id="rId114" Type="http://schemas.openxmlformats.org/officeDocument/2006/relationships/slide" Target="slides/slide110.xml"/><Relationship Id="rId113" Type="http://schemas.openxmlformats.org/officeDocument/2006/relationships/slide" Target="slides/slide109.xml"/><Relationship Id="rId112" Type="http://schemas.openxmlformats.org/officeDocument/2006/relationships/slide" Target="slides/slide108.xml"/><Relationship Id="rId111" Type="http://schemas.openxmlformats.org/officeDocument/2006/relationships/slide" Target="slides/slide107.xml"/><Relationship Id="rId110" Type="http://schemas.openxmlformats.org/officeDocument/2006/relationships/slide" Target="slides/slide106.xml"/><Relationship Id="rId11" Type="http://schemas.openxmlformats.org/officeDocument/2006/relationships/slide" Target="slides/slide7.xml"/><Relationship Id="rId109" Type="http://schemas.openxmlformats.org/officeDocument/2006/relationships/slide" Target="slides/slide105.xml"/><Relationship Id="rId108" Type="http://schemas.openxmlformats.org/officeDocument/2006/relationships/slide" Target="slides/slide104.xml"/><Relationship Id="rId107" Type="http://schemas.openxmlformats.org/officeDocument/2006/relationships/slide" Target="slides/slide103.xml"/><Relationship Id="rId106" Type="http://schemas.openxmlformats.org/officeDocument/2006/relationships/slide" Target="slides/slide102.xml"/><Relationship Id="rId105" Type="http://schemas.openxmlformats.org/officeDocument/2006/relationships/slide" Target="slides/slide101.xml"/><Relationship Id="rId104" Type="http://schemas.openxmlformats.org/officeDocument/2006/relationships/slide" Target="slides/slide100.xml"/><Relationship Id="rId103" Type="http://schemas.openxmlformats.org/officeDocument/2006/relationships/slide" Target="slides/slide99.xml"/><Relationship Id="rId102" Type="http://schemas.openxmlformats.org/officeDocument/2006/relationships/slide" Target="slides/slide98.xml"/><Relationship Id="rId101" Type="http://schemas.openxmlformats.org/officeDocument/2006/relationships/slide" Target="slides/slide97.xml"/><Relationship Id="rId100" Type="http://schemas.openxmlformats.org/officeDocument/2006/relationships/slide" Target="slides/slide96.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l="104" t="17323" r="-104" b="6621"/>
          <a:stretch>
            <a:fillRect/>
          </a:stretch>
        </p:blipFill>
        <p:spPr>
          <a:xfrm>
            <a:off x="0" y="0"/>
            <a:ext cx="12192000" cy="6858000"/>
          </a:xfrm>
          <a:prstGeom prst="rect">
            <a:avLst/>
          </a:prstGeom>
        </p:spPr>
      </p:pic>
      <p:sp>
        <p:nvSpPr>
          <p:cNvPr id="4" name="Date Placeholder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2" name="Title 1"/>
          <p:cNvSpPr>
            <a:spLocks noGrp="1"/>
          </p:cNvSpPr>
          <p:nvPr>
            <p:ph type="ctrTitle"/>
          </p:nvPr>
        </p:nvSpPr>
        <p:spPr>
          <a:xfrm>
            <a:off x="1907176" y="4667793"/>
            <a:ext cx="8450217" cy="803773"/>
          </a:xfrm>
        </p:spPr>
        <p:txBody>
          <a:bodyPr anchor="ctr">
            <a:noAutofit/>
          </a:bodyPr>
          <a:lstStyle>
            <a:lvl1pPr algn="ctr">
              <a:lnSpc>
                <a:spcPct val="100000"/>
              </a:lnSpc>
              <a:defRPr sz="4000" b="1" i="0">
                <a:solidFill>
                  <a:schemeClr val="bg1"/>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907176" y="5686878"/>
            <a:ext cx="8450217" cy="478793"/>
          </a:xfrm>
        </p:spPr>
        <p:txBody>
          <a:bodyPr>
            <a:normAutofit/>
          </a:bodyPr>
          <a:lstStyle>
            <a:lvl1pPr marL="0" indent="0" algn="ctr">
              <a:lnSpc>
                <a:spcPct val="120000"/>
              </a:lnSpc>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latin typeface="微软雅黑" panose="020B0503020204020204" pitchFamily="34" charset="-122"/>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latin typeface="微软雅黑" panose="020B0503020204020204" pitchFamily="34" charset="-122"/>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latin typeface="微软雅黑" panose="020B0503020204020204" pitchFamily="34" charset="-122"/>
                <a:ea typeface="微软雅黑" panose="020B0503020204020204" pitchFamily="34"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tags" Target="../tags/tag1.xml"/><Relationship Id="rId4" Type="http://schemas.openxmlformats.org/officeDocument/2006/relationships/image" Target="../media/image2.jpeg"/><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5" Type="http://schemas.openxmlformats.org/officeDocument/2006/relationships/theme" Target="../theme/theme2.xml"/><Relationship Id="rId4" Type="http://schemas.openxmlformats.org/officeDocument/2006/relationships/tags" Target="../tags/tag5.xml"/><Relationship Id="rId3" Type="http://schemas.openxmlformats.org/officeDocument/2006/relationships/image" Target="../media/image2.jpeg"/><Relationship Id="rId2" Type="http://schemas.openxmlformats.org/officeDocument/2006/relationships/slideLayout" Target="../slideLayouts/slideLayout5.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4">
            <a:extLst>
              <a:ext uri="{28A0092B-C50C-407E-A947-70E740481C1C}">
                <a14:useLocalDpi xmlns:a14="http://schemas.microsoft.com/office/drawing/2010/main" val="0"/>
              </a:ext>
            </a:extLst>
          </a:blip>
          <a:srcRect l="-104" t="7255" r="104" b="7572"/>
          <a:stretch>
            <a:fillRect/>
          </a:stretch>
        </p:blipFill>
        <p:spPr>
          <a:xfrm>
            <a:off x="0" y="0"/>
            <a:ext cx="12192000" cy="6858000"/>
          </a:xfrm>
          <a:prstGeom prst="rect">
            <a:avLst/>
          </a:prstGeom>
        </p:spPr>
      </p:pic>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bg1">
                    <a:lumMod val="65000"/>
                  </a:schemeClr>
                </a:solidFill>
              </a:defRPr>
            </a:lvl1pPr>
          </a:lstStyle>
          <a:p>
            <a:fld id="{D997B5FA-0921-464F-AAE1-844C04324D75}" type="datetimeFigureOut">
              <a:rPr lang="zh-CN" altLang="en-US" smtClean="0"/>
            </a:fld>
            <a:endParaRPr lang="zh-CN" alt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565CE74E-AB26-4998-AD42-012C4C1AD076}" type="slidenum">
              <a:rPr lang="zh-CN" altLang="en-US" smtClean="0"/>
            </a:fld>
            <a:endParaRPr lang="zh-CN" altLang="en-US"/>
          </a:p>
        </p:txBody>
      </p:sp>
      <p:sp>
        <p:nvSpPr>
          <p:cNvPr id="3" name="Text Placeholder 2"/>
          <p:cNvSpPr>
            <a:spLocks noGrp="1"/>
          </p:cNvSpPr>
          <p:nvPr>
            <p:ph type="body" idx="1"/>
          </p:nvPr>
        </p:nvSpPr>
        <p:spPr>
          <a:xfrm>
            <a:off x="1021806" y="1776549"/>
            <a:ext cx="10229669" cy="424978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2" name="Title Placeholder 1"/>
          <p:cNvSpPr>
            <a:spLocks noGrp="1"/>
          </p:cNvSpPr>
          <p:nvPr>
            <p:ph type="title"/>
          </p:nvPr>
        </p:nvSpPr>
        <p:spPr>
          <a:xfrm>
            <a:off x="663606" y="412842"/>
            <a:ext cx="7290223" cy="601525"/>
          </a:xfrm>
          <a:prstGeom prst="rect">
            <a:avLst/>
          </a:prstGeom>
        </p:spPr>
        <p:txBody>
          <a:bodyPr vert="horz" lIns="91440" tIns="45720" rIns="91440" bIns="45720" rtlCol="0" anchor="ctr">
            <a:noAutofit/>
          </a:bodyPr>
          <a:lstStyle/>
          <a:p>
            <a:r>
              <a:rPr lang="zh-CN" altLang="en-US" dirty="0" smtClean="0"/>
              <a:t>单击此处编辑母版标题样式</a:t>
            </a:r>
            <a:endParaRPr lang="en-US" dirty="0"/>
          </a:p>
        </p:txBody>
      </p:sp>
      <p:sp>
        <p:nvSpPr>
          <p:cNvPr id="8" name="KSO_TEMPLATE" hidden="1"/>
          <p:cNvSpPr/>
          <p:nvPr userDrawn="1">
            <p:custDataLst>
              <p:tags r:id="rId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hf sldNum="0" hdr="0" ftr="0" dt="0"/>
  <p:txStyles>
    <p:title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p:titleStyle>
    <p:bodyStyle>
      <a:lvl1pPr marL="357505" indent="-357505" algn="l" defTabSz="914400" rtl="0" eaLnBrk="1" latinLnBrk="0" hangingPunct="1">
        <a:lnSpc>
          <a:spcPct val="90000"/>
        </a:lnSpc>
        <a:spcBef>
          <a:spcPts val="1800"/>
        </a:spcBef>
        <a:buClr>
          <a:schemeClr val="accent1"/>
        </a:buClr>
        <a:buSzPct val="65000"/>
        <a:buFont typeface="Wingdings" panose="05000000000000000000" pitchFamily="2" charset="2"/>
        <a:buChar char=""/>
        <a:defRPr sz="2000" kern="1200">
          <a:solidFill>
            <a:schemeClr val="accent1">
              <a:lumMod val="75000"/>
            </a:schemeClr>
          </a:solidFill>
          <a:latin typeface="+mn-lt"/>
          <a:ea typeface="+mn-ea"/>
          <a:cs typeface="+mn-cs"/>
        </a:defRPr>
      </a:lvl1pPr>
      <a:lvl2pPr marL="357505" indent="-357505" algn="l" defTabSz="914400" rtl="0" eaLnBrk="1" latinLnBrk="0" hangingPunct="1">
        <a:lnSpc>
          <a:spcPct val="120000"/>
        </a:lnSpc>
        <a:spcBef>
          <a:spcPts val="0"/>
        </a:spcBef>
        <a:buFont typeface="Calibri" panose="020F0502020204030204" pitchFamily="34" charset="0"/>
        <a:buChar char=" "/>
        <a:defRPr sz="1400" kern="1200">
          <a:solidFill>
            <a:srgbClr val="6B6B6B"/>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srcRect l="-104" t="7255" r="104" b="7572"/>
          <a:stretch>
            <a:fillRect/>
          </a:stretch>
        </p:blipFill>
        <p:spPr>
          <a:xfrm>
            <a:off x="0" y="0"/>
            <a:ext cx="12192000" cy="6858000"/>
          </a:xfrm>
          <a:prstGeom prst="rect">
            <a:avLst/>
          </a:prstGeom>
        </p:spPr>
      </p:pic>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bg1">
                    <a:lumMod val="65000"/>
                  </a:schemeClr>
                </a:solidFill>
              </a:defRPr>
            </a:lvl1pPr>
          </a:lstStyle>
          <a:p>
            <a:fld id="{D997B5FA-0921-464F-AAE1-844C04324D75}" type="datetimeFigureOut">
              <a:rPr lang="zh-CN" altLang="en-US" smtClean="0"/>
            </a:fld>
            <a:endParaRPr lang="zh-CN" alt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565CE74E-AB26-4998-AD42-012C4C1AD076}" type="slidenum">
              <a:rPr lang="zh-CN" altLang="en-US" smtClean="0"/>
            </a:fld>
            <a:endParaRPr lang="zh-CN" altLang="en-US"/>
          </a:p>
        </p:txBody>
      </p:sp>
      <p:sp>
        <p:nvSpPr>
          <p:cNvPr id="3" name="Text Placeholder 2"/>
          <p:cNvSpPr>
            <a:spLocks noGrp="1"/>
          </p:cNvSpPr>
          <p:nvPr>
            <p:ph type="body" idx="1"/>
          </p:nvPr>
        </p:nvSpPr>
        <p:spPr>
          <a:xfrm>
            <a:off x="1021806" y="1776549"/>
            <a:ext cx="10229669" cy="424978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2" name="Title Placeholder 1"/>
          <p:cNvSpPr>
            <a:spLocks noGrp="1"/>
          </p:cNvSpPr>
          <p:nvPr>
            <p:ph type="title"/>
          </p:nvPr>
        </p:nvSpPr>
        <p:spPr>
          <a:xfrm>
            <a:off x="663606" y="412842"/>
            <a:ext cx="7290223" cy="601525"/>
          </a:xfrm>
          <a:prstGeom prst="rect">
            <a:avLst/>
          </a:prstGeom>
        </p:spPr>
        <p:txBody>
          <a:bodyPr vert="horz" lIns="91440" tIns="45720" rIns="91440" bIns="45720" rtlCol="0" anchor="ctr">
            <a:noAutofit/>
          </a:bodyPr>
          <a:lstStyle/>
          <a:p>
            <a:r>
              <a:rPr lang="zh-CN" altLang="en-US" dirty="0" smtClean="0"/>
              <a:t>单击此处编辑母版标题样式</a:t>
            </a:r>
            <a:endParaRPr lang="en-US" dirty="0"/>
          </a:p>
        </p:txBody>
      </p:sp>
      <p:sp>
        <p:nvSpPr>
          <p:cNvPr id="8"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Lst>
  <p:hf sldNum="0" hdr="0" ftr="0" dt="0"/>
  <p:txStyles>
    <p:titleStyle>
      <a:lvl1pPr algn="l" defTabSz="914400" rtl="0" eaLnBrk="1" latinLnBrk="0" hangingPunct="1">
        <a:lnSpc>
          <a:spcPct val="90000"/>
        </a:lnSpc>
        <a:spcBef>
          <a:spcPct val="0"/>
        </a:spcBef>
        <a:buNone/>
        <a:defRPr sz="3200" b="1" kern="1200">
          <a:solidFill>
            <a:schemeClr val="accent1">
              <a:lumMod val="75000"/>
            </a:schemeClr>
          </a:solidFill>
          <a:latin typeface="+mj-lt"/>
          <a:ea typeface="+mj-ea"/>
          <a:cs typeface="+mj-cs"/>
        </a:defRPr>
      </a:lvl1pPr>
    </p:titleStyle>
    <p:bodyStyle>
      <a:lvl1pPr marL="357505" indent="-357505" algn="l" defTabSz="914400" rtl="0" eaLnBrk="1" latinLnBrk="0" hangingPunct="1">
        <a:lnSpc>
          <a:spcPct val="90000"/>
        </a:lnSpc>
        <a:spcBef>
          <a:spcPts val="1800"/>
        </a:spcBef>
        <a:buClr>
          <a:schemeClr val="accent1"/>
        </a:buClr>
        <a:buSzPct val="65000"/>
        <a:buFont typeface="Wingdings" panose="05000000000000000000" pitchFamily="2" charset="2"/>
        <a:buChar char=""/>
        <a:defRPr sz="2000" kern="1200">
          <a:solidFill>
            <a:schemeClr val="accent1">
              <a:lumMod val="75000"/>
            </a:schemeClr>
          </a:solidFill>
          <a:latin typeface="+mn-lt"/>
          <a:ea typeface="+mn-ea"/>
          <a:cs typeface="+mn-cs"/>
        </a:defRPr>
      </a:lvl1pPr>
      <a:lvl2pPr marL="357505" indent="-357505" algn="l" defTabSz="914400" rtl="0" eaLnBrk="1" latinLnBrk="0" hangingPunct="1">
        <a:lnSpc>
          <a:spcPct val="120000"/>
        </a:lnSpc>
        <a:spcBef>
          <a:spcPts val="0"/>
        </a:spcBef>
        <a:buFont typeface="Calibri" panose="020F0502020204030204" pitchFamily="34" charset="0"/>
        <a:buChar char=" "/>
        <a:defRPr sz="1400" kern="1200">
          <a:solidFill>
            <a:srgbClr val="6B6B6B"/>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tags" Target="../tags/tag204.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tags" Target="../tags/tag205.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2.xml"/><Relationship Id="rId1" Type="http://schemas.openxmlformats.org/officeDocument/2006/relationships/tags" Target="../tags/tag206.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tags" Target="../tags/tag20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tags" Target="../tags/tag208.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tags" Target="../tags/tag209.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tags" Target="../tags/tag210.xml"/></Relationships>
</file>

<file path=ppt/slides/_rels/slide107.xml.rels><?xml version="1.0" encoding="UTF-8" standalone="yes"?>
<Relationships xmlns="http://schemas.openxmlformats.org/package/2006/relationships"><Relationship Id="rId5" Type="http://schemas.openxmlformats.org/officeDocument/2006/relationships/notesSlide" Target="../notesSlides/notesSlide78.xml"/><Relationship Id="rId4" Type="http://schemas.openxmlformats.org/officeDocument/2006/relationships/slideLayout" Target="../slideLayouts/slideLayout2.xml"/><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s>
</file>

<file path=ppt/slides/_rels/slide108.xml.rels><?xml version="1.0" encoding="UTF-8" standalone="yes"?>
<Relationships xmlns="http://schemas.openxmlformats.org/package/2006/relationships"><Relationship Id="rId5" Type="http://schemas.openxmlformats.org/officeDocument/2006/relationships/notesSlide" Target="../notesSlides/notesSlide79.xml"/><Relationship Id="rId4" Type="http://schemas.openxmlformats.org/officeDocument/2006/relationships/slideLayout" Target="../slideLayouts/slideLayout2.xml"/><Relationship Id="rId3" Type="http://schemas.openxmlformats.org/officeDocument/2006/relationships/tags" Target="../tags/tag215.xml"/><Relationship Id="rId2" Type="http://schemas.openxmlformats.org/officeDocument/2006/relationships/image" Target="../media/image25.png"/><Relationship Id="rId1" Type="http://schemas.openxmlformats.org/officeDocument/2006/relationships/tags" Target="../tags/tag214.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xml"/><Relationship Id="rId1" Type="http://schemas.openxmlformats.org/officeDocument/2006/relationships/tags" Target="../tags/tag21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6.xml"/><Relationship Id="rId1" Type="http://schemas.openxmlformats.org/officeDocument/2006/relationships/image" Target="../media/image8.png"/></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2.xml"/><Relationship Id="rId1" Type="http://schemas.openxmlformats.org/officeDocument/2006/relationships/tags" Target="../tags/tag217.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2.xml"/><Relationship Id="rId1" Type="http://schemas.openxmlformats.org/officeDocument/2006/relationships/tags" Target="../tags/tag218.xml"/></Relationships>
</file>

<file path=ppt/slides/_rels/slide112.xml.rels><?xml version="1.0" encoding="UTF-8" standalone="yes"?>
<Relationships xmlns="http://schemas.openxmlformats.org/package/2006/relationships"><Relationship Id="rId4" Type="http://schemas.openxmlformats.org/officeDocument/2006/relationships/notesSlide" Target="../notesSlides/notesSlide83.xml"/><Relationship Id="rId3" Type="http://schemas.openxmlformats.org/officeDocument/2006/relationships/slideLayout" Target="../slideLayouts/slideLayout2.xml"/><Relationship Id="rId2" Type="http://schemas.openxmlformats.org/officeDocument/2006/relationships/tags" Target="../tags/tag220.xml"/><Relationship Id="rId1" Type="http://schemas.openxmlformats.org/officeDocument/2006/relationships/tags" Target="../tags/tag219.xml"/></Relationships>
</file>

<file path=ppt/slides/_rels/slide1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1.xml"/></Relationships>
</file>

<file path=ppt/slides/_rels/slide1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3.xml"/><Relationship Id="rId2" Type="http://schemas.openxmlformats.org/officeDocument/2006/relationships/image" Target="../media/image26.jpeg"/><Relationship Id="rId1" Type="http://schemas.openxmlformats.org/officeDocument/2006/relationships/tags" Target="../tags/tag222.xml"/></Relationships>
</file>

<file path=ppt/slides/_rels/slide1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25.xml"/><Relationship Id="rId3" Type="http://schemas.openxmlformats.org/officeDocument/2006/relationships/image" Target="../media/image27.jpeg"/><Relationship Id="rId2" Type="http://schemas.openxmlformats.org/officeDocument/2006/relationships/hyperlink" Target="&#34920;%204-8&#12288;&#22823;&#29677;&#20027;&#39064;&#8220;&#28023;&#24213;&#19990;&#30028;&#8221;&#27963;&#21160;&#21015;&#34920;.docx" TargetMode="External"/><Relationship Id="rId1" Type="http://schemas.openxmlformats.org/officeDocument/2006/relationships/tags" Target="../tags/tag224.xml"/></Relationships>
</file>

<file path=ppt/slides/_rels/slide1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6.xml"/></Relationships>
</file>

<file path=ppt/slides/_rels/slide1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7.xml"/></Relationships>
</file>

<file path=ppt/slides/_rels/slide118.xml.rels><?xml version="1.0" encoding="UTF-8" standalone="yes"?>
<Relationships xmlns="http://schemas.openxmlformats.org/package/2006/relationships"><Relationship Id="rId4" Type="http://schemas.openxmlformats.org/officeDocument/2006/relationships/notesSlide" Target="../notesSlides/notesSlide84.xml"/><Relationship Id="rId3" Type="http://schemas.openxmlformats.org/officeDocument/2006/relationships/slideLayout" Target="../slideLayouts/slideLayout2.xml"/><Relationship Id="rId2" Type="http://schemas.openxmlformats.org/officeDocument/2006/relationships/tags" Target="../tags/tag228.xml"/><Relationship Id="rId1" Type="http://schemas.openxmlformats.org/officeDocument/2006/relationships/image" Target="../media/image28.png"/></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2.xml"/><Relationship Id="rId1" Type="http://schemas.openxmlformats.org/officeDocument/2006/relationships/tags" Target="../tags/tag229.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7.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2.xml"/><Relationship Id="rId1" Type="http://schemas.openxmlformats.org/officeDocument/2006/relationships/tags" Target="../tags/tag230.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2.xml"/><Relationship Id="rId1" Type="http://schemas.openxmlformats.org/officeDocument/2006/relationships/tags" Target="../tags/tag231.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2.xml"/><Relationship Id="rId1" Type="http://schemas.openxmlformats.org/officeDocument/2006/relationships/tags" Target="../tags/tag232.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2.xml"/><Relationship Id="rId1" Type="http://schemas.openxmlformats.org/officeDocument/2006/relationships/tags" Target="../tags/tag233.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2.xml"/><Relationship Id="rId1" Type="http://schemas.openxmlformats.org/officeDocument/2006/relationships/tags" Target="../tags/tag234.xml"/></Relationships>
</file>

<file path=ppt/slides/_rels/slide125.xml.rels><?xml version="1.0" encoding="UTF-8" standalone="yes"?>
<Relationships xmlns="http://schemas.openxmlformats.org/package/2006/relationships"><Relationship Id="rId4" Type="http://schemas.openxmlformats.org/officeDocument/2006/relationships/notesSlide" Target="../notesSlides/notesSlide91.xml"/><Relationship Id="rId3" Type="http://schemas.openxmlformats.org/officeDocument/2006/relationships/slideLayout" Target="../slideLayouts/slideLayout2.xml"/><Relationship Id="rId2" Type="http://schemas.openxmlformats.org/officeDocument/2006/relationships/tags" Target="../tags/tag236.xml"/><Relationship Id="rId1" Type="http://schemas.openxmlformats.org/officeDocument/2006/relationships/tags" Target="../tags/tag235.xml"/></Relationships>
</file>

<file path=ppt/slides/_rels/slide126.xml.rels><?xml version="1.0" encoding="UTF-8" standalone="yes"?>
<Relationships xmlns="http://schemas.openxmlformats.org/package/2006/relationships"><Relationship Id="rId7" Type="http://schemas.openxmlformats.org/officeDocument/2006/relationships/notesSlide" Target="../notesSlides/notesSlide92.xml"/><Relationship Id="rId6" Type="http://schemas.openxmlformats.org/officeDocument/2006/relationships/slideLayout" Target="../slideLayouts/slideLayout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s>
</file>

<file path=ppt/slides/_rels/slide127.xml.rels><?xml version="1.0" encoding="UTF-8" standalone="yes"?>
<Relationships xmlns="http://schemas.openxmlformats.org/package/2006/relationships"><Relationship Id="rId7" Type="http://schemas.openxmlformats.org/officeDocument/2006/relationships/notesSlide" Target="../notesSlides/notesSlide93.xml"/><Relationship Id="rId6" Type="http://schemas.openxmlformats.org/officeDocument/2006/relationships/slideLayout" Target="../slideLayouts/slideLayout2.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 Type="http://schemas.openxmlformats.org/officeDocument/2006/relationships/tags" Target="../tags/tag242.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2.xml"/><Relationship Id="rId1" Type="http://schemas.openxmlformats.org/officeDocument/2006/relationships/tags" Target="../tags/tag247.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2.xml"/><Relationship Id="rId1" Type="http://schemas.openxmlformats.org/officeDocument/2006/relationships/tags" Target="../tags/tag24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8.xml"/></Relationships>
</file>

<file path=ppt/slides/_rels/slide130.xml.rels><?xml version="1.0" encoding="UTF-8" standalone="yes"?>
<Relationships xmlns="http://schemas.openxmlformats.org/package/2006/relationships"><Relationship Id="rId5" Type="http://schemas.openxmlformats.org/officeDocument/2006/relationships/notesSlide" Target="../notesSlides/notesSlide96.xml"/><Relationship Id="rId4" Type="http://schemas.openxmlformats.org/officeDocument/2006/relationships/slideLayout" Target="../slideLayouts/slideLayout2.xml"/><Relationship Id="rId3" Type="http://schemas.openxmlformats.org/officeDocument/2006/relationships/tags" Target="../tags/tag251.xml"/><Relationship Id="rId2" Type="http://schemas.openxmlformats.org/officeDocument/2006/relationships/tags" Target="../tags/tag250.xml"/><Relationship Id="rId1" Type="http://schemas.openxmlformats.org/officeDocument/2006/relationships/tags" Target="../tags/tag249.xml"/></Relationships>
</file>

<file path=ppt/slides/_rels/slide131.xml.rels><?xml version="1.0" encoding="UTF-8" standalone="yes"?>
<Relationships xmlns="http://schemas.openxmlformats.org/package/2006/relationships"><Relationship Id="rId7" Type="http://schemas.openxmlformats.org/officeDocument/2006/relationships/notesSlide" Target="../notesSlides/notesSlide97.xml"/><Relationship Id="rId6" Type="http://schemas.openxmlformats.org/officeDocument/2006/relationships/slideLayout" Target="../slideLayouts/slideLayout2.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132.xml.rels><?xml version="1.0" encoding="UTF-8" standalone="yes"?>
<Relationships xmlns="http://schemas.openxmlformats.org/package/2006/relationships"><Relationship Id="rId8" Type="http://schemas.openxmlformats.org/officeDocument/2006/relationships/notesSlide" Target="../notesSlides/notesSlide98.xml"/><Relationship Id="rId7" Type="http://schemas.openxmlformats.org/officeDocument/2006/relationships/slideLayout" Target="../slideLayouts/slideLayout2.xml"/><Relationship Id="rId6" Type="http://schemas.openxmlformats.org/officeDocument/2006/relationships/tags" Target="../tags/tag261.xml"/><Relationship Id="rId5" Type="http://schemas.openxmlformats.org/officeDocument/2006/relationships/image" Target="../media/image29.jpeg"/><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tags" Target="../tags/tag257.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tags" Target="../tags/tag262.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2.xml"/><Relationship Id="rId1" Type="http://schemas.openxmlformats.org/officeDocument/2006/relationships/tags" Target="../tags/tag263.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2.xml"/><Relationship Id="rId1" Type="http://schemas.openxmlformats.org/officeDocument/2006/relationships/tags" Target="../tags/tag264.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2.xml"/><Relationship Id="rId1" Type="http://schemas.openxmlformats.org/officeDocument/2006/relationships/tags" Target="../tags/tag265.xml"/></Relationships>
</file>

<file path=ppt/slides/_rels/slide137.xml.rels><?xml version="1.0" encoding="UTF-8" standalone="yes"?>
<Relationships xmlns="http://schemas.openxmlformats.org/package/2006/relationships"><Relationship Id="rId5" Type="http://schemas.openxmlformats.org/officeDocument/2006/relationships/notesSlide" Target="../notesSlides/notesSlide103.xml"/><Relationship Id="rId4" Type="http://schemas.openxmlformats.org/officeDocument/2006/relationships/slideLayout" Target="../slideLayouts/slideLayout2.xml"/><Relationship Id="rId3" Type="http://schemas.openxmlformats.org/officeDocument/2006/relationships/tags" Target="../tags/tag267.xml"/><Relationship Id="rId2" Type="http://schemas.openxmlformats.org/officeDocument/2006/relationships/image" Target="../media/image30.png"/><Relationship Id="rId1" Type="http://schemas.openxmlformats.org/officeDocument/2006/relationships/tags" Target="../tags/tag266.xml"/></Relationships>
</file>

<file path=ppt/slides/_rels/slide138.xml.rels><?xml version="1.0" encoding="UTF-8" standalone="yes"?>
<Relationships xmlns="http://schemas.openxmlformats.org/package/2006/relationships"><Relationship Id="rId7" Type="http://schemas.openxmlformats.org/officeDocument/2006/relationships/notesSlide" Target="../notesSlides/notesSlide104.xml"/><Relationship Id="rId6" Type="http://schemas.openxmlformats.org/officeDocument/2006/relationships/slideLayout" Target="../slideLayouts/slideLayout2.xml"/><Relationship Id="rId5" Type="http://schemas.openxmlformats.org/officeDocument/2006/relationships/tags" Target="../tags/tag270.xml"/><Relationship Id="rId4" Type="http://schemas.openxmlformats.org/officeDocument/2006/relationships/image" Target="../media/image32.png"/><Relationship Id="rId3" Type="http://schemas.openxmlformats.org/officeDocument/2006/relationships/tags" Target="../tags/tag269.xml"/><Relationship Id="rId2" Type="http://schemas.openxmlformats.org/officeDocument/2006/relationships/image" Target="../media/image31.png"/><Relationship Id="rId1" Type="http://schemas.openxmlformats.org/officeDocument/2006/relationships/tags" Target="../tags/tag268.xml"/></Relationships>
</file>

<file path=ppt/slides/_rels/slide139.xml.rels><?xml version="1.0" encoding="UTF-8" standalone="yes"?>
<Relationships xmlns="http://schemas.openxmlformats.org/package/2006/relationships"><Relationship Id="rId8" Type="http://schemas.openxmlformats.org/officeDocument/2006/relationships/slideLayout" Target="../slideLayouts/slideLayout3.xml"/><Relationship Id="rId7" Type="http://schemas.openxmlformats.org/officeDocument/2006/relationships/tags" Target="../tags/tag277.xml"/><Relationship Id="rId6" Type="http://schemas.openxmlformats.org/officeDocument/2006/relationships/tags" Target="../tags/tag276.xml"/><Relationship Id="rId5" Type="http://schemas.openxmlformats.org/officeDocument/2006/relationships/tags" Target="../tags/tag275.xml"/><Relationship Id="rId4" Type="http://schemas.openxmlformats.org/officeDocument/2006/relationships/tags" Target="../tags/tag274.xml"/><Relationship Id="rId3" Type="http://schemas.openxmlformats.org/officeDocument/2006/relationships/tags" Target="../tags/tag273.xml"/><Relationship Id="rId2" Type="http://schemas.openxmlformats.org/officeDocument/2006/relationships/tags" Target="../tags/tag272.xml"/><Relationship Id="rId1" Type="http://schemas.openxmlformats.org/officeDocument/2006/relationships/tags" Target="../tags/tag27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1.xml"/><Relationship Id="rId1" Type="http://schemas.openxmlformats.org/officeDocument/2006/relationships/tags" Target="../tags/tag8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3.xml"/><Relationship Id="rId1" Type="http://schemas.openxmlformats.org/officeDocument/2006/relationships/tags" Target="../tags/tag8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6.xml"/></Relationships>
</file>

<file path=ppt/slides/_rels/slide2.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6" Type="http://schemas.openxmlformats.org/officeDocument/2006/relationships/slideLayout" Target="../slideLayouts/slideLayout2.xml"/><Relationship Id="rId25" Type="http://schemas.openxmlformats.org/officeDocument/2006/relationships/tags" Target="../tags/tag32.xml"/><Relationship Id="rId24" Type="http://schemas.openxmlformats.org/officeDocument/2006/relationships/tags" Target="../tags/tag31.xml"/><Relationship Id="rId23" Type="http://schemas.openxmlformats.org/officeDocument/2006/relationships/tags" Target="../tags/tag30.xml"/><Relationship Id="rId22" Type="http://schemas.openxmlformats.org/officeDocument/2006/relationships/tags" Target="../tags/tag29.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tags" Target="../tags/tag9.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0.xml"/><Relationship Id="rId1" Type="http://schemas.openxmlformats.org/officeDocument/2006/relationships/image" Target="../media/image9.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1.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3.xml"/><Relationship Id="rId1" Type="http://schemas.openxmlformats.org/officeDocument/2006/relationships/tags" Target="../tags/tag9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s>
</file>

<file path=ppt/slides/_rels/slide27.xml.rels><?xml version="1.0" encoding="UTF-8" standalone="yes"?>
<Relationships xmlns="http://schemas.openxmlformats.org/package/2006/relationships"><Relationship Id="rId9" Type="http://schemas.openxmlformats.org/officeDocument/2006/relationships/image" Target="../media/image10.jpeg"/><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3" Type="http://schemas.openxmlformats.org/officeDocument/2006/relationships/slideLayout" Target="../slideLayouts/slideLayout2.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07.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8.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3.xml"/><Relationship Id="rId2" Type="http://schemas.openxmlformats.org/officeDocument/2006/relationships/image" Target="../media/image4.jpe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0.xml"/></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112.xml"/><Relationship Id="rId1" Type="http://schemas.openxmlformats.org/officeDocument/2006/relationships/tags" Target="../tags/tag111.xml"/></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ags" Target="../tags/tag114.xml"/><Relationship Id="rId1" Type="http://schemas.openxmlformats.org/officeDocument/2006/relationships/tags" Target="../tags/tag113.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tags" Target="../tags/tag122.xml"/><Relationship Id="rId1" Type="http://schemas.openxmlformats.org/officeDocument/2006/relationships/tags" Target="../tags/tag12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23.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4.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5.xml"/></Relationships>
</file>

<file path=ppt/slides/_rels/slide4.xml.rels><?xml version="1.0" encoding="UTF-8" standalone="yes"?>
<Relationships xmlns="http://schemas.openxmlformats.org/package/2006/relationships"><Relationship Id="rId9" Type="http://schemas.openxmlformats.org/officeDocument/2006/relationships/tags" Target="../tags/tag42.xml"/><Relationship Id="rId8" Type="http://schemas.openxmlformats.org/officeDocument/2006/relationships/tags" Target="../tags/tag41.xml"/><Relationship Id="rId7" Type="http://schemas.openxmlformats.org/officeDocument/2006/relationships/tags" Target="../tags/tag40.xml"/><Relationship Id="rId6" Type="http://schemas.openxmlformats.org/officeDocument/2006/relationships/tags" Target="../tags/tag39.xml"/><Relationship Id="rId5" Type="http://schemas.openxmlformats.org/officeDocument/2006/relationships/tags" Target="../tags/tag38.xml"/><Relationship Id="rId4" Type="http://schemas.openxmlformats.org/officeDocument/2006/relationships/tags" Target="../tags/tag37.xml"/><Relationship Id="rId3" Type="http://schemas.openxmlformats.org/officeDocument/2006/relationships/tags" Target="../tags/tag36.xml"/><Relationship Id="rId28" Type="http://schemas.openxmlformats.org/officeDocument/2006/relationships/slideLayout" Target="../slideLayouts/slideLayout4.xml"/><Relationship Id="rId27" Type="http://schemas.openxmlformats.org/officeDocument/2006/relationships/tags" Target="../tags/tag59.xml"/><Relationship Id="rId26" Type="http://schemas.openxmlformats.org/officeDocument/2006/relationships/image" Target="../media/image5.jpeg"/><Relationship Id="rId25" Type="http://schemas.openxmlformats.org/officeDocument/2006/relationships/tags" Target="../tags/tag58.xml"/><Relationship Id="rId24" Type="http://schemas.openxmlformats.org/officeDocument/2006/relationships/tags" Target="../tags/tag57.xml"/><Relationship Id="rId23" Type="http://schemas.openxmlformats.org/officeDocument/2006/relationships/tags" Target="../tags/tag56.xml"/><Relationship Id="rId22" Type="http://schemas.openxmlformats.org/officeDocument/2006/relationships/tags" Target="../tags/tag55.xml"/><Relationship Id="rId21" Type="http://schemas.openxmlformats.org/officeDocument/2006/relationships/tags" Target="../tags/tag54.xml"/><Relationship Id="rId20" Type="http://schemas.openxmlformats.org/officeDocument/2006/relationships/tags" Target="../tags/tag53.xml"/><Relationship Id="rId2" Type="http://schemas.openxmlformats.org/officeDocument/2006/relationships/tags" Target="../tags/tag35.xml"/><Relationship Id="rId19" Type="http://schemas.openxmlformats.org/officeDocument/2006/relationships/tags" Target="../tags/tag52.xml"/><Relationship Id="rId18" Type="http://schemas.openxmlformats.org/officeDocument/2006/relationships/tags" Target="../tags/tag51.xml"/><Relationship Id="rId17" Type="http://schemas.openxmlformats.org/officeDocument/2006/relationships/tags" Target="../tags/tag50.xml"/><Relationship Id="rId16" Type="http://schemas.openxmlformats.org/officeDocument/2006/relationships/tags" Target="../tags/tag49.xml"/><Relationship Id="rId15" Type="http://schemas.openxmlformats.org/officeDocument/2006/relationships/tags" Target="../tags/tag48.xml"/><Relationship Id="rId14" Type="http://schemas.openxmlformats.org/officeDocument/2006/relationships/tags" Target="../tags/tag47.xml"/><Relationship Id="rId13" Type="http://schemas.openxmlformats.org/officeDocument/2006/relationships/tags" Target="../tags/tag46.xml"/><Relationship Id="rId12" Type="http://schemas.openxmlformats.org/officeDocument/2006/relationships/tags" Target="../tags/tag45.xml"/><Relationship Id="rId11" Type="http://schemas.openxmlformats.org/officeDocument/2006/relationships/tags" Target="../tags/tag44.xml"/><Relationship Id="rId10" Type="http://schemas.openxmlformats.org/officeDocument/2006/relationships/tags" Target="../tags/tag43.xml"/><Relationship Id="rId1" Type="http://schemas.openxmlformats.org/officeDocument/2006/relationships/tags" Target="../tags/tag34.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tags" Target="../tags/tag126.xml"/><Relationship Id="rId1" Type="http://schemas.openxmlformats.org/officeDocument/2006/relationships/image" Target="../media/image11.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27.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2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29.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30.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31.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32.xml"/></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tags" Target="../tags/tag133.xml"/><Relationship Id="rId1" Type="http://schemas.openxmlformats.org/officeDocument/2006/relationships/image" Target="../media/image12.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34.xml"/></Relationships>
</file>

<file path=ppt/slides/_rels/slide49.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tags" Target="../tags/tag137.xml"/><Relationship Id="rId2" Type="http://schemas.openxmlformats.org/officeDocument/2006/relationships/tags" Target="../tags/tag136.xml"/><Relationship Id="rId1" Type="http://schemas.openxmlformats.org/officeDocument/2006/relationships/tags" Target="../tags/tag135.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0.xml"/></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xml"/><Relationship Id="rId2" Type="http://schemas.openxmlformats.org/officeDocument/2006/relationships/tags" Target="../tags/tag138.xml"/><Relationship Id="rId1" Type="http://schemas.openxmlformats.org/officeDocument/2006/relationships/image" Target="../media/image13.jpe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139.xml"/></Relationships>
</file>

<file path=ppt/slides/_rels/slide52.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tags" Target="../tags/tag141.xml"/><Relationship Id="rId3" Type="http://schemas.openxmlformats.org/officeDocument/2006/relationships/image" Target="../media/image15.jpeg"/><Relationship Id="rId2" Type="http://schemas.openxmlformats.org/officeDocument/2006/relationships/tags" Target="../tags/tag140.xml"/><Relationship Id="rId1" Type="http://schemas.openxmlformats.org/officeDocument/2006/relationships/image" Target="../media/image14.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4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4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44.xml"/></Relationships>
</file>

<file path=ppt/slides/_rels/slide56.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2.xml"/><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s>
</file>

<file path=ppt/slides/_rels/slide57.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15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5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1.xml"/><Relationship Id="rId1"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54.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55.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156.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157.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158.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159.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160.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161.xml"/></Relationships>
</file>

<file path=ppt/slides/_rels/slide68.xml.rels><?xml version="1.0" encoding="UTF-8" standalone="yes"?>
<Relationships xmlns="http://schemas.openxmlformats.org/package/2006/relationships"><Relationship Id="rId5" Type="http://schemas.openxmlformats.org/officeDocument/2006/relationships/notesSlide" Target="../notesSlides/notesSlide41.xml"/><Relationship Id="rId4" Type="http://schemas.openxmlformats.org/officeDocument/2006/relationships/slideLayout" Target="../slideLayouts/slideLayout2.xml"/><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tags" Target="../tags/tag165.xml"/><Relationship Id="rId1" Type="http://schemas.openxmlformats.org/officeDocument/2006/relationships/image" Target="../media/image16.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image" Target="../media/image7.jpeg"/><Relationship Id="rId1" Type="http://schemas.openxmlformats.org/officeDocument/2006/relationships/image" Target="../media/image6.pn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166.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167.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tags" Target="../tags/tag168.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9.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0.xml"/></Relationships>
</file>

<file path=ppt/slides/_rels/slide75.xml.rels><?xml version="1.0" encoding="UTF-8" standalone="yes"?>
<Relationships xmlns="http://schemas.openxmlformats.org/package/2006/relationships"><Relationship Id="rId5" Type="http://schemas.openxmlformats.org/officeDocument/2006/relationships/notesSlide" Target="../notesSlides/notesSlide46.xml"/><Relationship Id="rId4" Type="http://schemas.openxmlformats.org/officeDocument/2006/relationships/slideLayout" Target="../slideLayouts/slideLayout2.xml"/><Relationship Id="rId3" Type="http://schemas.openxmlformats.org/officeDocument/2006/relationships/tags" Target="../tags/tag172.xml"/><Relationship Id="rId2" Type="http://schemas.openxmlformats.org/officeDocument/2006/relationships/image" Target="../media/image17.png"/><Relationship Id="rId1" Type="http://schemas.openxmlformats.org/officeDocument/2006/relationships/tags" Target="../tags/tag171.xml"/></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xml"/><Relationship Id="rId3" Type="http://schemas.openxmlformats.org/officeDocument/2006/relationships/tags" Target="../tags/tag174.xml"/><Relationship Id="rId2" Type="http://schemas.openxmlformats.org/officeDocument/2006/relationships/image" Target="../media/image18.png"/><Relationship Id="rId1" Type="http://schemas.openxmlformats.org/officeDocument/2006/relationships/tags" Target="../tags/tag173.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175.xml"/></Relationships>
</file>

<file path=ppt/slides/_rels/slide78.xml.rels><?xml version="1.0" encoding="UTF-8" standalone="yes"?>
<Relationships xmlns="http://schemas.openxmlformats.org/package/2006/relationships"><Relationship Id="rId4" Type="http://schemas.openxmlformats.org/officeDocument/2006/relationships/notesSlide" Target="../notesSlides/notesSlide49.xml"/><Relationship Id="rId3" Type="http://schemas.openxmlformats.org/officeDocument/2006/relationships/slideLayout" Target="../slideLayouts/slideLayout2.xml"/><Relationship Id="rId2" Type="http://schemas.openxmlformats.org/officeDocument/2006/relationships/tags" Target="../tags/tag176.xml"/><Relationship Id="rId1" Type="http://schemas.openxmlformats.org/officeDocument/2006/relationships/image" Target="../media/image19.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177.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178.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179.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180.xml"/></Relationships>
</file>

<file path=ppt/slides/_rels/slide83.xml.rels><?xml version="1.0" encoding="UTF-8" standalone="yes"?>
<Relationships xmlns="http://schemas.openxmlformats.org/package/2006/relationships"><Relationship Id="rId4" Type="http://schemas.openxmlformats.org/officeDocument/2006/relationships/notesSlide" Target="../notesSlides/notesSlide54.xml"/><Relationship Id="rId3" Type="http://schemas.openxmlformats.org/officeDocument/2006/relationships/slideLayout" Target="../slideLayouts/slideLayout2.xml"/><Relationship Id="rId2" Type="http://schemas.openxmlformats.org/officeDocument/2006/relationships/tags" Target="../tags/tag181.xml"/><Relationship Id="rId1" Type="http://schemas.openxmlformats.org/officeDocument/2006/relationships/image" Target="../media/image20.jpe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18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183.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184.xml"/></Relationships>
</file>

<file path=ppt/slides/_rels/slide87.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2.xml"/><Relationship Id="rId2" Type="http://schemas.openxmlformats.org/officeDocument/2006/relationships/tags" Target="../tags/tag185.xml"/><Relationship Id="rId1" Type="http://schemas.openxmlformats.org/officeDocument/2006/relationships/image" Target="../media/image21.jpe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186.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187.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90.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2.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91.xml.rels><?xml version="1.0" encoding="UTF-8" standalone="yes"?>
<Relationships xmlns="http://schemas.openxmlformats.org/package/2006/relationships"><Relationship Id="rId6" Type="http://schemas.openxmlformats.org/officeDocument/2006/relationships/notesSlide" Target="../notesSlides/notesSlide62.xml"/><Relationship Id="rId5" Type="http://schemas.openxmlformats.org/officeDocument/2006/relationships/slideLayout" Target="../slideLayouts/slideLayout2.xml"/><Relationship Id="rId4" Type="http://schemas.openxmlformats.org/officeDocument/2006/relationships/tags" Target="../tags/tag193.xml"/><Relationship Id="rId3" Type="http://schemas.openxmlformats.org/officeDocument/2006/relationships/image" Target="../media/image22.jpeg"/><Relationship Id="rId2" Type="http://schemas.openxmlformats.org/officeDocument/2006/relationships/tags" Target="../tags/tag192.xml"/><Relationship Id="rId1" Type="http://schemas.openxmlformats.org/officeDocument/2006/relationships/tags" Target="../tags/tag191.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1.xml"/><Relationship Id="rId1" Type="http://schemas.openxmlformats.org/officeDocument/2006/relationships/tags" Target="../tags/tag194.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195.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196.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197.xml"/></Relationships>
</file>

<file path=ppt/slides/_rels/slide96.xml.rels><?xml version="1.0" encoding="UTF-8" standalone="yes"?>
<Relationships xmlns="http://schemas.openxmlformats.org/package/2006/relationships"><Relationship Id="rId5" Type="http://schemas.openxmlformats.org/officeDocument/2006/relationships/notesSlide" Target="../notesSlides/notesSlide67.xml"/><Relationship Id="rId4" Type="http://schemas.openxmlformats.org/officeDocument/2006/relationships/slideLayout" Target="../slideLayouts/slideLayout2.xml"/><Relationship Id="rId3" Type="http://schemas.openxmlformats.org/officeDocument/2006/relationships/tags" Target="../tags/tag199.xml"/><Relationship Id="rId2" Type="http://schemas.openxmlformats.org/officeDocument/2006/relationships/image" Target="../media/image23.png"/><Relationship Id="rId1" Type="http://schemas.openxmlformats.org/officeDocument/2006/relationships/tags" Target="../tags/tag198.xml"/></Relationships>
</file>

<file path=ppt/slides/_rels/slide97.xml.rels><?xml version="1.0" encoding="UTF-8" standalone="yes"?>
<Relationships xmlns="http://schemas.openxmlformats.org/package/2006/relationships"><Relationship Id="rId5" Type="http://schemas.openxmlformats.org/officeDocument/2006/relationships/notesSlide" Target="../notesSlides/notesSlide68.xml"/><Relationship Id="rId4" Type="http://schemas.openxmlformats.org/officeDocument/2006/relationships/slideLayout" Target="../slideLayouts/slideLayout2.xml"/><Relationship Id="rId3" Type="http://schemas.openxmlformats.org/officeDocument/2006/relationships/tags" Target="../tags/tag201.xml"/><Relationship Id="rId2" Type="http://schemas.openxmlformats.org/officeDocument/2006/relationships/image" Target="../media/image24.png"/><Relationship Id="rId1" Type="http://schemas.openxmlformats.org/officeDocument/2006/relationships/tags" Target="../tags/tag200.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tags" Target="../tags/tag202.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tags" Target="../tags/tag20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351280" y="4675505"/>
            <a:ext cx="9489440" cy="1199515"/>
          </a:xfrm>
        </p:spPr>
        <p:txBody>
          <a:bodyPr/>
          <a:lstStyle/>
          <a:p>
            <a:pPr>
              <a:lnSpc>
                <a:spcPct val="100000"/>
              </a:lnSpc>
            </a:pPr>
            <a:r>
              <a:rPr lang="zh-CN" altLang="en-US" dirty="0">
                <a:solidFill>
                  <a:schemeClr val="accent2">
                    <a:lumMod val="50000"/>
                  </a:schemeClr>
                </a:solidFill>
                <a:latin typeface="微软雅黑" panose="020B0503020204020204" pitchFamily="34" charset="-122"/>
                <a:ea typeface="微软雅黑" panose="020B0503020204020204" pitchFamily="34" charset="-122"/>
              </a:rPr>
              <a:t>第四章     </a:t>
            </a:r>
            <a:r>
              <a:rPr lang="zh-CN" altLang="en-US" dirty="0">
                <a:solidFill>
                  <a:schemeClr val="accent2">
                    <a:lumMod val="50000"/>
                  </a:schemeClr>
                </a:solidFill>
                <a:latin typeface="微软雅黑" panose="020B0503020204020204" pitchFamily="34" charset="-122"/>
                <a:ea typeface="微软雅黑" panose="020B0503020204020204" pitchFamily="34" charset="-122"/>
                <a:sym typeface="+mn-ea"/>
              </a:rPr>
              <a:t>教学中的幼儿科学教育</a:t>
            </a:r>
            <a:endParaRPr lang="zh-CN" altLang="en-US" b="1" dirty="0">
              <a:solidFill>
                <a:schemeClr val="accent2">
                  <a:lumMod val="50000"/>
                </a:schemeClr>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870981" y="4608103"/>
            <a:ext cx="8450217" cy="803773"/>
          </a:xfrm>
        </p:spPr>
        <p:txBody>
          <a:bodyPr/>
          <a:p>
            <a:r>
              <a:rPr lang="zh-CN" dirty="0">
                <a:latin typeface="华文细黑" panose="02010600040101010101" pitchFamily="2" charset="-122"/>
                <a:ea typeface="华文细黑" panose="02010600040101010101" pitchFamily="2" charset="-122"/>
                <a:sym typeface="+mn-ea"/>
              </a:rPr>
              <a:t>第二节　　集体教学活动</a:t>
            </a:r>
            <a:endParaRPr lang="zh-CN" dirty="0">
              <a:latin typeface="华文细黑" panose="02010600040101010101" pitchFamily="2" charset="-122"/>
              <a:ea typeface="华文细黑" panose="02010600040101010101" pitchFamily="2" charset="-122"/>
              <a:sym typeface="+mn-ea"/>
            </a:endParaRPr>
          </a:p>
        </p:txBody>
      </p:sp>
    </p:spTree>
    <p:custDataLst>
      <p:tags r:id="rId1"/>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四、技术操作活动举例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882650" y="1407795"/>
            <a:ext cx="10222865" cy="507746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教师：这是什么？盒子上有什么？它有一个奇妙的本领，让我们来听一听。</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教师：你听到了什么？这个声音像什么？</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幼儿学做纸盒琴，并相互分享。</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（1）教师示范做纸盒琴的方法。</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教师：谁知道这个纸盒琴是怎么做的？</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教师：这个面巾纸盒哪边比较长？我们从长的一边套上橡皮筋，然后轻轻弹拉皮筋，纸盒就会发出声音了。</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（2）教师交代制作要求，幼儿制作纸盒琴。</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教师：在套皮筋的时候要注意安全，慢慢地套，别着急。</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幼儿制作纸盒琴，教师巡回指导，根据情况给予幼儿适当的引导与帮助。</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（3）鼓励幼儿自行弹奏纸盒琴，听声音。</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教师：轻轻弹奏纸盒琴，听听发出了什么样的声音？（鼓励幼儿大胆讲述自己纸盒琴发出的声音）</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四、技术操作活动举例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882650" y="1407795"/>
            <a:ext cx="10222865" cy="466153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3. 更换材料，再次制作纸盒琴，并比较不同“琴弦”发出的不同声音。</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（1）教师逐一出示不同的“琴弦”材料，鼓励幼儿认识。</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教师：这里还有一些东西，你们知道是什么吗？</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（2）更换不同的琴弦，感受因琴弦不同而发出的不同声音。</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教师：请你们轻轻地把刚才的皮筋撤下来，换一种刚刚我们认识的东西套在纸盒上，再仔细听听它的声音。</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（3）幼儿更换材料，制作不同“琴弦”的纸盒琴，并感受它们发出的不同声音。</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（4）集体交流。</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教师：这次你听到的琴声是什么样的？像什么声音？它和我们第一次用橡皮筋做琴弦时听到的声音有什么不同？</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4. 师生共同随音乐节奏弹奏纸盒琴，感受不同琴弦发出的不同声音。</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四、技术操作活动举例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895350" y="1388745"/>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活动建议：</a:t>
            </a:r>
            <a:endParaRPr b="1">
              <a:latin typeface="微软雅黑" panose="020B0503020204020204" pitchFamily="34" charset="-122"/>
              <a:ea typeface="微软雅黑" panose="020B0503020204020204" pitchFamily="34" charset="-122"/>
            </a:endParaRPr>
          </a:p>
        </p:txBody>
      </p:sp>
      <p:sp>
        <p:nvSpPr>
          <p:cNvPr id="5" name="文本框 4"/>
          <p:cNvSpPr txBox="1"/>
          <p:nvPr/>
        </p:nvSpPr>
        <p:spPr>
          <a:xfrm>
            <a:off x="895350" y="1971675"/>
            <a:ext cx="10668000" cy="1337945"/>
          </a:xfrm>
          <a:prstGeom prst="rect">
            <a:avLst/>
          </a:prstGeom>
          <a:noFill/>
        </p:spPr>
        <p:txBody>
          <a:bodyPr wrap="square" rtlCol="0" anchor="t">
            <a:spAutoFit/>
          </a:bodyPr>
          <a:p>
            <a:pPr>
              <a:lnSpc>
                <a:spcPct val="150000"/>
              </a:lnSpc>
            </a:pPr>
            <a:r>
              <a:rPr lang="zh-CN" altLang="en-US" b="1">
                <a:latin typeface="华文楷体" panose="02010600040101010101" charset="-122"/>
                <a:ea typeface="华文楷体" panose="02010600040101010101" charset="-122"/>
                <a:cs typeface="华文楷体" panose="02010600040101010101" charset="-122"/>
              </a:rPr>
              <a:t>活动延伸：</a:t>
            </a:r>
            <a:r>
              <a:rPr lang="zh-CN" altLang="en-US">
                <a:latin typeface="华文楷体" panose="02010600040101010101" charset="-122"/>
                <a:ea typeface="华文楷体" panose="02010600040101010101" charset="-122"/>
                <a:cs typeface="华文楷体" panose="02010600040101010101" charset="-122"/>
              </a:rPr>
              <a:t>鼓励幼儿用各种材料当琴弦继续制作纸盒琴，感受它们发出的不同声音。</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b="1">
                <a:latin typeface="华文楷体" panose="02010600040101010101" charset="-122"/>
                <a:ea typeface="华文楷体" panose="02010600040101010101" charset="-122"/>
                <a:cs typeface="华文楷体" panose="02010600040101010101" charset="-122"/>
              </a:rPr>
              <a:t>区角活动：</a:t>
            </a:r>
            <a:r>
              <a:rPr lang="zh-CN" altLang="en-US">
                <a:latin typeface="华文楷体" panose="02010600040101010101" charset="-122"/>
                <a:ea typeface="华文楷体" panose="02010600040101010101" charset="-122"/>
                <a:cs typeface="华文楷体" panose="02010600040101010101" charset="-122"/>
              </a:rPr>
              <a:t>美工角——提供皱纹纸等各种装饰材料，鼓励幼儿装饰自己制作的纸盒琴。</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b="1">
                <a:latin typeface="华文楷体" panose="02010600040101010101" charset="-122"/>
                <a:ea typeface="华文楷体" panose="02010600040101010101" charset="-122"/>
                <a:cs typeface="华文楷体" panose="02010600040101010101" charset="-122"/>
              </a:rPr>
              <a:t>家园共育：</a:t>
            </a:r>
            <a:r>
              <a:rPr lang="zh-CN" altLang="en-US">
                <a:latin typeface="华文楷体" panose="02010600040101010101" charset="-122"/>
                <a:ea typeface="华文楷体" panose="02010600040101010101" charset="-122"/>
                <a:cs typeface="华文楷体" panose="02010600040101010101" charset="-122"/>
              </a:rPr>
              <a:t>请家长配合教师收集长方形面巾纸盒，共同寻找能发出好听声音的“琴弦”。</a:t>
            </a:r>
            <a:endParaRPr lang="zh-CN" altLang="en-US">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nvSpPr>
        <p:spPr>
          <a:xfrm>
            <a:off x="984885" y="3466465"/>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活动分析：</a:t>
            </a:r>
            <a:endParaRPr b="1">
              <a:latin typeface="微软雅黑" panose="020B0503020204020204" pitchFamily="34" charset="-122"/>
              <a:ea typeface="微软雅黑" panose="020B0503020204020204" pitchFamily="34" charset="-122"/>
            </a:endParaRPr>
          </a:p>
        </p:txBody>
      </p:sp>
      <p:sp>
        <p:nvSpPr>
          <p:cNvPr id="9" name="文本框 8"/>
          <p:cNvSpPr txBox="1"/>
          <p:nvPr/>
        </p:nvSpPr>
        <p:spPr>
          <a:xfrm>
            <a:off x="882015" y="3973195"/>
            <a:ext cx="10248900" cy="1753235"/>
          </a:xfrm>
          <a:prstGeom prst="rect">
            <a:avLst/>
          </a:prstGeom>
          <a:noFill/>
        </p:spPr>
        <p:txBody>
          <a:bodyPr wrap="square" rtlCol="0" anchor="t">
            <a:spAutoFit/>
          </a:bodyPr>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本活动中，教师通过让幼儿动手制作、弹奏纸盒琴，使幼儿在游戏中感受到了因材料的不同而弹拨出的不同声音。制作纸盒琴的方法很简单，易于小班幼儿掌握。本活动的重点在于让幼儿仔细辨听声音的不同，对自然现象产生兴趣。但是因为声音的差别较细微，需要认真、细致地倾听才能感受出来，所以教师在活动中需要运用语言、动作来引导、帮助幼儿耐心倾听，这也是本活动的难点。</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四、技术操作活动举例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7" name="文本框 6"/>
          <p:cNvSpPr txBox="1"/>
          <p:nvPr/>
        </p:nvSpPr>
        <p:spPr>
          <a:xfrm>
            <a:off x="4674235" y="1301750"/>
            <a:ext cx="3073400" cy="506730"/>
          </a:xfrm>
          <a:prstGeom prst="rect">
            <a:avLst/>
          </a:prstGeom>
          <a:noFill/>
        </p:spPr>
        <p:txBody>
          <a:bodyPr wrap="square" rtlCol="0" anchor="t">
            <a:spAutoFit/>
          </a:bodyPr>
          <a:p>
            <a:pPr>
              <a:lnSpc>
                <a:spcPct val="150000"/>
              </a:lnSpc>
            </a:pPr>
            <a:r>
              <a:rPr b="1">
                <a:solidFill>
                  <a:srgbClr val="FF0000"/>
                </a:solidFill>
                <a:latin typeface="微软雅黑" panose="020B0503020204020204" pitchFamily="34" charset="-122"/>
                <a:ea typeface="微软雅黑" panose="020B0503020204020204" pitchFamily="34" charset="-122"/>
              </a:rPr>
              <a:t>（二）大班：做纸浆杯</a:t>
            </a:r>
            <a:endParaRPr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84250" y="1682750"/>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活动目标：</a:t>
            </a:r>
            <a:endParaRPr b="1">
              <a:latin typeface="微软雅黑" panose="020B0503020204020204" pitchFamily="34" charset="-122"/>
              <a:ea typeface="微软雅黑" panose="020B0503020204020204" pitchFamily="34" charset="-122"/>
            </a:endParaRPr>
          </a:p>
        </p:txBody>
      </p:sp>
      <p:sp>
        <p:nvSpPr>
          <p:cNvPr id="5" name="文本框 4"/>
          <p:cNvSpPr txBox="1"/>
          <p:nvPr/>
        </p:nvSpPr>
        <p:spPr>
          <a:xfrm>
            <a:off x="984250" y="2268220"/>
            <a:ext cx="8001000"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尝试用纸浆制作纸杯，了解废纸变成纸杯的过程。</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学习用拍打、裱糊等方法制作纸浆制品。</a:t>
            </a:r>
            <a:endParaRPr lang="zh-CN" altLang="en-US">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nvSpPr>
        <p:spPr>
          <a:xfrm>
            <a:off x="984250" y="3098165"/>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活动准备：</a:t>
            </a:r>
            <a:endParaRPr b="1">
              <a:latin typeface="微软雅黑" panose="020B0503020204020204" pitchFamily="34" charset="-122"/>
              <a:ea typeface="微软雅黑" panose="020B0503020204020204" pitchFamily="34" charset="-122"/>
            </a:endParaRPr>
          </a:p>
        </p:txBody>
      </p:sp>
      <p:sp>
        <p:nvSpPr>
          <p:cNvPr id="6" name="文本框 5"/>
          <p:cNvSpPr txBox="1"/>
          <p:nvPr/>
        </p:nvSpPr>
        <p:spPr>
          <a:xfrm>
            <a:off x="984250" y="3490595"/>
            <a:ext cx="8001000" cy="13379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带领幼儿收集废报纸并撕碎。</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模具盘子若干。</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纸浆成品若干。</a:t>
            </a:r>
            <a:endParaRPr lang="zh-CN" altLang="en-US">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nvSpPr>
        <p:spPr>
          <a:xfrm>
            <a:off x="984250" y="4749165"/>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活动过程：</a:t>
            </a:r>
            <a:endParaRPr b="1">
              <a:latin typeface="微软雅黑" panose="020B0503020204020204" pitchFamily="34" charset="-122"/>
              <a:ea typeface="微软雅黑" panose="020B0503020204020204" pitchFamily="34" charset="-122"/>
            </a:endParaRPr>
          </a:p>
        </p:txBody>
      </p:sp>
      <p:sp>
        <p:nvSpPr>
          <p:cNvPr id="9" name="文本框 8"/>
          <p:cNvSpPr txBox="1"/>
          <p:nvPr/>
        </p:nvSpPr>
        <p:spPr>
          <a:xfrm>
            <a:off x="984250" y="5255895"/>
            <a:ext cx="10375900" cy="13379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引出问题，激发幼儿的制作兴趣。</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教师简单讲解制作纸浆的过程，并出示纸浆和纸浆制品，请幼儿观察两者的特点。</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教师：纸浆又烂又软，纸浆制品却很坚硬。软软的纸浆是怎样变成硬邦邦的纸筒的呢？</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四、技术操作活动举例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908050" y="1217295"/>
            <a:ext cx="10375900" cy="3576955"/>
          </a:xfrm>
          <a:prstGeom prst="rect">
            <a:avLst/>
          </a:prstGeom>
          <a:noFill/>
        </p:spPr>
        <p:txBody>
          <a:bodyPr wrap="square" rtlCol="0" anchor="t">
            <a:spAutoFit/>
          </a:bodyPr>
          <a:p>
            <a:pPr>
              <a:lnSpc>
                <a:spcPct val="140000"/>
              </a:lnSpc>
            </a:pPr>
            <a:r>
              <a:rPr lang="zh-CN" altLang="en-US">
                <a:latin typeface="华文楷体" panose="02010600040101010101" charset="-122"/>
                <a:ea typeface="华文楷体" panose="02010600040101010101" charset="-122"/>
                <a:cs typeface="华文楷体" panose="02010600040101010101" charset="-122"/>
              </a:rPr>
              <a:t>2. 制作纸浆杯。</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（1）请幼儿自主利用纸浆及模具尝试裱糊，教师在旁边注意观察幼儿的操作方法。</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（2）请幼儿介绍自己做纸杯的方法，并为幼儿演示裱糊的基本方法：先将一小团纸浆拍打成片，然后再一片片从上往下裱糊在模具上，边缘用尺纸推平。</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（3）幼儿继续裱糊并修整。</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（4）教师引导幼儿从整体观察自己制作的纸杯，并提醒他们用增补、拍打等方法使制品平整、均匀。</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3. 分享、交流制作经验。</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  鼓励幼儿将制品展示出来，教师一一检查制品的完成情况，让幼儿自己提出修改意见并及时修补，然后将制品统一放在室外晾干。</a:t>
            </a:r>
            <a:endParaRPr lang="zh-CN" altLang="en-US">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nvSpPr>
        <p:spPr>
          <a:xfrm>
            <a:off x="984250" y="4609465"/>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活动分析：</a:t>
            </a:r>
            <a:endParaRPr b="1">
              <a:latin typeface="微软雅黑" panose="020B0503020204020204" pitchFamily="34" charset="-122"/>
              <a:ea typeface="微软雅黑" panose="020B0503020204020204" pitchFamily="34" charset="-122"/>
            </a:endParaRPr>
          </a:p>
        </p:txBody>
      </p:sp>
      <p:sp>
        <p:nvSpPr>
          <p:cNvPr id="10" name="文本框 9"/>
          <p:cNvSpPr txBox="1"/>
          <p:nvPr/>
        </p:nvSpPr>
        <p:spPr>
          <a:xfrm>
            <a:off x="1123950" y="4952365"/>
            <a:ext cx="10375900" cy="1751965"/>
          </a:xfrm>
          <a:prstGeom prst="rect">
            <a:avLst/>
          </a:prstGeom>
          <a:noFill/>
        </p:spPr>
        <p:txBody>
          <a:bodyPr wrap="square" rtlCol="0" anchor="t">
            <a:spAutoFit/>
          </a:bodyPr>
          <a:p>
            <a:pPr>
              <a:lnSpc>
                <a:spcPct val="12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本活动的意义在于，通过制作纸浆杯，既让幼儿学会了“制作”的方法，也让幼儿认识到废物利用的价值，还让幼儿体验到了一种“创意”的乐趣，可谓是“一箭三雕”。本次活动的重点是让幼儿学习怎样制作纸浆杯，方法是通过示范、引导、同伴交流等多种形式，让幼儿学习制作技术，并且不断完善自己的作品。纸浆杯制成后，教师还让幼儿将制品展览出来，给幼儿充分的交流和欣赏的机会，这也是很有必要的。</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四、技术操作活动举例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7" name="文本框 6"/>
          <p:cNvSpPr txBox="1"/>
          <p:nvPr/>
        </p:nvSpPr>
        <p:spPr>
          <a:xfrm>
            <a:off x="4674235" y="1301750"/>
            <a:ext cx="3073400" cy="506730"/>
          </a:xfrm>
          <a:prstGeom prst="rect">
            <a:avLst/>
          </a:prstGeom>
          <a:noFill/>
        </p:spPr>
        <p:txBody>
          <a:bodyPr wrap="square" rtlCol="0" anchor="t">
            <a:spAutoFit/>
          </a:bodyPr>
          <a:p>
            <a:pPr>
              <a:lnSpc>
                <a:spcPct val="150000"/>
              </a:lnSpc>
            </a:pPr>
            <a:r>
              <a:rPr b="1">
                <a:solidFill>
                  <a:srgbClr val="FF0000"/>
                </a:solidFill>
                <a:latin typeface="微软雅黑" panose="020B0503020204020204" pitchFamily="34" charset="-122"/>
                <a:ea typeface="微软雅黑" panose="020B0503020204020204" pitchFamily="34" charset="-122"/>
              </a:rPr>
              <a:t>（三）大班：快乐不倒翁</a:t>
            </a:r>
            <a:endParaRPr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84250" y="1682750"/>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活动目标：</a:t>
            </a:r>
            <a:endParaRPr b="1">
              <a:latin typeface="微软雅黑" panose="020B0503020204020204" pitchFamily="34" charset="-122"/>
              <a:ea typeface="微软雅黑" panose="020B0503020204020204" pitchFamily="34" charset="-122"/>
            </a:endParaRPr>
          </a:p>
        </p:txBody>
      </p:sp>
      <p:sp>
        <p:nvSpPr>
          <p:cNvPr id="5" name="文本框 4"/>
          <p:cNvSpPr txBox="1"/>
          <p:nvPr/>
        </p:nvSpPr>
        <p:spPr>
          <a:xfrm>
            <a:off x="1153160" y="2214880"/>
            <a:ext cx="9470390" cy="13379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了解、感知不倒翁不倒的秘密，激发幼儿的探索兴趣。</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学习动手制作不倒翁。</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在实践活动中培养幼儿的观察比较、动手操作、发现问题和独立解决问题的能力。</a:t>
            </a:r>
            <a:endParaRPr lang="zh-CN" altLang="en-US">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nvSpPr>
        <p:spPr>
          <a:xfrm>
            <a:off x="984250" y="3507105"/>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活动准备：</a:t>
            </a:r>
            <a:endParaRPr b="1">
              <a:latin typeface="微软雅黑" panose="020B0503020204020204" pitchFamily="34" charset="-122"/>
              <a:ea typeface="微软雅黑" panose="020B0503020204020204" pitchFamily="34" charset="-122"/>
            </a:endParaRPr>
          </a:p>
        </p:txBody>
      </p:sp>
      <p:sp>
        <p:nvSpPr>
          <p:cNvPr id="6" name="文本框 5"/>
          <p:cNvSpPr txBox="1"/>
          <p:nvPr/>
        </p:nvSpPr>
        <p:spPr>
          <a:xfrm>
            <a:off x="1153160" y="3943985"/>
            <a:ext cx="8001000"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各种各样的不倒翁玩具。</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每人一份沙子、纸团、鸡蛋壳（半个）、橡皮泥。</a:t>
            </a:r>
            <a:endParaRPr lang="zh-CN" altLang="en-US">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nvSpPr>
        <p:spPr>
          <a:xfrm>
            <a:off x="984250" y="4838065"/>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活动过程：</a:t>
            </a:r>
            <a:endParaRPr b="1">
              <a:latin typeface="微软雅黑" panose="020B0503020204020204" pitchFamily="34" charset="-122"/>
              <a:ea typeface="微软雅黑" panose="020B0503020204020204" pitchFamily="34" charset="-122"/>
            </a:endParaRPr>
          </a:p>
        </p:txBody>
      </p:sp>
      <p:sp>
        <p:nvSpPr>
          <p:cNvPr id="9" name="文本框 8"/>
          <p:cNvSpPr txBox="1"/>
          <p:nvPr/>
        </p:nvSpPr>
        <p:spPr>
          <a:xfrm>
            <a:off x="1153160" y="5327015"/>
            <a:ext cx="10375900"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展示各种各样的不倒翁玩具，鼓励幼儿参与游戏。</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教师：“桌上有许多玩具，请你玩一玩，找出它们的共同点。”</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四、技术操作活动举例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5" name="文本框 4"/>
          <p:cNvSpPr txBox="1"/>
          <p:nvPr/>
        </p:nvSpPr>
        <p:spPr>
          <a:xfrm>
            <a:off x="1153160" y="1352550"/>
            <a:ext cx="9470390" cy="507746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幼儿自由玩不倒翁玩具。</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教师：“你发现它们有什么共同特点了吗？请你学一学。”</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教师：“这些不会倒的玩具接触桌面的部分都是一样的吗？”</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幼儿观察不倒翁玩具，找出它们不倒的原因。</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教师：“请你再次观察一下不倒翁，找找它能摇摇摆摆却不倒的原因。”</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幼儿再次游戏，独立寻找不倒翁不倒的原因。并与同伴交流自己的想法。</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教师：“你找到原因了吗？”</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教师小结：“原来不倒翁上面很轻，下面比较重，接触桌面的底部是半圆形的，而且里面的东西是固定的。”</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鼓励幼儿自己动手制作不倒翁玩具。</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教师：“这里有沙子、橡皮泥、纸团等材料，请大家将橡皮泥捏成片状粘到鸡蛋壳底部，看看谁能做出不倒翁。再请大家在鸡蛋壳中装入沙子、纸团，看看能否做出不倒翁。”</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四、技术操作活动举例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5" name="文本框 4"/>
          <p:cNvSpPr txBox="1"/>
          <p:nvPr/>
        </p:nvSpPr>
        <p:spPr>
          <a:xfrm>
            <a:off x="1153160" y="1352550"/>
            <a:ext cx="9470390" cy="299974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4. 分享自己的作品。</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教师：“你们制作出不倒翁了吗？你是怎样制作的？为什么只有用橡皮泥才能制作出不倒翁呢？将纸团放进乒乓球或鸡蛋壳中会怎样？为什么呢？将沙子放进乒乓球或鸡蛋中又会怎样？为什么呢？”</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教师：“想一想你们的不倒翁是不是都是上面轻下面重，橡皮泥是不是都是固定在半圆形底部中间的。”</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5. 幼儿伴随音乐玩自己制作的不倒翁，体验成就感。</a:t>
            </a:r>
            <a:endParaRPr lang="zh-CN" altLang="en-US">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custDataLst>
              <p:tags r:id="rId1"/>
            </p:custDataLst>
          </p:nvPr>
        </p:nvSpPr>
        <p:spPr>
          <a:xfrm>
            <a:off x="984250" y="4277995"/>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活动建议：</a:t>
            </a:r>
            <a:endParaRPr b="1">
              <a:latin typeface="微软雅黑" panose="020B0503020204020204" pitchFamily="34" charset="-122"/>
              <a:ea typeface="微软雅黑" panose="020B0503020204020204" pitchFamily="34" charset="-122"/>
            </a:endParaRPr>
          </a:p>
        </p:txBody>
      </p:sp>
      <p:sp>
        <p:nvSpPr>
          <p:cNvPr id="9" name="文本框 8"/>
          <p:cNvSpPr txBox="1"/>
          <p:nvPr>
            <p:custDataLst>
              <p:tags r:id="rId2"/>
            </p:custDataLst>
          </p:nvPr>
        </p:nvSpPr>
        <p:spPr>
          <a:xfrm>
            <a:off x="1153160" y="4766945"/>
            <a:ext cx="10375900" cy="922020"/>
          </a:xfrm>
          <a:prstGeom prst="rect">
            <a:avLst/>
          </a:prstGeom>
          <a:noFill/>
        </p:spPr>
        <p:txBody>
          <a:bodyPr wrap="square" rtlCol="0" anchor="t">
            <a:spAutoFit/>
          </a:bodyPr>
          <a:p>
            <a:pPr>
              <a:lnSpc>
                <a:spcPct val="150000"/>
              </a:lnSpc>
            </a:pPr>
            <a:r>
              <a:rPr lang="zh-CN" altLang="en-US" b="1">
                <a:latin typeface="华文楷体" panose="02010600040101010101" charset="-122"/>
                <a:ea typeface="华文楷体" panose="02010600040101010101" charset="-122"/>
                <a:cs typeface="华文楷体" panose="02010600040101010101" charset="-122"/>
              </a:rPr>
              <a:t>活动延伸：</a:t>
            </a:r>
            <a:r>
              <a:rPr lang="zh-CN" altLang="en-US">
                <a:latin typeface="华文楷体" panose="02010600040101010101" charset="-122"/>
                <a:ea typeface="华文楷体" panose="02010600040101010101" charset="-122"/>
                <a:cs typeface="华文楷体" panose="02010600040101010101" charset="-122"/>
              </a:rPr>
              <a:t>和幼儿一起玩不倒翁的体育游戏，感受平衡。</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b="1">
                <a:latin typeface="华文楷体" panose="02010600040101010101" charset="-122"/>
                <a:ea typeface="华文楷体" panose="02010600040101010101" charset="-122"/>
                <a:cs typeface="华文楷体" panose="02010600040101010101" charset="-122"/>
              </a:rPr>
              <a:t>区角活动：</a:t>
            </a:r>
            <a:r>
              <a:rPr lang="zh-CN" altLang="en-US">
                <a:latin typeface="华文楷体" panose="02010600040101010101" charset="-122"/>
                <a:ea typeface="华文楷体" panose="02010600040101010101" charset="-122"/>
                <a:cs typeface="华文楷体" panose="02010600040101010101" charset="-122"/>
              </a:rPr>
              <a:t>在科学角提供各种材料，鼓励幼儿制作出各种各样的不倒翁，并进行装饰。</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3"/>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四、技术操作活动举例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984250" y="1353820"/>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活动分析：</a:t>
            </a:r>
            <a:endParaRPr b="1">
              <a:latin typeface="微软雅黑" panose="020B0503020204020204" pitchFamily="34" charset="-122"/>
              <a:ea typeface="微软雅黑" panose="020B0503020204020204" pitchFamily="34" charset="-122"/>
            </a:endParaRPr>
          </a:p>
        </p:txBody>
      </p:sp>
      <p:sp>
        <p:nvSpPr>
          <p:cNvPr id="5" name="文本框 4"/>
          <p:cNvSpPr txBox="1"/>
          <p:nvPr/>
        </p:nvSpPr>
        <p:spPr>
          <a:xfrm>
            <a:off x="1153160" y="1885950"/>
            <a:ext cx="9470390" cy="216852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不倒翁一直是幼儿喜爱的玩具之一。在本次活动中，教师先引导幼儿找出玩具的共同点，帮助幼儿分析、总结玩具的共同特征，找出了不倒翁的秘密。然后幼儿带着自己了解的知识，用各种材料进行制作。此时教师出示的材料有轻的（纸团）、有流动的（沙子），还有能固定的重物。幼儿在一次次的尝试中摸索并总结经验，对不倒翁的秘密有了更加深刻的理解，也体验到了成功的乐趣。</a:t>
            </a:r>
            <a:endParaRPr lang="zh-CN" altLang="en-US">
              <a:latin typeface="华文楷体" panose="02010600040101010101" charset="-122"/>
              <a:ea typeface="华文楷体" panose="02010600040101010101" charset="-122"/>
              <a:cs typeface="华文楷体" panose="02010600040101010101" charset="-122"/>
            </a:endParaRPr>
          </a:p>
        </p:txBody>
      </p:sp>
      <p:pic>
        <p:nvPicPr>
          <p:cNvPr id="2" name="图片 1"/>
          <p:cNvPicPr>
            <a:picLocks noChangeAspect="1"/>
          </p:cNvPicPr>
          <p:nvPr>
            <p:custDataLst>
              <p:tags r:id="rId1"/>
            </p:custDataLst>
          </p:nvPr>
        </p:nvPicPr>
        <p:blipFill>
          <a:blip r:embed="rId2"/>
          <a:stretch>
            <a:fillRect/>
          </a:stretch>
        </p:blipFill>
        <p:spPr>
          <a:xfrm>
            <a:off x="4068445" y="4054475"/>
            <a:ext cx="3831590" cy="2346325"/>
          </a:xfrm>
          <a:prstGeom prst="rect">
            <a:avLst/>
          </a:prstGeom>
        </p:spPr>
      </p:pic>
    </p:spTree>
    <p:custDataLst>
      <p:tags r:id="rId3"/>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871616" y="4733833"/>
            <a:ext cx="8450217" cy="803773"/>
          </a:xfrm>
        </p:spPr>
        <p:txBody>
          <a:bodyPr/>
          <a:p>
            <a:r>
              <a:rPr lang="zh-CN" dirty="0">
                <a:latin typeface="华文细黑" panose="02010600040101010101" pitchFamily="2" charset="-122"/>
                <a:ea typeface="华文细黑" panose="02010600040101010101" pitchFamily="2" charset="-122"/>
                <a:sym typeface="+mn-ea"/>
              </a:rPr>
              <a:t>第七节　　幼儿科学教育活动的整合</a:t>
            </a:r>
            <a:endParaRPr lang="zh-CN" dirty="0">
              <a:latin typeface="华文细黑" panose="02010600040101010101" pitchFamily="2" charset="-122"/>
              <a:ea typeface="华文细黑" panose="02010600040101010101" pitchFamily="2" charset="-122"/>
              <a:sym typeface="+mn-ea"/>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一、集体教学活动概述</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7" name="文本框 6"/>
          <p:cNvSpPr txBox="1"/>
          <p:nvPr/>
        </p:nvSpPr>
        <p:spPr>
          <a:xfrm>
            <a:off x="3854450" y="2961640"/>
            <a:ext cx="1165225" cy="368300"/>
          </a:xfrm>
          <a:prstGeom prst="rect">
            <a:avLst/>
          </a:prstGeom>
          <a:noFill/>
        </p:spPr>
        <p:txBody>
          <a:bodyPr wrap="square" rtlCol="0" anchor="t">
            <a:spAutoFit/>
          </a:bodyPr>
          <a:p>
            <a:r>
              <a:rPr b="1">
                <a:solidFill>
                  <a:schemeClr val="bg1"/>
                </a:solidFill>
                <a:latin typeface="微软雅黑" panose="020B0503020204020204" pitchFamily="34" charset="-122"/>
                <a:ea typeface="微软雅黑" panose="020B0503020204020204" pitchFamily="34" charset="-122"/>
              </a:rPr>
              <a:t>1. 味觉</a:t>
            </a:r>
            <a:endParaRPr b="1">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260975" y="4362450"/>
            <a:ext cx="1165225" cy="368300"/>
          </a:xfrm>
          <a:prstGeom prst="rect">
            <a:avLst/>
          </a:prstGeom>
          <a:noFill/>
        </p:spPr>
        <p:txBody>
          <a:bodyPr wrap="square" rtlCol="0" anchor="t">
            <a:spAutoFit/>
          </a:bodyPr>
          <a:p>
            <a:r>
              <a:rPr b="1">
                <a:solidFill>
                  <a:schemeClr val="bg1"/>
                </a:solidFill>
                <a:latin typeface="微软雅黑" panose="020B0503020204020204" pitchFamily="34" charset="-122"/>
                <a:ea typeface="微软雅黑" panose="020B0503020204020204" pitchFamily="34" charset="-122"/>
              </a:rPr>
              <a:t>2. 嗅觉</a:t>
            </a:r>
            <a:endParaRPr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55650" y="1548765"/>
            <a:ext cx="9555480" cy="419735"/>
          </a:xfrm>
          <a:prstGeom prst="rect">
            <a:avLst/>
          </a:prstGeom>
          <a:noFill/>
        </p:spPr>
        <p:txBody>
          <a:bodyPr wrap="square" rtlCol="0" anchor="t">
            <a:spAutoFit/>
          </a:bodyPr>
          <a:p>
            <a:pPr fontAlgn="auto">
              <a:lnSpc>
                <a:spcPts val="2560"/>
              </a:lnSpc>
            </a:pPr>
            <a:r>
              <a:rPr b="1">
                <a:solidFill>
                  <a:srgbClr val="FF0000"/>
                </a:solidFill>
                <a:latin typeface="微软雅黑" panose="020B0503020204020204" pitchFamily="34" charset="-122"/>
                <a:ea typeface="微软雅黑" panose="020B0503020204020204" pitchFamily="34" charset="-122"/>
              </a:rPr>
              <a:t>1. 集体教学活动的内涵</a:t>
            </a:r>
            <a:endParaRPr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80110" y="2285365"/>
            <a:ext cx="6692900" cy="2999740"/>
          </a:xfrm>
          <a:prstGeom prst="rect">
            <a:avLst/>
          </a:prstGeom>
          <a:noFill/>
        </p:spPr>
        <p:txBody>
          <a:bodyPr wrap="square" rtlCol="0" anchor="t">
            <a:spAutoFit/>
          </a:bodyPr>
          <a:p>
            <a:pPr>
              <a:lnSpc>
                <a:spcPct val="150000"/>
              </a:lnSpc>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集体教学活动是教师根据幼儿科学教育的目标，有计划、有目的地选择课题内容，提供相应的材料，面向全体幼儿开展的科学探索活动。也就是说，集体教学活动是以班级为单位、要求班级全体幼儿参与的科学活动。在集体教学活动中，教师通过对幼儿进行集中指导或个别指导，让每个幼儿通过自身的活动学习科学，从而使他们在原有的水平上获得发展。在幼儿园五大领域的实际教学中，集体教学活动的设计始终是其重点与难点。</a:t>
            </a:r>
            <a:endParaRPr lang="zh-CN" altLang="en-US">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1"/>
          <a:stretch>
            <a:fillRect/>
          </a:stretch>
        </p:blipFill>
        <p:spPr>
          <a:xfrm>
            <a:off x="7809865" y="2710180"/>
            <a:ext cx="2501900" cy="2224405"/>
          </a:xfrm>
          <a:prstGeom prst="ellipse">
            <a:avLst/>
          </a:prstGeom>
          <a:ln w="22225">
            <a:solidFill>
              <a:schemeClr val="accent6">
                <a:lumMod val="50000"/>
              </a:schemeClr>
            </a:solidFill>
          </a:ln>
        </p:spPr>
      </p:pic>
    </p:spTree>
    <p:custDataLst>
      <p:tags r:id="rId2"/>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一、幼儿科学教育活动整合的必要性</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819150" y="1826895"/>
            <a:ext cx="10375900" cy="3856355"/>
          </a:xfrm>
          <a:prstGeom prst="rect">
            <a:avLst/>
          </a:prstGeom>
          <a:noFill/>
        </p:spPr>
        <p:txBody>
          <a:bodyPr wrap="square" rtlCol="0" anchor="t">
            <a:spAutoFit/>
          </a:bodyPr>
          <a:p>
            <a:pPr>
              <a:lnSpc>
                <a:spcPct val="17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所谓整合教育，是要倡导一种与分科教学相对立的教学形式，即提倡所谓的“综合教育”活动。随着幼儿园课程改革的深入，类似综合、整合的课题越来越受到重视。但是究竟怎样实现科学教育的整合，却是实践环节的难题。</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幼儿园综合教育指的就是教学内容的综合、教学手段的综合和教学过程的综合。但是，在教学实践中，有些教师只是把不同学科的活动简单拼凑成综合活动，却不考虑这些不同内容、不同形式和不同手段之间的内在联系。其结果是把综合教育活动搞成了一团杂戏。面对这种所谓综合教育活动的乱象，有必要对幼儿科学教育活动进行整合。对幼儿科学教育活动的整合，也是幼儿教师必须具备的教学技能。</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二、幼儿科学教育活动整合的理论基础</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812800" y="1518920"/>
            <a:ext cx="42291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幼儿生活的世界是一个整体</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12800" y="2008505"/>
            <a:ext cx="9829165" cy="865505"/>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生活的世界不同于知识的世界，它是以问题为中心，而不是以学科为中心的。幼儿科学教育具有生活性的特点，教师应该遵从生活的逻辑而不是学科的逻辑来解决幼儿科学教育的问题。</a:t>
            </a:r>
            <a:endParaRPr lang="zh-CN" altLang="en-US">
              <a:latin typeface="微软雅黑" panose="020B0503020204020204" pitchFamily="34" charset="-122"/>
              <a:ea typeface="微软雅黑" panose="020B0503020204020204" pitchFamily="34" charset="-122"/>
            </a:endParaRPr>
          </a:p>
        </p:txBody>
      </p:sp>
      <p:sp>
        <p:nvSpPr>
          <p:cNvPr id="4" name="文本框 3"/>
          <p:cNvSpPr txBox="1"/>
          <p:nvPr/>
        </p:nvSpPr>
        <p:spPr>
          <a:xfrm>
            <a:off x="812800" y="3042920"/>
            <a:ext cx="42291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幼儿认识世界的方式也是整体性的</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723900" y="3494405"/>
            <a:ext cx="10590530" cy="865505"/>
          </a:xfrm>
          <a:prstGeom prst="rect">
            <a:avLst/>
          </a:prstGeom>
          <a:noFill/>
        </p:spPr>
        <p:txBody>
          <a:bodyPr wrap="square" rtlCol="0" anchor="t">
            <a:spAutoFit/>
          </a:bodyPr>
          <a:p>
            <a:pPr>
              <a:lnSpc>
                <a:spcPct val="140000"/>
              </a:lnSpc>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幼儿的学习是一种整体性而非单一学科性的学习。在他们的世界里，工作和游戏难以区分，科学的观察和艺术的想象同等重要，严谨的表达和创造性的表现也相得益彰。</a:t>
            </a:r>
            <a:endParaRPr>
              <a:latin typeface="微软雅黑" panose="020B0503020204020204" pitchFamily="34" charset="-122"/>
              <a:ea typeface="微软雅黑" panose="020B0503020204020204" pitchFamily="34" charset="-122"/>
            </a:endParaRPr>
          </a:p>
        </p:txBody>
      </p:sp>
      <p:sp>
        <p:nvSpPr>
          <p:cNvPr id="6" name="文本框 5"/>
          <p:cNvSpPr txBox="1"/>
          <p:nvPr/>
        </p:nvSpPr>
        <p:spPr>
          <a:xfrm>
            <a:off x="812800" y="4439920"/>
            <a:ext cx="651446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 整合教育的理念体现了一种完整意义上的科学观</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723900" y="4967605"/>
            <a:ext cx="10590530" cy="865505"/>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科学不仅仅是一种逻辑的理性，更是一种人与自然对话的方式。完整意义上的科学观不唯科学理性</a:t>
            </a:r>
            <a:endParaRPr>
              <a:latin typeface="微软雅黑" panose="020B0503020204020204" pitchFamily="34" charset="-122"/>
              <a:ea typeface="微软雅黑" panose="020B0503020204020204" pitchFamily="34" charset="-122"/>
            </a:endParaRPr>
          </a:p>
          <a:p>
            <a:pPr>
              <a:lnSpc>
                <a:spcPct val="140000"/>
              </a:lnSpc>
            </a:pPr>
            <a:r>
              <a:rPr>
                <a:latin typeface="微软雅黑" panose="020B0503020204020204" pitchFamily="34" charset="-122"/>
                <a:ea typeface="微软雅黑" panose="020B0503020204020204" pitchFamily="34" charset="-122"/>
              </a:rPr>
              <a:t>的思维方式独尊，而主张不同思维方式的包容与对话，以达到对事物的多角度认识。</a:t>
            </a:r>
            <a:endParaRPr>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三、幼儿科学教育活动整合的操作实践</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3771900" y="1468120"/>
            <a:ext cx="5333365"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（一）确定幼儿科学教育活动整合的基本内容</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218642"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168400" y="2386330"/>
            <a:ext cx="9512300" cy="2732405"/>
            <a:chOff x="673100" y="2234045"/>
            <a:chExt cx="10845800" cy="2809010"/>
          </a:xfrm>
        </p:grpSpPr>
        <p:cxnSp>
          <p:nvCxnSpPr>
            <p:cNvPr id="9" name="直接连接符 8"/>
            <p:cNvCxnSpPr/>
            <p:nvPr/>
          </p:nvCxnSpPr>
          <p:spPr>
            <a:xfrm>
              <a:off x="673100" y="2234045"/>
              <a:ext cx="108458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73100" y="5043055"/>
              <a:ext cx="1084580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21" idx="1"/>
            </p:cNvCxnSpPr>
            <p:nvPr/>
          </p:nvCxnSpPr>
          <p:spPr>
            <a:xfrm>
              <a:off x="674688" y="3638550"/>
              <a:ext cx="4013087" cy="0"/>
            </a:xfrm>
            <a:prstGeom prst="line">
              <a:avLst/>
            </a:prstGeom>
            <a:ln w="3175" cap="rnd">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grpSp>
          <p:nvGrpSpPr>
            <p:cNvPr id="15" name="ïṩlíḍè"/>
            <p:cNvGrpSpPr/>
            <p:nvPr/>
          </p:nvGrpSpPr>
          <p:grpSpPr>
            <a:xfrm>
              <a:off x="4687775" y="2234045"/>
              <a:ext cx="2816450" cy="2809010"/>
              <a:chOff x="4368695" y="1915808"/>
              <a:chExt cx="3454610" cy="3445484"/>
            </a:xfrm>
          </p:grpSpPr>
          <p:cxnSp>
            <p:nvCxnSpPr>
              <p:cNvPr id="10" name="直接连接符 9"/>
              <p:cNvCxnSpPr/>
              <p:nvPr/>
            </p:nvCxnSpPr>
            <p:spPr>
              <a:xfrm>
                <a:off x="4368695" y="1915808"/>
                <a:ext cx="3454610" cy="344548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368695" y="1915808"/>
                <a:ext cx="3454610" cy="3445484"/>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37" name="直接连接符 36"/>
            <p:cNvCxnSpPr>
              <a:stCxn id="19" idx="3"/>
            </p:cNvCxnSpPr>
            <p:nvPr/>
          </p:nvCxnSpPr>
          <p:spPr>
            <a:xfrm>
              <a:off x="7504225" y="3638550"/>
              <a:ext cx="4014675" cy="0"/>
            </a:xfrm>
            <a:prstGeom prst="line">
              <a:avLst/>
            </a:prstGeom>
            <a:ln w="3175" cap="rnd">
              <a:solidFill>
                <a:schemeClr val="bg1">
                  <a:lumMod val="75000"/>
                </a:schemeClr>
              </a:solidFill>
              <a:prstDash val="sysDash"/>
              <a:round/>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1169670" y="2562225"/>
            <a:ext cx="363283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第一，科学教育活动目标的整合。</a:t>
            </a:r>
            <a:endParaRPr lang="zh-CN" altLang="en-US" b="1">
              <a:latin typeface="微软雅黑" panose="020B0503020204020204" pitchFamily="34" charset="-122"/>
              <a:ea typeface="微软雅黑" panose="020B0503020204020204" pitchFamily="34" charset="-122"/>
            </a:endParaRPr>
          </a:p>
        </p:txBody>
      </p:sp>
      <p:sp>
        <p:nvSpPr>
          <p:cNvPr id="18" name="文本框 17"/>
          <p:cNvSpPr txBox="1"/>
          <p:nvPr/>
        </p:nvSpPr>
        <p:spPr>
          <a:xfrm>
            <a:off x="7047865" y="2473325"/>
            <a:ext cx="363283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第二，科学教育活动类型的整合。</a:t>
            </a:r>
            <a:endParaRPr lang="zh-CN" altLang="en-US" b="1">
              <a:latin typeface="微软雅黑" panose="020B0503020204020204" pitchFamily="34" charset="-122"/>
              <a:ea typeface="微软雅黑" panose="020B0503020204020204" pitchFamily="34" charset="-122"/>
            </a:endParaRPr>
          </a:p>
        </p:txBody>
      </p:sp>
      <p:sp>
        <p:nvSpPr>
          <p:cNvPr id="22" name="文本框 21"/>
          <p:cNvSpPr txBox="1"/>
          <p:nvPr/>
        </p:nvSpPr>
        <p:spPr>
          <a:xfrm>
            <a:off x="1056640" y="3959225"/>
            <a:ext cx="363283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第三，科学教育活动过程的整合。</a:t>
            </a:r>
            <a:endParaRPr lang="zh-CN" altLang="en-US" b="1">
              <a:latin typeface="微软雅黑" panose="020B0503020204020204" pitchFamily="34" charset="-122"/>
              <a:ea typeface="微软雅黑" panose="020B0503020204020204" pitchFamily="34" charset="-122"/>
            </a:endParaRPr>
          </a:p>
        </p:txBody>
      </p:sp>
      <p:sp>
        <p:nvSpPr>
          <p:cNvPr id="23" name="文本框 22"/>
          <p:cNvSpPr txBox="1"/>
          <p:nvPr/>
        </p:nvSpPr>
        <p:spPr>
          <a:xfrm>
            <a:off x="7103745" y="3971925"/>
            <a:ext cx="411543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第四，科学教育与其他领域教育的整合。</a:t>
            </a:r>
            <a:endParaRPr lang="zh-CN" altLang="en-US" b="1">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三、幼儿科学教育活动整合的操作实践</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3898900" y="1379220"/>
            <a:ext cx="50165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rPr>
              <a:t>（二）在科学教育活动中体现整合教育的理念</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25500" y="2014220"/>
            <a:ext cx="10489565" cy="2027555"/>
          </a:xfrm>
          <a:prstGeom prst="rect">
            <a:avLst/>
          </a:prstGeom>
          <a:noFill/>
        </p:spPr>
        <p:txBody>
          <a:bodyPr wrap="square" rtlCol="0" anchor="t">
            <a:spAutoFit/>
          </a:bodyPr>
          <a:p>
            <a:pPr>
              <a:lnSpc>
                <a:spcPct val="140000"/>
              </a:lnSpc>
            </a:pPr>
            <a:r>
              <a:rPr lang="en-US" altLang="zh-CN">
                <a:solidFill>
                  <a:schemeClr val="accent6">
                    <a:lumMod val="50000"/>
                  </a:schemeClr>
                </a:solidFill>
                <a:latin typeface="微软雅黑" panose="020B0503020204020204" pitchFamily="34" charset="-122"/>
                <a:ea typeface="微软雅黑" panose="020B0503020204020204" pitchFamily="34" charset="-122"/>
              </a:rPr>
              <a:t>   </a:t>
            </a:r>
            <a:r>
              <a:rPr lang="zh-CN" altLang="en-US">
                <a:solidFill>
                  <a:schemeClr val="accent6">
                    <a:lumMod val="50000"/>
                  </a:schemeClr>
                </a:solidFill>
                <a:latin typeface="微软雅黑" panose="020B0503020204020204" pitchFamily="34" charset="-122"/>
                <a:ea typeface="微软雅黑" panose="020B0503020204020204" pitchFamily="34" charset="-122"/>
              </a:rPr>
              <a:t>在科学教育活动中体现整合教育的理念，是指在坚持科学教育学科目标的前提下，同时关注到其他学科的目标；或在坚持以科学探究为主要教学方式的同时，充分利用其他学科的教育方法和手段，以达到活动整合的目的。</a:t>
            </a:r>
            <a:endParaRPr lang="zh-CN" altLang="en-US">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zh-CN" altLang="en-US">
                <a:solidFill>
                  <a:schemeClr val="accent6">
                    <a:lumMod val="50000"/>
                  </a:schemeClr>
                </a:solidFill>
                <a:latin typeface="微软雅黑" panose="020B0503020204020204" pitchFamily="34" charset="-122"/>
                <a:ea typeface="微软雅黑" panose="020B0503020204020204" pitchFamily="34" charset="-122"/>
              </a:rPr>
              <a:t> </a:t>
            </a:r>
            <a:r>
              <a:rPr lang="en-US" altLang="zh-CN">
                <a:solidFill>
                  <a:schemeClr val="accent6">
                    <a:lumMod val="50000"/>
                  </a:schemeClr>
                </a:solidFill>
                <a:latin typeface="微软雅黑" panose="020B0503020204020204" pitchFamily="34" charset="-122"/>
                <a:ea typeface="微软雅黑" panose="020B0503020204020204" pitchFamily="34" charset="-122"/>
              </a:rPr>
              <a:t>  </a:t>
            </a:r>
            <a:endParaRPr lang="en-US" altLang="zh-CN">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lang="en-US" altLang="zh-CN">
                <a:solidFill>
                  <a:schemeClr val="accent6">
                    <a:lumMod val="50000"/>
                  </a:schemeClr>
                </a:solidFill>
                <a:latin typeface="微软雅黑" panose="020B0503020204020204" pitchFamily="34" charset="-122"/>
                <a:ea typeface="微软雅黑" panose="020B0503020204020204" pitchFamily="34" charset="-122"/>
              </a:rPr>
              <a:t>   </a:t>
            </a:r>
            <a:r>
              <a:rPr lang="zh-CN" altLang="en-US">
                <a:solidFill>
                  <a:schemeClr val="accent6">
                    <a:lumMod val="50000"/>
                  </a:schemeClr>
                </a:solidFill>
                <a:latin typeface="微软雅黑" panose="020B0503020204020204" pitchFamily="34" charset="-122"/>
                <a:ea typeface="微软雅黑" panose="020B0503020204020204" pitchFamily="34" charset="-122"/>
              </a:rPr>
              <a:t>这种整合可以分为如以下几种较为常见的类型：</a:t>
            </a:r>
            <a:endParaRPr lang="zh-CN" altLang="en-US">
              <a:solidFill>
                <a:schemeClr val="accent6">
                  <a:lumMod val="50000"/>
                </a:schemeClr>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869950" y="4110990"/>
            <a:ext cx="6920865" cy="1973580"/>
          </a:xfrm>
          <a:prstGeom prst="rect">
            <a:avLst/>
          </a:prstGeom>
          <a:noFill/>
        </p:spPr>
        <p:txBody>
          <a:bodyPr wrap="square" rtlCol="0" anchor="t">
            <a:spAutoFit/>
          </a:bodyPr>
          <a:p>
            <a:pPr marL="285750" indent="-285750">
              <a:lnSpc>
                <a:spcPct val="170000"/>
              </a:lnSpc>
              <a:buFont typeface="Wingdings" panose="05000000000000000000" charset="0"/>
              <a:buChar char="l"/>
            </a:pPr>
            <a:r>
              <a:rPr lang="zh-CN" altLang="en-US" b="1">
                <a:latin typeface="微软雅黑" panose="020B0503020204020204" pitchFamily="34" charset="-122"/>
                <a:ea typeface="微软雅黑" panose="020B0503020204020204" pitchFamily="34" charset="-122"/>
                <a:cs typeface="微软雅黑" panose="020B0503020204020204" pitchFamily="34" charset="-122"/>
              </a:rPr>
              <a:t>1. 在科学教育活动中发展幼儿的语言</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70000"/>
              </a:lnSpc>
              <a:buFont typeface="Wingdings" panose="05000000000000000000" charset="0"/>
              <a:buChar char="l"/>
            </a:pPr>
            <a:r>
              <a:rPr lang="zh-CN" altLang="en-US" b="1">
                <a:latin typeface="微软雅黑" panose="020B0503020204020204" pitchFamily="34" charset="-122"/>
                <a:ea typeface="微软雅黑" panose="020B0503020204020204" pitchFamily="34" charset="-122"/>
                <a:cs typeface="微软雅黑" panose="020B0503020204020204" pitchFamily="34" charset="-122"/>
              </a:rPr>
              <a:t>2. 在科学教育活动中运用美术、音乐、舞蹈等艺术形式</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70000"/>
              </a:lnSpc>
              <a:buFont typeface="Wingdings" panose="05000000000000000000" charset="0"/>
              <a:buChar char="l"/>
            </a:pPr>
            <a:r>
              <a:rPr lang="zh-CN" altLang="en-US" b="1">
                <a:latin typeface="微软雅黑" panose="020B0503020204020204" pitchFamily="34" charset="-122"/>
                <a:ea typeface="微软雅黑" panose="020B0503020204020204" pitchFamily="34" charset="-122"/>
                <a:cs typeface="微软雅黑" panose="020B0503020204020204" pitchFamily="34" charset="-122"/>
              </a:rPr>
              <a:t>3. 在科学教育活动中运用数学知识和技能</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70000"/>
              </a:lnSpc>
              <a:buFont typeface="Wingdings" panose="05000000000000000000" charset="0"/>
              <a:buChar char="l"/>
            </a:pPr>
            <a:r>
              <a:rPr lang="zh-CN" altLang="en-US" b="1">
                <a:latin typeface="微软雅黑" panose="020B0503020204020204" pitchFamily="34" charset="-122"/>
                <a:ea typeface="微软雅黑" panose="020B0503020204020204" pitchFamily="34" charset="-122"/>
                <a:cs typeface="微软雅黑" panose="020B0503020204020204" pitchFamily="34" charset="-122"/>
              </a:rPr>
              <a:t>4. 在科学教育活动中渗透价值观的教育</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三、幼儿科学教育活动整合的操作实践</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3302000" y="1379220"/>
            <a:ext cx="50165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rPr>
              <a:t>（三）将科学教育的内容渗透于其他学科领域中</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25500" y="1907540"/>
            <a:ext cx="10489565" cy="1032510"/>
          </a:xfrm>
          <a:prstGeom prst="rect">
            <a:avLst/>
          </a:prstGeom>
          <a:noFill/>
        </p:spPr>
        <p:txBody>
          <a:bodyPr wrap="square" rtlCol="0" anchor="t">
            <a:spAutoFit/>
          </a:bodyPr>
          <a:p>
            <a:pPr>
              <a:lnSpc>
                <a:spcPct val="170000"/>
              </a:lnSpc>
            </a:pPr>
            <a:r>
              <a:rPr lang="en-US" b="1">
                <a:solidFill>
                  <a:schemeClr val="accent6">
                    <a:lumMod val="50000"/>
                  </a:schemeClr>
                </a:solidFill>
                <a:latin typeface="微软雅黑" panose="020B0503020204020204" pitchFamily="34" charset="-122"/>
                <a:ea typeface="微软雅黑" panose="020B0503020204020204" pitchFamily="34" charset="-122"/>
              </a:rPr>
              <a:t>     </a:t>
            </a:r>
            <a:r>
              <a:rPr b="1">
                <a:solidFill>
                  <a:schemeClr val="accent6">
                    <a:lumMod val="50000"/>
                  </a:schemeClr>
                </a:solidFill>
                <a:latin typeface="微软雅黑" panose="020B0503020204020204" pitchFamily="34" charset="-122"/>
                <a:ea typeface="微软雅黑" panose="020B0503020204020204" pitchFamily="34" charset="-122"/>
              </a:rPr>
              <a:t>以音乐、美术为例。当音乐、美术活动的主题涉及相关科学内容时，教师可适当加以提示，以促使幼儿经验的迁移，或鼓励幼儿讲述其已有的科学经验，并引导他们用艺术的形式表现出来。</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1"/>
            </p:custDataLst>
          </p:nvPr>
        </p:nvSpPr>
        <p:spPr>
          <a:xfrm>
            <a:off x="6886575" y="4433570"/>
            <a:ext cx="2573655" cy="368300"/>
          </a:xfrm>
          <a:prstGeom prst="rect">
            <a:avLst/>
          </a:prstGeom>
          <a:noFill/>
        </p:spPr>
        <p:txBody>
          <a:bodyPr wrap="square" rtlCol="0" anchor="t">
            <a:spAutoFit/>
          </a:bodyPr>
          <a:p>
            <a:pPr>
              <a:lnSpc>
                <a:spcPct val="100000"/>
              </a:lnSpc>
            </a:pPr>
            <a:r>
              <a:rPr b="1">
                <a:solidFill>
                  <a:schemeClr val="accent6">
                    <a:lumMod val="50000"/>
                  </a:schemeClr>
                </a:solidFill>
                <a:highlight>
                  <a:srgbClr val="FFFF00"/>
                </a:highlight>
                <a:latin typeface="微软雅黑" panose="020B0503020204020204" pitchFamily="34" charset="-122"/>
                <a:ea typeface="微软雅黑" panose="020B0503020204020204" pitchFamily="34" charset="-122"/>
              </a:rPr>
              <a:t>中班活动“吹泡泡”</a:t>
            </a:r>
            <a:endParaRPr b="1">
              <a:solidFill>
                <a:schemeClr val="accent6">
                  <a:lumMod val="50000"/>
                </a:schemeClr>
              </a:solidFill>
              <a:highlight>
                <a:srgbClr val="FFFF00"/>
              </a:highlight>
              <a:latin typeface="微软雅黑" panose="020B0503020204020204" pitchFamily="34" charset="-122"/>
              <a:ea typeface="微软雅黑" panose="020B0503020204020204" pitchFamily="34" charset="-122"/>
            </a:endParaRPr>
          </a:p>
        </p:txBody>
      </p:sp>
      <p:pic>
        <p:nvPicPr>
          <p:cNvPr id="3" name="图片 2" descr="c67b09bd5d273899e589040b877581d2"/>
          <p:cNvPicPr>
            <a:picLocks noChangeAspect="1"/>
          </p:cNvPicPr>
          <p:nvPr/>
        </p:nvPicPr>
        <p:blipFill>
          <a:blip r:embed="rId2"/>
          <a:stretch>
            <a:fillRect/>
          </a:stretch>
        </p:blipFill>
        <p:spPr>
          <a:xfrm>
            <a:off x="2302510" y="3313430"/>
            <a:ext cx="3955415" cy="2966720"/>
          </a:xfrm>
          <a:prstGeom prst="rect">
            <a:avLst/>
          </a:prstGeom>
        </p:spPr>
      </p:pic>
    </p:spTree>
    <p:custDataLst>
      <p:tags r:id="rId3"/>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三、幼儿科学教育活动整合的操作实践</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3302000" y="1379220"/>
            <a:ext cx="50165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rPr>
              <a:t>（四）积极开展整合性的主题活动和项目活动</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825500" y="2014220"/>
            <a:ext cx="10489565" cy="561975"/>
          </a:xfrm>
          <a:prstGeom prst="rect">
            <a:avLst/>
          </a:prstGeom>
          <a:noFill/>
        </p:spPr>
        <p:txBody>
          <a:bodyPr wrap="square" rtlCol="0" anchor="t">
            <a:spAutoFit/>
          </a:bodyPr>
          <a:p>
            <a:pPr>
              <a:lnSpc>
                <a:spcPct val="170000"/>
              </a:lnSpc>
            </a:pPr>
            <a:r>
              <a:rPr b="1">
                <a:solidFill>
                  <a:schemeClr val="accent6">
                    <a:lumMod val="50000"/>
                  </a:schemeClr>
                </a:solidFill>
                <a:latin typeface="微软雅黑" panose="020B0503020204020204" pitchFamily="34" charset="-122"/>
                <a:ea typeface="微软雅黑" panose="020B0503020204020204" pitchFamily="34" charset="-122"/>
              </a:rPr>
              <a:t>整合性指的是将科学教育的内容与其他领域的内容相结合，以主题或项目的方式呈现出来。</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25500" y="2698750"/>
            <a:ext cx="1562735" cy="368300"/>
          </a:xfrm>
          <a:prstGeom prst="rect">
            <a:avLst/>
          </a:prstGeom>
          <a:noFill/>
        </p:spPr>
        <p:txBody>
          <a:bodyPr wrap="square" rtlCol="0" anchor="t">
            <a:spAutoFit/>
          </a:bodyPr>
          <a:p>
            <a:r>
              <a:rPr lang="zh-CN" altLang="en-US"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1. 主题活动</a:t>
            </a:r>
            <a:endParaRPr lang="zh-CN" altLang="en-US"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73100" y="3371850"/>
            <a:ext cx="2540000" cy="368300"/>
          </a:xfrm>
          <a:prstGeom prst="rect">
            <a:avLst/>
          </a:prstGeom>
          <a:noFill/>
        </p:spPr>
        <p:txBody>
          <a:bodyPr wrap="square" rtlCol="0" anchor="t">
            <a:spAutoFit/>
          </a:bodyPr>
          <a:p>
            <a:r>
              <a:rPr lang="zh-CN" altLang="en-US"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（1）主题活动的内涵</a:t>
            </a:r>
            <a:endParaRPr lang="zh-CN" altLang="en-US" b="1">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914400" y="3851910"/>
            <a:ext cx="9943465" cy="1863725"/>
          </a:xfrm>
          <a:prstGeom prst="rect">
            <a:avLst/>
          </a:prstGeom>
          <a:noFill/>
        </p:spPr>
        <p:txBody>
          <a:bodyPr wrap="square" rtlCol="0" anchor="t">
            <a:spAutoFit/>
          </a:bodyPr>
          <a:p>
            <a:pPr>
              <a:lnSpc>
                <a:spcPct val="16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主题活动又称“综合主题活动”，它是指在一段时间内教师以幼儿发展所需要的某个核心知识经验为中心来组织的教育教学活动。在当前幼儿园的课程实践中，主题活动是一种普遍存在的课程整合方式。主题活动以“主题”的形式将幼儿园各学科中相互联系的内容有机地结合在一起，让幼儿在活动中获得较为完整的经验。</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1"/>
            </p:custDataLst>
          </p:nvPr>
        </p:nvSpPr>
        <p:spPr>
          <a:xfrm>
            <a:off x="7666990" y="5641340"/>
            <a:ext cx="2540000" cy="645160"/>
          </a:xfrm>
          <a:prstGeom prst="rect">
            <a:avLst/>
          </a:prstGeom>
          <a:noFill/>
        </p:spPr>
        <p:txBody>
          <a:bodyPr wrap="square" rtlCol="0" anchor="t">
            <a:spAutoFit/>
          </a:bodyPr>
          <a:p>
            <a:r>
              <a:rPr lang="zh-CN" altLang="en-US" u="sng">
                <a:solidFill>
                  <a:schemeClr val="tx2"/>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hlinkClick r:id="rId2" tooltip="" action="ppaction://hlinkfile"/>
              </a:rPr>
              <a:t>大班主题“海底世界”活动列表</a:t>
            </a:r>
            <a:endParaRPr lang="zh-CN" altLang="en-US" u="sng">
              <a:solidFill>
                <a:schemeClr val="tx2"/>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9" name="图片 8" descr="5b64d848a752e_610"/>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6096000" y="5290185"/>
            <a:ext cx="1346835" cy="1346835"/>
          </a:xfrm>
          <a:prstGeom prst="rect">
            <a:avLst/>
          </a:prstGeom>
        </p:spPr>
      </p:pic>
    </p:spTree>
    <p:custDataLst>
      <p:tags r:id="rId4"/>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三、幼儿科学教育活动整合的操作实践</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647700" y="1530350"/>
            <a:ext cx="2540000" cy="368300"/>
          </a:xfrm>
          <a:prstGeom prst="rect">
            <a:avLst/>
          </a:prstGeom>
          <a:noFill/>
        </p:spPr>
        <p:txBody>
          <a:bodyPr wrap="square" rtlCol="0" anchor="t">
            <a:spAutoFit/>
          </a:bodyPr>
          <a:p>
            <a:r>
              <a:rPr lang="zh-CN" altLang="en-US"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（2）主题活动的设计</a:t>
            </a:r>
            <a:endParaRPr lang="zh-CN" altLang="en-US" b="1">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137285" y="1898650"/>
            <a:ext cx="6553200" cy="534035"/>
          </a:xfrm>
          <a:prstGeom prst="rect">
            <a:avLst/>
          </a:prstGeom>
          <a:noFill/>
        </p:spPr>
        <p:txBody>
          <a:bodyPr wrap="square" rtlCol="0" anchor="t">
            <a:spAutoFit/>
          </a:bodyPr>
          <a:p>
            <a:pPr>
              <a:lnSpc>
                <a:spcPct val="160000"/>
              </a:lnSpc>
            </a:pPr>
            <a:r>
              <a:rPr>
                <a:latin typeface="微软雅黑" panose="020B0503020204020204" pitchFamily="34" charset="-122"/>
                <a:ea typeface="微软雅黑" panose="020B0503020204020204" pitchFamily="34" charset="-122"/>
                <a:cs typeface="微软雅黑" panose="020B0503020204020204" pitchFamily="34" charset="-122"/>
              </a:rPr>
              <a:t>①主题单元的设计。主题单元的设计可以有以下多个出发点</a:t>
            </a:r>
            <a:r>
              <a:rPr lang="zh-CN">
                <a:latin typeface="微软雅黑" panose="020B0503020204020204" pitchFamily="34" charset="-122"/>
                <a:ea typeface="微软雅黑" panose="020B0503020204020204" pitchFamily="34" charset="-122"/>
                <a:cs typeface="微软雅黑" panose="020B0503020204020204" pitchFamily="34" charset="-122"/>
              </a:rPr>
              <a:t>：</a:t>
            </a:r>
            <a:endParaRPr lang="zh-CN">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238885" y="2432685"/>
            <a:ext cx="4342130" cy="1640205"/>
          </a:xfrm>
          <a:prstGeom prst="rect">
            <a:avLst/>
          </a:prstGeom>
          <a:noFill/>
        </p:spPr>
        <p:txBody>
          <a:bodyPr wrap="square" rtlCol="0" anchor="t">
            <a:spAutoFit/>
          </a:bodyPr>
          <a:p>
            <a:pPr>
              <a:lnSpc>
                <a:spcPct val="14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首先，从课程的目标出发。</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其次，从形成幼儿积极的自我概念出发。</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再次，从现有的“内容”或“材料”出发。</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最后，从幼儿的兴趣和需要出发。</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647700" y="4072890"/>
            <a:ext cx="10293350" cy="1529715"/>
          </a:xfrm>
          <a:prstGeom prst="rect">
            <a:avLst/>
          </a:prstGeom>
          <a:noFill/>
        </p:spPr>
        <p:txBody>
          <a:bodyPr wrap="square" rtlCol="0" anchor="t">
            <a:spAutoFit/>
          </a:bodyPr>
          <a:p>
            <a:pPr>
              <a:lnSpc>
                <a:spcPct val="130000"/>
              </a:lnSpc>
            </a:pPr>
            <a:r>
              <a:rPr lang="en-US" altLang="zh-CN">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②主题名称的确定。根据“幼儿是学习主体”的思想，教师要努力从幼儿的角度、站在幼儿的立场上来思考周围世界的样子，并用幼儿自己的语言来给主题定名；</a:t>
            </a:r>
            <a:endParaRPr lang="zh-CN" altLang="en-US">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③主题目标的确定。要想确定主题目标，教师必须对主题的教育价值进行分析。</a:t>
            </a:r>
            <a:endParaRPr lang="zh-CN" altLang="en-US">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      ④主题内容的选择。主题内容的选择是指主题课程所包含的具体活动容量。</a:t>
            </a:r>
            <a:endParaRPr lang="zh-CN" altLang="en-US">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三、幼儿科学教育活动整合的操作实践</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812800" y="1428750"/>
            <a:ext cx="1562735" cy="368300"/>
          </a:xfrm>
          <a:prstGeom prst="rect">
            <a:avLst/>
          </a:prstGeom>
          <a:noFill/>
        </p:spPr>
        <p:txBody>
          <a:bodyPr wrap="square" rtlCol="0" anchor="t">
            <a:spAutoFit/>
          </a:bodyPr>
          <a:p>
            <a:r>
              <a:rPr lang="zh-CN" altLang="en-US"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2. 项目活动</a:t>
            </a:r>
            <a:endParaRPr lang="zh-CN" altLang="en-US" b="1">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812800" y="1974850"/>
            <a:ext cx="2540000" cy="368300"/>
          </a:xfrm>
          <a:prstGeom prst="rect">
            <a:avLst/>
          </a:prstGeom>
          <a:noFill/>
        </p:spPr>
        <p:txBody>
          <a:bodyPr wrap="square" rtlCol="0" anchor="t">
            <a:spAutoFit/>
          </a:bodyPr>
          <a:p>
            <a:r>
              <a:rPr lang="zh-CN" altLang="en-US"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（1）项目活动的内涵</a:t>
            </a:r>
            <a:endParaRPr lang="zh-CN" altLang="en-US" b="1">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12800" y="2343150"/>
            <a:ext cx="10464165" cy="1640205"/>
          </a:xfrm>
          <a:prstGeom prst="rect">
            <a:avLst/>
          </a:prstGeom>
          <a:noFill/>
        </p:spPr>
        <p:txBody>
          <a:bodyPr wrap="square" rtlCol="0" anchor="t">
            <a:spAutoFit/>
          </a:bodyPr>
          <a:p>
            <a:pPr>
              <a:lnSpc>
                <a:spcPct val="14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项目活动源自意大利瑞吉欧幼儿教育体系，它是指幼儿在教师的支持下，围绕生活中某个大家感兴趣的“话题”或“问题”进行深入探究，在合作研究的过程中发现知识、理解意义、构建认识的过程。它和主题活动最大的区别在于其生成性，即活动的计划和目标都不是由教师单方面事先设计好的，而是由教师与幼儿共同设计、共同建构，通过形成性的评估逐步发展起来的。</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12800" y="3983355"/>
            <a:ext cx="2540000" cy="368300"/>
          </a:xfrm>
          <a:prstGeom prst="rect">
            <a:avLst/>
          </a:prstGeom>
          <a:noFill/>
        </p:spPr>
        <p:txBody>
          <a:bodyPr wrap="square" rtlCol="0" anchor="t">
            <a:spAutoFit/>
          </a:bodyPr>
          <a:p>
            <a:r>
              <a:rPr lang="zh-CN" altLang="en-US"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（2）项目活动的步骤</a:t>
            </a:r>
            <a:endParaRPr lang="zh-CN" altLang="en-US" b="1">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736600" y="4438650"/>
            <a:ext cx="10464165" cy="1640205"/>
          </a:xfrm>
          <a:prstGeom prst="rect">
            <a:avLst/>
          </a:prstGeom>
          <a:noFill/>
        </p:spPr>
        <p:txBody>
          <a:bodyPr wrap="square" rtlCol="0" anchor="t">
            <a:spAutoFit/>
          </a:bodyPr>
          <a:p>
            <a:pPr>
              <a:lnSpc>
                <a:spcPct val="14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①提出话题。在项目活动的开始阶段，幼儿和教师要开展一系列的讨论，以选择和明确要调查的话题。</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a:latin typeface="微软雅黑" panose="020B0503020204020204" pitchFamily="34" charset="-122"/>
                <a:ea typeface="微软雅黑" panose="020B0503020204020204" pitchFamily="34" charset="-122"/>
                <a:cs typeface="微软雅黑" panose="020B0503020204020204" pitchFamily="34" charset="-122"/>
              </a:rPr>
              <a:t>    ②田野工作。田野工作是指经过专门训练的人类学者亲自进入某一社区，通过直接的观察、访谈、居住体验等方式，获取第一手研究资料的过程，是项目活动的发展阶段。</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a:latin typeface="微软雅黑" panose="020B0503020204020204" pitchFamily="34" charset="-122"/>
                <a:ea typeface="微软雅黑" panose="020B0503020204020204" pitchFamily="34" charset="-122"/>
                <a:cs typeface="微软雅黑" panose="020B0503020204020204" pitchFamily="34" charset="-122"/>
              </a:rPr>
              <a:t>    ③总结分享。</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三、幼儿科学教育活动整合的操作实践</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5" name="文本框 4"/>
          <p:cNvSpPr txBox="1"/>
          <p:nvPr/>
        </p:nvSpPr>
        <p:spPr>
          <a:xfrm>
            <a:off x="914400" y="1405255"/>
            <a:ext cx="3162300" cy="368300"/>
          </a:xfrm>
          <a:prstGeom prst="rect">
            <a:avLst/>
          </a:prstGeom>
          <a:noFill/>
        </p:spPr>
        <p:txBody>
          <a:bodyPr wrap="square" rtlCol="0" anchor="t">
            <a:spAutoFit/>
          </a:bodyPr>
          <a:p>
            <a:r>
              <a:rPr lang="zh-CN" altLang="en-US" b="1">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（3）幼儿在各阶段中的工作</a:t>
            </a:r>
            <a:endParaRPr lang="zh-CN" altLang="en-US" b="1">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8" name="图片 7"/>
          <p:cNvPicPr>
            <a:picLocks noChangeAspect="1"/>
          </p:cNvPicPr>
          <p:nvPr/>
        </p:nvPicPr>
        <p:blipFill>
          <a:blip r:embed="rId1"/>
          <a:stretch>
            <a:fillRect/>
          </a:stretch>
        </p:blipFill>
        <p:spPr>
          <a:xfrm>
            <a:off x="1739265" y="1973580"/>
            <a:ext cx="7355205" cy="4458335"/>
          </a:xfrm>
          <a:prstGeom prst="rect">
            <a:avLst/>
          </a:prstGeom>
        </p:spPr>
      </p:pic>
    </p:spTree>
    <p:custDataLst>
      <p:tags r:id="rId2"/>
    </p:custData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5" name="文本框 4"/>
          <p:cNvSpPr txBox="1"/>
          <p:nvPr/>
        </p:nvSpPr>
        <p:spPr>
          <a:xfrm>
            <a:off x="4514850" y="1290955"/>
            <a:ext cx="31623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（一）主题活动——“水”</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711200" y="1797050"/>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1. 水的多样性</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711200" y="2279650"/>
            <a:ext cx="2540000" cy="36830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（1）主要概念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003300" y="2683510"/>
            <a:ext cx="9943465" cy="1170305"/>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rPr>
              <a:t>①水以不同的形态存在：有流动的水（液态）、凝固的水（固态）和看不见的水（气态）。</a:t>
            </a:r>
            <a:endParaRPr lang="zh-CN" altLang="en-US">
              <a:latin typeface="微软雅黑" panose="020B0503020204020204" pitchFamily="34" charset="-122"/>
              <a:ea typeface="微软雅黑" panose="020B0503020204020204" pitchFamily="34" charset="-122"/>
            </a:endParaRPr>
          </a:p>
          <a:p>
            <a:pPr>
              <a:lnSpc>
                <a:spcPct val="130000"/>
              </a:lnSpc>
            </a:pPr>
            <a:r>
              <a:rPr lang="zh-CN" altLang="en-US">
                <a:latin typeface="微软雅黑" panose="020B0503020204020204" pitchFamily="34" charset="-122"/>
                <a:ea typeface="微软雅黑" panose="020B0503020204020204" pitchFamily="34" charset="-122"/>
              </a:rPr>
              <a:t>②水存在于不同的地方：小河、小溪、大海、瀑布、冰、雨、雪、雾、霜、云里都有水。</a:t>
            </a:r>
            <a:endParaRPr lang="zh-CN" altLang="en-US">
              <a:latin typeface="微软雅黑" panose="020B0503020204020204" pitchFamily="34" charset="-122"/>
              <a:ea typeface="微软雅黑" panose="020B0503020204020204" pitchFamily="34" charset="-122"/>
            </a:endParaRPr>
          </a:p>
          <a:p>
            <a:pPr>
              <a:lnSpc>
                <a:spcPct val="130000"/>
              </a:lnSpc>
            </a:pPr>
            <a:r>
              <a:rPr lang="zh-CN" altLang="en-US">
                <a:latin typeface="微软雅黑" panose="020B0503020204020204" pitchFamily="34" charset="-122"/>
                <a:ea typeface="微软雅黑" panose="020B0503020204020204" pitchFamily="34" charset="-122"/>
              </a:rPr>
              <a:t>③水有多种用途：可以用来喝、洗手、浇花、灭火、发电等。</a:t>
            </a:r>
            <a:endParaRPr lang="zh-CN" altLang="en-US">
              <a:latin typeface="微软雅黑" panose="020B0503020204020204" pitchFamily="34" charset="-122"/>
              <a:ea typeface="微软雅黑" panose="020B0503020204020204" pitchFamily="34" charset="-122"/>
            </a:endParaRPr>
          </a:p>
        </p:txBody>
      </p:sp>
      <p:sp>
        <p:nvSpPr>
          <p:cNvPr id="6" name="文本框 5"/>
          <p:cNvSpPr txBox="1"/>
          <p:nvPr/>
        </p:nvSpPr>
        <p:spPr>
          <a:xfrm>
            <a:off x="711200" y="3893820"/>
            <a:ext cx="3086100" cy="36830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（2）活动素材与活动指导</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939800" y="4302125"/>
            <a:ext cx="9943465" cy="450850"/>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rPr>
              <a:t>①找一找：自然界的水都在哪里。</a:t>
            </a:r>
            <a:endParaRPr lang="zh-CN" altLang="en-US">
              <a:latin typeface="微软雅黑" panose="020B0503020204020204" pitchFamily="34" charset="-122"/>
              <a:ea typeface="微软雅黑" panose="020B0503020204020204" pitchFamily="34" charset="-122"/>
            </a:endParaRPr>
          </a:p>
        </p:txBody>
      </p:sp>
      <p:sp>
        <p:nvSpPr>
          <p:cNvPr id="9" name="文本框 8"/>
          <p:cNvSpPr txBox="1"/>
          <p:nvPr/>
        </p:nvSpPr>
        <p:spPr>
          <a:xfrm>
            <a:off x="1003300" y="486854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素材一：自然界中不同形态水的图片。</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0" name="文本框 9"/>
          <p:cNvSpPr txBox="1"/>
          <p:nvPr/>
        </p:nvSpPr>
        <p:spPr>
          <a:xfrm>
            <a:off x="939800" y="5278755"/>
            <a:ext cx="10457180" cy="1032510"/>
          </a:xfrm>
          <a:prstGeom prst="rect">
            <a:avLst/>
          </a:prstGeom>
          <a:noFill/>
        </p:spPr>
        <p:txBody>
          <a:bodyPr wrap="square" rtlCol="0" anchor="t">
            <a:spAutoFit/>
          </a:bodyPr>
          <a:p>
            <a:pPr>
              <a:lnSpc>
                <a:spcPct val="170000"/>
              </a:lnSpc>
            </a:pPr>
            <a:r>
              <a:rPr lang="zh-CN" altLang="en-US">
                <a:latin typeface="华文楷体" panose="02010600040101010101" charset="-122"/>
                <a:ea typeface="华文楷体" panose="02010600040101010101" charset="-122"/>
              </a:rPr>
              <a:t>活动目标：欣赏关于水的作品，了解水的多种存在形式；感受大自然的美丽与神奇，热爱大自然。</a:t>
            </a:r>
            <a:endParaRPr lang="zh-CN" altLang="en-US">
              <a:latin typeface="华文楷体" panose="02010600040101010101" charset="-122"/>
              <a:ea typeface="华文楷体" panose="02010600040101010101" charset="-122"/>
            </a:endParaRPr>
          </a:p>
          <a:p>
            <a:pPr>
              <a:lnSpc>
                <a:spcPct val="170000"/>
              </a:lnSpc>
            </a:pPr>
            <a:r>
              <a:rPr lang="zh-CN" altLang="en-US">
                <a:latin typeface="华文楷体" panose="02010600040101010101" charset="-122"/>
                <a:ea typeface="华文楷体" panose="02010600040101010101" charset="-122"/>
              </a:rPr>
              <a:t>活动指导：地球上的水是多种多样的，小朋友，让我们找找看，水都藏在哪里呢？</a:t>
            </a:r>
            <a:endParaRPr lang="zh-CN" altLang="en-US">
              <a:latin typeface="华文楷体" panose="02010600040101010101" charset="-122"/>
              <a:ea typeface="华文楷体" panose="02010600040101010101"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一、集体教学活动概述</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7" name="文本框 6"/>
          <p:cNvSpPr txBox="1"/>
          <p:nvPr/>
        </p:nvSpPr>
        <p:spPr>
          <a:xfrm>
            <a:off x="3854450" y="2961640"/>
            <a:ext cx="1165225" cy="368300"/>
          </a:xfrm>
          <a:prstGeom prst="rect">
            <a:avLst/>
          </a:prstGeom>
          <a:noFill/>
        </p:spPr>
        <p:txBody>
          <a:bodyPr wrap="square" rtlCol="0" anchor="t">
            <a:spAutoFit/>
          </a:bodyPr>
          <a:p>
            <a:r>
              <a:rPr b="1">
                <a:solidFill>
                  <a:schemeClr val="bg1"/>
                </a:solidFill>
                <a:latin typeface="微软雅黑" panose="020B0503020204020204" pitchFamily="34" charset="-122"/>
                <a:ea typeface="微软雅黑" panose="020B0503020204020204" pitchFamily="34" charset="-122"/>
              </a:rPr>
              <a:t>1. 味觉</a:t>
            </a:r>
            <a:endParaRPr b="1">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260975" y="4362450"/>
            <a:ext cx="1165225" cy="368300"/>
          </a:xfrm>
          <a:prstGeom prst="rect">
            <a:avLst/>
          </a:prstGeom>
          <a:noFill/>
        </p:spPr>
        <p:txBody>
          <a:bodyPr wrap="square" rtlCol="0" anchor="t">
            <a:spAutoFit/>
          </a:bodyPr>
          <a:p>
            <a:r>
              <a:rPr b="1">
                <a:solidFill>
                  <a:schemeClr val="bg1"/>
                </a:solidFill>
                <a:latin typeface="微软雅黑" panose="020B0503020204020204" pitchFamily="34" charset="-122"/>
                <a:ea typeface="微软雅黑" panose="020B0503020204020204" pitchFamily="34" charset="-122"/>
              </a:rPr>
              <a:t>2. 嗅觉</a:t>
            </a:r>
            <a:endParaRPr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55650" y="1548765"/>
            <a:ext cx="3002280" cy="419735"/>
          </a:xfrm>
          <a:prstGeom prst="rect">
            <a:avLst/>
          </a:prstGeom>
          <a:noFill/>
        </p:spPr>
        <p:txBody>
          <a:bodyPr wrap="square" rtlCol="0" anchor="t">
            <a:spAutoFit/>
          </a:bodyPr>
          <a:p>
            <a:pPr algn="l" fontAlgn="auto">
              <a:lnSpc>
                <a:spcPts val="2560"/>
              </a:lnSpc>
            </a:pPr>
            <a:r>
              <a:rPr b="1">
                <a:solidFill>
                  <a:srgbClr val="FF0000"/>
                </a:solidFill>
                <a:latin typeface="微软雅黑" panose="020B0503020204020204" pitchFamily="34" charset="-122"/>
                <a:ea typeface="微软雅黑" panose="020B0503020204020204" pitchFamily="34" charset="-122"/>
              </a:rPr>
              <a:t>2. 集体教学活动的作用</a:t>
            </a:r>
            <a:endParaRPr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80110" y="2211705"/>
            <a:ext cx="6692900"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集体教学活动对学前幼儿科学教育具有重要的作用</a:t>
            </a:r>
            <a:r>
              <a:rPr lang="zh-CN" b="1">
                <a:latin typeface="微软雅黑" panose="020B0503020204020204" pitchFamily="34" charset="-122"/>
                <a:ea typeface="微软雅黑" panose="020B0503020204020204" pitchFamily="34" charset="-122"/>
              </a:rPr>
              <a:t>：</a:t>
            </a:r>
            <a:endParaRPr lang="zh-CN" b="1">
              <a:latin typeface="微软雅黑" panose="020B0503020204020204" pitchFamily="34" charset="-122"/>
              <a:ea typeface="微软雅黑" panose="020B0503020204020204" pitchFamily="34" charset="-122"/>
            </a:endParaRPr>
          </a:p>
        </p:txBody>
      </p:sp>
      <p:sp>
        <p:nvSpPr>
          <p:cNvPr id="5" name="文本框 4"/>
          <p:cNvSpPr txBox="1"/>
          <p:nvPr/>
        </p:nvSpPr>
        <p:spPr>
          <a:xfrm>
            <a:off x="965200" y="2823210"/>
            <a:ext cx="9055100" cy="1585595"/>
          </a:xfrm>
          <a:prstGeom prst="rect">
            <a:avLst/>
          </a:prstGeom>
          <a:noFill/>
        </p:spPr>
        <p:txBody>
          <a:bodyPr wrap="square" rtlCol="0" anchor="t">
            <a:spAutoFit/>
          </a:bodyPr>
          <a:p>
            <a:pPr marL="285750" indent="-285750">
              <a:lnSpc>
                <a:spcPct val="180000"/>
              </a:lnSpc>
              <a:buFont typeface="Wingdings" panose="05000000000000000000" charset="0"/>
              <a:buChar char="Ø"/>
            </a:pPr>
            <a:r>
              <a:rPr lang="zh-CN" altLang="en-US">
                <a:latin typeface="微软雅黑" panose="020B0503020204020204" pitchFamily="34" charset="-122"/>
                <a:ea typeface="微软雅黑" panose="020B0503020204020204" pitchFamily="34" charset="-122"/>
                <a:cs typeface="微软雅黑" panose="020B0503020204020204" pitchFamily="34" charset="-122"/>
              </a:rPr>
              <a:t>（1）保证每个幼儿掌握基本的科学知识、方法和技能。</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80000"/>
              </a:lnSpc>
              <a:buFont typeface="Wingdings" panose="05000000000000000000" charset="0"/>
              <a:buChar char="Ø"/>
            </a:pPr>
            <a:r>
              <a:rPr lang="zh-CN" altLang="en-US">
                <a:latin typeface="微软雅黑" panose="020B0503020204020204" pitchFamily="34" charset="-122"/>
                <a:ea typeface="微软雅黑" panose="020B0503020204020204" pitchFamily="34" charset="-122"/>
                <a:cs typeface="微软雅黑" panose="020B0503020204020204" pitchFamily="34" charset="-122"/>
              </a:rPr>
              <a:t>（2）提高幼儿的学习效率。</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80000"/>
              </a:lnSpc>
              <a:buFont typeface="Wingdings" panose="05000000000000000000" charset="0"/>
              <a:buChar char="Ø"/>
            </a:pPr>
            <a:r>
              <a:rPr lang="zh-CN" altLang="en-US">
                <a:latin typeface="微软雅黑" panose="020B0503020204020204" pitchFamily="34" charset="-122"/>
                <a:ea typeface="微软雅黑" panose="020B0503020204020204" pitchFamily="34" charset="-122"/>
                <a:cs typeface="微软雅黑" panose="020B0503020204020204" pitchFamily="34" charset="-122"/>
              </a:rPr>
              <a:t>（3）促进幼儿与同伴之间的相互交流、相互启发、相互学习。</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755650" y="4586605"/>
            <a:ext cx="10273665" cy="922020"/>
          </a:xfrm>
          <a:prstGeom prst="rect">
            <a:avLst/>
          </a:prstGeom>
          <a:noFill/>
        </p:spPr>
        <p:txBody>
          <a:bodyPr wrap="square" rtlCol="0" anchor="t">
            <a:spAutoFit/>
          </a:bodyPr>
          <a:p>
            <a:pPr>
              <a:lnSpc>
                <a:spcPct val="150000"/>
              </a:lnSpc>
            </a:pPr>
            <a:r>
              <a:rPr lang="en-US" b="1">
                <a:latin typeface="微软雅黑" panose="020B0503020204020204" pitchFamily="34" charset="-122"/>
                <a:ea typeface="微软雅黑" panose="020B0503020204020204" pitchFamily="34" charset="-122"/>
              </a:rPr>
              <a:t>     </a:t>
            </a:r>
            <a:r>
              <a:rPr b="1">
                <a:latin typeface="微软雅黑" panose="020B0503020204020204" pitchFamily="34" charset="-122"/>
                <a:ea typeface="微软雅黑" panose="020B0503020204020204" pitchFamily="34" charset="-122"/>
              </a:rPr>
              <a:t>集体教学活动是目前我国幼儿园普遍采用的一种教学活动类型。受到当前我国广大城乡幼儿园的条件限制，尤其是师幼人数比例的限制，集体教学活动更是一种适合我国国情的、高效率的教学活动。</a:t>
            </a:r>
            <a:endParaRPr b="1">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835025" y="134937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素材二：自然界中不同地方水的图片。</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0" name="文本框 9"/>
          <p:cNvSpPr txBox="1"/>
          <p:nvPr/>
        </p:nvSpPr>
        <p:spPr>
          <a:xfrm>
            <a:off x="835025" y="1800225"/>
            <a:ext cx="10457180" cy="1032510"/>
          </a:xfrm>
          <a:prstGeom prst="rect">
            <a:avLst/>
          </a:prstGeom>
          <a:noFill/>
        </p:spPr>
        <p:txBody>
          <a:bodyPr wrap="square" rtlCol="0" anchor="t">
            <a:spAutoFit/>
          </a:bodyPr>
          <a:p>
            <a:pPr>
              <a:lnSpc>
                <a:spcPct val="170000"/>
              </a:lnSpc>
            </a:pPr>
            <a:r>
              <a:rPr lang="zh-CN" altLang="en-US">
                <a:latin typeface="华文楷体" panose="02010600040101010101" charset="-122"/>
                <a:ea typeface="华文楷体" panose="02010600040101010101" charset="-122"/>
              </a:rPr>
              <a:t>活动目标：能区分溪流、河流、湖泊和大海的特征，并运用自己的语言对这些特征进行描绘。</a:t>
            </a:r>
            <a:endParaRPr lang="zh-CN" altLang="en-US">
              <a:latin typeface="华文楷体" panose="02010600040101010101" charset="-122"/>
              <a:ea typeface="华文楷体" panose="02010600040101010101" charset="-122"/>
            </a:endParaRPr>
          </a:p>
          <a:p>
            <a:pPr>
              <a:lnSpc>
                <a:spcPct val="170000"/>
              </a:lnSpc>
            </a:pPr>
            <a:r>
              <a:rPr lang="zh-CN" altLang="en-US">
                <a:latin typeface="华文楷体" panose="02010600040101010101" charset="-122"/>
                <a:ea typeface="华文楷体" panose="02010600040101010101" charset="-122"/>
              </a:rPr>
              <a:t>活动指导：小朋友们，水都在哪里呢？这些有水的地方叫什么名字？</a:t>
            </a:r>
            <a:endParaRPr lang="zh-CN" altLang="en-US">
              <a:latin typeface="华文楷体" panose="02010600040101010101" charset="-122"/>
              <a:ea typeface="华文楷体" panose="02010600040101010101" charset="-122"/>
            </a:endParaRPr>
          </a:p>
        </p:txBody>
      </p:sp>
      <p:sp>
        <p:nvSpPr>
          <p:cNvPr id="8" name="文本框 7"/>
          <p:cNvSpPr txBox="1"/>
          <p:nvPr/>
        </p:nvSpPr>
        <p:spPr>
          <a:xfrm>
            <a:off x="835025" y="2832735"/>
            <a:ext cx="9943465" cy="450850"/>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rPr>
              <a:t>②找一找能够流动的水都在哪些地方。</a:t>
            </a:r>
            <a:endParaRPr lang="zh-CN" altLang="en-US">
              <a:latin typeface="微软雅黑" panose="020B0503020204020204" pitchFamily="34" charset="-122"/>
              <a:ea typeface="微软雅黑" panose="020B0503020204020204" pitchFamily="34" charset="-122"/>
            </a:endParaRPr>
          </a:p>
        </p:txBody>
      </p:sp>
      <p:sp>
        <p:nvSpPr>
          <p:cNvPr id="11" name="文本框 10"/>
          <p:cNvSpPr txBox="1"/>
          <p:nvPr/>
        </p:nvSpPr>
        <p:spPr>
          <a:xfrm>
            <a:off x="758825" y="336867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素材一：幼儿园附近有水的地方。</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2" name="文本框 11"/>
          <p:cNvSpPr txBox="1"/>
          <p:nvPr/>
        </p:nvSpPr>
        <p:spPr>
          <a:xfrm>
            <a:off x="758825" y="3819525"/>
            <a:ext cx="10457180" cy="1032510"/>
          </a:xfrm>
          <a:prstGeom prst="rect">
            <a:avLst/>
          </a:prstGeom>
          <a:noFill/>
        </p:spPr>
        <p:txBody>
          <a:bodyPr wrap="square" rtlCol="0" anchor="t">
            <a:spAutoFit/>
          </a:bodyPr>
          <a:p>
            <a:pPr>
              <a:lnSpc>
                <a:spcPct val="170000"/>
              </a:lnSpc>
            </a:pPr>
            <a:r>
              <a:rPr lang="zh-CN" altLang="en-US">
                <a:latin typeface="华文楷体" panose="02010600040101010101" charset="-122"/>
                <a:ea typeface="华文楷体" panose="02010600040101010101" charset="-122"/>
              </a:rPr>
              <a:t>活动目标：能够找到流动的水，并说出这些液态水的名称。</a:t>
            </a:r>
            <a:endParaRPr lang="zh-CN" altLang="en-US">
              <a:latin typeface="华文楷体" panose="02010600040101010101" charset="-122"/>
              <a:ea typeface="华文楷体" panose="02010600040101010101" charset="-122"/>
            </a:endParaRPr>
          </a:p>
          <a:p>
            <a:pPr>
              <a:lnSpc>
                <a:spcPct val="170000"/>
              </a:lnSpc>
            </a:pPr>
            <a:r>
              <a:rPr lang="zh-CN" altLang="en-US">
                <a:latin typeface="华文楷体" panose="02010600040101010101" charset="-122"/>
                <a:ea typeface="华文楷体" panose="02010600040101010101" charset="-122"/>
              </a:rPr>
              <a:t>活动指导：小朋友们，今天老师带你们去外面找水，你们可要观察仔细了，看看哪里有流动的水。</a:t>
            </a:r>
            <a:endParaRPr lang="zh-CN" altLang="en-US">
              <a:latin typeface="华文楷体" panose="02010600040101010101" charset="-122"/>
              <a:ea typeface="华文楷体" panose="02010600040101010101" charset="-122"/>
            </a:endParaRPr>
          </a:p>
        </p:txBody>
      </p:sp>
      <p:sp>
        <p:nvSpPr>
          <p:cNvPr id="14" name="文本框 13"/>
          <p:cNvSpPr txBox="1"/>
          <p:nvPr/>
        </p:nvSpPr>
        <p:spPr>
          <a:xfrm>
            <a:off x="835025" y="482917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素材二：视频（春雨的色彩）。</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5" name="文本框 14"/>
          <p:cNvSpPr txBox="1"/>
          <p:nvPr/>
        </p:nvSpPr>
        <p:spPr>
          <a:xfrm>
            <a:off x="835025" y="5280025"/>
            <a:ext cx="10457180" cy="1503045"/>
          </a:xfrm>
          <a:prstGeom prst="rect">
            <a:avLst/>
          </a:prstGeom>
          <a:noFill/>
        </p:spPr>
        <p:txBody>
          <a:bodyPr wrap="square" rtlCol="0" anchor="t">
            <a:spAutoFit/>
          </a:bodyPr>
          <a:p>
            <a:pPr>
              <a:lnSpc>
                <a:spcPct val="170000"/>
              </a:lnSpc>
            </a:pPr>
            <a:r>
              <a:rPr lang="zh-CN" altLang="en-US">
                <a:latin typeface="华文楷体" panose="02010600040101010101" charset="-122"/>
                <a:ea typeface="华文楷体" panose="02010600040101010101" charset="-122"/>
              </a:rPr>
              <a:t>活动目标：欣赏春雨，从颜色、形状和声音来感受春雨的特征。</a:t>
            </a:r>
            <a:endParaRPr lang="zh-CN" altLang="en-US">
              <a:latin typeface="华文楷体" panose="02010600040101010101" charset="-122"/>
              <a:ea typeface="华文楷体" panose="02010600040101010101" charset="-122"/>
            </a:endParaRPr>
          </a:p>
          <a:p>
            <a:pPr>
              <a:lnSpc>
                <a:spcPct val="170000"/>
              </a:lnSpc>
            </a:pPr>
            <a:r>
              <a:rPr lang="zh-CN" altLang="en-US">
                <a:latin typeface="华文楷体" panose="02010600040101010101" charset="-122"/>
                <a:ea typeface="华文楷体" panose="02010600040101010101" charset="-122"/>
              </a:rPr>
              <a:t>活动指导：小燕子说：“春雨是绿色的。”麻雀说：“春雨是红色的。”小黄莺说：“春雨是黄色的。”那么春雨到底是什么颜色的呢？</a:t>
            </a:r>
            <a:endParaRPr lang="zh-CN" altLang="en-US">
              <a:latin typeface="华文楷体" panose="02010600040101010101" charset="-122"/>
              <a:ea typeface="华文楷体" panose="02010600040101010101" charset="-122"/>
            </a:endParaRPr>
          </a:p>
        </p:txBody>
      </p:sp>
    </p:spTree>
    <p:custDataLst>
      <p:tags r:id="rId1"/>
    </p:custData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8" name="文本框 7"/>
          <p:cNvSpPr txBox="1"/>
          <p:nvPr/>
        </p:nvSpPr>
        <p:spPr>
          <a:xfrm>
            <a:off x="867410" y="1384935"/>
            <a:ext cx="9943465" cy="450850"/>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rPr>
              <a:t>③找一找凝固起来的水都在哪些地方。</a:t>
            </a:r>
            <a:endParaRPr lang="zh-CN" altLang="en-US">
              <a:latin typeface="微软雅黑" panose="020B0503020204020204" pitchFamily="34" charset="-122"/>
              <a:ea typeface="微软雅黑" panose="020B0503020204020204" pitchFamily="34" charset="-122"/>
            </a:endParaRPr>
          </a:p>
        </p:txBody>
      </p:sp>
      <p:sp>
        <p:nvSpPr>
          <p:cNvPr id="11" name="文本框 10"/>
          <p:cNvSpPr txBox="1"/>
          <p:nvPr/>
        </p:nvSpPr>
        <p:spPr>
          <a:xfrm>
            <a:off x="791210" y="192087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素材一：结冰的小溪或者雪地。</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2" name="文本框 11"/>
          <p:cNvSpPr txBox="1"/>
          <p:nvPr/>
        </p:nvSpPr>
        <p:spPr>
          <a:xfrm>
            <a:off x="791210" y="2371725"/>
            <a:ext cx="10457180" cy="117030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rPr>
              <a:t>活动目标：能识别固态的水，并说出这些固态水的名称。</a:t>
            </a:r>
            <a:endParaRPr lang="zh-CN" altLang="en-US">
              <a:latin typeface="华文楷体" panose="02010600040101010101" charset="-122"/>
              <a:ea typeface="华文楷体" panose="02010600040101010101" charset="-122"/>
            </a:endParaRPr>
          </a:p>
          <a:p>
            <a:pPr>
              <a:lnSpc>
                <a:spcPct val="130000"/>
              </a:lnSpc>
            </a:pPr>
            <a:r>
              <a:rPr lang="zh-CN" altLang="en-US">
                <a:latin typeface="华文楷体" panose="02010600040101010101" charset="-122"/>
                <a:ea typeface="华文楷体" panose="02010600040101010101" charset="-122"/>
              </a:rPr>
              <a:t>活动指导：小朋友们，今天我们出去找找水，看看凝固起来的水都在什么地方呢？素材二：雪花图片若干张。</a:t>
            </a:r>
            <a:endParaRPr lang="zh-CN" altLang="en-US">
              <a:latin typeface="华文楷体" panose="02010600040101010101" charset="-122"/>
              <a:ea typeface="华文楷体" panose="02010600040101010101" charset="-122"/>
            </a:endParaRPr>
          </a:p>
        </p:txBody>
      </p:sp>
      <p:sp>
        <p:nvSpPr>
          <p:cNvPr id="14" name="文本框 13"/>
          <p:cNvSpPr txBox="1"/>
          <p:nvPr/>
        </p:nvSpPr>
        <p:spPr>
          <a:xfrm>
            <a:off x="791210" y="343217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素材二：雪花图片若干张。</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5" name="文本框 14"/>
          <p:cNvSpPr txBox="1"/>
          <p:nvPr/>
        </p:nvSpPr>
        <p:spPr>
          <a:xfrm>
            <a:off x="791210" y="3883025"/>
            <a:ext cx="10457180" cy="1503045"/>
          </a:xfrm>
          <a:prstGeom prst="rect">
            <a:avLst/>
          </a:prstGeom>
          <a:noFill/>
        </p:spPr>
        <p:txBody>
          <a:bodyPr wrap="square" rtlCol="0" anchor="t">
            <a:spAutoFit/>
          </a:bodyPr>
          <a:p>
            <a:pPr>
              <a:lnSpc>
                <a:spcPct val="170000"/>
              </a:lnSpc>
            </a:pPr>
            <a:r>
              <a:rPr lang="zh-CN" altLang="en-US">
                <a:latin typeface="华文楷体" panose="02010600040101010101" charset="-122"/>
                <a:ea typeface="华文楷体" panose="02010600040101010101" charset="-122"/>
              </a:rPr>
              <a:t>活动目标：欣赏雪花图片，说说雪花的形状；感受雪花的美丽，热爱冬天、热爱大自然。</a:t>
            </a:r>
            <a:endParaRPr lang="zh-CN" altLang="en-US">
              <a:latin typeface="华文楷体" panose="02010600040101010101" charset="-122"/>
              <a:ea typeface="华文楷体" panose="02010600040101010101" charset="-122"/>
            </a:endParaRPr>
          </a:p>
          <a:p>
            <a:pPr>
              <a:lnSpc>
                <a:spcPct val="170000"/>
              </a:lnSpc>
            </a:pPr>
            <a:r>
              <a:rPr lang="zh-CN" altLang="en-US">
                <a:latin typeface="华文楷体" panose="02010600040101010101" charset="-122"/>
                <a:ea typeface="华文楷体" panose="02010600040101010101" charset="-122"/>
              </a:rPr>
              <a:t>活动指导：雪花的形状极多，而且十分美丽，每片雪花都是一幅极其精美的图案，连许多艺术家都赞叹不止。各种各样的雪花形状是怎样形成的呢？</a:t>
            </a:r>
            <a:endParaRPr lang="zh-CN" altLang="en-US">
              <a:latin typeface="华文楷体" panose="02010600040101010101" charset="-122"/>
              <a:ea typeface="华文楷体" panose="02010600040101010101" charset="-122"/>
            </a:endParaRPr>
          </a:p>
        </p:txBody>
      </p:sp>
      <p:sp>
        <p:nvSpPr>
          <p:cNvPr id="2" name="文本框 1"/>
          <p:cNvSpPr txBox="1"/>
          <p:nvPr/>
        </p:nvSpPr>
        <p:spPr>
          <a:xfrm>
            <a:off x="791210" y="5386070"/>
            <a:ext cx="9943465" cy="450850"/>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rPr>
              <a:t>④小河里面有什么。</a:t>
            </a:r>
            <a:endParaRPr lang="zh-CN" altLang="en-US">
              <a:latin typeface="微软雅黑" panose="020B0503020204020204" pitchFamily="34" charset="-122"/>
              <a:ea typeface="微软雅黑" panose="020B0503020204020204" pitchFamily="34" charset="-122"/>
            </a:endParaRPr>
          </a:p>
        </p:txBody>
      </p:sp>
      <p:sp>
        <p:nvSpPr>
          <p:cNvPr id="3" name="文本框 2"/>
          <p:cNvSpPr txBox="1"/>
          <p:nvPr/>
        </p:nvSpPr>
        <p:spPr>
          <a:xfrm>
            <a:off x="867410" y="5946775"/>
            <a:ext cx="87242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素材一：关于小河的图片或视频（包括小河里的植物和动物）。</a:t>
            </a:r>
            <a:endParaRPr lang="zh-CN" altLang="en-US" b="1">
              <a:solidFill>
                <a:schemeClr val="accent4">
                  <a:lumMod val="75000"/>
                </a:schemeClr>
              </a:solidFill>
              <a:latin typeface="华文楷体" panose="02010600040101010101" charset="-122"/>
              <a:ea typeface="华文楷体" panose="02010600040101010101" charset="-122"/>
            </a:endParaRPr>
          </a:p>
        </p:txBody>
      </p:sp>
    </p:spTree>
    <p:custDataLst>
      <p:tags r:id="rId1"/>
    </p:custData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15" name="文本框 14"/>
          <p:cNvSpPr txBox="1"/>
          <p:nvPr/>
        </p:nvSpPr>
        <p:spPr>
          <a:xfrm>
            <a:off x="791210" y="1203325"/>
            <a:ext cx="10457180" cy="1503045"/>
          </a:xfrm>
          <a:prstGeom prst="rect">
            <a:avLst/>
          </a:prstGeom>
          <a:noFill/>
        </p:spPr>
        <p:txBody>
          <a:bodyPr wrap="square" rtlCol="0" anchor="t">
            <a:spAutoFit/>
          </a:bodyPr>
          <a:p>
            <a:pPr>
              <a:lnSpc>
                <a:spcPct val="170000"/>
              </a:lnSpc>
            </a:pPr>
            <a:r>
              <a:rPr lang="zh-CN" altLang="en-US">
                <a:latin typeface="华文楷体" panose="02010600040101010101" charset="-122"/>
                <a:ea typeface="华文楷体" panose="02010600040101010101" charset="-122"/>
              </a:rPr>
              <a:t>活动目标：知道河里会生长哪些植物，会生活哪些动物。</a:t>
            </a:r>
            <a:endParaRPr lang="zh-CN" altLang="en-US">
              <a:latin typeface="华文楷体" panose="02010600040101010101" charset="-122"/>
              <a:ea typeface="华文楷体" panose="02010600040101010101" charset="-122"/>
            </a:endParaRPr>
          </a:p>
          <a:p>
            <a:pPr>
              <a:lnSpc>
                <a:spcPct val="170000"/>
              </a:lnSpc>
            </a:pPr>
            <a:r>
              <a:rPr lang="zh-CN" altLang="en-US">
                <a:latin typeface="华文楷体" panose="02010600040101010101" charset="-122"/>
                <a:ea typeface="华文楷体" panose="02010600040101010101" charset="-122"/>
              </a:rPr>
              <a:t>活动指导：请大家一起观看下面的图片和视频，然后讨论小河里面有什么。</a:t>
            </a:r>
            <a:endParaRPr lang="zh-CN" altLang="en-US">
              <a:latin typeface="华文楷体" panose="02010600040101010101" charset="-122"/>
              <a:ea typeface="华文楷体" panose="02010600040101010101" charset="-122"/>
            </a:endParaRPr>
          </a:p>
          <a:p>
            <a:pPr>
              <a:lnSpc>
                <a:spcPct val="170000"/>
              </a:lnSpc>
            </a:pPr>
            <a:r>
              <a:rPr lang="zh-CN" altLang="en-US">
                <a:latin typeface="微软雅黑" panose="020B0503020204020204" pitchFamily="34" charset="-122"/>
                <a:ea typeface="微软雅黑" panose="020B0503020204020204" pitchFamily="34" charset="-122"/>
              </a:rPr>
              <a:t>⑤说一说水有什么作用。</a:t>
            </a:r>
            <a:endParaRPr lang="zh-CN" altLang="en-US">
              <a:latin typeface="华文楷体" panose="02010600040101010101" charset="-122"/>
              <a:ea typeface="华文楷体" panose="02010600040101010101" charset="-122"/>
            </a:endParaRPr>
          </a:p>
        </p:txBody>
      </p:sp>
      <p:sp>
        <p:nvSpPr>
          <p:cNvPr id="2" name="文本框 1"/>
          <p:cNvSpPr txBox="1"/>
          <p:nvPr/>
        </p:nvSpPr>
        <p:spPr>
          <a:xfrm>
            <a:off x="791210" y="4410075"/>
            <a:ext cx="9943465" cy="450850"/>
          </a:xfrm>
          <a:prstGeom prst="rect">
            <a:avLst/>
          </a:prstGeom>
          <a:noFill/>
        </p:spPr>
        <p:txBody>
          <a:bodyPr wrap="square" rtlCol="0" anchor="t">
            <a:spAutoFit/>
          </a:bodyPr>
          <a:p>
            <a:pPr>
              <a:lnSpc>
                <a:spcPct val="130000"/>
              </a:lnSpc>
            </a:pPr>
            <a:r>
              <a:rPr lang="zh-CN" altLang="en-US" b="1">
                <a:latin typeface="微软雅黑" panose="020B0503020204020204" pitchFamily="34" charset="-122"/>
                <a:ea typeface="微软雅黑" panose="020B0503020204020204" pitchFamily="34" charset="-122"/>
              </a:rPr>
              <a:t>2. 水的变化</a:t>
            </a:r>
            <a:endParaRPr lang="zh-CN" altLang="en-US" b="1">
              <a:latin typeface="微软雅黑" panose="020B0503020204020204" pitchFamily="34" charset="-122"/>
              <a:ea typeface="微软雅黑" panose="020B0503020204020204" pitchFamily="34" charset="-122"/>
            </a:endParaRPr>
          </a:p>
        </p:txBody>
      </p:sp>
      <p:sp>
        <p:nvSpPr>
          <p:cNvPr id="3" name="文本框 2"/>
          <p:cNvSpPr txBox="1"/>
          <p:nvPr/>
        </p:nvSpPr>
        <p:spPr>
          <a:xfrm>
            <a:off x="791210" y="2706370"/>
            <a:ext cx="87242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素材二：神奇的水（视频）。</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4" name="文本框 3"/>
          <p:cNvSpPr txBox="1"/>
          <p:nvPr/>
        </p:nvSpPr>
        <p:spPr>
          <a:xfrm>
            <a:off x="676910" y="3157220"/>
            <a:ext cx="10457180" cy="1252855"/>
          </a:xfrm>
          <a:prstGeom prst="rect">
            <a:avLst/>
          </a:prstGeom>
          <a:noFill/>
        </p:spPr>
        <p:txBody>
          <a:bodyPr wrap="square" rtlCol="0" anchor="t">
            <a:spAutoFit/>
          </a:bodyPr>
          <a:p>
            <a:pPr>
              <a:lnSpc>
                <a:spcPct val="140000"/>
              </a:lnSpc>
            </a:pPr>
            <a:r>
              <a:rPr lang="zh-CN" altLang="en-US">
                <a:latin typeface="华文楷体" panose="02010600040101010101" charset="-122"/>
                <a:ea typeface="华文楷体" panose="02010600040101010101" charset="-122"/>
              </a:rPr>
              <a:t>活动目标：了解水对于动物、植物、人类的作用；使幼儿意识到要保持水源的干净，珍惜每一滴水。</a:t>
            </a:r>
            <a:endParaRPr lang="zh-CN" altLang="en-US">
              <a:latin typeface="华文楷体" panose="02010600040101010101" charset="-122"/>
              <a:ea typeface="华文楷体" panose="02010600040101010101" charset="-122"/>
            </a:endParaRPr>
          </a:p>
          <a:p>
            <a:pPr>
              <a:lnSpc>
                <a:spcPct val="140000"/>
              </a:lnSpc>
            </a:pPr>
            <a:r>
              <a:rPr lang="zh-CN" altLang="en-US">
                <a:latin typeface="华文楷体" panose="02010600040101010101" charset="-122"/>
                <a:ea typeface="华文楷体" panose="02010600040101010101" charset="-122"/>
              </a:rPr>
              <a:t>活动指导：水太神奇了，你知道为什么吗？我们用水洗手和洗脸，妈妈用水做柠檬饮料，农民伯伯用水浇灌蔬菜和水果，消防员用水灭火……水还有什么作用呢？</a:t>
            </a:r>
            <a:endParaRPr lang="zh-CN" altLang="en-US">
              <a:latin typeface="华文楷体" panose="02010600040101010101" charset="-122"/>
              <a:ea typeface="华文楷体" panose="02010600040101010101" charset="-122"/>
            </a:endParaRPr>
          </a:p>
        </p:txBody>
      </p:sp>
      <p:sp>
        <p:nvSpPr>
          <p:cNvPr id="5" name="文本框 4"/>
          <p:cNvSpPr txBox="1"/>
          <p:nvPr/>
        </p:nvSpPr>
        <p:spPr>
          <a:xfrm>
            <a:off x="600710" y="4911725"/>
            <a:ext cx="2540000" cy="36830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（1）主要概念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1218565" y="5280025"/>
            <a:ext cx="8296910" cy="1419860"/>
          </a:xfrm>
          <a:prstGeom prst="rect">
            <a:avLst/>
          </a:prstGeom>
          <a:noFill/>
        </p:spPr>
        <p:txBody>
          <a:bodyPr wrap="square" rtlCol="0" anchor="t">
            <a:spAutoFit/>
          </a:bodyPr>
          <a:p>
            <a:pPr>
              <a:lnSpc>
                <a:spcPct val="120000"/>
              </a:lnSpc>
            </a:pPr>
            <a:r>
              <a:rPr lang="zh-CN" altLang="en-US">
                <a:latin typeface="微软雅黑" panose="020B0503020204020204" pitchFamily="34" charset="-122"/>
                <a:ea typeface="微软雅黑" panose="020B0503020204020204" pitchFamily="34" charset="-122"/>
              </a:rPr>
              <a:t>①固态的水会变成液态的水，如冰、雪在太阳下会融化成水。</a:t>
            </a:r>
            <a:endParaRPr lang="zh-CN" altLang="en-US">
              <a:latin typeface="微软雅黑" panose="020B0503020204020204" pitchFamily="34" charset="-122"/>
              <a:ea typeface="微软雅黑" panose="020B0503020204020204" pitchFamily="34" charset="-122"/>
            </a:endParaRPr>
          </a:p>
          <a:p>
            <a:pPr>
              <a:lnSpc>
                <a:spcPct val="120000"/>
              </a:lnSpc>
            </a:pPr>
            <a:r>
              <a:rPr lang="zh-CN" altLang="en-US">
                <a:latin typeface="微软雅黑" panose="020B0503020204020204" pitchFamily="34" charset="-122"/>
                <a:ea typeface="微软雅黑" panose="020B0503020204020204" pitchFamily="34" charset="-122"/>
              </a:rPr>
              <a:t>②液态的水会变成气态的水，如水会变成水蒸气。</a:t>
            </a:r>
            <a:endParaRPr lang="zh-CN" altLang="en-US">
              <a:latin typeface="微软雅黑" panose="020B0503020204020204" pitchFamily="34" charset="-122"/>
              <a:ea typeface="微软雅黑" panose="020B0503020204020204" pitchFamily="34" charset="-122"/>
            </a:endParaRPr>
          </a:p>
          <a:p>
            <a:pPr>
              <a:lnSpc>
                <a:spcPct val="120000"/>
              </a:lnSpc>
            </a:pPr>
            <a:r>
              <a:rPr lang="zh-CN" altLang="en-US">
                <a:latin typeface="微软雅黑" panose="020B0503020204020204" pitchFamily="34" charset="-122"/>
                <a:ea typeface="微软雅黑" panose="020B0503020204020204" pitchFamily="34" charset="-122"/>
              </a:rPr>
              <a:t>③气态的水会变成液态的水，如水蒸气会变成雨落下来。</a:t>
            </a:r>
            <a:endParaRPr lang="zh-CN" altLang="en-US">
              <a:latin typeface="微软雅黑" panose="020B0503020204020204" pitchFamily="34" charset="-122"/>
              <a:ea typeface="微软雅黑" panose="020B0503020204020204" pitchFamily="34" charset="-122"/>
            </a:endParaRPr>
          </a:p>
          <a:p>
            <a:pPr>
              <a:lnSpc>
                <a:spcPct val="120000"/>
              </a:lnSpc>
            </a:pPr>
            <a:r>
              <a:rPr lang="zh-CN" altLang="en-US">
                <a:latin typeface="微软雅黑" panose="020B0503020204020204" pitchFamily="34" charset="-122"/>
                <a:ea typeface="微软雅黑" panose="020B0503020204020204" pitchFamily="34" charset="-122"/>
              </a:rPr>
              <a:t>④液态的水会变成固态的水，如水蒸气也会变成冰雹、雪、霜。</a:t>
            </a:r>
            <a:endParaRPr lang="zh-CN" altLang="en-US">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8" name="文本框 7"/>
          <p:cNvSpPr txBox="1"/>
          <p:nvPr/>
        </p:nvSpPr>
        <p:spPr>
          <a:xfrm>
            <a:off x="663575" y="1349375"/>
            <a:ext cx="9943465" cy="450850"/>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rPr>
              <a:t>（2）活动素材与活动指导</a:t>
            </a:r>
            <a:endParaRPr lang="zh-CN" altLang="en-US">
              <a:latin typeface="微软雅黑" panose="020B0503020204020204" pitchFamily="34" charset="-122"/>
              <a:ea typeface="微软雅黑" panose="020B0503020204020204" pitchFamily="34" charset="-122"/>
            </a:endParaRPr>
          </a:p>
        </p:txBody>
      </p:sp>
      <p:sp>
        <p:nvSpPr>
          <p:cNvPr id="12" name="文本框 11"/>
          <p:cNvSpPr txBox="1"/>
          <p:nvPr/>
        </p:nvSpPr>
        <p:spPr>
          <a:xfrm>
            <a:off x="778510" y="1901825"/>
            <a:ext cx="10457180" cy="450850"/>
          </a:xfrm>
          <a:prstGeom prst="rect">
            <a:avLst/>
          </a:prstGeom>
          <a:noFill/>
        </p:spPr>
        <p:txBody>
          <a:bodyPr wrap="square" rtlCol="0" anchor="t">
            <a:spAutoFit/>
          </a:bodyPr>
          <a:p>
            <a:pPr>
              <a:lnSpc>
                <a:spcPct val="13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①让幼儿想一想冬天到了，小河里的水会发生什么变化；把水放进冰箱冷冻室里，又会发生什么变化。</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791210" y="241617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素材一：户外结冰的小河。</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2" name="文本框 1"/>
          <p:cNvSpPr txBox="1"/>
          <p:nvPr/>
        </p:nvSpPr>
        <p:spPr>
          <a:xfrm>
            <a:off x="791210" y="2867025"/>
            <a:ext cx="9943465" cy="81026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rPr>
              <a:t>活动目标：观察冬天的小河，知道很冷的时候水会结成冰。</a:t>
            </a:r>
            <a:endParaRPr lang="zh-CN" altLang="en-US">
              <a:latin typeface="华文楷体" panose="02010600040101010101" charset="-122"/>
              <a:ea typeface="华文楷体" panose="02010600040101010101" charset="-122"/>
            </a:endParaRPr>
          </a:p>
          <a:p>
            <a:pPr>
              <a:lnSpc>
                <a:spcPct val="130000"/>
              </a:lnSpc>
            </a:pPr>
            <a:r>
              <a:rPr lang="zh-CN" altLang="en-US">
                <a:latin typeface="华文楷体" panose="02010600040101010101" charset="-122"/>
                <a:ea typeface="华文楷体" panose="02010600040101010101" charset="-122"/>
              </a:rPr>
              <a:t>活动指导：小朋友们，看看小河发生了什么变化？河里的水去哪里了？是不见了吗？</a:t>
            </a:r>
            <a:endParaRPr lang="zh-CN" altLang="en-US">
              <a:latin typeface="华文楷体" panose="02010600040101010101" charset="-122"/>
              <a:ea typeface="华文楷体" panose="02010600040101010101" charset="-122"/>
            </a:endParaRPr>
          </a:p>
        </p:txBody>
      </p:sp>
      <p:sp>
        <p:nvSpPr>
          <p:cNvPr id="4" name="文本框 3"/>
          <p:cNvSpPr txBox="1"/>
          <p:nvPr/>
        </p:nvSpPr>
        <p:spPr>
          <a:xfrm>
            <a:off x="778510" y="373697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素材二：水、冰箱。</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5" name="文本框 4"/>
          <p:cNvSpPr txBox="1"/>
          <p:nvPr/>
        </p:nvSpPr>
        <p:spPr>
          <a:xfrm>
            <a:off x="778510" y="4187825"/>
            <a:ext cx="9943465" cy="117030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rPr>
              <a:t>活动目标：知道水放进冰箱冷冻室后会变成冰。</a:t>
            </a:r>
            <a:endParaRPr lang="zh-CN" altLang="en-US">
              <a:latin typeface="华文楷体" panose="02010600040101010101" charset="-122"/>
              <a:ea typeface="华文楷体" panose="02010600040101010101" charset="-122"/>
            </a:endParaRPr>
          </a:p>
          <a:p>
            <a:pPr>
              <a:lnSpc>
                <a:spcPct val="130000"/>
              </a:lnSpc>
            </a:pPr>
            <a:r>
              <a:rPr lang="zh-CN" altLang="en-US">
                <a:latin typeface="华文楷体" panose="02010600040101010101" charset="-122"/>
                <a:ea typeface="华文楷体" panose="02010600040101010101" charset="-122"/>
              </a:rPr>
              <a:t>活动指导：小朋友们，如果把水放进冰箱冷冻室，明天我们再拿出来，会发生什么现象呢？为什么昨天放进去的水今天变成了冰？</a:t>
            </a:r>
            <a:endParaRPr lang="zh-CN" altLang="en-US">
              <a:latin typeface="华文楷体" panose="02010600040101010101" charset="-122"/>
              <a:ea typeface="华文楷体" panose="02010600040101010101" charset="-122"/>
            </a:endParaRPr>
          </a:p>
        </p:txBody>
      </p:sp>
      <p:sp>
        <p:nvSpPr>
          <p:cNvPr id="6" name="文本框 5"/>
          <p:cNvSpPr txBox="1"/>
          <p:nvPr/>
        </p:nvSpPr>
        <p:spPr>
          <a:xfrm>
            <a:off x="791210" y="5358130"/>
            <a:ext cx="10457180" cy="450850"/>
          </a:xfrm>
          <a:prstGeom prst="rect">
            <a:avLst/>
          </a:prstGeom>
          <a:noFill/>
        </p:spPr>
        <p:txBody>
          <a:bodyPr wrap="square" rtlCol="0" anchor="t">
            <a:spAutoFit/>
          </a:bodyPr>
          <a:p>
            <a:pPr>
              <a:lnSpc>
                <a:spcPct val="130000"/>
              </a:lnSpc>
            </a:pPr>
            <a:r>
              <a:rPr>
                <a:latin typeface="微软雅黑" panose="020B0503020204020204" pitchFamily="34" charset="-122"/>
                <a:ea typeface="微软雅黑" panose="020B0503020204020204" pitchFamily="34" charset="-122"/>
                <a:cs typeface="微软雅黑" panose="020B0503020204020204" pitchFamily="34" charset="-122"/>
              </a:rPr>
              <a:t>②让幼儿观察把冰放在太阳底下，它会发生什么变化。</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791210" y="5808980"/>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素材一：冰。</a:t>
            </a:r>
            <a:endParaRPr lang="zh-CN" altLang="en-US" b="1">
              <a:solidFill>
                <a:schemeClr val="accent4">
                  <a:lumMod val="75000"/>
                </a:schemeClr>
              </a:solidFill>
              <a:latin typeface="华文楷体" panose="02010600040101010101" charset="-122"/>
              <a:ea typeface="华文楷体" panose="02010600040101010101" charset="-122"/>
            </a:endParaRPr>
          </a:p>
        </p:txBody>
      </p:sp>
    </p:spTree>
    <p:custDataLst>
      <p:tags r:id="rId1"/>
    </p:custData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791210" y="1266825"/>
            <a:ext cx="9943465" cy="81026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rPr>
              <a:t>活动目标：知道冰在太阳底下会变成水。</a:t>
            </a:r>
            <a:endParaRPr lang="zh-CN" altLang="en-US">
              <a:latin typeface="华文楷体" panose="02010600040101010101" charset="-122"/>
              <a:ea typeface="华文楷体" panose="02010600040101010101" charset="-122"/>
            </a:endParaRPr>
          </a:p>
          <a:p>
            <a:pPr>
              <a:lnSpc>
                <a:spcPct val="130000"/>
              </a:lnSpc>
            </a:pPr>
            <a:r>
              <a:rPr lang="zh-CN" altLang="en-US">
                <a:latin typeface="华文楷体" panose="02010600040101010101" charset="-122"/>
                <a:ea typeface="华文楷体" panose="02010600040101010101" charset="-122"/>
              </a:rPr>
              <a:t>活动指导：把冰放在太阳底下会发生什么现象？为什么？</a:t>
            </a:r>
            <a:endParaRPr lang="zh-CN" altLang="en-US">
              <a:latin typeface="华文楷体" panose="02010600040101010101" charset="-122"/>
              <a:ea typeface="华文楷体" panose="02010600040101010101" charset="-122"/>
            </a:endParaRPr>
          </a:p>
        </p:txBody>
      </p:sp>
      <p:sp>
        <p:nvSpPr>
          <p:cNvPr id="4" name="文本框 3"/>
          <p:cNvSpPr txBox="1"/>
          <p:nvPr/>
        </p:nvSpPr>
        <p:spPr>
          <a:xfrm>
            <a:off x="791210" y="199707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素材二：企鹅寄冰（故事）。</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5" name="文本框 4"/>
          <p:cNvSpPr txBox="1"/>
          <p:nvPr/>
        </p:nvSpPr>
        <p:spPr>
          <a:xfrm>
            <a:off x="791210" y="2447925"/>
            <a:ext cx="9943465" cy="117030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rPr>
              <a:t>活动目标：思考冰不见的原因，了解水与冰的关系。</a:t>
            </a:r>
            <a:endParaRPr lang="zh-CN" altLang="en-US">
              <a:latin typeface="华文楷体" panose="02010600040101010101" charset="-122"/>
              <a:ea typeface="华文楷体" panose="02010600040101010101" charset="-122"/>
            </a:endParaRPr>
          </a:p>
          <a:p>
            <a:pPr>
              <a:lnSpc>
                <a:spcPct val="130000"/>
              </a:lnSpc>
            </a:pPr>
            <a:r>
              <a:rPr lang="zh-CN" altLang="en-US">
                <a:latin typeface="华文楷体" panose="02010600040101010101" charset="-122"/>
                <a:ea typeface="华文楷体" panose="02010600040101010101" charset="-122"/>
              </a:rPr>
              <a:t>活动指导：企鹅给住在非洲的狮子大王寄了一块冰，可是狮子大王打开寄来的箱子看，却发现冰不见了，里面只有一袋水。奇怪，冰去哪里了？</a:t>
            </a:r>
            <a:endParaRPr lang="zh-CN" altLang="en-US">
              <a:latin typeface="华文楷体" panose="02010600040101010101" charset="-122"/>
              <a:ea typeface="华文楷体" panose="02010600040101010101" charset="-122"/>
            </a:endParaRPr>
          </a:p>
        </p:txBody>
      </p:sp>
      <p:sp>
        <p:nvSpPr>
          <p:cNvPr id="3" name="文本框 2"/>
          <p:cNvSpPr txBox="1"/>
          <p:nvPr/>
        </p:nvSpPr>
        <p:spPr>
          <a:xfrm>
            <a:off x="791210" y="3618230"/>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素材三：雪人不见了（音乐）。</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9" name="文本框 8"/>
          <p:cNvSpPr txBox="1"/>
          <p:nvPr/>
        </p:nvSpPr>
        <p:spPr>
          <a:xfrm>
            <a:off x="791210" y="4069080"/>
            <a:ext cx="10615930" cy="81026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rPr>
              <a:t>活动目标：欣赏歌曲，感受旋律的美妙；学唱歌曲；了解雪人不见的原因是太阳出来后它融化了。</a:t>
            </a:r>
            <a:endParaRPr lang="zh-CN" altLang="en-US">
              <a:latin typeface="华文楷体" panose="02010600040101010101" charset="-122"/>
              <a:ea typeface="华文楷体" panose="02010600040101010101" charset="-122"/>
            </a:endParaRPr>
          </a:p>
          <a:p>
            <a:pPr>
              <a:lnSpc>
                <a:spcPct val="130000"/>
              </a:lnSpc>
            </a:pPr>
            <a:r>
              <a:rPr lang="zh-CN" altLang="en-US">
                <a:latin typeface="华文楷体" panose="02010600040101010101" charset="-122"/>
                <a:ea typeface="华文楷体" panose="02010600040101010101" charset="-122"/>
              </a:rPr>
              <a:t>活动指导：雪人怎么不见了？雪人只有手，没有脚，他怎么跑呀？小朋友，你知道雪人去哪儿了吗？</a:t>
            </a:r>
            <a:endParaRPr lang="zh-CN" altLang="en-US">
              <a:latin typeface="华文楷体" panose="02010600040101010101" charset="-122"/>
              <a:ea typeface="华文楷体" panose="02010600040101010101" charset="-122"/>
            </a:endParaRPr>
          </a:p>
        </p:txBody>
      </p:sp>
      <p:sp>
        <p:nvSpPr>
          <p:cNvPr id="10" name="文本框 9"/>
          <p:cNvSpPr txBox="1"/>
          <p:nvPr/>
        </p:nvSpPr>
        <p:spPr>
          <a:xfrm>
            <a:off x="791210" y="4963795"/>
            <a:ext cx="10756265" cy="36830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③让幼儿观察开水一直烧，壶里的水位会发生什么变化？请他们说一说壶上面冒出“白烟”的是什么。</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791210" y="5447030"/>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素材：电水壶、水。</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5" name="文本框 14"/>
          <p:cNvSpPr txBox="1"/>
          <p:nvPr/>
        </p:nvSpPr>
        <p:spPr>
          <a:xfrm>
            <a:off x="1051560" y="5897880"/>
            <a:ext cx="10615930" cy="81026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rPr>
              <a:t>活动目标：知道开水一直烧会很快变得越来越少。</a:t>
            </a:r>
            <a:endParaRPr lang="zh-CN" altLang="en-US">
              <a:latin typeface="华文楷体" panose="02010600040101010101" charset="-122"/>
              <a:ea typeface="华文楷体" panose="02010600040101010101" charset="-122"/>
            </a:endParaRPr>
          </a:p>
          <a:p>
            <a:pPr>
              <a:lnSpc>
                <a:spcPct val="130000"/>
              </a:lnSpc>
            </a:pPr>
            <a:r>
              <a:rPr lang="zh-CN" altLang="en-US">
                <a:latin typeface="华文楷体" panose="02010600040101010101" charset="-122"/>
                <a:ea typeface="华文楷体" panose="02010600040101010101" charset="-122"/>
              </a:rPr>
              <a:t>活动指导：大家观察水壶里的水，看它发生了什么变化？为什么会发生这种变化？出来的是什么？</a:t>
            </a:r>
            <a:endParaRPr lang="zh-CN" altLang="en-US">
              <a:latin typeface="华文楷体" panose="02010600040101010101" charset="-122"/>
              <a:ea typeface="华文楷体" panose="02010600040101010101" charset="-122"/>
            </a:endParaRPr>
          </a:p>
        </p:txBody>
      </p:sp>
    </p:spTree>
    <p:custDataLst>
      <p:tags r:id="rId1"/>
    </p:custData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791210" y="1266825"/>
            <a:ext cx="9943465" cy="450850"/>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rPr>
              <a:t>④把装有水的盆放在太阳底下，让幼儿观察两天后水发生了什么变化。</a:t>
            </a:r>
            <a:endParaRPr lang="zh-CN" altLang="en-US">
              <a:latin typeface="微软雅黑" panose="020B0503020204020204" pitchFamily="34" charset="-122"/>
              <a:ea typeface="微软雅黑" panose="020B0503020204020204" pitchFamily="34" charset="-122"/>
            </a:endParaRPr>
          </a:p>
        </p:txBody>
      </p:sp>
      <p:sp>
        <p:nvSpPr>
          <p:cNvPr id="4" name="文本框 3"/>
          <p:cNvSpPr txBox="1"/>
          <p:nvPr/>
        </p:nvSpPr>
        <p:spPr>
          <a:xfrm>
            <a:off x="791210" y="171767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素材：盆、水。</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5" name="文本框 14"/>
          <p:cNvSpPr txBox="1"/>
          <p:nvPr/>
        </p:nvSpPr>
        <p:spPr>
          <a:xfrm>
            <a:off x="632460" y="2168525"/>
            <a:ext cx="10615930" cy="117030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rPr>
              <a:t>活动目标：知道在太阳底下，水会变得越来越少。</a:t>
            </a:r>
            <a:endParaRPr lang="zh-CN" altLang="en-US">
              <a:latin typeface="华文楷体" panose="02010600040101010101" charset="-122"/>
              <a:ea typeface="华文楷体" panose="02010600040101010101" charset="-122"/>
            </a:endParaRPr>
          </a:p>
          <a:p>
            <a:pPr>
              <a:lnSpc>
                <a:spcPct val="130000"/>
              </a:lnSpc>
            </a:pPr>
            <a:r>
              <a:rPr lang="zh-CN" altLang="en-US">
                <a:latin typeface="华文楷体" panose="02010600040101010101" charset="-122"/>
                <a:ea typeface="华文楷体" panose="02010600040101010101" charset="-122"/>
              </a:rPr>
              <a:t>活动指导：把装满水的脸盆放在太阳底下，在盆外的水面处标上标记，之后在新的水面处重新标记，观察水面的变化。</a:t>
            </a:r>
            <a:endParaRPr lang="zh-CN" altLang="en-US">
              <a:latin typeface="华文楷体" panose="02010600040101010101" charset="-122"/>
              <a:ea typeface="华文楷体" panose="02010600040101010101" charset="-122"/>
            </a:endParaRPr>
          </a:p>
        </p:txBody>
      </p:sp>
      <p:sp>
        <p:nvSpPr>
          <p:cNvPr id="6" name="文本框 5"/>
          <p:cNvSpPr txBox="1"/>
          <p:nvPr/>
        </p:nvSpPr>
        <p:spPr>
          <a:xfrm>
            <a:off x="632460" y="3338830"/>
            <a:ext cx="9943465" cy="450850"/>
          </a:xfrm>
          <a:prstGeom prst="rect">
            <a:avLst/>
          </a:prstGeom>
          <a:noFill/>
        </p:spPr>
        <p:txBody>
          <a:bodyPr wrap="square" rtlCol="0" anchor="t">
            <a:spAutoFit/>
          </a:bodyPr>
          <a:p>
            <a:pPr>
              <a:lnSpc>
                <a:spcPct val="130000"/>
              </a:lnSpc>
            </a:pPr>
            <a:r>
              <a:rPr lang="zh-CN" altLang="en-US" b="1">
                <a:latin typeface="微软雅黑" panose="020B0503020204020204" pitchFamily="34" charset="-122"/>
                <a:ea typeface="微软雅黑" panose="020B0503020204020204" pitchFamily="34" charset="-122"/>
              </a:rPr>
              <a:t>3. 水的循环</a:t>
            </a:r>
            <a:endParaRPr lang="zh-CN" altLang="en-US" b="1">
              <a:latin typeface="微软雅黑" panose="020B0503020204020204" pitchFamily="34" charset="-122"/>
              <a:ea typeface="微软雅黑" panose="020B0503020204020204" pitchFamily="34" charset="-122"/>
            </a:endParaRPr>
          </a:p>
        </p:txBody>
      </p:sp>
      <p:sp>
        <p:nvSpPr>
          <p:cNvPr id="7" name="文本框 6"/>
          <p:cNvSpPr txBox="1"/>
          <p:nvPr/>
        </p:nvSpPr>
        <p:spPr>
          <a:xfrm>
            <a:off x="632460" y="3905250"/>
            <a:ext cx="2540000" cy="36830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（1）主要概念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791210" y="4366260"/>
            <a:ext cx="10845165" cy="645160"/>
          </a:xfrm>
          <a:prstGeom prst="rect">
            <a:avLst/>
          </a:prstGeom>
          <a:noFill/>
        </p:spPr>
        <p:txBody>
          <a:bodyPr wrap="square" rtlCol="0" anchor="t">
            <a:spAutoFit/>
          </a:bodyPr>
          <a:p>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①在太阳能和地球表面热能的作用下，地球上的水会不断蒸发成水蒸气，进入大气层。</a:t>
            </a:r>
            <a:endParaRPr lang="zh-CN" altLang="en-US">
              <a:latin typeface="微软雅黑" panose="020B0503020204020204" pitchFamily="34" charset="-122"/>
              <a:ea typeface="微软雅黑" panose="020B0503020204020204" pitchFamily="34" charset="-122"/>
            </a:endParaRPr>
          </a:p>
          <a:p>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②水蒸气遇冷又会凝聚成小水滴，并在重力的作用下，以降水的形式落到地面上。</a:t>
            </a:r>
            <a:endParaRPr lang="zh-CN" altLang="en-US">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632460" y="5061585"/>
            <a:ext cx="3140075" cy="36830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（2）活动素材与活动指导。</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4" name="文本框 3"/>
          <p:cNvSpPr txBox="1"/>
          <p:nvPr/>
        </p:nvSpPr>
        <p:spPr>
          <a:xfrm>
            <a:off x="915670" y="181546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素材：水的循环（视频）。</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5" name="文本框 14"/>
          <p:cNvSpPr txBox="1"/>
          <p:nvPr/>
        </p:nvSpPr>
        <p:spPr>
          <a:xfrm>
            <a:off x="756920" y="2266315"/>
            <a:ext cx="10615930" cy="1170305"/>
          </a:xfrm>
          <a:prstGeom prst="rect">
            <a:avLst/>
          </a:prstGeom>
          <a:noFill/>
        </p:spPr>
        <p:txBody>
          <a:bodyPr wrap="square" rtlCol="0" anchor="t">
            <a:spAutoFit/>
          </a:bodyPr>
          <a:p>
            <a:pPr>
              <a:lnSpc>
                <a:spcPct val="130000"/>
              </a:lnSpc>
            </a:pPr>
            <a:r>
              <a:rPr lang="en-US" altLang="zh-CN">
                <a:latin typeface="华文楷体" panose="02010600040101010101" charset="-122"/>
                <a:ea typeface="华文楷体" panose="02010600040101010101" charset="-122"/>
              </a:rPr>
              <a:t>   </a:t>
            </a:r>
            <a:r>
              <a:rPr lang="zh-CN" altLang="en-US">
                <a:latin typeface="华文楷体" panose="02010600040101010101" charset="-122"/>
                <a:ea typeface="华文楷体" panose="02010600040101010101" charset="-122"/>
              </a:rPr>
              <a:t>活动目标：知道水的形态在不同的环境下会发生变化；了解水循环的过程。</a:t>
            </a:r>
            <a:endParaRPr lang="zh-CN" altLang="en-US">
              <a:latin typeface="华文楷体" panose="02010600040101010101" charset="-122"/>
              <a:ea typeface="华文楷体" panose="02010600040101010101" charset="-122"/>
            </a:endParaRPr>
          </a:p>
          <a:p>
            <a:pPr>
              <a:lnSpc>
                <a:spcPct val="130000"/>
              </a:lnSpc>
            </a:pPr>
            <a:r>
              <a:rPr lang="en-US" altLang="zh-CN">
                <a:latin typeface="华文楷体" panose="02010600040101010101" charset="-122"/>
                <a:ea typeface="华文楷体" panose="02010600040101010101" charset="-122"/>
              </a:rPr>
              <a:t>   </a:t>
            </a:r>
            <a:r>
              <a:rPr lang="zh-CN" altLang="en-US">
                <a:latin typeface="华文楷体" panose="02010600040101010101" charset="-122"/>
                <a:ea typeface="华文楷体" panose="02010600040101010101" charset="-122"/>
              </a:rPr>
              <a:t>活动指导：嗨，小朋友们好！我是小水滴叮咚。喔，太阳热热的！把我一点一点地蒸发了，我变得越来越小了，我飞起来了，飞起来了，你们知道我去哪儿了吗……？</a:t>
            </a:r>
            <a:endParaRPr lang="zh-CN" altLang="en-US">
              <a:latin typeface="华文楷体" panose="02010600040101010101" charset="-122"/>
              <a:ea typeface="华文楷体" panose="02010600040101010101" charset="-122"/>
            </a:endParaRPr>
          </a:p>
        </p:txBody>
      </p:sp>
      <p:sp>
        <p:nvSpPr>
          <p:cNvPr id="9" name="文本框 8"/>
          <p:cNvSpPr txBox="1"/>
          <p:nvPr>
            <p:custDataLst>
              <p:tags r:id="rId1"/>
            </p:custDataLst>
          </p:nvPr>
        </p:nvSpPr>
        <p:spPr>
          <a:xfrm>
            <a:off x="915670" y="397700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素材：想躲进冰箱里的雪人（故事）。</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0" name="文本框 9"/>
          <p:cNvSpPr txBox="1"/>
          <p:nvPr>
            <p:custDataLst>
              <p:tags r:id="rId2"/>
            </p:custDataLst>
          </p:nvPr>
        </p:nvSpPr>
        <p:spPr>
          <a:xfrm>
            <a:off x="756920" y="4427855"/>
            <a:ext cx="10615930" cy="1529715"/>
          </a:xfrm>
          <a:prstGeom prst="rect">
            <a:avLst/>
          </a:prstGeom>
          <a:noFill/>
        </p:spPr>
        <p:txBody>
          <a:bodyPr wrap="square" rtlCol="0" anchor="t">
            <a:spAutoFit/>
          </a:bodyPr>
          <a:p>
            <a:pPr>
              <a:lnSpc>
                <a:spcPct val="130000"/>
              </a:lnSpc>
            </a:pPr>
            <a:r>
              <a:rPr lang="en-US" altLang="zh-CN">
                <a:latin typeface="华文楷体" panose="02010600040101010101" charset="-122"/>
                <a:ea typeface="华文楷体" panose="02010600040101010101" charset="-122"/>
              </a:rPr>
              <a:t>   </a:t>
            </a:r>
            <a:r>
              <a:rPr lang="zh-CN" altLang="en-US">
                <a:latin typeface="华文楷体" panose="02010600040101010101" charset="-122"/>
                <a:ea typeface="华文楷体" panose="02010600040101010101" charset="-122"/>
              </a:rPr>
              <a:t>活动目标：欣赏故事，知道雪人融化是因为它变成了水、水蒸气、云和雨，但是到了冬天，它还会变成雪下到地面上来。</a:t>
            </a:r>
            <a:endParaRPr lang="zh-CN" altLang="en-US">
              <a:latin typeface="华文楷体" panose="02010600040101010101" charset="-122"/>
              <a:ea typeface="华文楷体" panose="02010600040101010101" charset="-122"/>
            </a:endParaRPr>
          </a:p>
          <a:p>
            <a:pPr>
              <a:lnSpc>
                <a:spcPct val="130000"/>
              </a:lnSpc>
            </a:pPr>
            <a:r>
              <a:rPr lang="en-US" altLang="zh-CN">
                <a:latin typeface="华文楷体" panose="02010600040101010101" charset="-122"/>
                <a:ea typeface="华文楷体" panose="02010600040101010101" charset="-122"/>
              </a:rPr>
              <a:t>   </a:t>
            </a:r>
            <a:r>
              <a:rPr lang="zh-CN" altLang="en-US">
                <a:latin typeface="华文楷体" panose="02010600040101010101" charset="-122"/>
                <a:ea typeface="华文楷体" panose="02010600040101010101" charset="-122"/>
              </a:rPr>
              <a:t>活动指导：冬天，威威和蓝蓝堆了一个大雪人。春天来了，天气越来越暖和，雪人好难受，想躲进威威和蓝蓝家的冰箱里。冰箱太小，雪人躲不进去，后来，雪人不见了。雪人去哪里了？</a:t>
            </a:r>
            <a:endParaRPr lang="zh-CN" altLang="en-US">
              <a:latin typeface="华文楷体" panose="02010600040101010101" charset="-122"/>
              <a:ea typeface="华文楷体" panose="02010600040101010101" charset="-122"/>
            </a:endParaRPr>
          </a:p>
        </p:txBody>
      </p:sp>
      <p:sp>
        <p:nvSpPr>
          <p:cNvPr id="11" name="文本框 10"/>
          <p:cNvSpPr txBox="1"/>
          <p:nvPr>
            <p:custDataLst>
              <p:tags r:id="rId3"/>
            </p:custDataLst>
          </p:nvPr>
        </p:nvSpPr>
        <p:spPr>
          <a:xfrm>
            <a:off x="756920" y="3537585"/>
            <a:ext cx="10845165" cy="368300"/>
          </a:xfrm>
          <a:prstGeom prst="rect">
            <a:avLst/>
          </a:prstGeom>
          <a:noFill/>
        </p:spPr>
        <p:txBody>
          <a:bodyPr wrap="square" rtlCol="0" anchor="t">
            <a:spAutoFit/>
          </a:bodyPr>
          <a:p>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②雪从哪里来。</a:t>
            </a:r>
            <a:endParaRPr>
              <a:latin typeface="微软雅黑" panose="020B0503020204020204" pitchFamily="34" charset="-122"/>
              <a:ea typeface="微软雅黑" panose="020B0503020204020204" pitchFamily="34" charset="-122"/>
            </a:endParaRPr>
          </a:p>
        </p:txBody>
      </p:sp>
      <p:sp>
        <p:nvSpPr>
          <p:cNvPr id="12" name="文本框 11"/>
          <p:cNvSpPr txBox="1"/>
          <p:nvPr>
            <p:custDataLst>
              <p:tags r:id="rId4"/>
            </p:custDataLst>
          </p:nvPr>
        </p:nvSpPr>
        <p:spPr>
          <a:xfrm>
            <a:off x="756920" y="1357630"/>
            <a:ext cx="10845165" cy="368300"/>
          </a:xfrm>
          <a:prstGeom prst="rect">
            <a:avLst/>
          </a:prstGeom>
          <a:noFill/>
        </p:spPr>
        <p:txBody>
          <a:bodyPr wrap="square" rtlCol="0" anchor="t">
            <a:spAutoFit/>
          </a:bodyPr>
          <a:p>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①小水滴不见了。</a:t>
            </a:r>
            <a:endParaRPr lang="zh-CN" altLang="en-US">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4" name="文本框 3"/>
          <p:cNvSpPr txBox="1"/>
          <p:nvPr/>
        </p:nvSpPr>
        <p:spPr>
          <a:xfrm>
            <a:off x="915670" y="1815465"/>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素材：雪花姑娘去旅行（故事）。</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5" name="文本框 14"/>
          <p:cNvSpPr txBox="1"/>
          <p:nvPr/>
        </p:nvSpPr>
        <p:spPr>
          <a:xfrm>
            <a:off x="756920" y="2266315"/>
            <a:ext cx="10615930" cy="1170305"/>
          </a:xfrm>
          <a:prstGeom prst="rect">
            <a:avLst/>
          </a:prstGeom>
          <a:noFill/>
        </p:spPr>
        <p:txBody>
          <a:bodyPr wrap="square" rtlCol="0" anchor="t">
            <a:spAutoFit/>
          </a:bodyPr>
          <a:p>
            <a:pPr>
              <a:lnSpc>
                <a:spcPct val="130000"/>
              </a:lnSpc>
            </a:pPr>
            <a:r>
              <a:rPr lang="en-US" altLang="zh-CN">
                <a:latin typeface="华文楷体" panose="02010600040101010101" charset="-122"/>
                <a:ea typeface="华文楷体" panose="02010600040101010101" charset="-122"/>
              </a:rPr>
              <a:t>   </a:t>
            </a:r>
            <a:r>
              <a:rPr lang="zh-CN" altLang="en-US">
                <a:latin typeface="华文楷体" panose="02010600040101010101" charset="-122"/>
                <a:ea typeface="华文楷体" panose="02010600040101010101" charset="-122"/>
              </a:rPr>
              <a:t>活动目标：欣赏故事，知道雪可以杀死麦田里的害虫，雪融化后会变成水，渗进泥土。</a:t>
            </a:r>
            <a:endParaRPr lang="zh-CN" altLang="en-US">
              <a:latin typeface="华文楷体" panose="02010600040101010101" charset="-122"/>
              <a:ea typeface="华文楷体" panose="02010600040101010101" charset="-122"/>
            </a:endParaRPr>
          </a:p>
          <a:p>
            <a:pPr>
              <a:lnSpc>
                <a:spcPct val="130000"/>
              </a:lnSpc>
            </a:pPr>
            <a:r>
              <a:rPr lang="en-US" altLang="zh-CN">
                <a:latin typeface="华文楷体" panose="02010600040101010101" charset="-122"/>
                <a:ea typeface="华文楷体" panose="02010600040101010101" charset="-122"/>
              </a:rPr>
              <a:t>   </a:t>
            </a:r>
            <a:r>
              <a:rPr lang="zh-CN" altLang="en-US">
                <a:latin typeface="华文楷体" panose="02010600040101010101" charset="-122"/>
                <a:ea typeface="华文楷体" panose="02010600040101010101" charset="-122"/>
              </a:rPr>
              <a:t>活动指导：风伯伯在雪花姑娘的要求下带着她们去旅行，她们来到麦田，来到山上……风伯伯让她们留下来陪植物们过冬。风伯伯为什么要这么做呢？</a:t>
            </a:r>
            <a:endParaRPr lang="zh-CN" altLang="en-US">
              <a:latin typeface="华文楷体" panose="02010600040101010101" charset="-122"/>
              <a:ea typeface="华文楷体" panose="02010600040101010101" charset="-122"/>
            </a:endParaRPr>
          </a:p>
        </p:txBody>
      </p:sp>
      <p:sp>
        <p:nvSpPr>
          <p:cNvPr id="12" name="文本框 11"/>
          <p:cNvSpPr txBox="1"/>
          <p:nvPr>
            <p:custDataLst>
              <p:tags r:id="rId1"/>
            </p:custDataLst>
          </p:nvPr>
        </p:nvSpPr>
        <p:spPr>
          <a:xfrm>
            <a:off x="756920" y="1357630"/>
            <a:ext cx="10845165" cy="368300"/>
          </a:xfrm>
          <a:prstGeom prst="rect">
            <a:avLst/>
          </a:prstGeom>
          <a:noFill/>
        </p:spPr>
        <p:txBody>
          <a:bodyPr wrap="square" rtlCol="0" anchor="t">
            <a:spAutoFit/>
          </a:bodyPr>
          <a:p>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③小雪花去哪儿了。</a:t>
            </a:r>
            <a:r>
              <a:rPr lang="en-US">
                <a:latin typeface="微软雅黑" panose="020B0503020204020204" pitchFamily="34" charset="-122"/>
                <a:ea typeface="微软雅黑" panose="020B0503020204020204" pitchFamily="34" charset="-122"/>
              </a:rPr>
              <a:t> </a:t>
            </a:r>
            <a:endParaRPr lang="en-US">
              <a:latin typeface="微软雅黑" panose="020B0503020204020204" pitchFamily="34" charset="-122"/>
              <a:ea typeface="微软雅黑" panose="020B0503020204020204" pitchFamily="34" charset="-122"/>
            </a:endParaRPr>
          </a:p>
        </p:txBody>
      </p:sp>
      <p:sp>
        <p:nvSpPr>
          <p:cNvPr id="6" name="文本框 5"/>
          <p:cNvSpPr txBox="1"/>
          <p:nvPr>
            <p:custDataLst>
              <p:tags r:id="rId2"/>
            </p:custDataLst>
          </p:nvPr>
        </p:nvSpPr>
        <p:spPr>
          <a:xfrm>
            <a:off x="632460" y="3338830"/>
            <a:ext cx="9943465" cy="450850"/>
          </a:xfrm>
          <a:prstGeom prst="rect">
            <a:avLst/>
          </a:prstGeom>
          <a:noFill/>
        </p:spPr>
        <p:txBody>
          <a:bodyPr wrap="square" rtlCol="0" anchor="t">
            <a:spAutoFit/>
          </a:bodyPr>
          <a:p>
            <a:pPr>
              <a:lnSpc>
                <a:spcPct val="130000"/>
              </a:lnSpc>
            </a:pPr>
            <a:r>
              <a:rPr lang="zh-CN" altLang="en-US" b="1">
                <a:latin typeface="微软雅黑" panose="020B0503020204020204" pitchFamily="34" charset="-122"/>
                <a:ea typeface="微软雅黑" panose="020B0503020204020204" pitchFamily="34" charset="-122"/>
              </a:rPr>
              <a:t>4. 水的相互作用</a:t>
            </a:r>
            <a:endParaRPr lang="zh-CN" altLang="en-US" b="1">
              <a:latin typeface="微软雅黑" panose="020B0503020204020204" pitchFamily="34" charset="-122"/>
              <a:ea typeface="微软雅黑" panose="020B0503020204020204" pitchFamily="34" charset="-122"/>
            </a:endParaRPr>
          </a:p>
        </p:txBody>
      </p:sp>
      <p:sp>
        <p:nvSpPr>
          <p:cNvPr id="7" name="文本框 6"/>
          <p:cNvSpPr txBox="1"/>
          <p:nvPr>
            <p:custDataLst>
              <p:tags r:id="rId3"/>
            </p:custDataLst>
          </p:nvPr>
        </p:nvSpPr>
        <p:spPr>
          <a:xfrm>
            <a:off x="632460" y="3905250"/>
            <a:ext cx="2540000" cy="36830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（1）主要概念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custDataLst>
              <p:tags r:id="rId4"/>
            </p:custDataLst>
          </p:nvPr>
        </p:nvSpPr>
        <p:spPr>
          <a:xfrm>
            <a:off x="791210" y="4366260"/>
            <a:ext cx="10845165" cy="2030095"/>
          </a:xfrm>
          <a:prstGeom prst="rect">
            <a:avLst/>
          </a:prstGeom>
          <a:noFill/>
        </p:spPr>
        <p:txBody>
          <a:bodyPr wrap="square" rtlCol="0" anchor="t">
            <a:spAutoFit/>
          </a:bodyPr>
          <a:p>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①有些固体放入水中会溶解，有些固体放入水中不会溶解，如糖、盐会在水中溶解，沙子、泥土、石头不会在水中溶解。</a:t>
            </a:r>
            <a:endParaRPr lang="zh-CN" altLang="en-US">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    ②有些液体倒入水中会与水融合，有些液体倒入水中不会与水融合，如饮料、牛奶、醋、酱油会与水融合，油不会与水融合。</a:t>
            </a:r>
            <a:endParaRPr lang="zh-CN" altLang="en-US">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   ③有些物体放入水中会浮起来，有些物体放入水中则会沉入水底。如木块、塑料泡沫、气球放入水里会浮在水面，银币、铁块会沉入水底。</a:t>
            </a:r>
            <a:endParaRPr lang="zh-CN" altLang="en-US">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   ④水给人们带来很多好处，如果人们浪费水、污染水，水也会报复人类。</a:t>
            </a:r>
            <a:endParaRPr lang="zh-CN" altLang="en-US">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791210" y="1266825"/>
            <a:ext cx="9943465" cy="450850"/>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rPr>
              <a:t>（2）活动素材与活动指导</a:t>
            </a:r>
            <a:endParaRPr lang="zh-CN" altLang="en-US">
              <a:latin typeface="微软雅黑" panose="020B0503020204020204" pitchFamily="34" charset="-122"/>
              <a:ea typeface="微软雅黑" panose="020B0503020204020204" pitchFamily="34" charset="-122"/>
            </a:endParaRPr>
          </a:p>
        </p:txBody>
      </p:sp>
      <p:sp>
        <p:nvSpPr>
          <p:cNvPr id="8" name="文本框 7"/>
          <p:cNvSpPr txBox="1"/>
          <p:nvPr/>
        </p:nvSpPr>
        <p:spPr>
          <a:xfrm>
            <a:off x="892810" y="1889760"/>
            <a:ext cx="10845165" cy="368300"/>
          </a:xfrm>
          <a:prstGeom prst="rect">
            <a:avLst/>
          </a:prstGeom>
          <a:noFill/>
        </p:spPr>
        <p:txBody>
          <a:bodyPr wrap="square" rtlCol="0" anchor="t">
            <a:spAutoFit/>
          </a:bodyPr>
          <a:p>
            <a:r>
              <a:rPr>
                <a:latin typeface="微软雅黑" panose="020B0503020204020204" pitchFamily="34" charset="-122"/>
                <a:ea typeface="微软雅黑" panose="020B0503020204020204" pitchFamily="34" charset="-122"/>
              </a:rPr>
              <a:t>①让幼儿想想除了石子之外，还有什么东西也能让乌鸦喝到水。</a:t>
            </a:r>
            <a:endParaRPr>
              <a:latin typeface="微软雅黑" panose="020B0503020204020204" pitchFamily="34" charset="-122"/>
              <a:ea typeface="微软雅黑" panose="020B0503020204020204" pitchFamily="34" charset="-122"/>
            </a:endParaRPr>
          </a:p>
        </p:txBody>
      </p:sp>
      <p:sp>
        <p:nvSpPr>
          <p:cNvPr id="11" name="文本框 10"/>
          <p:cNvSpPr txBox="1"/>
          <p:nvPr/>
        </p:nvSpPr>
        <p:spPr>
          <a:xfrm>
            <a:off x="892810" y="2360930"/>
            <a:ext cx="42411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素材：乌鸦喝水歌（音乐）。</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3" name="文本框 2"/>
          <p:cNvSpPr txBox="1"/>
          <p:nvPr/>
        </p:nvSpPr>
        <p:spPr>
          <a:xfrm>
            <a:off x="791210" y="2811780"/>
            <a:ext cx="10615930" cy="1309370"/>
          </a:xfrm>
          <a:prstGeom prst="rect">
            <a:avLst/>
          </a:prstGeom>
          <a:noFill/>
        </p:spPr>
        <p:txBody>
          <a:bodyPr wrap="square" rtlCol="0" anchor="t">
            <a:spAutoFit/>
          </a:bodyPr>
          <a:p>
            <a:pPr>
              <a:lnSpc>
                <a:spcPct val="110000"/>
              </a:lnSpc>
            </a:pPr>
            <a:r>
              <a:rPr lang="zh-CN" altLang="en-US">
                <a:latin typeface="华文楷体" panose="02010600040101010101" charset="-122"/>
                <a:ea typeface="华文楷体" panose="02010600040101010101" charset="-122"/>
              </a:rPr>
              <a:t>活动目标：学唱歌曲，说说乌鸦是怎么喝到水的；知道丢入石子会使水面升高。</a:t>
            </a:r>
            <a:endParaRPr lang="zh-CN" altLang="en-US">
              <a:latin typeface="华文楷体" panose="02010600040101010101" charset="-122"/>
              <a:ea typeface="华文楷体" panose="02010600040101010101" charset="-122"/>
            </a:endParaRPr>
          </a:p>
          <a:p>
            <a:pPr>
              <a:lnSpc>
                <a:spcPct val="110000"/>
              </a:lnSpc>
            </a:pPr>
            <a:r>
              <a:rPr lang="zh-CN" altLang="en-US">
                <a:latin typeface="华文楷体" panose="02010600040101010101" charset="-122"/>
                <a:ea typeface="华文楷体" panose="02010600040101010101" charset="-122"/>
              </a:rPr>
              <a:t>活动指导：一只乌鸦口渴了，到处找水喝。它看见一个瓶子里面装有水，但是瓶里的水面不够高，瓶口又太小，乌鸦喝不着。这时，它看见了一些小石子，于是想到了一个办法……如果把石子换成糖或盐，乌鸦还能喝到水吗？</a:t>
            </a:r>
            <a:endParaRPr lang="zh-CN" altLang="en-US">
              <a:latin typeface="华文楷体" panose="02010600040101010101" charset="-122"/>
              <a:ea typeface="华文楷体" panose="02010600040101010101" charset="-122"/>
            </a:endParaRPr>
          </a:p>
        </p:txBody>
      </p:sp>
      <p:sp>
        <p:nvSpPr>
          <p:cNvPr id="5" name="文本框 4"/>
          <p:cNvSpPr txBox="1"/>
          <p:nvPr/>
        </p:nvSpPr>
        <p:spPr>
          <a:xfrm>
            <a:off x="791210" y="4213860"/>
            <a:ext cx="10845165" cy="368300"/>
          </a:xfrm>
          <a:prstGeom prst="rect">
            <a:avLst/>
          </a:prstGeom>
          <a:noFill/>
        </p:spPr>
        <p:txBody>
          <a:bodyPr wrap="square" rtlCol="0" anchor="t">
            <a:spAutoFit/>
          </a:bodyPr>
          <a:p>
            <a:r>
              <a:rPr>
                <a:latin typeface="微软雅黑" panose="020B0503020204020204" pitchFamily="34" charset="-122"/>
                <a:ea typeface="微软雅黑" panose="020B0503020204020204" pitchFamily="34" charset="-122"/>
              </a:rPr>
              <a:t>②把食用油、橙汁分别倒进水里，观察水的变化。</a:t>
            </a:r>
            <a:endParaRPr>
              <a:latin typeface="微软雅黑" panose="020B0503020204020204" pitchFamily="34" charset="-122"/>
              <a:ea typeface="微软雅黑" panose="020B0503020204020204" pitchFamily="34" charset="-122"/>
            </a:endParaRPr>
          </a:p>
        </p:txBody>
      </p:sp>
      <p:sp>
        <p:nvSpPr>
          <p:cNvPr id="9" name="文本框 8"/>
          <p:cNvSpPr txBox="1"/>
          <p:nvPr/>
        </p:nvSpPr>
        <p:spPr>
          <a:xfrm>
            <a:off x="791210" y="4685030"/>
            <a:ext cx="7530465"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素材：牛奶、绿茶、可乐、橙汁、色拉油等液体（科学小实验）。</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4" name="文本框 13"/>
          <p:cNvSpPr txBox="1"/>
          <p:nvPr/>
        </p:nvSpPr>
        <p:spPr>
          <a:xfrm>
            <a:off x="791210" y="5288280"/>
            <a:ext cx="10615930" cy="700405"/>
          </a:xfrm>
          <a:prstGeom prst="rect">
            <a:avLst/>
          </a:prstGeom>
          <a:noFill/>
        </p:spPr>
        <p:txBody>
          <a:bodyPr wrap="square" rtlCol="0" anchor="t">
            <a:spAutoFit/>
          </a:bodyPr>
          <a:p>
            <a:pPr>
              <a:lnSpc>
                <a:spcPct val="110000"/>
              </a:lnSpc>
            </a:pPr>
            <a:r>
              <a:rPr lang="zh-CN" altLang="en-US">
                <a:latin typeface="华文楷体" panose="02010600040101010101" charset="-122"/>
                <a:ea typeface="华文楷体" panose="02010600040101010101" charset="-122"/>
              </a:rPr>
              <a:t>活动目标：通过仔细观察，发现哪些液体倒入水中会与等液体水融合，哪些液体倒入水中不会与水融合。</a:t>
            </a:r>
            <a:endParaRPr lang="zh-CN" altLang="en-US">
              <a:latin typeface="华文楷体" panose="02010600040101010101" charset="-122"/>
              <a:ea typeface="华文楷体" panose="02010600040101010101" charset="-122"/>
            </a:endParaRPr>
          </a:p>
          <a:p>
            <a:pPr>
              <a:lnSpc>
                <a:spcPct val="110000"/>
              </a:lnSpc>
            </a:pPr>
            <a:r>
              <a:rPr lang="zh-CN" altLang="en-US">
                <a:latin typeface="华文楷体" panose="02010600040101010101" charset="-122"/>
                <a:ea typeface="华文楷体" panose="02010600040101010101" charset="-122"/>
              </a:rPr>
              <a:t>活动指导：把牛奶、绿茶、可乐、橙汁、色拉油这些液体分别倒进水里会发生什么现象呢？</a:t>
            </a:r>
            <a:endParaRPr lang="zh-CN" altLang="en-US">
              <a:latin typeface="华文楷体" panose="02010600040101010101" charset="-122"/>
              <a:ea typeface="华文楷体" panose="02010600040101010101" charset="-122"/>
            </a:endParaRPr>
          </a:p>
        </p:txBody>
      </p:sp>
    </p:spTree>
    <p:custDataLst>
      <p:tags r:id="rId1"/>
    </p:custData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8" name="文本框 7"/>
          <p:cNvSpPr txBox="1"/>
          <p:nvPr/>
        </p:nvSpPr>
        <p:spPr>
          <a:xfrm>
            <a:off x="892810" y="1457960"/>
            <a:ext cx="10845165" cy="368300"/>
          </a:xfrm>
          <a:prstGeom prst="rect">
            <a:avLst/>
          </a:prstGeom>
          <a:noFill/>
        </p:spPr>
        <p:txBody>
          <a:bodyPr wrap="square" rtlCol="0" anchor="t">
            <a:spAutoFit/>
          </a:bodyPr>
          <a:p>
            <a:r>
              <a:rPr>
                <a:latin typeface="微软雅黑" panose="020B0503020204020204" pitchFamily="34" charset="-122"/>
                <a:ea typeface="微软雅黑" panose="020B0503020204020204" pitchFamily="34" charset="-122"/>
              </a:rPr>
              <a:t>③观察哪些东西会浮在水面上，哪些东西会沉入水底。</a:t>
            </a:r>
            <a:endParaRPr>
              <a:latin typeface="微软雅黑" panose="020B0503020204020204" pitchFamily="34" charset="-122"/>
              <a:ea typeface="微软雅黑" panose="020B0503020204020204" pitchFamily="34" charset="-122"/>
            </a:endParaRPr>
          </a:p>
        </p:txBody>
      </p:sp>
      <p:sp>
        <p:nvSpPr>
          <p:cNvPr id="9" name="文本框 8"/>
          <p:cNvSpPr txBox="1"/>
          <p:nvPr/>
        </p:nvSpPr>
        <p:spPr>
          <a:xfrm>
            <a:off x="892810" y="1967230"/>
            <a:ext cx="8495030"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素材：泡沫板、石头、玻璃珠、雪花片、小球、银币、塑料瓶等（科学小实验）。</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14" name="文本框 13"/>
          <p:cNvSpPr txBox="1"/>
          <p:nvPr/>
        </p:nvSpPr>
        <p:spPr>
          <a:xfrm>
            <a:off x="892810" y="2506980"/>
            <a:ext cx="10615930" cy="117030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rPr>
              <a:t>活动目标：观察、比较物体在水中的沉浮现象；尝试用简单的图画记录观察和探索的结果。</a:t>
            </a:r>
            <a:endParaRPr lang="zh-CN" altLang="en-US">
              <a:latin typeface="华文楷体" panose="02010600040101010101" charset="-122"/>
              <a:ea typeface="华文楷体" panose="02010600040101010101" charset="-122"/>
            </a:endParaRPr>
          </a:p>
          <a:p>
            <a:pPr>
              <a:lnSpc>
                <a:spcPct val="130000"/>
              </a:lnSpc>
            </a:pPr>
            <a:r>
              <a:rPr lang="zh-CN" altLang="en-US">
                <a:latin typeface="华文楷体" panose="02010600040101010101" charset="-122"/>
                <a:ea typeface="华文楷体" panose="02010600040101010101" charset="-122"/>
              </a:rPr>
              <a:t>活动指导：这里有泡沫板、石头、玻璃珠、雪花片、小球、银币、塑料瓶，请你</a:t>
            </a:r>
            <a:endParaRPr lang="zh-CN" altLang="en-US">
              <a:latin typeface="华文楷体" panose="02010600040101010101" charset="-122"/>
              <a:ea typeface="华文楷体" panose="02010600040101010101" charset="-122"/>
            </a:endParaRPr>
          </a:p>
          <a:p>
            <a:pPr>
              <a:lnSpc>
                <a:spcPct val="130000"/>
              </a:lnSpc>
            </a:pPr>
            <a:r>
              <a:rPr lang="zh-CN" altLang="en-US">
                <a:latin typeface="华文楷体" panose="02010600040101010101" charset="-122"/>
                <a:ea typeface="华文楷体" panose="02010600040101010101" charset="-122"/>
              </a:rPr>
              <a:t>把这些东西放入有水的盆里，观察发生了什么有趣的现象？</a:t>
            </a:r>
            <a:endParaRPr lang="zh-CN" altLang="en-US">
              <a:latin typeface="华文楷体" panose="02010600040101010101" charset="-122"/>
              <a:ea typeface="华文楷体" panose="02010600040101010101" charset="-122"/>
            </a:endParaRPr>
          </a:p>
        </p:txBody>
      </p:sp>
      <p:sp>
        <p:nvSpPr>
          <p:cNvPr id="4" name="文本框 3"/>
          <p:cNvSpPr txBox="1"/>
          <p:nvPr/>
        </p:nvSpPr>
        <p:spPr>
          <a:xfrm>
            <a:off x="892810" y="3766185"/>
            <a:ext cx="10845165" cy="368300"/>
          </a:xfrm>
          <a:prstGeom prst="rect">
            <a:avLst/>
          </a:prstGeom>
          <a:noFill/>
        </p:spPr>
        <p:txBody>
          <a:bodyPr wrap="square" rtlCol="0" anchor="t">
            <a:spAutoFit/>
          </a:bodyPr>
          <a:p>
            <a:r>
              <a:rPr>
                <a:latin typeface="微软雅黑" panose="020B0503020204020204" pitchFamily="34" charset="-122"/>
                <a:ea typeface="微软雅黑" panose="020B0503020204020204" pitchFamily="34" charset="-122"/>
              </a:rPr>
              <a:t>④水是人类的好朋友，让幼儿想一想，没有了水，人类会怎样？</a:t>
            </a:r>
            <a:endParaRPr>
              <a:latin typeface="微软雅黑" panose="020B0503020204020204" pitchFamily="34" charset="-122"/>
              <a:ea typeface="微软雅黑" panose="020B0503020204020204" pitchFamily="34" charset="-122"/>
            </a:endParaRPr>
          </a:p>
        </p:txBody>
      </p:sp>
      <p:sp>
        <p:nvSpPr>
          <p:cNvPr id="6" name="文本框 5"/>
          <p:cNvSpPr txBox="1"/>
          <p:nvPr/>
        </p:nvSpPr>
        <p:spPr>
          <a:xfrm>
            <a:off x="892810" y="4227830"/>
            <a:ext cx="8495030" cy="450850"/>
          </a:xfrm>
          <a:prstGeom prst="rect">
            <a:avLst/>
          </a:prstGeom>
          <a:noFill/>
        </p:spPr>
        <p:txBody>
          <a:bodyPr wrap="square" rtlCol="0" anchor="t">
            <a:spAutoFit/>
          </a:bodyPr>
          <a:p>
            <a:pPr>
              <a:lnSpc>
                <a:spcPct val="130000"/>
              </a:lnSpc>
            </a:pPr>
            <a:r>
              <a:rPr lang="zh-CN" altLang="en-US" b="1">
                <a:solidFill>
                  <a:schemeClr val="accent4">
                    <a:lumMod val="75000"/>
                  </a:schemeClr>
                </a:solidFill>
                <a:latin typeface="华文楷体" panose="02010600040101010101" charset="-122"/>
                <a:ea typeface="华文楷体" panose="02010600040101010101" charset="-122"/>
              </a:rPr>
              <a:t>素材：水与人类（视频）。</a:t>
            </a:r>
            <a:endParaRPr lang="zh-CN" altLang="en-US" b="1">
              <a:solidFill>
                <a:schemeClr val="accent4">
                  <a:lumMod val="75000"/>
                </a:schemeClr>
              </a:solidFill>
              <a:latin typeface="华文楷体" panose="02010600040101010101" charset="-122"/>
              <a:ea typeface="华文楷体" panose="02010600040101010101" charset="-122"/>
            </a:endParaRPr>
          </a:p>
        </p:txBody>
      </p:sp>
      <p:sp>
        <p:nvSpPr>
          <p:cNvPr id="7" name="文本框 6"/>
          <p:cNvSpPr txBox="1"/>
          <p:nvPr/>
        </p:nvSpPr>
        <p:spPr>
          <a:xfrm>
            <a:off x="892810" y="4742180"/>
            <a:ext cx="10615930" cy="81026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rPr>
              <a:t>活动目标：了解水的各种用途，知道水对于人类以及大自然的作用，学会珍惜爱护每一滴水。</a:t>
            </a:r>
            <a:endParaRPr lang="zh-CN" altLang="en-US">
              <a:latin typeface="华文楷体" panose="02010600040101010101" charset="-122"/>
              <a:ea typeface="华文楷体" panose="02010600040101010101" charset="-122"/>
            </a:endParaRPr>
          </a:p>
          <a:p>
            <a:pPr>
              <a:lnSpc>
                <a:spcPct val="130000"/>
              </a:lnSpc>
            </a:pPr>
            <a:r>
              <a:rPr lang="zh-CN" altLang="en-US">
                <a:latin typeface="华文楷体" panose="02010600040101010101" charset="-122"/>
                <a:ea typeface="华文楷体" panose="02010600040101010101" charset="-122"/>
              </a:rPr>
              <a:t>活动指导：水是人类的好朋友，水给我们带来哪些方便呢？如果我们不爱护水，结果会怎样呢？</a:t>
            </a:r>
            <a:endParaRPr lang="zh-CN" altLang="en-US">
              <a:latin typeface="华文楷体" panose="02010600040101010101" charset="-122"/>
              <a:ea typeface="华文楷体" panose="02010600040101010101"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一、集体教学活动概述</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7" name="文本框 6"/>
          <p:cNvSpPr txBox="1"/>
          <p:nvPr/>
        </p:nvSpPr>
        <p:spPr>
          <a:xfrm>
            <a:off x="3854450" y="2961640"/>
            <a:ext cx="1165225" cy="368300"/>
          </a:xfrm>
          <a:prstGeom prst="rect">
            <a:avLst/>
          </a:prstGeom>
          <a:noFill/>
        </p:spPr>
        <p:txBody>
          <a:bodyPr wrap="square" rtlCol="0" anchor="t">
            <a:spAutoFit/>
          </a:bodyPr>
          <a:p>
            <a:r>
              <a:rPr b="1">
                <a:solidFill>
                  <a:schemeClr val="bg1"/>
                </a:solidFill>
                <a:latin typeface="微软雅黑" panose="020B0503020204020204" pitchFamily="34" charset="-122"/>
                <a:ea typeface="微软雅黑" panose="020B0503020204020204" pitchFamily="34" charset="-122"/>
              </a:rPr>
              <a:t>1. 味觉</a:t>
            </a:r>
            <a:endParaRPr b="1">
              <a:solidFill>
                <a:schemeClr val="bg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260975" y="4362450"/>
            <a:ext cx="1165225" cy="368300"/>
          </a:xfrm>
          <a:prstGeom prst="rect">
            <a:avLst/>
          </a:prstGeom>
          <a:noFill/>
        </p:spPr>
        <p:txBody>
          <a:bodyPr wrap="square" rtlCol="0" anchor="t">
            <a:spAutoFit/>
          </a:bodyPr>
          <a:p>
            <a:r>
              <a:rPr b="1">
                <a:solidFill>
                  <a:schemeClr val="bg1"/>
                </a:solidFill>
                <a:latin typeface="微软雅黑" panose="020B0503020204020204" pitchFamily="34" charset="-122"/>
                <a:ea typeface="微软雅黑" panose="020B0503020204020204" pitchFamily="34" charset="-122"/>
              </a:rPr>
              <a:t>2. 嗅觉</a:t>
            </a:r>
            <a:endParaRPr b="1">
              <a:solidFill>
                <a:schemeClr val="bg1"/>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55650" y="1548765"/>
            <a:ext cx="3002280" cy="419735"/>
          </a:xfrm>
          <a:prstGeom prst="rect">
            <a:avLst/>
          </a:prstGeom>
          <a:noFill/>
        </p:spPr>
        <p:txBody>
          <a:bodyPr wrap="square" rtlCol="0" anchor="t">
            <a:spAutoFit/>
          </a:bodyPr>
          <a:p>
            <a:pPr algn="l" fontAlgn="auto">
              <a:lnSpc>
                <a:spcPts val="2560"/>
              </a:lnSpc>
            </a:pPr>
            <a:r>
              <a:rPr b="1">
                <a:solidFill>
                  <a:srgbClr val="FF0000"/>
                </a:solidFill>
                <a:latin typeface="微软雅黑" panose="020B0503020204020204" pitchFamily="34" charset="-122"/>
                <a:ea typeface="微软雅黑" panose="020B0503020204020204" pitchFamily="34" charset="-122"/>
              </a:rPr>
              <a:t>3. 集体教学活动的特点</a:t>
            </a:r>
            <a:endParaRPr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50900" y="2226310"/>
            <a:ext cx="10261600" cy="3246120"/>
          </a:xfrm>
          <a:prstGeom prst="rect">
            <a:avLst/>
          </a:prstGeom>
          <a:noFill/>
        </p:spPr>
        <p:txBody>
          <a:bodyPr wrap="square" rtlCol="0" anchor="t">
            <a:spAutoFit/>
          </a:bodyPr>
          <a:p>
            <a:pPr indent="0">
              <a:lnSpc>
                <a:spcPct val="190000"/>
              </a:lnSpc>
              <a:buFont typeface="Wingdings" panose="05000000000000000000" charset="0"/>
              <a:buNone/>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（1）学习内容统一、固定，由教师选择。集体教学活动的课题内容，一般是教师根据幼儿科学教育的总目标及其内容范围，结合本地、本园的具体情况，同时根据幼儿的年龄特点来选择和确定的。</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90000"/>
              </a:lnSpc>
              <a:buFont typeface="Wingdings" panose="05000000000000000000" charset="0"/>
              <a:buNone/>
            </a:pPr>
            <a:r>
              <a:rPr lang="zh-CN" altLang="en-US">
                <a:latin typeface="微软雅黑" panose="020B0503020204020204" pitchFamily="34" charset="-122"/>
                <a:ea typeface="微软雅黑" panose="020B0503020204020204" pitchFamily="34" charset="-122"/>
                <a:cs typeface="微软雅黑" panose="020B0503020204020204" pitchFamily="34" charset="-122"/>
              </a:rPr>
              <a:t>  （2）学习材料由教师统一提供，并保证每个幼儿的操作机会。在集体教学活动中，教师根据自己确定的活动课题目标和内容，设计并提供给幼儿足够的具体材料，让幼儿直接操作材料，学习科学。</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90000"/>
              </a:lnSpc>
              <a:buFont typeface="Wingdings" panose="05000000000000000000" charset="0"/>
              <a:buNone/>
            </a:pPr>
            <a:r>
              <a:rPr lang="zh-CN" altLang="en-US">
                <a:latin typeface="微软雅黑" panose="020B0503020204020204" pitchFamily="34" charset="-122"/>
                <a:ea typeface="微软雅黑" panose="020B0503020204020204" pitchFamily="34" charset="-122"/>
                <a:cs typeface="微软雅黑" panose="020B0503020204020204" pitchFamily="34" charset="-122"/>
              </a:rPr>
              <a:t> （3）学习过程中教师的直接指导较多，时间和空间受限制。</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90000"/>
              </a:lnSpc>
              <a:buFont typeface="Wingdings" panose="05000000000000000000" charset="0"/>
              <a:buNone/>
            </a:pPr>
            <a:r>
              <a:rPr lang="zh-CN" altLang="en-US">
                <a:latin typeface="微软雅黑" panose="020B0503020204020204" pitchFamily="34" charset="-122"/>
                <a:ea typeface="微软雅黑" panose="020B0503020204020204" pitchFamily="34" charset="-122"/>
                <a:cs typeface="微软雅黑" panose="020B0503020204020204" pitchFamily="34" charset="-122"/>
              </a:rPr>
              <a:t>（4）集体教学活动的形式并不意味着忽视幼儿的个性差异，更不排斥幼儿独立的学习。</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5" name="文本框 4"/>
          <p:cNvSpPr txBox="1"/>
          <p:nvPr/>
        </p:nvSpPr>
        <p:spPr>
          <a:xfrm>
            <a:off x="4514850" y="1290955"/>
            <a:ext cx="31623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（二）项目活动——“蚕”</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800100" y="1983740"/>
            <a:ext cx="3924300" cy="506730"/>
          </a:xfrm>
          <a:prstGeom prst="rect">
            <a:avLst/>
          </a:prstGeom>
          <a:noFill/>
        </p:spPr>
        <p:txBody>
          <a:bodyPr wrap="square" rtlCol="0" anchor="t">
            <a:spAutoFit/>
          </a:bodyPr>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1. 搜集有关“蚕”的文字、图片资料</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800100" y="2628265"/>
            <a:ext cx="10412730" cy="1252855"/>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幼儿、教师和家长一起投入到搜集有关“蚕”的资料活动中去：小朋友东东带来了一个蚕的手工玩具，浩浩搜集了许多蚕的贺卡，佳佳在爸爸的帮助下利用现代信息工具从网上查询到很多蚕的资料……幼儿和教师一起在活动中了解到许多关于蚕的知识，扩大了感知范围。</a:t>
            </a:r>
            <a:endParaRPr lang="zh-CN" altLang="en-US">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800100" y="4154805"/>
            <a:ext cx="3924300" cy="506730"/>
          </a:xfrm>
          <a:prstGeom prst="rect">
            <a:avLst/>
          </a:prstGeom>
          <a:noFill/>
        </p:spPr>
        <p:txBody>
          <a:bodyPr wrap="square" rtlCol="0" anchor="t">
            <a:spAutoFit/>
          </a:bodyPr>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2. 组织参观访问</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custDataLst>
              <p:tags r:id="rId2"/>
            </p:custDataLst>
          </p:nvPr>
        </p:nvSpPr>
        <p:spPr>
          <a:xfrm>
            <a:off x="800100" y="4799330"/>
            <a:ext cx="10412730" cy="865505"/>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例如，某位教师带领幼儿去参观养蚕基地，他们每天到桑园采摘新鲜的桑叶亲手给蚕宝宝喂食；在此过程中，教师还引导幼儿认真观察蚕宝宝吃叶子时的样子，及其身体的变化。</a:t>
            </a:r>
            <a:endParaRPr lang="zh-CN" altLang="en-US">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800100" y="1228090"/>
            <a:ext cx="3924300" cy="506730"/>
          </a:xfrm>
          <a:prstGeom prst="rect">
            <a:avLst/>
          </a:prstGeom>
          <a:noFill/>
        </p:spPr>
        <p:txBody>
          <a:bodyPr wrap="square" rtlCol="0" anchor="t">
            <a:spAutoFit/>
          </a:bodyPr>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3. 讨论问题，交流信息</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nvSpPr>
        <p:spPr>
          <a:xfrm>
            <a:off x="800100" y="1872615"/>
            <a:ext cx="10412730" cy="1252855"/>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教师要及时鼓励幼儿把在查阅资料过程中遇到的问题讲出来，把自己新的发现讲出来。例如，有的幼儿会问：“蚕为什么会变成飞蛾？”“变成了飞蛾，它吃什么呢？”教师也要对幼儿提出一些关于蚕的问题，以激发幼儿进一步探索的愿望。</a:t>
            </a:r>
            <a:endParaRPr lang="zh-CN" altLang="en-US">
              <a:latin typeface="微软雅黑" panose="020B0503020204020204" pitchFamily="34" charset="-122"/>
              <a:ea typeface="微软雅黑" panose="020B0503020204020204" pitchFamily="34" charset="-122"/>
            </a:endParaRPr>
          </a:p>
        </p:txBody>
      </p:sp>
      <p:sp>
        <p:nvSpPr>
          <p:cNvPr id="3" name="文本框 2"/>
          <p:cNvSpPr txBox="1"/>
          <p:nvPr>
            <p:custDataLst>
              <p:tags r:id="rId1"/>
            </p:custDataLst>
          </p:nvPr>
        </p:nvSpPr>
        <p:spPr>
          <a:xfrm>
            <a:off x="800100" y="3230245"/>
            <a:ext cx="3924300" cy="506730"/>
          </a:xfrm>
          <a:prstGeom prst="rect">
            <a:avLst/>
          </a:prstGeom>
          <a:noFill/>
        </p:spPr>
        <p:txBody>
          <a:bodyPr wrap="square" rtlCol="0" anchor="t">
            <a:spAutoFit/>
          </a:bodyPr>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4. 布置展览</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custDataLst>
              <p:tags r:id="rId2"/>
            </p:custDataLst>
          </p:nvPr>
        </p:nvSpPr>
        <p:spPr>
          <a:xfrm>
            <a:off x="800100" y="3874770"/>
            <a:ext cx="10412730" cy="865505"/>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教师请负责布置“蚕”的展览的一组幼儿，把各组搜集来的“蚕”的资料和物品，按照图片、玩具、工艺品、文字资料等进行分类、整理，将班级和科学角布置成了一个展览会。</a:t>
            </a:r>
            <a:endParaRPr lang="zh-CN" altLang="en-US">
              <a:latin typeface="微软雅黑" panose="020B0503020204020204" pitchFamily="34" charset="-122"/>
              <a:ea typeface="微软雅黑" panose="020B0503020204020204" pitchFamily="34" charset="-122"/>
            </a:endParaRPr>
          </a:p>
        </p:txBody>
      </p:sp>
      <p:sp>
        <p:nvSpPr>
          <p:cNvPr id="6" name="文本框 5"/>
          <p:cNvSpPr txBox="1"/>
          <p:nvPr>
            <p:custDataLst>
              <p:tags r:id="rId3"/>
            </p:custDataLst>
          </p:nvPr>
        </p:nvSpPr>
        <p:spPr>
          <a:xfrm>
            <a:off x="800100" y="4872990"/>
            <a:ext cx="3924300" cy="506730"/>
          </a:xfrm>
          <a:prstGeom prst="rect">
            <a:avLst/>
          </a:prstGeom>
          <a:noFill/>
        </p:spPr>
        <p:txBody>
          <a:bodyPr wrap="square" rtlCol="0" anchor="t">
            <a:spAutoFit/>
          </a:bodyPr>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5. 制作道具</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custDataLst>
              <p:tags r:id="rId4"/>
            </p:custDataLst>
          </p:nvPr>
        </p:nvSpPr>
        <p:spPr>
          <a:xfrm>
            <a:off x="800100" y="5517515"/>
            <a:ext cx="10412730" cy="865505"/>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经过反复讨论，制作蚕的道具的一组幼儿想出了运用两面画的方法制作立体的蚕。制作立体的蚕宝宝对幼儿来说是一个难题，但有个幼儿发现用橡皮筋绑在布条上，就能制作出一节节的蚕身体。</a:t>
            </a:r>
            <a:endParaRPr lang="zh-CN" altLang="en-US">
              <a:latin typeface="微软雅黑" panose="020B0503020204020204" pitchFamily="34" charset="-122"/>
              <a:ea typeface="微软雅黑" panose="020B0503020204020204" pitchFamily="34" charset="-122"/>
            </a:endParaRPr>
          </a:p>
        </p:txBody>
      </p:sp>
    </p:spTree>
    <p:custDataLst>
      <p:tags r:id="rId5"/>
    </p:custData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四、幼儿科学教育活动整合举例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3" name="文本框 2"/>
          <p:cNvSpPr txBox="1"/>
          <p:nvPr>
            <p:custDataLst>
              <p:tags r:id="rId1"/>
            </p:custDataLst>
          </p:nvPr>
        </p:nvSpPr>
        <p:spPr>
          <a:xfrm>
            <a:off x="800100" y="1425575"/>
            <a:ext cx="3924300" cy="506730"/>
          </a:xfrm>
          <a:prstGeom prst="rect">
            <a:avLst/>
          </a:prstGeom>
          <a:noFill/>
        </p:spPr>
        <p:txBody>
          <a:bodyPr wrap="square" rtlCol="0" anchor="t">
            <a:spAutoFit/>
          </a:bodyPr>
          <a:p>
            <a:pPr>
              <a:lnSpc>
                <a:spcPct val="15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6. 排练节目</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custDataLst>
              <p:tags r:id="rId2"/>
            </p:custDataLst>
          </p:nvPr>
        </p:nvSpPr>
        <p:spPr>
          <a:xfrm>
            <a:off x="800100" y="2070100"/>
            <a:ext cx="10412730" cy="865505"/>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教师根据幼儿的生活经验将蚕宝宝的形象搬上了舞台：有的幼儿把自己扮演成蚕宝宝，有的幼儿则把自己扮演成养蚕娃。他们一遍又一遍地认真排练着“小小养蚕娃”。</a:t>
            </a:r>
            <a:endParaRPr lang="zh-CN" altLang="en-US">
              <a:latin typeface="微软雅黑" panose="020B0503020204020204" pitchFamily="34" charset="-122"/>
              <a:ea typeface="微软雅黑" panose="020B0503020204020204" pitchFamily="34" charset="-122"/>
            </a:endParaRPr>
          </a:p>
        </p:txBody>
      </p:sp>
      <p:sp>
        <p:nvSpPr>
          <p:cNvPr id="11" name="文本框 10"/>
          <p:cNvSpPr txBox="1"/>
          <p:nvPr>
            <p:custDataLst>
              <p:tags r:id="rId3"/>
            </p:custDataLst>
          </p:nvPr>
        </p:nvSpPr>
        <p:spPr>
          <a:xfrm>
            <a:off x="889635" y="3220720"/>
            <a:ext cx="2540000" cy="368300"/>
          </a:xfrm>
          <a:prstGeom prst="rect">
            <a:avLst/>
          </a:prstGeom>
          <a:noFill/>
        </p:spPr>
        <p:txBody>
          <a:bodyPr wrap="square" rtlCol="0" anchor="t">
            <a:spAutoFit/>
          </a:bodyPr>
          <a:p>
            <a:r>
              <a:rPr lang="zh-CN" altLang="en-US" b="1">
                <a:solidFill>
                  <a:schemeClr val="accent6">
                    <a:lumMod val="50000"/>
                  </a:schemeClr>
                </a:solidFill>
                <a:latin typeface="微软雅黑" panose="020B0503020204020204" pitchFamily="34" charset="-122"/>
                <a:ea typeface="微软雅黑" panose="020B0503020204020204" pitchFamily="34" charset="-122"/>
              </a:rPr>
              <a:t>活动分析：</a:t>
            </a:r>
            <a:endParaRPr lang="zh-CN" altLang="en-US"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4170680" y="3876040"/>
            <a:ext cx="6809105" cy="2027555"/>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在项目活动过程中，幼儿通过搜集材料、实地参观、讨论问题、布置展览、制作道具、排练节目的方式，将自己已经获得的经验和技能运用于每个环节的活动中。在仔细观察、反复验证和相互交流中，幼儿增进了对外部世界的认识，提高了自己的动手操作能力和解决问题的能力，也获得了与人交往和相互合作的技能。</a:t>
            </a:r>
            <a:endParaRPr lang="zh-CN" altLang="en-US">
              <a:latin typeface="微软雅黑" panose="020B0503020204020204" pitchFamily="34" charset="-122"/>
              <a:ea typeface="微软雅黑" panose="020B0503020204020204" pitchFamily="34" charset="-122"/>
            </a:endParaRPr>
          </a:p>
        </p:txBody>
      </p:sp>
      <p:pic>
        <p:nvPicPr>
          <p:cNvPr id="6" name="图片 5" descr="86873f81fe6d8e7805a8e8989be438d9"/>
          <p:cNvPicPr>
            <a:picLocks noChangeAspect="1"/>
          </p:cNvPicPr>
          <p:nvPr/>
        </p:nvPicPr>
        <p:blipFill>
          <a:blip r:embed="rId5"/>
          <a:stretch>
            <a:fillRect/>
          </a:stretch>
        </p:blipFill>
        <p:spPr>
          <a:xfrm>
            <a:off x="889635" y="3769995"/>
            <a:ext cx="2985135" cy="2239010"/>
          </a:xfrm>
          <a:prstGeom prst="rect">
            <a:avLst/>
          </a:prstGeom>
        </p:spPr>
      </p:pic>
    </p:spTree>
    <p:custDataLst>
      <p:tags r:id="rId6"/>
    </p:custData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308100" y="396875"/>
            <a:ext cx="2940685"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思考与练习</a:t>
            </a:r>
            <a:endParaRPr lang="zh-CN" altLang="en-US" sz="3200" b="1" dirty="0" smtClean="0">
              <a:latin typeface="方正少儿_GBK" panose="03000509000000000000" charset="-122"/>
              <a:ea typeface="方正少儿_GBK" panose="03000509000000000000" charset="-122"/>
            </a:endParaRPr>
          </a:p>
        </p:txBody>
      </p:sp>
      <p:sp>
        <p:nvSpPr>
          <p:cNvPr id="14" name="文本框 13"/>
          <p:cNvSpPr txBox="1"/>
          <p:nvPr/>
        </p:nvSpPr>
        <p:spPr>
          <a:xfrm>
            <a:off x="1141730" y="1498600"/>
            <a:ext cx="11167745" cy="4744085"/>
          </a:xfrm>
          <a:prstGeom prst="rect">
            <a:avLst/>
          </a:prstGeom>
          <a:noFill/>
        </p:spPr>
        <p:txBody>
          <a:bodyPr wrap="square" rtlCol="0" anchor="t">
            <a:spAutoFit/>
          </a:bodyPr>
          <a:p>
            <a:pPr>
              <a:lnSpc>
                <a:spcPct val="210000"/>
              </a:lnSpc>
            </a:pPr>
            <a:r>
              <a:rPr dirty="0" smtClean="0">
                <a:latin typeface="Arial" panose="020B0604020202020204" pitchFamily="34" charset="0"/>
                <a:ea typeface="微软雅黑" panose="020B0503020204020204" pitchFamily="34" charset="-122"/>
              </a:rPr>
              <a:t>1. 幼儿科学教育活动设计的内容包括哪些？</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2. 为什么在开展幼儿科学活动前要做好活动设计工作？</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3. 幼儿科学教育活动设计有哪些基本要求？</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4. 集体教学活动设计的内容包括哪些？</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5. 请谈谈你对开放式问题、封闭式问题的理解与认识。</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6. 你认为观察认识类科学活动对幼儿有什么教育意义？</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7. 幼儿的实验操作类活动有哪些基本形式？</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8. 在教学实践中，教师该如何进行幼儿科学教育活动的整合？</a:t>
            </a:r>
            <a:endParaRPr dirty="0" smtClean="0">
              <a:latin typeface="Arial" panose="020B0604020202020204" pitchFamily="34" charset="0"/>
              <a:ea typeface="微软雅黑" panose="020B0503020204020204" pitchFamily="34" charset="-122"/>
            </a:endParaRPr>
          </a:p>
        </p:txBody>
      </p:sp>
      <p:sp>
        <p:nvSpPr>
          <p:cNvPr id="7" name="wallet_31368"/>
          <p:cNvSpPr>
            <a:spLocks noChangeAspect="1"/>
          </p:cNvSpPr>
          <p:nvPr/>
        </p:nvSpPr>
        <p:spPr bwMode="auto">
          <a:xfrm>
            <a:off x="584200" y="487045"/>
            <a:ext cx="557530" cy="550545"/>
          </a:xfrm>
          <a:custGeom>
            <a:avLst/>
            <a:gdLst>
              <a:gd name="T0" fmla="*/ 3327 w 4719"/>
              <a:gd name="T1" fmla="*/ 3049 h 4660"/>
              <a:gd name="T2" fmla="*/ 3171 w 4719"/>
              <a:gd name="T3" fmla="*/ 3204 h 4660"/>
              <a:gd name="T4" fmla="*/ 3015 w 4719"/>
              <a:gd name="T5" fmla="*/ 3049 h 4660"/>
              <a:gd name="T6" fmla="*/ 3171 w 4719"/>
              <a:gd name="T7" fmla="*/ 2893 h 4660"/>
              <a:gd name="T8" fmla="*/ 3327 w 4719"/>
              <a:gd name="T9" fmla="*/ 3049 h 4660"/>
              <a:gd name="T10" fmla="*/ 4216 w 4719"/>
              <a:gd name="T11" fmla="*/ 1131 h 4660"/>
              <a:gd name="T12" fmla="*/ 4328 w 4719"/>
              <a:gd name="T13" fmla="*/ 1019 h 4660"/>
              <a:gd name="T14" fmla="*/ 4216 w 4719"/>
              <a:gd name="T15" fmla="*/ 907 h 4660"/>
              <a:gd name="T16" fmla="*/ 3615 w 4719"/>
              <a:gd name="T17" fmla="*/ 907 h 4660"/>
              <a:gd name="T18" fmla="*/ 3688 w 4719"/>
              <a:gd name="T19" fmla="*/ 1131 h 4660"/>
              <a:gd name="T20" fmla="*/ 4216 w 4719"/>
              <a:gd name="T21" fmla="*/ 1131 h 4660"/>
              <a:gd name="T22" fmla="*/ 4719 w 4719"/>
              <a:gd name="T23" fmla="*/ 2925 h 4660"/>
              <a:gd name="T24" fmla="*/ 4719 w 4719"/>
              <a:gd name="T25" fmla="*/ 3212 h 4660"/>
              <a:gd name="T26" fmla="*/ 4488 w 4719"/>
              <a:gd name="T27" fmla="*/ 3529 h 4660"/>
              <a:gd name="T28" fmla="*/ 4488 w 4719"/>
              <a:gd name="T29" fmla="*/ 4511 h 4660"/>
              <a:gd name="T30" fmla="*/ 4338 w 4719"/>
              <a:gd name="T31" fmla="*/ 4660 h 4660"/>
              <a:gd name="T32" fmla="*/ 150 w 4719"/>
              <a:gd name="T33" fmla="*/ 4660 h 4660"/>
              <a:gd name="T34" fmla="*/ 0 w 4719"/>
              <a:gd name="T35" fmla="*/ 4511 h 4660"/>
              <a:gd name="T36" fmla="*/ 0 w 4719"/>
              <a:gd name="T37" fmla="*/ 1531 h 4660"/>
              <a:gd name="T38" fmla="*/ 3 w 4719"/>
              <a:gd name="T39" fmla="*/ 1504 h 4660"/>
              <a:gd name="T40" fmla="*/ 0 w 4719"/>
              <a:gd name="T41" fmla="*/ 1456 h 4660"/>
              <a:gd name="T42" fmla="*/ 444 w 4719"/>
              <a:gd name="T43" fmla="*/ 907 h 4660"/>
              <a:gd name="T44" fmla="*/ 627 w 4719"/>
              <a:gd name="T45" fmla="*/ 907 h 4660"/>
              <a:gd name="T46" fmla="*/ 604 w 4719"/>
              <a:gd name="T47" fmla="*/ 930 h 4660"/>
              <a:gd name="T48" fmla="*/ 596 w 4719"/>
              <a:gd name="T49" fmla="*/ 1131 h 4660"/>
              <a:gd name="T50" fmla="*/ 444 w 4719"/>
              <a:gd name="T51" fmla="*/ 1131 h 4660"/>
              <a:gd name="T52" fmla="*/ 234 w 4719"/>
              <a:gd name="T53" fmla="*/ 1382 h 4660"/>
              <a:gd name="T54" fmla="*/ 4338 w 4719"/>
              <a:gd name="T55" fmla="*/ 1382 h 4660"/>
              <a:gd name="T56" fmla="*/ 4488 w 4719"/>
              <a:gd name="T57" fmla="*/ 1531 h 4660"/>
              <a:gd name="T58" fmla="*/ 4488 w 4719"/>
              <a:gd name="T59" fmla="*/ 2607 h 4660"/>
              <a:gd name="T60" fmla="*/ 4719 w 4719"/>
              <a:gd name="T61" fmla="*/ 2925 h 4660"/>
              <a:gd name="T62" fmla="*/ 4645 w 4719"/>
              <a:gd name="T63" fmla="*/ 2925 h 4660"/>
              <a:gd name="T64" fmla="*/ 4383 w 4719"/>
              <a:gd name="T65" fmla="*/ 2664 h 4660"/>
              <a:gd name="T66" fmla="*/ 3070 w 4719"/>
              <a:gd name="T67" fmla="*/ 2664 h 4660"/>
              <a:gd name="T68" fmla="*/ 2671 w 4719"/>
              <a:gd name="T69" fmla="*/ 3063 h 4660"/>
              <a:gd name="T70" fmla="*/ 3070 w 4719"/>
              <a:gd name="T71" fmla="*/ 3462 h 4660"/>
              <a:gd name="T72" fmla="*/ 4454 w 4719"/>
              <a:gd name="T73" fmla="*/ 3462 h 4660"/>
              <a:gd name="T74" fmla="*/ 4645 w 4719"/>
              <a:gd name="T75" fmla="*/ 3212 h 4660"/>
              <a:gd name="T76" fmla="*/ 4645 w 4719"/>
              <a:gd name="T77" fmla="*/ 2925 h 4660"/>
              <a:gd name="T78" fmla="*/ 4645 w 4719"/>
              <a:gd name="T79" fmla="*/ 2925 h 4660"/>
              <a:gd name="T80" fmla="*/ 3667 w 4719"/>
              <a:gd name="T81" fmla="*/ 1276 h 4660"/>
              <a:gd name="T82" fmla="*/ 3465 w 4719"/>
              <a:gd name="T83" fmla="*/ 755 h 4660"/>
              <a:gd name="T84" fmla="*/ 2119 w 4719"/>
              <a:gd name="T85" fmla="*/ 1276 h 4660"/>
              <a:gd name="T86" fmla="*/ 3667 w 4719"/>
              <a:gd name="T87" fmla="*/ 1276 h 4660"/>
              <a:gd name="T88" fmla="*/ 734 w 4719"/>
              <a:gd name="T89" fmla="*/ 1276 h 4660"/>
              <a:gd name="T90" fmla="*/ 1116 w 4719"/>
              <a:gd name="T91" fmla="*/ 1276 h 4660"/>
              <a:gd name="T92" fmla="*/ 3334 w 4719"/>
              <a:gd name="T93" fmla="*/ 417 h 4660"/>
              <a:gd name="T94" fmla="*/ 3208 w 4719"/>
              <a:gd name="T95" fmla="*/ 90 h 4660"/>
              <a:gd name="T96" fmla="*/ 3056 w 4719"/>
              <a:gd name="T97" fmla="*/ 23 h 4660"/>
              <a:gd name="T98" fmla="*/ 724 w 4719"/>
              <a:gd name="T99" fmla="*/ 927 h 4660"/>
              <a:gd name="T100" fmla="*/ 657 w 4719"/>
              <a:gd name="T101" fmla="*/ 1078 h 4660"/>
              <a:gd name="T102" fmla="*/ 734 w 4719"/>
              <a:gd name="T103" fmla="*/ 1276 h 4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19" h="4660">
                <a:moveTo>
                  <a:pt x="3327" y="3049"/>
                </a:moveTo>
                <a:cubicBezTo>
                  <a:pt x="3327" y="3135"/>
                  <a:pt x="3257" y="3204"/>
                  <a:pt x="3171" y="3204"/>
                </a:cubicBezTo>
                <a:cubicBezTo>
                  <a:pt x="3085" y="3204"/>
                  <a:pt x="3015" y="3135"/>
                  <a:pt x="3015" y="3049"/>
                </a:cubicBezTo>
                <a:cubicBezTo>
                  <a:pt x="3015" y="2963"/>
                  <a:pt x="3085" y="2893"/>
                  <a:pt x="3171" y="2893"/>
                </a:cubicBezTo>
                <a:cubicBezTo>
                  <a:pt x="3257" y="2893"/>
                  <a:pt x="3327" y="2963"/>
                  <a:pt x="3327" y="3049"/>
                </a:cubicBezTo>
                <a:close/>
                <a:moveTo>
                  <a:pt x="4216" y="1131"/>
                </a:moveTo>
                <a:cubicBezTo>
                  <a:pt x="4278" y="1131"/>
                  <a:pt x="4328" y="1081"/>
                  <a:pt x="4328" y="1019"/>
                </a:cubicBezTo>
                <a:cubicBezTo>
                  <a:pt x="4328" y="957"/>
                  <a:pt x="4278" y="907"/>
                  <a:pt x="4216" y="907"/>
                </a:cubicBezTo>
                <a:lnTo>
                  <a:pt x="3615" y="907"/>
                </a:lnTo>
                <a:lnTo>
                  <a:pt x="3688" y="1131"/>
                </a:lnTo>
                <a:lnTo>
                  <a:pt x="4216" y="1131"/>
                </a:lnTo>
                <a:close/>
                <a:moveTo>
                  <a:pt x="4719" y="2925"/>
                </a:moveTo>
                <a:lnTo>
                  <a:pt x="4719" y="3212"/>
                </a:lnTo>
                <a:cubicBezTo>
                  <a:pt x="4719" y="3360"/>
                  <a:pt x="4621" y="3485"/>
                  <a:pt x="4488" y="3529"/>
                </a:cubicBezTo>
                <a:lnTo>
                  <a:pt x="4488" y="4511"/>
                </a:lnTo>
                <a:cubicBezTo>
                  <a:pt x="4488" y="4593"/>
                  <a:pt x="4421" y="4660"/>
                  <a:pt x="4338" y="4660"/>
                </a:cubicBezTo>
                <a:lnTo>
                  <a:pt x="150" y="4660"/>
                </a:lnTo>
                <a:cubicBezTo>
                  <a:pt x="67" y="4660"/>
                  <a:pt x="0" y="4593"/>
                  <a:pt x="0" y="4511"/>
                </a:cubicBezTo>
                <a:lnTo>
                  <a:pt x="0" y="1531"/>
                </a:lnTo>
                <a:cubicBezTo>
                  <a:pt x="0" y="1522"/>
                  <a:pt x="1" y="1513"/>
                  <a:pt x="3" y="1504"/>
                </a:cubicBezTo>
                <a:cubicBezTo>
                  <a:pt x="1" y="1488"/>
                  <a:pt x="0" y="1472"/>
                  <a:pt x="0" y="1456"/>
                </a:cubicBezTo>
                <a:cubicBezTo>
                  <a:pt x="0" y="1207"/>
                  <a:pt x="198" y="907"/>
                  <a:pt x="444" y="907"/>
                </a:cubicBezTo>
                <a:lnTo>
                  <a:pt x="627" y="907"/>
                </a:lnTo>
                <a:cubicBezTo>
                  <a:pt x="620" y="915"/>
                  <a:pt x="612" y="922"/>
                  <a:pt x="604" y="930"/>
                </a:cubicBezTo>
                <a:cubicBezTo>
                  <a:pt x="550" y="984"/>
                  <a:pt x="547" y="1073"/>
                  <a:pt x="596" y="1131"/>
                </a:cubicBezTo>
                <a:lnTo>
                  <a:pt x="444" y="1131"/>
                </a:lnTo>
                <a:cubicBezTo>
                  <a:pt x="357" y="1131"/>
                  <a:pt x="264" y="1261"/>
                  <a:pt x="234" y="1382"/>
                </a:cubicBezTo>
                <a:lnTo>
                  <a:pt x="4338" y="1382"/>
                </a:lnTo>
                <a:cubicBezTo>
                  <a:pt x="4421" y="1382"/>
                  <a:pt x="4488" y="1449"/>
                  <a:pt x="4488" y="1531"/>
                </a:cubicBezTo>
                <a:lnTo>
                  <a:pt x="4488" y="2607"/>
                </a:lnTo>
                <a:cubicBezTo>
                  <a:pt x="4621" y="2651"/>
                  <a:pt x="4719" y="2776"/>
                  <a:pt x="4719" y="2925"/>
                </a:cubicBezTo>
                <a:close/>
                <a:moveTo>
                  <a:pt x="4645" y="2925"/>
                </a:moveTo>
                <a:cubicBezTo>
                  <a:pt x="4645" y="2781"/>
                  <a:pt x="4527" y="2664"/>
                  <a:pt x="4383" y="2664"/>
                </a:cubicBezTo>
                <a:lnTo>
                  <a:pt x="3070" y="2664"/>
                </a:lnTo>
                <a:cubicBezTo>
                  <a:pt x="2850" y="2664"/>
                  <a:pt x="2671" y="2842"/>
                  <a:pt x="2671" y="3063"/>
                </a:cubicBezTo>
                <a:cubicBezTo>
                  <a:pt x="2671" y="3283"/>
                  <a:pt x="2850" y="3462"/>
                  <a:pt x="3070" y="3462"/>
                </a:cubicBezTo>
                <a:lnTo>
                  <a:pt x="4454" y="3462"/>
                </a:lnTo>
                <a:cubicBezTo>
                  <a:pt x="4563" y="3431"/>
                  <a:pt x="4645" y="3331"/>
                  <a:pt x="4645" y="3212"/>
                </a:cubicBezTo>
                <a:lnTo>
                  <a:pt x="4645" y="2925"/>
                </a:lnTo>
                <a:lnTo>
                  <a:pt x="4645" y="2925"/>
                </a:lnTo>
                <a:close/>
                <a:moveTo>
                  <a:pt x="3667" y="1276"/>
                </a:moveTo>
                <a:lnTo>
                  <a:pt x="3465" y="755"/>
                </a:lnTo>
                <a:lnTo>
                  <a:pt x="2119" y="1276"/>
                </a:lnTo>
                <a:lnTo>
                  <a:pt x="3667" y="1276"/>
                </a:lnTo>
                <a:close/>
                <a:moveTo>
                  <a:pt x="734" y="1276"/>
                </a:moveTo>
                <a:lnTo>
                  <a:pt x="1116" y="1276"/>
                </a:lnTo>
                <a:lnTo>
                  <a:pt x="3334" y="417"/>
                </a:lnTo>
                <a:lnTo>
                  <a:pt x="3208" y="90"/>
                </a:lnTo>
                <a:cubicBezTo>
                  <a:pt x="3184" y="30"/>
                  <a:pt x="3116" y="0"/>
                  <a:pt x="3056" y="23"/>
                </a:cubicBezTo>
                <a:lnTo>
                  <a:pt x="724" y="927"/>
                </a:lnTo>
                <a:cubicBezTo>
                  <a:pt x="664" y="950"/>
                  <a:pt x="634" y="1018"/>
                  <a:pt x="657" y="1078"/>
                </a:cubicBezTo>
                <a:lnTo>
                  <a:pt x="734" y="1276"/>
                </a:lnTo>
                <a:close/>
              </a:path>
            </a:pathLst>
          </a:custGeom>
          <a:solidFill>
            <a:schemeClr val="accent5"/>
          </a:solidFill>
          <a:ln>
            <a:noFill/>
          </a:ln>
        </p:spPr>
      </p:sp>
    </p:spTree>
    <p:custDataLst>
      <p:tags r:id="rId1"/>
    </p:custData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key-open-file-format_28956"/>
          <p:cNvSpPr>
            <a:spLocks noChangeAspect="1"/>
          </p:cNvSpPr>
          <p:nvPr/>
        </p:nvSpPr>
        <p:spPr bwMode="auto">
          <a:xfrm>
            <a:off x="6788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3379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6" name="文本框 5"/>
          <p:cNvSpPr txBox="1"/>
          <p:nvPr/>
        </p:nvSpPr>
        <p:spPr>
          <a:xfrm>
            <a:off x="678815" y="1520190"/>
            <a:ext cx="11167745" cy="583565"/>
          </a:xfrm>
          <a:prstGeom prst="rect">
            <a:avLst/>
          </a:prstGeom>
          <a:noFill/>
        </p:spPr>
        <p:txBody>
          <a:bodyPr wrap="square" rtlCol="0" anchor="t">
            <a:spAutoFit/>
          </a:bodyPr>
          <a:p>
            <a:pPr>
              <a:lnSpc>
                <a:spcPct val="160000"/>
              </a:lnSpc>
            </a:pPr>
            <a:r>
              <a:rPr sz="2000" b="1" dirty="0" smtClean="0">
                <a:latin typeface="Arial" panose="020B0604020202020204" pitchFamily="34" charset="0"/>
                <a:ea typeface="微软雅黑" panose="020B0503020204020204" pitchFamily="34" charset="-122"/>
              </a:rPr>
              <a:t>1. 认真阅读下列活动教案，并对教师的活动设计（目标、材料、过程、提问）展开讨论分析。</a:t>
            </a:r>
            <a:endParaRPr sz="2000" dirty="0" smtClean="0">
              <a:solidFill>
                <a:schemeClr val="tx1">
                  <a:lumMod val="50000"/>
                </a:schemeClr>
              </a:solidFill>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nvSpPr>
        <p:spPr>
          <a:xfrm>
            <a:off x="3411855" y="2358390"/>
            <a:ext cx="549783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大班科学绘本阅读：我们身体里的“洞”（第一课时）</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36930" y="2726690"/>
            <a:ext cx="11009630" cy="3692525"/>
          </a:xfrm>
          <a:prstGeom prst="rect">
            <a:avLst/>
          </a:prstGeom>
          <a:noFill/>
        </p:spPr>
        <p:txBody>
          <a:bodyPr wrap="square" rtlCol="0" anchor="t">
            <a:spAutoFit/>
          </a:bodyPr>
          <a:p>
            <a:pPr indent="457200" fontAlgn="auto"/>
            <a:r>
              <a:rPr lang="zh-CN" altLang="en-US" b="1">
                <a:latin typeface="华文楷体" panose="02010600040101010101" charset="-122"/>
                <a:ea typeface="华文楷体" panose="02010600040101010101" charset="-122"/>
                <a:cs typeface="华文楷体" panose="02010600040101010101" charset="-122"/>
              </a:rPr>
              <a:t>活动目标：</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1. 发挥想象，大胆猜测画面中的黑洞是什么。</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2. 自主阅读图书，能与同伴交流、分享自己的发现。</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3. 知道我们身体里的洞是很了不起的。</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b="1">
                <a:latin typeface="华文楷体" panose="02010600040101010101" charset="-122"/>
                <a:ea typeface="华文楷体" panose="02010600040101010101" charset="-122"/>
                <a:cs typeface="华文楷体" panose="02010600040101010101" charset="-122"/>
              </a:rPr>
              <a:t>活动准备：</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PPT，绘本《我们身体里的“洞”》人手一本，各种身体里的洞的图片。</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b="1">
                <a:latin typeface="华文楷体" panose="02010600040101010101" charset="-122"/>
                <a:ea typeface="华文楷体" panose="02010600040101010101" charset="-122"/>
                <a:cs typeface="华文楷体" panose="02010600040101010101" charset="-122"/>
              </a:rPr>
              <a:t>活动过程：</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1. 猜猜这是什么。</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教师：今天，我们要来看一本很有意思的书，在看书之前，我们先来猜一猜。</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教师逐步出示 PPT，幼儿自由猜测，并验证。</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2. 这是我们的鼻孔。</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教师：这两个洞又是什么？做什么用的呢？现在请我们小朋友仔细看看这本书。</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幼儿自主阅读图书，教师巡回指导。</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key-open-file-format_28956"/>
          <p:cNvSpPr>
            <a:spLocks noChangeAspect="1"/>
          </p:cNvSpPr>
          <p:nvPr/>
        </p:nvSpPr>
        <p:spPr bwMode="auto">
          <a:xfrm>
            <a:off x="6788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3379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9" name="文本框 8"/>
          <p:cNvSpPr txBox="1"/>
          <p:nvPr/>
        </p:nvSpPr>
        <p:spPr>
          <a:xfrm>
            <a:off x="818515" y="1355090"/>
            <a:ext cx="11009630" cy="3692525"/>
          </a:xfrm>
          <a:prstGeom prst="rect">
            <a:avLst/>
          </a:prstGeom>
          <a:noFill/>
        </p:spPr>
        <p:txBody>
          <a:bodyPr wrap="square" rtlCol="0" anchor="t">
            <a:spAutoFit/>
          </a:bodyPr>
          <a:p>
            <a:pPr indent="457200" fontAlgn="auto"/>
            <a:r>
              <a:rPr lang="zh-CN" altLang="en-US">
                <a:latin typeface="华文楷体" panose="02010600040101010101" charset="-122"/>
                <a:ea typeface="华文楷体" panose="02010600040101010101" charset="-122"/>
                <a:cs typeface="华文楷体" panose="02010600040101010101" charset="-122"/>
              </a:rPr>
              <a:t>教师：这两个洞是什么？你从哪里找到的？（师幼共同翻看图书第 10 页）</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教师：鼻子的洞有什么作用呢？你从哪里发现的？（引导幼儿说出页码并鼓励幼儿大胆解说）</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3. 我们身体里的“洞”。</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教师：我们的身体除了鼻子洞，还有别的洞吗？（鼓励幼儿自主探究、发现）</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教师：谁来告诉大家你的发现？（幼儿自由讨论、陈述）</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教师：现在我们再来仔细看这本书，哪些和你们说的一样？哪些又是你们没发现的？</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幼儿自主阅读第二遍。</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教师：在书里面你发现了哪些身体里的洞？你在哪里发现的？（幼儿自由回答）除了这些，还有别的发现吗？</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4. 身体里的洞真了不起。</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教师：假如，我们的身体没有了这些洞会怎样？</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教师：我们一起来捂住嘴巴、捏住鼻子、蒙住眼睛或捂住耳朵试试看。（鼓励幼儿在体验中交流自己的感受）</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教师：请小朋友们把书翻到第 28 页。</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r>
              <a:rPr lang="zh-CN" altLang="en-US">
                <a:latin typeface="华文楷体" panose="02010600040101010101" charset="-122"/>
                <a:ea typeface="华文楷体" panose="02010600040101010101" charset="-122"/>
                <a:cs typeface="华文楷体" panose="02010600040101010101" charset="-122"/>
              </a:rPr>
              <a:t>师幼总结：“我们身体里的洞真了不起！”</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key-open-file-format_28956"/>
          <p:cNvSpPr>
            <a:spLocks noChangeAspect="1"/>
          </p:cNvSpPr>
          <p:nvPr/>
        </p:nvSpPr>
        <p:spPr bwMode="auto">
          <a:xfrm>
            <a:off x="6788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3379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9" name="文本框 8"/>
          <p:cNvSpPr txBox="1"/>
          <p:nvPr/>
        </p:nvSpPr>
        <p:spPr>
          <a:xfrm>
            <a:off x="818515" y="1604010"/>
            <a:ext cx="11009630" cy="4307840"/>
          </a:xfrm>
          <a:prstGeom prst="rect">
            <a:avLst/>
          </a:prstGeom>
          <a:noFill/>
        </p:spPr>
        <p:txBody>
          <a:bodyPr wrap="square" rtlCol="0" anchor="t">
            <a:spAutoFit/>
          </a:bodyPr>
          <a:p>
            <a:pPr algn="l">
              <a:lnSpc>
                <a:spcPct val="100000"/>
              </a:lnSpc>
              <a:buClrTx/>
              <a:buSzTx/>
              <a:buFontTx/>
            </a:pPr>
            <a:r>
              <a:rPr sz="2000" b="1" dirty="0" smtClean="0">
                <a:latin typeface="Arial" panose="020B0604020202020204" pitchFamily="34" charset="0"/>
                <a:ea typeface="微软雅黑" panose="020B0503020204020204" pitchFamily="34" charset="-122"/>
              </a:rPr>
              <a:t>2. 下面是“认识三原色”的教学活动，请对教师在活动中的提问做出评析。</a:t>
            </a:r>
            <a:endParaRPr sz="2000" b="1" dirty="0" smtClean="0">
              <a:latin typeface="Arial" panose="020B0604020202020204" pitchFamily="34" charset="0"/>
              <a:ea typeface="微软雅黑" panose="020B0503020204020204" pitchFamily="34" charset="-122"/>
            </a:endParaRPr>
          </a:p>
          <a:p>
            <a:pPr algn="l">
              <a:lnSpc>
                <a:spcPct val="100000"/>
              </a:lnSpc>
              <a:buClrTx/>
              <a:buSzTx/>
              <a:buFontTx/>
            </a:pPr>
            <a:endParaRPr sz="2000" b="1" dirty="0" smtClean="0">
              <a:latin typeface="Arial" panose="020B0604020202020204" pitchFamily="34" charset="0"/>
              <a:ea typeface="微软雅黑" panose="020B0503020204020204" pitchFamily="34"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在“认识三原色”的活动中，教师手里拿着瓶盖上沾有涂料的矿泉水瓶，走到幼儿面前，提问如下。</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教师：“小朋友们，早上好！看看今天老师带来了什么？”</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幼儿：“瓶子。”</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教师：“里面有什么？”</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幼儿：“水。”</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教师：“有颜色吗？”</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幼儿：“没有。”</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教师：“它是什么？”</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幼儿：“水。”</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教师：“它是无色透明的吗？大家再仔细看看能不能看到老师的手指头？”</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幼儿：“能。”</a:t>
            </a:r>
            <a:endParaRPr lang="zh-CN" altLang="en-US">
              <a:latin typeface="华文楷体" panose="02010600040101010101" charset="-122"/>
              <a:ea typeface="华文楷体" panose="02010600040101010101" charset="-122"/>
              <a:cs typeface="华文楷体" panose="02010600040101010101" charset="-122"/>
            </a:endParaRPr>
          </a:p>
          <a:p>
            <a:pPr indent="457200" fontAlgn="auto">
              <a:lnSpc>
                <a:spcPct val="100000"/>
              </a:lnSpc>
            </a:pPr>
            <a:r>
              <a:rPr lang="zh-CN" altLang="en-US">
                <a:latin typeface="华文楷体" panose="02010600040101010101" charset="-122"/>
                <a:ea typeface="华文楷体" panose="02010600040101010101" charset="-122"/>
                <a:cs typeface="华文楷体" panose="02010600040101010101" charset="-122"/>
              </a:rPr>
              <a:t>教师：“噢，它是透明无色的。但它可不是一般的瓶子，它是会变颜色的神奇的瓶子，你们好好看看瓶子的变化啊。”</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key-open-file-format_28956"/>
          <p:cNvSpPr>
            <a:spLocks noChangeAspect="1"/>
          </p:cNvSpPr>
          <p:nvPr/>
        </p:nvSpPr>
        <p:spPr bwMode="auto">
          <a:xfrm>
            <a:off x="6788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3379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2" name="文本框 1"/>
          <p:cNvSpPr txBox="1"/>
          <p:nvPr/>
        </p:nvSpPr>
        <p:spPr>
          <a:xfrm>
            <a:off x="998220" y="1477010"/>
            <a:ext cx="8953500" cy="398780"/>
          </a:xfrm>
          <a:prstGeom prst="rect">
            <a:avLst/>
          </a:prstGeom>
          <a:noFill/>
        </p:spPr>
        <p:txBody>
          <a:bodyPr wrap="square" rtlCol="0" anchor="t">
            <a:spAutoFit/>
          </a:bodyPr>
          <a:p>
            <a:pPr algn="l">
              <a:buClrTx/>
              <a:buSzTx/>
              <a:buFontTx/>
            </a:pPr>
            <a:r>
              <a:rPr sz="2000" b="1" dirty="0" smtClean="0">
                <a:latin typeface="Arial" panose="020B0604020202020204" pitchFamily="34" charset="0"/>
                <a:ea typeface="微软雅黑" panose="020B0503020204020204" pitchFamily="34" charset="-122"/>
              </a:rPr>
              <a:t>3. 请你选定一个中班活动课题，并完成下面表格中的二级目标设计内容。</a:t>
            </a:r>
            <a:endParaRPr sz="2000" b="1" dirty="0" smtClean="0">
              <a:latin typeface="Arial" panose="020B0604020202020204" pitchFamily="34" charset="0"/>
              <a:ea typeface="微软雅黑" panose="020B0503020204020204"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2265045" y="2044065"/>
            <a:ext cx="7686675" cy="4095750"/>
          </a:xfrm>
          <a:prstGeom prst="rect">
            <a:avLst/>
          </a:prstGeom>
        </p:spPr>
      </p:pic>
    </p:spTree>
    <p:custDataLst>
      <p:tags r:id="rId3"/>
    </p:custData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key-open-file-format_28956"/>
          <p:cNvSpPr>
            <a:spLocks noChangeAspect="1"/>
          </p:cNvSpPr>
          <p:nvPr/>
        </p:nvSpPr>
        <p:spPr bwMode="auto">
          <a:xfrm>
            <a:off x="678815" y="3644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337945" y="2533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9" name="文本框 8"/>
          <p:cNvSpPr txBox="1"/>
          <p:nvPr/>
        </p:nvSpPr>
        <p:spPr>
          <a:xfrm>
            <a:off x="958215" y="1405890"/>
            <a:ext cx="11009630" cy="398780"/>
          </a:xfrm>
          <a:prstGeom prst="rect">
            <a:avLst/>
          </a:prstGeom>
          <a:noFill/>
        </p:spPr>
        <p:txBody>
          <a:bodyPr wrap="square" rtlCol="0" anchor="t">
            <a:spAutoFit/>
          </a:bodyPr>
          <a:p>
            <a:pPr algn="l">
              <a:buClrTx/>
              <a:buSzTx/>
              <a:buFontTx/>
            </a:pPr>
            <a:r>
              <a:rPr sz="2000" b="1" dirty="0" smtClean="0">
                <a:latin typeface="Arial" panose="020B0604020202020204" pitchFamily="34" charset="0"/>
                <a:ea typeface="微软雅黑" panose="020B0503020204020204" pitchFamily="34" charset="-122"/>
              </a:rPr>
              <a:t>4. 请你去幼儿园观摩一次幼儿科学教育活动，并填写下面的表格。</a:t>
            </a:r>
            <a:endParaRPr sz="2000" b="1" dirty="0" smtClean="0">
              <a:latin typeface="Arial" panose="020B0604020202020204" pitchFamily="34" charset="0"/>
              <a:ea typeface="微软雅黑" panose="020B0503020204020204" pitchFamily="34" charset="-122"/>
            </a:endParaRPr>
          </a:p>
        </p:txBody>
      </p:sp>
      <p:sp>
        <p:nvSpPr>
          <p:cNvPr id="7" name="文本框 6"/>
          <p:cNvSpPr txBox="1"/>
          <p:nvPr/>
        </p:nvSpPr>
        <p:spPr>
          <a:xfrm>
            <a:off x="1167765" y="1828800"/>
            <a:ext cx="3719195" cy="1529715"/>
          </a:xfrm>
          <a:prstGeom prst="rect">
            <a:avLst/>
          </a:prstGeom>
          <a:noFill/>
        </p:spPr>
        <p:txBody>
          <a:bodyPr wrap="none" rtlCol="0">
            <a:spAutoFit/>
          </a:bodyPr>
          <a:p>
            <a:pPr algn="l">
              <a:lnSpc>
                <a:spcPct val="130000"/>
              </a:lnSpc>
            </a:pPr>
            <a:r>
              <a:rPr lang="zh-CN" altLang="en-US">
                <a:latin typeface="华文楷体" panose="02010600040101010101" charset="-122"/>
                <a:ea typeface="华文楷体" panose="02010600040101010101" charset="-122"/>
                <a:cs typeface="华文楷体" panose="02010600040101010101" charset="-122"/>
                <a:sym typeface="+mn-ea"/>
              </a:rPr>
              <a:t>要求：</a:t>
            </a:r>
            <a:endParaRPr lang="zh-CN" altLang="en-US">
              <a:latin typeface="华文楷体" panose="02010600040101010101" charset="-122"/>
              <a:ea typeface="华文楷体" panose="02010600040101010101" charset="-122"/>
              <a:cs typeface="华文楷体" panose="02010600040101010101" charset="-122"/>
            </a:endParaRPr>
          </a:p>
          <a:p>
            <a:pPr algn="l">
              <a:lnSpc>
                <a:spcPct val="130000"/>
              </a:lnSpc>
            </a:pPr>
            <a:r>
              <a:rPr lang="zh-CN" altLang="en-US">
                <a:latin typeface="华文楷体" panose="02010600040101010101" charset="-122"/>
                <a:ea typeface="华文楷体" panose="02010600040101010101" charset="-122"/>
                <a:cs typeface="华文楷体" panose="02010600040101010101" charset="-122"/>
                <a:sym typeface="+mn-ea"/>
              </a:rPr>
              <a:t>（1）了解活动的设计思路。</a:t>
            </a:r>
            <a:endParaRPr lang="zh-CN" altLang="en-US">
              <a:latin typeface="华文楷体" panose="02010600040101010101" charset="-122"/>
              <a:ea typeface="华文楷体" panose="02010600040101010101" charset="-122"/>
              <a:cs typeface="华文楷体" panose="02010600040101010101" charset="-122"/>
            </a:endParaRPr>
          </a:p>
          <a:p>
            <a:pPr algn="l">
              <a:lnSpc>
                <a:spcPct val="130000"/>
              </a:lnSpc>
            </a:pPr>
            <a:r>
              <a:rPr lang="zh-CN" altLang="en-US">
                <a:latin typeface="华文楷体" panose="02010600040101010101" charset="-122"/>
                <a:ea typeface="华文楷体" panose="02010600040101010101" charset="-122"/>
                <a:cs typeface="华文楷体" panose="02010600040101010101" charset="-122"/>
                <a:sym typeface="+mn-ea"/>
              </a:rPr>
              <a:t>（2）了解活动的组织与指导过程。</a:t>
            </a:r>
            <a:endParaRPr lang="zh-CN" altLang="en-US">
              <a:latin typeface="华文楷体" panose="02010600040101010101" charset="-122"/>
              <a:ea typeface="华文楷体" panose="02010600040101010101" charset="-122"/>
              <a:cs typeface="华文楷体" panose="02010600040101010101" charset="-122"/>
            </a:endParaRPr>
          </a:p>
          <a:p>
            <a:pPr algn="l">
              <a:lnSpc>
                <a:spcPct val="130000"/>
              </a:lnSpc>
            </a:pPr>
            <a:r>
              <a:rPr lang="zh-CN" altLang="en-US">
                <a:latin typeface="华文楷体" panose="02010600040101010101" charset="-122"/>
                <a:ea typeface="华文楷体" panose="02010600040101010101" charset="-122"/>
                <a:cs typeface="华文楷体" panose="02010600040101010101" charset="-122"/>
                <a:sym typeface="+mn-ea"/>
              </a:rPr>
              <a:t>（3）学会对活动进行分析评价。</a:t>
            </a:r>
            <a:endParaRPr lang="zh-CN" altLang="en-US">
              <a:latin typeface="华文楷体" panose="02010600040101010101" charset="-122"/>
              <a:ea typeface="华文楷体" panose="02010600040101010101" charset="-122"/>
              <a:cs typeface="华文楷体" panose="02010600040101010101" charset="-122"/>
            </a:endParaRPr>
          </a:p>
        </p:txBody>
      </p:sp>
      <p:pic>
        <p:nvPicPr>
          <p:cNvPr id="2" name="图片 1"/>
          <p:cNvPicPr>
            <a:picLocks noChangeAspect="1"/>
          </p:cNvPicPr>
          <p:nvPr>
            <p:custDataLst>
              <p:tags r:id="rId1"/>
            </p:custDataLst>
          </p:nvPr>
        </p:nvPicPr>
        <p:blipFill>
          <a:blip r:embed="rId2"/>
          <a:stretch>
            <a:fillRect/>
          </a:stretch>
        </p:blipFill>
        <p:spPr>
          <a:xfrm>
            <a:off x="880745" y="3402965"/>
            <a:ext cx="4928235" cy="3062605"/>
          </a:xfrm>
          <a:prstGeom prst="rect">
            <a:avLst/>
          </a:prstGeom>
        </p:spPr>
      </p:pic>
      <p:pic>
        <p:nvPicPr>
          <p:cNvPr id="3" name="图片 2"/>
          <p:cNvPicPr>
            <a:picLocks noChangeAspect="1"/>
          </p:cNvPicPr>
          <p:nvPr>
            <p:custDataLst>
              <p:tags r:id="rId3"/>
            </p:custDataLst>
          </p:nvPr>
        </p:nvPicPr>
        <p:blipFill>
          <a:blip r:embed="rId4"/>
          <a:stretch>
            <a:fillRect/>
          </a:stretch>
        </p:blipFill>
        <p:spPr>
          <a:xfrm>
            <a:off x="5876290" y="3472815"/>
            <a:ext cx="5255895" cy="2992755"/>
          </a:xfrm>
          <a:prstGeom prst="rect">
            <a:avLst/>
          </a:prstGeom>
        </p:spPr>
      </p:pic>
    </p:spTree>
    <p:custDataLst>
      <p:tags r:id="rId5"/>
    </p:custData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 name="任意多边形 14"/>
          <p:cNvSpPr/>
          <p:nvPr>
            <p:custDataLst>
              <p:tags r:id="rId1"/>
            </p:custDataLst>
          </p:nvPr>
        </p:nvSpPr>
        <p:spPr>
          <a:xfrm flipV="1">
            <a:off x="3914775" y="1727200"/>
            <a:ext cx="4386263" cy="3787775"/>
          </a:xfrm>
          <a:custGeom>
            <a:avLst/>
            <a:gdLst>
              <a:gd name="connsiteX0" fmla="*/ 935677 w 5326744"/>
              <a:gd name="connsiteY0" fmla="*/ 2984630 h 4601031"/>
              <a:gd name="connsiteX1" fmla="*/ 1004478 w 5326744"/>
              <a:gd name="connsiteY1" fmla="*/ 2984630 h 4601031"/>
              <a:gd name="connsiteX2" fmla="*/ 2663486 w 5326744"/>
              <a:gd name="connsiteY2" fmla="*/ 127686 h 4601031"/>
              <a:gd name="connsiteX3" fmla="*/ 4322494 w 5326744"/>
              <a:gd name="connsiteY3" fmla="*/ 2984630 h 4601031"/>
              <a:gd name="connsiteX4" fmla="*/ 4391068 w 5326744"/>
              <a:gd name="connsiteY4" fmla="*/ 2984630 h 4601031"/>
              <a:gd name="connsiteX5" fmla="*/ 2663372 w 5326744"/>
              <a:gd name="connsiteY5" fmla="*/ 0 h 4601031"/>
              <a:gd name="connsiteX6" fmla="*/ 0 w 5326744"/>
              <a:gd name="connsiteY6" fmla="*/ 4601031 h 4601031"/>
              <a:gd name="connsiteX7" fmla="*/ 5326744 w 5326744"/>
              <a:gd name="connsiteY7" fmla="*/ 4601031 h 4601031"/>
              <a:gd name="connsiteX8" fmla="*/ 4965465 w 5326744"/>
              <a:gd name="connsiteY8" fmla="*/ 3976914 h 4601031"/>
              <a:gd name="connsiteX9" fmla="*/ 4898707 w 5326744"/>
              <a:gd name="connsiteY9" fmla="*/ 3976914 h 4601031"/>
              <a:gd name="connsiteX10" fmla="*/ 5223329 w 5326744"/>
              <a:gd name="connsiteY10" fmla="*/ 4535940 h 4601031"/>
              <a:gd name="connsiteX11" fmla="*/ 103642 w 5326744"/>
              <a:gd name="connsiteY11" fmla="*/ 4535940 h 4601031"/>
              <a:gd name="connsiteX12" fmla="*/ 428265 w 5326744"/>
              <a:gd name="connsiteY12" fmla="*/ 3976914 h 4601031"/>
              <a:gd name="connsiteX13" fmla="*/ 361279 w 5326744"/>
              <a:gd name="connsiteY13" fmla="*/ 3976914 h 4601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326744" h="4601031">
                <a:moveTo>
                  <a:pt x="935677" y="2984630"/>
                </a:moveTo>
                <a:lnTo>
                  <a:pt x="1004478" y="2984630"/>
                </a:lnTo>
                <a:lnTo>
                  <a:pt x="2663486" y="127686"/>
                </a:lnTo>
                <a:lnTo>
                  <a:pt x="4322494" y="2984630"/>
                </a:lnTo>
                <a:lnTo>
                  <a:pt x="4391068" y="2984630"/>
                </a:lnTo>
                <a:lnTo>
                  <a:pt x="2663372" y="0"/>
                </a:lnTo>
                <a:close/>
                <a:moveTo>
                  <a:pt x="0" y="4601031"/>
                </a:moveTo>
                <a:lnTo>
                  <a:pt x="5326744" y="4601031"/>
                </a:lnTo>
                <a:lnTo>
                  <a:pt x="4965465" y="3976914"/>
                </a:lnTo>
                <a:lnTo>
                  <a:pt x="4898707" y="3976914"/>
                </a:lnTo>
                <a:lnTo>
                  <a:pt x="5223329" y="4535940"/>
                </a:lnTo>
                <a:lnTo>
                  <a:pt x="103642" y="4535940"/>
                </a:lnTo>
                <a:lnTo>
                  <a:pt x="428265" y="3976914"/>
                </a:lnTo>
                <a:lnTo>
                  <a:pt x="361279" y="3976914"/>
                </a:lnTo>
                <a:close/>
              </a:path>
            </a:pathLst>
          </a:custGeom>
          <a:solidFill>
            <a:srgbClr val="94D66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等腰三角形 9"/>
          <p:cNvSpPr/>
          <p:nvPr>
            <p:custDataLst>
              <p:tags r:id="rId2"/>
            </p:custDataLst>
          </p:nvPr>
        </p:nvSpPr>
        <p:spPr>
          <a:xfrm rot="4496204" flipV="1">
            <a:off x="8156575" y="2241551"/>
            <a:ext cx="288925" cy="698500"/>
          </a:xfrm>
          <a:prstGeom prst="triangle">
            <a:avLst/>
          </a:prstGeom>
          <a:solidFill>
            <a:srgbClr val="F9A2A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等腰三角形 10"/>
          <p:cNvSpPr/>
          <p:nvPr>
            <p:custDataLst>
              <p:tags r:id="rId3"/>
            </p:custDataLst>
          </p:nvPr>
        </p:nvSpPr>
        <p:spPr>
          <a:xfrm rot="7831236" flipV="1">
            <a:off x="8070850" y="2747963"/>
            <a:ext cx="207963" cy="503237"/>
          </a:xfrm>
          <a:prstGeom prst="triangle">
            <a:avLst/>
          </a:prstGeom>
          <a:solidFill>
            <a:srgbClr val="CCDF8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等腰三角形 11"/>
          <p:cNvSpPr/>
          <p:nvPr>
            <p:custDataLst>
              <p:tags r:id="rId4"/>
            </p:custDataLst>
          </p:nvPr>
        </p:nvSpPr>
        <p:spPr>
          <a:xfrm rot="6867913" flipH="1">
            <a:off x="3951287" y="2984501"/>
            <a:ext cx="288925" cy="698500"/>
          </a:xfrm>
          <a:prstGeom prst="triangle">
            <a:avLst/>
          </a:prstGeom>
          <a:solidFill>
            <a:srgbClr val="8BD1D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等腰三角形 12"/>
          <p:cNvSpPr/>
          <p:nvPr>
            <p:custDataLst>
              <p:tags r:id="rId5"/>
            </p:custDataLst>
          </p:nvPr>
        </p:nvSpPr>
        <p:spPr>
          <a:xfrm rot="3626854" flipH="1">
            <a:off x="4165600" y="3497263"/>
            <a:ext cx="207963" cy="503237"/>
          </a:xfrm>
          <a:prstGeom prst="triangle">
            <a:avLst/>
          </a:prstGeom>
          <a:solidFill>
            <a:srgbClr val="FDCA7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任意多边形 20"/>
          <p:cNvSpPr/>
          <p:nvPr>
            <p:custDataLst>
              <p:tags r:id="rId6"/>
            </p:custDataLst>
          </p:nvPr>
        </p:nvSpPr>
        <p:spPr>
          <a:xfrm>
            <a:off x="4285694" y="1906455"/>
            <a:ext cx="3644821" cy="3190711"/>
          </a:xfrm>
          <a:custGeom>
            <a:avLst/>
            <a:gdLst>
              <a:gd name="connsiteX0" fmla="*/ 0 w 3896959"/>
              <a:gd name="connsiteY0" fmla="*/ 0 h 3411435"/>
              <a:gd name="connsiteX1" fmla="*/ 3896959 w 3896959"/>
              <a:gd name="connsiteY1" fmla="*/ 0 h 3411435"/>
              <a:gd name="connsiteX2" fmla="*/ 1948480 w 3896959"/>
              <a:gd name="connsiteY2" fmla="*/ 3411435 h 3411435"/>
            </a:gdLst>
            <a:ahLst/>
            <a:cxnLst>
              <a:cxn ang="0">
                <a:pos x="connsiteX0" y="connsiteY0"/>
              </a:cxn>
              <a:cxn ang="0">
                <a:pos x="connsiteX1" y="connsiteY1"/>
              </a:cxn>
              <a:cxn ang="0">
                <a:pos x="connsiteX2" y="connsiteY2"/>
              </a:cxn>
            </a:cxnLst>
            <a:rect l="l" t="t" r="r" b="b"/>
            <a:pathLst>
              <a:path w="3896959" h="3411435">
                <a:moveTo>
                  <a:pt x="0" y="0"/>
                </a:moveTo>
                <a:lnTo>
                  <a:pt x="3896959" y="0"/>
                </a:lnTo>
                <a:lnTo>
                  <a:pt x="1948480" y="3411435"/>
                </a:lnTo>
                <a:close/>
              </a:path>
            </a:pathLst>
          </a:custGeom>
          <a:solidFill>
            <a:srgbClr val="94D66A"/>
          </a:solidFill>
          <a:ln>
            <a:noFill/>
          </a:ln>
        </p:spPr>
        <p:style>
          <a:lnRef idx="2">
            <a:schemeClr val="accent1">
              <a:shade val="50000"/>
            </a:schemeClr>
          </a:lnRef>
          <a:fillRef idx="1">
            <a:schemeClr val="accent1"/>
          </a:fillRef>
          <a:effectRef idx="0">
            <a:schemeClr val="accent1"/>
          </a:effectRef>
          <a:fontRef idx="minor">
            <a:schemeClr val="lt1"/>
          </a:fontRef>
        </p:style>
        <p:txBody>
          <a:bodyPr bIns="1152000" anchor="ctr"/>
          <a:lstStyle/>
          <a:p>
            <a:pPr algn="ctr" eaLnBrk="1" fontAlgn="auto" hangingPunct="1">
              <a:lnSpc>
                <a:spcPct val="80000"/>
              </a:lnSpc>
              <a:spcBef>
                <a:spcPts val="0"/>
              </a:spcBef>
              <a:spcAft>
                <a:spcPts val="0"/>
              </a:spcAft>
              <a:defRPr/>
            </a:pPr>
            <a:r>
              <a:rPr lang="en-US" altLang="zh-CN" sz="5400">
                <a:solidFill>
                  <a:srgbClr val="FFFFFF"/>
                </a:solidFill>
                <a:effectLst>
                  <a:innerShdw blurRad="38100" dist="25400" dir="13500000">
                    <a:prstClr val="black">
                      <a:alpha val="50000"/>
                    </a:prstClr>
                  </a:innerShdw>
                </a:effectLst>
                <a:latin typeface="华文琥珀" panose="02010800040101010101" charset="-122"/>
                <a:ea typeface="华文琥珀" panose="02010800040101010101" charset="-122"/>
                <a:cs typeface="Verdana" panose="020B0604030504040204" pitchFamily="34" charset="0"/>
              </a:rPr>
              <a:t>THANK</a:t>
            </a:r>
            <a:endParaRPr lang="en-US" altLang="zh-CN" sz="5400">
              <a:solidFill>
                <a:srgbClr val="FFFFFF"/>
              </a:solidFill>
              <a:effectLst>
                <a:innerShdw blurRad="38100" dist="25400" dir="13500000">
                  <a:prstClr val="black">
                    <a:alpha val="50000"/>
                  </a:prstClr>
                </a:innerShdw>
              </a:effectLst>
              <a:latin typeface="华文琥珀" panose="02010800040101010101" charset="-122"/>
              <a:ea typeface="华文琥珀" panose="02010800040101010101" charset="-122"/>
              <a:cs typeface="Verdana" panose="020B0604030504040204" pitchFamily="34" charset="0"/>
            </a:endParaRPr>
          </a:p>
          <a:p>
            <a:pPr algn="ctr" eaLnBrk="1" fontAlgn="auto" hangingPunct="1">
              <a:lnSpc>
                <a:spcPct val="80000"/>
              </a:lnSpc>
              <a:spcBef>
                <a:spcPts val="0"/>
              </a:spcBef>
              <a:spcAft>
                <a:spcPts val="0"/>
              </a:spcAft>
              <a:defRPr/>
            </a:pPr>
            <a:r>
              <a:rPr lang="en-US" altLang="zh-CN" sz="5400">
                <a:solidFill>
                  <a:srgbClr val="FFFFFF"/>
                </a:solidFill>
                <a:effectLst>
                  <a:innerShdw blurRad="38100" dist="25400" dir="13500000">
                    <a:prstClr val="black">
                      <a:alpha val="50000"/>
                    </a:prstClr>
                  </a:innerShdw>
                </a:effectLst>
                <a:latin typeface="华文琥珀" panose="02010800040101010101" charset="-122"/>
                <a:ea typeface="华文琥珀" panose="02010800040101010101" charset="-122"/>
                <a:cs typeface="Verdana" panose="020B0604030504040204" pitchFamily="34" charset="0"/>
              </a:rPr>
              <a:t>YOU</a:t>
            </a:r>
            <a:endParaRPr lang="zh-CN" altLang="en-US" sz="5400">
              <a:solidFill>
                <a:srgbClr val="FFFFFF"/>
              </a:solidFill>
              <a:effectLst>
                <a:innerShdw blurRad="38100" dist="25400" dir="13500000">
                  <a:prstClr val="black">
                    <a:alpha val="50000"/>
                  </a:prstClr>
                </a:innerShdw>
              </a:effectLst>
              <a:latin typeface="华文琥珀" panose="02010800040101010101" charset="-122"/>
              <a:ea typeface="华文琥珀" panose="02010800040101010101" charset="-122"/>
              <a:cs typeface="Verdana" panose="020B0604030504040204" pitchFamily="34" charset="0"/>
            </a:endParaRPr>
          </a:p>
        </p:txBody>
      </p:sp>
    </p:spTree>
    <p:custDataLst>
      <p:tags r:id="rId7"/>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二、集体教学活动的设计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5016500" y="1377950"/>
            <a:ext cx="254000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（一）活动课题的选择</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23900" y="1908175"/>
            <a:ext cx="9589135" cy="810260"/>
          </a:xfrm>
          <a:prstGeom prst="rect">
            <a:avLst/>
          </a:prstGeom>
          <a:noFill/>
        </p:spPr>
        <p:txBody>
          <a:bodyPr wrap="square" rtlCol="0" anchor="t">
            <a:spAutoFit/>
          </a:bodyPr>
          <a:p>
            <a:pPr>
              <a:lnSpc>
                <a:spcPct val="130000"/>
              </a:lnSpc>
            </a:pPr>
            <a:r>
              <a:rPr lang="en-US" altLang="zh-CN" b="1">
                <a:latin typeface="微软雅黑" panose="020B0503020204020204" pitchFamily="34" charset="-122"/>
                <a:ea typeface="微软雅黑" panose="020B0503020204020204" pitchFamily="34" charset="-122"/>
              </a:rPr>
              <a:t>   </a:t>
            </a:r>
            <a:r>
              <a:rPr lang="zh-CN" altLang="en-US" b="1">
                <a:latin typeface="微软雅黑" panose="020B0503020204020204" pitchFamily="34" charset="-122"/>
                <a:ea typeface="微软雅黑" panose="020B0503020204020204" pitchFamily="34" charset="-122"/>
              </a:rPr>
              <a:t>课题的选择，就是从幼儿科学教育的广泛内容中选择出适合幼儿探索学习且便于教师组织开展的活动课题。因此，在选择集体教学活动的课题时，教师应考虑以下几点</a:t>
            </a:r>
            <a:r>
              <a:rPr lang="en-US" altLang="zh-CN" b="1">
                <a:latin typeface="微软雅黑" panose="020B0503020204020204" pitchFamily="34" charset="-122"/>
                <a:ea typeface="微软雅黑" panose="020B0503020204020204" pitchFamily="34" charset="-122"/>
              </a:rPr>
              <a:t>:</a:t>
            </a:r>
            <a:endParaRPr lang="en-US" altLang="zh-CN" b="1">
              <a:latin typeface="微软雅黑" panose="020B0503020204020204" pitchFamily="34" charset="-122"/>
              <a:ea typeface="微软雅黑" panose="020B0503020204020204" pitchFamily="34" charset="-122"/>
            </a:endParaRPr>
          </a:p>
        </p:txBody>
      </p:sp>
      <p:sp>
        <p:nvSpPr>
          <p:cNvPr id="8" name="文本框 7"/>
          <p:cNvSpPr txBox="1"/>
          <p:nvPr/>
        </p:nvSpPr>
        <p:spPr>
          <a:xfrm>
            <a:off x="965835" y="2890520"/>
            <a:ext cx="9942830" cy="2582545"/>
          </a:xfrm>
          <a:prstGeom prst="rect">
            <a:avLst/>
          </a:prstGeom>
          <a:noFill/>
        </p:spPr>
        <p:txBody>
          <a:bodyPr wrap="square" rtlCol="0" anchor="t">
            <a:spAutoFit/>
          </a:bodyPr>
          <a:p>
            <a:pPr marL="285750" indent="-285750">
              <a:lnSpc>
                <a:spcPct val="180000"/>
              </a:lnSpc>
              <a:buFont typeface="Wingdings" panose="05000000000000000000" charset="0"/>
              <a:buChar char="l"/>
            </a:pPr>
            <a:r>
              <a:rPr lang="zh-CN" altLang="en-US">
                <a:latin typeface="微软雅黑" panose="020B0503020204020204" pitchFamily="34" charset="-122"/>
                <a:ea typeface="微软雅黑" panose="020B0503020204020204" pitchFamily="34" charset="-122"/>
              </a:rPr>
              <a:t>首先，选择最有代表性的科学内容。</a:t>
            </a:r>
            <a:endParaRPr lang="zh-CN" altLang="en-US">
              <a:latin typeface="微软雅黑" panose="020B0503020204020204" pitchFamily="34" charset="-122"/>
              <a:ea typeface="微软雅黑" panose="020B0503020204020204" pitchFamily="34" charset="-122"/>
            </a:endParaRPr>
          </a:p>
          <a:p>
            <a:pPr marL="285750" indent="-285750">
              <a:lnSpc>
                <a:spcPct val="180000"/>
              </a:lnSpc>
              <a:buFont typeface="Wingdings" panose="05000000000000000000" charset="0"/>
              <a:buChar char="l"/>
            </a:pPr>
            <a:r>
              <a:rPr lang="zh-CN" altLang="en-US">
                <a:latin typeface="微软雅黑" panose="020B0503020204020204" pitchFamily="34" charset="-122"/>
                <a:ea typeface="微软雅黑" panose="020B0503020204020204" pitchFamily="34" charset="-122"/>
              </a:rPr>
              <a:t>其次，要尽可能引起幼儿探索的兴趣。</a:t>
            </a:r>
            <a:endParaRPr lang="zh-CN" altLang="en-US">
              <a:latin typeface="微软雅黑" panose="020B0503020204020204" pitchFamily="34" charset="-122"/>
              <a:ea typeface="微软雅黑" panose="020B0503020204020204" pitchFamily="34" charset="-122"/>
            </a:endParaRPr>
          </a:p>
          <a:p>
            <a:pPr marL="285750" indent="-285750">
              <a:lnSpc>
                <a:spcPct val="180000"/>
              </a:lnSpc>
              <a:buFont typeface="Wingdings" panose="05000000000000000000" charset="0"/>
              <a:buChar char="l"/>
            </a:pPr>
            <a:r>
              <a:rPr lang="zh-CN" altLang="en-US">
                <a:latin typeface="微软雅黑" panose="020B0503020204020204" pitchFamily="34" charset="-122"/>
                <a:ea typeface="微软雅黑" panose="020B0503020204020204" pitchFamily="34" charset="-122"/>
              </a:rPr>
              <a:t>最后，还要考虑选择的内容是否适合集体活动。需要幼儿集中探索、共同学习、相互启发的内容，以及需要通过教师的引导和总结让幼儿获得某个具体结论的内容，比较适宜设计成集体教学活动的课题。</a:t>
            </a:r>
            <a:endParaRPr lang="zh-CN" altLang="en-US">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二、集体教学活动的设计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5016500" y="1377950"/>
            <a:ext cx="254000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（二）活动目标的设计</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49300" y="1913255"/>
            <a:ext cx="5055235" cy="450850"/>
          </a:xfrm>
          <a:prstGeom prst="rect">
            <a:avLst/>
          </a:prstGeom>
          <a:noFill/>
        </p:spPr>
        <p:txBody>
          <a:bodyPr wrap="square" rtlCol="0" anchor="t">
            <a:spAutoFit/>
          </a:bodyPr>
          <a:p>
            <a:pPr>
              <a:lnSpc>
                <a:spcPct val="130000"/>
              </a:lnSpc>
            </a:pPr>
            <a:r>
              <a:rPr b="1">
                <a:latin typeface="微软雅黑" panose="020B0503020204020204" pitchFamily="34" charset="-122"/>
                <a:ea typeface="微软雅黑" panose="020B0503020204020204" pitchFamily="34" charset="-122"/>
              </a:rPr>
              <a:t>教师在设计活动目标时，应该注意以下几点</a:t>
            </a:r>
            <a:r>
              <a:rPr lang="en-US" b="1">
                <a:latin typeface="微软雅黑" panose="020B0503020204020204" pitchFamily="34" charset="-122"/>
                <a:ea typeface="微软雅黑" panose="020B0503020204020204" pitchFamily="34" charset="-122"/>
              </a:rPr>
              <a:t>:</a:t>
            </a:r>
            <a:endParaRPr lang="en-US" b="1">
              <a:latin typeface="微软雅黑" panose="020B0503020204020204" pitchFamily="34" charset="-122"/>
              <a:ea typeface="微软雅黑" panose="020B0503020204020204" pitchFamily="34" charset="-122"/>
            </a:endParaRPr>
          </a:p>
        </p:txBody>
      </p:sp>
      <p:grpSp>
        <p:nvGrpSpPr>
          <p:cNvPr id="2" name="210850"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842084" y="3410155"/>
            <a:ext cx="8507095" cy="2145030"/>
            <a:chOff x="1881454" y="2521155"/>
            <a:chExt cx="8507095" cy="2145030"/>
          </a:xfrm>
        </p:grpSpPr>
        <p:cxnSp>
          <p:nvCxnSpPr>
            <p:cNvPr id="4" name="直接连接符 3"/>
            <p:cNvCxnSpPr/>
            <p:nvPr/>
          </p:nvCxnSpPr>
          <p:spPr>
            <a:xfrm flipV="1">
              <a:off x="2367764" y="3272072"/>
              <a:ext cx="1289537" cy="65679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993211" y="3303145"/>
              <a:ext cx="1872985" cy="10886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6202106" y="2895747"/>
              <a:ext cx="1368920" cy="157467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9" name="íṣlidé"/>
            <p:cNvSpPr/>
            <p:nvPr/>
          </p:nvSpPr>
          <p:spPr>
            <a:xfrm>
              <a:off x="1881454" y="3905479"/>
              <a:ext cx="486310" cy="48628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b="1" dirty="0"/>
                <a:t>1</a:t>
              </a:r>
              <a:endParaRPr lang="zh-CN" altLang="en-US" sz="1600" b="1" dirty="0"/>
            </a:p>
          </p:txBody>
        </p:sp>
        <p:sp>
          <p:nvSpPr>
            <p:cNvPr id="10" name="iSļiḍè"/>
            <p:cNvSpPr/>
            <p:nvPr/>
          </p:nvSpPr>
          <p:spPr>
            <a:xfrm>
              <a:off x="3642309" y="2949145"/>
              <a:ext cx="494665" cy="49466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b="1" dirty="0"/>
                <a:t>2</a:t>
              </a:r>
              <a:endParaRPr lang="zh-CN" altLang="en-US" sz="1600" b="1" dirty="0"/>
            </a:p>
          </p:txBody>
        </p:sp>
        <p:sp>
          <p:nvSpPr>
            <p:cNvPr id="11" name="ïṧ1íďè"/>
            <p:cNvSpPr/>
            <p:nvPr/>
          </p:nvSpPr>
          <p:spPr>
            <a:xfrm>
              <a:off x="5866714" y="4239465"/>
              <a:ext cx="426720" cy="4267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b="1" dirty="0"/>
                <a:t>3</a:t>
              </a:r>
              <a:endParaRPr lang="zh-CN" altLang="en-US" sz="1600" b="1" dirty="0"/>
            </a:p>
          </p:txBody>
        </p:sp>
        <p:sp>
          <p:nvSpPr>
            <p:cNvPr id="12" name="ïsḷïďe"/>
            <p:cNvSpPr/>
            <p:nvPr/>
          </p:nvSpPr>
          <p:spPr>
            <a:xfrm>
              <a:off x="7571054" y="2521155"/>
              <a:ext cx="501650" cy="5016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b="1" dirty="0"/>
                <a:t>4</a:t>
              </a:r>
              <a:endParaRPr lang="zh-CN" altLang="en-US" sz="1600" b="1" dirty="0"/>
            </a:p>
          </p:txBody>
        </p:sp>
        <p:sp>
          <p:nvSpPr>
            <p:cNvPr id="14" name="ïš1îḑé"/>
            <p:cNvSpPr/>
            <p:nvPr/>
          </p:nvSpPr>
          <p:spPr>
            <a:xfrm>
              <a:off x="9914839" y="3455240"/>
              <a:ext cx="473710" cy="4737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1600" b="1" dirty="0"/>
                <a:t>5</a:t>
              </a:r>
              <a:endParaRPr lang="zh-CN" altLang="en-US" sz="1600" b="1" dirty="0"/>
            </a:p>
          </p:txBody>
        </p:sp>
        <p:cxnSp>
          <p:nvCxnSpPr>
            <p:cNvPr id="15" name="直接连接符 14"/>
            <p:cNvCxnSpPr/>
            <p:nvPr/>
          </p:nvCxnSpPr>
          <p:spPr>
            <a:xfrm>
              <a:off x="7948943" y="2897109"/>
              <a:ext cx="1966026" cy="642608"/>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783590" y="4038600"/>
            <a:ext cx="2603500" cy="645160"/>
          </a:xfrm>
          <a:prstGeom prst="rect">
            <a:avLst/>
          </a:prstGeom>
          <a:noFill/>
        </p:spPr>
        <p:txBody>
          <a:bodyPr wrap="square" rtlCol="0" anchor="t">
            <a:spAutoFit/>
          </a:bodyPr>
          <a:p>
            <a:r>
              <a:rPr lang="en-US" altLang="zh-CN" b="1">
                <a:solidFill>
                  <a:schemeClr val="accent6">
                    <a:lumMod val="50000"/>
                  </a:schemeClr>
                </a:solidFill>
                <a:latin typeface="微软雅黑" panose="020B0503020204020204" pitchFamily="34" charset="-122"/>
                <a:ea typeface="微软雅黑" panose="020B0503020204020204" pitchFamily="34" charset="-122"/>
              </a:rPr>
              <a:t>   </a:t>
            </a:r>
            <a:r>
              <a:rPr lang="zh-CN" altLang="en-US" b="1">
                <a:solidFill>
                  <a:schemeClr val="accent6">
                    <a:lumMod val="50000"/>
                  </a:schemeClr>
                </a:solidFill>
                <a:latin typeface="微软雅黑" panose="020B0503020204020204" pitchFamily="34" charset="-122"/>
                <a:ea typeface="微软雅黑" panose="020B0503020204020204" pitchFamily="34" charset="-122"/>
              </a:rPr>
              <a:t>目标要具体明确，具有可操作性</a:t>
            </a:r>
            <a:endParaRPr lang="zh-CN" altLang="en-US"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201035" y="3321050"/>
            <a:ext cx="1905000" cy="368300"/>
          </a:xfrm>
          <a:prstGeom prst="rect">
            <a:avLst/>
          </a:prstGeom>
          <a:noFill/>
        </p:spPr>
        <p:txBody>
          <a:bodyPr wrap="square" rtlCol="0" anchor="t">
            <a:spAutoFit/>
          </a:bodyPr>
          <a:p>
            <a:r>
              <a:rPr b="1">
                <a:solidFill>
                  <a:schemeClr val="accent6">
                    <a:lumMod val="50000"/>
                  </a:schemeClr>
                </a:solidFill>
                <a:latin typeface="微软雅黑" panose="020B0503020204020204" pitchFamily="34" charset="-122"/>
                <a:ea typeface="微软雅黑" panose="020B0503020204020204" pitchFamily="34" charset="-122"/>
              </a:rPr>
              <a:t>目标要有针对性</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666615" y="5708650"/>
            <a:ext cx="2889885" cy="368300"/>
          </a:xfrm>
          <a:prstGeom prst="rect">
            <a:avLst/>
          </a:prstGeom>
          <a:noFill/>
        </p:spPr>
        <p:txBody>
          <a:bodyPr wrap="square" rtlCol="0" anchor="t">
            <a:spAutoFit/>
          </a:bodyPr>
          <a:p>
            <a:r>
              <a:rPr b="1">
                <a:solidFill>
                  <a:schemeClr val="accent6">
                    <a:lumMod val="50000"/>
                  </a:schemeClr>
                </a:solidFill>
                <a:latin typeface="微软雅黑" panose="020B0503020204020204" pitchFamily="34" charset="-122"/>
                <a:ea typeface="微软雅黑" panose="020B0503020204020204" pitchFamily="34" charset="-122"/>
              </a:rPr>
              <a:t>目标要有一定的层次性</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6609715" y="2952750"/>
            <a:ext cx="2889885" cy="368300"/>
          </a:xfrm>
          <a:prstGeom prst="rect">
            <a:avLst/>
          </a:prstGeom>
          <a:noFill/>
        </p:spPr>
        <p:txBody>
          <a:bodyPr wrap="square" rtlCol="0" anchor="t">
            <a:spAutoFit/>
          </a:bodyPr>
          <a:p>
            <a:r>
              <a:rPr b="1">
                <a:solidFill>
                  <a:schemeClr val="accent6">
                    <a:lumMod val="50000"/>
                  </a:schemeClr>
                </a:solidFill>
                <a:latin typeface="微软雅黑" panose="020B0503020204020204" pitchFamily="34" charset="-122"/>
                <a:ea typeface="微软雅黑" panose="020B0503020204020204" pitchFamily="34" charset="-122"/>
              </a:rPr>
              <a:t>目标要有一定的灵活性</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667115" y="4853305"/>
            <a:ext cx="2889885" cy="368300"/>
          </a:xfrm>
          <a:prstGeom prst="rect">
            <a:avLst/>
          </a:prstGeom>
          <a:noFill/>
        </p:spPr>
        <p:txBody>
          <a:bodyPr wrap="square" rtlCol="0" anchor="t">
            <a:spAutoFit/>
          </a:bodyPr>
          <a:p>
            <a:r>
              <a:rPr b="1">
                <a:solidFill>
                  <a:schemeClr val="accent6">
                    <a:lumMod val="50000"/>
                  </a:schemeClr>
                </a:solidFill>
                <a:latin typeface="微软雅黑" panose="020B0503020204020204" pitchFamily="34" charset="-122"/>
                <a:ea typeface="微软雅黑" panose="020B0503020204020204" pitchFamily="34" charset="-122"/>
              </a:rPr>
              <a:t>目标的表述前后要一致</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二、集体教学活动的设计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5016500" y="1377950"/>
            <a:ext cx="279400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（三）活动材料的准备</a:t>
            </a:r>
            <a:endParaRPr lang="zh-CN" altLang="en-US" b="1">
              <a:solidFill>
                <a:srgbClr val="FF0000"/>
              </a:solidFill>
              <a:latin typeface="微软雅黑" panose="020B0503020204020204" pitchFamily="34" charset="-122"/>
              <a:ea typeface="微软雅黑" panose="020B0503020204020204" pitchFamily="34" charset="-122"/>
            </a:endParaRPr>
          </a:p>
        </p:txBody>
      </p:sp>
      <p:grpSp>
        <p:nvGrpSpPr>
          <p:cNvPr id="8" name="4627"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837532" y="2006055"/>
            <a:ext cx="8212140" cy="3506291"/>
            <a:chOff x="1989931" y="1664804"/>
            <a:chExt cx="8212138" cy="3506290"/>
          </a:xfrm>
        </p:grpSpPr>
        <p:grpSp>
          <p:nvGrpSpPr>
            <p:cNvPr id="21" name="ïsľíḋê"/>
            <p:cNvGrpSpPr/>
            <p:nvPr/>
          </p:nvGrpSpPr>
          <p:grpSpPr>
            <a:xfrm>
              <a:off x="1989931" y="1664804"/>
              <a:ext cx="8212138" cy="1822450"/>
              <a:chOff x="1964848" y="2446220"/>
              <a:chExt cx="8212138" cy="1822450"/>
            </a:xfrm>
          </p:grpSpPr>
          <p:sp>
            <p:nvSpPr>
              <p:cNvPr id="22" name="išļidè"/>
              <p:cNvSpPr/>
              <p:nvPr/>
            </p:nvSpPr>
            <p:spPr bwMode="auto">
              <a:xfrm>
                <a:off x="4411186" y="3474920"/>
                <a:ext cx="238125" cy="239713"/>
              </a:xfrm>
              <a:custGeom>
                <a:avLst/>
                <a:gdLst>
                  <a:gd name="T0" fmla="*/ 5 w 33"/>
                  <a:gd name="T1" fmla="*/ 27 h 33"/>
                  <a:gd name="T2" fmla="*/ 5 w 33"/>
                  <a:gd name="T3" fmla="*/ 6 h 33"/>
                  <a:gd name="T4" fmla="*/ 26 w 33"/>
                  <a:gd name="T5" fmla="*/ 6 h 33"/>
                  <a:gd name="T6" fmla="*/ 27 w 33"/>
                  <a:gd name="T7" fmla="*/ 27 h 33"/>
                  <a:gd name="T8" fmla="*/ 5 w 33"/>
                  <a:gd name="T9" fmla="*/ 27 h 33"/>
                </a:gdLst>
                <a:ahLst/>
                <a:cxnLst>
                  <a:cxn ang="0">
                    <a:pos x="T0" y="T1"/>
                  </a:cxn>
                  <a:cxn ang="0">
                    <a:pos x="T2" y="T3"/>
                  </a:cxn>
                  <a:cxn ang="0">
                    <a:pos x="T4" y="T5"/>
                  </a:cxn>
                  <a:cxn ang="0">
                    <a:pos x="T6" y="T7"/>
                  </a:cxn>
                  <a:cxn ang="0">
                    <a:pos x="T8" y="T9"/>
                  </a:cxn>
                </a:cxnLst>
                <a:rect l="0" t="0" r="r" b="b"/>
                <a:pathLst>
                  <a:path w="33" h="33">
                    <a:moveTo>
                      <a:pt x="5" y="27"/>
                    </a:moveTo>
                    <a:cubicBezTo>
                      <a:pt x="0" y="21"/>
                      <a:pt x="0" y="11"/>
                      <a:pt x="5" y="6"/>
                    </a:cubicBezTo>
                    <a:cubicBezTo>
                      <a:pt x="11" y="0"/>
                      <a:pt x="20" y="0"/>
                      <a:pt x="26" y="6"/>
                    </a:cubicBezTo>
                    <a:cubicBezTo>
                      <a:pt x="32" y="11"/>
                      <a:pt x="33" y="21"/>
                      <a:pt x="27" y="27"/>
                    </a:cubicBezTo>
                    <a:cubicBezTo>
                      <a:pt x="21" y="33"/>
                      <a:pt x="11" y="33"/>
                      <a:pt x="5" y="27"/>
                    </a:cubicBezTo>
                    <a:close/>
                  </a:path>
                </a:pathLst>
              </a:custGeom>
              <a:solidFill>
                <a:schemeClr val="accent4"/>
              </a:solidFill>
              <a:ln>
                <a:noFill/>
              </a:ln>
            </p:spPr>
            <p:txBody>
              <a:bodyPr anchor="ctr"/>
              <a:p>
                <a:pPr algn="ctr"/>
              </a:p>
            </p:txBody>
          </p:sp>
          <p:sp>
            <p:nvSpPr>
              <p:cNvPr id="23" name="iṩlíḋe"/>
              <p:cNvSpPr/>
              <p:nvPr/>
            </p:nvSpPr>
            <p:spPr bwMode="auto">
              <a:xfrm>
                <a:off x="4166711" y="3686058"/>
                <a:ext cx="244475" cy="247650"/>
              </a:xfrm>
              <a:custGeom>
                <a:avLst/>
                <a:gdLst>
                  <a:gd name="T0" fmla="*/ 5 w 34"/>
                  <a:gd name="T1" fmla="*/ 26 h 34"/>
                  <a:gd name="T2" fmla="*/ 7 w 34"/>
                  <a:gd name="T3" fmla="*/ 5 h 34"/>
                  <a:gd name="T4" fmla="*/ 28 w 34"/>
                  <a:gd name="T5" fmla="*/ 8 h 34"/>
                  <a:gd name="T6" fmla="*/ 26 w 34"/>
                  <a:gd name="T7" fmla="*/ 29 h 34"/>
                  <a:gd name="T8" fmla="*/ 5 w 34"/>
                  <a:gd name="T9" fmla="*/ 26 h 34"/>
                </a:gdLst>
                <a:ahLst/>
                <a:cxnLst>
                  <a:cxn ang="0">
                    <a:pos x="T0" y="T1"/>
                  </a:cxn>
                  <a:cxn ang="0">
                    <a:pos x="T2" y="T3"/>
                  </a:cxn>
                  <a:cxn ang="0">
                    <a:pos x="T4" y="T5"/>
                  </a:cxn>
                  <a:cxn ang="0">
                    <a:pos x="T6" y="T7"/>
                  </a:cxn>
                  <a:cxn ang="0">
                    <a:pos x="T8" y="T9"/>
                  </a:cxn>
                </a:cxnLst>
                <a:rect l="0" t="0" r="r" b="b"/>
                <a:pathLst>
                  <a:path w="34" h="34">
                    <a:moveTo>
                      <a:pt x="5" y="26"/>
                    </a:moveTo>
                    <a:cubicBezTo>
                      <a:pt x="0" y="19"/>
                      <a:pt x="1" y="10"/>
                      <a:pt x="7" y="5"/>
                    </a:cubicBezTo>
                    <a:cubicBezTo>
                      <a:pt x="14" y="0"/>
                      <a:pt x="23" y="1"/>
                      <a:pt x="28" y="8"/>
                    </a:cubicBezTo>
                    <a:cubicBezTo>
                      <a:pt x="34" y="14"/>
                      <a:pt x="33" y="24"/>
                      <a:pt x="26" y="29"/>
                    </a:cubicBezTo>
                    <a:cubicBezTo>
                      <a:pt x="19" y="34"/>
                      <a:pt x="9" y="32"/>
                      <a:pt x="5" y="26"/>
                    </a:cubicBezTo>
                    <a:close/>
                  </a:path>
                </a:pathLst>
              </a:custGeom>
              <a:solidFill>
                <a:schemeClr val="accent4"/>
              </a:solidFill>
              <a:ln>
                <a:noFill/>
              </a:ln>
            </p:spPr>
            <p:txBody>
              <a:bodyPr anchor="ctr"/>
              <a:p>
                <a:pPr algn="ctr"/>
              </a:p>
            </p:txBody>
          </p:sp>
          <p:sp>
            <p:nvSpPr>
              <p:cNvPr id="24" name="íśḷíďe"/>
              <p:cNvSpPr/>
              <p:nvPr/>
            </p:nvSpPr>
            <p:spPr bwMode="auto">
              <a:xfrm>
                <a:off x="3898423" y="3868620"/>
                <a:ext cx="246063" cy="247650"/>
              </a:xfrm>
              <a:custGeom>
                <a:avLst/>
                <a:gdLst>
                  <a:gd name="T0" fmla="*/ 3 w 34"/>
                  <a:gd name="T1" fmla="*/ 23 h 34"/>
                  <a:gd name="T2" fmla="*/ 9 w 34"/>
                  <a:gd name="T3" fmla="*/ 3 h 34"/>
                  <a:gd name="T4" fmla="*/ 29 w 34"/>
                  <a:gd name="T5" fmla="*/ 9 h 34"/>
                  <a:gd name="T6" fmla="*/ 24 w 34"/>
                  <a:gd name="T7" fmla="*/ 30 h 34"/>
                  <a:gd name="T8" fmla="*/ 3 w 34"/>
                  <a:gd name="T9" fmla="*/ 23 h 34"/>
                </a:gdLst>
                <a:ahLst/>
                <a:cxnLst>
                  <a:cxn ang="0">
                    <a:pos x="T0" y="T1"/>
                  </a:cxn>
                  <a:cxn ang="0">
                    <a:pos x="T2" y="T3"/>
                  </a:cxn>
                  <a:cxn ang="0">
                    <a:pos x="T4" y="T5"/>
                  </a:cxn>
                  <a:cxn ang="0">
                    <a:pos x="T6" y="T7"/>
                  </a:cxn>
                  <a:cxn ang="0">
                    <a:pos x="T8" y="T9"/>
                  </a:cxn>
                </a:cxnLst>
                <a:rect l="0" t="0" r="r" b="b"/>
                <a:pathLst>
                  <a:path w="34" h="34">
                    <a:moveTo>
                      <a:pt x="3" y="23"/>
                    </a:moveTo>
                    <a:cubicBezTo>
                      <a:pt x="0" y="16"/>
                      <a:pt x="3" y="7"/>
                      <a:pt x="9" y="3"/>
                    </a:cubicBezTo>
                    <a:cubicBezTo>
                      <a:pt x="16" y="0"/>
                      <a:pt x="25" y="2"/>
                      <a:pt x="29" y="9"/>
                    </a:cubicBezTo>
                    <a:cubicBezTo>
                      <a:pt x="34" y="16"/>
                      <a:pt x="31" y="25"/>
                      <a:pt x="24" y="30"/>
                    </a:cubicBezTo>
                    <a:cubicBezTo>
                      <a:pt x="16" y="34"/>
                      <a:pt x="7" y="31"/>
                      <a:pt x="3" y="23"/>
                    </a:cubicBezTo>
                    <a:close/>
                  </a:path>
                </a:pathLst>
              </a:custGeom>
              <a:solidFill>
                <a:schemeClr val="accent4"/>
              </a:solidFill>
              <a:ln>
                <a:noFill/>
              </a:ln>
            </p:spPr>
            <p:txBody>
              <a:bodyPr anchor="ctr"/>
              <a:p>
                <a:pPr algn="ctr"/>
              </a:p>
            </p:txBody>
          </p:sp>
          <p:sp>
            <p:nvSpPr>
              <p:cNvPr id="25" name="íŝļïḋê"/>
              <p:cNvSpPr/>
              <p:nvPr/>
            </p:nvSpPr>
            <p:spPr bwMode="auto">
              <a:xfrm>
                <a:off x="3611086" y="3998795"/>
                <a:ext cx="223838" cy="241300"/>
              </a:xfrm>
              <a:custGeom>
                <a:avLst/>
                <a:gdLst>
                  <a:gd name="T0" fmla="*/ 1 w 31"/>
                  <a:gd name="T1" fmla="*/ 19 h 33"/>
                  <a:gd name="T2" fmla="*/ 11 w 31"/>
                  <a:gd name="T3" fmla="*/ 1 h 33"/>
                  <a:gd name="T4" fmla="*/ 22 w 31"/>
                  <a:gd name="T5" fmla="*/ 3 h 33"/>
                  <a:gd name="T6" fmla="*/ 30 w 31"/>
                  <a:gd name="T7" fmla="*/ 11 h 33"/>
                  <a:gd name="T8" fmla="*/ 29 w 31"/>
                  <a:gd name="T9" fmla="*/ 23 h 33"/>
                  <a:gd name="T10" fmla="*/ 20 w 31"/>
                  <a:gd name="T11" fmla="*/ 30 h 33"/>
                  <a:gd name="T12" fmla="*/ 1 w 31"/>
                  <a:gd name="T13" fmla="*/ 19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1" y="19"/>
                    </a:moveTo>
                    <a:cubicBezTo>
                      <a:pt x="0" y="11"/>
                      <a:pt x="4" y="4"/>
                      <a:pt x="11" y="1"/>
                    </a:cubicBezTo>
                    <a:cubicBezTo>
                      <a:pt x="15" y="0"/>
                      <a:pt x="19" y="1"/>
                      <a:pt x="22" y="3"/>
                    </a:cubicBezTo>
                    <a:cubicBezTo>
                      <a:pt x="25" y="4"/>
                      <a:pt x="28" y="7"/>
                      <a:pt x="30" y="11"/>
                    </a:cubicBezTo>
                    <a:cubicBezTo>
                      <a:pt x="31" y="15"/>
                      <a:pt x="31" y="19"/>
                      <a:pt x="29" y="23"/>
                    </a:cubicBezTo>
                    <a:cubicBezTo>
                      <a:pt x="27" y="26"/>
                      <a:pt x="24" y="29"/>
                      <a:pt x="20" y="30"/>
                    </a:cubicBezTo>
                    <a:cubicBezTo>
                      <a:pt x="11" y="33"/>
                      <a:pt x="3" y="27"/>
                      <a:pt x="1" y="19"/>
                    </a:cubicBezTo>
                    <a:close/>
                  </a:path>
                </a:pathLst>
              </a:custGeom>
              <a:solidFill>
                <a:schemeClr val="accent4"/>
              </a:solidFill>
              <a:ln>
                <a:noFill/>
              </a:ln>
            </p:spPr>
            <p:txBody>
              <a:bodyPr anchor="ctr"/>
              <a:p>
                <a:pPr algn="ctr"/>
              </a:p>
            </p:txBody>
          </p:sp>
          <p:sp>
            <p:nvSpPr>
              <p:cNvPr id="26" name="ïş1íḋe"/>
              <p:cNvSpPr/>
              <p:nvPr/>
            </p:nvSpPr>
            <p:spPr bwMode="auto">
              <a:xfrm>
                <a:off x="3293586" y="4049595"/>
                <a:ext cx="230188" cy="219075"/>
              </a:xfrm>
              <a:custGeom>
                <a:avLst/>
                <a:gdLst>
                  <a:gd name="T0" fmla="*/ 1 w 32"/>
                  <a:gd name="T1" fmla="*/ 14 h 30"/>
                  <a:gd name="T2" fmla="*/ 16 w 32"/>
                  <a:gd name="T3" fmla="*/ 0 h 30"/>
                  <a:gd name="T4" fmla="*/ 31 w 32"/>
                  <a:gd name="T5" fmla="*/ 14 h 30"/>
                  <a:gd name="T6" fmla="*/ 16 w 32"/>
                  <a:gd name="T7" fmla="*/ 30 h 30"/>
                  <a:gd name="T8" fmla="*/ 1 w 32"/>
                  <a:gd name="T9" fmla="*/ 14 h 30"/>
                </a:gdLst>
                <a:ahLst/>
                <a:cxnLst>
                  <a:cxn ang="0">
                    <a:pos x="T0" y="T1"/>
                  </a:cxn>
                  <a:cxn ang="0">
                    <a:pos x="T2" y="T3"/>
                  </a:cxn>
                  <a:cxn ang="0">
                    <a:pos x="T4" y="T5"/>
                  </a:cxn>
                  <a:cxn ang="0">
                    <a:pos x="T6" y="T7"/>
                  </a:cxn>
                  <a:cxn ang="0">
                    <a:pos x="T8" y="T9"/>
                  </a:cxn>
                </a:cxnLst>
                <a:rect l="0" t="0" r="r" b="b"/>
                <a:pathLst>
                  <a:path w="32" h="30">
                    <a:moveTo>
                      <a:pt x="1" y="14"/>
                    </a:moveTo>
                    <a:cubicBezTo>
                      <a:pt x="2" y="6"/>
                      <a:pt x="9" y="0"/>
                      <a:pt x="16" y="0"/>
                    </a:cubicBezTo>
                    <a:cubicBezTo>
                      <a:pt x="23" y="0"/>
                      <a:pt x="30" y="6"/>
                      <a:pt x="31" y="14"/>
                    </a:cubicBezTo>
                    <a:cubicBezTo>
                      <a:pt x="32" y="23"/>
                      <a:pt x="25" y="30"/>
                      <a:pt x="16" y="30"/>
                    </a:cubicBezTo>
                    <a:cubicBezTo>
                      <a:pt x="7" y="30"/>
                      <a:pt x="0" y="23"/>
                      <a:pt x="1" y="14"/>
                    </a:cubicBezTo>
                    <a:close/>
                  </a:path>
                </a:pathLst>
              </a:custGeom>
              <a:solidFill>
                <a:schemeClr val="accent4"/>
              </a:solidFill>
              <a:ln>
                <a:noFill/>
              </a:ln>
            </p:spPr>
            <p:txBody>
              <a:bodyPr anchor="ctr"/>
              <a:p>
                <a:pPr algn="ctr"/>
              </a:p>
            </p:txBody>
          </p:sp>
          <p:sp>
            <p:nvSpPr>
              <p:cNvPr id="27" name="îšļïdè"/>
              <p:cNvSpPr/>
              <p:nvPr/>
            </p:nvSpPr>
            <p:spPr bwMode="auto">
              <a:xfrm>
                <a:off x="2976086" y="3998795"/>
                <a:ext cx="230188" cy="241300"/>
              </a:xfrm>
              <a:custGeom>
                <a:avLst/>
                <a:gdLst>
                  <a:gd name="T0" fmla="*/ 2 w 32"/>
                  <a:gd name="T1" fmla="*/ 11 h 33"/>
                  <a:gd name="T2" fmla="*/ 9 w 32"/>
                  <a:gd name="T3" fmla="*/ 3 h 33"/>
                  <a:gd name="T4" fmla="*/ 20 w 32"/>
                  <a:gd name="T5" fmla="*/ 1 h 33"/>
                  <a:gd name="T6" fmla="*/ 30 w 32"/>
                  <a:gd name="T7" fmla="*/ 19 h 33"/>
                  <a:gd name="T8" fmla="*/ 12 w 32"/>
                  <a:gd name="T9" fmla="*/ 30 h 33"/>
                  <a:gd name="T10" fmla="*/ 2 w 32"/>
                  <a:gd name="T11" fmla="*/ 23 h 33"/>
                  <a:gd name="T12" fmla="*/ 2 w 32"/>
                  <a:gd name="T13" fmla="*/ 11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2" y="11"/>
                    </a:moveTo>
                    <a:cubicBezTo>
                      <a:pt x="3" y="7"/>
                      <a:pt x="6" y="4"/>
                      <a:pt x="9" y="3"/>
                    </a:cubicBezTo>
                    <a:cubicBezTo>
                      <a:pt x="13" y="1"/>
                      <a:pt x="17" y="0"/>
                      <a:pt x="20" y="1"/>
                    </a:cubicBezTo>
                    <a:cubicBezTo>
                      <a:pt x="27" y="4"/>
                      <a:pt x="32" y="11"/>
                      <a:pt x="30" y="19"/>
                    </a:cubicBezTo>
                    <a:cubicBezTo>
                      <a:pt x="29" y="27"/>
                      <a:pt x="20" y="33"/>
                      <a:pt x="12" y="30"/>
                    </a:cubicBezTo>
                    <a:cubicBezTo>
                      <a:pt x="7" y="29"/>
                      <a:pt x="4" y="26"/>
                      <a:pt x="2" y="23"/>
                    </a:cubicBezTo>
                    <a:cubicBezTo>
                      <a:pt x="1" y="19"/>
                      <a:pt x="0" y="15"/>
                      <a:pt x="2" y="11"/>
                    </a:cubicBezTo>
                    <a:close/>
                  </a:path>
                </a:pathLst>
              </a:custGeom>
              <a:solidFill>
                <a:schemeClr val="accent4"/>
              </a:solidFill>
              <a:ln>
                <a:noFill/>
              </a:ln>
            </p:spPr>
            <p:txBody>
              <a:bodyPr anchor="ctr"/>
              <a:p>
                <a:pPr algn="ctr"/>
              </a:p>
            </p:txBody>
          </p:sp>
          <p:sp>
            <p:nvSpPr>
              <p:cNvPr id="28" name="íṡ1íḓé"/>
              <p:cNvSpPr/>
              <p:nvPr/>
            </p:nvSpPr>
            <p:spPr bwMode="auto">
              <a:xfrm>
                <a:off x="2672873" y="3868620"/>
                <a:ext cx="244475" cy="247650"/>
              </a:xfrm>
              <a:custGeom>
                <a:avLst/>
                <a:gdLst>
                  <a:gd name="T0" fmla="*/ 4 w 34"/>
                  <a:gd name="T1" fmla="*/ 9 h 34"/>
                  <a:gd name="T2" fmla="*/ 24 w 34"/>
                  <a:gd name="T3" fmla="*/ 3 h 34"/>
                  <a:gd name="T4" fmla="*/ 30 w 34"/>
                  <a:gd name="T5" fmla="*/ 23 h 34"/>
                  <a:gd name="T6" fmla="*/ 10 w 34"/>
                  <a:gd name="T7" fmla="*/ 30 h 34"/>
                  <a:gd name="T8" fmla="*/ 4 w 34"/>
                  <a:gd name="T9" fmla="*/ 9 h 34"/>
                </a:gdLst>
                <a:ahLst/>
                <a:cxnLst>
                  <a:cxn ang="0">
                    <a:pos x="T0" y="T1"/>
                  </a:cxn>
                  <a:cxn ang="0">
                    <a:pos x="T2" y="T3"/>
                  </a:cxn>
                  <a:cxn ang="0">
                    <a:pos x="T4" y="T5"/>
                  </a:cxn>
                  <a:cxn ang="0">
                    <a:pos x="T6" y="T7"/>
                  </a:cxn>
                  <a:cxn ang="0">
                    <a:pos x="T8" y="T9"/>
                  </a:cxn>
                </a:cxnLst>
                <a:rect l="0" t="0" r="r" b="b"/>
                <a:pathLst>
                  <a:path w="34" h="34">
                    <a:moveTo>
                      <a:pt x="4" y="9"/>
                    </a:moveTo>
                    <a:cubicBezTo>
                      <a:pt x="9" y="2"/>
                      <a:pt x="17" y="0"/>
                      <a:pt x="24" y="3"/>
                    </a:cubicBezTo>
                    <a:cubicBezTo>
                      <a:pt x="31" y="7"/>
                      <a:pt x="34" y="16"/>
                      <a:pt x="30" y="23"/>
                    </a:cubicBezTo>
                    <a:cubicBezTo>
                      <a:pt x="27" y="31"/>
                      <a:pt x="18" y="34"/>
                      <a:pt x="10" y="30"/>
                    </a:cubicBezTo>
                    <a:cubicBezTo>
                      <a:pt x="2" y="25"/>
                      <a:pt x="0" y="16"/>
                      <a:pt x="4" y="9"/>
                    </a:cubicBezTo>
                    <a:close/>
                  </a:path>
                </a:pathLst>
              </a:custGeom>
              <a:solidFill>
                <a:schemeClr val="accent4"/>
              </a:solidFill>
              <a:ln>
                <a:noFill/>
              </a:ln>
            </p:spPr>
            <p:txBody>
              <a:bodyPr anchor="ctr"/>
              <a:p>
                <a:pPr algn="ctr"/>
              </a:p>
            </p:txBody>
          </p:sp>
          <p:sp>
            <p:nvSpPr>
              <p:cNvPr id="29" name="íS1îḋé"/>
              <p:cNvSpPr/>
              <p:nvPr/>
            </p:nvSpPr>
            <p:spPr bwMode="auto">
              <a:xfrm>
                <a:off x="2406173" y="3686058"/>
                <a:ext cx="238125" cy="247650"/>
              </a:xfrm>
              <a:custGeom>
                <a:avLst/>
                <a:gdLst>
                  <a:gd name="T0" fmla="*/ 5 w 33"/>
                  <a:gd name="T1" fmla="*/ 8 h 34"/>
                  <a:gd name="T2" fmla="*/ 26 w 33"/>
                  <a:gd name="T3" fmla="*/ 5 h 34"/>
                  <a:gd name="T4" fmla="*/ 29 w 33"/>
                  <a:gd name="T5" fmla="*/ 26 h 34"/>
                  <a:gd name="T6" fmla="*/ 8 w 33"/>
                  <a:gd name="T7" fmla="*/ 29 h 34"/>
                  <a:gd name="T8" fmla="*/ 5 w 33"/>
                  <a:gd name="T9" fmla="*/ 8 h 34"/>
                </a:gdLst>
                <a:ahLst/>
                <a:cxnLst>
                  <a:cxn ang="0">
                    <a:pos x="T0" y="T1"/>
                  </a:cxn>
                  <a:cxn ang="0">
                    <a:pos x="T2" y="T3"/>
                  </a:cxn>
                  <a:cxn ang="0">
                    <a:pos x="T4" y="T5"/>
                  </a:cxn>
                  <a:cxn ang="0">
                    <a:pos x="T6" y="T7"/>
                  </a:cxn>
                  <a:cxn ang="0">
                    <a:pos x="T8" y="T9"/>
                  </a:cxn>
                </a:cxnLst>
                <a:rect l="0" t="0" r="r" b="b"/>
                <a:pathLst>
                  <a:path w="33" h="34">
                    <a:moveTo>
                      <a:pt x="5" y="8"/>
                    </a:moveTo>
                    <a:cubicBezTo>
                      <a:pt x="11" y="1"/>
                      <a:pt x="20" y="0"/>
                      <a:pt x="26" y="5"/>
                    </a:cubicBezTo>
                    <a:cubicBezTo>
                      <a:pt x="32" y="10"/>
                      <a:pt x="33" y="19"/>
                      <a:pt x="29" y="26"/>
                    </a:cubicBezTo>
                    <a:cubicBezTo>
                      <a:pt x="24" y="32"/>
                      <a:pt x="14" y="34"/>
                      <a:pt x="8" y="29"/>
                    </a:cubicBezTo>
                    <a:cubicBezTo>
                      <a:pt x="1" y="24"/>
                      <a:pt x="0" y="14"/>
                      <a:pt x="5" y="8"/>
                    </a:cubicBezTo>
                    <a:close/>
                  </a:path>
                </a:pathLst>
              </a:custGeom>
              <a:solidFill>
                <a:schemeClr val="accent4"/>
              </a:solidFill>
              <a:ln>
                <a:noFill/>
              </a:ln>
            </p:spPr>
            <p:txBody>
              <a:bodyPr anchor="ctr"/>
              <a:p>
                <a:pPr algn="ctr"/>
              </a:p>
            </p:txBody>
          </p:sp>
          <p:sp>
            <p:nvSpPr>
              <p:cNvPr id="30" name="îsľîḋè"/>
              <p:cNvSpPr/>
              <p:nvPr/>
            </p:nvSpPr>
            <p:spPr bwMode="auto">
              <a:xfrm>
                <a:off x="2168048" y="3474920"/>
                <a:ext cx="238125" cy="239713"/>
              </a:xfrm>
              <a:custGeom>
                <a:avLst/>
                <a:gdLst>
                  <a:gd name="T0" fmla="*/ 6 w 33"/>
                  <a:gd name="T1" fmla="*/ 6 h 33"/>
                  <a:gd name="T2" fmla="*/ 27 w 33"/>
                  <a:gd name="T3" fmla="*/ 6 h 33"/>
                  <a:gd name="T4" fmla="*/ 27 w 33"/>
                  <a:gd name="T5" fmla="*/ 27 h 33"/>
                  <a:gd name="T6" fmla="*/ 6 w 33"/>
                  <a:gd name="T7" fmla="*/ 27 h 33"/>
                  <a:gd name="T8" fmla="*/ 6 w 33"/>
                  <a:gd name="T9" fmla="*/ 6 h 33"/>
                </a:gdLst>
                <a:ahLst/>
                <a:cxnLst>
                  <a:cxn ang="0">
                    <a:pos x="T0" y="T1"/>
                  </a:cxn>
                  <a:cxn ang="0">
                    <a:pos x="T2" y="T3"/>
                  </a:cxn>
                  <a:cxn ang="0">
                    <a:pos x="T4" y="T5"/>
                  </a:cxn>
                  <a:cxn ang="0">
                    <a:pos x="T6" y="T7"/>
                  </a:cxn>
                  <a:cxn ang="0">
                    <a:pos x="T8" y="T9"/>
                  </a:cxn>
                </a:cxnLst>
                <a:rect l="0" t="0" r="r" b="b"/>
                <a:pathLst>
                  <a:path w="33" h="33">
                    <a:moveTo>
                      <a:pt x="6" y="6"/>
                    </a:moveTo>
                    <a:cubicBezTo>
                      <a:pt x="12" y="0"/>
                      <a:pt x="21" y="0"/>
                      <a:pt x="27" y="6"/>
                    </a:cubicBezTo>
                    <a:cubicBezTo>
                      <a:pt x="32" y="11"/>
                      <a:pt x="33" y="21"/>
                      <a:pt x="27" y="27"/>
                    </a:cubicBezTo>
                    <a:cubicBezTo>
                      <a:pt x="22" y="33"/>
                      <a:pt x="12" y="33"/>
                      <a:pt x="6" y="27"/>
                    </a:cubicBezTo>
                    <a:cubicBezTo>
                      <a:pt x="0" y="21"/>
                      <a:pt x="0" y="11"/>
                      <a:pt x="6" y="6"/>
                    </a:cubicBezTo>
                    <a:close/>
                  </a:path>
                </a:pathLst>
              </a:custGeom>
              <a:solidFill>
                <a:schemeClr val="accent4"/>
              </a:solidFill>
              <a:ln>
                <a:noFill/>
              </a:ln>
            </p:spPr>
            <p:txBody>
              <a:bodyPr anchor="ctr"/>
              <a:p>
                <a:pPr algn="ctr"/>
              </a:p>
            </p:txBody>
          </p:sp>
          <p:sp>
            <p:nvSpPr>
              <p:cNvPr id="31" name="ïsļîḋe"/>
              <p:cNvSpPr/>
              <p:nvPr/>
            </p:nvSpPr>
            <p:spPr bwMode="auto">
              <a:xfrm>
                <a:off x="2168048" y="3030420"/>
                <a:ext cx="238125" cy="239713"/>
              </a:xfrm>
              <a:custGeom>
                <a:avLst/>
                <a:gdLst>
                  <a:gd name="T0" fmla="*/ 27 w 33"/>
                  <a:gd name="T1" fmla="*/ 6 h 33"/>
                  <a:gd name="T2" fmla="*/ 27 w 33"/>
                  <a:gd name="T3" fmla="*/ 27 h 33"/>
                  <a:gd name="T4" fmla="*/ 6 w 33"/>
                  <a:gd name="T5" fmla="*/ 27 h 33"/>
                  <a:gd name="T6" fmla="*/ 6 w 33"/>
                  <a:gd name="T7" fmla="*/ 6 h 33"/>
                  <a:gd name="T8" fmla="*/ 27 w 33"/>
                  <a:gd name="T9" fmla="*/ 6 h 33"/>
                </a:gdLst>
                <a:ahLst/>
                <a:cxnLst>
                  <a:cxn ang="0">
                    <a:pos x="T0" y="T1"/>
                  </a:cxn>
                  <a:cxn ang="0">
                    <a:pos x="T2" y="T3"/>
                  </a:cxn>
                  <a:cxn ang="0">
                    <a:pos x="T4" y="T5"/>
                  </a:cxn>
                  <a:cxn ang="0">
                    <a:pos x="T6" y="T7"/>
                  </a:cxn>
                  <a:cxn ang="0">
                    <a:pos x="T8" y="T9"/>
                  </a:cxn>
                </a:cxnLst>
                <a:rect l="0" t="0" r="r" b="b"/>
                <a:pathLst>
                  <a:path w="33" h="33">
                    <a:moveTo>
                      <a:pt x="27" y="6"/>
                    </a:moveTo>
                    <a:cubicBezTo>
                      <a:pt x="33" y="13"/>
                      <a:pt x="32" y="22"/>
                      <a:pt x="27" y="27"/>
                    </a:cubicBezTo>
                    <a:cubicBezTo>
                      <a:pt x="21" y="33"/>
                      <a:pt x="12" y="33"/>
                      <a:pt x="6" y="27"/>
                    </a:cubicBezTo>
                    <a:cubicBezTo>
                      <a:pt x="0" y="22"/>
                      <a:pt x="0" y="12"/>
                      <a:pt x="6" y="6"/>
                    </a:cubicBezTo>
                    <a:cubicBezTo>
                      <a:pt x="12" y="0"/>
                      <a:pt x="22" y="0"/>
                      <a:pt x="27" y="6"/>
                    </a:cubicBezTo>
                    <a:close/>
                  </a:path>
                </a:pathLst>
              </a:custGeom>
              <a:solidFill>
                <a:schemeClr val="accent3"/>
              </a:solidFill>
              <a:ln>
                <a:noFill/>
              </a:ln>
            </p:spPr>
            <p:txBody>
              <a:bodyPr anchor="ctr"/>
              <a:p>
                <a:pPr algn="ctr"/>
              </a:p>
            </p:txBody>
          </p:sp>
          <p:sp>
            <p:nvSpPr>
              <p:cNvPr id="32" name="íšliḓè"/>
              <p:cNvSpPr/>
              <p:nvPr/>
            </p:nvSpPr>
            <p:spPr bwMode="auto">
              <a:xfrm>
                <a:off x="2406173" y="2811345"/>
                <a:ext cx="238125" cy="247650"/>
              </a:xfrm>
              <a:custGeom>
                <a:avLst/>
                <a:gdLst>
                  <a:gd name="T0" fmla="*/ 29 w 33"/>
                  <a:gd name="T1" fmla="*/ 8 h 34"/>
                  <a:gd name="T2" fmla="*/ 26 w 33"/>
                  <a:gd name="T3" fmla="*/ 29 h 34"/>
                  <a:gd name="T4" fmla="*/ 5 w 33"/>
                  <a:gd name="T5" fmla="*/ 27 h 34"/>
                  <a:gd name="T6" fmla="*/ 8 w 33"/>
                  <a:gd name="T7" fmla="*/ 5 h 34"/>
                  <a:gd name="T8" fmla="*/ 29 w 33"/>
                  <a:gd name="T9" fmla="*/ 8 h 34"/>
                </a:gdLst>
                <a:ahLst/>
                <a:cxnLst>
                  <a:cxn ang="0">
                    <a:pos x="T0" y="T1"/>
                  </a:cxn>
                  <a:cxn ang="0">
                    <a:pos x="T2" y="T3"/>
                  </a:cxn>
                  <a:cxn ang="0">
                    <a:pos x="T4" y="T5"/>
                  </a:cxn>
                  <a:cxn ang="0">
                    <a:pos x="T6" y="T7"/>
                  </a:cxn>
                  <a:cxn ang="0">
                    <a:pos x="T8" y="T9"/>
                  </a:cxn>
                </a:cxnLst>
                <a:rect l="0" t="0" r="r" b="b"/>
                <a:pathLst>
                  <a:path w="33" h="34">
                    <a:moveTo>
                      <a:pt x="29" y="8"/>
                    </a:moveTo>
                    <a:cubicBezTo>
                      <a:pt x="33" y="15"/>
                      <a:pt x="32" y="24"/>
                      <a:pt x="26" y="29"/>
                    </a:cubicBezTo>
                    <a:cubicBezTo>
                      <a:pt x="20" y="34"/>
                      <a:pt x="11" y="33"/>
                      <a:pt x="5" y="27"/>
                    </a:cubicBezTo>
                    <a:cubicBezTo>
                      <a:pt x="0" y="20"/>
                      <a:pt x="1" y="11"/>
                      <a:pt x="8" y="5"/>
                    </a:cubicBezTo>
                    <a:cubicBezTo>
                      <a:pt x="14" y="0"/>
                      <a:pt x="24" y="2"/>
                      <a:pt x="29" y="8"/>
                    </a:cubicBezTo>
                    <a:close/>
                  </a:path>
                </a:pathLst>
              </a:custGeom>
              <a:solidFill>
                <a:schemeClr val="accent3"/>
              </a:solidFill>
              <a:ln>
                <a:noFill/>
              </a:ln>
            </p:spPr>
            <p:txBody>
              <a:bodyPr anchor="ctr"/>
              <a:p>
                <a:pPr algn="ctr"/>
              </a:p>
            </p:txBody>
          </p:sp>
          <p:sp>
            <p:nvSpPr>
              <p:cNvPr id="33" name="íṣlídé"/>
              <p:cNvSpPr/>
              <p:nvPr/>
            </p:nvSpPr>
            <p:spPr bwMode="auto">
              <a:xfrm>
                <a:off x="2672873" y="2628783"/>
                <a:ext cx="244475" cy="247650"/>
              </a:xfrm>
              <a:custGeom>
                <a:avLst/>
                <a:gdLst>
                  <a:gd name="T0" fmla="*/ 30 w 34"/>
                  <a:gd name="T1" fmla="*/ 11 h 34"/>
                  <a:gd name="T2" fmla="*/ 24 w 34"/>
                  <a:gd name="T3" fmla="*/ 31 h 34"/>
                  <a:gd name="T4" fmla="*/ 4 w 34"/>
                  <a:gd name="T5" fmla="*/ 25 h 34"/>
                  <a:gd name="T6" fmla="*/ 10 w 34"/>
                  <a:gd name="T7" fmla="*/ 5 h 34"/>
                  <a:gd name="T8" fmla="*/ 30 w 34"/>
                  <a:gd name="T9" fmla="*/ 11 h 34"/>
                </a:gdLst>
                <a:ahLst/>
                <a:cxnLst>
                  <a:cxn ang="0">
                    <a:pos x="T0" y="T1"/>
                  </a:cxn>
                  <a:cxn ang="0">
                    <a:pos x="T2" y="T3"/>
                  </a:cxn>
                  <a:cxn ang="0">
                    <a:pos x="T4" y="T5"/>
                  </a:cxn>
                  <a:cxn ang="0">
                    <a:pos x="T6" y="T7"/>
                  </a:cxn>
                  <a:cxn ang="0">
                    <a:pos x="T8" y="T9"/>
                  </a:cxn>
                </a:cxnLst>
                <a:rect l="0" t="0" r="r" b="b"/>
                <a:pathLst>
                  <a:path w="34" h="34">
                    <a:moveTo>
                      <a:pt x="30" y="11"/>
                    </a:moveTo>
                    <a:cubicBezTo>
                      <a:pt x="34" y="18"/>
                      <a:pt x="31" y="27"/>
                      <a:pt x="24" y="31"/>
                    </a:cubicBezTo>
                    <a:cubicBezTo>
                      <a:pt x="17" y="34"/>
                      <a:pt x="9" y="32"/>
                      <a:pt x="4" y="25"/>
                    </a:cubicBezTo>
                    <a:cubicBezTo>
                      <a:pt x="0" y="18"/>
                      <a:pt x="2" y="9"/>
                      <a:pt x="10" y="5"/>
                    </a:cubicBezTo>
                    <a:cubicBezTo>
                      <a:pt x="18" y="0"/>
                      <a:pt x="27" y="3"/>
                      <a:pt x="30" y="11"/>
                    </a:cubicBezTo>
                    <a:close/>
                  </a:path>
                </a:pathLst>
              </a:custGeom>
              <a:solidFill>
                <a:schemeClr val="accent3"/>
              </a:solidFill>
              <a:ln>
                <a:noFill/>
              </a:ln>
            </p:spPr>
            <p:txBody>
              <a:bodyPr anchor="ctr"/>
              <a:p>
                <a:pPr algn="ctr"/>
              </a:p>
            </p:txBody>
          </p:sp>
          <p:sp>
            <p:nvSpPr>
              <p:cNvPr id="34" name="iS1ïḑe"/>
              <p:cNvSpPr/>
              <p:nvPr/>
            </p:nvSpPr>
            <p:spPr bwMode="auto">
              <a:xfrm>
                <a:off x="2976086" y="2504958"/>
                <a:ext cx="230188" cy="241300"/>
              </a:xfrm>
              <a:custGeom>
                <a:avLst/>
                <a:gdLst>
                  <a:gd name="T0" fmla="*/ 30 w 32"/>
                  <a:gd name="T1" fmla="*/ 14 h 33"/>
                  <a:gd name="T2" fmla="*/ 20 w 32"/>
                  <a:gd name="T3" fmla="*/ 32 h 33"/>
                  <a:gd name="T4" fmla="*/ 9 w 32"/>
                  <a:gd name="T5" fmla="*/ 31 h 33"/>
                  <a:gd name="T6" fmla="*/ 2 w 32"/>
                  <a:gd name="T7" fmla="*/ 22 h 33"/>
                  <a:gd name="T8" fmla="*/ 2 w 32"/>
                  <a:gd name="T9" fmla="*/ 11 h 33"/>
                  <a:gd name="T10" fmla="*/ 12 w 32"/>
                  <a:gd name="T11" fmla="*/ 3 h 33"/>
                  <a:gd name="T12" fmla="*/ 30 w 32"/>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30" y="14"/>
                    </a:moveTo>
                    <a:cubicBezTo>
                      <a:pt x="32" y="22"/>
                      <a:pt x="27" y="29"/>
                      <a:pt x="20" y="32"/>
                    </a:cubicBezTo>
                    <a:cubicBezTo>
                      <a:pt x="17" y="33"/>
                      <a:pt x="13" y="32"/>
                      <a:pt x="9" y="31"/>
                    </a:cubicBezTo>
                    <a:cubicBezTo>
                      <a:pt x="6" y="29"/>
                      <a:pt x="3" y="26"/>
                      <a:pt x="2" y="22"/>
                    </a:cubicBezTo>
                    <a:cubicBezTo>
                      <a:pt x="0" y="18"/>
                      <a:pt x="1" y="14"/>
                      <a:pt x="2" y="11"/>
                    </a:cubicBezTo>
                    <a:cubicBezTo>
                      <a:pt x="4" y="7"/>
                      <a:pt x="7" y="4"/>
                      <a:pt x="12" y="3"/>
                    </a:cubicBezTo>
                    <a:cubicBezTo>
                      <a:pt x="20" y="0"/>
                      <a:pt x="29" y="6"/>
                      <a:pt x="30" y="14"/>
                    </a:cubicBezTo>
                    <a:close/>
                  </a:path>
                </a:pathLst>
              </a:custGeom>
              <a:solidFill>
                <a:schemeClr val="accent3"/>
              </a:solidFill>
              <a:ln>
                <a:noFill/>
              </a:ln>
            </p:spPr>
            <p:txBody>
              <a:bodyPr anchor="ctr"/>
              <a:p>
                <a:pPr algn="ctr"/>
              </a:p>
            </p:txBody>
          </p:sp>
          <p:sp>
            <p:nvSpPr>
              <p:cNvPr id="35" name="î$ļíḑe"/>
              <p:cNvSpPr/>
              <p:nvPr/>
            </p:nvSpPr>
            <p:spPr bwMode="auto">
              <a:xfrm>
                <a:off x="3293586" y="2476383"/>
                <a:ext cx="230188" cy="219075"/>
              </a:xfrm>
              <a:custGeom>
                <a:avLst/>
                <a:gdLst>
                  <a:gd name="T0" fmla="*/ 31 w 32"/>
                  <a:gd name="T1" fmla="*/ 16 h 30"/>
                  <a:gd name="T2" fmla="*/ 16 w 32"/>
                  <a:gd name="T3" fmla="*/ 30 h 30"/>
                  <a:gd name="T4" fmla="*/ 1 w 32"/>
                  <a:gd name="T5" fmla="*/ 16 h 30"/>
                  <a:gd name="T6" fmla="*/ 16 w 32"/>
                  <a:gd name="T7" fmla="*/ 0 h 30"/>
                  <a:gd name="T8" fmla="*/ 31 w 32"/>
                  <a:gd name="T9" fmla="*/ 16 h 30"/>
                </a:gdLst>
                <a:ahLst/>
                <a:cxnLst>
                  <a:cxn ang="0">
                    <a:pos x="T0" y="T1"/>
                  </a:cxn>
                  <a:cxn ang="0">
                    <a:pos x="T2" y="T3"/>
                  </a:cxn>
                  <a:cxn ang="0">
                    <a:pos x="T4" y="T5"/>
                  </a:cxn>
                  <a:cxn ang="0">
                    <a:pos x="T6" y="T7"/>
                  </a:cxn>
                  <a:cxn ang="0">
                    <a:pos x="T8" y="T9"/>
                  </a:cxn>
                </a:cxnLst>
                <a:rect l="0" t="0" r="r" b="b"/>
                <a:pathLst>
                  <a:path w="32" h="30">
                    <a:moveTo>
                      <a:pt x="31" y="16"/>
                    </a:moveTo>
                    <a:cubicBezTo>
                      <a:pt x="30" y="24"/>
                      <a:pt x="23" y="30"/>
                      <a:pt x="16" y="30"/>
                    </a:cubicBezTo>
                    <a:cubicBezTo>
                      <a:pt x="9" y="30"/>
                      <a:pt x="2" y="24"/>
                      <a:pt x="1" y="16"/>
                    </a:cubicBezTo>
                    <a:cubicBezTo>
                      <a:pt x="0" y="7"/>
                      <a:pt x="7" y="0"/>
                      <a:pt x="16" y="0"/>
                    </a:cubicBezTo>
                    <a:cubicBezTo>
                      <a:pt x="25" y="0"/>
                      <a:pt x="32" y="7"/>
                      <a:pt x="31" y="16"/>
                    </a:cubicBezTo>
                    <a:close/>
                  </a:path>
                </a:pathLst>
              </a:custGeom>
              <a:solidFill>
                <a:schemeClr val="accent3"/>
              </a:solidFill>
              <a:ln>
                <a:noFill/>
              </a:ln>
            </p:spPr>
            <p:txBody>
              <a:bodyPr anchor="ctr"/>
              <a:p>
                <a:pPr algn="ctr"/>
              </a:p>
            </p:txBody>
          </p:sp>
          <p:sp>
            <p:nvSpPr>
              <p:cNvPr id="36" name="îşļiďê"/>
              <p:cNvSpPr/>
              <p:nvPr/>
            </p:nvSpPr>
            <p:spPr bwMode="auto">
              <a:xfrm>
                <a:off x="3611086" y="2504958"/>
                <a:ext cx="223838" cy="241300"/>
              </a:xfrm>
              <a:custGeom>
                <a:avLst/>
                <a:gdLst>
                  <a:gd name="T0" fmla="*/ 30 w 31"/>
                  <a:gd name="T1" fmla="*/ 22 h 33"/>
                  <a:gd name="T2" fmla="*/ 22 w 31"/>
                  <a:gd name="T3" fmla="*/ 31 h 33"/>
                  <a:gd name="T4" fmla="*/ 11 w 31"/>
                  <a:gd name="T5" fmla="*/ 32 h 33"/>
                  <a:gd name="T6" fmla="*/ 1 w 31"/>
                  <a:gd name="T7" fmla="*/ 14 h 33"/>
                  <a:gd name="T8" fmla="*/ 20 w 31"/>
                  <a:gd name="T9" fmla="*/ 3 h 33"/>
                  <a:gd name="T10" fmla="*/ 29 w 31"/>
                  <a:gd name="T11" fmla="*/ 11 h 33"/>
                  <a:gd name="T12" fmla="*/ 30 w 31"/>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22"/>
                    </a:moveTo>
                    <a:cubicBezTo>
                      <a:pt x="28" y="26"/>
                      <a:pt x="25" y="29"/>
                      <a:pt x="22" y="31"/>
                    </a:cubicBezTo>
                    <a:cubicBezTo>
                      <a:pt x="19" y="32"/>
                      <a:pt x="15" y="33"/>
                      <a:pt x="11" y="32"/>
                    </a:cubicBezTo>
                    <a:cubicBezTo>
                      <a:pt x="4" y="29"/>
                      <a:pt x="0" y="22"/>
                      <a:pt x="1" y="14"/>
                    </a:cubicBezTo>
                    <a:cubicBezTo>
                      <a:pt x="3" y="6"/>
                      <a:pt x="11" y="0"/>
                      <a:pt x="20" y="3"/>
                    </a:cubicBezTo>
                    <a:cubicBezTo>
                      <a:pt x="24" y="4"/>
                      <a:pt x="27" y="7"/>
                      <a:pt x="29" y="11"/>
                    </a:cubicBezTo>
                    <a:cubicBezTo>
                      <a:pt x="31" y="14"/>
                      <a:pt x="31" y="18"/>
                      <a:pt x="30" y="22"/>
                    </a:cubicBezTo>
                    <a:close/>
                  </a:path>
                </a:pathLst>
              </a:custGeom>
              <a:solidFill>
                <a:schemeClr val="accent3"/>
              </a:solidFill>
              <a:ln>
                <a:noFill/>
              </a:ln>
            </p:spPr>
            <p:txBody>
              <a:bodyPr anchor="ctr"/>
              <a:p>
                <a:pPr algn="ctr"/>
              </a:p>
            </p:txBody>
          </p:sp>
          <p:sp>
            <p:nvSpPr>
              <p:cNvPr id="37" name="ïṣ1ïdê"/>
              <p:cNvSpPr/>
              <p:nvPr/>
            </p:nvSpPr>
            <p:spPr bwMode="auto">
              <a:xfrm>
                <a:off x="3898423" y="2628783"/>
                <a:ext cx="246063" cy="247650"/>
              </a:xfrm>
              <a:custGeom>
                <a:avLst/>
                <a:gdLst>
                  <a:gd name="T0" fmla="*/ 29 w 34"/>
                  <a:gd name="T1" fmla="*/ 25 h 34"/>
                  <a:gd name="T2" fmla="*/ 9 w 34"/>
                  <a:gd name="T3" fmla="*/ 31 h 34"/>
                  <a:gd name="T4" fmla="*/ 3 w 34"/>
                  <a:gd name="T5" fmla="*/ 11 h 34"/>
                  <a:gd name="T6" fmla="*/ 24 w 34"/>
                  <a:gd name="T7" fmla="*/ 5 h 34"/>
                  <a:gd name="T8" fmla="*/ 29 w 34"/>
                  <a:gd name="T9" fmla="*/ 25 h 34"/>
                </a:gdLst>
                <a:ahLst/>
                <a:cxnLst>
                  <a:cxn ang="0">
                    <a:pos x="T0" y="T1"/>
                  </a:cxn>
                  <a:cxn ang="0">
                    <a:pos x="T2" y="T3"/>
                  </a:cxn>
                  <a:cxn ang="0">
                    <a:pos x="T4" y="T5"/>
                  </a:cxn>
                  <a:cxn ang="0">
                    <a:pos x="T6" y="T7"/>
                  </a:cxn>
                  <a:cxn ang="0">
                    <a:pos x="T8" y="T9"/>
                  </a:cxn>
                </a:cxnLst>
                <a:rect l="0" t="0" r="r" b="b"/>
                <a:pathLst>
                  <a:path w="34" h="34">
                    <a:moveTo>
                      <a:pt x="29" y="25"/>
                    </a:moveTo>
                    <a:cubicBezTo>
                      <a:pt x="25" y="32"/>
                      <a:pt x="16" y="34"/>
                      <a:pt x="9" y="31"/>
                    </a:cubicBezTo>
                    <a:cubicBezTo>
                      <a:pt x="3" y="27"/>
                      <a:pt x="0" y="18"/>
                      <a:pt x="3" y="11"/>
                    </a:cubicBezTo>
                    <a:cubicBezTo>
                      <a:pt x="7" y="3"/>
                      <a:pt x="16" y="0"/>
                      <a:pt x="24" y="5"/>
                    </a:cubicBezTo>
                    <a:cubicBezTo>
                      <a:pt x="31" y="9"/>
                      <a:pt x="34" y="18"/>
                      <a:pt x="29" y="25"/>
                    </a:cubicBezTo>
                    <a:close/>
                  </a:path>
                </a:pathLst>
              </a:custGeom>
              <a:solidFill>
                <a:schemeClr val="accent3"/>
              </a:solidFill>
              <a:ln>
                <a:noFill/>
              </a:ln>
            </p:spPr>
            <p:txBody>
              <a:bodyPr anchor="ctr"/>
              <a:p>
                <a:pPr algn="ctr"/>
              </a:p>
            </p:txBody>
          </p:sp>
          <p:sp>
            <p:nvSpPr>
              <p:cNvPr id="38" name="îśľîḋé"/>
              <p:cNvSpPr/>
              <p:nvPr/>
            </p:nvSpPr>
            <p:spPr bwMode="auto">
              <a:xfrm>
                <a:off x="4166711" y="2811345"/>
                <a:ext cx="244475" cy="247650"/>
              </a:xfrm>
              <a:custGeom>
                <a:avLst/>
                <a:gdLst>
                  <a:gd name="T0" fmla="*/ 28 w 34"/>
                  <a:gd name="T1" fmla="*/ 27 h 34"/>
                  <a:gd name="T2" fmla="*/ 7 w 34"/>
                  <a:gd name="T3" fmla="*/ 29 h 34"/>
                  <a:gd name="T4" fmla="*/ 5 w 34"/>
                  <a:gd name="T5" fmla="*/ 8 h 34"/>
                  <a:gd name="T6" fmla="*/ 26 w 34"/>
                  <a:gd name="T7" fmla="*/ 5 h 34"/>
                  <a:gd name="T8" fmla="*/ 28 w 34"/>
                  <a:gd name="T9" fmla="*/ 27 h 34"/>
                </a:gdLst>
                <a:ahLst/>
                <a:cxnLst>
                  <a:cxn ang="0">
                    <a:pos x="T0" y="T1"/>
                  </a:cxn>
                  <a:cxn ang="0">
                    <a:pos x="T2" y="T3"/>
                  </a:cxn>
                  <a:cxn ang="0">
                    <a:pos x="T4" y="T5"/>
                  </a:cxn>
                  <a:cxn ang="0">
                    <a:pos x="T6" y="T7"/>
                  </a:cxn>
                  <a:cxn ang="0">
                    <a:pos x="T8" y="T9"/>
                  </a:cxn>
                </a:cxnLst>
                <a:rect l="0" t="0" r="r" b="b"/>
                <a:pathLst>
                  <a:path w="34" h="34">
                    <a:moveTo>
                      <a:pt x="28" y="27"/>
                    </a:moveTo>
                    <a:cubicBezTo>
                      <a:pt x="23" y="33"/>
                      <a:pt x="14" y="34"/>
                      <a:pt x="7" y="29"/>
                    </a:cubicBezTo>
                    <a:cubicBezTo>
                      <a:pt x="1" y="24"/>
                      <a:pt x="0" y="15"/>
                      <a:pt x="5" y="8"/>
                    </a:cubicBezTo>
                    <a:cubicBezTo>
                      <a:pt x="9" y="2"/>
                      <a:pt x="19" y="0"/>
                      <a:pt x="26" y="5"/>
                    </a:cubicBezTo>
                    <a:cubicBezTo>
                      <a:pt x="33" y="11"/>
                      <a:pt x="34" y="20"/>
                      <a:pt x="28" y="27"/>
                    </a:cubicBezTo>
                    <a:close/>
                  </a:path>
                </a:pathLst>
              </a:custGeom>
              <a:solidFill>
                <a:schemeClr val="accent3"/>
              </a:solidFill>
              <a:ln>
                <a:noFill/>
              </a:ln>
            </p:spPr>
            <p:txBody>
              <a:bodyPr anchor="ctr"/>
              <a:p>
                <a:pPr algn="ctr"/>
              </a:p>
            </p:txBody>
          </p:sp>
          <p:sp>
            <p:nvSpPr>
              <p:cNvPr id="39" name="íṩ1ïḑe"/>
              <p:cNvSpPr/>
              <p:nvPr/>
            </p:nvSpPr>
            <p:spPr bwMode="auto">
              <a:xfrm>
                <a:off x="4411186" y="3030420"/>
                <a:ext cx="238125" cy="239713"/>
              </a:xfrm>
              <a:custGeom>
                <a:avLst/>
                <a:gdLst>
                  <a:gd name="T0" fmla="*/ 26 w 33"/>
                  <a:gd name="T1" fmla="*/ 27 h 33"/>
                  <a:gd name="T2" fmla="*/ 5 w 33"/>
                  <a:gd name="T3" fmla="*/ 27 h 33"/>
                  <a:gd name="T4" fmla="*/ 5 w 33"/>
                  <a:gd name="T5" fmla="*/ 6 h 33"/>
                  <a:gd name="T6" fmla="*/ 27 w 33"/>
                  <a:gd name="T7" fmla="*/ 6 h 33"/>
                  <a:gd name="T8" fmla="*/ 26 w 33"/>
                  <a:gd name="T9" fmla="*/ 27 h 33"/>
                </a:gdLst>
                <a:ahLst/>
                <a:cxnLst>
                  <a:cxn ang="0">
                    <a:pos x="T0" y="T1"/>
                  </a:cxn>
                  <a:cxn ang="0">
                    <a:pos x="T2" y="T3"/>
                  </a:cxn>
                  <a:cxn ang="0">
                    <a:pos x="T4" y="T5"/>
                  </a:cxn>
                  <a:cxn ang="0">
                    <a:pos x="T6" y="T7"/>
                  </a:cxn>
                  <a:cxn ang="0">
                    <a:pos x="T8" y="T9"/>
                  </a:cxn>
                </a:cxnLst>
                <a:rect l="0" t="0" r="r" b="b"/>
                <a:pathLst>
                  <a:path w="33" h="33">
                    <a:moveTo>
                      <a:pt x="26" y="27"/>
                    </a:moveTo>
                    <a:cubicBezTo>
                      <a:pt x="20" y="33"/>
                      <a:pt x="11" y="33"/>
                      <a:pt x="5" y="27"/>
                    </a:cubicBezTo>
                    <a:cubicBezTo>
                      <a:pt x="0" y="22"/>
                      <a:pt x="0" y="13"/>
                      <a:pt x="5" y="6"/>
                    </a:cubicBezTo>
                    <a:cubicBezTo>
                      <a:pt x="11" y="0"/>
                      <a:pt x="21" y="0"/>
                      <a:pt x="27" y="6"/>
                    </a:cubicBezTo>
                    <a:cubicBezTo>
                      <a:pt x="33" y="12"/>
                      <a:pt x="32" y="22"/>
                      <a:pt x="26" y="27"/>
                    </a:cubicBezTo>
                    <a:close/>
                  </a:path>
                </a:pathLst>
              </a:custGeom>
              <a:solidFill>
                <a:schemeClr val="accent3"/>
              </a:solidFill>
              <a:ln>
                <a:noFill/>
              </a:ln>
            </p:spPr>
            <p:txBody>
              <a:bodyPr anchor="ctr"/>
              <a:p>
                <a:pPr algn="ctr"/>
              </a:p>
            </p:txBody>
          </p:sp>
          <p:sp>
            <p:nvSpPr>
              <p:cNvPr id="40" name="íSļíde"/>
              <p:cNvSpPr/>
              <p:nvPr/>
            </p:nvSpPr>
            <p:spPr bwMode="auto">
              <a:xfrm>
                <a:off x="1964848" y="3247908"/>
                <a:ext cx="238125" cy="241300"/>
              </a:xfrm>
              <a:custGeom>
                <a:avLst/>
                <a:gdLst>
                  <a:gd name="T0" fmla="*/ 27 w 33"/>
                  <a:gd name="T1" fmla="*/ 28 h 33"/>
                  <a:gd name="T2" fmla="*/ 6 w 33"/>
                  <a:gd name="T3" fmla="*/ 28 h 33"/>
                  <a:gd name="T4" fmla="*/ 6 w 33"/>
                  <a:gd name="T5" fmla="*/ 7 h 33"/>
                  <a:gd name="T6" fmla="*/ 27 w 33"/>
                  <a:gd name="T7" fmla="*/ 7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1" y="33"/>
                      <a:pt x="12" y="33"/>
                      <a:pt x="6" y="28"/>
                    </a:cubicBezTo>
                    <a:cubicBezTo>
                      <a:pt x="1" y="22"/>
                      <a:pt x="0" y="13"/>
                      <a:pt x="6" y="7"/>
                    </a:cubicBezTo>
                    <a:cubicBezTo>
                      <a:pt x="12" y="1"/>
                      <a:pt x="21" y="0"/>
                      <a:pt x="27" y="7"/>
                    </a:cubicBezTo>
                    <a:cubicBezTo>
                      <a:pt x="33" y="13"/>
                      <a:pt x="33" y="22"/>
                      <a:pt x="27" y="28"/>
                    </a:cubicBezTo>
                    <a:close/>
                  </a:path>
                </a:pathLst>
              </a:custGeom>
              <a:solidFill>
                <a:schemeClr val="accent3"/>
              </a:solidFill>
              <a:ln>
                <a:noFill/>
              </a:ln>
            </p:spPr>
            <p:txBody>
              <a:bodyPr anchor="ctr"/>
              <a:p>
                <a:pPr algn="ctr"/>
              </a:p>
            </p:txBody>
          </p:sp>
          <p:sp>
            <p:nvSpPr>
              <p:cNvPr id="41" name="îšliḍé"/>
              <p:cNvSpPr/>
              <p:nvPr/>
            </p:nvSpPr>
            <p:spPr bwMode="auto">
              <a:xfrm flipV="1">
                <a:off x="2282348" y="3365383"/>
                <a:ext cx="0" cy="276225"/>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42" name="ïśḷiḍè"/>
              <p:cNvSpPr/>
              <p:nvPr/>
            </p:nvSpPr>
            <p:spPr bwMode="auto">
              <a:xfrm flipV="1">
                <a:off x="2282348" y="3081220"/>
                <a:ext cx="0" cy="284163"/>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43" name="ísḻiḋe"/>
              <p:cNvSpPr/>
              <p:nvPr/>
            </p:nvSpPr>
            <p:spPr bwMode="auto">
              <a:xfrm flipV="1">
                <a:off x="2528411" y="3365383"/>
                <a:ext cx="0" cy="393700"/>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44" name="ïşḻïďe"/>
              <p:cNvSpPr/>
              <p:nvPr/>
            </p:nvSpPr>
            <p:spPr bwMode="auto">
              <a:xfrm flipV="1">
                <a:off x="2528411" y="2898658"/>
                <a:ext cx="0" cy="466725"/>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45" name="iṧlíḓê"/>
              <p:cNvSpPr/>
              <p:nvPr/>
            </p:nvSpPr>
            <p:spPr bwMode="auto">
              <a:xfrm flipV="1">
                <a:off x="2795111" y="3365383"/>
                <a:ext cx="0" cy="55403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46" name="íṩļïḋe"/>
              <p:cNvSpPr/>
              <p:nvPr/>
            </p:nvSpPr>
            <p:spPr bwMode="auto">
              <a:xfrm flipV="1">
                <a:off x="2795111" y="2738320"/>
                <a:ext cx="0" cy="627063"/>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47" name="îṡḻîďê"/>
              <p:cNvSpPr/>
              <p:nvPr/>
            </p:nvSpPr>
            <p:spPr bwMode="auto">
              <a:xfrm flipV="1">
                <a:off x="3090386" y="3365383"/>
                <a:ext cx="0" cy="663575"/>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48" name="iśḻîḍé"/>
              <p:cNvSpPr/>
              <p:nvPr/>
            </p:nvSpPr>
            <p:spPr bwMode="auto">
              <a:xfrm flipV="1">
                <a:off x="3090386" y="2628783"/>
                <a:ext cx="0" cy="736600"/>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49" name="i$ḷíḑe"/>
              <p:cNvSpPr/>
              <p:nvPr/>
            </p:nvSpPr>
            <p:spPr bwMode="auto">
              <a:xfrm flipV="1">
                <a:off x="3407886" y="3365383"/>
                <a:ext cx="0" cy="728663"/>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50" name="iŝḻiďé"/>
              <p:cNvSpPr/>
              <p:nvPr/>
            </p:nvSpPr>
            <p:spPr bwMode="auto">
              <a:xfrm flipV="1">
                <a:off x="3407886" y="2563695"/>
                <a:ext cx="0" cy="801688"/>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51" name="íśľïďe"/>
              <p:cNvSpPr/>
              <p:nvPr/>
            </p:nvSpPr>
            <p:spPr bwMode="auto">
              <a:xfrm flipV="1">
                <a:off x="3725386" y="3365383"/>
                <a:ext cx="0" cy="714375"/>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52" name="ïṥḻïḑê"/>
              <p:cNvSpPr/>
              <p:nvPr/>
            </p:nvSpPr>
            <p:spPr bwMode="auto">
              <a:xfrm flipV="1">
                <a:off x="3725386" y="2585920"/>
                <a:ext cx="0" cy="779463"/>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53" name="i$1iďé"/>
              <p:cNvSpPr/>
              <p:nvPr/>
            </p:nvSpPr>
            <p:spPr bwMode="auto">
              <a:xfrm flipV="1">
                <a:off x="4022248" y="3365383"/>
                <a:ext cx="0" cy="60483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54" name="iṥľïḋé"/>
              <p:cNvSpPr/>
              <p:nvPr/>
            </p:nvSpPr>
            <p:spPr bwMode="auto">
              <a:xfrm flipV="1">
                <a:off x="4022248" y="2789120"/>
                <a:ext cx="0" cy="576263"/>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55" name="işḻíḓé"/>
              <p:cNvSpPr/>
              <p:nvPr/>
            </p:nvSpPr>
            <p:spPr bwMode="auto">
              <a:xfrm flipV="1">
                <a:off x="4288948" y="3357445"/>
                <a:ext cx="0" cy="525463"/>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56" name="iṡľíḋé"/>
              <p:cNvSpPr/>
              <p:nvPr/>
            </p:nvSpPr>
            <p:spPr bwMode="auto">
              <a:xfrm flipV="1">
                <a:off x="4288948" y="2870083"/>
                <a:ext cx="0" cy="487363"/>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57" name="í$ľïḓê"/>
              <p:cNvSpPr/>
              <p:nvPr/>
            </p:nvSpPr>
            <p:spPr bwMode="auto">
              <a:xfrm flipV="1">
                <a:off x="4527073" y="3365383"/>
                <a:ext cx="0" cy="30638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58" name="îṡļïḋè"/>
              <p:cNvSpPr/>
              <p:nvPr/>
            </p:nvSpPr>
            <p:spPr bwMode="auto">
              <a:xfrm flipV="1">
                <a:off x="4527073" y="3109795"/>
                <a:ext cx="0" cy="255588"/>
              </a:xfrm>
              <a:prstGeom prst="line">
                <a:avLst/>
              </a:prstGeom>
              <a:noFill/>
              <a:ln w="58738" cap="flat">
                <a:solidFill>
                  <a:schemeClr val="accent3"/>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59" name="isḻíďè"/>
              <p:cNvSpPr/>
              <p:nvPr/>
            </p:nvSpPr>
            <p:spPr bwMode="auto">
              <a:xfrm>
                <a:off x="7067073" y="3016133"/>
                <a:ext cx="238125" cy="239713"/>
              </a:xfrm>
              <a:custGeom>
                <a:avLst/>
                <a:gdLst>
                  <a:gd name="T0" fmla="*/ 5 w 33"/>
                  <a:gd name="T1" fmla="*/ 7 h 33"/>
                  <a:gd name="T2" fmla="*/ 6 w 33"/>
                  <a:gd name="T3" fmla="*/ 27 h 33"/>
                  <a:gd name="T4" fmla="*/ 27 w 33"/>
                  <a:gd name="T5" fmla="*/ 28 h 33"/>
                  <a:gd name="T6" fmla="*/ 27 w 33"/>
                  <a:gd name="T7" fmla="*/ 6 h 33"/>
                  <a:gd name="T8" fmla="*/ 5 w 33"/>
                  <a:gd name="T9" fmla="*/ 7 h 33"/>
                </a:gdLst>
                <a:ahLst/>
                <a:cxnLst>
                  <a:cxn ang="0">
                    <a:pos x="T0" y="T1"/>
                  </a:cxn>
                  <a:cxn ang="0">
                    <a:pos x="T2" y="T3"/>
                  </a:cxn>
                  <a:cxn ang="0">
                    <a:pos x="T4" y="T5"/>
                  </a:cxn>
                  <a:cxn ang="0">
                    <a:pos x="T6" y="T7"/>
                  </a:cxn>
                  <a:cxn ang="0">
                    <a:pos x="T8" y="T9"/>
                  </a:cxn>
                </a:cxnLst>
                <a:rect l="0" t="0" r="r" b="b"/>
                <a:pathLst>
                  <a:path w="33" h="33">
                    <a:moveTo>
                      <a:pt x="5" y="7"/>
                    </a:moveTo>
                    <a:cubicBezTo>
                      <a:pt x="0" y="13"/>
                      <a:pt x="0" y="22"/>
                      <a:pt x="6" y="27"/>
                    </a:cubicBezTo>
                    <a:cubicBezTo>
                      <a:pt x="11" y="33"/>
                      <a:pt x="20" y="33"/>
                      <a:pt x="27" y="28"/>
                    </a:cubicBezTo>
                    <a:cubicBezTo>
                      <a:pt x="33" y="22"/>
                      <a:pt x="33" y="12"/>
                      <a:pt x="27" y="6"/>
                    </a:cubicBezTo>
                    <a:cubicBezTo>
                      <a:pt x="21" y="0"/>
                      <a:pt x="11" y="1"/>
                      <a:pt x="5" y="7"/>
                    </a:cubicBezTo>
                    <a:close/>
                  </a:path>
                </a:pathLst>
              </a:custGeom>
              <a:solidFill>
                <a:schemeClr val="accent1"/>
              </a:solidFill>
              <a:ln>
                <a:noFill/>
              </a:ln>
            </p:spPr>
            <p:txBody>
              <a:bodyPr anchor="ctr"/>
              <a:p>
                <a:pPr algn="ctr"/>
              </a:p>
            </p:txBody>
          </p:sp>
          <p:sp>
            <p:nvSpPr>
              <p:cNvPr id="60" name="iṥ1ïḓê"/>
              <p:cNvSpPr/>
              <p:nvPr/>
            </p:nvSpPr>
            <p:spPr bwMode="auto">
              <a:xfrm>
                <a:off x="6821011" y="2797058"/>
                <a:ext cx="246063" cy="247650"/>
              </a:xfrm>
              <a:custGeom>
                <a:avLst/>
                <a:gdLst>
                  <a:gd name="T0" fmla="*/ 5 w 34"/>
                  <a:gd name="T1" fmla="*/ 9 h 34"/>
                  <a:gd name="T2" fmla="*/ 8 w 34"/>
                  <a:gd name="T3" fmla="*/ 29 h 34"/>
                  <a:gd name="T4" fmla="*/ 28 w 34"/>
                  <a:gd name="T5" fmla="*/ 27 h 34"/>
                  <a:gd name="T6" fmla="*/ 26 w 34"/>
                  <a:gd name="T7" fmla="*/ 6 h 34"/>
                  <a:gd name="T8" fmla="*/ 5 w 34"/>
                  <a:gd name="T9" fmla="*/ 9 h 34"/>
                </a:gdLst>
                <a:ahLst/>
                <a:cxnLst>
                  <a:cxn ang="0">
                    <a:pos x="T0" y="T1"/>
                  </a:cxn>
                  <a:cxn ang="0">
                    <a:pos x="T2" y="T3"/>
                  </a:cxn>
                  <a:cxn ang="0">
                    <a:pos x="T4" y="T5"/>
                  </a:cxn>
                  <a:cxn ang="0">
                    <a:pos x="T6" y="T7"/>
                  </a:cxn>
                  <a:cxn ang="0">
                    <a:pos x="T8" y="T9"/>
                  </a:cxn>
                </a:cxnLst>
                <a:rect l="0" t="0" r="r" b="b"/>
                <a:pathLst>
                  <a:path w="34" h="34">
                    <a:moveTo>
                      <a:pt x="5" y="9"/>
                    </a:moveTo>
                    <a:cubicBezTo>
                      <a:pt x="0" y="16"/>
                      <a:pt x="2" y="24"/>
                      <a:pt x="8" y="29"/>
                    </a:cubicBezTo>
                    <a:cubicBezTo>
                      <a:pt x="14" y="34"/>
                      <a:pt x="23" y="33"/>
                      <a:pt x="28" y="27"/>
                    </a:cubicBezTo>
                    <a:cubicBezTo>
                      <a:pt x="34" y="20"/>
                      <a:pt x="33" y="11"/>
                      <a:pt x="26" y="6"/>
                    </a:cubicBezTo>
                    <a:cubicBezTo>
                      <a:pt x="19" y="0"/>
                      <a:pt x="9" y="2"/>
                      <a:pt x="5" y="9"/>
                    </a:cubicBezTo>
                    <a:close/>
                  </a:path>
                </a:pathLst>
              </a:custGeom>
              <a:solidFill>
                <a:schemeClr val="accent1"/>
              </a:solidFill>
              <a:ln>
                <a:noFill/>
              </a:ln>
            </p:spPr>
            <p:txBody>
              <a:bodyPr anchor="ctr"/>
              <a:p>
                <a:pPr algn="ctr"/>
              </a:p>
            </p:txBody>
          </p:sp>
          <p:sp>
            <p:nvSpPr>
              <p:cNvPr id="61" name="iṩḷiḑè"/>
              <p:cNvSpPr/>
              <p:nvPr/>
            </p:nvSpPr>
            <p:spPr bwMode="auto">
              <a:xfrm>
                <a:off x="6554311" y="2622433"/>
                <a:ext cx="246063" cy="247650"/>
              </a:xfrm>
              <a:custGeom>
                <a:avLst/>
                <a:gdLst>
                  <a:gd name="T0" fmla="*/ 3 w 34"/>
                  <a:gd name="T1" fmla="*/ 10 h 34"/>
                  <a:gd name="T2" fmla="*/ 9 w 34"/>
                  <a:gd name="T3" fmla="*/ 30 h 34"/>
                  <a:gd name="T4" fmla="*/ 29 w 34"/>
                  <a:gd name="T5" fmla="*/ 24 h 34"/>
                  <a:gd name="T6" fmla="*/ 24 w 34"/>
                  <a:gd name="T7" fmla="*/ 4 h 34"/>
                  <a:gd name="T8" fmla="*/ 3 w 34"/>
                  <a:gd name="T9" fmla="*/ 10 h 34"/>
                </a:gdLst>
                <a:ahLst/>
                <a:cxnLst>
                  <a:cxn ang="0">
                    <a:pos x="T0" y="T1"/>
                  </a:cxn>
                  <a:cxn ang="0">
                    <a:pos x="T2" y="T3"/>
                  </a:cxn>
                  <a:cxn ang="0">
                    <a:pos x="T4" y="T5"/>
                  </a:cxn>
                  <a:cxn ang="0">
                    <a:pos x="T6" y="T7"/>
                  </a:cxn>
                  <a:cxn ang="0">
                    <a:pos x="T8" y="T9"/>
                  </a:cxn>
                </a:cxnLst>
                <a:rect l="0" t="0" r="r" b="b"/>
                <a:pathLst>
                  <a:path w="34" h="34">
                    <a:moveTo>
                      <a:pt x="3" y="10"/>
                    </a:moveTo>
                    <a:cubicBezTo>
                      <a:pt x="0" y="18"/>
                      <a:pt x="3" y="27"/>
                      <a:pt x="9" y="30"/>
                    </a:cubicBezTo>
                    <a:cubicBezTo>
                      <a:pt x="16" y="34"/>
                      <a:pt x="25" y="32"/>
                      <a:pt x="29" y="24"/>
                    </a:cubicBezTo>
                    <a:cubicBezTo>
                      <a:pt x="34" y="18"/>
                      <a:pt x="32" y="8"/>
                      <a:pt x="24" y="4"/>
                    </a:cubicBezTo>
                    <a:cubicBezTo>
                      <a:pt x="16" y="0"/>
                      <a:pt x="7" y="3"/>
                      <a:pt x="3" y="10"/>
                    </a:cubicBezTo>
                    <a:close/>
                  </a:path>
                </a:pathLst>
              </a:custGeom>
              <a:solidFill>
                <a:schemeClr val="accent1"/>
              </a:solidFill>
              <a:ln>
                <a:noFill/>
              </a:ln>
            </p:spPr>
            <p:txBody>
              <a:bodyPr anchor="ctr"/>
              <a:p>
                <a:pPr algn="ctr"/>
              </a:p>
            </p:txBody>
          </p:sp>
          <p:sp>
            <p:nvSpPr>
              <p:cNvPr id="62" name="íṧḻíḑé"/>
              <p:cNvSpPr/>
              <p:nvPr/>
            </p:nvSpPr>
            <p:spPr bwMode="auto">
              <a:xfrm>
                <a:off x="6265386" y="2490670"/>
                <a:ext cx="223838" cy="239713"/>
              </a:xfrm>
              <a:custGeom>
                <a:avLst/>
                <a:gdLst>
                  <a:gd name="T0" fmla="*/ 1 w 31"/>
                  <a:gd name="T1" fmla="*/ 14 h 33"/>
                  <a:gd name="T2" fmla="*/ 11 w 31"/>
                  <a:gd name="T3" fmla="*/ 32 h 33"/>
                  <a:gd name="T4" fmla="*/ 22 w 31"/>
                  <a:gd name="T5" fmla="*/ 31 h 33"/>
                  <a:gd name="T6" fmla="*/ 30 w 31"/>
                  <a:gd name="T7" fmla="*/ 22 h 33"/>
                  <a:gd name="T8" fmla="*/ 29 w 31"/>
                  <a:gd name="T9" fmla="*/ 11 h 33"/>
                  <a:gd name="T10" fmla="*/ 20 w 31"/>
                  <a:gd name="T11" fmla="*/ 3 h 33"/>
                  <a:gd name="T12" fmla="*/ 1 w 31"/>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1" y="14"/>
                    </a:moveTo>
                    <a:cubicBezTo>
                      <a:pt x="0" y="23"/>
                      <a:pt x="4" y="30"/>
                      <a:pt x="11" y="32"/>
                    </a:cubicBezTo>
                    <a:cubicBezTo>
                      <a:pt x="15" y="33"/>
                      <a:pt x="19" y="33"/>
                      <a:pt x="22" y="31"/>
                    </a:cubicBezTo>
                    <a:cubicBezTo>
                      <a:pt x="25" y="29"/>
                      <a:pt x="28" y="26"/>
                      <a:pt x="30" y="22"/>
                    </a:cubicBezTo>
                    <a:cubicBezTo>
                      <a:pt x="31" y="19"/>
                      <a:pt x="31" y="14"/>
                      <a:pt x="29" y="11"/>
                    </a:cubicBezTo>
                    <a:cubicBezTo>
                      <a:pt x="28" y="7"/>
                      <a:pt x="24" y="5"/>
                      <a:pt x="20" y="3"/>
                    </a:cubicBezTo>
                    <a:cubicBezTo>
                      <a:pt x="11" y="0"/>
                      <a:pt x="3" y="6"/>
                      <a:pt x="1" y="14"/>
                    </a:cubicBezTo>
                    <a:close/>
                  </a:path>
                </a:pathLst>
              </a:custGeom>
              <a:solidFill>
                <a:schemeClr val="accent1"/>
              </a:solidFill>
              <a:ln>
                <a:noFill/>
              </a:ln>
            </p:spPr>
            <p:txBody>
              <a:bodyPr anchor="ctr"/>
              <a:p>
                <a:pPr algn="ctr"/>
              </a:p>
            </p:txBody>
          </p:sp>
          <p:sp>
            <p:nvSpPr>
              <p:cNvPr id="63" name="i$ḷîdê"/>
              <p:cNvSpPr/>
              <p:nvPr/>
            </p:nvSpPr>
            <p:spPr bwMode="auto">
              <a:xfrm>
                <a:off x="5947886" y="2462095"/>
                <a:ext cx="231775" cy="225425"/>
              </a:xfrm>
              <a:custGeom>
                <a:avLst/>
                <a:gdLst>
                  <a:gd name="T0" fmla="*/ 1 w 32"/>
                  <a:gd name="T1" fmla="*/ 16 h 31"/>
                  <a:gd name="T2" fmla="*/ 16 w 32"/>
                  <a:gd name="T3" fmla="*/ 30 h 31"/>
                  <a:gd name="T4" fmla="*/ 31 w 32"/>
                  <a:gd name="T5" fmla="*/ 16 h 31"/>
                  <a:gd name="T6" fmla="*/ 16 w 32"/>
                  <a:gd name="T7" fmla="*/ 0 h 31"/>
                  <a:gd name="T8" fmla="*/ 1 w 32"/>
                  <a:gd name="T9" fmla="*/ 16 h 31"/>
                </a:gdLst>
                <a:ahLst/>
                <a:cxnLst>
                  <a:cxn ang="0">
                    <a:pos x="T0" y="T1"/>
                  </a:cxn>
                  <a:cxn ang="0">
                    <a:pos x="T2" y="T3"/>
                  </a:cxn>
                  <a:cxn ang="0">
                    <a:pos x="T4" y="T5"/>
                  </a:cxn>
                  <a:cxn ang="0">
                    <a:pos x="T6" y="T7"/>
                  </a:cxn>
                  <a:cxn ang="0">
                    <a:pos x="T8" y="T9"/>
                  </a:cxn>
                </a:cxnLst>
                <a:rect l="0" t="0" r="r" b="b"/>
                <a:pathLst>
                  <a:path w="32" h="31">
                    <a:moveTo>
                      <a:pt x="1" y="16"/>
                    </a:moveTo>
                    <a:cubicBezTo>
                      <a:pt x="2" y="24"/>
                      <a:pt x="9" y="31"/>
                      <a:pt x="16" y="30"/>
                    </a:cubicBezTo>
                    <a:cubicBezTo>
                      <a:pt x="23" y="31"/>
                      <a:pt x="30" y="24"/>
                      <a:pt x="31" y="16"/>
                    </a:cubicBezTo>
                    <a:cubicBezTo>
                      <a:pt x="32" y="8"/>
                      <a:pt x="25" y="1"/>
                      <a:pt x="16" y="0"/>
                    </a:cubicBezTo>
                    <a:cubicBezTo>
                      <a:pt x="7" y="1"/>
                      <a:pt x="0" y="8"/>
                      <a:pt x="1" y="16"/>
                    </a:cubicBezTo>
                    <a:close/>
                  </a:path>
                </a:pathLst>
              </a:custGeom>
              <a:solidFill>
                <a:schemeClr val="accent1"/>
              </a:solidFill>
              <a:ln>
                <a:noFill/>
              </a:ln>
            </p:spPr>
            <p:txBody>
              <a:bodyPr anchor="ctr"/>
              <a:p>
                <a:pPr algn="ctr"/>
              </a:p>
            </p:txBody>
          </p:sp>
          <p:sp>
            <p:nvSpPr>
              <p:cNvPr id="64" name="i$ḷîḍé"/>
              <p:cNvSpPr/>
              <p:nvPr/>
            </p:nvSpPr>
            <p:spPr bwMode="auto">
              <a:xfrm>
                <a:off x="5630386" y="2490670"/>
                <a:ext cx="231775" cy="239713"/>
              </a:xfrm>
              <a:custGeom>
                <a:avLst/>
                <a:gdLst>
                  <a:gd name="T0" fmla="*/ 2 w 32"/>
                  <a:gd name="T1" fmla="*/ 22 h 33"/>
                  <a:gd name="T2" fmla="*/ 10 w 32"/>
                  <a:gd name="T3" fmla="*/ 31 h 33"/>
                  <a:gd name="T4" fmla="*/ 20 w 32"/>
                  <a:gd name="T5" fmla="*/ 32 h 33"/>
                  <a:gd name="T6" fmla="*/ 30 w 32"/>
                  <a:gd name="T7" fmla="*/ 14 h 33"/>
                  <a:gd name="T8" fmla="*/ 12 w 32"/>
                  <a:gd name="T9" fmla="*/ 3 h 33"/>
                  <a:gd name="T10" fmla="*/ 2 w 32"/>
                  <a:gd name="T11" fmla="*/ 11 h 33"/>
                  <a:gd name="T12" fmla="*/ 2 w 32"/>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2" y="22"/>
                    </a:moveTo>
                    <a:cubicBezTo>
                      <a:pt x="3" y="26"/>
                      <a:pt x="6" y="29"/>
                      <a:pt x="10" y="31"/>
                    </a:cubicBezTo>
                    <a:cubicBezTo>
                      <a:pt x="13" y="33"/>
                      <a:pt x="17" y="33"/>
                      <a:pt x="20" y="32"/>
                    </a:cubicBezTo>
                    <a:cubicBezTo>
                      <a:pt x="27" y="30"/>
                      <a:pt x="32" y="23"/>
                      <a:pt x="30" y="14"/>
                    </a:cubicBezTo>
                    <a:cubicBezTo>
                      <a:pt x="29" y="6"/>
                      <a:pt x="20" y="0"/>
                      <a:pt x="12" y="3"/>
                    </a:cubicBezTo>
                    <a:cubicBezTo>
                      <a:pt x="8" y="5"/>
                      <a:pt x="4" y="7"/>
                      <a:pt x="2" y="11"/>
                    </a:cubicBezTo>
                    <a:cubicBezTo>
                      <a:pt x="1" y="14"/>
                      <a:pt x="0" y="19"/>
                      <a:pt x="2" y="22"/>
                    </a:cubicBezTo>
                    <a:close/>
                  </a:path>
                </a:pathLst>
              </a:custGeom>
              <a:solidFill>
                <a:schemeClr val="accent1"/>
              </a:solidFill>
              <a:ln>
                <a:noFill/>
              </a:ln>
            </p:spPr>
            <p:txBody>
              <a:bodyPr anchor="ctr"/>
              <a:p>
                <a:pPr algn="ctr"/>
              </a:p>
            </p:txBody>
          </p:sp>
          <p:sp>
            <p:nvSpPr>
              <p:cNvPr id="65" name="ïşľïḍé"/>
              <p:cNvSpPr/>
              <p:nvPr/>
            </p:nvSpPr>
            <p:spPr bwMode="auto">
              <a:xfrm>
                <a:off x="5327173" y="2622433"/>
                <a:ext cx="246063" cy="247650"/>
              </a:xfrm>
              <a:custGeom>
                <a:avLst/>
                <a:gdLst>
                  <a:gd name="T0" fmla="*/ 4 w 34"/>
                  <a:gd name="T1" fmla="*/ 24 h 34"/>
                  <a:gd name="T2" fmla="*/ 24 w 34"/>
                  <a:gd name="T3" fmla="*/ 30 h 34"/>
                  <a:gd name="T4" fmla="*/ 30 w 34"/>
                  <a:gd name="T5" fmla="*/ 10 h 34"/>
                  <a:gd name="T6" fmla="*/ 10 w 34"/>
                  <a:gd name="T7" fmla="*/ 4 h 34"/>
                  <a:gd name="T8" fmla="*/ 4 w 34"/>
                  <a:gd name="T9" fmla="*/ 24 h 34"/>
                </a:gdLst>
                <a:ahLst/>
                <a:cxnLst>
                  <a:cxn ang="0">
                    <a:pos x="T0" y="T1"/>
                  </a:cxn>
                  <a:cxn ang="0">
                    <a:pos x="T2" y="T3"/>
                  </a:cxn>
                  <a:cxn ang="0">
                    <a:pos x="T4" y="T5"/>
                  </a:cxn>
                  <a:cxn ang="0">
                    <a:pos x="T6" y="T7"/>
                  </a:cxn>
                  <a:cxn ang="0">
                    <a:pos x="T8" y="T9"/>
                  </a:cxn>
                </a:cxnLst>
                <a:rect l="0" t="0" r="r" b="b"/>
                <a:pathLst>
                  <a:path w="34" h="34">
                    <a:moveTo>
                      <a:pt x="4" y="24"/>
                    </a:moveTo>
                    <a:cubicBezTo>
                      <a:pt x="9" y="32"/>
                      <a:pt x="18" y="34"/>
                      <a:pt x="24" y="30"/>
                    </a:cubicBezTo>
                    <a:cubicBezTo>
                      <a:pt x="31" y="27"/>
                      <a:pt x="34" y="18"/>
                      <a:pt x="30" y="10"/>
                    </a:cubicBezTo>
                    <a:cubicBezTo>
                      <a:pt x="27" y="3"/>
                      <a:pt x="18" y="0"/>
                      <a:pt x="10" y="4"/>
                    </a:cubicBezTo>
                    <a:cubicBezTo>
                      <a:pt x="2" y="8"/>
                      <a:pt x="0" y="18"/>
                      <a:pt x="4" y="24"/>
                    </a:cubicBezTo>
                    <a:close/>
                  </a:path>
                </a:pathLst>
              </a:custGeom>
              <a:solidFill>
                <a:schemeClr val="accent1"/>
              </a:solidFill>
              <a:ln>
                <a:noFill/>
              </a:ln>
            </p:spPr>
            <p:txBody>
              <a:bodyPr anchor="ctr"/>
              <a:p>
                <a:pPr algn="ctr"/>
              </a:p>
            </p:txBody>
          </p:sp>
          <p:sp>
            <p:nvSpPr>
              <p:cNvPr id="66" name="îṣľîďè"/>
              <p:cNvSpPr/>
              <p:nvPr/>
            </p:nvSpPr>
            <p:spPr bwMode="auto">
              <a:xfrm>
                <a:off x="5060473" y="2797058"/>
                <a:ext cx="246063" cy="247650"/>
              </a:xfrm>
              <a:custGeom>
                <a:avLst/>
                <a:gdLst>
                  <a:gd name="T0" fmla="*/ 5 w 34"/>
                  <a:gd name="T1" fmla="*/ 27 h 34"/>
                  <a:gd name="T2" fmla="*/ 26 w 34"/>
                  <a:gd name="T3" fmla="*/ 29 h 34"/>
                  <a:gd name="T4" fmla="*/ 29 w 34"/>
                  <a:gd name="T5" fmla="*/ 9 h 34"/>
                  <a:gd name="T6" fmla="*/ 8 w 34"/>
                  <a:gd name="T7" fmla="*/ 6 h 34"/>
                  <a:gd name="T8" fmla="*/ 5 w 34"/>
                  <a:gd name="T9" fmla="*/ 27 h 34"/>
                </a:gdLst>
                <a:ahLst/>
                <a:cxnLst>
                  <a:cxn ang="0">
                    <a:pos x="T0" y="T1"/>
                  </a:cxn>
                  <a:cxn ang="0">
                    <a:pos x="T2" y="T3"/>
                  </a:cxn>
                  <a:cxn ang="0">
                    <a:pos x="T4" y="T5"/>
                  </a:cxn>
                  <a:cxn ang="0">
                    <a:pos x="T6" y="T7"/>
                  </a:cxn>
                  <a:cxn ang="0">
                    <a:pos x="T8" y="T9"/>
                  </a:cxn>
                </a:cxnLst>
                <a:rect l="0" t="0" r="r" b="b"/>
                <a:pathLst>
                  <a:path w="34" h="34">
                    <a:moveTo>
                      <a:pt x="5" y="27"/>
                    </a:moveTo>
                    <a:cubicBezTo>
                      <a:pt x="11" y="33"/>
                      <a:pt x="20" y="34"/>
                      <a:pt x="26" y="29"/>
                    </a:cubicBezTo>
                    <a:cubicBezTo>
                      <a:pt x="32" y="24"/>
                      <a:pt x="34" y="16"/>
                      <a:pt x="29" y="9"/>
                    </a:cubicBezTo>
                    <a:cubicBezTo>
                      <a:pt x="24" y="2"/>
                      <a:pt x="14" y="0"/>
                      <a:pt x="8" y="6"/>
                    </a:cubicBezTo>
                    <a:cubicBezTo>
                      <a:pt x="1" y="11"/>
                      <a:pt x="0" y="20"/>
                      <a:pt x="5" y="27"/>
                    </a:cubicBezTo>
                    <a:close/>
                  </a:path>
                </a:pathLst>
              </a:custGeom>
              <a:solidFill>
                <a:schemeClr val="accent1"/>
              </a:solidFill>
              <a:ln>
                <a:noFill/>
              </a:ln>
            </p:spPr>
            <p:txBody>
              <a:bodyPr anchor="ctr"/>
              <a:p>
                <a:pPr algn="ctr"/>
              </a:p>
            </p:txBody>
          </p:sp>
          <p:sp>
            <p:nvSpPr>
              <p:cNvPr id="67" name="iṩḷíḍè"/>
              <p:cNvSpPr/>
              <p:nvPr/>
            </p:nvSpPr>
            <p:spPr bwMode="auto">
              <a:xfrm>
                <a:off x="4822348" y="3016133"/>
                <a:ext cx="238125" cy="239713"/>
              </a:xfrm>
              <a:custGeom>
                <a:avLst/>
                <a:gdLst>
                  <a:gd name="T0" fmla="*/ 6 w 33"/>
                  <a:gd name="T1" fmla="*/ 28 h 33"/>
                  <a:gd name="T2" fmla="*/ 27 w 33"/>
                  <a:gd name="T3" fmla="*/ 27 h 33"/>
                  <a:gd name="T4" fmla="*/ 27 w 33"/>
                  <a:gd name="T5" fmla="*/ 7 h 33"/>
                  <a:gd name="T6" fmla="*/ 6 w 33"/>
                  <a:gd name="T7" fmla="*/ 6 h 33"/>
                  <a:gd name="T8" fmla="*/ 6 w 33"/>
                  <a:gd name="T9" fmla="*/ 28 h 33"/>
                </a:gdLst>
                <a:ahLst/>
                <a:cxnLst>
                  <a:cxn ang="0">
                    <a:pos x="T0" y="T1"/>
                  </a:cxn>
                  <a:cxn ang="0">
                    <a:pos x="T2" y="T3"/>
                  </a:cxn>
                  <a:cxn ang="0">
                    <a:pos x="T4" y="T5"/>
                  </a:cxn>
                  <a:cxn ang="0">
                    <a:pos x="T6" y="T7"/>
                  </a:cxn>
                  <a:cxn ang="0">
                    <a:pos x="T8" y="T9"/>
                  </a:cxn>
                </a:cxnLst>
                <a:rect l="0" t="0" r="r" b="b"/>
                <a:pathLst>
                  <a:path w="33" h="33">
                    <a:moveTo>
                      <a:pt x="6" y="28"/>
                    </a:moveTo>
                    <a:cubicBezTo>
                      <a:pt x="12" y="33"/>
                      <a:pt x="22" y="33"/>
                      <a:pt x="27" y="27"/>
                    </a:cubicBezTo>
                    <a:cubicBezTo>
                      <a:pt x="33" y="22"/>
                      <a:pt x="33" y="13"/>
                      <a:pt x="27" y="7"/>
                    </a:cubicBezTo>
                    <a:cubicBezTo>
                      <a:pt x="22" y="1"/>
                      <a:pt x="12" y="0"/>
                      <a:pt x="6" y="6"/>
                    </a:cubicBezTo>
                    <a:cubicBezTo>
                      <a:pt x="0" y="12"/>
                      <a:pt x="0" y="22"/>
                      <a:pt x="6" y="28"/>
                    </a:cubicBezTo>
                    <a:close/>
                  </a:path>
                </a:pathLst>
              </a:custGeom>
              <a:solidFill>
                <a:schemeClr val="accent1"/>
              </a:solidFill>
              <a:ln>
                <a:noFill/>
              </a:ln>
            </p:spPr>
            <p:txBody>
              <a:bodyPr anchor="ctr"/>
              <a:p>
                <a:pPr algn="ctr"/>
              </a:p>
            </p:txBody>
          </p:sp>
          <p:sp>
            <p:nvSpPr>
              <p:cNvPr id="68" name="íṥļidé"/>
              <p:cNvSpPr/>
              <p:nvPr/>
            </p:nvSpPr>
            <p:spPr bwMode="auto">
              <a:xfrm>
                <a:off x="4822348" y="3466983"/>
                <a:ext cx="238125" cy="241300"/>
              </a:xfrm>
              <a:custGeom>
                <a:avLst/>
                <a:gdLst>
                  <a:gd name="T0" fmla="*/ 27 w 33"/>
                  <a:gd name="T1" fmla="*/ 26 h 33"/>
                  <a:gd name="T2" fmla="*/ 27 w 33"/>
                  <a:gd name="T3" fmla="*/ 5 h 33"/>
                  <a:gd name="T4" fmla="*/ 6 w 33"/>
                  <a:gd name="T5" fmla="*/ 5 h 33"/>
                  <a:gd name="T6" fmla="*/ 6 w 33"/>
                  <a:gd name="T7" fmla="*/ 26 h 33"/>
                  <a:gd name="T8" fmla="*/ 27 w 33"/>
                  <a:gd name="T9" fmla="*/ 26 h 33"/>
                </a:gdLst>
                <a:ahLst/>
                <a:cxnLst>
                  <a:cxn ang="0">
                    <a:pos x="T0" y="T1"/>
                  </a:cxn>
                  <a:cxn ang="0">
                    <a:pos x="T2" y="T3"/>
                  </a:cxn>
                  <a:cxn ang="0">
                    <a:pos x="T4" y="T5"/>
                  </a:cxn>
                  <a:cxn ang="0">
                    <a:pos x="T6" y="T7"/>
                  </a:cxn>
                  <a:cxn ang="0">
                    <a:pos x="T8" y="T9"/>
                  </a:cxn>
                </a:cxnLst>
                <a:rect l="0" t="0" r="r" b="b"/>
                <a:pathLst>
                  <a:path w="33" h="33">
                    <a:moveTo>
                      <a:pt x="27" y="26"/>
                    </a:moveTo>
                    <a:cubicBezTo>
                      <a:pt x="33" y="20"/>
                      <a:pt x="33" y="11"/>
                      <a:pt x="27" y="5"/>
                    </a:cubicBezTo>
                    <a:cubicBezTo>
                      <a:pt x="22" y="0"/>
                      <a:pt x="12" y="0"/>
                      <a:pt x="6" y="5"/>
                    </a:cubicBezTo>
                    <a:cubicBezTo>
                      <a:pt x="0" y="11"/>
                      <a:pt x="0" y="20"/>
                      <a:pt x="6" y="26"/>
                    </a:cubicBezTo>
                    <a:cubicBezTo>
                      <a:pt x="12" y="33"/>
                      <a:pt x="22" y="32"/>
                      <a:pt x="27" y="26"/>
                    </a:cubicBezTo>
                    <a:close/>
                  </a:path>
                </a:pathLst>
              </a:custGeom>
              <a:solidFill>
                <a:schemeClr val="accent5"/>
              </a:solidFill>
              <a:ln>
                <a:noFill/>
              </a:ln>
            </p:spPr>
            <p:txBody>
              <a:bodyPr anchor="ctr"/>
              <a:p>
                <a:pPr algn="ctr"/>
              </a:p>
            </p:txBody>
          </p:sp>
          <p:sp>
            <p:nvSpPr>
              <p:cNvPr id="69" name="îṩľiḓé"/>
              <p:cNvSpPr/>
              <p:nvPr/>
            </p:nvSpPr>
            <p:spPr bwMode="auto">
              <a:xfrm>
                <a:off x="5060473" y="3678120"/>
                <a:ext cx="246063" cy="241300"/>
              </a:xfrm>
              <a:custGeom>
                <a:avLst/>
                <a:gdLst>
                  <a:gd name="T0" fmla="*/ 29 w 34"/>
                  <a:gd name="T1" fmla="*/ 25 h 33"/>
                  <a:gd name="T2" fmla="*/ 26 w 34"/>
                  <a:gd name="T3" fmla="*/ 4 h 33"/>
                  <a:gd name="T4" fmla="*/ 5 w 34"/>
                  <a:gd name="T5" fmla="*/ 7 h 33"/>
                  <a:gd name="T6" fmla="*/ 8 w 34"/>
                  <a:gd name="T7" fmla="*/ 28 h 33"/>
                  <a:gd name="T8" fmla="*/ 29 w 34"/>
                  <a:gd name="T9" fmla="*/ 25 h 33"/>
                </a:gdLst>
                <a:ahLst/>
                <a:cxnLst>
                  <a:cxn ang="0">
                    <a:pos x="T0" y="T1"/>
                  </a:cxn>
                  <a:cxn ang="0">
                    <a:pos x="T2" y="T3"/>
                  </a:cxn>
                  <a:cxn ang="0">
                    <a:pos x="T4" y="T5"/>
                  </a:cxn>
                  <a:cxn ang="0">
                    <a:pos x="T6" y="T7"/>
                  </a:cxn>
                  <a:cxn ang="0">
                    <a:pos x="T8" y="T9"/>
                  </a:cxn>
                </a:cxnLst>
                <a:rect l="0" t="0" r="r" b="b"/>
                <a:pathLst>
                  <a:path w="34" h="33">
                    <a:moveTo>
                      <a:pt x="29" y="25"/>
                    </a:moveTo>
                    <a:cubicBezTo>
                      <a:pt x="34" y="18"/>
                      <a:pt x="32" y="9"/>
                      <a:pt x="26" y="4"/>
                    </a:cubicBezTo>
                    <a:cubicBezTo>
                      <a:pt x="20" y="0"/>
                      <a:pt x="11" y="1"/>
                      <a:pt x="5" y="7"/>
                    </a:cubicBezTo>
                    <a:cubicBezTo>
                      <a:pt x="0" y="13"/>
                      <a:pt x="1" y="23"/>
                      <a:pt x="8" y="28"/>
                    </a:cubicBezTo>
                    <a:cubicBezTo>
                      <a:pt x="14" y="33"/>
                      <a:pt x="24" y="32"/>
                      <a:pt x="29" y="25"/>
                    </a:cubicBezTo>
                    <a:close/>
                  </a:path>
                </a:pathLst>
              </a:custGeom>
              <a:solidFill>
                <a:schemeClr val="accent5"/>
              </a:solidFill>
              <a:ln>
                <a:noFill/>
              </a:ln>
            </p:spPr>
            <p:txBody>
              <a:bodyPr anchor="ctr"/>
              <a:p>
                <a:pPr algn="ctr"/>
              </a:p>
            </p:txBody>
          </p:sp>
          <p:sp>
            <p:nvSpPr>
              <p:cNvPr id="70" name="iṥ1iḍé"/>
              <p:cNvSpPr/>
              <p:nvPr/>
            </p:nvSpPr>
            <p:spPr bwMode="auto">
              <a:xfrm>
                <a:off x="5327173" y="3854333"/>
                <a:ext cx="246063" cy="247650"/>
              </a:xfrm>
              <a:custGeom>
                <a:avLst/>
                <a:gdLst>
                  <a:gd name="T0" fmla="*/ 30 w 34"/>
                  <a:gd name="T1" fmla="*/ 24 h 34"/>
                  <a:gd name="T2" fmla="*/ 24 w 34"/>
                  <a:gd name="T3" fmla="*/ 4 h 34"/>
                  <a:gd name="T4" fmla="*/ 4 w 34"/>
                  <a:gd name="T5" fmla="*/ 9 h 34"/>
                  <a:gd name="T6" fmla="*/ 10 w 34"/>
                  <a:gd name="T7" fmla="*/ 30 h 34"/>
                  <a:gd name="T8" fmla="*/ 30 w 34"/>
                  <a:gd name="T9" fmla="*/ 24 h 34"/>
                </a:gdLst>
                <a:ahLst/>
                <a:cxnLst>
                  <a:cxn ang="0">
                    <a:pos x="T0" y="T1"/>
                  </a:cxn>
                  <a:cxn ang="0">
                    <a:pos x="T2" y="T3"/>
                  </a:cxn>
                  <a:cxn ang="0">
                    <a:pos x="T4" y="T5"/>
                  </a:cxn>
                  <a:cxn ang="0">
                    <a:pos x="T6" y="T7"/>
                  </a:cxn>
                  <a:cxn ang="0">
                    <a:pos x="T8" y="T9"/>
                  </a:cxn>
                </a:cxnLst>
                <a:rect l="0" t="0" r="r" b="b"/>
                <a:pathLst>
                  <a:path w="34" h="34">
                    <a:moveTo>
                      <a:pt x="30" y="24"/>
                    </a:moveTo>
                    <a:cubicBezTo>
                      <a:pt x="34" y="16"/>
                      <a:pt x="31" y="7"/>
                      <a:pt x="24" y="4"/>
                    </a:cubicBezTo>
                    <a:cubicBezTo>
                      <a:pt x="18" y="0"/>
                      <a:pt x="9" y="2"/>
                      <a:pt x="4" y="9"/>
                    </a:cubicBezTo>
                    <a:cubicBezTo>
                      <a:pt x="0" y="16"/>
                      <a:pt x="2" y="26"/>
                      <a:pt x="10" y="30"/>
                    </a:cubicBezTo>
                    <a:cubicBezTo>
                      <a:pt x="18" y="34"/>
                      <a:pt x="27" y="31"/>
                      <a:pt x="30" y="24"/>
                    </a:cubicBezTo>
                    <a:close/>
                  </a:path>
                </a:pathLst>
              </a:custGeom>
              <a:solidFill>
                <a:schemeClr val="accent5"/>
              </a:solidFill>
              <a:ln>
                <a:noFill/>
              </a:ln>
            </p:spPr>
            <p:txBody>
              <a:bodyPr anchor="ctr"/>
              <a:p>
                <a:pPr algn="ctr"/>
              </a:p>
            </p:txBody>
          </p:sp>
          <p:sp>
            <p:nvSpPr>
              <p:cNvPr id="71" name="ïṥľiḓê"/>
              <p:cNvSpPr/>
              <p:nvPr/>
            </p:nvSpPr>
            <p:spPr bwMode="auto">
              <a:xfrm>
                <a:off x="5630386" y="3984508"/>
                <a:ext cx="231775" cy="241300"/>
              </a:xfrm>
              <a:custGeom>
                <a:avLst/>
                <a:gdLst>
                  <a:gd name="T0" fmla="*/ 30 w 32"/>
                  <a:gd name="T1" fmla="*/ 19 h 33"/>
                  <a:gd name="T2" fmla="*/ 20 w 32"/>
                  <a:gd name="T3" fmla="*/ 1 h 33"/>
                  <a:gd name="T4" fmla="*/ 10 w 32"/>
                  <a:gd name="T5" fmla="*/ 3 h 33"/>
                  <a:gd name="T6" fmla="*/ 2 w 32"/>
                  <a:gd name="T7" fmla="*/ 11 h 33"/>
                  <a:gd name="T8" fmla="*/ 2 w 32"/>
                  <a:gd name="T9" fmla="*/ 23 h 33"/>
                  <a:gd name="T10" fmla="*/ 12 w 32"/>
                  <a:gd name="T11" fmla="*/ 30 h 33"/>
                  <a:gd name="T12" fmla="*/ 30 w 32"/>
                  <a:gd name="T13" fmla="*/ 19 h 33"/>
                </a:gdLst>
                <a:ahLst/>
                <a:cxnLst>
                  <a:cxn ang="0">
                    <a:pos x="T0" y="T1"/>
                  </a:cxn>
                  <a:cxn ang="0">
                    <a:pos x="T2" y="T3"/>
                  </a:cxn>
                  <a:cxn ang="0">
                    <a:pos x="T4" y="T5"/>
                  </a:cxn>
                  <a:cxn ang="0">
                    <a:pos x="T6" y="T7"/>
                  </a:cxn>
                  <a:cxn ang="0">
                    <a:pos x="T8" y="T9"/>
                  </a:cxn>
                  <a:cxn ang="0">
                    <a:pos x="T10" y="T11"/>
                  </a:cxn>
                  <a:cxn ang="0">
                    <a:pos x="T12" y="T13"/>
                  </a:cxn>
                </a:cxnLst>
                <a:rect l="0" t="0" r="r" b="b"/>
                <a:pathLst>
                  <a:path w="32" h="33">
                    <a:moveTo>
                      <a:pt x="30" y="19"/>
                    </a:moveTo>
                    <a:cubicBezTo>
                      <a:pt x="32" y="11"/>
                      <a:pt x="27" y="4"/>
                      <a:pt x="20" y="1"/>
                    </a:cubicBezTo>
                    <a:cubicBezTo>
                      <a:pt x="17" y="0"/>
                      <a:pt x="13" y="1"/>
                      <a:pt x="10" y="3"/>
                    </a:cubicBezTo>
                    <a:cubicBezTo>
                      <a:pt x="6" y="5"/>
                      <a:pt x="3" y="7"/>
                      <a:pt x="2" y="11"/>
                    </a:cubicBezTo>
                    <a:cubicBezTo>
                      <a:pt x="0" y="15"/>
                      <a:pt x="1" y="19"/>
                      <a:pt x="2" y="23"/>
                    </a:cubicBezTo>
                    <a:cubicBezTo>
                      <a:pt x="4" y="26"/>
                      <a:pt x="8" y="29"/>
                      <a:pt x="12" y="30"/>
                    </a:cubicBezTo>
                    <a:cubicBezTo>
                      <a:pt x="20" y="33"/>
                      <a:pt x="29" y="27"/>
                      <a:pt x="30" y="19"/>
                    </a:cubicBezTo>
                    <a:close/>
                  </a:path>
                </a:pathLst>
              </a:custGeom>
              <a:solidFill>
                <a:schemeClr val="accent5"/>
              </a:solidFill>
              <a:ln>
                <a:noFill/>
              </a:ln>
            </p:spPr>
            <p:txBody>
              <a:bodyPr anchor="ctr"/>
              <a:p>
                <a:pPr algn="ctr"/>
              </a:p>
            </p:txBody>
          </p:sp>
          <p:sp>
            <p:nvSpPr>
              <p:cNvPr id="72" name="iṣľîḑé"/>
              <p:cNvSpPr/>
              <p:nvPr/>
            </p:nvSpPr>
            <p:spPr bwMode="auto">
              <a:xfrm>
                <a:off x="5947886" y="4035308"/>
                <a:ext cx="231775" cy="227013"/>
              </a:xfrm>
              <a:custGeom>
                <a:avLst/>
                <a:gdLst>
                  <a:gd name="T0" fmla="*/ 31 w 32"/>
                  <a:gd name="T1" fmla="*/ 15 h 31"/>
                  <a:gd name="T2" fmla="*/ 16 w 32"/>
                  <a:gd name="T3" fmla="*/ 1 h 31"/>
                  <a:gd name="T4" fmla="*/ 1 w 32"/>
                  <a:gd name="T5" fmla="*/ 15 h 31"/>
                  <a:gd name="T6" fmla="*/ 16 w 32"/>
                  <a:gd name="T7" fmla="*/ 31 h 31"/>
                  <a:gd name="T8" fmla="*/ 31 w 32"/>
                  <a:gd name="T9" fmla="*/ 15 h 31"/>
                </a:gdLst>
                <a:ahLst/>
                <a:cxnLst>
                  <a:cxn ang="0">
                    <a:pos x="T0" y="T1"/>
                  </a:cxn>
                  <a:cxn ang="0">
                    <a:pos x="T2" y="T3"/>
                  </a:cxn>
                  <a:cxn ang="0">
                    <a:pos x="T4" y="T5"/>
                  </a:cxn>
                  <a:cxn ang="0">
                    <a:pos x="T6" y="T7"/>
                  </a:cxn>
                  <a:cxn ang="0">
                    <a:pos x="T8" y="T9"/>
                  </a:cxn>
                </a:cxnLst>
                <a:rect l="0" t="0" r="r" b="b"/>
                <a:pathLst>
                  <a:path w="32" h="31">
                    <a:moveTo>
                      <a:pt x="31" y="15"/>
                    </a:moveTo>
                    <a:cubicBezTo>
                      <a:pt x="30" y="6"/>
                      <a:pt x="23" y="0"/>
                      <a:pt x="16" y="1"/>
                    </a:cubicBezTo>
                    <a:cubicBezTo>
                      <a:pt x="9" y="0"/>
                      <a:pt x="2" y="6"/>
                      <a:pt x="1" y="15"/>
                    </a:cubicBezTo>
                    <a:cubicBezTo>
                      <a:pt x="0" y="23"/>
                      <a:pt x="7" y="30"/>
                      <a:pt x="16" y="31"/>
                    </a:cubicBezTo>
                    <a:cubicBezTo>
                      <a:pt x="25" y="30"/>
                      <a:pt x="32" y="23"/>
                      <a:pt x="31" y="15"/>
                    </a:cubicBezTo>
                    <a:close/>
                  </a:path>
                </a:pathLst>
              </a:custGeom>
              <a:solidFill>
                <a:schemeClr val="accent5"/>
              </a:solidFill>
              <a:ln>
                <a:noFill/>
              </a:ln>
            </p:spPr>
            <p:txBody>
              <a:bodyPr anchor="ctr"/>
              <a:p>
                <a:pPr algn="ctr"/>
              </a:p>
            </p:txBody>
          </p:sp>
          <p:sp>
            <p:nvSpPr>
              <p:cNvPr id="73" name="iŝḷídê"/>
              <p:cNvSpPr/>
              <p:nvPr/>
            </p:nvSpPr>
            <p:spPr bwMode="auto">
              <a:xfrm>
                <a:off x="6265386" y="3984508"/>
                <a:ext cx="223838" cy="241300"/>
              </a:xfrm>
              <a:custGeom>
                <a:avLst/>
                <a:gdLst>
                  <a:gd name="T0" fmla="*/ 30 w 31"/>
                  <a:gd name="T1" fmla="*/ 11 h 33"/>
                  <a:gd name="T2" fmla="*/ 22 w 31"/>
                  <a:gd name="T3" fmla="*/ 3 h 33"/>
                  <a:gd name="T4" fmla="*/ 11 w 31"/>
                  <a:gd name="T5" fmla="*/ 1 h 33"/>
                  <a:gd name="T6" fmla="*/ 1 w 31"/>
                  <a:gd name="T7" fmla="*/ 19 h 33"/>
                  <a:gd name="T8" fmla="*/ 20 w 31"/>
                  <a:gd name="T9" fmla="*/ 30 h 33"/>
                  <a:gd name="T10" fmla="*/ 29 w 31"/>
                  <a:gd name="T11" fmla="*/ 23 h 33"/>
                  <a:gd name="T12" fmla="*/ 30 w 31"/>
                  <a:gd name="T13" fmla="*/ 11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11"/>
                    </a:moveTo>
                    <a:cubicBezTo>
                      <a:pt x="28" y="7"/>
                      <a:pt x="25" y="5"/>
                      <a:pt x="22" y="3"/>
                    </a:cubicBezTo>
                    <a:cubicBezTo>
                      <a:pt x="19" y="1"/>
                      <a:pt x="15" y="0"/>
                      <a:pt x="11" y="1"/>
                    </a:cubicBezTo>
                    <a:cubicBezTo>
                      <a:pt x="4" y="4"/>
                      <a:pt x="0" y="11"/>
                      <a:pt x="1" y="19"/>
                    </a:cubicBezTo>
                    <a:cubicBezTo>
                      <a:pt x="3" y="27"/>
                      <a:pt x="11" y="33"/>
                      <a:pt x="20" y="30"/>
                    </a:cubicBezTo>
                    <a:cubicBezTo>
                      <a:pt x="24" y="29"/>
                      <a:pt x="28" y="26"/>
                      <a:pt x="29" y="23"/>
                    </a:cubicBezTo>
                    <a:cubicBezTo>
                      <a:pt x="31" y="19"/>
                      <a:pt x="31" y="15"/>
                      <a:pt x="30" y="11"/>
                    </a:cubicBezTo>
                    <a:close/>
                  </a:path>
                </a:pathLst>
              </a:custGeom>
              <a:solidFill>
                <a:schemeClr val="accent5"/>
              </a:solidFill>
              <a:ln>
                <a:noFill/>
              </a:ln>
            </p:spPr>
            <p:txBody>
              <a:bodyPr anchor="ctr"/>
              <a:p>
                <a:pPr algn="ctr"/>
              </a:p>
            </p:txBody>
          </p:sp>
          <p:sp>
            <p:nvSpPr>
              <p:cNvPr id="74" name="iṥḻîḍê"/>
              <p:cNvSpPr/>
              <p:nvPr/>
            </p:nvSpPr>
            <p:spPr bwMode="auto">
              <a:xfrm>
                <a:off x="6554311" y="3854333"/>
                <a:ext cx="246063" cy="247650"/>
              </a:xfrm>
              <a:custGeom>
                <a:avLst/>
                <a:gdLst>
                  <a:gd name="T0" fmla="*/ 29 w 34"/>
                  <a:gd name="T1" fmla="*/ 9 h 34"/>
                  <a:gd name="T2" fmla="*/ 9 w 34"/>
                  <a:gd name="T3" fmla="*/ 4 h 34"/>
                  <a:gd name="T4" fmla="*/ 3 w 34"/>
                  <a:gd name="T5" fmla="*/ 24 h 34"/>
                  <a:gd name="T6" fmla="*/ 24 w 34"/>
                  <a:gd name="T7" fmla="*/ 30 h 34"/>
                  <a:gd name="T8" fmla="*/ 29 w 34"/>
                  <a:gd name="T9" fmla="*/ 9 h 34"/>
                </a:gdLst>
                <a:ahLst/>
                <a:cxnLst>
                  <a:cxn ang="0">
                    <a:pos x="T0" y="T1"/>
                  </a:cxn>
                  <a:cxn ang="0">
                    <a:pos x="T2" y="T3"/>
                  </a:cxn>
                  <a:cxn ang="0">
                    <a:pos x="T4" y="T5"/>
                  </a:cxn>
                  <a:cxn ang="0">
                    <a:pos x="T6" y="T7"/>
                  </a:cxn>
                  <a:cxn ang="0">
                    <a:pos x="T8" y="T9"/>
                  </a:cxn>
                </a:cxnLst>
                <a:rect l="0" t="0" r="r" b="b"/>
                <a:pathLst>
                  <a:path w="34" h="34">
                    <a:moveTo>
                      <a:pt x="29" y="9"/>
                    </a:moveTo>
                    <a:cubicBezTo>
                      <a:pt x="25" y="2"/>
                      <a:pt x="16" y="0"/>
                      <a:pt x="9" y="4"/>
                    </a:cubicBezTo>
                    <a:cubicBezTo>
                      <a:pt x="3" y="7"/>
                      <a:pt x="0" y="16"/>
                      <a:pt x="3" y="24"/>
                    </a:cubicBezTo>
                    <a:cubicBezTo>
                      <a:pt x="7" y="31"/>
                      <a:pt x="16" y="34"/>
                      <a:pt x="24" y="30"/>
                    </a:cubicBezTo>
                    <a:cubicBezTo>
                      <a:pt x="32" y="26"/>
                      <a:pt x="34" y="16"/>
                      <a:pt x="29" y="9"/>
                    </a:cubicBezTo>
                    <a:close/>
                  </a:path>
                </a:pathLst>
              </a:custGeom>
              <a:solidFill>
                <a:schemeClr val="accent5"/>
              </a:solidFill>
              <a:ln>
                <a:noFill/>
              </a:ln>
            </p:spPr>
            <p:txBody>
              <a:bodyPr anchor="ctr"/>
              <a:p>
                <a:pPr algn="ctr"/>
              </a:p>
            </p:txBody>
          </p:sp>
          <p:sp>
            <p:nvSpPr>
              <p:cNvPr id="75" name="íṩḷïḍè"/>
              <p:cNvSpPr/>
              <p:nvPr/>
            </p:nvSpPr>
            <p:spPr bwMode="auto">
              <a:xfrm>
                <a:off x="6821011" y="3678120"/>
                <a:ext cx="246063" cy="241300"/>
              </a:xfrm>
              <a:custGeom>
                <a:avLst/>
                <a:gdLst>
                  <a:gd name="T0" fmla="*/ 28 w 34"/>
                  <a:gd name="T1" fmla="*/ 7 h 33"/>
                  <a:gd name="T2" fmla="*/ 8 w 34"/>
                  <a:gd name="T3" fmla="*/ 4 h 33"/>
                  <a:gd name="T4" fmla="*/ 5 w 34"/>
                  <a:gd name="T5" fmla="*/ 25 h 33"/>
                  <a:gd name="T6" fmla="*/ 26 w 34"/>
                  <a:gd name="T7" fmla="*/ 28 h 33"/>
                  <a:gd name="T8" fmla="*/ 28 w 34"/>
                  <a:gd name="T9" fmla="*/ 7 h 33"/>
                </a:gdLst>
                <a:ahLst/>
                <a:cxnLst>
                  <a:cxn ang="0">
                    <a:pos x="T0" y="T1"/>
                  </a:cxn>
                  <a:cxn ang="0">
                    <a:pos x="T2" y="T3"/>
                  </a:cxn>
                  <a:cxn ang="0">
                    <a:pos x="T4" y="T5"/>
                  </a:cxn>
                  <a:cxn ang="0">
                    <a:pos x="T6" y="T7"/>
                  </a:cxn>
                  <a:cxn ang="0">
                    <a:pos x="T8" y="T9"/>
                  </a:cxn>
                </a:cxnLst>
                <a:rect l="0" t="0" r="r" b="b"/>
                <a:pathLst>
                  <a:path w="34" h="33">
                    <a:moveTo>
                      <a:pt x="28" y="7"/>
                    </a:moveTo>
                    <a:cubicBezTo>
                      <a:pt x="23" y="1"/>
                      <a:pt x="14" y="0"/>
                      <a:pt x="8" y="4"/>
                    </a:cubicBezTo>
                    <a:cubicBezTo>
                      <a:pt x="2" y="9"/>
                      <a:pt x="0" y="18"/>
                      <a:pt x="5" y="25"/>
                    </a:cubicBezTo>
                    <a:cubicBezTo>
                      <a:pt x="9" y="32"/>
                      <a:pt x="19" y="33"/>
                      <a:pt x="26" y="28"/>
                    </a:cubicBezTo>
                    <a:cubicBezTo>
                      <a:pt x="33" y="23"/>
                      <a:pt x="34" y="13"/>
                      <a:pt x="28" y="7"/>
                    </a:cubicBezTo>
                    <a:close/>
                  </a:path>
                </a:pathLst>
              </a:custGeom>
              <a:solidFill>
                <a:schemeClr val="accent5"/>
              </a:solidFill>
              <a:ln>
                <a:noFill/>
              </a:ln>
            </p:spPr>
            <p:txBody>
              <a:bodyPr anchor="ctr"/>
              <a:p>
                <a:pPr algn="ctr"/>
              </a:p>
            </p:txBody>
          </p:sp>
          <p:sp>
            <p:nvSpPr>
              <p:cNvPr id="76" name="işḻiḍê"/>
              <p:cNvSpPr/>
              <p:nvPr/>
            </p:nvSpPr>
            <p:spPr bwMode="auto">
              <a:xfrm>
                <a:off x="7067073" y="3466983"/>
                <a:ext cx="238125" cy="241300"/>
              </a:xfrm>
              <a:custGeom>
                <a:avLst/>
                <a:gdLst>
                  <a:gd name="T0" fmla="*/ 27 w 33"/>
                  <a:gd name="T1" fmla="*/ 5 h 33"/>
                  <a:gd name="T2" fmla="*/ 6 w 33"/>
                  <a:gd name="T3" fmla="*/ 5 h 33"/>
                  <a:gd name="T4" fmla="*/ 5 w 33"/>
                  <a:gd name="T5" fmla="*/ 26 h 33"/>
                  <a:gd name="T6" fmla="*/ 27 w 33"/>
                  <a:gd name="T7" fmla="*/ 26 h 33"/>
                  <a:gd name="T8" fmla="*/ 27 w 33"/>
                  <a:gd name="T9" fmla="*/ 5 h 33"/>
                </a:gdLst>
                <a:ahLst/>
                <a:cxnLst>
                  <a:cxn ang="0">
                    <a:pos x="T0" y="T1"/>
                  </a:cxn>
                  <a:cxn ang="0">
                    <a:pos x="T2" y="T3"/>
                  </a:cxn>
                  <a:cxn ang="0">
                    <a:pos x="T4" y="T5"/>
                  </a:cxn>
                  <a:cxn ang="0">
                    <a:pos x="T6" y="T7"/>
                  </a:cxn>
                  <a:cxn ang="0">
                    <a:pos x="T8" y="T9"/>
                  </a:cxn>
                </a:cxnLst>
                <a:rect l="0" t="0" r="r" b="b"/>
                <a:pathLst>
                  <a:path w="33" h="33">
                    <a:moveTo>
                      <a:pt x="27" y="5"/>
                    </a:moveTo>
                    <a:cubicBezTo>
                      <a:pt x="20" y="0"/>
                      <a:pt x="11" y="0"/>
                      <a:pt x="6" y="5"/>
                    </a:cubicBezTo>
                    <a:cubicBezTo>
                      <a:pt x="0" y="11"/>
                      <a:pt x="0" y="20"/>
                      <a:pt x="5" y="26"/>
                    </a:cubicBezTo>
                    <a:cubicBezTo>
                      <a:pt x="11" y="32"/>
                      <a:pt x="21" y="33"/>
                      <a:pt x="27" y="26"/>
                    </a:cubicBezTo>
                    <a:cubicBezTo>
                      <a:pt x="33" y="20"/>
                      <a:pt x="33" y="11"/>
                      <a:pt x="27" y="5"/>
                    </a:cubicBezTo>
                    <a:close/>
                  </a:path>
                </a:pathLst>
              </a:custGeom>
              <a:solidFill>
                <a:schemeClr val="accent5"/>
              </a:solidFill>
              <a:ln>
                <a:noFill/>
              </a:ln>
            </p:spPr>
            <p:txBody>
              <a:bodyPr anchor="ctr"/>
              <a:p>
                <a:pPr algn="ctr"/>
              </a:p>
            </p:txBody>
          </p:sp>
          <p:sp>
            <p:nvSpPr>
              <p:cNvPr id="77" name="i$ḷîdè"/>
              <p:cNvSpPr/>
              <p:nvPr/>
            </p:nvSpPr>
            <p:spPr bwMode="auto">
              <a:xfrm>
                <a:off x="4628673" y="3241558"/>
                <a:ext cx="238125" cy="239713"/>
              </a:xfrm>
              <a:custGeom>
                <a:avLst/>
                <a:gdLst>
                  <a:gd name="T0" fmla="*/ 26 w 33"/>
                  <a:gd name="T1" fmla="*/ 6 h 33"/>
                  <a:gd name="T2" fmla="*/ 5 w 33"/>
                  <a:gd name="T3" fmla="*/ 6 h 33"/>
                  <a:gd name="T4" fmla="*/ 5 w 33"/>
                  <a:gd name="T5" fmla="*/ 26 h 33"/>
                  <a:gd name="T6" fmla="*/ 27 w 33"/>
                  <a:gd name="T7" fmla="*/ 27 h 33"/>
                  <a:gd name="T8" fmla="*/ 26 w 33"/>
                  <a:gd name="T9" fmla="*/ 6 h 33"/>
                </a:gdLst>
                <a:ahLst/>
                <a:cxnLst>
                  <a:cxn ang="0">
                    <a:pos x="T0" y="T1"/>
                  </a:cxn>
                  <a:cxn ang="0">
                    <a:pos x="T2" y="T3"/>
                  </a:cxn>
                  <a:cxn ang="0">
                    <a:pos x="T4" y="T5"/>
                  </a:cxn>
                  <a:cxn ang="0">
                    <a:pos x="T6" y="T7"/>
                  </a:cxn>
                  <a:cxn ang="0">
                    <a:pos x="T8" y="T9"/>
                  </a:cxn>
                </a:cxnLst>
                <a:rect l="0" t="0" r="r" b="b"/>
                <a:pathLst>
                  <a:path w="33" h="33">
                    <a:moveTo>
                      <a:pt x="26" y="6"/>
                    </a:moveTo>
                    <a:cubicBezTo>
                      <a:pt x="20" y="0"/>
                      <a:pt x="11" y="0"/>
                      <a:pt x="5" y="6"/>
                    </a:cubicBezTo>
                    <a:cubicBezTo>
                      <a:pt x="0" y="11"/>
                      <a:pt x="0" y="20"/>
                      <a:pt x="5" y="26"/>
                    </a:cubicBezTo>
                    <a:cubicBezTo>
                      <a:pt x="11" y="33"/>
                      <a:pt x="20" y="33"/>
                      <a:pt x="27" y="27"/>
                    </a:cubicBezTo>
                    <a:cubicBezTo>
                      <a:pt x="33" y="21"/>
                      <a:pt x="32" y="11"/>
                      <a:pt x="26" y="6"/>
                    </a:cubicBezTo>
                    <a:close/>
                  </a:path>
                </a:pathLst>
              </a:custGeom>
              <a:solidFill>
                <a:schemeClr val="accent4"/>
              </a:solidFill>
              <a:ln>
                <a:noFill/>
              </a:ln>
            </p:spPr>
            <p:txBody>
              <a:bodyPr anchor="ctr"/>
              <a:p>
                <a:pPr algn="ctr"/>
              </a:p>
            </p:txBody>
          </p:sp>
          <p:sp>
            <p:nvSpPr>
              <p:cNvPr id="78" name="íSḻîde"/>
              <p:cNvSpPr/>
              <p:nvPr/>
            </p:nvSpPr>
            <p:spPr bwMode="auto">
              <a:xfrm>
                <a:off x="4938236" y="3095508"/>
                <a:ext cx="0" cy="269875"/>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79" name="îŝľidê"/>
              <p:cNvSpPr/>
              <p:nvPr/>
            </p:nvSpPr>
            <p:spPr bwMode="auto">
              <a:xfrm>
                <a:off x="4938236" y="3365383"/>
                <a:ext cx="0" cy="292100"/>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80" name="ïslíďè"/>
              <p:cNvSpPr/>
              <p:nvPr/>
            </p:nvSpPr>
            <p:spPr bwMode="auto">
              <a:xfrm>
                <a:off x="5184298" y="2971683"/>
                <a:ext cx="0" cy="393700"/>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81" name="i$1ïḍé"/>
              <p:cNvSpPr/>
              <p:nvPr/>
            </p:nvSpPr>
            <p:spPr bwMode="auto">
              <a:xfrm>
                <a:off x="5184298" y="3365383"/>
                <a:ext cx="0" cy="466725"/>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82" name="îšlïḍê"/>
              <p:cNvSpPr/>
              <p:nvPr/>
            </p:nvSpPr>
            <p:spPr bwMode="auto">
              <a:xfrm>
                <a:off x="5450998" y="2811345"/>
                <a:ext cx="0" cy="554038"/>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83" name="iṡľíḋè"/>
              <p:cNvSpPr/>
              <p:nvPr/>
            </p:nvSpPr>
            <p:spPr bwMode="auto">
              <a:xfrm>
                <a:off x="5450998" y="3365383"/>
                <a:ext cx="0" cy="627063"/>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84" name="iṥľîḋê"/>
              <p:cNvSpPr/>
              <p:nvPr/>
            </p:nvSpPr>
            <p:spPr bwMode="auto">
              <a:xfrm>
                <a:off x="5746273" y="2701808"/>
                <a:ext cx="0" cy="663575"/>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85" name="ïSḻiḍè"/>
              <p:cNvSpPr/>
              <p:nvPr/>
            </p:nvSpPr>
            <p:spPr bwMode="auto">
              <a:xfrm>
                <a:off x="5746273" y="3365383"/>
                <a:ext cx="0" cy="736600"/>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86" name="îṥlíḑê"/>
              <p:cNvSpPr/>
              <p:nvPr/>
            </p:nvSpPr>
            <p:spPr bwMode="auto">
              <a:xfrm>
                <a:off x="6063773" y="2636720"/>
                <a:ext cx="0" cy="728663"/>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87" name="íṩḷidè"/>
              <p:cNvSpPr/>
              <p:nvPr/>
            </p:nvSpPr>
            <p:spPr bwMode="auto">
              <a:xfrm>
                <a:off x="6063773" y="3365383"/>
                <a:ext cx="0" cy="801688"/>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88" name="ïṧľídé"/>
              <p:cNvSpPr/>
              <p:nvPr/>
            </p:nvSpPr>
            <p:spPr bwMode="auto">
              <a:xfrm>
                <a:off x="6381273" y="2658945"/>
                <a:ext cx="0" cy="706438"/>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89" name="íṡḷïḍè"/>
              <p:cNvSpPr/>
              <p:nvPr/>
            </p:nvSpPr>
            <p:spPr bwMode="auto">
              <a:xfrm>
                <a:off x="6381273" y="3365383"/>
                <a:ext cx="0" cy="787400"/>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90" name="iṡḻíďè"/>
              <p:cNvSpPr/>
              <p:nvPr/>
            </p:nvSpPr>
            <p:spPr bwMode="auto">
              <a:xfrm>
                <a:off x="6676548" y="2760545"/>
                <a:ext cx="0" cy="604838"/>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91" name="ïŝľïḋê"/>
              <p:cNvSpPr/>
              <p:nvPr/>
            </p:nvSpPr>
            <p:spPr bwMode="auto">
              <a:xfrm>
                <a:off x="6676548" y="3365383"/>
                <a:ext cx="0" cy="576263"/>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92" name="îŝḻîdê"/>
              <p:cNvSpPr/>
              <p:nvPr/>
            </p:nvSpPr>
            <p:spPr bwMode="auto">
              <a:xfrm>
                <a:off x="6944836" y="2855795"/>
                <a:ext cx="0" cy="515938"/>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93" name="îṧļiďè"/>
              <p:cNvSpPr/>
              <p:nvPr/>
            </p:nvSpPr>
            <p:spPr bwMode="auto">
              <a:xfrm>
                <a:off x="6944836" y="3371733"/>
                <a:ext cx="0" cy="496888"/>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94" name="íṥ1iḑê"/>
              <p:cNvSpPr/>
              <p:nvPr/>
            </p:nvSpPr>
            <p:spPr bwMode="auto">
              <a:xfrm>
                <a:off x="7182961" y="3066933"/>
                <a:ext cx="0" cy="298450"/>
              </a:xfrm>
              <a:prstGeom prst="line">
                <a:avLst/>
              </a:prstGeom>
              <a:noFill/>
              <a:ln w="58738" cap="flat">
                <a:solidFill>
                  <a:schemeClr val="accent1"/>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95" name="îš1ïḍe"/>
              <p:cNvSpPr/>
              <p:nvPr/>
            </p:nvSpPr>
            <p:spPr bwMode="auto">
              <a:xfrm>
                <a:off x="7182961" y="3365383"/>
                <a:ext cx="0" cy="255588"/>
              </a:xfrm>
              <a:prstGeom prst="line">
                <a:avLst/>
              </a:prstGeom>
              <a:noFill/>
              <a:ln w="58738" cap="flat">
                <a:solidFill>
                  <a:schemeClr val="accent5"/>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96" name="ïšľíḍè"/>
              <p:cNvSpPr/>
              <p:nvPr/>
            </p:nvSpPr>
            <p:spPr bwMode="auto">
              <a:xfrm>
                <a:off x="7268686" y="3247908"/>
                <a:ext cx="238125" cy="241300"/>
              </a:xfrm>
              <a:custGeom>
                <a:avLst/>
                <a:gdLst>
                  <a:gd name="T0" fmla="*/ 26 w 33"/>
                  <a:gd name="T1" fmla="*/ 6 h 33"/>
                  <a:gd name="T2" fmla="*/ 5 w 33"/>
                  <a:gd name="T3" fmla="*/ 6 h 33"/>
                  <a:gd name="T4" fmla="*/ 5 w 33"/>
                  <a:gd name="T5" fmla="*/ 26 h 33"/>
                  <a:gd name="T6" fmla="*/ 27 w 33"/>
                  <a:gd name="T7" fmla="*/ 27 h 33"/>
                  <a:gd name="T8" fmla="*/ 26 w 33"/>
                  <a:gd name="T9" fmla="*/ 6 h 33"/>
                </a:gdLst>
                <a:ahLst/>
                <a:cxnLst>
                  <a:cxn ang="0">
                    <a:pos x="T0" y="T1"/>
                  </a:cxn>
                  <a:cxn ang="0">
                    <a:pos x="T2" y="T3"/>
                  </a:cxn>
                  <a:cxn ang="0">
                    <a:pos x="T4" y="T5"/>
                  </a:cxn>
                  <a:cxn ang="0">
                    <a:pos x="T6" y="T7"/>
                  </a:cxn>
                  <a:cxn ang="0">
                    <a:pos x="T8" y="T9"/>
                  </a:cxn>
                </a:cxnLst>
                <a:rect l="0" t="0" r="r" b="b"/>
                <a:pathLst>
                  <a:path w="33" h="33">
                    <a:moveTo>
                      <a:pt x="26" y="6"/>
                    </a:moveTo>
                    <a:cubicBezTo>
                      <a:pt x="20" y="0"/>
                      <a:pt x="11" y="0"/>
                      <a:pt x="5" y="6"/>
                    </a:cubicBezTo>
                    <a:cubicBezTo>
                      <a:pt x="0" y="11"/>
                      <a:pt x="0" y="20"/>
                      <a:pt x="5" y="26"/>
                    </a:cubicBezTo>
                    <a:cubicBezTo>
                      <a:pt x="11" y="33"/>
                      <a:pt x="21" y="33"/>
                      <a:pt x="27" y="27"/>
                    </a:cubicBezTo>
                    <a:cubicBezTo>
                      <a:pt x="33" y="21"/>
                      <a:pt x="32" y="11"/>
                      <a:pt x="26" y="6"/>
                    </a:cubicBezTo>
                    <a:close/>
                  </a:path>
                </a:pathLst>
              </a:custGeom>
              <a:solidFill>
                <a:schemeClr val="accent1"/>
              </a:solidFill>
              <a:ln>
                <a:noFill/>
              </a:ln>
            </p:spPr>
            <p:txBody>
              <a:bodyPr anchor="ctr"/>
              <a:p>
                <a:pPr algn="ctr"/>
              </a:p>
            </p:txBody>
          </p:sp>
          <p:sp>
            <p:nvSpPr>
              <p:cNvPr id="97" name="ïSļîďè"/>
              <p:cNvSpPr/>
              <p:nvPr/>
            </p:nvSpPr>
            <p:spPr bwMode="auto">
              <a:xfrm>
                <a:off x="9722961" y="3452695"/>
                <a:ext cx="238125" cy="241300"/>
              </a:xfrm>
              <a:custGeom>
                <a:avLst/>
                <a:gdLst>
                  <a:gd name="T0" fmla="*/ 6 w 33"/>
                  <a:gd name="T1" fmla="*/ 26 h 33"/>
                  <a:gd name="T2" fmla="*/ 6 w 33"/>
                  <a:gd name="T3" fmla="*/ 5 h 33"/>
                  <a:gd name="T4" fmla="*/ 27 w 33"/>
                  <a:gd name="T5" fmla="*/ 5 h 33"/>
                  <a:gd name="T6" fmla="*/ 27 w 33"/>
                  <a:gd name="T7" fmla="*/ 27 h 33"/>
                  <a:gd name="T8" fmla="*/ 6 w 33"/>
                  <a:gd name="T9" fmla="*/ 26 h 33"/>
                </a:gdLst>
                <a:ahLst/>
                <a:cxnLst>
                  <a:cxn ang="0">
                    <a:pos x="T0" y="T1"/>
                  </a:cxn>
                  <a:cxn ang="0">
                    <a:pos x="T2" y="T3"/>
                  </a:cxn>
                  <a:cxn ang="0">
                    <a:pos x="T4" y="T5"/>
                  </a:cxn>
                  <a:cxn ang="0">
                    <a:pos x="T6" y="T7"/>
                  </a:cxn>
                  <a:cxn ang="0">
                    <a:pos x="T8" y="T9"/>
                  </a:cxn>
                </a:cxnLst>
                <a:rect l="0" t="0" r="r" b="b"/>
                <a:pathLst>
                  <a:path w="33" h="33">
                    <a:moveTo>
                      <a:pt x="6" y="26"/>
                    </a:moveTo>
                    <a:cubicBezTo>
                      <a:pt x="0" y="20"/>
                      <a:pt x="0" y="11"/>
                      <a:pt x="6" y="5"/>
                    </a:cubicBezTo>
                    <a:cubicBezTo>
                      <a:pt x="11" y="0"/>
                      <a:pt x="21" y="0"/>
                      <a:pt x="27" y="5"/>
                    </a:cubicBezTo>
                    <a:cubicBezTo>
                      <a:pt x="33" y="11"/>
                      <a:pt x="33" y="21"/>
                      <a:pt x="27" y="27"/>
                    </a:cubicBezTo>
                    <a:cubicBezTo>
                      <a:pt x="21" y="33"/>
                      <a:pt x="11" y="32"/>
                      <a:pt x="6" y="26"/>
                    </a:cubicBezTo>
                    <a:close/>
                  </a:path>
                </a:pathLst>
              </a:custGeom>
              <a:solidFill>
                <a:schemeClr val="accent2"/>
              </a:solidFill>
              <a:ln>
                <a:noFill/>
              </a:ln>
            </p:spPr>
            <p:txBody>
              <a:bodyPr anchor="ctr"/>
              <a:p>
                <a:pPr algn="ctr"/>
              </a:p>
            </p:txBody>
          </p:sp>
          <p:sp>
            <p:nvSpPr>
              <p:cNvPr id="98" name="ïšlïḋé"/>
              <p:cNvSpPr/>
              <p:nvPr/>
            </p:nvSpPr>
            <p:spPr bwMode="auto">
              <a:xfrm>
                <a:off x="9476898" y="3663833"/>
                <a:ext cx="246063" cy="247650"/>
              </a:xfrm>
              <a:custGeom>
                <a:avLst/>
                <a:gdLst>
                  <a:gd name="T0" fmla="*/ 5 w 34"/>
                  <a:gd name="T1" fmla="*/ 25 h 34"/>
                  <a:gd name="T2" fmla="*/ 8 w 34"/>
                  <a:gd name="T3" fmla="*/ 5 h 34"/>
                  <a:gd name="T4" fmla="*/ 28 w 34"/>
                  <a:gd name="T5" fmla="*/ 7 h 34"/>
                  <a:gd name="T6" fmla="*/ 26 w 34"/>
                  <a:gd name="T7" fmla="*/ 28 h 34"/>
                  <a:gd name="T8" fmla="*/ 5 w 34"/>
                  <a:gd name="T9" fmla="*/ 25 h 34"/>
                </a:gdLst>
                <a:ahLst/>
                <a:cxnLst>
                  <a:cxn ang="0">
                    <a:pos x="T0" y="T1"/>
                  </a:cxn>
                  <a:cxn ang="0">
                    <a:pos x="T2" y="T3"/>
                  </a:cxn>
                  <a:cxn ang="0">
                    <a:pos x="T4" y="T5"/>
                  </a:cxn>
                  <a:cxn ang="0">
                    <a:pos x="T6" y="T7"/>
                  </a:cxn>
                  <a:cxn ang="0">
                    <a:pos x="T8" y="T9"/>
                  </a:cxn>
                </a:cxnLst>
                <a:rect l="0" t="0" r="r" b="b"/>
                <a:pathLst>
                  <a:path w="34" h="34">
                    <a:moveTo>
                      <a:pt x="5" y="25"/>
                    </a:moveTo>
                    <a:cubicBezTo>
                      <a:pt x="0" y="18"/>
                      <a:pt x="2" y="9"/>
                      <a:pt x="8" y="5"/>
                    </a:cubicBezTo>
                    <a:cubicBezTo>
                      <a:pt x="14" y="0"/>
                      <a:pt x="23" y="1"/>
                      <a:pt x="28" y="7"/>
                    </a:cubicBezTo>
                    <a:cubicBezTo>
                      <a:pt x="34" y="13"/>
                      <a:pt x="33" y="23"/>
                      <a:pt x="26" y="28"/>
                    </a:cubicBezTo>
                    <a:cubicBezTo>
                      <a:pt x="19" y="34"/>
                      <a:pt x="10" y="32"/>
                      <a:pt x="5" y="25"/>
                    </a:cubicBezTo>
                    <a:close/>
                  </a:path>
                </a:pathLst>
              </a:custGeom>
              <a:solidFill>
                <a:schemeClr val="accent2"/>
              </a:solidFill>
              <a:ln>
                <a:noFill/>
              </a:ln>
            </p:spPr>
            <p:txBody>
              <a:bodyPr anchor="ctr"/>
              <a:p>
                <a:pPr algn="ctr"/>
              </a:p>
            </p:txBody>
          </p:sp>
          <p:sp>
            <p:nvSpPr>
              <p:cNvPr id="99" name="ïšļîďè"/>
              <p:cNvSpPr/>
              <p:nvPr/>
            </p:nvSpPr>
            <p:spPr bwMode="auto">
              <a:xfrm>
                <a:off x="9210198" y="3838458"/>
                <a:ext cx="244475" cy="247650"/>
              </a:xfrm>
              <a:custGeom>
                <a:avLst/>
                <a:gdLst>
                  <a:gd name="T0" fmla="*/ 4 w 34"/>
                  <a:gd name="T1" fmla="*/ 24 h 34"/>
                  <a:gd name="T2" fmla="*/ 10 w 34"/>
                  <a:gd name="T3" fmla="*/ 4 h 34"/>
                  <a:gd name="T4" fmla="*/ 30 w 34"/>
                  <a:gd name="T5" fmla="*/ 9 h 34"/>
                  <a:gd name="T6" fmla="*/ 24 w 34"/>
                  <a:gd name="T7" fmla="*/ 30 h 34"/>
                  <a:gd name="T8" fmla="*/ 4 w 34"/>
                  <a:gd name="T9" fmla="*/ 24 h 34"/>
                </a:gdLst>
                <a:ahLst/>
                <a:cxnLst>
                  <a:cxn ang="0">
                    <a:pos x="T0" y="T1"/>
                  </a:cxn>
                  <a:cxn ang="0">
                    <a:pos x="T2" y="T3"/>
                  </a:cxn>
                  <a:cxn ang="0">
                    <a:pos x="T4" y="T5"/>
                  </a:cxn>
                  <a:cxn ang="0">
                    <a:pos x="T6" y="T7"/>
                  </a:cxn>
                  <a:cxn ang="0">
                    <a:pos x="T8" y="T9"/>
                  </a:cxn>
                </a:cxnLst>
                <a:rect l="0" t="0" r="r" b="b"/>
                <a:pathLst>
                  <a:path w="34" h="34">
                    <a:moveTo>
                      <a:pt x="4" y="24"/>
                    </a:moveTo>
                    <a:cubicBezTo>
                      <a:pt x="0" y="16"/>
                      <a:pt x="3" y="7"/>
                      <a:pt x="10" y="4"/>
                    </a:cubicBezTo>
                    <a:cubicBezTo>
                      <a:pt x="16" y="0"/>
                      <a:pt x="25" y="2"/>
                      <a:pt x="30" y="9"/>
                    </a:cubicBezTo>
                    <a:cubicBezTo>
                      <a:pt x="34" y="16"/>
                      <a:pt x="32" y="26"/>
                      <a:pt x="24" y="30"/>
                    </a:cubicBezTo>
                    <a:cubicBezTo>
                      <a:pt x="16" y="34"/>
                      <a:pt x="7" y="31"/>
                      <a:pt x="4" y="24"/>
                    </a:cubicBezTo>
                    <a:close/>
                  </a:path>
                </a:pathLst>
              </a:custGeom>
              <a:solidFill>
                <a:schemeClr val="accent2"/>
              </a:solidFill>
              <a:ln>
                <a:noFill/>
              </a:ln>
            </p:spPr>
            <p:txBody>
              <a:bodyPr anchor="ctr"/>
              <a:p>
                <a:pPr algn="ctr"/>
              </a:p>
            </p:txBody>
          </p:sp>
          <p:sp>
            <p:nvSpPr>
              <p:cNvPr id="100" name="íṥ1îḋè"/>
              <p:cNvSpPr/>
              <p:nvPr/>
            </p:nvSpPr>
            <p:spPr bwMode="auto">
              <a:xfrm>
                <a:off x="8921273" y="3978158"/>
                <a:ext cx="223838" cy="231775"/>
              </a:xfrm>
              <a:custGeom>
                <a:avLst/>
                <a:gdLst>
                  <a:gd name="T0" fmla="*/ 1 w 31"/>
                  <a:gd name="T1" fmla="*/ 19 h 32"/>
                  <a:gd name="T2" fmla="*/ 12 w 31"/>
                  <a:gd name="T3" fmla="*/ 1 h 32"/>
                  <a:gd name="T4" fmla="*/ 22 w 31"/>
                  <a:gd name="T5" fmla="*/ 2 h 32"/>
                  <a:gd name="T6" fmla="*/ 30 w 31"/>
                  <a:gd name="T7" fmla="*/ 10 h 32"/>
                  <a:gd name="T8" fmla="*/ 29 w 31"/>
                  <a:gd name="T9" fmla="*/ 22 h 32"/>
                  <a:gd name="T10" fmla="*/ 20 w 31"/>
                  <a:gd name="T11" fmla="*/ 30 h 32"/>
                  <a:gd name="T12" fmla="*/ 1 w 31"/>
                  <a:gd name="T13" fmla="*/ 19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 y="19"/>
                    </a:moveTo>
                    <a:cubicBezTo>
                      <a:pt x="0" y="10"/>
                      <a:pt x="5" y="3"/>
                      <a:pt x="12" y="1"/>
                    </a:cubicBezTo>
                    <a:cubicBezTo>
                      <a:pt x="15" y="0"/>
                      <a:pt x="19" y="0"/>
                      <a:pt x="22" y="2"/>
                    </a:cubicBezTo>
                    <a:cubicBezTo>
                      <a:pt x="26" y="4"/>
                      <a:pt x="28" y="7"/>
                      <a:pt x="30" y="10"/>
                    </a:cubicBezTo>
                    <a:cubicBezTo>
                      <a:pt x="31" y="14"/>
                      <a:pt x="31" y="19"/>
                      <a:pt x="29" y="22"/>
                    </a:cubicBezTo>
                    <a:cubicBezTo>
                      <a:pt x="28" y="25"/>
                      <a:pt x="24" y="28"/>
                      <a:pt x="20" y="30"/>
                    </a:cubicBezTo>
                    <a:cubicBezTo>
                      <a:pt x="12" y="32"/>
                      <a:pt x="3" y="27"/>
                      <a:pt x="1" y="19"/>
                    </a:cubicBezTo>
                    <a:close/>
                  </a:path>
                </a:pathLst>
              </a:custGeom>
              <a:solidFill>
                <a:schemeClr val="accent2"/>
              </a:solidFill>
              <a:ln>
                <a:noFill/>
              </a:ln>
            </p:spPr>
            <p:txBody>
              <a:bodyPr anchor="ctr"/>
              <a:p>
                <a:pPr algn="ctr"/>
              </a:p>
            </p:txBody>
          </p:sp>
          <p:sp>
            <p:nvSpPr>
              <p:cNvPr id="101" name="îŝľîḓe"/>
              <p:cNvSpPr/>
              <p:nvPr/>
            </p:nvSpPr>
            <p:spPr bwMode="auto">
              <a:xfrm>
                <a:off x="8603773" y="4021020"/>
                <a:ext cx="230188" cy="225425"/>
              </a:xfrm>
              <a:custGeom>
                <a:avLst/>
                <a:gdLst>
                  <a:gd name="T0" fmla="*/ 1 w 32"/>
                  <a:gd name="T1" fmla="*/ 15 h 31"/>
                  <a:gd name="T2" fmla="*/ 16 w 32"/>
                  <a:gd name="T3" fmla="*/ 1 h 31"/>
                  <a:gd name="T4" fmla="*/ 31 w 32"/>
                  <a:gd name="T5" fmla="*/ 15 h 31"/>
                  <a:gd name="T6" fmla="*/ 16 w 32"/>
                  <a:gd name="T7" fmla="*/ 31 h 31"/>
                  <a:gd name="T8" fmla="*/ 1 w 32"/>
                  <a:gd name="T9" fmla="*/ 15 h 31"/>
                </a:gdLst>
                <a:ahLst/>
                <a:cxnLst>
                  <a:cxn ang="0">
                    <a:pos x="T0" y="T1"/>
                  </a:cxn>
                  <a:cxn ang="0">
                    <a:pos x="T2" y="T3"/>
                  </a:cxn>
                  <a:cxn ang="0">
                    <a:pos x="T4" y="T5"/>
                  </a:cxn>
                  <a:cxn ang="0">
                    <a:pos x="T6" y="T7"/>
                  </a:cxn>
                  <a:cxn ang="0">
                    <a:pos x="T8" y="T9"/>
                  </a:cxn>
                </a:cxnLst>
                <a:rect l="0" t="0" r="r" b="b"/>
                <a:pathLst>
                  <a:path w="32" h="31">
                    <a:moveTo>
                      <a:pt x="1" y="15"/>
                    </a:moveTo>
                    <a:cubicBezTo>
                      <a:pt x="2" y="7"/>
                      <a:pt x="9" y="0"/>
                      <a:pt x="16" y="1"/>
                    </a:cubicBezTo>
                    <a:cubicBezTo>
                      <a:pt x="23" y="0"/>
                      <a:pt x="30" y="7"/>
                      <a:pt x="31" y="15"/>
                    </a:cubicBezTo>
                    <a:cubicBezTo>
                      <a:pt x="32" y="23"/>
                      <a:pt x="25" y="30"/>
                      <a:pt x="16" y="31"/>
                    </a:cubicBezTo>
                    <a:cubicBezTo>
                      <a:pt x="7" y="30"/>
                      <a:pt x="0" y="23"/>
                      <a:pt x="1" y="15"/>
                    </a:cubicBezTo>
                    <a:close/>
                  </a:path>
                </a:pathLst>
              </a:custGeom>
              <a:solidFill>
                <a:schemeClr val="accent2"/>
              </a:solidFill>
              <a:ln>
                <a:noFill/>
              </a:ln>
            </p:spPr>
            <p:txBody>
              <a:bodyPr anchor="ctr"/>
              <a:p>
                <a:pPr algn="ctr"/>
              </a:p>
            </p:txBody>
          </p:sp>
          <p:sp>
            <p:nvSpPr>
              <p:cNvPr id="102" name="ísliḋê"/>
              <p:cNvSpPr/>
              <p:nvPr/>
            </p:nvSpPr>
            <p:spPr bwMode="auto">
              <a:xfrm>
                <a:off x="8294211" y="3978158"/>
                <a:ext cx="222250" cy="231775"/>
              </a:xfrm>
              <a:custGeom>
                <a:avLst/>
                <a:gdLst>
                  <a:gd name="T0" fmla="*/ 1 w 31"/>
                  <a:gd name="T1" fmla="*/ 10 h 32"/>
                  <a:gd name="T2" fmla="*/ 9 w 31"/>
                  <a:gd name="T3" fmla="*/ 2 h 32"/>
                  <a:gd name="T4" fmla="*/ 19 w 31"/>
                  <a:gd name="T5" fmla="*/ 1 h 32"/>
                  <a:gd name="T6" fmla="*/ 30 w 31"/>
                  <a:gd name="T7" fmla="*/ 19 h 32"/>
                  <a:gd name="T8" fmla="*/ 11 w 31"/>
                  <a:gd name="T9" fmla="*/ 30 h 32"/>
                  <a:gd name="T10" fmla="*/ 2 w 31"/>
                  <a:gd name="T11" fmla="*/ 22 h 32"/>
                  <a:gd name="T12" fmla="*/ 1 w 31"/>
                  <a:gd name="T13" fmla="*/ 10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 y="10"/>
                    </a:moveTo>
                    <a:cubicBezTo>
                      <a:pt x="3" y="7"/>
                      <a:pt x="5" y="4"/>
                      <a:pt x="9" y="2"/>
                    </a:cubicBezTo>
                    <a:cubicBezTo>
                      <a:pt x="12" y="0"/>
                      <a:pt x="16" y="0"/>
                      <a:pt x="19" y="1"/>
                    </a:cubicBezTo>
                    <a:cubicBezTo>
                      <a:pt x="26" y="3"/>
                      <a:pt x="31" y="10"/>
                      <a:pt x="30" y="19"/>
                    </a:cubicBezTo>
                    <a:cubicBezTo>
                      <a:pt x="28" y="27"/>
                      <a:pt x="19" y="32"/>
                      <a:pt x="11" y="30"/>
                    </a:cubicBezTo>
                    <a:cubicBezTo>
                      <a:pt x="7" y="28"/>
                      <a:pt x="3" y="25"/>
                      <a:pt x="2" y="22"/>
                    </a:cubicBezTo>
                    <a:cubicBezTo>
                      <a:pt x="0" y="19"/>
                      <a:pt x="0" y="14"/>
                      <a:pt x="1" y="10"/>
                    </a:cubicBezTo>
                    <a:close/>
                  </a:path>
                </a:pathLst>
              </a:custGeom>
              <a:solidFill>
                <a:schemeClr val="accent2"/>
              </a:solidFill>
              <a:ln>
                <a:noFill/>
              </a:ln>
            </p:spPr>
            <p:txBody>
              <a:bodyPr anchor="ctr"/>
              <a:p>
                <a:pPr algn="ctr"/>
              </a:p>
            </p:txBody>
          </p:sp>
          <p:sp>
            <p:nvSpPr>
              <p:cNvPr id="103" name="ïšḷîḍé"/>
              <p:cNvSpPr/>
              <p:nvPr/>
            </p:nvSpPr>
            <p:spPr bwMode="auto">
              <a:xfrm>
                <a:off x="7983061" y="3838458"/>
                <a:ext cx="246063" cy="247650"/>
              </a:xfrm>
              <a:custGeom>
                <a:avLst/>
                <a:gdLst>
                  <a:gd name="T0" fmla="*/ 4 w 34"/>
                  <a:gd name="T1" fmla="*/ 9 h 34"/>
                  <a:gd name="T2" fmla="*/ 24 w 34"/>
                  <a:gd name="T3" fmla="*/ 4 h 34"/>
                  <a:gd name="T4" fmla="*/ 30 w 34"/>
                  <a:gd name="T5" fmla="*/ 24 h 34"/>
                  <a:gd name="T6" fmla="*/ 10 w 34"/>
                  <a:gd name="T7" fmla="*/ 30 h 34"/>
                  <a:gd name="T8" fmla="*/ 4 w 34"/>
                  <a:gd name="T9" fmla="*/ 9 h 34"/>
                </a:gdLst>
                <a:ahLst/>
                <a:cxnLst>
                  <a:cxn ang="0">
                    <a:pos x="T0" y="T1"/>
                  </a:cxn>
                  <a:cxn ang="0">
                    <a:pos x="T2" y="T3"/>
                  </a:cxn>
                  <a:cxn ang="0">
                    <a:pos x="T4" y="T5"/>
                  </a:cxn>
                  <a:cxn ang="0">
                    <a:pos x="T6" y="T7"/>
                  </a:cxn>
                  <a:cxn ang="0">
                    <a:pos x="T8" y="T9"/>
                  </a:cxn>
                </a:cxnLst>
                <a:rect l="0" t="0" r="r" b="b"/>
                <a:pathLst>
                  <a:path w="34" h="34">
                    <a:moveTo>
                      <a:pt x="4" y="9"/>
                    </a:moveTo>
                    <a:cubicBezTo>
                      <a:pt x="9" y="2"/>
                      <a:pt x="18" y="0"/>
                      <a:pt x="24" y="4"/>
                    </a:cubicBezTo>
                    <a:cubicBezTo>
                      <a:pt x="31" y="7"/>
                      <a:pt x="34" y="16"/>
                      <a:pt x="30" y="24"/>
                    </a:cubicBezTo>
                    <a:cubicBezTo>
                      <a:pt x="27" y="31"/>
                      <a:pt x="18" y="34"/>
                      <a:pt x="10" y="30"/>
                    </a:cubicBezTo>
                    <a:cubicBezTo>
                      <a:pt x="2" y="26"/>
                      <a:pt x="0" y="16"/>
                      <a:pt x="4" y="9"/>
                    </a:cubicBezTo>
                    <a:close/>
                  </a:path>
                </a:pathLst>
              </a:custGeom>
              <a:solidFill>
                <a:schemeClr val="accent2"/>
              </a:solidFill>
              <a:ln>
                <a:noFill/>
              </a:ln>
            </p:spPr>
            <p:txBody>
              <a:bodyPr anchor="ctr"/>
              <a:p>
                <a:pPr algn="ctr"/>
              </a:p>
            </p:txBody>
          </p:sp>
          <p:sp>
            <p:nvSpPr>
              <p:cNvPr id="104" name="îṣļîdè"/>
              <p:cNvSpPr/>
              <p:nvPr/>
            </p:nvSpPr>
            <p:spPr bwMode="auto">
              <a:xfrm>
                <a:off x="7716361" y="3663833"/>
                <a:ext cx="244475" cy="247650"/>
              </a:xfrm>
              <a:custGeom>
                <a:avLst/>
                <a:gdLst>
                  <a:gd name="T0" fmla="*/ 6 w 34"/>
                  <a:gd name="T1" fmla="*/ 7 h 34"/>
                  <a:gd name="T2" fmla="*/ 26 w 34"/>
                  <a:gd name="T3" fmla="*/ 5 h 34"/>
                  <a:gd name="T4" fmla="*/ 29 w 34"/>
                  <a:gd name="T5" fmla="*/ 25 h 34"/>
                  <a:gd name="T6" fmla="*/ 8 w 34"/>
                  <a:gd name="T7" fmla="*/ 28 h 34"/>
                  <a:gd name="T8" fmla="*/ 6 w 34"/>
                  <a:gd name="T9" fmla="*/ 7 h 34"/>
                </a:gdLst>
                <a:ahLst/>
                <a:cxnLst>
                  <a:cxn ang="0">
                    <a:pos x="T0" y="T1"/>
                  </a:cxn>
                  <a:cxn ang="0">
                    <a:pos x="T2" y="T3"/>
                  </a:cxn>
                  <a:cxn ang="0">
                    <a:pos x="T4" y="T5"/>
                  </a:cxn>
                  <a:cxn ang="0">
                    <a:pos x="T6" y="T7"/>
                  </a:cxn>
                  <a:cxn ang="0">
                    <a:pos x="T8" y="T9"/>
                  </a:cxn>
                </a:cxnLst>
                <a:rect l="0" t="0" r="r" b="b"/>
                <a:pathLst>
                  <a:path w="34" h="34">
                    <a:moveTo>
                      <a:pt x="6" y="7"/>
                    </a:moveTo>
                    <a:cubicBezTo>
                      <a:pt x="11" y="1"/>
                      <a:pt x="20" y="0"/>
                      <a:pt x="26" y="5"/>
                    </a:cubicBezTo>
                    <a:cubicBezTo>
                      <a:pt x="32" y="9"/>
                      <a:pt x="34" y="18"/>
                      <a:pt x="29" y="25"/>
                    </a:cubicBezTo>
                    <a:cubicBezTo>
                      <a:pt x="24" y="32"/>
                      <a:pt x="15" y="34"/>
                      <a:pt x="8" y="28"/>
                    </a:cubicBezTo>
                    <a:cubicBezTo>
                      <a:pt x="1" y="23"/>
                      <a:pt x="0" y="13"/>
                      <a:pt x="6" y="7"/>
                    </a:cubicBezTo>
                    <a:close/>
                  </a:path>
                </a:pathLst>
              </a:custGeom>
              <a:solidFill>
                <a:schemeClr val="accent2"/>
              </a:solidFill>
              <a:ln>
                <a:noFill/>
              </a:ln>
            </p:spPr>
            <p:txBody>
              <a:bodyPr anchor="ctr"/>
              <a:p>
                <a:pPr algn="ctr"/>
              </a:p>
            </p:txBody>
          </p:sp>
          <p:sp>
            <p:nvSpPr>
              <p:cNvPr id="105" name="îśḻidê"/>
              <p:cNvSpPr/>
              <p:nvPr/>
            </p:nvSpPr>
            <p:spPr bwMode="auto">
              <a:xfrm>
                <a:off x="7478236" y="3452695"/>
                <a:ext cx="238125" cy="241300"/>
              </a:xfrm>
              <a:custGeom>
                <a:avLst/>
                <a:gdLst>
                  <a:gd name="T0" fmla="*/ 6 w 33"/>
                  <a:gd name="T1" fmla="*/ 5 h 33"/>
                  <a:gd name="T2" fmla="*/ 27 w 33"/>
                  <a:gd name="T3" fmla="*/ 5 h 33"/>
                  <a:gd name="T4" fmla="*/ 27 w 33"/>
                  <a:gd name="T5" fmla="*/ 26 h 33"/>
                  <a:gd name="T6" fmla="*/ 6 w 33"/>
                  <a:gd name="T7" fmla="*/ 27 h 33"/>
                  <a:gd name="T8" fmla="*/ 6 w 33"/>
                  <a:gd name="T9" fmla="*/ 5 h 33"/>
                </a:gdLst>
                <a:ahLst/>
                <a:cxnLst>
                  <a:cxn ang="0">
                    <a:pos x="T0" y="T1"/>
                  </a:cxn>
                  <a:cxn ang="0">
                    <a:pos x="T2" y="T3"/>
                  </a:cxn>
                  <a:cxn ang="0">
                    <a:pos x="T4" y="T5"/>
                  </a:cxn>
                  <a:cxn ang="0">
                    <a:pos x="T6" y="T7"/>
                  </a:cxn>
                  <a:cxn ang="0">
                    <a:pos x="T8" y="T9"/>
                  </a:cxn>
                </a:cxnLst>
                <a:rect l="0" t="0" r="r" b="b"/>
                <a:pathLst>
                  <a:path w="33" h="33">
                    <a:moveTo>
                      <a:pt x="6" y="5"/>
                    </a:moveTo>
                    <a:cubicBezTo>
                      <a:pt x="12" y="0"/>
                      <a:pt x="22" y="0"/>
                      <a:pt x="27" y="5"/>
                    </a:cubicBezTo>
                    <a:cubicBezTo>
                      <a:pt x="33" y="11"/>
                      <a:pt x="33" y="20"/>
                      <a:pt x="27" y="26"/>
                    </a:cubicBezTo>
                    <a:cubicBezTo>
                      <a:pt x="22" y="32"/>
                      <a:pt x="12" y="33"/>
                      <a:pt x="6" y="27"/>
                    </a:cubicBezTo>
                    <a:cubicBezTo>
                      <a:pt x="0" y="21"/>
                      <a:pt x="0" y="11"/>
                      <a:pt x="6" y="5"/>
                    </a:cubicBezTo>
                    <a:close/>
                  </a:path>
                </a:pathLst>
              </a:custGeom>
              <a:solidFill>
                <a:schemeClr val="accent2"/>
              </a:solidFill>
              <a:ln>
                <a:noFill/>
              </a:ln>
            </p:spPr>
            <p:txBody>
              <a:bodyPr anchor="ctr"/>
              <a:p>
                <a:pPr algn="ctr"/>
              </a:p>
            </p:txBody>
          </p:sp>
          <p:sp>
            <p:nvSpPr>
              <p:cNvPr id="106" name="iśḷiďe"/>
              <p:cNvSpPr/>
              <p:nvPr/>
            </p:nvSpPr>
            <p:spPr bwMode="auto">
              <a:xfrm>
                <a:off x="7478236" y="3000258"/>
                <a:ext cx="238125" cy="241300"/>
              </a:xfrm>
              <a:custGeom>
                <a:avLst/>
                <a:gdLst>
                  <a:gd name="T0" fmla="*/ 27 w 33"/>
                  <a:gd name="T1" fmla="*/ 7 h 33"/>
                  <a:gd name="T2" fmla="*/ 27 w 33"/>
                  <a:gd name="T3" fmla="*/ 28 h 33"/>
                  <a:gd name="T4" fmla="*/ 6 w 33"/>
                  <a:gd name="T5" fmla="*/ 28 h 33"/>
                  <a:gd name="T6" fmla="*/ 6 w 33"/>
                  <a:gd name="T7" fmla="*/ 6 h 33"/>
                  <a:gd name="T8" fmla="*/ 27 w 33"/>
                  <a:gd name="T9" fmla="*/ 7 h 33"/>
                </a:gdLst>
                <a:ahLst/>
                <a:cxnLst>
                  <a:cxn ang="0">
                    <a:pos x="T0" y="T1"/>
                  </a:cxn>
                  <a:cxn ang="0">
                    <a:pos x="T2" y="T3"/>
                  </a:cxn>
                  <a:cxn ang="0">
                    <a:pos x="T4" y="T5"/>
                  </a:cxn>
                  <a:cxn ang="0">
                    <a:pos x="T6" y="T7"/>
                  </a:cxn>
                  <a:cxn ang="0">
                    <a:pos x="T8" y="T9"/>
                  </a:cxn>
                </a:cxnLst>
                <a:rect l="0" t="0" r="r" b="b"/>
                <a:pathLst>
                  <a:path w="33" h="33">
                    <a:moveTo>
                      <a:pt x="27" y="7"/>
                    </a:moveTo>
                    <a:cubicBezTo>
                      <a:pt x="33" y="13"/>
                      <a:pt x="33" y="22"/>
                      <a:pt x="27" y="28"/>
                    </a:cubicBezTo>
                    <a:cubicBezTo>
                      <a:pt x="22" y="33"/>
                      <a:pt x="12" y="33"/>
                      <a:pt x="6" y="28"/>
                    </a:cubicBezTo>
                    <a:cubicBezTo>
                      <a:pt x="0" y="22"/>
                      <a:pt x="0" y="12"/>
                      <a:pt x="6" y="6"/>
                    </a:cubicBezTo>
                    <a:cubicBezTo>
                      <a:pt x="12" y="0"/>
                      <a:pt x="22" y="1"/>
                      <a:pt x="27" y="7"/>
                    </a:cubicBezTo>
                    <a:close/>
                  </a:path>
                </a:pathLst>
              </a:custGeom>
              <a:solidFill>
                <a:schemeClr val="accent4"/>
              </a:solidFill>
              <a:ln>
                <a:noFill/>
              </a:ln>
            </p:spPr>
            <p:txBody>
              <a:bodyPr anchor="ctr"/>
              <a:p>
                <a:pPr algn="ctr"/>
              </a:p>
            </p:txBody>
          </p:sp>
          <p:sp>
            <p:nvSpPr>
              <p:cNvPr id="107" name="ïsliḑe"/>
              <p:cNvSpPr/>
              <p:nvPr/>
            </p:nvSpPr>
            <p:spPr bwMode="auto">
              <a:xfrm>
                <a:off x="7716361" y="2782770"/>
                <a:ext cx="244475" cy="247650"/>
              </a:xfrm>
              <a:custGeom>
                <a:avLst/>
                <a:gdLst>
                  <a:gd name="T0" fmla="*/ 29 w 34"/>
                  <a:gd name="T1" fmla="*/ 9 h 34"/>
                  <a:gd name="T2" fmla="*/ 26 w 34"/>
                  <a:gd name="T3" fmla="*/ 30 h 34"/>
                  <a:gd name="T4" fmla="*/ 6 w 34"/>
                  <a:gd name="T5" fmla="*/ 27 h 34"/>
                  <a:gd name="T6" fmla="*/ 8 w 34"/>
                  <a:gd name="T7" fmla="*/ 6 h 34"/>
                  <a:gd name="T8" fmla="*/ 29 w 34"/>
                  <a:gd name="T9" fmla="*/ 9 h 34"/>
                </a:gdLst>
                <a:ahLst/>
                <a:cxnLst>
                  <a:cxn ang="0">
                    <a:pos x="T0" y="T1"/>
                  </a:cxn>
                  <a:cxn ang="0">
                    <a:pos x="T2" y="T3"/>
                  </a:cxn>
                  <a:cxn ang="0">
                    <a:pos x="T4" y="T5"/>
                  </a:cxn>
                  <a:cxn ang="0">
                    <a:pos x="T6" y="T7"/>
                  </a:cxn>
                  <a:cxn ang="0">
                    <a:pos x="T8" y="T9"/>
                  </a:cxn>
                </a:cxnLst>
                <a:rect l="0" t="0" r="r" b="b"/>
                <a:pathLst>
                  <a:path w="34" h="34">
                    <a:moveTo>
                      <a:pt x="29" y="9"/>
                    </a:moveTo>
                    <a:cubicBezTo>
                      <a:pt x="34" y="16"/>
                      <a:pt x="32" y="25"/>
                      <a:pt x="26" y="30"/>
                    </a:cubicBezTo>
                    <a:cubicBezTo>
                      <a:pt x="20" y="34"/>
                      <a:pt x="11" y="33"/>
                      <a:pt x="6" y="27"/>
                    </a:cubicBezTo>
                    <a:cubicBezTo>
                      <a:pt x="0" y="21"/>
                      <a:pt x="1" y="11"/>
                      <a:pt x="8" y="6"/>
                    </a:cubicBezTo>
                    <a:cubicBezTo>
                      <a:pt x="15" y="0"/>
                      <a:pt x="24" y="2"/>
                      <a:pt x="29" y="9"/>
                    </a:cubicBezTo>
                    <a:close/>
                  </a:path>
                </a:pathLst>
              </a:custGeom>
              <a:solidFill>
                <a:schemeClr val="accent4"/>
              </a:solidFill>
              <a:ln>
                <a:noFill/>
              </a:ln>
            </p:spPr>
            <p:txBody>
              <a:bodyPr anchor="ctr"/>
              <a:p>
                <a:pPr algn="ctr"/>
              </a:p>
            </p:txBody>
          </p:sp>
          <p:sp>
            <p:nvSpPr>
              <p:cNvPr id="108" name="íṣļîḓe"/>
              <p:cNvSpPr/>
              <p:nvPr/>
            </p:nvSpPr>
            <p:spPr bwMode="auto">
              <a:xfrm>
                <a:off x="7983061" y="2606558"/>
                <a:ext cx="246063" cy="249238"/>
              </a:xfrm>
              <a:custGeom>
                <a:avLst/>
                <a:gdLst>
                  <a:gd name="T0" fmla="*/ 30 w 34"/>
                  <a:gd name="T1" fmla="*/ 10 h 34"/>
                  <a:gd name="T2" fmla="*/ 24 w 34"/>
                  <a:gd name="T3" fmla="*/ 30 h 34"/>
                  <a:gd name="T4" fmla="*/ 4 w 34"/>
                  <a:gd name="T5" fmla="*/ 25 h 34"/>
                  <a:gd name="T6" fmla="*/ 10 w 34"/>
                  <a:gd name="T7" fmla="*/ 4 h 34"/>
                  <a:gd name="T8" fmla="*/ 30 w 34"/>
                  <a:gd name="T9" fmla="*/ 10 h 34"/>
                </a:gdLst>
                <a:ahLst/>
                <a:cxnLst>
                  <a:cxn ang="0">
                    <a:pos x="T0" y="T1"/>
                  </a:cxn>
                  <a:cxn ang="0">
                    <a:pos x="T2" y="T3"/>
                  </a:cxn>
                  <a:cxn ang="0">
                    <a:pos x="T4" y="T5"/>
                  </a:cxn>
                  <a:cxn ang="0">
                    <a:pos x="T6" y="T7"/>
                  </a:cxn>
                  <a:cxn ang="0">
                    <a:pos x="T8" y="T9"/>
                  </a:cxn>
                </a:cxnLst>
                <a:rect l="0" t="0" r="r" b="b"/>
                <a:pathLst>
                  <a:path w="34" h="34">
                    <a:moveTo>
                      <a:pt x="30" y="10"/>
                    </a:moveTo>
                    <a:cubicBezTo>
                      <a:pt x="34" y="18"/>
                      <a:pt x="31" y="27"/>
                      <a:pt x="24" y="30"/>
                    </a:cubicBezTo>
                    <a:cubicBezTo>
                      <a:pt x="18" y="34"/>
                      <a:pt x="9" y="32"/>
                      <a:pt x="4" y="25"/>
                    </a:cubicBezTo>
                    <a:cubicBezTo>
                      <a:pt x="0" y="18"/>
                      <a:pt x="2" y="8"/>
                      <a:pt x="10" y="4"/>
                    </a:cubicBezTo>
                    <a:cubicBezTo>
                      <a:pt x="18" y="0"/>
                      <a:pt x="27" y="3"/>
                      <a:pt x="30" y="10"/>
                    </a:cubicBezTo>
                    <a:close/>
                  </a:path>
                </a:pathLst>
              </a:custGeom>
              <a:solidFill>
                <a:schemeClr val="accent4"/>
              </a:solidFill>
              <a:ln>
                <a:noFill/>
              </a:ln>
            </p:spPr>
            <p:txBody>
              <a:bodyPr anchor="ctr"/>
              <a:p>
                <a:pPr algn="ctr"/>
              </a:p>
            </p:txBody>
          </p:sp>
          <p:sp>
            <p:nvSpPr>
              <p:cNvPr id="109" name="îṣ1íḓé"/>
              <p:cNvSpPr/>
              <p:nvPr/>
            </p:nvSpPr>
            <p:spPr bwMode="auto">
              <a:xfrm>
                <a:off x="8294211" y="2482733"/>
                <a:ext cx="222250" cy="241300"/>
              </a:xfrm>
              <a:custGeom>
                <a:avLst/>
                <a:gdLst>
                  <a:gd name="T0" fmla="*/ 30 w 31"/>
                  <a:gd name="T1" fmla="*/ 14 h 33"/>
                  <a:gd name="T2" fmla="*/ 19 w 31"/>
                  <a:gd name="T3" fmla="*/ 31 h 33"/>
                  <a:gd name="T4" fmla="*/ 9 w 31"/>
                  <a:gd name="T5" fmla="*/ 30 h 33"/>
                  <a:gd name="T6" fmla="*/ 1 w 31"/>
                  <a:gd name="T7" fmla="*/ 22 h 33"/>
                  <a:gd name="T8" fmla="*/ 2 w 31"/>
                  <a:gd name="T9" fmla="*/ 10 h 33"/>
                  <a:gd name="T10" fmla="*/ 11 w 31"/>
                  <a:gd name="T11" fmla="*/ 3 h 33"/>
                  <a:gd name="T12" fmla="*/ 30 w 31"/>
                  <a:gd name="T13" fmla="*/ 14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14"/>
                    </a:moveTo>
                    <a:cubicBezTo>
                      <a:pt x="31" y="22"/>
                      <a:pt x="26" y="29"/>
                      <a:pt x="19" y="31"/>
                    </a:cubicBezTo>
                    <a:cubicBezTo>
                      <a:pt x="16" y="33"/>
                      <a:pt x="12" y="32"/>
                      <a:pt x="9" y="30"/>
                    </a:cubicBezTo>
                    <a:cubicBezTo>
                      <a:pt x="5" y="28"/>
                      <a:pt x="3" y="26"/>
                      <a:pt x="1" y="22"/>
                    </a:cubicBezTo>
                    <a:cubicBezTo>
                      <a:pt x="0" y="18"/>
                      <a:pt x="0" y="14"/>
                      <a:pt x="2" y="10"/>
                    </a:cubicBezTo>
                    <a:cubicBezTo>
                      <a:pt x="3" y="7"/>
                      <a:pt x="7" y="4"/>
                      <a:pt x="11" y="3"/>
                    </a:cubicBezTo>
                    <a:cubicBezTo>
                      <a:pt x="19" y="0"/>
                      <a:pt x="28" y="5"/>
                      <a:pt x="30" y="14"/>
                    </a:cubicBezTo>
                    <a:close/>
                  </a:path>
                </a:pathLst>
              </a:custGeom>
              <a:solidFill>
                <a:schemeClr val="accent4"/>
              </a:solidFill>
              <a:ln>
                <a:noFill/>
              </a:ln>
            </p:spPr>
            <p:txBody>
              <a:bodyPr anchor="ctr"/>
              <a:p>
                <a:pPr algn="ctr"/>
              </a:p>
            </p:txBody>
          </p:sp>
          <p:sp>
            <p:nvSpPr>
              <p:cNvPr id="110" name="ïsļïdè"/>
              <p:cNvSpPr/>
              <p:nvPr/>
            </p:nvSpPr>
            <p:spPr bwMode="auto">
              <a:xfrm>
                <a:off x="8603773" y="2446220"/>
                <a:ext cx="230188" cy="227013"/>
              </a:xfrm>
              <a:custGeom>
                <a:avLst/>
                <a:gdLst>
                  <a:gd name="T0" fmla="*/ 31 w 32"/>
                  <a:gd name="T1" fmla="*/ 16 h 31"/>
                  <a:gd name="T2" fmla="*/ 16 w 32"/>
                  <a:gd name="T3" fmla="*/ 30 h 31"/>
                  <a:gd name="T4" fmla="*/ 1 w 32"/>
                  <a:gd name="T5" fmla="*/ 16 h 31"/>
                  <a:gd name="T6" fmla="*/ 16 w 32"/>
                  <a:gd name="T7" fmla="*/ 0 h 31"/>
                  <a:gd name="T8" fmla="*/ 31 w 32"/>
                  <a:gd name="T9" fmla="*/ 16 h 31"/>
                </a:gdLst>
                <a:ahLst/>
                <a:cxnLst>
                  <a:cxn ang="0">
                    <a:pos x="T0" y="T1"/>
                  </a:cxn>
                  <a:cxn ang="0">
                    <a:pos x="T2" y="T3"/>
                  </a:cxn>
                  <a:cxn ang="0">
                    <a:pos x="T4" y="T5"/>
                  </a:cxn>
                  <a:cxn ang="0">
                    <a:pos x="T6" y="T7"/>
                  </a:cxn>
                  <a:cxn ang="0">
                    <a:pos x="T8" y="T9"/>
                  </a:cxn>
                </a:cxnLst>
                <a:rect l="0" t="0" r="r" b="b"/>
                <a:pathLst>
                  <a:path w="32" h="31">
                    <a:moveTo>
                      <a:pt x="31" y="16"/>
                    </a:moveTo>
                    <a:cubicBezTo>
                      <a:pt x="30" y="24"/>
                      <a:pt x="23" y="31"/>
                      <a:pt x="16" y="30"/>
                    </a:cubicBezTo>
                    <a:cubicBezTo>
                      <a:pt x="9" y="31"/>
                      <a:pt x="2" y="24"/>
                      <a:pt x="1" y="16"/>
                    </a:cubicBezTo>
                    <a:cubicBezTo>
                      <a:pt x="0" y="8"/>
                      <a:pt x="7" y="1"/>
                      <a:pt x="16" y="0"/>
                    </a:cubicBezTo>
                    <a:cubicBezTo>
                      <a:pt x="25" y="1"/>
                      <a:pt x="32" y="8"/>
                      <a:pt x="31" y="16"/>
                    </a:cubicBezTo>
                    <a:close/>
                  </a:path>
                </a:pathLst>
              </a:custGeom>
              <a:solidFill>
                <a:schemeClr val="accent4"/>
              </a:solidFill>
              <a:ln>
                <a:noFill/>
              </a:ln>
            </p:spPr>
            <p:txBody>
              <a:bodyPr anchor="ctr"/>
              <a:p>
                <a:pPr algn="ctr"/>
              </a:p>
            </p:txBody>
          </p:sp>
          <p:sp>
            <p:nvSpPr>
              <p:cNvPr id="111" name="íṡḻíďe"/>
              <p:cNvSpPr/>
              <p:nvPr/>
            </p:nvSpPr>
            <p:spPr bwMode="auto">
              <a:xfrm>
                <a:off x="8921273" y="2482733"/>
                <a:ext cx="223838" cy="241300"/>
              </a:xfrm>
              <a:custGeom>
                <a:avLst/>
                <a:gdLst>
                  <a:gd name="T0" fmla="*/ 30 w 31"/>
                  <a:gd name="T1" fmla="*/ 22 h 33"/>
                  <a:gd name="T2" fmla="*/ 22 w 31"/>
                  <a:gd name="T3" fmla="*/ 30 h 33"/>
                  <a:gd name="T4" fmla="*/ 12 w 31"/>
                  <a:gd name="T5" fmla="*/ 31 h 33"/>
                  <a:gd name="T6" fmla="*/ 1 w 31"/>
                  <a:gd name="T7" fmla="*/ 14 h 33"/>
                  <a:gd name="T8" fmla="*/ 20 w 31"/>
                  <a:gd name="T9" fmla="*/ 3 h 33"/>
                  <a:gd name="T10" fmla="*/ 29 w 31"/>
                  <a:gd name="T11" fmla="*/ 10 h 33"/>
                  <a:gd name="T12" fmla="*/ 30 w 31"/>
                  <a:gd name="T13" fmla="*/ 22 h 33"/>
                </a:gdLst>
                <a:ahLst/>
                <a:cxnLst>
                  <a:cxn ang="0">
                    <a:pos x="T0" y="T1"/>
                  </a:cxn>
                  <a:cxn ang="0">
                    <a:pos x="T2" y="T3"/>
                  </a:cxn>
                  <a:cxn ang="0">
                    <a:pos x="T4" y="T5"/>
                  </a:cxn>
                  <a:cxn ang="0">
                    <a:pos x="T6" y="T7"/>
                  </a:cxn>
                  <a:cxn ang="0">
                    <a:pos x="T8" y="T9"/>
                  </a:cxn>
                  <a:cxn ang="0">
                    <a:pos x="T10" y="T11"/>
                  </a:cxn>
                  <a:cxn ang="0">
                    <a:pos x="T12" y="T13"/>
                  </a:cxn>
                </a:cxnLst>
                <a:rect l="0" t="0" r="r" b="b"/>
                <a:pathLst>
                  <a:path w="31" h="33">
                    <a:moveTo>
                      <a:pt x="30" y="22"/>
                    </a:moveTo>
                    <a:cubicBezTo>
                      <a:pt x="28" y="26"/>
                      <a:pt x="26" y="28"/>
                      <a:pt x="22" y="30"/>
                    </a:cubicBezTo>
                    <a:cubicBezTo>
                      <a:pt x="19" y="32"/>
                      <a:pt x="15" y="33"/>
                      <a:pt x="12" y="31"/>
                    </a:cubicBezTo>
                    <a:cubicBezTo>
                      <a:pt x="5" y="29"/>
                      <a:pt x="0" y="22"/>
                      <a:pt x="1" y="14"/>
                    </a:cubicBezTo>
                    <a:cubicBezTo>
                      <a:pt x="3" y="5"/>
                      <a:pt x="12" y="0"/>
                      <a:pt x="20" y="3"/>
                    </a:cubicBezTo>
                    <a:cubicBezTo>
                      <a:pt x="24" y="4"/>
                      <a:pt x="28" y="7"/>
                      <a:pt x="29" y="10"/>
                    </a:cubicBezTo>
                    <a:cubicBezTo>
                      <a:pt x="31" y="14"/>
                      <a:pt x="31" y="18"/>
                      <a:pt x="30" y="22"/>
                    </a:cubicBezTo>
                    <a:close/>
                  </a:path>
                </a:pathLst>
              </a:custGeom>
              <a:solidFill>
                <a:schemeClr val="accent4"/>
              </a:solidFill>
              <a:ln>
                <a:noFill/>
              </a:ln>
            </p:spPr>
            <p:txBody>
              <a:bodyPr anchor="ctr"/>
              <a:p>
                <a:pPr algn="ctr"/>
              </a:p>
            </p:txBody>
          </p:sp>
          <p:sp>
            <p:nvSpPr>
              <p:cNvPr id="112" name="iṥ1îḓè"/>
              <p:cNvSpPr/>
              <p:nvPr/>
            </p:nvSpPr>
            <p:spPr bwMode="auto">
              <a:xfrm>
                <a:off x="9210198" y="2606558"/>
                <a:ext cx="244475" cy="249238"/>
              </a:xfrm>
              <a:custGeom>
                <a:avLst/>
                <a:gdLst>
                  <a:gd name="T0" fmla="*/ 30 w 34"/>
                  <a:gd name="T1" fmla="*/ 25 h 34"/>
                  <a:gd name="T2" fmla="*/ 10 w 34"/>
                  <a:gd name="T3" fmla="*/ 30 h 34"/>
                  <a:gd name="T4" fmla="*/ 4 w 34"/>
                  <a:gd name="T5" fmla="*/ 10 h 34"/>
                  <a:gd name="T6" fmla="*/ 24 w 34"/>
                  <a:gd name="T7" fmla="*/ 4 h 34"/>
                  <a:gd name="T8" fmla="*/ 30 w 34"/>
                  <a:gd name="T9" fmla="*/ 25 h 34"/>
                </a:gdLst>
                <a:ahLst/>
                <a:cxnLst>
                  <a:cxn ang="0">
                    <a:pos x="T0" y="T1"/>
                  </a:cxn>
                  <a:cxn ang="0">
                    <a:pos x="T2" y="T3"/>
                  </a:cxn>
                  <a:cxn ang="0">
                    <a:pos x="T4" y="T5"/>
                  </a:cxn>
                  <a:cxn ang="0">
                    <a:pos x="T6" y="T7"/>
                  </a:cxn>
                  <a:cxn ang="0">
                    <a:pos x="T8" y="T9"/>
                  </a:cxn>
                </a:cxnLst>
                <a:rect l="0" t="0" r="r" b="b"/>
                <a:pathLst>
                  <a:path w="34" h="34">
                    <a:moveTo>
                      <a:pt x="30" y="25"/>
                    </a:moveTo>
                    <a:cubicBezTo>
                      <a:pt x="25" y="32"/>
                      <a:pt x="16" y="34"/>
                      <a:pt x="10" y="30"/>
                    </a:cubicBezTo>
                    <a:cubicBezTo>
                      <a:pt x="3" y="27"/>
                      <a:pt x="0" y="18"/>
                      <a:pt x="4" y="10"/>
                    </a:cubicBezTo>
                    <a:cubicBezTo>
                      <a:pt x="7" y="3"/>
                      <a:pt x="16" y="0"/>
                      <a:pt x="24" y="4"/>
                    </a:cubicBezTo>
                    <a:cubicBezTo>
                      <a:pt x="32" y="8"/>
                      <a:pt x="34" y="18"/>
                      <a:pt x="30" y="25"/>
                    </a:cubicBezTo>
                    <a:close/>
                  </a:path>
                </a:pathLst>
              </a:custGeom>
              <a:solidFill>
                <a:schemeClr val="accent4"/>
              </a:solidFill>
              <a:ln>
                <a:noFill/>
              </a:ln>
            </p:spPr>
            <p:txBody>
              <a:bodyPr anchor="ctr"/>
              <a:p>
                <a:pPr algn="ctr"/>
              </a:p>
            </p:txBody>
          </p:sp>
          <p:sp>
            <p:nvSpPr>
              <p:cNvPr id="113" name="íṣ1íḋè"/>
              <p:cNvSpPr/>
              <p:nvPr/>
            </p:nvSpPr>
            <p:spPr bwMode="auto">
              <a:xfrm>
                <a:off x="9476898" y="2782770"/>
                <a:ext cx="246063" cy="247650"/>
              </a:xfrm>
              <a:custGeom>
                <a:avLst/>
                <a:gdLst>
                  <a:gd name="T0" fmla="*/ 28 w 34"/>
                  <a:gd name="T1" fmla="*/ 27 h 34"/>
                  <a:gd name="T2" fmla="*/ 8 w 34"/>
                  <a:gd name="T3" fmla="*/ 30 h 34"/>
                  <a:gd name="T4" fmla="*/ 5 w 34"/>
                  <a:gd name="T5" fmla="*/ 9 h 34"/>
                  <a:gd name="T6" fmla="*/ 26 w 34"/>
                  <a:gd name="T7" fmla="*/ 6 h 34"/>
                  <a:gd name="T8" fmla="*/ 28 w 34"/>
                  <a:gd name="T9" fmla="*/ 27 h 34"/>
                </a:gdLst>
                <a:ahLst/>
                <a:cxnLst>
                  <a:cxn ang="0">
                    <a:pos x="T0" y="T1"/>
                  </a:cxn>
                  <a:cxn ang="0">
                    <a:pos x="T2" y="T3"/>
                  </a:cxn>
                  <a:cxn ang="0">
                    <a:pos x="T4" y="T5"/>
                  </a:cxn>
                  <a:cxn ang="0">
                    <a:pos x="T6" y="T7"/>
                  </a:cxn>
                  <a:cxn ang="0">
                    <a:pos x="T8" y="T9"/>
                  </a:cxn>
                </a:cxnLst>
                <a:rect l="0" t="0" r="r" b="b"/>
                <a:pathLst>
                  <a:path w="34" h="34">
                    <a:moveTo>
                      <a:pt x="28" y="27"/>
                    </a:moveTo>
                    <a:cubicBezTo>
                      <a:pt x="23" y="33"/>
                      <a:pt x="14" y="34"/>
                      <a:pt x="8" y="30"/>
                    </a:cubicBezTo>
                    <a:cubicBezTo>
                      <a:pt x="2" y="25"/>
                      <a:pt x="0" y="16"/>
                      <a:pt x="5" y="9"/>
                    </a:cubicBezTo>
                    <a:cubicBezTo>
                      <a:pt x="10" y="2"/>
                      <a:pt x="19" y="0"/>
                      <a:pt x="26" y="6"/>
                    </a:cubicBezTo>
                    <a:cubicBezTo>
                      <a:pt x="33" y="11"/>
                      <a:pt x="34" y="21"/>
                      <a:pt x="28" y="27"/>
                    </a:cubicBezTo>
                    <a:close/>
                  </a:path>
                </a:pathLst>
              </a:custGeom>
              <a:solidFill>
                <a:schemeClr val="accent4"/>
              </a:solidFill>
              <a:ln>
                <a:noFill/>
              </a:ln>
            </p:spPr>
            <p:txBody>
              <a:bodyPr anchor="ctr"/>
              <a:p>
                <a:pPr algn="ctr"/>
              </a:p>
            </p:txBody>
          </p:sp>
          <p:sp>
            <p:nvSpPr>
              <p:cNvPr id="114" name="ïSļïḋé"/>
              <p:cNvSpPr/>
              <p:nvPr/>
            </p:nvSpPr>
            <p:spPr bwMode="auto">
              <a:xfrm>
                <a:off x="9722961" y="3000258"/>
                <a:ext cx="238125" cy="241300"/>
              </a:xfrm>
              <a:custGeom>
                <a:avLst/>
                <a:gdLst>
                  <a:gd name="T0" fmla="*/ 27 w 33"/>
                  <a:gd name="T1" fmla="*/ 28 h 33"/>
                  <a:gd name="T2" fmla="*/ 6 w 33"/>
                  <a:gd name="T3" fmla="*/ 28 h 33"/>
                  <a:gd name="T4" fmla="*/ 6 w 33"/>
                  <a:gd name="T5" fmla="*/ 7 h 33"/>
                  <a:gd name="T6" fmla="*/ 27 w 33"/>
                  <a:gd name="T7" fmla="*/ 6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1" y="33"/>
                      <a:pt x="11" y="33"/>
                      <a:pt x="6" y="28"/>
                    </a:cubicBezTo>
                    <a:cubicBezTo>
                      <a:pt x="0" y="22"/>
                      <a:pt x="0" y="13"/>
                      <a:pt x="6" y="7"/>
                    </a:cubicBezTo>
                    <a:cubicBezTo>
                      <a:pt x="11" y="1"/>
                      <a:pt x="21" y="0"/>
                      <a:pt x="27" y="6"/>
                    </a:cubicBezTo>
                    <a:cubicBezTo>
                      <a:pt x="33" y="12"/>
                      <a:pt x="33" y="22"/>
                      <a:pt x="27" y="28"/>
                    </a:cubicBezTo>
                    <a:close/>
                  </a:path>
                </a:pathLst>
              </a:custGeom>
              <a:solidFill>
                <a:schemeClr val="accent4"/>
              </a:solidFill>
              <a:ln>
                <a:noFill/>
              </a:ln>
            </p:spPr>
            <p:txBody>
              <a:bodyPr anchor="ctr"/>
              <a:p>
                <a:pPr algn="ctr"/>
              </a:p>
            </p:txBody>
          </p:sp>
          <p:sp>
            <p:nvSpPr>
              <p:cNvPr id="115" name="ïŝľiḍé"/>
              <p:cNvSpPr/>
              <p:nvPr/>
            </p:nvSpPr>
            <p:spPr bwMode="auto">
              <a:xfrm flipV="1">
                <a:off x="7600473" y="3343158"/>
                <a:ext cx="0" cy="269875"/>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16" name="îs1ïḓe"/>
              <p:cNvSpPr/>
              <p:nvPr/>
            </p:nvSpPr>
            <p:spPr bwMode="auto">
              <a:xfrm flipV="1">
                <a:off x="7600473" y="3051058"/>
                <a:ext cx="0" cy="292100"/>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17" name="išļîḍe"/>
              <p:cNvSpPr/>
              <p:nvPr/>
            </p:nvSpPr>
            <p:spPr bwMode="auto">
              <a:xfrm flipV="1">
                <a:off x="7838598" y="3343158"/>
                <a:ext cx="0" cy="393700"/>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18" name="i$ḻïde"/>
              <p:cNvSpPr/>
              <p:nvPr/>
            </p:nvSpPr>
            <p:spPr bwMode="auto">
              <a:xfrm flipV="1">
                <a:off x="7838598" y="2876433"/>
                <a:ext cx="0" cy="466725"/>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19" name="íṩḷidê"/>
              <p:cNvSpPr/>
              <p:nvPr/>
            </p:nvSpPr>
            <p:spPr bwMode="auto">
              <a:xfrm flipV="1">
                <a:off x="8105298" y="3343158"/>
                <a:ext cx="0" cy="554038"/>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20" name="ïṥ1íḑè"/>
              <p:cNvSpPr/>
              <p:nvPr/>
            </p:nvSpPr>
            <p:spPr bwMode="auto">
              <a:xfrm flipV="1">
                <a:off x="8105298" y="2716095"/>
                <a:ext cx="0" cy="627063"/>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21" name="îş1ídé"/>
              <p:cNvSpPr/>
              <p:nvPr/>
            </p:nvSpPr>
            <p:spPr bwMode="auto">
              <a:xfrm flipV="1">
                <a:off x="8402161" y="3343158"/>
                <a:ext cx="0" cy="663575"/>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22" name="iŝḻïdè"/>
              <p:cNvSpPr/>
              <p:nvPr/>
            </p:nvSpPr>
            <p:spPr bwMode="auto">
              <a:xfrm flipV="1">
                <a:off x="8402161" y="2606558"/>
                <a:ext cx="0" cy="736600"/>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23" name="ïṡļíḓe"/>
              <p:cNvSpPr/>
              <p:nvPr/>
            </p:nvSpPr>
            <p:spPr bwMode="auto">
              <a:xfrm flipV="1">
                <a:off x="8719661" y="3343158"/>
                <a:ext cx="0" cy="728663"/>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24" name="îšḷíḓê"/>
              <p:cNvSpPr/>
              <p:nvPr/>
            </p:nvSpPr>
            <p:spPr bwMode="auto">
              <a:xfrm flipV="1">
                <a:off x="8719661" y="2541470"/>
                <a:ext cx="0" cy="80168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25" name="ïś1iďe"/>
              <p:cNvSpPr/>
              <p:nvPr/>
            </p:nvSpPr>
            <p:spPr bwMode="auto">
              <a:xfrm flipV="1">
                <a:off x="9037161" y="3343158"/>
                <a:ext cx="0" cy="706438"/>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26" name="iṧlíďé"/>
              <p:cNvSpPr/>
              <p:nvPr/>
            </p:nvSpPr>
            <p:spPr bwMode="auto">
              <a:xfrm flipV="1">
                <a:off x="9037161" y="2555758"/>
                <a:ext cx="0" cy="787400"/>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27" name="iŝ1íḓè"/>
              <p:cNvSpPr/>
              <p:nvPr/>
            </p:nvSpPr>
            <p:spPr bwMode="auto">
              <a:xfrm flipV="1">
                <a:off x="9332436" y="3343158"/>
                <a:ext cx="0" cy="604838"/>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28" name="iṩľíḍé"/>
              <p:cNvSpPr/>
              <p:nvPr/>
            </p:nvSpPr>
            <p:spPr bwMode="auto">
              <a:xfrm flipV="1">
                <a:off x="9332436" y="2760545"/>
                <a:ext cx="0" cy="582613"/>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29" name="íṩḷiḓê"/>
              <p:cNvSpPr/>
              <p:nvPr/>
            </p:nvSpPr>
            <p:spPr bwMode="auto">
              <a:xfrm flipV="1">
                <a:off x="9599136" y="3336808"/>
                <a:ext cx="0" cy="517525"/>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30" name="îślíḍé"/>
              <p:cNvSpPr/>
              <p:nvPr/>
            </p:nvSpPr>
            <p:spPr bwMode="auto">
              <a:xfrm flipV="1">
                <a:off x="9599136" y="2839920"/>
                <a:ext cx="0" cy="49688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31" name="îSḷïďè"/>
              <p:cNvSpPr/>
              <p:nvPr/>
            </p:nvSpPr>
            <p:spPr bwMode="auto">
              <a:xfrm flipV="1">
                <a:off x="9837261" y="3343158"/>
                <a:ext cx="0" cy="298450"/>
              </a:xfrm>
              <a:prstGeom prst="line">
                <a:avLst/>
              </a:prstGeom>
              <a:noFill/>
              <a:ln w="58738" cap="flat">
                <a:solidFill>
                  <a:schemeClr val="accent2"/>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32" name="íṡľïḍe"/>
              <p:cNvSpPr/>
              <p:nvPr/>
            </p:nvSpPr>
            <p:spPr bwMode="auto">
              <a:xfrm flipV="1">
                <a:off x="9837261" y="3087570"/>
                <a:ext cx="0" cy="255588"/>
              </a:xfrm>
              <a:prstGeom prst="line">
                <a:avLst/>
              </a:prstGeom>
              <a:noFill/>
              <a:ln w="58738" cap="flat">
                <a:solidFill>
                  <a:schemeClr val="accent4"/>
                </a:solidFill>
                <a:prstDash val="solid"/>
                <a:miter lim="800000"/>
              </a:ln>
              <a:extLst>
                <a:ext uri="{909E8E84-426E-40DD-AFC4-6F175D3DCCD1}">
                  <a14:hiddenFill xmlns:a14="http://schemas.microsoft.com/office/drawing/2010/main">
                    <a:noFill/>
                  </a14:hiddenFill>
                </a:ext>
              </a:extLst>
            </p:spPr>
            <p:txBody>
              <a:bodyPr anchor="ctr"/>
              <a:p>
                <a:pPr algn="ctr"/>
              </a:p>
            </p:txBody>
          </p:sp>
          <p:sp>
            <p:nvSpPr>
              <p:cNvPr id="133" name="ïṡ1íde"/>
              <p:cNvSpPr/>
              <p:nvPr/>
            </p:nvSpPr>
            <p:spPr bwMode="auto">
              <a:xfrm>
                <a:off x="9938861" y="3211395"/>
                <a:ext cx="238125" cy="241300"/>
              </a:xfrm>
              <a:custGeom>
                <a:avLst/>
                <a:gdLst>
                  <a:gd name="T0" fmla="*/ 27 w 33"/>
                  <a:gd name="T1" fmla="*/ 28 h 33"/>
                  <a:gd name="T2" fmla="*/ 6 w 33"/>
                  <a:gd name="T3" fmla="*/ 28 h 33"/>
                  <a:gd name="T4" fmla="*/ 5 w 33"/>
                  <a:gd name="T5" fmla="*/ 7 h 33"/>
                  <a:gd name="T6" fmla="*/ 27 w 33"/>
                  <a:gd name="T7" fmla="*/ 6 h 33"/>
                  <a:gd name="T8" fmla="*/ 27 w 33"/>
                  <a:gd name="T9" fmla="*/ 28 h 33"/>
                </a:gdLst>
                <a:ahLst/>
                <a:cxnLst>
                  <a:cxn ang="0">
                    <a:pos x="T0" y="T1"/>
                  </a:cxn>
                  <a:cxn ang="0">
                    <a:pos x="T2" y="T3"/>
                  </a:cxn>
                  <a:cxn ang="0">
                    <a:pos x="T4" y="T5"/>
                  </a:cxn>
                  <a:cxn ang="0">
                    <a:pos x="T6" y="T7"/>
                  </a:cxn>
                  <a:cxn ang="0">
                    <a:pos x="T8" y="T9"/>
                  </a:cxn>
                </a:cxnLst>
                <a:rect l="0" t="0" r="r" b="b"/>
                <a:pathLst>
                  <a:path w="33" h="33">
                    <a:moveTo>
                      <a:pt x="27" y="28"/>
                    </a:moveTo>
                    <a:cubicBezTo>
                      <a:pt x="20" y="33"/>
                      <a:pt x="11" y="33"/>
                      <a:pt x="6" y="28"/>
                    </a:cubicBezTo>
                    <a:cubicBezTo>
                      <a:pt x="0" y="22"/>
                      <a:pt x="0" y="13"/>
                      <a:pt x="5" y="7"/>
                    </a:cubicBezTo>
                    <a:cubicBezTo>
                      <a:pt x="11" y="1"/>
                      <a:pt x="21" y="0"/>
                      <a:pt x="27" y="6"/>
                    </a:cubicBezTo>
                    <a:cubicBezTo>
                      <a:pt x="33" y="12"/>
                      <a:pt x="33" y="22"/>
                      <a:pt x="27" y="28"/>
                    </a:cubicBezTo>
                    <a:close/>
                  </a:path>
                </a:pathLst>
              </a:custGeom>
              <a:solidFill>
                <a:schemeClr val="accent2"/>
              </a:solidFill>
              <a:ln>
                <a:noFill/>
              </a:ln>
            </p:spPr>
            <p:txBody>
              <a:bodyPr anchor="ctr"/>
              <a:p>
                <a:pPr algn="ctr"/>
              </a:p>
            </p:txBody>
          </p:sp>
        </p:grpSp>
        <p:grpSp>
          <p:nvGrpSpPr>
            <p:cNvPr id="134" name="íšļîḓé"/>
            <p:cNvGrpSpPr/>
            <p:nvPr/>
          </p:nvGrpSpPr>
          <p:grpSpPr>
            <a:xfrm>
              <a:off x="4373959" y="3996964"/>
              <a:ext cx="3444082" cy="1174130"/>
              <a:chOff x="4541837" y="3996964"/>
              <a:chExt cx="3444082" cy="1174130"/>
            </a:xfrm>
          </p:grpSpPr>
          <p:cxnSp>
            <p:nvCxnSpPr>
              <p:cNvPr id="135" name="直接连接符 134"/>
              <p:cNvCxnSpPr/>
              <p:nvPr/>
            </p:nvCxnSpPr>
            <p:spPr>
              <a:xfrm>
                <a:off x="4541837" y="3996964"/>
                <a:ext cx="0" cy="117413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7985919" y="3996964"/>
                <a:ext cx="0" cy="117413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pSp>
      </p:grpSp>
      <p:sp>
        <p:nvSpPr>
          <p:cNvPr id="137" name="文本框 136"/>
          <p:cNvSpPr txBox="1"/>
          <p:nvPr/>
        </p:nvSpPr>
        <p:spPr>
          <a:xfrm>
            <a:off x="1000760" y="4058920"/>
            <a:ext cx="316103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1. 材料和活动目标的关系</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8" name="文本框 137"/>
          <p:cNvSpPr txBox="1"/>
          <p:nvPr/>
        </p:nvSpPr>
        <p:spPr>
          <a:xfrm>
            <a:off x="5057140" y="4058920"/>
            <a:ext cx="1760220" cy="368300"/>
          </a:xfrm>
          <a:prstGeom prst="rect">
            <a:avLst/>
          </a:prstGeom>
          <a:noFill/>
        </p:spPr>
        <p:txBody>
          <a:bodyPr wrap="square" rtlCol="0" anchor="t">
            <a:spAutoFit/>
          </a:bodyPr>
          <a:p>
            <a:pPr algn="dist"/>
            <a:r>
              <a:rPr lang="zh-CN" altLang="en-US" b="1">
                <a:latin typeface="微软雅黑" panose="020B0503020204020204" pitchFamily="34" charset="-122"/>
                <a:ea typeface="微软雅黑" panose="020B0503020204020204" pitchFamily="34" charset="-122"/>
                <a:cs typeface="微软雅黑" panose="020B0503020204020204" pitchFamily="34" charset="-122"/>
              </a:rPr>
              <a:t>2. 材料的结构</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9" name="文本框 138"/>
          <p:cNvSpPr txBox="1"/>
          <p:nvPr/>
        </p:nvSpPr>
        <p:spPr>
          <a:xfrm>
            <a:off x="7978140" y="4058920"/>
            <a:ext cx="1760220" cy="368300"/>
          </a:xfrm>
          <a:prstGeom prst="rect">
            <a:avLst/>
          </a:prstGeom>
          <a:noFill/>
        </p:spPr>
        <p:txBody>
          <a:bodyPr wrap="square" rtlCol="0" anchor="t">
            <a:spAutoFit/>
          </a:bodyPr>
          <a:p>
            <a:pPr algn="dist"/>
            <a:r>
              <a:rPr lang="zh-CN" altLang="en-US" b="1">
                <a:latin typeface="微软雅黑" panose="020B0503020204020204" pitchFamily="34" charset="-122"/>
                <a:ea typeface="微软雅黑" panose="020B0503020204020204" pitchFamily="34" charset="-122"/>
                <a:cs typeface="微软雅黑" panose="020B0503020204020204" pitchFamily="34" charset="-122"/>
              </a:rPr>
              <a:t>3. 材料的数量</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0" name="文本框 139"/>
          <p:cNvSpPr txBox="1"/>
          <p:nvPr/>
        </p:nvSpPr>
        <p:spPr>
          <a:xfrm>
            <a:off x="890270" y="4531995"/>
            <a:ext cx="3271520" cy="1198880"/>
          </a:xfrm>
          <a:prstGeom prst="rect">
            <a:avLst/>
          </a:prstGeom>
          <a:noFill/>
        </p:spPr>
        <p:txBody>
          <a:bodyPr wrap="square" rtlCol="0" anchor="t">
            <a:spAutoFit/>
          </a:bodyPr>
          <a:p>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教师应该首先考虑通过该活动，幼儿发展所要实现的目标，然后再考虑设计哪些材料以达到这些目标。</a:t>
            </a:r>
            <a:endParaRPr lang="zh-CN" altLang="en-US">
              <a:latin typeface="微软雅黑" panose="020B0503020204020204" pitchFamily="34" charset="-122"/>
              <a:ea typeface="微软雅黑" panose="020B0503020204020204" pitchFamily="34" charset="-122"/>
            </a:endParaRPr>
          </a:p>
        </p:txBody>
      </p:sp>
      <p:sp>
        <p:nvSpPr>
          <p:cNvPr id="141" name="文本框 140"/>
          <p:cNvSpPr txBox="1"/>
          <p:nvPr/>
        </p:nvSpPr>
        <p:spPr>
          <a:xfrm>
            <a:off x="4300220" y="4531995"/>
            <a:ext cx="3365500" cy="1476375"/>
          </a:xfrm>
          <a:prstGeom prst="rect">
            <a:avLst/>
          </a:prstGeom>
          <a:noFill/>
        </p:spPr>
        <p:txBody>
          <a:bodyPr wrap="square" rtlCol="0" anchor="t">
            <a:spAutoFit/>
          </a:bodyPr>
          <a:p>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所谓材料的结构性，是指一个或一组材料所具有的特征，不同材料之间的联系和关系，材料中所蕴含的可探索性、可利用性等。</a:t>
            </a:r>
            <a:endParaRPr>
              <a:latin typeface="微软雅黑" panose="020B0503020204020204" pitchFamily="34" charset="-122"/>
              <a:ea typeface="微软雅黑" panose="020B0503020204020204" pitchFamily="34" charset="-122"/>
            </a:endParaRPr>
          </a:p>
        </p:txBody>
      </p:sp>
      <p:sp>
        <p:nvSpPr>
          <p:cNvPr id="142" name="文本框 141"/>
          <p:cNvSpPr txBox="1"/>
          <p:nvPr/>
        </p:nvSpPr>
        <p:spPr>
          <a:xfrm>
            <a:off x="7810500" y="4531995"/>
            <a:ext cx="3467100" cy="1476375"/>
          </a:xfrm>
          <a:prstGeom prst="rect">
            <a:avLst/>
          </a:prstGeom>
          <a:noFill/>
        </p:spPr>
        <p:txBody>
          <a:bodyPr wrap="square" rtlCol="0" anchor="t">
            <a:spAutoFit/>
          </a:bodyPr>
          <a:p>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有关研究表明：减少活动材料（玩具或操作物），幼儿会产生更多的冲突。材料充足与否，直接影响着幼儿的探索进程，影响到幼儿科学经验的获取。</a:t>
            </a:r>
            <a:endParaRPr>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二、集体教学活动的设计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5016500" y="1377950"/>
            <a:ext cx="279400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（三）活动材料的准备</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76300" y="1936750"/>
            <a:ext cx="2134235" cy="368300"/>
          </a:xfrm>
          <a:prstGeom prst="rect">
            <a:avLst/>
          </a:prstGeom>
          <a:noFill/>
        </p:spPr>
        <p:txBody>
          <a:bodyPr wrap="square" rtlCol="0" anchor="t">
            <a:spAutoFit/>
          </a:bodyPr>
          <a:p>
            <a:pPr algn="dist"/>
            <a:r>
              <a:rPr lang="zh-CN" altLang="en-US" b="1">
                <a:latin typeface="微软雅黑" panose="020B0503020204020204" pitchFamily="34" charset="-122"/>
                <a:ea typeface="微软雅黑" panose="020B0503020204020204" pitchFamily="34" charset="-122"/>
                <a:cs typeface="微软雅黑" panose="020B0503020204020204" pitchFamily="34" charset="-122"/>
              </a:rPr>
              <a:t>4. 材料的趣味性</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76300" y="2563495"/>
            <a:ext cx="9639300" cy="2249170"/>
          </a:xfrm>
          <a:prstGeom prst="rect">
            <a:avLst/>
          </a:prstGeom>
          <a:noFill/>
        </p:spPr>
        <p:txBody>
          <a:bodyPr wrap="square" rtlCol="0" anchor="t">
            <a:spAutoFit/>
          </a:bodyPr>
          <a:p>
            <a:pPr marL="285750" indent="-285750">
              <a:lnSpc>
                <a:spcPct val="130000"/>
              </a:lnSpc>
              <a:buFont typeface="Wingdings" panose="05000000000000000000" charset="0"/>
              <a:buChar char="u"/>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首先，材料外观上的趣味性。这种材料能使幼儿一看就喜欢，从而吸引幼儿对它们进行主动的探索。</a:t>
            </a:r>
            <a:endParaRPr lang="zh-CN" altLang="en-US">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u"/>
            </a:pPr>
            <a:r>
              <a:rPr lang="zh-CN" altLang="en-US">
                <a:latin typeface="微软雅黑" panose="020B0503020204020204" pitchFamily="34" charset="-122"/>
                <a:ea typeface="微软雅黑" panose="020B0503020204020204" pitchFamily="34" charset="-122"/>
              </a:rPr>
              <a:t>   其次，材料内容的趣味性。这种材料本身能让幼儿玩出一定的情节内容，并以其有趣的情节吸引幼儿。</a:t>
            </a:r>
            <a:endParaRPr lang="zh-CN" altLang="en-US">
              <a:latin typeface="微软雅黑" panose="020B0503020204020204" pitchFamily="34" charset="-122"/>
              <a:ea typeface="微软雅黑" panose="020B0503020204020204" pitchFamily="34" charset="-122"/>
            </a:endParaRPr>
          </a:p>
          <a:p>
            <a:pPr marL="285750" indent="-285750">
              <a:lnSpc>
                <a:spcPct val="130000"/>
              </a:lnSpc>
              <a:buFont typeface="Wingdings" panose="05000000000000000000" charset="0"/>
              <a:buChar char="u"/>
            </a:pPr>
            <a:r>
              <a:rPr lang="zh-CN" altLang="en-US">
                <a:latin typeface="微软雅黑" panose="020B0503020204020204" pitchFamily="34" charset="-122"/>
                <a:ea typeface="微软雅黑" panose="020B0503020204020204" pitchFamily="34" charset="-122"/>
              </a:rPr>
              <a:t>   最后，材料使用方式的趣味性。教师提供的材料应尽量能让幼儿操作，以使其在做做玩玩、娱乐探索中增强学习科学的兴趣。</a:t>
            </a:r>
            <a:endParaRPr lang="zh-CN" altLang="en-US">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二、集体教学活动的设计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5016500" y="1377950"/>
            <a:ext cx="279400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（四）活动过程的设计</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76300" y="1936750"/>
            <a:ext cx="2134235" cy="368300"/>
          </a:xfrm>
          <a:prstGeom prst="rect">
            <a:avLst/>
          </a:prstGeom>
          <a:noFill/>
        </p:spPr>
        <p:txBody>
          <a:bodyPr wrap="square" rtlCol="0" anchor="t">
            <a:spAutoFit/>
          </a:bodyPr>
          <a:p>
            <a:pPr algn="dist"/>
            <a:r>
              <a:rPr lang="zh-CN" altLang="en-US" b="1">
                <a:latin typeface="微软雅黑" panose="020B0503020204020204" pitchFamily="34" charset="-122"/>
                <a:ea typeface="微软雅黑" panose="020B0503020204020204" pitchFamily="34" charset="-122"/>
                <a:cs typeface="微软雅黑" panose="020B0503020204020204" pitchFamily="34" charset="-122"/>
              </a:rPr>
              <a:t>1. 导入活动的设计</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76300" y="2484120"/>
            <a:ext cx="9639300" cy="3328670"/>
          </a:xfrm>
          <a:prstGeom prst="rect">
            <a:avLst/>
          </a:prstGeom>
          <a:noFill/>
        </p:spPr>
        <p:txBody>
          <a:bodyPr wrap="square" rtlCol="0" anchor="t">
            <a:spAutoFit/>
          </a:bodyPr>
          <a:p>
            <a:pPr indent="0">
              <a:lnSpc>
                <a:spcPct val="130000"/>
              </a:lnSpc>
              <a:buFont typeface="Wingdings" panose="05000000000000000000" charset="0"/>
              <a:buNone/>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（1）直接用问题导入。如“我们每天都要吃很多东西，这些食物都到哪里去了</a:t>
            </a:r>
            <a:endParaRPr>
              <a:latin typeface="微软雅黑" panose="020B0503020204020204" pitchFamily="34" charset="-122"/>
              <a:ea typeface="微软雅黑" panose="020B0503020204020204" pitchFamily="34" charset="-122"/>
            </a:endParaRPr>
          </a:p>
          <a:p>
            <a:pPr indent="0">
              <a:lnSpc>
                <a:spcPct val="130000"/>
              </a:lnSpc>
              <a:buFont typeface="Wingdings" panose="05000000000000000000" charset="0"/>
              <a:buNone/>
            </a:pPr>
            <a:r>
              <a:rPr>
                <a:latin typeface="微软雅黑" panose="020B0503020204020204" pitchFamily="34" charset="-122"/>
                <a:ea typeface="微软雅黑" panose="020B0503020204020204" pitchFamily="34" charset="-122"/>
              </a:rPr>
              <a:t>呢”，这个问题就能引起幼儿的思考和探索活动。</a:t>
            </a:r>
            <a:endParaRPr>
              <a:latin typeface="微软雅黑" panose="020B0503020204020204" pitchFamily="34" charset="-122"/>
              <a:ea typeface="微软雅黑" panose="020B0503020204020204" pitchFamily="34" charset="-122"/>
            </a:endParaRPr>
          </a:p>
          <a:p>
            <a:pPr indent="0">
              <a:lnSpc>
                <a:spcPct val="130000"/>
              </a:lnSpc>
              <a:buFont typeface="Wingdings" panose="05000000000000000000" charset="0"/>
              <a:buNone/>
            </a:pPr>
            <a:r>
              <a:rPr>
                <a:latin typeface="微软雅黑" panose="020B0503020204020204" pitchFamily="34" charset="-122"/>
                <a:ea typeface="微软雅黑" panose="020B0503020204020204" pitchFamily="34" charset="-122"/>
              </a:rPr>
              <a:t>  （2）从幼儿已有的经验导入。</a:t>
            </a:r>
            <a:endParaRPr>
              <a:latin typeface="微软雅黑" panose="020B0503020204020204" pitchFamily="34" charset="-122"/>
              <a:ea typeface="微软雅黑" panose="020B0503020204020204" pitchFamily="34" charset="-122"/>
            </a:endParaRPr>
          </a:p>
          <a:p>
            <a:pPr indent="0">
              <a:lnSpc>
                <a:spcPct val="130000"/>
              </a:lnSpc>
              <a:buFont typeface="Wingdings" panose="05000000000000000000" charset="0"/>
              <a:buNone/>
            </a:pPr>
            <a:r>
              <a:rPr>
                <a:latin typeface="微软雅黑" panose="020B0503020204020204" pitchFamily="34" charset="-122"/>
                <a:ea typeface="微软雅黑" panose="020B0503020204020204" pitchFamily="34" charset="-122"/>
              </a:rPr>
              <a:t> （3）从活动材料导入。幼儿看见桌上的物质材料，如一堆石头、一堆木头等，就会产生操作、摆弄的欲望。</a:t>
            </a:r>
            <a:endParaRPr>
              <a:latin typeface="微软雅黑" panose="020B0503020204020204" pitchFamily="34" charset="-122"/>
              <a:ea typeface="微软雅黑" panose="020B0503020204020204" pitchFamily="34" charset="-122"/>
            </a:endParaRPr>
          </a:p>
          <a:p>
            <a:pPr indent="0">
              <a:lnSpc>
                <a:spcPct val="130000"/>
              </a:lnSpc>
              <a:buFont typeface="Wingdings" panose="05000000000000000000" charset="0"/>
              <a:buNone/>
            </a:pPr>
            <a:r>
              <a:rPr>
                <a:latin typeface="微软雅黑" panose="020B0503020204020204" pitchFamily="34" charset="-122"/>
                <a:ea typeface="微软雅黑" panose="020B0503020204020204" pitchFamily="34" charset="-122"/>
              </a:rPr>
              <a:t>  （4）直接用指令导入。</a:t>
            </a:r>
            <a:endParaRPr>
              <a:latin typeface="微软雅黑" panose="020B0503020204020204" pitchFamily="34" charset="-122"/>
              <a:ea typeface="微软雅黑" panose="020B0503020204020204" pitchFamily="34" charset="-122"/>
            </a:endParaRPr>
          </a:p>
          <a:p>
            <a:pPr indent="0">
              <a:lnSpc>
                <a:spcPct val="130000"/>
              </a:lnSpc>
              <a:buFont typeface="Wingdings" panose="05000000000000000000" charset="0"/>
              <a:buNone/>
            </a:pPr>
            <a:r>
              <a:rPr>
                <a:latin typeface="微软雅黑" panose="020B0503020204020204" pitchFamily="34" charset="-122"/>
                <a:ea typeface="微软雅黑" panose="020B0503020204020204" pitchFamily="34" charset="-122"/>
              </a:rPr>
              <a:t>  （5）从周围的环境导入。如春天观赏野花的活动，教师可以带幼儿在园子里教学，一边交谈一边很自然地问幼儿“你们看见了什么？”</a:t>
            </a:r>
            <a:endParaRPr>
              <a:latin typeface="微软雅黑" panose="020B0503020204020204" pitchFamily="34" charset="-122"/>
              <a:ea typeface="微软雅黑" panose="020B0503020204020204" pitchFamily="34" charset="-122"/>
            </a:endParaRPr>
          </a:p>
          <a:p>
            <a:pPr indent="0">
              <a:lnSpc>
                <a:spcPct val="130000"/>
              </a:lnSpc>
              <a:buFont typeface="Wingdings" panose="05000000000000000000" charset="0"/>
              <a:buNone/>
            </a:pPr>
            <a:r>
              <a:rPr>
                <a:latin typeface="微软雅黑" panose="020B0503020204020204" pitchFamily="34" charset="-122"/>
                <a:ea typeface="微软雅黑" panose="020B0503020204020204" pitchFamily="34" charset="-122"/>
              </a:rPr>
              <a:t> （6）利用读儿歌、猜谜语、做游戏等方式导入。</a:t>
            </a:r>
            <a:endParaRPr>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二、集体教学活动的设计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5016500" y="1377950"/>
            <a:ext cx="279400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（四）活动过程的设计</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76300" y="1936750"/>
            <a:ext cx="2134235" cy="368300"/>
          </a:xfrm>
          <a:prstGeom prst="rect">
            <a:avLst/>
          </a:prstGeom>
          <a:noFill/>
        </p:spPr>
        <p:txBody>
          <a:bodyPr wrap="square" rtlCol="0" anchor="t">
            <a:spAutoFit/>
          </a:bodyPr>
          <a:p>
            <a:pPr algn="dist"/>
            <a:r>
              <a:rPr lang="zh-CN" altLang="en-US" b="1">
                <a:latin typeface="微软雅黑" panose="020B0503020204020204" pitchFamily="34" charset="-122"/>
                <a:ea typeface="微软雅黑" panose="020B0503020204020204" pitchFamily="34" charset="-122"/>
                <a:cs typeface="微软雅黑" panose="020B0503020204020204" pitchFamily="34" charset="-122"/>
              </a:rPr>
              <a:t>2. 活动策略的设计</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76300" y="2484120"/>
            <a:ext cx="10095865" cy="3830955"/>
          </a:xfrm>
          <a:prstGeom prst="rect">
            <a:avLst/>
          </a:prstGeom>
          <a:noFill/>
        </p:spPr>
        <p:txBody>
          <a:bodyPr wrap="square" rtlCol="0" anchor="t">
            <a:spAutoFit/>
          </a:bodyPr>
          <a:p>
            <a:pPr indent="0">
              <a:lnSpc>
                <a:spcPct val="150000"/>
              </a:lnSpc>
              <a:buFont typeface="Wingdings" panose="05000000000000000000" charset="0"/>
              <a:buNone/>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策略”一般是指为达到某种目的而使用的手段或方法。幼儿科学教育活动策略种类繁多，大致可以分为形式型策略和方法型策略。</a:t>
            </a:r>
            <a:endParaRPr>
              <a:latin typeface="微软雅黑" panose="020B0503020204020204" pitchFamily="34" charset="-122"/>
              <a:ea typeface="微软雅黑" panose="020B0503020204020204" pitchFamily="34" charset="-122"/>
            </a:endParaRPr>
          </a:p>
          <a:p>
            <a:pPr indent="0">
              <a:lnSpc>
                <a:spcPct val="150000"/>
              </a:lnSpc>
              <a:buFont typeface="Wingdings" panose="05000000000000000000" charset="0"/>
              <a:buNone/>
            </a:pPr>
            <a:r>
              <a:rPr>
                <a:latin typeface="微软雅黑" panose="020B0503020204020204" pitchFamily="34" charset="-122"/>
                <a:ea typeface="微软雅黑" panose="020B0503020204020204" pitchFamily="34" charset="-122"/>
              </a:rPr>
              <a:t>  </a:t>
            </a:r>
            <a:r>
              <a:rPr b="1">
                <a:solidFill>
                  <a:srgbClr val="FF0000"/>
                </a:solidFill>
                <a:latin typeface="微软雅黑" panose="020B0503020204020204" pitchFamily="34" charset="-122"/>
                <a:ea typeface="微软雅黑" panose="020B0503020204020204" pitchFamily="34" charset="-122"/>
              </a:rPr>
              <a:t>  形式型策略</a:t>
            </a:r>
            <a:r>
              <a:rPr>
                <a:latin typeface="微软雅黑" panose="020B0503020204020204" pitchFamily="34" charset="-122"/>
                <a:ea typeface="微软雅黑" panose="020B0503020204020204" pitchFamily="34" charset="-122"/>
              </a:rPr>
              <a:t>就是以教学组织形式为中心的策略。美国教学设计专家肯普（J. E. Kemp）提出下列三种形式：</a:t>
            </a:r>
            <a:r>
              <a:rPr b="1" u="sng">
                <a:latin typeface="微软雅黑" panose="020B0503020204020204" pitchFamily="34" charset="-122"/>
                <a:ea typeface="微软雅黑" panose="020B0503020204020204" pitchFamily="34" charset="-122"/>
              </a:rPr>
              <a:t>集体教学形式、个别学习形式</a:t>
            </a:r>
            <a:r>
              <a:rPr>
                <a:latin typeface="微软雅黑" panose="020B0503020204020204" pitchFamily="34" charset="-122"/>
                <a:ea typeface="微软雅黑" panose="020B0503020204020204" pitchFamily="34" charset="-122"/>
              </a:rPr>
              <a:t>和</a:t>
            </a:r>
            <a:r>
              <a:rPr b="1" u="sng">
                <a:latin typeface="微软雅黑" panose="020B0503020204020204" pitchFamily="34" charset="-122"/>
                <a:ea typeface="微软雅黑" panose="020B0503020204020204" pitchFamily="34" charset="-122"/>
              </a:rPr>
              <a:t>小组教学形式</a:t>
            </a:r>
            <a:r>
              <a:rPr>
                <a:latin typeface="微软雅黑" panose="020B0503020204020204" pitchFamily="34" charset="-122"/>
                <a:ea typeface="微软雅黑" panose="020B0503020204020204" pitchFamily="34" charset="-122"/>
              </a:rPr>
              <a:t>。我国在《幼儿园教育指导纲要（试行）》中提出的幼儿园教育活动形式有</a:t>
            </a:r>
            <a:r>
              <a:rPr b="1" u="sng">
                <a:solidFill>
                  <a:schemeClr val="accent2"/>
                </a:solidFill>
                <a:latin typeface="微软雅黑" panose="020B0503020204020204" pitchFamily="34" charset="-122"/>
                <a:ea typeface="微软雅黑" panose="020B0503020204020204" pitchFamily="34" charset="-122"/>
              </a:rPr>
              <a:t>游戏、体育活动、上课、观察、劳动、娱乐、日常生活</a:t>
            </a:r>
            <a:r>
              <a:rPr>
                <a:latin typeface="微软雅黑" panose="020B0503020204020204" pitchFamily="34" charset="-122"/>
                <a:ea typeface="微软雅黑" panose="020B0503020204020204" pitchFamily="34" charset="-122"/>
              </a:rPr>
              <a:t>七种。</a:t>
            </a:r>
            <a:endParaRPr>
              <a:latin typeface="微软雅黑" panose="020B0503020204020204" pitchFamily="34" charset="-122"/>
              <a:ea typeface="微软雅黑" panose="020B0503020204020204" pitchFamily="34" charset="-122"/>
            </a:endParaRPr>
          </a:p>
          <a:p>
            <a:pPr indent="0">
              <a:lnSpc>
                <a:spcPct val="150000"/>
              </a:lnSpc>
              <a:buFont typeface="Wingdings" panose="05000000000000000000" charset="0"/>
              <a:buNone/>
            </a:pPr>
            <a:r>
              <a:rPr b="1">
                <a:solidFill>
                  <a:srgbClr val="FF0000"/>
                </a:solidFill>
                <a:latin typeface="微软雅黑" panose="020B0503020204020204" pitchFamily="34" charset="-122"/>
                <a:ea typeface="微软雅黑" panose="020B0503020204020204" pitchFamily="34" charset="-122"/>
              </a:rPr>
              <a:t>   方法型策略</a:t>
            </a:r>
            <a:r>
              <a:rPr>
                <a:latin typeface="微软雅黑" panose="020B0503020204020204" pitchFamily="34" charset="-122"/>
                <a:ea typeface="微软雅黑" panose="020B0503020204020204" pitchFamily="34" charset="-122"/>
              </a:rPr>
              <a:t>是以教学方法和教学技术为中心的策略。从教师的角度看，有讲解、演示、示范、范例、提问等；从幼儿的学习活动看，有观察、分类、测量、种植、饲养等；从教师与幼儿的互动看，有谈话、讨论等。美国教学设计专家梅里尔（M. D. Merrill）指出，不同类型的教学策略可以促进不同类型知识和技能的学习。</a:t>
            </a:r>
            <a:endParaRPr>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Oval 6" descr="#wm#_48_07_*Z"/>
          <p:cNvSpPr>
            <a:spLocks noChangeArrowheads="1"/>
          </p:cNvSpPr>
          <p:nvPr>
            <p:custDataLst>
              <p:tags r:id="rId1"/>
            </p:custDataLst>
          </p:nvPr>
        </p:nvSpPr>
        <p:spPr bwMode="auto">
          <a:xfrm>
            <a:off x="2576830" y="1759956"/>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21" name="Oval 7" descr="#wm#_48_07_*Z"/>
          <p:cNvSpPr>
            <a:spLocks noChangeArrowheads="1"/>
          </p:cNvSpPr>
          <p:nvPr>
            <p:custDataLst>
              <p:tags r:id="rId2"/>
            </p:custDataLst>
          </p:nvPr>
        </p:nvSpPr>
        <p:spPr bwMode="auto">
          <a:xfrm>
            <a:off x="2533968" y="2040944"/>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2" name="文本框 38"/>
          <p:cNvSpPr txBox="1"/>
          <p:nvPr>
            <p:custDataLst>
              <p:tags r:id="rId3"/>
            </p:custDataLst>
          </p:nvPr>
        </p:nvSpPr>
        <p:spPr>
          <a:xfrm>
            <a:off x="3153410" y="1731645"/>
            <a:ext cx="4411345"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第一节　幼儿科学教育活动设计概述</a:t>
            </a:r>
            <a:endParaRPr lang="zh-CN" sz="2000" b="1" dirty="0">
              <a:latin typeface="华文细黑" panose="02010600040101010101" pitchFamily="2" charset="-122"/>
              <a:ea typeface="华文细黑" panose="02010600040101010101" pitchFamily="2" charset="-122"/>
            </a:endParaRPr>
          </a:p>
        </p:txBody>
      </p:sp>
      <p:sp>
        <p:nvSpPr>
          <p:cNvPr id="23" name="Oval 6" descr="#wm#_48_07_*Z"/>
          <p:cNvSpPr>
            <a:spLocks noChangeArrowheads="1"/>
          </p:cNvSpPr>
          <p:nvPr>
            <p:custDataLst>
              <p:tags r:id="rId4"/>
            </p:custDataLst>
          </p:nvPr>
        </p:nvSpPr>
        <p:spPr bwMode="auto">
          <a:xfrm>
            <a:off x="2576830" y="2461631"/>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24" name="Oval 7" descr="#wm#_48_07_*Z"/>
          <p:cNvSpPr>
            <a:spLocks noChangeArrowheads="1"/>
          </p:cNvSpPr>
          <p:nvPr>
            <p:custDataLst>
              <p:tags r:id="rId5"/>
            </p:custDataLst>
          </p:nvPr>
        </p:nvSpPr>
        <p:spPr bwMode="auto">
          <a:xfrm>
            <a:off x="2533968" y="2742619"/>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5" name="文本框 43"/>
          <p:cNvSpPr txBox="1"/>
          <p:nvPr>
            <p:custDataLst>
              <p:tags r:id="rId6"/>
            </p:custDataLst>
          </p:nvPr>
        </p:nvSpPr>
        <p:spPr>
          <a:xfrm>
            <a:off x="3153410" y="2433056"/>
            <a:ext cx="4301490"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第二节　集体教学活动</a:t>
            </a:r>
            <a:endParaRPr lang="zh-CN" sz="2000" b="1" dirty="0">
              <a:latin typeface="华文细黑" panose="02010600040101010101" pitchFamily="2" charset="-122"/>
              <a:ea typeface="华文细黑" panose="02010600040101010101" pitchFamily="2" charset="-122"/>
            </a:endParaRPr>
          </a:p>
        </p:txBody>
      </p:sp>
      <p:sp>
        <p:nvSpPr>
          <p:cNvPr id="26" name="Oval 6" descr="#wm#_48_07_*Z"/>
          <p:cNvSpPr>
            <a:spLocks noChangeArrowheads="1"/>
          </p:cNvSpPr>
          <p:nvPr>
            <p:custDataLst>
              <p:tags r:id="rId7"/>
            </p:custDataLst>
          </p:nvPr>
        </p:nvSpPr>
        <p:spPr bwMode="auto">
          <a:xfrm>
            <a:off x="2576830" y="3146796"/>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27" name="Oval 7" descr="#wm#_48_07_*Z"/>
          <p:cNvSpPr>
            <a:spLocks noChangeArrowheads="1"/>
          </p:cNvSpPr>
          <p:nvPr>
            <p:custDataLst>
              <p:tags r:id="rId8"/>
            </p:custDataLst>
          </p:nvPr>
        </p:nvSpPr>
        <p:spPr bwMode="auto">
          <a:xfrm>
            <a:off x="2533968" y="3434134"/>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8" name="文本框 48"/>
          <p:cNvSpPr txBox="1"/>
          <p:nvPr>
            <p:custDataLst>
              <p:tags r:id="rId9"/>
            </p:custDataLst>
          </p:nvPr>
        </p:nvSpPr>
        <p:spPr>
          <a:xfrm>
            <a:off x="3153410" y="3083560"/>
            <a:ext cx="4707255"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第三节　观察认识类活动 </a:t>
            </a:r>
            <a:endParaRPr lang="zh-CN" sz="2000" b="1" dirty="0">
              <a:latin typeface="华文细黑" panose="02010600040101010101" pitchFamily="2" charset="-122"/>
              <a:ea typeface="华文细黑" panose="02010600040101010101" pitchFamily="2" charset="-122"/>
            </a:endParaRPr>
          </a:p>
        </p:txBody>
      </p:sp>
      <p:sp>
        <p:nvSpPr>
          <p:cNvPr id="35" name="Oval 6" descr="#wm#_48_07_*Z"/>
          <p:cNvSpPr>
            <a:spLocks noChangeArrowheads="1"/>
          </p:cNvSpPr>
          <p:nvPr>
            <p:custDataLst>
              <p:tags r:id="rId10"/>
            </p:custDataLst>
          </p:nvPr>
        </p:nvSpPr>
        <p:spPr bwMode="auto">
          <a:xfrm>
            <a:off x="8497570" y="1360541"/>
            <a:ext cx="1525588" cy="1530350"/>
          </a:xfrm>
          <a:prstGeom prst="ellipse">
            <a:avLst/>
          </a:prstGeom>
          <a:solidFill>
            <a:srgbClr val="00B050">
              <a:alpha val="69000"/>
            </a:srgbClr>
          </a:solidFill>
          <a:ln>
            <a:noFill/>
          </a:ln>
          <a:effectLst/>
        </p:spPr>
        <p:txBody>
          <a:bodyPr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charset="0"/>
                <a:sym typeface="Arial" panose="020B0604020202020204" pitchFamily="34" charset="0"/>
              </a:rPr>
              <a:t>目</a:t>
            </a:r>
            <a:endParaRPr kumimoji="0" lang="zh-CN" altLang="zh-CN" sz="7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charset="0"/>
              <a:sym typeface="Arial" panose="020B0604020202020204" pitchFamily="34" charset="0"/>
            </a:endParaRPr>
          </a:p>
        </p:txBody>
      </p:sp>
      <p:sp>
        <p:nvSpPr>
          <p:cNvPr id="36" name="Oval 7" descr="#wm#_48_07_*Z"/>
          <p:cNvSpPr>
            <a:spLocks noChangeArrowheads="1"/>
          </p:cNvSpPr>
          <p:nvPr>
            <p:custDataLst>
              <p:tags r:id="rId11"/>
            </p:custDataLst>
          </p:nvPr>
        </p:nvSpPr>
        <p:spPr bwMode="auto">
          <a:xfrm>
            <a:off x="9559608" y="2501954"/>
            <a:ext cx="927100" cy="928688"/>
          </a:xfrm>
          <a:prstGeom prst="ellipse">
            <a:avLst/>
          </a:prstGeom>
          <a:solidFill>
            <a:srgbClr val="00B050">
              <a:alpha val="35000"/>
            </a:srgbClr>
          </a:solidFill>
          <a:ln>
            <a:noFill/>
          </a:ln>
          <a:effectLst/>
        </p:spPr>
        <p:txBody>
          <a:bodyPr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a:ln>
                  <a:noFill/>
                </a:ln>
                <a:solidFill>
                  <a:srgbClr val="00863D"/>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录</a:t>
            </a:r>
            <a:endParaRPr kumimoji="0" lang="zh-CN" altLang="zh-CN" sz="4400" b="0" i="0" u="none" strike="noStrike" kern="0" cap="none" spc="0" normalizeH="0" baseline="0" noProof="0">
              <a:ln>
                <a:noFill/>
              </a:ln>
              <a:solidFill>
                <a:srgbClr val="00863D"/>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37" name="文本框 31"/>
          <p:cNvSpPr txBox="1"/>
          <p:nvPr>
            <p:custDataLst>
              <p:tags r:id="rId12"/>
            </p:custDataLst>
          </p:nvPr>
        </p:nvSpPr>
        <p:spPr>
          <a:xfrm>
            <a:off x="8892858" y="2967091"/>
            <a:ext cx="611187" cy="2744788"/>
          </a:xfrm>
          <a:prstGeom prst="rect">
            <a:avLst/>
          </a:prstGeom>
          <a:noFill/>
          <a:ln w="9525">
            <a:noFill/>
          </a:ln>
        </p:spPr>
        <p:txBody>
          <a:bodyPr vert="eaVert" lIns="0" tIns="0" rIns="0" bIns="0" anchor="ctr"/>
          <a:lstStyle/>
          <a:p>
            <a:pPr eaLnBrk="1" hangingPunct="1"/>
            <a:r>
              <a:rPr lang="en-US" altLang="zh-CN" sz="3600" dirty="0">
                <a:solidFill>
                  <a:srgbClr val="DDDDDD"/>
                </a:solidFill>
                <a:latin typeface="华文细黑" panose="02010600040101010101" pitchFamily="2" charset="-122"/>
                <a:ea typeface="华文细黑" panose="02010600040101010101" pitchFamily="2" charset="-122"/>
              </a:rPr>
              <a:t>CONTENTS</a:t>
            </a:r>
            <a:endParaRPr lang="zh-CN" altLang="en-US" sz="3600" dirty="0">
              <a:solidFill>
                <a:srgbClr val="DDDDDD"/>
              </a:solidFill>
              <a:latin typeface="华文细黑" panose="02010600040101010101" pitchFamily="2" charset="-122"/>
              <a:ea typeface="华文细黑" panose="02010600040101010101" pitchFamily="2" charset="-122"/>
            </a:endParaRPr>
          </a:p>
        </p:txBody>
      </p:sp>
      <p:sp>
        <p:nvSpPr>
          <p:cNvPr id="5" name="Oval 6" descr="#wm#_48_07_*Z"/>
          <p:cNvSpPr>
            <a:spLocks noChangeArrowheads="1"/>
          </p:cNvSpPr>
          <p:nvPr>
            <p:custDataLst>
              <p:tags r:id="rId13"/>
            </p:custDataLst>
          </p:nvPr>
        </p:nvSpPr>
        <p:spPr bwMode="auto">
          <a:xfrm>
            <a:off x="2576830" y="3766556"/>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6" name="Oval 7" descr="#wm#_48_07_*Z"/>
          <p:cNvSpPr>
            <a:spLocks noChangeArrowheads="1"/>
          </p:cNvSpPr>
          <p:nvPr>
            <p:custDataLst>
              <p:tags r:id="rId14"/>
            </p:custDataLst>
          </p:nvPr>
        </p:nvSpPr>
        <p:spPr bwMode="auto">
          <a:xfrm>
            <a:off x="2533968" y="4053894"/>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7" name="文本框 48"/>
          <p:cNvSpPr txBox="1"/>
          <p:nvPr>
            <p:custDataLst>
              <p:tags r:id="rId15"/>
            </p:custDataLst>
          </p:nvPr>
        </p:nvSpPr>
        <p:spPr>
          <a:xfrm>
            <a:off x="3153410" y="3703320"/>
            <a:ext cx="4707255"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第四节　实验操作类活动 </a:t>
            </a:r>
            <a:endParaRPr lang="zh-CN" sz="2000" b="1" dirty="0">
              <a:latin typeface="华文细黑" panose="02010600040101010101" pitchFamily="2" charset="-122"/>
              <a:ea typeface="华文细黑" panose="02010600040101010101" pitchFamily="2" charset="-122"/>
            </a:endParaRPr>
          </a:p>
        </p:txBody>
      </p:sp>
      <p:sp>
        <p:nvSpPr>
          <p:cNvPr id="2" name="Oval 6" descr="#wm#_48_07_*Z"/>
          <p:cNvSpPr>
            <a:spLocks noChangeArrowheads="1"/>
          </p:cNvSpPr>
          <p:nvPr>
            <p:custDataLst>
              <p:tags r:id="rId16"/>
            </p:custDataLst>
          </p:nvPr>
        </p:nvSpPr>
        <p:spPr bwMode="auto">
          <a:xfrm>
            <a:off x="2519045" y="4365996"/>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3" name="Oval 7" descr="#wm#_48_07_*Z"/>
          <p:cNvSpPr>
            <a:spLocks noChangeArrowheads="1"/>
          </p:cNvSpPr>
          <p:nvPr>
            <p:custDataLst>
              <p:tags r:id="rId17"/>
            </p:custDataLst>
          </p:nvPr>
        </p:nvSpPr>
        <p:spPr bwMode="auto">
          <a:xfrm>
            <a:off x="2476183" y="4653334"/>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4" name="文本框 48"/>
          <p:cNvSpPr txBox="1"/>
          <p:nvPr>
            <p:custDataLst>
              <p:tags r:id="rId18"/>
            </p:custDataLst>
          </p:nvPr>
        </p:nvSpPr>
        <p:spPr>
          <a:xfrm>
            <a:off x="3154045" y="4302760"/>
            <a:ext cx="4707255"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第五节　科学讨论类活动 </a:t>
            </a:r>
            <a:endParaRPr lang="zh-CN" sz="2000" b="1" dirty="0">
              <a:latin typeface="华文细黑" panose="02010600040101010101" pitchFamily="2" charset="-122"/>
              <a:ea typeface="华文细黑" panose="02010600040101010101" pitchFamily="2" charset="-122"/>
            </a:endParaRPr>
          </a:p>
        </p:txBody>
      </p:sp>
      <p:sp>
        <p:nvSpPr>
          <p:cNvPr id="8" name="Oval 6" descr="#wm#_48_07_*Z"/>
          <p:cNvSpPr>
            <a:spLocks noChangeArrowheads="1"/>
          </p:cNvSpPr>
          <p:nvPr>
            <p:custDataLst>
              <p:tags r:id="rId19"/>
            </p:custDataLst>
          </p:nvPr>
        </p:nvSpPr>
        <p:spPr bwMode="auto">
          <a:xfrm>
            <a:off x="2518410" y="4955276"/>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9" name="Oval 7" descr="#wm#_48_07_*Z"/>
          <p:cNvSpPr>
            <a:spLocks noChangeArrowheads="1"/>
          </p:cNvSpPr>
          <p:nvPr>
            <p:custDataLst>
              <p:tags r:id="rId20"/>
            </p:custDataLst>
          </p:nvPr>
        </p:nvSpPr>
        <p:spPr bwMode="auto">
          <a:xfrm>
            <a:off x="2475548" y="5242614"/>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0" name="文本框 48"/>
          <p:cNvSpPr txBox="1"/>
          <p:nvPr>
            <p:custDataLst>
              <p:tags r:id="rId21"/>
            </p:custDataLst>
          </p:nvPr>
        </p:nvSpPr>
        <p:spPr>
          <a:xfrm>
            <a:off x="3153410" y="4892040"/>
            <a:ext cx="4707255"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第六节　技术操作类活动 </a:t>
            </a:r>
            <a:endParaRPr lang="zh-CN" sz="2000" b="1" dirty="0">
              <a:latin typeface="华文细黑" panose="02010600040101010101" pitchFamily="2" charset="-122"/>
              <a:ea typeface="华文细黑" panose="02010600040101010101" pitchFamily="2" charset="-122"/>
            </a:endParaRPr>
          </a:p>
        </p:txBody>
      </p:sp>
      <p:sp>
        <p:nvSpPr>
          <p:cNvPr id="11" name="Oval 6" descr="#wm#_48_07_*Z"/>
          <p:cNvSpPr>
            <a:spLocks noChangeArrowheads="1"/>
          </p:cNvSpPr>
          <p:nvPr>
            <p:custDataLst>
              <p:tags r:id="rId22"/>
            </p:custDataLst>
          </p:nvPr>
        </p:nvSpPr>
        <p:spPr bwMode="auto">
          <a:xfrm>
            <a:off x="2518410" y="5535031"/>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12" name="Oval 7" descr="#wm#_48_07_*Z"/>
          <p:cNvSpPr>
            <a:spLocks noChangeArrowheads="1"/>
          </p:cNvSpPr>
          <p:nvPr>
            <p:custDataLst>
              <p:tags r:id="rId23"/>
            </p:custDataLst>
          </p:nvPr>
        </p:nvSpPr>
        <p:spPr bwMode="auto">
          <a:xfrm>
            <a:off x="2475548" y="5822369"/>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13" name="文本框 48"/>
          <p:cNvSpPr txBox="1"/>
          <p:nvPr>
            <p:custDataLst>
              <p:tags r:id="rId24"/>
            </p:custDataLst>
          </p:nvPr>
        </p:nvSpPr>
        <p:spPr>
          <a:xfrm>
            <a:off x="3153410" y="5471795"/>
            <a:ext cx="4707255" cy="440055"/>
          </a:xfrm>
          <a:prstGeom prst="rect">
            <a:avLst/>
          </a:prstGeom>
          <a:noFill/>
          <a:ln w="9525">
            <a:noFill/>
          </a:ln>
        </p:spPr>
        <p:txBody>
          <a:bodyPr lIns="0" tIns="0" rIns="0" bIns="0" anchor="ctr"/>
          <a:lstStyle/>
          <a:p>
            <a:pPr eaLnBrk="1" hangingPunct="1"/>
            <a:r>
              <a:rPr lang="zh-CN" sz="2000" b="1" dirty="0">
                <a:latin typeface="华文细黑" panose="02010600040101010101" pitchFamily="2" charset="-122"/>
                <a:ea typeface="华文细黑" panose="02010600040101010101" pitchFamily="2" charset="-122"/>
              </a:rPr>
              <a:t>第七节　幼儿科学教育活动的整合</a:t>
            </a:r>
            <a:endParaRPr lang="zh-CN" sz="2000" b="1" dirty="0">
              <a:latin typeface="华文细黑" panose="02010600040101010101" pitchFamily="2" charset="-122"/>
              <a:ea typeface="华文细黑" panose="02010600040101010101" pitchFamily="2" charset="-122"/>
            </a:endParaRPr>
          </a:p>
        </p:txBody>
      </p:sp>
    </p:spTree>
    <p:custDataLst>
      <p:tags r:id="rId25"/>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二、集体教学活动的设计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5016500" y="1377950"/>
            <a:ext cx="279400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（四）活动过程的设计</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00100" y="1983105"/>
            <a:ext cx="9626600" cy="810260"/>
          </a:xfrm>
          <a:prstGeom prst="rect">
            <a:avLst/>
          </a:prstGeom>
          <a:noFill/>
        </p:spPr>
        <p:txBody>
          <a:bodyPr wrap="square" rtlCol="0" anchor="t">
            <a:spAutoFit/>
          </a:bodyPr>
          <a:p>
            <a:pPr>
              <a:lnSpc>
                <a:spcPct val="130000"/>
              </a:lnSpc>
            </a:pPr>
            <a:r>
              <a:rPr lang="en-US" altLang="zh-CN" b="1">
                <a:latin typeface="微软雅黑" panose="020B0503020204020204" pitchFamily="34" charset="-122"/>
                <a:ea typeface="微软雅黑" panose="020B0503020204020204" pitchFamily="34" charset="-122"/>
              </a:rPr>
              <a:t>   </a:t>
            </a:r>
            <a:r>
              <a:rPr lang="zh-CN" altLang="en-US" b="1">
                <a:latin typeface="微软雅黑" panose="020B0503020204020204" pitchFamily="34" charset="-122"/>
                <a:ea typeface="微软雅黑" panose="020B0503020204020204" pitchFamily="34" charset="-122"/>
              </a:rPr>
              <a:t>科学教育过程中，教师使用教学干预策略的目的在于推动幼儿的主动探究与学习，使幼儿主动地与客观事物相互作用，促成幼儿认识的主动建构。具体表现在以下几个方面：</a:t>
            </a:r>
            <a:endParaRPr lang="zh-CN" altLang="en-US" b="1">
              <a:latin typeface="微软雅黑" panose="020B0503020204020204" pitchFamily="34" charset="-122"/>
              <a:ea typeface="微软雅黑" panose="020B0503020204020204" pitchFamily="34" charset="-122"/>
            </a:endParaRPr>
          </a:p>
        </p:txBody>
      </p:sp>
      <p:sp>
        <p:nvSpPr>
          <p:cNvPr id="6" name="文本框 5"/>
          <p:cNvSpPr txBox="1"/>
          <p:nvPr/>
        </p:nvSpPr>
        <p:spPr>
          <a:xfrm>
            <a:off x="800100" y="2961005"/>
            <a:ext cx="10362565" cy="1585595"/>
          </a:xfrm>
          <a:prstGeom prst="rect">
            <a:avLst/>
          </a:prstGeom>
          <a:noFill/>
        </p:spPr>
        <p:txBody>
          <a:bodyPr wrap="square" rtlCol="0" anchor="t">
            <a:spAutoFit/>
          </a:bodyPr>
          <a:p>
            <a:pPr>
              <a:lnSpc>
                <a:spcPct val="180000"/>
              </a:lnSpc>
            </a:pPr>
            <a:r>
              <a:rPr>
                <a:latin typeface="微软雅黑" panose="020B0503020204020204" pitchFamily="34" charset="-122"/>
                <a:ea typeface="微软雅黑" panose="020B0503020204020204" pitchFamily="34" charset="-122"/>
              </a:rPr>
              <a:t>（1）使幼儿产生疑问或疑惑。幼儿真正的主动探究和学习是从意识到有问题开始的。</a:t>
            </a:r>
            <a:endParaRPr>
              <a:latin typeface="微软雅黑" panose="020B0503020204020204" pitchFamily="34" charset="-122"/>
              <a:ea typeface="微软雅黑" panose="020B0503020204020204" pitchFamily="34" charset="-122"/>
            </a:endParaRPr>
          </a:p>
          <a:p>
            <a:pPr>
              <a:lnSpc>
                <a:spcPct val="180000"/>
              </a:lnSpc>
            </a:pPr>
            <a:r>
              <a:rPr>
                <a:latin typeface="微软雅黑" panose="020B0503020204020204" pitchFamily="34" charset="-122"/>
                <a:ea typeface="微软雅黑" panose="020B0503020204020204" pitchFamily="34" charset="-122"/>
              </a:rPr>
              <a:t>（2）支持、鼓励幼儿运用自己已有的经验去猜想和解释。</a:t>
            </a:r>
            <a:endParaRPr>
              <a:latin typeface="微软雅黑" panose="020B0503020204020204" pitchFamily="34" charset="-122"/>
              <a:ea typeface="微软雅黑" panose="020B0503020204020204" pitchFamily="34" charset="-122"/>
            </a:endParaRPr>
          </a:p>
          <a:p>
            <a:pPr>
              <a:lnSpc>
                <a:spcPct val="180000"/>
              </a:lnSpc>
            </a:pPr>
            <a:r>
              <a:rPr>
                <a:latin typeface="微软雅黑" panose="020B0503020204020204" pitchFamily="34" charset="-122"/>
                <a:ea typeface="微软雅黑" panose="020B0503020204020204" pitchFamily="34" charset="-122"/>
              </a:rPr>
              <a:t>（3）鼓励幼儿按照自己的想法作用于物体，尝试着自己解决问题。</a:t>
            </a:r>
            <a:endParaRPr>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二、集体教学活动的设计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5016500" y="1377950"/>
            <a:ext cx="279400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（四）活动过程的设计</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00100" y="1746250"/>
            <a:ext cx="9626600" cy="450850"/>
          </a:xfrm>
          <a:prstGeom prst="rect">
            <a:avLst/>
          </a:prstGeom>
          <a:noFill/>
        </p:spPr>
        <p:txBody>
          <a:bodyPr wrap="square" rtlCol="0" anchor="t">
            <a:spAutoFit/>
          </a:bodyPr>
          <a:p>
            <a:pPr>
              <a:lnSpc>
                <a:spcPct val="130000"/>
              </a:lnSpc>
            </a:pPr>
            <a:r>
              <a:rPr b="1">
                <a:latin typeface="微软雅黑" panose="020B0503020204020204" pitchFamily="34" charset="-122"/>
                <a:ea typeface="微软雅黑" panose="020B0503020204020204" pitchFamily="34" charset="-122"/>
              </a:rPr>
              <a:t>3. 活动程序的设计</a:t>
            </a:r>
            <a:endParaRPr b="1">
              <a:latin typeface="微软雅黑" panose="020B0503020204020204" pitchFamily="34" charset="-122"/>
              <a:ea typeface="微软雅黑" panose="020B0503020204020204" pitchFamily="34" charset="-122"/>
            </a:endParaRPr>
          </a:p>
        </p:txBody>
      </p:sp>
      <p:sp>
        <p:nvSpPr>
          <p:cNvPr id="6" name="文本框 5"/>
          <p:cNvSpPr txBox="1"/>
          <p:nvPr/>
        </p:nvSpPr>
        <p:spPr>
          <a:xfrm>
            <a:off x="800100" y="2313305"/>
            <a:ext cx="10362565" cy="865505"/>
          </a:xfrm>
          <a:prstGeom prst="rect">
            <a:avLst/>
          </a:prstGeom>
          <a:noFill/>
        </p:spPr>
        <p:txBody>
          <a:bodyPr wrap="square" rtlCol="0" anchor="t">
            <a:spAutoFit/>
          </a:bodyPr>
          <a:p>
            <a:pPr>
              <a:lnSpc>
                <a:spcPct val="140000"/>
              </a:lnSpc>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加涅把学习过程分为八个阶段：</a:t>
            </a:r>
            <a:r>
              <a:rPr>
                <a:solidFill>
                  <a:schemeClr val="accent2"/>
                </a:solidFill>
                <a:latin typeface="微软雅黑" panose="020B0503020204020204" pitchFamily="34" charset="-122"/>
                <a:ea typeface="微软雅黑" panose="020B0503020204020204" pitchFamily="34" charset="-122"/>
              </a:rPr>
              <a:t>动机阶段、领会阶段、获得阶段、保持阶段、回忆阶段、概括阶段、操作阶段、反馈阶段</a:t>
            </a:r>
            <a:r>
              <a:rPr>
                <a:latin typeface="微软雅黑" panose="020B0503020204020204" pitchFamily="34" charset="-122"/>
                <a:ea typeface="微软雅黑" panose="020B0503020204020204" pitchFamily="34" charset="-122"/>
              </a:rPr>
              <a:t>。</a:t>
            </a:r>
            <a:endParaRPr>
              <a:latin typeface="微软雅黑" panose="020B0503020204020204" pitchFamily="34" charset="-122"/>
              <a:ea typeface="微软雅黑" panose="020B0503020204020204" pitchFamily="34" charset="-122"/>
            </a:endParaRPr>
          </a:p>
        </p:txBody>
      </p:sp>
      <p:sp>
        <p:nvSpPr>
          <p:cNvPr id="2" name="文本框 1"/>
          <p:cNvSpPr txBox="1"/>
          <p:nvPr/>
        </p:nvSpPr>
        <p:spPr>
          <a:xfrm>
            <a:off x="800100" y="3374390"/>
            <a:ext cx="10362565" cy="478155"/>
          </a:xfrm>
          <a:prstGeom prst="rect">
            <a:avLst/>
          </a:prstGeom>
          <a:noFill/>
        </p:spPr>
        <p:txBody>
          <a:bodyPr wrap="square" rtlCol="0" anchor="t">
            <a:spAutoFit/>
          </a:bodyPr>
          <a:p>
            <a:pPr>
              <a:lnSpc>
                <a:spcPct val="140000"/>
              </a:lnSpc>
            </a:pPr>
            <a:r>
              <a:rPr b="1">
                <a:latin typeface="微软雅黑" panose="020B0503020204020204" pitchFamily="34" charset="-122"/>
                <a:ea typeface="微软雅黑" panose="020B0503020204020204" pitchFamily="34" charset="-122"/>
              </a:rPr>
              <a:t>一般来说，教师在设计教育活动程序时应遵循以下几条原则</a:t>
            </a:r>
            <a:r>
              <a:rPr lang="zh-CN" b="1">
                <a:latin typeface="微软雅黑" panose="020B0503020204020204" pitchFamily="34" charset="-122"/>
                <a:ea typeface="微软雅黑" panose="020B0503020204020204" pitchFamily="34" charset="-122"/>
              </a:rPr>
              <a:t>：</a:t>
            </a:r>
            <a:endParaRPr lang="zh-CN" b="1">
              <a:latin typeface="微软雅黑" panose="020B0503020204020204" pitchFamily="34" charset="-122"/>
              <a:ea typeface="微软雅黑" panose="020B0503020204020204" pitchFamily="34" charset="-122"/>
            </a:endParaRPr>
          </a:p>
        </p:txBody>
      </p:sp>
      <p:sp>
        <p:nvSpPr>
          <p:cNvPr id="4" name="文本框 3"/>
          <p:cNvSpPr txBox="1"/>
          <p:nvPr/>
        </p:nvSpPr>
        <p:spPr>
          <a:xfrm>
            <a:off x="711200" y="4079240"/>
            <a:ext cx="10173335" cy="1640205"/>
          </a:xfrm>
          <a:prstGeom prst="rect">
            <a:avLst/>
          </a:prstGeom>
          <a:noFill/>
        </p:spPr>
        <p:txBody>
          <a:bodyPr wrap="square" rtlCol="0" anchor="t">
            <a:spAutoFit/>
          </a:bodyPr>
          <a:p>
            <a:pPr>
              <a:lnSpc>
                <a:spcPct val="140000"/>
              </a:lnSpc>
            </a:pPr>
            <a:r>
              <a:rPr lang="zh-CN" altLang="en-US">
                <a:latin typeface="微软雅黑" panose="020B0503020204020204" pitchFamily="34" charset="-122"/>
                <a:ea typeface="微软雅黑" panose="020B0503020204020204" pitchFamily="34" charset="-122"/>
              </a:rPr>
              <a:t>第一，在活动过程中综合体现活动目标、教育内容、教育组织形式和教育策略的安排；</a:t>
            </a:r>
            <a:endParaRPr lang="zh-CN" altLang="en-US">
              <a:latin typeface="微软雅黑" panose="020B0503020204020204" pitchFamily="34" charset="-122"/>
              <a:ea typeface="微软雅黑" panose="020B0503020204020204" pitchFamily="34" charset="-122"/>
            </a:endParaRPr>
          </a:p>
          <a:p>
            <a:pPr>
              <a:lnSpc>
                <a:spcPct val="140000"/>
              </a:lnSpc>
            </a:pPr>
            <a:r>
              <a:rPr lang="zh-CN" altLang="en-US">
                <a:latin typeface="微软雅黑" panose="020B0503020204020204" pitchFamily="34" charset="-122"/>
                <a:ea typeface="微软雅黑" panose="020B0503020204020204" pitchFamily="34" charset="-122"/>
              </a:rPr>
              <a:t>第二，为教育活动的具体实施留有余地，便于自己根据幼儿的活动状况、活动扩展，随机调整教学干预策略，为课堂的再创造提供条件；</a:t>
            </a:r>
            <a:endParaRPr lang="zh-CN" altLang="en-US">
              <a:latin typeface="微软雅黑" panose="020B0503020204020204" pitchFamily="34" charset="-122"/>
              <a:ea typeface="微软雅黑" panose="020B0503020204020204" pitchFamily="34" charset="-122"/>
            </a:endParaRPr>
          </a:p>
          <a:p>
            <a:pPr>
              <a:lnSpc>
                <a:spcPct val="140000"/>
              </a:lnSpc>
            </a:pPr>
            <a:r>
              <a:rPr lang="zh-CN" altLang="en-US">
                <a:latin typeface="微软雅黑" panose="020B0503020204020204" pitchFamily="34" charset="-122"/>
                <a:ea typeface="微软雅黑" panose="020B0503020204020204" pitchFamily="34" charset="-122"/>
              </a:rPr>
              <a:t>第三，要保证幼儿有充足的活动时间、操作机会和表达机会。</a:t>
            </a:r>
            <a:endParaRPr lang="zh-CN" altLang="en-US">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二、集体教学活动的设计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5016500" y="1377950"/>
            <a:ext cx="279400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（四）活动过程的设计</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00100" y="2057400"/>
            <a:ext cx="9626600" cy="810260"/>
          </a:xfrm>
          <a:prstGeom prst="rect">
            <a:avLst/>
          </a:prstGeom>
          <a:noFill/>
        </p:spPr>
        <p:txBody>
          <a:bodyPr wrap="square" rtlCol="0" anchor="t">
            <a:spAutoFit/>
          </a:bodyPr>
          <a:p>
            <a:pPr>
              <a:lnSpc>
                <a:spcPct val="130000"/>
              </a:lnSpc>
            </a:pPr>
            <a:r>
              <a:rPr lang="en-US" b="1">
                <a:latin typeface="微软雅黑" panose="020B0503020204020204" pitchFamily="34" charset="-122"/>
                <a:ea typeface="微软雅黑" panose="020B0503020204020204" pitchFamily="34" charset="-122"/>
              </a:rPr>
              <a:t>    </a:t>
            </a:r>
            <a:r>
              <a:rPr b="1">
                <a:latin typeface="微软雅黑" panose="020B0503020204020204" pitchFamily="34" charset="-122"/>
                <a:ea typeface="微软雅黑" panose="020B0503020204020204" pitchFamily="34" charset="-122"/>
              </a:rPr>
              <a:t>活动程序的设计方法没有固定的模式，可以进行广泛的探索。但一般来说，应该包含以下几个方面：</a:t>
            </a:r>
            <a:endParaRPr b="1">
              <a:latin typeface="微软雅黑" panose="020B0503020204020204" pitchFamily="34" charset="-122"/>
              <a:ea typeface="微软雅黑" panose="020B0503020204020204" pitchFamily="34" charset="-122"/>
            </a:endParaRPr>
          </a:p>
        </p:txBody>
      </p:sp>
      <p:sp>
        <p:nvSpPr>
          <p:cNvPr id="4" name="文本框 3"/>
          <p:cNvSpPr txBox="1"/>
          <p:nvPr/>
        </p:nvSpPr>
        <p:spPr>
          <a:xfrm>
            <a:off x="800100" y="3013710"/>
            <a:ext cx="10173335" cy="2582545"/>
          </a:xfrm>
          <a:prstGeom prst="rect">
            <a:avLst/>
          </a:prstGeom>
          <a:noFill/>
        </p:spPr>
        <p:txBody>
          <a:bodyPr wrap="square" rtlCol="0" anchor="t">
            <a:spAutoFit/>
          </a:bodyPr>
          <a:p>
            <a:pPr>
              <a:lnSpc>
                <a:spcPct val="180000"/>
              </a:lnSpc>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第一，认真寻找每一个教育活动展开的起点与终点，恰当选择在起点和终点所运用的教学策略；</a:t>
            </a:r>
            <a:endParaRPr lang="zh-CN" altLang="en-US">
              <a:latin typeface="微软雅黑" panose="020B0503020204020204" pitchFamily="34" charset="-122"/>
              <a:ea typeface="微软雅黑" panose="020B0503020204020204" pitchFamily="34" charset="-122"/>
            </a:endParaRPr>
          </a:p>
          <a:p>
            <a:pPr>
              <a:lnSpc>
                <a:spcPct val="180000"/>
              </a:lnSpc>
            </a:pPr>
            <a:r>
              <a:rPr lang="zh-CN" altLang="en-US">
                <a:latin typeface="微软雅黑" panose="020B0503020204020204" pitchFamily="34" charset="-122"/>
                <a:ea typeface="微软雅黑" panose="020B0503020204020204" pitchFamily="34" charset="-122"/>
              </a:rPr>
              <a:t>    第二，分析并明确教育活动的重点与难点，以及准备在此采取的教育措施；</a:t>
            </a:r>
            <a:endParaRPr lang="zh-CN" altLang="en-US">
              <a:latin typeface="微软雅黑" panose="020B0503020204020204" pitchFamily="34" charset="-122"/>
              <a:ea typeface="微软雅黑" panose="020B0503020204020204" pitchFamily="34" charset="-122"/>
            </a:endParaRPr>
          </a:p>
          <a:p>
            <a:pPr>
              <a:lnSpc>
                <a:spcPct val="180000"/>
              </a:lnSpc>
            </a:pPr>
            <a:r>
              <a:rPr lang="zh-CN" altLang="en-US">
                <a:latin typeface="微软雅黑" panose="020B0503020204020204" pitchFamily="34" charset="-122"/>
                <a:ea typeface="微软雅黑" panose="020B0503020204020204" pitchFamily="34" charset="-122"/>
              </a:rPr>
              <a:t>    第三，设计出清晰的活动步骤、与这些步骤相关的内容，及其所需要的玩具、教具等材料；</a:t>
            </a:r>
            <a:endParaRPr lang="zh-CN" altLang="en-US">
              <a:latin typeface="微软雅黑" panose="020B0503020204020204" pitchFamily="34" charset="-122"/>
              <a:ea typeface="微软雅黑" panose="020B0503020204020204" pitchFamily="34" charset="-122"/>
            </a:endParaRPr>
          </a:p>
          <a:p>
            <a:pPr>
              <a:lnSpc>
                <a:spcPct val="180000"/>
              </a:lnSpc>
            </a:pPr>
            <a:r>
              <a:rPr lang="zh-CN" altLang="en-US">
                <a:latin typeface="微软雅黑" panose="020B0503020204020204" pitchFamily="34" charset="-122"/>
                <a:ea typeface="微软雅黑" panose="020B0503020204020204" pitchFamily="34" charset="-122"/>
              </a:rPr>
              <a:t>    第四，准备好需要重点提出的问题，主要包括为了引起幼儿学习兴趣的问题和为了检查幼儿学习效果的问题等。</a:t>
            </a:r>
            <a:endParaRPr lang="zh-CN" altLang="en-US">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二、集体教学活动的设计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5016500" y="1377950"/>
            <a:ext cx="279400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（四）活动过程的设计</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65200" y="1746250"/>
            <a:ext cx="2223135" cy="450850"/>
          </a:xfrm>
          <a:prstGeom prst="rect">
            <a:avLst/>
          </a:prstGeom>
          <a:noFill/>
        </p:spPr>
        <p:txBody>
          <a:bodyPr wrap="square" rtlCol="0" anchor="t">
            <a:spAutoFit/>
          </a:bodyPr>
          <a:p>
            <a:pPr>
              <a:lnSpc>
                <a:spcPct val="130000"/>
              </a:lnSpc>
            </a:pPr>
            <a:r>
              <a:rPr b="1">
                <a:latin typeface="微软雅黑" panose="020B0503020204020204" pitchFamily="34" charset="-122"/>
                <a:ea typeface="微软雅黑" panose="020B0503020204020204" pitchFamily="34" charset="-122"/>
              </a:rPr>
              <a:t>4. 教师提问的设计</a:t>
            </a:r>
            <a:endParaRPr b="1">
              <a:latin typeface="微软雅黑" panose="020B0503020204020204" pitchFamily="34" charset="-122"/>
              <a:ea typeface="微软雅黑" panose="020B0503020204020204" pitchFamily="34" charset="-122"/>
            </a:endParaRPr>
          </a:p>
        </p:txBody>
      </p:sp>
      <p:sp>
        <p:nvSpPr>
          <p:cNvPr id="4" name="文本框 3"/>
          <p:cNvSpPr txBox="1"/>
          <p:nvPr/>
        </p:nvSpPr>
        <p:spPr>
          <a:xfrm>
            <a:off x="4573270" y="2169160"/>
            <a:ext cx="6565265" cy="4078605"/>
          </a:xfrm>
          <a:prstGeom prst="rect">
            <a:avLst/>
          </a:prstGeom>
          <a:noFill/>
        </p:spPr>
        <p:txBody>
          <a:bodyPr wrap="square" rtlCol="0" anchor="t">
            <a:spAutoFit/>
          </a:bodyPr>
          <a:p>
            <a:pPr>
              <a:lnSpc>
                <a:spcPct val="160000"/>
              </a:lnSpc>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提问是教师对幼儿科学探究过程进行指导的重要策略。提问有两种：一种是</a:t>
            </a:r>
            <a:r>
              <a:rPr b="1">
                <a:solidFill>
                  <a:srgbClr val="FF0000"/>
                </a:solidFill>
                <a:latin typeface="微软雅黑" panose="020B0503020204020204" pitchFamily="34" charset="-122"/>
                <a:ea typeface="微软雅黑" panose="020B0503020204020204" pitchFamily="34" charset="-122"/>
              </a:rPr>
              <a:t>封闭式问题</a:t>
            </a:r>
            <a:r>
              <a:rPr>
                <a:latin typeface="微软雅黑" panose="020B0503020204020204" pitchFamily="34" charset="-122"/>
                <a:ea typeface="微软雅黑" panose="020B0503020204020204" pitchFamily="34" charset="-122"/>
              </a:rPr>
              <a:t>；一种是</a:t>
            </a:r>
            <a:r>
              <a:rPr b="1">
                <a:solidFill>
                  <a:srgbClr val="FF0000"/>
                </a:solidFill>
                <a:latin typeface="微软雅黑" panose="020B0503020204020204" pitchFamily="34" charset="-122"/>
                <a:ea typeface="微软雅黑" panose="020B0503020204020204" pitchFamily="34" charset="-122"/>
              </a:rPr>
              <a:t>开放式问题</a:t>
            </a:r>
            <a:r>
              <a:rPr>
                <a:latin typeface="微软雅黑" panose="020B0503020204020204" pitchFamily="34" charset="-122"/>
                <a:ea typeface="微软雅黑" panose="020B0503020204020204" pitchFamily="34" charset="-122"/>
              </a:rPr>
              <a:t>。封闭式问题的答案是限定的、唯一的，如“这是什么”“是不是……”；而开放式问题则没有限定的答案，如“这像什么”“你发现了什么”“有些什么”“用什么办法”等。教师提问质量的好坏，关键在于其能否通过问题启发幼儿的独立思考、操作和表达。教师应该更多地向幼儿提出开放式的问题，以便幼儿回忆并联系自己的以往经验，在自己的经验与水平的基础上进行发散性思维和创造性思维。</a:t>
            </a:r>
            <a:endParaRPr>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660400" y="2743200"/>
            <a:ext cx="3635375" cy="2053590"/>
          </a:xfrm>
          <a:prstGeom prst="rect">
            <a:avLst/>
          </a:prstGeom>
          <a:effectLst>
            <a:reflection stA="45000" endPos="69000" dist="50800" dir="5400000" sy="-100000" algn="bl" rotWithShape="0"/>
          </a:effectLst>
        </p:spPr>
      </p:pic>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0176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二、集体教学活动的设计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5016500" y="1377950"/>
            <a:ext cx="279400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（四）活动过程的设计</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65200" y="1746250"/>
            <a:ext cx="2223135" cy="450850"/>
          </a:xfrm>
          <a:prstGeom prst="rect">
            <a:avLst/>
          </a:prstGeom>
          <a:noFill/>
        </p:spPr>
        <p:txBody>
          <a:bodyPr wrap="square" rtlCol="0" anchor="t">
            <a:spAutoFit/>
          </a:bodyPr>
          <a:p>
            <a:pPr>
              <a:lnSpc>
                <a:spcPct val="130000"/>
              </a:lnSpc>
            </a:pPr>
            <a:r>
              <a:rPr b="1">
                <a:latin typeface="微软雅黑" panose="020B0503020204020204" pitchFamily="34" charset="-122"/>
                <a:ea typeface="微软雅黑" panose="020B0503020204020204" pitchFamily="34" charset="-122"/>
              </a:rPr>
              <a:t>5. 活动结束的设计</a:t>
            </a:r>
            <a:endParaRPr b="1">
              <a:latin typeface="微软雅黑" panose="020B0503020204020204" pitchFamily="34" charset="-122"/>
              <a:ea typeface="微软雅黑" panose="020B0503020204020204" pitchFamily="34" charset="-122"/>
            </a:endParaRPr>
          </a:p>
        </p:txBody>
      </p:sp>
      <p:sp>
        <p:nvSpPr>
          <p:cNvPr id="4" name="文本框 3"/>
          <p:cNvSpPr txBox="1"/>
          <p:nvPr/>
        </p:nvSpPr>
        <p:spPr>
          <a:xfrm>
            <a:off x="852805" y="2296160"/>
            <a:ext cx="9892030" cy="3830955"/>
          </a:xfrm>
          <a:prstGeom prst="rect">
            <a:avLst/>
          </a:prstGeom>
          <a:noFill/>
        </p:spPr>
        <p:txBody>
          <a:bodyPr wrap="square" rtlCol="0" anchor="t">
            <a:spAutoFit/>
          </a:bodyPr>
          <a:p>
            <a:pPr>
              <a:lnSpc>
                <a:spcPct val="150000"/>
              </a:lnSpc>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（1）以艺术的方式（如绘画、唱歌、跳舞）结束。这样可以让幼儿充分、自由地表达自己在活动中的发现或感受。</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（2）以教师和幼儿一起总结并评价这次活动结束。这是很多活动的结束方式。</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（3）制作活动可以以幼儿相互展示自己的作品结束。这样没有完成的幼儿也可以在轻松的气氛中继续完成自己的作品。</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（4）提出要求或建议，让幼儿在活动结束以后继续探索，或在今后的生活中注意</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观察。这样的结束可以使活动继续延伸。</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（5）迁移幼儿的学习经验。可由教师提出一个类似的问题情境，让幼儿用已有的经验去解决，以检验幼儿对新知识的理解水平。</a:t>
            </a:r>
            <a:endParaRPr>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三、集体教学活动的组织与指导</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4305300" y="1377950"/>
            <a:ext cx="4266565" cy="368300"/>
          </a:xfrm>
          <a:prstGeom prst="rect">
            <a:avLst/>
          </a:prstGeom>
          <a:noFill/>
        </p:spPr>
        <p:txBody>
          <a:bodyPr wrap="square" rtlCol="0" anchor="t">
            <a:spAutoFit/>
          </a:bodyPr>
          <a:p>
            <a:pPr algn="ctr"/>
            <a:r>
              <a:rPr lang="zh-CN" altLang="en-US" b="1">
                <a:solidFill>
                  <a:srgbClr val="FF0000"/>
                </a:solidFill>
                <a:latin typeface="微软雅黑" panose="020B0503020204020204" pitchFamily="34" charset="-122"/>
                <a:ea typeface="微软雅黑" panose="020B0503020204020204" pitchFamily="34" charset="-122"/>
              </a:rPr>
              <a:t>（一）教师在集体教学活动前的准备</a:t>
            </a:r>
            <a:endParaRPr lang="zh-CN" altLang="en-US" b="1">
              <a:solidFill>
                <a:srgbClr val="FF0000"/>
              </a:solidFill>
              <a:latin typeface="微软雅黑" panose="020B0503020204020204" pitchFamily="34" charset="-122"/>
              <a:ea typeface="微软雅黑" panose="020B0503020204020204" pitchFamily="34" charset="-122"/>
            </a:endParaRPr>
          </a:p>
        </p:txBody>
      </p:sp>
      <p:grpSp>
        <p:nvGrpSpPr>
          <p:cNvPr id="2" name="186465"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522095" y="1969135"/>
            <a:ext cx="8524875" cy="1473200"/>
            <a:chOff x="1090180" y="2011687"/>
            <a:chExt cx="10050044" cy="2502628"/>
          </a:xfrm>
        </p:grpSpPr>
        <p:sp>
          <p:nvSpPr>
            <p:cNvPr id="37" name="îṣľïde"/>
            <p:cNvSpPr/>
            <p:nvPr/>
          </p:nvSpPr>
          <p:spPr bwMode="auto">
            <a:xfrm>
              <a:off x="1111519" y="2800933"/>
              <a:ext cx="1388858" cy="1454654"/>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1"/>
            </a:solidFill>
            <a:ln>
              <a:noFill/>
            </a:ln>
          </p:spPr>
          <p:txBody>
            <a:bodyPr anchor="ctr"/>
            <a:p>
              <a:pPr algn="ctr"/>
            </a:p>
          </p:txBody>
        </p:sp>
        <p:sp>
          <p:nvSpPr>
            <p:cNvPr id="38" name="íšḻîḓè"/>
            <p:cNvSpPr/>
            <p:nvPr/>
          </p:nvSpPr>
          <p:spPr bwMode="auto">
            <a:xfrm>
              <a:off x="1100849" y="2546635"/>
              <a:ext cx="1410197" cy="457914"/>
            </a:xfrm>
            <a:prstGeom prst="ellipse">
              <a:avLst/>
            </a:prstGeom>
            <a:solidFill>
              <a:schemeClr val="accent1">
                <a:lumMod val="20000"/>
                <a:lumOff val="80000"/>
              </a:schemeClr>
            </a:solidFill>
            <a:ln>
              <a:noFill/>
            </a:ln>
          </p:spPr>
          <p:txBody>
            <a:bodyPr anchor="ctr"/>
            <a:p>
              <a:pPr algn="ctr"/>
            </a:p>
          </p:txBody>
        </p:sp>
        <p:sp>
          <p:nvSpPr>
            <p:cNvPr id="39" name="îś1íḑé"/>
            <p:cNvSpPr txBox="1"/>
            <p:nvPr/>
          </p:nvSpPr>
          <p:spPr>
            <a:xfrm>
              <a:off x="1090180" y="2011687"/>
              <a:ext cx="1410198" cy="992579"/>
            </a:xfrm>
            <a:prstGeom prst="rect">
              <a:avLst/>
            </a:prstGeom>
            <a:noFill/>
            <a:effectLst/>
          </p:spPr>
          <p:txBody>
            <a:bodyPr wrap="none" anchor="ctr" anchorCtr="1">
              <a:normAutofit fontScale="35000" lnSpcReduction="20000"/>
            </a:bodyPr>
            <a:p>
              <a:pPr algn="ctr"/>
              <a:r>
                <a:rPr lang="id-ID" sz="8000" b="1" dirty="0">
                  <a:solidFill>
                    <a:schemeClr val="accent1"/>
                  </a:solidFill>
                  <a:latin typeface="Impact" panose="020B0806030902050204" pitchFamily="34" charset="0"/>
                </a:rPr>
                <a:t>01</a:t>
              </a:r>
              <a:endParaRPr lang="id-ID" sz="8000" b="1" dirty="0">
                <a:solidFill>
                  <a:schemeClr val="accent1"/>
                </a:solidFill>
                <a:latin typeface="Impact" panose="020B0806030902050204" pitchFamily="34" charset="0"/>
              </a:endParaRPr>
            </a:p>
          </p:txBody>
        </p:sp>
        <p:grpSp>
          <p:nvGrpSpPr>
            <p:cNvPr id="41" name="ïṧ1iďê"/>
            <p:cNvGrpSpPr/>
            <p:nvPr/>
          </p:nvGrpSpPr>
          <p:grpSpPr>
            <a:xfrm>
              <a:off x="1532897" y="3993401"/>
              <a:ext cx="520916" cy="520914"/>
              <a:chOff x="2406923" y="2845390"/>
              <a:chExt cx="571222" cy="571221"/>
            </a:xfrm>
          </p:grpSpPr>
          <p:sp>
            <p:nvSpPr>
              <p:cNvPr id="45" name="íṣḷîḓé"/>
              <p:cNvSpPr/>
              <p:nvPr/>
            </p:nvSpPr>
            <p:spPr>
              <a:xfrm>
                <a:off x="2406923" y="2845390"/>
                <a:ext cx="571222" cy="571221"/>
              </a:xfrm>
              <a:prstGeom prst="ellipse">
                <a:avLst/>
              </a:prstGeom>
              <a:solidFill>
                <a:schemeClr val="accent1"/>
              </a:solidFill>
              <a:ln w="38100">
                <a:solidFill>
                  <a:schemeClr val="bg1"/>
                </a:solidFill>
              </a:ln>
            </p:spPr>
            <p:style>
              <a:lnRef idx="2">
                <a:schemeClr val="dk1"/>
              </a:lnRef>
              <a:fillRef idx="1">
                <a:schemeClr val="lt1"/>
              </a:fillRef>
              <a:effectRef idx="0">
                <a:schemeClr val="dk1"/>
              </a:effectRef>
              <a:fontRef idx="minor">
                <a:schemeClr val="dk1"/>
              </a:fontRef>
            </p:style>
            <p:txBody>
              <a:bodyPr anchor="ctr"/>
              <a:p>
                <a:pPr algn="ctr"/>
              </a:p>
            </p:txBody>
          </p:sp>
          <p:sp>
            <p:nvSpPr>
              <p:cNvPr id="46" name="ïśļíḋe"/>
              <p:cNvSpPr/>
              <p:nvPr/>
            </p:nvSpPr>
            <p:spPr bwMode="auto">
              <a:xfrm>
                <a:off x="2540113" y="2998524"/>
                <a:ext cx="304843" cy="264949"/>
              </a:xfrm>
              <a:custGeom>
                <a:avLst/>
                <a:gdLst>
                  <a:gd name="connsiteX0" fmla="*/ 427885 w 601094"/>
                  <a:gd name="connsiteY0" fmla="*/ 274980 h 522431"/>
                  <a:gd name="connsiteX1" fmla="*/ 432269 w 601094"/>
                  <a:gd name="connsiteY1" fmla="*/ 321660 h 522431"/>
                  <a:gd name="connsiteX2" fmla="*/ 431295 w 601094"/>
                  <a:gd name="connsiteY2" fmla="*/ 429121 h 522431"/>
                  <a:gd name="connsiteX3" fmla="*/ 453455 w 601094"/>
                  <a:gd name="connsiteY3" fmla="*/ 417208 h 522431"/>
                  <a:gd name="connsiteX4" fmla="*/ 448585 w 601094"/>
                  <a:gd name="connsiteY4" fmla="*/ 349619 h 522431"/>
                  <a:gd name="connsiteX5" fmla="*/ 448585 w 601094"/>
                  <a:gd name="connsiteY5" fmla="*/ 301238 h 522431"/>
                  <a:gd name="connsiteX6" fmla="*/ 427885 w 601094"/>
                  <a:gd name="connsiteY6" fmla="*/ 274980 h 522431"/>
                  <a:gd name="connsiteX7" fmla="*/ 352921 w 601094"/>
                  <a:gd name="connsiteY7" fmla="*/ 272822 h 522431"/>
                  <a:gd name="connsiteX8" fmla="*/ 354868 w 601094"/>
                  <a:gd name="connsiteY8" fmla="*/ 371774 h 522431"/>
                  <a:gd name="connsiteX9" fmla="*/ 351947 w 601094"/>
                  <a:gd name="connsiteY9" fmla="*/ 423317 h 522431"/>
                  <a:gd name="connsiteX10" fmla="*/ 378481 w 601094"/>
                  <a:gd name="connsiteY10" fmla="*/ 441065 h 522431"/>
                  <a:gd name="connsiteX11" fmla="*/ 386514 w 601094"/>
                  <a:gd name="connsiteY11" fmla="*/ 411647 h 522431"/>
                  <a:gd name="connsiteX12" fmla="*/ 385297 w 601094"/>
                  <a:gd name="connsiteY12" fmla="*/ 362535 h 522431"/>
                  <a:gd name="connsiteX13" fmla="*/ 388461 w 601094"/>
                  <a:gd name="connsiteY13" fmla="*/ 301511 h 522431"/>
                  <a:gd name="connsiteX14" fmla="*/ 356816 w 601094"/>
                  <a:gd name="connsiteY14" fmla="*/ 273795 h 522431"/>
                  <a:gd name="connsiteX15" fmla="*/ 352921 w 601094"/>
                  <a:gd name="connsiteY15" fmla="*/ 272822 h 522431"/>
                  <a:gd name="connsiteX16" fmla="*/ 276425 w 601094"/>
                  <a:gd name="connsiteY16" fmla="*/ 271096 h 522431"/>
                  <a:gd name="connsiteX17" fmla="*/ 279350 w 601094"/>
                  <a:gd name="connsiteY17" fmla="*/ 382676 h 522431"/>
                  <a:gd name="connsiteX18" fmla="*/ 278131 w 601094"/>
                  <a:gd name="connsiteY18" fmla="*/ 427892 h 522431"/>
                  <a:gd name="connsiteX19" fmla="*/ 302017 w 601094"/>
                  <a:gd name="connsiteY19" fmla="*/ 447096 h 522431"/>
                  <a:gd name="connsiteX20" fmla="*/ 308841 w 601094"/>
                  <a:gd name="connsiteY20" fmla="*/ 393859 h 522431"/>
                  <a:gd name="connsiteX21" fmla="*/ 309816 w 601094"/>
                  <a:gd name="connsiteY21" fmla="*/ 321660 h 522431"/>
                  <a:gd name="connsiteX22" fmla="*/ 313472 w 601094"/>
                  <a:gd name="connsiteY22" fmla="*/ 278875 h 522431"/>
                  <a:gd name="connsiteX23" fmla="*/ 281787 w 601094"/>
                  <a:gd name="connsiteY23" fmla="*/ 273041 h 522431"/>
                  <a:gd name="connsiteX24" fmla="*/ 276425 w 601094"/>
                  <a:gd name="connsiteY24" fmla="*/ 271096 h 522431"/>
                  <a:gd name="connsiteX25" fmla="*/ 207982 w 601094"/>
                  <a:gd name="connsiteY25" fmla="*/ 270139 h 522431"/>
                  <a:gd name="connsiteX26" fmla="*/ 212122 w 601094"/>
                  <a:gd name="connsiteY26" fmla="*/ 371024 h 522431"/>
                  <a:gd name="connsiteX27" fmla="*/ 213826 w 601094"/>
                  <a:gd name="connsiteY27" fmla="*/ 428880 h 522431"/>
                  <a:gd name="connsiteX28" fmla="*/ 219427 w 601094"/>
                  <a:gd name="connsiteY28" fmla="*/ 447842 h 522431"/>
                  <a:gd name="connsiteX29" fmla="*/ 237689 w 601094"/>
                  <a:gd name="connsiteY29" fmla="*/ 443709 h 522431"/>
                  <a:gd name="connsiteX30" fmla="*/ 236472 w 601094"/>
                  <a:gd name="connsiteY30" fmla="*/ 345013 h 522431"/>
                  <a:gd name="connsiteX31" fmla="*/ 237446 w 601094"/>
                  <a:gd name="connsiteY31" fmla="*/ 302228 h 522431"/>
                  <a:gd name="connsiteX32" fmla="*/ 213339 w 601094"/>
                  <a:gd name="connsiteY32" fmla="*/ 272570 h 522431"/>
                  <a:gd name="connsiteX33" fmla="*/ 207982 w 601094"/>
                  <a:gd name="connsiteY33" fmla="*/ 270139 h 522431"/>
                  <a:gd name="connsiteX34" fmla="*/ 167332 w 601094"/>
                  <a:gd name="connsiteY34" fmla="*/ 268198 h 522431"/>
                  <a:gd name="connsiteX35" fmla="*/ 141519 w 601094"/>
                  <a:gd name="connsiteY35" fmla="*/ 270872 h 522431"/>
                  <a:gd name="connsiteX36" fmla="*/ 136893 w 601094"/>
                  <a:gd name="connsiteY36" fmla="*/ 269657 h 522431"/>
                  <a:gd name="connsiteX37" fmla="*/ 141032 w 601094"/>
                  <a:gd name="connsiteY37" fmla="*/ 391464 h 522431"/>
                  <a:gd name="connsiteX38" fmla="*/ 138354 w 601094"/>
                  <a:gd name="connsiteY38" fmla="*/ 445924 h 522431"/>
                  <a:gd name="connsiteX39" fmla="*/ 167332 w 601094"/>
                  <a:gd name="connsiteY39" fmla="*/ 431823 h 522431"/>
                  <a:gd name="connsiteX40" fmla="*/ 168793 w 601094"/>
                  <a:gd name="connsiteY40" fmla="*/ 322172 h 522431"/>
                  <a:gd name="connsiteX41" fmla="*/ 167332 w 601094"/>
                  <a:gd name="connsiteY41" fmla="*/ 268198 h 522431"/>
                  <a:gd name="connsiteX42" fmla="*/ 424963 w 601094"/>
                  <a:gd name="connsiteY42" fmla="*/ 258205 h 522431"/>
                  <a:gd name="connsiteX43" fmla="*/ 470015 w 601094"/>
                  <a:gd name="connsiteY43" fmla="*/ 309504 h 522431"/>
                  <a:gd name="connsiteX44" fmla="*/ 468797 w 601094"/>
                  <a:gd name="connsiteY44" fmla="*/ 403836 h 522431"/>
                  <a:gd name="connsiteX45" fmla="*/ 467336 w 601094"/>
                  <a:gd name="connsiteY45" fmla="*/ 447112 h 522431"/>
                  <a:gd name="connsiteX46" fmla="*/ 417658 w 601094"/>
                  <a:gd name="connsiteY46" fmla="*/ 434469 h 522431"/>
                  <a:gd name="connsiteX47" fmla="*/ 418632 w 601094"/>
                  <a:gd name="connsiteY47" fmla="*/ 335761 h 522431"/>
                  <a:gd name="connsiteX48" fmla="*/ 415222 w 601094"/>
                  <a:gd name="connsiteY48" fmla="*/ 267687 h 522431"/>
                  <a:gd name="connsiteX49" fmla="*/ 419362 w 601094"/>
                  <a:gd name="connsiteY49" fmla="*/ 262824 h 522431"/>
                  <a:gd name="connsiteX50" fmla="*/ 424963 w 601094"/>
                  <a:gd name="connsiteY50" fmla="*/ 258205 h 522431"/>
                  <a:gd name="connsiteX51" fmla="*/ 356816 w 601094"/>
                  <a:gd name="connsiteY51" fmla="*/ 257749 h 522431"/>
                  <a:gd name="connsiteX52" fmla="*/ 392356 w 601094"/>
                  <a:gd name="connsiteY52" fmla="*/ 258478 h 522431"/>
                  <a:gd name="connsiteX53" fmla="*/ 398685 w 601094"/>
                  <a:gd name="connsiteY53" fmla="*/ 263340 h 522431"/>
                  <a:gd name="connsiteX54" fmla="*/ 400876 w 601094"/>
                  <a:gd name="connsiteY54" fmla="*/ 423803 h 522431"/>
                  <a:gd name="connsiteX55" fmla="*/ 366066 w 601094"/>
                  <a:gd name="connsiteY55" fmla="*/ 455652 h 522431"/>
                  <a:gd name="connsiteX56" fmla="*/ 340019 w 601094"/>
                  <a:gd name="connsiteY56" fmla="*/ 412133 h 522431"/>
                  <a:gd name="connsiteX57" fmla="*/ 344401 w 601094"/>
                  <a:gd name="connsiteY57" fmla="*/ 260909 h 522431"/>
                  <a:gd name="connsiteX58" fmla="*/ 352434 w 601094"/>
                  <a:gd name="connsiteY58" fmla="*/ 258964 h 522431"/>
                  <a:gd name="connsiteX59" fmla="*/ 356816 w 601094"/>
                  <a:gd name="connsiteY59" fmla="*/ 257749 h 522431"/>
                  <a:gd name="connsiteX60" fmla="*/ 213339 w 601094"/>
                  <a:gd name="connsiteY60" fmla="*/ 256040 h 522431"/>
                  <a:gd name="connsiteX61" fmla="*/ 252787 w 601094"/>
                  <a:gd name="connsiteY61" fmla="*/ 302228 h 522431"/>
                  <a:gd name="connsiteX62" fmla="*/ 250595 w 601094"/>
                  <a:gd name="connsiteY62" fmla="*/ 454405 h 522431"/>
                  <a:gd name="connsiteX63" fmla="*/ 243290 w 601094"/>
                  <a:gd name="connsiteY63" fmla="*/ 461455 h 522431"/>
                  <a:gd name="connsiteX64" fmla="*/ 207738 w 601094"/>
                  <a:gd name="connsiteY64" fmla="*/ 461455 h 522431"/>
                  <a:gd name="connsiteX65" fmla="*/ 201164 w 601094"/>
                  <a:gd name="connsiteY65" fmla="*/ 454891 h 522431"/>
                  <a:gd name="connsiteX66" fmla="*/ 199459 w 601094"/>
                  <a:gd name="connsiteY66" fmla="*/ 342825 h 522431"/>
                  <a:gd name="connsiteX67" fmla="*/ 198972 w 601094"/>
                  <a:gd name="connsiteY67" fmla="*/ 265277 h 522431"/>
                  <a:gd name="connsiteX68" fmla="*/ 205790 w 601094"/>
                  <a:gd name="connsiteY68" fmla="*/ 262360 h 522431"/>
                  <a:gd name="connsiteX69" fmla="*/ 213339 w 601094"/>
                  <a:gd name="connsiteY69" fmla="*/ 256040 h 522431"/>
                  <a:gd name="connsiteX70" fmla="*/ 281787 w 601094"/>
                  <a:gd name="connsiteY70" fmla="*/ 255781 h 522431"/>
                  <a:gd name="connsiteX71" fmla="*/ 327608 w 601094"/>
                  <a:gd name="connsiteY71" fmla="*/ 286897 h 522431"/>
                  <a:gd name="connsiteX72" fmla="*/ 323708 w 601094"/>
                  <a:gd name="connsiteY72" fmla="*/ 451472 h 522431"/>
                  <a:gd name="connsiteX73" fmla="*/ 316884 w 601094"/>
                  <a:gd name="connsiteY73" fmla="*/ 458279 h 522431"/>
                  <a:gd name="connsiteX74" fmla="*/ 262533 w 601094"/>
                  <a:gd name="connsiteY74" fmla="*/ 435914 h 522431"/>
                  <a:gd name="connsiteX75" fmla="*/ 267895 w 601094"/>
                  <a:gd name="connsiteY75" fmla="*/ 264289 h 522431"/>
                  <a:gd name="connsiteX76" fmla="*/ 273744 w 601094"/>
                  <a:gd name="connsiteY76" fmla="*/ 262831 h 522431"/>
                  <a:gd name="connsiteX77" fmla="*/ 281787 w 601094"/>
                  <a:gd name="connsiteY77" fmla="*/ 255781 h 522431"/>
                  <a:gd name="connsiteX78" fmla="*/ 163192 w 601094"/>
                  <a:gd name="connsiteY78" fmla="*/ 253367 h 522431"/>
                  <a:gd name="connsiteX79" fmla="*/ 179751 w 601094"/>
                  <a:gd name="connsiteY79" fmla="*/ 264794 h 522431"/>
                  <a:gd name="connsiteX80" fmla="*/ 176829 w 601094"/>
                  <a:gd name="connsiteY80" fmla="*/ 354508 h 522431"/>
                  <a:gd name="connsiteX81" fmla="*/ 177073 w 601094"/>
                  <a:gd name="connsiteY81" fmla="*/ 422341 h 522431"/>
                  <a:gd name="connsiteX82" fmla="*/ 176099 w 601094"/>
                  <a:gd name="connsiteY82" fmla="*/ 457108 h 522431"/>
                  <a:gd name="connsiteX83" fmla="*/ 132996 w 601094"/>
                  <a:gd name="connsiteY83" fmla="*/ 460755 h 522431"/>
                  <a:gd name="connsiteX84" fmla="*/ 130074 w 601094"/>
                  <a:gd name="connsiteY84" fmla="*/ 457838 h 522431"/>
                  <a:gd name="connsiteX85" fmla="*/ 132266 w 601094"/>
                  <a:gd name="connsiteY85" fmla="*/ 255312 h 522431"/>
                  <a:gd name="connsiteX86" fmla="*/ 136406 w 601094"/>
                  <a:gd name="connsiteY86" fmla="*/ 255798 h 522431"/>
                  <a:gd name="connsiteX87" fmla="*/ 141519 w 601094"/>
                  <a:gd name="connsiteY87" fmla="*/ 253610 h 522431"/>
                  <a:gd name="connsiteX88" fmla="*/ 163192 w 601094"/>
                  <a:gd name="connsiteY88" fmla="*/ 253367 h 522431"/>
                  <a:gd name="connsiteX89" fmla="*/ 15157 w 601094"/>
                  <a:gd name="connsiteY89" fmla="*/ 218612 h 522431"/>
                  <a:gd name="connsiteX90" fmla="*/ 20027 w 601094"/>
                  <a:gd name="connsiteY90" fmla="*/ 391686 h 522431"/>
                  <a:gd name="connsiteX91" fmla="*/ 17592 w 601094"/>
                  <a:gd name="connsiteY91" fmla="*/ 493293 h 522431"/>
                  <a:gd name="connsiteX92" fmla="*/ 79445 w 601094"/>
                  <a:gd name="connsiteY92" fmla="*/ 475791 h 522431"/>
                  <a:gd name="connsiteX93" fmla="*/ 83585 w 601094"/>
                  <a:gd name="connsiteY93" fmla="*/ 475548 h 522431"/>
                  <a:gd name="connsiteX94" fmla="*/ 373855 w 601094"/>
                  <a:gd name="connsiteY94" fmla="*/ 479438 h 522431"/>
                  <a:gd name="connsiteX95" fmla="*/ 582061 w 601094"/>
                  <a:gd name="connsiteY95" fmla="*/ 507149 h 522431"/>
                  <a:gd name="connsiteX96" fmla="*/ 588879 w 601094"/>
                  <a:gd name="connsiteY96" fmla="*/ 508607 h 522431"/>
                  <a:gd name="connsiteX97" fmla="*/ 582791 w 601094"/>
                  <a:gd name="connsiteY97" fmla="*/ 365433 h 522431"/>
                  <a:gd name="connsiteX98" fmla="*/ 581817 w 601094"/>
                  <a:gd name="connsiteY98" fmla="*/ 243893 h 522431"/>
                  <a:gd name="connsiteX99" fmla="*/ 479541 w 601094"/>
                  <a:gd name="connsiteY99" fmla="*/ 244622 h 522431"/>
                  <a:gd name="connsiteX100" fmla="*/ 471505 w 601094"/>
                  <a:gd name="connsiteY100" fmla="*/ 233683 h 522431"/>
                  <a:gd name="connsiteX101" fmla="*/ 471992 w 601094"/>
                  <a:gd name="connsiteY101" fmla="*/ 232711 h 522431"/>
                  <a:gd name="connsiteX102" fmla="*/ 265734 w 601094"/>
                  <a:gd name="connsiteY102" fmla="*/ 227849 h 522431"/>
                  <a:gd name="connsiteX103" fmla="*/ 119138 w 601094"/>
                  <a:gd name="connsiteY103" fmla="*/ 222988 h 522431"/>
                  <a:gd name="connsiteX104" fmla="*/ 126200 w 601094"/>
                  <a:gd name="connsiteY104" fmla="*/ 240003 h 522431"/>
                  <a:gd name="connsiteX105" fmla="*/ 126687 w 601094"/>
                  <a:gd name="connsiteY105" fmla="*/ 242920 h 522431"/>
                  <a:gd name="connsiteX106" fmla="*/ 126200 w 601094"/>
                  <a:gd name="connsiteY106" fmla="*/ 248268 h 522431"/>
                  <a:gd name="connsiteX107" fmla="*/ 69461 w 601094"/>
                  <a:gd name="connsiteY107" fmla="*/ 258721 h 522431"/>
                  <a:gd name="connsiteX108" fmla="*/ 15157 w 601094"/>
                  <a:gd name="connsiteY108" fmla="*/ 218612 h 522431"/>
                  <a:gd name="connsiteX109" fmla="*/ 300922 w 601094"/>
                  <a:gd name="connsiteY109" fmla="*/ 127898 h 522431"/>
                  <a:gd name="connsiteX110" fmla="*/ 259890 w 601094"/>
                  <a:gd name="connsiteY110" fmla="*/ 137666 h 522431"/>
                  <a:gd name="connsiteX111" fmla="*/ 169546 w 601094"/>
                  <a:gd name="connsiteY111" fmla="*/ 180449 h 522431"/>
                  <a:gd name="connsiteX112" fmla="*/ 119138 w 601094"/>
                  <a:gd name="connsiteY112" fmla="*/ 208160 h 522431"/>
                  <a:gd name="connsiteX113" fmla="*/ 288868 w 601094"/>
                  <a:gd name="connsiteY113" fmla="*/ 212292 h 522431"/>
                  <a:gd name="connsiteX114" fmla="*/ 479541 w 601094"/>
                  <a:gd name="connsiteY114" fmla="*/ 214966 h 522431"/>
                  <a:gd name="connsiteX115" fmla="*/ 420367 w 601094"/>
                  <a:gd name="connsiteY115" fmla="*/ 166593 h 522431"/>
                  <a:gd name="connsiteX116" fmla="*/ 300922 w 601094"/>
                  <a:gd name="connsiteY116" fmla="*/ 127898 h 522431"/>
                  <a:gd name="connsiteX117" fmla="*/ 304940 w 601094"/>
                  <a:gd name="connsiteY117" fmla="*/ 19043 h 522431"/>
                  <a:gd name="connsiteX118" fmla="*/ 305671 w 601094"/>
                  <a:gd name="connsiteY118" fmla="*/ 25606 h 522431"/>
                  <a:gd name="connsiteX119" fmla="*/ 320282 w 601094"/>
                  <a:gd name="connsiteY119" fmla="*/ 28766 h 522431"/>
                  <a:gd name="connsiteX120" fmla="*/ 311271 w 601094"/>
                  <a:gd name="connsiteY120" fmla="*/ 22932 h 522431"/>
                  <a:gd name="connsiteX121" fmla="*/ 304940 w 601094"/>
                  <a:gd name="connsiteY121" fmla="*/ 19043 h 522431"/>
                  <a:gd name="connsiteX122" fmla="*/ 296417 w 601094"/>
                  <a:gd name="connsiteY122" fmla="*/ 113 h 522431"/>
                  <a:gd name="connsiteX123" fmla="*/ 302992 w 601094"/>
                  <a:gd name="connsiteY123" fmla="*/ 4458 h 522431"/>
                  <a:gd name="connsiteX124" fmla="*/ 302992 w 601094"/>
                  <a:gd name="connsiteY124" fmla="*/ 4701 h 522431"/>
                  <a:gd name="connsiteX125" fmla="*/ 323691 w 601094"/>
                  <a:gd name="connsiteY125" fmla="*/ 12723 h 522431"/>
                  <a:gd name="connsiteX126" fmla="*/ 355835 w 601094"/>
                  <a:gd name="connsiteY126" fmla="*/ 31197 h 522431"/>
                  <a:gd name="connsiteX127" fmla="*/ 351451 w 601094"/>
                  <a:gd name="connsiteY127" fmla="*/ 47727 h 522431"/>
                  <a:gd name="connsiteX128" fmla="*/ 306888 w 601094"/>
                  <a:gd name="connsiteY128" fmla="*/ 47970 h 522431"/>
                  <a:gd name="connsiteX129" fmla="*/ 302018 w 601094"/>
                  <a:gd name="connsiteY129" fmla="*/ 104851 h 522431"/>
                  <a:gd name="connsiteX130" fmla="*/ 388222 w 601094"/>
                  <a:gd name="connsiteY130" fmla="*/ 131832 h 522431"/>
                  <a:gd name="connsiteX131" fmla="*/ 491960 w 601094"/>
                  <a:gd name="connsiteY131" fmla="*/ 235385 h 522431"/>
                  <a:gd name="connsiteX132" fmla="*/ 583035 w 601094"/>
                  <a:gd name="connsiteY132" fmla="*/ 217640 h 522431"/>
                  <a:gd name="connsiteX133" fmla="*/ 596185 w 601094"/>
                  <a:gd name="connsiteY133" fmla="*/ 224203 h 522431"/>
                  <a:gd name="connsiteX134" fmla="*/ 598376 w 601094"/>
                  <a:gd name="connsiteY134" fmla="*/ 229551 h 522431"/>
                  <a:gd name="connsiteX135" fmla="*/ 599107 w 601094"/>
                  <a:gd name="connsiteY135" fmla="*/ 403840 h 522431"/>
                  <a:gd name="connsiteX136" fmla="*/ 591558 w 601094"/>
                  <a:gd name="connsiteY136" fmla="*/ 516629 h 522431"/>
                  <a:gd name="connsiteX137" fmla="*/ 585470 w 601094"/>
                  <a:gd name="connsiteY137" fmla="*/ 519546 h 522431"/>
                  <a:gd name="connsiteX138" fmla="*/ 577677 w 601094"/>
                  <a:gd name="connsiteY138" fmla="*/ 522220 h 522431"/>
                  <a:gd name="connsiteX139" fmla="*/ 449101 w 601094"/>
                  <a:gd name="connsiteY139" fmla="*/ 489890 h 522431"/>
                  <a:gd name="connsiteX140" fmla="*/ 323934 w 601094"/>
                  <a:gd name="connsiteY140" fmla="*/ 501558 h 522431"/>
                  <a:gd name="connsiteX141" fmla="*/ 89429 w 601094"/>
                  <a:gd name="connsiteY141" fmla="*/ 487459 h 522431"/>
                  <a:gd name="connsiteX142" fmla="*/ 84072 w 601094"/>
                  <a:gd name="connsiteY142" fmla="*/ 492564 h 522431"/>
                  <a:gd name="connsiteX143" fmla="*/ 12966 w 601094"/>
                  <a:gd name="connsiteY143" fmla="*/ 518817 h 522431"/>
                  <a:gd name="connsiteX144" fmla="*/ 4686 w 601094"/>
                  <a:gd name="connsiteY144" fmla="*/ 512497 h 522431"/>
                  <a:gd name="connsiteX145" fmla="*/ 7121 w 601094"/>
                  <a:gd name="connsiteY145" fmla="*/ 310497 h 522431"/>
                  <a:gd name="connsiteX146" fmla="*/ 6878 w 601094"/>
                  <a:gd name="connsiteY146" fmla="*/ 210834 h 522431"/>
                  <a:gd name="connsiteX147" fmla="*/ 15888 w 601094"/>
                  <a:gd name="connsiteY147" fmla="*/ 212535 h 522431"/>
                  <a:gd name="connsiteX148" fmla="*/ 66782 w 601094"/>
                  <a:gd name="connsiteY148" fmla="*/ 247296 h 522431"/>
                  <a:gd name="connsiteX149" fmla="*/ 115485 w 601094"/>
                  <a:gd name="connsiteY149" fmla="*/ 242434 h 522431"/>
                  <a:gd name="connsiteX150" fmla="*/ 85046 w 601094"/>
                  <a:gd name="connsiteY150" fmla="*/ 211806 h 522431"/>
                  <a:gd name="connsiteX151" fmla="*/ 88212 w 601094"/>
                  <a:gd name="connsiteY151" fmla="*/ 200138 h 522431"/>
                  <a:gd name="connsiteX152" fmla="*/ 274014 w 601094"/>
                  <a:gd name="connsiteY152" fmla="*/ 111171 h 522431"/>
                  <a:gd name="connsiteX153" fmla="*/ 292521 w 601094"/>
                  <a:gd name="connsiteY153" fmla="*/ 105580 h 522431"/>
                  <a:gd name="connsiteX154" fmla="*/ 290329 w 601094"/>
                  <a:gd name="connsiteY154" fmla="*/ 40434 h 522431"/>
                  <a:gd name="connsiteX155" fmla="*/ 290086 w 601094"/>
                  <a:gd name="connsiteY155" fmla="*/ 29009 h 522431"/>
                  <a:gd name="connsiteX156" fmla="*/ 290573 w 601094"/>
                  <a:gd name="connsiteY156" fmla="*/ 6160 h 522431"/>
                  <a:gd name="connsiteX157" fmla="*/ 296417 w 601094"/>
                  <a:gd name="connsiteY157" fmla="*/ 113 h 522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Lst>
                <a:rect l="l" t="t" r="r" b="b"/>
                <a:pathLst>
                  <a:path w="601094" h="522431">
                    <a:moveTo>
                      <a:pt x="427885" y="274980"/>
                    </a:moveTo>
                    <a:cubicBezTo>
                      <a:pt x="432025" y="289568"/>
                      <a:pt x="431782" y="309261"/>
                      <a:pt x="432269" y="321660"/>
                    </a:cubicBezTo>
                    <a:cubicBezTo>
                      <a:pt x="433730" y="357156"/>
                      <a:pt x="437139" y="394111"/>
                      <a:pt x="431295" y="429121"/>
                    </a:cubicBezTo>
                    <a:cubicBezTo>
                      <a:pt x="427885" y="449300"/>
                      <a:pt x="455403" y="436171"/>
                      <a:pt x="453455" y="417208"/>
                    </a:cubicBezTo>
                    <a:cubicBezTo>
                      <a:pt x="451020" y="394840"/>
                      <a:pt x="449802" y="372230"/>
                      <a:pt x="448585" y="349619"/>
                    </a:cubicBezTo>
                    <a:cubicBezTo>
                      <a:pt x="447611" y="333330"/>
                      <a:pt x="446637" y="317527"/>
                      <a:pt x="448585" y="301238"/>
                    </a:cubicBezTo>
                    <a:cubicBezTo>
                      <a:pt x="450533" y="282760"/>
                      <a:pt x="446880" y="275224"/>
                      <a:pt x="427885" y="274980"/>
                    </a:cubicBezTo>
                    <a:close/>
                    <a:moveTo>
                      <a:pt x="352921" y="272822"/>
                    </a:moveTo>
                    <a:cubicBezTo>
                      <a:pt x="351217" y="305158"/>
                      <a:pt x="355112" y="339439"/>
                      <a:pt x="354868" y="371774"/>
                    </a:cubicBezTo>
                    <a:cubicBezTo>
                      <a:pt x="354868" y="389279"/>
                      <a:pt x="353651" y="405812"/>
                      <a:pt x="351947" y="423317"/>
                    </a:cubicBezTo>
                    <a:cubicBezTo>
                      <a:pt x="350000" y="446170"/>
                      <a:pt x="359980" y="444468"/>
                      <a:pt x="378481" y="441065"/>
                    </a:cubicBezTo>
                    <a:cubicBezTo>
                      <a:pt x="393817" y="438390"/>
                      <a:pt x="387488" y="426477"/>
                      <a:pt x="386514" y="411647"/>
                    </a:cubicBezTo>
                    <a:cubicBezTo>
                      <a:pt x="385540" y="395357"/>
                      <a:pt x="384323" y="378825"/>
                      <a:pt x="385297" y="362535"/>
                    </a:cubicBezTo>
                    <a:cubicBezTo>
                      <a:pt x="386514" y="342356"/>
                      <a:pt x="388948" y="321690"/>
                      <a:pt x="388461" y="301511"/>
                    </a:cubicBezTo>
                    <a:cubicBezTo>
                      <a:pt x="387974" y="273552"/>
                      <a:pt x="380428" y="274038"/>
                      <a:pt x="356816" y="273795"/>
                    </a:cubicBezTo>
                    <a:cubicBezTo>
                      <a:pt x="355112" y="273795"/>
                      <a:pt x="353895" y="273309"/>
                      <a:pt x="352921" y="272822"/>
                    </a:cubicBezTo>
                    <a:close/>
                    <a:moveTo>
                      <a:pt x="276425" y="271096"/>
                    </a:moveTo>
                    <a:cubicBezTo>
                      <a:pt x="286174" y="306831"/>
                      <a:pt x="280325" y="345969"/>
                      <a:pt x="279350" y="382676"/>
                    </a:cubicBezTo>
                    <a:cubicBezTo>
                      <a:pt x="278862" y="397748"/>
                      <a:pt x="278131" y="413063"/>
                      <a:pt x="278131" y="427892"/>
                    </a:cubicBezTo>
                    <a:cubicBezTo>
                      <a:pt x="278131" y="449041"/>
                      <a:pt x="279350" y="450986"/>
                      <a:pt x="302017" y="447096"/>
                    </a:cubicBezTo>
                    <a:cubicBezTo>
                      <a:pt x="317128" y="444422"/>
                      <a:pt x="309085" y="407715"/>
                      <a:pt x="308841" y="393859"/>
                    </a:cubicBezTo>
                    <a:cubicBezTo>
                      <a:pt x="308841" y="369792"/>
                      <a:pt x="308353" y="345483"/>
                      <a:pt x="309816" y="321660"/>
                    </a:cubicBezTo>
                    <a:cubicBezTo>
                      <a:pt x="310547" y="308289"/>
                      <a:pt x="314690" y="291759"/>
                      <a:pt x="313472" y="278875"/>
                    </a:cubicBezTo>
                    <a:cubicBezTo>
                      <a:pt x="312497" y="266477"/>
                      <a:pt x="288855" y="273041"/>
                      <a:pt x="281787" y="273041"/>
                    </a:cubicBezTo>
                    <a:cubicBezTo>
                      <a:pt x="279594" y="273041"/>
                      <a:pt x="277888" y="272068"/>
                      <a:pt x="276425" y="271096"/>
                    </a:cubicBezTo>
                    <a:close/>
                    <a:moveTo>
                      <a:pt x="207982" y="270139"/>
                    </a:moveTo>
                    <a:cubicBezTo>
                      <a:pt x="205060" y="301985"/>
                      <a:pt x="210174" y="339421"/>
                      <a:pt x="212122" y="371024"/>
                    </a:cubicBezTo>
                    <a:cubicBezTo>
                      <a:pt x="213339" y="390471"/>
                      <a:pt x="214800" y="409433"/>
                      <a:pt x="213826" y="428880"/>
                    </a:cubicBezTo>
                    <a:cubicBezTo>
                      <a:pt x="209687" y="437632"/>
                      <a:pt x="211635" y="443952"/>
                      <a:pt x="219427" y="447842"/>
                    </a:cubicBezTo>
                    <a:cubicBezTo>
                      <a:pt x="226732" y="450030"/>
                      <a:pt x="232576" y="448571"/>
                      <a:pt x="237689" y="443709"/>
                    </a:cubicBezTo>
                    <a:cubicBezTo>
                      <a:pt x="237933" y="410891"/>
                      <a:pt x="236472" y="377830"/>
                      <a:pt x="236472" y="345013"/>
                    </a:cubicBezTo>
                    <a:cubicBezTo>
                      <a:pt x="236228" y="330670"/>
                      <a:pt x="236715" y="316570"/>
                      <a:pt x="237446" y="302228"/>
                    </a:cubicBezTo>
                    <a:cubicBezTo>
                      <a:pt x="238663" y="279620"/>
                      <a:pt x="232819" y="274515"/>
                      <a:pt x="213339" y="272570"/>
                    </a:cubicBezTo>
                    <a:cubicBezTo>
                      <a:pt x="211148" y="272327"/>
                      <a:pt x="209200" y="271355"/>
                      <a:pt x="207982" y="270139"/>
                    </a:cubicBezTo>
                    <a:close/>
                    <a:moveTo>
                      <a:pt x="167332" y="268198"/>
                    </a:moveTo>
                    <a:cubicBezTo>
                      <a:pt x="169037" y="272817"/>
                      <a:pt x="147120" y="270629"/>
                      <a:pt x="141519" y="270872"/>
                    </a:cubicBezTo>
                    <a:cubicBezTo>
                      <a:pt x="139571" y="270872"/>
                      <a:pt x="138110" y="270386"/>
                      <a:pt x="136893" y="269657"/>
                    </a:cubicBezTo>
                    <a:cubicBezTo>
                      <a:pt x="138354" y="310259"/>
                      <a:pt x="141276" y="350861"/>
                      <a:pt x="141032" y="391464"/>
                    </a:cubicBezTo>
                    <a:cubicBezTo>
                      <a:pt x="141032" y="409698"/>
                      <a:pt x="141763" y="428176"/>
                      <a:pt x="138354" y="445924"/>
                    </a:cubicBezTo>
                    <a:cubicBezTo>
                      <a:pt x="134701" y="464645"/>
                      <a:pt x="170011" y="452002"/>
                      <a:pt x="167332" y="431823"/>
                    </a:cubicBezTo>
                    <a:cubicBezTo>
                      <a:pt x="162705" y="395354"/>
                      <a:pt x="165384" y="358641"/>
                      <a:pt x="168793" y="322172"/>
                    </a:cubicBezTo>
                    <a:cubicBezTo>
                      <a:pt x="170498" y="304910"/>
                      <a:pt x="173907" y="284974"/>
                      <a:pt x="167332" y="268198"/>
                    </a:cubicBezTo>
                    <a:close/>
                    <a:moveTo>
                      <a:pt x="424963" y="258205"/>
                    </a:moveTo>
                    <a:cubicBezTo>
                      <a:pt x="464414" y="252613"/>
                      <a:pt x="474155" y="272063"/>
                      <a:pt x="470015" y="309504"/>
                    </a:cubicBezTo>
                    <a:cubicBezTo>
                      <a:pt x="466362" y="340137"/>
                      <a:pt x="467336" y="372959"/>
                      <a:pt x="468797" y="403836"/>
                    </a:cubicBezTo>
                    <a:cubicBezTo>
                      <a:pt x="469284" y="414047"/>
                      <a:pt x="476346" y="438116"/>
                      <a:pt x="467336" y="447112"/>
                    </a:cubicBezTo>
                    <a:cubicBezTo>
                      <a:pt x="455160" y="459511"/>
                      <a:pt x="414248" y="458782"/>
                      <a:pt x="417658" y="434469"/>
                    </a:cubicBezTo>
                    <a:cubicBezTo>
                      <a:pt x="422528" y="402377"/>
                      <a:pt x="418875" y="368097"/>
                      <a:pt x="418632" y="335761"/>
                    </a:cubicBezTo>
                    <a:cubicBezTo>
                      <a:pt x="418632" y="314123"/>
                      <a:pt x="420823" y="288838"/>
                      <a:pt x="415222" y="267687"/>
                    </a:cubicBezTo>
                    <a:cubicBezTo>
                      <a:pt x="414492" y="264526"/>
                      <a:pt x="416927" y="262581"/>
                      <a:pt x="419362" y="262824"/>
                    </a:cubicBezTo>
                    <a:cubicBezTo>
                      <a:pt x="420336" y="260393"/>
                      <a:pt x="422041" y="258691"/>
                      <a:pt x="424963" y="258205"/>
                    </a:cubicBezTo>
                    <a:close/>
                    <a:moveTo>
                      <a:pt x="356816" y="257749"/>
                    </a:moveTo>
                    <a:cubicBezTo>
                      <a:pt x="368500" y="258235"/>
                      <a:pt x="380428" y="258478"/>
                      <a:pt x="392356" y="258478"/>
                    </a:cubicBezTo>
                    <a:cubicBezTo>
                      <a:pt x="395034" y="258478"/>
                      <a:pt x="398198" y="260423"/>
                      <a:pt x="398685" y="263340"/>
                    </a:cubicBezTo>
                    <a:cubicBezTo>
                      <a:pt x="408179" y="315126"/>
                      <a:pt x="399415" y="371045"/>
                      <a:pt x="400876" y="423803"/>
                    </a:cubicBezTo>
                    <a:cubicBezTo>
                      <a:pt x="401606" y="455652"/>
                      <a:pt x="396738" y="452248"/>
                      <a:pt x="366066" y="455652"/>
                    </a:cubicBezTo>
                    <a:cubicBezTo>
                      <a:pt x="335638" y="459299"/>
                      <a:pt x="336611" y="437418"/>
                      <a:pt x="340019" y="412133"/>
                    </a:cubicBezTo>
                    <a:cubicBezTo>
                      <a:pt x="346835" y="362292"/>
                      <a:pt x="337585" y="310507"/>
                      <a:pt x="344401" y="260909"/>
                    </a:cubicBezTo>
                    <a:cubicBezTo>
                      <a:pt x="344888" y="257019"/>
                      <a:pt x="350000" y="256776"/>
                      <a:pt x="352434" y="258964"/>
                    </a:cubicBezTo>
                    <a:cubicBezTo>
                      <a:pt x="353651" y="258235"/>
                      <a:pt x="354868" y="257749"/>
                      <a:pt x="356816" y="257749"/>
                    </a:cubicBezTo>
                    <a:close/>
                    <a:moveTo>
                      <a:pt x="213339" y="256040"/>
                    </a:moveTo>
                    <a:cubicBezTo>
                      <a:pt x="251569" y="254095"/>
                      <a:pt x="255709" y="265277"/>
                      <a:pt x="252787" y="302228"/>
                    </a:cubicBezTo>
                    <a:cubicBezTo>
                      <a:pt x="248891" y="352548"/>
                      <a:pt x="257170" y="404571"/>
                      <a:pt x="250595" y="454405"/>
                    </a:cubicBezTo>
                    <a:cubicBezTo>
                      <a:pt x="249865" y="458052"/>
                      <a:pt x="247673" y="461212"/>
                      <a:pt x="243290" y="461455"/>
                    </a:cubicBezTo>
                    <a:cubicBezTo>
                      <a:pt x="231602" y="461455"/>
                      <a:pt x="219670" y="461455"/>
                      <a:pt x="207738" y="461455"/>
                    </a:cubicBezTo>
                    <a:cubicBezTo>
                      <a:pt x="203842" y="461698"/>
                      <a:pt x="201407" y="458538"/>
                      <a:pt x="201164" y="454891"/>
                    </a:cubicBezTo>
                    <a:cubicBezTo>
                      <a:pt x="197755" y="418184"/>
                      <a:pt x="199216" y="379775"/>
                      <a:pt x="199459" y="342825"/>
                    </a:cubicBezTo>
                    <a:cubicBezTo>
                      <a:pt x="199459" y="318758"/>
                      <a:pt x="192885" y="288371"/>
                      <a:pt x="198972" y="265277"/>
                    </a:cubicBezTo>
                    <a:cubicBezTo>
                      <a:pt x="199703" y="262117"/>
                      <a:pt x="203355" y="261388"/>
                      <a:pt x="205790" y="262360"/>
                    </a:cubicBezTo>
                    <a:cubicBezTo>
                      <a:pt x="206521" y="259200"/>
                      <a:pt x="208956" y="256283"/>
                      <a:pt x="213339" y="256040"/>
                    </a:cubicBezTo>
                    <a:close/>
                    <a:moveTo>
                      <a:pt x="281787" y="255781"/>
                    </a:moveTo>
                    <a:cubicBezTo>
                      <a:pt x="310303" y="255052"/>
                      <a:pt x="331264" y="253107"/>
                      <a:pt x="327608" y="286897"/>
                    </a:cubicBezTo>
                    <a:cubicBezTo>
                      <a:pt x="322002" y="341350"/>
                      <a:pt x="323464" y="396533"/>
                      <a:pt x="323708" y="451472"/>
                    </a:cubicBezTo>
                    <a:cubicBezTo>
                      <a:pt x="323708" y="455605"/>
                      <a:pt x="320540" y="457793"/>
                      <a:pt x="316884" y="458279"/>
                    </a:cubicBezTo>
                    <a:cubicBezTo>
                      <a:pt x="292755" y="461196"/>
                      <a:pt x="262533" y="469461"/>
                      <a:pt x="262533" y="435914"/>
                    </a:cubicBezTo>
                    <a:cubicBezTo>
                      <a:pt x="262533" y="379030"/>
                      <a:pt x="264726" y="321173"/>
                      <a:pt x="267895" y="264289"/>
                    </a:cubicBezTo>
                    <a:cubicBezTo>
                      <a:pt x="268138" y="260886"/>
                      <a:pt x="272038" y="260157"/>
                      <a:pt x="273744" y="262831"/>
                    </a:cubicBezTo>
                    <a:cubicBezTo>
                      <a:pt x="274475" y="259184"/>
                      <a:pt x="277156" y="255781"/>
                      <a:pt x="281787" y="255781"/>
                    </a:cubicBezTo>
                    <a:close/>
                    <a:moveTo>
                      <a:pt x="163192" y="253367"/>
                    </a:moveTo>
                    <a:cubicBezTo>
                      <a:pt x="171289" y="254339"/>
                      <a:pt x="178534" y="257257"/>
                      <a:pt x="179751" y="264794"/>
                    </a:cubicBezTo>
                    <a:cubicBezTo>
                      <a:pt x="184135" y="295428"/>
                      <a:pt x="177560" y="323631"/>
                      <a:pt x="176829" y="354508"/>
                    </a:cubicBezTo>
                    <a:cubicBezTo>
                      <a:pt x="176342" y="377119"/>
                      <a:pt x="174151" y="399730"/>
                      <a:pt x="177073" y="422341"/>
                    </a:cubicBezTo>
                    <a:cubicBezTo>
                      <a:pt x="178534" y="434254"/>
                      <a:pt x="180482" y="445438"/>
                      <a:pt x="176099" y="457108"/>
                    </a:cubicBezTo>
                    <a:cubicBezTo>
                      <a:pt x="171472" y="470237"/>
                      <a:pt x="141276" y="461484"/>
                      <a:pt x="132996" y="460755"/>
                    </a:cubicBezTo>
                    <a:cubicBezTo>
                      <a:pt x="131535" y="460755"/>
                      <a:pt x="130074" y="459539"/>
                      <a:pt x="130074" y="457838"/>
                    </a:cubicBezTo>
                    <a:cubicBezTo>
                      <a:pt x="132266" y="392193"/>
                      <a:pt x="117168" y="319255"/>
                      <a:pt x="132266" y="255312"/>
                    </a:cubicBezTo>
                    <a:cubicBezTo>
                      <a:pt x="132996" y="253124"/>
                      <a:pt x="136162" y="253610"/>
                      <a:pt x="136406" y="255798"/>
                    </a:cubicBezTo>
                    <a:cubicBezTo>
                      <a:pt x="137623" y="254583"/>
                      <a:pt x="139328" y="253853"/>
                      <a:pt x="141519" y="253610"/>
                    </a:cubicBezTo>
                    <a:cubicBezTo>
                      <a:pt x="146146" y="253367"/>
                      <a:pt x="155096" y="252394"/>
                      <a:pt x="163192" y="253367"/>
                    </a:cubicBezTo>
                    <a:close/>
                    <a:moveTo>
                      <a:pt x="15157" y="218612"/>
                    </a:moveTo>
                    <a:cubicBezTo>
                      <a:pt x="5904" y="271847"/>
                      <a:pt x="21002" y="337722"/>
                      <a:pt x="20027" y="391686"/>
                    </a:cubicBezTo>
                    <a:cubicBezTo>
                      <a:pt x="19297" y="425474"/>
                      <a:pt x="17592" y="459505"/>
                      <a:pt x="17592" y="493293"/>
                    </a:cubicBezTo>
                    <a:cubicBezTo>
                      <a:pt x="17592" y="505933"/>
                      <a:pt x="71653" y="478222"/>
                      <a:pt x="79445" y="475791"/>
                    </a:cubicBezTo>
                    <a:cubicBezTo>
                      <a:pt x="80906" y="475305"/>
                      <a:pt x="82367" y="475305"/>
                      <a:pt x="83585" y="475548"/>
                    </a:cubicBezTo>
                    <a:cubicBezTo>
                      <a:pt x="180991" y="476278"/>
                      <a:pt x="276205" y="489890"/>
                      <a:pt x="373855" y="479438"/>
                    </a:cubicBezTo>
                    <a:cubicBezTo>
                      <a:pt x="455920" y="470687"/>
                      <a:pt x="510954" y="465825"/>
                      <a:pt x="582061" y="507149"/>
                    </a:cubicBezTo>
                    <a:cubicBezTo>
                      <a:pt x="584252" y="505933"/>
                      <a:pt x="586931" y="506177"/>
                      <a:pt x="588879" y="508607"/>
                    </a:cubicBezTo>
                    <a:cubicBezTo>
                      <a:pt x="566232" y="478708"/>
                      <a:pt x="581817" y="399707"/>
                      <a:pt x="582791" y="365433"/>
                    </a:cubicBezTo>
                    <a:cubicBezTo>
                      <a:pt x="584009" y="324839"/>
                      <a:pt x="584009" y="284487"/>
                      <a:pt x="581817" y="243893"/>
                    </a:cubicBezTo>
                    <a:cubicBezTo>
                      <a:pt x="554300" y="264068"/>
                      <a:pt x="507302" y="259936"/>
                      <a:pt x="479541" y="244622"/>
                    </a:cubicBezTo>
                    <a:cubicBezTo>
                      <a:pt x="473940" y="246080"/>
                      <a:pt x="467365" y="238788"/>
                      <a:pt x="471505" y="233683"/>
                    </a:cubicBezTo>
                    <a:cubicBezTo>
                      <a:pt x="471748" y="233197"/>
                      <a:pt x="471748" y="232954"/>
                      <a:pt x="471992" y="232711"/>
                    </a:cubicBezTo>
                    <a:cubicBezTo>
                      <a:pt x="405512" y="223717"/>
                      <a:pt x="332944" y="230766"/>
                      <a:pt x="265734" y="227849"/>
                    </a:cubicBezTo>
                    <a:cubicBezTo>
                      <a:pt x="217762" y="225662"/>
                      <a:pt x="167598" y="221043"/>
                      <a:pt x="119138" y="222988"/>
                    </a:cubicBezTo>
                    <a:cubicBezTo>
                      <a:pt x="120599" y="227849"/>
                      <a:pt x="122791" y="233440"/>
                      <a:pt x="126200" y="240003"/>
                    </a:cubicBezTo>
                    <a:cubicBezTo>
                      <a:pt x="126687" y="240976"/>
                      <a:pt x="126687" y="241948"/>
                      <a:pt x="126687" y="242920"/>
                    </a:cubicBezTo>
                    <a:cubicBezTo>
                      <a:pt x="127661" y="244379"/>
                      <a:pt x="127905" y="246566"/>
                      <a:pt x="126200" y="248268"/>
                    </a:cubicBezTo>
                    <a:cubicBezTo>
                      <a:pt x="112563" y="261151"/>
                      <a:pt x="86994" y="262610"/>
                      <a:pt x="69461" y="258721"/>
                    </a:cubicBezTo>
                    <a:cubicBezTo>
                      <a:pt x="45110" y="253616"/>
                      <a:pt x="31473" y="235871"/>
                      <a:pt x="15157" y="218612"/>
                    </a:cubicBezTo>
                    <a:close/>
                    <a:moveTo>
                      <a:pt x="300922" y="127898"/>
                    </a:moveTo>
                    <a:cubicBezTo>
                      <a:pt x="287057" y="128201"/>
                      <a:pt x="273283" y="131103"/>
                      <a:pt x="259890" y="137666"/>
                    </a:cubicBezTo>
                    <a:cubicBezTo>
                      <a:pt x="230181" y="152251"/>
                      <a:pt x="200229" y="167808"/>
                      <a:pt x="169546" y="180449"/>
                    </a:cubicBezTo>
                    <a:cubicBezTo>
                      <a:pt x="143490" y="191144"/>
                      <a:pt x="124008" y="195276"/>
                      <a:pt x="119138" y="208160"/>
                    </a:cubicBezTo>
                    <a:cubicBezTo>
                      <a:pt x="173198" y="199409"/>
                      <a:pt x="235782" y="209618"/>
                      <a:pt x="288868" y="212292"/>
                    </a:cubicBezTo>
                    <a:cubicBezTo>
                      <a:pt x="351451" y="215209"/>
                      <a:pt x="417932" y="207431"/>
                      <a:pt x="479541" y="214966"/>
                    </a:cubicBezTo>
                    <a:cubicBezTo>
                      <a:pt x="481732" y="190415"/>
                      <a:pt x="443501" y="177532"/>
                      <a:pt x="420367" y="166593"/>
                    </a:cubicBezTo>
                    <a:cubicBezTo>
                      <a:pt x="384935" y="149456"/>
                      <a:pt x="342518" y="126986"/>
                      <a:pt x="300922" y="127898"/>
                    </a:cubicBezTo>
                    <a:close/>
                    <a:moveTo>
                      <a:pt x="304940" y="19043"/>
                    </a:moveTo>
                    <a:cubicBezTo>
                      <a:pt x="305184" y="21231"/>
                      <a:pt x="305427" y="23419"/>
                      <a:pt x="305671" y="25606"/>
                    </a:cubicBezTo>
                    <a:cubicBezTo>
                      <a:pt x="310541" y="27308"/>
                      <a:pt x="315411" y="28280"/>
                      <a:pt x="320282" y="28766"/>
                    </a:cubicBezTo>
                    <a:cubicBezTo>
                      <a:pt x="317359" y="26822"/>
                      <a:pt x="314194" y="24877"/>
                      <a:pt x="311271" y="22932"/>
                    </a:cubicBezTo>
                    <a:cubicBezTo>
                      <a:pt x="309567" y="21717"/>
                      <a:pt x="307132" y="20502"/>
                      <a:pt x="304940" y="19043"/>
                    </a:cubicBezTo>
                    <a:close/>
                    <a:moveTo>
                      <a:pt x="296417" y="113"/>
                    </a:moveTo>
                    <a:cubicBezTo>
                      <a:pt x="299339" y="-403"/>
                      <a:pt x="302383" y="812"/>
                      <a:pt x="302992" y="4458"/>
                    </a:cubicBezTo>
                    <a:cubicBezTo>
                      <a:pt x="302992" y="4701"/>
                      <a:pt x="302992" y="4701"/>
                      <a:pt x="302992" y="4701"/>
                    </a:cubicBezTo>
                    <a:cubicBezTo>
                      <a:pt x="310054" y="5431"/>
                      <a:pt x="318090" y="10535"/>
                      <a:pt x="323691" y="12723"/>
                    </a:cubicBezTo>
                    <a:cubicBezTo>
                      <a:pt x="335136" y="17585"/>
                      <a:pt x="346338" y="23176"/>
                      <a:pt x="355835" y="31197"/>
                    </a:cubicBezTo>
                    <a:cubicBezTo>
                      <a:pt x="361192" y="35816"/>
                      <a:pt x="358757" y="46511"/>
                      <a:pt x="351451" y="47727"/>
                    </a:cubicBezTo>
                    <a:cubicBezTo>
                      <a:pt x="338302" y="49914"/>
                      <a:pt x="321499" y="51130"/>
                      <a:pt x="306888" y="47970"/>
                    </a:cubicBezTo>
                    <a:cubicBezTo>
                      <a:pt x="307375" y="67173"/>
                      <a:pt x="306158" y="86863"/>
                      <a:pt x="302018" y="104851"/>
                    </a:cubicBezTo>
                    <a:cubicBezTo>
                      <a:pt x="331727" y="105337"/>
                      <a:pt x="365819" y="122109"/>
                      <a:pt x="388222" y="131832"/>
                    </a:cubicBezTo>
                    <a:cubicBezTo>
                      <a:pt x="429620" y="149577"/>
                      <a:pt x="547238" y="184095"/>
                      <a:pt x="491960" y="235385"/>
                    </a:cubicBezTo>
                    <a:cubicBezTo>
                      <a:pt x="524348" y="245108"/>
                      <a:pt x="554300" y="233926"/>
                      <a:pt x="583035" y="217640"/>
                    </a:cubicBezTo>
                    <a:cubicBezTo>
                      <a:pt x="588879" y="214480"/>
                      <a:pt x="595454" y="218855"/>
                      <a:pt x="596185" y="224203"/>
                    </a:cubicBezTo>
                    <a:cubicBezTo>
                      <a:pt x="597402" y="225662"/>
                      <a:pt x="598376" y="227363"/>
                      <a:pt x="598376" y="229551"/>
                    </a:cubicBezTo>
                    <a:cubicBezTo>
                      <a:pt x="600811" y="287404"/>
                      <a:pt x="600081" y="345987"/>
                      <a:pt x="599107" y="403840"/>
                    </a:cubicBezTo>
                    <a:cubicBezTo>
                      <a:pt x="598620" y="440302"/>
                      <a:pt x="607386" y="482841"/>
                      <a:pt x="591558" y="516629"/>
                    </a:cubicBezTo>
                    <a:cubicBezTo>
                      <a:pt x="590584" y="518817"/>
                      <a:pt x="587905" y="519789"/>
                      <a:pt x="585470" y="519546"/>
                    </a:cubicBezTo>
                    <a:cubicBezTo>
                      <a:pt x="583765" y="521734"/>
                      <a:pt x="581087" y="522949"/>
                      <a:pt x="577677" y="522220"/>
                    </a:cubicBezTo>
                    <a:cubicBezTo>
                      <a:pt x="532871" y="510795"/>
                      <a:pt x="499996" y="485515"/>
                      <a:pt x="449101" y="489890"/>
                    </a:cubicBezTo>
                    <a:cubicBezTo>
                      <a:pt x="407460" y="493293"/>
                      <a:pt x="365819" y="499856"/>
                      <a:pt x="323934" y="501558"/>
                    </a:cubicBezTo>
                    <a:cubicBezTo>
                      <a:pt x="248445" y="504718"/>
                      <a:pt x="163458" y="506177"/>
                      <a:pt x="89429" y="487459"/>
                    </a:cubicBezTo>
                    <a:cubicBezTo>
                      <a:pt x="88455" y="489647"/>
                      <a:pt x="86751" y="491592"/>
                      <a:pt x="84072" y="492564"/>
                    </a:cubicBezTo>
                    <a:cubicBezTo>
                      <a:pt x="58990" y="501072"/>
                      <a:pt x="39265" y="515171"/>
                      <a:pt x="12966" y="518817"/>
                    </a:cubicBezTo>
                    <a:cubicBezTo>
                      <a:pt x="8582" y="519303"/>
                      <a:pt x="5173" y="517115"/>
                      <a:pt x="4686" y="512497"/>
                    </a:cubicBezTo>
                    <a:cubicBezTo>
                      <a:pt x="-915" y="445406"/>
                      <a:pt x="12235" y="377830"/>
                      <a:pt x="7121" y="310497"/>
                    </a:cubicBezTo>
                    <a:cubicBezTo>
                      <a:pt x="5173" y="283758"/>
                      <a:pt x="-7733" y="235628"/>
                      <a:pt x="6878" y="210834"/>
                    </a:cubicBezTo>
                    <a:cubicBezTo>
                      <a:pt x="9556" y="206458"/>
                      <a:pt x="15157" y="208403"/>
                      <a:pt x="15888" y="212535"/>
                    </a:cubicBezTo>
                    <a:cubicBezTo>
                      <a:pt x="32203" y="223960"/>
                      <a:pt x="46571" y="243406"/>
                      <a:pt x="66782" y="247296"/>
                    </a:cubicBezTo>
                    <a:cubicBezTo>
                      <a:pt x="84559" y="250699"/>
                      <a:pt x="99170" y="246323"/>
                      <a:pt x="115485" y="242434"/>
                    </a:cubicBezTo>
                    <a:cubicBezTo>
                      <a:pt x="103797" y="232711"/>
                      <a:pt x="94300" y="224446"/>
                      <a:pt x="85046" y="211806"/>
                    </a:cubicBezTo>
                    <a:cubicBezTo>
                      <a:pt x="82367" y="208160"/>
                      <a:pt x="84315" y="202326"/>
                      <a:pt x="88212" y="200138"/>
                    </a:cubicBezTo>
                    <a:cubicBezTo>
                      <a:pt x="148116" y="166836"/>
                      <a:pt x="213622" y="144473"/>
                      <a:pt x="274014" y="111171"/>
                    </a:cubicBezTo>
                    <a:cubicBezTo>
                      <a:pt x="279858" y="108011"/>
                      <a:pt x="285946" y="106309"/>
                      <a:pt x="292521" y="105580"/>
                    </a:cubicBezTo>
                    <a:cubicBezTo>
                      <a:pt x="292521" y="83946"/>
                      <a:pt x="290816" y="62068"/>
                      <a:pt x="290329" y="40434"/>
                    </a:cubicBezTo>
                    <a:cubicBezTo>
                      <a:pt x="287894" y="37031"/>
                      <a:pt x="288138" y="32656"/>
                      <a:pt x="290086" y="29009"/>
                    </a:cubicBezTo>
                    <a:cubicBezTo>
                      <a:pt x="289842" y="21474"/>
                      <a:pt x="290086" y="13695"/>
                      <a:pt x="290573" y="6160"/>
                    </a:cubicBezTo>
                    <a:cubicBezTo>
                      <a:pt x="290695" y="2878"/>
                      <a:pt x="293495" y="630"/>
                      <a:pt x="296417" y="113"/>
                    </a:cubicBezTo>
                    <a:close/>
                  </a:path>
                </a:pathLst>
              </a:custGeom>
              <a:solidFill>
                <a:schemeClr val="bg1"/>
              </a:solidFill>
              <a:ln>
                <a:noFill/>
              </a:ln>
            </p:spPr>
            <p:txBody>
              <a:bodyPr anchor="ctr"/>
              <a:p>
                <a:pPr algn="ctr"/>
              </a:p>
            </p:txBody>
          </p:sp>
        </p:grpSp>
        <p:sp>
          <p:nvSpPr>
            <p:cNvPr id="27" name="îṩḻïdè"/>
            <p:cNvSpPr/>
            <p:nvPr/>
          </p:nvSpPr>
          <p:spPr bwMode="auto">
            <a:xfrm>
              <a:off x="3987912" y="2800933"/>
              <a:ext cx="1388858" cy="1454654"/>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2"/>
            </a:solidFill>
            <a:ln>
              <a:noFill/>
            </a:ln>
          </p:spPr>
          <p:txBody>
            <a:bodyPr anchor="ctr"/>
            <a:p>
              <a:pPr algn="ctr"/>
            </a:p>
          </p:txBody>
        </p:sp>
        <p:sp>
          <p:nvSpPr>
            <p:cNvPr id="28" name="î$1iḑé"/>
            <p:cNvSpPr/>
            <p:nvPr/>
          </p:nvSpPr>
          <p:spPr bwMode="auto">
            <a:xfrm>
              <a:off x="3977242" y="2546635"/>
              <a:ext cx="1410197" cy="457914"/>
            </a:xfrm>
            <a:prstGeom prst="ellipse">
              <a:avLst/>
            </a:prstGeom>
            <a:solidFill>
              <a:schemeClr val="accent2">
                <a:lumMod val="20000"/>
                <a:lumOff val="80000"/>
              </a:schemeClr>
            </a:solidFill>
            <a:ln>
              <a:noFill/>
            </a:ln>
          </p:spPr>
          <p:txBody>
            <a:bodyPr anchor="ctr"/>
            <a:p>
              <a:pPr algn="ctr"/>
            </a:p>
          </p:txBody>
        </p:sp>
        <p:sp>
          <p:nvSpPr>
            <p:cNvPr id="29" name="íṧlíḓè"/>
            <p:cNvSpPr txBox="1"/>
            <p:nvPr/>
          </p:nvSpPr>
          <p:spPr>
            <a:xfrm>
              <a:off x="3966573" y="2011687"/>
              <a:ext cx="1410198" cy="992579"/>
            </a:xfrm>
            <a:prstGeom prst="rect">
              <a:avLst/>
            </a:prstGeom>
            <a:noFill/>
            <a:effectLst/>
          </p:spPr>
          <p:txBody>
            <a:bodyPr wrap="none" anchor="ctr" anchorCtr="1">
              <a:normAutofit fontScale="35000" lnSpcReduction="20000"/>
            </a:bodyPr>
            <a:p>
              <a:pPr algn="ctr"/>
              <a:r>
                <a:rPr lang="id-ID" sz="8000" b="1" dirty="0">
                  <a:solidFill>
                    <a:schemeClr val="accent2"/>
                  </a:solidFill>
                  <a:latin typeface="Impact" panose="020B0806030902050204" pitchFamily="34" charset="0"/>
                </a:rPr>
                <a:t>0</a:t>
              </a:r>
              <a:r>
                <a:rPr lang="en-US" sz="8000" b="1" dirty="0">
                  <a:solidFill>
                    <a:schemeClr val="accent2"/>
                  </a:solidFill>
                  <a:latin typeface="Impact" panose="020B0806030902050204" pitchFamily="34" charset="0"/>
                </a:rPr>
                <a:t>2</a:t>
              </a:r>
              <a:endParaRPr lang="en-US" sz="8000" b="1" dirty="0">
                <a:solidFill>
                  <a:schemeClr val="accent2"/>
                </a:solidFill>
                <a:latin typeface="Impact" panose="020B0806030902050204" pitchFamily="34" charset="0"/>
              </a:endParaRPr>
            </a:p>
          </p:txBody>
        </p:sp>
        <p:grpSp>
          <p:nvGrpSpPr>
            <p:cNvPr id="31" name="îsḻiḋe"/>
            <p:cNvGrpSpPr/>
            <p:nvPr/>
          </p:nvGrpSpPr>
          <p:grpSpPr>
            <a:xfrm>
              <a:off x="4409290" y="3993401"/>
              <a:ext cx="520916" cy="520914"/>
              <a:chOff x="2406923" y="2845390"/>
              <a:chExt cx="571222" cy="571221"/>
            </a:xfrm>
          </p:grpSpPr>
          <p:sp>
            <p:nvSpPr>
              <p:cNvPr id="35" name="îSľîḍê"/>
              <p:cNvSpPr/>
              <p:nvPr/>
            </p:nvSpPr>
            <p:spPr>
              <a:xfrm>
                <a:off x="2406923" y="2845390"/>
                <a:ext cx="571222" cy="571221"/>
              </a:xfrm>
              <a:prstGeom prst="ellipse">
                <a:avLst/>
              </a:prstGeom>
              <a:solidFill>
                <a:schemeClr val="accent2"/>
              </a:solidFill>
              <a:ln w="38100">
                <a:solidFill>
                  <a:schemeClr val="bg1"/>
                </a:solidFill>
              </a:ln>
            </p:spPr>
            <p:style>
              <a:lnRef idx="2">
                <a:schemeClr val="dk1"/>
              </a:lnRef>
              <a:fillRef idx="1">
                <a:schemeClr val="lt1"/>
              </a:fillRef>
              <a:effectRef idx="0">
                <a:schemeClr val="dk1"/>
              </a:effectRef>
              <a:fontRef idx="minor">
                <a:schemeClr val="dk1"/>
              </a:fontRef>
            </p:style>
            <p:txBody>
              <a:bodyPr anchor="ctr"/>
              <a:p>
                <a:pPr algn="ctr"/>
              </a:p>
            </p:txBody>
          </p:sp>
          <p:sp>
            <p:nvSpPr>
              <p:cNvPr id="36" name="i$ľíde"/>
              <p:cNvSpPr/>
              <p:nvPr/>
            </p:nvSpPr>
            <p:spPr bwMode="auto">
              <a:xfrm>
                <a:off x="2540113" y="3021005"/>
                <a:ext cx="304843" cy="219985"/>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chemeClr val="bg1"/>
              </a:solidFill>
              <a:ln>
                <a:noFill/>
              </a:ln>
            </p:spPr>
            <p:txBody>
              <a:bodyPr anchor="ctr"/>
              <a:p>
                <a:pPr algn="ctr"/>
              </a:p>
            </p:txBody>
          </p:sp>
        </p:grpSp>
        <p:sp>
          <p:nvSpPr>
            <p:cNvPr id="17" name="iṣḻîḋe"/>
            <p:cNvSpPr/>
            <p:nvPr/>
          </p:nvSpPr>
          <p:spPr bwMode="auto">
            <a:xfrm>
              <a:off x="6864305" y="2800933"/>
              <a:ext cx="1388858" cy="1454654"/>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1"/>
            </a:solidFill>
            <a:ln>
              <a:noFill/>
            </a:ln>
          </p:spPr>
          <p:txBody>
            <a:bodyPr anchor="ctr"/>
            <a:p>
              <a:pPr algn="ctr"/>
            </a:p>
          </p:txBody>
        </p:sp>
        <p:sp>
          <p:nvSpPr>
            <p:cNvPr id="18" name="íṥļíḍe"/>
            <p:cNvSpPr/>
            <p:nvPr/>
          </p:nvSpPr>
          <p:spPr bwMode="auto">
            <a:xfrm>
              <a:off x="6853635" y="2546635"/>
              <a:ext cx="1410197" cy="457914"/>
            </a:xfrm>
            <a:prstGeom prst="ellipse">
              <a:avLst/>
            </a:prstGeom>
            <a:solidFill>
              <a:schemeClr val="accent3">
                <a:lumMod val="20000"/>
                <a:lumOff val="80000"/>
              </a:schemeClr>
            </a:solidFill>
            <a:ln>
              <a:noFill/>
            </a:ln>
          </p:spPr>
          <p:txBody>
            <a:bodyPr anchor="ctr"/>
            <a:p>
              <a:pPr algn="ctr"/>
            </a:p>
          </p:txBody>
        </p:sp>
        <p:sp>
          <p:nvSpPr>
            <p:cNvPr id="19" name="ïşḷidè"/>
            <p:cNvSpPr txBox="1"/>
            <p:nvPr/>
          </p:nvSpPr>
          <p:spPr>
            <a:xfrm>
              <a:off x="6842966" y="2011687"/>
              <a:ext cx="1410198" cy="992579"/>
            </a:xfrm>
            <a:prstGeom prst="rect">
              <a:avLst/>
            </a:prstGeom>
            <a:noFill/>
            <a:effectLst/>
          </p:spPr>
          <p:txBody>
            <a:bodyPr wrap="none" anchor="ctr" anchorCtr="1">
              <a:normAutofit fontScale="35000" lnSpcReduction="20000"/>
            </a:bodyPr>
            <a:p>
              <a:pPr algn="ctr"/>
              <a:r>
                <a:rPr lang="id-ID" sz="8000" b="1" dirty="0">
                  <a:solidFill>
                    <a:schemeClr val="accent3"/>
                  </a:solidFill>
                  <a:latin typeface="Impact" panose="020B0806030902050204" pitchFamily="34" charset="0"/>
                </a:rPr>
                <a:t>0</a:t>
              </a:r>
              <a:r>
                <a:rPr lang="en-US" sz="8000" b="1" dirty="0">
                  <a:solidFill>
                    <a:schemeClr val="accent3"/>
                  </a:solidFill>
                  <a:latin typeface="Impact" panose="020B0806030902050204" pitchFamily="34" charset="0"/>
                </a:rPr>
                <a:t>3</a:t>
              </a:r>
              <a:endParaRPr lang="en-US" sz="8000" b="1" dirty="0">
                <a:solidFill>
                  <a:schemeClr val="accent3"/>
                </a:solidFill>
                <a:latin typeface="Impact" panose="020B0806030902050204" pitchFamily="34" charset="0"/>
              </a:endParaRPr>
            </a:p>
          </p:txBody>
        </p:sp>
        <p:grpSp>
          <p:nvGrpSpPr>
            <p:cNvPr id="21" name="îŝļíďè"/>
            <p:cNvGrpSpPr/>
            <p:nvPr/>
          </p:nvGrpSpPr>
          <p:grpSpPr>
            <a:xfrm>
              <a:off x="7285683" y="3993401"/>
              <a:ext cx="520916" cy="520914"/>
              <a:chOff x="2406923" y="2845390"/>
              <a:chExt cx="571222" cy="571221"/>
            </a:xfrm>
          </p:grpSpPr>
          <p:sp>
            <p:nvSpPr>
              <p:cNvPr id="25" name="íṣlïďé"/>
              <p:cNvSpPr/>
              <p:nvPr/>
            </p:nvSpPr>
            <p:spPr>
              <a:xfrm>
                <a:off x="2406923" y="2845390"/>
                <a:ext cx="571222" cy="571221"/>
              </a:xfrm>
              <a:prstGeom prst="ellipse">
                <a:avLst/>
              </a:prstGeom>
              <a:solidFill>
                <a:schemeClr val="accent1"/>
              </a:solidFill>
              <a:ln w="38100">
                <a:solidFill>
                  <a:schemeClr val="bg1"/>
                </a:solidFill>
              </a:ln>
            </p:spPr>
            <p:style>
              <a:lnRef idx="2">
                <a:schemeClr val="dk1"/>
              </a:lnRef>
              <a:fillRef idx="1">
                <a:schemeClr val="lt1"/>
              </a:fillRef>
              <a:effectRef idx="0">
                <a:schemeClr val="dk1"/>
              </a:effectRef>
              <a:fontRef idx="minor">
                <a:schemeClr val="dk1"/>
              </a:fontRef>
            </p:style>
            <p:txBody>
              <a:bodyPr anchor="ctr"/>
              <a:p>
                <a:pPr algn="ctr"/>
              </a:p>
            </p:txBody>
          </p:sp>
          <p:sp>
            <p:nvSpPr>
              <p:cNvPr id="26" name="is1íḍê"/>
              <p:cNvSpPr/>
              <p:nvPr/>
            </p:nvSpPr>
            <p:spPr bwMode="auto">
              <a:xfrm>
                <a:off x="2540113" y="3026988"/>
                <a:ext cx="304842" cy="208019"/>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bg1"/>
              </a:solidFill>
              <a:ln>
                <a:noFill/>
              </a:ln>
            </p:spPr>
            <p:txBody>
              <a:bodyPr anchor="ctr"/>
              <a:p>
                <a:pPr algn="ctr"/>
              </a:p>
            </p:txBody>
          </p:sp>
        </p:grpSp>
        <p:sp>
          <p:nvSpPr>
            <p:cNvPr id="7" name="íšliḍê"/>
            <p:cNvSpPr/>
            <p:nvPr/>
          </p:nvSpPr>
          <p:spPr bwMode="auto">
            <a:xfrm>
              <a:off x="9740697" y="2800933"/>
              <a:ext cx="1388858" cy="1454654"/>
            </a:xfrm>
            <a:custGeom>
              <a:avLst/>
              <a:gdLst>
                <a:gd name="T0" fmla="*/ 1516 w 1562"/>
                <a:gd name="T1" fmla="*/ 0 h 1636"/>
                <a:gd name="T2" fmla="*/ 1562 w 1562"/>
                <a:gd name="T3" fmla="*/ 11 h 1636"/>
                <a:gd name="T4" fmla="*/ 781 w 1562"/>
                <a:gd name="T5" fmla="*/ 1636 h 1636"/>
                <a:gd name="T6" fmla="*/ 0 w 1562"/>
                <a:gd name="T7" fmla="*/ 11 h 1636"/>
                <a:gd name="T8" fmla="*/ 57 w 1562"/>
                <a:gd name="T9" fmla="*/ 0 h 1636"/>
                <a:gd name="T10" fmla="*/ 1516 w 1562"/>
                <a:gd name="T11" fmla="*/ 0 h 1636"/>
              </a:gdLst>
              <a:ahLst/>
              <a:cxnLst>
                <a:cxn ang="0">
                  <a:pos x="T0" y="T1"/>
                </a:cxn>
                <a:cxn ang="0">
                  <a:pos x="T2" y="T3"/>
                </a:cxn>
                <a:cxn ang="0">
                  <a:pos x="T4" y="T5"/>
                </a:cxn>
                <a:cxn ang="0">
                  <a:pos x="T6" y="T7"/>
                </a:cxn>
                <a:cxn ang="0">
                  <a:pos x="T8" y="T9"/>
                </a:cxn>
                <a:cxn ang="0">
                  <a:pos x="T10" y="T11"/>
                </a:cxn>
              </a:cxnLst>
              <a:rect l="0" t="0" r="r" b="b"/>
              <a:pathLst>
                <a:path w="1562" h="1636">
                  <a:moveTo>
                    <a:pt x="1516" y="0"/>
                  </a:moveTo>
                  <a:lnTo>
                    <a:pt x="1562" y="11"/>
                  </a:lnTo>
                  <a:lnTo>
                    <a:pt x="781" y="1636"/>
                  </a:lnTo>
                  <a:lnTo>
                    <a:pt x="0" y="11"/>
                  </a:lnTo>
                  <a:lnTo>
                    <a:pt x="57" y="0"/>
                  </a:lnTo>
                  <a:lnTo>
                    <a:pt x="1516" y="0"/>
                  </a:lnTo>
                  <a:close/>
                </a:path>
              </a:pathLst>
            </a:custGeom>
            <a:solidFill>
              <a:schemeClr val="accent1"/>
            </a:solidFill>
            <a:ln>
              <a:noFill/>
            </a:ln>
          </p:spPr>
          <p:txBody>
            <a:bodyPr anchor="ctr"/>
            <a:p>
              <a:pPr algn="ctr"/>
            </a:p>
          </p:txBody>
        </p:sp>
        <p:sp>
          <p:nvSpPr>
            <p:cNvPr id="8" name="íśḷïḍé"/>
            <p:cNvSpPr/>
            <p:nvPr/>
          </p:nvSpPr>
          <p:spPr bwMode="auto">
            <a:xfrm>
              <a:off x="9730027" y="2546635"/>
              <a:ext cx="1410197" cy="457914"/>
            </a:xfrm>
            <a:prstGeom prst="ellipse">
              <a:avLst/>
            </a:prstGeom>
            <a:solidFill>
              <a:schemeClr val="accent4">
                <a:lumMod val="20000"/>
                <a:lumOff val="80000"/>
              </a:schemeClr>
            </a:solidFill>
            <a:ln>
              <a:noFill/>
            </a:ln>
          </p:spPr>
          <p:txBody>
            <a:bodyPr anchor="ctr"/>
            <a:p>
              <a:pPr algn="ctr"/>
            </a:p>
          </p:txBody>
        </p:sp>
        <p:sp>
          <p:nvSpPr>
            <p:cNvPr id="9" name="îṣļïde"/>
            <p:cNvSpPr txBox="1"/>
            <p:nvPr/>
          </p:nvSpPr>
          <p:spPr>
            <a:xfrm>
              <a:off x="9719358" y="2011687"/>
              <a:ext cx="1410198" cy="992579"/>
            </a:xfrm>
            <a:prstGeom prst="rect">
              <a:avLst/>
            </a:prstGeom>
            <a:noFill/>
            <a:effectLst/>
          </p:spPr>
          <p:txBody>
            <a:bodyPr wrap="none" anchor="ctr" anchorCtr="1">
              <a:normAutofit fontScale="35000" lnSpcReduction="20000"/>
            </a:bodyPr>
            <a:p>
              <a:pPr algn="ctr"/>
              <a:r>
                <a:rPr lang="id-ID" sz="8000" b="1" dirty="0">
                  <a:solidFill>
                    <a:schemeClr val="accent4"/>
                  </a:solidFill>
                  <a:latin typeface="Impact" panose="020B0806030902050204" pitchFamily="34" charset="0"/>
                </a:rPr>
                <a:t>0</a:t>
              </a:r>
              <a:r>
                <a:rPr lang="en-US" sz="8000" b="1" dirty="0">
                  <a:solidFill>
                    <a:schemeClr val="accent4"/>
                  </a:solidFill>
                  <a:latin typeface="Impact" panose="020B0806030902050204" pitchFamily="34" charset="0"/>
                </a:rPr>
                <a:t>4</a:t>
              </a:r>
              <a:endParaRPr lang="en-US" sz="8000" b="1" dirty="0">
                <a:solidFill>
                  <a:schemeClr val="accent4"/>
                </a:solidFill>
                <a:latin typeface="Impact" panose="020B0806030902050204" pitchFamily="34" charset="0"/>
              </a:endParaRPr>
            </a:p>
          </p:txBody>
        </p:sp>
        <p:grpSp>
          <p:nvGrpSpPr>
            <p:cNvPr id="11" name="îṩľíďê"/>
            <p:cNvGrpSpPr/>
            <p:nvPr/>
          </p:nvGrpSpPr>
          <p:grpSpPr>
            <a:xfrm>
              <a:off x="10162075" y="3993401"/>
              <a:ext cx="520916" cy="520914"/>
              <a:chOff x="2406923" y="2845390"/>
              <a:chExt cx="571222" cy="571221"/>
            </a:xfrm>
          </p:grpSpPr>
          <p:sp>
            <p:nvSpPr>
              <p:cNvPr id="15" name="íṣ1íḋé"/>
              <p:cNvSpPr/>
              <p:nvPr/>
            </p:nvSpPr>
            <p:spPr>
              <a:xfrm>
                <a:off x="2406923" y="2845390"/>
                <a:ext cx="571222" cy="571221"/>
              </a:xfrm>
              <a:prstGeom prst="ellipse">
                <a:avLst/>
              </a:prstGeom>
              <a:solidFill>
                <a:schemeClr val="accent1"/>
              </a:solidFill>
              <a:ln w="38100">
                <a:solidFill>
                  <a:schemeClr val="bg1"/>
                </a:solidFill>
              </a:ln>
            </p:spPr>
            <p:style>
              <a:lnRef idx="2">
                <a:schemeClr val="dk1"/>
              </a:lnRef>
              <a:fillRef idx="1">
                <a:schemeClr val="lt1"/>
              </a:fillRef>
              <a:effectRef idx="0">
                <a:schemeClr val="dk1"/>
              </a:effectRef>
              <a:fontRef idx="minor">
                <a:schemeClr val="dk1"/>
              </a:fontRef>
            </p:style>
            <p:txBody>
              <a:bodyPr anchor="ctr"/>
              <a:p>
                <a:pPr algn="ctr"/>
              </a:p>
            </p:txBody>
          </p:sp>
          <p:sp>
            <p:nvSpPr>
              <p:cNvPr id="16" name="îṡlíḍe"/>
              <p:cNvSpPr/>
              <p:nvPr/>
            </p:nvSpPr>
            <p:spPr bwMode="auto">
              <a:xfrm>
                <a:off x="2540113" y="2978807"/>
                <a:ext cx="304842" cy="304382"/>
              </a:xfrm>
              <a:custGeom>
                <a:avLst/>
                <a:gdLst>
                  <a:gd name="T0" fmla="*/ 6827 w 6827"/>
                  <a:gd name="T1" fmla="*/ 910 h 6827"/>
                  <a:gd name="T2" fmla="*/ 5916 w 6827"/>
                  <a:gd name="T3" fmla="*/ 0 h 6827"/>
                  <a:gd name="T4" fmla="*/ 5006 w 6827"/>
                  <a:gd name="T5" fmla="*/ 910 h 6827"/>
                  <a:gd name="T6" fmla="*/ 5796 w 6827"/>
                  <a:gd name="T7" fmla="*/ 1812 h 6827"/>
                  <a:gd name="T8" fmla="*/ 4892 w 6827"/>
                  <a:gd name="T9" fmla="*/ 2617 h 6827"/>
                  <a:gd name="T10" fmla="*/ 1934 w 6827"/>
                  <a:gd name="T11" fmla="*/ 2617 h 6827"/>
                  <a:gd name="T12" fmla="*/ 796 w 6827"/>
                  <a:gd name="T13" fmla="*/ 3755 h 6827"/>
                  <a:gd name="T14" fmla="*/ 796 w 6827"/>
                  <a:gd name="T15" fmla="*/ 5014 h 6827"/>
                  <a:gd name="T16" fmla="*/ 0 w 6827"/>
                  <a:gd name="T17" fmla="*/ 5916 h 6827"/>
                  <a:gd name="T18" fmla="*/ 910 w 6827"/>
                  <a:gd name="T19" fmla="*/ 6827 h 6827"/>
                  <a:gd name="T20" fmla="*/ 1820 w 6827"/>
                  <a:gd name="T21" fmla="*/ 5916 h 6827"/>
                  <a:gd name="T22" fmla="*/ 1024 w 6827"/>
                  <a:gd name="T23" fmla="*/ 5014 h 6827"/>
                  <a:gd name="T24" fmla="*/ 1024 w 6827"/>
                  <a:gd name="T25" fmla="*/ 3755 h 6827"/>
                  <a:gd name="T26" fmla="*/ 1934 w 6827"/>
                  <a:gd name="T27" fmla="*/ 2844 h 6827"/>
                  <a:gd name="T28" fmla="*/ 3757 w 6827"/>
                  <a:gd name="T29" fmla="*/ 2844 h 6827"/>
                  <a:gd name="T30" fmla="*/ 3300 w 6827"/>
                  <a:gd name="T31" fmla="*/ 3755 h 6827"/>
                  <a:gd name="T32" fmla="*/ 3300 w 6827"/>
                  <a:gd name="T33" fmla="*/ 5014 h 6827"/>
                  <a:gd name="T34" fmla="*/ 2503 w 6827"/>
                  <a:gd name="T35" fmla="*/ 5916 h 6827"/>
                  <a:gd name="T36" fmla="*/ 3413 w 6827"/>
                  <a:gd name="T37" fmla="*/ 6827 h 6827"/>
                  <a:gd name="T38" fmla="*/ 4324 w 6827"/>
                  <a:gd name="T39" fmla="*/ 5916 h 6827"/>
                  <a:gd name="T40" fmla="*/ 3527 w 6827"/>
                  <a:gd name="T41" fmla="*/ 5014 h 6827"/>
                  <a:gd name="T42" fmla="*/ 3527 w 6827"/>
                  <a:gd name="T43" fmla="*/ 3755 h 6827"/>
                  <a:gd name="T44" fmla="*/ 4437 w 6827"/>
                  <a:gd name="T45" fmla="*/ 2844 h 6827"/>
                  <a:gd name="T46" fmla="*/ 4892 w 6827"/>
                  <a:gd name="T47" fmla="*/ 2844 h 6827"/>
                  <a:gd name="T48" fmla="*/ 6025 w 6827"/>
                  <a:gd name="T49" fmla="*/ 1814 h 6827"/>
                  <a:gd name="T50" fmla="*/ 6827 w 6827"/>
                  <a:gd name="T51" fmla="*/ 910 h 6827"/>
                  <a:gd name="T52" fmla="*/ 1593 w 6827"/>
                  <a:gd name="T53" fmla="*/ 5916 h 6827"/>
                  <a:gd name="T54" fmla="*/ 910 w 6827"/>
                  <a:gd name="T55" fmla="*/ 6599 h 6827"/>
                  <a:gd name="T56" fmla="*/ 228 w 6827"/>
                  <a:gd name="T57" fmla="*/ 5916 h 6827"/>
                  <a:gd name="T58" fmla="*/ 910 w 6827"/>
                  <a:gd name="T59" fmla="*/ 5234 h 6827"/>
                  <a:gd name="T60" fmla="*/ 1593 w 6827"/>
                  <a:gd name="T61" fmla="*/ 5916 h 6827"/>
                  <a:gd name="T62" fmla="*/ 4096 w 6827"/>
                  <a:gd name="T63" fmla="*/ 5916 h 6827"/>
                  <a:gd name="T64" fmla="*/ 3413 w 6827"/>
                  <a:gd name="T65" fmla="*/ 6599 h 6827"/>
                  <a:gd name="T66" fmla="*/ 2731 w 6827"/>
                  <a:gd name="T67" fmla="*/ 5916 h 6827"/>
                  <a:gd name="T68" fmla="*/ 3413 w 6827"/>
                  <a:gd name="T69" fmla="*/ 5234 h 6827"/>
                  <a:gd name="T70" fmla="*/ 4096 w 6827"/>
                  <a:gd name="T71" fmla="*/ 5916 h 6827"/>
                  <a:gd name="T72" fmla="*/ 5916 w 6827"/>
                  <a:gd name="T73" fmla="*/ 1593 h 6827"/>
                  <a:gd name="T74" fmla="*/ 5234 w 6827"/>
                  <a:gd name="T75" fmla="*/ 910 h 6827"/>
                  <a:gd name="T76" fmla="*/ 5916 w 6827"/>
                  <a:gd name="T77" fmla="*/ 228 h 6827"/>
                  <a:gd name="T78" fmla="*/ 6599 w 6827"/>
                  <a:gd name="T79" fmla="*/ 910 h 6827"/>
                  <a:gd name="T80" fmla="*/ 5916 w 6827"/>
                  <a:gd name="T81" fmla="*/ 159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27" h="6827">
                    <a:moveTo>
                      <a:pt x="6827" y="910"/>
                    </a:moveTo>
                    <a:cubicBezTo>
                      <a:pt x="6827" y="410"/>
                      <a:pt x="6417" y="0"/>
                      <a:pt x="5916" y="0"/>
                    </a:cubicBezTo>
                    <a:cubicBezTo>
                      <a:pt x="5416" y="0"/>
                      <a:pt x="5006" y="410"/>
                      <a:pt x="5006" y="910"/>
                    </a:cubicBezTo>
                    <a:cubicBezTo>
                      <a:pt x="5006" y="1370"/>
                      <a:pt x="5352" y="1753"/>
                      <a:pt x="5796" y="1812"/>
                    </a:cubicBezTo>
                    <a:cubicBezTo>
                      <a:pt x="5744" y="2264"/>
                      <a:pt x="5357" y="2617"/>
                      <a:pt x="4892" y="2617"/>
                    </a:cubicBezTo>
                    <a:lnTo>
                      <a:pt x="1934" y="2617"/>
                    </a:lnTo>
                    <a:cubicBezTo>
                      <a:pt x="1308" y="2617"/>
                      <a:pt x="796" y="3129"/>
                      <a:pt x="796" y="3755"/>
                    </a:cubicBezTo>
                    <a:lnTo>
                      <a:pt x="796" y="5014"/>
                    </a:lnTo>
                    <a:cubicBezTo>
                      <a:pt x="349" y="5070"/>
                      <a:pt x="0" y="5454"/>
                      <a:pt x="0" y="5916"/>
                    </a:cubicBezTo>
                    <a:cubicBezTo>
                      <a:pt x="0" y="6417"/>
                      <a:pt x="410" y="6827"/>
                      <a:pt x="910" y="6827"/>
                    </a:cubicBezTo>
                    <a:cubicBezTo>
                      <a:pt x="1411" y="6827"/>
                      <a:pt x="1820" y="6417"/>
                      <a:pt x="1820" y="5916"/>
                    </a:cubicBezTo>
                    <a:cubicBezTo>
                      <a:pt x="1820" y="5454"/>
                      <a:pt x="1471" y="5070"/>
                      <a:pt x="1024" y="5014"/>
                    </a:cubicBezTo>
                    <a:lnTo>
                      <a:pt x="1024" y="3755"/>
                    </a:lnTo>
                    <a:cubicBezTo>
                      <a:pt x="1024" y="3254"/>
                      <a:pt x="1434" y="2844"/>
                      <a:pt x="1934" y="2844"/>
                    </a:cubicBezTo>
                    <a:lnTo>
                      <a:pt x="3757" y="2844"/>
                    </a:lnTo>
                    <a:cubicBezTo>
                      <a:pt x="3480" y="3052"/>
                      <a:pt x="3300" y="3384"/>
                      <a:pt x="3300" y="3755"/>
                    </a:cubicBezTo>
                    <a:lnTo>
                      <a:pt x="3300" y="5014"/>
                    </a:lnTo>
                    <a:cubicBezTo>
                      <a:pt x="2852" y="5070"/>
                      <a:pt x="2503" y="5454"/>
                      <a:pt x="2503" y="5916"/>
                    </a:cubicBezTo>
                    <a:cubicBezTo>
                      <a:pt x="2503" y="6417"/>
                      <a:pt x="2913" y="6827"/>
                      <a:pt x="3413" y="6827"/>
                    </a:cubicBezTo>
                    <a:cubicBezTo>
                      <a:pt x="3914" y="6827"/>
                      <a:pt x="4324" y="6417"/>
                      <a:pt x="4324" y="5916"/>
                    </a:cubicBezTo>
                    <a:cubicBezTo>
                      <a:pt x="4324" y="5454"/>
                      <a:pt x="3975" y="5070"/>
                      <a:pt x="3527" y="5014"/>
                    </a:cubicBezTo>
                    <a:lnTo>
                      <a:pt x="3527" y="3755"/>
                    </a:lnTo>
                    <a:cubicBezTo>
                      <a:pt x="3527" y="3254"/>
                      <a:pt x="3937" y="2844"/>
                      <a:pt x="4437" y="2844"/>
                    </a:cubicBezTo>
                    <a:lnTo>
                      <a:pt x="4892" y="2844"/>
                    </a:lnTo>
                    <a:cubicBezTo>
                      <a:pt x="5482" y="2844"/>
                      <a:pt x="5971" y="2390"/>
                      <a:pt x="6025" y="1814"/>
                    </a:cubicBezTo>
                    <a:cubicBezTo>
                      <a:pt x="6475" y="1760"/>
                      <a:pt x="6827" y="1374"/>
                      <a:pt x="6827" y="910"/>
                    </a:cubicBezTo>
                    <a:close/>
                    <a:moveTo>
                      <a:pt x="1593" y="5916"/>
                    </a:moveTo>
                    <a:cubicBezTo>
                      <a:pt x="1593" y="6292"/>
                      <a:pt x="1286" y="6599"/>
                      <a:pt x="910" y="6599"/>
                    </a:cubicBezTo>
                    <a:cubicBezTo>
                      <a:pt x="535" y="6599"/>
                      <a:pt x="228" y="6292"/>
                      <a:pt x="228" y="5916"/>
                    </a:cubicBezTo>
                    <a:cubicBezTo>
                      <a:pt x="228" y="5541"/>
                      <a:pt x="535" y="5234"/>
                      <a:pt x="910" y="5234"/>
                    </a:cubicBezTo>
                    <a:cubicBezTo>
                      <a:pt x="1286" y="5234"/>
                      <a:pt x="1593" y="5541"/>
                      <a:pt x="1593" y="5916"/>
                    </a:cubicBezTo>
                    <a:close/>
                    <a:moveTo>
                      <a:pt x="4096" y="5916"/>
                    </a:moveTo>
                    <a:cubicBezTo>
                      <a:pt x="4096" y="6292"/>
                      <a:pt x="3789" y="6599"/>
                      <a:pt x="3413" y="6599"/>
                    </a:cubicBezTo>
                    <a:cubicBezTo>
                      <a:pt x="3038" y="6599"/>
                      <a:pt x="2731" y="6292"/>
                      <a:pt x="2731" y="5916"/>
                    </a:cubicBezTo>
                    <a:cubicBezTo>
                      <a:pt x="2731" y="5541"/>
                      <a:pt x="3038" y="5234"/>
                      <a:pt x="3413" y="5234"/>
                    </a:cubicBezTo>
                    <a:cubicBezTo>
                      <a:pt x="3789" y="5234"/>
                      <a:pt x="4096" y="5541"/>
                      <a:pt x="4096" y="5916"/>
                    </a:cubicBezTo>
                    <a:close/>
                    <a:moveTo>
                      <a:pt x="5916" y="1593"/>
                    </a:moveTo>
                    <a:cubicBezTo>
                      <a:pt x="5541" y="1593"/>
                      <a:pt x="5234" y="1286"/>
                      <a:pt x="5234" y="910"/>
                    </a:cubicBezTo>
                    <a:cubicBezTo>
                      <a:pt x="5234" y="535"/>
                      <a:pt x="5541" y="228"/>
                      <a:pt x="5916" y="228"/>
                    </a:cubicBezTo>
                    <a:cubicBezTo>
                      <a:pt x="6292" y="228"/>
                      <a:pt x="6599" y="535"/>
                      <a:pt x="6599" y="910"/>
                    </a:cubicBezTo>
                    <a:cubicBezTo>
                      <a:pt x="6599" y="1286"/>
                      <a:pt x="6292" y="1593"/>
                      <a:pt x="5916" y="1593"/>
                    </a:cubicBezTo>
                    <a:close/>
                  </a:path>
                </a:pathLst>
              </a:custGeom>
              <a:solidFill>
                <a:schemeClr val="bg1"/>
              </a:solidFill>
              <a:ln>
                <a:noFill/>
              </a:ln>
            </p:spPr>
            <p:txBody>
              <a:bodyPr anchor="ctr"/>
              <a:p>
                <a:pPr algn="ctr"/>
              </a:p>
            </p:txBody>
          </p:sp>
        </p:grpSp>
      </p:grpSp>
      <p:sp>
        <p:nvSpPr>
          <p:cNvPr id="6" name="文本框 5"/>
          <p:cNvSpPr txBox="1"/>
          <p:nvPr/>
        </p:nvSpPr>
        <p:spPr>
          <a:xfrm>
            <a:off x="1421765" y="3569970"/>
            <a:ext cx="148653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知识的准备</a:t>
            </a:r>
            <a:endParaRPr lang="zh-CN" altLang="en-US" b="1">
              <a:latin typeface="微软雅黑" panose="020B0503020204020204" pitchFamily="34" charset="-122"/>
              <a:ea typeface="微软雅黑" panose="020B0503020204020204" pitchFamily="34" charset="-122"/>
            </a:endParaRPr>
          </a:p>
        </p:txBody>
      </p:sp>
      <p:sp>
        <p:nvSpPr>
          <p:cNvPr id="10" name="文本框 9"/>
          <p:cNvSpPr txBox="1"/>
          <p:nvPr/>
        </p:nvSpPr>
        <p:spPr>
          <a:xfrm>
            <a:off x="3961765" y="3582670"/>
            <a:ext cx="148653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情感的准备</a:t>
            </a:r>
            <a:endParaRPr lang="zh-CN" altLang="en-US" b="1">
              <a:latin typeface="微软雅黑" panose="020B0503020204020204" pitchFamily="34" charset="-122"/>
              <a:ea typeface="微软雅黑" panose="020B0503020204020204" pitchFamily="34" charset="-122"/>
            </a:endParaRPr>
          </a:p>
        </p:txBody>
      </p:sp>
      <p:sp>
        <p:nvSpPr>
          <p:cNvPr id="12" name="文本框 11"/>
          <p:cNvSpPr txBox="1"/>
          <p:nvPr/>
        </p:nvSpPr>
        <p:spPr>
          <a:xfrm>
            <a:off x="6402070" y="3569970"/>
            <a:ext cx="148653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材料的准备 </a:t>
            </a:r>
            <a:endParaRPr lang="zh-CN" altLang="en-US" b="1">
              <a:latin typeface="微软雅黑" panose="020B0503020204020204" pitchFamily="34" charset="-122"/>
              <a:ea typeface="微软雅黑" panose="020B0503020204020204" pitchFamily="34" charset="-122"/>
            </a:endParaRPr>
          </a:p>
        </p:txBody>
      </p:sp>
      <p:sp>
        <p:nvSpPr>
          <p:cNvPr id="14" name="文本框 13"/>
          <p:cNvSpPr txBox="1"/>
          <p:nvPr/>
        </p:nvSpPr>
        <p:spPr>
          <a:xfrm>
            <a:off x="8705850" y="3569970"/>
            <a:ext cx="22098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 空间环境的准备</a:t>
            </a:r>
            <a:endParaRPr lang="zh-CN" altLang="en-US" b="1">
              <a:latin typeface="微软雅黑" panose="020B0503020204020204" pitchFamily="34" charset="-122"/>
              <a:ea typeface="微软雅黑" panose="020B0503020204020204" pitchFamily="34" charset="-122"/>
            </a:endParaRPr>
          </a:p>
        </p:txBody>
      </p:sp>
      <p:sp>
        <p:nvSpPr>
          <p:cNvPr id="20" name="文本框 19"/>
          <p:cNvSpPr txBox="1"/>
          <p:nvPr/>
        </p:nvSpPr>
        <p:spPr>
          <a:xfrm>
            <a:off x="859790" y="3950970"/>
            <a:ext cx="2540000" cy="1691005"/>
          </a:xfrm>
          <a:prstGeom prst="rect">
            <a:avLst/>
          </a:prstGeom>
          <a:noFill/>
        </p:spPr>
        <p:txBody>
          <a:bodyPr wrap="square" rtlCol="0" anchor="t">
            <a:spAutoFit/>
          </a:bodyPr>
          <a:p>
            <a:pPr>
              <a:lnSpc>
                <a:spcPct val="130000"/>
              </a:lnSpc>
            </a:pPr>
            <a:r>
              <a:rPr lang="en-US" altLang="zh-CN" sz="1600">
                <a:latin typeface="微软雅黑" panose="020B0503020204020204" pitchFamily="34" charset="-122"/>
                <a:ea typeface="微软雅黑" panose="020B0503020204020204" pitchFamily="34" charset="-122"/>
              </a:rPr>
              <a:t>   </a:t>
            </a:r>
            <a:r>
              <a:rPr lang="zh-CN" altLang="en-US" sz="1600">
                <a:latin typeface="微软雅黑" panose="020B0503020204020204" pitchFamily="34" charset="-122"/>
                <a:ea typeface="微软雅黑" panose="020B0503020204020204" pitchFamily="34" charset="-122"/>
              </a:rPr>
              <a:t>幼儿教师除了应在平时注意积累科学知识，还应该在开展某个活动之前查阅相关的资料，以广泛地了解该科学知识。</a:t>
            </a:r>
            <a:endParaRPr lang="zh-CN" altLang="en-US" sz="1600">
              <a:latin typeface="微软雅黑" panose="020B0503020204020204" pitchFamily="34" charset="-122"/>
              <a:ea typeface="微软雅黑" panose="020B0503020204020204" pitchFamily="34" charset="-122"/>
            </a:endParaRPr>
          </a:p>
        </p:txBody>
      </p:sp>
      <p:sp>
        <p:nvSpPr>
          <p:cNvPr id="22" name="文本框 21"/>
          <p:cNvSpPr txBox="1"/>
          <p:nvPr/>
        </p:nvSpPr>
        <p:spPr>
          <a:xfrm>
            <a:off x="3552190" y="3950970"/>
            <a:ext cx="2299335" cy="2451100"/>
          </a:xfrm>
          <a:prstGeom prst="rect">
            <a:avLst/>
          </a:prstGeom>
          <a:noFill/>
        </p:spPr>
        <p:txBody>
          <a:bodyPr wrap="square" rtlCol="0" anchor="t">
            <a:spAutoFit/>
          </a:bodyPr>
          <a:p>
            <a:pPr>
              <a:lnSpc>
                <a:spcPct val="120000"/>
              </a:lnSpc>
            </a:pPr>
            <a:r>
              <a:rPr lang="en-US" sz="1600">
                <a:latin typeface="微软雅黑" panose="020B0503020204020204" pitchFamily="34" charset="-122"/>
                <a:ea typeface="微软雅黑" panose="020B0503020204020204" pitchFamily="34" charset="-122"/>
              </a:rPr>
              <a:t>  </a:t>
            </a:r>
            <a:r>
              <a:rPr sz="1600">
                <a:latin typeface="微软雅黑" panose="020B0503020204020204" pitchFamily="34" charset="-122"/>
                <a:ea typeface="微软雅黑" panose="020B0503020204020204" pitchFamily="34" charset="-122"/>
              </a:rPr>
              <a:t>教师自身能否以积极的情感投入到活动指导中去，直接影响着幼儿在活动中的情感体验和活动的效果。教师一定要以一种积极的情感投入到科学教育的活动中去。</a:t>
            </a:r>
            <a:endParaRPr sz="1600">
              <a:latin typeface="微软雅黑" panose="020B0503020204020204" pitchFamily="34" charset="-122"/>
              <a:ea typeface="微软雅黑" panose="020B0503020204020204" pitchFamily="34" charset="-122"/>
            </a:endParaRPr>
          </a:p>
        </p:txBody>
      </p:sp>
      <p:sp>
        <p:nvSpPr>
          <p:cNvPr id="23" name="文本框 22"/>
          <p:cNvSpPr txBox="1"/>
          <p:nvPr/>
        </p:nvSpPr>
        <p:spPr>
          <a:xfrm>
            <a:off x="6000750" y="3950970"/>
            <a:ext cx="2292985" cy="1861185"/>
          </a:xfrm>
          <a:prstGeom prst="rect">
            <a:avLst/>
          </a:prstGeom>
          <a:noFill/>
        </p:spPr>
        <p:txBody>
          <a:bodyPr wrap="square" rtlCol="0" anchor="t">
            <a:spAutoFit/>
          </a:bodyPr>
          <a:p>
            <a:pPr>
              <a:lnSpc>
                <a:spcPct val="120000"/>
              </a:lnSpc>
            </a:pPr>
            <a:r>
              <a:rPr lang="en-US" sz="1600">
                <a:latin typeface="微软雅黑" panose="020B0503020204020204" pitchFamily="34" charset="-122"/>
                <a:ea typeface="微软雅黑" panose="020B0503020204020204" pitchFamily="34" charset="-122"/>
              </a:rPr>
              <a:t>   </a:t>
            </a:r>
            <a:r>
              <a:rPr sz="1600">
                <a:latin typeface="微软雅黑" panose="020B0503020204020204" pitchFamily="34" charset="-122"/>
                <a:ea typeface="微软雅黑" panose="020B0503020204020204" pitchFamily="34" charset="-122"/>
              </a:rPr>
              <a:t>活动材料既可以由教师准备，也可以由教师带领幼儿事先搜集，还可以让幼儿从家中带来，教师再根据幼儿带来的材料有目的地进行补充。</a:t>
            </a:r>
            <a:endParaRPr sz="1600">
              <a:latin typeface="微软雅黑" panose="020B0503020204020204" pitchFamily="34" charset="-122"/>
              <a:ea typeface="微软雅黑" panose="020B0503020204020204" pitchFamily="34" charset="-122"/>
            </a:endParaRPr>
          </a:p>
        </p:txBody>
      </p:sp>
      <p:sp>
        <p:nvSpPr>
          <p:cNvPr id="24" name="文本框 23"/>
          <p:cNvSpPr txBox="1"/>
          <p:nvPr/>
        </p:nvSpPr>
        <p:spPr>
          <a:xfrm>
            <a:off x="8416290" y="3950970"/>
            <a:ext cx="2540000" cy="2451100"/>
          </a:xfrm>
          <a:prstGeom prst="rect">
            <a:avLst/>
          </a:prstGeom>
          <a:noFill/>
        </p:spPr>
        <p:txBody>
          <a:bodyPr wrap="square" rtlCol="0" anchor="t">
            <a:spAutoFit/>
          </a:bodyPr>
          <a:p>
            <a:pPr>
              <a:lnSpc>
                <a:spcPct val="120000"/>
              </a:lnSpc>
            </a:pPr>
            <a:r>
              <a:rPr lang="en-US" sz="1600">
                <a:latin typeface="微软雅黑" panose="020B0503020204020204" pitchFamily="34" charset="-122"/>
                <a:ea typeface="微软雅黑" panose="020B0503020204020204" pitchFamily="34" charset="-122"/>
              </a:rPr>
              <a:t>   </a:t>
            </a:r>
            <a:r>
              <a:rPr sz="1600">
                <a:latin typeface="微软雅黑" panose="020B0503020204020204" pitchFamily="34" charset="-122"/>
                <a:ea typeface="微软雅黑" panose="020B0503020204020204" pitchFamily="34" charset="-122"/>
              </a:rPr>
              <a:t>一般来说，集体教学活动的人数较多，而且活动的形式多样，有动态的观察、操作，也静态的有交流和讨论。教师不仅要准备宽敞的空间，还要进行更细致的考虑，以便活动取得更好的效果。</a:t>
            </a:r>
            <a:endParaRPr sz="1600">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三、集体教学活动的组织与指导</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4305300" y="1377950"/>
            <a:ext cx="3860800" cy="368300"/>
          </a:xfrm>
          <a:prstGeom prst="rect">
            <a:avLst/>
          </a:prstGeom>
          <a:noFill/>
        </p:spPr>
        <p:txBody>
          <a:bodyPr wrap="square" rtlCol="0" anchor="t">
            <a:spAutoFit/>
          </a:bodyPr>
          <a:p>
            <a:pPr algn="ctr"/>
            <a:r>
              <a:rPr lang="zh-CN" altLang="en-US" b="1">
                <a:solidFill>
                  <a:srgbClr val="FF0000"/>
                </a:solidFill>
                <a:latin typeface="微软雅黑" panose="020B0503020204020204" pitchFamily="34" charset="-122"/>
                <a:ea typeface="微软雅黑" panose="020B0503020204020204" pitchFamily="34" charset="-122"/>
              </a:rPr>
              <a:t>（二）集体教学活动过程指导</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5302250" y="2104390"/>
            <a:ext cx="3009900" cy="423545"/>
          </a:xfrm>
          <a:prstGeom prst="rect">
            <a:avLst/>
          </a:prstGeom>
          <a:noFill/>
        </p:spPr>
        <p:txBody>
          <a:bodyPr wrap="square" rtlCol="0" anchor="t">
            <a:spAutoFit/>
          </a:bodyPr>
          <a:p>
            <a:pPr>
              <a:lnSpc>
                <a:spcPct val="120000"/>
              </a:lnSpc>
            </a:pPr>
            <a:r>
              <a:rPr b="1">
                <a:latin typeface="微软雅黑" panose="020B0503020204020204" pitchFamily="34" charset="-122"/>
                <a:ea typeface="微软雅黑" panose="020B0503020204020204" pitchFamily="34" charset="-122"/>
              </a:rPr>
              <a:t>1. 观察、分析幼儿的行为</a:t>
            </a:r>
            <a:endParaRPr b="1">
              <a:latin typeface="微软雅黑" panose="020B0503020204020204" pitchFamily="34" charset="-122"/>
              <a:ea typeface="微软雅黑" panose="020B0503020204020204" pitchFamily="34" charset="-122"/>
            </a:endParaRPr>
          </a:p>
        </p:txBody>
      </p:sp>
      <p:grpSp>
        <p:nvGrpSpPr>
          <p:cNvPr id="62" name="218675"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520700" y="1761490"/>
            <a:ext cx="4686297" cy="4334510"/>
            <a:chOff x="673100" y="1376362"/>
            <a:chExt cx="5158387" cy="4770438"/>
          </a:xfrm>
        </p:grpSpPr>
        <p:cxnSp>
          <p:nvCxnSpPr>
            <p:cNvPr id="110" name="直接箭头连接符 109"/>
            <p:cNvCxnSpPr/>
            <p:nvPr/>
          </p:nvCxnSpPr>
          <p:spPr>
            <a:xfrm flipV="1">
              <a:off x="3270001" y="1974439"/>
              <a:ext cx="2561486" cy="863036"/>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2" name="直接箭头连接符 111"/>
            <p:cNvCxnSpPr/>
            <p:nvPr/>
          </p:nvCxnSpPr>
          <p:spPr>
            <a:xfrm>
              <a:off x="3270001" y="2837475"/>
              <a:ext cx="2561486" cy="59379"/>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p:nvPr/>
          </p:nvCxnSpPr>
          <p:spPr>
            <a:xfrm>
              <a:off x="3270001" y="2837475"/>
              <a:ext cx="2561486" cy="981793"/>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6" name="直接箭头连接符 115"/>
            <p:cNvCxnSpPr/>
            <p:nvPr/>
          </p:nvCxnSpPr>
          <p:spPr>
            <a:xfrm>
              <a:off x="3270001" y="2837475"/>
              <a:ext cx="2561486" cy="1904208"/>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cxnSp>
          <p:nvCxnSpPr>
            <p:cNvPr id="118" name="直接箭头连接符 117"/>
            <p:cNvCxnSpPr/>
            <p:nvPr/>
          </p:nvCxnSpPr>
          <p:spPr>
            <a:xfrm>
              <a:off x="3270001" y="2837475"/>
              <a:ext cx="2561486" cy="2826623"/>
            </a:xfrm>
            <a:prstGeom prst="straightConnector1">
              <a:avLst/>
            </a:prstGeom>
            <a:ln w="3175" cap="rnd">
              <a:solidFill>
                <a:schemeClr val="bg1">
                  <a:lumMod val="75000"/>
                </a:schemeClr>
              </a:solidFill>
              <a:round/>
              <a:tailEnd type="oval"/>
            </a:ln>
          </p:spPr>
          <p:style>
            <a:lnRef idx="1">
              <a:schemeClr val="accent1"/>
            </a:lnRef>
            <a:fillRef idx="0">
              <a:schemeClr val="accent1"/>
            </a:fillRef>
            <a:effectRef idx="0">
              <a:schemeClr val="accent1"/>
            </a:effectRef>
            <a:fontRef idx="minor">
              <a:schemeClr val="tx1"/>
            </a:fontRef>
          </p:style>
        </p:cxnSp>
        <p:grpSp>
          <p:nvGrpSpPr>
            <p:cNvPr id="122" name="î$1íḋé"/>
            <p:cNvGrpSpPr/>
            <p:nvPr/>
          </p:nvGrpSpPr>
          <p:grpSpPr>
            <a:xfrm>
              <a:off x="673100" y="1376362"/>
              <a:ext cx="2717800" cy="4770438"/>
              <a:chOff x="673100" y="1376362"/>
              <a:chExt cx="2717800" cy="4770438"/>
            </a:xfrm>
          </p:grpSpPr>
          <p:grpSp>
            <p:nvGrpSpPr>
              <p:cNvPr id="84" name="iśḷïḑé"/>
              <p:cNvGrpSpPr/>
              <p:nvPr/>
            </p:nvGrpSpPr>
            <p:grpSpPr>
              <a:xfrm>
                <a:off x="673100" y="3527425"/>
                <a:ext cx="1809750" cy="2619375"/>
                <a:chOff x="673100" y="3527425"/>
                <a:chExt cx="1809750" cy="2619375"/>
              </a:xfrm>
            </p:grpSpPr>
            <p:sp>
              <p:nvSpPr>
                <p:cNvPr id="63" name="ïşľidê"/>
                <p:cNvSpPr/>
                <p:nvPr/>
              </p:nvSpPr>
              <p:spPr bwMode="auto">
                <a:xfrm>
                  <a:off x="706437" y="4152900"/>
                  <a:ext cx="1516063" cy="1870075"/>
                </a:xfrm>
                <a:custGeom>
                  <a:avLst/>
                  <a:gdLst>
                    <a:gd name="T0" fmla="*/ 0 w 955"/>
                    <a:gd name="T1" fmla="*/ 429 h 1178"/>
                    <a:gd name="T2" fmla="*/ 0 w 955"/>
                    <a:gd name="T3" fmla="*/ 1178 h 1178"/>
                    <a:gd name="T4" fmla="*/ 955 w 955"/>
                    <a:gd name="T5" fmla="*/ 481 h 1178"/>
                    <a:gd name="T6" fmla="*/ 588 w 955"/>
                    <a:gd name="T7" fmla="*/ 0 h 1178"/>
                    <a:gd name="T8" fmla="*/ 0 w 955"/>
                    <a:gd name="T9" fmla="*/ 429 h 1178"/>
                  </a:gdLst>
                  <a:ahLst/>
                  <a:cxnLst>
                    <a:cxn ang="0">
                      <a:pos x="T0" y="T1"/>
                    </a:cxn>
                    <a:cxn ang="0">
                      <a:pos x="T2" y="T3"/>
                    </a:cxn>
                    <a:cxn ang="0">
                      <a:pos x="T4" y="T5"/>
                    </a:cxn>
                    <a:cxn ang="0">
                      <a:pos x="T6" y="T7"/>
                    </a:cxn>
                    <a:cxn ang="0">
                      <a:pos x="T8" y="T9"/>
                    </a:cxn>
                  </a:cxnLst>
                  <a:rect l="0" t="0" r="r" b="b"/>
                  <a:pathLst>
                    <a:path w="955" h="1178">
                      <a:moveTo>
                        <a:pt x="0" y="429"/>
                      </a:moveTo>
                      <a:lnTo>
                        <a:pt x="0" y="1178"/>
                      </a:lnTo>
                      <a:lnTo>
                        <a:pt x="955" y="481"/>
                      </a:lnTo>
                      <a:lnTo>
                        <a:pt x="588" y="0"/>
                      </a:lnTo>
                      <a:lnTo>
                        <a:pt x="0" y="429"/>
                      </a:lnTo>
                      <a:close/>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64" name="íśľíḍé"/>
                <p:cNvSpPr/>
                <p:nvPr/>
              </p:nvSpPr>
              <p:spPr bwMode="auto">
                <a:xfrm>
                  <a:off x="706437" y="4740275"/>
                  <a:ext cx="1516063" cy="1282700"/>
                </a:xfrm>
                <a:custGeom>
                  <a:avLst/>
                  <a:gdLst>
                    <a:gd name="T0" fmla="*/ 0 w 955"/>
                    <a:gd name="T1" fmla="*/ 634 h 808"/>
                    <a:gd name="T2" fmla="*/ 0 w 955"/>
                    <a:gd name="T3" fmla="*/ 808 h 808"/>
                    <a:gd name="T4" fmla="*/ 955 w 955"/>
                    <a:gd name="T5" fmla="*/ 111 h 808"/>
                    <a:gd name="T6" fmla="*/ 871 w 955"/>
                    <a:gd name="T7" fmla="*/ 0 h 808"/>
                    <a:gd name="T8" fmla="*/ 0 w 955"/>
                    <a:gd name="T9" fmla="*/ 634 h 808"/>
                  </a:gdLst>
                  <a:ahLst/>
                  <a:cxnLst>
                    <a:cxn ang="0">
                      <a:pos x="T0" y="T1"/>
                    </a:cxn>
                    <a:cxn ang="0">
                      <a:pos x="T2" y="T3"/>
                    </a:cxn>
                    <a:cxn ang="0">
                      <a:pos x="T4" y="T5"/>
                    </a:cxn>
                    <a:cxn ang="0">
                      <a:pos x="T6" y="T7"/>
                    </a:cxn>
                    <a:cxn ang="0">
                      <a:pos x="T8" y="T9"/>
                    </a:cxn>
                  </a:cxnLst>
                  <a:rect l="0" t="0" r="r" b="b"/>
                  <a:pathLst>
                    <a:path w="955" h="808">
                      <a:moveTo>
                        <a:pt x="0" y="634"/>
                      </a:moveTo>
                      <a:lnTo>
                        <a:pt x="0" y="808"/>
                      </a:lnTo>
                      <a:lnTo>
                        <a:pt x="955" y="111"/>
                      </a:lnTo>
                      <a:lnTo>
                        <a:pt x="871" y="0"/>
                      </a:lnTo>
                      <a:lnTo>
                        <a:pt x="0" y="634"/>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65" name="iṩļíḋê"/>
                <p:cNvSpPr/>
                <p:nvPr/>
              </p:nvSpPr>
              <p:spPr bwMode="auto">
                <a:xfrm>
                  <a:off x="695325" y="3527425"/>
                  <a:ext cx="1787525" cy="2487613"/>
                </a:xfrm>
                <a:custGeom>
                  <a:avLst/>
                  <a:gdLst>
                    <a:gd name="T0" fmla="*/ 126 w 857"/>
                    <a:gd name="T1" fmla="*/ 851 h 1190"/>
                    <a:gd name="T2" fmla="*/ 58 w 857"/>
                    <a:gd name="T3" fmla="*/ 485 h 1190"/>
                    <a:gd name="T4" fmla="*/ 264 w 857"/>
                    <a:gd name="T5" fmla="*/ 213 h 1190"/>
                    <a:gd name="T6" fmla="*/ 520 w 857"/>
                    <a:gd name="T7" fmla="*/ 28 h 1190"/>
                    <a:gd name="T8" fmla="*/ 600 w 857"/>
                    <a:gd name="T9" fmla="*/ 94 h 1190"/>
                    <a:gd name="T10" fmla="*/ 690 w 857"/>
                    <a:gd name="T11" fmla="*/ 114 h 1190"/>
                    <a:gd name="T12" fmla="*/ 822 w 857"/>
                    <a:gd name="T13" fmla="*/ 209 h 1190"/>
                    <a:gd name="T14" fmla="*/ 788 w 857"/>
                    <a:gd name="T15" fmla="*/ 313 h 1190"/>
                    <a:gd name="T16" fmla="*/ 856 w 857"/>
                    <a:gd name="T17" fmla="*/ 381 h 1190"/>
                    <a:gd name="T18" fmla="*/ 757 w 857"/>
                    <a:gd name="T19" fmla="*/ 497 h 1190"/>
                    <a:gd name="T20" fmla="*/ 823 w 857"/>
                    <a:gd name="T21" fmla="*/ 585 h 1190"/>
                    <a:gd name="T22" fmla="*/ 756 w 857"/>
                    <a:gd name="T23" fmla="*/ 668 h 1190"/>
                    <a:gd name="T24" fmla="*/ 757 w 857"/>
                    <a:gd name="T25" fmla="*/ 772 h 1190"/>
                    <a:gd name="T26" fmla="*/ 126 w 857"/>
                    <a:gd name="T27" fmla="*/ 851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7" h="1190">
                      <a:moveTo>
                        <a:pt x="126" y="851"/>
                      </a:moveTo>
                      <a:cubicBezTo>
                        <a:pt x="61" y="731"/>
                        <a:pt x="0" y="664"/>
                        <a:pt x="58" y="485"/>
                      </a:cubicBezTo>
                      <a:cubicBezTo>
                        <a:pt x="116" y="306"/>
                        <a:pt x="122" y="260"/>
                        <a:pt x="264" y="213"/>
                      </a:cubicBezTo>
                      <a:cubicBezTo>
                        <a:pt x="364" y="180"/>
                        <a:pt x="499" y="87"/>
                        <a:pt x="520" y="28"/>
                      </a:cubicBezTo>
                      <a:cubicBezTo>
                        <a:pt x="531" y="0"/>
                        <a:pt x="607" y="35"/>
                        <a:pt x="600" y="94"/>
                      </a:cubicBezTo>
                      <a:cubicBezTo>
                        <a:pt x="590" y="178"/>
                        <a:pt x="648" y="118"/>
                        <a:pt x="690" y="114"/>
                      </a:cubicBezTo>
                      <a:cubicBezTo>
                        <a:pt x="732" y="110"/>
                        <a:pt x="820" y="143"/>
                        <a:pt x="822" y="209"/>
                      </a:cubicBezTo>
                      <a:cubicBezTo>
                        <a:pt x="824" y="275"/>
                        <a:pt x="788" y="313"/>
                        <a:pt x="788" y="313"/>
                      </a:cubicBezTo>
                      <a:cubicBezTo>
                        <a:pt x="788" y="313"/>
                        <a:pt x="857" y="322"/>
                        <a:pt x="856" y="381"/>
                      </a:cubicBezTo>
                      <a:cubicBezTo>
                        <a:pt x="855" y="440"/>
                        <a:pt x="757" y="497"/>
                        <a:pt x="757" y="497"/>
                      </a:cubicBezTo>
                      <a:cubicBezTo>
                        <a:pt x="757" y="497"/>
                        <a:pt x="828" y="521"/>
                        <a:pt x="823" y="585"/>
                      </a:cubicBezTo>
                      <a:cubicBezTo>
                        <a:pt x="819" y="649"/>
                        <a:pt x="756" y="668"/>
                        <a:pt x="756" y="668"/>
                      </a:cubicBezTo>
                      <a:cubicBezTo>
                        <a:pt x="756" y="668"/>
                        <a:pt x="779" y="707"/>
                        <a:pt x="757" y="772"/>
                      </a:cubicBezTo>
                      <a:cubicBezTo>
                        <a:pt x="734" y="837"/>
                        <a:pt x="309" y="1190"/>
                        <a:pt x="126" y="851"/>
                      </a:cubicBezTo>
                    </a:path>
                  </a:pathLst>
                </a:custGeom>
                <a:solidFill>
                  <a:srgbClr val="FAC2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66" name="îŝ1ïďe"/>
                <p:cNvSpPr/>
                <p:nvPr/>
              </p:nvSpPr>
              <p:spPr bwMode="auto">
                <a:xfrm>
                  <a:off x="1736725" y="4054475"/>
                  <a:ext cx="306388" cy="336550"/>
                </a:xfrm>
                <a:custGeom>
                  <a:avLst/>
                  <a:gdLst>
                    <a:gd name="T0" fmla="*/ 142 w 147"/>
                    <a:gd name="T1" fmla="*/ 0 h 161"/>
                    <a:gd name="T2" fmla="*/ 147 w 147"/>
                    <a:gd name="T3" fmla="*/ 95 h 161"/>
                    <a:gd name="T4" fmla="*/ 16 w 147"/>
                    <a:gd name="T5" fmla="*/ 152 h 161"/>
                    <a:gd name="T6" fmla="*/ 0 w 147"/>
                    <a:gd name="T7" fmla="*/ 161 h 161"/>
                    <a:gd name="T8" fmla="*/ 32 w 147"/>
                    <a:gd name="T9" fmla="*/ 12 h 161"/>
                    <a:gd name="T10" fmla="*/ 142 w 147"/>
                    <a:gd name="T11" fmla="*/ 0 h 161"/>
                  </a:gdLst>
                  <a:ahLst/>
                  <a:cxnLst>
                    <a:cxn ang="0">
                      <a:pos x="T0" y="T1"/>
                    </a:cxn>
                    <a:cxn ang="0">
                      <a:pos x="T2" y="T3"/>
                    </a:cxn>
                    <a:cxn ang="0">
                      <a:pos x="T4" y="T5"/>
                    </a:cxn>
                    <a:cxn ang="0">
                      <a:pos x="T6" y="T7"/>
                    </a:cxn>
                    <a:cxn ang="0">
                      <a:pos x="T8" y="T9"/>
                    </a:cxn>
                    <a:cxn ang="0">
                      <a:pos x="T10" y="T11"/>
                    </a:cxn>
                  </a:cxnLst>
                  <a:rect l="0" t="0" r="r" b="b"/>
                  <a:pathLst>
                    <a:path w="147" h="161">
                      <a:moveTo>
                        <a:pt x="142" y="0"/>
                      </a:moveTo>
                      <a:cubicBezTo>
                        <a:pt x="119" y="39"/>
                        <a:pt x="104" y="40"/>
                        <a:pt x="147" y="95"/>
                      </a:cubicBezTo>
                      <a:cubicBezTo>
                        <a:pt x="121" y="116"/>
                        <a:pt x="73" y="145"/>
                        <a:pt x="16" y="152"/>
                      </a:cubicBezTo>
                      <a:cubicBezTo>
                        <a:pt x="11" y="153"/>
                        <a:pt x="5" y="161"/>
                        <a:pt x="0" y="161"/>
                      </a:cubicBezTo>
                      <a:cubicBezTo>
                        <a:pt x="32" y="12"/>
                        <a:pt x="32" y="12"/>
                        <a:pt x="32" y="12"/>
                      </a:cubicBezTo>
                      <a:lnTo>
                        <a:pt x="142" y="0"/>
                      </a:lnTo>
                      <a:close/>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72500"/>
                </a:bodyPr>
                <a:lstStyle/>
                <a:p>
                  <a:endParaRPr lang="zh-CN" altLang="en-US"/>
                </a:p>
              </p:txBody>
            </p:sp>
            <p:sp>
              <p:nvSpPr>
                <p:cNvPr id="67" name="iSḻïḑê"/>
                <p:cNvSpPr/>
                <p:nvPr/>
              </p:nvSpPr>
              <p:spPr bwMode="auto">
                <a:xfrm>
                  <a:off x="996950" y="3819525"/>
                  <a:ext cx="1306513" cy="2060575"/>
                </a:xfrm>
                <a:custGeom>
                  <a:avLst/>
                  <a:gdLst>
                    <a:gd name="T0" fmla="*/ 616 w 627"/>
                    <a:gd name="T1" fmla="*/ 355 h 986"/>
                    <a:gd name="T2" fmla="*/ 613 w 627"/>
                    <a:gd name="T3" fmla="*/ 357 h 986"/>
                    <a:gd name="T4" fmla="*/ 613 w 627"/>
                    <a:gd name="T5" fmla="*/ 357 h 986"/>
                    <a:gd name="T6" fmla="*/ 547 w 627"/>
                    <a:gd name="T7" fmla="*/ 392 h 986"/>
                    <a:gd name="T8" fmla="*/ 396 w 627"/>
                    <a:gd name="T9" fmla="*/ 421 h 986"/>
                    <a:gd name="T10" fmla="*/ 276 w 627"/>
                    <a:gd name="T11" fmla="*/ 407 h 986"/>
                    <a:gd name="T12" fmla="*/ 232 w 627"/>
                    <a:gd name="T13" fmla="*/ 457 h 986"/>
                    <a:gd name="T14" fmla="*/ 254 w 627"/>
                    <a:gd name="T15" fmla="*/ 520 h 986"/>
                    <a:gd name="T16" fmla="*/ 474 w 627"/>
                    <a:gd name="T17" fmla="*/ 541 h 986"/>
                    <a:gd name="T18" fmla="*/ 612 w 627"/>
                    <a:gd name="T19" fmla="*/ 528 h 986"/>
                    <a:gd name="T20" fmla="*/ 472 w 627"/>
                    <a:gd name="T21" fmla="*/ 548 h 986"/>
                    <a:gd name="T22" fmla="*/ 285 w 627"/>
                    <a:gd name="T23" fmla="*/ 544 h 986"/>
                    <a:gd name="T24" fmla="*/ 267 w 627"/>
                    <a:gd name="T25" fmla="*/ 590 h 986"/>
                    <a:gd name="T26" fmla="*/ 323 w 627"/>
                    <a:gd name="T27" fmla="*/ 650 h 986"/>
                    <a:gd name="T28" fmla="*/ 572 w 627"/>
                    <a:gd name="T29" fmla="*/ 674 h 986"/>
                    <a:gd name="T30" fmla="*/ 582 w 627"/>
                    <a:gd name="T31" fmla="*/ 674 h 986"/>
                    <a:gd name="T32" fmla="*/ 0 w 627"/>
                    <a:gd name="T33" fmla="*/ 741 h 986"/>
                    <a:gd name="T34" fmla="*/ 270 w 627"/>
                    <a:gd name="T35" fmla="*/ 815 h 986"/>
                    <a:gd name="T36" fmla="*/ 361 w 627"/>
                    <a:gd name="T37" fmla="*/ 715 h 986"/>
                    <a:gd name="T38" fmla="*/ 258 w 627"/>
                    <a:gd name="T39" fmla="*/ 590 h 986"/>
                    <a:gd name="T40" fmla="*/ 265 w 627"/>
                    <a:gd name="T41" fmla="*/ 536 h 986"/>
                    <a:gd name="T42" fmla="*/ 204 w 627"/>
                    <a:gd name="T43" fmla="*/ 655 h 986"/>
                    <a:gd name="T44" fmla="*/ 188 w 627"/>
                    <a:gd name="T45" fmla="*/ 645 h 986"/>
                    <a:gd name="T46" fmla="*/ 222 w 627"/>
                    <a:gd name="T47" fmla="*/ 459 h 986"/>
                    <a:gd name="T48" fmla="*/ 273 w 627"/>
                    <a:gd name="T49" fmla="*/ 382 h 986"/>
                    <a:gd name="T50" fmla="*/ 285 w 627"/>
                    <a:gd name="T51" fmla="*/ 305 h 986"/>
                    <a:gd name="T52" fmla="*/ 259 w 627"/>
                    <a:gd name="T53" fmla="*/ 245 h 986"/>
                    <a:gd name="T54" fmla="*/ 87 w 627"/>
                    <a:gd name="T55" fmla="*/ 274 h 986"/>
                    <a:gd name="T56" fmla="*/ 306 w 627"/>
                    <a:gd name="T57" fmla="*/ 102 h 986"/>
                    <a:gd name="T58" fmla="*/ 446 w 627"/>
                    <a:gd name="T59" fmla="*/ 0 h 986"/>
                    <a:gd name="T60" fmla="*/ 356 w 627"/>
                    <a:gd name="T61" fmla="*/ 179 h 986"/>
                    <a:gd name="T62" fmla="*/ 325 w 627"/>
                    <a:gd name="T63" fmla="*/ 256 h 986"/>
                    <a:gd name="T64" fmla="*/ 362 w 627"/>
                    <a:gd name="T65" fmla="*/ 267 h 986"/>
                    <a:gd name="T66" fmla="*/ 348 w 627"/>
                    <a:gd name="T67" fmla="*/ 285 h 986"/>
                    <a:gd name="T68" fmla="*/ 297 w 627"/>
                    <a:gd name="T69" fmla="*/ 308 h 986"/>
                    <a:gd name="T70" fmla="*/ 286 w 627"/>
                    <a:gd name="T71" fmla="*/ 383 h 986"/>
                    <a:gd name="T72" fmla="*/ 391 w 627"/>
                    <a:gd name="T73" fmla="*/ 410 h 986"/>
                    <a:gd name="T74" fmla="*/ 541 w 627"/>
                    <a:gd name="T75" fmla="*/ 382 h 986"/>
                    <a:gd name="T76" fmla="*/ 616 w 627"/>
                    <a:gd name="T77" fmla="*/ 355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7" h="986">
                      <a:moveTo>
                        <a:pt x="616" y="355"/>
                      </a:moveTo>
                      <a:cubicBezTo>
                        <a:pt x="614" y="356"/>
                        <a:pt x="613" y="357"/>
                        <a:pt x="613" y="357"/>
                      </a:cubicBezTo>
                      <a:cubicBezTo>
                        <a:pt x="613" y="357"/>
                        <a:pt x="613" y="357"/>
                        <a:pt x="613" y="357"/>
                      </a:cubicBezTo>
                      <a:cubicBezTo>
                        <a:pt x="603" y="363"/>
                        <a:pt x="590" y="372"/>
                        <a:pt x="547" y="392"/>
                      </a:cubicBezTo>
                      <a:cubicBezTo>
                        <a:pt x="501" y="413"/>
                        <a:pt x="442" y="419"/>
                        <a:pt x="396" y="421"/>
                      </a:cubicBezTo>
                      <a:cubicBezTo>
                        <a:pt x="350" y="423"/>
                        <a:pt x="301" y="401"/>
                        <a:pt x="276" y="407"/>
                      </a:cubicBezTo>
                      <a:cubicBezTo>
                        <a:pt x="252" y="414"/>
                        <a:pt x="238" y="432"/>
                        <a:pt x="232" y="457"/>
                      </a:cubicBezTo>
                      <a:cubicBezTo>
                        <a:pt x="225" y="482"/>
                        <a:pt x="235" y="505"/>
                        <a:pt x="254" y="520"/>
                      </a:cubicBezTo>
                      <a:cubicBezTo>
                        <a:pt x="273" y="535"/>
                        <a:pt x="416" y="543"/>
                        <a:pt x="474" y="541"/>
                      </a:cubicBezTo>
                      <a:cubicBezTo>
                        <a:pt x="532" y="539"/>
                        <a:pt x="627" y="518"/>
                        <a:pt x="612" y="528"/>
                      </a:cubicBezTo>
                      <a:cubicBezTo>
                        <a:pt x="598" y="537"/>
                        <a:pt x="532" y="545"/>
                        <a:pt x="472" y="548"/>
                      </a:cubicBezTo>
                      <a:cubicBezTo>
                        <a:pt x="412" y="551"/>
                        <a:pt x="298" y="536"/>
                        <a:pt x="285" y="544"/>
                      </a:cubicBezTo>
                      <a:cubicBezTo>
                        <a:pt x="271" y="552"/>
                        <a:pt x="266" y="565"/>
                        <a:pt x="267" y="590"/>
                      </a:cubicBezTo>
                      <a:cubicBezTo>
                        <a:pt x="268" y="616"/>
                        <a:pt x="286" y="636"/>
                        <a:pt x="323" y="650"/>
                      </a:cubicBezTo>
                      <a:cubicBezTo>
                        <a:pt x="360" y="664"/>
                        <a:pt x="509" y="679"/>
                        <a:pt x="572" y="674"/>
                      </a:cubicBezTo>
                      <a:cubicBezTo>
                        <a:pt x="575" y="674"/>
                        <a:pt x="578" y="674"/>
                        <a:pt x="582" y="674"/>
                      </a:cubicBezTo>
                      <a:cubicBezTo>
                        <a:pt x="480" y="778"/>
                        <a:pt x="164" y="986"/>
                        <a:pt x="0" y="741"/>
                      </a:cubicBezTo>
                      <a:cubicBezTo>
                        <a:pt x="72" y="815"/>
                        <a:pt x="180" y="833"/>
                        <a:pt x="270" y="815"/>
                      </a:cubicBezTo>
                      <a:cubicBezTo>
                        <a:pt x="330" y="804"/>
                        <a:pt x="415" y="750"/>
                        <a:pt x="361" y="715"/>
                      </a:cubicBezTo>
                      <a:cubicBezTo>
                        <a:pt x="307" y="680"/>
                        <a:pt x="262" y="635"/>
                        <a:pt x="258" y="590"/>
                      </a:cubicBezTo>
                      <a:cubicBezTo>
                        <a:pt x="255" y="545"/>
                        <a:pt x="286" y="538"/>
                        <a:pt x="265" y="536"/>
                      </a:cubicBezTo>
                      <a:cubicBezTo>
                        <a:pt x="243" y="535"/>
                        <a:pt x="229" y="603"/>
                        <a:pt x="204" y="655"/>
                      </a:cubicBezTo>
                      <a:cubicBezTo>
                        <a:pt x="180" y="706"/>
                        <a:pt x="152" y="705"/>
                        <a:pt x="188" y="645"/>
                      </a:cubicBezTo>
                      <a:cubicBezTo>
                        <a:pt x="224" y="586"/>
                        <a:pt x="215" y="514"/>
                        <a:pt x="222" y="459"/>
                      </a:cubicBezTo>
                      <a:cubicBezTo>
                        <a:pt x="230" y="404"/>
                        <a:pt x="281" y="395"/>
                        <a:pt x="273" y="382"/>
                      </a:cubicBezTo>
                      <a:cubicBezTo>
                        <a:pt x="265" y="370"/>
                        <a:pt x="260" y="333"/>
                        <a:pt x="285" y="305"/>
                      </a:cubicBezTo>
                      <a:cubicBezTo>
                        <a:pt x="310" y="277"/>
                        <a:pt x="295" y="230"/>
                        <a:pt x="259" y="245"/>
                      </a:cubicBezTo>
                      <a:cubicBezTo>
                        <a:pt x="223" y="259"/>
                        <a:pt x="117" y="282"/>
                        <a:pt x="87" y="274"/>
                      </a:cubicBezTo>
                      <a:cubicBezTo>
                        <a:pt x="276" y="243"/>
                        <a:pt x="266" y="108"/>
                        <a:pt x="306" y="102"/>
                      </a:cubicBezTo>
                      <a:cubicBezTo>
                        <a:pt x="345" y="95"/>
                        <a:pt x="423" y="50"/>
                        <a:pt x="446" y="0"/>
                      </a:cubicBezTo>
                      <a:cubicBezTo>
                        <a:pt x="420" y="91"/>
                        <a:pt x="383" y="150"/>
                        <a:pt x="356" y="179"/>
                      </a:cubicBezTo>
                      <a:cubicBezTo>
                        <a:pt x="328" y="208"/>
                        <a:pt x="321" y="224"/>
                        <a:pt x="325" y="256"/>
                      </a:cubicBezTo>
                      <a:cubicBezTo>
                        <a:pt x="328" y="288"/>
                        <a:pt x="341" y="280"/>
                        <a:pt x="362" y="267"/>
                      </a:cubicBezTo>
                      <a:cubicBezTo>
                        <a:pt x="383" y="254"/>
                        <a:pt x="367" y="272"/>
                        <a:pt x="348" y="285"/>
                      </a:cubicBezTo>
                      <a:cubicBezTo>
                        <a:pt x="328" y="298"/>
                        <a:pt x="315" y="289"/>
                        <a:pt x="297" y="308"/>
                      </a:cubicBezTo>
                      <a:cubicBezTo>
                        <a:pt x="279" y="327"/>
                        <a:pt x="275" y="350"/>
                        <a:pt x="286" y="383"/>
                      </a:cubicBezTo>
                      <a:cubicBezTo>
                        <a:pt x="297" y="416"/>
                        <a:pt x="341" y="406"/>
                        <a:pt x="391" y="410"/>
                      </a:cubicBezTo>
                      <a:cubicBezTo>
                        <a:pt x="441" y="414"/>
                        <a:pt x="500" y="400"/>
                        <a:pt x="541" y="382"/>
                      </a:cubicBezTo>
                      <a:cubicBezTo>
                        <a:pt x="580" y="365"/>
                        <a:pt x="622" y="350"/>
                        <a:pt x="616" y="355"/>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68" name="íṥ1îḋè"/>
                <p:cNvSpPr/>
                <p:nvPr/>
              </p:nvSpPr>
              <p:spPr bwMode="auto">
                <a:xfrm>
                  <a:off x="1717675" y="3573462"/>
                  <a:ext cx="80963" cy="119063"/>
                </a:xfrm>
                <a:custGeom>
                  <a:avLst/>
                  <a:gdLst>
                    <a:gd name="T0" fmla="*/ 0 w 39"/>
                    <a:gd name="T1" fmla="*/ 51 h 57"/>
                    <a:gd name="T2" fmla="*/ 30 w 39"/>
                    <a:gd name="T3" fmla="*/ 6 h 57"/>
                    <a:gd name="T4" fmla="*/ 34 w 39"/>
                    <a:gd name="T5" fmla="*/ 0 h 57"/>
                    <a:gd name="T6" fmla="*/ 22 w 39"/>
                    <a:gd name="T7" fmla="*/ 49 h 57"/>
                    <a:gd name="T8" fmla="*/ 0 w 39"/>
                    <a:gd name="T9" fmla="*/ 51 h 57"/>
                  </a:gdLst>
                  <a:ahLst/>
                  <a:cxnLst>
                    <a:cxn ang="0">
                      <a:pos x="T0" y="T1"/>
                    </a:cxn>
                    <a:cxn ang="0">
                      <a:pos x="T2" y="T3"/>
                    </a:cxn>
                    <a:cxn ang="0">
                      <a:pos x="T4" y="T5"/>
                    </a:cxn>
                    <a:cxn ang="0">
                      <a:pos x="T6" y="T7"/>
                    </a:cxn>
                    <a:cxn ang="0">
                      <a:pos x="T8" y="T9"/>
                    </a:cxn>
                  </a:cxnLst>
                  <a:rect l="0" t="0" r="r" b="b"/>
                  <a:pathLst>
                    <a:path w="39" h="57">
                      <a:moveTo>
                        <a:pt x="0" y="51"/>
                      </a:moveTo>
                      <a:cubicBezTo>
                        <a:pt x="14" y="35"/>
                        <a:pt x="25" y="20"/>
                        <a:pt x="30" y="6"/>
                      </a:cubicBezTo>
                      <a:cubicBezTo>
                        <a:pt x="31" y="4"/>
                        <a:pt x="32" y="2"/>
                        <a:pt x="34" y="0"/>
                      </a:cubicBezTo>
                      <a:cubicBezTo>
                        <a:pt x="39" y="16"/>
                        <a:pt x="31" y="36"/>
                        <a:pt x="22" y="49"/>
                      </a:cubicBezTo>
                      <a:cubicBezTo>
                        <a:pt x="16" y="57"/>
                        <a:pt x="8" y="56"/>
                        <a:pt x="0" y="51"/>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5000" lnSpcReduction="20000"/>
                </a:bodyPr>
                <a:lstStyle/>
                <a:p>
                  <a:endParaRPr lang="zh-CN" altLang="en-US"/>
                </a:p>
              </p:txBody>
            </p:sp>
            <p:sp>
              <p:nvSpPr>
                <p:cNvPr id="69" name="íSļïḑè"/>
                <p:cNvSpPr/>
                <p:nvPr/>
              </p:nvSpPr>
              <p:spPr bwMode="auto">
                <a:xfrm>
                  <a:off x="2073275" y="4168775"/>
                  <a:ext cx="295275" cy="222250"/>
                </a:xfrm>
                <a:custGeom>
                  <a:avLst/>
                  <a:gdLst>
                    <a:gd name="T0" fmla="*/ 132 w 141"/>
                    <a:gd name="T1" fmla="*/ 0 h 106"/>
                    <a:gd name="T2" fmla="*/ 127 w 141"/>
                    <a:gd name="T3" fmla="*/ 6 h 106"/>
                    <a:gd name="T4" fmla="*/ 141 w 141"/>
                    <a:gd name="T5" fmla="*/ 9 h 106"/>
                    <a:gd name="T6" fmla="*/ 47 w 141"/>
                    <a:gd name="T7" fmla="*/ 87 h 106"/>
                    <a:gd name="T8" fmla="*/ 0 w 141"/>
                    <a:gd name="T9" fmla="*/ 41 h 106"/>
                    <a:gd name="T10" fmla="*/ 38 w 141"/>
                    <a:gd name="T11" fmla="*/ 47 h 106"/>
                    <a:gd name="T12" fmla="*/ 127 w 141"/>
                    <a:gd name="T13" fmla="*/ 3 h 106"/>
                    <a:gd name="T14" fmla="*/ 132 w 141"/>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1" h="106">
                      <a:moveTo>
                        <a:pt x="132" y="0"/>
                      </a:moveTo>
                      <a:cubicBezTo>
                        <a:pt x="129" y="4"/>
                        <a:pt x="127" y="6"/>
                        <a:pt x="127" y="6"/>
                      </a:cubicBezTo>
                      <a:cubicBezTo>
                        <a:pt x="127" y="6"/>
                        <a:pt x="133" y="7"/>
                        <a:pt x="141" y="9"/>
                      </a:cubicBezTo>
                      <a:cubicBezTo>
                        <a:pt x="114" y="32"/>
                        <a:pt x="75" y="69"/>
                        <a:pt x="47" y="87"/>
                      </a:cubicBezTo>
                      <a:cubicBezTo>
                        <a:pt x="16" y="106"/>
                        <a:pt x="0" y="49"/>
                        <a:pt x="0" y="41"/>
                      </a:cubicBezTo>
                      <a:cubicBezTo>
                        <a:pt x="0" y="32"/>
                        <a:pt x="11" y="45"/>
                        <a:pt x="38" y="47"/>
                      </a:cubicBezTo>
                      <a:cubicBezTo>
                        <a:pt x="64" y="49"/>
                        <a:pt x="107" y="18"/>
                        <a:pt x="127" y="3"/>
                      </a:cubicBezTo>
                      <a:cubicBezTo>
                        <a:pt x="129" y="2"/>
                        <a:pt x="131" y="1"/>
                        <a:pt x="132"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5000" lnSpcReduction="20000"/>
                </a:bodyPr>
                <a:lstStyle/>
                <a:p>
                  <a:endParaRPr lang="zh-CN" altLang="en-US"/>
                </a:p>
              </p:txBody>
            </p:sp>
            <p:sp>
              <p:nvSpPr>
                <p:cNvPr id="70" name="ï$ļîdé"/>
                <p:cNvSpPr/>
                <p:nvPr/>
              </p:nvSpPr>
              <p:spPr bwMode="auto">
                <a:xfrm>
                  <a:off x="1557337" y="4954587"/>
                  <a:ext cx="166688" cy="171450"/>
                </a:xfrm>
                <a:custGeom>
                  <a:avLst/>
                  <a:gdLst>
                    <a:gd name="T0" fmla="*/ 75 w 80"/>
                    <a:gd name="T1" fmla="*/ 18 h 82"/>
                    <a:gd name="T2" fmla="*/ 75 w 80"/>
                    <a:gd name="T3" fmla="*/ 69 h 82"/>
                    <a:gd name="T4" fmla="*/ 15 w 80"/>
                    <a:gd name="T5" fmla="*/ 71 h 82"/>
                    <a:gd name="T6" fmla="*/ 23 w 80"/>
                    <a:gd name="T7" fmla="*/ 4 h 82"/>
                    <a:gd name="T8" fmla="*/ 75 w 80"/>
                    <a:gd name="T9" fmla="*/ 18 h 82"/>
                  </a:gdLst>
                  <a:ahLst/>
                  <a:cxnLst>
                    <a:cxn ang="0">
                      <a:pos x="T0" y="T1"/>
                    </a:cxn>
                    <a:cxn ang="0">
                      <a:pos x="T2" y="T3"/>
                    </a:cxn>
                    <a:cxn ang="0">
                      <a:pos x="T4" y="T5"/>
                    </a:cxn>
                    <a:cxn ang="0">
                      <a:pos x="T6" y="T7"/>
                    </a:cxn>
                    <a:cxn ang="0">
                      <a:pos x="T8" y="T9"/>
                    </a:cxn>
                  </a:cxnLst>
                  <a:rect l="0" t="0" r="r" b="b"/>
                  <a:pathLst>
                    <a:path w="80" h="82">
                      <a:moveTo>
                        <a:pt x="75" y="18"/>
                      </a:moveTo>
                      <a:cubicBezTo>
                        <a:pt x="79" y="24"/>
                        <a:pt x="80" y="62"/>
                        <a:pt x="75" y="69"/>
                      </a:cubicBezTo>
                      <a:cubicBezTo>
                        <a:pt x="70" y="77"/>
                        <a:pt x="26" y="82"/>
                        <a:pt x="15" y="71"/>
                      </a:cubicBezTo>
                      <a:cubicBezTo>
                        <a:pt x="5" y="59"/>
                        <a:pt x="0" y="10"/>
                        <a:pt x="23" y="4"/>
                      </a:cubicBezTo>
                      <a:cubicBezTo>
                        <a:pt x="40" y="0"/>
                        <a:pt x="72" y="13"/>
                        <a:pt x="75"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71" name="iSlíďê"/>
                <p:cNvSpPr/>
                <p:nvPr/>
              </p:nvSpPr>
              <p:spPr bwMode="auto">
                <a:xfrm>
                  <a:off x="2049462" y="4016375"/>
                  <a:ext cx="246063" cy="249238"/>
                </a:xfrm>
                <a:custGeom>
                  <a:avLst/>
                  <a:gdLst>
                    <a:gd name="T0" fmla="*/ 94 w 118"/>
                    <a:gd name="T1" fmla="*/ 22 h 119"/>
                    <a:gd name="T2" fmla="*/ 71 w 118"/>
                    <a:gd name="T3" fmla="*/ 103 h 119"/>
                    <a:gd name="T4" fmla="*/ 22 w 118"/>
                    <a:gd name="T5" fmla="*/ 37 h 119"/>
                    <a:gd name="T6" fmla="*/ 94 w 118"/>
                    <a:gd name="T7" fmla="*/ 22 h 119"/>
                  </a:gdLst>
                  <a:ahLst/>
                  <a:cxnLst>
                    <a:cxn ang="0">
                      <a:pos x="T0" y="T1"/>
                    </a:cxn>
                    <a:cxn ang="0">
                      <a:pos x="T2" y="T3"/>
                    </a:cxn>
                    <a:cxn ang="0">
                      <a:pos x="T4" y="T5"/>
                    </a:cxn>
                    <a:cxn ang="0">
                      <a:pos x="T6" y="T7"/>
                    </a:cxn>
                  </a:cxnLst>
                  <a:rect l="0" t="0" r="r" b="b"/>
                  <a:pathLst>
                    <a:path w="118" h="119">
                      <a:moveTo>
                        <a:pt x="94" y="22"/>
                      </a:moveTo>
                      <a:cubicBezTo>
                        <a:pt x="118" y="53"/>
                        <a:pt x="83" y="93"/>
                        <a:pt x="71" y="103"/>
                      </a:cubicBezTo>
                      <a:cubicBezTo>
                        <a:pt x="52" y="119"/>
                        <a:pt x="0" y="54"/>
                        <a:pt x="22" y="37"/>
                      </a:cubicBezTo>
                      <a:cubicBezTo>
                        <a:pt x="39" y="23"/>
                        <a:pt x="77" y="0"/>
                        <a:pt x="94" y="22"/>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52500" lnSpcReduction="20000"/>
                </a:bodyPr>
                <a:lstStyle/>
                <a:p>
                  <a:endParaRPr lang="zh-CN" altLang="en-US"/>
                </a:p>
              </p:txBody>
            </p:sp>
            <p:sp>
              <p:nvSpPr>
                <p:cNvPr id="72" name="iṧḻíde"/>
                <p:cNvSpPr/>
                <p:nvPr/>
              </p:nvSpPr>
              <p:spPr bwMode="auto">
                <a:xfrm>
                  <a:off x="1576387" y="4451350"/>
                  <a:ext cx="223838" cy="211138"/>
                </a:xfrm>
                <a:custGeom>
                  <a:avLst/>
                  <a:gdLst>
                    <a:gd name="T0" fmla="*/ 93 w 108"/>
                    <a:gd name="T1" fmla="*/ 84 h 101"/>
                    <a:gd name="T2" fmla="*/ 29 w 108"/>
                    <a:gd name="T3" fmla="*/ 96 h 101"/>
                    <a:gd name="T4" fmla="*/ 30 w 108"/>
                    <a:gd name="T5" fmla="*/ 7 h 101"/>
                    <a:gd name="T6" fmla="*/ 93 w 108"/>
                    <a:gd name="T7" fmla="*/ 22 h 101"/>
                    <a:gd name="T8" fmla="*/ 93 w 108"/>
                    <a:gd name="T9" fmla="*/ 84 h 101"/>
                  </a:gdLst>
                  <a:ahLst/>
                  <a:cxnLst>
                    <a:cxn ang="0">
                      <a:pos x="T0" y="T1"/>
                    </a:cxn>
                    <a:cxn ang="0">
                      <a:pos x="T2" y="T3"/>
                    </a:cxn>
                    <a:cxn ang="0">
                      <a:pos x="T4" y="T5"/>
                    </a:cxn>
                    <a:cxn ang="0">
                      <a:pos x="T6" y="T7"/>
                    </a:cxn>
                    <a:cxn ang="0">
                      <a:pos x="T8" y="T9"/>
                    </a:cxn>
                  </a:cxnLst>
                  <a:rect l="0" t="0" r="r" b="b"/>
                  <a:pathLst>
                    <a:path w="108" h="101">
                      <a:moveTo>
                        <a:pt x="93" y="84"/>
                      </a:moveTo>
                      <a:cubicBezTo>
                        <a:pt x="75" y="96"/>
                        <a:pt x="44" y="101"/>
                        <a:pt x="29" y="96"/>
                      </a:cubicBezTo>
                      <a:cubicBezTo>
                        <a:pt x="8" y="91"/>
                        <a:pt x="0" y="20"/>
                        <a:pt x="30" y="7"/>
                      </a:cubicBezTo>
                      <a:cubicBezTo>
                        <a:pt x="47" y="0"/>
                        <a:pt x="78" y="7"/>
                        <a:pt x="93" y="22"/>
                      </a:cubicBezTo>
                      <a:cubicBezTo>
                        <a:pt x="108" y="37"/>
                        <a:pt x="108" y="74"/>
                        <a:pt x="93" y="84"/>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27500" lnSpcReduction="20000"/>
                </a:bodyPr>
                <a:lstStyle/>
                <a:p>
                  <a:endParaRPr lang="zh-CN" altLang="en-US"/>
                </a:p>
              </p:txBody>
            </p:sp>
            <p:sp>
              <p:nvSpPr>
                <p:cNvPr id="73" name="ïṥḷídê"/>
                <p:cNvSpPr/>
                <p:nvPr/>
              </p:nvSpPr>
              <p:spPr bwMode="auto">
                <a:xfrm>
                  <a:off x="1466850" y="4689475"/>
                  <a:ext cx="206375" cy="222250"/>
                </a:xfrm>
                <a:custGeom>
                  <a:avLst/>
                  <a:gdLst>
                    <a:gd name="T0" fmla="*/ 92 w 99"/>
                    <a:gd name="T1" fmla="*/ 23 h 106"/>
                    <a:gd name="T2" fmla="*/ 36 w 99"/>
                    <a:gd name="T3" fmla="*/ 5 h 106"/>
                    <a:gd name="T4" fmla="*/ 27 w 99"/>
                    <a:gd name="T5" fmla="*/ 87 h 106"/>
                    <a:gd name="T6" fmla="*/ 88 w 99"/>
                    <a:gd name="T7" fmla="*/ 90 h 106"/>
                    <a:gd name="T8" fmla="*/ 92 w 99"/>
                    <a:gd name="T9" fmla="*/ 23 h 106"/>
                  </a:gdLst>
                  <a:ahLst/>
                  <a:cxnLst>
                    <a:cxn ang="0">
                      <a:pos x="T0" y="T1"/>
                    </a:cxn>
                    <a:cxn ang="0">
                      <a:pos x="T2" y="T3"/>
                    </a:cxn>
                    <a:cxn ang="0">
                      <a:pos x="T4" y="T5"/>
                    </a:cxn>
                    <a:cxn ang="0">
                      <a:pos x="T6" y="T7"/>
                    </a:cxn>
                    <a:cxn ang="0">
                      <a:pos x="T8" y="T9"/>
                    </a:cxn>
                  </a:cxnLst>
                  <a:rect l="0" t="0" r="r" b="b"/>
                  <a:pathLst>
                    <a:path w="99" h="106">
                      <a:moveTo>
                        <a:pt x="92" y="23"/>
                      </a:moveTo>
                      <a:cubicBezTo>
                        <a:pt x="85" y="14"/>
                        <a:pt x="53" y="0"/>
                        <a:pt x="36" y="5"/>
                      </a:cubicBezTo>
                      <a:cubicBezTo>
                        <a:pt x="19" y="11"/>
                        <a:pt x="0" y="68"/>
                        <a:pt x="27" y="87"/>
                      </a:cubicBezTo>
                      <a:cubicBezTo>
                        <a:pt x="54" y="106"/>
                        <a:pt x="81" y="103"/>
                        <a:pt x="88" y="90"/>
                      </a:cubicBezTo>
                      <a:cubicBezTo>
                        <a:pt x="95" y="76"/>
                        <a:pt x="99" y="31"/>
                        <a:pt x="92"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5000" lnSpcReduction="20000"/>
                </a:bodyPr>
                <a:lstStyle/>
                <a:p>
                  <a:endParaRPr lang="zh-CN" altLang="en-US"/>
                </a:p>
              </p:txBody>
            </p:sp>
            <p:sp>
              <p:nvSpPr>
                <p:cNvPr id="74" name="îṩlíde"/>
                <p:cNvSpPr/>
                <p:nvPr/>
              </p:nvSpPr>
              <p:spPr bwMode="auto">
                <a:xfrm>
                  <a:off x="673100" y="4689475"/>
                  <a:ext cx="454025" cy="609600"/>
                </a:xfrm>
                <a:custGeom>
                  <a:avLst/>
                  <a:gdLst>
                    <a:gd name="T0" fmla="*/ 51 w 218"/>
                    <a:gd name="T1" fmla="*/ 0 h 292"/>
                    <a:gd name="T2" fmla="*/ 218 w 218"/>
                    <a:gd name="T3" fmla="*/ 256 h 292"/>
                    <a:gd name="T4" fmla="*/ 51 w 218"/>
                    <a:gd name="T5" fmla="*/ 0 h 292"/>
                  </a:gdLst>
                  <a:ahLst/>
                  <a:cxnLst>
                    <a:cxn ang="0">
                      <a:pos x="T0" y="T1"/>
                    </a:cxn>
                    <a:cxn ang="0">
                      <a:pos x="T2" y="T3"/>
                    </a:cxn>
                    <a:cxn ang="0">
                      <a:pos x="T4" y="T5"/>
                    </a:cxn>
                  </a:cxnLst>
                  <a:rect l="0" t="0" r="r" b="b"/>
                  <a:pathLst>
                    <a:path w="218" h="292">
                      <a:moveTo>
                        <a:pt x="51" y="0"/>
                      </a:moveTo>
                      <a:cubicBezTo>
                        <a:pt x="0" y="100"/>
                        <a:pt x="130" y="292"/>
                        <a:pt x="218" y="256"/>
                      </a:cubicBezTo>
                      <a:cubicBezTo>
                        <a:pt x="125" y="209"/>
                        <a:pt x="48" y="105"/>
                        <a:pt x="51" y="0"/>
                      </a:cubicBezTo>
                    </a:path>
                  </a:pathLst>
                </a:custGeom>
                <a:solidFill>
                  <a:srgbClr val="F2A1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sp>
              <p:nvSpPr>
                <p:cNvPr id="75" name="íṣ1îdê"/>
                <p:cNvSpPr/>
                <p:nvPr/>
              </p:nvSpPr>
              <p:spPr bwMode="auto">
                <a:xfrm>
                  <a:off x="706437" y="5213350"/>
                  <a:ext cx="457200" cy="933450"/>
                </a:xfrm>
                <a:custGeom>
                  <a:avLst/>
                  <a:gdLst>
                    <a:gd name="T0" fmla="*/ 0 w 288"/>
                    <a:gd name="T1" fmla="*/ 588 h 588"/>
                    <a:gd name="T2" fmla="*/ 3 w 288"/>
                    <a:gd name="T3" fmla="*/ 588 h 588"/>
                    <a:gd name="T4" fmla="*/ 288 w 288"/>
                    <a:gd name="T5" fmla="*/ 378 h 588"/>
                    <a:gd name="T6" fmla="*/ 0 w 288"/>
                    <a:gd name="T7" fmla="*/ 0 h 588"/>
                    <a:gd name="T8" fmla="*/ 0 w 288"/>
                    <a:gd name="T9" fmla="*/ 588 h 588"/>
                  </a:gdLst>
                  <a:ahLst/>
                  <a:cxnLst>
                    <a:cxn ang="0">
                      <a:pos x="T0" y="T1"/>
                    </a:cxn>
                    <a:cxn ang="0">
                      <a:pos x="T2" y="T3"/>
                    </a:cxn>
                    <a:cxn ang="0">
                      <a:pos x="T4" y="T5"/>
                    </a:cxn>
                    <a:cxn ang="0">
                      <a:pos x="T6" y="T7"/>
                    </a:cxn>
                    <a:cxn ang="0">
                      <a:pos x="T8" y="T9"/>
                    </a:cxn>
                  </a:cxnLst>
                  <a:rect l="0" t="0" r="r" b="b"/>
                  <a:pathLst>
                    <a:path w="288" h="588">
                      <a:moveTo>
                        <a:pt x="0" y="588"/>
                      </a:moveTo>
                      <a:lnTo>
                        <a:pt x="3" y="588"/>
                      </a:lnTo>
                      <a:lnTo>
                        <a:pt x="288" y="378"/>
                      </a:lnTo>
                      <a:lnTo>
                        <a:pt x="0" y="0"/>
                      </a:lnTo>
                      <a:lnTo>
                        <a:pt x="0" y="588"/>
                      </a:lnTo>
                      <a:close/>
                    </a:path>
                  </a:pathLst>
                </a:custGeom>
                <a:solidFill>
                  <a:srgbClr val="B3CC5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grpSp>
            <p:nvGrpSpPr>
              <p:cNvPr id="121" name="ïṩḻïḓe"/>
              <p:cNvGrpSpPr/>
              <p:nvPr/>
            </p:nvGrpSpPr>
            <p:grpSpPr>
              <a:xfrm>
                <a:off x="1158875" y="1376362"/>
                <a:ext cx="2232025" cy="2995613"/>
                <a:chOff x="1158875" y="1376362"/>
                <a:chExt cx="2232025" cy="2995613"/>
              </a:xfrm>
            </p:grpSpPr>
            <p:sp>
              <p:nvSpPr>
                <p:cNvPr id="76" name="îṩḻíḑé"/>
                <p:cNvSpPr/>
                <p:nvPr/>
              </p:nvSpPr>
              <p:spPr bwMode="auto">
                <a:xfrm>
                  <a:off x="1158875" y="1376362"/>
                  <a:ext cx="2232025" cy="2182813"/>
                </a:xfrm>
                <a:custGeom>
                  <a:avLst/>
                  <a:gdLst>
                    <a:gd name="T0" fmla="*/ 533 w 1071"/>
                    <a:gd name="T1" fmla="*/ 1 h 1044"/>
                    <a:gd name="T2" fmla="*/ 1069 w 1071"/>
                    <a:gd name="T3" fmla="*/ 520 h 1044"/>
                    <a:gd name="T4" fmla="*/ 537 w 1071"/>
                    <a:gd name="T5" fmla="*/ 1043 h 1044"/>
                    <a:gd name="T6" fmla="*/ 1 w 1071"/>
                    <a:gd name="T7" fmla="*/ 524 h 1044"/>
                    <a:gd name="T8" fmla="*/ 533 w 1071"/>
                    <a:gd name="T9" fmla="*/ 1 h 1044"/>
                  </a:gdLst>
                  <a:ahLst/>
                  <a:cxnLst>
                    <a:cxn ang="0">
                      <a:pos x="T0" y="T1"/>
                    </a:cxn>
                    <a:cxn ang="0">
                      <a:pos x="T2" y="T3"/>
                    </a:cxn>
                    <a:cxn ang="0">
                      <a:pos x="T4" y="T5"/>
                    </a:cxn>
                    <a:cxn ang="0">
                      <a:pos x="T6" y="T7"/>
                    </a:cxn>
                    <a:cxn ang="0">
                      <a:pos x="T8" y="T9"/>
                    </a:cxn>
                  </a:cxnLst>
                  <a:rect l="0" t="0" r="r" b="b"/>
                  <a:pathLst>
                    <a:path w="1071" h="1044">
                      <a:moveTo>
                        <a:pt x="533" y="1"/>
                      </a:moveTo>
                      <a:cubicBezTo>
                        <a:pt x="828" y="0"/>
                        <a:pt x="1068" y="232"/>
                        <a:pt x="1069" y="520"/>
                      </a:cubicBezTo>
                      <a:cubicBezTo>
                        <a:pt x="1071" y="808"/>
                        <a:pt x="832" y="1042"/>
                        <a:pt x="537" y="1043"/>
                      </a:cubicBezTo>
                      <a:cubicBezTo>
                        <a:pt x="242" y="1044"/>
                        <a:pt x="2" y="812"/>
                        <a:pt x="1" y="524"/>
                      </a:cubicBezTo>
                      <a:cubicBezTo>
                        <a:pt x="0" y="236"/>
                        <a:pt x="238" y="2"/>
                        <a:pt x="533" y="1"/>
                      </a:cubicBezTo>
                    </a:path>
                  </a:pathLst>
                </a:custGeom>
                <a:solidFill>
                  <a:schemeClr val="bg1">
                    <a:lumMod val="50000"/>
                  </a:schemeClr>
                </a:solidFill>
                <a:ln>
                  <a:noFill/>
                </a:ln>
              </p:spPr>
              <p:txBody>
                <a:bodyPr vert="horz" wrap="square" lIns="91440" tIns="45720" rIns="91440" bIns="45720" numCol="1" anchor="t" anchorCtr="0" compatLnSpc="1">
                  <a:normAutofit/>
                </a:bodyPr>
                <a:lstStyle/>
                <a:p>
                  <a:endParaRPr lang="zh-CN" altLang="en-US"/>
                </a:p>
              </p:txBody>
            </p:sp>
            <p:grpSp>
              <p:nvGrpSpPr>
                <p:cNvPr id="86" name="ïšlíḑe"/>
                <p:cNvGrpSpPr/>
                <p:nvPr/>
              </p:nvGrpSpPr>
              <p:grpSpPr>
                <a:xfrm>
                  <a:off x="1277937" y="1493837"/>
                  <a:ext cx="1992313" cy="1947863"/>
                  <a:chOff x="1277937" y="1493837"/>
                  <a:chExt cx="1992313" cy="1947863"/>
                </a:xfrm>
              </p:grpSpPr>
              <p:sp>
                <p:nvSpPr>
                  <p:cNvPr id="77" name="îṧḷiḑè"/>
                  <p:cNvSpPr/>
                  <p:nvPr/>
                </p:nvSpPr>
                <p:spPr bwMode="auto">
                  <a:xfrm>
                    <a:off x="1277937" y="1493837"/>
                    <a:ext cx="1992313" cy="1947863"/>
                  </a:xfrm>
                  <a:custGeom>
                    <a:avLst/>
                    <a:gdLst>
                      <a:gd name="T0" fmla="*/ 476 w 956"/>
                      <a:gd name="T1" fmla="*/ 1 h 932"/>
                      <a:gd name="T2" fmla="*/ 955 w 956"/>
                      <a:gd name="T3" fmla="*/ 464 h 932"/>
                      <a:gd name="T4" fmla="*/ 480 w 956"/>
                      <a:gd name="T5" fmla="*/ 931 h 932"/>
                      <a:gd name="T6" fmla="*/ 1 w 956"/>
                      <a:gd name="T7" fmla="*/ 468 h 932"/>
                      <a:gd name="T8" fmla="*/ 476 w 956"/>
                      <a:gd name="T9" fmla="*/ 1 h 932"/>
                    </a:gdLst>
                    <a:ahLst/>
                    <a:cxnLst>
                      <a:cxn ang="0">
                        <a:pos x="T0" y="T1"/>
                      </a:cxn>
                      <a:cxn ang="0">
                        <a:pos x="T2" y="T3"/>
                      </a:cxn>
                      <a:cxn ang="0">
                        <a:pos x="T4" y="T5"/>
                      </a:cxn>
                      <a:cxn ang="0">
                        <a:pos x="T6" y="T7"/>
                      </a:cxn>
                      <a:cxn ang="0">
                        <a:pos x="T8" y="T9"/>
                      </a:cxn>
                    </a:cxnLst>
                    <a:rect l="0" t="0" r="r" b="b"/>
                    <a:pathLst>
                      <a:path w="956" h="932">
                        <a:moveTo>
                          <a:pt x="476" y="1"/>
                        </a:moveTo>
                        <a:cubicBezTo>
                          <a:pt x="740" y="0"/>
                          <a:pt x="954" y="207"/>
                          <a:pt x="955" y="464"/>
                        </a:cubicBezTo>
                        <a:cubicBezTo>
                          <a:pt x="956" y="721"/>
                          <a:pt x="743" y="930"/>
                          <a:pt x="480" y="931"/>
                        </a:cubicBezTo>
                        <a:cubicBezTo>
                          <a:pt x="217" y="932"/>
                          <a:pt x="2" y="725"/>
                          <a:pt x="1" y="468"/>
                        </a:cubicBezTo>
                        <a:cubicBezTo>
                          <a:pt x="0" y="211"/>
                          <a:pt x="213" y="2"/>
                          <a:pt x="476" y="1"/>
                        </a:cubicBezTo>
                      </a:path>
                    </a:pathLst>
                  </a:custGeom>
                  <a:solidFill>
                    <a:srgbClr val="FFC000"/>
                  </a:solidFill>
                  <a:ln>
                    <a:noFill/>
                  </a:ln>
                </p:spPr>
                <p:txBody>
                  <a:bodyPr vert="horz" wrap="square" lIns="91440" tIns="45720" rIns="91440" bIns="45720" numCol="1" anchor="t" anchorCtr="0" compatLnSpc="1">
                    <a:normAutofit/>
                  </a:bodyPr>
                  <a:lstStyle/>
                  <a:p>
                    <a:endParaRPr lang="zh-CN" altLang="en-US"/>
                  </a:p>
                </p:txBody>
              </p:sp>
              <p:sp>
                <p:nvSpPr>
                  <p:cNvPr id="78" name="íSḻíde"/>
                  <p:cNvSpPr/>
                  <p:nvPr/>
                </p:nvSpPr>
                <p:spPr bwMode="auto">
                  <a:xfrm>
                    <a:off x="1333500" y="2009775"/>
                    <a:ext cx="1441450" cy="1379538"/>
                  </a:xfrm>
                  <a:custGeom>
                    <a:avLst/>
                    <a:gdLst>
                      <a:gd name="T0" fmla="*/ 691 w 691"/>
                      <a:gd name="T1" fmla="*/ 597 h 660"/>
                      <a:gd name="T2" fmla="*/ 459 w 691"/>
                      <a:gd name="T3" fmla="*/ 659 h 660"/>
                      <a:gd name="T4" fmla="*/ 0 w 691"/>
                      <a:gd name="T5" fmla="*/ 215 h 660"/>
                      <a:gd name="T6" fmla="*/ 56 w 691"/>
                      <a:gd name="T7" fmla="*/ 0 h 660"/>
                      <a:gd name="T8" fmla="*/ 28 w 691"/>
                      <a:gd name="T9" fmla="*/ 159 h 660"/>
                      <a:gd name="T10" fmla="*/ 515 w 691"/>
                      <a:gd name="T11" fmla="*/ 630 h 660"/>
                      <a:gd name="T12" fmla="*/ 691 w 691"/>
                      <a:gd name="T13" fmla="*/ 597 h 660"/>
                    </a:gdLst>
                    <a:ahLst/>
                    <a:cxnLst>
                      <a:cxn ang="0">
                        <a:pos x="T0" y="T1"/>
                      </a:cxn>
                      <a:cxn ang="0">
                        <a:pos x="T2" y="T3"/>
                      </a:cxn>
                      <a:cxn ang="0">
                        <a:pos x="T4" y="T5"/>
                      </a:cxn>
                      <a:cxn ang="0">
                        <a:pos x="T6" y="T7"/>
                      </a:cxn>
                      <a:cxn ang="0">
                        <a:pos x="T8" y="T9"/>
                      </a:cxn>
                      <a:cxn ang="0">
                        <a:pos x="T10" y="T11"/>
                      </a:cxn>
                      <a:cxn ang="0">
                        <a:pos x="T12" y="T13"/>
                      </a:cxn>
                    </a:cxnLst>
                    <a:rect l="0" t="0" r="r" b="b"/>
                    <a:pathLst>
                      <a:path w="691" h="660">
                        <a:moveTo>
                          <a:pt x="691" y="597"/>
                        </a:moveTo>
                        <a:cubicBezTo>
                          <a:pt x="623" y="636"/>
                          <a:pt x="544" y="659"/>
                          <a:pt x="459" y="659"/>
                        </a:cubicBezTo>
                        <a:cubicBezTo>
                          <a:pt x="206" y="660"/>
                          <a:pt x="1" y="461"/>
                          <a:pt x="0" y="215"/>
                        </a:cubicBezTo>
                        <a:cubicBezTo>
                          <a:pt x="0" y="137"/>
                          <a:pt x="20" y="64"/>
                          <a:pt x="56" y="0"/>
                        </a:cubicBezTo>
                        <a:cubicBezTo>
                          <a:pt x="38" y="50"/>
                          <a:pt x="28" y="103"/>
                          <a:pt x="28" y="159"/>
                        </a:cubicBezTo>
                        <a:cubicBezTo>
                          <a:pt x="29" y="420"/>
                          <a:pt x="247" y="631"/>
                          <a:pt x="515" y="630"/>
                        </a:cubicBezTo>
                        <a:cubicBezTo>
                          <a:pt x="577" y="630"/>
                          <a:pt x="636" y="618"/>
                          <a:pt x="691" y="597"/>
                        </a:cubicBezTo>
                      </a:path>
                    </a:pathLst>
                  </a:custGeom>
                  <a:solidFill>
                    <a:schemeClr val="bg1">
                      <a:alpha val="50000"/>
                    </a:schemeClr>
                  </a:solidFill>
                  <a:ln>
                    <a:noFill/>
                  </a:ln>
                </p:spPr>
                <p:txBody>
                  <a:bodyPr vert="horz" wrap="square" lIns="91440" tIns="45720" rIns="91440" bIns="45720" numCol="1" anchor="t" anchorCtr="0" compatLnSpc="1">
                    <a:normAutofit/>
                  </a:bodyPr>
                  <a:lstStyle/>
                  <a:p>
                    <a:endParaRPr lang="zh-CN" altLang="en-US"/>
                  </a:p>
                </p:txBody>
              </p:sp>
            </p:grpSp>
            <p:grpSp>
              <p:nvGrpSpPr>
                <p:cNvPr id="85" name="işľíḓe"/>
                <p:cNvGrpSpPr/>
                <p:nvPr/>
              </p:nvGrpSpPr>
              <p:grpSpPr>
                <a:xfrm>
                  <a:off x="1771650" y="3430587"/>
                  <a:ext cx="474662" cy="941388"/>
                  <a:chOff x="1771650" y="3430587"/>
                  <a:chExt cx="474662" cy="941388"/>
                </a:xfrm>
                <a:solidFill>
                  <a:schemeClr val="bg1">
                    <a:lumMod val="50000"/>
                  </a:schemeClr>
                </a:solidFill>
              </p:grpSpPr>
              <p:sp>
                <p:nvSpPr>
                  <p:cNvPr id="79" name="îṩ1îdé"/>
                  <p:cNvSpPr/>
                  <p:nvPr/>
                </p:nvSpPr>
                <p:spPr bwMode="auto">
                  <a:xfrm>
                    <a:off x="1871662" y="3467100"/>
                    <a:ext cx="374650" cy="230188"/>
                  </a:xfrm>
                  <a:custGeom>
                    <a:avLst/>
                    <a:gdLst>
                      <a:gd name="T0" fmla="*/ 11 w 180"/>
                      <a:gd name="T1" fmla="*/ 0 h 110"/>
                      <a:gd name="T2" fmla="*/ 180 w 180"/>
                      <a:gd name="T3" fmla="*/ 32 h 110"/>
                      <a:gd name="T4" fmla="*/ 169 w 180"/>
                      <a:gd name="T5" fmla="*/ 96 h 110"/>
                      <a:gd name="T6" fmla="*/ 0 w 180"/>
                      <a:gd name="T7" fmla="*/ 64 h 110"/>
                      <a:gd name="T8" fmla="*/ 11 w 180"/>
                      <a:gd name="T9" fmla="*/ 0 h 110"/>
                    </a:gdLst>
                    <a:ahLst/>
                    <a:cxnLst>
                      <a:cxn ang="0">
                        <a:pos x="T0" y="T1"/>
                      </a:cxn>
                      <a:cxn ang="0">
                        <a:pos x="T2" y="T3"/>
                      </a:cxn>
                      <a:cxn ang="0">
                        <a:pos x="T4" y="T5"/>
                      </a:cxn>
                      <a:cxn ang="0">
                        <a:pos x="T6" y="T7"/>
                      </a:cxn>
                      <a:cxn ang="0">
                        <a:pos x="T8" y="T9"/>
                      </a:cxn>
                    </a:cxnLst>
                    <a:rect l="0" t="0" r="r" b="b"/>
                    <a:pathLst>
                      <a:path w="180" h="110">
                        <a:moveTo>
                          <a:pt x="11" y="0"/>
                        </a:moveTo>
                        <a:cubicBezTo>
                          <a:pt x="180" y="32"/>
                          <a:pt x="180" y="32"/>
                          <a:pt x="180" y="32"/>
                        </a:cubicBezTo>
                        <a:cubicBezTo>
                          <a:pt x="169" y="96"/>
                          <a:pt x="169" y="96"/>
                          <a:pt x="169" y="96"/>
                        </a:cubicBezTo>
                        <a:cubicBezTo>
                          <a:pt x="104" y="110"/>
                          <a:pt x="47" y="99"/>
                          <a:pt x="0" y="64"/>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fontScale="32500" lnSpcReduction="20000"/>
                  </a:bodyPr>
                  <a:lstStyle/>
                  <a:p>
                    <a:endParaRPr lang="zh-CN" altLang="en-US"/>
                  </a:p>
                </p:txBody>
              </p:sp>
              <p:sp>
                <p:nvSpPr>
                  <p:cNvPr id="80" name="íšḻide"/>
                  <p:cNvSpPr/>
                  <p:nvPr/>
                </p:nvSpPr>
                <p:spPr bwMode="auto">
                  <a:xfrm>
                    <a:off x="1771650" y="3430587"/>
                    <a:ext cx="430213" cy="941388"/>
                  </a:xfrm>
                  <a:custGeom>
                    <a:avLst/>
                    <a:gdLst>
                      <a:gd name="T0" fmla="*/ 89 w 206"/>
                      <a:gd name="T1" fmla="*/ 0 h 450"/>
                      <a:gd name="T2" fmla="*/ 206 w 206"/>
                      <a:gd name="T3" fmla="*/ 22 h 450"/>
                      <a:gd name="T4" fmla="*/ 178 w 206"/>
                      <a:gd name="T5" fmla="*/ 161 h 450"/>
                      <a:gd name="T6" fmla="*/ 145 w 206"/>
                      <a:gd name="T7" fmla="*/ 391 h 450"/>
                      <a:gd name="T8" fmla="*/ 0 w 206"/>
                      <a:gd name="T9" fmla="*/ 450 h 450"/>
                      <a:gd name="T10" fmla="*/ 36 w 206"/>
                      <a:gd name="T11" fmla="*/ 270 h 450"/>
                      <a:gd name="T12" fmla="*/ 71 w 206"/>
                      <a:gd name="T13" fmla="*/ 94 h 450"/>
                      <a:gd name="T14" fmla="*/ 89 w 206"/>
                      <a:gd name="T15" fmla="*/ 0 h 4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6" h="450">
                        <a:moveTo>
                          <a:pt x="89" y="0"/>
                        </a:moveTo>
                        <a:cubicBezTo>
                          <a:pt x="206" y="22"/>
                          <a:pt x="206" y="22"/>
                          <a:pt x="206" y="22"/>
                        </a:cubicBezTo>
                        <a:cubicBezTo>
                          <a:pt x="178" y="161"/>
                          <a:pt x="178" y="161"/>
                          <a:pt x="178" y="161"/>
                        </a:cubicBezTo>
                        <a:cubicBezTo>
                          <a:pt x="180" y="275"/>
                          <a:pt x="71" y="298"/>
                          <a:pt x="145" y="391"/>
                        </a:cubicBezTo>
                        <a:cubicBezTo>
                          <a:pt x="116" y="414"/>
                          <a:pt x="63" y="446"/>
                          <a:pt x="0" y="450"/>
                        </a:cubicBezTo>
                        <a:cubicBezTo>
                          <a:pt x="12" y="390"/>
                          <a:pt x="24" y="330"/>
                          <a:pt x="36" y="270"/>
                        </a:cubicBezTo>
                        <a:cubicBezTo>
                          <a:pt x="71" y="218"/>
                          <a:pt x="88" y="162"/>
                          <a:pt x="71" y="94"/>
                        </a:cubicBezTo>
                        <a:lnTo>
                          <a:pt x="8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rmAutofit/>
                  </a:bodyPr>
                  <a:lstStyle/>
                  <a:p>
                    <a:endParaRPr lang="zh-CN" altLang="en-US"/>
                  </a:p>
                </p:txBody>
              </p:sp>
            </p:grpSp>
            <p:sp>
              <p:nvSpPr>
                <p:cNvPr id="120" name="ïṡḷiďé"/>
                <p:cNvSpPr/>
                <p:nvPr/>
              </p:nvSpPr>
              <p:spPr>
                <a:xfrm>
                  <a:off x="1991349" y="2220045"/>
                  <a:ext cx="565488" cy="495446"/>
                </a:xfrm>
                <a:custGeom>
                  <a:avLst/>
                  <a:gdLst/>
                  <a:ahLst/>
                  <a:cxnLst/>
                  <a:rect l="0" t="0" r="0" b="0"/>
                  <a:pathLst>
                    <a:path w="120000" h="120000" extrusionOk="0">
                      <a:moveTo>
                        <a:pt x="117009" y="65310"/>
                      </a:moveTo>
                      <a:lnTo>
                        <a:pt x="117009" y="65310"/>
                      </a:lnTo>
                      <a:lnTo>
                        <a:pt x="117009" y="65310"/>
                      </a:lnTo>
                      <a:cubicBezTo>
                        <a:pt x="61993" y="91073"/>
                        <a:pt x="61993" y="91073"/>
                        <a:pt x="61993" y="91073"/>
                      </a:cubicBezTo>
                      <a:lnTo>
                        <a:pt x="61993" y="91073"/>
                      </a:lnTo>
                      <a:lnTo>
                        <a:pt x="61993" y="91073"/>
                      </a:lnTo>
                      <a:lnTo>
                        <a:pt x="61993" y="91073"/>
                      </a:lnTo>
                      <a:cubicBezTo>
                        <a:pt x="61993" y="92655"/>
                        <a:pt x="60598" y="92655"/>
                        <a:pt x="60598" y="92655"/>
                      </a:cubicBezTo>
                      <a:cubicBezTo>
                        <a:pt x="59202" y="92655"/>
                        <a:pt x="59202" y="92655"/>
                        <a:pt x="57807" y="91073"/>
                      </a:cubicBezTo>
                      <a:lnTo>
                        <a:pt x="57807" y="91073"/>
                      </a:lnTo>
                      <a:lnTo>
                        <a:pt x="57807" y="91073"/>
                      </a:lnTo>
                      <a:lnTo>
                        <a:pt x="57807" y="91073"/>
                      </a:lnTo>
                      <a:cubicBezTo>
                        <a:pt x="2990" y="65310"/>
                        <a:pt x="2990" y="65310"/>
                        <a:pt x="2990" y="65310"/>
                      </a:cubicBezTo>
                      <a:lnTo>
                        <a:pt x="2990" y="65310"/>
                      </a:lnTo>
                      <a:cubicBezTo>
                        <a:pt x="1395" y="65310"/>
                        <a:pt x="0" y="62146"/>
                        <a:pt x="0" y="60564"/>
                      </a:cubicBezTo>
                      <a:cubicBezTo>
                        <a:pt x="0" y="55819"/>
                        <a:pt x="2990" y="54237"/>
                        <a:pt x="5780" y="54237"/>
                      </a:cubicBezTo>
                      <a:cubicBezTo>
                        <a:pt x="7176" y="54237"/>
                        <a:pt x="7176" y="54237"/>
                        <a:pt x="8571" y="54237"/>
                      </a:cubicBezTo>
                      <a:lnTo>
                        <a:pt x="8571" y="54237"/>
                      </a:lnTo>
                      <a:lnTo>
                        <a:pt x="8571" y="54237"/>
                      </a:lnTo>
                      <a:lnTo>
                        <a:pt x="8571" y="54237"/>
                      </a:lnTo>
                      <a:cubicBezTo>
                        <a:pt x="60598" y="78192"/>
                        <a:pt x="60598" y="78192"/>
                        <a:pt x="60598" y="78192"/>
                      </a:cubicBezTo>
                      <a:cubicBezTo>
                        <a:pt x="112823" y="54237"/>
                        <a:pt x="112823" y="54237"/>
                        <a:pt x="112823" y="54237"/>
                      </a:cubicBezTo>
                      <a:lnTo>
                        <a:pt x="112823" y="54237"/>
                      </a:lnTo>
                      <a:lnTo>
                        <a:pt x="112823" y="54237"/>
                      </a:lnTo>
                      <a:lnTo>
                        <a:pt x="112823" y="54237"/>
                      </a:lnTo>
                      <a:lnTo>
                        <a:pt x="114219" y="54237"/>
                      </a:lnTo>
                      <a:cubicBezTo>
                        <a:pt x="118405" y="54237"/>
                        <a:pt x="119800" y="55819"/>
                        <a:pt x="119800" y="60564"/>
                      </a:cubicBezTo>
                      <a:cubicBezTo>
                        <a:pt x="119800" y="62146"/>
                        <a:pt x="118405" y="65310"/>
                        <a:pt x="117009" y="65310"/>
                      </a:cubicBezTo>
                      <a:close/>
                      <a:moveTo>
                        <a:pt x="117009" y="38192"/>
                      </a:moveTo>
                      <a:lnTo>
                        <a:pt x="117009" y="38192"/>
                      </a:lnTo>
                      <a:lnTo>
                        <a:pt x="117009" y="38192"/>
                      </a:lnTo>
                      <a:cubicBezTo>
                        <a:pt x="61993" y="63728"/>
                        <a:pt x="61993" y="63728"/>
                        <a:pt x="61993" y="63728"/>
                      </a:cubicBezTo>
                      <a:lnTo>
                        <a:pt x="61993" y="63728"/>
                      </a:lnTo>
                      <a:lnTo>
                        <a:pt x="61993" y="63728"/>
                      </a:lnTo>
                      <a:lnTo>
                        <a:pt x="61993" y="63728"/>
                      </a:lnTo>
                      <a:lnTo>
                        <a:pt x="60598" y="63728"/>
                      </a:lnTo>
                      <a:cubicBezTo>
                        <a:pt x="59202" y="63728"/>
                        <a:pt x="59202" y="63728"/>
                        <a:pt x="57807" y="63728"/>
                      </a:cubicBezTo>
                      <a:lnTo>
                        <a:pt x="57807" y="63728"/>
                      </a:lnTo>
                      <a:lnTo>
                        <a:pt x="57807" y="63728"/>
                      </a:lnTo>
                      <a:lnTo>
                        <a:pt x="57807" y="63728"/>
                      </a:lnTo>
                      <a:cubicBezTo>
                        <a:pt x="2990" y="38192"/>
                        <a:pt x="2990" y="38192"/>
                        <a:pt x="2990" y="38192"/>
                      </a:cubicBezTo>
                      <a:lnTo>
                        <a:pt x="2990" y="38192"/>
                      </a:lnTo>
                      <a:cubicBezTo>
                        <a:pt x="1395" y="36610"/>
                        <a:pt x="0" y="35028"/>
                        <a:pt x="0" y="31864"/>
                      </a:cubicBezTo>
                      <a:cubicBezTo>
                        <a:pt x="0" y="30282"/>
                        <a:pt x="1395" y="27118"/>
                        <a:pt x="2990" y="27118"/>
                      </a:cubicBezTo>
                      <a:lnTo>
                        <a:pt x="2990" y="27118"/>
                      </a:lnTo>
                      <a:cubicBezTo>
                        <a:pt x="57807" y="1581"/>
                        <a:pt x="57807" y="1581"/>
                        <a:pt x="57807" y="1581"/>
                      </a:cubicBezTo>
                      <a:lnTo>
                        <a:pt x="57807" y="1581"/>
                      </a:lnTo>
                      <a:lnTo>
                        <a:pt x="57807" y="1581"/>
                      </a:lnTo>
                      <a:lnTo>
                        <a:pt x="57807" y="1581"/>
                      </a:lnTo>
                      <a:cubicBezTo>
                        <a:pt x="59202" y="0"/>
                        <a:pt x="59202" y="0"/>
                        <a:pt x="60598" y="0"/>
                      </a:cubicBezTo>
                      <a:cubicBezTo>
                        <a:pt x="60598" y="0"/>
                        <a:pt x="61993" y="0"/>
                        <a:pt x="61993" y="1581"/>
                      </a:cubicBezTo>
                      <a:lnTo>
                        <a:pt x="61993" y="1581"/>
                      </a:lnTo>
                      <a:lnTo>
                        <a:pt x="61993" y="1581"/>
                      </a:lnTo>
                      <a:lnTo>
                        <a:pt x="61993" y="1581"/>
                      </a:lnTo>
                      <a:cubicBezTo>
                        <a:pt x="117009" y="27118"/>
                        <a:pt x="117009" y="27118"/>
                        <a:pt x="117009" y="27118"/>
                      </a:cubicBezTo>
                      <a:lnTo>
                        <a:pt x="117009" y="27118"/>
                      </a:lnTo>
                      <a:cubicBezTo>
                        <a:pt x="118405" y="27118"/>
                        <a:pt x="119800" y="30282"/>
                        <a:pt x="119800" y="31864"/>
                      </a:cubicBezTo>
                      <a:cubicBezTo>
                        <a:pt x="119800" y="35028"/>
                        <a:pt x="118405" y="36610"/>
                        <a:pt x="117009" y="38192"/>
                      </a:cubicBezTo>
                      <a:close/>
                      <a:moveTo>
                        <a:pt x="5780" y="81355"/>
                      </a:moveTo>
                      <a:lnTo>
                        <a:pt x="5780" y="81355"/>
                      </a:lnTo>
                      <a:cubicBezTo>
                        <a:pt x="7176" y="81355"/>
                        <a:pt x="7176" y="81355"/>
                        <a:pt x="8571" y="81355"/>
                      </a:cubicBezTo>
                      <a:lnTo>
                        <a:pt x="8571" y="81355"/>
                      </a:lnTo>
                      <a:lnTo>
                        <a:pt x="8571" y="81355"/>
                      </a:lnTo>
                      <a:lnTo>
                        <a:pt x="8571" y="81355"/>
                      </a:lnTo>
                      <a:cubicBezTo>
                        <a:pt x="60598" y="106892"/>
                        <a:pt x="60598" y="106892"/>
                        <a:pt x="60598" y="106892"/>
                      </a:cubicBezTo>
                      <a:cubicBezTo>
                        <a:pt x="112823" y="81355"/>
                        <a:pt x="112823" y="81355"/>
                        <a:pt x="112823" y="81355"/>
                      </a:cubicBezTo>
                      <a:lnTo>
                        <a:pt x="112823" y="81355"/>
                      </a:lnTo>
                      <a:lnTo>
                        <a:pt x="112823" y="81355"/>
                      </a:lnTo>
                      <a:lnTo>
                        <a:pt x="112823" y="81355"/>
                      </a:lnTo>
                      <a:lnTo>
                        <a:pt x="114219" y="81355"/>
                      </a:lnTo>
                      <a:cubicBezTo>
                        <a:pt x="118405" y="81355"/>
                        <a:pt x="119800" y="84519"/>
                        <a:pt x="119800" y="87683"/>
                      </a:cubicBezTo>
                      <a:cubicBezTo>
                        <a:pt x="119800" y="91073"/>
                        <a:pt x="118405" y="92655"/>
                        <a:pt x="117009" y="94237"/>
                      </a:cubicBezTo>
                      <a:lnTo>
                        <a:pt x="117009" y="94237"/>
                      </a:lnTo>
                      <a:cubicBezTo>
                        <a:pt x="61993" y="119774"/>
                        <a:pt x="61993" y="119774"/>
                        <a:pt x="61993" y="119774"/>
                      </a:cubicBezTo>
                      <a:lnTo>
                        <a:pt x="61993" y="119774"/>
                      </a:lnTo>
                      <a:lnTo>
                        <a:pt x="61993" y="119774"/>
                      </a:lnTo>
                      <a:lnTo>
                        <a:pt x="61993" y="119774"/>
                      </a:lnTo>
                      <a:lnTo>
                        <a:pt x="60598" y="119774"/>
                      </a:lnTo>
                      <a:cubicBezTo>
                        <a:pt x="59202" y="119774"/>
                        <a:pt x="59202" y="119774"/>
                        <a:pt x="57807" y="119774"/>
                      </a:cubicBezTo>
                      <a:lnTo>
                        <a:pt x="57807" y="119774"/>
                      </a:lnTo>
                      <a:lnTo>
                        <a:pt x="57807" y="119774"/>
                      </a:lnTo>
                      <a:lnTo>
                        <a:pt x="57807" y="119774"/>
                      </a:lnTo>
                      <a:cubicBezTo>
                        <a:pt x="2990" y="94237"/>
                        <a:pt x="2990" y="94237"/>
                        <a:pt x="2990" y="94237"/>
                      </a:cubicBezTo>
                      <a:lnTo>
                        <a:pt x="2990" y="94237"/>
                      </a:lnTo>
                      <a:cubicBezTo>
                        <a:pt x="1395" y="92655"/>
                        <a:pt x="0" y="91073"/>
                        <a:pt x="0" y="87683"/>
                      </a:cubicBezTo>
                      <a:cubicBezTo>
                        <a:pt x="0" y="84519"/>
                        <a:pt x="2990" y="81355"/>
                        <a:pt x="5780" y="81355"/>
                      </a:cubicBezTo>
                      <a:close/>
                    </a:path>
                  </a:pathLst>
                </a:custGeom>
                <a:solidFill>
                  <a:schemeClr val="bg1"/>
                </a:solidFill>
                <a:ln>
                  <a:noFill/>
                </a:ln>
              </p:spPr>
              <p:txBody>
                <a:bodyPr wrap="square" lIns="91440" tIns="45720" rIns="91440" bIns="45720" anchor="ctr" anchorCtr="0">
                  <a:normAutofit fontScale="25000" lnSpcReduction="20000"/>
                </a:bodyPr>
                <a:lstStyle>
                  <a:defPPr>
                    <a:defRPr lang="en-US"/>
                  </a:defPPr>
                  <a:lvl1pPr marL="0" algn="l" defTabSz="457200" rtl="0" eaLnBrk="1" latinLnBrk="0" hangingPunct="1">
                    <a:defRPr sz="1800" kern="1200">
                      <a:solidFill>
                        <a:schemeClr val="tx1"/>
                      </a:solidFill>
                    </a:defRPr>
                  </a:lvl1pPr>
                  <a:lvl2pPr marL="457200" algn="l" defTabSz="457200" rtl="0" eaLnBrk="1" latinLnBrk="0" hangingPunct="1">
                    <a:defRPr sz="1800" kern="1200">
                      <a:solidFill>
                        <a:schemeClr val="tx1"/>
                      </a:solidFill>
                    </a:defRPr>
                  </a:lvl2pPr>
                  <a:lvl3pPr marL="914400" algn="l" defTabSz="457200" rtl="0" eaLnBrk="1" latinLnBrk="0" hangingPunct="1">
                    <a:defRPr sz="1800" kern="1200">
                      <a:solidFill>
                        <a:schemeClr val="tx1"/>
                      </a:solidFill>
                    </a:defRPr>
                  </a:lvl3pPr>
                  <a:lvl4pPr marL="1371600" algn="l" defTabSz="457200" rtl="0" eaLnBrk="1" latinLnBrk="0" hangingPunct="1">
                    <a:defRPr sz="1800" kern="1200">
                      <a:solidFill>
                        <a:schemeClr val="tx1"/>
                      </a:solidFill>
                    </a:defRPr>
                  </a:lvl4pPr>
                  <a:lvl5pPr marL="1828800" algn="l" defTabSz="457200" rtl="0" eaLnBrk="1" latinLnBrk="0" hangingPunct="1">
                    <a:defRPr sz="1800" kern="1200">
                      <a:solidFill>
                        <a:schemeClr val="tx1"/>
                      </a:solidFill>
                    </a:defRPr>
                  </a:lvl5pPr>
                  <a:lvl6pPr marL="2286000" algn="l" defTabSz="457200" rtl="0" eaLnBrk="1" latinLnBrk="0" hangingPunct="1">
                    <a:defRPr sz="1800" kern="1200">
                      <a:solidFill>
                        <a:schemeClr val="tx1"/>
                      </a:solidFill>
                    </a:defRPr>
                  </a:lvl6pPr>
                  <a:lvl7pPr marL="2743200" algn="l" defTabSz="457200" rtl="0" eaLnBrk="1" latinLnBrk="0" hangingPunct="1">
                    <a:defRPr sz="1800" kern="1200">
                      <a:solidFill>
                        <a:schemeClr val="tx1"/>
                      </a:solidFill>
                    </a:defRPr>
                  </a:lvl7pPr>
                  <a:lvl8pPr marL="3200400" algn="l" defTabSz="457200" rtl="0" eaLnBrk="1" latinLnBrk="0" hangingPunct="1">
                    <a:defRPr sz="1800" kern="1200">
                      <a:solidFill>
                        <a:schemeClr val="tx1"/>
                      </a:solidFill>
                    </a:defRPr>
                  </a:lvl8pPr>
                  <a:lvl9pPr marL="3657600" algn="l" defTabSz="457200" rtl="0" eaLnBrk="1" latinLnBrk="0" hangingPunct="1">
                    <a:defRPr sz="1800" kern="1200">
                      <a:solidFill>
                        <a:schemeClr val="tx1"/>
                      </a:solidFill>
                    </a:defRPr>
                  </a:lvl9pPr>
                </a:lstStyle>
                <a:p>
                  <a:endParaRPr sz="3600">
                    <a:solidFill>
                      <a:schemeClr val="bg2">
                        <a:lumMod val="50000"/>
                      </a:schemeClr>
                    </a:solidFill>
                  </a:endParaRPr>
                </a:p>
              </p:txBody>
            </p:sp>
          </p:grpSp>
        </p:grpSp>
      </p:grpSp>
      <p:sp>
        <p:nvSpPr>
          <p:cNvPr id="81" name="文本框 80"/>
          <p:cNvSpPr txBox="1"/>
          <p:nvPr/>
        </p:nvSpPr>
        <p:spPr>
          <a:xfrm>
            <a:off x="5314950" y="2978150"/>
            <a:ext cx="3009900" cy="423545"/>
          </a:xfrm>
          <a:prstGeom prst="rect">
            <a:avLst/>
          </a:prstGeom>
          <a:noFill/>
        </p:spPr>
        <p:txBody>
          <a:bodyPr wrap="square" rtlCol="0" anchor="t">
            <a:spAutoFit/>
          </a:bodyPr>
          <a:p>
            <a:pPr>
              <a:lnSpc>
                <a:spcPct val="120000"/>
              </a:lnSpc>
            </a:pPr>
            <a:r>
              <a:rPr b="1">
                <a:latin typeface="微软雅黑" panose="020B0503020204020204" pitchFamily="34" charset="-122"/>
                <a:ea typeface="微软雅黑" panose="020B0503020204020204" pitchFamily="34" charset="-122"/>
              </a:rPr>
              <a:t>2. 适当参与幼儿的活动</a:t>
            </a:r>
            <a:endParaRPr b="1">
              <a:latin typeface="微软雅黑" panose="020B0503020204020204" pitchFamily="34" charset="-122"/>
              <a:ea typeface="微软雅黑" panose="020B0503020204020204" pitchFamily="34" charset="-122"/>
            </a:endParaRPr>
          </a:p>
        </p:txBody>
      </p:sp>
      <p:sp>
        <p:nvSpPr>
          <p:cNvPr id="82" name="文本框 81"/>
          <p:cNvSpPr txBox="1"/>
          <p:nvPr/>
        </p:nvSpPr>
        <p:spPr>
          <a:xfrm>
            <a:off x="5391150" y="3771265"/>
            <a:ext cx="3009900" cy="423545"/>
          </a:xfrm>
          <a:prstGeom prst="rect">
            <a:avLst/>
          </a:prstGeom>
          <a:noFill/>
        </p:spPr>
        <p:txBody>
          <a:bodyPr wrap="square" rtlCol="0" anchor="t">
            <a:spAutoFit/>
          </a:bodyPr>
          <a:p>
            <a:pPr>
              <a:lnSpc>
                <a:spcPct val="120000"/>
              </a:lnSpc>
            </a:pPr>
            <a:r>
              <a:rPr b="1">
                <a:latin typeface="微软雅黑" panose="020B0503020204020204" pitchFamily="34" charset="-122"/>
                <a:ea typeface="微软雅黑" panose="020B0503020204020204" pitchFamily="34" charset="-122"/>
              </a:rPr>
              <a:t>3. 保证幼儿的活动机会</a:t>
            </a:r>
            <a:endParaRPr b="1">
              <a:latin typeface="微软雅黑" panose="020B0503020204020204" pitchFamily="34" charset="-122"/>
              <a:ea typeface="微软雅黑" panose="020B0503020204020204" pitchFamily="34" charset="-122"/>
            </a:endParaRPr>
          </a:p>
        </p:txBody>
      </p:sp>
      <p:sp>
        <p:nvSpPr>
          <p:cNvPr id="83" name="文本框 82"/>
          <p:cNvSpPr txBox="1"/>
          <p:nvPr/>
        </p:nvSpPr>
        <p:spPr>
          <a:xfrm>
            <a:off x="5391150" y="4589145"/>
            <a:ext cx="3009900" cy="423545"/>
          </a:xfrm>
          <a:prstGeom prst="rect">
            <a:avLst/>
          </a:prstGeom>
          <a:noFill/>
        </p:spPr>
        <p:txBody>
          <a:bodyPr wrap="square" rtlCol="0" anchor="t">
            <a:spAutoFit/>
          </a:bodyPr>
          <a:p>
            <a:pPr>
              <a:lnSpc>
                <a:spcPct val="120000"/>
              </a:lnSpc>
            </a:pPr>
            <a:r>
              <a:rPr b="1">
                <a:latin typeface="微软雅黑" panose="020B0503020204020204" pitchFamily="34" charset="-122"/>
                <a:ea typeface="微软雅黑" panose="020B0503020204020204" pitchFamily="34" charset="-122"/>
              </a:rPr>
              <a:t>4. 合理运用评价手段</a:t>
            </a:r>
            <a:endParaRPr b="1">
              <a:latin typeface="微软雅黑" panose="020B0503020204020204" pitchFamily="34" charset="-122"/>
              <a:ea typeface="微软雅黑" panose="020B0503020204020204" pitchFamily="34" charset="-122"/>
            </a:endParaRPr>
          </a:p>
        </p:txBody>
      </p:sp>
      <p:sp>
        <p:nvSpPr>
          <p:cNvPr id="87" name="文本框 86"/>
          <p:cNvSpPr txBox="1"/>
          <p:nvPr/>
        </p:nvSpPr>
        <p:spPr>
          <a:xfrm>
            <a:off x="5302250" y="5429885"/>
            <a:ext cx="4800600" cy="423545"/>
          </a:xfrm>
          <a:prstGeom prst="rect">
            <a:avLst/>
          </a:prstGeom>
          <a:noFill/>
        </p:spPr>
        <p:txBody>
          <a:bodyPr wrap="square" rtlCol="0" anchor="t">
            <a:spAutoFit/>
          </a:bodyPr>
          <a:p>
            <a:pPr>
              <a:lnSpc>
                <a:spcPct val="120000"/>
              </a:lnSpc>
            </a:pPr>
            <a:r>
              <a:rPr b="1">
                <a:latin typeface="微软雅黑" panose="020B0503020204020204" pitchFamily="34" charset="-122"/>
                <a:ea typeface="微软雅黑" panose="020B0503020204020204" pitchFamily="34" charset="-122"/>
              </a:rPr>
              <a:t>5. 集体、小组指导与个别指导相结合</a:t>
            </a:r>
            <a:endParaRPr b="1">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三、集体教学活动的组织与指导</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12" name="文本框 211"/>
          <p:cNvSpPr txBox="1"/>
          <p:nvPr>
            <p:custDataLst>
              <p:tags r:id="rId1"/>
            </p:custDataLst>
          </p:nvPr>
        </p:nvSpPr>
        <p:spPr>
          <a:xfrm>
            <a:off x="4545965" y="1454785"/>
            <a:ext cx="3776345" cy="1124585"/>
          </a:xfrm>
          <a:prstGeom prst="rect">
            <a:avLst/>
          </a:prstGeom>
          <a:noFill/>
        </p:spPr>
        <p:txBody>
          <a:bodyPr vert="horz" wrap="square" numCol="1" spcCol="0" rtlCol="0" fromWordArt="0" anchor="t" anchorCtr="0" forceAA="0" compatLnSpc="0">
            <a:spAutoFit/>
          </a:bodyPr>
          <a:lstStyle/>
          <a:p>
            <a:pPr lvl="0" algn="l">
              <a:lnSpc>
                <a:spcPct val="120000"/>
              </a:lnSpc>
            </a:pPr>
            <a:r>
              <a:rPr lang="zh-CN" altLang="en-US" sz="2800" b="1" smtClean="0">
                <a:solidFill>
                  <a:srgbClr val="D64541"/>
                </a:solidFill>
                <a:latin typeface="Gulim" panose="020B0600000101010101" charset="-127"/>
                <a:ea typeface="微软雅黑" panose="020B0503020204020204" pitchFamily="34" charset="-122"/>
                <a:cs typeface="+mn-ea"/>
                <a:sym typeface="微软雅黑" panose="020B0503020204020204" pitchFamily="34" charset="-122"/>
              </a:rPr>
              <a:t>集体教育活动的成败，关键在于教师。</a:t>
            </a:r>
            <a:endParaRPr lang="zh-CN" altLang="en-US" sz="2800" b="1" smtClean="0">
              <a:solidFill>
                <a:srgbClr val="D64541"/>
              </a:solidFill>
              <a:latin typeface="Gulim" panose="020B0600000101010101" charset="-127"/>
              <a:ea typeface="微软雅黑" panose="020B0503020204020204" pitchFamily="34" charset="-122"/>
              <a:cs typeface="+mn-ea"/>
              <a:sym typeface="微软雅黑" panose="020B0503020204020204" pitchFamily="34" charset="-122"/>
            </a:endParaRPr>
          </a:p>
        </p:txBody>
      </p:sp>
      <p:sp>
        <p:nvSpPr>
          <p:cNvPr id="214" name="矩形 213"/>
          <p:cNvSpPr/>
          <p:nvPr>
            <p:custDataLst>
              <p:tags r:id="rId2"/>
            </p:custDataLst>
          </p:nvPr>
        </p:nvSpPr>
        <p:spPr>
          <a:xfrm>
            <a:off x="4629621" y="2715876"/>
            <a:ext cx="523402" cy="33074"/>
          </a:xfrm>
          <a:prstGeom prst="rect">
            <a:avLst/>
          </a:prstGeom>
          <a:solidFill>
            <a:srgbClr val="D64541"/>
          </a:solidFill>
          <a:ln>
            <a:noFill/>
          </a:ln>
        </p:spPr>
        <p:style>
          <a:lnRef idx="2">
            <a:srgbClr val="F2F2F2">
              <a:shade val="50000"/>
            </a:srgbClr>
          </a:lnRef>
          <a:fillRef idx="1">
            <a:srgbClr val="F2F2F2"/>
          </a:fillRef>
          <a:effectRef idx="0">
            <a:srgbClr val="F2F2F2"/>
          </a:effectRef>
          <a:fontRef idx="minor">
            <a:srgbClr val="FFFFFF"/>
          </a:fontRef>
        </p:style>
        <p:txBody>
          <a:bodyPr rtlCol="0" anchor="ctr"/>
          <a:lstStyle/>
          <a:p>
            <a:pPr algn="ctr"/>
            <a:endParaRPr lang="zh-CN" altLang="en-US" dirty="0"/>
          </a:p>
        </p:txBody>
      </p:sp>
      <p:sp>
        <p:nvSpPr>
          <p:cNvPr id="215" name="KSO_Shape"/>
          <p:cNvSpPr/>
          <p:nvPr>
            <p:custDataLst>
              <p:tags r:id="rId3"/>
            </p:custDataLst>
          </p:nvPr>
        </p:nvSpPr>
        <p:spPr bwMode="auto">
          <a:xfrm>
            <a:off x="4641985" y="3066328"/>
            <a:ext cx="132861" cy="132861"/>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D64541"/>
          </a:solidFill>
          <a:ln>
            <a:noFill/>
          </a:ln>
        </p:spPr>
        <p:txBody>
          <a:bodyPr lIns="68580" tIns="34291" rIns="68580" bIns="34291" anchor="ctr"/>
          <a:lstStyle>
            <a:defPPr>
              <a:defRPr lang="zh-CN"/>
            </a:defPPr>
            <a:lvl1pPr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5pPr>
            <a:lvl6pPr marL="22860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6pPr>
            <a:lvl7pPr marL="27432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7pPr>
            <a:lvl8pPr marL="32004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8pPr>
            <a:lvl9pPr marL="36576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9pPr>
          </a:lstStyle>
          <a:p>
            <a:endParaRPr lang="zh-CN" altLang="en-US">
              <a:latin typeface="Gulim" panose="020B0600000101010101" charset="-127"/>
              <a:ea typeface="微软雅黑" panose="020B0503020204020204" pitchFamily="34" charset="-122"/>
            </a:endParaRPr>
          </a:p>
        </p:txBody>
      </p:sp>
      <p:sp>
        <p:nvSpPr>
          <p:cNvPr id="216" name="文本框 215"/>
          <p:cNvSpPr txBox="1"/>
          <p:nvPr>
            <p:custDataLst>
              <p:tags r:id="rId4"/>
            </p:custDataLst>
          </p:nvPr>
        </p:nvSpPr>
        <p:spPr>
          <a:xfrm>
            <a:off x="4991100" y="2949575"/>
            <a:ext cx="5429885" cy="645160"/>
          </a:xfrm>
          <a:prstGeom prst="rect">
            <a:avLst/>
          </a:prstGeom>
          <a:noFill/>
        </p:spPr>
        <p:txBody>
          <a:bodyPr wrap="square" rtlCol="0">
            <a:spAutoFit/>
          </a:bodyPr>
          <a:lstStyle/>
          <a:p>
            <a:pPr>
              <a:lnSpc>
                <a:spcPct val="100000"/>
              </a:lnSpc>
            </a:pPr>
            <a:r>
              <a:rPr lang="zh-CN" altLang="en-US" smtClean="0">
                <a:latin typeface="黑体" panose="02010609060101010101" pitchFamily="49" charset="-122"/>
                <a:ea typeface="黑体" panose="02010609060101010101" pitchFamily="49" charset="-122"/>
              </a:rPr>
              <a:t>第一，教师要相信幼儿，大胆解放思想，不要被求稳怕乱的思想束缚</a:t>
            </a:r>
            <a:endParaRPr lang="zh-CN" altLang="en-US" smtClean="0">
              <a:latin typeface="黑体" panose="02010609060101010101" pitchFamily="49" charset="-122"/>
              <a:ea typeface="黑体" panose="02010609060101010101" pitchFamily="49" charset="-122"/>
            </a:endParaRPr>
          </a:p>
        </p:txBody>
      </p:sp>
      <p:sp>
        <p:nvSpPr>
          <p:cNvPr id="218" name="KSO_Shape"/>
          <p:cNvSpPr/>
          <p:nvPr>
            <p:custDataLst>
              <p:tags r:id="rId5"/>
            </p:custDataLst>
          </p:nvPr>
        </p:nvSpPr>
        <p:spPr bwMode="auto">
          <a:xfrm>
            <a:off x="4641985" y="4622277"/>
            <a:ext cx="132861" cy="132861"/>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D64541"/>
          </a:solidFill>
          <a:ln>
            <a:noFill/>
          </a:ln>
        </p:spPr>
        <p:txBody>
          <a:bodyPr lIns="68580" tIns="34291" rIns="68580" bIns="34291" anchor="ctr"/>
          <a:lstStyle>
            <a:defPPr>
              <a:defRPr lang="zh-CN"/>
            </a:defPPr>
            <a:lvl1pPr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5pPr>
            <a:lvl6pPr marL="22860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6pPr>
            <a:lvl7pPr marL="27432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7pPr>
            <a:lvl8pPr marL="32004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8pPr>
            <a:lvl9pPr marL="36576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9pPr>
          </a:lstStyle>
          <a:p>
            <a:endParaRPr lang="zh-CN" altLang="en-US" dirty="0">
              <a:latin typeface="Gulim" panose="020B0600000101010101" charset="-127"/>
              <a:ea typeface="微软雅黑" panose="020B0503020204020204" pitchFamily="34" charset="-122"/>
            </a:endParaRPr>
          </a:p>
        </p:txBody>
      </p:sp>
      <p:sp>
        <p:nvSpPr>
          <p:cNvPr id="219" name="文本框 218"/>
          <p:cNvSpPr txBox="1"/>
          <p:nvPr>
            <p:custDataLst>
              <p:tags r:id="rId6"/>
            </p:custDataLst>
          </p:nvPr>
        </p:nvSpPr>
        <p:spPr>
          <a:xfrm>
            <a:off x="4991100" y="4537075"/>
            <a:ext cx="5429250" cy="645160"/>
          </a:xfrm>
          <a:prstGeom prst="rect">
            <a:avLst/>
          </a:prstGeom>
          <a:noFill/>
        </p:spPr>
        <p:txBody>
          <a:bodyPr wrap="square" rtlCol="0">
            <a:spAutoFit/>
          </a:bodyPr>
          <a:lstStyle/>
          <a:p>
            <a:pPr>
              <a:lnSpc>
                <a:spcPct val="100000"/>
              </a:lnSpc>
            </a:pPr>
            <a:r>
              <a:rPr lang="zh-CN" altLang="en-US" smtClean="0">
                <a:latin typeface="黑体" panose="02010609060101010101" pitchFamily="49" charset="-122"/>
                <a:ea typeface="黑体" panose="02010609060101010101" pitchFamily="49" charset="-122"/>
              </a:rPr>
              <a:t>第三，教师要避免以自己的语言或行为取代幼儿的表达和探索过程。</a:t>
            </a:r>
            <a:endParaRPr lang="zh-CN" altLang="en-US" smtClean="0">
              <a:latin typeface="黑体" panose="02010609060101010101" pitchFamily="49" charset="-122"/>
              <a:ea typeface="黑体" panose="02010609060101010101" pitchFamily="49" charset="-122"/>
            </a:endParaRPr>
          </a:p>
        </p:txBody>
      </p:sp>
      <p:sp>
        <p:nvSpPr>
          <p:cNvPr id="221" name="KSO_Shape"/>
          <p:cNvSpPr/>
          <p:nvPr>
            <p:custDataLst>
              <p:tags r:id="rId7"/>
            </p:custDataLst>
          </p:nvPr>
        </p:nvSpPr>
        <p:spPr bwMode="auto">
          <a:xfrm>
            <a:off x="4641985" y="3845102"/>
            <a:ext cx="132861" cy="132861"/>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D64541"/>
          </a:solidFill>
          <a:ln>
            <a:noFill/>
          </a:ln>
        </p:spPr>
        <p:txBody>
          <a:bodyPr lIns="68580" tIns="34291" rIns="68580" bIns="34291" anchor="ctr"/>
          <a:lstStyle>
            <a:defPPr>
              <a:defRPr lang="zh-CN"/>
            </a:defPPr>
            <a:lvl1pPr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5pPr>
            <a:lvl6pPr marL="22860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6pPr>
            <a:lvl7pPr marL="27432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7pPr>
            <a:lvl8pPr marL="32004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8pPr>
            <a:lvl9pPr marL="36576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9pPr>
          </a:lstStyle>
          <a:p>
            <a:endParaRPr lang="zh-CN" altLang="en-US" dirty="0">
              <a:latin typeface="Gulim" panose="020B0600000101010101" charset="-127"/>
              <a:ea typeface="微软雅黑" panose="020B0503020204020204" pitchFamily="34" charset="-122"/>
            </a:endParaRPr>
          </a:p>
        </p:txBody>
      </p:sp>
      <p:sp>
        <p:nvSpPr>
          <p:cNvPr id="222" name="文本框 221"/>
          <p:cNvSpPr txBox="1"/>
          <p:nvPr>
            <p:custDataLst>
              <p:tags r:id="rId8"/>
            </p:custDataLst>
          </p:nvPr>
        </p:nvSpPr>
        <p:spPr>
          <a:xfrm>
            <a:off x="4991100" y="3721100"/>
            <a:ext cx="5429885" cy="645160"/>
          </a:xfrm>
          <a:prstGeom prst="rect">
            <a:avLst/>
          </a:prstGeom>
          <a:noFill/>
        </p:spPr>
        <p:txBody>
          <a:bodyPr wrap="square" rtlCol="0">
            <a:spAutoFit/>
          </a:bodyPr>
          <a:lstStyle/>
          <a:p>
            <a:pPr>
              <a:lnSpc>
                <a:spcPct val="100000"/>
              </a:lnSpc>
            </a:pPr>
            <a:r>
              <a:rPr lang="zh-CN" altLang="en-US" smtClean="0">
                <a:latin typeface="黑体" panose="02010609060101010101" pitchFamily="49" charset="-122"/>
                <a:ea typeface="黑体" panose="02010609060101010101" pitchFamily="49" charset="-122"/>
              </a:rPr>
              <a:t>第二，教师要多提开放性的问题，不要限定幼儿的回答，应鼓励幼儿寻求多种答案。</a:t>
            </a:r>
            <a:endParaRPr lang="zh-CN" altLang="en-US" smtClean="0">
              <a:latin typeface="黑体" panose="02010609060101010101" pitchFamily="49" charset="-122"/>
              <a:ea typeface="黑体" panose="02010609060101010101" pitchFamily="49" charset="-122"/>
            </a:endParaRPr>
          </a:p>
        </p:txBody>
      </p:sp>
      <p:pic>
        <p:nvPicPr>
          <p:cNvPr id="224" name="图片 223" descr="0e4bd6782c370dc3836cba29178a8a1c"/>
          <p:cNvPicPr>
            <a:picLocks noChangeAspect="1"/>
          </p:cNvPicPr>
          <p:nvPr/>
        </p:nvPicPr>
        <p:blipFill>
          <a:blip r:embed="rId9"/>
          <a:stretch>
            <a:fillRect/>
          </a:stretch>
        </p:blipFill>
        <p:spPr>
          <a:xfrm flipH="1">
            <a:off x="735965" y="1860550"/>
            <a:ext cx="3810000" cy="3810000"/>
          </a:xfrm>
          <a:prstGeom prst="rect">
            <a:avLst/>
          </a:prstGeom>
        </p:spPr>
      </p:pic>
      <p:sp>
        <p:nvSpPr>
          <p:cNvPr id="225" name="KSO_Shape"/>
          <p:cNvSpPr/>
          <p:nvPr>
            <p:custDataLst>
              <p:tags r:id="rId10"/>
            </p:custDataLst>
          </p:nvPr>
        </p:nvSpPr>
        <p:spPr bwMode="auto">
          <a:xfrm>
            <a:off x="4641985" y="5398247"/>
            <a:ext cx="132861" cy="132861"/>
          </a:xfrm>
          <a:custGeom>
            <a:avLst/>
            <a:gdLst>
              <a:gd name="T0" fmla="*/ 116261 w 1360"/>
              <a:gd name="T1" fmla="*/ 1784537 h 1360"/>
              <a:gd name="T2" fmla="*/ 1651467 w 1360"/>
              <a:gd name="T3" fmla="*/ 268941 h 1360"/>
              <a:gd name="T4" fmla="*/ 1388129 w 1360"/>
              <a:gd name="T5" fmla="*/ 542085 h 1360"/>
              <a:gd name="T6" fmla="*/ 1151404 w 1360"/>
              <a:gd name="T7" fmla="*/ 846044 h 1360"/>
              <a:gd name="T8" fmla="*/ 1046349 w 1360"/>
              <a:gd name="T9" fmla="*/ 1001526 h 1360"/>
              <a:gd name="T10" fmla="*/ 958103 w 1360"/>
              <a:gd name="T11" fmla="*/ 1155607 h 1360"/>
              <a:gd name="T12" fmla="*/ 885265 w 1360"/>
              <a:gd name="T13" fmla="*/ 1305485 h 1360"/>
              <a:gd name="T14" fmla="*/ 826434 w 1360"/>
              <a:gd name="T15" fmla="*/ 1453963 h 1360"/>
              <a:gd name="T16" fmla="*/ 710173 w 1360"/>
              <a:gd name="T17" fmla="*/ 1533805 h 1360"/>
              <a:gd name="T18" fmla="*/ 648540 w 1360"/>
              <a:gd name="T19" fmla="*/ 1553415 h 1360"/>
              <a:gd name="T20" fmla="*/ 624728 w 1360"/>
              <a:gd name="T21" fmla="*/ 1483379 h 1360"/>
              <a:gd name="T22" fmla="*/ 581305 w 1360"/>
              <a:gd name="T23" fmla="*/ 1369919 h 1360"/>
              <a:gd name="T24" fmla="*/ 537882 w 1360"/>
              <a:gd name="T25" fmla="*/ 1264864 h 1360"/>
              <a:gd name="T26" fmla="*/ 497261 w 1360"/>
              <a:gd name="T27" fmla="*/ 1179419 h 1360"/>
              <a:gd name="T28" fmla="*/ 462243 w 1360"/>
              <a:gd name="T29" fmla="*/ 1106581 h 1360"/>
              <a:gd name="T30" fmla="*/ 430026 w 1360"/>
              <a:gd name="T31" fmla="*/ 1056154 h 1360"/>
              <a:gd name="T32" fmla="*/ 365592 w 1360"/>
              <a:gd name="T33" fmla="*/ 986118 h 1360"/>
              <a:gd name="T34" fmla="*/ 295555 w 1360"/>
              <a:gd name="T35" fmla="*/ 959504 h 1360"/>
              <a:gd name="T36" fmla="*/ 344581 w 1360"/>
              <a:gd name="T37" fmla="*/ 918882 h 1360"/>
              <a:gd name="T38" fmla="*/ 388004 w 1360"/>
              <a:gd name="T39" fmla="*/ 892268 h 1360"/>
              <a:gd name="T40" fmla="*/ 427224 w 1360"/>
              <a:gd name="T41" fmla="*/ 872658 h 1360"/>
              <a:gd name="T42" fmla="*/ 465044 w 1360"/>
              <a:gd name="T43" fmla="*/ 868456 h 1360"/>
              <a:gd name="T44" fmla="*/ 516871 w 1360"/>
              <a:gd name="T45" fmla="*/ 886665 h 1360"/>
              <a:gd name="T46" fmla="*/ 570099 w 1360"/>
              <a:gd name="T47" fmla="*/ 937092 h 1360"/>
              <a:gd name="T48" fmla="*/ 624728 w 1360"/>
              <a:gd name="T49" fmla="*/ 1021136 h 1360"/>
              <a:gd name="T50" fmla="*/ 683559 w 1360"/>
              <a:gd name="T51" fmla="*/ 1138798 h 1360"/>
              <a:gd name="T52" fmla="*/ 806824 w 1360"/>
              <a:gd name="T53" fmla="*/ 1096776 h 1360"/>
              <a:gd name="T54" fmla="*/ 990320 w 1360"/>
              <a:gd name="T55" fmla="*/ 827835 h 1360"/>
              <a:gd name="T56" fmla="*/ 1197629 w 1360"/>
              <a:gd name="T57" fmla="*/ 574301 h 1360"/>
              <a:gd name="T58" fmla="*/ 1428750 w 1360"/>
              <a:gd name="T59" fmla="*/ 338978 h 1360"/>
              <a:gd name="T60" fmla="*/ 116261 w 1360"/>
              <a:gd name="T61" fmla="*/ 225518 h 1360"/>
              <a:gd name="T62" fmla="*/ 1872783 w 1360"/>
              <a:gd name="T63" fmla="*/ 0 h 1360"/>
              <a:gd name="T64" fmla="*/ 1843368 w 1360"/>
              <a:gd name="T65" fmla="*/ 110658 h 1360"/>
              <a:gd name="T66" fmla="*/ 1770529 w 1360"/>
              <a:gd name="T67" fmla="*/ 1905000 h 1360"/>
              <a:gd name="T68" fmla="*/ 0 w 1360"/>
              <a:gd name="T69" fmla="*/ 107857 h 1360"/>
              <a:gd name="T70" fmla="*/ 1794342 w 1360"/>
              <a:gd name="T71" fmla="*/ 49026 h 1360"/>
              <a:gd name="T72" fmla="*/ 1872783 w 1360"/>
              <a:gd name="T73" fmla="*/ 0 h 13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360" h="1360">
                <a:moveTo>
                  <a:pt x="83" y="161"/>
                </a:moveTo>
                <a:lnTo>
                  <a:pt x="83" y="1274"/>
                </a:lnTo>
                <a:lnTo>
                  <a:pt x="1179" y="1274"/>
                </a:lnTo>
                <a:lnTo>
                  <a:pt x="1179" y="192"/>
                </a:lnTo>
                <a:lnTo>
                  <a:pt x="1081" y="286"/>
                </a:lnTo>
                <a:lnTo>
                  <a:pt x="991" y="387"/>
                </a:lnTo>
                <a:lnTo>
                  <a:pt x="903" y="493"/>
                </a:lnTo>
                <a:lnTo>
                  <a:pt x="822" y="604"/>
                </a:lnTo>
                <a:lnTo>
                  <a:pt x="784" y="660"/>
                </a:lnTo>
                <a:lnTo>
                  <a:pt x="747" y="715"/>
                </a:lnTo>
                <a:lnTo>
                  <a:pt x="715" y="771"/>
                </a:lnTo>
                <a:lnTo>
                  <a:pt x="684" y="825"/>
                </a:lnTo>
                <a:lnTo>
                  <a:pt x="657" y="880"/>
                </a:lnTo>
                <a:lnTo>
                  <a:pt x="632" y="932"/>
                </a:lnTo>
                <a:lnTo>
                  <a:pt x="609" y="986"/>
                </a:lnTo>
                <a:lnTo>
                  <a:pt x="590" y="1038"/>
                </a:lnTo>
                <a:lnTo>
                  <a:pt x="551" y="1063"/>
                </a:lnTo>
                <a:lnTo>
                  <a:pt x="507" y="1095"/>
                </a:lnTo>
                <a:lnTo>
                  <a:pt x="469" y="1128"/>
                </a:lnTo>
                <a:lnTo>
                  <a:pt x="463" y="1109"/>
                </a:lnTo>
                <a:lnTo>
                  <a:pt x="455" y="1086"/>
                </a:lnTo>
                <a:lnTo>
                  <a:pt x="446" y="1059"/>
                </a:lnTo>
                <a:lnTo>
                  <a:pt x="434" y="1026"/>
                </a:lnTo>
                <a:lnTo>
                  <a:pt x="415" y="978"/>
                </a:lnTo>
                <a:lnTo>
                  <a:pt x="400" y="938"/>
                </a:lnTo>
                <a:lnTo>
                  <a:pt x="384" y="903"/>
                </a:lnTo>
                <a:lnTo>
                  <a:pt x="371" y="871"/>
                </a:lnTo>
                <a:lnTo>
                  <a:pt x="355" y="842"/>
                </a:lnTo>
                <a:lnTo>
                  <a:pt x="344" y="815"/>
                </a:lnTo>
                <a:lnTo>
                  <a:pt x="330" y="790"/>
                </a:lnTo>
                <a:lnTo>
                  <a:pt x="319" y="771"/>
                </a:lnTo>
                <a:lnTo>
                  <a:pt x="307" y="754"/>
                </a:lnTo>
                <a:lnTo>
                  <a:pt x="284" y="725"/>
                </a:lnTo>
                <a:lnTo>
                  <a:pt x="261" y="704"/>
                </a:lnTo>
                <a:lnTo>
                  <a:pt x="236" y="691"/>
                </a:lnTo>
                <a:lnTo>
                  <a:pt x="211" y="685"/>
                </a:lnTo>
                <a:lnTo>
                  <a:pt x="229" y="669"/>
                </a:lnTo>
                <a:lnTo>
                  <a:pt x="246" y="656"/>
                </a:lnTo>
                <a:lnTo>
                  <a:pt x="261" y="645"/>
                </a:lnTo>
                <a:lnTo>
                  <a:pt x="277" y="637"/>
                </a:lnTo>
                <a:lnTo>
                  <a:pt x="292" y="629"/>
                </a:lnTo>
                <a:lnTo>
                  <a:pt x="305" y="623"/>
                </a:lnTo>
                <a:lnTo>
                  <a:pt x="321" y="621"/>
                </a:lnTo>
                <a:lnTo>
                  <a:pt x="332" y="620"/>
                </a:lnTo>
                <a:lnTo>
                  <a:pt x="352" y="623"/>
                </a:lnTo>
                <a:lnTo>
                  <a:pt x="369" y="633"/>
                </a:lnTo>
                <a:lnTo>
                  <a:pt x="388" y="648"/>
                </a:lnTo>
                <a:lnTo>
                  <a:pt x="407" y="669"/>
                </a:lnTo>
                <a:lnTo>
                  <a:pt x="426" y="696"/>
                </a:lnTo>
                <a:lnTo>
                  <a:pt x="446" y="729"/>
                </a:lnTo>
                <a:lnTo>
                  <a:pt x="467" y="769"/>
                </a:lnTo>
                <a:lnTo>
                  <a:pt x="488" y="813"/>
                </a:lnTo>
                <a:lnTo>
                  <a:pt x="519" y="882"/>
                </a:lnTo>
                <a:lnTo>
                  <a:pt x="576" y="783"/>
                </a:lnTo>
                <a:lnTo>
                  <a:pt x="640" y="685"/>
                </a:lnTo>
                <a:lnTo>
                  <a:pt x="707" y="591"/>
                </a:lnTo>
                <a:lnTo>
                  <a:pt x="778" y="501"/>
                </a:lnTo>
                <a:lnTo>
                  <a:pt x="855" y="410"/>
                </a:lnTo>
                <a:lnTo>
                  <a:pt x="935" y="324"/>
                </a:lnTo>
                <a:lnTo>
                  <a:pt x="1020" y="242"/>
                </a:lnTo>
                <a:lnTo>
                  <a:pt x="1110" y="161"/>
                </a:lnTo>
                <a:lnTo>
                  <a:pt x="83" y="161"/>
                </a:lnTo>
                <a:close/>
                <a:moveTo>
                  <a:pt x="1337" y="0"/>
                </a:moveTo>
                <a:lnTo>
                  <a:pt x="1360" y="46"/>
                </a:lnTo>
                <a:lnTo>
                  <a:pt x="1316" y="79"/>
                </a:lnTo>
                <a:lnTo>
                  <a:pt x="1264" y="119"/>
                </a:lnTo>
                <a:lnTo>
                  <a:pt x="1264" y="1360"/>
                </a:lnTo>
                <a:lnTo>
                  <a:pt x="0" y="1360"/>
                </a:lnTo>
                <a:lnTo>
                  <a:pt x="0" y="77"/>
                </a:lnTo>
                <a:lnTo>
                  <a:pt x="1222" y="77"/>
                </a:lnTo>
                <a:lnTo>
                  <a:pt x="1281" y="35"/>
                </a:lnTo>
                <a:lnTo>
                  <a:pt x="1337" y="0"/>
                </a:lnTo>
                <a:close/>
              </a:path>
            </a:pathLst>
          </a:custGeom>
          <a:solidFill>
            <a:srgbClr val="D64541"/>
          </a:solidFill>
          <a:ln>
            <a:noFill/>
          </a:ln>
        </p:spPr>
        <p:txBody>
          <a:bodyPr lIns="68580" tIns="34291" rIns="68580" bIns="34291" anchor="ctr"/>
          <a:lstStyle>
            <a:defPPr>
              <a:defRPr lang="zh-CN"/>
            </a:defPPr>
            <a:lvl1pPr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1pPr>
            <a:lvl2pPr marL="4572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2pPr>
            <a:lvl3pPr marL="9144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3pPr>
            <a:lvl4pPr marL="13716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4pPr>
            <a:lvl5pPr marL="1828800" algn="l" rtl="0" eaLnBrk="0" fontAlgn="base" hangingPunct="0">
              <a:spcBef>
                <a:spcPct val="0"/>
              </a:spcBef>
              <a:spcAft>
                <a:spcPct val="0"/>
              </a:spcAft>
              <a:defRPr kern="1200">
                <a:solidFill>
                  <a:srgbClr val="595959"/>
                </a:solidFill>
                <a:latin typeface="Calibri" panose="020F0502020204030204" pitchFamily="34" charset="0"/>
                <a:ea typeface="宋体" panose="02010600030101010101" pitchFamily="2" charset="-122"/>
                <a:cs typeface="+mn-ea"/>
              </a:defRPr>
            </a:lvl5pPr>
            <a:lvl6pPr marL="22860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6pPr>
            <a:lvl7pPr marL="27432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7pPr>
            <a:lvl8pPr marL="32004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8pPr>
            <a:lvl9pPr marL="3657600" algn="l" defTabSz="914400" rtl="0" eaLnBrk="1" latinLnBrk="0" hangingPunct="1">
              <a:defRPr kern="1200">
                <a:solidFill>
                  <a:srgbClr val="595959"/>
                </a:solidFill>
                <a:latin typeface="Calibri" panose="020F0502020204030204" pitchFamily="34" charset="0"/>
                <a:ea typeface="宋体" panose="02010600030101010101" pitchFamily="2" charset="-122"/>
                <a:cs typeface="+mn-ea"/>
              </a:defRPr>
            </a:lvl9pPr>
          </a:lstStyle>
          <a:p>
            <a:endParaRPr lang="zh-CN" altLang="en-US" dirty="0">
              <a:latin typeface="Gulim" panose="020B0600000101010101" charset="-127"/>
              <a:ea typeface="微软雅黑" panose="020B0503020204020204" pitchFamily="34" charset="-122"/>
            </a:endParaRPr>
          </a:p>
        </p:txBody>
      </p:sp>
      <p:sp>
        <p:nvSpPr>
          <p:cNvPr id="226" name="文本框 225"/>
          <p:cNvSpPr txBox="1"/>
          <p:nvPr>
            <p:custDataLst>
              <p:tags r:id="rId11"/>
            </p:custDataLst>
          </p:nvPr>
        </p:nvSpPr>
        <p:spPr>
          <a:xfrm>
            <a:off x="4991100" y="5313045"/>
            <a:ext cx="5429250" cy="922020"/>
          </a:xfrm>
          <a:prstGeom prst="rect">
            <a:avLst/>
          </a:prstGeom>
          <a:noFill/>
        </p:spPr>
        <p:txBody>
          <a:bodyPr wrap="square" rtlCol="0">
            <a:spAutoFit/>
          </a:bodyPr>
          <a:lstStyle/>
          <a:p>
            <a:pPr>
              <a:lnSpc>
                <a:spcPct val="100000"/>
              </a:lnSpc>
            </a:pPr>
            <a:r>
              <a:rPr lang="zh-CN" altLang="en-US" smtClean="0">
                <a:latin typeface="黑体" panose="02010609060101010101" pitchFamily="49" charset="-122"/>
                <a:ea typeface="黑体" panose="02010609060101010101" pitchFamily="49" charset="-122"/>
              </a:rPr>
              <a:t>第四，教师既要让幼儿主动活动，又不能任其放任自流，而是要体现教师的主导作用，以帮助所有幼儿在自己原有水平上获得发展。</a:t>
            </a:r>
            <a:endParaRPr lang="zh-CN" altLang="en-US" smtClean="0">
              <a:latin typeface="黑体" panose="02010609060101010101" pitchFamily="49" charset="-122"/>
              <a:ea typeface="黑体" panose="02010609060101010101" pitchFamily="49" charset="-122"/>
            </a:endParaRPr>
          </a:p>
        </p:txBody>
      </p:sp>
    </p:spTree>
    <p:custDataLst>
      <p:tags r:id="rId1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870981" y="4670968"/>
            <a:ext cx="8450217" cy="803773"/>
          </a:xfrm>
        </p:spPr>
        <p:txBody>
          <a:bodyPr/>
          <a:p>
            <a:r>
              <a:rPr lang="zh-CN" dirty="0">
                <a:latin typeface="华文细黑" panose="02010600040101010101" pitchFamily="2" charset="-122"/>
                <a:ea typeface="华文细黑" panose="02010600040101010101" pitchFamily="2" charset="-122"/>
                <a:sym typeface="+mn-ea"/>
              </a:rPr>
              <a:t>第三节　观察认识类活动</a:t>
            </a:r>
            <a:endParaRPr lang="zh-CN" dirty="0">
              <a:latin typeface="华文细黑" panose="02010600040101010101" pitchFamily="2" charset="-122"/>
              <a:ea typeface="华文细黑" panose="02010600040101010101" pitchFamily="2" charset="-122"/>
              <a:sym typeface="+mn-ea"/>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一、观察认识类活动概述</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1041400" y="1441450"/>
            <a:ext cx="3226435" cy="368300"/>
          </a:xfrm>
          <a:prstGeom prst="rect">
            <a:avLst/>
          </a:prstGeom>
          <a:noFill/>
        </p:spPr>
        <p:txBody>
          <a:bodyPr wrap="square" rtlCol="0" anchor="t">
            <a:spAutoFit/>
          </a:bodyPr>
          <a:p>
            <a:pPr algn="l"/>
            <a:r>
              <a:rPr lang="zh-CN" altLang="en-US" b="1">
                <a:solidFill>
                  <a:srgbClr val="FF0000"/>
                </a:solidFill>
                <a:latin typeface="微软雅黑" panose="020B0503020204020204" pitchFamily="34" charset="-122"/>
                <a:ea typeface="微软雅黑" panose="020B0503020204020204" pitchFamily="34" charset="-122"/>
              </a:rPr>
              <a:t>1. 观察认识类活动的内涵</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149350" y="2091690"/>
            <a:ext cx="9143365" cy="3246120"/>
          </a:xfrm>
          <a:prstGeom prst="rect">
            <a:avLst/>
          </a:prstGeom>
          <a:noFill/>
        </p:spPr>
        <p:txBody>
          <a:bodyPr wrap="square" rtlCol="0" anchor="t">
            <a:spAutoFit/>
          </a:bodyPr>
          <a:p>
            <a:pPr>
              <a:lnSpc>
                <a:spcPct val="190000"/>
              </a:lnSpc>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观察认识类活动是指</a:t>
            </a:r>
            <a:r>
              <a:rPr b="1">
                <a:latin typeface="微软雅黑" panose="020B0503020204020204" pitchFamily="34" charset="-122"/>
                <a:ea typeface="微软雅黑" panose="020B0503020204020204" pitchFamily="34" charset="-122"/>
              </a:rPr>
              <a:t>幼儿运用一定的观察方法，认识事物特征，以获取感性经验的科学活动。</a:t>
            </a:r>
            <a:r>
              <a:rPr>
                <a:latin typeface="微软雅黑" panose="020B0503020204020204" pitchFamily="34" charset="-122"/>
                <a:ea typeface="微软雅黑" panose="020B0503020204020204" pitchFamily="34" charset="-122"/>
              </a:rPr>
              <a:t>它是一种被广泛应用的集体科学教学类型。皮亚杰曾经说过，如果说儿童科学教育还有什么价值的话，那就是对儿童观察能力的训练。</a:t>
            </a:r>
            <a:endParaRPr>
              <a:latin typeface="微软雅黑" panose="020B0503020204020204" pitchFamily="34" charset="-122"/>
              <a:ea typeface="微软雅黑" panose="020B0503020204020204" pitchFamily="34" charset="-122"/>
            </a:endParaRPr>
          </a:p>
          <a:p>
            <a:pPr>
              <a:lnSpc>
                <a:spcPct val="190000"/>
              </a:lnSpc>
            </a:pPr>
            <a:r>
              <a:rPr>
                <a:latin typeface="微软雅黑" panose="020B0503020204020204" pitchFamily="34" charset="-122"/>
                <a:ea typeface="微软雅黑" panose="020B0503020204020204" pitchFamily="34" charset="-122"/>
              </a:rPr>
              <a:t>   观察是知觉的一种特殊形式。它是从一定的目的和任务出发，有目的、有计划、比较持久地感知某种对象的过程，是知觉的高级形态。在幼儿科学教育中，观察是幼儿认识事物的最主要方法。</a:t>
            </a:r>
            <a:endParaRPr>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7305" y="222885"/>
            <a:ext cx="1086485" cy="917575"/>
          </a:xfrm>
          <a:prstGeom prst="rect">
            <a:avLst/>
          </a:prstGeom>
        </p:spPr>
      </p:pic>
      <p:sp>
        <p:nvSpPr>
          <p:cNvPr id="4" name="文本框 3"/>
          <p:cNvSpPr txBox="1"/>
          <p:nvPr/>
        </p:nvSpPr>
        <p:spPr>
          <a:xfrm>
            <a:off x="1113790" y="420370"/>
            <a:ext cx="2540000" cy="521970"/>
          </a:xfrm>
          <a:prstGeom prst="rect">
            <a:avLst/>
          </a:prstGeom>
          <a:noFill/>
        </p:spPr>
        <p:txBody>
          <a:bodyPr wrap="square" rtlCol="0" anchor="t">
            <a:spAutoFit/>
          </a:bodyPr>
          <a:p>
            <a:r>
              <a:rPr lang="zh-CN" altLang="en-US" sz="2800" dirty="0">
                <a:solidFill>
                  <a:schemeClr val="tx2"/>
                </a:solidFill>
                <a:latin typeface="华文琥珀" panose="02010800040101010101" charset="-122"/>
                <a:ea typeface="华文琥珀" panose="02010800040101010101" charset="-122"/>
              </a:rPr>
              <a:t>问 题 导入</a:t>
            </a:r>
            <a:endParaRPr lang="zh-CN" altLang="en-US" sz="2800" dirty="0">
              <a:solidFill>
                <a:schemeClr val="tx2"/>
              </a:solidFill>
              <a:latin typeface="华文琥珀" panose="02010800040101010101" charset="-122"/>
              <a:ea typeface="华文琥珀" panose="02010800040101010101" charset="-122"/>
            </a:endParaRPr>
          </a:p>
        </p:txBody>
      </p:sp>
      <p:sp>
        <p:nvSpPr>
          <p:cNvPr id="8" name="文本框 7"/>
          <p:cNvSpPr txBox="1"/>
          <p:nvPr/>
        </p:nvSpPr>
        <p:spPr>
          <a:xfrm>
            <a:off x="829310" y="1405255"/>
            <a:ext cx="10676255" cy="3688080"/>
          </a:xfrm>
          <a:prstGeom prst="rect">
            <a:avLst/>
          </a:prstGeom>
          <a:noFill/>
        </p:spPr>
        <p:txBody>
          <a:bodyPr wrap="square" rtlCol="0" anchor="t">
            <a:spAutoFit/>
          </a:bodyPr>
          <a:p>
            <a:pPr>
              <a:lnSpc>
                <a:spcPct val="130000"/>
              </a:lnSpc>
            </a:pPr>
            <a:r>
              <a:rPr lang="en-US" dirty="0" smtClean="0">
                <a:latin typeface="华文楷体" panose="02010600040101010101" charset="-122"/>
                <a:ea typeface="华文楷体" panose="02010600040101010101" charset="-122"/>
                <a:cs typeface="华文楷体" panose="02010600040101010101" charset="-122"/>
              </a:rPr>
              <a:t>      </a:t>
            </a:r>
            <a:r>
              <a:rPr dirty="0" smtClean="0">
                <a:latin typeface="华文楷体" panose="02010600040101010101" charset="-122"/>
                <a:ea typeface="华文楷体" panose="02010600040101010101" charset="-122"/>
                <a:cs typeface="华文楷体" panose="02010600040101010101" charset="-122"/>
              </a:rPr>
              <a:t>思维是一个人能力水平的体现，一个人的成功除了能力以外，更重要的是思维方式。所以，我们让孩子学习科学的目的，除了开阔他们的视野之外，更重要的是培养他们的科学思维方式。用科学教育、科学实验去活化我们下一代人的思维，是科学带给孩子的最重要的东西。其实科学离我们并不遥远，在幼儿科学教育中，科学小实验不仅能培养幼儿的动手动脑能力，加深他们对与生活息息相关的事物的理解，还能使他们知道一些基本的科学原理。通过这些有趣的实验，幼儿将会发现，学习原来是这么简单，只要动动手指用用脑，就能将科学和生活巧妙地联系起来，既能玩得高兴，又能学得开心。事实 上对于幼儿来说，科学教育的目的主要是通过科学实验激发他们对科学的兴趣和爱好，并在动手动脑的同时获得粗浅的经验。这种小实验可以在幼儿熟悉的事物和生活中经常开展。</a:t>
            </a:r>
            <a:endParaRPr dirty="0" smtClean="0">
              <a:latin typeface="华文楷体" panose="02010600040101010101" charset="-122"/>
              <a:ea typeface="华文楷体" panose="02010600040101010101" charset="-122"/>
              <a:cs typeface="华文楷体" panose="02010600040101010101" charset="-122"/>
            </a:endParaRPr>
          </a:p>
          <a:p>
            <a:pPr>
              <a:lnSpc>
                <a:spcPct val="130000"/>
              </a:lnSpc>
            </a:pPr>
            <a:r>
              <a:rPr dirty="0" smtClean="0">
                <a:latin typeface="华文楷体" panose="02010600040101010101" charset="-122"/>
                <a:ea typeface="华文楷体" panose="02010600040101010101" charset="-122"/>
                <a:cs typeface="华文楷体" panose="02010600040101010101" charset="-122"/>
              </a:rPr>
              <a:t>    例如，我们知道，由于地心引力的作用，空中的物体总是向下落到地面上。可是有的幼儿则会说：“老师，不是这样的，气球就会向空中飞。”</a:t>
            </a:r>
            <a:endParaRPr dirty="0" smtClean="0">
              <a:latin typeface="华文楷体" panose="02010600040101010101" charset="-122"/>
              <a:ea typeface="华文楷体" panose="02010600040101010101" charset="-122"/>
              <a:cs typeface="华文楷体" panose="02010600040101010101" charset="-122"/>
            </a:endParaRPr>
          </a:p>
        </p:txBody>
      </p:sp>
      <p:sp>
        <p:nvSpPr>
          <p:cNvPr id="10" name="文本框 9"/>
          <p:cNvSpPr txBox="1"/>
          <p:nvPr/>
        </p:nvSpPr>
        <p:spPr>
          <a:xfrm>
            <a:off x="1254427" y="5444598"/>
            <a:ext cx="2540000" cy="398780"/>
          </a:xfrm>
          <a:prstGeom prst="rect">
            <a:avLst/>
          </a:prstGeom>
          <a:noFill/>
        </p:spPr>
        <p:txBody>
          <a:bodyPr wrap="square" rtlCol="0" anchor="t">
            <a:spAutoFit/>
          </a:bodyPr>
          <a:p>
            <a:r>
              <a:rPr lang="zh-CN" altLang="en-US" sz="2000" b="1" dirty="0">
                <a:solidFill>
                  <a:srgbClr val="C00000"/>
                </a:solidFill>
                <a:latin typeface="华文宋体" panose="02010600040101010101" charset="-122"/>
                <a:ea typeface="华文宋体" panose="02010600040101010101" charset="-122"/>
              </a:rPr>
              <a:t>问题：</a:t>
            </a:r>
            <a:endParaRPr lang="zh-CN" altLang="en-US" sz="2000" b="1" dirty="0">
              <a:solidFill>
                <a:srgbClr val="C00000"/>
              </a:solidFill>
              <a:latin typeface="华文宋体" panose="02010600040101010101" charset="-122"/>
              <a:ea typeface="华文宋体" panose="02010600040101010101" charset="-122"/>
            </a:endParaRPr>
          </a:p>
        </p:txBody>
      </p:sp>
      <p:pic>
        <p:nvPicPr>
          <p:cNvPr id="11" name="图片 10" descr="u=1476339056,2602720506&amp;fm=200&amp;gp=0[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968167" y="5130273"/>
            <a:ext cx="1494790" cy="1494790"/>
          </a:xfrm>
          <a:prstGeom prst="rect">
            <a:avLst/>
          </a:prstGeom>
        </p:spPr>
      </p:pic>
      <p:sp>
        <p:nvSpPr>
          <p:cNvPr id="9" name="文本框 8"/>
          <p:cNvSpPr txBox="1"/>
          <p:nvPr/>
        </p:nvSpPr>
        <p:spPr>
          <a:xfrm>
            <a:off x="3653790" y="5444490"/>
            <a:ext cx="7531100" cy="810260"/>
          </a:xfrm>
          <a:prstGeom prst="rect">
            <a:avLst/>
          </a:prstGeom>
          <a:noFill/>
        </p:spPr>
        <p:txBody>
          <a:bodyPr wrap="square" rtlCol="0" anchor="t">
            <a:spAutoFit/>
          </a:bodyPr>
          <a:p>
            <a:pPr>
              <a:lnSpc>
                <a:spcPct val="130000"/>
              </a:lnSpc>
            </a:pPr>
            <a:r>
              <a:rPr lang="en-US" b="1" dirty="0" smtClean="0">
                <a:latin typeface="Arial" panose="020B0604020202020204" pitchFamily="34" charset="0"/>
                <a:ea typeface="微软雅黑" panose="020B0503020204020204" pitchFamily="34" charset="-122"/>
              </a:rPr>
              <a:t>   </a:t>
            </a:r>
            <a:r>
              <a:rPr b="1" dirty="0" smtClean="0">
                <a:latin typeface="Arial" panose="020B0604020202020204" pitchFamily="34" charset="0"/>
                <a:ea typeface="微软雅黑" panose="020B0503020204020204" pitchFamily="34" charset="-122"/>
              </a:rPr>
              <a:t>如果你是这位老师，你应该怎样回应这个小朋友的质疑？你又将怎样在幼儿科学教育活动中组织幼儿探究地心引力现象呢？</a:t>
            </a:r>
            <a:endParaRPr b="1" dirty="0" smtClean="0">
              <a:latin typeface="Arial" panose="020B0604020202020204" pitchFamily="34" charset="0"/>
              <a:ea typeface="微软雅黑" panose="020B0503020204020204" pitchFamily="34" charset="-122"/>
            </a:endParaRPr>
          </a:p>
        </p:txBody>
      </p:sp>
      <p:sp>
        <p:nvSpPr>
          <p:cNvPr id="2" name="云形标注 1"/>
          <p:cNvSpPr/>
          <p:nvPr/>
        </p:nvSpPr>
        <p:spPr>
          <a:xfrm>
            <a:off x="4678045" y="1532255"/>
            <a:ext cx="5361305" cy="3352165"/>
          </a:xfrm>
          <a:prstGeom prst="cloudCallout">
            <a:avLst>
              <a:gd name="adj1" fmla="val -18482"/>
              <a:gd name="adj2" fmla="val 6466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1600">
                <a:latin typeface="楷体" panose="02010609060101010101" charset="-122"/>
                <a:ea typeface="楷体" panose="02010609060101010101" charset="-122"/>
                <a:cs typeface="楷体" panose="02010609060101010101" charset="-122"/>
              </a:rPr>
              <a:t>在幼儿科学教育中，一般的教科书很少提出思维方式的问题。怎样的思维方式才是科学的？科学的思维方式有什么特点？怎样培养幼儿科学的思维方式？这些都是很有研究价值的问题。正如上面这位幼儿所说：“老师，不是这样的，气球就会向空中飞。”该幼儿对老师作出的“空中的物体总是向下落到地面上”的结论敢于质疑，是非常值得肯定和鼓励的。</a:t>
            </a:r>
            <a:endParaRPr lang="zh-CN" altLang="en-US" sz="1600">
              <a:latin typeface="楷体" panose="02010609060101010101" charset="-122"/>
              <a:ea typeface="楷体" panose="02010609060101010101" charset="-122"/>
              <a:cs typeface="楷体" panose="0201060906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一、观察认识类活动概述</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1041400" y="1441450"/>
            <a:ext cx="3226435" cy="368300"/>
          </a:xfrm>
          <a:prstGeom prst="rect">
            <a:avLst/>
          </a:prstGeom>
          <a:noFill/>
        </p:spPr>
        <p:txBody>
          <a:bodyPr wrap="square" rtlCol="0" anchor="t">
            <a:spAutoFit/>
          </a:bodyPr>
          <a:p>
            <a:pPr algn="l"/>
            <a:r>
              <a:rPr lang="zh-CN" altLang="en-US" b="1">
                <a:solidFill>
                  <a:srgbClr val="FF0000"/>
                </a:solidFill>
                <a:latin typeface="微软雅黑" panose="020B0503020204020204" pitchFamily="34" charset="-122"/>
                <a:ea typeface="微软雅黑" panose="020B0503020204020204" pitchFamily="34" charset="-122"/>
              </a:rPr>
              <a:t>2. 观察认识类活动的作用</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149350" y="2091690"/>
            <a:ext cx="4178300"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观察认识类活动主要具有以下作用：</a:t>
            </a:r>
            <a:endParaRPr b="1">
              <a:latin typeface="微软雅黑" panose="020B0503020204020204" pitchFamily="34" charset="-122"/>
              <a:ea typeface="微软雅黑" panose="020B0503020204020204" pitchFamily="34" charset="-122"/>
            </a:endParaRPr>
          </a:p>
        </p:txBody>
      </p:sp>
      <p:sp>
        <p:nvSpPr>
          <p:cNvPr id="2" name="文本框 1"/>
          <p:cNvSpPr txBox="1"/>
          <p:nvPr/>
        </p:nvSpPr>
        <p:spPr>
          <a:xfrm>
            <a:off x="1149350" y="2720975"/>
            <a:ext cx="10032365" cy="1503045"/>
          </a:xfrm>
          <a:prstGeom prst="rect">
            <a:avLst/>
          </a:prstGeom>
          <a:noFill/>
        </p:spPr>
        <p:txBody>
          <a:bodyPr wrap="square" rtlCol="0" anchor="t">
            <a:spAutoFit/>
          </a:bodyPr>
          <a:p>
            <a:pPr>
              <a:lnSpc>
                <a:spcPct val="170000"/>
              </a:lnSpc>
            </a:pPr>
            <a:r>
              <a:rPr lang="zh-CN" altLang="en-US">
                <a:latin typeface="微软雅黑" panose="020B0503020204020204" pitchFamily="34" charset="-122"/>
                <a:ea typeface="微软雅黑" panose="020B0503020204020204" pitchFamily="34" charset="-122"/>
              </a:rPr>
              <a:t>第一，为幼儿提供直接与观察对象亲密接触的机会，使幼儿获得第一手的科学资料；</a:t>
            </a:r>
            <a:endParaRPr lang="zh-CN" altLang="en-US">
              <a:latin typeface="微软雅黑" panose="020B0503020204020204" pitchFamily="34" charset="-122"/>
              <a:ea typeface="微软雅黑" panose="020B0503020204020204" pitchFamily="34" charset="-122"/>
            </a:endParaRPr>
          </a:p>
          <a:p>
            <a:pPr>
              <a:lnSpc>
                <a:spcPct val="170000"/>
              </a:lnSpc>
            </a:pPr>
            <a:r>
              <a:rPr lang="zh-CN" altLang="en-US">
                <a:latin typeface="微软雅黑" panose="020B0503020204020204" pitchFamily="34" charset="-122"/>
                <a:ea typeface="微软雅黑" panose="020B0503020204020204" pitchFamily="34" charset="-122"/>
              </a:rPr>
              <a:t>第二，观察是一种基本的科学技能，幼儿通过观察可以学会科学的观察方法；</a:t>
            </a:r>
            <a:endParaRPr lang="zh-CN" altLang="en-US">
              <a:latin typeface="微软雅黑" panose="020B0503020204020204" pitchFamily="34" charset="-122"/>
              <a:ea typeface="微软雅黑" panose="020B0503020204020204" pitchFamily="34" charset="-122"/>
            </a:endParaRPr>
          </a:p>
          <a:p>
            <a:pPr>
              <a:lnSpc>
                <a:spcPct val="170000"/>
              </a:lnSpc>
            </a:pPr>
            <a:r>
              <a:rPr lang="zh-CN" altLang="en-US">
                <a:latin typeface="微软雅黑" panose="020B0503020204020204" pitchFamily="34" charset="-122"/>
                <a:ea typeface="微软雅黑" panose="020B0503020204020204" pitchFamily="34" charset="-122"/>
              </a:rPr>
              <a:t>第三，可以促进幼儿智力的发展。</a:t>
            </a:r>
            <a:endParaRPr lang="zh-CN" altLang="en-US">
              <a:latin typeface="微软雅黑" panose="020B0503020204020204" pitchFamily="34" charset="-122"/>
              <a:ea typeface="微软雅黑" panose="020B0503020204020204" pitchFamily="34" charset="-122"/>
            </a:endParaRPr>
          </a:p>
        </p:txBody>
      </p:sp>
      <p:sp>
        <p:nvSpPr>
          <p:cNvPr id="4" name="文本框 3"/>
          <p:cNvSpPr txBox="1"/>
          <p:nvPr/>
        </p:nvSpPr>
        <p:spPr>
          <a:xfrm>
            <a:off x="882650" y="4498975"/>
            <a:ext cx="10032365" cy="922020"/>
          </a:xfrm>
          <a:prstGeom prst="rect">
            <a:avLst/>
          </a:prstGeom>
          <a:noFill/>
        </p:spPr>
        <p:txBody>
          <a:bodyPr wrap="square" rtlCol="0" anchor="t">
            <a:spAutoFit/>
          </a:bodyPr>
          <a:p>
            <a:pPr>
              <a:lnSpc>
                <a:spcPct val="150000"/>
              </a:lnSpc>
            </a:pPr>
            <a:r>
              <a:rPr lang="en-US" altLang="zh-CN" b="1">
                <a:latin typeface="微软雅黑" panose="020B0503020204020204" pitchFamily="34" charset="-122"/>
                <a:ea typeface="微软雅黑" panose="020B0503020204020204" pitchFamily="34" charset="-122"/>
              </a:rPr>
              <a:t>   </a:t>
            </a:r>
            <a:r>
              <a:rPr lang="zh-CN" altLang="en-US" b="1">
                <a:latin typeface="微软雅黑" panose="020B0503020204020204" pitchFamily="34" charset="-122"/>
                <a:ea typeface="微软雅黑" panose="020B0503020204020204" pitchFamily="34" charset="-122"/>
              </a:rPr>
              <a:t>在幼儿科学教育中，观察认识类活动是最为重要也是运用最为普遍的方法。在实践中，除了以观察为主线组织的科学活动外，在其他各种活动中，如实验、制作等，也离不开观察方法的运用。</a:t>
            </a:r>
            <a:endParaRPr lang="zh-CN" altLang="en-US" b="1">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一、观察认识类活动概述</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1041400" y="1441450"/>
            <a:ext cx="3226435" cy="368300"/>
          </a:xfrm>
          <a:prstGeom prst="rect">
            <a:avLst/>
          </a:prstGeom>
          <a:noFill/>
        </p:spPr>
        <p:txBody>
          <a:bodyPr wrap="square" rtlCol="0" anchor="t">
            <a:spAutoFit/>
          </a:bodyPr>
          <a:p>
            <a:pPr algn="l"/>
            <a:r>
              <a:rPr lang="zh-CN" altLang="en-US" b="1">
                <a:solidFill>
                  <a:srgbClr val="FF0000"/>
                </a:solidFill>
                <a:latin typeface="微软雅黑" panose="020B0503020204020204" pitchFamily="34" charset="-122"/>
                <a:ea typeface="微软雅黑" panose="020B0503020204020204" pitchFamily="34" charset="-122"/>
              </a:rPr>
              <a:t>3. 观察认识类活动的分类</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041400" y="2091690"/>
            <a:ext cx="9777730" cy="922020"/>
          </a:xfrm>
          <a:prstGeom prst="rect">
            <a:avLst/>
          </a:prstGeom>
          <a:noFill/>
        </p:spPr>
        <p:txBody>
          <a:bodyPr wrap="square" rtlCol="0" anchor="t">
            <a:spAutoFit/>
          </a:bodyPr>
          <a:p>
            <a:pPr>
              <a:lnSpc>
                <a:spcPct val="150000"/>
              </a:lnSpc>
            </a:pPr>
            <a:r>
              <a:rPr lang="en-US" b="1">
                <a:latin typeface="微软雅黑" panose="020B0503020204020204" pitchFamily="34" charset="-122"/>
                <a:ea typeface="微软雅黑" panose="020B0503020204020204" pitchFamily="34" charset="-122"/>
              </a:rPr>
              <a:t>   </a:t>
            </a:r>
            <a:r>
              <a:rPr b="1">
                <a:latin typeface="微软雅黑" panose="020B0503020204020204" pitchFamily="34" charset="-122"/>
                <a:ea typeface="微软雅黑" panose="020B0503020204020204" pitchFamily="34" charset="-122"/>
              </a:rPr>
              <a:t>按照从易到难的顺序，我们通常将观察认识类活动分为个别物体和现象的观察、比较观察、长期系统观察三种类型，这三种观察活动适用于不同的观察对象，也适用于不同年龄的幼儿</a:t>
            </a:r>
            <a:r>
              <a:rPr lang="zh-CN" b="1">
                <a:latin typeface="微软雅黑" panose="020B0503020204020204" pitchFamily="34" charset="-122"/>
                <a:ea typeface="微软雅黑" panose="020B0503020204020204" pitchFamily="34" charset="-122"/>
              </a:rPr>
              <a:t>：</a:t>
            </a:r>
            <a:endParaRPr lang="zh-CN" b="1">
              <a:latin typeface="微软雅黑" panose="020B0503020204020204" pitchFamily="34" charset="-122"/>
              <a:ea typeface="微软雅黑" panose="020B0503020204020204" pitchFamily="34" charset="-122"/>
            </a:endParaRPr>
          </a:p>
        </p:txBody>
      </p:sp>
      <p:sp>
        <p:nvSpPr>
          <p:cNvPr id="4" name="文本框 3"/>
          <p:cNvSpPr txBox="1"/>
          <p:nvPr/>
        </p:nvSpPr>
        <p:spPr>
          <a:xfrm>
            <a:off x="914400" y="3178175"/>
            <a:ext cx="10032365" cy="2584450"/>
          </a:xfrm>
          <a:prstGeom prst="rect">
            <a:avLst/>
          </a:prstGeom>
          <a:noFill/>
        </p:spPr>
        <p:txBody>
          <a:bodyPr wrap="square" rtlCol="0" anchor="t">
            <a:spAutoFit/>
          </a:bodyPr>
          <a:p>
            <a:pPr>
              <a:lnSpc>
                <a:spcPct val="150000"/>
              </a:lnSpc>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（1）个别物体和现象的观察：是指幼儿有目的地运用多种感官，对某一特定自然物、自然现象或科技产品进行的观察。</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（2）比较观察：是指幼儿对两种或两种以上的自然物或自然现象、科技产品进行的观察和比较。比较观察是幼儿学习分类的基础。</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（3）长期系统观察：是指幼儿为探索自然现象的发生（如动植物的生长、变化，天气、季节的变化等）而进行的连续、持久的观察。</a:t>
            </a:r>
            <a:endParaRPr>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二、观察认识类活动的设计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4686300" y="1390650"/>
            <a:ext cx="3226435" cy="368300"/>
          </a:xfrm>
          <a:prstGeom prst="rect">
            <a:avLst/>
          </a:prstGeom>
          <a:noFill/>
        </p:spPr>
        <p:txBody>
          <a:bodyPr wrap="square" rtlCol="0" anchor="t">
            <a:spAutoFit/>
          </a:bodyPr>
          <a:p>
            <a:pPr algn="ctr"/>
            <a:r>
              <a:rPr lang="zh-CN" altLang="en-US" b="1">
                <a:solidFill>
                  <a:srgbClr val="FF0000"/>
                </a:solidFill>
                <a:latin typeface="微软雅黑" panose="020B0503020204020204" pitchFamily="34" charset="-122"/>
                <a:ea typeface="微软雅黑" panose="020B0503020204020204" pitchFamily="34" charset="-122"/>
              </a:rPr>
              <a:t>（一）活动目标的设计</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65200" y="3712845"/>
            <a:ext cx="10032365" cy="1337945"/>
          </a:xfrm>
          <a:prstGeom prst="rect">
            <a:avLst/>
          </a:prstGeom>
          <a:noFill/>
        </p:spPr>
        <p:txBody>
          <a:bodyPr wrap="square" rtlCol="0" anchor="t">
            <a:spAutoFit/>
          </a:bodyPr>
          <a:p>
            <a:pPr>
              <a:lnSpc>
                <a:spcPct val="150000"/>
              </a:lnSpc>
            </a:pPr>
            <a:r>
              <a:rPr>
                <a:latin typeface="微软雅黑" panose="020B0503020204020204" pitchFamily="34" charset="-122"/>
                <a:ea typeface="微软雅黑" panose="020B0503020204020204" pitchFamily="34" charset="-122"/>
              </a:rPr>
              <a:t>（1）观察技能：运用多种感官感知事物的主要特征。</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（2）表达技能：运用简单的语言讲述或用多种方式记录自己在活动中的发现。</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（3）科学认识：认识事物的主要特征。</a:t>
            </a:r>
            <a:endParaRPr>
              <a:latin typeface="微软雅黑" panose="020B0503020204020204" pitchFamily="34" charset="-122"/>
              <a:ea typeface="微软雅黑" panose="020B0503020204020204" pitchFamily="34" charset="-122"/>
            </a:endParaRPr>
          </a:p>
        </p:txBody>
      </p:sp>
      <p:sp>
        <p:nvSpPr>
          <p:cNvPr id="6" name="文本框 5"/>
          <p:cNvSpPr txBox="1"/>
          <p:nvPr>
            <p:custDataLst>
              <p:tags r:id="rId1"/>
            </p:custDataLst>
          </p:nvPr>
        </p:nvSpPr>
        <p:spPr>
          <a:xfrm>
            <a:off x="965200" y="2164715"/>
            <a:ext cx="10032365" cy="1337945"/>
          </a:xfrm>
          <a:prstGeom prst="rect">
            <a:avLst/>
          </a:prstGeom>
          <a:noFill/>
        </p:spPr>
        <p:txBody>
          <a:bodyPr wrap="square" rtlCol="0" anchor="t">
            <a:spAutoFit/>
          </a:bodyPr>
          <a:p>
            <a:pPr>
              <a:lnSpc>
                <a:spcPct val="150000"/>
              </a:lnSpc>
            </a:pPr>
            <a:r>
              <a:rPr lang="en-US" b="1">
                <a:latin typeface="微软雅黑" panose="020B0503020204020204" pitchFamily="34" charset="-122"/>
                <a:ea typeface="微软雅黑" panose="020B0503020204020204" pitchFamily="34" charset="-122"/>
              </a:rPr>
              <a:t>    </a:t>
            </a:r>
            <a:r>
              <a:rPr b="1">
                <a:latin typeface="微软雅黑" panose="020B0503020204020204" pitchFamily="34" charset="-122"/>
                <a:ea typeface="微软雅黑" panose="020B0503020204020204" pitchFamily="34" charset="-122"/>
              </a:rPr>
              <a:t>要确定活动目标，教师首先要认真分析教学内容，然后再结合幼儿的经验、兴趣、能力，把教学总目标具体化。观察认识类活动的任务主要是借助于感知观察的方法，达到对事物特征的认识。观察认识类活动涉及的重要教学目标有以下几点。</a:t>
            </a:r>
            <a:endParaRPr b="1">
              <a:latin typeface="微软雅黑" panose="020B0503020204020204" pitchFamily="34" charset="-122"/>
              <a:ea typeface="微软雅黑" panose="020B0503020204020204" pitchFamily="34" charset="-122"/>
            </a:endParaRPr>
          </a:p>
        </p:txBody>
      </p:sp>
    </p:spTree>
    <p:custDataLst>
      <p:tags r:id="rId2"/>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二、观察认识类活动的设计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3940810" y="1318895"/>
            <a:ext cx="4311015" cy="337185"/>
          </a:xfrm>
          <a:prstGeom prst="rect">
            <a:avLst/>
          </a:prstGeom>
          <a:noFill/>
        </p:spPr>
        <p:txBody>
          <a:bodyPr wrap="square" rtlCol="0" anchor="t">
            <a:spAutoFit/>
          </a:bodyPr>
          <a:p>
            <a:pPr algn="ctr"/>
            <a:r>
              <a:rPr lang="zh-CN" altLang="en-US" sz="1600" b="1">
                <a:solidFill>
                  <a:srgbClr val="FF0000"/>
                </a:solidFill>
                <a:latin typeface="微软雅黑" panose="020B0503020204020204" pitchFamily="34" charset="-122"/>
                <a:ea typeface="微软雅黑" panose="020B0503020204020204" pitchFamily="34" charset="-122"/>
              </a:rPr>
              <a:t>表 4-1　观察认识类活动教学目标设计</a:t>
            </a:r>
            <a:endParaRPr lang="zh-CN" altLang="en-US" sz="1600" b="1">
              <a:solidFill>
                <a:srgbClr val="FF0000"/>
              </a:solidFill>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831215" y="1737360"/>
          <a:ext cx="10530840" cy="5547360"/>
        </p:xfrm>
        <a:graphic>
          <a:graphicData uri="http://schemas.openxmlformats.org/drawingml/2006/table">
            <a:tbl>
              <a:tblPr firstRow="1" bandRow="1">
                <a:tableStyleId>{5C22544A-7EE6-4342-B048-85BDC9FD1C3A}</a:tableStyleId>
              </a:tblPr>
              <a:tblGrid>
                <a:gridCol w="1431290"/>
                <a:gridCol w="3063240"/>
                <a:gridCol w="1333500"/>
                <a:gridCol w="4702810"/>
              </a:tblGrid>
              <a:tr h="365760">
                <a:tc gridSpan="2">
                  <a:txBody>
                    <a:bodyPr/>
                    <a:p>
                      <a:pPr algn="ctr">
                        <a:lnSpc>
                          <a:spcPct val="100000"/>
                        </a:lnSpc>
                        <a:buNone/>
                      </a:pPr>
                      <a:r>
                        <a:rPr lang="zh-CN" altLang="en-US" sz="1600">
                          <a:latin typeface="楷体" panose="02010609060101010101" charset="-122"/>
                          <a:ea typeface="楷体" panose="02010609060101010101" charset="-122"/>
                        </a:rPr>
                        <a:t>教学目标</a:t>
                      </a:r>
                      <a:endParaRPr lang="zh-CN" altLang="en-US" sz="1600">
                        <a:latin typeface="楷体" panose="02010609060101010101" charset="-122"/>
                        <a:ea typeface="楷体" panose="02010609060101010101" charset="-122"/>
                      </a:endParaRPr>
                    </a:p>
                  </a:txBody>
                  <a:tcPr anchor="ctr" anchorCtr="0"/>
                </a:tc>
                <a:tc hMerge="1">
                  <a:tcPr/>
                </a:tc>
                <a:tc rowSpan="2">
                  <a:txBody>
                    <a:bodyPr/>
                    <a:p>
                      <a:pPr algn="ctr">
                        <a:lnSpc>
                          <a:spcPct val="100000"/>
                        </a:lnSpc>
                        <a:buNone/>
                      </a:pPr>
                      <a:r>
                        <a:rPr lang="zh-CN" altLang="en-US" sz="1600">
                          <a:latin typeface="楷体" panose="02010609060101010101" charset="-122"/>
                          <a:ea typeface="楷体" panose="02010609060101010101" charset="-122"/>
                        </a:rPr>
                        <a:t>适用年龄</a:t>
                      </a:r>
                      <a:endParaRPr lang="zh-CN" altLang="en-US" sz="1600">
                        <a:latin typeface="楷体" panose="02010609060101010101" charset="-122"/>
                        <a:ea typeface="楷体" panose="02010609060101010101" charset="-122"/>
                      </a:endParaRPr>
                    </a:p>
                  </a:txBody>
                  <a:tcPr anchor="ctr" anchorCtr="0"/>
                </a:tc>
                <a:tc rowSpan="2">
                  <a:txBody>
                    <a:bodyPr/>
                    <a:p>
                      <a:pPr algn="ctr">
                        <a:lnSpc>
                          <a:spcPct val="100000"/>
                        </a:lnSpc>
                        <a:buNone/>
                      </a:pPr>
                      <a:r>
                        <a:rPr lang="zh-CN" altLang="en-US" sz="1600">
                          <a:latin typeface="楷体" panose="02010609060101010101" charset="-122"/>
                          <a:ea typeface="楷体" panose="02010609060101010101" charset="-122"/>
                        </a:rPr>
                        <a:t>举例</a:t>
                      </a:r>
                      <a:endParaRPr lang="zh-CN" altLang="en-US" sz="1600">
                        <a:latin typeface="楷体" panose="02010609060101010101" charset="-122"/>
                        <a:ea typeface="楷体" panose="02010609060101010101" charset="-122"/>
                      </a:endParaRPr>
                    </a:p>
                  </a:txBody>
                  <a:tcPr anchor="ctr" anchorCtr="0"/>
                </a:tc>
              </a:tr>
              <a:tr h="365760">
                <a:tc>
                  <a:txBody>
                    <a:bodyPr/>
                    <a:p>
                      <a:pPr algn="ctr">
                        <a:lnSpc>
                          <a:spcPct val="100000"/>
                        </a:lnSpc>
                        <a:buNone/>
                      </a:pPr>
                      <a:r>
                        <a:rPr lang="zh-CN" altLang="en-US" sz="1600">
                          <a:latin typeface="楷体" panose="02010609060101010101" charset="-122"/>
                          <a:ea typeface="楷体" panose="02010609060101010101" charset="-122"/>
                        </a:rPr>
                        <a:t>一级目标</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二级目标</a:t>
                      </a:r>
                      <a:endParaRPr lang="zh-CN" altLang="en-US" sz="1600">
                        <a:latin typeface="楷体" panose="02010609060101010101" charset="-122"/>
                        <a:ea typeface="楷体" panose="02010609060101010101" charset="-122"/>
                      </a:endParaRPr>
                    </a:p>
                  </a:txBody>
                  <a:tcPr anchor="ctr" anchorCtr="0"/>
                </a:tc>
                <a:tc vMerge="1">
                  <a:tcPr/>
                </a:tc>
                <a:tc vMerge="1">
                  <a:tcPr/>
                </a:tc>
              </a:tr>
              <a:tr h="365760">
                <a:tc rowSpan="5">
                  <a:txBody>
                    <a:bodyPr/>
                    <a:p>
                      <a:pPr algn="ctr">
                        <a:lnSpc>
                          <a:spcPct val="100000"/>
                        </a:lnSpc>
                        <a:buNone/>
                      </a:pPr>
                      <a:r>
                        <a:rPr lang="zh-CN" altLang="en-US" sz="1600">
                          <a:latin typeface="楷体" panose="02010609060101010101" charset="-122"/>
                          <a:ea typeface="楷体" panose="02010609060101010101" charset="-122"/>
                        </a:rPr>
                        <a:t>观察技能</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运用多种感官感知事物特征</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小班或以上</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小班：认识西瓜。通过看、摸、吃感知西瓜的特征</a:t>
                      </a:r>
                      <a:endParaRPr lang="zh-CN" altLang="en-US" sz="1600">
                        <a:latin typeface="楷体" panose="02010609060101010101" charset="-122"/>
                        <a:ea typeface="楷体" panose="02010609060101010101" charset="-122"/>
                      </a:endParaRPr>
                    </a:p>
                  </a:txBody>
                  <a:tcPr anchor="ctr" anchorCtr="0"/>
                </a:tc>
              </a:tr>
              <a:tr h="36576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对不同的对象进行比较观察</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中班或大班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中班：认识自行车、摩托车。观察比较自行车、摩托车的不同</a:t>
                      </a:r>
                      <a:endParaRPr lang="zh-CN" altLang="en-US" sz="1600">
                        <a:latin typeface="楷体" panose="02010609060101010101" charset="-122"/>
                        <a:ea typeface="楷体" panose="02010609060101010101" charset="-122"/>
                      </a:endParaRPr>
                    </a:p>
                  </a:txBody>
                  <a:tcPr anchor="ctr" anchorCtr="0"/>
                </a:tc>
              </a:tr>
              <a:tr h="36576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有顺序地观察事物特征</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中班或大班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中班：观察梧桐树。观察梧桐树的干、枝、叶</a:t>
                      </a:r>
                      <a:endParaRPr lang="zh-CN" altLang="en-US" sz="1600">
                        <a:latin typeface="楷体" panose="02010609060101010101" charset="-122"/>
                        <a:ea typeface="楷体" panose="02010609060101010101" charset="-122"/>
                      </a:endParaRPr>
                    </a:p>
                  </a:txBody>
                  <a:tcPr anchor="ctr" anchorCtr="0"/>
                </a:tc>
              </a:tr>
              <a:tr h="57912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对事物进行长期系统的观察</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中班或大班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大班：观察并记录小蝌蚪。学习观察并记录小蝌蚪的身体变化</a:t>
                      </a:r>
                      <a:endParaRPr lang="zh-CN" altLang="en-US" sz="1600">
                        <a:latin typeface="楷体" panose="02010609060101010101" charset="-122"/>
                        <a:ea typeface="楷体" panose="02010609060101010101" charset="-122"/>
                      </a:endParaRPr>
                    </a:p>
                  </a:txBody>
                  <a:tcPr anchor="ctr" anchorCtr="0"/>
                </a:tc>
              </a:tr>
              <a:tr h="36576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观察事物的变化和现象的发生</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小班或以上</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小班：盐怎么不见了。观察盐放入水中发生的变化</a:t>
                      </a:r>
                      <a:endParaRPr lang="zh-CN" altLang="en-US" sz="1600">
                        <a:latin typeface="楷体" panose="02010609060101010101" charset="-122"/>
                        <a:ea typeface="楷体" panose="02010609060101010101" charset="-122"/>
                      </a:endParaRPr>
                    </a:p>
                  </a:txBody>
                  <a:tcPr anchor="ctr" anchorCtr="0"/>
                </a:tc>
              </a:tr>
              <a:tr h="365760">
                <a:tc rowSpan="3">
                  <a:txBody>
                    <a:bodyPr/>
                    <a:p>
                      <a:pPr algn="ctr">
                        <a:lnSpc>
                          <a:spcPct val="100000"/>
                        </a:lnSpc>
                        <a:buNone/>
                      </a:pPr>
                      <a:r>
                        <a:rPr lang="zh-CN" altLang="en-US" sz="1600">
                          <a:latin typeface="楷体" panose="02010609060101010101" charset="-122"/>
                          <a:ea typeface="楷体" panose="02010609060101010101" charset="-122"/>
                        </a:rPr>
                        <a:t>表达技能</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运用语言大胆讲述自己在观</a:t>
                      </a:r>
                      <a:endParaRPr lang="zh-CN" altLang="en-US" sz="1600">
                        <a:latin typeface="楷体" panose="02010609060101010101" charset="-122"/>
                        <a:ea typeface="楷体" panose="02010609060101010101" charset="-122"/>
                      </a:endParaRPr>
                    </a:p>
                    <a:p>
                      <a:pPr algn="ctr">
                        <a:lnSpc>
                          <a:spcPct val="100000"/>
                        </a:lnSpc>
                        <a:buNone/>
                      </a:pPr>
                      <a:r>
                        <a:rPr lang="zh-CN" altLang="en-US" sz="1600">
                          <a:latin typeface="楷体" panose="02010609060101010101" charset="-122"/>
                          <a:ea typeface="楷体" panose="02010609060101010101" charset="-122"/>
                        </a:rPr>
                        <a:t>察中的发现</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小班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小班：认识西瓜。运用语言大胆讲述自己在观察西瓜中的发现</a:t>
                      </a:r>
                      <a:endParaRPr lang="zh-CN" altLang="en-US" sz="1600">
                        <a:latin typeface="楷体" panose="02010609060101010101" charset="-122"/>
                        <a:ea typeface="楷体" panose="02010609060101010101" charset="-122"/>
                      </a:endParaRPr>
                    </a:p>
                  </a:txBody>
                  <a:tcPr anchor="ctr" anchorCtr="0"/>
                </a:tc>
              </a:tr>
              <a:tr h="57912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运用完整的语言讲述并交流</a:t>
                      </a:r>
                      <a:endParaRPr lang="zh-CN" altLang="en-US" sz="1600">
                        <a:latin typeface="楷体" panose="02010609060101010101" charset="-122"/>
                        <a:ea typeface="楷体" panose="02010609060101010101" charset="-122"/>
                      </a:endParaRPr>
                    </a:p>
                    <a:p>
                      <a:pPr algn="ctr">
                        <a:lnSpc>
                          <a:spcPct val="100000"/>
                        </a:lnSpc>
                        <a:buNone/>
                      </a:pPr>
                      <a:r>
                        <a:rPr lang="zh-CN" altLang="en-US" sz="1600">
                          <a:latin typeface="楷体" panose="02010609060101010101" charset="-122"/>
                          <a:ea typeface="楷体" panose="02010609060101010101" charset="-122"/>
                        </a:rPr>
                        <a:t>自己在观察中的发现</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中班或大班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中班：认识自行车、摩托车。运用完整的语言讲述并与师、幼交流自己在观察中的发现</a:t>
                      </a:r>
                      <a:endParaRPr lang="zh-CN" altLang="en-US" sz="1600">
                        <a:latin typeface="楷体" panose="02010609060101010101" charset="-122"/>
                        <a:ea typeface="楷体" panose="02010609060101010101" charset="-122"/>
                      </a:endParaRPr>
                    </a:p>
                  </a:txBody>
                  <a:tcPr anchor="ctr" anchorCtr="0"/>
                </a:tc>
              </a:tr>
              <a:tr h="36576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运用图画、数字等多种方式</a:t>
                      </a:r>
                      <a:endParaRPr lang="zh-CN" altLang="en-US" sz="1600">
                        <a:latin typeface="楷体" panose="02010609060101010101" charset="-122"/>
                        <a:ea typeface="楷体" panose="02010609060101010101" charset="-122"/>
                      </a:endParaRPr>
                    </a:p>
                    <a:p>
                      <a:pPr algn="ctr">
                        <a:lnSpc>
                          <a:spcPct val="100000"/>
                        </a:lnSpc>
                        <a:buNone/>
                      </a:pPr>
                      <a:r>
                        <a:rPr lang="zh-CN" altLang="en-US" sz="1600">
                          <a:latin typeface="楷体" panose="02010609060101010101" charset="-122"/>
                          <a:ea typeface="楷体" panose="02010609060101010101" charset="-122"/>
                        </a:rPr>
                        <a:t>记录自己的观察结果</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中班或大班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大班：种植蚕豆。学习用图画表示所种蚕豆的生长变化</a:t>
                      </a:r>
                      <a:endParaRPr lang="zh-CN" altLang="en-US" sz="1600">
                        <a:latin typeface="楷体" panose="02010609060101010101" charset="-122"/>
                        <a:ea typeface="楷体" panose="02010609060101010101" charset="-122"/>
                      </a:endParaRPr>
                    </a:p>
                  </a:txBody>
                  <a:tcPr anchor="ctr" anchorCtr="0"/>
                </a:tc>
              </a:tr>
            </a:tbl>
          </a:graphicData>
        </a:graphic>
      </p:graphicFrame>
    </p:spTree>
    <p:custDataLst>
      <p:tags r:id="rId2"/>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二、观察认识类活动的设计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graphicFrame>
        <p:nvGraphicFramePr>
          <p:cNvPr id="2" name="表格 1"/>
          <p:cNvGraphicFramePr/>
          <p:nvPr>
            <p:custDataLst>
              <p:tags r:id="rId1"/>
            </p:custDataLst>
          </p:nvPr>
        </p:nvGraphicFramePr>
        <p:xfrm>
          <a:off x="831215" y="1737360"/>
          <a:ext cx="10530840" cy="5547360"/>
        </p:xfrm>
        <a:graphic>
          <a:graphicData uri="http://schemas.openxmlformats.org/drawingml/2006/table">
            <a:tbl>
              <a:tblPr firstRow="1" bandRow="1">
                <a:tableStyleId>{5C22544A-7EE6-4342-B048-85BDC9FD1C3A}</a:tableStyleId>
              </a:tblPr>
              <a:tblGrid>
                <a:gridCol w="1431290"/>
                <a:gridCol w="3063240"/>
                <a:gridCol w="1333500"/>
                <a:gridCol w="4702810"/>
              </a:tblGrid>
              <a:tr h="365760">
                <a:tc gridSpan="2">
                  <a:txBody>
                    <a:bodyPr/>
                    <a:p>
                      <a:pPr algn="ctr">
                        <a:lnSpc>
                          <a:spcPct val="100000"/>
                        </a:lnSpc>
                        <a:buNone/>
                      </a:pPr>
                      <a:r>
                        <a:rPr lang="zh-CN" altLang="en-US" sz="1600">
                          <a:latin typeface="楷体" panose="02010609060101010101" charset="-122"/>
                          <a:ea typeface="楷体" panose="02010609060101010101" charset="-122"/>
                        </a:rPr>
                        <a:t>教学目标</a:t>
                      </a:r>
                      <a:endParaRPr lang="zh-CN" altLang="en-US" sz="1600">
                        <a:latin typeface="楷体" panose="02010609060101010101" charset="-122"/>
                        <a:ea typeface="楷体" panose="02010609060101010101" charset="-122"/>
                      </a:endParaRPr>
                    </a:p>
                  </a:txBody>
                  <a:tcPr anchor="ctr" anchorCtr="0"/>
                </a:tc>
                <a:tc hMerge="1">
                  <a:tcPr/>
                </a:tc>
                <a:tc rowSpan="2">
                  <a:txBody>
                    <a:bodyPr/>
                    <a:p>
                      <a:pPr algn="ctr">
                        <a:lnSpc>
                          <a:spcPct val="100000"/>
                        </a:lnSpc>
                        <a:buNone/>
                      </a:pPr>
                      <a:r>
                        <a:rPr lang="zh-CN" altLang="en-US" sz="1600">
                          <a:latin typeface="楷体" panose="02010609060101010101" charset="-122"/>
                          <a:ea typeface="楷体" panose="02010609060101010101" charset="-122"/>
                        </a:rPr>
                        <a:t>适用年龄</a:t>
                      </a:r>
                      <a:endParaRPr lang="zh-CN" altLang="en-US" sz="1600">
                        <a:latin typeface="楷体" panose="02010609060101010101" charset="-122"/>
                        <a:ea typeface="楷体" panose="02010609060101010101" charset="-122"/>
                      </a:endParaRPr>
                    </a:p>
                  </a:txBody>
                  <a:tcPr anchor="ctr" anchorCtr="0"/>
                </a:tc>
                <a:tc rowSpan="2">
                  <a:txBody>
                    <a:bodyPr/>
                    <a:p>
                      <a:pPr algn="ctr">
                        <a:lnSpc>
                          <a:spcPct val="100000"/>
                        </a:lnSpc>
                        <a:buNone/>
                      </a:pPr>
                      <a:r>
                        <a:rPr lang="zh-CN" altLang="en-US" sz="1600">
                          <a:latin typeface="楷体" panose="02010609060101010101" charset="-122"/>
                          <a:ea typeface="楷体" panose="02010609060101010101" charset="-122"/>
                        </a:rPr>
                        <a:t>举例</a:t>
                      </a:r>
                      <a:endParaRPr lang="zh-CN" altLang="en-US" sz="1600">
                        <a:latin typeface="楷体" panose="02010609060101010101" charset="-122"/>
                        <a:ea typeface="楷体" panose="02010609060101010101" charset="-122"/>
                      </a:endParaRPr>
                    </a:p>
                  </a:txBody>
                  <a:tcPr anchor="ctr" anchorCtr="0"/>
                </a:tc>
              </a:tr>
              <a:tr h="365760">
                <a:tc>
                  <a:txBody>
                    <a:bodyPr/>
                    <a:p>
                      <a:pPr algn="ctr">
                        <a:lnSpc>
                          <a:spcPct val="100000"/>
                        </a:lnSpc>
                        <a:buNone/>
                      </a:pPr>
                      <a:r>
                        <a:rPr lang="zh-CN" altLang="en-US" sz="1600">
                          <a:latin typeface="楷体" panose="02010609060101010101" charset="-122"/>
                          <a:ea typeface="楷体" panose="02010609060101010101" charset="-122"/>
                        </a:rPr>
                        <a:t>一级目标</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二级目标</a:t>
                      </a:r>
                      <a:endParaRPr lang="zh-CN" altLang="en-US" sz="1600">
                        <a:latin typeface="楷体" panose="02010609060101010101" charset="-122"/>
                        <a:ea typeface="楷体" panose="02010609060101010101" charset="-122"/>
                      </a:endParaRPr>
                    </a:p>
                  </a:txBody>
                  <a:tcPr anchor="ctr" anchorCtr="0"/>
                </a:tc>
                <a:tc vMerge="1">
                  <a:tcPr/>
                </a:tc>
                <a:tc vMerge="1">
                  <a:tcPr/>
                </a:tc>
              </a:tr>
              <a:tr h="365760">
                <a:tc rowSpan="4">
                  <a:txBody>
                    <a:bodyPr/>
                    <a:p>
                      <a:pPr algn="ctr">
                        <a:lnSpc>
                          <a:spcPct val="100000"/>
                        </a:lnSpc>
                        <a:buNone/>
                      </a:pPr>
                      <a:r>
                        <a:rPr lang="zh-CN" altLang="en-US" sz="1600">
                          <a:latin typeface="楷体" panose="02010609060101010101" charset="-122"/>
                          <a:ea typeface="楷体" panose="02010609060101010101" charset="-122"/>
                        </a:rPr>
                        <a:t>科学认识</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认识观察对象的显著特征</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小班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小班：观察水仙花的显著特征。观察水仙花的根、叶、花的显著特征</a:t>
                      </a:r>
                      <a:endParaRPr lang="zh-CN" altLang="en-US" sz="1600">
                        <a:latin typeface="楷体" panose="02010609060101010101" charset="-122"/>
                        <a:ea typeface="楷体" panose="02010609060101010101" charset="-122"/>
                      </a:endParaRPr>
                    </a:p>
                  </a:txBody>
                  <a:tcPr anchor="ctr" anchorCtr="0"/>
                </a:tc>
              </a:tr>
              <a:tr h="36576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认识观察对象的多样性</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小班或以上</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中班：各式各样的水果。知道有各式各样的水果</a:t>
                      </a:r>
                      <a:endParaRPr lang="zh-CN" altLang="en-US" sz="1600">
                        <a:latin typeface="楷体" panose="02010609060101010101" charset="-122"/>
                        <a:ea typeface="楷体" panose="02010609060101010101" charset="-122"/>
                      </a:endParaRPr>
                    </a:p>
                  </a:txBody>
                  <a:tcPr anchor="ctr" anchorCtr="0"/>
                </a:tc>
              </a:tr>
              <a:tr h="36576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认识到各个观察对象的异同</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中班或大班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大班：各式各样的水生动物。观察各种水生动物的特点，知道它们都是生活在水中</a:t>
                      </a:r>
                      <a:endParaRPr lang="zh-CN" altLang="en-US" sz="1600">
                        <a:latin typeface="楷体" panose="02010609060101010101" charset="-122"/>
                        <a:ea typeface="楷体" panose="02010609060101010101" charset="-122"/>
                      </a:endParaRPr>
                    </a:p>
                  </a:txBody>
                  <a:tcPr anchor="ctr" anchorCtr="0"/>
                </a:tc>
              </a:tr>
              <a:tr h="36576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探寻观察对象的变化规律</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大班：种子发芽的条件。在观察的基础上探寻种子发芽与水的关系</a:t>
                      </a:r>
                      <a:endParaRPr lang="zh-CN" altLang="en-US" sz="1600">
                        <a:latin typeface="楷体" panose="02010609060101010101" charset="-122"/>
                        <a:ea typeface="楷体" panose="02010609060101010101" charset="-122"/>
                      </a:endParaRPr>
                    </a:p>
                  </a:txBody>
                  <a:tcPr anchor="ctr" anchorCtr="0"/>
                </a:tc>
              </a:tr>
            </a:tbl>
          </a:graphicData>
        </a:graphic>
      </p:graphicFrame>
      <p:sp>
        <p:nvSpPr>
          <p:cNvPr id="4" name="文本框 3"/>
          <p:cNvSpPr txBox="1"/>
          <p:nvPr>
            <p:custDataLst>
              <p:tags r:id="rId2"/>
            </p:custDataLst>
          </p:nvPr>
        </p:nvSpPr>
        <p:spPr>
          <a:xfrm>
            <a:off x="6773545" y="1318895"/>
            <a:ext cx="4311015" cy="337185"/>
          </a:xfrm>
          <a:prstGeom prst="rect">
            <a:avLst/>
          </a:prstGeom>
          <a:noFill/>
        </p:spPr>
        <p:txBody>
          <a:bodyPr wrap="square" rtlCol="0" anchor="t">
            <a:spAutoFit/>
          </a:bodyPr>
          <a:p>
            <a:pPr algn="r"/>
            <a:r>
              <a:rPr lang="zh-CN" altLang="en-US" sz="1600" b="1">
                <a:solidFill>
                  <a:schemeClr val="tx1"/>
                </a:solidFill>
                <a:latin typeface="微软雅黑" panose="020B0503020204020204" pitchFamily="34" charset="-122"/>
                <a:ea typeface="微软雅黑" panose="020B0503020204020204" pitchFamily="34" charset="-122"/>
              </a:rPr>
              <a:t>续表</a:t>
            </a:r>
            <a:endParaRPr lang="zh-CN" altLang="en-US" sz="1600" b="1">
              <a:solidFill>
                <a:schemeClr val="tx1"/>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二、观察认识类活动的设计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660900" y="1301750"/>
            <a:ext cx="3226435" cy="368300"/>
          </a:xfrm>
          <a:prstGeom prst="rect">
            <a:avLst/>
          </a:prstGeom>
          <a:noFill/>
        </p:spPr>
        <p:txBody>
          <a:bodyPr wrap="square" rtlCol="0" anchor="t">
            <a:spAutoFit/>
          </a:bodyPr>
          <a:p>
            <a:pPr algn="ctr"/>
            <a:r>
              <a:rPr lang="zh-CN" altLang="en-US" b="1">
                <a:solidFill>
                  <a:srgbClr val="FF0000"/>
                </a:solidFill>
                <a:latin typeface="微软雅黑" panose="020B0503020204020204" pitchFamily="34" charset="-122"/>
                <a:ea typeface="微软雅黑" panose="020B0503020204020204" pitchFamily="34" charset="-122"/>
              </a:rPr>
              <a:t>（二）活动过程的设计</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06450" y="2815590"/>
            <a:ext cx="10349865" cy="337185"/>
          </a:xfrm>
          <a:prstGeom prst="rect">
            <a:avLst/>
          </a:prstGeom>
          <a:noFill/>
        </p:spPr>
        <p:txBody>
          <a:bodyPr wrap="square" rtlCol="0" anchor="t">
            <a:spAutoFit/>
          </a:bodyPr>
          <a:p>
            <a:pPr algn="ctr">
              <a:lnSpc>
                <a:spcPct val="100000"/>
              </a:lnSpc>
            </a:pPr>
            <a:r>
              <a:rPr sz="1600">
                <a:latin typeface="微软雅黑" panose="020B0503020204020204" pitchFamily="34" charset="-122"/>
                <a:ea typeface="微软雅黑" panose="020B0503020204020204" pitchFamily="34" charset="-122"/>
              </a:rPr>
              <a:t>表 4-2　观察认识类活动教学过程设计</a:t>
            </a:r>
            <a:endParaRPr sz="1600">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806450" y="3271520"/>
          <a:ext cx="10594340" cy="5334000"/>
        </p:xfrm>
        <a:graphic>
          <a:graphicData uri="http://schemas.openxmlformats.org/drawingml/2006/table">
            <a:tbl>
              <a:tblPr firstRow="1" bandRow="1">
                <a:tableStyleId>{5C22544A-7EE6-4342-B048-85BDC9FD1C3A}</a:tableStyleId>
              </a:tblPr>
              <a:tblGrid>
                <a:gridCol w="1134110"/>
                <a:gridCol w="4853940"/>
                <a:gridCol w="2603500"/>
                <a:gridCol w="2002790"/>
              </a:tblGrid>
              <a:tr h="335280">
                <a:tc>
                  <a:txBody>
                    <a:bodyPr/>
                    <a:p>
                      <a:pPr algn="ctr">
                        <a:buNone/>
                      </a:pPr>
                      <a:r>
                        <a:rPr lang="zh-CN" altLang="en-US" sz="1600">
                          <a:latin typeface="微软雅黑" panose="020B0503020204020204" pitchFamily="34" charset="-122"/>
                          <a:ea typeface="微软雅黑" panose="020B0503020204020204" pitchFamily="34" charset="-122"/>
                        </a:rPr>
                        <a:t>活动类别</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rPr>
                        <a:t>设计要点</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rPr>
                        <a:t>活动步骤</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rPr>
                        <a:t>活动举例</a:t>
                      </a:r>
                      <a:endParaRPr lang="zh-CN" altLang="en-US" sz="1600">
                        <a:latin typeface="微软雅黑" panose="020B0503020204020204" pitchFamily="34" charset="-122"/>
                        <a:ea typeface="微软雅黑" panose="020B0503020204020204" pitchFamily="34" charset="-122"/>
                      </a:endParaRPr>
                    </a:p>
                  </a:txBody>
                  <a:tcPr anchor="ctr" anchorCtr="0"/>
                </a:tc>
              </a:tr>
              <a:tr h="465455">
                <a:tc>
                  <a:txBody>
                    <a:bodyPr/>
                    <a:p>
                      <a:pPr algn="l">
                        <a:buNone/>
                      </a:pPr>
                      <a:r>
                        <a:rPr lang="zh-CN" altLang="en-US" sz="1600">
                          <a:latin typeface="微软雅黑" panose="020B0503020204020204" pitchFamily="34" charset="-122"/>
                          <a:ea typeface="微软雅黑" panose="020B0503020204020204" pitchFamily="34" charset="-122"/>
                        </a:rPr>
                        <a:t>物体观察活动</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包括单一物体观察、同类物体观察、比较观察；教师可引导幼儿在观察的基础上进行表达交流，并通过指向性问题引导幼儿认识观察对象的显著特征；或比较物体的差异，或总结物体的共同特征</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①出示观察对象</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②幼儿自由观察</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③表达交流</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④教师引导观察</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⑤表达交流</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⑥教师总结</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小班：水果里的种子</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中班：小鸡和小鸭</a:t>
                      </a:r>
                      <a:endParaRPr lang="zh-CN" altLang="en-US" sz="1600">
                        <a:latin typeface="微软雅黑" panose="020B0503020204020204" pitchFamily="34" charset="-122"/>
                        <a:ea typeface="微软雅黑" panose="020B0503020204020204" pitchFamily="34" charset="-122"/>
                      </a:endParaRPr>
                    </a:p>
                  </a:txBody>
                  <a:tcPr anchor="ctr" anchorCtr="0"/>
                </a:tc>
              </a:tr>
              <a:tr h="465455">
                <a:tc>
                  <a:txBody>
                    <a:bodyPr/>
                    <a:p>
                      <a:pPr algn="l">
                        <a:buNone/>
                      </a:pPr>
                      <a:r>
                        <a:rPr lang="zh-CN" altLang="en-US" sz="1600">
                          <a:latin typeface="微软雅黑" panose="020B0503020204020204" pitchFamily="34" charset="-122"/>
                          <a:ea typeface="微软雅黑" panose="020B0503020204020204" pitchFamily="34" charset="-122"/>
                        </a:rPr>
                        <a:t>现象观察活动</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现象观察活动的重点在于观察变化的发生，教师可将观察、指导、交流相结合，在观察后引导幼儿对观察到的现象展开讨论</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①引出对象或问题</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②观察现象</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③观察中的交流与指导</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④教师组织讨论交流</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⑤教师总结</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小班：盐去哪儿了</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大班：纸浮在水面上</a:t>
                      </a:r>
                      <a:endParaRPr lang="zh-CN" altLang="en-US" sz="1600">
                        <a:latin typeface="微软雅黑" panose="020B0503020204020204" pitchFamily="34" charset="-122"/>
                        <a:ea typeface="微软雅黑" panose="020B0503020204020204" pitchFamily="34" charset="-122"/>
                      </a:endParaRPr>
                    </a:p>
                  </a:txBody>
                  <a:tcPr anchor="ctr" anchorCtr="0"/>
                </a:tc>
              </a:tr>
            </a:tbl>
          </a:graphicData>
        </a:graphic>
      </p:graphicFrame>
      <p:sp>
        <p:nvSpPr>
          <p:cNvPr id="7" name="文本框 6"/>
          <p:cNvSpPr txBox="1"/>
          <p:nvPr>
            <p:custDataLst>
              <p:tags r:id="rId2"/>
            </p:custDataLst>
          </p:nvPr>
        </p:nvSpPr>
        <p:spPr>
          <a:xfrm>
            <a:off x="965200" y="1729105"/>
            <a:ext cx="10032365" cy="1087755"/>
          </a:xfrm>
          <a:prstGeom prst="rect">
            <a:avLst/>
          </a:prstGeom>
          <a:noFill/>
        </p:spPr>
        <p:txBody>
          <a:bodyPr wrap="square" rtlCol="0" anchor="t">
            <a:spAutoFit/>
          </a:bodyPr>
          <a:p>
            <a:pPr>
              <a:lnSpc>
                <a:spcPct val="120000"/>
              </a:lnSpc>
            </a:pPr>
            <a:r>
              <a:rPr lang="en-US" b="1">
                <a:latin typeface="微软雅黑" panose="020B0503020204020204" pitchFamily="34" charset="-122"/>
                <a:ea typeface="微软雅黑" panose="020B0503020204020204" pitchFamily="34" charset="-122"/>
              </a:rPr>
              <a:t>    </a:t>
            </a:r>
            <a:r>
              <a:rPr b="1">
                <a:latin typeface="微软雅黑" panose="020B0503020204020204" pitchFamily="34" charset="-122"/>
                <a:ea typeface="微软雅黑" panose="020B0503020204020204" pitchFamily="34" charset="-122"/>
              </a:rPr>
              <a:t>由于观察对象的特点不同，观察认识类活动的设计思路是不一样的，教师可以把观察认识类活动相对地分为物体观察活动、现象观察活动、展示观察活动和户外观察活动四种类型，以便进行活动过程的设计。</a:t>
            </a:r>
            <a:endParaRPr b="1">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二、观察认识类活动的设计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5" name="文本框 4"/>
          <p:cNvSpPr txBox="1"/>
          <p:nvPr/>
        </p:nvSpPr>
        <p:spPr>
          <a:xfrm>
            <a:off x="10183495" y="1819910"/>
            <a:ext cx="972820" cy="337185"/>
          </a:xfrm>
          <a:prstGeom prst="rect">
            <a:avLst/>
          </a:prstGeom>
          <a:noFill/>
        </p:spPr>
        <p:txBody>
          <a:bodyPr wrap="square" rtlCol="0" anchor="t">
            <a:spAutoFit/>
          </a:bodyPr>
          <a:p>
            <a:pPr algn="r">
              <a:lnSpc>
                <a:spcPct val="100000"/>
              </a:lnSpc>
            </a:pPr>
            <a:r>
              <a:rPr lang="zh-CN" sz="1600">
                <a:latin typeface="微软雅黑" panose="020B0503020204020204" pitchFamily="34" charset="-122"/>
                <a:ea typeface="微软雅黑" panose="020B0503020204020204" pitchFamily="34" charset="-122"/>
              </a:rPr>
              <a:t>续表</a:t>
            </a:r>
            <a:endParaRPr lang="zh-CN" sz="1600">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806450" y="2275840"/>
          <a:ext cx="10594340" cy="5334000"/>
        </p:xfrm>
        <a:graphic>
          <a:graphicData uri="http://schemas.openxmlformats.org/drawingml/2006/table">
            <a:tbl>
              <a:tblPr firstRow="1" bandRow="1">
                <a:tableStyleId>{5C22544A-7EE6-4342-B048-85BDC9FD1C3A}</a:tableStyleId>
              </a:tblPr>
              <a:tblGrid>
                <a:gridCol w="1134110"/>
                <a:gridCol w="4853940"/>
                <a:gridCol w="2603500"/>
                <a:gridCol w="2002790"/>
              </a:tblGrid>
              <a:tr h="335280">
                <a:tc>
                  <a:txBody>
                    <a:bodyPr/>
                    <a:p>
                      <a:pPr algn="ctr">
                        <a:buNone/>
                      </a:pPr>
                      <a:r>
                        <a:rPr lang="zh-CN" altLang="en-US" sz="1600">
                          <a:latin typeface="微软雅黑" panose="020B0503020204020204" pitchFamily="34" charset="-122"/>
                          <a:ea typeface="微软雅黑" panose="020B0503020204020204" pitchFamily="34" charset="-122"/>
                        </a:rPr>
                        <a:t>活动类别</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rPr>
                        <a:t>设计要点</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rPr>
                        <a:t>活动步骤</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600">
                          <a:latin typeface="微软雅黑" panose="020B0503020204020204" pitchFamily="34" charset="-122"/>
                          <a:ea typeface="微软雅黑" panose="020B0503020204020204" pitchFamily="34" charset="-122"/>
                        </a:rPr>
                        <a:t>活动举例</a:t>
                      </a:r>
                      <a:endParaRPr lang="zh-CN" altLang="en-US" sz="1600">
                        <a:latin typeface="微软雅黑" panose="020B0503020204020204" pitchFamily="34" charset="-122"/>
                        <a:ea typeface="微软雅黑" panose="020B0503020204020204" pitchFamily="34" charset="-122"/>
                      </a:endParaRPr>
                    </a:p>
                  </a:txBody>
                  <a:tcPr anchor="ctr" anchorCtr="0"/>
                </a:tc>
              </a:tr>
              <a:tr h="465455">
                <a:tc>
                  <a:txBody>
                    <a:bodyPr/>
                    <a:p>
                      <a:pPr algn="l">
                        <a:buNone/>
                      </a:pPr>
                      <a:r>
                        <a:rPr lang="zh-CN" altLang="en-US" sz="1600">
                          <a:latin typeface="微软雅黑" panose="020B0503020204020204" pitchFamily="34" charset="-122"/>
                          <a:ea typeface="微软雅黑" panose="020B0503020204020204" pitchFamily="34" charset="-122"/>
                        </a:rPr>
                        <a:t>展示观察活动</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展示观察活动常用于观察物体的多样性；展示活动的观察分别渗透于搜集展品、布置展览和参观展览的环节中，搜集展品、布置展览是渗透性的自由观察，参观展览则是在教师引导下的集中观察</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①搜集物体</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②布置展览</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③共同参观</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④表达交流</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⑤教师总结</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小班：各式各样的水果</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中班：各式各样的纸制品</a:t>
                      </a:r>
                      <a:endParaRPr lang="zh-CN" altLang="en-US" sz="1600">
                        <a:latin typeface="微软雅黑" panose="020B0503020204020204" pitchFamily="34" charset="-122"/>
                        <a:ea typeface="微软雅黑" panose="020B0503020204020204" pitchFamily="34" charset="-122"/>
                      </a:endParaRPr>
                    </a:p>
                  </a:txBody>
                  <a:tcPr anchor="ctr" anchorCtr="0"/>
                </a:tc>
              </a:tr>
              <a:tr h="465455">
                <a:tc>
                  <a:txBody>
                    <a:bodyPr/>
                    <a:p>
                      <a:pPr algn="l">
                        <a:buNone/>
                      </a:pPr>
                      <a:r>
                        <a:rPr lang="zh-CN" altLang="en-US" sz="1600">
                          <a:latin typeface="微软雅黑" panose="020B0503020204020204" pitchFamily="34" charset="-122"/>
                          <a:ea typeface="微软雅黑" panose="020B0503020204020204" pitchFamily="34" charset="-122"/>
                        </a:rPr>
                        <a:t>户外观察活动</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户外观察活动既有物体观察也有现象观察，由于人员分散、难于组织，此类观察可采取分组活动的形式。教师在活动设计时应该尽量减少集中指导，注重个别指导和个人体验</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①提出问题、激发兴趣</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②进行个别观察的指导</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③分享和表达体验</a:t>
                      </a:r>
                      <a:endParaRPr lang="zh-CN" altLang="en-US" sz="1600">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600">
                          <a:latin typeface="微软雅黑" panose="020B0503020204020204" pitchFamily="34" charset="-122"/>
                          <a:ea typeface="微软雅黑" panose="020B0503020204020204" pitchFamily="34" charset="-122"/>
                        </a:rPr>
                        <a:t>中班：草长在哪里</a:t>
                      </a:r>
                      <a:endParaRPr lang="zh-CN" altLang="en-US" sz="1600">
                        <a:latin typeface="微软雅黑" panose="020B0503020204020204" pitchFamily="34" charset="-122"/>
                        <a:ea typeface="微软雅黑" panose="020B0503020204020204" pitchFamily="34" charset="-122"/>
                      </a:endParaRPr>
                    </a:p>
                    <a:p>
                      <a:pPr algn="l">
                        <a:buNone/>
                      </a:pPr>
                      <a:r>
                        <a:rPr lang="zh-CN" altLang="en-US" sz="1600">
                          <a:latin typeface="微软雅黑" panose="020B0503020204020204" pitchFamily="34" charset="-122"/>
                          <a:ea typeface="微软雅黑" panose="020B0503020204020204" pitchFamily="34" charset="-122"/>
                        </a:rPr>
                        <a:t>大班：蚂蚁搬运粮食</a:t>
                      </a:r>
                      <a:endParaRPr lang="zh-CN" altLang="en-US" sz="1600">
                        <a:latin typeface="微软雅黑" panose="020B0503020204020204" pitchFamily="34" charset="-122"/>
                        <a:ea typeface="微软雅黑" panose="020B0503020204020204" pitchFamily="34" charset="-122"/>
                      </a:endParaRPr>
                    </a:p>
                  </a:txBody>
                  <a:tcPr anchor="ctr" anchorCtr="0"/>
                </a:tc>
              </a:tr>
            </a:tbl>
          </a:graphicData>
        </a:graphic>
      </p:graphicFrame>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1473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三、观察认识类活动的组织与指导</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3" name="文本框 2"/>
          <p:cNvSpPr txBox="1"/>
          <p:nvPr/>
        </p:nvSpPr>
        <p:spPr>
          <a:xfrm>
            <a:off x="698500" y="1733550"/>
            <a:ext cx="3848100" cy="368300"/>
          </a:xfrm>
          <a:prstGeom prst="rect">
            <a:avLst/>
          </a:prstGeom>
          <a:noFill/>
        </p:spPr>
        <p:txBody>
          <a:bodyPr wrap="square" rtlCol="0" anchor="t">
            <a:spAutoFit/>
          </a:bodyPr>
          <a:p>
            <a:pPr algn="l"/>
            <a:r>
              <a:rPr lang="zh-CN" altLang="en-US" b="1">
                <a:solidFill>
                  <a:srgbClr val="FF0000"/>
                </a:solidFill>
                <a:latin typeface="微软雅黑" panose="020B0503020204020204" pitchFamily="34" charset="-122"/>
                <a:ea typeface="微软雅黑" panose="020B0503020204020204" pitchFamily="34" charset="-122"/>
              </a:rPr>
              <a:t>（一）观察认识类活动的组织要点</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63600" y="2225675"/>
            <a:ext cx="3822065" cy="2999740"/>
          </a:xfrm>
          <a:prstGeom prst="rect">
            <a:avLst/>
          </a:prstGeom>
          <a:noFill/>
        </p:spPr>
        <p:txBody>
          <a:bodyPr wrap="square" rtlCol="0" anchor="t">
            <a:spAutoFit/>
          </a:bodyPr>
          <a:p>
            <a:pPr>
              <a:lnSpc>
                <a:spcPct val="150000"/>
              </a:lnSpc>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第一，明确观察目的，引出观察任务。</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第二，提出观察要求，指导幼儿用各种感官感知对象的属性。</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第三，幼儿讨论观察结果，教师小结提升。</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第四，结束与总结。</a:t>
            </a:r>
            <a:endParaRPr>
              <a:latin typeface="微软雅黑" panose="020B0503020204020204" pitchFamily="34" charset="-122"/>
              <a:ea typeface="微软雅黑" panose="020B0503020204020204" pitchFamily="34" charset="-122"/>
            </a:endParaRPr>
          </a:p>
        </p:txBody>
      </p:sp>
      <p:sp>
        <p:nvSpPr>
          <p:cNvPr id="2" name="文本框 1"/>
          <p:cNvSpPr txBox="1"/>
          <p:nvPr/>
        </p:nvSpPr>
        <p:spPr>
          <a:xfrm>
            <a:off x="5143500" y="1733550"/>
            <a:ext cx="4140835" cy="368300"/>
          </a:xfrm>
          <a:prstGeom prst="rect">
            <a:avLst/>
          </a:prstGeom>
          <a:noFill/>
        </p:spPr>
        <p:txBody>
          <a:bodyPr wrap="square" rtlCol="0" anchor="t">
            <a:spAutoFit/>
          </a:bodyPr>
          <a:p>
            <a:pPr algn="l"/>
            <a:r>
              <a:rPr lang="zh-CN" altLang="en-US" b="1">
                <a:solidFill>
                  <a:srgbClr val="FF0000"/>
                </a:solidFill>
                <a:latin typeface="微软雅黑" panose="020B0503020204020204" pitchFamily="34" charset="-122"/>
                <a:ea typeface="微软雅黑" panose="020B0503020204020204" pitchFamily="34" charset="-122"/>
              </a:rPr>
              <a:t>（二）观察认识类活动的指导要点</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991100" y="2225675"/>
            <a:ext cx="6414135" cy="3830955"/>
          </a:xfrm>
          <a:prstGeom prst="rect">
            <a:avLst/>
          </a:prstGeom>
          <a:noFill/>
        </p:spPr>
        <p:txBody>
          <a:bodyPr wrap="square" rtlCol="0" anchor="t">
            <a:spAutoFit/>
          </a:bodyPr>
          <a:p>
            <a:pPr>
              <a:lnSpc>
                <a:spcPct val="150000"/>
              </a:lnSpc>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第一，利用观察对象的显著特征激发幼儿的观察兴趣。</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第二，运用启发性问题引导幼儿观察；向幼儿提出明确具体的观察要求；给幼儿自由观察的空间。</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第三，引导幼儿运用多种感官感知事物的特征。</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第四，引导幼儿通过观察与操作相结合的方式来全面观察事物，了解观察对象的变化。</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第五，鼓励幼儿用语言表达自己在观察中的发现；鼓励幼儿之间的交流，并注意纠正幼儿语言表达与观察不符的地方。</a:t>
            </a:r>
            <a:endParaRPr>
              <a:latin typeface="微软雅黑" panose="020B0503020204020204" pitchFamily="34" charset="-122"/>
              <a:ea typeface="微软雅黑" panose="020B0503020204020204" pitchFamily="34" charset="-122"/>
            </a:endParaRPr>
          </a:p>
          <a:p>
            <a:pPr>
              <a:lnSpc>
                <a:spcPct val="150000"/>
              </a:lnSpc>
            </a:pPr>
            <a:r>
              <a:rPr>
                <a:latin typeface="微软雅黑" panose="020B0503020204020204" pitchFamily="34" charset="-122"/>
                <a:ea typeface="微软雅黑" panose="020B0503020204020204" pitchFamily="34" charset="-122"/>
              </a:rPr>
              <a:t>  第六，指导幼儿学习用各种方法记录观察结果。</a:t>
            </a:r>
            <a:endParaRPr>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191000" y="1350010"/>
            <a:ext cx="358267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（一）小班：水果里的种子</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01700" y="171831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活动目标：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54735" y="2225040"/>
            <a:ext cx="9549130"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通过品尝橘子、葡萄、桂圆等水果，知道水果里的核就是种子。</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运用多种感官感知。观察各种水果的种子，知道他们是不一样的，并大胆讲述自己的发现。</a:t>
            </a:r>
            <a:endParaRPr lang="zh-CN" altLang="en-US">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nvSpPr>
        <p:spPr>
          <a:xfrm>
            <a:off x="876300" y="314706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活动准备：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054735" y="3653790"/>
            <a:ext cx="9549130" cy="50673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人手一盘已经认识的水果，如桂圆、橘子、葡萄、山楂等；分类盒每人一个。</a:t>
            </a:r>
            <a:endParaRPr lang="zh-CN" altLang="en-US">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876300" y="408432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活动过程：</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054735" y="4591050"/>
            <a:ext cx="9549130" cy="216852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认识水果，说说水果的名称。</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教师：桌上有什么？你们认识它们吗？大声说说，它们各叫什么名字？</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幼儿：葡萄、山楂……</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教师：这些水果你们吃过吗？现在想吃吗？</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吃水果、找种子。</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10" name="文本框 9"/>
          <p:cNvSpPr txBox="1"/>
          <p:nvPr/>
        </p:nvSpPr>
        <p:spPr>
          <a:xfrm>
            <a:off x="876935" y="1412240"/>
            <a:ext cx="10539095" cy="42462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要求幼儿吃水果时注意水果里有什么，并把自己发现的东西放在分类盒里。</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教师引导幼儿将一样的种子放在一起，并启发幼儿思考：你们吃的水果里都有核吗？</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感知观察各种水果的种子。</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教师：看看、摸摸、压压、捏捏，这些“核”都一样吗？怎么不一样？请大家一起来说说。</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幼儿：有大有小，有的两头尖……</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4. 教师和幼儿讨论、小结。</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这些东西平时我们都叫它核，它还有个名字叫“种子”。因为这些小东西种到土里后会长大，长大后会结出果子，长成现在我们吃的水果，所以他们才叫“种子”。现在我们看看自己盘子里有哪些种子，并说说他们的名字吧。你们还知道哪些水果里面也有种子？以后在吃水果时注意看看，把它们的种子找出来。</a:t>
            </a:r>
            <a:endParaRPr lang="zh-CN" altLang="en-US">
              <a:latin typeface="华文楷体" panose="02010600040101010101" charset="-122"/>
              <a:ea typeface="华文楷体" panose="02010600040101010101" charset="-122"/>
              <a:cs typeface="华文楷体" panose="02010600040101010101" charset="-122"/>
            </a:endParaRPr>
          </a:p>
        </p:txBody>
      </p:sp>
      <p:sp>
        <p:nvSpPr>
          <p:cNvPr id="3" name="文本框 2"/>
          <p:cNvSpPr txBox="1"/>
          <p:nvPr/>
        </p:nvSpPr>
        <p:spPr>
          <a:xfrm>
            <a:off x="876935" y="5480685"/>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活动建议：</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397635" y="5987415"/>
            <a:ext cx="10539095" cy="50673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把这些种子摆放在自然角，并在生活中继续收集各种种子。</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新月形 3"/>
          <p:cNvSpPr/>
          <p:nvPr>
            <p:custDataLst>
              <p:tags r:id="rId1"/>
            </p:custDataLst>
          </p:nvPr>
        </p:nvSpPr>
        <p:spPr>
          <a:xfrm rot="20756852">
            <a:off x="5368017" y="1315052"/>
            <a:ext cx="402922" cy="805841"/>
          </a:xfrm>
          <a:prstGeom prst="moon">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2" name="云形 1"/>
          <p:cNvSpPr/>
          <p:nvPr>
            <p:custDataLst>
              <p:tags r:id="rId2"/>
            </p:custDataLst>
          </p:nvPr>
        </p:nvSpPr>
        <p:spPr>
          <a:xfrm rot="151382">
            <a:off x="5376304" y="1638999"/>
            <a:ext cx="1834737" cy="732823"/>
          </a:xfrm>
          <a:prstGeom prst="cloud">
            <a:avLst/>
          </a:prstGeom>
          <a:solidFill>
            <a:schemeClr val="accent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3" name="星形: 四角 5"/>
          <p:cNvSpPr/>
          <p:nvPr>
            <p:custDataLst>
              <p:tags r:id="rId3"/>
            </p:custDataLst>
          </p:nvPr>
        </p:nvSpPr>
        <p:spPr>
          <a:xfrm>
            <a:off x="6644878" y="2075511"/>
            <a:ext cx="295461" cy="318189"/>
          </a:xfrm>
          <a:prstGeom prst="star4">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8" name="星形: 四角 6"/>
          <p:cNvSpPr/>
          <p:nvPr>
            <p:custDataLst>
              <p:tags r:id="rId4"/>
            </p:custDataLst>
          </p:nvPr>
        </p:nvSpPr>
        <p:spPr>
          <a:xfrm>
            <a:off x="6940337" y="1961801"/>
            <a:ext cx="147729" cy="159094"/>
          </a:xfrm>
          <a:prstGeom prst="star4">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9" name="文本框 8"/>
          <p:cNvSpPr txBox="1"/>
          <p:nvPr>
            <p:custDataLst>
              <p:tags r:id="rId5"/>
            </p:custDataLst>
          </p:nvPr>
        </p:nvSpPr>
        <p:spPr>
          <a:xfrm>
            <a:off x="5454650" y="1705610"/>
            <a:ext cx="1696720" cy="583565"/>
          </a:xfrm>
          <a:prstGeom prst="rect">
            <a:avLst/>
          </a:prstGeom>
          <a:noFill/>
        </p:spPr>
        <p:txBody>
          <a:bodyPr wrap="square" rtlCol="0">
            <a:spAutoFit/>
          </a:bodyPr>
          <a:p>
            <a:pPr algn="ctr">
              <a:lnSpc>
                <a:spcPct val="100000"/>
              </a:lnSpc>
            </a:pPr>
            <a:r>
              <a:rPr lang="zh-CN" altLang="en-US" sz="1600" b="1" spc="150">
                <a:solidFill>
                  <a:schemeClr val="tx1"/>
                </a:solidFill>
                <a:latin typeface="微软雅黑" panose="020B0503020204020204" pitchFamily="34" charset="-122"/>
                <a:ea typeface="微软雅黑" panose="020B0503020204020204" pitchFamily="34" charset="-122"/>
              </a:rPr>
              <a:t>幼儿科学教育的基本途径</a:t>
            </a:r>
            <a:endParaRPr lang="zh-CN" altLang="en-US" sz="1600" b="1" spc="150">
              <a:solidFill>
                <a:schemeClr val="tx1"/>
              </a:solidFill>
              <a:latin typeface="微软雅黑" panose="020B0503020204020204" pitchFamily="34" charset="-122"/>
              <a:ea typeface="微软雅黑" panose="020B0503020204020204" pitchFamily="34" charset="-122"/>
            </a:endParaRPr>
          </a:p>
        </p:txBody>
      </p:sp>
      <p:cxnSp>
        <p:nvCxnSpPr>
          <p:cNvPr id="10" name="直接连接符 9"/>
          <p:cNvCxnSpPr/>
          <p:nvPr>
            <p:custDataLst>
              <p:tags r:id="rId6"/>
            </p:custDataLst>
          </p:nvPr>
        </p:nvCxnSpPr>
        <p:spPr>
          <a:xfrm>
            <a:off x="6275888" y="2370199"/>
            <a:ext cx="0" cy="540332"/>
          </a:xfrm>
          <a:prstGeom prst="line">
            <a:avLst/>
          </a:prstGeom>
          <a:ln w="1905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半闭框 10"/>
          <p:cNvSpPr/>
          <p:nvPr>
            <p:custDataLst>
              <p:tags r:id="rId7"/>
            </p:custDataLst>
          </p:nvPr>
        </p:nvSpPr>
        <p:spPr>
          <a:xfrm>
            <a:off x="2726511" y="2912678"/>
            <a:ext cx="3549374" cy="513728"/>
          </a:xfrm>
          <a:prstGeom prst="halfFrame">
            <a:avLst>
              <a:gd name="adj1" fmla="val 0"/>
              <a:gd name="adj2" fmla="val 0"/>
            </a:avLst>
          </a:prstGeom>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tx1"/>
              </a:solidFill>
            </a:endParaRPr>
          </a:p>
        </p:txBody>
      </p:sp>
      <p:sp>
        <p:nvSpPr>
          <p:cNvPr id="14" name="半闭框 13"/>
          <p:cNvSpPr/>
          <p:nvPr>
            <p:custDataLst>
              <p:tags r:id="rId8"/>
            </p:custDataLst>
          </p:nvPr>
        </p:nvSpPr>
        <p:spPr>
          <a:xfrm flipH="1">
            <a:off x="6270947" y="2912678"/>
            <a:ext cx="3549374" cy="513728"/>
          </a:xfrm>
          <a:prstGeom prst="halfFrame">
            <a:avLst>
              <a:gd name="adj1" fmla="val 0"/>
              <a:gd name="adj2" fmla="val 0"/>
            </a:avLst>
          </a:prstGeom>
          <a:ln w="1905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9" name="新月形 18"/>
          <p:cNvSpPr/>
          <p:nvPr>
            <p:custDataLst>
              <p:tags r:id="rId9"/>
            </p:custDataLst>
          </p:nvPr>
        </p:nvSpPr>
        <p:spPr>
          <a:xfrm rot="20756852">
            <a:off x="1759574" y="3040987"/>
            <a:ext cx="402922" cy="805841"/>
          </a:xfrm>
          <a:prstGeom prst="moon">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20" name="云形 19"/>
          <p:cNvSpPr/>
          <p:nvPr>
            <p:custDataLst>
              <p:tags r:id="rId10"/>
            </p:custDataLst>
          </p:nvPr>
        </p:nvSpPr>
        <p:spPr>
          <a:xfrm rot="151382">
            <a:off x="1767861" y="3364934"/>
            <a:ext cx="1834737" cy="732823"/>
          </a:xfrm>
          <a:prstGeom prst="cloud">
            <a:avLst/>
          </a:prstGeom>
          <a:solidFill>
            <a:schemeClr val="accent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21" name="星形: 四角 15"/>
          <p:cNvSpPr/>
          <p:nvPr>
            <p:custDataLst>
              <p:tags r:id="rId11"/>
            </p:custDataLst>
          </p:nvPr>
        </p:nvSpPr>
        <p:spPr>
          <a:xfrm>
            <a:off x="3036432" y="3801449"/>
            <a:ext cx="295461" cy="318189"/>
          </a:xfrm>
          <a:prstGeom prst="star4">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22" name="星形: 四角 16"/>
          <p:cNvSpPr/>
          <p:nvPr>
            <p:custDataLst>
              <p:tags r:id="rId12"/>
            </p:custDataLst>
          </p:nvPr>
        </p:nvSpPr>
        <p:spPr>
          <a:xfrm>
            <a:off x="3331891" y="3687736"/>
            <a:ext cx="147729" cy="159094"/>
          </a:xfrm>
          <a:prstGeom prst="star4">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23" name="文本框 22"/>
          <p:cNvSpPr txBox="1"/>
          <p:nvPr>
            <p:custDataLst>
              <p:tags r:id="rId13"/>
            </p:custDataLst>
          </p:nvPr>
        </p:nvSpPr>
        <p:spPr>
          <a:xfrm>
            <a:off x="2029557" y="3523627"/>
            <a:ext cx="1311342" cy="368300"/>
          </a:xfrm>
          <a:prstGeom prst="rect">
            <a:avLst/>
          </a:prstGeom>
          <a:noFill/>
        </p:spPr>
        <p:txBody>
          <a:bodyPr wrap="square" rtlCol="0">
            <a:spAutoFit/>
          </a:bodyPr>
          <a:p>
            <a:pPr algn="ctr">
              <a:lnSpc>
                <a:spcPct val="100000"/>
              </a:lnSpc>
            </a:pPr>
            <a:r>
              <a:rPr lang="zh-CN" altLang="en-US" b="1" spc="150">
                <a:solidFill>
                  <a:schemeClr val="tx1"/>
                </a:solidFill>
                <a:latin typeface="微软雅黑" panose="020B0503020204020204" pitchFamily="34" charset="-122"/>
                <a:ea typeface="微软雅黑" panose="020B0503020204020204" pitchFamily="34" charset="-122"/>
              </a:rPr>
              <a:t>教学活动</a:t>
            </a:r>
            <a:endParaRPr lang="zh-CN" altLang="en-US" b="1" spc="150">
              <a:solidFill>
                <a:schemeClr val="tx1"/>
              </a:solidFill>
              <a:latin typeface="微软雅黑" panose="020B0503020204020204" pitchFamily="34" charset="-122"/>
              <a:ea typeface="微软雅黑" panose="020B0503020204020204" pitchFamily="34" charset="-122"/>
            </a:endParaRPr>
          </a:p>
        </p:txBody>
      </p:sp>
      <p:sp>
        <p:nvSpPr>
          <p:cNvPr id="24" name="新月形 23"/>
          <p:cNvSpPr/>
          <p:nvPr>
            <p:custDataLst>
              <p:tags r:id="rId14"/>
            </p:custDataLst>
          </p:nvPr>
        </p:nvSpPr>
        <p:spPr>
          <a:xfrm rot="20756852">
            <a:off x="8841957" y="3052352"/>
            <a:ext cx="402922" cy="805841"/>
          </a:xfrm>
          <a:prstGeom prst="moon">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25" name="云形 24"/>
          <p:cNvSpPr/>
          <p:nvPr>
            <p:custDataLst>
              <p:tags r:id="rId15"/>
            </p:custDataLst>
          </p:nvPr>
        </p:nvSpPr>
        <p:spPr>
          <a:xfrm rot="151382">
            <a:off x="8850244" y="3376299"/>
            <a:ext cx="1834737" cy="732823"/>
          </a:xfrm>
          <a:prstGeom prst="cloud">
            <a:avLst/>
          </a:prstGeom>
          <a:solidFill>
            <a:schemeClr val="accent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26" name="星形: 四角 21"/>
          <p:cNvSpPr/>
          <p:nvPr>
            <p:custDataLst>
              <p:tags r:id="rId16"/>
            </p:custDataLst>
          </p:nvPr>
        </p:nvSpPr>
        <p:spPr>
          <a:xfrm>
            <a:off x="10118815" y="3812811"/>
            <a:ext cx="295461" cy="318189"/>
          </a:xfrm>
          <a:prstGeom prst="star4">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27" name="星形: 四角 22"/>
          <p:cNvSpPr/>
          <p:nvPr>
            <p:custDataLst>
              <p:tags r:id="rId17"/>
            </p:custDataLst>
          </p:nvPr>
        </p:nvSpPr>
        <p:spPr>
          <a:xfrm>
            <a:off x="10414273" y="3699098"/>
            <a:ext cx="147729" cy="159094"/>
          </a:xfrm>
          <a:prstGeom prst="star4">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28" name="文本框 27"/>
          <p:cNvSpPr txBox="1"/>
          <p:nvPr>
            <p:custDataLst>
              <p:tags r:id="rId18"/>
            </p:custDataLst>
          </p:nvPr>
        </p:nvSpPr>
        <p:spPr>
          <a:xfrm>
            <a:off x="9111939" y="3534990"/>
            <a:ext cx="1311342" cy="368300"/>
          </a:xfrm>
          <a:prstGeom prst="rect">
            <a:avLst/>
          </a:prstGeom>
          <a:noFill/>
        </p:spPr>
        <p:txBody>
          <a:bodyPr wrap="square" rtlCol="0">
            <a:spAutoFit/>
          </a:bodyPr>
          <a:p>
            <a:pPr algn="ctr">
              <a:lnSpc>
                <a:spcPct val="100000"/>
              </a:lnSpc>
            </a:pPr>
            <a:r>
              <a:rPr lang="zh-CN" altLang="en-US" b="1" spc="150">
                <a:solidFill>
                  <a:schemeClr val="tx1"/>
                </a:solidFill>
                <a:latin typeface="微软雅黑" panose="020B0503020204020204" pitchFamily="34" charset="-122"/>
                <a:ea typeface="微软雅黑" panose="020B0503020204020204" pitchFamily="34" charset="-122"/>
              </a:rPr>
              <a:t>生活活动</a:t>
            </a:r>
            <a:endParaRPr lang="zh-CN" altLang="en-US" b="1" spc="150">
              <a:solidFill>
                <a:schemeClr val="tx1"/>
              </a:solidFill>
              <a:latin typeface="微软雅黑" panose="020B0503020204020204" pitchFamily="34" charset="-122"/>
              <a:ea typeface="微软雅黑" panose="020B0503020204020204" pitchFamily="34" charset="-122"/>
            </a:endParaRPr>
          </a:p>
        </p:txBody>
      </p:sp>
      <p:cxnSp>
        <p:nvCxnSpPr>
          <p:cNvPr id="29" name="直接连接符 28"/>
          <p:cNvCxnSpPr/>
          <p:nvPr>
            <p:custDataLst>
              <p:tags r:id="rId19"/>
            </p:custDataLst>
          </p:nvPr>
        </p:nvCxnSpPr>
        <p:spPr>
          <a:xfrm>
            <a:off x="6275888" y="2886074"/>
            <a:ext cx="0" cy="540332"/>
          </a:xfrm>
          <a:prstGeom prst="line">
            <a:avLst/>
          </a:prstGeom>
          <a:ln w="19050">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0" name="新月形 29"/>
          <p:cNvSpPr/>
          <p:nvPr>
            <p:custDataLst>
              <p:tags r:id="rId20"/>
            </p:custDataLst>
          </p:nvPr>
        </p:nvSpPr>
        <p:spPr>
          <a:xfrm rot="20756852">
            <a:off x="5311202" y="3040987"/>
            <a:ext cx="402922" cy="805841"/>
          </a:xfrm>
          <a:prstGeom prst="moon">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31" name="云形 30"/>
          <p:cNvSpPr/>
          <p:nvPr>
            <p:custDataLst>
              <p:tags r:id="rId21"/>
            </p:custDataLst>
          </p:nvPr>
        </p:nvSpPr>
        <p:spPr>
          <a:xfrm rot="151382">
            <a:off x="5319489" y="3364934"/>
            <a:ext cx="1834737" cy="732823"/>
          </a:xfrm>
          <a:prstGeom prst="cloud">
            <a:avLst/>
          </a:prstGeom>
          <a:solidFill>
            <a:schemeClr val="accent1">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32" name="星形: 四角 31"/>
          <p:cNvSpPr/>
          <p:nvPr>
            <p:custDataLst>
              <p:tags r:id="rId22"/>
            </p:custDataLst>
          </p:nvPr>
        </p:nvSpPr>
        <p:spPr>
          <a:xfrm>
            <a:off x="6588060" y="3801449"/>
            <a:ext cx="295461" cy="318189"/>
          </a:xfrm>
          <a:prstGeom prst="star4">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33" name="星形: 四角 32"/>
          <p:cNvSpPr/>
          <p:nvPr>
            <p:custDataLst>
              <p:tags r:id="rId23"/>
            </p:custDataLst>
          </p:nvPr>
        </p:nvSpPr>
        <p:spPr>
          <a:xfrm>
            <a:off x="6883519" y="3687736"/>
            <a:ext cx="147729" cy="159094"/>
          </a:xfrm>
          <a:prstGeom prst="star4">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38" name="文本框 37"/>
          <p:cNvSpPr txBox="1"/>
          <p:nvPr>
            <p:custDataLst>
              <p:tags r:id="rId24"/>
            </p:custDataLst>
          </p:nvPr>
        </p:nvSpPr>
        <p:spPr>
          <a:xfrm>
            <a:off x="5581187" y="3523627"/>
            <a:ext cx="1311342" cy="368300"/>
          </a:xfrm>
          <a:prstGeom prst="rect">
            <a:avLst/>
          </a:prstGeom>
          <a:noFill/>
        </p:spPr>
        <p:txBody>
          <a:bodyPr wrap="square" rtlCol="0">
            <a:spAutoFit/>
          </a:bodyPr>
          <a:p>
            <a:pPr algn="ctr">
              <a:lnSpc>
                <a:spcPct val="100000"/>
              </a:lnSpc>
            </a:pPr>
            <a:r>
              <a:rPr lang="zh-CN" altLang="en-US" b="1" spc="150">
                <a:solidFill>
                  <a:schemeClr val="tx1"/>
                </a:solidFill>
                <a:latin typeface="微软雅黑" panose="020B0503020204020204" pitchFamily="34" charset="-122"/>
                <a:ea typeface="微软雅黑" panose="020B0503020204020204" pitchFamily="34" charset="-122"/>
              </a:rPr>
              <a:t>游戏活动</a:t>
            </a:r>
            <a:endParaRPr lang="zh-CN" altLang="en-US" b="1" spc="150">
              <a:solidFill>
                <a:schemeClr val="tx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40740" y="4181475"/>
            <a:ext cx="4070350" cy="1568450"/>
          </a:xfrm>
          <a:prstGeom prst="rect">
            <a:avLst/>
          </a:prstGeom>
          <a:noFill/>
        </p:spPr>
        <p:txBody>
          <a:bodyPr wrap="square" rtlCol="0" anchor="t">
            <a:spAutoFit/>
          </a:bodyPr>
          <a:p>
            <a:r>
              <a:rPr lang="zh-CN" altLang="en-US" sz="1600">
                <a:latin typeface="楷体" panose="02010609060101010101" charset="-122"/>
                <a:ea typeface="楷体" panose="02010609060101010101" charset="-122"/>
                <a:cs typeface="楷体" panose="02010609060101010101" charset="-122"/>
              </a:rPr>
              <a:t>指一切由教师发起的、旨在维持和促进幼儿学习行为的活动，它具有目的性强、便于计划、易于组织指导、教学效率高等特点，是教师和幼儿之间的共同活动。</a:t>
            </a:r>
            <a:endParaRPr lang="zh-CN" altLang="en-US" sz="1600">
              <a:latin typeface="楷体" panose="02010609060101010101" charset="-122"/>
              <a:ea typeface="楷体" panose="02010609060101010101" charset="-122"/>
              <a:cs typeface="楷体" panose="02010609060101010101" charset="-122"/>
            </a:endParaRPr>
          </a:p>
          <a:p>
            <a:r>
              <a:rPr lang="en-US" altLang="zh-CN" sz="1600">
                <a:solidFill>
                  <a:srgbClr val="FF0000"/>
                </a:solidFill>
                <a:latin typeface="楷体" panose="02010609060101010101" charset="-122"/>
                <a:ea typeface="楷体" panose="02010609060101010101" charset="-122"/>
                <a:cs typeface="楷体" panose="02010609060101010101" charset="-122"/>
              </a:rPr>
              <a:t>※</a:t>
            </a:r>
            <a:r>
              <a:rPr lang="zh-CN" altLang="en-US" sz="1600">
                <a:solidFill>
                  <a:srgbClr val="FF0000"/>
                </a:solidFill>
                <a:latin typeface="楷体" panose="02010609060101010101" charset="-122"/>
                <a:ea typeface="楷体" panose="02010609060101010101" charset="-122"/>
                <a:cs typeface="楷体" panose="02010609060101010101" charset="-122"/>
              </a:rPr>
              <a:t>从当前的幼儿教育实践来看，教学活动是占据主导地位的幼儿科学教育途径。</a:t>
            </a:r>
            <a:endParaRPr lang="zh-CN" altLang="en-US" sz="1600">
              <a:solidFill>
                <a:srgbClr val="FF0000"/>
              </a:solidFill>
              <a:latin typeface="楷体" panose="02010609060101010101" charset="-122"/>
              <a:ea typeface="楷体" panose="02010609060101010101" charset="-122"/>
              <a:cs typeface="楷体" panose="02010609060101010101" charset="-122"/>
            </a:endParaRPr>
          </a:p>
        </p:txBody>
      </p:sp>
      <p:sp>
        <p:nvSpPr>
          <p:cNvPr id="6" name="文本框 5"/>
          <p:cNvSpPr txBox="1"/>
          <p:nvPr/>
        </p:nvSpPr>
        <p:spPr>
          <a:xfrm>
            <a:off x="1191260" y="5749925"/>
            <a:ext cx="1703705" cy="829945"/>
          </a:xfrm>
          <a:prstGeom prst="rect">
            <a:avLst/>
          </a:prstGeom>
          <a:noFill/>
        </p:spPr>
        <p:txBody>
          <a:bodyPr wrap="square" rtlCol="0" anchor="t">
            <a:spAutoFit/>
          </a:bodyPr>
          <a:p>
            <a:pPr marL="285750" indent="-285750">
              <a:buFont typeface="Arial" panose="020B0604020202020204" pitchFamily="34" charset="0"/>
              <a:buChar char="•"/>
            </a:pPr>
            <a:r>
              <a:rPr lang="zh-CN" altLang="en-US" sz="1600" b="1">
                <a:solidFill>
                  <a:srgbClr val="6B8A4B"/>
                </a:solidFill>
                <a:latin typeface="微软雅黑" panose="020B0503020204020204" pitchFamily="34" charset="-122"/>
                <a:ea typeface="微软雅黑" panose="020B0503020204020204" pitchFamily="34" charset="-122"/>
              </a:rPr>
              <a:t>集体教学类</a:t>
            </a:r>
            <a:endParaRPr lang="zh-CN" altLang="en-US" sz="1600" b="1">
              <a:solidFill>
                <a:srgbClr val="6B8A4B"/>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1600" b="1">
                <a:solidFill>
                  <a:srgbClr val="6B8A4B"/>
                </a:solidFill>
                <a:latin typeface="微软雅黑" panose="020B0503020204020204" pitchFamily="34" charset="-122"/>
                <a:ea typeface="微软雅黑" panose="020B0503020204020204" pitchFamily="34" charset="-122"/>
              </a:rPr>
              <a:t>观察认识类</a:t>
            </a:r>
            <a:endParaRPr lang="zh-CN" altLang="en-US" sz="1600" b="1">
              <a:solidFill>
                <a:srgbClr val="6B8A4B"/>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1600" b="1">
                <a:solidFill>
                  <a:srgbClr val="6B8A4B"/>
                </a:solidFill>
                <a:latin typeface="微软雅黑" panose="020B0503020204020204" pitchFamily="34" charset="-122"/>
                <a:ea typeface="微软雅黑" panose="020B0503020204020204" pitchFamily="34" charset="-122"/>
              </a:rPr>
              <a:t>实验操作类</a:t>
            </a:r>
            <a:endParaRPr lang="zh-CN" altLang="en-US" sz="1600" b="1">
              <a:solidFill>
                <a:srgbClr val="6B8A4B"/>
              </a:solidFill>
              <a:latin typeface="微软雅黑" panose="020B0503020204020204" pitchFamily="34" charset="-122"/>
              <a:ea typeface="微软雅黑" panose="020B0503020204020204" pitchFamily="34" charset="-122"/>
            </a:endParaRPr>
          </a:p>
        </p:txBody>
      </p:sp>
      <p:sp>
        <p:nvSpPr>
          <p:cNvPr id="7" name="文本框 6"/>
          <p:cNvSpPr txBox="1"/>
          <p:nvPr>
            <p:custDataLst>
              <p:tags r:id="rId25"/>
            </p:custDataLst>
          </p:nvPr>
        </p:nvSpPr>
        <p:spPr>
          <a:xfrm>
            <a:off x="2894965" y="5751830"/>
            <a:ext cx="1605280" cy="583565"/>
          </a:xfrm>
          <a:prstGeom prst="rect">
            <a:avLst/>
          </a:prstGeom>
          <a:noFill/>
        </p:spPr>
        <p:txBody>
          <a:bodyPr wrap="square" rtlCol="0" anchor="t">
            <a:spAutoFit/>
          </a:bodyPr>
          <a:p>
            <a:pPr marL="285750" indent="-285750">
              <a:buFont typeface="Arial" panose="020B0604020202020204" pitchFamily="34" charset="0"/>
              <a:buChar char="•"/>
            </a:pPr>
            <a:r>
              <a:rPr lang="zh-CN" altLang="en-US" sz="1600" b="1">
                <a:solidFill>
                  <a:srgbClr val="6B8A4B"/>
                </a:solidFill>
                <a:latin typeface="微软雅黑" panose="020B0503020204020204" pitchFamily="34" charset="-122"/>
                <a:ea typeface="微软雅黑" panose="020B0503020204020204" pitchFamily="34" charset="-122"/>
              </a:rPr>
              <a:t>科学讨论类</a:t>
            </a:r>
            <a:endParaRPr lang="zh-CN" altLang="en-US" sz="1600" b="1">
              <a:solidFill>
                <a:srgbClr val="6B8A4B"/>
              </a:solidFill>
              <a:latin typeface="微软雅黑" panose="020B0503020204020204" pitchFamily="34" charset="-122"/>
              <a:ea typeface="微软雅黑" panose="020B0503020204020204" pitchFamily="34" charset="-122"/>
            </a:endParaRPr>
          </a:p>
          <a:p>
            <a:pPr marL="285750" indent="-285750">
              <a:buFont typeface="Arial" panose="020B0604020202020204" pitchFamily="34" charset="0"/>
              <a:buChar char="•"/>
            </a:pPr>
            <a:r>
              <a:rPr lang="zh-CN" altLang="en-US" sz="1600" b="1">
                <a:solidFill>
                  <a:srgbClr val="6B8A4B"/>
                </a:solidFill>
                <a:latin typeface="微软雅黑" panose="020B0503020204020204" pitchFamily="34" charset="-122"/>
                <a:ea typeface="微软雅黑" panose="020B0503020204020204" pitchFamily="34" charset="-122"/>
              </a:rPr>
              <a:t>技术操作类</a:t>
            </a:r>
            <a:endParaRPr lang="zh-CN" altLang="en-US" sz="1600" b="1">
              <a:solidFill>
                <a:srgbClr val="6B8A4B"/>
              </a:solidFill>
              <a:latin typeface="微软雅黑" panose="020B0503020204020204" pitchFamily="34" charset="-122"/>
              <a:ea typeface="微软雅黑" panose="020B0503020204020204" pitchFamily="34" charset="-122"/>
            </a:endParaRPr>
          </a:p>
        </p:txBody>
      </p:sp>
      <p:pic>
        <p:nvPicPr>
          <p:cNvPr id="12" name="图片 11" descr="0c1cb4b7bf2cac889be5d8b93f3af19b"/>
          <p:cNvPicPr>
            <a:picLocks noChangeAspect="1"/>
          </p:cNvPicPr>
          <p:nvPr/>
        </p:nvPicPr>
        <p:blipFill>
          <a:blip r:embed="rId26"/>
          <a:stretch>
            <a:fillRect/>
          </a:stretch>
        </p:blipFill>
        <p:spPr>
          <a:xfrm>
            <a:off x="6776085" y="4333240"/>
            <a:ext cx="2668905" cy="2002155"/>
          </a:xfrm>
          <a:prstGeom prst="cloud">
            <a:avLst/>
          </a:prstGeom>
        </p:spPr>
      </p:pic>
    </p:spTree>
    <p:custDataLst>
      <p:tags r:id="rId27"/>
    </p:custData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5" name="文本框 4"/>
          <p:cNvSpPr txBox="1"/>
          <p:nvPr/>
        </p:nvSpPr>
        <p:spPr>
          <a:xfrm>
            <a:off x="914400" y="141351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活动分析：</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914400" y="1920240"/>
            <a:ext cx="6661785" cy="4246245"/>
          </a:xfrm>
          <a:prstGeom prst="rect">
            <a:avLst/>
          </a:prstGeom>
          <a:noFill/>
        </p:spPr>
        <p:txBody>
          <a:bodyPr wrap="square" rtlCol="0" anchor="t">
            <a:spAutoFit/>
          </a:bodyPr>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该活动是小班幼儿下学期的一个物体观察类活动。活动过程设计两个前后联系的观察环节。第一次是幼儿自己在吃水果的过程中寻找种子、自由观察种子，第二次则是在老师引导下集中观察和讲述各种种子的特征，最后由教师对幼儿的观察结果进行了总结。作为对一类物体的观察而不是单个物体的观察，该活动对于小班幼儿来说具有一定的难度。但由于活动过程和幼儿品尝相结合，其中充满着“发现”的乐趣，幼儿也会有参与的兴趣。孩子未必都知道种子是什么，但它们发现水果里面都能找到种子，而且这些种子是各不相同的，实际上就为将来认识植物种子打下了经验基础。</a:t>
            </a:r>
            <a:endParaRPr lang="zh-CN" altLang="en-US">
              <a:latin typeface="华文楷体" panose="02010600040101010101" charset="-122"/>
              <a:ea typeface="华文楷体" panose="02010600040101010101" charset="-122"/>
              <a:cs typeface="华文楷体" panose="02010600040101010101" charset="-122"/>
            </a:endParaRPr>
          </a:p>
        </p:txBody>
      </p:sp>
      <p:pic>
        <p:nvPicPr>
          <p:cNvPr id="2" name="图片 1" descr="u=4114974284,2126404225&amp;fm=253&amp;fmt=auto&amp;app=120&amp;f=JPEG.webp"/>
          <p:cNvPicPr>
            <a:picLocks noChangeAspect="1"/>
          </p:cNvPicPr>
          <p:nvPr/>
        </p:nvPicPr>
        <p:blipFill>
          <a:blip r:embed="rId1"/>
          <a:stretch>
            <a:fillRect/>
          </a:stretch>
        </p:blipFill>
        <p:spPr>
          <a:xfrm>
            <a:off x="7830820" y="2331085"/>
            <a:ext cx="3032760" cy="2941320"/>
          </a:xfrm>
          <a:prstGeom prst="rect">
            <a:avLst/>
          </a:prstGeom>
        </p:spPr>
      </p:pic>
    </p:spTree>
    <p:custDataLst>
      <p:tags r:id="rId2"/>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691380" y="1350010"/>
            <a:ext cx="28092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（二）中班：荷花</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01700" y="171831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活动目标：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54735" y="2225040"/>
            <a:ext cx="9549130"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观察荷花的花朵、叶子、根茎、果实，初步了解荷花的主要特征。</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知道荷花不仅可以欣赏，它的每部分还可以用来做健康食品。</a:t>
            </a:r>
            <a:endParaRPr lang="zh-CN" altLang="en-US">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nvSpPr>
        <p:spPr>
          <a:xfrm>
            <a:off x="901700" y="304546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活动准备：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054735" y="3463290"/>
            <a:ext cx="9549130"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幼儿用书、教学挂图。</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用色纸剪好的荷花花瓣及荷叶。</a:t>
            </a:r>
            <a:endParaRPr lang="zh-CN" altLang="en-US">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901700" y="417322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活动过程：</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054735" y="4591050"/>
            <a:ext cx="9967595" cy="175323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教师用纸工的方法现场做出一朵荷花，激发幼儿的活动兴趣。</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教师将一片片的花瓣和荷叶粘贴起来后放在水盆里，请幼儿观察。</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教师：老师这里有一些花瓣和叶子，现在我将它们粘贴起来，请你们看看粘贴好的是一朵什么花？</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教师：看出是什么花了吗？为什么你说是荷花？你在哪里见过荷花呢？</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10" name="文本框 9"/>
          <p:cNvSpPr txBox="1"/>
          <p:nvPr/>
        </p:nvSpPr>
        <p:spPr>
          <a:xfrm>
            <a:off x="876935" y="1666240"/>
            <a:ext cx="9967595" cy="466153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2. 看图了解荷花的生长过程。</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（1）教师出示挂图，引导幼儿观察图片并提问。</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教师：荷花是什么颜色的？花瓣是什么样子的？画面上每朵荷花都一样吗？都是怎样的？请你们用双手做出动作来表示一下。</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教师：荷叶是什么样的？你感觉它是大大的还是小小的？它像什么？你觉得它漂亮吗？为什么？</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（2）教师出示一个莲蓬后提问。</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教师：这是什么？你见过吗？在哪里见过？它和荷花有什么关系呢？原来它就是荷花中间的花蕊慢慢凋谢后长成的果实。</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了解荷花各部分都可以用来做健康食品。</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教师：你见过这些食品吗？请你仔细观察一下，说说它是用荷花的哪个部分做成的？你吃过吗？感觉怎样？</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10" name="文本框 9"/>
          <p:cNvSpPr txBox="1"/>
          <p:nvPr/>
        </p:nvSpPr>
        <p:spPr>
          <a:xfrm>
            <a:off x="876935" y="1628140"/>
            <a:ext cx="9967595"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4. 游戏：荷花荷花几时开。</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幼儿手拉手围成一圈，教师在圈内。当老师说到“开两朵”时，幼儿就要两两围成小圈。</a:t>
            </a:r>
            <a:endParaRPr lang="zh-CN" altLang="en-US">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876935" y="255016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活动建议：</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44220" y="3056890"/>
            <a:ext cx="10525760" cy="865505"/>
          </a:xfrm>
          <a:prstGeom prst="rect">
            <a:avLst/>
          </a:prstGeom>
          <a:noFill/>
        </p:spPr>
        <p:txBody>
          <a:bodyPr wrap="square" rtlCol="0" anchor="t">
            <a:spAutoFit/>
          </a:bodyPr>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本活动渗透了健康领域的内容。教师可以在美工角的墙面上布置池塘背景，鼓励幼儿用绘画或手工的形式表现荷花。</a:t>
            </a:r>
            <a:endParaRPr lang="zh-CN" altLang="en-US">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nvSpPr>
        <p:spPr>
          <a:xfrm>
            <a:off x="876935" y="3922395"/>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活动分析：</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44220" y="4429125"/>
            <a:ext cx="10525760" cy="1252855"/>
          </a:xfrm>
          <a:prstGeom prst="rect">
            <a:avLst/>
          </a:prstGeom>
          <a:noFill/>
        </p:spPr>
        <p:txBody>
          <a:bodyPr wrap="square" rtlCol="0" anchor="t">
            <a:spAutoFit/>
          </a:bodyPr>
          <a:p>
            <a:pPr>
              <a:lnSpc>
                <a:spcPct val="140000"/>
              </a:lnSpc>
            </a:pPr>
            <a:r>
              <a:rPr lang="en-US">
                <a:latin typeface="华文楷体" panose="02010600040101010101" charset="-122"/>
                <a:ea typeface="华文楷体" panose="02010600040101010101" charset="-122"/>
                <a:cs typeface="华文楷体" panose="02010600040101010101" charset="-122"/>
              </a:rPr>
              <a:t>    </a:t>
            </a:r>
            <a:r>
              <a:rPr>
                <a:latin typeface="华文楷体" panose="02010600040101010101" charset="-122"/>
                <a:ea typeface="华文楷体" panose="02010600040101010101" charset="-122"/>
                <a:cs typeface="华文楷体" panose="02010600040101010101" charset="-122"/>
              </a:rPr>
              <a:t>本活动的重点是让幼儿初步了解荷花的外形结构特点。活动开始时，教师通过粘</a:t>
            </a:r>
            <a:r>
              <a:rPr lang="en-US">
                <a:latin typeface="华文楷体" panose="02010600040101010101" charset="-122"/>
                <a:ea typeface="华文楷体" panose="02010600040101010101" charset="-122"/>
                <a:cs typeface="华文楷体" panose="02010600040101010101" charset="-122"/>
              </a:rPr>
              <a:t>\</a:t>
            </a:r>
            <a:r>
              <a:rPr>
                <a:latin typeface="华文楷体" panose="02010600040101010101" charset="-122"/>
                <a:ea typeface="华文楷体" panose="02010600040101010101" charset="-122"/>
                <a:cs typeface="华文楷体" panose="02010600040101010101" charset="-122"/>
              </a:rPr>
              <a:t>贴花朵请幼儿猜的方式，既激发了幼儿的活动兴趣，又让幼儿对荷花的外形特征有了初步的感知。最后用游戏的形式，让幼儿对荷花有了更多的了解，使活动达到高潮，并顺势结束了活动。</a:t>
            </a:r>
            <a:endParaRPr>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467225" y="1350010"/>
            <a:ext cx="325755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（三）小班：春天来了</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01700" y="171831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活动目标：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54735" y="2225040"/>
            <a:ext cx="9549130" cy="13379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通过观察，了解春天的一些显著特征。</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愿意仔细看图，并大胆说出自己看到的景象。</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学习在教师的引导、提醒下带着问题进行观察活动。</a:t>
            </a:r>
            <a:endParaRPr lang="zh-CN" altLang="en-US">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nvSpPr>
        <p:spPr>
          <a:xfrm>
            <a:off x="901700" y="350774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活动准备：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054735" y="3925570"/>
            <a:ext cx="9549130"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幼儿用书、练习册。</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一些表现春天的卡片（柳树发芽、桃花开放、冬眠动物苏醒等）和白纸若干张。</a:t>
            </a:r>
            <a:endParaRPr lang="zh-CN" altLang="en-US">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901700" y="477774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活动过程：</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054735" y="5195570"/>
            <a:ext cx="9967595"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出示幼儿用书，引导幼儿看图观察。</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教师：“请翻开幼儿用书，看看图上都画了什么。”（鼓励幼儿认真看图，积极表达）</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10" name="文本框 9"/>
          <p:cNvSpPr txBox="1"/>
          <p:nvPr/>
        </p:nvSpPr>
        <p:spPr>
          <a:xfrm>
            <a:off x="1063625" y="1174750"/>
            <a:ext cx="9967595" cy="549275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这幅图上美丽的花开了，蝴蝶围着花飞舞，蜜蜂采花蜜；地上的小草翠绿翠绿的；树上冒出了新芽，长出了嫩嫩的叶子；小乌龟醒了，晒着温暖的太阳；小朋友们穿着毛衣在游戏。猜猜这幅画画的是哪个季节的景象。”</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带领幼儿寻找幼儿园里的春天。</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（1）教师提出到户外观察的要求。</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教师：“现在我们要出去找一找幼儿园里的春天。小朋友在寻找的时候，要和老师一起，不要乱跑，注意安全。当你发现春天的时候，可以大声地告诉老师和其他小朋友。”</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（2）教师带领幼儿在幼儿园里寻找春天，幼儿在寻找的时候教师要注意观察，并鼓励他们积极地将自己的发现说出来。</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（3）集体总结寻找到的幼儿园里的春天。</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教师：“我们在幼儿园哪里找到春天了呀？”</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集体制作“美丽的春天”图画。</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幼儿集体组画（可以根据人数进行分组）“美丽的春天”，进一步感知春天的特征。</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9" name="文本框 8"/>
          <p:cNvSpPr txBox="1"/>
          <p:nvPr/>
        </p:nvSpPr>
        <p:spPr>
          <a:xfrm>
            <a:off x="876935" y="143002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活动建议：</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44220" y="1936750"/>
            <a:ext cx="10525760" cy="3576955"/>
          </a:xfrm>
          <a:prstGeom prst="rect">
            <a:avLst/>
          </a:prstGeom>
          <a:noFill/>
        </p:spPr>
        <p:txBody>
          <a:bodyPr wrap="square" rtlCol="0" anchor="t">
            <a:spAutoFit/>
          </a:bodyPr>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在领域渗透活动环节，教师让幼儿用集体组画的方式来表现春天，进一步欣赏、感受它的美丽，使活动渗透到了美术领域。</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b="1">
                <a:latin typeface="华文楷体" panose="02010600040101010101" charset="-122"/>
                <a:ea typeface="华文楷体" panose="02010600040101010101" charset="-122"/>
                <a:cs typeface="华文楷体" panose="02010600040101010101" charset="-122"/>
              </a:rPr>
              <a:t>区角活动：</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语言角：鼓励幼儿大胆地与同伴说一说春天美在哪里。</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美工角：继续完成组画“美丽的春天”。</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家园共育：请爸爸妈妈带幼儿到户外寻找美丽的春天。</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en-US" altLang="zh-CN" b="1">
                <a:latin typeface="华文楷体" panose="02010600040101010101" charset="-122"/>
                <a:ea typeface="华文楷体" panose="02010600040101010101" charset="-122"/>
                <a:cs typeface="华文楷体" panose="02010600040101010101" charset="-122"/>
              </a:rPr>
              <a:t> </a:t>
            </a:r>
            <a:r>
              <a:rPr lang="zh-CN" altLang="en-US" b="1">
                <a:latin typeface="华文楷体" panose="02010600040101010101" charset="-122"/>
                <a:ea typeface="华文楷体" panose="02010600040101010101" charset="-122"/>
                <a:cs typeface="华文楷体" panose="02010600040101010101" charset="-122"/>
              </a:rPr>
              <a:t>活动延伸：</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（1）可以学习一些关于春天的歌曲，以表达对春天的热爱。</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（2）完成练习册内容。</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4" name="文本框 3"/>
          <p:cNvSpPr txBox="1"/>
          <p:nvPr/>
        </p:nvSpPr>
        <p:spPr>
          <a:xfrm>
            <a:off x="876935" y="1370965"/>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活动分析：</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44220" y="1877695"/>
            <a:ext cx="10525760" cy="1252855"/>
          </a:xfrm>
          <a:prstGeom prst="rect">
            <a:avLst/>
          </a:prstGeom>
          <a:noFill/>
        </p:spPr>
        <p:txBody>
          <a:bodyPr wrap="square" rtlCol="0" anchor="t">
            <a:spAutoFit/>
          </a:bodyPr>
          <a:p>
            <a:pPr>
              <a:lnSpc>
                <a:spcPct val="140000"/>
              </a:lnSpc>
            </a:pPr>
            <a:r>
              <a:rPr lang="en-US">
                <a:latin typeface="华文楷体" panose="02010600040101010101" charset="-122"/>
                <a:ea typeface="华文楷体" panose="02010600040101010101" charset="-122"/>
                <a:cs typeface="华文楷体" panose="02010600040101010101" charset="-122"/>
              </a:rPr>
              <a:t>    </a:t>
            </a:r>
            <a:r>
              <a:rPr>
                <a:latin typeface="华文楷体" panose="02010600040101010101" charset="-122"/>
                <a:ea typeface="华文楷体" panose="02010600040101010101" charset="-122"/>
                <a:cs typeface="华文楷体" panose="02010600040101010101" charset="-122"/>
              </a:rPr>
              <a:t>这节活动的重点是让幼儿寻找、观察、感受春天，但对于小班幼儿来说，他们并没有这方面的经验积累。因此在活动的开始，教师用图片展示的方法进行铺垫、引导，然后再让幼儿在园内寻找春天。这样既降低了活动的难度，又能让幼儿带着问题去观察，增加寻找、发现的成功率，增强幼儿的自信心。</a:t>
            </a:r>
            <a:endParaRPr>
              <a:latin typeface="华文楷体" panose="02010600040101010101" charset="-122"/>
              <a:ea typeface="华文楷体" panose="02010600040101010101" charset="-122"/>
              <a:cs typeface="华文楷体" panose="02010600040101010101" charset="-122"/>
            </a:endParaRPr>
          </a:p>
        </p:txBody>
      </p:sp>
      <p:pic>
        <p:nvPicPr>
          <p:cNvPr id="2" name="图片 1" descr="u=707689324,1101569216&amp;fm=253&amp;fmt=auto.webp"/>
          <p:cNvPicPr>
            <a:picLocks noChangeAspect="1"/>
          </p:cNvPicPr>
          <p:nvPr/>
        </p:nvPicPr>
        <p:blipFill>
          <a:blip r:embed="rId1"/>
          <a:srcRect b="9157"/>
          <a:stretch>
            <a:fillRect/>
          </a:stretch>
        </p:blipFill>
        <p:spPr>
          <a:xfrm>
            <a:off x="876935" y="3357880"/>
            <a:ext cx="10302875" cy="2985135"/>
          </a:xfrm>
          <a:prstGeom prst="rect">
            <a:avLst/>
          </a:prstGeom>
        </p:spPr>
      </p:pic>
    </p:spTree>
    <p:custDataLst>
      <p:tags r:id="rId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3839845" y="1349375"/>
            <a:ext cx="4511675"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（四）中班：各种各样的纸制品</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01700" y="171831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活动目标：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54735" y="2225040"/>
            <a:ext cx="9549130" cy="13379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搜集、观察各种各样的纸制品，了解它们的质地和用途。</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尝试给各种纸制品进行分类，布置纸制品的展览。</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激发幼儿对纸制品的兴趣，使其了解纸制品的多样性及其与人们生活的关系。</a:t>
            </a:r>
            <a:endParaRPr lang="zh-CN" altLang="en-US">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nvSpPr>
        <p:spPr>
          <a:xfrm>
            <a:off x="901700" y="364998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活动准备：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054735" y="4192270"/>
            <a:ext cx="9549130" cy="13379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和幼儿一起搜集各种各样的纸制品：信纸、信封、纸扇子、贺卡、本子、书、餐巾纸、卷纸、卫生纸、牛奶盒、牙膏盒、火柴盒、洗衣粉盒、香水盒、纸包装、纸袋、糖盒、拼图、挂历、卡片、药袋、纸杯等。</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9" name="文本框 8"/>
          <p:cNvSpPr txBox="1"/>
          <p:nvPr/>
        </p:nvSpPr>
        <p:spPr>
          <a:xfrm>
            <a:off x="876935" y="142113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活动过程：</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44220" y="1927860"/>
            <a:ext cx="10525760" cy="3189605"/>
          </a:xfrm>
          <a:prstGeom prst="rect">
            <a:avLst/>
          </a:prstGeom>
          <a:noFill/>
        </p:spPr>
        <p:txBody>
          <a:bodyPr wrap="square" rtlCol="0" anchor="t">
            <a:spAutoFit/>
          </a:bodyPr>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1. 幼儿相互介绍、讨论搜集来的纸制品。</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教师：“纸的种类多种多样，也可以做成各种各样的东西。小朋友们都搜集了很多的纸制品，大家说说你们都搜集了哪些纸制品。”</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2. 引导幼儿观察各种各样的纸制品，并说说它们的用途；鼓励幼儿把这些纸制品展览出来。</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3. 幼儿自己讨论分几组来展览纸制品，各个小组分头布置展览；教师通过个别指导来启发幼儿认识不同质地的纸制品及其用途。</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4. 教师带领幼儿参观各个小组的纸制品展览，请各组小朋友介绍自己的展品。最后教师与幼儿一起做小结。</a:t>
            </a:r>
            <a:endParaRPr lang="zh-CN" altLang="en-US">
              <a:latin typeface="华文楷体" panose="02010600040101010101" charset="-122"/>
              <a:ea typeface="华文楷体" panose="02010600040101010101" charset="-122"/>
              <a:cs typeface="华文楷体" panose="02010600040101010101" charset="-122"/>
            </a:endParaRPr>
          </a:p>
        </p:txBody>
      </p:sp>
      <p:sp>
        <p:nvSpPr>
          <p:cNvPr id="2" name="文本框 1"/>
          <p:cNvSpPr txBox="1"/>
          <p:nvPr>
            <p:custDataLst>
              <p:tags r:id="rId1"/>
            </p:custDataLst>
          </p:nvPr>
        </p:nvSpPr>
        <p:spPr>
          <a:xfrm>
            <a:off x="876935" y="519430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活动建议：</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744220" y="5701030"/>
            <a:ext cx="10525760" cy="478155"/>
          </a:xfrm>
          <a:prstGeom prst="rect">
            <a:avLst/>
          </a:prstGeom>
          <a:noFill/>
        </p:spPr>
        <p:txBody>
          <a:bodyPr wrap="square" rtlCol="0" anchor="t">
            <a:spAutoFit/>
          </a:bodyPr>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纸制品在日常生活中非常普遍，教师可以布置幼儿观察家中的纸制品，并进行适当分类。</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871616" y="4895123"/>
            <a:ext cx="8450217" cy="803773"/>
          </a:xfrm>
        </p:spPr>
        <p:txBody>
          <a:bodyPr/>
          <a:p>
            <a:r>
              <a:rPr lang="zh-CN" dirty="0">
                <a:latin typeface="华文细黑" panose="02010600040101010101" pitchFamily="2" charset="-122"/>
                <a:ea typeface="华文细黑" panose="02010600040101010101" pitchFamily="2" charset="-122"/>
                <a:sym typeface="+mn-ea"/>
              </a:rPr>
              <a:t>第一节　幼儿科学教育活动设计概述</a:t>
            </a:r>
            <a:endParaRPr lang="zh-CN" altLang="en-US"/>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四、观察认识活动举例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4" name="文本框 3"/>
          <p:cNvSpPr txBox="1"/>
          <p:nvPr/>
        </p:nvSpPr>
        <p:spPr>
          <a:xfrm>
            <a:off x="876935" y="1370965"/>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活动分析：</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44220" y="1877695"/>
            <a:ext cx="10525760" cy="1640205"/>
          </a:xfrm>
          <a:prstGeom prst="rect">
            <a:avLst/>
          </a:prstGeom>
          <a:noFill/>
        </p:spPr>
        <p:txBody>
          <a:bodyPr wrap="square" rtlCol="0" anchor="t">
            <a:spAutoFit/>
          </a:bodyPr>
          <a:p>
            <a:pPr>
              <a:lnSpc>
                <a:spcPct val="140000"/>
              </a:lnSpc>
            </a:pPr>
            <a:r>
              <a:rPr lang="en-US">
                <a:latin typeface="华文楷体" panose="02010600040101010101" charset="-122"/>
                <a:ea typeface="华文楷体" panose="02010600040101010101" charset="-122"/>
                <a:cs typeface="华文楷体" panose="02010600040101010101" charset="-122"/>
              </a:rPr>
              <a:t>    </a:t>
            </a:r>
            <a:r>
              <a:rPr>
                <a:latin typeface="华文楷体" panose="02010600040101010101" charset="-122"/>
                <a:ea typeface="华文楷体" panose="02010600040101010101" charset="-122"/>
                <a:cs typeface="华文楷体" panose="02010600040101010101" charset="-122"/>
              </a:rPr>
              <a:t>该活动属于展示观察类活动。它以布置展览为中心，在搜集、布置、介绍、参观等环节都贯穿了对纸制品多样性进行观察和认识的主题，且能充分调动幼儿的主动性；教师对幼儿观察的指导既有集中的，也有个别的。此类活动结束时，教师可以与幼儿一起对各种展品做一个小结，但是，如果幼儿参观的兴致很高，也可采用一种开放性的结束方式。</a:t>
            </a:r>
            <a:endParaRPr>
              <a:latin typeface="华文楷体" panose="02010600040101010101" charset="-122"/>
              <a:ea typeface="华文楷体" panose="02010600040101010101" charset="-122"/>
              <a:cs typeface="华文楷体" panose="02010600040101010101" charset="-122"/>
            </a:endParaRPr>
          </a:p>
        </p:txBody>
      </p:sp>
      <p:pic>
        <p:nvPicPr>
          <p:cNvPr id="2" name="图片 1" descr="33b2b7b362df60d8a99d3797489e6d63"/>
          <p:cNvPicPr>
            <a:picLocks noChangeAspect="1"/>
          </p:cNvPicPr>
          <p:nvPr/>
        </p:nvPicPr>
        <p:blipFill>
          <a:blip r:embed="rId1">
            <a:clrChange>
              <a:clrFrom>
                <a:srgbClr val="FDFDFD">
                  <a:alpha val="100000"/>
                </a:srgbClr>
              </a:clrFrom>
              <a:clrTo>
                <a:srgbClr val="FDFDFD">
                  <a:alpha val="100000"/>
                  <a:alpha val="0"/>
                </a:srgbClr>
              </a:clrTo>
            </a:clrChange>
          </a:blip>
          <a:srcRect t="32986" b="14918"/>
          <a:stretch>
            <a:fillRect/>
          </a:stretch>
        </p:blipFill>
        <p:spPr>
          <a:xfrm>
            <a:off x="2991485" y="3979545"/>
            <a:ext cx="6031865" cy="2168525"/>
          </a:xfrm>
          <a:prstGeom prst="rect">
            <a:avLst/>
          </a:prstGeom>
        </p:spPr>
      </p:pic>
    </p:spTree>
    <p:custDataLst>
      <p:tags r:id="rId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870981" y="4608103"/>
            <a:ext cx="8450217" cy="803773"/>
          </a:xfrm>
        </p:spPr>
        <p:txBody>
          <a:bodyPr/>
          <a:p>
            <a:r>
              <a:rPr lang="zh-CN" dirty="0">
                <a:latin typeface="华文细黑" panose="02010600040101010101" pitchFamily="2" charset="-122"/>
                <a:ea typeface="华文细黑" panose="02010600040101010101" pitchFamily="2" charset="-122"/>
                <a:sym typeface="+mn-ea"/>
              </a:rPr>
              <a:t>第四节　　实验操作类活动</a:t>
            </a:r>
            <a:endParaRPr lang="zh-CN" dirty="0">
              <a:latin typeface="华文细黑" panose="02010600040101010101" pitchFamily="2" charset="-122"/>
              <a:ea typeface="华文细黑" panose="02010600040101010101" pitchFamily="2" charset="-122"/>
              <a:sym typeface="+mn-ea"/>
            </a:endParaRPr>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一、实验操作类活动概述</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1050925" y="1441450"/>
            <a:ext cx="28092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1. 实验操作类活动的内涵</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4848225" y="1534795"/>
            <a:ext cx="6183630" cy="3856355"/>
          </a:xfrm>
          <a:prstGeom prst="rect">
            <a:avLst/>
          </a:prstGeom>
          <a:noFill/>
        </p:spPr>
        <p:txBody>
          <a:bodyPr wrap="square" rtlCol="0" anchor="t">
            <a:spAutoFit/>
          </a:bodyPr>
          <a:p>
            <a:pPr>
              <a:lnSpc>
                <a:spcPct val="17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科学实验是一种在人工控制条件下，通过操纵变量来观测事物的变化，从而探索事物内在规律的科学研究方法，通常包括实验准备、实验假设、实验操作、概括结论等步骤。</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幼儿实验探究活动是幼儿科学教育中最主要的形式之一，它是指幼儿在教师的指导下，通过简单的实验来操作材料和仪器，以探究事物内在规律的活动。幼儿的实验活动并不像科学实验这样严格、复杂，但其基本过程和理念是一样的，也包括以上步骤。</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7" name="图片 6"/>
          <p:cNvPicPr>
            <a:picLocks noChangeAspect="1"/>
          </p:cNvPicPr>
          <p:nvPr/>
        </p:nvPicPr>
        <p:blipFill>
          <a:blip r:embed="rId1"/>
          <a:stretch>
            <a:fillRect/>
          </a:stretch>
        </p:blipFill>
        <p:spPr>
          <a:xfrm>
            <a:off x="1050925" y="2286000"/>
            <a:ext cx="3466465" cy="2286000"/>
          </a:xfrm>
          <a:prstGeom prst="snip1Rect">
            <a:avLst/>
          </a:prstGeom>
          <a:effectLst>
            <a:reflection stA="45000" endPos="51000" dist="50800" dir="5400000" sy="-100000" algn="bl" rotWithShape="0"/>
          </a:effectLst>
        </p:spPr>
      </p:pic>
      <p:sp>
        <p:nvSpPr>
          <p:cNvPr id="3" name="文本框 2"/>
          <p:cNvSpPr txBox="1"/>
          <p:nvPr>
            <p:custDataLst>
              <p:tags r:id="rId2"/>
            </p:custDataLst>
          </p:nvPr>
        </p:nvSpPr>
        <p:spPr>
          <a:xfrm>
            <a:off x="8562340" y="5578475"/>
            <a:ext cx="1889125" cy="368300"/>
          </a:xfrm>
          <a:prstGeom prst="rect">
            <a:avLst/>
          </a:prstGeom>
          <a:noFill/>
        </p:spPr>
        <p:txBody>
          <a:bodyPr wrap="square" rtlCol="0" anchor="t">
            <a:spAutoFit/>
          </a:bodyPr>
          <a:p>
            <a:pPr>
              <a:lnSpc>
                <a:spcPct val="100000"/>
              </a:lnSpc>
            </a:pPr>
            <a:r>
              <a:rPr>
                <a:highlight>
                  <a:srgbClr val="FFFF00"/>
                </a:highlight>
                <a:latin typeface="宋体" panose="02010600030101010101" pitchFamily="2" charset="-122"/>
                <a:ea typeface="宋体" panose="02010600030101010101" pitchFamily="2" charset="-122"/>
                <a:cs typeface="宋体" panose="02010600030101010101" pitchFamily="2" charset="-122"/>
              </a:rPr>
              <a:t>“磁铁的奥秘”</a:t>
            </a:r>
            <a:endParaRPr>
              <a:highlight>
                <a:srgbClr val="FFFF00"/>
              </a:highlight>
              <a:latin typeface="宋体" panose="02010600030101010101" pitchFamily="2" charset="-122"/>
              <a:ea typeface="宋体" panose="02010600030101010101" pitchFamily="2" charset="-122"/>
              <a:cs typeface="宋体" panose="02010600030101010101" pitchFamily="2" charset="-122"/>
            </a:endParaRPr>
          </a:p>
        </p:txBody>
      </p:sp>
      <p:pic>
        <p:nvPicPr>
          <p:cNvPr id="4" name="图片 3" descr="cd727c1d693499898e3a5e6c9f1d863a"/>
          <p:cNvPicPr>
            <a:picLocks noChangeAspect="1"/>
          </p:cNvPicPr>
          <p:nvPr/>
        </p:nvPicPr>
        <p:blipFill>
          <a:blip r:embed="rId3"/>
          <a:stretch>
            <a:fillRect/>
          </a:stretch>
        </p:blipFill>
        <p:spPr>
          <a:xfrm>
            <a:off x="6965950" y="5096510"/>
            <a:ext cx="1339850" cy="1331595"/>
          </a:xfrm>
          <a:prstGeom prst="rect">
            <a:avLst/>
          </a:prstGeom>
        </p:spPr>
      </p:pic>
    </p:spTree>
    <p:custDataLst>
      <p:tags r:id="rId4"/>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一、实验操作类活动概述</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1050925" y="1441450"/>
            <a:ext cx="28092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2. 实验操作类活动的作用</a:t>
            </a:r>
            <a:endParaRPr lang="zh-CN" altLang="en-US" b="1">
              <a:solidFill>
                <a:srgbClr val="FF0000"/>
              </a:solidFill>
              <a:latin typeface="微软雅黑" panose="020B0503020204020204" pitchFamily="34" charset="-122"/>
              <a:ea typeface="微软雅黑" panose="020B0503020204020204" pitchFamily="34" charset="-122"/>
            </a:endParaRPr>
          </a:p>
        </p:txBody>
      </p:sp>
      <p:grpSp>
        <p:nvGrpSpPr>
          <p:cNvPr id="4" name="ísļiḍe"/>
          <p:cNvGrpSpPr/>
          <p:nvPr/>
        </p:nvGrpSpPr>
        <p:grpSpPr>
          <a:xfrm rot="0">
            <a:off x="4119245" y="2526030"/>
            <a:ext cx="4304030" cy="4246880"/>
            <a:chOff x="4705060" y="2462889"/>
            <a:chExt cx="3107196" cy="3266702"/>
          </a:xfrm>
        </p:grpSpPr>
        <p:sp>
          <p:nvSpPr>
            <p:cNvPr id="19" name="íŝľîḋé"/>
            <p:cNvSpPr/>
            <p:nvPr/>
          </p:nvSpPr>
          <p:spPr bwMode="auto">
            <a:xfrm>
              <a:off x="5886027" y="2462889"/>
              <a:ext cx="746707" cy="952196"/>
            </a:xfrm>
            <a:custGeom>
              <a:avLst/>
              <a:gdLst>
                <a:gd name="T0" fmla="*/ 174 w 348"/>
                <a:gd name="T1" fmla="*/ 0 h 444"/>
                <a:gd name="T2" fmla="*/ 59 w 348"/>
                <a:gd name="T3" fmla="*/ 115 h 444"/>
                <a:gd name="T4" fmla="*/ 59 w 348"/>
                <a:gd name="T5" fmla="*/ 328 h 444"/>
                <a:gd name="T6" fmla="*/ 174 w 348"/>
                <a:gd name="T7" fmla="*/ 444 h 444"/>
                <a:gd name="T8" fmla="*/ 290 w 348"/>
                <a:gd name="T9" fmla="*/ 328 h 444"/>
                <a:gd name="T10" fmla="*/ 290 w 348"/>
                <a:gd name="T11" fmla="*/ 115 h 444"/>
                <a:gd name="T12" fmla="*/ 174 w 348"/>
                <a:gd name="T13" fmla="*/ 0 h 444"/>
              </a:gdLst>
              <a:ahLst/>
              <a:cxnLst>
                <a:cxn ang="0">
                  <a:pos x="T0" y="T1"/>
                </a:cxn>
                <a:cxn ang="0">
                  <a:pos x="T2" y="T3"/>
                </a:cxn>
                <a:cxn ang="0">
                  <a:pos x="T4" y="T5"/>
                </a:cxn>
                <a:cxn ang="0">
                  <a:pos x="T6" y="T7"/>
                </a:cxn>
                <a:cxn ang="0">
                  <a:pos x="T8" y="T9"/>
                </a:cxn>
                <a:cxn ang="0">
                  <a:pos x="T10" y="T11"/>
                </a:cxn>
                <a:cxn ang="0">
                  <a:pos x="T12" y="T13"/>
                </a:cxn>
              </a:cxnLst>
              <a:rect l="0" t="0" r="r" b="b"/>
              <a:pathLst>
                <a:path w="348" h="444">
                  <a:moveTo>
                    <a:pt x="174" y="0"/>
                  </a:moveTo>
                  <a:cubicBezTo>
                    <a:pt x="59" y="115"/>
                    <a:pt x="59" y="115"/>
                    <a:pt x="59" y="115"/>
                  </a:cubicBezTo>
                  <a:cubicBezTo>
                    <a:pt x="0" y="174"/>
                    <a:pt x="0" y="270"/>
                    <a:pt x="59" y="328"/>
                  </a:cubicBezTo>
                  <a:cubicBezTo>
                    <a:pt x="174" y="444"/>
                    <a:pt x="174" y="444"/>
                    <a:pt x="174" y="444"/>
                  </a:cubicBezTo>
                  <a:cubicBezTo>
                    <a:pt x="290" y="328"/>
                    <a:pt x="290" y="328"/>
                    <a:pt x="290" y="328"/>
                  </a:cubicBezTo>
                  <a:cubicBezTo>
                    <a:pt x="348" y="270"/>
                    <a:pt x="348" y="174"/>
                    <a:pt x="290" y="115"/>
                  </a:cubicBezTo>
                  <a:cubicBezTo>
                    <a:pt x="174" y="0"/>
                    <a:pt x="174" y="0"/>
                    <a:pt x="174" y="0"/>
                  </a:cubicBezTo>
                </a:path>
              </a:pathLst>
            </a:custGeom>
            <a:solidFill>
              <a:schemeClr val="accent3"/>
            </a:solidFill>
            <a:ln>
              <a:noFill/>
            </a:ln>
          </p:spPr>
          <p:txBody>
            <a:bodyPr vert="horz" wrap="none" lIns="91440" tIns="45720" rIns="91440" bIns="45720" anchor="ctr" anchorCtr="0" compatLnSpc="1">
              <a:normAutofit/>
            </a:bodyPr>
            <a:p>
              <a:pPr algn="ctr"/>
              <a:r>
                <a:rPr lang="en-US" sz="2000">
                  <a:solidFill>
                    <a:schemeClr val="bg1"/>
                  </a:solidFill>
                  <a:latin typeface="Impact" panose="020B0806030902050204" pitchFamily="34" charset="0"/>
                </a:rPr>
                <a:t>03</a:t>
              </a:r>
              <a:endParaRPr lang="en-US" sz="2000">
                <a:solidFill>
                  <a:schemeClr val="bg1"/>
                </a:solidFill>
                <a:latin typeface="Impact" panose="020B0806030902050204" pitchFamily="34" charset="0"/>
              </a:endParaRPr>
            </a:p>
          </p:txBody>
        </p:sp>
        <p:sp>
          <p:nvSpPr>
            <p:cNvPr id="20" name="ïşḷïďê"/>
            <p:cNvSpPr/>
            <p:nvPr/>
          </p:nvSpPr>
          <p:spPr bwMode="auto">
            <a:xfrm>
              <a:off x="6861505" y="3938979"/>
              <a:ext cx="950751" cy="683034"/>
            </a:xfrm>
            <a:custGeom>
              <a:avLst/>
              <a:gdLst>
                <a:gd name="T0" fmla="*/ 222 w 443"/>
                <a:gd name="T1" fmla="*/ 0 h 318"/>
                <a:gd name="T2" fmla="*/ 115 w 443"/>
                <a:gd name="T3" fmla="*/ 44 h 318"/>
                <a:gd name="T4" fmla="*/ 0 w 443"/>
                <a:gd name="T5" fmla="*/ 159 h 318"/>
                <a:gd name="T6" fmla="*/ 115 w 443"/>
                <a:gd name="T7" fmla="*/ 274 h 318"/>
                <a:gd name="T8" fmla="*/ 222 w 443"/>
                <a:gd name="T9" fmla="*/ 318 h 318"/>
                <a:gd name="T10" fmla="*/ 328 w 443"/>
                <a:gd name="T11" fmla="*/ 274 h 318"/>
                <a:gd name="T12" fmla="*/ 443 w 443"/>
                <a:gd name="T13" fmla="*/ 159 h 318"/>
                <a:gd name="T14" fmla="*/ 328 w 443"/>
                <a:gd name="T15" fmla="*/ 44 h 318"/>
                <a:gd name="T16" fmla="*/ 222 w 443"/>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 h="318">
                  <a:moveTo>
                    <a:pt x="222" y="0"/>
                  </a:moveTo>
                  <a:cubicBezTo>
                    <a:pt x="183" y="0"/>
                    <a:pt x="144" y="14"/>
                    <a:pt x="115" y="44"/>
                  </a:cubicBezTo>
                  <a:cubicBezTo>
                    <a:pt x="0" y="159"/>
                    <a:pt x="0" y="159"/>
                    <a:pt x="0" y="159"/>
                  </a:cubicBezTo>
                  <a:cubicBezTo>
                    <a:pt x="115" y="274"/>
                    <a:pt x="115" y="274"/>
                    <a:pt x="115" y="274"/>
                  </a:cubicBezTo>
                  <a:cubicBezTo>
                    <a:pt x="144" y="304"/>
                    <a:pt x="183" y="318"/>
                    <a:pt x="222" y="318"/>
                  </a:cubicBezTo>
                  <a:cubicBezTo>
                    <a:pt x="260" y="318"/>
                    <a:pt x="299" y="304"/>
                    <a:pt x="328" y="274"/>
                  </a:cubicBezTo>
                  <a:cubicBezTo>
                    <a:pt x="443" y="159"/>
                    <a:pt x="443" y="159"/>
                    <a:pt x="443" y="159"/>
                  </a:cubicBezTo>
                  <a:cubicBezTo>
                    <a:pt x="328" y="44"/>
                    <a:pt x="328" y="44"/>
                    <a:pt x="328" y="44"/>
                  </a:cubicBezTo>
                  <a:cubicBezTo>
                    <a:pt x="299" y="14"/>
                    <a:pt x="260" y="0"/>
                    <a:pt x="222" y="0"/>
                  </a:cubicBezTo>
                </a:path>
              </a:pathLst>
            </a:custGeom>
            <a:solidFill>
              <a:schemeClr val="accent5"/>
            </a:solidFill>
            <a:ln>
              <a:noFill/>
            </a:ln>
          </p:spPr>
          <p:txBody>
            <a:bodyPr vert="horz" wrap="none" lIns="91440" tIns="45720" rIns="91440" bIns="45720" anchor="ctr" anchorCtr="0" compatLnSpc="1">
              <a:normAutofit/>
            </a:bodyPr>
            <a:p>
              <a:pPr algn="ctr"/>
              <a:r>
                <a:rPr lang="en-US" sz="2000">
                  <a:solidFill>
                    <a:schemeClr val="bg1"/>
                  </a:solidFill>
                  <a:latin typeface="Impact" panose="020B0806030902050204" pitchFamily="34" charset="0"/>
                </a:rPr>
                <a:t>05</a:t>
              </a:r>
              <a:endParaRPr lang="en-US" sz="2000">
                <a:solidFill>
                  <a:schemeClr val="bg1"/>
                </a:solidFill>
                <a:latin typeface="Impact" panose="020B0806030902050204" pitchFamily="34" charset="0"/>
              </a:endParaRPr>
            </a:p>
          </p:txBody>
        </p:sp>
        <p:sp>
          <p:nvSpPr>
            <p:cNvPr id="21" name="ïṧľïḍé"/>
            <p:cNvSpPr/>
            <p:nvPr/>
          </p:nvSpPr>
          <p:spPr bwMode="auto">
            <a:xfrm>
              <a:off x="4705060" y="3938979"/>
              <a:ext cx="952195" cy="683034"/>
            </a:xfrm>
            <a:custGeom>
              <a:avLst/>
              <a:gdLst>
                <a:gd name="T0" fmla="*/ 222 w 444"/>
                <a:gd name="T1" fmla="*/ 0 h 318"/>
                <a:gd name="T2" fmla="*/ 116 w 444"/>
                <a:gd name="T3" fmla="*/ 44 h 318"/>
                <a:gd name="T4" fmla="*/ 0 w 444"/>
                <a:gd name="T5" fmla="*/ 159 h 318"/>
                <a:gd name="T6" fmla="*/ 116 w 444"/>
                <a:gd name="T7" fmla="*/ 274 h 318"/>
                <a:gd name="T8" fmla="*/ 222 w 444"/>
                <a:gd name="T9" fmla="*/ 318 h 318"/>
                <a:gd name="T10" fmla="*/ 329 w 444"/>
                <a:gd name="T11" fmla="*/ 274 h 318"/>
                <a:gd name="T12" fmla="*/ 444 w 444"/>
                <a:gd name="T13" fmla="*/ 159 h 318"/>
                <a:gd name="T14" fmla="*/ 329 w 444"/>
                <a:gd name="T15" fmla="*/ 44 h 318"/>
                <a:gd name="T16" fmla="*/ 222 w 444"/>
                <a:gd name="T17" fmla="*/ 0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4" h="318">
                  <a:moveTo>
                    <a:pt x="222" y="0"/>
                  </a:moveTo>
                  <a:cubicBezTo>
                    <a:pt x="184" y="0"/>
                    <a:pt x="145" y="14"/>
                    <a:pt x="116" y="44"/>
                  </a:cubicBezTo>
                  <a:cubicBezTo>
                    <a:pt x="0" y="159"/>
                    <a:pt x="0" y="159"/>
                    <a:pt x="0" y="159"/>
                  </a:cubicBezTo>
                  <a:cubicBezTo>
                    <a:pt x="116" y="274"/>
                    <a:pt x="116" y="274"/>
                    <a:pt x="116" y="274"/>
                  </a:cubicBezTo>
                  <a:cubicBezTo>
                    <a:pt x="145" y="304"/>
                    <a:pt x="184" y="318"/>
                    <a:pt x="222" y="318"/>
                  </a:cubicBezTo>
                  <a:cubicBezTo>
                    <a:pt x="261" y="318"/>
                    <a:pt x="299" y="304"/>
                    <a:pt x="329" y="274"/>
                  </a:cubicBezTo>
                  <a:cubicBezTo>
                    <a:pt x="444" y="159"/>
                    <a:pt x="444" y="159"/>
                    <a:pt x="444" y="159"/>
                  </a:cubicBezTo>
                  <a:cubicBezTo>
                    <a:pt x="329" y="44"/>
                    <a:pt x="329" y="44"/>
                    <a:pt x="329" y="44"/>
                  </a:cubicBezTo>
                  <a:cubicBezTo>
                    <a:pt x="299" y="14"/>
                    <a:pt x="261" y="0"/>
                    <a:pt x="222" y="0"/>
                  </a:cubicBezTo>
                </a:path>
              </a:pathLst>
            </a:custGeom>
            <a:solidFill>
              <a:schemeClr val="accent1"/>
            </a:solidFill>
            <a:ln>
              <a:noFill/>
            </a:ln>
          </p:spPr>
          <p:txBody>
            <a:bodyPr vert="horz" wrap="none" lIns="91440" tIns="45720" rIns="91440" bIns="45720" anchor="ctr" anchorCtr="0" compatLnSpc="1">
              <a:normAutofit/>
            </a:bodyPr>
            <a:p>
              <a:pPr algn="ctr"/>
              <a:r>
                <a:rPr lang="en-US" sz="2000">
                  <a:solidFill>
                    <a:schemeClr val="bg1"/>
                  </a:solidFill>
                  <a:latin typeface="Impact" panose="020B0806030902050204" pitchFamily="34" charset="0"/>
                </a:rPr>
                <a:t>01</a:t>
              </a:r>
              <a:endParaRPr lang="en-US" sz="2000">
                <a:solidFill>
                  <a:schemeClr val="bg1"/>
                </a:solidFill>
                <a:latin typeface="Impact" panose="020B0806030902050204" pitchFamily="34" charset="0"/>
              </a:endParaRPr>
            </a:p>
          </p:txBody>
        </p:sp>
        <p:sp>
          <p:nvSpPr>
            <p:cNvPr id="22" name="îṧḻîḓè"/>
            <p:cNvSpPr/>
            <p:nvPr/>
          </p:nvSpPr>
          <p:spPr bwMode="auto">
            <a:xfrm>
              <a:off x="5152046" y="3063571"/>
              <a:ext cx="677246" cy="670009"/>
            </a:xfrm>
            <a:custGeom>
              <a:avLst/>
              <a:gdLst>
                <a:gd name="T0" fmla="*/ 162 w 316"/>
                <a:gd name="T1" fmla="*/ 0 h 312"/>
                <a:gd name="T2" fmla="*/ 0 w 316"/>
                <a:gd name="T3" fmla="*/ 0 h 312"/>
                <a:gd name="T4" fmla="*/ 0 w 316"/>
                <a:gd name="T5" fmla="*/ 164 h 312"/>
                <a:gd name="T6" fmla="*/ 150 w 316"/>
                <a:gd name="T7" fmla="*/ 312 h 312"/>
                <a:gd name="T8" fmla="*/ 316 w 316"/>
                <a:gd name="T9" fmla="*/ 312 h 312"/>
                <a:gd name="T10" fmla="*/ 316 w 316"/>
                <a:gd name="T11" fmla="*/ 152 h 312"/>
                <a:gd name="T12" fmla="*/ 162 w 316"/>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6" h="312">
                  <a:moveTo>
                    <a:pt x="162" y="0"/>
                  </a:moveTo>
                  <a:cubicBezTo>
                    <a:pt x="0" y="0"/>
                    <a:pt x="0" y="0"/>
                    <a:pt x="0" y="0"/>
                  </a:cubicBezTo>
                  <a:cubicBezTo>
                    <a:pt x="0" y="164"/>
                    <a:pt x="0" y="164"/>
                    <a:pt x="0" y="164"/>
                  </a:cubicBezTo>
                  <a:cubicBezTo>
                    <a:pt x="0" y="247"/>
                    <a:pt x="67" y="312"/>
                    <a:pt x="150" y="312"/>
                  </a:cubicBezTo>
                  <a:cubicBezTo>
                    <a:pt x="316" y="312"/>
                    <a:pt x="316" y="312"/>
                    <a:pt x="316" y="312"/>
                  </a:cubicBezTo>
                  <a:cubicBezTo>
                    <a:pt x="316" y="152"/>
                    <a:pt x="316" y="152"/>
                    <a:pt x="316" y="152"/>
                  </a:cubicBezTo>
                  <a:cubicBezTo>
                    <a:pt x="316" y="68"/>
                    <a:pt x="245" y="0"/>
                    <a:pt x="162" y="0"/>
                  </a:cubicBezTo>
                </a:path>
              </a:pathLst>
            </a:custGeom>
            <a:solidFill>
              <a:schemeClr val="accent2"/>
            </a:solidFill>
            <a:ln>
              <a:noFill/>
            </a:ln>
          </p:spPr>
          <p:txBody>
            <a:bodyPr vert="horz" wrap="none" lIns="91440" tIns="45720" rIns="91440" bIns="45720" anchor="ctr" anchorCtr="0" compatLnSpc="1">
              <a:normAutofit/>
            </a:bodyPr>
            <a:p>
              <a:pPr algn="ctr"/>
              <a:r>
                <a:rPr lang="en-US" sz="2000" dirty="0">
                  <a:solidFill>
                    <a:schemeClr val="bg1"/>
                  </a:solidFill>
                  <a:latin typeface="Impact" panose="020B0806030902050204" pitchFamily="34" charset="0"/>
                </a:rPr>
                <a:t>02</a:t>
              </a:r>
              <a:endParaRPr lang="en-US" sz="2000" dirty="0">
                <a:solidFill>
                  <a:schemeClr val="bg1"/>
                </a:solidFill>
                <a:latin typeface="Impact" panose="020B0806030902050204" pitchFamily="34" charset="0"/>
              </a:endParaRPr>
            </a:p>
          </p:txBody>
        </p:sp>
        <p:sp>
          <p:nvSpPr>
            <p:cNvPr id="23" name="iṡḷidè"/>
            <p:cNvSpPr/>
            <p:nvPr/>
          </p:nvSpPr>
          <p:spPr bwMode="auto">
            <a:xfrm>
              <a:off x="6689469" y="3063571"/>
              <a:ext cx="670009" cy="670009"/>
            </a:xfrm>
            <a:custGeom>
              <a:avLst/>
              <a:gdLst>
                <a:gd name="T0" fmla="*/ 312 w 312"/>
                <a:gd name="T1" fmla="*/ 0 h 312"/>
                <a:gd name="T2" fmla="*/ 153 w 312"/>
                <a:gd name="T3" fmla="*/ 0 h 312"/>
                <a:gd name="T4" fmla="*/ 0 w 312"/>
                <a:gd name="T5" fmla="*/ 152 h 312"/>
                <a:gd name="T6" fmla="*/ 0 w 312"/>
                <a:gd name="T7" fmla="*/ 312 h 312"/>
                <a:gd name="T8" fmla="*/ 165 w 312"/>
                <a:gd name="T9" fmla="*/ 312 h 312"/>
                <a:gd name="T10" fmla="*/ 312 w 312"/>
                <a:gd name="T11" fmla="*/ 164 h 312"/>
                <a:gd name="T12" fmla="*/ 312 w 312"/>
                <a:gd name="T13" fmla="*/ 0 h 312"/>
              </a:gdLst>
              <a:ahLst/>
              <a:cxnLst>
                <a:cxn ang="0">
                  <a:pos x="T0" y="T1"/>
                </a:cxn>
                <a:cxn ang="0">
                  <a:pos x="T2" y="T3"/>
                </a:cxn>
                <a:cxn ang="0">
                  <a:pos x="T4" y="T5"/>
                </a:cxn>
                <a:cxn ang="0">
                  <a:pos x="T6" y="T7"/>
                </a:cxn>
                <a:cxn ang="0">
                  <a:pos x="T8" y="T9"/>
                </a:cxn>
                <a:cxn ang="0">
                  <a:pos x="T10" y="T11"/>
                </a:cxn>
                <a:cxn ang="0">
                  <a:pos x="T12" y="T13"/>
                </a:cxn>
              </a:cxnLst>
              <a:rect l="0" t="0" r="r" b="b"/>
              <a:pathLst>
                <a:path w="312" h="312">
                  <a:moveTo>
                    <a:pt x="312" y="0"/>
                  </a:moveTo>
                  <a:cubicBezTo>
                    <a:pt x="153" y="0"/>
                    <a:pt x="153" y="0"/>
                    <a:pt x="153" y="0"/>
                  </a:cubicBezTo>
                  <a:cubicBezTo>
                    <a:pt x="69" y="0"/>
                    <a:pt x="0" y="68"/>
                    <a:pt x="0" y="152"/>
                  </a:cubicBezTo>
                  <a:cubicBezTo>
                    <a:pt x="0" y="312"/>
                    <a:pt x="0" y="312"/>
                    <a:pt x="0" y="312"/>
                  </a:cubicBezTo>
                  <a:cubicBezTo>
                    <a:pt x="165" y="312"/>
                    <a:pt x="165" y="312"/>
                    <a:pt x="165" y="312"/>
                  </a:cubicBezTo>
                  <a:cubicBezTo>
                    <a:pt x="248" y="312"/>
                    <a:pt x="312" y="247"/>
                    <a:pt x="312" y="164"/>
                  </a:cubicBezTo>
                  <a:cubicBezTo>
                    <a:pt x="312" y="0"/>
                    <a:pt x="312" y="0"/>
                    <a:pt x="312" y="0"/>
                  </a:cubicBezTo>
                </a:path>
              </a:pathLst>
            </a:custGeom>
            <a:solidFill>
              <a:schemeClr val="accent4"/>
            </a:solidFill>
            <a:ln>
              <a:noFill/>
            </a:ln>
          </p:spPr>
          <p:txBody>
            <a:bodyPr vert="horz" wrap="none" lIns="91440" tIns="45720" rIns="91440" bIns="45720" anchor="ctr" anchorCtr="0" compatLnSpc="1">
              <a:normAutofit/>
            </a:bodyPr>
            <a:p>
              <a:pPr algn="ctr"/>
              <a:r>
                <a:rPr lang="en-US" sz="2000">
                  <a:solidFill>
                    <a:schemeClr val="bg1"/>
                  </a:solidFill>
                  <a:latin typeface="Impact" panose="020B0806030902050204" pitchFamily="34" charset="0"/>
                </a:rPr>
                <a:t>04</a:t>
              </a:r>
              <a:endParaRPr lang="en-US" sz="2000">
                <a:solidFill>
                  <a:schemeClr val="bg1"/>
                </a:solidFill>
                <a:latin typeface="Impact" panose="020B0806030902050204" pitchFamily="34" charset="0"/>
              </a:endParaRPr>
            </a:p>
          </p:txBody>
        </p:sp>
        <p:sp>
          <p:nvSpPr>
            <p:cNvPr id="24" name="išļíḍê"/>
            <p:cNvSpPr/>
            <p:nvPr/>
          </p:nvSpPr>
          <p:spPr bwMode="auto">
            <a:xfrm>
              <a:off x="5809439" y="3482211"/>
              <a:ext cx="984880" cy="1895036"/>
            </a:xfrm>
            <a:custGeom>
              <a:avLst/>
              <a:gdLst/>
              <a:ahLst/>
              <a:cxnLst>
                <a:cxn ang="0">
                  <a:pos x="670" y="551"/>
                </a:cxn>
                <a:cxn ang="0">
                  <a:pos x="659" y="545"/>
                </a:cxn>
                <a:cxn ang="0">
                  <a:pos x="652" y="551"/>
                </a:cxn>
                <a:cxn ang="0">
                  <a:pos x="518" y="719"/>
                </a:cxn>
                <a:cxn ang="0">
                  <a:pos x="424" y="720"/>
                </a:cxn>
                <a:cxn ang="0">
                  <a:pos x="428" y="647"/>
                </a:cxn>
                <a:cxn ang="0">
                  <a:pos x="528" y="305"/>
                </a:cxn>
                <a:cxn ang="0">
                  <a:pos x="524" y="301"/>
                </a:cxn>
                <a:cxn ang="0">
                  <a:pos x="511" y="308"/>
                </a:cxn>
                <a:cxn ang="0">
                  <a:pos x="419" y="415"/>
                </a:cxn>
                <a:cxn ang="0">
                  <a:pos x="376" y="291"/>
                </a:cxn>
                <a:cxn ang="0">
                  <a:pos x="360" y="121"/>
                </a:cxn>
                <a:cxn ang="0">
                  <a:pos x="342" y="72"/>
                </a:cxn>
                <a:cxn ang="0">
                  <a:pos x="338" y="64"/>
                </a:cxn>
                <a:cxn ang="0">
                  <a:pos x="300" y="7"/>
                </a:cxn>
                <a:cxn ang="0">
                  <a:pos x="299" y="5"/>
                </a:cxn>
                <a:cxn ang="0">
                  <a:pos x="292" y="1"/>
                </a:cxn>
                <a:cxn ang="0">
                  <a:pos x="284" y="4"/>
                </a:cxn>
                <a:cxn ang="0">
                  <a:pos x="282" y="15"/>
                </a:cxn>
                <a:cxn ang="0">
                  <a:pos x="315" y="150"/>
                </a:cxn>
                <a:cxn ang="0">
                  <a:pos x="305" y="279"/>
                </a:cxn>
                <a:cxn ang="0">
                  <a:pos x="138" y="202"/>
                </a:cxn>
                <a:cxn ang="0">
                  <a:pos x="136" y="198"/>
                </a:cxn>
                <a:cxn ang="0">
                  <a:pos x="136" y="198"/>
                </a:cxn>
                <a:cxn ang="0">
                  <a:pos x="126" y="198"/>
                </a:cxn>
                <a:cxn ang="0">
                  <a:pos x="161" y="356"/>
                </a:cxn>
                <a:cxn ang="0">
                  <a:pos x="242" y="420"/>
                </a:cxn>
                <a:cxn ang="0">
                  <a:pos x="297" y="527"/>
                </a:cxn>
                <a:cxn ang="0">
                  <a:pos x="285" y="648"/>
                </a:cxn>
                <a:cxn ang="0">
                  <a:pos x="181" y="699"/>
                </a:cxn>
                <a:cxn ang="0">
                  <a:pos x="102" y="671"/>
                </a:cxn>
                <a:cxn ang="0">
                  <a:pos x="13" y="616"/>
                </a:cxn>
                <a:cxn ang="0">
                  <a:pos x="3" y="619"/>
                </a:cxn>
                <a:cxn ang="0">
                  <a:pos x="4" y="619"/>
                </a:cxn>
                <a:cxn ang="0">
                  <a:pos x="1" y="627"/>
                </a:cxn>
                <a:cxn ang="0">
                  <a:pos x="108" y="748"/>
                </a:cxn>
                <a:cxn ang="0">
                  <a:pos x="221" y="908"/>
                </a:cxn>
                <a:cxn ang="0">
                  <a:pos x="197" y="1295"/>
                </a:cxn>
                <a:cxn ang="0">
                  <a:pos x="200" y="1307"/>
                </a:cxn>
                <a:cxn ang="0">
                  <a:pos x="202" y="1310"/>
                </a:cxn>
                <a:cxn ang="0">
                  <a:pos x="294" y="1313"/>
                </a:cxn>
                <a:cxn ang="0">
                  <a:pos x="445" y="1310"/>
                </a:cxn>
                <a:cxn ang="0">
                  <a:pos x="450" y="1304"/>
                </a:cxn>
                <a:cxn ang="0">
                  <a:pos x="455" y="1296"/>
                </a:cxn>
                <a:cxn ang="0">
                  <a:pos x="422" y="1147"/>
                </a:cxn>
                <a:cxn ang="0">
                  <a:pos x="445" y="879"/>
                </a:cxn>
                <a:cxn ang="0">
                  <a:pos x="592" y="717"/>
                </a:cxn>
                <a:cxn ang="0">
                  <a:pos x="670" y="551"/>
                </a:cxn>
              </a:cxnLst>
              <a:rect l="0" t="0" r="r" b="b"/>
              <a:pathLst>
                <a:path w="687" h="1324">
                  <a:moveTo>
                    <a:pt x="670" y="551"/>
                  </a:moveTo>
                  <a:cubicBezTo>
                    <a:pt x="669" y="545"/>
                    <a:pt x="664" y="543"/>
                    <a:pt x="659" y="545"/>
                  </a:cubicBezTo>
                  <a:cubicBezTo>
                    <a:pt x="656" y="545"/>
                    <a:pt x="653" y="547"/>
                    <a:pt x="652" y="551"/>
                  </a:cubicBezTo>
                  <a:cubicBezTo>
                    <a:pt x="629" y="624"/>
                    <a:pt x="580" y="675"/>
                    <a:pt x="518" y="719"/>
                  </a:cubicBezTo>
                  <a:cubicBezTo>
                    <a:pt x="493" y="737"/>
                    <a:pt x="439" y="763"/>
                    <a:pt x="424" y="720"/>
                  </a:cubicBezTo>
                  <a:cubicBezTo>
                    <a:pt x="416" y="698"/>
                    <a:pt x="423" y="670"/>
                    <a:pt x="428" y="647"/>
                  </a:cubicBezTo>
                  <a:cubicBezTo>
                    <a:pt x="454" y="529"/>
                    <a:pt x="575" y="435"/>
                    <a:pt x="528" y="305"/>
                  </a:cubicBezTo>
                  <a:cubicBezTo>
                    <a:pt x="528" y="302"/>
                    <a:pt x="526" y="301"/>
                    <a:pt x="524" y="301"/>
                  </a:cubicBezTo>
                  <a:cubicBezTo>
                    <a:pt x="520" y="298"/>
                    <a:pt x="512" y="300"/>
                    <a:pt x="511" y="308"/>
                  </a:cubicBezTo>
                  <a:cubicBezTo>
                    <a:pt x="505" y="354"/>
                    <a:pt x="478" y="426"/>
                    <a:pt x="419" y="415"/>
                  </a:cubicBezTo>
                  <a:cubicBezTo>
                    <a:pt x="372" y="407"/>
                    <a:pt x="376" y="326"/>
                    <a:pt x="376" y="291"/>
                  </a:cubicBezTo>
                  <a:cubicBezTo>
                    <a:pt x="375" y="235"/>
                    <a:pt x="373" y="177"/>
                    <a:pt x="360" y="121"/>
                  </a:cubicBezTo>
                  <a:cubicBezTo>
                    <a:pt x="356" y="104"/>
                    <a:pt x="350" y="88"/>
                    <a:pt x="342" y="72"/>
                  </a:cubicBezTo>
                  <a:cubicBezTo>
                    <a:pt x="341" y="69"/>
                    <a:pt x="340" y="66"/>
                    <a:pt x="338" y="64"/>
                  </a:cubicBezTo>
                  <a:cubicBezTo>
                    <a:pt x="330" y="41"/>
                    <a:pt x="317" y="23"/>
                    <a:pt x="300" y="7"/>
                  </a:cubicBezTo>
                  <a:cubicBezTo>
                    <a:pt x="299" y="6"/>
                    <a:pt x="299" y="6"/>
                    <a:pt x="299" y="5"/>
                  </a:cubicBezTo>
                  <a:cubicBezTo>
                    <a:pt x="298" y="2"/>
                    <a:pt x="295" y="1"/>
                    <a:pt x="292" y="1"/>
                  </a:cubicBezTo>
                  <a:cubicBezTo>
                    <a:pt x="289" y="0"/>
                    <a:pt x="286" y="1"/>
                    <a:pt x="284" y="4"/>
                  </a:cubicBezTo>
                  <a:cubicBezTo>
                    <a:pt x="281" y="6"/>
                    <a:pt x="279" y="10"/>
                    <a:pt x="282" y="15"/>
                  </a:cubicBezTo>
                  <a:cubicBezTo>
                    <a:pt x="308" y="53"/>
                    <a:pt x="311" y="105"/>
                    <a:pt x="315" y="150"/>
                  </a:cubicBezTo>
                  <a:cubicBezTo>
                    <a:pt x="318" y="193"/>
                    <a:pt x="317" y="237"/>
                    <a:pt x="305" y="279"/>
                  </a:cubicBezTo>
                  <a:cubicBezTo>
                    <a:pt x="273" y="395"/>
                    <a:pt x="152" y="267"/>
                    <a:pt x="138" y="202"/>
                  </a:cubicBezTo>
                  <a:cubicBezTo>
                    <a:pt x="138" y="201"/>
                    <a:pt x="137" y="199"/>
                    <a:pt x="136" y="198"/>
                  </a:cubicBezTo>
                  <a:cubicBezTo>
                    <a:pt x="136" y="198"/>
                    <a:pt x="136" y="198"/>
                    <a:pt x="136" y="198"/>
                  </a:cubicBezTo>
                  <a:cubicBezTo>
                    <a:pt x="134" y="195"/>
                    <a:pt x="128" y="193"/>
                    <a:pt x="126" y="198"/>
                  </a:cubicBezTo>
                  <a:cubicBezTo>
                    <a:pt x="100" y="258"/>
                    <a:pt x="118" y="311"/>
                    <a:pt x="161" y="356"/>
                  </a:cubicBezTo>
                  <a:cubicBezTo>
                    <a:pt x="184" y="381"/>
                    <a:pt x="215" y="399"/>
                    <a:pt x="242" y="420"/>
                  </a:cubicBezTo>
                  <a:cubicBezTo>
                    <a:pt x="276" y="448"/>
                    <a:pt x="292" y="484"/>
                    <a:pt x="297" y="527"/>
                  </a:cubicBezTo>
                  <a:cubicBezTo>
                    <a:pt x="303" y="568"/>
                    <a:pt x="298" y="609"/>
                    <a:pt x="285" y="648"/>
                  </a:cubicBezTo>
                  <a:cubicBezTo>
                    <a:pt x="268" y="700"/>
                    <a:pt x="231" y="712"/>
                    <a:pt x="181" y="699"/>
                  </a:cubicBezTo>
                  <a:cubicBezTo>
                    <a:pt x="155" y="691"/>
                    <a:pt x="128" y="680"/>
                    <a:pt x="102" y="671"/>
                  </a:cubicBezTo>
                  <a:cubicBezTo>
                    <a:pt x="74" y="661"/>
                    <a:pt x="25" y="646"/>
                    <a:pt x="13" y="616"/>
                  </a:cubicBezTo>
                  <a:cubicBezTo>
                    <a:pt x="10" y="611"/>
                    <a:pt x="1" y="613"/>
                    <a:pt x="3" y="619"/>
                  </a:cubicBezTo>
                  <a:cubicBezTo>
                    <a:pt x="3" y="619"/>
                    <a:pt x="4" y="619"/>
                    <a:pt x="4" y="619"/>
                  </a:cubicBezTo>
                  <a:cubicBezTo>
                    <a:pt x="1" y="621"/>
                    <a:pt x="0" y="624"/>
                    <a:pt x="1" y="627"/>
                  </a:cubicBezTo>
                  <a:cubicBezTo>
                    <a:pt x="27" y="677"/>
                    <a:pt x="68" y="711"/>
                    <a:pt x="108" y="748"/>
                  </a:cubicBezTo>
                  <a:cubicBezTo>
                    <a:pt x="156" y="792"/>
                    <a:pt x="197" y="847"/>
                    <a:pt x="221" y="908"/>
                  </a:cubicBezTo>
                  <a:cubicBezTo>
                    <a:pt x="268" y="1029"/>
                    <a:pt x="254" y="1180"/>
                    <a:pt x="197" y="1295"/>
                  </a:cubicBezTo>
                  <a:cubicBezTo>
                    <a:pt x="194" y="1300"/>
                    <a:pt x="196" y="1304"/>
                    <a:pt x="200" y="1307"/>
                  </a:cubicBezTo>
                  <a:cubicBezTo>
                    <a:pt x="200" y="1308"/>
                    <a:pt x="201" y="1309"/>
                    <a:pt x="202" y="1310"/>
                  </a:cubicBezTo>
                  <a:cubicBezTo>
                    <a:pt x="225" y="1324"/>
                    <a:pt x="269" y="1315"/>
                    <a:pt x="294" y="1313"/>
                  </a:cubicBezTo>
                  <a:cubicBezTo>
                    <a:pt x="343" y="1309"/>
                    <a:pt x="398" y="1322"/>
                    <a:pt x="445" y="1310"/>
                  </a:cubicBezTo>
                  <a:cubicBezTo>
                    <a:pt x="448" y="1310"/>
                    <a:pt x="450" y="1307"/>
                    <a:pt x="450" y="1304"/>
                  </a:cubicBezTo>
                  <a:cubicBezTo>
                    <a:pt x="455" y="1306"/>
                    <a:pt x="459" y="1299"/>
                    <a:pt x="455" y="1296"/>
                  </a:cubicBezTo>
                  <a:cubicBezTo>
                    <a:pt x="420" y="1263"/>
                    <a:pt x="427" y="1191"/>
                    <a:pt x="422" y="1147"/>
                  </a:cubicBezTo>
                  <a:cubicBezTo>
                    <a:pt x="413" y="1057"/>
                    <a:pt x="408" y="964"/>
                    <a:pt x="445" y="879"/>
                  </a:cubicBezTo>
                  <a:cubicBezTo>
                    <a:pt x="475" y="812"/>
                    <a:pt x="540" y="767"/>
                    <a:pt x="592" y="717"/>
                  </a:cubicBezTo>
                  <a:cubicBezTo>
                    <a:pt x="637" y="675"/>
                    <a:pt x="687" y="617"/>
                    <a:pt x="670" y="551"/>
                  </a:cubicBezTo>
                  <a:close/>
                </a:path>
              </a:pathLst>
            </a:custGeom>
            <a:solidFill>
              <a:schemeClr val="bg2">
                <a:lumMod val="90000"/>
              </a:schemeClr>
            </a:solidFill>
            <a:ln w="12700">
              <a:miter lim="400000"/>
            </a:ln>
          </p:spPr>
          <p:txBody>
            <a:bodyPr anchor="ctr"/>
            <a:p>
              <a:pPr algn="ctr"/>
            </a:p>
          </p:txBody>
        </p:sp>
        <p:sp>
          <p:nvSpPr>
            <p:cNvPr id="25" name="i$liďê"/>
            <p:cNvSpPr/>
            <p:nvPr/>
          </p:nvSpPr>
          <p:spPr bwMode="auto">
            <a:xfrm>
              <a:off x="4972515" y="4867620"/>
              <a:ext cx="2626550" cy="861971"/>
            </a:xfrm>
            <a:custGeom>
              <a:avLst/>
              <a:gdLst/>
              <a:ahLst/>
              <a:cxnLst>
                <a:cxn ang="0">
                  <a:pos x="1229" y="237"/>
                </a:cxn>
                <a:cxn ang="0">
                  <a:pos x="0" y="272"/>
                </a:cxn>
                <a:cxn ang="0">
                  <a:pos x="1229" y="237"/>
                </a:cxn>
              </a:cxnLst>
              <a:rect l="0" t="0" r="r" b="b"/>
              <a:pathLst>
                <a:path w="1229" h="272">
                  <a:moveTo>
                    <a:pt x="1229" y="237"/>
                  </a:moveTo>
                  <a:cubicBezTo>
                    <a:pt x="1229" y="237"/>
                    <a:pt x="463" y="138"/>
                    <a:pt x="0" y="272"/>
                  </a:cubicBezTo>
                  <a:cubicBezTo>
                    <a:pt x="0" y="272"/>
                    <a:pt x="516" y="0"/>
                    <a:pt x="1229" y="237"/>
                  </a:cubicBezTo>
                  <a:close/>
                </a:path>
              </a:pathLst>
            </a:custGeom>
            <a:solidFill>
              <a:schemeClr val="tx2">
                <a:lumMod val="40000"/>
                <a:lumOff val="60000"/>
              </a:schemeClr>
            </a:solidFill>
            <a:ln w="12700">
              <a:miter lim="400000"/>
            </a:ln>
          </p:spPr>
          <p:txBody>
            <a:bodyPr anchor="ctr"/>
            <a:p>
              <a:pPr algn="ctr"/>
            </a:p>
          </p:txBody>
        </p:sp>
      </p:grpSp>
      <p:sp>
        <p:nvSpPr>
          <p:cNvPr id="3" name="文本框 2"/>
          <p:cNvSpPr txBox="1"/>
          <p:nvPr/>
        </p:nvSpPr>
        <p:spPr>
          <a:xfrm>
            <a:off x="949325" y="4704715"/>
            <a:ext cx="30099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调动幼儿的积极性和主动性。</a:t>
            </a:r>
            <a:endParaRPr lang="zh-CN" altLang="en-US" b="1">
              <a:latin typeface="微软雅黑" panose="020B0503020204020204" pitchFamily="34" charset="-122"/>
              <a:ea typeface="微软雅黑" panose="020B0503020204020204" pitchFamily="34" charset="-122"/>
            </a:endParaRPr>
          </a:p>
        </p:txBody>
      </p:sp>
      <p:sp>
        <p:nvSpPr>
          <p:cNvPr id="5" name="文本框 4"/>
          <p:cNvSpPr txBox="1"/>
          <p:nvPr/>
        </p:nvSpPr>
        <p:spPr>
          <a:xfrm>
            <a:off x="1345565" y="3063240"/>
            <a:ext cx="332676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让幼儿体验到科学探索的本质。</a:t>
            </a:r>
            <a:endParaRPr lang="zh-CN" altLang="en-US" b="1">
              <a:latin typeface="微软雅黑" panose="020B0503020204020204" pitchFamily="34" charset="-122"/>
              <a:ea typeface="微软雅黑" panose="020B0503020204020204" pitchFamily="34" charset="-122"/>
            </a:endParaRPr>
          </a:p>
        </p:txBody>
      </p:sp>
      <p:sp>
        <p:nvSpPr>
          <p:cNvPr id="8" name="文本框 7"/>
          <p:cNvSpPr txBox="1"/>
          <p:nvPr/>
        </p:nvSpPr>
        <p:spPr>
          <a:xfrm>
            <a:off x="4952365" y="2042160"/>
            <a:ext cx="284416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有助于幼儿理解科学现象。</a:t>
            </a:r>
            <a:endParaRPr lang="zh-CN" altLang="en-US" b="1">
              <a:latin typeface="微软雅黑" panose="020B0503020204020204" pitchFamily="34" charset="-122"/>
              <a:ea typeface="微软雅黑" panose="020B0503020204020204" pitchFamily="34" charset="-122"/>
            </a:endParaRPr>
          </a:p>
        </p:txBody>
      </p:sp>
      <p:sp>
        <p:nvSpPr>
          <p:cNvPr id="9" name="文本框 8"/>
          <p:cNvSpPr txBox="1"/>
          <p:nvPr/>
        </p:nvSpPr>
        <p:spPr>
          <a:xfrm>
            <a:off x="7994015" y="2829560"/>
            <a:ext cx="3248660" cy="119888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培养幼儿的动手操作能力，发展他们的观察、分析、思维能力，促进其智力与能力的综合发展。</a:t>
            </a:r>
            <a:endParaRPr lang="zh-CN" altLang="en-US" b="1">
              <a:latin typeface="微软雅黑" panose="020B0503020204020204" pitchFamily="34" charset="-122"/>
              <a:ea typeface="微软雅黑" panose="020B0503020204020204" pitchFamily="34" charset="-122"/>
            </a:endParaRPr>
          </a:p>
        </p:txBody>
      </p:sp>
      <p:sp>
        <p:nvSpPr>
          <p:cNvPr id="10" name="文本框 9"/>
          <p:cNvSpPr txBox="1"/>
          <p:nvPr/>
        </p:nvSpPr>
        <p:spPr>
          <a:xfrm>
            <a:off x="8423275" y="4704715"/>
            <a:ext cx="3034665" cy="92202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帮助幼儿形成科学实验的意识，以及用实验方法探索世界的态度与习惯。</a:t>
            </a:r>
            <a:endParaRPr lang="zh-CN" altLang="en-US" b="1">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一、实验操作类活动概述</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1050925" y="1530350"/>
            <a:ext cx="28092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3. 实验操作类活动的特点</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050925" y="2050415"/>
            <a:ext cx="9777730" cy="3636010"/>
          </a:xfrm>
          <a:prstGeom prst="rect">
            <a:avLst/>
          </a:prstGeom>
          <a:noFill/>
        </p:spPr>
        <p:txBody>
          <a:bodyPr wrap="square" rtlCol="0" anchor="t">
            <a:spAutoFit/>
          </a:bodyPr>
          <a:p>
            <a:pPr marL="285750" indent="-285750">
              <a:lnSpc>
                <a:spcPct val="160000"/>
              </a:lnSpc>
              <a:buFont typeface="Wingdings" panose="05000000000000000000" charset="0"/>
              <a:buChar char="l"/>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第一，幼儿的实验操作是教育活动，而非科学活动，它是幼儿在教师设置的情境中，并在教师的指导下进行的科学探究活动，其根本意义是在科学探究过程中对幼儿进行教育。</a:t>
            </a:r>
            <a:endParaRPr>
              <a:latin typeface="微软雅黑" panose="020B0503020204020204" pitchFamily="34" charset="-122"/>
              <a:ea typeface="微软雅黑" panose="020B0503020204020204" pitchFamily="34" charset="-122"/>
            </a:endParaRPr>
          </a:p>
          <a:p>
            <a:pPr marL="285750" indent="-285750">
              <a:lnSpc>
                <a:spcPct val="160000"/>
              </a:lnSpc>
              <a:buFont typeface="Wingdings" panose="05000000000000000000" charset="0"/>
              <a:buChar char="l"/>
            </a:pPr>
            <a:r>
              <a:rPr>
                <a:latin typeface="微软雅黑" panose="020B0503020204020204" pitchFamily="34" charset="-122"/>
                <a:ea typeface="微软雅黑" panose="020B0503020204020204" pitchFamily="34" charset="-122"/>
              </a:rPr>
              <a:t>   第二，实验过程简略，没有严格的科学控制。幼儿的实验操作活动以定性实验为主，基本没有数量化，其假设、操作过程、结论等也都比较粗略。</a:t>
            </a:r>
            <a:endParaRPr>
              <a:latin typeface="微软雅黑" panose="020B0503020204020204" pitchFamily="34" charset="-122"/>
              <a:ea typeface="微软雅黑" panose="020B0503020204020204" pitchFamily="34" charset="-122"/>
            </a:endParaRPr>
          </a:p>
          <a:p>
            <a:pPr marL="285750" indent="-285750">
              <a:lnSpc>
                <a:spcPct val="160000"/>
              </a:lnSpc>
              <a:buFont typeface="Wingdings" panose="05000000000000000000" charset="0"/>
              <a:buChar char="l"/>
            </a:pPr>
            <a:r>
              <a:rPr>
                <a:latin typeface="微软雅黑" panose="020B0503020204020204" pitchFamily="34" charset="-122"/>
                <a:ea typeface="微软雅黑" panose="020B0503020204020204" pitchFamily="34" charset="-122"/>
              </a:rPr>
              <a:t>   第三，实验带有游戏性，在玩中做。幼儿有很强的游戏心理，生活中做各种事情往往都伴随着游戏状态，进行实验探究活动也一样，常常需要结合游戏的情境。</a:t>
            </a:r>
            <a:endParaRPr>
              <a:latin typeface="微软雅黑" panose="020B0503020204020204" pitchFamily="34" charset="-122"/>
              <a:ea typeface="微软雅黑" panose="020B0503020204020204" pitchFamily="34" charset="-122"/>
            </a:endParaRPr>
          </a:p>
          <a:p>
            <a:pPr marL="285750" indent="-285750">
              <a:lnSpc>
                <a:spcPct val="160000"/>
              </a:lnSpc>
              <a:buFont typeface="Wingdings" panose="05000000000000000000" charset="0"/>
              <a:buChar char="l"/>
            </a:pPr>
            <a:r>
              <a:rPr>
                <a:latin typeface="微软雅黑" panose="020B0503020204020204" pitchFamily="34" charset="-122"/>
                <a:ea typeface="微软雅黑" panose="020B0503020204020204" pitchFamily="34" charset="-122"/>
              </a:rPr>
              <a:t>  第四，实验泛化到生活中。由于幼儿的实验非常简略性，他们会把实验泛化到生活的方方面面，随时随地都在做实验。</a:t>
            </a:r>
            <a:endParaRPr>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9314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二、实验操作类活动的设计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975225" y="1441450"/>
            <a:ext cx="28092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（一）活动目标的设计</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771525" y="1999615"/>
            <a:ext cx="10577830" cy="865505"/>
          </a:xfrm>
          <a:prstGeom prst="rect">
            <a:avLst/>
          </a:prstGeom>
          <a:noFill/>
        </p:spPr>
        <p:txBody>
          <a:bodyPr wrap="square" rtlCol="0" anchor="t">
            <a:spAutoFit/>
          </a:bodyPr>
          <a:p>
            <a:pPr indent="0">
              <a:lnSpc>
                <a:spcPct val="140000"/>
              </a:lnSpc>
              <a:buFont typeface="Wingdings" panose="05000000000000000000" charset="0"/>
              <a:buNone/>
            </a:pPr>
            <a:r>
              <a:rPr lang="en-US" b="1">
                <a:latin typeface="微软雅黑" panose="020B0503020204020204" pitchFamily="34" charset="-122"/>
                <a:ea typeface="微软雅黑" panose="020B0503020204020204" pitchFamily="34" charset="-122"/>
              </a:rPr>
              <a:t>    </a:t>
            </a:r>
            <a:r>
              <a:rPr b="1">
                <a:latin typeface="微软雅黑" panose="020B0503020204020204" pitchFamily="34" charset="-122"/>
                <a:ea typeface="微软雅黑" panose="020B0503020204020204" pitchFamily="34" charset="-122"/>
              </a:rPr>
              <a:t>实验操作类活动强调幼儿亲自动手操作实验对象，经历探究过程，以发现事物的变化及其相互联系。实验操作类活动要达到的重要教学目标包括以下几点</a:t>
            </a:r>
            <a:r>
              <a:rPr lang="zh-CN" b="1">
                <a:latin typeface="微软雅黑" panose="020B0503020204020204" pitchFamily="34" charset="-122"/>
                <a:ea typeface="微软雅黑" panose="020B0503020204020204" pitchFamily="34" charset="-122"/>
              </a:rPr>
              <a:t>：</a:t>
            </a:r>
            <a:endParaRPr lang="zh-CN" b="1">
              <a:latin typeface="微软雅黑" panose="020B0503020204020204" pitchFamily="34" charset="-122"/>
              <a:ea typeface="微软雅黑" panose="020B0503020204020204" pitchFamily="34" charset="-122"/>
            </a:endParaRPr>
          </a:p>
        </p:txBody>
      </p:sp>
      <p:sp>
        <p:nvSpPr>
          <p:cNvPr id="3" name="文本框 2"/>
          <p:cNvSpPr txBox="1"/>
          <p:nvPr/>
        </p:nvSpPr>
        <p:spPr>
          <a:xfrm>
            <a:off x="771525" y="3034030"/>
            <a:ext cx="10044430" cy="2084070"/>
          </a:xfrm>
          <a:prstGeom prst="rect">
            <a:avLst/>
          </a:prstGeom>
          <a:noFill/>
        </p:spPr>
        <p:txBody>
          <a:bodyPr wrap="square" rtlCol="0" anchor="t">
            <a:spAutoFit/>
          </a:bodyPr>
          <a:p>
            <a:pPr>
              <a:lnSpc>
                <a:spcPct val="18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（1）激发幼儿对科学的好奇心，即通过实验操作活动使幼儿的好奇心得到满足与促进。</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（2）培养科学探究能力，即使幼儿获得实验操作的经历，学会一定的实验操作技能，并能在实验操作中有所发现。</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（3）获得科学知识与经验，即使幼儿通过实验操作活动获得对事物、现象的基本认识。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940810" y="1256665"/>
            <a:ext cx="4311015" cy="368300"/>
          </a:xfrm>
          <a:prstGeom prst="rect">
            <a:avLst/>
          </a:prstGeom>
          <a:noFill/>
        </p:spPr>
        <p:txBody>
          <a:bodyPr wrap="square" rtlCol="0" anchor="t">
            <a:spAutoFit/>
          </a:bodyPr>
          <a:p>
            <a:pPr algn="ctr"/>
            <a:r>
              <a:rPr lang="zh-CN" altLang="en-US" b="1">
                <a:solidFill>
                  <a:srgbClr val="BABD3D"/>
                </a:solidFill>
                <a:latin typeface="微软雅黑" panose="020B0503020204020204" pitchFamily="34" charset="-122"/>
                <a:ea typeface="微软雅黑" panose="020B0503020204020204" pitchFamily="34" charset="-122"/>
              </a:rPr>
              <a:t>表 4-3　实验操作类活动的目标设计</a:t>
            </a:r>
            <a:endParaRPr lang="zh-CN" altLang="en-US" b="1">
              <a:solidFill>
                <a:srgbClr val="BABD3D"/>
              </a:solidFill>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831215" y="1737360"/>
          <a:ext cx="10530840" cy="4389120"/>
        </p:xfrm>
        <a:graphic>
          <a:graphicData uri="http://schemas.openxmlformats.org/drawingml/2006/table">
            <a:tbl>
              <a:tblPr firstRow="1" bandRow="1">
                <a:tableStyleId>{5C22544A-7EE6-4342-B048-85BDC9FD1C3A}</a:tableStyleId>
              </a:tblPr>
              <a:tblGrid>
                <a:gridCol w="1431290"/>
                <a:gridCol w="3063240"/>
                <a:gridCol w="1333500"/>
                <a:gridCol w="4702810"/>
              </a:tblGrid>
              <a:tr h="365760">
                <a:tc gridSpan="2">
                  <a:txBody>
                    <a:bodyPr/>
                    <a:p>
                      <a:pPr algn="ctr">
                        <a:lnSpc>
                          <a:spcPct val="100000"/>
                        </a:lnSpc>
                        <a:buNone/>
                      </a:pPr>
                      <a:r>
                        <a:rPr lang="zh-CN" altLang="en-US" sz="1600">
                          <a:latin typeface="楷体" panose="02010609060101010101" charset="-122"/>
                          <a:ea typeface="楷体" panose="02010609060101010101" charset="-122"/>
                        </a:rPr>
                        <a:t>教学目标</a:t>
                      </a:r>
                      <a:endParaRPr lang="zh-CN" altLang="en-US" sz="1600">
                        <a:latin typeface="楷体" panose="02010609060101010101" charset="-122"/>
                        <a:ea typeface="楷体" panose="02010609060101010101" charset="-122"/>
                      </a:endParaRPr>
                    </a:p>
                  </a:txBody>
                  <a:tcPr anchor="ctr" anchorCtr="0"/>
                </a:tc>
                <a:tc hMerge="1">
                  <a:tcPr/>
                </a:tc>
                <a:tc rowSpan="2">
                  <a:txBody>
                    <a:bodyPr/>
                    <a:p>
                      <a:pPr algn="ctr">
                        <a:lnSpc>
                          <a:spcPct val="100000"/>
                        </a:lnSpc>
                        <a:buNone/>
                      </a:pPr>
                      <a:r>
                        <a:rPr lang="zh-CN" altLang="en-US" sz="1600">
                          <a:latin typeface="楷体" panose="02010609060101010101" charset="-122"/>
                          <a:ea typeface="楷体" panose="02010609060101010101" charset="-122"/>
                        </a:rPr>
                        <a:t>适用年龄</a:t>
                      </a:r>
                      <a:endParaRPr lang="zh-CN" altLang="en-US" sz="1600">
                        <a:latin typeface="楷体" panose="02010609060101010101" charset="-122"/>
                        <a:ea typeface="楷体" panose="02010609060101010101" charset="-122"/>
                      </a:endParaRPr>
                    </a:p>
                  </a:txBody>
                  <a:tcPr anchor="ctr" anchorCtr="0"/>
                </a:tc>
                <a:tc rowSpan="2">
                  <a:txBody>
                    <a:bodyPr/>
                    <a:p>
                      <a:pPr algn="ctr">
                        <a:lnSpc>
                          <a:spcPct val="100000"/>
                        </a:lnSpc>
                        <a:buNone/>
                      </a:pPr>
                      <a:r>
                        <a:rPr lang="zh-CN" altLang="en-US" sz="1600">
                          <a:latin typeface="楷体" panose="02010609060101010101" charset="-122"/>
                          <a:ea typeface="楷体" panose="02010609060101010101" charset="-122"/>
                        </a:rPr>
                        <a:t>举例</a:t>
                      </a:r>
                      <a:endParaRPr lang="zh-CN" altLang="en-US" sz="1600">
                        <a:latin typeface="楷体" panose="02010609060101010101" charset="-122"/>
                        <a:ea typeface="楷体" panose="02010609060101010101" charset="-122"/>
                      </a:endParaRPr>
                    </a:p>
                  </a:txBody>
                  <a:tcPr anchor="ctr" anchorCtr="0"/>
                </a:tc>
              </a:tr>
              <a:tr h="365760">
                <a:tc>
                  <a:txBody>
                    <a:bodyPr/>
                    <a:p>
                      <a:pPr algn="ctr">
                        <a:lnSpc>
                          <a:spcPct val="100000"/>
                        </a:lnSpc>
                        <a:buNone/>
                      </a:pPr>
                      <a:r>
                        <a:rPr lang="zh-CN" altLang="en-US" sz="1600">
                          <a:latin typeface="楷体" panose="02010609060101010101" charset="-122"/>
                          <a:ea typeface="楷体" panose="02010609060101010101" charset="-122"/>
                        </a:rPr>
                        <a:t>一级目标</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二级目标</a:t>
                      </a:r>
                      <a:endParaRPr lang="zh-CN" altLang="en-US" sz="1600">
                        <a:latin typeface="楷体" panose="02010609060101010101" charset="-122"/>
                        <a:ea typeface="楷体" panose="02010609060101010101" charset="-122"/>
                      </a:endParaRPr>
                    </a:p>
                  </a:txBody>
                  <a:tcPr anchor="ctr" anchorCtr="0"/>
                </a:tc>
                <a:tc vMerge="1">
                  <a:tcPr/>
                </a:tc>
                <a:tc vMerge="1">
                  <a:tcPr/>
                </a:tc>
              </a:tr>
              <a:tr h="365760">
                <a:tc rowSpan="3">
                  <a:txBody>
                    <a:bodyPr/>
                    <a:p>
                      <a:pPr algn="ctr">
                        <a:lnSpc>
                          <a:spcPct val="100000"/>
                        </a:lnSpc>
                        <a:buNone/>
                      </a:pPr>
                      <a:r>
                        <a:rPr lang="zh-CN" altLang="en-US" sz="1600">
                          <a:latin typeface="楷体" panose="02010609060101010101" charset="-122"/>
                          <a:ea typeface="楷体" panose="02010609060101010101" charset="-122"/>
                        </a:rPr>
                        <a:t>科学</a:t>
                      </a:r>
                      <a:endParaRPr lang="zh-CN" altLang="en-US" sz="1600">
                        <a:latin typeface="楷体" panose="02010609060101010101" charset="-122"/>
                        <a:ea typeface="楷体" panose="02010609060101010101" charset="-122"/>
                      </a:endParaRPr>
                    </a:p>
                    <a:p>
                      <a:pPr algn="ctr">
                        <a:lnSpc>
                          <a:spcPct val="100000"/>
                        </a:lnSpc>
                        <a:buNone/>
                      </a:pPr>
                      <a:r>
                        <a:rPr lang="zh-CN" altLang="en-US" sz="1600">
                          <a:latin typeface="楷体" panose="02010609060101010101" charset="-122"/>
                          <a:ea typeface="楷体" panose="02010609060101010101" charset="-122"/>
                        </a:rPr>
                        <a:t>好奇心</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能被新奇事物或现象所吸引</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小班或以上</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小班：沉浮。注意到有些东西放在水中会浮起来</a:t>
                      </a:r>
                      <a:endParaRPr lang="zh-CN" altLang="en-US" sz="1600">
                        <a:latin typeface="楷体" panose="02010609060101010101" charset="-122"/>
                        <a:ea typeface="楷体" panose="02010609060101010101" charset="-122"/>
                      </a:endParaRPr>
                    </a:p>
                  </a:txBody>
                  <a:tcPr anchor="ctr" anchorCtr="0"/>
                </a:tc>
              </a:tr>
              <a:tr h="36576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愿意探究新奇事物或现象</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中班或大班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中班：沉浮。注意到有些东西放在水中会浮起来，而另一些东西放在水中会沉下去，并愿意用不同物品进行试验</a:t>
                      </a:r>
                      <a:endParaRPr lang="zh-CN" altLang="en-US" sz="1600">
                        <a:latin typeface="楷体" panose="02010609060101010101" charset="-122"/>
                        <a:ea typeface="楷体" panose="02010609060101010101" charset="-122"/>
                      </a:endParaRPr>
                    </a:p>
                  </a:txBody>
                  <a:tcPr anchor="ctr" anchorCtr="0"/>
                </a:tc>
              </a:tr>
              <a:tr h="36576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能对新奇事物或现象提出问题</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大班：沉浮。提出有关沉浮现象的问题，或自己尝试解决有关沉浮的问题</a:t>
                      </a:r>
                      <a:endParaRPr lang="zh-CN" altLang="en-US" sz="1600">
                        <a:latin typeface="楷体" panose="02010609060101010101" charset="-122"/>
                        <a:ea typeface="楷体" panose="02010609060101010101" charset="-122"/>
                      </a:endParaRPr>
                    </a:p>
                  </a:txBody>
                  <a:tcPr anchor="ctr" anchorCtr="0"/>
                </a:tc>
              </a:tr>
              <a:tr h="365760">
                <a:tc rowSpan="4">
                  <a:txBody>
                    <a:bodyPr/>
                    <a:p>
                      <a:pPr algn="ctr">
                        <a:lnSpc>
                          <a:spcPct val="100000"/>
                        </a:lnSpc>
                        <a:buNone/>
                      </a:pPr>
                      <a:r>
                        <a:rPr lang="zh-CN" altLang="en-US" sz="1600">
                          <a:latin typeface="楷体" panose="02010609060101010101" charset="-122"/>
                          <a:ea typeface="楷体" panose="02010609060101010101" charset="-122"/>
                        </a:rPr>
                        <a:t>科学探究</a:t>
                      </a:r>
                      <a:endParaRPr lang="zh-CN" altLang="en-US" sz="1600">
                        <a:latin typeface="楷体" panose="02010609060101010101" charset="-122"/>
                        <a:ea typeface="楷体" panose="02010609060101010101" charset="-122"/>
                      </a:endParaRPr>
                    </a:p>
                    <a:p>
                      <a:pPr algn="ctr">
                        <a:lnSpc>
                          <a:spcPct val="100000"/>
                        </a:lnSpc>
                        <a:buNone/>
                      </a:pPr>
                      <a:r>
                        <a:rPr lang="zh-CN" altLang="en-US" sz="1600">
                          <a:latin typeface="楷体" panose="02010609060101010101" charset="-122"/>
                          <a:ea typeface="楷体" panose="02010609060101010101" charset="-122"/>
                        </a:rPr>
                        <a:t>能力</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能通过自己的观察操作获得发现</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小班或以上</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小班：沉浮。通过观察发现不同物体在水中的沉浮状况</a:t>
                      </a:r>
                      <a:endParaRPr lang="zh-CN" altLang="en-US" sz="1600">
                        <a:latin typeface="楷体" panose="02010609060101010101" charset="-122"/>
                        <a:ea typeface="楷体" panose="02010609060101010101" charset="-122"/>
                      </a:endParaRPr>
                    </a:p>
                  </a:txBody>
                  <a:tcPr anchor="ctr" anchorCtr="0"/>
                </a:tc>
              </a:tr>
              <a:tr h="57912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能对问题做出假设，并用自己的</a:t>
                      </a:r>
                      <a:endParaRPr lang="zh-CN" altLang="en-US" sz="1600">
                        <a:latin typeface="楷体" panose="02010609060101010101" charset="-122"/>
                        <a:ea typeface="楷体" panose="02010609060101010101" charset="-122"/>
                      </a:endParaRPr>
                    </a:p>
                    <a:p>
                      <a:pPr algn="ctr">
                        <a:lnSpc>
                          <a:spcPct val="100000"/>
                        </a:lnSpc>
                        <a:buNone/>
                      </a:pPr>
                      <a:r>
                        <a:rPr lang="zh-CN" altLang="en-US" sz="1600">
                          <a:latin typeface="楷体" panose="02010609060101010101" charset="-122"/>
                          <a:ea typeface="楷体" panose="02010609060101010101" charset="-122"/>
                        </a:rPr>
                        <a:t>经验进行检验</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中班或大班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中班：沉浮。能根据自己的经验预测不同物体在水中的沉浮变化，并通过实验加以检验</a:t>
                      </a:r>
                      <a:endParaRPr lang="zh-CN" altLang="en-US" sz="1600">
                        <a:latin typeface="楷体" panose="02010609060101010101" charset="-122"/>
                        <a:ea typeface="楷体" panose="02010609060101010101" charset="-122"/>
                      </a:endParaRPr>
                    </a:p>
                  </a:txBody>
                  <a:tcPr anchor="ctr" anchorCtr="0"/>
                </a:tc>
              </a:tr>
              <a:tr h="36576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能根据已经获得的资料进行合理</a:t>
                      </a:r>
                      <a:endParaRPr lang="zh-CN" altLang="en-US" sz="1600">
                        <a:latin typeface="楷体" panose="02010609060101010101" charset="-122"/>
                        <a:ea typeface="楷体" panose="02010609060101010101" charset="-122"/>
                      </a:endParaRPr>
                    </a:p>
                    <a:p>
                      <a:pPr algn="ctr">
                        <a:lnSpc>
                          <a:spcPct val="100000"/>
                        </a:lnSpc>
                        <a:buNone/>
                      </a:pPr>
                      <a:r>
                        <a:rPr lang="zh-CN" altLang="en-US" sz="1600">
                          <a:latin typeface="楷体" panose="02010609060101010101" charset="-122"/>
                          <a:ea typeface="楷体" panose="02010609060101010101" charset="-122"/>
                        </a:rPr>
                        <a:t>推断，得出结论</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中班或大班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中班：沉浮。在实验的基础上总结哪些物体在水中是下沉的，哪些是上浮的</a:t>
                      </a:r>
                      <a:endParaRPr lang="zh-CN" altLang="en-US" sz="1600">
                        <a:latin typeface="楷体" panose="02010609060101010101" charset="-122"/>
                        <a:ea typeface="楷体" panose="02010609060101010101" charset="-122"/>
                      </a:endParaRPr>
                    </a:p>
                  </a:txBody>
                  <a:tcPr anchor="ctr" anchorCtr="0"/>
                </a:tc>
              </a:tr>
              <a:tr h="365760">
                <a:tc vMerge="1">
                  <a:tcPr anchor="ctr" anchorCtr="0"/>
                </a:tc>
                <a:tc>
                  <a:txBody>
                    <a:bodyPr/>
                    <a:p>
                      <a:pPr algn="ctr">
                        <a:lnSpc>
                          <a:spcPct val="100000"/>
                        </a:lnSpc>
                        <a:buNone/>
                      </a:pPr>
                      <a:r>
                        <a:rPr lang="zh-CN" altLang="en-US" sz="1600">
                          <a:latin typeface="楷体" panose="02010609060101010101" charset="-122"/>
                          <a:ea typeface="楷体" panose="02010609060101010101" charset="-122"/>
                        </a:rPr>
                        <a:t>能根据过去的经验或逻辑推断，</a:t>
                      </a:r>
                      <a:endParaRPr lang="zh-CN" altLang="en-US" sz="1600">
                        <a:latin typeface="楷体" panose="02010609060101010101" charset="-122"/>
                        <a:ea typeface="楷体" panose="02010609060101010101" charset="-122"/>
                      </a:endParaRPr>
                    </a:p>
                    <a:p>
                      <a:pPr algn="ctr">
                        <a:lnSpc>
                          <a:spcPct val="100000"/>
                        </a:lnSpc>
                        <a:buNone/>
                      </a:pPr>
                      <a:r>
                        <a:rPr lang="zh-CN" altLang="en-US" sz="1600">
                          <a:latin typeface="楷体" panose="02010609060101010101" charset="-122"/>
                          <a:ea typeface="楷体" panose="02010609060101010101" charset="-122"/>
                        </a:rPr>
                        <a:t>对现象进行解释和预测</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大班：潜水艇的秘密。能根据过去的经验来解释小小“潜水艇”的沉浮变化</a:t>
                      </a:r>
                      <a:endParaRPr lang="zh-CN" altLang="en-US" sz="1600">
                        <a:latin typeface="楷体" panose="02010609060101010101" charset="-122"/>
                        <a:ea typeface="楷体" panose="02010609060101010101" charset="-122"/>
                      </a:endParaRPr>
                    </a:p>
                  </a:txBody>
                  <a:tcPr anchor="ctr" anchorCtr="0"/>
                </a:tc>
              </a:tr>
            </a:tbl>
          </a:graphicData>
        </a:graphic>
      </p:graphicFrame>
      <p:sp>
        <p:nvSpPr>
          <p:cNvPr id="4" name="文本框 3"/>
          <p:cNvSpPr txBox="1"/>
          <p:nvPr>
            <p:custDataLst>
              <p:tags r:id="rId2"/>
            </p:custDataLst>
          </p:nvPr>
        </p:nvSpPr>
        <p:spPr>
          <a:xfrm>
            <a:off x="554990" y="382270"/>
            <a:ext cx="49314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二、实验操作类活动的设计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831215" y="1737360"/>
          <a:ext cx="10530840" cy="5547360"/>
        </p:xfrm>
        <a:graphic>
          <a:graphicData uri="http://schemas.openxmlformats.org/drawingml/2006/table">
            <a:tbl>
              <a:tblPr firstRow="1" bandRow="1">
                <a:tableStyleId>{5C22544A-7EE6-4342-B048-85BDC9FD1C3A}</a:tableStyleId>
              </a:tblPr>
              <a:tblGrid>
                <a:gridCol w="1431290"/>
                <a:gridCol w="3063240"/>
                <a:gridCol w="1333500"/>
                <a:gridCol w="4702810"/>
              </a:tblGrid>
              <a:tr h="365760">
                <a:tc gridSpan="2">
                  <a:txBody>
                    <a:bodyPr/>
                    <a:p>
                      <a:pPr algn="ctr">
                        <a:lnSpc>
                          <a:spcPct val="100000"/>
                        </a:lnSpc>
                        <a:buNone/>
                      </a:pPr>
                      <a:r>
                        <a:rPr lang="zh-CN" altLang="en-US" sz="1600">
                          <a:latin typeface="楷体" panose="02010609060101010101" charset="-122"/>
                          <a:ea typeface="楷体" panose="02010609060101010101" charset="-122"/>
                        </a:rPr>
                        <a:t>教学目标</a:t>
                      </a:r>
                      <a:endParaRPr lang="zh-CN" altLang="en-US" sz="1600">
                        <a:latin typeface="楷体" panose="02010609060101010101" charset="-122"/>
                        <a:ea typeface="楷体" panose="02010609060101010101" charset="-122"/>
                      </a:endParaRPr>
                    </a:p>
                  </a:txBody>
                  <a:tcPr anchor="ctr" anchorCtr="0"/>
                </a:tc>
                <a:tc hMerge="1">
                  <a:tcPr/>
                </a:tc>
                <a:tc rowSpan="2">
                  <a:txBody>
                    <a:bodyPr/>
                    <a:p>
                      <a:pPr algn="ctr">
                        <a:lnSpc>
                          <a:spcPct val="100000"/>
                        </a:lnSpc>
                        <a:buNone/>
                      </a:pPr>
                      <a:r>
                        <a:rPr lang="zh-CN" altLang="en-US" sz="1600">
                          <a:latin typeface="楷体" panose="02010609060101010101" charset="-122"/>
                          <a:ea typeface="楷体" panose="02010609060101010101" charset="-122"/>
                        </a:rPr>
                        <a:t>适用年龄</a:t>
                      </a:r>
                      <a:endParaRPr lang="zh-CN" altLang="en-US" sz="1600">
                        <a:latin typeface="楷体" panose="02010609060101010101" charset="-122"/>
                        <a:ea typeface="楷体" panose="02010609060101010101" charset="-122"/>
                      </a:endParaRPr>
                    </a:p>
                  </a:txBody>
                  <a:tcPr anchor="ctr" anchorCtr="0"/>
                </a:tc>
                <a:tc rowSpan="2">
                  <a:txBody>
                    <a:bodyPr/>
                    <a:p>
                      <a:pPr algn="ctr">
                        <a:lnSpc>
                          <a:spcPct val="100000"/>
                        </a:lnSpc>
                        <a:buNone/>
                      </a:pPr>
                      <a:r>
                        <a:rPr lang="zh-CN" altLang="en-US" sz="1600">
                          <a:latin typeface="楷体" panose="02010609060101010101" charset="-122"/>
                          <a:ea typeface="楷体" panose="02010609060101010101" charset="-122"/>
                        </a:rPr>
                        <a:t>举例</a:t>
                      </a:r>
                      <a:endParaRPr lang="zh-CN" altLang="en-US" sz="1600">
                        <a:latin typeface="楷体" panose="02010609060101010101" charset="-122"/>
                        <a:ea typeface="楷体" panose="02010609060101010101" charset="-122"/>
                      </a:endParaRPr>
                    </a:p>
                  </a:txBody>
                  <a:tcPr anchor="ctr" anchorCtr="0"/>
                </a:tc>
              </a:tr>
              <a:tr h="365760">
                <a:tc>
                  <a:txBody>
                    <a:bodyPr/>
                    <a:p>
                      <a:pPr algn="ctr">
                        <a:lnSpc>
                          <a:spcPct val="100000"/>
                        </a:lnSpc>
                        <a:buNone/>
                      </a:pPr>
                      <a:r>
                        <a:rPr lang="zh-CN" altLang="en-US" sz="1600">
                          <a:latin typeface="楷体" panose="02010609060101010101" charset="-122"/>
                          <a:ea typeface="楷体" panose="02010609060101010101" charset="-122"/>
                        </a:rPr>
                        <a:t>一级目标</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二级目标</a:t>
                      </a:r>
                      <a:endParaRPr lang="zh-CN" altLang="en-US" sz="1600">
                        <a:latin typeface="楷体" panose="02010609060101010101" charset="-122"/>
                        <a:ea typeface="楷体" panose="02010609060101010101" charset="-122"/>
                      </a:endParaRPr>
                    </a:p>
                  </a:txBody>
                  <a:tcPr anchor="ctr" anchorCtr="0"/>
                </a:tc>
                <a:tc vMerge="1">
                  <a:tcPr/>
                </a:tc>
                <a:tc vMerge="1">
                  <a:tcPr/>
                </a:tc>
              </a:tr>
              <a:tr h="365760">
                <a:tc>
                  <a:txBody>
                    <a:bodyPr/>
                    <a:p>
                      <a:pPr algn="ctr">
                        <a:lnSpc>
                          <a:spcPct val="100000"/>
                        </a:lnSpc>
                        <a:buNone/>
                      </a:pPr>
                      <a:r>
                        <a:rPr lang="zh-CN" altLang="en-US" sz="1600">
                          <a:latin typeface="楷体" panose="02010609060101010101" charset="-122"/>
                          <a:ea typeface="楷体" panose="02010609060101010101" charset="-122"/>
                        </a:rPr>
                        <a:t>科学知识</a:t>
                      </a:r>
                      <a:endParaRPr lang="zh-CN" altLang="en-US" sz="1600">
                        <a:latin typeface="楷体" panose="02010609060101010101" charset="-122"/>
                        <a:ea typeface="楷体" panose="02010609060101010101" charset="-122"/>
                      </a:endParaRPr>
                    </a:p>
                    <a:p>
                      <a:pPr algn="ctr">
                        <a:lnSpc>
                          <a:spcPct val="100000"/>
                        </a:lnSpc>
                        <a:buNone/>
                      </a:pPr>
                      <a:r>
                        <a:rPr lang="zh-CN" altLang="en-US" sz="1600">
                          <a:latin typeface="楷体" panose="02010609060101010101" charset="-122"/>
                          <a:ea typeface="楷体" panose="02010609060101010101" charset="-122"/>
                        </a:rPr>
                        <a:t>与经验</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通过实验知道物体抛到空中都</a:t>
                      </a:r>
                      <a:endParaRPr lang="zh-CN" altLang="en-US" sz="1600">
                        <a:latin typeface="楷体" panose="02010609060101010101" charset="-122"/>
                        <a:ea typeface="楷体" panose="02010609060101010101" charset="-122"/>
                      </a:endParaRPr>
                    </a:p>
                    <a:p>
                      <a:pPr algn="ctr">
                        <a:lnSpc>
                          <a:spcPct val="100000"/>
                        </a:lnSpc>
                        <a:buNone/>
                      </a:pPr>
                      <a:r>
                        <a:rPr lang="zh-CN" altLang="en-US" sz="1600">
                          <a:latin typeface="楷体" panose="02010609060101010101" charset="-122"/>
                          <a:ea typeface="楷体" panose="02010609060101010101" charset="-122"/>
                        </a:rPr>
                        <a:t>会下落，不同物体的下落方式、</a:t>
                      </a:r>
                      <a:endParaRPr lang="zh-CN" altLang="en-US" sz="1600">
                        <a:latin typeface="楷体" panose="02010609060101010101" charset="-122"/>
                        <a:ea typeface="楷体" panose="02010609060101010101" charset="-122"/>
                      </a:endParaRPr>
                    </a:p>
                    <a:p>
                      <a:pPr algn="ctr">
                        <a:lnSpc>
                          <a:spcPct val="100000"/>
                        </a:lnSpc>
                        <a:buNone/>
                      </a:pPr>
                      <a:r>
                        <a:rPr lang="zh-CN" altLang="en-US" sz="1600">
                          <a:latin typeface="楷体" panose="02010609060101010101" charset="-122"/>
                          <a:ea typeface="楷体" panose="02010609060101010101" charset="-122"/>
                        </a:rPr>
                        <a:t>速度都不一样</a:t>
                      </a:r>
                      <a:endParaRPr lang="zh-CN" altLang="en-US" sz="1600">
                        <a:latin typeface="楷体" panose="02010609060101010101" charset="-122"/>
                        <a:ea typeface="楷体" panose="02010609060101010101" charset="-122"/>
                      </a:endParaRPr>
                    </a:p>
                  </a:txBody>
                  <a:tcPr anchor="ctr" anchorCtr="0"/>
                </a:tc>
                <a:tc>
                  <a:txBody>
                    <a:bodyPr/>
                    <a:p>
                      <a:pPr algn="ctr">
                        <a:lnSpc>
                          <a:spcPct val="100000"/>
                        </a:lnSpc>
                        <a:buNone/>
                      </a:pPr>
                      <a:r>
                        <a:rPr lang="zh-CN" altLang="en-US" sz="1600">
                          <a:latin typeface="楷体" panose="02010609060101010101" charset="-122"/>
                          <a:ea typeface="楷体" panose="02010609060101010101" charset="-122"/>
                        </a:rPr>
                        <a:t>大班</a:t>
                      </a:r>
                      <a:endParaRPr lang="zh-CN" altLang="en-US" sz="1600">
                        <a:latin typeface="楷体" panose="02010609060101010101" charset="-122"/>
                        <a:ea typeface="楷体" panose="02010609060101010101" charset="-122"/>
                      </a:endParaRPr>
                    </a:p>
                  </a:txBody>
                  <a:tcPr anchor="ctr" anchorCtr="0"/>
                </a:tc>
                <a:tc>
                  <a:txBody>
                    <a:bodyPr/>
                    <a:p>
                      <a:pPr algn="l">
                        <a:lnSpc>
                          <a:spcPct val="100000"/>
                        </a:lnSpc>
                        <a:buNone/>
                      </a:pPr>
                      <a:r>
                        <a:rPr lang="zh-CN" altLang="en-US" sz="1600">
                          <a:latin typeface="楷体" panose="02010609060101010101" charset="-122"/>
                          <a:ea typeface="楷体" panose="02010609060101010101" charset="-122"/>
                        </a:rPr>
                        <a:t>大班：物体怎么下落</a:t>
                      </a:r>
                      <a:endParaRPr lang="zh-CN" altLang="en-US" sz="1600">
                        <a:latin typeface="楷体" panose="02010609060101010101" charset="-122"/>
                        <a:ea typeface="楷体" panose="02010609060101010101" charset="-122"/>
                      </a:endParaRPr>
                    </a:p>
                  </a:txBody>
                  <a:tcPr anchor="ctr" anchorCtr="0"/>
                </a:tc>
              </a:tr>
            </a:tbl>
          </a:graphicData>
        </a:graphic>
      </p:graphicFrame>
      <p:sp>
        <p:nvSpPr>
          <p:cNvPr id="4" name="文本框 3"/>
          <p:cNvSpPr txBox="1"/>
          <p:nvPr>
            <p:custDataLst>
              <p:tags r:id="rId2"/>
            </p:custDataLst>
          </p:nvPr>
        </p:nvSpPr>
        <p:spPr>
          <a:xfrm>
            <a:off x="6773545" y="1318895"/>
            <a:ext cx="4311015" cy="337185"/>
          </a:xfrm>
          <a:prstGeom prst="rect">
            <a:avLst/>
          </a:prstGeom>
          <a:noFill/>
        </p:spPr>
        <p:txBody>
          <a:bodyPr wrap="square" rtlCol="0" anchor="t">
            <a:spAutoFit/>
          </a:bodyPr>
          <a:p>
            <a:pPr algn="r"/>
            <a:r>
              <a:rPr lang="zh-CN" altLang="en-US" sz="1600" b="1">
                <a:solidFill>
                  <a:schemeClr val="tx1"/>
                </a:solidFill>
                <a:latin typeface="微软雅黑" panose="020B0503020204020204" pitchFamily="34" charset="-122"/>
                <a:ea typeface="微软雅黑" panose="020B0503020204020204" pitchFamily="34" charset="-122"/>
              </a:rPr>
              <a:t>续表</a:t>
            </a:r>
            <a:endParaRPr lang="zh-CN" altLang="en-US" sz="1600" b="1">
              <a:solidFill>
                <a:schemeClr val="tx1"/>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3"/>
            </p:custDataLst>
          </p:nvPr>
        </p:nvSpPr>
        <p:spPr>
          <a:xfrm>
            <a:off x="554990" y="382270"/>
            <a:ext cx="49314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二、实验操作类活动的设计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Tree>
    <p:custDataLst>
      <p:tags r:id="rId4"/>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9314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二、实验操作类活动的设计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975225" y="1441450"/>
            <a:ext cx="28092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sym typeface="+mn-ea"/>
              </a:rPr>
              <a:t>（二）活动过程的设计</a:t>
            </a:r>
            <a:endParaRPr lang="zh-CN" altLang="en-US" b="1">
              <a:solidFill>
                <a:srgbClr val="FF0000"/>
              </a:solidFill>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771525" y="1999615"/>
            <a:ext cx="10577830" cy="478155"/>
          </a:xfrm>
          <a:prstGeom prst="rect">
            <a:avLst/>
          </a:prstGeom>
          <a:noFill/>
        </p:spPr>
        <p:txBody>
          <a:bodyPr wrap="square" rtlCol="0" anchor="t">
            <a:spAutoFit/>
          </a:bodyPr>
          <a:p>
            <a:pPr indent="0">
              <a:lnSpc>
                <a:spcPct val="140000"/>
              </a:lnSpc>
              <a:buFont typeface="Wingdings" panose="05000000000000000000" charset="0"/>
              <a:buNone/>
            </a:pPr>
            <a:r>
              <a:rPr b="1">
                <a:latin typeface="微软雅黑" panose="020B0503020204020204" pitchFamily="34" charset="-122"/>
                <a:ea typeface="微软雅黑" panose="020B0503020204020204" pitchFamily="34" charset="-122"/>
              </a:rPr>
              <a:t>1. 演示─操作式</a:t>
            </a:r>
            <a:endParaRPr b="1">
              <a:latin typeface="微软雅黑" panose="020B0503020204020204" pitchFamily="34" charset="-122"/>
              <a:ea typeface="微软雅黑" panose="020B0503020204020204" pitchFamily="34" charset="-122"/>
            </a:endParaRPr>
          </a:p>
        </p:txBody>
      </p:sp>
      <p:sp>
        <p:nvSpPr>
          <p:cNvPr id="3" name="文本框 2"/>
          <p:cNvSpPr txBox="1"/>
          <p:nvPr/>
        </p:nvSpPr>
        <p:spPr>
          <a:xfrm>
            <a:off x="771525" y="2636520"/>
            <a:ext cx="10044430" cy="3080385"/>
          </a:xfrm>
          <a:prstGeom prst="rect">
            <a:avLst/>
          </a:prstGeom>
          <a:noFill/>
        </p:spPr>
        <p:txBody>
          <a:bodyPr wrap="square" rtlCol="0" anchor="t">
            <a:spAutoFit/>
          </a:bodyPr>
          <a:p>
            <a:pPr>
              <a:lnSpc>
                <a:spcPct val="18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演示—操作式设计思路是指，先由教师对实验内容进行演示，然后幼儿按照教师演示的方法、步骤进行实验操作，并进一步进行观察，获得发现。该设计思路可以概括为：</a:t>
            </a:r>
            <a:r>
              <a:rPr lang="zh-CN" altLang="en-US" b="1">
                <a:latin typeface="微软雅黑" panose="020B0503020204020204" pitchFamily="34" charset="-122"/>
                <a:ea typeface="微软雅黑" panose="020B0503020204020204" pitchFamily="34" charset="-122"/>
                <a:cs typeface="微软雅黑" panose="020B0503020204020204" pitchFamily="34" charset="-122"/>
              </a:rPr>
              <a:t>演示─模仿实验─观察─发现结果</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zh-CN" altLang="en-US">
                <a:solidFill>
                  <a:srgbClr val="6B8A4B"/>
                </a:solidFill>
                <a:latin typeface="微软雅黑" panose="020B0503020204020204" pitchFamily="34" charset="-122"/>
                <a:ea typeface="微软雅黑" panose="020B0503020204020204" pitchFamily="34" charset="-122"/>
                <a:cs typeface="微软雅黑" panose="020B0503020204020204" pitchFamily="34" charset="-122"/>
              </a:rPr>
              <a:t>例如，某教师设计了一个《物体怎样下落》的实验活动，虽然他为幼儿提供了很多材料，但是幼儿在对这些材料进行自由探索时很难联想到“自由落体”这一科学现象，所以就需要教师先演示给幼儿看，然后再激发他们自己的探索兴趣。</a:t>
            </a:r>
            <a:endParaRPr lang="zh-CN" altLang="en-US">
              <a:solidFill>
                <a:srgbClr val="6B8A4B"/>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9314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二、实验操作类活动的设计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975225" y="1441450"/>
            <a:ext cx="28092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sym typeface="+mn-ea"/>
              </a:rPr>
              <a:t>（二）活动过程的设计</a:t>
            </a:r>
            <a:endParaRPr lang="zh-CN" altLang="en-US" b="1">
              <a:solidFill>
                <a:srgbClr val="FF0000"/>
              </a:solidFill>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771525" y="1809750"/>
            <a:ext cx="10577830" cy="478155"/>
          </a:xfrm>
          <a:prstGeom prst="rect">
            <a:avLst/>
          </a:prstGeom>
          <a:noFill/>
        </p:spPr>
        <p:txBody>
          <a:bodyPr wrap="square" rtlCol="0" anchor="t">
            <a:spAutoFit/>
          </a:bodyPr>
          <a:p>
            <a:pPr indent="0">
              <a:lnSpc>
                <a:spcPct val="140000"/>
              </a:lnSpc>
              <a:buFont typeface="Wingdings" panose="05000000000000000000" charset="0"/>
              <a:buNone/>
            </a:pPr>
            <a:r>
              <a:rPr b="1">
                <a:latin typeface="微软雅黑" panose="020B0503020204020204" pitchFamily="34" charset="-122"/>
                <a:ea typeface="微软雅黑" panose="020B0503020204020204" pitchFamily="34" charset="-122"/>
              </a:rPr>
              <a:t>2. 猜想─验证式</a:t>
            </a:r>
            <a:endParaRPr b="1">
              <a:latin typeface="微软雅黑" panose="020B0503020204020204" pitchFamily="34" charset="-122"/>
              <a:ea typeface="微软雅黑" panose="020B0503020204020204" pitchFamily="34" charset="-122"/>
            </a:endParaRPr>
          </a:p>
        </p:txBody>
      </p:sp>
      <p:sp>
        <p:nvSpPr>
          <p:cNvPr id="3" name="文本框 2"/>
          <p:cNvSpPr txBox="1"/>
          <p:nvPr/>
        </p:nvSpPr>
        <p:spPr>
          <a:xfrm>
            <a:off x="771525" y="2458720"/>
            <a:ext cx="10044430" cy="2749550"/>
          </a:xfrm>
          <a:prstGeom prst="rect">
            <a:avLst/>
          </a:prstGeom>
          <a:noFill/>
        </p:spPr>
        <p:txBody>
          <a:bodyPr wrap="square" rtlCol="0" anchor="t">
            <a:spAutoFit/>
          </a:bodyPr>
          <a:p>
            <a:pPr>
              <a:lnSpc>
                <a:spcPct val="16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猜想—验证式设计思路是指，针对某一问题，教师不让幼儿直接探索，而是先让他们猜想一下可能会得到什么结果，然后再让他们通过自己的实践探究活动去验证原来的猜想是否正确。该设计思路可以概括为：</a:t>
            </a:r>
            <a:r>
              <a:rPr b="1">
                <a:latin typeface="微软雅黑" panose="020B0503020204020204" pitchFamily="34" charset="-122"/>
                <a:ea typeface="微软雅黑" panose="020B0503020204020204" pitchFamily="34" charset="-122"/>
                <a:cs typeface="微软雅黑" panose="020B0503020204020204" pitchFamily="34" charset="-122"/>
              </a:rPr>
              <a:t>提出猜想─探究─交流总结─迁移、探究─获得结果</a:t>
            </a:r>
            <a:r>
              <a:rPr>
                <a:latin typeface="微软雅黑" panose="020B0503020204020204" pitchFamily="34" charset="-122"/>
                <a:ea typeface="微软雅黑" panose="020B0503020204020204" pitchFamily="34" charset="-122"/>
                <a:cs typeface="微软雅黑" panose="020B0503020204020204" pitchFamily="34" charset="-122"/>
              </a:rPr>
              <a:t>。</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a:latin typeface="微软雅黑" panose="020B0503020204020204" pitchFamily="34" charset="-122"/>
                <a:ea typeface="微软雅黑" panose="020B0503020204020204" pitchFamily="34" charset="-122"/>
                <a:cs typeface="微软雅黑" panose="020B0503020204020204" pitchFamily="34" charset="-122"/>
              </a:rPr>
              <a:t>   </a:t>
            </a:r>
            <a:r>
              <a:rPr>
                <a:solidFill>
                  <a:srgbClr val="6B8A4B"/>
                </a:solidFill>
                <a:latin typeface="微软雅黑" panose="020B0503020204020204" pitchFamily="34" charset="-122"/>
                <a:ea typeface="微软雅黑" panose="020B0503020204020204" pitchFamily="34" charset="-122"/>
                <a:cs typeface="微软雅黑" panose="020B0503020204020204" pitchFamily="34" charset="-122"/>
              </a:rPr>
              <a:t>例如，在沉浮实验活动中，幼儿开始时可能没有明确的预设，而是随意地把各种东西扔在水盆中，看哪些下沉、哪些飘浮，这个阶段的活动更偏于游戏性。之后，在边扔边看的过程中，幼儿逐渐开始解释、猜测。</a:t>
            </a:r>
            <a:endParaRPr>
              <a:solidFill>
                <a:srgbClr val="6B8A4B"/>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5658485"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一、幼儿科学教育活动设计的内涵</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804545" y="1534795"/>
            <a:ext cx="9326245" cy="3969385"/>
          </a:xfrm>
          <a:prstGeom prst="rect">
            <a:avLst/>
          </a:prstGeom>
          <a:noFill/>
        </p:spPr>
        <p:txBody>
          <a:bodyPr wrap="square" rtlCol="0" anchor="t">
            <a:spAutoFit/>
          </a:bodyPr>
          <a:p>
            <a:pPr>
              <a:lnSpc>
                <a:spcPct val="200000"/>
              </a:lnSpc>
            </a:pPr>
            <a:r>
              <a:rPr lang="en-US">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    </a:t>
            </a:r>
            <a:r>
              <a:rPr>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所谓幼儿科学教育活动设计，从</a:t>
            </a: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静态的角度</a:t>
            </a:r>
            <a:r>
              <a:rPr>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看，就是教师依据一定的幼儿科学教育目标，选择一定的教育内容和方式，在一定的时间内向幼儿施加科学教育影响的方案。从</a:t>
            </a: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动态的角度</a:t>
            </a:r>
            <a:r>
              <a:rPr>
                <a:solidFill>
                  <a:srgbClr val="002060"/>
                </a:solidFill>
                <a:latin typeface="微软雅黑" panose="020B0503020204020204" pitchFamily="34" charset="-122"/>
                <a:ea typeface="微软雅黑" panose="020B0503020204020204" pitchFamily="34" charset="-122"/>
                <a:cs typeface="微软雅黑" panose="020B0503020204020204" pitchFamily="34" charset="-122"/>
              </a:rPr>
              <a:t>看，就是教师结合本地区、本园和本班幼儿的具体特点，把最高层次的科学教育决策，即国家的幼儿科学教育政策具体化的过程。幼儿科学教育活动设计的操作，实际上就是教师将幼儿科学教育活动的基本要素，即科学教育的目标、内容、教材、学习活动、媒介、时间、空间、环境、教学策略、评价等按一定的方式方法进行编排和处理。不同的编排和处理可以设计出多种多样的科学教育活动。</a:t>
            </a:r>
            <a:endParaRPr>
              <a:solidFill>
                <a:srgbClr val="00206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538210" y="5377180"/>
            <a:ext cx="1843405" cy="1225550"/>
          </a:xfrm>
          <a:prstGeom prst="rect">
            <a:avLst/>
          </a:prstGeom>
        </p:spPr>
      </p:pic>
    </p:spTree>
    <p:custDataLst>
      <p:tags r:id="rId2"/>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9314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二、实验操作类活动的设计</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975225" y="1441450"/>
            <a:ext cx="28092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sym typeface="+mn-ea"/>
              </a:rPr>
              <a:t>（二）活动过程的设计</a:t>
            </a:r>
            <a:endParaRPr lang="zh-CN" altLang="en-US" b="1">
              <a:solidFill>
                <a:srgbClr val="FF0000"/>
              </a:solidFill>
              <a:latin typeface="微软雅黑" panose="020B0503020204020204" pitchFamily="34" charset="-122"/>
              <a:ea typeface="微软雅黑" panose="020B0503020204020204" pitchFamily="34" charset="-122"/>
              <a:sym typeface="+mn-ea"/>
            </a:endParaRPr>
          </a:p>
        </p:txBody>
      </p:sp>
      <p:sp>
        <p:nvSpPr>
          <p:cNvPr id="10" name="文本框 9"/>
          <p:cNvSpPr txBox="1"/>
          <p:nvPr/>
        </p:nvSpPr>
        <p:spPr>
          <a:xfrm>
            <a:off x="771525" y="1809750"/>
            <a:ext cx="10577830" cy="478155"/>
          </a:xfrm>
          <a:prstGeom prst="rect">
            <a:avLst/>
          </a:prstGeom>
          <a:noFill/>
        </p:spPr>
        <p:txBody>
          <a:bodyPr wrap="square" rtlCol="0" anchor="t">
            <a:spAutoFit/>
          </a:bodyPr>
          <a:p>
            <a:pPr indent="0">
              <a:lnSpc>
                <a:spcPct val="140000"/>
              </a:lnSpc>
              <a:buFont typeface="Wingdings" panose="05000000000000000000" charset="0"/>
              <a:buNone/>
            </a:pPr>
            <a:r>
              <a:rPr b="1">
                <a:latin typeface="微软雅黑" panose="020B0503020204020204" pitchFamily="34" charset="-122"/>
                <a:ea typeface="微软雅黑" panose="020B0503020204020204" pitchFamily="34" charset="-122"/>
              </a:rPr>
              <a:t>3. 自由─引导式</a:t>
            </a:r>
            <a:endParaRPr b="1">
              <a:latin typeface="微软雅黑" panose="020B0503020204020204" pitchFamily="34" charset="-122"/>
              <a:ea typeface="微软雅黑" panose="020B0503020204020204" pitchFamily="34" charset="-122"/>
            </a:endParaRPr>
          </a:p>
        </p:txBody>
      </p:sp>
      <p:sp>
        <p:nvSpPr>
          <p:cNvPr id="3" name="文本框 2"/>
          <p:cNvSpPr txBox="1"/>
          <p:nvPr/>
        </p:nvSpPr>
        <p:spPr>
          <a:xfrm>
            <a:off x="771525" y="2458720"/>
            <a:ext cx="10044430" cy="2749550"/>
          </a:xfrm>
          <a:prstGeom prst="rect">
            <a:avLst/>
          </a:prstGeom>
          <a:noFill/>
        </p:spPr>
        <p:txBody>
          <a:bodyPr wrap="square" rtlCol="0" anchor="t">
            <a:spAutoFit/>
          </a:bodyPr>
          <a:p>
            <a:pPr>
              <a:lnSpc>
                <a:spcPct val="16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自由—引导式设计思路是指，教师首先通过材料引发幼儿的探究兴趣，让幼儿进行自由探索，然后教师在组织幼儿交流各自经验的基础上，引导他们进行有目的、有计划的探究活动。该设计思路可以概括为：</a:t>
            </a:r>
            <a:r>
              <a:rPr b="1">
                <a:latin typeface="微软雅黑" panose="020B0503020204020204" pitchFamily="34" charset="-122"/>
                <a:ea typeface="微软雅黑" panose="020B0503020204020204" pitchFamily="34" charset="-122"/>
                <a:cs typeface="微软雅黑" panose="020B0503020204020204" pitchFamily="34" charset="-122"/>
              </a:rPr>
              <a:t>自由探索─交流─引导探究─发现结果</a:t>
            </a:r>
            <a:r>
              <a:rPr>
                <a:latin typeface="微软雅黑" panose="020B0503020204020204" pitchFamily="34" charset="-122"/>
                <a:ea typeface="微软雅黑" panose="020B0503020204020204" pitchFamily="34" charset="-122"/>
                <a:cs typeface="微软雅黑" panose="020B0503020204020204" pitchFamily="34" charset="-122"/>
              </a:rPr>
              <a:t>。</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a:latin typeface="微软雅黑" panose="020B0503020204020204" pitchFamily="34" charset="-122"/>
                <a:ea typeface="微软雅黑" panose="020B0503020204020204" pitchFamily="34" charset="-122"/>
                <a:cs typeface="微软雅黑" panose="020B0503020204020204" pitchFamily="34" charset="-122"/>
              </a:rPr>
              <a:t>   </a:t>
            </a:r>
            <a:r>
              <a:rPr>
                <a:solidFill>
                  <a:srgbClr val="6B8A4B"/>
                </a:solidFill>
                <a:latin typeface="微软雅黑" panose="020B0503020204020204" pitchFamily="34" charset="-122"/>
                <a:ea typeface="微软雅黑" panose="020B0503020204020204" pitchFamily="34" charset="-122"/>
                <a:cs typeface="微软雅黑" panose="020B0503020204020204" pitchFamily="34" charset="-122"/>
              </a:rPr>
              <a:t>例如，在用实验的方法学习使用遥控器的活动中，幼儿可以通过按动不同按键来观察电视的变化，并在教师的指导下把按键与电视的变化对应起来，从而推测各个按键的功能，并在进一步的验证中明确不同按键的功能。</a:t>
            </a:r>
            <a:endParaRPr>
              <a:solidFill>
                <a:srgbClr val="6B8A4B"/>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9314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三、实验操作类活动的组织与指导</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367530" y="1466215"/>
            <a:ext cx="34569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sym typeface="+mn-ea"/>
              </a:rPr>
              <a:t>1. 实验操作类活动的组织要点</a:t>
            </a:r>
            <a:endParaRPr lang="zh-CN" altLang="en-US" b="1">
              <a:solidFill>
                <a:srgbClr val="FF000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19785" y="2242820"/>
            <a:ext cx="10044430" cy="2720340"/>
          </a:xfrm>
          <a:prstGeom prst="rect">
            <a:avLst/>
          </a:prstGeom>
          <a:noFill/>
        </p:spPr>
        <p:txBody>
          <a:bodyPr wrap="square" rtlCol="0" anchor="t">
            <a:spAutoFit/>
          </a:bodyPr>
          <a:p>
            <a:pPr>
              <a:lnSpc>
                <a:spcPct val="190000"/>
              </a:lnSpc>
            </a:pPr>
            <a:r>
              <a:rPr>
                <a:latin typeface="微软雅黑" panose="020B0503020204020204" pitchFamily="34" charset="-122"/>
                <a:ea typeface="微软雅黑" panose="020B0503020204020204" pitchFamily="34" charset="-122"/>
                <a:cs typeface="微软雅黑" panose="020B0503020204020204" pitchFamily="34" charset="-122"/>
              </a:rPr>
              <a:t>（1）通过导入活动激发幼儿的好奇心和探索兴趣。</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a:latin typeface="微软雅黑" panose="020B0503020204020204" pitchFamily="34" charset="-122"/>
                <a:ea typeface="微软雅黑" panose="020B0503020204020204" pitchFamily="34" charset="-122"/>
                <a:cs typeface="微软雅黑" panose="020B0503020204020204" pitchFamily="34" charset="-122"/>
              </a:rPr>
              <a:t>（2）介绍材料，使幼儿理解实验的要求与规则。</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a:latin typeface="微软雅黑" panose="020B0503020204020204" pitchFamily="34" charset="-122"/>
                <a:ea typeface="微软雅黑" panose="020B0503020204020204" pitchFamily="34" charset="-122"/>
                <a:cs typeface="微软雅黑" panose="020B0503020204020204" pitchFamily="34" charset="-122"/>
              </a:rPr>
              <a:t>（3）提出问题，请幼儿思考、尝试、操作、发现。</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a:latin typeface="微软雅黑" panose="020B0503020204020204" pitchFamily="34" charset="-122"/>
                <a:ea typeface="微软雅黑" panose="020B0503020204020204" pitchFamily="34" charset="-122"/>
                <a:cs typeface="微软雅黑" panose="020B0503020204020204" pitchFamily="34" charset="-122"/>
              </a:rPr>
              <a:t>（4）师幼、幼幼之间讨论、交流实验的过程和结果，教师归纳提升。</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90000"/>
              </a:lnSpc>
            </a:pPr>
            <a:r>
              <a:rPr>
                <a:latin typeface="微软雅黑" panose="020B0503020204020204" pitchFamily="34" charset="-122"/>
                <a:ea typeface="微软雅黑" panose="020B0503020204020204" pitchFamily="34" charset="-122"/>
                <a:cs typeface="微软雅黑" panose="020B0503020204020204" pitchFamily="34" charset="-122"/>
              </a:rPr>
              <a:t>（5）活动的结束与延伸。 </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4931410"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三、实验操作类活动的组织与指导</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481830" y="1377315"/>
            <a:ext cx="34569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sym typeface="+mn-ea"/>
              </a:rPr>
              <a:t>2. 实验操作类活动的指导要点</a:t>
            </a:r>
            <a:endParaRPr lang="zh-CN" altLang="en-US" b="1">
              <a:solidFill>
                <a:srgbClr val="FF000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807085" y="1834515"/>
            <a:ext cx="10044430" cy="4797425"/>
          </a:xfrm>
          <a:prstGeom prst="rect">
            <a:avLst/>
          </a:prstGeom>
          <a:noFill/>
        </p:spPr>
        <p:txBody>
          <a:bodyPr wrap="square" rtlCol="0" anchor="t">
            <a:spAutoFit/>
          </a:bodyPr>
          <a:p>
            <a:pPr>
              <a:lnSpc>
                <a:spcPct val="17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（1）提供充足、多样的实验材料，以保证幼儿能够通过反复操作与课题相互作用，在实验过程中去探索、发现、判断，自己找出问题的答案。</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a:latin typeface="微软雅黑" panose="020B0503020204020204" pitchFamily="34" charset="-122"/>
                <a:ea typeface="微软雅黑" panose="020B0503020204020204" pitchFamily="34" charset="-122"/>
                <a:cs typeface="微软雅黑" panose="020B0503020204020204" pitchFamily="34" charset="-122"/>
              </a:rPr>
              <a:t>  （2）引导幼儿在实验中仔细观察，注意实验材料在操作过程中的变化；必要时，教师可以对幼儿的实验操作方法予以适当指导，同时也要引导幼儿学习记录实验中的发现。</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a:latin typeface="微软雅黑" panose="020B0503020204020204" pitchFamily="34" charset="-122"/>
                <a:ea typeface="微软雅黑" panose="020B0503020204020204" pitchFamily="34" charset="-122"/>
                <a:cs typeface="微软雅黑" panose="020B0503020204020204" pitchFamily="34" charset="-122"/>
              </a:rPr>
              <a:t> （3）激发幼儿的主动参与活动的热情，使实验活动成为他们自发的探索活动。在实验活动中，教师要给幼儿留有充足的操作时间，鼓励幼儿大胆尝试，激发起他们的探究欲望。</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a:latin typeface="微软雅黑" panose="020B0503020204020204" pitchFamily="34" charset="-122"/>
                <a:ea typeface="微软雅黑" panose="020B0503020204020204" pitchFamily="34" charset="-122"/>
                <a:cs typeface="微软雅黑" panose="020B0503020204020204" pitchFamily="34" charset="-122"/>
              </a:rPr>
              <a:t>（4）组织幼儿就实验的现象和结论开展讨论、交流，引导幼儿分析试验中观察到的现象，鼓励幼儿解释实验的结果。</a:t>
            </a:r>
            <a:endParaRPr>
              <a:latin typeface="微软雅黑" panose="020B0503020204020204" pitchFamily="34" charset="-122"/>
              <a:ea typeface="微软雅黑" panose="020B0503020204020204" pitchFamily="34" charset="-122"/>
              <a:cs typeface="微软雅黑" panose="020B0503020204020204" pitchFamily="34" charset="-122"/>
            </a:endParaRPr>
          </a:p>
          <a:p>
            <a:pPr>
              <a:lnSpc>
                <a:spcPct val="170000"/>
              </a:lnSpc>
            </a:pPr>
            <a:r>
              <a:rPr>
                <a:latin typeface="微软雅黑" panose="020B0503020204020204" pitchFamily="34" charset="-122"/>
                <a:ea typeface="微软雅黑" panose="020B0503020204020204" pitchFamily="34" charset="-122"/>
                <a:cs typeface="微软雅黑" panose="020B0503020204020204" pitchFamily="34" charset="-122"/>
              </a:rPr>
              <a:t>  （5）鼓励幼儿提出问题，但不急于把问题的答案告诉幼儿，以免超越幼儿的理解能力，甚至沦为变相的知识灌输。</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四、实验操作活动举例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691380" y="1350010"/>
            <a:ext cx="28092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（一）小班：针筒注射站</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01700" y="171831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活动目标：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54735" y="2225040"/>
            <a:ext cx="9549130" cy="1087755"/>
          </a:xfrm>
          <a:prstGeom prst="rect">
            <a:avLst/>
          </a:prstGeom>
          <a:noFill/>
        </p:spPr>
        <p:txBody>
          <a:bodyPr wrap="square" rtlCol="0" anchor="t">
            <a:spAutoFit/>
          </a:bodyPr>
          <a:p>
            <a:pPr>
              <a:lnSpc>
                <a:spcPct val="120000"/>
              </a:lnSpc>
            </a:pPr>
            <a:r>
              <a:rPr lang="zh-CN" altLang="en-US">
                <a:latin typeface="华文楷体" panose="02010600040101010101" charset="-122"/>
                <a:ea typeface="华文楷体" panose="02010600040101010101" charset="-122"/>
                <a:cs typeface="华文楷体" panose="02010600040101010101" charset="-122"/>
              </a:rPr>
              <a:t>1. 通过实验，观察有色水是怎样进出针筒的。</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2. 能够根据问题大胆进行实验。</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3. 愿意在活动中积极动脑，想办法解决问题。</a:t>
            </a:r>
            <a:endParaRPr lang="zh-CN" altLang="en-US">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nvSpPr>
        <p:spPr>
          <a:xfrm>
            <a:off x="901700" y="3213735"/>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活动准备：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054735" y="3666490"/>
            <a:ext cx="9549130" cy="50673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干净的一次性针筒（不要针头）、玻璃杯、有色水、气球（每人一份）。</a:t>
            </a:r>
            <a:endParaRPr lang="zh-CN" altLang="en-US">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901700" y="417322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活动过程：</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054735" y="4635500"/>
            <a:ext cx="9967595" cy="175323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迁移幼儿经验，激发幼儿的活动兴趣。</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问问幼儿针筒里有什么？请幼儿学学护士打针的动作。</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教师：小朋友们打过针吗？</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教师：护士是怎样给我们打针的？先做什么？再做什么？请你学一学。</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四、实验操作活动举例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10" name="文本框 9"/>
          <p:cNvSpPr txBox="1"/>
          <p:nvPr/>
        </p:nvSpPr>
        <p:spPr>
          <a:xfrm>
            <a:off x="813435" y="1484630"/>
            <a:ext cx="10373360" cy="466153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sym typeface="+mn-ea"/>
              </a:rPr>
              <a:t>幼儿：将药水吸入针筒里……</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教师：针筒里的药水最后跑到哪里去了？</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引导幼儿通过实验观察有色水是怎样进出针筒的。</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（1）教师提问。</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教师：最后针筒里的水真的会跑到我们的身体里吗？</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（2）教师按步骤提出实验要求，鼓励幼儿动脑实验并进行讨论。</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教师：这里有一支空针筒，请你先试试怎样将杯子里的水吸进针筒里。</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幼儿尝试，教师巡回观察。</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集体交流：说说自己是怎样将针筒里的水放进气球里的。</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教师总结：我们要把针筒头塞进气球里，将推管向下压，就像护士给我们打针一样。</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（3）幼儿按照刚才的顺序，完整实验两到三次，进一步观察有色水进出针管的现象。</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四、实验操作活动举例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10" name="文本框 9"/>
          <p:cNvSpPr txBox="1"/>
          <p:nvPr/>
        </p:nvSpPr>
        <p:spPr>
          <a:xfrm>
            <a:off x="909320" y="1512570"/>
            <a:ext cx="10373360"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3. 鼓励幼儿积极、勇敢地面对打针。</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教师：原来针筒里的药水就是这样跑进我们身体里的。那我们在生病需要打针时，应该怎样做呢？</a:t>
            </a:r>
            <a:endParaRPr lang="zh-CN" altLang="en-US">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909320" y="251206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活动建议：</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33120" y="3018790"/>
            <a:ext cx="10373360" cy="922020"/>
          </a:xfrm>
          <a:prstGeom prst="rect">
            <a:avLst/>
          </a:prstGeom>
          <a:noFill/>
        </p:spPr>
        <p:txBody>
          <a:bodyPr wrap="square" rtlCol="0" anchor="t">
            <a:spAutoFit/>
          </a:bodyPr>
          <a:p>
            <a:pPr>
              <a:lnSpc>
                <a:spcPct val="150000"/>
              </a:lnSpc>
            </a:pPr>
            <a:r>
              <a:rPr lang="zh-CN" altLang="en-US" b="1">
                <a:latin typeface="华文楷体" panose="02010600040101010101" charset="-122"/>
                <a:ea typeface="华文楷体" panose="02010600040101010101" charset="-122"/>
                <a:cs typeface="华文楷体" panose="02010600040101010101" charset="-122"/>
              </a:rPr>
              <a:t>区角活动：</a:t>
            </a:r>
            <a:r>
              <a:rPr lang="zh-CN" altLang="en-US">
                <a:latin typeface="华文楷体" panose="02010600040101010101" charset="-122"/>
                <a:ea typeface="华文楷体" panose="02010600040101010101" charset="-122"/>
                <a:cs typeface="华文楷体" panose="02010600040101010101" charset="-122"/>
              </a:rPr>
              <a:t>将实验操作材料放在科学角，鼓励幼儿反复进行实验。</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b="1">
                <a:latin typeface="华文楷体" panose="02010600040101010101" charset="-122"/>
                <a:ea typeface="华文楷体" panose="02010600040101010101" charset="-122"/>
                <a:cs typeface="华文楷体" panose="02010600040101010101" charset="-122"/>
              </a:rPr>
              <a:t>家园共育：</a:t>
            </a:r>
            <a:r>
              <a:rPr lang="zh-CN" altLang="en-US">
                <a:latin typeface="华文楷体" panose="02010600040101010101" charset="-122"/>
                <a:ea typeface="华文楷体" panose="02010600040101010101" charset="-122"/>
                <a:cs typeface="华文楷体" panose="02010600040101010101" charset="-122"/>
              </a:rPr>
              <a:t>请家长帮忙搜集干净的一次性针筒（不要针头）。</a:t>
            </a:r>
            <a:endParaRPr lang="zh-CN" altLang="en-US">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nvSpPr>
        <p:spPr>
          <a:xfrm>
            <a:off x="909320" y="394081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活动分析：</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09320" y="4447540"/>
            <a:ext cx="10690225" cy="1753235"/>
          </a:xfrm>
          <a:prstGeom prst="rect">
            <a:avLst/>
          </a:prstGeom>
          <a:noFill/>
        </p:spPr>
        <p:txBody>
          <a:bodyPr wrap="square" rtlCol="0" anchor="t">
            <a:spAutoFit/>
          </a:bodyPr>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对于小班幼儿来说，按照图示的顺序或者教师的语言指导进行实验的难度比较大，因此，在这节课程中，教师将活动分成了两个步骤来进行：（1）将水吸进针筒里；（2）将针筒里的水压进气球里。活动中，教师以引导者的身份提出问题，鼓励幼儿进行自主实验和探究，这既符合幼儿学习科学的特点，也给幼儿提供了锻炼思维、发展自我的机会。</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四、实验操作活动举例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691380" y="1350010"/>
            <a:ext cx="28092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（二）中班：拍球游戏</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01700" y="171831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活动目标：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54735" y="2225040"/>
            <a:ext cx="9549130" cy="1087755"/>
          </a:xfrm>
          <a:prstGeom prst="rect">
            <a:avLst/>
          </a:prstGeom>
          <a:noFill/>
        </p:spPr>
        <p:txBody>
          <a:bodyPr wrap="square" rtlCol="0" anchor="t">
            <a:spAutoFit/>
          </a:bodyPr>
          <a:p>
            <a:pPr>
              <a:lnSpc>
                <a:spcPct val="120000"/>
              </a:lnSpc>
            </a:pPr>
            <a:r>
              <a:rPr lang="zh-CN" altLang="en-US">
                <a:latin typeface="华文楷体" panose="02010600040101010101" charset="-122"/>
                <a:ea typeface="华文楷体" panose="02010600040101010101" charset="-122"/>
                <a:cs typeface="华文楷体" panose="02010600040101010101" charset="-122"/>
              </a:rPr>
              <a:t>1. 通过拍球实验，观察力与反作用力的关系。</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2. 通过实验观察球在不同材质地面上的弹跳高度，感知反作用力的大小。</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3. 能积极根据要求进行实验，并在实验中认真观察、分析。</a:t>
            </a:r>
            <a:endParaRPr lang="zh-CN" altLang="en-US">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nvSpPr>
        <p:spPr>
          <a:xfrm>
            <a:off x="901700" y="3213735"/>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活动准备：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054735" y="3666490"/>
            <a:ext cx="9549130" cy="13379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幼儿已会拍球。</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铺有地毯的空旷场地和水泥地面的活动场地，以及其他地面比较粗糙的场地。</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球若干。</a:t>
            </a:r>
            <a:endParaRPr lang="zh-CN" altLang="en-US">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901700" y="487172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活动过程：</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054735" y="5289550"/>
            <a:ext cx="10335260"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实验游戏。鼓励幼儿观察球的弹跳，了解力与反作用力的关系。</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（1）教师从膝盖高度将球丢下，让幼儿观察球能否弹跳起来。</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四、实验操作活动举例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10" name="文本框 9"/>
          <p:cNvSpPr txBox="1"/>
          <p:nvPr/>
        </p:nvSpPr>
        <p:spPr>
          <a:xfrm>
            <a:off x="928370" y="1176020"/>
            <a:ext cx="10335260" cy="5492750"/>
          </a:xfrm>
          <a:prstGeom prst="rect">
            <a:avLst/>
          </a:prstGeom>
          <a:noFill/>
        </p:spPr>
        <p:txBody>
          <a:bodyPr wrap="square" rtlCol="0" anchor="t">
            <a:spAutoFit/>
          </a:bodyPr>
          <a:p>
            <a:pPr>
              <a:lnSpc>
                <a:spcPct val="150000"/>
              </a:lnSpc>
            </a:pPr>
            <a:r>
              <a:rPr lang="en-US" altLang="zh-CN">
                <a:latin typeface="华文楷体" panose="02010600040101010101" charset="-122"/>
                <a:ea typeface="华文楷体" panose="02010600040101010101" charset="-122"/>
                <a:cs typeface="华文楷体" panose="02010600040101010101" charset="-122"/>
                <a:sym typeface="+mn-ea"/>
              </a:rPr>
              <a:t>   </a:t>
            </a:r>
            <a:r>
              <a:rPr lang="zh-CN" altLang="en-US">
                <a:latin typeface="华文楷体" panose="02010600040101010101" charset="-122"/>
                <a:ea typeface="华文楷体" panose="02010600040101010101" charset="-122"/>
                <a:cs typeface="华文楷体" panose="02010600040101010101" charset="-122"/>
                <a:sym typeface="+mn-ea"/>
              </a:rPr>
              <a:t>教师：</a:t>
            </a:r>
            <a:r>
              <a:rPr lang="en-US" altLang="zh-CN">
                <a:latin typeface="华文楷体" panose="02010600040101010101" charset="-122"/>
                <a:ea typeface="华文楷体" panose="02010600040101010101" charset="-122"/>
                <a:cs typeface="华文楷体" panose="02010600040101010101" charset="-122"/>
                <a:sym typeface="+mn-ea"/>
              </a:rPr>
              <a:t>“</a:t>
            </a:r>
            <a:r>
              <a:rPr lang="zh-CN" altLang="en-US">
                <a:latin typeface="华文楷体" panose="02010600040101010101" charset="-122"/>
                <a:ea typeface="华文楷体" panose="02010600040101010101" charset="-122"/>
                <a:cs typeface="华文楷体" panose="02010600040101010101" charset="-122"/>
                <a:sym typeface="+mn-ea"/>
              </a:rPr>
              <a:t>这里有一个球，如果我把球从膝盖这儿丢下，它会跳起来吗？</a:t>
            </a:r>
            <a:r>
              <a:rPr lang="en-US" altLang="zh-CN">
                <a:latin typeface="华文楷体" panose="02010600040101010101" charset="-122"/>
                <a:ea typeface="华文楷体" panose="02010600040101010101" charset="-122"/>
                <a:cs typeface="华文楷体" panose="02010600040101010101" charset="-122"/>
                <a:sym typeface="+mn-ea"/>
              </a:rPr>
              <a:t>”</a:t>
            </a:r>
            <a:r>
              <a:rPr lang="zh-CN" altLang="en-US">
                <a:latin typeface="华文楷体" panose="02010600040101010101" charset="-122"/>
                <a:ea typeface="华文楷体" panose="02010600040101010101" charset="-122"/>
                <a:cs typeface="华文楷体" panose="02010600040101010101" charset="-122"/>
                <a:sym typeface="+mn-ea"/>
              </a:rPr>
              <a:t>（鼓励幼儿大胆发表自己的看法）</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幼儿一人拿一个球进行实验。</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球跳起来了吗？</a:t>
            </a:r>
            <a:r>
              <a:rPr lang="en-US" altLang="zh-CN">
                <a:latin typeface="华文楷体" panose="02010600040101010101" charset="-122"/>
                <a:ea typeface="华文楷体" panose="02010600040101010101" charset="-122"/>
                <a:cs typeface="华文楷体" panose="02010600040101010101" charset="-122"/>
              </a:rPr>
              <a:t>”</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（2）鼓励幼儿想办法让球弹跳起来。</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怎样能让球跳起来呢？</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（鼓励幼儿大胆发表自己的看法）</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教师观察幼儿让球跳起来的方法。</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你是怎样让球弹跳起来的呢？</a:t>
            </a:r>
            <a:r>
              <a:rPr lang="en-US" altLang="zh-CN">
                <a:latin typeface="华文楷体" panose="02010600040101010101" charset="-122"/>
                <a:ea typeface="华文楷体" panose="02010600040101010101" charset="-122"/>
                <a:cs typeface="华文楷体" panose="02010600040101010101" charset="-122"/>
              </a:rPr>
              <a:t>”</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（3）启发幼儿思考两次实验结果不一样的原因。</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     教师：</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为什么第一次球弹跳不起来，而第二次我们将丢球的高度提高，或者用手拍球的时候，球就能弹跳起来呢？</a:t>
            </a:r>
            <a:r>
              <a:rPr lang="en-US" altLang="zh-CN">
                <a:latin typeface="华文楷体" panose="02010600040101010101" charset="-122"/>
                <a:ea typeface="华文楷体" panose="02010600040101010101" charset="-122"/>
                <a:cs typeface="华文楷体" panose="02010600040101010101" charset="-122"/>
              </a:rPr>
              <a:t>”</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     教师：</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当球碰到地面的力量比较大的时候，它就会弹跳得高；当球碰到地面的力量比较小时，它就会弹跳得低，甚至弹跳不起来。</a:t>
            </a:r>
            <a:r>
              <a:rPr lang="en-US" altLang="zh-CN">
                <a:latin typeface="华文楷体" panose="02010600040101010101" charset="-122"/>
                <a:ea typeface="华文楷体" panose="02010600040101010101" charset="-122"/>
                <a:cs typeface="华文楷体" panose="02010600040101010101" charset="-122"/>
              </a:rPr>
              <a:t>”</a:t>
            </a:r>
            <a:endParaRPr lang="en-US" altLang="zh-CN">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四、实验操作活动举例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10" name="文本框 9"/>
          <p:cNvSpPr txBox="1"/>
          <p:nvPr/>
        </p:nvSpPr>
        <p:spPr>
          <a:xfrm>
            <a:off x="928370" y="1300480"/>
            <a:ext cx="10335260" cy="3415030"/>
          </a:xfrm>
          <a:prstGeom prst="rect">
            <a:avLst/>
          </a:prstGeom>
          <a:noFill/>
        </p:spPr>
        <p:txBody>
          <a:bodyPr wrap="square" rtlCol="0" anchor="t">
            <a:spAutoFit/>
          </a:bodyPr>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2. 让幼儿在铺有地毯的地面和水泥地面上拍球，使他们了解球的弹跳情况，感知反作用力的大小。</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教师：“现在请你分别在地毯和水泥地面上拍球，并在拍球的时候仔细观察球弹跳的高度。”</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幼儿自由拍球，教师鼓励幼儿观察球的弹跳高度。</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3. 集体分享实验感受。</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教师：“刚才你在地毯上拍球时有什么感觉？在水泥地面上拍球时又有什么感觉呢？在哪个地面上拍球你感觉比较累？哪个地面上的球弹跳得高呢？”</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教师：“原来在不一样的地面上拍球，球弹跳的高度也不一样。让我们带着球再到其他地方去试试吧。”</a:t>
            </a:r>
            <a:endParaRPr lang="zh-CN" altLang="en-US">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custDataLst>
              <p:tags r:id="rId1"/>
            </p:custDataLst>
          </p:nvPr>
        </p:nvSpPr>
        <p:spPr>
          <a:xfrm>
            <a:off x="1016635" y="458343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活动建议：</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2"/>
            </p:custDataLst>
          </p:nvPr>
        </p:nvSpPr>
        <p:spPr>
          <a:xfrm>
            <a:off x="1016635" y="5090160"/>
            <a:ext cx="10335260" cy="1337945"/>
          </a:xfrm>
          <a:prstGeom prst="rect">
            <a:avLst/>
          </a:prstGeom>
          <a:noFill/>
        </p:spPr>
        <p:txBody>
          <a:bodyPr wrap="square" rtlCol="0" anchor="t">
            <a:spAutoFit/>
          </a:bodyPr>
          <a:p>
            <a:pPr>
              <a:lnSpc>
                <a:spcPct val="150000"/>
              </a:lnSpc>
            </a:pPr>
            <a:r>
              <a:rPr lang="en-US" altLang="zh-CN" b="1">
                <a:latin typeface="华文楷体" panose="02010600040101010101" charset="-122"/>
                <a:ea typeface="华文楷体" panose="02010600040101010101" charset="-122"/>
                <a:cs typeface="华文楷体" panose="02010600040101010101" charset="-122"/>
              </a:rPr>
              <a:t>  </a:t>
            </a:r>
            <a:r>
              <a:rPr lang="zh-CN" altLang="en-US" b="1">
                <a:latin typeface="华文楷体" panose="02010600040101010101" charset="-122"/>
                <a:ea typeface="华文楷体" panose="02010600040101010101" charset="-122"/>
                <a:cs typeface="华文楷体" panose="02010600040101010101" charset="-122"/>
              </a:rPr>
              <a:t>活动延伸：</a:t>
            </a:r>
            <a:r>
              <a:rPr lang="zh-CN" altLang="en-US">
                <a:latin typeface="华文楷体" panose="02010600040101010101" charset="-122"/>
                <a:ea typeface="华文楷体" panose="02010600040101010101" charset="-122"/>
                <a:cs typeface="华文楷体" panose="02010600040101010101" charset="-122"/>
              </a:rPr>
              <a:t>教师带领幼儿在地板、草地等其他地面上拍球，并鼓励他们进行观察、比较，以使幼儿进一步感受在不同材质的地面上拍球，球的弹跳高度就会不同。</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b="1">
                <a:latin typeface="华文楷体" panose="02010600040101010101" charset="-122"/>
                <a:ea typeface="华文楷体" panose="02010600040101010101" charset="-122"/>
                <a:cs typeface="华文楷体" panose="02010600040101010101" charset="-122"/>
              </a:rPr>
              <a:t>  家园共育：</a:t>
            </a:r>
            <a:r>
              <a:rPr lang="zh-CN" altLang="en-US">
                <a:latin typeface="华文楷体" panose="02010600040101010101" charset="-122"/>
                <a:ea typeface="华文楷体" panose="02010600040101010101" charset="-122"/>
                <a:cs typeface="华文楷体" panose="02010600040101010101" charset="-122"/>
              </a:rPr>
              <a:t>活动前，请家长配合教师帮助幼儿掌握拍球技能。</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3"/>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四、实验操作活动举例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9" name="文本框 8"/>
          <p:cNvSpPr txBox="1"/>
          <p:nvPr/>
        </p:nvSpPr>
        <p:spPr>
          <a:xfrm>
            <a:off x="851535" y="144272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活动分析：</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28370" y="1949450"/>
            <a:ext cx="10335260" cy="1337945"/>
          </a:xfrm>
          <a:prstGeom prst="rect">
            <a:avLst/>
          </a:prstGeom>
          <a:noFill/>
        </p:spPr>
        <p:txBody>
          <a:bodyPr wrap="square" rtlCol="0" anchor="t">
            <a:spAutoFit/>
          </a:bodyPr>
          <a:p>
            <a:pPr>
              <a:lnSpc>
                <a:spcPct val="150000"/>
              </a:lnSpc>
            </a:pPr>
            <a:r>
              <a:rPr lang="en-US">
                <a:latin typeface="华文楷体" panose="02010600040101010101" charset="-122"/>
                <a:ea typeface="华文楷体" panose="02010600040101010101" charset="-122"/>
                <a:cs typeface="华文楷体" panose="02010600040101010101" charset="-122"/>
              </a:rPr>
              <a:t>   </a:t>
            </a:r>
            <a:r>
              <a:rPr>
                <a:latin typeface="华文楷体" panose="02010600040101010101" charset="-122"/>
                <a:ea typeface="华文楷体" panose="02010600040101010101" charset="-122"/>
                <a:cs typeface="华文楷体" panose="02010600040101010101" charset="-122"/>
              </a:rPr>
              <a:t>此活动最为重要的一点是，活动前幼儿要掌握一定的拍球技能。此外，教师所准备球的充气量最好不要太足，只要保证拍时能弹跳起来即可。教师既可以根据园所情况选择地毯地面，也可以选择其他比较粗糙的地面来让幼儿进行拍球活动，使他们感知作用力与反作用力的大小。</a:t>
            </a:r>
            <a:endParaRPr>
              <a:latin typeface="华文楷体" panose="02010600040101010101" charset="-122"/>
              <a:ea typeface="华文楷体" panose="02010600040101010101" charset="-122"/>
              <a:cs typeface="华文楷体" panose="02010600040101010101" charset="-122"/>
            </a:endParaRPr>
          </a:p>
        </p:txBody>
      </p:sp>
      <p:pic>
        <p:nvPicPr>
          <p:cNvPr id="4" name="图片 3" descr="b43366b9bbd622bacbf315a4a0a52ce9"/>
          <p:cNvPicPr>
            <a:picLocks noChangeAspect="1"/>
          </p:cNvPicPr>
          <p:nvPr/>
        </p:nvPicPr>
        <p:blipFill>
          <a:blip r:embed="rId1"/>
          <a:stretch>
            <a:fillRect/>
          </a:stretch>
        </p:blipFill>
        <p:spPr>
          <a:xfrm>
            <a:off x="3683635" y="3568065"/>
            <a:ext cx="4825365" cy="2509520"/>
          </a:xfrm>
          <a:prstGeom prst="rect">
            <a:avLst/>
          </a:prstGeom>
        </p:spPr>
      </p:pic>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 name="图片 9"/>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9122410" y="5364480"/>
            <a:ext cx="1843405" cy="1225550"/>
          </a:xfrm>
          <a:prstGeom prst="rect">
            <a:avLst/>
          </a:prstGeom>
        </p:spPr>
      </p:pic>
      <p:sp>
        <p:nvSpPr>
          <p:cNvPr id="13" name="文本框 12"/>
          <p:cNvSpPr txBox="1"/>
          <p:nvPr/>
        </p:nvSpPr>
        <p:spPr>
          <a:xfrm>
            <a:off x="554990" y="420370"/>
            <a:ext cx="5658485"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二、幼儿科学教育活动设计的意义</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804545" y="1430020"/>
            <a:ext cx="9326245" cy="1973580"/>
          </a:xfrm>
          <a:prstGeom prst="rect">
            <a:avLst/>
          </a:prstGeom>
          <a:noFill/>
        </p:spPr>
        <p:txBody>
          <a:bodyPr wrap="square" rtlCol="0" anchor="t">
            <a:spAutoFit/>
          </a:bodyPr>
          <a:p>
            <a:pPr marL="285750" indent="-285750">
              <a:lnSpc>
                <a:spcPct val="170000"/>
              </a:lnSpc>
              <a:buFont typeface="Wingdings" panose="05000000000000000000" charset="0"/>
              <a:buChar char="l"/>
            </a:pPr>
            <a:r>
              <a:rPr b="1">
                <a:solidFill>
                  <a:srgbClr val="6B8A4B"/>
                </a:solidFill>
                <a:latin typeface="微软雅黑" panose="020B0503020204020204" pitchFamily="34" charset="-122"/>
                <a:ea typeface="微软雅黑" panose="020B0503020204020204" pitchFamily="34" charset="-122"/>
                <a:cs typeface="微软雅黑" panose="020B0503020204020204" pitchFamily="34" charset="-122"/>
              </a:rPr>
              <a:t>幼儿科学教育是整个科学教育体系的起始阶段、基础环节。</a:t>
            </a:r>
            <a:endParaRPr b="1">
              <a:solidFill>
                <a:srgbClr val="6B8A4B"/>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70000"/>
              </a:lnSpc>
              <a:buFont typeface="Wingdings" panose="05000000000000000000" charset="0"/>
              <a:buChar char="l"/>
            </a:pPr>
            <a:r>
              <a:rPr b="1">
                <a:solidFill>
                  <a:srgbClr val="6B8A4B"/>
                </a:solidFill>
                <a:latin typeface="微软雅黑" panose="020B0503020204020204" pitchFamily="34" charset="-122"/>
                <a:ea typeface="微软雅黑" panose="020B0503020204020204" pitchFamily="34" charset="-122"/>
                <a:cs typeface="微软雅黑" panose="020B0503020204020204" pitchFamily="34" charset="-122"/>
              </a:rPr>
              <a:t>幼儿园开展科学教育活动可以激发幼儿对科学的兴趣和好奇心，使他们积累科学经验，掌握一些初步的科学技能，为以后的系统科学教育打下良好的基础。</a:t>
            </a:r>
            <a:endParaRPr b="1">
              <a:solidFill>
                <a:srgbClr val="6B8A4B"/>
              </a:solidFill>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70000"/>
              </a:lnSpc>
              <a:buFont typeface="Wingdings" panose="05000000000000000000" charset="0"/>
              <a:buChar char="l"/>
            </a:pPr>
            <a:r>
              <a:rPr b="1">
                <a:solidFill>
                  <a:srgbClr val="6B8A4B"/>
                </a:solidFill>
                <a:latin typeface="微软雅黑" panose="020B0503020204020204" pitchFamily="34" charset="-122"/>
                <a:ea typeface="微软雅黑" panose="020B0503020204020204" pitchFamily="34" charset="-122"/>
                <a:cs typeface="微软雅黑" panose="020B0503020204020204" pitchFamily="34" charset="-122"/>
              </a:rPr>
              <a:t>从小培养幼儿的科学素质，不仅是幼儿发展的需要，更是人类发展进步的必然要求。</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2427605" y="5071110"/>
            <a:ext cx="6435725" cy="1198880"/>
          </a:xfrm>
          <a:prstGeom prst="rect">
            <a:avLst/>
          </a:prstGeom>
          <a:noFill/>
        </p:spPr>
        <p:txBody>
          <a:bodyPr wrap="square" rtlCol="0" anchor="t">
            <a:spAutoFit/>
          </a:bodyPr>
          <a:p>
            <a:pPr>
              <a:lnSpc>
                <a:spcPct val="100000"/>
              </a:lnSpc>
            </a:pPr>
            <a:r>
              <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只有经过设计的教育活动才是有目的、有计划的教育活动。活动设计是幼儿科学教育的重要环节，幼儿科学教育的目标与任务必须通过活动设计这一中间环节，才能转变为具体、实际的科学教育活动。</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descr="620b811c774aa6c1fed8f15cf93b666f"/>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921385" y="5149850"/>
            <a:ext cx="1363980" cy="1040765"/>
          </a:xfrm>
          <a:prstGeom prst="rect">
            <a:avLst/>
          </a:prstGeom>
        </p:spPr>
      </p:pic>
      <p:sp>
        <p:nvSpPr>
          <p:cNvPr id="4" name="文本框 3"/>
          <p:cNvSpPr txBox="1"/>
          <p:nvPr>
            <p:custDataLst>
              <p:tags r:id="rId3"/>
            </p:custDataLst>
          </p:nvPr>
        </p:nvSpPr>
        <p:spPr>
          <a:xfrm>
            <a:off x="1151255" y="3653790"/>
            <a:ext cx="9326245" cy="1032510"/>
          </a:xfrm>
          <a:prstGeom prst="rect">
            <a:avLst/>
          </a:prstGeom>
          <a:noFill/>
        </p:spPr>
        <p:txBody>
          <a:bodyPr wrap="square" rtlCol="0" anchor="t">
            <a:spAutoFit/>
          </a:bodyPr>
          <a:p>
            <a:pPr indent="0">
              <a:lnSpc>
                <a:spcPct val="170000"/>
              </a:lnSpc>
              <a:buFont typeface="Wingdings" panose="05000000000000000000" charset="0"/>
              <a:buNone/>
            </a:pPr>
            <a:r>
              <a:rPr>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《幼儿园工作规程》规定：幼儿园的教育活动应该是有目的、有计划地引导幼儿自由、主动活动的多种形式的教育过程。</a:t>
            </a:r>
            <a:endParaRPr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4"/>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四、实验操作活动举例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2" name="文本框 1"/>
          <p:cNvSpPr txBox="1"/>
          <p:nvPr/>
        </p:nvSpPr>
        <p:spPr>
          <a:xfrm>
            <a:off x="4691380" y="1350010"/>
            <a:ext cx="390144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rPr>
              <a:t>（三）大班：有趣的弹簧玩具</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901700" y="171831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活动目标：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054735" y="2225040"/>
            <a:ext cx="9549130" cy="1087755"/>
          </a:xfrm>
          <a:prstGeom prst="rect">
            <a:avLst/>
          </a:prstGeom>
          <a:noFill/>
        </p:spPr>
        <p:txBody>
          <a:bodyPr wrap="square" rtlCol="0" anchor="t">
            <a:spAutoFit/>
          </a:bodyPr>
          <a:p>
            <a:pPr>
              <a:lnSpc>
                <a:spcPct val="120000"/>
              </a:lnSpc>
            </a:pPr>
            <a:r>
              <a:rPr lang="zh-CN" altLang="en-US">
                <a:latin typeface="华文楷体" panose="02010600040101010101" charset="-122"/>
                <a:ea typeface="华文楷体" panose="02010600040101010101" charset="-122"/>
                <a:cs typeface="华文楷体" panose="02010600040101010101" charset="-122"/>
              </a:rPr>
              <a:t>1. 能发现周围环境中的弹力现象。</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2. 学习将铁丝在筷子上缠绕成弹簧的技能。</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3. 能用较完整的语言表达探索制作过程中的感受。</a:t>
            </a:r>
            <a:endParaRPr lang="zh-CN" altLang="en-US">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nvSpPr>
        <p:spPr>
          <a:xfrm>
            <a:off x="901700" y="3213735"/>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活动准备：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054735" y="3666490"/>
            <a:ext cx="9549130" cy="13379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多种塑料玩具和弹簧玩具。</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各种弹簧。</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与幼儿人数一致的筷子和细铁丝。</a:t>
            </a:r>
            <a:endParaRPr lang="zh-CN" altLang="en-US">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901700" y="4782820"/>
            <a:ext cx="1512570" cy="506730"/>
          </a:xfrm>
          <a:prstGeom prst="rect">
            <a:avLst/>
          </a:prstGeom>
          <a:noFill/>
        </p:spPr>
        <p:txBody>
          <a:bodyPr wrap="square" rtlCol="0" anchor="t">
            <a:spAutoFit/>
          </a:bodyPr>
          <a:p>
            <a:pPr>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活动过程：</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054735" y="5200650"/>
            <a:ext cx="10335260" cy="13379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教师请幼儿玩收集到的各种玩具，激发他们的活动兴趣。</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请小朋友玩一玩桌上的玩具。</a:t>
            </a:r>
            <a:r>
              <a:rPr lang="en-US" altLang="zh-CN">
                <a:latin typeface="华文楷体" panose="02010600040101010101" charset="-122"/>
                <a:ea typeface="华文楷体" panose="02010600040101010101" charset="-122"/>
                <a:cs typeface="华文楷体" panose="02010600040101010101" charset="-122"/>
              </a:rPr>
              <a:t>”</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大家在刚才玩玩具的过程中发现了什么？为什么有的玩具会动？有的玩具却不会动呢？</a:t>
            </a:r>
            <a:r>
              <a:rPr lang="en-US" altLang="zh-CN">
                <a:latin typeface="华文楷体" panose="02010600040101010101" charset="-122"/>
                <a:ea typeface="华文楷体" panose="02010600040101010101" charset="-122"/>
                <a:cs typeface="华文楷体" panose="02010600040101010101" charset="-122"/>
              </a:rPr>
              <a:t>”</a:t>
            </a:r>
            <a:endParaRPr lang="en-US" altLang="zh-CN">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382270"/>
            <a:ext cx="3801745" cy="460375"/>
          </a:xfrm>
          <a:prstGeom prst="rect">
            <a:avLst/>
          </a:prstGeom>
          <a:noFill/>
        </p:spPr>
        <p:txBody>
          <a:bodyPr wrap="square" rtlCol="0" anchor="t">
            <a:spAutoFit/>
          </a:bodyPr>
          <a:p>
            <a:pPr algn="dist"/>
            <a:r>
              <a:rPr sz="2400" b="1">
                <a:solidFill>
                  <a:schemeClr val="accent2">
                    <a:lumMod val="50000"/>
                  </a:schemeClr>
                </a:solidFill>
                <a:latin typeface="方正少儿_GBK" panose="03000509000000000000" charset="-122"/>
                <a:ea typeface="方正少儿_GBK" panose="03000509000000000000" charset="-122"/>
                <a:sym typeface="+mn-ea"/>
              </a:rPr>
              <a:t>四、实验操作活动举例</a:t>
            </a:r>
            <a:endParaRPr sz="2400" b="1">
              <a:solidFill>
                <a:schemeClr val="accent2">
                  <a:lumMod val="50000"/>
                </a:schemeClr>
              </a:solidFill>
              <a:latin typeface="方正少儿_GBK" panose="03000509000000000000" charset="-122"/>
              <a:ea typeface="方正少儿_GBK" panose="03000509000000000000" charset="-122"/>
              <a:sym typeface="+mn-ea"/>
            </a:endParaRPr>
          </a:p>
        </p:txBody>
      </p:sp>
      <p:sp>
        <p:nvSpPr>
          <p:cNvPr id="6" name="文本框 5"/>
          <p:cNvSpPr txBox="1"/>
          <p:nvPr/>
        </p:nvSpPr>
        <p:spPr>
          <a:xfrm>
            <a:off x="940435" y="1590040"/>
            <a:ext cx="9549130" cy="2748280"/>
          </a:xfrm>
          <a:prstGeom prst="rect">
            <a:avLst/>
          </a:prstGeom>
          <a:noFill/>
        </p:spPr>
        <p:txBody>
          <a:bodyPr wrap="square" rtlCol="0" anchor="t">
            <a:spAutoFit/>
          </a:bodyPr>
          <a:p>
            <a:pPr>
              <a:lnSpc>
                <a:spcPct val="120000"/>
              </a:lnSpc>
            </a:pPr>
            <a:r>
              <a:rPr lang="zh-CN" altLang="en-US">
                <a:latin typeface="华文楷体" panose="02010600040101010101" charset="-122"/>
                <a:ea typeface="华文楷体" panose="02010600040101010101" charset="-122"/>
                <a:cs typeface="华文楷体" panose="02010600040101010101" charset="-122"/>
              </a:rPr>
              <a:t>2. 幼儿运用弹簧，再次进行操作。</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   教师：</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我们刚刚发现了有弹簧的玩具就会动。这里有各种各样的弹簧，请你玩一玩，看看它们有什么变化？</a:t>
            </a:r>
            <a:r>
              <a:rPr lang="en-US" altLang="zh-CN">
                <a:latin typeface="华文楷体" panose="02010600040101010101" charset="-122"/>
                <a:ea typeface="华文楷体" panose="02010600040101010101" charset="-122"/>
                <a:cs typeface="华文楷体" panose="02010600040101010101" charset="-122"/>
              </a:rPr>
              <a:t>”</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  教师：</a:t>
            </a:r>
            <a:r>
              <a:rPr lang="en-US" altLang="zh-CN">
                <a:latin typeface="华文楷体" panose="02010600040101010101" charset="-122"/>
                <a:ea typeface="华文楷体" panose="02010600040101010101" charset="-122"/>
                <a:cs typeface="华文楷体" panose="02010600040101010101" charset="-122"/>
              </a:rPr>
              <a:t>“</a:t>
            </a:r>
            <a:r>
              <a:rPr lang="zh-CN" altLang="en-US">
                <a:latin typeface="华文楷体" panose="02010600040101010101" charset="-122"/>
                <a:ea typeface="华文楷体" panose="02010600040101010101" charset="-122"/>
                <a:cs typeface="华文楷体" panose="02010600040101010101" charset="-122"/>
              </a:rPr>
              <a:t>说说你是怎么玩的这些弹簧的？它们有哪些变化？</a:t>
            </a:r>
            <a:r>
              <a:rPr lang="en-US" altLang="zh-CN">
                <a:latin typeface="华文楷体" panose="02010600040101010101" charset="-122"/>
                <a:ea typeface="华文楷体" panose="02010600040101010101" charset="-122"/>
                <a:cs typeface="华文楷体" panose="02010600040101010101" charset="-122"/>
              </a:rPr>
              <a:t>”</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  教师在幼儿发现的基础上进行小结：能伸能缩，松手后能恢复原来的样子。</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3. 幼儿制作弹簧玩具。</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   教师指导幼儿将细铁丝紧紧地缠绕在圆筷子上，做出自制弹簧玩具。</a:t>
            </a:r>
            <a:endParaRPr lang="zh-CN" altLang="en-US">
              <a:latin typeface="华文楷体" panose="02010600040101010101" charset="-122"/>
              <a:ea typeface="华文楷体" panose="02010600040101010101" charset="-122"/>
              <a:cs typeface="华文楷体" panose="02010600040101010101" charset="-122"/>
            </a:endParaRPr>
          </a:p>
          <a:p>
            <a:pPr>
              <a:lnSpc>
                <a:spcPct val="120000"/>
              </a:lnSpc>
            </a:pPr>
            <a:r>
              <a:rPr lang="zh-CN" altLang="en-US">
                <a:latin typeface="华文楷体" panose="02010600040101010101" charset="-122"/>
                <a:ea typeface="华文楷体" panose="02010600040101010101" charset="-122"/>
                <a:cs typeface="华文楷体" panose="02010600040101010101" charset="-122"/>
              </a:rPr>
              <a:t>4. 幼儿玩自制的弹簧玩具。</a:t>
            </a:r>
            <a:endParaRPr lang="zh-CN" altLang="en-US">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nvSpPr>
        <p:spPr>
          <a:xfrm>
            <a:off x="940435" y="4338320"/>
            <a:ext cx="1512570" cy="506730"/>
          </a:xfrm>
          <a:prstGeom prst="rect">
            <a:avLst/>
          </a:prstGeom>
          <a:noFill/>
        </p:spPr>
        <p:txBody>
          <a:bodyPr wrap="square" rtlCol="0" anchor="t">
            <a:spAutoFit/>
          </a:bodyPr>
          <a:p>
            <a:pPr algn="l">
              <a:lnSpc>
                <a:spcPct val="150000"/>
              </a:lnSpc>
            </a:pPr>
            <a:r>
              <a:rPr b="1">
                <a:solidFill>
                  <a:schemeClr val="accent6">
                    <a:lumMod val="50000"/>
                  </a:schemeClr>
                </a:solidFill>
                <a:latin typeface="微软雅黑" panose="020B0503020204020204" pitchFamily="34" charset="-122"/>
                <a:ea typeface="微软雅黑" panose="020B0503020204020204" pitchFamily="34" charset="-122"/>
              </a:rPr>
              <a:t>活动分析：</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940435" y="4968240"/>
            <a:ext cx="10018395" cy="1087755"/>
          </a:xfrm>
          <a:prstGeom prst="rect">
            <a:avLst/>
          </a:prstGeom>
          <a:noFill/>
        </p:spPr>
        <p:txBody>
          <a:bodyPr wrap="square" rtlCol="0" anchor="t">
            <a:spAutoFit/>
          </a:bodyPr>
          <a:p>
            <a:pPr>
              <a:lnSpc>
                <a:spcPct val="12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该活动的主体部分属于“自由—引导式”的实验操作，即：让幼儿自由探索两种玩具（塑料玩具和弹簧玩具），并发现有弹簧的玩具会自己动，然后引导幼儿集中探索弹簧的特性。后面的动手制作环节既可以起到巩固幼儿科学发现的作用，又能进一步激发幼儿探索弹簧的兴趣。</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871616" y="4608103"/>
            <a:ext cx="8450217" cy="803773"/>
          </a:xfrm>
        </p:spPr>
        <p:txBody>
          <a:bodyPr/>
          <a:p>
            <a:r>
              <a:rPr lang="zh-CN" dirty="0">
                <a:latin typeface="华文细黑" panose="02010600040101010101" pitchFamily="2" charset="-122"/>
                <a:ea typeface="华文细黑" panose="02010600040101010101" pitchFamily="2" charset="-122"/>
                <a:sym typeface="+mn-ea"/>
              </a:rPr>
              <a:t>第五节　　科学讨论类活动</a:t>
            </a:r>
            <a:endParaRPr lang="zh-CN" dirty="0">
              <a:latin typeface="华文细黑" panose="02010600040101010101" pitchFamily="2" charset="-122"/>
              <a:ea typeface="华文细黑" panose="02010600040101010101" pitchFamily="2" charset="-122"/>
              <a:sym typeface="+mn-ea"/>
            </a:endParaRP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4474845"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一、科学讨论类活动概述</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1123950" y="1352550"/>
            <a:ext cx="2983230" cy="368300"/>
          </a:xfrm>
          <a:prstGeom prst="rect">
            <a:avLst/>
          </a:prstGeom>
          <a:noFill/>
        </p:spPr>
        <p:txBody>
          <a:bodyPr wrap="square" rtlCol="0" anchor="t">
            <a:spAutoFit/>
          </a:bodyPr>
          <a:p>
            <a:pPr algn="l"/>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 科学讨论类活动的内涵</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812800" y="1860550"/>
            <a:ext cx="9892030" cy="1252855"/>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rPr>
              <a:t>     </a:t>
            </a:r>
            <a:r>
              <a:rPr lang="zh-CN" altLang="en-US">
                <a:latin typeface="微软雅黑" panose="020B0503020204020204" pitchFamily="34" charset="-122"/>
                <a:ea typeface="微软雅黑" panose="020B0503020204020204" pitchFamily="34" charset="-122"/>
              </a:rPr>
              <a:t>科学讨论类活动，是指在搜集、整理材料的基础上，通过师生的集体讨论、交流来使幼儿获得科学知识的活动，它主要适用于那些幼儿不便直接进行操作探究的科学内容。幼儿搜集资料的方式主要有</a:t>
            </a:r>
            <a:r>
              <a:rPr lang="zh-CN" altLang="en-US" b="1">
                <a:solidFill>
                  <a:schemeClr val="accent5"/>
                </a:solidFill>
                <a:latin typeface="微软雅黑" panose="020B0503020204020204" pitchFamily="34" charset="-122"/>
                <a:ea typeface="微软雅黑" panose="020B0503020204020204" pitchFamily="34" charset="-122"/>
              </a:rPr>
              <a:t>参观调查（个别、集体），查阅图书、网络资料，个别或小组探究</a:t>
            </a:r>
            <a:r>
              <a:rPr lang="zh-CN" altLang="en-US">
                <a:latin typeface="微软雅黑" panose="020B0503020204020204" pitchFamily="34" charset="-122"/>
                <a:ea typeface="微软雅黑" panose="020B0503020204020204" pitchFamily="34" charset="-122"/>
              </a:rPr>
              <a:t>等。</a:t>
            </a:r>
            <a:endParaRPr lang="zh-CN" altLang="en-US">
              <a:latin typeface="微软雅黑" panose="020B0503020204020204" pitchFamily="34" charset="-122"/>
              <a:ea typeface="微软雅黑" panose="020B0503020204020204" pitchFamily="34" charset="-122"/>
            </a:endParaRPr>
          </a:p>
        </p:txBody>
      </p:sp>
      <p:sp>
        <p:nvSpPr>
          <p:cNvPr id="14" name="文本框 13"/>
          <p:cNvSpPr txBox="1"/>
          <p:nvPr/>
        </p:nvSpPr>
        <p:spPr>
          <a:xfrm>
            <a:off x="1123950" y="3257550"/>
            <a:ext cx="3034030" cy="368300"/>
          </a:xfrm>
          <a:prstGeom prst="rect">
            <a:avLst/>
          </a:prstGeom>
          <a:noFill/>
        </p:spPr>
        <p:txBody>
          <a:bodyPr wrap="square" rtlCol="0" anchor="t">
            <a:spAutoFit/>
          </a:bodyPr>
          <a:p>
            <a:pPr algn="l"/>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 科学讨论类活动的作用</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nvSpPr>
        <p:spPr>
          <a:xfrm>
            <a:off x="939800" y="3778250"/>
            <a:ext cx="9892030" cy="2802255"/>
          </a:xfrm>
          <a:prstGeom prst="rect">
            <a:avLst/>
          </a:prstGeom>
          <a:noFill/>
        </p:spPr>
        <p:txBody>
          <a:bodyPr wrap="square" rtlCol="0" anchor="t">
            <a:spAutoFit/>
          </a:bodyPr>
          <a:p>
            <a:pPr marL="285750" indent="-285750">
              <a:lnSpc>
                <a:spcPct val="140000"/>
              </a:lnSpc>
              <a:buFont typeface="Wingdings" panose="05000000000000000000" charset="0"/>
              <a:buChar char="n"/>
            </a:pPr>
            <a:r>
              <a:rPr>
                <a:latin typeface="微软雅黑" panose="020B0503020204020204" pitchFamily="34" charset="-122"/>
                <a:ea typeface="微软雅黑" panose="020B0503020204020204" pitchFamily="34" charset="-122"/>
              </a:rPr>
              <a:t>（1）科学讨论前的搜集、整理资料既能最大限度地满足幼儿的学习欲望，扩大幼儿的视野，又能提升幼儿获取、分析、整理间接信息的能力，培养他们的信息意识及其对信息的敏感度。</a:t>
            </a:r>
            <a:endParaRPr>
              <a:latin typeface="微软雅黑" panose="020B0503020204020204" pitchFamily="34" charset="-122"/>
              <a:ea typeface="微软雅黑" panose="020B0503020204020204" pitchFamily="34" charset="-122"/>
            </a:endParaRPr>
          </a:p>
          <a:p>
            <a:pPr marL="285750" indent="-285750">
              <a:lnSpc>
                <a:spcPct val="140000"/>
              </a:lnSpc>
              <a:buFont typeface="Wingdings" panose="05000000000000000000" charset="0"/>
              <a:buChar char="n"/>
            </a:pPr>
            <a:r>
              <a:rPr>
                <a:latin typeface="微软雅黑" panose="020B0503020204020204" pitchFamily="34" charset="-122"/>
                <a:ea typeface="微软雅黑" panose="020B0503020204020204" pitchFamily="34" charset="-122"/>
              </a:rPr>
              <a:t>（2）科学讨论类活动通常采用集体讨论的形式进行，这对于培养幼儿的语言表达能力、讨论交流能力，甚至辩论能力都是非常有益的。</a:t>
            </a:r>
            <a:endParaRPr>
              <a:latin typeface="微软雅黑" panose="020B0503020204020204" pitchFamily="34" charset="-122"/>
              <a:ea typeface="微软雅黑" panose="020B0503020204020204" pitchFamily="34" charset="-122"/>
            </a:endParaRPr>
          </a:p>
          <a:p>
            <a:pPr marL="285750" indent="-285750">
              <a:lnSpc>
                <a:spcPct val="140000"/>
              </a:lnSpc>
              <a:buFont typeface="Wingdings" panose="05000000000000000000" charset="0"/>
              <a:buChar char="n"/>
            </a:pPr>
            <a:r>
              <a:rPr>
                <a:latin typeface="微软雅黑" panose="020B0503020204020204" pitchFamily="34" charset="-122"/>
                <a:ea typeface="微软雅黑" panose="020B0503020204020204" pitchFamily="34" charset="-122"/>
              </a:rPr>
              <a:t>（3）在科学讨论类活动中，师幼之间、幼幼之间在科学问题的探索上是平等的，没有学术的权威，大家在一个民主、开放的气氛中讨论交流，有利于培养幼儿思维的广阔性、灵敏性，也有利于形成自由民主的学术氛围。</a:t>
            </a:r>
            <a:endParaRPr>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4474845"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一、科学讨论类活动概述</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1035050" y="1518920"/>
            <a:ext cx="2983230" cy="368300"/>
          </a:xfrm>
          <a:prstGeom prst="rect">
            <a:avLst/>
          </a:prstGeom>
          <a:noFill/>
        </p:spPr>
        <p:txBody>
          <a:bodyPr wrap="square" rtlCol="0" anchor="t">
            <a:spAutoFit/>
          </a:bodyPr>
          <a:p>
            <a:pPr algn="l"/>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 科学讨论类活动的分类</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文本框 10"/>
          <p:cNvSpPr txBox="1"/>
          <p:nvPr/>
        </p:nvSpPr>
        <p:spPr>
          <a:xfrm>
            <a:off x="812800" y="2014220"/>
            <a:ext cx="10374630" cy="478155"/>
          </a:xfrm>
          <a:prstGeom prst="rect">
            <a:avLst/>
          </a:prstGeom>
          <a:noFill/>
        </p:spPr>
        <p:txBody>
          <a:bodyPr wrap="square" rtlCol="0" anchor="t">
            <a:spAutoFit/>
          </a:bodyPr>
          <a:p>
            <a:pPr>
              <a:lnSpc>
                <a:spcPct val="140000"/>
              </a:lnSpc>
            </a:pPr>
            <a:r>
              <a:rPr lang="en-US" b="1">
                <a:solidFill>
                  <a:schemeClr val="accent6">
                    <a:lumMod val="50000"/>
                  </a:schemeClr>
                </a:solidFill>
                <a:latin typeface="微软雅黑" panose="020B0503020204020204" pitchFamily="34" charset="-122"/>
                <a:ea typeface="微软雅黑" panose="020B0503020204020204" pitchFamily="34" charset="-122"/>
              </a:rPr>
              <a:t>  </a:t>
            </a:r>
            <a:r>
              <a:rPr b="1">
                <a:solidFill>
                  <a:schemeClr val="accent6">
                    <a:lumMod val="50000"/>
                  </a:schemeClr>
                </a:solidFill>
                <a:latin typeface="微软雅黑" panose="020B0503020204020204" pitchFamily="34" charset="-122"/>
                <a:ea typeface="微软雅黑" panose="020B0503020204020204" pitchFamily="34" charset="-122"/>
              </a:rPr>
              <a:t>在科学讨论类活动中，师幼互动、幼幼互动是讨论交流的主要形式。</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36600" y="2750820"/>
            <a:ext cx="10450830" cy="2802255"/>
          </a:xfrm>
          <a:prstGeom prst="rect">
            <a:avLst/>
          </a:prstGeom>
          <a:noFill/>
        </p:spPr>
        <p:txBody>
          <a:bodyPr wrap="square" rtlCol="0" anchor="t">
            <a:spAutoFit/>
          </a:bodyPr>
          <a:p>
            <a:pPr marL="285750" indent="-285750">
              <a:lnSpc>
                <a:spcPct val="140000"/>
              </a:lnSpc>
              <a:buFont typeface="Wingdings" panose="05000000000000000000" charset="0"/>
              <a:buChar char="u"/>
            </a:pPr>
            <a:r>
              <a:rPr>
                <a:solidFill>
                  <a:schemeClr val="accent6">
                    <a:lumMod val="50000"/>
                  </a:schemeClr>
                </a:solidFill>
                <a:latin typeface="微软雅黑" panose="020B0503020204020204" pitchFamily="34" charset="-122"/>
                <a:ea typeface="微软雅黑" panose="020B0503020204020204" pitchFamily="34" charset="-122"/>
              </a:rPr>
              <a:t>从师幼互动的行为出发，吴康宁教授将师生互动画分为</a:t>
            </a:r>
            <a:r>
              <a:rPr b="1" u="sng">
                <a:solidFill>
                  <a:srgbClr val="FF0000"/>
                </a:solidFill>
                <a:latin typeface="微软雅黑" panose="020B0503020204020204" pitchFamily="34" charset="-122"/>
                <a:ea typeface="微软雅黑" panose="020B0503020204020204" pitchFamily="34" charset="-122"/>
              </a:rPr>
              <a:t>控制─服从型、控制─反控制型</a:t>
            </a:r>
            <a:r>
              <a:rPr>
                <a:solidFill>
                  <a:schemeClr val="accent6">
                    <a:lumMod val="50000"/>
                  </a:schemeClr>
                </a:solidFill>
                <a:latin typeface="微软雅黑" panose="020B0503020204020204" pitchFamily="34" charset="-122"/>
                <a:ea typeface="微软雅黑" panose="020B0503020204020204" pitchFamily="34" charset="-122"/>
              </a:rPr>
              <a:t>和</a:t>
            </a:r>
            <a:r>
              <a:rPr b="1" u="sng">
                <a:solidFill>
                  <a:srgbClr val="FF0000"/>
                </a:solidFill>
                <a:latin typeface="微软雅黑" panose="020B0503020204020204" pitchFamily="34" charset="-122"/>
                <a:ea typeface="微软雅黑" panose="020B0503020204020204" pitchFamily="34" charset="-122"/>
              </a:rPr>
              <a:t>相互磋商型</a:t>
            </a:r>
            <a:r>
              <a:rPr>
                <a:solidFill>
                  <a:schemeClr val="accent6">
                    <a:lumMod val="50000"/>
                  </a:schemeClr>
                </a:solidFill>
                <a:latin typeface="微软雅黑" panose="020B0503020204020204" pitchFamily="34" charset="-122"/>
                <a:ea typeface="微软雅黑" panose="020B0503020204020204" pitchFamily="34" charset="-122"/>
              </a:rPr>
              <a:t>三种类型。</a:t>
            </a:r>
            <a:endParaRPr>
              <a:solidFill>
                <a:schemeClr val="accent6">
                  <a:lumMod val="50000"/>
                </a:schemeClr>
              </a:solidFill>
              <a:latin typeface="微软雅黑" panose="020B0503020204020204" pitchFamily="34" charset="-122"/>
              <a:ea typeface="微软雅黑" panose="020B0503020204020204" pitchFamily="34" charset="-122"/>
            </a:endParaRPr>
          </a:p>
          <a:p>
            <a:pPr marL="285750" indent="-285750">
              <a:lnSpc>
                <a:spcPct val="140000"/>
              </a:lnSpc>
              <a:buFont typeface="Wingdings" panose="05000000000000000000" charset="0"/>
              <a:buChar char="u"/>
            </a:pPr>
            <a:r>
              <a:rPr>
                <a:solidFill>
                  <a:schemeClr val="accent6">
                    <a:lumMod val="50000"/>
                  </a:schemeClr>
                </a:solidFill>
                <a:latin typeface="微软雅黑" panose="020B0503020204020204" pitchFamily="34" charset="-122"/>
                <a:ea typeface="微软雅黑" panose="020B0503020204020204" pitchFamily="34" charset="-122"/>
              </a:rPr>
              <a:t>按照互动程度不同，于浩将师生互动分为：</a:t>
            </a:r>
            <a:r>
              <a:rPr b="1" u="sng">
                <a:solidFill>
                  <a:srgbClr val="FF0000"/>
                </a:solidFill>
                <a:latin typeface="微软雅黑" panose="020B0503020204020204" pitchFamily="34" charset="-122"/>
                <a:ea typeface="微软雅黑" panose="020B0503020204020204" pitchFamily="34" charset="-122"/>
              </a:rPr>
              <a:t>表征性互动</a:t>
            </a:r>
            <a:r>
              <a:rPr>
                <a:solidFill>
                  <a:schemeClr val="accent6">
                    <a:lumMod val="50000"/>
                  </a:schemeClr>
                </a:solidFill>
                <a:latin typeface="微软雅黑" panose="020B0503020204020204" pitchFamily="34" charset="-122"/>
                <a:ea typeface="微软雅黑" panose="020B0503020204020204" pitchFamily="34" charset="-122"/>
              </a:rPr>
              <a:t>和</a:t>
            </a:r>
            <a:r>
              <a:rPr b="1" u="sng">
                <a:solidFill>
                  <a:srgbClr val="FF0000"/>
                </a:solidFill>
                <a:latin typeface="微软雅黑" panose="020B0503020204020204" pitchFamily="34" charset="-122"/>
                <a:ea typeface="微软雅黑" panose="020B0503020204020204" pitchFamily="34" charset="-122"/>
              </a:rPr>
              <a:t>实质性互动</a:t>
            </a:r>
            <a:r>
              <a:rPr>
                <a:solidFill>
                  <a:schemeClr val="accent6">
                    <a:lumMod val="50000"/>
                  </a:schemeClr>
                </a:solidFill>
                <a:latin typeface="微软雅黑" panose="020B0503020204020204" pitchFamily="34" charset="-122"/>
                <a:ea typeface="微软雅黑" panose="020B0503020204020204" pitchFamily="34" charset="-122"/>
              </a:rPr>
              <a:t>。</a:t>
            </a:r>
            <a:endParaRPr>
              <a:solidFill>
                <a:schemeClr val="accent6">
                  <a:lumMod val="50000"/>
                </a:schemeClr>
              </a:solidFill>
              <a:latin typeface="微软雅黑" panose="020B0503020204020204" pitchFamily="34" charset="-122"/>
              <a:ea typeface="微软雅黑" panose="020B0503020204020204" pitchFamily="34" charset="-122"/>
            </a:endParaRPr>
          </a:p>
          <a:p>
            <a:pPr marL="285750" indent="-285750">
              <a:lnSpc>
                <a:spcPct val="140000"/>
              </a:lnSpc>
              <a:buFont typeface="Wingdings" panose="05000000000000000000" charset="0"/>
              <a:buChar char="u"/>
            </a:pPr>
            <a:r>
              <a:rPr>
                <a:solidFill>
                  <a:schemeClr val="accent6">
                    <a:lumMod val="50000"/>
                  </a:schemeClr>
                </a:solidFill>
                <a:latin typeface="微软雅黑" panose="020B0503020204020204" pitchFamily="34" charset="-122"/>
                <a:ea typeface="微软雅黑" panose="020B0503020204020204" pitchFamily="34" charset="-122"/>
              </a:rPr>
              <a:t>王家瑾基于互动效果的考察，运用系统工程分析法，构建了师生互动行为的类型：</a:t>
            </a:r>
            <a:r>
              <a:rPr b="1" u="sng">
                <a:solidFill>
                  <a:srgbClr val="FF0000"/>
                </a:solidFill>
                <a:latin typeface="微软雅黑" panose="020B0503020204020204" pitchFamily="34" charset="-122"/>
                <a:ea typeface="微软雅黑" panose="020B0503020204020204" pitchFamily="34" charset="-122"/>
              </a:rPr>
              <a:t>正向互动型</a:t>
            </a:r>
            <a:r>
              <a:rPr>
                <a:solidFill>
                  <a:schemeClr val="accent6">
                    <a:lumMod val="50000"/>
                  </a:schemeClr>
                </a:solidFill>
                <a:latin typeface="微软雅黑" panose="020B0503020204020204" pitchFamily="34" charset="-122"/>
                <a:ea typeface="微软雅黑" panose="020B0503020204020204" pitchFamily="34" charset="-122"/>
              </a:rPr>
              <a:t>和</a:t>
            </a:r>
            <a:r>
              <a:rPr b="1" u="sng">
                <a:solidFill>
                  <a:srgbClr val="FF0000"/>
                </a:solidFill>
                <a:latin typeface="微软雅黑" panose="020B0503020204020204" pitchFamily="34" charset="-122"/>
                <a:ea typeface="微软雅黑" panose="020B0503020204020204" pitchFamily="34" charset="-122"/>
              </a:rPr>
              <a:t>反向互动型</a:t>
            </a:r>
            <a:r>
              <a:rPr>
                <a:solidFill>
                  <a:schemeClr val="accent6">
                    <a:lumMod val="50000"/>
                  </a:schemeClr>
                </a:solidFill>
                <a:latin typeface="微软雅黑" panose="020B0503020204020204" pitchFamily="34" charset="-122"/>
                <a:ea typeface="微软雅黑" panose="020B0503020204020204" pitchFamily="34" charset="-122"/>
              </a:rPr>
              <a:t>。</a:t>
            </a:r>
            <a:endParaRPr>
              <a:solidFill>
                <a:schemeClr val="accent6">
                  <a:lumMod val="50000"/>
                </a:schemeClr>
              </a:solidFill>
              <a:latin typeface="微软雅黑" panose="020B0503020204020204" pitchFamily="34" charset="-122"/>
              <a:ea typeface="微软雅黑" panose="020B0503020204020204" pitchFamily="34" charset="-122"/>
            </a:endParaRPr>
          </a:p>
          <a:p>
            <a:pPr marL="285750" indent="-285750">
              <a:lnSpc>
                <a:spcPct val="140000"/>
              </a:lnSpc>
              <a:buFont typeface="Wingdings" panose="05000000000000000000" charset="0"/>
              <a:buChar char="u"/>
            </a:pPr>
            <a:r>
              <a:rPr>
                <a:solidFill>
                  <a:schemeClr val="accent6">
                    <a:lumMod val="50000"/>
                  </a:schemeClr>
                </a:solidFill>
                <a:latin typeface="微软雅黑" panose="020B0503020204020204" pitchFamily="34" charset="-122"/>
                <a:ea typeface="微软雅黑" panose="020B0503020204020204" pitchFamily="34" charset="-122"/>
              </a:rPr>
              <a:t>姜勇、庞丽娟依据师幼交往的目的、内容等指标，深入研究了师幼交往的四种类型：</a:t>
            </a:r>
            <a:r>
              <a:rPr b="1" u="sng">
                <a:solidFill>
                  <a:srgbClr val="FF0000"/>
                </a:solidFill>
                <a:latin typeface="微软雅黑" panose="020B0503020204020204" pitchFamily="34" charset="-122"/>
                <a:ea typeface="微软雅黑" panose="020B0503020204020204" pitchFamily="34" charset="-122"/>
              </a:rPr>
              <a:t>严厉型、民主型、开放学习型、灌输型</a:t>
            </a:r>
            <a:r>
              <a:rPr>
                <a:solidFill>
                  <a:schemeClr val="accent6">
                    <a:lumMod val="50000"/>
                  </a:schemeClr>
                </a:solidFill>
                <a:latin typeface="微软雅黑" panose="020B0503020204020204" pitchFamily="34" charset="-122"/>
                <a:ea typeface="微软雅黑" panose="020B0503020204020204" pitchFamily="34" charset="-122"/>
              </a:rPr>
              <a:t>。</a:t>
            </a:r>
            <a:endParaRPr>
              <a:solidFill>
                <a:schemeClr val="accent6">
                  <a:lumMod val="50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4474845"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二、科学讨论类活动的设计</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4604385" y="1417320"/>
            <a:ext cx="298323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（一）活动主题的选择</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902335" y="2103120"/>
            <a:ext cx="10387330" cy="1640205"/>
          </a:xfrm>
          <a:prstGeom prst="rect">
            <a:avLst/>
          </a:prstGeom>
          <a:noFill/>
        </p:spPr>
        <p:txBody>
          <a:bodyPr wrap="square" rtlCol="0" anchor="t">
            <a:spAutoFit/>
          </a:bodyPr>
          <a:p>
            <a:pPr>
              <a:lnSpc>
                <a:spcPct val="140000"/>
              </a:lnSpc>
            </a:pPr>
            <a:r>
              <a:rPr lang="en-US">
                <a:solidFill>
                  <a:schemeClr val="accent6">
                    <a:lumMod val="50000"/>
                  </a:schemeClr>
                </a:solidFill>
                <a:latin typeface="微软雅黑" panose="020B0503020204020204" pitchFamily="34" charset="-122"/>
                <a:ea typeface="微软雅黑" panose="020B0503020204020204" pitchFamily="34" charset="-122"/>
              </a:rPr>
              <a:t>    </a:t>
            </a:r>
            <a:r>
              <a:rPr>
                <a:solidFill>
                  <a:schemeClr val="accent6">
                    <a:lumMod val="50000"/>
                  </a:schemeClr>
                </a:solidFill>
                <a:latin typeface="微软雅黑" panose="020B0503020204020204" pitchFamily="34" charset="-122"/>
                <a:ea typeface="微软雅黑" panose="020B0503020204020204" pitchFamily="34" charset="-122"/>
              </a:rPr>
              <a:t>活动主题的选择是指讨论什么问题。教师在选择活动主题时，一要考虑幼儿的生活经验，选择幼儿比较熟悉的问题；二要考虑幼儿的兴趣，以便调动幼儿的积极性；三要考虑信息资料来源的广泛性，使幼儿能采集到相关信息，并保证信息的丰富有用；同时，还要保证所选问题具有明显的科学教育意义。</a:t>
            </a:r>
            <a:endParaRPr>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1633220" y="3962400"/>
            <a:ext cx="8769985" cy="2033905"/>
          </a:xfrm>
          <a:prstGeom prst="rect">
            <a:avLst/>
          </a:prstGeom>
        </p:spPr>
      </p:pic>
    </p:spTree>
    <p:custDataLst>
      <p:tags r:id="rId3"/>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4474845"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二、科学讨论类活动的设计</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4604385" y="1417320"/>
            <a:ext cx="298323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（二）活动目标的设计</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902335" y="2221865"/>
            <a:ext cx="4246245" cy="2802255"/>
          </a:xfrm>
          <a:prstGeom prst="rect">
            <a:avLst/>
          </a:prstGeom>
          <a:noFill/>
        </p:spPr>
        <p:txBody>
          <a:bodyPr wrap="square" rtlCol="0" anchor="t">
            <a:spAutoFit/>
          </a:bodyPr>
          <a:p>
            <a:pPr>
              <a:lnSpc>
                <a:spcPct val="140000"/>
              </a:lnSpc>
            </a:pPr>
            <a:r>
              <a:rPr lang="en-US">
                <a:solidFill>
                  <a:schemeClr val="accent6">
                    <a:lumMod val="50000"/>
                  </a:schemeClr>
                </a:solidFill>
                <a:latin typeface="微软雅黑" panose="020B0503020204020204" pitchFamily="34" charset="-122"/>
                <a:ea typeface="微软雅黑" panose="020B0503020204020204" pitchFamily="34" charset="-122"/>
              </a:rPr>
              <a:t>     </a:t>
            </a:r>
            <a:r>
              <a:rPr>
                <a:solidFill>
                  <a:schemeClr val="accent6">
                    <a:lumMod val="50000"/>
                  </a:schemeClr>
                </a:solidFill>
                <a:latin typeface="微软雅黑" panose="020B0503020204020204" pitchFamily="34" charset="-122"/>
                <a:ea typeface="微软雅黑" panose="020B0503020204020204" pitchFamily="34" charset="-122"/>
              </a:rPr>
              <a:t>在科学讨论类活动中，教师主要是通过让幼儿围绕某一主题开展讨论交流，来达到培养幼儿的交流技能、分享他们的知识经验的目的。对于幼儿来说，科学讨论类活动的主要教学目标有：</a:t>
            </a:r>
            <a:r>
              <a:rPr b="1">
                <a:solidFill>
                  <a:schemeClr val="accent6">
                    <a:lumMod val="50000"/>
                  </a:schemeClr>
                </a:solidFill>
                <a:latin typeface="微软雅黑" panose="020B0503020204020204" pitchFamily="34" charset="-122"/>
                <a:ea typeface="微软雅黑" panose="020B0503020204020204" pitchFamily="34" charset="-122"/>
              </a:rPr>
              <a:t>表达交流技能；科学知识和经验；搜集与整理信息。</a:t>
            </a:r>
            <a:endParaRPr b="1">
              <a:solidFill>
                <a:schemeClr val="accent6">
                  <a:lumMod val="50000"/>
                </a:schemeClr>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5306060" y="1944370"/>
            <a:ext cx="5720715" cy="4554220"/>
          </a:xfrm>
          <a:prstGeom prst="rect">
            <a:avLst/>
          </a:prstGeom>
        </p:spPr>
      </p:pic>
    </p:spTree>
    <p:custDataLst>
      <p:tags r:id="rId3"/>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4474845"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二、科学讨论类活动的设计</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4604385" y="1417320"/>
            <a:ext cx="2983230" cy="368300"/>
          </a:xfrm>
          <a:prstGeom prst="rect">
            <a:avLst/>
          </a:prstGeom>
          <a:noFill/>
        </p:spPr>
        <p:txBody>
          <a:bodyPr wrap="square" rtlCol="0" anchor="t">
            <a:spAutoFit/>
          </a:bodyPr>
          <a:p>
            <a:pPr algn="dist"/>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（三）活动过程的设计</a:t>
            </a:r>
            <a:endPar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902335" y="1906270"/>
            <a:ext cx="1687830" cy="478155"/>
          </a:xfrm>
          <a:prstGeom prst="rect">
            <a:avLst/>
          </a:prstGeom>
          <a:noFill/>
        </p:spPr>
        <p:txBody>
          <a:bodyPr wrap="square" rtlCol="0" anchor="t">
            <a:spAutoFit/>
          </a:bodyPr>
          <a:p>
            <a:pPr>
              <a:lnSpc>
                <a:spcPct val="140000"/>
              </a:lnSpc>
            </a:pPr>
            <a:r>
              <a:rPr b="1">
                <a:solidFill>
                  <a:schemeClr val="accent6">
                    <a:lumMod val="50000"/>
                  </a:schemeClr>
                </a:solidFill>
                <a:latin typeface="微软雅黑" panose="020B0503020204020204" pitchFamily="34" charset="-122"/>
                <a:ea typeface="微软雅黑" panose="020B0503020204020204" pitchFamily="34" charset="-122"/>
              </a:rPr>
              <a:t>1. 活动准备</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02945" y="2687320"/>
            <a:ext cx="2654935" cy="36830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（1）幼儿搜集信息资料</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右箭头 4"/>
          <p:cNvSpPr/>
          <p:nvPr/>
        </p:nvSpPr>
        <p:spPr>
          <a:xfrm>
            <a:off x="3308985" y="2750185"/>
            <a:ext cx="1295400" cy="28003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4604385" y="2687320"/>
            <a:ext cx="2654935" cy="36830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（2）幼儿整理信息资料</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右箭头 6"/>
          <p:cNvSpPr/>
          <p:nvPr/>
        </p:nvSpPr>
        <p:spPr>
          <a:xfrm>
            <a:off x="7174865" y="2731135"/>
            <a:ext cx="1295400" cy="28003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8381365" y="2661920"/>
            <a:ext cx="2620010" cy="368300"/>
          </a:xfrm>
          <a:prstGeom prst="rect">
            <a:avLst/>
          </a:prstGeom>
          <a:noFill/>
        </p:spPr>
        <p:txBody>
          <a:bodyPr wrap="square" rtlCol="0" anchor="t">
            <a:spAutoFit/>
          </a:bodyPr>
          <a:p>
            <a:r>
              <a:rPr lang="zh-CN" altLang="en-US">
                <a:latin typeface="微软雅黑" panose="020B0503020204020204" pitchFamily="34" charset="-122"/>
                <a:ea typeface="微软雅黑" panose="020B0503020204020204" pitchFamily="34" charset="-122"/>
                <a:cs typeface="微软雅黑" panose="020B0503020204020204" pitchFamily="34" charset="-122"/>
              </a:rPr>
              <a:t>（3）教师准备相关材料</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927735" y="3277870"/>
            <a:ext cx="1687830" cy="478155"/>
          </a:xfrm>
          <a:prstGeom prst="rect">
            <a:avLst/>
          </a:prstGeom>
          <a:noFill/>
        </p:spPr>
        <p:txBody>
          <a:bodyPr wrap="square" rtlCol="0" anchor="t">
            <a:spAutoFit/>
          </a:bodyPr>
          <a:p>
            <a:pPr>
              <a:lnSpc>
                <a:spcPct val="140000"/>
              </a:lnSpc>
            </a:pPr>
            <a:r>
              <a:rPr b="1">
                <a:solidFill>
                  <a:schemeClr val="accent6">
                    <a:lumMod val="50000"/>
                  </a:schemeClr>
                </a:solidFill>
                <a:latin typeface="微软雅黑" panose="020B0503020204020204" pitchFamily="34" charset="-122"/>
                <a:ea typeface="微软雅黑" panose="020B0503020204020204" pitchFamily="34" charset="-122"/>
              </a:rPr>
              <a:t>2. 活动形式</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81685" y="3756025"/>
            <a:ext cx="10628630" cy="2749550"/>
          </a:xfrm>
          <a:prstGeom prst="rect">
            <a:avLst/>
          </a:prstGeom>
          <a:noFill/>
        </p:spPr>
        <p:txBody>
          <a:bodyPr wrap="square" rtlCol="0" anchor="t">
            <a:spAutoFit/>
          </a:bodyPr>
          <a:p>
            <a:pPr>
              <a:lnSpc>
                <a:spcPct val="160000"/>
              </a:lnSpc>
            </a:pPr>
            <a:r>
              <a:rPr lang="en-US" altLang="zh-CN" b="1">
                <a:latin typeface="微软雅黑" panose="020B0503020204020204" pitchFamily="34" charset="-122"/>
                <a:ea typeface="微软雅黑" panose="020B0503020204020204" pitchFamily="34" charset="-122"/>
                <a:cs typeface="微软雅黑" panose="020B0503020204020204" pitchFamily="34" charset="-122"/>
              </a:rPr>
              <a:t> </a:t>
            </a:r>
            <a:r>
              <a:rPr lang="zh-CN" altLang="en-US" b="1">
                <a:latin typeface="微软雅黑" panose="020B0503020204020204" pitchFamily="34" charset="-122"/>
                <a:ea typeface="微软雅黑" panose="020B0503020204020204" pitchFamily="34" charset="-122"/>
                <a:cs typeface="微软雅黑" panose="020B0503020204020204" pitchFamily="34" charset="-122"/>
              </a:rPr>
              <a:t>（1）参观调查─汇报交流式。</a:t>
            </a:r>
            <a:r>
              <a:rPr lang="zh-CN" altLang="en-US">
                <a:latin typeface="微软雅黑" panose="020B0503020204020204" pitchFamily="34" charset="-122"/>
                <a:ea typeface="微软雅黑" panose="020B0503020204020204" pitchFamily="34" charset="-122"/>
                <a:cs typeface="微软雅黑" panose="020B0503020204020204" pitchFamily="34" charset="-122"/>
              </a:rPr>
              <a:t>这类讨论活动一般是在带领幼儿外出参观，使其获得直观感受之后，由教师组织的汇报交流、经验分享活动。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 （2）个别探究─集中研讨式。</a:t>
            </a:r>
            <a:r>
              <a:rPr lang="zh-CN" altLang="en-US">
                <a:latin typeface="微软雅黑" panose="020B0503020204020204" pitchFamily="34" charset="-122"/>
                <a:ea typeface="微软雅黑" panose="020B0503020204020204" pitchFamily="34" charset="-122"/>
                <a:cs typeface="微软雅黑" panose="020B0503020204020204" pitchFamily="34" charset="-122"/>
              </a:rPr>
              <a:t>对于一些幼儿共同感兴趣但认识可能出现不一致的问题，教师可以先让幼儿进行个别探究，然后在个别探究的基础上再进行集中研讨。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60000"/>
              </a:lnSpc>
            </a:pPr>
            <a:r>
              <a:rPr lang="zh-CN" altLang="en-US" b="1">
                <a:latin typeface="微软雅黑" panose="020B0503020204020204" pitchFamily="34" charset="-122"/>
                <a:ea typeface="微软雅黑" panose="020B0503020204020204" pitchFamily="34" charset="-122"/>
                <a:cs typeface="微软雅黑" panose="020B0503020204020204" pitchFamily="34" charset="-122"/>
              </a:rPr>
              <a:t> （3）收集资料─共同分享式。</a:t>
            </a:r>
            <a:r>
              <a:rPr lang="zh-CN" altLang="en-US">
                <a:latin typeface="微软雅黑" panose="020B0503020204020204" pitchFamily="34" charset="-122"/>
                <a:ea typeface="微软雅黑" panose="020B0503020204020204" pitchFamily="34" charset="-122"/>
                <a:cs typeface="微软雅黑" panose="020B0503020204020204" pitchFamily="34" charset="-122"/>
              </a:rPr>
              <a:t>教师可事先提供一些图书资料，或建议家长和幼儿一起查询有关资料，然后让幼儿在集体活动中和大家分享自己的经验与收获。</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三、科学讨论类活动的组织与指导</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876935" y="1525270"/>
            <a:ext cx="9967595" cy="865505"/>
          </a:xfrm>
          <a:prstGeom prst="rect">
            <a:avLst/>
          </a:prstGeom>
          <a:noFill/>
        </p:spPr>
        <p:txBody>
          <a:bodyPr wrap="square" rtlCol="0" anchor="t">
            <a:spAutoFit/>
          </a:bodyPr>
          <a:p>
            <a:pPr>
              <a:lnSpc>
                <a:spcPct val="140000"/>
              </a:lnSpc>
            </a:pPr>
            <a:r>
              <a:rPr lang="en-US" b="1">
                <a:solidFill>
                  <a:schemeClr val="accent6">
                    <a:lumMod val="50000"/>
                  </a:schemeClr>
                </a:solidFill>
                <a:latin typeface="微软雅黑" panose="020B0503020204020204" pitchFamily="34" charset="-122"/>
                <a:ea typeface="微软雅黑" panose="020B0503020204020204" pitchFamily="34" charset="-122"/>
              </a:rPr>
              <a:t>    </a:t>
            </a:r>
            <a:r>
              <a:rPr b="1">
                <a:solidFill>
                  <a:schemeClr val="accent6">
                    <a:lumMod val="50000"/>
                  </a:schemeClr>
                </a:solidFill>
                <a:latin typeface="微软雅黑" panose="020B0503020204020204" pitchFamily="34" charset="-122"/>
                <a:ea typeface="微软雅黑" panose="020B0503020204020204" pitchFamily="34" charset="-122"/>
              </a:rPr>
              <a:t>科学讨论类活动的组织要点包括：提出问题、搜集信息资料、交流讨论、归纳总结。</a:t>
            </a:r>
            <a:endParaRPr b="1">
              <a:solidFill>
                <a:schemeClr val="accent6">
                  <a:lumMod val="50000"/>
                </a:schemeClr>
              </a:solidFill>
              <a:latin typeface="微软雅黑" panose="020B0503020204020204" pitchFamily="34" charset="-122"/>
              <a:ea typeface="微软雅黑" panose="020B0503020204020204" pitchFamily="34" charset="-122"/>
            </a:endParaRPr>
          </a:p>
          <a:p>
            <a:pPr>
              <a:lnSpc>
                <a:spcPct val="140000"/>
              </a:lnSpc>
            </a:pPr>
            <a:r>
              <a:rPr b="1">
                <a:solidFill>
                  <a:schemeClr val="accent6">
                    <a:lumMod val="50000"/>
                  </a:schemeClr>
                </a:solidFill>
                <a:latin typeface="微软雅黑" panose="020B0503020204020204" pitchFamily="34" charset="-122"/>
                <a:ea typeface="微软雅黑" panose="020B0503020204020204" pitchFamily="34" charset="-122"/>
              </a:rPr>
              <a:t> </a:t>
            </a:r>
            <a:r>
              <a:rPr lang="en-US" b="1">
                <a:solidFill>
                  <a:schemeClr val="accent6">
                    <a:lumMod val="50000"/>
                  </a:schemeClr>
                </a:solidFill>
                <a:latin typeface="微软雅黑" panose="020B0503020204020204" pitchFamily="34" charset="-122"/>
                <a:ea typeface="微软雅黑" panose="020B0503020204020204" pitchFamily="34" charset="-122"/>
              </a:rPr>
              <a:t>   </a:t>
            </a:r>
            <a:r>
              <a:rPr b="1">
                <a:solidFill>
                  <a:srgbClr val="FF0000"/>
                </a:solidFill>
                <a:latin typeface="微软雅黑" panose="020B0503020204020204" pitchFamily="34" charset="-122"/>
                <a:ea typeface="微软雅黑" panose="020B0503020204020204" pitchFamily="34" charset="-122"/>
              </a:rPr>
              <a:t>教师在开展科学讨论类活动时应注意以下几点</a:t>
            </a:r>
            <a:r>
              <a:rPr lang="en-US" b="1">
                <a:solidFill>
                  <a:srgbClr val="FF0000"/>
                </a:solidFill>
                <a:latin typeface="微软雅黑" panose="020B0503020204020204" pitchFamily="34" charset="-122"/>
                <a:ea typeface="微软雅黑" panose="020B0503020204020204" pitchFamily="34" charset="-122"/>
              </a:rPr>
              <a:t>:</a:t>
            </a:r>
            <a:endParaRPr lang="en-US"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730250" y="2568575"/>
            <a:ext cx="10260965" cy="3080385"/>
          </a:xfrm>
          <a:prstGeom prst="rect">
            <a:avLst/>
          </a:prstGeom>
          <a:noFill/>
        </p:spPr>
        <p:txBody>
          <a:bodyPr wrap="square" rtlCol="0" anchor="t">
            <a:spAutoFit/>
          </a:bodyPr>
          <a:p>
            <a:pPr>
              <a:lnSpc>
                <a:spcPct val="18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（1）营造“民主”“开放”的课堂气氛，充分体现平等对话的精神。</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（2）正确定位自己的角色。科学讨论活动既要有形式上的讨论，又要有实质意义上的讨论，教师不能把科学讨论类活动变成灌输科学知识的课堂。</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（3）扩展幼儿经验。教师可以利用视听媒体进一步丰富幼儿的知识经验，扩大幼儿的视野。</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8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（4）帮助幼儿学会多种信息表述形式，使幼儿能够利用多种手段特别是艺术的手段来表达他们的科学知识。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2" name="图片 1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317230" y="5287010"/>
            <a:ext cx="1895475" cy="1342390"/>
          </a:xfrm>
          <a:prstGeom prst="rect">
            <a:avLst/>
          </a:prstGeom>
        </p:spPr>
      </p:pic>
    </p:spTree>
    <p:custDataLst>
      <p:tags r:id="rId2"/>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4508500" y="1282700"/>
            <a:ext cx="3808730" cy="478155"/>
          </a:xfrm>
          <a:prstGeom prst="rect">
            <a:avLst/>
          </a:prstGeom>
          <a:noFill/>
        </p:spPr>
        <p:txBody>
          <a:bodyPr wrap="square" rtlCol="0" anchor="t">
            <a:spAutoFit/>
          </a:bodyPr>
          <a:p>
            <a:pPr>
              <a:lnSpc>
                <a:spcPct val="140000"/>
              </a:lnSpc>
            </a:pPr>
            <a:r>
              <a:rPr b="1">
                <a:solidFill>
                  <a:srgbClr val="FF0000"/>
                </a:solidFill>
                <a:latin typeface="微软雅黑" panose="020B0503020204020204" pitchFamily="34" charset="-122"/>
                <a:ea typeface="微软雅黑" panose="020B0503020204020204" pitchFamily="34" charset="-122"/>
              </a:rPr>
              <a:t>（一）大班：我们需要干净的河水</a:t>
            </a:r>
            <a:endParaRPr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43280" y="1740535"/>
            <a:ext cx="3517900" cy="450850"/>
          </a:xfrm>
          <a:prstGeom prst="rect">
            <a:avLst/>
          </a:prstGeom>
          <a:noFill/>
        </p:spPr>
        <p:txBody>
          <a:bodyPr wrap="square" rtlCol="0" anchor="t">
            <a:spAutoFit/>
          </a:bodyPr>
          <a:p>
            <a:pPr>
              <a:lnSpc>
                <a:spcPct val="130000"/>
              </a:lnSpc>
            </a:pPr>
            <a:r>
              <a:rPr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●活动一　调查：小河生病了</a:t>
            </a:r>
            <a:endParaRPr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43280" y="2359660"/>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活动目标：</a:t>
            </a:r>
            <a:endParaRPr lang="zh-CN" altLang="en-US" b="1">
              <a:latin typeface="微软雅黑" panose="020B0503020204020204" pitchFamily="34" charset="-122"/>
              <a:ea typeface="微软雅黑" panose="020B0503020204020204" pitchFamily="34" charset="-122"/>
            </a:endParaRPr>
          </a:p>
        </p:txBody>
      </p:sp>
      <p:sp>
        <p:nvSpPr>
          <p:cNvPr id="6" name="文本框 5"/>
          <p:cNvSpPr txBox="1"/>
          <p:nvPr/>
        </p:nvSpPr>
        <p:spPr>
          <a:xfrm>
            <a:off x="1027430" y="2832100"/>
            <a:ext cx="5740400" cy="1170305"/>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1. 调查附近小河的污染情况，寻找小河污染的原因。</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2. 学习用绘画的方式记录小河的污染情况。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3. 萌发保护环境的情感。</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843280" y="400240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活动准备：</a:t>
            </a:r>
            <a:endParaRPr lang="zh-CN" altLang="en-US" b="1">
              <a:latin typeface="微软雅黑" panose="020B0503020204020204" pitchFamily="34" charset="-122"/>
              <a:ea typeface="微软雅黑" panose="020B0503020204020204" pitchFamily="34" charset="-122"/>
            </a:endParaRPr>
          </a:p>
        </p:txBody>
      </p:sp>
      <p:sp>
        <p:nvSpPr>
          <p:cNvPr id="8" name="文本框 7"/>
          <p:cNvSpPr txBox="1"/>
          <p:nvPr/>
        </p:nvSpPr>
        <p:spPr>
          <a:xfrm>
            <a:off x="1103630" y="4370705"/>
            <a:ext cx="5740400" cy="810260"/>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1. 教师事先调查附近水域情况。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2. 为每个幼儿提供一套纸和笔。</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43280" y="518096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活动过程：</a:t>
            </a:r>
            <a:endParaRPr lang="zh-CN" altLang="en-US" b="1">
              <a:latin typeface="微软雅黑" panose="020B0503020204020204" pitchFamily="34" charset="-122"/>
              <a:ea typeface="微软雅黑" panose="020B0503020204020204" pitchFamily="34" charset="-122"/>
            </a:endParaRPr>
          </a:p>
        </p:txBody>
      </p:sp>
      <p:sp>
        <p:nvSpPr>
          <p:cNvPr id="10" name="文本框 9"/>
          <p:cNvSpPr txBox="1"/>
          <p:nvPr/>
        </p:nvSpPr>
        <p:spPr>
          <a:xfrm>
            <a:off x="1465580" y="5549265"/>
            <a:ext cx="9537700" cy="810260"/>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1. 激发幼儿开展调查活动的愿望。</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教师：我们幼儿园附近的小河生病了，今天老师要请小朋友当小记者去看看那条生病的河，</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420370"/>
            <a:ext cx="5658485"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三、幼儿科学教育活动设计的基本要求</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1359535" y="1536065"/>
            <a:ext cx="331406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1. 全面贯彻幼儿科学教育目标</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199206"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819865" y="1462220"/>
            <a:ext cx="7232410" cy="3290774"/>
            <a:chOff x="683975" y="1795595"/>
            <a:chExt cx="7232410" cy="3290774"/>
          </a:xfrm>
        </p:grpSpPr>
        <p:grpSp>
          <p:nvGrpSpPr>
            <p:cNvPr id="16" name="íş1íḓè"/>
            <p:cNvGrpSpPr/>
            <p:nvPr/>
          </p:nvGrpSpPr>
          <p:grpSpPr>
            <a:xfrm>
              <a:off x="3540244" y="1800047"/>
              <a:ext cx="3602669" cy="3257906"/>
              <a:chOff x="3540244" y="1800047"/>
              <a:chExt cx="3602669" cy="3257906"/>
            </a:xfrm>
          </p:grpSpPr>
          <p:sp>
            <p:nvSpPr>
              <p:cNvPr id="15" name="íślîďe"/>
              <p:cNvSpPr/>
              <p:nvPr/>
            </p:nvSpPr>
            <p:spPr>
              <a:xfrm>
                <a:off x="4537646" y="2014181"/>
                <a:ext cx="2391134" cy="2391132"/>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11" name="îsļïḋe"/>
              <p:cNvSpPr/>
              <p:nvPr/>
            </p:nvSpPr>
            <p:spPr>
              <a:xfrm>
                <a:off x="4537646" y="2014181"/>
                <a:ext cx="2391134" cy="2391132"/>
              </a:xfrm>
              <a:prstGeom prst="pie">
                <a:avLst>
                  <a:gd name="adj1" fmla="val 7902"/>
                  <a:gd name="adj2" fmla="val 16200000"/>
                </a:avLst>
              </a:prstGeom>
              <a:solidFill>
                <a:schemeClr val="bg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9" name="îSļîḋe"/>
              <p:cNvSpPr/>
              <p:nvPr/>
            </p:nvSpPr>
            <p:spPr>
              <a:xfrm>
                <a:off x="4323513" y="1800047"/>
                <a:ext cx="2819400" cy="2819400"/>
              </a:xfrm>
              <a:prstGeom prst="donut">
                <a:avLst>
                  <a:gd name="adj" fmla="val 7485"/>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sp>
            <p:nvSpPr>
              <p:cNvPr id="4" name="işḷidé"/>
              <p:cNvSpPr/>
              <p:nvPr/>
            </p:nvSpPr>
            <p:spPr>
              <a:xfrm rot="18900000">
                <a:off x="3540244" y="4583169"/>
                <a:ext cx="1758462" cy="474784"/>
              </a:xfrm>
              <a:prstGeom prst="roundRect">
                <a:avLst>
                  <a:gd name="adj" fmla="val 33334"/>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p>
            </p:txBody>
          </p:sp>
        </p:grpSp>
        <p:grpSp>
          <p:nvGrpSpPr>
            <p:cNvPr id="19" name="iṩ1ïḋè"/>
            <p:cNvGrpSpPr/>
            <p:nvPr/>
          </p:nvGrpSpPr>
          <p:grpSpPr>
            <a:xfrm rot="0">
              <a:off x="683975" y="1795595"/>
              <a:ext cx="577851" cy="577851"/>
              <a:chOff x="727728" y="2853430"/>
              <a:chExt cx="577851" cy="577851"/>
            </a:xfrm>
          </p:grpSpPr>
          <p:sp>
            <p:nvSpPr>
              <p:cNvPr id="20" name="ïśḷîďè"/>
              <p:cNvSpPr/>
              <p:nvPr/>
            </p:nvSpPr>
            <p:spPr>
              <a:xfrm>
                <a:off x="727728" y="2853430"/>
                <a:ext cx="577851" cy="577851"/>
              </a:xfrm>
              <a:prstGeom prst="roundRect">
                <a:avLst>
                  <a:gd name="adj" fmla="val 50000"/>
                </a:avLst>
              </a:prstGeom>
              <a:solidFill>
                <a:schemeClr val="tx2">
                  <a:lumMod val="20000"/>
                  <a:lumOff val="80000"/>
                </a:schemeClr>
              </a:solidFill>
              <a:ln w="12700" cap="flat">
                <a:noFill/>
                <a:miter lim="400000"/>
              </a:ln>
              <a:effectLst/>
            </p:spPr>
            <p:txBody>
              <a:bodyPr wrap="square" lIns="0" tIns="0" rIns="0" bIns="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defRPr sz="3200"/>
                </a:pPr>
                <a:endParaRPr sz="1600"/>
              </a:p>
            </p:txBody>
          </p:sp>
          <p:sp>
            <p:nvSpPr>
              <p:cNvPr id="21" name="îṧļïďe"/>
              <p:cNvSpPr/>
              <p:nvPr/>
            </p:nvSpPr>
            <p:spPr>
              <a:xfrm>
                <a:off x="875750" y="2993188"/>
                <a:ext cx="281804" cy="262772"/>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accent1"/>
              </a:solidFill>
              <a:ln w="12700" cap="flat">
                <a:noFill/>
                <a:miter lim="400000"/>
              </a:ln>
              <a:effectLst/>
            </p:spPr>
            <p:txBody>
              <a:bodyPr wrap="square" lIns="19050" tIns="19050" rIns="19050" bIns="1905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228600">
                  <a:defRPr sz="3000">
                    <a:solidFill>
                      <a:srgbClr val="FFFFFF"/>
                    </a:solidFill>
                    <a:effectLst>
                      <a:outerShdw blurRad="38100" dist="12700" dir="5400000" rotWithShape="0">
                        <a:srgbClr val="000000">
                          <a:alpha val="50000"/>
                        </a:srgbClr>
                      </a:outerShdw>
                    </a:effectLst>
                  </a:defRPr>
                </a:pPr>
                <a:endParaRPr sz="1500"/>
              </a:p>
            </p:txBody>
          </p:sp>
        </p:grpSp>
        <p:sp>
          <p:nvSpPr>
            <p:cNvPr id="34" name="ïṥ1íḋe"/>
            <p:cNvSpPr/>
            <p:nvPr/>
          </p:nvSpPr>
          <p:spPr>
            <a:xfrm>
              <a:off x="7338535" y="1866715"/>
              <a:ext cx="577850" cy="577850"/>
            </a:xfrm>
            <a:prstGeom prst="roundRect">
              <a:avLst>
                <a:gd name="adj" fmla="val 50000"/>
              </a:avLst>
            </a:prstGeom>
            <a:solidFill>
              <a:schemeClr val="accent1"/>
            </a:solidFill>
            <a:ln w="12700" cap="flat">
              <a:noFill/>
              <a:miter lim="400000"/>
            </a:ln>
            <a:effectLst/>
          </p:spPr>
          <p:txBody>
            <a:bodyPr wrap="square" lIns="0" tIns="0" rIns="0" bIns="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defRPr sz="3200"/>
              </a:pPr>
              <a:endParaRPr sz="1600"/>
            </a:p>
          </p:txBody>
        </p:sp>
        <p:grpSp>
          <p:nvGrpSpPr>
            <p:cNvPr id="40" name="ïŝľiďe"/>
            <p:cNvGrpSpPr/>
            <p:nvPr/>
          </p:nvGrpSpPr>
          <p:grpSpPr>
            <a:xfrm rot="0">
              <a:off x="7190580" y="2037164"/>
              <a:ext cx="577850" cy="3049205"/>
              <a:chOff x="-690227" y="1295140"/>
              <a:chExt cx="577850" cy="3049205"/>
            </a:xfrm>
          </p:grpSpPr>
          <p:sp>
            <p:nvSpPr>
              <p:cNvPr id="41" name="išḷïḑê"/>
              <p:cNvSpPr/>
              <p:nvPr/>
            </p:nvSpPr>
            <p:spPr>
              <a:xfrm>
                <a:off x="-690227" y="3766495"/>
                <a:ext cx="577850" cy="577850"/>
              </a:xfrm>
              <a:prstGeom prst="roundRect">
                <a:avLst>
                  <a:gd name="adj" fmla="val 50000"/>
                </a:avLst>
              </a:prstGeom>
              <a:solidFill>
                <a:schemeClr val="tx2">
                  <a:lumMod val="20000"/>
                  <a:lumOff val="80000"/>
                </a:schemeClr>
              </a:solidFill>
              <a:ln w="12700" cap="flat">
                <a:noFill/>
                <a:miter lim="400000"/>
              </a:ln>
              <a:effectLst/>
            </p:spPr>
            <p:txBody>
              <a:bodyPr wrap="square" lIns="0" tIns="0" rIns="0" bIns="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defRPr sz="3200"/>
                </a:pPr>
                <a:endParaRPr sz="1600"/>
              </a:p>
            </p:txBody>
          </p:sp>
          <p:sp>
            <p:nvSpPr>
              <p:cNvPr id="42" name="iśļíḍê"/>
              <p:cNvSpPr/>
              <p:nvPr/>
            </p:nvSpPr>
            <p:spPr>
              <a:xfrm>
                <a:off x="-542272" y="3888590"/>
                <a:ext cx="281940" cy="250825"/>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accent1"/>
              </a:solidFill>
              <a:ln w="12700" cap="flat">
                <a:noFill/>
                <a:miter lim="400000"/>
              </a:ln>
              <a:effectLst/>
            </p:spPr>
            <p:txBody>
              <a:bodyPr wrap="square" lIns="19050" tIns="19050" rIns="19050" bIns="1905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228600"/>
                <a:endParaRPr sz="1500">
                  <a:solidFill>
                    <a:srgbClr val="FFFFFF"/>
                  </a:solidFill>
                  <a:effectLst>
                    <a:outerShdw blurRad="38100" dist="12700" dir="5400000" rotWithShape="0">
                      <a:srgbClr val="000000">
                        <a:alpha val="50000"/>
                      </a:srgbClr>
                    </a:outerShdw>
                  </a:effectLst>
                </a:endParaRPr>
              </a:p>
            </p:txBody>
          </p:sp>
          <p:sp>
            <p:nvSpPr>
              <p:cNvPr id="12" name="iśļíḍê"/>
              <p:cNvSpPr/>
              <p:nvPr/>
            </p:nvSpPr>
            <p:spPr>
              <a:xfrm>
                <a:off x="-394317" y="1295140"/>
                <a:ext cx="281940" cy="250825"/>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bg1"/>
              </a:solidFill>
              <a:ln w="12700" cap="flat">
                <a:noFill/>
                <a:miter lim="400000"/>
              </a:ln>
              <a:effectLst/>
            </p:spPr>
            <p:txBody>
              <a:bodyPr wrap="square" lIns="19050" tIns="19050" rIns="19050" bIns="1905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228600"/>
                <a:endParaRPr sz="1500">
                  <a:solidFill>
                    <a:srgbClr val="FFFFFF"/>
                  </a:solidFill>
                  <a:effectLst>
                    <a:outerShdw blurRad="38100" dist="12700" dir="5400000" rotWithShape="0">
                      <a:srgbClr val="000000">
                        <a:alpha val="50000"/>
                      </a:srgbClr>
                    </a:outerShdw>
                  </a:effectLst>
                </a:endParaRPr>
              </a:p>
            </p:txBody>
          </p:sp>
        </p:grpSp>
      </p:grpSp>
      <p:sp>
        <p:nvSpPr>
          <p:cNvPr id="8" name="文本框 7"/>
          <p:cNvSpPr txBox="1"/>
          <p:nvPr/>
        </p:nvSpPr>
        <p:spPr>
          <a:xfrm>
            <a:off x="1546860" y="4166235"/>
            <a:ext cx="270129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2. 激发幼儿的学习兴趣</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nvSpPr>
        <p:spPr>
          <a:xfrm>
            <a:off x="8052435" y="1645285"/>
            <a:ext cx="2666365"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3. 保证幼儿的活动机会</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 name="文本框 16"/>
          <p:cNvSpPr txBox="1"/>
          <p:nvPr/>
        </p:nvSpPr>
        <p:spPr>
          <a:xfrm>
            <a:off x="7945755" y="4268470"/>
            <a:ext cx="339471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cs typeface="微软雅黑" panose="020B0503020204020204" pitchFamily="34" charset="-122"/>
              </a:rPr>
              <a:t>4. 设计整合化的幼儿科学活动</a:t>
            </a:r>
            <a:endParaRPr lang="zh-CN" altLang="en-US" b="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nvSpPr>
        <p:spPr>
          <a:xfrm>
            <a:off x="819785" y="2089785"/>
            <a:ext cx="3696335" cy="1985010"/>
          </a:xfrm>
          <a:prstGeom prst="rect">
            <a:avLst/>
          </a:prstGeom>
          <a:noFill/>
        </p:spPr>
        <p:txBody>
          <a:bodyPr wrap="square" rtlCol="0" anchor="t">
            <a:spAutoFit/>
          </a:bodyPr>
          <a:p>
            <a:pPr>
              <a:lnSpc>
                <a:spcPct val="110000"/>
              </a:lnSpc>
            </a:pPr>
            <a:r>
              <a:rPr lang="en-US" altLang="zh-CN" sz="1600">
                <a:latin typeface="微软雅黑" panose="020B0503020204020204" pitchFamily="34" charset="-122"/>
                <a:ea typeface="微软雅黑" panose="020B0503020204020204" pitchFamily="34" charset="-122"/>
              </a:rPr>
              <a:t>    </a:t>
            </a:r>
            <a:r>
              <a:rPr lang="zh-CN" altLang="en-US" sz="1600">
                <a:latin typeface="微软雅黑" panose="020B0503020204020204" pitchFamily="34" charset="-122"/>
                <a:ea typeface="微软雅黑" panose="020B0503020204020204" pitchFamily="34" charset="-122"/>
              </a:rPr>
              <a:t>教师在进行教育活动设计时必须全面落实幼儿科学教育目标，在注重其科学知识获得的同时，更要重视培养幼儿对自然和科学的积极情感、态度和能力。教育活动设计时，教师应该把科学教育的各方面目标有机地结合起来，使幼儿达到全面和谐的发展。</a:t>
            </a:r>
            <a:endParaRPr lang="zh-CN" altLang="en-US" sz="1600">
              <a:latin typeface="微软雅黑" panose="020B0503020204020204" pitchFamily="34" charset="-122"/>
              <a:ea typeface="微软雅黑" panose="020B0503020204020204" pitchFamily="34" charset="-122"/>
            </a:endParaRPr>
          </a:p>
        </p:txBody>
      </p:sp>
      <p:sp>
        <p:nvSpPr>
          <p:cNvPr id="22" name="文本框 21"/>
          <p:cNvSpPr txBox="1"/>
          <p:nvPr/>
        </p:nvSpPr>
        <p:spPr>
          <a:xfrm>
            <a:off x="7537450" y="2254250"/>
            <a:ext cx="3696335" cy="1714500"/>
          </a:xfrm>
          <a:prstGeom prst="rect">
            <a:avLst/>
          </a:prstGeom>
          <a:noFill/>
        </p:spPr>
        <p:txBody>
          <a:bodyPr wrap="square" rtlCol="0" anchor="t">
            <a:spAutoFit/>
          </a:bodyPr>
          <a:p>
            <a:pPr>
              <a:lnSpc>
                <a:spcPct val="110000"/>
              </a:lnSpc>
            </a:pPr>
            <a:r>
              <a:rPr sz="1600">
                <a:latin typeface="微软雅黑" panose="020B0503020204020204" pitchFamily="34" charset="-122"/>
                <a:ea typeface="微软雅黑" panose="020B0503020204020204" pitchFamily="34" charset="-122"/>
              </a:rPr>
              <a:t>当幼儿直接接触事物、获取第一手经验时，他所学到的知识比从成人那里听到的更容易理解和保存。因此，教师设计的科学教育活动，应该保证幼儿有充分的活动机会，使其成为真正的幼儿的活动。</a:t>
            </a:r>
            <a:endParaRPr sz="1600">
              <a:latin typeface="微软雅黑" panose="020B0503020204020204" pitchFamily="34" charset="-122"/>
              <a:ea typeface="微软雅黑" panose="020B0503020204020204" pitchFamily="34" charset="-122"/>
            </a:endParaRPr>
          </a:p>
        </p:txBody>
      </p:sp>
      <p:sp>
        <p:nvSpPr>
          <p:cNvPr id="23" name="文本框 22"/>
          <p:cNvSpPr txBox="1"/>
          <p:nvPr/>
        </p:nvSpPr>
        <p:spPr>
          <a:xfrm>
            <a:off x="977265" y="4757420"/>
            <a:ext cx="3086735" cy="1443990"/>
          </a:xfrm>
          <a:prstGeom prst="rect">
            <a:avLst/>
          </a:prstGeom>
          <a:noFill/>
        </p:spPr>
        <p:txBody>
          <a:bodyPr wrap="square" rtlCol="0" anchor="t">
            <a:spAutoFit/>
          </a:bodyPr>
          <a:p>
            <a:pPr marL="285750" indent="-285750">
              <a:lnSpc>
                <a:spcPct val="110000"/>
              </a:lnSpc>
              <a:buFont typeface="Wingdings" panose="05000000000000000000" charset="0"/>
              <a:buChar char="u"/>
            </a:pPr>
            <a:r>
              <a:rPr sz="1600">
                <a:latin typeface="微软雅黑" panose="020B0503020204020204" pitchFamily="34" charset="-122"/>
                <a:ea typeface="微软雅黑" panose="020B0503020204020204" pitchFamily="34" charset="-122"/>
              </a:rPr>
              <a:t>第一，选择有趣的课题内容。</a:t>
            </a:r>
            <a:endParaRPr sz="1600">
              <a:latin typeface="微软雅黑" panose="020B0503020204020204" pitchFamily="34" charset="-122"/>
              <a:ea typeface="微软雅黑" panose="020B0503020204020204" pitchFamily="34" charset="-122"/>
            </a:endParaRPr>
          </a:p>
          <a:p>
            <a:pPr marL="285750" indent="-285750">
              <a:lnSpc>
                <a:spcPct val="110000"/>
              </a:lnSpc>
              <a:buFont typeface="Wingdings" panose="05000000000000000000" charset="0"/>
              <a:buChar char="u"/>
            </a:pPr>
            <a:r>
              <a:rPr sz="1600">
                <a:latin typeface="微软雅黑" panose="020B0503020204020204" pitchFamily="34" charset="-122"/>
                <a:ea typeface="微软雅黑" panose="020B0503020204020204" pitchFamily="34" charset="-122"/>
              </a:rPr>
              <a:t>第二，设计丰富多样的活动形式。</a:t>
            </a:r>
            <a:endParaRPr sz="1600">
              <a:latin typeface="微软雅黑" panose="020B0503020204020204" pitchFamily="34" charset="-122"/>
              <a:ea typeface="微软雅黑" panose="020B0503020204020204" pitchFamily="34" charset="-122"/>
            </a:endParaRPr>
          </a:p>
          <a:p>
            <a:pPr marL="285750" indent="-285750">
              <a:lnSpc>
                <a:spcPct val="110000"/>
              </a:lnSpc>
              <a:buFont typeface="Wingdings" panose="05000000000000000000" charset="0"/>
              <a:buChar char="u"/>
            </a:pPr>
            <a:r>
              <a:rPr sz="1600">
                <a:latin typeface="微软雅黑" panose="020B0503020204020204" pitchFamily="34" charset="-122"/>
                <a:ea typeface="微软雅黑" panose="020B0503020204020204" pitchFamily="34" charset="-122"/>
              </a:rPr>
              <a:t>第三，设计步步推进的科学探索过程。</a:t>
            </a:r>
            <a:endParaRPr sz="1600">
              <a:latin typeface="微软雅黑" panose="020B0503020204020204" pitchFamily="34" charset="-122"/>
              <a:ea typeface="微软雅黑" panose="020B0503020204020204" pitchFamily="34" charset="-122"/>
            </a:endParaRPr>
          </a:p>
        </p:txBody>
      </p:sp>
      <p:sp>
        <p:nvSpPr>
          <p:cNvPr id="25" name="文本框 24"/>
          <p:cNvSpPr txBox="1"/>
          <p:nvPr/>
        </p:nvSpPr>
        <p:spPr>
          <a:xfrm>
            <a:off x="5935980" y="4861560"/>
            <a:ext cx="5439410" cy="1443990"/>
          </a:xfrm>
          <a:prstGeom prst="rect">
            <a:avLst/>
          </a:prstGeom>
          <a:noFill/>
        </p:spPr>
        <p:txBody>
          <a:bodyPr wrap="square" rtlCol="0" anchor="t">
            <a:spAutoFit/>
          </a:bodyPr>
          <a:p>
            <a:pPr>
              <a:lnSpc>
                <a:spcPct val="110000"/>
              </a:lnSpc>
            </a:pPr>
            <a:r>
              <a:rPr sz="1600">
                <a:latin typeface="微软雅黑" panose="020B0503020204020204" pitchFamily="34" charset="-122"/>
                <a:ea typeface="微软雅黑" panose="020B0503020204020204" pitchFamily="34" charset="-122"/>
              </a:rPr>
              <a:t>现代教育整合理念的实质是“采用各种有机整合的方式，使教育系统之中分化了的各要素及其内部各成分之间有机联系起来”。设计整合化的幼儿科学活动，就是要使幼儿科学教育中彼此割裂的各个要素统整起来，成为一个开放性的系统，以便发挥系统的整体功能。</a:t>
            </a:r>
            <a:endParaRPr sz="1600">
              <a:latin typeface="微软雅黑" panose="020B0503020204020204" pitchFamily="34" charset="-122"/>
              <a:ea typeface="微软雅黑" panose="020B0503020204020204" pitchFamily="34" charset="-122"/>
            </a:endParaRPr>
          </a:p>
        </p:txBody>
      </p:sp>
      <p:grpSp>
        <p:nvGrpSpPr>
          <p:cNvPr id="24" name="组合 23"/>
          <p:cNvGrpSpPr/>
          <p:nvPr/>
        </p:nvGrpSpPr>
        <p:grpSpPr>
          <a:xfrm>
            <a:off x="909955" y="4127500"/>
            <a:ext cx="577850" cy="577850"/>
            <a:chOff x="1491" y="2839"/>
            <a:chExt cx="910" cy="910"/>
          </a:xfrm>
        </p:grpSpPr>
        <p:sp>
          <p:nvSpPr>
            <p:cNvPr id="6" name="ïśḷîďè"/>
            <p:cNvSpPr/>
            <p:nvPr>
              <p:custDataLst>
                <p:tags r:id="rId2"/>
              </p:custDataLst>
            </p:nvPr>
          </p:nvSpPr>
          <p:spPr>
            <a:xfrm>
              <a:off x="1491" y="2839"/>
              <a:ext cx="910" cy="910"/>
            </a:xfrm>
            <a:prstGeom prst="roundRect">
              <a:avLst>
                <a:gd name="adj" fmla="val 50000"/>
              </a:avLst>
            </a:prstGeom>
            <a:solidFill>
              <a:schemeClr val="tx2">
                <a:lumMod val="20000"/>
                <a:lumOff val="80000"/>
              </a:schemeClr>
            </a:solidFill>
            <a:ln w="12700" cap="flat">
              <a:noFill/>
              <a:miter lim="400000"/>
            </a:ln>
            <a:effectLst/>
          </p:spPr>
          <p:txBody>
            <a:bodyPr wrap="square" lIns="0" tIns="0" rIns="0" bIns="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defRPr sz="3200"/>
              </a:pPr>
              <a:endParaRPr sz="1600"/>
            </a:p>
          </p:txBody>
        </p:sp>
        <p:sp>
          <p:nvSpPr>
            <p:cNvPr id="10" name="îṧļïďe"/>
            <p:cNvSpPr/>
            <p:nvPr>
              <p:custDataLst>
                <p:tags r:id="rId3"/>
              </p:custDataLst>
            </p:nvPr>
          </p:nvSpPr>
          <p:spPr>
            <a:xfrm>
              <a:off x="1724" y="3087"/>
              <a:ext cx="444" cy="414"/>
            </a:xfrm>
            <a:custGeom>
              <a:avLst/>
              <a:gdLst>
                <a:gd name="T0" fmla="*/ 3958 w 4630"/>
                <a:gd name="T1" fmla="*/ 1193 h 4324"/>
                <a:gd name="T2" fmla="*/ 3772 w 4630"/>
                <a:gd name="T3" fmla="*/ 1223 h 4324"/>
                <a:gd name="T4" fmla="*/ 3358 w 4630"/>
                <a:gd name="T5" fmla="*/ 1778 h 4324"/>
                <a:gd name="T6" fmla="*/ 3055 w 4630"/>
                <a:gd name="T7" fmla="*/ 1876 h 4324"/>
                <a:gd name="T8" fmla="*/ 2515 w 4630"/>
                <a:gd name="T9" fmla="*/ 1484 h 4324"/>
                <a:gd name="T10" fmla="*/ 2515 w 4630"/>
                <a:gd name="T11" fmla="*/ 1166 h 4324"/>
                <a:gd name="T12" fmla="*/ 2915 w 4630"/>
                <a:gd name="T13" fmla="*/ 600 h 4324"/>
                <a:gd name="T14" fmla="*/ 2315 w 4630"/>
                <a:gd name="T15" fmla="*/ 0 h 4324"/>
                <a:gd name="T16" fmla="*/ 1715 w 4630"/>
                <a:gd name="T17" fmla="*/ 600 h 4324"/>
                <a:gd name="T18" fmla="*/ 2115 w 4630"/>
                <a:gd name="T19" fmla="*/ 1166 h 4324"/>
                <a:gd name="T20" fmla="*/ 2115 w 4630"/>
                <a:gd name="T21" fmla="*/ 1484 h 4324"/>
                <a:gd name="T22" fmla="*/ 1575 w 4630"/>
                <a:gd name="T23" fmla="*/ 1877 h 4324"/>
                <a:gd name="T24" fmla="*/ 1273 w 4630"/>
                <a:gd name="T25" fmla="*/ 1778 h 4324"/>
                <a:gd name="T26" fmla="*/ 858 w 4630"/>
                <a:gd name="T27" fmla="*/ 1223 h 4324"/>
                <a:gd name="T28" fmla="*/ 673 w 4630"/>
                <a:gd name="T29" fmla="*/ 1193 h 4324"/>
                <a:gd name="T30" fmla="*/ 102 w 4630"/>
                <a:gd name="T31" fmla="*/ 1608 h 4324"/>
                <a:gd name="T32" fmla="*/ 488 w 4630"/>
                <a:gd name="T33" fmla="*/ 2364 h 4324"/>
                <a:gd name="T34" fmla="*/ 673 w 4630"/>
                <a:gd name="T35" fmla="*/ 2394 h 4324"/>
                <a:gd name="T36" fmla="*/ 1149 w 4630"/>
                <a:gd name="T37" fmla="*/ 2159 h 4324"/>
                <a:gd name="T38" fmla="*/ 1452 w 4630"/>
                <a:gd name="T39" fmla="*/ 2258 h 4324"/>
                <a:gd name="T40" fmla="*/ 1449 w 4630"/>
                <a:gd name="T41" fmla="*/ 2327 h 4324"/>
                <a:gd name="T42" fmla="*/ 1658 w 4630"/>
                <a:gd name="T43" fmla="*/ 2891 h 4324"/>
                <a:gd name="T44" fmla="*/ 1471 w 4630"/>
                <a:gd name="T45" fmla="*/ 3149 h 4324"/>
                <a:gd name="T46" fmla="*/ 1301 w 4630"/>
                <a:gd name="T47" fmla="*/ 3124 h 4324"/>
                <a:gd name="T48" fmla="*/ 815 w 4630"/>
                <a:gd name="T49" fmla="*/ 3371 h 4324"/>
                <a:gd name="T50" fmla="*/ 948 w 4630"/>
                <a:gd name="T51" fmla="*/ 4209 h 4324"/>
                <a:gd name="T52" fmla="*/ 1300 w 4630"/>
                <a:gd name="T53" fmla="*/ 4324 h 4324"/>
                <a:gd name="T54" fmla="*/ 1786 w 4630"/>
                <a:gd name="T55" fmla="*/ 4077 h 4324"/>
                <a:gd name="T56" fmla="*/ 1795 w 4630"/>
                <a:gd name="T57" fmla="*/ 3384 h 4324"/>
                <a:gd name="T58" fmla="*/ 1981 w 4630"/>
                <a:gd name="T59" fmla="*/ 3127 h 4324"/>
                <a:gd name="T60" fmla="*/ 2315 w 4630"/>
                <a:gd name="T61" fmla="*/ 3194 h 4324"/>
                <a:gd name="T62" fmla="*/ 2647 w 4630"/>
                <a:gd name="T63" fmla="*/ 3127 h 4324"/>
                <a:gd name="T64" fmla="*/ 2836 w 4630"/>
                <a:gd name="T65" fmla="*/ 3385 h 4324"/>
                <a:gd name="T66" fmla="*/ 2845 w 4630"/>
                <a:gd name="T67" fmla="*/ 4077 h 4324"/>
                <a:gd name="T68" fmla="*/ 3331 w 4630"/>
                <a:gd name="T69" fmla="*/ 4324 h 4324"/>
                <a:gd name="T70" fmla="*/ 3331 w 4630"/>
                <a:gd name="T71" fmla="*/ 4324 h 4324"/>
                <a:gd name="T72" fmla="*/ 3683 w 4630"/>
                <a:gd name="T73" fmla="*/ 4209 h 4324"/>
                <a:gd name="T74" fmla="*/ 3816 w 4630"/>
                <a:gd name="T75" fmla="*/ 3371 h 4324"/>
                <a:gd name="T76" fmla="*/ 3330 w 4630"/>
                <a:gd name="T77" fmla="*/ 3124 h 4324"/>
                <a:gd name="T78" fmla="*/ 3159 w 4630"/>
                <a:gd name="T79" fmla="*/ 3149 h 4324"/>
                <a:gd name="T80" fmla="*/ 2971 w 4630"/>
                <a:gd name="T81" fmla="*/ 2893 h 4324"/>
                <a:gd name="T82" fmla="*/ 3182 w 4630"/>
                <a:gd name="T83" fmla="*/ 2327 h 4324"/>
                <a:gd name="T84" fmla="*/ 3179 w 4630"/>
                <a:gd name="T85" fmla="*/ 2257 h 4324"/>
                <a:gd name="T86" fmla="*/ 3481 w 4630"/>
                <a:gd name="T87" fmla="*/ 2159 h 4324"/>
                <a:gd name="T88" fmla="*/ 3957 w 4630"/>
                <a:gd name="T89" fmla="*/ 2394 h 4324"/>
                <a:gd name="T90" fmla="*/ 3957 w 4630"/>
                <a:gd name="T91" fmla="*/ 2394 h 4324"/>
                <a:gd name="T92" fmla="*/ 4143 w 4630"/>
                <a:gd name="T93" fmla="*/ 2364 h 4324"/>
                <a:gd name="T94" fmla="*/ 4528 w 4630"/>
                <a:gd name="T95" fmla="*/ 1608 h 4324"/>
                <a:gd name="T96" fmla="*/ 3958 w 4630"/>
                <a:gd name="T97" fmla="*/ 1193 h 4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30" h="4324">
                  <a:moveTo>
                    <a:pt x="3958" y="1193"/>
                  </a:moveTo>
                  <a:cubicBezTo>
                    <a:pt x="3895" y="1193"/>
                    <a:pt x="3832" y="1203"/>
                    <a:pt x="3772" y="1223"/>
                  </a:cubicBezTo>
                  <a:cubicBezTo>
                    <a:pt x="3524" y="1304"/>
                    <a:pt x="3364" y="1531"/>
                    <a:pt x="3358" y="1778"/>
                  </a:cubicBezTo>
                  <a:lnTo>
                    <a:pt x="3055" y="1876"/>
                  </a:lnTo>
                  <a:cubicBezTo>
                    <a:pt x="2936" y="1682"/>
                    <a:pt x="2743" y="1538"/>
                    <a:pt x="2515" y="1484"/>
                  </a:cubicBezTo>
                  <a:lnTo>
                    <a:pt x="2515" y="1166"/>
                  </a:lnTo>
                  <a:cubicBezTo>
                    <a:pt x="2748" y="1083"/>
                    <a:pt x="2915" y="861"/>
                    <a:pt x="2915" y="600"/>
                  </a:cubicBezTo>
                  <a:cubicBezTo>
                    <a:pt x="2915" y="270"/>
                    <a:pt x="2646" y="0"/>
                    <a:pt x="2315" y="0"/>
                  </a:cubicBezTo>
                  <a:cubicBezTo>
                    <a:pt x="1984" y="0"/>
                    <a:pt x="1715" y="270"/>
                    <a:pt x="1715" y="600"/>
                  </a:cubicBezTo>
                  <a:cubicBezTo>
                    <a:pt x="1715" y="861"/>
                    <a:pt x="1882" y="1083"/>
                    <a:pt x="2115" y="1166"/>
                  </a:cubicBezTo>
                  <a:lnTo>
                    <a:pt x="2115" y="1484"/>
                  </a:lnTo>
                  <a:cubicBezTo>
                    <a:pt x="1887" y="1538"/>
                    <a:pt x="1694" y="1682"/>
                    <a:pt x="1575" y="1877"/>
                  </a:cubicBezTo>
                  <a:lnTo>
                    <a:pt x="1273" y="1778"/>
                  </a:lnTo>
                  <a:cubicBezTo>
                    <a:pt x="1266" y="1531"/>
                    <a:pt x="1107" y="1304"/>
                    <a:pt x="858" y="1223"/>
                  </a:cubicBezTo>
                  <a:cubicBezTo>
                    <a:pt x="798" y="1203"/>
                    <a:pt x="736" y="1193"/>
                    <a:pt x="673" y="1193"/>
                  </a:cubicBezTo>
                  <a:cubicBezTo>
                    <a:pt x="412" y="1193"/>
                    <a:pt x="183" y="1360"/>
                    <a:pt x="102" y="1608"/>
                  </a:cubicBezTo>
                  <a:cubicBezTo>
                    <a:pt x="0" y="1923"/>
                    <a:pt x="173" y="2262"/>
                    <a:pt x="488" y="2364"/>
                  </a:cubicBezTo>
                  <a:cubicBezTo>
                    <a:pt x="548" y="2384"/>
                    <a:pt x="610" y="2394"/>
                    <a:pt x="673" y="2394"/>
                  </a:cubicBezTo>
                  <a:cubicBezTo>
                    <a:pt x="864" y="2394"/>
                    <a:pt x="1038" y="2304"/>
                    <a:pt x="1149" y="2159"/>
                  </a:cubicBezTo>
                  <a:lnTo>
                    <a:pt x="1452" y="2258"/>
                  </a:lnTo>
                  <a:cubicBezTo>
                    <a:pt x="1450" y="2281"/>
                    <a:pt x="1449" y="2304"/>
                    <a:pt x="1449" y="2327"/>
                  </a:cubicBezTo>
                  <a:cubicBezTo>
                    <a:pt x="1449" y="2542"/>
                    <a:pt x="1528" y="2740"/>
                    <a:pt x="1658" y="2891"/>
                  </a:cubicBezTo>
                  <a:lnTo>
                    <a:pt x="1471" y="3149"/>
                  </a:lnTo>
                  <a:cubicBezTo>
                    <a:pt x="1416" y="3132"/>
                    <a:pt x="1359" y="3124"/>
                    <a:pt x="1301" y="3124"/>
                  </a:cubicBezTo>
                  <a:cubicBezTo>
                    <a:pt x="1109" y="3124"/>
                    <a:pt x="927" y="3216"/>
                    <a:pt x="815" y="3371"/>
                  </a:cubicBezTo>
                  <a:cubicBezTo>
                    <a:pt x="620" y="3639"/>
                    <a:pt x="680" y="4015"/>
                    <a:pt x="948" y="4209"/>
                  </a:cubicBezTo>
                  <a:cubicBezTo>
                    <a:pt x="1051" y="4284"/>
                    <a:pt x="1173" y="4324"/>
                    <a:pt x="1300" y="4324"/>
                  </a:cubicBezTo>
                  <a:cubicBezTo>
                    <a:pt x="1492" y="4324"/>
                    <a:pt x="1673" y="4232"/>
                    <a:pt x="1786" y="4077"/>
                  </a:cubicBezTo>
                  <a:cubicBezTo>
                    <a:pt x="1939" y="3866"/>
                    <a:pt x="1934" y="3588"/>
                    <a:pt x="1795" y="3384"/>
                  </a:cubicBezTo>
                  <a:lnTo>
                    <a:pt x="1981" y="3127"/>
                  </a:lnTo>
                  <a:cubicBezTo>
                    <a:pt x="2084" y="3170"/>
                    <a:pt x="2197" y="3194"/>
                    <a:pt x="2315" y="3194"/>
                  </a:cubicBezTo>
                  <a:cubicBezTo>
                    <a:pt x="2433" y="3194"/>
                    <a:pt x="2545" y="3170"/>
                    <a:pt x="2647" y="3127"/>
                  </a:cubicBezTo>
                  <a:lnTo>
                    <a:pt x="2836" y="3385"/>
                  </a:lnTo>
                  <a:cubicBezTo>
                    <a:pt x="2696" y="3588"/>
                    <a:pt x="2692" y="3866"/>
                    <a:pt x="2845" y="4077"/>
                  </a:cubicBezTo>
                  <a:cubicBezTo>
                    <a:pt x="2957" y="4232"/>
                    <a:pt x="3139" y="4324"/>
                    <a:pt x="3331" y="4324"/>
                  </a:cubicBezTo>
                  <a:lnTo>
                    <a:pt x="3331" y="4324"/>
                  </a:lnTo>
                  <a:cubicBezTo>
                    <a:pt x="3458" y="4324"/>
                    <a:pt x="3580" y="4284"/>
                    <a:pt x="3683" y="4209"/>
                  </a:cubicBezTo>
                  <a:cubicBezTo>
                    <a:pt x="3951" y="4015"/>
                    <a:pt x="4010" y="3639"/>
                    <a:pt x="3816" y="3371"/>
                  </a:cubicBezTo>
                  <a:cubicBezTo>
                    <a:pt x="3703" y="3216"/>
                    <a:pt x="3522" y="3124"/>
                    <a:pt x="3330" y="3124"/>
                  </a:cubicBezTo>
                  <a:cubicBezTo>
                    <a:pt x="3271" y="3124"/>
                    <a:pt x="3214" y="3133"/>
                    <a:pt x="3159" y="3149"/>
                  </a:cubicBezTo>
                  <a:lnTo>
                    <a:pt x="2971" y="2893"/>
                  </a:lnTo>
                  <a:cubicBezTo>
                    <a:pt x="3102" y="2741"/>
                    <a:pt x="3182" y="2543"/>
                    <a:pt x="3182" y="2327"/>
                  </a:cubicBezTo>
                  <a:cubicBezTo>
                    <a:pt x="3182" y="2303"/>
                    <a:pt x="3181" y="2280"/>
                    <a:pt x="3179" y="2257"/>
                  </a:cubicBezTo>
                  <a:lnTo>
                    <a:pt x="3481" y="2159"/>
                  </a:lnTo>
                  <a:cubicBezTo>
                    <a:pt x="3592" y="2304"/>
                    <a:pt x="3766" y="2394"/>
                    <a:pt x="3957" y="2394"/>
                  </a:cubicBezTo>
                  <a:lnTo>
                    <a:pt x="3957" y="2394"/>
                  </a:lnTo>
                  <a:cubicBezTo>
                    <a:pt x="4020" y="2394"/>
                    <a:pt x="4083" y="2384"/>
                    <a:pt x="4143" y="2364"/>
                  </a:cubicBezTo>
                  <a:cubicBezTo>
                    <a:pt x="4458" y="2262"/>
                    <a:pt x="4630" y="1923"/>
                    <a:pt x="4528" y="1608"/>
                  </a:cubicBezTo>
                  <a:cubicBezTo>
                    <a:pt x="4447" y="1360"/>
                    <a:pt x="4218" y="1193"/>
                    <a:pt x="3958" y="1193"/>
                  </a:cubicBezTo>
                  <a:close/>
                </a:path>
              </a:pathLst>
            </a:custGeom>
            <a:solidFill>
              <a:schemeClr val="accent1"/>
            </a:solidFill>
            <a:ln w="12700" cap="flat">
              <a:noFill/>
              <a:miter lim="400000"/>
            </a:ln>
            <a:effectLst/>
          </p:spPr>
          <p:txBody>
            <a:bodyPr wrap="square" lIns="19050" tIns="19050" rIns="19050" bIns="19050" numCol="1" anchor="ctr">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defTabSz="228600">
                <a:defRPr sz="3000">
                  <a:solidFill>
                    <a:srgbClr val="FFFFFF"/>
                  </a:solidFill>
                  <a:effectLst>
                    <a:outerShdw blurRad="38100" dist="12700" dir="5400000" rotWithShape="0">
                      <a:srgbClr val="000000">
                        <a:alpha val="50000"/>
                      </a:srgbClr>
                    </a:outerShdw>
                  </a:effectLst>
                </a:defRPr>
              </a:pPr>
              <a:endParaRPr sz="1500"/>
            </a:p>
          </p:txBody>
        </p:sp>
      </p:grpSp>
    </p:spTree>
    <p:custDataLst>
      <p:tags r:id="rId4"/>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10" name="文本框 9"/>
          <p:cNvSpPr txBox="1"/>
          <p:nvPr/>
        </p:nvSpPr>
        <p:spPr>
          <a:xfrm>
            <a:off x="948690" y="1351915"/>
            <a:ext cx="9537700" cy="3415030"/>
          </a:xfrm>
          <a:prstGeom prst="rect">
            <a:avLst/>
          </a:prstGeom>
          <a:noFill/>
        </p:spPr>
        <p:txBody>
          <a:bodyPr wrap="square" rtlCol="0" anchor="t">
            <a:spAutoFit/>
          </a:bodyPr>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看看它成了什么样。请你仔细观察，以便回园后能把你发现的情况画下来。</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2. 组织幼儿实地观察河水污染的情况。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（1）提示幼儿注意安全。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教师：请大家看看河水现在是什么颜色，闻闻它有什么味道。</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（2）引导幼儿观察河水的颜色，水面上的漂浮物，以及污染物散发出的阵阵臭味。</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教师：请小记者们仔细看看，你发现了什么情况？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教师：请你们想一想，河里的这些垃圾是从哪里来的？水怎么会变成这样呢？</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3. 组织幼儿回园后，把看到的情况画下来。</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3" name="文本框 2"/>
          <p:cNvSpPr txBox="1"/>
          <p:nvPr/>
        </p:nvSpPr>
        <p:spPr>
          <a:xfrm>
            <a:off x="887730" y="1349375"/>
            <a:ext cx="5244465" cy="450850"/>
          </a:xfrm>
          <a:prstGeom prst="rect">
            <a:avLst/>
          </a:prstGeom>
          <a:noFill/>
        </p:spPr>
        <p:txBody>
          <a:bodyPr wrap="square" rtlCol="0" anchor="t">
            <a:spAutoFit/>
          </a:bodyPr>
          <a:p>
            <a:pPr>
              <a:lnSpc>
                <a:spcPct val="130000"/>
              </a:lnSpc>
            </a:pPr>
            <a:r>
              <a:rPr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活动二  讨论：我们需要干净的河水</a:t>
            </a:r>
            <a:endParaRPr b="1">
              <a:solidFill>
                <a:schemeClr val="accent6">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887730" y="1968500"/>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活动目标：</a:t>
            </a:r>
            <a:endParaRPr lang="zh-CN" altLang="en-US" b="1">
              <a:latin typeface="微软雅黑" panose="020B0503020204020204" pitchFamily="34" charset="-122"/>
              <a:ea typeface="微软雅黑" panose="020B0503020204020204" pitchFamily="34" charset="-122"/>
            </a:endParaRPr>
          </a:p>
        </p:txBody>
      </p:sp>
      <p:sp>
        <p:nvSpPr>
          <p:cNvPr id="6" name="文本框 5"/>
          <p:cNvSpPr txBox="1"/>
          <p:nvPr/>
        </p:nvSpPr>
        <p:spPr>
          <a:xfrm>
            <a:off x="1071880" y="2440940"/>
            <a:ext cx="10210800" cy="1170305"/>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1. 交流调查的结果，讨论水污染的原因及其解决办法。</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2. 进一步激发幼儿保护水资源的意识，并教会他们如何采取力所能及的行动。</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3. 鼓励幼儿大胆讲述自己所知道的河水污染现象，同时养成倾听他人讲话的习惯。</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887730" y="361124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活动准备：</a:t>
            </a:r>
            <a:endParaRPr lang="zh-CN" altLang="en-US" b="1">
              <a:latin typeface="微软雅黑" panose="020B0503020204020204" pitchFamily="34" charset="-122"/>
              <a:ea typeface="微软雅黑" panose="020B0503020204020204" pitchFamily="34" charset="-122"/>
            </a:endParaRPr>
          </a:p>
        </p:txBody>
      </p:sp>
      <p:sp>
        <p:nvSpPr>
          <p:cNvPr id="8" name="文本框 7"/>
          <p:cNvSpPr txBox="1"/>
          <p:nvPr/>
        </p:nvSpPr>
        <p:spPr>
          <a:xfrm>
            <a:off x="1148080" y="3979545"/>
            <a:ext cx="5740400" cy="810260"/>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1. 幼儿观察记录图画若干。</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2. 供幼儿欣赏的清洁水资源照片若干。</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887730" y="478980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活动过程：</a:t>
            </a:r>
            <a:endParaRPr lang="zh-CN" altLang="en-US" b="1">
              <a:latin typeface="微软雅黑" panose="020B0503020204020204" pitchFamily="34" charset="-122"/>
              <a:ea typeface="微软雅黑" panose="020B0503020204020204" pitchFamily="34" charset="-122"/>
            </a:endParaRPr>
          </a:p>
        </p:txBody>
      </p:sp>
      <p:sp>
        <p:nvSpPr>
          <p:cNvPr id="10" name="文本框 9"/>
          <p:cNvSpPr txBox="1"/>
          <p:nvPr/>
        </p:nvSpPr>
        <p:spPr>
          <a:xfrm>
            <a:off x="1510030" y="5158105"/>
            <a:ext cx="9537700" cy="1170305"/>
          </a:xfrm>
          <a:prstGeom prst="rect">
            <a:avLst/>
          </a:prstGeom>
          <a:noFill/>
        </p:spPr>
        <p:txBody>
          <a:bodyPr wrap="square" rtlCol="0" anchor="t">
            <a:spAutoFit/>
          </a:bodyPr>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1. 和幼儿讨论河水污染的情况。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3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教师：前几天，我们当小记者去采访了一条小河，发现了一些情况，现在请你们互相谈谈自己的发现，也可以看看你们的图画纪录。</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10" name="文本框 9"/>
          <p:cNvSpPr txBox="1"/>
          <p:nvPr/>
        </p:nvSpPr>
        <p:spPr>
          <a:xfrm>
            <a:off x="755650" y="1344295"/>
            <a:ext cx="10514965" cy="3415030"/>
          </a:xfrm>
          <a:prstGeom prst="rect">
            <a:avLst/>
          </a:prstGeom>
          <a:noFill/>
        </p:spPr>
        <p:txBody>
          <a:bodyPr wrap="square" rtlCol="0" anchor="t">
            <a:spAutoFit/>
          </a:bodyPr>
          <a:p>
            <a:pPr>
              <a:lnSpc>
                <a:spcPct val="15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教师把幼儿的记录图画贴在绒板上，让幼儿边看边讲述自己的发现和感受，如说一说看到了什么，闻到了什么，水面漂浮着什么，为什么等。</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2. 和幼儿讨论解决河水污染的办法，引导幼儿用自己的方法解决问题。</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教师：小朋友快想想办法，怎样才能使河水变干净呢？</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教师总结：如果大家都不乱扔垃圾到河里，把垃圾扔进垃圾箱，不把脏水、污水直接排入河里，那河水就会很干净了。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3. 和幼儿一起欣赏清洁水资源的照片（如九寨沟等），总结保护水的重要性，并启发幼儿采取力所能及的行动，如在被污染的河边竖立环保警示标志，给政府有关部门写信反映污染情况等等。</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679450" y="475932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活动分析：</a:t>
            </a:r>
            <a:endParaRPr lang="zh-CN" altLang="en-US" b="1">
              <a:latin typeface="微软雅黑" panose="020B0503020204020204" pitchFamily="34" charset="-122"/>
              <a:ea typeface="微软雅黑" panose="020B0503020204020204" pitchFamily="34" charset="-122"/>
            </a:endParaRPr>
          </a:p>
        </p:txBody>
      </p:sp>
      <p:sp>
        <p:nvSpPr>
          <p:cNvPr id="11" name="文本框 10"/>
          <p:cNvSpPr txBox="1"/>
          <p:nvPr/>
        </p:nvSpPr>
        <p:spPr>
          <a:xfrm>
            <a:off x="1022350" y="5127625"/>
            <a:ext cx="10337165" cy="1337945"/>
          </a:xfrm>
          <a:prstGeom prst="rect">
            <a:avLst/>
          </a:prstGeom>
          <a:noFill/>
        </p:spPr>
        <p:txBody>
          <a:bodyPr wrap="square" rtlCol="0" anchor="t">
            <a:spAutoFit/>
          </a:bodyPr>
          <a:p>
            <a:pPr>
              <a:lnSpc>
                <a:spcPct val="150000"/>
              </a:lnSpc>
            </a:pPr>
            <a:r>
              <a:rPr lang="en-US">
                <a:latin typeface="微软雅黑" panose="020B0503020204020204" pitchFamily="34" charset="-122"/>
                <a:ea typeface="微软雅黑" panose="020B0503020204020204" pitchFamily="34" charset="-122"/>
                <a:cs typeface="微软雅黑" panose="020B0503020204020204" pitchFamily="34" charset="-122"/>
              </a:rPr>
              <a:t>    </a:t>
            </a:r>
            <a:r>
              <a:rPr>
                <a:latin typeface="微软雅黑" panose="020B0503020204020204" pitchFamily="34" charset="-122"/>
                <a:ea typeface="微软雅黑" panose="020B0503020204020204" pitchFamily="34" charset="-122"/>
                <a:cs typeface="微软雅黑" panose="020B0503020204020204" pitchFamily="34" charset="-122"/>
              </a:rPr>
              <a:t>这个活动属于“参观调查—汇报交流式”的设计。教师先组织幼儿进行参观调查，了解小河污染的现状，并通过绘画的形式进行记录。回到幼儿园后，幼儿在自己的调查记录基础上进行讨论，总结小河污染的原因，并最终寻找力所能及的解决办法。教师提供的清洁水源图片，可以更强烈地激发幼儿</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11" name="文本框 10"/>
          <p:cNvSpPr txBox="1"/>
          <p:nvPr/>
        </p:nvSpPr>
        <p:spPr>
          <a:xfrm>
            <a:off x="869950" y="1428115"/>
            <a:ext cx="10337165" cy="1337945"/>
          </a:xfrm>
          <a:prstGeom prst="rect">
            <a:avLst/>
          </a:prstGeom>
          <a:noFill/>
        </p:spPr>
        <p:txBody>
          <a:bodyPr wrap="square" rtlCol="0" anchor="t">
            <a:spAutoFit/>
          </a:bodyPr>
          <a:p>
            <a:pPr>
              <a:lnSpc>
                <a:spcPct val="150000"/>
              </a:lnSpc>
            </a:pPr>
            <a:r>
              <a:rPr>
                <a:latin typeface="微软雅黑" panose="020B0503020204020204" pitchFamily="34" charset="-122"/>
                <a:ea typeface="微软雅黑" panose="020B0503020204020204" pitchFamily="34" charset="-122"/>
                <a:cs typeface="微软雅黑" panose="020B0503020204020204" pitchFamily="34" charset="-122"/>
              </a:rPr>
              <a:t>保护水资源的情感与态度。在这个活动中，幼儿的绘画起到了非常重要的作用，它们既是一种调查记录，也是幼儿对被污染小河的认识及其情感的表达。事实上，从幼儿的表现来看，他们的绘画大都采用了灰色、褐色、黑色等阴暗的色彩，并以此来表达他们沉痛的心情。</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descr="E-1261667-51991BC8"/>
          <p:cNvPicPr>
            <a:picLocks noChangeAspect="1"/>
          </p:cNvPicPr>
          <p:nvPr/>
        </p:nvPicPr>
        <p:blipFill>
          <a:blip r:embed="rId1"/>
          <a:srcRect t="17313" b="17750"/>
          <a:stretch>
            <a:fillRect/>
          </a:stretch>
        </p:blipFill>
        <p:spPr>
          <a:xfrm>
            <a:off x="3641725" y="3126105"/>
            <a:ext cx="4793615" cy="3112770"/>
          </a:xfrm>
          <a:prstGeom prst="rect">
            <a:avLst/>
          </a:prstGeom>
        </p:spPr>
      </p:pic>
    </p:spTree>
    <p:custDataLst>
      <p:tags r:id="rId2"/>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4508500" y="1300480"/>
            <a:ext cx="3098165" cy="478155"/>
          </a:xfrm>
          <a:prstGeom prst="rect">
            <a:avLst/>
          </a:prstGeom>
          <a:noFill/>
        </p:spPr>
        <p:txBody>
          <a:bodyPr wrap="square" rtlCol="0" anchor="t">
            <a:spAutoFit/>
          </a:bodyPr>
          <a:p>
            <a:pPr algn="dist">
              <a:lnSpc>
                <a:spcPct val="140000"/>
              </a:lnSpc>
            </a:pPr>
            <a:r>
              <a:rPr b="1">
                <a:solidFill>
                  <a:srgbClr val="FF0000"/>
                </a:solidFill>
                <a:latin typeface="微软雅黑" panose="020B0503020204020204" pitchFamily="34" charset="-122"/>
                <a:ea typeface="微软雅黑" panose="020B0503020204020204" pitchFamily="34" charset="-122"/>
              </a:rPr>
              <a:t>（二）中班：环境的关怀</a:t>
            </a:r>
            <a:endParaRPr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755650" y="1746250"/>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活动目标：</a:t>
            </a:r>
            <a:endParaRPr lang="zh-CN" altLang="en-US" b="1">
              <a:latin typeface="微软雅黑" panose="020B0503020204020204" pitchFamily="34" charset="-122"/>
              <a:ea typeface="微软雅黑" panose="020B0503020204020204" pitchFamily="34" charset="-122"/>
            </a:endParaRPr>
          </a:p>
        </p:txBody>
      </p:sp>
      <p:sp>
        <p:nvSpPr>
          <p:cNvPr id="6" name="文本框 5"/>
          <p:cNvSpPr txBox="1"/>
          <p:nvPr/>
        </p:nvSpPr>
        <p:spPr>
          <a:xfrm>
            <a:off x="939800" y="2218690"/>
            <a:ext cx="8025765" cy="81026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 了解周围环境给人们带来的好处，以及太阳、空气、土壤、水的作用。</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 激发幼儿热爱自然、保护环境的情感。</a:t>
            </a:r>
            <a:endParaRPr lang="zh-CN" altLang="en-US">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nvSpPr>
        <p:spPr>
          <a:xfrm>
            <a:off x="679450" y="317309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活动准备：</a:t>
            </a:r>
            <a:endParaRPr lang="zh-CN" altLang="en-US" b="1">
              <a:latin typeface="微软雅黑" panose="020B0503020204020204" pitchFamily="34" charset="-122"/>
              <a:ea typeface="微软雅黑" panose="020B0503020204020204" pitchFamily="34" charset="-122"/>
            </a:endParaRPr>
          </a:p>
        </p:txBody>
      </p:sp>
      <p:sp>
        <p:nvSpPr>
          <p:cNvPr id="8" name="文本框 7"/>
          <p:cNvSpPr txBox="1"/>
          <p:nvPr/>
        </p:nvSpPr>
        <p:spPr>
          <a:xfrm>
            <a:off x="939800" y="3541395"/>
            <a:ext cx="5740400" cy="45085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微软雅黑" panose="020B0503020204020204" pitchFamily="34" charset="-122"/>
              </a:rPr>
              <a:t>幼儿用书，教学挂图。</a:t>
            </a:r>
            <a:endParaRPr lang="zh-CN" altLang="en-US">
              <a:latin typeface="华文楷体" panose="02010600040101010101" charset="-122"/>
              <a:ea typeface="华文楷体" panose="02010600040101010101" charset="-122"/>
              <a:cs typeface="微软雅黑" panose="020B0503020204020204" pitchFamily="34" charset="-122"/>
            </a:endParaRPr>
          </a:p>
        </p:txBody>
      </p:sp>
      <p:sp>
        <p:nvSpPr>
          <p:cNvPr id="9" name="文本框 8"/>
          <p:cNvSpPr txBox="1"/>
          <p:nvPr/>
        </p:nvSpPr>
        <p:spPr>
          <a:xfrm>
            <a:off x="666115" y="413575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活动过程：</a:t>
            </a:r>
            <a:endParaRPr lang="zh-CN" altLang="en-US" b="1">
              <a:latin typeface="微软雅黑" panose="020B0503020204020204" pitchFamily="34" charset="-122"/>
              <a:ea typeface="微软雅黑" panose="020B0503020204020204" pitchFamily="34" charset="-122"/>
            </a:endParaRPr>
          </a:p>
        </p:txBody>
      </p:sp>
      <p:sp>
        <p:nvSpPr>
          <p:cNvPr id="10" name="文本框 9"/>
          <p:cNvSpPr txBox="1"/>
          <p:nvPr/>
        </p:nvSpPr>
        <p:spPr>
          <a:xfrm>
            <a:off x="940435" y="4504055"/>
            <a:ext cx="10469245" cy="188976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 猜谜语，引导幼儿自由谈论太阳，激发活动兴趣。</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教师：圆球红彤彤，挂在天空中，雨天看不见，晴天就出现。大家猜猜是什么？</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教师：你知道太阳有什么用处吗？</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（重点引导幼儿从太阳与动植物和人类的关系，以及人类对太阳的利用等方面进行讨论）</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教师小结：万物生长靠阳光，没有阳光，植物就不能生长，人和动物就没办法生活，我们离不开太阳。</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10" name="文本框 9"/>
          <p:cNvSpPr txBox="1"/>
          <p:nvPr/>
        </p:nvSpPr>
        <p:spPr>
          <a:xfrm>
            <a:off x="861060" y="1482725"/>
            <a:ext cx="10469245" cy="5125720"/>
          </a:xfrm>
          <a:prstGeom prst="rect">
            <a:avLst/>
          </a:prstGeom>
          <a:noFill/>
        </p:spPr>
        <p:txBody>
          <a:bodyPr wrap="square" rtlCol="0" anchor="t">
            <a:spAutoFit/>
          </a:bodyPr>
          <a:p>
            <a:pPr>
              <a:lnSpc>
                <a:spcPct val="140000"/>
              </a:lnSpc>
            </a:pPr>
            <a:r>
              <a:rPr lang="en-US" altLang="zh-CN">
                <a:latin typeface="华文楷体" panose="02010600040101010101" charset="-122"/>
                <a:ea typeface="华文楷体" panose="02010600040101010101" charset="-122"/>
                <a:cs typeface="华文楷体" panose="02010600040101010101" charset="-122"/>
              </a:rPr>
              <a:t>  </a:t>
            </a:r>
            <a:r>
              <a:rPr lang="zh-CN" altLang="en-US">
                <a:latin typeface="华文楷体" panose="02010600040101010101" charset="-122"/>
                <a:ea typeface="华文楷体" panose="02010600040101010101" charset="-122"/>
                <a:cs typeface="华文楷体" panose="02010600040101010101" charset="-122"/>
              </a:rPr>
              <a:t>2. 引导幼儿观察教学挂图，初步了解环境在生活中的作用。</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  教师：小朋友，请你们仔细看看图，太阳在生活中还可以给我们帮什么忙？（引导幼儿自由讲述）</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  教师小结：太阳不仅能给大家带来光明和温暖，还可以帮我们把衣服晒干，这样我们就可以有干净的衣服穿了；太阳还可以变成太阳能，让我们有温暖的热水洗澡哦！</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  教师：那现在小朋友再找一下，看看水能给大家帮什么忙？（引导幼儿自由讲述）</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  教师小结：水不仅可以帮我们解渴，也可以为小花小草解渴；河里的水不仅能让小鱼自由自在地游来游去，还可以让我们洗净自己的小脚丫哦！</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  教师：除了太阳和水，小朋友请你再找一找我们周围环境还给我们帮了哪些忙？</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  教师小结：大树不仅可以让小鸟安家，还可以让我们在它的树荫下乘凉。微风轻轻吹过我们的头发，为我们带来了清凉舒适的感觉。</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  3. 引导幼儿想一想生活中存在哪些破坏环境的行为。</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  教师：小朋友，请你们想一想，我们周围破坏环境的行为都有哪些？</a:t>
            </a:r>
            <a:endParaRPr lang="zh-CN" altLang="en-US">
              <a:latin typeface="华文楷体" panose="02010600040101010101" charset="-122"/>
              <a:ea typeface="华文楷体" panose="02010600040101010101" charset="-122"/>
              <a:cs typeface="华文楷体" panose="02010600040101010101" charset="-122"/>
            </a:endParaRPr>
          </a:p>
          <a:p>
            <a:pPr>
              <a:lnSpc>
                <a:spcPct val="140000"/>
              </a:lnSpc>
            </a:pPr>
            <a:r>
              <a:rPr lang="zh-CN" altLang="en-US">
                <a:latin typeface="华文楷体" panose="02010600040101010101" charset="-122"/>
                <a:ea typeface="华文楷体" panose="02010600040101010101" charset="-122"/>
                <a:cs typeface="华文楷体" panose="02010600040101010101" charset="-122"/>
              </a:rPr>
              <a:t>（引导幼儿自由讲述）</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10" name="文本框 9"/>
          <p:cNvSpPr txBox="1"/>
          <p:nvPr/>
        </p:nvSpPr>
        <p:spPr>
          <a:xfrm>
            <a:off x="784860" y="1381125"/>
            <a:ext cx="10469245" cy="2749550"/>
          </a:xfrm>
          <a:prstGeom prst="rect">
            <a:avLst/>
          </a:prstGeom>
          <a:noFill/>
        </p:spPr>
        <p:txBody>
          <a:bodyPr wrap="square" rtlCol="0" anchor="t">
            <a:spAutoFit/>
          </a:bodyPr>
          <a:p>
            <a:pPr>
              <a:lnSpc>
                <a:spcPct val="160000"/>
              </a:lnSpc>
            </a:pPr>
            <a:r>
              <a:rPr lang="en-US">
                <a:latin typeface="华文楷体" panose="02010600040101010101" charset="-122"/>
                <a:ea typeface="华文楷体" panose="02010600040101010101" charset="-122"/>
                <a:cs typeface="华文楷体" panose="02010600040101010101" charset="-122"/>
              </a:rPr>
              <a:t>    </a:t>
            </a:r>
            <a:r>
              <a:rPr>
                <a:latin typeface="华文楷体" panose="02010600040101010101" charset="-122"/>
                <a:ea typeface="华文楷体" panose="02010600040101010101" charset="-122"/>
                <a:cs typeface="华文楷体" panose="02010600040101010101" charset="-122"/>
              </a:rPr>
              <a:t>教师：现在我们的自然环境逐渐被破坏，我们的生活也变得越来越不美好。所以我们一定要做一些力所能及的事情来保护我们的环境。</a:t>
            </a:r>
            <a:endParaRPr>
              <a:latin typeface="华文楷体" panose="02010600040101010101" charset="-122"/>
              <a:ea typeface="华文楷体" panose="02010600040101010101" charset="-122"/>
              <a:cs typeface="华文楷体" panose="02010600040101010101" charset="-122"/>
            </a:endParaRPr>
          </a:p>
          <a:p>
            <a:pPr>
              <a:lnSpc>
                <a:spcPct val="160000"/>
              </a:lnSpc>
            </a:pPr>
            <a:r>
              <a:rPr>
                <a:latin typeface="华文楷体" panose="02010600040101010101" charset="-122"/>
                <a:ea typeface="华文楷体" panose="02010600040101010101" charset="-122"/>
                <a:cs typeface="华文楷体" panose="02010600040101010101" charset="-122"/>
              </a:rPr>
              <a:t>    4. 引导幼儿思考我们怎样才能保护自己周围的环境。</a:t>
            </a:r>
            <a:endParaRPr>
              <a:latin typeface="华文楷体" panose="02010600040101010101" charset="-122"/>
              <a:ea typeface="华文楷体" panose="02010600040101010101" charset="-122"/>
              <a:cs typeface="华文楷体" panose="02010600040101010101" charset="-122"/>
            </a:endParaRPr>
          </a:p>
          <a:p>
            <a:pPr>
              <a:lnSpc>
                <a:spcPct val="160000"/>
              </a:lnSpc>
            </a:pPr>
            <a:r>
              <a:rPr>
                <a:latin typeface="华文楷体" panose="02010600040101010101" charset="-122"/>
                <a:ea typeface="华文楷体" panose="02010600040101010101" charset="-122"/>
                <a:cs typeface="华文楷体" panose="02010600040101010101" charset="-122"/>
              </a:rPr>
              <a:t>   教师：小朋友，请你们想一想，我们怎样才能保护周围的环境呢？（引导幼儿自由讲述）</a:t>
            </a:r>
            <a:endParaRPr>
              <a:latin typeface="华文楷体" panose="02010600040101010101" charset="-122"/>
              <a:ea typeface="华文楷体" panose="02010600040101010101" charset="-122"/>
              <a:cs typeface="华文楷体" panose="02010600040101010101" charset="-122"/>
            </a:endParaRPr>
          </a:p>
          <a:p>
            <a:pPr>
              <a:lnSpc>
                <a:spcPct val="160000"/>
              </a:lnSpc>
            </a:pPr>
            <a:r>
              <a:rPr>
                <a:latin typeface="华文楷体" panose="02010600040101010101" charset="-122"/>
                <a:ea typeface="华文楷体" panose="02010600040101010101" charset="-122"/>
                <a:cs typeface="华文楷体" panose="02010600040101010101" charset="-122"/>
              </a:rPr>
              <a:t>   教师小结：小朋友们，我们可以从生活中的小事做起来保护环境，如平时不乱丢垃圾，懂得节约用水，保护小花小草等，这样我们的生活就会越来越美好了！</a:t>
            </a:r>
            <a:endParaRPr>
              <a:latin typeface="华文楷体" panose="02010600040101010101" charset="-122"/>
              <a:ea typeface="华文楷体" panose="02010600040101010101" charset="-122"/>
              <a:cs typeface="华文楷体" panose="02010600040101010101" charset="-122"/>
            </a:endParaRPr>
          </a:p>
        </p:txBody>
      </p:sp>
      <p:sp>
        <p:nvSpPr>
          <p:cNvPr id="9" name="文本框 8"/>
          <p:cNvSpPr txBox="1"/>
          <p:nvPr/>
        </p:nvSpPr>
        <p:spPr>
          <a:xfrm>
            <a:off x="784860" y="413067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活动建议：</a:t>
            </a:r>
            <a:endParaRPr lang="zh-CN" altLang="en-US" b="1">
              <a:latin typeface="微软雅黑" panose="020B0503020204020204" pitchFamily="34" charset="-122"/>
              <a:ea typeface="微软雅黑" panose="020B0503020204020204" pitchFamily="34" charset="-122"/>
            </a:endParaRPr>
          </a:p>
        </p:txBody>
      </p:sp>
      <p:sp>
        <p:nvSpPr>
          <p:cNvPr id="3" name="文本框 2"/>
          <p:cNvSpPr txBox="1"/>
          <p:nvPr/>
        </p:nvSpPr>
        <p:spPr>
          <a:xfrm>
            <a:off x="962660" y="4498975"/>
            <a:ext cx="10608310" cy="1863725"/>
          </a:xfrm>
          <a:prstGeom prst="rect">
            <a:avLst/>
          </a:prstGeom>
          <a:noFill/>
        </p:spPr>
        <p:txBody>
          <a:bodyPr wrap="square" rtlCol="0" anchor="t">
            <a:spAutoFit/>
          </a:bodyPr>
          <a:p>
            <a:pPr>
              <a:lnSpc>
                <a:spcPct val="160000"/>
              </a:lnSpc>
            </a:pPr>
            <a:r>
              <a:rPr b="1">
                <a:latin typeface="华文楷体" panose="02010600040101010101" charset="-122"/>
                <a:ea typeface="华文楷体" panose="02010600040101010101" charset="-122"/>
                <a:cs typeface="微软雅黑" panose="020B0503020204020204" pitchFamily="34" charset="-122"/>
              </a:rPr>
              <a:t>活动延伸：</a:t>
            </a:r>
            <a:r>
              <a:rPr>
                <a:latin typeface="华文楷体" panose="02010600040101010101" charset="-122"/>
                <a:ea typeface="华文楷体" panose="02010600040101010101" charset="-122"/>
                <a:cs typeface="微软雅黑" panose="020B0503020204020204" pitchFamily="34" charset="-122"/>
              </a:rPr>
              <a:t>引导幼儿参加环境保护的户外活动，如帮小花小草浇水，清洁幼儿园的环境等。</a:t>
            </a:r>
            <a:endParaRPr>
              <a:latin typeface="华文楷体" panose="02010600040101010101" charset="-122"/>
              <a:ea typeface="华文楷体" panose="02010600040101010101" charset="-122"/>
              <a:cs typeface="微软雅黑" panose="020B0503020204020204" pitchFamily="34" charset="-122"/>
            </a:endParaRPr>
          </a:p>
          <a:p>
            <a:pPr>
              <a:lnSpc>
                <a:spcPct val="160000"/>
              </a:lnSpc>
            </a:pPr>
            <a:r>
              <a:rPr b="1">
                <a:latin typeface="华文楷体" panose="02010600040101010101" charset="-122"/>
                <a:ea typeface="华文楷体" panose="02010600040101010101" charset="-122"/>
                <a:cs typeface="微软雅黑" panose="020B0503020204020204" pitchFamily="34" charset="-122"/>
              </a:rPr>
              <a:t>活动变式：</a:t>
            </a:r>
            <a:r>
              <a:rPr>
                <a:latin typeface="华文楷体" panose="02010600040101010101" charset="-122"/>
                <a:ea typeface="华文楷体" panose="02010600040101010101" charset="-122"/>
                <a:cs typeface="微软雅黑" panose="020B0503020204020204" pitchFamily="34" charset="-122"/>
              </a:rPr>
              <a:t>有条件的园所可以将附近环境造成破坏的照片或视频展示给幼儿，以激发他们的环境保护意识。</a:t>
            </a:r>
            <a:endParaRPr>
              <a:latin typeface="华文楷体" panose="02010600040101010101" charset="-122"/>
              <a:ea typeface="华文楷体" panose="02010600040101010101" charset="-122"/>
              <a:cs typeface="微软雅黑" panose="020B0503020204020204" pitchFamily="34" charset="-122"/>
            </a:endParaRPr>
          </a:p>
          <a:p>
            <a:pPr>
              <a:lnSpc>
                <a:spcPct val="160000"/>
              </a:lnSpc>
            </a:pPr>
            <a:r>
              <a:rPr b="1">
                <a:latin typeface="华文楷体" panose="02010600040101010101" charset="-122"/>
                <a:ea typeface="华文楷体" panose="02010600040101010101" charset="-122"/>
                <a:cs typeface="微软雅黑" panose="020B0503020204020204" pitchFamily="34" charset="-122"/>
              </a:rPr>
              <a:t>家园共育：</a:t>
            </a:r>
            <a:r>
              <a:rPr>
                <a:latin typeface="华文楷体" panose="02010600040101010101" charset="-122"/>
                <a:ea typeface="华文楷体" panose="02010600040101010101" charset="-122"/>
                <a:cs typeface="微软雅黑" panose="020B0503020204020204" pitchFamily="34" charset="-122"/>
              </a:rPr>
              <a:t>引导幼儿帮助家长做一些力所能及的事情，以保护我们生活的环境。</a:t>
            </a:r>
            <a:endParaRPr>
              <a:latin typeface="华文楷体" panose="02010600040101010101" charset="-122"/>
              <a:ea typeface="华文楷体" panose="02010600040101010101" charset="-122"/>
              <a:cs typeface="微软雅黑" panose="020B0503020204020204" pitchFamily="34" charset="-122"/>
            </a:endParaRPr>
          </a:p>
        </p:txBody>
      </p:sp>
    </p:spTree>
    <p:custDataLst>
      <p:tags r:id="rId1"/>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962660" y="1489075"/>
            <a:ext cx="1485900" cy="368300"/>
          </a:xfrm>
          <a:prstGeom prst="rect">
            <a:avLst/>
          </a:prstGeom>
          <a:noFill/>
        </p:spPr>
        <p:txBody>
          <a:bodyPr wrap="square" rtlCol="0" anchor="t">
            <a:spAutoFit/>
          </a:bodyPr>
          <a:p>
            <a:pPr algn="dist"/>
            <a:r>
              <a:rPr lang="zh-CN" altLang="en-US" b="1">
                <a:latin typeface="微软雅黑" panose="020B0503020204020204" pitchFamily="34" charset="-122"/>
                <a:ea typeface="微软雅黑" panose="020B0503020204020204" pitchFamily="34" charset="-122"/>
              </a:rPr>
              <a:t>活动分析：</a:t>
            </a:r>
            <a:endParaRPr lang="zh-CN" altLang="en-US" b="1">
              <a:latin typeface="微软雅黑" panose="020B0503020204020204" pitchFamily="34" charset="-122"/>
              <a:ea typeface="微软雅黑" panose="020B0503020204020204" pitchFamily="34" charset="-122"/>
            </a:endParaRPr>
          </a:p>
        </p:txBody>
      </p:sp>
      <p:sp>
        <p:nvSpPr>
          <p:cNvPr id="3" name="文本框 2"/>
          <p:cNvSpPr txBox="1"/>
          <p:nvPr/>
        </p:nvSpPr>
        <p:spPr>
          <a:xfrm>
            <a:off x="886460" y="1857375"/>
            <a:ext cx="10012045" cy="1420495"/>
          </a:xfrm>
          <a:prstGeom prst="rect">
            <a:avLst/>
          </a:prstGeom>
          <a:noFill/>
        </p:spPr>
        <p:txBody>
          <a:bodyPr wrap="square" rtlCol="0" anchor="t">
            <a:spAutoFit/>
          </a:bodyPr>
          <a:p>
            <a:pPr>
              <a:lnSpc>
                <a:spcPct val="160000"/>
              </a:lnSpc>
            </a:pPr>
            <a:r>
              <a:rPr lang="en-US">
                <a:latin typeface="华文楷体" panose="02010600040101010101" charset="-122"/>
                <a:ea typeface="华文楷体" panose="02010600040101010101" charset="-122"/>
                <a:cs typeface="微软雅黑" panose="020B0503020204020204" pitchFamily="34" charset="-122"/>
              </a:rPr>
              <a:t>    </a:t>
            </a:r>
            <a:r>
              <a:rPr>
                <a:latin typeface="华文楷体" panose="02010600040101010101" charset="-122"/>
                <a:ea typeface="华文楷体" panose="02010600040101010101" charset="-122"/>
                <a:cs typeface="微软雅黑" panose="020B0503020204020204" pitchFamily="34" charset="-122"/>
              </a:rPr>
              <a:t>幼儿期是人的环境意识和环保习惯萌发与养成的重要时期，在这个时期开展环境保护教育，能够激发幼儿热爱生态环境、保护生态环境的情感，并使他们逐步养成自觉保护生态环境的意识和行为。</a:t>
            </a:r>
            <a:endParaRPr>
              <a:latin typeface="华文楷体" panose="02010600040101010101" charset="-122"/>
              <a:ea typeface="华文楷体" panose="02010600040101010101" charset="-122"/>
              <a:cs typeface="微软雅黑" panose="020B0503020204020204" pitchFamily="34" charset="-122"/>
            </a:endParaRPr>
          </a:p>
        </p:txBody>
      </p:sp>
      <p:pic>
        <p:nvPicPr>
          <p:cNvPr id="2" name="图片 1" descr="V-151989-EC1F2BC9"/>
          <p:cNvPicPr>
            <a:picLocks noChangeAspect="1"/>
          </p:cNvPicPr>
          <p:nvPr/>
        </p:nvPicPr>
        <p:blipFill>
          <a:blip r:embed="rId1"/>
          <a:stretch>
            <a:fillRect/>
          </a:stretch>
        </p:blipFill>
        <p:spPr>
          <a:xfrm>
            <a:off x="4554220" y="3149600"/>
            <a:ext cx="3083560" cy="3083560"/>
          </a:xfrm>
          <a:prstGeom prst="rect">
            <a:avLst/>
          </a:prstGeom>
        </p:spPr>
      </p:pic>
    </p:spTree>
    <p:custDataLst>
      <p:tags r:id="rId2"/>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2" name="文本框 1"/>
          <p:cNvSpPr txBox="1"/>
          <p:nvPr/>
        </p:nvSpPr>
        <p:spPr>
          <a:xfrm>
            <a:off x="4508500" y="1300480"/>
            <a:ext cx="3098165" cy="478155"/>
          </a:xfrm>
          <a:prstGeom prst="rect">
            <a:avLst/>
          </a:prstGeom>
          <a:noFill/>
        </p:spPr>
        <p:txBody>
          <a:bodyPr wrap="square" rtlCol="0" anchor="t">
            <a:spAutoFit/>
          </a:bodyPr>
          <a:p>
            <a:pPr algn="dist">
              <a:lnSpc>
                <a:spcPct val="140000"/>
              </a:lnSpc>
            </a:pPr>
            <a:r>
              <a:rPr b="1">
                <a:solidFill>
                  <a:srgbClr val="FF0000"/>
                </a:solidFill>
                <a:latin typeface="微软雅黑" panose="020B0503020204020204" pitchFamily="34" charset="-122"/>
                <a:ea typeface="微软雅黑" panose="020B0503020204020204" pitchFamily="34" charset="-122"/>
              </a:rPr>
              <a:t>（三）大班：地球生病了</a:t>
            </a:r>
            <a:endParaRPr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26135" y="1852930"/>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活动目标：</a:t>
            </a:r>
            <a:endParaRPr lang="zh-CN" altLang="en-US" b="1">
              <a:latin typeface="微软雅黑" panose="020B0503020204020204" pitchFamily="34" charset="-122"/>
              <a:ea typeface="微软雅黑" panose="020B0503020204020204" pitchFamily="34" charset="-122"/>
            </a:endParaRPr>
          </a:p>
        </p:txBody>
      </p:sp>
      <p:sp>
        <p:nvSpPr>
          <p:cNvPr id="6" name="文本框 5"/>
          <p:cNvSpPr txBox="1"/>
          <p:nvPr/>
        </p:nvSpPr>
        <p:spPr>
          <a:xfrm>
            <a:off x="1099820" y="2325370"/>
            <a:ext cx="8025765" cy="81026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 通过活动了解地球环境污染的严重性。</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2. 增强环保意识，知道从日常生活中的点滴做起保护地球。</a:t>
            </a:r>
            <a:endParaRPr lang="zh-CN" altLang="en-US">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nvSpPr>
        <p:spPr>
          <a:xfrm>
            <a:off x="826135" y="327977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活动准备：</a:t>
            </a:r>
            <a:endParaRPr lang="zh-CN" altLang="en-US" b="1">
              <a:latin typeface="微软雅黑" panose="020B0503020204020204" pitchFamily="34" charset="-122"/>
              <a:ea typeface="微软雅黑" panose="020B0503020204020204" pitchFamily="34" charset="-122"/>
            </a:endParaRPr>
          </a:p>
        </p:txBody>
      </p:sp>
      <p:sp>
        <p:nvSpPr>
          <p:cNvPr id="8" name="文本框 7"/>
          <p:cNvSpPr txBox="1"/>
          <p:nvPr/>
        </p:nvSpPr>
        <p:spPr>
          <a:xfrm>
            <a:off x="1099820" y="3648075"/>
            <a:ext cx="9362440" cy="117030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微软雅黑" panose="020B0503020204020204" pitchFamily="34" charset="-122"/>
              </a:rPr>
              <a:t>1. 环境污染的录像资料（汽车尾气污染、噪声污染、南北极冰雪融化、河水污染、泥石流等现象），地球图片。</a:t>
            </a:r>
            <a:endParaRPr lang="zh-CN" altLang="en-US">
              <a:latin typeface="华文楷体" panose="02010600040101010101" charset="-122"/>
              <a:ea typeface="华文楷体" panose="02010600040101010101" charset="-122"/>
              <a:cs typeface="微软雅黑" panose="020B0503020204020204" pitchFamily="34" charset="-122"/>
            </a:endParaRPr>
          </a:p>
          <a:p>
            <a:pPr>
              <a:lnSpc>
                <a:spcPct val="130000"/>
              </a:lnSpc>
            </a:pPr>
            <a:r>
              <a:rPr lang="zh-CN" altLang="en-US">
                <a:latin typeface="华文楷体" panose="02010600040101010101" charset="-122"/>
                <a:ea typeface="华文楷体" panose="02010600040101010101" charset="-122"/>
                <a:cs typeface="微软雅黑" panose="020B0503020204020204" pitchFamily="34" charset="-122"/>
              </a:rPr>
              <a:t>2. 每组一大张白纸、一支笔。</a:t>
            </a:r>
            <a:endParaRPr lang="zh-CN" altLang="en-US">
              <a:latin typeface="华文楷体" panose="02010600040101010101" charset="-122"/>
              <a:ea typeface="华文楷体" panose="02010600040101010101" charset="-122"/>
              <a:cs typeface="微软雅黑" panose="020B0503020204020204" pitchFamily="34" charset="-122"/>
            </a:endParaRPr>
          </a:p>
        </p:txBody>
      </p:sp>
      <p:sp>
        <p:nvSpPr>
          <p:cNvPr id="9" name="文本框 8"/>
          <p:cNvSpPr txBox="1"/>
          <p:nvPr/>
        </p:nvSpPr>
        <p:spPr>
          <a:xfrm>
            <a:off x="826135" y="485584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活动过程：</a:t>
            </a:r>
            <a:endParaRPr lang="zh-CN" altLang="en-US" b="1">
              <a:latin typeface="微软雅黑" panose="020B0503020204020204" pitchFamily="34" charset="-122"/>
              <a:ea typeface="微软雅黑" panose="020B0503020204020204" pitchFamily="34" charset="-122"/>
            </a:endParaRPr>
          </a:p>
        </p:txBody>
      </p:sp>
      <p:sp>
        <p:nvSpPr>
          <p:cNvPr id="10" name="文本框 9"/>
          <p:cNvSpPr txBox="1"/>
          <p:nvPr/>
        </p:nvSpPr>
        <p:spPr>
          <a:xfrm>
            <a:off x="1099820" y="5224145"/>
            <a:ext cx="10469245" cy="1170305"/>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1. 出示地球图片，导入活动主题。</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教师：“这是什么？地球上有什么？我们在地球上住得开心吗？”</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教师：“可是你看地球怎么了？它的表情是怎样的？”</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1099820" y="1338580"/>
            <a:ext cx="10042525" cy="512699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2. 播放录像，了解地球危机。</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教师：“为什么地球会伤心呢？它到底怎么了？请看看下面这段录像吧！”</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（幼儿带着问题看录像）</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教师：“你看到地球怎么了？”</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（让幼儿分组讨论，并用图标标出地球面临的危机）</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教师：“原来地球生病了，我们再来看一次。”</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（幼儿再次看录像）</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教师：“地球生了哪些病呢？请你和自己组的同伴讨论一下，然后用笔画在这张白纸上，每组画一份。”</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（幼儿集体交流，讨论，绘画）</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3. 激发幼儿讨论关爱地球的方法。</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教师：“地球生病了，有了这么多不好的现象，我们住在上面会怎样？我们应该怎么办呢？如何帮助地球治病呢？”</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教师：“请每组再相互讨论一下，然后把每个治病方法画在每种病况的后面。”</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54990" y="420370"/>
            <a:ext cx="5658485"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四、幼儿科学教育活动设计的层次</a:t>
            </a:r>
            <a:endParaRPr sz="2400" b="1">
              <a:solidFill>
                <a:schemeClr val="accent2">
                  <a:lumMod val="50000"/>
                </a:schemeClr>
              </a:solidFill>
              <a:latin typeface="方正少儿_GBK" panose="03000509000000000000" charset="-122"/>
              <a:ea typeface="方正少儿_GBK" panose="03000509000000000000" charset="-122"/>
            </a:endParaRPr>
          </a:p>
        </p:txBody>
      </p:sp>
      <p:grpSp>
        <p:nvGrpSpPr>
          <p:cNvPr id="4" name="组合 3"/>
          <p:cNvGrpSpPr/>
          <p:nvPr/>
        </p:nvGrpSpPr>
        <p:grpSpPr>
          <a:xfrm>
            <a:off x="677017" y="1157605"/>
            <a:ext cx="10783463" cy="5396230"/>
            <a:chOff x="1780" y="1417"/>
            <a:chExt cx="16982" cy="8498"/>
          </a:xfrm>
        </p:grpSpPr>
        <p:sp>
          <p:nvSpPr>
            <p:cNvPr id="10" name="五边形 9"/>
            <p:cNvSpPr/>
            <p:nvPr>
              <p:custDataLst>
                <p:tags r:id="rId1"/>
              </p:custDataLst>
            </p:nvPr>
          </p:nvSpPr>
          <p:spPr>
            <a:xfrm rot="21275177">
              <a:off x="10858" y="4628"/>
              <a:ext cx="5902" cy="1906"/>
            </a:xfrm>
            <a:prstGeom prst="homePlate">
              <a:avLst/>
            </a:prstGeom>
            <a:solidFill>
              <a:srgbClr val="BABD3D"/>
            </a:solidFill>
            <a:ln>
              <a:noFill/>
            </a:ln>
            <a:effectLst>
              <a:outerShdw blurRad="50800" dist="38100" dir="2700000" algn="tl" rotWithShape="0">
                <a:prstClr val="black">
                  <a:alpha val="40000"/>
                </a:prstClr>
              </a:outerShdw>
            </a:effectLst>
          </p:spPr>
          <p:style>
            <a:lnRef idx="2">
              <a:srgbClr val="018BE9">
                <a:shade val="50000"/>
              </a:srgbClr>
            </a:lnRef>
            <a:fillRef idx="1">
              <a:srgbClr val="018BE9"/>
            </a:fillRef>
            <a:effectRef idx="0">
              <a:srgbClr val="018BE9"/>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2400" b="1"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具体教育活动层次</a:t>
              </a:r>
              <a:endParaRPr lang="en-US" altLang="zh-CN" sz="2400" b="1"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2" name="五边形 11"/>
            <p:cNvSpPr/>
            <p:nvPr>
              <p:custDataLst>
                <p:tags r:id="rId2"/>
              </p:custDataLst>
            </p:nvPr>
          </p:nvSpPr>
          <p:spPr>
            <a:xfrm rot="277906">
              <a:off x="6522" y="5816"/>
              <a:ext cx="5902" cy="1906"/>
            </a:xfrm>
            <a:prstGeom prst="homePlate">
              <a:avLst/>
            </a:prstGeom>
            <a:solidFill>
              <a:srgbClr val="28ADCC"/>
            </a:solidFill>
            <a:ln>
              <a:noFill/>
            </a:ln>
            <a:effectLst>
              <a:outerShdw blurRad="50800" dist="38100" algn="l" rotWithShape="0">
                <a:prstClr val="black">
                  <a:alpha val="40000"/>
                </a:prstClr>
              </a:outerShdw>
            </a:effectLst>
          </p:spPr>
          <p:style>
            <a:lnRef idx="2">
              <a:srgbClr val="018BE9">
                <a:shade val="50000"/>
              </a:srgbClr>
            </a:lnRef>
            <a:fillRef idx="1">
              <a:srgbClr val="018BE9"/>
            </a:fillRef>
            <a:effectRef idx="0">
              <a:srgbClr val="018BE9"/>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2400" b="1"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单元教育活动层次</a:t>
              </a:r>
              <a:endParaRPr lang="en-US" altLang="zh-CN" sz="2400" b="1"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4" name="五边形 13"/>
            <p:cNvSpPr/>
            <p:nvPr>
              <p:custDataLst>
                <p:tags r:id="rId3"/>
              </p:custDataLst>
            </p:nvPr>
          </p:nvSpPr>
          <p:spPr>
            <a:xfrm rot="21089489">
              <a:off x="2186" y="4863"/>
              <a:ext cx="5902" cy="1906"/>
            </a:xfrm>
            <a:prstGeom prst="homePlate">
              <a:avLst/>
            </a:prstGeom>
            <a:solidFill>
              <a:srgbClr val="BABD3D"/>
            </a:solidFill>
            <a:ln>
              <a:noFill/>
            </a:ln>
            <a:effectLst>
              <a:outerShdw blurRad="50800" dist="38100" dir="2700000" algn="tl" rotWithShape="0">
                <a:prstClr val="black">
                  <a:alpha val="40000"/>
                </a:prstClr>
              </a:outerShdw>
            </a:effectLst>
          </p:spPr>
          <p:style>
            <a:lnRef idx="2">
              <a:srgbClr val="018BE9">
                <a:shade val="50000"/>
              </a:srgbClr>
            </a:lnRef>
            <a:fillRef idx="1">
              <a:srgbClr val="018BE9"/>
            </a:fillRef>
            <a:effectRef idx="0">
              <a:srgbClr val="018BE9"/>
            </a:effectRef>
            <a:fontRef idx="minor">
              <a:srgbClr val="FFFFFF"/>
            </a:fontRef>
          </p:style>
          <p:txBody>
            <a:bodyPr rot="0" spcFirstLastPara="0" vertOverflow="overflow" horzOverflow="overflow" vert="horz" wrap="square" lIns="91440" tIns="45720" rIns="91440" bIns="45720" numCol="1" spcCol="0" rtlCol="0" fromWordArt="0" anchor="ctr" anchorCtr="0" forceAA="0" compatLnSpc="1">
              <a:normAutofit/>
            </a:bodyPr>
            <a:lstStyle/>
            <a:p>
              <a:pPr algn="ctr"/>
              <a:r>
                <a:rPr lang="en-US" altLang="zh-CN" sz="2400" b="1"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rPr>
                <a:t>学科领域（主题领域）层次</a:t>
              </a:r>
              <a:endParaRPr lang="en-US" altLang="zh-CN" sz="2400" b="1" dirty="0">
                <a:solidFill>
                  <a:srgbClr val="FFFFFF"/>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文本框 14"/>
            <p:cNvSpPr txBox="1"/>
            <p:nvPr>
              <p:custDataLst>
                <p:tags r:id="rId4"/>
              </p:custDataLst>
            </p:nvPr>
          </p:nvSpPr>
          <p:spPr>
            <a:xfrm rot="21060000">
              <a:off x="1780" y="2814"/>
              <a:ext cx="6065" cy="1840"/>
            </a:xfrm>
            <a:prstGeom prst="rect">
              <a:avLst/>
            </a:prstGeom>
            <a:noFill/>
          </p:spPr>
          <p:txBody>
            <a:bodyPr wrap="square" rtlCol="0" anchor="t" anchorCtr="0">
              <a:spAutoFit/>
            </a:bodyPr>
            <a:lstStyle/>
            <a:p>
              <a:pPr algn="just"/>
              <a:r>
                <a:rPr lang="zh-CN" altLang="en-US" dirty="0">
                  <a:latin typeface="微软雅黑" panose="020B0503020204020204" pitchFamily="34" charset="-122"/>
                  <a:ea typeface="微软雅黑" panose="020B0503020204020204" pitchFamily="34" charset="-122"/>
                  <a:sym typeface="Arial" panose="020B0604020202020204" pitchFamily="34" charset="0"/>
                </a:rPr>
                <a:t>任务主要是选择和确定科学教育活动内容的范围。</a:t>
              </a: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a:p>
              <a:pPr algn="just"/>
              <a:r>
                <a:rPr lang="en-US" altLang="zh-CN" dirty="0">
                  <a:solidFill>
                    <a:srgbClr val="FF0000"/>
                  </a:solidFill>
                  <a:latin typeface="楷体" panose="02010609060101010101" charset="-122"/>
                  <a:ea typeface="楷体" panose="02010609060101010101" charset="-122"/>
                  <a:sym typeface="Arial" panose="020B0604020202020204" pitchFamily="34" charset="0"/>
                </a:rPr>
                <a:t>*</a:t>
              </a:r>
              <a:r>
                <a:rPr lang="zh-CN" altLang="en-US" sz="1600" b="1" dirty="0">
                  <a:solidFill>
                    <a:srgbClr val="FF0000"/>
                  </a:solidFill>
                  <a:latin typeface="楷体" panose="02010609060101010101" charset="-122"/>
                  <a:ea typeface="楷体" panose="02010609060101010101" charset="-122"/>
                  <a:sym typeface="Arial" panose="020B0604020202020204" pitchFamily="34" charset="0"/>
                </a:rPr>
                <a:t>可以有许多角度，也可以出现许多新的内容范围，只要角度合理就可以。</a:t>
              </a:r>
              <a:endParaRPr lang="zh-CN" altLang="en-US" sz="1600" b="1" dirty="0">
                <a:solidFill>
                  <a:srgbClr val="FF0000"/>
                </a:solidFill>
                <a:latin typeface="楷体" panose="02010609060101010101" charset="-122"/>
                <a:ea typeface="楷体" panose="02010609060101010101" charset="-122"/>
                <a:sym typeface="Arial" panose="020B0604020202020204" pitchFamily="34" charset="0"/>
              </a:endParaRPr>
            </a:p>
          </p:txBody>
        </p:sp>
        <p:sp>
          <p:nvSpPr>
            <p:cNvPr id="2" name="文本框 1"/>
            <p:cNvSpPr txBox="1"/>
            <p:nvPr>
              <p:custDataLst>
                <p:tags r:id="rId5"/>
              </p:custDataLst>
            </p:nvPr>
          </p:nvSpPr>
          <p:spPr>
            <a:xfrm rot="300000">
              <a:off x="6361" y="8075"/>
              <a:ext cx="9420" cy="1840"/>
            </a:xfrm>
            <a:prstGeom prst="rect">
              <a:avLst/>
            </a:prstGeom>
            <a:noFill/>
          </p:spPr>
          <p:txBody>
            <a:bodyPr wrap="square" rtlCol="0" anchor="t" anchorCtr="0">
              <a:spAutoFit/>
            </a:bodyPr>
            <a:p>
              <a:pPr algn="just"/>
              <a:r>
                <a:rPr lang="zh-CN" altLang="en-US" dirty="0">
                  <a:latin typeface="微软雅黑" panose="020B0503020204020204" pitchFamily="34" charset="-122"/>
                  <a:ea typeface="微软雅黑" panose="020B0503020204020204" pitchFamily="34" charset="-122"/>
                  <a:sym typeface="Arial" panose="020B0604020202020204" pitchFamily="34" charset="0"/>
                </a:rPr>
                <a:t>主要任务是将各个内容领域按照一定的逻辑划分为一个个教育活动单元，并确定各单元的活动目标与内容。</a:t>
              </a: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a:p>
              <a:pPr algn="just"/>
              <a:r>
                <a:rPr lang="en-US" altLang="zh-CN" dirty="0">
                  <a:solidFill>
                    <a:srgbClr val="FF0000"/>
                  </a:solidFill>
                  <a:latin typeface="楷体" panose="02010609060101010101" charset="-122"/>
                  <a:ea typeface="楷体" panose="02010609060101010101" charset="-122"/>
                  <a:sym typeface="Arial" panose="020B0604020202020204" pitchFamily="34" charset="0"/>
                </a:rPr>
                <a:t>*</a:t>
              </a:r>
              <a:r>
                <a:rPr lang="zh-CN" altLang="en-US" sz="1600" b="1" dirty="0">
                  <a:solidFill>
                    <a:srgbClr val="FF0000"/>
                  </a:solidFill>
                  <a:latin typeface="楷体" panose="02010609060101010101" charset="-122"/>
                  <a:ea typeface="楷体" panose="02010609060101010101" charset="-122"/>
                  <a:sym typeface="Arial" panose="020B0604020202020204" pitchFamily="34" charset="0"/>
                </a:rPr>
                <a:t>比如，我们可以按照四季将自然现象领域划分为温暖的春天、炎热的夏天、金色的秋天、寒冷的冬天四大教育活动单元。</a:t>
              </a:r>
              <a:endParaRPr lang="zh-CN" altLang="en-US" sz="1600" b="1" dirty="0">
                <a:solidFill>
                  <a:srgbClr val="FF0000"/>
                </a:solidFill>
                <a:latin typeface="楷体" panose="02010609060101010101" charset="-122"/>
                <a:ea typeface="楷体" panose="02010609060101010101" charset="-122"/>
                <a:sym typeface="Arial" panose="020B0604020202020204" pitchFamily="34" charset="0"/>
              </a:endParaRPr>
            </a:p>
          </p:txBody>
        </p:sp>
        <p:sp>
          <p:nvSpPr>
            <p:cNvPr id="3" name="文本框 2"/>
            <p:cNvSpPr txBox="1"/>
            <p:nvPr>
              <p:custDataLst>
                <p:tags r:id="rId6"/>
              </p:custDataLst>
            </p:nvPr>
          </p:nvSpPr>
          <p:spPr>
            <a:xfrm rot="21300000">
              <a:off x="9519" y="1417"/>
              <a:ext cx="9243" cy="3003"/>
            </a:xfrm>
            <a:prstGeom prst="rect">
              <a:avLst/>
            </a:prstGeom>
            <a:noFill/>
          </p:spPr>
          <p:txBody>
            <a:bodyPr wrap="square" rtlCol="0" anchor="t" anchorCtr="0">
              <a:spAutoFit/>
            </a:bodyPr>
            <a:p>
              <a:pPr algn="just"/>
              <a:r>
                <a:rPr lang="zh-CN" altLang="en-US" dirty="0">
                  <a:latin typeface="微软雅黑" panose="020B0503020204020204" pitchFamily="34" charset="-122"/>
                  <a:ea typeface="微软雅黑" panose="020B0503020204020204" pitchFamily="34" charset="-122"/>
                  <a:sym typeface="Arial" panose="020B0604020202020204" pitchFamily="34" charset="0"/>
                </a:rPr>
                <a:t>单元教育活动的具体化。</a:t>
              </a:r>
              <a:endParaRPr lang="zh-CN" altLang="en-US" dirty="0">
                <a:latin typeface="微软雅黑" panose="020B0503020204020204" pitchFamily="34" charset="-122"/>
                <a:ea typeface="微软雅黑" panose="020B0503020204020204" pitchFamily="34" charset="-122"/>
                <a:sym typeface="Arial" panose="020B0604020202020204" pitchFamily="34" charset="0"/>
              </a:endParaRPr>
            </a:p>
            <a:p>
              <a:pPr marL="285750" indent="-285750" algn="just">
                <a:buFont typeface="Wingdings" panose="05000000000000000000" charset="0"/>
                <a:buChar char="l"/>
              </a:pPr>
              <a:r>
                <a:rPr lang="zh-CN" altLang="en-US" dirty="0">
                  <a:latin typeface="微软雅黑" panose="020B0503020204020204" pitchFamily="34" charset="-122"/>
                  <a:ea typeface="微软雅黑" panose="020B0503020204020204" pitchFamily="34" charset="-122"/>
                  <a:sym typeface="Arial" panose="020B0604020202020204" pitchFamily="34" charset="0"/>
                </a:rPr>
                <a:t>在一个单位时间里完成某个具体教育任务的教育活动。</a:t>
              </a:r>
              <a:endParaRPr lang="zh-CN" altLang="en-US" sz="1600" dirty="0">
                <a:latin typeface="微软雅黑" panose="020B0503020204020204" pitchFamily="34" charset="-122"/>
                <a:ea typeface="微软雅黑" panose="020B0503020204020204" pitchFamily="34" charset="-122"/>
                <a:sym typeface="Arial" panose="020B0604020202020204" pitchFamily="34" charset="0"/>
              </a:endParaRPr>
            </a:p>
            <a:p>
              <a:pPr algn="just"/>
              <a:r>
                <a:rPr lang="en-US" altLang="zh-CN" sz="1600" dirty="0">
                  <a:solidFill>
                    <a:srgbClr val="FF0000"/>
                  </a:solidFill>
                  <a:latin typeface="楷体" panose="02010609060101010101" charset="-122"/>
                  <a:ea typeface="楷体" panose="02010609060101010101" charset="-122"/>
                  <a:sym typeface="Arial" panose="020B0604020202020204" pitchFamily="34" charset="0"/>
                </a:rPr>
                <a:t>*</a:t>
              </a:r>
              <a:r>
                <a:rPr lang="zh-CN" altLang="en-US" sz="1600" b="1" dirty="0">
                  <a:solidFill>
                    <a:srgbClr val="FF0000"/>
                  </a:solidFill>
                  <a:latin typeface="楷体" panose="02010609060101010101" charset="-122"/>
                  <a:ea typeface="楷体" panose="02010609060101010101" charset="-122"/>
                  <a:sym typeface="Arial" panose="020B0604020202020204" pitchFamily="34" charset="0"/>
                </a:rPr>
                <a:t>比如“认识植物的叶子”等；</a:t>
              </a:r>
              <a:endParaRPr lang="zh-CN" altLang="en-US" sz="1600" b="1" dirty="0">
                <a:solidFill>
                  <a:srgbClr val="FF0000"/>
                </a:solidFill>
                <a:latin typeface="楷体" panose="02010609060101010101" charset="-122"/>
                <a:ea typeface="楷体" panose="02010609060101010101" charset="-122"/>
                <a:sym typeface="Arial" panose="020B0604020202020204" pitchFamily="34" charset="0"/>
              </a:endParaRPr>
            </a:p>
            <a:p>
              <a:pPr marL="285750" indent="-285750" algn="just">
                <a:buFont typeface="Wingdings" panose="05000000000000000000" charset="0"/>
                <a:buChar char="l"/>
              </a:pPr>
              <a:r>
                <a:rPr lang="zh-CN" altLang="en-US" dirty="0">
                  <a:latin typeface="微软雅黑" panose="020B0503020204020204" pitchFamily="34" charset="-122"/>
                  <a:ea typeface="微软雅黑" panose="020B0503020204020204" pitchFamily="34" charset="-122"/>
                  <a:sym typeface="Arial" panose="020B0604020202020204" pitchFamily="34" charset="0"/>
                </a:rPr>
                <a:t>以一个个活动构成的一组教育活动。</a:t>
              </a:r>
              <a:endParaRPr lang="zh-CN" altLang="en-US" sz="1600" dirty="0">
                <a:latin typeface="微软雅黑" panose="020B0503020204020204" pitchFamily="34" charset="-122"/>
                <a:ea typeface="微软雅黑" panose="020B0503020204020204" pitchFamily="34" charset="-122"/>
                <a:sym typeface="Arial" panose="020B0604020202020204" pitchFamily="34" charset="0"/>
              </a:endParaRPr>
            </a:p>
            <a:p>
              <a:pPr algn="just"/>
              <a:r>
                <a:rPr lang="en-US" altLang="zh-CN" sz="1600" dirty="0">
                  <a:solidFill>
                    <a:srgbClr val="FF0000"/>
                  </a:solidFill>
                  <a:latin typeface="楷体" panose="02010609060101010101" charset="-122"/>
                  <a:ea typeface="楷体" panose="02010609060101010101" charset="-122"/>
                  <a:sym typeface="Arial" panose="020B0604020202020204" pitchFamily="34" charset="0"/>
                </a:rPr>
                <a:t>*</a:t>
              </a:r>
              <a:r>
                <a:rPr lang="zh-CN" altLang="en-US" sz="1600" b="1" dirty="0">
                  <a:solidFill>
                    <a:srgbClr val="FF0000"/>
                  </a:solidFill>
                  <a:latin typeface="楷体" panose="02010609060101010101" charset="-122"/>
                  <a:ea typeface="楷体" panose="02010609060101010101" charset="-122"/>
                  <a:sym typeface="Arial" panose="020B0604020202020204" pitchFamily="34" charset="0"/>
                </a:rPr>
                <a:t>比如以“家禽”为内容的教育活动就可以是由五个活动——安排阅读家禽图书、到养殖场观看家禽、参观农场、搭建“农场”、绘画农场——构成的一组教育活动。</a:t>
              </a:r>
              <a:endParaRPr lang="zh-CN" altLang="en-US" sz="1600" b="1" dirty="0">
                <a:solidFill>
                  <a:srgbClr val="FF0000"/>
                </a:solidFill>
                <a:latin typeface="楷体" panose="02010609060101010101" charset="-122"/>
                <a:ea typeface="楷体" panose="02010609060101010101" charset="-122"/>
                <a:sym typeface="Arial" panose="020B0604020202020204" pitchFamily="34" charset="0"/>
              </a:endParaRPr>
            </a:p>
          </p:txBody>
        </p:sp>
      </p:grpSp>
    </p:spTree>
    <p:custDataLst>
      <p:tags r:id="rId7"/>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6" name="文本框 5"/>
          <p:cNvSpPr txBox="1"/>
          <p:nvPr/>
        </p:nvSpPr>
        <p:spPr>
          <a:xfrm>
            <a:off x="1099820" y="1338580"/>
            <a:ext cx="10042525" cy="224917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华文楷体" panose="02010600040101010101" charset="-122"/>
              </a:rPr>
              <a:t>4. 幼儿分组讨论解决地球危机的方法。</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5. 集体交流，教师总结。</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教师：“刚刚我们想了许多方法。但地球之所以会生病，和我们平时生活中的不良习惯是分不开的。所以，我们如果想治好地球的病，就要从自己做起，然后还要告诉你们的爸爸妈妈、邻居、好朋友等许多人，让大家一起注意自己的行为。治好了地球的病，我们也就能更好地在地球上生活了。”</a:t>
            </a:r>
            <a:endParaRPr lang="zh-CN" altLang="en-US">
              <a:latin typeface="华文楷体" panose="02010600040101010101" charset="-122"/>
              <a:ea typeface="华文楷体" panose="02010600040101010101" charset="-122"/>
              <a:cs typeface="华文楷体" panose="02010600040101010101" charset="-122"/>
            </a:endParaRPr>
          </a:p>
          <a:p>
            <a:pPr>
              <a:lnSpc>
                <a:spcPct val="130000"/>
              </a:lnSpc>
            </a:pPr>
            <a:r>
              <a:rPr lang="zh-CN" altLang="en-US">
                <a:latin typeface="华文楷体" panose="02010600040101010101" charset="-122"/>
                <a:ea typeface="华文楷体" panose="02010600040101010101" charset="-122"/>
                <a:cs typeface="华文楷体" panose="02010600040101010101" charset="-122"/>
              </a:rPr>
              <a:t>6. 教师带领幼儿将本组的记录贴在园内合适的地方，并向其他班幼儿开展保护地球的宣传。</a:t>
            </a:r>
            <a:endParaRPr lang="zh-CN" altLang="en-US">
              <a:latin typeface="华文楷体" panose="02010600040101010101" charset="-122"/>
              <a:ea typeface="华文楷体" panose="02010600040101010101" charset="-122"/>
              <a:cs typeface="华文楷体" panose="02010600040101010101" charset="-122"/>
            </a:endParaRPr>
          </a:p>
        </p:txBody>
      </p:sp>
      <p:sp>
        <p:nvSpPr>
          <p:cNvPr id="7" name="文本框 6"/>
          <p:cNvSpPr txBox="1"/>
          <p:nvPr>
            <p:custDataLst>
              <p:tags r:id="rId1"/>
            </p:custDataLst>
          </p:nvPr>
        </p:nvSpPr>
        <p:spPr>
          <a:xfrm>
            <a:off x="826135" y="364426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活动建议：</a:t>
            </a:r>
            <a:endParaRPr lang="zh-CN" altLang="en-US" b="1">
              <a:latin typeface="微软雅黑" panose="020B0503020204020204" pitchFamily="34" charset="-122"/>
              <a:ea typeface="微软雅黑" panose="020B0503020204020204" pitchFamily="34" charset="-122"/>
            </a:endParaRPr>
          </a:p>
        </p:txBody>
      </p:sp>
      <p:sp>
        <p:nvSpPr>
          <p:cNvPr id="8" name="文本框 7"/>
          <p:cNvSpPr txBox="1"/>
          <p:nvPr>
            <p:custDataLst>
              <p:tags r:id="rId2"/>
            </p:custDataLst>
          </p:nvPr>
        </p:nvSpPr>
        <p:spPr>
          <a:xfrm>
            <a:off x="1099820" y="4163695"/>
            <a:ext cx="10042525" cy="2249170"/>
          </a:xfrm>
          <a:prstGeom prst="rect">
            <a:avLst/>
          </a:prstGeom>
          <a:noFill/>
        </p:spPr>
        <p:txBody>
          <a:bodyPr wrap="square" rtlCol="0" anchor="t">
            <a:spAutoFit/>
          </a:bodyPr>
          <a:p>
            <a:pPr>
              <a:lnSpc>
                <a:spcPct val="130000"/>
              </a:lnSpc>
            </a:pPr>
            <a:r>
              <a:rPr lang="zh-CN" altLang="en-US" b="1">
                <a:latin typeface="华文楷体" panose="02010600040101010101" charset="-122"/>
                <a:ea typeface="华文楷体" panose="02010600040101010101" charset="-122"/>
                <a:cs typeface="微软雅黑" panose="020B0503020204020204" pitchFamily="34" charset="-122"/>
              </a:rPr>
              <a:t>教学变式：</a:t>
            </a:r>
            <a:r>
              <a:rPr lang="zh-CN" altLang="en-US">
                <a:latin typeface="华文楷体" panose="02010600040101010101" charset="-122"/>
                <a:ea typeface="华文楷体" panose="02010600040101010101" charset="-122"/>
                <a:cs typeface="微软雅黑" panose="020B0503020204020204" pitchFamily="34" charset="-122"/>
              </a:rPr>
              <a:t>如果没有录像，也可以在活动前鼓励幼儿和父母一起搜集各种环境污染的照片；或者选择一处污染地带幼儿实地参观，让他们切身体验；也可以用地球生病的故事导入。</a:t>
            </a:r>
            <a:endParaRPr lang="zh-CN" altLang="en-US">
              <a:latin typeface="华文楷体" panose="02010600040101010101" charset="-122"/>
              <a:ea typeface="华文楷体" panose="02010600040101010101" charset="-122"/>
              <a:cs typeface="微软雅黑" panose="020B0503020204020204" pitchFamily="34" charset="-122"/>
            </a:endParaRPr>
          </a:p>
          <a:p>
            <a:pPr>
              <a:lnSpc>
                <a:spcPct val="130000"/>
              </a:lnSpc>
            </a:pPr>
            <a:r>
              <a:rPr lang="zh-CN" altLang="en-US" b="1">
                <a:latin typeface="华文楷体" panose="02010600040101010101" charset="-122"/>
                <a:ea typeface="华文楷体" panose="02010600040101010101" charset="-122"/>
                <a:cs typeface="微软雅黑" panose="020B0503020204020204" pitchFamily="34" charset="-122"/>
              </a:rPr>
              <a:t>活动延伸：</a:t>
            </a:r>
            <a:r>
              <a:rPr lang="zh-CN" altLang="en-US">
                <a:latin typeface="华文楷体" panose="02010600040101010101" charset="-122"/>
                <a:ea typeface="华文楷体" panose="02010600040101010101" charset="-122"/>
                <a:cs typeface="微软雅黑" panose="020B0503020204020204" pitchFamily="34" charset="-122"/>
              </a:rPr>
              <a:t>鼓励幼儿在园内开展环保大使的宣传活动，使他们从自身做起来保护地球的环境。</a:t>
            </a:r>
            <a:endParaRPr lang="zh-CN" altLang="en-US">
              <a:latin typeface="华文楷体" panose="02010600040101010101" charset="-122"/>
              <a:ea typeface="华文楷体" panose="02010600040101010101" charset="-122"/>
              <a:cs typeface="微软雅黑" panose="020B0503020204020204" pitchFamily="34" charset="-122"/>
            </a:endParaRPr>
          </a:p>
          <a:p>
            <a:pPr>
              <a:lnSpc>
                <a:spcPct val="130000"/>
              </a:lnSpc>
            </a:pPr>
            <a:r>
              <a:rPr lang="zh-CN" altLang="en-US" b="1">
                <a:latin typeface="华文楷体" panose="02010600040101010101" charset="-122"/>
                <a:ea typeface="华文楷体" panose="02010600040101010101" charset="-122"/>
                <a:cs typeface="微软雅黑" panose="020B0503020204020204" pitchFamily="34" charset="-122"/>
              </a:rPr>
              <a:t>区角活动：</a:t>
            </a:r>
            <a:endParaRPr lang="zh-CN" altLang="en-US">
              <a:latin typeface="华文楷体" panose="02010600040101010101" charset="-122"/>
              <a:ea typeface="华文楷体" panose="02010600040101010101" charset="-122"/>
              <a:cs typeface="微软雅黑" panose="020B0503020204020204" pitchFamily="34" charset="-122"/>
            </a:endParaRPr>
          </a:p>
          <a:p>
            <a:pPr>
              <a:lnSpc>
                <a:spcPct val="130000"/>
              </a:lnSpc>
            </a:pPr>
            <a:r>
              <a:rPr lang="zh-CN" altLang="en-US">
                <a:latin typeface="华文楷体" panose="02010600040101010101" charset="-122"/>
                <a:ea typeface="华文楷体" panose="02010600040101010101" charset="-122"/>
                <a:cs typeface="微软雅黑" panose="020B0503020204020204" pitchFamily="34" charset="-122"/>
              </a:rPr>
              <a:t>（1）语言角：鼓励幼儿创编故事——地球生病了。</a:t>
            </a:r>
            <a:endParaRPr lang="zh-CN" altLang="en-US">
              <a:latin typeface="华文楷体" panose="02010600040101010101" charset="-122"/>
              <a:ea typeface="华文楷体" panose="02010600040101010101" charset="-122"/>
              <a:cs typeface="微软雅黑" panose="020B0503020204020204" pitchFamily="34" charset="-122"/>
            </a:endParaRPr>
          </a:p>
          <a:p>
            <a:pPr>
              <a:lnSpc>
                <a:spcPct val="130000"/>
              </a:lnSpc>
            </a:pPr>
            <a:r>
              <a:rPr lang="zh-CN" altLang="en-US">
                <a:latin typeface="华文楷体" panose="02010600040101010101" charset="-122"/>
                <a:ea typeface="华文楷体" panose="02010600040101010101" charset="-122"/>
                <a:cs typeface="微软雅黑" panose="020B0503020204020204" pitchFamily="34" charset="-122"/>
              </a:rPr>
              <a:t>（2）表演角：鼓励幼儿将自己创编的故事分角色进行表演。</a:t>
            </a:r>
            <a:endParaRPr lang="zh-CN" altLang="en-US">
              <a:latin typeface="华文楷体" panose="02010600040101010101" charset="-122"/>
              <a:ea typeface="华文楷体" panose="02010600040101010101" charset="-122"/>
              <a:cs typeface="微软雅黑" panose="020B0503020204020204" pitchFamily="34" charset="-122"/>
            </a:endParaRPr>
          </a:p>
        </p:txBody>
      </p:sp>
    </p:spTree>
    <p:custDataLst>
      <p:tags r:id="rId3"/>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四、科学讨论活动举例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7" name="文本框 6"/>
          <p:cNvSpPr txBox="1"/>
          <p:nvPr>
            <p:custDataLst>
              <p:tags r:id="rId1"/>
            </p:custDataLst>
          </p:nvPr>
        </p:nvSpPr>
        <p:spPr>
          <a:xfrm>
            <a:off x="826135" y="1519555"/>
            <a:ext cx="2540000" cy="368300"/>
          </a:xfrm>
          <a:prstGeom prst="rect">
            <a:avLst/>
          </a:prstGeom>
          <a:noFill/>
        </p:spPr>
        <p:txBody>
          <a:bodyPr wrap="square" rtlCol="0" anchor="t">
            <a:spAutoFit/>
          </a:bodyPr>
          <a:p>
            <a:r>
              <a:rPr lang="zh-CN" altLang="en-US" b="1">
                <a:latin typeface="微软雅黑" panose="020B0503020204020204" pitchFamily="34" charset="-122"/>
                <a:ea typeface="微软雅黑" panose="020B0503020204020204" pitchFamily="34" charset="-122"/>
              </a:rPr>
              <a:t>活动分析：</a:t>
            </a:r>
            <a:endParaRPr lang="zh-CN" altLang="en-US" b="1">
              <a:latin typeface="微软雅黑" panose="020B0503020204020204" pitchFamily="34" charset="-122"/>
              <a:ea typeface="微软雅黑" panose="020B0503020204020204" pitchFamily="34" charset="-122"/>
            </a:endParaRPr>
          </a:p>
        </p:txBody>
      </p:sp>
      <p:sp>
        <p:nvSpPr>
          <p:cNvPr id="8" name="文本框 7"/>
          <p:cNvSpPr txBox="1"/>
          <p:nvPr>
            <p:custDataLst>
              <p:tags r:id="rId2"/>
            </p:custDataLst>
          </p:nvPr>
        </p:nvSpPr>
        <p:spPr>
          <a:xfrm>
            <a:off x="1099820" y="2038985"/>
            <a:ext cx="5212080" cy="3688080"/>
          </a:xfrm>
          <a:prstGeom prst="rect">
            <a:avLst/>
          </a:prstGeom>
          <a:noFill/>
        </p:spPr>
        <p:txBody>
          <a:bodyPr wrap="square" rtlCol="0" anchor="t">
            <a:spAutoFit/>
          </a:bodyPr>
          <a:p>
            <a:pPr>
              <a:lnSpc>
                <a:spcPct val="130000"/>
              </a:lnSpc>
            </a:pPr>
            <a:r>
              <a:rPr lang="zh-CN" altLang="en-US">
                <a:latin typeface="华文楷体" panose="02010600040101010101" charset="-122"/>
                <a:ea typeface="华文楷体" panose="02010600040101010101" charset="-122"/>
                <a:cs typeface="微软雅黑" panose="020B0503020204020204" pitchFamily="34" charset="-122"/>
              </a:rPr>
              <a:t>本次活动的重点是引导幼儿关注周围的生活环境，了解环境对人们生活的重要性。活动设计环环相扣，层层递进：从用出示图片的方式导入话题，到用播放录像的方式鼓励幼儿发现问题、记录问题，再到最后的讨论、解决问题，这是一个完整的科学探索过程。最后，教师还指导幼儿将科学记录表张贴在了园内合适的地方，鼓励他们通过当环保形象大使来呼吁同伴一起保护环境，拯救地球。这不仅激发了幼儿的环保意识，而且让他们在活动中得到了进一步的锻炼。</a:t>
            </a:r>
            <a:endParaRPr lang="zh-CN" altLang="en-US">
              <a:latin typeface="华文楷体" panose="02010600040101010101" charset="-122"/>
              <a:ea typeface="华文楷体" panose="02010600040101010101" charset="-122"/>
              <a:cs typeface="微软雅黑" panose="020B0503020204020204" pitchFamily="34" charset="-122"/>
            </a:endParaRPr>
          </a:p>
        </p:txBody>
      </p:sp>
      <p:pic>
        <p:nvPicPr>
          <p:cNvPr id="2" name="图片 1" descr="011728410"/>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6529070" y="1779270"/>
            <a:ext cx="3710305" cy="4091305"/>
          </a:xfrm>
          <a:prstGeom prst="rect">
            <a:avLst/>
          </a:prstGeom>
        </p:spPr>
      </p:pic>
    </p:spTree>
    <p:custDataLst>
      <p:tags r:id="rId4"/>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a:xfrm>
            <a:off x="1870981" y="4796698"/>
            <a:ext cx="8450217" cy="803773"/>
          </a:xfrm>
        </p:spPr>
        <p:txBody>
          <a:bodyPr/>
          <a:p>
            <a:r>
              <a:rPr lang="zh-CN" dirty="0">
                <a:latin typeface="华文细黑" panose="02010600040101010101" pitchFamily="2" charset="-122"/>
                <a:ea typeface="华文细黑" panose="02010600040101010101" pitchFamily="2" charset="-122"/>
                <a:sym typeface="+mn-ea"/>
              </a:rPr>
              <a:t>第六节　　技术操作类活动</a:t>
            </a:r>
            <a:endParaRPr lang="zh-CN" dirty="0">
              <a:latin typeface="华文细黑" panose="02010600040101010101" pitchFamily="2" charset="-122"/>
              <a:ea typeface="华文细黑" panose="02010600040101010101" pitchFamily="2" charset="-122"/>
              <a:sym typeface="+mn-ea"/>
            </a:endParaRPr>
          </a:p>
        </p:txBody>
      </p:sp>
    </p:spTree>
    <p:custDataLst>
      <p:tags r:id="rId1"/>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一、技术操作类活动概述</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864870" y="1450975"/>
            <a:ext cx="3010535" cy="368300"/>
          </a:xfrm>
          <a:prstGeom prst="rect">
            <a:avLst/>
          </a:prstGeom>
          <a:noFill/>
        </p:spPr>
        <p:txBody>
          <a:bodyPr wrap="square" rtlCol="0" anchor="t">
            <a:spAutoFit/>
          </a:bodyPr>
          <a:p>
            <a:pPr algn="l"/>
            <a:r>
              <a:rPr lang="zh-CN" altLang="en-US" b="1">
                <a:solidFill>
                  <a:schemeClr val="accent6">
                    <a:lumMod val="50000"/>
                  </a:schemeClr>
                </a:solidFill>
                <a:latin typeface="微软雅黑" panose="020B0503020204020204" pitchFamily="34" charset="-122"/>
                <a:ea typeface="微软雅黑" panose="020B0503020204020204" pitchFamily="34" charset="-122"/>
              </a:rPr>
              <a:t>1. 技术操作类活动的内涵</a:t>
            </a:r>
            <a:endParaRPr lang="zh-CN" altLang="en-US"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64870" y="1955800"/>
            <a:ext cx="10462260" cy="2027555"/>
          </a:xfrm>
          <a:prstGeom prst="rect">
            <a:avLst/>
          </a:prstGeom>
          <a:noFill/>
        </p:spPr>
        <p:txBody>
          <a:bodyPr wrap="square" rtlCol="0" anchor="t">
            <a:spAutoFit/>
          </a:bodyPr>
          <a:p>
            <a:pPr>
              <a:lnSpc>
                <a:spcPct val="14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技术操作类活动是指</a:t>
            </a:r>
            <a:r>
              <a:rPr lang="zh-CN" altLang="en-US" b="1">
                <a:latin typeface="微软雅黑" panose="020B0503020204020204" pitchFamily="34" charset="-122"/>
                <a:ea typeface="微软雅黑" panose="020B0503020204020204" pitchFamily="34" charset="-122"/>
                <a:cs typeface="微软雅黑" panose="020B0503020204020204" pitchFamily="34" charset="-122"/>
              </a:rPr>
              <a:t>学习制作科技产品、使用科技产品或掌握某些工具的操作方法、技能的科学活动。</a:t>
            </a:r>
            <a:r>
              <a:rPr lang="zh-CN" altLang="en-US">
                <a:latin typeface="微软雅黑" panose="020B0503020204020204" pitchFamily="34" charset="-122"/>
                <a:ea typeface="微软雅黑" panose="020B0503020204020204" pitchFamily="34" charset="-122"/>
                <a:cs typeface="微软雅黑" panose="020B0503020204020204" pitchFamily="34" charset="-122"/>
              </a:rPr>
              <a:t>它是幼儿了解、感受、运用、体验科技的重要手段。</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 </a:t>
            </a: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幼儿科学教育中的技术操作活动主要包括两种“技术”：</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一是</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设计技术</a:t>
            </a:r>
            <a:r>
              <a:rPr lang="zh-CN" altLang="en-US">
                <a:latin typeface="微软雅黑" panose="020B0503020204020204" pitchFamily="34" charset="-122"/>
                <a:ea typeface="微软雅黑" panose="020B0503020204020204" pitchFamily="34" charset="-122"/>
                <a:cs typeface="微软雅黑" panose="020B0503020204020204" pitchFamily="34" charset="-122"/>
              </a:rPr>
              <a:t>，即幼儿在进行科技小制作时要思考的方法；</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40000"/>
              </a:lnSpc>
            </a:pPr>
            <a:r>
              <a:rPr lang="en-US" altLang="zh-CN">
                <a:latin typeface="微软雅黑" panose="020B0503020204020204" pitchFamily="34" charset="-122"/>
                <a:ea typeface="微软雅黑" panose="020B0503020204020204" pitchFamily="34" charset="-122"/>
                <a:cs typeface="微软雅黑" panose="020B0503020204020204" pitchFamily="34" charset="-122"/>
              </a:rPr>
              <a:t>    </a:t>
            </a:r>
            <a:r>
              <a:rPr lang="zh-CN" altLang="en-US">
                <a:latin typeface="微软雅黑" panose="020B0503020204020204" pitchFamily="34" charset="-122"/>
                <a:ea typeface="微软雅黑" panose="020B0503020204020204" pitchFamily="34" charset="-122"/>
                <a:cs typeface="微软雅黑" panose="020B0503020204020204" pitchFamily="34" charset="-122"/>
              </a:rPr>
              <a:t>二是</a:t>
            </a:r>
            <a:r>
              <a:rPr lang="zh-CN" altLang="en-US"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使用技术</a:t>
            </a:r>
            <a:r>
              <a:rPr lang="zh-CN" altLang="en-US">
                <a:latin typeface="微软雅黑" panose="020B0503020204020204" pitchFamily="34" charset="-122"/>
                <a:ea typeface="微软雅黑" panose="020B0503020204020204" pitchFamily="34" charset="-122"/>
                <a:cs typeface="微软雅黑" panose="020B0503020204020204" pitchFamily="34" charset="-122"/>
              </a:rPr>
              <a:t>，即幼儿在学习使用某种科技产品或工具时要掌握的操作技巧。</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864870" y="4099560"/>
            <a:ext cx="2883535" cy="368300"/>
          </a:xfrm>
          <a:prstGeom prst="rect">
            <a:avLst/>
          </a:prstGeom>
          <a:noFill/>
        </p:spPr>
        <p:txBody>
          <a:bodyPr wrap="square" rtlCol="0" anchor="t">
            <a:spAutoFit/>
          </a:bodyPr>
          <a:p>
            <a:pPr algn="l"/>
            <a:r>
              <a:rPr lang="zh-CN" altLang="en-US" b="1">
                <a:solidFill>
                  <a:schemeClr val="accent6">
                    <a:lumMod val="50000"/>
                  </a:schemeClr>
                </a:solidFill>
                <a:latin typeface="微软雅黑" panose="020B0503020204020204" pitchFamily="34" charset="-122"/>
                <a:ea typeface="微软雅黑" panose="020B0503020204020204" pitchFamily="34" charset="-122"/>
              </a:rPr>
              <a:t>2. 技术操作类活动的作用</a:t>
            </a:r>
            <a:endParaRPr lang="zh-CN" altLang="en-US"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864870" y="4467860"/>
            <a:ext cx="10462260" cy="1640205"/>
          </a:xfrm>
          <a:prstGeom prst="rect">
            <a:avLst/>
          </a:prstGeom>
          <a:noFill/>
        </p:spPr>
        <p:txBody>
          <a:bodyPr wrap="square" rtlCol="0" anchor="t">
            <a:spAutoFit/>
          </a:bodyPr>
          <a:p>
            <a:pPr marL="285750" indent="-285750">
              <a:lnSpc>
                <a:spcPct val="140000"/>
              </a:lnSpc>
              <a:buFont typeface="Wingdings" panose="05000000000000000000" charset="0"/>
              <a:buChar char="l"/>
            </a:pPr>
            <a:r>
              <a:rPr>
                <a:latin typeface="微软雅黑" panose="020B0503020204020204" pitchFamily="34" charset="-122"/>
                <a:ea typeface="微软雅黑" panose="020B0503020204020204" pitchFamily="34" charset="-122"/>
                <a:cs typeface="微软雅黑" panose="020B0503020204020204" pitchFamily="34" charset="-122"/>
              </a:rPr>
              <a:t>（1）使幼儿获得对技术的直接体验。</a:t>
            </a:r>
            <a:endParaRPr>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40000"/>
              </a:lnSpc>
              <a:buFont typeface="Wingdings" panose="05000000000000000000" charset="0"/>
              <a:buChar char="l"/>
            </a:pPr>
            <a:r>
              <a:rPr>
                <a:latin typeface="微软雅黑" panose="020B0503020204020204" pitchFamily="34" charset="-122"/>
                <a:ea typeface="微软雅黑" panose="020B0503020204020204" pitchFamily="34" charset="-122"/>
                <a:cs typeface="微软雅黑" panose="020B0503020204020204" pitchFamily="34" charset="-122"/>
              </a:rPr>
              <a:t>（2）加深幼儿对有关科学现象的理解。</a:t>
            </a:r>
            <a:endParaRPr>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lnSpc>
                <a:spcPct val="140000"/>
              </a:lnSpc>
              <a:buFont typeface="Wingdings" panose="05000000000000000000" charset="0"/>
              <a:buChar char="l"/>
            </a:pPr>
            <a:r>
              <a:rPr>
                <a:latin typeface="微软雅黑" panose="020B0503020204020204" pitchFamily="34" charset="-122"/>
                <a:ea typeface="微软雅黑" panose="020B0503020204020204" pitchFamily="34" charset="-122"/>
                <a:cs typeface="微软雅黑" panose="020B0503020204020204" pitchFamily="34" charset="-122"/>
              </a:rPr>
              <a:t>（3）让幼儿获得一些具体的制作和操作技巧，使幼儿拥有一双灵巧的手，培养他们动手操作的技能和习惯。</a:t>
            </a:r>
            <a:endParaRPr>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一、技术操作类活动概述</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9" name="文本框 8"/>
          <p:cNvSpPr txBox="1"/>
          <p:nvPr/>
        </p:nvSpPr>
        <p:spPr>
          <a:xfrm>
            <a:off x="814070" y="1768475"/>
            <a:ext cx="3010535" cy="368300"/>
          </a:xfrm>
          <a:prstGeom prst="rect">
            <a:avLst/>
          </a:prstGeom>
          <a:noFill/>
        </p:spPr>
        <p:txBody>
          <a:bodyPr wrap="square" rtlCol="0" anchor="t">
            <a:spAutoFit/>
          </a:bodyPr>
          <a:p>
            <a:pPr algn="l"/>
            <a:r>
              <a:rPr lang="zh-CN" altLang="en-US" b="1">
                <a:solidFill>
                  <a:schemeClr val="accent6">
                    <a:lumMod val="50000"/>
                  </a:schemeClr>
                </a:solidFill>
                <a:latin typeface="微软雅黑" panose="020B0503020204020204" pitchFamily="34" charset="-122"/>
                <a:ea typeface="微软雅黑" panose="020B0503020204020204" pitchFamily="34" charset="-122"/>
              </a:rPr>
              <a:t>3. 技术操作类活动的分类</a:t>
            </a:r>
            <a:endParaRPr lang="zh-CN" altLang="en-US" b="1">
              <a:solidFill>
                <a:schemeClr val="accent6">
                  <a:lumMod val="50000"/>
                </a:schemeClr>
              </a:solidFill>
              <a:latin typeface="微软雅黑" panose="020B0503020204020204" pitchFamily="34" charset="-122"/>
              <a:ea typeface="微软雅黑" panose="020B0503020204020204" pitchFamily="34" charset="-122"/>
            </a:endParaRPr>
          </a:p>
        </p:txBody>
      </p:sp>
      <p:sp>
        <p:nvSpPr>
          <p:cNvPr id="3" name="双大括号 2"/>
          <p:cNvSpPr/>
          <p:nvPr/>
        </p:nvSpPr>
        <p:spPr>
          <a:xfrm>
            <a:off x="3824605" y="1353185"/>
            <a:ext cx="2908300" cy="1198880"/>
          </a:xfrm>
          <a:prstGeom prst="bracePair">
            <a:avLst/>
          </a:prstGeom>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6" name="文本框 5"/>
          <p:cNvSpPr txBox="1"/>
          <p:nvPr/>
        </p:nvSpPr>
        <p:spPr>
          <a:xfrm>
            <a:off x="4192905" y="1409700"/>
            <a:ext cx="2540000" cy="1086485"/>
          </a:xfrm>
          <a:prstGeom prst="rect">
            <a:avLst/>
          </a:prstGeom>
          <a:noFill/>
        </p:spPr>
        <p:txBody>
          <a:bodyPr wrap="square" rtlCol="0" anchor="t">
            <a:spAutoFit/>
          </a:bodyPr>
          <a:p>
            <a:pPr>
              <a:lnSpc>
                <a:spcPct val="90000"/>
              </a:lnSpc>
            </a:pPr>
            <a:r>
              <a:rPr lang="zh-CN" altLang="en-US" b="1">
                <a:latin typeface="微软雅黑" panose="020B0503020204020204" pitchFamily="34" charset="-122"/>
                <a:ea typeface="微软雅黑" panose="020B0503020204020204" pitchFamily="34" charset="-122"/>
              </a:rPr>
              <a:t>科技小制作</a:t>
            </a:r>
            <a:endParaRPr lang="zh-CN" altLang="en-US" b="1">
              <a:latin typeface="微软雅黑" panose="020B0503020204020204" pitchFamily="34" charset="-122"/>
              <a:ea typeface="微软雅黑" panose="020B0503020204020204" pitchFamily="34" charset="-122"/>
            </a:endParaRPr>
          </a:p>
          <a:p>
            <a:pPr>
              <a:lnSpc>
                <a:spcPct val="90000"/>
              </a:lnSpc>
            </a:pPr>
            <a:endParaRPr lang="zh-CN" altLang="en-US" b="1">
              <a:latin typeface="微软雅黑" panose="020B0503020204020204" pitchFamily="34" charset="-122"/>
              <a:ea typeface="微软雅黑" panose="020B0503020204020204" pitchFamily="34" charset="-122"/>
            </a:endParaRPr>
          </a:p>
          <a:p>
            <a:pPr>
              <a:lnSpc>
                <a:spcPct val="90000"/>
              </a:lnSpc>
            </a:pPr>
            <a:endParaRPr lang="zh-CN" altLang="en-US" b="1">
              <a:latin typeface="微软雅黑" panose="020B0503020204020204" pitchFamily="34" charset="-122"/>
              <a:ea typeface="微软雅黑" panose="020B0503020204020204" pitchFamily="34" charset="-122"/>
            </a:endParaRPr>
          </a:p>
          <a:p>
            <a:pPr>
              <a:lnSpc>
                <a:spcPct val="90000"/>
              </a:lnSpc>
            </a:pPr>
            <a:r>
              <a:rPr lang="zh-CN" altLang="en-US" b="1">
                <a:latin typeface="微软雅黑" panose="020B0503020204020204" pitchFamily="34" charset="-122"/>
                <a:ea typeface="微软雅黑" panose="020B0503020204020204" pitchFamily="34" charset="-122"/>
              </a:rPr>
              <a:t>使用科技产品</a:t>
            </a:r>
            <a:endParaRPr lang="zh-CN" altLang="en-US" b="1">
              <a:latin typeface="微软雅黑" panose="020B0503020204020204" pitchFamily="34" charset="-122"/>
              <a:ea typeface="微软雅黑" panose="020B0503020204020204" pitchFamily="34" charset="-122"/>
            </a:endParaRPr>
          </a:p>
        </p:txBody>
      </p:sp>
      <p:sp>
        <p:nvSpPr>
          <p:cNvPr id="7" name="文本框 6"/>
          <p:cNvSpPr txBox="1"/>
          <p:nvPr/>
        </p:nvSpPr>
        <p:spPr>
          <a:xfrm>
            <a:off x="762000" y="2705735"/>
            <a:ext cx="10667365" cy="3578860"/>
          </a:xfrm>
          <a:prstGeom prst="rect">
            <a:avLst/>
          </a:prstGeom>
          <a:noFill/>
        </p:spPr>
        <p:txBody>
          <a:bodyPr wrap="square" rtlCol="0" anchor="t">
            <a:spAutoFit/>
          </a:bodyPr>
          <a:p>
            <a:pPr>
              <a:lnSpc>
                <a:spcPct val="180000"/>
              </a:lnSpc>
            </a:pPr>
            <a:r>
              <a:rPr lang="en-US" altLang="zh-CN">
                <a:latin typeface="微软雅黑" panose="020B0503020204020204" pitchFamily="34" charset="-122"/>
                <a:ea typeface="微软雅黑" panose="020B0503020204020204" pitchFamily="34" charset="-122"/>
              </a:rPr>
              <a:t>     </a:t>
            </a:r>
            <a:r>
              <a:rPr lang="zh-CN" altLang="en-US" b="1">
                <a:latin typeface="微软雅黑" panose="020B0503020204020204" pitchFamily="34" charset="-122"/>
                <a:ea typeface="微软雅黑" panose="020B0503020204020204" pitchFamily="34" charset="-122"/>
              </a:rPr>
              <a:t>科技小制作活动：</a:t>
            </a:r>
            <a:r>
              <a:rPr lang="zh-CN" altLang="en-US">
                <a:latin typeface="微软雅黑" panose="020B0503020204020204" pitchFamily="34" charset="-122"/>
                <a:ea typeface="微软雅黑" panose="020B0503020204020204" pitchFamily="34" charset="-122"/>
              </a:rPr>
              <a:t>让幼儿学习运用工具和材料制作一些简单的产品。</a:t>
            </a:r>
            <a:r>
              <a:rPr lang="zh-CN" altLang="en-US">
                <a:solidFill>
                  <a:srgbClr val="BABD3D"/>
                </a:solidFill>
                <a:latin typeface="微软雅黑" panose="020B0503020204020204" pitchFamily="34" charset="-122"/>
                <a:ea typeface="微软雅黑" panose="020B0503020204020204" pitchFamily="34" charset="-122"/>
              </a:rPr>
              <a:t>例如，在《制作拖把》活动中教师拿出已准备好的：旧报纸、旧布料、塑料袋、水等材料后，请小朋友们从中选择一种材料来制做拖把。通过亲自动手操作，幼儿就会知道制作拖把要选择那些吸水性强且结实耐用的材料。</a:t>
            </a:r>
            <a:endParaRPr lang="zh-CN" altLang="en-US">
              <a:latin typeface="微软雅黑" panose="020B0503020204020204" pitchFamily="34" charset="-122"/>
              <a:ea typeface="微软雅黑" panose="020B0503020204020204" pitchFamily="34" charset="-122"/>
            </a:endParaRPr>
          </a:p>
          <a:p>
            <a:pPr>
              <a:lnSpc>
                <a:spcPct val="180000"/>
              </a:lnSpc>
            </a:pPr>
            <a:r>
              <a:rPr lang="zh-CN" altLang="en-US">
                <a:latin typeface="微软雅黑" panose="020B0503020204020204" pitchFamily="34" charset="-122"/>
                <a:ea typeface="微软雅黑" panose="020B0503020204020204" pitchFamily="34" charset="-122"/>
              </a:rPr>
              <a:t>   </a:t>
            </a:r>
            <a:r>
              <a:rPr lang="en-US" altLang="zh-CN">
                <a:latin typeface="微软雅黑" panose="020B0503020204020204" pitchFamily="34" charset="-122"/>
                <a:ea typeface="微软雅黑" panose="020B0503020204020204" pitchFamily="34" charset="-122"/>
              </a:rPr>
              <a:t> </a:t>
            </a:r>
            <a:r>
              <a:rPr lang="zh-CN" altLang="en-US" b="1">
                <a:latin typeface="微软雅黑" panose="020B0503020204020204" pitchFamily="34" charset="-122"/>
                <a:ea typeface="微软雅黑" panose="020B0503020204020204" pitchFamily="34" charset="-122"/>
              </a:rPr>
              <a:t>使用科技产品或工具的活动：</a:t>
            </a:r>
            <a:r>
              <a:rPr lang="zh-CN" altLang="en-US">
                <a:latin typeface="微软雅黑" panose="020B0503020204020204" pitchFamily="34" charset="-122"/>
                <a:ea typeface="微软雅黑" panose="020B0503020204020204" pitchFamily="34" charset="-122"/>
              </a:rPr>
              <a:t>让幼儿认识日常生活中的一些工具，了解它们的用途，并学会使用这些工具，使其操作能力得到发展。</a:t>
            </a:r>
            <a:r>
              <a:rPr lang="zh-CN" altLang="en-US">
                <a:solidFill>
                  <a:srgbClr val="BABD3D"/>
                </a:solidFill>
                <a:latin typeface="微软雅黑" panose="020B0503020204020204" pitchFamily="34" charset="-122"/>
                <a:ea typeface="微软雅黑" panose="020B0503020204020204" pitchFamily="34" charset="-122"/>
              </a:rPr>
              <a:t>例如，在探索如何把冻在冰里的玩具取出来时，幼儿用摔、敲、往上面吹气等方法都没有成功。这时，教师说：“那里有许多工具，如锯、钳子、锤子等，也许你们能用得上！”这就使得幼儿体验到，借助工具可以帮助人们解决一些实际困难，且不同的工具有着不同的功能。</a:t>
            </a:r>
            <a:endParaRPr lang="zh-CN" altLang="en-US">
              <a:solidFill>
                <a:srgbClr val="BABD3D"/>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二、技术操作类活动的设计</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7" name="文本框 6"/>
          <p:cNvSpPr txBox="1"/>
          <p:nvPr/>
        </p:nvSpPr>
        <p:spPr>
          <a:xfrm>
            <a:off x="902335" y="2072005"/>
            <a:ext cx="10387965" cy="2582545"/>
          </a:xfrm>
          <a:prstGeom prst="rect">
            <a:avLst/>
          </a:prstGeom>
          <a:noFill/>
        </p:spPr>
        <p:txBody>
          <a:bodyPr wrap="square" rtlCol="0" anchor="t">
            <a:spAutoFit/>
          </a:bodyPr>
          <a:p>
            <a:pPr>
              <a:lnSpc>
                <a:spcPct val="180000"/>
              </a:lnSpc>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幼儿的技术操作类活动主要是科技小制作与使用科技产品，其活动主题也是围绕这两方面来确定。</a:t>
            </a:r>
            <a:r>
              <a:rPr lang="en-US">
                <a:latin typeface="微软雅黑" panose="020B0503020204020204" pitchFamily="34" charset="-122"/>
                <a:ea typeface="微软雅黑" panose="020B0503020204020204" pitchFamily="34" charset="-122"/>
              </a:rPr>
              <a:t>  </a:t>
            </a:r>
            <a:endParaRPr lang="en-US">
              <a:latin typeface="微软雅黑" panose="020B0503020204020204" pitchFamily="34" charset="-122"/>
              <a:ea typeface="微软雅黑" panose="020B0503020204020204" pitchFamily="34" charset="-122"/>
            </a:endParaRPr>
          </a:p>
          <a:p>
            <a:pPr>
              <a:lnSpc>
                <a:spcPct val="180000"/>
              </a:lnSpc>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主题的确定主要考虑以下因素：</a:t>
            </a:r>
            <a:endParaRPr>
              <a:latin typeface="微软雅黑" panose="020B0503020204020204" pitchFamily="34" charset="-122"/>
              <a:ea typeface="微软雅黑" panose="020B0503020204020204" pitchFamily="34" charset="-122"/>
            </a:endParaRPr>
          </a:p>
          <a:p>
            <a:pPr>
              <a:lnSpc>
                <a:spcPct val="180000"/>
              </a:lnSpc>
            </a:pPr>
            <a:r>
              <a:rPr>
                <a:latin typeface="微软雅黑" panose="020B0503020204020204" pitchFamily="34" charset="-122"/>
                <a:ea typeface="微软雅黑" panose="020B0503020204020204" pitchFamily="34" charset="-122"/>
              </a:rPr>
              <a:t> </a:t>
            </a: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一是内容要来自幼儿的日常生活，能够引导幼儿探索生活中的科技产品；</a:t>
            </a:r>
            <a:endParaRPr>
              <a:latin typeface="微软雅黑" panose="020B0503020204020204" pitchFamily="34" charset="-122"/>
              <a:ea typeface="微软雅黑" panose="020B0503020204020204" pitchFamily="34" charset="-122"/>
            </a:endParaRPr>
          </a:p>
          <a:p>
            <a:pPr>
              <a:lnSpc>
                <a:spcPct val="180000"/>
              </a:lnSpc>
            </a:pPr>
            <a:r>
              <a:rPr>
                <a:latin typeface="微软雅黑" panose="020B0503020204020204" pitchFamily="34" charset="-122"/>
                <a:ea typeface="微软雅黑" panose="020B0503020204020204" pitchFamily="34" charset="-122"/>
              </a:rPr>
              <a:t> </a:t>
            </a: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二是幼儿必须具备相关的经验，并且有能力完成；三是所涉及的科技产品或制作材料容易搜集，适合幼儿探索与操作。</a:t>
            </a:r>
            <a:endParaRPr>
              <a:latin typeface="微软雅黑" panose="020B0503020204020204" pitchFamily="34" charset="-122"/>
              <a:ea typeface="微软雅黑" panose="020B0503020204020204" pitchFamily="34" charset="-122"/>
            </a:endParaRPr>
          </a:p>
        </p:txBody>
      </p:sp>
      <p:sp>
        <p:nvSpPr>
          <p:cNvPr id="2" name="文本框 1"/>
          <p:cNvSpPr txBox="1"/>
          <p:nvPr/>
        </p:nvSpPr>
        <p:spPr>
          <a:xfrm>
            <a:off x="4826000" y="1561465"/>
            <a:ext cx="25400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rPr>
              <a:t>（一）活动主题的确定</a:t>
            </a:r>
            <a:endParaRPr lang="zh-CN" altLang="en-US"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901700" y="4794885"/>
            <a:ext cx="10387965" cy="922020"/>
          </a:xfrm>
          <a:prstGeom prst="rect">
            <a:avLst/>
          </a:prstGeom>
          <a:noFill/>
        </p:spPr>
        <p:txBody>
          <a:bodyPr wrap="square" rtlCol="0" anchor="t">
            <a:spAutoFit/>
          </a:bodyPr>
          <a:p>
            <a:pPr>
              <a:lnSpc>
                <a:spcPct val="150000"/>
              </a:lnSpc>
            </a:pPr>
            <a:r>
              <a:rPr lang="en-US" b="1">
                <a:solidFill>
                  <a:schemeClr val="accent6">
                    <a:lumMod val="50000"/>
                  </a:schemeClr>
                </a:solidFill>
                <a:latin typeface="微软雅黑" panose="020B0503020204020204" pitchFamily="34" charset="-122"/>
                <a:ea typeface="微软雅黑" panose="020B0503020204020204" pitchFamily="34" charset="-122"/>
              </a:rPr>
              <a:t>     </a:t>
            </a:r>
            <a:r>
              <a:rPr b="1">
                <a:solidFill>
                  <a:schemeClr val="accent6">
                    <a:lumMod val="50000"/>
                  </a:schemeClr>
                </a:solidFill>
                <a:latin typeface="微软雅黑" panose="020B0503020204020204" pitchFamily="34" charset="-122"/>
                <a:ea typeface="微软雅黑" panose="020B0503020204020204" pitchFamily="34" charset="-122"/>
              </a:rPr>
              <a:t>如小班科技活动：我让电筒亮起来；中班科技活动：制作树叶标本、神奇的车轴；大班科技活动：制作小风车。</a:t>
            </a:r>
            <a:endParaRPr b="1">
              <a:solidFill>
                <a:schemeClr val="accent6">
                  <a:lumMod val="50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二、技术操作类活动的设计</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7" name="文本框 6"/>
          <p:cNvSpPr txBox="1"/>
          <p:nvPr/>
        </p:nvSpPr>
        <p:spPr>
          <a:xfrm>
            <a:off x="902335" y="1715135"/>
            <a:ext cx="10455275" cy="1087755"/>
          </a:xfrm>
          <a:prstGeom prst="rect">
            <a:avLst/>
          </a:prstGeom>
          <a:noFill/>
        </p:spPr>
        <p:txBody>
          <a:bodyPr wrap="square" rtlCol="0" anchor="t">
            <a:spAutoFit/>
          </a:bodyPr>
          <a:p>
            <a:pPr>
              <a:lnSpc>
                <a:spcPct val="180000"/>
              </a:lnSpc>
            </a:pPr>
            <a:r>
              <a:rPr lang="en-US">
                <a:latin typeface="微软雅黑" panose="020B0503020204020204" pitchFamily="34" charset="-122"/>
                <a:ea typeface="微软雅黑" panose="020B0503020204020204" pitchFamily="34" charset="-122"/>
              </a:rPr>
              <a:t>   </a:t>
            </a:r>
            <a:r>
              <a:rPr>
                <a:latin typeface="微软雅黑" panose="020B0503020204020204" pitchFamily="34" charset="-122"/>
                <a:ea typeface="微软雅黑" panose="020B0503020204020204" pitchFamily="34" charset="-122"/>
              </a:rPr>
              <a:t>幼儿通过技术操作类科学活动所要达到的主要教学目标有：提高技术操作能力；体验科技制作的乐趣。技术操作能力是指幼儿运用工具或材料，对客观对象或材料进行操作、加工或制作新产品的能力</a:t>
            </a:r>
            <a:r>
              <a:rPr lang="en-US">
                <a:latin typeface="微软雅黑" panose="020B0503020204020204" pitchFamily="34" charset="-122"/>
                <a:ea typeface="微软雅黑" panose="020B0503020204020204" pitchFamily="34" charset="-122"/>
              </a:rPr>
              <a:t>;</a:t>
            </a:r>
            <a:endParaRPr lang="en-US">
              <a:latin typeface="微软雅黑" panose="020B0503020204020204" pitchFamily="34" charset="-122"/>
              <a:ea typeface="微软雅黑" panose="020B0503020204020204" pitchFamily="34" charset="-122"/>
            </a:endParaRPr>
          </a:p>
        </p:txBody>
      </p:sp>
      <p:sp>
        <p:nvSpPr>
          <p:cNvPr id="2" name="文本框 1"/>
          <p:cNvSpPr txBox="1"/>
          <p:nvPr/>
        </p:nvSpPr>
        <p:spPr>
          <a:xfrm>
            <a:off x="4825365" y="1400175"/>
            <a:ext cx="25400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rPr>
              <a:t>（二）活动目标的设计</a:t>
            </a:r>
            <a:endParaRPr lang="zh-CN" altLang="en-US" b="1">
              <a:solidFill>
                <a:srgbClr val="FF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2199640" y="2874010"/>
            <a:ext cx="7791450" cy="3571875"/>
          </a:xfrm>
          <a:prstGeom prst="rect">
            <a:avLst/>
          </a:prstGeom>
        </p:spPr>
      </p:pic>
    </p:spTree>
    <p:custDataLst>
      <p:tags r:id="rId3"/>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二、技术操作类活动的设计</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7" name="文本框 6"/>
          <p:cNvSpPr txBox="1"/>
          <p:nvPr/>
        </p:nvSpPr>
        <p:spPr>
          <a:xfrm>
            <a:off x="902335" y="1750695"/>
            <a:ext cx="10222865" cy="589280"/>
          </a:xfrm>
          <a:prstGeom prst="rect">
            <a:avLst/>
          </a:prstGeom>
          <a:noFill/>
        </p:spPr>
        <p:txBody>
          <a:bodyPr wrap="square" rtlCol="0" anchor="t">
            <a:spAutoFit/>
          </a:bodyPr>
          <a:p>
            <a:pPr>
              <a:lnSpc>
                <a:spcPct val="180000"/>
              </a:lnSpc>
            </a:pPr>
            <a:r>
              <a:rPr>
                <a:latin typeface="微软雅黑" panose="020B0503020204020204" pitchFamily="34" charset="-122"/>
                <a:ea typeface="微软雅黑" panose="020B0503020204020204" pitchFamily="34" charset="-122"/>
              </a:rPr>
              <a:t>技术操作类活动可以分为：学习使用科技产品或工具的活动和科技小制作活动。</a:t>
            </a:r>
            <a:endParaRPr>
              <a:latin typeface="微软雅黑" panose="020B0503020204020204" pitchFamily="34" charset="-122"/>
              <a:ea typeface="微软雅黑" panose="020B0503020204020204" pitchFamily="34" charset="-122"/>
            </a:endParaRPr>
          </a:p>
        </p:txBody>
      </p:sp>
      <p:sp>
        <p:nvSpPr>
          <p:cNvPr id="2" name="文本框 1"/>
          <p:cNvSpPr txBox="1"/>
          <p:nvPr/>
        </p:nvSpPr>
        <p:spPr>
          <a:xfrm>
            <a:off x="4825365" y="1382395"/>
            <a:ext cx="2768600" cy="368300"/>
          </a:xfrm>
          <a:prstGeom prst="rect">
            <a:avLst/>
          </a:prstGeom>
          <a:noFill/>
        </p:spPr>
        <p:txBody>
          <a:bodyPr wrap="square" rtlCol="0" anchor="t">
            <a:spAutoFit/>
          </a:bodyPr>
          <a:p>
            <a:r>
              <a:rPr lang="zh-CN" altLang="en-US" b="1">
                <a:solidFill>
                  <a:srgbClr val="FF0000"/>
                </a:solidFill>
                <a:latin typeface="微软雅黑" panose="020B0503020204020204" pitchFamily="34" charset="-122"/>
                <a:ea typeface="微软雅黑" panose="020B0503020204020204" pitchFamily="34" charset="-122"/>
              </a:rPr>
              <a:t>（三）活动过程的设计</a:t>
            </a:r>
            <a:endParaRPr lang="zh-CN" altLang="en-US" b="1">
              <a:solidFill>
                <a:srgbClr val="FF000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2219325" y="2625090"/>
            <a:ext cx="7753350" cy="3705225"/>
          </a:xfrm>
          <a:prstGeom prst="rect">
            <a:avLst/>
          </a:prstGeom>
        </p:spPr>
      </p:pic>
    </p:spTree>
    <p:custDataLst>
      <p:tags r:id="rId3"/>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三、技术操作类活动的组织与指导</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7" name="文本框 6"/>
          <p:cNvSpPr txBox="1"/>
          <p:nvPr/>
        </p:nvSpPr>
        <p:spPr>
          <a:xfrm>
            <a:off x="1129665" y="1240790"/>
            <a:ext cx="6258560" cy="2584450"/>
          </a:xfrm>
          <a:prstGeom prst="rect">
            <a:avLst/>
          </a:prstGeom>
          <a:noFill/>
        </p:spPr>
        <p:txBody>
          <a:bodyPr wrap="square" rtlCol="0" anchor="t">
            <a:spAutoFit/>
          </a:bodyPr>
          <a:p>
            <a:pPr>
              <a:lnSpc>
                <a:spcPct val="150000"/>
              </a:lnSpc>
            </a:pPr>
            <a:r>
              <a:rPr lang="en-US">
                <a:latin typeface="微软雅黑" panose="020B0503020204020204" pitchFamily="34" charset="-122"/>
                <a:ea typeface="微软雅黑" panose="020B0503020204020204" pitchFamily="34" charset="-122"/>
              </a:rPr>
              <a:t> </a:t>
            </a:r>
            <a:r>
              <a:rPr lang="en-US" b="1">
                <a:latin typeface="微软雅黑" panose="020B0503020204020204" pitchFamily="34" charset="-122"/>
                <a:ea typeface="微软雅黑" panose="020B0503020204020204" pitchFamily="34" charset="-122"/>
              </a:rPr>
              <a:t>  </a:t>
            </a:r>
            <a:r>
              <a:rPr b="1">
                <a:latin typeface="微软雅黑" panose="020B0503020204020204" pitchFamily="34" charset="-122"/>
                <a:ea typeface="微软雅黑" panose="020B0503020204020204" pitchFamily="34" charset="-122"/>
              </a:rPr>
              <a:t>技术操作类活动的组织要点包括：</a:t>
            </a:r>
            <a:endParaRPr b="1">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u"/>
            </a:pPr>
            <a:r>
              <a:rPr>
                <a:latin typeface="微软雅黑" panose="020B0503020204020204" pitchFamily="34" charset="-122"/>
                <a:ea typeface="微软雅黑" panose="020B0503020204020204" pitchFamily="34" charset="-122"/>
              </a:rPr>
              <a:t>设置情境，引起探究兴趣或制作欲望；</a:t>
            </a:r>
            <a:endParaRPr>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u"/>
            </a:pPr>
            <a:r>
              <a:rPr>
                <a:latin typeface="微软雅黑" panose="020B0503020204020204" pitchFamily="34" charset="-122"/>
                <a:ea typeface="微软雅黑" panose="020B0503020204020204" pitchFamily="34" charset="-122"/>
              </a:rPr>
              <a:t>围绕主题做出假设或设计；</a:t>
            </a:r>
            <a:endParaRPr>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u"/>
            </a:pPr>
            <a:r>
              <a:rPr>
                <a:latin typeface="微软雅黑" panose="020B0503020204020204" pitchFamily="34" charset="-122"/>
                <a:ea typeface="微软雅黑" panose="020B0503020204020204" pitchFamily="34" charset="-122"/>
              </a:rPr>
              <a:t>探究操作；</a:t>
            </a:r>
            <a:endParaRPr>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u"/>
            </a:pPr>
            <a:r>
              <a:rPr>
                <a:latin typeface="微软雅黑" panose="020B0503020204020204" pitchFamily="34" charset="-122"/>
                <a:ea typeface="微软雅黑" panose="020B0503020204020204" pitchFamily="34" charset="-122"/>
              </a:rPr>
              <a:t>交流讨论；</a:t>
            </a:r>
            <a:endParaRPr>
              <a:latin typeface="微软雅黑" panose="020B0503020204020204" pitchFamily="34" charset="-122"/>
              <a:ea typeface="微软雅黑" panose="020B0503020204020204" pitchFamily="34" charset="-122"/>
            </a:endParaRPr>
          </a:p>
          <a:p>
            <a:pPr marL="285750" indent="-285750">
              <a:lnSpc>
                <a:spcPct val="150000"/>
              </a:lnSpc>
              <a:buFont typeface="Wingdings" panose="05000000000000000000" charset="0"/>
              <a:buChar char="u"/>
            </a:pPr>
            <a:r>
              <a:rPr>
                <a:latin typeface="微软雅黑" panose="020B0503020204020204" pitchFamily="34" charset="-122"/>
                <a:ea typeface="微软雅黑" panose="020B0503020204020204" pitchFamily="34" charset="-122"/>
              </a:rPr>
              <a:t>活动总结。</a:t>
            </a:r>
            <a:endParaRPr>
              <a:latin typeface="微软雅黑" panose="020B0503020204020204" pitchFamily="34" charset="-122"/>
              <a:ea typeface="微软雅黑" panose="020B0503020204020204" pitchFamily="34" charset="-122"/>
            </a:endParaRPr>
          </a:p>
        </p:txBody>
      </p:sp>
      <p:sp>
        <p:nvSpPr>
          <p:cNvPr id="3" name="文本框 2"/>
          <p:cNvSpPr txBox="1"/>
          <p:nvPr/>
        </p:nvSpPr>
        <p:spPr>
          <a:xfrm>
            <a:off x="1129665" y="3855720"/>
            <a:ext cx="6258560" cy="506730"/>
          </a:xfrm>
          <a:prstGeom prst="rect">
            <a:avLst/>
          </a:prstGeom>
          <a:noFill/>
        </p:spPr>
        <p:txBody>
          <a:bodyPr wrap="square" rtlCol="0" anchor="t">
            <a:spAutoFit/>
          </a:bodyPr>
          <a:p>
            <a:pPr>
              <a:lnSpc>
                <a:spcPct val="150000"/>
              </a:lnSpc>
            </a:pPr>
            <a:r>
              <a:rPr lang="en-US" b="1">
                <a:latin typeface="微软雅黑" panose="020B0503020204020204" pitchFamily="34" charset="-122"/>
                <a:ea typeface="微软雅黑" panose="020B0503020204020204" pitchFamily="34" charset="-122"/>
              </a:rPr>
              <a:t>   </a:t>
            </a:r>
            <a:r>
              <a:rPr b="1">
                <a:latin typeface="微软雅黑" panose="020B0503020204020204" pitchFamily="34" charset="-122"/>
                <a:ea typeface="微软雅黑" panose="020B0503020204020204" pitchFamily="34" charset="-122"/>
              </a:rPr>
              <a:t>技术操作类活动的指导要点包括</a:t>
            </a:r>
            <a:r>
              <a:rPr lang="zh-CN" b="1">
                <a:latin typeface="微软雅黑" panose="020B0503020204020204" pitchFamily="34" charset="-122"/>
                <a:ea typeface="微软雅黑" panose="020B0503020204020204" pitchFamily="34" charset="-122"/>
              </a:rPr>
              <a:t>：</a:t>
            </a:r>
            <a:endParaRPr lang="zh-CN" b="1">
              <a:latin typeface="微软雅黑" panose="020B0503020204020204" pitchFamily="34" charset="-122"/>
              <a:ea typeface="微软雅黑" panose="020B0503020204020204" pitchFamily="34" charset="-122"/>
            </a:endParaRPr>
          </a:p>
        </p:txBody>
      </p:sp>
      <p:sp>
        <p:nvSpPr>
          <p:cNvPr id="5" name="文本框 4"/>
          <p:cNvSpPr txBox="1"/>
          <p:nvPr/>
        </p:nvSpPr>
        <p:spPr>
          <a:xfrm>
            <a:off x="1129665" y="4396105"/>
            <a:ext cx="7217410" cy="2168525"/>
          </a:xfrm>
          <a:prstGeom prst="rect">
            <a:avLst/>
          </a:prstGeom>
          <a:noFill/>
        </p:spPr>
        <p:txBody>
          <a:bodyPr wrap="square" rtlCol="0" anchor="t">
            <a:spAutoFit/>
          </a:bodyPr>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（1）为幼儿提供适当的制作材料和工具。</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（2）根据幼儿的年龄特点，并结合活动主题来安排活动内容。</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（3）使幼儿明确科技制作的目的、要求、方法和评价标准。</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（4）要让幼儿自己探索工具的使用方法和科技制作的技巧。</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a:latin typeface="微软雅黑" panose="020B0503020204020204" pitchFamily="34" charset="-122"/>
                <a:ea typeface="微软雅黑" panose="020B0503020204020204" pitchFamily="34" charset="-122"/>
                <a:cs typeface="微软雅黑" panose="020B0503020204020204" pitchFamily="34" charset="-122"/>
              </a:rPr>
              <a:t>（5）让幼儿体验操作的乐趣。</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542290" y="382270"/>
            <a:ext cx="5477510" cy="460375"/>
          </a:xfrm>
          <a:prstGeom prst="rect">
            <a:avLst/>
          </a:prstGeom>
          <a:noFill/>
        </p:spPr>
        <p:txBody>
          <a:bodyPr wrap="square" rtlCol="0" anchor="t">
            <a:spAutoFit/>
          </a:bodyPr>
          <a:p>
            <a:r>
              <a:rPr sz="2400" b="1">
                <a:solidFill>
                  <a:schemeClr val="accent2">
                    <a:lumMod val="50000"/>
                  </a:schemeClr>
                </a:solidFill>
                <a:latin typeface="方正少儿_GBK" panose="03000509000000000000" charset="-122"/>
                <a:ea typeface="方正少儿_GBK" panose="03000509000000000000" charset="-122"/>
              </a:rPr>
              <a:t>四、技术操作活动举例</a:t>
            </a:r>
            <a:endParaRPr sz="2400" b="1">
              <a:solidFill>
                <a:schemeClr val="accent2">
                  <a:lumMod val="50000"/>
                </a:schemeClr>
              </a:solidFill>
              <a:latin typeface="方正少儿_GBK" panose="03000509000000000000" charset="-122"/>
              <a:ea typeface="方正少儿_GBK" panose="03000509000000000000" charset="-122"/>
            </a:endParaRPr>
          </a:p>
        </p:txBody>
      </p:sp>
      <p:sp>
        <p:nvSpPr>
          <p:cNvPr id="7" name="文本框 6"/>
          <p:cNvSpPr txBox="1"/>
          <p:nvPr/>
        </p:nvSpPr>
        <p:spPr>
          <a:xfrm>
            <a:off x="4661535" y="1404620"/>
            <a:ext cx="3073400" cy="506730"/>
          </a:xfrm>
          <a:prstGeom prst="rect">
            <a:avLst/>
          </a:prstGeom>
          <a:noFill/>
        </p:spPr>
        <p:txBody>
          <a:bodyPr wrap="square" rtlCol="0" anchor="t">
            <a:spAutoFit/>
          </a:bodyPr>
          <a:p>
            <a:pPr>
              <a:lnSpc>
                <a:spcPct val="150000"/>
              </a:lnSpc>
            </a:pPr>
            <a:r>
              <a:rPr b="1">
                <a:solidFill>
                  <a:srgbClr val="FF0000"/>
                </a:solidFill>
                <a:latin typeface="微软雅黑" panose="020B0503020204020204" pitchFamily="34" charset="-122"/>
                <a:ea typeface="微软雅黑" panose="020B0503020204020204" pitchFamily="34" charset="-122"/>
              </a:rPr>
              <a:t>（一）小班：会唱歌的盒子</a:t>
            </a:r>
            <a:endParaRPr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84250" y="1682750"/>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活动目标：</a:t>
            </a:r>
            <a:endParaRPr b="1">
              <a:latin typeface="微软雅黑" panose="020B0503020204020204" pitchFamily="34" charset="-122"/>
              <a:ea typeface="微软雅黑" panose="020B0503020204020204" pitchFamily="34" charset="-122"/>
            </a:endParaRPr>
          </a:p>
        </p:txBody>
      </p:sp>
      <p:sp>
        <p:nvSpPr>
          <p:cNvPr id="5" name="文本框 4"/>
          <p:cNvSpPr txBox="1"/>
          <p:nvPr/>
        </p:nvSpPr>
        <p:spPr>
          <a:xfrm>
            <a:off x="984250" y="2268220"/>
            <a:ext cx="8001000" cy="13379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学习制作纸盒琴，激发幼儿对科学制作活动的兴趣。</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愿意在教师的引导下耐心辨听不同材质的“琴弦”发出的不同声音。</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积极、大胆地用语言描述自己听到的琴声。</a:t>
            </a:r>
            <a:endParaRPr lang="zh-CN" altLang="en-US">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nvSpPr>
        <p:spPr>
          <a:xfrm>
            <a:off x="984250" y="3542665"/>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活动准备：</a:t>
            </a:r>
            <a:endParaRPr b="1">
              <a:latin typeface="微软雅黑" panose="020B0503020204020204" pitchFamily="34" charset="-122"/>
              <a:ea typeface="微软雅黑" panose="020B0503020204020204" pitchFamily="34" charset="-122"/>
            </a:endParaRPr>
          </a:p>
        </p:txBody>
      </p:sp>
      <p:sp>
        <p:nvSpPr>
          <p:cNvPr id="6" name="文本框 5"/>
          <p:cNvSpPr txBox="1"/>
          <p:nvPr/>
        </p:nvSpPr>
        <p:spPr>
          <a:xfrm>
            <a:off x="984250" y="3935095"/>
            <a:ext cx="8001000" cy="1337945"/>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幼儿用书。</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2. 一个用橡皮筋制作的纸盒琴。</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3. 长方形面巾纸盒每人一个，橡皮筋、松紧带、鞋带等若干，小筐若干。</a:t>
            </a:r>
            <a:endParaRPr lang="zh-CN" altLang="en-US">
              <a:latin typeface="华文楷体" panose="02010600040101010101" charset="-122"/>
              <a:ea typeface="华文楷体" panose="02010600040101010101" charset="-122"/>
              <a:cs typeface="华文楷体" panose="02010600040101010101" charset="-122"/>
            </a:endParaRPr>
          </a:p>
        </p:txBody>
      </p:sp>
      <p:sp>
        <p:nvSpPr>
          <p:cNvPr id="8" name="文本框 7"/>
          <p:cNvSpPr txBox="1"/>
          <p:nvPr/>
        </p:nvSpPr>
        <p:spPr>
          <a:xfrm>
            <a:off x="984250" y="5193665"/>
            <a:ext cx="10222865" cy="506730"/>
          </a:xfrm>
          <a:prstGeom prst="rect">
            <a:avLst/>
          </a:prstGeom>
          <a:noFill/>
        </p:spPr>
        <p:txBody>
          <a:bodyPr wrap="square" rtlCol="0" anchor="t">
            <a:spAutoFit/>
          </a:bodyPr>
          <a:p>
            <a:pPr>
              <a:lnSpc>
                <a:spcPct val="150000"/>
              </a:lnSpc>
            </a:pPr>
            <a:r>
              <a:rPr b="1">
                <a:latin typeface="微软雅黑" panose="020B0503020204020204" pitchFamily="34" charset="-122"/>
                <a:ea typeface="微软雅黑" panose="020B0503020204020204" pitchFamily="34" charset="-122"/>
              </a:rPr>
              <a:t>活动过程：</a:t>
            </a:r>
            <a:endParaRPr b="1">
              <a:latin typeface="微软雅黑" panose="020B0503020204020204" pitchFamily="34" charset="-122"/>
              <a:ea typeface="微软雅黑" panose="020B0503020204020204" pitchFamily="34" charset="-122"/>
            </a:endParaRPr>
          </a:p>
        </p:txBody>
      </p:sp>
      <p:sp>
        <p:nvSpPr>
          <p:cNvPr id="9" name="文本框 8"/>
          <p:cNvSpPr txBox="1"/>
          <p:nvPr/>
        </p:nvSpPr>
        <p:spPr>
          <a:xfrm>
            <a:off x="984250" y="5700395"/>
            <a:ext cx="8001000" cy="922020"/>
          </a:xfrm>
          <a:prstGeom prst="rect">
            <a:avLst/>
          </a:prstGeom>
          <a:noFill/>
        </p:spPr>
        <p:txBody>
          <a:bodyPr wrap="square" rtlCol="0" anchor="t">
            <a:spAutoFit/>
          </a:bodyPr>
          <a:p>
            <a:pPr>
              <a:lnSpc>
                <a:spcPct val="150000"/>
              </a:lnSpc>
            </a:pPr>
            <a:r>
              <a:rPr lang="zh-CN" altLang="en-US">
                <a:latin typeface="华文楷体" panose="02010600040101010101" charset="-122"/>
                <a:ea typeface="华文楷体" panose="02010600040101010101" charset="-122"/>
                <a:cs typeface="华文楷体" panose="02010600040101010101" charset="-122"/>
              </a:rPr>
              <a:t>1. 出示纸盒琴并弹奏，激发幼儿兴趣。</a:t>
            </a:r>
            <a:endParaRPr lang="zh-CN" altLang="en-US">
              <a:latin typeface="华文楷体" panose="02010600040101010101" charset="-122"/>
              <a:ea typeface="华文楷体" panose="02010600040101010101" charset="-122"/>
              <a:cs typeface="华文楷体" panose="02010600040101010101" charset="-122"/>
            </a:endParaRPr>
          </a:p>
          <a:p>
            <a:pPr>
              <a:lnSpc>
                <a:spcPct val="150000"/>
              </a:lnSpc>
            </a:pPr>
            <a:r>
              <a:rPr lang="zh-CN" altLang="en-US">
                <a:latin typeface="华文楷体" panose="02010600040101010101" charset="-122"/>
                <a:ea typeface="华文楷体" panose="02010600040101010101" charset="-122"/>
                <a:cs typeface="华文楷体" panose="02010600040101010101" charset="-122"/>
              </a:rPr>
              <a:t>教师出示纸盒琴并弹奏。</a:t>
            </a:r>
            <a:endParaRPr lang="zh-CN" altLang="en-US">
              <a:latin typeface="华文楷体" panose="02010600040101010101" charset="-122"/>
              <a:ea typeface="华文楷体" panose="02010600040101010101" charset="-122"/>
              <a:cs typeface="华文楷体" panose="02010600040101010101" charset="-122"/>
            </a:endParaRPr>
          </a:p>
        </p:txBody>
      </p:sp>
    </p:spTree>
    <p:custDataLst>
      <p:tags r:id="rId1"/>
    </p:custDataLst>
  </p:cSld>
  <p:clrMapOvr>
    <a:masterClrMapping/>
  </p:clrMapOvr>
</p:sld>
</file>

<file path=ppt/tags/tag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p="http://schemas.openxmlformats.org/presentationml/2006/main">
  <p:tag name="POCKET_APPLY_TIME" val="2018年9月6日"/>
  <p:tag name="POCKET_APPLY_TYPE" val="Slide"/>
</p:tagLst>
</file>

<file path=ppt/tags/tag100.xml><?xml version="1.0" encoding="utf-8"?>
<p:tagLst xmlns:p="http://schemas.openxmlformats.org/presentationml/2006/main">
  <p:tag name="KSO_WM_TEMPLATE_CATEGORY" val="diagram"/>
  <p:tag name="KSO_WM_TEMPLATE_INDEX" val="20181967"/>
  <p:tag name="KSO_WM_TAG_VERSION" val="1.0"/>
  <p:tag name="KSO_WM_BEAUTIFY_FLAG" val="#wm#"/>
  <p:tag name="KSO_WM_UNIT_TYPE" val="n_h_i"/>
  <p:tag name="KSO_WM_UNIT_INDEX" val="1_4_1"/>
  <p:tag name="KSO_WM_UNIT_ID" val="diagram20181967_3*n_h_i*1_4_1"/>
  <p:tag name="KSO_WM_UNIT_LAYERLEVEL" val="1_1_1"/>
  <p:tag name="KSO_WM_DIAGRAM_GROUP_CODE" val="n1-1"/>
  <p:tag name="KSO_WM_UNIT_FILL_FORE_SCHEMECOLOR_INDEX" val="6"/>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TEMPLATE_CATEGORY" val="diagram"/>
  <p:tag name="KSO_WM_TEMPLATE_INDEX" val="20181967"/>
  <p:tag name="KSO_WM_TAG_VERSION" val="1.0"/>
  <p:tag name="KSO_WM_BEAUTIFY_FLAG" val="#wm#"/>
  <p:tag name="KSO_WM_UNIT_TYPE" val="n_h_f"/>
  <p:tag name="KSO_WM_UNIT_INDEX" val="1_4_1"/>
  <p:tag name="KSO_WM_UNIT_ID" val="diagram20181967_3*n_h_f*1_4_1"/>
  <p:tag name="KSO_WM_UNIT_LAYERLEVEL" val="1_1_1"/>
  <p:tag name="KSO_WM_UNIT_VALUE" val="36"/>
  <p:tag name="KSO_WM_UNIT_HIGHLIGHT" val="0"/>
  <p:tag name="KSO_WM_UNIT_COMPATIBLE" val="0"/>
  <p:tag name="KSO_WM_UNIT_CLEAR" val="0"/>
  <p:tag name="KSO_WM_DIAGRAM_GROUP_CODE" val="n1-1"/>
  <p:tag name="KSO_WM_UNIT_PRESET_TEXT" val="请在这里输入您的内容文字请在这里输入您的内容文字请在这里输入您的内容文字"/>
  <p:tag name="KSO_WM_UNIT_TEXT_FILL_FORE_SCHEMECOLOR_INDEX" val="13"/>
  <p:tag name="KSO_WM_UNIT_TEXT_FILL_TYPE" val="1"/>
</p:tagLst>
</file>

<file path=ppt/tags/tag102.xml><?xml version="1.0" encoding="utf-8"?>
<p:tagLst xmlns:p="http://schemas.openxmlformats.org/presentationml/2006/main">
  <p:tag name="KSO_WM_TEMPLATE_CATEGORY" val="diagram"/>
  <p:tag name="KSO_WM_TEMPLATE_INDEX" val="20181967"/>
  <p:tag name="KSO_WM_TAG_VERSION" val="1.0"/>
  <p:tag name="KSO_WM_BEAUTIFY_FLAG" val="#wm#"/>
  <p:tag name="KSO_WM_UNIT_TYPE" val="n_h_i"/>
  <p:tag name="KSO_WM_UNIT_INDEX" val="1_3_1"/>
  <p:tag name="KSO_WM_UNIT_ID" val="diagram20181967_3*n_h_i*1_3_1"/>
  <p:tag name="KSO_WM_UNIT_LAYERLEVEL" val="1_1_1"/>
  <p:tag name="KSO_WM_DIAGRAM_GROUP_CODE" val="n1-1"/>
  <p:tag name="KSO_WM_UNIT_FILL_FORE_SCHEMECOLOR_INDEX" val="6"/>
  <p:tag name="KSO_WM_UNIT_FILL_TYPE" val="1"/>
  <p:tag name="KSO_WM_UNIT_TEXT_FILL_FORE_SCHEMECOLOR_INDEX" val="13"/>
  <p:tag name="KSO_WM_UNIT_TEXT_FILL_TYPE" val="1"/>
</p:tagLst>
</file>

<file path=ppt/tags/tag103.xml><?xml version="1.0" encoding="utf-8"?>
<p:tagLst xmlns:p="http://schemas.openxmlformats.org/presentationml/2006/main">
  <p:tag name="KSO_WM_TEMPLATE_CATEGORY" val="diagram"/>
  <p:tag name="KSO_WM_TEMPLATE_INDEX" val="20181967"/>
  <p:tag name="KSO_WM_TAG_VERSION" val="1.0"/>
  <p:tag name="KSO_WM_BEAUTIFY_FLAG" val="#wm#"/>
  <p:tag name="KSO_WM_UNIT_TYPE" val="n_h_f"/>
  <p:tag name="KSO_WM_UNIT_INDEX" val="1_3_1"/>
  <p:tag name="KSO_WM_UNIT_ID" val="diagram20181967_3*n_h_f*1_3_1"/>
  <p:tag name="KSO_WM_UNIT_LAYERLEVEL" val="1_1_1"/>
  <p:tag name="KSO_WM_UNIT_VALUE" val="38"/>
  <p:tag name="KSO_WM_UNIT_HIGHLIGHT" val="0"/>
  <p:tag name="KSO_WM_UNIT_COMPATIBLE" val="0"/>
  <p:tag name="KSO_WM_UNIT_CLEAR" val="0"/>
  <p:tag name="KSO_WM_DIAGRAM_GROUP_CODE" val="n1-1"/>
  <p:tag name="KSO_WM_UNIT_PRESET_TEXT" val="请在这里输入您的内容文字请在这里输入您的内容文字请在这里输入您的内容文字"/>
  <p:tag name="KSO_WM_UNIT_TEXT_FILL_FORE_SCHEMECOLOR_INDEX" val="13"/>
  <p:tag name="KSO_WM_UNIT_TEXT_FILL_TYPE" val="1"/>
</p:tagLst>
</file>

<file path=ppt/tags/tag104.xml><?xml version="1.0" encoding="utf-8"?>
<p:tagLst xmlns:p="http://schemas.openxmlformats.org/presentationml/2006/main">
  <p:tag name="KSO_WM_TEMPLATE_CATEGORY" val="diagram"/>
  <p:tag name="KSO_WM_TEMPLATE_INDEX" val="20181967"/>
  <p:tag name="KSO_WM_TAG_VERSION" val="1.0"/>
  <p:tag name="KSO_WM_BEAUTIFY_FLAG" val=""/>
  <p:tag name="KSO_WM_UNIT_TYPE" val="n_h_i"/>
  <p:tag name="KSO_WM_UNIT_INDEX" val="1_4_1"/>
  <p:tag name="KSO_WM_UNIT_ID" val="diagram20181967_3*n_h_i*1_4_1"/>
  <p:tag name="KSO_WM_UNIT_LAYERLEVEL" val="1_1_1"/>
  <p:tag name="KSO_WM_DIAGRAM_GROUP_CODE" val="n1-1"/>
  <p:tag name="KSO_WM_UNIT_FILL_FORE_SCHEMECOLOR_INDEX" val="6"/>
  <p:tag name="KSO_WM_UNIT_FILL_TYPE" val="1"/>
  <p:tag name="KSO_WM_UNIT_TEXT_FILL_FORE_SCHEMECOLOR_INDEX" val="13"/>
  <p:tag name="KSO_WM_UNIT_TEXT_FILL_TYPE" val="1"/>
</p:tagLst>
</file>

<file path=ppt/tags/tag105.xml><?xml version="1.0" encoding="utf-8"?>
<p:tagLst xmlns:p="http://schemas.openxmlformats.org/presentationml/2006/main">
  <p:tag name="KSO_WM_TEMPLATE_CATEGORY" val="diagram"/>
  <p:tag name="KSO_WM_TEMPLATE_INDEX" val="20181967"/>
  <p:tag name="KSO_WM_TAG_VERSION" val="1.0"/>
  <p:tag name="KSO_WM_BEAUTIFY_FLAG" val=""/>
  <p:tag name="KSO_WM_UNIT_TYPE" val="n_h_f"/>
  <p:tag name="KSO_WM_UNIT_INDEX" val="1_4_1"/>
  <p:tag name="KSO_WM_UNIT_ID" val="diagram20181967_3*n_h_f*1_4_1"/>
  <p:tag name="KSO_WM_UNIT_LAYERLEVEL" val="1_1_1"/>
  <p:tag name="KSO_WM_UNIT_VALUE" val="36"/>
  <p:tag name="KSO_WM_UNIT_HIGHLIGHT" val="0"/>
  <p:tag name="KSO_WM_UNIT_COMPATIBLE" val="0"/>
  <p:tag name="KSO_WM_UNIT_CLEAR" val="0"/>
  <p:tag name="KSO_WM_DIAGRAM_GROUP_CODE" val="n1-1"/>
  <p:tag name="KSO_WM_UNIT_PRESET_TEXT" val="请在这里输入您的内容文字请在这里输入您的内容文字请在这里输入您的内容文字"/>
  <p:tag name="KSO_WM_UNIT_TEXT_FILL_FORE_SCHEMECOLOR_INDEX" val="13"/>
  <p:tag name="KSO_WM_UNIT_TEXT_FILL_TYPE" val="1"/>
</p:tagLst>
</file>

<file path=ppt/tags/tag106.xml><?xml version="1.0" encoding="utf-8"?>
<p:tagLst xmlns:p="http://schemas.openxmlformats.org/presentationml/2006/main">
  <p:tag name="KSO_WM_BEAUTIFY_FLAG" val="#wm#"/>
  <p:tag name="KSO_WM_TEMPLATE_CATEGORY" val="custom"/>
  <p:tag name="KSO_WM_TEMPLATE_INDEX" val="20184553"/>
</p:tagLst>
</file>

<file path=ppt/tags/tag107.xml><?xml version="1.0" encoding="utf-8"?>
<p:tagLst xmlns:p="http://schemas.openxmlformats.org/presentationml/2006/main">
  <p:tag name="KSO_WM_BEAUTIFY_FLAG" val="#wm#"/>
  <p:tag name="KSO_WM_TEMPLATE_CATEGORY" val="custom"/>
  <p:tag name="KSO_WM_TEMPLATE_INDEX" val="20184553"/>
</p:tagLst>
</file>

<file path=ppt/tags/tag108.xml><?xml version="1.0" encoding="utf-8"?>
<p:tagLst xmlns:p="http://schemas.openxmlformats.org/presentationml/2006/main">
  <p:tag name="KSO_WM_BEAUTIFY_FLAG" val="#wm#"/>
  <p:tag name="KSO_WM_TEMPLATE_CATEGORY" val="custom"/>
  <p:tag name="KSO_WM_TEMPLATE_INDEX" val="20184553"/>
</p:tagLst>
</file>

<file path=ppt/tags/tag109.xml><?xml version="1.0" encoding="utf-8"?>
<p:tagLst xmlns:p="http://schemas.openxmlformats.org/presentationml/2006/main">
  <p:tag name="KSO_WM_BEAUTIFY_FLAG" val="#wm#"/>
  <p:tag name="KSO_WM_TEMPLATE_CATEGORY" val="custom"/>
  <p:tag name="KSO_WM_TEMPLATE_INDEX" val="20184553"/>
</p:tagLst>
</file>

<file path=ppt/tags/tag11.xml><?xml version="1.0" encoding="utf-8"?>
<p:tagLst xmlns:p="http://schemas.openxmlformats.org/presentationml/2006/main">
  <p:tag name="POCKET_APPLY_TIME" val="2018年9月6日"/>
  <p:tag name="POCKET_APPLY_TYPE" val="Slide"/>
</p:tagLst>
</file>

<file path=ppt/tags/tag110.xml><?xml version="1.0" encoding="utf-8"?>
<p:tagLst xmlns:p="http://schemas.openxmlformats.org/presentationml/2006/main">
  <p:tag name="KSO_WM_BEAUTIFY_FLAG" val="#wm#"/>
  <p:tag name="KSO_WM_TEMPLATE_CATEGORY" val="custom"/>
  <p:tag name="KSO_WM_TEMPLATE_INDEX" val="20184553"/>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wm#"/>
  <p:tag name="KSO_WM_TEMPLATE_CATEGORY" val="custom"/>
  <p:tag name="KSO_WM_TEMPLATE_INDEX" val="20184553"/>
</p:tagLst>
</file>

<file path=ppt/tags/tag113.xml><?xml version="1.0" encoding="utf-8"?>
<p:tagLst xmlns:p="http://schemas.openxmlformats.org/presentationml/2006/main">
  <p:tag name="KSO_WM_UNIT_TABLE_BEAUTIFY" val="smartTable{55210db7-ee68-4c91-942b-4eab5478f2f6}"/>
  <p:tag name="TABLE_ENDDRAG_ORIGIN_RECT" val="829*317"/>
  <p:tag name="TABLE_ENDDRAG_RECT" val="82*256*829*317"/>
</p:tagLst>
</file>

<file path=ppt/tags/tag114.xml><?xml version="1.0" encoding="utf-8"?>
<p:tagLst xmlns:p="http://schemas.openxmlformats.org/presentationml/2006/main">
  <p:tag name="KSO_WM_BEAUTIFY_FLAG" val="#wm#"/>
  <p:tag name="KSO_WM_TEMPLATE_CATEGORY" val="custom"/>
  <p:tag name="KSO_WM_TEMPLATE_INDEX" val="20184553"/>
</p:tagLst>
</file>

<file path=ppt/tags/tag115.xml><?xml version="1.0" encoding="utf-8"?>
<p:tagLst xmlns:p="http://schemas.openxmlformats.org/presentationml/2006/main">
  <p:tag name="KSO_WM_UNIT_TABLE_BEAUTIFY" val="smartTable{55210db7-ee68-4c91-942b-4eab5478f2f6}"/>
  <p:tag name="TABLE_ENDDRAG_ORIGIN_RECT" val="829*317"/>
  <p:tag name="TABLE_ENDDRAG_RECT" val="82*256*829*317"/>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wm#"/>
  <p:tag name="KSO_WM_TEMPLATE_CATEGORY" val="custom"/>
  <p:tag name="KSO_WM_TEMPLATE_INDEX" val="20184553"/>
</p:tagLst>
</file>

<file path=ppt/tags/tag118.xml><?xml version="1.0" encoding="utf-8"?>
<p:tagLst xmlns:p="http://schemas.openxmlformats.org/presentationml/2006/main">
  <p:tag name="KSO_WM_UNIT_TABLE_BEAUTIFY" val="smartTable{abbbd827-3f88-47c1-a44e-fb1155bb3776}"/>
  <p:tag name="TABLE_ENDDRAG_ORIGIN_RECT" val="834*183"/>
  <p:tag name="TABLE_ENDDRAG_RECT" val="63*187*834*183"/>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POCKET_APPLY_TIME" val="2018年9月6日"/>
  <p:tag name="POCKET_APPLY_TYPE" val="Slide"/>
</p:tagLst>
</file>

<file path=ppt/tags/tag120.xml><?xml version="1.0" encoding="utf-8"?>
<p:tagLst xmlns:p="http://schemas.openxmlformats.org/presentationml/2006/main">
  <p:tag name="KSO_WM_BEAUTIFY_FLAG" val="#wm#"/>
  <p:tag name="KSO_WM_TEMPLATE_CATEGORY" val="custom"/>
  <p:tag name="KSO_WM_TEMPLATE_INDEX" val="20184553"/>
</p:tagLst>
</file>

<file path=ppt/tags/tag121.xml><?xml version="1.0" encoding="utf-8"?>
<p:tagLst xmlns:p="http://schemas.openxmlformats.org/presentationml/2006/main">
  <p:tag name="KSO_WM_UNIT_TABLE_BEAUTIFY" val="smartTable{abbbd827-3f88-47c1-a44e-fb1155bb3776}"/>
  <p:tag name="TABLE_ENDDRAG_ORIGIN_RECT" val="834*183"/>
  <p:tag name="TABLE_ENDDRAG_RECT" val="63*187*834*183"/>
</p:tagLst>
</file>

<file path=ppt/tags/tag122.xml><?xml version="1.0" encoding="utf-8"?>
<p:tagLst xmlns:p="http://schemas.openxmlformats.org/presentationml/2006/main">
  <p:tag name="KSO_WM_BEAUTIFY_FLAG" val="#wm#"/>
  <p:tag name="KSO_WM_TEMPLATE_CATEGORY" val="custom"/>
  <p:tag name="KSO_WM_TEMPLATE_INDEX" val="20184553"/>
</p:tagLst>
</file>

<file path=ppt/tags/tag123.xml><?xml version="1.0" encoding="utf-8"?>
<p:tagLst xmlns:p="http://schemas.openxmlformats.org/presentationml/2006/main">
  <p:tag name="KSO_WM_BEAUTIFY_FLAG" val="#wm#"/>
  <p:tag name="KSO_WM_TEMPLATE_CATEGORY" val="custom"/>
  <p:tag name="KSO_WM_TEMPLATE_INDEX" val="20184553"/>
</p:tagLst>
</file>

<file path=ppt/tags/tag124.xml><?xml version="1.0" encoding="utf-8"?>
<p:tagLst xmlns:p="http://schemas.openxmlformats.org/presentationml/2006/main">
  <p:tag name="KSO_WM_BEAUTIFY_FLAG" val="#wm#"/>
  <p:tag name="KSO_WM_TEMPLATE_CATEGORY" val="custom"/>
  <p:tag name="KSO_WM_TEMPLATE_INDEX" val="20184553"/>
</p:tagLst>
</file>

<file path=ppt/tags/tag125.xml><?xml version="1.0" encoding="utf-8"?>
<p:tagLst xmlns:p="http://schemas.openxmlformats.org/presentationml/2006/main">
  <p:tag name="KSO_WM_BEAUTIFY_FLAG" val="#wm#"/>
  <p:tag name="KSO_WM_TEMPLATE_CATEGORY" val="custom"/>
  <p:tag name="KSO_WM_TEMPLATE_INDEX" val="20184553"/>
</p:tagLst>
</file>

<file path=ppt/tags/tag126.xml><?xml version="1.0" encoding="utf-8"?>
<p:tagLst xmlns:p="http://schemas.openxmlformats.org/presentationml/2006/main">
  <p:tag name="KSO_WM_BEAUTIFY_FLAG" val="#wm#"/>
  <p:tag name="KSO_WM_TEMPLATE_CATEGORY" val="custom"/>
  <p:tag name="KSO_WM_TEMPLATE_INDEX" val="20184553"/>
</p:tagLst>
</file>

<file path=ppt/tags/tag127.xml><?xml version="1.0" encoding="utf-8"?>
<p:tagLst xmlns:p="http://schemas.openxmlformats.org/presentationml/2006/main">
  <p:tag name="KSO_WM_BEAUTIFY_FLAG" val="#wm#"/>
  <p:tag name="KSO_WM_TEMPLATE_CATEGORY" val="custom"/>
  <p:tag name="KSO_WM_TEMPLATE_INDEX" val="20184553"/>
</p:tagLst>
</file>

<file path=ppt/tags/tag128.xml><?xml version="1.0" encoding="utf-8"?>
<p:tagLst xmlns:p="http://schemas.openxmlformats.org/presentationml/2006/main">
  <p:tag name="KSO_WM_BEAUTIFY_FLAG" val="#wm#"/>
  <p:tag name="KSO_WM_TEMPLATE_CATEGORY" val="custom"/>
  <p:tag name="KSO_WM_TEMPLATE_INDEX" val="20184553"/>
</p:tagLst>
</file>

<file path=ppt/tags/tag129.xml><?xml version="1.0" encoding="utf-8"?>
<p:tagLst xmlns:p="http://schemas.openxmlformats.org/presentationml/2006/main">
  <p:tag name="KSO_WM_BEAUTIFY_FLAG" val="#wm#"/>
  <p:tag name="KSO_WM_TEMPLATE_CATEGORY" val="custom"/>
  <p:tag name="KSO_WM_TEMPLATE_INDEX" val="20184553"/>
</p:tagLst>
</file>

<file path=ppt/tags/tag13.xml><?xml version="1.0" encoding="utf-8"?>
<p:tagLst xmlns:p="http://schemas.openxmlformats.org/presentationml/2006/main">
  <p:tag name="POCKET_APPLY_TIME" val="2018年9月6日"/>
  <p:tag name="POCKET_APPLY_TYPE" val="Slide"/>
</p:tagLst>
</file>

<file path=ppt/tags/tag130.xml><?xml version="1.0" encoding="utf-8"?>
<p:tagLst xmlns:p="http://schemas.openxmlformats.org/presentationml/2006/main">
  <p:tag name="KSO_WM_BEAUTIFY_FLAG" val="#wm#"/>
  <p:tag name="KSO_WM_TEMPLATE_CATEGORY" val="custom"/>
  <p:tag name="KSO_WM_TEMPLATE_INDEX" val="20184553"/>
</p:tagLst>
</file>

<file path=ppt/tags/tag131.xml><?xml version="1.0" encoding="utf-8"?>
<p:tagLst xmlns:p="http://schemas.openxmlformats.org/presentationml/2006/main">
  <p:tag name="KSO_WM_BEAUTIFY_FLAG" val="#wm#"/>
  <p:tag name="KSO_WM_TEMPLATE_CATEGORY" val="custom"/>
  <p:tag name="KSO_WM_TEMPLATE_INDEX" val="20184553"/>
</p:tagLst>
</file>

<file path=ppt/tags/tag132.xml><?xml version="1.0" encoding="utf-8"?>
<p:tagLst xmlns:p="http://schemas.openxmlformats.org/presentationml/2006/main">
  <p:tag name="KSO_WM_BEAUTIFY_FLAG" val="#wm#"/>
  <p:tag name="KSO_WM_TEMPLATE_CATEGORY" val="custom"/>
  <p:tag name="KSO_WM_TEMPLATE_INDEX" val="20184553"/>
</p:tagLst>
</file>

<file path=ppt/tags/tag133.xml><?xml version="1.0" encoding="utf-8"?>
<p:tagLst xmlns:p="http://schemas.openxmlformats.org/presentationml/2006/main">
  <p:tag name="KSO_WM_BEAUTIFY_FLAG" val="#wm#"/>
  <p:tag name="KSO_WM_TEMPLATE_CATEGORY" val="custom"/>
  <p:tag name="KSO_WM_TEMPLATE_INDEX" val="20184553"/>
</p:tagLst>
</file>

<file path=ppt/tags/tag134.xml><?xml version="1.0" encoding="utf-8"?>
<p:tagLst xmlns:p="http://schemas.openxmlformats.org/presentationml/2006/main">
  <p:tag name="KSO_WM_BEAUTIFY_FLAG" val="#wm#"/>
  <p:tag name="KSO_WM_TEMPLATE_CATEGORY" val="custom"/>
  <p:tag name="KSO_WM_TEMPLATE_INDEX" val="20184553"/>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wm#"/>
  <p:tag name="KSO_WM_TEMPLATE_CATEGORY" val="custom"/>
  <p:tag name="KSO_WM_TEMPLATE_INDEX" val="20184553"/>
</p:tagLst>
</file>

<file path=ppt/tags/tag138.xml><?xml version="1.0" encoding="utf-8"?>
<p:tagLst xmlns:p="http://schemas.openxmlformats.org/presentationml/2006/main">
  <p:tag name="KSO_WM_BEAUTIFY_FLAG" val="#wm#"/>
  <p:tag name="KSO_WM_TEMPLATE_CATEGORY" val="custom"/>
  <p:tag name="KSO_WM_TEMPLATE_INDEX" val="20184553"/>
</p:tagLst>
</file>

<file path=ppt/tags/tag139.xml><?xml version="1.0" encoding="utf-8"?>
<p:tagLst xmlns:p="http://schemas.openxmlformats.org/presentationml/2006/main">
  <p:tag name="KSO_WM_BEAUTIFY_FLAG" val="#wm#"/>
  <p:tag name="KSO_WM_TEMPLATE_CATEGORY" val="custom"/>
  <p:tag name="KSO_WM_TEMPLATE_INDEX" val="20184553"/>
</p:tagLst>
</file>

<file path=ppt/tags/tag14.xml><?xml version="1.0" encoding="utf-8"?>
<p:tagLst xmlns:p="http://schemas.openxmlformats.org/presentationml/2006/main">
  <p:tag name="POCKET_APPLY_TIME" val="2018年9月6日"/>
  <p:tag name="POCKET_APPLY_TYPE" val="Slide"/>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wm#"/>
  <p:tag name="KSO_WM_TEMPLATE_CATEGORY" val="custom"/>
  <p:tag name="KSO_WM_TEMPLATE_INDEX" val="20184553"/>
</p:tagLst>
</file>

<file path=ppt/tags/tag142.xml><?xml version="1.0" encoding="utf-8"?>
<p:tagLst xmlns:p="http://schemas.openxmlformats.org/presentationml/2006/main">
  <p:tag name="KSO_WM_BEAUTIFY_FLAG" val="#wm#"/>
  <p:tag name="KSO_WM_TEMPLATE_CATEGORY" val="custom"/>
  <p:tag name="KSO_WM_TEMPLATE_INDEX" val="20184553"/>
</p:tagLst>
</file>

<file path=ppt/tags/tag143.xml><?xml version="1.0" encoding="utf-8"?>
<p:tagLst xmlns:p="http://schemas.openxmlformats.org/presentationml/2006/main">
  <p:tag name="KSO_WM_BEAUTIFY_FLAG" val="#wm#"/>
  <p:tag name="KSO_WM_TEMPLATE_CATEGORY" val="custom"/>
  <p:tag name="KSO_WM_TEMPLATE_INDEX" val="20184553"/>
</p:tagLst>
</file>

<file path=ppt/tags/tag144.xml><?xml version="1.0" encoding="utf-8"?>
<p:tagLst xmlns:p="http://schemas.openxmlformats.org/presentationml/2006/main">
  <p:tag name="KSO_WM_BEAUTIFY_FLAG" val="#wm#"/>
  <p:tag name="KSO_WM_TEMPLATE_CATEGORY" val="custom"/>
  <p:tag name="KSO_WM_TEMPLATE_INDEX" val="20184553"/>
</p:tagLst>
</file>

<file path=ppt/tags/tag145.xml><?xml version="1.0" encoding="utf-8"?>
<p:tagLst xmlns:p="http://schemas.openxmlformats.org/presentationml/2006/main">
  <p:tag name="KSO_WM_UNIT_TABLE_BEAUTIFY" val="smartTable{55210db7-ee68-4c91-942b-4eab5478f2f6}"/>
  <p:tag name="TABLE_ENDDRAG_ORIGIN_RECT" val="829*317"/>
  <p:tag name="TABLE_ENDDRAG_RECT" val="82*256*829*317"/>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wm#"/>
  <p:tag name="KSO_WM_TEMPLATE_CATEGORY" val="custom"/>
  <p:tag name="KSO_WM_TEMPLATE_INDEX" val="20184553"/>
</p:tagLst>
</file>

<file path=ppt/tags/tag148.xml><?xml version="1.0" encoding="utf-8"?>
<p:tagLst xmlns:p="http://schemas.openxmlformats.org/presentationml/2006/main">
  <p:tag name="KSO_WM_UNIT_TABLE_BEAUTIFY" val="smartTable{55210db7-ee68-4c91-942b-4eab5478f2f6}"/>
  <p:tag name="TABLE_ENDDRAG_ORIGIN_RECT" val="829*317"/>
  <p:tag name="TABLE_ENDDRAG_RECT" val="82*256*829*317"/>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POCKET_APPLY_TIME" val="2018年9月6日"/>
  <p:tag name="POCKET_APPLY_TYPE" val="Slide"/>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wm#"/>
  <p:tag name="KSO_WM_TEMPLATE_CATEGORY" val="custom"/>
  <p:tag name="KSO_WM_TEMPLATE_INDEX" val="20184553"/>
</p:tagLst>
</file>

<file path=ppt/tags/tag152.xml><?xml version="1.0" encoding="utf-8"?>
<p:tagLst xmlns:p="http://schemas.openxmlformats.org/presentationml/2006/main">
  <p:tag name="KSO_WM_BEAUTIFY_FLAG" val="#wm#"/>
  <p:tag name="KSO_WM_TEMPLATE_CATEGORY" val="custom"/>
  <p:tag name="KSO_WM_TEMPLATE_INDEX" val="20184553"/>
</p:tagLst>
</file>

<file path=ppt/tags/tag153.xml><?xml version="1.0" encoding="utf-8"?>
<p:tagLst xmlns:p="http://schemas.openxmlformats.org/presentationml/2006/main">
  <p:tag name="KSO_WM_BEAUTIFY_FLAG" val="#wm#"/>
  <p:tag name="KSO_WM_TEMPLATE_CATEGORY" val="custom"/>
  <p:tag name="KSO_WM_TEMPLATE_INDEX" val="20184553"/>
</p:tagLst>
</file>

<file path=ppt/tags/tag154.xml><?xml version="1.0" encoding="utf-8"?>
<p:tagLst xmlns:p="http://schemas.openxmlformats.org/presentationml/2006/main">
  <p:tag name="KSO_WM_BEAUTIFY_FLAG" val="#wm#"/>
  <p:tag name="KSO_WM_TEMPLATE_CATEGORY" val="custom"/>
  <p:tag name="KSO_WM_TEMPLATE_INDEX" val="20184553"/>
</p:tagLst>
</file>

<file path=ppt/tags/tag155.xml><?xml version="1.0" encoding="utf-8"?>
<p:tagLst xmlns:p="http://schemas.openxmlformats.org/presentationml/2006/main">
  <p:tag name="KSO_WM_BEAUTIFY_FLAG" val="#wm#"/>
  <p:tag name="KSO_WM_TEMPLATE_CATEGORY" val="custom"/>
  <p:tag name="KSO_WM_TEMPLATE_INDEX" val="20184553"/>
</p:tagLst>
</file>

<file path=ppt/tags/tag156.xml><?xml version="1.0" encoding="utf-8"?>
<p:tagLst xmlns:p="http://schemas.openxmlformats.org/presentationml/2006/main">
  <p:tag name="KSO_WM_BEAUTIFY_FLAG" val="#wm#"/>
  <p:tag name="KSO_WM_TEMPLATE_CATEGORY" val="custom"/>
  <p:tag name="KSO_WM_TEMPLATE_INDEX" val="20184553"/>
</p:tagLst>
</file>

<file path=ppt/tags/tag157.xml><?xml version="1.0" encoding="utf-8"?>
<p:tagLst xmlns:p="http://schemas.openxmlformats.org/presentationml/2006/main">
  <p:tag name="KSO_WM_BEAUTIFY_FLAG" val="#wm#"/>
  <p:tag name="KSO_WM_TEMPLATE_CATEGORY" val="custom"/>
  <p:tag name="KSO_WM_TEMPLATE_INDEX" val="20184553"/>
</p:tagLst>
</file>

<file path=ppt/tags/tag158.xml><?xml version="1.0" encoding="utf-8"?>
<p:tagLst xmlns:p="http://schemas.openxmlformats.org/presentationml/2006/main">
  <p:tag name="KSO_WM_BEAUTIFY_FLAG" val="#wm#"/>
  <p:tag name="KSO_WM_TEMPLATE_CATEGORY" val="custom"/>
  <p:tag name="KSO_WM_TEMPLATE_INDEX" val="20184553"/>
</p:tagLst>
</file>

<file path=ppt/tags/tag159.xml><?xml version="1.0" encoding="utf-8"?>
<p:tagLst xmlns:p="http://schemas.openxmlformats.org/presentationml/2006/main">
  <p:tag name="KSO_WM_BEAUTIFY_FLAG" val="#wm#"/>
  <p:tag name="KSO_WM_TEMPLATE_CATEGORY" val="custom"/>
  <p:tag name="KSO_WM_TEMPLATE_INDEX" val="20184553"/>
</p:tagLst>
</file>

<file path=ppt/tags/tag16.xml><?xml version="1.0" encoding="utf-8"?>
<p:tagLst xmlns:p="http://schemas.openxmlformats.org/presentationml/2006/main">
  <p:tag name="POCKET_APPLY_TIME" val="2018年9月6日"/>
  <p:tag name="POCKET_APPLY_TYPE" val="Slide"/>
</p:tagLst>
</file>

<file path=ppt/tags/tag160.xml><?xml version="1.0" encoding="utf-8"?>
<p:tagLst xmlns:p="http://schemas.openxmlformats.org/presentationml/2006/main">
  <p:tag name="KSO_WM_BEAUTIFY_FLAG" val="#wm#"/>
  <p:tag name="KSO_WM_TEMPLATE_CATEGORY" val="custom"/>
  <p:tag name="KSO_WM_TEMPLATE_INDEX" val="20184553"/>
</p:tagLst>
</file>

<file path=ppt/tags/tag161.xml><?xml version="1.0" encoding="utf-8"?>
<p:tagLst xmlns:p="http://schemas.openxmlformats.org/presentationml/2006/main">
  <p:tag name="KSO_WM_BEAUTIFY_FLAG" val="#wm#"/>
  <p:tag name="KSO_WM_TEMPLATE_CATEGORY" val="custom"/>
  <p:tag name="KSO_WM_TEMPLATE_INDEX" val="20184553"/>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wm#"/>
  <p:tag name="KSO_WM_TEMPLATE_CATEGORY" val="custom"/>
  <p:tag name="KSO_WM_TEMPLATE_INDEX" val="20184553"/>
</p:tagLst>
</file>

<file path=ppt/tags/tag165.xml><?xml version="1.0" encoding="utf-8"?>
<p:tagLst xmlns:p="http://schemas.openxmlformats.org/presentationml/2006/main">
  <p:tag name="KSO_WM_BEAUTIFY_FLAG" val="#wm#"/>
  <p:tag name="KSO_WM_TEMPLATE_CATEGORY" val="custom"/>
  <p:tag name="KSO_WM_TEMPLATE_INDEX" val="20184553"/>
</p:tagLst>
</file>

<file path=ppt/tags/tag166.xml><?xml version="1.0" encoding="utf-8"?>
<p:tagLst xmlns:p="http://schemas.openxmlformats.org/presentationml/2006/main">
  <p:tag name="KSO_WM_BEAUTIFY_FLAG" val="#wm#"/>
  <p:tag name="KSO_WM_TEMPLATE_CATEGORY" val="custom"/>
  <p:tag name="KSO_WM_TEMPLATE_INDEX" val="20184553"/>
</p:tagLst>
</file>

<file path=ppt/tags/tag167.xml><?xml version="1.0" encoding="utf-8"?>
<p:tagLst xmlns:p="http://schemas.openxmlformats.org/presentationml/2006/main">
  <p:tag name="KSO_WM_BEAUTIFY_FLAG" val="#wm#"/>
  <p:tag name="KSO_WM_TEMPLATE_CATEGORY" val="custom"/>
  <p:tag name="KSO_WM_TEMPLATE_INDEX" val="20184553"/>
</p:tagLst>
</file>

<file path=ppt/tags/tag168.xml><?xml version="1.0" encoding="utf-8"?>
<p:tagLst xmlns:p="http://schemas.openxmlformats.org/presentationml/2006/main">
  <p:tag name="KSO_WM_BEAUTIFY_FLAG" val="#wm#"/>
  <p:tag name="KSO_WM_TEMPLATE_CATEGORY" val="custom"/>
  <p:tag name="KSO_WM_TEMPLATE_INDEX" val="20184553"/>
</p:tagLst>
</file>

<file path=ppt/tags/tag169.xml><?xml version="1.0" encoding="utf-8"?>
<p:tagLst xmlns:p="http://schemas.openxmlformats.org/presentationml/2006/main">
  <p:tag name="KSO_WM_BEAUTIFY_FLAG" val="#wm#"/>
  <p:tag name="KSO_WM_TEMPLATE_CATEGORY" val="custom"/>
  <p:tag name="KSO_WM_TEMPLATE_INDEX" val="20184553"/>
</p:tagLst>
</file>

<file path=ppt/tags/tag17.xml><?xml version="1.0" encoding="utf-8"?>
<p:tagLst xmlns:p="http://schemas.openxmlformats.org/presentationml/2006/main">
  <p:tag name="POCKET_APPLY_TIME" val="2018年9月6日"/>
  <p:tag name="POCKET_APPLY_TYPE" val="Slide"/>
</p:tagLst>
</file>

<file path=ppt/tags/tag170.xml><?xml version="1.0" encoding="utf-8"?>
<p:tagLst xmlns:p="http://schemas.openxmlformats.org/presentationml/2006/main">
  <p:tag name="KSO_WM_BEAUTIFY_FLAG" val="#wm#"/>
  <p:tag name="KSO_WM_TEMPLATE_CATEGORY" val="custom"/>
  <p:tag name="KSO_WM_TEMPLATE_INDEX" val="20184553"/>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wm#"/>
  <p:tag name="KSO_WM_TEMPLATE_CATEGORY" val="custom"/>
  <p:tag name="KSO_WM_TEMPLATE_INDEX" val="20184553"/>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wm#"/>
  <p:tag name="KSO_WM_TEMPLATE_CATEGORY" val="custom"/>
  <p:tag name="KSO_WM_TEMPLATE_INDEX" val="20184553"/>
</p:tagLst>
</file>

<file path=ppt/tags/tag175.xml><?xml version="1.0" encoding="utf-8"?>
<p:tagLst xmlns:p="http://schemas.openxmlformats.org/presentationml/2006/main">
  <p:tag name="KSO_WM_BEAUTIFY_FLAG" val="#wm#"/>
  <p:tag name="KSO_WM_TEMPLATE_CATEGORY" val="custom"/>
  <p:tag name="KSO_WM_TEMPLATE_INDEX" val="20184553"/>
</p:tagLst>
</file>

<file path=ppt/tags/tag176.xml><?xml version="1.0" encoding="utf-8"?>
<p:tagLst xmlns:p="http://schemas.openxmlformats.org/presentationml/2006/main">
  <p:tag name="KSO_WM_BEAUTIFY_FLAG" val="#wm#"/>
  <p:tag name="KSO_WM_TEMPLATE_CATEGORY" val="custom"/>
  <p:tag name="KSO_WM_TEMPLATE_INDEX" val="20184553"/>
</p:tagLst>
</file>

<file path=ppt/tags/tag177.xml><?xml version="1.0" encoding="utf-8"?>
<p:tagLst xmlns:p="http://schemas.openxmlformats.org/presentationml/2006/main">
  <p:tag name="KSO_WM_BEAUTIFY_FLAG" val="#wm#"/>
  <p:tag name="KSO_WM_TEMPLATE_CATEGORY" val="custom"/>
  <p:tag name="KSO_WM_TEMPLATE_INDEX" val="20184553"/>
</p:tagLst>
</file>

<file path=ppt/tags/tag178.xml><?xml version="1.0" encoding="utf-8"?>
<p:tagLst xmlns:p="http://schemas.openxmlformats.org/presentationml/2006/main">
  <p:tag name="KSO_WM_BEAUTIFY_FLAG" val="#wm#"/>
  <p:tag name="KSO_WM_TEMPLATE_CATEGORY" val="custom"/>
  <p:tag name="KSO_WM_TEMPLATE_INDEX" val="20184553"/>
</p:tagLst>
</file>

<file path=ppt/tags/tag179.xml><?xml version="1.0" encoding="utf-8"?>
<p:tagLst xmlns:p="http://schemas.openxmlformats.org/presentationml/2006/main">
  <p:tag name="KSO_WM_BEAUTIFY_FLAG" val="#wm#"/>
  <p:tag name="KSO_WM_TEMPLATE_CATEGORY" val="custom"/>
  <p:tag name="KSO_WM_TEMPLATE_INDEX" val="20184553"/>
</p:tagLst>
</file>

<file path=ppt/tags/tag18.xml><?xml version="1.0" encoding="utf-8"?>
<p:tagLst xmlns:p="http://schemas.openxmlformats.org/presentationml/2006/main">
  <p:tag name="POCKET_APPLY_TIME" val="2018年9月6日"/>
  <p:tag name="POCKET_APPLY_TYPE" val="Slide"/>
</p:tagLst>
</file>

<file path=ppt/tags/tag180.xml><?xml version="1.0" encoding="utf-8"?>
<p:tagLst xmlns:p="http://schemas.openxmlformats.org/presentationml/2006/main">
  <p:tag name="KSO_WM_BEAUTIFY_FLAG" val="#wm#"/>
  <p:tag name="KSO_WM_TEMPLATE_CATEGORY" val="custom"/>
  <p:tag name="KSO_WM_TEMPLATE_INDEX" val="20184553"/>
</p:tagLst>
</file>

<file path=ppt/tags/tag181.xml><?xml version="1.0" encoding="utf-8"?>
<p:tagLst xmlns:p="http://schemas.openxmlformats.org/presentationml/2006/main">
  <p:tag name="KSO_WM_BEAUTIFY_FLAG" val="#wm#"/>
  <p:tag name="KSO_WM_TEMPLATE_CATEGORY" val="custom"/>
  <p:tag name="KSO_WM_TEMPLATE_INDEX" val="20184553"/>
</p:tagLst>
</file>

<file path=ppt/tags/tag182.xml><?xml version="1.0" encoding="utf-8"?>
<p:tagLst xmlns:p="http://schemas.openxmlformats.org/presentationml/2006/main">
  <p:tag name="KSO_WM_BEAUTIFY_FLAG" val="#wm#"/>
  <p:tag name="KSO_WM_TEMPLATE_CATEGORY" val="custom"/>
  <p:tag name="KSO_WM_TEMPLATE_INDEX" val="20184553"/>
</p:tagLst>
</file>

<file path=ppt/tags/tag183.xml><?xml version="1.0" encoding="utf-8"?>
<p:tagLst xmlns:p="http://schemas.openxmlformats.org/presentationml/2006/main">
  <p:tag name="KSO_WM_BEAUTIFY_FLAG" val="#wm#"/>
  <p:tag name="KSO_WM_TEMPLATE_CATEGORY" val="custom"/>
  <p:tag name="KSO_WM_TEMPLATE_INDEX" val="20184553"/>
</p:tagLst>
</file>

<file path=ppt/tags/tag184.xml><?xml version="1.0" encoding="utf-8"?>
<p:tagLst xmlns:p="http://schemas.openxmlformats.org/presentationml/2006/main">
  <p:tag name="KSO_WM_BEAUTIFY_FLAG" val="#wm#"/>
  <p:tag name="KSO_WM_TEMPLATE_CATEGORY" val="custom"/>
  <p:tag name="KSO_WM_TEMPLATE_INDEX" val="20184553"/>
</p:tagLst>
</file>

<file path=ppt/tags/tag185.xml><?xml version="1.0" encoding="utf-8"?>
<p:tagLst xmlns:p="http://schemas.openxmlformats.org/presentationml/2006/main">
  <p:tag name="KSO_WM_BEAUTIFY_FLAG" val="#wm#"/>
  <p:tag name="KSO_WM_TEMPLATE_CATEGORY" val="custom"/>
  <p:tag name="KSO_WM_TEMPLATE_INDEX" val="20184553"/>
</p:tagLst>
</file>

<file path=ppt/tags/tag186.xml><?xml version="1.0" encoding="utf-8"?>
<p:tagLst xmlns:p="http://schemas.openxmlformats.org/presentationml/2006/main">
  <p:tag name="KSO_WM_BEAUTIFY_FLAG" val="#wm#"/>
  <p:tag name="KSO_WM_TEMPLATE_CATEGORY" val="custom"/>
  <p:tag name="KSO_WM_TEMPLATE_INDEX" val="20184553"/>
</p:tagLst>
</file>

<file path=ppt/tags/tag187.xml><?xml version="1.0" encoding="utf-8"?>
<p:tagLst xmlns:p="http://schemas.openxmlformats.org/presentationml/2006/main">
  <p:tag name="KSO_WM_BEAUTIFY_FLAG" val="#wm#"/>
  <p:tag name="KSO_WM_TEMPLATE_CATEGORY" val="custom"/>
  <p:tag name="KSO_WM_TEMPLATE_INDEX" val="20184553"/>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POCKET_APPLY_TIME" val="2018年9月6日"/>
  <p:tag name="POCKET_APPLY_TYPE" val="Slide"/>
</p:tagLst>
</file>

<file path=ppt/tags/tag190.xml><?xml version="1.0" encoding="utf-8"?>
<p:tagLst xmlns:p="http://schemas.openxmlformats.org/presentationml/2006/main">
  <p:tag name="KSO_WM_BEAUTIFY_FLAG" val="#wm#"/>
  <p:tag name="KSO_WM_TEMPLATE_CATEGORY" val="custom"/>
  <p:tag name="KSO_WM_TEMPLATE_INDEX" val="20184553"/>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wm#"/>
  <p:tag name="KSO_WM_TEMPLATE_CATEGORY" val="custom"/>
  <p:tag name="KSO_WM_TEMPLATE_INDEX" val="20184553"/>
</p:tagLst>
</file>

<file path=ppt/tags/tag194.xml><?xml version="1.0" encoding="utf-8"?>
<p:tagLst xmlns:p="http://schemas.openxmlformats.org/presentationml/2006/main">
  <p:tag name="KSO_WM_BEAUTIFY_FLAG" val="#wm#"/>
  <p:tag name="KSO_WM_TEMPLATE_CATEGORY" val="custom"/>
  <p:tag name="KSO_WM_TEMPLATE_INDEX" val="20184553"/>
</p:tagLst>
</file>

<file path=ppt/tags/tag195.xml><?xml version="1.0" encoding="utf-8"?>
<p:tagLst xmlns:p="http://schemas.openxmlformats.org/presentationml/2006/main">
  <p:tag name="KSO_WM_BEAUTIFY_FLAG" val="#wm#"/>
  <p:tag name="KSO_WM_TEMPLATE_CATEGORY" val="custom"/>
  <p:tag name="KSO_WM_TEMPLATE_INDEX" val="20184553"/>
</p:tagLst>
</file>

<file path=ppt/tags/tag196.xml><?xml version="1.0" encoding="utf-8"?>
<p:tagLst xmlns:p="http://schemas.openxmlformats.org/presentationml/2006/main">
  <p:tag name="KSO_WM_BEAUTIFY_FLAG" val="#wm#"/>
  <p:tag name="KSO_WM_TEMPLATE_CATEGORY" val="custom"/>
  <p:tag name="KSO_WM_TEMPLATE_INDEX" val="20184553"/>
</p:tagLst>
</file>

<file path=ppt/tags/tag197.xml><?xml version="1.0" encoding="utf-8"?>
<p:tagLst xmlns:p="http://schemas.openxmlformats.org/presentationml/2006/main">
  <p:tag name="KSO_WM_BEAUTIFY_FLAG" val="#wm#"/>
  <p:tag name="KSO_WM_TEMPLATE_CATEGORY" val="custom"/>
  <p:tag name="KSO_WM_TEMPLATE_INDEX" val="20184553"/>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wm#"/>
  <p:tag name="KSO_WM_TEMPLATE_CATEGORY" val="custom"/>
  <p:tag name="KSO_WM_TEMPLATE_INDEX" val="20184553"/>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p="http://schemas.openxmlformats.org/presentationml/2006/main">
  <p:tag name="POCKET_APPLY_TIME" val="2018年9月6日"/>
  <p:tag name="POCKET_APPLY_TYPE" val="Slide"/>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wm#"/>
  <p:tag name="KSO_WM_TEMPLATE_CATEGORY" val="custom"/>
  <p:tag name="KSO_WM_TEMPLATE_INDEX" val="20184553"/>
</p:tagLst>
</file>

<file path=ppt/tags/tag202.xml><?xml version="1.0" encoding="utf-8"?>
<p:tagLst xmlns:p="http://schemas.openxmlformats.org/presentationml/2006/main">
  <p:tag name="KSO_WM_BEAUTIFY_FLAG" val="#wm#"/>
  <p:tag name="KSO_WM_TEMPLATE_CATEGORY" val="custom"/>
  <p:tag name="KSO_WM_TEMPLATE_INDEX" val="20184553"/>
</p:tagLst>
</file>

<file path=ppt/tags/tag203.xml><?xml version="1.0" encoding="utf-8"?>
<p:tagLst xmlns:p="http://schemas.openxmlformats.org/presentationml/2006/main">
  <p:tag name="KSO_WM_BEAUTIFY_FLAG" val="#wm#"/>
  <p:tag name="KSO_WM_TEMPLATE_CATEGORY" val="custom"/>
  <p:tag name="KSO_WM_TEMPLATE_INDEX" val="20184553"/>
</p:tagLst>
</file>

<file path=ppt/tags/tag204.xml><?xml version="1.0" encoding="utf-8"?>
<p:tagLst xmlns:p="http://schemas.openxmlformats.org/presentationml/2006/main">
  <p:tag name="KSO_WM_BEAUTIFY_FLAG" val="#wm#"/>
  <p:tag name="KSO_WM_TEMPLATE_CATEGORY" val="custom"/>
  <p:tag name="KSO_WM_TEMPLATE_INDEX" val="20184553"/>
</p:tagLst>
</file>

<file path=ppt/tags/tag205.xml><?xml version="1.0" encoding="utf-8"?>
<p:tagLst xmlns:p="http://schemas.openxmlformats.org/presentationml/2006/main">
  <p:tag name="KSO_WM_BEAUTIFY_FLAG" val="#wm#"/>
  <p:tag name="KSO_WM_TEMPLATE_CATEGORY" val="custom"/>
  <p:tag name="KSO_WM_TEMPLATE_INDEX" val="20184553"/>
</p:tagLst>
</file>

<file path=ppt/tags/tag206.xml><?xml version="1.0" encoding="utf-8"?>
<p:tagLst xmlns:p="http://schemas.openxmlformats.org/presentationml/2006/main">
  <p:tag name="KSO_WM_BEAUTIFY_FLAG" val="#wm#"/>
  <p:tag name="KSO_WM_TEMPLATE_CATEGORY" val="custom"/>
  <p:tag name="KSO_WM_TEMPLATE_INDEX" val="20184553"/>
</p:tagLst>
</file>

<file path=ppt/tags/tag207.xml><?xml version="1.0" encoding="utf-8"?>
<p:tagLst xmlns:p="http://schemas.openxmlformats.org/presentationml/2006/main">
  <p:tag name="KSO_WM_BEAUTIFY_FLAG" val="#wm#"/>
  <p:tag name="KSO_WM_TEMPLATE_CATEGORY" val="custom"/>
  <p:tag name="KSO_WM_TEMPLATE_INDEX" val="20184553"/>
</p:tagLst>
</file>

<file path=ppt/tags/tag208.xml><?xml version="1.0" encoding="utf-8"?>
<p:tagLst xmlns:p="http://schemas.openxmlformats.org/presentationml/2006/main">
  <p:tag name="KSO_WM_BEAUTIFY_FLAG" val="#wm#"/>
  <p:tag name="KSO_WM_TEMPLATE_CATEGORY" val="custom"/>
  <p:tag name="KSO_WM_TEMPLATE_INDEX" val="20184553"/>
</p:tagLst>
</file>

<file path=ppt/tags/tag209.xml><?xml version="1.0" encoding="utf-8"?>
<p:tagLst xmlns:p="http://schemas.openxmlformats.org/presentationml/2006/main">
  <p:tag name="KSO_WM_BEAUTIFY_FLAG" val="#wm#"/>
  <p:tag name="KSO_WM_TEMPLATE_CATEGORY" val="custom"/>
  <p:tag name="KSO_WM_TEMPLATE_INDEX" val="20184553"/>
</p:tagLst>
</file>

<file path=ppt/tags/tag21.xml><?xml version="1.0" encoding="utf-8"?>
<p:tagLst xmlns:p="http://schemas.openxmlformats.org/presentationml/2006/main">
  <p:tag name="POCKET_APPLY_TIME" val="2018年9月6日"/>
  <p:tag name="POCKET_APPLY_TYPE" val="Slide"/>
</p:tagLst>
</file>

<file path=ppt/tags/tag210.xml><?xml version="1.0" encoding="utf-8"?>
<p:tagLst xmlns:p="http://schemas.openxmlformats.org/presentationml/2006/main">
  <p:tag name="KSO_WM_BEAUTIFY_FLAG" val="#wm#"/>
  <p:tag name="KSO_WM_TEMPLATE_CATEGORY" val="custom"/>
  <p:tag name="KSO_WM_TEMPLATE_INDEX" val="20184553"/>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wm#"/>
  <p:tag name="KSO_WM_TEMPLATE_CATEGORY" val="custom"/>
  <p:tag name="KSO_WM_TEMPLATE_INDEX" val="20184553"/>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wm#"/>
  <p:tag name="KSO_WM_TEMPLATE_CATEGORY" val="custom"/>
  <p:tag name="KSO_WM_TEMPLATE_INDEX" val="20184553"/>
</p:tagLst>
</file>

<file path=ppt/tags/tag216.xml><?xml version="1.0" encoding="utf-8"?>
<p:tagLst xmlns:p="http://schemas.openxmlformats.org/presentationml/2006/main">
  <p:tag name="KSO_WM_BEAUTIFY_FLAG" val="#wm#"/>
  <p:tag name="KSO_WM_TEMPLATE_CATEGORY" val="custom"/>
  <p:tag name="KSO_WM_TEMPLATE_INDEX" val="20184553"/>
</p:tagLst>
</file>

<file path=ppt/tags/tag217.xml><?xml version="1.0" encoding="utf-8"?>
<p:tagLst xmlns:p="http://schemas.openxmlformats.org/presentationml/2006/main">
  <p:tag name="KSO_WM_BEAUTIFY_FLAG" val="#wm#"/>
  <p:tag name="KSO_WM_TEMPLATE_CATEGORY" val="custom"/>
  <p:tag name="KSO_WM_TEMPLATE_INDEX" val="20184553"/>
</p:tagLst>
</file>

<file path=ppt/tags/tag218.xml><?xml version="1.0" encoding="utf-8"?>
<p:tagLst xmlns:p="http://schemas.openxmlformats.org/presentationml/2006/main">
  <p:tag name="KSO_WM_BEAUTIFY_FLAG" val="#wm#"/>
  <p:tag name="KSO_WM_TEMPLATE_CATEGORY" val="custom"/>
  <p:tag name="KSO_WM_TEMPLATE_INDEX" val="20184553"/>
</p:tagLst>
</file>

<file path=ppt/tags/tag219.xml><?xml version="1.0" encoding="utf-8"?>
<p:tagLst xmlns:p="http://schemas.openxmlformats.org/presentationml/2006/main">
  <p:tag name="ISLIDE.DIAGRAM" val="218642"/>
</p:tagLst>
</file>

<file path=ppt/tags/tag22.xml><?xml version="1.0" encoding="utf-8"?>
<p:tagLst xmlns:p="http://schemas.openxmlformats.org/presentationml/2006/main">
  <p:tag name="POCKET_APPLY_TIME" val="2018年9月6日"/>
  <p:tag name="POCKET_APPLY_TYPE" val="Slide"/>
</p:tagLst>
</file>

<file path=ppt/tags/tag220.xml><?xml version="1.0" encoding="utf-8"?>
<p:tagLst xmlns:p="http://schemas.openxmlformats.org/presentationml/2006/main">
  <p:tag name="KSO_WM_BEAUTIFY_FLAG" val="#wm#"/>
  <p:tag name="KSO_WM_TEMPLATE_CATEGORY" val="custom"/>
  <p:tag name="KSO_WM_TEMPLATE_INDEX" val="20184553"/>
</p:tagLst>
</file>

<file path=ppt/tags/tag221.xml><?xml version="1.0" encoding="utf-8"?>
<p:tagLst xmlns:p="http://schemas.openxmlformats.org/presentationml/2006/main">
  <p:tag name="KSO_WM_BEAUTIFY_FLAG" val="#wm#"/>
  <p:tag name="KSO_WM_TEMPLATE_CATEGORY" val="custom"/>
  <p:tag name="KSO_WM_TEMPLATE_INDEX" val="20184553"/>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wm#"/>
  <p:tag name="KSO_WM_TEMPLATE_CATEGORY" val="custom"/>
  <p:tag name="KSO_WM_TEMPLATE_INDEX" val="20184553"/>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wm#"/>
  <p:tag name="KSO_WM_TEMPLATE_CATEGORY" val="custom"/>
  <p:tag name="KSO_WM_TEMPLATE_INDEX" val="20184553"/>
</p:tagLst>
</file>

<file path=ppt/tags/tag226.xml><?xml version="1.0" encoding="utf-8"?>
<p:tagLst xmlns:p="http://schemas.openxmlformats.org/presentationml/2006/main">
  <p:tag name="KSO_WM_BEAUTIFY_FLAG" val="#wm#"/>
  <p:tag name="KSO_WM_TEMPLATE_CATEGORY" val="custom"/>
  <p:tag name="KSO_WM_TEMPLATE_INDEX" val="20184553"/>
</p:tagLst>
</file>

<file path=ppt/tags/tag227.xml><?xml version="1.0" encoding="utf-8"?>
<p:tagLst xmlns:p="http://schemas.openxmlformats.org/presentationml/2006/main">
  <p:tag name="KSO_WM_BEAUTIFY_FLAG" val="#wm#"/>
  <p:tag name="KSO_WM_TEMPLATE_CATEGORY" val="custom"/>
  <p:tag name="KSO_WM_TEMPLATE_INDEX" val="20184553"/>
</p:tagLst>
</file>

<file path=ppt/tags/tag228.xml><?xml version="1.0" encoding="utf-8"?>
<p:tagLst xmlns:p="http://schemas.openxmlformats.org/presentationml/2006/main">
  <p:tag name="KSO_WM_BEAUTIFY_FLAG" val="#wm#"/>
  <p:tag name="KSO_WM_TEMPLATE_CATEGORY" val="custom"/>
  <p:tag name="KSO_WM_TEMPLATE_INDEX" val="20184553"/>
</p:tagLst>
</file>

<file path=ppt/tags/tag229.xml><?xml version="1.0" encoding="utf-8"?>
<p:tagLst xmlns:p="http://schemas.openxmlformats.org/presentationml/2006/main">
  <p:tag name="KSO_WM_BEAUTIFY_FLAG" val="#wm#"/>
  <p:tag name="KSO_WM_TEMPLATE_CATEGORY" val="custom"/>
  <p:tag name="KSO_WM_TEMPLATE_INDEX" val="20184553"/>
</p:tagLst>
</file>

<file path=ppt/tags/tag23.xml><?xml version="1.0" encoding="utf-8"?>
<p:tagLst xmlns:p="http://schemas.openxmlformats.org/presentationml/2006/main">
  <p:tag name="POCKET_APPLY_TIME" val="2018年9月6日"/>
  <p:tag name="POCKET_APPLY_TYPE" val="Slide"/>
</p:tagLst>
</file>

<file path=ppt/tags/tag230.xml><?xml version="1.0" encoding="utf-8"?>
<p:tagLst xmlns:p="http://schemas.openxmlformats.org/presentationml/2006/main">
  <p:tag name="KSO_WM_BEAUTIFY_FLAG" val="#wm#"/>
  <p:tag name="KSO_WM_TEMPLATE_CATEGORY" val="custom"/>
  <p:tag name="KSO_WM_TEMPLATE_INDEX" val="20184553"/>
</p:tagLst>
</file>

<file path=ppt/tags/tag231.xml><?xml version="1.0" encoding="utf-8"?>
<p:tagLst xmlns:p="http://schemas.openxmlformats.org/presentationml/2006/main">
  <p:tag name="KSO_WM_BEAUTIFY_FLAG" val="#wm#"/>
  <p:tag name="KSO_WM_TEMPLATE_CATEGORY" val="custom"/>
  <p:tag name="KSO_WM_TEMPLATE_INDEX" val="20184553"/>
</p:tagLst>
</file>

<file path=ppt/tags/tag232.xml><?xml version="1.0" encoding="utf-8"?>
<p:tagLst xmlns:p="http://schemas.openxmlformats.org/presentationml/2006/main">
  <p:tag name="KSO_WM_BEAUTIFY_FLAG" val="#wm#"/>
  <p:tag name="KSO_WM_TEMPLATE_CATEGORY" val="custom"/>
  <p:tag name="KSO_WM_TEMPLATE_INDEX" val="20184553"/>
</p:tagLst>
</file>

<file path=ppt/tags/tag233.xml><?xml version="1.0" encoding="utf-8"?>
<p:tagLst xmlns:p="http://schemas.openxmlformats.org/presentationml/2006/main">
  <p:tag name="KSO_WM_BEAUTIFY_FLAG" val="#wm#"/>
  <p:tag name="KSO_WM_TEMPLATE_CATEGORY" val="custom"/>
  <p:tag name="KSO_WM_TEMPLATE_INDEX" val="20184553"/>
</p:tagLst>
</file>

<file path=ppt/tags/tag234.xml><?xml version="1.0" encoding="utf-8"?>
<p:tagLst xmlns:p="http://schemas.openxmlformats.org/presentationml/2006/main">
  <p:tag name="KSO_WM_BEAUTIFY_FLAG" val="#wm#"/>
  <p:tag name="KSO_WM_TEMPLATE_CATEGORY" val="custom"/>
  <p:tag name="KSO_WM_TEMPLATE_INDEX" val="20184553"/>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wm#"/>
  <p:tag name="KSO_WM_TEMPLATE_CATEGORY" val="custom"/>
  <p:tag name="KSO_WM_TEMPLATE_INDEX" val="20184553"/>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POCKET_APPLY_TIME" val="2018年9月6日"/>
  <p:tag name="POCKET_APPLY_TYPE" val="Slide"/>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wm#"/>
  <p:tag name="KSO_WM_TEMPLATE_CATEGORY" val="custom"/>
  <p:tag name="KSO_WM_TEMPLATE_INDEX" val="20184553"/>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wm#"/>
  <p:tag name="KSO_WM_TEMPLATE_CATEGORY" val="custom"/>
  <p:tag name="KSO_WM_TEMPLATE_INDEX" val="20184553"/>
</p:tagLst>
</file>

<file path=ppt/tags/tag247.xml><?xml version="1.0" encoding="utf-8"?>
<p:tagLst xmlns:p="http://schemas.openxmlformats.org/presentationml/2006/main">
  <p:tag name="KSO_WM_BEAUTIFY_FLAG" val="#wm#"/>
  <p:tag name="KSO_WM_TEMPLATE_CATEGORY" val="custom"/>
  <p:tag name="KSO_WM_TEMPLATE_INDEX" val="20184553"/>
</p:tagLst>
</file>

<file path=ppt/tags/tag248.xml><?xml version="1.0" encoding="utf-8"?>
<p:tagLst xmlns:p="http://schemas.openxmlformats.org/presentationml/2006/main">
  <p:tag name="KSO_WM_BEAUTIFY_FLAG" val="#wm#"/>
  <p:tag name="KSO_WM_TEMPLATE_CATEGORY" val="custom"/>
  <p:tag name="KSO_WM_TEMPLATE_INDEX" val="20184553"/>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POCKET_APPLY_TIME" val="2018年9月6日"/>
  <p:tag name="POCKET_APPLY_TYPE" val="Slide"/>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wm#"/>
  <p:tag name="KSO_WM_TEMPLATE_CATEGORY" val="custom"/>
  <p:tag name="KSO_WM_TEMPLATE_INDEX" val="20184553"/>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wm#"/>
  <p:tag name="KSO_WM_TEMPLATE_CATEGORY" val="custom"/>
  <p:tag name="KSO_WM_TEMPLATE_INDEX" val="20184553"/>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POCKET_APPLY_TIME" val="2018年9月6日"/>
  <p:tag name="POCKET_APPLY_TYPE" val="Slide"/>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wm#"/>
  <p:tag name="KSO_WM_TEMPLATE_CATEGORY" val="custom"/>
  <p:tag name="KSO_WM_TEMPLATE_INDEX" val="20184553"/>
</p:tagLst>
</file>

<file path=ppt/tags/tag262.xml><?xml version="1.0" encoding="utf-8"?>
<p:tagLst xmlns:p="http://schemas.openxmlformats.org/presentationml/2006/main">
  <p:tag name="KSO_WM_BEAUTIFY_FLAG" val="#wm#"/>
  <p:tag name="KSO_WM_TEMPLATE_CATEGORY" val="custom"/>
  <p:tag name="KSO_WM_TEMPLATE_INDEX" val="20184553"/>
</p:tagLst>
</file>

<file path=ppt/tags/tag263.xml><?xml version="1.0" encoding="utf-8"?>
<p:tagLst xmlns:p="http://schemas.openxmlformats.org/presentationml/2006/main">
  <p:tag name="KSO_WM_BEAUTIFY_FLAG" val="#wm#"/>
  <p:tag name="KSO_WM_TEMPLATE_CATEGORY" val="custom"/>
  <p:tag name="KSO_WM_TEMPLATE_INDEX" val="20184553"/>
</p:tagLst>
</file>

<file path=ppt/tags/tag264.xml><?xml version="1.0" encoding="utf-8"?>
<p:tagLst xmlns:p="http://schemas.openxmlformats.org/presentationml/2006/main">
  <p:tag name="KSO_WM_BEAUTIFY_FLAG" val="#wm#"/>
  <p:tag name="KSO_WM_TEMPLATE_CATEGORY" val="custom"/>
  <p:tag name="KSO_WM_TEMPLATE_INDEX" val="20184553"/>
</p:tagLst>
</file>

<file path=ppt/tags/tag265.xml><?xml version="1.0" encoding="utf-8"?>
<p:tagLst xmlns:p="http://schemas.openxmlformats.org/presentationml/2006/main">
  <p:tag name="KSO_WM_BEAUTIFY_FLAG" val="#wm#"/>
  <p:tag name="KSO_WM_TEMPLATE_CATEGORY" val="custom"/>
  <p:tag name="KSO_WM_TEMPLATE_INDEX" val="20184553"/>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wm#"/>
  <p:tag name="KSO_WM_TEMPLATE_CATEGORY" val="custom"/>
  <p:tag name="KSO_WM_TEMPLATE_INDEX" val="20184553"/>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M_BEAUTIFY_FLAG" val=""/>
</p:tagLst>
</file>

<file path=ppt/tags/tag27.xml><?xml version="1.0" encoding="utf-8"?>
<p:tagLst xmlns:p="http://schemas.openxmlformats.org/presentationml/2006/main">
  <p:tag name="POCKET_APPLY_TIME" val="2018年9月6日"/>
  <p:tag name="POCKET_APPLY_TYPE" val="Slide"/>
</p:tagLst>
</file>

<file path=ppt/tags/tag270.xml><?xml version="1.0" encoding="utf-8"?>
<p:tagLst xmlns:p="http://schemas.openxmlformats.org/presentationml/2006/main">
  <p:tag name="KSO_WM_BEAUTIFY_FLAG" val="#wm#"/>
  <p:tag name="KSO_WM_TEMPLATE_CATEGORY" val="custom"/>
  <p:tag name="KSO_WM_TEMPLATE_INDEX" val="20184553"/>
</p:tagLst>
</file>

<file path=ppt/tags/tag271.xml><?xml version="1.0" encoding="utf-8"?>
<p:tagLst xmlns:p="http://schemas.openxmlformats.org/presentationml/2006/main">
  <p:tag name="POCKET_APPLY_TIME" val="2018年9月29日"/>
  <p:tag name="POCKET_APPLY_TYPE" val="Slide"/>
</p:tagLst>
</file>

<file path=ppt/tags/tag272.xml><?xml version="1.0" encoding="utf-8"?>
<p:tagLst xmlns:p="http://schemas.openxmlformats.org/presentationml/2006/main">
  <p:tag name="POCKET_APPLY_TIME" val="2018年9月29日"/>
  <p:tag name="POCKET_APPLY_TYPE" val="Slide"/>
</p:tagLst>
</file>

<file path=ppt/tags/tag273.xml><?xml version="1.0" encoding="utf-8"?>
<p:tagLst xmlns:p="http://schemas.openxmlformats.org/presentationml/2006/main">
  <p:tag name="POCKET_APPLY_TIME" val="2018年9月29日"/>
  <p:tag name="POCKET_APPLY_TYPE" val="Slide"/>
</p:tagLst>
</file>

<file path=ppt/tags/tag274.xml><?xml version="1.0" encoding="utf-8"?>
<p:tagLst xmlns:p="http://schemas.openxmlformats.org/presentationml/2006/main">
  <p:tag name="POCKET_APPLY_TIME" val="2018年9月29日"/>
  <p:tag name="POCKET_APPLY_TYPE" val="Slide"/>
</p:tagLst>
</file>

<file path=ppt/tags/tag275.xml><?xml version="1.0" encoding="utf-8"?>
<p:tagLst xmlns:p="http://schemas.openxmlformats.org/presentationml/2006/main">
  <p:tag name="POCKET_APPLY_TIME" val="2018年9月29日"/>
  <p:tag name="POCKET_APPLY_TYPE" val="Slide"/>
</p:tagLst>
</file>

<file path=ppt/tags/tag276.xml><?xml version="1.0" encoding="utf-8"?>
<p:tagLst xmlns:p="http://schemas.openxmlformats.org/presentationml/2006/main">
  <p:tag name="POCKET_APPLY_TIME" val="2018年9月29日"/>
  <p:tag name="POCKET_APPLY_TYPE" val="Slide"/>
</p:tagLst>
</file>

<file path=ppt/tags/tag277.xml><?xml version="1.0" encoding="utf-8"?>
<p:tagLst xmlns:p="http://schemas.openxmlformats.org/presentationml/2006/main">
  <p:tag name="RESOURCELIBID_SLIDE" val="307818"/>
  <p:tag name="RESOURCELIB_SLIDETYPE" val="12"/>
  <p:tag name="POCKET_APPLY_TIME" val="2018年9月29日"/>
  <p:tag name="POCKET_APPLY_TYPE" val="Slide"/>
</p:tagLst>
</file>

<file path=ppt/tags/tag278.xml><?xml version="1.0" encoding="utf-8"?>
<p:tagLst xmlns:p="http://schemas.openxmlformats.org/presentationml/2006/main">
  <p:tag name="KSO_WPP_MARK_KEY" val="ef9c6b7d-c5d0-40de-af91-fefac5f9ad3a"/>
  <p:tag name="COMMONDATA" val="eyJoZGlkIjoiZWNhYzc5NThlMmQ4YTlhZTI0ZTMyYWFhZWUyMTMxNjcifQ=="/>
</p:tagLst>
</file>

<file path=ppt/tags/tag28.xml><?xml version="1.0" encoding="utf-8"?>
<p:tagLst xmlns:p="http://schemas.openxmlformats.org/presentationml/2006/main">
  <p:tag name="POCKET_APPLY_TIME" val="2018年9月6日"/>
  <p:tag name="POCKET_APPLY_TYPE" val="Slide"/>
</p:tagLst>
</file>

<file path=ppt/tags/tag29.xml><?xml version="1.0" encoding="utf-8"?>
<p:tagLst xmlns:p="http://schemas.openxmlformats.org/presentationml/2006/main">
  <p:tag name="POCKET_APPLY_TIME" val="2018年9月6日"/>
  <p:tag name="POCKET_APPLY_TYPE" val="Slide"/>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p="http://schemas.openxmlformats.org/presentationml/2006/main">
  <p:tag name="POCKET_APPLY_TIME" val="2018年9月6日"/>
  <p:tag name="POCKET_APPLY_TYPE" val="Slide"/>
</p:tagLst>
</file>

<file path=ppt/tags/tag31.xml><?xml version="1.0" encoding="utf-8"?>
<p:tagLst xmlns:p="http://schemas.openxmlformats.org/presentationml/2006/main">
  <p:tag name="POCKET_APPLY_TIME" val="2018年9月6日"/>
  <p:tag name="POCKET_APPLY_TYPE" val="Slide"/>
</p:tagLst>
</file>

<file path=ppt/tags/tag32.xml><?xml version="1.0" encoding="utf-8"?>
<p:tagLst xmlns:p="http://schemas.openxmlformats.org/presentationml/2006/main">
  <p:tag name="KSO_WM_BEAUTIFY_FLAG" val="#wm#"/>
  <p:tag name="KSO_WM_TEMPLATE_CATEGORY" val="custom"/>
  <p:tag name="KSO_WM_TEMPLATE_INDEX" val="20184553"/>
</p:tagLst>
</file>

<file path=ppt/tags/tag33.xml><?xml version="1.0" encoding="utf-8"?>
<p:tagLst xmlns:p="http://schemas.openxmlformats.org/presentationml/2006/main">
  <p:tag name="KSO_WM_BEAUTIFY_FLAG" val="#wm#"/>
  <p:tag name="KSO_WM_TEMPLATE_CATEGORY" val="custom"/>
  <p:tag name="KSO_WM_TEMPLATE_INDEX" val="20184553"/>
</p:tagLst>
</file>

<file path=ppt/tags/tag34.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i*1_1_1"/>
  <p:tag name="KSO_WM_UNIT_LAYERLEVEL" val="1_1_1"/>
  <p:tag name="KSO_WM_DIAGRAM_GROUP_CODE" val="p1-1"/>
  <p:tag name="KSO_WM_UNIT_HIGHLIGHT" val="0"/>
  <p:tag name="KSO_WM_UNIT_COMPATIBLE" val="0"/>
  <p:tag name="KSO_WM_UNIT_DIAGRAM_ISNUMVISUAL" val="0"/>
  <p:tag name="KSO_WM_UNIT_DIAGRAM_ISREFERUNIT" val="0"/>
  <p:tag name="KSO_WM_UNIT_TYPE" val="p_h_i"/>
  <p:tag name="KSO_WM_UNIT_INDEX" val="1_1_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5.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i*1_1_2"/>
  <p:tag name="KSO_WM_UNIT_LAYERLEVEL" val="1_1_1"/>
  <p:tag name="KSO_WM_DIAGRAM_GROUP_CODE" val="p1-1"/>
  <p:tag name="KSO_WM_UNIT_HIGHLIGHT" val="0"/>
  <p:tag name="KSO_WM_UNIT_COMPATIBLE" val="0"/>
  <p:tag name="KSO_WM_UNIT_DIAGRAM_ISNUMVISUAL" val="0"/>
  <p:tag name="KSO_WM_UNIT_DIAGRAM_ISREFERUNIT" val="0"/>
  <p:tag name="KSO_WM_UNIT_TYPE" val="p_h_i"/>
  <p:tag name="KSO_WM_UNIT_INDEX" val="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6.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i*1_1_3"/>
  <p:tag name="KSO_WM_UNIT_LAYERLEVEL" val="1_1_1"/>
  <p:tag name="KSO_WM_DIAGRAM_GROUP_CODE" val="p1-1"/>
  <p:tag name="KSO_WM_UNIT_HIGHLIGHT" val="0"/>
  <p:tag name="KSO_WM_UNIT_COMPATIBLE" val="0"/>
  <p:tag name="KSO_WM_UNIT_DIAGRAM_ISNUMVISUAL" val="0"/>
  <p:tag name="KSO_WM_UNIT_DIAGRAM_ISREFERUNIT" val="0"/>
  <p:tag name="KSO_WM_UNIT_TYPE" val="p_h_i"/>
  <p:tag name="KSO_WM_UNIT_INDEX" val="1_1_3"/>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7.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i*1_1_4"/>
  <p:tag name="KSO_WM_UNIT_LAYERLEVEL" val="1_1_1"/>
  <p:tag name="KSO_WM_DIAGRAM_GROUP_CODE" val="p1-1"/>
  <p:tag name="KSO_WM_UNIT_HIGHLIGHT" val="0"/>
  <p:tag name="KSO_WM_UNIT_COMPATIBLE" val="0"/>
  <p:tag name="KSO_WM_UNIT_DIAGRAM_ISNUMVISUAL" val="0"/>
  <p:tag name="KSO_WM_UNIT_DIAGRAM_ISREFERUNIT" val="0"/>
  <p:tag name="KSO_WM_UNIT_TYPE" val="p_h_i"/>
  <p:tag name="KSO_WM_UNIT_INDEX" val="1_1_4"/>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38.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f*1_1_1"/>
  <p:tag name="KSO_WM_UNIT_LAYERLEVEL" val="1_1_1"/>
  <p:tag name="KSO_WM_UNIT_HIGHLIGHT" val="0"/>
  <p:tag name="KSO_WM_UNIT_COMPATIBLE" val="0"/>
  <p:tag name="KSO_WM_DIAGRAM_GROUP_CODE" val="p1-1"/>
  <p:tag name="KSO_WM_UNIT_DIAGRAM_ISNUMVISUAL" val="0"/>
  <p:tag name="KSO_WM_UNIT_DIAGRAM_ISREFERUNIT" val="0"/>
  <p:tag name="KSO_WM_UNIT_PRESET_TEXT" val="添加标题"/>
  <p:tag name="KSO_WM_UNIT_NOCLEAR" val="0"/>
  <p:tag name="KSO_WM_UNIT_VALUE" val="4"/>
  <p:tag name="KSO_WM_UNIT_TYPE" val="p_h_f"/>
  <p:tag name="KSO_WM_UNIT_INDEX" val="1_1_1"/>
  <p:tag name="KSO_WM_UNIT_TEXT_FILL_FORE_SCHEMECOLOR_INDEX_BRIGHTNESS" val="0"/>
  <p:tag name="KSO_WM_UNIT_TEXT_FILL_FORE_SCHEMECOLOR_INDEX" val="13"/>
  <p:tag name="KSO_WM_UNIT_TEXT_FILL_TYPE" val="1"/>
  <p:tag name="KSO_WM_UNIT_USESOURCEFORMAT_APPLY" val="1"/>
</p:tagLst>
</file>

<file path=ppt/tags/tag39.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i*1_1"/>
  <p:tag name="KSO_WM_UNIT_LAYERLEVEL" val="1_1"/>
  <p:tag name="KSO_WM_DIAGRAM_GROUP_CODE" val="p1-1"/>
  <p:tag name="KSO_WM_UNIT_HIGHLIGHT" val="0"/>
  <p:tag name="KSO_WM_UNIT_COMPATIBLE" val="0"/>
  <p:tag name="KSO_WM_UNIT_DIAGRAM_ISNUMVISUAL" val="0"/>
  <p:tag name="KSO_WM_UNIT_DIAGRAM_ISREFERUNIT" val="0"/>
  <p:tag name="KSO_WM_UNIT_TYPE" val="p_i"/>
  <p:tag name="KSO_WM_UNIT_INDEX" val="1_1"/>
  <p:tag name="KSO_WM_UNIT_LINE_FORE_SCHEMECOLOR_INDEX_BRIGHTNESS" val="0.4"/>
  <p:tag name="KSO_WM_UNIT_LINE_FORE_SCHEMECOLOR_INDEX" val="8"/>
  <p:tag name="KSO_WM_UNIT_LINE_FILL_TYPE" val="2"/>
  <p:tag name="KSO_WM_UNIT_USESOURCEFORMAT_APPLY"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i*1_2"/>
  <p:tag name="KSO_WM_UNIT_LAYERLEVEL" val="1_1"/>
  <p:tag name="KSO_WM_DIAGRAM_GROUP_CODE" val="p1-1"/>
  <p:tag name="KSO_WM_UNIT_HIGHLIGHT" val="0"/>
  <p:tag name="KSO_WM_UNIT_COMPATIBLE" val="0"/>
  <p:tag name="KSO_WM_UNIT_DIAGRAM_ISNUMVISUAL" val="0"/>
  <p:tag name="KSO_WM_UNIT_DIAGRAM_ISREFERUNIT" val="0"/>
  <p:tag name="KSO_WM_UNIT_TYPE" val="p_i"/>
  <p:tag name="KSO_WM_UNIT_INDEX" val="1_2"/>
  <p:tag name="KSO_WM_UNIT_FILL_FORE_SCHEMECOLOR_INDEX_BRIGHTNESS" val="0"/>
  <p:tag name="KSO_WM_UNIT_FILL_FORE_SCHEMECOLOR_INDEX" val="5"/>
  <p:tag name="KSO_WM_UNIT_FILL_TYPE" val="1"/>
  <p:tag name="KSO_WM_UNIT_LINE_FORE_SCHEMECOLOR_INDEX_BRIGHTNESS" val="0.4"/>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41.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i*1_3"/>
  <p:tag name="KSO_WM_UNIT_LAYERLEVEL" val="1_1"/>
  <p:tag name="KSO_WM_DIAGRAM_GROUP_CODE" val="p1-1"/>
  <p:tag name="KSO_WM_UNIT_HIGHLIGHT" val="0"/>
  <p:tag name="KSO_WM_UNIT_COMPATIBLE" val="0"/>
  <p:tag name="KSO_WM_UNIT_DIAGRAM_ISNUMVISUAL" val="0"/>
  <p:tag name="KSO_WM_UNIT_DIAGRAM_ISREFERUNIT" val="0"/>
  <p:tag name="KSO_WM_UNIT_TYPE" val="p_i"/>
  <p:tag name="KSO_WM_UNIT_INDEX" val="1_3"/>
  <p:tag name="KSO_WM_UNIT_FILL_FORE_SCHEMECOLOR_INDEX_BRIGHTNESS" val="0"/>
  <p:tag name="KSO_WM_UNIT_FILL_FORE_SCHEMECOLOR_INDEX" val="5"/>
  <p:tag name="KSO_WM_UNIT_FILL_TYPE" val="1"/>
  <p:tag name="KSO_WM_UNIT_LINE_FORE_SCHEMECOLOR_INDEX_BRIGHTNESS" val="0.4"/>
  <p:tag name="KSO_WM_UNIT_LINE_FORE_SCHEMECOLOR_INDEX" val="8"/>
  <p:tag name="KSO_WM_UNIT_LINE_FILL_TYPE" val="2"/>
  <p:tag name="KSO_WM_UNIT_TEXT_FILL_FORE_SCHEMECOLOR_INDEX_BRIGHTNESS" val="0"/>
  <p:tag name="KSO_WM_UNIT_TEXT_FILL_FORE_SCHEMECOLOR_INDEX" val="13"/>
  <p:tag name="KSO_WM_UNIT_TEXT_FILL_TYPE" val="1"/>
  <p:tag name="KSO_WM_UNIT_USESOURCEFORMAT_APPLY" val="1"/>
</p:tagLst>
</file>

<file path=ppt/tags/tag42.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1_1"/>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1_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3.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1_2"/>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1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4.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1_3"/>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1_3"/>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5.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1_4"/>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1_4"/>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6.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f*1_1_1_1"/>
  <p:tag name="KSO_WM_UNIT_LAYERLEVEL" val="1_1_1_1"/>
  <p:tag name="KSO_WM_UNIT_HIGHLIGHT" val="0"/>
  <p:tag name="KSO_WM_UNIT_COMPATIBLE" val="0"/>
  <p:tag name="KSO_WM_DIAGRAM_GROUP_CODE" val="p1-1"/>
  <p:tag name="KSO_WM_UNIT_DIAGRAM_ISNUMVISUAL" val="0"/>
  <p:tag name="KSO_WM_UNIT_DIAGRAM_ISREFERUNIT" val="0"/>
  <p:tag name="KSO_WM_UNIT_PRESET_TEXT" val="添加标题"/>
  <p:tag name="KSO_WM_UNIT_NOCLEAR" val="0"/>
  <p:tag name="KSO_WM_UNIT_VALUE" val="4"/>
  <p:tag name="KSO_WM_UNIT_TYPE" val="p_h_h_f"/>
  <p:tag name="KSO_WM_UNIT_INDEX" val="1_1_1_1"/>
  <p:tag name="KSO_WM_UNIT_TEXT_FILL_FORE_SCHEMECOLOR_INDEX_BRIGHTNESS" val="0"/>
  <p:tag name="KSO_WM_UNIT_TEXT_FILL_FORE_SCHEMECOLOR_INDEX" val="13"/>
  <p:tag name="KSO_WM_UNIT_TEXT_FILL_TYPE" val="1"/>
  <p:tag name="KSO_WM_UNIT_USESOURCEFORMAT_APPLY" val="1"/>
</p:tagLst>
</file>

<file path=ppt/tags/tag47.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3_1"/>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3_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8.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3_2"/>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3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49.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3_3"/>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3_3"/>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0.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3_4"/>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3_4"/>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1.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f*1_1_3_1"/>
  <p:tag name="KSO_WM_UNIT_LAYERLEVEL" val="1_1_1_1"/>
  <p:tag name="KSO_WM_UNIT_HIGHLIGHT" val="0"/>
  <p:tag name="KSO_WM_UNIT_COMPATIBLE" val="0"/>
  <p:tag name="KSO_WM_DIAGRAM_GROUP_CODE" val="p1-1"/>
  <p:tag name="KSO_WM_UNIT_DIAGRAM_ISNUMVISUAL" val="0"/>
  <p:tag name="KSO_WM_UNIT_DIAGRAM_ISREFERUNIT" val="0"/>
  <p:tag name="KSO_WM_UNIT_PRESET_TEXT" val="添加标题"/>
  <p:tag name="KSO_WM_UNIT_NOCLEAR" val="0"/>
  <p:tag name="KSO_WM_UNIT_VALUE" val="4"/>
  <p:tag name="KSO_WM_UNIT_TYPE" val="p_h_h_f"/>
  <p:tag name="KSO_WM_UNIT_INDEX" val="1_1_3_1"/>
  <p:tag name="KSO_WM_UNIT_TEXT_FILL_FORE_SCHEMECOLOR_INDEX_BRIGHTNESS" val="0"/>
  <p:tag name="KSO_WM_UNIT_TEXT_FILL_FORE_SCHEMECOLOR_INDEX" val="13"/>
  <p:tag name="KSO_WM_UNIT_TEXT_FILL_TYPE" val="1"/>
  <p:tag name="KSO_WM_UNIT_USESOURCEFORMAT_APPLY" val="1"/>
</p:tagLst>
</file>

<file path=ppt/tags/tag52.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i*1_4"/>
  <p:tag name="KSO_WM_UNIT_LAYERLEVEL" val="1_1"/>
  <p:tag name="KSO_WM_DIAGRAM_GROUP_CODE" val="p1-1"/>
  <p:tag name="KSO_WM_UNIT_HIGHLIGHT" val="0"/>
  <p:tag name="KSO_WM_UNIT_COMPATIBLE" val="0"/>
  <p:tag name="KSO_WM_UNIT_DIAGRAM_ISNUMVISUAL" val="0"/>
  <p:tag name="KSO_WM_UNIT_DIAGRAM_ISREFERUNIT" val="0"/>
  <p:tag name="KSO_WM_UNIT_TYPE" val="p_i"/>
  <p:tag name="KSO_WM_UNIT_INDEX" val="1_4"/>
  <p:tag name="KSO_WM_UNIT_LINE_FORE_SCHEMECOLOR_INDEX_BRIGHTNESS" val="0.4"/>
  <p:tag name="KSO_WM_UNIT_LINE_FORE_SCHEMECOLOR_INDEX" val="8"/>
  <p:tag name="KSO_WM_UNIT_LINE_FILL_TYPE" val="2"/>
  <p:tag name="KSO_WM_UNIT_USESOURCEFORMAT_APPLY" val="1"/>
</p:tagLst>
</file>

<file path=ppt/tags/tag53.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2_1"/>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2_1"/>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4.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2_2"/>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2_2"/>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5.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2_3"/>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2_3"/>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6.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i*1_1_2_4"/>
  <p:tag name="KSO_WM_UNIT_LAYERLEVEL" val="1_1_1_1"/>
  <p:tag name="KSO_WM_DIAGRAM_GROUP_CODE" val="p1-1"/>
  <p:tag name="KSO_WM_UNIT_HIGHLIGHT" val="0"/>
  <p:tag name="KSO_WM_UNIT_COMPATIBLE" val="0"/>
  <p:tag name="KSO_WM_UNIT_DIAGRAM_ISNUMVISUAL" val="0"/>
  <p:tag name="KSO_WM_UNIT_DIAGRAM_ISREFERUNIT" val="0"/>
  <p:tag name="KSO_WM_UNIT_TYPE" val="p_h_h_i"/>
  <p:tag name="KSO_WM_UNIT_INDEX" val="1_1_2_4"/>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57.xml><?xml version="1.0" encoding="utf-8"?>
<p:tagLst xmlns:p="http://schemas.openxmlformats.org/presentationml/2006/main">
  <p:tag name="KSO_WM_TAG_VERSION" val="1.0"/>
  <p:tag name="KSO_WM_BEAUTIFY_FLAG" val="#wm#"/>
  <p:tag name="KSO_WM_TEMPLATE_CATEGORY" val="diagram"/>
  <p:tag name="KSO_WM_TEMPLATE_INDEX" val="20176536"/>
  <p:tag name="KSO_WM_UNIT_ID" val="diagram20176536_2*p_h_h_f*1_1_2_1"/>
  <p:tag name="KSO_WM_UNIT_LAYERLEVEL" val="1_1_1_1"/>
  <p:tag name="KSO_WM_UNIT_HIGHLIGHT" val="0"/>
  <p:tag name="KSO_WM_UNIT_COMPATIBLE" val="0"/>
  <p:tag name="KSO_WM_DIAGRAM_GROUP_CODE" val="p1-1"/>
  <p:tag name="KSO_WM_UNIT_DIAGRAM_ISNUMVISUAL" val="0"/>
  <p:tag name="KSO_WM_UNIT_DIAGRAM_ISREFERUNIT" val="0"/>
  <p:tag name="KSO_WM_UNIT_PRESET_TEXT" val="添加标题"/>
  <p:tag name="KSO_WM_UNIT_NOCLEAR" val="0"/>
  <p:tag name="KSO_WM_UNIT_VALUE" val="4"/>
  <p:tag name="KSO_WM_UNIT_TYPE" val="p_h_h_f"/>
  <p:tag name="KSO_WM_UNIT_INDEX" val="1_1_2_1"/>
  <p:tag name="KSO_WM_UNIT_TEXT_FILL_FORE_SCHEMECOLOR_INDEX_BRIGHTNESS" val="0"/>
  <p:tag name="KSO_WM_UNIT_TEXT_FILL_FORE_SCHEMECOLOR_INDEX" val="13"/>
  <p:tag name="KSO_WM_UNIT_TEXT_FILL_TYPE" val="1"/>
  <p:tag name="KSO_WM_UNIT_USESOURCEFORMAT_APPLY" val="1"/>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wm#"/>
  <p:tag name="KSO_WM_TEMPLATE_CATEGORY" val="custom"/>
  <p:tag name="KSO_WM_TEMPLATE_INDEX" val="20184553"/>
  <p:tag name="KSO_WM_SLIDE_ITEM_CNT" val="4"/>
</p:tagLst>
</file>

<file path=ppt/tags/tag6.xml><?xml version="1.0" encoding="utf-8"?>
<p:tagLst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ags/tag60.xml><?xml version="1.0" encoding="utf-8"?>
<p:tagLst xmlns:p="http://schemas.openxmlformats.org/presentationml/2006/main">
  <p:tag name="KSO_WM_BEAUTIFY_FLAG" val="#wm#"/>
  <p:tag name="KSO_WM_TEMPLATE_CATEGORY" val="custom"/>
  <p:tag name="KSO_WM_TEMPLATE_INDEX" val="20184553"/>
</p:tagLst>
</file>

<file path=ppt/tags/tag61.xml><?xml version="1.0" encoding="utf-8"?>
<p:tagLst xmlns:p="http://schemas.openxmlformats.org/presentationml/2006/main">
  <p:tag name="KSO_WM_BEAUTIFY_FLAG" val="#wm#"/>
  <p:tag name="KSO_WM_TEMPLATE_CATEGORY" val="custom"/>
  <p:tag name="KSO_WM_TEMPLATE_INDEX" val="20184553"/>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wm#"/>
  <p:tag name="KSO_WM_TEMPLATE_CATEGORY" val="custom"/>
  <p:tag name="KSO_WM_TEMPLATE_INDEX" val="20184553"/>
</p:tagLst>
</file>

<file path=ppt/tags/tag64.xml><?xml version="1.0" encoding="utf-8"?>
<p:tagLst xmlns:p="http://schemas.openxmlformats.org/presentationml/2006/main">
  <p:tag name="ISLIDE.DIAGRAM" val="199206"/>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wm#"/>
  <p:tag name="KSO_WM_TEMPLATE_CATEGORY" val="custom"/>
  <p:tag name="KSO_WM_TEMPLATE_INDEX" val="20184553"/>
</p:tagLst>
</file>

<file path=ppt/tags/tag68.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3_1"/>
  <p:tag name="KSO_WM_UNIT_ID" val="diagram160038_4*m_h_a*1_3_1"/>
  <p:tag name="KSO_WM_UNIT_CLEAR" val="1"/>
  <p:tag name="KSO_WM_UNIT_LAYERLEVEL" val="1_1_1"/>
  <p:tag name="KSO_WM_UNIT_VALUE" val="60"/>
  <p:tag name="KSO_WM_UNIT_HIGHLIGHT" val="0"/>
  <p:tag name="KSO_WM_UNIT_COMPATIBLE" val="0"/>
  <p:tag name="KSO_WM_UNIT_PRESET_TEXT_INDEX" val="4"/>
  <p:tag name="KSO_WM_UNIT_PRESET_TEXT_LEN" val="12"/>
  <p:tag name="KSO_WM_DIAGRAM_GROUP_CODE" val="m1-1"/>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69.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2_1"/>
  <p:tag name="KSO_WM_UNIT_ID" val="diagram160038_4*m_h_a*1_2_1"/>
  <p:tag name="KSO_WM_UNIT_CLEAR" val="1"/>
  <p:tag name="KSO_WM_UNIT_LAYERLEVEL" val="1_1_1"/>
  <p:tag name="KSO_WM_UNIT_VALUE" val="60"/>
  <p:tag name="KSO_WM_UNIT_HIGHLIGHT" val="0"/>
  <p:tag name="KSO_WM_UNIT_COMPATIBLE" val="0"/>
  <p:tag name="KSO_WM_UNIT_PRESET_TEXT_INDEX" val="4"/>
  <p:tag name="KSO_WM_UNIT_PRESET_TEXT_LEN" val="12"/>
  <p:tag name="KSO_WM_DIAGRAM_GROUP_CODE" val="m1-1"/>
  <p:tag name="KSO_WM_UNIT_FILL_FORE_SCHEMECOLOR_INDEX" val="6"/>
  <p:tag name="KSO_WM_UNIT_FILL_TYPE" val="1"/>
  <p:tag name="KSO_WM_UNIT_TEXT_FILL_FORE_SCHEMECOLOR_INDEX" val="14"/>
  <p:tag name="KSO_WM_UNIT_TEXT_FILL_TYPE" val="1"/>
  <p:tag name="KSO_WM_UNIT_DIAGRAM_SCHEMECOLOR_ID" val="0"/>
  <p:tag name="KSO_WM_UNIT_USESOURCEFORMAT_APPLY" val="1"/>
</p:tagLst>
</file>

<file path=ppt/tags/tag7.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70.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a"/>
  <p:tag name="KSO_WM_UNIT_INDEX" val="1_1_1"/>
  <p:tag name="KSO_WM_UNIT_ID" val="diagram160038_4*m_h_a*1_1_1"/>
  <p:tag name="KSO_WM_UNIT_CLEAR" val="1"/>
  <p:tag name="KSO_WM_UNIT_LAYERLEVEL" val="1_1_1"/>
  <p:tag name="KSO_WM_UNIT_VALUE" val="60"/>
  <p:tag name="KSO_WM_UNIT_HIGHLIGHT" val="0"/>
  <p:tag name="KSO_WM_UNIT_COMPATIBLE" val="0"/>
  <p:tag name="KSO_WM_UNIT_PRESET_TEXT_INDEX" val="4"/>
  <p:tag name="KSO_WM_UNIT_PRESET_TEXT_LEN" val="12"/>
  <p:tag name="KSO_WM_DIAGRAM_GROUP_CODE" val="m1-1"/>
  <p:tag name="KSO_WM_UNIT_FILL_FORE_SCHEMECOLOR_INDEX" val="5"/>
  <p:tag name="KSO_WM_UNIT_FILL_TYPE" val="1"/>
  <p:tag name="KSO_WM_UNIT_TEXT_FILL_FORE_SCHEMECOLOR_INDEX" val="14"/>
  <p:tag name="KSO_WM_UNIT_TEXT_FILL_TYPE" val="1"/>
  <p:tag name="KSO_WM_UNIT_DIAGRAM_SCHEMECOLOR_ID" val="0"/>
  <p:tag name="KSO_WM_UNIT_USESOURCEFORMAT_APPLY" val="1"/>
</p:tagLst>
</file>

<file path=ppt/tags/tag71.xml><?xml version="1.0" encoding="utf-8"?>
<p:tagLst xmlns:p="http://schemas.openxmlformats.org/presentationml/2006/main">
  <p:tag name="KSO_WM_TAG_VERSION" val="1.0"/>
  <p:tag name="KSO_WM_BEAUTIFY_FLAG" val="#wm#"/>
  <p:tag name="KSO_WM_TEMPLATE_CATEGORY" val="diagram"/>
  <p:tag name="KSO_WM_TEMPLATE_INDEX" val="160038"/>
  <p:tag name="KSO_WM_UNIT_TYPE" val="m_h_f"/>
  <p:tag name="KSO_WM_UNIT_INDEX" val="1_1_1"/>
  <p:tag name="KSO_WM_UNIT_ID" val="diagram160038_4*m_h_f*1_1_1"/>
  <p:tag name="KSO_WM_UNIT_CLEAR" val="1"/>
  <p:tag name="KSO_WM_UNIT_LAYERLEVEL" val="1_1_1"/>
  <p:tag name="KSO_WM_UNIT_VALUE" val="48"/>
  <p:tag name="KSO_WM_UNIT_HIGHLIGHT" val="0"/>
  <p:tag name="KSO_WM_UNIT_COMPATIBLE" val="0"/>
  <p:tag name="KSO_WM_UNIT_PRESET_TEXT_INDEX" val="4"/>
  <p:tag name="KSO_WM_UNIT_PRESET_TEXT_LEN" val="43"/>
  <p:tag name="KSO_WM_DIAGRAM_GROUP_CODE" val="m1-1"/>
  <p:tag name="KSO_WM_UNIT_TEXT_FILL_FORE_SCHEMECOLOR_INDEX" val="13"/>
  <p:tag name="KSO_WM_UNIT_TEXT_FILL_TYPE" val="1"/>
  <p:tag name="KSO_WM_UNIT_DIAGRAM_SCHEMECOLOR_ID" val="0"/>
  <p:tag name="KSO_WM_UNIT_USESOURCEFORMAT_APPLY" val="1"/>
</p:tagLst>
</file>

<file path=ppt/tags/tag72.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4*m_h_f*1_1_1"/>
  <p:tag name="KSO_WM_UNIT_CLEAR" val="1"/>
  <p:tag name="KSO_WM_UNIT_LAYERLEVEL" val="1_1_1"/>
  <p:tag name="KSO_WM_UNIT_VALUE" val="48"/>
  <p:tag name="KSO_WM_UNIT_HIGHLIGHT" val="0"/>
  <p:tag name="KSO_WM_UNIT_COMPATIBLE" val="0"/>
  <p:tag name="KSO_WM_UNIT_PRESET_TEXT_INDEX" val="4"/>
  <p:tag name="KSO_WM_UNIT_PRESET_TEXT_LEN" val="43"/>
  <p:tag name="KSO_WM_DIAGRAM_GROUP_CODE" val="m1-1"/>
  <p:tag name="KSO_WM_UNIT_TEXT_FILL_FORE_SCHEMECOLOR_INDEX" val="13"/>
  <p:tag name="KSO_WM_UNIT_TEXT_FILL_TYPE" val="1"/>
  <p:tag name="KSO_WM_UNIT_DIAGRAM_SCHEMECOLOR_ID" val="0"/>
  <p:tag name="KSO_WM_UNIT_USESOURCEFORMAT_APPLY" val="1"/>
</p:tagLst>
</file>

<file path=ppt/tags/tag73.xml><?xml version="1.0" encoding="utf-8"?>
<p:tagLst xmlns:p="http://schemas.openxmlformats.org/presentationml/2006/main">
  <p:tag name="KSO_WM_TAG_VERSION" val="1.0"/>
  <p:tag name="KSO_WM_BEAUTIFY_FLAG" val=""/>
  <p:tag name="KSO_WM_TEMPLATE_CATEGORY" val="diagram"/>
  <p:tag name="KSO_WM_TEMPLATE_INDEX" val="160038"/>
  <p:tag name="KSO_WM_UNIT_TYPE" val="m_h_f"/>
  <p:tag name="KSO_WM_UNIT_INDEX" val="1_1_1"/>
  <p:tag name="KSO_WM_UNIT_ID" val="diagram160038_4*m_h_f*1_1_1"/>
  <p:tag name="KSO_WM_UNIT_CLEAR" val="1"/>
  <p:tag name="KSO_WM_UNIT_LAYERLEVEL" val="1_1_1"/>
  <p:tag name="KSO_WM_UNIT_VALUE" val="48"/>
  <p:tag name="KSO_WM_UNIT_HIGHLIGHT" val="0"/>
  <p:tag name="KSO_WM_UNIT_COMPATIBLE" val="0"/>
  <p:tag name="KSO_WM_UNIT_PRESET_TEXT_INDEX" val="4"/>
  <p:tag name="KSO_WM_UNIT_PRESET_TEXT_LEN" val="43"/>
  <p:tag name="KSO_WM_DIAGRAM_GROUP_CODE" val="m1-1"/>
  <p:tag name="KSO_WM_UNIT_TEXT_FILL_FORE_SCHEMECOLOR_INDEX" val="13"/>
  <p:tag name="KSO_WM_UNIT_TEXT_FILL_TYPE" val="1"/>
  <p:tag name="KSO_WM_UNIT_DIAGRAM_SCHEMECOLOR_ID" val="0"/>
  <p:tag name="KSO_WM_UNIT_USESOURCEFORMAT_APPLY" val="1"/>
</p:tagLst>
</file>

<file path=ppt/tags/tag74.xml><?xml version="1.0" encoding="utf-8"?>
<p:tagLst xmlns:p="http://schemas.openxmlformats.org/presentationml/2006/main">
  <p:tag name="KSO_WM_BEAUTIFY_FLAG" val="#wm#"/>
  <p:tag name="KSO_WM_TEMPLATE_CATEGORY" val="custom"/>
  <p:tag name="KSO_WM_TEMPLATE_INDEX" val="20184553"/>
</p:tagLst>
</file>

<file path=ppt/tags/tag75.xml><?xml version="1.0" encoding="utf-8"?>
<p:tagLst xmlns:p="http://schemas.openxmlformats.org/presentationml/2006/main">
  <p:tag name="KSO_WM_BEAUTIFY_FLAG" val="#wm#"/>
  <p:tag name="KSO_WM_TEMPLATE_CATEGORY" val="custom"/>
  <p:tag name="KSO_WM_TEMPLATE_INDEX" val="20184553"/>
</p:tagLst>
</file>

<file path=ppt/tags/tag76.xml><?xml version="1.0" encoding="utf-8"?>
<p:tagLst xmlns:p="http://schemas.openxmlformats.org/presentationml/2006/main">
  <p:tag name="KSO_WM_BEAUTIFY_FLAG" val="#wm#"/>
  <p:tag name="KSO_WM_TEMPLATE_CATEGORY" val="custom"/>
  <p:tag name="KSO_WM_TEMPLATE_INDEX" val="20184553"/>
</p:tagLst>
</file>

<file path=ppt/tags/tag77.xml><?xml version="1.0" encoding="utf-8"?>
<p:tagLst xmlns:p="http://schemas.openxmlformats.org/presentationml/2006/main">
  <p:tag name="KSO_WM_BEAUTIFY_FLAG" val="#wm#"/>
  <p:tag name="KSO_WM_TEMPLATE_CATEGORY" val="custom"/>
  <p:tag name="KSO_WM_TEMPLATE_INDEX" val="20184553"/>
</p:tagLst>
</file>

<file path=ppt/tags/tag78.xml><?xml version="1.0" encoding="utf-8"?>
<p:tagLst xmlns:p="http://schemas.openxmlformats.org/presentationml/2006/main">
  <p:tag name="KSO_WM_BEAUTIFY_FLAG" val="#wm#"/>
  <p:tag name="KSO_WM_TEMPLATE_CATEGORY" val="custom"/>
  <p:tag name="KSO_WM_TEMPLATE_INDEX" val="20184553"/>
</p:tagLst>
</file>

<file path=ppt/tags/tag79.xml><?xml version="1.0" encoding="utf-8"?>
<p:tagLst xmlns:p="http://schemas.openxmlformats.org/presentationml/2006/main">
  <p:tag name="KSO_WM_BEAUTIFY_FLAG" val="#wm#"/>
  <p:tag name="KSO_WM_TEMPLATE_CATEGORY" val="custom"/>
  <p:tag name="KSO_WM_TEMPLATE_INDEX" val="20184553"/>
</p:tagLst>
</file>

<file path=ppt/tags/tag8.xml><?xml version="1.0" encoding="utf-8"?>
<p:tagLst xmlns:p="http://schemas.openxmlformats.org/presentationml/2006/main">
  <p:tag name="POCKET_APPLY_TIME" val="2018年9月6日"/>
  <p:tag name="POCKET_APPLY_TYPE" val="Slide"/>
</p:tagLst>
</file>

<file path=ppt/tags/tag80.xml><?xml version="1.0" encoding="utf-8"?>
<p:tagLst xmlns:p="http://schemas.openxmlformats.org/presentationml/2006/main">
  <p:tag name="ISLIDE.DIAGRAM" val="210850"/>
</p:tagLst>
</file>

<file path=ppt/tags/tag81.xml><?xml version="1.0" encoding="utf-8"?>
<p:tagLst xmlns:p="http://schemas.openxmlformats.org/presentationml/2006/main">
  <p:tag name="KSO_WM_BEAUTIFY_FLAG" val="#wm#"/>
  <p:tag name="KSO_WM_TEMPLATE_CATEGORY" val="custom"/>
  <p:tag name="KSO_WM_TEMPLATE_INDEX" val="20184553"/>
</p:tagLst>
</file>

<file path=ppt/tags/tag82.xml><?xml version="1.0" encoding="utf-8"?>
<p:tagLst xmlns:p="http://schemas.openxmlformats.org/presentationml/2006/main">
  <p:tag name="ISLIDE.DIAGRAM" val="4627"/>
</p:tagLst>
</file>

<file path=ppt/tags/tag83.xml><?xml version="1.0" encoding="utf-8"?>
<p:tagLst xmlns:p="http://schemas.openxmlformats.org/presentationml/2006/main">
  <p:tag name="KSO_WM_BEAUTIFY_FLAG" val="#wm#"/>
  <p:tag name="KSO_WM_TEMPLATE_CATEGORY" val="custom"/>
  <p:tag name="KSO_WM_TEMPLATE_INDEX" val="20184553"/>
</p:tagLst>
</file>

<file path=ppt/tags/tag84.xml><?xml version="1.0" encoding="utf-8"?>
<p:tagLst xmlns:p="http://schemas.openxmlformats.org/presentationml/2006/main">
  <p:tag name="KSO_WM_BEAUTIFY_FLAG" val="#wm#"/>
  <p:tag name="KSO_WM_TEMPLATE_CATEGORY" val="custom"/>
  <p:tag name="KSO_WM_TEMPLATE_INDEX" val="20184553"/>
</p:tagLst>
</file>

<file path=ppt/tags/tag85.xml><?xml version="1.0" encoding="utf-8"?>
<p:tagLst xmlns:p="http://schemas.openxmlformats.org/presentationml/2006/main">
  <p:tag name="KSO_WM_BEAUTIFY_FLAG" val="#wm#"/>
  <p:tag name="KSO_WM_TEMPLATE_CATEGORY" val="custom"/>
  <p:tag name="KSO_WM_TEMPLATE_INDEX" val="20184553"/>
</p:tagLst>
</file>

<file path=ppt/tags/tag86.xml><?xml version="1.0" encoding="utf-8"?>
<p:tagLst xmlns:p="http://schemas.openxmlformats.org/presentationml/2006/main">
  <p:tag name="KSO_WM_BEAUTIFY_FLAG" val="#wm#"/>
  <p:tag name="KSO_WM_TEMPLATE_CATEGORY" val="custom"/>
  <p:tag name="KSO_WM_TEMPLATE_INDEX" val="20184553"/>
</p:tagLst>
</file>

<file path=ppt/tags/tag87.xml><?xml version="1.0" encoding="utf-8"?>
<p:tagLst xmlns:p="http://schemas.openxmlformats.org/presentationml/2006/main">
  <p:tag name="KSO_WM_BEAUTIFY_FLAG" val="#wm#"/>
  <p:tag name="KSO_WM_TEMPLATE_CATEGORY" val="custom"/>
  <p:tag name="KSO_WM_TEMPLATE_INDEX" val="20184553"/>
</p:tagLst>
</file>

<file path=ppt/tags/tag88.xml><?xml version="1.0" encoding="utf-8"?>
<p:tagLst xmlns:p="http://schemas.openxmlformats.org/presentationml/2006/main">
  <p:tag name="KSO_WM_BEAUTIFY_FLAG" val="#wm#"/>
  <p:tag name="KSO_WM_TEMPLATE_CATEGORY" val="custom"/>
  <p:tag name="KSO_WM_TEMPLATE_INDEX" val="20184553"/>
</p:tagLst>
</file>

<file path=ppt/tags/tag89.xml><?xml version="1.0" encoding="utf-8"?>
<p:tagLst xmlns:p="http://schemas.openxmlformats.org/presentationml/2006/main">
  <p:tag name="KSO_WM_BEAUTIFY_FLAG" val="#wm#"/>
  <p:tag name="KSO_WM_TEMPLATE_CATEGORY" val="custom"/>
  <p:tag name="KSO_WM_TEMPLATE_INDEX" val="20184553"/>
</p:tagLst>
</file>

<file path=ppt/tags/tag9.xml><?xml version="1.0" encoding="utf-8"?>
<p:tagLst xmlns:p="http://schemas.openxmlformats.org/presentationml/2006/main">
  <p:tag name="POCKET_APPLY_TIME" val="2018年9月6日"/>
  <p:tag name="POCKET_APPLY_TYPE" val="Slide"/>
</p:tagLst>
</file>

<file path=ppt/tags/tag90.xml><?xml version="1.0" encoding="utf-8"?>
<p:tagLst xmlns:p="http://schemas.openxmlformats.org/presentationml/2006/main">
  <p:tag name="KSO_WM_BEAUTIFY_FLAG" val="#wm#"/>
  <p:tag name="KSO_WM_TEMPLATE_CATEGORY" val="custom"/>
  <p:tag name="KSO_WM_TEMPLATE_INDEX" val="20184553"/>
</p:tagLst>
</file>

<file path=ppt/tags/tag91.xml><?xml version="1.0" encoding="utf-8"?>
<p:tagLst xmlns:p="http://schemas.openxmlformats.org/presentationml/2006/main">
  <p:tag name="KSO_WM_BEAUTIFY_FLAG" val="#wm#"/>
  <p:tag name="KSO_WM_TEMPLATE_CATEGORY" val="custom"/>
  <p:tag name="KSO_WM_TEMPLATE_INDEX" val="20184553"/>
</p:tagLst>
</file>

<file path=ppt/tags/tag92.xml><?xml version="1.0" encoding="utf-8"?>
<p:tagLst xmlns:p="http://schemas.openxmlformats.org/presentationml/2006/main">
  <p:tag name="ISLIDE.DIAGRAM" val="186465"/>
</p:tagLst>
</file>

<file path=ppt/tags/tag93.xml><?xml version="1.0" encoding="utf-8"?>
<p:tagLst xmlns:p="http://schemas.openxmlformats.org/presentationml/2006/main">
  <p:tag name="KSO_WM_BEAUTIFY_FLAG" val="#wm#"/>
  <p:tag name="KSO_WM_TEMPLATE_CATEGORY" val="custom"/>
  <p:tag name="KSO_WM_TEMPLATE_INDEX" val="20184553"/>
</p:tagLst>
</file>

<file path=ppt/tags/tag94.xml><?xml version="1.0" encoding="utf-8"?>
<p:tagLst xmlns:p="http://schemas.openxmlformats.org/presentationml/2006/main">
  <p:tag name="ISLIDE.DIAGRAM" val="218675"/>
</p:tagLst>
</file>

<file path=ppt/tags/tag95.xml><?xml version="1.0" encoding="utf-8"?>
<p:tagLst xmlns:p="http://schemas.openxmlformats.org/presentationml/2006/main">
  <p:tag name="KSO_WM_BEAUTIFY_FLAG" val="#wm#"/>
  <p:tag name="KSO_WM_TEMPLATE_CATEGORY" val="custom"/>
  <p:tag name="KSO_WM_TEMPLATE_INDEX" val="20184553"/>
</p:tagLst>
</file>

<file path=ppt/tags/tag96.xml><?xml version="1.0" encoding="utf-8"?>
<p:tagLst xmlns:p="http://schemas.openxmlformats.org/presentationml/2006/main">
  <p:tag name="KSO_WM_TEMPLATE_CATEGORY" val="diagram"/>
  <p:tag name="KSO_WM_TEMPLATE_INDEX" val="20181967"/>
  <p:tag name="KSO_WM_TAG_VERSION" val="1.0"/>
  <p:tag name="KSO_WM_BEAUTIFY_FLAG" val="#wm#"/>
  <p:tag name="KSO_WM_UNIT_TYPE" val="n_h_a"/>
  <p:tag name="KSO_WM_UNIT_INDEX" val="1_1_1"/>
  <p:tag name="KSO_WM_UNIT_ID" val="diagram20181967_3*n_h_a*1_1_1"/>
  <p:tag name="KSO_WM_UNIT_LAYERLEVEL" val="1_1_1"/>
  <p:tag name="KSO_WM_UNIT_VALUE" val="30"/>
  <p:tag name="KSO_WM_UNIT_HIGHLIGHT" val="0"/>
  <p:tag name="KSO_WM_UNIT_COMPATIBLE" val="0"/>
  <p:tag name="KSO_WM_UNIT_CLEAR" val="0"/>
  <p:tag name="KSO_WM_DIAGRAM_GROUP_CODE" val="n1-1"/>
  <p:tag name="KSO_WM_UNIT_PRESET_TEXT" val="请在这里输入您的标题内容"/>
  <p:tag name="KSO_WM_UNIT_TEXT_FILL_FORE_SCHEMECOLOR_INDEX" val="6"/>
  <p:tag name="KSO_WM_UNIT_TEXT_FILL_TYPE" val="1"/>
</p:tagLst>
</file>

<file path=ppt/tags/tag97.xml><?xml version="1.0" encoding="utf-8"?>
<p:tagLst xmlns:p="http://schemas.openxmlformats.org/presentationml/2006/main">
  <p:tag name="KSO_WM_TEMPLATE_CATEGORY" val="diagram"/>
  <p:tag name="KSO_WM_TEMPLATE_INDEX" val="20181967"/>
  <p:tag name="KSO_WM_TAG_VERSION" val="1.0"/>
  <p:tag name="KSO_WM_BEAUTIFY_FLAG" val="#wm#"/>
  <p:tag name="KSO_WM_UNIT_TYPE" val="n_h_i"/>
  <p:tag name="KSO_WM_UNIT_INDEX" val="1_1_1"/>
  <p:tag name="KSO_WM_UNIT_ID" val="diagram20181967_3*n_h_i*1_1_1"/>
  <p:tag name="KSO_WM_UNIT_LAYERLEVEL" val="1_1_1"/>
  <p:tag name="KSO_WM_DIAGRAM_GROUP_CODE" val="n1-1"/>
  <p:tag name="KSO_WM_UNIT_FILL_FORE_SCHEMECOLOR_INDEX" val="6"/>
  <p:tag name="KSO_WM_UNIT_FILL_TYPE" val="1"/>
  <p:tag name="KSO_WM_UNIT_TEXT_FILL_FORE_SCHEMECOLOR_INDEX" val="2"/>
  <p:tag name="KSO_WM_UNIT_TEXT_FILL_TYPE" val="1"/>
</p:tagLst>
</file>

<file path=ppt/tags/tag98.xml><?xml version="1.0" encoding="utf-8"?>
<p:tagLst xmlns:p="http://schemas.openxmlformats.org/presentationml/2006/main">
  <p:tag name="KSO_WM_TEMPLATE_CATEGORY" val="diagram"/>
  <p:tag name="KSO_WM_TEMPLATE_INDEX" val="20181967"/>
  <p:tag name="KSO_WM_TAG_VERSION" val="1.0"/>
  <p:tag name="KSO_WM_BEAUTIFY_FLAG" val="#wm#"/>
  <p:tag name="KSO_WM_UNIT_TYPE" val="n_h_i"/>
  <p:tag name="KSO_WM_UNIT_INDEX" val="1_2_1"/>
  <p:tag name="KSO_WM_UNIT_ID" val="diagram20181967_3*n_h_i*1_2_1"/>
  <p:tag name="KSO_WM_UNIT_LAYERLEVEL" val="1_1_1"/>
  <p:tag name="KSO_WM_DIAGRAM_GROUP_CODE" val="n1-1"/>
  <p:tag name="KSO_WM_UNIT_FILL_FORE_SCHEMECOLOR_INDEX" val="6"/>
  <p:tag name="KSO_WM_UNIT_FILL_TYPE" val="1"/>
  <p:tag name="KSO_WM_UNIT_TEXT_FILL_FORE_SCHEMECOLOR_INDEX" val="13"/>
  <p:tag name="KSO_WM_UNIT_TEXT_FILL_TYPE" val="1"/>
</p:tagLst>
</file>

<file path=ppt/tags/tag99.xml><?xml version="1.0" encoding="utf-8"?>
<p:tagLst xmlns:p="http://schemas.openxmlformats.org/presentationml/2006/main">
  <p:tag name="KSO_WM_TEMPLATE_CATEGORY" val="diagram"/>
  <p:tag name="KSO_WM_TEMPLATE_INDEX" val="20181967"/>
  <p:tag name="KSO_WM_TAG_VERSION" val="1.0"/>
  <p:tag name="KSO_WM_BEAUTIFY_FLAG" val="#wm#"/>
  <p:tag name="KSO_WM_UNIT_TYPE" val="n_h_f"/>
  <p:tag name="KSO_WM_UNIT_INDEX" val="1_2_1"/>
  <p:tag name="KSO_WM_UNIT_ID" val="diagram20181967_3*n_h_f*1_2_1"/>
  <p:tag name="KSO_WM_UNIT_LAYERLEVEL" val="1_1_1"/>
  <p:tag name="KSO_WM_UNIT_VALUE" val="38"/>
  <p:tag name="KSO_WM_UNIT_HIGHLIGHT" val="0"/>
  <p:tag name="KSO_WM_UNIT_COMPATIBLE" val="0"/>
  <p:tag name="KSO_WM_UNIT_CLEAR" val="0"/>
  <p:tag name="KSO_WM_DIAGRAM_GROUP_CODE" val="n1-1"/>
  <p:tag name="KSO_WM_UNIT_PRESET_TEXT" val="请在这里输入您的内容文字请在这里输入您的内容文字请在这里输入您的内容文字"/>
  <p:tag name="KSO_WM_UNIT_TEXT_FILL_FORE_SCHEMECOLOR_INDEX" val="13"/>
  <p:tag name="KSO_WM_UNIT_TEXT_FILL_TYPE" val="1"/>
</p:tagLst>
</file>

<file path=ppt/theme/theme1.xml><?xml version="1.0" encoding="utf-8"?>
<a:theme xmlns:a="http://schemas.openxmlformats.org/drawingml/2006/main" name="1_A000120141119A01PPBG">
  <a:themeElements>
    <a:clrScheme name="自定义 1">
      <a:dk1>
        <a:srgbClr val="3F4143"/>
      </a:dk1>
      <a:lt1>
        <a:srgbClr val="FFFFFF"/>
      </a:lt1>
      <a:dk2>
        <a:srgbClr val="3D3F41"/>
      </a:dk2>
      <a:lt2>
        <a:srgbClr val="FFFFFF"/>
      </a:lt2>
      <a:accent1>
        <a:srgbClr val="BABD3D"/>
      </a:accent1>
      <a:accent2>
        <a:srgbClr val="28ADCC"/>
      </a:accent2>
      <a:accent3>
        <a:srgbClr val="56B4B6"/>
      </a:accent3>
      <a:accent4>
        <a:srgbClr val="6B8A4B"/>
      </a:accent4>
      <a:accent5>
        <a:srgbClr val="DCAB48"/>
      </a:accent5>
      <a:accent6>
        <a:srgbClr val="B84D30"/>
      </a:accent6>
      <a:hlink>
        <a:srgbClr val="00B0F0"/>
      </a:hlink>
      <a:folHlink>
        <a:srgbClr val="AFB2B4"/>
      </a:folHlink>
    </a:clrScheme>
    <a:fontScheme name="自定义 12">
      <a:majorFont>
        <a:latin typeface="Tempus Sans ITC"/>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A000120141119A01PPBG">
  <a:themeElements>
    <a:clrScheme name="自定义 1">
      <a:dk1>
        <a:srgbClr val="3F4143"/>
      </a:dk1>
      <a:lt1>
        <a:srgbClr val="FFFFFF"/>
      </a:lt1>
      <a:dk2>
        <a:srgbClr val="3D3F41"/>
      </a:dk2>
      <a:lt2>
        <a:srgbClr val="FFFFFF"/>
      </a:lt2>
      <a:accent1>
        <a:srgbClr val="BABD3D"/>
      </a:accent1>
      <a:accent2>
        <a:srgbClr val="28ADCC"/>
      </a:accent2>
      <a:accent3>
        <a:srgbClr val="56B4B6"/>
      </a:accent3>
      <a:accent4>
        <a:srgbClr val="6B8A4B"/>
      </a:accent4>
      <a:accent5>
        <a:srgbClr val="DCAB48"/>
      </a:accent5>
      <a:accent6>
        <a:srgbClr val="B84D30"/>
      </a:accent6>
      <a:hlink>
        <a:srgbClr val="00B0F0"/>
      </a:hlink>
      <a:folHlink>
        <a:srgbClr val="AFB2B4"/>
      </a:folHlink>
    </a:clrScheme>
    <a:fontScheme name="自定义 12">
      <a:majorFont>
        <a:latin typeface="Tempus Sans ITC"/>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33664</Words>
  <Application>WPS 演示</Application>
  <PresentationFormat>宽屏</PresentationFormat>
  <Paragraphs>2031</Paragraphs>
  <Slides>139</Slides>
  <Notes>31</Notes>
  <HiddenSlides>0</HiddenSlides>
  <MMClips>0</MMClips>
  <ScaleCrop>false</ScaleCrop>
  <HeadingPairs>
    <vt:vector size="6" baseType="variant">
      <vt:variant>
        <vt:lpstr>已用的字体</vt:lpstr>
      </vt:variant>
      <vt:variant>
        <vt:i4>29</vt:i4>
      </vt:variant>
      <vt:variant>
        <vt:lpstr>主题</vt:lpstr>
      </vt:variant>
      <vt:variant>
        <vt:i4>2</vt:i4>
      </vt:variant>
      <vt:variant>
        <vt:lpstr>幻灯片标题</vt:lpstr>
      </vt:variant>
      <vt:variant>
        <vt:i4>139</vt:i4>
      </vt:variant>
    </vt:vector>
  </HeadingPairs>
  <TitlesOfParts>
    <vt:vector size="170" baseType="lpstr">
      <vt:lpstr>Arial</vt:lpstr>
      <vt:lpstr>宋体</vt:lpstr>
      <vt:lpstr>Wingdings</vt:lpstr>
      <vt:lpstr>Calibri</vt:lpstr>
      <vt:lpstr>微软雅黑</vt:lpstr>
      <vt:lpstr>华文细黑</vt:lpstr>
      <vt:lpstr>黑体</vt:lpstr>
      <vt:lpstr>Times New Roman</vt:lpstr>
      <vt:lpstr>华文琥珀</vt:lpstr>
      <vt:lpstr>华文楷体</vt:lpstr>
      <vt:lpstr>华文宋体</vt:lpstr>
      <vt:lpstr>方正少儿_GBK</vt:lpstr>
      <vt:lpstr>Arial Narrow</vt:lpstr>
      <vt:lpstr>Arial Unicode MS</vt:lpstr>
      <vt:lpstr>幼圆</vt:lpstr>
      <vt:lpstr>Tempus Sans ITC</vt:lpstr>
      <vt:lpstr>Wingdings</vt:lpstr>
      <vt:lpstr>Impact</vt:lpstr>
      <vt:lpstr>Verdana</vt:lpstr>
      <vt:lpstr>楷体</vt:lpstr>
      <vt:lpstr>汉仪超粗圆简</vt:lpstr>
      <vt:lpstr>思源黑体 CN Heavy</vt:lpstr>
      <vt:lpstr>思源黑体 CN Light</vt:lpstr>
      <vt:lpstr>Calibri Light</vt:lpstr>
      <vt:lpstr>Browallia New</vt:lpstr>
      <vt:lpstr>思源黑体 CN Regular</vt:lpstr>
      <vt:lpstr>MiSans</vt:lpstr>
      <vt:lpstr>思源黑体 CN Bold</vt:lpstr>
      <vt:lpstr>Gulim</vt:lpstr>
      <vt:lpstr>1_A000120141119A01PPBG</vt:lpstr>
      <vt:lpstr>2_A000120141119A01PPBG</vt:lpstr>
      <vt:lpstr>第四章     教学中的幼儿科学教育 </vt:lpstr>
      <vt:lpstr>PowerPoint 演示文稿</vt:lpstr>
      <vt:lpstr>PowerPoint 演示文稿</vt:lpstr>
      <vt:lpstr>PowerPoint 演示文稿</vt:lpstr>
      <vt:lpstr>第一节　幼儿科学教育活动设计概述</vt:lpstr>
      <vt:lpstr>PowerPoint 演示文稿</vt:lpstr>
      <vt:lpstr>PowerPoint 演示文稿</vt:lpstr>
      <vt:lpstr>PowerPoint 演示文稿</vt:lpstr>
      <vt:lpstr>PowerPoint 演示文稿</vt:lpstr>
      <vt:lpstr>第二节　　集体教学活动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第三节　观察认识类活动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第四节　　实验操作类活动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第五节　　科学讨论类活动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第六节　　技术操作类活动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第七节　　幼儿科学教育活动的整合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薛东西</cp:lastModifiedBy>
  <cp:revision>30</cp:revision>
  <dcterms:created xsi:type="dcterms:W3CDTF">2018-03-01T02:03:00Z</dcterms:created>
  <dcterms:modified xsi:type="dcterms:W3CDTF">2023-07-19T09:03:34Z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A733ED45FA294D49B3D7B24A2B52C7D7_12</vt:lpwstr>
  </property>
</Properties>
</file>