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22.xml" ContentType="application/vnd.openxmlformats-officedocument.presentationml.slideMaster+xml"/>
  <Override PartName="/ppt/slideMasters/slideMaster23.xml" ContentType="application/vnd.openxmlformats-officedocument.presentationml.slideMaster+xml"/>
  <Override PartName="/ppt/slideMasters/slideMaster24.xml" ContentType="application/vnd.openxmlformats-officedocument.presentationml.slideMaster+xml"/>
  <Override PartName="/ppt/slideMasters/slideMaster25.xml" ContentType="application/vnd.openxmlformats-officedocument.presentationml.slideMaster+xml"/>
  <Override PartName="/ppt/slideMasters/slideMaster26.xml" ContentType="application/vnd.openxmlformats-officedocument.presentationml.slideMaster+xml"/>
  <Override PartName="/ppt/slideMasters/slideMaster27.xml" ContentType="application/vnd.openxmlformats-officedocument.presentationml.slideMaster+xml"/>
  <Override PartName="/ppt/slideMasters/slideMaster28.xml" ContentType="application/vnd.openxmlformats-officedocument.presentationml.slideMaster+xml"/>
  <Override PartName="/ppt/slideMasters/slideMaster29.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23.xml" ContentType="application/vnd.openxmlformats-officedocument.theme+xml"/>
  <Override PartName="/ppt/theme/theme24.xml" ContentType="application/vnd.openxmlformats-officedocument.theme+xml"/>
  <Override PartName="/ppt/theme/theme25.xml" ContentType="application/vnd.openxmlformats-officedocument.theme+xml"/>
  <Override PartName="/ppt/theme/theme26.xml" ContentType="application/vnd.openxmlformats-officedocument.theme+xml"/>
  <Override PartName="/ppt/theme/theme27.xml" ContentType="application/vnd.openxmlformats-officedocument.theme+xml"/>
  <Override PartName="/ppt/theme/theme28.xml" ContentType="application/vnd.openxmlformats-officedocument.theme+xml"/>
  <Override PartName="/ppt/theme/theme29.xml" ContentType="application/vnd.openxmlformats-officedocument.theme+xml"/>
  <Override PartName="/ppt/theme/theme3.xml" ContentType="application/vnd.openxmlformats-officedocument.theme+xml"/>
  <Override PartName="/ppt/theme/theme30.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 id="2147483653" r:id="rId3"/>
    <p:sldMasterId id="2147483655" r:id="rId4"/>
    <p:sldMasterId id="2147483657" r:id="rId5"/>
    <p:sldMasterId id="2147483659" r:id="rId6"/>
    <p:sldMasterId id="2147483661" r:id="rId7"/>
    <p:sldMasterId id="2147483663" r:id="rId8"/>
    <p:sldMasterId id="2147483665" r:id="rId9"/>
    <p:sldMasterId id="2147483667" r:id="rId10"/>
    <p:sldMasterId id="2147483669" r:id="rId11"/>
    <p:sldMasterId id="2147483671" r:id="rId12"/>
    <p:sldMasterId id="2147483673" r:id="rId13"/>
    <p:sldMasterId id="2147483675" r:id="rId14"/>
    <p:sldMasterId id="2147483677" r:id="rId15"/>
    <p:sldMasterId id="2147483679" r:id="rId16"/>
    <p:sldMasterId id="2147483681" r:id="rId17"/>
    <p:sldMasterId id="2147483683" r:id="rId18"/>
    <p:sldMasterId id="2147483685" r:id="rId19"/>
    <p:sldMasterId id="2147483687" r:id="rId20"/>
    <p:sldMasterId id="2147483689" r:id="rId21"/>
    <p:sldMasterId id="2147483691" r:id="rId22"/>
    <p:sldMasterId id="2147483693" r:id="rId23"/>
    <p:sldMasterId id="2147483695" r:id="rId24"/>
    <p:sldMasterId id="2147483697" r:id="rId25"/>
    <p:sldMasterId id="2147483699" r:id="rId26"/>
    <p:sldMasterId id="2147483701" r:id="rId27"/>
    <p:sldMasterId id="2147483703" r:id="rId28"/>
    <p:sldMasterId id="2147483705" r:id="rId29"/>
    <p:sldMasterId id="2147483707" r:id="rId30"/>
  </p:sldMasterIdLst>
  <p:notesMasterIdLst>
    <p:notesMasterId r:id="rId32"/>
  </p:notesMasterIdLst>
  <p:sldIdLst>
    <p:sldId id="256" r:id="rId31"/>
    <p:sldId id="257" r:id="rId33"/>
    <p:sldId id="262" r:id="rId34"/>
    <p:sldId id="260" r:id="rId35"/>
    <p:sldId id="263" r:id="rId36"/>
    <p:sldId id="310" r:id="rId37"/>
    <p:sldId id="311" r:id="rId38"/>
    <p:sldId id="312" r:id="rId39"/>
    <p:sldId id="313" r:id="rId40"/>
    <p:sldId id="314" r:id="rId41"/>
    <p:sldId id="315" r:id="rId42"/>
    <p:sldId id="316" r:id="rId43"/>
    <p:sldId id="319" r:id="rId44"/>
    <p:sldId id="320" r:id="rId45"/>
    <p:sldId id="321" r:id="rId46"/>
    <p:sldId id="322" r:id="rId47"/>
    <p:sldId id="355" r:id="rId48"/>
    <p:sldId id="330" r:id="rId49"/>
    <p:sldId id="356" r:id="rId50"/>
    <p:sldId id="357" r:id="rId51"/>
    <p:sldId id="331" r:id="rId52"/>
    <p:sldId id="332" r:id="rId53"/>
    <p:sldId id="333" r:id="rId54"/>
    <p:sldId id="334" r:id="rId55"/>
    <p:sldId id="335" r:id="rId56"/>
    <p:sldId id="337" r:id="rId57"/>
    <p:sldId id="340" r:id="rId58"/>
    <p:sldId id="341" r:id="rId59"/>
    <p:sldId id="349" r:id="rId60"/>
    <p:sldId id="348" r:id="rId61"/>
    <p:sldId id="350" r:id="rId62"/>
    <p:sldId id="351" r:id="rId63"/>
    <p:sldId id="352" r:id="rId64"/>
    <p:sldId id="309" r:id="rId65"/>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DD7F7"/>
    <a:srgbClr val="FD00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9" Type="http://schemas.openxmlformats.org/officeDocument/2006/relationships/tags" Target="tags/tag90.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34.xml"/><Relationship Id="rId64" Type="http://schemas.openxmlformats.org/officeDocument/2006/relationships/slide" Target="slides/slide33.xml"/><Relationship Id="rId63" Type="http://schemas.openxmlformats.org/officeDocument/2006/relationships/slide" Target="slides/slide32.xml"/><Relationship Id="rId62" Type="http://schemas.openxmlformats.org/officeDocument/2006/relationships/slide" Target="slides/slide31.xml"/><Relationship Id="rId61" Type="http://schemas.openxmlformats.org/officeDocument/2006/relationships/slide" Target="slides/slide30.xml"/><Relationship Id="rId60" Type="http://schemas.openxmlformats.org/officeDocument/2006/relationships/slide" Target="slides/slide29.xml"/><Relationship Id="rId6" Type="http://schemas.openxmlformats.org/officeDocument/2006/relationships/slideMaster" Target="slideMasters/slideMaster5.xml"/><Relationship Id="rId59" Type="http://schemas.openxmlformats.org/officeDocument/2006/relationships/slide" Target="slides/slide28.xml"/><Relationship Id="rId58" Type="http://schemas.openxmlformats.org/officeDocument/2006/relationships/slide" Target="slides/slide27.xml"/><Relationship Id="rId57" Type="http://schemas.openxmlformats.org/officeDocument/2006/relationships/slide" Target="slides/slide26.xml"/><Relationship Id="rId56" Type="http://schemas.openxmlformats.org/officeDocument/2006/relationships/slide" Target="slides/slide25.xml"/><Relationship Id="rId55" Type="http://schemas.openxmlformats.org/officeDocument/2006/relationships/slide" Target="slides/slide24.xml"/><Relationship Id="rId54" Type="http://schemas.openxmlformats.org/officeDocument/2006/relationships/slide" Target="slides/slide23.xml"/><Relationship Id="rId53" Type="http://schemas.openxmlformats.org/officeDocument/2006/relationships/slide" Target="slides/slide22.xml"/><Relationship Id="rId52" Type="http://schemas.openxmlformats.org/officeDocument/2006/relationships/slide" Target="slides/slide21.xml"/><Relationship Id="rId51" Type="http://schemas.openxmlformats.org/officeDocument/2006/relationships/slide" Target="slides/slide20.xml"/><Relationship Id="rId50" Type="http://schemas.openxmlformats.org/officeDocument/2006/relationships/slide" Target="slides/slide19.xml"/><Relationship Id="rId5" Type="http://schemas.openxmlformats.org/officeDocument/2006/relationships/slideMaster" Target="slideMasters/slideMaster4.xml"/><Relationship Id="rId49" Type="http://schemas.openxmlformats.org/officeDocument/2006/relationships/slide" Target="slides/slide18.xml"/><Relationship Id="rId48" Type="http://schemas.openxmlformats.org/officeDocument/2006/relationships/slide" Target="slides/slide17.xml"/><Relationship Id="rId47" Type="http://schemas.openxmlformats.org/officeDocument/2006/relationships/slide" Target="slides/slide16.xml"/><Relationship Id="rId46" Type="http://schemas.openxmlformats.org/officeDocument/2006/relationships/slide" Target="slides/slide15.xml"/><Relationship Id="rId45" Type="http://schemas.openxmlformats.org/officeDocument/2006/relationships/slide" Target="slides/slide14.xml"/><Relationship Id="rId44" Type="http://schemas.openxmlformats.org/officeDocument/2006/relationships/slide" Target="slides/slide13.xml"/><Relationship Id="rId43" Type="http://schemas.openxmlformats.org/officeDocument/2006/relationships/slide" Target="slides/slide12.xml"/><Relationship Id="rId42" Type="http://schemas.openxmlformats.org/officeDocument/2006/relationships/slide" Target="slides/slide11.xml"/><Relationship Id="rId41" Type="http://schemas.openxmlformats.org/officeDocument/2006/relationships/slide" Target="slides/slide10.xml"/><Relationship Id="rId40" Type="http://schemas.openxmlformats.org/officeDocument/2006/relationships/slide" Target="slides/slide9.xml"/><Relationship Id="rId4" Type="http://schemas.openxmlformats.org/officeDocument/2006/relationships/slideMaster" Target="slideMasters/slideMaster3.xml"/><Relationship Id="rId39" Type="http://schemas.openxmlformats.org/officeDocument/2006/relationships/slide" Target="slides/slide8.xml"/><Relationship Id="rId38" Type="http://schemas.openxmlformats.org/officeDocument/2006/relationships/slide" Target="slides/slide7.xml"/><Relationship Id="rId37" Type="http://schemas.openxmlformats.org/officeDocument/2006/relationships/slide" Target="slides/slide6.xml"/><Relationship Id="rId36" Type="http://schemas.openxmlformats.org/officeDocument/2006/relationships/slide" Target="slides/slide5.xml"/><Relationship Id="rId35" Type="http://schemas.openxmlformats.org/officeDocument/2006/relationships/slide" Target="slides/slide4.xml"/><Relationship Id="rId34" Type="http://schemas.openxmlformats.org/officeDocument/2006/relationships/slide" Target="slides/slide3.xml"/><Relationship Id="rId33" Type="http://schemas.openxmlformats.org/officeDocument/2006/relationships/slide" Target="slides/slide2.xml"/><Relationship Id="rId32" Type="http://schemas.openxmlformats.org/officeDocument/2006/relationships/notesMaster" Target="notesMasters/notesMaster1.xml"/><Relationship Id="rId31" Type="http://schemas.openxmlformats.org/officeDocument/2006/relationships/slide" Target="slides/slide1.xml"/><Relationship Id="rId30" Type="http://schemas.openxmlformats.org/officeDocument/2006/relationships/slideMaster" Target="slideMasters/slideMaster29.xml"/><Relationship Id="rId3" Type="http://schemas.openxmlformats.org/officeDocument/2006/relationships/slideMaster" Target="slideMasters/slideMaster2.xml"/><Relationship Id="rId29" Type="http://schemas.openxmlformats.org/officeDocument/2006/relationships/slideMaster" Target="slideMasters/slideMaster28.xml"/><Relationship Id="rId28" Type="http://schemas.openxmlformats.org/officeDocument/2006/relationships/slideMaster" Target="slideMasters/slideMaster27.xml"/><Relationship Id="rId27" Type="http://schemas.openxmlformats.org/officeDocument/2006/relationships/slideMaster" Target="slideMasters/slideMaster26.xml"/><Relationship Id="rId26" Type="http://schemas.openxmlformats.org/officeDocument/2006/relationships/slideMaster" Target="slideMasters/slideMaster25.xml"/><Relationship Id="rId25" Type="http://schemas.openxmlformats.org/officeDocument/2006/relationships/slideMaster" Target="slideMasters/slideMaster24.xml"/><Relationship Id="rId24" Type="http://schemas.openxmlformats.org/officeDocument/2006/relationships/slideMaster" Target="slideMasters/slideMaster23.xml"/><Relationship Id="rId23" Type="http://schemas.openxmlformats.org/officeDocument/2006/relationships/slideMaster" Target="slideMasters/slideMaster22.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alpha val="100000"/>
              </a:srgbClr>
            </a:solidFill>
            <a:miter lim="800000"/>
          </a:ln>
        </p:spPr>
      </p:sp>
      <p:sp>
        <p:nvSpPr>
          <p:cNvPr id="6147" name="备注占位符 2"/>
          <p:cNvSpPr>
            <a:spLocks noGrp="1"/>
          </p:cNvSpPr>
          <p:nvPr>
            <p:ph type="body" idx="1"/>
          </p:nvPr>
        </p:nvSpPr>
        <p:spPr>
          <a:noFill/>
          <a:ln>
            <a:noFill/>
          </a:ln>
        </p:spPr>
        <p:txBody>
          <a:bodyPr wrap="square" lIns="91440" tIns="45720" rIns="91440" bIns="45720" anchor="t"/>
          <a:p>
            <a:pPr lvl="0" eaLnBrk="1" hangingPunct="1">
              <a:spcBef>
                <a:spcPct val="0"/>
              </a:spcBef>
            </a:pPr>
            <a:r>
              <a:rPr lang="zh-CN" altLang="en-US" dirty="0"/>
              <a:t>模板来自于 </a:t>
            </a:r>
            <a:r>
              <a:rPr lang="en-US" altLang="zh-CN" dirty="0"/>
              <a:t>http://docer.wps.cn</a:t>
            </a: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p>
            <a:pPr lvl="0" algn="r" eaLnBrk="1" hangingPunct="1"/>
            <a:fld id="{9A0DB2DC-4C9A-4742-B13C-FB6460FD3503}" type="slidenum">
              <a:rPr lang="zh-CN" altLang="en-US" sz="1200" dirty="0">
                <a:latin typeface="Calibri" panose="020F0502020204030204" pitchFamily="34" charset="0"/>
                <a:ea typeface="宋体" panose="02010600030101010101" pitchFamily="2" charset="-122"/>
              </a:rPr>
            </a:fld>
            <a:endParaRPr lang="zh-CN" altLang="en-US" sz="1200" dirty="0">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604" y="2636937"/>
            <a:ext cx="12192000" cy="4014297"/>
          </a:xfrm>
          <a:prstGeom prst="rect">
            <a:avLst/>
          </a:prstGeom>
        </p:spPr>
      </p:pic>
      <p:sp>
        <p:nvSpPr>
          <p:cNvPr id="4" name="KSO_FD"/>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 name="KSO_CT2"/>
          <p:cNvSpPr>
            <a:spLocks noGrp="1"/>
          </p:cNvSpPr>
          <p:nvPr>
            <p:ph type="subTitle" idx="1" hasCustomPrompt="1"/>
          </p:nvPr>
        </p:nvSpPr>
        <p:spPr>
          <a:xfrm>
            <a:off x="1570153" y="2169727"/>
            <a:ext cx="9112361" cy="467211"/>
          </a:xfrm>
          <a:noFill/>
        </p:spPr>
        <p:txBody>
          <a:bodyPr>
            <a:noAutofit/>
          </a:bodyPr>
          <a:lstStyle>
            <a:lvl1pPr marL="0" indent="0" algn="ctr">
              <a:buNone/>
              <a:defRPr sz="1800">
                <a:solidFill>
                  <a:schemeClr val="accent2"/>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1570153" y="992779"/>
            <a:ext cx="9112361" cy="1036172"/>
          </a:xfrm>
        </p:spPr>
        <p:txBody>
          <a:bodyPr>
            <a:noAutofit/>
          </a:bodyPr>
          <a:lstStyle>
            <a:lvl1pPr algn="ctr">
              <a:defRPr sz="4200" baseline="0">
                <a:ln>
                  <a:solidFill>
                    <a:schemeClr val="accent1"/>
                  </a:solidFill>
                </a:ln>
                <a:solidFill>
                  <a:schemeClr val="accent1"/>
                </a:solidFill>
                <a:effectLst/>
                <a:latin typeface="+mj-lt"/>
              </a:defRPr>
            </a:lvl1pPr>
          </a:lstStyle>
          <a:p>
            <a:r>
              <a:rPr lang="zh-CN" altLang="en-US" dirty="0" smtClean="0"/>
              <a:t>单击此处添加您的标题文字</a:t>
            </a:r>
            <a:endParaRPr lang="zh-CN" altLang="en-US" dirty="0"/>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BC1"/>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p:txBody>
      </p:sp>
      <p:sp>
        <p:nvSpPr>
          <p:cNvPr id="4" name="KSO_FD"/>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KSO_FT"/>
          <p:cNvSpPr>
            <a:spLocks noGrp="1"/>
          </p:cNvSpPr>
          <p:nvPr>
            <p:ph type="ftr" sz="quarter" idx="11"/>
          </p:nvPr>
        </p:nvSpPr>
        <p:spPr/>
        <p:txBody>
          <a:bodyPr/>
          <a:lstStyle/>
          <a:p>
            <a:endParaRPr lang="zh-CN" altLang="en-US" dirty="0"/>
          </a:p>
        </p:txBody>
      </p:sp>
      <p:sp>
        <p:nvSpPr>
          <p:cNvPr id="6" name="KSO_FN"/>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smtClean="0"/>
              <a:t>单击此处编辑母版标题样式</a:t>
            </a:r>
            <a:endParaRPr lang="en-US" dirty="0"/>
          </a:p>
        </p:txBody>
      </p:sp>
      <p:sp>
        <p:nvSpPr>
          <p:cNvPr id="3"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KSO_FT"/>
          <p:cNvSpPr>
            <a:spLocks noGrp="1"/>
          </p:cNvSpPr>
          <p:nvPr>
            <p:ph type="ftr" sz="quarter" idx="11"/>
          </p:nvPr>
        </p:nvSpPr>
        <p:spPr/>
        <p:txBody>
          <a:bodyPr/>
          <a:lstStyle/>
          <a:p>
            <a:endParaRPr lang="zh-CN" altLang="en-US"/>
          </a:p>
        </p:txBody>
      </p:sp>
      <p:sp>
        <p:nvSpPr>
          <p:cNvPr id="5"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2098675" y="1803385"/>
            <a:ext cx="7994651" cy="1235075"/>
          </a:xfrm>
        </p:spPr>
        <p:txBody>
          <a:bodyPr anchor="b">
            <a:normAutofit/>
          </a:bodyPr>
          <a:lstStyle>
            <a:lvl1pPr algn="ctr">
              <a:defRPr sz="3600">
                <a:solidFill>
                  <a:schemeClr val="accent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050893" y="3095609"/>
            <a:ext cx="4090217" cy="432000"/>
          </a:xfrm>
          <a:prstGeom prst="roundRect">
            <a:avLst>
              <a:gd name="adj" fmla="val 50000"/>
            </a:avLst>
          </a:prstGeom>
          <a:solidFill>
            <a:schemeClr val="accent2"/>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3.png"/><Relationship Id="rId7" Type="http://schemas.openxmlformats.org/officeDocument/2006/relationships/tags" Target="../tags/tag1.xml"/><Relationship Id="rId6" Type="http://schemas.openxmlformats.org/officeDocument/2006/relationships/image" Target="../media/image1.png"/><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6" Type="http://schemas.openxmlformats.org/officeDocument/2006/relationships/theme" Target="../theme/theme10.xml"/><Relationship Id="rId5" Type="http://schemas.openxmlformats.org/officeDocument/2006/relationships/image" Target="../media/image3.png"/><Relationship Id="rId4" Type="http://schemas.openxmlformats.org/officeDocument/2006/relationships/tags" Target="../tags/tag10.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3.xml"/></Relationships>
</file>

<file path=ppt/slideMasters/_rels/slideMaster11.xml.rels><?xml version="1.0" encoding="UTF-8" standalone="yes"?>
<Relationships xmlns="http://schemas.openxmlformats.org/package/2006/relationships"><Relationship Id="rId6" Type="http://schemas.openxmlformats.org/officeDocument/2006/relationships/theme" Target="../theme/theme11.xml"/><Relationship Id="rId5" Type="http://schemas.openxmlformats.org/officeDocument/2006/relationships/image" Target="../media/image3.png"/><Relationship Id="rId4" Type="http://schemas.openxmlformats.org/officeDocument/2006/relationships/tags" Target="../tags/tag11.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4.xml"/></Relationships>
</file>

<file path=ppt/slideMasters/_rels/slideMaster12.xml.rels><?xml version="1.0" encoding="UTF-8" standalone="yes"?>
<Relationships xmlns="http://schemas.openxmlformats.org/package/2006/relationships"><Relationship Id="rId6" Type="http://schemas.openxmlformats.org/officeDocument/2006/relationships/theme" Target="../theme/theme12.xml"/><Relationship Id="rId5" Type="http://schemas.openxmlformats.org/officeDocument/2006/relationships/image" Target="../media/image3.png"/><Relationship Id="rId4" Type="http://schemas.openxmlformats.org/officeDocument/2006/relationships/tags" Target="../tags/tag12.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5.xml"/></Relationships>
</file>

<file path=ppt/slideMasters/_rels/slideMaster13.xml.rels><?xml version="1.0" encoding="UTF-8" standalone="yes"?>
<Relationships xmlns="http://schemas.openxmlformats.org/package/2006/relationships"><Relationship Id="rId6" Type="http://schemas.openxmlformats.org/officeDocument/2006/relationships/theme" Target="../theme/theme13.xml"/><Relationship Id="rId5" Type="http://schemas.openxmlformats.org/officeDocument/2006/relationships/image" Target="../media/image3.png"/><Relationship Id="rId4" Type="http://schemas.openxmlformats.org/officeDocument/2006/relationships/tags" Target="../tags/tag13.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6.xml"/></Relationships>
</file>

<file path=ppt/slideMasters/_rels/slideMaster14.xml.rels><?xml version="1.0" encoding="UTF-8" standalone="yes"?>
<Relationships xmlns="http://schemas.openxmlformats.org/package/2006/relationships"><Relationship Id="rId6" Type="http://schemas.openxmlformats.org/officeDocument/2006/relationships/theme" Target="../theme/theme14.xml"/><Relationship Id="rId5" Type="http://schemas.openxmlformats.org/officeDocument/2006/relationships/image" Target="../media/image3.png"/><Relationship Id="rId4" Type="http://schemas.openxmlformats.org/officeDocument/2006/relationships/tags" Target="../tags/tag14.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7.xml"/></Relationships>
</file>

<file path=ppt/slideMasters/_rels/slideMaster15.xml.rels><?xml version="1.0" encoding="UTF-8" standalone="yes"?>
<Relationships xmlns="http://schemas.openxmlformats.org/package/2006/relationships"><Relationship Id="rId6" Type="http://schemas.openxmlformats.org/officeDocument/2006/relationships/theme" Target="../theme/theme15.xml"/><Relationship Id="rId5" Type="http://schemas.openxmlformats.org/officeDocument/2006/relationships/image" Target="../media/image3.png"/><Relationship Id="rId4" Type="http://schemas.openxmlformats.org/officeDocument/2006/relationships/tags" Target="../tags/tag15.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8.xml"/></Relationships>
</file>

<file path=ppt/slideMasters/_rels/slideMaster16.xml.rels><?xml version="1.0" encoding="UTF-8" standalone="yes"?>
<Relationships xmlns="http://schemas.openxmlformats.org/package/2006/relationships"><Relationship Id="rId6" Type="http://schemas.openxmlformats.org/officeDocument/2006/relationships/theme" Target="../theme/theme16.xml"/><Relationship Id="rId5" Type="http://schemas.openxmlformats.org/officeDocument/2006/relationships/image" Target="../media/image3.png"/><Relationship Id="rId4" Type="http://schemas.openxmlformats.org/officeDocument/2006/relationships/tags" Target="../tags/tag16.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9.xml"/></Relationships>
</file>

<file path=ppt/slideMasters/_rels/slideMaster17.xml.rels><?xml version="1.0" encoding="UTF-8" standalone="yes"?>
<Relationships xmlns="http://schemas.openxmlformats.org/package/2006/relationships"><Relationship Id="rId6" Type="http://schemas.openxmlformats.org/officeDocument/2006/relationships/theme" Target="../theme/theme17.xml"/><Relationship Id="rId5" Type="http://schemas.openxmlformats.org/officeDocument/2006/relationships/image" Target="../media/image3.png"/><Relationship Id="rId4" Type="http://schemas.openxmlformats.org/officeDocument/2006/relationships/tags" Target="../tags/tag17.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0.xml"/></Relationships>
</file>

<file path=ppt/slideMasters/_rels/slideMaster18.xml.rels><?xml version="1.0" encoding="UTF-8" standalone="yes"?>
<Relationships xmlns="http://schemas.openxmlformats.org/package/2006/relationships"><Relationship Id="rId6" Type="http://schemas.openxmlformats.org/officeDocument/2006/relationships/theme" Target="../theme/theme18.xml"/><Relationship Id="rId5" Type="http://schemas.openxmlformats.org/officeDocument/2006/relationships/image" Target="../media/image3.png"/><Relationship Id="rId4" Type="http://schemas.openxmlformats.org/officeDocument/2006/relationships/tags" Target="../tags/tag18.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1.xml"/></Relationships>
</file>

<file path=ppt/slideMasters/_rels/slideMaster19.xml.rels><?xml version="1.0" encoding="UTF-8" standalone="yes"?>
<Relationships xmlns="http://schemas.openxmlformats.org/package/2006/relationships"><Relationship Id="rId6" Type="http://schemas.openxmlformats.org/officeDocument/2006/relationships/theme" Target="../theme/theme19.xml"/><Relationship Id="rId5" Type="http://schemas.openxmlformats.org/officeDocument/2006/relationships/image" Target="../media/image3.png"/><Relationship Id="rId4" Type="http://schemas.openxmlformats.org/officeDocument/2006/relationships/tags" Target="../tags/tag19.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2.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5.xml"/></Relationships>
</file>

<file path=ppt/slideMasters/_rels/slideMaster20.xml.rels><?xml version="1.0" encoding="UTF-8" standalone="yes"?>
<Relationships xmlns="http://schemas.openxmlformats.org/package/2006/relationships"><Relationship Id="rId6" Type="http://schemas.openxmlformats.org/officeDocument/2006/relationships/theme" Target="../theme/theme20.xml"/><Relationship Id="rId5" Type="http://schemas.openxmlformats.org/officeDocument/2006/relationships/image" Target="../media/image3.png"/><Relationship Id="rId4" Type="http://schemas.openxmlformats.org/officeDocument/2006/relationships/tags" Target="../tags/tag20.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3.xml"/></Relationships>
</file>

<file path=ppt/slideMasters/_rels/slideMaster21.xml.rels><?xml version="1.0" encoding="UTF-8" standalone="yes"?>
<Relationships xmlns="http://schemas.openxmlformats.org/package/2006/relationships"><Relationship Id="rId6" Type="http://schemas.openxmlformats.org/officeDocument/2006/relationships/theme" Target="../theme/theme21.xml"/><Relationship Id="rId5" Type="http://schemas.openxmlformats.org/officeDocument/2006/relationships/image" Target="../media/image3.png"/><Relationship Id="rId4" Type="http://schemas.openxmlformats.org/officeDocument/2006/relationships/tags" Target="../tags/tag21.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4.xml"/></Relationships>
</file>

<file path=ppt/slideMasters/_rels/slideMaster22.xml.rels><?xml version="1.0" encoding="UTF-8" standalone="yes"?>
<Relationships xmlns="http://schemas.openxmlformats.org/package/2006/relationships"><Relationship Id="rId6" Type="http://schemas.openxmlformats.org/officeDocument/2006/relationships/theme" Target="../theme/theme22.xml"/><Relationship Id="rId5" Type="http://schemas.openxmlformats.org/officeDocument/2006/relationships/image" Target="../media/image3.png"/><Relationship Id="rId4" Type="http://schemas.openxmlformats.org/officeDocument/2006/relationships/tags" Target="../tags/tag22.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5.xml"/></Relationships>
</file>

<file path=ppt/slideMasters/_rels/slideMaster23.xml.rels><?xml version="1.0" encoding="UTF-8" standalone="yes"?>
<Relationships xmlns="http://schemas.openxmlformats.org/package/2006/relationships"><Relationship Id="rId6" Type="http://schemas.openxmlformats.org/officeDocument/2006/relationships/theme" Target="../theme/theme23.xml"/><Relationship Id="rId5" Type="http://schemas.openxmlformats.org/officeDocument/2006/relationships/image" Target="../media/image3.png"/><Relationship Id="rId4" Type="http://schemas.openxmlformats.org/officeDocument/2006/relationships/tags" Target="../tags/tag23.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6.xml"/></Relationships>
</file>

<file path=ppt/slideMasters/_rels/slideMaster24.xml.rels><?xml version="1.0" encoding="UTF-8" standalone="yes"?>
<Relationships xmlns="http://schemas.openxmlformats.org/package/2006/relationships"><Relationship Id="rId6" Type="http://schemas.openxmlformats.org/officeDocument/2006/relationships/theme" Target="../theme/theme24.xml"/><Relationship Id="rId5" Type="http://schemas.openxmlformats.org/officeDocument/2006/relationships/image" Target="../media/image3.png"/><Relationship Id="rId4" Type="http://schemas.openxmlformats.org/officeDocument/2006/relationships/tags" Target="../tags/tag24.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7.xml"/></Relationships>
</file>

<file path=ppt/slideMasters/_rels/slideMaster25.xml.rels><?xml version="1.0" encoding="UTF-8" standalone="yes"?>
<Relationships xmlns="http://schemas.openxmlformats.org/package/2006/relationships"><Relationship Id="rId6" Type="http://schemas.openxmlformats.org/officeDocument/2006/relationships/theme" Target="../theme/theme25.xml"/><Relationship Id="rId5" Type="http://schemas.openxmlformats.org/officeDocument/2006/relationships/image" Target="../media/image3.png"/><Relationship Id="rId4" Type="http://schemas.openxmlformats.org/officeDocument/2006/relationships/tags" Target="../tags/tag25.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8.xml"/></Relationships>
</file>

<file path=ppt/slideMasters/_rels/slideMaster26.xml.rels><?xml version="1.0" encoding="UTF-8" standalone="yes"?>
<Relationships xmlns="http://schemas.openxmlformats.org/package/2006/relationships"><Relationship Id="rId6" Type="http://schemas.openxmlformats.org/officeDocument/2006/relationships/theme" Target="../theme/theme26.xml"/><Relationship Id="rId5" Type="http://schemas.openxmlformats.org/officeDocument/2006/relationships/image" Target="../media/image3.png"/><Relationship Id="rId4" Type="http://schemas.openxmlformats.org/officeDocument/2006/relationships/tags" Target="../tags/tag26.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9.xml"/></Relationships>
</file>

<file path=ppt/slideMasters/_rels/slideMaster27.xml.rels><?xml version="1.0" encoding="UTF-8" standalone="yes"?>
<Relationships xmlns="http://schemas.openxmlformats.org/package/2006/relationships"><Relationship Id="rId6" Type="http://schemas.openxmlformats.org/officeDocument/2006/relationships/theme" Target="../theme/theme27.xml"/><Relationship Id="rId5" Type="http://schemas.openxmlformats.org/officeDocument/2006/relationships/image" Target="../media/image3.png"/><Relationship Id="rId4" Type="http://schemas.openxmlformats.org/officeDocument/2006/relationships/tags" Target="../tags/tag27.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30.xml"/></Relationships>
</file>

<file path=ppt/slideMasters/_rels/slideMaster28.xml.rels><?xml version="1.0" encoding="UTF-8" standalone="yes"?>
<Relationships xmlns="http://schemas.openxmlformats.org/package/2006/relationships"><Relationship Id="rId6" Type="http://schemas.openxmlformats.org/officeDocument/2006/relationships/theme" Target="../theme/theme28.xml"/><Relationship Id="rId5" Type="http://schemas.openxmlformats.org/officeDocument/2006/relationships/image" Target="../media/image3.png"/><Relationship Id="rId4" Type="http://schemas.openxmlformats.org/officeDocument/2006/relationships/tags" Target="../tags/tag28.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31.xml"/></Relationships>
</file>

<file path=ppt/slideMasters/_rels/slideMaster29.xml.rels><?xml version="1.0" encoding="UTF-8" standalone="yes"?>
<Relationships xmlns="http://schemas.openxmlformats.org/package/2006/relationships"><Relationship Id="rId6" Type="http://schemas.openxmlformats.org/officeDocument/2006/relationships/theme" Target="../theme/theme29.xml"/><Relationship Id="rId5" Type="http://schemas.openxmlformats.org/officeDocument/2006/relationships/image" Target="../media/image3.png"/><Relationship Id="rId4" Type="http://schemas.openxmlformats.org/officeDocument/2006/relationships/tags" Target="../tags/tag29.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3.png"/><Relationship Id="rId4" Type="http://schemas.openxmlformats.org/officeDocument/2006/relationships/tags" Target="../tags/tag3.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6.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3.png"/><Relationship Id="rId4" Type="http://schemas.openxmlformats.org/officeDocument/2006/relationships/tags" Target="../tags/tag4.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7.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3.png"/><Relationship Id="rId4" Type="http://schemas.openxmlformats.org/officeDocument/2006/relationships/tags" Target="../tags/tag5.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8.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3.png"/><Relationship Id="rId4" Type="http://schemas.openxmlformats.org/officeDocument/2006/relationships/tags" Target="../tags/tag6.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9.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3.png"/><Relationship Id="rId4" Type="http://schemas.openxmlformats.org/officeDocument/2006/relationships/tags" Target="../tags/tag7.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0.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3.png"/><Relationship Id="rId4" Type="http://schemas.openxmlformats.org/officeDocument/2006/relationships/tags" Target="../tags/tag8.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1.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3.png"/><Relationship Id="rId4" Type="http://schemas.openxmlformats.org/officeDocument/2006/relationships/tags" Target="../tags/tag9.xml"/><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6"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8"/>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0"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2"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4"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6"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78"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0"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2"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4"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6"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4"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0"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2"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4"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6"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0"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2"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4"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6"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708"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6"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58"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0"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2"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4"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6"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15311"/>
            <a:ext cx="12192000" cy="5027379"/>
          </a:xfrm>
          <a:prstGeom prst="rect">
            <a:avLst/>
          </a:prstGeom>
        </p:spPr>
      </p:pic>
      <p:pic>
        <p:nvPicPr>
          <p:cNvPr id="9" name="图片 8"/>
          <p:cNvPicPr>
            <a:picLocks noChangeAspect="1"/>
          </p:cNvPicPr>
          <p:nvPr/>
        </p:nvPicPr>
        <p:blipFill rotWithShape="1">
          <a:blip r:embed="rId3">
            <a:extLst>
              <a:ext uri="{28A0092B-C50C-407E-A947-70E740481C1C}">
                <a14:useLocalDpi xmlns:a14="http://schemas.microsoft.com/office/drawing/2010/main" val="0"/>
              </a:ext>
            </a:extLst>
          </a:blip>
          <a:srcRect l="381" r="20981" b="37044"/>
          <a:stretch>
            <a:fillRect/>
          </a:stretch>
        </p:blipFill>
        <p:spPr>
          <a:xfrm>
            <a:off x="4737476" y="4893016"/>
            <a:ext cx="7454536" cy="1964985"/>
          </a:xfrm>
          <a:prstGeom prst="rect">
            <a:avLst/>
          </a:prstGeom>
        </p:spPr>
      </p:pic>
      <p:sp>
        <p:nvSpPr>
          <p:cNvPr id="2" name="KSO_BT1"/>
          <p:cNvSpPr>
            <a:spLocks noGrp="1"/>
          </p:cNvSpPr>
          <p:nvPr>
            <p:ph type="title"/>
          </p:nvPr>
        </p:nvSpPr>
        <p:spPr>
          <a:xfrm>
            <a:off x="558799" y="101593"/>
            <a:ext cx="11056060" cy="699595"/>
          </a:xfrm>
          <a:prstGeom prst="rect">
            <a:avLst/>
          </a:prstGeom>
        </p:spPr>
        <p:txBody>
          <a:bodyPr vert="horz" lIns="91440" tIns="45720" rIns="91440" bIns="45720" rtlCol="0" anchor="b">
            <a:normAutofit/>
          </a:bodyPr>
          <a:lstStyle/>
          <a:p>
            <a:r>
              <a:rPr lang="zh-CN" altLang="en-US" dirty="0" smtClean="0"/>
              <a:t>单击此处编辑母版标题样式</a:t>
            </a:r>
            <a:endParaRPr lang="en-US" dirty="0"/>
          </a:p>
        </p:txBody>
      </p: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l="381" r="65603" b="37044"/>
          <a:stretch>
            <a:fillRect/>
          </a:stretch>
        </p:blipFill>
        <p:spPr>
          <a:xfrm flipH="1">
            <a:off x="-12" y="5423701"/>
            <a:ext cx="2353681" cy="1434299"/>
          </a:xfrm>
          <a:prstGeom prst="rect">
            <a:avLst/>
          </a:prstGeom>
        </p:spPr>
      </p:pic>
      <p:sp>
        <p:nvSpPr>
          <p:cNvPr id="4" name="KSO_FD"/>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dirty="0"/>
          </a:p>
        </p:txBody>
      </p:sp>
      <p:sp>
        <p:nvSpPr>
          <p:cNvPr id="5" name="KSO_FT"/>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
        <p:nvSpPr>
          <p:cNvPr id="3" name="KSO_BC1"/>
          <p:cNvSpPr>
            <a:spLocks noGrp="1"/>
          </p:cNvSpPr>
          <p:nvPr>
            <p:ph type="body" idx="1"/>
          </p:nvPr>
        </p:nvSpPr>
        <p:spPr>
          <a:xfrm>
            <a:off x="558800" y="974361"/>
            <a:ext cx="11056060" cy="5193212"/>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p:txBody>
      </p:sp>
      <p:sp>
        <p:nvSpPr>
          <p:cNvPr id="7" name="KSO_TEMPLATE" hidden="1"/>
          <p:cNvSpPr/>
          <p:nvPr userDrawn="1">
            <p:custDataLst>
              <p:tags r:id="rId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Lst>
  <p:hf sldNum="0" hdr="0" ftr="0" dt="0"/>
  <p:txStyles>
    <p:titleStyle>
      <a:lvl1pPr algn="l" defTabSz="914400" rtl="0" eaLnBrk="1" latinLnBrk="0" hangingPunct="1">
        <a:lnSpc>
          <a:spcPct val="90000"/>
        </a:lnSpc>
        <a:spcBef>
          <a:spcPct val="0"/>
        </a:spcBef>
        <a:buNone/>
        <a:defRPr sz="3200" b="1" i="0" kern="1200" baseline="0">
          <a:ln>
            <a:solidFill>
              <a:schemeClr val="accent1"/>
            </a:solidFill>
          </a:ln>
          <a:solidFill>
            <a:schemeClr val="accent1"/>
          </a:solidFill>
          <a:effectLst/>
          <a:latin typeface="幼圆" panose="02010509060101010101" pitchFamily="49" charset="-122"/>
          <a:ea typeface="幼圆" panose="02010509060101010101" pitchFamily="49" charset="-122"/>
          <a:cs typeface="+mj-cs"/>
        </a:defRPr>
      </a:lvl1pPr>
    </p:titleStyle>
    <p:bodyStyle>
      <a:lvl1pPr marL="357505" indent="-357505" algn="just" defTabSz="914400" rtl="0" eaLnBrk="1" latinLnBrk="0" hangingPunct="1">
        <a:lnSpc>
          <a:spcPct val="110000"/>
        </a:lnSpc>
        <a:spcBef>
          <a:spcPts val="1800"/>
        </a:spcBef>
        <a:spcAft>
          <a:spcPts val="0"/>
        </a:spcAft>
        <a:buClr>
          <a:schemeClr val="accent1"/>
        </a:buClr>
        <a:buSzPct val="100000"/>
        <a:buFontTx/>
        <a:buBlip>
          <a:blip r:embed="rId5"/>
        </a:buBlip>
        <a:defRPr sz="2000" b="1" kern="1200" baseline="0">
          <a:solidFill>
            <a:schemeClr val="accent2">
              <a:lumMod val="75000"/>
            </a:schemeClr>
          </a:solidFill>
          <a:latin typeface="幼圆" panose="02010509060101010101" pitchFamily="49" charset="-122"/>
          <a:ea typeface="幼圆" panose="02010509060101010101" pitchFamily="49" charset="-122"/>
          <a:cs typeface="+mn-cs"/>
        </a:defRPr>
      </a:lvl1pPr>
      <a:lvl2pPr marL="357505" indent="-357505" algn="just" defTabSz="914400" rtl="0" eaLnBrk="1" latinLnBrk="0" hangingPunct="1">
        <a:lnSpc>
          <a:spcPct val="130000"/>
        </a:lnSpc>
        <a:spcBef>
          <a:spcPts val="0"/>
        </a:spcBef>
        <a:spcAft>
          <a:spcPts val="450"/>
        </a:spcAft>
        <a:buClr>
          <a:schemeClr val="accent2">
            <a:lumMod val="60000"/>
            <a:lumOff val="40000"/>
          </a:schemeClr>
        </a:buClr>
        <a:buFont typeface="幼圆" panose="02010509060101010101" pitchFamily="49" charset="-122"/>
        <a:buChar char=" "/>
        <a:defRPr sz="1600" kern="1200" baseline="0">
          <a:solidFill>
            <a:srgbClr val="7D7D7D"/>
          </a:solidFill>
          <a:latin typeface="幼圆" panose="02010509060101010101" pitchFamily="49" charset="-122"/>
          <a:ea typeface="幼圆" panose="02010509060101010101" pitchFamily="49"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tags" Target="../tags/tag30.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9.xml"/><Relationship Id="rId2" Type="http://schemas.openxmlformats.org/officeDocument/2006/relationships/tags" Target="../tags/tag50.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51.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1.xml"/><Relationship Id="rId2" Type="http://schemas.openxmlformats.org/officeDocument/2006/relationships/tags" Target="../tags/tag53.xml"/><Relationship Id="rId1" Type="http://schemas.openxmlformats.org/officeDocument/2006/relationships/tags" Target="../tags/tag52.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2.xml"/><Relationship Id="rId2" Type="http://schemas.openxmlformats.org/officeDocument/2006/relationships/tags" Target="../tags/tag54.xml"/><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3.xml"/><Relationship Id="rId2" Type="http://schemas.openxmlformats.org/officeDocument/2006/relationships/tags" Target="../tags/tag55.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4.xml"/><Relationship Id="rId2" Type="http://schemas.openxmlformats.org/officeDocument/2006/relationships/tags" Target="../tags/tag56.xml"/><Relationship Id="rId1"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tags" Target="../tags/tag57.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30.xml"/><Relationship Id="rId4" Type="http://schemas.openxmlformats.org/officeDocument/2006/relationships/tags" Target="../tags/tag60.xml"/><Relationship Id="rId3" Type="http://schemas.openxmlformats.org/officeDocument/2006/relationships/image" Target="../media/image13.jpeg"/><Relationship Id="rId2" Type="http://schemas.openxmlformats.org/officeDocument/2006/relationships/tags" Target="../tags/tag59.xml"/><Relationship Id="rId1" Type="http://schemas.openxmlformats.org/officeDocument/2006/relationships/tags" Target="../tags/tag58.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6.xml"/><Relationship Id="rId2" Type="http://schemas.openxmlformats.org/officeDocument/2006/relationships/tags" Target="../tags/tag61.xml"/><Relationship Id="rId1" Type="http://schemas.openxmlformats.org/officeDocument/2006/relationships/image" Target="../media/image14.jpe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1.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s>
</file>

<file path=ppt/slides/_rels/slide2.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1" Type="http://schemas.openxmlformats.org/officeDocument/2006/relationships/slideLayout" Target="../slideLayouts/slideLayout2.xml"/><Relationship Id="rId10" Type="http://schemas.openxmlformats.org/officeDocument/2006/relationships/tags" Target="../tags/tag41.xml"/><Relationship Id="rId1" Type="http://schemas.openxmlformats.org/officeDocument/2006/relationships/tags" Target="../tags/tag32.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32.xml"/><Relationship Id="rId4" Type="http://schemas.openxmlformats.org/officeDocument/2006/relationships/tags" Target="../tags/tag67.xml"/><Relationship Id="rId3" Type="http://schemas.openxmlformats.org/officeDocument/2006/relationships/image" Target="../media/image15.png"/><Relationship Id="rId2" Type="http://schemas.openxmlformats.org/officeDocument/2006/relationships/tags" Target="../tags/tag66.xml"/><Relationship Id="rId1" Type="http://schemas.openxmlformats.org/officeDocument/2006/relationships/tags" Target="../tags/tag65.xml"/></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7.xml"/><Relationship Id="rId3" Type="http://schemas.openxmlformats.org/officeDocument/2006/relationships/tags" Target="../tags/tag69.xml"/><Relationship Id="rId2" Type="http://schemas.openxmlformats.org/officeDocument/2006/relationships/image" Target="../media/image16.png"/><Relationship Id="rId1" Type="http://schemas.openxmlformats.org/officeDocument/2006/relationships/tags" Target="../tags/tag6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8.xml"/><Relationship Id="rId1" Type="http://schemas.openxmlformats.org/officeDocument/2006/relationships/tags" Target="../tags/tag70.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9.xml"/><Relationship Id="rId1" Type="http://schemas.openxmlformats.org/officeDocument/2006/relationships/tags" Target="../tags/tag7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0.xml"/><Relationship Id="rId1" Type="http://schemas.openxmlformats.org/officeDocument/2006/relationships/tags" Target="../tags/tag72.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21.xml"/><Relationship Id="rId2" Type="http://schemas.openxmlformats.org/officeDocument/2006/relationships/tags" Target="../tags/tag74.xml"/><Relationship Id="rId1" Type="http://schemas.openxmlformats.org/officeDocument/2006/relationships/tags" Target="../tags/tag73.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22.xml"/><Relationship Id="rId2" Type="http://schemas.openxmlformats.org/officeDocument/2006/relationships/tags" Target="../tags/tag76.xml"/><Relationship Id="rId1" Type="http://schemas.openxmlformats.org/officeDocument/2006/relationships/tags" Target="../tags/tag75.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23.xml"/><Relationship Id="rId2" Type="http://schemas.openxmlformats.org/officeDocument/2006/relationships/tags" Target="../tags/tag78.xml"/><Relationship Id="rId1" Type="http://schemas.openxmlformats.org/officeDocument/2006/relationships/tags" Target="../tags/tag7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4.xml"/><Relationship Id="rId1" Type="http://schemas.openxmlformats.org/officeDocument/2006/relationships/tags" Target="../tags/tag7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6.xml"/><Relationship Id="rId1" Type="http://schemas.openxmlformats.org/officeDocument/2006/relationships/tags" Target="../tags/tag80.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tags" Target="../tags/tag42.xml"/><Relationship Id="rId2" Type="http://schemas.openxmlformats.org/officeDocument/2006/relationships/image" Target="../media/image5.jpe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5.xml"/><Relationship Id="rId1" Type="http://schemas.openxmlformats.org/officeDocument/2006/relationships/tags" Target="../tags/tag8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7.xml"/><Relationship Id="rId1" Type="http://schemas.openxmlformats.org/officeDocument/2006/relationships/tags" Target="../tags/tag8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8.xml"/><Relationship Id="rId1" Type="http://schemas.openxmlformats.org/officeDocument/2006/relationships/tags" Target="../tags/tag8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9.xml"/><Relationship Id="rId1" Type="http://schemas.openxmlformats.org/officeDocument/2006/relationships/tags" Target="../tags/tag84.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1.xml"/><Relationship Id="rId6" Type="http://schemas.openxmlformats.org/officeDocument/2006/relationships/slideLayout" Target="../slideLayouts/slideLayout4.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3.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tags" Target="../tags/tag44.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tags" Target="../tags/tag45.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6.xml"/><Relationship Id="rId2" Type="http://schemas.openxmlformats.org/officeDocument/2006/relationships/tags" Target="../tags/tag46.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7.xml"/><Relationship Id="rId2" Type="http://schemas.openxmlformats.org/officeDocument/2006/relationships/tags" Target="../tags/tag47.xml"/><Relationship Id="rId1" Type="http://schemas.openxmlformats.org/officeDocument/2006/relationships/image" Target="../media/image8.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8.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783715" y="1293494"/>
            <a:ext cx="9144000" cy="1655763"/>
          </a:xfrm>
          <a:ln>
            <a:noFill/>
          </a:ln>
        </p:spPr>
        <p:txBody>
          <a:bodyPr>
            <a:noAutofit/>
          </a:bodyPr>
          <a:lstStyle/>
          <a:p>
            <a:pPr>
              <a:lnSpc>
                <a:spcPct val="130000"/>
              </a:lnSpc>
            </a:pPr>
            <a:r>
              <a:rPr lang="zh-CN" altLang="en-US" sz="3600" dirty="0">
                <a:ln>
                  <a:noFill/>
                </a:ln>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第三章  </a:t>
            </a:r>
            <a:br>
              <a:rPr lang="zh-CN" altLang="en-US" sz="3600" dirty="0">
                <a:ln>
                  <a:noFill/>
                </a:ln>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br>
            <a:r>
              <a:rPr lang="zh-CN" altLang="en-US" sz="3600" dirty="0">
                <a:ln>
                  <a:noFill/>
                </a:ln>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rPr>
              <a:t>幼儿科学教育的途径与方法</a:t>
            </a:r>
            <a:endParaRPr lang="zh-CN" altLang="en-US" sz="3600" dirty="0">
              <a:ln>
                <a:noFill/>
              </a:ln>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3402330"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五、家庭与社区活动</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394970" y="1153160"/>
            <a:ext cx="2968625" cy="423545"/>
          </a:xfrm>
          <a:prstGeom prst="rect">
            <a:avLst/>
          </a:prstGeom>
          <a:noFill/>
        </p:spPr>
        <p:txBody>
          <a:bodyPr wrap="square" rtlCol="0" anchor="t">
            <a:spAutoFit/>
          </a:bodyPr>
          <a:p>
            <a:pPr algn="dist">
              <a:lnSpc>
                <a:spcPct val="120000"/>
              </a:lnSpc>
            </a:pPr>
            <a:r>
              <a:rPr b="1" dirty="0" smtClean="0">
                <a:solidFill>
                  <a:srgbClr val="FF0000"/>
                </a:solidFill>
                <a:latin typeface="Arial" panose="020B0604020202020204" pitchFamily="34" charset="0"/>
                <a:ea typeface="微软雅黑" panose="020B0503020204020204" pitchFamily="34" charset="-122"/>
                <a:sym typeface="+mn-ea"/>
              </a:rPr>
              <a:t>（二）社区中的科学教育</a:t>
            </a:r>
            <a:endParaRPr b="1" dirty="0" smtClean="0">
              <a:solidFill>
                <a:srgbClr val="FF0000"/>
              </a:solidFill>
              <a:latin typeface="Arial" panose="020B0604020202020204" pitchFamily="34" charset="0"/>
              <a:ea typeface="微软雅黑" panose="020B0503020204020204" pitchFamily="34" charset="-122"/>
              <a:sym typeface="+mn-ea"/>
            </a:endParaRPr>
          </a:p>
        </p:txBody>
      </p:sp>
      <p:sp>
        <p:nvSpPr>
          <p:cNvPr id="4" name="文本框 3"/>
          <p:cNvSpPr txBox="1"/>
          <p:nvPr/>
        </p:nvSpPr>
        <p:spPr>
          <a:xfrm>
            <a:off x="622300" y="1992630"/>
            <a:ext cx="7061200" cy="2749550"/>
          </a:xfrm>
          <a:prstGeom prst="rect">
            <a:avLst/>
          </a:prstGeom>
          <a:noFill/>
        </p:spPr>
        <p:txBody>
          <a:bodyPr wrap="square" rtlCol="0" anchor="t">
            <a:spAutoFit/>
          </a:bodyPr>
          <a:p>
            <a:pPr indent="0">
              <a:lnSpc>
                <a:spcPct val="160000"/>
              </a:lnSpc>
              <a:buFont typeface="Wingdings" panose="05000000000000000000" charset="0"/>
              <a:buNone/>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幼儿园和社区的合作共育越来越成为幼儿教育领域颇受关注的研究课题。随着理论和实践的不断丰富，幼儿园已经逐步走进社区，将社区资源视为幼儿园教育的有益补充。“运用社会资源，既可以弥补幼儿园科学教育设备的不足，又可以使幼儿在社会大环境中亲自感受、体验，获得广泛的感性经验。”幼儿期大量感性经验的获得，为维持幼儿对周围世界的兴趣和进一步的探究奠定基础。</a:t>
            </a:r>
            <a:endParaRPr dirty="0" smtClean="0">
              <a:latin typeface="Arial" panose="020B0604020202020204" pitchFamily="34" charset="0"/>
              <a:ea typeface="微软雅黑" panose="020B0503020204020204" pitchFamily="34" charset="-122"/>
            </a:endParaRPr>
          </a:p>
        </p:txBody>
      </p:sp>
      <p:pic>
        <p:nvPicPr>
          <p:cNvPr id="3" name="图片 2"/>
          <p:cNvPicPr>
            <a:picLocks noChangeAspect="1"/>
          </p:cNvPicPr>
          <p:nvPr/>
        </p:nvPicPr>
        <p:blipFill>
          <a:blip r:embed="rId1"/>
          <a:stretch>
            <a:fillRect/>
          </a:stretch>
        </p:blipFill>
        <p:spPr>
          <a:xfrm>
            <a:off x="8237855" y="2114550"/>
            <a:ext cx="3437890" cy="2286000"/>
          </a:xfrm>
          <a:prstGeom prst="rect">
            <a:avLst/>
          </a:prstGeom>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ln>
                  <a:noFill/>
                </a:ln>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第二节　幼儿科学教育的方法</a:t>
            </a:r>
            <a:endParaRPr lang="zh-CN" dirty="0">
              <a:ln>
                <a:noFill/>
              </a:ln>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4" name="直接连接符 3"/>
          <p:cNvCxnSpPr/>
          <p:nvPr/>
        </p:nvCxnSpPr>
        <p:spPr>
          <a:xfrm>
            <a:off x="3056255" y="3038475"/>
            <a:ext cx="624586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618299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一、选择幼儿科学教育方法应遵循的原则</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440690" y="4023995"/>
            <a:ext cx="2207260" cy="423545"/>
          </a:xfrm>
          <a:prstGeom prst="rect">
            <a:avLst/>
          </a:prstGeom>
          <a:noFill/>
        </p:spPr>
        <p:txBody>
          <a:bodyPr wrap="square" rtlCol="0" anchor="t">
            <a:spAutoFit/>
          </a:bodyPr>
          <a:p>
            <a:pPr algn="dist">
              <a:lnSpc>
                <a:spcPct val="120000"/>
              </a:lnSpc>
            </a:pPr>
            <a:r>
              <a:rPr b="1" dirty="0" smtClean="0">
                <a:solidFill>
                  <a:srgbClr val="FF0000"/>
                </a:solidFill>
                <a:latin typeface="Arial" panose="020B0604020202020204" pitchFamily="34" charset="0"/>
                <a:ea typeface="微软雅黑" panose="020B0503020204020204" pitchFamily="34" charset="-122"/>
                <a:sym typeface="+mn-ea"/>
              </a:rPr>
              <a:t>1. 直观形象性原则</a:t>
            </a:r>
            <a:endParaRPr b="1" dirty="0" smtClean="0">
              <a:solidFill>
                <a:srgbClr val="FF0000"/>
              </a:solidFill>
              <a:latin typeface="Arial" panose="020B0604020202020204" pitchFamily="34" charset="0"/>
              <a:ea typeface="微软雅黑" panose="020B0503020204020204" pitchFamily="34" charset="-122"/>
              <a:sym typeface="+mn-ea"/>
            </a:endParaRPr>
          </a:p>
        </p:txBody>
      </p:sp>
      <p:grpSp>
        <p:nvGrpSpPr>
          <p:cNvPr id="16" name="241206"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359410" y="3101975"/>
            <a:ext cx="11711940" cy="663575"/>
            <a:chOff x="775889" y="2960914"/>
            <a:chExt cx="10748453" cy="608804"/>
          </a:xfrm>
        </p:grpSpPr>
        <p:sp>
          <p:nvSpPr>
            <p:cNvPr id="2" name="ïŝļíḓe"/>
            <p:cNvSpPr/>
            <p:nvPr/>
          </p:nvSpPr>
          <p:spPr bwMode="auto">
            <a:xfrm>
              <a:off x="9188328"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4">
                <a:alpha val="80000"/>
              </a:schemeClr>
            </a:solidFill>
            <a:ln>
              <a:noFill/>
            </a:ln>
            <a:effectLst/>
          </p:spPr>
          <p:txBody>
            <a:bodyPr wrap="square" lIns="91440" tIns="45720" rIns="91440" bIns="45720" anchor="ctr">
              <a:normAutofit/>
            </a:bodyPr>
            <a:p>
              <a:endParaRPr lang="en-US" sz="900" dirty="0"/>
            </a:p>
          </p:txBody>
        </p:sp>
        <p:sp>
          <p:nvSpPr>
            <p:cNvPr id="6" name="ísḷíḑé"/>
            <p:cNvSpPr/>
            <p:nvPr/>
          </p:nvSpPr>
          <p:spPr bwMode="auto">
            <a:xfrm>
              <a:off x="8779843"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4">
                <a:alpha val="60000"/>
              </a:schemeClr>
            </a:solidFill>
            <a:ln>
              <a:noFill/>
            </a:ln>
            <a:effectLst/>
          </p:spPr>
          <p:txBody>
            <a:bodyPr wrap="square" lIns="91440" tIns="45720" rIns="91440" bIns="45720" anchor="ctr">
              <a:normAutofit/>
            </a:bodyPr>
            <a:p>
              <a:endParaRPr lang="en-US" sz="900"/>
            </a:p>
          </p:txBody>
        </p:sp>
        <p:sp>
          <p:nvSpPr>
            <p:cNvPr id="7" name="ïsļîḑe"/>
            <p:cNvSpPr/>
            <p:nvPr/>
          </p:nvSpPr>
          <p:spPr bwMode="auto">
            <a:xfrm>
              <a:off x="4124684" y="2961902"/>
              <a:ext cx="640356" cy="607816"/>
            </a:xfrm>
            <a:custGeom>
              <a:avLst/>
              <a:gdLst>
                <a:gd name="T0" fmla="*/ 515146 w 21528"/>
                <a:gd name="T1" fmla="*/ 632454 h 21553"/>
                <a:gd name="T2" fmla="*/ 515146 w 21528"/>
                <a:gd name="T3" fmla="*/ 632454 h 21553"/>
                <a:gd name="T4" fmla="*/ 515146 w 21528"/>
                <a:gd name="T5" fmla="*/ 632454 h 21553"/>
                <a:gd name="T6" fmla="*/ 515146 w 21528"/>
                <a:gd name="T7" fmla="*/ 632454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2">
                <a:alpha val="80000"/>
              </a:schemeClr>
            </a:solidFill>
            <a:ln>
              <a:noFill/>
            </a:ln>
            <a:effectLst/>
          </p:spPr>
          <p:txBody>
            <a:bodyPr wrap="square" lIns="91440" tIns="45720" rIns="91440" bIns="45720" anchor="ctr">
              <a:normAutofit/>
            </a:bodyPr>
            <a:p>
              <a:endParaRPr lang="en-US" sz="900"/>
            </a:p>
          </p:txBody>
        </p:sp>
        <p:sp>
          <p:nvSpPr>
            <p:cNvPr id="9" name="íşḻïďè"/>
            <p:cNvSpPr/>
            <p:nvPr/>
          </p:nvSpPr>
          <p:spPr bwMode="auto">
            <a:xfrm>
              <a:off x="3716199" y="2961902"/>
              <a:ext cx="640356" cy="607816"/>
            </a:xfrm>
            <a:custGeom>
              <a:avLst/>
              <a:gdLst>
                <a:gd name="T0" fmla="*/ 515146 w 21528"/>
                <a:gd name="T1" fmla="*/ 632454 h 21553"/>
                <a:gd name="T2" fmla="*/ 515146 w 21528"/>
                <a:gd name="T3" fmla="*/ 632454 h 21553"/>
                <a:gd name="T4" fmla="*/ 515146 w 21528"/>
                <a:gd name="T5" fmla="*/ 632454 h 21553"/>
                <a:gd name="T6" fmla="*/ 515146 w 21528"/>
                <a:gd name="T7" fmla="*/ 632454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2">
                <a:alpha val="60000"/>
              </a:schemeClr>
            </a:solidFill>
            <a:ln>
              <a:noFill/>
            </a:ln>
            <a:effectLst/>
          </p:spPr>
          <p:txBody>
            <a:bodyPr wrap="square" lIns="91440" tIns="45720" rIns="91440" bIns="45720" anchor="ctr">
              <a:normAutofit/>
            </a:bodyPr>
            <a:p>
              <a:endParaRPr lang="en-US" sz="900"/>
            </a:p>
          </p:txBody>
        </p:sp>
        <p:grpSp>
          <p:nvGrpSpPr>
            <p:cNvPr id="10" name="îś1iḓê"/>
            <p:cNvGrpSpPr/>
            <p:nvPr/>
          </p:nvGrpSpPr>
          <p:grpSpPr>
            <a:xfrm>
              <a:off x="3307713" y="3173555"/>
              <a:ext cx="621609" cy="183523"/>
              <a:chOff x="2710657" y="1989591"/>
              <a:chExt cx="500063" cy="147638"/>
            </a:xfrm>
          </p:grpSpPr>
          <p:sp>
            <p:nvSpPr>
              <p:cNvPr id="11" name="ïŝlïḑé"/>
              <p:cNvSpPr/>
              <p:nvPr/>
            </p:nvSpPr>
            <p:spPr bwMode="auto">
              <a:xfrm rot="5400000">
                <a:off x="3095626"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75000"/>
                  <a:alpha val="60000"/>
                </a:schemeClr>
              </a:solidFill>
              <a:ln>
                <a:noFill/>
              </a:ln>
              <a:effectLst/>
            </p:spPr>
            <p:txBody>
              <a:bodyPr wrap="square" lIns="91440" tIns="45720" rIns="91440" bIns="45720" anchor="ctr">
                <a:normAutofit fontScale="25000" lnSpcReduction="20000"/>
              </a:bodyPr>
              <a:p>
                <a:endParaRPr lang="en-US" sz="900"/>
              </a:p>
            </p:txBody>
          </p:sp>
          <p:sp>
            <p:nvSpPr>
              <p:cNvPr id="13" name="îṣļíde"/>
              <p:cNvSpPr/>
              <p:nvPr/>
            </p:nvSpPr>
            <p:spPr bwMode="auto">
              <a:xfrm rot="5400000">
                <a:off x="2883694"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80000"/>
                </a:schemeClr>
              </a:solidFill>
              <a:ln>
                <a:noFill/>
              </a:ln>
              <a:effectLst/>
            </p:spPr>
            <p:txBody>
              <a:bodyPr wrap="square" lIns="91440" tIns="45720" rIns="91440" bIns="45720" anchor="ctr">
                <a:normAutofit fontScale="25000" lnSpcReduction="20000"/>
              </a:bodyPr>
              <a:p>
                <a:endParaRPr lang="en-US" sz="900"/>
              </a:p>
            </p:txBody>
          </p:sp>
          <p:sp>
            <p:nvSpPr>
              <p:cNvPr id="14" name="ïš1íḋé"/>
              <p:cNvSpPr/>
              <p:nvPr/>
            </p:nvSpPr>
            <p:spPr bwMode="auto">
              <a:xfrm rot="5400000">
                <a:off x="2678113"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50000"/>
                </a:schemeClr>
              </a:solidFill>
              <a:ln>
                <a:noFill/>
              </a:ln>
              <a:effectLst/>
            </p:spPr>
            <p:txBody>
              <a:bodyPr wrap="square" lIns="91440" tIns="45720" rIns="91440" bIns="45720" anchor="ctr">
                <a:normAutofit fontScale="25000" lnSpcReduction="20000"/>
              </a:bodyPr>
              <a:p>
                <a:endParaRPr lang="en-US" sz="900"/>
              </a:p>
            </p:txBody>
          </p:sp>
        </p:grpSp>
        <p:grpSp>
          <p:nvGrpSpPr>
            <p:cNvPr id="15" name="ïṣliďé"/>
            <p:cNvGrpSpPr/>
            <p:nvPr/>
          </p:nvGrpSpPr>
          <p:grpSpPr>
            <a:xfrm>
              <a:off x="8373330" y="3168831"/>
              <a:ext cx="621609" cy="183523"/>
              <a:chOff x="2710657" y="1989591"/>
              <a:chExt cx="500063" cy="147638"/>
            </a:xfrm>
          </p:grpSpPr>
          <p:sp>
            <p:nvSpPr>
              <p:cNvPr id="17" name="íSḷiḑe"/>
              <p:cNvSpPr/>
              <p:nvPr/>
            </p:nvSpPr>
            <p:spPr bwMode="auto">
              <a:xfrm rot="5400000">
                <a:off x="3095626"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75000"/>
                  <a:alpha val="60000"/>
                </a:schemeClr>
              </a:solidFill>
              <a:ln>
                <a:noFill/>
              </a:ln>
              <a:effectLst/>
            </p:spPr>
            <p:txBody>
              <a:bodyPr wrap="square" lIns="91440" tIns="45720" rIns="91440" bIns="45720" anchor="ctr">
                <a:normAutofit fontScale="25000" lnSpcReduction="20000"/>
              </a:bodyPr>
              <a:p>
                <a:endParaRPr lang="en-US" sz="900"/>
              </a:p>
            </p:txBody>
          </p:sp>
          <p:sp>
            <p:nvSpPr>
              <p:cNvPr id="18" name="ïṩļiḓe"/>
              <p:cNvSpPr/>
              <p:nvPr/>
            </p:nvSpPr>
            <p:spPr bwMode="auto">
              <a:xfrm rot="5400000">
                <a:off x="2883694"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80000"/>
                </a:schemeClr>
              </a:solidFill>
              <a:ln>
                <a:noFill/>
              </a:ln>
              <a:effectLst/>
            </p:spPr>
            <p:txBody>
              <a:bodyPr wrap="square" lIns="91440" tIns="45720" rIns="91440" bIns="45720" anchor="ctr">
                <a:normAutofit fontScale="25000" lnSpcReduction="20000"/>
              </a:bodyPr>
              <a:p>
                <a:endParaRPr lang="en-US" sz="900"/>
              </a:p>
            </p:txBody>
          </p:sp>
          <p:sp>
            <p:nvSpPr>
              <p:cNvPr id="19" name="iṥḻîḑé"/>
              <p:cNvSpPr/>
              <p:nvPr/>
            </p:nvSpPr>
            <p:spPr bwMode="auto">
              <a:xfrm rot="5400000">
                <a:off x="2678113"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50000"/>
                </a:schemeClr>
              </a:solidFill>
              <a:ln>
                <a:noFill/>
              </a:ln>
              <a:effectLst/>
            </p:spPr>
            <p:txBody>
              <a:bodyPr wrap="square" lIns="91440" tIns="45720" rIns="91440" bIns="45720" anchor="ctr">
                <a:normAutofit fontScale="25000" lnSpcReduction="20000"/>
              </a:bodyPr>
              <a:p>
                <a:endParaRPr lang="en-US" sz="900"/>
              </a:p>
            </p:txBody>
          </p:sp>
        </p:grpSp>
        <p:grpSp>
          <p:nvGrpSpPr>
            <p:cNvPr id="20" name="ïṣļïdé"/>
            <p:cNvGrpSpPr/>
            <p:nvPr/>
          </p:nvGrpSpPr>
          <p:grpSpPr>
            <a:xfrm>
              <a:off x="9594892" y="2960914"/>
              <a:ext cx="1075433" cy="607820"/>
              <a:chOff x="7768474" y="1747497"/>
              <a:chExt cx="865148" cy="631034"/>
            </a:xfrm>
          </p:grpSpPr>
          <p:sp>
            <p:nvSpPr>
              <p:cNvPr id="21" name="išḷídê"/>
              <p:cNvSpPr/>
              <p:nvPr/>
            </p:nvSpPr>
            <p:spPr bwMode="auto">
              <a:xfrm>
                <a:off x="7768474" y="2054772"/>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4"/>
              </a:solidFill>
              <a:ln>
                <a:noFill/>
              </a:ln>
              <a:effectLst/>
            </p:spPr>
            <p:txBody>
              <a:bodyPr wrap="square" lIns="91440" tIns="45720" rIns="91440" bIns="45720" anchor="ctr">
                <a:normAutofit/>
              </a:bodyPr>
              <a:p>
                <a:endParaRPr lang="en-US" sz="900"/>
              </a:p>
            </p:txBody>
          </p:sp>
          <p:sp>
            <p:nvSpPr>
              <p:cNvPr id="22" name="iṥḷïḋê"/>
              <p:cNvSpPr/>
              <p:nvPr/>
            </p:nvSpPr>
            <p:spPr bwMode="auto">
              <a:xfrm flipV="1">
                <a:off x="7768474" y="1747497"/>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4">
                  <a:alpha val="70000"/>
                </a:schemeClr>
              </a:solidFill>
              <a:ln>
                <a:noFill/>
              </a:ln>
              <a:effectLst/>
            </p:spPr>
            <p:txBody>
              <a:bodyPr wrap="square" lIns="91440" tIns="45720" rIns="91440" bIns="45720" anchor="ctr">
                <a:normAutofit/>
              </a:bodyPr>
              <a:p>
                <a:endParaRPr lang="en-US" sz="900"/>
              </a:p>
            </p:txBody>
          </p:sp>
        </p:grpSp>
        <p:sp>
          <p:nvSpPr>
            <p:cNvPr id="23" name="ïṡ1ide"/>
            <p:cNvSpPr/>
            <p:nvPr/>
          </p:nvSpPr>
          <p:spPr bwMode="auto">
            <a:xfrm>
              <a:off x="1592862"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1">
                <a:alpha val="80000"/>
              </a:schemeClr>
            </a:solidFill>
            <a:ln>
              <a:noFill/>
            </a:ln>
            <a:effectLst/>
          </p:spPr>
          <p:txBody>
            <a:bodyPr wrap="square" lIns="91440" tIns="45720" rIns="91440" bIns="45720" anchor="ctr">
              <a:normAutofit/>
            </a:bodyPr>
            <a:p>
              <a:endParaRPr lang="en-US" sz="900"/>
            </a:p>
          </p:txBody>
        </p:sp>
        <p:sp>
          <p:nvSpPr>
            <p:cNvPr id="24" name="iṧlïḍê"/>
            <p:cNvSpPr/>
            <p:nvPr/>
          </p:nvSpPr>
          <p:spPr bwMode="auto">
            <a:xfrm>
              <a:off x="1184377"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1">
                <a:alpha val="60000"/>
              </a:schemeClr>
            </a:solidFill>
            <a:ln>
              <a:noFill/>
            </a:ln>
            <a:effectLst/>
          </p:spPr>
          <p:txBody>
            <a:bodyPr wrap="square" lIns="91440" tIns="45720" rIns="91440" bIns="45720" anchor="ctr">
              <a:normAutofit/>
            </a:bodyPr>
            <a:p>
              <a:endParaRPr lang="en-US" sz="900"/>
            </a:p>
          </p:txBody>
        </p:sp>
        <p:grpSp>
          <p:nvGrpSpPr>
            <p:cNvPr id="26" name="iśḻíḑê"/>
            <p:cNvGrpSpPr/>
            <p:nvPr/>
          </p:nvGrpSpPr>
          <p:grpSpPr>
            <a:xfrm>
              <a:off x="775889" y="3173555"/>
              <a:ext cx="621609" cy="183523"/>
              <a:chOff x="2710657" y="1989591"/>
              <a:chExt cx="500063" cy="147638"/>
            </a:xfrm>
          </p:grpSpPr>
          <p:sp>
            <p:nvSpPr>
              <p:cNvPr id="27" name="ísliďé"/>
              <p:cNvSpPr/>
              <p:nvPr/>
            </p:nvSpPr>
            <p:spPr bwMode="auto">
              <a:xfrm rot="5400000">
                <a:off x="3095626"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75000"/>
                  <a:alpha val="60000"/>
                </a:schemeClr>
              </a:solidFill>
              <a:ln>
                <a:noFill/>
              </a:ln>
              <a:effectLst/>
            </p:spPr>
            <p:txBody>
              <a:bodyPr wrap="square" lIns="91440" tIns="45720" rIns="91440" bIns="45720" anchor="ctr">
                <a:normAutofit fontScale="25000" lnSpcReduction="20000"/>
              </a:bodyPr>
              <a:p>
                <a:endParaRPr lang="en-US" sz="900"/>
              </a:p>
            </p:txBody>
          </p:sp>
          <p:sp>
            <p:nvSpPr>
              <p:cNvPr id="28" name="ïSḻïde"/>
              <p:cNvSpPr/>
              <p:nvPr/>
            </p:nvSpPr>
            <p:spPr bwMode="auto">
              <a:xfrm rot="5400000">
                <a:off x="2883694"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80000"/>
                </a:schemeClr>
              </a:solidFill>
              <a:ln>
                <a:noFill/>
              </a:ln>
              <a:effectLst/>
            </p:spPr>
            <p:txBody>
              <a:bodyPr wrap="square" lIns="91440" tIns="45720" rIns="91440" bIns="45720" anchor="ctr">
                <a:normAutofit fontScale="25000" lnSpcReduction="20000"/>
              </a:bodyPr>
              <a:p>
                <a:endParaRPr lang="en-US" sz="900"/>
              </a:p>
            </p:txBody>
          </p:sp>
          <p:sp>
            <p:nvSpPr>
              <p:cNvPr id="29" name="ís1îḋè"/>
              <p:cNvSpPr/>
              <p:nvPr/>
            </p:nvSpPr>
            <p:spPr bwMode="auto">
              <a:xfrm rot="5400000">
                <a:off x="2678113"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50000"/>
                </a:schemeClr>
              </a:solidFill>
              <a:ln>
                <a:noFill/>
              </a:ln>
              <a:effectLst/>
            </p:spPr>
            <p:txBody>
              <a:bodyPr wrap="square" lIns="91440" tIns="45720" rIns="91440" bIns="45720" anchor="ctr">
                <a:normAutofit fontScale="25000" lnSpcReduction="20000"/>
              </a:bodyPr>
              <a:p>
                <a:endParaRPr lang="en-US" sz="900"/>
              </a:p>
            </p:txBody>
          </p:sp>
        </p:grpSp>
        <p:grpSp>
          <p:nvGrpSpPr>
            <p:cNvPr id="30" name="íŝļïďê"/>
            <p:cNvGrpSpPr/>
            <p:nvPr/>
          </p:nvGrpSpPr>
          <p:grpSpPr>
            <a:xfrm>
              <a:off x="1999376" y="2960914"/>
              <a:ext cx="1075433" cy="607820"/>
              <a:chOff x="2501167" y="1747497"/>
              <a:chExt cx="865148" cy="631034"/>
            </a:xfrm>
            <a:solidFill>
              <a:schemeClr val="accent1"/>
            </a:solidFill>
          </p:grpSpPr>
          <p:sp>
            <p:nvSpPr>
              <p:cNvPr id="31" name="iSľïḋê"/>
              <p:cNvSpPr/>
              <p:nvPr/>
            </p:nvSpPr>
            <p:spPr bwMode="auto">
              <a:xfrm>
                <a:off x="2501167" y="2054772"/>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grpFill/>
              <a:ln>
                <a:noFill/>
              </a:ln>
              <a:effectLst/>
            </p:spPr>
            <p:txBody>
              <a:bodyPr wrap="square" lIns="91440" tIns="45720" rIns="91440" bIns="45720" anchor="ctr">
                <a:normAutofit/>
              </a:bodyPr>
              <a:p>
                <a:endParaRPr lang="en-US" sz="900"/>
              </a:p>
            </p:txBody>
          </p:sp>
          <p:sp>
            <p:nvSpPr>
              <p:cNvPr id="32" name="í$ľïḋé"/>
              <p:cNvSpPr/>
              <p:nvPr/>
            </p:nvSpPr>
            <p:spPr bwMode="auto">
              <a:xfrm flipV="1">
                <a:off x="2501167" y="1747497"/>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1">
                  <a:alpha val="70000"/>
                </a:schemeClr>
              </a:solidFill>
              <a:ln>
                <a:noFill/>
              </a:ln>
              <a:effectLst/>
            </p:spPr>
            <p:txBody>
              <a:bodyPr wrap="square" lIns="91440" tIns="45720" rIns="91440" bIns="45720" anchor="ctr">
                <a:normAutofit/>
              </a:bodyPr>
              <a:p>
                <a:endParaRPr lang="en-US" sz="900"/>
              </a:p>
            </p:txBody>
          </p:sp>
        </p:grpSp>
        <p:grpSp>
          <p:nvGrpSpPr>
            <p:cNvPr id="33" name="iṥļïdè"/>
            <p:cNvGrpSpPr/>
            <p:nvPr/>
          </p:nvGrpSpPr>
          <p:grpSpPr>
            <a:xfrm>
              <a:off x="4527817" y="2960914"/>
              <a:ext cx="1075433" cy="607820"/>
              <a:chOff x="3692188" y="1747497"/>
              <a:chExt cx="865148" cy="631034"/>
            </a:xfrm>
          </p:grpSpPr>
          <p:sp>
            <p:nvSpPr>
              <p:cNvPr id="34" name="îŝlíḋe"/>
              <p:cNvSpPr/>
              <p:nvPr/>
            </p:nvSpPr>
            <p:spPr bwMode="auto">
              <a:xfrm>
                <a:off x="3692188" y="2054772"/>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2"/>
              </a:solidFill>
              <a:ln>
                <a:noFill/>
              </a:ln>
              <a:effectLst/>
            </p:spPr>
            <p:txBody>
              <a:bodyPr wrap="square" lIns="91440" tIns="45720" rIns="91440" bIns="45720" anchor="ctr">
                <a:normAutofit/>
              </a:bodyPr>
              <a:p>
                <a:endParaRPr lang="en-US" sz="900"/>
              </a:p>
            </p:txBody>
          </p:sp>
          <p:sp>
            <p:nvSpPr>
              <p:cNvPr id="35" name="îṣľíde"/>
              <p:cNvSpPr/>
              <p:nvPr/>
            </p:nvSpPr>
            <p:spPr bwMode="auto">
              <a:xfrm flipV="1">
                <a:off x="3692188" y="1747497"/>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2">
                  <a:alpha val="70000"/>
                </a:schemeClr>
              </a:solidFill>
              <a:ln>
                <a:noFill/>
              </a:ln>
              <a:effectLst/>
            </p:spPr>
            <p:txBody>
              <a:bodyPr wrap="square" lIns="91440" tIns="45720" rIns="91440" bIns="45720" anchor="ctr">
                <a:normAutofit/>
              </a:bodyPr>
              <a:p>
                <a:endParaRPr lang="en-US" sz="900"/>
              </a:p>
            </p:txBody>
          </p:sp>
        </p:grpSp>
        <p:sp>
          <p:nvSpPr>
            <p:cNvPr id="36" name="iśḷiḓè"/>
            <p:cNvSpPr/>
            <p:nvPr/>
          </p:nvSpPr>
          <p:spPr bwMode="auto">
            <a:xfrm>
              <a:off x="6656507"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3">
                <a:alpha val="80000"/>
              </a:schemeClr>
            </a:solidFill>
            <a:ln>
              <a:noFill/>
            </a:ln>
            <a:effectLst/>
          </p:spPr>
          <p:txBody>
            <a:bodyPr wrap="square" lIns="91440" tIns="45720" rIns="91440" bIns="45720" anchor="ctr">
              <a:normAutofit/>
            </a:bodyPr>
            <a:p>
              <a:endParaRPr lang="en-US" sz="900" dirty="0"/>
            </a:p>
          </p:txBody>
        </p:sp>
        <p:sp>
          <p:nvSpPr>
            <p:cNvPr id="37" name="îślïḋe"/>
            <p:cNvSpPr/>
            <p:nvPr/>
          </p:nvSpPr>
          <p:spPr bwMode="auto">
            <a:xfrm>
              <a:off x="6248020" y="2961790"/>
              <a:ext cx="640356" cy="607052"/>
            </a:xfrm>
            <a:custGeom>
              <a:avLst/>
              <a:gdLst>
                <a:gd name="T0" fmla="*/ 515146 w 21528"/>
                <a:gd name="T1" fmla="*/ 631658 h 21553"/>
                <a:gd name="T2" fmla="*/ 515146 w 21528"/>
                <a:gd name="T3" fmla="*/ 631658 h 21553"/>
                <a:gd name="T4" fmla="*/ 515146 w 21528"/>
                <a:gd name="T5" fmla="*/ 631658 h 21553"/>
                <a:gd name="T6" fmla="*/ 515146 w 21528"/>
                <a:gd name="T7" fmla="*/ 631658 h 2155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528" h="21553">
                  <a:moveTo>
                    <a:pt x="659" y="10"/>
                  </a:moveTo>
                  <a:cubicBezTo>
                    <a:pt x="466" y="-24"/>
                    <a:pt x="266" y="31"/>
                    <a:pt x="137" y="152"/>
                  </a:cubicBezTo>
                  <a:cubicBezTo>
                    <a:pt x="-47" y="325"/>
                    <a:pt x="-43" y="582"/>
                    <a:pt x="137" y="756"/>
                  </a:cubicBezTo>
                  <a:cubicBezTo>
                    <a:pt x="2416" y="2424"/>
                    <a:pt x="4683" y="4104"/>
                    <a:pt x="6939" y="5793"/>
                  </a:cubicBezTo>
                  <a:cubicBezTo>
                    <a:pt x="8067" y="6638"/>
                    <a:pt x="9192" y="7485"/>
                    <a:pt x="10340" y="8312"/>
                  </a:cubicBezTo>
                  <a:cubicBezTo>
                    <a:pt x="11107" y="8864"/>
                    <a:pt x="11884" y="9407"/>
                    <a:pt x="12670" y="9940"/>
                  </a:cubicBezTo>
                  <a:cubicBezTo>
                    <a:pt x="12869" y="10106"/>
                    <a:pt x="13002" y="10317"/>
                    <a:pt x="13055" y="10545"/>
                  </a:cubicBezTo>
                  <a:cubicBezTo>
                    <a:pt x="13141" y="10922"/>
                    <a:pt x="13005" y="11309"/>
                    <a:pt x="12687" y="11590"/>
                  </a:cubicBezTo>
                  <a:cubicBezTo>
                    <a:pt x="11906" y="12168"/>
                    <a:pt x="11123" y="12745"/>
                    <a:pt x="10340" y="13321"/>
                  </a:cubicBezTo>
                  <a:cubicBezTo>
                    <a:pt x="9208" y="14152"/>
                    <a:pt x="8073" y="14982"/>
                    <a:pt x="6939" y="15811"/>
                  </a:cubicBezTo>
                  <a:cubicBezTo>
                    <a:pt x="4670" y="17470"/>
                    <a:pt x="2403" y="19131"/>
                    <a:pt x="137" y="20792"/>
                  </a:cubicBezTo>
                  <a:cubicBezTo>
                    <a:pt x="-44" y="20966"/>
                    <a:pt x="-44" y="21222"/>
                    <a:pt x="137" y="21396"/>
                  </a:cubicBezTo>
                  <a:cubicBezTo>
                    <a:pt x="265" y="21519"/>
                    <a:pt x="465" y="21576"/>
                    <a:pt x="659" y="21545"/>
                  </a:cubicBezTo>
                  <a:lnTo>
                    <a:pt x="6353" y="21545"/>
                  </a:lnTo>
                  <a:cubicBezTo>
                    <a:pt x="6645" y="21560"/>
                    <a:pt x="6938" y="21528"/>
                    <a:pt x="7215" y="21450"/>
                  </a:cubicBezTo>
                  <a:cubicBezTo>
                    <a:pt x="7512" y="21367"/>
                    <a:pt x="7782" y="21233"/>
                    <a:pt x="8043" y="21091"/>
                  </a:cubicBezTo>
                  <a:cubicBezTo>
                    <a:pt x="8324" y="20937"/>
                    <a:pt x="8595" y="20772"/>
                    <a:pt x="8856" y="20596"/>
                  </a:cubicBezTo>
                  <a:cubicBezTo>
                    <a:pt x="11078" y="18964"/>
                    <a:pt x="13297" y="17329"/>
                    <a:pt x="15513" y="15692"/>
                  </a:cubicBezTo>
                  <a:cubicBezTo>
                    <a:pt x="16621" y="14873"/>
                    <a:pt x="17728" y="14054"/>
                    <a:pt x="18842" y="13240"/>
                  </a:cubicBezTo>
                  <a:cubicBezTo>
                    <a:pt x="19398" y="12833"/>
                    <a:pt x="19957" y="12428"/>
                    <a:pt x="20506" y="12014"/>
                  </a:cubicBezTo>
                  <a:cubicBezTo>
                    <a:pt x="20764" y="11820"/>
                    <a:pt x="21020" y="11623"/>
                    <a:pt x="21274" y="11425"/>
                  </a:cubicBezTo>
                  <a:cubicBezTo>
                    <a:pt x="21464" y="11212"/>
                    <a:pt x="21553" y="10949"/>
                    <a:pt x="21522" y="10687"/>
                  </a:cubicBezTo>
                  <a:cubicBezTo>
                    <a:pt x="21495" y="10457"/>
                    <a:pt x="21378" y="10240"/>
                    <a:pt x="21189" y="10069"/>
                  </a:cubicBezTo>
                  <a:cubicBezTo>
                    <a:pt x="20962" y="9899"/>
                    <a:pt x="20734" y="9728"/>
                    <a:pt x="20506" y="9559"/>
                  </a:cubicBezTo>
                  <a:cubicBezTo>
                    <a:pt x="19953" y="9147"/>
                    <a:pt x="19397" y="8739"/>
                    <a:pt x="18842" y="8329"/>
                  </a:cubicBezTo>
                  <a:cubicBezTo>
                    <a:pt x="17731" y="7511"/>
                    <a:pt x="16622" y="6690"/>
                    <a:pt x="15513" y="5870"/>
                  </a:cubicBezTo>
                  <a:cubicBezTo>
                    <a:pt x="13295" y="4230"/>
                    <a:pt x="11076" y="2591"/>
                    <a:pt x="8856" y="952"/>
                  </a:cubicBezTo>
                  <a:cubicBezTo>
                    <a:pt x="8597" y="778"/>
                    <a:pt x="8323" y="617"/>
                    <a:pt x="8043" y="464"/>
                  </a:cubicBezTo>
                  <a:cubicBezTo>
                    <a:pt x="7782" y="322"/>
                    <a:pt x="7512" y="188"/>
                    <a:pt x="7215" y="105"/>
                  </a:cubicBezTo>
                  <a:cubicBezTo>
                    <a:pt x="6938" y="27"/>
                    <a:pt x="6644" y="-3"/>
                    <a:pt x="6353" y="10"/>
                  </a:cubicBezTo>
                  <a:lnTo>
                    <a:pt x="659" y="10"/>
                  </a:lnTo>
                  <a:close/>
                </a:path>
              </a:pathLst>
            </a:custGeom>
            <a:solidFill>
              <a:schemeClr val="accent3">
                <a:alpha val="60000"/>
              </a:schemeClr>
            </a:solidFill>
            <a:ln>
              <a:noFill/>
            </a:ln>
            <a:effectLst/>
          </p:spPr>
          <p:txBody>
            <a:bodyPr wrap="square" lIns="91440" tIns="45720" rIns="91440" bIns="45720" anchor="ctr">
              <a:normAutofit/>
            </a:bodyPr>
            <a:p>
              <a:endParaRPr lang="en-US" sz="900"/>
            </a:p>
          </p:txBody>
        </p:sp>
        <p:grpSp>
          <p:nvGrpSpPr>
            <p:cNvPr id="39" name="îṣḻîḓe"/>
            <p:cNvGrpSpPr/>
            <p:nvPr/>
          </p:nvGrpSpPr>
          <p:grpSpPr>
            <a:xfrm>
              <a:off x="5839534" y="3168831"/>
              <a:ext cx="621609" cy="183523"/>
              <a:chOff x="2710657" y="1989591"/>
              <a:chExt cx="500063" cy="147638"/>
            </a:xfrm>
          </p:grpSpPr>
          <p:sp>
            <p:nvSpPr>
              <p:cNvPr id="40" name="íšḷíḋè"/>
              <p:cNvSpPr/>
              <p:nvPr/>
            </p:nvSpPr>
            <p:spPr bwMode="auto">
              <a:xfrm rot="5400000">
                <a:off x="3095626"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75000"/>
                  <a:alpha val="60000"/>
                </a:schemeClr>
              </a:solidFill>
              <a:ln>
                <a:noFill/>
              </a:ln>
              <a:effectLst/>
            </p:spPr>
            <p:txBody>
              <a:bodyPr wrap="square" lIns="91440" tIns="45720" rIns="91440" bIns="45720" anchor="ctr">
                <a:normAutofit fontScale="25000" lnSpcReduction="20000"/>
              </a:bodyPr>
              <a:p>
                <a:endParaRPr lang="en-US" sz="900"/>
              </a:p>
            </p:txBody>
          </p:sp>
          <p:sp>
            <p:nvSpPr>
              <p:cNvPr id="41" name="îṧḻïdé"/>
              <p:cNvSpPr/>
              <p:nvPr/>
            </p:nvSpPr>
            <p:spPr bwMode="auto">
              <a:xfrm rot="5400000">
                <a:off x="2883694"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80000"/>
                </a:schemeClr>
              </a:solidFill>
              <a:ln>
                <a:noFill/>
              </a:ln>
              <a:effectLst/>
            </p:spPr>
            <p:txBody>
              <a:bodyPr wrap="square" lIns="91440" tIns="45720" rIns="91440" bIns="45720" anchor="ctr">
                <a:normAutofit fontScale="25000" lnSpcReduction="20000"/>
              </a:bodyPr>
              <a:p>
                <a:endParaRPr lang="en-US" sz="900"/>
              </a:p>
            </p:txBody>
          </p:sp>
          <p:sp>
            <p:nvSpPr>
              <p:cNvPr id="42" name="ïŝḻíḑê"/>
              <p:cNvSpPr/>
              <p:nvPr/>
            </p:nvSpPr>
            <p:spPr bwMode="auto">
              <a:xfrm rot="5400000">
                <a:off x="2678113" y="2022135"/>
                <a:ext cx="147638" cy="82550"/>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chemeClr val="bg1">
                  <a:lumMod val="85000"/>
                  <a:alpha val="50000"/>
                </a:schemeClr>
              </a:solidFill>
              <a:ln>
                <a:noFill/>
              </a:ln>
              <a:effectLst/>
            </p:spPr>
            <p:txBody>
              <a:bodyPr wrap="square" lIns="91440" tIns="45720" rIns="91440" bIns="45720" anchor="ctr">
                <a:normAutofit fontScale="25000" lnSpcReduction="20000"/>
              </a:bodyPr>
              <a:p>
                <a:endParaRPr lang="en-US" sz="900"/>
              </a:p>
            </p:txBody>
          </p:sp>
        </p:grpSp>
        <p:grpSp>
          <p:nvGrpSpPr>
            <p:cNvPr id="43" name="îṥḷiḋê"/>
            <p:cNvGrpSpPr/>
            <p:nvPr/>
          </p:nvGrpSpPr>
          <p:grpSpPr>
            <a:xfrm>
              <a:off x="7063044" y="2960914"/>
              <a:ext cx="1075433" cy="607820"/>
              <a:chOff x="5731690" y="1747497"/>
              <a:chExt cx="865148" cy="631034"/>
            </a:xfrm>
          </p:grpSpPr>
          <p:sp>
            <p:nvSpPr>
              <p:cNvPr id="44" name="i$ļiḍê"/>
              <p:cNvSpPr/>
              <p:nvPr/>
            </p:nvSpPr>
            <p:spPr bwMode="auto">
              <a:xfrm>
                <a:off x="5731690" y="2054772"/>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3"/>
              </a:solidFill>
              <a:ln>
                <a:noFill/>
              </a:ln>
              <a:effectLst/>
            </p:spPr>
            <p:txBody>
              <a:bodyPr wrap="square" lIns="91440" tIns="45720" rIns="91440" bIns="45720" anchor="ctr">
                <a:normAutofit/>
              </a:bodyPr>
              <a:p>
                <a:endParaRPr lang="en-US" sz="900"/>
              </a:p>
            </p:txBody>
          </p:sp>
          <p:sp>
            <p:nvSpPr>
              <p:cNvPr id="45" name="iṣľiḍé"/>
              <p:cNvSpPr/>
              <p:nvPr/>
            </p:nvSpPr>
            <p:spPr bwMode="auto">
              <a:xfrm flipV="1">
                <a:off x="5731690" y="1747497"/>
                <a:ext cx="865148" cy="323759"/>
              </a:xfrm>
              <a:custGeom>
                <a:avLst/>
                <a:gdLst>
                  <a:gd name="T0" fmla="*/ 865151 w 21557"/>
                  <a:gd name="T1" fmla="*/ 631658 h 21553"/>
                  <a:gd name="T2" fmla="*/ 865151 w 21557"/>
                  <a:gd name="T3" fmla="*/ 631658 h 21553"/>
                  <a:gd name="T4" fmla="*/ 865151 w 21557"/>
                  <a:gd name="T5" fmla="*/ 631658 h 21553"/>
                  <a:gd name="T6" fmla="*/ 865151 w 21557"/>
                  <a:gd name="T7" fmla="*/ 631658 h 21553"/>
                  <a:gd name="T8" fmla="*/ 0 60000 65536"/>
                  <a:gd name="T9" fmla="*/ 0 60000 65536"/>
                  <a:gd name="T10" fmla="*/ 0 60000 65536"/>
                  <a:gd name="T11" fmla="*/ 0 60000 65536"/>
                  <a:gd name="connsiteX0" fmla="*/ 12499 w 21557"/>
                  <a:gd name="connsiteY0" fmla="*/ 3 h 21546"/>
                  <a:gd name="connsiteX1" fmla="*/ 82 w 21557"/>
                  <a:gd name="connsiteY1" fmla="*/ 145 h 21546"/>
                  <a:gd name="connsiteX2" fmla="*/ 82 w 21557"/>
                  <a:gd name="connsiteY2" fmla="*/ 749 h 21546"/>
                  <a:gd name="connsiteX3" fmla="*/ 4142 w 21557"/>
                  <a:gd name="connsiteY3" fmla="*/ 5786 h 21546"/>
                  <a:gd name="connsiteX4" fmla="*/ 6172 w 21557"/>
                  <a:gd name="connsiteY4" fmla="*/ 8305 h 21546"/>
                  <a:gd name="connsiteX5" fmla="*/ 7563 w 21557"/>
                  <a:gd name="connsiteY5" fmla="*/ 9933 h 21546"/>
                  <a:gd name="connsiteX6" fmla="*/ 7793 w 21557"/>
                  <a:gd name="connsiteY6" fmla="*/ 10538 h 21546"/>
                  <a:gd name="connsiteX7" fmla="*/ 7573 w 21557"/>
                  <a:gd name="connsiteY7" fmla="*/ 11583 h 21546"/>
                  <a:gd name="connsiteX8" fmla="*/ 6172 w 21557"/>
                  <a:gd name="connsiteY8" fmla="*/ 13314 h 21546"/>
                  <a:gd name="connsiteX9" fmla="*/ 4142 w 21557"/>
                  <a:gd name="connsiteY9" fmla="*/ 15804 h 21546"/>
                  <a:gd name="connsiteX10" fmla="*/ 82 w 21557"/>
                  <a:gd name="connsiteY10" fmla="*/ 20785 h 21546"/>
                  <a:gd name="connsiteX11" fmla="*/ 82 w 21557"/>
                  <a:gd name="connsiteY11" fmla="*/ 21389 h 21546"/>
                  <a:gd name="connsiteX12" fmla="*/ 393 w 21557"/>
                  <a:gd name="connsiteY12" fmla="*/ 21538 h 21546"/>
                  <a:gd name="connsiteX13" fmla="*/ 12499 w 21557"/>
                  <a:gd name="connsiteY13" fmla="*/ 21538 h 21546"/>
                  <a:gd name="connsiteX14" fmla="*/ 13013 w 21557"/>
                  <a:gd name="connsiteY14" fmla="*/ 21443 h 21546"/>
                  <a:gd name="connsiteX15" fmla="*/ 13508 w 21557"/>
                  <a:gd name="connsiteY15" fmla="*/ 21084 h 21546"/>
                  <a:gd name="connsiteX16" fmla="*/ 13993 w 21557"/>
                  <a:gd name="connsiteY16" fmla="*/ 20589 h 21546"/>
                  <a:gd name="connsiteX17" fmla="*/ 17967 w 21557"/>
                  <a:gd name="connsiteY17" fmla="*/ 15685 h 21546"/>
                  <a:gd name="connsiteX18" fmla="*/ 19954 w 21557"/>
                  <a:gd name="connsiteY18" fmla="*/ 13233 h 21546"/>
                  <a:gd name="connsiteX19" fmla="*/ 20947 w 21557"/>
                  <a:gd name="connsiteY19" fmla="*/ 12007 h 21546"/>
                  <a:gd name="connsiteX20" fmla="*/ 21405 w 21557"/>
                  <a:gd name="connsiteY20" fmla="*/ 11418 h 21546"/>
                  <a:gd name="connsiteX21" fmla="*/ 21554 w 21557"/>
                  <a:gd name="connsiteY21" fmla="*/ 10680 h 21546"/>
                  <a:gd name="connsiteX22" fmla="*/ 21355 w 21557"/>
                  <a:gd name="connsiteY22" fmla="*/ 10062 h 21546"/>
                  <a:gd name="connsiteX23" fmla="*/ 20947 w 21557"/>
                  <a:gd name="connsiteY23" fmla="*/ 9552 h 21546"/>
                  <a:gd name="connsiteX24" fmla="*/ 19954 w 21557"/>
                  <a:gd name="connsiteY24" fmla="*/ 8322 h 21546"/>
                  <a:gd name="connsiteX25" fmla="*/ 17967 w 21557"/>
                  <a:gd name="connsiteY25" fmla="*/ 5863 h 21546"/>
                  <a:gd name="connsiteX26" fmla="*/ 13993 w 21557"/>
                  <a:gd name="connsiteY26" fmla="*/ 945 h 21546"/>
                  <a:gd name="connsiteX27" fmla="*/ 13508 w 21557"/>
                  <a:gd name="connsiteY27" fmla="*/ 457 h 21546"/>
                  <a:gd name="connsiteX28" fmla="*/ 13013 w 21557"/>
                  <a:gd name="connsiteY28" fmla="*/ 98 h 21546"/>
                  <a:gd name="connsiteX29" fmla="*/ 12499 w 21557"/>
                  <a:gd name="connsiteY29" fmla="*/ 3 h 21546"/>
                  <a:gd name="connsiteX0-1" fmla="*/ 12498 w 21556"/>
                  <a:gd name="connsiteY0-2" fmla="*/ 3 h 21546"/>
                  <a:gd name="connsiteX1-3" fmla="*/ 81 w 21556"/>
                  <a:gd name="connsiteY1-4" fmla="*/ 749 h 21546"/>
                  <a:gd name="connsiteX2-5" fmla="*/ 4141 w 21556"/>
                  <a:gd name="connsiteY2-6" fmla="*/ 5786 h 21546"/>
                  <a:gd name="connsiteX3-7" fmla="*/ 6171 w 21556"/>
                  <a:gd name="connsiteY3-8" fmla="*/ 8305 h 21546"/>
                  <a:gd name="connsiteX4-9" fmla="*/ 7562 w 21556"/>
                  <a:gd name="connsiteY4-10" fmla="*/ 9933 h 21546"/>
                  <a:gd name="connsiteX5-11" fmla="*/ 7792 w 21556"/>
                  <a:gd name="connsiteY5-12" fmla="*/ 10538 h 21546"/>
                  <a:gd name="connsiteX6-13" fmla="*/ 7572 w 21556"/>
                  <a:gd name="connsiteY6-14" fmla="*/ 11583 h 21546"/>
                  <a:gd name="connsiteX7-15" fmla="*/ 6171 w 21556"/>
                  <a:gd name="connsiteY7-16" fmla="*/ 13314 h 21546"/>
                  <a:gd name="connsiteX8-17" fmla="*/ 4141 w 21556"/>
                  <a:gd name="connsiteY8-18" fmla="*/ 15804 h 21546"/>
                  <a:gd name="connsiteX9-19" fmla="*/ 81 w 21556"/>
                  <a:gd name="connsiteY9-20" fmla="*/ 20785 h 21546"/>
                  <a:gd name="connsiteX10-21" fmla="*/ 81 w 21556"/>
                  <a:gd name="connsiteY10-22" fmla="*/ 21389 h 21546"/>
                  <a:gd name="connsiteX11-23" fmla="*/ 392 w 21556"/>
                  <a:gd name="connsiteY11-24" fmla="*/ 21538 h 21546"/>
                  <a:gd name="connsiteX12-25" fmla="*/ 12498 w 21556"/>
                  <a:gd name="connsiteY12-26" fmla="*/ 21538 h 21546"/>
                  <a:gd name="connsiteX13-27" fmla="*/ 13012 w 21556"/>
                  <a:gd name="connsiteY13-28" fmla="*/ 21443 h 21546"/>
                  <a:gd name="connsiteX14-29" fmla="*/ 13507 w 21556"/>
                  <a:gd name="connsiteY14-30" fmla="*/ 21084 h 21546"/>
                  <a:gd name="connsiteX15-31" fmla="*/ 13992 w 21556"/>
                  <a:gd name="connsiteY15-32" fmla="*/ 20589 h 21546"/>
                  <a:gd name="connsiteX16-33" fmla="*/ 17966 w 21556"/>
                  <a:gd name="connsiteY16-34" fmla="*/ 15685 h 21546"/>
                  <a:gd name="connsiteX17-35" fmla="*/ 19953 w 21556"/>
                  <a:gd name="connsiteY17-36" fmla="*/ 13233 h 21546"/>
                  <a:gd name="connsiteX18-37" fmla="*/ 20946 w 21556"/>
                  <a:gd name="connsiteY18-38" fmla="*/ 12007 h 21546"/>
                  <a:gd name="connsiteX19-39" fmla="*/ 21404 w 21556"/>
                  <a:gd name="connsiteY19-40" fmla="*/ 11418 h 21546"/>
                  <a:gd name="connsiteX20-41" fmla="*/ 21553 w 21556"/>
                  <a:gd name="connsiteY20-42" fmla="*/ 10680 h 21546"/>
                  <a:gd name="connsiteX21-43" fmla="*/ 21354 w 21556"/>
                  <a:gd name="connsiteY21-44" fmla="*/ 10062 h 21546"/>
                  <a:gd name="connsiteX22-45" fmla="*/ 20946 w 21556"/>
                  <a:gd name="connsiteY22-46" fmla="*/ 9552 h 21546"/>
                  <a:gd name="connsiteX23-47" fmla="*/ 19953 w 21556"/>
                  <a:gd name="connsiteY23-48" fmla="*/ 8322 h 21546"/>
                  <a:gd name="connsiteX24-49" fmla="*/ 17966 w 21556"/>
                  <a:gd name="connsiteY24-50" fmla="*/ 5863 h 21546"/>
                  <a:gd name="connsiteX25-51" fmla="*/ 13992 w 21556"/>
                  <a:gd name="connsiteY25-52" fmla="*/ 945 h 21546"/>
                  <a:gd name="connsiteX26-53" fmla="*/ 13507 w 21556"/>
                  <a:gd name="connsiteY26-54" fmla="*/ 457 h 21546"/>
                  <a:gd name="connsiteX27-55" fmla="*/ 13012 w 21556"/>
                  <a:gd name="connsiteY27-56" fmla="*/ 98 h 21546"/>
                  <a:gd name="connsiteX28-57" fmla="*/ 12498 w 21556"/>
                  <a:gd name="connsiteY28-58" fmla="*/ 3 h 21546"/>
                  <a:gd name="connsiteX0-59" fmla="*/ 12498 w 21556"/>
                  <a:gd name="connsiteY0-60" fmla="*/ 3 h 21546"/>
                  <a:gd name="connsiteX1-61" fmla="*/ 4141 w 21556"/>
                  <a:gd name="connsiteY1-62" fmla="*/ 5786 h 21546"/>
                  <a:gd name="connsiteX2-63" fmla="*/ 6171 w 21556"/>
                  <a:gd name="connsiteY2-64" fmla="*/ 8305 h 21546"/>
                  <a:gd name="connsiteX3-65" fmla="*/ 7562 w 21556"/>
                  <a:gd name="connsiteY3-66" fmla="*/ 9933 h 21546"/>
                  <a:gd name="connsiteX4-67" fmla="*/ 7792 w 21556"/>
                  <a:gd name="connsiteY4-68" fmla="*/ 10538 h 21546"/>
                  <a:gd name="connsiteX5-69" fmla="*/ 7572 w 21556"/>
                  <a:gd name="connsiteY5-70" fmla="*/ 11583 h 21546"/>
                  <a:gd name="connsiteX6-71" fmla="*/ 6171 w 21556"/>
                  <a:gd name="connsiteY6-72" fmla="*/ 13314 h 21546"/>
                  <a:gd name="connsiteX7-73" fmla="*/ 4141 w 21556"/>
                  <a:gd name="connsiteY7-74" fmla="*/ 15804 h 21546"/>
                  <a:gd name="connsiteX8-75" fmla="*/ 81 w 21556"/>
                  <a:gd name="connsiteY8-76" fmla="*/ 20785 h 21546"/>
                  <a:gd name="connsiteX9-77" fmla="*/ 81 w 21556"/>
                  <a:gd name="connsiteY9-78" fmla="*/ 21389 h 21546"/>
                  <a:gd name="connsiteX10-79" fmla="*/ 392 w 21556"/>
                  <a:gd name="connsiteY10-80" fmla="*/ 21538 h 21546"/>
                  <a:gd name="connsiteX11-81" fmla="*/ 12498 w 21556"/>
                  <a:gd name="connsiteY11-82" fmla="*/ 21538 h 21546"/>
                  <a:gd name="connsiteX12-83" fmla="*/ 13012 w 21556"/>
                  <a:gd name="connsiteY12-84" fmla="*/ 21443 h 21546"/>
                  <a:gd name="connsiteX13-85" fmla="*/ 13507 w 21556"/>
                  <a:gd name="connsiteY13-86" fmla="*/ 21084 h 21546"/>
                  <a:gd name="connsiteX14-87" fmla="*/ 13992 w 21556"/>
                  <a:gd name="connsiteY14-88" fmla="*/ 20589 h 21546"/>
                  <a:gd name="connsiteX15-89" fmla="*/ 17966 w 21556"/>
                  <a:gd name="connsiteY15-90" fmla="*/ 15685 h 21546"/>
                  <a:gd name="connsiteX16-91" fmla="*/ 19953 w 21556"/>
                  <a:gd name="connsiteY16-92" fmla="*/ 13233 h 21546"/>
                  <a:gd name="connsiteX17-93" fmla="*/ 20946 w 21556"/>
                  <a:gd name="connsiteY17-94" fmla="*/ 12007 h 21546"/>
                  <a:gd name="connsiteX18-95" fmla="*/ 21404 w 21556"/>
                  <a:gd name="connsiteY18-96" fmla="*/ 11418 h 21546"/>
                  <a:gd name="connsiteX19-97" fmla="*/ 21553 w 21556"/>
                  <a:gd name="connsiteY19-98" fmla="*/ 10680 h 21546"/>
                  <a:gd name="connsiteX20-99" fmla="*/ 21354 w 21556"/>
                  <a:gd name="connsiteY20-100" fmla="*/ 10062 h 21546"/>
                  <a:gd name="connsiteX21-101" fmla="*/ 20946 w 21556"/>
                  <a:gd name="connsiteY21-102" fmla="*/ 9552 h 21546"/>
                  <a:gd name="connsiteX22-103" fmla="*/ 19953 w 21556"/>
                  <a:gd name="connsiteY22-104" fmla="*/ 8322 h 21546"/>
                  <a:gd name="connsiteX23-105" fmla="*/ 17966 w 21556"/>
                  <a:gd name="connsiteY23-106" fmla="*/ 5863 h 21546"/>
                  <a:gd name="connsiteX24-107" fmla="*/ 13992 w 21556"/>
                  <a:gd name="connsiteY24-108" fmla="*/ 945 h 21546"/>
                  <a:gd name="connsiteX25-109" fmla="*/ 13507 w 21556"/>
                  <a:gd name="connsiteY25-110" fmla="*/ 457 h 21546"/>
                  <a:gd name="connsiteX26-111" fmla="*/ 13012 w 21556"/>
                  <a:gd name="connsiteY26-112" fmla="*/ 98 h 21546"/>
                  <a:gd name="connsiteX27-113" fmla="*/ 12498 w 21556"/>
                  <a:gd name="connsiteY27-114" fmla="*/ 3 h 21546"/>
                  <a:gd name="connsiteX0-115" fmla="*/ 13012 w 21556"/>
                  <a:gd name="connsiteY0-116" fmla="*/ 0 h 21448"/>
                  <a:gd name="connsiteX1-117" fmla="*/ 4141 w 21556"/>
                  <a:gd name="connsiteY1-118" fmla="*/ 5688 h 21448"/>
                  <a:gd name="connsiteX2-119" fmla="*/ 6171 w 21556"/>
                  <a:gd name="connsiteY2-120" fmla="*/ 8207 h 21448"/>
                  <a:gd name="connsiteX3-121" fmla="*/ 7562 w 21556"/>
                  <a:gd name="connsiteY3-122" fmla="*/ 9835 h 21448"/>
                  <a:gd name="connsiteX4-123" fmla="*/ 7792 w 21556"/>
                  <a:gd name="connsiteY4-124" fmla="*/ 10440 h 21448"/>
                  <a:gd name="connsiteX5-125" fmla="*/ 7572 w 21556"/>
                  <a:gd name="connsiteY5-126" fmla="*/ 11485 h 21448"/>
                  <a:gd name="connsiteX6-127" fmla="*/ 6171 w 21556"/>
                  <a:gd name="connsiteY6-128" fmla="*/ 13216 h 21448"/>
                  <a:gd name="connsiteX7-129" fmla="*/ 4141 w 21556"/>
                  <a:gd name="connsiteY7-130" fmla="*/ 15706 h 21448"/>
                  <a:gd name="connsiteX8-131" fmla="*/ 81 w 21556"/>
                  <a:gd name="connsiteY8-132" fmla="*/ 20687 h 21448"/>
                  <a:gd name="connsiteX9-133" fmla="*/ 81 w 21556"/>
                  <a:gd name="connsiteY9-134" fmla="*/ 21291 h 21448"/>
                  <a:gd name="connsiteX10-135" fmla="*/ 392 w 21556"/>
                  <a:gd name="connsiteY10-136" fmla="*/ 21440 h 21448"/>
                  <a:gd name="connsiteX11-137" fmla="*/ 12498 w 21556"/>
                  <a:gd name="connsiteY11-138" fmla="*/ 21440 h 21448"/>
                  <a:gd name="connsiteX12-139" fmla="*/ 13012 w 21556"/>
                  <a:gd name="connsiteY12-140" fmla="*/ 21345 h 21448"/>
                  <a:gd name="connsiteX13-141" fmla="*/ 13507 w 21556"/>
                  <a:gd name="connsiteY13-142" fmla="*/ 20986 h 21448"/>
                  <a:gd name="connsiteX14-143" fmla="*/ 13992 w 21556"/>
                  <a:gd name="connsiteY14-144" fmla="*/ 20491 h 21448"/>
                  <a:gd name="connsiteX15-145" fmla="*/ 17966 w 21556"/>
                  <a:gd name="connsiteY15-146" fmla="*/ 15587 h 21448"/>
                  <a:gd name="connsiteX16-147" fmla="*/ 19953 w 21556"/>
                  <a:gd name="connsiteY16-148" fmla="*/ 13135 h 21448"/>
                  <a:gd name="connsiteX17-149" fmla="*/ 20946 w 21556"/>
                  <a:gd name="connsiteY17-150" fmla="*/ 11909 h 21448"/>
                  <a:gd name="connsiteX18-151" fmla="*/ 21404 w 21556"/>
                  <a:gd name="connsiteY18-152" fmla="*/ 11320 h 21448"/>
                  <a:gd name="connsiteX19-153" fmla="*/ 21553 w 21556"/>
                  <a:gd name="connsiteY19-154" fmla="*/ 10582 h 21448"/>
                  <a:gd name="connsiteX20-155" fmla="*/ 21354 w 21556"/>
                  <a:gd name="connsiteY20-156" fmla="*/ 9964 h 21448"/>
                  <a:gd name="connsiteX21-157" fmla="*/ 20946 w 21556"/>
                  <a:gd name="connsiteY21-158" fmla="*/ 9454 h 21448"/>
                  <a:gd name="connsiteX22-159" fmla="*/ 19953 w 21556"/>
                  <a:gd name="connsiteY22-160" fmla="*/ 8224 h 21448"/>
                  <a:gd name="connsiteX23-161" fmla="*/ 17966 w 21556"/>
                  <a:gd name="connsiteY23-162" fmla="*/ 5765 h 21448"/>
                  <a:gd name="connsiteX24-163" fmla="*/ 13992 w 21556"/>
                  <a:gd name="connsiteY24-164" fmla="*/ 847 h 21448"/>
                  <a:gd name="connsiteX25-165" fmla="*/ 13507 w 21556"/>
                  <a:gd name="connsiteY25-166" fmla="*/ 359 h 21448"/>
                  <a:gd name="connsiteX26-167" fmla="*/ 13012 w 21556"/>
                  <a:gd name="connsiteY26-168" fmla="*/ 0 h 21448"/>
                  <a:gd name="connsiteX0-169" fmla="*/ 13507 w 21556"/>
                  <a:gd name="connsiteY0-170" fmla="*/ 289 h 21378"/>
                  <a:gd name="connsiteX1-171" fmla="*/ 4141 w 21556"/>
                  <a:gd name="connsiteY1-172" fmla="*/ 5618 h 21378"/>
                  <a:gd name="connsiteX2-173" fmla="*/ 6171 w 21556"/>
                  <a:gd name="connsiteY2-174" fmla="*/ 8137 h 21378"/>
                  <a:gd name="connsiteX3-175" fmla="*/ 7562 w 21556"/>
                  <a:gd name="connsiteY3-176" fmla="*/ 9765 h 21378"/>
                  <a:gd name="connsiteX4-177" fmla="*/ 7792 w 21556"/>
                  <a:gd name="connsiteY4-178" fmla="*/ 10370 h 21378"/>
                  <a:gd name="connsiteX5-179" fmla="*/ 7572 w 21556"/>
                  <a:gd name="connsiteY5-180" fmla="*/ 11415 h 21378"/>
                  <a:gd name="connsiteX6-181" fmla="*/ 6171 w 21556"/>
                  <a:gd name="connsiteY6-182" fmla="*/ 13146 h 21378"/>
                  <a:gd name="connsiteX7-183" fmla="*/ 4141 w 21556"/>
                  <a:gd name="connsiteY7-184" fmla="*/ 15636 h 21378"/>
                  <a:gd name="connsiteX8-185" fmla="*/ 81 w 21556"/>
                  <a:gd name="connsiteY8-186" fmla="*/ 20617 h 21378"/>
                  <a:gd name="connsiteX9-187" fmla="*/ 81 w 21556"/>
                  <a:gd name="connsiteY9-188" fmla="*/ 21221 h 21378"/>
                  <a:gd name="connsiteX10-189" fmla="*/ 392 w 21556"/>
                  <a:gd name="connsiteY10-190" fmla="*/ 21370 h 21378"/>
                  <a:gd name="connsiteX11-191" fmla="*/ 12498 w 21556"/>
                  <a:gd name="connsiteY11-192" fmla="*/ 21370 h 21378"/>
                  <a:gd name="connsiteX12-193" fmla="*/ 13012 w 21556"/>
                  <a:gd name="connsiteY12-194" fmla="*/ 21275 h 21378"/>
                  <a:gd name="connsiteX13-195" fmla="*/ 13507 w 21556"/>
                  <a:gd name="connsiteY13-196" fmla="*/ 20916 h 21378"/>
                  <a:gd name="connsiteX14-197" fmla="*/ 13992 w 21556"/>
                  <a:gd name="connsiteY14-198" fmla="*/ 20421 h 21378"/>
                  <a:gd name="connsiteX15-199" fmla="*/ 17966 w 21556"/>
                  <a:gd name="connsiteY15-200" fmla="*/ 15517 h 21378"/>
                  <a:gd name="connsiteX16-201" fmla="*/ 19953 w 21556"/>
                  <a:gd name="connsiteY16-202" fmla="*/ 13065 h 21378"/>
                  <a:gd name="connsiteX17-203" fmla="*/ 20946 w 21556"/>
                  <a:gd name="connsiteY17-204" fmla="*/ 11839 h 21378"/>
                  <a:gd name="connsiteX18-205" fmla="*/ 21404 w 21556"/>
                  <a:gd name="connsiteY18-206" fmla="*/ 11250 h 21378"/>
                  <a:gd name="connsiteX19-207" fmla="*/ 21553 w 21556"/>
                  <a:gd name="connsiteY19-208" fmla="*/ 10512 h 21378"/>
                  <a:gd name="connsiteX20-209" fmla="*/ 21354 w 21556"/>
                  <a:gd name="connsiteY20-210" fmla="*/ 9894 h 21378"/>
                  <a:gd name="connsiteX21-211" fmla="*/ 20946 w 21556"/>
                  <a:gd name="connsiteY21-212" fmla="*/ 9384 h 21378"/>
                  <a:gd name="connsiteX22-213" fmla="*/ 19953 w 21556"/>
                  <a:gd name="connsiteY22-214" fmla="*/ 8154 h 21378"/>
                  <a:gd name="connsiteX23-215" fmla="*/ 17966 w 21556"/>
                  <a:gd name="connsiteY23-216" fmla="*/ 5695 h 21378"/>
                  <a:gd name="connsiteX24-217" fmla="*/ 13992 w 21556"/>
                  <a:gd name="connsiteY24-218" fmla="*/ 777 h 21378"/>
                  <a:gd name="connsiteX25-219" fmla="*/ 13507 w 21556"/>
                  <a:gd name="connsiteY25-220" fmla="*/ 289 h 21378"/>
                  <a:gd name="connsiteX0-221" fmla="*/ 13992 w 21556"/>
                  <a:gd name="connsiteY0-222" fmla="*/ 1 h 20602"/>
                  <a:gd name="connsiteX1-223" fmla="*/ 4141 w 21556"/>
                  <a:gd name="connsiteY1-224" fmla="*/ 4842 h 20602"/>
                  <a:gd name="connsiteX2-225" fmla="*/ 6171 w 21556"/>
                  <a:gd name="connsiteY2-226" fmla="*/ 7361 h 20602"/>
                  <a:gd name="connsiteX3-227" fmla="*/ 7562 w 21556"/>
                  <a:gd name="connsiteY3-228" fmla="*/ 8989 h 20602"/>
                  <a:gd name="connsiteX4-229" fmla="*/ 7792 w 21556"/>
                  <a:gd name="connsiteY4-230" fmla="*/ 9594 h 20602"/>
                  <a:gd name="connsiteX5-231" fmla="*/ 7572 w 21556"/>
                  <a:gd name="connsiteY5-232" fmla="*/ 10639 h 20602"/>
                  <a:gd name="connsiteX6-233" fmla="*/ 6171 w 21556"/>
                  <a:gd name="connsiteY6-234" fmla="*/ 12370 h 20602"/>
                  <a:gd name="connsiteX7-235" fmla="*/ 4141 w 21556"/>
                  <a:gd name="connsiteY7-236" fmla="*/ 14860 h 20602"/>
                  <a:gd name="connsiteX8-237" fmla="*/ 81 w 21556"/>
                  <a:gd name="connsiteY8-238" fmla="*/ 19841 h 20602"/>
                  <a:gd name="connsiteX9-239" fmla="*/ 81 w 21556"/>
                  <a:gd name="connsiteY9-240" fmla="*/ 20445 h 20602"/>
                  <a:gd name="connsiteX10-241" fmla="*/ 392 w 21556"/>
                  <a:gd name="connsiteY10-242" fmla="*/ 20594 h 20602"/>
                  <a:gd name="connsiteX11-243" fmla="*/ 12498 w 21556"/>
                  <a:gd name="connsiteY11-244" fmla="*/ 20594 h 20602"/>
                  <a:gd name="connsiteX12-245" fmla="*/ 13012 w 21556"/>
                  <a:gd name="connsiteY12-246" fmla="*/ 20499 h 20602"/>
                  <a:gd name="connsiteX13-247" fmla="*/ 13507 w 21556"/>
                  <a:gd name="connsiteY13-248" fmla="*/ 20140 h 20602"/>
                  <a:gd name="connsiteX14-249" fmla="*/ 13992 w 21556"/>
                  <a:gd name="connsiteY14-250" fmla="*/ 19645 h 20602"/>
                  <a:gd name="connsiteX15-251" fmla="*/ 17966 w 21556"/>
                  <a:gd name="connsiteY15-252" fmla="*/ 14741 h 20602"/>
                  <a:gd name="connsiteX16-253" fmla="*/ 19953 w 21556"/>
                  <a:gd name="connsiteY16-254" fmla="*/ 12289 h 20602"/>
                  <a:gd name="connsiteX17-255" fmla="*/ 20946 w 21556"/>
                  <a:gd name="connsiteY17-256" fmla="*/ 11063 h 20602"/>
                  <a:gd name="connsiteX18-257" fmla="*/ 21404 w 21556"/>
                  <a:gd name="connsiteY18-258" fmla="*/ 10474 h 20602"/>
                  <a:gd name="connsiteX19-259" fmla="*/ 21553 w 21556"/>
                  <a:gd name="connsiteY19-260" fmla="*/ 9736 h 20602"/>
                  <a:gd name="connsiteX20-261" fmla="*/ 21354 w 21556"/>
                  <a:gd name="connsiteY20-262" fmla="*/ 9118 h 20602"/>
                  <a:gd name="connsiteX21-263" fmla="*/ 20946 w 21556"/>
                  <a:gd name="connsiteY21-264" fmla="*/ 8608 h 20602"/>
                  <a:gd name="connsiteX22-265" fmla="*/ 19953 w 21556"/>
                  <a:gd name="connsiteY22-266" fmla="*/ 7378 h 20602"/>
                  <a:gd name="connsiteX23-267" fmla="*/ 17966 w 21556"/>
                  <a:gd name="connsiteY23-268" fmla="*/ 4919 h 20602"/>
                  <a:gd name="connsiteX24-269" fmla="*/ 13992 w 21556"/>
                  <a:gd name="connsiteY24-270" fmla="*/ 1 h 20602"/>
                  <a:gd name="connsiteX0-271" fmla="*/ 17966 w 21556"/>
                  <a:gd name="connsiteY0-272" fmla="*/ 77 h 15760"/>
                  <a:gd name="connsiteX1-273" fmla="*/ 4141 w 21556"/>
                  <a:gd name="connsiteY1-274" fmla="*/ 0 h 15760"/>
                  <a:gd name="connsiteX2-275" fmla="*/ 6171 w 21556"/>
                  <a:gd name="connsiteY2-276" fmla="*/ 2519 h 15760"/>
                  <a:gd name="connsiteX3-277" fmla="*/ 7562 w 21556"/>
                  <a:gd name="connsiteY3-278" fmla="*/ 4147 h 15760"/>
                  <a:gd name="connsiteX4-279" fmla="*/ 7792 w 21556"/>
                  <a:gd name="connsiteY4-280" fmla="*/ 4752 h 15760"/>
                  <a:gd name="connsiteX5-281" fmla="*/ 7572 w 21556"/>
                  <a:gd name="connsiteY5-282" fmla="*/ 5797 h 15760"/>
                  <a:gd name="connsiteX6-283" fmla="*/ 6171 w 21556"/>
                  <a:gd name="connsiteY6-284" fmla="*/ 7528 h 15760"/>
                  <a:gd name="connsiteX7-285" fmla="*/ 4141 w 21556"/>
                  <a:gd name="connsiteY7-286" fmla="*/ 10018 h 15760"/>
                  <a:gd name="connsiteX8-287" fmla="*/ 81 w 21556"/>
                  <a:gd name="connsiteY8-288" fmla="*/ 14999 h 15760"/>
                  <a:gd name="connsiteX9-289" fmla="*/ 81 w 21556"/>
                  <a:gd name="connsiteY9-290" fmla="*/ 15603 h 15760"/>
                  <a:gd name="connsiteX10-291" fmla="*/ 392 w 21556"/>
                  <a:gd name="connsiteY10-292" fmla="*/ 15752 h 15760"/>
                  <a:gd name="connsiteX11-293" fmla="*/ 12498 w 21556"/>
                  <a:gd name="connsiteY11-294" fmla="*/ 15752 h 15760"/>
                  <a:gd name="connsiteX12-295" fmla="*/ 13012 w 21556"/>
                  <a:gd name="connsiteY12-296" fmla="*/ 15657 h 15760"/>
                  <a:gd name="connsiteX13-297" fmla="*/ 13507 w 21556"/>
                  <a:gd name="connsiteY13-298" fmla="*/ 15298 h 15760"/>
                  <a:gd name="connsiteX14-299" fmla="*/ 13992 w 21556"/>
                  <a:gd name="connsiteY14-300" fmla="*/ 14803 h 15760"/>
                  <a:gd name="connsiteX15-301" fmla="*/ 17966 w 21556"/>
                  <a:gd name="connsiteY15-302" fmla="*/ 9899 h 15760"/>
                  <a:gd name="connsiteX16-303" fmla="*/ 19953 w 21556"/>
                  <a:gd name="connsiteY16-304" fmla="*/ 7447 h 15760"/>
                  <a:gd name="connsiteX17-305" fmla="*/ 20946 w 21556"/>
                  <a:gd name="connsiteY17-306" fmla="*/ 6221 h 15760"/>
                  <a:gd name="connsiteX18-307" fmla="*/ 21404 w 21556"/>
                  <a:gd name="connsiteY18-308" fmla="*/ 5632 h 15760"/>
                  <a:gd name="connsiteX19-309" fmla="*/ 21553 w 21556"/>
                  <a:gd name="connsiteY19-310" fmla="*/ 4894 h 15760"/>
                  <a:gd name="connsiteX20-311" fmla="*/ 21354 w 21556"/>
                  <a:gd name="connsiteY20-312" fmla="*/ 4276 h 15760"/>
                  <a:gd name="connsiteX21-313" fmla="*/ 20946 w 21556"/>
                  <a:gd name="connsiteY21-314" fmla="*/ 3766 h 15760"/>
                  <a:gd name="connsiteX22-315" fmla="*/ 19953 w 21556"/>
                  <a:gd name="connsiteY22-316" fmla="*/ 2536 h 15760"/>
                  <a:gd name="connsiteX23-317" fmla="*/ 17966 w 21556"/>
                  <a:gd name="connsiteY23-318" fmla="*/ 77 h 15760"/>
                  <a:gd name="connsiteX0-319" fmla="*/ 17966 w 21556"/>
                  <a:gd name="connsiteY0-320" fmla="*/ 0 h 15683"/>
                  <a:gd name="connsiteX1-321" fmla="*/ 6171 w 21556"/>
                  <a:gd name="connsiteY1-322" fmla="*/ 2442 h 15683"/>
                  <a:gd name="connsiteX2-323" fmla="*/ 7562 w 21556"/>
                  <a:gd name="connsiteY2-324" fmla="*/ 4070 h 15683"/>
                  <a:gd name="connsiteX3-325" fmla="*/ 7792 w 21556"/>
                  <a:gd name="connsiteY3-326" fmla="*/ 4675 h 15683"/>
                  <a:gd name="connsiteX4-327" fmla="*/ 7572 w 21556"/>
                  <a:gd name="connsiteY4-328" fmla="*/ 5720 h 15683"/>
                  <a:gd name="connsiteX5-329" fmla="*/ 6171 w 21556"/>
                  <a:gd name="connsiteY5-330" fmla="*/ 7451 h 15683"/>
                  <a:gd name="connsiteX6-331" fmla="*/ 4141 w 21556"/>
                  <a:gd name="connsiteY6-332" fmla="*/ 9941 h 15683"/>
                  <a:gd name="connsiteX7-333" fmla="*/ 81 w 21556"/>
                  <a:gd name="connsiteY7-334" fmla="*/ 14922 h 15683"/>
                  <a:gd name="connsiteX8-335" fmla="*/ 81 w 21556"/>
                  <a:gd name="connsiteY8-336" fmla="*/ 15526 h 15683"/>
                  <a:gd name="connsiteX9-337" fmla="*/ 392 w 21556"/>
                  <a:gd name="connsiteY9-338" fmla="*/ 15675 h 15683"/>
                  <a:gd name="connsiteX10-339" fmla="*/ 12498 w 21556"/>
                  <a:gd name="connsiteY10-340" fmla="*/ 15675 h 15683"/>
                  <a:gd name="connsiteX11-341" fmla="*/ 13012 w 21556"/>
                  <a:gd name="connsiteY11-342" fmla="*/ 15580 h 15683"/>
                  <a:gd name="connsiteX12-343" fmla="*/ 13507 w 21556"/>
                  <a:gd name="connsiteY12-344" fmla="*/ 15221 h 15683"/>
                  <a:gd name="connsiteX13-345" fmla="*/ 13992 w 21556"/>
                  <a:gd name="connsiteY13-346" fmla="*/ 14726 h 15683"/>
                  <a:gd name="connsiteX14-347" fmla="*/ 17966 w 21556"/>
                  <a:gd name="connsiteY14-348" fmla="*/ 9822 h 15683"/>
                  <a:gd name="connsiteX15-349" fmla="*/ 19953 w 21556"/>
                  <a:gd name="connsiteY15-350" fmla="*/ 7370 h 15683"/>
                  <a:gd name="connsiteX16-351" fmla="*/ 20946 w 21556"/>
                  <a:gd name="connsiteY16-352" fmla="*/ 6144 h 15683"/>
                  <a:gd name="connsiteX17-353" fmla="*/ 21404 w 21556"/>
                  <a:gd name="connsiteY17-354" fmla="*/ 5555 h 15683"/>
                  <a:gd name="connsiteX18-355" fmla="*/ 21553 w 21556"/>
                  <a:gd name="connsiteY18-356" fmla="*/ 4817 h 15683"/>
                  <a:gd name="connsiteX19-357" fmla="*/ 21354 w 21556"/>
                  <a:gd name="connsiteY19-358" fmla="*/ 4199 h 15683"/>
                  <a:gd name="connsiteX20-359" fmla="*/ 20946 w 21556"/>
                  <a:gd name="connsiteY20-360" fmla="*/ 3689 h 15683"/>
                  <a:gd name="connsiteX21-361" fmla="*/ 19953 w 21556"/>
                  <a:gd name="connsiteY21-362" fmla="*/ 2459 h 15683"/>
                  <a:gd name="connsiteX22-363" fmla="*/ 17966 w 21556"/>
                  <a:gd name="connsiteY22-364" fmla="*/ 0 h 15683"/>
                  <a:gd name="connsiteX0-365" fmla="*/ 17966 w 21556"/>
                  <a:gd name="connsiteY0-366" fmla="*/ 0 h 15683"/>
                  <a:gd name="connsiteX1-367" fmla="*/ 7562 w 21556"/>
                  <a:gd name="connsiteY1-368" fmla="*/ 4070 h 15683"/>
                  <a:gd name="connsiteX2-369" fmla="*/ 7792 w 21556"/>
                  <a:gd name="connsiteY2-370" fmla="*/ 4675 h 15683"/>
                  <a:gd name="connsiteX3-371" fmla="*/ 7572 w 21556"/>
                  <a:gd name="connsiteY3-372" fmla="*/ 5720 h 15683"/>
                  <a:gd name="connsiteX4-373" fmla="*/ 6171 w 21556"/>
                  <a:gd name="connsiteY4-374" fmla="*/ 7451 h 15683"/>
                  <a:gd name="connsiteX5-375" fmla="*/ 4141 w 21556"/>
                  <a:gd name="connsiteY5-376" fmla="*/ 9941 h 15683"/>
                  <a:gd name="connsiteX6-377" fmla="*/ 81 w 21556"/>
                  <a:gd name="connsiteY6-378" fmla="*/ 14922 h 15683"/>
                  <a:gd name="connsiteX7-379" fmla="*/ 81 w 21556"/>
                  <a:gd name="connsiteY7-380" fmla="*/ 15526 h 15683"/>
                  <a:gd name="connsiteX8-381" fmla="*/ 392 w 21556"/>
                  <a:gd name="connsiteY8-382" fmla="*/ 15675 h 15683"/>
                  <a:gd name="connsiteX9-383" fmla="*/ 12498 w 21556"/>
                  <a:gd name="connsiteY9-384" fmla="*/ 15675 h 15683"/>
                  <a:gd name="connsiteX10-385" fmla="*/ 13012 w 21556"/>
                  <a:gd name="connsiteY10-386" fmla="*/ 15580 h 15683"/>
                  <a:gd name="connsiteX11-387" fmla="*/ 13507 w 21556"/>
                  <a:gd name="connsiteY11-388" fmla="*/ 15221 h 15683"/>
                  <a:gd name="connsiteX12-389" fmla="*/ 13992 w 21556"/>
                  <a:gd name="connsiteY12-390" fmla="*/ 14726 h 15683"/>
                  <a:gd name="connsiteX13-391" fmla="*/ 17966 w 21556"/>
                  <a:gd name="connsiteY13-392" fmla="*/ 9822 h 15683"/>
                  <a:gd name="connsiteX14-393" fmla="*/ 19953 w 21556"/>
                  <a:gd name="connsiteY14-394" fmla="*/ 7370 h 15683"/>
                  <a:gd name="connsiteX15-395" fmla="*/ 20946 w 21556"/>
                  <a:gd name="connsiteY15-396" fmla="*/ 6144 h 15683"/>
                  <a:gd name="connsiteX16-397" fmla="*/ 21404 w 21556"/>
                  <a:gd name="connsiteY16-398" fmla="*/ 5555 h 15683"/>
                  <a:gd name="connsiteX17-399" fmla="*/ 21553 w 21556"/>
                  <a:gd name="connsiteY17-400" fmla="*/ 4817 h 15683"/>
                  <a:gd name="connsiteX18-401" fmla="*/ 21354 w 21556"/>
                  <a:gd name="connsiteY18-402" fmla="*/ 4199 h 15683"/>
                  <a:gd name="connsiteX19-403" fmla="*/ 20946 w 21556"/>
                  <a:gd name="connsiteY19-404" fmla="*/ 3689 h 15683"/>
                  <a:gd name="connsiteX20-405" fmla="*/ 19953 w 21556"/>
                  <a:gd name="connsiteY20-406" fmla="*/ 2459 h 15683"/>
                  <a:gd name="connsiteX21-407" fmla="*/ 17966 w 21556"/>
                  <a:gd name="connsiteY21-408" fmla="*/ 0 h 15683"/>
                  <a:gd name="connsiteX0-409" fmla="*/ 19953 w 21556"/>
                  <a:gd name="connsiteY0-410" fmla="*/ 0 h 13224"/>
                  <a:gd name="connsiteX1-411" fmla="*/ 7562 w 21556"/>
                  <a:gd name="connsiteY1-412" fmla="*/ 1611 h 13224"/>
                  <a:gd name="connsiteX2-413" fmla="*/ 7792 w 21556"/>
                  <a:gd name="connsiteY2-414" fmla="*/ 2216 h 13224"/>
                  <a:gd name="connsiteX3-415" fmla="*/ 7572 w 21556"/>
                  <a:gd name="connsiteY3-416" fmla="*/ 3261 h 13224"/>
                  <a:gd name="connsiteX4-417" fmla="*/ 6171 w 21556"/>
                  <a:gd name="connsiteY4-418" fmla="*/ 4992 h 13224"/>
                  <a:gd name="connsiteX5-419" fmla="*/ 4141 w 21556"/>
                  <a:gd name="connsiteY5-420" fmla="*/ 7482 h 13224"/>
                  <a:gd name="connsiteX6-421" fmla="*/ 81 w 21556"/>
                  <a:gd name="connsiteY6-422" fmla="*/ 12463 h 13224"/>
                  <a:gd name="connsiteX7-423" fmla="*/ 81 w 21556"/>
                  <a:gd name="connsiteY7-424" fmla="*/ 13067 h 13224"/>
                  <a:gd name="connsiteX8-425" fmla="*/ 392 w 21556"/>
                  <a:gd name="connsiteY8-426" fmla="*/ 13216 h 13224"/>
                  <a:gd name="connsiteX9-427" fmla="*/ 12498 w 21556"/>
                  <a:gd name="connsiteY9-428" fmla="*/ 13216 h 13224"/>
                  <a:gd name="connsiteX10-429" fmla="*/ 13012 w 21556"/>
                  <a:gd name="connsiteY10-430" fmla="*/ 13121 h 13224"/>
                  <a:gd name="connsiteX11-431" fmla="*/ 13507 w 21556"/>
                  <a:gd name="connsiteY11-432" fmla="*/ 12762 h 13224"/>
                  <a:gd name="connsiteX12-433" fmla="*/ 13992 w 21556"/>
                  <a:gd name="connsiteY12-434" fmla="*/ 12267 h 13224"/>
                  <a:gd name="connsiteX13-435" fmla="*/ 17966 w 21556"/>
                  <a:gd name="connsiteY13-436" fmla="*/ 7363 h 13224"/>
                  <a:gd name="connsiteX14-437" fmla="*/ 19953 w 21556"/>
                  <a:gd name="connsiteY14-438" fmla="*/ 4911 h 13224"/>
                  <a:gd name="connsiteX15-439" fmla="*/ 20946 w 21556"/>
                  <a:gd name="connsiteY15-440" fmla="*/ 3685 h 13224"/>
                  <a:gd name="connsiteX16-441" fmla="*/ 21404 w 21556"/>
                  <a:gd name="connsiteY16-442" fmla="*/ 3096 h 13224"/>
                  <a:gd name="connsiteX17-443" fmla="*/ 21553 w 21556"/>
                  <a:gd name="connsiteY17-444" fmla="*/ 2358 h 13224"/>
                  <a:gd name="connsiteX18-445" fmla="*/ 21354 w 21556"/>
                  <a:gd name="connsiteY18-446" fmla="*/ 1740 h 13224"/>
                  <a:gd name="connsiteX19-447" fmla="*/ 20946 w 21556"/>
                  <a:gd name="connsiteY19-448" fmla="*/ 1230 h 13224"/>
                  <a:gd name="connsiteX20-449" fmla="*/ 19953 w 21556"/>
                  <a:gd name="connsiteY20-450" fmla="*/ 0 h 13224"/>
                  <a:gd name="connsiteX0-451" fmla="*/ 19953 w 21556"/>
                  <a:gd name="connsiteY0-452" fmla="*/ 0 h 13224"/>
                  <a:gd name="connsiteX1-453" fmla="*/ 7562 w 21556"/>
                  <a:gd name="connsiteY1-454" fmla="*/ 1611 h 13224"/>
                  <a:gd name="connsiteX2-455" fmla="*/ 7792 w 21556"/>
                  <a:gd name="connsiteY2-456" fmla="*/ 2216 h 13224"/>
                  <a:gd name="connsiteX3-457" fmla="*/ 7613 w 21556"/>
                  <a:gd name="connsiteY3-458" fmla="*/ 1590 h 13224"/>
                  <a:gd name="connsiteX4-459" fmla="*/ 7572 w 21556"/>
                  <a:gd name="connsiteY4-460" fmla="*/ 3261 h 13224"/>
                  <a:gd name="connsiteX5-461" fmla="*/ 6171 w 21556"/>
                  <a:gd name="connsiteY5-462" fmla="*/ 4992 h 13224"/>
                  <a:gd name="connsiteX6-463" fmla="*/ 4141 w 21556"/>
                  <a:gd name="connsiteY6-464" fmla="*/ 7482 h 13224"/>
                  <a:gd name="connsiteX7-465" fmla="*/ 81 w 21556"/>
                  <a:gd name="connsiteY7-466" fmla="*/ 12463 h 13224"/>
                  <a:gd name="connsiteX8-467" fmla="*/ 81 w 21556"/>
                  <a:gd name="connsiteY8-468" fmla="*/ 13067 h 13224"/>
                  <a:gd name="connsiteX9-469" fmla="*/ 392 w 21556"/>
                  <a:gd name="connsiteY9-470" fmla="*/ 13216 h 13224"/>
                  <a:gd name="connsiteX10-471" fmla="*/ 12498 w 21556"/>
                  <a:gd name="connsiteY10-472" fmla="*/ 13216 h 13224"/>
                  <a:gd name="connsiteX11-473" fmla="*/ 13012 w 21556"/>
                  <a:gd name="connsiteY11-474" fmla="*/ 13121 h 13224"/>
                  <a:gd name="connsiteX12-475" fmla="*/ 13507 w 21556"/>
                  <a:gd name="connsiteY12-476" fmla="*/ 12762 h 13224"/>
                  <a:gd name="connsiteX13-477" fmla="*/ 13992 w 21556"/>
                  <a:gd name="connsiteY13-478" fmla="*/ 12267 h 13224"/>
                  <a:gd name="connsiteX14-479" fmla="*/ 17966 w 21556"/>
                  <a:gd name="connsiteY14-480" fmla="*/ 7363 h 13224"/>
                  <a:gd name="connsiteX15-481" fmla="*/ 19953 w 21556"/>
                  <a:gd name="connsiteY15-482" fmla="*/ 4911 h 13224"/>
                  <a:gd name="connsiteX16-483" fmla="*/ 20946 w 21556"/>
                  <a:gd name="connsiteY16-484" fmla="*/ 3685 h 13224"/>
                  <a:gd name="connsiteX17-485" fmla="*/ 21404 w 21556"/>
                  <a:gd name="connsiteY17-486" fmla="*/ 3096 h 13224"/>
                  <a:gd name="connsiteX18-487" fmla="*/ 21553 w 21556"/>
                  <a:gd name="connsiteY18-488" fmla="*/ 2358 h 13224"/>
                  <a:gd name="connsiteX19-489" fmla="*/ 21354 w 21556"/>
                  <a:gd name="connsiteY19-490" fmla="*/ 1740 h 13224"/>
                  <a:gd name="connsiteX20-491" fmla="*/ 20946 w 21556"/>
                  <a:gd name="connsiteY20-492" fmla="*/ 1230 h 13224"/>
                  <a:gd name="connsiteX21-493" fmla="*/ 19953 w 21556"/>
                  <a:gd name="connsiteY21-494" fmla="*/ 0 h 13224"/>
                  <a:gd name="connsiteX0-495" fmla="*/ 19953 w 21556"/>
                  <a:gd name="connsiteY0-496" fmla="*/ 0 h 13224"/>
                  <a:gd name="connsiteX1-497" fmla="*/ 7562 w 21556"/>
                  <a:gd name="connsiteY1-498" fmla="*/ 1611 h 13224"/>
                  <a:gd name="connsiteX2-499" fmla="*/ 7792 w 21556"/>
                  <a:gd name="connsiteY2-500" fmla="*/ 2216 h 13224"/>
                  <a:gd name="connsiteX3-501" fmla="*/ 7572 w 21556"/>
                  <a:gd name="connsiteY3-502" fmla="*/ 3261 h 13224"/>
                  <a:gd name="connsiteX4-503" fmla="*/ 6171 w 21556"/>
                  <a:gd name="connsiteY4-504" fmla="*/ 4992 h 13224"/>
                  <a:gd name="connsiteX5-505" fmla="*/ 4141 w 21556"/>
                  <a:gd name="connsiteY5-506" fmla="*/ 7482 h 13224"/>
                  <a:gd name="connsiteX6-507" fmla="*/ 81 w 21556"/>
                  <a:gd name="connsiteY6-508" fmla="*/ 12463 h 13224"/>
                  <a:gd name="connsiteX7-509" fmla="*/ 81 w 21556"/>
                  <a:gd name="connsiteY7-510" fmla="*/ 13067 h 13224"/>
                  <a:gd name="connsiteX8-511" fmla="*/ 392 w 21556"/>
                  <a:gd name="connsiteY8-512" fmla="*/ 13216 h 13224"/>
                  <a:gd name="connsiteX9-513" fmla="*/ 12498 w 21556"/>
                  <a:gd name="connsiteY9-514" fmla="*/ 13216 h 13224"/>
                  <a:gd name="connsiteX10-515" fmla="*/ 13012 w 21556"/>
                  <a:gd name="connsiteY10-516" fmla="*/ 13121 h 13224"/>
                  <a:gd name="connsiteX11-517" fmla="*/ 13507 w 21556"/>
                  <a:gd name="connsiteY11-518" fmla="*/ 12762 h 13224"/>
                  <a:gd name="connsiteX12-519" fmla="*/ 13992 w 21556"/>
                  <a:gd name="connsiteY12-520" fmla="*/ 12267 h 13224"/>
                  <a:gd name="connsiteX13-521" fmla="*/ 17966 w 21556"/>
                  <a:gd name="connsiteY13-522" fmla="*/ 7363 h 13224"/>
                  <a:gd name="connsiteX14-523" fmla="*/ 19953 w 21556"/>
                  <a:gd name="connsiteY14-524" fmla="*/ 4911 h 13224"/>
                  <a:gd name="connsiteX15-525" fmla="*/ 20946 w 21556"/>
                  <a:gd name="connsiteY15-526" fmla="*/ 3685 h 13224"/>
                  <a:gd name="connsiteX16-527" fmla="*/ 21404 w 21556"/>
                  <a:gd name="connsiteY16-528" fmla="*/ 3096 h 13224"/>
                  <a:gd name="connsiteX17-529" fmla="*/ 21553 w 21556"/>
                  <a:gd name="connsiteY17-530" fmla="*/ 2358 h 13224"/>
                  <a:gd name="connsiteX18-531" fmla="*/ 21354 w 21556"/>
                  <a:gd name="connsiteY18-532" fmla="*/ 1740 h 13224"/>
                  <a:gd name="connsiteX19-533" fmla="*/ 20946 w 21556"/>
                  <a:gd name="connsiteY19-534" fmla="*/ 1230 h 13224"/>
                  <a:gd name="connsiteX20-535" fmla="*/ 19953 w 21556"/>
                  <a:gd name="connsiteY20-536" fmla="*/ 0 h 13224"/>
                  <a:gd name="connsiteX0-537" fmla="*/ 19953 w 21556"/>
                  <a:gd name="connsiteY0-538" fmla="*/ 0 h 13224"/>
                  <a:gd name="connsiteX1-539" fmla="*/ 7792 w 21556"/>
                  <a:gd name="connsiteY1-540" fmla="*/ 2216 h 13224"/>
                  <a:gd name="connsiteX2-541" fmla="*/ 7572 w 21556"/>
                  <a:gd name="connsiteY2-542" fmla="*/ 3261 h 13224"/>
                  <a:gd name="connsiteX3-543" fmla="*/ 6171 w 21556"/>
                  <a:gd name="connsiteY3-544" fmla="*/ 4992 h 13224"/>
                  <a:gd name="connsiteX4-545" fmla="*/ 4141 w 21556"/>
                  <a:gd name="connsiteY4-546" fmla="*/ 7482 h 13224"/>
                  <a:gd name="connsiteX5-547" fmla="*/ 81 w 21556"/>
                  <a:gd name="connsiteY5-548" fmla="*/ 12463 h 13224"/>
                  <a:gd name="connsiteX6-549" fmla="*/ 81 w 21556"/>
                  <a:gd name="connsiteY6-550" fmla="*/ 13067 h 13224"/>
                  <a:gd name="connsiteX7-551" fmla="*/ 392 w 21556"/>
                  <a:gd name="connsiteY7-552" fmla="*/ 13216 h 13224"/>
                  <a:gd name="connsiteX8-553" fmla="*/ 12498 w 21556"/>
                  <a:gd name="connsiteY8-554" fmla="*/ 13216 h 13224"/>
                  <a:gd name="connsiteX9-555" fmla="*/ 13012 w 21556"/>
                  <a:gd name="connsiteY9-556" fmla="*/ 13121 h 13224"/>
                  <a:gd name="connsiteX10-557" fmla="*/ 13507 w 21556"/>
                  <a:gd name="connsiteY10-558" fmla="*/ 12762 h 13224"/>
                  <a:gd name="connsiteX11-559" fmla="*/ 13992 w 21556"/>
                  <a:gd name="connsiteY11-560" fmla="*/ 12267 h 13224"/>
                  <a:gd name="connsiteX12-561" fmla="*/ 17966 w 21556"/>
                  <a:gd name="connsiteY12-562" fmla="*/ 7363 h 13224"/>
                  <a:gd name="connsiteX13-563" fmla="*/ 19953 w 21556"/>
                  <a:gd name="connsiteY13-564" fmla="*/ 4911 h 13224"/>
                  <a:gd name="connsiteX14-565" fmla="*/ 20946 w 21556"/>
                  <a:gd name="connsiteY14-566" fmla="*/ 3685 h 13224"/>
                  <a:gd name="connsiteX15-567" fmla="*/ 21404 w 21556"/>
                  <a:gd name="connsiteY15-568" fmla="*/ 3096 h 13224"/>
                  <a:gd name="connsiteX16-569" fmla="*/ 21553 w 21556"/>
                  <a:gd name="connsiteY16-570" fmla="*/ 2358 h 13224"/>
                  <a:gd name="connsiteX17-571" fmla="*/ 21354 w 21556"/>
                  <a:gd name="connsiteY17-572" fmla="*/ 1740 h 13224"/>
                  <a:gd name="connsiteX18-573" fmla="*/ 20946 w 21556"/>
                  <a:gd name="connsiteY18-574" fmla="*/ 1230 h 13224"/>
                  <a:gd name="connsiteX19-575" fmla="*/ 19953 w 21556"/>
                  <a:gd name="connsiteY19-576" fmla="*/ 0 h 13224"/>
                  <a:gd name="connsiteX0-577" fmla="*/ 20946 w 21556"/>
                  <a:gd name="connsiteY0-578" fmla="*/ 0 h 11994"/>
                  <a:gd name="connsiteX1-579" fmla="*/ 7792 w 21556"/>
                  <a:gd name="connsiteY1-580" fmla="*/ 986 h 11994"/>
                  <a:gd name="connsiteX2-581" fmla="*/ 7572 w 21556"/>
                  <a:gd name="connsiteY2-582" fmla="*/ 2031 h 11994"/>
                  <a:gd name="connsiteX3-583" fmla="*/ 6171 w 21556"/>
                  <a:gd name="connsiteY3-584" fmla="*/ 3762 h 11994"/>
                  <a:gd name="connsiteX4-585" fmla="*/ 4141 w 21556"/>
                  <a:gd name="connsiteY4-586" fmla="*/ 6252 h 11994"/>
                  <a:gd name="connsiteX5-587" fmla="*/ 81 w 21556"/>
                  <a:gd name="connsiteY5-588" fmla="*/ 11233 h 11994"/>
                  <a:gd name="connsiteX6-589" fmla="*/ 81 w 21556"/>
                  <a:gd name="connsiteY6-590" fmla="*/ 11837 h 11994"/>
                  <a:gd name="connsiteX7-591" fmla="*/ 392 w 21556"/>
                  <a:gd name="connsiteY7-592" fmla="*/ 11986 h 11994"/>
                  <a:gd name="connsiteX8-593" fmla="*/ 12498 w 21556"/>
                  <a:gd name="connsiteY8-594" fmla="*/ 11986 h 11994"/>
                  <a:gd name="connsiteX9-595" fmla="*/ 13012 w 21556"/>
                  <a:gd name="connsiteY9-596" fmla="*/ 11891 h 11994"/>
                  <a:gd name="connsiteX10-597" fmla="*/ 13507 w 21556"/>
                  <a:gd name="connsiteY10-598" fmla="*/ 11532 h 11994"/>
                  <a:gd name="connsiteX11-599" fmla="*/ 13992 w 21556"/>
                  <a:gd name="connsiteY11-600" fmla="*/ 11037 h 11994"/>
                  <a:gd name="connsiteX12-601" fmla="*/ 17966 w 21556"/>
                  <a:gd name="connsiteY12-602" fmla="*/ 6133 h 11994"/>
                  <a:gd name="connsiteX13-603" fmla="*/ 19953 w 21556"/>
                  <a:gd name="connsiteY13-604" fmla="*/ 3681 h 11994"/>
                  <a:gd name="connsiteX14-605" fmla="*/ 20946 w 21556"/>
                  <a:gd name="connsiteY14-606" fmla="*/ 2455 h 11994"/>
                  <a:gd name="connsiteX15-607" fmla="*/ 21404 w 21556"/>
                  <a:gd name="connsiteY15-608" fmla="*/ 1866 h 11994"/>
                  <a:gd name="connsiteX16-609" fmla="*/ 21553 w 21556"/>
                  <a:gd name="connsiteY16-610" fmla="*/ 1128 h 11994"/>
                  <a:gd name="connsiteX17-611" fmla="*/ 21354 w 21556"/>
                  <a:gd name="connsiteY17-612" fmla="*/ 510 h 11994"/>
                  <a:gd name="connsiteX18-613" fmla="*/ 20946 w 21556"/>
                  <a:gd name="connsiteY18-614" fmla="*/ 0 h 11994"/>
                  <a:gd name="connsiteX0-615" fmla="*/ 21354 w 21556"/>
                  <a:gd name="connsiteY0-616" fmla="*/ 0 h 11484"/>
                  <a:gd name="connsiteX1-617" fmla="*/ 7792 w 21556"/>
                  <a:gd name="connsiteY1-618" fmla="*/ 476 h 11484"/>
                  <a:gd name="connsiteX2-619" fmla="*/ 7572 w 21556"/>
                  <a:gd name="connsiteY2-620" fmla="*/ 1521 h 11484"/>
                  <a:gd name="connsiteX3-621" fmla="*/ 6171 w 21556"/>
                  <a:gd name="connsiteY3-622" fmla="*/ 3252 h 11484"/>
                  <a:gd name="connsiteX4-623" fmla="*/ 4141 w 21556"/>
                  <a:gd name="connsiteY4-624" fmla="*/ 5742 h 11484"/>
                  <a:gd name="connsiteX5-625" fmla="*/ 81 w 21556"/>
                  <a:gd name="connsiteY5-626" fmla="*/ 10723 h 11484"/>
                  <a:gd name="connsiteX6-627" fmla="*/ 81 w 21556"/>
                  <a:gd name="connsiteY6-628" fmla="*/ 11327 h 11484"/>
                  <a:gd name="connsiteX7-629" fmla="*/ 392 w 21556"/>
                  <a:gd name="connsiteY7-630" fmla="*/ 11476 h 11484"/>
                  <a:gd name="connsiteX8-631" fmla="*/ 12498 w 21556"/>
                  <a:gd name="connsiteY8-632" fmla="*/ 11476 h 11484"/>
                  <a:gd name="connsiteX9-633" fmla="*/ 13012 w 21556"/>
                  <a:gd name="connsiteY9-634" fmla="*/ 11381 h 11484"/>
                  <a:gd name="connsiteX10-635" fmla="*/ 13507 w 21556"/>
                  <a:gd name="connsiteY10-636" fmla="*/ 11022 h 11484"/>
                  <a:gd name="connsiteX11-637" fmla="*/ 13992 w 21556"/>
                  <a:gd name="connsiteY11-638" fmla="*/ 10527 h 11484"/>
                  <a:gd name="connsiteX12-639" fmla="*/ 17966 w 21556"/>
                  <a:gd name="connsiteY12-640" fmla="*/ 5623 h 11484"/>
                  <a:gd name="connsiteX13-641" fmla="*/ 19953 w 21556"/>
                  <a:gd name="connsiteY13-642" fmla="*/ 3171 h 11484"/>
                  <a:gd name="connsiteX14-643" fmla="*/ 20946 w 21556"/>
                  <a:gd name="connsiteY14-644" fmla="*/ 1945 h 11484"/>
                  <a:gd name="connsiteX15-645" fmla="*/ 21404 w 21556"/>
                  <a:gd name="connsiteY15-646" fmla="*/ 1356 h 11484"/>
                  <a:gd name="connsiteX16-647" fmla="*/ 21553 w 21556"/>
                  <a:gd name="connsiteY16-648" fmla="*/ 618 h 11484"/>
                  <a:gd name="connsiteX17-649" fmla="*/ 21354 w 21556"/>
                  <a:gd name="connsiteY17-650" fmla="*/ 0 h 11484"/>
                  <a:gd name="connsiteX0-651" fmla="*/ 21553 w 21556"/>
                  <a:gd name="connsiteY0-652" fmla="*/ 206 h 11072"/>
                  <a:gd name="connsiteX1-653" fmla="*/ 7792 w 21556"/>
                  <a:gd name="connsiteY1-654" fmla="*/ 64 h 11072"/>
                  <a:gd name="connsiteX2-655" fmla="*/ 7572 w 21556"/>
                  <a:gd name="connsiteY2-656" fmla="*/ 1109 h 11072"/>
                  <a:gd name="connsiteX3-657" fmla="*/ 6171 w 21556"/>
                  <a:gd name="connsiteY3-658" fmla="*/ 2840 h 11072"/>
                  <a:gd name="connsiteX4-659" fmla="*/ 4141 w 21556"/>
                  <a:gd name="connsiteY4-660" fmla="*/ 5330 h 11072"/>
                  <a:gd name="connsiteX5-661" fmla="*/ 81 w 21556"/>
                  <a:gd name="connsiteY5-662" fmla="*/ 10311 h 11072"/>
                  <a:gd name="connsiteX6-663" fmla="*/ 81 w 21556"/>
                  <a:gd name="connsiteY6-664" fmla="*/ 10915 h 11072"/>
                  <a:gd name="connsiteX7-665" fmla="*/ 392 w 21556"/>
                  <a:gd name="connsiteY7-666" fmla="*/ 11064 h 11072"/>
                  <a:gd name="connsiteX8-667" fmla="*/ 12498 w 21556"/>
                  <a:gd name="connsiteY8-668" fmla="*/ 11064 h 11072"/>
                  <a:gd name="connsiteX9-669" fmla="*/ 13012 w 21556"/>
                  <a:gd name="connsiteY9-670" fmla="*/ 10969 h 11072"/>
                  <a:gd name="connsiteX10-671" fmla="*/ 13507 w 21556"/>
                  <a:gd name="connsiteY10-672" fmla="*/ 10610 h 11072"/>
                  <a:gd name="connsiteX11-673" fmla="*/ 13992 w 21556"/>
                  <a:gd name="connsiteY11-674" fmla="*/ 10115 h 11072"/>
                  <a:gd name="connsiteX12-675" fmla="*/ 17966 w 21556"/>
                  <a:gd name="connsiteY12-676" fmla="*/ 5211 h 11072"/>
                  <a:gd name="connsiteX13-677" fmla="*/ 19953 w 21556"/>
                  <a:gd name="connsiteY13-678" fmla="*/ 2759 h 11072"/>
                  <a:gd name="connsiteX14-679" fmla="*/ 20946 w 21556"/>
                  <a:gd name="connsiteY14-680" fmla="*/ 1533 h 11072"/>
                  <a:gd name="connsiteX15-681" fmla="*/ 21404 w 21556"/>
                  <a:gd name="connsiteY15-682" fmla="*/ 944 h 11072"/>
                  <a:gd name="connsiteX16-683" fmla="*/ 21553 w 21556"/>
                  <a:gd name="connsiteY16-684" fmla="*/ 206 h 1107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Lst>
                <a:rect l="l" t="t" r="r" b="b"/>
                <a:pathLst>
                  <a:path w="21556" h="11072">
                    <a:moveTo>
                      <a:pt x="21553" y="206"/>
                    </a:moveTo>
                    <a:cubicBezTo>
                      <a:pt x="19284" y="59"/>
                      <a:pt x="10122" y="-86"/>
                      <a:pt x="7792" y="64"/>
                    </a:cubicBezTo>
                    <a:cubicBezTo>
                      <a:pt x="7794" y="339"/>
                      <a:pt x="7842" y="646"/>
                      <a:pt x="7572" y="1109"/>
                    </a:cubicBezTo>
                    <a:lnTo>
                      <a:pt x="6171" y="2840"/>
                    </a:lnTo>
                    <a:lnTo>
                      <a:pt x="4141" y="5330"/>
                    </a:lnTo>
                    <a:lnTo>
                      <a:pt x="81" y="10311"/>
                    </a:lnTo>
                    <a:cubicBezTo>
                      <a:pt x="-27" y="10485"/>
                      <a:pt x="-27" y="10741"/>
                      <a:pt x="81" y="10915"/>
                    </a:cubicBezTo>
                    <a:cubicBezTo>
                      <a:pt x="157" y="11038"/>
                      <a:pt x="276" y="11095"/>
                      <a:pt x="392" y="11064"/>
                    </a:cubicBezTo>
                    <a:lnTo>
                      <a:pt x="12498" y="11064"/>
                    </a:lnTo>
                    <a:cubicBezTo>
                      <a:pt x="12672" y="11079"/>
                      <a:pt x="12847" y="11047"/>
                      <a:pt x="13012" y="10969"/>
                    </a:cubicBezTo>
                    <a:cubicBezTo>
                      <a:pt x="13190" y="10886"/>
                      <a:pt x="13351" y="10752"/>
                      <a:pt x="13507" y="10610"/>
                    </a:cubicBezTo>
                    <a:cubicBezTo>
                      <a:pt x="13675" y="10456"/>
                      <a:pt x="13836" y="10291"/>
                      <a:pt x="13992" y="10115"/>
                    </a:cubicBezTo>
                    <a:lnTo>
                      <a:pt x="17966" y="5211"/>
                    </a:lnTo>
                    <a:lnTo>
                      <a:pt x="19953" y="2759"/>
                    </a:lnTo>
                    <a:cubicBezTo>
                      <a:pt x="20285" y="2352"/>
                      <a:pt x="20618" y="1947"/>
                      <a:pt x="20946" y="1533"/>
                    </a:cubicBezTo>
                    <a:cubicBezTo>
                      <a:pt x="21100" y="1339"/>
                      <a:pt x="21253" y="1142"/>
                      <a:pt x="21404" y="944"/>
                    </a:cubicBezTo>
                    <a:cubicBezTo>
                      <a:pt x="21518" y="731"/>
                      <a:pt x="21571" y="468"/>
                      <a:pt x="21553" y="206"/>
                    </a:cubicBezTo>
                    <a:close/>
                  </a:path>
                </a:pathLst>
              </a:custGeom>
              <a:solidFill>
                <a:schemeClr val="accent3">
                  <a:alpha val="70000"/>
                </a:schemeClr>
              </a:solidFill>
              <a:ln>
                <a:noFill/>
              </a:ln>
              <a:effectLst/>
            </p:spPr>
            <p:txBody>
              <a:bodyPr wrap="square" lIns="91440" tIns="45720" rIns="91440" bIns="45720" anchor="ctr">
                <a:normAutofit/>
              </a:bodyPr>
              <a:p>
                <a:endParaRPr lang="en-US" sz="900"/>
              </a:p>
            </p:txBody>
          </p:sp>
        </p:grpSp>
        <p:grpSp>
          <p:nvGrpSpPr>
            <p:cNvPr id="49" name="iš1ïḋê"/>
            <p:cNvGrpSpPr/>
            <p:nvPr/>
          </p:nvGrpSpPr>
          <p:grpSpPr bwMode="auto">
            <a:xfrm>
              <a:off x="10903185" y="3173626"/>
              <a:ext cx="621157" cy="183414"/>
              <a:chOff x="-1" y="-1"/>
              <a:chExt cx="999401" cy="295121"/>
            </a:xfrm>
          </p:grpSpPr>
          <p:sp>
            <p:nvSpPr>
              <p:cNvPr id="50" name="ísḷîde"/>
              <p:cNvSpPr/>
              <p:nvPr/>
            </p:nvSpPr>
            <p:spPr bwMode="auto">
              <a:xfrm rot="5400000">
                <a:off x="769919" y="64984"/>
                <a:ext cx="295297" cy="165101"/>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D2D4D4"/>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rmAutofit fontScale="25000" lnSpcReduction="20000"/>
              </a:bodyPr>
              <a:p>
                <a:endParaRPr lang="en-US" sz="900"/>
              </a:p>
            </p:txBody>
          </p:sp>
          <p:sp>
            <p:nvSpPr>
              <p:cNvPr id="51" name="iṧ1iḑê"/>
              <p:cNvSpPr/>
              <p:nvPr/>
            </p:nvSpPr>
            <p:spPr bwMode="auto">
              <a:xfrm rot="5400000">
                <a:off x="346054" y="64984"/>
                <a:ext cx="295297" cy="165101"/>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D2D4D4">
                  <a:alpha val="61960"/>
                </a:srgbClr>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rmAutofit fontScale="25000" lnSpcReduction="20000"/>
              </a:bodyPr>
              <a:p>
                <a:endParaRPr lang="en-US" sz="900"/>
              </a:p>
            </p:txBody>
          </p:sp>
          <p:sp>
            <p:nvSpPr>
              <p:cNvPr id="52" name="íṣlîdé"/>
              <p:cNvSpPr/>
              <p:nvPr/>
            </p:nvSpPr>
            <p:spPr bwMode="auto">
              <a:xfrm rot="5400000">
                <a:off x="-65110" y="64984"/>
                <a:ext cx="295297" cy="165101"/>
              </a:xfrm>
              <a:custGeom>
                <a:avLst/>
                <a:gdLst>
                  <a:gd name="T0" fmla="*/ 147649 w 21600"/>
                  <a:gd name="T1" fmla="*/ 82551 h 21600"/>
                  <a:gd name="T2" fmla="*/ 147649 w 21600"/>
                  <a:gd name="T3" fmla="*/ 82551 h 21600"/>
                  <a:gd name="T4" fmla="*/ 147649 w 21600"/>
                  <a:gd name="T5" fmla="*/ 82551 h 21600"/>
                  <a:gd name="T6" fmla="*/ 147649 w 21600"/>
                  <a:gd name="T7" fmla="*/ 8255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0"/>
                    </a:moveTo>
                    <a:lnTo>
                      <a:pt x="21600" y="21600"/>
                    </a:lnTo>
                    <a:lnTo>
                      <a:pt x="0" y="21600"/>
                    </a:lnTo>
                    <a:lnTo>
                      <a:pt x="10800" y="0"/>
                    </a:lnTo>
                    <a:close/>
                  </a:path>
                </a:pathLst>
              </a:custGeom>
              <a:solidFill>
                <a:srgbClr val="D2D4D4">
                  <a:alpha val="32941"/>
                </a:srgbClr>
              </a:solidFill>
              <a:ln>
                <a:noFill/>
              </a:ln>
              <a:effectLst/>
              <a:extLst>
                <a:ext uri="{91240B29-F687-4F45-9708-019B960494DF}">
                  <a14:hiddenLine xmlns:a14="http://schemas.microsoft.com/office/drawing/2010/main" w="12700">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square" lIns="91440" tIns="45720" rIns="91440" bIns="45720" anchor="ctr">
                <a:normAutofit fontScale="25000" lnSpcReduction="20000"/>
              </a:bodyPr>
              <a:p>
                <a:endParaRPr lang="en-US" sz="900"/>
              </a:p>
            </p:txBody>
          </p:sp>
        </p:grpSp>
      </p:grpSp>
      <p:sp>
        <p:nvSpPr>
          <p:cNvPr id="25" name="文本框 24"/>
          <p:cNvSpPr txBox="1"/>
          <p:nvPr/>
        </p:nvSpPr>
        <p:spPr>
          <a:xfrm>
            <a:off x="336550" y="4447540"/>
            <a:ext cx="3616960" cy="1691005"/>
          </a:xfrm>
          <a:prstGeom prst="rect">
            <a:avLst/>
          </a:prstGeom>
          <a:noFill/>
        </p:spPr>
        <p:txBody>
          <a:bodyPr wrap="square" rtlCol="0" anchor="t">
            <a:spAutoFit/>
          </a:bodyPr>
          <a:p>
            <a:pPr>
              <a:lnSpc>
                <a:spcPct val="130000"/>
              </a:lnSpc>
            </a:pPr>
            <a:r>
              <a:rPr lang="en-US" altLang="zh-CN" sz="1600" dirty="0" smtClean="0">
                <a:latin typeface="Arial" panose="020B0604020202020204" pitchFamily="34" charset="0"/>
                <a:ea typeface="微软雅黑" panose="020B0503020204020204" pitchFamily="34" charset="-122"/>
              </a:rPr>
              <a:t>     </a:t>
            </a:r>
            <a:r>
              <a:rPr lang="zh-CN" altLang="en-US" sz="1600" dirty="0" smtClean="0">
                <a:latin typeface="Arial" panose="020B0604020202020204" pitchFamily="34" charset="0"/>
                <a:ea typeface="微软雅黑" panose="020B0503020204020204" pitchFamily="34" charset="-122"/>
              </a:rPr>
              <a:t>幼儿的思维处于具体形象思维阶段，因而幼儿时期的科学教育要尽量直观形象化。例如，对于幼儿来说，用图画的效果优于语言，实物的效果优于图画。</a:t>
            </a:r>
            <a:endParaRPr lang="zh-CN" altLang="en-US" sz="1600" dirty="0" smtClean="0">
              <a:latin typeface="Arial" panose="020B0604020202020204" pitchFamily="34" charset="0"/>
              <a:ea typeface="微软雅黑" panose="020B0503020204020204" pitchFamily="34" charset="-122"/>
            </a:endParaRPr>
          </a:p>
        </p:txBody>
      </p:sp>
      <p:sp>
        <p:nvSpPr>
          <p:cNvPr id="38" name="文本框 37"/>
          <p:cNvSpPr txBox="1"/>
          <p:nvPr/>
        </p:nvSpPr>
        <p:spPr>
          <a:xfrm>
            <a:off x="3342005" y="2673985"/>
            <a:ext cx="1889760" cy="423545"/>
          </a:xfrm>
          <a:prstGeom prst="rect">
            <a:avLst/>
          </a:prstGeom>
          <a:noFill/>
        </p:spPr>
        <p:txBody>
          <a:bodyPr wrap="square" rtlCol="0" anchor="t">
            <a:spAutoFit/>
          </a:bodyPr>
          <a:p>
            <a:pPr algn="dist">
              <a:lnSpc>
                <a:spcPct val="120000"/>
              </a:lnSpc>
            </a:pPr>
            <a:r>
              <a:rPr b="1" dirty="0" smtClean="0">
                <a:solidFill>
                  <a:srgbClr val="FF0000"/>
                </a:solidFill>
                <a:latin typeface="Arial" panose="020B0604020202020204" pitchFamily="34" charset="0"/>
                <a:ea typeface="微软雅黑" panose="020B0503020204020204" pitchFamily="34" charset="-122"/>
                <a:sym typeface="+mn-ea"/>
              </a:rPr>
              <a:t>2. 操作性原则</a:t>
            </a:r>
            <a:endParaRPr b="1" dirty="0" smtClean="0">
              <a:solidFill>
                <a:srgbClr val="FF0000"/>
              </a:solidFill>
              <a:latin typeface="Arial" panose="020B0604020202020204" pitchFamily="34" charset="0"/>
              <a:ea typeface="微软雅黑" panose="020B0503020204020204" pitchFamily="34" charset="-122"/>
              <a:sym typeface="+mn-ea"/>
            </a:endParaRPr>
          </a:p>
        </p:txBody>
      </p:sp>
      <p:sp>
        <p:nvSpPr>
          <p:cNvPr id="46" name="文本框 45"/>
          <p:cNvSpPr txBox="1"/>
          <p:nvPr/>
        </p:nvSpPr>
        <p:spPr>
          <a:xfrm>
            <a:off x="2540635" y="1303020"/>
            <a:ext cx="3781425" cy="1370965"/>
          </a:xfrm>
          <a:prstGeom prst="rect">
            <a:avLst/>
          </a:prstGeom>
          <a:noFill/>
        </p:spPr>
        <p:txBody>
          <a:bodyPr wrap="square" rtlCol="0" anchor="t">
            <a:spAutoFit/>
          </a:bodyPr>
          <a:p>
            <a:pPr>
              <a:lnSpc>
                <a:spcPct val="130000"/>
              </a:lnSpc>
            </a:pPr>
            <a:r>
              <a:rPr lang="en-US" sz="1600" dirty="0" smtClean="0">
                <a:latin typeface="Arial" panose="020B0604020202020204" pitchFamily="34" charset="0"/>
                <a:ea typeface="微软雅黑" panose="020B0503020204020204" pitchFamily="34" charset="-122"/>
              </a:rPr>
              <a:t>   </a:t>
            </a:r>
            <a:r>
              <a:rPr sz="1600" dirty="0" smtClean="0">
                <a:latin typeface="Arial" panose="020B0604020202020204" pitchFamily="34" charset="0"/>
                <a:ea typeface="微软雅黑" panose="020B0503020204020204" pitchFamily="34" charset="-122"/>
              </a:rPr>
              <a:t>操作是幼儿探究世界、获得知识、发展思维的重要手段。在低层次的知识学习中，操作的作用是非常重要的，幼儿要通过操作来形成思维并获得知识。</a:t>
            </a:r>
            <a:endParaRPr sz="1600" dirty="0" smtClean="0">
              <a:latin typeface="Arial" panose="020B0604020202020204" pitchFamily="34" charset="0"/>
              <a:ea typeface="微软雅黑" panose="020B0503020204020204" pitchFamily="34" charset="-122"/>
            </a:endParaRPr>
          </a:p>
        </p:txBody>
      </p:sp>
      <p:sp>
        <p:nvSpPr>
          <p:cNvPr id="47" name="文本框 46"/>
          <p:cNvSpPr txBox="1"/>
          <p:nvPr/>
        </p:nvSpPr>
        <p:spPr>
          <a:xfrm>
            <a:off x="6267450" y="3867785"/>
            <a:ext cx="1750695" cy="423545"/>
          </a:xfrm>
          <a:prstGeom prst="rect">
            <a:avLst/>
          </a:prstGeom>
          <a:noFill/>
        </p:spPr>
        <p:txBody>
          <a:bodyPr wrap="square" rtlCol="0" anchor="t">
            <a:spAutoFit/>
          </a:bodyPr>
          <a:p>
            <a:pPr algn="dist">
              <a:lnSpc>
                <a:spcPct val="120000"/>
              </a:lnSpc>
            </a:pPr>
            <a:r>
              <a:rPr b="1" dirty="0" smtClean="0">
                <a:solidFill>
                  <a:srgbClr val="FF0000"/>
                </a:solidFill>
                <a:latin typeface="Arial" panose="020B0604020202020204" pitchFamily="34" charset="0"/>
                <a:ea typeface="微软雅黑" panose="020B0503020204020204" pitchFamily="34" charset="-122"/>
                <a:sym typeface="+mn-ea"/>
              </a:rPr>
              <a:t>3. 自主性原则</a:t>
            </a:r>
            <a:endParaRPr b="1" dirty="0" smtClean="0">
              <a:solidFill>
                <a:srgbClr val="FF0000"/>
              </a:solidFill>
              <a:latin typeface="Arial" panose="020B0604020202020204" pitchFamily="34" charset="0"/>
              <a:ea typeface="微软雅黑" panose="020B0503020204020204" pitchFamily="34" charset="-122"/>
              <a:sym typeface="+mn-ea"/>
            </a:endParaRPr>
          </a:p>
        </p:txBody>
      </p:sp>
      <p:sp>
        <p:nvSpPr>
          <p:cNvPr id="48" name="文本框 47"/>
          <p:cNvSpPr txBox="1"/>
          <p:nvPr/>
        </p:nvSpPr>
        <p:spPr>
          <a:xfrm>
            <a:off x="5409565" y="4291330"/>
            <a:ext cx="3616960" cy="2011045"/>
          </a:xfrm>
          <a:prstGeom prst="rect">
            <a:avLst/>
          </a:prstGeom>
          <a:noFill/>
        </p:spPr>
        <p:txBody>
          <a:bodyPr wrap="square" rtlCol="0" anchor="t">
            <a:spAutoFit/>
          </a:bodyPr>
          <a:p>
            <a:pPr>
              <a:lnSpc>
                <a:spcPct val="130000"/>
              </a:lnSpc>
            </a:pPr>
            <a:r>
              <a:rPr lang="en-US" sz="1600" dirty="0" smtClean="0">
                <a:latin typeface="Arial" panose="020B0604020202020204" pitchFamily="34" charset="0"/>
                <a:ea typeface="微软雅黑" panose="020B0503020204020204" pitchFamily="34" charset="-122"/>
              </a:rPr>
              <a:t>    </a:t>
            </a:r>
            <a:r>
              <a:rPr sz="1600" dirty="0" smtClean="0">
                <a:latin typeface="Arial" panose="020B0604020202020204" pitchFamily="34" charset="0"/>
                <a:ea typeface="微软雅黑" panose="020B0503020204020204" pitchFamily="34" charset="-122"/>
              </a:rPr>
              <a:t>幼儿科学活动应该是幼儿通过自身的各种活动，如看、摸、听、尝、嗅等，来获得感性经验。教师要尊重幼儿的主体性，让幼儿通过自主操作、自主探究，在兴趣中自主学习科学知识。</a:t>
            </a:r>
            <a:endParaRPr sz="1600" dirty="0" smtClean="0">
              <a:latin typeface="Arial" panose="020B0604020202020204" pitchFamily="34" charset="0"/>
              <a:ea typeface="微软雅黑" panose="020B0503020204020204" pitchFamily="34" charset="-122"/>
            </a:endParaRPr>
          </a:p>
        </p:txBody>
      </p:sp>
      <p:sp>
        <p:nvSpPr>
          <p:cNvPr id="55" name="文本框 54"/>
          <p:cNvSpPr txBox="1"/>
          <p:nvPr/>
        </p:nvSpPr>
        <p:spPr>
          <a:xfrm>
            <a:off x="9149080" y="2597785"/>
            <a:ext cx="1750695" cy="423545"/>
          </a:xfrm>
          <a:prstGeom prst="rect">
            <a:avLst/>
          </a:prstGeom>
          <a:noFill/>
        </p:spPr>
        <p:txBody>
          <a:bodyPr wrap="square" rtlCol="0" anchor="t">
            <a:spAutoFit/>
          </a:bodyPr>
          <a:p>
            <a:pPr algn="dist">
              <a:lnSpc>
                <a:spcPct val="120000"/>
              </a:lnSpc>
            </a:pPr>
            <a:r>
              <a:rPr b="1" dirty="0" smtClean="0">
                <a:solidFill>
                  <a:srgbClr val="FF0000"/>
                </a:solidFill>
                <a:latin typeface="Arial" panose="020B0604020202020204" pitchFamily="34" charset="0"/>
                <a:ea typeface="微软雅黑" panose="020B0503020204020204" pitchFamily="34" charset="-122"/>
                <a:sym typeface="+mn-ea"/>
              </a:rPr>
              <a:t>4. 生活化原则</a:t>
            </a:r>
            <a:endParaRPr b="1" dirty="0" smtClean="0">
              <a:solidFill>
                <a:srgbClr val="FF0000"/>
              </a:solidFill>
              <a:latin typeface="Arial" panose="020B0604020202020204" pitchFamily="34" charset="0"/>
              <a:ea typeface="微软雅黑" panose="020B0503020204020204" pitchFamily="34" charset="-122"/>
              <a:sym typeface="+mn-ea"/>
            </a:endParaRPr>
          </a:p>
        </p:txBody>
      </p:sp>
      <p:sp>
        <p:nvSpPr>
          <p:cNvPr id="56" name="文本框 55"/>
          <p:cNvSpPr txBox="1"/>
          <p:nvPr/>
        </p:nvSpPr>
        <p:spPr>
          <a:xfrm>
            <a:off x="7896225" y="1047115"/>
            <a:ext cx="3847465" cy="1565910"/>
          </a:xfrm>
          <a:prstGeom prst="rect">
            <a:avLst/>
          </a:prstGeom>
          <a:noFill/>
        </p:spPr>
        <p:txBody>
          <a:bodyPr wrap="square" rtlCol="0" anchor="t">
            <a:spAutoFit/>
          </a:bodyPr>
          <a:p>
            <a:pPr>
              <a:lnSpc>
                <a:spcPct val="120000"/>
              </a:lnSpc>
            </a:pPr>
            <a:r>
              <a:rPr lang="en-US" sz="1600" dirty="0" smtClean="0">
                <a:latin typeface="Arial" panose="020B0604020202020204" pitchFamily="34" charset="0"/>
                <a:ea typeface="微软雅黑" panose="020B0503020204020204" pitchFamily="34" charset="-122"/>
              </a:rPr>
              <a:t>  </a:t>
            </a:r>
            <a:r>
              <a:rPr sz="1600" dirty="0" smtClean="0">
                <a:latin typeface="Arial" panose="020B0604020202020204" pitchFamily="34" charset="0"/>
                <a:ea typeface="微软雅黑" panose="020B0503020204020204" pitchFamily="34" charset="-122"/>
              </a:rPr>
              <a:t>在幼儿的生活周围，充满着各种有趣的科学现象，教师应让幼儿置身于广阔的社会生活中进行学习。生活化原则就是要使科学教育的内容生活化、教育环境生活化、教育方法生活化。</a:t>
            </a:r>
            <a:endParaRPr sz="1600" dirty="0" smtClean="0">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577850" y="2459990"/>
            <a:ext cx="10858500" cy="3421380"/>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336550" y="1068705"/>
            <a:ext cx="4968240" cy="423545"/>
          </a:xfrm>
          <a:prstGeom prst="rect">
            <a:avLst/>
          </a:prstGeom>
          <a:noFill/>
        </p:spPr>
        <p:txBody>
          <a:bodyPr wrap="square" rtlCol="0" anchor="t">
            <a:spAutoFit/>
          </a:bodyPr>
          <a:p>
            <a:pPr algn="dist">
              <a:lnSpc>
                <a:spcPct val="120000"/>
              </a:lnSpc>
            </a:pPr>
            <a:r>
              <a:rPr b="1" dirty="0" smtClean="0">
                <a:solidFill>
                  <a:srgbClr val="FF0000"/>
                </a:solidFill>
                <a:latin typeface="Arial" panose="020B0604020202020204" pitchFamily="34" charset="0"/>
                <a:ea typeface="微软雅黑" panose="020B0503020204020204" pitchFamily="34" charset="-122"/>
                <a:sym typeface="+mn-ea"/>
              </a:rPr>
              <a:t>（一）科学探究是幼儿科学教育的基本方法</a:t>
            </a:r>
            <a:endParaRPr b="1" dirty="0" smtClean="0">
              <a:solidFill>
                <a:srgbClr val="FF0000"/>
              </a:solidFill>
              <a:latin typeface="Arial" panose="020B0604020202020204" pitchFamily="34" charset="0"/>
              <a:ea typeface="微软雅黑" panose="020B0503020204020204" pitchFamily="34" charset="-122"/>
              <a:sym typeface="+mn-ea"/>
            </a:endParaRPr>
          </a:p>
        </p:txBody>
      </p:sp>
      <p:sp>
        <p:nvSpPr>
          <p:cNvPr id="25" name="文本框 24"/>
          <p:cNvSpPr txBox="1"/>
          <p:nvPr/>
        </p:nvSpPr>
        <p:spPr>
          <a:xfrm>
            <a:off x="577850" y="1733550"/>
            <a:ext cx="3616960" cy="450850"/>
          </a:xfrm>
          <a:prstGeom prst="rect">
            <a:avLst/>
          </a:prstGeom>
          <a:noFill/>
        </p:spPr>
        <p:txBody>
          <a:bodyPr wrap="square" rtlCol="0" anchor="t">
            <a:spAutoFit/>
          </a:bodyPr>
          <a:p>
            <a:pPr>
              <a:lnSpc>
                <a:spcPct val="130000"/>
              </a:lnSpc>
            </a:pPr>
            <a:r>
              <a:rPr b="1" dirty="0" smtClean="0">
                <a:latin typeface="Arial" panose="020B0604020202020204" pitchFamily="34" charset="0"/>
                <a:ea typeface="微软雅黑" panose="020B0503020204020204" pitchFamily="34" charset="-122"/>
              </a:rPr>
              <a:t>1. 探究式科学教育的理论基础</a:t>
            </a:r>
            <a:endParaRPr b="1" dirty="0" smtClean="0">
              <a:latin typeface="Arial" panose="020B0604020202020204" pitchFamily="34" charset="0"/>
              <a:ea typeface="微软雅黑" panose="020B0503020204020204" pitchFamily="34" charset="-122"/>
            </a:endParaRPr>
          </a:p>
        </p:txBody>
      </p:sp>
      <p:sp>
        <p:nvSpPr>
          <p:cNvPr id="3" name="文本框 2"/>
          <p:cNvSpPr txBox="1"/>
          <p:nvPr/>
        </p:nvSpPr>
        <p:spPr>
          <a:xfrm>
            <a:off x="4773295" y="2682240"/>
            <a:ext cx="3072765" cy="450850"/>
          </a:xfrm>
          <a:prstGeom prst="rect">
            <a:avLst/>
          </a:prstGeom>
          <a:noFill/>
        </p:spPr>
        <p:txBody>
          <a:bodyPr wrap="square" rtlCol="0" anchor="t">
            <a:spAutoFit/>
          </a:bodyPr>
          <a:p>
            <a:pPr>
              <a:lnSpc>
                <a:spcPct val="130000"/>
              </a:lnSpc>
            </a:pPr>
            <a:r>
              <a:rPr lang="zh-CN" altLang="en-US" b="1" dirty="0" smtClean="0">
                <a:solidFill>
                  <a:schemeClr val="accent4">
                    <a:lumMod val="50000"/>
                  </a:schemeClr>
                </a:solidFill>
                <a:latin typeface="Arial" panose="020B0604020202020204" pitchFamily="34" charset="0"/>
                <a:ea typeface="微软雅黑" panose="020B0503020204020204" pitchFamily="34" charset="-122"/>
              </a:rPr>
              <a:t>（1）建构主义的知识观</a:t>
            </a:r>
            <a:endParaRPr lang="zh-CN" altLang="en-US" b="1" dirty="0" smtClean="0">
              <a:solidFill>
                <a:schemeClr val="accent4">
                  <a:lumMod val="50000"/>
                </a:schemeClr>
              </a:solidFill>
              <a:latin typeface="Arial" panose="020B0604020202020204" pitchFamily="34" charset="0"/>
              <a:ea typeface="微软雅黑" panose="020B0503020204020204" pitchFamily="34" charset="-122"/>
            </a:endParaRPr>
          </a:p>
        </p:txBody>
      </p:sp>
      <p:sp>
        <p:nvSpPr>
          <p:cNvPr id="53" name="文本框 52"/>
          <p:cNvSpPr txBox="1"/>
          <p:nvPr/>
        </p:nvSpPr>
        <p:spPr>
          <a:xfrm>
            <a:off x="949960" y="3239135"/>
            <a:ext cx="9916160" cy="81026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建构主义知识观可以说是当代信息社会和知识存在状况的反映。作为对传统知识观的修正，建构主义知识观至少表现出以下三个方面的变革。</a:t>
            </a:r>
            <a:endParaRPr lang="zh-CN" altLang="en-US" b="1" dirty="0" smtClean="0">
              <a:latin typeface="Arial" panose="020B0604020202020204" pitchFamily="34" charset="0"/>
              <a:ea typeface="微软雅黑" panose="020B0503020204020204" pitchFamily="34" charset="-122"/>
            </a:endParaRPr>
          </a:p>
        </p:txBody>
      </p:sp>
      <p:sp>
        <p:nvSpPr>
          <p:cNvPr id="54" name="文本框 53"/>
          <p:cNvSpPr txBox="1"/>
          <p:nvPr/>
        </p:nvSpPr>
        <p:spPr>
          <a:xfrm>
            <a:off x="1026160" y="4010025"/>
            <a:ext cx="4990465" cy="1503045"/>
          </a:xfrm>
          <a:prstGeom prst="rect">
            <a:avLst/>
          </a:prstGeom>
          <a:noFill/>
        </p:spPr>
        <p:txBody>
          <a:bodyPr wrap="square" rtlCol="0" anchor="t">
            <a:spAutoFit/>
          </a:bodyPr>
          <a:p>
            <a:pPr>
              <a:lnSpc>
                <a:spcPct val="170000"/>
              </a:lnSpc>
            </a:pPr>
            <a:r>
              <a:rPr lang="zh-CN" altLang="en-US" dirty="0" smtClean="0">
                <a:latin typeface="Arial" panose="020B0604020202020204" pitchFamily="34" charset="0"/>
                <a:ea typeface="微软雅黑" panose="020B0503020204020204" pitchFamily="34" charset="-122"/>
              </a:rPr>
              <a:t>第一，从确定的知识观到批判性的知识观。</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第二，从普遍的知识观到情境性的知识观。</a:t>
            </a:r>
            <a:endParaRPr lang="zh-CN" altLang="en-US" dirty="0" smtClean="0">
              <a:latin typeface="Arial" panose="020B0604020202020204" pitchFamily="34" charset="0"/>
              <a:ea typeface="微软雅黑" panose="020B0503020204020204" pitchFamily="34" charset="-122"/>
            </a:endParaRPr>
          </a:p>
          <a:p>
            <a:pPr>
              <a:lnSpc>
                <a:spcPct val="170000"/>
              </a:lnSpc>
            </a:pPr>
            <a:r>
              <a:rPr lang="zh-CN" altLang="en-US" dirty="0" smtClean="0">
                <a:latin typeface="Arial" panose="020B0604020202020204" pitchFamily="34" charset="0"/>
                <a:ea typeface="微软雅黑" panose="020B0503020204020204" pitchFamily="34" charset="-122"/>
              </a:rPr>
              <a:t>第三，从客观的知识观到情境性的知识观。</a:t>
            </a:r>
            <a:endParaRPr lang="zh-CN" altLang="en-US" dirty="0" smtClean="0">
              <a:latin typeface="Arial" panose="020B0604020202020204" pitchFamily="34" charset="0"/>
              <a:ea typeface="微软雅黑" panose="020B0503020204020204" pitchFamily="34" charset="-122"/>
            </a:endParaRPr>
          </a:p>
        </p:txBody>
      </p:sp>
      <p:pic>
        <p:nvPicPr>
          <p:cNvPr id="57" name="图片 5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916545" y="5038725"/>
            <a:ext cx="2949575" cy="842645"/>
          </a:xfrm>
          <a:prstGeom prst="rect">
            <a:avLst/>
          </a:prstGeom>
          <a:effectLst>
            <a:softEdge rad="63500"/>
          </a:effectLst>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666750" y="1376680"/>
            <a:ext cx="10858500" cy="4030980"/>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788535" y="1454785"/>
            <a:ext cx="3072765" cy="450850"/>
          </a:xfrm>
          <a:prstGeom prst="rect">
            <a:avLst/>
          </a:prstGeom>
          <a:noFill/>
        </p:spPr>
        <p:txBody>
          <a:bodyPr wrap="square" rtlCol="0" anchor="t">
            <a:spAutoFit/>
          </a:bodyPr>
          <a:p>
            <a:pPr>
              <a:lnSpc>
                <a:spcPct val="130000"/>
              </a:lnSpc>
            </a:pPr>
            <a:r>
              <a:rPr lang="zh-CN" altLang="en-US" b="1" dirty="0" smtClean="0">
                <a:solidFill>
                  <a:schemeClr val="accent4">
                    <a:lumMod val="50000"/>
                  </a:schemeClr>
                </a:solidFill>
                <a:latin typeface="Arial" panose="020B0604020202020204" pitchFamily="34" charset="0"/>
                <a:ea typeface="微软雅黑" panose="020B0503020204020204" pitchFamily="34" charset="-122"/>
              </a:rPr>
              <a:t>（2）建构主义的学习观  </a:t>
            </a:r>
            <a:endParaRPr lang="zh-CN" altLang="en-US" b="1" dirty="0" smtClean="0">
              <a:solidFill>
                <a:schemeClr val="accent4">
                  <a:lumMod val="50000"/>
                </a:schemeClr>
              </a:solidFill>
              <a:latin typeface="Arial" panose="020B0604020202020204" pitchFamily="34" charset="0"/>
              <a:ea typeface="微软雅黑" panose="020B0503020204020204" pitchFamily="34" charset="-122"/>
            </a:endParaRPr>
          </a:p>
        </p:txBody>
      </p:sp>
      <p:sp>
        <p:nvSpPr>
          <p:cNvPr id="53" name="文本框 52"/>
          <p:cNvSpPr txBox="1"/>
          <p:nvPr/>
        </p:nvSpPr>
        <p:spPr>
          <a:xfrm>
            <a:off x="825500" y="2009775"/>
            <a:ext cx="4990465"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建构主义的学习观可以概括为以下几点</a:t>
            </a:r>
            <a:r>
              <a:rPr lang="en-US" altLang="zh-CN" b="1" dirty="0" smtClean="0">
                <a:latin typeface="Arial" panose="020B0604020202020204" pitchFamily="34" charset="0"/>
                <a:ea typeface="微软雅黑" panose="020B0503020204020204" pitchFamily="34" charset="-122"/>
              </a:rPr>
              <a:t>:</a:t>
            </a:r>
            <a:endParaRPr lang="en-US" altLang="zh-CN" b="1" dirty="0" smtClean="0">
              <a:latin typeface="Arial" panose="020B0604020202020204" pitchFamily="34" charset="0"/>
              <a:ea typeface="微软雅黑" panose="020B0503020204020204" pitchFamily="34" charset="-122"/>
            </a:endParaRPr>
          </a:p>
        </p:txBody>
      </p:sp>
      <p:sp>
        <p:nvSpPr>
          <p:cNvPr id="54" name="文本框 53"/>
          <p:cNvSpPr txBox="1"/>
          <p:nvPr/>
        </p:nvSpPr>
        <p:spPr>
          <a:xfrm>
            <a:off x="825500" y="2460625"/>
            <a:ext cx="9904730" cy="2720340"/>
          </a:xfrm>
          <a:prstGeom prst="rect">
            <a:avLst/>
          </a:prstGeom>
          <a:noFill/>
        </p:spPr>
        <p:txBody>
          <a:bodyPr wrap="square" rtlCol="0" anchor="t">
            <a:spAutoFit/>
          </a:bodyPr>
          <a:p>
            <a:pPr>
              <a:lnSpc>
                <a:spcPct val="190000"/>
              </a:lnSpc>
            </a:pPr>
            <a:r>
              <a:rPr lang="zh-CN" altLang="en-US" dirty="0" smtClean="0">
                <a:latin typeface="Arial" panose="020B0604020202020204" pitchFamily="34" charset="0"/>
                <a:ea typeface="微软雅黑" panose="020B0503020204020204" pitchFamily="34" charset="-122"/>
              </a:rPr>
              <a:t>①学习是学习者主动建构知识的过程，而不是由教师把知识简单地传递给学生。</a:t>
            </a:r>
            <a:endParaRPr lang="zh-CN" altLang="en-US" dirty="0" smtClean="0">
              <a:latin typeface="Arial" panose="020B0604020202020204" pitchFamily="34" charset="0"/>
              <a:ea typeface="微软雅黑" panose="020B0503020204020204" pitchFamily="34" charset="-122"/>
            </a:endParaRPr>
          </a:p>
          <a:p>
            <a:pPr>
              <a:lnSpc>
                <a:spcPct val="190000"/>
              </a:lnSpc>
            </a:pPr>
            <a:r>
              <a:rPr lang="zh-CN" altLang="en-US" dirty="0" smtClean="0">
                <a:latin typeface="Arial" panose="020B0604020202020204" pitchFamily="34" charset="0"/>
                <a:ea typeface="微软雅黑" panose="020B0503020204020204" pitchFamily="34" charset="-122"/>
              </a:rPr>
              <a:t>②学习是学习者通过与学习环境之间的互动建构意义的过程。</a:t>
            </a:r>
            <a:endParaRPr lang="zh-CN" altLang="en-US" dirty="0" smtClean="0">
              <a:latin typeface="Arial" panose="020B0604020202020204" pitchFamily="34" charset="0"/>
              <a:ea typeface="微软雅黑" panose="020B0503020204020204" pitchFamily="34" charset="-122"/>
            </a:endParaRPr>
          </a:p>
          <a:p>
            <a:pPr>
              <a:lnSpc>
                <a:spcPct val="190000"/>
              </a:lnSpc>
            </a:pPr>
            <a:r>
              <a:rPr lang="zh-CN" altLang="en-US" dirty="0" smtClean="0">
                <a:latin typeface="Arial" panose="020B0604020202020204" pitchFamily="34" charset="0"/>
                <a:ea typeface="微软雅黑" panose="020B0503020204020204" pitchFamily="34" charset="-122"/>
              </a:rPr>
              <a:t>③学习是学习者新旧认知结构、新旧知识经验相互作用的过程。</a:t>
            </a:r>
            <a:endParaRPr lang="zh-CN" altLang="en-US" dirty="0" smtClean="0">
              <a:latin typeface="Arial" panose="020B0604020202020204" pitchFamily="34" charset="0"/>
              <a:ea typeface="微软雅黑" panose="020B0503020204020204" pitchFamily="34" charset="-122"/>
            </a:endParaRPr>
          </a:p>
          <a:p>
            <a:pPr>
              <a:lnSpc>
                <a:spcPct val="190000"/>
              </a:lnSpc>
            </a:pPr>
            <a:r>
              <a:rPr lang="zh-CN" altLang="en-US" dirty="0" smtClean="0">
                <a:latin typeface="Arial" panose="020B0604020202020204" pitchFamily="34" charset="0"/>
                <a:ea typeface="微软雅黑" panose="020B0503020204020204" pitchFamily="34" charset="-122"/>
              </a:rPr>
              <a:t>④学习者以不同的方式建构对事物的理解，因而世界上不存在唯一标准的理解，但学习者之间的合作可以使理解更加丰富和全面。</a:t>
            </a:r>
            <a:endParaRPr lang="zh-CN" altLang="en-US" dirty="0" smtClean="0">
              <a:latin typeface="Arial" panose="020B0604020202020204" pitchFamily="34" charset="0"/>
              <a:ea typeface="微软雅黑" panose="020B0503020204020204" pitchFamily="34" charset="-122"/>
            </a:endParaRPr>
          </a:p>
        </p:txBody>
      </p:sp>
      <p:pic>
        <p:nvPicPr>
          <p:cNvPr id="57" name="图片 5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005445" y="4565015"/>
            <a:ext cx="2949575" cy="842645"/>
          </a:xfrm>
          <a:prstGeom prst="rect">
            <a:avLst/>
          </a:prstGeom>
          <a:effectLst>
            <a:softEdge rad="63500"/>
          </a:effectLst>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圆角矩形 3"/>
          <p:cNvSpPr/>
          <p:nvPr/>
        </p:nvSpPr>
        <p:spPr>
          <a:xfrm>
            <a:off x="666750" y="1376680"/>
            <a:ext cx="10858500" cy="4030980"/>
          </a:xfrm>
          <a:prstGeom prst="round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4788535" y="1454785"/>
            <a:ext cx="3072765" cy="450850"/>
          </a:xfrm>
          <a:prstGeom prst="rect">
            <a:avLst/>
          </a:prstGeom>
          <a:noFill/>
        </p:spPr>
        <p:txBody>
          <a:bodyPr wrap="square" rtlCol="0" anchor="t">
            <a:spAutoFit/>
          </a:bodyPr>
          <a:p>
            <a:pPr>
              <a:lnSpc>
                <a:spcPct val="130000"/>
              </a:lnSpc>
            </a:pPr>
            <a:r>
              <a:rPr lang="zh-CN" altLang="en-US" b="1" dirty="0" smtClean="0">
                <a:solidFill>
                  <a:schemeClr val="accent4">
                    <a:lumMod val="50000"/>
                  </a:schemeClr>
                </a:solidFill>
                <a:latin typeface="Arial" panose="020B0604020202020204" pitchFamily="34" charset="0"/>
                <a:ea typeface="微软雅黑" panose="020B0503020204020204" pitchFamily="34" charset="-122"/>
              </a:rPr>
              <a:t>（3）建构主义的教学观</a:t>
            </a:r>
            <a:endParaRPr lang="zh-CN" altLang="en-US" b="1" dirty="0" smtClean="0">
              <a:solidFill>
                <a:schemeClr val="accent4">
                  <a:lumMod val="50000"/>
                </a:schemeClr>
              </a:solidFill>
              <a:latin typeface="Arial" panose="020B0604020202020204" pitchFamily="34" charset="0"/>
              <a:ea typeface="微软雅黑" panose="020B0503020204020204" pitchFamily="34" charset="-122"/>
            </a:endParaRPr>
          </a:p>
        </p:txBody>
      </p:sp>
      <p:sp>
        <p:nvSpPr>
          <p:cNvPr id="54" name="文本框 53"/>
          <p:cNvSpPr txBox="1"/>
          <p:nvPr/>
        </p:nvSpPr>
        <p:spPr>
          <a:xfrm>
            <a:off x="851535" y="1990725"/>
            <a:ext cx="10488930" cy="3192780"/>
          </a:xfrm>
          <a:prstGeom prst="rect">
            <a:avLst/>
          </a:prstGeom>
          <a:noFill/>
        </p:spPr>
        <p:txBody>
          <a:bodyPr wrap="square" rtlCol="0" anchor="t">
            <a:spAutoFit/>
          </a:bodyPr>
          <a:p>
            <a:pPr>
              <a:lnSpc>
                <a:spcPct val="16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建构主义教学观认为，教学过程是教师和学生对世界的意义进行合作性建构的过程，而不是“客观知识”的传递过程。建构主义的</a:t>
            </a:r>
            <a:r>
              <a:rPr lang="zh-CN" altLang="en-US" b="1" dirty="0" smtClean="0">
                <a:solidFill>
                  <a:srgbClr val="FF0000"/>
                </a:solidFill>
                <a:latin typeface="Arial" panose="020B0604020202020204" pitchFamily="34" charset="0"/>
                <a:ea typeface="微软雅黑" panose="020B0503020204020204" pitchFamily="34" charset="-122"/>
              </a:rPr>
              <a:t>教学策略</a:t>
            </a:r>
            <a:r>
              <a:rPr lang="zh-CN" altLang="en-US" dirty="0" smtClean="0">
                <a:latin typeface="Arial" panose="020B0604020202020204" pitchFamily="34" charset="0"/>
                <a:ea typeface="微软雅黑" panose="020B0503020204020204" pitchFamily="34" charset="-122"/>
              </a:rPr>
              <a:t>是以学习者为中心的，其</a:t>
            </a:r>
            <a:r>
              <a:rPr lang="zh-CN" altLang="en-US" b="1" dirty="0" smtClean="0">
                <a:solidFill>
                  <a:srgbClr val="FF0000"/>
                </a:solidFill>
                <a:latin typeface="Arial" panose="020B0604020202020204" pitchFamily="34" charset="0"/>
                <a:ea typeface="微软雅黑" panose="020B0503020204020204" pitchFamily="34" charset="-122"/>
              </a:rPr>
              <a:t>目的</a:t>
            </a:r>
            <a:r>
              <a:rPr lang="zh-CN" altLang="en-US" dirty="0" smtClean="0">
                <a:latin typeface="Arial" panose="020B0604020202020204" pitchFamily="34" charset="0"/>
                <a:ea typeface="微软雅黑" panose="020B0503020204020204" pitchFamily="34" charset="-122"/>
              </a:rPr>
              <a:t>是最大限度地促进学习者与情境的交互作用，以便他们主动地建构意义。教师在这个过程中起到的是组织者、引导者、帮助者和促进者的作用。</a:t>
            </a:r>
            <a:endParaRPr lang="zh-CN" altLang="en-US" dirty="0" smtClean="0">
              <a:latin typeface="Arial" panose="020B0604020202020204" pitchFamily="34" charset="0"/>
              <a:ea typeface="微软雅黑" panose="020B0503020204020204" pitchFamily="34" charset="-122"/>
            </a:endParaRPr>
          </a:p>
          <a:p>
            <a:pPr>
              <a:lnSpc>
                <a:spcPct val="160000"/>
              </a:lnSpc>
            </a:pPr>
            <a:r>
              <a:rPr lang="zh-CN" altLang="en-US" dirty="0" smtClean="0">
                <a:latin typeface="Arial" panose="020B0604020202020204" pitchFamily="34" charset="0"/>
                <a:ea typeface="微软雅黑" panose="020B0503020204020204" pitchFamily="34" charset="-122"/>
              </a:rPr>
              <a:t>   我们可以把建构主义教学模式概括为：</a:t>
            </a:r>
            <a:r>
              <a:rPr lang="zh-CN" altLang="en-US" b="1" dirty="0" smtClean="0">
                <a:solidFill>
                  <a:srgbClr val="FF0000"/>
                </a:solidFill>
                <a:latin typeface="Arial" panose="020B0604020202020204" pitchFamily="34" charset="0"/>
                <a:ea typeface="微软雅黑" panose="020B0503020204020204" pitchFamily="34" charset="-122"/>
              </a:rPr>
              <a:t>以学生为中心。</a:t>
            </a:r>
            <a:r>
              <a:rPr lang="zh-CN" altLang="en-US" dirty="0" smtClean="0">
                <a:latin typeface="Arial" panose="020B0604020202020204" pitchFamily="34" charset="0"/>
                <a:ea typeface="微软雅黑" panose="020B0503020204020204" pitchFamily="34" charset="-122"/>
              </a:rPr>
              <a:t>在整个教学过程中，教师是组织者、指导者、帮助者和促进者，他们利用情境、协作、会话等学习环境要素充分发挥学生的主动性、积极性和首创精神，最终达到使学生有效地实现对当前所学知识的意义建构的目的。</a:t>
            </a:r>
            <a:endParaRPr lang="zh-CN" altLang="en-US" dirty="0" smtClean="0">
              <a:latin typeface="Arial" panose="020B0604020202020204" pitchFamily="34" charset="0"/>
              <a:ea typeface="微软雅黑" panose="020B0503020204020204" pitchFamily="34" charset="-122"/>
            </a:endParaRPr>
          </a:p>
        </p:txBody>
      </p:sp>
      <p:pic>
        <p:nvPicPr>
          <p:cNvPr id="57" name="图片 56"/>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005445" y="4565015"/>
            <a:ext cx="2949575" cy="842645"/>
          </a:xfrm>
          <a:prstGeom prst="rect">
            <a:avLst/>
          </a:prstGeom>
          <a:effectLst>
            <a:softEdge rad="63500"/>
          </a:effectLst>
        </p:spPr>
      </p:pic>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501650" y="1234440"/>
            <a:ext cx="3616960" cy="450850"/>
          </a:xfrm>
          <a:prstGeom prst="rect">
            <a:avLst/>
          </a:prstGeom>
          <a:noFill/>
        </p:spPr>
        <p:txBody>
          <a:bodyPr wrap="square" rtlCol="0" anchor="t">
            <a:spAutoFit/>
          </a:bodyPr>
          <a:p>
            <a:pPr>
              <a:lnSpc>
                <a:spcPct val="130000"/>
              </a:lnSpc>
            </a:pPr>
            <a:r>
              <a:rPr b="1" dirty="0" smtClean="0">
                <a:latin typeface="Arial" panose="020B0604020202020204" pitchFamily="34" charset="0"/>
                <a:ea typeface="微软雅黑" panose="020B0503020204020204" pitchFamily="34" charset="-122"/>
              </a:rPr>
              <a:t>2. 幼儿科学探究学习过程分析</a:t>
            </a:r>
            <a:endParaRPr b="1" dirty="0" smtClean="0">
              <a:latin typeface="Arial" panose="020B0604020202020204" pitchFamily="34" charset="0"/>
              <a:ea typeface="微软雅黑" panose="020B0503020204020204" pitchFamily="34" charset="-122"/>
            </a:endParaRPr>
          </a:p>
        </p:txBody>
      </p:sp>
      <p:sp>
        <p:nvSpPr>
          <p:cNvPr id="54" name="文本框 53"/>
          <p:cNvSpPr txBox="1"/>
          <p:nvPr/>
        </p:nvSpPr>
        <p:spPr>
          <a:xfrm>
            <a:off x="501650" y="1805305"/>
            <a:ext cx="5434330" cy="561975"/>
          </a:xfrm>
          <a:prstGeom prst="rect">
            <a:avLst/>
          </a:prstGeom>
          <a:noFill/>
        </p:spPr>
        <p:txBody>
          <a:bodyPr wrap="square" rtlCol="0" anchor="t">
            <a:spAutoFit/>
          </a:bodyPr>
          <a:p>
            <a:pPr>
              <a:lnSpc>
                <a:spcPct val="170000"/>
              </a:lnSpc>
            </a:pPr>
            <a:r>
              <a:rPr lang="zh-CN" altLang="en-US" b="1" dirty="0" smtClean="0">
                <a:solidFill>
                  <a:schemeClr val="accent6"/>
                </a:solidFill>
                <a:latin typeface="Arial" panose="020B0604020202020204" pitchFamily="34" charset="0"/>
                <a:ea typeface="微软雅黑" panose="020B0503020204020204" pitchFamily="34" charset="-122"/>
              </a:rPr>
              <a:t>幼儿的科学探究式学习过程一般包括以下几个步骤</a:t>
            </a:r>
            <a:r>
              <a:rPr lang="en-US" altLang="zh-CN" b="1" dirty="0" smtClean="0">
                <a:solidFill>
                  <a:schemeClr val="accent6"/>
                </a:solidFill>
                <a:latin typeface="Arial" panose="020B0604020202020204" pitchFamily="34" charset="0"/>
                <a:ea typeface="微软雅黑" panose="020B0503020204020204" pitchFamily="34" charset="-122"/>
              </a:rPr>
              <a:t>:</a:t>
            </a:r>
            <a:endParaRPr lang="en-US" altLang="zh-CN" b="1" dirty="0" smtClean="0">
              <a:solidFill>
                <a:schemeClr val="accent6"/>
              </a:solidFill>
              <a:latin typeface="Arial" panose="020B0604020202020204" pitchFamily="34" charset="0"/>
              <a:ea typeface="微软雅黑" panose="020B0503020204020204" pitchFamily="34" charset="-122"/>
            </a:endParaRPr>
          </a:p>
        </p:txBody>
      </p:sp>
      <p:sp>
        <p:nvSpPr>
          <p:cNvPr id="2" name="文本框 1"/>
          <p:cNvSpPr txBox="1"/>
          <p:nvPr/>
        </p:nvSpPr>
        <p:spPr>
          <a:xfrm>
            <a:off x="692150" y="2492375"/>
            <a:ext cx="10807700" cy="3415030"/>
          </a:xfrm>
          <a:prstGeom prst="rect">
            <a:avLst/>
          </a:prstGeom>
          <a:noFill/>
        </p:spPr>
        <p:txBody>
          <a:bodyPr wrap="square" rtlCol="0" anchor="t">
            <a:spAutoFit/>
          </a:bodyPr>
          <a:p>
            <a:pPr>
              <a:lnSpc>
                <a:spcPct val="15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（1）产生疑问，提出探究主题。幼儿真正的主动探究和学习是从意识到有问题开始的。</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 （2）猜想和讨论，即幼儿运用已有的知识经验，对所遇到的问题和产生的疑问进行解释、猜想并做出判断。</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 （3）按照自己的想法进行观察、实验。观察、实验的结果调节着幼儿的认识，验证着幼儿的解释是否合理，这是一个客观现实与幼儿的主观认识相互作用的过程。</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 （4）记录、分析、整理探究的结果。随着观察和实验的进行，在不同的阶段，教师要鼓励、指导幼儿用适宜的方式及时、准确、全面地记录活动信息。</a:t>
            </a:r>
            <a:endParaRPr lang="zh-CN" altLang="en-US" dirty="0" smtClean="0">
              <a:latin typeface="Arial" panose="020B0604020202020204" pitchFamily="34" charset="0"/>
              <a:ea typeface="微软雅黑" panose="020B0503020204020204" pitchFamily="34" charset="-122"/>
            </a:endParaRPr>
          </a:p>
          <a:p>
            <a:pPr>
              <a:lnSpc>
                <a:spcPct val="150000"/>
              </a:lnSpc>
            </a:pPr>
            <a:r>
              <a:rPr lang="zh-CN" altLang="en-US" dirty="0" smtClean="0">
                <a:latin typeface="Arial" panose="020B0604020202020204" pitchFamily="34" charset="0"/>
                <a:ea typeface="微软雅黑" panose="020B0503020204020204" pitchFamily="34" charset="-122"/>
              </a:rPr>
              <a:t> （5）表达、交流探究的结果。</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custDataLst>
              <p:tags r:id="rId1"/>
            </p:custDataLst>
          </p:nvPr>
        </p:nvSpPr>
        <p:spPr>
          <a:xfrm>
            <a:off x="531495" y="1041400"/>
            <a:ext cx="8246110" cy="4048125"/>
          </a:xfrm>
          <a:prstGeom prst="rect">
            <a:avLst/>
          </a:prstGeom>
          <a:noFill/>
        </p:spPr>
        <p:txBody>
          <a:bodyPr wrap="square" rtlCol="0" anchor="t">
            <a:spAutoFit/>
          </a:bodyPr>
          <a:p>
            <a:pPr indent="457200" fontAlgn="auto">
              <a:lnSpc>
                <a:spcPct val="130000"/>
              </a:lnSpc>
            </a:pPr>
            <a:r>
              <a:rPr b="1" dirty="0" smtClean="0">
                <a:latin typeface="华文楷体" panose="02010600040101010101" charset="-122"/>
                <a:ea typeface="华文楷体" panose="02010600040101010101" charset="-122"/>
                <a:cs typeface="华文楷体" panose="02010600040101010101" charset="-122"/>
              </a:rPr>
              <a:t>例如，在某小班幼儿学习“咚咚响”的科学活动中，教师为幼儿提供了各种各样的实验材料——木块、石子、玻璃瓶、金属器具等，供幼儿探究、探索物体受到敲打后发出不同声音的现象。在活动中，幼儿用这些材料分别做实验，发现了很多有趣的现象。敲打木块、玻璃瓶、金属器具等发出的各种不同的声音，使他们很兴奋，他们敲了这件又敲那件，有时轻轻地敲，有时重重地敲。在整个活动过程中，每个幼儿都有自己的发现，对活动的兴趣也很浓。教师还组织他们把自己的发现讲给大家听，并且进一步验证这些发现。最后，教师和幼儿一起总结了活动收获：“我们今天玩得真开心，而且发现了很多秘密。敲打木块发出‘咚’‘咚’‘咚’的声音，敲打玻璃瓶发出‘当’‘当’‘当’的声音，敲打小瓷碗发出‘呛’‘呛’‘呛’的声音。以后我们还可以敲打别的东西，听听有什么好听的声音。”</a:t>
            </a:r>
            <a:endParaRPr b="1" dirty="0" smtClean="0">
              <a:latin typeface="华文楷体" panose="02010600040101010101" charset="-122"/>
              <a:ea typeface="华文楷体" panose="02010600040101010101" charset="-122"/>
              <a:cs typeface="华文楷体" panose="02010600040101010101" charset="-122"/>
            </a:endParaRPr>
          </a:p>
        </p:txBody>
      </p:sp>
      <p:sp>
        <p:nvSpPr>
          <p:cNvPr id="4" name="文本框 3"/>
          <p:cNvSpPr txBox="1"/>
          <p:nvPr>
            <p:custDataLst>
              <p:tags r:id="rId2"/>
            </p:custDataLst>
          </p:nvPr>
        </p:nvSpPr>
        <p:spPr>
          <a:xfrm>
            <a:off x="3018790" y="4829810"/>
            <a:ext cx="7969250" cy="1476375"/>
          </a:xfrm>
          <a:prstGeom prst="rect">
            <a:avLst/>
          </a:prstGeom>
          <a:noFill/>
        </p:spPr>
        <p:txBody>
          <a:bodyPr wrap="square" rtlCol="0" anchor="t">
            <a:spAutoFit/>
          </a:bodyPr>
          <a:p>
            <a:r>
              <a:rPr lang="zh-CN" altLang="en-US" b="1" dirty="0">
                <a:solidFill>
                  <a:schemeClr val="accent4"/>
                </a:solidFill>
                <a:latin typeface="华文宋体" panose="02010600040101010101" charset="-122"/>
                <a:ea typeface="华文宋体" panose="02010600040101010101" charset="-122"/>
              </a:rPr>
              <a:t>这是一个极其普通的科学活动。在这个活动中，整个科学教育过程的展开，表现为幼儿在教师提供的情境中所进行的自主探究活动。通过敲打不同的材料，幼儿听到了各式各样好听的声音。这一发现更加激起他们的好奇心，于是他们又尝试敲打不同的东西，以获取更多的发现。这就是幼儿的科学探究过程。</a:t>
            </a:r>
            <a:endParaRPr lang="zh-CN" altLang="en-US" b="1" dirty="0">
              <a:solidFill>
                <a:schemeClr val="accent4"/>
              </a:solidFill>
              <a:latin typeface="华文宋体" panose="02010600040101010101" charset="-122"/>
              <a:ea typeface="华文宋体" panose="02010600040101010101" charset="-122"/>
            </a:endParaRPr>
          </a:p>
        </p:txBody>
      </p:sp>
      <p:pic>
        <p:nvPicPr>
          <p:cNvPr id="6" name="图片 5" descr="76ff76b2471e85c0f1e5d123597b3f29"/>
          <p:cNvPicPr>
            <a:picLocks noChangeAspect="1"/>
          </p:cNvPicPr>
          <p:nvPr/>
        </p:nvPicPr>
        <p:blipFill>
          <a:blip r:embed="rId3"/>
          <a:srcRect b="9162"/>
          <a:stretch>
            <a:fillRect/>
          </a:stretch>
        </p:blipFill>
        <p:spPr>
          <a:xfrm>
            <a:off x="9067165" y="1301750"/>
            <a:ext cx="2615565" cy="1781810"/>
          </a:xfrm>
          <a:prstGeom prst="rect">
            <a:avLst/>
          </a:prstGeom>
        </p:spPr>
      </p:pic>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501650" y="1234440"/>
            <a:ext cx="3616960" cy="450850"/>
          </a:xfrm>
          <a:prstGeom prst="rect">
            <a:avLst/>
          </a:prstGeom>
          <a:noFill/>
        </p:spPr>
        <p:txBody>
          <a:bodyPr wrap="square" rtlCol="0" anchor="t">
            <a:spAutoFit/>
          </a:bodyPr>
          <a:p>
            <a:pPr>
              <a:lnSpc>
                <a:spcPct val="130000"/>
              </a:lnSpc>
            </a:pPr>
            <a:r>
              <a:rPr b="1" dirty="0" smtClean="0">
                <a:latin typeface="Arial" panose="020B0604020202020204" pitchFamily="34" charset="0"/>
                <a:ea typeface="微软雅黑" panose="020B0503020204020204" pitchFamily="34" charset="-122"/>
              </a:rPr>
              <a:t>3. 幼儿科学探究活动的指导策略</a:t>
            </a:r>
            <a:endParaRPr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615950" y="1979295"/>
            <a:ext cx="8573135" cy="2999105"/>
          </a:xfrm>
          <a:prstGeom prst="rect">
            <a:avLst/>
          </a:prstGeom>
          <a:noFill/>
        </p:spPr>
        <p:txBody>
          <a:bodyPr wrap="square" rtlCol="0" anchor="t">
            <a:spAutoFit/>
          </a:bodyPr>
          <a:p>
            <a:pPr>
              <a:lnSpc>
                <a:spcPct val="21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（1）重视探究问题的提出，激发探究的愿望。探究性提问是幼儿自主探究的开端，其目的在于促使他们产生疑问，激发出强烈的探究欲望和学习愿望。</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 （2）重视探究过程的指导，提高探究能力。</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 （3）重视合作与交流，感受探究的乐趣。</a:t>
            </a:r>
            <a:endParaRPr dirty="0" smtClean="0">
              <a:latin typeface="Arial" panose="020B0604020202020204" pitchFamily="34" charset="0"/>
              <a:ea typeface="微软雅黑" panose="020B0503020204020204" pitchFamily="34" charset="-122"/>
            </a:endParaRPr>
          </a:p>
          <a:p>
            <a:pPr>
              <a:lnSpc>
                <a:spcPct val="210000"/>
              </a:lnSpc>
            </a:pPr>
            <a:r>
              <a:rPr dirty="0" smtClean="0">
                <a:latin typeface="Arial" panose="020B0604020202020204" pitchFamily="34" charset="0"/>
                <a:ea typeface="微软雅黑" panose="020B0503020204020204" pitchFamily="34" charset="-122"/>
              </a:rPr>
              <a:t> （4）重视个别探究和小组探究，为个体发展创造空间。</a:t>
            </a:r>
            <a:endParaRPr dirty="0" smtClean="0">
              <a:latin typeface="Arial" panose="020B0604020202020204" pitchFamily="34" charset="0"/>
              <a:ea typeface="微软雅黑" panose="020B0503020204020204" pitchFamily="34" charset="-122"/>
            </a:endParaRPr>
          </a:p>
        </p:txBody>
      </p:sp>
      <p:pic>
        <p:nvPicPr>
          <p:cNvPr id="3" name="图片 2" descr="t018eb93be118439e7f"/>
          <p:cNvPicPr>
            <a:picLocks noChangeAspect="1"/>
          </p:cNvPicPr>
          <p:nvPr/>
        </p:nvPicPr>
        <p:blipFill>
          <a:blip r:embed="rId1"/>
          <a:stretch>
            <a:fillRect/>
          </a:stretch>
        </p:blipFill>
        <p:spPr>
          <a:xfrm>
            <a:off x="8095615" y="2767965"/>
            <a:ext cx="3488055" cy="2026920"/>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4" name="表格 3"/>
          <p:cNvGraphicFramePr/>
          <p:nvPr>
            <p:custDataLst>
              <p:tags r:id="rId1"/>
            </p:custDataLst>
          </p:nvPr>
        </p:nvGraphicFramePr>
        <p:xfrm>
          <a:off x="3119120" y="817245"/>
          <a:ext cx="8532495" cy="6096000"/>
        </p:xfrm>
        <a:graphic>
          <a:graphicData uri="http://schemas.openxmlformats.org/drawingml/2006/table">
            <a:tbl>
              <a:tblPr firstRow="1" bandRow="1">
                <a:tableStyleId>{5C22544A-7EE6-4342-B048-85BDC9FD1C3A}</a:tableStyleId>
              </a:tblPr>
              <a:tblGrid>
                <a:gridCol w="1329055"/>
                <a:gridCol w="1311275"/>
                <a:gridCol w="5892165"/>
              </a:tblGrid>
              <a:tr h="381000">
                <a:tc>
                  <a:txBody>
                    <a:bodyPr/>
                    <a:p>
                      <a:pPr algn="ctr">
                        <a:buNone/>
                      </a:pPr>
                      <a:r>
                        <a:rPr lang="zh-CN" altLang="en-US" sz="1400">
                          <a:latin typeface="微软雅黑" panose="020B0503020204020204" pitchFamily="34" charset="-122"/>
                          <a:ea typeface="微软雅黑" panose="020B0503020204020204" pitchFamily="34" charset="-122"/>
                        </a:rPr>
                        <a:t>探究阶段</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rPr>
                        <a:t>学习过程</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rPr>
                        <a:t>问题举例</a:t>
                      </a:r>
                      <a:endParaRPr lang="zh-CN" altLang="en-US" sz="1400">
                        <a:latin typeface="微软雅黑" panose="020B0503020204020204" pitchFamily="34" charset="-122"/>
                        <a:ea typeface="微软雅黑" panose="020B0503020204020204" pitchFamily="34" charset="-122"/>
                      </a:endParaRPr>
                    </a:p>
                  </a:txBody>
                  <a:tcPr anchor="ctr" anchorCtr="0"/>
                </a:tc>
              </a:tr>
              <a:tr h="381000">
                <a:tc>
                  <a:txBody>
                    <a:bodyPr/>
                    <a:p>
                      <a:pPr algn="ctr">
                        <a:buNone/>
                      </a:pPr>
                      <a:r>
                        <a:rPr lang="zh-CN" altLang="en-US" sz="1400">
                          <a:latin typeface="微软雅黑" panose="020B0503020204020204" pitchFamily="34" charset="-122"/>
                          <a:ea typeface="微软雅黑" panose="020B0503020204020204" pitchFamily="34" charset="-122"/>
                        </a:rPr>
                        <a:t>探究前期</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rPr>
                        <a:t>注意</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rPr>
                        <a:t>看到了什么</a:t>
                      </a:r>
                      <a:endParaRPr lang="zh-CN" altLang="en-US" sz="1400">
                        <a:latin typeface="微软雅黑" panose="020B0503020204020204" pitchFamily="34" charset="-122"/>
                        <a:ea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rPr>
                        <a:t>记得以前是什么</a:t>
                      </a:r>
                      <a:endParaRPr lang="zh-CN" altLang="en-US" sz="1400">
                        <a:latin typeface="微软雅黑" panose="020B0503020204020204" pitchFamily="34" charset="-122"/>
                        <a:ea typeface="微软雅黑" panose="020B0503020204020204" pitchFamily="34" charset="-122"/>
                      </a:endParaRPr>
                    </a:p>
                  </a:txBody>
                  <a:tcPr anchor="ctr" anchorCtr="0"/>
                </a:tc>
              </a:tr>
              <a:tr h="381000">
                <a:tc rowSpan="5">
                  <a:txBody>
                    <a:bodyPr/>
                    <a:p>
                      <a:pPr algn="ctr">
                        <a:buNone/>
                      </a:pPr>
                      <a:r>
                        <a:rPr lang="zh-CN" altLang="en-US" sz="1400">
                          <a:latin typeface="微软雅黑" panose="020B0503020204020204" pitchFamily="34" charset="-122"/>
                          <a:ea typeface="微软雅黑" panose="020B0503020204020204" pitchFamily="34" charset="-122"/>
                        </a:rPr>
                        <a:t>探究过程</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rPr>
                        <a:t>观察</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它看上去 / 闻起来 / 听起来 / 尝起来怎么样</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tc>
              </a:tr>
              <a:tr h="381000">
                <a:tc vMerge="1">
                  <a:tcPr/>
                </a:tc>
                <a:tc>
                  <a:txBody>
                    <a:bodyPr/>
                    <a:p>
                      <a:pPr algn="ctr">
                        <a:buNone/>
                      </a:pPr>
                      <a:r>
                        <a:rPr lang="zh-CN" altLang="en-US" sz="1400">
                          <a:latin typeface="微软雅黑" panose="020B0503020204020204" pitchFamily="34" charset="-122"/>
                          <a:ea typeface="微软雅黑" panose="020B0503020204020204" pitchFamily="34" charset="-122"/>
                        </a:rPr>
                        <a:t>猜想</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如果……会怎样</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想一想会怎样</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怎样才能……</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假如……会……</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tc>
              </a:tr>
              <a:tr h="381000">
                <a:tc vMerge="1">
                  <a:tcPr/>
                </a:tc>
                <a:tc>
                  <a:txBody>
                    <a:bodyPr/>
                    <a:p>
                      <a:pPr algn="ctr">
                        <a:buNone/>
                      </a:pPr>
                      <a:r>
                        <a:rPr lang="zh-CN" altLang="en-US" sz="1400">
                          <a:latin typeface="微软雅黑" panose="020B0503020204020204" pitchFamily="34" charset="-122"/>
                          <a:ea typeface="微软雅黑" panose="020B0503020204020204" pitchFamily="34" charset="-122"/>
                        </a:rPr>
                        <a:t>验证</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你做了什么才能让……</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你这样做发生了什么</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你怎样……</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如何对它们进行分类</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哪些可以放在一起</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tc>
              </a:tr>
              <a:tr h="381000">
                <a:tc vMerge="1">
                  <a:tcPr/>
                </a:tc>
                <a:tc>
                  <a:txBody>
                    <a:bodyPr/>
                    <a:p>
                      <a:pPr algn="ctr">
                        <a:buNone/>
                      </a:pPr>
                      <a:r>
                        <a:rPr lang="zh-CN" altLang="en-US" sz="1400">
                          <a:latin typeface="微软雅黑" panose="020B0503020204020204" pitchFamily="34" charset="-122"/>
                          <a:ea typeface="微软雅黑" panose="020B0503020204020204" pitchFamily="34" charset="-122"/>
                        </a:rPr>
                        <a:t>推理</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这些数据说明什么</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你能想出与此类似的别的现象 / 事物吗</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tc>
              </a:tr>
              <a:tr h="381000">
                <a:tc vMerge="1">
                  <a:tcPr/>
                </a:tc>
                <a:tc>
                  <a:txBody>
                    <a:bodyPr/>
                    <a:p>
                      <a:pPr algn="ctr">
                        <a:buNone/>
                      </a:pPr>
                      <a:r>
                        <a:rPr lang="zh-CN" altLang="en-US" sz="1400">
                          <a:latin typeface="微软雅黑" panose="020B0503020204020204" pitchFamily="34" charset="-122"/>
                          <a:ea typeface="微软雅黑" panose="020B0503020204020204" pitchFamily="34" charset="-122"/>
                        </a:rPr>
                        <a:t>对比</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它们和你想的一样吗</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它们怎么不同 / 相同</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txBody>
                  <a:tcPr anchor="ctr" anchorCtr="0"/>
                </a:tc>
              </a:tr>
              <a:tr h="381000">
                <a:tc rowSpan="2">
                  <a:txBody>
                    <a:bodyPr/>
                    <a:p>
                      <a:pPr algn="ctr">
                        <a:buNone/>
                      </a:pPr>
                      <a:r>
                        <a:rPr lang="zh-CN" altLang="en-US" sz="1400">
                          <a:latin typeface="微软雅黑" panose="020B0503020204020204" pitchFamily="34" charset="-122"/>
                          <a:ea typeface="微软雅黑" panose="020B0503020204020204" pitchFamily="34" charset="-122"/>
                        </a:rPr>
                        <a:t>探究后期</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rPr>
                        <a:t>交流</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rPr>
                        <a:t>你还能想到其他的问题和方法吗</a:t>
                      </a:r>
                      <a:endParaRPr lang="zh-CN" altLang="en-US" sz="1400">
                        <a:latin typeface="微软雅黑" panose="020B0503020204020204" pitchFamily="34" charset="-122"/>
                        <a:ea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rPr>
                        <a:t>你认为是怎样的</a:t>
                      </a:r>
                      <a:endParaRPr lang="zh-CN" altLang="en-US" sz="1400">
                        <a:latin typeface="微软雅黑" panose="020B0503020204020204" pitchFamily="34" charset="-122"/>
                        <a:ea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rPr>
                        <a:t>你感觉是什么样的</a:t>
                      </a:r>
                      <a:endParaRPr lang="zh-CN" altLang="en-US" sz="1400">
                        <a:latin typeface="微软雅黑" panose="020B0503020204020204" pitchFamily="34" charset="-122"/>
                        <a:ea typeface="微软雅黑" panose="020B0503020204020204" pitchFamily="34" charset="-122"/>
                      </a:endParaRPr>
                    </a:p>
                  </a:txBody>
                  <a:tcPr anchor="ctr" anchorCtr="0"/>
                </a:tc>
              </a:tr>
              <a:tr h="381000">
                <a:tc vMerge="1">
                  <a:tcPr/>
                </a:tc>
                <a:tc>
                  <a:txBody>
                    <a:bodyPr/>
                    <a:p>
                      <a:pPr algn="ctr">
                        <a:buNone/>
                      </a:pPr>
                      <a:r>
                        <a:rPr lang="zh-CN" altLang="en-US" sz="1400">
                          <a:latin typeface="微软雅黑" panose="020B0503020204020204" pitchFamily="34" charset="-122"/>
                          <a:ea typeface="微软雅黑" panose="020B0503020204020204" pitchFamily="34" charset="-122"/>
                        </a:rPr>
                        <a:t>讨论</a:t>
                      </a:r>
                      <a:endParaRPr lang="zh-CN" altLang="en-US" sz="1400">
                        <a:latin typeface="微软雅黑" panose="020B0503020204020204" pitchFamily="34" charset="-122"/>
                        <a:ea typeface="微软雅黑" panose="020B0503020204020204" pitchFamily="34" charset="-122"/>
                      </a:endParaRPr>
                    </a:p>
                  </a:txBody>
                  <a:tcPr anchor="ctr" anchorCtr="0"/>
                </a:tc>
                <a:tc>
                  <a:txBody>
                    <a:bodyPr/>
                    <a:p>
                      <a:pPr algn="ctr">
                        <a:buNone/>
                      </a:pPr>
                      <a:r>
                        <a:rPr lang="zh-CN" altLang="en-US" sz="1400">
                          <a:latin typeface="微软雅黑" panose="020B0503020204020204" pitchFamily="34" charset="-122"/>
                          <a:ea typeface="微软雅黑" panose="020B0503020204020204" pitchFamily="34" charset="-122"/>
                        </a:rPr>
                        <a:t>它是什么样的</a:t>
                      </a:r>
                      <a:endParaRPr lang="zh-CN" altLang="en-US" sz="1400">
                        <a:latin typeface="微软雅黑" panose="020B0503020204020204" pitchFamily="34" charset="-122"/>
                        <a:ea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rPr>
                        <a:t>为什么发生</a:t>
                      </a:r>
                      <a:endParaRPr lang="zh-CN" altLang="en-US" sz="1400">
                        <a:latin typeface="微软雅黑" panose="020B0503020204020204" pitchFamily="34" charset="-122"/>
                        <a:ea typeface="微软雅黑" panose="020B0503020204020204" pitchFamily="34" charset="-122"/>
                      </a:endParaRPr>
                    </a:p>
                    <a:p>
                      <a:pPr algn="ctr">
                        <a:buNone/>
                      </a:pPr>
                      <a:r>
                        <a:rPr lang="zh-CN" altLang="en-US" sz="1400">
                          <a:latin typeface="微软雅黑" panose="020B0503020204020204" pitchFamily="34" charset="-122"/>
                          <a:ea typeface="微软雅黑" panose="020B0503020204020204" pitchFamily="34" charset="-122"/>
                        </a:rPr>
                        <a:t>还能怎样</a:t>
                      </a:r>
                      <a:endParaRPr lang="zh-CN" altLang="en-US" sz="1400">
                        <a:latin typeface="微软雅黑" panose="020B0503020204020204" pitchFamily="34" charset="-122"/>
                        <a:ea typeface="微软雅黑" panose="020B0503020204020204" pitchFamily="34" charset="-122"/>
                      </a:endParaRPr>
                    </a:p>
                  </a:txBody>
                  <a:tcPr anchor="ctr" anchorCtr="0"/>
                </a:tc>
              </a:tr>
            </a:tbl>
          </a:graphicData>
        </a:graphic>
      </p:graphicFrame>
      <p:sp>
        <p:nvSpPr>
          <p:cNvPr id="6" name="文本框 5"/>
          <p:cNvSpPr txBox="1"/>
          <p:nvPr>
            <p:custDataLst>
              <p:tags r:id="rId2"/>
            </p:custDataLst>
          </p:nvPr>
        </p:nvSpPr>
        <p:spPr>
          <a:xfrm>
            <a:off x="501650" y="1234440"/>
            <a:ext cx="2459990" cy="810260"/>
          </a:xfrm>
          <a:prstGeom prst="rect">
            <a:avLst/>
          </a:prstGeom>
          <a:noFill/>
        </p:spPr>
        <p:txBody>
          <a:bodyPr wrap="square" rtlCol="0" anchor="t">
            <a:spAutoFit/>
          </a:bodyPr>
          <a:p>
            <a:pPr>
              <a:lnSpc>
                <a:spcPct val="130000"/>
              </a:lnSpc>
            </a:pPr>
            <a:r>
              <a:rPr b="1" dirty="0" smtClean="0">
                <a:solidFill>
                  <a:schemeClr val="accent1"/>
                </a:solidFill>
                <a:latin typeface="Arial" panose="020B0604020202020204" pitchFamily="34" charset="0"/>
                <a:ea typeface="微软雅黑" panose="020B0503020204020204" pitchFamily="34" charset="-122"/>
              </a:rPr>
              <a:t>表 3-1　幼儿探究活动适宜问题类型表</a:t>
            </a:r>
            <a:endParaRPr b="1" dirty="0" smtClean="0">
              <a:solidFill>
                <a:schemeClr val="accent1"/>
              </a:solidFill>
              <a:latin typeface="Arial" panose="020B0604020202020204" pitchFamily="34" charset="0"/>
              <a:ea typeface="微软雅黑" panose="020B0503020204020204" pitchFamily="34" charset="-122"/>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Oval 6" descr="#wm#_48_07_*Z"/>
          <p:cNvSpPr>
            <a:spLocks noChangeArrowheads="1"/>
          </p:cNvSpPr>
          <p:nvPr>
            <p:custDataLst>
              <p:tags r:id="rId1"/>
            </p:custDataLst>
          </p:nvPr>
        </p:nvSpPr>
        <p:spPr bwMode="auto">
          <a:xfrm>
            <a:off x="3501390" y="2076821"/>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21" name="Oval 7" descr="#wm#_48_07_*Z"/>
          <p:cNvSpPr>
            <a:spLocks noChangeArrowheads="1"/>
          </p:cNvSpPr>
          <p:nvPr>
            <p:custDataLst>
              <p:tags r:id="rId2"/>
            </p:custDataLst>
          </p:nvPr>
        </p:nvSpPr>
        <p:spPr bwMode="auto">
          <a:xfrm>
            <a:off x="3458528" y="2357809"/>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2" name="文本框 38"/>
          <p:cNvSpPr txBox="1"/>
          <p:nvPr>
            <p:custDataLst>
              <p:tags r:id="rId3"/>
            </p:custDataLst>
          </p:nvPr>
        </p:nvSpPr>
        <p:spPr>
          <a:xfrm>
            <a:off x="4077970" y="2048510"/>
            <a:ext cx="4411345" cy="440055"/>
          </a:xfrm>
          <a:prstGeom prst="rect">
            <a:avLst/>
          </a:prstGeom>
          <a:noFill/>
          <a:ln w="9525">
            <a:noFill/>
          </a:ln>
        </p:spPr>
        <p:txBody>
          <a:bodyPr lIns="0" tIns="0" rIns="0" bIns="0" anchor="ctr"/>
          <a:lstStyle/>
          <a:p>
            <a:pPr eaLnBrk="1" hangingPunct="1"/>
            <a:r>
              <a:rPr lang="zh-CN" sz="2400" b="1" dirty="0">
                <a:latin typeface="华文细黑" panose="02010600040101010101" pitchFamily="2" charset="-122"/>
                <a:ea typeface="华文细黑" panose="02010600040101010101" pitchFamily="2" charset="-122"/>
              </a:rPr>
              <a:t>第一节　幼儿科学教育的途径 </a:t>
            </a:r>
            <a:endParaRPr lang="zh-CN" sz="2400" b="1" dirty="0">
              <a:latin typeface="华文细黑" panose="02010600040101010101" pitchFamily="2" charset="-122"/>
              <a:ea typeface="华文细黑" panose="02010600040101010101" pitchFamily="2" charset="-122"/>
            </a:endParaRPr>
          </a:p>
        </p:txBody>
      </p:sp>
      <p:sp>
        <p:nvSpPr>
          <p:cNvPr id="23" name="Oval 6" descr="#wm#_48_07_*Z"/>
          <p:cNvSpPr>
            <a:spLocks noChangeArrowheads="1"/>
          </p:cNvSpPr>
          <p:nvPr>
            <p:custDataLst>
              <p:tags r:id="rId4"/>
            </p:custDataLst>
          </p:nvPr>
        </p:nvSpPr>
        <p:spPr bwMode="auto">
          <a:xfrm>
            <a:off x="3501390" y="3375396"/>
            <a:ext cx="376238" cy="376238"/>
          </a:xfrm>
          <a:prstGeom prst="ellipse">
            <a:avLst/>
          </a:prstGeom>
          <a:solidFill>
            <a:srgbClr val="D7B139">
              <a:alpha val="72000"/>
            </a:srgbClr>
          </a:solidFill>
          <a:ln>
            <a:noFill/>
          </a:ln>
          <a:effectLst/>
        </p:spPr>
        <p:txBody>
          <a:bodyPr wrap="none"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2400" b="1" i="0" u="none" strike="noStrike" kern="0" cap="none" spc="0" normalizeH="0" baseline="0" noProof="0">
              <a:ln>
                <a:noFill/>
              </a:ln>
              <a:solidFill>
                <a:srgbClr val="FFFFFF"/>
              </a:solidFill>
              <a:effectLst/>
              <a:uLnTx/>
              <a:uFillTx/>
              <a:latin typeface="Times New Roman" panose="02020603050405020304" charset="0"/>
              <a:ea typeface="黑体" panose="02010609060101010101" pitchFamily="49" charset="-122"/>
              <a:cs typeface="Times New Roman" panose="02020603050405020304" charset="0"/>
              <a:sym typeface="Arial" panose="020B0604020202020204" pitchFamily="34" charset="0"/>
            </a:endParaRPr>
          </a:p>
        </p:txBody>
      </p:sp>
      <p:sp>
        <p:nvSpPr>
          <p:cNvPr id="24" name="Oval 7" descr="#wm#_48_07_*Z"/>
          <p:cNvSpPr>
            <a:spLocks noChangeArrowheads="1"/>
          </p:cNvSpPr>
          <p:nvPr>
            <p:custDataLst>
              <p:tags r:id="rId5"/>
            </p:custDataLst>
          </p:nvPr>
        </p:nvSpPr>
        <p:spPr bwMode="auto">
          <a:xfrm>
            <a:off x="3458528" y="3656384"/>
            <a:ext cx="168275" cy="169863"/>
          </a:xfrm>
          <a:prstGeom prst="ellipse">
            <a:avLst/>
          </a:prstGeom>
          <a:solidFill>
            <a:srgbClr val="D7B139">
              <a:alpha val="35000"/>
            </a:srgbClr>
          </a:solidFill>
          <a:ln>
            <a:noFill/>
          </a:ln>
          <a:effectLst/>
        </p:spPr>
        <p:txBody>
          <a:bodyPr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zh-CN" sz="1050" b="0" i="0" u="none" strike="noStrike" kern="0" cap="none" spc="0" normalizeH="0" baseline="0" noProof="0">
              <a:ln>
                <a:noFill/>
              </a:ln>
              <a:solidFill>
                <a:srgbClr val="FFFFFF"/>
              </a:solidFill>
              <a:effectLst/>
              <a:uLnTx/>
              <a:uFillTx/>
              <a:latin typeface="Arial" panose="020B0604020202020204" pitchFamily="34" charset="0"/>
              <a:ea typeface="黑体" panose="02010609060101010101" pitchFamily="49" charset="-122"/>
              <a:cs typeface="+mn-cs"/>
              <a:sym typeface="Arial" panose="020B0604020202020204" pitchFamily="34" charset="0"/>
            </a:endParaRPr>
          </a:p>
        </p:txBody>
      </p:sp>
      <p:sp>
        <p:nvSpPr>
          <p:cNvPr id="25" name="文本框 43"/>
          <p:cNvSpPr txBox="1"/>
          <p:nvPr>
            <p:custDataLst>
              <p:tags r:id="rId6"/>
            </p:custDataLst>
          </p:nvPr>
        </p:nvSpPr>
        <p:spPr>
          <a:xfrm>
            <a:off x="4077970" y="3346821"/>
            <a:ext cx="4301490" cy="440055"/>
          </a:xfrm>
          <a:prstGeom prst="rect">
            <a:avLst/>
          </a:prstGeom>
          <a:noFill/>
          <a:ln w="9525">
            <a:noFill/>
          </a:ln>
        </p:spPr>
        <p:txBody>
          <a:bodyPr lIns="0" tIns="0" rIns="0" bIns="0" anchor="ctr"/>
          <a:lstStyle/>
          <a:p>
            <a:pPr eaLnBrk="1" hangingPunct="1"/>
            <a:r>
              <a:rPr lang="zh-CN" sz="2400" b="1" dirty="0">
                <a:latin typeface="华文细黑" panose="02010600040101010101" pitchFamily="2" charset="-122"/>
                <a:ea typeface="华文细黑" panose="02010600040101010101" pitchFamily="2" charset="-122"/>
              </a:rPr>
              <a:t>第二节　幼儿科学教育的方法 </a:t>
            </a:r>
            <a:endParaRPr lang="zh-CN" sz="2400" b="1" dirty="0">
              <a:latin typeface="华文细黑" panose="02010600040101010101" pitchFamily="2" charset="-122"/>
              <a:ea typeface="华文细黑" panose="02010600040101010101" pitchFamily="2" charset="-122"/>
            </a:endParaRPr>
          </a:p>
        </p:txBody>
      </p:sp>
      <p:sp>
        <p:nvSpPr>
          <p:cNvPr id="35" name="Oval 6" descr="#wm#_48_07_*Z"/>
          <p:cNvSpPr>
            <a:spLocks noChangeArrowheads="1"/>
          </p:cNvSpPr>
          <p:nvPr>
            <p:custDataLst>
              <p:tags r:id="rId7"/>
            </p:custDataLst>
          </p:nvPr>
        </p:nvSpPr>
        <p:spPr bwMode="auto">
          <a:xfrm>
            <a:off x="9696450" y="711571"/>
            <a:ext cx="1525588" cy="1530350"/>
          </a:xfrm>
          <a:prstGeom prst="ellipse">
            <a:avLst/>
          </a:prstGeom>
          <a:solidFill>
            <a:srgbClr val="00B050">
              <a:alpha val="69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charset="0"/>
                <a:sym typeface="Arial" panose="020B0604020202020204" pitchFamily="34" charset="0"/>
              </a:rPr>
              <a:t>目</a:t>
            </a:r>
            <a:endParaRPr kumimoji="0" lang="zh-CN" altLang="zh-CN" sz="72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charset="0"/>
              <a:sym typeface="Arial" panose="020B0604020202020204" pitchFamily="34" charset="0"/>
            </a:endParaRPr>
          </a:p>
        </p:txBody>
      </p:sp>
      <p:sp>
        <p:nvSpPr>
          <p:cNvPr id="36" name="Oval 7" descr="#wm#_48_07_*Z"/>
          <p:cNvSpPr>
            <a:spLocks noChangeArrowheads="1"/>
          </p:cNvSpPr>
          <p:nvPr>
            <p:custDataLst>
              <p:tags r:id="rId8"/>
            </p:custDataLst>
          </p:nvPr>
        </p:nvSpPr>
        <p:spPr bwMode="auto">
          <a:xfrm>
            <a:off x="10758488" y="1852984"/>
            <a:ext cx="927100" cy="928688"/>
          </a:xfrm>
          <a:prstGeom prst="ellipse">
            <a:avLst/>
          </a:prstGeom>
          <a:solidFill>
            <a:srgbClr val="00B050">
              <a:alpha val="35000"/>
            </a:srgbClr>
          </a:solidFill>
          <a:ln>
            <a:noFill/>
          </a:ln>
          <a:effectLst/>
        </p:spPr>
        <p:txBody>
          <a:bodyPr lIns="0" tIns="0" rIns="0" bIns="0" anchor="ctr"/>
          <a:lstStyle>
            <a:lvl1pPr>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1pPr>
            <a:lvl2pPr marL="742950" indent="-28575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2pPr>
            <a:lvl3pPr marL="11430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bg1"/>
                </a:solidFill>
                <a:latin typeface="Arial" panose="020B0604020202020204" pitchFamily="34" charset="0"/>
                <a:ea typeface="黑体" panose="02010609060101010101" pitchFamily="49"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rPr>
              <a:t>录</a:t>
            </a:r>
            <a:endParaRPr kumimoji="0" lang="zh-CN" altLang="zh-CN" sz="4400" b="0" i="0" u="none" strike="noStrike" kern="0" cap="none" spc="0" normalizeH="0" baseline="0" noProof="0">
              <a:ln>
                <a:noFill/>
              </a:ln>
              <a:solidFill>
                <a:srgbClr val="00863D"/>
              </a:solidFill>
              <a:effectLst/>
              <a:uLnTx/>
              <a:uFillTx/>
              <a:latin typeface="微软雅黑" panose="020B0503020204020204" pitchFamily="34" charset="-122"/>
              <a:ea typeface="微软雅黑" panose="020B0503020204020204" pitchFamily="34" charset="-122"/>
              <a:cs typeface="+mn-cs"/>
              <a:sym typeface="Arial" panose="020B0604020202020204" pitchFamily="34" charset="0"/>
            </a:endParaRPr>
          </a:p>
        </p:txBody>
      </p:sp>
      <p:sp>
        <p:nvSpPr>
          <p:cNvPr id="37" name="文本框 31"/>
          <p:cNvSpPr txBox="1"/>
          <p:nvPr>
            <p:custDataLst>
              <p:tags r:id="rId9"/>
            </p:custDataLst>
          </p:nvPr>
        </p:nvSpPr>
        <p:spPr>
          <a:xfrm>
            <a:off x="10091738" y="2318121"/>
            <a:ext cx="611187" cy="2744788"/>
          </a:xfrm>
          <a:prstGeom prst="rect">
            <a:avLst/>
          </a:prstGeom>
          <a:noFill/>
          <a:ln w="9525">
            <a:noFill/>
          </a:ln>
        </p:spPr>
        <p:txBody>
          <a:bodyPr vert="eaVert" lIns="0" tIns="0" rIns="0" bIns="0" anchor="ctr"/>
          <a:lstStyle/>
          <a:p>
            <a:pPr eaLnBrk="1" hangingPunct="1"/>
            <a:r>
              <a:rPr lang="en-US" altLang="zh-CN" sz="3600" dirty="0">
                <a:solidFill>
                  <a:srgbClr val="DDDDDD"/>
                </a:solidFill>
                <a:latin typeface="华文细黑" panose="02010600040101010101" pitchFamily="2" charset="-122"/>
                <a:ea typeface="华文细黑" panose="02010600040101010101" pitchFamily="2" charset="-122"/>
              </a:rPr>
              <a:t>CONTENTS</a:t>
            </a:r>
            <a:endParaRPr lang="zh-CN" altLang="en-US" sz="3600" dirty="0">
              <a:solidFill>
                <a:srgbClr val="DDDDDD"/>
              </a:solidFill>
              <a:latin typeface="华文细黑" panose="02010600040101010101" pitchFamily="2" charset="-122"/>
              <a:ea typeface="华文细黑" panose="02010600040101010101" pitchFamily="2" charset="-122"/>
            </a:endParaRPr>
          </a:p>
        </p:txBody>
      </p:sp>
    </p:spTree>
    <p:custDataLst>
      <p:tags r:id="rId10"/>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custDataLst>
              <p:tags r:id="rId1"/>
            </p:custDataLst>
          </p:nvPr>
        </p:nvSpPr>
        <p:spPr>
          <a:xfrm>
            <a:off x="941070" y="1324610"/>
            <a:ext cx="3060065" cy="810260"/>
          </a:xfrm>
          <a:prstGeom prst="rect">
            <a:avLst/>
          </a:prstGeom>
          <a:noFill/>
        </p:spPr>
        <p:txBody>
          <a:bodyPr wrap="square" rtlCol="0" anchor="t">
            <a:spAutoFit/>
          </a:bodyPr>
          <a:p>
            <a:pPr>
              <a:lnSpc>
                <a:spcPct val="130000"/>
              </a:lnSpc>
            </a:pPr>
            <a:r>
              <a:rPr b="1" dirty="0" smtClean="0">
                <a:solidFill>
                  <a:srgbClr val="8DD7F7"/>
                </a:solidFill>
                <a:latin typeface="Arial" panose="020B0604020202020204" pitchFamily="34" charset="0"/>
                <a:ea typeface="微软雅黑" panose="020B0503020204020204" pitchFamily="34" charset="-122"/>
              </a:rPr>
              <a:t>表 3-2　科学探究活动中教师指导语运用观察表</a:t>
            </a:r>
            <a:endParaRPr b="1" dirty="0" smtClean="0">
              <a:solidFill>
                <a:srgbClr val="8DD7F7"/>
              </a:solidFill>
              <a:latin typeface="Arial" panose="020B0604020202020204" pitchFamily="34" charset="0"/>
              <a:ea typeface="微软雅黑" panose="020B0503020204020204" pitchFamily="34" charset="-122"/>
            </a:endParaRPr>
          </a:p>
        </p:txBody>
      </p:sp>
      <p:pic>
        <p:nvPicPr>
          <p:cNvPr id="2" name="图片 1"/>
          <p:cNvPicPr>
            <a:picLocks noChangeAspect="1"/>
          </p:cNvPicPr>
          <p:nvPr>
            <p:custDataLst>
              <p:tags r:id="rId2"/>
            </p:custDataLst>
          </p:nvPr>
        </p:nvPicPr>
        <p:blipFill>
          <a:blip r:embed="rId3"/>
          <a:stretch>
            <a:fillRect/>
          </a:stretch>
        </p:blipFill>
        <p:spPr>
          <a:xfrm>
            <a:off x="4538980" y="817245"/>
            <a:ext cx="6233795" cy="5847080"/>
          </a:xfrm>
          <a:prstGeom prst="rect">
            <a:avLst/>
          </a:prstGeom>
        </p:spPr>
      </p:pic>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501650" y="1109980"/>
            <a:ext cx="5165725" cy="450850"/>
          </a:xfrm>
          <a:prstGeom prst="rect">
            <a:avLst/>
          </a:prstGeom>
          <a:noFill/>
        </p:spPr>
        <p:txBody>
          <a:bodyPr wrap="square" rtlCol="0" anchor="t">
            <a:spAutoFit/>
          </a:bodyPr>
          <a:p>
            <a:pPr>
              <a:lnSpc>
                <a:spcPct val="130000"/>
              </a:lnSpc>
            </a:pPr>
            <a:r>
              <a:rPr b="1" dirty="0" smtClean="0">
                <a:latin typeface="Arial" panose="020B0604020202020204" pitchFamily="34" charset="0"/>
                <a:ea typeface="微软雅黑" panose="020B0503020204020204" pitchFamily="34" charset="-122"/>
              </a:rPr>
              <a:t>4. 3~6 岁幼儿科学探究的年龄特点及其引导</a:t>
            </a:r>
            <a:endParaRPr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4476750" y="1771015"/>
            <a:ext cx="4217035" cy="368300"/>
          </a:xfrm>
          <a:prstGeom prst="rect">
            <a:avLst/>
          </a:prstGeom>
          <a:noFill/>
        </p:spPr>
        <p:txBody>
          <a:bodyPr wrap="square" rtlCol="0" anchor="t">
            <a:spAutoFit/>
          </a:bodyPr>
          <a:p>
            <a:pPr>
              <a:lnSpc>
                <a:spcPct val="100000"/>
              </a:lnSpc>
            </a:pPr>
            <a:r>
              <a:rPr b="1" dirty="0" smtClean="0">
                <a:solidFill>
                  <a:schemeClr val="accent4">
                    <a:lumMod val="50000"/>
                  </a:schemeClr>
                </a:solidFill>
                <a:latin typeface="Arial" panose="020B0604020202020204" pitchFamily="34" charset="0"/>
                <a:ea typeface="微软雅黑" panose="020B0503020204020204" pitchFamily="34" charset="-122"/>
              </a:rPr>
              <a:t>（1）不同年龄段幼儿探究兴趣的差异</a:t>
            </a:r>
            <a:endParaRPr b="1" dirty="0" smtClean="0">
              <a:solidFill>
                <a:schemeClr val="accent4">
                  <a:lumMod val="50000"/>
                </a:schemeClr>
              </a:solidFill>
              <a:latin typeface="Arial" panose="020B0604020202020204" pitchFamily="34" charset="0"/>
              <a:ea typeface="微软雅黑" panose="020B0503020204020204" pitchFamily="34" charset="-122"/>
            </a:endParaRPr>
          </a:p>
        </p:txBody>
      </p:sp>
      <p:sp>
        <p:nvSpPr>
          <p:cNvPr id="4" name="文本框 3"/>
          <p:cNvSpPr txBox="1"/>
          <p:nvPr/>
        </p:nvSpPr>
        <p:spPr>
          <a:xfrm>
            <a:off x="501650" y="2336800"/>
            <a:ext cx="8762365" cy="450850"/>
          </a:xfrm>
          <a:prstGeom prst="rect">
            <a:avLst/>
          </a:prstGeom>
          <a:noFill/>
        </p:spPr>
        <p:txBody>
          <a:bodyPr wrap="square" rtlCol="0" anchor="t">
            <a:spAutoFit/>
          </a:bodyPr>
          <a:p>
            <a:pPr>
              <a:lnSpc>
                <a:spcPct val="130000"/>
              </a:lnSpc>
            </a:pPr>
            <a:r>
              <a:rPr lang="zh-CN" altLang="en-US" b="1" dirty="0" smtClean="0">
                <a:solidFill>
                  <a:schemeClr val="accent6">
                    <a:lumMod val="75000"/>
                  </a:schemeClr>
                </a:solidFill>
                <a:latin typeface="Arial" panose="020B0604020202020204" pitchFamily="34" charset="0"/>
                <a:ea typeface="微软雅黑" panose="020B0503020204020204" pitchFamily="34" charset="-122"/>
              </a:rPr>
              <a:t>依据皮亚杰的儿童智慧发展阶段理论，儿童的心理发展可以分为四个阶段：</a:t>
            </a:r>
            <a:endParaRPr lang="zh-CN" altLang="en-US" b="1" dirty="0" smtClean="0">
              <a:solidFill>
                <a:schemeClr val="accent6">
                  <a:lumMod val="75000"/>
                </a:schemeClr>
              </a:solidFill>
              <a:latin typeface="Arial" panose="020B0604020202020204" pitchFamily="34" charset="0"/>
              <a:ea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2147570" y="2891790"/>
            <a:ext cx="7896225" cy="3248660"/>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95580" y="2092325"/>
            <a:ext cx="5701665" cy="3340100"/>
          </a:xfrm>
          <a:prstGeom prst="roundRect">
            <a:avLst/>
          </a:prstGeom>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291465" y="2092325"/>
            <a:ext cx="5445760" cy="3340100"/>
          </a:xfrm>
          <a:prstGeom prst="rect">
            <a:avLst/>
          </a:prstGeom>
          <a:noFill/>
        </p:spPr>
        <p:txBody>
          <a:bodyPr wrap="square" rtlCol="0" anchor="t">
            <a:spAutoFit/>
          </a:bodyPr>
          <a:p>
            <a:pPr>
              <a:lnSpc>
                <a:spcPct val="160000"/>
              </a:lnSpc>
            </a:pPr>
            <a:r>
              <a:rPr lang="en-US" sz="2400" dirty="0" smtClean="0">
                <a:solidFill>
                  <a:schemeClr val="accent6">
                    <a:lumMod val="75000"/>
                  </a:schemeClr>
                </a:solidFill>
                <a:latin typeface="Arial" panose="020B0604020202020204" pitchFamily="34" charset="0"/>
                <a:ea typeface="微软雅黑" panose="020B0503020204020204" pitchFamily="34" charset="-122"/>
              </a:rPr>
              <a:t>  </a:t>
            </a:r>
            <a:r>
              <a:rPr lang="en-US" sz="2400" b="1" dirty="0" smtClean="0">
                <a:solidFill>
                  <a:schemeClr val="accent6">
                    <a:lumMod val="75000"/>
                  </a:schemeClr>
                </a:solidFill>
                <a:latin typeface="Arial" panose="020B0604020202020204" pitchFamily="34" charset="0"/>
                <a:ea typeface="微软雅黑" panose="020B0503020204020204" pitchFamily="34" charset="-122"/>
              </a:rPr>
              <a:t>  </a:t>
            </a:r>
            <a:r>
              <a:rPr sz="2400" b="1" dirty="0" smtClean="0">
                <a:solidFill>
                  <a:schemeClr val="accent6">
                    <a:lumMod val="75000"/>
                  </a:schemeClr>
                </a:solidFill>
                <a:latin typeface="Arial" panose="020B0604020202020204" pitchFamily="34" charset="0"/>
                <a:ea typeface="微软雅黑" panose="020B0503020204020204" pitchFamily="34" charset="-122"/>
              </a:rPr>
              <a:t>小班</a:t>
            </a:r>
            <a:r>
              <a:rPr dirty="0" smtClean="0">
                <a:solidFill>
                  <a:schemeClr val="accent6">
                    <a:lumMod val="75000"/>
                  </a:schemeClr>
                </a:solidFill>
                <a:latin typeface="Arial" panose="020B0604020202020204" pitchFamily="34" charset="0"/>
                <a:ea typeface="微软雅黑" panose="020B0503020204020204" pitchFamily="34" charset="-122"/>
              </a:rPr>
              <a:t>幼儿正处于从直觉行动思维向具体形象思维过渡的发展阶段，这使得其科学探究更集中于真实具体、现象一目了然的情景和反复的操作感知活动。他们喜欢用手去触摸事物，也更依赖于手的感知与操作，这就要求教师为小班幼儿提供知觉特征显著的探究事物，并将“静态”的活动方式转变为“动态”的活动方式。</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
        <p:nvSpPr>
          <p:cNvPr id="2" name="文本框 1"/>
          <p:cNvSpPr txBox="1"/>
          <p:nvPr/>
        </p:nvSpPr>
        <p:spPr>
          <a:xfrm>
            <a:off x="4171950" y="1331595"/>
            <a:ext cx="5347335" cy="398780"/>
          </a:xfrm>
          <a:prstGeom prst="rect">
            <a:avLst/>
          </a:prstGeom>
          <a:noFill/>
        </p:spPr>
        <p:txBody>
          <a:bodyPr wrap="square" rtlCol="0" anchor="t">
            <a:spAutoFit/>
          </a:bodyPr>
          <a:p>
            <a:pPr>
              <a:lnSpc>
                <a:spcPct val="100000"/>
              </a:lnSpc>
            </a:pPr>
            <a:r>
              <a:rPr sz="2000" b="1" dirty="0" smtClean="0">
                <a:solidFill>
                  <a:schemeClr val="accent4">
                    <a:lumMod val="50000"/>
                  </a:schemeClr>
                </a:solidFill>
                <a:latin typeface="Arial" panose="020B0604020202020204" pitchFamily="34" charset="0"/>
                <a:ea typeface="微软雅黑" panose="020B0503020204020204" pitchFamily="34" charset="-122"/>
              </a:rPr>
              <a:t>（2）不同年龄段幼儿探究方法的差异</a:t>
            </a:r>
            <a:endParaRPr sz="2000" b="1" dirty="0" smtClean="0">
              <a:solidFill>
                <a:schemeClr val="accent4">
                  <a:lumMod val="50000"/>
                </a:schemeClr>
              </a:solidFill>
              <a:latin typeface="Arial" panose="020B0604020202020204" pitchFamily="34" charset="0"/>
              <a:ea typeface="微软雅黑" panose="020B0503020204020204" pitchFamily="34" charset="-122"/>
            </a:endParaRPr>
          </a:p>
        </p:txBody>
      </p:sp>
      <p:sp>
        <p:nvSpPr>
          <p:cNvPr id="7" name="圆角矩形 6"/>
          <p:cNvSpPr/>
          <p:nvPr/>
        </p:nvSpPr>
        <p:spPr>
          <a:xfrm>
            <a:off x="6075680" y="2047875"/>
            <a:ext cx="5904865" cy="3429635"/>
          </a:xfrm>
          <a:prstGeom prst="roundRect">
            <a:avLst/>
          </a:prstGeom>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9" name="文本框 8"/>
          <p:cNvSpPr txBox="1"/>
          <p:nvPr/>
        </p:nvSpPr>
        <p:spPr>
          <a:xfrm>
            <a:off x="6338570" y="2175510"/>
            <a:ext cx="5378450" cy="2896870"/>
          </a:xfrm>
          <a:prstGeom prst="rect">
            <a:avLst/>
          </a:prstGeom>
          <a:noFill/>
        </p:spPr>
        <p:txBody>
          <a:bodyPr wrap="square" rtlCol="0" anchor="t">
            <a:spAutoFit/>
          </a:bodyPr>
          <a:p>
            <a:pPr>
              <a:lnSpc>
                <a:spcPct val="160000"/>
              </a:lnSpc>
            </a:pPr>
            <a:r>
              <a:rPr lang="en-US" sz="2400" dirty="0" smtClean="0">
                <a:solidFill>
                  <a:schemeClr val="accent6">
                    <a:lumMod val="75000"/>
                  </a:schemeClr>
                </a:solidFill>
                <a:latin typeface="Arial" panose="020B0604020202020204" pitchFamily="34" charset="0"/>
                <a:ea typeface="微软雅黑" panose="020B0503020204020204" pitchFamily="34" charset="-122"/>
              </a:rPr>
              <a:t> </a:t>
            </a:r>
            <a:r>
              <a:rPr lang="en-US" sz="2400" b="1" dirty="0" smtClean="0">
                <a:solidFill>
                  <a:schemeClr val="accent6">
                    <a:lumMod val="75000"/>
                  </a:schemeClr>
                </a:solidFill>
                <a:latin typeface="Arial" panose="020B0604020202020204" pitchFamily="34" charset="0"/>
                <a:ea typeface="微软雅黑" panose="020B0503020204020204" pitchFamily="34" charset="-122"/>
              </a:rPr>
              <a:t> </a:t>
            </a:r>
            <a:r>
              <a:rPr sz="2400" b="1" dirty="0" smtClean="0">
                <a:solidFill>
                  <a:schemeClr val="accent6">
                    <a:lumMod val="75000"/>
                  </a:schemeClr>
                </a:solidFill>
                <a:latin typeface="Arial" panose="020B0604020202020204" pitchFamily="34" charset="0"/>
                <a:ea typeface="微软雅黑" panose="020B0503020204020204" pitchFamily="34" charset="-122"/>
              </a:rPr>
              <a:t>中班</a:t>
            </a:r>
            <a:r>
              <a:rPr dirty="0" smtClean="0">
                <a:solidFill>
                  <a:schemeClr val="accent6">
                    <a:lumMod val="75000"/>
                  </a:schemeClr>
                </a:solidFill>
                <a:latin typeface="Arial" panose="020B0604020202020204" pitchFamily="34" charset="0"/>
                <a:ea typeface="微软雅黑" panose="020B0503020204020204" pitchFamily="34" charset="-122"/>
              </a:rPr>
              <a:t>幼儿开始以具体形象思维为主，其探究的视野从点扩大到面，在教师的引导下，能够围绕问题进行整体有序观察或两两比较探究。</a:t>
            </a:r>
            <a:endParaRPr dirty="0" smtClean="0">
              <a:solidFill>
                <a:schemeClr val="accent6">
                  <a:lumMod val="75000"/>
                </a:schemeClr>
              </a:solidFill>
              <a:latin typeface="Arial" panose="020B0604020202020204" pitchFamily="34" charset="0"/>
              <a:ea typeface="微软雅黑" panose="020B0503020204020204" pitchFamily="34" charset="-122"/>
            </a:endParaRPr>
          </a:p>
          <a:p>
            <a:pPr>
              <a:lnSpc>
                <a:spcPct val="160000"/>
              </a:lnSpc>
            </a:pPr>
            <a:r>
              <a:rPr dirty="0" smtClean="0">
                <a:solidFill>
                  <a:schemeClr val="accent6">
                    <a:lumMod val="75000"/>
                  </a:schemeClr>
                </a:solidFill>
                <a:latin typeface="Arial" panose="020B0604020202020204" pitchFamily="34" charset="0"/>
                <a:ea typeface="微软雅黑" panose="020B0503020204020204" pitchFamily="34" charset="-122"/>
              </a:rPr>
              <a:t>   中班幼儿已经能够有选择地朝向既定刺激目标进行探究，只是他们对既定刺激物的探究还时常呈现出混沌未分化的状态。</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圆角矩形 6"/>
          <p:cNvSpPr/>
          <p:nvPr/>
        </p:nvSpPr>
        <p:spPr>
          <a:xfrm>
            <a:off x="285115" y="1336675"/>
            <a:ext cx="11621135" cy="2033270"/>
          </a:xfrm>
          <a:prstGeom prst="roundRect">
            <a:avLst/>
          </a:prstGeom>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9" name="文本框 8"/>
          <p:cNvSpPr txBox="1"/>
          <p:nvPr/>
        </p:nvSpPr>
        <p:spPr>
          <a:xfrm>
            <a:off x="486410" y="1483360"/>
            <a:ext cx="11206480" cy="1567815"/>
          </a:xfrm>
          <a:prstGeom prst="rect">
            <a:avLst/>
          </a:prstGeom>
          <a:noFill/>
        </p:spPr>
        <p:txBody>
          <a:bodyPr wrap="square" rtlCol="0" anchor="t">
            <a:spAutoFit/>
          </a:bodyPr>
          <a:p>
            <a:pPr>
              <a:lnSpc>
                <a:spcPct val="160000"/>
              </a:lnSpc>
            </a:pPr>
            <a:r>
              <a:rPr lang="en-US" sz="2400" b="1" dirty="0" smtClean="0">
                <a:solidFill>
                  <a:schemeClr val="accent6">
                    <a:lumMod val="75000"/>
                  </a:schemeClr>
                </a:solidFill>
                <a:latin typeface="Arial" panose="020B0604020202020204" pitchFamily="34" charset="0"/>
                <a:ea typeface="微软雅黑" panose="020B0503020204020204" pitchFamily="34" charset="-122"/>
              </a:rPr>
              <a:t>   </a:t>
            </a:r>
            <a:r>
              <a:rPr sz="2400" b="1" dirty="0" smtClean="0">
                <a:solidFill>
                  <a:schemeClr val="accent6">
                    <a:lumMod val="75000"/>
                  </a:schemeClr>
                </a:solidFill>
                <a:latin typeface="Arial" panose="020B0604020202020204" pitchFamily="34" charset="0"/>
                <a:ea typeface="微软雅黑" panose="020B0503020204020204" pitchFamily="34" charset="-122"/>
              </a:rPr>
              <a:t>大班</a:t>
            </a:r>
            <a:r>
              <a:rPr dirty="0" smtClean="0">
                <a:solidFill>
                  <a:schemeClr val="accent6">
                    <a:lumMod val="75000"/>
                  </a:schemeClr>
                </a:solidFill>
                <a:latin typeface="Arial" panose="020B0604020202020204" pitchFamily="34" charset="0"/>
                <a:ea typeface="微软雅黑" panose="020B0503020204020204" pitchFamily="34" charset="-122"/>
              </a:rPr>
              <a:t>幼儿的抽象逻辑思维有所发展，活动前预测、活动中检验和求证的能力较之中班幼儿有明显提高。能力强的大班幼儿有可能在探究活动前对自己要做的事有大致的想法，并能根据自己的想法进行自主探究，乐意反复尝试，探究解决问题，不轻易放弃。</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
        <p:nvSpPr>
          <p:cNvPr id="4" name="文本框 3"/>
          <p:cNvSpPr txBox="1"/>
          <p:nvPr/>
        </p:nvSpPr>
        <p:spPr>
          <a:xfrm>
            <a:off x="285115" y="3604895"/>
            <a:ext cx="5347335" cy="398780"/>
          </a:xfrm>
          <a:prstGeom prst="rect">
            <a:avLst/>
          </a:prstGeom>
          <a:noFill/>
        </p:spPr>
        <p:txBody>
          <a:bodyPr wrap="square" rtlCol="0" anchor="t">
            <a:spAutoFit/>
          </a:bodyPr>
          <a:p>
            <a:pPr>
              <a:lnSpc>
                <a:spcPct val="100000"/>
              </a:lnSpc>
            </a:pPr>
            <a:r>
              <a:rPr sz="2000" b="1" dirty="0" smtClean="0">
                <a:solidFill>
                  <a:schemeClr val="accent4">
                    <a:lumMod val="50000"/>
                  </a:schemeClr>
                </a:solidFill>
                <a:latin typeface="Arial" panose="020B0604020202020204" pitchFamily="34" charset="0"/>
                <a:ea typeface="微软雅黑" panose="020B0503020204020204" pitchFamily="34" charset="-122"/>
              </a:rPr>
              <a:t>（3）不同年龄段幼儿探究记录的差异</a:t>
            </a:r>
            <a:endParaRPr sz="2000" b="1" dirty="0" smtClean="0">
              <a:solidFill>
                <a:schemeClr val="accent4">
                  <a:lumMod val="50000"/>
                </a:schemeClr>
              </a:solidFill>
              <a:latin typeface="Arial" panose="020B0604020202020204" pitchFamily="34" charset="0"/>
              <a:ea typeface="微软雅黑" panose="020B0503020204020204" pitchFamily="34" charset="-122"/>
            </a:endParaRPr>
          </a:p>
        </p:txBody>
      </p:sp>
      <p:sp>
        <p:nvSpPr>
          <p:cNvPr id="6" name="文本框 5"/>
          <p:cNvSpPr txBox="1"/>
          <p:nvPr/>
        </p:nvSpPr>
        <p:spPr>
          <a:xfrm>
            <a:off x="623570" y="4163060"/>
            <a:ext cx="11206480" cy="1124585"/>
          </a:xfrm>
          <a:prstGeom prst="rect">
            <a:avLst/>
          </a:prstGeom>
          <a:noFill/>
        </p:spPr>
        <p:txBody>
          <a:bodyPr wrap="square" rtlCol="0" anchor="t">
            <a:spAutoFit/>
          </a:bodyPr>
          <a:p>
            <a:pPr>
              <a:lnSpc>
                <a:spcPct val="160000"/>
              </a:lnSpc>
            </a:pPr>
            <a:r>
              <a:rPr lang="en-US" sz="2400" b="1" dirty="0" smtClean="0">
                <a:solidFill>
                  <a:schemeClr val="accent6">
                    <a:lumMod val="75000"/>
                  </a:schemeClr>
                </a:solidFill>
                <a:latin typeface="Arial" panose="020B0604020202020204" pitchFamily="34" charset="0"/>
                <a:ea typeface="微软雅黑" panose="020B0503020204020204" pitchFamily="34" charset="-122"/>
              </a:rPr>
              <a:t>    </a:t>
            </a:r>
            <a:r>
              <a:rPr sz="2400" b="1" dirty="0" smtClean="0">
                <a:solidFill>
                  <a:schemeClr val="accent6">
                    <a:lumMod val="75000"/>
                  </a:schemeClr>
                </a:solidFill>
                <a:latin typeface="Arial" panose="020B0604020202020204" pitchFamily="34" charset="0"/>
                <a:ea typeface="微软雅黑" panose="020B0503020204020204" pitchFamily="34" charset="-122"/>
              </a:rPr>
              <a:t>小班</a:t>
            </a:r>
            <a:r>
              <a:rPr dirty="0" smtClean="0">
                <a:solidFill>
                  <a:schemeClr val="accent6">
                    <a:lumMod val="75000"/>
                  </a:schemeClr>
                </a:solidFill>
                <a:latin typeface="Arial" panose="020B0604020202020204" pitchFamily="34" charset="0"/>
                <a:ea typeface="微软雅黑" panose="020B0503020204020204" pitchFamily="34" charset="-122"/>
              </a:rPr>
              <a:t>幼儿的探究记录具有较强的直观性与即时性，他们对操作过程感兴趣，满足于动作与游戏，但无意于记录与表达。这就需要教师利用小班幼儿的心理特征进行巧妙的引导。</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304800" y="1318260"/>
            <a:ext cx="11206480" cy="1567815"/>
          </a:xfrm>
          <a:prstGeom prst="rect">
            <a:avLst/>
          </a:prstGeom>
          <a:noFill/>
        </p:spPr>
        <p:txBody>
          <a:bodyPr wrap="square" rtlCol="0" anchor="t">
            <a:spAutoFit/>
          </a:bodyPr>
          <a:p>
            <a:pPr>
              <a:lnSpc>
                <a:spcPct val="160000"/>
              </a:lnSpc>
            </a:pPr>
            <a:r>
              <a:rPr lang="en-US" sz="2400" b="1" dirty="0" smtClean="0">
                <a:solidFill>
                  <a:schemeClr val="accent6">
                    <a:lumMod val="75000"/>
                  </a:schemeClr>
                </a:solidFill>
                <a:latin typeface="Arial" panose="020B0604020202020204" pitchFamily="34" charset="0"/>
                <a:ea typeface="微软雅黑" panose="020B0503020204020204" pitchFamily="34" charset="-122"/>
              </a:rPr>
              <a:t>   </a:t>
            </a:r>
            <a:r>
              <a:rPr sz="2400" b="1" dirty="0" smtClean="0">
                <a:solidFill>
                  <a:schemeClr val="accent6">
                    <a:lumMod val="75000"/>
                  </a:schemeClr>
                </a:solidFill>
                <a:latin typeface="Arial" panose="020B0604020202020204" pitchFamily="34" charset="0"/>
                <a:ea typeface="微软雅黑" panose="020B0503020204020204" pitchFamily="34" charset="-122"/>
              </a:rPr>
              <a:t>中班</a:t>
            </a:r>
            <a:r>
              <a:rPr dirty="0" smtClean="0">
                <a:solidFill>
                  <a:schemeClr val="accent6">
                    <a:lumMod val="75000"/>
                  </a:schemeClr>
                </a:solidFill>
                <a:latin typeface="Arial" panose="020B0604020202020204" pitchFamily="34" charset="0"/>
                <a:ea typeface="微软雅黑" panose="020B0503020204020204" pitchFamily="34" charset="-122"/>
              </a:rPr>
              <a:t>幼儿会主动记录很多内容，如探究猜想与探究结果，所探究事物的外形特征、数量，明显的差异或变化等，但中班幼儿经常是看到什么就记录什么，常常主次不分，较难抓住关键信息，而且同伴间的模仿很明显，记录的坚持性也较差。因此，中班幼儿的记录活动仍然需要教师的引导与支持。</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
        <p:nvSpPr>
          <p:cNvPr id="2" name="文本框 1"/>
          <p:cNvSpPr txBox="1"/>
          <p:nvPr/>
        </p:nvSpPr>
        <p:spPr>
          <a:xfrm>
            <a:off x="304800" y="3248660"/>
            <a:ext cx="11206480" cy="1124585"/>
          </a:xfrm>
          <a:prstGeom prst="rect">
            <a:avLst/>
          </a:prstGeom>
          <a:noFill/>
        </p:spPr>
        <p:txBody>
          <a:bodyPr wrap="square" rtlCol="0" anchor="t">
            <a:spAutoFit/>
          </a:bodyPr>
          <a:p>
            <a:pPr>
              <a:lnSpc>
                <a:spcPct val="160000"/>
              </a:lnSpc>
            </a:pPr>
            <a:r>
              <a:rPr lang="en-US" sz="2400" b="1" dirty="0" smtClean="0">
                <a:solidFill>
                  <a:schemeClr val="accent6">
                    <a:lumMod val="75000"/>
                  </a:schemeClr>
                </a:solidFill>
                <a:latin typeface="Arial" panose="020B0604020202020204" pitchFamily="34" charset="0"/>
                <a:ea typeface="微软雅黑" panose="020B0503020204020204" pitchFamily="34" charset="-122"/>
              </a:rPr>
              <a:t>   </a:t>
            </a:r>
            <a:r>
              <a:rPr sz="2400" b="1" dirty="0" smtClean="0">
                <a:solidFill>
                  <a:schemeClr val="accent6">
                    <a:lumMod val="75000"/>
                  </a:schemeClr>
                </a:solidFill>
                <a:latin typeface="Arial" panose="020B0604020202020204" pitchFamily="34" charset="0"/>
                <a:ea typeface="微软雅黑" panose="020B0503020204020204" pitchFamily="34" charset="-122"/>
              </a:rPr>
              <a:t>大班</a:t>
            </a:r>
            <a:r>
              <a:rPr dirty="0" smtClean="0">
                <a:solidFill>
                  <a:schemeClr val="accent6">
                    <a:lumMod val="75000"/>
                  </a:schemeClr>
                </a:solidFill>
                <a:latin typeface="Arial" panose="020B0604020202020204" pitchFamily="34" charset="0"/>
                <a:ea typeface="微软雅黑" panose="020B0503020204020204" pitchFamily="34" charset="-122"/>
              </a:rPr>
              <a:t>幼儿已经开始乐意尝试多元化、个性化的记录与表达方式。如有的大班幼儿喜欢自己写或请成人帮忙用简单的文字来记录和说明，以使记录图文并茂，便于阅读与交流；</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228600" y="2702560"/>
            <a:ext cx="3345180" cy="2799080"/>
          </a:xfrm>
          <a:prstGeom prst="rect">
            <a:avLst/>
          </a:prstGeom>
          <a:noFill/>
        </p:spPr>
        <p:txBody>
          <a:bodyPr wrap="square" rtlCol="0" anchor="t">
            <a:spAutoFit/>
          </a:bodyPr>
          <a:p>
            <a:pPr>
              <a:lnSpc>
                <a:spcPct val="160000"/>
              </a:lnSpc>
            </a:pPr>
            <a:r>
              <a:rPr lang="en-US" sz="2000" b="1" dirty="0" smtClean="0">
                <a:solidFill>
                  <a:schemeClr val="accent6">
                    <a:lumMod val="75000"/>
                  </a:schemeClr>
                </a:solidFill>
                <a:latin typeface="Arial" panose="020B0604020202020204" pitchFamily="34" charset="0"/>
                <a:ea typeface="微软雅黑" panose="020B0503020204020204" pitchFamily="34" charset="-122"/>
              </a:rPr>
              <a:t>  </a:t>
            </a:r>
            <a:r>
              <a:rPr sz="2000" b="1" dirty="0" smtClean="0">
                <a:solidFill>
                  <a:schemeClr val="accent6">
                    <a:lumMod val="75000"/>
                  </a:schemeClr>
                </a:solidFill>
                <a:latin typeface="Arial" panose="020B0604020202020204" pitchFamily="34" charset="0"/>
                <a:ea typeface="微软雅黑" panose="020B0503020204020204" pitchFamily="34" charset="-122"/>
              </a:rPr>
              <a:t>小班</a:t>
            </a:r>
            <a:r>
              <a:rPr dirty="0" smtClean="0">
                <a:solidFill>
                  <a:schemeClr val="accent6">
                    <a:lumMod val="75000"/>
                  </a:schemeClr>
                </a:solidFill>
                <a:latin typeface="Arial" panose="020B0604020202020204" pitchFamily="34" charset="0"/>
                <a:ea typeface="微软雅黑" panose="020B0503020204020204" pitchFamily="34" charset="-122"/>
              </a:rPr>
              <a:t>幼儿在探究过程中更多地是独自操作或观察，同伴间极少有交流，对教师的提问虽然能够作出实时的回答，但说得极为简单，并常常伴随着肢体动作</a:t>
            </a:r>
            <a:r>
              <a:rPr lang="zh-CN" dirty="0" smtClean="0">
                <a:solidFill>
                  <a:schemeClr val="accent6">
                    <a:lumMod val="75000"/>
                  </a:schemeClr>
                </a:solidFill>
                <a:latin typeface="Arial" panose="020B0604020202020204" pitchFamily="34" charset="0"/>
                <a:ea typeface="微软雅黑" panose="020B0503020204020204" pitchFamily="34" charset="-122"/>
              </a:rPr>
              <a:t>。</a:t>
            </a:r>
            <a:endParaRPr lang="zh-CN" dirty="0" smtClean="0">
              <a:solidFill>
                <a:schemeClr val="accent6">
                  <a:lumMod val="75000"/>
                </a:schemeClr>
              </a:solidFill>
              <a:latin typeface="Arial" panose="020B0604020202020204" pitchFamily="34" charset="0"/>
              <a:ea typeface="微软雅黑" panose="020B0503020204020204" pitchFamily="34" charset="-122"/>
            </a:endParaRPr>
          </a:p>
        </p:txBody>
      </p:sp>
      <p:sp>
        <p:nvSpPr>
          <p:cNvPr id="4" name="文本框 3"/>
          <p:cNvSpPr txBox="1"/>
          <p:nvPr/>
        </p:nvSpPr>
        <p:spPr>
          <a:xfrm>
            <a:off x="3488690" y="1278255"/>
            <a:ext cx="5347335" cy="398780"/>
          </a:xfrm>
          <a:prstGeom prst="rect">
            <a:avLst/>
          </a:prstGeom>
          <a:noFill/>
        </p:spPr>
        <p:txBody>
          <a:bodyPr wrap="square" rtlCol="0" anchor="t">
            <a:spAutoFit/>
          </a:bodyPr>
          <a:p>
            <a:pPr algn="ctr">
              <a:lnSpc>
                <a:spcPct val="100000"/>
              </a:lnSpc>
            </a:pPr>
            <a:r>
              <a:rPr sz="2000" b="1" dirty="0" smtClean="0">
                <a:solidFill>
                  <a:schemeClr val="accent4">
                    <a:lumMod val="50000"/>
                  </a:schemeClr>
                </a:solidFill>
                <a:latin typeface="Arial" panose="020B0604020202020204" pitchFamily="34" charset="0"/>
                <a:ea typeface="微软雅黑" panose="020B0503020204020204" pitchFamily="34" charset="-122"/>
              </a:rPr>
              <a:t>（4）不同年龄段幼儿表达交流能力的差异</a:t>
            </a:r>
            <a:endParaRPr sz="2000" b="1" dirty="0" smtClean="0">
              <a:solidFill>
                <a:schemeClr val="accent4">
                  <a:lumMod val="50000"/>
                </a:schemeClr>
              </a:solidFill>
              <a:latin typeface="Arial" panose="020B0604020202020204" pitchFamily="34" charset="0"/>
              <a:ea typeface="微软雅黑" panose="020B0503020204020204" pitchFamily="34" charset="-122"/>
            </a:endParaRPr>
          </a:p>
        </p:txBody>
      </p:sp>
      <p:grpSp>
        <p:nvGrpSpPr>
          <p:cNvPr id="21" name="4651"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1306195" y="2115820"/>
            <a:ext cx="9671685" cy="447040"/>
            <a:chOff x="3023548" y="2141016"/>
            <a:chExt cx="7129177" cy="446837"/>
          </a:xfrm>
        </p:grpSpPr>
        <p:cxnSp>
          <p:nvCxnSpPr>
            <p:cNvPr id="27" name="直接连接符 26"/>
            <p:cNvCxnSpPr/>
            <p:nvPr/>
          </p:nvCxnSpPr>
          <p:spPr>
            <a:xfrm>
              <a:off x="3023548" y="2141016"/>
              <a:ext cx="7129177" cy="19609"/>
            </a:xfrm>
            <a:prstGeom prst="line">
              <a:avLst/>
            </a:prstGeom>
            <a:ln w="22225">
              <a:solidFill>
                <a:schemeClr val="accent4">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023548" y="2162406"/>
              <a:ext cx="0" cy="425447"/>
            </a:xfrm>
            <a:prstGeom prst="line">
              <a:avLst/>
            </a:prstGeom>
            <a:ln w="22225">
              <a:solidFill>
                <a:schemeClr val="accent4">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603074" y="2162406"/>
              <a:ext cx="0" cy="425447"/>
            </a:xfrm>
            <a:prstGeom prst="line">
              <a:avLst/>
            </a:prstGeom>
            <a:ln w="22225">
              <a:solidFill>
                <a:schemeClr val="accent4">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0152725" y="2162406"/>
              <a:ext cx="0" cy="425447"/>
            </a:xfrm>
            <a:prstGeom prst="line">
              <a:avLst/>
            </a:prstGeom>
            <a:ln w="22225">
              <a:solidFill>
                <a:schemeClr val="accent4">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3" name="文本框 2"/>
          <p:cNvSpPr txBox="1"/>
          <p:nvPr/>
        </p:nvSpPr>
        <p:spPr>
          <a:xfrm>
            <a:off x="4635500" y="2740660"/>
            <a:ext cx="3332480" cy="3046095"/>
          </a:xfrm>
          <a:prstGeom prst="rect">
            <a:avLst/>
          </a:prstGeom>
          <a:noFill/>
        </p:spPr>
        <p:txBody>
          <a:bodyPr wrap="square" rtlCol="0" anchor="t">
            <a:spAutoFit/>
          </a:bodyPr>
          <a:p>
            <a:pPr>
              <a:lnSpc>
                <a:spcPct val="150000"/>
              </a:lnSpc>
            </a:pPr>
            <a:r>
              <a:rPr lang="en-US" sz="2000" b="1" dirty="0" smtClean="0">
                <a:solidFill>
                  <a:schemeClr val="accent6">
                    <a:lumMod val="75000"/>
                  </a:schemeClr>
                </a:solidFill>
                <a:latin typeface="Arial" panose="020B0604020202020204" pitchFamily="34" charset="0"/>
                <a:ea typeface="微软雅黑" panose="020B0503020204020204" pitchFamily="34" charset="-122"/>
              </a:rPr>
              <a:t>  </a:t>
            </a:r>
            <a:r>
              <a:rPr sz="2000" b="1" dirty="0" smtClean="0">
                <a:solidFill>
                  <a:schemeClr val="accent6">
                    <a:lumMod val="75000"/>
                  </a:schemeClr>
                </a:solidFill>
                <a:latin typeface="Arial" panose="020B0604020202020204" pitchFamily="34" charset="0"/>
                <a:ea typeface="微软雅黑" panose="020B0503020204020204" pitchFamily="34" charset="-122"/>
              </a:rPr>
              <a:t>中班</a:t>
            </a:r>
            <a:r>
              <a:rPr dirty="0" smtClean="0">
                <a:solidFill>
                  <a:schemeClr val="accent6">
                    <a:lumMod val="75000"/>
                  </a:schemeClr>
                </a:solidFill>
                <a:latin typeface="Arial" panose="020B0604020202020204" pitchFamily="34" charset="0"/>
                <a:ea typeface="微软雅黑" panose="020B0503020204020204" pitchFamily="34" charset="-122"/>
              </a:rPr>
              <a:t>幼儿多有自己的探究记录过程，他们探究后的表达较小班幼儿也有长足的进步，其表达交流趋向活跃，而且幼幼间交流的语言简洁丰富、表情自然生动，能够有效地促进彼此之间的启发与模仿。</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
        <p:nvSpPr>
          <p:cNvPr id="7" name="文本框 6"/>
          <p:cNvSpPr txBox="1"/>
          <p:nvPr/>
        </p:nvSpPr>
        <p:spPr>
          <a:xfrm>
            <a:off x="8343900" y="2740660"/>
            <a:ext cx="3446780" cy="3117850"/>
          </a:xfrm>
          <a:prstGeom prst="rect">
            <a:avLst/>
          </a:prstGeom>
          <a:noFill/>
        </p:spPr>
        <p:txBody>
          <a:bodyPr wrap="square" rtlCol="0" anchor="t">
            <a:spAutoFit/>
          </a:bodyPr>
          <a:p>
            <a:pPr>
              <a:lnSpc>
                <a:spcPct val="120000"/>
              </a:lnSpc>
            </a:pPr>
            <a:r>
              <a:rPr lang="en-US" sz="2000" b="1" dirty="0" smtClean="0">
                <a:solidFill>
                  <a:schemeClr val="accent6">
                    <a:lumMod val="75000"/>
                  </a:schemeClr>
                </a:solidFill>
                <a:latin typeface="Arial" panose="020B0604020202020204" pitchFamily="34" charset="0"/>
                <a:ea typeface="微软雅黑" panose="020B0503020204020204" pitchFamily="34" charset="-122"/>
              </a:rPr>
              <a:t>    </a:t>
            </a:r>
            <a:r>
              <a:rPr sz="2000" b="1" dirty="0" smtClean="0">
                <a:solidFill>
                  <a:schemeClr val="accent6">
                    <a:lumMod val="75000"/>
                  </a:schemeClr>
                </a:solidFill>
                <a:latin typeface="Arial" panose="020B0604020202020204" pitchFamily="34" charset="0"/>
                <a:ea typeface="微软雅黑" panose="020B0503020204020204" pitchFamily="34" charset="-122"/>
              </a:rPr>
              <a:t>大班</a:t>
            </a:r>
            <a:r>
              <a:rPr dirty="0" smtClean="0">
                <a:solidFill>
                  <a:schemeClr val="accent6">
                    <a:lumMod val="75000"/>
                  </a:schemeClr>
                </a:solidFill>
                <a:latin typeface="Arial" panose="020B0604020202020204" pitchFamily="34" charset="0"/>
                <a:ea typeface="微软雅黑" panose="020B0503020204020204" pitchFamily="34" charset="-122"/>
              </a:rPr>
              <a:t>幼儿经常会边探究边交流讨论，甚至还会出现争论与协商。教师应鼓励大班幼儿主动发问和表达自己的已有经验，并指导幼儿先就不同的观点分别探究与记录，以便在探究结束后能根据翔实的事实证据来支持或修正自己的观点，或者通过轮流重复验证的方式来寻求更科学的认识。</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04800" y="1052195"/>
            <a:ext cx="5347335" cy="398780"/>
          </a:xfrm>
          <a:prstGeom prst="rect">
            <a:avLst/>
          </a:prstGeom>
          <a:noFill/>
        </p:spPr>
        <p:txBody>
          <a:bodyPr wrap="square" rtlCol="0" anchor="t">
            <a:spAutoFit/>
          </a:bodyPr>
          <a:p>
            <a:pPr>
              <a:lnSpc>
                <a:spcPct val="100000"/>
              </a:lnSpc>
            </a:pPr>
            <a:r>
              <a:rPr sz="2000" b="1" dirty="0" smtClean="0">
                <a:solidFill>
                  <a:srgbClr val="FF0000"/>
                </a:solidFill>
                <a:latin typeface="Arial" panose="020B0604020202020204" pitchFamily="34" charset="0"/>
                <a:ea typeface="微软雅黑" panose="020B0503020204020204" pitchFamily="34" charset="-122"/>
              </a:rPr>
              <a:t>（二）其他幼儿科学教育方法</a:t>
            </a:r>
            <a:endParaRPr sz="2000" b="1" dirty="0" smtClean="0">
              <a:solidFill>
                <a:srgbClr val="FF0000"/>
              </a:solidFill>
              <a:latin typeface="Arial" panose="020B0604020202020204" pitchFamily="34" charset="0"/>
              <a:ea typeface="微软雅黑" panose="020B0503020204020204" pitchFamily="34" charset="-122"/>
            </a:endParaRPr>
          </a:p>
        </p:txBody>
      </p:sp>
      <p:sp>
        <p:nvSpPr>
          <p:cNvPr id="7" name="文本框 6"/>
          <p:cNvSpPr txBox="1"/>
          <p:nvPr/>
        </p:nvSpPr>
        <p:spPr>
          <a:xfrm>
            <a:off x="871855" y="3279140"/>
            <a:ext cx="3017520" cy="2416175"/>
          </a:xfrm>
          <a:prstGeom prst="rect">
            <a:avLst/>
          </a:prstGeom>
          <a:noFill/>
        </p:spPr>
        <p:txBody>
          <a:bodyPr wrap="square" rtlCol="0" anchor="t">
            <a:spAutoFit/>
          </a:bodyPr>
          <a:p>
            <a:pPr>
              <a:lnSpc>
                <a:spcPct val="120000"/>
              </a:lnSpc>
            </a:pPr>
            <a:r>
              <a:rPr lang="en-US" dirty="0" smtClean="0">
                <a:solidFill>
                  <a:schemeClr val="accent6">
                    <a:lumMod val="75000"/>
                  </a:schemeClr>
                </a:solidFill>
                <a:latin typeface="Arial" panose="020B0604020202020204" pitchFamily="34" charset="0"/>
                <a:ea typeface="微软雅黑" panose="020B0503020204020204" pitchFamily="34" charset="-122"/>
              </a:rPr>
              <a:t>  </a:t>
            </a:r>
            <a:r>
              <a:rPr dirty="0" smtClean="0">
                <a:solidFill>
                  <a:schemeClr val="accent6">
                    <a:lumMod val="75000"/>
                  </a:schemeClr>
                </a:solidFill>
                <a:latin typeface="Arial" panose="020B0604020202020204" pitchFamily="34" charset="0"/>
                <a:ea typeface="微软雅黑" panose="020B0503020204020204" pitchFamily="34" charset="-122"/>
              </a:rPr>
              <a:t>在教师有目的、有计划地组织指导下，幼儿运用多种感官，感知事物、认识事物之间关系的方法。</a:t>
            </a:r>
            <a:endParaRPr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个别观察</a:t>
            </a:r>
            <a:endParaRPr b="1"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比较观察</a:t>
            </a:r>
            <a:endParaRPr b="1"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跟踪观察</a:t>
            </a:r>
            <a:endParaRPr b="1" dirty="0" smtClean="0">
              <a:solidFill>
                <a:schemeClr val="accent6">
                  <a:lumMod val="75000"/>
                </a:schemeClr>
              </a:solidFill>
              <a:latin typeface="Arial" panose="020B0604020202020204" pitchFamily="34" charset="0"/>
              <a:ea typeface="微软雅黑" panose="020B0503020204020204" pitchFamily="34" charset="-122"/>
            </a:endParaRPr>
          </a:p>
        </p:txBody>
      </p:sp>
      <p:grpSp>
        <p:nvGrpSpPr>
          <p:cNvPr id="6" name="185936"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718503" y="1939726"/>
            <a:ext cx="10753725" cy="1179083"/>
            <a:chOff x="719138" y="2117526"/>
            <a:chExt cx="10753725" cy="1179083"/>
          </a:xfrm>
        </p:grpSpPr>
        <p:sp>
          <p:nvSpPr>
            <p:cNvPr id="9" name="íŝ1idè"/>
            <p:cNvSpPr/>
            <p:nvPr/>
          </p:nvSpPr>
          <p:spPr bwMode="auto">
            <a:xfrm>
              <a:off x="719138" y="2117526"/>
              <a:ext cx="10753725" cy="903968"/>
            </a:xfrm>
            <a:prstGeom prst="homePlate">
              <a:avLst>
                <a:gd name="adj" fmla="val 35856"/>
              </a:avLst>
            </a:prstGeom>
            <a:solidFill>
              <a:schemeClr val="accent4">
                <a:lumMod val="40000"/>
                <a:lumOff val="60000"/>
                <a:alpha val="48000"/>
              </a:schemeClr>
            </a:solidFill>
            <a:ln w="25400" algn="ctr">
              <a:noFill/>
              <a:miter lim="800000"/>
            </a:ln>
            <a:effectLst/>
          </p:spPr>
          <p:txBody>
            <a:bodyPr wrap="square" lIns="91440" tIns="45720" rIns="91440" bIns="45720" anchor="ctr">
              <a:normAutofit/>
            </a:bodyPr>
            <a:p>
              <a:pPr algn="ctr"/>
            </a:p>
          </p:txBody>
        </p:sp>
        <p:sp>
          <p:nvSpPr>
            <p:cNvPr id="12" name="ï$1îďê"/>
            <p:cNvSpPr/>
            <p:nvPr/>
          </p:nvSpPr>
          <p:spPr bwMode="gray">
            <a:xfrm>
              <a:off x="876000" y="2704072"/>
              <a:ext cx="3013580" cy="592537"/>
            </a:xfrm>
            <a:prstGeom prst="rect">
              <a:avLst/>
            </a:prstGeom>
            <a:solidFill>
              <a:schemeClr val="tx1">
                <a:lumMod val="50000"/>
                <a:lumOff val="50000"/>
              </a:schemeClr>
            </a:soli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p>
              <a:pPr algn="ct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 观 察 法</a:t>
              </a:r>
              <a:endPar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îš1íďe"/>
            <p:cNvSpPr/>
            <p:nvPr/>
          </p:nvSpPr>
          <p:spPr bwMode="gray">
            <a:xfrm>
              <a:off x="4319209" y="2704072"/>
              <a:ext cx="3013580" cy="592537"/>
            </a:xfrm>
            <a:prstGeom prst="rect">
              <a:avLst/>
            </a:prstGeom>
            <a:solidFill>
              <a:schemeClr val="accent1"/>
            </a:soli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p>
              <a:pPr algn="ct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2. 实 验 法</a:t>
              </a:r>
              <a:endPar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ïŝļíḓè"/>
            <p:cNvSpPr/>
            <p:nvPr/>
          </p:nvSpPr>
          <p:spPr bwMode="gray">
            <a:xfrm>
              <a:off x="7762418" y="2704072"/>
              <a:ext cx="3013580" cy="592537"/>
            </a:xfrm>
            <a:prstGeom prst="rect">
              <a:avLst/>
            </a:prstGeom>
            <a:solidFill>
              <a:schemeClr val="tx1">
                <a:lumMod val="50000"/>
                <a:lumOff val="50000"/>
              </a:schemeClr>
            </a:soli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p>
              <a:pPr algn="ct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3. 信 息 法</a:t>
              </a:r>
              <a:endPar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文本框 10"/>
          <p:cNvSpPr txBox="1"/>
          <p:nvPr/>
        </p:nvSpPr>
        <p:spPr>
          <a:xfrm>
            <a:off x="4314825" y="3279140"/>
            <a:ext cx="3024505" cy="2084070"/>
          </a:xfrm>
          <a:prstGeom prst="rect">
            <a:avLst/>
          </a:prstGeom>
          <a:noFill/>
        </p:spPr>
        <p:txBody>
          <a:bodyPr wrap="square" rtlCol="0" anchor="t">
            <a:spAutoFit/>
          </a:bodyPr>
          <a:p>
            <a:pPr>
              <a:lnSpc>
                <a:spcPct val="120000"/>
              </a:lnSpc>
            </a:pPr>
            <a:r>
              <a:rPr lang="en-US" dirty="0" smtClean="0">
                <a:solidFill>
                  <a:schemeClr val="accent6">
                    <a:lumMod val="75000"/>
                  </a:schemeClr>
                </a:solidFill>
                <a:latin typeface="Arial" panose="020B0604020202020204" pitchFamily="34" charset="0"/>
                <a:ea typeface="微软雅黑" panose="020B0503020204020204" pitchFamily="34" charset="-122"/>
              </a:rPr>
              <a:t>  </a:t>
            </a:r>
            <a:r>
              <a:rPr dirty="0" smtClean="0">
                <a:solidFill>
                  <a:schemeClr val="accent6">
                    <a:lumMod val="75000"/>
                  </a:schemeClr>
                </a:solidFill>
                <a:latin typeface="Arial" panose="020B0604020202020204" pitchFamily="34" charset="0"/>
                <a:ea typeface="微软雅黑" panose="020B0503020204020204" pitchFamily="34" charset="-122"/>
              </a:rPr>
              <a:t>在人为控制条件下，幼儿和教师借助一些材料、仪器、设备，通过操作实验对事物、现象进行探究的方法。</a:t>
            </a:r>
            <a:endParaRPr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验证性实验</a:t>
            </a:r>
            <a:endParaRPr b="1"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探索性实验</a:t>
            </a:r>
            <a:endParaRPr b="1" dirty="0" smtClean="0">
              <a:solidFill>
                <a:schemeClr val="accent6">
                  <a:lumMod val="75000"/>
                </a:schemeClr>
              </a:solidFill>
              <a:latin typeface="Arial" panose="020B0604020202020204" pitchFamily="34" charset="0"/>
              <a:ea typeface="微软雅黑" panose="020B0503020204020204" pitchFamily="34" charset="-122"/>
            </a:endParaRPr>
          </a:p>
        </p:txBody>
      </p:sp>
      <p:sp>
        <p:nvSpPr>
          <p:cNvPr id="14" name="文本框 13"/>
          <p:cNvSpPr txBox="1"/>
          <p:nvPr/>
        </p:nvSpPr>
        <p:spPr>
          <a:xfrm>
            <a:off x="7761605" y="3279140"/>
            <a:ext cx="3042920" cy="2673985"/>
          </a:xfrm>
          <a:prstGeom prst="rect">
            <a:avLst/>
          </a:prstGeom>
          <a:noFill/>
        </p:spPr>
        <p:txBody>
          <a:bodyPr wrap="square" rtlCol="0" anchor="t">
            <a:spAutoFit/>
          </a:bodyPr>
          <a:p>
            <a:pPr>
              <a:lnSpc>
                <a:spcPct val="120000"/>
              </a:lnSpc>
            </a:pPr>
            <a:r>
              <a:rPr lang="en-US" dirty="0" smtClean="0">
                <a:solidFill>
                  <a:schemeClr val="accent6">
                    <a:lumMod val="75000"/>
                  </a:schemeClr>
                </a:solidFill>
                <a:latin typeface="Arial" panose="020B0604020202020204" pitchFamily="34" charset="0"/>
                <a:ea typeface="微软雅黑" panose="020B0503020204020204" pitchFamily="34" charset="-122"/>
              </a:rPr>
              <a:t>  </a:t>
            </a:r>
            <a:r>
              <a:rPr dirty="0" smtClean="0">
                <a:solidFill>
                  <a:schemeClr val="accent6">
                    <a:lumMod val="75000"/>
                  </a:schemeClr>
                </a:solidFill>
                <a:latin typeface="Arial" panose="020B0604020202020204" pitchFamily="34" charset="0"/>
                <a:ea typeface="微软雅黑" panose="020B0503020204020204" pitchFamily="34" charset="-122"/>
              </a:rPr>
              <a:t>幼儿通过社会活动，以手势、动作、语言、图像、文字等形式获得科学知识，并运用这些形式表达和分享科学知识。</a:t>
            </a:r>
            <a:endParaRPr dirty="0" smtClean="0">
              <a:solidFill>
                <a:schemeClr val="accent6">
                  <a:lumMod val="75000"/>
                </a:schemeClr>
              </a:solidFill>
              <a:latin typeface="Arial" panose="020B0604020202020204" pitchFamily="34" charset="0"/>
              <a:ea typeface="微软雅黑" panose="020B0503020204020204" pitchFamily="34" charset="-122"/>
            </a:endParaRPr>
          </a:p>
          <a:p>
            <a:pPr>
              <a:lnSpc>
                <a:spcPct val="120000"/>
              </a:lnSpc>
            </a:pPr>
            <a:r>
              <a:rPr lang="en-US" dirty="0" smtClean="0">
                <a:solidFill>
                  <a:srgbClr val="FF0000"/>
                </a:solidFill>
                <a:latin typeface="Arial" panose="020B0604020202020204" pitchFamily="34" charset="0"/>
                <a:ea typeface="微软雅黑" panose="020B0503020204020204" pitchFamily="34" charset="-122"/>
              </a:rPr>
              <a:t>*</a:t>
            </a:r>
            <a:r>
              <a:rPr sz="1600" b="1" dirty="0" smtClean="0">
                <a:solidFill>
                  <a:srgbClr val="FF0000"/>
                </a:solidFill>
                <a:latin typeface="Arial" panose="020B0604020202020204" pitchFamily="34" charset="0"/>
                <a:ea typeface="微软雅黑" panose="020B0503020204020204" pitchFamily="34" charset="-122"/>
              </a:rPr>
              <a:t>幼儿获得科学知识的间接方法，也是今后学习科学知识的主要方法。</a:t>
            </a:r>
            <a:endParaRPr sz="1600" b="1" dirty="0" smtClean="0">
              <a:solidFill>
                <a:srgbClr val="FF0000"/>
              </a:solidFill>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二、开展幼儿科学教育的具体方法</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04800" y="1052195"/>
            <a:ext cx="5347335" cy="398780"/>
          </a:xfrm>
          <a:prstGeom prst="rect">
            <a:avLst/>
          </a:prstGeom>
          <a:noFill/>
        </p:spPr>
        <p:txBody>
          <a:bodyPr wrap="square" rtlCol="0" anchor="t">
            <a:spAutoFit/>
          </a:bodyPr>
          <a:p>
            <a:pPr>
              <a:lnSpc>
                <a:spcPct val="100000"/>
              </a:lnSpc>
            </a:pPr>
            <a:r>
              <a:rPr sz="2000" b="1" dirty="0" smtClean="0">
                <a:solidFill>
                  <a:srgbClr val="FF0000"/>
                </a:solidFill>
                <a:latin typeface="Arial" panose="020B0604020202020204" pitchFamily="34" charset="0"/>
                <a:ea typeface="微软雅黑" panose="020B0503020204020204" pitchFamily="34" charset="-122"/>
              </a:rPr>
              <a:t>（二）其他幼儿科学教育方法</a:t>
            </a:r>
            <a:endParaRPr sz="2000" b="1" dirty="0" smtClean="0">
              <a:solidFill>
                <a:srgbClr val="FF0000"/>
              </a:solidFill>
              <a:latin typeface="Arial" panose="020B0604020202020204" pitchFamily="34" charset="0"/>
              <a:ea typeface="微软雅黑" panose="020B0503020204020204" pitchFamily="34" charset="-122"/>
            </a:endParaRPr>
          </a:p>
        </p:txBody>
      </p:sp>
      <p:sp>
        <p:nvSpPr>
          <p:cNvPr id="7" name="文本框 6"/>
          <p:cNvSpPr txBox="1"/>
          <p:nvPr/>
        </p:nvSpPr>
        <p:spPr>
          <a:xfrm>
            <a:off x="718820" y="3285490"/>
            <a:ext cx="3446780" cy="2748280"/>
          </a:xfrm>
          <a:prstGeom prst="rect">
            <a:avLst/>
          </a:prstGeom>
          <a:noFill/>
        </p:spPr>
        <p:txBody>
          <a:bodyPr wrap="square" rtlCol="0" anchor="t">
            <a:spAutoFit/>
          </a:bodyPr>
          <a:p>
            <a:pPr>
              <a:lnSpc>
                <a:spcPct val="120000"/>
              </a:lnSpc>
            </a:pPr>
            <a:r>
              <a:rPr lang="en-US" dirty="0" smtClean="0">
                <a:solidFill>
                  <a:schemeClr val="accent6">
                    <a:lumMod val="75000"/>
                  </a:schemeClr>
                </a:solidFill>
                <a:latin typeface="Arial" panose="020B0604020202020204" pitchFamily="34" charset="0"/>
                <a:ea typeface="微软雅黑" panose="020B0503020204020204" pitchFamily="34" charset="-122"/>
              </a:rPr>
              <a:t>  </a:t>
            </a:r>
            <a:r>
              <a:rPr dirty="0" smtClean="0">
                <a:solidFill>
                  <a:schemeClr val="accent6">
                    <a:lumMod val="75000"/>
                  </a:schemeClr>
                </a:solidFill>
                <a:latin typeface="Arial" panose="020B0604020202020204" pitchFamily="34" charset="0"/>
                <a:ea typeface="微软雅黑" panose="020B0503020204020204" pitchFamily="34" charset="-122"/>
              </a:rPr>
              <a:t>幼儿利用自然界的物质材料、科技玩具、图片等物品，进行具有游戏性质的科学操作活动。</a:t>
            </a:r>
            <a:endParaRPr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感知游戏</a:t>
            </a:r>
            <a:endParaRPr b="1"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情境游戏</a:t>
            </a:r>
            <a:endParaRPr b="1"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语言游戏</a:t>
            </a:r>
            <a:endParaRPr b="1"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运动游戏</a:t>
            </a:r>
            <a:endParaRPr b="1" dirty="0" smtClean="0">
              <a:solidFill>
                <a:schemeClr val="accent6">
                  <a:lumMod val="75000"/>
                </a:schemeClr>
              </a:solidFill>
              <a:latin typeface="Arial" panose="020B0604020202020204" pitchFamily="34" charset="0"/>
              <a:ea typeface="微软雅黑" panose="020B0503020204020204" pitchFamily="34" charset="-122"/>
            </a:endParaRPr>
          </a:p>
          <a:p>
            <a:pPr marL="285750" indent="-285750">
              <a:lnSpc>
                <a:spcPct val="120000"/>
              </a:lnSpc>
              <a:buFont typeface="Arial" panose="020B0604020202020204" pitchFamily="34" charset="0"/>
              <a:buChar char="•"/>
            </a:pPr>
            <a:r>
              <a:rPr b="1" dirty="0" smtClean="0">
                <a:solidFill>
                  <a:schemeClr val="accent6">
                    <a:lumMod val="75000"/>
                  </a:schemeClr>
                </a:solidFill>
                <a:latin typeface="Arial" panose="020B0604020202020204" pitchFamily="34" charset="0"/>
                <a:ea typeface="微软雅黑" panose="020B0503020204020204" pitchFamily="34" charset="-122"/>
              </a:rPr>
              <a:t>操作游戏</a:t>
            </a:r>
            <a:endParaRPr b="1" dirty="0" smtClean="0">
              <a:solidFill>
                <a:schemeClr val="accent6">
                  <a:lumMod val="75000"/>
                </a:schemeClr>
              </a:solidFill>
              <a:latin typeface="Arial" panose="020B0604020202020204" pitchFamily="34" charset="0"/>
              <a:ea typeface="微软雅黑" panose="020B0503020204020204" pitchFamily="34" charset="-122"/>
            </a:endParaRPr>
          </a:p>
        </p:txBody>
      </p:sp>
      <p:grpSp>
        <p:nvGrpSpPr>
          <p:cNvPr id="6" name="185936" descr="本素材由iSlide™ 提供&#13;&#10;iSlide™尊重知识产权并注重保护用户享有的各项权利。郑重提醒您：&#13;&#10;iSlide™插件中提供的任何信息内容的所有权、知识产权归其原始权利人或权利受让人所有，您免费/购买获得的是信息内容的使用权，并受下述条款的约束；&#13;&#10;1. 您仅可以个人非商业用途使用该等信息内容，不可将信息内容的全部或部分用于出售，或以出租、出借、转让、分销、发布等其他任何方式供他人使用；&#13;&#10;2. 禁止在接入互联网或移动互联网的任何网站、平台、应用或程序上以任何方式为他人提供iSlide™插件资源内容的下载。&#13;&#10;The resource is supplied by iSlide™.&#13;&#10;iSlide™ respects all intellectual property rights and protects all the rights its users acquired.Solemnly remind you:&#13;&#10;The ownership and intellectual property of the resources supplied in iSlide Add-in belongs to its owner or the assignee of this ownership.you only acquired the usage of the resources supplied in iSlide Add-in, as well as respected the following restrain terms:&#13;&#10;1.You are only allowed to use such resource for personal and non-commercial aim, not allowed to use such resource or part of it for the sale; or rent, lend, transfer to others; or distribution or release it in any way.&#13;&#10;2.You are not permitted to provide the resource of iSlide Add-in in any website, platform, application access to the Internet or mobile Internet."/>
          <p:cNvGrpSpPr>
            <a:grpSpLocks noChangeAspect="1"/>
          </p:cNvGrpSpPr>
          <p:nvPr>
            <p:custDataLst>
              <p:tags r:id="rId1"/>
            </p:custDataLst>
          </p:nvPr>
        </p:nvGrpSpPr>
        <p:grpSpPr>
          <a:xfrm>
            <a:off x="718503" y="1939726"/>
            <a:ext cx="10753725" cy="1179083"/>
            <a:chOff x="719138" y="2117526"/>
            <a:chExt cx="10753725" cy="1179083"/>
          </a:xfrm>
        </p:grpSpPr>
        <p:sp>
          <p:nvSpPr>
            <p:cNvPr id="9" name="íŝ1idè"/>
            <p:cNvSpPr/>
            <p:nvPr/>
          </p:nvSpPr>
          <p:spPr bwMode="auto">
            <a:xfrm>
              <a:off x="719138" y="2117526"/>
              <a:ext cx="10753725" cy="903968"/>
            </a:xfrm>
            <a:prstGeom prst="homePlate">
              <a:avLst>
                <a:gd name="adj" fmla="val 35856"/>
              </a:avLst>
            </a:prstGeom>
            <a:solidFill>
              <a:schemeClr val="accent4">
                <a:lumMod val="40000"/>
                <a:lumOff val="60000"/>
                <a:alpha val="48000"/>
              </a:schemeClr>
            </a:solidFill>
            <a:ln w="25400" algn="ctr">
              <a:noFill/>
              <a:miter lim="800000"/>
            </a:ln>
            <a:effectLst/>
          </p:spPr>
          <p:txBody>
            <a:bodyPr wrap="square" lIns="91440" tIns="45720" rIns="91440" bIns="45720" anchor="ctr">
              <a:normAutofit/>
            </a:bodyPr>
            <a:p>
              <a:pPr algn="ctr"/>
            </a:p>
          </p:txBody>
        </p:sp>
        <p:sp>
          <p:nvSpPr>
            <p:cNvPr id="12" name="ï$1îďê"/>
            <p:cNvSpPr/>
            <p:nvPr/>
          </p:nvSpPr>
          <p:spPr bwMode="gray">
            <a:xfrm>
              <a:off x="876000" y="2704072"/>
              <a:ext cx="3013580" cy="592537"/>
            </a:xfrm>
            <a:prstGeom prst="rect">
              <a:avLst/>
            </a:prstGeom>
            <a:solidFill>
              <a:schemeClr val="tx1">
                <a:lumMod val="50000"/>
                <a:lumOff val="50000"/>
              </a:schemeClr>
            </a:soli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p>
              <a:pPr algn="ct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4. 游 戏 法</a:t>
              </a:r>
              <a:endPar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îš1íďe"/>
            <p:cNvSpPr/>
            <p:nvPr/>
          </p:nvSpPr>
          <p:spPr bwMode="gray">
            <a:xfrm>
              <a:off x="4319209" y="2704072"/>
              <a:ext cx="3013580" cy="592537"/>
            </a:xfrm>
            <a:prstGeom prst="rect">
              <a:avLst/>
            </a:prstGeom>
            <a:solidFill>
              <a:schemeClr val="accent1"/>
            </a:soli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p>
              <a:pPr algn="ct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5. 测 量 法</a:t>
              </a:r>
              <a:endPar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ïŝļíḓè"/>
            <p:cNvSpPr/>
            <p:nvPr/>
          </p:nvSpPr>
          <p:spPr bwMode="gray">
            <a:xfrm>
              <a:off x="7762418" y="2704072"/>
              <a:ext cx="3013580" cy="592537"/>
            </a:xfrm>
            <a:prstGeom prst="rect">
              <a:avLst/>
            </a:prstGeom>
            <a:solidFill>
              <a:schemeClr val="tx1">
                <a:lumMod val="50000"/>
                <a:lumOff val="50000"/>
              </a:schemeClr>
            </a:solidFill>
            <a:ln w="19050">
              <a:noFill/>
              <a:miter lim="800000"/>
            </a:ln>
            <a:effectLst/>
          </p:spPr>
          <p:style>
            <a:lnRef idx="3">
              <a:schemeClr val="lt1"/>
            </a:lnRef>
            <a:fillRef idx="1">
              <a:schemeClr val="accent1"/>
            </a:fillRef>
            <a:effectRef idx="1">
              <a:schemeClr val="accent1"/>
            </a:effectRef>
            <a:fontRef idx="minor">
              <a:schemeClr val="lt1"/>
            </a:fontRef>
          </p:style>
          <p:txBody>
            <a:bodyPr wrap="square" lIns="91440" tIns="45720" rIns="91440" bIns="45720" anchor="ctr">
              <a:normAutofit/>
            </a:bodyPr>
            <a:p>
              <a:pPr algn="ctr"/>
              <a:r>
                <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 制 作 法</a:t>
              </a:r>
              <a:endParaRPr lang="en-US" altLang="zh-CN"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1" name="文本框 10"/>
          <p:cNvSpPr txBox="1"/>
          <p:nvPr/>
        </p:nvSpPr>
        <p:spPr>
          <a:xfrm>
            <a:off x="4248785" y="3285490"/>
            <a:ext cx="3152775" cy="1419860"/>
          </a:xfrm>
          <a:prstGeom prst="rect">
            <a:avLst/>
          </a:prstGeom>
          <a:noFill/>
        </p:spPr>
        <p:txBody>
          <a:bodyPr wrap="square" rtlCol="0" anchor="t">
            <a:spAutoFit/>
          </a:bodyPr>
          <a:p>
            <a:pPr>
              <a:lnSpc>
                <a:spcPct val="120000"/>
              </a:lnSpc>
            </a:pPr>
            <a:r>
              <a:rPr lang="en-US" dirty="0" smtClean="0">
                <a:solidFill>
                  <a:schemeClr val="accent6">
                    <a:lumMod val="75000"/>
                  </a:schemeClr>
                </a:solidFill>
                <a:latin typeface="Arial" panose="020B0604020202020204" pitchFamily="34" charset="0"/>
                <a:ea typeface="微软雅黑" panose="020B0503020204020204" pitchFamily="34" charset="-122"/>
              </a:rPr>
              <a:t>   </a:t>
            </a:r>
            <a:r>
              <a:rPr dirty="0" smtClean="0">
                <a:solidFill>
                  <a:schemeClr val="accent6">
                    <a:lumMod val="75000"/>
                  </a:schemeClr>
                </a:solidFill>
                <a:latin typeface="Arial" panose="020B0604020202020204" pitchFamily="34" charset="0"/>
                <a:ea typeface="微软雅黑" panose="020B0503020204020204" pitchFamily="34" charset="-122"/>
              </a:rPr>
              <a:t>幼儿运用测量工具对测量对象的数量属性（长度、面积、体积、重量）进行测量的方法。</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
        <p:nvSpPr>
          <p:cNvPr id="14" name="文本框 13"/>
          <p:cNvSpPr txBox="1"/>
          <p:nvPr/>
        </p:nvSpPr>
        <p:spPr>
          <a:xfrm>
            <a:off x="7761605" y="3285490"/>
            <a:ext cx="3256280" cy="1419860"/>
          </a:xfrm>
          <a:prstGeom prst="rect">
            <a:avLst/>
          </a:prstGeom>
          <a:noFill/>
        </p:spPr>
        <p:txBody>
          <a:bodyPr wrap="square" rtlCol="0" anchor="t">
            <a:spAutoFit/>
          </a:bodyPr>
          <a:p>
            <a:pPr>
              <a:lnSpc>
                <a:spcPct val="120000"/>
              </a:lnSpc>
            </a:pPr>
            <a:r>
              <a:rPr lang="en-US" dirty="0" smtClean="0">
                <a:solidFill>
                  <a:schemeClr val="accent6">
                    <a:lumMod val="75000"/>
                  </a:schemeClr>
                </a:solidFill>
                <a:latin typeface="Arial" panose="020B0604020202020204" pitchFamily="34" charset="0"/>
                <a:ea typeface="微软雅黑" panose="020B0503020204020204" pitchFamily="34" charset="-122"/>
              </a:rPr>
              <a:t>  </a:t>
            </a:r>
            <a:r>
              <a:rPr dirty="0" smtClean="0">
                <a:solidFill>
                  <a:schemeClr val="accent6">
                    <a:lumMod val="75000"/>
                  </a:schemeClr>
                </a:solidFill>
                <a:latin typeface="Arial" panose="020B0604020202020204" pitchFamily="34" charset="0"/>
                <a:ea typeface="微软雅黑" panose="020B0503020204020204" pitchFamily="34" charset="-122"/>
              </a:rPr>
              <a:t>幼儿运用一定的材料和工具，根据自己的想象或设想，通过实际操作制做出某些物品的方法。</a:t>
            </a:r>
            <a:endParaRPr dirty="0" smtClean="0">
              <a:solidFill>
                <a:schemeClr val="accent6">
                  <a:lumMod val="75000"/>
                </a:schemeClr>
              </a:solidFill>
              <a:latin typeface="Arial" panose="020B0604020202020204" pitchFamily="34" charset="0"/>
              <a:ea typeface="微软雅黑" panose="020B0503020204020204" pitchFamily="34" charset="-122"/>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三、幼儿科学教育实践活动举例</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04800" y="1052195"/>
            <a:ext cx="5347335" cy="398780"/>
          </a:xfrm>
          <a:prstGeom prst="rect">
            <a:avLst/>
          </a:prstGeom>
          <a:noFill/>
        </p:spPr>
        <p:txBody>
          <a:bodyPr wrap="square" rtlCol="0" anchor="t">
            <a:spAutoFit/>
          </a:bodyPr>
          <a:p>
            <a:pPr>
              <a:lnSpc>
                <a:spcPct val="100000"/>
              </a:lnSpc>
            </a:pPr>
            <a:r>
              <a:rPr sz="2000" b="1" dirty="0" smtClean="0">
                <a:solidFill>
                  <a:srgbClr val="FF0000"/>
                </a:solidFill>
                <a:latin typeface="Arial" panose="020B0604020202020204" pitchFamily="34" charset="0"/>
                <a:ea typeface="微软雅黑" panose="020B0503020204020204" pitchFamily="34" charset="-122"/>
              </a:rPr>
              <a:t>（一）中班幼儿科学活动 ——“溶解”</a:t>
            </a:r>
            <a:endParaRPr sz="2000" b="1" dirty="0" smtClean="0">
              <a:solidFill>
                <a:srgbClr val="FF0000"/>
              </a:solidFill>
              <a:latin typeface="Arial" panose="020B0604020202020204" pitchFamily="34" charset="0"/>
              <a:ea typeface="微软雅黑" panose="020B0503020204020204" pitchFamily="34" charset="-122"/>
            </a:endParaRPr>
          </a:p>
        </p:txBody>
      </p:sp>
      <p:sp>
        <p:nvSpPr>
          <p:cNvPr id="2" name="矩形 1"/>
          <p:cNvSpPr/>
          <p:nvPr/>
        </p:nvSpPr>
        <p:spPr>
          <a:xfrm>
            <a:off x="661670" y="1609725"/>
            <a:ext cx="11247755" cy="4727575"/>
          </a:xfrm>
          <a:prstGeom prst="rect">
            <a:avLst/>
          </a:prstGeom>
          <a:noFill/>
          <a:ln w="22225" cap="rnd">
            <a:roun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22" name="文本框 21"/>
          <p:cNvSpPr txBox="1"/>
          <p:nvPr/>
        </p:nvSpPr>
        <p:spPr>
          <a:xfrm>
            <a:off x="690245" y="1503045"/>
            <a:ext cx="10812145" cy="4861560"/>
          </a:xfrm>
          <a:prstGeom prst="rect">
            <a:avLst/>
          </a:prstGeom>
          <a:noFill/>
        </p:spPr>
        <p:txBody>
          <a:bodyPr wrap="square" rtlCol="0" anchor="t">
            <a:spAutoFit/>
          </a:bodyPr>
          <a:p>
            <a:pPr indent="457200" fontAlgn="auto">
              <a:lnSpc>
                <a:spcPts val="3720"/>
              </a:lnSpc>
            </a:pPr>
            <a:r>
              <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在活动室里，教师将幼儿分成若干个五人小组，并提供给每组两个一次性纸杯（杯子外面有类似刻度的黑色记号）、一碟盐、一根筷子、两个小水瓶、一张记录纸、一只记号笔。</a:t>
            </a:r>
            <a:endPar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ts val="3720"/>
              </a:lnSpc>
            </a:pPr>
            <a:r>
              <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教师：（拿起盐碟）谁能告诉老师，碟子里放的是什么？</a:t>
            </a:r>
            <a:endPar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ts val="3720"/>
              </a:lnSpc>
            </a:pPr>
            <a:r>
              <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幼儿 1：是白糖。</a:t>
            </a:r>
            <a:endPar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ts val="3720"/>
              </a:lnSpc>
            </a:pPr>
            <a:r>
              <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幼儿 2：是盐。</a:t>
            </a:r>
            <a:endPar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ts val="3720"/>
              </a:lnSpc>
            </a:pPr>
            <a:r>
              <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教师：对，碟子里放的是盐。如果我们把这些“盐”放到水里，那会怎么样呢？</a:t>
            </a:r>
            <a:endPar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ts val="3720"/>
              </a:lnSpc>
            </a:pPr>
            <a:r>
              <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幼儿：盐会不见的。</a:t>
            </a:r>
            <a:endPar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ts val="3720"/>
              </a:lnSpc>
            </a:pPr>
            <a:r>
              <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教师：对，把盐放到水里后，盐就“溶解”了。今天我们就来研究一下，哪些方法能够使“盐”溶解得快一些。你们先想一想有哪些方法呢？</a:t>
            </a:r>
            <a:endPar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457200" fontAlgn="auto">
              <a:lnSpc>
                <a:spcPts val="3720"/>
              </a:lnSpc>
            </a:pPr>
            <a:r>
              <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幼儿纷纷说出自己的想法，主要是“搅拌”和用热水等方法。</a:t>
            </a:r>
            <a:endPar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三、幼儿科学教育实践活动举例</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472440" y="1045210"/>
            <a:ext cx="11247755" cy="5238115"/>
          </a:xfrm>
          <a:prstGeom prst="rect">
            <a:avLst/>
          </a:prstGeom>
          <a:noFill/>
          <a:ln w="22225" cap="rnd">
            <a:roun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22" name="文本框 21"/>
          <p:cNvSpPr txBox="1"/>
          <p:nvPr/>
        </p:nvSpPr>
        <p:spPr>
          <a:xfrm>
            <a:off x="690245" y="1156970"/>
            <a:ext cx="10812145" cy="2476500"/>
          </a:xfrm>
          <a:prstGeom prst="rect">
            <a:avLst/>
          </a:prstGeom>
          <a:noFill/>
        </p:spPr>
        <p:txBody>
          <a:bodyPr wrap="square" rtlCol="0" anchor="t">
            <a:spAutoFit/>
          </a:bodyPr>
          <a:p>
            <a:pPr fontAlgn="auto">
              <a:lnSpc>
                <a:spcPts val="3720"/>
              </a:lnSpc>
            </a:pPr>
            <a:r>
              <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教师：刚才小朋友们说了很多种方法。接下来，我们就来做个实验。实验是“搅拌”会不会使“盐”溶解得快？我为每组小朋友准备了两个纸杯，是用来放“盐”的。两个杯子里的“盐”要放得一样多。怎样才能知道“盐”放得一样多呢？你们看，这两个纸杯的外面都画着黑黑的记号，这就是放“盐”的记号。放入同样的盐后，我们再请组内两个小朋友一起倒上水，一只杯子放着不要动它，另一只杯子用筷子搅拌，然后请小朋友们比较一下，看看哪只杯子里的盐“溶解”得快，最后一起把结果记录下来。下面就请小朋友们按照老师讲的要求开始做实验，并记得把结果记录下来哦。</a:t>
            </a:r>
            <a:endParaRPr lang="en-US" altLang="zh-CN" sz="1600"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689928" y="3677920"/>
            <a:ext cx="25400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活动分析：</a:t>
            </a:r>
            <a:endParaRPr lang="zh-CN" altLang="en-US" b="1" dirty="0" smtClean="0">
              <a:latin typeface="Arial" panose="020B0604020202020204" pitchFamily="34" charset="0"/>
              <a:ea typeface="微软雅黑" panose="020B0503020204020204" pitchFamily="34" charset="-122"/>
            </a:endParaRPr>
          </a:p>
        </p:txBody>
      </p:sp>
      <p:sp>
        <p:nvSpPr>
          <p:cNvPr id="6" name="文本框 5"/>
          <p:cNvSpPr txBox="1"/>
          <p:nvPr/>
        </p:nvSpPr>
        <p:spPr>
          <a:xfrm>
            <a:off x="576898" y="4129405"/>
            <a:ext cx="11038840" cy="1889760"/>
          </a:xfrm>
          <a:prstGeom prst="rect">
            <a:avLst/>
          </a:prstGeom>
          <a:noFill/>
        </p:spPr>
        <p:txBody>
          <a:bodyPr wrap="square" rtlCol="0" anchor="t">
            <a:spAutoFit/>
          </a:bodyPr>
          <a:p>
            <a:pPr>
              <a:lnSpc>
                <a:spcPct val="13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从上述案例可以看出，关于“溶解”的知识虽然不是教师直接告诉幼儿的，但在整个科学探究的过程中，教师忽视了幼儿的主动参与，幼儿探究的每一步都被教师事先设定好，并被严格控制，幼儿只要按照教师规定的程序进行操作就可以得出结论，幼儿没有探究的空间，只是简单被动地接受信息，教师仍然是知识的权威，所谓的探究变成了教师原有封闭式教学的变式。这样的科学活动，只赋予了自主探究的外在形式而没有触及其内在的本质，是一种走过场式的探究活动。</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 name="图片 5"/>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27305" y="222885"/>
            <a:ext cx="1266825" cy="1069975"/>
          </a:xfrm>
          <a:prstGeom prst="rect">
            <a:avLst/>
          </a:prstGeom>
        </p:spPr>
      </p:pic>
      <p:sp>
        <p:nvSpPr>
          <p:cNvPr id="7" name="文本框 6"/>
          <p:cNvSpPr txBox="1"/>
          <p:nvPr/>
        </p:nvSpPr>
        <p:spPr>
          <a:xfrm>
            <a:off x="1393190" y="496570"/>
            <a:ext cx="2540000" cy="521970"/>
          </a:xfrm>
          <a:prstGeom prst="rect">
            <a:avLst/>
          </a:prstGeom>
          <a:noFill/>
        </p:spPr>
        <p:txBody>
          <a:bodyPr wrap="square" rtlCol="0" anchor="t">
            <a:spAutoFit/>
          </a:bodyPr>
          <a:p>
            <a:r>
              <a:rPr lang="zh-CN" altLang="en-US" sz="2800" dirty="0">
                <a:solidFill>
                  <a:schemeClr val="tx2"/>
                </a:solidFill>
                <a:latin typeface="华文琥珀" panose="02010800040101010101" charset="-122"/>
                <a:ea typeface="华文琥珀" panose="02010800040101010101" charset="-122"/>
              </a:rPr>
              <a:t>问 题 导 入</a:t>
            </a:r>
            <a:endParaRPr lang="zh-CN" altLang="en-US" sz="2800" dirty="0">
              <a:solidFill>
                <a:schemeClr val="tx2"/>
              </a:solidFill>
              <a:latin typeface="华文琥珀" panose="02010800040101010101" charset="-122"/>
              <a:ea typeface="华文琥珀" panose="02010800040101010101" charset="-122"/>
            </a:endParaRPr>
          </a:p>
        </p:txBody>
      </p:sp>
      <p:sp>
        <p:nvSpPr>
          <p:cNvPr id="8" name="文本框 7"/>
          <p:cNvSpPr txBox="1"/>
          <p:nvPr/>
        </p:nvSpPr>
        <p:spPr>
          <a:xfrm>
            <a:off x="666115" y="1115060"/>
            <a:ext cx="10962005" cy="1973580"/>
          </a:xfrm>
          <a:prstGeom prst="rect">
            <a:avLst/>
          </a:prstGeom>
          <a:noFill/>
        </p:spPr>
        <p:txBody>
          <a:bodyPr wrap="square" rtlCol="0" anchor="t">
            <a:spAutoFit/>
          </a:bodyPr>
          <a:p>
            <a:pPr>
              <a:lnSpc>
                <a:spcPct val="170000"/>
              </a:lnSpc>
            </a:pPr>
            <a:r>
              <a:rPr lang="en-US" b="1" dirty="0" smtClean="0">
                <a:latin typeface="华文楷体" panose="02010600040101010101" charset="-122"/>
                <a:ea typeface="华文楷体" panose="02010600040101010101" charset="-122"/>
                <a:cs typeface="华文楷体" panose="02010600040101010101" charset="-122"/>
              </a:rPr>
              <a:t>    </a:t>
            </a:r>
            <a:r>
              <a:rPr b="1" dirty="0" smtClean="0">
                <a:latin typeface="华文楷体" panose="02010600040101010101" charset="-122"/>
                <a:ea typeface="华文楷体" panose="02010600040101010101" charset="-122"/>
                <a:cs typeface="华文楷体" panose="02010600040101010101" charset="-122"/>
              </a:rPr>
              <a:t>很多人都有这样的经历；冬季脱衣服或起床掀开棉被时，会有一些火光闪过。如果幼儿不知道这是什么，他们可能会感到恐惧，请问你能给幼儿解释这种现象吗？</a:t>
            </a:r>
            <a:endParaRPr b="1" dirty="0" smtClean="0">
              <a:latin typeface="华文楷体" panose="02010600040101010101" charset="-122"/>
              <a:ea typeface="华文楷体" panose="02010600040101010101" charset="-122"/>
              <a:cs typeface="华文楷体" panose="02010600040101010101" charset="-122"/>
            </a:endParaRPr>
          </a:p>
          <a:p>
            <a:pPr>
              <a:lnSpc>
                <a:spcPct val="170000"/>
              </a:lnSpc>
            </a:pPr>
            <a:r>
              <a:rPr b="1" dirty="0" smtClean="0">
                <a:latin typeface="华文楷体" panose="02010600040101010101" charset="-122"/>
                <a:ea typeface="华文楷体" panose="02010600040101010101" charset="-122"/>
                <a:cs typeface="华文楷体" panose="02010600040101010101" charset="-122"/>
              </a:rPr>
              <a:t>   科学实验表明，物体因摩擦而带的电，不是正电就是负电。用丝绸摩擦过的玻璃棒所带的电是正电；用毛皮摩擦过的橡胶棒所带的电是负电。相同的电荷有相互排斥的特性，而不同的电荷会互相吸引。</a:t>
            </a:r>
            <a:endParaRPr b="1" dirty="0" smtClean="0">
              <a:latin typeface="华文楷体" panose="02010600040101010101" charset="-122"/>
              <a:ea typeface="华文楷体" panose="02010600040101010101" charset="-122"/>
              <a:cs typeface="华文楷体" panose="02010600040101010101" charset="-122"/>
            </a:endParaRPr>
          </a:p>
        </p:txBody>
      </p:sp>
      <p:sp>
        <p:nvSpPr>
          <p:cNvPr id="10" name="文本框 9"/>
          <p:cNvSpPr txBox="1"/>
          <p:nvPr/>
        </p:nvSpPr>
        <p:spPr>
          <a:xfrm>
            <a:off x="913765" y="3972560"/>
            <a:ext cx="1232535" cy="460375"/>
          </a:xfrm>
          <a:prstGeom prst="rect">
            <a:avLst/>
          </a:prstGeom>
          <a:noFill/>
        </p:spPr>
        <p:txBody>
          <a:bodyPr wrap="square" rtlCol="0" anchor="t">
            <a:spAutoFit/>
          </a:bodyPr>
          <a:p>
            <a:r>
              <a:rPr lang="zh-CN" altLang="en-US" sz="2400" b="1" dirty="0">
                <a:solidFill>
                  <a:srgbClr val="C00000"/>
                </a:solidFill>
                <a:latin typeface="华文宋体" panose="02010600040101010101" charset="-122"/>
                <a:ea typeface="华文宋体" panose="02010600040101010101" charset="-122"/>
              </a:rPr>
              <a:t>问题：</a:t>
            </a:r>
            <a:endParaRPr lang="zh-CN" altLang="en-US" sz="2400" b="1" dirty="0">
              <a:solidFill>
                <a:srgbClr val="C00000"/>
              </a:solidFill>
              <a:latin typeface="华文宋体" panose="02010600040101010101" charset="-122"/>
              <a:ea typeface="华文宋体" panose="02010600040101010101" charset="-122"/>
            </a:endParaRPr>
          </a:p>
        </p:txBody>
      </p:sp>
      <p:pic>
        <p:nvPicPr>
          <p:cNvPr id="11" name="图片 10" descr="u=1476339056,2602720506&amp;fm=200&amp;gp=0[1]"/>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664970" y="3653155"/>
            <a:ext cx="1824990" cy="1824990"/>
          </a:xfrm>
          <a:prstGeom prst="rect">
            <a:avLst/>
          </a:prstGeom>
        </p:spPr>
      </p:pic>
      <p:sp>
        <p:nvSpPr>
          <p:cNvPr id="9" name="文本框 8"/>
          <p:cNvSpPr txBox="1"/>
          <p:nvPr/>
        </p:nvSpPr>
        <p:spPr>
          <a:xfrm>
            <a:off x="3802380" y="3237230"/>
            <a:ext cx="7217410" cy="810260"/>
          </a:xfrm>
          <a:prstGeom prst="rect">
            <a:avLst/>
          </a:prstGeom>
          <a:noFill/>
        </p:spPr>
        <p:txBody>
          <a:bodyPr wrap="square" rtlCol="0" anchor="t">
            <a:spAutoFit/>
          </a:bodyPr>
          <a:p>
            <a:pPr>
              <a:lnSpc>
                <a:spcPct val="130000"/>
              </a:lnSpc>
            </a:pPr>
            <a:r>
              <a:rPr lang="en-US" b="1" dirty="0" smtClean="0">
                <a:latin typeface="Arial" panose="020B0604020202020204" pitchFamily="34" charset="0"/>
                <a:ea typeface="微软雅黑" panose="020B0503020204020204" pitchFamily="34" charset="-122"/>
              </a:rPr>
              <a:t>    </a:t>
            </a:r>
            <a:r>
              <a:rPr b="1" dirty="0" smtClean="0">
                <a:latin typeface="Arial" panose="020B0604020202020204" pitchFamily="34" charset="0"/>
                <a:ea typeface="微软雅黑" panose="020B0503020204020204" pitchFamily="34" charset="-122"/>
              </a:rPr>
              <a:t>在幼儿科学教育活动中，教室应该通过什么方法和步骤让幼儿了解左面提到的有关电荷方面的知识呢？</a:t>
            </a:r>
            <a:endParaRPr b="1" dirty="0" smtClean="0">
              <a:latin typeface="Arial" panose="020B0604020202020204" pitchFamily="34" charset="0"/>
              <a:ea typeface="微软雅黑" panose="020B0503020204020204" pitchFamily="34" charset="-122"/>
            </a:endParaRPr>
          </a:p>
        </p:txBody>
      </p:sp>
      <p:sp>
        <p:nvSpPr>
          <p:cNvPr id="2" name="文本框 1"/>
          <p:cNvSpPr txBox="1"/>
          <p:nvPr/>
        </p:nvSpPr>
        <p:spPr>
          <a:xfrm>
            <a:off x="3933190" y="4195445"/>
            <a:ext cx="6983730" cy="1630045"/>
          </a:xfrm>
          <a:prstGeom prst="rect">
            <a:avLst/>
          </a:prstGeom>
          <a:noFill/>
        </p:spPr>
        <p:txBody>
          <a:bodyPr wrap="square" rtlCol="0" anchor="t">
            <a:spAutoFit/>
          </a:bodyPr>
          <a:p>
            <a:r>
              <a:rPr lang="zh-CN" altLang="en-US" sz="2000" b="1" dirty="0">
                <a:solidFill>
                  <a:srgbClr val="FD00FB"/>
                </a:solidFill>
                <a:latin typeface="华文宋体" panose="02010600040101010101" charset="-122"/>
                <a:ea typeface="华文宋体" panose="02010600040101010101" charset="-122"/>
              </a:rPr>
              <a:t>利用幼儿身边发生的现象对幼儿进行科学教育，能有效激发幼儿的好奇心，培养他们对科学的兴趣。而如何让幼儿获得这些现象中所包含的科学知识，如何通过这些科学知识的教学实现多方面的教育目的，则需要教师做深入的研究，找寻合适的方法和策略。</a:t>
            </a:r>
            <a:endParaRPr lang="zh-CN" altLang="en-US" sz="2000" b="1" dirty="0">
              <a:solidFill>
                <a:srgbClr val="FD00FB"/>
              </a:solidFill>
              <a:latin typeface="华文宋体" panose="02010600040101010101" charset="-122"/>
              <a:ea typeface="华文宋体" panose="02010600040101010101"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三、幼儿科学教育实践活动举例</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04800" y="1052195"/>
            <a:ext cx="5347335" cy="398780"/>
          </a:xfrm>
          <a:prstGeom prst="rect">
            <a:avLst/>
          </a:prstGeom>
          <a:noFill/>
        </p:spPr>
        <p:txBody>
          <a:bodyPr wrap="square" rtlCol="0" anchor="t">
            <a:spAutoFit/>
          </a:bodyPr>
          <a:p>
            <a:pPr>
              <a:lnSpc>
                <a:spcPct val="100000"/>
              </a:lnSpc>
            </a:pPr>
            <a:r>
              <a:rPr sz="2000" b="1" dirty="0" smtClean="0">
                <a:solidFill>
                  <a:srgbClr val="FF0000"/>
                </a:solidFill>
                <a:latin typeface="Arial" panose="020B0604020202020204" pitchFamily="34" charset="0"/>
                <a:ea typeface="微软雅黑" panose="020B0503020204020204" pitchFamily="34" charset="-122"/>
              </a:rPr>
              <a:t>（二）中班幼儿科学活动 ——“沉浮”</a:t>
            </a:r>
            <a:endParaRPr sz="2000" b="1" dirty="0" smtClean="0">
              <a:solidFill>
                <a:srgbClr val="FF0000"/>
              </a:solidFill>
              <a:latin typeface="Arial" panose="020B0604020202020204" pitchFamily="34" charset="0"/>
              <a:ea typeface="微软雅黑" panose="020B0503020204020204" pitchFamily="34" charset="-122"/>
            </a:endParaRPr>
          </a:p>
        </p:txBody>
      </p:sp>
      <p:sp>
        <p:nvSpPr>
          <p:cNvPr id="2" name="矩形 1"/>
          <p:cNvSpPr/>
          <p:nvPr/>
        </p:nvSpPr>
        <p:spPr>
          <a:xfrm>
            <a:off x="661670" y="1744345"/>
            <a:ext cx="11247755" cy="4592955"/>
          </a:xfrm>
          <a:prstGeom prst="rect">
            <a:avLst/>
          </a:prstGeom>
          <a:noFill/>
          <a:ln w="22225" cap="rnd">
            <a:roun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22" name="文本框 21"/>
          <p:cNvSpPr txBox="1"/>
          <p:nvPr/>
        </p:nvSpPr>
        <p:spPr>
          <a:xfrm>
            <a:off x="690245" y="1917065"/>
            <a:ext cx="10812145" cy="3907790"/>
          </a:xfrm>
          <a:prstGeom prst="rect">
            <a:avLst/>
          </a:prstGeom>
          <a:noFill/>
        </p:spPr>
        <p:txBody>
          <a:bodyPr wrap="square" rtlCol="0" anchor="t">
            <a:spAutoFit/>
          </a:bodyPr>
          <a:p>
            <a:pPr fontAlgn="auto">
              <a:lnSpc>
                <a:spcPts val="3720"/>
              </a:lnSpc>
            </a:pPr>
            <a:r>
              <a:rPr lang="en-US" altLang="zh-CN"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教师为幼儿提供了各种各样的实验材料——木块、石子、玻璃瓶等，供幼儿探究沉浮的现象。在活动中，幼儿用这些材料分别做实验，探究它们在水里的情况，结果发现了很多有趣的现象：有的幼儿发现木块是漂在水上的，尽管他一次又一次地尝试把木块按下去，但只要一松手，木块还是会漂上来。还有的幼儿发现玻璃瓶放进水里后，先是漂着的，过一会儿进了水，就慢慢地沉下去了；如果把玻璃瓶的盖子盖好，它就不会沉下去了……在整个活动过程中，每个幼儿都有自己的发现，对活动的兴趣也很浓。教师还组织他们把自己的发现讲给大家听，并且进一步验证这些发现。</a:t>
            </a:r>
            <a:endParaRPr lang="en-US" altLang="zh-CN"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fontAlgn="auto">
              <a:lnSpc>
                <a:spcPts val="3720"/>
              </a:lnSpc>
            </a:pPr>
            <a:r>
              <a:rPr lang="en-US" altLang="zh-CN"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rPr>
              <a:t>    最后，教师和幼儿一起总结了活动的收获：“我们今天玩得真开心，而且发现了一个秘密：有些东西是浮在水上的，有的是沉到水里的。以后我们还可以把别的东西放到水里，看看它们会怎样。”</a:t>
            </a:r>
            <a:endParaRPr lang="en-US" altLang="zh-CN" dirty="0" smtClean="0">
              <a:solidFill>
                <a:schemeClr val="accent5">
                  <a:lumMod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51047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三、幼儿科学教育实践活动举例</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472440" y="1132840"/>
            <a:ext cx="11247755" cy="4592955"/>
          </a:xfrm>
          <a:prstGeom prst="rect">
            <a:avLst/>
          </a:prstGeom>
          <a:noFill/>
          <a:ln w="22225" cap="rnd">
            <a:round/>
          </a:ln>
          <a:extLst>
            <a:ext uri="{909E8E84-426E-40DD-AFC4-6F175D3DCCD1}">
              <a14:hiddenFill xmlns:a14="http://schemas.microsoft.com/office/drawing/2010/main">
                <a:solidFill>
                  <a:schemeClr val="lt1"/>
                </a:solidFill>
              </a14:hiddenFill>
            </a:ext>
          </a:extLst>
        </p:spPr>
        <p:style>
          <a:lnRef idx="2">
            <a:schemeClr val="dk1"/>
          </a:lnRef>
          <a:fillRef idx="1">
            <a:schemeClr val="lt1"/>
          </a:fillRef>
          <a:effectRef idx="0">
            <a:schemeClr val="dk1"/>
          </a:effectRef>
          <a:fontRef idx="minor">
            <a:schemeClr val="dk1"/>
          </a:fontRef>
        </p:style>
        <p:txBody>
          <a:bodyPr rtlCol="0" anchor="ctr"/>
          <a:p>
            <a:pPr algn="ctr"/>
            <a:endParaRPr lang="zh-CN" altLang="en-US"/>
          </a:p>
        </p:txBody>
      </p:sp>
      <p:sp>
        <p:nvSpPr>
          <p:cNvPr id="3" name="文本框 2"/>
          <p:cNvSpPr txBox="1"/>
          <p:nvPr/>
        </p:nvSpPr>
        <p:spPr>
          <a:xfrm>
            <a:off x="638810" y="1347470"/>
            <a:ext cx="2540000" cy="450850"/>
          </a:xfrm>
          <a:prstGeom prst="rect">
            <a:avLst/>
          </a:prstGeom>
          <a:noFill/>
        </p:spPr>
        <p:txBody>
          <a:bodyPr wrap="square" rtlCol="0" anchor="t">
            <a:spAutoFit/>
          </a:bodyPr>
          <a:p>
            <a:pPr>
              <a:lnSpc>
                <a:spcPct val="130000"/>
              </a:lnSpc>
            </a:pPr>
            <a:r>
              <a:rPr lang="zh-CN" altLang="en-US" b="1" dirty="0" smtClean="0">
                <a:latin typeface="Arial" panose="020B0604020202020204" pitchFamily="34" charset="0"/>
                <a:ea typeface="微软雅黑" panose="020B0503020204020204" pitchFamily="34" charset="-122"/>
              </a:rPr>
              <a:t>活动分析：</a:t>
            </a:r>
            <a:endParaRPr lang="zh-CN" altLang="en-US" b="1" dirty="0" smtClean="0">
              <a:latin typeface="Arial" panose="020B0604020202020204" pitchFamily="34" charset="0"/>
              <a:ea typeface="微软雅黑" panose="020B0503020204020204" pitchFamily="34" charset="-122"/>
            </a:endParaRPr>
          </a:p>
        </p:txBody>
      </p:sp>
      <p:sp>
        <p:nvSpPr>
          <p:cNvPr id="6" name="文本框 5"/>
          <p:cNvSpPr txBox="1"/>
          <p:nvPr/>
        </p:nvSpPr>
        <p:spPr>
          <a:xfrm>
            <a:off x="692150" y="1798320"/>
            <a:ext cx="10808970" cy="3080385"/>
          </a:xfrm>
          <a:prstGeom prst="rect">
            <a:avLst/>
          </a:prstGeom>
          <a:noFill/>
        </p:spPr>
        <p:txBody>
          <a:bodyPr wrap="square" rtlCol="0" anchor="t">
            <a:spAutoFit/>
          </a:bodyPr>
          <a:p>
            <a:pPr indent="457200" fontAlgn="auto">
              <a:lnSpc>
                <a:spcPct val="180000"/>
              </a:lnSpc>
            </a:pPr>
            <a:r>
              <a:rPr lang="zh-CN" altLang="en-US" dirty="0" smtClean="0">
                <a:latin typeface="Arial" panose="020B0604020202020204" pitchFamily="34" charset="0"/>
                <a:ea typeface="微软雅黑" panose="020B0503020204020204" pitchFamily="34" charset="-122"/>
              </a:rPr>
              <a:t>在这个活动中，整个科学教育过程的展开，表现为幼儿在教师提供的条件下所进行的自主探究活动。幼儿把不同的材料放进水中，发现了不同的结果。这一发现更加激起了幼儿的好奇心，于是他们又尝试用不同的材料做实验，以获得更多的发现。这就是幼儿的科学探究过程。</a:t>
            </a:r>
            <a:endParaRPr lang="zh-CN" altLang="en-US" dirty="0" smtClean="0">
              <a:latin typeface="Arial" panose="020B0604020202020204" pitchFamily="34" charset="0"/>
              <a:ea typeface="微软雅黑" panose="020B0503020204020204" pitchFamily="34" charset="-122"/>
            </a:endParaRPr>
          </a:p>
          <a:p>
            <a:pPr indent="457200" fontAlgn="auto">
              <a:lnSpc>
                <a:spcPct val="180000"/>
              </a:lnSpc>
            </a:pPr>
            <a:r>
              <a:rPr lang="zh-CN" altLang="en-US" dirty="0" smtClean="0">
                <a:latin typeface="Arial" panose="020B0604020202020204" pitchFamily="34" charset="0"/>
                <a:ea typeface="微软雅黑" panose="020B0503020204020204" pitchFamily="34" charset="-122"/>
              </a:rPr>
              <a:t>在本次科学探究过程中，幼儿获取了丰富的科学经验。</a:t>
            </a:r>
            <a:endParaRPr lang="zh-CN" altLang="en-US" dirty="0" smtClean="0">
              <a:latin typeface="Arial" panose="020B0604020202020204" pitchFamily="34" charset="0"/>
              <a:ea typeface="微软雅黑" panose="020B0503020204020204" pitchFamily="34" charset="-122"/>
            </a:endParaRPr>
          </a:p>
          <a:p>
            <a:pPr indent="457200" fontAlgn="auto">
              <a:lnSpc>
                <a:spcPct val="180000"/>
              </a:lnSpc>
            </a:pPr>
            <a:r>
              <a:rPr lang="zh-CN" altLang="en-US" dirty="0" smtClean="0">
                <a:latin typeface="Arial" panose="020B0604020202020204" pitchFamily="34" charset="0"/>
                <a:ea typeface="微软雅黑" panose="020B0503020204020204" pitchFamily="34" charset="-122"/>
              </a:rPr>
              <a:t>在本次科学探究过程中，幼儿也学习到了科学的方法。</a:t>
            </a:r>
            <a:endParaRPr lang="zh-CN" altLang="en-US" dirty="0" smtClean="0">
              <a:latin typeface="Arial" panose="020B0604020202020204" pitchFamily="34" charset="0"/>
              <a:ea typeface="微软雅黑" panose="020B0503020204020204" pitchFamily="34" charset="-122"/>
            </a:endParaRPr>
          </a:p>
          <a:p>
            <a:pPr indent="457200" fontAlgn="auto">
              <a:lnSpc>
                <a:spcPct val="180000"/>
              </a:lnSpc>
            </a:pPr>
            <a:r>
              <a:rPr lang="zh-CN" altLang="en-US" dirty="0" smtClean="0">
                <a:latin typeface="Arial" panose="020B0604020202020204" pitchFamily="34" charset="0"/>
                <a:ea typeface="微软雅黑" panose="020B0503020204020204" pitchFamily="34" charset="-122"/>
              </a:rPr>
              <a:t>在本次科学探究过程中，幼儿的好奇心得到了充分的满足。</a:t>
            </a:r>
            <a:endParaRPr lang="zh-CN" altLang="en-US" dirty="0" smtClean="0">
              <a:latin typeface="Arial" panose="020B0604020202020204" pitchFamily="34" charset="0"/>
              <a:ea typeface="微软雅黑" panose="020B0503020204020204" pitchFamily="34" charset="-122"/>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文本框 12"/>
          <p:cNvSpPr txBox="1"/>
          <p:nvPr/>
        </p:nvSpPr>
        <p:spPr>
          <a:xfrm>
            <a:off x="1308100" y="396875"/>
            <a:ext cx="2940685"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思考与练习</a:t>
            </a:r>
            <a:endParaRPr lang="zh-CN" altLang="en-US" sz="3200" b="1" dirty="0" smtClean="0">
              <a:latin typeface="方正少儿_GBK" panose="03000509000000000000" charset="-122"/>
              <a:ea typeface="方正少儿_GBK" panose="03000509000000000000" charset="-122"/>
            </a:endParaRPr>
          </a:p>
        </p:txBody>
      </p:sp>
      <p:sp>
        <p:nvSpPr>
          <p:cNvPr id="14" name="文本框 13"/>
          <p:cNvSpPr txBox="1"/>
          <p:nvPr/>
        </p:nvSpPr>
        <p:spPr>
          <a:xfrm>
            <a:off x="584200" y="1737995"/>
            <a:ext cx="11167745" cy="2971800"/>
          </a:xfrm>
          <a:prstGeom prst="rect">
            <a:avLst/>
          </a:prstGeom>
          <a:noFill/>
        </p:spPr>
        <p:txBody>
          <a:bodyPr wrap="square" rtlCol="0" anchor="t">
            <a:spAutoFit/>
          </a:bodyPr>
          <a:p>
            <a:pPr>
              <a:lnSpc>
                <a:spcPct val="260000"/>
              </a:lnSpc>
            </a:pPr>
            <a:r>
              <a:rPr dirty="0" smtClean="0">
                <a:latin typeface="Arial" panose="020B0604020202020204" pitchFamily="34" charset="0"/>
                <a:ea typeface="微软雅黑" panose="020B0503020204020204" pitchFamily="34" charset="-122"/>
              </a:rPr>
              <a:t>1. 简述幼儿科学教育的基本途径及其特点。</a:t>
            </a:r>
            <a:endParaRPr dirty="0" smtClean="0">
              <a:latin typeface="Arial" panose="020B0604020202020204" pitchFamily="34" charset="0"/>
              <a:ea typeface="微软雅黑" panose="020B0503020204020204" pitchFamily="34" charset="-122"/>
            </a:endParaRPr>
          </a:p>
          <a:p>
            <a:pPr>
              <a:lnSpc>
                <a:spcPct val="260000"/>
              </a:lnSpc>
            </a:pPr>
            <a:r>
              <a:rPr dirty="0" smtClean="0">
                <a:latin typeface="Arial" panose="020B0604020202020204" pitchFamily="34" charset="0"/>
                <a:ea typeface="微软雅黑" panose="020B0503020204020204" pitchFamily="34" charset="-122"/>
              </a:rPr>
              <a:t>2. 教师在选择幼儿科学教育方法时应遵循哪些原则？</a:t>
            </a:r>
            <a:endParaRPr dirty="0" smtClean="0">
              <a:latin typeface="Arial" panose="020B0604020202020204" pitchFamily="34" charset="0"/>
              <a:ea typeface="微软雅黑" panose="020B0503020204020204" pitchFamily="34" charset="-122"/>
            </a:endParaRPr>
          </a:p>
          <a:p>
            <a:pPr>
              <a:lnSpc>
                <a:spcPct val="260000"/>
              </a:lnSpc>
            </a:pPr>
            <a:r>
              <a:rPr dirty="0" smtClean="0">
                <a:latin typeface="Arial" panose="020B0604020202020204" pitchFamily="34" charset="0"/>
                <a:ea typeface="微软雅黑" panose="020B0503020204020204" pitchFamily="34" charset="-122"/>
              </a:rPr>
              <a:t>3. 幼儿科学探究的基本步骤是什么？</a:t>
            </a:r>
            <a:endParaRPr dirty="0" smtClean="0">
              <a:latin typeface="Arial" panose="020B0604020202020204" pitchFamily="34" charset="0"/>
              <a:ea typeface="微软雅黑" panose="020B0503020204020204" pitchFamily="34" charset="-122"/>
            </a:endParaRPr>
          </a:p>
          <a:p>
            <a:pPr>
              <a:lnSpc>
                <a:spcPct val="260000"/>
              </a:lnSpc>
            </a:pPr>
            <a:r>
              <a:rPr dirty="0" smtClean="0">
                <a:latin typeface="Arial" panose="020B0604020202020204" pitchFamily="34" charset="0"/>
                <a:ea typeface="微软雅黑" panose="020B0503020204020204" pitchFamily="34" charset="-122"/>
              </a:rPr>
              <a:t>4. 3~6 岁幼儿科学探究的年龄特点有哪些？</a:t>
            </a:r>
            <a:endParaRPr dirty="0" smtClean="0">
              <a:latin typeface="Arial" panose="020B0604020202020204" pitchFamily="34" charset="0"/>
              <a:ea typeface="微软雅黑" panose="020B0503020204020204" pitchFamily="34" charset="-122"/>
            </a:endParaRPr>
          </a:p>
        </p:txBody>
      </p:sp>
      <p:sp>
        <p:nvSpPr>
          <p:cNvPr id="7" name="wallet_31368"/>
          <p:cNvSpPr>
            <a:spLocks noChangeAspect="1"/>
          </p:cNvSpPr>
          <p:nvPr/>
        </p:nvSpPr>
        <p:spPr bwMode="auto">
          <a:xfrm>
            <a:off x="584200" y="487045"/>
            <a:ext cx="557530" cy="550545"/>
          </a:xfrm>
          <a:custGeom>
            <a:avLst/>
            <a:gdLst>
              <a:gd name="T0" fmla="*/ 3327 w 4719"/>
              <a:gd name="T1" fmla="*/ 3049 h 4660"/>
              <a:gd name="T2" fmla="*/ 3171 w 4719"/>
              <a:gd name="T3" fmla="*/ 3204 h 4660"/>
              <a:gd name="T4" fmla="*/ 3015 w 4719"/>
              <a:gd name="T5" fmla="*/ 3049 h 4660"/>
              <a:gd name="T6" fmla="*/ 3171 w 4719"/>
              <a:gd name="T7" fmla="*/ 2893 h 4660"/>
              <a:gd name="T8" fmla="*/ 3327 w 4719"/>
              <a:gd name="T9" fmla="*/ 3049 h 4660"/>
              <a:gd name="T10" fmla="*/ 4216 w 4719"/>
              <a:gd name="T11" fmla="*/ 1131 h 4660"/>
              <a:gd name="T12" fmla="*/ 4328 w 4719"/>
              <a:gd name="T13" fmla="*/ 1019 h 4660"/>
              <a:gd name="T14" fmla="*/ 4216 w 4719"/>
              <a:gd name="T15" fmla="*/ 907 h 4660"/>
              <a:gd name="T16" fmla="*/ 3615 w 4719"/>
              <a:gd name="T17" fmla="*/ 907 h 4660"/>
              <a:gd name="T18" fmla="*/ 3688 w 4719"/>
              <a:gd name="T19" fmla="*/ 1131 h 4660"/>
              <a:gd name="T20" fmla="*/ 4216 w 4719"/>
              <a:gd name="T21" fmla="*/ 1131 h 4660"/>
              <a:gd name="T22" fmla="*/ 4719 w 4719"/>
              <a:gd name="T23" fmla="*/ 2925 h 4660"/>
              <a:gd name="T24" fmla="*/ 4719 w 4719"/>
              <a:gd name="T25" fmla="*/ 3212 h 4660"/>
              <a:gd name="T26" fmla="*/ 4488 w 4719"/>
              <a:gd name="T27" fmla="*/ 3529 h 4660"/>
              <a:gd name="T28" fmla="*/ 4488 w 4719"/>
              <a:gd name="T29" fmla="*/ 4511 h 4660"/>
              <a:gd name="T30" fmla="*/ 4338 w 4719"/>
              <a:gd name="T31" fmla="*/ 4660 h 4660"/>
              <a:gd name="T32" fmla="*/ 150 w 4719"/>
              <a:gd name="T33" fmla="*/ 4660 h 4660"/>
              <a:gd name="T34" fmla="*/ 0 w 4719"/>
              <a:gd name="T35" fmla="*/ 4511 h 4660"/>
              <a:gd name="T36" fmla="*/ 0 w 4719"/>
              <a:gd name="T37" fmla="*/ 1531 h 4660"/>
              <a:gd name="T38" fmla="*/ 3 w 4719"/>
              <a:gd name="T39" fmla="*/ 1504 h 4660"/>
              <a:gd name="T40" fmla="*/ 0 w 4719"/>
              <a:gd name="T41" fmla="*/ 1456 h 4660"/>
              <a:gd name="T42" fmla="*/ 444 w 4719"/>
              <a:gd name="T43" fmla="*/ 907 h 4660"/>
              <a:gd name="T44" fmla="*/ 627 w 4719"/>
              <a:gd name="T45" fmla="*/ 907 h 4660"/>
              <a:gd name="T46" fmla="*/ 604 w 4719"/>
              <a:gd name="T47" fmla="*/ 930 h 4660"/>
              <a:gd name="T48" fmla="*/ 596 w 4719"/>
              <a:gd name="T49" fmla="*/ 1131 h 4660"/>
              <a:gd name="T50" fmla="*/ 444 w 4719"/>
              <a:gd name="T51" fmla="*/ 1131 h 4660"/>
              <a:gd name="T52" fmla="*/ 234 w 4719"/>
              <a:gd name="T53" fmla="*/ 1382 h 4660"/>
              <a:gd name="T54" fmla="*/ 4338 w 4719"/>
              <a:gd name="T55" fmla="*/ 1382 h 4660"/>
              <a:gd name="T56" fmla="*/ 4488 w 4719"/>
              <a:gd name="T57" fmla="*/ 1531 h 4660"/>
              <a:gd name="T58" fmla="*/ 4488 w 4719"/>
              <a:gd name="T59" fmla="*/ 2607 h 4660"/>
              <a:gd name="T60" fmla="*/ 4719 w 4719"/>
              <a:gd name="T61" fmla="*/ 2925 h 4660"/>
              <a:gd name="T62" fmla="*/ 4645 w 4719"/>
              <a:gd name="T63" fmla="*/ 2925 h 4660"/>
              <a:gd name="T64" fmla="*/ 4383 w 4719"/>
              <a:gd name="T65" fmla="*/ 2664 h 4660"/>
              <a:gd name="T66" fmla="*/ 3070 w 4719"/>
              <a:gd name="T67" fmla="*/ 2664 h 4660"/>
              <a:gd name="T68" fmla="*/ 2671 w 4719"/>
              <a:gd name="T69" fmla="*/ 3063 h 4660"/>
              <a:gd name="T70" fmla="*/ 3070 w 4719"/>
              <a:gd name="T71" fmla="*/ 3462 h 4660"/>
              <a:gd name="T72" fmla="*/ 4454 w 4719"/>
              <a:gd name="T73" fmla="*/ 3462 h 4660"/>
              <a:gd name="T74" fmla="*/ 4645 w 4719"/>
              <a:gd name="T75" fmla="*/ 3212 h 4660"/>
              <a:gd name="T76" fmla="*/ 4645 w 4719"/>
              <a:gd name="T77" fmla="*/ 2925 h 4660"/>
              <a:gd name="T78" fmla="*/ 4645 w 4719"/>
              <a:gd name="T79" fmla="*/ 2925 h 4660"/>
              <a:gd name="T80" fmla="*/ 3667 w 4719"/>
              <a:gd name="T81" fmla="*/ 1276 h 4660"/>
              <a:gd name="T82" fmla="*/ 3465 w 4719"/>
              <a:gd name="T83" fmla="*/ 755 h 4660"/>
              <a:gd name="T84" fmla="*/ 2119 w 4719"/>
              <a:gd name="T85" fmla="*/ 1276 h 4660"/>
              <a:gd name="T86" fmla="*/ 3667 w 4719"/>
              <a:gd name="T87" fmla="*/ 1276 h 4660"/>
              <a:gd name="T88" fmla="*/ 734 w 4719"/>
              <a:gd name="T89" fmla="*/ 1276 h 4660"/>
              <a:gd name="T90" fmla="*/ 1116 w 4719"/>
              <a:gd name="T91" fmla="*/ 1276 h 4660"/>
              <a:gd name="T92" fmla="*/ 3334 w 4719"/>
              <a:gd name="T93" fmla="*/ 417 h 4660"/>
              <a:gd name="T94" fmla="*/ 3208 w 4719"/>
              <a:gd name="T95" fmla="*/ 90 h 4660"/>
              <a:gd name="T96" fmla="*/ 3056 w 4719"/>
              <a:gd name="T97" fmla="*/ 23 h 4660"/>
              <a:gd name="T98" fmla="*/ 724 w 4719"/>
              <a:gd name="T99" fmla="*/ 927 h 4660"/>
              <a:gd name="T100" fmla="*/ 657 w 4719"/>
              <a:gd name="T101" fmla="*/ 1078 h 4660"/>
              <a:gd name="T102" fmla="*/ 734 w 4719"/>
              <a:gd name="T103" fmla="*/ 1276 h 4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19" h="4660">
                <a:moveTo>
                  <a:pt x="3327" y="3049"/>
                </a:moveTo>
                <a:cubicBezTo>
                  <a:pt x="3327" y="3135"/>
                  <a:pt x="3257" y="3204"/>
                  <a:pt x="3171" y="3204"/>
                </a:cubicBezTo>
                <a:cubicBezTo>
                  <a:pt x="3085" y="3204"/>
                  <a:pt x="3015" y="3135"/>
                  <a:pt x="3015" y="3049"/>
                </a:cubicBezTo>
                <a:cubicBezTo>
                  <a:pt x="3015" y="2963"/>
                  <a:pt x="3085" y="2893"/>
                  <a:pt x="3171" y="2893"/>
                </a:cubicBezTo>
                <a:cubicBezTo>
                  <a:pt x="3257" y="2893"/>
                  <a:pt x="3327" y="2963"/>
                  <a:pt x="3327" y="3049"/>
                </a:cubicBezTo>
                <a:close/>
                <a:moveTo>
                  <a:pt x="4216" y="1131"/>
                </a:moveTo>
                <a:cubicBezTo>
                  <a:pt x="4278" y="1131"/>
                  <a:pt x="4328" y="1081"/>
                  <a:pt x="4328" y="1019"/>
                </a:cubicBezTo>
                <a:cubicBezTo>
                  <a:pt x="4328" y="957"/>
                  <a:pt x="4278" y="907"/>
                  <a:pt x="4216" y="907"/>
                </a:cubicBezTo>
                <a:lnTo>
                  <a:pt x="3615" y="907"/>
                </a:lnTo>
                <a:lnTo>
                  <a:pt x="3688" y="1131"/>
                </a:lnTo>
                <a:lnTo>
                  <a:pt x="4216" y="1131"/>
                </a:lnTo>
                <a:close/>
                <a:moveTo>
                  <a:pt x="4719" y="2925"/>
                </a:moveTo>
                <a:lnTo>
                  <a:pt x="4719" y="3212"/>
                </a:lnTo>
                <a:cubicBezTo>
                  <a:pt x="4719" y="3360"/>
                  <a:pt x="4621" y="3485"/>
                  <a:pt x="4488" y="3529"/>
                </a:cubicBezTo>
                <a:lnTo>
                  <a:pt x="4488" y="4511"/>
                </a:lnTo>
                <a:cubicBezTo>
                  <a:pt x="4488" y="4593"/>
                  <a:pt x="4421" y="4660"/>
                  <a:pt x="4338" y="4660"/>
                </a:cubicBezTo>
                <a:lnTo>
                  <a:pt x="150" y="4660"/>
                </a:lnTo>
                <a:cubicBezTo>
                  <a:pt x="67" y="4660"/>
                  <a:pt x="0" y="4593"/>
                  <a:pt x="0" y="4511"/>
                </a:cubicBezTo>
                <a:lnTo>
                  <a:pt x="0" y="1531"/>
                </a:lnTo>
                <a:cubicBezTo>
                  <a:pt x="0" y="1522"/>
                  <a:pt x="1" y="1513"/>
                  <a:pt x="3" y="1504"/>
                </a:cubicBezTo>
                <a:cubicBezTo>
                  <a:pt x="1" y="1488"/>
                  <a:pt x="0" y="1472"/>
                  <a:pt x="0" y="1456"/>
                </a:cubicBezTo>
                <a:cubicBezTo>
                  <a:pt x="0" y="1207"/>
                  <a:pt x="198" y="907"/>
                  <a:pt x="444" y="907"/>
                </a:cubicBezTo>
                <a:lnTo>
                  <a:pt x="627" y="907"/>
                </a:lnTo>
                <a:cubicBezTo>
                  <a:pt x="620" y="915"/>
                  <a:pt x="612" y="922"/>
                  <a:pt x="604" y="930"/>
                </a:cubicBezTo>
                <a:cubicBezTo>
                  <a:pt x="550" y="984"/>
                  <a:pt x="547" y="1073"/>
                  <a:pt x="596" y="1131"/>
                </a:cubicBezTo>
                <a:lnTo>
                  <a:pt x="444" y="1131"/>
                </a:lnTo>
                <a:cubicBezTo>
                  <a:pt x="357" y="1131"/>
                  <a:pt x="264" y="1261"/>
                  <a:pt x="234" y="1382"/>
                </a:cubicBezTo>
                <a:lnTo>
                  <a:pt x="4338" y="1382"/>
                </a:lnTo>
                <a:cubicBezTo>
                  <a:pt x="4421" y="1382"/>
                  <a:pt x="4488" y="1449"/>
                  <a:pt x="4488" y="1531"/>
                </a:cubicBezTo>
                <a:lnTo>
                  <a:pt x="4488" y="2607"/>
                </a:lnTo>
                <a:cubicBezTo>
                  <a:pt x="4621" y="2651"/>
                  <a:pt x="4719" y="2776"/>
                  <a:pt x="4719" y="2925"/>
                </a:cubicBezTo>
                <a:close/>
                <a:moveTo>
                  <a:pt x="4645" y="2925"/>
                </a:moveTo>
                <a:cubicBezTo>
                  <a:pt x="4645" y="2781"/>
                  <a:pt x="4527" y="2664"/>
                  <a:pt x="4383" y="2664"/>
                </a:cubicBezTo>
                <a:lnTo>
                  <a:pt x="3070" y="2664"/>
                </a:lnTo>
                <a:cubicBezTo>
                  <a:pt x="2850" y="2664"/>
                  <a:pt x="2671" y="2842"/>
                  <a:pt x="2671" y="3063"/>
                </a:cubicBezTo>
                <a:cubicBezTo>
                  <a:pt x="2671" y="3283"/>
                  <a:pt x="2850" y="3462"/>
                  <a:pt x="3070" y="3462"/>
                </a:cubicBezTo>
                <a:lnTo>
                  <a:pt x="4454" y="3462"/>
                </a:lnTo>
                <a:cubicBezTo>
                  <a:pt x="4563" y="3431"/>
                  <a:pt x="4645" y="3331"/>
                  <a:pt x="4645" y="3212"/>
                </a:cubicBezTo>
                <a:lnTo>
                  <a:pt x="4645" y="2925"/>
                </a:lnTo>
                <a:lnTo>
                  <a:pt x="4645" y="2925"/>
                </a:lnTo>
                <a:close/>
                <a:moveTo>
                  <a:pt x="3667" y="1276"/>
                </a:moveTo>
                <a:lnTo>
                  <a:pt x="3465" y="755"/>
                </a:lnTo>
                <a:lnTo>
                  <a:pt x="2119" y="1276"/>
                </a:lnTo>
                <a:lnTo>
                  <a:pt x="3667" y="1276"/>
                </a:lnTo>
                <a:close/>
                <a:moveTo>
                  <a:pt x="734" y="1276"/>
                </a:moveTo>
                <a:lnTo>
                  <a:pt x="1116" y="1276"/>
                </a:lnTo>
                <a:lnTo>
                  <a:pt x="3334" y="417"/>
                </a:lnTo>
                <a:lnTo>
                  <a:pt x="3208" y="90"/>
                </a:lnTo>
                <a:cubicBezTo>
                  <a:pt x="3184" y="30"/>
                  <a:pt x="3116" y="0"/>
                  <a:pt x="3056" y="23"/>
                </a:cubicBezTo>
                <a:lnTo>
                  <a:pt x="724" y="927"/>
                </a:lnTo>
                <a:cubicBezTo>
                  <a:pt x="664" y="950"/>
                  <a:pt x="634" y="1018"/>
                  <a:pt x="657" y="1078"/>
                </a:cubicBezTo>
                <a:lnTo>
                  <a:pt x="734" y="1276"/>
                </a:lnTo>
                <a:close/>
              </a:path>
            </a:pathLst>
          </a:custGeom>
          <a:solidFill>
            <a:schemeClr val="accent5"/>
          </a:solidFill>
          <a:ln>
            <a:noFill/>
          </a:ln>
        </p:spPr>
      </p:sp>
      <p:sp>
        <p:nvSpPr>
          <p:cNvPr id="9" name="矩形 8"/>
          <p:cNvSpPr/>
          <p:nvPr/>
        </p:nvSpPr>
        <p:spPr>
          <a:xfrm>
            <a:off x="395605" y="1636395"/>
            <a:ext cx="10096500" cy="371221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key-open-file-format_28956"/>
          <p:cNvSpPr>
            <a:spLocks noChangeAspect="1"/>
          </p:cNvSpPr>
          <p:nvPr/>
        </p:nvSpPr>
        <p:spPr bwMode="auto">
          <a:xfrm>
            <a:off x="755015" y="542290"/>
            <a:ext cx="488950" cy="508000"/>
          </a:xfrm>
          <a:custGeom>
            <a:avLst/>
            <a:gdLst>
              <a:gd name="T0" fmla="*/ 7013 w 7514"/>
              <a:gd name="T1" fmla="*/ 653 h 7812"/>
              <a:gd name="T2" fmla="*/ 4616 w 7514"/>
              <a:gd name="T3" fmla="*/ 655 h 7812"/>
              <a:gd name="T4" fmla="*/ 0 w 7514"/>
              <a:gd name="T5" fmla="*/ 616 h 7812"/>
              <a:gd name="T6" fmla="*/ 4616 w 7514"/>
              <a:gd name="T7" fmla="*/ 7812 h 7812"/>
              <a:gd name="T8" fmla="*/ 4647 w 7514"/>
              <a:gd name="T9" fmla="*/ 7139 h 7812"/>
              <a:gd name="T10" fmla="*/ 7514 w 7514"/>
              <a:gd name="T11" fmla="*/ 6638 h 7812"/>
              <a:gd name="T12" fmla="*/ 4616 w 7514"/>
              <a:gd name="T13" fmla="*/ 4561 h 7812"/>
              <a:gd name="T14" fmla="*/ 4834 w 7514"/>
              <a:gd name="T15" fmla="*/ 5094 h 7812"/>
              <a:gd name="T16" fmla="*/ 4616 w 7514"/>
              <a:gd name="T17" fmla="*/ 4561 h 7812"/>
              <a:gd name="T18" fmla="*/ 1202 w 7514"/>
              <a:gd name="T19" fmla="*/ 4737 h 7812"/>
              <a:gd name="T20" fmla="*/ 784 w 7514"/>
              <a:gd name="T21" fmla="*/ 4273 h 7812"/>
              <a:gd name="T22" fmla="*/ 513 w 7514"/>
              <a:gd name="T23" fmla="*/ 4710 h 7812"/>
              <a:gd name="T24" fmla="*/ 784 w 7514"/>
              <a:gd name="T25" fmla="*/ 3350 h 7812"/>
              <a:gd name="T26" fmla="*/ 790 w 7514"/>
              <a:gd name="T27" fmla="*/ 3956 h 7812"/>
              <a:gd name="T28" fmla="*/ 1161 w 7514"/>
              <a:gd name="T29" fmla="*/ 3335 h 7812"/>
              <a:gd name="T30" fmla="*/ 1093 w 7514"/>
              <a:gd name="T31" fmla="*/ 3932 h 7812"/>
              <a:gd name="T32" fmla="*/ 1202 w 7514"/>
              <a:gd name="T33" fmla="*/ 4737 h 7812"/>
              <a:gd name="T34" fmla="*/ 1674 w 7514"/>
              <a:gd name="T35" fmla="*/ 4756 h 7812"/>
              <a:gd name="T36" fmla="*/ 2557 w 7514"/>
              <a:gd name="T37" fmla="*/ 3278 h 7812"/>
              <a:gd name="T38" fmla="*/ 1989 w 7514"/>
              <a:gd name="T39" fmla="*/ 3573 h 7812"/>
              <a:gd name="T40" fmla="*/ 2523 w 7514"/>
              <a:gd name="T41" fmla="*/ 3873 h 7812"/>
              <a:gd name="T42" fmla="*/ 1989 w 7514"/>
              <a:gd name="T43" fmla="*/ 4148 h 7812"/>
              <a:gd name="T44" fmla="*/ 2588 w 7514"/>
              <a:gd name="T45" fmla="*/ 4511 h 7812"/>
              <a:gd name="T46" fmla="*/ 3555 w 7514"/>
              <a:gd name="T47" fmla="*/ 4830 h 7812"/>
              <a:gd name="T48" fmla="*/ 3187 w 7514"/>
              <a:gd name="T49" fmla="*/ 4175 h 7812"/>
              <a:gd name="T50" fmla="*/ 3095 w 7514"/>
              <a:gd name="T51" fmla="*/ 3256 h 7812"/>
              <a:gd name="T52" fmla="*/ 3384 w 7514"/>
              <a:gd name="T53" fmla="*/ 3926 h 7812"/>
              <a:gd name="T54" fmla="*/ 3513 w 7514"/>
              <a:gd name="T55" fmla="*/ 3621 h 7812"/>
              <a:gd name="T56" fmla="*/ 4118 w 7514"/>
              <a:gd name="T57" fmla="*/ 3214 h 7812"/>
              <a:gd name="T58" fmla="*/ 3555 w 7514"/>
              <a:gd name="T59" fmla="*/ 4830 h 7812"/>
              <a:gd name="T60" fmla="*/ 7013 w 7514"/>
              <a:gd name="T61" fmla="*/ 6853 h 7812"/>
              <a:gd name="T62" fmla="*/ 4616 w 7514"/>
              <a:gd name="T63" fmla="*/ 6850 h 7812"/>
              <a:gd name="T64" fmla="*/ 5369 w 7514"/>
              <a:gd name="T65" fmla="*/ 5201 h 7812"/>
              <a:gd name="T66" fmla="*/ 5815 w 7514"/>
              <a:gd name="T67" fmla="*/ 4019 h 7812"/>
              <a:gd name="T68" fmla="*/ 5833 w 7514"/>
              <a:gd name="T69" fmla="*/ 3807 h 7812"/>
              <a:gd name="T70" fmla="*/ 6046 w 7514"/>
              <a:gd name="T71" fmla="*/ 3787 h 7812"/>
              <a:gd name="T72" fmla="*/ 6065 w 7514"/>
              <a:gd name="T73" fmla="*/ 3718 h 7812"/>
              <a:gd name="T74" fmla="*/ 6211 w 7514"/>
              <a:gd name="T75" fmla="*/ 3570 h 7812"/>
              <a:gd name="T76" fmla="*/ 6271 w 7514"/>
              <a:gd name="T77" fmla="*/ 3508 h 7812"/>
              <a:gd name="T78" fmla="*/ 6435 w 7514"/>
              <a:gd name="T79" fmla="*/ 3364 h 7812"/>
              <a:gd name="T80" fmla="*/ 6495 w 7514"/>
              <a:gd name="T81" fmla="*/ 3301 h 7812"/>
              <a:gd name="T82" fmla="*/ 6671 w 7514"/>
              <a:gd name="T83" fmla="*/ 3139 h 7812"/>
              <a:gd name="T84" fmla="*/ 6816 w 7514"/>
              <a:gd name="T85" fmla="*/ 3018 h 7812"/>
              <a:gd name="T86" fmla="*/ 6974 w 7514"/>
              <a:gd name="T87" fmla="*/ 2508 h 7812"/>
              <a:gd name="T88" fmla="*/ 6835 w 7514"/>
              <a:gd name="T89" fmla="*/ 2365 h 7812"/>
              <a:gd name="T90" fmla="*/ 6294 w 7514"/>
              <a:gd name="T91" fmla="*/ 2516 h 7812"/>
              <a:gd name="T92" fmla="*/ 4616 w 7514"/>
              <a:gd name="T93" fmla="*/ 3757 h 7812"/>
              <a:gd name="T94" fmla="*/ 4647 w 7514"/>
              <a:gd name="T95" fmla="*/ 940 h 7812"/>
              <a:gd name="T96" fmla="*/ 7228 w 7514"/>
              <a:gd name="T97" fmla="*/ 1155 h 7812"/>
              <a:gd name="T98" fmla="*/ 5238 w 7514"/>
              <a:gd name="T99" fmla="*/ 3808 h 7812"/>
              <a:gd name="T100" fmla="*/ 6434 w 7514"/>
              <a:gd name="T101" fmla="*/ 2574 h 7812"/>
              <a:gd name="T102" fmla="*/ 5238 w 7514"/>
              <a:gd name="T103" fmla="*/ 3808 h 7812"/>
              <a:gd name="T104" fmla="*/ 6553 w 7514"/>
              <a:gd name="T105" fmla="*/ 2692 h 7812"/>
              <a:gd name="T106" fmla="*/ 5296 w 7514"/>
              <a:gd name="T107" fmla="*/ 3866 h 7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14" h="7812">
                <a:moveTo>
                  <a:pt x="7514" y="1155"/>
                </a:moveTo>
                <a:cubicBezTo>
                  <a:pt x="7514" y="878"/>
                  <a:pt x="7289" y="653"/>
                  <a:pt x="7013" y="653"/>
                </a:cubicBezTo>
                <a:lnTo>
                  <a:pt x="4647" y="653"/>
                </a:lnTo>
                <a:cubicBezTo>
                  <a:pt x="4637" y="653"/>
                  <a:pt x="4627" y="654"/>
                  <a:pt x="4616" y="655"/>
                </a:cubicBezTo>
                <a:lnTo>
                  <a:pt x="4616" y="0"/>
                </a:lnTo>
                <a:lnTo>
                  <a:pt x="0" y="616"/>
                </a:lnTo>
                <a:lnTo>
                  <a:pt x="0" y="7180"/>
                </a:lnTo>
                <a:lnTo>
                  <a:pt x="4616" y="7812"/>
                </a:lnTo>
                <a:lnTo>
                  <a:pt x="4616" y="7138"/>
                </a:lnTo>
                <a:cubicBezTo>
                  <a:pt x="4627" y="7139"/>
                  <a:pt x="4637" y="7139"/>
                  <a:pt x="4647" y="7139"/>
                </a:cubicBezTo>
                <a:lnTo>
                  <a:pt x="7013" y="7139"/>
                </a:lnTo>
                <a:cubicBezTo>
                  <a:pt x="7289" y="7139"/>
                  <a:pt x="7514" y="6914"/>
                  <a:pt x="7514" y="6638"/>
                </a:cubicBezTo>
                <a:lnTo>
                  <a:pt x="7514" y="1155"/>
                </a:lnTo>
                <a:close/>
                <a:moveTo>
                  <a:pt x="4616" y="4561"/>
                </a:moveTo>
                <a:cubicBezTo>
                  <a:pt x="4652" y="4584"/>
                  <a:pt x="4687" y="4611"/>
                  <a:pt x="4719" y="4643"/>
                </a:cubicBezTo>
                <a:cubicBezTo>
                  <a:pt x="4872" y="4796"/>
                  <a:pt x="4925" y="5003"/>
                  <a:pt x="4834" y="5094"/>
                </a:cubicBezTo>
                <a:cubicBezTo>
                  <a:pt x="4785" y="5142"/>
                  <a:pt x="4704" y="5149"/>
                  <a:pt x="4616" y="5123"/>
                </a:cubicBezTo>
                <a:lnTo>
                  <a:pt x="4616" y="4561"/>
                </a:lnTo>
                <a:lnTo>
                  <a:pt x="4616" y="4561"/>
                </a:lnTo>
                <a:close/>
                <a:moveTo>
                  <a:pt x="1202" y="4737"/>
                </a:moveTo>
                <a:lnTo>
                  <a:pt x="891" y="4129"/>
                </a:lnTo>
                <a:lnTo>
                  <a:pt x="784" y="4273"/>
                </a:lnTo>
                <a:lnTo>
                  <a:pt x="784" y="4721"/>
                </a:lnTo>
                <a:lnTo>
                  <a:pt x="513" y="4710"/>
                </a:lnTo>
                <a:lnTo>
                  <a:pt x="513" y="3361"/>
                </a:lnTo>
                <a:lnTo>
                  <a:pt x="784" y="3350"/>
                </a:lnTo>
                <a:lnTo>
                  <a:pt x="784" y="3956"/>
                </a:lnTo>
                <a:lnTo>
                  <a:pt x="790" y="3956"/>
                </a:lnTo>
                <a:cubicBezTo>
                  <a:pt x="817" y="3903"/>
                  <a:pt x="846" y="3854"/>
                  <a:pt x="874" y="3804"/>
                </a:cubicBezTo>
                <a:lnTo>
                  <a:pt x="1161" y="3335"/>
                </a:lnTo>
                <a:lnTo>
                  <a:pt x="1526" y="3320"/>
                </a:lnTo>
                <a:lnTo>
                  <a:pt x="1093" y="3932"/>
                </a:lnTo>
                <a:lnTo>
                  <a:pt x="1550" y="4751"/>
                </a:lnTo>
                <a:lnTo>
                  <a:pt x="1202" y="4737"/>
                </a:lnTo>
                <a:close/>
                <a:moveTo>
                  <a:pt x="2588" y="4792"/>
                </a:moveTo>
                <a:lnTo>
                  <a:pt x="1674" y="4756"/>
                </a:lnTo>
                <a:lnTo>
                  <a:pt x="1674" y="3314"/>
                </a:lnTo>
                <a:lnTo>
                  <a:pt x="2557" y="3278"/>
                </a:lnTo>
                <a:lnTo>
                  <a:pt x="2557" y="3558"/>
                </a:lnTo>
                <a:lnTo>
                  <a:pt x="1989" y="3573"/>
                </a:lnTo>
                <a:lnTo>
                  <a:pt x="1989" y="3878"/>
                </a:lnTo>
                <a:lnTo>
                  <a:pt x="2523" y="3873"/>
                </a:lnTo>
                <a:lnTo>
                  <a:pt x="2523" y="4151"/>
                </a:lnTo>
                <a:lnTo>
                  <a:pt x="1989" y="4148"/>
                </a:lnTo>
                <a:lnTo>
                  <a:pt x="1989" y="4496"/>
                </a:lnTo>
                <a:lnTo>
                  <a:pt x="2588" y="4511"/>
                </a:lnTo>
                <a:lnTo>
                  <a:pt x="2588" y="4792"/>
                </a:lnTo>
                <a:close/>
                <a:moveTo>
                  <a:pt x="3555" y="4830"/>
                </a:moveTo>
                <a:lnTo>
                  <a:pt x="3187" y="4815"/>
                </a:lnTo>
                <a:lnTo>
                  <a:pt x="3187" y="4175"/>
                </a:lnTo>
                <a:lnTo>
                  <a:pt x="2694" y="3272"/>
                </a:lnTo>
                <a:lnTo>
                  <a:pt x="3095" y="3256"/>
                </a:lnTo>
                <a:lnTo>
                  <a:pt x="3258" y="3626"/>
                </a:lnTo>
                <a:cubicBezTo>
                  <a:pt x="3309" y="3740"/>
                  <a:pt x="3343" y="3823"/>
                  <a:pt x="3384" y="3926"/>
                </a:cubicBezTo>
                <a:lnTo>
                  <a:pt x="3388" y="3926"/>
                </a:lnTo>
                <a:cubicBezTo>
                  <a:pt x="3425" y="3827"/>
                  <a:pt x="3464" y="3735"/>
                  <a:pt x="3513" y="3621"/>
                </a:cubicBezTo>
                <a:lnTo>
                  <a:pt x="3681" y="3232"/>
                </a:lnTo>
                <a:lnTo>
                  <a:pt x="4118" y="3214"/>
                </a:lnTo>
                <a:lnTo>
                  <a:pt x="3555" y="4166"/>
                </a:lnTo>
                <a:lnTo>
                  <a:pt x="3555" y="4830"/>
                </a:lnTo>
                <a:close/>
                <a:moveTo>
                  <a:pt x="7228" y="6638"/>
                </a:moveTo>
                <a:cubicBezTo>
                  <a:pt x="7228" y="6756"/>
                  <a:pt x="7131" y="6853"/>
                  <a:pt x="7013" y="6853"/>
                </a:cubicBezTo>
                <a:lnTo>
                  <a:pt x="4647" y="6853"/>
                </a:lnTo>
                <a:cubicBezTo>
                  <a:pt x="4637" y="6853"/>
                  <a:pt x="4626" y="6851"/>
                  <a:pt x="4616" y="6850"/>
                </a:cubicBezTo>
                <a:lnTo>
                  <a:pt x="4616" y="5437"/>
                </a:lnTo>
                <a:cubicBezTo>
                  <a:pt x="4882" y="5484"/>
                  <a:pt x="5165" y="5405"/>
                  <a:pt x="5369" y="5201"/>
                </a:cubicBezTo>
                <a:cubicBezTo>
                  <a:pt x="5612" y="4958"/>
                  <a:pt x="5684" y="4592"/>
                  <a:pt x="5557" y="4277"/>
                </a:cubicBezTo>
                <a:lnTo>
                  <a:pt x="5815" y="4019"/>
                </a:lnTo>
                <a:cubicBezTo>
                  <a:pt x="5826" y="4007"/>
                  <a:pt x="5833" y="3992"/>
                  <a:pt x="5833" y="3975"/>
                </a:cubicBezTo>
                <a:lnTo>
                  <a:pt x="5833" y="3807"/>
                </a:lnTo>
                <a:lnTo>
                  <a:pt x="5984" y="3802"/>
                </a:lnTo>
                <a:cubicBezTo>
                  <a:pt x="6012" y="3803"/>
                  <a:pt x="6035" y="3796"/>
                  <a:pt x="6046" y="3787"/>
                </a:cubicBezTo>
                <a:lnTo>
                  <a:pt x="6051" y="3783"/>
                </a:lnTo>
                <a:cubicBezTo>
                  <a:pt x="6068" y="3766"/>
                  <a:pt x="6064" y="3751"/>
                  <a:pt x="6065" y="3718"/>
                </a:cubicBezTo>
                <a:lnTo>
                  <a:pt x="6065" y="3575"/>
                </a:lnTo>
                <a:lnTo>
                  <a:pt x="6211" y="3570"/>
                </a:lnTo>
                <a:cubicBezTo>
                  <a:pt x="6227" y="3570"/>
                  <a:pt x="6242" y="3563"/>
                  <a:pt x="6253" y="3552"/>
                </a:cubicBezTo>
                <a:cubicBezTo>
                  <a:pt x="6264" y="3541"/>
                  <a:pt x="6271" y="3525"/>
                  <a:pt x="6271" y="3508"/>
                </a:cubicBezTo>
                <a:lnTo>
                  <a:pt x="6271" y="3369"/>
                </a:lnTo>
                <a:lnTo>
                  <a:pt x="6435" y="3364"/>
                </a:lnTo>
                <a:cubicBezTo>
                  <a:pt x="6451" y="3363"/>
                  <a:pt x="6466" y="3356"/>
                  <a:pt x="6477" y="3345"/>
                </a:cubicBezTo>
                <a:cubicBezTo>
                  <a:pt x="6488" y="3334"/>
                  <a:pt x="6495" y="3319"/>
                  <a:pt x="6495" y="3301"/>
                </a:cubicBezTo>
                <a:lnTo>
                  <a:pt x="6495" y="3145"/>
                </a:lnTo>
                <a:lnTo>
                  <a:pt x="6671" y="3139"/>
                </a:lnTo>
                <a:cubicBezTo>
                  <a:pt x="6687" y="3138"/>
                  <a:pt x="6702" y="3132"/>
                  <a:pt x="6713" y="3121"/>
                </a:cubicBezTo>
                <a:lnTo>
                  <a:pt x="6816" y="3018"/>
                </a:lnTo>
                <a:cubicBezTo>
                  <a:pt x="6829" y="3004"/>
                  <a:pt x="6840" y="2987"/>
                  <a:pt x="6845" y="2968"/>
                </a:cubicBezTo>
                <a:lnTo>
                  <a:pt x="6974" y="2508"/>
                </a:lnTo>
                <a:cubicBezTo>
                  <a:pt x="6985" y="2468"/>
                  <a:pt x="6974" y="2426"/>
                  <a:pt x="6945" y="2396"/>
                </a:cubicBezTo>
                <a:cubicBezTo>
                  <a:pt x="6917" y="2367"/>
                  <a:pt x="6875" y="2355"/>
                  <a:pt x="6835" y="2365"/>
                </a:cubicBezTo>
                <a:lnTo>
                  <a:pt x="6347" y="2486"/>
                </a:lnTo>
                <a:cubicBezTo>
                  <a:pt x="6327" y="2491"/>
                  <a:pt x="6309" y="2502"/>
                  <a:pt x="6294" y="2516"/>
                </a:cubicBezTo>
                <a:lnTo>
                  <a:pt x="5026" y="3784"/>
                </a:lnTo>
                <a:cubicBezTo>
                  <a:pt x="4892" y="3741"/>
                  <a:pt x="4751" y="3733"/>
                  <a:pt x="4616" y="3757"/>
                </a:cubicBezTo>
                <a:lnTo>
                  <a:pt x="4616" y="943"/>
                </a:lnTo>
                <a:cubicBezTo>
                  <a:pt x="4626" y="941"/>
                  <a:pt x="4637" y="940"/>
                  <a:pt x="4647" y="940"/>
                </a:cubicBezTo>
                <a:lnTo>
                  <a:pt x="7013" y="940"/>
                </a:lnTo>
                <a:cubicBezTo>
                  <a:pt x="7131" y="940"/>
                  <a:pt x="7228" y="1036"/>
                  <a:pt x="7228" y="1155"/>
                </a:cubicBezTo>
                <a:lnTo>
                  <a:pt x="7228" y="6638"/>
                </a:lnTo>
                <a:close/>
                <a:moveTo>
                  <a:pt x="5238" y="3808"/>
                </a:moveTo>
                <a:lnTo>
                  <a:pt x="5219" y="3788"/>
                </a:lnTo>
                <a:lnTo>
                  <a:pt x="6434" y="2574"/>
                </a:lnTo>
                <a:lnTo>
                  <a:pt x="6453" y="2593"/>
                </a:lnTo>
                <a:lnTo>
                  <a:pt x="5238" y="3808"/>
                </a:lnTo>
                <a:close/>
                <a:moveTo>
                  <a:pt x="6511" y="2651"/>
                </a:moveTo>
                <a:lnTo>
                  <a:pt x="6553" y="2692"/>
                </a:lnTo>
                <a:lnTo>
                  <a:pt x="5338" y="3907"/>
                </a:lnTo>
                <a:lnTo>
                  <a:pt x="5296" y="3866"/>
                </a:lnTo>
                <a:lnTo>
                  <a:pt x="6511" y="2651"/>
                </a:lnTo>
                <a:close/>
              </a:path>
            </a:pathLst>
          </a:custGeom>
          <a:solidFill>
            <a:schemeClr val="accent5">
              <a:lumMod val="75000"/>
            </a:schemeClr>
          </a:solidFill>
          <a:ln>
            <a:noFill/>
          </a:ln>
        </p:spPr>
      </p:sp>
      <p:sp>
        <p:nvSpPr>
          <p:cNvPr id="5" name="文本框 4"/>
          <p:cNvSpPr txBox="1"/>
          <p:nvPr/>
        </p:nvSpPr>
        <p:spPr>
          <a:xfrm>
            <a:off x="1414145" y="431165"/>
            <a:ext cx="2073910" cy="730885"/>
          </a:xfrm>
          <a:prstGeom prst="rect">
            <a:avLst/>
          </a:prstGeom>
          <a:noFill/>
        </p:spPr>
        <p:txBody>
          <a:bodyPr wrap="square" rtlCol="0" anchor="t">
            <a:spAutoFit/>
          </a:bodyPr>
          <a:p>
            <a:pPr algn="dist">
              <a:lnSpc>
                <a:spcPct val="130000"/>
              </a:lnSpc>
            </a:pPr>
            <a:r>
              <a:rPr lang="zh-CN" altLang="en-US" sz="3200" b="1" dirty="0" smtClean="0">
                <a:latin typeface="方正少儿_GBK" panose="03000509000000000000" charset="-122"/>
                <a:ea typeface="方正少儿_GBK" panose="03000509000000000000" charset="-122"/>
              </a:rPr>
              <a:t>技能实训</a:t>
            </a:r>
            <a:endParaRPr lang="zh-CN" altLang="en-US" sz="3200" b="1" dirty="0" smtClean="0">
              <a:latin typeface="方正少儿_GBK" panose="03000509000000000000" charset="-122"/>
              <a:ea typeface="方正少儿_GBK" panose="03000509000000000000" charset="-122"/>
            </a:endParaRPr>
          </a:p>
        </p:txBody>
      </p:sp>
      <p:sp>
        <p:nvSpPr>
          <p:cNvPr id="6" name="文本框 5"/>
          <p:cNvSpPr txBox="1"/>
          <p:nvPr/>
        </p:nvSpPr>
        <p:spPr>
          <a:xfrm>
            <a:off x="755015" y="1659890"/>
            <a:ext cx="11167745" cy="3538220"/>
          </a:xfrm>
          <a:prstGeom prst="rect">
            <a:avLst/>
          </a:prstGeom>
          <a:noFill/>
        </p:spPr>
        <p:txBody>
          <a:bodyPr wrap="square" rtlCol="0" anchor="t">
            <a:spAutoFit/>
          </a:bodyPr>
          <a:p>
            <a:pPr>
              <a:lnSpc>
                <a:spcPct val="160000"/>
              </a:lnSpc>
            </a:pPr>
            <a:r>
              <a:rPr sz="2000" b="1" dirty="0" smtClean="0">
                <a:latin typeface="Arial" panose="020B0604020202020204" pitchFamily="34" charset="0"/>
                <a:ea typeface="微软雅黑" panose="020B0503020204020204" pitchFamily="34" charset="-122"/>
              </a:rPr>
              <a:t>以下是某位幼儿教师设计的“我从哪里来”的幼儿科学探究活动，请你将其活动过程补充完整。</a:t>
            </a:r>
            <a:endParaRPr sz="2000" b="1" dirty="0" smtClean="0">
              <a:latin typeface="Arial" panose="020B0604020202020204" pitchFamily="34" charset="0"/>
              <a:ea typeface="微软雅黑" panose="020B0503020204020204" pitchFamily="34" charset="-122"/>
            </a:endParaRPr>
          </a:p>
          <a:p>
            <a:pPr>
              <a:lnSpc>
                <a:spcPct val="160000"/>
              </a:lnSpc>
            </a:pPr>
            <a:r>
              <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活动目标：</a:t>
            </a:r>
            <a:endPar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lumMod val="50000"/>
                  </a:schemeClr>
                </a:solidFill>
                <a:latin typeface="华文楷体" panose="02010600040101010101" charset="-122"/>
                <a:ea typeface="华文楷体" panose="02010600040101010101" charset="-122"/>
                <a:cs typeface="华文楷体" panose="02010600040101010101" charset="-122"/>
              </a:rPr>
              <a:t>1. 对自我生命的起源感兴趣，知道是妈妈的子宫孕育了自己。</a:t>
            </a:r>
            <a:endParaRPr sz="2000" dirty="0" smtClean="0">
              <a:solidFill>
                <a:schemeClr val="tx1">
                  <a:lumMod val="50000"/>
                </a:schemeClr>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lumMod val="50000"/>
                  </a:schemeClr>
                </a:solidFill>
                <a:latin typeface="华文楷体" panose="02010600040101010101" charset="-122"/>
                <a:ea typeface="华文楷体" panose="02010600040101010101" charset="-122"/>
                <a:cs typeface="华文楷体" panose="02010600040101010101" charset="-122"/>
              </a:rPr>
              <a:t>2. 初步了解胎儿在子宫内成长的粗浅知识，了解妈妈的辛苦，加深对妈妈的爱。</a:t>
            </a:r>
            <a:endPar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endParaRPr>
          </a:p>
          <a:p>
            <a:pPr>
              <a:lnSpc>
                <a:spcPct val="160000"/>
              </a:lnSpc>
            </a:pPr>
            <a:r>
              <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rPr>
              <a:t>活动准备：</a:t>
            </a:r>
            <a:endParaRPr sz="2000" b="1" dirty="0" smtClean="0">
              <a:solidFill>
                <a:schemeClr val="accent6">
                  <a:lumMod val="50000"/>
                </a:schemeClr>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lumMod val="50000"/>
                  </a:schemeClr>
                </a:solidFill>
                <a:latin typeface="华文楷体" panose="02010600040101010101" charset="-122"/>
                <a:ea typeface="华文楷体" panose="02010600040101010101" charset="-122"/>
                <a:cs typeface="华文楷体" panose="02010600040101010101" charset="-122"/>
              </a:rPr>
              <a:t>1. 胎儿在子宫内的成长模型或图片。</a:t>
            </a:r>
            <a:endParaRPr sz="2000" dirty="0" smtClean="0">
              <a:solidFill>
                <a:schemeClr val="tx1">
                  <a:lumMod val="50000"/>
                </a:schemeClr>
              </a:solidFill>
              <a:latin typeface="华文楷体" panose="02010600040101010101" charset="-122"/>
              <a:ea typeface="华文楷体" panose="02010600040101010101" charset="-122"/>
              <a:cs typeface="华文楷体" panose="02010600040101010101" charset="-122"/>
            </a:endParaRPr>
          </a:p>
          <a:p>
            <a:pPr>
              <a:lnSpc>
                <a:spcPct val="160000"/>
              </a:lnSpc>
            </a:pPr>
            <a:r>
              <a:rPr sz="2000" dirty="0" smtClean="0">
                <a:solidFill>
                  <a:schemeClr val="tx1">
                    <a:lumMod val="50000"/>
                  </a:schemeClr>
                </a:solidFill>
                <a:latin typeface="华文楷体" panose="02010600040101010101" charset="-122"/>
                <a:ea typeface="华文楷体" panose="02010600040101010101" charset="-122"/>
                <a:cs typeface="华文楷体" panose="02010600040101010101" charset="-122"/>
              </a:rPr>
              <a:t>2. 故事《老师变胖了》，幼儿用书《我从哪里来》，教学挂图《我从哪里来》。</a:t>
            </a:r>
            <a:endParaRPr sz="2000" dirty="0" smtClean="0">
              <a:solidFill>
                <a:schemeClr val="tx1">
                  <a:lumMod val="50000"/>
                </a:schemeClr>
              </a:solidFill>
              <a:latin typeface="华文楷体" panose="02010600040101010101" charset="-122"/>
              <a:ea typeface="华文楷体" panose="02010600040101010101" charset="-122"/>
              <a:cs typeface="华文楷体" panose="02010600040101010101" charset="-122"/>
            </a:endParaRPr>
          </a:p>
        </p:txBody>
      </p:sp>
      <p:sp>
        <p:nvSpPr>
          <p:cNvPr id="2" name="矩形 1"/>
          <p:cNvSpPr/>
          <p:nvPr/>
        </p:nvSpPr>
        <p:spPr>
          <a:xfrm>
            <a:off x="597535" y="1572895"/>
            <a:ext cx="10745470" cy="371221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2" name="任意多边形 11"/>
          <p:cNvSpPr/>
          <p:nvPr>
            <p:custDataLst>
              <p:tags r:id="rId1"/>
            </p:custDataLst>
          </p:nvPr>
        </p:nvSpPr>
        <p:spPr>
          <a:xfrm rot="19073519">
            <a:off x="4722813" y="1458913"/>
            <a:ext cx="3360738" cy="4294188"/>
          </a:xfrm>
          <a:custGeom>
            <a:avLst/>
            <a:gdLst>
              <a:gd name="connsiteX0" fmla="*/ 2806420 w 3359925"/>
              <a:gd name="connsiteY0" fmla="*/ 433639 h 4294428"/>
              <a:gd name="connsiteX1" fmla="*/ 2926287 w 3359925"/>
              <a:gd name="connsiteY1" fmla="*/ 2806421 h 4294428"/>
              <a:gd name="connsiteX2" fmla="*/ 2238926 w 3359925"/>
              <a:gd name="connsiteY2" fmla="*/ 3264536 h 4294428"/>
              <a:gd name="connsiteX3" fmla="*/ 2110490 w 3359925"/>
              <a:gd name="connsiteY3" fmla="*/ 3302855 h 4294428"/>
              <a:gd name="connsiteX4" fmla="*/ 2110489 w 3359925"/>
              <a:gd name="connsiteY4" fmla="*/ 3957010 h 4294428"/>
              <a:gd name="connsiteX5" fmla="*/ 1773071 w 3359925"/>
              <a:gd name="connsiteY5" fmla="*/ 4294428 h 4294428"/>
              <a:gd name="connsiteX6" fmla="*/ 1773072 w 3359925"/>
              <a:gd name="connsiteY6" fmla="*/ 4294427 h 4294428"/>
              <a:gd name="connsiteX7" fmla="*/ 1435654 w 3359925"/>
              <a:gd name="connsiteY7" fmla="*/ 3957009 h 4294428"/>
              <a:gd name="connsiteX8" fmla="*/ 1435654 w 3359925"/>
              <a:gd name="connsiteY8" fmla="*/ 3341898 h 4294428"/>
              <a:gd name="connsiteX9" fmla="*/ 1283535 w 3359925"/>
              <a:gd name="connsiteY9" fmla="*/ 3312800 h 4294428"/>
              <a:gd name="connsiteX10" fmla="*/ 553505 w 3359925"/>
              <a:gd name="connsiteY10" fmla="*/ 2926288 h 4294428"/>
              <a:gd name="connsiteX11" fmla="*/ 433638 w 3359925"/>
              <a:gd name="connsiteY11" fmla="*/ 553506 h 4294428"/>
              <a:gd name="connsiteX12" fmla="*/ 2806420 w 3359925"/>
              <a:gd name="connsiteY12" fmla="*/ 433639 h 429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59925" h="4294428">
                <a:moveTo>
                  <a:pt x="2806420" y="433639"/>
                </a:moveTo>
                <a:cubicBezTo>
                  <a:pt x="3494746" y="1055764"/>
                  <a:pt x="3548413" y="2118095"/>
                  <a:pt x="2926287" y="2806421"/>
                </a:cubicBezTo>
                <a:cubicBezTo>
                  <a:pt x="2731873" y="3021523"/>
                  <a:pt x="2494470" y="3174647"/>
                  <a:pt x="2238926" y="3264536"/>
                </a:cubicBezTo>
                <a:lnTo>
                  <a:pt x="2110490" y="3302855"/>
                </a:lnTo>
                <a:lnTo>
                  <a:pt x="2110489" y="3957010"/>
                </a:lnTo>
                <a:cubicBezTo>
                  <a:pt x="2110489" y="4143361"/>
                  <a:pt x="1959422" y="4294428"/>
                  <a:pt x="1773071" y="4294428"/>
                </a:cubicBezTo>
                <a:lnTo>
                  <a:pt x="1773072" y="4294427"/>
                </a:lnTo>
                <a:cubicBezTo>
                  <a:pt x="1586721" y="4294427"/>
                  <a:pt x="1435654" y="4143360"/>
                  <a:pt x="1435654" y="3957009"/>
                </a:cubicBezTo>
                <a:lnTo>
                  <a:pt x="1435654" y="3341898"/>
                </a:lnTo>
                <a:lnTo>
                  <a:pt x="1283535" y="3312800"/>
                </a:lnTo>
                <a:cubicBezTo>
                  <a:pt x="1020233" y="3249121"/>
                  <a:pt x="768607" y="3120702"/>
                  <a:pt x="553505" y="2926288"/>
                </a:cubicBezTo>
                <a:cubicBezTo>
                  <a:pt x="-134821" y="2304163"/>
                  <a:pt x="-188488" y="1241832"/>
                  <a:pt x="433638" y="553506"/>
                </a:cubicBezTo>
                <a:cubicBezTo>
                  <a:pt x="1055763" y="-134821"/>
                  <a:pt x="2118094" y="-188487"/>
                  <a:pt x="2806420" y="433639"/>
                </a:cubicBezTo>
                <a:close/>
              </a:path>
            </a:pathLst>
          </a:custGeom>
          <a:solidFill>
            <a:srgbClr val="30C5C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 name="椭圆 1"/>
          <p:cNvSpPr/>
          <p:nvPr>
            <p:custDataLst>
              <p:tags r:id="rId2"/>
            </p:custDataLst>
          </p:nvPr>
        </p:nvSpPr>
        <p:spPr>
          <a:xfrm>
            <a:off x="4565650" y="1712913"/>
            <a:ext cx="3038475" cy="3036888"/>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24" name="文本框 10"/>
          <p:cNvSpPr txBox="1"/>
          <p:nvPr>
            <p:custDataLst>
              <p:tags r:id="rId3"/>
            </p:custDataLst>
          </p:nvPr>
        </p:nvSpPr>
        <p:spPr>
          <a:xfrm>
            <a:off x="4579938" y="3414713"/>
            <a:ext cx="3038475" cy="460375"/>
          </a:xfrm>
          <a:prstGeom prst="rect">
            <a:avLst/>
          </a:prstGeom>
          <a:noFill/>
          <a:ln w="9525">
            <a:noFill/>
          </a:ln>
        </p:spPr>
        <p:txBody>
          <a:bodyPr>
            <a:spAutoFit/>
          </a:bodyPr>
          <a:p>
            <a:pPr algn="ctr" eaLnBrk="1" hangingPunct="1"/>
            <a:r>
              <a:rPr lang="zh-CN" altLang="en-US" sz="2400" dirty="0">
                <a:solidFill>
                  <a:srgbClr val="BEBEBE"/>
                </a:solidFill>
                <a:latin typeface="华文细黑" panose="02010600040101010101" pitchFamily="2" charset="-122"/>
                <a:ea typeface="华文细黑" panose="02010600040101010101" pitchFamily="2" charset="-122"/>
              </a:rPr>
              <a:t>谢谢观看</a:t>
            </a:r>
            <a:endParaRPr lang="zh-CN" altLang="en-US" sz="2400" dirty="0">
              <a:solidFill>
                <a:srgbClr val="BEBEBE"/>
              </a:solidFill>
              <a:latin typeface="华文细黑" panose="02010600040101010101" pitchFamily="2" charset="-122"/>
              <a:ea typeface="华文细黑" panose="02010600040101010101" pitchFamily="2" charset="-122"/>
            </a:endParaRPr>
          </a:p>
        </p:txBody>
      </p:sp>
      <p:sp>
        <p:nvSpPr>
          <p:cNvPr id="5125" name="Freeform 5"/>
          <p:cNvSpPr>
            <a:spLocks noEditPoints="1"/>
          </p:cNvSpPr>
          <p:nvPr>
            <p:custDataLst>
              <p:tags r:id="rId4"/>
            </p:custDataLst>
          </p:nvPr>
        </p:nvSpPr>
        <p:spPr>
          <a:xfrm>
            <a:off x="4751388" y="2819400"/>
            <a:ext cx="2703512" cy="461963"/>
          </a:xfrm>
          <a:custGeom>
            <a:avLst/>
            <a:gdLst/>
            <a:ahLst/>
            <a:cxnLst>
              <a:cxn ang="0">
                <a:pos x="2147483646" y="2147483646"/>
              </a:cxn>
              <a:cxn ang="0">
                <a:pos x="2147483646" y="1337915390"/>
              </a:cxn>
              <a:cxn ang="0">
                <a:pos x="2147483646" y="96938438"/>
              </a:cxn>
              <a:cxn ang="0">
                <a:pos x="2147483646" y="96938438"/>
              </a:cxn>
              <a:cxn ang="0">
                <a:pos x="2147483646" y="1997270601"/>
              </a:cxn>
              <a:cxn ang="0">
                <a:pos x="2147483646" y="2147483646"/>
              </a:cxn>
              <a:cxn ang="0">
                <a:pos x="2147483646" y="2147483646"/>
              </a:cxn>
              <a:cxn ang="0">
                <a:pos x="2147483646" y="96938438"/>
              </a:cxn>
              <a:cxn ang="0">
                <a:pos x="2147483646" y="96938438"/>
              </a:cxn>
              <a:cxn ang="0">
                <a:pos x="2147483646" y="96938438"/>
              </a:cxn>
              <a:cxn ang="0">
                <a:pos x="2147483646" y="2147483646"/>
              </a:cxn>
              <a:cxn ang="0">
                <a:pos x="2147483646" y="1653189318"/>
              </a:cxn>
              <a:cxn ang="0">
                <a:pos x="2147483646" y="2147483646"/>
              </a:cxn>
              <a:cxn ang="0">
                <a:pos x="2147483646" y="96938438"/>
              </a:cxn>
              <a:cxn ang="0">
                <a:pos x="2147483646" y="2147483646"/>
              </a:cxn>
              <a:cxn ang="0">
                <a:pos x="2147483646" y="2147483646"/>
              </a:cxn>
              <a:cxn ang="0">
                <a:pos x="2147483646" y="2147483646"/>
              </a:cxn>
              <a:cxn ang="0">
                <a:pos x="2147483646" y="96938438"/>
              </a:cxn>
              <a:cxn ang="0">
                <a:pos x="2147483646" y="96938438"/>
              </a:cxn>
              <a:cxn ang="0">
                <a:pos x="2147483646" y="1647076935"/>
              </a:cxn>
              <a:cxn ang="0">
                <a:pos x="2147483646" y="96938438"/>
              </a:cxn>
              <a:cxn ang="0">
                <a:pos x="2147483646" y="2147483646"/>
              </a:cxn>
              <a:cxn ang="0">
                <a:pos x="2147483646" y="2147483646"/>
              </a:cxn>
              <a:cxn ang="0">
                <a:pos x="2147483646" y="2147483646"/>
              </a:cxn>
              <a:cxn ang="0">
                <a:pos x="0" y="96938438"/>
              </a:cxn>
              <a:cxn ang="0">
                <a:pos x="2147483646" y="967630491"/>
              </a:cxn>
              <a:cxn ang="0">
                <a:pos x="1792218873" y="2147483646"/>
              </a:cxn>
              <a:cxn ang="0">
                <a:pos x="804296781" y="967630491"/>
              </a:cxn>
              <a:cxn ang="0">
                <a:pos x="0" y="96938438"/>
              </a:cxn>
              <a:cxn ang="0">
                <a:pos x="2147483646" y="326621414"/>
              </a:cxn>
              <a:cxn ang="0">
                <a:pos x="2147483646" y="870692053"/>
              </a:cxn>
              <a:cxn ang="0">
                <a:pos x="2147483646" y="1215659601"/>
              </a:cxn>
              <a:cxn ang="0">
                <a:pos x="2147483646" y="1673271374"/>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57129533"/>
              </a:cxn>
              <a:cxn ang="0">
                <a:pos x="2147483646" y="0"/>
              </a:cxn>
            </a:cxnLst>
            <a:pathLst>
              <a:path w="29643" h="4833">
                <a:moveTo>
                  <a:pt x="11704" y="1532"/>
                </a:moveTo>
                <a:cubicBezTo>
                  <a:pt x="11522" y="2021"/>
                  <a:pt x="11340" y="2509"/>
                  <a:pt x="11158" y="2997"/>
                </a:cubicBezTo>
                <a:cubicBezTo>
                  <a:pt x="11520" y="2997"/>
                  <a:pt x="11882" y="2997"/>
                  <a:pt x="12243" y="2997"/>
                </a:cubicBezTo>
                <a:cubicBezTo>
                  <a:pt x="12064" y="2509"/>
                  <a:pt x="11884" y="2021"/>
                  <a:pt x="11704" y="1532"/>
                </a:cubicBezTo>
                <a:close/>
                <a:moveTo>
                  <a:pt x="20917" y="111"/>
                </a:moveTo>
                <a:cubicBezTo>
                  <a:pt x="21351" y="111"/>
                  <a:pt x="21785" y="111"/>
                  <a:pt x="22219" y="111"/>
                </a:cubicBezTo>
                <a:cubicBezTo>
                  <a:pt x="22219" y="743"/>
                  <a:pt x="22219" y="1375"/>
                  <a:pt x="22219" y="2007"/>
                </a:cubicBezTo>
                <a:cubicBezTo>
                  <a:pt x="22748" y="1375"/>
                  <a:pt x="23277" y="743"/>
                  <a:pt x="23806" y="111"/>
                </a:cubicBezTo>
                <a:cubicBezTo>
                  <a:pt x="24341" y="111"/>
                  <a:pt x="24875" y="111"/>
                  <a:pt x="25409" y="111"/>
                </a:cubicBezTo>
                <a:cubicBezTo>
                  <a:pt x="24748" y="836"/>
                  <a:pt x="24086" y="1561"/>
                  <a:pt x="23425" y="2287"/>
                </a:cubicBezTo>
                <a:cubicBezTo>
                  <a:pt x="24148" y="3094"/>
                  <a:pt x="24870" y="3901"/>
                  <a:pt x="25592" y="4708"/>
                </a:cubicBezTo>
                <a:cubicBezTo>
                  <a:pt x="25031" y="4708"/>
                  <a:pt x="24470" y="4708"/>
                  <a:pt x="23909" y="4708"/>
                </a:cubicBezTo>
                <a:cubicBezTo>
                  <a:pt x="23346" y="4044"/>
                  <a:pt x="22782" y="3379"/>
                  <a:pt x="22219" y="2714"/>
                </a:cubicBezTo>
                <a:cubicBezTo>
                  <a:pt x="22219" y="3379"/>
                  <a:pt x="22219" y="4044"/>
                  <a:pt x="22219" y="4708"/>
                </a:cubicBezTo>
                <a:cubicBezTo>
                  <a:pt x="21785" y="4708"/>
                  <a:pt x="21351" y="4708"/>
                  <a:pt x="20917" y="4708"/>
                </a:cubicBezTo>
                <a:cubicBezTo>
                  <a:pt x="20917" y="3176"/>
                  <a:pt x="20917" y="1643"/>
                  <a:pt x="20917" y="111"/>
                </a:cubicBezTo>
                <a:close/>
                <a:moveTo>
                  <a:pt x="14876" y="111"/>
                </a:moveTo>
                <a:cubicBezTo>
                  <a:pt x="15310" y="111"/>
                  <a:pt x="15743" y="111"/>
                  <a:pt x="16177" y="111"/>
                </a:cubicBezTo>
                <a:cubicBezTo>
                  <a:pt x="16976" y="1048"/>
                  <a:pt x="17774" y="1986"/>
                  <a:pt x="18572" y="2923"/>
                </a:cubicBezTo>
                <a:cubicBezTo>
                  <a:pt x="18572" y="1986"/>
                  <a:pt x="18572" y="1048"/>
                  <a:pt x="18572" y="111"/>
                </a:cubicBezTo>
                <a:cubicBezTo>
                  <a:pt x="19006" y="111"/>
                  <a:pt x="19440" y="111"/>
                  <a:pt x="19874" y="111"/>
                </a:cubicBezTo>
                <a:cubicBezTo>
                  <a:pt x="19874" y="1643"/>
                  <a:pt x="19874" y="3176"/>
                  <a:pt x="19874" y="4708"/>
                </a:cubicBezTo>
                <a:cubicBezTo>
                  <a:pt x="19440" y="4708"/>
                  <a:pt x="19006" y="4708"/>
                  <a:pt x="18572" y="4708"/>
                </a:cubicBezTo>
                <a:cubicBezTo>
                  <a:pt x="17774" y="3770"/>
                  <a:pt x="16976" y="2831"/>
                  <a:pt x="16177" y="1893"/>
                </a:cubicBezTo>
                <a:cubicBezTo>
                  <a:pt x="16177" y="2831"/>
                  <a:pt x="16177" y="3770"/>
                  <a:pt x="16177" y="4708"/>
                </a:cubicBezTo>
                <a:cubicBezTo>
                  <a:pt x="15743" y="4708"/>
                  <a:pt x="15310" y="4708"/>
                  <a:pt x="14876" y="4708"/>
                </a:cubicBezTo>
                <a:cubicBezTo>
                  <a:pt x="14876" y="3176"/>
                  <a:pt x="14876" y="1643"/>
                  <a:pt x="14876" y="111"/>
                </a:cubicBezTo>
                <a:close/>
                <a:moveTo>
                  <a:pt x="11004" y="111"/>
                </a:moveTo>
                <a:cubicBezTo>
                  <a:pt x="11477" y="111"/>
                  <a:pt x="11950" y="111"/>
                  <a:pt x="12423" y="111"/>
                </a:cubicBezTo>
                <a:cubicBezTo>
                  <a:pt x="13051" y="1643"/>
                  <a:pt x="13680" y="3176"/>
                  <a:pt x="14308" y="4708"/>
                </a:cubicBezTo>
                <a:cubicBezTo>
                  <a:pt x="13845" y="4708"/>
                  <a:pt x="13381" y="4708"/>
                  <a:pt x="12918" y="4708"/>
                </a:cubicBezTo>
                <a:cubicBezTo>
                  <a:pt x="12811" y="4441"/>
                  <a:pt x="12703" y="4174"/>
                  <a:pt x="12596" y="3907"/>
                </a:cubicBezTo>
                <a:cubicBezTo>
                  <a:pt x="11997" y="3907"/>
                  <a:pt x="11398" y="3907"/>
                  <a:pt x="10799" y="3907"/>
                </a:cubicBezTo>
                <a:cubicBezTo>
                  <a:pt x="10684" y="4174"/>
                  <a:pt x="10569" y="4441"/>
                  <a:pt x="10454" y="4708"/>
                </a:cubicBezTo>
                <a:cubicBezTo>
                  <a:pt x="9996" y="4708"/>
                  <a:pt x="9537" y="4708"/>
                  <a:pt x="9079" y="4708"/>
                </a:cubicBezTo>
                <a:cubicBezTo>
                  <a:pt x="9721" y="3176"/>
                  <a:pt x="10362" y="1643"/>
                  <a:pt x="11004" y="111"/>
                </a:cubicBezTo>
                <a:close/>
                <a:moveTo>
                  <a:pt x="4011" y="111"/>
                </a:moveTo>
                <a:cubicBezTo>
                  <a:pt x="4445" y="111"/>
                  <a:pt x="4879" y="111"/>
                  <a:pt x="5313" y="111"/>
                </a:cubicBezTo>
                <a:cubicBezTo>
                  <a:pt x="5313" y="702"/>
                  <a:pt x="5313" y="1294"/>
                  <a:pt x="5313" y="1886"/>
                </a:cubicBezTo>
                <a:cubicBezTo>
                  <a:pt x="5939" y="1886"/>
                  <a:pt x="6565" y="1886"/>
                  <a:pt x="7191" y="1886"/>
                </a:cubicBezTo>
                <a:cubicBezTo>
                  <a:pt x="7191" y="1294"/>
                  <a:pt x="7191" y="702"/>
                  <a:pt x="7191" y="111"/>
                </a:cubicBezTo>
                <a:cubicBezTo>
                  <a:pt x="7624" y="111"/>
                  <a:pt x="8058" y="111"/>
                  <a:pt x="8492" y="111"/>
                </a:cubicBezTo>
                <a:cubicBezTo>
                  <a:pt x="8492" y="1643"/>
                  <a:pt x="8492" y="3176"/>
                  <a:pt x="8492" y="4708"/>
                </a:cubicBezTo>
                <a:cubicBezTo>
                  <a:pt x="8058" y="4708"/>
                  <a:pt x="7624" y="4708"/>
                  <a:pt x="7191" y="4708"/>
                </a:cubicBezTo>
                <a:cubicBezTo>
                  <a:pt x="7191" y="4071"/>
                  <a:pt x="7191" y="3433"/>
                  <a:pt x="7191" y="2795"/>
                </a:cubicBezTo>
                <a:cubicBezTo>
                  <a:pt x="6565" y="2795"/>
                  <a:pt x="5939" y="2795"/>
                  <a:pt x="5313" y="2795"/>
                </a:cubicBezTo>
                <a:cubicBezTo>
                  <a:pt x="5313" y="3433"/>
                  <a:pt x="5313" y="4071"/>
                  <a:pt x="5313" y="4708"/>
                </a:cubicBezTo>
                <a:cubicBezTo>
                  <a:pt x="4879" y="4708"/>
                  <a:pt x="4445" y="4708"/>
                  <a:pt x="4011" y="4708"/>
                </a:cubicBezTo>
                <a:cubicBezTo>
                  <a:pt x="4011" y="3176"/>
                  <a:pt x="4011" y="1643"/>
                  <a:pt x="4011" y="111"/>
                </a:cubicBezTo>
                <a:close/>
                <a:moveTo>
                  <a:pt x="0" y="111"/>
                </a:moveTo>
                <a:cubicBezTo>
                  <a:pt x="1147" y="111"/>
                  <a:pt x="2293" y="111"/>
                  <a:pt x="3440" y="111"/>
                </a:cubicBezTo>
                <a:cubicBezTo>
                  <a:pt x="3440" y="443"/>
                  <a:pt x="3440" y="775"/>
                  <a:pt x="3440" y="1108"/>
                </a:cubicBezTo>
                <a:cubicBezTo>
                  <a:pt x="3080" y="1108"/>
                  <a:pt x="2721" y="1108"/>
                  <a:pt x="2362" y="1108"/>
                </a:cubicBezTo>
                <a:cubicBezTo>
                  <a:pt x="2362" y="2308"/>
                  <a:pt x="2362" y="3508"/>
                  <a:pt x="2362" y="4708"/>
                </a:cubicBezTo>
                <a:cubicBezTo>
                  <a:pt x="1928" y="4708"/>
                  <a:pt x="1494" y="4708"/>
                  <a:pt x="1060" y="4708"/>
                </a:cubicBezTo>
                <a:cubicBezTo>
                  <a:pt x="1060" y="3508"/>
                  <a:pt x="1060" y="2308"/>
                  <a:pt x="1060" y="1108"/>
                </a:cubicBezTo>
                <a:cubicBezTo>
                  <a:pt x="707" y="1108"/>
                  <a:pt x="354" y="1108"/>
                  <a:pt x="0" y="1108"/>
                </a:cubicBezTo>
                <a:cubicBezTo>
                  <a:pt x="0" y="775"/>
                  <a:pt x="0" y="443"/>
                  <a:pt x="0" y="111"/>
                </a:cubicBezTo>
                <a:close/>
                <a:moveTo>
                  <a:pt x="27853" y="0"/>
                </a:moveTo>
                <a:cubicBezTo>
                  <a:pt x="28394" y="0"/>
                  <a:pt x="28923" y="124"/>
                  <a:pt x="29441" y="374"/>
                </a:cubicBezTo>
                <a:cubicBezTo>
                  <a:pt x="29268" y="683"/>
                  <a:pt x="29094" y="993"/>
                  <a:pt x="28920" y="1303"/>
                </a:cubicBezTo>
                <a:cubicBezTo>
                  <a:pt x="28636" y="1099"/>
                  <a:pt x="28349" y="997"/>
                  <a:pt x="28060" y="997"/>
                </a:cubicBezTo>
                <a:cubicBezTo>
                  <a:pt x="27920" y="997"/>
                  <a:pt x="27795" y="1029"/>
                  <a:pt x="27685" y="1095"/>
                </a:cubicBezTo>
                <a:cubicBezTo>
                  <a:pt x="27560" y="1169"/>
                  <a:pt x="27498" y="1268"/>
                  <a:pt x="27498" y="1392"/>
                </a:cubicBezTo>
                <a:cubicBezTo>
                  <a:pt x="27498" y="1514"/>
                  <a:pt x="27580" y="1619"/>
                  <a:pt x="27744" y="1707"/>
                </a:cubicBezTo>
                <a:cubicBezTo>
                  <a:pt x="27817" y="1747"/>
                  <a:pt x="28038" y="1817"/>
                  <a:pt x="28405" y="1916"/>
                </a:cubicBezTo>
                <a:cubicBezTo>
                  <a:pt x="28865" y="2040"/>
                  <a:pt x="29193" y="2215"/>
                  <a:pt x="29389" y="2442"/>
                </a:cubicBezTo>
                <a:cubicBezTo>
                  <a:pt x="29558" y="2636"/>
                  <a:pt x="29643" y="2884"/>
                  <a:pt x="29643" y="3187"/>
                </a:cubicBezTo>
                <a:cubicBezTo>
                  <a:pt x="29643" y="3965"/>
                  <a:pt x="29271" y="4472"/>
                  <a:pt x="28528" y="4708"/>
                </a:cubicBezTo>
                <a:cubicBezTo>
                  <a:pt x="28269" y="4791"/>
                  <a:pt x="27990" y="4833"/>
                  <a:pt x="27692" y="4833"/>
                </a:cubicBezTo>
                <a:cubicBezTo>
                  <a:pt x="27066" y="4833"/>
                  <a:pt x="26486" y="4659"/>
                  <a:pt x="25950" y="4311"/>
                </a:cubicBezTo>
                <a:cubicBezTo>
                  <a:pt x="26136" y="3990"/>
                  <a:pt x="26322" y="3669"/>
                  <a:pt x="26508" y="3348"/>
                </a:cubicBezTo>
                <a:cubicBezTo>
                  <a:pt x="26900" y="3673"/>
                  <a:pt x="27283" y="3836"/>
                  <a:pt x="27658" y="3836"/>
                </a:cubicBezTo>
                <a:cubicBezTo>
                  <a:pt x="27827" y="3836"/>
                  <a:pt x="27970" y="3800"/>
                  <a:pt x="28088" y="3727"/>
                </a:cubicBezTo>
                <a:cubicBezTo>
                  <a:pt x="28225" y="3645"/>
                  <a:pt x="28293" y="3530"/>
                  <a:pt x="28293" y="3380"/>
                </a:cubicBezTo>
                <a:cubicBezTo>
                  <a:pt x="28293" y="3244"/>
                  <a:pt x="28217" y="3131"/>
                  <a:pt x="28066" y="3040"/>
                </a:cubicBezTo>
                <a:cubicBezTo>
                  <a:pt x="27953" y="2972"/>
                  <a:pt x="27763" y="2903"/>
                  <a:pt x="27496" y="2832"/>
                </a:cubicBezTo>
                <a:cubicBezTo>
                  <a:pt x="27173" y="2745"/>
                  <a:pt x="26970" y="2684"/>
                  <a:pt x="26887" y="2651"/>
                </a:cubicBezTo>
                <a:cubicBezTo>
                  <a:pt x="26754" y="2599"/>
                  <a:pt x="26642" y="2539"/>
                  <a:pt x="26549" y="2469"/>
                </a:cubicBezTo>
                <a:cubicBezTo>
                  <a:pt x="26282" y="2267"/>
                  <a:pt x="26148" y="1962"/>
                  <a:pt x="26148" y="1554"/>
                </a:cubicBezTo>
                <a:cubicBezTo>
                  <a:pt x="26148" y="1128"/>
                  <a:pt x="26286" y="775"/>
                  <a:pt x="26563" y="494"/>
                </a:cubicBezTo>
                <a:cubicBezTo>
                  <a:pt x="26885" y="165"/>
                  <a:pt x="27316" y="0"/>
                  <a:pt x="27853" y="0"/>
                </a:cubicBezTo>
                <a:close/>
              </a:path>
            </a:pathLst>
          </a:custGeom>
          <a:solidFill>
            <a:srgbClr val="27A19E">
              <a:alpha val="100000"/>
            </a:srgbClr>
          </a:solidFill>
          <a:ln w="0">
            <a:noFill/>
          </a:ln>
        </p:spPr>
        <p:txBody>
          <a:bodyPr/>
          <a:p>
            <a:endParaRPr lang="zh-CN" altLang="en-US"/>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dirty="0">
                <a:ln>
                  <a:noFill/>
                </a:ln>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rPr>
              <a:t>第一节　幼儿科学教育的途径 </a:t>
            </a:r>
            <a:endParaRPr lang="zh-CN" altLang="en-US" dirty="0">
              <a:ln>
                <a:noFill/>
              </a:ln>
              <a:solidFill>
                <a:schemeClr val="accent6">
                  <a:lumMod val="75000"/>
                </a:schemeClr>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cxnSp>
        <p:nvCxnSpPr>
          <p:cNvPr id="4" name="直接连接符 3"/>
          <p:cNvCxnSpPr/>
          <p:nvPr/>
        </p:nvCxnSpPr>
        <p:spPr>
          <a:xfrm>
            <a:off x="3056255" y="3038475"/>
            <a:ext cx="6245860"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4507865" cy="570865"/>
          </a:xfrm>
          <a:prstGeom prst="rect">
            <a:avLst/>
          </a:prstGeom>
          <a:noFill/>
        </p:spPr>
        <p:txBody>
          <a:bodyPr wrap="square" rtlCol="0" anchor="t">
            <a:spAutoFit/>
          </a:bodyPr>
          <a:p>
            <a:pPr>
              <a:lnSpc>
                <a:spcPct val="130000"/>
              </a:lnSpc>
            </a:pPr>
            <a:r>
              <a:rPr lang="zh-CN" altLang="en-US" sz="2400" b="1" dirty="0" smtClean="0">
                <a:latin typeface="方正少儿_GBK" panose="03000509000000000000" charset="-122"/>
                <a:ea typeface="方正少儿_GBK" panose="03000509000000000000" charset="-122"/>
              </a:rPr>
              <a:t>一、集体教学活动</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3810635" y="1720850"/>
            <a:ext cx="7619365" cy="3136900"/>
          </a:xfrm>
          <a:prstGeom prst="rect">
            <a:avLst/>
          </a:prstGeom>
          <a:noFill/>
        </p:spPr>
        <p:txBody>
          <a:bodyPr wrap="square" rtlCol="0" anchor="t">
            <a:spAutoFit/>
          </a:bodyPr>
          <a:p>
            <a:pPr>
              <a:lnSpc>
                <a:spcPct val="220000"/>
              </a:lnSpc>
            </a:pPr>
            <a:r>
              <a:rPr lang="en-US" altLang="zh-CN" dirty="0" smtClean="0">
                <a:solidFill>
                  <a:schemeClr val="accent5">
                    <a:lumMod val="50000"/>
                  </a:schemeClr>
                </a:solidFill>
                <a:latin typeface="Arial" panose="020B0604020202020204" pitchFamily="34" charset="0"/>
                <a:ea typeface="微软雅黑" panose="020B0503020204020204" pitchFamily="34" charset="-122"/>
              </a:rPr>
              <a:t>     </a:t>
            </a:r>
            <a:r>
              <a:rPr lang="zh-CN" altLang="en-US" dirty="0" smtClean="0">
                <a:solidFill>
                  <a:schemeClr val="accent5">
                    <a:lumMod val="50000"/>
                  </a:schemeClr>
                </a:solidFill>
                <a:latin typeface="Arial" panose="020B0604020202020204" pitchFamily="34" charset="0"/>
                <a:ea typeface="微软雅黑" panose="020B0503020204020204" pitchFamily="34" charset="-122"/>
              </a:rPr>
              <a:t>集体教学活动是幼儿教育活动的一种重要组织形式。幼儿科学教育中的集体科学教学活动，是指</a:t>
            </a:r>
            <a:r>
              <a:rPr lang="zh-CN" altLang="en-US" b="1" u="sng" dirty="0" smtClean="0">
                <a:solidFill>
                  <a:schemeClr val="accent5">
                    <a:lumMod val="50000"/>
                  </a:schemeClr>
                </a:solidFill>
                <a:latin typeface="Arial" panose="020B0604020202020204" pitchFamily="34" charset="0"/>
                <a:ea typeface="微软雅黑" panose="020B0503020204020204" pitchFamily="34" charset="-122"/>
              </a:rPr>
              <a:t>教师根据幼儿科学教育的目标，有计划、有目的地选择教学内容，提供相应的材料，面向全体幼儿开展的专门教学活动</a:t>
            </a:r>
            <a:r>
              <a:rPr lang="zh-CN" altLang="en-US" dirty="0" smtClean="0">
                <a:solidFill>
                  <a:schemeClr val="accent5">
                    <a:lumMod val="50000"/>
                  </a:schemeClr>
                </a:solidFill>
                <a:latin typeface="Arial" panose="020B0604020202020204" pitchFamily="34" charset="0"/>
                <a:ea typeface="微软雅黑" panose="020B0503020204020204" pitchFamily="34" charset="-122"/>
              </a:rPr>
              <a:t>。</a:t>
            </a:r>
            <a:endParaRPr lang="zh-CN" altLang="en-US" dirty="0" smtClean="0">
              <a:solidFill>
                <a:schemeClr val="accent5">
                  <a:lumMod val="50000"/>
                </a:schemeClr>
              </a:solidFill>
              <a:latin typeface="Arial" panose="020B0604020202020204" pitchFamily="34" charset="0"/>
              <a:ea typeface="微软雅黑" panose="020B0503020204020204" pitchFamily="34" charset="-122"/>
            </a:endParaRPr>
          </a:p>
          <a:p>
            <a:pPr>
              <a:lnSpc>
                <a:spcPct val="220000"/>
              </a:lnSpc>
            </a:pPr>
            <a:r>
              <a:rPr lang="zh-CN" altLang="en-US" dirty="0" smtClean="0">
                <a:solidFill>
                  <a:schemeClr val="accent5">
                    <a:lumMod val="50000"/>
                  </a:schemeClr>
                </a:solidFill>
                <a:latin typeface="Arial" panose="020B0604020202020204" pitchFamily="34" charset="0"/>
                <a:ea typeface="微软雅黑" panose="020B0503020204020204" pitchFamily="34" charset="-122"/>
              </a:rPr>
              <a:t>   根据活动的形式特点，集体科学教学活动又分为</a:t>
            </a:r>
            <a:r>
              <a:rPr lang="zh-CN" altLang="en-US" b="1" dirty="0" smtClean="0">
                <a:solidFill>
                  <a:schemeClr val="accent5">
                    <a:lumMod val="50000"/>
                  </a:schemeClr>
                </a:solidFill>
                <a:highlight>
                  <a:srgbClr val="FFFF00"/>
                </a:highlight>
                <a:latin typeface="Arial" panose="020B0604020202020204" pitchFamily="34" charset="0"/>
                <a:ea typeface="微软雅黑" panose="020B0503020204020204" pitchFamily="34" charset="-122"/>
              </a:rPr>
              <a:t>观察认识类、实验操作类、交流讨论类、技术操作类</a:t>
            </a:r>
            <a:r>
              <a:rPr lang="zh-CN" altLang="en-US" dirty="0" smtClean="0">
                <a:solidFill>
                  <a:schemeClr val="accent5">
                    <a:lumMod val="50000"/>
                  </a:schemeClr>
                </a:solidFill>
                <a:latin typeface="Arial" panose="020B0604020202020204" pitchFamily="34" charset="0"/>
                <a:ea typeface="微软雅黑" panose="020B0503020204020204" pitchFamily="34" charset="-122"/>
              </a:rPr>
              <a:t>等类型。</a:t>
            </a:r>
            <a:endParaRPr lang="zh-CN" altLang="en-US" dirty="0" smtClean="0">
              <a:solidFill>
                <a:schemeClr val="accent5">
                  <a:lumMod val="50000"/>
                </a:schemeClr>
              </a:solidFill>
              <a:latin typeface="Arial" panose="020B0604020202020204" pitchFamily="34" charset="0"/>
              <a:ea typeface="微软雅黑" panose="020B0503020204020204" pitchFamily="34"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3010535" y="1543050"/>
            <a:ext cx="8648700" cy="349250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p:cNvPicPr>
            <a:picLocks noChangeAspect="1"/>
          </p:cNvPicPr>
          <p:nvPr/>
        </p:nvPicPr>
        <p:blipFill>
          <a:blip r:embed="rId1"/>
          <a:stretch>
            <a:fillRect/>
          </a:stretch>
        </p:blipFill>
        <p:spPr>
          <a:xfrm>
            <a:off x="304800" y="2014220"/>
            <a:ext cx="3428365" cy="228600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4507865" cy="570865"/>
          </a:xfrm>
          <a:prstGeom prst="rect">
            <a:avLst/>
          </a:prstGeom>
          <a:noFill/>
        </p:spPr>
        <p:txBody>
          <a:bodyPr wrap="square" rtlCol="0" anchor="t">
            <a:spAutoFit/>
          </a:bodyPr>
          <a:p>
            <a:pPr>
              <a:lnSpc>
                <a:spcPct val="130000"/>
              </a:lnSpc>
            </a:pPr>
            <a:r>
              <a:rPr lang="zh-CN" altLang="en-US" sz="2400" b="1" dirty="0" smtClean="0">
                <a:latin typeface="方正少儿_GBK" panose="03000509000000000000" charset="-122"/>
                <a:ea typeface="方正少儿_GBK" panose="03000509000000000000" charset="-122"/>
              </a:rPr>
              <a:t>二、科学区角活动</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3810635" y="1720850"/>
            <a:ext cx="7619365" cy="3246120"/>
          </a:xfrm>
          <a:prstGeom prst="rect">
            <a:avLst/>
          </a:prstGeom>
          <a:noFill/>
        </p:spPr>
        <p:txBody>
          <a:bodyPr wrap="square" rtlCol="0" anchor="t">
            <a:spAutoFit/>
          </a:bodyPr>
          <a:p>
            <a:pPr>
              <a:lnSpc>
                <a:spcPct val="190000"/>
              </a:lnSpc>
            </a:pPr>
            <a:r>
              <a:rPr lang="en-US" dirty="0" smtClean="0">
                <a:solidFill>
                  <a:schemeClr val="accent5">
                    <a:lumMod val="50000"/>
                  </a:schemeClr>
                </a:solidFill>
                <a:latin typeface="Arial" panose="020B0604020202020204" pitchFamily="34" charset="0"/>
                <a:ea typeface="微软雅黑" panose="020B0503020204020204" pitchFamily="34" charset="-122"/>
              </a:rPr>
              <a:t>     </a:t>
            </a:r>
            <a:r>
              <a:rPr dirty="0" smtClean="0">
                <a:solidFill>
                  <a:schemeClr val="accent5">
                    <a:lumMod val="50000"/>
                  </a:schemeClr>
                </a:solidFill>
                <a:latin typeface="Arial" panose="020B0604020202020204" pitchFamily="34" charset="0"/>
                <a:ea typeface="微软雅黑" panose="020B0503020204020204" pitchFamily="34" charset="-122"/>
              </a:rPr>
              <a:t>幼儿科学教育中的科学区角活动，是指</a:t>
            </a:r>
            <a:r>
              <a:rPr b="1" u="sng" dirty="0" smtClean="0">
                <a:solidFill>
                  <a:schemeClr val="accent5">
                    <a:lumMod val="50000"/>
                  </a:schemeClr>
                </a:solidFill>
                <a:latin typeface="Arial" panose="020B0604020202020204" pitchFamily="34" charset="0"/>
                <a:ea typeface="微软雅黑" panose="020B0503020204020204" pitchFamily="34" charset="-122"/>
              </a:rPr>
              <a:t>幼儿在专门的科学区角，自主选择活动内容、活动方式、活动材料、活动伙伴，并按照自己个性化的兴趣和原有水平进行各种科学探索和科学游戏的活动。</a:t>
            </a:r>
            <a:r>
              <a:rPr dirty="0" smtClean="0">
                <a:solidFill>
                  <a:schemeClr val="accent5">
                    <a:lumMod val="50000"/>
                  </a:schemeClr>
                </a:solidFill>
                <a:latin typeface="Arial" panose="020B0604020202020204" pitchFamily="34" charset="0"/>
                <a:ea typeface="微软雅黑" panose="020B0503020204020204" pitchFamily="34" charset="-122"/>
              </a:rPr>
              <a:t>幼儿在这里较为自由，可以找到适合自己的最佳学习方式，体验到快乐、自信和成功。</a:t>
            </a:r>
            <a:endParaRPr dirty="0" smtClean="0">
              <a:solidFill>
                <a:schemeClr val="accent5">
                  <a:lumMod val="50000"/>
                </a:schemeClr>
              </a:solidFill>
              <a:latin typeface="Arial" panose="020B0604020202020204" pitchFamily="34" charset="0"/>
              <a:ea typeface="微软雅黑" panose="020B0503020204020204" pitchFamily="34" charset="-122"/>
            </a:endParaRPr>
          </a:p>
          <a:p>
            <a:pPr>
              <a:lnSpc>
                <a:spcPct val="190000"/>
              </a:lnSpc>
            </a:pPr>
            <a:r>
              <a:rPr dirty="0" smtClean="0">
                <a:solidFill>
                  <a:schemeClr val="accent5">
                    <a:lumMod val="50000"/>
                  </a:schemeClr>
                </a:solidFill>
                <a:latin typeface="Arial" panose="020B0604020202020204" pitchFamily="34" charset="0"/>
                <a:ea typeface="微软雅黑" panose="020B0503020204020204" pitchFamily="34" charset="-122"/>
              </a:rPr>
              <a:t>    根据活动内容设置的不同，科学区角活动可以分为</a:t>
            </a:r>
            <a:r>
              <a:rPr b="1" dirty="0" smtClean="0">
                <a:solidFill>
                  <a:schemeClr val="accent5">
                    <a:lumMod val="50000"/>
                  </a:schemeClr>
                </a:solidFill>
                <a:highlight>
                  <a:srgbClr val="FFFF00"/>
                </a:highlight>
                <a:latin typeface="Arial" panose="020B0604020202020204" pitchFamily="34" charset="0"/>
                <a:ea typeface="微软雅黑" panose="020B0503020204020204" pitchFamily="34" charset="-122"/>
              </a:rPr>
              <a:t>自然角</a:t>
            </a:r>
            <a:r>
              <a:rPr dirty="0" smtClean="0">
                <a:solidFill>
                  <a:schemeClr val="accent5">
                    <a:lumMod val="50000"/>
                  </a:schemeClr>
                </a:solidFill>
                <a:latin typeface="Arial" panose="020B0604020202020204" pitchFamily="34" charset="0"/>
                <a:ea typeface="微软雅黑" panose="020B0503020204020204" pitchFamily="34" charset="-122"/>
              </a:rPr>
              <a:t>和</a:t>
            </a:r>
            <a:r>
              <a:rPr b="1" dirty="0" smtClean="0">
                <a:solidFill>
                  <a:schemeClr val="accent5">
                    <a:lumMod val="50000"/>
                  </a:schemeClr>
                </a:solidFill>
                <a:highlight>
                  <a:srgbClr val="FFFF00"/>
                </a:highlight>
                <a:latin typeface="Arial" panose="020B0604020202020204" pitchFamily="34" charset="0"/>
                <a:ea typeface="微软雅黑" panose="020B0503020204020204" pitchFamily="34" charset="-122"/>
              </a:rPr>
              <a:t>科学发现区</a:t>
            </a:r>
            <a:r>
              <a:rPr dirty="0" smtClean="0">
                <a:solidFill>
                  <a:schemeClr val="accent5">
                    <a:lumMod val="50000"/>
                  </a:schemeClr>
                </a:solidFill>
                <a:latin typeface="Arial" panose="020B0604020202020204" pitchFamily="34" charset="0"/>
                <a:ea typeface="微软雅黑" panose="020B0503020204020204" pitchFamily="34" charset="-122"/>
              </a:rPr>
              <a:t>两种类型。</a:t>
            </a:r>
            <a:endParaRPr dirty="0" smtClean="0">
              <a:solidFill>
                <a:schemeClr val="accent5">
                  <a:lumMod val="50000"/>
                </a:schemeClr>
              </a:solidFill>
              <a:latin typeface="Arial" panose="020B0604020202020204" pitchFamily="34" charset="0"/>
              <a:ea typeface="微软雅黑" panose="020B0503020204020204" pitchFamily="34"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3010535" y="1543050"/>
            <a:ext cx="8648700" cy="349250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p:cNvPicPr>
            <a:picLocks noChangeAspect="1"/>
          </p:cNvPicPr>
          <p:nvPr/>
        </p:nvPicPr>
        <p:blipFill>
          <a:blip r:embed="rId1"/>
          <a:stretch>
            <a:fillRect/>
          </a:stretch>
        </p:blipFill>
        <p:spPr>
          <a:xfrm>
            <a:off x="304800" y="2019300"/>
            <a:ext cx="3418840" cy="2286000"/>
          </a:xfrm>
          <a:prstGeom prst="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2958465"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三、生活游戏活动</a:t>
            </a:r>
            <a:endParaRPr lang="zh-CN" altLang="en-US" sz="2400" b="1" dirty="0" smtClean="0">
              <a:latin typeface="方正少儿_GBK" panose="03000509000000000000" charset="-122"/>
              <a:ea typeface="方正少儿_GBK" panose="03000509000000000000" charset="-122"/>
            </a:endParaRPr>
          </a:p>
        </p:txBody>
      </p:sp>
      <p:sp>
        <p:nvSpPr>
          <p:cNvPr id="6" name="文本框 5"/>
          <p:cNvSpPr txBox="1"/>
          <p:nvPr/>
        </p:nvSpPr>
        <p:spPr>
          <a:xfrm>
            <a:off x="1423035" y="1235710"/>
            <a:ext cx="2959100" cy="478155"/>
          </a:xfrm>
          <a:prstGeom prst="rect">
            <a:avLst/>
          </a:prstGeom>
          <a:noFill/>
        </p:spPr>
        <p:txBody>
          <a:bodyPr wrap="square" rtlCol="0" anchor="t">
            <a:spAutoFit/>
          </a:bodyPr>
          <a:p>
            <a:pPr>
              <a:lnSpc>
                <a:spcPct val="140000"/>
              </a:lnSpc>
            </a:pPr>
            <a:r>
              <a:rPr b="1" dirty="0" smtClean="0">
                <a:solidFill>
                  <a:srgbClr val="FF0000"/>
                </a:solidFill>
                <a:latin typeface="Arial" panose="020B0604020202020204" pitchFamily="34" charset="0"/>
                <a:ea typeface="微软雅黑" panose="020B0503020204020204" pitchFamily="34" charset="-122"/>
              </a:rPr>
              <a:t>（一）生活中的科学教育</a:t>
            </a:r>
            <a:endParaRPr b="1" dirty="0" smtClean="0">
              <a:solidFill>
                <a:srgbClr val="FF0000"/>
              </a:solidFill>
              <a:latin typeface="Arial" panose="020B0604020202020204" pitchFamily="34" charset="0"/>
              <a:ea typeface="微软雅黑" panose="020B0503020204020204" pitchFamily="34"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矩形 1"/>
          <p:cNvSpPr/>
          <p:nvPr/>
        </p:nvSpPr>
        <p:spPr>
          <a:xfrm>
            <a:off x="495935" y="1936750"/>
            <a:ext cx="5029200" cy="402590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22935" y="2131695"/>
            <a:ext cx="4559300" cy="3636010"/>
          </a:xfrm>
          <a:prstGeom prst="rect">
            <a:avLst/>
          </a:prstGeom>
          <a:noFill/>
        </p:spPr>
        <p:txBody>
          <a:bodyPr wrap="square" rtlCol="0" anchor="t">
            <a:spAutoFit/>
          </a:bodyPr>
          <a:p>
            <a:pPr>
              <a:lnSpc>
                <a:spcPct val="160000"/>
              </a:lnSpc>
            </a:pPr>
            <a:r>
              <a:rPr lang="en-US" altLang="zh-CN" dirty="0" smtClean="0">
                <a:latin typeface="Arial" panose="020B0604020202020204" pitchFamily="34" charset="0"/>
                <a:ea typeface="微软雅黑" panose="020B0503020204020204" pitchFamily="34" charset="-122"/>
              </a:rPr>
              <a:t>   </a:t>
            </a:r>
            <a:r>
              <a:rPr lang="zh-CN" altLang="en-US" dirty="0" smtClean="0">
                <a:latin typeface="Arial" panose="020B0604020202020204" pitchFamily="34" charset="0"/>
                <a:ea typeface="微软雅黑" panose="020B0503020204020204" pitchFamily="34" charset="-122"/>
              </a:rPr>
              <a:t>生活中的科学教育又称为随机性科学教育或偶然性科学教育。它是指在</a:t>
            </a:r>
            <a:r>
              <a:rPr lang="zh-CN" altLang="en-US" b="1" u="sng" dirty="0" smtClean="0">
                <a:latin typeface="Arial" panose="020B0604020202020204" pitchFamily="34" charset="0"/>
                <a:ea typeface="微软雅黑" panose="020B0503020204020204" pitchFamily="34" charset="-122"/>
              </a:rPr>
              <a:t>幼儿的生活中突然发生的一些有科学意义的，同时又激发了幼儿的好奇心、对幼儿来说是需要探索的或能激发幼儿探索欲望的事项。</a:t>
            </a:r>
            <a:r>
              <a:rPr lang="zh-CN" altLang="en-US" dirty="0" smtClean="0">
                <a:latin typeface="Arial" panose="020B0604020202020204" pitchFamily="34" charset="0"/>
                <a:ea typeface="微软雅黑" panose="020B0503020204020204" pitchFamily="34" charset="-122"/>
              </a:rPr>
              <a:t>因此，在幼儿的一日生活中随机地进行科学教育，是幼儿科学教育的一条重要途径。</a:t>
            </a:r>
            <a:endParaRPr lang="zh-CN" altLang="en-US" dirty="0" smtClean="0">
              <a:latin typeface="Arial" panose="020B0604020202020204" pitchFamily="34" charset="0"/>
              <a:ea typeface="微软雅黑" panose="020B0503020204020204" pitchFamily="34" charset="-122"/>
            </a:endParaRPr>
          </a:p>
          <a:p>
            <a:pPr>
              <a:lnSpc>
                <a:spcPct val="160000"/>
              </a:lnSpc>
            </a:pPr>
            <a:r>
              <a:rPr lang="zh-CN" altLang="en-US" dirty="0" smtClean="0">
                <a:latin typeface="Arial" panose="020B0604020202020204" pitchFamily="34" charset="0"/>
                <a:ea typeface="微软雅黑" panose="020B0503020204020204" pitchFamily="34" charset="-122"/>
              </a:rPr>
              <a:t>   生活是幼儿科学教育的基础和源泉。</a:t>
            </a:r>
            <a:endParaRPr lang="zh-CN" altLang="en-US" dirty="0" smtClean="0">
              <a:latin typeface="Arial" panose="020B0604020202020204" pitchFamily="34" charset="0"/>
              <a:ea typeface="微软雅黑" panose="020B0503020204020204" pitchFamily="34" charset="-122"/>
            </a:endParaRPr>
          </a:p>
        </p:txBody>
      </p:sp>
      <p:pic>
        <p:nvPicPr>
          <p:cNvPr id="9" name="图片 8" descr="t016ff0e01b6f1e3b8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4382135" y="4961255"/>
            <a:ext cx="1608455" cy="1373505"/>
          </a:xfrm>
          <a:prstGeom prst="rect">
            <a:avLst/>
          </a:prstGeom>
        </p:spPr>
      </p:pic>
      <p:sp>
        <p:nvSpPr>
          <p:cNvPr id="10" name="文本框 9"/>
          <p:cNvSpPr txBox="1"/>
          <p:nvPr/>
        </p:nvSpPr>
        <p:spPr>
          <a:xfrm>
            <a:off x="7303135" y="1197610"/>
            <a:ext cx="2959100" cy="478155"/>
          </a:xfrm>
          <a:prstGeom prst="rect">
            <a:avLst/>
          </a:prstGeom>
          <a:noFill/>
        </p:spPr>
        <p:txBody>
          <a:bodyPr wrap="square" rtlCol="0" anchor="t">
            <a:spAutoFit/>
          </a:bodyPr>
          <a:p>
            <a:pPr>
              <a:lnSpc>
                <a:spcPct val="140000"/>
              </a:lnSpc>
            </a:pPr>
            <a:r>
              <a:rPr b="1" dirty="0" smtClean="0">
                <a:solidFill>
                  <a:srgbClr val="FF0000"/>
                </a:solidFill>
                <a:latin typeface="Arial" panose="020B0604020202020204" pitchFamily="34" charset="0"/>
                <a:ea typeface="微软雅黑" panose="020B0503020204020204" pitchFamily="34" charset="-122"/>
              </a:rPr>
              <a:t>（二）游戏中的科学教育</a:t>
            </a:r>
            <a:endParaRPr b="1" dirty="0" smtClean="0">
              <a:solidFill>
                <a:srgbClr val="FF0000"/>
              </a:solidFill>
              <a:latin typeface="Arial" panose="020B0604020202020204" pitchFamily="34" charset="0"/>
              <a:ea typeface="微软雅黑" panose="020B0503020204020204" pitchFamily="34" charset="-122"/>
            </a:endParaRPr>
          </a:p>
        </p:txBody>
      </p:sp>
      <p:sp>
        <p:nvSpPr>
          <p:cNvPr id="11" name="矩形 10"/>
          <p:cNvSpPr/>
          <p:nvPr/>
        </p:nvSpPr>
        <p:spPr>
          <a:xfrm>
            <a:off x="6376035" y="1898650"/>
            <a:ext cx="5029200" cy="4025900"/>
          </a:xfrm>
          <a:prstGeom prst="rect">
            <a:avLst/>
          </a:prstGeom>
          <a:no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6503035" y="2093595"/>
            <a:ext cx="4559300" cy="2582545"/>
          </a:xfrm>
          <a:prstGeom prst="rect">
            <a:avLst/>
          </a:prstGeom>
          <a:noFill/>
        </p:spPr>
        <p:txBody>
          <a:bodyPr wrap="square" rtlCol="0" anchor="t">
            <a:spAutoFit/>
          </a:bodyPr>
          <a:p>
            <a:pPr>
              <a:lnSpc>
                <a:spcPct val="180000"/>
              </a:lnSpc>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游戏是为了满足儿童的心理需要，由儿童自发表现出的行为模式，它集娱乐性、趣味性、教育性于一体，是幼儿园里最基本的、最受幼儿喜欢的教育活动，也是对幼儿实施科学教育的重要途径。</a:t>
            </a:r>
            <a:endParaRPr dirty="0" smtClean="0">
              <a:latin typeface="Arial" panose="020B0604020202020204" pitchFamily="34" charset="0"/>
              <a:ea typeface="微软雅黑" panose="020B0503020204020204" pitchFamily="34" charset="-122"/>
            </a:endParaRPr>
          </a:p>
        </p:txBody>
      </p:sp>
      <p:pic>
        <p:nvPicPr>
          <p:cNvPr id="13" name="图片 12" descr="t016ff0e01b6f1e3b8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10020935" y="4589145"/>
            <a:ext cx="1608455" cy="1373505"/>
          </a:xfrm>
          <a:prstGeom prst="rect">
            <a:avLst/>
          </a:prstGeom>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0" name=" 170"/>
          <p:cNvSpPr/>
          <p:nvPr/>
        </p:nvSpPr>
        <p:spPr>
          <a:xfrm>
            <a:off x="546735" y="1358900"/>
            <a:ext cx="10795000" cy="3733800"/>
          </a:xfrm>
          <a:prstGeom prst="round2Diag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文本框 4"/>
          <p:cNvSpPr txBox="1"/>
          <p:nvPr/>
        </p:nvSpPr>
        <p:spPr>
          <a:xfrm>
            <a:off x="304800" y="246380"/>
            <a:ext cx="3402330"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四、跨领域整合活动</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737870" y="1826260"/>
            <a:ext cx="10603865" cy="2444115"/>
          </a:xfrm>
          <a:prstGeom prst="rect">
            <a:avLst/>
          </a:prstGeom>
          <a:noFill/>
        </p:spPr>
        <p:txBody>
          <a:bodyPr wrap="square" rtlCol="0" anchor="t">
            <a:spAutoFit/>
          </a:bodyPr>
          <a:p>
            <a:pPr>
              <a:lnSpc>
                <a:spcPct val="170000"/>
              </a:lnSpc>
            </a:pPr>
            <a:r>
              <a:rPr lang="en-US" dirty="0" smtClean="0">
                <a:latin typeface="Arial" panose="020B0604020202020204" pitchFamily="34" charset="0"/>
                <a:ea typeface="微软雅黑" panose="020B0503020204020204" pitchFamily="34" charset="-122"/>
                <a:sym typeface="+mn-ea"/>
              </a:rPr>
              <a:t>   </a:t>
            </a:r>
            <a:r>
              <a:rPr dirty="0" smtClean="0">
                <a:latin typeface="Arial" panose="020B0604020202020204" pitchFamily="34" charset="0"/>
                <a:ea typeface="微软雅黑" panose="020B0503020204020204" pitchFamily="34" charset="-122"/>
                <a:sym typeface="+mn-ea"/>
              </a:rPr>
              <a:t>《幼儿园教育指导纲要（试行）》将幼儿园教育内容分为五大领域，同时强调领域之间在课程实施层面的整合。幼儿园中的健康、社会、艺术、语言等领域的活动都应该而且可以渗透到科学教育领域中去。幼儿教师必须从幼儿发展的全局来组织科学教育活动，而不是局限于某一领域。</a:t>
            </a:r>
            <a:endParaRPr dirty="0" smtClean="0">
              <a:latin typeface="Arial" panose="020B0604020202020204" pitchFamily="34" charset="0"/>
              <a:ea typeface="微软雅黑" panose="020B0503020204020204" pitchFamily="34" charset="-122"/>
              <a:sym typeface="+mn-ea"/>
            </a:endParaRPr>
          </a:p>
          <a:p>
            <a:pPr>
              <a:lnSpc>
                <a:spcPct val="170000"/>
              </a:lnSpc>
            </a:pPr>
            <a:r>
              <a:rPr dirty="0" smtClean="0">
                <a:latin typeface="Arial" panose="020B0604020202020204" pitchFamily="34" charset="0"/>
                <a:ea typeface="微软雅黑" panose="020B0503020204020204" pitchFamily="34" charset="-122"/>
                <a:sym typeface="+mn-ea"/>
              </a:rPr>
              <a:t>    比如，美术活动是幼儿非常喜欢的活动。在美术活动中利用废旧材料，不仅能发展幼儿的动手动脑能力，使他们懂得废物利用、变废为宝，还可以使他们产生最初的成就感。</a:t>
            </a:r>
            <a:endParaRPr dirty="0" smtClean="0">
              <a:latin typeface="Arial" panose="020B0604020202020204" pitchFamily="34" charset="0"/>
              <a:ea typeface="微软雅黑" panose="020B0503020204020204" pitchFamily="34" charset="-122"/>
              <a:sym typeface="+mn-ea"/>
            </a:endParaRPr>
          </a:p>
        </p:txBody>
      </p:sp>
      <p:pic>
        <p:nvPicPr>
          <p:cNvPr id="3" name="图片 2" descr="t016ff0e01b6f1e3b84"/>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9563735" y="3719195"/>
            <a:ext cx="1608455" cy="1373505"/>
          </a:xfrm>
          <a:prstGeom prst="rect">
            <a:avLst/>
          </a:prstGeom>
        </p:spPr>
      </p:pic>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04800" y="246380"/>
            <a:ext cx="3402330" cy="570865"/>
          </a:xfrm>
          <a:prstGeom prst="rect">
            <a:avLst/>
          </a:prstGeom>
          <a:noFill/>
        </p:spPr>
        <p:txBody>
          <a:bodyPr wrap="square" rtlCol="0" anchor="t">
            <a:spAutoFit/>
          </a:bodyPr>
          <a:p>
            <a:pPr algn="dist">
              <a:lnSpc>
                <a:spcPct val="130000"/>
              </a:lnSpc>
            </a:pPr>
            <a:r>
              <a:rPr lang="zh-CN" altLang="en-US" sz="2400" b="1" dirty="0" smtClean="0">
                <a:latin typeface="方正少儿_GBK" panose="03000509000000000000" charset="-122"/>
                <a:ea typeface="方正少儿_GBK" panose="03000509000000000000" charset="-122"/>
              </a:rPr>
              <a:t>五、家庭与社区活动</a:t>
            </a:r>
            <a:endParaRPr lang="zh-CN" altLang="en-US" sz="2400" b="1" dirty="0" smtClean="0">
              <a:latin typeface="方正少儿_GBK" panose="03000509000000000000" charset="-122"/>
              <a:ea typeface="方正少儿_GBK" panose="03000509000000000000" charset="-122"/>
            </a:endParaRPr>
          </a:p>
        </p:txBody>
      </p:sp>
      <p:sp>
        <p:nvSpPr>
          <p:cNvPr id="8" name="矩形 7"/>
          <p:cNvSpPr/>
          <p:nvPr/>
        </p:nvSpPr>
        <p:spPr>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394970" y="922020"/>
            <a:ext cx="2968625" cy="423545"/>
          </a:xfrm>
          <a:prstGeom prst="rect">
            <a:avLst/>
          </a:prstGeom>
          <a:noFill/>
        </p:spPr>
        <p:txBody>
          <a:bodyPr wrap="square" rtlCol="0" anchor="t">
            <a:spAutoFit/>
          </a:bodyPr>
          <a:p>
            <a:pPr algn="dist">
              <a:lnSpc>
                <a:spcPct val="120000"/>
              </a:lnSpc>
            </a:pPr>
            <a:r>
              <a:rPr b="1" dirty="0" smtClean="0">
                <a:solidFill>
                  <a:srgbClr val="FF0000"/>
                </a:solidFill>
                <a:latin typeface="Arial" panose="020B0604020202020204" pitchFamily="34" charset="0"/>
                <a:ea typeface="微软雅黑" panose="020B0503020204020204" pitchFamily="34" charset="-122"/>
                <a:sym typeface="+mn-ea"/>
              </a:rPr>
              <a:t>（一）家庭中的科学教育</a:t>
            </a:r>
            <a:endParaRPr b="1" dirty="0" smtClean="0">
              <a:solidFill>
                <a:srgbClr val="FF0000"/>
              </a:solidFill>
              <a:latin typeface="Arial" panose="020B0604020202020204" pitchFamily="34" charset="0"/>
              <a:ea typeface="微软雅黑" panose="020B0503020204020204" pitchFamily="34" charset="-122"/>
              <a:sym typeface="+mn-ea"/>
            </a:endParaRPr>
          </a:p>
        </p:txBody>
      </p:sp>
      <p:sp>
        <p:nvSpPr>
          <p:cNvPr id="2" name="文本框 1"/>
          <p:cNvSpPr txBox="1"/>
          <p:nvPr/>
        </p:nvSpPr>
        <p:spPr>
          <a:xfrm>
            <a:off x="482600" y="1436370"/>
            <a:ext cx="10361930" cy="450850"/>
          </a:xfrm>
          <a:prstGeom prst="rect">
            <a:avLst/>
          </a:prstGeom>
          <a:noFill/>
        </p:spPr>
        <p:txBody>
          <a:bodyPr wrap="square" rtlCol="0" anchor="t">
            <a:spAutoFit/>
          </a:bodyPr>
          <a:p>
            <a:pPr>
              <a:lnSpc>
                <a:spcPct val="130000"/>
              </a:lnSpc>
            </a:pPr>
            <a:r>
              <a:rPr lang="en-US" altLang="zh-CN" b="1" dirty="0" smtClean="0">
                <a:latin typeface="Arial" panose="020B0604020202020204" pitchFamily="34" charset="0"/>
                <a:ea typeface="微软雅黑" panose="020B0503020204020204" pitchFamily="34" charset="-122"/>
              </a:rPr>
              <a:t>   </a:t>
            </a:r>
            <a:r>
              <a:rPr lang="zh-CN" altLang="en-US" b="1" dirty="0" smtClean="0">
                <a:latin typeface="Arial" panose="020B0604020202020204" pitchFamily="34" charset="0"/>
                <a:ea typeface="微软雅黑" panose="020B0503020204020204" pitchFamily="34" charset="-122"/>
              </a:rPr>
              <a:t>家庭教育是幼儿教育的重要组成部分，在家中对幼儿进行科学教育是幼儿家庭教育的重要内容。</a:t>
            </a:r>
            <a:endParaRPr lang="zh-CN" altLang="en-US" b="1" dirty="0" smtClean="0">
              <a:latin typeface="Arial" panose="020B0604020202020204" pitchFamily="34" charset="0"/>
              <a:ea typeface="微软雅黑" panose="020B0503020204020204" pitchFamily="34" charset="-122"/>
            </a:endParaRPr>
          </a:p>
        </p:txBody>
      </p:sp>
      <p:sp>
        <p:nvSpPr>
          <p:cNvPr id="4" name="文本框 3"/>
          <p:cNvSpPr txBox="1"/>
          <p:nvPr/>
        </p:nvSpPr>
        <p:spPr>
          <a:xfrm>
            <a:off x="711200" y="2042160"/>
            <a:ext cx="6413500" cy="2249170"/>
          </a:xfrm>
          <a:prstGeom prst="rect">
            <a:avLst/>
          </a:prstGeom>
          <a:noFill/>
        </p:spPr>
        <p:txBody>
          <a:bodyPr wrap="square" rtlCol="0" anchor="t">
            <a:spAutoFit/>
          </a:bodyPr>
          <a:p>
            <a:pPr marL="285750" indent="-285750">
              <a:lnSpc>
                <a:spcPct val="130000"/>
              </a:lnSpc>
              <a:buFont typeface="Wingdings" panose="05000000000000000000" charset="0"/>
              <a:buChar char="u"/>
            </a:pPr>
            <a:r>
              <a:rPr lang="en-US" dirty="0" smtClean="0">
                <a:latin typeface="Arial" panose="020B0604020202020204" pitchFamily="34" charset="0"/>
                <a:ea typeface="微软雅黑" panose="020B0503020204020204" pitchFamily="34" charset="-122"/>
              </a:rPr>
              <a:t>   </a:t>
            </a:r>
            <a:r>
              <a:rPr dirty="0" smtClean="0">
                <a:latin typeface="Arial" panose="020B0604020202020204" pitchFamily="34" charset="0"/>
                <a:ea typeface="微软雅黑" panose="020B0503020204020204" pitchFamily="34" charset="-122"/>
              </a:rPr>
              <a:t>第一，家长科学知识的多寡，决定了其是否可以为幼儿的许多问题作出合理解释；</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  第二，家长对待科学探究的态度，直接着影响其支持、指导幼儿探索世界的能力和水平；</a:t>
            </a:r>
            <a:endParaRPr dirty="0" smtClean="0">
              <a:latin typeface="Arial" panose="020B0604020202020204" pitchFamily="34" charset="0"/>
              <a:ea typeface="微软雅黑" panose="020B0503020204020204" pitchFamily="34" charset="-122"/>
            </a:endParaRPr>
          </a:p>
          <a:p>
            <a:pPr marL="285750" indent="-285750">
              <a:lnSpc>
                <a:spcPct val="130000"/>
              </a:lnSpc>
              <a:buFont typeface="Wingdings" panose="05000000000000000000" charset="0"/>
              <a:buChar char="u"/>
            </a:pPr>
            <a:r>
              <a:rPr dirty="0" smtClean="0">
                <a:latin typeface="Arial" panose="020B0604020202020204" pitchFamily="34" charset="0"/>
                <a:ea typeface="微软雅黑" panose="020B0503020204020204" pitchFamily="34" charset="-122"/>
              </a:rPr>
              <a:t>  第三，家长是否具备科学精神，对幼儿探索世界的热情和积极性会产生重大影响。</a:t>
            </a:r>
            <a:endParaRPr dirty="0" smtClean="0">
              <a:latin typeface="Arial" panose="020B0604020202020204" pitchFamily="34" charset="0"/>
              <a:ea typeface="微软雅黑" panose="020B0503020204020204" pitchFamily="34" charset="-122"/>
            </a:endParaRPr>
          </a:p>
        </p:txBody>
      </p:sp>
      <p:pic>
        <p:nvPicPr>
          <p:cNvPr id="6" name="图片 5"/>
          <p:cNvPicPr>
            <a:picLocks noChangeAspect="1"/>
          </p:cNvPicPr>
          <p:nvPr/>
        </p:nvPicPr>
        <p:blipFill>
          <a:blip r:embed="rId1"/>
          <a:srcRect l="12929" r="11452"/>
          <a:stretch>
            <a:fillRect/>
          </a:stretch>
        </p:blipFill>
        <p:spPr>
          <a:xfrm>
            <a:off x="9025255" y="2691130"/>
            <a:ext cx="2506980" cy="2204720"/>
          </a:xfrm>
          <a:prstGeom prst="ellipse">
            <a:avLst/>
          </a:prstGeom>
          <a:ln w="15875">
            <a:solidFill>
              <a:schemeClr val="accent1"/>
            </a:solidFill>
          </a:ln>
        </p:spPr>
      </p:pic>
      <p:pic>
        <p:nvPicPr>
          <p:cNvPr id="7" name="图片 6"/>
          <p:cNvPicPr>
            <a:picLocks noChangeAspect="1"/>
          </p:cNvPicPr>
          <p:nvPr/>
        </p:nvPicPr>
        <p:blipFill>
          <a:blip r:embed="rId2"/>
          <a:srcRect l="12560" r="15515"/>
          <a:stretch>
            <a:fillRect/>
          </a:stretch>
        </p:blipFill>
        <p:spPr>
          <a:xfrm>
            <a:off x="7479665" y="4127500"/>
            <a:ext cx="1545590" cy="1428750"/>
          </a:xfrm>
          <a:prstGeom prst="ellipse">
            <a:avLst/>
          </a:prstGeom>
          <a:ln>
            <a:solidFill>
              <a:schemeClr val="accent1"/>
            </a:solidFill>
          </a:ln>
        </p:spPr>
      </p:pic>
      <p:sp>
        <p:nvSpPr>
          <p:cNvPr id="3" name="文本框 2"/>
          <p:cNvSpPr txBox="1"/>
          <p:nvPr>
            <p:custDataLst>
              <p:tags r:id="rId3"/>
            </p:custDataLst>
          </p:nvPr>
        </p:nvSpPr>
        <p:spPr>
          <a:xfrm>
            <a:off x="1094105" y="4365625"/>
            <a:ext cx="5647690" cy="1751965"/>
          </a:xfrm>
          <a:prstGeom prst="rect">
            <a:avLst/>
          </a:prstGeom>
          <a:noFill/>
        </p:spPr>
        <p:txBody>
          <a:bodyPr wrap="square" rtlCol="0" anchor="t">
            <a:spAutoFit/>
          </a:bodyPr>
          <a:p>
            <a:pPr algn="l">
              <a:lnSpc>
                <a:spcPct val="120000"/>
              </a:lnSpc>
            </a:pPr>
            <a:r>
              <a:rPr b="1" dirty="0" smtClean="0">
                <a:solidFill>
                  <a:srgbClr val="FF0000"/>
                </a:solidFill>
                <a:latin typeface="Arial" panose="020B0604020202020204" pitchFamily="34" charset="0"/>
                <a:ea typeface="微软雅黑" panose="020B0503020204020204" pitchFamily="34" charset="-122"/>
                <a:sym typeface="+mn-ea"/>
              </a:rPr>
              <a:t>幼儿园应该加强家园互动，指导家长配合幼儿园的活动，提高家长的幼儿教育能力，使其充分运用家庭中的资源，如家庭中的物质设施、信息资源（书籍、报刊、电视、成人交流的信息）、人力资源等，来开展家庭科学教育活动。</a:t>
            </a:r>
            <a:endParaRPr b="1" dirty="0" smtClean="0">
              <a:solidFill>
                <a:srgbClr val="FF0000"/>
              </a:solidFill>
              <a:latin typeface="Arial" panose="020B0604020202020204" pitchFamily="34" charset="0"/>
              <a:ea typeface="微软雅黑" panose="020B0503020204020204" pitchFamily="34" charset="-122"/>
              <a:sym typeface="+mn-ea"/>
            </a:endParaRPr>
          </a:p>
        </p:txBody>
      </p:sp>
    </p:spTree>
    <p:custDataLst>
      <p:tags r:id="rId4"/>
    </p:custDataLst>
  </p:cSld>
  <p:clrMapOvr>
    <a:masterClrMapping/>
  </p:clrMapOvr>
</p:sld>
</file>

<file path=ppt/tags/tag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2.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7.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9.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0.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2.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7.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29.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30.xml><?xml version="1.0" encoding="utf-8"?>
<p:tagLst xmlns:p="http://schemas.openxmlformats.org/presentationml/2006/main">
  <p:tag name="KSO_WM_TAG_VERSION" val="1.0"/>
  <p:tag name="KSO_WM_TEMPLATE_CATEGORY" val="custom"/>
  <p:tag name="KSO_WM_TEMPLATE_INDEX" val="20184553"/>
  <p:tag name="KSO_WM_UNIT_TYPE" val="a"/>
  <p:tag name="KSO_WM_UNIT_INDEX" val="1"/>
  <p:tag name="KSO_WM_UNIT_ID" val="custom20184553_1*a*1"/>
  <p:tag name="KSO_WM_UNIT_LAYERLEVEL" val="1"/>
  <p:tag name="KSO_WM_UNIT_VALUE" val="10"/>
  <p:tag name="KSO_WM_UNIT_ISCONTENTSTITLE" val="0"/>
  <p:tag name="KSO_WM_UNIT_HIGHLIGHT" val="0"/>
  <p:tag name="KSO_WM_UNIT_COMPATIBLE" val="0"/>
  <p:tag name="KSO_WM_UNIT_CLEAR" val="0"/>
  <p:tag name="KSO_WM_BEAUTIFY_FLAG" val="#wm#"/>
  <p:tag name="KSO_WM_UNIT_PRESET_TEXT" val="空白演示"/>
</p:tagLst>
</file>

<file path=ppt/tags/tag31.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32.xml><?xml version="1.0" encoding="utf-8"?>
<p:tagLst xmlns:p="http://schemas.openxmlformats.org/presentationml/2006/main">
  <p:tag name="POCKET_APPLY_TIME" val="2018年9月6日"/>
  <p:tag name="POCKET_APPLY_TYPE" val="Slide"/>
</p:tagLst>
</file>

<file path=ppt/tags/tag33.xml><?xml version="1.0" encoding="utf-8"?>
<p:tagLst xmlns:p="http://schemas.openxmlformats.org/presentationml/2006/main">
  <p:tag name="POCKET_APPLY_TIME" val="2018年9月6日"/>
  <p:tag name="POCKET_APPLY_TYPE" val="Slide"/>
</p:tagLst>
</file>

<file path=ppt/tags/tag34.xml><?xml version="1.0" encoding="utf-8"?>
<p:tagLst xmlns:p="http://schemas.openxmlformats.org/presentationml/2006/main">
  <p:tag name="POCKET_APPLY_TIME" val="2018年9月6日"/>
  <p:tag name="POCKET_APPLY_TYPE" val="Slide"/>
</p:tagLst>
</file>

<file path=ppt/tags/tag35.xml><?xml version="1.0" encoding="utf-8"?>
<p:tagLst xmlns:p="http://schemas.openxmlformats.org/presentationml/2006/main">
  <p:tag name="POCKET_APPLY_TIME" val="2018年9月6日"/>
  <p:tag name="POCKET_APPLY_TYPE" val="Slide"/>
</p:tagLst>
</file>

<file path=ppt/tags/tag36.xml><?xml version="1.0" encoding="utf-8"?>
<p:tagLst xmlns:p="http://schemas.openxmlformats.org/presentationml/2006/main">
  <p:tag name="POCKET_APPLY_TIME" val="2018年9月6日"/>
  <p:tag name="POCKET_APPLY_TYPE" val="Slide"/>
</p:tagLst>
</file>

<file path=ppt/tags/tag37.xml><?xml version="1.0" encoding="utf-8"?>
<p:tagLst xmlns:p="http://schemas.openxmlformats.org/presentationml/2006/main">
  <p:tag name="POCKET_APPLY_TIME" val="2018年9月6日"/>
  <p:tag name="POCKET_APPLY_TYPE" val="Slide"/>
</p:tagLst>
</file>

<file path=ppt/tags/tag38.xml><?xml version="1.0" encoding="utf-8"?>
<p:tagLst xmlns:p="http://schemas.openxmlformats.org/presentationml/2006/main">
  <p:tag name="POCKET_APPLY_TIME" val="2018年9月6日"/>
  <p:tag name="POCKET_APPLY_TYPE" val="Slide"/>
</p:tagLst>
</file>

<file path=ppt/tags/tag39.xml><?xml version="1.0" encoding="utf-8"?>
<p:tagLst xmlns:p="http://schemas.openxmlformats.org/presentationml/2006/main">
  <p:tag name="POCKET_APPLY_TIME" val="2018年9月6日"/>
  <p:tag name="POCKET_APPLY_TYPE" val="Slide"/>
</p:tagLst>
</file>

<file path=ppt/tags/tag4.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0.xml><?xml version="1.0" encoding="utf-8"?>
<p:tagLst xmlns:p="http://schemas.openxmlformats.org/presentationml/2006/main">
  <p:tag name="POCKET_APPLY_TIME" val="2018年9月6日"/>
  <p:tag name="POCKET_APPLY_TYPE" val="Slide"/>
</p:tagLst>
</file>

<file path=ppt/tags/tag41.xml><?xml version="1.0" encoding="utf-8"?>
<p:tagLst xmlns:p="http://schemas.openxmlformats.org/presentationml/2006/main">
  <p:tag name="KSO_WM_BEAUTIFY_FLAG" val="#wm#"/>
  <p:tag name="KSO_WM_TEMPLATE_CATEGORY" val="custom"/>
  <p:tag name="KSO_WM_TEMPLATE_INDEX" val="20184553"/>
</p:tagLst>
</file>

<file path=ppt/tags/tag42.xml><?xml version="1.0" encoding="utf-8"?>
<p:tagLst xmlns:p="http://schemas.openxmlformats.org/presentationml/2006/main">
  <p:tag name="KSO_WM_BEAUTIFY_FLAG" val="#wm#"/>
  <p:tag name="KSO_WM_TEMPLATE_CATEGORY" val="custom"/>
  <p:tag name="KSO_WM_TEMPLATE_INDEX" val="20184553"/>
</p:tagLst>
</file>

<file path=ppt/tags/tag43.xml><?xml version="1.0" encoding="utf-8"?>
<p:tagLst xmlns:p="http://schemas.openxmlformats.org/presentationml/2006/main">
  <p:tag name="KSO_WM_BEAUTIFY_FLAG" val="#wm#"/>
  <p:tag name="KSO_WM_TEMPLATE_CATEGORY" val="custom"/>
  <p:tag name="KSO_WM_TEMPLATE_INDEX" val="20184553"/>
</p:tagLst>
</file>

<file path=ppt/tags/tag44.xml><?xml version="1.0" encoding="utf-8"?>
<p:tagLst xmlns:p="http://schemas.openxmlformats.org/presentationml/2006/main">
  <p:tag name="KSO_WM_BEAUTIFY_FLAG" val="#wm#"/>
  <p:tag name="KSO_WM_TEMPLATE_CATEGORY" val="custom"/>
  <p:tag name="KSO_WM_TEMPLATE_INDEX" val="20184553"/>
</p:tagLst>
</file>

<file path=ppt/tags/tag45.xml><?xml version="1.0" encoding="utf-8"?>
<p:tagLst xmlns:p="http://schemas.openxmlformats.org/presentationml/2006/main">
  <p:tag name="KSO_WM_BEAUTIFY_FLAG" val="#wm#"/>
  <p:tag name="KSO_WM_TEMPLATE_CATEGORY" val="custom"/>
  <p:tag name="KSO_WM_TEMPLATE_INDEX" val="20184553"/>
</p:tagLst>
</file>

<file path=ppt/tags/tag46.xml><?xml version="1.0" encoding="utf-8"?>
<p:tagLst xmlns:p="http://schemas.openxmlformats.org/presentationml/2006/main">
  <p:tag name="KSO_WM_BEAUTIFY_FLAG" val="#wm#"/>
  <p:tag name="KSO_WM_TEMPLATE_CATEGORY" val="custom"/>
  <p:tag name="KSO_WM_TEMPLATE_INDEX" val="20184553"/>
</p:tagLst>
</file>

<file path=ppt/tags/tag47.xml><?xml version="1.0" encoding="utf-8"?>
<p:tagLst xmlns:p="http://schemas.openxmlformats.org/presentationml/2006/main">
  <p:tag name="KSO_WM_BEAUTIFY_FLAG" val="#wm#"/>
  <p:tag name="KSO_WM_TEMPLATE_CATEGORY" val="custom"/>
  <p:tag name="KSO_WM_TEMPLATE_INDEX" val="20184553"/>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wm#"/>
  <p:tag name="KSO_WM_TEMPLATE_CATEGORY" val="custom"/>
  <p:tag name="KSO_WM_TEMPLATE_INDEX" val="20184553"/>
</p:tagLst>
</file>

<file path=ppt/tags/tag5.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50.xml><?xml version="1.0" encoding="utf-8"?>
<p:tagLst xmlns:p="http://schemas.openxmlformats.org/presentationml/2006/main">
  <p:tag name="KSO_WM_BEAUTIFY_FLAG" val="#wm#"/>
  <p:tag name="KSO_WM_TEMPLATE_CATEGORY" val="custom"/>
  <p:tag name="KSO_WM_TEMPLATE_INDEX" val="20184553"/>
</p:tagLst>
</file>

<file path=ppt/tags/tag51.xml><?xml version="1.0" encoding="utf-8"?>
<p:tagLst xmlns:p="http://schemas.openxmlformats.org/presentationml/2006/main">
  <p:tag name="KSO_WM_BEAUTIFY_FLAG" val="#wm#"/>
  <p:tag name="KSO_WM_TEMPLATE_CATEGORY" val="custom"/>
  <p:tag name="KSO_WM_TEMPLATE_INDEX" val="20184553"/>
</p:tagLst>
</file>

<file path=ppt/tags/tag52.xml><?xml version="1.0" encoding="utf-8"?>
<p:tagLst xmlns:p="http://schemas.openxmlformats.org/presentationml/2006/main">
  <p:tag name="ISLIDE.DIAGRAM" val="241206"/>
</p:tagLst>
</file>

<file path=ppt/tags/tag53.xml><?xml version="1.0" encoding="utf-8"?>
<p:tagLst xmlns:p="http://schemas.openxmlformats.org/presentationml/2006/main">
  <p:tag name="KSO_WM_BEAUTIFY_FLAG" val="#wm#"/>
  <p:tag name="KSO_WM_TEMPLATE_CATEGORY" val="custom"/>
  <p:tag name="KSO_WM_TEMPLATE_INDEX" val="20184553"/>
</p:tagLst>
</file>

<file path=ppt/tags/tag54.xml><?xml version="1.0" encoding="utf-8"?>
<p:tagLst xmlns:p="http://schemas.openxmlformats.org/presentationml/2006/main">
  <p:tag name="KSO_WM_BEAUTIFY_FLAG" val="#wm#"/>
  <p:tag name="KSO_WM_TEMPLATE_CATEGORY" val="custom"/>
  <p:tag name="KSO_WM_TEMPLATE_INDEX" val="20184553"/>
</p:tagLst>
</file>

<file path=ppt/tags/tag55.xml><?xml version="1.0" encoding="utf-8"?>
<p:tagLst xmlns:p="http://schemas.openxmlformats.org/presentationml/2006/main">
  <p:tag name="KSO_WM_BEAUTIFY_FLAG" val="#wm#"/>
  <p:tag name="KSO_WM_TEMPLATE_CATEGORY" val="custom"/>
  <p:tag name="KSO_WM_TEMPLATE_INDEX" val="20184553"/>
</p:tagLst>
</file>

<file path=ppt/tags/tag56.xml><?xml version="1.0" encoding="utf-8"?>
<p:tagLst xmlns:p="http://schemas.openxmlformats.org/presentationml/2006/main">
  <p:tag name="KSO_WM_BEAUTIFY_FLAG" val="#wm#"/>
  <p:tag name="KSO_WM_TEMPLATE_CATEGORY" val="custom"/>
  <p:tag name="KSO_WM_TEMPLATE_INDEX" val="20184553"/>
</p:tagLst>
</file>

<file path=ppt/tags/tag57.xml><?xml version="1.0" encoding="utf-8"?>
<p:tagLst xmlns:p="http://schemas.openxmlformats.org/presentationml/2006/main">
  <p:tag name="KSO_WM_BEAUTIFY_FLAG" val="#wm#"/>
  <p:tag name="KSO_WM_TEMPLATE_CATEGORY" val="custom"/>
  <p:tag name="KSO_WM_TEMPLATE_INDEX" val="20184553"/>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60.xml><?xml version="1.0" encoding="utf-8"?>
<p:tagLst xmlns:p="http://schemas.openxmlformats.org/presentationml/2006/main">
  <p:tag name="KSO_WM_BEAUTIFY_FLAG" val="#wm#"/>
  <p:tag name="KSO_WM_TEMPLATE_CATEGORY" val="custom"/>
  <p:tag name="KSO_WM_TEMPLATE_INDEX" val="20184553"/>
</p:tagLst>
</file>

<file path=ppt/tags/tag61.xml><?xml version="1.0" encoding="utf-8"?>
<p:tagLst xmlns:p="http://schemas.openxmlformats.org/presentationml/2006/main">
  <p:tag name="KSO_WM_BEAUTIFY_FLAG" val="#wm#"/>
  <p:tag name="KSO_WM_TEMPLATE_CATEGORY" val="custom"/>
  <p:tag name="KSO_WM_TEMPLATE_INDEX" val="20184553"/>
</p:tagLst>
</file>

<file path=ppt/tags/tag62.xml><?xml version="1.0" encoding="utf-8"?>
<p:tagLst xmlns:p="http://schemas.openxmlformats.org/presentationml/2006/main">
  <p:tag name="KSO_WM_UNIT_TABLE_BEAUTIFY" val="smartTable{acf79a40-5611-4541-86e1-c6c5fbc47fba}"/>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wm#"/>
  <p:tag name="KSO_WM_TEMPLATE_CATEGORY" val="custom"/>
  <p:tag name="KSO_WM_TEMPLATE_INDEX" val="20184553"/>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wm#"/>
  <p:tag name="KSO_WM_TEMPLATE_CATEGORY" val="custom"/>
  <p:tag name="KSO_WM_TEMPLATE_INDEX" val="20184553"/>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wm#"/>
  <p:tag name="KSO_WM_TEMPLATE_CATEGORY" val="custom"/>
  <p:tag name="KSO_WM_TEMPLATE_INDEX" val="20184553"/>
</p:tagLst>
</file>

<file path=ppt/tags/tag7.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70.xml><?xml version="1.0" encoding="utf-8"?>
<p:tagLst xmlns:p="http://schemas.openxmlformats.org/presentationml/2006/main">
  <p:tag name="KSO_WM_BEAUTIFY_FLAG" val="#wm#"/>
  <p:tag name="KSO_WM_TEMPLATE_CATEGORY" val="custom"/>
  <p:tag name="KSO_WM_TEMPLATE_INDEX" val="20184553"/>
</p:tagLst>
</file>

<file path=ppt/tags/tag71.xml><?xml version="1.0" encoding="utf-8"?>
<p:tagLst xmlns:p="http://schemas.openxmlformats.org/presentationml/2006/main">
  <p:tag name="KSO_WM_BEAUTIFY_FLAG" val="#wm#"/>
  <p:tag name="KSO_WM_TEMPLATE_CATEGORY" val="custom"/>
  <p:tag name="KSO_WM_TEMPLATE_INDEX" val="20184553"/>
</p:tagLst>
</file>

<file path=ppt/tags/tag72.xml><?xml version="1.0" encoding="utf-8"?>
<p:tagLst xmlns:p="http://schemas.openxmlformats.org/presentationml/2006/main">
  <p:tag name="KSO_WM_BEAUTIFY_FLAG" val="#wm#"/>
  <p:tag name="KSO_WM_TEMPLATE_CATEGORY" val="custom"/>
  <p:tag name="KSO_WM_TEMPLATE_INDEX" val="20184553"/>
</p:tagLst>
</file>

<file path=ppt/tags/tag73.xml><?xml version="1.0" encoding="utf-8"?>
<p:tagLst xmlns:p="http://schemas.openxmlformats.org/presentationml/2006/main">
  <p:tag name="ISLIDE.DIAGRAM" val="4651"/>
</p:tagLst>
</file>

<file path=ppt/tags/tag74.xml><?xml version="1.0" encoding="utf-8"?>
<p:tagLst xmlns:p="http://schemas.openxmlformats.org/presentationml/2006/main">
  <p:tag name="KSO_WM_BEAUTIFY_FLAG" val="#wm#"/>
  <p:tag name="KSO_WM_TEMPLATE_CATEGORY" val="custom"/>
  <p:tag name="KSO_WM_TEMPLATE_INDEX" val="20184553"/>
</p:tagLst>
</file>

<file path=ppt/tags/tag75.xml><?xml version="1.0" encoding="utf-8"?>
<p:tagLst xmlns:p="http://schemas.openxmlformats.org/presentationml/2006/main">
  <p:tag name="ISLIDE.DIAGRAM" val="185936"/>
</p:tagLst>
</file>

<file path=ppt/tags/tag76.xml><?xml version="1.0" encoding="utf-8"?>
<p:tagLst xmlns:p="http://schemas.openxmlformats.org/presentationml/2006/main">
  <p:tag name="KSO_WM_BEAUTIFY_FLAG" val="#wm#"/>
  <p:tag name="KSO_WM_TEMPLATE_CATEGORY" val="custom"/>
  <p:tag name="KSO_WM_TEMPLATE_INDEX" val="20184553"/>
</p:tagLst>
</file>

<file path=ppt/tags/tag77.xml><?xml version="1.0" encoding="utf-8"?>
<p:tagLst xmlns:p="http://schemas.openxmlformats.org/presentationml/2006/main">
  <p:tag name="ISLIDE.DIAGRAM" val="185936"/>
</p:tagLst>
</file>

<file path=ppt/tags/tag78.xml><?xml version="1.0" encoding="utf-8"?>
<p:tagLst xmlns:p="http://schemas.openxmlformats.org/presentationml/2006/main">
  <p:tag name="KSO_WM_BEAUTIFY_FLAG" val="#wm#"/>
  <p:tag name="KSO_WM_TEMPLATE_CATEGORY" val="custom"/>
  <p:tag name="KSO_WM_TEMPLATE_INDEX" val="20184553"/>
</p:tagLst>
</file>

<file path=ppt/tags/tag79.xml><?xml version="1.0" encoding="utf-8"?>
<p:tagLst xmlns:p="http://schemas.openxmlformats.org/presentationml/2006/main">
  <p:tag name="KSO_WM_BEAUTIFY_FLAG" val="#wm#"/>
  <p:tag name="KSO_WM_TEMPLATE_CATEGORY" val="custom"/>
  <p:tag name="KSO_WM_TEMPLATE_INDEX" val="20184553"/>
</p:tagLst>
</file>

<file path=ppt/tags/tag8.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80.xml><?xml version="1.0" encoding="utf-8"?>
<p:tagLst xmlns:p="http://schemas.openxmlformats.org/presentationml/2006/main">
  <p:tag name="KSO_WM_BEAUTIFY_FLAG" val="#wm#"/>
  <p:tag name="KSO_WM_TEMPLATE_CATEGORY" val="custom"/>
  <p:tag name="KSO_WM_TEMPLATE_INDEX" val="20184553"/>
</p:tagLst>
</file>

<file path=ppt/tags/tag81.xml><?xml version="1.0" encoding="utf-8"?>
<p:tagLst xmlns:p="http://schemas.openxmlformats.org/presentationml/2006/main">
  <p:tag name="KSO_WM_BEAUTIFY_FLAG" val="#wm#"/>
  <p:tag name="KSO_WM_TEMPLATE_CATEGORY" val="custom"/>
  <p:tag name="KSO_WM_TEMPLATE_INDEX" val="20184553"/>
</p:tagLst>
</file>

<file path=ppt/tags/tag82.xml><?xml version="1.0" encoding="utf-8"?>
<p:tagLst xmlns:p="http://schemas.openxmlformats.org/presentationml/2006/main">
  <p:tag name="KSO_WM_BEAUTIFY_FLAG" val="#wm#"/>
  <p:tag name="KSO_WM_TEMPLATE_CATEGORY" val="custom"/>
  <p:tag name="KSO_WM_TEMPLATE_INDEX" val="20184553"/>
</p:tagLst>
</file>

<file path=ppt/tags/tag83.xml><?xml version="1.0" encoding="utf-8"?>
<p:tagLst xmlns:p="http://schemas.openxmlformats.org/presentationml/2006/main">
  <p:tag name="KSO_WM_BEAUTIFY_FLAG" val="#wm#"/>
  <p:tag name="KSO_WM_TEMPLATE_CATEGORY" val="custom"/>
  <p:tag name="KSO_WM_TEMPLATE_INDEX" val="20184553"/>
</p:tagLst>
</file>

<file path=ppt/tags/tag84.xml><?xml version="1.0" encoding="utf-8"?>
<p:tagLst xmlns:p="http://schemas.openxmlformats.org/presentationml/2006/main">
  <p:tag name="KSO_WM_BEAUTIFY_FLAG" val="#wm#"/>
  <p:tag name="KSO_WM_TEMPLATE_CATEGORY" val="custom"/>
  <p:tag name="KSO_WM_TEMPLATE_INDEX" val="20184553"/>
</p:tagLst>
</file>

<file path=ppt/tags/tag85.xml><?xml version="1.0" encoding="utf-8"?>
<p:tagLst xmlns:p="http://schemas.openxmlformats.org/presentationml/2006/main">
  <p:tag name="POCKET_APPLY_TIME" val="2018年9月27日"/>
  <p:tag name="POCKET_APPLY_TYPE" val="Slide"/>
</p:tagLst>
</file>

<file path=ppt/tags/tag86.xml><?xml version="1.0" encoding="utf-8"?>
<p:tagLst xmlns:p="http://schemas.openxmlformats.org/presentationml/2006/main">
  <p:tag name="POCKET_APPLY_TIME" val="2018年9月27日"/>
  <p:tag name="POCKET_APPLY_TYPE" val="Slide"/>
</p:tagLst>
</file>

<file path=ppt/tags/tag87.xml><?xml version="1.0" encoding="utf-8"?>
<p:tagLst xmlns:p="http://schemas.openxmlformats.org/presentationml/2006/main">
  <p:tag name="POCKET_APPLY_TIME" val="2018年9月27日"/>
  <p:tag name="POCKET_APPLY_TYPE" val="Slide"/>
</p:tagLst>
</file>

<file path=ppt/tags/tag88.xml><?xml version="1.0" encoding="utf-8"?>
<p:tagLst xmlns:p="http://schemas.openxmlformats.org/presentationml/2006/main">
  <p:tag name="POCKET_APPLY_TIME" val="2018年9月27日"/>
  <p:tag name="POCKET_APPLY_TYPE" val="Slide"/>
</p:tagLst>
</file>

<file path=ppt/tags/tag89.xml><?xml version="1.0" encoding="utf-8"?>
<p:tagLst xmlns:p="http://schemas.openxmlformats.org/presentationml/2006/main">
  <p:tag name="RESOURCELIBID_SLIDE" val="307023"/>
  <p:tag name="RESOURCELIB_SLIDETYPE" val="12"/>
  <p:tag name="POCKET_APPLY_TIME" val="2018年9月27日"/>
  <p:tag name="POCKET_APPLY_TYPE" val="Slide"/>
</p:tagLst>
</file>

<file path=ppt/tags/tag9.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90.xml><?xml version="1.0" encoding="utf-8"?>
<p:tagLst xmlns:p="http://schemas.openxmlformats.org/presentationml/2006/main">
  <p:tag name="KSO_WPP_MARK_KEY" val="1ef44a40-ea22-407e-881e-66d0b2bddead"/>
  <p:tag name="COMMONDATA" val="eyJoZGlkIjoiZWNhYzc5NThlMmQ4YTlhZTI0ZTMyYWFhZWUyMTMxNjcifQ=="/>
</p:tagLst>
</file>

<file path=ppt/theme/theme1.xml><?xml version="1.0" encoding="utf-8"?>
<a:theme xmlns:a="http://schemas.openxmlformats.org/drawingml/2006/main" name="1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0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1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2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3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4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5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16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17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18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9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0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1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22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3.xml><?xml version="1.0" encoding="utf-8"?>
<a:theme xmlns:a="http://schemas.openxmlformats.org/drawingml/2006/main" name="23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4.xml><?xml version="1.0" encoding="utf-8"?>
<a:theme xmlns:a="http://schemas.openxmlformats.org/drawingml/2006/main" name="24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5.xml><?xml version="1.0" encoding="utf-8"?>
<a:theme xmlns:a="http://schemas.openxmlformats.org/drawingml/2006/main" name="25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6.xml><?xml version="1.0" encoding="utf-8"?>
<a:theme xmlns:a="http://schemas.openxmlformats.org/drawingml/2006/main" name="26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7.xml><?xml version="1.0" encoding="utf-8"?>
<a:theme xmlns:a="http://schemas.openxmlformats.org/drawingml/2006/main" name="27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8.xml><?xml version="1.0" encoding="utf-8"?>
<a:theme xmlns:a="http://schemas.openxmlformats.org/drawingml/2006/main" name="28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9.xml><?xml version="1.0" encoding="utf-8"?>
<a:theme xmlns:a="http://schemas.openxmlformats.org/drawingml/2006/main" name="29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A000120140530A99PPBG">
  <a:themeElements>
    <a:clrScheme name="自定义 27">
      <a:dk1>
        <a:srgbClr val="5F5F5F"/>
      </a:dk1>
      <a:lt1>
        <a:srgbClr val="FFFFFF"/>
      </a:lt1>
      <a:dk2>
        <a:srgbClr val="4D4D4D"/>
      </a:dk2>
      <a:lt2>
        <a:srgbClr val="FFFFFF"/>
      </a:lt2>
      <a:accent1>
        <a:srgbClr val="FFC211"/>
      </a:accent1>
      <a:accent2>
        <a:srgbClr val="C5D12F"/>
      </a:accent2>
      <a:accent3>
        <a:srgbClr val="DCAB48"/>
      </a:accent3>
      <a:accent4>
        <a:srgbClr val="83B40D"/>
      </a:accent4>
      <a:accent5>
        <a:srgbClr val="69A6FF"/>
      </a:accent5>
      <a:accent6>
        <a:srgbClr val="B84D30"/>
      </a:accent6>
      <a:hlink>
        <a:srgbClr val="00B0F0"/>
      </a:hlink>
      <a:folHlink>
        <a:srgbClr val="AFB2B4"/>
      </a:folHlink>
    </a:clrScheme>
    <a:fontScheme name="自定义 24">
      <a:majorFont>
        <a:latin typeface="Britannic Bold"/>
        <a:ea typeface="幼圆"/>
        <a:cs typeface=""/>
      </a:majorFont>
      <a:minorFont>
        <a:latin typeface="Calibri"/>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7296</Words>
  <Application>WPS 演示</Application>
  <PresentationFormat>宽屏</PresentationFormat>
  <Paragraphs>364</Paragraphs>
  <Slides>34</Slides>
  <Notes>31</Notes>
  <HiddenSlides>0</HiddenSlides>
  <MMClips>0</MMClips>
  <ScaleCrop>false</ScaleCrop>
  <HeadingPairs>
    <vt:vector size="6" baseType="variant">
      <vt:variant>
        <vt:lpstr>已用的字体</vt:lpstr>
      </vt:variant>
      <vt:variant>
        <vt:i4>16</vt:i4>
      </vt:variant>
      <vt:variant>
        <vt:lpstr>主题</vt:lpstr>
      </vt:variant>
      <vt:variant>
        <vt:i4>29</vt:i4>
      </vt:variant>
      <vt:variant>
        <vt:lpstr>幻灯片标题</vt:lpstr>
      </vt:variant>
      <vt:variant>
        <vt:i4>34</vt:i4>
      </vt:variant>
    </vt:vector>
  </HeadingPairs>
  <TitlesOfParts>
    <vt:vector size="79" baseType="lpstr">
      <vt:lpstr>Arial</vt:lpstr>
      <vt:lpstr>宋体</vt:lpstr>
      <vt:lpstr>Wingdings</vt:lpstr>
      <vt:lpstr>微软雅黑</vt:lpstr>
      <vt:lpstr>幼圆</vt:lpstr>
      <vt:lpstr>Calibri</vt:lpstr>
      <vt:lpstr>黑体</vt:lpstr>
      <vt:lpstr>Times New Roman</vt:lpstr>
      <vt:lpstr>华文细黑</vt:lpstr>
      <vt:lpstr>华文琥珀</vt:lpstr>
      <vt:lpstr>华文楷体</vt:lpstr>
      <vt:lpstr>华文宋体</vt:lpstr>
      <vt:lpstr>方正少儿_GBK</vt:lpstr>
      <vt:lpstr>Wingdings</vt:lpstr>
      <vt:lpstr>Arial Unicode MS</vt:lpstr>
      <vt:lpstr>Britannic Bold</vt:lpstr>
      <vt:lpstr>1_A000120140530A99PPBG</vt:lpstr>
      <vt:lpstr>2_A000120140530A99PPBG</vt:lpstr>
      <vt:lpstr>3_A000120140530A99PPBG</vt:lpstr>
      <vt:lpstr>4_A000120140530A99PPBG</vt:lpstr>
      <vt:lpstr>5_A000120140530A99PPBG</vt:lpstr>
      <vt:lpstr>6_A000120140530A99PPBG</vt:lpstr>
      <vt:lpstr>7_A000120140530A99PPBG</vt:lpstr>
      <vt:lpstr>8_A000120140530A99PPBG</vt:lpstr>
      <vt:lpstr>9_A000120140530A99PPBG</vt:lpstr>
      <vt:lpstr>10_A000120140530A99PPBG</vt:lpstr>
      <vt:lpstr>11_A000120140530A99PPBG</vt:lpstr>
      <vt:lpstr>12_A000120140530A99PPBG</vt:lpstr>
      <vt:lpstr>13_A000120140530A99PPBG</vt:lpstr>
      <vt:lpstr>14_A000120140530A99PPBG</vt:lpstr>
      <vt:lpstr>15_A000120140530A99PPBG</vt:lpstr>
      <vt:lpstr>16_A000120140530A99PPBG</vt:lpstr>
      <vt:lpstr>17_A000120140530A99PPBG</vt:lpstr>
      <vt:lpstr>18_A000120140530A99PPBG</vt:lpstr>
      <vt:lpstr>19_A000120140530A99PPBG</vt:lpstr>
      <vt:lpstr>20_A000120140530A99PPBG</vt:lpstr>
      <vt:lpstr>21_A000120140530A99PPBG</vt:lpstr>
      <vt:lpstr>22_A000120140530A99PPBG</vt:lpstr>
      <vt:lpstr>23_A000120140530A99PPBG</vt:lpstr>
      <vt:lpstr>24_A000120140530A99PPBG</vt:lpstr>
      <vt:lpstr>25_A000120140530A99PPBG</vt:lpstr>
      <vt:lpstr>26_A000120140530A99PPBG</vt:lpstr>
      <vt:lpstr>27_A000120140530A99PPBG</vt:lpstr>
      <vt:lpstr>28_A000120140530A99PPBG</vt:lpstr>
      <vt:lpstr>29_A000120140530A99PPBG</vt:lpstr>
      <vt:lpstr>第三章   幼儿科学教育的途径与方法</vt:lpstr>
      <vt:lpstr>PowerPoint 演示文稿</vt:lpstr>
      <vt:lpstr>PowerPoint 演示文稿</vt:lpstr>
      <vt:lpstr>第一节　幼儿科学教育的途径 </vt:lpstr>
      <vt:lpstr>PowerPoint 演示文稿</vt:lpstr>
      <vt:lpstr>PowerPoint 演示文稿</vt:lpstr>
      <vt:lpstr>PowerPoint 演示文稿</vt:lpstr>
      <vt:lpstr>PowerPoint 演示文稿</vt:lpstr>
      <vt:lpstr>PowerPoint 演示文稿</vt:lpstr>
      <vt:lpstr>PowerPoint 演示文稿</vt:lpstr>
      <vt:lpstr>第二节　幼儿科学教育的方法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薛东西</cp:lastModifiedBy>
  <cp:revision>26</cp:revision>
  <dcterms:created xsi:type="dcterms:W3CDTF">2018-03-01T02:03:00Z</dcterms:created>
  <dcterms:modified xsi:type="dcterms:W3CDTF">2023-07-19T03:33:36Z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D6E29809B9E0454D886DA6AA7A9C5D92_12</vt:lpwstr>
  </property>
</Properties>
</file>