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257" r:id="rId5"/>
    <p:sldId id="261" r:id="rId6"/>
    <p:sldId id="260" r:id="rId7"/>
    <p:sldId id="262" r:id="rId8"/>
    <p:sldId id="359" r:id="rId9"/>
    <p:sldId id="361" r:id="rId10"/>
    <p:sldId id="300" r:id="rId11"/>
    <p:sldId id="308" r:id="rId12"/>
    <p:sldId id="309" r:id="rId13"/>
    <p:sldId id="362" r:id="rId14"/>
    <p:sldId id="364" r:id="rId15"/>
    <p:sldId id="365" r:id="rId16"/>
    <p:sldId id="310" r:id="rId17"/>
    <p:sldId id="311" r:id="rId18"/>
    <p:sldId id="366" r:id="rId19"/>
    <p:sldId id="367" r:id="rId20"/>
    <p:sldId id="368" r:id="rId21"/>
    <p:sldId id="369" r:id="rId22"/>
    <p:sldId id="371" r:id="rId23"/>
    <p:sldId id="319" r:id="rId24"/>
    <p:sldId id="321" r:id="rId25"/>
    <p:sldId id="322" r:id="rId26"/>
    <p:sldId id="324" r:id="rId27"/>
    <p:sldId id="325" r:id="rId28"/>
    <p:sldId id="326" r:id="rId29"/>
    <p:sldId id="328" r:id="rId30"/>
    <p:sldId id="329" r:id="rId31"/>
    <p:sldId id="331" r:id="rId32"/>
    <p:sldId id="333" r:id="rId33"/>
    <p:sldId id="335" r:id="rId34"/>
    <p:sldId id="336" r:id="rId35"/>
    <p:sldId id="339" r:id="rId36"/>
    <p:sldId id="340" r:id="rId37"/>
    <p:sldId id="264" r:id="rId38"/>
    <p:sldId id="342" r:id="rId39"/>
    <p:sldId id="344" r:id="rId40"/>
    <p:sldId id="346" r:id="rId41"/>
    <p:sldId id="345" r:id="rId42"/>
    <p:sldId id="347" r:id="rId43"/>
    <p:sldId id="348" r:id="rId44"/>
    <p:sldId id="350" r:id="rId45"/>
    <p:sldId id="351" r:id="rId46"/>
    <p:sldId id="352" r:id="rId47"/>
    <p:sldId id="353" r:id="rId48"/>
    <p:sldId id="372" r:id="rId49"/>
    <p:sldId id="349" r:id="rId50"/>
    <p:sldId id="354" r:id="rId51"/>
    <p:sldId id="373" r:id="rId52"/>
    <p:sldId id="355" r:id="rId53"/>
    <p:sldId id="356" r:id="rId54"/>
    <p:sldId id="299" r:id="rId55"/>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AA3D"/>
    <a:srgbClr val="BF9000"/>
    <a:srgbClr val="A2CA6A"/>
    <a:srgbClr val="F18703"/>
    <a:srgbClr val="F606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openxmlformats.org/officeDocument/2006/relationships/tags" Target="tags/tag140.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模板来自于 </a:t>
            </a:r>
            <a:r>
              <a:rPr lang="en-US"/>
              <a:t>http://meihua.docer.com/</a:t>
            </a:r>
            <a:endParaRPr lang="en-US"/>
          </a:p>
        </p:txBody>
      </p:sp>
      <p:sp>
        <p:nvSpPr>
          <p:cNvPr id="4" name="灯片编号占位符 3"/>
          <p:cNvSpPr>
            <a:spLocks noGrp="1"/>
          </p:cNvSpPr>
          <p:nvPr>
            <p:ph type="sldNum" sz="quarter" idx="10"/>
          </p:nvPr>
        </p:nvSpPr>
        <p:spPr/>
        <p:txBody>
          <a:bodyPr/>
          <a:lstStyle/>
          <a:p>
            <a:fld id="{4AE1D939-3E60-4063-B05E-56844F97CE6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53" t="11994" r="-1"/>
          <a:stretch>
            <a:fillRect/>
          </a:stretch>
        </p:blipFill>
        <p:spPr>
          <a:xfrm>
            <a:off x="1" y="-30736"/>
            <a:ext cx="12191993" cy="6896728"/>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837208" y="2812869"/>
            <a:ext cx="8784972" cy="520755"/>
          </a:xfrm>
          <a:noFill/>
        </p:spPr>
        <p:txBody>
          <a:bodyPr>
            <a:noAutofit/>
          </a:bodyPr>
          <a:lstStyle>
            <a:lvl1pPr marL="0" indent="0" algn="ctr">
              <a:buNone/>
              <a:defRPr sz="1800">
                <a:solidFill>
                  <a:schemeClr val="accent3">
                    <a:lumMod val="50000"/>
                  </a:schemeClr>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837208" y="1031688"/>
            <a:ext cx="8764023" cy="1720077"/>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a:t>
            </a:r>
            <a:br>
              <a:rPr lang="en-US" altLang="zh-CN" dirty="0" smtClean="0"/>
            </a:br>
            <a:r>
              <a:rPr lang="zh-CN" altLang="en-US" dirty="0" smtClean="0"/>
              <a:t>添加您的标题文字</a:t>
            </a:r>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tags" Target="../tags/tag1.xml"/><Relationship Id="rId4" Type="http://schemas.openxmlformats.org/officeDocument/2006/relationships/image" Target="../media/image2.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t="62" r="756" b="1617"/>
          <a:stretch>
            <a:fillRect/>
          </a:stretch>
        </p:blipFill>
        <p:spPr>
          <a:xfrm>
            <a:off x="5136" y="-17417"/>
            <a:ext cx="12186865" cy="6883408"/>
          </a:xfrm>
          <a:prstGeom prst="rect">
            <a:avLst/>
          </a:prstGeom>
        </p:spPr>
      </p:pic>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522231"/>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8"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3">
            <a:lumMod val="75000"/>
          </a:schemeClr>
        </a:buClr>
        <a:buSzPct val="100000"/>
        <a:buFont typeface="Webdings" panose="05030102010509060703" pitchFamily="18" charset="2"/>
        <a:buChar char=""/>
        <a:defRPr sz="2000" kern="1200" baseline="0">
          <a:solidFill>
            <a:schemeClr val="accent3">
              <a:lumMod val="50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chemeClr val="tx1">
              <a:lumMod val="75000"/>
            </a:schemeClr>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image" Target="../media/image25.jpeg"/><Relationship Id="rId1" Type="http://schemas.openxmlformats.org/officeDocument/2006/relationships/tags" Target="../tags/tag7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2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1" Type="http://schemas.openxmlformats.org/officeDocument/2006/relationships/slideLayout" Target="../slideLayouts/slideLayout3.xml"/><Relationship Id="rId10" Type="http://schemas.openxmlformats.org/officeDocument/2006/relationships/tags" Target="../tags/tag13.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image" Target="../media/image2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tags" Target="../tags/tag8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tags" Target="../tags/tag8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tags" Target="../tags/tag9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4.xml"/><Relationship Id="rId2" Type="http://schemas.openxmlformats.org/officeDocument/2006/relationships/image" Target="../media/image4.jpe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8.xml"/><Relationship Id="rId2" Type="http://schemas.openxmlformats.org/officeDocument/2006/relationships/image" Target="../media/image30.png"/><Relationship Id="rId1" Type="http://schemas.openxmlformats.org/officeDocument/2006/relationships/tags" Target="../tags/tag9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00.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tags" Target="../tags/tag102.xml"/><Relationship Id="rId1" Type="http://schemas.openxmlformats.org/officeDocument/2006/relationships/tags" Target="../tags/tag101.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3.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tags" Target="../tags/tag107.xml"/><Relationship Id="rId1" Type="http://schemas.openxmlformats.org/officeDocument/2006/relationships/tags" Target="../tags/tag106.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tags" Target="../tags/tag109.xml"/><Relationship Id="rId1" Type="http://schemas.openxmlformats.org/officeDocument/2006/relationships/tags" Target="../tags/tag10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tags" Target="../tags/tag111.xml"/><Relationship Id="rId1" Type="http://schemas.openxmlformats.org/officeDocument/2006/relationships/tags" Target="../tags/tag11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1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14.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tags" Target="../tags/tag115.xml"/><Relationship Id="rId1" Type="http://schemas.openxmlformats.org/officeDocument/2006/relationships/image" Target="../media/image31.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1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8.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4" Type="http://schemas.openxmlformats.org/officeDocument/2006/relationships/notesSlide" Target="../notesSlides/notesSlide14.xml"/><Relationship Id="rId23" Type="http://schemas.openxmlformats.org/officeDocument/2006/relationships/slideLayout" Target="../slideLayouts/slideLayout3.xml"/><Relationship Id="rId22" Type="http://schemas.openxmlformats.org/officeDocument/2006/relationships/tags" Target="../tags/tag134.xml"/><Relationship Id="rId21" Type="http://schemas.openxmlformats.org/officeDocument/2006/relationships/image" Target="../media/image36.jpeg"/><Relationship Id="rId20" Type="http://schemas.openxmlformats.org/officeDocument/2006/relationships/image" Target="../media/image35.jpeg"/><Relationship Id="rId2" Type="http://schemas.openxmlformats.org/officeDocument/2006/relationships/tags" Target="../tags/tag117.xml"/><Relationship Id="rId19" Type="http://schemas.openxmlformats.org/officeDocument/2006/relationships/tags" Target="../tags/tag133.xml"/><Relationship Id="rId18" Type="http://schemas.openxmlformats.org/officeDocument/2006/relationships/tags" Target="../tags/tag132.xml"/><Relationship Id="rId17" Type="http://schemas.openxmlformats.org/officeDocument/2006/relationships/tags" Target="../tags/tag131.xml"/><Relationship Id="rId16" Type="http://schemas.openxmlformats.org/officeDocument/2006/relationships/tags" Target="../tags/tag130.xml"/><Relationship Id="rId15" Type="http://schemas.openxmlformats.org/officeDocument/2006/relationships/image" Target="../media/image34.jpeg"/><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image" Target="../media/image33.jpe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3.xml"/><Relationship Id="rId3" Type="http://schemas.openxmlformats.org/officeDocument/2006/relationships/tags" Target="../tags/tag136.xml"/><Relationship Id="rId2" Type="http://schemas.openxmlformats.org/officeDocument/2006/relationships/image" Target="../media/image37.png"/><Relationship Id="rId1" Type="http://schemas.openxmlformats.org/officeDocument/2006/relationships/tags" Target="../tags/tag135.xml"/></Relationships>
</file>

<file path=ppt/slides/_rels/slide5.xml.rels><?xml version="1.0" encoding="UTF-8" standalone="yes"?>
<Relationships xmlns="http://schemas.openxmlformats.org/package/2006/relationships"><Relationship Id="rId9" Type="http://schemas.openxmlformats.org/officeDocument/2006/relationships/image" Target="../media/image10.svg"/><Relationship Id="rId8" Type="http://schemas.openxmlformats.org/officeDocument/2006/relationships/image" Target="../media/image9.png"/><Relationship Id="rId7" Type="http://schemas.openxmlformats.org/officeDocument/2006/relationships/tags" Target="../tags/tag18.xml"/><Relationship Id="rId6" Type="http://schemas.openxmlformats.org/officeDocument/2006/relationships/image" Target="../media/image8.svg"/><Relationship Id="rId5" Type="http://schemas.openxmlformats.org/officeDocument/2006/relationships/image" Target="../media/image7.png"/><Relationship Id="rId46" Type="http://schemas.openxmlformats.org/officeDocument/2006/relationships/slideLayout" Target="../slideLayouts/slideLayout2.xml"/><Relationship Id="rId45" Type="http://schemas.openxmlformats.org/officeDocument/2006/relationships/tags" Target="../tags/tag42.xml"/><Relationship Id="rId44" Type="http://schemas.openxmlformats.org/officeDocument/2006/relationships/image" Target="../media/image22.svg"/><Relationship Id="rId43" Type="http://schemas.openxmlformats.org/officeDocument/2006/relationships/image" Target="../media/image21.png"/><Relationship Id="rId42" Type="http://schemas.openxmlformats.org/officeDocument/2006/relationships/tags" Target="../tags/tag41.xml"/><Relationship Id="rId41" Type="http://schemas.openxmlformats.org/officeDocument/2006/relationships/tags" Target="../tags/tag40.xml"/><Relationship Id="rId40" Type="http://schemas.openxmlformats.org/officeDocument/2006/relationships/tags" Target="../tags/tag39.xml"/><Relationship Id="rId4" Type="http://schemas.openxmlformats.org/officeDocument/2006/relationships/tags" Target="../tags/tag17.xml"/><Relationship Id="rId39" Type="http://schemas.openxmlformats.org/officeDocument/2006/relationships/tags" Target="../tags/tag38.xml"/><Relationship Id="rId38" Type="http://schemas.openxmlformats.org/officeDocument/2006/relationships/tags" Target="../tags/tag37.xml"/><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image" Target="../media/image6.svg"/><Relationship Id="rId29" Type="http://schemas.openxmlformats.org/officeDocument/2006/relationships/tags" Target="../tags/tag28.xml"/><Relationship Id="rId28" Type="http://schemas.openxmlformats.org/officeDocument/2006/relationships/image" Target="../media/image20.svg"/><Relationship Id="rId27" Type="http://schemas.openxmlformats.org/officeDocument/2006/relationships/image" Target="../media/image19.png"/><Relationship Id="rId26" Type="http://schemas.openxmlformats.org/officeDocument/2006/relationships/tags" Target="../tags/tag27.xml"/><Relationship Id="rId25" Type="http://schemas.openxmlformats.org/officeDocument/2006/relationships/image" Target="../media/image18.svg"/><Relationship Id="rId24" Type="http://schemas.openxmlformats.org/officeDocument/2006/relationships/image" Target="../media/image17.png"/><Relationship Id="rId23" Type="http://schemas.openxmlformats.org/officeDocument/2006/relationships/tags" Target="../tags/tag26.xml"/><Relationship Id="rId22" Type="http://schemas.openxmlformats.org/officeDocument/2006/relationships/image" Target="../media/image16.svg"/><Relationship Id="rId21" Type="http://schemas.openxmlformats.org/officeDocument/2006/relationships/image" Target="../media/image15.png"/><Relationship Id="rId20" Type="http://schemas.openxmlformats.org/officeDocument/2006/relationships/tags" Target="../tags/tag25.xml"/><Relationship Id="rId2" Type="http://schemas.openxmlformats.org/officeDocument/2006/relationships/image" Target="../media/image5.png"/><Relationship Id="rId19" Type="http://schemas.openxmlformats.org/officeDocument/2006/relationships/image" Target="../media/image14.svg"/><Relationship Id="rId18" Type="http://schemas.openxmlformats.org/officeDocument/2006/relationships/image" Target="../media/image13.png"/><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image" Target="../media/image12.svg"/><Relationship Id="rId11" Type="http://schemas.openxmlformats.org/officeDocument/2006/relationships/image" Target="../media/image11.png"/><Relationship Id="rId10" Type="http://schemas.openxmlformats.org/officeDocument/2006/relationships/tags" Target="../tags/tag19.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image" Target="../media/image23.jpeg"/></Relationships>
</file>

<file path=ppt/slides/_rels/slide7.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3" Type="http://schemas.openxmlformats.org/officeDocument/2006/relationships/slideLayout" Target="../slideLayouts/slideLayout2.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image" Target="../media/image24.jpeg"/></Relationships>
</file>

<file path=ppt/slides/_rels/slide8.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1" Type="http://schemas.openxmlformats.org/officeDocument/2006/relationships/slideLayout" Target="../slideLayouts/slideLayout2.xml"/><Relationship Id="rId10" Type="http://schemas.openxmlformats.org/officeDocument/2006/relationships/tags" Target="../tags/tag65.xml"/><Relationship Id="rId1" Type="http://schemas.openxmlformats.org/officeDocument/2006/relationships/tags" Target="../tags/tag5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2456180"/>
            <a:ext cx="9144000" cy="1135380"/>
          </a:xfrm>
        </p:spPr>
        <p:txBody>
          <a:bodyPr>
            <a:noAutofit/>
          </a:bodyPr>
          <a:lstStyle/>
          <a:p>
            <a:pPr>
              <a:lnSpc>
                <a:spcPct val="150000"/>
              </a:lnSpc>
            </a:pPr>
            <a:r>
              <a:rPr lang="zh-CN" altLang="en-US" sz="4400" dirty="0">
                <a:solidFill>
                  <a:schemeClr val="accent5">
                    <a:lumMod val="50000"/>
                  </a:schemeClr>
                </a:solidFill>
              </a:rPr>
              <a:t>第二章 </a:t>
            </a:r>
            <a:br>
              <a:rPr lang="zh-CN" altLang="en-US" sz="4400" dirty="0">
                <a:solidFill>
                  <a:schemeClr val="accent5">
                    <a:lumMod val="50000"/>
                  </a:schemeClr>
                </a:solidFill>
              </a:rPr>
            </a:br>
            <a:r>
              <a:rPr lang="zh-CN" altLang="en-US" sz="4400" dirty="0">
                <a:solidFill>
                  <a:schemeClr val="accent5">
                    <a:lumMod val="50000"/>
                  </a:schemeClr>
                </a:solidFill>
              </a:rPr>
              <a:t> 幼儿科学教育的目标与内容</a:t>
            </a:r>
            <a:endParaRPr lang="zh-CN" altLang="en-US" sz="4400" dirty="0">
              <a:solidFill>
                <a:schemeClr val="accent5">
                  <a:lumMod val="50000"/>
                </a:schemeClr>
              </a:solidFill>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961390" y="2401570"/>
            <a:ext cx="9942830" cy="278193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394335" y="1261745"/>
            <a:ext cx="398145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（一）幼儿科学教育总目标</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1236980" y="2973705"/>
            <a:ext cx="9355455" cy="1889760"/>
          </a:xfrm>
          <a:prstGeom prst="rect">
            <a:avLst/>
          </a:prstGeom>
          <a:noFill/>
        </p:spPr>
        <p:txBody>
          <a:bodyPr wrap="square" rtlCol="0" anchor="t">
            <a:spAutoFit/>
          </a:bodyPr>
          <a:p>
            <a:pPr indent="457200" fontAlgn="auto">
              <a:lnSpc>
                <a:spcPct val="130000"/>
              </a:lnSpc>
            </a:pPr>
            <a:r>
              <a:rPr dirty="0" smtClean="0">
                <a:latin typeface="Arial" panose="020B0604020202020204" pitchFamily="34" charset="0"/>
                <a:ea typeface="微软雅黑" panose="020B0503020204020204" pitchFamily="34" charset="-122"/>
              </a:rPr>
              <a:t> 2001 年教育部颁布的《幼儿园教育指导纲要（试行）》提出的目标体系中，学前儿童科学教育的总目标是：</a:t>
            </a:r>
            <a:r>
              <a:rPr b="1" u="sng" dirty="0" smtClean="0">
                <a:latin typeface="Arial" panose="020B0604020202020204" pitchFamily="34" charset="0"/>
                <a:ea typeface="微软雅黑" panose="020B0503020204020204" pitchFamily="34" charset="-122"/>
              </a:rPr>
              <a:t>对周围的事物、现象感兴趣，有好奇心和求知欲；能运用各种感官，动手、动脑，探究问题；能用适当的方式表达、交流探索的过程和结果；能从生活和游戏中感受事物的数量关系并体验到数学的重要和有趣；爱护动植物，关心周围环境，亲近大自然，珍惜自然资源，有初步的环保意识。</a:t>
            </a:r>
            <a:endParaRPr b="1" u="sng" dirty="0" smtClean="0">
              <a:latin typeface="Arial" panose="020B0604020202020204" pitchFamily="34" charset="0"/>
              <a:ea typeface="微软雅黑" panose="020B0503020204020204" pitchFamily="34" charset="-122"/>
            </a:endParaRPr>
          </a:p>
        </p:txBody>
      </p:sp>
      <p:sp>
        <p:nvSpPr>
          <p:cNvPr id="5" name="圆角矩形 4"/>
          <p:cNvSpPr/>
          <p:nvPr/>
        </p:nvSpPr>
        <p:spPr>
          <a:xfrm>
            <a:off x="1545590" y="2153285"/>
            <a:ext cx="3517900" cy="50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670685" y="2089785"/>
            <a:ext cx="3343910" cy="506730"/>
          </a:xfrm>
          <a:prstGeom prst="rect">
            <a:avLst/>
          </a:prstGeom>
          <a:noFill/>
        </p:spPr>
        <p:txBody>
          <a:bodyPr wrap="square" rtlCol="0">
            <a:spAutoFit/>
          </a:bodyPr>
          <a:p>
            <a:pPr indent="0" algn="l">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1. 幼儿科学教育总目标的内容</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8" name="矩形 7"/>
          <p:cNvSpPr/>
          <p:nvPr/>
        </p:nvSpPr>
        <p:spPr>
          <a:xfrm>
            <a:off x="673100" y="1292225"/>
            <a:ext cx="10734040" cy="53975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58215" y="1496060"/>
            <a:ext cx="10210165" cy="512699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（1）我国幼儿科学教育目标的历史发展</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中国最早的幼儿园课程标准是 1929 年由陈鹤琴先生拟定、由国民政府教育部颁发的《幼稚园课程暂行标准》。这部课程标准所列的目标包括：①引导幼儿对于自然环境和人民活动进行观察，并培养其兴趣；②增进幼儿利用自然、满足生活、组织团体等最初的经验；③引导幼儿对于“人和社会自然的关系”的认识；④培养幼儿爱护自然物、讲究卫生、乐群等好习惯。</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1952 年，中华人民共和国中央教育部颁布了《幼儿园暂行教学纲要》和《幼儿园暂行规程》，提出了以体、智、德、美为核心的幼儿全面发展教育目标。</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1981 年，教育部颁布了《幼儿园教育纲要（试行草案）》，对规范当时的幼儿园教育发挥了重要的作用。</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1989 年，国家教委发布了《幼儿园工作规程（试行）》，其中的幼儿园教育目标沿袭了 20 世纪 50 年代体、智、德、美的提法，但对幼儿园教育的具体内容则没有提及。</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2001 年 7 月，我国教育部颁布的《幼儿园教育指导纲要（试行）》（以下简称《纲要》）将幼儿园教育内容划分为五大领域，“科学”被明确列为幼儿园教育内容的五大领域之一，数学也被纳入到科学教育领域之中，科学教育的目标内涵更加丰富全面了。</a:t>
            </a:r>
            <a:endParaRPr dirty="0" smtClean="0">
              <a:latin typeface="Arial" panose="020B0604020202020204" pitchFamily="34" charset="0"/>
              <a:ea typeface="微软雅黑" panose="020B0503020204020204" pitchFamily="34" charset="-122"/>
            </a:endParaRPr>
          </a:p>
        </p:txBody>
      </p:sp>
      <p:sp>
        <p:nvSpPr>
          <p:cNvPr id="10" name="圆角矩形 9"/>
          <p:cNvSpPr/>
          <p:nvPr/>
        </p:nvSpPr>
        <p:spPr>
          <a:xfrm>
            <a:off x="1270000" y="993140"/>
            <a:ext cx="3517900" cy="508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591945" y="916940"/>
            <a:ext cx="3026410" cy="506730"/>
          </a:xfrm>
          <a:prstGeom prst="rect">
            <a:avLst/>
          </a:prstGeom>
          <a:noFill/>
        </p:spPr>
        <p:txBody>
          <a:bodyPr wrap="square" rtlCol="0">
            <a:spAutoFit/>
          </a:bodyPr>
          <a:p>
            <a:pPr indent="0" algn="l">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2. 幼儿科学教育总目标阐释</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8" name="矩形 7"/>
          <p:cNvSpPr/>
          <p:nvPr/>
        </p:nvSpPr>
        <p:spPr>
          <a:xfrm>
            <a:off x="673100" y="1105535"/>
            <a:ext cx="10734040" cy="5397500"/>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58215" y="1229360"/>
            <a:ext cx="10210165" cy="512699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（2）幼儿科学教育总目标的具体阐释。</a:t>
            </a:r>
            <a:endParaRPr b="1" dirty="0" smtClean="0">
              <a:solidFill>
                <a:srgbClr val="FF0000"/>
              </a:solidFill>
              <a:latin typeface="Arial" panose="020B0604020202020204" pitchFamily="34" charset="0"/>
              <a:ea typeface="微软雅黑" panose="020B0503020204020204" pitchFamily="34" charset="-122"/>
            </a:endParaRPr>
          </a:p>
          <a:p>
            <a:pPr indent="0">
              <a:lnSpc>
                <a:spcPct val="130000"/>
              </a:lnSpc>
              <a:buFont typeface="Wingdings" panose="05000000000000000000" charset="0"/>
              <a:buNone/>
            </a:pPr>
            <a:r>
              <a:rPr b="1" dirty="0" smtClean="0">
                <a:latin typeface="Arial" panose="020B0604020202020204" pitchFamily="34" charset="0"/>
                <a:ea typeface="微软雅黑" panose="020B0503020204020204" pitchFamily="34" charset="-122"/>
              </a:rPr>
              <a:t>①知识与技能目标。</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幼儿园科学领域课程的智能目标，即科学知识与技能目标，主要是指让幼儿获得一些有关周围物质世界的基本经验，学习一些浅显的科学知识和技能。</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科学教育就是要让幼儿通过实践来体验并加深自己对某些科学知识的印象。</a:t>
            </a:r>
            <a:endParaRPr dirty="0" smtClean="0">
              <a:latin typeface="Arial" panose="020B0604020202020204" pitchFamily="34" charset="0"/>
              <a:ea typeface="微软雅黑" panose="020B0503020204020204" pitchFamily="34" charset="-122"/>
            </a:endParaRPr>
          </a:p>
          <a:p>
            <a:pPr indent="0">
              <a:lnSpc>
                <a:spcPct val="130000"/>
              </a:lnSpc>
              <a:buFont typeface="Wingdings" panose="05000000000000000000" charset="0"/>
              <a:buNone/>
            </a:pPr>
            <a:r>
              <a:rPr b="1" dirty="0" smtClean="0">
                <a:latin typeface="Arial" panose="020B0604020202020204" pitchFamily="34" charset="0"/>
                <a:ea typeface="微软雅黑" panose="020B0503020204020204" pitchFamily="34" charset="-122"/>
              </a:rPr>
              <a:t>②方法与过程目标。</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《纲要》科学领域第 2 条目标中提出的“能运用各种感官，动手动脑，探究问题”，揭示了科学方法的实质在于探究问题</a:t>
            </a:r>
            <a:r>
              <a:rPr lang="zh-CN" dirty="0" smtClean="0">
                <a:latin typeface="Arial" panose="020B0604020202020204" pitchFamily="34" charset="0"/>
                <a:ea typeface="微软雅黑" panose="020B0503020204020204" pitchFamily="34" charset="-122"/>
              </a:rPr>
              <a:t>。</a:t>
            </a:r>
            <a:endParaRPr lang="zh-CN"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lang="zh-CN" dirty="0" smtClean="0">
                <a:latin typeface="Arial" panose="020B0604020202020204" pitchFamily="34" charset="0"/>
                <a:ea typeface="微软雅黑" panose="020B0503020204020204" pitchFamily="34" charset="-122"/>
              </a:rPr>
              <a:t>第一，观察。</a:t>
            </a:r>
            <a:endParaRPr lang="zh-CN"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lang="zh-CN" dirty="0" smtClean="0">
                <a:latin typeface="Arial" panose="020B0604020202020204" pitchFamily="34" charset="0"/>
                <a:ea typeface="微软雅黑" panose="020B0503020204020204" pitchFamily="34" charset="-122"/>
              </a:rPr>
              <a:t>第二，动手操作。在科学教育活动中，幼儿动手操作的具体目标是：学会使用简单工具；学习使用工具制作简单产品；在操作过程中根据操作目标及时调整操作过程；对操作过程和结果进行思考、调整和修正。</a:t>
            </a:r>
            <a:endParaRPr lang="zh-CN"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lang="zh-CN" dirty="0" smtClean="0">
                <a:latin typeface="Arial" panose="020B0604020202020204" pitchFamily="34" charset="0"/>
                <a:ea typeface="微软雅黑" panose="020B0503020204020204" pitchFamily="34" charset="-122"/>
              </a:rPr>
              <a:t>第三，动脑思考。</a:t>
            </a:r>
            <a:endParaRPr lang="zh-CN"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lang="zh-CN" dirty="0" smtClean="0">
                <a:latin typeface="Arial" panose="020B0604020202020204" pitchFamily="34" charset="0"/>
                <a:ea typeface="微软雅黑" panose="020B0503020204020204" pitchFamily="34" charset="-122"/>
              </a:rPr>
              <a:t>第四，表达交流。</a:t>
            </a:r>
            <a:endParaRPr lang="zh-CN"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8" name="矩形 7"/>
          <p:cNvSpPr/>
          <p:nvPr/>
        </p:nvSpPr>
        <p:spPr>
          <a:xfrm>
            <a:off x="673100" y="1105535"/>
            <a:ext cx="10734040" cy="3076575"/>
          </a:xfrm>
          <a:prstGeom prst="rect">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58215" y="1229360"/>
            <a:ext cx="10210165" cy="1170305"/>
          </a:xfrm>
          <a:prstGeom prst="rect">
            <a:avLst/>
          </a:prstGeom>
          <a:noFill/>
        </p:spPr>
        <p:txBody>
          <a:bodyPr wrap="square" rtlCol="0" anchor="t">
            <a:spAutoFit/>
          </a:bodyPr>
          <a:p>
            <a:pPr>
              <a:lnSpc>
                <a:spcPct val="130000"/>
              </a:lnSpc>
            </a:pPr>
            <a:r>
              <a:rPr b="1" dirty="0" smtClean="0">
                <a:latin typeface="Arial" panose="020B0604020202020204" pitchFamily="34" charset="0"/>
                <a:ea typeface="微软雅黑" panose="020B0503020204020204" pitchFamily="34" charset="-122"/>
              </a:rPr>
              <a:t>③情感目标。</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第一，情感目标体现了人们对科学内涵的完整把握。</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第二，情感目标是促进幼儿全面发展、培养幼儿完美个性的保证。</a:t>
            </a:r>
            <a:endParaRPr dirty="0" smtClean="0">
              <a:latin typeface="Arial" panose="020B0604020202020204" pitchFamily="34" charset="0"/>
              <a:ea typeface="微软雅黑" panose="020B0503020204020204" pitchFamily="34" charset="-122"/>
            </a:endParaRPr>
          </a:p>
        </p:txBody>
      </p:sp>
      <p:sp>
        <p:nvSpPr>
          <p:cNvPr id="12" name="文本框 11"/>
          <p:cNvSpPr txBox="1"/>
          <p:nvPr>
            <p:custDataLst>
              <p:tags r:id="rId1"/>
            </p:custDataLst>
          </p:nvPr>
        </p:nvSpPr>
        <p:spPr>
          <a:xfrm>
            <a:off x="958215" y="2590800"/>
            <a:ext cx="9673590" cy="1170305"/>
          </a:xfrm>
          <a:prstGeom prst="rect">
            <a:avLst/>
          </a:prstGeom>
          <a:noFill/>
        </p:spPr>
        <p:txBody>
          <a:bodyPr wrap="square" rtlCol="0" anchor="t">
            <a:spAutoFit/>
          </a:bodyPr>
          <a:p>
            <a:pPr>
              <a:lnSpc>
                <a:spcPct val="130000"/>
              </a:lnSpc>
            </a:pPr>
            <a:r>
              <a:rPr lang="zh-CN" altLang="en-US" dirty="0" smtClean="0">
                <a:latin typeface="Arial" panose="020B0604020202020204" pitchFamily="34" charset="0"/>
                <a:ea typeface="微软雅黑" panose="020B0503020204020204" pitchFamily="34" charset="-122"/>
              </a:rPr>
              <a:t>情感的内涵非常广泛，在幼儿科学教育中，《纲要》突出了以下两个方面。</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一是发展幼儿的好奇心、兴趣和求知欲。</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二是培养幼儿关爱环境的积极情感和态度。</a:t>
            </a:r>
            <a:endParaRPr lang="zh-CN" altLang="en-US" dirty="0" smtClean="0">
              <a:latin typeface="Arial" panose="020B0604020202020204" pitchFamily="34" charset="0"/>
              <a:ea typeface="微软雅黑" panose="020B0503020204020204" pitchFamily="34" charset="-122"/>
            </a:endParaRPr>
          </a:p>
        </p:txBody>
      </p:sp>
      <p:pic>
        <p:nvPicPr>
          <p:cNvPr id="3" name="图片 2" descr="4e6aa3c27cfec1829af2189f90f96c1a"/>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453765" y="4245610"/>
            <a:ext cx="5172710" cy="2265045"/>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394335" y="1261745"/>
            <a:ext cx="398145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（二）幼儿科学教育各年龄段目标</a:t>
            </a:r>
            <a:endParaRPr b="1" dirty="0" smtClean="0">
              <a:solidFill>
                <a:srgbClr val="FF0000"/>
              </a:solidFill>
              <a:latin typeface="Arial" panose="020B0604020202020204" pitchFamily="34" charset="0"/>
              <a:ea typeface="微软雅黑" panose="020B0503020204020204" pitchFamily="34" charset="-122"/>
            </a:endParaRPr>
          </a:p>
        </p:txBody>
      </p:sp>
      <p:sp>
        <p:nvSpPr>
          <p:cNvPr id="6" name="文本框 5"/>
          <p:cNvSpPr txBox="1"/>
          <p:nvPr/>
        </p:nvSpPr>
        <p:spPr>
          <a:xfrm>
            <a:off x="589280" y="1988185"/>
            <a:ext cx="1552575" cy="506730"/>
          </a:xfrm>
          <a:prstGeom prst="rect">
            <a:avLst/>
          </a:prstGeom>
          <a:noFill/>
        </p:spPr>
        <p:txBody>
          <a:bodyPr wrap="square" rtlCol="0">
            <a:spAutoFit/>
          </a:bodyPr>
          <a:p>
            <a:pPr indent="0" algn="l">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1. 知识目标</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
        <p:nvSpPr>
          <p:cNvPr id="13" name="文本框 12"/>
          <p:cNvSpPr txBox="1"/>
          <p:nvPr/>
        </p:nvSpPr>
        <p:spPr>
          <a:xfrm>
            <a:off x="5251450" y="2799715"/>
            <a:ext cx="16891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（1）小 班</a:t>
            </a:r>
            <a:endParaRPr lang="zh-CN" altLang="en-US" b="1" dirty="0" smtClean="0">
              <a:latin typeface="Arial" panose="020B0604020202020204" pitchFamily="34" charset="0"/>
              <a:ea typeface="微软雅黑" panose="020B0503020204020204" pitchFamily="34" charset="-122"/>
            </a:endParaRPr>
          </a:p>
        </p:txBody>
      </p:sp>
      <p:sp>
        <p:nvSpPr>
          <p:cNvPr id="14" name="文本框 13"/>
          <p:cNvSpPr txBox="1"/>
          <p:nvPr/>
        </p:nvSpPr>
        <p:spPr>
          <a:xfrm>
            <a:off x="349568" y="3250565"/>
            <a:ext cx="11492865" cy="2306320"/>
          </a:xfrm>
          <a:prstGeom prst="rect">
            <a:avLst/>
          </a:prstGeom>
          <a:noFill/>
        </p:spPr>
        <p:txBody>
          <a:bodyPr wrap="square" rtlCol="0" anchor="t">
            <a:spAutoFit/>
          </a:bodyPr>
          <a:p>
            <a:pPr>
              <a:lnSpc>
                <a:spcPct val="16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①引导幼儿观察周围常见的个别自然物（如小猫、小狗、小草、石头等）的特征，获取粗浅的科学经验，初步了解它们与幼儿生活、与周围环境的具体关系。</a:t>
            </a:r>
            <a:endParaRPr lang="zh-CN" altLang="en-US" dirty="0" smtClean="0">
              <a:latin typeface="Arial" panose="020B0604020202020204" pitchFamily="34" charset="0"/>
              <a:ea typeface="微软雅黑" panose="020B0503020204020204" pitchFamily="34" charset="-122"/>
            </a:endParaRPr>
          </a:p>
          <a:p>
            <a:pPr>
              <a:lnSpc>
                <a:spcPct val="160000"/>
              </a:lnSpc>
            </a:pPr>
            <a:r>
              <a:rPr lang="zh-CN" altLang="en-US" dirty="0" smtClean="0">
                <a:latin typeface="Arial" panose="020B0604020202020204" pitchFamily="34" charset="0"/>
                <a:ea typeface="微软雅黑" panose="020B0503020204020204" pitchFamily="34" charset="-122"/>
              </a:rPr>
              <a:t>    ②引导幼儿观察周围常见自然现象的明显特征，获取粗浅的科学经验，并感受它们和幼儿生活的关系。</a:t>
            </a:r>
            <a:endParaRPr lang="zh-CN" altLang="en-US" dirty="0" smtClean="0">
              <a:latin typeface="Arial" panose="020B0604020202020204" pitchFamily="34" charset="0"/>
              <a:ea typeface="微软雅黑" panose="020B0503020204020204" pitchFamily="34" charset="-122"/>
            </a:endParaRPr>
          </a:p>
          <a:p>
            <a:pPr>
              <a:lnSpc>
                <a:spcPct val="160000"/>
              </a:lnSpc>
            </a:pPr>
            <a:r>
              <a:rPr lang="zh-CN" altLang="en-US" dirty="0" smtClean="0">
                <a:latin typeface="Arial" panose="020B0604020202020204" pitchFamily="34" charset="0"/>
                <a:ea typeface="微软雅黑" panose="020B0503020204020204" pitchFamily="34" charset="-122"/>
              </a:rPr>
              <a:t>    ③引导幼儿观察日常生活中直接接触的个别人造产品的特征及用途，获取粗浅的科学经验，感受它们给生活带来的方便。</a:t>
            </a:r>
            <a:endParaRPr lang="zh-CN" altLang="en-US" dirty="0" smtClean="0">
              <a:latin typeface="Arial" panose="020B0604020202020204" pitchFamily="34" charset="0"/>
              <a:ea typeface="微软雅黑" panose="020B0503020204020204" pitchFamily="34" charset="-122"/>
            </a:endParaRPr>
          </a:p>
        </p:txBody>
      </p:sp>
      <p:sp>
        <p:nvSpPr>
          <p:cNvPr id="16" name="矩形 15"/>
          <p:cNvSpPr/>
          <p:nvPr/>
        </p:nvSpPr>
        <p:spPr>
          <a:xfrm>
            <a:off x="260350" y="2679065"/>
            <a:ext cx="11671300" cy="313690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99a1b286e4c2059d6523798e2fbe37a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233410" y="164465"/>
            <a:ext cx="2446655" cy="2446655"/>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13" name="文本框 12"/>
          <p:cNvSpPr txBox="1"/>
          <p:nvPr/>
        </p:nvSpPr>
        <p:spPr>
          <a:xfrm>
            <a:off x="5251450" y="1266825"/>
            <a:ext cx="16891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（2）中 班</a:t>
            </a:r>
            <a:endParaRPr lang="zh-CN" altLang="en-US" b="1" dirty="0" smtClean="0">
              <a:latin typeface="Arial" panose="020B0604020202020204" pitchFamily="34" charset="0"/>
              <a:ea typeface="微软雅黑" panose="020B0503020204020204" pitchFamily="34" charset="-122"/>
            </a:endParaRPr>
          </a:p>
        </p:txBody>
      </p:sp>
      <p:sp>
        <p:nvSpPr>
          <p:cNvPr id="14" name="文本框 13"/>
          <p:cNvSpPr txBox="1"/>
          <p:nvPr/>
        </p:nvSpPr>
        <p:spPr>
          <a:xfrm>
            <a:off x="349568" y="1717675"/>
            <a:ext cx="11492865" cy="1863725"/>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①帮助幼儿获取有关自然环境中动植物及沙、石、水等无生命物质及其与人类关系的具体经验，了解不同环境中个别动、植物的形态特征和生活习性。</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②帮助幼儿了解四季的特征及其与人们生活的关系，观察常见的自然现象，获取感性经验。</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③引导幼儿获取周围生活中常见科技产品的具体知识和经验，初步了解它们在生活中的运用。</a:t>
            </a:r>
            <a:endParaRPr dirty="0" smtClean="0">
              <a:latin typeface="Arial" panose="020B0604020202020204" pitchFamily="34" charset="0"/>
              <a:ea typeface="微软雅黑" panose="020B0503020204020204" pitchFamily="34" charset="-122"/>
            </a:endParaRPr>
          </a:p>
        </p:txBody>
      </p:sp>
      <p:sp>
        <p:nvSpPr>
          <p:cNvPr id="16" name="矩形 15"/>
          <p:cNvSpPr/>
          <p:nvPr/>
        </p:nvSpPr>
        <p:spPr>
          <a:xfrm>
            <a:off x="260350" y="1146175"/>
            <a:ext cx="11671300" cy="5318125"/>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5251450" y="3679190"/>
            <a:ext cx="16891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（3）大 班</a:t>
            </a:r>
            <a:endParaRPr lang="zh-CN" altLang="en-US"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349568" y="3944620"/>
            <a:ext cx="11492865" cy="2306320"/>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①帮助幼儿初步了解不同环境中的动、植物及其与环境的相互关系。</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②向幼儿介绍周围生活中的环境污染现象和人们保护生态环境的活动。</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③帮助幼儿获取有关季节、人类、动植物与环境等关系的感性经验，形成四季的初步概念。</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④引导幼儿探索周围生活中常见的自然现象，获取有关的科学经验。</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⑤让幼儿接触周围生活中的现代科学技术及其在生活中的应用。</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589280" y="1072515"/>
            <a:ext cx="2868930" cy="506730"/>
          </a:xfrm>
          <a:prstGeom prst="rect">
            <a:avLst/>
          </a:prstGeom>
          <a:noFill/>
        </p:spPr>
        <p:txBody>
          <a:bodyPr wrap="square" rtlCol="0">
            <a:spAutoFit/>
          </a:bodyPr>
          <a:p>
            <a:pPr indent="0" algn="l">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2. 过程与方法目标</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
        <p:nvSpPr>
          <p:cNvPr id="13" name="文本框 12"/>
          <p:cNvSpPr txBox="1"/>
          <p:nvPr/>
        </p:nvSpPr>
        <p:spPr>
          <a:xfrm>
            <a:off x="4889500" y="2026285"/>
            <a:ext cx="16891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（1）小 班</a:t>
            </a:r>
            <a:endParaRPr lang="zh-CN" altLang="en-US" b="1" dirty="0" smtClean="0">
              <a:latin typeface="Arial" panose="020B0604020202020204" pitchFamily="34" charset="0"/>
              <a:ea typeface="微软雅黑" panose="020B0503020204020204" pitchFamily="34" charset="-122"/>
            </a:endParaRPr>
          </a:p>
        </p:txBody>
      </p:sp>
      <p:sp>
        <p:nvSpPr>
          <p:cNvPr id="14" name="文本框 13"/>
          <p:cNvSpPr txBox="1"/>
          <p:nvPr/>
        </p:nvSpPr>
        <p:spPr>
          <a:xfrm>
            <a:off x="438785" y="2477135"/>
            <a:ext cx="11492865" cy="2306320"/>
          </a:xfrm>
          <a:prstGeom prst="rect">
            <a:avLst/>
          </a:prstGeom>
          <a:noFill/>
        </p:spPr>
        <p:txBody>
          <a:bodyPr wrap="square" rtlCol="0" anchor="t">
            <a:spAutoFit/>
          </a:bodyPr>
          <a:p>
            <a:pPr>
              <a:lnSpc>
                <a:spcPct val="160000"/>
              </a:lnSpc>
            </a:pPr>
            <a:r>
              <a:rPr dirty="0" smtClean="0">
                <a:latin typeface="Arial" panose="020B0604020202020204" pitchFamily="34" charset="0"/>
                <a:ea typeface="微软雅黑" panose="020B0503020204020204" pitchFamily="34" charset="-122"/>
              </a:rPr>
              <a:t>①帮助幼儿了解各种感官在感知中的作用，学习正确使用各种感官感知的方法，发展感知能力。</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②帮助幼儿掌握根据一个或两个特征从一组物体中挑选出某些物体并归为一类的分类方法。</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③帮助幼儿学会通过目测等简单方法比较物体的形态大小和数量的差别。</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④引导幼儿用词语或简单的句子描述事物的特征或自己的发现，与同伴、老师交流。</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⑤帮助幼儿学习使用日常生活中常用科技产品的简单方法，参与简单的制作活动。</a:t>
            </a:r>
            <a:endParaRPr dirty="0" smtClean="0">
              <a:latin typeface="Arial" panose="020B0604020202020204" pitchFamily="34" charset="0"/>
              <a:ea typeface="微软雅黑" panose="020B0503020204020204" pitchFamily="34" charset="-122"/>
            </a:endParaRPr>
          </a:p>
        </p:txBody>
      </p:sp>
      <p:sp>
        <p:nvSpPr>
          <p:cNvPr id="16" name="矩形 15"/>
          <p:cNvSpPr/>
          <p:nvPr/>
        </p:nvSpPr>
        <p:spPr>
          <a:xfrm>
            <a:off x="260350" y="1905635"/>
            <a:ext cx="11671300" cy="313690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13" name="文本框 12"/>
          <p:cNvSpPr txBox="1"/>
          <p:nvPr/>
        </p:nvSpPr>
        <p:spPr>
          <a:xfrm>
            <a:off x="5251450" y="1387475"/>
            <a:ext cx="16891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（2）中 班</a:t>
            </a:r>
            <a:endParaRPr lang="zh-CN" altLang="en-US" b="1" dirty="0" smtClean="0">
              <a:latin typeface="Arial" panose="020B0604020202020204" pitchFamily="34" charset="0"/>
              <a:ea typeface="微软雅黑" panose="020B0503020204020204" pitchFamily="34" charset="-122"/>
            </a:endParaRPr>
          </a:p>
        </p:txBody>
      </p:sp>
      <p:sp>
        <p:nvSpPr>
          <p:cNvPr id="14" name="文本框 13"/>
          <p:cNvSpPr txBox="1"/>
          <p:nvPr/>
        </p:nvSpPr>
        <p:spPr>
          <a:xfrm>
            <a:off x="349568" y="1838325"/>
            <a:ext cx="11492865" cy="2306320"/>
          </a:xfrm>
          <a:prstGeom prst="rect">
            <a:avLst/>
          </a:prstGeom>
          <a:noFill/>
        </p:spPr>
        <p:txBody>
          <a:bodyPr wrap="square" rtlCol="0" anchor="t">
            <a:spAutoFit/>
          </a:bodyPr>
          <a:p>
            <a:pPr>
              <a:lnSpc>
                <a:spcPct val="160000"/>
              </a:lnSpc>
            </a:pPr>
            <a:r>
              <a:rPr dirty="0" smtClean="0">
                <a:latin typeface="Arial" panose="020B0604020202020204" pitchFamily="34" charset="0"/>
                <a:ea typeface="微软雅黑" panose="020B0503020204020204" pitchFamily="34" charset="-122"/>
              </a:rPr>
              <a:t>①帮助幼儿学会综合运用多种感官感知事物特征，发展观察力。</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②帮助幼儿学会按照指定的标准，对物体进行简单分类。</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③帮助幼儿学习运用简单的工具进行测量的方法。</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④引导幼儿用自己的语言描述自己的发现，并与同伴、教师交流。</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⑤指导幼儿学习使用常见科技产品的方法，运用简单工具进行制作活动。</a:t>
            </a:r>
            <a:endParaRPr dirty="0" smtClean="0">
              <a:latin typeface="Arial" panose="020B0604020202020204" pitchFamily="34" charset="0"/>
              <a:ea typeface="微软雅黑" panose="020B0503020204020204" pitchFamily="34" charset="-122"/>
            </a:endParaRPr>
          </a:p>
        </p:txBody>
      </p:sp>
      <p:sp>
        <p:nvSpPr>
          <p:cNvPr id="16" name="矩形 15"/>
          <p:cNvSpPr/>
          <p:nvPr/>
        </p:nvSpPr>
        <p:spPr>
          <a:xfrm>
            <a:off x="260350" y="1266825"/>
            <a:ext cx="11671300" cy="4473575"/>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19b8fb2f543cf28c5c7715d377ea449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421370" y="2125980"/>
            <a:ext cx="2750820" cy="3033395"/>
          </a:xfrm>
          <a:prstGeom prst="rect">
            <a:avLst/>
          </a:prstGeom>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16" name="矩形 15"/>
          <p:cNvSpPr/>
          <p:nvPr/>
        </p:nvSpPr>
        <p:spPr>
          <a:xfrm>
            <a:off x="260350" y="1306195"/>
            <a:ext cx="11671300" cy="403733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5251768" y="1469390"/>
            <a:ext cx="16891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（3）大 班</a:t>
            </a:r>
            <a:endParaRPr lang="zh-CN" altLang="en-US"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349885" y="1832610"/>
            <a:ext cx="11492865" cy="3192780"/>
          </a:xfrm>
          <a:prstGeom prst="rect">
            <a:avLst/>
          </a:prstGeom>
          <a:noFill/>
        </p:spPr>
        <p:txBody>
          <a:bodyPr wrap="square" rtlCol="0" anchor="t">
            <a:spAutoFit/>
          </a:bodyPr>
          <a:p>
            <a:pPr>
              <a:lnSpc>
                <a:spcPct val="160000"/>
              </a:lnSpc>
            </a:pPr>
            <a:r>
              <a:rPr dirty="0" smtClean="0">
                <a:latin typeface="Arial" panose="020B0604020202020204" pitchFamily="34" charset="0"/>
                <a:ea typeface="微软雅黑" panose="020B0503020204020204" pitchFamily="34" charset="-122"/>
              </a:rPr>
              <a:t>①使幼儿能主动运用多种感官观察事物，学会观察的方法，发展观察力。</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②使幼儿能按照自己规定的不同标准对物体进行分类。</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③帮助幼儿学习使用各种工具进行自然测量，掌握正确的测量方法。</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④引导幼儿用完整、连贯的语言与同伴、教师交流、分享自己的探索过程和结果，表达愿望，提出问题，参与讨论。</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⑤引导幼儿学习使用常见科技产品的方法，使其能够运用简单工具和多种材料进行制作活动，能够发现物品和材料的多种特性和功能，并能表现出一定的创造性。</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589280" y="1072515"/>
            <a:ext cx="2868930" cy="506730"/>
          </a:xfrm>
          <a:prstGeom prst="rect">
            <a:avLst/>
          </a:prstGeom>
          <a:noFill/>
        </p:spPr>
        <p:txBody>
          <a:bodyPr wrap="square" rtlCol="0">
            <a:spAutoFit/>
          </a:bodyPr>
          <a:p>
            <a:pPr indent="0" algn="l">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3. 情感与态度目标</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
        <p:nvSpPr>
          <p:cNvPr id="13" name="文本框 12"/>
          <p:cNvSpPr txBox="1"/>
          <p:nvPr/>
        </p:nvSpPr>
        <p:spPr>
          <a:xfrm>
            <a:off x="5252085" y="1892300"/>
            <a:ext cx="16891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（1）小 班</a:t>
            </a:r>
            <a:endParaRPr lang="zh-CN" altLang="en-US" b="1" dirty="0" smtClean="0">
              <a:latin typeface="Arial" panose="020B0604020202020204" pitchFamily="34" charset="0"/>
              <a:ea typeface="微软雅黑" panose="020B0503020204020204" pitchFamily="34" charset="-122"/>
            </a:endParaRPr>
          </a:p>
        </p:txBody>
      </p:sp>
      <p:sp>
        <p:nvSpPr>
          <p:cNvPr id="14" name="文本框 13"/>
          <p:cNvSpPr txBox="1"/>
          <p:nvPr/>
        </p:nvSpPr>
        <p:spPr>
          <a:xfrm>
            <a:off x="350203" y="2343150"/>
            <a:ext cx="11492865" cy="1420495"/>
          </a:xfrm>
          <a:prstGeom prst="rect">
            <a:avLst/>
          </a:prstGeom>
          <a:noFill/>
        </p:spPr>
        <p:txBody>
          <a:bodyPr wrap="square" rtlCol="0" anchor="t">
            <a:spAutoFit/>
          </a:bodyPr>
          <a:p>
            <a:pPr>
              <a:lnSpc>
                <a:spcPct val="160000"/>
              </a:lnSpc>
            </a:pPr>
            <a:r>
              <a:rPr dirty="0" smtClean="0">
                <a:latin typeface="Arial" panose="020B0604020202020204" pitchFamily="34" charset="0"/>
                <a:ea typeface="微软雅黑" panose="020B0503020204020204" pitchFamily="34" charset="-122"/>
              </a:rPr>
              <a:t>①激发幼儿对周围事物的好奇心，使其乐意感知和摆弄他们能够直接接触到的自然物和人造物。</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②激发幼儿探索自然现象和参与制造活动的兴趣。</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③引导幼儿喜爱动植物和周围环境，并能在成人的感染下表现出关心、爱护周围事物的情感。</a:t>
            </a:r>
            <a:endParaRPr dirty="0" smtClean="0">
              <a:latin typeface="Arial" panose="020B0604020202020204" pitchFamily="34" charset="0"/>
              <a:ea typeface="微软雅黑" panose="020B0503020204020204" pitchFamily="34" charset="-122"/>
            </a:endParaRPr>
          </a:p>
        </p:txBody>
      </p:sp>
      <p:sp>
        <p:nvSpPr>
          <p:cNvPr id="16" name="矩形 15"/>
          <p:cNvSpPr/>
          <p:nvPr/>
        </p:nvSpPr>
        <p:spPr>
          <a:xfrm>
            <a:off x="260985" y="1771650"/>
            <a:ext cx="11671300" cy="417703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1"/>
            </p:custDataLst>
          </p:nvPr>
        </p:nvSpPr>
        <p:spPr>
          <a:xfrm>
            <a:off x="5252085" y="4163060"/>
            <a:ext cx="16891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（2）中</a:t>
            </a:r>
            <a:r>
              <a:rPr lang="en-US" altLang="zh-CN" b="1" dirty="0" smtClean="0">
                <a:latin typeface="Arial" panose="020B0604020202020204" pitchFamily="34" charset="0"/>
                <a:ea typeface="微软雅黑" panose="020B0503020204020204" pitchFamily="34" charset="-122"/>
              </a:rPr>
              <a:t> </a:t>
            </a:r>
            <a:r>
              <a:rPr lang="zh-CN" altLang="en-US" b="1" dirty="0" smtClean="0">
                <a:latin typeface="Arial" panose="020B0604020202020204" pitchFamily="34" charset="0"/>
                <a:ea typeface="微软雅黑" panose="020B0503020204020204" pitchFamily="34" charset="-122"/>
              </a:rPr>
              <a:t>班</a:t>
            </a:r>
            <a:endParaRPr lang="zh-CN" altLang="en-US" b="1" dirty="0" smtClean="0">
              <a:latin typeface="Arial" panose="020B0604020202020204" pitchFamily="34" charset="0"/>
              <a:ea typeface="微软雅黑" panose="020B0503020204020204" pitchFamily="34" charset="-122"/>
            </a:endParaRPr>
          </a:p>
        </p:txBody>
      </p:sp>
      <p:sp>
        <p:nvSpPr>
          <p:cNvPr id="4" name="文本框 3"/>
          <p:cNvSpPr txBox="1"/>
          <p:nvPr>
            <p:custDataLst>
              <p:tags r:id="rId2"/>
            </p:custDataLst>
          </p:nvPr>
        </p:nvSpPr>
        <p:spPr>
          <a:xfrm>
            <a:off x="350203" y="4613910"/>
            <a:ext cx="11492865" cy="977265"/>
          </a:xfrm>
          <a:prstGeom prst="rect">
            <a:avLst/>
          </a:prstGeom>
          <a:noFill/>
        </p:spPr>
        <p:txBody>
          <a:bodyPr wrap="square" rtlCol="0" anchor="t">
            <a:spAutoFit/>
          </a:bodyPr>
          <a:p>
            <a:pPr>
              <a:lnSpc>
                <a:spcPct val="160000"/>
              </a:lnSpc>
            </a:pPr>
            <a:r>
              <a:rPr dirty="0" smtClean="0">
                <a:latin typeface="Arial" panose="020B0604020202020204" pitchFamily="34" charset="0"/>
                <a:ea typeface="微软雅黑" panose="020B0503020204020204" pitchFamily="34" charset="-122"/>
              </a:rPr>
              <a:t>①发展幼儿的好奇心，引导幼儿探究周围生活中常见的自然现象、自然物和人造物，使其愿意参加制作活动。</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②培养幼儿关心、爱护动植物和周围环境的情感和行为。</a:t>
            </a:r>
            <a:endParaRPr dirty="0" smtClean="0">
              <a:latin typeface="Arial" panose="020B0604020202020204" pitchFamily="34" charset="0"/>
              <a:ea typeface="微软雅黑" panose="020B0503020204020204" pitchFamily="34" charset="-122"/>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Oval 6" descr="#wm#_48_07_*Z"/>
          <p:cNvSpPr>
            <a:spLocks noChangeArrowheads="1"/>
          </p:cNvSpPr>
          <p:nvPr>
            <p:custDataLst>
              <p:tags r:id="rId1"/>
            </p:custDataLst>
          </p:nvPr>
        </p:nvSpPr>
        <p:spPr bwMode="auto">
          <a:xfrm>
            <a:off x="2879090" y="230097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21" name="Oval 7" descr="#wm#_48_07_*Z"/>
          <p:cNvSpPr>
            <a:spLocks noChangeArrowheads="1"/>
          </p:cNvSpPr>
          <p:nvPr>
            <p:custDataLst>
              <p:tags r:id="rId2"/>
            </p:custDataLst>
          </p:nvPr>
        </p:nvSpPr>
        <p:spPr bwMode="auto">
          <a:xfrm>
            <a:off x="2836228" y="258196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2" name="文本框 38"/>
          <p:cNvSpPr txBox="1"/>
          <p:nvPr>
            <p:custDataLst>
              <p:tags r:id="rId3"/>
            </p:custDataLst>
          </p:nvPr>
        </p:nvSpPr>
        <p:spPr>
          <a:xfrm>
            <a:off x="3455670" y="2272665"/>
            <a:ext cx="4411345" cy="440055"/>
          </a:xfrm>
          <a:prstGeom prst="rect">
            <a:avLst/>
          </a:prstGeom>
          <a:noFill/>
          <a:ln w="9525">
            <a:noFill/>
          </a:ln>
        </p:spPr>
        <p:txBody>
          <a:bodyPr lIns="0" tIns="0" rIns="0" bIns="0" anchor="ctr"/>
          <a:lstStyle/>
          <a:p>
            <a:pPr eaLnBrk="1" hangingPunct="1"/>
            <a:r>
              <a:rPr lang="zh-CN" sz="2400" b="1" dirty="0">
                <a:latin typeface="华文细黑" panose="02010600040101010101" pitchFamily="2" charset="-122"/>
                <a:ea typeface="华文细黑" panose="02010600040101010101" pitchFamily="2" charset="-122"/>
              </a:rPr>
              <a:t>第一节    幼儿科学教育的目标 </a:t>
            </a:r>
            <a:endParaRPr lang="zh-CN" sz="2400" b="1" dirty="0">
              <a:latin typeface="华文细黑" panose="02010600040101010101" pitchFamily="2" charset="-122"/>
              <a:ea typeface="华文细黑" panose="02010600040101010101" pitchFamily="2" charset="-122"/>
            </a:endParaRPr>
          </a:p>
        </p:txBody>
      </p:sp>
      <p:sp>
        <p:nvSpPr>
          <p:cNvPr id="23" name="Oval 6" descr="#wm#_48_07_*Z"/>
          <p:cNvSpPr>
            <a:spLocks noChangeArrowheads="1"/>
          </p:cNvSpPr>
          <p:nvPr>
            <p:custDataLst>
              <p:tags r:id="rId4"/>
            </p:custDataLst>
          </p:nvPr>
        </p:nvSpPr>
        <p:spPr bwMode="auto">
          <a:xfrm>
            <a:off x="2879090" y="3574151"/>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24" name="Oval 7" descr="#wm#_48_07_*Z"/>
          <p:cNvSpPr>
            <a:spLocks noChangeArrowheads="1"/>
          </p:cNvSpPr>
          <p:nvPr>
            <p:custDataLst>
              <p:tags r:id="rId5"/>
            </p:custDataLst>
          </p:nvPr>
        </p:nvSpPr>
        <p:spPr bwMode="auto">
          <a:xfrm>
            <a:off x="2836228" y="3283639"/>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5" name="文本框 43"/>
          <p:cNvSpPr txBox="1"/>
          <p:nvPr>
            <p:custDataLst>
              <p:tags r:id="rId6"/>
            </p:custDataLst>
          </p:nvPr>
        </p:nvSpPr>
        <p:spPr>
          <a:xfrm>
            <a:off x="3455670" y="3545576"/>
            <a:ext cx="4301490" cy="440055"/>
          </a:xfrm>
          <a:prstGeom prst="rect">
            <a:avLst/>
          </a:prstGeom>
          <a:noFill/>
          <a:ln w="9525">
            <a:noFill/>
          </a:ln>
        </p:spPr>
        <p:txBody>
          <a:bodyPr lIns="0" tIns="0" rIns="0" bIns="0" anchor="ctr"/>
          <a:lstStyle/>
          <a:p>
            <a:pPr eaLnBrk="1" hangingPunct="1"/>
            <a:r>
              <a:rPr lang="zh-CN" sz="2400" b="1" dirty="0">
                <a:latin typeface="华文细黑" panose="02010600040101010101" pitchFamily="2" charset="-122"/>
                <a:ea typeface="华文细黑" panose="02010600040101010101" pitchFamily="2" charset="-122"/>
              </a:rPr>
              <a:t>第二节   幼儿科学教育的内容 </a:t>
            </a:r>
            <a:endParaRPr lang="zh-CN" sz="2400" b="1" dirty="0">
              <a:latin typeface="华文细黑" panose="02010600040101010101" pitchFamily="2" charset="-122"/>
              <a:ea typeface="华文细黑" panose="02010600040101010101" pitchFamily="2" charset="-122"/>
            </a:endParaRPr>
          </a:p>
        </p:txBody>
      </p:sp>
      <p:grpSp>
        <p:nvGrpSpPr>
          <p:cNvPr id="2" name="组合 1"/>
          <p:cNvGrpSpPr/>
          <p:nvPr/>
        </p:nvGrpSpPr>
        <p:grpSpPr>
          <a:xfrm>
            <a:off x="8185150" y="727075"/>
            <a:ext cx="2256155" cy="4934585"/>
            <a:chOff x="11910" y="1517"/>
            <a:chExt cx="3133" cy="6852"/>
          </a:xfrm>
        </p:grpSpPr>
        <p:sp>
          <p:nvSpPr>
            <p:cNvPr id="35" name="Oval 6" descr="#wm#_48_07_*Z"/>
            <p:cNvSpPr>
              <a:spLocks noChangeArrowheads="1"/>
            </p:cNvSpPr>
            <p:nvPr>
              <p:custDataLst>
                <p:tags r:id="rId7"/>
              </p:custDataLst>
            </p:nvPr>
          </p:nvSpPr>
          <p:spPr bwMode="auto">
            <a:xfrm>
              <a:off x="11910" y="1517"/>
              <a:ext cx="2403" cy="2410"/>
            </a:xfrm>
            <a:prstGeom prst="ellipse">
              <a:avLst/>
            </a:prstGeom>
            <a:solidFill>
              <a:srgbClr val="00B050">
                <a:alpha val="69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charset="0"/>
                  <a:sym typeface="Arial" panose="020B0604020202020204" pitchFamily="34" charset="0"/>
                </a:rPr>
                <a:t>目</a:t>
              </a:r>
              <a:endParaRPr kumimoji="0" lang="zh-CN" altLang="zh-CN"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charset="0"/>
                <a:sym typeface="Arial" panose="020B0604020202020204" pitchFamily="34" charset="0"/>
              </a:endParaRPr>
            </a:p>
          </p:txBody>
        </p:sp>
        <p:sp>
          <p:nvSpPr>
            <p:cNvPr id="36" name="Oval 7" descr="#wm#_48_07_*Z"/>
            <p:cNvSpPr>
              <a:spLocks noChangeArrowheads="1"/>
            </p:cNvSpPr>
            <p:nvPr>
              <p:custDataLst>
                <p:tags r:id="rId8"/>
              </p:custDataLst>
            </p:nvPr>
          </p:nvSpPr>
          <p:spPr bwMode="auto">
            <a:xfrm>
              <a:off x="13583" y="3314"/>
              <a:ext cx="1460" cy="1463"/>
            </a:xfrm>
            <a:prstGeom prst="ellipse">
              <a:avLst/>
            </a:prstGeom>
            <a:solidFill>
              <a:srgbClr val="00B050">
                <a:alpha val="35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录</a:t>
              </a:r>
              <a:endParaRPr kumimoji="0" lang="zh-CN" altLang="zh-CN"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37" name="文本框 31"/>
            <p:cNvSpPr txBox="1"/>
            <p:nvPr>
              <p:custDataLst>
                <p:tags r:id="rId9"/>
              </p:custDataLst>
            </p:nvPr>
          </p:nvSpPr>
          <p:spPr>
            <a:xfrm>
              <a:off x="12533" y="4047"/>
              <a:ext cx="962" cy="4323"/>
            </a:xfrm>
            <a:prstGeom prst="rect">
              <a:avLst/>
            </a:prstGeom>
            <a:noFill/>
            <a:ln w="9525">
              <a:noFill/>
            </a:ln>
          </p:spPr>
          <p:txBody>
            <a:bodyPr vert="eaVert" lIns="0" tIns="0" rIns="0" bIns="0" anchor="ctr"/>
            <a:lstStyle/>
            <a:p>
              <a:pPr eaLnBrk="1" hangingPunct="1"/>
              <a:r>
                <a:rPr lang="en-US" altLang="zh-CN" sz="3600" dirty="0">
                  <a:solidFill>
                    <a:srgbClr val="DDDDDD"/>
                  </a:solidFill>
                  <a:latin typeface="华文细黑" panose="02010600040101010101" pitchFamily="2" charset="-122"/>
                  <a:ea typeface="华文细黑" panose="02010600040101010101" pitchFamily="2" charset="-122"/>
                </a:rPr>
                <a:t>CONTENTS</a:t>
              </a:r>
              <a:endParaRPr lang="zh-CN" altLang="en-US" sz="3600" dirty="0">
                <a:solidFill>
                  <a:srgbClr val="DDDDDD"/>
                </a:solidFill>
                <a:latin typeface="华文细黑" panose="02010600040101010101" pitchFamily="2" charset="-122"/>
                <a:ea typeface="华文细黑" panose="02010600040101010101" pitchFamily="2" charset="-122"/>
              </a:endParaRPr>
            </a:p>
          </p:txBody>
        </p:sp>
      </p:gr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16" name="矩形 15"/>
          <p:cNvSpPr/>
          <p:nvPr/>
        </p:nvSpPr>
        <p:spPr>
          <a:xfrm>
            <a:off x="260350" y="1306195"/>
            <a:ext cx="11671300" cy="2720975"/>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5251768" y="1469390"/>
            <a:ext cx="16891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（3）大 班</a:t>
            </a:r>
            <a:endParaRPr lang="zh-CN" altLang="en-US"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349885" y="1832610"/>
            <a:ext cx="11492865" cy="1863725"/>
          </a:xfrm>
          <a:prstGeom prst="rect">
            <a:avLst/>
          </a:prstGeom>
          <a:noFill/>
        </p:spPr>
        <p:txBody>
          <a:bodyPr wrap="square" rtlCol="0" anchor="t">
            <a:spAutoFit/>
          </a:bodyPr>
          <a:p>
            <a:pPr>
              <a:lnSpc>
                <a:spcPct val="160000"/>
              </a:lnSpc>
            </a:pPr>
            <a:r>
              <a:rPr dirty="0" smtClean="0">
                <a:latin typeface="Arial" panose="020B0604020202020204" pitchFamily="34" charset="0"/>
                <a:ea typeface="微软雅黑" panose="020B0503020204020204" pitchFamily="34" charset="-122"/>
              </a:rPr>
              <a:t>①激发和培养幼儿好奇、好问、好探索的科学态度。</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②激发幼儿对自然环境和现代科技产品的广泛兴趣，使他们能自己发现问题、提出问题、寻求答案。</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③使幼儿喜欢并能主动参与、集中于自己的科学探索活动和制作活动。</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④培养幼儿主动关心、爱护周围环境的情感和行为。</a:t>
            </a:r>
            <a:endParaRPr dirty="0" smtClean="0">
              <a:latin typeface="Arial" panose="020B0604020202020204" pitchFamily="34" charset="0"/>
              <a:ea typeface="微软雅黑" panose="020B0503020204020204" pitchFamily="34" charset="-122"/>
            </a:endParaRPr>
          </a:p>
        </p:txBody>
      </p:sp>
      <p:pic>
        <p:nvPicPr>
          <p:cNvPr id="3" name="图片 2" descr="05dd3287e3abcdb684e1af7ca31a27ae"/>
          <p:cNvPicPr>
            <a:picLocks noChangeAspect="1"/>
          </p:cNvPicPr>
          <p:nvPr/>
        </p:nvPicPr>
        <p:blipFill>
          <a:blip r:embed="rId1">
            <a:clrChange>
              <a:clrFrom>
                <a:srgbClr val="FFFFFF">
                  <a:alpha val="100000"/>
                </a:srgbClr>
              </a:clrFrom>
              <a:clrTo>
                <a:srgbClr val="FFFFFF">
                  <a:alpha val="100000"/>
                  <a:alpha val="0"/>
                </a:srgbClr>
              </a:clrTo>
            </a:clrChange>
          </a:blip>
          <a:srcRect t="27870" b="28824"/>
          <a:stretch>
            <a:fillRect/>
          </a:stretch>
        </p:blipFill>
        <p:spPr>
          <a:xfrm>
            <a:off x="3181350" y="4027170"/>
            <a:ext cx="5496560" cy="2380615"/>
          </a:xfrm>
          <a:prstGeom prst="rect">
            <a:avLst/>
          </a:prstGeom>
        </p:spPr>
      </p:pic>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394335" y="1261745"/>
            <a:ext cx="398145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（三）幼儿科学教育活动目标</a:t>
            </a:r>
            <a:endParaRPr b="1" dirty="0" smtClean="0">
              <a:solidFill>
                <a:srgbClr val="FF0000"/>
              </a:solidFill>
              <a:latin typeface="Arial" panose="020B0604020202020204" pitchFamily="34" charset="0"/>
              <a:ea typeface="微软雅黑" panose="020B0503020204020204" pitchFamily="34" charset="-122"/>
            </a:endParaRPr>
          </a:p>
        </p:txBody>
      </p:sp>
      <p:sp>
        <p:nvSpPr>
          <p:cNvPr id="6" name="文本框 5"/>
          <p:cNvSpPr txBox="1"/>
          <p:nvPr/>
        </p:nvSpPr>
        <p:spPr>
          <a:xfrm>
            <a:off x="589280" y="1988185"/>
            <a:ext cx="3939540" cy="506730"/>
          </a:xfrm>
          <a:prstGeom prst="rect">
            <a:avLst/>
          </a:prstGeom>
          <a:noFill/>
        </p:spPr>
        <p:txBody>
          <a:bodyPr wrap="square" rtlCol="0">
            <a:spAutoFit/>
          </a:bodyPr>
          <a:p>
            <a:pPr indent="0" algn="l">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1. 幼儿科学教育活动目标的内涵</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
        <p:nvSpPr>
          <p:cNvPr id="14" name="文本框 13"/>
          <p:cNvSpPr txBox="1"/>
          <p:nvPr/>
        </p:nvSpPr>
        <p:spPr>
          <a:xfrm>
            <a:off x="394335" y="2640965"/>
            <a:ext cx="7644130" cy="2720340"/>
          </a:xfrm>
          <a:prstGeom prst="rect">
            <a:avLst/>
          </a:prstGeom>
          <a:noFill/>
        </p:spPr>
        <p:txBody>
          <a:bodyPr wrap="square" rtlCol="0" anchor="t">
            <a:spAutoFit/>
          </a:bodyPr>
          <a:p>
            <a:pPr>
              <a:lnSpc>
                <a:spcPct val="19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幼儿科学教育活动目标指的是在一次或一系列科学教育活动中要达到的教育效果。它是根据幼儿教育总目标、幼儿科学教育总目标、幼儿科学教育的年龄阶段目标，结合教育内容提出的具体的、可操作的目标；是在上层目标指导下对教育内容实施效果所提出的具体指标，是教师开展幼儿科学教育活动时的具体依据和指导，具有可操作性。</a:t>
            </a:r>
            <a:endParaRPr dirty="0" smtClean="0">
              <a:latin typeface="Arial" panose="020B0604020202020204" pitchFamily="34" charset="0"/>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8136255" y="2640965"/>
            <a:ext cx="3056890" cy="2286000"/>
          </a:xfrm>
          <a:prstGeom prst="roundRect">
            <a:avLst/>
          </a:prstGeom>
          <a:effectLst>
            <a:reflection stA="45000" endPos="50000" dist="50800" dir="5400000" sy="-100000" algn="bl" rotWithShape="0"/>
          </a:effectLst>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0" name=" 170"/>
          <p:cNvSpPr/>
          <p:nvPr/>
        </p:nvSpPr>
        <p:spPr>
          <a:xfrm>
            <a:off x="311785" y="2058670"/>
            <a:ext cx="11569700" cy="2718435"/>
          </a:xfrm>
          <a:prstGeom prst="round2Diag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534670" y="1289685"/>
            <a:ext cx="3939540" cy="506730"/>
          </a:xfrm>
          <a:prstGeom prst="rect">
            <a:avLst/>
          </a:prstGeom>
          <a:noFill/>
        </p:spPr>
        <p:txBody>
          <a:bodyPr wrap="square" rtlCol="0">
            <a:spAutoFit/>
          </a:bodyPr>
          <a:p>
            <a:pPr indent="0" algn="dist">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2. 幼儿科学教育活动目标的基本要求</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
        <p:nvSpPr>
          <p:cNvPr id="14" name="文本框 13"/>
          <p:cNvSpPr txBox="1"/>
          <p:nvPr/>
        </p:nvSpPr>
        <p:spPr>
          <a:xfrm>
            <a:off x="534670" y="2298065"/>
            <a:ext cx="11123295" cy="1753235"/>
          </a:xfrm>
          <a:prstGeom prst="rect">
            <a:avLst/>
          </a:prstGeom>
          <a:noFill/>
        </p:spPr>
        <p:txBody>
          <a:bodyPr wrap="square" rtlCol="0" anchor="t">
            <a:spAutoFit/>
          </a:bodyPr>
          <a:p>
            <a:pPr marL="285750" indent="-285750">
              <a:lnSpc>
                <a:spcPct val="200000"/>
              </a:lnSpc>
              <a:buFont typeface="Wingdings" panose="05000000000000000000" charset="0"/>
              <a:buChar char="Ø"/>
            </a:pPr>
            <a:r>
              <a:rPr dirty="0" smtClean="0">
                <a:latin typeface="Arial" panose="020B0604020202020204" pitchFamily="34" charset="0"/>
                <a:ea typeface="微软雅黑" panose="020B0503020204020204" pitchFamily="34" charset="-122"/>
              </a:rPr>
              <a:t>教育活动目标所期望的结果应该是可操作的，即可以观察或测量到的。</a:t>
            </a:r>
            <a:endParaRPr dirty="0" smtClean="0">
              <a:latin typeface="Arial" panose="020B0604020202020204" pitchFamily="34" charset="0"/>
              <a:ea typeface="微软雅黑" panose="020B0503020204020204" pitchFamily="34" charset="-122"/>
            </a:endParaRPr>
          </a:p>
          <a:p>
            <a:pPr marL="285750" indent="-285750">
              <a:lnSpc>
                <a:spcPct val="200000"/>
              </a:lnSpc>
              <a:buFont typeface="Wingdings" panose="05000000000000000000" charset="0"/>
              <a:buChar char="Ø"/>
            </a:pPr>
            <a:r>
              <a:rPr dirty="0" smtClean="0">
                <a:latin typeface="Arial" panose="020B0604020202020204" pitchFamily="34" charset="0"/>
                <a:ea typeface="微软雅黑" panose="020B0503020204020204" pitchFamily="34" charset="-122"/>
              </a:rPr>
              <a:t>教育活动目标应全面反映幼儿科学教育总目标和年龄目标的要求。</a:t>
            </a:r>
            <a:endParaRPr dirty="0" smtClean="0">
              <a:latin typeface="Arial" panose="020B0604020202020204" pitchFamily="34" charset="0"/>
              <a:ea typeface="微软雅黑" panose="020B0503020204020204" pitchFamily="34" charset="-122"/>
            </a:endParaRPr>
          </a:p>
          <a:p>
            <a:pPr marL="285750" indent="-285750">
              <a:lnSpc>
                <a:spcPct val="200000"/>
              </a:lnSpc>
              <a:buFont typeface="Wingdings" panose="05000000000000000000" charset="0"/>
              <a:buChar char="Ø"/>
            </a:pPr>
            <a:r>
              <a:rPr dirty="0" smtClean="0">
                <a:latin typeface="Arial" panose="020B0604020202020204" pitchFamily="34" charset="0"/>
                <a:ea typeface="微软雅黑" panose="020B0503020204020204" pitchFamily="34" charset="-122"/>
              </a:rPr>
              <a:t>教育活动目标应该体现出它与上层目标之间的联系，即是上层目标（总目标和年龄目标）的分解和具体化。</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534670" y="1067435"/>
            <a:ext cx="3939540" cy="506730"/>
          </a:xfrm>
          <a:prstGeom prst="rect">
            <a:avLst/>
          </a:prstGeom>
          <a:noFill/>
        </p:spPr>
        <p:txBody>
          <a:bodyPr wrap="square" rtlCol="0">
            <a:spAutoFit/>
          </a:bodyPr>
          <a:p>
            <a:pPr indent="0" algn="dist">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3. 幼儿科学教育活动目标的表述方式</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
        <p:nvSpPr>
          <p:cNvPr id="14" name="文本框 13"/>
          <p:cNvSpPr txBox="1"/>
          <p:nvPr/>
        </p:nvSpPr>
        <p:spPr>
          <a:xfrm>
            <a:off x="356870" y="1694815"/>
            <a:ext cx="11123295" cy="977265"/>
          </a:xfrm>
          <a:prstGeom prst="rect">
            <a:avLst/>
          </a:prstGeom>
          <a:noFill/>
        </p:spPr>
        <p:txBody>
          <a:bodyPr wrap="square" rtlCol="0" anchor="t">
            <a:spAutoFit/>
          </a:bodyPr>
          <a:p>
            <a:pPr>
              <a:lnSpc>
                <a:spcPct val="160000"/>
              </a:lnSpc>
            </a:pPr>
            <a:r>
              <a:rPr lang="en-US" b="1"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幼儿科学教育活动目标又被称为课程目标（以下简称“课程目标”）。课程目标的选择和内容的设置主要指向教师对于课程目标的理解和价值倾向。</a:t>
            </a:r>
            <a:endParaRPr b="1"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356870" y="2672080"/>
            <a:ext cx="4672330" cy="534035"/>
          </a:xfrm>
          <a:prstGeom prst="rect">
            <a:avLst/>
          </a:prstGeom>
          <a:noFill/>
        </p:spPr>
        <p:txBody>
          <a:bodyPr wrap="square" rtlCol="0" anchor="t">
            <a:spAutoFit/>
          </a:bodyPr>
          <a:p>
            <a:pPr>
              <a:lnSpc>
                <a:spcPct val="160000"/>
              </a:lnSpc>
            </a:pPr>
            <a:r>
              <a:rPr b="1" dirty="0" smtClean="0">
                <a:solidFill>
                  <a:schemeClr val="accent5">
                    <a:lumMod val="75000"/>
                  </a:schemeClr>
                </a:solidFill>
                <a:latin typeface="Arial" panose="020B0604020202020204" pitchFamily="34" charset="0"/>
                <a:ea typeface="微软雅黑" panose="020B0503020204020204" pitchFamily="34" charset="-122"/>
              </a:rPr>
              <a:t>（1）幼儿科学教育活动目标的外显型表述</a:t>
            </a:r>
            <a:endParaRPr b="1"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4" name="文本框 3"/>
          <p:cNvSpPr txBox="1"/>
          <p:nvPr/>
        </p:nvSpPr>
        <p:spPr>
          <a:xfrm>
            <a:off x="356870" y="3388995"/>
            <a:ext cx="11421745" cy="829945"/>
          </a:xfrm>
          <a:prstGeom prst="rect">
            <a:avLst/>
          </a:prstGeom>
          <a:noFill/>
        </p:spPr>
        <p:txBody>
          <a:bodyPr wrap="square" rtlCol="0" anchor="t">
            <a:spAutoFit/>
          </a:bodyPr>
          <a:p>
            <a:pPr>
              <a:lnSpc>
                <a:spcPct val="150000"/>
              </a:lnSpc>
            </a:pPr>
            <a:r>
              <a:rPr lang="en-US" altLang="zh-CN" sz="1600" b="1" dirty="0" smtClean="0">
                <a:latin typeface="Arial" panose="020B0604020202020204" pitchFamily="34" charset="0"/>
                <a:ea typeface="微软雅黑" panose="020B0503020204020204" pitchFamily="34" charset="-122"/>
              </a:rPr>
              <a:t>      </a:t>
            </a:r>
            <a:r>
              <a:rPr lang="zh-CN" altLang="en-US" sz="1600" b="1" dirty="0" smtClean="0">
                <a:latin typeface="Arial" panose="020B0604020202020204" pitchFamily="34" charset="0"/>
                <a:ea typeface="微软雅黑" panose="020B0503020204020204" pitchFamily="34" charset="-122"/>
              </a:rPr>
              <a:t>泰勒认为，课程目标不在于要教师从事某些活动，而是要使学生的行为方式发生有重大意义的变化。因此，他注重课程目标的“行为”表述，主张以预先确定的精确、具体、可操作的行为目标来预测学生的变化，评价课程的成败。</a:t>
            </a:r>
            <a:endParaRPr lang="zh-CN" altLang="en-US" sz="1600" b="1"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356870" y="4389120"/>
            <a:ext cx="1668145" cy="506730"/>
          </a:xfrm>
          <a:prstGeom prst="rect">
            <a:avLst/>
          </a:prstGeom>
          <a:noFill/>
        </p:spPr>
        <p:txBody>
          <a:bodyPr wrap="square" rtlCol="0" anchor="t">
            <a:spAutoFit/>
          </a:bodyPr>
          <a:p>
            <a:pPr>
              <a:lnSpc>
                <a:spcPct val="150000"/>
              </a:lnSpc>
            </a:pPr>
            <a:r>
              <a:rPr b="1" dirty="0" smtClean="0">
                <a:solidFill>
                  <a:schemeClr val="accent6">
                    <a:lumMod val="50000"/>
                  </a:schemeClr>
                </a:solidFill>
                <a:latin typeface="Arial" panose="020B0604020202020204" pitchFamily="34" charset="0"/>
                <a:ea typeface="微软雅黑" panose="020B0503020204020204" pitchFamily="34" charset="-122"/>
              </a:rPr>
              <a:t>①核心的行为</a:t>
            </a:r>
            <a:endParaRPr b="1" dirty="0" smtClean="0">
              <a:solidFill>
                <a:schemeClr val="accent6">
                  <a:lumMod val="50000"/>
                </a:schemeClr>
              </a:solidFill>
              <a:latin typeface="Arial" panose="020B0604020202020204" pitchFamily="34" charset="0"/>
              <a:ea typeface="微软雅黑" panose="020B0503020204020204" pitchFamily="34" charset="-122"/>
            </a:endParaRPr>
          </a:p>
        </p:txBody>
      </p:sp>
      <p:grpSp>
        <p:nvGrpSpPr>
          <p:cNvPr id="21" name="4651"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902970" y="4849495"/>
            <a:ext cx="9490710" cy="447040"/>
            <a:chOff x="3023548" y="2141016"/>
            <a:chExt cx="7129177" cy="446837"/>
          </a:xfrm>
        </p:grpSpPr>
        <p:cxnSp>
          <p:nvCxnSpPr>
            <p:cNvPr id="27" name="直接连接符 26"/>
            <p:cNvCxnSpPr>
              <a:stCxn id="49" idx="2"/>
            </p:cNvCxnSpPr>
            <p:nvPr/>
          </p:nvCxnSpPr>
          <p:spPr>
            <a:xfrm>
              <a:off x="3023548" y="2141016"/>
              <a:ext cx="7129177" cy="19609"/>
            </a:xfrm>
            <a:prstGeom prst="line">
              <a:avLst/>
            </a:prstGeom>
            <a:ln w="19050">
              <a:solidFill>
                <a:schemeClr val="accent6">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023548" y="2162406"/>
              <a:ext cx="0" cy="425447"/>
            </a:xfrm>
            <a:prstGeom prst="line">
              <a:avLst/>
            </a:prstGeom>
            <a:ln w="19050">
              <a:solidFill>
                <a:schemeClr val="accent6">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603074" y="2162406"/>
              <a:ext cx="0" cy="425447"/>
            </a:xfrm>
            <a:prstGeom prst="line">
              <a:avLst/>
            </a:prstGeom>
            <a:ln w="19050">
              <a:solidFill>
                <a:schemeClr val="accent6">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0152725" y="2162406"/>
              <a:ext cx="0" cy="425447"/>
            </a:xfrm>
            <a:prstGeom prst="line">
              <a:avLst/>
            </a:prstGeom>
            <a:ln w="19050">
              <a:solidFill>
                <a:schemeClr val="accent6">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4645660" y="4364355"/>
            <a:ext cx="2150110" cy="506730"/>
          </a:xfrm>
          <a:prstGeom prst="rect">
            <a:avLst/>
          </a:prstGeom>
          <a:noFill/>
        </p:spPr>
        <p:txBody>
          <a:bodyPr wrap="square" rtlCol="0" anchor="t">
            <a:spAutoFit/>
          </a:bodyPr>
          <a:p>
            <a:pPr>
              <a:lnSpc>
                <a:spcPct val="150000"/>
              </a:lnSpc>
            </a:pPr>
            <a:r>
              <a:rPr b="1" dirty="0" smtClean="0">
                <a:solidFill>
                  <a:schemeClr val="accent6">
                    <a:lumMod val="50000"/>
                  </a:schemeClr>
                </a:solidFill>
                <a:latin typeface="Arial" panose="020B0604020202020204" pitchFamily="34" charset="0"/>
                <a:ea typeface="微软雅黑" panose="020B0503020204020204" pitchFamily="34" charset="-122"/>
              </a:rPr>
              <a:t>②行为产生的条件</a:t>
            </a:r>
            <a:endParaRPr b="1" dirty="0" smtClean="0">
              <a:solidFill>
                <a:schemeClr val="accent6">
                  <a:lumMod val="50000"/>
                </a:schemeClr>
              </a:solidFill>
              <a:latin typeface="Arial" panose="020B0604020202020204" pitchFamily="34" charset="0"/>
              <a:ea typeface="微软雅黑" panose="020B0503020204020204" pitchFamily="34" charset="-122"/>
            </a:endParaRPr>
          </a:p>
        </p:txBody>
      </p:sp>
      <p:sp>
        <p:nvSpPr>
          <p:cNvPr id="11" name="文本框 10"/>
          <p:cNvSpPr txBox="1"/>
          <p:nvPr/>
        </p:nvSpPr>
        <p:spPr>
          <a:xfrm>
            <a:off x="8982710" y="4364355"/>
            <a:ext cx="2150110" cy="506730"/>
          </a:xfrm>
          <a:prstGeom prst="rect">
            <a:avLst/>
          </a:prstGeom>
          <a:noFill/>
        </p:spPr>
        <p:txBody>
          <a:bodyPr wrap="square" rtlCol="0" anchor="t">
            <a:spAutoFit/>
          </a:bodyPr>
          <a:p>
            <a:pPr>
              <a:lnSpc>
                <a:spcPct val="150000"/>
              </a:lnSpc>
            </a:pPr>
            <a:r>
              <a:rPr b="1" dirty="0" smtClean="0">
                <a:solidFill>
                  <a:schemeClr val="accent6">
                    <a:lumMod val="50000"/>
                  </a:schemeClr>
                </a:solidFill>
                <a:latin typeface="Arial" panose="020B0604020202020204" pitchFamily="34" charset="0"/>
                <a:ea typeface="微软雅黑" panose="020B0503020204020204" pitchFamily="34" charset="-122"/>
              </a:rPr>
              <a:t>③行为的表现指标</a:t>
            </a:r>
            <a:endParaRPr b="1" dirty="0" smtClean="0">
              <a:solidFill>
                <a:schemeClr val="accent6">
                  <a:lumMod val="50000"/>
                </a:schemeClr>
              </a:solidFill>
              <a:latin typeface="Arial" panose="020B0604020202020204" pitchFamily="34" charset="0"/>
              <a:ea typeface="微软雅黑" panose="020B0503020204020204" pitchFamily="34" charset="-122"/>
            </a:endParaRPr>
          </a:p>
        </p:txBody>
      </p:sp>
      <p:sp>
        <p:nvSpPr>
          <p:cNvPr id="12" name="文本框 11"/>
          <p:cNvSpPr txBox="1"/>
          <p:nvPr/>
        </p:nvSpPr>
        <p:spPr>
          <a:xfrm>
            <a:off x="356870" y="5433695"/>
            <a:ext cx="2734945" cy="829945"/>
          </a:xfrm>
          <a:prstGeom prst="rect">
            <a:avLst/>
          </a:prstGeom>
          <a:noFill/>
        </p:spPr>
        <p:txBody>
          <a:bodyPr wrap="square" rtlCol="0" anchor="t">
            <a:spAutoFit/>
          </a:bodyPr>
          <a:p>
            <a:pPr>
              <a:lnSpc>
                <a:spcPct val="150000"/>
              </a:lnSpc>
            </a:pPr>
            <a:r>
              <a:rPr lang="en-US" sz="1600" b="1" dirty="0" smtClean="0">
                <a:latin typeface="Arial" panose="020B0604020202020204" pitchFamily="34" charset="0"/>
                <a:ea typeface="微软雅黑" panose="020B0503020204020204" pitchFamily="34" charset="-122"/>
              </a:rPr>
              <a:t>   </a:t>
            </a:r>
            <a:r>
              <a:rPr sz="1600" b="1" dirty="0" smtClean="0">
                <a:latin typeface="Arial" panose="020B0604020202020204" pitchFamily="34" charset="0"/>
                <a:ea typeface="微软雅黑" panose="020B0503020204020204" pitchFamily="34" charset="-122"/>
              </a:rPr>
              <a:t>核心的行为是指要使幼儿达到什么样的学习结果。</a:t>
            </a:r>
            <a:endParaRPr sz="1600" b="1" dirty="0" smtClean="0">
              <a:latin typeface="Arial" panose="020B0604020202020204" pitchFamily="34" charset="0"/>
              <a:ea typeface="微软雅黑" panose="020B0503020204020204" pitchFamily="34" charset="-122"/>
            </a:endParaRPr>
          </a:p>
        </p:txBody>
      </p:sp>
      <p:sp>
        <p:nvSpPr>
          <p:cNvPr id="13" name="文本框 12"/>
          <p:cNvSpPr txBox="1"/>
          <p:nvPr/>
        </p:nvSpPr>
        <p:spPr>
          <a:xfrm>
            <a:off x="4008120" y="5296535"/>
            <a:ext cx="3280410" cy="829945"/>
          </a:xfrm>
          <a:prstGeom prst="rect">
            <a:avLst/>
          </a:prstGeom>
          <a:noFill/>
        </p:spPr>
        <p:txBody>
          <a:bodyPr wrap="square" rtlCol="0" anchor="t">
            <a:spAutoFit/>
          </a:bodyPr>
          <a:p>
            <a:pPr>
              <a:lnSpc>
                <a:spcPct val="150000"/>
              </a:lnSpc>
            </a:pPr>
            <a:r>
              <a:rPr lang="en-US" sz="1600" b="1" dirty="0" smtClean="0">
                <a:latin typeface="Arial" panose="020B0604020202020204" pitchFamily="34" charset="0"/>
                <a:ea typeface="微软雅黑" panose="020B0503020204020204" pitchFamily="34" charset="-122"/>
              </a:rPr>
              <a:t>    </a:t>
            </a:r>
            <a:r>
              <a:rPr sz="1600" b="1" dirty="0" smtClean="0">
                <a:latin typeface="Arial" panose="020B0604020202020204" pitchFamily="34" charset="0"/>
                <a:ea typeface="微软雅黑" panose="020B0503020204020204" pitchFamily="34" charset="-122"/>
              </a:rPr>
              <a:t>由于活动情境的不同，不同的核心行为需要在不同的情境中出现。</a:t>
            </a:r>
            <a:endParaRPr sz="1600" b="1" dirty="0" smtClean="0">
              <a:latin typeface="Arial" panose="020B0604020202020204" pitchFamily="34" charset="0"/>
              <a:ea typeface="微软雅黑" panose="020B0503020204020204" pitchFamily="34" charset="-122"/>
            </a:endParaRPr>
          </a:p>
        </p:txBody>
      </p:sp>
      <p:sp>
        <p:nvSpPr>
          <p:cNvPr id="15" name="文本框 14"/>
          <p:cNvSpPr txBox="1"/>
          <p:nvPr/>
        </p:nvSpPr>
        <p:spPr>
          <a:xfrm>
            <a:off x="8284210" y="5296535"/>
            <a:ext cx="3826510" cy="1198880"/>
          </a:xfrm>
          <a:prstGeom prst="rect">
            <a:avLst/>
          </a:prstGeom>
          <a:noFill/>
        </p:spPr>
        <p:txBody>
          <a:bodyPr wrap="square" rtlCol="0" anchor="t">
            <a:spAutoFit/>
          </a:bodyPr>
          <a:p>
            <a:pPr>
              <a:lnSpc>
                <a:spcPct val="150000"/>
              </a:lnSpc>
            </a:pPr>
            <a:r>
              <a:rPr lang="en-US" sz="1600" b="1" dirty="0" smtClean="0">
                <a:latin typeface="Arial" panose="020B0604020202020204" pitchFamily="34" charset="0"/>
                <a:ea typeface="微软雅黑" panose="020B0503020204020204" pitchFamily="34" charset="-122"/>
              </a:rPr>
              <a:t>    </a:t>
            </a:r>
            <a:r>
              <a:rPr sz="1600" b="1" dirty="0" smtClean="0">
                <a:latin typeface="Arial" panose="020B0604020202020204" pitchFamily="34" charset="0"/>
                <a:ea typeface="微软雅黑" panose="020B0503020204020204" pitchFamily="34" charset="-122"/>
              </a:rPr>
              <a:t>幼儿所应达到课程目标的最低水平，它是学习结果的评价依据，可以通过定量和定性两种方式加以说明。</a:t>
            </a:r>
            <a:endParaRPr sz="1600" b="1"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标题 22"/>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407670" y="1256030"/>
            <a:ext cx="4672330" cy="534035"/>
          </a:xfrm>
          <a:prstGeom prst="rect">
            <a:avLst/>
          </a:prstGeom>
          <a:noFill/>
        </p:spPr>
        <p:txBody>
          <a:bodyPr wrap="square" rtlCol="0" anchor="t">
            <a:spAutoFit/>
          </a:bodyPr>
          <a:p>
            <a:pPr>
              <a:lnSpc>
                <a:spcPct val="160000"/>
              </a:lnSpc>
            </a:pPr>
            <a:r>
              <a:rPr b="1" dirty="0" smtClean="0">
                <a:solidFill>
                  <a:schemeClr val="accent5">
                    <a:lumMod val="75000"/>
                  </a:schemeClr>
                </a:solidFill>
                <a:latin typeface="Arial" panose="020B0604020202020204" pitchFamily="34" charset="0"/>
                <a:ea typeface="微软雅黑" panose="020B0503020204020204" pitchFamily="34" charset="-122"/>
              </a:rPr>
              <a:t>（2）幼儿科学教育活动目标的内隐型表述</a:t>
            </a:r>
            <a:endParaRPr b="1"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2" name="文本框 1"/>
          <p:cNvSpPr txBox="1"/>
          <p:nvPr/>
        </p:nvSpPr>
        <p:spPr>
          <a:xfrm>
            <a:off x="534670" y="1985010"/>
            <a:ext cx="11010265" cy="1753235"/>
          </a:xfrm>
          <a:prstGeom prst="rect">
            <a:avLst/>
          </a:prstGeom>
          <a:noFill/>
        </p:spPr>
        <p:txBody>
          <a:bodyPr wrap="square" rtlCol="0" anchor="t">
            <a:spAutoFit/>
          </a:bodyPr>
          <a:p>
            <a:pPr>
              <a:lnSpc>
                <a:spcPct val="15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科学知识社会学认为，科学知识具有建构性、情境性、动态性，幼儿是认知的主体，是知识意义的主动建构者。科学教育的过程不仅仅是让幼儿记住教科书所呈现的科学结论，科学情感、态度和价值观的培养才是科学教育的核心内容。因此，教师要为幼儿提供、合作、交流、探究的环境，让幼儿充分发挥自身的主动性和积极性。</a:t>
            </a:r>
            <a:endParaRPr lang="zh-CN" altLang="en-US" dirty="0" smtClean="0">
              <a:latin typeface="Arial" panose="020B0604020202020204" pitchFamily="34" charset="0"/>
              <a:ea typeface="微软雅黑" panose="020B0503020204020204" pitchFamily="34" charset="-122"/>
            </a:endParaRPr>
          </a:p>
        </p:txBody>
      </p:sp>
      <p:sp>
        <p:nvSpPr>
          <p:cNvPr id="4" name="文本框 3"/>
          <p:cNvSpPr txBox="1"/>
          <p:nvPr/>
        </p:nvSpPr>
        <p:spPr>
          <a:xfrm>
            <a:off x="407670" y="3738245"/>
            <a:ext cx="11264265" cy="2168525"/>
          </a:xfrm>
          <a:prstGeom prst="rect">
            <a:avLst/>
          </a:prstGeom>
          <a:noFill/>
        </p:spPr>
        <p:txBody>
          <a:bodyPr wrap="square" rtlCol="0" anchor="t">
            <a:spAutoFit/>
          </a:bodyPr>
          <a:p>
            <a:pPr>
              <a:lnSpc>
                <a:spcPct val="150000"/>
              </a:lnSpc>
            </a:pPr>
            <a:r>
              <a:rPr lang="en-US" dirty="0" smtClean="0">
                <a:latin typeface="Arial" panose="020B0604020202020204" pitchFamily="34" charset="0"/>
                <a:ea typeface="微软雅黑" panose="020B0503020204020204" pitchFamily="34" charset="-122"/>
              </a:rPr>
              <a:t>    内隐型的表述方式主要是强调描述幼儿教育上的经历，不以可测量的学习结果</a:t>
            </a:r>
            <a:r>
              <a:rPr dirty="0" smtClean="0">
                <a:latin typeface="Arial" panose="020B0604020202020204" pitchFamily="34" charset="0"/>
                <a:ea typeface="微软雅黑" panose="020B0503020204020204" pitchFamily="34" charset="-122"/>
              </a:rPr>
              <a:t>为终极标准，这对于科学领域课程目标的完整、准确表述有着不可替代的作用。</a:t>
            </a:r>
            <a:endParaRPr dirty="0" smtClean="0">
              <a:latin typeface="Arial" panose="020B0604020202020204" pitchFamily="34" charset="0"/>
              <a:ea typeface="微软雅黑" panose="020B0503020204020204" pitchFamily="34" charset="-122"/>
            </a:endParaRPr>
          </a:p>
          <a:p>
            <a:pPr>
              <a:lnSpc>
                <a:spcPct val="150000"/>
              </a:lnSpc>
            </a:pPr>
            <a:r>
              <a:rPr dirty="0" smtClean="0">
                <a:latin typeface="Arial" panose="020B0604020202020204" pitchFamily="34" charset="0"/>
                <a:ea typeface="微软雅黑" panose="020B0503020204020204" pitchFamily="34" charset="-122"/>
              </a:rPr>
              <a:t>     外显型的目标表述方式虽然对于幼儿科学领域课程目标的制定有着重要的影响，但是该方式仍然存在着一定的不足，如科学情感、态度和价值观等目标就难以外显型的表述方式进行准确的说明，而内隐型的表述方式则能较好地满足这一需要。</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二、幼儿科学教育目标的具体内容</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534670" y="1289685"/>
            <a:ext cx="3939540" cy="506730"/>
          </a:xfrm>
          <a:prstGeom prst="rect">
            <a:avLst/>
          </a:prstGeom>
          <a:noFill/>
        </p:spPr>
        <p:txBody>
          <a:bodyPr wrap="square" rtlCol="0">
            <a:spAutoFit/>
          </a:bodyPr>
          <a:p>
            <a:pPr indent="0" algn="dist">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4. 幼儿科学教育活动目标的实现策略</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
        <p:nvSpPr>
          <p:cNvPr id="14" name="文本框 13"/>
          <p:cNvSpPr txBox="1"/>
          <p:nvPr/>
        </p:nvSpPr>
        <p:spPr>
          <a:xfrm>
            <a:off x="1468120" y="3230880"/>
            <a:ext cx="2513330" cy="395605"/>
          </a:xfrm>
          <a:prstGeom prst="rect">
            <a:avLst/>
          </a:prstGeom>
          <a:noFill/>
        </p:spPr>
        <p:txBody>
          <a:bodyPr wrap="square" rtlCol="0" anchor="t">
            <a:spAutoFit/>
          </a:bodyPr>
          <a:p>
            <a:pPr>
              <a:lnSpc>
                <a:spcPct val="110000"/>
              </a:lnSpc>
            </a:pPr>
            <a:r>
              <a:rPr b="1" dirty="0" smtClean="0">
                <a:latin typeface="Arial" panose="020B0604020202020204" pitchFamily="34" charset="0"/>
                <a:ea typeface="微软雅黑" panose="020B0503020204020204" pitchFamily="34" charset="-122"/>
              </a:rPr>
              <a:t>（1）预设─转化策略</a:t>
            </a:r>
            <a:endParaRPr b="1" dirty="0" smtClean="0">
              <a:latin typeface="Arial" panose="020B0604020202020204" pitchFamily="34" charset="0"/>
              <a:ea typeface="微软雅黑" panose="020B0503020204020204" pitchFamily="34" charset="-122"/>
            </a:endParaRPr>
          </a:p>
        </p:txBody>
      </p:sp>
      <p:grpSp>
        <p:nvGrpSpPr>
          <p:cNvPr id="5" name="2158"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3809160" y="1883126"/>
            <a:ext cx="4672830" cy="4091794"/>
            <a:chOff x="3809160" y="1883126"/>
            <a:chExt cx="4672830" cy="4091794"/>
          </a:xfrm>
        </p:grpSpPr>
        <p:grpSp>
          <p:nvGrpSpPr>
            <p:cNvPr id="8" name="ïṡḻiḓè"/>
            <p:cNvGrpSpPr/>
            <p:nvPr/>
          </p:nvGrpSpPr>
          <p:grpSpPr>
            <a:xfrm>
              <a:off x="4979876" y="2096852"/>
              <a:ext cx="3082326" cy="3878068"/>
              <a:chOff x="4899258" y="1913651"/>
              <a:chExt cx="2945594" cy="3706037"/>
            </a:xfrm>
          </p:grpSpPr>
          <p:grpSp>
            <p:nvGrpSpPr>
              <p:cNvPr id="18" name="íṣļiḑé"/>
              <p:cNvGrpSpPr/>
              <p:nvPr/>
            </p:nvGrpSpPr>
            <p:grpSpPr>
              <a:xfrm>
                <a:off x="4899258" y="3081120"/>
                <a:ext cx="2945594" cy="2538568"/>
                <a:chOff x="3386138" y="2149475"/>
                <a:chExt cx="2368550" cy="1484313"/>
              </a:xfrm>
              <a:effectLst/>
            </p:grpSpPr>
            <p:sp>
              <p:nvSpPr>
                <p:cNvPr id="22" name="íśľîḋe"/>
                <p:cNvSpPr/>
                <p:nvPr/>
              </p:nvSpPr>
              <p:spPr bwMode="auto">
                <a:xfrm>
                  <a:off x="3386138" y="2579688"/>
                  <a:ext cx="1184275" cy="1054100"/>
                </a:xfrm>
                <a:custGeom>
                  <a:avLst/>
                  <a:gdLst/>
                  <a:ahLst/>
                  <a:cxnLst>
                    <a:cxn ang="0">
                      <a:pos x="746" y="266"/>
                    </a:cxn>
                    <a:cxn ang="0">
                      <a:pos x="743" y="664"/>
                    </a:cxn>
                    <a:cxn ang="0">
                      <a:pos x="0" y="266"/>
                    </a:cxn>
                    <a:cxn ang="0">
                      <a:pos x="190" y="0"/>
                    </a:cxn>
                    <a:cxn ang="0">
                      <a:pos x="746" y="266"/>
                    </a:cxn>
                    <a:cxn ang="0">
                      <a:pos x="746" y="266"/>
                    </a:cxn>
                    <a:cxn ang="0">
                      <a:pos x="746" y="266"/>
                    </a:cxn>
                  </a:cxnLst>
                  <a:rect l="0" t="0" r="r" b="b"/>
                  <a:pathLst>
                    <a:path w="746" h="664">
                      <a:moveTo>
                        <a:pt x="746" y="266"/>
                      </a:moveTo>
                      <a:lnTo>
                        <a:pt x="743" y="664"/>
                      </a:lnTo>
                      <a:lnTo>
                        <a:pt x="0" y="266"/>
                      </a:lnTo>
                      <a:lnTo>
                        <a:pt x="190" y="0"/>
                      </a:lnTo>
                      <a:lnTo>
                        <a:pt x="746" y="266"/>
                      </a:lnTo>
                      <a:lnTo>
                        <a:pt x="746" y="266"/>
                      </a:lnTo>
                      <a:lnTo>
                        <a:pt x="746" y="266"/>
                      </a:lnTo>
                      <a:close/>
                    </a:path>
                  </a:pathLst>
                </a:custGeom>
                <a:solidFill>
                  <a:schemeClr val="accent1"/>
                </a:solidFill>
                <a:ln w="9525">
                  <a:noFill/>
                  <a:round/>
                </a:ln>
              </p:spPr>
              <p:txBody>
                <a:bodyPr anchor="ctr"/>
                <a:p>
                  <a:pPr algn="ctr"/>
                </a:p>
              </p:txBody>
            </p:sp>
            <p:sp>
              <p:nvSpPr>
                <p:cNvPr id="23" name="îş1îḓè"/>
                <p:cNvSpPr/>
                <p:nvPr/>
              </p:nvSpPr>
              <p:spPr bwMode="auto">
                <a:xfrm>
                  <a:off x="4570413" y="2579688"/>
                  <a:ext cx="1184275" cy="1054100"/>
                </a:xfrm>
                <a:custGeom>
                  <a:avLst/>
                  <a:gdLst/>
                  <a:ahLst/>
                  <a:cxnLst>
                    <a:cxn ang="0">
                      <a:pos x="3" y="266"/>
                    </a:cxn>
                    <a:cxn ang="0">
                      <a:pos x="0" y="664"/>
                    </a:cxn>
                    <a:cxn ang="0">
                      <a:pos x="746" y="266"/>
                    </a:cxn>
                    <a:cxn ang="0">
                      <a:pos x="555" y="0"/>
                    </a:cxn>
                    <a:cxn ang="0">
                      <a:pos x="3" y="266"/>
                    </a:cxn>
                    <a:cxn ang="0">
                      <a:pos x="3" y="266"/>
                    </a:cxn>
                    <a:cxn ang="0">
                      <a:pos x="3" y="266"/>
                    </a:cxn>
                  </a:cxnLst>
                  <a:rect l="0" t="0" r="r" b="b"/>
                  <a:pathLst>
                    <a:path w="746" h="664">
                      <a:moveTo>
                        <a:pt x="3" y="266"/>
                      </a:moveTo>
                      <a:lnTo>
                        <a:pt x="0" y="664"/>
                      </a:lnTo>
                      <a:lnTo>
                        <a:pt x="746" y="266"/>
                      </a:lnTo>
                      <a:lnTo>
                        <a:pt x="555" y="0"/>
                      </a:lnTo>
                      <a:lnTo>
                        <a:pt x="3" y="266"/>
                      </a:lnTo>
                      <a:lnTo>
                        <a:pt x="3" y="266"/>
                      </a:lnTo>
                      <a:lnTo>
                        <a:pt x="3" y="266"/>
                      </a:lnTo>
                      <a:close/>
                    </a:path>
                  </a:pathLst>
                </a:custGeom>
                <a:solidFill>
                  <a:schemeClr val="accent1">
                    <a:lumMod val="75000"/>
                  </a:schemeClr>
                </a:solidFill>
                <a:ln w="9525">
                  <a:noFill/>
                  <a:round/>
                </a:ln>
              </p:spPr>
              <p:txBody>
                <a:bodyPr anchor="ctr"/>
                <a:p>
                  <a:pPr algn="ctr"/>
                </a:p>
              </p:txBody>
            </p:sp>
            <p:sp>
              <p:nvSpPr>
                <p:cNvPr id="24" name="íSļïḑê"/>
                <p:cNvSpPr/>
                <p:nvPr/>
              </p:nvSpPr>
              <p:spPr bwMode="auto">
                <a:xfrm>
                  <a:off x="3687763" y="2149475"/>
                  <a:ext cx="1766888" cy="852488"/>
                </a:xfrm>
                <a:custGeom>
                  <a:avLst/>
                  <a:gdLst/>
                  <a:ahLst/>
                  <a:cxnLst>
                    <a:cxn ang="0">
                      <a:pos x="0" y="268"/>
                    </a:cxn>
                    <a:cxn ang="0">
                      <a:pos x="556" y="0"/>
                    </a:cxn>
                    <a:cxn ang="0">
                      <a:pos x="1113" y="268"/>
                    </a:cxn>
                    <a:cxn ang="0">
                      <a:pos x="556" y="537"/>
                    </a:cxn>
                    <a:cxn ang="0">
                      <a:pos x="0" y="268"/>
                    </a:cxn>
                    <a:cxn ang="0">
                      <a:pos x="0" y="268"/>
                    </a:cxn>
                  </a:cxnLst>
                  <a:rect l="0" t="0" r="r" b="b"/>
                  <a:pathLst>
                    <a:path w="1113" h="537">
                      <a:moveTo>
                        <a:pt x="0" y="268"/>
                      </a:moveTo>
                      <a:lnTo>
                        <a:pt x="556" y="0"/>
                      </a:lnTo>
                      <a:lnTo>
                        <a:pt x="1113" y="268"/>
                      </a:lnTo>
                      <a:lnTo>
                        <a:pt x="556" y="537"/>
                      </a:lnTo>
                      <a:lnTo>
                        <a:pt x="0" y="268"/>
                      </a:lnTo>
                      <a:lnTo>
                        <a:pt x="0" y="268"/>
                      </a:lnTo>
                      <a:close/>
                    </a:path>
                  </a:pathLst>
                </a:custGeom>
                <a:solidFill>
                  <a:schemeClr val="accent1">
                    <a:lumMod val="60000"/>
                    <a:lumOff val="40000"/>
                  </a:schemeClr>
                </a:solidFill>
                <a:ln w="9525">
                  <a:noFill/>
                  <a:round/>
                </a:ln>
              </p:spPr>
              <p:txBody>
                <a:bodyPr anchor="ctr"/>
                <a:p>
                  <a:pPr algn="ctr"/>
                </a:p>
              </p:txBody>
            </p:sp>
          </p:grpSp>
          <p:grpSp>
            <p:nvGrpSpPr>
              <p:cNvPr id="19" name="íş1ïdê"/>
              <p:cNvGrpSpPr/>
              <p:nvPr/>
            </p:nvGrpSpPr>
            <p:grpSpPr>
              <a:xfrm>
                <a:off x="5373081" y="1913651"/>
                <a:ext cx="1997951" cy="2315934"/>
                <a:chOff x="3767138" y="1466850"/>
                <a:chExt cx="1606551" cy="1354138"/>
              </a:xfrm>
              <a:effectLst/>
            </p:grpSpPr>
            <p:sp>
              <p:nvSpPr>
                <p:cNvPr id="20" name="iš1îdê"/>
                <p:cNvSpPr/>
                <p:nvPr/>
              </p:nvSpPr>
              <p:spPr bwMode="auto">
                <a:xfrm>
                  <a:off x="3767138" y="1466850"/>
                  <a:ext cx="823913" cy="1354138"/>
                </a:xfrm>
                <a:custGeom>
                  <a:avLst/>
                  <a:gdLst/>
                  <a:ahLst/>
                  <a:cxnLst>
                    <a:cxn ang="0">
                      <a:pos x="519" y="853"/>
                    </a:cxn>
                    <a:cxn ang="0">
                      <a:pos x="0" y="621"/>
                    </a:cxn>
                    <a:cxn ang="0">
                      <a:pos x="516" y="0"/>
                    </a:cxn>
                    <a:cxn ang="0">
                      <a:pos x="519" y="853"/>
                    </a:cxn>
                    <a:cxn ang="0">
                      <a:pos x="519" y="853"/>
                    </a:cxn>
                    <a:cxn ang="0">
                      <a:pos x="519" y="853"/>
                    </a:cxn>
                  </a:cxnLst>
                  <a:rect l="0" t="0" r="r" b="b"/>
                  <a:pathLst>
                    <a:path w="519" h="853">
                      <a:moveTo>
                        <a:pt x="519" y="853"/>
                      </a:moveTo>
                      <a:lnTo>
                        <a:pt x="0" y="621"/>
                      </a:lnTo>
                      <a:lnTo>
                        <a:pt x="516" y="0"/>
                      </a:lnTo>
                      <a:lnTo>
                        <a:pt x="519" y="853"/>
                      </a:lnTo>
                      <a:lnTo>
                        <a:pt x="519" y="853"/>
                      </a:lnTo>
                      <a:lnTo>
                        <a:pt x="519" y="853"/>
                      </a:lnTo>
                      <a:close/>
                    </a:path>
                  </a:pathLst>
                </a:custGeom>
                <a:solidFill>
                  <a:schemeClr val="accent2"/>
                </a:solidFill>
                <a:ln w="9525">
                  <a:noFill/>
                  <a:round/>
                </a:ln>
              </p:spPr>
              <p:txBody>
                <a:bodyPr anchor="ctr"/>
                <a:p>
                  <a:pPr algn="ctr"/>
                </a:p>
              </p:txBody>
            </p:sp>
            <p:sp>
              <p:nvSpPr>
                <p:cNvPr id="9" name="íSlíḓê"/>
                <p:cNvSpPr/>
                <p:nvPr/>
              </p:nvSpPr>
              <p:spPr bwMode="auto">
                <a:xfrm>
                  <a:off x="4581526" y="1466850"/>
                  <a:ext cx="792163" cy="1354138"/>
                </a:xfrm>
                <a:custGeom>
                  <a:avLst/>
                  <a:gdLst/>
                  <a:ahLst/>
                  <a:cxnLst>
                    <a:cxn ang="0">
                      <a:pos x="1" y="853"/>
                    </a:cxn>
                    <a:cxn ang="0">
                      <a:pos x="499" y="632"/>
                    </a:cxn>
                    <a:cxn ang="0">
                      <a:pos x="0" y="0"/>
                    </a:cxn>
                    <a:cxn ang="0">
                      <a:pos x="1" y="853"/>
                    </a:cxn>
                    <a:cxn ang="0">
                      <a:pos x="1" y="853"/>
                    </a:cxn>
                    <a:cxn ang="0">
                      <a:pos x="1" y="853"/>
                    </a:cxn>
                  </a:cxnLst>
                  <a:rect l="0" t="0" r="r" b="b"/>
                  <a:pathLst>
                    <a:path w="499" h="853">
                      <a:moveTo>
                        <a:pt x="1" y="853"/>
                      </a:moveTo>
                      <a:lnTo>
                        <a:pt x="499" y="632"/>
                      </a:lnTo>
                      <a:lnTo>
                        <a:pt x="0" y="0"/>
                      </a:lnTo>
                      <a:lnTo>
                        <a:pt x="1" y="853"/>
                      </a:lnTo>
                      <a:lnTo>
                        <a:pt x="1" y="853"/>
                      </a:lnTo>
                      <a:lnTo>
                        <a:pt x="1" y="853"/>
                      </a:lnTo>
                      <a:close/>
                    </a:path>
                  </a:pathLst>
                </a:custGeom>
                <a:solidFill>
                  <a:schemeClr val="accent2">
                    <a:lumMod val="75000"/>
                  </a:schemeClr>
                </a:solidFill>
                <a:ln w="9525">
                  <a:noFill/>
                  <a:round/>
                </a:ln>
              </p:spPr>
              <p:txBody>
                <a:bodyPr anchor="ctr"/>
                <a:p>
                  <a:pPr algn="ctr"/>
                </a:p>
              </p:txBody>
            </p:sp>
          </p:grpSp>
        </p:grpSp>
        <p:cxnSp>
          <p:nvCxnSpPr>
            <p:cNvPr id="16" name="直接箭头连接符 15"/>
            <p:cNvCxnSpPr/>
            <p:nvPr/>
          </p:nvCxnSpPr>
          <p:spPr>
            <a:xfrm rot="10800000" flipV="1">
              <a:off x="7118085" y="2456188"/>
              <a:ext cx="694143" cy="594980"/>
            </a:xfrm>
            <a:prstGeom prst="straightConnector1">
              <a:avLst/>
            </a:prstGeom>
            <a:ln w="38100">
              <a:solidFill>
                <a:schemeClr val="accent2"/>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nvGrpSpPr>
            <p:cNvPr id="17" name="ïṡ1ïḓè"/>
            <p:cNvGrpSpPr/>
            <p:nvPr/>
          </p:nvGrpSpPr>
          <p:grpSpPr>
            <a:xfrm>
              <a:off x="7745423" y="1883126"/>
              <a:ext cx="736567" cy="736472"/>
              <a:chOff x="2350182" y="2175671"/>
              <a:chExt cx="740664" cy="740570"/>
            </a:xfrm>
          </p:grpSpPr>
          <p:sp>
            <p:nvSpPr>
              <p:cNvPr id="25" name="îṣlïḍé"/>
              <p:cNvSpPr/>
              <p:nvPr/>
            </p:nvSpPr>
            <p:spPr>
              <a:xfrm flipV="1">
                <a:off x="2350182" y="2175671"/>
                <a:ext cx="740664" cy="740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26" name="íṩ1iďe"/>
              <p:cNvSpPr/>
              <p:nvPr/>
            </p:nvSpPr>
            <p:spPr bwMode="auto">
              <a:xfrm>
                <a:off x="2518499" y="2358005"/>
                <a:ext cx="404030" cy="375902"/>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anchor="ctr"/>
              <a:p>
                <a:pPr algn="ctr"/>
              </a:p>
            </p:txBody>
          </p:sp>
        </p:grpSp>
        <p:grpSp>
          <p:nvGrpSpPr>
            <p:cNvPr id="31" name="îṣḻídé"/>
            <p:cNvGrpSpPr/>
            <p:nvPr/>
          </p:nvGrpSpPr>
          <p:grpSpPr>
            <a:xfrm>
              <a:off x="3809160" y="3287467"/>
              <a:ext cx="736567" cy="736472"/>
              <a:chOff x="4036332" y="2175671"/>
              <a:chExt cx="740664" cy="740570"/>
            </a:xfrm>
          </p:grpSpPr>
          <p:sp>
            <p:nvSpPr>
              <p:cNvPr id="32" name="îšḻiḋe"/>
              <p:cNvSpPr/>
              <p:nvPr/>
            </p:nvSpPr>
            <p:spPr>
              <a:xfrm flipV="1">
                <a:off x="4036332" y="2175671"/>
                <a:ext cx="740664" cy="740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33" name="îṡľïďe"/>
              <p:cNvSpPr/>
              <p:nvPr/>
            </p:nvSpPr>
            <p:spPr bwMode="auto">
              <a:xfrm>
                <a:off x="4209814" y="2351959"/>
                <a:ext cx="393700" cy="38799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anchor="ctr"/>
              <a:p>
                <a:pPr algn="ctr"/>
              </a:p>
            </p:txBody>
          </p:sp>
        </p:grpSp>
        <p:cxnSp>
          <p:nvCxnSpPr>
            <p:cNvPr id="34" name="直接箭头连接符 33"/>
            <p:cNvCxnSpPr/>
            <p:nvPr/>
          </p:nvCxnSpPr>
          <p:spPr>
            <a:xfrm rot="10800000" flipH="1" flipV="1">
              <a:off x="4449027" y="3862220"/>
              <a:ext cx="694143" cy="594980"/>
            </a:xfrm>
            <a:prstGeom prst="straightConnector1">
              <a:avLst/>
            </a:prstGeom>
            <a:ln w="38100">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a:xfrm>
            <a:off x="710565" y="3626485"/>
            <a:ext cx="3098800" cy="2011045"/>
          </a:xfrm>
          <a:prstGeom prst="rect">
            <a:avLst/>
          </a:prstGeom>
          <a:noFill/>
        </p:spPr>
        <p:txBody>
          <a:bodyPr wrap="square" rtlCol="0" anchor="t">
            <a:spAutoFit/>
          </a:bodyPr>
          <a:p>
            <a:pPr>
              <a:lnSpc>
                <a:spcPct val="130000"/>
              </a:lnSpc>
            </a:pPr>
            <a:r>
              <a:rPr lang="zh-CN" altLang="en-US" sz="1600" dirty="0" smtClean="0">
                <a:latin typeface="Arial" panose="020B0604020202020204" pitchFamily="34" charset="0"/>
                <a:ea typeface="微软雅黑" panose="020B0503020204020204" pitchFamily="34" charset="-122"/>
              </a:rPr>
              <a:t>教师通过创设既有教育价值又能引发幼儿兴趣的情境，引导幼儿观察、获得有关的信息，逐步明确要探究的问题，将课程目标转化为幼儿的需求，激发幼儿探究和学习的兴趣与动机。</a:t>
            </a:r>
            <a:endParaRPr lang="zh-CN" altLang="en-US" sz="1600" dirty="0" smtClean="0">
              <a:latin typeface="Arial" panose="020B0604020202020204" pitchFamily="34" charset="0"/>
              <a:ea typeface="微软雅黑" panose="020B0503020204020204" pitchFamily="34" charset="-122"/>
            </a:endParaRPr>
          </a:p>
        </p:txBody>
      </p:sp>
      <p:sp>
        <p:nvSpPr>
          <p:cNvPr id="36" name="文本框 35"/>
          <p:cNvSpPr txBox="1"/>
          <p:nvPr/>
        </p:nvSpPr>
        <p:spPr>
          <a:xfrm>
            <a:off x="8567420" y="1883410"/>
            <a:ext cx="2513330" cy="395605"/>
          </a:xfrm>
          <a:prstGeom prst="rect">
            <a:avLst/>
          </a:prstGeom>
          <a:noFill/>
        </p:spPr>
        <p:txBody>
          <a:bodyPr wrap="square" rtlCol="0" anchor="t">
            <a:spAutoFit/>
          </a:bodyPr>
          <a:p>
            <a:pPr>
              <a:lnSpc>
                <a:spcPct val="110000"/>
              </a:lnSpc>
            </a:pPr>
            <a:r>
              <a:rPr b="1" dirty="0" smtClean="0">
                <a:latin typeface="Arial" panose="020B0604020202020204" pitchFamily="34" charset="0"/>
                <a:ea typeface="微软雅黑" panose="020B0503020204020204" pitchFamily="34" charset="-122"/>
              </a:rPr>
              <a:t>（2）顺应─生成策略。</a:t>
            </a:r>
            <a:endParaRPr b="1" dirty="0" smtClean="0">
              <a:latin typeface="Arial" panose="020B0604020202020204" pitchFamily="34" charset="0"/>
              <a:ea typeface="微软雅黑" panose="020B0503020204020204" pitchFamily="34" charset="-122"/>
            </a:endParaRPr>
          </a:p>
        </p:txBody>
      </p:sp>
      <p:sp>
        <p:nvSpPr>
          <p:cNvPr id="37" name="文本框 36"/>
          <p:cNvSpPr txBox="1"/>
          <p:nvPr/>
        </p:nvSpPr>
        <p:spPr>
          <a:xfrm>
            <a:off x="8567420" y="2508885"/>
            <a:ext cx="3117850" cy="1691005"/>
          </a:xfrm>
          <a:prstGeom prst="rect">
            <a:avLst/>
          </a:prstGeom>
          <a:noFill/>
        </p:spPr>
        <p:txBody>
          <a:bodyPr wrap="square" rtlCol="0" anchor="t">
            <a:spAutoFit/>
          </a:bodyPr>
          <a:p>
            <a:pPr>
              <a:lnSpc>
                <a:spcPct val="130000"/>
              </a:lnSpc>
            </a:pPr>
            <a:r>
              <a:rPr sz="1600" dirty="0" smtClean="0">
                <a:latin typeface="Arial" panose="020B0604020202020204" pitchFamily="34" charset="0"/>
                <a:ea typeface="微软雅黑" panose="020B0503020204020204" pitchFamily="34" charset="-122"/>
              </a:rPr>
              <a:t>教师首先对幼儿的兴趣点和关注点进行教育价值的判断，然后开发和利用幼儿需求和兴趣中有教育价值的内容，从而生成科学教育活动。</a:t>
            </a:r>
            <a:endParaRPr sz="1600"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9390" y="187960"/>
            <a:ext cx="4020185" cy="699770"/>
          </a:xfrm>
        </p:spPr>
        <p:txBody>
          <a:bodyPr/>
          <a:p>
            <a:r>
              <a:rPr lang="zh-CN" altLang="en-US" sz="2400"/>
              <a:t>课堂观察纪录片段 1</a:t>
            </a:r>
            <a:endParaRPr lang="zh-CN" altLang="en-US" sz="2400"/>
          </a:p>
        </p:txBody>
      </p:sp>
      <p:sp>
        <p:nvSpPr>
          <p:cNvPr id="26" name="文本框 25"/>
          <p:cNvSpPr txBox="1"/>
          <p:nvPr/>
        </p:nvSpPr>
        <p:spPr>
          <a:xfrm>
            <a:off x="5213350" y="678180"/>
            <a:ext cx="1778000" cy="450850"/>
          </a:xfrm>
          <a:prstGeom prst="rect">
            <a:avLst/>
          </a:prstGeom>
          <a:noFill/>
        </p:spPr>
        <p:txBody>
          <a:bodyPr wrap="square" rtlCol="0" anchor="t">
            <a:spAutoFit/>
          </a:bodyPr>
          <a:p>
            <a:pPr algn="ct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重 量 是 什 么</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27" name="文本框 26"/>
          <p:cNvSpPr txBox="1"/>
          <p:nvPr/>
        </p:nvSpPr>
        <p:spPr>
          <a:xfrm>
            <a:off x="518478" y="1336040"/>
            <a:ext cx="11167745" cy="5126990"/>
          </a:xfrm>
          <a:prstGeom prst="rect">
            <a:avLst/>
          </a:prstGeom>
          <a:noFill/>
        </p:spPr>
        <p:txBody>
          <a:bodyPr wrap="square" rtlCol="0" anchor="t">
            <a:spAutoFit/>
          </a:bodyPr>
          <a:p>
            <a:pPr indent="457200" fontAlgn="auto">
              <a:lnSpc>
                <a:spcPct val="130000"/>
              </a:lnSpc>
            </a:pPr>
            <a:r>
              <a:rPr lang="en-US" altLang="zh-CN"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  </a:t>
            </a:r>
            <a:r>
              <a:rPr lang="zh-CN" altLang="en-US"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活动目标：</a:t>
            </a:r>
            <a:r>
              <a:rPr lang="zh-CN" altLang="en-US" dirty="0" smtClean="0">
                <a:latin typeface="华文楷体" panose="02010600040101010101" charset="-122"/>
                <a:ea typeface="华文楷体" panose="02010600040101010101" charset="-122"/>
                <a:cs typeface="华文楷体" panose="02010600040101010101" charset="-122"/>
              </a:rPr>
              <a:t>帮助幼儿理解重量，让幼儿知道重量在生活中的作用。</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  活动准备：</a:t>
            </a:r>
            <a:r>
              <a:rPr lang="zh-CN" altLang="en-US" dirty="0" smtClean="0">
                <a:latin typeface="华文楷体" panose="02010600040101010101" charset="-122"/>
                <a:ea typeface="华文楷体" panose="02010600040101010101" charset="-122"/>
                <a:cs typeface="华文楷体" panose="02010600040101010101" charset="-122"/>
              </a:rPr>
              <a:t>不同大小的石块、塑料球、纸片、羽毛、钥匙。</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   教师：小朋友们，看看今天老师给大家准备了什么？这里有好多好玩的东西，但是大家要听老师的指挥来行动哦！</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   幼儿：好的。</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   教师：今天，老师要带领大家一起来了解重量是什么。大家知道重量是什么吗？</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   幼儿：重量就是大的，重量就是很重，重量就是我比他重……</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   教师：（拿起两块大小差异大的石头），看看这里，这是一块很重的石头，这是一块很轻的石头。此时，幼儿们一头雾水都没有出声，教师观察到了大家对于重量仍然不能理解。</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   教师：刚才某某小朋友提到重量就是我比他重，那么小朋友们想不想比一比谁更重？</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   幼儿们都争先恐后地回答：想。</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   于是，教师就将班级中的体重秤拿来，让每个幼儿轮流上去称自己的体重，并让孩子们记住自己的重量，最后让孩子们说出谁更重。评比出来最重的小朋友特别高兴，有些小朋友甚至还不服气，跃跃欲试地想跟他比个高低。</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28" name="矩形 27"/>
          <p:cNvSpPr/>
          <p:nvPr/>
        </p:nvSpPr>
        <p:spPr>
          <a:xfrm>
            <a:off x="304800" y="1230630"/>
            <a:ext cx="11595100" cy="523240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流程图: 文档 2"/>
          <p:cNvSpPr/>
          <p:nvPr/>
        </p:nvSpPr>
        <p:spPr>
          <a:xfrm>
            <a:off x="6195695" y="2604770"/>
            <a:ext cx="4071620" cy="2736850"/>
          </a:xfrm>
          <a:prstGeom prst="flowChartDocumen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t>案例中教师将本来不太容易理解的概念转化为幼儿的实际兴趣，使幼儿产生学习和探究的欲望与动机，不仅让幼儿高兴地参与到活动中来，而且也让自己的课程目标得以顺利地实施，为课程目标的最终实现提供了重要的保证。</a:t>
            </a:r>
            <a:endParaRPr lang="zh-CN" altLang="en-US"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9389" y="187957"/>
            <a:ext cx="11056060" cy="699595"/>
          </a:xfrm>
        </p:spPr>
        <p:txBody>
          <a:bodyPr/>
          <a:p>
            <a:r>
              <a:rPr lang="zh-CN" altLang="en-US" sz="2400"/>
              <a:t>课堂观察纪录片段 </a:t>
            </a:r>
            <a:r>
              <a:rPr lang="en-US" altLang="zh-CN" sz="2400"/>
              <a:t>2</a:t>
            </a:r>
            <a:endParaRPr lang="en-US" altLang="zh-CN" sz="2400"/>
          </a:p>
        </p:txBody>
      </p:sp>
      <p:sp>
        <p:nvSpPr>
          <p:cNvPr id="26" name="文本框 25"/>
          <p:cNvSpPr txBox="1"/>
          <p:nvPr/>
        </p:nvSpPr>
        <p:spPr>
          <a:xfrm>
            <a:off x="5626100" y="1019175"/>
            <a:ext cx="109220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醋 泡 蒜</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27" name="文本框 26"/>
          <p:cNvSpPr txBox="1"/>
          <p:nvPr/>
        </p:nvSpPr>
        <p:spPr>
          <a:xfrm>
            <a:off x="614680" y="1803400"/>
            <a:ext cx="11115040" cy="2249170"/>
          </a:xfrm>
          <a:prstGeom prst="rect">
            <a:avLst/>
          </a:prstGeom>
          <a:noFill/>
        </p:spPr>
        <p:txBody>
          <a:bodyPr wrap="square" rtlCol="0" anchor="t">
            <a:spAutoFit/>
          </a:bodyPr>
          <a:p>
            <a:pPr indent="457200" fontAlgn="auto">
              <a:lnSpc>
                <a:spcPct val="130000"/>
              </a:lnSpc>
            </a:pPr>
            <a:r>
              <a:rPr lang="en-US" altLang="zh-CN"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  </a:t>
            </a:r>
            <a:r>
              <a:rPr lang="zh-CN" altLang="en-US"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活动目标：</a:t>
            </a:r>
            <a:r>
              <a:rPr lang="zh-CN" altLang="en-US" dirty="0" smtClean="0">
                <a:latin typeface="华文楷体" panose="02010600040101010101" charset="-122"/>
                <a:ea typeface="华文楷体" panose="02010600040101010101" charset="-122"/>
                <a:cs typeface="华文楷体" panose="02010600040101010101" charset="-122"/>
              </a:rPr>
              <a:t>使幼儿了解醋的特性，懂得醋对人们生活的重要作用。</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  活动准备：</a:t>
            </a:r>
            <a:r>
              <a:rPr lang="zh-CN" altLang="en-US" dirty="0" smtClean="0">
                <a:latin typeface="华文楷体" panose="02010600040101010101" charset="-122"/>
                <a:ea typeface="华文楷体" panose="02010600040101010101" charset="-122"/>
                <a:cs typeface="华文楷体" panose="02010600040101010101" charset="-122"/>
              </a:rPr>
              <a:t>一个装着醋和大蒜的透明玻璃杯。</a:t>
            </a:r>
            <a:endParaRPr lang="zh-CN" altLang="en-US"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   当教师把这一玻璃杯拿来后，幼儿们发现大蒜都发黄了，他们都在问：“这大蒜怎么发黄了呢？”这一问题成了幼儿的关注点，教师及时地顺应着幼儿的兴趣把醋可以让大蒜变黄这一问题进行下去，并让他们讨论“如果我们的牙齿沾到了醋会怎样”，大家纷纷讨论，最终形成了“醋也能让牙齿变黄的结论，因此要经常刷牙”。</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28" name="矩形 27"/>
          <p:cNvSpPr/>
          <p:nvPr/>
        </p:nvSpPr>
        <p:spPr>
          <a:xfrm>
            <a:off x="374650" y="1533525"/>
            <a:ext cx="11595100" cy="2770505"/>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14350" y="4520565"/>
            <a:ext cx="11163300" cy="922020"/>
          </a:xfrm>
          <a:prstGeom prst="rect">
            <a:avLst/>
          </a:prstGeom>
          <a:noFill/>
        </p:spPr>
        <p:txBody>
          <a:bodyPr wrap="square" rtlCol="0" anchor="t">
            <a:spAutoFit/>
          </a:bodyPr>
          <a:p>
            <a:pPr algn="ctr">
              <a:lnSpc>
                <a:spcPct val="150000"/>
              </a:lnSpc>
            </a:pPr>
            <a:r>
              <a:rPr b="1" dirty="0" smtClean="0">
                <a:latin typeface="Arial" panose="020B0604020202020204" pitchFamily="34" charset="0"/>
                <a:ea typeface="微软雅黑" panose="020B0503020204020204" pitchFamily="34" charset="-122"/>
              </a:rPr>
              <a:t>这样即使预设的“使幼儿了解醋的特性，懂得醋对人们生活的重要作用”这一目标不能实现，也有利于“使幼儿了解醋对大蒜的腐蚀作用，使其懂得刷牙的实际意义，并最终养成经常刷牙的好习惯”。</a:t>
            </a:r>
            <a:endParaRPr b="1"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标题 22"/>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三、英美幼儿科学教育目标简介</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407670" y="1256030"/>
            <a:ext cx="4672330" cy="534035"/>
          </a:xfrm>
          <a:prstGeom prst="rect">
            <a:avLst/>
          </a:prstGeom>
          <a:noFill/>
        </p:spPr>
        <p:txBody>
          <a:bodyPr wrap="square" rtlCol="0" anchor="t">
            <a:spAutoFit/>
          </a:bodyPr>
          <a:p>
            <a:pPr>
              <a:lnSpc>
                <a:spcPct val="160000"/>
              </a:lnSpc>
            </a:pPr>
            <a:r>
              <a:rPr b="1" dirty="0" smtClean="0">
                <a:solidFill>
                  <a:srgbClr val="FF0000"/>
                </a:solidFill>
                <a:latin typeface="Arial" panose="020B0604020202020204" pitchFamily="34" charset="0"/>
                <a:ea typeface="微软雅黑" panose="020B0503020204020204" pitchFamily="34" charset="-122"/>
              </a:rPr>
              <a:t>（一）英国幼儿科学教育目标简介</a:t>
            </a:r>
            <a:endParaRPr b="1" dirty="0" smtClean="0">
              <a:solidFill>
                <a:srgbClr val="FF0000"/>
              </a:solidFill>
              <a:latin typeface="Arial" panose="020B0604020202020204" pitchFamily="34" charset="0"/>
              <a:ea typeface="微软雅黑" panose="020B0503020204020204" pitchFamily="34" charset="-122"/>
            </a:endParaRPr>
          </a:p>
        </p:txBody>
      </p:sp>
      <p:sp>
        <p:nvSpPr>
          <p:cNvPr id="2" name="文本框 1"/>
          <p:cNvSpPr txBox="1"/>
          <p:nvPr/>
        </p:nvSpPr>
        <p:spPr>
          <a:xfrm>
            <a:off x="534670" y="1985010"/>
            <a:ext cx="11010265" cy="506730"/>
          </a:xfrm>
          <a:prstGeom prst="rect">
            <a:avLst/>
          </a:prstGeom>
          <a:noFill/>
        </p:spPr>
        <p:txBody>
          <a:bodyPr wrap="square" rtlCol="0" anchor="t">
            <a:spAutoFit/>
          </a:bodyPr>
          <a:p>
            <a:pPr>
              <a:lnSpc>
                <a:spcPct val="150000"/>
              </a:lnSpc>
            </a:pPr>
            <a:r>
              <a:rPr b="1" dirty="0" smtClean="0">
                <a:latin typeface="Arial" panose="020B0604020202020204" pitchFamily="34" charset="0"/>
                <a:ea typeface="微软雅黑" panose="020B0503020204020204" pitchFamily="34" charset="-122"/>
              </a:rPr>
              <a:t>1. 探索和调查的早期学习目标</a:t>
            </a:r>
            <a:endParaRPr b="1" dirty="0" smtClean="0">
              <a:latin typeface="Arial" panose="020B0604020202020204" pitchFamily="34" charset="0"/>
              <a:ea typeface="微软雅黑" panose="020B0503020204020204" pitchFamily="34" charset="-122"/>
            </a:endParaRPr>
          </a:p>
        </p:txBody>
      </p:sp>
      <p:grpSp>
        <p:nvGrpSpPr>
          <p:cNvPr id="5" name="2880"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4137020" y="2218055"/>
            <a:ext cx="4638865" cy="3109595"/>
            <a:chOff x="3122013" y="1545129"/>
            <a:chExt cx="6117970" cy="4100984"/>
          </a:xfrm>
        </p:grpSpPr>
        <p:grpSp>
          <p:nvGrpSpPr>
            <p:cNvPr id="14" name="iṩḷide"/>
            <p:cNvGrpSpPr/>
            <p:nvPr/>
          </p:nvGrpSpPr>
          <p:grpSpPr>
            <a:xfrm rot="0">
              <a:off x="3122013" y="1545129"/>
              <a:ext cx="2847411" cy="2876550"/>
              <a:chOff x="2190510" y="662512"/>
              <a:chExt cx="2847411" cy="2876550"/>
            </a:xfrm>
          </p:grpSpPr>
          <p:sp>
            <p:nvSpPr>
              <p:cNvPr id="19" name="í$lïḑé"/>
              <p:cNvSpPr/>
              <p:nvPr/>
            </p:nvSpPr>
            <p:spPr>
              <a:xfrm flipH="1">
                <a:off x="3432080" y="2568575"/>
                <a:ext cx="1605841" cy="481752"/>
              </a:xfrm>
              <a:prstGeom prst="parallelogram">
                <a:avLst>
                  <a:gd name="adj" fmla="val 63945"/>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20" name="ïSlidé"/>
              <p:cNvSpPr/>
              <p:nvPr/>
            </p:nvSpPr>
            <p:spPr>
              <a:xfrm>
                <a:off x="3119104" y="2568575"/>
                <a:ext cx="1605841" cy="970487"/>
              </a:xfrm>
              <a:prstGeom prst="parallelogram">
                <a:avLst>
                  <a:gd name="adj" fmla="val 38669"/>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1" name="íS1îdé"/>
              <p:cNvGrpSpPr/>
              <p:nvPr/>
            </p:nvGrpSpPr>
            <p:grpSpPr>
              <a:xfrm>
                <a:off x="2190510" y="662512"/>
                <a:ext cx="2150430" cy="2876550"/>
                <a:chOff x="2190510" y="662512"/>
                <a:chExt cx="2150430" cy="2876550"/>
              </a:xfrm>
              <a:solidFill>
                <a:schemeClr val="accent2"/>
              </a:solidFill>
            </p:grpSpPr>
            <p:sp>
              <p:nvSpPr>
                <p:cNvPr id="22" name="işļíḑe"/>
                <p:cNvSpPr/>
                <p:nvPr/>
              </p:nvSpPr>
              <p:spPr>
                <a:xfrm flipH="1">
                  <a:off x="2190510" y="662512"/>
                  <a:ext cx="2150430" cy="1368456"/>
                </a:xfrm>
                <a:prstGeom prst="triangle">
                  <a:avLst>
                    <a:gd name="adj" fmla="val 652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6" name="íşļïḓe"/>
                <p:cNvSpPr/>
                <p:nvPr/>
              </p:nvSpPr>
              <p:spPr>
                <a:xfrm flipH="1">
                  <a:off x="2639907" y="2023986"/>
                  <a:ext cx="1701033" cy="1515076"/>
                </a:xfrm>
                <a:prstGeom prst="parallelogram">
                  <a:avLst>
                    <a:gd name="adj" fmla="val 305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grpSp>
          <p:nvGrpSpPr>
            <p:cNvPr id="7" name="íṥlîḓé"/>
            <p:cNvGrpSpPr/>
            <p:nvPr/>
          </p:nvGrpSpPr>
          <p:grpSpPr>
            <a:xfrm rot="0" flipH="1" flipV="1">
              <a:off x="6394849" y="2769563"/>
              <a:ext cx="2845134" cy="2876550"/>
              <a:chOff x="2462430" y="929312"/>
              <a:chExt cx="2845134" cy="2876550"/>
            </a:xfrm>
          </p:grpSpPr>
          <p:sp>
            <p:nvSpPr>
              <p:cNvPr id="10" name="íš1íḍê"/>
              <p:cNvSpPr/>
              <p:nvPr/>
            </p:nvSpPr>
            <p:spPr>
              <a:xfrm>
                <a:off x="2462430" y="2835375"/>
                <a:ext cx="1605841" cy="481752"/>
              </a:xfrm>
              <a:prstGeom prst="parallelogram">
                <a:avLst>
                  <a:gd name="adj" fmla="val 63945"/>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 name="îṥľïde"/>
              <p:cNvSpPr/>
              <p:nvPr/>
            </p:nvSpPr>
            <p:spPr>
              <a:xfrm flipH="1">
                <a:off x="2773129" y="2835375"/>
                <a:ext cx="1605841" cy="970487"/>
              </a:xfrm>
              <a:prstGeom prst="parallelogram">
                <a:avLst>
                  <a:gd name="adj" fmla="val 38669"/>
                </a:avLst>
              </a:pr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 name="íṧľïḓe"/>
              <p:cNvSpPr/>
              <p:nvPr/>
            </p:nvSpPr>
            <p:spPr>
              <a:xfrm>
                <a:off x="3157134" y="929312"/>
                <a:ext cx="2150430" cy="1368456"/>
              </a:xfrm>
              <a:prstGeom prst="triangle">
                <a:avLst>
                  <a:gd name="adj" fmla="val 65232"/>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 name="iṡļïde"/>
              <p:cNvSpPr/>
              <p:nvPr/>
            </p:nvSpPr>
            <p:spPr>
              <a:xfrm>
                <a:off x="3260106" y="2290786"/>
                <a:ext cx="1701033" cy="1515076"/>
              </a:xfrm>
              <a:prstGeom prst="parallelogram">
                <a:avLst>
                  <a:gd name="adj" fmla="val 30532"/>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sp>
        <p:nvSpPr>
          <p:cNvPr id="8" name="文本框 7"/>
          <p:cNvSpPr txBox="1"/>
          <p:nvPr/>
        </p:nvSpPr>
        <p:spPr>
          <a:xfrm>
            <a:off x="803910" y="3371215"/>
            <a:ext cx="3674110" cy="2730500"/>
          </a:xfrm>
          <a:prstGeom prst="rect">
            <a:avLst/>
          </a:prstGeom>
          <a:noFill/>
        </p:spPr>
        <p:txBody>
          <a:bodyPr wrap="square" rtlCol="0" anchor="t">
            <a:spAutoFit/>
          </a:bodyPr>
          <a:p>
            <a:pPr>
              <a:lnSpc>
                <a:spcPct val="130000"/>
              </a:lnSpc>
            </a:pPr>
            <a:r>
              <a:rPr b="1" dirty="0" smtClean="0">
                <a:solidFill>
                  <a:srgbClr val="7DAA3D"/>
                </a:solidFill>
                <a:latin typeface="Arial" panose="020B0604020202020204" pitchFamily="34" charset="0"/>
                <a:ea typeface="微软雅黑" panose="020B0503020204020204" pitchFamily="34" charset="-122"/>
              </a:rPr>
              <a:t>（1）运用面部表情、身体动作及声音表示出好奇和兴趣。</a:t>
            </a:r>
            <a:endParaRPr dirty="0" smtClean="0">
              <a:latin typeface="Arial" panose="020B0604020202020204" pitchFamily="34" charset="0"/>
              <a:ea typeface="微软雅黑" panose="020B0503020204020204" pitchFamily="34" charset="-122"/>
            </a:endParaRPr>
          </a:p>
          <a:p>
            <a:pPr>
              <a:lnSpc>
                <a:spcPct val="130000"/>
              </a:lnSpc>
            </a:pPr>
            <a:r>
              <a:rPr sz="1600" dirty="0" smtClean="0">
                <a:latin typeface="Arial" panose="020B0604020202020204" pitchFamily="34" charset="0"/>
                <a:ea typeface="微软雅黑" panose="020B0503020204020204" pitchFamily="34" charset="-122"/>
              </a:rPr>
              <a:t>如：表现出对物体的好奇心，观察、摆弄物体；描述物体及事件的简单特征；仔细观察物体和生物，以便发现更多的信息；用各种感知觉去探究物体和材料；观察生物、物体、事件的特征，建立各特征之间的联系。</a:t>
            </a:r>
            <a:endParaRPr sz="1600" dirty="0" smtClean="0">
              <a:latin typeface="Arial" panose="020B0604020202020204" pitchFamily="34" charset="0"/>
              <a:ea typeface="微软雅黑" panose="020B0503020204020204" pitchFamily="34" charset="-122"/>
            </a:endParaRPr>
          </a:p>
        </p:txBody>
      </p:sp>
      <p:sp>
        <p:nvSpPr>
          <p:cNvPr id="9" name="文本框 8"/>
          <p:cNvSpPr txBox="1"/>
          <p:nvPr/>
        </p:nvSpPr>
        <p:spPr>
          <a:xfrm>
            <a:off x="7135495" y="600710"/>
            <a:ext cx="4575810" cy="2370455"/>
          </a:xfrm>
          <a:prstGeom prst="rect">
            <a:avLst/>
          </a:prstGeom>
          <a:noFill/>
        </p:spPr>
        <p:txBody>
          <a:bodyPr wrap="square" rtlCol="0" anchor="t">
            <a:spAutoFit/>
          </a:bodyPr>
          <a:p>
            <a:pPr>
              <a:lnSpc>
                <a:spcPct val="130000"/>
              </a:lnSpc>
            </a:pPr>
            <a:r>
              <a:rPr b="1" dirty="0" smtClean="0">
                <a:solidFill>
                  <a:srgbClr val="BF9000"/>
                </a:solidFill>
                <a:latin typeface="Arial" panose="020B0604020202020204" pitchFamily="34" charset="0"/>
                <a:ea typeface="微软雅黑" panose="020B0503020204020204" pitchFamily="34" charset="-122"/>
              </a:rPr>
              <a:t>（2）探究物体。</a:t>
            </a:r>
            <a:endParaRPr dirty="0" smtClean="0">
              <a:latin typeface="Arial" panose="020B0604020202020204" pitchFamily="34" charset="0"/>
              <a:ea typeface="微软雅黑" panose="020B0503020204020204" pitchFamily="34" charset="-122"/>
            </a:endParaRPr>
          </a:p>
          <a:p>
            <a:pPr>
              <a:lnSpc>
                <a:spcPct val="130000"/>
              </a:lnSpc>
            </a:pPr>
            <a:r>
              <a:rPr sz="1600" dirty="0" smtClean="0">
                <a:latin typeface="Arial" panose="020B0604020202020204" pitchFamily="34" charset="0"/>
                <a:ea typeface="微软雅黑" panose="020B0503020204020204" pitchFamily="34" charset="-122"/>
              </a:rPr>
              <a:t>如：表现出对事物的发生机制及工作机制的兴趣；根据某一特征对物体进行分类；讨论看到过的事情和正在发生的事情；认识、评价自己的行为方式；注意到变化；仔细观察物体的相同点、不同点、结构及发生的变化；对新事物为什么发生及其工作机制提问。</a:t>
            </a:r>
            <a:endParaRPr sz="1600"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标题 22"/>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三、英美幼儿科学教育目标简介</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471170" y="949960"/>
            <a:ext cx="3666490" cy="506730"/>
          </a:xfrm>
          <a:prstGeom prst="rect">
            <a:avLst/>
          </a:prstGeom>
          <a:noFill/>
        </p:spPr>
        <p:txBody>
          <a:bodyPr wrap="square" rtlCol="0" anchor="t">
            <a:spAutoFit/>
          </a:bodyPr>
          <a:p>
            <a:pPr>
              <a:lnSpc>
                <a:spcPct val="150000"/>
              </a:lnSpc>
            </a:pPr>
            <a:r>
              <a:rPr b="1" dirty="0" smtClean="0">
                <a:latin typeface="Arial" panose="020B0604020202020204" pitchFamily="34" charset="0"/>
                <a:ea typeface="微软雅黑" panose="020B0503020204020204" pitchFamily="34" charset="-122"/>
              </a:rPr>
              <a:t>2. 设计及制作技巧的早期学习目标</a:t>
            </a:r>
            <a:endParaRPr b="1" dirty="0" smtClean="0">
              <a:latin typeface="Arial" panose="020B0604020202020204" pitchFamily="34" charset="0"/>
              <a:ea typeface="微软雅黑" panose="020B0503020204020204" pitchFamily="34" charset="-122"/>
            </a:endParaRPr>
          </a:p>
        </p:txBody>
      </p:sp>
      <p:sp>
        <p:nvSpPr>
          <p:cNvPr id="9" name="文本框 8"/>
          <p:cNvSpPr txBox="1"/>
          <p:nvPr/>
        </p:nvSpPr>
        <p:spPr>
          <a:xfrm>
            <a:off x="1574165" y="3740785"/>
            <a:ext cx="2078355" cy="450850"/>
          </a:xfrm>
          <a:prstGeom prst="rect">
            <a:avLst/>
          </a:prstGeom>
          <a:noFill/>
        </p:spPr>
        <p:txBody>
          <a:bodyPr wrap="square" rtlCol="0" anchor="t">
            <a:spAutoFit/>
          </a:bodyPr>
          <a:p>
            <a:pPr>
              <a:lnSpc>
                <a:spcPct val="130000"/>
              </a:lnSpc>
            </a:pPr>
            <a:r>
              <a:rPr dirty="0" smtClean="0">
                <a:solidFill>
                  <a:schemeClr val="accent5">
                    <a:lumMod val="75000"/>
                  </a:schemeClr>
                </a:solidFill>
                <a:latin typeface="Arial" panose="020B0604020202020204" pitchFamily="34" charset="0"/>
                <a:ea typeface="微软雅黑" panose="020B0503020204020204" pitchFamily="34" charset="-122"/>
              </a:rPr>
              <a:t>探索结构性材料。</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grpSp>
        <p:nvGrpSpPr>
          <p:cNvPr id="4" name="243644"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573809" y="1713548"/>
            <a:ext cx="8361508" cy="4505325"/>
            <a:chOff x="853209" y="1385888"/>
            <a:chExt cx="8361508" cy="4505325"/>
          </a:xfrm>
        </p:grpSpPr>
        <p:cxnSp>
          <p:nvCxnSpPr>
            <p:cNvPr id="35" name="直接箭头连接符 34"/>
            <p:cNvCxnSpPr>
              <a:stCxn id="28" idx="4"/>
              <a:endCxn id="24" idx="0"/>
            </p:cNvCxnSpPr>
            <p:nvPr/>
          </p:nvCxnSpPr>
          <p:spPr>
            <a:xfrm>
              <a:off x="1477097" y="2633664"/>
              <a:ext cx="0" cy="2285999"/>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24" idx="6"/>
              <a:endCxn id="17" idx="2"/>
            </p:cNvCxnSpPr>
            <p:nvPr/>
          </p:nvCxnSpPr>
          <p:spPr>
            <a:xfrm>
              <a:off x="1824759" y="5267325"/>
              <a:ext cx="2723429"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stCxn id="17" idx="0"/>
              <a:endCxn id="15" idx="4"/>
            </p:cNvCxnSpPr>
            <p:nvPr/>
          </p:nvCxnSpPr>
          <p:spPr>
            <a:xfrm flipV="1">
              <a:off x="4895850" y="2357438"/>
              <a:ext cx="0" cy="2562225"/>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15" idx="6"/>
              <a:endCxn id="27" idx="2"/>
            </p:cNvCxnSpPr>
            <p:nvPr/>
          </p:nvCxnSpPr>
          <p:spPr>
            <a:xfrm>
              <a:off x="5243512" y="2009776"/>
              <a:ext cx="2999655" cy="0"/>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27" idx="4"/>
              <a:endCxn id="25" idx="0"/>
            </p:cNvCxnSpPr>
            <p:nvPr/>
          </p:nvCxnSpPr>
          <p:spPr>
            <a:xfrm>
              <a:off x="8590829" y="2357438"/>
              <a:ext cx="0" cy="2285999"/>
            </a:xfrm>
            <a:prstGeom prst="straightConnector1">
              <a:avLst/>
            </a:prstGeom>
            <a:ln w="3175" cap="rnd">
              <a:solidFill>
                <a:schemeClr val="bg1">
                  <a:lumMod val="75000"/>
                </a:schemeClr>
              </a:solidFill>
              <a:round/>
              <a:tailEnd type="triangle"/>
            </a:ln>
          </p:spPr>
          <p:style>
            <a:lnRef idx="1">
              <a:schemeClr val="accent1"/>
            </a:lnRef>
            <a:fillRef idx="0">
              <a:schemeClr val="accent1"/>
            </a:fillRef>
            <a:effectRef idx="0">
              <a:schemeClr val="accent1"/>
            </a:effectRef>
            <a:fontRef idx="minor">
              <a:schemeClr val="tx1"/>
            </a:fontRef>
          </p:style>
        </p:cxnSp>
        <p:sp>
          <p:nvSpPr>
            <p:cNvPr id="15" name="íśliďê"/>
            <p:cNvSpPr/>
            <p:nvPr/>
          </p:nvSpPr>
          <p:spPr>
            <a:xfrm>
              <a:off x="4548188" y="1662114"/>
              <a:ext cx="695324" cy="695324"/>
            </a:xfrm>
            <a:prstGeom prst="ellipse">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r>
                <a:rPr lang="en-US" altLang="zh-CN" sz="1600" b="1" i="1" dirty="0">
                  <a:solidFill>
                    <a:schemeClr val="tx1"/>
                  </a:solidFill>
                </a:rPr>
                <a:t>5</a:t>
              </a:r>
              <a:endParaRPr lang="zh-CN" altLang="en-US" sz="1600" b="1" i="1" dirty="0">
                <a:solidFill>
                  <a:schemeClr val="tx1"/>
                </a:solidFill>
              </a:endParaRPr>
            </a:p>
          </p:txBody>
        </p:sp>
        <p:sp>
          <p:nvSpPr>
            <p:cNvPr id="16" name="ïSḻíḋe"/>
            <p:cNvSpPr/>
            <p:nvPr/>
          </p:nvSpPr>
          <p:spPr>
            <a:xfrm>
              <a:off x="4548188" y="3295651"/>
              <a:ext cx="695324" cy="695324"/>
            </a:xfrm>
            <a:prstGeom prst="ellipse">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r>
                <a:rPr lang="en-US" altLang="zh-CN" sz="1600" b="1" i="1" dirty="0">
                  <a:solidFill>
                    <a:schemeClr val="tx1"/>
                  </a:solidFill>
                </a:rPr>
                <a:t>4</a:t>
              </a:r>
              <a:endParaRPr lang="en-US" altLang="zh-CN" sz="1600" b="1" i="1" dirty="0">
                <a:solidFill>
                  <a:schemeClr val="tx1"/>
                </a:solidFill>
              </a:endParaRPr>
            </a:p>
          </p:txBody>
        </p:sp>
        <p:sp>
          <p:nvSpPr>
            <p:cNvPr id="17" name="îšḷíḓè"/>
            <p:cNvSpPr/>
            <p:nvPr/>
          </p:nvSpPr>
          <p:spPr>
            <a:xfrm>
              <a:off x="4548188" y="4919663"/>
              <a:ext cx="695324" cy="695324"/>
            </a:xfrm>
            <a:prstGeom prst="ellipse">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r>
                <a:rPr lang="en-US" altLang="zh-CN" sz="1600" b="1" i="1" dirty="0">
                  <a:solidFill>
                    <a:schemeClr val="tx1"/>
                  </a:solidFill>
                </a:rPr>
                <a:t>3</a:t>
              </a:r>
              <a:endParaRPr lang="zh-CN" altLang="en-US" sz="1600" b="1" i="1" dirty="0">
                <a:solidFill>
                  <a:schemeClr val="tx1"/>
                </a:solidFill>
              </a:endParaRPr>
            </a:p>
          </p:txBody>
        </p:sp>
        <p:sp>
          <p:nvSpPr>
            <p:cNvPr id="27" name="ï$1ídè"/>
            <p:cNvSpPr/>
            <p:nvPr/>
          </p:nvSpPr>
          <p:spPr>
            <a:xfrm>
              <a:off x="8243167" y="1662114"/>
              <a:ext cx="695324" cy="695324"/>
            </a:xfrm>
            <a:prstGeom prst="ellipse">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r>
                <a:rPr lang="en-US" altLang="zh-CN" sz="1600" b="1" i="1" dirty="0">
                  <a:solidFill>
                    <a:schemeClr val="tx1"/>
                  </a:solidFill>
                </a:rPr>
                <a:t>6</a:t>
              </a:r>
              <a:endParaRPr lang="zh-CN" altLang="en-US" sz="1600" b="1" i="1" dirty="0">
                <a:solidFill>
                  <a:schemeClr val="tx1"/>
                </a:solidFill>
              </a:endParaRPr>
            </a:p>
          </p:txBody>
        </p:sp>
        <p:sp>
          <p:nvSpPr>
            <p:cNvPr id="26" name="ïsliďe"/>
            <p:cNvSpPr/>
            <p:nvPr/>
          </p:nvSpPr>
          <p:spPr>
            <a:xfrm>
              <a:off x="8243167" y="3295651"/>
              <a:ext cx="695324" cy="695324"/>
            </a:xfrm>
            <a:prstGeom prst="ellipse">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r>
                <a:rPr lang="en-US" altLang="zh-CN" sz="1600" b="1" i="1" dirty="0">
                  <a:solidFill>
                    <a:schemeClr val="tx1"/>
                  </a:solidFill>
                </a:rPr>
                <a:t>7</a:t>
              </a:r>
              <a:endParaRPr lang="zh-CN" altLang="en-US" sz="1600" b="1" i="1" dirty="0">
                <a:solidFill>
                  <a:schemeClr val="tx1"/>
                </a:solidFill>
              </a:endParaRPr>
            </a:p>
          </p:txBody>
        </p:sp>
        <p:grpSp>
          <p:nvGrpSpPr>
            <p:cNvPr id="36" name="isḻiḓê"/>
            <p:cNvGrpSpPr/>
            <p:nvPr/>
          </p:nvGrpSpPr>
          <p:grpSpPr>
            <a:xfrm>
              <a:off x="7966941" y="4643437"/>
              <a:ext cx="1247776" cy="1247776"/>
              <a:chOff x="7574756" y="4643437"/>
              <a:chExt cx="1247776" cy="1247776"/>
            </a:xfrm>
          </p:grpSpPr>
          <p:sp>
            <p:nvSpPr>
              <p:cNvPr id="25" name="ïSḷiḓe"/>
              <p:cNvSpPr/>
              <p:nvPr/>
            </p:nvSpPr>
            <p:spPr>
              <a:xfrm>
                <a:off x="7574756" y="4643437"/>
                <a:ext cx="1247776" cy="1247776"/>
              </a:xfrm>
              <a:prstGeom prst="ellipse">
                <a:avLst/>
              </a:prstGeom>
              <a:solidFill>
                <a:schemeClr val="accent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endParaRPr lang="zh-CN" altLang="en-US" sz="2000" b="1" i="1">
                  <a:solidFill>
                    <a:schemeClr val="tx1"/>
                  </a:solidFill>
                </a:endParaRPr>
              </a:p>
            </p:txBody>
          </p:sp>
          <p:sp>
            <p:nvSpPr>
              <p:cNvPr id="98" name="îšliḍe"/>
              <p:cNvSpPr/>
              <p:nvPr/>
            </p:nvSpPr>
            <p:spPr>
              <a:xfrm>
                <a:off x="7822405" y="4917282"/>
                <a:ext cx="752478" cy="700086"/>
              </a:xfrm>
              <a:custGeom>
                <a:avLst/>
                <a:gdLst>
                  <a:gd name="connsiteX0" fmla="*/ 362096 w 576922"/>
                  <a:gd name="connsiteY0" fmla="*/ 472751 h 536754"/>
                  <a:gd name="connsiteX1" fmla="*/ 376350 w 576922"/>
                  <a:gd name="connsiteY1" fmla="*/ 536754 h 536754"/>
                  <a:gd name="connsiteX2" fmla="*/ 362096 w 576922"/>
                  <a:gd name="connsiteY2" fmla="*/ 536754 h 536754"/>
                  <a:gd name="connsiteX3" fmla="*/ 214826 w 576922"/>
                  <a:gd name="connsiteY3" fmla="*/ 472751 h 536754"/>
                  <a:gd name="connsiteX4" fmla="*/ 214826 w 576922"/>
                  <a:gd name="connsiteY4" fmla="*/ 536754 h 536754"/>
                  <a:gd name="connsiteX5" fmla="*/ 200572 w 576922"/>
                  <a:gd name="connsiteY5" fmla="*/ 536754 h 536754"/>
                  <a:gd name="connsiteX6" fmla="*/ 288461 w 576922"/>
                  <a:gd name="connsiteY6" fmla="*/ 200761 h 536754"/>
                  <a:gd name="connsiteX7" fmla="*/ 221958 w 576922"/>
                  <a:gd name="connsiteY7" fmla="*/ 267171 h 536754"/>
                  <a:gd name="connsiteX8" fmla="*/ 288461 w 576922"/>
                  <a:gd name="connsiteY8" fmla="*/ 346317 h 536754"/>
                  <a:gd name="connsiteX9" fmla="*/ 354963 w 576922"/>
                  <a:gd name="connsiteY9" fmla="*/ 267171 h 536754"/>
                  <a:gd name="connsiteX10" fmla="*/ 288461 w 576922"/>
                  <a:gd name="connsiteY10" fmla="*/ 200761 h 536754"/>
                  <a:gd name="connsiteX11" fmla="*/ 279958 w 576922"/>
                  <a:gd name="connsiteY11" fmla="*/ 97355 h 536754"/>
                  <a:gd name="connsiteX12" fmla="*/ 296963 w 576922"/>
                  <a:gd name="connsiteY12" fmla="*/ 97355 h 536754"/>
                  <a:gd name="connsiteX13" fmla="*/ 494649 w 576922"/>
                  <a:gd name="connsiteY13" fmla="*/ 267626 h 536754"/>
                  <a:gd name="connsiteX14" fmla="*/ 499204 w 576922"/>
                  <a:gd name="connsiteY14" fmla="*/ 277481 h 536754"/>
                  <a:gd name="connsiteX15" fmla="*/ 499204 w 576922"/>
                  <a:gd name="connsiteY15" fmla="*/ 523715 h 536754"/>
                  <a:gd name="connsiteX16" fmla="*/ 486147 w 576922"/>
                  <a:gd name="connsiteY16" fmla="*/ 536754 h 536754"/>
                  <a:gd name="connsiteX17" fmla="*/ 430272 w 576922"/>
                  <a:gd name="connsiteY17" fmla="*/ 536754 h 536754"/>
                  <a:gd name="connsiteX18" fmla="*/ 398084 w 576922"/>
                  <a:gd name="connsiteY18" fmla="*/ 393017 h 536754"/>
                  <a:gd name="connsiteX19" fmla="*/ 385634 w 576922"/>
                  <a:gd name="connsiteY19" fmla="*/ 376035 h 536754"/>
                  <a:gd name="connsiteX20" fmla="*/ 298482 w 576922"/>
                  <a:gd name="connsiteY20" fmla="*/ 352231 h 536754"/>
                  <a:gd name="connsiteX21" fmla="*/ 291953 w 576922"/>
                  <a:gd name="connsiteY21" fmla="*/ 365270 h 536754"/>
                  <a:gd name="connsiteX22" fmla="*/ 291801 w 576922"/>
                  <a:gd name="connsiteY22" fmla="*/ 365270 h 536754"/>
                  <a:gd name="connsiteX23" fmla="*/ 309565 w 576922"/>
                  <a:gd name="connsiteY23" fmla="*/ 502943 h 536754"/>
                  <a:gd name="connsiteX24" fmla="*/ 290131 w 576922"/>
                  <a:gd name="connsiteY24" fmla="*/ 536754 h 536754"/>
                  <a:gd name="connsiteX25" fmla="*/ 286791 w 576922"/>
                  <a:gd name="connsiteY25" fmla="*/ 536754 h 536754"/>
                  <a:gd name="connsiteX26" fmla="*/ 267356 w 576922"/>
                  <a:gd name="connsiteY26" fmla="*/ 502943 h 536754"/>
                  <a:gd name="connsiteX27" fmla="*/ 285120 w 576922"/>
                  <a:gd name="connsiteY27" fmla="*/ 365270 h 536754"/>
                  <a:gd name="connsiteX28" fmla="*/ 284969 w 576922"/>
                  <a:gd name="connsiteY28" fmla="*/ 365270 h 536754"/>
                  <a:gd name="connsiteX29" fmla="*/ 278440 w 576922"/>
                  <a:gd name="connsiteY29" fmla="*/ 352231 h 536754"/>
                  <a:gd name="connsiteX30" fmla="*/ 191288 w 576922"/>
                  <a:gd name="connsiteY30" fmla="*/ 376035 h 536754"/>
                  <a:gd name="connsiteX31" fmla="*/ 178838 w 576922"/>
                  <a:gd name="connsiteY31" fmla="*/ 393017 h 536754"/>
                  <a:gd name="connsiteX32" fmla="*/ 146649 w 576922"/>
                  <a:gd name="connsiteY32" fmla="*/ 536754 h 536754"/>
                  <a:gd name="connsiteX33" fmla="*/ 90775 w 576922"/>
                  <a:gd name="connsiteY33" fmla="*/ 536754 h 536754"/>
                  <a:gd name="connsiteX34" fmla="*/ 77717 w 576922"/>
                  <a:gd name="connsiteY34" fmla="*/ 523715 h 536754"/>
                  <a:gd name="connsiteX35" fmla="*/ 77717 w 576922"/>
                  <a:gd name="connsiteY35" fmla="*/ 277481 h 536754"/>
                  <a:gd name="connsiteX36" fmla="*/ 82272 w 576922"/>
                  <a:gd name="connsiteY36" fmla="*/ 267626 h 536754"/>
                  <a:gd name="connsiteX37" fmla="*/ 288461 w 576922"/>
                  <a:gd name="connsiteY37" fmla="*/ 0 h 536754"/>
                  <a:gd name="connsiteX38" fmla="*/ 305620 w 576922"/>
                  <a:gd name="connsiteY38" fmla="*/ 6254 h 536754"/>
                  <a:gd name="connsiteX39" fmla="*/ 567855 w 576922"/>
                  <a:gd name="connsiteY39" fmla="*/ 231550 h 536754"/>
                  <a:gd name="connsiteX40" fmla="*/ 570588 w 576922"/>
                  <a:gd name="connsiteY40" fmla="*/ 268392 h 536754"/>
                  <a:gd name="connsiteX41" fmla="*/ 550696 w 576922"/>
                  <a:gd name="connsiteY41" fmla="*/ 277488 h 536754"/>
                  <a:gd name="connsiteX42" fmla="*/ 533690 w 576922"/>
                  <a:gd name="connsiteY42" fmla="*/ 271272 h 536754"/>
                  <a:gd name="connsiteX43" fmla="*/ 288461 w 576922"/>
                  <a:gd name="connsiteY43" fmla="*/ 60683 h 536754"/>
                  <a:gd name="connsiteX44" fmla="*/ 43232 w 576922"/>
                  <a:gd name="connsiteY44" fmla="*/ 271272 h 536754"/>
                  <a:gd name="connsiteX45" fmla="*/ 6334 w 576922"/>
                  <a:gd name="connsiteY45" fmla="*/ 268392 h 536754"/>
                  <a:gd name="connsiteX46" fmla="*/ 9067 w 576922"/>
                  <a:gd name="connsiteY46" fmla="*/ 231550 h 536754"/>
                  <a:gd name="connsiteX47" fmla="*/ 271303 w 576922"/>
                  <a:gd name="connsiteY47" fmla="*/ 6254 h 536754"/>
                  <a:gd name="connsiteX48" fmla="*/ 288461 w 576922"/>
                  <a:gd name="connsiteY48" fmla="*/ 0 h 53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76922" h="536754">
                    <a:moveTo>
                      <a:pt x="362096" y="472751"/>
                    </a:moveTo>
                    <a:lnTo>
                      <a:pt x="376350" y="536754"/>
                    </a:lnTo>
                    <a:lnTo>
                      <a:pt x="362096" y="536754"/>
                    </a:lnTo>
                    <a:close/>
                    <a:moveTo>
                      <a:pt x="214826" y="472751"/>
                    </a:moveTo>
                    <a:lnTo>
                      <a:pt x="214826" y="536754"/>
                    </a:lnTo>
                    <a:lnTo>
                      <a:pt x="200572" y="536754"/>
                    </a:lnTo>
                    <a:close/>
                    <a:moveTo>
                      <a:pt x="288461" y="200761"/>
                    </a:moveTo>
                    <a:cubicBezTo>
                      <a:pt x="251717" y="200761"/>
                      <a:pt x="221958" y="230478"/>
                      <a:pt x="221958" y="267171"/>
                    </a:cubicBezTo>
                    <a:cubicBezTo>
                      <a:pt x="221958" y="303712"/>
                      <a:pt x="251717" y="346317"/>
                      <a:pt x="288461" y="346317"/>
                    </a:cubicBezTo>
                    <a:cubicBezTo>
                      <a:pt x="325204" y="346317"/>
                      <a:pt x="354963" y="303712"/>
                      <a:pt x="354963" y="267171"/>
                    </a:cubicBezTo>
                    <a:cubicBezTo>
                      <a:pt x="354963" y="230478"/>
                      <a:pt x="325204" y="200761"/>
                      <a:pt x="288461" y="200761"/>
                    </a:cubicBezTo>
                    <a:close/>
                    <a:moveTo>
                      <a:pt x="279958" y="97355"/>
                    </a:moveTo>
                    <a:cubicBezTo>
                      <a:pt x="284817" y="93109"/>
                      <a:pt x="292105" y="93109"/>
                      <a:pt x="296963" y="97355"/>
                    </a:cubicBezTo>
                    <a:lnTo>
                      <a:pt x="494649" y="267626"/>
                    </a:lnTo>
                    <a:cubicBezTo>
                      <a:pt x="497534" y="270052"/>
                      <a:pt x="499204" y="273691"/>
                      <a:pt x="499204" y="277481"/>
                    </a:cubicBezTo>
                    <a:lnTo>
                      <a:pt x="499204" y="523715"/>
                    </a:lnTo>
                    <a:cubicBezTo>
                      <a:pt x="499204" y="530993"/>
                      <a:pt x="493283" y="536754"/>
                      <a:pt x="486147" y="536754"/>
                    </a:cubicBezTo>
                    <a:lnTo>
                      <a:pt x="430272" y="536754"/>
                    </a:lnTo>
                    <a:lnTo>
                      <a:pt x="398084" y="393017"/>
                    </a:lnTo>
                    <a:cubicBezTo>
                      <a:pt x="396414" y="386194"/>
                      <a:pt x="392314" y="379826"/>
                      <a:pt x="385634" y="376035"/>
                    </a:cubicBezTo>
                    <a:cubicBezTo>
                      <a:pt x="383963" y="375126"/>
                      <a:pt x="346916" y="354808"/>
                      <a:pt x="298482" y="352231"/>
                    </a:cubicBezTo>
                    <a:lnTo>
                      <a:pt x="291953" y="365270"/>
                    </a:lnTo>
                    <a:lnTo>
                      <a:pt x="291801" y="365270"/>
                    </a:lnTo>
                    <a:lnTo>
                      <a:pt x="309565" y="502943"/>
                    </a:lnTo>
                    <a:lnTo>
                      <a:pt x="290131" y="536754"/>
                    </a:lnTo>
                    <a:lnTo>
                      <a:pt x="286791" y="536754"/>
                    </a:lnTo>
                    <a:lnTo>
                      <a:pt x="267356" y="502943"/>
                    </a:lnTo>
                    <a:lnTo>
                      <a:pt x="285120" y="365270"/>
                    </a:lnTo>
                    <a:lnTo>
                      <a:pt x="284969" y="365270"/>
                    </a:lnTo>
                    <a:lnTo>
                      <a:pt x="278440" y="352231"/>
                    </a:lnTo>
                    <a:cubicBezTo>
                      <a:pt x="229853" y="354808"/>
                      <a:pt x="192958" y="375126"/>
                      <a:pt x="191288" y="376035"/>
                    </a:cubicBezTo>
                    <a:cubicBezTo>
                      <a:pt x="184607" y="379826"/>
                      <a:pt x="180508" y="386194"/>
                      <a:pt x="178838" y="393017"/>
                    </a:cubicBezTo>
                    <a:lnTo>
                      <a:pt x="146649" y="536754"/>
                    </a:lnTo>
                    <a:lnTo>
                      <a:pt x="90775" y="536754"/>
                    </a:lnTo>
                    <a:cubicBezTo>
                      <a:pt x="83639" y="536754"/>
                      <a:pt x="77717" y="530993"/>
                      <a:pt x="77717" y="523715"/>
                    </a:cubicBezTo>
                    <a:lnTo>
                      <a:pt x="77717" y="277481"/>
                    </a:lnTo>
                    <a:cubicBezTo>
                      <a:pt x="77717" y="273691"/>
                      <a:pt x="79387" y="270052"/>
                      <a:pt x="82272" y="267626"/>
                    </a:cubicBezTo>
                    <a:close/>
                    <a:moveTo>
                      <a:pt x="288461" y="0"/>
                    </a:moveTo>
                    <a:cubicBezTo>
                      <a:pt x="294573" y="0"/>
                      <a:pt x="300685" y="2085"/>
                      <a:pt x="305620" y="6254"/>
                    </a:cubicBezTo>
                    <a:lnTo>
                      <a:pt x="567855" y="231550"/>
                    </a:lnTo>
                    <a:cubicBezTo>
                      <a:pt x="578787" y="240950"/>
                      <a:pt x="580002" y="257476"/>
                      <a:pt x="570588" y="268392"/>
                    </a:cubicBezTo>
                    <a:cubicBezTo>
                      <a:pt x="565425" y="274456"/>
                      <a:pt x="558137" y="277488"/>
                      <a:pt x="550696" y="277488"/>
                    </a:cubicBezTo>
                    <a:cubicBezTo>
                      <a:pt x="544623" y="277488"/>
                      <a:pt x="538549" y="275517"/>
                      <a:pt x="533690" y="271272"/>
                    </a:cubicBezTo>
                    <a:lnTo>
                      <a:pt x="288461" y="60683"/>
                    </a:lnTo>
                    <a:lnTo>
                      <a:pt x="43232" y="271272"/>
                    </a:lnTo>
                    <a:cubicBezTo>
                      <a:pt x="32299" y="280672"/>
                      <a:pt x="15748" y="279459"/>
                      <a:pt x="6334" y="268392"/>
                    </a:cubicBezTo>
                    <a:cubicBezTo>
                      <a:pt x="-3080" y="257476"/>
                      <a:pt x="-1865" y="240950"/>
                      <a:pt x="9067" y="231550"/>
                    </a:cubicBezTo>
                    <a:lnTo>
                      <a:pt x="271303" y="6254"/>
                    </a:lnTo>
                    <a:cubicBezTo>
                      <a:pt x="276238" y="2085"/>
                      <a:pt x="282350" y="0"/>
                      <a:pt x="288461"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tx1"/>
                  </a:solidFill>
                </a:endParaRPr>
              </a:p>
            </p:txBody>
          </p:sp>
        </p:grpSp>
        <p:sp>
          <p:nvSpPr>
            <p:cNvPr id="18" name="ïṡľîdè"/>
            <p:cNvSpPr/>
            <p:nvPr/>
          </p:nvSpPr>
          <p:spPr>
            <a:xfrm>
              <a:off x="1129435" y="3295651"/>
              <a:ext cx="695324" cy="695324"/>
            </a:xfrm>
            <a:prstGeom prst="ellipse">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r>
                <a:rPr lang="en-US" altLang="zh-CN" sz="1600" b="1" i="1" dirty="0">
                  <a:solidFill>
                    <a:schemeClr val="tx1"/>
                  </a:solidFill>
                </a:rPr>
                <a:t>1</a:t>
              </a:r>
              <a:endParaRPr lang="zh-CN" altLang="en-US" sz="1600" b="1" i="1" dirty="0">
                <a:solidFill>
                  <a:schemeClr val="tx1"/>
                </a:solidFill>
              </a:endParaRPr>
            </a:p>
          </p:txBody>
        </p:sp>
        <p:sp>
          <p:nvSpPr>
            <p:cNvPr id="24" name="íSļíḑè"/>
            <p:cNvSpPr/>
            <p:nvPr/>
          </p:nvSpPr>
          <p:spPr>
            <a:xfrm>
              <a:off x="1129435" y="4919663"/>
              <a:ext cx="695324" cy="695324"/>
            </a:xfrm>
            <a:prstGeom prst="ellipse">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r>
                <a:rPr lang="en-US" altLang="zh-CN" sz="1600" b="1" i="1" dirty="0">
                  <a:solidFill>
                    <a:schemeClr val="tx1"/>
                  </a:solidFill>
                </a:rPr>
                <a:t>2</a:t>
              </a:r>
              <a:endParaRPr lang="zh-CN" altLang="en-US" sz="1600" b="1" i="1" dirty="0">
                <a:solidFill>
                  <a:schemeClr val="tx1"/>
                </a:solidFill>
              </a:endParaRPr>
            </a:p>
          </p:txBody>
        </p:sp>
        <p:grpSp>
          <p:nvGrpSpPr>
            <p:cNvPr id="37" name="íṩ1íďe"/>
            <p:cNvGrpSpPr/>
            <p:nvPr/>
          </p:nvGrpSpPr>
          <p:grpSpPr>
            <a:xfrm>
              <a:off x="853209" y="1385888"/>
              <a:ext cx="1247776" cy="1247776"/>
              <a:chOff x="1326354" y="1385888"/>
              <a:chExt cx="1247776" cy="1247776"/>
            </a:xfrm>
          </p:grpSpPr>
          <p:sp>
            <p:nvSpPr>
              <p:cNvPr id="28" name="îşḻïďê"/>
              <p:cNvSpPr/>
              <p:nvPr/>
            </p:nvSpPr>
            <p:spPr>
              <a:xfrm>
                <a:off x="1326354" y="1385888"/>
                <a:ext cx="1247776" cy="1247776"/>
              </a:xfrm>
              <a:prstGeom prst="ellipse">
                <a:avLst/>
              </a:pr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endParaRPr lang="zh-CN" altLang="en-US" sz="2000" b="1" i="1">
                  <a:solidFill>
                    <a:schemeClr val="tx1"/>
                  </a:solidFill>
                </a:endParaRPr>
              </a:p>
            </p:txBody>
          </p:sp>
          <p:sp>
            <p:nvSpPr>
              <p:cNvPr id="99" name="íṣḷiḋè"/>
              <p:cNvSpPr/>
              <p:nvPr/>
            </p:nvSpPr>
            <p:spPr>
              <a:xfrm>
                <a:off x="1574003" y="1659733"/>
                <a:ext cx="752478" cy="700086"/>
              </a:xfrm>
              <a:custGeom>
                <a:avLst/>
                <a:gdLst>
                  <a:gd name="connsiteX0" fmla="*/ 362096 w 576922"/>
                  <a:gd name="connsiteY0" fmla="*/ 472751 h 536754"/>
                  <a:gd name="connsiteX1" fmla="*/ 376350 w 576922"/>
                  <a:gd name="connsiteY1" fmla="*/ 536754 h 536754"/>
                  <a:gd name="connsiteX2" fmla="*/ 362096 w 576922"/>
                  <a:gd name="connsiteY2" fmla="*/ 536754 h 536754"/>
                  <a:gd name="connsiteX3" fmla="*/ 214826 w 576922"/>
                  <a:gd name="connsiteY3" fmla="*/ 472751 h 536754"/>
                  <a:gd name="connsiteX4" fmla="*/ 214826 w 576922"/>
                  <a:gd name="connsiteY4" fmla="*/ 536754 h 536754"/>
                  <a:gd name="connsiteX5" fmla="*/ 200572 w 576922"/>
                  <a:gd name="connsiteY5" fmla="*/ 536754 h 536754"/>
                  <a:gd name="connsiteX6" fmla="*/ 288461 w 576922"/>
                  <a:gd name="connsiteY6" fmla="*/ 200761 h 536754"/>
                  <a:gd name="connsiteX7" fmla="*/ 221958 w 576922"/>
                  <a:gd name="connsiteY7" fmla="*/ 267171 h 536754"/>
                  <a:gd name="connsiteX8" fmla="*/ 288461 w 576922"/>
                  <a:gd name="connsiteY8" fmla="*/ 346317 h 536754"/>
                  <a:gd name="connsiteX9" fmla="*/ 354963 w 576922"/>
                  <a:gd name="connsiteY9" fmla="*/ 267171 h 536754"/>
                  <a:gd name="connsiteX10" fmla="*/ 288461 w 576922"/>
                  <a:gd name="connsiteY10" fmla="*/ 200761 h 536754"/>
                  <a:gd name="connsiteX11" fmla="*/ 279958 w 576922"/>
                  <a:gd name="connsiteY11" fmla="*/ 97355 h 536754"/>
                  <a:gd name="connsiteX12" fmla="*/ 296963 w 576922"/>
                  <a:gd name="connsiteY12" fmla="*/ 97355 h 536754"/>
                  <a:gd name="connsiteX13" fmla="*/ 494649 w 576922"/>
                  <a:gd name="connsiteY13" fmla="*/ 267626 h 536754"/>
                  <a:gd name="connsiteX14" fmla="*/ 499204 w 576922"/>
                  <a:gd name="connsiteY14" fmla="*/ 277481 h 536754"/>
                  <a:gd name="connsiteX15" fmla="*/ 499204 w 576922"/>
                  <a:gd name="connsiteY15" fmla="*/ 523715 h 536754"/>
                  <a:gd name="connsiteX16" fmla="*/ 486147 w 576922"/>
                  <a:gd name="connsiteY16" fmla="*/ 536754 h 536754"/>
                  <a:gd name="connsiteX17" fmla="*/ 430272 w 576922"/>
                  <a:gd name="connsiteY17" fmla="*/ 536754 h 536754"/>
                  <a:gd name="connsiteX18" fmla="*/ 398084 w 576922"/>
                  <a:gd name="connsiteY18" fmla="*/ 393017 h 536754"/>
                  <a:gd name="connsiteX19" fmla="*/ 385634 w 576922"/>
                  <a:gd name="connsiteY19" fmla="*/ 376035 h 536754"/>
                  <a:gd name="connsiteX20" fmla="*/ 298482 w 576922"/>
                  <a:gd name="connsiteY20" fmla="*/ 352231 h 536754"/>
                  <a:gd name="connsiteX21" fmla="*/ 291953 w 576922"/>
                  <a:gd name="connsiteY21" fmla="*/ 365270 h 536754"/>
                  <a:gd name="connsiteX22" fmla="*/ 291801 w 576922"/>
                  <a:gd name="connsiteY22" fmla="*/ 365270 h 536754"/>
                  <a:gd name="connsiteX23" fmla="*/ 309565 w 576922"/>
                  <a:gd name="connsiteY23" fmla="*/ 502943 h 536754"/>
                  <a:gd name="connsiteX24" fmla="*/ 290131 w 576922"/>
                  <a:gd name="connsiteY24" fmla="*/ 536754 h 536754"/>
                  <a:gd name="connsiteX25" fmla="*/ 286791 w 576922"/>
                  <a:gd name="connsiteY25" fmla="*/ 536754 h 536754"/>
                  <a:gd name="connsiteX26" fmla="*/ 267356 w 576922"/>
                  <a:gd name="connsiteY26" fmla="*/ 502943 h 536754"/>
                  <a:gd name="connsiteX27" fmla="*/ 285120 w 576922"/>
                  <a:gd name="connsiteY27" fmla="*/ 365270 h 536754"/>
                  <a:gd name="connsiteX28" fmla="*/ 284969 w 576922"/>
                  <a:gd name="connsiteY28" fmla="*/ 365270 h 536754"/>
                  <a:gd name="connsiteX29" fmla="*/ 278440 w 576922"/>
                  <a:gd name="connsiteY29" fmla="*/ 352231 h 536754"/>
                  <a:gd name="connsiteX30" fmla="*/ 191288 w 576922"/>
                  <a:gd name="connsiteY30" fmla="*/ 376035 h 536754"/>
                  <a:gd name="connsiteX31" fmla="*/ 178838 w 576922"/>
                  <a:gd name="connsiteY31" fmla="*/ 393017 h 536754"/>
                  <a:gd name="connsiteX32" fmla="*/ 146649 w 576922"/>
                  <a:gd name="connsiteY32" fmla="*/ 536754 h 536754"/>
                  <a:gd name="connsiteX33" fmla="*/ 90775 w 576922"/>
                  <a:gd name="connsiteY33" fmla="*/ 536754 h 536754"/>
                  <a:gd name="connsiteX34" fmla="*/ 77717 w 576922"/>
                  <a:gd name="connsiteY34" fmla="*/ 523715 h 536754"/>
                  <a:gd name="connsiteX35" fmla="*/ 77717 w 576922"/>
                  <a:gd name="connsiteY35" fmla="*/ 277481 h 536754"/>
                  <a:gd name="connsiteX36" fmla="*/ 82272 w 576922"/>
                  <a:gd name="connsiteY36" fmla="*/ 267626 h 536754"/>
                  <a:gd name="connsiteX37" fmla="*/ 288461 w 576922"/>
                  <a:gd name="connsiteY37" fmla="*/ 0 h 536754"/>
                  <a:gd name="connsiteX38" fmla="*/ 305620 w 576922"/>
                  <a:gd name="connsiteY38" fmla="*/ 6254 h 536754"/>
                  <a:gd name="connsiteX39" fmla="*/ 567855 w 576922"/>
                  <a:gd name="connsiteY39" fmla="*/ 231550 h 536754"/>
                  <a:gd name="connsiteX40" fmla="*/ 570588 w 576922"/>
                  <a:gd name="connsiteY40" fmla="*/ 268392 h 536754"/>
                  <a:gd name="connsiteX41" fmla="*/ 550696 w 576922"/>
                  <a:gd name="connsiteY41" fmla="*/ 277488 h 536754"/>
                  <a:gd name="connsiteX42" fmla="*/ 533690 w 576922"/>
                  <a:gd name="connsiteY42" fmla="*/ 271272 h 536754"/>
                  <a:gd name="connsiteX43" fmla="*/ 288461 w 576922"/>
                  <a:gd name="connsiteY43" fmla="*/ 60683 h 536754"/>
                  <a:gd name="connsiteX44" fmla="*/ 43232 w 576922"/>
                  <a:gd name="connsiteY44" fmla="*/ 271272 h 536754"/>
                  <a:gd name="connsiteX45" fmla="*/ 6334 w 576922"/>
                  <a:gd name="connsiteY45" fmla="*/ 268392 h 536754"/>
                  <a:gd name="connsiteX46" fmla="*/ 9067 w 576922"/>
                  <a:gd name="connsiteY46" fmla="*/ 231550 h 536754"/>
                  <a:gd name="connsiteX47" fmla="*/ 271303 w 576922"/>
                  <a:gd name="connsiteY47" fmla="*/ 6254 h 536754"/>
                  <a:gd name="connsiteX48" fmla="*/ 288461 w 576922"/>
                  <a:gd name="connsiteY48" fmla="*/ 0 h 53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76922" h="536754">
                    <a:moveTo>
                      <a:pt x="362096" y="472751"/>
                    </a:moveTo>
                    <a:lnTo>
                      <a:pt x="376350" y="536754"/>
                    </a:lnTo>
                    <a:lnTo>
                      <a:pt x="362096" y="536754"/>
                    </a:lnTo>
                    <a:close/>
                    <a:moveTo>
                      <a:pt x="214826" y="472751"/>
                    </a:moveTo>
                    <a:lnTo>
                      <a:pt x="214826" y="536754"/>
                    </a:lnTo>
                    <a:lnTo>
                      <a:pt x="200572" y="536754"/>
                    </a:lnTo>
                    <a:close/>
                    <a:moveTo>
                      <a:pt x="288461" y="200761"/>
                    </a:moveTo>
                    <a:cubicBezTo>
                      <a:pt x="251717" y="200761"/>
                      <a:pt x="221958" y="230478"/>
                      <a:pt x="221958" y="267171"/>
                    </a:cubicBezTo>
                    <a:cubicBezTo>
                      <a:pt x="221958" y="303712"/>
                      <a:pt x="251717" y="346317"/>
                      <a:pt x="288461" y="346317"/>
                    </a:cubicBezTo>
                    <a:cubicBezTo>
                      <a:pt x="325204" y="346317"/>
                      <a:pt x="354963" y="303712"/>
                      <a:pt x="354963" y="267171"/>
                    </a:cubicBezTo>
                    <a:cubicBezTo>
                      <a:pt x="354963" y="230478"/>
                      <a:pt x="325204" y="200761"/>
                      <a:pt x="288461" y="200761"/>
                    </a:cubicBezTo>
                    <a:close/>
                    <a:moveTo>
                      <a:pt x="279958" y="97355"/>
                    </a:moveTo>
                    <a:cubicBezTo>
                      <a:pt x="284817" y="93109"/>
                      <a:pt x="292105" y="93109"/>
                      <a:pt x="296963" y="97355"/>
                    </a:cubicBezTo>
                    <a:lnTo>
                      <a:pt x="494649" y="267626"/>
                    </a:lnTo>
                    <a:cubicBezTo>
                      <a:pt x="497534" y="270052"/>
                      <a:pt x="499204" y="273691"/>
                      <a:pt x="499204" y="277481"/>
                    </a:cubicBezTo>
                    <a:lnTo>
                      <a:pt x="499204" y="523715"/>
                    </a:lnTo>
                    <a:cubicBezTo>
                      <a:pt x="499204" y="530993"/>
                      <a:pt x="493283" y="536754"/>
                      <a:pt x="486147" y="536754"/>
                    </a:cubicBezTo>
                    <a:lnTo>
                      <a:pt x="430272" y="536754"/>
                    </a:lnTo>
                    <a:lnTo>
                      <a:pt x="398084" y="393017"/>
                    </a:lnTo>
                    <a:cubicBezTo>
                      <a:pt x="396414" y="386194"/>
                      <a:pt x="392314" y="379826"/>
                      <a:pt x="385634" y="376035"/>
                    </a:cubicBezTo>
                    <a:cubicBezTo>
                      <a:pt x="383963" y="375126"/>
                      <a:pt x="346916" y="354808"/>
                      <a:pt x="298482" y="352231"/>
                    </a:cubicBezTo>
                    <a:lnTo>
                      <a:pt x="291953" y="365270"/>
                    </a:lnTo>
                    <a:lnTo>
                      <a:pt x="291801" y="365270"/>
                    </a:lnTo>
                    <a:lnTo>
                      <a:pt x="309565" y="502943"/>
                    </a:lnTo>
                    <a:lnTo>
                      <a:pt x="290131" y="536754"/>
                    </a:lnTo>
                    <a:lnTo>
                      <a:pt x="286791" y="536754"/>
                    </a:lnTo>
                    <a:lnTo>
                      <a:pt x="267356" y="502943"/>
                    </a:lnTo>
                    <a:lnTo>
                      <a:pt x="285120" y="365270"/>
                    </a:lnTo>
                    <a:lnTo>
                      <a:pt x="284969" y="365270"/>
                    </a:lnTo>
                    <a:lnTo>
                      <a:pt x="278440" y="352231"/>
                    </a:lnTo>
                    <a:cubicBezTo>
                      <a:pt x="229853" y="354808"/>
                      <a:pt x="192958" y="375126"/>
                      <a:pt x="191288" y="376035"/>
                    </a:cubicBezTo>
                    <a:cubicBezTo>
                      <a:pt x="184607" y="379826"/>
                      <a:pt x="180508" y="386194"/>
                      <a:pt x="178838" y="393017"/>
                    </a:cubicBezTo>
                    <a:lnTo>
                      <a:pt x="146649" y="536754"/>
                    </a:lnTo>
                    <a:lnTo>
                      <a:pt x="90775" y="536754"/>
                    </a:lnTo>
                    <a:cubicBezTo>
                      <a:pt x="83639" y="536754"/>
                      <a:pt x="77717" y="530993"/>
                      <a:pt x="77717" y="523715"/>
                    </a:cubicBezTo>
                    <a:lnTo>
                      <a:pt x="77717" y="277481"/>
                    </a:lnTo>
                    <a:cubicBezTo>
                      <a:pt x="77717" y="273691"/>
                      <a:pt x="79387" y="270052"/>
                      <a:pt x="82272" y="267626"/>
                    </a:cubicBezTo>
                    <a:close/>
                    <a:moveTo>
                      <a:pt x="288461" y="0"/>
                    </a:moveTo>
                    <a:cubicBezTo>
                      <a:pt x="294573" y="0"/>
                      <a:pt x="300685" y="2085"/>
                      <a:pt x="305620" y="6254"/>
                    </a:cubicBezTo>
                    <a:lnTo>
                      <a:pt x="567855" y="231550"/>
                    </a:lnTo>
                    <a:cubicBezTo>
                      <a:pt x="578787" y="240950"/>
                      <a:pt x="580002" y="257476"/>
                      <a:pt x="570588" y="268392"/>
                    </a:cubicBezTo>
                    <a:cubicBezTo>
                      <a:pt x="565425" y="274456"/>
                      <a:pt x="558137" y="277488"/>
                      <a:pt x="550696" y="277488"/>
                    </a:cubicBezTo>
                    <a:cubicBezTo>
                      <a:pt x="544623" y="277488"/>
                      <a:pt x="538549" y="275517"/>
                      <a:pt x="533690" y="271272"/>
                    </a:cubicBezTo>
                    <a:lnTo>
                      <a:pt x="288461" y="60683"/>
                    </a:lnTo>
                    <a:lnTo>
                      <a:pt x="43232" y="271272"/>
                    </a:lnTo>
                    <a:cubicBezTo>
                      <a:pt x="32299" y="280672"/>
                      <a:pt x="15748" y="279459"/>
                      <a:pt x="6334" y="268392"/>
                    </a:cubicBezTo>
                    <a:cubicBezTo>
                      <a:pt x="-3080" y="257476"/>
                      <a:pt x="-1865" y="240950"/>
                      <a:pt x="9067" y="231550"/>
                    </a:cubicBezTo>
                    <a:lnTo>
                      <a:pt x="271303" y="6254"/>
                    </a:lnTo>
                    <a:cubicBezTo>
                      <a:pt x="276238" y="2085"/>
                      <a:pt x="282350" y="0"/>
                      <a:pt x="288461"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tx1"/>
                  </a:solidFill>
                </a:endParaRPr>
              </a:p>
            </p:txBody>
          </p:sp>
        </p:grpSp>
      </p:grpSp>
      <p:sp>
        <p:nvSpPr>
          <p:cNvPr id="29" name="文本框 28"/>
          <p:cNvSpPr txBox="1"/>
          <p:nvPr/>
        </p:nvSpPr>
        <p:spPr>
          <a:xfrm>
            <a:off x="1545590" y="5144135"/>
            <a:ext cx="2522220" cy="810260"/>
          </a:xfrm>
          <a:prstGeom prst="rect">
            <a:avLst/>
          </a:prstGeom>
          <a:noFill/>
        </p:spPr>
        <p:txBody>
          <a:bodyPr wrap="square" rtlCol="0" anchor="t">
            <a:spAutoFit/>
          </a:bodyPr>
          <a:p>
            <a:pPr>
              <a:lnSpc>
                <a:spcPct val="130000"/>
              </a:lnSpc>
            </a:pPr>
            <a:r>
              <a:rPr lang="en-US" dirty="0" smtClean="0">
                <a:solidFill>
                  <a:schemeClr val="accent5">
                    <a:lumMod val="75000"/>
                  </a:schemeClr>
                </a:solidFill>
                <a:latin typeface="Arial" panose="020B0604020202020204" pitchFamily="34" charset="0"/>
                <a:ea typeface="微软雅黑" panose="020B0503020204020204" pitchFamily="34" charset="-122"/>
              </a:rPr>
              <a:t>  </a:t>
            </a:r>
            <a:r>
              <a:rPr dirty="0" smtClean="0">
                <a:solidFill>
                  <a:schemeClr val="accent5">
                    <a:lumMod val="75000"/>
                  </a:schemeClr>
                </a:solidFill>
                <a:latin typeface="Arial" panose="020B0604020202020204" pitchFamily="34" charset="0"/>
                <a:ea typeface="微软雅黑" panose="020B0503020204020204" pitchFamily="34" charset="-122"/>
              </a:rPr>
              <a:t>认识到工具可以根据自己的目的来使用。</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30" name="文本框 29"/>
          <p:cNvSpPr txBox="1"/>
          <p:nvPr/>
        </p:nvSpPr>
        <p:spPr>
          <a:xfrm>
            <a:off x="4963795" y="1875155"/>
            <a:ext cx="3080385" cy="1170305"/>
          </a:xfrm>
          <a:prstGeom prst="rect">
            <a:avLst/>
          </a:prstGeom>
          <a:noFill/>
        </p:spPr>
        <p:txBody>
          <a:bodyPr wrap="square" rtlCol="0" anchor="t">
            <a:spAutoFit/>
          </a:bodyPr>
          <a:p>
            <a:pPr>
              <a:lnSpc>
                <a:spcPct val="130000"/>
              </a:lnSpc>
            </a:pPr>
            <a:r>
              <a:rPr lang="en-US" dirty="0" smtClean="0">
                <a:solidFill>
                  <a:schemeClr val="accent5">
                    <a:lumMod val="75000"/>
                  </a:schemeClr>
                </a:solidFill>
                <a:latin typeface="Arial" panose="020B0604020202020204" pitchFamily="34" charset="0"/>
                <a:ea typeface="微软雅黑" panose="020B0503020204020204" pitchFamily="34" charset="-122"/>
              </a:rPr>
              <a:t>  </a:t>
            </a:r>
            <a:r>
              <a:rPr dirty="0" smtClean="0">
                <a:solidFill>
                  <a:schemeClr val="accent5">
                    <a:lumMod val="75000"/>
                  </a:schemeClr>
                </a:solidFill>
                <a:latin typeface="Arial" panose="020B0604020202020204" pitchFamily="34" charset="0"/>
                <a:ea typeface="微软雅黑" panose="020B0503020204020204" pitchFamily="34" charset="-122"/>
              </a:rPr>
              <a:t>利用各种材料，有目的地建构；正确、适当地使用简单的工具和技术。</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31" name="文本框 30"/>
          <p:cNvSpPr txBox="1"/>
          <p:nvPr/>
        </p:nvSpPr>
        <p:spPr>
          <a:xfrm>
            <a:off x="4890135" y="5144135"/>
            <a:ext cx="2669540" cy="1170305"/>
          </a:xfrm>
          <a:prstGeom prst="rect">
            <a:avLst/>
          </a:prstGeom>
          <a:noFill/>
        </p:spPr>
        <p:txBody>
          <a:bodyPr wrap="square" rtlCol="0" anchor="t">
            <a:spAutoFit/>
          </a:bodyPr>
          <a:p>
            <a:pPr>
              <a:lnSpc>
                <a:spcPct val="130000"/>
              </a:lnSpc>
            </a:pPr>
            <a:r>
              <a:rPr lang="en-US" dirty="0" smtClean="0">
                <a:solidFill>
                  <a:schemeClr val="accent5">
                    <a:lumMod val="75000"/>
                  </a:schemeClr>
                </a:solidFill>
                <a:latin typeface="Arial" panose="020B0604020202020204" pitchFamily="34" charset="0"/>
                <a:ea typeface="微软雅黑" panose="020B0503020204020204" pitchFamily="34" charset="-122"/>
              </a:rPr>
              <a:t>    </a:t>
            </a:r>
            <a:r>
              <a:rPr dirty="0" smtClean="0">
                <a:solidFill>
                  <a:schemeClr val="accent5">
                    <a:lumMod val="75000"/>
                  </a:schemeClr>
                </a:solidFill>
                <a:latin typeface="Arial" panose="020B0604020202020204" pitchFamily="34" charset="0"/>
                <a:ea typeface="微软雅黑" panose="020B0503020204020204" pitchFamily="34" charset="-122"/>
              </a:rPr>
              <a:t>连接物体的各部分去建构，并保持建构物的平衡。</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32" name="文本框 31"/>
          <p:cNvSpPr txBox="1"/>
          <p:nvPr/>
        </p:nvSpPr>
        <p:spPr>
          <a:xfrm>
            <a:off x="4963795" y="3566160"/>
            <a:ext cx="2999105" cy="810260"/>
          </a:xfrm>
          <a:prstGeom prst="rect">
            <a:avLst/>
          </a:prstGeom>
          <a:noFill/>
        </p:spPr>
        <p:txBody>
          <a:bodyPr wrap="square" rtlCol="0" anchor="t">
            <a:spAutoFit/>
          </a:bodyPr>
          <a:p>
            <a:pPr>
              <a:lnSpc>
                <a:spcPct val="130000"/>
              </a:lnSpc>
            </a:pPr>
            <a:r>
              <a:rPr lang="en-US" dirty="0" smtClean="0">
                <a:solidFill>
                  <a:schemeClr val="accent5">
                    <a:lumMod val="75000"/>
                  </a:schemeClr>
                </a:solidFill>
                <a:latin typeface="Arial" panose="020B0604020202020204" pitchFamily="34" charset="0"/>
                <a:ea typeface="微软雅黑" panose="020B0503020204020204" pitchFamily="34" charset="-122"/>
              </a:rPr>
              <a:t>    </a:t>
            </a:r>
            <a:r>
              <a:rPr dirty="0" smtClean="0">
                <a:solidFill>
                  <a:schemeClr val="accent5">
                    <a:lumMod val="75000"/>
                  </a:schemeClr>
                </a:solidFill>
                <a:latin typeface="Arial" panose="020B0604020202020204" pitchFamily="34" charset="0"/>
                <a:ea typeface="微软雅黑" panose="020B0503020204020204" pitchFamily="34" charset="-122"/>
              </a:rPr>
              <a:t>开始试着使用一定的工具，了解使用安全问题。     </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33" name="文本框 32"/>
          <p:cNvSpPr txBox="1"/>
          <p:nvPr/>
        </p:nvSpPr>
        <p:spPr>
          <a:xfrm>
            <a:off x="8687435" y="1791335"/>
            <a:ext cx="3131820" cy="1170305"/>
          </a:xfrm>
          <a:prstGeom prst="rect">
            <a:avLst/>
          </a:prstGeom>
          <a:noFill/>
        </p:spPr>
        <p:txBody>
          <a:bodyPr wrap="square" rtlCol="0" anchor="t">
            <a:spAutoFit/>
          </a:bodyPr>
          <a:p>
            <a:pPr>
              <a:lnSpc>
                <a:spcPct val="130000"/>
              </a:lnSpc>
            </a:pPr>
            <a:r>
              <a:rPr lang="en-US" dirty="0" smtClean="0">
                <a:solidFill>
                  <a:schemeClr val="accent5">
                    <a:lumMod val="75000"/>
                  </a:schemeClr>
                </a:solidFill>
                <a:latin typeface="Arial" panose="020B0604020202020204" pitchFamily="34" charset="0"/>
                <a:ea typeface="微软雅黑" panose="020B0503020204020204" pitchFamily="34" charset="-122"/>
              </a:rPr>
              <a:t>  </a:t>
            </a:r>
            <a:r>
              <a:rPr dirty="0" smtClean="0">
                <a:solidFill>
                  <a:schemeClr val="accent5">
                    <a:lumMod val="75000"/>
                  </a:schemeClr>
                </a:solidFill>
                <a:latin typeface="Arial" panose="020B0604020202020204" pitchFamily="34" charset="0"/>
                <a:ea typeface="微软雅黑" panose="020B0503020204020204" pitchFamily="34" charset="-122"/>
              </a:rPr>
              <a:t>运用多种物体进行建造和建构，选择合适的资源，必要时调整自己的工作。</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34" name="文本框 33"/>
          <p:cNvSpPr txBox="1"/>
          <p:nvPr/>
        </p:nvSpPr>
        <p:spPr>
          <a:xfrm>
            <a:off x="8658860" y="3381375"/>
            <a:ext cx="3131820" cy="1170305"/>
          </a:xfrm>
          <a:prstGeom prst="rect">
            <a:avLst/>
          </a:prstGeom>
          <a:noFill/>
        </p:spPr>
        <p:txBody>
          <a:bodyPr wrap="square" rtlCol="0" anchor="t">
            <a:spAutoFit/>
          </a:bodyPr>
          <a:p>
            <a:pPr>
              <a:lnSpc>
                <a:spcPct val="130000"/>
              </a:lnSpc>
            </a:pPr>
            <a:r>
              <a:rPr lang="en-US" dirty="0" smtClean="0">
                <a:solidFill>
                  <a:schemeClr val="accent5">
                    <a:lumMod val="75000"/>
                  </a:schemeClr>
                </a:solidFill>
                <a:latin typeface="Arial" panose="020B0604020202020204" pitchFamily="34" charset="0"/>
                <a:ea typeface="微软雅黑" panose="020B0503020204020204" pitchFamily="34" charset="-122"/>
              </a:rPr>
              <a:t>  </a:t>
            </a:r>
            <a:r>
              <a:rPr dirty="0" smtClean="0">
                <a:solidFill>
                  <a:schemeClr val="accent5">
                    <a:lumMod val="75000"/>
                  </a:schemeClr>
                </a:solidFill>
                <a:latin typeface="Arial" panose="020B0604020202020204" pitchFamily="34" charset="0"/>
                <a:ea typeface="微软雅黑" panose="020B0503020204020204" pitchFamily="34" charset="-122"/>
              </a:rPr>
              <a:t>选择所需要的工具和技术去设计、收集、连接他们正在使用的材料。</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7305" y="222885"/>
            <a:ext cx="1086485" cy="917575"/>
          </a:xfrm>
          <a:prstGeom prst="rect">
            <a:avLst/>
          </a:prstGeom>
        </p:spPr>
      </p:pic>
      <p:sp>
        <p:nvSpPr>
          <p:cNvPr id="5" name="文本框 4"/>
          <p:cNvSpPr txBox="1"/>
          <p:nvPr/>
        </p:nvSpPr>
        <p:spPr>
          <a:xfrm>
            <a:off x="1113790" y="451485"/>
            <a:ext cx="2540000" cy="521970"/>
          </a:xfrm>
          <a:prstGeom prst="rect">
            <a:avLst/>
          </a:prstGeom>
          <a:noFill/>
        </p:spPr>
        <p:txBody>
          <a:bodyPr wrap="square" rtlCol="0" anchor="t">
            <a:spAutoFit/>
          </a:bodyPr>
          <a:p>
            <a:r>
              <a:rPr lang="zh-CN" altLang="en-US" sz="2800" dirty="0">
                <a:solidFill>
                  <a:schemeClr val="accent5">
                    <a:lumMod val="50000"/>
                  </a:schemeClr>
                </a:solidFill>
                <a:latin typeface="华文琥珀" panose="02010800040101010101" charset="-122"/>
                <a:ea typeface="华文琥珀" panose="02010800040101010101" charset="-122"/>
              </a:rPr>
              <a:t>问 题 导 入</a:t>
            </a:r>
            <a:endParaRPr lang="zh-CN" altLang="en-US" sz="2800" dirty="0">
              <a:solidFill>
                <a:schemeClr val="accent5">
                  <a:lumMod val="50000"/>
                </a:schemeClr>
              </a:solidFill>
              <a:latin typeface="华文琥珀" panose="02010800040101010101" charset="-122"/>
              <a:ea typeface="华文琥珀" panose="02010800040101010101" charset="-122"/>
            </a:endParaRPr>
          </a:p>
        </p:txBody>
      </p:sp>
      <p:sp>
        <p:nvSpPr>
          <p:cNvPr id="6" name="文本框 5"/>
          <p:cNvSpPr txBox="1"/>
          <p:nvPr/>
        </p:nvSpPr>
        <p:spPr>
          <a:xfrm>
            <a:off x="678815" y="1243965"/>
            <a:ext cx="10657840" cy="1585595"/>
          </a:xfrm>
          <a:prstGeom prst="rect">
            <a:avLst/>
          </a:prstGeom>
          <a:noFill/>
        </p:spPr>
        <p:txBody>
          <a:bodyPr wrap="square" rtlCol="0" anchor="t">
            <a:spAutoFit/>
          </a:bodyPr>
          <a:p>
            <a:pPr>
              <a:lnSpc>
                <a:spcPct val="180000"/>
              </a:lnSpc>
            </a:pPr>
            <a:r>
              <a:rPr lang="en-US" b="1" dirty="0" smtClean="0">
                <a:latin typeface="华文楷体" panose="02010600040101010101" charset="-122"/>
                <a:ea typeface="华文楷体" panose="02010600040101010101" charset="-122"/>
                <a:cs typeface="华文楷体" panose="02010600040101010101" charset="-122"/>
              </a:rPr>
              <a:t>     </a:t>
            </a:r>
            <a:r>
              <a:rPr b="1" dirty="0" smtClean="0">
                <a:latin typeface="华文楷体" panose="02010600040101010101" charset="-122"/>
                <a:ea typeface="华文楷体" panose="02010600040101010101" charset="-122"/>
                <a:cs typeface="华文楷体" panose="02010600040101010101" charset="-122"/>
              </a:rPr>
              <a:t>有的学前教育机构主张对学龄前儿童进行知识教育，并在实施学前教育的过程中添加了许多小学一年级时才需要学习的知识。这些机构的做法受到了某些家长的欢迎。这些家长认为自己的孩子提前学习一些小学知识，比起那些没学的幼儿，能够赢在起跑线上。</a:t>
            </a:r>
            <a:endParaRPr b="1" dirty="0" smtClean="0">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793115" y="3665220"/>
            <a:ext cx="1270000" cy="398780"/>
          </a:xfrm>
          <a:prstGeom prst="rect">
            <a:avLst/>
          </a:prstGeom>
          <a:noFill/>
        </p:spPr>
        <p:txBody>
          <a:bodyPr wrap="square" rtlCol="0" anchor="t">
            <a:spAutoFit/>
          </a:bodyPr>
          <a:p>
            <a:r>
              <a:rPr lang="zh-CN" altLang="en-US" sz="2000" b="1" dirty="0">
                <a:solidFill>
                  <a:srgbClr val="C00000"/>
                </a:solidFill>
                <a:latin typeface="华文宋体" panose="02010600040101010101" charset="-122"/>
                <a:ea typeface="华文宋体" panose="02010600040101010101" charset="-122"/>
              </a:rPr>
              <a:t>问题：</a:t>
            </a:r>
            <a:endParaRPr lang="zh-CN" altLang="en-US" sz="2000" b="1" dirty="0">
              <a:solidFill>
                <a:srgbClr val="C00000"/>
              </a:solidFill>
              <a:latin typeface="华文宋体" panose="02010600040101010101" charset="-122"/>
              <a:ea typeface="华文宋体" panose="02010600040101010101" charset="-122"/>
            </a:endParaRPr>
          </a:p>
        </p:txBody>
      </p:sp>
      <p:pic>
        <p:nvPicPr>
          <p:cNvPr id="11" name="图片 10" descr="u=1476339056,2602720506&amp;fm=200&amp;gp=0[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27480" y="3142615"/>
            <a:ext cx="2026920" cy="2026920"/>
          </a:xfrm>
          <a:prstGeom prst="rect">
            <a:avLst/>
          </a:prstGeom>
        </p:spPr>
      </p:pic>
      <p:sp>
        <p:nvSpPr>
          <p:cNvPr id="2" name="文本框 1"/>
          <p:cNvSpPr txBox="1"/>
          <p:nvPr/>
        </p:nvSpPr>
        <p:spPr>
          <a:xfrm>
            <a:off x="3805555" y="3142615"/>
            <a:ext cx="7531100" cy="450850"/>
          </a:xfrm>
          <a:prstGeom prst="rect">
            <a:avLst/>
          </a:prstGeom>
          <a:noFill/>
        </p:spPr>
        <p:txBody>
          <a:bodyPr wrap="square" rtlCol="0" anchor="t">
            <a:spAutoFit/>
          </a:bodyPr>
          <a:p>
            <a:pPr>
              <a:lnSpc>
                <a:spcPct val="130000"/>
              </a:lnSpc>
            </a:pPr>
            <a:r>
              <a:rPr b="1" dirty="0" smtClean="0">
                <a:latin typeface="Arial" panose="020B0604020202020204" pitchFamily="34" charset="0"/>
                <a:ea typeface="微软雅黑" panose="020B0503020204020204" pitchFamily="34" charset="-122"/>
              </a:rPr>
              <a:t>你认为这样的观点正确吗？你有哪些充分的理由来证明自己的观点？</a:t>
            </a:r>
            <a:endParaRPr b="1"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3805555" y="3817620"/>
            <a:ext cx="7452360" cy="1938020"/>
          </a:xfrm>
          <a:prstGeom prst="rect">
            <a:avLst/>
          </a:prstGeom>
          <a:noFill/>
        </p:spPr>
        <p:txBody>
          <a:bodyPr wrap="square" rtlCol="0" anchor="t">
            <a:spAutoFit/>
          </a:bodyPr>
          <a:p>
            <a:r>
              <a:rPr lang="zh-CN" altLang="en-US" sz="2000" b="1" dirty="0">
                <a:solidFill>
                  <a:srgbClr val="F606E0"/>
                </a:solidFill>
                <a:latin typeface="华文宋体" panose="02010600040101010101" charset="-122"/>
                <a:ea typeface="华文宋体" panose="02010600040101010101" charset="-122"/>
              </a:rPr>
              <a:t>上述主张说明了有相当多的家长不了解幼儿学习与成长的规律和特点。另外，这也是一些教育机构唯利是图，在利益面前不能坚守科学精神、科学态度，拔苗助长的结果。最终只能是危害幼儿、危害国家。所以作为幼儿教师，一要学习、掌握幼儿科学教育规律，在工作中尊重教育规律，按照规律从事教育活动；二要帮助家长认识并尊重幼儿科学教育规律。</a:t>
            </a:r>
            <a:endParaRPr lang="zh-CN" altLang="en-US" sz="2000" b="1" dirty="0">
              <a:solidFill>
                <a:srgbClr val="F606E0"/>
              </a:solidFill>
              <a:latin typeface="华文宋体" panose="02010600040101010101" charset="-122"/>
              <a:ea typeface="华文宋体" panose="0201060004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标题 22"/>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三、英美幼儿科学教育目标简介</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471170" y="1083310"/>
            <a:ext cx="3666490" cy="506730"/>
          </a:xfrm>
          <a:prstGeom prst="rect">
            <a:avLst/>
          </a:prstGeom>
          <a:noFill/>
        </p:spPr>
        <p:txBody>
          <a:bodyPr wrap="square" rtlCol="0" anchor="t">
            <a:spAutoFit/>
          </a:bodyPr>
          <a:p>
            <a:pPr>
              <a:lnSpc>
                <a:spcPct val="150000"/>
              </a:lnSpc>
            </a:pPr>
            <a:r>
              <a:rPr b="1" dirty="0" smtClean="0">
                <a:latin typeface="Arial" panose="020B0604020202020204" pitchFamily="34" charset="0"/>
                <a:ea typeface="微软雅黑" panose="020B0503020204020204" pitchFamily="34" charset="-122"/>
              </a:rPr>
              <a:t>3. 信息交流技术的早期学习目标</a:t>
            </a:r>
            <a:endParaRPr b="1" dirty="0" smtClean="0">
              <a:latin typeface="Arial" panose="020B0604020202020204" pitchFamily="34" charset="0"/>
              <a:ea typeface="微软雅黑" panose="020B0503020204020204" pitchFamily="34" charset="-122"/>
            </a:endParaRPr>
          </a:p>
        </p:txBody>
      </p:sp>
      <p:sp>
        <p:nvSpPr>
          <p:cNvPr id="30" name="文本框 29"/>
          <p:cNvSpPr txBox="1"/>
          <p:nvPr/>
        </p:nvSpPr>
        <p:spPr>
          <a:xfrm>
            <a:off x="5224145" y="1830070"/>
            <a:ext cx="4184650" cy="450850"/>
          </a:xfrm>
          <a:prstGeom prst="rect">
            <a:avLst/>
          </a:prstGeom>
          <a:noFill/>
        </p:spPr>
        <p:txBody>
          <a:bodyPr wrap="square" rtlCol="0" anchor="t">
            <a:spAutoFit/>
          </a:bodyPr>
          <a:p>
            <a:pPr>
              <a:lnSpc>
                <a:spcPct val="130000"/>
              </a:lnSpc>
            </a:pPr>
            <a:r>
              <a:rPr dirty="0" smtClean="0">
                <a:solidFill>
                  <a:schemeClr val="accent5">
                    <a:lumMod val="75000"/>
                  </a:schemeClr>
                </a:solidFill>
                <a:latin typeface="Arial" panose="020B0604020202020204" pitchFamily="34" charset="0"/>
                <a:ea typeface="微软雅黑" panose="020B0503020204020204" pitchFamily="34" charset="-122"/>
              </a:rPr>
              <a:t>（1）对信息交流技术产生兴趣。</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grpSp>
        <p:nvGrpSpPr>
          <p:cNvPr id="7" name="218675"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50800" y="1989137"/>
            <a:ext cx="5275118" cy="4770438"/>
            <a:chOff x="673100" y="1376362"/>
            <a:chExt cx="5275118" cy="4770438"/>
          </a:xfrm>
        </p:grpSpPr>
        <p:cxnSp>
          <p:nvCxnSpPr>
            <p:cNvPr id="110" name="直接箭头连接符 109"/>
            <p:cNvCxnSpPr>
              <a:stCxn id="55" idx="1"/>
            </p:cNvCxnSpPr>
            <p:nvPr/>
          </p:nvCxnSpPr>
          <p:spPr>
            <a:xfrm flipV="1">
              <a:off x="3386732" y="1600551"/>
              <a:ext cx="2561486" cy="863036"/>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2" name="直接箭头连接符 111"/>
            <p:cNvCxnSpPr>
              <a:stCxn id="55" idx="1"/>
            </p:cNvCxnSpPr>
            <p:nvPr/>
          </p:nvCxnSpPr>
          <p:spPr>
            <a:xfrm>
              <a:off x="3386732" y="2463587"/>
              <a:ext cx="2561486" cy="59379"/>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a:stCxn id="55" idx="1"/>
            </p:cNvCxnSpPr>
            <p:nvPr/>
          </p:nvCxnSpPr>
          <p:spPr>
            <a:xfrm>
              <a:off x="3386732" y="2463587"/>
              <a:ext cx="2561486" cy="981793"/>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6" name="直接箭头连接符 115"/>
            <p:cNvCxnSpPr>
              <a:stCxn id="55" idx="1"/>
            </p:cNvCxnSpPr>
            <p:nvPr/>
          </p:nvCxnSpPr>
          <p:spPr>
            <a:xfrm>
              <a:off x="3386732" y="2463587"/>
              <a:ext cx="2561486" cy="1904208"/>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a:stCxn id="55" idx="1"/>
            </p:cNvCxnSpPr>
            <p:nvPr/>
          </p:nvCxnSpPr>
          <p:spPr>
            <a:xfrm>
              <a:off x="3386732" y="2463587"/>
              <a:ext cx="2561486" cy="2826623"/>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grpSp>
          <p:nvGrpSpPr>
            <p:cNvPr id="122" name="ïş1ídé"/>
            <p:cNvGrpSpPr/>
            <p:nvPr/>
          </p:nvGrpSpPr>
          <p:grpSpPr>
            <a:xfrm>
              <a:off x="673100" y="1376362"/>
              <a:ext cx="2717800" cy="4770438"/>
              <a:chOff x="673100" y="1376362"/>
              <a:chExt cx="2717800" cy="4770438"/>
            </a:xfrm>
          </p:grpSpPr>
          <p:grpSp>
            <p:nvGrpSpPr>
              <p:cNvPr id="84" name="ísḷïḋe"/>
              <p:cNvGrpSpPr/>
              <p:nvPr/>
            </p:nvGrpSpPr>
            <p:grpSpPr>
              <a:xfrm>
                <a:off x="673100" y="3527425"/>
                <a:ext cx="1809750" cy="2619375"/>
                <a:chOff x="673100" y="3527425"/>
                <a:chExt cx="1809750" cy="2619375"/>
              </a:xfrm>
            </p:grpSpPr>
            <p:sp>
              <p:nvSpPr>
                <p:cNvPr id="50" name="ïṡḷîdè"/>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51" name="î$ļiḑe"/>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53" name="ïs1íďe"/>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54" name="ïṩľiḑe"/>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p>
              </p:txBody>
            </p:sp>
            <p:sp>
              <p:nvSpPr>
                <p:cNvPr id="59" name="îṧ1ïḍe"/>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60" name="ïṧļíḓe"/>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1" name="îśľíďê"/>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62" name="íSlíḍè"/>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63" name="iṧḻíḍé"/>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64" name="iŝḻîdè"/>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p>
              </p:txBody>
            </p:sp>
            <p:sp>
              <p:nvSpPr>
                <p:cNvPr id="65" name="iṣḷíḋé"/>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p>
              </p:txBody>
            </p:sp>
            <p:sp>
              <p:nvSpPr>
                <p:cNvPr id="66" name="îṥľïḓé"/>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67" name="ïṣļíḑé"/>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21" name="îṣļiďé"/>
              <p:cNvGrpSpPr/>
              <p:nvPr/>
            </p:nvGrpSpPr>
            <p:grpSpPr>
              <a:xfrm>
                <a:off x="1158875" y="1376362"/>
                <a:ext cx="2232025" cy="2995613"/>
                <a:chOff x="1158875" y="1376362"/>
                <a:chExt cx="2232025" cy="2995613"/>
              </a:xfrm>
            </p:grpSpPr>
            <p:sp>
              <p:nvSpPr>
                <p:cNvPr id="55" name="î$lîḓé"/>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86" name="išļíḑê"/>
                <p:cNvGrpSpPr/>
                <p:nvPr/>
              </p:nvGrpSpPr>
              <p:grpSpPr>
                <a:xfrm>
                  <a:off x="1277937" y="1493837"/>
                  <a:ext cx="1992313" cy="1947863"/>
                  <a:chOff x="1277937" y="1493837"/>
                  <a:chExt cx="1992313" cy="1947863"/>
                </a:xfrm>
              </p:grpSpPr>
              <p:sp>
                <p:nvSpPr>
                  <p:cNvPr id="56" name="iṡľïḋ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57" name="íSlidè"/>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85" name="íṥḷîḍe"/>
                <p:cNvGrpSpPr/>
                <p:nvPr/>
              </p:nvGrpSpPr>
              <p:grpSpPr>
                <a:xfrm>
                  <a:off x="1771650" y="3430587"/>
                  <a:ext cx="474662" cy="941388"/>
                  <a:chOff x="1771650" y="3430587"/>
                  <a:chExt cx="474662" cy="941388"/>
                </a:xfrm>
                <a:solidFill>
                  <a:schemeClr val="bg1">
                    <a:lumMod val="50000"/>
                  </a:schemeClr>
                </a:solidFill>
              </p:grpSpPr>
              <p:sp>
                <p:nvSpPr>
                  <p:cNvPr id="52" name="işḷîḓê"/>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p>
                </p:txBody>
              </p:sp>
              <p:sp>
                <p:nvSpPr>
                  <p:cNvPr id="58" name="iśḻiḍê"/>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sp>
              <p:nvSpPr>
                <p:cNvPr id="120" name="iŝ1ídê"/>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grpSp>
      <p:sp>
        <p:nvSpPr>
          <p:cNvPr id="8" name="文本框 7"/>
          <p:cNvSpPr txBox="1"/>
          <p:nvPr/>
        </p:nvSpPr>
        <p:spPr>
          <a:xfrm>
            <a:off x="5224145" y="2880995"/>
            <a:ext cx="4184650" cy="450850"/>
          </a:xfrm>
          <a:prstGeom prst="rect">
            <a:avLst/>
          </a:prstGeom>
          <a:noFill/>
        </p:spPr>
        <p:txBody>
          <a:bodyPr wrap="square" rtlCol="0" anchor="t">
            <a:spAutoFit/>
          </a:bodyPr>
          <a:p>
            <a:pPr>
              <a:lnSpc>
                <a:spcPct val="130000"/>
              </a:lnSpc>
            </a:pPr>
            <a:r>
              <a:rPr dirty="0" smtClean="0">
                <a:solidFill>
                  <a:schemeClr val="accent5">
                    <a:lumMod val="75000"/>
                  </a:schemeClr>
                </a:solidFill>
                <a:latin typeface="Arial" panose="020B0604020202020204" pitchFamily="34" charset="0"/>
                <a:ea typeface="微软雅黑" panose="020B0503020204020204" pitchFamily="34" charset="-122"/>
              </a:rPr>
              <a:t>（2）知道如何使用简单的设备。</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10" name="文本框 9"/>
          <p:cNvSpPr txBox="1"/>
          <p:nvPr/>
        </p:nvSpPr>
        <p:spPr>
          <a:xfrm>
            <a:off x="5224145" y="3623945"/>
            <a:ext cx="6673850" cy="810260"/>
          </a:xfrm>
          <a:prstGeom prst="rect">
            <a:avLst/>
          </a:prstGeom>
          <a:noFill/>
        </p:spPr>
        <p:txBody>
          <a:bodyPr wrap="square" rtlCol="0" anchor="t">
            <a:spAutoFit/>
          </a:bodyPr>
          <a:p>
            <a:pPr>
              <a:lnSpc>
                <a:spcPct val="130000"/>
              </a:lnSpc>
            </a:pPr>
            <a:r>
              <a:rPr dirty="0" smtClean="0">
                <a:solidFill>
                  <a:schemeClr val="accent5">
                    <a:lumMod val="75000"/>
                  </a:schemeClr>
                </a:solidFill>
                <a:latin typeface="Arial" panose="020B0604020202020204" pitchFamily="34" charset="0"/>
                <a:ea typeface="微软雅黑" panose="020B0503020204020204" pitchFamily="34" charset="-122"/>
              </a:rPr>
              <a:t>（3）知道如何在电脑上完成一个简单的程序，或在信息交流技术机上实现一个简单的功能。</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11" name="文本框 10"/>
          <p:cNvSpPr txBox="1"/>
          <p:nvPr/>
        </p:nvSpPr>
        <p:spPr>
          <a:xfrm>
            <a:off x="5122545" y="4824730"/>
            <a:ext cx="6635750" cy="450850"/>
          </a:xfrm>
          <a:prstGeom prst="rect">
            <a:avLst/>
          </a:prstGeom>
          <a:noFill/>
        </p:spPr>
        <p:txBody>
          <a:bodyPr wrap="square" rtlCol="0" anchor="t">
            <a:spAutoFit/>
          </a:bodyPr>
          <a:p>
            <a:pPr>
              <a:lnSpc>
                <a:spcPct val="130000"/>
              </a:lnSpc>
            </a:pPr>
            <a:r>
              <a:rPr dirty="0" smtClean="0">
                <a:solidFill>
                  <a:schemeClr val="accent5">
                    <a:lumMod val="75000"/>
                  </a:schemeClr>
                </a:solidFill>
                <a:latin typeface="Arial" panose="020B0604020202020204" pitchFamily="34" charset="0"/>
                <a:ea typeface="微软雅黑" panose="020B0503020204020204" pitchFamily="34" charset="-122"/>
              </a:rPr>
              <a:t>（4）发现并了解技术在日常生活中的应用。</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12" name="文本框 11"/>
          <p:cNvSpPr txBox="1"/>
          <p:nvPr/>
        </p:nvSpPr>
        <p:spPr>
          <a:xfrm>
            <a:off x="5033645" y="5738495"/>
            <a:ext cx="6635750" cy="450850"/>
          </a:xfrm>
          <a:prstGeom prst="rect">
            <a:avLst/>
          </a:prstGeom>
          <a:noFill/>
        </p:spPr>
        <p:txBody>
          <a:bodyPr wrap="square" rtlCol="0" anchor="t">
            <a:spAutoFit/>
          </a:bodyPr>
          <a:p>
            <a:pPr>
              <a:lnSpc>
                <a:spcPct val="130000"/>
              </a:lnSpc>
            </a:pPr>
            <a:r>
              <a:rPr dirty="0" smtClean="0">
                <a:solidFill>
                  <a:schemeClr val="accent5">
                    <a:lumMod val="75000"/>
                  </a:schemeClr>
                </a:solidFill>
                <a:latin typeface="Arial" panose="020B0604020202020204" pitchFamily="34" charset="0"/>
                <a:ea typeface="微软雅黑" panose="020B0503020204020204" pitchFamily="34" charset="-122"/>
              </a:rPr>
              <a:t>（5）运用信息交流技术设计好的玩具来支持自己的学习。</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标题 22"/>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三、英美幼儿科学教育目标简介</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471170" y="1396365"/>
            <a:ext cx="3666490" cy="506730"/>
          </a:xfrm>
          <a:prstGeom prst="rect">
            <a:avLst/>
          </a:prstGeom>
          <a:noFill/>
        </p:spPr>
        <p:txBody>
          <a:bodyPr wrap="square" rtlCol="0" anchor="t">
            <a:spAutoFit/>
          </a:bodyPr>
          <a:p>
            <a:pPr>
              <a:lnSpc>
                <a:spcPct val="150000"/>
              </a:lnSpc>
            </a:pPr>
            <a:r>
              <a:rPr b="1" dirty="0" smtClean="0">
                <a:latin typeface="Arial" panose="020B0604020202020204" pitchFamily="34" charset="0"/>
                <a:ea typeface="微软雅黑" panose="020B0503020204020204" pitchFamily="34" charset="-122"/>
              </a:rPr>
              <a:t>4. 感知时间的早期学习目标</a:t>
            </a:r>
            <a:endParaRPr b="1" dirty="0" smtClean="0">
              <a:latin typeface="Arial" panose="020B0604020202020204" pitchFamily="34" charset="0"/>
              <a:ea typeface="微软雅黑" panose="020B0503020204020204" pitchFamily="34" charset="-122"/>
            </a:endParaRPr>
          </a:p>
        </p:txBody>
      </p:sp>
      <p:sp>
        <p:nvSpPr>
          <p:cNvPr id="12" name="文本框 11"/>
          <p:cNvSpPr txBox="1"/>
          <p:nvPr/>
        </p:nvSpPr>
        <p:spPr>
          <a:xfrm>
            <a:off x="588645" y="2245995"/>
            <a:ext cx="4133850" cy="2223135"/>
          </a:xfrm>
          <a:prstGeom prst="rect">
            <a:avLst/>
          </a:prstGeom>
          <a:noFill/>
        </p:spPr>
        <p:txBody>
          <a:bodyPr wrap="square" rtlCol="0" anchor="t">
            <a:spAutoFit/>
          </a:bodyPr>
          <a:p>
            <a:pPr>
              <a:lnSpc>
                <a:spcPct val="110000"/>
              </a:lnSpc>
            </a:pPr>
            <a:r>
              <a:rPr dirty="0" smtClean="0">
                <a:solidFill>
                  <a:schemeClr val="accent5">
                    <a:lumMod val="75000"/>
                  </a:schemeClr>
                </a:solidFill>
                <a:latin typeface="Arial" panose="020B0604020202020204" pitchFamily="34" charset="0"/>
                <a:ea typeface="微软雅黑" panose="020B0503020204020204" pitchFamily="34" charset="-122"/>
              </a:rPr>
              <a:t>（1）回忆并讨论自己所经历的重大事件。</a:t>
            </a:r>
            <a:endParaRPr dirty="0" smtClean="0">
              <a:solidFill>
                <a:schemeClr val="accent5">
                  <a:lumMod val="75000"/>
                </a:schemeClr>
              </a:solidFill>
              <a:latin typeface="Arial" panose="020B0604020202020204" pitchFamily="34" charset="0"/>
              <a:ea typeface="微软雅黑" panose="020B0503020204020204" pitchFamily="34" charset="-122"/>
            </a:endParaRPr>
          </a:p>
          <a:p>
            <a:pPr>
              <a:lnSpc>
                <a:spcPct val="110000"/>
              </a:lnSpc>
            </a:pPr>
            <a:r>
              <a:rPr dirty="0" smtClean="0">
                <a:solidFill>
                  <a:schemeClr val="accent5">
                    <a:lumMod val="75000"/>
                  </a:schemeClr>
                </a:solidFill>
                <a:latin typeface="Arial" panose="020B0604020202020204" pitchFamily="34" charset="0"/>
                <a:ea typeface="微软雅黑" panose="020B0503020204020204" pitchFamily="34" charset="-122"/>
              </a:rPr>
              <a:t>（2）对与自己相似的人的生活表现出兴趣。</a:t>
            </a:r>
            <a:endParaRPr dirty="0" smtClean="0">
              <a:solidFill>
                <a:schemeClr val="accent5">
                  <a:lumMod val="75000"/>
                </a:schemeClr>
              </a:solidFill>
              <a:latin typeface="Arial" panose="020B0604020202020204" pitchFamily="34" charset="0"/>
              <a:ea typeface="微软雅黑" panose="020B0503020204020204" pitchFamily="34" charset="-122"/>
            </a:endParaRPr>
          </a:p>
          <a:p>
            <a:pPr>
              <a:lnSpc>
                <a:spcPct val="110000"/>
              </a:lnSpc>
            </a:pPr>
            <a:r>
              <a:rPr dirty="0" smtClean="0">
                <a:solidFill>
                  <a:schemeClr val="accent5">
                    <a:lumMod val="75000"/>
                  </a:schemeClr>
                </a:solidFill>
                <a:latin typeface="Arial" panose="020B0604020202020204" pitchFamily="34" charset="0"/>
                <a:ea typeface="微软雅黑" panose="020B0503020204020204" pitchFamily="34" charset="-122"/>
              </a:rPr>
              <a:t>（3）开始区分过去与现在。</a:t>
            </a:r>
            <a:endParaRPr dirty="0" smtClean="0">
              <a:solidFill>
                <a:schemeClr val="accent5">
                  <a:lumMod val="75000"/>
                </a:schemeClr>
              </a:solidFill>
              <a:latin typeface="Arial" panose="020B0604020202020204" pitchFamily="34" charset="0"/>
              <a:ea typeface="微软雅黑" panose="020B0503020204020204" pitchFamily="34" charset="-122"/>
            </a:endParaRPr>
          </a:p>
          <a:p>
            <a:pPr>
              <a:lnSpc>
                <a:spcPct val="110000"/>
              </a:lnSpc>
            </a:pPr>
            <a:r>
              <a:rPr dirty="0" smtClean="0">
                <a:solidFill>
                  <a:schemeClr val="accent5">
                    <a:lumMod val="75000"/>
                  </a:schemeClr>
                </a:solidFill>
                <a:latin typeface="Arial" panose="020B0604020202020204" pitchFamily="34" charset="0"/>
                <a:ea typeface="微软雅黑" panose="020B0503020204020204" pitchFamily="34" charset="-122"/>
              </a:rPr>
              <a:t>（4）认识自己、家人及其他人生活中过去经历的事件和现在发生的事件。</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3" name="矩形 2"/>
          <p:cNvSpPr/>
          <p:nvPr/>
        </p:nvSpPr>
        <p:spPr>
          <a:xfrm>
            <a:off x="471170" y="1991995"/>
            <a:ext cx="4651375" cy="37465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5972810" y="1472565"/>
            <a:ext cx="3666490" cy="506730"/>
          </a:xfrm>
          <a:prstGeom prst="rect">
            <a:avLst/>
          </a:prstGeom>
          <a:noFill/>
        </p:spPr>
        <p:txBody>
          <a:bodyPr wrap="square" rtlCol="0" anchor="t">
            <a:spAutoFit/>
          </a:bodyPr>
          <a:p>
            <a:pPr>
              <a:lnSpc>
                <a:spcPct val="150000"/>
              </a:lnSpc>
            </a:pPr>
            <a:r>
              <a:rPr b="1" dirty="0" smtClean="0">
                <a:latin typeface="Arial" panose="020B0604020202020204" pitchFamily="34" charset="0"/>
                <a:ea typeface="微软雅黑" panose="020B0503020204020204" pitchFamily="34" charset="-122"/>
              </a:rPr>
              <a:t>5. 感知环境的早期学习目标</a:t>
            </a:r>
            <a:endParaRPr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6090285" y="2322195"/>
            <a:ext cx="4533265" cy="2527935"/>
          </a:xfrm>
          <a:prstGeom prst="rect">
            <a:avLst/>
          </a:prstGeom>
          <a:noFill/>
        </p:spPr>
        <p:txBody>
          <a:bodyPr wrap="square" rtlCol="0" anchor="t">
            <a:spAutoFit/>
          </a:bodyPr>
          <a:p>
            <a:pPr>
              <a:lnSpc>
                <a:spcPct val="110000"/>
              </a:lnSpc>
            </a:pPr>
            <a:r>
              <a:rPr dirty="0" smtClean="0">
                <a:solidFill>
                  <a:schemeClr val="accent5">
                    <a:lumMod val="75000"/>
                  </a:schemeClr>
                </a:solidFill>
                <a:latin typeface="Arial" panose="020B0604020202020204" pitchFamily="34" charset="0"/>
                <a:ea typeface="微软雅黑" panose="020B0503020204020204" pitchFamily="34" charset="-122"/>
              </a:rPr>
              <a:t>（1）对自己生活的世界表现出兴趣。</a:t>
            </a:r>
            <a:endParaRPr dirty="0" smtClean="0">
              <a:solidFill>
                <a:schemeClr val="accent5">
                  <a:lumMod val="75000"/>
                </a:schemeClr>
              </a:solidFill>
              <a:latin typeface="Arial" panose="020B0604020202020204" pitchFamily="34" charset="0"/>
              <a:ea typeface="微软雅黑" panose="020B0503020204020204" pitchFamily="34" charset="-122"/>
            </a:endParaRPr>
          </a:p>
          <a:p>
            <a:pPr>
              <a:lnSpc>
                <a:spcPct val="110000"/>
              </a:lnSpc>
            </a:pPr>
            <a:r>
              <a:rPr dirty="0" smtClean="0">
                <a:solidFill>
                  <a:schemeClr val="accent5">
                    <a:lumMod val="75000"/>
                  </a:schemeClr>
                </a:solidFill>
                <a:latin typeface="Arial" panose="020B0604020202020204" pitchFamily="34" charset="0"/>
                <a:ea typeface="微软雅黑" panose="020B0503020204020204" pitchFamily="34" charset="-122"/>
              </a:rPr>
              <a:t>（2）谈论自己的居住环境和自然界，并就此提出一些问题。</a:t>
            </a:r>
            <a:endParaRPr dirty="0" smtClean="0">
              <a:solidFill>
                <a:schemeClr val="accent5">
                  <a:lumMod val="75000"/>
                </a:schemeClr>
              </a:solidFill>
              <a:latin typeface="Arial" panose="020B0604020202020204" pitchFamily="34" charset="0"/>
              <a:ea typeface="微软雅黑" panose="020B0503020204020204" pitchFamily="34" charset="-122"/>
            </a:endParaRPr>
          </a:p>
          <a:p>
            <a:pPr>
              <a:lnSpc>
                <a:spcPct val="110000"/>
              </a:lnSpc>
            </a:pPr>
            <a:r>
              <a:rPr dirty="0" smtClean="0">
                <a:solidFill>
                  <a:schemeClr val="accent5">
                    <a:lumMod val="75000"/>
                  </a:schemeClr>
                </a:solidFill>
                <a:latin typeface="Arial" panose="020B0604020202020204" pitchFamily="34" charset="0"/>
                <a:ea typeface="微软雅黑" panose="020B0503020204020204" pitchFamily="34" charset="-122"/>
              </a:rPr>
              <a:t>（3）注意到当地环境的特点。</a:t>
            </a:r>
            <a:endParaRPr dirty="0" smtClean="0">
              <a:solidFill>
                <a:schemeClr val="accent5">
                  <a:lumMod val="75000"/>
                </a:schemeClr>
              </a:solidFill>
              <a:latin typeface="Arial" panose="020B0604020202020204" pitchFamily="34" charset="0"/>
              <a:ea typeface="微软雅黑" panose="020B0503020204020204" pitchFamily="34" charset="-122"/>
            </a:endParaRPr>
          </a:p>
          <a:p>
            <a:pPr>
              <a:lnSpc>
                <a:spcPct val="110000"/>
              </a:lnSpc>
            </a:pPr>
            <a:r>
              <a:rPr dirty="0" smtClean="0">
                <a:solidFill>
                  <a:schemeClr val="accent5">
                    <a:lumMod val="75000"/>
                  </a:schemeClr>
                </a:solidFill>
                <a:latin typeface="Arial" panose="020B0604020202020204" pitchFamily="34" charset="0"/>
                <a:ea typeface="微软雅黑" panose="020B0503020204020204" pitchFamily="34" charset="-122"/>
              </a:rPr>
              <a:t>（4）观察、找出、确认自己的居住地及周围自然界的特征。</a:t>
            </a:r>
            <a:endParaRPr dirty="0" smtClean="0">
              <a:solidFill>
                <a:schemeClr val="accent5">
                  <a:lumMod val="75000"/>
                </a:schemeClr>
              </a:solidFill>
              <a:latin typeface="Arial" panose="020B0604020202020204" pitchFamily="34" charset="0"/>
              <a:ea typeface="微软雅黑" panose="020B0503020204020204" pitchFamily="34" charset="-122"/>
            </a:endParaRPr>
          </a:p>
          <a:p>
            <a:pPr>
              <a:lnSpc>
                <a:spcPct val="110000"/>
              </a:lnSpc>
            </a:pPr>
            <a:r>
              <a:rPr dirty="0" smtClean="0">
                <a:solidFill>
                  <a:schemeClr val="accent5">
                    <a:lumMod val="75000"/>
                  </a:schemeClr>
                </a:solidFill>
                <a:latin typeface="Arial" panose="020B0604020202020204" pitchFamily="34" charset="0"/>
                <a:ea typeface="微软雅黑" panose="020B0503020204020204" pitchFamily="34" charset="-122"/>
              </a:rPr>
              <a:t>（5）考察周围环境，谈论自己喜欢和不喜欢的一些特征。</a:t>
            </a:r>
            <a:endParaRPr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6" name="矩形 5"/>
          <p:cNvSpPr/>
          <p:nvPr/>
        </p:nvSpPr>
        <p:spPr>
          <a:xfrm>
            <a:off x="5972810" y="2068195"/>
            <a:ext cx="4651375" cy="37465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标题 22"/>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三、英美幼儿科学教育目标简介</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471170" y="1294765"/>
            <a:ext cx="3666490" cy="506730"/>
          </a:xfrm>
          <a:prstGeom prst="rect">
            <a:avLst/>
          </a:prstGeom>
          <a:noFill/>
        </p:spPr>
        <p:txBody>
          <a:bodyPr wrap="square" rtlCol="0" anchor="t">
            <a:spAutoFit/>
          </a:bodyPr>
          <a:p>
            <a:pPr>
              <a:lnSpc>
                <a:spcPct val="150000"/>
              </a:lnSpc>
            </a:pPr>
            <a:r>
              <a:rPr b="1" dirty="0" smtClean="0">
                <a:latin typeface="Arial" panose="020B0604020202020204" pitchFamily="34" charset="0"/>
                <a:ea typeface="微软雅黑" panose="020B0503020204020204" pitchFamily="34" charset="-122"/>
              </a:rPr>
              <a:t>6. 文化和信仰的早期学习目标</a:t>
            </a:r>
            <a:endParaRPr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445770" y="2658110"/>
            <a:ext cx="4533265" cy="395605"/>
          </a:xfrm>
          <a:prstGeom prst="rect">
            <a:avLst/>
          </a:prstGeom>
          <a:noFill/>
        </p:spPr>
        <p:txBody>
          <a:bodyPr wrap="square" rtlCol="0" anchor="t">
            <a:spAutoFit/>
          </a:bodyPr>
          <a:p>
            <a:pPr>
              <a:lnSpc>
                <a:spcPct val="110000"/>
              </a:lnSpc>
            </a:pPr>
            <a:r>
              <a:rPr b="1" dirty="0" smtClean="0">
                <a:solidFill>
                  <a:schemeClr val="accent5">
                    <a:lumMod val="75000"/>
                  </a:schemeClr>
                </a:solidFill>
                <a:latin typeface="Arial" panose="020B0604020202020204" pitchFamily="34" charset="0"/>
                <a:ea typeface="微软雅黑" panose="020B0503020204020204" pitchFamily="34" charset="-122"/>
              </a:rPr>
              <a:t>（1）表达对重要的私人事件的情感。</a:t>
            </a:r>
            <a:endParaRPr b="1" dirty="0" smtClean="0">
              <a:solidFill>
                <a:schemeClr val="accent5">
                  <a:lumMod val="75000"/>
                </a:schemeClr>
              </a:solidFill>
              <a:latin typeface="Arial" panose="020B0604020202020204" pitchFamily="34" charset="0"/>
              <a:ea typeface="微软雅黑" panose="020B0503020204020204" pitchFamily="34" charset="-122"/>
            </a:endParaRPr>
          </a:p>
        </p:txBody>
      </p:sp>
      <p:grpSp>
        <p:nvGrpSpPr>
          <p:cNvPr id="7" name="218642"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609600" y="2357120"/>
            <a:ext cx="9093835" cy="2809240"/>
            <a:chOff x="673100" y="2234045"/>
            <a:chExt cx="10845800" cy="2809010"/>
          </a:xfrm>
        </p:grpSpPr>
        <p:cxnSp>
          <p:nvCxnSpPr>
            <p:cNvPr id="8" name="直接连接符 7"/>
            <p:cNvCxnSpPr/>
            <p:nvPr/>
          </p:nvCxnSpPr>
          <p:spPr>
            <a:xfrm>
              <a:off x="673100" y="5043055"/>
              <a:ext cx="108458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4688" y="3638550"/>
              <a:ext cx="4013087" cy="0"/>
            </a:xfrm>
            <a:prstGeom prst="line">
              <a:avLst/>
            </a:prstGeom>
            <a:ln w="3175" cap="rnd">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15" name="íŝ1íḓe"/>
            <p:cNvGrpSpPr/>
            <p:nvPr/>
          </p:nvGrpSpPr>
          <p:grpSpPr>
            <a:xfrm>
              <a:off x="4687775" y="2234045"/>
              <a:ext cx="2816450" cy="2809010"/>
              <a:chOff x="4368695" y="1915808"/>
              <a:chExt cx="3454610" cy="3445484"/>
            </a:xfrm>
          </p:grpSpPr>
          <p:cxnSp>
            <p:nvCxnSpPr>
              <p:cNvPr id="9" name="直接连接符 8"/>
              <p:cNvCxnSpPr/>
              <p:nvPr/>
            </p:nvCxnSpPr>
            <p:spPr>
              <a:xfrm>
                <a:off x="4368695" y="1915808"/>
                <a:ext cx="3454610" cy="344548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68695" y="1915808"/>
                <a:ext cx="3454610" cy="344548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37" name="直接连接符 36"/>
            <p:cNvCxnSpPr/>
            <p:nvPr/>
          </p:nvCxnSpPr>
          <p:spPr>
            <a:xfrm>
              <a:off x="7504225" y="3638550"/>
              <a:ext cx="4014675" cy="0"/>
            </a:xfrm>
            <a:prstGeom prst="line">
              <a:avLst/>
            </a:prstGeom>
            <a:ln w="3175" cap="rnd">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444500" y="4150995"/>
            <a:ext cx="4533265" cy="395605"/>
          </a:xfrm>
          <a:prstGeom prst="rect">
            <a:avLst/>
          </a:prstGeom>
          <a:noFill/>
        </p:spPr>
        <p:txBody>
          <a:bodyPr wrap="square" rtlCol="0" anchor="t">
            <a:spAutoFit/>
          </a:bodyPr>
          <a:p>
            <a:pPr>
              <a:lnSpc>
                <a:spcPct val="110000"/>
              </a:lnSpc>
            </a:pPr>
            <a:r>
              <a:rPr b="1" dirty="0" smtClean="0">
                <a:solidFill>
                  <a:schemeClr val="accent5">
                    <a:lumMod val="75000"/>
                  </a:schemeClr>
                </a:solidFill>
                <a:latin typeface="Arial" panose="020B0604020202020204" pitchFamily="34" charset="0"/>
                <a:ea typeface="微软雅黑" panose="020B0503020204020204" pitchFamily="34" charset="-122"/>
              </a:rPr>
              <a:t>（2）讲述家庭或朋友家的重要事件。</a:t>
            </a:r>
            <a:endParaRPr b="1"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13" name="文本框 12"/>
          <p:cNvSpPr txBox="1"/>
          <p:nvPr/>
        </p:nvSpPr>
        <p:spPr>
          <a:xfrm>
            <a:off x="5869305" y="2747010"/>
            <a:ext cx="3377565" cy="395605"/>
          </a:xfrm>
          <a:prstGeom prst="rect">
            <a:avLst/>
          </a:prstGeom>
          <a:noFill/>
        </p:spPr>
        <p:txBody>
          <a:bodyPr wrap="square" rtlCol="0" anchor="t">
            <a:spAutoFit/>
          </a:bodyPr>
          <a:p>
            <a:pPr>
              <a:lnSpc>
                <a:spcPct val="110000"/>
              </a:lnSpc>
            </a:pPr>
            <a:r>
              <a:rPr b="1" dirty="0" smtClean="0">
                <a:solidFill>
                  <a:schemeClr val="accent5">
                    <a:lumMod val="75000"/>
                  </a:schemeClr>
                </a:solidFill>
                <a:latin typeface="Arial" panose="020B0604020202020204" pitchFamily="34" charset="0"/>
                <a:ea typeface="微软雅黑" panose="020B0503020204020204" pitchFamily="34" charset="-122"/>
              </a:rPr>
              <a:t>（3）意识到他人的文化和信仰。</a:t>
            </a:r>
            <a:endParaRPr b="1"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14" name="文本框 13"/>
          <p:cNvSpPr txBox="1"/>
          <p:nvPr/>
        </p:nvSpPr>
        <p:spPr>
          <a:xfrm>
            <a:off x="6021070" y="3998595"/>
            <a:ext cx="3669030" cy="700405"/>
          </a:xfrm>
          <a:prstGeom prst="rect">
            <a:avLst/>
          </a:prstGeom>
          <a:noFill/>
        </p:spPr>
        <p:txBody>
          <a:bodyPr wrap="square" rtlCol="0" anchor="t">
            <a:spAutoFit/>
          </a:bodyPr>
          <a:p>
            <a:pPr>
              <a:lnSpc>
                <a:spcPct val="110000"/>
              </a:lnSpc>
            </a:pPr>
            <a:r>
              <a:rPr b="1" dirty="0" smtClean="0">
                <a:solidFill>
                  <a:schemeClr val="accent5">
                    <a:lumMod val="75000"/>
                  </a:schemeClr>
                </a:solidFill>
                <a:latin typeface="Arial" panose="020B0604020202020204" pitchFamily="34" charset="0"/>
                <a:ea typeface="微软雅黑" panose="020B0503020204020204" pitchFamily="34" charset="-122"/>
              </a:rPr>
              <a:t>（4）开始认识自己的及他人的文化和信仰。</a:t>
            </a:r>
            <a:endParaRPr b="1" dirty="0" smtClean="0">
              <a:solidFill>
                <a:schemeClr val="accent5">
                  <a:lumMod val="75000"/>
                </a:schemeClr>
              </a:solidFill>
              <a:latin typeface="Arial" panose="020B0604020202020204" pitchFamily="34" charset="0"/>
              <a:ea typeface="微软雅黑" panose="020B0503020204020204" pitchFamily="34" charset="-122"/>
            </a:endParaRPr>
          </a:p>
        </p:txBody>
      </p:sp>
      <p:pic>
        <p:nvPicPr>
          <p:cNvPr id="17" name="图片 16"/>
          <p:cNvPicPr>
            <a:picLocks noChangeAspect="1"/>
          </p:cNvPicPr>
          <p:nvPr/>
        </p:nvPicPr>
        <p:blipFill>
          <a:blip r:embed="rId2"/>
          <a:srcRect l="5354" r="4461"/>
          <a:stretch>
            <a:fillRect/>
          </a:stretch>
        </p:blipFill>
        <p:spPr>
          <a:xfrm>
            <a:off x="9683750" y="2889885"/>
            <a:ext cx="2134870" cy="1657350"/>
          </a:xfrm>
          <a:prstGeom prst="ellipse">
            <a:avLst/>
          </a:prstGeom>
          <a:ln w="19050">
            <a:solidFill>
              <a:schemeClr val="accent1"/>
            </a:solidFill>
          </a:ln>
        </p:spPr>
      </p:pic>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 name="标题 22"/>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三、英美幼儿科学教育目标简介</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471170" y="1081405"/>
            <a:ext cx="3666490" cy="506730"/>
          </a:xfrm>
          <a:prstGeom prst="rect">
            <a:avLst/>
          </a:prstGeom>
          <a:noFill/>
        </p:spPr>
        <p:txBody>
          <a:bodyPr wrap="square" rtlCol="0" anchor="t">
            <a:spAutoFit/>
          </a:bodyPr>
          <a:p>
            <a:pPr>
              <a:lnSpc>
                <a:spcPct val="150000"/>
              </a:lnSpc>
            </a:pPr>
            <a:r>
              <a:rPr b="1" dirty="0" smtClean="0">
                <a:solidFill>
                  <a:srgbClr val="FF0000"/>
                </a:solidFill>
                <a:latin typeface="Arial" panose="020B0604020202020204" pitchFamily="34" charset="0"/>
                <a:ea typeface="微软雅黑" panose="020B0503020204020204" pitchFamily="34" charset="-122"/>
              </a:rPr>
              <a:t>（二）美国幼儿科学教育目标简介</a:t>
            </a:r>
            <a:endParaRPr b="1" dirty="0" smtClean="0">
              <a:solidFill>
                <a:srgbClr val="FF0000"/>
              </a:solidFill>
              <a:latin typeface="Arial" panose="020B0604020202020204" pitchFamily="34" charset="0"/>
              <a:ea typeface="微软雅黑" panose="020B0503020204020204" pitchFamily="34" charset="-122"/>
            </a:endParaRPr>
          </a:p>
        </p:txBody>
      </p:sp>
      <p:sp>
        <p:nvSpPr>
          <p:cNvPr id="5" name="文本框 4"/>
          <p:cNvSpPr txBox="1"/>
          <p:nvPr/>
        </p:nvSpPr>
        <p:spPr>
          <a:xfrm>
            <a:off x="471170" y="1775460"/>
            <a:ext cx="8990965" cy="395605"/>
          </a:xfrm>
          <a:prstGeom prst="rect">
            <a:avLst/>
          </a:prstGeom>
          <a:noFill/>
        </p:spPr>
        <p:txBody>
          <a:bodyPr wrap="square" rtlCol="0" anchor="t">
            <a:spAutoFit/>
          </a:bodyPr>
          <a:p>
            <a:pPr>
              <a:lnSpc>
                <a:spcPct val="110000"/>
              </a:lnSpc>
            </a:pPr>
            <a:r>
              <a:rPr b="1" dirty="0" smtClean="0">
                <a:solidFill>
                  <a:schemeClr val="accent5">
                    <a:lumMod val="75000"/>
                  </a:schemeClr>
                </a:solidFill>
                <a:latin typeface="Arial" panose="020B0604020202020204" pitchFamily="34" charset="0"/>
                <a:ea typeface="微软雅黑" panose="020B0503020204020204" pitchFamily="34" charset="-122"/>
              </a:rPr>
              <a:t>美国全美幼儿教育协会（NAEYC）制定的《幼儿科学教育标准》的主要内容如下</a:t>
            </a:r>
            <a:r>
              <a:rPr lang="en-US" b="1" dirty="0" smtClean="0">
                <a:solidFill>
                  <a:schemeClr val="accent5">
                    <a:lumMod val="75000"/>
                  </a:schemeClr>
                </a:solidFill>
                <a:latin typeface="Arial" panose="020B0604020202020204" pitchFamily="34" charset="0"/>
                <a:ea typeface="微软雅黑" panose="020B0503020204020204" pitchFamily="34" charset="-122"/>
              </a:rPr>
              <a:t>:</a:t>
            </a:r>
            <a:endParaRPr lang="en-US" b="1" dirty="0" smtClean="0">
              <a:solidFill>
                <a:schemeClr val="accent5">
                  <a:lumMod val="75000"/>
                </a:schemeClr>
              </a:solidFill>
              <a:latin typeface="Arial" panose="020B0604020202020204" pitchFamily="34" charset="0"/>
              <a:ea typeface="微软雅黑" panose="020B0503020204020204" pitchFamily="34" charset="-122"/>
            </a:endParaRPr>
          </a:p>
        </p:txBody>
      </p:sp>
      <p:sp>
        <p:nvSpPr>
          <p:cNvPr id="3" name="文本框 2"/>
          <p:cNvSpPr txBox="1"/>
          <p:nvPr/>
        </p:nvSpPr>
        <p:spPr>
          <a:xfrm>
            <a:off x="471170" y="2358390"/>
            <a:ext cx="11054080" cy="3328670"/>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（1）发展每个幼儿对世界的好奇心，使每个幼儿都对新鲜事物与事件有探究的欲望和兴趣；热爱生命；喜欢并欣赏美丽、整洁、和谐、有序的环境。</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2）发展幼儿发现问题、解决问题和做出决定的能力（科学探究的能力），使每个幼儿都能积极主动地参与科学活动；用适宜的感官去感知和了解新鲜事物；准确使用并照管好科学活动设备（如放大镜、磅秤等）；运用数量化的方法进行观察（如点数、测量）；区分物体、事件和现象之间的相似、差异和变化；对材料、事件和现象进行分类并解释理由；运用科学探究的过程（预测、搜集数据）；乐于与同伴一起交流信息并欣赏他人的观点；熟悉或了解科学过程中共同的行为类型，如观察、交流、比较、建立关系、运用等。</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（3）增进对自然界的认识，使每个幼儿都可以积极参与各种丰富科学经验的活动；经历各种不同科学领域的活动；了解与基本科学概念有关的技术；表现和交流科学知识。</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880388" y="651958"/>
            <a:ext cx="8764023" cy="1720077"/>
          </a:xfrm>
        </p:spPr>
        <p:txBody>
          <a:bodyPr/>
          <a:p>
            <a:r>
              <a:rPr lang="zh-CN" dirty="0">
                <a:latin typeface="华文细黑" panose="02010600040101010101" pitchFamily="2" charset="-122"/>
                <a:ea typeface="华文细黑" panose="02010600040101010101" pitchFamily="2" charset="-122"/>
                <a:sym typeface="+mn-ea"/>
              </a:rPr>
              <a:t>第二节　幼儿科学教育的内容</a:t>
            </a:r>
            <a:endParaRPr lang="zh-CN" dirty="0">
              <a:latin typeface="华文细黑" panose="02010600040101010101" pitchFamily="2" charset="-122"/>
              <a:ea typeface="华文细黑" panose="02010600040101010101" pitchFamily="2" charset="-122"/>
              <a:sym typeface="+mn-ea"/>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文本框 2"/>
          <p:cNvSpPr txBox="1"/>
          <p:nvPr/>
        </p:nvSpPr>
        <p:spPr>
          <a:xfrm>
            <a:off x="250190" y="1104265"/>
            <a:ext cx="537210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（一）幼儿科学教育内容选择的依据</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一、幼儿科学教育内容的选择</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grpSp>
        <p:nvGrpSpPr>
          <p:cNvPr id="5" name="241251"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723900" y="1421210"/>
            <a:ext cx="10858210" cy="5398690"/>
            <a:chOff x="673100" y="1459310"/>
            <a:chExt cx="10858210" cy="5398690"/>
          </a:xfrm>
        </p:grpSpPr>
        <p:cxnSp>
          <p:nvCxnSpPr>
            <p:cNvPr id="245" name="直接连接符 244"/>
            <p:cNvCxnSpPr>
              <a:endCxn id="147" idx="5"/>
            </p:cNvCxnSpPr>
            <p:nvPr/>
          </p:nvCxnSpPr>
          <p:spPr>
            <a:xfrm flipH="1">
              <a:off x="6475582" y="2614898"/>
              <a:ext cx="2318878" cy="97169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flipH="1">
              <a:off x="8794460" y="2614898"/>
              <a:ext cx="27368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237" name="iṣļíḑê"/>
            <p:cNvGrpSpPr/>
            <p:nvPr/>
          </p:nvGrpSpPr>
          <p:grpSpPr>
            <a:xfrm>
              <a:off x="673100" y="2614898"/>
              <a:ext cx="4045170" cy="642258"/>
              <a:chOff x="673100" y="2614898"/>
              <a:chExt cx="4045170" cy="642258"/>
            </a:xfrm>
          </p:grpSpPr>
          <p:cxnSp>
            <p:nvCxnSpPr>
              <p:cNvPr id="226" name="直接连接符 225"/>
              <p:cNvCxnSpPr/>
              <p:nvPr/>
            </p:nvCxnSpPr>
            <p:spPr>
              <a:xfrm>
                <a:off x="673100" y="2614898"/>
                <a:ext cx="27368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endCxn id="150" idx="3"/>
              </p:cNvCxnSpPr>
              <p:nvPr/>
            </p:nvCxnSpPr>
            <p:spPr>
              <a:xfrm>
                <a:off x="3409950" y="2614898"/>
                <a:ext cx="1308320" cy="64225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242" name="íŝḷîďê"/>
            <p:cNvGrpSpPr/>
            <p:nvPr/>
          </p:nvGrpSpPr>
          <p:grpSpPr>
            <a:xfrm>
              <a:off x="673100" y="4576217"/>
              <a:ext cx="3776635" cy="405364"/>
              <a:chOff x="673100" y="4576217"/>
              <a:chExt cx="3776635" cy="405364"/>
            </a:xfrm>
          </p:grpSpPr>
          <p:cxnSp>
            <p:nvCxnSpPr>
              <p:cNvPr id="239" name="直接连接符 238"/>
              <p:cNvCxnSpPr/>
              <p:nvPr/>
            </p:nvCxnSpPr>
            <p:spPr>
              <a:xfrm flipV="1">
                <a:off x="673100" y="4981581"/>
                <a:ext cx="27368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40" name="直接连接符 239"/>
              <p:cNvCxnSpPr>
                <a:endCxn id="156" idx="1"/>
              </p:cNvCxnSpPr>
              <p:nvPr/>
            </p:nvCxnSpPr>
            <p:spPr>
              <a:xfrm flipV="1">
                <a:off x="3409950" y="4576217"/>
                <a:ext cx="1039785" cy="405364"/>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252" name="ïşļïḋe"/>
            <p:cNvGrpSpPr/>
            <p:nvPr/>
          </p:nvGrpSpPr>
          <p:grpSpPr>
            <a:xfrm>
              <a:off x="7047290" y="4584669"/>
              <a:ext cx="4471610" cy="396912"/>
              <a:chOff x="7047290" y="4584669"/>
              <a:chExt cx="4471610" cy="396912"/>
            </a:xfrm>
          </p:grpSpPr>
          <p:cxnSp>
            <p:nvCxnSpPr>
              <p:cNvPr id="249" name="直接连接符 248"/>
              <p:cNvCxnSpPr/>
              <p:nvPr/>
            </p:nvCxnSpPr>
            <p:spPr>
              <a:xfrm flipH="1" flipV="1">
                <a:off x="8782050" y="4981581"/>
                <a:ext cx="27368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endCxn id="148" idx="7"/>
              </p:cNvCxnSpPr>
              <p:nvPr/>
            </p:nvCxnSpPr>
            <p:spPr>
              <a:xfrm flipH="1" flipV="1">
                <a:off x="7047290" y="4584669"/>
                <a:ext cx="1734761" cy="39691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204" name="îṣḷiḋè"/>
            <p:cNvGrpSpPr/>
            <p:nvPr/>
          </p:nvGrpSpPr>
          <p:grpSpPr>
            <a:xfrm>
              <a:off x="4137629" y="1459310"/>
              <a:ext cx="3916742" cy="5398690"/>
              <a:chOff x="4137629" y="1459310"/>
              <a:chExt cx="3916742" cy="5398690"/>
            </a:xfrm>
          </p:grpSpPr>
          <p:sp>
            <p:nvSpPr>
              <p:cNvPr id="137" name="ïŝlïḋe"/>
              <p:cNvSpPr/>
              <p:nvPr/>
            </p:nvSpPr>
            <p:spPr>
              <a:xfrm>
                <a:off x="5000184" y="3426520"/>
                <a:ext cx="1548195" cy="3431480"/>
              </a:xfrm>
              <a:custGeom>
                <a:avLst/>
                <a:gdLst>
                  <a:gd name="connsiteX0" fmla="*/ 913735 w 1548195"/>
                  <a:gd name="connsiteY0" fmla="*/ 0 h 3431480"/>
                  <a:gd name="connsiteX1" fmla="*/ 917483 w 1548195"/>
                  <a:gd name="connsiteY1" fmla="*/ 937 h 3431480"/>
                  <a:gd name="connsiteX2" fmla="*/ 921232 w 1548195"/>
                  <a:gd name="connsiteY2" fmla="*/ 2812 h 3431480"/>
                  <a:gd name="connsiteX3" fmla="*/ 924044 w 1548195"/>
                  <a:gd name="connsiteY3" fmla="*/ 5625 h 3431480"/>
                  <a:gd name="connsiteX4" fmla="*/ 924981 w 1548195"/>
                  <a:gd name="connsiteY4" fmla="*/ 10312 h 3431480"/>
                  <a:gd name="connsiteX5" fmla="*/ 929667 w 1548195"/>
                  <a:gd name="connsiteY5" fmla="*/ 89058 h 3431480"/>
                  <a:gd name="connsiteX6" fmla="*/ 926855 w 1548195"/>
                  <a:gd name="connsiteY6" fmla="*/ 167804 h 3431480"/>
                  <a:gd name="connsiteX7" fmla="*/ 918421 w 1548195"/>
                  <a:gd name="connsiteY7" fmla="*/ 246550 h 3431480"/>
                  <a:gd name="connsiteX8" fmla="*/ 905300 w 1548195"/>
                  <a:gd name="connsiteY8" fmla="*/ 326233 h 3431480"/>
                  <a:gd name="connsiteX9" fmla="*/ 886557 w 1548195"/>
                  <a:gd name="connsiteY9" fmla="*/ 405916 h 3431480"/>
                  <a:gd name="connsiteX10" fmla="*/ 864066 w 1548195"/>
                  <a:gd name="connsiteY10" fmla="*/ 485599 h 3431480"/>
                  <a:gd name="connsiteX11" fmla="*/ 838762 w 1548195"/>
                  <a:gd name="connsiteY11" fmla="*/ 566220 h 3431480"/>
                  <a:gd name="connsiteX12" fmla="*/ 808773 w 1548195"/>
                  <a:gd name="connsiteY12" fmla="*/ 648716 h 3431480"/>
                  <a:gd name="connsiteX13" fmla="*/ 777846 w 1548195"/>
                  <a:gd name="connsiteY13" fmla="*/ 731211 h 3431480"/>
                  <a:gd name="connsiteX14" fmla="*/ 810647 w 1548195"/>
                  <a:gd name="connsiteY14" fmla="*/ 698401 h 3431480"/>
                  <a:gd name="connsiteX15" fmla="*/ 845322 w 1548195"/>
                  <a:gd name="connsiteY15" fmla="*/ 662777 h 3431480"/>
                  <a:gd name="connsiteX16" fmla="*/ 881871 w 1548195"/>
                  <a:gd name="connsiteY16" fmla="*/ 627155 h 3431480"/>
                  <a:gd name="connsiteX17" fmla="*/ 916546 w 1548195"/>
                  <a:gd name="connsiteY17" fmla="*/ 588719 h 3431480"/>
                  <a:gd name="connsiteX18" fmla="*/ 950284 w 1548195"/>
                  <a:gd name="connsiteY18" fmla="*/ 549346 h 3431480"/>
                  <a:gd name="connsiteX19" fmla="*/ 981211 w 1548195"/>
                  <a:gd name="connsiteY19" fmla="*/ 509036 h 3431480"/>
                  <a:gd name="connsiteX20" fmla="*/ 1010263 w 1548195"/>
                  <a:gd name="connsiteY20" fmla="*/ 467788 h 3431480"/>
                  <a:gd name="connsiteX21" fmla="*/ 1036503 w 1548195"/>
                  <a:gd name="connsiteY21" fmla="*/ 427478 h 3431480"/>
                  <a:gd name="connsiteX22" fmla="*/ 1056184 w 1548195"/>
                  <a:gd name="connsiteY22" fmla="*/ 385292 h 3431480"/>
                  <a:gd name="connsiteX23" fmla="*/ 1072115 w 1548195"/>
                  <a:gd name="connsiteY23" fmla="*/ 344982 h 3431480"/>
                  <a:gd name="connsiteX24" fmla="*/ 1083361 w 1548195"/>
                  <a:gd name="connsiteY24" fmla="*/ 304671 h 3431480"/>
                  <a:gd name="connsiteX25" fmla="*/ 1086173 w 1548195"/>
                  <a:gd name="connsiteY25" fmla="*/ 263423 h 3431480"/>
                  <a:gd name="connsiteX26" fmla="*/ 1083361 w 1548195"/>
                  <a:gd name="connsiteY26" fmla="*/ 230613 h 3431480"/>
                  <a:gd name="connsiteX27" fmla="*/ 1074927 w 1548195"/>
                  <a:gd name="connsiteY27" fmla="*/ 199677 h 3431480"/>
                  <a:gd name="connsiteX28" fmla="*/ 1061807 w 1548195"/>
                  <a:gd name="connsiteY28" fmla="*/ 169678 h 3431480"/>
                  <a:gd name="connsiteX29" fmla="*/ 1042127 w 1548195"/>
                  <a:gd name="connsiteY29" fmla="*/ 140618 h 3431480"/>
                  <a:gd name="connsiteX30" fmla="*/ 1016823 w 1548195"/>
                  <a:gd name="connsiteY30" fmla="*/ 113431 h 3431480"/>
                  <a:gd name="connsiteX31" fmla="*/ 1014949 w 1548195"/>
                  <a:gd name="connsiteY31" fmla="*/ 109682 h 3431480"/>
                  <a:gd name="connsiteX32" fmla="*/ 1013074 w 1548195"/>
                  <a:gd name="connsiteY32" fmla="*/ 105932 h 3431480"/>
                  <a:gd name="connsiteX33" fmla="*/ 1013074 w 1548195"/>
                  <a:gd name="connsiteY33" fmla="*/ 102182 h 3431480"/>
                  <a:gd name="connsiteX34" fmla="*/ 1015886 w 1548195"/>
                  <a:gd name="connsiteY34" fmla="*/ 98432 h 3431480"/>
                  <a:gd name="connsiteX35" fmla="*/ 1018698 w 1548195"/>
                  <a:gd name="connsiteY35" fmla="*/ 96558 h 3431480"/>
                  <a:gd name="connsiteX36" fmla="*/ 1020572 w 1548195"/>
                  <a:gd name="connsiteY36" fmla="*/ 95620 h 3431480"/>
                  <a:gd name="connsiteX37" fmla="*/ 1024320 w 1548195"/>
                  <a:gd name="connsiteY37" fmla="*/ 93745 h 3431480"/>
                  <a:gd name="connsiteX38" fmla="*/ 1028069 w 1548195"/>
                  <a:gd name="connsiteY38" fmla="*/ 95620 h 3431480"/>
                  <a:gd name="connsiteX39" fmla="*/ 1029944 w 1548195"/>
                  <a:gd name="connsiteY39" fmla="*/ 96558 h 3431480"/>
                  <a:gd name="connsiteX40" fmla="*/ 1061807 w 1548195"/>
                  <a:gd name="connsiteY40" fmla="*/ 122806 h 3431480"/>
                  <a:gd name="connsiteX41" fmla="*/ 1086173 w 1548195"/>
                  <a:gd name="connsiteY41" fmla="*/ 151867 h 3431480"/>
                  <a:gd name="connsiteX42" fmla="*/ 1105854 w 1548195"/>
                  <a:gd name="connsiteY42" fmla="*/ 182803 h 3431480"/>
                  <a:gd name="connsiteX43" fmla="*/ 1119911 w 1548195"/>
                  <a:gd name="connsiteY43" fmla="*/ 215614 h 3431480"/>
                  <a:gd name="connsiteX44" fmla="*/ 1128346 w 1548195"/>
                  <a:gd name="connsiteY44" fmla="*/ 252174 h 3431480"/>
                  <a:gd name="connsiteX45" fmla="*/ 1131157 w 1548195"/>
                  <a:gd name="connsiteY45" fmla="*/ 293422 h 3431480"/>
                  <a:gd name="connsiteX46" fmla="*/ 1126471 w 1548195"/>
                  <a:gd name="connsiteY46" fmla="*/ 335607 h 3431480"/>
                  <a:gd name="connsiteX47" fmla="*/ 1116163 w 1548195"/>
                  <a:gd name="connsiteY47" fmla="*/ 376855 h 3431480"/>
                  <a:gd name="connsiteX48" fmla="*/ 1102105 w 1548195"/>
                  <a:gd name="connsiteY48" fmla="*/ 418103 h 3431480"/>
                  <a:gd name="connsiteX49" fmla="*/ 1085236 w 1548195"/>
                  <a:gd name="connsiteY49" fmla="*/ 458414 h 3431480"/>
                  <a:gd name="connsiteX50" fmla="*/ 1063681 w 1548195"/>
                  <a:gd name="connsiteY50" fmla="*/ 497786 h 3431480"/>
                  <a:gd name="connsiteX51" fmla="*/ 1041189 w 1548195"/>
                  <a:gd name="connsiteY51" fmla="*/ 535284 h 3431480"/>
                  <a:gd name="connsiteX52" fmla="*/ 1018698 w 1548195"/>
                  <a:gd name="connsiteY52" fmla="*/ 569970 h 3431480"/>
                  <a:gd name="connsiteX53" fmla="*/ 994331 w 1548195"/>
                  <a:gd name="connsiteY53" fmla="*/ 601843 h 3431480"/>
                  <a:gd name="connsiteX54" fmla="*/ 926855 w 1548195"/>
                  <a:gd name="connsiteY54" fmla="*/ 687151 h 3431480"/>
                  <a:gd name="connsiteX55" fmla="*/ 881871 w 1548195"/>
                  <a:gd name="connsiteY55" fmla="*/ 744336 h 3431480"/>
                  <a:gd name="connsiteX56" fmla="*/ 836888 w 1548195"/>
                  <a:gd name="connsiteY56" fmla="*/ 801520 h 3431480"/>
                  <a:gd name="connsiteX57" fmla="*/ 795652 w 1548195"/>
                  <a:gd name="connsiteY57" fmla="*/ 858704 h 3431480"/>
                  <a:gd name="connsiteX58" fmla="*/ 754417 w 1548195"/>
                  <a:gd name="connsiteY58" fmla="*/ 915889 h 3431480"/>
                  <a:gd name="connsiteX59" fmla="*/ 717868 w 1548195"/>
                  <a:gd name="connsiteY59" fmla="*/ 972136 h 3431480"/>
                  <a:gd name="connsiteX60" fmla="*/ 684130 w 1548195"/>
                  <a:gd name="connsiteY60" fmla="*/ 1029321 h 3431480"/>
                  <a:gd name="connsiteX61" fmla="*/ 655078 w 1548195"/>
                  <a:gd name="connsiteY61" fmla="*/ 1088380 h 3431480"/>
                  <a:gd name="connsiteX62" fmla="*/ 630711 w 1548195"/>
                  <a:gd name="connsiteY62" fmla="*/ 1146502 h 3431480"/>
                  <a:gd name="connsiteX63" fmla="*/ 611968 w 1548195"/>
                  <a:gd name="connsiteY63" fmla="*/ 1206499 h 3431480"/>
                  <a:gd name="connsiteX64" fmla="*/ 598848 w 1548195"/>
                  <a:gd name="connsiteY64" fmla="*/ 1267433 h 3431480"/>
                  <a:gd name="connsiteX65" fmla="*/ 591351 w 1548195"/>
                  <a:gd name="connsiteY65" fmla="*/ 1337742 h 3431480"/>
                  <a:gd name="connsiteX66" fmla="*/ 593225 w 1548195"/>
                  <a:gd name="connsiteY66" fmla="*/ 1407113 h 3431480"/>
                  <a:gd name="connsiteX67" fmla="*/ 601660 w 1548195"/>
                  <a:gd name="connsiteY67" fmla="*/ 1473672 h 3431480"/>
                  <a:gd name="connsiteX68" fmla="*/ 616654 w 1548195"/>
                  <a:gd name="connsiteY68" fmla="*/ 1540231 h 3431480"/>
                  <a:gd name="connsiteX69" fmla="*/ 639146 w 1548195"/>
                  <a:gd name="connsiteY69" fmla="*/ 1605853 h 3431480"/>
                  <a:gd name="connsiteX70" fmla="*/ 671010 w 1548195"/>
                  <a:gd name="connsiteY70" fmla="*/ 1668662 h 3431480"/>
                  <a:gd name="connsiteX71" fmla="*/ 709434 w 1548195"/>
                  <a:gd name="connsiteY71" fmla="*/ 1732409 h 3431480"/>
                  <a:gd name="connsiteX72" fmla="*/ 755354 w 1548195"/>
                  <a:gd name="connsiteY72" fmla="*/ 1794280 h 3431480"/>
                  <a:gd name="connsiteX73" fmla="*/ 809710 w 1548195"/>
                  <a:gd name="connsiteY73" fmla="*/ 1855215 h 3431480"/>
                  <a:gd name="connsiteX74" fmla="*/ 872500 w 1548195"/>
                  <a:gd name="connsiteY74" fmla="*/ 1915211 h 3431480"/>
                  <a:gd name="connsiteX75" fmla="*/ 963405 w 1548195"/>
                  <a:gd name="connsiteY75" fmla="*/ 1995832 h 3431480"/>
                  <a:gd name="connsiteX76" fmla="*/ 1014949 w 1548195"/>
                  <a:gd name="connsiteY76" fmla="*/ 2041768 h 3431480"/>
                  <a:gd name="connsiteX77" fmla="*/ 1064618 w 1548195"/>
                  <a:gd name="connsiteY77" fmla="*/ 2086765 h 3431480"/>
                  <a:gd name="connsiteX78" fmla="*/ 1115225 w 1548195"/>
                  <a:gd name="connsiteY78" fmla="*/ 2133637 h 3431480"/>
                  <a:gd name="connsiteX79" fmla="*/ 1163021 w 1548195"/>
                  <a:gd name="connsiteY79" fmla="*/ 2180510 h 3431480"/>
                  <a:gd name="connsiteX80" fmla="*/ 1208005 w 1548195"/>
                  <a:gd name="connsiteY80" fmla="*/ 2226445 h 3431480"/>
                  <a:gd name="connsiteX81" fmla="*/ 1249240 w 1548195"/>
                  <a:gd name="connsiteY81" fmla="*/ 2276130 h 3431480"/>
                  <a:gd name="connsiteX82" fmla="*/ 1287663 w 1548195"/>
                  <a:gd name="connsiteY82" fmla="*/ 2324878 h 3431480"/>
                  <a:gd name="connsiteX83" fmla="*/ 1321401 w 1548195"/>
                  <a:gd name="connsiteY83" fmla="*/ 2374563 h 3431480"/>
                  <a:gd name="connsiteX84" fmla="*/ 1349516 w 1548195"/>
                  <a:gd name="connsiteY84" fmla="*/ 2426122 h 3431480"/>
                  <a:gd name="connsiteX85" fmla="*/ 1371071 w 1548195"/>
                  <a:gd name="connsiteY85" fmla="*/ 2478620 h 3431480"/>
                  <a:gd name="connsiteX86" fmla="*/ 1394500 w 1548195"/>
                  <a:gd name="connsiteY86" fmla="*/ 2396124 h 3431480"/>
                  <a:gd name="connsiteX87" fmla="*/ 1412306 w 1548195"/>
                  <a:gd name="connsiteY87" fmla="*/ 2315503 h 3431480"/>
                  <a:gd name="connsiteX88" fmla="*/ 1423552 w 1548195"/>
                  <a:gd name="connsiteY88" fmla="*/ 2234882 h 3431480"/>
                  <a:gd name="connsiteX89" fmla="*/ 1428238 w 1548195"/>
                  <a:gd name="connsiteY89" fmla="*/ 2157074 h 3431480"/>
                  <a:gd name="connsiteX90" fmla="*/ 1427301 w 1548195"/>
                  <a:gd name="connsiteY90" fmla="*/ 2080203 h 3431480"/>
                  <a:gd name="connsiteX91" fmla="*/ 1418866 w 1548195"/>
                  <a:gd name="connsiteY91" fmla="*/ 2004270 h 3431480"/>
                  <a:gd name="connsiteX92" fmla="*/ 1403872 w 1548195"/>
                  <a:gd name="connsiteY92" fmla="*/ 1930211 h 3431480"/>
                  <a:gd name="connsiteX93" fmla="*/ 1384191 w 1548195"/>
                  <a:gd name="connsiteY93" fmla="*/ 1858027 h 3431480"/>
                  <a:gd name="connsiteX94" fmla="*/ 1356076 w 1548195"/>
                  <a:gd name="connsiteY94" fmla="*/ 1785844 h 3431480"/>
                  <a:gd name="connsiteX95" fmla="*/ 1303595 w 1548195"/>
                  <a:gd name="connsiteY95" fmla="*/ 1667725 h 3431480"/>
                  <a:gd name="connsiteX96" fmla="*/ 1248303 w 1548195"/>
                  <a:gd name="connsiteY96" fmla="*/ 1551481 h 3431480"/>
                  <a:gd name="connsiteX97" fmla="*/ 1192072 w 1548195"/>
                  <a:gd name="connsiteY97" fmla="*/ 1429612 h 3431480"/>
                  <a:gd name="connsiteX98" fmla="*/ 1180827 w 1548195"/>
                  <a:gd name="connsiteY98" fmla="*/ 1406176 h 3431480"/>
                  <a:gd name="connsiteX99" fmla="*/ 1169581 w 1548195"/>
                  <a:gd name="connsiteY99" fmla="*/ 1380865 h 3431480"/>
                  <a:gd name="connsiteX100" fmla="*/ 1159272 w 1548195"/>
                  <a:gd name="connsiteY100" fmla="*/ 1353679 h 3431480"/>
                  <a:gd name="connsiteX101" fmla="*/ 1151775 w 1548195"/>
                  <a:gd name="connsiteY101" fmla="*/ 1325555 h 3431480"/>
                  <a:gd name="connsiteX102" fmla="*/ 1145214 w 1548195"/>
                  <a:gd name="connsiteY102" fmla="*/ 1298369 h 3431480"/>
                  <a:gd name="connsiteX103" fmla="*/ 1141466 w 1548195"/>
                  <a:gd name="connsiteY103" fmla="*/ 1271183 h 3431480"/>
                  <a:gd name="connsiteX104" fmla="*/ 1143340 w 1548195"/>
                  <a:gd name="connsiteY104" fmla="*/ 1242122 h 3431480"/>
                  <a:gd name="connsiteX105" fmla="*/ 1148963 w 1548195"/>
                  <a:gd name="connsiteY105" fmla="*/ 1214936 h 3431480"/>
                  <a:gd name="connsiteX106" fmla="*/ 1159272 w 1548195"/>
                  <a:gd name="connsiteY106" fmla="*/ 1188687 h 3431480"/>
                  <a:gd name="connsiteX107" fmla="*/ 1178015 w 1548195"/>
                  <a:gd name="connsiteY107" fmla="*/ 1162439 h 3431480"/>
                  <a:gd name="connsiteX108" fmla="*/ 1201444 w 1548195"/>
                  <a:gd name="connsiteY108" fmla="*/ 1137128 h 3431480"/>
                  <a:gd name="connsiteX109" fmla="*/ 1205193 w 1548195"/>
                  <a:gd name="connsiteY109" fmla="*/ 1134315 h 3431480"/>
                  <a:gd name="connsiteX110" fmla="*/ 1208005 w 1548195"/>
                  <a:gd name="connsiteY110" fmla="*/ 1134315 h 3431480"/>
                  <a:gd name="connsiteX111" fmla="*/ 1210816 w 1548195"/>
                  <a:gd name="connsiteY111" fmla="*/ 1134315 h 3431480"/>
                  <a:gd name="connsiteX112" fmla="*/ 1214564 w 1548195"/>
                  <a:gd name="connsiteY112" fmla="*/ 1136190 h 3431480"/>
                  <a:gd name="connsiteX113" fmla="*/ 1217376 w 1548195"/>
                  <a:gd name="connsiteY113" fmla="*/ 1138065 h 3431480"/>
                  <a:gd name="connsiteX114" fmla="*/ 1218313 w 1548195"/>
                  <a:gd name="connsiteY114" fmla="*/ 1140878 h 3431480"/>
                  <a:gd name="connsiteX115" fmla="*/ 1219251 w 1548195"/>
                  <a:gd name="connsiteY115" fmla="*/ 1142752 h 3431480"/>
                  <a:gd name="connsiteX116" fmla="*/ 1219251 w 1548195"/>
                  <a:gd name="connsiteY116" fmla="*/ 1146502 h 3431480"/>
                  <a:gd name="connsiteX117" fmla="*/ 1218313 w 1548195"/>
                  <a:gd name="connsiteY117" fmla="*/ 1150252 h 3431480"/>
                  <a:gd name="connsiteX118" fmla="*/ 1217376 w 1548195"/>
                  <a:gd name="connsiteY118" fmla="*/ 1153064 h 3431480"/>
                  <a:gd name="connsiteX119" fmla="*/ 1197696 w 1548195"/>
                  <a:gd name="connsiteY119" fmla="*/ 1175563 h 3431480"/>
                  <a:gd name="connsiteX120" fmla="*/ 1187387 w 1548195"/>
                  <a:gd name="connsiteY120" fmla="*/ 1200874 h 3431480"/>
                  <a:gd name="connsiteX121" fmla="*/ 1180827 w 1548195"/>
                  <a:gd name="connsiteY121" fmla="*/ 1225248 h 3431480"/>
                  <a:gd name="connsiteX122" fmla="*/ 1180827 w 1548195"/>
                  <a:gd name="connsiteY122" fmla="*/ 1253372 h 3431480"/>
                  <a:gd name="connsiteX123" fmla="*/ 1184576 w 1548195"/>
                  <a:gd name="connsiteY123" fmla="*/ 1280558 h 3431480"/>
                  <a:gd name="connsiteX124" fmla="*/ 1193010 w 1548195"/>
                  <a:gd name="connsiteY124" fmla="*/ 1309619 h 3431480"/>
                  <a:gd name="connsiteX125" fmla="*/ 1204256 w 1548195"/>
                  <a:gd name="connsiteY125" fmla="*/ 1336805 h 3431480"/>
                  <a:gd name="connsiteX126" fmla="*/ 1216439 w 1548195"/>
                  <a:gd name="connsiteY126" fmla="*/ 1364928 h 3431480"/>
                  <a:gd name="connsiteX127" fmla="*/ 1230496 w 1548195"/>
                  <a:gd name="connsiteY127" fmla="*/ 1393989 h 3431480"/>
                  <a:gd name="connsiteX128" fmla="*/ 1246428 w 1548195"/>
                  <a:gd name="connsiteY128" fmla="*/ 1421175 h 3431480"/>
                  <a:gd name="connsiteX129" fmla="*/ 1261423 w 1548195"/>
                  <a:gd name="connsiteY129" fmla="*/ 1447424 h 3431480"/>
                  <a:gd name="connsiteX130" fmla="*/ 1276417 w 1548195"/>
                  <a:gd name="connsiteY130" fmla="*/ 1473672 h 3431480"/>
                  <a:gd name="connsiteX131" fmla="*/ 1290475 w 1548195"/>
                  <a:gd name="connsiteY131" fmla="*/ 1498046 h 3431480"/>
                  <a:gd name="connsiteX132" fmla="*/ 1330773 w 1548195"/>
                  <a:gd name="connsiteY132" fmla="*/ 1574917 h 3431480"/>
                  <a:gd name="connsiteX133" fmla="*/ 1372008 w 1548195"/>
                  <a:gd name="connsiteY133" fmla="*/ 1651788 h 3431480"/>
                  <a:gd name="connsiteX134" fmla="*/ 1411369 w 1548195"/>
                  <a:gd name="connsiteY134" fmla="*/ 1730534 h 3431480"/>
                  <a:gd name="connsiteX135" fmla="*/ 1446981 w 1548195"/>
                  <a:gd name="connsiteY135" fmla="*/ 1810217 h 3431480"/>
                  <a:gd name="connsiteX136" fmla="*/ 1479782 w 1548195"/>
                  <a:gd name="connsiteY136" fmla="*/ 1889900 h 3431480"/>
                  <a:gd name="connsiteX137" fmla="*/ 1506960 w 1548195"/>
                  <a:gd name="connsiteY137" fmla="*/ 1969584 h 3431480"/>
                  <a:gd name="connsiteX138" fmla="*/ 1528515 w 1548195"/>
                  <a:gd name="connsiteY138" fmla="*/ 2051142 h 3431480"/>
                  <a:gd name="connsiteX139" fmla="*/ 1543509 w 1548195"/>
                  <a:gd name="connsiteY139" fmla="*/ 2133637 h 3431480"/>
                  <a:gd name="connsiteX140" fmla="*/ 1548195 w 1548195"/>
                  <a:gd name="connsiteY140" fmla="*/ 2208633 h 3431480"/>
                  <a:gd name="connsiteX141" fmla="*/ 1545384 w 1548195"/>
                  <a:gd name="connsiteY141" fmla="*/ 2282692 h 3431480"/>
                  <a:gd name="connsiteX142" fmla="*/ 1536949 w 1548195"/>
                  <a:gd name="connsiteY142" fmla="*/ 2356751 h 3431480"/>
                  <a:gd name="connsiteX143" fmla="*/ 1522892 w 1548195"/>
                  <a:gd name="connsiteY143" fmla="*/ 2429872 h 3431480"/>
                  <a:gd name="connsiteX144" fmla="*/ 1504148 w 1548195"/>
                  <a:gd name="connsiteY144" fmla="*/ 2500181 h 3431480"/>
                  <a:gd name="connsiteX145" fmla="*/ 1480719 w 1548195"/>
                  <a:gd name="connsiteY145" fmla="*/ 2570490 h 3431480"/>
                  <a:gd name="connsiteX146" fmla="*/ 1455416 w 1548195"/>
                  <a:gd name="connsiteY146" fmla="*/ 2638923 h 3431480"/>
                  <a:gd name="connsiteX147" fmla="*/ 1428238 w 1548195"/>
                  <a:gd name="connsiteY147" fmla="*/ 2706420 h 3431480"/>
                  <a:gd name="connsiteX148" fmla="*/ 1401060 w 1548195"/>
                  <a:gd name="connsiteY148" fmla="*/ 2770167 h 3431480"/>
                  <a:gd name="connsiteX149" fmla="*/ 1342019 w 1548195"/>
                  <a:gd name="connsiteY149" fmla="*/ 2895785 h 3431480"/>
                  <a:gd name="connsiteX150" fmla="*/ 1277355 w 1548195"/>
                  <a:gd name="connsiteY150" fmla="*/ 3017654 h 3431480"/>
                  <a:gd name="connsiteX151" fmla="*/ 1206130 w 1548195"/>
                  <a:gd name="connsiteY151" fmla="*/ 3137647 h 3431480"/>
                  <a:gd name="connsiteX152" fmla="*/ 1131157 w 1548195"/>
                  <a:gd name="connsiteY152" fmla="*/ 3255766 h 3431480"/>
                  <a:gd name="connsiteX153" fmla="*/ 1094982 w 1548195"/>
                  <a:gd name="connsiteY153" fmla="*/ 3305221 h 3431480"/>
                  <a:gd name="connsiteX154" fmla="*/ 1102717 w 1548195"/>
                  <a:gd name="connsiteY154" fmla="*/ 3305624 h 3431480"/>
                  <a:gd name="connsiteX155" fmla="*/ 1479876 w 1548195"/>
                  <a:gd name="connsiteY155" fmla="*/ 3415685 h 3431480"/>
                  <a:gd name="connsiteX156" fmla="*/ 1503115 w 1548195"/>
                  <a:gd name="connsiteY156" fmla="*/ 3431480 h 3431480"/>
                  <a:gd name="connsiteX157" fmla="*/ 376899 w 1548195"/>
                  <a:gd name="connsiteY157" fmla="*/ 3431480 h 3431480"/>
                  <a:gd name="connsiteX158" fmla="*/ 400138 w 1548195"/>
                  <a:gd name="connsiteY158" fmla="*/ 3415685 h 3431480"/>
                  <a:gd name="connsiteX159" fmla="*/ 777297 w 1548195"/>
                  <a:gd name="connsiteY159" fmla="*/ 3305624 h 3431480"/>
                  <a:gd name="connsiteX160" fmla="*/ 846821 w 1548195"/>
                  <a:gd name="connsiteY160" fmla="*/ 3302007 h 3431480"/>
                  <a:gd name="connsiteX161" fmla="*/ 850945 w 1548195"/>
                  <a:gd name="connsiteY161" fmla="*/ 3296076 h 3431480"/>
                  <a:gd name="connsiteX162" fmla="*/ 886557 w 1548195"/>
                  <a:gd name="connsiteY162" fmla="*/ 3247329 h 3431480"/>
                  <a:gd name="connsiteX163" fmla="*/ 925918 w 1548195"/>
                  <a:gd name="connsiteY163" fmla="*/ 3192020 h 3431480"/>
                  <a:gd name="connsiteX164" fmla="*/ 964342 w 1548195"/>
                  <a:gd name="connsiteY164" fmla="*/ 3137647 h 3431480"/>
                  <a:gd name="connsiteX165" fmla="*/ 1002765 w 1548195"/>
                  <a:gd name="connsiteY165" fmla="*/ 3082338 h 3431480"/>
                  <a:gd name="connsiteX166" fmla="*/ 1038378 w 1548195"/>
                  <a:gd name="connsiteY166" fmla="*/ 3027028 h 3431480"/>
                  <a:gd name="connsiteX167" fmla="*/ 1073053 w 1548195"/>
                  <a:gd name="connsiteY167" fmla="*/ 2970781 h 3431480"/>
                  <a:gd name="connsiteX168" fmla="*/ 1104916 w 1548195"/>
                  <a:gd name="connsiteY168" fmla="*/ 2915471 h 3431480"/>
                  <a:gd name="connsiteX169" fmla="*/ 1133031 w 1548195"/>
                  <a:gd name="connsiteY169" fmla="*/ 2859224 h 3431480"/>
                  <a:gd name="connsiteX170" fmla="*/ 1157398 w 1548195"/>
                  <a:gd name="connsiteY170" fmla="*/ 2802977 h 3431480"/>
                  <a:gd name="connsiteX171" fmla="*/ 1176141 w 1548195"/>
                  <a:gd name="connsiteY171" fmla="*/ 2745793 h 3431480"/>
                  <a:gd name="connsiteX172" fmla="*/ 1191135 w 1548195"/>
                  <a:gd name="connsiteY172" fmla="*/ 2689546 h 3431480"/>
                  <a:gd name="connsiteX173" fmla="*/ 1199570 w 1548195"/>
                  <a:gd name="connsiteY173" fmla="*/ 2631424 h 3431480"/>
                  <a:gd name="connsiteX174" fmla="*/ 1201444 w 1548195"/>
                  <a:gd name="connsiteY174" fmla="*/ 2574240 h 3431480"/>
                  <a:gd name="connsiteX175" fmla="*/ 1196759 w 1548195"/>
                  <a:gd name="connsiteY175" fmla="*/ 2517055 h 3431480"/>
                  <a:gd name="connsiteX176" fmla="*/ 1184576 w 1548195"/>
                  <a:gd name="connsiteY176" fmla="*/ 2459871 h 3431480"/>
                  <a:gd name="connsiteX177" fmla="*/ 1166769 w 1548195"/>
                  <a:gd name="connsiteY177" fmla="*/ 2408311 h 3431480"/>
                  <a:gd name="connsiteX178" fmla="*/ 1143340 w 1548195"/>
                  <a:gd name="connsiteY178" fmla="*/ 2359563 h 3431480"/>
                  <a:gd name="connsiteX179" fmla="*/ 1111477 w 1548195"/>
                  <a:gd name="connsiteY179" fmla="*/ 2310816 h 3431480"/>
                  <a:gd name="connsiteX180" fmla="*/ 1076802 w 1548195"/>
                  <a:gd name="connsiteY180" fmla="*/ 2263006 h 3431480"/>
                  <a:gd name="connsiteX181" fmla="*/ 1037440 w 1548195"/>
                  <a:gd name="connsiteY181" fmla="*/ 2216133 h 3431480"/>
                  <a:gd name="connsiteX182" fmla="*/ 994331 w 1548195"/>
                  <a:gd name="connsiteY182" fmla="*/ 2171135 h 3431480"/>
                  <a:gd name="connsiteX183" fmla="*/ 948410 w 1548195"/>
                  <a:gd name="connsiteY183" fmla="*/ 2125201 h 3431480"/>
                  <a:gd name="connsiteX184" fmla="*/ 900615 w 1548195"/>
                  <a:gd name="connsiteY184" fmla="*/ 2081140 h 3431480"/>
                  <a:gd name="connsiteX185" fmla="*/ 851882 w 1548195"/>
                  <a:gd name="connsiteY185" fmla="*/ 2037080 h 3431480"/>
                  <a:gd name="connsiteX186" fmla="*/ 802213 w 1548195"/>
                  <a:gd name="connsiteY186" fmla="*/ 1993020 h 3431480"/>
                  <a:gd name="connsiteX187" fmla="*/ 744109 w 1548195"/>
                  <a:gd name="connsiteY187" fmla="*/ 1940522 h 3431480"/>
                  <a:gd name="connsiteX188" fmla="*/ 685067 w 1548195"/>
                  <a:gd name="connsiteY188" fmla="*/ 1887088 h 3431480"/>
                  <a:gd name="connsiteX189" fmla="*/ 628837 w 1548195"/>
                  <a:gd name="connsiteY189" fmla="*/ 1833653 h 3431480"/>
                  <a:gd name="connsiteX190" fmla="*/ 576356 w 1548195"/>
                  <a:gd name="connsiteY190" fmla="*/ 1778344 h 3431480"/>
                  <a:gd name="connsiteX191" fmla="*/ 528561 w 1548195"/>
                  <a:gd name="connsiteY191" fmla="*/ 1723034 h 3431480"/>
                  <a:gd name="connsiteX192" fmla="*/ 484514 w 1548195"/>
                  <a:gd name="connsiteY192" fmla="*/ 1664912 h 3431480"/>
                  <a:gd name="connsiteX193" fmla="*/ 454525 w 1548195"/>
                  <a:gd name="connsiteY193" fmla="*/ 1615227 h 3431480"/>
                  <a:gd name="connsiteX194" fmla="*/ 430158 w 1548195"/>
                  <a:gd name="connsiteY194" fmla="*/ 1563667 h 3431480"/>
                  <a:gd name="connsiteX195" fmla="*/ 408604 w 1548195"/>
                  <a:gd name="connsiteY195" fmla="*/ 1511170 h 3431480"/>
                  <a:gd name="connsiteX196" fmla="*/ 388923 w 1548195"/>
                  <a:gd name="connsiteY196" fmla="*/ 1457736 h 3431480"/>
                  <a:gd name="connsiteX197" fmla="*/ 372054 w 1548195"/>
                  <a:gd name="connsiteY197" fmla="*/ 1405238 h 3431480"/>
                  <a:gd name="connsiteX198" fmla="*/ 358934 w 1548195"/>
                  <a:gd name="connsiteY198" fmla="*/ 1363990 h 3431480"/>
                  <a:gd name="connsiteX199" fmla="*/ 345814 w 1548195"/>
                  <a:gd name="connsiteY199" fmla="*/ 1323680 h 3431480"/>
                  <a:gd name="connsiteX200" fmla="*/ 329881 w 1548195"/>
                  <a:gd name="connsiteY200" fmla="*/ 1283370 h 3431480"/>
                  <a:gd name="connsiteX201" fmla="*/ 314887 w 1548195"/>
                  <a:gd name="connsiteY201" fmla="*/ 1244934 h 3431480"/>
                  <a:gd name="connsiteX202" fmla="*/ 295206 w 1548195"/>
                  <a:gd name="connsiteY202" fmla="*/ 1205561 h 3431480"/>
                  <a:gd name="connsiteX203" fmla="*/ 275526 w 1548195"/>
                  <a:gd name="connsiteY203" fmla="*/ 1168063 h 3431480"/>
                  <a:gd name="connsiteX204" fmla="*/ 251160 w 1548195"/>
                  <a:gd name="connsiteY204" fmla="*/ 1131503 h 3431480"/>
                  <a:gd name="connsiteX205" fmla="*/ 222107 w 1548195"/>
                  <a:gd name="connsiteY205" fmla="*/ 1096817 h 3431480"/>
                  <a:gd name="connsiteX206" fmla="*/ 190244 w 1548195"/>
                  <a:gd name="connsiteY206" fmla="*/ 1062132 h 3431480"/>
                  <a:gd name="connsiteX207" fmla="*/ 152758 w 1548195"/>
                  <a:gd name="connsiteY207" fmla="*/ 1028383 h 3431480"/>
                  <a:gd name="connsiteX208" fmla="*/ 109648 w 1548195"/>
                  <a:gd name="connsiteY208" fmla="*/ 997448 h 3431480"/>
                  <a:gd name="connsiteX209" fmla="*/ 61853 w 1548195"/>
                  <a:gd name="connsiteY209" fmla="*/ 967449 h 3431480"/>
                  <a:gd name="connsiteX210" fmla="*/ 5622 w 1548195"/>
                  <a:gd name="connsiteY210" fmla="*/ 938388 h 3431480"/>
                  <a:gd name="connsiteX211" fmla="*/ 2811 w 1548195"/>
                  <a:gd name="connsiteY211" fmla="*/ 936513 h 3431480"/>
                  <a:gd name="connsiteX212" fmla="*/ 937 w 1548195"/>
                  <a:gd name="connsiteY212" fmla="*/ 932763 h 3431480"/>
                  <a:gd name="connsiteX213" fmla="*/ 0 w 1548195"/>
                  <a:gd name="connsiteY213" fmla="*/ 928076 h 3431480"/>
                  <a:gd name="connsiteX214" fmla="*/ 937 w 1548195"/>
                  <a:gd name="connsiteY214" fmla="*/ 924326 h 3431480"/>
                  <a:gd name="connsiteX215" fmla="*/ 1874 w 1548195"/>
                  <a:gd name="connsiteY215" fmla="*/ 922452 h 3431480"/>
                  <a:gd name="connsiteX216" fmla="*/ 4685 w 1548195"/>
                  <a:gd name="connsiteY216" fmla="*/ 919639 h 3431480"/>
                  <a:gd name="connsiteX217" fmla="*/ 7497 w 1548195"/>
                  <a:gd name="connsiteY217" fmla="*/ 918702 h 3431480"/>
                  <a:gd name="connsiteX218" fmla="*/ 11246 w 1548195"/>
                  <a:gd name="connsiteY218" fmla="*/ 917764 h 3431480"/>
                  <a:gd name="connsiteX219" fmla="*/ 14057 w 1548195"/>
                  <a:gd name="connsiteY219" fmla="*/ 918702 h 3431480"/>
                  <a:gd name="connsiteX220" fmla="*/ 74036 w 1548195"/>
                  <a:gd name="connsiteY220" fmla="*/ 942138 h 3431480"/>
                  <a:gd name="connsiteX221" fmla="*/ 127454 w 1548195"/>
                  <a:gd name="connsiteY221" fmla="*/ 970261 h 3431480"/>
                  <a:gd name="connsiteX222" fmla="*/ 174312 w 1548195"/>
                  <a:gd name="connsiteY222" fmla="*/ 998385 h 3431480"/>
                  <a:gd name="connsiteX223" fmla="*/ 216485 w 1548195"/>
                  <a:gd name="connsiteY223" fmla="*/ 1028383 h 3431480"/>
                  <a:gd name="connsiteX224" fmla="*/ 253971 w 1548195"/>
                  <a:gd name="connsiteY224" fmla="*/ 1060257 h 3431480"/>
                  <a:gd name="connsiteX225" fmla="*/ 285835 w 1548195"/>
                  <a:gd name="connsiteY225" fmla="*/ 1094942 h 3431480"/>
                  <a:gd name="connsiteX226" fmla="*/ 314887 w 1548195"/>
                  <a:gd name="connsiteY226" fmla="*/ 1129628 h 3431480"/>
                  <a:gd name="connsiteX227" fmla="*/ 341127 w 1548195"/>
                  <a:gd name="connsiteY227" fmla="*/ 1166189 h 3431480"/>
                  <a:gd name="connsiteX228" fmla="*/ 363619 w 1548195"/>
                  <a:gd name="connsiteY228" fmla="*/ 1202749 h 3431480"/>
                  <a:gd name="connsiteX229" fmla="*/ 384237 w 1548195"/>
                  <a:gd name="connsiteY229" fmla="*/ 1240247 h 3431480"/>
                  <a:gd name="connsiteX230" fmla="*/ 402044 w 1548195"/>
                  <a:gd name="connsiteY230" fmla="*/ 1277745 h 3431480"/>
                  <a:gd name="connsiteX231" fmla="*/ 419850 w 1548195"/>
                  <a:gd name="connsiteY231" fmla="*/ 1316181 h 3431480"/>
                  <a:gd name="connsiteX232" fmla="*/ 436719 w 1548195"/>
                  <a:gd name="connsiteY232" fmla="*/ 1354616 h 3431480"/>
                  <a:gd name="connsiteX233" fmla="*/ 465771 w 1548195"/>
                  <a:gd name="connsiteY233" fmla="*/ 1418363 h 3431480"/>
                  <a:gd name="connsiteX234" fmla="*/ 465771 w 1548195"/>
                  <a:gd name="connsiteY234" fmla="*/ 1344304 h 3431480"/>
                  <a:gd name="connsiteX235" fmla="*/ 473268 w 1548195"/>
                  <a:gd name="connsiteY235" fmla="*/ 1270245 h 3431480"/>
                  <a:gd name="connsiteX236" fmla="*/ 486388 w 1548195"/>
                  <a:gd name="connsiteY236" fmla="*/ 1195249 h 3431480"/>
                  <a:gd name="connsiteX237" fmla="*/ 504194 w 1548195"/>
                  <a:gd name="connsiteY237" fmla="*/ 1123066 h 3431480"/>
                  <a:gd name="connsiteX238" fmla="*/ 526686 w 1548195"/>
                  <a:gd name="connsiteY238" fmla="*/ 1049945 h 3431480"/>
                  <a:gd name="connsiteX239" fmla="*/ 554802 w 1548195"/>
                  <a:gd name="connsiteY239" fmla="*/ 976823 h 3431480"/>
                  <a:gd name="connsiteX240" fmla="*/ 584790 w 1548195"/>
                  <a:gd name="connsiteY240" fmla="*/ 905577 h 3431480"/>
                  <a:gd name="connsiteX241" fmla="*/ 616654 w 1548195"/>
                  <a:gd name="connsiteY241" fmla="*/ 833393 h 3431480"/>
                  <a:gd name="connsiteX242" fmla="*/ 650392 w 1548195"/>
                  <a:gd name="connsiteY242" fmla="*/ 763085 h 3431480"/>
                  <a:gd name="connsiteX243" fmla="*/ 685067 w 1548195"/>
                  <a:gd name="connsiteY243" fmla="*/ 692776 h 3431480"/>
                  <a:gd name="connsiteX244" fmla="*/ 719742 w 1548195"/>
                  <a:gd name="connsiteY244" fmla="*/ 618717 h 3431480"/>
                  <a:gd name="connsiteX245" fmla="*/ 755354 w 1548195"/>
                  <a:gd name="connsiteY245" fmla="*/ 543721 h 3431480"/>
                  <a:gd name="connsiteX246" fmla="*/ 789092 w 1548195"/>
                  <a:gd name="connsiteY246" fmla="*/ 469663 h 3431480"/>
                  <a:gd name="connsiteX247" fmla="*/ 819082 w 1548195"/>
                  <a:gd name="connsiteY247" fmla="*/ 393729 h 3431480"/>
                  <a:gd name="connsiteX248" fmla="*/ 847196 w 1548195"/>
                  <a:gd name="connsiteY248" fmla="*/ 317796 h 3431480"/>
                  <a:gd name="connsiteX249" fmla="*/ 870625 w 1548195"/>
                  <a:gd name="connsiteY249" fmla="*/ 240925 h 3431480"/>
                  <a:gd name="connsiteX250" fmla="*/ 887495 w 1548195"/>
                  <a:gd name="connsiteY250" fmla="*/ 164991 h 3431480"/>
                  <a:gd name="connsiteX251" fmla="*/ 899678 w 1548195"/>
                  <a:gd name="connsiteY251" fmla="*/ 88120 h 3431480"/>
                  <a:gd name="connsiteX252" fmla="*/ 903426 w 1548195"/>
                  <a:gd name="connsiteY252" fmla="*/ 11249 h 3431480"/>
                  <a:gd name="connsiteX253" fmla="*/ 904363 w 1548195"/>
                  <a:gd name="connsiteY253" fmla="*/ 6562 h 3431480"/>
                  <a:gd name="connsiteX254" fmla="*/ 905300 w 1548195"/>
                  <a:gd name="connsiteY254" fmla="*/ 2812 h 3431480"/>
                  <a:gd name="connsiteX255" fmla="*/ 909049 w 1548195"/>
                  <a:gd name="connsiteY255" fmla="*/ 937 h 343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Lst>
                <a:rect l="l" t="t" r="r" b="b"/>
                <a:pathLst>
                  <a:path w="1548195" h="3431480">
                    <a:moveTo>
                      <a:pt x="913735" y="0"/>
                    </a:moveTo>
                    <a:lnTo>
                      <a:pt x="917483" y="937"/>
                    </a:lnTo>
                    <a:lnTo>
                      <a:pt x="921232" y="2812"/>
                    </a:lnTo>
                    <a:lnTo>
                      <a:pt x="924044" y="5625"/>
                    </a:lnTo>
                    <a:lnTo>
                      <a:pt x="924981" y="10312"/>
                    </a:lnTo>
                    <a:lnTo>
                      <a:pt x="929667" y="89058"/>
                    </a:lnTo>
                    <a:lnTo>
                      <a:pt x="926855" y="167804"/>
                    </a:lnTo>
                    <a:lnTo>
                      <a:pt x="918421" y="246550"/>
                    </a:lnTo>
                    <a:lnTo>
                      <a:pt x="905300" y="326233"/>
                    </a:lnTo>
                    <a:lnTo>
                      <a:pt x="886557" y="405916"/>
                    </a:lnTo>
                    <a:lnTo>
                      <a:pt x="864066" y="485599"/>
                    </a:lnTo>
                    <a:lnTo>
                      <a:pt x="838762" y="566220"/>
                    </a:lnTo>
                    <a:lnTo>
                      <a:pt x="808773" y="648716"/>
                    </a:lnTo>
                    <a:lnTo>
                      <a:pt x="777846" y="731211"/>
                    </a:lnTo>
                    <a:lnTo>
                      <a:pt x="810647" y="698401"/>
                    </a:lnTo>
                    <a:lnTo>
                      <a:pt x="845322" y="662777"/>
                    </a:lnTo>
                    <a:lnTo>
                      <a:pt x="881871" y="627155"/>
                    </a:lnTo>
                    <a:lnTo>
                      <a:pt x="916546" y="588719"/>
                    </a:lnTo>
                    <a:lnTo>
                      <a:pt x="950284" y="549346"/>
                    </a:lnTo>
                    <a:lnTo>
                      <a:pt x="981211" y="509036"/>
                    </a:lnTo>
                    <a:lnTo>
                      <a:pt x="1010263" y="467788"/>
                    </a:lnTo>
                    <a:lnTo>
                      <a:pt x="1036503" y="427478"/>
                    </a:lnTo>
                    <a:lnTo>
                      <a:pt x="1056184" y="385292"/>
                    </a:lnTo>
                    <a:lnTo>
                      <a:pt x="1072115" y="344982"/>
                    </a:lnTo>
                    <a:lnTo>
                      <a:pt x="1083361" y="304671"/>
                    </a:lnTo>
                    <a:lnTo>
                      <a:pt x="1086173" y="263423"/>
                    </a:lnTo>
                    <a:lnTo>
                      <a:pt x="1083361" y="230613"/>
                    </a:lnTo>
                    <a:lnTo>
                      <a:pt x="1074927" y="199677"/>
                    </a:lnTo>
                    <a:lnTo>
                      <a:pt x="1061807" y="169678"/>
                    </a:lnTo>
                    <a:lnTo>
                      <a:pt x="1042127" y="140618"/>
                    </a:lnTo>
                    <a:lnTo>
                      <a:pt x="1016823" y="113431"/>
                    </a:lnTo>
                    <a:lnTo>
                      <a:pt x="1014949" y="109682"/>
                    </a:lnTo>
                    <a:lnTo>
                      <a:pt x="1013074" y="105932"/>
                    </a:lnTo>
                    <a:lnTo>
                      <a:pt x="1013074" y="102182"/>
                    </a:lnTo>
                    <a:lnTo>
                      <a:pt x="1015886" y="98432"/>
                    </a:lnTo>
                    <a:lnTo>
                      <a:pt x="1018698" y="96558"/>
                    </a:lnTo>
                    <a:lnTo>
                      <a:pt x="1020572" y="95620"/>
                    </a:lnTo>
                    <a:lnTo>
                      <a:pt x="1024320" y="93745"/>
                    </a:lnTo>
                    <a:lnTo>
                      <a:pt x="1028069" y="95620"/>
                    </a:lnTo>
                    <a:lnTo>
                      <a:pt x="1029944" y="96558"/>
                    </a:lnTo>
                    <a:lnTo>
                      <a:pt x="1061807" y="122806"/>
                    </a:lnTo>
                    <a:lnTo>
                      <a:pt x="1086173" y="151867"/>
                    </a:lnTo>
                    <a:lnTo>
                      <a:pt x="1105854" y="182803"/>
                    </a:lnTo>
                    <a:lnTo>
                      <a:pt x="1119911" y="215614"/>
                    </a:lnTo>
                    <a:lnTo>
                      <a:pt x="1128346" y="252174"/>
                    </a:lnTo>
                    <a:lnTo>
                      <a:pt x="1131157" y="293422"/>
                    </a:lnTo>
                    <a:lnTo>
                      <a:pt x="1126471" y="335607"/>
                    </a:lnTo>
                    <a:lnTo>
                      <a:pt x="1116163" y="376855"/>
                    </a:lnTo>
                    <a:lnTo>
                      <a:pt x="1102105" y="418103"/>
                    </a:lnTo>
                    <a:lnTo>
                      <a:pt x="1085236" y="458414"/>
                    </a:lnTo>
                    <a:lnTo>
                      <a:pt x="1063681" y="497786"/>
                    </a:lnTo>
                    <a:lnTo>
                      <a:pt x="1041189" y="535284"/>
                    </a:lnTo>
                    <a:lnTo>
                      <a:pt x="1018698" y="569970"/>
                    </a:lnTo>
                    <a:lnTo>
                      <a:pt x="994331" y="601843"/>
                    </a:lnTo>
                    <a:lnTo>
                      <a:pt x="926855" y="687151"/>
                    </a:lnTo>
                    <a:lnTo>
                      <a:pt x="881871" y="744336"/>
                    </a:lnTo>
                    <a:lnTo>
                      <a:pt x="836888" y="801520"/>
                    </a:lnTo>
                    <a:lnTo>
                      <a:pt x="795652" y="858704"/>
                    </a:lnTo>
                    <a:lnTo>
                      <a:pt x="754417" y="915889"/>
                    </a:lnTo>
                    <a:lnTo>
                      <a:pt x="717868" y="972136"/>
                    </a:lnTo>
                    <a:lnTo>
                      <a:pt x="684130" y="1029321"/>
                    </a:lnTo>
                    <a:lnTo>
                      <a:pt x="655078" y="1088380"/>
                    </a:lnTo>
                    <a:lnTo>
                      <a:pt x="630711" y="1146502"/>
                    </a:lnTo>
                    <a:lnTo>
                      <a:pt x="611968" y="1206499"/>
                    </a:lnTo>
                    <a:lnTo>
                      <a:pt x="598848" y="1267433"/>
                    </a:lnTo>
                    <a:lnTo>
                      <a:pt x="591351" y="1337742"/>
                    </a:lnTo>
                    <a:lnTo>
                      <a:pt x="593225" y="1407113"/>
                    </a:lnTo>
                    <a:lnTo>
                      <a:pt x="601660" y="1473672"/>
                    </a:lnTo>
                    <a:lnTo>
                      <a:pt x="616654" y="1540231"/>
                    </a:lnTo>
                    <a:lnTo>
                      <a:pt x="639146" y="1605853"/>
                    </a:lnTo>
                    <a:lnTo>
                      <a:pt x="671010" y="1668662"/>
                    </a:lnTo>
                    <a:lnTo>
                      <a:pt x="709434" y="1732409"/>
                    </a:lnTo>
                    <a:lnTo>
                      <a:pt x="755354" y="1794280"/>
                    </a:lnTo>
                    <a:lnTo>
                      <a:pt x="809710" y="1855215"/>
                    </a:lnTo>
                    <a:lnTo>
                      <a:pt x="872500" y="1915211"/>
                    </a:lnTo>
                    <a:lnTo>
                      <a:pt x="963405" y="1995832"/>
                    </a:lnTo>
                    <a:lnTo>
                      <a:pt x="1014949" y="2041768"/>
                    </a:lnTo>
                    <a:lnTo>
                      <a:pt x="1064618" y="2086765"/>
                    </a:lnTo>
                    <a:lnTo>
                      <a:pt x="1115225" y="2133637"/>
                    </a:lnTo>
                    <a:lnTo>
                      <a:pt x="1163021" y="2180510"/>
                    </a:lnTo>
                    <a:lnTo>
                      <a:pt x="1208005" y="2226445"/>
                    </a:lnTo>
                    <a:lnTo>
                      <a:pt x="1249240" y="2276130"/>
                    </a:lnTo>
                    <a:lnTo>
                      <a:pt x="1287663" y="2324878"/>
                    </a:lnTo>
                    <a:lnTo>
                      <a:pt x="1321401" y="2374563"/>
                    </a:lnTo>
                    <a:lnTo>
                      <a:pt x="1349516" y="2426122"/>
                    </a:lnTo>
                    <a:lnTo>
                      <a:pt x="1371071" y="2478620"/>
                    </a:lnTo>
                    <a:lnTo>
                      <a:pt x="1394500" y="2396124"/>
                    </a:lnTo>
                    <a:lnTo>
                      <a:pt x="1412306" y="2315503"/>
                    </a:lnTo>
                    <a:lnTo>
                      <a:pt x="1423552" y="2234882"/>
                    </a:lnTo>
                    <a:lnTo>
                      <a:pt x="1428238" y="2157074"/>
                    </a:lnTo>
                    <a:lnTo>
                      <a:pt x="1427301" y="2080203"/>
                    </a:lnTo>
                    <a:lnTo>
                      <a:pt x="1418866" y="2004270"/>
                    </a:lnTo>
                    <a:lnTo>
                      <a:pt x="1403872" y="1930211"/>
                    </a:lnTo>
                    <a:lnTo>
                      <a:pt x="1384191" y="1858027"/>
                    </a:lnTo>
                    <a:lnTo>
                      <a:pt x="1356076" y="1785844"/>
                    </a:lnTo>
                    <a:lnTo>
                      <a:pt x="1303595" y="1667725"/>
                    </a:lnTo>
                    <a:lnTo>
                      <a:pt x="1248303" y="1551481"/>
                    </a:lnTo>
                    <a:lnTo>
                      <a:pt x="1192072" y="1429612"/>
                    </a:lnTo>
                    <a:lnTo>
                      <a:pt x="1180827" y="1406176"/>
                    </a:lnTo>
                    <a:lnTo>
                      <a:pt x="1169581" y="1380865"/>
                    </a:lnTo>
                    <a:lnTo>
                      <a:pt x="1159272" y="1353679"/>
                    </a:lnTo>
                    <a:lnTo>
                      <a:pt x="1151775" y="1325555"/>
                    </a:lnTo>
                    <a:lnTo>
                      <a:pt x="1145214" y="1298369"/>
                    </a:lnTo>
                    <a:lnTo>
                      <a:pt x="1141466" y="1271183"/>
                    </a:lnTo>
                    <a:lnTo>
                      <a:pt x="1143340" y="1242122"/>
                    </a:lnTo>
                    <a:lnTo>
                      <a:pt x="1148963" y="1214936"/>
                    </a:lnTo>
                    <a:lnTo>
                      <a:pt x="1159272" y="1188687"/>
                    </a:lnTo>
                    <a:lnTo>
                      <a:pt x="1178015" y="1162439"/>
                    </a:lnTo>
                    <a:lnTo>
                      <a:pt x="1201444" y="1137128"/>
                    </a:lnTo>
                    <a:lnTo>
                      <a:pt x="1205193" y="1134315"/>
                    </a:lnTo>
                    <a:lnTo>
                      <a:pt x="1208005" y="1134315"/>
                    </a:lnTo>
                    <a:lnTo>
                      <a:pt x="1210816" y="1134315"/>
                    </a:lnTo>
                    <a:lnTo>
                      <a:pt x="1214564" y="1136190"/>
                    </a:lnTo>
                    <a:lnTo>
                      <a:pt x="1217376" y="1138065"/>
                    </a:lnTo>
                    <a:lnTo>
                      <a:pt x="1218313" y="1140878"/>
                    </a:lnTo>
                    <a:lnTo>
                      <a:pt x="1219251" y="1142752"/>
                    </a:lnTo>
                    <a:lnTo>
                      <a:pt x="1219251" y="1146502"/>
                    </a:lnTo>
                    <a:lnTo>
                      <a:pt x="1218313" y="1150252"/>
                    </a:lnTo>
                    <a:lnTo>
                      <a:pt x="1217376" y="1153064"/>
                    </a:lnTo>
                    <a:lnTo>
                      <a:pt x="1197696" y="1175563"/>
                    </a:lnTo>
                    <a:lnTo>
                      <a:pt x="1187387" y="1200874"/>
                    </a:lnTo>
                    <a:lnTo>
                      <a:pt x="1180827" y="1225248"/>
                    </a:lnTo>
                    <a:lnTo>
                      <a:pt x="1180827" y="1253372"/>
                    </a:lnTo>
                    <a:lnTo>
                      <a:pt x="1184576" y="1280558"/>
                    </a:lnTo>
                    <a:lnTo>
                      <a:pt x="1193010" y="1309619"/>
                    </a:lnTo>
                    <a:lnTo>
                      <a:pt x="1204256" y="1336805"/>
                    </a:lnTo>
                    <a:lnTo>
                      <a:pt x="1216439" y="1364928"/>
                    </a:lnTo>
                    <a:lnTo>
                      <a:pt x="1230496" y="1393989"/>
                    </a:lnTo>
                    <a:lnTo>
                      <a:pt x="1246428" y="1421175"/>
                    </a:lnTo>
                    <a:lnTo>
                      <a:pt x="1261423" y="1447424"/>
                    </a:lnTo>
                    <a:lnTo>
                      <a:pt x="1276417" y="1473672"/>
                    </a:lnTo>
                    <a:lnTo>
                      <a:pt x="1290475" y="1498046"/>
                    </a:lnTo>
                    <a:lnTo>
                      <a:pt x="1330773" y="1574917"/>
                    </a:lnTo>
                    <a:lnTo>
                      <a:pt x="1372008" y="1651788"/>
                    </a:lnTo>
                    <a:lnTo>
                      <a:pt x="1411369" y="1730534"/>
                    </a:lnTo>
                    <a:lnTo>
                      <a:pt x="1446981" y="1810217"/>
                    </a:lnTo>
                    <a:lnTo>
                      <a:pt x="1479782" y="1889900"/>
                    </a:lnTo>
                    <a:lnTo>
                      <a:pt x="1506960" y="1969584"/>
                    </a:lnTo>
                    <a:lnTo>
                      <a:pt x="1528515" y="2051142"/>
                    </a:lnTo>
                    <a:lnTo>
                      <a:pt x="1543509" y="2133637"/>
                    </a:lnTo>
                    <a:lnTo>
                      <a:pt x="1548195" y="2208633"/>
                    </a:lnTo>
                    <a:lnTo>
                      <a:pt x="1545384" y="2282692"/>
                    </a:lnTo>
                    <a:lnTo>
                      <a:pt x="1536949" y="2356751"/>
                    </a:lnTo>
                    <a:lnTo>
                      <a:pt x="1522892" y="2429872"/>
                    </a:lnTo>
                    <a:lnTo>
                      <a:pt x="1504148" y="2500181"/>
                    </a:lnTo>
                    <a:lnTo>
                      <a:pt x="1480719" y="2570490"/>
                    </a:lnTo>
                    <a:lnTo>
                      <a:pt x="1455416" y="2638923"/>
                    </a:lnTo>
                    <a:lnTo>
                      <a:pt x="1428238" y="2706420"/>
                    </a:lnTo>
                    <a:lnTo>
                      <a:pt x="1401060" y="2770167"/>
                    </a:lnTo>
                    <a:lnTo>
                      <a:pt x="1342019" y="2895785"/>
                    </a:lnTo>
                    <a:lnTo>
                      <a:pt x="1277355" y="3017654"/>
                    </a:lnTo>
                    <a:lnTo>
                      <a:pt x="1206130" y="3137647"/>
                    </a:lnTo>
                    <a:lnTo>
                      <a:pt x="1131157" y="3255766"/>
                    </a:lnTo>
                    <a:lnTo>
                      <a:pt x="1094982" y="3305221"/>
                    </a:lnTo>
                    <a:lnTo>
                      <a:pt x="1102717" y="3305624"/>
                    </a:lnTo>
                    <a:cubicBezTo>
                      <a:pt x="1258736" y="3322199"/>
                      <a:pt x="1392126" y="3362053"/>
                      <a:pt x="1479876" y="3415685"/>
                    </a:cubicBezTo>
                    <a:lnTo>
                      <a:pt x="1503115" y="3431480"/>
                    </a:lnTo>
                    <a:lnTo>
                      <a:pt x="376899" y="3431480"/>
                    </a:lnTo>
                    <a:lnTo>
                      <a:pt x="400138" y="3415685"/>
                    </a:lnTo>
                    <a:cubicBezTo>
                      <a:pt x="487888" y="3362053"/>
                      <a:pt x="621278" y="3322199"/>
                      <a:pt x="777297" y="3305624"/>
                    </a:cubicBezTo>
                    <a:lnTo>
                      <a:pt x="846821" y="3302007"/>
                    </a:lnTo>
                    <a:lnTo>
                      <a:pt x="850945" y="3296076"/>
                    </a:lnTo>
                    <a:lnTo>
                      <a:pt x="886557" y="3247329"/>
                    </a:lnTo>
                    <a:lnTo>
                      <a:pt x="925918" y="3192020"/>
                    </a:lnTo>
                    <a:lnTo>
                      <a:pt x="964342" y="3137647"/>
                    </a:lnTo>
                    <a:lnTo>
                      <a:pt x="1002765" y="3082338"/>
                    </a:lnTo>
                    <a:lnTo>
                      <a:pt x="1038378" y="3027028"/>
                    </a:lnTo>
                    <a:lnTo>
                      <a:pt x="1073053" y="2970781"/>
                    </a:lnTo>
                    <a:lnTo>
                      <a:pt x="1104916" y="2915471"/>
                    </a:lnTo>
                    <a:lnTo>
                      <a:pt x="1133031" y="2859224"/>
                    </a:lnTo>
                    <a:lnTo>
                      <a:pt x="1157398" y="2802977"/>
                    </a:lnTo>
                    <a:lnTo>
                      <a:pt x="1176141" y="2745793"/>
                    </a:lnTo>
                    <a:lnTo>
                      <a:pt x="1191135" y="2689546"/>
                    </a:lnTo>
                    <a:lnTo>
                      <a:pt x="1199570" y="2631424"/>
                    </a:lnTo>
                    <a:lnTo>
                      <a:pt x="1201444" y="2574240"/>
                    </a:lnTo>
                    <a:lnTo>
                      <a:pt x="1196759" y="2517055"/>
                    </a:lnTo>
                    <a:lnTo>
                      <a:pt x="1184576" y="2459871"/>
                    </a:lnTo>
                    <a:lnTo>
                      <a:pt x="1166769" y="2408311"/>
                    </a:lnTo>
                    <a:lnTo>
                      <a:pt x="1143340" y="2359563"/>
                    </a:lnTo>
                    <a:lnTo>
                      <a:pt x="1111477" y="2310816"/>
                    </a:lnTo>
                    <a:lnTo>
                      <a:pt x="1076802" y="2263006"/>
                    </a:lnTo>
                    <a:lnTo>
                      <a:pt x="1037440" y="2216133"/>
                    </a:lnTo>
                    <a:lnTo>
                      <a:pt x="994331" y="2171135"/>
                    </a:lnTo>
                    <a:lnTo>
                      <a:pt x="948410" y="2125201"/>
                    </a:lnTo>
                    <a:lnTo>
                      <a:pt x="900615" y="2081140"/>
                    </a:lnTo>
                    <a:lnTo>
                      <a:pt x="851882" y="2037080"/>
                    </a:lnTo>
                    <a:lnTo>
                      <a:pt x="802213" y="1993020"/>
                    </a:lnTo>
                    <a:lnTo>
                      <a:pt x="744109" y="1940522"/>
                    </a:lnTo>
                    <a:lnTo>
                      <a:pt x="685067" y="1887088"/>
                    </a:lnTo>
                    <a:lnTo>
                      <a:pt x="628837" y="1833653"/>
                    </a:lnTo>
                    <a:lnTo>
                      <a:pt x="576356" y="1778344"/>
                    </a:lnTo>
                    <a:lnTo>
                      <a:pt x="528561" y="1723034"/>
                    </a:lnTo>
                    <a:lnTo>
                      <a:pt x="484514" y="1664912"/>
                    </a:lnTo>
                    <a:lnTo>
                      <a:pt x="454525" y="1615227"/>
                    </a:lnTo>
                    <a:lnTo>
                      <a:pt x="430158" y="1563667"/>
                    </a:lnTo>
                    <a:lnTo>
                      <a:pt x="408604" y="1511170"/>
                    </a:lnTo>
                    <a:lnTo>
                      <a:pt x="388923" y="1457736"/>
                    </a:lnTo>
                    <a:lnTo>
                      <a:pt x="372054" y="1405238"/>
                    </a:lnTo>
                    <a:lnTo>
                      <a:pt x="358934" y="1363990"/>
                    </a:lnTo>
                    <a:lnTo>
                      <a:pt x="345814" y="1323680"/>
                    </a:lnTo>
                    <a:lnTo>
                      <a:pt x="329881" y="1283370"/>
                    </a:lnTo>
                    <a:lnTo>
                      <a:pt x="314887" y="1244934"/>
                    </a:lnTo>
                    <a:lnTo>
                      <a:pt x="295206" y="1205561"/>
                    </a:lnTo>
                    <a:lnTo>
                      <a:pt x="275526" y="1168063"/>
                    </a:lnTo>
                    <a:lnTo>
                      <a:pt x="251160" y="1131503"/>
                    </a:lnTo>
                    <a:lnTo>
                      <a:pt x="222107" y="1096817"/>
                    </a:lnTo>
                    <a:lnTo>
                      <a:pt x="190244" y="1062132"/>
                    </a:lnTo>
                    <a:lnTo>
                      <a:pt x="152758" y="1028383"/>
                    </a:lnTo>
                    <a:lnTo>
                      <a:pt x="109648" y="997448"/>
                    </a:lnTo>
                    <a:lnTo>
                      <a:pt x="61853" y="967449"/>
                    </a:lnTo>
                    <a:lnTo>
                      <a:pt x="5622" y="938388"/>
                    </a:lnTo>
                    <a:lnTo>
                      <a:pt x="2811" y="936513"/>
                    </a:lnTo>
                    <a:lnTo>
                      <a:pt x="937" y="932763"/>
                    </a:lnTo>
                    <a:lnTo>
                      <a:pt x="0" y="928076"/>
                    </a:lnTo>
                    <a:lnTo>
                      <a:pt x="937" y="924326"/>
                    </a:lnTo>
                    <a:lnTo>
                      <a:pt x="1874" y="922452"/>
                    </a:lnTo>
                    <a:lnTo>
                      <a:pt x="4685" y="919639"/>
                    </a:lnTo>
                    <a:lnTo>
                      <a:pt x="7497" y="918702"/>
                    </a:lnTo>
                    <a:lnTo>
                      <a:pt x="11246" y="917764"/>
                    </a:lnTo>
                    <a:lnTo>
                      <a:pt x="14057" y="918702"/>
                    </a:lnTo>
                    <a:lnTo>
                      <a:pt x="74036" y="942138"/>
                    </a:lnTo>
                    <a:lnTo>
                      <a:pt x="127454" y="970261"/>
                    </a:lnTo>
                    <a:lnTo>
                      <a:pt x="174312" y="998385"/>
                    </a:lnTo>
                    <a:lnTo>
                      <a:pt x="216485" y="1028383"/>
                    </a:lnTo>
                    <a:lnTo>
                      <a:pt x="253971" y="1060257"/>
                    </a:lnTo>
                    <a:lnTo>
                      <a:pt x="285835" y="1094942"/>
                    </a:lnTo>
                    <a:lnTo>
                      <a:pt x="314887" y="1129628"/>
                    </a:lnTo>
                    <a:lnTo>
                      <a:pt x="341127" y="1166189"/>
                    </a:lnTo>
                    <a:lnTo>
                      <a:pt x="363619" y="1202749"/>
                    </a:lnTo>
                    <a:lnTo>
                      <a:pt x="384237" y="1240247"/>
                    </a:lnTo>
                    <a:lnTo>
                      <a:pt x="402044" y="1277745"/>
                    </a:lnTo>
                    <a:lnTo>
                      <a:pt x="419850" y="1316181"/>
                    </a:lnTo>
                    <a:lnTo>
                      <a:pt x="436719" y="1354616"/>
                    </a:lnTo>
                    <a:lnTo>
                      <a:pt x="465771" y="1418363"/>
                    </a:lnTo>
                    <a:lnTo>
                      <a:pt x="465771" y="1344304"/>
                    </a:lnTo>
                    <a:lnTo>
                      <a:pt x="473268" y="1270245"/>
                    </a:lnTo>
                    <a:lnTo>
                      <a:pt x="486388" y="1195249"/>
                    </a:lnTo>
                    <a:lnTo>
                      <a:pt x="504194" y="1123066"/>
                    </a:lnTo>
                    <a:lnTo>
                      <a:pt x="526686" y="1049945"/>
                    </a:lnTo>
                    <a:lnTo>
                      <a:pt x="554802" y="976823"/>
                    </a:lnTo>
                    <a:lnTo>
                      <a:pt x="584790" y="905577"/>
                    </a:lnTo>
                    <a:lnTo>
                      <a:pt x="616654" y="833393"/>
                    </a:lnTo>
                    <a:lnTo>
                      <a:pt x="650392" y="763085"/>
                    </a:lnTo>
                    <a:lnTo>
                      <a:pt x="685067" y="692776"/>
                    </a:lnTo>
                    <a:lnTo>
                      <a:pt x="719742" y="618717"/>
                    </a:lnTo>
                    <a:lnTo>
                      <a:pt x="755354" y="543721"/>
                    </a:lnTo>
                    <a:lnTo>
                      <a:pt x="789092" y="469663"/>
                    </a:lnTo>
                    <a:lnTo>
                      <a:pt x="819082" y="393729"/>
                    </a:lnTo>
                    <a:lnTo>
                      <a:pt x="847196" y="317796"/>
                    </a:lnTo>
                    <a:lnTo>
                      <a:pt x="870625" y="240925"/>
                    </a:lnTo>
                    <a:lnTo>
                      <a:pt x="887495" y="164991"/>
                    </a:lnTo>
                    <a:lnTo>
                      <a:pt x="899678" y="88120"/>
                    </a:lnTo>
                    <a:lnTo>
                      <a:pt x="903426" y="11249"/>
                    </a:lnTo>
                    <a:lnTo>
                      <a:pt x="904363" y="6562"/>
                    </a:lnTo>
                    <a:lnTo>
                      <a:pt x="905300" y="2812"/>
                    </a:lnTo>
                    <a:lnTo>
                      <a:pt x="909049" y="937"/>
                    </a:lnTo>
                    <a:close/>
                  </a:path>
                </a:pathLst>
              </a:custGeom>
              <a:solidFill>
                <a:srgbClr val="81553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grpSp>
            <p:nvGrpSpPr>
              <p:cNvPr id="139" name="îşḻïḋê"/>
              <p:cNvGrpSpPr/>
              <p:nvPr/>
            </p:nvGrpSpPr>
            <p:grpSpPr>
              <a:xfrm>
                <a:off x="6248141" y="3955242"/>
                <a:ext cx="464039" cy="644030"/>
                <a:chOff x="6248141" y="3225587"/>
                <a:chExt cx="464039" cy="644030"/>
              </a:xfrm>
            </p:grpSpPr>
            <p:sp>
              <p:nvSpPr>
                <p:cNvPr id="187" name="ïṥḷíďè"/>
                <p:cNvSpPr/>
                <p:nvPr/>
              </p:nvSpPr>
              <p:spPr bwMode="auto">
                <a:xfrm>
                  <a:off x="6248141" y="3225587"/>
                  <a:ext cx="464039" cy="562471"/>
                </a:xfrm>
                <a:custGeom>
                  <a:avLst/>
                  <a:gdLst>
                    <a:gd name="T0" fmla="*/ 496 w 496"/>
                    <a:gd name="T1" fmla="*/ 0 h 600"/>
                    <a:gd name="T2" fmla="*/ 487 w 496"/>
                    <a:gd name="T3" fmla="*/ 38 h 600"/>
                    <a:gd name="T4" fmla="*/ 477 w 496"/>
                    <a:gd name="T5" fmla="*/ 76 h 600"/>
                    <a:gd name="T6" fmla="*/ 463 w 496"/>
                    <a:gd name="T7" fmla="*/ 115 h 600"/>
                    <a:gd name="T8" fmla="*/ 446 w 496"/>
                    <a:gd name="T9" fmla="*/ 152 h 600"/>
                    <a:gd name="T10" fmla="*/ 426 w 496"/>
                    <a:gd name="T11" fmla="*/ 186 h 600"/>
                    <a:gd name="T12" fmla="*/ 403 w 496"/>
                    <a:gd name="T13" fmla="*/ 217 h 600"/>
                    <a:gd name="T14" fmla="*/ 365 w 496"/>
                    <a:gd name="T15" fmla="*/ 257 h 600"/>
                    <a:gd name="T16" fmla="*/ 322 w 496"/>
                    <a:gd name="T17" fmla="*/ 293 h 600"/>
                    <a:gd name="T18" fmla="*/ 279 w 496"/>
                    <a:gd name="T19" fmla="*/ 326 h 600"/>
                    <a:gd name="T20" fmla="*/ 234 w 496"/>
                    <a:gd name="T21" fmla="*/ 358 h 600"/>
                    <a:gd name="T22" fmla="*/ 188 w 496"/>
                    <a:gd name="T23" fmla="*/ 390 h 600"/>
                    <a:gd name="T24" fmla="*/ 145 w 496"/>
                    <a:gd name="T25" fmla="*/ 424 h 600"/>
                    <a:gd name="T26" fmla="*/ 104 w 496"/>
                    <a:gd name="T27" fmla="*/ 461 h 600"/>
                    <a:gd name="T28" fmla="*/ 68 w 496"/>
                    <a:gd name="T29" fmla="*/ 505 h 600"/>
                    <a:gd name="T30" fmla="*/ 36 w 496"/>
                    <a:gd name="T31" fmla="*/ 551 h 600"/>
                    <a:gd name="T32" fmla="*/ 9 w 496"/>
                    <a:gd name="T33" fmla="*/ 600 h 600"/>
                    <a:gd name="T34" fmla="*/ 3 w 496"/>
                    <a:gd name="T35" fmla="*/ 560 h 600"/>
                    <a:gd name="T36" fmla="*/ 0 w 496"/>
                    <a:gd name="T37" fmla="*/ 517 h 600"/>
                    <a:gd name="T38" fmla="*/ 3 w 496"/>
                    <a:gd name="T39" fmla="*/ 477 h 600"/>
                    <a:gd name="T40" fmla="*/ 10 w 496"/>
                    <a:gd name="T41" fmla="*/ 436 h 600"/>
                    <a:gd name="T42" fmla="*/ 22 w 496"/>
                    <a:gd name="T43" fmla="*/ 395 h 600"/>
                    <a:gd name="T44" fmla="*/ 38 w 496"/>
                    <a:gd name="T45" fmla="*/ 358 h 600"/>
                    <a:gd name="T46" fmla="*/ 59 w 496"/>
                    <a:gd name="T47" fmla="*/ 322 h 600"/>
                    <a:gd name="T48" fmla="*/ 85 w 496"/>
                    <a:gd name="T49" fmla="*/ 289 h 600"/>
                    <a:gd name="T50" fmla="*/ 115 w 496"/>
                    <a:gd name="T51" fmla="*/ 261 h 600"/>
                    <a:gd name="T52" fmla="*/ 156 w 496"/>
                    <a:gd name="T53" fmla="*/ 231 h 600"/>
                    <a:gd name="T54" fmla="*/ 200 w 496"/>
                    <a:gd name="T55" fmla="*/ 203 h 600"/>
                    <a:gd name="T56" fmla="*/ 244 w 496"/>
                    <a:gd name="T57" fmla="*/ 178 h 600"/>
                    <a:gd name="T58" fmla="*/ 290 w 496"/>
                    <a:gd name="T59" fmla="*/ 156 h 600"/>
                    <a:gd name="T60" fmla="*/ 336 w 496"/>
                    <a:gd name="T61" fmla="*/ 133 h 600"/>
                    <a:gd name="T62" fmla="*/ 367 w 496"/>
                    <a:gd name="T63" fmla="*/ 116 h 600"/>
                    <a:gd name="T64" fmla="*/ 398 w 496"/>
                    <a:gd name="T65" fmla="*/ 98 h 600"/>
                    <a:gd name="T66" fmla="*/ 426 w 496"/>
                    <a:gd name="T67" fmla="*/ 78 h 600"/>
                    <a:gd name="T68" fmla="*/ 453 w 496"/>
                    <a:gd name="T69" fmla="*/ 55 h 600"/>
                    <a:gd name="T70" fmla="*/ 477 w 496"/>
                    <a:gd name="T71" fmla="*/ 29 h 600"/>
                    <a:gd name="T72" fmla="*/ 496 w 496"/>
                    <a:gd name="T73"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6" h="600">
                      <a:moveTo>
                        <a:pt x="496" y="0"/>
                      </a:moveTo>
                      <a:lnTo>
                        <a:pt x="487" y="38"/>
                      </a:lnTo>
                      <a:lnTo>
                        <a:pt x="477" y="76"/>
                      </a:lnTo>
                      <a:lnTo>
                        <a:pt x="463" y="115"/>
                      </a:lnTo>
                      <a:lnTo>
                        <a:pt x="446" y="152"/>
                      </a:lnTo>
                      <a:lnTo>
                        <a:pt x="426" y="186"/>
                      </a:lnTo>
                      <a:lnTo>
                        <a:pt x="403" y="217"/>
                      </a:lnTo>
                      <a:lnTo>
                        <a:pt x="365" y="257"/>
                      </a:lnTo>
                      <a:lnTo>
                        <a:pt x="322" y="293"/>
                      </a:lnTo>
                      <a:lnTo>
                        <a:pt x="279" y="326"/>
                      </a:lnTo>
                      <a:lnTo>
                        <a:pt x="234" y="358"/>
                      </a:lnTo>
                      <a:lnTo>
                        <a:pt x="188" y="390"/>
                      </a:lnTo>
                      <a:lnTo>
                        <a:pt x="145" y="424"/>
                      </a:lnTo>
                      <a:lnTo>
                        <a:pt x="104" y="461"/>
                      </a:lnTo>
                      <a:lnTo>
                        <a:pt x="68" y="505"/>
                      </a:lnTo>
                      <a:lnTo>
                        <a:pt x="36" y="551"/>
                      </a:lnTo>
                      <a:lnTo>
                        <a:pt x="9" y="600"/>
                      </a:lnTo>
                      <a:lnTo>
                        <a:pt x="3" y="560"/>
                      </a:lnTo>
                      <a:lnTo>
                        <a:pt x="0" y="517"/>
                      </a:lnTo>
                      <a:lnTo>
                        <a:pt x="3" y="477"/>
                      </a:lnTo>
                      <a:lnTo>
                        <a:pt x="10" y="436"/>
                      </a:lnTo>
                      <a:lnTo>
                        <a:pt x="22" y="395"/>
                      </a:lnTo>
                      <a:lnTo>
                        <a:pt x="38" y="358"/>
                      </a:lnTo>
                      <a:lnTo>
                        <a:pt x="59" y="322"/>
                      </a:lnTo>
                      <a:lnTo>
                        <a:pt x="85" y="289"/>
                      </a:lnTo>
                      <a:lnTo>
                        <a:pt x="115" y="261"/>
                      </a:lnTo>
                      <a:lnTo>
                        <a:pt x="156" y="231"/>
                      </a:lnTo>
                      <a:lnTo>
                        <a:pt x="200" y="203"/>
                      </a:lnTo>
                      <a:lnTo>
                        <a:pt x="244" y="178"/>
                      </a:lnTo>
                      <a:lnTo>
                        <a:pt x="290" y="156"/>
                      </a:lnTo>
                      <a:lnTo>
                        <a:pt x="336" y="133"/>
                      </a:lnTo>
                      <a:lnTo>
                        <a:pt x="367" y="116"/>
                      </a:lnTo>
                      <a:lnTo>
                        <a:pt x="398" y="98"/>
                      </a:lnTo>
                      <a:lnTo>
                        <a:pt x="426" y="78"/>
                      </a:lnTo>
                      <a:lnTo>
                        <a:pt x="453" y="55"/>
                      </a:lnTo>
                      <a:lnTo>
                        <a:pt x="477" y="29"/>
                      </a:lnTo>
                      <a:lnTo>
                        <a:pt x="496" y="0"/>
                      </a:lnTo>
                      <a:close/>
                    </a:path>
                  </a:pathLst>
                </a:custGeom>
                <a:solidFill>
                  <a:schemeClr val="accent1">
                    <a:alpha val="50000"/>
                  </a:schemeClr>
                </a:solidFill>
                <a:ln w="0">
                  <a:noFill/>
                  <a:prstDash val="solid"/>
                  <a:round/>
                </a:ln>
              </p:spPr>
              <p:txBody>
                <a:bodyPr vert="horz" wrap="square" lIns="91440" tIns="45720" rIns="91440" bIns="45720" numCol="1" anchor="t" anchorCtr="0" compatLnSpc="1">
                  <a:normAutofit lnSpcReduction="1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88" name="íṡ1iḋè"/>
                <p:cNvSpPr/>
                <p:nvPr/>
              </p:nvSpPr>
              <p:spPr bwMode="auto">
                <a:xfrm>
                  <a:off x="6265015" y="3366205"/>
                  <a:ext cx="421853" cy="503412"/>
                </a:xfrm>
                <a:custGeom>
                  <a:avLst/>
                  <a:gdLst>
                    <a:gd name="T0" fmla="*/ 445 w 448"/>
                    <a:gd name="T1" fmla="*/ 0 h 537"/>
                    <a:gd name="T2" fmla="*/ 448 w 448"/>
                    <a:gd name="T3" fmla="*/ 60 h 537"/>
                    <a:gd name="T4" fmla="*/ 444 w 448"/>
                    <a:gd name="T5" fmla="*/ 121 h 537"/>
                    <a:gd name="T6" fmla="*/ 433 w 448"/>
                    <a:gd name="T7" fmla="*/ 180 h 537"/>
                    <a:gd name="T8" fmla="*/ 418 w 448"/>
                    <a:gd name="T9" fmla="*/ 222 h 537"/>
                    <a:gd name="T10" fmla="*/ 401 w 448"/>
                    <a:gd name="T11" fmla="*/ 260 h 537"/>
                    <a:gd name="T12" fmla="*/ 376 w 448"/>
                    <a:gd name="T13" fmla="*/ 295 h 537"/>
                    <a:gd name="T14" fmla="*/ 349 w 448"/>
                    <a:gd name="T15" fmla="*/ 326 h 537"/>
                    <a:gd name="T16" fmla="*/ 317 w 448"/>
                    <a:gd name="T17" fmla="*/ 354 h 537"/>
                    <a:gd name="T18" fmla="*/ 283 w 448"/>
                    <a:gd name="T19" fmla="*/ 379 h 537"/>
                    <a:gd name="T20" fmla="*/ 245 w 448"/>
                    <a:gd name="T21" fmla="*/ 402 h 537"/>
                    <a:gd name="T22" fmla="*/ 207 w 448"/>
                    <a:gd name="T23" fmla="*/ 418 h 537"/>
                    <a:gd name="T24" fmla="*/ 170 w 448"/>
                    <a:gd name="T25" fmla="*/ 433 h 537"/>
                    <a:gd name="T26" fmla="*/ 132 w 448"/>
                    <a:gd name="T27" fmla="*/ 446 h 537"/>
                    <a:gd name="T28" fmla="*/ 94 w 448"/>
                    <a:gd name="T29" fmla="*/ 462 h 537"/>
                    <a:gd name="T30" fmla="*/ 72 w 448"/>
                    <a:gd name="T31" fmla="*/ 472 h 537"/>
                    <a:gd name="T32" fmla="*/ 50 w 448"/>
                    <a:gd name="T33" fmla="*/ 484 h 537"/>
                    <a:gd name="T34" fmla="*/ 31 w 448"/>
                    <a:gd name="T35" fmla="*/ 501 h 537"/>
                    <a:gd name="T36" fmla="*/ 0 w 448"/>
                    <a:gd name="T37" fmla="*/ 537 h 537"/>
                    <a:gd name="T38" fmla="*/ 2 w 448"/>
                    <a:gd name="T39" fmla="*/ 532 h 537"/>
                    <a:gd name="T40" fmla="*/ 4 w 448"/>
                    <a:gd name="T41" fmla="*/ 520 h 537"/>
                    <a:gd name="T42" fmla="*/ 9 w 448"/>
                    <a:gd name="T43" fmla="*/ 502 h 537"/>
                    <a:gd name="T44" fmla="*/ 17 w 448"/>
                    <a:gd name="T45" fmla="*/ 478 h 537"/>
                    <a:gd name="T46" fmla="*/ 28 w 448"/>
                    <a:gd name="T47" fmla="*/ 450 h 537"/>
                    <a:gd name="T48" fmla="*/ 42 w 448"/>
                    <a:gd name="T49" fmla="*/ 419 h 537"/>
                    <a:gd name="T50" fmla="*/ 63 w 448"/>
                    <a:gd name="T51" fmla="*/ 386 h 537"/>
                    <a:gd name="T52" fmla="*/ 87 w 448"/>
                    <a:gd name="T53" fmla="*/ 351 h 537"/>
                    <a:gd name="T54" fmla="*/ 117 w 448"/>
                    <a:gd name="T55" fmla="*/ 316 h 537"/>
                    <a:gd name="T56" fmla="*/ 152 w 448"/>
                    <a:gd name="T57" fmla="*/ 283 h 537"/>
                    <a:gd name="T58" fmla="*/ 184 w 448"/>
                    <a:gd name="T59" fmla="*/ 258 h 537"/>
                    <a:gd name="T60" fmla="*/ 218 w 448"/>
                    <a:gd name="T61" fmla="*/ 233 h 537"/>
                    <a:gd name="T62" fmla="*/ 252 w 448"/>
                    <a:gd name="T63" fmla="*/ 209 h 537"/>
                    <a:gd name="T64" fmla="*/ 285 w 448"/>
                    <a:gd name="T65" fmla="*/ 185 h 537"/>
                    <a:gd name="T66" fmla="*/ 319 w 448"/>
                    <a:gd name="T67" fmla="*/ 159 h 537"/>
                    <a:gd name="T68" fmla="*/ 349 w 448"/>
                    <a:gd name="T69" fmla="*/ 133 h 537"/>
                    <a:gd name="T70" fmla="*/ 379 w 448"/>
                    <a:gd name="T71" fmla="*/ 103 h 537"/>
                    <a:gd name="T72" fmla="*/ 404 w 448"/>
                    <a:gd name="T73" fmla="*/ 73 h 537"/>
                    <a:gd name="T74" fmla="*/ 427 w 448"/>
                    <a:gd name="T75" fmla="*/ 38 h 537"/>
                    <a:gd name="T76" fmla="*/ 445 w 448"/>
                    <a:gd name="T7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8" h="537">
                      <a:moveTo>
                        <a:pt x="445" y="0"/>
                      </a:moveTo>
                      <a:lnTo>
                        <a:pt x="448" y="60"/>
                      </a:lnTo>
                      <a:lnTo>
                        <a:pt x="444" y="121"/>
                      </a:lnTo>
                      <a:lnTo>
                        <a:pt x="433" y="180"/>
                      </a:lnTo>
                      <a:lnTo>
                        <a:pt x="418" y="222"/>
                      </a:lnTo>
                      <a:lnTo>
                        <a:pt x="401" y="260"/>
                      </a:lnTo>
                      <a:lnTo>
                        <a:pt x="376" y="295"/>
                      </a:lnTo>
                      <a:lnTo>
                        <a:pt x="349" y="326"/>
                      </a:lnTo>
                      <a:lnTo>
                        <a:pt x="317" y="354"/>
                      </a:lnTo>
                      <a:lnTo>
                        <a:pt x="283" y="379"/>
                      </a:lnTo>
                      <a:lnTo>
                        <a:pt x="245" y="402"/>
                      </a:lnTo>
                      <a:lnTo>
                        <a:pt x="207" y="418"/>
                      </a:lnTo>
                      <a:lnTo>
                        <a:pt x="170" y="433"/>
                      </a:lnTo>
                      <a:lnTo>
                        <a:pt x="132" y="446"/>
                      </a:lnTo>
                      <a:lnTo>
                        <a:pt x="94" y="462"/>
                      </a:lnTo>
                      <a:lnTo>
                        <a:pt x="72" y="472"/>
                      </a:lnTo>
                      <a:lnTo>
                        <a:pt x="50" y="484"/>
                      </a:lnTo>
                      <a:lnTo>
                        <a:pt x="31" y="501"/>
                      </a:lnTo>
                      <a:lnTo>
                        <a:pt x="0" y="537"/>
                      </a:lnTo>
                      <a:lnTo>
                        <a:pt x="2" y="532"/>
                      </a:lnTo>
                      <a:lnTo>
                        <a:pt x="4" y="520"/>
                      </a:lnTo>
                      <a:lnTo>
                        <a:pt x="9" y="502"/>
                      </a:lnTo>
                      <a:lnTo>
                        <a:pt x="17" y="478"/>
                      </a:lnTo>
                      <a:lnTo>
                        <a:pt x="28" y="450"/>
                      </a:lnTo>
                      <a:lnTo>
                        <a:pt x="42" y="419"/>
                      </a:lnTo>
                      <a:lnTo>
                        <a:pt x="63" y="386"/>
                      </a:lnTo>
                      <a:lnTo>
                        <a:pt x="87" y="351"/>
                      </a:lnTo>
                      <a:lnTo>
                        <a:pt x="117" y="316"/>
                      </a:lnTo>
                      <a:lnTo>
                        <a:pt x="152" y="283"/>
                      </a:lnTo>
                      <a:lnTo>
                        <a:pt x="184" y="258"/>
                      </a:lnTo>
                      <a:lnTo>
                        <a:pt x="218" y="233"/>
                      </a:lnTo>
                      <a:lnTo>
                        <a:pt x="252" y="209"/>
                      </a:lnTo>
                      <a:lnTo>
                        <a:pt x="285" y="185"/>
                      </a:lnTo>
                      <a:lnTo>
                        <a:pt x="319" y="159"/>
                      </a:lnTo>
                      <a:lnTo>
                        <a:pt x="349" y="133"/>
                      </a:lnTo>
                      <a:lnTo>
                        <a:pt x="379" y="103"/>
                      </a:lnTo>
                      <a:lnTo>
                        <a:pt x="404" y="73"/>
                      </a:lnTo>
                      <a:lnTo>
                        <a:pt x="427" y="38"/>
                      </a:lnTo>
                      <a:lnTo>
                        <a:pt x="445" y="0"/>
                      </a:lnTo>
                      <a:close/>
                    </a:path>
                  </a:pathLst>
                </a:custGeom>
                <a:solidFill>
                  <a:schemeClr val="accent1">
                    <a:alpha val="75000"/>
                  </a:schemeClr>
                </a:solidFill>
                <a:ln w="0">
                  <a:noFill/>
                  <a:prstDash val="solid"/>
                  <a:round/>
                </a:ln>
              </p:spPr>
              <p:txBody>
                <a:bodyPr vert="horz" wrap="square" lIns="91440" tIns="45720" rIns="91440" bIns="45720" numCol="1" anchor="t" anchorCtr="0" compatLnSpc="1">
                  <a:normAutofit fontScale="92500" lnSpcReduction="1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grpSp>
            <p:nvGrpSpPr>
              <p:cNvPr id="140" name="ïŝľíḍé"/>
              <p:cNvGrpSpPr/>
              <p:nvPr/>
            </p:nvGrpSpPr>
            <p:grpSpPr>
              <a:xfrm>
                <a:off x="4507296" y="4365856"/>
                <a:ext cx="753710" cy="303735"/>
                <a:chOff x="4507296" y="3636201"/>
                <a:chExt cx="753710" cy="303735"/>
              </a:xfrm>
            </p:grpSpPr>
            <p:sp>
              <p:nvSpPr>
                <p:cNvPr id="185" name="ï$lïḓé"/>
                <p:cNvSpPr/>
                <p:nvPr/>
              </p:nvSpPr>
              <p:spPr bwMode="auto">
                <a:xfrm>
                  <a:off x="4549480" y="3759945"/>
                  <a:ext cx="711526" cy="179991"/>
                </a:xfrm>
                <a:custGeom>
                  <a:avLst/>
                  <a:gdLst>
                    <a:gd name="T0" fmla="*/ 0 w 759"/>
                    <a:gd name="T1" fmla="*/ 0 h 193"/>
                    <a:gd name="T2" fmla="*/ 51 w 759"/>
                    <a:gd name="T3" fmla="*/ 20 h 193"/>
                    <a:gd name="T4" fmla="*/ 106 w 759"/>
                    <a:gd name="T5" fmla="*/ 37 h 193"/>
                    <a:gd name="T6" fmla="*/ 161 w 759"/>
                    <a:gd name="T7" fmla="*/ 46 h 193"/>
                    <a:gd name="T8" fmla="*/ 216 w 759"/>
                    <a:gd name="T9" fmla="*/ 49 h 193"/>
                    <a:gd name="T10" fmla="*/ 273 w 759"/>
                    <a:gd name="T11" fmla="*/ 47 h 193"/>
                    <a:gd name="T12" fmla="*/ 328 w 759"/>
                    <a:gd name="T13" fmla="*/ 43 h 193"/>
                    <a:gd name="T14" fmla="*/ 383 w 759"/>
                    <a:gd name="T15" fmla="*/ 39 h 193"/>
                    <a:gd name="T16" fmla="*/ 438 w 759"/>
                    <a:gd name="T17" fmla="*/ 38 h 193"/>
                    <a:gd name="T18" fmla="*/ 493 w 759"/>
                    <a:gd name="T19" fmla="*/ 39 h 193"/>
                    <a:gd name="T20" fmla="*/ 549 w 759"/>
                    <a:gd name="T21" fmla="*/ 46 h 193"/>
                    <a:gd name="T22" fmla="*/ 594 w 759"/>
                    <a:gd name="T23" fmla="*/ 57 h 193"/>
                    <a:gd name="T24" fmla="*/ 638 w 759"/>
                    <a:gd name="T25" fmla="*/ 75 h 193"/>
                    <a:gd name="T26" fmla="*/ 681 w 759"/>
                    <a:gd name="T27" fmla="*/ 98 h 193"/>
                    <a:gd name="T28" fmla="*/ 722 w 759"/>
                    <a:gd name="T29" fmla="*/ 125 h 193"/>
                    <a:gd name="T30" fmla="*/ 759 w 759"/>
                    <a:gd name="T31" fmla="*/ 153 h 193"/>
                    <a:gd name="T32" fmla="*/ 725 w 759"/>
                    <a:gd name="T33" fmla="*/ 144 h 193"/>
                    <a:gd name="T34" fmla="*/ 691 w 759"/>
                    <a:gd name="T35" fmla="*/ 139 h 193"/>
                    <a:gd name="T36" fmla="*/ 655 w 759"/>
                    <a:gd name="T37" fmla="*/ 137 h 193"/>
                    <a:gd name="T38" fmla="*/ 620 w 759"/>
                    <a:gd name="T39" fmla="*/ 140 h 193"/>
                    <a:gd name="T40" fmla="*/ 585 w 759"/>
                    <a:gd name="T41" fmla="*/ 145 h 193"/>
                    <a:gd name="T42" fmla="*/ 551 w 759"/>
                    <a:gd name="T43" fmla="*/ 153 h 193"/>
                    <a:gd name="T44" fmla="*/ 500 w 759"/>
                    <a:gd name="T45" fmla="*/ 164 h 193"/>
                    <a:gd name="T46" fmla="*/ 450 w 759"/>
                    <a:gd name="T47" fmla="*/ 176 h 193"/>
                    <a:gd name="T48" fmla="*/ 401 w 759"/>
                    <a:gd name="T49" fmla="*/ 185 h 193"/>
                    <a:gd name="T50" fmla="*/ 349 w 759"/>
                    <a:gd name="T51" fmla="*/ 192 h 193"/>
                    <a:gd name="T52" fmla="*/ 297 w 759"/>
                    <a:gd name="T53" fmla="*/ 193 h 193"/>
                    <a:gd name="T54" fmla="*/ 251 w 759"/>
                    <a:gd name="T55" fmla="*/ 190 h 193"/>
                    <a:gd name="T56" fmla="*/ 206 w 759"/>
                    <a:gd name="T57" fmla="*/ 179 h 193"/>
                    <a:gd name="T58" fmla="*/ 163 w 759"/>
                    <a:gd name="T59" fmla="*/ 162 h 193"/>
                    <a:gd name="T60" fmla="*/ 123 w 759"/>
                    <a:gd name="T61" fmla="*/ 139 h 193"/>
                    <a:gd name="T62" fmla="*/ 86 w 759"/>
                    <a:gd name="T63" fmla="*/ 109 h 193"/>
                    <a:gd name="T64" fmla="*/ 53 w 759"/>
                    <a:gd name="T65" fmla="*/ 76 h 193"/>
                    <a:gd name="T66" fmla="*/ 23 w 759"/>
                    <a:gd name="T67" fmla="*/ 39 h 193"/>
                    <a:gd name="T68" fmla="*/ 0 w 759"/>
                    <a:gd name="T69"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9" h="193">
                      <a:moveTo>
                        <a:pt x="0" y="0"/>
                      </a:moveTo>
                      <a:lnTo>
                        <a:pt x="51" y="20"/>
                      </a:lnTo>
                      <a:lnTo>
                        <a:pt x="106" y="37"/>
                      </a:lnTo>
                      <a:lnTo>
                        <a:pt x="161" y="46"/>
                      </a:lnTo>
                      <a:lnTo>
                        <a:pt x="216" y="49"/>
                      </a:lnTo>
                      <a:lnTo>
                        <a:pt x="273" y="47"/>
                      </a:lnTo>
                      <a:lnTo>
                        <a:pt x="328" y="43"/>
                      </a:lnTo>
                      <a:lnTo>
                        <a:pt x="383" y="39"/>
                      </a:lnTo>
                      <a:lnTo>
                        <a:pt x="438" y="38"/>
                      </a:lnTo>
                      <a:lnTo>
                        <a:pt x="493" y="39"/>
                      </a:lnTo>
                      <a:lnTo>
                        <a:pt x="549" y="46"/>
                      </a:lnTo>
                      <a:lnTo>
                        <a:pt x="594" y="57"/>
                      </a:lnTo>
                      <a:lnTo>
                        <a:pt x="638" y="75"/>
                      </a:lnTo>
                      <a:lnTo>
                        <a:pt x="681" y="98"/>
                      </a:lnTo>
                      <a:lnTo>
                        <a:pt x="722" y="125"/>
                      </a:lnTo>
                      <a:lnTo>
                        <a:pt x="759" y="153"/>
                      </a:lnTo>
                      <a:lnTo>
                        <a:pt x="725" y="144"/>
                      </a:lnTo>
                      <a:lnTo>
                        <a:pt x="691" y="139"/>
                      </a:lnTo>
                      <a:lnTo>
                        <a:pt x="655" y="137"/>
                      </a:lnTo>
                      <a:lnTo>
                        <a:pt x="620" y="140"/>
                      </a:lnTo>
                      <a:lnTo>
                        <a:pt x="585" y="145"/>
                      </a:lnTo>
                      <a:lnTo>
                        <a:pt x="551" y="153"/>
                      </a:lnTo>
                      <a:lnTo>
                        <a:pt x="500" y="164"/>
                      </a:lnTo>
                      <a:lnTo>
                        <a:pt x="450" y="176"/>
                      </a:lnTo>
                      <a:lnTo>
                        <a:pt x="401" y="185"/>
                      </a:lnTo>
                      <a:lnTo>
                        <a:pt x="349" y="192"/>
                      </a:lnTo>
                      <a:lnTo>
                        <a:pt x="297" y="193"/>
                      </a:lnTo>
                      <a:lnTo>
                        <a:pt x="251" y="190"/>
                      </a:lnTo>
                      <a:lnTo>
                        <a:pt x="206" y="179"/>
                      </a:lnTo>
                      <a:lnTo>
                        <a:pt x="163" y="162"/>
                      </a:lnTo>
                      <a:lnTo>
                        <a:pt x="123" y="139"/>
                      </a:lnTo>
                      <a:lnTo>
                        <a:pt x="86" y="109"/>
                      </a:lnTo>
                      <a:lnTo>
                        <a:pt x="53" y="76"/>
                      </a:lnTo>
                      <a:lnTo>
                        <a:pt x="23" y="39"/>
                      </a:lnTo>
                      <a:lnTo>
                        <a:pt x="0" y="0"/>
                      </a:lnTo>
                      <a:close/>
                    </a:path>
                  </a:pathLst>
                </a:custGeom>
                <a:solidFill>
                  <a:schemeClr val="accent3">
                    <a:alpha val="75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86" name="ïṥlîḑê"/>
                <p:cNvSpPr/>
                <p:nvPr/>
              </p:nvSpPr>
              <p:spPr bwMode="auto">
                <a:xfrm>
                  <a:off x="4507296" y="3636201"/>
                  <a:ext cx="641216" cy="177180"/>
                </a:xfrm>
                <a:custGeom>
                  <a:avLst/>
                  <a:gdLst>
                    <a:gd name="T0" fmla="*/ 361 w 684"/>
                    <a:gd name="T1" fmla="*/ 0 h 191"/>
                    <a:gd name="T2" fmla="*/ 403 w 684"/>
                    <a:gd name="T3" fmla="*/ 1 h 191"/>
                    <a:gd name="T4" fmla="*/ 444 w 684"/>
                    <a:gd name="T5" fmla="*/ 8 h 191"/>
                    <a:gd name="T6" fmla="*/ 484 w 684"/>
                    <a:gd name="T7" fmla="*/ 19 h 191"/>
                    <a:gd name="T8" fmla="*/ 523 w 684"/>
                    <a:gd name="T9" fmla="*/ 37 h 191"/>
                    <a:gd name="T10" fmla="*/ 560 w 684"/>
                    <a:gd name="T11" fmla="*/ 61 h 191"/>
                    <a:gd name="T12" fmla="*/ 606 w 684"/>
                    <a:gd name="T13" fmla="*/ 100 h 191"/>
                    <a:gd name="T14" fmla="*/ 649 w 684"/>
                    <a:gd name="T15" fmla="*/ 143 h 191"/>
                    <a:gd name="T16" fmla="*/ 684 w 684"/>
                    <a:gd name="T17" fmla="*/ 191 h 191"/>
                    <a:gd name="T18" fmla="*/ 642 w 684"/>
                    <a:gd name="T19" fmla="*/ 172 h 191"/>
                    <a:gd name="T20" fmla="*/ 599 w 684"/>
                    <a:gd name="T21" fmla="*/ 160 h 191"/>
                    <a:gd name="T22" fmla="*/ 554 w 684"/>
                    <a:gd name="T23" fmla="*/ 152 h 191"/>
                    <a:gd name="T24" fmla="*/ 508 w 684"/>
                    <a:gd name="T25" fmla="*/ 149 h 191"/>
                    <a:gd name="T26" fmla="*/ 462 w 684"/>
                    <a:gd name="T27" fmla="*/ 151 h 191"/>
                    <a:gd name="T28" fmla="*/ 416 w 684"/>
                    <a:gd name="T29" fmla="*/ 153 h 191"/>
                    <a:gd name="T30" fmla="*/ 370 w 684"/>
                    <a:gd name="T31" fmla="*/ 156 h 191"/>
                    <a:gd name="T32" fmla="*/ 324 w 684"/>
                    <a:gd name="T33" fmla="*/ 158 h 191"/>
                    <a:gd name="T34" fmla="*/ 279 w 684"/>
                    <a:gd name="T35" fmla="*/ 160 h 191"/>
                    <a:gd name="T36" fmla="*/ 237 w 684"/>
                    <a:gd name="T37" fmla="*/ 157 h 191"/>
                    <a:gd name="T38" fmla="*/ 198 w 684"/>
                    <a:gd name="T39" fmla="*/ 151 h 191"/>
                    <a:gd name="T40" fmla="*/ 164 w 684"/>
                    <a:gd name="T41" fmla="*/ 143 h 191"/>
                    <a:gd name="T42" fmla="*/ 131 w 684"/>
                    <a:gd name="T43" fmla="*/ 133 h 191"/>
                    <a:gd name="T44" fmla="*/ 101 w 684"/>
                    <a:gd name="T45" fmla="*/ 121 h 191"/>
                    <a:gd name="T46" fmla="*/ 76 w 684"/>
                    <a:gd name="T47" fmla="*/ 109 h 191"/>
                    <a:gd name="T48" fmla="*/ 53 w 684"/>
                    <a:gd name="T49" fmla="*/ 97 h 191"/>
                    <a:gd name="T50" fmla="*/ 35 w 684"/>
                    <a:gd name="T51" fmla="*/ 86 h 191"/>
                    <a:gd name="T52" fmla="*/ 19 w 684"/>
                    <a:gd name="T53" fmla="*/ 75 h 191"/>
                    <a:gd name="T54" fmla="*/ 9 w 684"/>
                    <a:gd name="T55" fmla="*/ 66 h 191"/>
                    <a:gd name="T56" fmla="*/ 1 w 684"/>
                    <a:gd name="T57" fmla="*/ 61 h 191"/>
                    <a:gd name="T58" fmla="*/ 0 w 684"/>
                    <a:gd name="T59" fmla="*/ 60 h 191"/>
                    <a:gd name="T60" fmla="*/ 46 w 684"/>
                    <a:gd name="T61" fmla="*/ 68 h 191"/>
                    <a:gd name="T62" fmla="*/ 71 w 684"/>
                    <a:gd name="T63" fmla="*/ 69 h 191"/>
                    <a:gd name="T64" fmla="*/ 95 w 684"/>
                    <a:gd name="T65" fmla="*/ 65 h 191"/>
                    <a:gd name="T66" fmla="*/ 119 w 684"/>
                    <a:gd name="T67" fmla="*/ 59 h 191"/>
                    <a:gd name="T68" fmla="*/ 159 w 684"/>
                    <a:gd name="T69" fmla="*/ 46 h 191"/>
                    <a:gd name="T70" fmla="*/ 197 w 684"/>
                    <a:gd name="T71" fmla="*/ 32 h 191"/>
                    <a:gd name="T72" fmla="*/ 234 w 684"/>
                    <a:gd name="T73" fmla="*/ 19 h 191"/>
                    <a:gd name="T74" fmla="*/ 274 w 684"/>
                    <a:gd name="T75" fmla="*/ 9 h 191"/>
                    <a:gd name="T76" fmla="*/ 317 w 684"/>
                    <a:gd name="T77" fmla="*/ 3 h 191"/>
                    <a:gd name="T78" fmla="*/ 361 w 684"/>
                    <a:gd name="T79"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4" h="191">
                      <a:moveTo>
                        <a:pt x="361" y="0"/>
                      </a:moveTo>
                      <a:lnTo>
                        <a:pt x="403" y="1"/>
                      </a:lnTo>
                      <a:lnTo>
                        <a:pt x="444" y="8"/>
                      </a:lnTo>
                      <a:lnTo>
                        <a:pt x="484" y="19"/>
                      </a:lnTo>
                      <a:lnTo>
                        <a:pt x="523" y="37"/>
                      </a:lnTo>
                      <a:lnTo>
                        <a:pt x="560" y="61"/>
                      </a:lnTo>
                      <a:lnTo>
                        <a:pt x="606" y="100"/>
                      </a:lnTo>
                      <a:lnTo>
                        <a:pt x="649" y="143"/>
                      </a:lnTo>
                      <a:lnTo>
                        <a:pt x="684" y="191"/>
                      </a:lnTo>
                      <a:lnTo>
                        <a:pt x="642" y="172"/>
                      </a:lnTo>
                      <a:lnTo>
                        <a:pt x="599" y="160"/>
                      </a:lnTo>
                      <a:lnTo>
                        <a:pt x="554" y="152"/>
                      </a:lnTo>
                      <a:lnTo>
                        <a:pt x="508" y="149"/>
                      </a:lnTo>
                      <a:lnTo>
                        <a:pt x="462" y="151"/>
                      </a:lnTo>
                      <a:lnTo>
                        <a:pt x="416" y="153"/>
                      </a:lnTo>
                      <a:lnTo>
                        <a:pt x="370" y="156"/>
                      </a:lnTo>
                      <a:lnTo>
                        <a:pt x="324" y="158"/>
                      </a:lnTo>
                      <a:lnTo>
                        <a:pt x="279" y="160"/>
                      </a:lnTo>
                      <a:lnTo>
                        <a:pt x="237" y="157"/>
                      </a:lnTo>
                      <a:lnTo>
                        <a:pt x="198" y="151"/>
                      </a:lnTo>
                      <a:lnTo>
                        <a:pt x="164" y="143"/>
                      </a:lnTo>
                      <a:lnTo>
                        <a:pt x="131" y="133"/>
                      </a:lnTo>
                      <a:lnTo>
                        <a:pt x="101" y="121"/>
                      </a:lnTo>
                      <a:lnTo>
                        <a:pt x="76" y="109"/>
                      </a:lnTo>
                      <a:lnTo>
                        <a:pt x="53" y="97"/>
                      </a:lnTo>
                      <a:lnTo>
                        <a:pt x="35" y="86"/>
                      </a:lnTo>
                      <a:lnTo>
                        <a:pt x="19" y="75"/>
                      </a:lnTo>
                      <a:lnTo>
                        <a:pt x="9" y="66"/>
                      </a:lnTo>
                      <a:lnTo>
                        <a:pt x="1" y="61"/>
                      </a:lnTo>
                      <a:lnTo>
                        <a:pt x="0" y="60"/>
                      </a:lnTo>
                      <a:lnTo>
                        <a:pt x="46" y="68"/>
                      </a:lnTo>
                      <a:lnTo>
                        <a:pt x="71" y="69"/>
                      </a:lnTo>
                      <a:lnTo>
                        <a:pt x="95" y="65"/>
                      </a:lnTo>
                      <a:lnTo>
                        <a:pt x="119" y="59"/>
                      </a:lnTo>
                      <a:lnTo>
                        <a:pt x="159" y="46"/>
                      </a:lnTo>
                      <a:lnTo>
                        <a:pt x="197" y="32"/>
                      </a:lnTo>
                      <a:lnTo>
                        <a:pt x="234" y="19"/>
                      </a:lnTo>
                      <a:lnTo>
                        <a:pt x="274" y="9"/>
                      </a:lnTo>
                      <a:lnTo>
                        <a:pt x="317" y="3"/>
                      </a:lnTo>
                      <a:lnTo>
                        <a:pt x="361" y="0"/>
                      </a:lnTo>
                      <a:close/>
                    </a:path>
                  </a:pathLst>
                </a:custGeom>
                <a:solidFill>
                  <a:schemeClr val="accent3">
                    <a:alpha val="50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grpSp>
            <p:nvGrpSpPr>
              <p:cNvPr id="141" name="îṣļïďè"/>
              <p:cNvGrpSpPr/>
              <p:nvPr/>
            </p:nvGrpSpPr>
            <p:grpSpPr>
              <a:xfrm>
                <a:off x="5289130" y="3409646"/>
                <a:ext cx="365606" cy="745274"/>
                <a:chOff x="5289130" y="2679991"/>
                <a:chExt cx="365606" cy="745274"/>
              </a:xfrm>
            </p:grpSpPr>
            <p:sp>
              <p:nvSpPr>
                <p:cNvPr id="183" name="îś1íďè"/>
                <p:cNvSpPr/>
                <p:nvPr/>
              </p:nvSpPr>
              <p:spPr bwMode="auto">
                <a:xfrm>
                  <a:off x="5289130" y="2753112"/>
                  <a:ext cx="317797" cy="672153"/>
                </a:xfrm>
                <a:custGeom>
                  <a:avLst/>
                  <a:gdLst>
                    <a:gd name="T0" fmla="*/ 50 w 339"/>
                    <a:gd name="T1" fmla="*/ 0 h 717"/>
                    <a:gd name="T2" fmla="*/ 60 w 339"/>
                    <a:gd name="T3" fmla="*/ 54 h 717"/>
                    <a:gd name="T4" fmla="*/ 76 w 339"/>
                    <a:gd name="T5" fmla="*/ 108 h 717"/>
                    <a:gd name="T6" fmla="*/ 98 w 339"/>
                    <a:gd name="T7" fmla="*/ 159 h 717"/>
                    <a:gd name="T8" fmla="*/ 126 w 339"/>
                    <a:gd name="T9" fmla="*/ 207 h 717"/>
                    <a:gd name="T10" fmla="*/ 158 w 339"/>
                    <a:gd name="T11" fmla="*/ 253 h 717"/>
                    <a:gd name="T12" fmla="*/ 192 w 339"/>
                    <a:gd name="T13" fmla="*/ 297 h 717"/>
                    <a:gd name="T14" fmla="*/ 225 w 339"/>
                    <a:gd name="T15" fmla="*/ 341 h 717"/>
                    <a:gd name="T16" fmla="*/ 257 w 339"/>
                    <a:gd name="T17" fmla="*/ 386 h 717"/>
                    <a:gd name="T18" fmla="*/ 285 w 339"/>
                    <a:gd name="T19" fmla="*/ 433 h 717"/>
                    <a:gd name="T20" fmla="*/ 310 w 339"/>
                    <a:gd name="T21" fmla="*/ 483 h 717"/>
                    <a:gd name="T22" fmla="*/ 323 w 339"/>
                    <a:gd name="T23" fmla="*/ 520 h 717"/>
                    <a:gd name="T24" fmla="*/ 331 w 339"/>
                    <a:gd name="T25" fmla="*/ 558 h 717"/>
                    <a:gd name="T26" fmla="*/ 336 w 339"/>
                    <a:gd name="T27" fmla="*/ 597 h 717"/>
                    <a:gd name="T28" fmla="*/ 339 w 339"/>
                    <a:gd name="T29" fmla="*/ 638 h 717"/>
                    <a:gd name="T30" fmla="*/ 337 w 339"/>
                    <a:gd name="T31" fmla="*/ 678 h 717"/>
                    <a:gd name="T32" fmla="*/ 335 w 339"/>
                    <a:gd name="T33" fmla="*/ 717 h 717"/>
                    <a:gd name="T34" fmla="*/ 325 w 339"/>
                    <a:gd name="T35" fmla="*/ 684 h 717"/>
                    <a:gd name="T36" fmla="*/ 309 w 339"/>
                    <a:gd name="T37" fmla="*/ 652 h 717"/>
                    <a:gd name="T38" fmla="*/ 290 w 339"/>
                    <a:gd name="T39" fmla="*/ 623 h 717"/>
                    <a:gd name="T40" fmla="*/ 270 w 339"/>
                    <a:gd name="T41" fmla="*/ 595 h 717"/>
                    <a:gd name="T42" fmla="*/ 245 w 339"/>
                    <a:gd name="T43" fmla="*/ 568 h 717"/>
                    <a:gd name="T44" fmla="*/ 221 w 339"/>
                    <a:gd name="T45" fmla="*/ 544 h 717"/>
                    <a:gd name="T46" fmla="*/ 184 w 339"/>
                    <a:gd name="T47" fmla="*/ 507 h 717"/>
                    <a:gd name="T48" fmla="*/ 148 w 339"/>
                    <a:gd name="T49" fmla="*/ 471 h 717"/>
                    <a:gd name="T50" fmla="*/ 112 w 339"/>
                    <a:gd name="T51" fmla="*/ 434 h 717"/>
                    <a:gd name="T52" fmla="*/ 79 w 339"/>
                    <a:gd name="T53" fmla="*/ 396 h 717"/>
                    <a:gd name="T54" fmla="*/ 48 w 339"/>
                    <a:gd name="T55" fmla="*/ 354 h 717"/>
                    <a:gd name="T56" fmla="*/ 28 w 339"/>
                    <a:gd name="T57" fmla="*/ 318 h 717"/>
                    <a:gd name="T58" fmla="*/ 14 w 339"/>
                    <a:gd name="T59" fmla="*/ 279 h 717"/>
                    <a:gd name="T60" fmla="*/ 5 w 339"/>
                    <a:gd name="T61" fmla="*/ 239 h 717"/>
                    <a:gd name="T62" fmla="*/ 0 w 339"/>
                    <a:gd name="T63" fmla="*/ 198 h 717"/>
                    <a:gd name="T64" fmla="*/ 1 w 339"/>
                    <a:gd name="T65" fmla="*/ 156 h 717"/>
                    <a:gd name="T66" fmla="*/ 6 w 339"/>
                    <a:gd name="T67" fmla="*/ 116 h 717"/>
                    <a:gd name="T68" fmla="*/ 16 w 339"/>
                    <a:gd name="T69" fmla="*/ 75 h 717"/>
                    <a:gd name="T70" fmla="*/ 30 w 339"/>
                    <a:gd name="T71" fmla="*/ 37 h 717"/>
                    <a:gd name="T72" fmla="*/ 50 w 339"/>
                    <a:gd name="T73"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9" h="717">
                      <a:moveTo>
                        <a:pt x="50" y="0"/>
                      </a:moveTo>
                      <a:lnTo>
                        <a:pt x="60" y="54"/>
                      </a:lnTo>
                      <a:lnTo>
                        <a:pt x="76" y="108"/>
                      </a:lnTo>
                      <a:lnTo>
                        <a:pt x="98" y="159"/>
                      </a:lnTo>
                      <a:lnTo>
                        <a:pt x="126" y="207"/>
                      </a:lnTo>
                      <a:lnTo>
                        <a:pt x="158" y="253"/>
                      </a:lnTo>
                      <a:lnTo>
                        <a:pt x="192" y="297"/>
                      </a:lnTo>
                      <a:lnTo>
                        <a:pt x="225" y="341"/>
                      </a:lnTo>
                      <a:lnTo>
                        <a:pt x="257" y="386"/>
                      </a:lnTo>
                      <a:lnTo>
                        <a:pt x="285" y="433"/>
                      </a:lnTo>
                      <a:lnTo>
                        <a:pt x="310" y="483"/>
                      </a:lnTo>
                      <a:lnTo>
                        <a:pt x="323" y="520"/>
                      </a:lnTo>
                      <a:lnTo>
                        <a:pt x="331" y="558"/>
                      </a:lnTo>
                      <a:lnTo>
                        <a:pt x="336" y="597"/>
                      </a:lnTo>
                      <a:lnTo>
                        <a:pt x="339" y="638"/>
                      </a:lnTo>
                      <a:lnTo>
                        <a:pt x="337" y="678"/>
                      </a:lnTo>
                      <a:lnTo>
                        <a:pt x="335" y="717"/>
                      </a:lnTo>
                      <a:lnTo>
                        <a:pt x="325" y="684"/>
                      </a:lnTo>
                      <a:lnTo>
                        <a:pt x="309" y="652"/>
                      </a:lnTo>
                      <a:lnTo>
                        <a:pt x="290" y="623"/>
                      </a:lnTo>
                      <a:lnTo>
                        <a:pt x="270" y="595"/>
                      </a:lnTo>
                      <a:lnTo>
                        <a:pt x="245" y="568"/>
                      </a:lnTo>
                      <a:lnTo>
                        <a:pt x="221" y="544"/>
                      </a:lnTo>
                      <a:lnTo>
                        <a:pt x="184" y="507"/>
                      </a:lnTo>
                      <a:lnTo>
                        <a:pt x="148" y="471"/>
                      </a:lnTo>
                      <a:lnTo>
                        <a:pt x="112" y="434"/>
                      </a:lnTo>
                      <a:lnTo>
                        <a:pt x="79" y="396"/>
                      </a:lnTo>
                      <a:lnTo>
                        <a:pt x="48" y="354"/>
                      </a:lnTo>
                      <a:lnTo>
                        <a:pt x="28" y="318"/>
                      </a:lnTo>
                      <a:lnTo>
                        <a:pt x="14" y="279"/>
                      </a:lnTo>
                      <a:lnTo>
                        <a:pt x="5" y="239"/>
                      </a:lnTo>
                      <a:lnTo>
                        <a:pt x="0" y="198"/>
                      </a:lnTo>
                      <a:lnTo>
                        <a:pt x="1" y="156"/>
                      </a:lnTo>
                      <a:lnTo>
                        <a:pt x="6" y="116"/>
                      </a:lnTo>
                      <a:lnTo>
                        <a:pt x="16" y="75"/>
                      </a:lnTo>
                      <a:lnTo>
                        <a:pt x="30" y="37"/>
                      </a:lnTo>
                      <a:lnTo>
                        <a:pt x="50" y="0"/>
                      </a:lnTo>
                      <a:close/>
                    </a:path>
                  </a:pathLst>
                </a:custGeom>
                <a:solidFill>
                  <a:schemeClr val="accent5">
                    <a:alpha val="75000"/>
                  </a:schemeClr>
                </a:solidFill>
                <a:ln w="0">
                  <a:noFill/>
                  <a:prstDash val="solid"/>
                  <a:round/>
                </a:ln>
              </p:spPr>
              <p:txBody>
                <a:bodyPr vert="horz" wrap="square" lIns="91440" tIns="45720" rIns="91440" bIns="45720" numCol="1" anchor="t" anchorCtr="0" compatLnSpc="1">
                  <a:normAutofit/>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84" name="ïṥļiḑe"/>
                <p:cNvSpPr/>
                <p:nvPr/>
              </p:nvSpPr>
              <p:spPr bwMode="auto">
                <a:xfrm>
                  <a:off x="5365063" y="2679991"/>
                  <a:ext cx="289673" cy="604656"/>
                </a:xfrm>
                <a:custGeom>
                  <a:avLst/>
                  <a:gdLst>
                    <a:gd name="T0" fmla="*/ 2 w 307"/>
                    <a:gd name="T1" fmla="*/ 0 h 644"/>
                    <a:gd name="T2" fmla="*/ 20 w 307"/>
                    <a:gd name="T3" fmla="*/ 43 h 644"/>
                    <a:gd name="T4" fmla="*/ 34 w 307"/>
                    <a:gd name="T5" fmla="*/ 65 h 644"/>
                    <a:gd name="T6" fmla="*/ 51 w 307"/>
                    <a:gd name="T7" fmla="*/ 82 h 644"/>
                    <a:gd name="T8" fmla="*/ 69 w 307"/>
                    <a:gd name="T9" fmla="*/ 99 h 644"/>
                    <a:gd name="T10" fmla="*/ 101 w 307"/>
                    <a:gd name="T11" fmla="*/ 124 h 644"/>
                    <a:gd name="T12" fmla="*/ 133 w 307"/>
                    <a:gd name="T13" fmla="*/ 150 h 644"/>
                    <a:gd name="T14" fmla="*/ 165 w 307"/>
                    <a:gd name="T15" fmla="*/ 174 h 644"/>
                    <a:gd name="T16" fmla="*/ 194 w 307"/>
                    <a:gd name="T17" fmla="*/ 202 h 644"/>
                    <a:gd name="T18" fmla="*/ 224 w 307"/>
                    <a:gd name="T19" fmla="*/ 234 h 644"/>
                    <a:gd name="T20" fmla="*/ 249 w 307"/>
                    <a:gd name="T21" fmla="*/ 268 h 644"/>
                    <a:gd name="T22" fmla="*/ 271 w 307"/>
                    <a:gd name="T23" fmla="*/ 304 h 644"/>
                    <a:gd name="T24" fmla="*/ 289 w 307"/>
                    <a:gd name="T25" fmla="*/ 342 h 644"/>
                    <a:gd name="T26" fmla="*/ 300 w 307"/>
                    <a:gd name="T27" fmla="*/ 383 h 644"/>
                    <a:gd name="T28" fmla="*/ 307 w 307"/>
                    <a:gd name="T29" fmla="*/ 425 h 644"/>
                    <a:gd name="T30" fmla="*/ 307 w 307"/>
                    <a:gd name="T31" fmla="*/ 469 h 644"/>
                    <a:gd name="T32" fmla="*/ 300 w 307"/>
                    <a:gd name="T33" fmla="*/ 528 h 644"/>
                    <a:gd name="T34" fmla="*/ 286 w 307"/>
                    <a:gd name="T35" fmla="*/ 587 h 644"/>
                    <a:gd name="T36" fmla="*/ 266 w 307"/>
                    <a:gd name="T37" fmla="*/ 644 h 644"/>
                    <a:gd name="T38" fmla="*/ 259 w 307"/>
                    <a:gd name="T39" fmla="*/ 602 h 644"/>
                    <a:gd name="T40" fmla="*/ 248 w 307"/>
                    <a:gd name="T41" fmla="*/ 563 h 644"/>
                    <a:gd name="T42" fmla="*/ 233 w 307"/>
                    <a:gd name="T43" fmla="*/ 526 h 644"/>
                    <a:gd name="T44" fmla="*/ 213 w 307"/>
                    <a:gd name="T45" fmla="*/ 490 h 644"/>
                    <a:gd name="T46" fmla="*/ 192 w 307"/>
                    <a:gd name="T47" fmla="*/ 455 h 644"/>
                    <a:gd name="T48" fmla="*/ 167 w 307"/>
                    <a:gd name="T49" fmla="*/ 421 h 644"/>
                    <a:gd name="T50" fmla="*/ 143 w 307"/>
                    <a:gd name="T51" fmla="*/ 387 h 644"/>
                    <a:gd name="T52" fmla="*/ 118 w 307"/>
                    <a:gd name="T53" fmla="*/ 354 h 644"/>
                    <a:gd name="T54" fmla="*/ 93 w 307"/>
                    <a:gd name="T55" fmla="*/ 321 h 644"/>
                    <a:gd name="T56" fmla="*/ 71 w 307"/>
                    <a:gd name="T57" fmla="*/ 288 h 644"/>
                    <a:gd name="T58" fmla="*/ 47 w 307"/>
                    <a:gd name="T59" fmla="*/ 244 h 644"/>
                    <a:gd name="T60" fmla="*/ 29 w 307"/>
                    <a:gd name="T61" fmla="*/ 202 h 644"/>
                    <a:gd name="T62" fmla="*/ 16 w 307"/>
                    <a:gd name="T63" fmla="*/ 163 h 644"/>
                    <a:gd name="T64" fmla="*/ 8 w 307"/>
                    <a:gd name="T65" fmla="*/ 124 h 644"/>
                    <a:gd name="T66" fmla="*/ 2 w 307"/>
                    <a:gd name="T67" fmla="*/ 90 h 644"/>
                    <a:gd name="T68" fmla="*/ 0 w 307"/>
                    <a:gd name="T69" fmla="*/ 59 h 644"/>
                    <a:gd name="T70" fmla="*/ 0 w 307"/>
                    <a:gd name="T71" fmla="*/ 35 h 644"/>
                    <a:gd name="T72" fmla="*/ 1 w 307"/>
                    <a:gd name="T73" fmla="*/ 16 h 644"/>
                    <a:gd name="T74" fmla="*/ 2 w 307"/>
                    <a:gd name="T75" fmla="*/ 5 h 644"/>
                    <a:gd name="T76" fmla="*/ 2 w 307"/>
                    <a:gd name="T77"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7" h="644">
                      <a:moveTo>
                        <a:pt x="2" y="0"/>
                      </a:moveTo>
                      <a:lnTo>
                        <a:pt x="20" y="43"/>
                      </a:lnTo>
                      <a:lnTo>
                        <a:pt x="34" y="65"/>
                      </a:lnTo>
                      <a:lnTo>
                        <a:pt x="51" y="82"/>
                      </a:lnTo>
                      <a:lnTo>
                        <a:pt x="69" y="99"/>
                      </a:lnTo>
                      <a:lnTo>
                        <a:pt x="101" y="124"/>
                      </a:lnTo>
                      <a:lnTo>
                        <a:pt x="133" y="150"/>
                      </a:lnTo>
                      <a:lnTo>
                        <a:pt x="165" y="174"/>
                      </a:lnTo>
                      <a:lnTo>
                        <a:pt x="194" y="202"/>
                      </a:lnTo>
                      <a:lnTo>
                        <a:pt x="224" y="234"/>
                      </a:lnTo>
                      <a:lnTo>
                        <a:pt x="249" y="268"/>
                      </a:lnTo>
                      <a:lnTo>
                        <a:pt x="271" y="304"/>
                      </a:lnTo>
                      <a:lnTo>
                        <a:pt x="289" y="342"/>
                      </a:lnTo>
                      <a:lnTo>
                        <a:pt x="300" y="383"/>
                      </a:lnTo>
                      <a:lnTo>
                        <a:pt x="307" y="425"/>
                      </a:lnTo>
                      <a:lnTo>
                        <a:pt x="307" y="469"/>
                      </a:lnTo>
                      <a:lnTo>
                        <a:pt x="300" y="528"/>
                      </a:lnTo>
                      <a:lnTo>
                        <a:pt x="286" y="587"/>
                      </a:lnTo>
                      <a:lnTo>
                        <a:pt x="266" y="644"/>
                      </a:lnTo>
                      <a:lnTo>
                        <a:pt x="259" y="602"/>
                      </a:lnTo>
                      <a:lnTo>
                        <a:pt x="248" y="563"/>
                      </a:lnTo>
                      <a:lnTo>
                        <a:pt x="233" y="526"/>
                      </a:lnTo>
                      <a:lnTo>
                        <a:pt x="213" y="490"/>
                      </a:lnTo>
                      <a:lnTo>
                        <a:pt x="192" y="455"/>
                      </a:lnTo>
                      <a:lnTo>
                        <a:pt x="167" y="421"/>
                      </a:lnTo>
                      <a:lnTo>
                        <a:pt x="143" y="387"/>
                      </a:lnTo>
                      <a:lnTo>
                        <a:pt x="118" y="354"/>
                      </a:lnTo>
                      <a:lnTo>
                        <a:pt x="93" y="321"/>
                      </a:lnTo>
                      <a:lnTo>
                        <a:pt x="71" y="288"/>
                      </a:lnTo>
                      <a:lnTo>
                        <a:pt x="47" y="244"/>
                      </a:lnTo>
                      <a:lnTo>
                        <a:pt x="29" y="202"/>
                      </a:lnTo>
                      <a:lnTo>
                        <a:pt x="16" y="163"/>
                      </a:lnTo>
                      <a:lnTo>
                        <a:pt x="8" y="124"/>
                      </a:lnTo>
                      <a:lnTo>
                        <a:pt x="2" y="90"/>
                      </a:lnTo>
                      <a:lnTo>
                        <a:pt x="0" y="59"/>
                      </a:lnTo>
                      <a:lnTo>
                        <a:pt x="0" y="35"/>
                      </a:lnTo>
                      <a:lnTo>
                        <a:pt x="1" y="16"/>
                      </a:lnTo>
                      <a:lnTo>
                        <a:pt x="2" y="5"/>
                      </a:lnTo>
                      <a:lnTo>
                        <a:pt x="2" y="0"/>
                      </a:lnTo>
                      <a:close/>
                    </a:path>
                  </a:pathLst>
                </a:custGeom>
                <a:solidFill>
                  <a:schemeClr val="accent5">
                    <a:alpha val="50000"/>
                  </a:schemeClr>
                </a:solidFill>
                <a:ln w="0">
                  <a:noFill/>
                  <a:prstDash val="solid"/>
                  <a:round/>
                </a:ln>
              </p:spPr>
              <p:txBody>
                <a:bodyPr vert="horz" wrap="square" lIns="91440" tIns="45720" rIns="91440" bIns="45720" numCol="1" anchor="t" anchorCtr="0" compatLnSpc="1">
                  <a:normAutofit/>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grpSp>
            <p:nvGrpSpPr>
              <p:cNvPr id="142" name="íŝľïďê"/>
              <p:cNvGrpSpPr/>
              <p:nvPr/>
            </p:nvGrpSpPr>
            <p:grpSpPr>
              <a:xfrm>
                <a:off x="4971333" y="5302357"/>
                <a:ext cx="888703" cy="365607"/>
                <a:chOff x="4971333" y="4572702"/>
                <a:chExt cx="888703" cy="365607"/>
              </a:xfrm>
            </p:grpSpPr>
            <p:sp>
              <p:nvSpPr>
                <p:cNvPr id="181" name="iṡ1ïḋê"/>
                <p:cNvSpPr/>
                <p:nvPr/>
              </p:nvSpPr>
              <p:spPr bwMode="auto">
                <a:xfrm>
                  <a:off x="5038829" y="4704883"/>
                  <a:ext cx="821207" cy="233426"/>
                </a:xfrm>
                <a:custGeom>
                  <a:avLst/>
                  <a:gdLst>
                    <a:gd name="T0" fmla="*/ 666 w 876"/>
                    <a:gd name="T1" fmla="*/ 0 h 250"/>
                    <a:gd name="T2" fmla="*/ 721 w 876"/>
                    <a:gd name="T3" fmla="*/ 6 h 250"/>
                    <a:gd name="T4" fmla="*/ 775 w 876"/>
                    <a:gd name="T5" fmla="*/ 19 h 250"/>
                    <a:gd name="T6" fmla="*/ 826 w 876"/>
                    <a:gd name="T7" fmla="*/ 36 h 250"/>
                    <a:gd name="T8" fmla="*/ 876 w 876"/>
                    <a:gd name="T9" fmla="*/ 56 h 250"/>
                    <a:gd name="T10" fmla="*/ 829 w 876"/>
                    <a:gd name="T11" fmla="*/ 56 h 250"/>
                    <a:gd name="T12" fmla="*/ 781 w 876"/>
                    <a:gd name="T13" fmla="*/ 64 h 250"/>
                    <a:gd name="T14" fmla="*/ 735 w 876"/>
                    <a:gd name="T15" fmla="*/ 78 h 250"/>
                    <a:gd name="T16" fmla="*/ 692 w 876"/>
                    <a:gd name="T17" fmla="*/ 97 h 250"/>
                    <a:gd name="T18" fmla="*/ 648 w 876"/>
                    <a:gd name="T19" fmla="*/ 117 h 250"/>
                    <a:gd name="T20" fmla="*/ 597 w 876"/>
                    <a:gd name="T21" fmla="*/ 145 h 250"/>
                    <a:gd name="T22" fmla="*/ 546 w 876"/>
                    <a:gd name="T23" fmla="*/ 172 h 250"/>
                    <a:gd name="T24" fmla="*/ 494 w 876"/>
                    <a:gd name="T25" fmla="*/ 199 h 250"/>
                    <a:gd name="T26" fmla="*/ 440 w 876"/>
                    <a:gd name="T27" fmla="*/ 220 h 250"/>
                    <a:gd name="T28" fmla="*/ 384 w 876"/>
                    <a:gd name="T29" fmla="*/ 240 h 250"/>
                    <a:gd name="T30" fmla="*/ 331 w 876"/>
                    <a:gd name="T31" fmla="*/ 248 h 250"/>
                    <a:gd name="T32" fmla="*/ 279 w 876"/>
                    <a:gd name="T33" fmla="*/ 250 h 250"/>
                    <a:gd name="T34" fmla="*/ 226 w 876"/>
                    <a:gd name="T35" fmla="*/ 243 h 250"/>
                    <a:gd name="T36" fmla="*/ 175 w 876"/>
                    <a:gd name="T37" fmla="*/ 231 h 250"/>
                    <a:gd name="T38" fmla="*/ 127 w 876"/>
                    <a:gd name="T39" fmla="*/ 210 h 250"/>
                    <a:gd name="T40" fmla="*/ 79 w 876"/>
                    <a:gd name="T41" fmla="*/ 183 h 250"/>
                    <a:gd name="T42" fmla="*/ 37 w 876"/>
                    <a:gd name="T43" fmla="*/ 152 h 250"/>
                    <a:gd name="T44" fmla="*/ 0 w 876"/>
                    <a:gd name="T45" fmla="*/ 115 h 250"/>
                    <a:gd name="T46" fmla="*/ 50 w 876"/>
                    <a:gd name="T47" fmla="*/ 122 h 250"/>
                    <a:gd name="T48" fmla="*/ 101 w 876"/>
                    <a:gd name="T49" fmla="*/ 125 h 250"/>
                    <a:gd name="T50" fmla="*/ 152 w 876"/>
                    <a:gd name="T51" fmla="*/ 122 h 250"/>
                    <a:gd name="T52" fmla="*/ 202 w 876"/>
                    <a:gd name="T53" fmla="*/ 116 h 250"/>
                    <a:gd name="T54" fmla="*/ 252 w 876"/>
                    <a:gd name="T55" fmla="*/ 104 h 250"/>
                    <a:gd name="T56" fmla="*/ 312 w 876"/>
                    <a:gd name="T57" fmla="*/ 87 h 250"/>
                    <a:gd name="T58" fmla="*/ 371 w 876"/>
                    <a:gd name="T59" fmla="*/ 65 h 250"/>
                    <a:gd name="T60" fmla="*/ 430 w 876"/>
                    <a:gd name="T61" fmla="*/ 45 h 250"/>
                    <a:gd name="T62" fmla="*/ 490 w 876"/>
                    <a:gd name="T63" fmla="*/ 25 h 250"/>
                    <a:gd name="T64" fmla="*/ 551 w 876"/>
                    <a:gd name="T65" fmla="*/ 10 h 250"/>
                    <a:gd name="T66" fmla="*/ 614 w 876"/>
                    <a:gd name="T67" fmla="*/ 1 h 250"/>
                    <a:gd name="T68" fmla="*/ 666 w 876"/>
                    <a:gd name="T6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6" h="250">
                      <a:moveTo>
                        <a:pt x="666" y="0"/>
                      </a:moveTo>
                      <a:lnTo>
                        <a:pt x="721" y="6"/>
                      </a:lnTo>
                      <a:lnTo>
                        <a:pt x="775" y="19"/>
                      </a:lnTo>
                      <a:lnTo>
                        <a:pt x="826" y="36"/>
                      </a:lnTo>
                      <a:lnTo>
                        <a:pt x="876" y="56"/>
                      </a:lnTo>
                      <a:lnTo>
                        <a:pt x="829" y="56"/>
                      </a:lnTo>
                      <a:lnTo>
                        <a:pt x="781" y="64"/>
                      </a:lnTo>
                      <a:lnTo>
                        <a:pt x="735" y="78"/>
                      </a:lnTo>
                      <a:lnTo>
                        <a:pt x="692" y="97"/>
                      </a:lnTo>
                      <a:lnTo>
                        <a:pt x="648" y="117"/>
                      </a:lnTo>
                      <a:lnTo>
                        <a:pt x="597" y="145"/>
                      </a:lnTo>
                      <a:lnTo>
                        <a:pt x="546" y="172"/>
                      </a:lnTo>
                      <a:lnTo>
                        <a:pt x="494" y="199"/>
                      </a:lnTo>
                      <a:lnTo>
                        <a:pt x="440" y="220"/>
                      </a:lnTo>
                      <a:lnTo>
                        <a:pt x="384" y="240"/>
                      </a:lnTo>
                      <a:lnTo>
                        <a:pt x="331" y="248"/>
                      </a:lnTo>
                      <a:lnTo>
                        <a:pt x="279" y="250"/>
                      </a:lnTo>
                      <a:lnTo>
                        <a:pt x="226" y="243"/>
                      </a:lnTo>
                      <a:lnTo>
                        <a:pt x="175" y="231"/>
                      </a:lnTo>
                      <a:lnTo>
                        <a:pt x="127" y="210"/>
                      </a:lnTo>
                      <a:lnTo>
                        <a:pt x="79" y="183"/>
                      </a:lnTo>
                      <a:lnTo>
                        <a:pt x="37" y="152"/>
                      </a:lnTo>
                      <a:lnTo>
                        <a:pt x="0" y="115"/>
                      </a:lnTo>
                      <a:lnTo>
                        <a:pt x="50" y="122"/>
                      </a:lnTo>
                      <a:lnTo>
                        <a:pt x="101" y="125"/>
                      </a:lnTo>
                      <a:lnTo>
                        <a:pt x="152" y="122"/>
                      </a:lnTo>
                      <a:lnTo>
                        <a:pt x="202" y="116"/>
                      </a:lnTo>
                      <a:lnTo>
                        <a:pt x="252" y="104"/>
                      </a:lnTo>
                      <a:lnTo>
                        <a:pt x="312" y="87"/>
                      </a:lnTo>
                      <a:lnTo>
                        <a:pt x="371" y="65"/>
                      </a:lnTo>
                      <a:lnTo>
                        <a:pt x="430" y="45"/>
                      </a:lnTo>
                      <a:lnTo>
                        <a:pt x="490" y="25"/>
                      </a:lnTo>
                      <a:lnTo>
                        <a:pt x="551" y="10"/>
                      </a:lnTo>
                      <a:lnTo>
                        <a:pt x="614" y="1"/>
                      </a:lnTo>
                      <a:lnTo>
                        <a:pt x="666" y="0"/>
                      </a:lnTo>
                      <a:close/>
                    </a:path>
                  </a:pathLst>
                </a:custGeom>
                <a:solidFill>
                  <a:schemeClr val="accent4">
                    <a:alpha val="75000"/>
                  </a:schemeClr>
                </a:solidFill>
                <a:ln w="0">
                  <a:noFill/>
                  <a:prstDash val="solid"/>
                  <a:round/>
                </a:ln>
              </p:spPr>
              <p:txBody>
                <a:bodyPr vert="horz" wrap="square" lIns="91440" tIns="45720" rIns="91440" bIns="45720" numCol="1" anchor="t" anchorCtr="0" compatLnSpc="1">
                  <a:normAutofit fontScale="325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82" name="íṩľíḋê"/>
                <p:cNvSpPr/>
                <p:nvPr/>
              </p:nvSpPr>
              <p:spPr bwMode="auto">
                <a:xfrm>
                  <a:off x="4971333" y="4572702"/>
                  <a:ext cx="739649" cy="219363"/>
                </a:xfrm>
                <a:custGeom>
                  <a:avLst/>
                  <a:gdLst>
                    <a:gd name="T0" fmla="*/ 471 w 789"/>
                    <a:gd name="T1" fmla="*/ 0 h 232"/>
                    <a:gd name="T2" fmla="*/ 518 w 789"/>
                    <a:gd name="T3" fmla="*/ 1 h 232"/>
                    <a:gd name="T4" fmla="*/ 565 w 789"/>
                    <a:gd name="T5" fmla="*/ 7 h 232"/>
                    <a:gd name="T6" fmla="*/ 614 w 789"/>
                    <a:gd name="T7" fmla="*/ 23 h 232"/>
                    <a:gd name="T8" fmla="*/ 661 w 789"/>
                    <a:gd name="T9" fmla="*/ 43 h 232"/>
                    <a:gd name="T10" fmla="*/ 706 w 789"/>
                    <a:gd name="T11" fmla="*/ 67 h 232"/>
                    <a:gd name="T12" fmla="*/ 750 w 789"/>
                    <a:gd name="T13" fmla="*/ 97 h 232"/>
                    <a:gd name="T14" fmla="*/ 789 w 789"/>
                    <a:gd name="T15" fmla="*/ 128 h 232"/>
                    <a:gd name="T16" fmla="*/ 737 w 789"/>
                    <a:gd name="T17" fmla="*/ 120 h 232"/>
                    <a:gd name="T18" fmla="*/ 686 w 789"/>
                    <a:gd name="T19" fmla="*/ 120 h 232"/>
                    <a:gd name="T20" fmla="*/ 634 w 789"/>
                    <a:gd name="T21" fmla="*/ 125 h 232"/>
                    <a:gd name="T22" fmla="*/ 583 w 789"/>
                    <a:gd name="T23" fmla="*/ 135 h 232"/>
                    <a:gd name="T24" fmla="*/ 533 w 789"/>
                    <a:gd name="T25" fmla="*/ 150 h 232"/>
                    <a:gd name="T26" fmla="*/ 484 w 789"/>
                    <a:gd name="T27" fmla="*/ 167 h 232"/>
                    <a:gd name="T28" fmla="*/ 434 w 789"/>
                    <a:gd name="T29" fmla="*/ 183 h 232"/>
                    <a:gd name="T30" fmla="*/ 385 w 789"/>
                    <a:gd name="T31" fmla="*/ 200 h 232"/>
                    <a:gd name="T32" fmla="*/ 335 w 789"/>
                    <a:gd name="T33" fmla="*/ 215 h 232"/>
                    <a:gd name="T34" fmla="*/ 289 w 789"/>
                    <a:gd name="T35" fmla="*/ 224 h 232"/>
                    <a:gd name="T36" fmla="*/ 246 w 789"/>
                    <a:gd name="T37" fmla="*/ 230 h 232"/>
                    <a:gd name="T38" fmla="*/ 203 w 789"/>
                    <a:gd name="T39" fmla="*/ 232 h 232"/>
                    <a:gd name="T40" fmla="*/ 165 w 789"/>
                    <a:gd name="T41" fmla="*/ 230 h 232"/>
                    <a:gd name="T42" fmla="*/ 129 w 789"/>
                    <a:gd name="T43" fmla="*/ 227 h 232"/>
                    <a:gd name="T44" fmla="*/ 97 w 789"/>
                    <a:gd name="T45" fmla="*/ 220 h 232"/>
                    <a:gd name="T46" fmla="*/ 69 w 789"/>
                    <a:gd name="T47" fmla="*/ 214 h 232"/>
                    <a:gd name="T48" fmla="*/ 45 w 789"/>
                    <a:gd name="T49" fmla="*/ 207 h 232"/>
                    <a:gd name="T50" fmla="*/ 26 w 789"/>
                    <a:gd name="T51" fmla="*/ 201 h 232"/>
                    <a:gd name="T52" fmla="*/ 12 w 789"/>
                    <a:gd name="T53" fmla="*/ 195 h 232"/>
                    <a:gd name="T54" fmla="*/ 3 w 789"/>
                    <a:gd name="T55" fmla="*/ 191 h 232"/>
                    <a:gd name="T56" fmla="*/ 0 w 789"/>
                    <a:gd name="T57" fmla="*/ 190 h 232"/>
                    <a:gd name="T58" fmla="*/ 53 w 789"/>
                    <a:gd name="T59" fmla="*/ 185 h 232"/>
                    <a:gd name="T60" fmla="*/ 81 w 789"/>
                    <a:gd name="T61" fmla="*/ 178 h 232"/>
                    <a:gd name="T62" fmla="*/ 106 w 789"/>
                    <a:gd name="T63" fmla="*/ 167 h 232"/>
                    <a:gd name="T64" fmla="*/ 131 w 789"/>
                    <a:gd name="T65" fmla="*/ 153 h 232"/>
                    <a:gd name="T66" fmla="*/ 169 w 789"/>
                    <a:gd name="T67" fmla="*/ 127 h 232"/>
                    <a:gd name="T68" fmla="*/ 207 w 789"/>
                    <a:gd name="T69" fmla="*/ 100 h 232"/>
                    <a:gd name="T70" fmla="*/ 244 w 789"/>
                    <a:gd name="T71" fmla="*/ 75 h 232"/>
                    <a:gd name="T72" fmla="*/ 285 w 789"/>
                    <a:gd name="T73" fmla="*/ 52 h 232"/>
                    <a:gd name="T74" fmla="*/ 330 w 789"/>
                    <a:gd name="T75" fmla="*/ 32 h 232"/>
                    <a:gd name="T76" fmla="*/ 376 w 789"/>
                    <a:gd name="T77" fmla="*/ 15 h 232"/>
                    <a:gd name="T78" fmla="*/ 423 w 789"/>
                    <a:gd name="T79" fmla="*/ 5 h 232"/>
                    <a:gd name="T80" fmla="*/ 471 w 789"/>
                    <a:gd name="T8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9" h="232">
                      <a:moveTo>
                        <a:pt x="471" y="0"/>
                      </a:moveTo>
                      <a:lnTo>
                        <a:pt x="518" y="1"/>
                      </a:lnTo>
                      <a:lnTo>
                        <a:pt x="565" y="7"/>
                      </a:lnTo>
                      <a:lnTo>
                        <a:pt x="614" y="23"/>
                      </a:lnTo>
                      <a:lnTo>
                        <a:pt x="661" y="43"/>
                      </a:lnTo>
                      <a:lnTo>
                        <a:pt x="706" y="67"/>
                      </a:lnTo>
                      <a:lnTo>
                        <a:pt x="750" y="97"/>
                      </a:lnTo>
                      <a:lnTo>
                        <a:pt x="789" y="128"/>
                      </a:lnTo>
                      <a:lnTo>
                        <a:pt x="737" y="120"/>
                      </a:lnTo>
                      <a:lnTo>
                        <a:pt x="686" y="120"/>
                      </a:lnTo>
                      <a:lnTo>
                        <a:pt x="634" y="125"/>
                      </a:lnTo>
                      <a:lnTo>
                        <a:pt x="583" y="135"/>
                      </a:lnTo>
                      <a:lnTo>
                        <a:pt x="533" y="150"/>
                      </a:lnTo>
                      <a:lnTo>
                        <a:pt x="484" y="167"/>
                      </a:lnTo>
                      <a:lnTo>
                        <a:pt x="434" y="183"/>
                      </a:lnTo>
                      <a:lnTo>
                        <a:pt x="385" y="200"/>
                      </a:lnTo>
                      <a:lnTo>
                        <a:pt x="335" y="215"/>
                      </a:lnTo>
                      <a:lnTo>
                        <a:pt x="289" y="224"/>
                      </a:lnTo>
                      <a:lnTo>
                        <a:pt x="246" y="230"/>
                      </a:lnTo>
                      <a:lnTo>
                        <a:pt x="203" y="232"/>
                      </a:lnTo>
                      <a:lnTo>
                        <a:pt x="165" y="230"/>
                      </a:lnTo>
                      <a:lnTo>
                        <a:pt x="129" y="227"/>
                      </a:lnTo>
                      <a:lnTo>
                        <a:pt x="97" y="220"/>
                      </a:lnTo>
                      <a:lnTo>
                        <a:pt x="69" y="214"/>
                      </a:lnTo>
                      <a:lnTo>
                        <a:pt x="45" y="207"/>
                      </a:lnTo>
                      <a:lnTo>
                        <a:pt x="26" y="201"/>
                      </a:lnTo>
                      <a:lnTo>
                        <a:pt x="12" y="195"/>
                      </a:lnTo>
                      <a:lnTo>
                        <a:pt x="3" y="191"/>
                      </a:lnTo>
                      <a:lnTo>
                        <a:pt x="0" y="190"/>
                      </a:lnTo>
                      <a:lnTo>
                        <a:pt x="53" y="185"/>
                      </a:lnTo>
                      <a:lnTo>
                        <a:pt x="81" y="178"/>
                      </a:lnTo>
                      <a:lnTo>
                        <a:pt x="106" y="167"/>
                      </a:lnTo>
                      <a:lnTo>
                        <a:pt x="131" y="153"/>
                      </a:lnTo>
                      <a:lnTo>
                        <a:pt x="169" y="127"/>
                      </a:lnTo>
                      <a:lnTo>
                        <a:pt x="207" y="100"/>
                      </a:lnTo>
                      <a:lnTo>
                        <a:pt x="244" y="75"/>
                      </a:lnTo>
                      <a:lnTo>
                        <a:pt x="285" y="52"/>
                      </a:lnTo>
                      <a:lnTo>
                        <a:pt x="330" y="32"/>
                      </a:lnTo>
                      <a:lnTo>
                        <a:pt x="376" y="15"/>
                      </a:lnTo>
                      <a:lnTo>
                        <a:pt x="423" y="5"/>
                      </a:lnTo>
                      <a:lnTo>
                        <a:pt x="471" y="0"/>
                      </a:lnTo>
                      <a:close/>
                    </a:path>
                  </a:pathLst>
                </a:custGeom>
                <a:solidFill>
                  <a:schemeClr val="accent4">
                    <a:alpha val="50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grpSp>
            <p:nvGrpSpPr>
              <p:cNvPr id="143" name="iSľïḑè"/>
              <p:cNvGrpSpPr/>
              <p:nvPr/>
            </p:nvGrpSpPr>
            <p:grpSpPr>
              <a:xfrm>
                <a:off x="5876910" y="4984563"/>
                <a:ext cx="452789" cy="219363"/>
                <a:chOff x="5876910" y="4254908"/>
                <a:chExt cx="452789" cy="219363"/>
              </a:xfrm>
            </p:grpSpPr>
            <p:sp>
              <p:nvSpPr>
                <p:cNvPr id="179" name="îşḻîḓé"/>
                <p:cNvSpPr/>
                <p:nvPr/>
              </p:nvSpPr>
              <p:spPr bwMode="auto">
                <a:xfrm>
                  <a:off x="5899409" y="4305530"/>
                  <a:ext cx="430290" cy="168741"/>
                </a:xfrm>
                <a:custGeom>
                  <a:avLst/>
                  <a:gdLst>
                    <a:gd name="T0" fmla="*/ 0 w 461"/>
                    <a:gd name="T1" fmla="*/ 0 h 180"/>
                    <a:gd name="T2" fmla="*/ 41 w 461"/>
                    <a:gd name="T3" fmla="*/ 24 h 180"/>
                    <a:gd name="T4" fmla="*/ 85 w 461"/>
                    <a:gd name="T5" fmla="*/ 43 h 180"/>
                    <a:gd name="T6" fmla="*/ 131 w 461"/>
                    <a:gd name="T7" fmla="*/ 55 h 180"/>
                    <a:gd name="T8" fmla="*/ 174 w 461"/>
                    <a:gd name="T9" fmla="*/ 60 h 180"/>
                    <a:gd name="T10" fmla="*/ 216 w 461"/>
                    <a:gd name="T11" fmla="*/ 65 h 180"/>
                    <a:gd name="T12" fmla="*/ 258 w 461"/>
                    <a:gd name="T13" fmla="*/ 70 h 180"/>
                    <a:gd name="T14" fmla="*/ 300 w 461"/>
                    <a:gd name="T15" fmla="*/ 76 h 180"/>
                    <a:gd name="T16" fmla="*/ 341 w 461"/>
                    <a:gd name="T17" fmla="*/ 89 h 180"/>
                    <a:gd name="T18" fmla="*/ 374 w 461"/>
                    <a:gd name="T19" fmla="*/ 104 h 180"/>
                    <a:gd name="T20" fmla="*/ 406 w 461"/>
                    <a:gd name="T21" fmla="*/ 127 h 180"/>
                    <a:gd name="T22" fmla="*/ 436 w 461"/>
                    <a:gd name="T23" fmla="*/ 153 h 180"/>
                    <a:gd name="T24" fmla="*/ 461 w 461"/>
                    <a:gd name="T25" fmla="*/ 180 h 180"/>
                    <a:gd name="T26" fmla="*/ 437 w 461"/>
                    <a:gd name="T27" fmla="*/ 168 h 180"/>
                    <a:gd name="T28" fmla="*/ 411 w 461"/>
                    <a:gd name="T29" fmla="*/ 162 h 180"/>
                    <a:gd name="T30" fmla="*/ 385 w 461"/>
                    <a:gd name="T31" fmla="*/ 158 h 180"/>
                    <a:gd name="T32" fmla="*/ 358 w 461"/>
                    <a:gd name="T33" fmla="*/ 157 h 180"/>
                    <a:gd name="T34" fmla="*/ 331 w 461"/>
                    <a:gd name="T35" fmla="*/ 157 h 180"/>
                    <a:gd name="T36" fmla="*/ 276 w 461"/>
                    <a:gd name="T37" fmla="*/ 159 h 180"/>
                    <a:gd name="T38" fmla="*/ 221 w 461"/>
                    <a:gd name="T39" fmla="*/ 161 h 180"/>
                    <a:gd name="T40" fmla="*/ 166 w 461"/>
                    <a:gd name="T41" fmla="*/ 155 h 180"/>
                    <a:gd name="T42" fmla="*/ 133 w 461"/>
                    <a:gd name="T43" fmla="*/ 147 h 180"/>
                    <a:gd name="T44" fmla="*/ 102 w 461"/>
                    <a:gd name="T45" fmla="*/ 131 h 180"/>
                    <a:gd name="T46" fmla="*/ 74 w 461"/>
                    <a:gd name="T47" fmla="*/ 112 h 180"/>
                    <a:gd name="T48" fmla="*/ 50 w 461"/>
                    <a:gd name="T49" fmla="*/ 88 h 180"/>
                    <a:gd name="T50" fmla="*/ 29 w 461"/>
                    <a:gd name="T51" fmla="*/ 61 h 180"/>
                    <a:gd name="T52" fmla="*/ 12 w 461"/>
                    <a:gd name="T53" fmla="*/ 32 h 180"/>
                    <a:gd name="T54" fmla="*/ 0 w 461"/>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1" h="180">
                      <a:moveTo>
                        <a:pt x="0" y="0"/>
                      </a:moveTo>
                      <a:lnTo>
                        <a:pt x="41" y="24"/>
                      </a:lnTo>
                      <a:lnTo>
                        <a:pt x="85" y="43"/>
                      </a:lnTo>
                      <a:lnTo>
                        <a:pt x="131" y="55"/>
                      </a:lnTo>
                      <a:lnTo>
                        <a:pt x="174" y="60"/>
                      </a:lnTo>
                      <a:lnTo>
                        <a:pt x="216" y="65"/>
                      </a:lnTo>
                      <a:lnTo>
                        <a:pt x="258" y="70"/>
                      </a:lnTo>
                      <a:lnTo>
                        <a:pt x="300" y="76"/>
                      </a:lnTo>
                      <a:lnTo>
                        <a:pt x="341" y="89"/>
                      </a:lnTo>
                      <a:lnTo>
                        <a:pt x="374" y="104"/>
                      </a:lnTo>
                      <a:lnTo>
                        <a:pt x="406" y="127"/>
                      </a:lnTo>
                      <a:lnTo>
                        <a:pt x="436" y="153"/>
                      </a:lnTo>
                      <a:lnTo>
                        <a:pt x="461" y="180"/>
                      </a:lnTo>
                      <a:lnTo>
                        <a:pt x="437" y="168"/>
                      </a:lnTo>
                      <a:lnTo>
                        <a:pt x="411" y="162"/>
                      </a:lnTo>
                      <a:lnTo>
                        <a:pt x="385" y="158"/>
                      </a:lnTo>
                      <a:lnTo>
                        <a:pt x="358" y="157"/>
                      </a:lnTo>
                      <a:lnTo>
                        <a:pt x="331" y="157"/>
                      </a:lnTo>
                      <a:lnTo>
                        <a:pt x="276" y="159"/>
                      </a:lnTo>
                      <a:lnTo>
                        <a:pt x="221" y="161"/>
                      </a:lnTo>
                      <a:lnTo>
                        <a:pt x="166" y="155"/>
                      </a:lnTo>
                      <a:lnTo>
                        <a:pt x="133" y="147"/>
                      </a:lnTo>
                      <a:lnTo>
                        <a:pt x="102" y="131"/>
                      </a:lnTo>
                      <a:lnTo>
                        <a:pt x="74" y="112"/>
                      </a:lnTo>
                      <a:lnTo>
                        <a:pt x="50" y="88"/>
                      </a:lnTo>
                      <a:lnTo>
                        <a:pt x="29" y="61"/>
                      </a:lnTo>
                      <a:lnTo>
                        <a:pt x="12" y="32"/>
                      </a:lnTo>
                      <a:lnTo>
                        <a:pt x="0" y="0"/>
                      </a:lnTo>
                      <a:close/>
                    </a:path>
                  </a:pathLst>
                </a:custGeom>
                <a:solidFill>
                  <a:schemeClr val="accent6">
                    <a:alpha val="75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80" name="ïṡ1ïḓé"/>
                <p:cNvSpPr/>
                <p:nvPr/>
              </p:nvSpPr>
              <p:spPr bwMode="auto">
                <a:xfrm>
                  <a:off x="5876910" y="4254908"/>
                  <a:ext cx="393729" cy="149056"/>
                </a:xfrm>
                <a:custGeom>
                  <a:avLst/>
                  <a:gdLst>
                    <a:gd name="T0" fmla="*/ 179 w 418"/>
                    <a:gd name="T1" fmla="*/ 0 h 161"/>
                    <a:gd name="T2" fmla="*/ 212 w 418"/>
                    <a:gd name="T3" fmla="*/ 2 h 161"/>
                    <a:gd name="T4" fmla="*/ 244 w 418"/>
                    <a:gd name="T5" fmla="*/ 5 h 161"/>
                    <a:gd name="T6" fmla="*/ 274 w 418"/>
                    <a:gd name="T7" fmla="*/ 14 h 161"/>
                    <a:gd name="T8" fmla="*/ 303 w 418"/>
                    <a:gd name="T9" fmla="*/ 26 h 161"/>
                    <a:gd name="T10" fmla="*/ 330 w 418"/>
                    <a:gd name="T11" fmla="*/ 42 h 161"/>
                    <a:gd name="T12" fmla="*/ 354 w 418"/>
                    <a:gd name="T13" fmla="*/ 64 h 161"/>
                    <a:gd name="T14" fmla="*/ 380 w 418"/>
                    <a:gd name="T15" fmla="*/ 95 h 161"/>
                    <a:gd name="T16" fmla="*/ 402 w 418"/>
                    <a:gd name="T17" fmla="*/ 127 h 161"/>
                    <a:gd name="T18" fmla="*/ 418 w 418"/>
                    <a:gd name="T19" fmla="*/ 161 h 161"/>
                    <a:gd name="T20" fmla="*/ 390 w 418"/>
                    <a:gd name="T21" fmla="*/ 142 h 161"/>
                    <a:gd name="T22" fmla="*/ 361 w 418"/>
                    <a:gd name="T23" fmla="*/ 129 h 161"/>
                    <a:gd name="T24" fmla="*/ 330 w 418"/>
                    <a:gd name="T25" fmla="*/ 119 h 161"/>
                    <a:gd name="T26" fmla="*/ 297 w 418"/>
                    <a:gd name="T27" fmla="*/ 113 h 161"/>
                    <a:gd name="T28" fmla="*/ 265 w 418"/>
                    <a:gd name="T29" fmla="*/ 109 h 161"/>
                    <a:gd name="T30" fmla="*/ 231 w 418"/>
                    <a:gd name="T31" fmla="*/ 105 h 161"/>
                    <a:gd name="T32" fmla="*/ 198 w 418"/>
                    <a:gd name="T33" fmla="*/ 101 h 161"/>
                    <a:gd name="T34" fmla="*/ 165 w 418"/>
                    <a:gd name="T35" fmla="*/ 96 h 161"/>
                    <a:gd name="T36" fmla="*/ 132 w 418"/>
                    <a:gd name="T37" fmla="*/ 87 h 161"/>
                    <a:gd name="T38" fmla="*/ 101 w 418"/>
                    <a:gd name="T39" fmla="*/ 76 h 161"/>
                    <a:gd name="T40" fmla="*/ 75 w 418"/>
                    <a:gd name="T41" fmla="*/ 63 h 161"/>
                    <a:gd name="T42" fmla="*/ 52 w 418"/>
                    <a:gd name="T43" fmla="*/ 49 h 161"/>
                    <a:gd name="T44" fmla="*/ 34 w 418"/>
                    <a:gd name="T45" fmla="*/ 35 h 161"/>
                    <a:gd name="T46" fmla="*/ 19 w 418"/>
                    <a:gd name="T47" fmla="*/ 22 h 161"/>
                    <a:gd name="T48" fmla="*/ 9 w 418"/>
                    <a:gd name="T49" fmla="*/ 12 h 161"/>
                    <a:gd name="T50" fmla="*/ 2 w 418"/>
                    <a:gd name="T51" fmla="*/ 5 h 161"/>
                    <a:gd name="T52" fmla="*/ 0 w 418"/>
                    <a:gd name="T53" fmla="*/ 3 h 161"/>
                    <a:gd name="T54" fmla="*/ 28 w 418"/>
                    <a:gd name="T55" fmla="*/ 13 h 161"/>
                    <a:gd name="T56" fmla="*/ 52 w 418"/>
                    <a:gd name="T57" fmla="*/ 16 h 161"/>
                    <a:gd name="T58" fmla="*/ 77 w 418"/>
                    <a:gd name="T59" fmla="*/ 14 h 161"/>
                    <a:gd name="T60" fmla="*/ 128 w 418"/>
                    <a:gd name="T61" fmla="*/ 7 h 161"/>
                    <a:gd name="T62" fmla="*/ 153 w 418"/>
                    <a:gd name="T63" fmla="*/ 3 h 161"/>
                    <a:gd name="T64" fmla="*/ 179 w 418"/>
                    <a:gd name="T65"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8" h="161">
                      <a:moveTo>
                        <a:pt x="179" y="0"/>
                      </a:moveTo>
                      <a:lnTo>
                        <a:pt x="212" y="2"/>
                      </a:lnTo>
                      <a:lnTo>
                        <a:pt x="244" y="5"/>
                      </a:lnTo>
                      <a:lnTo>
                        <a:pt x="274" y="14"/>
                      </a:lnTo>
                      <a:lnTo>
                        <a:pt x="303" y="26"/>
                      </a:lnTo>
                      <a:lnTo>
                        <a:pt x="330" y="42"/>
                      </a:lnTo>
                      <a:lnTo>
                        <a:pt x="354" y="64"/>
                      </a:lnTo>
                      <a:lnTo>
                        <a:pt x="380" y="95"/>
                      </a:lnTo>
                      <a:lnTo>
                        <a:pt x="402" y="127"/>
                      </a:lnTo>
                      <a:lnTo>
                        <a:pt x="418" y="161"/>
                      </a:lnTo>
                      <a:lnTo>
                        <a:pt x="390" y="142"/>
                      </a:lnTo>
                      <a:lnTo>
                        <a:pt x="361" y="129"/>
                      </a:lnTo>
                      <a:lnTo>
                        <a:pt x="330" y="119"/>
                      </a:lnTo>
                      <a:lnTo>
                        <a:pt x="297" y="113"/>
                      </a:lnTo>
                      <a:lnTo>
                        <a:pt x="265" y="109"/>
                      </a:lnTo>
                      <a:lnTo>
                        <a:pt x="231" y="105"/>
                      </a:lnTo>
                      <a:lnTo>
                        <a:pt x="198" y="101"/>
                      </a:lnTo>
                      <a:lnTo>
                        <a:pt x="165" y="96"/>
                      </a:lnTo>
                      <a:lnTo>
                        <a:pt x="132" y="87"/>
                      </a:lnTo>
                      <a:lnTo>
                        <a:pt x="101" y="76"/>
                      </a:lnTo>
                      <a:lnTo>
                        <a:pt x="75" y="63"/>
                      </a:lnTo>
                      <a:lnTo>
                        <a:pt x="52" y="49"/>
                      </a:lnTo>
                      <a:lnTo>
                        <a:pt x="34" y="35"/>
                      </a:lnTo>
                      <a:lnTo>
                        <a:pt x="19" y="22"/>
                      </a:lnTo>
                      <a:lnTo>
                        <a:pt x="9" y="12"/>
                      </a:lnTo>
                      <a:lnTo>
                        <a:pt x="2" y="5"/>
                      </a:lnTo>
                      <a:lnTo>
                        <a:pt x="0" y="3"/>
                      </a:lnTo>
                      <a:lnTo>
                        <a:pt x="28" y="13"/>
                      </a:lnTo>
                      <a:lnTo>
                        <a:pt x="52" y="16"/>
                      </a:lnTo>
                      <a:lnTo>
                        <a:pt x="77" y="14"/>
                      </a:lnTo>
                      <a:lnTo>
                        <a:pt x="128" y="7"/>
                      </a:lnTo>
                      <a:lnTo>
                        <a:pt x="153" y="3"/>
                      </a:lnTo>
                      <a:lnTo>
                        <a:pt x="179" y="0"/>
                      </a:lnTo>
                      <a:close/>
                    </a:path>
                  </a:pathLst>
                </a:custGeom>
                <a:solidFill>
                  <a:schemeClr val="accent6">
                    <a:alpha val="50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grpSp>
            <p:nvGrpSpPr>
              <p:cNvPr id="144" name="ïSľiḓé"/>
              <p:cNvGrpSpPr/>
              <p:nvPr/>
            </p:nvGrpSpPr>
            <p:grpSpPr>
              <a:xfrm>
                <a:off x="6141272" y="3651508"/>
                <a:ext cx="449976" cy="219364"/>
                <a:chOff x="6141272" y="2921853"/>
                <a:chExt cx="449976" cy="219364"/>
              </a:xfrm>
            </p:grpSpPr>
            <p:sp>
              <p:nvSpPr>
                <p:cNvPr id="177" name="íšļîḋé"/>
                <p:cNvSpPr/>
                <p:nvPr/>
              </p:nvSpPr>
              <p:spPr bwMode="auto">
                <a:xfrm>
                  <a:off x="6158146" y="2921853"/>
                  <a:ext cx="433102" cy="168741"/>
                </a:xfrm>
                <a:custGeom>
                  <a:avLst/>
                  <a:gdLst>
                    <a:gd name="T0" fmla="*/ 462 w 462"/>
                    <a:gd name="T1" fmla="*/ 0 h 181"/>
                    <a:gd name="T2" fmla="*/ 437 w 462"/>
                    <a:gd name="T3" fmla="*/ 27 h 181"/>
                    <a:gd name="T4" fmla="*/ 407 w 462"/>
                    <a:gd name="T5" fmla="*/ 53 h 181"/>
                    <a:gd name="T6" fmla="*/ 375 w 462"/>
                    <a:gd name="T7" fmla="*/ 75 h 181"/>
                    <a:gd name="T8" fmla="*/ 342 w 462"/>
                    <a:gd name="T9" fmla="*/ 91 h 181"/>
                    <a:gd name="T10" fmla="*/ 301 w 462"/>
                    <a:gd name="T11" fmla="*/ 104 h 181"/>
                    <a:gd name="T12" fmla="*/ 259 w 462"/>
                    <a:gd name="T13" fmla="*/ 110 h 181"/>
                    <a:gd name="T14" fmla="*/ 217 w 462"/>
                    <a:gd name="T15" fmla="*/ 115 h 181"/>
                    <a:gd name="T16" fmla="*/ 174 w 462"/>
                    <a:gd name="T17" fmla="*/ 120 h 181"/>
                    <a:gd name="T18" fmla="*/ 132 w 462"/>
                    <a:gd name="T19" fmla="*/ 125 h 181"/>
                    <a:gd name="T20" fmla="*/ 86 w 462"/>
                    <a:gd name="T21" fmla="*/ 137 h 181"/>
                    <a:gd name="T22" fmla="*/ 41 w 462"/>
                    <a:gd name="T23" fmla="*/ 156 h 181"/>
                    <a:gd name="T24" fmla="*/ 0 w 462"/>
                    <a:gd name="T25" fmla="*/ 181 h 181"/>
                    <a:gd name="T26" fmla="*/ 13 w 462"/>
                    <a:gd name="T27" fmla="*/ 149 h 181"/>
                    <a:gd name="T28" fmla="*/ 30 w 462"/>
                    <a:gd name="T29" fmla="*/ 119 h 181"/>
                    <a:gd name="T30" fmla="*/ 50 w 462"/>
                    <a:gd name="T31" fmla="*/ 92 h 181"/>
                    <a:gd name="T32" fmla="*/ 75 w 462"/>
                    <a:gd name="T33" fmla="*/ 68 h 181"/>
                    <a:gd name="T34" fmla="*/ 103 w 462"/>
                    <a:gd name="T35" fmla="*/ 49 h 181"/>
                    <a:gd name="T36" fmla="*/ 133 w 462"/>
                    <a:gd name="T37" fmla="*/ 33 h 181"/>
                    <a:gd name="T38" fmla="*/ 167 w 462"/>
                    <a:gd name="T39" fmla="*/ 24 h 181"/>
                    <a:gd name="T40" fmla="*/ 208 w 462"/>
                    <a:gd name="T41" fmla="*/ 21 h 181"/>
                    <a:gd name="T42" fmla="*/ 249 w 462"/>
                    <a:gd name="T43" fmla="*/ 19 h 181"/>
                    <a:gd name="T44" fmla="*/ 291 w 462"/>
                    <a:gd name="T45" fmla="*/ 21 h 181"/>
                    <a:gd name="T46" fmla="*/ 332 w 462"/>
                    <a:gd name="T47" fmla="*/ 23 h 181"/>
                    <a:gd name="T48" fmla="*/ 359 w 462"/>
                    <a:gd name="T49" fmla="*/ 24 h 181"/>
                    <a:gd name="T50" fmla="*/ 385 w 462"/>
                    <a:gd name="T51" fmla="*/ 23 h 181"/>
                    <a:gd name="T52" fmla="*/ 412 w 462"/>
                    <a:gd name="T53" fmla="*/ 19 h 181"/>
                    <a:gd name="T54" fmla="*/ 438 w 462"/>
                    <a:gd name="T55" fmla="*/ 12 h 181"/>
                    <a:gd name="T56" fmla="*/ 462 w 462"/>
                    <a:gd name="T5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2" h="181">
                      <a:moveTo>
                        <a:pt x="462" y="0"/>
                      </a:moveTo>
                      <a:lnTo>
                        <a:pt x="437" y="27"/>
                      </a:lnTo>
                      <a:lnTo>
                        <a:pt x="407" y="53"/>
                      </a:lnTo>
                      <a:lnTo>
                        <a:pt x="375" y="75"/>
                      </a:lnTo>
                      <a:lnTo>
                        <a:pt x="342" y="91"/>
                      </a:lnTo>
                      <a:lnTo>
                        <a:pt x="301" y="104"/>
                      </a:lnTo>
                      <a:lnTo>
                        <a:pt x="259" y="110"/>
                      </a:lnTo>
                      <a:lnTo>
                        <a:pt x="217" y="115"/>
                      </a:lnTo>
                      <a:lnTo>
                        <a:pt x="174" y="120"/>
                      </a:lnTo>
                      <a:lnTo>
                        <a:pt x="132" y="125"/>
                      </a:lnTo>
                      <a:lnTo>
                        <a:pt x="86" y="137"/>
                      </a:lnTo>
                      <a:lnTo>
                        <a:pt x="41" y="156"/>
                      </a:lnTo>
                      <a:lnTo>
                        <a:pt x="0" y="181"/>
                      </a:lnTo>
                      <a:lnTo>
                        <a:pt x="13" y="149"/>
                      </a:lnTo>
                      <a:lnTo>
                        <a:pt x="30" y="119"/>
                      </a:lnTo>
                      <a:lnTo>
                        <a:pt x="50" y="92"/>
                      </a:lnTo>
                      <a:lnTo>
                        <a:pt x="75" y="68"/>
                      </a:lnTo>
                      <a:lnTo>
                        <a:pt x="103" y="49"/>
                      </a:lnTo>
                      <a:lnTo>
                        <a:pt x="133" y="33"/>
                      </a:lnTo>
                      <a:lnTo>
                        <a:pt x="167" y="24"/>
                      </a:lnTo>
                      <a:lnTo>
                        <a:pt x="208" y="21"/>
                      </a:lnTo>
                      <a:lnTo>
                        <a:pt x="249" y="19"/>
                      </a:lnTo>
                      <a:lnTo>
                        <a:pt x="291" y="21"/>
                      </a:lnTo>
                      <a:lnTo>
                        <a:pt x="332" y="23"/>
                      </a:lnTo>
                      <a:lnTo>
                        <a:pt x="359" y="24"/>
                      </a:lnTo>
                      <a:lnTo>
                        <a:pt x="385" y="23"/>
                      </a:lnTo>
                      <a:lnTo>
                        <a:pt x="412" y="19"/>
                      </a:lnTo>
                      <a:lnTo>
                        <a:pt x="438" y="12"/>
                      </a:lnTo>
                      <a:lnTo>
                        <a:pt x="462" y="0"/>
                      </a:lnTo>
                      <a:close/>
                    </a:path>
                  </a:pathLst>
                </a:custGeom>
                <a:solidFill>
                  <a:schemeClr val="accent2">
                    <a:alpha val="50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78" name="îŝļiďè"/>
                <p:cNvSpPr/>
                <p:nvPr/>
              </p:nvSpPr>
              <p:spPr bwMode="auto">
                <a:xfrm>
                  <a:off x="6141272" y="2989350"/>
                  <a:ext cx="390918" cy="151867"/>
                </a:xfrm>
                <a:custGeom>
                  <a:avLst/>
                  <a:gdLst>
                    <a:gd name="T0" fmla="*/ 417 w 417"/>
                    <a:gd name="T1" fmla="*/ 0 h 161"/>
                    <a:gd name="T2" fmla="*/ 400 w 417"/>
                    <a:gd name="T3" fmla="*/ 34 h 161"/>
                    <a:gd name="T4" fmla="*/ 379 w 417"/>
                    <a:gd name="T5" fmla="*/ 66 h 161"/>
                    <a:gd name="T6" fmla="*/ 353 w 417"/>
                    <a:gd name="T7" fmla="*/ 97 h 161"/>
                    <a:gd name="T8" fmla="*/ 329 w 417"/>
                    <a:gd name="T9" fmla="*/ 118 h 161"/>
                    <a:gd name="T10" fmla="*/ 302 w 417"/>
                    <a:gd name="T11" fmla="*/ 135 h 161"/>
                    <a:gd name="T12" fmla="*/ 272 w 417"/>
                    <a:gd name="T13" fmla="*/ 147 h 161"/>
                    <a:gd name="T14" fmla="*/ 243 w 417"/>
                    <a:gd name="T15" fmla="*/ 155 h 161"/>
                    <a:gd name="T16" fmla="*/ 211 w 417"/>
                    <a:gd name="T17" fmla="*/ 159 h 161"/>
                    <a:gd name="T18" fmla="*/ 178 w 417"/>
                    <a:gd name="T19" fmla="*/ 161 h 161"/>
                    <a:gd name="T20" fmla="*/ 152 w 417"/>
                    <a:gd name="T21" fmla="*/ 158 h 161"/>
                    <a:gd name="T22" fmla="*/ 127 w 417"/>
                    <a:gd name="T23" fmla="*/ 154 h 161"/>
                    <a:gd name="T24" fmla="*/ 101 w 417"/>
                    <a:gd name="T25" fmla="*/ 150 h 161"/>
                    <a:gd name="T26" fmla="*/ 75 w 417"/>
                    <a:gd name="T27" fmla="*/ 147 h 161"/>
                    <a:gd name="T28" fmla="*/ 51 w 417"/>
                    <a:gd name="T29" fmla="*/ 145 h 161"/>
                    <a:gd name="T30" fmla="*/ 27 w 417"/>
                    <a:gd name="T31" fmla="*/ 148 h 161"/>
                    <a:gd name="T32" fmla="*/ 0 w 417"/>
                    <a:gd name="T33" fmla="*/ 158 h 161"/>
                    <a:gd name="T34" fmla="*/ 1 w 417"/>
                    <a:gd name="T35" fmla="*/ 155 h 161"/>
                    <a:gd name="T36" fmla="*/ 8 w 417"/>
                    <a:gd name="T37" fmla="*/ 149 h 161"/>
                    <a:gd name="T38" fmla="*/ 18 w 417"/>
                    <a:gd name="T39" fmla="*/ 139 h 161"/>
                    <a:gd name="T40" fmla="*/ 33 w 417"/>
                    <a:gd name="T41" fmla="*/ 126 h 161"/>
                    <a:gd name="T42" fmla="*/ 51 w 417"/>
                    <a:gd name="T43" fmla="*/ 112 h 161"/>
                    <a:gd name="T44" fmla="*/ 74 w 417"/>
                    <a:gd name="T45" fmla="*/ 98 h 161"/>
                    <a:gd name="T46" fmla="*/ 100 w 417"/>
                    <a:gd name="T47" fmla="*/ 85 h 161"/>
                    <a:gd name="T48" fmla="*/ 130 w 417"/>
                    <a:gd name="T49" fmla="*/ 74 h 161"/>
                    <a:gd name="T50" fmla="*/ 165 w 417"/>
                    <a:gd name="T51" fmla="*/ 65 h 161"/>
                    <a:gd name="T52" fmla="*/ 197 w 417"/>
                    <a:gd name="T53" fmla="*/ 60 h 161"/>
                    <a:gd name="T54" fmla="*/ 230 w 417"/>
                    <a:gd name="T55" fmla="*/ 56 h 161"/>
                    <a:gd name="T56" fmla="*/ 263 w 417"/>
                    <a:gd name="T57" fmla="*/ 53 h 161"/>
                    <a:gd name="T58" fmla="*/ 297 w 417"/>
                    <a:gd name="T59" fmla="*/ 48 h 161"/>
                    <a:gd name="T60" fmla="*/ 329 w 417"/>
                    <a:gd name="T61" fmla="*/ 42 h 161"/>
                    <a:gd name="T62" fmla="*/ 359 w 417"/>
                    <a:gd name="T63" fmla="*/ 32 h 161"/>
                    <a:gd name="T64" fmla="*/ 390 w 417"/>
                    <a:gd name="T65" fmla="*/ 19 h 161"/>
                    <a:gd name="T66" fmla="*/ 417 w 417"/>
                    <a:gd name="T6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161">
                      <a:moveTo>
                        <a:pt x="417" y="0"/>
                      </a:moveTo>
                      <a:lnTo>
                        <a:pt x="400" y="34"/>
                      </a:lnTo>
                      <a:lnTo>
                        <a:pt x="379" y="66"/>
                      </a:lnTo>
                      <a:lnTo>
                        <a:pt x="353" y="97"/>
                      </a:lnTo>
                      <a:lnTo>
                        <a:pt x="329" y="118"/>
                      </a:lnTo>
                      <a:lnTo>
                        <a:pt x="302" y="135"/>
                      </a:lnTo>
                      <a:lnTo>
                        <a:pt x="272" y="147"/>
                      </a:lnTo>
                      <a:lnTo>
                        <a:pt x="243" y="155"/>
                      </a:lnTo>
                      <a:lnTo>
                        <a:pt x="211" y="159"/>
                      </a:lnTo>
                      <a:lnTo>
                        <a:pt x="178" y="161"/>
                      </a:lnTo>
                      <a:lnTo>
                        <a:pt x="152" y="158"/>
                      </a:lnTo>
                      <a:lnTo>
                        <a:pt x="127" y="154"/>
                      </a:lnTo>
                      <a:lnTo>
                        <a:pt x="101" y="150"/>
                      </a:lnTo>
                      <a:lnTo>
                        <a:pt x="75" y="147"/>
                      </a:lnTo>
                      <a:lnTo>
                        <a:pt x="51" y="145"/>
                      </a:lnTo>
                      <a:lnTo>
                        <a:pt x="27" y="148"/>
                      </a:lnTo>
                      <a:lnTo>
                        <a:pt x="0" y="158"/>
                      </a:lnTo>
                      <a:lnTo>
                        <a:pt x="1" y="155"/>
                      </a:lnTo>
                      <a:lnTo>
                        <a:pt x="8" y="149"/>
                      </a:lnTo>
                      <a:lnTo>
                        <a:pt x="18" y="139"/>
                      </a:lnTo>
                      <a:lnTo>
                        <a:pt x="33" y="126"/>
                      </a:lnTo>
                      <a:lnTo>
                        <a:pt x="51" y="112"/>
                      </a:lnTo>
                      <a:lnTo>
                        <a:pt x="74" y="98"/>
                      </a:lnTo>
                      <a:lnTo>
                        <a:pt x="100" y="85"/>
                      </a:lnTo>
                      <a:lnTo>
                        <a:pt x="130" y="74"/>
                      </a:lnTo>
                      <a:lnTo>
                        <a:pt x="165" y="65"/>
                      </a:lnTo>
                      <a:lnTo>
                        <a:pt x="197" y="60"/>
                      </a:lnTo>
                      <a:lnTo>
                        <a:pt x="230" y="56"/>
                      </a:lnTo>
                      <a:lnTo>
                        <a:pt x="263" y="53"/>
                      </a:lnTo>
                      <a:lnTo>
                        <a:pt x="297" y="48"/>
                      </a:lnTo>
                      <a:lnTo>
                        <a:pt x="329" y="42"/>
                      </a:lnTo>
                      <a:lnTo>
                        <a:pt x="359" y="32"/>
                      </a:lnTo>
                      <a:lnTo>
                        <a:pt x="390" y="19"/>
                      </a:lnTo>
                      <a:lnTo>
                        <a:pt x="417" y="0"/>
                      </a:lnTo>
                      <a:close/>
                    </a:path>
                  </a:pathLst>
                </a:custGeom>
                <a:solidFill>
                  <a:schemeClr val="accent2">
                    <a:alpha val="75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grpSp>
            <p:nvGrpSpPr>
              <p:cNvPr id="145" name="iṥļïḓè"/>
              <p:cNvGrpSpPr/>
              <p:nvPr/>
            </p:nvGrpSpPr>
            <p:grpSpPr>
              <a:xfrm>
                <a:off x="5629424" y="4520524"/>
                <a:ext cx="452789" cy="219364"/>
                <a:chOff x="5629424" y="3790869"/>
                <a:chExt cx="452789" cy="219364"/>
              </a:xfrm>
            </p:grpSpPr>
            <p:sp>
              <p:nvSpPr>
                <p:cNvPr id="175" name="îslíḍe"/>
                <p:cNvSpPr/>
                <p:nvPr/>
              </p:nvSpPr>
              <p:spPr bwMode="auto">
                <a:xfrm>
                  <a:off x="5649111" y="3790869"/>
                  <a:ext cx="433102" cy="168741"/>
                </a:xfrm>
                <a:custGeom>
                  <a:avLst/>
                  <a:gdLst>
                    <a:gd name="T0" fmla="*/ 461 w 461"/>
                    <a:gd name="T1" fmla="*/ 0 h 181"/>
                    <a:gd name="T2" fmla="*/ 436 w 461"/>
                    <a:gd name="T3" fmla="*/ 28 h 181"/>
                    <a:gd name="T4" fmla="*/ 406 w 461"/>
                    <a:gd name="T5" fmla="*/ 53 h 181"/>
                    <a:gd name="T6" fmla="*/ 374 w 461"/>
                    <a:gd name="T7" fmla="*/ 75 h 181"/>
                    <a:gd name="T8" fmla="*/ 341 w 461"/>
                    <a:gd name="T9" fmla="*/ 92 h 181"/>
                    <a:gd name="T10" fmla="*/ 300 w 461"/>
                    <a:gd name="T11" fmla="*/ 103 h 181"/>
                    <a:gd name="T12" fmla="*/ 258 w 461"/>
                    <a:gd name="T13" fmla="*/ 111 h 181"/>
                    <a:gd name="T14" fmla="*/ 216 w 461"/>
                    <a:gd name="T15" fmla="*/ 116 h 181"/>
                    <a:gd name="T16" fmla="*/ 174 w 461"/>
                    <a:gd name="T17" fmla="*/ 120 h 181"/>
                    <a:gd name="T18" fmla="*/ 131 w 461"/>
                    <a:gd name="T19" fmla="*/ 126 h 181"/>
                    <a:gd name="T20" fmla="*/ 97 w 461"/>
                    <a:gd name="T21" fmla="*/ 134 h 181"/>
                    <a:gd name="T22" fmla="*/ 62 w 461"/>
                    <a:gd name="T23" fmla="*/ 146 h 181"/>
                    <a:gd name="T24" fmla="*/ 30 w 461"/>
                    <a:gd name="T25" fmla="*/ 162 h 181"/>
                    <a:gd name="T26" fmla="*/ 0 w 461"/>
                    <a:gd name="T27" fmla="*/ 181 h 181"/>
                    <a:gd name="T28" fmla="*/ 12 w 461"/>
                    <a:gd name="T29" fmla="*/ 149 h 181"/>
                    <a:gd name="T30" fmla="*/ 29 w 461"/>
                    <a:gd name="T31" fmla="*/ 120 h 181"/>
                    <a:gd name="T32" fmla="*/ 50 w 461"/>
                    <a:gd name="T33" fmla="*/ 92 h 181"/>
                    <a:gd name="T34" fmla="*/ 74 w 461"/>
                    <a:gd name="T35" fmla="*/ 69 h 181"/>
                    <a:gd name="T36" fmla="*/ 102 w 461"/>
                    <a:gd name="T37" fmla="*/ 48 h 181"/>
                    <a:gd name="T38" fmla="*/ 133 w 461"/>
                    <a:gd name="T39" fmla="*/ 34 h 181"/>
                    <a:gd name="T40" fmla="*/ 166 w 461"/>
                    <a:gd name="T41" fmla="*/ 25 h 181"/>
                    <a:gd name="T42" fmla="*/ 207 w 461"/>
                    <a:gd name="T43" fmla="*/ 20 h 181"/>
                    <a:gd name="T44" fmla="*/ 248 w 461"/>
                    <a:gd name="T45" fmla="*/ 20 h 181"/>
                    <a:gd name="T46" fmla="*/ 290 w 461"/>
                    <a:gd name="T47" fmla="*/ 22 h 181"/>
                    <a:gd name="T48" fmla="*/ 331 w 461"/>
                    <a:gd name="T49" fmla="*/ 23 h 181"/>
                    <a:gd name="T50" fmla="*/ 358 w 461"/>
                    <a:gd name="T51" fmla="*/ 24 h 181"/>
                    <a:gd name="T52" fmla="*/ 385 w 461"/>
                    <a:gd name="T53" fmla="*/ 23 h 181"/>
                    <a:gd name="T54" fmla="*/ 411 w 461"/>
                    <a:gd name="T55" fmla="*/ 19 h 181"/>
                    <a:gd name="T56" fmla="*/ 437 w 461"/>
                    <a:gd name="T57" fmla="*/ 11 h 181"/>
                    <a:gd name="T58" fmla="*/ 461 w 461"/>
                    <a:gd name="T5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1" h="181">
                      <a:moveTo>
                        <a:pt x="461" y="0"/>
                      </a:moveTo>
                      <a:lnTo>
                        <a:pt x="436" y="28"/>
                      </a:lnTo>
                      <a:lnTo>
                        <a:pt x="406" y="53"/>
                      </a:lnTo>
                      <a:lnTo>
                        <a:pt x="374" y="75"/>
                      </a:lnTo>
                      <a:lnTo>
                        <a:pt x="341" y="92"/>
                      </a:lnTo>
                      <a:lnTo>
                        <a:pt x="300" y="103"/>
                      </a:lnTo>
                      <a:lnTo>
                        <a:pt x="258" y="111"/>
                      </a:lnTo>
                      <a:lnTo>
                        <a:pt x="216" y="116"/>
                      </a:lnTo>
                      <a:lnTo>
                        <a:pt x="174" y="120"/>
                      </a:lnTo>
                      <a:lnTo>
                        <a:pt x="131" y="126"/>
                      </a:lnTo>
                      <a:lnTo>
                        <a:pt x="97" y="134"/>
                      </a:lnTo>
                      <a:lnTo>
                        <a:pt x="62" y="146"/>
                      </a:lnTo>
                      <a:lnTo>
                        <a:pt x="30" y="162"/>
                      </a:lnTo>
                      <a:lnTo>
                        <a:pt x="0" y="181"/>
                      </a:lnTo>
                      <a:lnTo>
                        <a:pt x="12" y="149"/>
                      </a:lnTo>
                      <a:lnTo>
                        <a:pt x="29" y="120"/>
                      </a:lnTo>
                      <a:lnTo>
                        <a:pt x="50" y="92"/>
                      </a:lnTo>
                      <a:lnTo>
                        <a:pt x="74" y="69"/>
                      </a:lnTo>
                      <a:lnTo>
                        <a:pt x="102" y="48"/>
                      </a:lnTo>
                      <a:lnTo>
                        <a:pt x="133" y="34"/>
                      </a:lnTo>
                      <a:lnTo>
                        <a:pt x="166" y="25"/>
                      </a:lnTo>
                      <a:lnTo>
                        <a:pt x="207" y="20"/>
                      </a:lnTo>
                      <a:lnTo>
                        <a:pt x="248" y="20"/>
                      </a:lnTo>
                      <a:lnTo>
                        <a:pt x="290" y="22"/>
                      </a:lnTo>
                      <a:lnTo>
                        <a:pt x="331" y="23"/>
                      </a:lnTo>
                      <a:lnTo>
                        <a:pt x="358" y="24"/>
                      </a:lnTo>
                      <a:lnTo>
                        <a:pt x="385" y="23"/>
                      </a:lnTo>
                      <a:lnTo>
                        <a:pt x="411" y="19"/>
                      </a:lnTo>
                      <a:lnTo>
                        <a:pt x="437" y="11"/>
                      </a:lnTo>
                      <a:lnTo>
                        <a:pt x="461" y="0"/>
                      </a:lnTo>
                      <a:close/>
                    </a:path>
                  </a:pathLst>
                </a:custGeom>
                <a:solidFill>
                  <a:schemeClr val="accent4">
                    <a:alpha val="50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76" name="íś1iďê"/>
                <p:cNvSpPr/>
                <p:nvPr/>
              </p:nvSpPr>
              <p:spPr bwMode="auto">
                <a:xfrm>
                  <a:off x="5629424" y="3858366"/>
                  <a:ext cx="390918" cy="151867"/>
                </a:xfrm>
                <a:custGeom>
                  <a:avLst/>
                  <a:gdLst>
                    <a:gd name="T0" fmla="*/ 417 w 417"/>
                    <a:gd name="T1" fmla="*/ 0 h 160"/>
                    <a:gd name="T2" fmla="*/ 400 w 417"/>
                    <a:gd name="T3" fmla="*/ 34 h 160"/>
                    <a:gd name="T4" fmla="*/ 379 w 417"/>
                    <a:gd name="T5" fmla="*/ 67 h 160"/>
                    <a:gd name="T6" fmla="*/ 353 w 417"/>
                    <a:gd name="T7" fmla="*/ 96 h 160"/>
                    <a:gd name="T8" fmla="*/ 329 w 417"/>
                    <a:gd name="T9" fmla="*/ 118 h 160"/>
                    <a:gd name="T10" fmla="*/ 302 w 417"/>
                    <a:gd name="T11" fmla="*/ 135 h 160"/>
                    <a:gd name="T12" fmla="*/ 274 w 417"/>
                    <a:gd name="T13" fmla="*/ 147 h 160"/>
                    <a:gd name="T14" fmla="*/ 243 w 417"/>
                    <a:gd name="T15" fmla="*/ 155 h 160"/>
                    <a:gd name="T16" fmla="*/ 211 w 417"/>
                    <a:gd name="T17" fmla="*/ 160 h 160"/>
                    <a:gd name="T18" fmla="*/ 178 w 417"/>
                    <a:gd name="T19" fmla="*/ 160 h 160"/>
                    <a:gd name="T20" fmla="*/ 152 w 417"/>
                    <a:gd name="T21" fmla="*/ 159 h 160"/>
                    <a:gd name="T22" fmla="*/ 127 w 417"/>
                    <a:gd name="T23" fmla="*/ 155 h 160"/>
                    <a:gd name="T24" fmla="*/ 101 w 417"/>
                    <a:gd name="T25" fmla="*/ 150 h 160"/>
                    <a:gd name="T26" fmla="*/ 76 w 417"/>
                    <a:gd name="T27" fmla="*/ 146 h 160"/>
                    <a:gd name="T28" fmla="*/ 51 w 417"/>
                    <a:gd name="T29" fmla="*/ 145 h 160"/>
                    <a:gd name="T30" fmla="*/ 28 w 417"/>
                    <a:gd name="T31" fmla="*/ 149 h 160"/>
                    <a:gd name="T32" fmla="*/ 0 w 417"/>
                    <a:gd name="T33" fmla="*/ 159 h 160"/>
                    <a:gd name="T34" fmla="*/ 1 w 417"/>
                    <a:gd name="T35" fmla="*/ 156 h 160"/>
                    <a:gd name="T36" fmla="*/ 8 w 417"/>
                    <a:gd name="T37" fmla="*/ 149 h 160"/>
                    <a:gd name="T38" fmla="*/ 18 w 417"/>
                    <a:gd name="T39" fmla="*/ 138 h 160"/>
                    <a:gd name="T40" fmla="*/ 33 w 417"/>
                    <a:gd name="T41" fmla="*/ 126 h 160"/>
                    <a:gd name="T42" fmla="*/ 51 w 417"/>
                    <a:gd name="T43" fmla="*/ 113 h 160"/>
                    <a:gd name="T44" fmla="*/ 74 w 417"/>
                    <a:gd name="T45" fmla="*/ 99 h 160"/>
                    <a:gd name="T46" fmla="*/ 101 w 417"/>
                    <a:gd name="T47" fmla="*/ 85 h 160"/>
                    <a:gd name="T48" fmla="*/ 131 w 417"/>
                    <a:gd name="T49" fmla="*/ 73 h 160"/>
                    <a:gd name="T50" fmla="*/ 165 w 417"/>
                    <a:gd name="T51" fmla="*/ 66 h 160"/>
                    <a:gd name="T52" fmla="*/ 197 w 417"/>
                    <a:gd name="T53" fmla="*/ 61 h 160"/>
                    <a:gd name="T54" fmla="*/ 230 w 417"/>
                    <a:gd name="T55" fmla="*/ 57 h 160"/>
                    <a:gd name="T56" fmla="*/ 264 w 417"/>
                    <a:gd name="T57" fmla="*/ 53 h 160"/>
                    <a:gd name="T58" fmla="*/ 297 w 417"/>
                    <a:gd name="T59" fmla="*/ 48 h 160"/>
                    <a:gd name="T60" fmla="*/ 329 w 417"/>
                    <a:gd name="T61" fmla="*/ 42 h 160"/>
                    <a:gd name="T62" fmla="*/ 360 w 417"/>
                    <a:gd name="T63" fmla="*/ 33 h 160"/>
                    <a:gd name="T64" fmla="*/ 390 w 417"/>
                    <a:gd name="T65" fmla="*/ 19 h 160"/>
                    <a:gd name="T66" fmla="*/ 417 w 417"/>
                    <a:gd name="T6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160">
                      <a:moveTo>
                        <a:pt x="417" y="0"/>
                      </a:moveTo>
                      <a:lnTo>
                        <a:pt x="400" y="34"/>
                      </a:lnTo>
                      <a:lnTo>
                        <a:pt x="379" y="67"/>
                      </a:lnTo>
                      <a:lnTo>
                        <a:pt x="353" y="96"/>
                      </a:lnTo>
                      <a:lnTo>
                        <a:pt x="329" y="118"/>
                      </a:lnTo>
                      <a:lnTo>
                        <a:pt x="302" y="135"/>
                      </a:lnTo>
                      <a:lnTo>
                        <a:pt x="274" y="147"/>
                      </a:lnTo>
                      <a:lnTo>
                        <a:pt x="243" y="155"/>
                      </a:lnTo>
                      <a:lnTo>
                        <a:pt x="211" y="160"/>
                      </a:lnTo>
                      <a:lnTo>
                        <a:pt x="178" y="160"/>
                      </a:lnTo>
                      <a:lnTo>
                        <a:pt x="152" y="159"/>
                      </a:lnTo>
                      <a:lnTo>
                        <a:pt x="127" y="155"/>
                      </a:lnTo>
                      <a:lnTo>
                        <a:pt x="101" y="150"/>
                      </a:lnTo>
                      <a:lnTo>
                        <a:pt x="76" y="146"/>
                      </a:lnTo>
                      <a:lnTo>
                        <a:pt x="51" y="145"/>
                      </a:lnTo>
                      <a:lnTo>
                        <a:pt x="28" y="149"/>
                      </a:lnTo>
                      <a:lnTo>
                        <a:pt x="0" y="159"/>
                      </a:lnTo>
                      <a:lnTo>
                        <a:pt x="1" y="156"/>
                      </a:lnTo>
                      <a:lnTo>
                        <a:pt x="8" y="149"/>
                      </a:lnTo>
                      <a:lnTo>
                        <a:pt x="18" y="138"/>
                      </a:lnTo>
                      <a:lnTo>
                        <a:pt x="33" y="126"/>
                      </a:lnTo>
                      <a:lnTo>
                        <a:pt x="51" y="113"/>
                      </a:lnTo>
                      <a:lnTo>
                        <a:pt x="74" y="99"/>
                      </a:lnTo>
                      <a:lnTo>
                        <a:pt x="101" y="85"/>
                      </a:lnTo>
                      <a:lnTo>
                        <a:pt x="131" y="73"/>
                      </a:lnTo>
                      <a:lnTo>
                        <a:pt x="165" y="66"/>
                      </a:lnTo>
                      <a:lnTo>
                        <a:pt x="197" y="61"/>
                      </a:lnTo>
                      <a:lnTo>
                        <a:pt x="230" y="57"/>
                      </a:lnTo>
                      <a:lnTo>
                        <a:pt x="264" y="53"/>
                      </a:lnTo>
                      <a:lnTo>
                        <a:pt x="297" y="48"/>
                      </a:lnTo>
                      <a:lnTo>
                        <a:pt x="329" y="42"/>
                      </a:lnTo>
                      <a:lnTo>
                        <a:pt x="360" y="33"/>
                      </a:lnTo>
                      <a:lnTo>
                        <a:pt x="390" y="19"/>
                      </a:lnTo>
                      <a:lnTo>
                        <a:pt x="417" y="0"/>
                      </a:lnTo>
                      <a:close/>
                    </a:path>
                  </a:pathLst>
                </a:custGeom>
                <a:solidFill>
                  <a:schemeClr val="accent4">
                    <a:alpha val="75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grpSp>
            <p:nvGrpSpPr>
              <p:cNvPr id="146" name="íṥļidé"/>
              <p:cNvGrpSpPr/>
              <p:nvPr/>
            </p:nvGrpSpPr>
            <p:grpSpPr>
              <a:xfrm>
                <a:off x="6591248" y="5299546"/>
                <a:ext cx="390919" cy="317797"/>
                <a:chOff x="6591248" y="4569891"/>
                <a:chExt cx="390919" cy="317797"/>
              </a:xfrm>
            </p:grpSpPr>
            <p:sp>
              <p:nvSpPr>
                <p:cNvPr id="173" name="íśḷïḋe"/>
                <p:cNvSpPr/>
                <p:nvPr/>
              </p:nvSpPr>
              <p:spPr bwMode="auto">
                <a:xfrm>
                  <a:off x="6599686" y="4569891"/>
                  <a:ext cx="382481" cy="267175"/>
                </a:xfrm>
                <a:custGeom>
                  <a:avLst/>
                  <a:gdLst>
                    <a:gd name="T0" fmla="*/ 406 w 406"/>
                    <a:gd name="T1" fmla="*/ 0 h 284"/>
                    <a:gd name="T2" fmla="*/ 391 w 406"/>
                    <a:gd name="T3" fmla="*/ 25 h 284"/>
                    <a:gd name="T4" fmla="*/ 375 w 406"/>
                    <a:gd name="T5" fmla="*/ 52 h 284"/>
                    <a:gd name="T6" fmla="*/ 356 w 406"/>
                    <a:gd name="T7" fmla="*/ 76 h 284"/>
                    <a:gd name="T8" fmla="*/ 334 w 406"/>
                    <a:gd name="T9" fmla="*/ 98 h 284"/>
                    <a:gd name="T10" fmla="*/ 310 w 406"/>
                    <a:gd name="T11" fmla="*/ 117 h 284"/>
                    <a:gd name="T12" fmla="*/ 273 w 406"/>
                    <a:gd name="T13" fmla="*/ 138 h 284"/>
                    <a:gd name="T14" fmla="*/ 234 w 406"/>
                    <a:gd name="T15" fmla="*/ 155 h 284"/>
                    <a:gd name="T16" fmla="*/ 194 w 406"/>
                    <a:gd name="T17" fmla="*/ 169 h 284"/>
                    <a:gd name="T18" fmla="*/ 154 w 406"/>
                    <a:gd name="T19" fmla="*/ 183 h 284"/>
                    <a:gd name="T20" fmla="*/ 114 w 406"/>
                    <a:gd name="T21" fmla="*/ 200 h 284"/>
                    <a:gd name="T22" fmla="*/ 73 w 406"/>
                    <a:gd name="T23" fmla="*/ 222 h 284"/>
                    <a:gd name="T24" fmla="*/ 33 w 406"/>
                    <a:gd name="T25" fmla="*/ 251 h 284"/>
                    <a:gd name="T26" fmla="*/ 0 w 406"/>
                    <a:gd name="T27" fmla="*/ 284 h 284"/>
                    <a:gd name="T28" fmla="*/ 4 w 406"/>
                    <a:gd name="T29" fmla="*/ 251 h 284"/>
                    <a:gd name="T30" fmla="*/ 14 w 406"/>
                    <a:gd name="T31" fmla="*/ 218 h 284"/>
                    <a:gd name="T32" fmla="*/ 27 w 406"/>
                    <a:gd name="T33" fmla="*/ 186 h 284"/>
                    <a:gd name="T34" fmla="*/ 46 w 406"/>
                    <a:gd name="T35" fmla="*/ 158 h 284"/>
                    <a:gd name="T36" fmla="*/ 68 w 406"/>
                    <a:gd name="T37" fmla="*/ 131 h 284"/>
                    <a:gd name="T38" fmla="*/ 95 w 406"/>
                    <a:gd name="T39" fmla="*/ 111 h 284"/>
                    <a:gd name="T40" fmla="*/ 124 w 406"/>
                    <a:gd name="T41" fmla="*/ 94 h 284"/>
                    <a:gd name="T42" fmla="*/ 164 w 406"/>
                    <a:gd name="T43" fmla="*/ 79 h 284"/>
                    <a:gd name="T44" fmla="*/ 203 w 406"/>
                    <a:gd name="T45" fmla="*/ 69 h 284"/>
                    <a:gd name="T46" fmla="*/ 243 w 406"/>
                    <a:gd name="T47" fmla="*/ 61 h 284"/>
                    <a:gd name="T48" fmla="*/ 284 w 406"/>
                    <a:gd name="T49" fmla="*/ 53 h 284"/>
                    <a:gd name="T50" fmla="*/ 310 w 406"/>
                    <a:gd name="T51" fmla="*/ 47 h 284"/>
                    <a:gd name="T52" fmla="*/ 336 w 406"/>
                    <a:gd name="T53" fmla="*/ 39 h 284"/>
                    <a:gd name="T54" fmla="*/ 362 w 406"/>
                    <a:gd name="T55" fmla="*/ 29 h 284"/>
                    <a:gd name="T56" fmla="*/ 385 w 406"/>
                    <a:gd name="T57" fmla="*/ 16 h 284"/>
                    <a:gd name="T58" fmla="*/ 406 w 406"/>
                    <a:gd name="T59"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6" h="284">
                      <a:moveTo>
                        <a:pt x="406" y="0"/>
                      </a:moveTo>
                      <a:lnTo>
                        <a:pt x="391" y="25"/>
                      </a:lnTo>
                      <a:lnTo>
                        <a:pt x="375" y="52"/>
                      </a:lnTo>
                      <a:lnTo>
                        <a:pt x="356" y="76"/>
                      </a:lnTo>
                      <a:lnTo>
                        <a:pt x="334" y="98"/>
                      </a:lnTo>
                      <a:lnTo>
                        <a:pt x="310" y="117"/>
                      </a:lnTo>
                      <a:lnTo>
                        <a:pt x="273" y="138"/>
                      </a:lnTo>
                      <a:lnTo>
                        <a:pt x="234" y="155"/>
                      </a:lnTo>
                      <a:lnTo>
                        <a:pt x="194" y="169"/>
                      </a:lnTo>
                      <a:lnTo>
                        <a:pt x="154" y="183"/>
                      </a:lnTo>
                      <a:lnTo>
                        <a:pt x="114" y="200"/>
                      </a:lnTo>
                      <a:lnTo>
                        <a:pt x="73" y="222"/>
                      </a:lnTo>
                      <a:lnTo>
                        <a:pt x="33" y="251"/>
                      </a:lnTo>
                      <a:lnTo>
                        <a:pt x="0" y="284"/>
                      </a:lnTo>
                      <a:lnTo>
                        <a:pt x="4" y="251"/>
                      </a:lnTo>
                      <a:lnTo>
                        <a:pt x="14" y="218"/>
                      </a:lnTo>
                      <a:lnTo>
                        <a:pt x="27" y="186"/>
                      </a:lnTo>
                      <a:lnTo>
                        <a:pt x="46" y="158"/>
                      </a:lnTo>
                      <a:lnTo>
                        <a:pt x="68" y="131"/>
                      </a:lnTo>
                      <a:lnTo>
                        <a:pt x="95" y="111"/>
                      </a:lnTo>
                      <a:lnTo>
                        <a:pt x="124" y="94"/>
                      </a:lnTo>
                      <a:lnTo>
                        <a:pt x="164" y="79"/>
                      </a:lnTo>
                      <a:lnTo>
                        <a:pt x="203" y="69"/>
                      </a:lnTo>
                      <a:lnTo>
                        <a:pt x="243" y="61"/>
                      </a:lnTo>
                      <a:lnTo>
                        <a:pt x="284" y="53"/>
                      </a:lnTo>
                      <a:lnTo>
                        <a:pt x="310" y="47"/>
                      </a:lnTo>
                      <a:lnTo>
                        <a:pt x="336" y="39"/>
                      </a:lnTo>
                      <a:lnTo>
                        <a:pt x="362" y="29"/>
                      </a:lnTo>
                      <a:lnTo>
                        <a:pt x="385" y="16"/>
                      </a:lnTo>
                      <a:lnTo>
                        <a:pt x="406" y="0"/>
                      </a:lnTo>
                      <a:close/>
                    </a:path>
                  </a:pathLst>
                </a:custGeom>
                <a:solidFill>
                  <a:schemeClr val="accent5">
                    <a:alpha val="50000"/>
                  </a:schemeClr>
                </a:solidFill>
                <a:ln w="0">
                  <a:noFill/>
                  <a:prstDash val="solid"/>
                  <a:round/>
                </a:ln>
              </p:spPr>
              <p:txBody>
                <a:bodyPr vert="horz" wrap="square" lIns="91440" tIns="45720" rIns="91440" bIns="45720" numCol="1" anchor="t" anchorCtr="0" compatLnSpc="1">
                  <a:normAutofit fontScale="40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74" name="iSļíḍè"/>
                <p:cNvSpPr/>
                <p:nvPr/>
              </p:nvSpPr>
              <p:spPr bwMode="auto">
                <a:xfrm>
                  <a:off x="6591248" y="4648637"/>
                  <a:ext cx="345921" cy="239051"/>
                </a:xfrm>
                <a:custGeom>
                  <a:avLst/>
                  <a:gdLst>
                    <a:gd name="T0" fmla="*/ 368 w 368"/>
                    <a:gd name="T1" fmla="*/ 0 h 254"/>
                    <a:gd name="T2" fmla="*/ 360 w 368"/>
                    <a:gd name="T3" fmla="*/ 39 h 254"/>
                    <a:gd name="T4" fmla="*/ 347 w 368"/>
                    <a:gd name="T5" fmla="*/ 74 h 254"/>
                    <a:gd name="T6" fmla="*/ 329 w 368"/>
                    <a:gd name="T7" fmla="*/ 110 h 254"/>
                    <a:gd name="T8" fmla="*/ 311 w 368"/>
                    <a:gd name="T9" fmla="*/ 137 h 254"/>
                    <a:gd name="T10" fmla="*/ 289 w 368"/>
                    <a:gd name="T11" fmla="*/ 160 h 254"/>
                    <a:gd name="T12" fmla="*/ 264 w 368"/>
                    <a:gd name="T13" fmla="*/ 177 h 254"/>
                    <a:gd name="T14" fmla="*/ 237 w 368"/>
                    <a:gd name="T15" fmla="*/ 193 h 254"/>
                    <a:gd name="T16" fmla="*/ 206 w 368"/>
                    <a:gd name="T17" fmla="*/ 204 h 254"/>
                    <a:gd name="T18" fmla="*/ 174 w 368"/>
                    <a:gd name="T19" fmla="*/ 213 h 254"/>
                    <a:gd name="T20" fmla="*/ 150 w 368"/>
                    <a:gd name="T21" fmla="*/ 217 h 254"/>
                    <a:gd name="T22" fmla="*/ 123 w 368"/>
                    <a:gd name="T23" fmla="*/ 219 h 254"/>
                    <a:gd name="T24" fmla="*/ 97 w 368"/>
                    <a:gd name="T25" fmla="*/ 221 h 254"/>
                    <a:gd name="T26" fmla="*/ 72 w 368"/>
                    <a:gd name="T27" fmla="*/ 223 h 254"/>
                    <a:gd name="T28" fmla="*/ 55 w 368"/>
                    <a:gd name="T29" fmla="*/ 226 h 254"/>
                    <a:gd name="T30" fmla="*/ 40 w 368"/>
                    <a:gd name="T31" fmla="*/ 230 h 254"/>
                    <a:gd name="T32" fmla="*/ 26 w 368"/>
                    <a:gd name="T33" fmla="*/ 237 h 254"/>
                    <a:gd name="T34" fmla="*/ 0 w 368"/>
                    <a:gd name="T35" fmla="*/ 254 h 254"/>
                    <a:gd name="T36" fmla="*/ 1 w 368"/>
                    <a:gd name="T37" fmla="*/ 250 h 254"/>
                    <a:gd name="T38" fmla="*/ 7 w 368"/>
                    <a:gd name="T39" fmla="*/ 242 h 254"/>
                    <a:gd name="T40" fmla="*/ 14 w 368"/>
                    <a:gd name="T41" fmla="*/ 230 h 254"/>
                    <a:gd name="T42" fmla="*/ 26 w 368"/>
                    <a:gd name="T43" fmla="*/ 214 h 254"/>
                    <a:gd name="T44" fmla="*/ 40 w 368"/>
                    <a:gd name="T45" fmla="*/ 197 h 254"/>
                    <a:gd name="T46" fmla="*/ 59 w 368"/>
                    <a:gd name="T47" fmla="*/ 177 h 254"/>
                    <a:gd name="T48" fmla="*/ 81 w 368"/>
                    <a:gd name="T49" fmla="*/ 158 h 254"/>
                    <a:gd name="T50" fmla="*/ 108 w 368"/>
                    <a:gd name="T51" fmla="*/ 140 h 254"/>
                    <a:gd name="T52" fmla="*/ 138 w 368"/>
                    <a:gd name="T53" fmla="*/ 124 h 254"/>
                    <a:gd name="T54" fmla="*/ 169 w 368"/>
                    <a:gd name="T55" fmla="*/ 111 h 254"/>
                    <a:gd name="T56" fmla="*/ 200 w 368"/>
                    <a:gd name="T57" fmla="*/ 100 h 254"/>
                    <a:gd name="T58" fmla="*/ 232 w 368"/>
                    <a:gd name="T59" fmla="*/ 88 h 254"/>
                    <a:gd name="T60" fmla="*/ 262 w 368"/>
                    <a:gd name="T61" fmla="*/ 77 h 254"/>
                    <a:gd name="T62" fmla="*/ 293 w 368"/>
                    <a:gd name="T63" fmla="*/ 63 h 254"/>
                    <a:gd name="T64" fmla="*/ 321 w 368"/>
                    <a:gd name="T65" fmla="*/ 46 h 254"/>
                    <a:gd name="T66" fmla="*/ 347 w 368"/>
                    <a:gd name="T67" fmla="*/ 26 h 254"/>
                    <a:gd name="T68" fmla="*/ 368 w 368"/>
                    <a:gd name="T69"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8" h="254">
                      <a:moveTo>
                        <a:pt x="368" y="0"/>
                      </a:moveTo>
                      <a:lnTo>
                        <a:pt x="360" y="39"/>
                      </a:lnTo>
                      <a:lnTo>
                        <a:pt x="347" y="74"/>
                      </a:lnTo>
                      <a:lnTo>
                        <a:pt x="329" y="110"/>
                      </a:lnTo>
                      <a:lnTo>
                        <a:pt x="311" y="137"/>
                      </a:lnTo>
                      <a:lnTo>
                        <a:pt x="289" y="160"/>
                      </a:lnTo>
                      <a:lnTo>
                        <a:pt x="264" y="177"/>
                      </a:lnTo>
                      <a:lnTo>
                        <a:pt x="237" y="193"/>
                      </a:lnTo>
                      <a:lnTo>
                        <a:pt x="206" y="204"/>
                      </a:lnTo>
                      <a:lnTo>
                        <a:pt x="174" y="213"/>
                      </a:lnTo>
                      <a:lnTo>
                        <a:pt x="150" y="217"/>
                      </a:lnTo>
                      <a:lnTo>
                        <a:pt x="123" y="219"/>
                      </a:lnTo>
                      <a:lnTo>
                        <a:pt x="97" y="221"/>
                      </a:lnTo>
                      <a:lnTo>
                        <a:pt x="72" y="223"/>
                      </a:lnTo>
                      <a:lnTo>
                        <a:pt x="55" y="226"/>
                      </a:lnTo>
                      <a:lnTo>
                        <a:pt x="40" y="230"/>
                      </a:lnTo>
                      <a:lnTo>
                        <a:pt x="26" y="237"/>
                      </a:lnTo>
                      <a:lnTo>
                        <a:pt x="0" y="254"/>
                      </a:lnTo>
                      <a:lnTo>
                        <a:pt x="1" y="250"/>
                      </a:lnTo>
                      <a:lnTo>
                        <a:pt x="7" y="242"/>
                      </a:lnTo>
                      <a:lnTo>
                        <a:pt x="14" y="230"/>
                      </a:lnTo>
                      <a:lnTo>
                        <a:pt x="26" y="214"/>
                      </a:lnTo>
                      <a:lnTo>
                        <a:pt x="40" y="197"/>
                      </a:lnTo>
                      <a:lnTo>
                        <a:pt x="59" y="177"/>
                      </a:lnTo>
                      <a:lnTo>
                        <a:pt x="81" y="158"/>
                      </a:lnTo>
                      <a:lnTo>
                        <a:pt x="108" y="140"/>
                      </a:lnTo>
                      <a:lnTo>
                        <a:pt x="138" y="124"/>
                      </a:lnTo>
                      <a:lnTo>
                        <a:pt x="169" y="111"/>
                      </a:lnTo>
                      <a:lnTo>
                        <a:pt x="200" y="100"/>
                      </a:lnTo>
                      <a:lnTo>
                        <a:pt x="232" y="88"/>
                      </a:lnTo>
                      <a:lnTo>
                        <a:pt x="262" y="77"/>
                      </a:lnTo>
                      <a:lnTo>
                        <a:pt x="293" y="63"/>
                      </a:lnTo>
                      <a:lnTo>
                        <a:pt x="321" y="46"/>
                      </a:lnTo>
                      <a:lnTo>
                        <a:pt x="347" y="26"/>
                      </a:lnTo>
                      <a:lnTo>
                        <a:pt x="368" y="0"/>
                      </a:lnTo>
                      <a:close/>
                    </a:path>
                  </a:pathLst>
                </a:custGeom>
                <a:solidFill>
                  <a:schemeClr val="accent5">
                    <a:alpha val="75000"/>
                  </a:schemeClr>
                </a:solidFill>
                <a:ln w="0">
                  <a:noFill/>
                  <a:prstDash val="solid"/>
                  <a:round/>
                </a:ln>
              </p:spPr>
              <p:txBody>
                <a:bodyPr vert="horz" wrap="square" lIns="91440" tIns="45720" rIns="91440" bIns="45720" numCol="1" anchor="t" anchorCtr="0" compatLnSpc="1">
                  <a:normAutofit fontScale="325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sp>
            <p:nvSpPr>
              <p:cNvPr id="147" name="íṥ1îḑé"/>
              <p:cNvSpPr/>
              <p:nvPr/>
            </p:nvSpPr>
            <p:spPr>
              <a:xfrm>
                <a:off x="5699041" y="2810240"/>
                <a:ext cx="909774" cy="909552"/>
              </a:xfrm>
              <a:prstGeom prst="ellipse">
                <a:avLst/>
              </a:pr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49" name="iṩ1îďé"/>
              <p:cNvSpPr/>
              <p:nvPr/>
            </p:nvSpPr>
            <p:spPr>
              <a:xfrm>
                <a:off x="4651638" y="3655094"/>
                <a:ext cx="466858" cy="466744"/>
              </a:xfrm>
              <a:prstGeom prst="ellipse">
                <a:avLst/>
              </a:prstGeom>
              <a:solidFill>
                <a:schemeClr val="accent4">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550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50" name="íṣ1iḓé"/>
              <p:cNvSpPr/>
              <p:nvPr/>
            </p:nvSpPr>
            <p:spPr>
              <a:xfrm>
                <a:off x="4571713" y="2403170"/>
                <a:ext cx="1000751" cy="1000507"/>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1645285"/>
                <a:endParaRPr lang="en-GB" sz="3240" dirty="0"/>
              </a:p>
            </p:txBody>
          </p:sp>
          <p:sp>
            <p:nvSpPr>
              <p:cNvPr id="151" name="î$ḻîḋê"/>
              <p:cNvSpPr/>
              <p:nvPr/>
            </p:nvSpPr>
            <p:spPr>
              <a:xfrm>
                <a:off x="7034914" y="3043242"/>
                <a:ext cx="751879" cy="75169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52" name="ïşľídê"/>
              <p:cNvSpPr/>
              <p:nvPr/>
            </p:nvSpPr>
            <p:spPr>
              <a:xfrm>
                <a:off x="6472951" y="3744609"/>
                <a:ext cx="621388" cy="621236"/>
              </a:xfrm>
              <a:prstGeom prst="ellipse">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defTabSz="1645285"/>
                <a:endParaRPr lang="en-GB" sz="3240" dirty="0"/>
              </a:p>
            </p:txBody>
          </p:sp>
          <p:sp>
            <p:nvSpPr>
              <p:cNvPr id="153" name="ï$ḷïḓê"/>
              <p:cNvSpPr/>
              <p:nvPr/>
            </p:nvSpPr>
            <p:spPr>
              <a:xfrm>
                <a:off x="5588715" y="2063971"/>
                <a:ext cx="621388" cy="621236"/>
              </a:xfrm>
              <a:prstGeom prst="ellipse">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85000" lnSpcReduction="20000"/>
              </a:bodyPr>
              <a:lstStyle/>
              <a:p>
                <a:pPr algn="ctr" defTabSz="1645285"/>
                <a:endParaRPr lang="en-GB" sz="3240" dirty="0"/>
              </a:p>
            </p:txBody>
          </p:sp>
          <p:sp>
            <p:nvSpPr>
              <p:cNvPr id="154" name="ïṥḷîďè"/>
              <p:cNvSpPr/>
              <p:nvPr/>
            </p:nvSpPr>
            <p:spPr>
              <a:xfrm>
                <a:off x="6622465" y="2405876"/>
                <a:ext cx="513544" cy="513418"/>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625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55" name="ïšľiḍé"/>
              <p:cNvSpPr/>
              <p:nvPr/>
            </p:nvSpPr>
            <p:spPr>
              <a:xfrm>
                <a:off x="6988309" y="3652811"/>
                <a:ext cx="564898" cy="564760"/>
              </a:xfrm>
              <a:prstGeom prst="ellipse">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75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57" name="iSľïďe"/>
              <p:cNvSpPr/>
              <p:nvPr/>
            </p:nvSpPr>
            <p:spPr>
              <a:xfrm>
                <a:off x="4171378" y="3369990"/>
                <a:ext cx="318870" cy="318792"/>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58" name="íšliḓé"/>
              <p:cNvSpPr/>
              <p:nvPr/>
            </p:nvSpPr>
            <p:spPr>
              <a:xfrm>
                <a:off x="5176353" y="1997132"/>
                <a:ext cx="318870" cy="318792"/>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59" name="išľiḓé"/>
              <p:cNvSpPr/>
              <p:nvPr/>
            </p:nvSpPr>
            <p:spPr>
              <a:xfrm>
                <a:off x="5698666" y="1624287"/>
                <a:ext cx="239571" cy="239513"/>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60" name="ïṥḻíde"/>
              <p:cNvSpPr/>
              <p:nvPr/>
            </p:nvSpPr>
            <p:spPr>
              <a:xfrm>
                <a:off x="6405521" y="2444357"/>
                <a:ext cx="318870" cy="318792"/>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61" name="ïšlîḓè"/>
              <p:cNvSpPr/>
              <p:nvPr/>
            </p:nvSpPr>
            <p:spPr>
              <a:xfrm>
                <a:off x="6226354" y="1918778"/>
                <a:ext cx="318870" cy="31879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62" name="îşļïḋe"/>
              <p:cNvSpPr/>
              <p:nvPr/>
            </p:nvSpPr>
            <p:spPr>
              <a:xfrm>
                <a:off x="6092602" y="1459310"/>
                <a:ext cx="239571" cy="239513"/>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grpSp>
            <p:nvGrpSpPr>
              <p:cNvPr id="163" name="íŝļíḑè"/>
              <p:cNvGrpSpPr/>
              <p:nvPr/>
            </p:nvGrpSpPr>
            <p:grpSpPr>
              <a:xfrm>
                <a:off x="7165668" y="4333953"/>
                <a:ext cx="888703" cy="365607"/>
                <a:chOff x="7165668" y="3604298"/>
                <a:chExt cx="888703" cy="365607"/>
              </a:xfrm>
            </p:grpSpPr>
            <p:sp>
              <p:nvSpPr>
                <p:cNvPr id="171" name="îšlíḑê"/>
                <p:cNvSpPr/>
                <p:nvPr/>
              </p:nvSpPr>
              <p:spPr bwMode="auto">
                <a:xfrm>
                  <a:off x="7233164" y="3736479"/>
                  <a:ext cx="821207" cy="233426"/>
                </a:xfrm>
                <a:custGeom>
                  <a:avLst/>
                  <a:gdLst>
                    <a:gd name="T0" fmla="*/ 666 w 876"/>
                    <a:gd name="T1" fmla="*/ 0 h 250"/>
                    <a:gd name="T2" fmla="*/ 721 w 876"/>
                    <a:gd name="T3" fmla="*/ 6 h 250"/>
                    <a:gd name="T4" fmla="*/ 775 w 876"/>
                    <a:gd name="T5" fmla="*/ 19 h 250"/>
                    <a:gd name="T6" fmla="*/ 826 w 876"/>
                    <a:gd name="T7" fmla="*/ 36 h 250"/>
                    <a:gd name="T8" fmla="*/ 876 w 876"/>
                    <a:gd name="T9" fmla="*/ 56 h 250"/>
                    <a:gd name="T10" fmla="*/ 829 w 876"/>
                    <a:gd name="T11" fmla="*/ 56 h 250"/>
                    <a:gd name="T12" fmla="*/ 781 w 876"/>
                    <a:gd name="T13" fmla="*/ 64 h 250"/>
                    <a:gd name="T14" fmla="*/ 735 w 876"/>
                    <a:gd name="T15" fmla="*/ 78 h 250"/>
                    <a:gd name="T16" fmla="*/ 692 w 876"/>
                    <a:gd name="T17" fmla="*/ 97 h 250"/>
                    <a:gd name="T18" fmla="*/ 648 w 876"/>
                    <a:gd name="T19" fmla="*/ 117 h 250"/>
                    <a:gd name="T20" fmla="*/ 597 w 876"/>
                    <a:gd name="T21" fmla="*/ 145 h 250"/>
                    <a:gd name="T22" fmla="*/ 546 w 876"/>
                    <a:gd name="T23" fmla="*/ 172 h 250"/>
                    <a:gd name="T24" fmla="*/ 494 w 876"/>
                    <a:gd name="T25" fmla="*/ 199 h 250"/>
                    <a:gd name="T26" fmla="*/ 440 w 876"/>
                    <a:gd name="T27" fmla="*/ 220 h 250"/>
                    <a:gd name="T28" fmla="*/ 384 w 876"/>
                    <a:gd name="T29" fmla="*/ 240 h 250"/>
                    <a:gd name="T30" fmla="*/ 331 w 876"/>
                    <a:gd name="T31" fmla="*/ 248 h 250"/>
                    <a:gd name="T32" fmla="*/ 279 w 876"/>
                    <a:gd name="T33" fmla="*/ 250 h 250"/>
                    <a:gd name="T34" fmla="*/ 226 w 876"/>
                    <a:gd name="T35" fmla="*/ 243 h 250"/>
                    <a:gd name="T36" fmla="*/ 175 w 876"/>
                    <a:gd name="T37" fmla="*/ 231 h 250"/>
                    <a:gd name="T38" fmla="*/ 127 w 876"/>
                    <a:gd name="T39" fmla="*/ 210 h 250"/>
                    <a:gd name="T40" fmla="*/ 79 w 876"/>
                    <a:gd name="T41" fmla="*/ 183 h 250"/>
                    <a:gd name="T42" fmla="*/ 37 w 876"/>
                    <a:gd name="T43" fmla="*/ 152 h 250"/>
                    <a:gd name="T44" fmla="*/ 0 w 876"/>
                    <a:gd name="T45" fmla="*/ 115 h 250"/>
                    <a:gd name="T46" fmla="*/ 50 w 876"/>
                    <a:gd name="T47" fmla="*/ 122 h 250"/>
                    <a:gd name="T48" fmla="*/ 101 w 876"/>
                    <a:gd name="T49" fmla="*/ 125 h 250"/>
                    <a:gd name="T50" fmla="*/ 152 w 876"/>
                    <a:gd name="T51" fmla="*/ 122 h 250"/>
                    <a:gd name="T52" fmla="*/ 202 w 876"/>
                    <a:gd name="T53" fmla="*/ 116 h 250"/>
                    <a:gd name="T54" fmla="*/ 252 w 876"/>
                    <a:gd name="T55" fmla="*/ 104 h 250"/>
                    <a:gd name="T56" fmla="*/ 312 w 876"/>
                    <a:gd name="T57" fmla="*/ 87 h 250"/>
                    <a:gd name="T58" fmla="*/ 371 w 876"/>
                    <a:gd name="T59" fmla="*/ 65 h 250"/>
                    <a:gd name="T60" fmla="*/ 430 w 876"/>
                    <a:gd name="T61" fmla="*/ 45 h 250"/>
                    <a:gd name="T62" fmla="*/ 490 w 876"/>
                    <a:gd name="T63" fmla="*/ 25 h 250"/>
                    <a:gd name="T64" fmla="*/ 551 w 876"/>
                    <a:gd name="T65" fmla="*/ 10 h 250"/>
                    <a:gd name="T66" fmla="*/ 614 w 876"/>
                    <a:gd name="T67" fmla="*/ 1 h 250"/>
                    <a:gd name="T68" fmla="*/ 666 w 876"/>
                    <a:gd name="T6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6" h="250">
                      <a:moveTo>
                        <a:pt x="666" y="0"/>
                      </a:moveTo>
                      <a:lnTo>
                        <a:pt x="721" y="6"/>
                      </a:lnTo>
                      <a:lnTo>
                        <a:pt x="775" y="19"/>
                      </a:lnTo>
                      <a:lnTo>
                        <a:pt x="826" y="36"/>
                      </a:lnTo>
                      <a:lnTo>
                        <a:pt x="876" y="56"/>
                      </a:lnTo>
                      <a:lnTo>
                        <a:pt x="829" y="56"/>
                      </a:lnTo>
                      <a:lnTo>
                        <a:pt x="781" y="64"/>
                      </a:lnTo>
                      <a:lnTo>
                        <a:pt x="735" y="78"/>
                      </a:lnTo>
                      <a:lnTo>
                        <a:pt x="692" y="97"/>
                      </a:lnTo>
                      <a:lnTo>
                        <a:pt x="648" y="117"/>
                      </a:lnTo>
                      <a:lnTo>
                        <a:pt x="597" y="145"/>
                      </a:lnTo>
                      <a:lnTo>
                        <a:pt x="546" y="172"/>
                      </a:lnTo>
                      <a:lnTo>
                        <a:pt x="494" y="199"/>
                      </a:lnTo>
                      <a:lnTo>
                        <a:pt x="440" y="220"/>
                      </a:lnTo>
                      <a:lnTo>
                        <a:pt x="384" y="240"/>
                      </a:lnTo>
                      <a:lnTo>
                        <a:pt x="331" y="248"/>
                      </a:lnTo>
                      <a:lnTo>
                        <a:pt x="279" y="250"/>
                      </a:lnTo>
                      <a:lnTo>
                        <a:pt x="226" y="243"/>
                      </a:lnTo>
                      <a:lnTo>
                        <a:pt x="175" y="231"/>
                      </a:lnTo>
                      <a:lnTo>
                        <a:pt x="127" y="210"/>
                      </a:lnTo>
                      <a:lnTo>
                        <a:pt x="79" y="183"/>
                      </a:lnTo>
                      <a:lnTo>
                        <a:pt x="37" y="152"/>
                      </a:lnTo>
                      <a:lnTo>
                        <a:pt x="0" y="115"/>
                      </a:lnTo>
                      <a:lnTo>
                        <a:pt x="50" y="122"/>
                      </a:lnTo>
                      <a:lnTo>
                        <a:pt x="101" y="125"/>
                      </a:lnTo>
                      <a:lnTo>
                        <a:pt x="152" y="122"/>
                      </a:lnTo>
                      <a:lnTo>
                        <a:pt x="202" y="116"/>
                      </a:lnTo>
                      <a:lnTo>
                        <a:pt x="252" y="104"/>
                      </a:lnTo>
                      <a:lnTo>
                        <a:pt x="312" y="87"/>
                      </a:lnTo>
                      <a:lnTo>
                        <a:pt x="371" y="65"/>
                      </a:lnTo>
                      <a:lnTo>
                        <a:pt x="430" y="45"/>
                      </a:lnTo>
                      <a:lnTo>
                        <a:pt x="490" y="25"/>
                      </a:lnTo>
                      <a:lnTo>
                        <a:pt x="551" y="10"/>
                      </a:lnTo>
                      <a:lnTo>
                        <a:pt x="614" y="1"/>
                      </a:lnTo>
                      <a:lnTo>
                        <a:pt x="666" y="0"/>
                      </a:lnTo>
                      <a:close/>
                    </a:path>
                  </a:pathLst>
                </a:custGeom>
                <a:solidFill>
                  <a:schemeClr val="accent4">
                    <a:alpha val="75000"/>
                  </a:schemeClr>
                </a:solidFill>
                <a:ln w="0">
                  <a:noFill/>
                  <a:prstDash val="solid"/>
                  <a:round/>
                </a:ln>
              </p:spPr>
              <p:txBody>
                <a:bodyPr vert="horz" wrap="square" lIns="91440" tIns="45720" rIns="91440" bIns="45720" numCol="1" anchor="t" anchorCtr="0" compatLnSpc="1">
                  <a:normAutofit fontScale="325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72" name="îŝḷiḑe"/>
                <p:cNvSpPr/>
                <p:nvPr/>
              </p:nvSpPr>
              <p:spPr bwMode="auto">
                <a:xfrm>
                  <a:off x="7165668" y="3604298"/>
                  <a:ext cx="739649" cy="219363"/>
                </a:xfrm>
                <a:custGeom>
                  <a:avLst/>
                  <a:gdLst>
                    <a:gd name="T0" fmla="*/ 471 w 789"/>
                    <a:gd name="T1" fmla="*/ 0 h 232"/>
                    <a:gd name="T2" fmla="*/ 518 w 789"/>
                    <a:gd name="T3" fmla="*/ 1 h 232"/>
                    <a:gd name="T4" fmla="*/ 565 w 789"/>
                    <a:gd name="T5" fmla="*/ 7 h 232"/>
                    <a:gd name="T6" fmla="*/ 614 w 789"/>
                    <a:gd name="T7" fmla="*/ 23 h 232"/>
                    <a:gd name="T8" fmla="*/ 661 w 789"/>
                    <a:gd name="T9" fmla="*/ 43 h 232"/>
                    <a:gd name="T10" fmla="*/ 706 w 789"/>
                    <a:gd name="T11" fmla="*/ 67 h 232"/>
                    <a:gd name="T12" fmla="*/ 750 w 789"/>
                    <a:gd name="T13" fmla="*/ 97 h 232"/>
                    <a:gd name="T14" fmla="*/ 789 w 789"/>
                    <a:gd name="T15" fmla="*/ 128 h 232"/>
                    <a:gd name="T16" fmla="*/ 737 w 789"/>
                    <a:gd name="T17" fmla="*/ 120 h 232"/>
                    <a:gd name="T18" fmla="*/ 686 w 789"/>
                    <a:gd name="T19" fmla="*/ 120 h 232"/>
                    <a:gd name="T20" fmla="*/ 634 w 789"/>
                    <a:gd name="T21" fmla="*/ 125 h 232"/>
                    <a:gd name="T22" fmla="*/ 583 w 789"/>
                    <a:gd name="T23" fmla="*/ 135 h 232"/>
                    <a:gd name="T24" fmla="*/ 533 w 789"/>
                    <a:gd name="T25" fmla="*/ 150 h 232"/>
                    <a:gd name="T26" fmla="*/ 484 w 789"/>
                    <a:gd name="T27" fmla="*/ 167 h 232"/>
                    <a:gd name="T28" fmla="*/ 434 w 789"/>
                    <a:gd name="T29" fmla="*/ 183 h 232"/>
                    <a:gd name="T30" fmla="*/ 385 w 789"/>
                    <a:gd name="T31" fmla="*/ 200 h 232"/>
                    <a:gd name="T32" fmla="*/ 335 w 789"/>
                    <a:gd name="T33" fmla="*/ 215 h 232"/>
                    <a:gd name="T34" fmla="*/ 289 w 789"/>
                    <a:gd name="T35" fmla="*/ 224 h 232"/>
                    <a:gd name="T36" fmla="*/ 246 w 789"/>
                    <a:gd name="T37" fmla="*/ 230 h 232"/>
                    <a:gd name="T38" fmla="*/ 203 w 789"/>
                    <a:gd name="T39" fmla="*/ 232 h 232"/>
                    <a:gd name="T40" fmla="*/ 165 w 789"/>
                    <a:gd name="T41" fmla="*/ 230 h 232"/>
                    <a:gd name="T42" fmla="*/ 129 w 789"/>
                    <a:gd name="T43" fmla="*/ 227 h 232"/>
                    <a:gd name="T44" fmla="*/ 97 w 789"/>
                    <a:gd name="T45" fmla="*/ 220 h 232"/>
                    <a:gd name="T46" fmla="*/ 69 w 789"/>
                    <a:gd name="T47" fmla="*/ 214 h 232"/>
                    <a:gd name="T48" fmla="*/ 45 w 789"/>
                    <a:gd name="T49" fmla="*/ 207 h 232"/>
                    <a:gd name="T50" fmla="*/ 26 w 789"/>
                    <a:gd name="T51" fmla="*/ 201 h 232"/>
                    <a:gd name="T52" fmla="*/ 12 w 789"/>
                    <a:gd name="T53" fmla="*/ 195 h 232"/>
                    <a:gd name="T54" fmla="*/ 3 w 789"/>
                    <a:gd name="T55" fmla="*/ 191 h 232"/>
                    <a:gd name="T56" fmla="*/ 0 w 789"/>
                    <a:gd name="T57" fmla="*/ 190 h 232"/>
                    <a:gd name="T58" fmla="*/ 53 w 789"/>
                    <a:gd name="T59" fmla="*/ 185 h 232"/>
                    <a:gd name="T60" fmla="*/ 81 w 789"/>
                    <a:gd name="T61" fmla="*/ 178 h 232"/>
                    <a:gd name="T62" fmla="*/ 106 w 789"/>
                    <a:gd name="T63" fmla="*/ 167 h 232"/>
                    <a:gd name="T64" fmla="*/ 131 w 789"/>
                    <a:gd name="T65" fmla="*/ 153 h 232"/>
                    <a:gd name="T66" fmla="*/ 169 w 789"/>
                    <a:gd name="T67" fmla="*/ 127 h 232"/>
                    <a:gd name="T68" fmla="*/ 207 w 789"/>
                    <a:gd name="T69" fmla="*/ 100 h 232"/>
                    <a:gd name="T70" fmla="*/ 244 w 789"/>
                    <a:gd name="T71" fmla="*/ 75 h 232"/>
                    <a:gd name="T72" fmla="*/ 285 w 789"/>
                    <a:gd name="T73" fmla="*/ 52 h 232"/>
                    <a:gd name="T74" fmla="*/ 330 w 789"/>
                    <a:gd name="T75" fmla="*/ 32 h 232"/>
                    <a:gd name="T76" fmla="*/ 376 w 789"/>
                    <a:gd name="T77" fmla="*/ 15 h 232"/>
                    <a:gd name="T78" fmla="*/ 423 w 789"/>
                    <a:gd name="T79" fmla="*/ 5 h 232"/>
                    <a:gd name="T80" fmla="*/ 471 w 789"/>
                    <a:gd name="T8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9" h="232">
                      <a:moveTo>
                        <a:pt x="471" y="0"/>
                      </a:moveTo>
                      <a:lnTo>
                        <a:pt x="518" y="1"/>
                      </a:lnTo>
                      <a:lnTo>
                        <a:pt x="565" y="7"/>
                      </a:lnTo>
                      <a:lnTo>
                        <a:pt x="614" y="23"/>
                      </a:lnTo>
                      <a:lnTo>
                        <a:pt x="661" y="43"/>
                      </a:lnTo>
                      <a:lnTo>
                        <a:pt x="706" y="67"/>
                      </a:lnTo>
                      <a:lnTo>
                        <a:pt x="750" y="97"/>
                      </a:lnTo>
                      <a:lnTo>
                        <a:pt x="789" y="128"/>
                      </a:lnTo>
                      <a:lnTo>
                        <a:pt x="737" y="120"/>
                      </a:lnTo>
                      <a:lnTo>
                        <a:pt x="686" y="120"/>
                      </a:lnTo>
                      <a:lnTo>
                        <a:pt x="634" y="125"/>
                      </a:lnTo>
                      <a:lnTo>
                        <a:pt x="583" y="135"/>
                      </a:lnTo>
                      <a:lnTo>
                        <a:pt x="533" y="150"/>
                      </a:lnTo>
                      <a:lnTo>
                        <a:pt x="484" y="167"/>
                      </a:lnTo>
                      <a:lnTo>
                        <a:pt x="434" y="183"/>
                      </a:lnTo>
                      <a:lnTo>
                        <a:pt x="385" y="200"/>
                      </a:lnTo>
                      <a:lnTo>
                        <a:pt x="335" y="215"/>
                      </a:lnTo>
                      <a:lnTo>
                        <a:pt x="289" y="224"/>
                      </a:lnTo>
                      <a:lnTo>
                        <a:pt x="246" y="230"/>
                      </a:lnTo>
                      <a:lnTo>
                        <a:pt x="203" y="232"/>
                      </a:lnTo>
                      <a:lnTo>
                        <a:pt x="165" y="230"/>
                      </a:lnTo>
                      <a:lnTo>
                        <a:pt x="129" y="227"/>
                      </a:lnTo>
                      <a:lnTo>
                        <a:pt x="97" y="220"/>
                      </a:lnTo>
                      <a:lnTo>
                        <a:pt x="69" y="214"/>
                      </a:lnTo>
                      <a:lnTo>
                        <a:pt x="45" y="207"/>
                      </a:lnTo>
                      <a:lnTo>
                        <a:pt x="26" y="201"/>
                      </a:lnTo>
                      <a:lnTo>
                        <a:pt x="12" y="195"/>
                      </a:lnTo>
                      <a:lnTo>
                        <a:pt x="3" y="191"/>
                      </a:lnTo>
                      <a:lnTo>
                        <a:pt x="0" y="190"/>
                      </a:lnTo>
                      <a:lnTo>
                        <a:pt x="53" y="185"/>
                      </a:lnTo>
                      <a:lnTo>
                        <a:pt x="81" y="178"/>
                      </a:lnTo>
                      <a:lnTo>
                        <a:pt x="106" y="167"/>
                      </a:lnTo>
                      <a:lnTo>
                        <a:pt x="131" y="153"/>
                      </a:lnTo>
                      <a:lnTo>
                        <a:pt x="169" y="127"/>
                      </a:lnTo>
                      <a:lnTo>
                        <a:pt x="207" y="100"/>
                      </a:lnTo>
                      <a:lnTo>
                        <a:pt x="244" y="75"/>
                      </a:lnTo>
                      <a:lnTo>
                        <a:pt x="285" y="52"/>
                      </a:lnTo>
                      <a:lnTo>
                        <a:pt x="330" y="32"/>
                      </a:lnTo>
                      <a:lnTo>
                        <a:pt x="376" y="15"/>
                      </a:lnTo>
                      <a:lnTo>
                        <a:pt x="423" y="5"/>
                      </a:lnTo>
                      <a:lnTo>
                        <a:pt x="471" y="0"/>
                      </a:lnTo>
                      <a:close/>
                    </a:path>
                  </a:pathLst>
                </a:custGeom>
                <a:solidFill>
                  <a:schemeClr val="accent4">
                    <a:alpha val="50000"/>
                  </a:schemeClr>
                </a:solidFill>
                <a:ln w="0">
                  <a:noFill/>
                  <a:prstDash val="solid"/>
                  <a:round/>
                </a:ln>
              </p:spPr>
              <p:txBody>
                <a:bodyPr vert="horz" wrap="square" lIns="91440" tIns="45720" rIns="91440" bIns="45720" numCol="1" anchor="t" anchorCtr="0" compatLnSpc="1">
                  <a:normAutofit fontScale="25000" lnSpcReduction="2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grpSp>
            <p:nvGrpSpPr>
              <p:cNvPr id="164" name="iŝḻiḓe"/>
              <p:cNvGrpSpPr/>
              <p:nvPr/>
            </p:nvGrpSpPr>
            <p:grpSpPr>
              <a:xfrm>
                <a:off x="7196329" y="2312570"/>
                <a:ext cx="365779" cy="745274"/>
                <a:chOff x="7196329" y="1582915"/>
                <a:chExt cx="365779" cy="745274"/>
              </a:xfrm>
            </p:grpSpPr>
            <p:sp>
              <p:nvSpPr>
                <p:cNvPr id="169" name="iŝlîdê"/>
                <p:cNvSpPr/>
                <p:nvPr/>
              </p:nvSpPr>
              <p:spPr bwMode="auto">
                <a:xfrm flipH="1">
                  <a:off x="7244161" y="1656036"/>
                  <a:ext cx="317947" cy="672153"/>
                </a:xfrm>
                <a:custGeom>
                  <a:avLst/>
                  <a:gdLst>
                    <a:gd name="T0" fmla="*/ 50 w 339"/>
                    <a:gd name="T1" fmla="*/ 0 h 717"/>
                    <a:gd name="T2" fmla="*/ 60 w 339"/>
                    <a:gd name="T3" fmla="*/ 54 h 717"/>
                    <a:gd name="T4" fmla="*/ 76 w 339"/>
                    <a:gd name="T5" fmla="*/ 108 h 717"/>
                    <a:gd name="T6" fmla="*/ 98 w 339"/>
                    <a:gd name="T7" fmla="*/ 159 h 717"/>
                    <a:gd name="T8" fmla="*/ 126 w 339"/>
                    <a:gd name="T9" fmla="*/ 207 h 717"/>
                    <a:gd name="T10" fmla="*/ 158 w 339"/>
                    <a:gd name="T11" fmla="*/ 253 h 717"/>
                    <a:gd name="T12" fmla="*/ 192 w 339"/>
                    <a:gd name="T13" fmla="*/ 297 h 717"/>
                    <a:gd name="T14" fmla="*/ 225 w 339"/>
                    <a:gd name="T15" fmla="*/ 341 h 717"/>
                    <a:gd name="T16" fmla="*/ 257 w 339"/>
                    <a:gd name="T17" fmla="*/ 386 h 717"/>
                    <a:gd name="T18" fmla="*/ 285 w 339"/>
                    <a:gd name="T19" fmla="*/ 433 h 717"/>
                    <a:gd name="T20" fmla="*/ 310 w 339"/>
                    <a:gd name="T21" fmla="*/ 483 h 717"/>
                    <a:gd name="T22" fmla="*/ 323 w 339"/>
                    <a:gd name="T23" fmla="*/ 520 h 717"/>
                    <a:gd name="T24" fmla="*/ 331 w 339"/>
                    <a:gd name="T25" fmla="*/ 558 h 717"/>
                    <a:gd name="T26" fmla="*/ 336 w 339"/>
                    <a:gd name="T27" fmla="*/ 597 h 717"/>
                    <a:gd name="T28" fmla="*/ 339 w 339"/>
                    <a:gd name="T29" fmla="*/ 638 h 717"/>
                    <a:gd name="T30" fmla="*/ 337 w 339"/>
                    <a:gd name="T31" fmla="*/ 678 h 717"/>
                    <a:gd name="T32" fmla="*/ 335 w 339"/>
                    <a:gd name="T33" fmla="*/ 717 h 717"/>
                    <a:gd name="T34" fmla="*/ 325 w 339"/>
                    <a:gd name="T35" fmla="*/ 684 h 717"/>
                    <a:gd name="T36" fmla="*/ 309 w 339"/>
                    <a:gd name="T37" fmla="*/ 652 h 717"/>
                    <a:gd name="T38" fmla="*/ 290 w 339"/>
                    <a:gd name="T39" fmla="*/ 623 h 717"/>
                    <a:gd name="T40" fmla="*/ 270 w 339"/>
                    <a:gd name="T41" fmla="*/ 595 h 717"/>
                    <a:gd name="T42" fmla="*/ 245 w 339"/>
                    <a:gd name="T43" fmla="*/ 568 h 717"/>
                    <a:gd name="T44" fmla="*/ 221 w 339"/>
                    <a:gd name="T45" fmla="*/ 544 h 717"/>
                    <a:gd name="T46" fmla="*/ 184 w 339"/>
                    <a:gd name="T47" fmla="*/ 507 h 717"/>
                    <a:gd name="T48" fmla="*/ 148 w 339"/>
                    <a:gd name="T49" fmla="*/ 471 h 717"/>
                    <a:gd name="T50" fmla="*/ 112 w 339"/>
                    <a:gd name="T51" fmla="*/ 434 h 717"/>
                    <a:gd name="T52" fmla="*/ 79 w 339"/>
                    <a:gd name="T53" fmla="*/ 396 h 717"/>
                    <a:gd name="T54" fmla="*/ 48 w 339"/>
                    <a:gd name="T55" fmla="*/ 354 h 717"/>
                    <a:gd name="T56" fmla="*/ 28 w 339"/>
                    <a:gd name="T57" fmla="*/ 318 h 717"/>
                    <a:gd name="T58" fmla="*/ 14 w 339"/>
                    <a:gd name="T59" fmla="*/ 279 h 717"/>
                    <a:gd name="T60" fmla="*/ 5 w 339"/>
                    <a:gd name="T61" fmla="*/ 239 h 717"/>
                    <a:gd name="T62" fmla="*/ 0 w 339"/>
                    <a:gd name="T63" fmla="*/ 198 h 717"/>
                    <a:gd name="T64" fmla="*/ 1 w 339"/>
                    <a:gd name="T65" fmla="*/ 156 h 717"/>
                    <a:gd name="T66" fmla="*/ 6 w 339"/>
                    <a:gd name="T67" fmla="*/ 116 h 717"/>
                    <a:gd name="T68" fmla="*/ 16 w 339"/>
                    <a:gd name="T69" fmla="*/ 75 h 717"/>
                    <a:gd name="T70" fmla="*/ 30 w 339"/>
                    <a:gd name="T71" fmla="*/ 37 h 717"/>
                    <a:gd name="T72" fmla="*/ 50 w 339"/>
                    <a:gd name="T73" fmla="*/ 0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9" h="717">
                      <a:moveTo>
                        <a:pt x="50" y="0"/>
                      </a:moveTo>
                      <a:lnTo>
                        <a:pt x="60" y="54"/>
                      </a:lnTo>
                      <a:lnTo>
                        <a:pt x="76" y="108"/>
                      </a:lnTo>
                      <a:lnTo>
                        <a:pt x="98" y="159"/>
                      </a:lnTo>
                      <a:lnTo>
                        <a:pt x="126" y="207"/>
                      </a:lnTo>
                      <a:lnTo>
                        <a:pt x="158" y="253"/>
                      </a:lnTo>
                      <a:lnTo>
                        <a:pt x="192" y="297"/>
                      </a:lnTo>
                      <a:lnTo>
                        <a:pt x="225" y="341"/>
                      </a:lnTo>
                      <a:lnTo>
                        <a:pt x="257" y="386"/>
                      </a:lnTo>
                      <a:lnTo>
                        <a:pt x="285" y="433"/>
                      </a:lnTo>
                      <a:lnTo>
                        <a:pt x="310" y="483"/>
                      </a:lnTo>
                      <a:lnTo>
                        <a:pt x="323" y="520"/>
                      </a:lnTo>
                      <a:lnTo>
                        <a:pt x="331" y="558"/>
                      </a:lnTo>
                      <a:lnTo>
                        <a:pt x="336" y="597"/>
                      </a:lnTo>
                      <a:lnTo>
                        <a:pt x="339" y="638"/>
                      </a:lnTo>
                      <a:lnTo>
                        <a:pt x="337" y="678"/>
                      </a:lnTo>
                      <a:lnTo>
                        <a:pt x="335" y="717"/>
                      </a:lnTo>
                      <a:lnTo>
                        <a:pt x="325" y="684"/>
                      </a:lnTo>
                      <a:lnTo>
                        <a:pt x="309" y="652"/>
                      </a:lnTo>
                      <a:lnTo>
                        <a:pt x="290" y="623"/>
                      </a:lnTo>
                      <a:lnTo>
                        <a:pt x="270" y="595"/>
                      </a:lnTo>
                      <a:lnTo>
                        <a:pt x="245" y="568"/>
                      </a:lnTo>
                      <a:lnTo>
                        <a:pt x="221" y="544"/>
                      </a:lnTo>
                      <a:lnTo>
                        <a:pt x="184" y="507"/>
                      </a:lnTo>
                      <a:lnTo>
                        <a:pt x="148" y="471"/>
                      </a:lnTo>
                      <a:lnTo>
                        <a:pt x="112" y="434"/>
                      </a:lnTo>
                      <a:lnTo>
                        <a:pt x="79" y="396"/>
                      </a:lnTo>
                      <a:lnTo>
                        <a:pt x="48" y="354"/>
                      </a:lnTo>
                      <a:lnTo>
                        <a:pt x="28" y="318"/>
                      </a:lnTo>
                      <a:lnTo>
                        <a:pt x="14" y="279"/>
                      </a:lnTo>
                      <a:lnTo>
                        <a:pt x="5" y="239"/>
                      </a:lnTo>
                      <a:lnTo>
                        <a:pt x="0" y="198"/>
                      </a:lnTo>
                      <a:lnTo>
                        <a:pt x="1" y="156"/>
                      </a:lnTo>
                      <a:lnTo>
                        <a:pt x="6" y="116"/>
                      </a:lnTo>
                      <a:lnTo>
                        <a:pt x="16" y="75"/>
                      </a:lnTo>
                      <a:lnTo>
                        <a:pt x="30" y="37"/>
                      </a:lnTo>
                      <a:lnTo>
                        <a:pt x="50" y="0"/>
                      </a:lnTo>
                      <a:close/>
                    </a:path>
                  </a:pathLst>
                </a:custGeom>
                <a:solidFill>
                  <a:schemeClr val="accent5">
                    <a:alpha val="75000"/>
                  </a:schemeClr>
                </a:solidFill>
                <a:ln w="0">
                  <a:noFill/>
                  <a:prstDash val="solid"/>
                  <a:round/>
                </a:ln>
              </p:spPr>
              <p:txBody>
                <a:bodyPr vert="horz" wrap="square" lIns="91440" tIns="45720" rIns="91440" bIns="45720" numCol="1" anchor="t" anchorCtr="0" compatLnSpc="1">
                  <a:normAutofit/>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70" name="îşḻide"/>
                <p:cNvSpPr/>
                <p:nvPr/>
              </p:nvSpPr>
              <p:spPr bwMode="auto">
                <a:xfrm flipH="1">
                  <a:off x="7196329" y="1582915"/>
                  <a:ext cx="289811" cy="604656"/>
                </a:xfrm>
                <a:custGeom>
                  <a:avLst/>
                  <a:gdLst>
                    <a:gd name="T0" fmla="*/ 2 w 307"/>
                    <a:gd name="T1" fmla="*/ 0 h 644"/>
                    <a:gd name="T2" fmla="*/ 20 w 307"/>
                    <a:gd name="T3" fmla="*/ 43 h 644"/>
                    <a:gd name="T4" fmla="*/ 34 w 307"/>
                    <a:gd name="T5" fmla="*/ 65 h 644"/>
                    <a:gd name="T6" fmla="*/ 51 w 307"/>
                    <a:gd name="T7" fmla="*/ 82 h 644"/>
                    <a:gd name="T8" fmla="*/ 69 w 307"/>
                    <a:gd name="T9" fmla="*/ 99 h 644"/>
                    <a:gd name="T10" fmla="*/ 101 w 307"/>
                    <a:gd name="T11" fmla="*/ 124 h 644"/>
                    <a:gd name="T12" fmla="*/ 133 w 307"/>
                    <a:gd name="T13" fmla="*/ 150 h 644"/>
                    <a:gd name="T14" fmla="*/ 165 w 307"/>
                    <a:gd name="T15" fmla="*/ 174 h 644"/>
                    <a:gd name="T16" fmla="*/ 194 w 307"/>
                    <a:gd name="T17" fmla="*/ 202 h 644"/>
                    <a:gd name="T18" fmla="*/ 224 w 307"/>
                    <a:gd name="T19" fmla="*/ 234 h 644"/>
                    <a:gd name="T20" fmla="*/ 249 w 307"/>
                    <a:gd name="T21" fmla="*/ 268 h 644"/>
                    <a:gd name="T22" fmla="*/ 271 w 307"/>
                    <a:gd name="T23" fmla="*/ 304 h 644"/>
                    <a:gd name="T24" fmla="*/ 289 w 307"/>
                    <a:gd name="T25" fmla="*/ 342 h 644"/>
                    <a:gd name="T26" fmla="*/ 300 w 307"/>
                    <a:gd name="T27" fmla="*/ 383 h 644"/>
                    <a:gd name="T28" fmla="*/ 307 w 307"/>
                    <a:gd name="T29" fmla="*/ 425 h 644"/>
                    <a:gd name="T30" fmla="*/ 307 w 307"/>
                    <a:gd name="T31" fmla="*/ 469 h 644"/>
                    <a:gd name="T32" fmla="*/ 300 w 307"/>
                    <a:gd name="T33" fmla="*/ 528 h 644"/>
                    <a:gd name="T34" fmla="*/ 286 w 307"/>
                    <a:gd name="T35" fmla="*/ 587 h 644"/>
                    <a:gd name="T36" fmla="*/ 266 w 307"/>
                    <a:gd name="T37" fmla="*/ 644 h 644"/>
                    <a:gd name="T38" fmla="*/ 259 w 307"/>
                    <a:gd name="T39" fmla="*/ 602 h 644"/>
                    <a:gd name="T40" fmla="*/ 248 w 307"/>
                    <a:gd name="T41" fmla="*/ 563 h 644"/>
                    <a:gd name="T42" fmla="*/ 233 w 307"/>
                    <a:gd name="T43" fmla="*/ 526 h 644"/>
                    <a:gd name="T44" fmla="*/ 213 w 307"/>
                    <a:gd name="T45" fmla="*/ 490 h 644"/>
                    <a:gd name="T46" fmla="*/ 192 w 307"/>
                    <a:gd name="T47" fmla="*/ 455 h 644"/>
                    <a:gd name="T48" fmla="*/ 167 w 307"/>
                    <a:gd name="T49" fmla="*/ 421 h 644"/>
                    <a:gd name="T50" fmla="*/ 143 w 307"/>
                    <a:gd name="T51" fmla="*/ 387 h 644"/>
                    <a:gd name="T52" fmla="*/ 118 w 307"/>
                    <a:gd name="T53" fmla="*/ 354 h 644"/>
                    <a:gd name="T54" fmla="*/ 93 w 307"/>
                    <a:gd name="T55" fmla="*/ 321 h 644"/>
                    <a:gd name="T56" fmla="*/ 71 w 307"/>
                    <a:gd name="T57" fmla="*/ 288 h 644"/>
                    <a:gd name="T58" fmla="*/ 47 w 307"/>
                    <a:gd name="T59" fmla="*/ 244 h 644"/>
                    <a:gd name="T60" fmla="*/ 29 w 307"/>
                    <a:gd name="T61" fmla="*/ 202 h 644"/>
                    <a:gd name="T62" fmla="*/ 16 w 307"/>
                    <a:gd name="T63" fmla="*/ 163 h 644"/>
                    <a:gd name="T64" fmla="*/ 8 w 307"/>
                    <a:gd name="T65" fmla="*/ 124 h 644"/>
                    <a:gd name="T66" fmla="*/ 2 w 307"/>
                    <a:gd name="T67" fmla="*/ 90 h 644"/>
                    <a:gd name="T68" fmla="*/ 0 w 307"/>
                    <a:gd name="T69" fmla="*/ 59 h 644"/>
                    <a:gd name="T70" fmla="*/ 0 w 307"/>
                    <a:gd name="T71" fmla="*/ 35 h 644"/>
                    <a:gd name="T72" fmla="*/ 1 w 307"/>
                    <a:gd name="T73" fmla="*/ 16 h 644"/>
                    <a:gd name="T74" fmla="*/ 2 w 307"/>
                    <a:gd name="T75" fmla="*/ 5 h 644"/>
                    <a:gd name="T76" fmla="*/ 2 w 307"/>
                    <a:gd name="T77" fmla="*/ 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7" h="644">
                      <a:moveTo>
                        <a:pt x="2" y="0"/>
                      </a:moveTo>
                      <a:lnTo>
                        <a:pt x="20" y="43"/>
                      </a:lnTo>
                      <a:lnTo>
                        <a:pt x="34" y="65"/>
                      </a:lnTo>
                      <a:lnTo>
                        <a:pt x="51" y="82"/>
                      </a:lnTo>
                      <a:lnTo>
                        <a:pt x="69" y="99"/>
                      </a:lnTo>
                      <a:lnTo>
                        <a:pt x="101" y="124"/>
                      </a:lnTo>
                      <a:lnTo>
                        <a:pt x="133" y="150"/>
                      </a:lnTo>
                      <a:lnTo>
                        <a:pt x="165" y="174"/>
                      </a:lnTo>
                      <a:lnTo>
                        <a:pt x="194" y="202"/>
                      </a:lnTo>
                      <a:lnTo>
                        <a:pt x="224" y="234"/>
                      </a:lnTo>
                      <a:lnTo>
                        <a:pt x="249" y="268"/>
                      </a:lnTo>
                      <a:lnTo>
                        <a:pt x="271" y="304"/>
                      </a:lnTo>
                      <a:lnTo>
                        <a:pt x="289" y="342"/>
                      </a:lnTo>
                      <a:lnTo>
                        <a:pt x="300" y="383"/>
                      </a:lnTo>
                      <a:lnTo>
                        <a:pt x="307" y="425"/>
                      </a:lnTo>
                      <a:lnTo>
                        <a:pt x="307" y="469"/>
                      </a:lnTo>
                      <a:lnTo>
                        <a:pt x="300" y="528"/>
                      </a:lnTo>
                      <a:lnTo>
                        <a:pt x="286" y="587"/>
                      </a:lnTo>
                      <a:lnTo>
                        <a:pt x="266" y="644"/>
                      </a:lnTo>
                      <a:lnTo>
                        <a:pt x="259" y="602"/>
                      </a:lnTo>
                      <a:lnTo>
                        <a:pt x="248" y="563"/>
                      </a:lnTo>
                      <a:lnTo>
                        <a:pt x="233" y="526"/>
                      </a:lnTo>
                      <a:lnTo>
                        <a:pt x="213" y="490"/>
                      </a:lnTo>
                      <a:lnTo>
                        <a:pt x="192" y="455"/>
                      </a:lnTo>
                      <a:lnTo>
                        <a:pt x="167" y="421"/>
                      </a:lnTo>
                      <a:lnTo>
                        <a:pt x="143" y="387"/>
                      </a:lnTo>
                      <a:lnTo>
                        <a:pt x="118" y="354"/>
                      </a:lnTo>
                      <a:lnTo>
                        <a:pt x="93" y="321"/>
                      </a:lnTo>
                      <a:lnTo>
                        <a:pt x="71" y="288"/>
                      </a:lnTo>
                      <a:lnTo>
                        <a:pt x="47" y="244"/>
                      </a:lnTo>
                      <a:lnTo>
                        <a:pt x="29" y="202"/>
                      </a:lnTo>
                      <a:lnTo>
                        <a:pt x="16" y="163"/>
                      </a:lnTo>
                      <a:lnTo>
                        <a:pt x="8" y="124"/>
                      </a:lnTo>
                      <a:lnTo>
                        <a:pt x="2" y="90"/>
                      </a:lnTo>
                      <a:lnTo>
                        <a:pt x="0" y="59"/>
                      </a:lnTo>
                      <a:lnTo>
                        <a:pt x="0" y="35"/>
                      </a:lnTo>
                      <a:lnTo>
                        <a:pt x="1" y="16"/>
                      </a:lnTo>
                      <a:lnTo>
                        <a:pt x="2" y="5"/>
                      </a:lnTo>
                      <a:lnTo>
                        <a:pt x="2" y="0"/>
                      </a:lnTo>
                      <a:close/>
                    </a:path>
                  </a:pathLst>
                </a:custGeom>
                <a:solidFill>
                  <a:schemeClr val="accent5">
                    <a:alpha val="50000"/>
                  </a:schemeClr>
                </a:solidFill>
                <a:ln w="0">
                  <a:noFill/>
                  <a:prstDash val="solid"/>
                  <a:round/>
                </a:ln>
              </p:spPr>
              <p:txBody>
                <a:bodyPr vert="horz" wrap="square" lIns="91440" tIns="45720" rIns="91440" bIns="45720" numCol="1" anchor="t" anchorCtr="0" compatLnSpc="1">
                  <a:normAutofit/>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grpSp>
            <p:nvGrpSpPr>
              <p:cNvPr id="165" name="íSliḍè"/>
              <p:cNvGrpSpPr/>
              <p:nvPr/>
            </p:nvGrpSpPr>
            <p:grpSpPr>
              <a:xfrm>
                <a:off x="4137629" y="3719004"/>
                <a:ext cx="463320" cy="644030"/>
                <a:chOff x="4137629" y="2989349"/>
                <a:chExt cx="463320" cy="644030"/>
              </a:xfrm>
            </p:grpSpPr>
            <p:sp>
              <p:nvSpPr>
                <p:cNvPr id="167" name="ïš1ïḑê"/>
                <p:cNvSpPr/>
                <p:nvPr/>
              </p:nvSpPr>
              <p:spPr bwMode="auto">
                <a:xfrm flipH="1">
                  <a:off x="4137629" y="2989349"/>
                  <a:ext cx="463320" cy="562471"/>
                </a:xfrm>
                <a:custGeom>
                  <a:avLst/>
                  <a:gdLst>
                    <a:gd name="T0" fmla="*/ 496 w 496"/>
                    <a:gd name="T1" fmla="*/ 0 h 600"/>
                    <a:gd name="T2" fmla="*/ 487 w 496"/>
                    <a:gd name="T3" fmla="*/ 38 h 600"/>
                    <a:gd name="T4" fmla="*/ 477 w 496"/>
                    <a:gd name="T5" fmla="*/ 76 h 600"/>
                    <a:gd name="T6" fmla="*/ 463 w 496"/>
                    <a:gd name="T7" fmla="*/ 115 h 600"/>
                    <a:gd name="T8" fmla="*/ 446 w 496"/>
                    <a:gd name="T9" fmla="*/ 152 h 600"/>
                    <a:gd name="T10" fmla="*/ 426 w 496"/>
                    <a:gd name="T11" fmla="*/ 186 h 600"/>
                    <a:gd name="T12" fmla="*/ 403 w 496"/>
                    <a:gd name="T13" fmla="*/ 217 h 600"/>
                    <a:gd name="T14" fmla="*/ 365 w 496"/>
                    <a:gd name="T15" fmla="*/ 257 h 600"/>
                    <a:gd name="T16" fmla="*/ 322 w 496"/>
                    <a:gd name="T17" fmla="*/ 293 h 600"/>
                    <a:gd name="T18" fmla="*/ 279 w 496"/>
                    <a:gd name="T19" fmla="*/ 326 h 600"/>
                    <a:gd name="T20" fmla="*/ 234 w 496"/>
                    <a:gd name="T21" fmla="*/ 358 h 600"/>
                    <a:gd name="T22" fmla="*/ 188 w 496"/>
                    <a:gd name="T23" fmla="*/ 390 h 600"/>
                    <a:gd name="T24" fmla="*/ 145 w 496"/>
                    <a:gd name="T25" fmla="*/ 424 h 600"/>
                    <a:gd name="T26" fmla="*/ 104 w 496"/>
                    <a:gd name="T27" fmla="*/ 461 h 600"/>
                    <a:gd name="T28" fmla="*/ 68 w 496"/>
                    <a:gd name="T29" fmla="*/ 505 h 600"/>
                    <a:gd name="T30" fmla="*/ 36 w 496"/>
                    <a:gd name="T31" fmla="*/ 551 h 600"/>
                    <a:gd name="T32" fmla="*/ 9 w 496"/>
                    <a:gd name="T33" fmla="*/ 600 h 600"/>
                    <a:gd name="T34" fmla="*/ 3 w 496"/>
                    <a:gd name="T35" fmla="*/ 560 h 600"/>
                    <a:gd name="T36" fmla="*/ 0 w 496"/>
                    <a:gd name="T37" fmla="*/ 517 h 600"/>
                    <a:gd name="T38" fmla="*/ 3 w 496"/>
                    <a:gd name="T39" fmla="*/ 477 h 600"/>
                    <a:gd name="T40" fmla="*/ 10 w 496"/>
                    <a:gd name="T41" fmla="*/ 436 h 600"/>
                    <a:gd name="T42" fmla="*/ 22 w 496"/>
                    <a:gd name="T43" fmla="*/ 395 h 600"/>
                    <a:gd name="T44" fmla="*/ 38 w 496"/>
                    <a:gd name="T45" fmla="*/ 358 h 600"/>
                    <a:gd name="T46" fmla="*/ 59 w 496"/>
                    <a:gd name="T47" fmla="*/ 322 h 600"/>
                    <a:gd name="T48" fmla="*/ 85 w 496"/>
                    <a:gd name="T49" fmla="*/ 289 h 600"/>
                    <a:gd name="T50" fmla="*/ 115 w 496"/>
                    <a:gd name="T51" fmla="*/ 261 h 600"/>
                    <a:gd name="T52" fmla="*/ 156 w 496"/>
                    <a:gd name="T53" fmla="*/ 231 h 600"/>
                    <a:gd name="T54" fmla="*/ 200 w 496"/>
                    <a:gd name="T55" fmla="*/ 203 h 600"/>
                    <a:gd name="T56" fmla="*/ 244 w 496"/>
                    <a:gd name="T57" fmla="*/ 178 h 600"/>
                    <a:gd name="T58" fmla="*/ 290 w 496"/>
                    <a:gd name="T59" fmla="*/ 156 h 600"/>
                    <a:gd name="T60" fmla="*/ 336 w 496"/>
                    <a:gd name="T61" fmla="*/ 133 h 600"/>
                    <a:gd name="T62" fmla="*/ 367 w 496"/>
                    <a:gd name="T63" fmla="*/ 116 h 600"/>
                    <a:gd name="T64" fmla="*/ 398 w 496"/>
                    <a:gd name="T65" fmla="*/ 98 h 600"/>
                    <a:gd name="T66" fmla="*/ 426 w 496"/>
                    <a:gd name="T67" fmla="*/ 78 h 600"/>
                    <a:gd name="T68" fmla="*/ 453 w 496"/>
                    <a:gd name="T69" fmla="*/ 55 h 600"/>
                    <a:gd name="T70" fmla="*/ 477 w 496"/>
                    <a:gd name="T71" fmla="*/ 29 h 600"/>
                    <a:gd name="T72" fmla="*/ 496 w 496"/>
                    <a:gd name="T73"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6" h="600">
                      <a:moveTo>
                        <a:pt x="496" y="0"/>
                      </a:moveTo>
                      <a:lnTo>
                        <a:pt x="487" y="38"/>
                      </a:lnTo>
                      <a:lnTo>
                        <a:pt x="477" y="76"/>
                      </a:lnTo>
                      <a:lnTo>
                        <a:pt x="463" y="115"/>
                      </a:lnTo>
                      <a:lnTo>
                        <a:pt x="446" y="152"/>
                      </a:lnTo>
                      <a:lnTo>
                        <a:pt x="426" y="186"/>
                      </a:lnTo>
                      <a:lnTo>
                        <a:pt x="403" y="217"/>
                      </a:lnTo>
                      <a:lnTo>
                        <a:pt x="365" y="257"/>
                      </a:lnTo>
                      <a:lnTo>
                        <a:pt x="322" y="293"/>
                      </a:lnTo>
                      <a:lnTo>
                        <a:pt x="279" y="326"/>
                      </a:lnTo>
                      <a:lnTo>
                        <a:pt x="234" y="358"/>
                      </a:lnTo>
                      <a:lnTo>
                        <a:pt x="188" y="390"/>
                      </a:lnTo>
                      <a:lnTo>
                        <a:pt x="145" y="424"/>
                      </a:lnTo>
                      <a:lnTo>
                        <a:pt x="104" y="461"/>
                      </a:lnTo>
                      <a:lnTo>
                        <a:pt x="68" y="505"/>
                      </a:lnTo>
                      <a:lnTo>
                        <a:pt x="36" y="551"/>
                      </a:lnTo>
                      <a:lnTo>
                        <a:pt x="9" y="600"/>
                      </a:lnTo>
                      <a:lnTo>
                        <a:pt x="3" y="560"/>
                      </a:lnTo>
                      <a:lnTo>
                        <a:pt x="0" y="517"/>
                      </a:lnTo>
                      <a:lnTo>
                        <a:pt x="3" y="477"/>
                      </a:lnTo>
                      <a:lnTo>
                        <a:pt x="10" y="436"/>
                      </a:lnTo>
                      <a:lnTo>
                        <a:pt x="22" y="395"/>
                      </a:lnTo>
                      <a:lnTo>
                        <a:pt x="38" y="358"/>
                      </a:lnTo>
                      <a:lnTo>
                        <a:pt x="59" y="322"/>
                      </a:lnTo>
                      <a:lnTo>
                        <a:pt x="85" y="289"/>
                      </a:lnTo>
                      <a:lnTo>
                        <a:pt x="115" y="261"/>
                      </a:lnTo>
                      <a:lnTo>
                        <a:pt x="156" y="231"/>
                      </a:lnTo>
                      <a:lnTo>
                        <a:pt x="200" y="203"/>
                      </a:lnTo>
                      <a:lnTo>
                        <a:pt x="244" y="178"/>
                      </a:lnTo>
                      <a:lnTo>
                        <a:pt x="290" y="156"/>
                      </a:lnTo>
                      <a:lnTo>
                        <a:pt x="336" y="133"/>
                      </a:lnTo>
                      <a:lnTo>
                        <a:pt x="367" y="116"/>
                      </a:lnTo>
                      <a:lnTo>
                        <a:pt x="398" y="98"/>
                      </a:lnTo>
                      <a:lnTo>
                        <a:pt x="426" y="78"/>
                      </a:lnTo>
                      <a:lnTo>
                        <a:pt x="453" y="55"/>
                      </a:lnTo>
                      <a:lnTo>
                        <a:pt x="477" y="29"/>
                      </a:lnTo>
                      <a:lnTo>
                        <a:pt x="496" y="0"/>
                      </a:lnTo>
                      <a:close/>
                    </a:path>
                  </a:pathLst>
                </a:custGeom>
                <a:solidFill>
                  <a:schemeClr val="accent1">
                    <a:alpha val="50000"/>
                  </a:schemeClr>
                </a:solidFill>
                <a:ln w="0">
                  <a:noFill/>
                  <a:prstDash val="solid"/>
                  <a:round/>
                </a:ln>
              </p:spPr>
              <p:txBody>
                <a:bodyPr vert="horz" wrap="square" lIns="91440" tIns="45720" rIns="91440" bIns="45720" numCol="1" anchor="t" anchorCtr="0" compatLnSpc="1">
                  <a:normAutofit lnSpcReduction="1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sp>
              <p:nvSpPr>
                <p:cNvPr id="168" name="iSḷíḑê"/>
                <p:cNvSpPr/>
                <p:nvPr/>
              </p:nvSpPr>
              <p:spPr bwMode="auto">
                <a:xfrm flipH="1">
                  <a:off x="4162902" y="3129967"/>
                  <a:ext cx="421199" cy="503412"/>
                </a:xfrm>
                <a:custGeom>
                  <a:avLst/>
                  <a:gdLst>
                    <a:gd name="T0" fmla="*/ 445 w 448"/>
                    <a:gd name="T1" fmla="*/ 0 h 537"/>
                    <a:gd name="T2" fmla="*/ 448 w 448"/>
                    <a:gd name="T3" fmla="*/ 60 h 537"/>
                    <a:gd name="T4" fmla="*/ 444 w 448"/>
                    <a:gd name="T5" fmla="*/ 121 h 537"/>
                    <a:gd name="T6" fmla="*/ 433 w 448"/>
                    <a:gd name="T7" fmla="*/ 180 h 537"/>
                    <a:gd name="T8" fmla="*/ 418 w 448"/>
                    <a:gd name="T9" fmla="*/ 222 h 537"/>
                    <a:gd name="T10" fmla="*/ 401 w 448"/>
                    <a:gd name="T11" fmla="*/ 260 h 537"/>
                    <a:gd name="T12" fmla="*/ 376 w 448"/>
                    <a:gd name="T13" fmla="*/ 295 h 537"/>
                    <a:gd name="T14" fmla="*/ 349 w 448"/>
                    <a:gd name="T15" fmla="*/ 326 h 537"/>
                    <a:gd name="T16" fmla="*/ 317 w 448"/>
                    <a:gd name="T17" fmla="*/ 354 h 537"/>
                    <a:gd name="T18" fmla="*/ 283 w 448"/>
                    <a:gd name="T19" fmla="*/ 379 h 537"/>
                    <a:gd name="T20" fmla="*/ 245 w 448"/>
                    <a:gd name="T21" fmla="*/ 402 h 537"/>
                    <a:gd name="T22" fmla="*/ 207 w 448"/>
                    <a:gd name="T23" fmla="*/ 418 h 537"/>
                    <a:gd name="T24" fmla="*/ 170 w 448"/>
                    <a:gd name="T25" fmla="*/ 433 h 537"/>
                    <a:gd name="T26" fmla="*/ 132 w 448"/>
                    <a:gd name="T27" fmla="*/ 446 h 537"/>
                    <a:gd name="T28" fmla="*/ 94 w 448"/>
                    <a:gd name="T29" fmla="*/ 462 h 537"/>
                    <a:gd name="T30" fmla="*/ 72 w 448"/>
                    <a:gd name="T31" fmla="*/ 472 h 537"/>
                    <a:gd name="T32" fmla="*/ 50 w 448"/>
                    <a:gd name="T33" fmla="*/ 484 h 537"/>
                    <a:gd name="T34" fmla="*/ 31 w 448"/>
                    <a:gd name="T35" fmla="*/ 501 h 537"/>
                    <a:gd name="T36" fmla="*/ 0 w 448"/>
                    <a:gd name="T37" fmla="*/ 537 h 537"/>
                    <a:gd name="T38" fmla="*/ 2 w 448"/>
                    <a:gd name="T39" fmla="*/ 532 h 537"/>
                    <a:gd name="T40" fmla="*/ 4 w 448"/>
                    <a:gd name="T41" fmla="*/ 520 h 537"/>
                    <a:gd name="T42" fmla="*/ 9 w 448"/>
                    <a:gd name="T43" fmla="*/ 502 h 537"/>
                    <a:gd name="T44" fmla="*/ 17 w 448"/>
                    <a:gd name="T45" fmla="*/ 478 h 537"/>
                    <a:gd name="T46" fmla="*/ 28 w 448"/>
                    <a:gd name="T47" fmla="*/ 450 h 537"/>
                    <a:gd name="T48" fmla="*/ 42 w 448"/>
                    <a:gd name="T49" fmla="*/ 419 h 537"/>
                    <a:gd name="T50" fmla="*/ 63 w 448"/>
                    <a:gd name="T51" fmla="*/ 386 h 537"/>
                    <a:gd name="T52" fmla="*/ 87 w 448"/>
                    <a:gd name="T53" fmla="*/ 351 h 537"/>
                    <a:gd name="T54" fmla="*/ 117 w 448"/>
                    <a:gd name="T55" fmla="*/ 316 h 537"/>
                    <a:gd name="T56" fmla="*/ 152 w 448"/>
                    <a:gd name="T57" fmla="*/ 283 h 537"/>
                    <a:gd name="T58" fmla="*/ 184 w 448"/>
                    <a:gd name="T59" fmla="*/ 258 h 537"/>
                    <a:gd name="T60" fmla="*/ 218 w 448"/>
                    <a:gd name="T61" fmla="*/ 233 h 537"/>
                    <a:gd name="T62" fmla="*/ 252 w 448"/>
                    <a:gd name="T63" fmla="*/ 209 h 537"/>
                    <a:gd name="T64" fmla="*/ 285 w 448"/>
                    <a:gd name="T65" fmla="*/ 185 h 537"/>
                    <a:gd name="T66" fmla="*/ 319 w 448"/>
                    <a:gd name="T67" fmla="*/ 159 h 537"/>
                    <a:gd name="T68" fmla="*/ 349 w 448"/>
                    <a:gd name="T69" fmla="*/ 133 h 537"/>
                    <a:gd name="T70" fmla="*/ 379 w 448"/>
                    <a:gd name="T71" fmla="*/ 103 h 537"/>
                    <a:gd name="T72" fmla="*/ 404 w 448"/>
                    <a:gd name="T73" fmla="*/ 73 h 537"/>
                    <a:gd name="T74" fmla="*/ 427 w 448"/>
                    <a:gd name="T75" fmla="*/ 38 h 537"/>
                    <a:gd name="T76" fmla="*/ 445 w 448"/>
                    <a:gd name="T77" fmla="*/ 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48" h="537">
                      <a:moveTo>
                        <a:pt x="445" y="0"/>
                      </a:moveTo>
                      <a:lnTo>
                        <a:pt x="448" y="60"/>
                      </a:lnTo>
                      <a:lnTo>
                        <a:pt x="444" y="121"/>
                      </a:lnTo>
                      <a:lnTo>
                        <a:pt x="433" y="180"/>
                      </a:lnTo>
                      <a:lnTo>
                        <a:pt x="418" y="222"/>
                      </a:lnTo>
                      <a:lnTo>
                        <a:pt x="401" y="260"/>
                      </a:lnTo>
                      <a:lnTo>
                        <a:pt x="376" y="295"/>
                      </a:lnTo>
                      <a:lnTo>
                        <a:pt x="349" y="326"/>
                      </a:lnTo>
                      <a:lnTo>
                        <a:pt x="317" y="354"/>
                      </a:lnTo>
                      <a:lnTo>
                        <a:pt x="283" y="379"/>
                      </a:lnTo>
                      <a:lnTo>
                        <a:pt x="245" y="402"/>
                      </a:lnTo>
                      <a:lnTo>
                        <a:pt x="207" y="418"/>
                      </a:lnTo>
                      <a:lnTo>
                        <a:pt x="170" y="433"/>
                      </a:lnTo>
                      <a:lnTo>
                        <a:pt x="132" y="446"/>
                      </a:lnTo>
                      <a:lnTo>
                        <a:pt x="94" y="462"/>
                      </a:lnTo>
                      <a:lnTo>
                        <a:pt x="72" y="472"/>
                      </a:lnTo>
                      <a:lnTo>
                        <a:pt x="50" y="484"/>
                      </a:lnTo>
                      <a:lnTo>
                        <a:pt x="31" y="501"/>
                      </a:lnTo>
                      <a:lnTo>
                        <a:pt x="0" y="537"/>
                      </a:lnTo>
                      <a:lnTo>
                        <a:pt x="2" y="532"/>
                      </a:lnTo>
                      <a:lnTo>
                        <a:pt x="4" y="520"/>
                      </a:lnTo>
                      <a:lnTo>
                        <a:pt x="9" y="502"/>
                      </a:lnTo>
                      <a:lnTo>
                        <a:pt x="17" y="478"/>
                      </a:lnTo>
                      <a:lnTo>
                        <a:pt x="28" y="450"/>
                      </a:lnTo>
                      <a:lnTo>
                        <a:pt x="42" y="419"/>
                      </a:lnTo>
                      <a:lnTo>
                        <a:pt x="63" y="386"/>
                      </a:lnTo>
                      <a:lnTo>
                        <a:pt x="87" y="351"/>
                      </a:lnTo>
                      <a:lnTo>
                        <a:pt x="117" y="316"/>
                      </a:lnTo>
                      <a:lnTo>
                        <a:pt x="152" y="283"/>
                      </a:lnTo>
                      <a:lnTo>
                        <a:pt x="184" y="258"/>
                      </a:lnTo>
                      <a:lnTo>
                        <a:pt x="218" y="233"/>
                      </a:lnTo>
                      <a:lnTo>
                        <a:pt x="252" y="209"/>
                      </a:lnTo>
                      <a:lnTo>
                        <a:pt x="285" y="185"/>
                      </a:lnTo>
                      <a:lnTo>
                        <a:pt x="319" y="159"/>
                      </a:lnTo>
                      <a:lnTo>
                        <a:pt x="349" y="133"/>
                      </a:lnTo>
                      <a:lnTo>
                        <a:pt x="379" y="103"/>
                      </a:lnTo>
                      <a:lnTo>
                        <a:pt x="404" y="73"/>
                      </a:lnTo>
                      <a:lnTo>
                        <a:pt x="427" y="38"/>
                      </a:lnTo>
                      <a:lnTo>
                        <a:pt x="445" y="0"/>
                      </a:lnTo>
                      <a:close/>
                    </a:path>
                  </a:pathLst>
                </a:custGeom>
                <a:solidFill>
                  <a:schemeClr val="accent1">
                    <a:alpha val="75000"/>
                  </a:schemeClr>
                </a:solidFill>
                <a:ln w="0">
                  <a:noFill/>
                  <a:prstDash val="solid"/>
                  <a:round/>
                </a:ln>
              </p:spPr>
              <p:txBody>
                <a:bodyPr vert="horz" wrap="square" lIns="91440" tIns="45720" rIns="91440" bIns="45720" numCol="1" anchor="t" anchorCtr="0" compatLnSpc="1">
                  <a:normAutofit fontScale="92500" lnSpcReduction="10000"/>
                </a:bodyPr>
                <a:lstStyle>
                  <a:defPPr>
                    <a:defRPr lang="en-US"/>
                  </a:defPPr>
                  <a:lvl1pPr marL="0" algn="l" defTabSz="1645285" rtl="0" eaLnBrk="1" latinLnBrk="0" hangingPunct="1">
                    <a:defRPr sz="3240" kern="1200">
                      <a:solidFill>
                        <a:schemeClr val="tx1"/>
                      </a:solidFill>
                    </a:defRPr>
                  </a:lvl1pPr>
                  <a:lvl2pPr marL="822960" algn="l" defTabSz="1645285" rtl="0" eaLnBrk="1" latinLnBrk="0" hangingPunct="1">
                    <a:defRPr sz="3240" kern="1200">
                      <a:solidFill>
                        <a:schemeClr val="tx1"/>
                      </a:solidFill>
                    </a:defRPr>
                  </a:lvl2pPr>
                  <a:lvl3pPr marL="1645920" algn="l" defTabSz="1645285" rtl="0" eaLnBrk="1" latinLnBrk="0" hangingPunct="1">
                    <a:defRPr sz="3240" kern="1200">
                      <a:solidFill>
                        <a:schemeClr val="tx1"/>
                      </a:solidFill>
                    </a:defRPr>
                  </a:lvl3pPr>
                  <a:lvl4pPr marL="2468880" algn="l" defTabSz="1645285" rtl="0" eaLnBrk="1" latinLnBrk="0" hangingPunct="1">
                    <a:defRPr sz="3240" kern="1200">
                      <a:solidFill>
                        <a:schemeClr val="tx1"/>
                      </a:solidFill>
                    </a:defRPr>
                  </a:lvl4pPr>
                  <a:lvl5pPr marL="3291840" algn="l" defTabSz="1645285" rtl="0" eaLnBrk="1" latinLnBrk="0" hangingPunct="1">
                    <a:defRPr sz="3240" kern="1200">
                      <a:solidFill>
                        <a:schemeClr val="tx1"/>
                      </a:solidFill>
                    </a:defRPr>
                  </a:lvl5pPr>
                  <a:lvl6pPr marL="4114800" algn="l" defTabSz="1645285" rtl="0" eaLnBrk="1" latinLnBrk="0" hangingPunct="1">
                    <a:defRPr sz="3240" kern="1200">
                      <a:solidFill>
                        <a:schemeClr val="tx1"/>
                      </a:solidFill>
                    </a:defRPr>
                  </a:lvl6pPr>
                  <a:lvl7pPr marL="4937760" algn="l" defTabSz="1645285" rtl="0" eaLnBrk="1" latinLnBrk="0" hangingPunct="1">
                    <a:defRPr sz="3240" kern="1200">
                      <a:solidFill>
                        <a:schemeClr val="tx1"/>
                      </a:solidFill>
                    </a:defRPr>
                  </a:lvl7pPr>
                  <a:lvl8pPr marL="5760720" algn="l" defTabSz="1645285" rtl="0" eaLnBrk="1" latinLnBrk="0" hangingPunct="1">
                    <a:defRPr sz="3240" kern="1200">
                      <a:solidFill>
                        <a:schemeClr val="tx1"/>
                      </a:solidFill>
                    </a:defRPr>
                  </a:lvl8pPr>
                  <a:lvl9pPr marL="6583680" algn="l" defTabSz="1645285" rtl="0" eaLnBrk="1" latinLnBrk="0" hangingPunct="1">
                    <a:defRPr sz="3240" kern="1200">
                      <a:solidFill>
                        <a:schemeClr val="tx1"/>
                      </a:solidFill>
                    </a:defRPr>
                  </a:lvl9pPr>
                </a:lstStyle>
                <a:p>
                  <a:endParaRPr lang="en-GB" dirty="0"/>
                </a:p>
              </p:txBody>
            </p:sp>
          </p:grpSp>
          <p:sp>
            <p:nvSpPr>
              <p:cNvPr id="166" name="íṩḻïḓè"/>
              <p:cNvSpPr/>
              <p:nvPr/>
            </p:nvSpPr>
            <p:spPr>
              <a:xfrm>
                <a:off x="6661233" y="3059912"/>
                <a:ext cx="318870" cy="318792"/>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95" name="íṧliḍe"/>
              <p:cNvSpPr/>
              <p:nvPr/>
            </p:nvSpPr>
            <p:spPr>
              <a:xfrm>
                <a:off x="4791126" y="2622886"/>
                <a:ext cx="561924" cy="561075"/>
              </a:xfrm>
              <a:custGeom>
                <a:avLst/>
                <a:gdLst>
                  <a:gd name="T0" fmla="*/ 3060 w 6120"/>
                  <a:gd name="T1" fmla="*/ 0 h 6120"/>
                  <a:gd name="T2" fmla="*/ 0 w 6120"/>
                  <a:gd name="T3" fmla="*/ 3060 h 6120"/>
                  <a:gd name="T4" fmla="*/ 3060 w 6120"/>
                  <a:gd name="T5" fmla="*/ 6120 h 6120"/>
                  <a:gd name="T6" fmla="*/ 6120 w 6120"/>
                  <a:gd name="T7" fmla="*/ 3060 h 6120"/>
                  <a:gd name="T8" fmla="*/ 3060 w 6120"/>
                  <a:gd name="T9" fmla="*/ 0 h 6120"/>
                  <a:gd name="T10" fmla="*/ 4635 w 6120"/>
                  <a:gd name="T11" fmla="*/ 4862 h 6120"/>
                  <a:gd name="T12" fmla="*/ 3060 w 6120"/>
                  <a:gd name="T13" fmla="*/ 5453 h 6120"/>
                  <a:gd name="T14" fmla="*/ 1486 w 6120"/>
                  <a:gd name="T15" fmla="*/ 4862 h 6120"/>
                  <a:gd name="T16" fmla="*/ 1416 w 6120"/>
                  <a:gd name="T17" fmla="*/ 4655 h 6120"/>
                  <a:gd name="T18" fmla="*/ 2632 w 6120"/>
                  <a:gd name="T19" fmla="*/ 3147 h 6120"/>
                  <a:gd name="T20" fmla="*/ 2107 w 6120"/>
                  <a:gd name="T21" fmla="*/ 2147 h 6120"/>
                  <a:gd name="T22" fmla="*/ 3060 w 6120"/>
                  <a:gd name="T23" fmla="*/ 1027 h 6120"/>
                  <a:gd name="T24" fmla="*/ 4013 w 6120"/>
                  <a:gd name="T25" fmla="*/ 2147 h 6120"/>
                  <a:gd name="T26" fmla="*/ 3488 w 6120"/>
                  <a:gd name="T27" fmla="*/ 3147 h 6120"/>
                  <a:gd name="T28" fmla="*/ 4705 w 6120"/>
                  <a:gd name="T29" fmla="*/ 4654 h 6120"/>
                  <a:gd name="T30" fmla="*/ 4635 w 6120"/>
                  <a:gd name="T31" fmla="*/ 4862 h 6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20" h="6120">
                    <a:moveTo>
                      <a:pt x="3060" y="0"/>
                    </a:moveTo>
                    <a:cubicBezTo>
                      <a:pt x="1367" y="0"/>
                      <a:pt x="0" y="1371"/>
                      <a:pt x="0" y="3060"/>
                    </a:cubicBezTo>
                    <a:cubicBezTo>
                      <a:pt x="0" y="4751"/>
                      <a:pt x="1370" y="6120"/>
                      <a:pt x="3060" y="6120"/>
                    </a:cubicBezTo>
                    <a:cubicBezTo>
                      <a:pt x="4758" y="6120"/>
                      <a:pt x="6120" y="4744"/>
                      <a:pt x="6120" y="3060"/>
                    </a:cubicBezTo>
                    <a:cubicBezTo>
                      <a:pt x="6120" y="1367"/>
                      <a:pt x="4748" y="0"/>
                      <a:pt x="3060" y="0"/>
                    </a:cubicBezTo>
                    <a:close/>
                    <a:moveTo>
                      <a:pt x="4635" y="4862"/>
                    </a:moveTo>
                    <a:cubicBezTo>
                      <a:pt x="4198" y="5245"/>
                      <a:pt x="3645" y="5453"/>
                      <a:pt x="3060" y="5453"/>
                    </a:cubicBezTo>
                    <a:cubicBezTo>
                      <a:pt x="2475" y="5453"/>
                      <a:pt x="1922" y="5245"/>
                      <a:pt x="1486" y="4862"/>
                    </a:cubicBezTo>
                    <a:cubicBezTo>
                      <a:pt x="1427" y="4811"/>
                      <a:pt x="1400" y="4731"/>
                      <a:pt x="1416" y="4655"/>
                    </a:cubicBezTo>
                    <a:cubicBezTo>
                      <a:pt x="1566" y="3919"/>
                      <a:pt x="2035" y="3338"/>
                      <a:pt x="2632" y="3147"/>
                    </a:cubicBezTo>
                    <a:cubicBezTo>
                      <a:pt x="2320" y="2963"/>
                      <a:pt x="2107" y="2584"/>
                      <a:pt x="2107" y="2147"/>
                    </a:cubicBezTo>
                    <a:cubicBezTo>
                      <a:pt x="2107" y="1528"/>
                      <a:pt x="2533" y="1027"/>
                      <a:pt x="3060" y="1027"/>
                    </a:cubicBezTo>
                    <a:cubicBezTo>
                      <a:pt x="3587" y="1027"/>
                      <a:pt x="4013" y="1528"/>
                      <a:pt x="4013" y="2147"/>
                    </a:cubicBezTo>
                    <a:cubicBezTo>
                      <a:pt x="4013" y="2584"/>
                      <a:pt x="3800" y="2963"/>
                      <a:pt x="3488" y="3147"/>
                    </a:cubicBezTo>
                    <a:cubicBezTo>
                      <a:pt x="4085" y="3338"/>
                      <a:pt x="4554" y="3918"/>
                      <a:pt x="4705" y="4654"/>
                    </a:cubicBezTo>
                    <a:cubicBezTo>
                      <a:pt x="4720" y="4731"/>
                      <a:pt x="4694" y="4811"/>
                      <a:pt x="4635" y="48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GB" dirty="0"/>
              </a:p>
            </p:txBody>
          </p:sp>
          <p:sp>
            <p:nvSpPr>
              <p:cNvPr id="196" name="işḻïḋè"/>
              <p:cNvSpPr/>
              <p:nvPr/>
            </p:nvSpPr>
            <p:spPr>
              <a:xfrm>
                <a:off x="5916581" y="3028127"/>
                <a:ext cx="474694" cy="473779"/>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GB" dirty="0"/>
              </a:p>
            </p:txBody>
          </p:sp>
          <p:grpSp>
            <p:nvGrpSpPr>
              <p:cNvPr id="199" name="iṣḷiďè"/>
              <p:cNvGrpSpPr/>
              <p:nvPr/>
            </p:nvGrpSpPr>
            <p:grpSpPr>
              <a:xfrm>
                <a:off x="6405521" y="4474586"/>
                <a:ext cx="751879" cy="751696"/>
                <a:chOff x="6405521" y="4474586"/>
                <a:chExt cx="751879" cy="751696"/>
              </a:xfrm>
            </p:grpSpPr>
            <p:sp>
              <p:nvSpPr>
                <p:cNvPr id="148" name="iṡḷíḑé"/>
                <p:cNvSpPr/>
                <p:nvPr/>
              </p:nvSpPr>
              <p:spPr>
                <a:xfrm>
                  <a:off x="6405521" y="4474586"/>
                  <a:ext cx="751879" cy="751696"/>
                </a:xfrm>
                <a:prstGeom prst="ellipse">
                  <a:avLst/>
                </a:prstGeom>
                <a:solidFill>
                  <a:schemeClr val="accent5">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97" name="ïṥ1ïdé"/>
                <p:cNvSpPr/>
                <p:nvPr/>
              </p:nvSpPr>
              <p:spPr>
                <a:xfrm>
                  <a:off x="6581096" y="4646980"/>
                  <a:ext cx="400730" cy="406908"/>
                </a:xfrm>
                <a:custGeom>
                  <a:avLst/>
                  <a:gdLst>
                    <a:gd name="connsiteX0" fmla="*/ 93 w 595851"/>
                    <a:gd name="connsiteY0" fmla="*/ 348663 h 605039"/>
                    <a:gd name="connsiteX1" fmla="*/ 82820 w 595851"/>
                    <a:gd name="connsiteY1" fmla="*/ 348663 h 605039"/>
                    <a:gd name="connsiteX2" fmla="*/ 109188 w 595851"/>
                    <a:gd name="connsiteY2" fmla="*/ 370075 h 605039"/>
                    <a:gd name="connsiteX3" fmla="*/ 152548 w 595851"/>
                    <a:gd name="connsiteY3" fmla="*/ 575570 h 605039"/>
                    <a:gd name="connsiteX4" fmla="*/ 135093 w 595851"/>
                    <a:gd name="connsiteY4" fmla="*/ 596889 h 605039"/>
                    <a:gd name="connsiteX5" fmla="*/ 0 w 595851"/>
                    <a:gd name="connsiteY5" fmla="*/ 596889 h 605039"/>
                    <a:gd name="connsiteX6" fmla="*/ 329155 w 595851"/>
                    <a:gd name="connsiteY6" fmla="*/ 0 h 605039"/>
                    <a:gd name="connsiteX7" fmla="*/ 383657 w 595851"/>
                    <a:gd name="connsiteY7" fmla="*/ 139414 h 605039"/>
                    <a:gd name="connsiteX8" fmla="*/ 383657 w 595851"/>
                    <a:gd name="connsiteY8" fmla="*/ 241656 h 605039"/>
                    <a:gd name="connsiteX9" fmla="*/ 409376 w 595851"/>
                    <a:gd name="connsiteY9" fmla="*/ 236280 h 605039"/>
                    <a:gd name="connsiteX10" fmla="*/ 567124 w 595851"/>
                    <a:gd name="connsiteY10" fmla="*/ 249257 h 605039"/>
                    <a:gd name="connsiteX11" fmla="*/ 574831 w 595851"/>
                    <a:gd name="connsiteY11" fmla="*/ 321374 h 605039"/>
                    <a:gd name="connsiteX12" fmla="*/ 573902 w 595851"/>
                    <a:gd name="connsiteY12" fmla="*/ 414811 h 605039"/>
                    <a:gd name="connsiteX13" fmla="*/ 550319 w 595851"/>
                    <a:gd name="connsiteY13" fmla="*/ 507321 h 605039"/>
                    <a:gd name="connsiteX14" fmla="*/ 473998 w 595851"/>
                    <a:gd name="connsiteY14" fmla="*/ 599831 h 605039"/>
                    <a:gd name="connsiteX15" fmla="*/ 370937 w 595851"/>
                    <a:gd name="connsiteY15" fmla="*/ 603168 h 605039"/>
                    <a:gd name="connsiteX16" fmla="*/ 193597 w 595851"/>
                    <a:gd name="connsiteY16" fmla="*/ 593528 h 605039"/>
                    <a:gd name="connsiteX17" fmla="*/ 136403 w 595851"/>
                    <a:gd name="connsiteY17" fmla="*/ 345197 h 605039"/>
                    <a:gd name="connsiteX18" fmla="*/ 165929 w 595851"/>
                    <a:gd name="connsiteY18" fmla="*/ 314886 h 605039"/>
                    <a:gd name="connsiteX19" fmla="*/ 168900 w 595851"/>
                    <a:gd name="connsiteY19" fmla="*/ 306914 h 605039"/>
                    <a:gd name="connsiteX20" fmla="*/ 193597 w 595851"/>
                    <a:gd name="connsiteY20" fmla="*/ 268167 h 605039"/>
                    <a:gd name="connsiteX21" fmla="*/ 310586 w 595851"/>
                    <a:gd name="connsiteY21" fmla="*/ 59696 h 605039"/>
                    <a:gd name="connsiteX22" fmla="*/ 329155 w 595851"/>
                    <a:gd name="connsiteY22" fmla="*/ 0 h 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95851" h="605039">
                      <a:moveTo>
                        <a:pt x="93" y="348663"/>
                      </a:moveTo>
                      <a:lnTo>
                        <a:pt x="82820" y="348663"/>
                      </a:lnTo>
                      <a:cubicBezTo>
                        <a:pt x="94797" y="348663"/>
                        <a:pt x="106682" y="358303"/>
                        <a:pt x="109188" y="370075"/>
                      </a:cubicBezTo>
                      <a:lnTo>
                        <a:pt x="152548" y="575570"/>
                      </a:lnTo>
                      <a:cubicBezTo>
                        <a:pt x="154962" y="587342"/>
                        <a:pt x="147163" y="596982"/>
                        <a:pt x="135093" y="596889"/>
                      </a:cubicBezTo>
                      <a:lnTo>
                        <a:pt x="0" y="596889"/>
                      </a:lnTo>
                      <a:close/>
                      <a:moveTo>
                        <a:pt x="329155" y="0"/>
                      </a:moveTo>
                      <a:cubicBezTo>
                        <a:pt x="357195" y="0"/>
                        <a:pt x="423674" y="18632"/>
                        <a:pt x="383657" y="139414"/>
                      </a:cubicBezTo>
                      <a:cubicBezTo>
                        <a:pt x="343825" y="260196"/>
                        <a:pt x="383657" y="241656"/>
                        <a:pt x="383657" y="241656"/>
                      </a:cubicBezTo>
                      <a:cubicBezTo>
                        <a:pt x="392849" y="239432"/>
                        <a:pt x="401391" y="237671"/>
                        <a:pt x="409376" y="236280"/>
                      </a:cubicBezTo>
                      <a:cubicBezTo>
                        <a:pt x="409376" y="236280"/>
                        <a:pt x="524693" y="210511"/>
                        <a:pt x="567124" y="249257"/>
                      </a:cubicBezTo>
                      <a:cubicBezTo>
                        <a:pt x="601199" y="280310"/>
                        <a:pt x="574831" y="321374"/>
                        <a:pt x="574831" y="321374"/>
                      </a:cubicBezTo>
                      <a:cubicBezTo>
                        <a:pt x="574831" y="321374"/>
                        <a:pt x="622740" y="364014"/>
                        <a:pt x="573902" y="414811"/>
                      </a:cubicBezTo>
                      <a:cubicBezTo>
                        <a:pt x="573902" y="414811"/>
                        <a:pt x="605099" y="466165"/>
                        <a:pt x="550319" y="507321"/>
                      </a:cubicBezTo>
                      <a:cubicBezTo>
                        <a:pt x="550319" y="507321"/>
                        <a:pt x="575759" y="578140"/>
                        <a:pt x="473998" y="599831"/>
                      </a:cubicBezTo>
                      <a:cubicBezTo>
                        <a:pt x="444101" y="606227"/>
                        <a:pt x="406405" y="605949"/>
                        <a:pt x="370937" y="603168"/>
                      </a:cubicBezTo>
                      <a:cubicBezTo>
                        <a:pt x="282174" y="605022"/>
                        <a:pt x="193597" y="593528"/>
                        <a:pt x="193597" y="593528"/>
                      </a:cubicBezTo>
                      <a:lnTo>
                        <a:pt x="136403" y="345197"/>
                      </a:lnTo>
                      <a:cubicBezTo>
                        <a:pt x="153858" y="334723"/>
                        <a:pt x="162029" y="322672"/>
                        <a:pt x="165929" y="314886"/>
                      </a:cubicBezTo>
                      <a:cubicBezTo>
                        <a:pt x="166764" y="312476"/>
                        <a:pt x="167786" y="309695"/>
                        <a:pt x="168900" y="306914"/>
                      </a:cubicBezTo>
                      <a:cubicBezTo>
                        <a:pt x="173728" y="295234"/>
                        <a:pt x="181341" y="281052"/>
                        <a:pt x="193597" y="268167"/>
                      </a:cubicBezTo>
                      <a:cubicBezTo>
                        <a:pt x="250792" y="224322"/>
                        <a:pt x="310586" y="59696"/>
                        <a:pt x="310586" y="59696"/>
                      </a:cubicBezTo>
                      <a:cubicBezTo>
                        <a:pt x="310586" y="59696"/>
                        <a:pt x="301208" y="0"/>
                        <a:pt x="3291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GB" dirty="0"/>
                </a:p>
              </p:txBody>
            </p:sp>
          </p:grpSp>
          <p:grpSp>
            <p:nvGrpSpPr>
              <p:cNvPr id="200" name="ïṩḻiḍè"/>
              <p:cNvGrpSpPr/>
              <p:nvPr/>
            </p:nvGrpSpPr>
            <p:grpSpPr>
              <a:xfrm>
                <a:off x="4339625" y="4466134"/>
                <a:ext cx="751879" cy="751696"/>
                <a:chOff x="4339625" y="4466134"/>
                <a:chExt cx="751879" cy="751696"/>
              </a:xfrm>
            </p:grpSpPr>
            <p:sp>
              <p:nvSpPr>
                <p:cNvPr id="156" name="íṧ1íḋé"/>
                <p:cNvSpPr/>
                <p:nvPr/>
              </p:nvSpPr>
              <p:spPr>
                <a:xfrm>
                  <a:off x="4339625" y="4466134"/>
                  <a:ext cx="751879" cy="75169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92500" lnSpcReduction="10000"/>
                </a:bodyPr>
                <a:lstStyle>
                  <a:defPPr>
                    <a:defRPr lang="en-US"/>
                  </a:defPPr>
                  <a:lvl1pPr marL="0" algn="l" defTabSz="1645285" rtl="0" eaLnBrk="1" latinLnBrk="0" hangingPunct="1">
                    <a:defRPr sz="3240" kern="1200">
                      <a:solidFill>
                        <a:schemeClr val="lt1"/>
                      </a:solidFill>
                    </a:defRPr>
                  </a:lvl1pPr>
                  <a:lvl2pPr marL="822960" algn="l" defTabSz="1645285" rtl="0" eaLnBrk="1" latinLnBrk="0" hangingPunct="1">
                    <a:defRPr sz="3240" kern="1200">
                      <a:solidFill>
                        <a:schemeClr val="lt1"/>
                      </a:solidFill>
                    </a:defRPr>
                  </a:lvl2pPr>
                  <a:lvl3pPr marL="1645920" algn="l" defTabSz="1645285" rtl="0" eaLnBrk="1" latinLnBrk="0" hangingPunct="1">
                    <a:defRPr sz="3240" kern="1200">
                      <a:solidFill>
                        <a:schemeClr val="lt1"/>
                      </a:solidFill>
                    </a:defRPr>
                  </a:lvl3pPr>
                  <a:lvl4pPr marL="2468880" algn="l" defTabSz="1645285" rtl="0" eaLnBrk="1" latinLnBrk="0" hangingPunct="1">
                    <a:defRPr sz="3240" kern="1200">
                      <a:solidFill>
                        <a:schemeClr val="lt1"/>
                      </a:solidFill>
                    </a:defRPr>
                  </a:lvl4pPr>
                  <a:lvl5pPr marL="3291840" algn="l" defTabSz="1645285" rtl="0" eaLnBrk="1" latinLnBrk="0" hangingPunct="1">
                    <a:defRPr sz="3240" kern="1200">
                      <a:solidFill>
                        <a:schemeClr val="lt1"/>
                      </a:solidFill>
                    </a:defRPr>
                  </a:lvl5pPr>
                  <a:lvl6pPr marL="4114800" algn="l" defTabSz="1645285" rtl="0" eaLnBrk="1" latinLnBrk="0" hangingPunct="1">
                    <a:defRPr sz="3240" kern="1200">
                      <a:solidFill>
                        <a:schemeClr val="lt1"/>
                      </a:solidFill>
                    </a:defRPr>
                  </a:lvl6pPr>
                  <a:lvl7pPr marL="4937760" algn="l" defTabSz="1645285" rtl="0" eaLnBrk="1" latinLnBrk="0" hangingPunct="1">
                    <a:defRPr sz="3240" kern="1200">
                      <a:solidFill>
                        <a:schemeClr val="lt1"/>
                      </a:solidFill>
                    </a:defRPr>
                  </a:lvl7pPr>
                  <a:lvl8pPr marL="5760720" algn="l" defTabSz="1645285" rtl="0" eaLnBrk="1" latinLnBrk="0" hangingPunct="1">
                    <a:defRPr sz="3240" kern="1200">
                      <a:solidFill>
                        <a:schemeClr val="lt1"/>
                      </a:solidFill>
                    </a:defRPr>
                  </a:lvl8pPr>
                  <a:lvl9pPr marL="6583680" algn="l" defTabSz="1645285" rtl="0" eaLnBrk="1" latinLnBrk="0" hangingPunct="1">
                    <a:defRPr sz="3240" kern="1200">
                      <a:solidFill>
                        <a:schemeClr val="lt1"/>
                      </a:solidFill>
                    </a:defRPr>
                  </a:lvl9pPr>
                </a:lstStyle>
                <a:p>
                  <a:pPr algn="ctr"/>
                  <a:endParaRPr lang="en-GB" dirty="0"/>
                </a:p>
              </p:txBody>
            </p:sp>
            <p:sp>
              <p:nvSpPr>
                <p:cNvPr id="198" name="ïṧlíďè"/>
                <p:cNvSpPr/>
                <p:nvPr/>
              </p:nvSpPr>
              <p:spPr>
                <a:xfrm>
                  <a:off x="4554328" y="4615847"/>
                  <a:ext cx="322472" cy="452270"/>
                </a:xfrm>
                <a:custGeom>
                  <a:avLst/>
                  <a:gdLst>
                    <a:gd name="T0" fmla="*/ 5809 w 5812"/>
                    <a:gd name="T1" fmla="*/ 6108 h 8163"/>
                    <a:gd name="T2" fmla="*/ 4840 w 5812"/>
                    <a:gd name="T3" fmla="*/ 4042 h 8163"/>
                    <a:gd name="T4" fmla="*/ 4702 w 5812"/>
                    <a:gd name="T5" fmla="*/ 3922 h 8163"/>
                    <a:gd name="T6" fmla="*/ 3828 w 5812"/>
                    <a:gd name="T7" fmla="*/ 888 h 8163"/>
                    <a:gd name="T8" fmla="*/ 2944 w 5812"/>
                    <a:gd name="T9" fmla="*/ 13 h 8163"/>
                    <a:gd name="T10" fmla="*/ 2868 w 5812"/>
                    <a:gd name="T11" fmla="*/ 13 h 8163"/>
                    <a:gd name="T12" fmla="*/ 1984 w 5812"/>
                    <a:gd name="T13" fmla="*/ 888 h 8163"/>
                    <a:gd name="T14" fmla="*/ 1110 w 5812"/>
                    <a:gd name="T15" fmla="*/ 3922 h 8163"/>
                    <a:gd name="T16" fmla="*/ 972 w 5812"/>
                    <a:gd name="T17" fmla="*/ 4042 h 8163"/>
                    <a:gd name="T18" fmla="*/ 3 w 5812"/>
                    <a:gd name="T19" fmla="*/ 6108 h 8163"/>
                    <a:gd name="T20" fmla="*/ 35 w 5812"/>
                    <a:gd name="T21" fmla="*/ 6200 h 8163"/>
                    <a:gd name="T22" fmla="*/ 124 w 5812"/>
                    <a:gd name="T23" fmla="*/ 6239 h 8163"/>
                    <a:gd name="T24" fmla="*/ 1659 w 5812"/>
                    <a:gd name="T25" fmla="*/ 6239 h 8163"/>
                    <a:gd name="T26" fmla="*/ 1926 w 5812"/>
                    <a:gd name="T27" fmla="*/ 6630 h 8163"/>
                    <a:gd name="T28" fmla="*/ 1980 w 5812"/>
                    <a:gd name="T29" fmla="*/ 6652 h 8163"/>
                    <a:gd name="T30" fmla="*/ 2017 w 5812"/>
                    <a:gd name="T31" fmla="*/ 6652 h 8163"/>
                    <a:gd name="T32" fmla="*/ 2743 w 5812"/>
                    <a:gd name="T33" fmla="*/ 8098 h 8163"/>
                    <a:gd name="T34" fmla="*/ 2906 w 5812"/>
                    <a:gd name="T35" fmla="*/ 8163 h 8163"/>
                    <a:gd name="T36" fmla="*/ 3069 w 5812"/>
                    <a:gd name="T37" fmla="*/ 8098 h 8163"/>
                    <a:gd name="T38" fmla="*/ 3795 w 5812"/>
                    <a:gd name="T39" fmla="*/ 6652 h 8163"/>
                    <a:gd name="T40" fmla="*/ 3832 w 5812"/>
                    <a:gd name="T41" fmla="*/ 6652 h 8163"/>
                    <a:gd name="T42" fmla="*/ 3886 w 5812"/>
                    <a:gd name="T43" fmla="*/ 6630 h 8163"/>
                    <a:gd name="T44" fmla="*/ 4153 w 5812"/>
                    <a:gd name="T45" fmla="*/ 6239 h 8163"/>
                    <a:gd name="T46" fmla="*/ 5688 w 5812"/>
                    <a:gd name="T47" fmla="*/ 6239 h 8163"/>
                    <a:gd name="T48" fmla="*/ 5777 w 5812"/>
                    <a:gd name="T49" fmla="*/ 6200 h 8163"/>
                    <a:gd name="T50" fmla="*/ 5809 w 5812"/>
                    <a:gd name="T51" fmla="*/ 6108 h 8163"/>
                    <a:gd name="T52" fmla="*/ 2906 w 5812"/>
                    <a:gd name="T53" fmla="*/ 2094 h 8163"/>
                    <a:gd name="T54" fmla="*/ 3576 w 5812"/>
                    <a:gd name="T55" fmla="*/ 2764 h 8163"/>
                    <a:gd name="T56" fmla="*/ 2906 w 5812"/>
                    <a:gd name="T57" fmla="*/ 3434 h 8163"/>
                    <a:gd name="T58" fmla="*/ 2236 w 5812"/>
                    <a:gd name="T59" fmla="*/ 2764 h 8163"/>
                    <a:gd name="T60" fmla="*/ 2906 w 5812"/>
                    <a:gd name="T61" fmla="*/ 2094 h 8163"/>
                    <a:gd name="T62" fmla="*/ 2906 w 5812"/>
                    <a:gd name="T63" fmla="*/ 7567 h 8163"/>
                    <a:gd name="T64" fmla="*/ 2494 w 5812"/>
                    <a:gd name="T65" fmla="*/ 6652 h 8163"/>
                    <a:gd name="T66" fmla="*/ 3318 w 5812"/>
                    <a:gd name="T67" fmla="*/ 6652 h 8163"/>
                    <a:gd name="T68" fmla="*/ 2906 w 5812"/>
                    <a:gd name="T69" fmla="*/ 7567 h 8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12" h="8163">
                      <a:moveTo>
                        <a:pt x="5809" y="6108"/>
                      </a:moveTo>
                      <a:cubicBezTo>
                        <a:pt x="5733" y="5070"/>
                        <a:pt x="5240" y="4412"/>
                        <a:pt x="4840" y="4042"/>
                      </a:cubicBezTo>
                      <a:cubicBezTo>
                        <a:pt x="4793" y="3999"/>
                        <a:pt x="4748" y="3959"/>
                        <a:pt x="4702" y="3922"/>
                      </a:cubicBezTo>
                      <a:cubicBezTo>
                        <a:pt x="4702" y="2430"/>
                        <a:pt x="4227" y="1449"/>
                        <a:pt x="3828" y="888"/>
                      </a:cubicBezTo>
                      <a:cubicBezTo>
                        <a:pt x="3393" y="277"/>
                        <a:pt x="2962" y="24"/>
                        <a:pt x="2944" y="13"/>
                      </a:cubicBezTo>
                      <a:cubicBezTo>
                        <a:pt x="2920" y="0"/>
                        <a:pt x="2892" y="0"/>
                        <a:pt x="2868" y="13"/>
                      </a:cubicBezTo>
                      <a:cubicBezTo>
                        <a:pt x="2850" y="24"/>
                        <a:pt x="2419" y="277"/>
                        <a:pt x="1984" y="888"/>
                      </a:cubicBezTo>
                      <a:cubicBezTo>
                        <a:pt x="1585" y="1449"/>
                        <a:pt x="1110" y="2430"/>
                        <a:pt x="1110" y="3922"/>
                      </a:cubicBezTo>
                      <a:cubicBezTo>
                        <a:pt x="1064" y="3959"/>
                        <a:pt x="1019" y="3999"/>
                        <a:pt x="972" y="4042"/>
                      </a:cubicBezTo>
                      <a:cubicBezTo>
                        <a:pt x="572" y="4412"/>
                        <a:pt x="79" y="5070"/>
                        <a:pt x="3" y="6108"/>
                      </a:cubicBezTo>
                      <a:cubicBezTo>
                        <a:pt x="0" y="6142"/>
                        <a:pt x="12" y="6176"/>
                        <a:pt x="35" y="6200"/>
                      </a:cubicBezTo>
                      <a:cubicBezTo>
                        <a:pt x="58" y="6225"/>
                        <a:pt x="90" y="6239"/>
                        <a:pt x="124" y="6239"/>
                      </a:cubicBezTo>
                      <a:lnTo>
                        <a:pt x="1659" y="6239"/>
                      </a:lnTo>
                      <a:cubicBezTo>
                        <a:pt x="1747" y="6406"/>
                        <a:pt x="1837" y="6540"/>
                        <a:pt x="1926" y="6630"/>
                      </a:cubicBezTo>
                      <a:cubicBezTo>
                        <a:pt x="1940" y="6644"/>
                        <a:pt x="1959" y="6652"/>
                        <a:pt x="1980" y="6652"/>
                      </a:cubicBezTo>
                      <a:lnTo>
                        <a:pt x="2017" y="6652"/>
                      </a:lnTo>
                      <a:cubicBezTo>
                        <a:pt x="2073" y="7455"/>
                        <a:pt x="2714" y="8071"/>
                        <a:pt x="2743" y="8098"/>
                      </a:cubicBezTo>
                      <a:cubicBezTo>
                        <a:pt x="2788" y="8141"/>
                        <a:pt x="2847" y="8163"/>
                        <a:pt x="2906" y="8163"/>
                      </a:cubicBezTo>
                      <a:cubicBezTo>
                        <a:pt x="2965" y="8163"/>
                        <a:pt x="3024" y="8141"/>
                        <a:pt x="3069" y="8098"/>
                      </a:cubicBezTo>
                      <a:cubicBezTo>
                        <a:pt x="3098" y="8071"/>
                        <a:pt x="3738" y="7455"/>
                        <a:pt x="3795" y="6652"/>
                      </a:cubicBezTo>
                      <a:lnTo>
                        <a:pt x="3832" y="6652"/>
                      </a:lnTo>
                      <a:cubicBezTo>
                        <a:pt x="3853" y="6652"/>
                        <a:pt x="3872" y="6644"/>
                        <a:pt x="3886" y="6630"/>
                      </a:cubicBezTo>
                      <a:cubicBezTo>
                        <a:pt x="3975" y="6540"/>
                        <a:pt x="4065" y="6406"/>
                        <a:pt x="4153" y="6239"/>
                      </a:cubicBezTo>
                      <a:lnTo>
                        <a:pt x="5688" y="6239"/>
                      </a:lnTo>
                      <a:cubicBezTo>
                        <a:pt x="5721" y="6239"/>
                        <a:pt x="5754" y="6225"/>
                        <a:pt x="5777" y="6200"/>
                      </a:cubicBezTo>
                      <a:cubicBezTo>
                        <a:pt x="5800" y="6176"/>
                        <a:pt x="5812" y="6142"/>
                        <a:pt x="5809" y="6108"/>
                      </a:cubicBezTo>
                      <a:close/>
                      <a:moveTo>
                        <a:pt x="2906" y="2094"/>
                      </a:moveTo>
                      <a:cubicBezTo>
                        <a:pt x="3276" y="2094"/>
                        <a:pt x="3576" y="2394"/>
                        <a:pt x="3576" y="2764"/>
                      </a:cubicBezTo>
                      <a:cubicBezTo>
                        <a:pt x="3576" y="3134"/>
                        <a:pt x="3276" y="3434"/>
                        <a:pt x="2906" y="3434"/>
                      </a:cubicBezTo>
                      <a:cubicBezTo>
                        <a:pt x="2536" y="3434"/>
                        <a:pt x="2236" y="3134"/>
                        <a:pt x="2236" y="2764"/>
                      </a:cubicBezTo>
                      <a:cubicBezTo>
                        <a:pt x="2236" y="2394"/>
                        <a:pt x="2536" y="2094"/>
                        <a:pt x="2906" y="2094"/>
                      </a:cubicBezTo>
                      <a:close/>
                      <a:moveTo>
                        <a:pt x="2906" y="7567"/>
                      </a:moveTo>
                      <a:cubicBezTo>
                        <a:pt x="2749" y="7369"/>
                        <a:pt x="2531" y="7032"/>
                        <a:pt x="2494" y="6652"/>
                      </a:cubicBezTo>
                      <a:lnTo>
                        <a:pt x="3318" y="6652"/>
                      </a:lnTo>
                      <a:cubicBezTo>
                        <a:pt x="3281" y="7032"/>
                        <a:pt x="3063" y="7369"/>
                        <a:pt x="2906" y="75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GB" dirty="0"/>
                </a:p>
              </p:txBody>
            </p:sp>
          </p:grpSp>
        </p:grpSp>
      </p:grpSp>
      <p:sp>
        <p:nvSpPr>
          <p:cNvPr id="6" name="文本框 5"/>
          <p:cNvSpPr txBox="1"/>
          <p:nvPr/>
        </p:nvSpPr>
        <p:spPr>
          <a:xfrm>
            <a:off x="245745" y="2073275"/>
            <a:ext cx="4384040" cy="368300"/>
          </a:xfrm>
          <a:prstGeom prst="rect">
            <a:avLst/>
          </a:prstGeom>
          <a:noFill/>
        </p:spPr>
        <p:txBody>
          <a:bodyPr wrap="square" rtlCol="0">
            <a:spAutoFit/>
          </a:bodyPr>
          <a:p>
            <a:pPr lvl="0" algn="r"/>
            <a:r>
              <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1. 符合《纲要》与《指南》的主要精神</a:t>
            </a:r>
            <a:endPar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7284085" y="2152015"/>
            <a:ext cx="4465320" cy="368300"/>
          </a:xfrm>
          <a:prstGeom prst="rect">
            <a:avLst/>
          </a:prstGeom>
          <a:noFill/>
        </p:spPr>
        <p:txBody>
          <a:bodyPr wrap="square" rtlCol="0">
            <a:spAutoFit/>
          </a:bodyPr>
          <a:p>
            <a:pPr lvl="0" algn="r"/>
            <a:r>
              <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符合幼儿科学教育的目标</a:t>
            </a:r>
            <a:endPar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250190" y="4504690"/>
            <a:ext cx="3210560" cy="368300"/>
          </a:xfrm>
          <a:prstGeom prst="rect">
            <a:avLst/>
          </a:prstGeom>
          <a:noFill/>
        </p:spPr>
        <p:txBody>
          <a:bodyPr wrap="square" rtlCol="0">
            <a:spAutoFit/>
          </a:bodyPr>
          <a:p>
            <a:pPr lvl="0" algn="r"/>
            <a:r>
              <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符合幼儿认知发展的特点</a:t>
            </a:r>
            <a:endPar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8359140" y="4538345"/>
            <a:ext cx="3210560" cy="368300"/>
          </a:xfrm>
          <a:prstGeom prst="rect">
            <a:avLst/>
          </a:prstGeom>
          <a:noFill/>
        </p:spPr>
        <p:txBody>
          <a:bodyPr wrap="square" rtlCol="0">
            <a:spAutoFit/>
          </a:bodyPr>
          <a:p>
            <a:pPr lvl="0" algn="r"/>
            <a:r>
              <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遵循科学自身的特点和规律</a:t>
            </a:r>
            <a:endPar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580390" y="2724785"/>
            <a:ext cx="3048000" cy="1271270"/>
          </a:xfrm>
          <a:prstGeom prst="rect">
            <a:avLst/>
          </a:prstGeom>
          <a:noFill/>
        </p:spPr>
        <p:txBody>
          <a:bodyPr wrap="square" rtlCol="0" anchor="t">
            <a:spAutoFit/>
          </a:bodyPr>
          <a:p>
            <a:pPr marL="285750" indent="-285750">
              <a:lnSpc>
                <a:spcPct val="120000"/>
              </a:lnSpc>
              <a:buFont typeface="Wingdings" panose="05000000000000000000" charset="0"/>
              <a:buChar char="Ø"/>
            </a:pPr>
            <a:r>
              <a:rPr sz="1600" dirty="0" smtClean="0">
                <a:latin typeface="Arial" panose="020B0604020202020204" pitchFamily="34" charset="0"/>
                <a:ea typeface="微软雅黑" panose="020B0503020204020204" pitchFamily="34" charset="-122"/>
              </a:rPr>
              <a:t>《纲要》是幼儿园开展一切教育活动的指南</a:t>
            </a:r>
            <a:r>
              <a:rPr lang="zh-CN" sz="1600" dirty="0" smtClean="0">
                <a:latin typeface="Arial" panose="020B0604020202020204" pitchFamily="34" charset="0"/>
                <a:ea typeface="微软雅黑" panose="020B0503020204020204" pitchFamily="34" charset="-122"/>
              </a:rPr>
              <a:t>。</a:t>
            </a:r>
            <a:endParaRPr sz="1600" dirty="0" smtClean="0">
              <a:latin typeface="Arial" panose="020B0604020202020204" pitchFamily="34" charset="0"/>
              <a:ea typeface="微软雅黑" panose="020B0503020204020204" pitchFamily="34" charset="-122"/>
            </a:endParaRPr>
          </a:p>
          <a:p>
            <a:pPr marL="285750" indent="-285750">
              <a:lnSpc>
                <a:spcPct val="120000"/>
              </a:lnSpc>
              <a:buFont typeface="Wingdings" panose="05000000000000000000" charset="0"/>
              <a:buChar char="Ø"/>
            </a:pPr>
            <a:r>
              <a:rPr sz="1600" dirty="0" smtClean="0">
                <a:latin typeface="Arial" panose="020B0604020202020204" pitchFamily="34" charset="0"/>
                <a:ea typeface="微软雅黑" panose="020B0503020204020204" pitchFamily="34" charset="-122"/>
              </a:rPr>
              <a:t>《指南》为教师选择幼儿科学教育内容指出了方向。</a:t>
            </a:r>
            <a:endParaRPr sz="1600" dirty="0" smtClean="0">
              <a:latin typeface="Arial" panose="020B0604020202020204" pitchFamily="34" charset="0"/>
              <a:ea typeface="微软雅黑" panose="020B0503020204020204" pitchFamily="34" charset="-122"/>
            </a:endParaRPr>
          </a:p>
        </p:txBody>
      </p:sp>
      <p:sp>
        <p:nvSpPr>
          <p:cNvPr id="11" name="文本框 10"/>
          <p:cNvSpPr txBox="1"/>
          <p:nvPr/>
        </p:nvSpPr>
        <p:spPr>
          <a:xfrm>
            <a:off x="8534400" y="2745105"/>
            <a:ext cx="3415665" cy="1271270"/>
          </a:xfrm>
          <a:prstGeom prst="rect">
            <a:avLst/>
          </a:prstGeom>
          <a:noFill/>
        </p:spPr>
        <p:txBody>
          <a:bodyPr wrap="square" rtlCol="0" anchor="t">
            <a:spAutoFit/>
          </a:bodyPr>
          <a:p>
            <a:pPr>
              <a:lnSpc>
                <a:spcPct val="120000"/>
              </a:lnSpc>
            </a:pPr>
            <a:r>
              <a:rPr sz="1600" dirty="0" smtClean="0">
                <a:latin typeface="Arial" panose="020B0604020202020204" pitchFamily="34" charset="0"/>
                <a:ea typeface="微软雅黑" panose="020B0503020204020204" pitchFamily="34" charset="-122"/>
              </a:rPr>
              <a:t>幼儿科学教育目标指明了科学教育要达到的标准或要求，也是教师选择科学教育内容、开展科学教育活动的依据。</a:t>
            </a:r>
            <a:endParaRPr sz="1600" dirty="0" smtClean="0">
              <a:latin typeface="Arial" panose="020B0604020202020204" pitchFamily="34" charset="0"/>
              <a:ea typeface="微软雅黑" panose="020B0503020204020204" pitchFamily="34" charset="-122"/>
            </a:endParaRPr>
          </a:p>
        </p:txBody>
      </p:sp>
      <p:sp>
        <p:nvSpPr>
          <p:cNvPr id="18" name="文本框 17"/>
          <p:cNvSpPr txBox="1"/>
          <p:nvPr/>
        </p:nvSpPr>
        <p:spPr>
          <a:xfrm>
            <a:off x="396875" y="5095875"/>
            <a:ext cx="4625340" cy="1565910"/>
          </a:xfrm>
          <a:prstGeom prst="rect">
            <a:avLst/>
          </a:prstGeom>
          <a:noFill/>
        </p:spPr>
        <p:txBody>
          <a:bodyPr wrap="square" rtlCol="0" anchor="t">
            <a:spAutoFit/>
          </a:bodyPr>
          <a:p>
            <a:pPr>
              <a:lnSpc>
                <a:spcPct val="120000"/>
              </a:lnSpc>
            </a:pPr>
            <a:r>
              <a:rPr sz="1600" dirty="0" smtClean="0">
                <a:latin typeface="Arial" panose="020B0604020202020204" pitchFamily="34" charset="0"/>
                <a:ea typeface="微软雅黑" panose="020B0503020204020204" pitchFamily="34" charset="-122"/>
              </a:rPr>
              <a:t>教师选择科学教育内容时要考虑幼儿的身体状况、年龄特点、思维特点，不能选择超出幼儿操作能力和思维水平的科学知识，而是要从幼儿身边的事物与现象中选择他们这个年龄段能够理解和体验的内容。</a:t>
            </a:r>
            <a:endParaRPr sz="1600" dirty="0" smtClean="0">
              <a:latin typeface="Arial" panose="020B0604020202020204" pitchFamily="34" charset="0"/>
              <a:ea typeface="微软雅黑" panose="020B0503020204020204" pitchFamily="34" charset="-122"/>
            </a:endParaRPr>
          </a:p>
        </p:txBody>
      </p:sp>
      <p:sp>
        <p:nvSpPr>
          <p:cNvPr id="19" name="文本框 18"/>
          <p:cNvSpPr txBox="1"/>
          <p:nvPr/>
        </p:nvSpPr>
        <p:spPr>
          <a:xfrm>
            <a:off x="8117840" y="5095875"/>
            <a:ext cx="3451860" cy="902970"/>
          </a:xfrm>
          <a:prstGeom prst="rect">
            <a:avLst/>
          </a:prstGeom>
          <a:noFill/>
        </p:spPr>
        <p:txBody>
          <a:bodyPr wrap="square" rtlCol="0" anchor="t">
            <a:spAutoFit/>
          </a:bodyPr>
          <a:p>
            <a:pPr>
              <a:lnSpc>
                <a:spcPct val="110000"/>
              </a:lnSpc>
            </a:pPr>
            <a:r>
              <a:rPr sz="1600" dirty="0" smtClean="0">
                <a:latin typeface="Arial" panose="020B0604020202020204" pitchFamily="34" charset="0"/>
                <a:ea typeface="微软雅黑" panose="020B0503020204020204" pitchFamily="34" charset="-122"/>
              </a:rPr>
              <a:t>强调尊重客观事实，反对个人主观臆断，重视获取科学知识的过程、方法和态度是科学本身的特点。</a:t>
            </a:r>
            <a:endParaRPr sz="1600"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文本框 2"/>
          <p:cNvSpPr txBox="1"/>
          <p:nvPr/>
        </p:nvSpPr>
        <p:spPr>
          <a:xfrm>
            <a:off x="250190" y="1104265"/>
            <a:ext cx="537210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（二）幼儿科学教育内容选择的要求</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一、幼儿科学教育内容的选择</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4954270" y="1550035"/>
            <a:ext cx="2562860" cy="368300"/>
          </a:xfrm>
          <a:prstGeom prst="rect">
            <a:avLst/>
          </a:prstGeom>
          <a:noFill/>
        </p:spPr>
        <p:txBody>
          <a:bodyPr wrap="square" rtlCol="0">
            <a:spAutoFit/>
          </a:bodyPr>
          <a:p>
            <a:pPr lvl="0" algn="ctr"/>
            <a:r>
              <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 科学性与启蒙性</a:t>
            </a:r>
            <a:endPar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246804"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855662" y="2112197"/>
            <a:ext cx="10506076" cy="4438015"/>
            <a:chOff x="842962" y="1330512"/>
            <a:chExt cx="10506076" cy="4438015"/>
          </a:xfrm>
        </p:grpSpPr>
        <p:sp>
          <p:nvSpPr>
            <p:cNvPr id="58" name="îṩľïďe"/>
            <p:cNvSpPr/>
            <p:nvPr/>
          </p:nvSpPr>
          <p:spPr>
            <a:xfrm>
              <a:off x="842962" y="1632137"/>
              <a:ext cx="3095625" cy="4047490"/>
            </a:xfrm>
            <a:prstGeom prst="rect">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3765"/>
              <a:endParaRPr lang="zh-CN" altLang="en-US" sz="2000" b="1" i="1">
                <a:solidFill>
                  <a:schemeClr val="tx1"/>
                </a:solidFill>
              </a:endParaRPr>
            </a:p>
          </p:txBody>
        </p:sp>
        <p:sp>
          <p:nvSpPr>
            <p:cNvPr id="59" name="îşḷíḍê"/>
            <p:cNvSpPr/>
            <p:nvPr/>
          </p:nvSpPr>
          <p:spPr>
            <a:xfrm>
              <a:off x="842962" y="1917794"/>
              <a:ext cx="3095625" cy="600075"/>
            </a:xfrm>
            <a:prstGeom prst="rect">
              <a:avLst/>
            </a:prstGeom>
            <a:solidFill>
              <a:schemeClr val="accent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
              <a:pPr algn="ctr">
                <a:lnSpc>
                  <a:spcPct val="110000"/>
                </a:lnSpc>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（1）科学性与启蒙性的内涵</a:t>
              </a:r>
              <a:endParaRPr lang="en-US" altLang="zh-CN"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3" name="iṥḻíḍe"/>
            <p:cNvSpPr/>
            <p:nvPr/>
          </p:nvSpPr>
          <p:spPr>
            <a:xfrm>
              <a:off x="4277042" y="1330512"/>
              <a:ext cx="3638550" cy="4349750"/>
            </a:xfrm>
            <a:prstGeom prst="rect">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3765"/>
              <a:endParaRPr lang="zh-CN" altLang="en-US" sz="2000" b="1" i="1">
                <a:solidFill>
                  <a:schemeClr val="tx1"/>
                </a:solidFill>
              </a:endParaRPr>
            </a:p>
          </p:txBody>
        </p:sp>
        <p:sp>
          <p:nvSpPr>
            <p:cNvPr id="84" name="ïSlidé"/>
            <p:cNvSpPr/>
            <p:nvPr/>
          </p:nvSpPr>
          <p:spPr>
            <a:xfrm>
              <a:off x="4276725" y="1666378"/>
              <a:ext cx="3638550" cy="705319"/>
            </a:xfrm>
            <a:prstGeom prst="rect">
              <a:avLst/>
            </a:prstGeom>
            <a:solidFill>
              <a:schemeClr val="accent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70000"/>
            </a:bodyPr>
            <a:p>
              <a:pPr algn="ctr">
                <a:lnSpc>
                  <a:spcPct val="110000"/>
                </a:lnSpc>
              </a:pP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（2）科学性与启蒙性的关系</a:t>
              </a:r>
              <a:endParaRPr lang="en-US" altLang="zh-CN" sz="2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5" name="ïṡ1ïḋe"/>
            <p:cNvSpPr/>
            <p:nvPr/>
          </p:nvSpPr>
          <p:spPr>
            <a:xfrm>
              <a:off x="8253412" y="1632137"/>
              <a:ext cx="3095625" cy="4136390"/>
            </a:xfrm>
            <a:prstGeom prst="rect">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p>
              <a:pPr algn="ctr" defTabSz="913765"/>
              <a:endParaRPr lang="zh-CN" altLang="en-US" sz="2000" b="1" i="1">
                <a:solidFill>
                  <a:schemeClr val="tx1"/>
                </a:solidFill>
              </a:endParaRPr>
            </a:p>
          </p:txBody>
        </p:sp>
        <p:sp>
          <p:nvSpPr>
            <p:cNvPr id="96" name="iṣḻíḑe"/>
            <p:cNvSpPr/>
            <p:nvPr/>
          </p:nvSpPr>
          <p:spPr>
            <a:xfrm>
              <a:off x="8253413" y="1917794"/>
              <a:ext cx="3095625" cy="600075"/>
            </a:xfrm>
            <a:prstGeom prst="rect">
              <a:avLst/>
            </a:prstGeom>
            <a:solidFill>
              <a:schemeClr val="accent2"/>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
              <a:pPr algn="ctr">
                <a:lnSpc>
                  <a:spcPct val="110000"/>
                </a:lnSpc>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（3）在教育实践中如何兼顾科学性和启蒙性</a:t>
              </a:r>
              <a:endParaRPr lang="en-US" altLang="zh-CN"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9" name="文本框 18"/>
          <p:cNvSpPr txBox="1"/>
          <p:nvPr/>
        </p:nvSpPr>
        <p:spPr>
          <a:xfrm>
            <a:off x="949960" y="3406775"/>
            <a:ext cx="2880995" cy="1568450"/>
          </a:xfrm>
          <a:prstGeom prst="rect">
            <a:avLst/>
          </a:prstGeom>
          <a:noFill/>
        </p:spPr>
        <p:txBody>
          <a:bodyPr wrap="square" rtlCol="0" anchor="t">
            <a:spAutoFit/>
          </a:bodyPr>
          <a:p>
            <a:pPr>
              <a:lnSpc>
                <a:spcPct val="100000"/>
              </a:lnSpc>
            </a:pPr>
            <a:r>
              <a:rPr sz="1600" b="1" dirty="0" smtClean="0">
                <a:latin typeface="Arial" panose="020B0604020202020204" pitchFamily="34" charset="0"/>
                <a:ea typeface="微软雅黑" panose="020B0503020204020204" pitchFamily="34" charset="-122"/>
              </a:rPr>
              <a:t>科学性</a:t>
            </a:r>
            <a:r>
              <a:rPr sz="1600" dirty="0" smtClean="0">
                <a:latin typeface="Arial" panose="020B0604020202020204" pitchFamily="34" charset="0"/>
                <a:ea typeface="微软雅黑" panose="020B0503020204020204" pitchFamily="34" charset="-122"/>
              </a:rPr>
              <a:t>是指幼儿科学教育的内容必须符合科学原理，是对客观世界的正确反映，不违背科学事实。</a:t>
            </a:r>
            <a:endParaRPr sz="1600" dirty="0" smtClean="0">
              <a:latin typeface="Arial" panose="020B0604020202020204" pitchFamily="34" charset="0"/>
              <a:ea typeface="微软雅黑" panose="020B0503020204020204" pitchFamily="34" charset="-122"/>
            </a:endParaRPr>
          </a:p>
          <a:p>
            <a:pPr marL="285750" indent="-285750">
              <a:lnSpc>
                <a:spcPct val="100000"/>
              </a:lnSpc>
              <a:buFont typeface="Wingdings" panose="05000000000000000000" charset="0"/>
              <a:buChar char="ü"/>
            </a:pPr>
            <a:r>
              <a:rPr sz="1600" dirty="0" smtClean="0">
                <a:latin typeface="Arial" panose="020B0604020202020204" pitchFamily="34" charset="0"/>
                <a:ea typeface="微软雅黑" panose="020B0503020204020204" pitchFamily="34" charset="-122"/>
              </a:rPr>
              <a:t>内容具有科学性</a:t>
            </a:r>
            <a:endParaRPr sz="1600" dirty="0" smtClean="0">
              <a:latin typeface="Arial" panose="020B0604020202020204" pitchFamily="34" charset="0"/>
              <a:ea typeface="微软雅黑" panose="020B0503020204020204" pitchFamily="34" charset="-122"/>
            </a:endParaRPr>
          </a:p>
          <a:p>
            <a:pPr marL="285750" indent="-285750">
              <a:lnSpc>
                <a:spcPct val="100000"/>
              </a:lnSpc>
              <a:buFont typeface="Wingdings" panose="05000000000000000000" charset="0"/>
              <a:buChar char="ü"/>
            </a:pPr>
            <a:r>
              <a:rPr sz="1600" dirty="0" smtClean="0">
                <a:latin typeface="Arial" panose="020B0604020202020204" pitchFamily="34" charset="0"/>
                <a:ea typeface="微软雅黑" panose="020B0503020204020204" pitchFamily="34" charset="-122"/>
              </a:rPr>
              <a:t>方法与途径的科学性</a:t>
            </a:r>
            <a:endParaRPr sz="1600" dirty="0" smtClean="0">
              <a:latin typeface="Arial" panose="020B0604020202020204" pitchFamily="34" charset="0"/>
              <a:ea typeface="微软雅黑" panose="020B0503020204020204" pitchFamily="34" charset="-122"/>
            </a:endParaRPr>
          </a:p>
        </p:txBody>
      </p:sp>
      <p:sp>
        <p:nvSpPr>
          <p:cNvPr id="12" name="文本框 11"/>
          <p:cNvSpPr txBox="1"/>
          <p:nvPr/>
        </p:nvSpPr>
        <p:spPr>
          <a:xfrm>
            <a:off x="4500880" y="3324225"/>
            <a:ext cx="3215640" cy="2584450"/>
          </a:xfrm>
          <a:prstGeom prst="rect">
            <a:avLst/>
          </a:prstGeom>
          <a:noFill/>
        </p:spPr>
        <p:txBody>
          <a:bodyPr wrap="square" rtlCol="0" anchor="t">
            <a:spAutoFit/>
          </a:bodyPr>
          <a:p>
            <a:pPr>
              <a:lnSpc>
                <a:spcPct val="100000"/>
              </a:lnSpc>
            </a:pPr>
            <a:r>
              <a:rPr dirty="0" smtClean="0">
                <a:latin typeface="Arial" panose="020B0604020202020204" pitchFamily="34" charset="0"/>
                <a:ea typeface="微软雅黑" panose="020B0503020204020204" pitchFamily="34" charset="-122"/>
              </a:rPr>
              <a:t>科学性与启蒙性，二者是不可分割的。强调选择内容的科学性，目的是对幼儿进行科学启蒙教育，而强调启蒙教育，主要是针对教育对象而言的，是要考虑幼儿的身心发展水平，因为对于幼儿来说，只有启蒙性的科学教育内容才能实现科学教育的目标。</a:t>
            </a:r>
            <a:endParaRPr dirty="0" smtClean="0">
              <a:latin typeface="Arial" panose="020B0604020202020204" pitchFamily="34" charset="0"/>
              <a:ea typeface="微软雅黑" panose="020B0503020204020204" pitchFamily="34" charset="-122"/>
            </a:endParaRPr>
          </a:p>
        </p:txBody>
      </p:sp>
      <p:sp>
        <p:nvSpPr>
          <p:cNvPr id="13" name="文本框 12"/>
          <p:cNvSpPr txBox="1"/>
          <p:nvPr/>
        </p:nvSpPr>
        <p:spPr>
          <a:xfrm>
            <a:off x="8406765" y="3324225"/>
            <a:ext cx="3095625" cy="3136900"/>
          </a:xfrm>
          <a:prstGeom prst="rect">
            <a:avLst/>
          </a:prstGeom>
          <a:noFill/>
        </p:spPr>
        <p:txBody>
          <a:bodyPr wrap="square" rtlCol="0" anchor="t">
            <a:spAutoFit/>
          </a:bodyPr>
          <a:p>
            <a:pPr>
              <a:lnSpc>
                <a:spcPct val="11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①选择幼儿生活中熟悉和感兴趣的事物或现象。</a:t>
            </a:r>
            <a:endParaRPr dirty="0" smtClean="0">
              <a:latin typeface="Arial" panose="020B0604020202020204" pitchFamily="34" charset="0"/>
              <a:ea typeface="微软雅黑" panose="020B0503020204020204" pitchFamily="34" charset="-122"/>
            </a:endParaRPr>
          </a:p>
          <a:p>
            <a:pPr>
              <a:lnSpc>
                <a:spcPct val="110000"/>
              </a:lnSpc>
            </a:pPr>
            <a:r>
              <a:rPr dirty="0" smtClean="0">
                <a:latin typeface="Arial" panose="020B0604020202020204" pitchFamily="34" charset="0"/>
                <a:ea typeface="微软雅黑" panose="020B0503020204020204" pitchFamily="34" charset="-122"/>
              </a:rPr>
              <a:t>   ②通过简单、明显的现象，让幼儿以具体经验的方式获得对复杂、深奥科学知识</a:t>
            </a:r>
            <a:endParaRPr dirty="0" smtClean="0">
              <a:latin typeface="Arial" panose="020B0604020202020204" pitchFamily="34" charset="0"/>
              <a:ea typeface="微软雅黑" panose="020B0503020204020204" pitchFamily="34" charset="-122"/>
            </a:endParaRPr>
          </a:p>
          <a:p>
            <a:pPr>
              <a:lnSpc>
                <a:spcPct val="110000"/>
              </a:lnSpc>
            </a:pPr>
            <a:r>
              <a:rPr dirty="0" smtClean="0">
                <a:latin typeface="Arial" panose="020B0604020202020204" pitchFamily="34" charset="0"/>
                <a:ea typeface="微软雅黑" panose="020B0503020204020204" pitchFamily="34" charset="-122"/>
              </a:rPr>
              <a:t>的粗浅认识与理解。</a:t>
            </a:r>
            <a:endParaRPr dirty="0" smtClean="0">
              <a:latin typeface="Arial" panose="020B0604020202020204" pitchFamily="34" charset="0"/>
              <a:ea typeface="微软雅黑" panose="020B0503020204020204" pitchFamily="34" charset="-122"/>
            </a:endParaRPr>
          </a:p>
          <a:p>
            <a:pPr>
              <a:lnSpc>
                <a:spcPct val="110000"/>
              </a:lnSpc>
            </a:pPr>
            <a:r>
              <a:rPr dirty="0" smtClean="0">
                <a:latin typeface="Arial" panose="020B0604020202020204" pitchFamily="34" charset="0"/>
                <a:ea typeface="微软雅黑" panose="020B0503020204020204" pitchFamily="34" charset="-122"/>
              </a:rPr>
              <a:t>   ③选择幼儿可以直接探究的内容，让幼儿通过直接的探究活动，在力所能及的范</a:t>
            </a:r>
            <a:endParaRPr dirty="0" smtClean="0">
              <a:latin typeface="Arial" panose="020B0604020202020204" pitchFamily="34" charset="0"/>
              <a:ea typeface="微软雅黑" panose="020B0503020204020204" pitchFamily="34" charset="-122"/>
            </a:endParaRPr>
          </a:p>
          <a:p>
            <a:pPr>
              <a:lnSpc>
                <a:spcPct val="110000"/>
              </a:lnSpc>
            </a:pPr>
            <a:r>
              <a:rPr dirty="0" smtClean="0">
                <a:latin typeface="Arial" panose="020B0604020202020204" pitchFamily="34" charset="0"/>
                <a:ea typeface="微软雅黑" panose="020B0503020204020204" pitchFamily="34" charset="-122"/>
              </a:rPr>
              <a:t>围内学科学。</a:t>
            </a:r>
            <a:endParaRPr dirty="0" smtClean="0">
              <a:latin typeface="Arial" panose="020B0604020202020204" pitchFamily="34" charset="0"/>
              <a:ea typeface="微软雅黑" panose="020B0503020204020204" pitchFamily="34" charset="-122"/>
            </a:endParaRPr>
          </a:p>
        </p:txBody>
      </p:sp>
      <p:sp>
        <p:nvSpPr>
          <p:cNvPr id="5" name="文本框 4"/>
          <p:cNvSpPr txBox="1"/>
          <p:nvPr>
            <p:custDataLst>
              <p:tags r:id="rId2"/>
            </p:custDataLst>
          </p:nvPr>
        </p:nvSpPr>
        <p:spPr>
          <a:xfrm>
            <a:off x="955675" y="5045710"/>
            <a:ext cx="2880995" cy="1814830"/>
          </a:xfrm>
          <a:prstGeom prst="rect">
            <a:avLst/>
          </a:prstGeom>
          <a:noFill/>
        </p:spPr>
        <p:txBody>
          <a:bodyPr wrap="square" rtlCol="0" anchor="t">
            <a:spAutoFit/>
          </a:bodyPr>
          <a:p>
            <a:pPr>
              <a:lnSpc>
                <a:spcPct val="100000"/>
              </a:lnSpc>
            </a:pPr>
            <a:r>
              <a:rPr sz="1600" b="1" dirty="0" smtClean="0">
                <a:latin typeface="Arial" panose="020B0604020202020204" pitchFamily="34" charset="0"/>
                <a:ea typeface="微软雅黑" panose="020B0503020204020204" pitchFamily="34" charset="-122"/>
              </a:rPr>
              <a:t>启蒙性</a:t>
            </a:r>
            <a:r>
              <a:rPr sz="1600" dirty="0" smtClean="0">
                <a:latin typeface="Arial" panose="020B0604020202020204" pitchFamily="34" charset="0"/>
                <a:ea typeface="微软雅黑" panose="020B0503020204020204" pitchFamily="34" charset="-122"/>
              </a:rPr>
              <a:t>则是指幼儿科学教育的内容应是粗浅的而不是系统的科学知识，它们应该成为激发幼儿好奇心与科学探索兴趣、启发幼儿科学学习的媒介，不能超越幼儿的发展水平和理解能力。</a:t>
            </a:r>
            <a:endParaRPr sz="1600" dirty="0" smtClean="0">
              <a:latin typeface="Arial" panose="020B0604020202020204" pitchFamily="34" charset="0"/>
              <a:ea typeface="微软雅黑" panose="020B0503020204020204" pitchFamily="34" charset="-122"/>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一、幼儿科学教育内容的选择</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848360" y="1263015"/>
            <a:ext cx="2562860" cy="368300"/>
          </a:xfrm>
          <a:prstGeom prst="rect">
            <a:avLst/>
          </a:prstGeom>
          <a:noFill/>
        </p:spPr>
        <p:txBody>
          <a:bodyPr wrap="square" rtlCol="0">
            <a:spAutoFit/>
          </a:bodyPr>
          <a:p>
            <a:pPr lvl="0" algn="l"/>
            <a:r>
              <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 生活性与整合性</a:t>
            </a:r>
            <a:endPar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0" name="4651"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629133" y="2479811"/>
            <a:ext cx="8971155" cy="425314"/>
            <a:chOff x="2405724" y="2162406"/>
            <a:chExt cx="7509801" cy="425447"/>
          </a:xfrm>
        </p:grpSpPr>
        <p:cxnSp>
          <p:nvCxnSpPr>
            <p:cNvPr id="27" name="直接连接符 26"/>
            <p:cNvCxnSpPr/>
            <p:nvPr/>
          </p:nvCxnSpPr>
          <p:spPr>
            <a:xfrm>
              <a:off x="2405724" y="2162406"/>
              <a:ext cx="7509801"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414798" y="2162406"/>
              <a:ext cx="0" cy="425447"/>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915525" y="2162406"/>
              <a:ext cx="0" cy="425447"/>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06400" y="1910080"/>
            <a:ext cx="3288665"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（1）生活性与整合性的内涵</a:t>
            </a:r>
            <a:endParaRPr lang="zh-CN" altLang="en-US" b="1" dirty="0" smtClean="0">
              <a:latin typeface="Arial" panose="020B0604020202020204" pitchFamily="34" charset="0"/>
              <a:ea typeface="微软雅黑" panose="020B0503020204020204" pitchFamily="34" charset="-122"/>
            </a:endParaRPr>
          </a:p>
        </p:txBody>
      </p:sp>
      <p:sp>
        <p:nvSpPr>
          <p:cNvPr id="8" name="文本框 7"/>
          <p:cNvSpPr txBox="1"/>
          <p:nvPr/>
        </p:nvSpPr>
        <p:spPr>
          <a:xfrm>
            <a:off x="406400" y="3115945"/>
            <a:ext cx="5269865" cy="1889760"/>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b="1" dirty="0" smtClean="0">
                <a:latin typeface="Arial" panose="020B0604020202020204" pitchFamily="34" charset="0"/>
                <a:ea typeface="微软雅黑" panose="020B0503020204020204" pitchFamily="34" charset="-122"/>
              </a:rPr>
              <a:t>生活性</a:t>
            </a:r>
            <a:r>
              <a:rPr lang="zh-CN" altLang="en-US" dirty="0" smtClean="0">
                <a:latin typeface="Arial" panose="020B0604020202020204" pitchFamily="34" charset="0"/>
                <a:ea typeface="微软雅黑" panose="020B0503020204020204" pitchFamily="34" charset="-122"/>
              </a:rPr>
              <a:t>是指教师选择的科学教育内容应该贴近幼儿的生活，是幼儿日常生活中常见的科学现象。</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a:t>
            </a:r>
            <a:r>
              <a:rPr lang="zh-CN" altLang="en-US" b="1" dirty="0" smtClean="0">
                <a:latin typeface="Arial" panose="020B0604020202020204" pitchFamily="34" charset="0"/>
                <a:ea typeface="微软雅黑" panose="020B0503020204020204" pitchFamily="34" charset="-122"/>
              </a:rPr>
              <a:t>整合性</a:t>
            </a:r>
            <a:r>
              <a:rPr lang="zh-CN" altLang="en-US" dirty="0" smtClean="0">
                <a:latin typeface="Arial" panose="020B0604020202020204" pitchFamily="34" charset="0"/>
                <a:ea typeface="微软雅黑" panose="020B0503020204020204" pitchFamily="34" charset="-122"/>
              </a:rPr>
              <a:t>指的是教师在选择科学教育内容时要从全局来考虑，以便与其他领域的内容不冲突、不重叠、不滞后、不超前、不偏不倚。</a:t>
            </a:r>
            <a:endParaRPr lang="zh-CN" altLang="en-US" dirty="0" smtClean="0">
              <a:latin typeface="Arial" panose="020B0604020202020204" pitchFamily="34" charset="0"/>
              <a:ea typeface="微软雅黑" panose="020B0503020204020204" pitchFamily="34" charset="-122"/>
            </a:endParaRPr>
          </a:p>
        </p:txBody>
      </p:sp>
      <p:sp>
        <p:nvSpPr>
          <p:cNvPr id="10" name="文本框 9"/>
          <p:cNvSpPr txBox="1"/>
          <p:nvPr/>
        </p:nvSpPr>
        <p:spPr>
          <a:xfrm>
            <a:off x="8128000" y="1550670"/>
            <a:ext cx="3669665" cy="81026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（2）在教育实践中如何兼顾生活性和整合性</a:t>
            </a:r>
            <a:endParaRPr lang="zh-CN" altLang="en-US" b="1" dirty="0" smtClean="0">
              <a:latin typeface="Arial" panose="020B0604020202020204" pitchFamily="34" charset="0"/>
              <a:ea typeface="微软雅黑" panose="020B0503020204020204" pitchFamily="34" charset="-122"/>
            </a:endParaRPr>
          </a:p>
        </p:txBody>
      </p:sp>
      <p:sp>
        <p:nvSpPr>
          <p:cNvPr id="14" name="文本框 13"/>
          <p:cNvSpPr txBox="1"/>
          <p:nvPr/>
        </p:nvSpPr>
        <p:spPr>
          <a:xfrm>
            <a:off x="6629400" y="3052445"/>
            <a:ext cx="5269865" cy="1889760"/>
          </a:xfrm>
          <a:prstGeom prst="rect">
            <a:avLst/>
          </a:prstGeom>
          <a:noFill/>
        </p:spPr>
        <p:txBody>
          <a:bodyPr wrap="square" rtlCol="0" anchor="t">
            <a:spAutoFit/>
          </a:bodyPr>
          <a:p>
            <a:pPr>
              <a:lnSpc>
                <a:spcPct val="13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①依据幼儿的认知规律和特点选择内容。</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  ②注重科学教育内容的生成。教师要做一个有心人，幼儿园的一日生活，只要教师用心去观察，就会发现有许多科学问题和现象可以成为幼儿感兴趣的科学探究活动。</a:t>
            </a:r>
            <a:endParaRPr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一、幼儿科学教育内容的选择</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848360" y="1263015"/>
            <a:ext cx="2562860" cy="368300"/>
          </a:xfrm>
          <a:prstGeom prst="rect">
            <a:avLst/>
          </a:prstGeom>
          <a:noFill/>
        </p:spPr>
        <p:txBody>
          <a:bodyPr wrap="square" rtlCol="0">
            <a:spAutoFit/>
          </a:bodyPr>
          <a:p>
            <a:pPr lvl="0" algn="l"/>
            <a:r>
              <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 广泛性与代表性</a:t>
            </a:r>
            <a:endPar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0" name="4651"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629133" y="2479811"/>
            <a:ext cx="8971155" cy="425314"/>
            <a:chOff x="2405724" y="2162406"/>
            <a:chExt cx="7509801" cy="425447"/>
          </a:xfrm>
        </p:grpSpPr>
        <p:cxnSp>
          <p:nvCxnSpPr>
            <p:cNvPr id="27" name="直接连接符 26"/>
            <p:cNvCxnSpPr/>
            <p:nvPr/>
          </p:nvCxnSpPr>
          <p:spPr>
            <a:xfrm>
              <a:off x="2405724" y="2162406"/>
              <a:ext cx="7509801"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414798" y="2162406"/>
              <a:ext cx="0" cy="425447"/>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915525" y="2162406"/>
              <a:ext cx="0" cy="425447"/>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06400" y="1910080"/>
            <a:ext cx="3288665"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（1）广泛性与代表性的内涵</a:t>
            </a:r>
            <a:endParaRPr lang="zh-CN" altLang="en-US" b="1" dirty="0" smtClean="0">
              <a:latin typeface="Arial" panose="020B0604020202020204" pitchFamily="34" charset="0"/>
              <a:ea typeface="微软雅黑" panose="020B0503020204020204" pitchFamily="34" charset="-122"/>
            </a:endParaRPr>
          </a:p>
        </p:txBody>
      </p:sp>
      <p:sp>
        <p:nvSpPr>
          <p:cNvPr id="8" name="文本框 7"/>
          <p:cNvSpPr txBox="1"/>
          <p:nvPr/>
        </p:nvSpPr>
        <p:spPr>
          <a:xfrm>
            <a:off x="6413500" y="3052445"/>
            <a:ext cx="5396230" cy="2968625"/>
          </a:xfrm>
          <a:prstGeom prst="rect">
            <a:avLst/>
          </a:prstGeom>
          <a:noFill/>
        </p:spPr>
        <p:txBody>
          <a:bodyPr wrap="square" rtlCol="0" anchor="t">
            <a:spAutoFit/>
          </a:bodyPr>
          <a:p>
            <a:pPr>
              <a:lnSpc>
                <a:spcPct val="13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①教师要根据教育内容本身的特点、幼儿的认知能力和已获得的科学经验基础、当前的学习情境，对科学教育内容进行筛选。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      ②从广泛的范围中选择内容。科学教育的内容，可以是来自于日常生活，也可以来自于自然科学各学科领域。</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    ③权衡所选内容的代表性。</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    ④权衡各部分内容的均衡性。</a:t>
            </a:r>
            <a:endParaRPr dirty="0" smtClean="0">
              <a:latin typeface="Arial" panose="020B0604020202020204" pitchFamily="34" charset="0"/>
              <a:ea typeface="微软雅黑" panose="020B0503020204020204" pitchFamily="34" charset="-122"/>
            </a:endParaRPr>
          </a:p>
        </p:txBody>
      </p:sp>
      <p:sp>
        <p:nvSpPr>
          <p:cNvPr id="10" name="文本框 9"/>
          <p:cNvSpPr txBox="1"/>
          <p:nvPr/>
        </p:nvSpPr>
        <p:spPr>
          <a:xfrm>
            <a:off x="6845935" y="2028825"/>
            <a:ext cx="483743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（2）在教育实践中如何兼顾广泛性与代表性</a:t>
            </a:r>
            <a:endParaRPr lang="zh-CN" altLang="en-US"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406400" y="3052445"/>
            <a:ext cx="5269865" cy="2249170"/>
          </a:xfrm>
          <a:prstGeom prst="rect">
            <a:avLst/>
          </a:prstGeom>
          <a:noFill/>
        </p:spPr>
        <p:txBody>
          <a:bodyPr wrap="square" rtlCol="0" anchor="t">
            <a:spAutoFit/>
          </a:bodyPr>
          <a:p>
            <a:pPr>
              <a:lnSpc>
                <a:spcPct val="130000"/>
              </a:lnSpc>
            </a:pPr>
            <a:r>
              <a:rPr lang="en-US"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广泛性</a:t>
            </a:r>
            <a:r>
              <a:rPr dirty="0" smtClean="0">
                <a:latin typeface="Arial" panose="020B0604020202020204" pitchFamily="34" charset="0"/>
                <a:ea typeface="微软雅黑" panose="020B0503020204020204" pitchFamily="34" charset="-122"/>
              </a:rPr>
              <a:t>是指教师选择的科学教育内容要尽量涉及多个方面，以便通过多种教育活动的开展来确保幼儿获得广泛的科学知识和科学经验。</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代表性</a:t>
            </a:r>
            <a:r>
              <a:rPr dirty="0" smtClean="0">
                <a:latin typeface="Arial" panose="020B0604020202020204" pitchFamily="34" charset="0"/>
                <a:ea typeface="微软雅黑" panose="020B0503020204020204" pitchFamily="34" charset="-122"/>
              </a:rPr>
              <a:t>是指教师选择的科学教育内容要能典型反映某领域的基本知识结构，具有该内容所在领域的典型特征。</a:t>
            </a:r>
            <a:endParaRPr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一、幼儿科学教育内容的选择</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23" name="文本框 22"/>
          <p:cNvSpPr txBox="1"/>
          <p:nvPr/>
        </p:nvSpPr>
        <p:spPr>
          <a:xfrm>
            <a:off x="848360" y="1120775"/>
            <a:ext cx="3362960" cy="368300"/>
          </a:xfrm>
          <a:prstGeom prst="rect">
            <a:avLst/>
          </a:prstGeom>
          <a:noFill/>
        </p:spPr>
        <p:txBody>
          <a:bodyPr wrap="square" rtlCol="0">
            <a:spAutoFit/>
          </a:bodyPr>
          <a:p>
            <a:pPr lvl="0" algn="l"/>
            <a:r>
              <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 时代性、民族性与全球性</a:t>
            </a:r>
            <a:endPar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4" name="文本框 23"/>
          <p:cNvSpPr txBox="1"/>
          <p:nvPr/>
        </p:nvSpPr>
        <p:spPr>
          <a:xfrm>
            <a:off x="622300" y="1543050"/>
            <a:ext cx="4254500" cy="450850"/>
          </a:xfrm>
          <a:prstGeom prst="rect">
            <a:avLst/>
          </a:prstGeom>
          <a:noFill/>
        </p:spPr>
        <p:txBody>
          <a:bodyPr wrap="square" rtlCol="0" anchor="t">
            <a:spAutoFit/>
          </a:bodyPr>
          <a:p>
            <a:pPr>
              <a:lnSpc>
                <a:spcPct val="130000"/>
              </a:lnSpc>
            </a:pPr>
            <a:r>
              <a:rPr lang="zh-CN" altLang="en-US" b="1" dirty="0" smtClean="0">
                <a:solidFill>
                  <a:schemeClr val="tx1"/>
                </a:solidFill>
                <a:latin typeface="Arial" panose="020B0604020202020204" pitchFamily="34" charset="0"/>
                <a:ea typeface="微软雅黑" panose="020B0503020204020204" pitchFamily="34" charset="-122"/>
              </a:rPr>
              <a:t>（1）时代性、民族性与全球性的内涵</a:t>
            </a:r>
            <a:endParaRPr lang="zh-CN" altLang="en-US" b="1" dirty="0" smtClean="0">
              <a:solidFill>
                <a:schemeClr val="tx1"/>
              </a:solidFill>
              <a:latin typeface="Arial" panose="020B0604020202020204" pitchFamily="34" charset="0"/>
              <a:ea typeface="微软雅黑" panose="020B0503020204020204" pitchFamily="34" charset="-122"/>
            </a:endParaRPr>
          </a:p>
        </p:txBody>
      </p:sp>
      <p:sp>
        <p:nvSpPr>
          <p:cNvPr id="25" name="文本框 24"/>
          <p:cNvSpPr txBox="1"/>
          <p:nvPr/>
        </p:nvSpPr>
        <p:spPr>
          <a:xfrm>
            <a:off x="622300" y="1982470"/>
            <a:ext cx="11035665" cy="2168525"/>
          </a:xfrm>
          <a:prstGeom prst="rect">
            <a:avLst/>
          </a:prstGeom>
          <a:noFill/>
        </p:spPr>
        <p:txBody>
          <a:bodyPr wrap="square" rtlCol="0" anchor="t">
            <a:spAutoFit/>
          </a:bodyPr>
          <a:p>
            <a:pPr>
              <a:lnSpc>
                <a:spcPct val="150000"/>
              </a:lnSpc>
            </a:pPr>
            <a:r>
              <a:rPr lang="en-US" altLang="zh-CN" dirty="0" smtClean="0">
                <a:solidFill>
                  <a:schemeClr val="accent6">
                    <a:lumMod val="50000"/>
                  </a:schemeClr>
                </a:solidFill>
                <a:latin typeface="Arial" panose="020B0604020202020204" pitchFamily="34" charset="0"/>
                <a:ea typeface="微软雅黑" panose="020B0503020204020204" pitchFamily="34" charset="-122"/>
              </a:rPr>
              <a:t>    </a:t>
            </a:r>
            <a:r>
              <a:rPr lang="en-US" altLang="zh-CN" b="1" dirty="0" smtClean="0">
                <a:solidFill>
                  <a:schemeClr val="accent6">
                    <a:lumMod val="50000"/>
                  </a:schemeClr>
                </a:solidFill>
                <a:latin typeface="Arial" panose="020B0604020202020204" pitchFamily="34" charset="0"/>
                <a:ea typeface="微软雅黑" panose="020B0503020204020204" pitchFamily="34" charset="-122"/>
              </a:rPr>
              <a:t> </a:t>
            </a:r>
            <a:r>
              <a:rPr lang="zh-CN" altLang="en-US" b="1" dirty="0" smtClean="0">
                <a:solidFill>
                  <a:schemeClr val="accent6">
                    <a:lumMod val="50000"/>
                  </a:schemeClr>
                </a:solidFill>
                <a:latin typeface="Arial" panose="020B0604020202020204" pitchFamily="34" charset="0"/>
                <a:ea typeface="微软雅黑" panose="020B0503020204020204" pitchFamily="34" charset="-122"/>
              </a:rPr>
              <a:t>时代性</a:t>
            </a:r>
            <a:r>
              <a:rPr lang="zh-CN" altLang="en-US" dirty="0" smtClean="0">
                <a:solidFill>
                  <a:schemeClr val="accent6">
                    <a:lumMod val="50000"/>
                  </a:schemeClr>
                </a:solidFill>
                <a:latin typeface="Arial" panose="020B0604020202020204" pitchFamily="34" charset="0"/>
                <a:ea typeface="微软雅黑" panose="020B0503020204020204" pitchFamily="34" charset="-122"/>
              </a:rPr>
              <a:t>是指幼儿科学教育的内容中要有体现时代特点的现代科技成果。</a:t>
            </a:r>
            <a:endParaRPr lang="zh-CN" altLang="en-US" dirty="0" smtClean="0">
              <a:solidFill>
                <a:schemeClr val="accent6">
                  <a:lumMod val="50000"/>
                </a:schemeClr>
              </a:solidFill>
              <a:latin typeface="Arial" panose="020B0604020202020204" pitchFamily="34" charset="0"/>
              <a:ea typeface="微软雅黑" panose="020B0503020204020204" pitchFamily="34" charset="-122"/>
            </a:endParaRPr>
          </a:p>
          <a:p>
            <a:pPr>
              <a:lnSpc>
                <a:spcPct val="150000"/>
              </a:lnSpc>
            </a:pPr>
            <a:r>
              <a:rPr lang="zh-CN" altLang="en-US" dirty="0" smtClean="0">
                <a:solidFill>
                  <a:schemeClr val="accent6">
                    <a:lumMod val="50000"/>
                  </a:schemeClr>
                </a:solidFill>
                <a:latin typeface="Arial" panose="020B0604020202020204" pitchFamily="34" charset="0"/>
                <a:ea typeface="微软雅黑" panose="020B0503020204020204" pitchFamily="34" charset="-122"/>
              </a:rPr>
              <a:t>    </a:t>
            </a:r>
            <a:r>
              <a:rPr lang="zh-CN" altLang="en-US" b="1" dirty="0" smtClean="0">
                <a:solidFill>
                  <a:schemeClr val="accent6">
                    <a:lumMod val="50000"/>
                  </a:schemeClr>
                </a:solidFill>
                <a:latin typeface="Arial" panose="020B0604020202020204" pitchFamily="34" charset="0"/>
                <a:ea typeface="微软雅黑" panose="020B0503020204020204" pitchFamily="34" charset="-122"/>
              </a:rPr>
              <a:t>民族性</a:t>
            </a:r>
            <a:r>
              <a:rPr lang="zh-CN" altLang="en-US" dirty="0" smtClean="0">
                <a:solidFill>
                  <a:schemeClr val="accent6">
                    <a:lumMod val="50000"/>
                  </a:schemeClr>
                </a:solidFill>
                <a:latin typeface="Arial" panose="020B0604020202020204" pitchFamily="34" charset="0"/>
                <a:ea typeface="微软雅黑" panose="020B0503020204020204" pitchFamily="34" charset="-122"/>
              </a:rPr>
              <a:t>是指科学教育的内容要充分挖掘我国各民族的优秀科技传统，传承、弘扬中华民族的优秀科技文化。</a:t>
            </a:r>
            <a:endParaRPr lang="zh-CN" altLang="en-US" dirty="0" smtClean="0">
              <a:solidFill>
                <a:schemeClr val="accent6">
                  <a:lumMod val="50000"/>
                </a:schemeClr>
              </a:solidFill>
              <a:latin typeface="Arial" panose="020B0604020202020204" pitchFamily="34" charset="0"/>
              <a:ea typeface="微软雅黑" panose="020B0503020204020204" pitchFamily="34" charset="-122"/>
            </a:endParaRPr>
          </a:p>
          <a:p>
            <a:pPr>
              <a:lnSpc>
                <a:spcPct val="150000"/>
              </a:lnSpc>
            </a:pPr>
            <a:r>
              <a:rPr lang="en-US" altLang="zh-CN" dirty="0" smtClean="0">
                <a:solidFill>
                  <a:schemeClr val="accent6">
                    <a:lumMod val="50000"/>
                  </a:schemeClr>
                </a:solidFill>
                <a:latin typeface="Arial" panose="020B0604020202020204" pitchFamily="34" charset="0"/>
                <a:ea typeface="微软雅黑" panose="020B0503020204020204" pitchFamily="34" charset="-122"/>
              </a:rPr>
              <a:t>    </a:t>
            </a:r>
            <a:r>
              <a:rPr lang="zh-CN" altLang="en-US" b="1" dirty="0" smtClean="0">
                <a:solidFill>
                  <a:schemeClr val="accent6">
                    <a:lumMod val="50000"/>
                  </a:schemeClr>
                </a:solidFill>
                <a:latin typeface="Arial" panose="020B0604020202020204" pitchFamily="34" charset="0"/>
                <a:ea typeface="微软雅黑" panose="020B0503020204020204" pitchFamily="34" charset="-122"/>
              </a:rPr>
              <a:t>全球性</a:t>
            </a:r>
            <a:r>
              <a:rPr lang="zh-CN" altLang="en-US" dirty="0" smtClean="0">
                <a:solidFill>
                  <a:schemeClr val="accent6">
                    <a:lumMod val="50000"/>
                  </a:schemeClr>
                </a:solidFill>
                <a:latin typeface="Arial" panose="020B0604020202020204" pitchFamily="34" charset="0"/>
                <a:ea typeface="微软雅黑" panose="020B0503020204020204" pitchFamily="34" charset="-122"/>
              </a:rPr>
              <a:t>是指在幼儿教育中，教师不能闭关自守，要有“古为今用，洋为中用”“海纳百川”的进取思想，不让我国的下一代做井底之蛙，要使他们既有民族文化的自信心，也有虚心向他人学习的胸怀和不甘落后的民族进取心。</a:t>
            </a:r>
            <a:endParaRPr lang="zh-CN" altLang="en-US" dirty="0" smtClean="0">
              <a:solidFill>
                <a:schemeClr val="accent6">
                  <a:lumMod val="50000"/>
                </a:schemeClr>
              </a:solidFill>
              <a:latin typeface="Arial" panose="020B0604020202020204" pitchFamily="34" charset="0"/>
              <a:ea typeface="微软雅黑" panose="020B0503020204020204" pitchFamily="34" charset="-122"/>
            </a:endParaRPr>
          </a:p>
        </p:txBody>
      </p:sp>
      <p:sp>
        <p:nvSpPr>
          <p:cNvPr id="26" name="文本框 25"/>
          <p:cNvSpPr txBox="1"/>
          <p:nvPr/>
        </p:nvSpPr>
        <p:spPr>
          <a:xfrm>
            <a:off x="546100" y="4237990"/>
            <a:ext cx="7277100" cy="450850"/>
          </a:xfrm>
          <a:prstGeom prst="rect">
            <a:avLst/>
          </a:prstGeom>
          <a:noFill/>
        </p:spPr>
        <p:txBody>
          <a:bodyPr wrap="square" rtlCol="0" anchor="t">
            <a:spAutoFit/>
          </a:bodyPr>
          <a:p>
            <a:pPr>
              <a:lnSpc>
                <a:spcPct val="130000"/>
              </a:lnSpc>
            </a:pPr>
            <a:r>
              <a:rPr lang="zh-CN" altLang="en-US" b="1" dirty="0" smtClean="0">
                <a:solidFill>
                  <a:schemeClr val="tx1"/>
                </a:solidFill>
                <a:latin typeface="Arial" panose="020B0604020202020204" pitchFamily="34" charset="0"/>
                <a:ea typeface="微软雅黑" panose="020B0503020204020204" pitchFamily="34" charset="-122"/>
              </a:rPr>
              <a:t>（2）在教育实践中如何充分运用时代性、民族性与全球性教育资源</a:t>
            </a:r>
            <a:endParaRPr lang="zh-CN" altLang="en-US" b="1" dirty="0" smtClean="0">
              <a:solidFill>
                <a:schemeClr val="tx1"/>
              </a:solidFill>
              <a:latin typeface="Arial" panose="020B0604020202020204" pitchFamily="34" charset="0"/>
              <a:ea typeface="微软雅黑" panose="020B0503020204020204" pitchFamily="34" charset="-122"/>
            </a:endParaRPr>
          </a:p>
        </p:txBody>
      </p:sp>
      <p:sp>
        <p:nvSpPr>
          <p:cNvPr id="30" name="文本框 29"/>
          <p:cNvSpPr txBox="1"/>
          <p:nvPr/>
        </p:nvSpPr>
        <p:spPr>
          <a:xfrm>
            <a:off x="848360" y="4704080"/>
            <a:ext cx="11035665" cy="1337945"/>
          </a:xfrm>
          <a:prstGeom prst="rect">
            <a:avLst/>
          </a:prstGeom>
          <a:noFill/>
        </p:spPr>
        <p:txBody>
          <a:bodyPr wrap="square" rtlCol="0" anchor="t">
            <a:spAutoFit/>
          </a:bodyPr>
          <a:p>
            <a:pPr marL="285750" indent="-285750">
              <a:lnSpc>
                <a:spcPct val="150000"/>
              </a:lnSpc>
              <a:buFont typeface="Wingdings" panose="05000000000000000000" charset="0"/>
              <a:buChar char="u"/>
            </a:pPr>
            <a:r>
              <a:rPr dirty="0" smtClean="0">
                <a:solidFill>
                  <a:schemeClr val="accent6">
                    <a:lumMod val="50000"/>
                  </a:schemeClr>
                </a:solidFill>
                <a:latin typeface="Arial" panose="020B0604020202020204" pitchFamily="34" charset="0"/>
                <a:ea typeface="微软雅黑" panose="020B0503020204020204" pitchFamily="34" charset="-122"/>
              </a:rPr>
              <a:t>①选择幼儿生活中的先进科技成果。</a:t>
            </a:r>
            <a:endParaRPr dirty="0" smtClean="0">
              <a:solidFill>
                <a:schemeClr val="accent6">
                  <a:lumMod val="50000"/>
                </a:schemeClr>
              </a:solidFill>
              <a:latin typeface="Arial" panose="020B0604020202020204" pitchFamily="34" charset="0"/>
              <a:ea typeface="微软雅黑" panose="020B0503020204020204" pitchFamily="34" charset="-122"/>
            </a:endParaRPr>
          </a:p>
          <a:p>
            <a:pPr marL="285750" indent="-285750">
              <a:lnSpc>
                <a:spcPct val="150000"/>
              </a:lnSpc>
              <a:buFont typeface="Wingdings" panose="05000000000000000000" charset="0"/>
              <a:buChar char="u"/>
            </a:pPr>
            <a:r>
              <a:rPr dirty="0" smtClean="0">
                <a:solidFill>
                  <a:schemeClr val="accent6">
                    <a:lumMod val="50000"/>
                  </a:schemeClr>
                </a:solidFill>
                <a:latin typeface="Arial" panose="020B0604020202020204" pitchFamily="34" charset="0"/>
                <a:ea typeface="微软雅黑" panose="020B0503020204020204" pitchFamily="34" charset="-122"/>
              </a:rPr>
              <a:t>②选择介绍科技发展过程。</a:t>
            </a:r>
            <a:endParaRPr dirty="0" smtClean="0">
              <a:solidFill>
                <a:schemeClr val="accent6">
                  <a:lumMod val="50000"/>
                </a:schemeClr>
              </a:solidFill>
              <a:latin typeface="Arial" panose="020B0604020202020204" pitchFamily="34" charset="0"/>
              <a:ea typeface="微软雅黑" panose="020B0503020204020204" pitchFamily="34" charset="-122"/>
            </a:endParaRPr>
          </a:p>
          <a:p>
            <a:pPr marL="285750" indent="-285750">
              <a:lnSpc>
                <a:spcPct val="150000"/>
              </a:lnSpc>
              <a:buFont typeface="Wingdings" panose="05000000000000000000" charset="0"/>
              <a:buChar char="u"/>
            </a:pPr>
            <a:r>
              <a:rPr dirty="0" smtClean="0">
                <a:solidFill>
                  <a:schemeClr val="accent6">
                    <a:lumMod val="50000"/>
                  </a:schemeClr>
                </a:solidFill>
                <a:latin typeface="Arial" panose="020B0604020202020204" pitchFamily="34" charset="0"/>
                <a:ea typeface="微软雅黑" panose="020B0503020204020204" pitchFamily="34" charset="-122"/>
              </a:rPr>
              <a:t>③引导幼儿认识我国具有民族特色的物产或世界各国其他民族特色的物产。</a:t>
            </a:r>
            <a:endParaRPr dirty="0" smtClean="0">
              <a:solidFill>
                <a:schemeClr val="accent6">
                  <a:lumMod val="50000"/>
                </a:schemeClr>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880388" y="651958"/>
            <a:ext cx="8764023" cy="1720077"/>
          </a:xfrm>
        </p:spPr>
        <p:txBody>
          <a:bodyPr/>
          <a:p>
            <a:r>
              <a:rPr lang="zh-CN" dirty="0">
                <a:latin typeface="华文细黑" panose="02010600040101010101" pitchFamily="2" charset="-122"/>
                <a:ea typeface="华文细黑" panose="02010600040101010101" pitchFamily="2" charset="-122"/>
                <a:sym typeface="+mn-ea"/>
              </a:rPr>
              <a:t>第一节    幼儿科学教育的目标 </a:t>
            </a:r>
            <a:endParaRPr lang="zh-CN" altLang="en-US"/>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一、幼儿科学教育内容的选择</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23" name="文本框 22"/>
          <p:cNvSpPr txBox="1"/>
          <p:nvPr/>
        </p:nvSpPr>
        <p:spPr>
          <a:xfrm>
            <a:off x="848360" y="1263015"/>
            <a:ext cx="2651760" cy="368300"/>
          </a:xfrm>
          <a:prstGeom prst="rect">
            <a:avLst/>
          </a:prstGeom>
          <a:noFill/>
        </p:spPr>
        <p:txBody>
          <a:bodyPr wrap="square" rtlCol="0">
            <a:spAutoFit/>
          </a:bodyPr>
          <a:p>
            <a:pPr lvl="0" algn="l"/>
            <a:r>
              <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5. 地方性与季节性</a:t>
            </a:r>
            <a:endParaRPr lang="en-US" altLang="zh-CN" b="1" dirty="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4" name="文本框 23"/>
          <p:cNvSpPr txBox="1"/>
          <p:nvPr/>
        </p:nvSpPr>
        <p:spPr>
          <a:xfrm>
            <a:off x="622300" y="1871980"/>
            <a:ext cx="3454400" cy="450850"/>
          </a:xfrm>
          <a:prstGeom prst="rect">
            <a:avLst/>
          </a:prstGeom>
          <a:noFill/>
        </p:spPr>
        <p:txBody>
          <a:bodyPr wrap="square" rtlCol="0" anchor="t">
            <a:spAutoFit/>
          </a:bodyPr>
          <a:p>
            <a:pPr>
              <a:lnSpc>
                <a:spcPct val="130000"/>
              </a:lnSpc>
            </a:pPr>
            <a:r>
              <a:rPr lang="zh-CN" altLang="en-US" b="1" dirty="0" smtClean="0">
                <a:solidFill>
                  <a:schemeClr val="tx1"/>
                </a:solidFill>
                <a:latin typeface="Arial" panose="020B0604020202020204" pitchFamily="34" charset="0"/>
                <a:ea typeface="微软雅黑" panose="020B0503020204020204" pitchFamily="34" charset="-122"/>
              </a:rPr>
              <a:t>（1）地方性与季节性的内涵</a:t>
            </a:r>
            <a:endParaRPr lang="zh-CN" altLang="en-US" b="1" dirty="0" smtClean="0">
              <a:solidFill>
                <a:schemeClr val="tx1"/>
              </a:solidFill>
              <a:latin typeface="Arial" panose="020B0604020202020204" pitchFamily="34" charset="0"/>
              <a:ea typeface="微软雅黑" panose="020B0503020204020204" pitchFamily="34" charset="-122"/>
            </a:endParaRPr>
          </a:p>
        </p:txBody>
      </p:sp>
      <p:sp>
        <p:nvSpPr>
          <p:cNvPr id="25" name="文本框 24"/>
          <p:cNvSpPr txBox="1"/>
          <p:nvPr/>
        </p:nvSpPr>
        <p:spPr>
          <a:xfrm>
            <a:off x="622300" y="2471420"/>
            <a:ext cx="11035665" cy="1337945"/>
          </a:xfrm>
          <a:prstGeom prst="rect">
            <a:avLst/>
          </a:prstGeom>
          <a:noFill/>
        </p:spPr>
        <p:txBody>
          <a:bodyPr wrap="square" rtlCol="0" anchor="t">
            <a:spAutoFit/>
          </a:bodyPr>
          <a:p>
            <a:pPr>
              <a:lnSpc>
                <a:spcPct val="150000"/>
              </a:lnSpc>
            </a:pPr>
            <a:r>
              <a:rPr lang="en-US" dirty="0" smtClean="0">
                <a:solidFill>
                  <a:schemeClr val="accent6">
                    <a:lumMod val="50000"/>
                  </a:schemeClr>
                </a:solidFill>
                <a:latin typeface="Arial" panose="020B0604020202020204" pitchFamily="34" charset="0"/>
                <a:ea typeface="微软雅黑" panose="020B0503020204020204" pitchFamily="34" charset="-122"/>
              </a:rPr>
              <a:t>    </a:t>
            </a:r>
            <a:r>
              <a:rPr dirty="0" smtClean="0">
                <a:solidFill>
                  <a:schemeClr val="accent6">
                    <a:lumMod val="50000"/>
                  </a:schemeClr>
                </a:solidFill>
                <a:latin typeface="Arial" panose="020B0604020202020204" pitchFamily="34" charset="0"/>
                <a:ea typeface="微软雅黑" panose="020B0503020204020204" pitchFamily="34" charset="-122"/>
              </a:rPr>
              <a:t>地方性和季节性是指幼儿科学教育内容的选择应结合各地的自然条件和季节特点，做到因地制宜，灵活选择。我国地大物博、经纬跨度大，植物、动物种类繁多，物产丰富，各地的地理环境不同，季节特点不同，自然现象也存在差异。这就要求教师要根据地域特点或季节特点来选择教学内容。</a:t>
            </a:r>
            <a:endParaRPr dirty="0" smtClean="0">
              <a:solidFill>
                <a:schemeClr val="accent6">
                  <a:lumMod val="50000"/>
                </a:schemeClr>
              </a:solidFill>
              <a:latin typeface="Arial" panose="020B0604020202020204" pitchFamily="34" charset="0"/>
              <a:ea typeface="微软雅黑" panose="020B0503020204020204" pitchFamily="34" charset="-122"/>
            </a:endParaRPr>
          </a:p>
        </p:txBody>
      </p:sp>
      <p:sp>
        <p:nvSpPr>
          <p:cNvPr id="26" name="文本框 25"/>
          <p:cNvSpPr txBox="1"/>
          <p:nvPr/>
        </p:nvSpPr>
        <p:spPr>
          <a:xfrm>
            <a:off x="546100" y="3942080"/>
            <a:ext cx="7277100" cy="450850"/>
          </a:xfrm>
          <a:prstGeom prst="rect">
            <a:avLst/>
          </a:prstGeom>
          <a:noFill/>
        </p:spPr>
        <p:txBody>
          <a:bodyPr wrap="square" rtlCol="0" anchor="t">
            <a:spAutoFit/>
          </a:bodyPr>
          <a:p>
            <a:pPr>
              <a:lnSpc>
                <a:spcPct val="130000"/>
              </a:lnSpc>
            </a:pPr>
            <a:r>
              <a:rPr lang="zh-CN" altLang="en-US" b="1" dirty="0" smtClean="0">
                <a:solidFill>
                  <a:schemeClr val="tx1"/>
                </a:solidFill>
                <a:latin typeface="Arial" panose="020B0604020202020204" pitchFamily="34" charset="0"/>
                <a:ea typeface="微软雅黑" panose="020B0503020204020204" pitchFamily="34" charset="-122"/>
              </a:rPr>
              <a:t>（2）在教育实践中如何运用地方性和季节性教育资源</a:t>
            </a:r>
            <a:endParaRPr lang="zh-CN" altLang="en-US" b="1" dirty="0" smtClean="0">
              <a:solidFill>
                <a:schemeClr val="tx1"/>
              </a:solidFill>
              <a:latin typeface="Arial" panose="020B0604020202020204" pitchFamily="34" charset="0"/>
              <a:ea typeface="微软雅黑" panose="020B0503020204020204" pitchFamily="34" charset="-122"/>
            </a:endParaRPr>
          </a:p>
        </p:txBody>
      </p:sp>
      <p:sp>
        <p:nvSpPr>
          <p:cNvPr id="30" name="文本框 29"/>
          <p:cNvSpPr txBox="1"/>
          <p:nvPr/>
        </p:nvSpPr>
        <p:spPr>
          <a:xfrm>
            <a:off x="848360" y="4615180"/>
            <a:ext cx="11035665" cy="1337945"/>
          </a:xfrm>
          <a:prstGeom prst="rect">
            <a:avLst/>
          </a:prstGeom>
          <a:noFill/>
        </p:spPr>
        <p:txBody>
          <a:bodyPr wrap="square" rtlCol="0" anchor="t">
            <a:spAutoFit/>
          </a:bodyPr>
          <a:p>
            <a:pPr marL="285750" indent="-285750">
              <a:lnSpc>
                <a:spcPct val="150000"/>
              </a:lnSpc>
              <a:buFont typeface="Wingdings" panose="05000000000000000000" charset="0"/>
              <a:buChar char="u"/>
            </a:pPr>
            <a:r>
              <a:rPr dirty="0" smtClean="0">
                <a:solidFill>
                  <a:schemeClr val="accent6">
                    <a:lumMod val="50000"/>
                  </a:schemeClr>
                </a:solidFill>
                <a:latin typeface="Arial" panose="020B0604020202020204" pitchFamily="34" charset="0"/>
                <a:ea typeface="微软雅黑" panose="020B0503020204020204" pitchFamily="34" charset="-122"/>
              </a:rPr>
              <a:t>①要注重从当地的自然和社会资源中挖掘和选择有价值的教育内容。</a:t>
            </a:r>
            <a:endParaRPr dirty="0" smtClean="0">
              <a:solidFill>
                <a:schemeClr val="accent6">
                  <a:lumMod val="50000"/>
                </a:schemeClr>
              </a:solidFill>
              <a:latin typeface="Arial" panose="020B0604020202020204" pitchFamily="34" charset="0"/>
              <a:ea typeface="微软雅黑" panose="020B0503020204020204" pitchFamily="34" charset="-122"/>
            </a:endParaRPr>
          </a:p>
          <a:p>
            <a:pPr marL="285750" indent="-285750">
              <a:lnSpc>
                <a:spcPct val="150000"/>
              </a:lnSpc>
              <a:buFont typeface="Wingdings" panose="05000000000000000000" charset="0"/>
              <a:buChar char="u"/>
            </a:pPr>
            <a:r>
              <a:rPr dirty="0" smtClean="0">
                <a:solidFill>
                  <a:schemeClr val="accent6">
                    <a:lumMod val="50000"/>
                  </a:schemeClr>
                </a:solidFill>
                <a:latin typeface="Arial" panose="020B0604020202020204" pitchFamily="34" charset="0"/>
                <a:ea typeface="微软雅黑" panose="020B0503020204020204" pitchFamily="34" charset="-122"/>
              </a:rPr>
              <a:t>②就地取材。教师要灵活地运用当地事物来替换距离幼儿较远或难以搜集的材料。</a:t>
            </a:r>
            <a:endParaRPr dirty="0" smtClean="0">
              <a:solidFill>
                <a:schemeClr val="accent6">
                  <a:lumMod val="50000"/>
                </a:schemeClr>
              </a:solidFill>
              <a:latin typeface="Arial" panose="020B0604020202020204" pitchFamily="34" charset="0"/>
              <a:ea typeface="微软雅黑" panose="020B0503020204020204" pitchFamily="34" charset="-122"/>
            </a:endParaRPr>
          </a:p>
          <a:p>
            <a:pPr marL="285750" indent="-285750">
              <a:lnSpc>
                <a:spcPct val="150000"/>
              </a:lnSpc>
              <a:buFont typeface="Wingdings" panose="05000000000000000000" charset="0"/>
              <a:buChar char="u"/>
            </a:pPr>
            <a:r>
              <a:rPr dirty="0" smtClean="0">
                <a:solidFill>
                  <a:schemeClr val="accent6">
                    <a:lumMod val="50000"/>
                  </a:schemeClr>
                </a:solidFill>
                <a:latin typeface="Arial" panose="020B0604020202020204" pitchFamily="34" charset="0"/>
                <a:ea typeface="微软雅黑" panose="020B0503020204020204" pitchFamily="34" charset="-122"/>
              </a:rPr>
              <a:t>③根据当地季节变化特点恰当编排教育内容。</a:t>
            </a:r>
            <a:endParaRPr dirty="0" smtClean="0">
              <a:solidFill>
                <a:schemeClr val="accent6">
                  <a:lumMod val="50000"/>
                </a:schemeClr>
              </a:solidFill>
              <a:latin typeface="Arial" panose="020B0604020202020204" pitchFamily="34" charset="0"/>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文本框 2"/>
          <p:cNvSpPr txBox="1"/>
          <p:nvPr/>
        </p:nvSpPr>
        <p:spPr>
          <a:xfrm>
            <a:off x="250190" y="1104265"/>
            <a:ext cx="5372100" cy="450850"/>
          </a:xfrm>
          <a:prstGeom prst="rect">
            <a:avLst/>
          </a:prstGeom>
          <a:noFill/>
        </p:spPr>
        <p:txBody>
          <a:bodyPr wrap="square" rtlCol="0" anchor="t">
            <a:spAutoFit/>
          </a:bodyPr>
          <a:p>
            <a:pPr>
              <a:lnSpc>
                <a:spcPct val="130000"/>
              </a:lnSpc>
            </a:pPr>
            <a:r>
              <a:rPr lang="en-US" b="1" dirty="0" smtClean="0">
                <a:solidFill>
                  <a:srgbClr val="FF0000"/>
                </a:solidFill>
                <a:latin typeface="Arial" panose="020B0604020202020204" pitchFamily="34" charset="0"/>
                <a:ea typeface="微软雅黑" panose="020B0503020204020204" pitchFamily="34" charset="-122"/>
              </a:rPr>
              <a:t>(</a:t>
            </a:r>
            <a:r>
              <a:rPr b="1" dirty="0" smtClean="0">
                <a:solidFill>
                  <a:srgbClr val="FF0000"/>
                </a:solidFill>
                <a:latin typeface="Arial" panose="020B0604020202020204" pitchFamily="34" charset="0"/>
                <a:ea typeface="微软雅黑" panose="020B0503020204020204" pitchFamily="34" charset="-122"/>
              </a:rPr>
              <a:t>三）幼儿科学教育内容选择中存在的问题</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一、幼儿科学教育内容的选择</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grpSp>
        <p:nvGrpSpPr>
          <p:cNvPr id="5" name="4154"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028950" y="1651100"/>
            <a:ext cx="10411713" cy="4620753"/>
            <a:chOff x="876550" y="1359000"/>
            <a:chExt cx="10411713" cy="4620753"/>
          </a:xfrm>
        </p:grpSpPr>
        <p:grpSp>
          <p:nvGrpSpPr>
            <p:cNvPr id="6" name="í$liḋè"/>
            <p:cNvGrpSpPr/>
            <p:nvPr/>
          </p:nvGrpSpPr>
          <p:grpSpPr>
            <a:xfrm>
              <a:off x="4660212" y="1359000"/>
              <a:ext cx="2871576" cy="4620753"/>
              <a:chOff x="4701747" y="1268760"/>
              <a:chExt cx="2983586" cy="4800993"/>
            </a:xfrm>
          </p:grpSpPr>
          <p:grpSp>
            <p:nvGrpSpPr>
              <p:cNvPr id="22" name="íSḷîḓe"/>
              <p:cNvGrpSpPr/>
              <p:nvPr/>
            </p:nvGrpSpPr>
            <p:grpSpPr>
              <a:xfrm>
                <a:off x="6131874" y="4147024"/>
                <a:ext cx="166393" cy="582374"/>
                <a:chOff x="2752726" y="4344988"/>
                <a:chExt cx="184150" cy="644525"/>
              </a:xfrm>
              <a:solidFill>
                <a:schemeClr val="accent6"/>
              </a:solidFill>
            </p:grpSpPr>
            <p:sp>
              <p:nvSpPr>
                <p:cNvPr id="226" name="íšlïḍê"/>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7" name="išḻïḍe"/>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8" name="išļíďè"/>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9" name="iṧ1iḑè"/>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23" name="íṡḻiḑe"/>
              <p:cNvGrpSpPr/>
              <p:nvPr/>
            </p:nvGrpSpPr>
            <p:grpSpPr bwMode="auto">
              <a:xfrm>
                <a:off x="5581045" y="4676934"/>
                <a:ext cx="1278065" cy="1392819"/>
                <a:chOff x="2143126" y="4930775"/>
                <a:chExt cx="1414463" cy="1541463"/>
              </a:xfrm>
            </p:grpSpPr>
            <p:sp>
              <p:nvSpPr>
                <p:cNvPr id="129" name="íšḻíďè"/>
                <p:cNvSpPr/>
                <p:nvPr/>
              </p:nvSpPr>
              <p:spPr bwMode="auto">
                <a:xfrm>
                  <a:off x="2143126" y="5083175"/>
                  <a:ext cx="1414463" cy="1257300"/>
                </a:xfrm>
                <a:custGeom>
                  <a:avLst/>
                  <a:gdLst>
                    <a:gd name="T0" fmla="*/ 530225 w 891"/>
                    <a:gd name="T1" fmla="*/ 1254125 h 792"/>
                    <a:gd name="T2" fmla="*/ 361950 w 891"/>
                    <a:gd name="T3" fmla="*/ 1230313 h 792"/>
                    <a:gd name="T4" fmla="*/ 336550 w 891"/>
                    <a:gd name="T5" fmla="*/ 1212850 h 792"/>
                    <a:gd name="T6" fmla="*/ 301625 w 891"/>
                    <a:gd name="T7" fmla="*/ 1165225 h 792"/>
                    <a:gd name="T8" fmla="*/ 174625 w 891"/>
                    <a:gd name="T9" fmla="*/ 1084263 h 792"/>
                    <a:gd name="T10" fmla="*/ 103188 w 891"/>
                    <a:gd name="T11" fmla="*/ 1001713 h 792"/>
                    <a:gd name="T12" fmla="*/ 88900 w 891"/>
                    <a:gd name="T13" fmla="*/ 947738 h 792"/>
                    <a:gd name="T14" fmla="*/ 96838 w 891"/>
                    <a:gd name="T15" fmla="*/ 889000 h 792"/>
                    <a:gd name="T16" fmla="*/ 71438 w 891"/>
                    <a:gd name="T17" fmla="*/ 865188 h 792"/>
                    <a:gd name="T18" fmla="*/ 41275 w 891"/>
                    <a:gd name="T19" fmla="*/ 838200 h 792"/>
                    <a:gd name="T20" fmla="*/ 76200 w 891"/>
                    <a:gd name="T21" fmla="*/ 814388 h 792"/>
                    <a:gd name="T22" fmla="*/ 96838 w 891"/>
                    <a:gd name="T23" fmla="*/ 795338 h 792"/>
                    <a:gd name="T24" fmla="*/ 88900 w 891"/>
                    <a:gd name="T25" fmla="*/ 738188 h 792"/>
                    <a:gd name="T26" fmla="*/ 103188 w 891"/>
                    <a:gd name="T27" fmla="*/ 701675 h 792"/>
                    <a:gd name="T28" fmla="*/ 76200 w 891"/>
                    <a:gd name="T29" fmla="*/ 690563 h 792"/>
                    <a:gd name="T30" fmla="*/ 36513 w 891"/>
                    <a:gd name="T31" fmla="*/ 674688 h 792"/>
                    <a:gd name="T32" fmla="*/ 53975 w 891"/>
                    <a:gd name="T33" fmla="*/ 642938 h 792"/>
                    <a:gd name="T34" fmla="*/ 88900 w 891"/>
                    <a:gd name="T35" fmla="*/ 623888 h 792"/>
                    <a:gd name="T36" fmla="*/ 87313 w 891"/>
                    <a:gd name="T37" fmla="*/ 579438 h 792"/>
                    <a:gd name="T38" fmla="*/ 88900 w 891"/>
                    <a:gd name="T39" fmla="*/ 544513 h 792"/>
                    <a:gd name="T40" fmla="*/ 84138 w 891"/>
                    <a:gd name="T41" fmla="*/ 508000 h 792"/>
                    <a:gd name="T42" fmla="*/ 50800 w 891"/>
                    <a:gd name="T43" fmla="*/ 492125 h 792"/>
                    <a:gd name="T44" fmla="*/ 57150 w 891"/>
                    <a:gd name="T45" fmla="*/ 461963 h 792"/>
                    <a:gd name="T46" fmla="*/ 95250 w 891"/>
                    <a:gd name="T47" fmla="*/ 446088 h 792"/>
                    <a:gd name="T48" fmla="*/ 101600 w 891"/>
                    <a:gd name="T49" fmla="*/ 415925 h 792"/>
                    <a:gd name="T50" fmla="*/ 96838 w 891"/>
                    <a:gd name="T51" fmla="*/ 388938 h 792"/>
                    <a:gd name="T52" fmla="*/ 112713 w 891"/>
                    <a:gd name="T53" fmla="*/ 346075 h 792"/>
                    <a:gd name="T54" fmla="*/ 93663 w 891"/>
                    <a:gd name="T55" fmla="*/ 339725 h 792"/>
                    <a:gd name="T56" fmla="*/ 53975 w 891"/>
                    <a:gd name="T57" fmla="*/ 322263 h 792"/>
                    <a:gd name="T58" fmla="*/ 0 w 891"/>
                    <a:gd name="T59" fmla="*/ 0 h 792"/>
                    <a:gd name="T60" fmla="*/ 1385888 w 891"/>
                    <a:gd name="T61" fmla="*/ 233363 h 792"/>
                    <a:gd name="T62" fmla="*/ 1355725 w 891"/>
                    <a:gd name="T63" fmla="*/ 260350 h 792"/>
                    <a:gd name="T64" fmla="*/ 1325563 w 891"/>
                    <a:gd name="T65" fmla="*/ 266700 h 792"/>
                    <a:gd name="T66" fmla="*/ 1320800 w 891"/>
                    <a:gd name="T67" fmla="*/ 285750 h 792"/>
                    <a:gd name="T68" fmla="*/ 1331913 w 891"/>
                    <a:gd name="T69" fmla="*/ 325438 h 792"/>
                    <a:gd name="T70" fmla="*/ 1320800 w 891"/>
                    <a:gd name="T71" fmla="*/ 361950 h 792"/>
                    <a:gd name="T72" fmla="*/ 1346200 w 891"/>
                    <a:gd name="T73" fmla="*/ 376238 h 792"/>
                    <a:gd name="T74" fmla="*/ 1382713 w 891"/>
                    <a:gd name="T75" fmla="*/ 403225 h 792"/>
                    <a:gd name="T76" fmla="*/ 1355725 w 891"/>
                    <a:gd name="T77" fmla="*/ 430213 h 792"/>
                    <a:gd name="T78" fmla="*/ 1335088 w 891"/>
                    <a:gd name="T79" fmla="*/ 446088 h 792"/>
                    <a:gd name="T80" fmla="*/ 1341438 w 891"/>
                    <a:gd name="T81" fmla="*/ 492125 h 792"/>
                    <a:gd name="T82" fmla="*/ 1335088 w 891"/>
                    <a:gd name="T83" fmla="*/ 533400 h 792"/>
                    <a:gd name="T84" fmla="*/ 1358900 w 891"/>
                    <a:gd name="T85" fmla="*/ 563563 h 792"/>
                    <a:gd name="T86" fmla="*/ 1392238 w 891"/>
                    <a:gd name="T87" fmla="*/ 585788 h 792"/>
                    <a:gd name="T88" fmla="*/ 1370013 w 891"/>
                    <a:gd name="T89" fmla="*/ 612775 h 792"/>
                    <a:gd name="T90" fmla="*/ 1327150 w 891"/>
                    <a:gd name="T91" fmla="*/ 619125 h 792"/>
                    <a:gd name="T92" fmla="*/ 1338263 w 891"/>
                    <a:gd name="T93" fmla="*/ 652463 h 792"/>
                    <a:gd name="T94" fmla="*/ 1335088 w 891"/>
                    <a:gd name="T95" fmla="*/ 690563 h 792"/>
                    <a:gd name="T96" fmla="*/ 1339850 w 891"/>
                    <a:gd name="T97" fmla="*/ 735013 h 792"/>
                    <a:gd name="T98" fmla="*/ 1376363 w 891"/>
                    <a:gd name="T99" fmla="*/ 752475 h 792"/>
                    <a:gd name="T100" fmla="*/ 1381125 w 891"/>
                    <a:gd name="T101" fmla="*/ 777875 h 792"/>
                    <a:gd name="T102" fmla="*/ 1341438 w 891"/>
                    <a:gd name="T103" fmla="*/ 798513 h 792"/>
                    <a:gd name="T104" fmla="*/ 1335088 w 891"/>
                    <a:gd name="T105" fmla="*/ 849313 h 792"/>
                    <a:gd name="T106" fmla="*/ 1339850 w 891"/>
                    <a:gd name="T107" fmla="*/ 879475 h 792"/>
                    <a:gd name="T108" fmla="*/ 1362075 w 891"/>
                    <a:gd name="T109" fmla="*/ 908050 h 792"/>
                    <a:gd name="T110" fmla="*/ 1358900 w 891"/>
                    <a:gd name="T111" fmla="*/ 944563 h 792"/>
                    <a:gd name="T112" fmla="*/ 1301750 w 891"/>
                    <a:gd name="T113" fmla="*/ 1036638 h 792"/>
                    <a:gd name="T114" fmla="*/ 1231900 w 891"/>
                    <a:gd name="T115" fmla="*/ 1103313 h 792"/>
                    <a:gd name="T116" fmla="*/ 1128713 w 891"/>
                    <a:gd name="T117" fmla="*/ 1177925 h 792"/>
                    <a:gd name="T118" fmla="*/ 1103313 w 891"/>
                    <a:gd name="T119" fmla="*/ 1212850 h 792"/>
                    <a:gd name="T120" fmla="*/ 1071563 w 891"/>
                    <a:gd name="T121" fmla="*/ 1230313 h 792"/>
                    <a:gd name="T122" fmla="*/ 869950 w 891"/>
                    <a:gd name="T123" fmla="*/ 1254125 h 7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09" y="756"/>
                      </a:lnTo>
                      <a:lnTo>
                        <a:pt x="205" y="749"/>
                      </a:lnTo>
                      <a:lnTo>
                        <a:pt x="198" y="741"/>
                      </a:lnTo>
                      <a:lnTo>
                        <a:pt x="190" y="734"/>
                      </a:lnTo>
                      <a:lnTo>
                        <a:pt x="164" y="717"/>
                      </a:lnTo>
                      <a:lnTo>
                        <a:pt x="129" y="695"/>
                      </a:lnTo>
                      <a:lnTo>
                        <a:pt x="110" y="683"/>
                      </a:lnTo>
                      <a:lnTo>
                        <a:pt x="95" y="669"/>
                      </a:lnTo>
                      <a:lnTo>
                        <a:pt x="82" y="657"/>
                      </a:lnTo>
                      <a:lnTo>
                        <a:pt x="72" y="643"/>
                      </a:lnTo>
                      <a:lnTo>
                        <a:pt x="65" y="631"/>
                      </a:lnTo>
                      <a:lnTo>
                        <a:pt x="60" y="619"/>
                      </a:lnTo>
                      <a:lnTo>
                        <a:pt x="57" y="608"/>
                      </a:lnTo>
                      <a:lnTo>
                        <a:pt x="56" y="597"/>
                      </a:lnTo>
                      <a:lnTo>
                        <a:pt x="57" y="589"/>
                      </a:lnTo>
                      <a:lnTo>
                        <a:pt x="59" y="581"/>
                      </a:lnTo>
                      <a:lnTo>
                        <a:pt x="61" y="566"/>
                      </a:lnTo>
                      <a:lnTo>
                        <a:pt x="61" y="560"/>
                      </a:lnTo>
                      <a:lnTo>
                        <a:pt x="59" y="554"/>
                      </a:lnTo>
                      <a:lnTo>
                        <a:pt x="55" y="549"/>
                      </a:lnTo>
                      <a:lnTo>
                        <a:pt x="45" y="545"/>
                      </a:lnTo>
                      <a:lnTo>
                        <a:pt x="36" y="541"/>
                      </a:lnTo>
                      <a:lnTo>
                        <a:pt x="30" y="537"/>
                      </a:lnTo>
                      <a:lnTo>
                        <a:pt x="28" y="532"/>
                      </a:lnTo>
                      <a:lnTo>
                        <a:pt x="26" y="528"/>
                      </a:lnTo>
                      <a:lnTo>
                        <a:pt x="29" y="524"/>
                      </a:lnTo>
                      <a:lnTo>
                        <a:pt x="33" y="522"/>
                      </a:lnTo>
                      <a:lnTo>
                        <a:pt x="40" y="518"/>
                      </a:lnTo>
                      <a:lnTo>
                        <a:pt x="48" y="513"/>
                      </a:lnTo>
                      <a:lnTo>
                        <a:pt x="55" y="511"/>
                      </a:lnTo>
                      <a:lnTo>
                        <a:pt x="59" y="505"/>
                      </a:lnTo>
                      <a:lnTo>
                        <a:pt x="61" y="501"/>
                      </a:lnTo>
                      <a:lnTo>
                        <a:pt x="61" y="496"/>
                      </a:lnTo>
                      <a:lnTo>
                        <a:pt x="59" y="482"/>
                      </a:lnTo>
                      <a:lnTo>
                        <a:pt x="57" y="474"/>
                      </a:lnTo>
                      <a:lnTo>
                        <a:pt x="56" y="465"/>
                      </a:lnTo>
                      <a:lnTo>
                        <a:pt x="57" y="457"/>
                      </a:lnTo>
                      <a:lnTo>
                        <a:pt x="60" y="450"/>
                      </a:lnTo>
                      <a:lnTo>
                        <a:pt x="65" y="442"/>
                      </a:lnTo>
                      <a:lnTo>
                        <a:pt x="65" y="439"/>
                      </a:lnTo>
                      <a:lnTo>
                        <a:pt x="64" y="436"/>
                      </a:lnTo>
                      <a:lnTo>
                        <a:pt x="59" y="435"/>
                      </a:lnTo>
                      <a:lnTo>
                        <a:pt x="48" y="435"/>
                      </a:lnTo>
                      <a:lnTo>
                        <a:pt x="36" y="432"/>
                      </a:lnTo>
                      <a:lnTo>
                        <a:pt x="28" y="430"/>
                      </a:lnTo>
                      <a:lnTo>
                        <a:pt x="23" y="425"/>
                      </a:lnTo>
                      <a:lnTo>
                        <a:pt x="22" y="420"/>
                      </a:lnTo>
                      <a:lnTo>
                        <a:pt x="23" y="415"/>
                      </a:lnTo>
                      <a:lnTo>
                        <a:pt x="28" y="409"/>
                      </a:lnTo>
                      <a:lnTo>
                        <a:pt x="34" y="405"/>
                      </a:lnTo>
                      <a:lnTo>
                        <a:pt x="42" y="401"/>
                      </a:lnTo>
                      <a:lnTo>
                        <a:pt x="51" y="397"/>
                      </a:lnTo>
                      <a:lnTo>
                        <a:pt x="56" y="393"/>
                      </a:lnTo>
                      <a:lnTo>
                        <a:pt x="59" y="389"/>
                      </a:lnTo>
                      <a:lnTo>
                        <a:pt x="59" y="384"/>
                      </a:lnTo>
                      <a:lnTo>
                        <a:pt x="56" y="371"/>
                      </a:lnTo>
                      <a:lnTo>
                        <a:pt x="55" y="365"/>
                      </a:lnTo>
                      <a:lnTo>
                        <a:pt x="55" y="356"/>
                      </a:lnTo>
                      <a:lnTo>
                        <a:pt x="55" y="350"/>
                      </a:lnTo>
                      <a:lnTo>
                        <a:pt x="56" y="343"/>
                      </a:lnTo>
                      <a:lnTo>
                        <a:pt x="59" y="332"/>
                      </a:lnTo>
                      <a:lnTo>
                        <a:pt x="59" y="328"/>
                      </a:lnTo>
                      <a:lnTo>
                        <a:pt x="57" y="324"/>
                      </a:lnTo>
                      <a:lnTo>
                        <a:pt x="53" y="320"/>
                      </a:lnTo>
                      <a:lnTo>
                        <a:pt x="45" y="317"/>
                      </a:lnTo>
                      <a:lnTo>
                        <a:pt x="37" y="314"/>
                      </a:lnTo>
                      <a:lnTo>
                        <a:pt x="32" y="310"/>
                      </a:lnTo>
                      <a:lnTo>
                        <a:pt x="29" y="305"/>
                      </a:lnTo>
                      <a:lnTo>
                        <a:pt x="29" y="301"/>
                      </a:lnTo>
                      <a:lnTo>
                        <a:pt x="30" y="296"/>
                      </a:lnTo>
                      <a:lnTo>
                        <a:pt x="36" y="291"/>
                      </a:lnTo>
                      <a:lnTo>
                        <a:pt x="42" y="287"/>
                      </a:lnTo>
                      <a:lnTo>
                        <a:pt x="52" y="283"/>
                      </a:lnTo>
                      <a:lnTo>
                        <a:pt x="60" y="281"/>
                      </a:lnTo>
                      <a:lnTo>
                        <a:pt x="65" y="278"/>
                      </a:lnTo>
                      <a:lnTo>
                        <a:pt x="68" y="275"/>
                      </a:lnTo>
                      <a:lnTo>
                        <a:pt x="68" y="271"/>
                      </a:lnTo>
                      <a:lnTo>
                        <a:pt x="64" y="262"/>
                      </a:lnTo>
                      <a:lnTo>
                        <a:pt x="63" y="256"/>
                      </a:lnTo>
                      <a:lnTo>
                        <a:pt x="61" y="251"/>
                      </a:lnTo>
                      <a:lnTo>
                        <a:pt x="61" y="245"/>
                      </a:lnTo>
                      <a:lnTo>
                        <a:pt x="63" y="239"/>
                      </a:lnTo>
                      <a:lnTo>
                        <a:pt x="68" y="228"/>
                      </a:lnTo>
                      <a:lnTo>
                        <a:pt x="70" y="222"/>
                      </a:lnTo>
                      <a:lnTo>
                        <a:pt x="71" y="218"/>
                      </a:lnTo>
                      <a:lnTo>
                        <a:pt x="70"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3" y="147"/>
                      </a:lnTo>
                      <a:lnTo>
                        <a:pt x="870" y="152"/>
                      </a:lnTo>
                      <a:lnTo>
                        <a:pt x="864" y="157"/>
                      </a:lnTo>
                      <a:lnTo>
                        <a:pt x="859" y="161"/>
                      </a:lnTo>
                      <a:lnTo>
                        <a:pt x="854" y="164"/>
                      </a:lnTo>
                      <a:lnTo>
                        <a:pt x="847" y="167"/>
                      </a:lnTo>
                      <a:lnTo>
                        <a:pt x="840" y="168"/>
                      </a:lnTo>
                      <a:lnTo>
                        <a:pt x="835" y="168"/>
                      </a:lnTo>
                      <a:lnTo>
                        <a:pt x="831" y="170"/>
                      </a:lnTo>
                      <a:lnTo>
                        <a:pt x="829" y="172"/>
                      </a:lnTo>
                      <a:lnTo>
                        <a:pt x="829" y="176"/>
                      </a:lnTo>
                      <a:lnTo>
                        <a:pt x="832" y="180"/>
                      </a:lnTo>
                      <a:lnTo>
                        <a:pt x="837" y="193"/>
                      </a:lnTo>
                      <a:lnTo>
                        <a:pt x="839" y="198"/>
                      </a:lnTo>
                      <a:lnTo>
                        <a:pt x="839" y="205"/>
                      </a:lnTo>
                      <a:lnTo>
                        <a:pt x="837" y="210"/>
                      </a:lnTo>
                      <a:lnTo>
                        <a:pt x="835" y="216"/>
                      </a:lnTo>
                      <a:lnTo>
                        <a:pt x="832" y="224"/>
                      </a:lnTo>
                      <a:lnTo>
                        <a:pt x="832" y="228"/>
                      </a:lnTo>
                      <a:lnTo>
                        <a:pt x="833" y="232"/>
                      </a:lnTo>
                      <a:lnTo>
                        <a:pt x="839" y="235"/>
                      </a:lnTo>
                      <a:lnTo>
                        <a:pt x="848" y="237"/>
                      </a:lnTo>
                      <a:lnTo>
                        <a:pt x="858" y="240"/>
                      </a:lnTo>
                      <a:lnTo>
                        <a:pt x="864" y="244"/>
                      </a:lnTo>
                      <a:lnTo>
                        <a:pt x="868" y="249"/>
                      </a:lnTo>
                      <a:lnTo>
                        <a:pt x="871" y="254"/>
                      </a:lnTo>
                      <a:lnTo>
                        <a:pt x="870" y="259"/>
                      </a:lnTo>
                      <a:lnTo>
                        <a:pt x="867" y="263"/>
                      </a:lnTo>
                      <a:lnTo>
                        <a:pt x="862" y="267"/>
                      </a:lnTo>
                      <a:lnTo>
                        <a:pt x="854" y="271"/>
                      </a:lnTo>
                      <a:lnTo>
                        <a:pt x="847" y="274"/>
                      </a:lnTo>
                      <a:lnTo>
                        <a:pt x="843" y="277"/>
                      </a:lnTo>
                      <a:lnTo>
                        <a:pt x="841" y="281"/>
                      </a:lnTo>
                      <a:lnTo>
                        <a:pt x="840" y="286"/>
                      </a:lnTo>
                      <a:lnTo>
                        <a:pt x="843" y="297"/>
                      </a:lnTo>
                      <a:lnTo>
                        <a:pt x="844" y="304"/>
                      </a:lnTo>
                      <a:lnTo>
                        <a:pt x="845" y="310"/>
                      </a:lnTo>
                      <a:lnTo>
                        <a:pt x="844" y="317"/>
                      </a:lnTo>
                      <a:lnTo>
                        <a:pt x="843" y="324"/>
                      </a:lnTo>
                      <a:lnTo>
                        <a:pt x="841" y="336"/>
                      </a:lnTo>
                      <a:lnTo>
                        <a:pt x="841" y="342"/>
                      </a:lnTo>
                      <a:lnTo>
                        <a:pt x="844" y="347"/>
                      </a:lnTo>
                      <a:lnTo>
                        <a:pt x="848" y="351"/>
                      </a:lnTo>
                      <a:lnTo>
                        <a:pt x="856" y="355"/>
                      </a:lnTo>
                      <a:lnTo>
                        <a:pt x="866" y="359"/>
                      </a:lnTo>
                      <a:lnTo>
                        <a:pt x="873" y="363"/>
                      </a:lnTo>
                      <a:lnTo>
                        <a:pt x="877" y="369"/>
                      </a:lnTo>
                      <a:lnTo>
                        <a:pt x="878" y="374"/>
                      </a:lnTo>
                      <a:lnTo>
                        <a:pt x="877" y="378"/>
                      </a:lnTo>
                      <a:lnTo>
                        <a:pt x="871" y="384"/>
                      </a:lnTo>
                      <a:lnTo>
                        <a:pt x="863" y="386"/>
                      </a:lnTo>
                      <a:lnTo>
                        <a:pt x="852" y="388"/>
                      </a:lnTo>
                      <a:lnTo>
                        <a:pt x="841" y="389"/>
                      </a:lnTo>
                      <a:lnTo>
                        <a:pt x="836" y="390"/>
                      </a:lnTo>
                      <a:lnTo>
                        <a:pt x="833" y="392"/>
                      </a:lnTo>
                      <a:lnTo>
                        <a:pt x="835" y="396"/>
                      </a:lnTo>
                      <a:lnTo>
                        <a:pt x="840" y="404"/>
                      </a:lnTo>
                      <a:lnTo>
                        <a:pt x="843" y="411"/>
                      </a:lnTo>
                      <a:lnTo>
                        <a:pt x="843" y="419"/>
                      </a:lnTo>
                      <a:lnTo>
                        <a:pt x="843" y="428"/>
                      </a:lnTo>
                      <a:lnTo>
                        <a:pt x="841" y="435"/>
                      </a:lnTo>
                      <a:lnTo>
                        <a:pt x="839" y="449"/>
                      </a:lnTo>
                      <a:lnTo>
                        <a:pt x="839" y="455"/>
                      </a:lnTo>
                      <a:lnTo>
                        <a:pt x="840" y="459"/>
                      </a:lnTo>
                      <a:lnTo>
                        <a:pt x="844" y="463"/>
                      </a:lnTo>
                      <a:lnTo>
                        <a:pt x="852" y="467"/>
                      </a:lnTo>
                      <a:lnTo>
                        <a:pt x="860" y="472"/>
                      </a:lnTo>
                      <a:lnTo>
                        <a:pt x="867" y="474"/>
                      </a:lnTo>
                      <a:lnTo>
                        <a:pt x="871" y="478"/>
                      </a:lnTo>
                      <a:lnTo>
                        <a:pt x="873" y="482"/>
                      </a:lnTo>
                      <a:lnTo>
                        <a:pt x="873" y="486"/>
                      </a:lnTo>
                      <a:lnTo>
                        <a:pt x="870" y="490"/>
                      </a:lnTo>
                      <a:lnTo>
                        <a:pt x="863" y="495"/>
                      </a:lnTo>
                      <a:lnTo>
                        <a:pt x="854" y="499"/>
                      </a:lnTo>
                      <a:lnTo>
                        <a:pt x="845" y="503"/>
                      </a:lnTo>
                      <a:lnTo>
                        <a:pt x="840" y="508"/>
                      </a:lnTo>
                      <a:lnTo>
                        <a:pt x="839" y="513"/>
                      </a:lnTo>
                      <a:lnTo>
                        <a:pt x="837" y="520"/>
                      </a:lnTo>
                      <a:lnTo>
                        <a:pt x="841" y="535"/>
                      </a:lnTo>
                      <a:lnTo>
                        <a:pt x="843" y="543"/>
                      </a:lnTo>
                      <a:lnTo>
                        <a:pt x="843" y="551"/>
                      </a:lnTo>
                      <a:lnTo>
                        <a:pt x="844" y="554"/>
                      </a:lnTo>
                      <a:lnTo>
                        <a:pt x="845" y="557"/>
                      </a:lnTo>
                      <a:lnTo>
                        <a:pt x="852" y="564"/>
                      </a:lnTo>
                      <a:lnTo>
                        <a:pt x="855" y="568"/>
                      </a:lnTo>
                      <a:lnTo>
                        <a:pt x="858" y="572"/>
                      </a:lnTo>
                      <a:lnTo>
                        <a:pt x="859" y="576"/>
                      </a:lnTo>
                      <a:lnTo>
                        <a:pt x="859" y="581"/>
                      </a:lnTo>
                      <a:lnTo>
                        <a:pt x="856" y="595"/>
                      </a:lnTo>
                      <a:lnTo>
                        <a:pt x="850" y="610"/>
                      </a:lnTo>
                      <a:lnTo>
                        <a:pt x="841" y="625"/>
                      </a:lnTo>
                      <a:lnTo>
                        <a:pt x="832" y="638"/>
                      </a:lnTo>
                      <a:lnTo>
                        <a:pt x="820" y="653"/>
                      </a:lnTo>
                      <a:lnTo>
                        <a:pt x="806" y="668"/>
                      </a:lnTo>
                      <a:lnTo>
                        <a:pt x="793" y="681"/>
                      </a:lnTo>
                      <a:lnTo>
                        <a:pt x="776" y="695"/>
                      </a:lnTo>
                      <a:lnTo>
                        <a:pt x="761" y="707"/>
                      </a:lnTo>
                      <a:lnTo>
                        <a:pt x="747" y="718"/>
                      </a:lnTo>
                      <a:lnTo>
                        <a:pt x="722" y="734"/>
                      </a:lnTo>
                      <a:lnTo>
                        <a:pt x="711" y="742"/>
                      </a:lnTo>
                      <a:lnTo>
                        <a:pt x="703" y="749"/>
                      </a:lnTo>
                      <a:lnTo>
                        <a:pt x="698" y="756"/>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0" name="iSļîḍê"/>
                <p:cNvSpPr/>
                <p:nvPr/>
              </p:nvSpPr>
              <p:spPr bwMode="auto">
                <a:xfrm>
                  <a:off x="2446338" y="5083175"/>
                  <a:ext cx="400050" cy="1257300"/>
                </a:xfrm>
                <a:custGeom>
                  <a:avLst/>
                  <a:gdLst>
                    <a:gd name="T0" fmla="*/ 146050 w 252"/>
                    <a:gd name="T1" fmla="*/ 1254125 h 792"/>
                    <a:gd name="T2" fmla="*/ 93663 w 252"/>
                    <a:gd name="T3" fmla="*/ 1225550 h 792"/>
                    <a:gd name="T4" fmla="*/ 87313 w 252"/>
                    <a:gd name="T5" fmla="*/ 1189038 h 792"/>
                    <a:gd name="T6" fmla="*/ 52388 w 252"/>
                    <a:gd name="T7" fmla="*/ 1103313 h 792"/>
                    <a:gd name="T8" fmla="*/ 22225 w 252"/>
                    <a:gd name="T9" fmla="*/ 982663 h 792"/>
                    <a:gd name="T10" fmla="*/ 22225 w 252"/>
                    <a:gd name="T11" fmla="*/ 898525 h 792"/>
                    <a:gd name="T12" fmla="*/ 15875 w 252"/>
                    <a:gd name="T13" fmla="*/ 865188 h 792"/>
                    <a:gd name="T14" fmla="*/ 15875 w 252"/>
                    <a:gd name="T15" fmla="*/ 814388 h 792"/>
                    <a:gd name="T16" fmla="*/ 22225 w 252"/>
                    <a:gd name="T17" fmla="*/ 787400 h 792"/>
                    <a:gd name="T18" fmla="*/ 22225 w 252"/>
                    <a:gd name="T19" fmla="*/ 714375 h 792"/>
                    <a:gd name="T20" fmla="*/ 20638 w 252"/>
                    <a:gd name="T21" fmla="*/ 690563 h 792"/>
                    <a:gd name="T22" fmla="*/ 6350 w 252"/>
                    <a:gd name="T23" fmla="*/ 682625 h 792"/>
                    <a:gd name="T24" fmla="*/ 9525 w 252"/>
                    <a:gd name="T25" fmla="*/ 642938 h 792"/>
                    <a:gd name="T26" fmla="*/ 20638 w 252"/>
                    <a:gd name="T27" fmla="*/ 623888 h 792"/>
                    <a:gd name="T28" fmla="*/ 20638 w 252"/>
                    <a:gd name="T29" fmla="*/ 527050 h 792"/>
                    <a:gd name="T30" fmla="*/ 15875 w 252"/>
                    <a:gd name="T31" fmla="*/ 503238 h 792"/>
                    <a:gd name="T32" fmla="*/ 9525 w 252"/>
                    <a:gd name="T33" fmla="*/ 461963 h 792"/>
                    <a:gd name="T34" fmla="*/ 22225 w 252"/>
                    <a:gd name="T35" fmla="*/ 446088 h 792"/>
                    <a:gd name="T36" fmla="*/ 22225 w 252"/>
                    <a:gd name="T37" fmla="*/ 398463 h 792"/>
                    <a:gd name="T38" fmla="*/ 26988 w 252"/>
                    <a:gd name="T39" fmla="*/ 342900 h 792"/>
                    <a:gd name="T40" fmla="*/ 11113 w 252"/>
                    <a:gd name="T41" fmla="*/ 328613 h 792"/>
                    <a:gd name="T42" fmla="*/ 6350 w 252"/>
                    <a:gd name="T43" fmla="*/ 276225 h 792"/>
                    <a:gd name="T44" fmla="*/ 11113 w 252"/>
                    <a:gd name="T45" fmla="*/ 211138 h 792"/>
                    <a:gd name="T46" fmla="*/ 11113 w 252"/>
                    <a:gd name="T47" fmla="*/ 103188 h 792"/>
                    <a:gd name="T48" fmla="*/ 400050 w 252"/>
                    <a:gd name="T49" fmla="*/ 0 h 792"/>
                    <a:gd name="T50" fmla="*/ 396875 w 252"/>
                    <a:gd name="T51" fmla="*/ 53975 h 792"/>
                    <a:gd name="T52" fmla="*/ 387350 w 252"/>
                    <a:gd name="T53" fmla="*/ 138113 h 792"/>
                    <a:gd name="T54" fmla="*/ 392113 w 252"/>
                    <a:gd name="T55" fmla="*/ 222250 h 792"/>
                    <a:gd name="T56" fmla="*/ 381000 w 252"/>
                    <a:gd name="T57" fmla="*/ 265113 h 792"/>
                    <a:gd name="T58" fmla="*/ 373063 w 252"/>
                    <a:gd name="T59" fmla="*/ 273050 h 792"/>
                    <a:gd name="T60" fmla="*/ 376238 w 252"/>
                    <a:gd name="T61" fmla="*/ 325438 h 792"/>
                    <a:gd name="T62" fmla="*/ 381000 w 252"/>
                    <a:gd name="T63" fmla="*/ 376238 h 792"/>
                    <a:gd name="T64" fmla="*/ 392113 w 252"/>
                    <a:gd name="T65" fmla="*/ 403225 h 792"/>
                    <a:gd name="T66" fmla="*/ 382588 w 252"/>
                    <a:gd name="T67" fmla="*/ 430213 h 792"/>
                    <a:gd name="T68" fmla="*/ 379413 w 252"/>
                    <a:gd name="T69" fmla="*/ 492125 h 792"/>
                    <a:gd name="T70" fmla="*/ 381000 w 252"/>
                    <a:gd name="T71" fmla="*/ 557213 h 792"/>
                    <a:gd name="T72" fmla="*/ 392113 w 252"/>
                    <a:gd name="T73" fmla="*/ 576263 h 792"/>
                    <a:gd name="T74" fmla="*/ 387350 w 252"/>
                    <a:gd name="T75" fmla="*/ 612775 h 792"/>
                    <a:gd name="T76" fmla="*/ 374650 w 252"/>
                    <a:gd name="T77" fmla="*/ 619125 h 792"/>
                    <a:gd name="T78" fmla="*/ 379413 w 252"/>
                    <a:gd name="T79" fmla="*/ 665163 h 792"/>
                    <a:gd name="T80" fmla="*/ 376238 w 252"/>
                    <a:gd name="T81" fmla="*/ 728663 h 792"/>
                    <a:gd name="T82" fmla="*/ 388938 w 252"/>
                    <a:gd name="T83" fmla="*/ 752475 h 792"/>
                    <a:gd name="T84" fmla="*/ 382588 w 252"/>
                    <a:gd name="T85" fmla="*/ 792163 h 792"/>
                    <a:gd name="T86" fmla="*/ 376238 w 252"/>
                    <a:gd name="T87" fmla="*/ 849313 h 792"/>
                    <a:gd name="T88" fmla="*/ 382588 w 252"/>
                    <a:gd name="T89" fmla="*/ 895350 h 792"/>
                    <a:gd name="T90" fmla="*/ 381000 w 252"/>
                    <a:gd name="T91" fmla="*/ 968375 h 792"/>
                    <a:gd name="T92" fmla="*/ 349250 w 252"/>
                    <a:gd name="T93" fmla="*/ 1103313 h 792"/>
                    <a:gd name="T94" fmla="*/ 312738 w 252"/>
                    <a:gd name="T95" fmla="*/ 1200150 h 792"/>
                    <a:gd name="T96" fmla="*/ 306388 w 252"/>
                    <a:gd name="T97" fmla="*/ 1225550 h 792"/>
                    <a:gd name="T98" fmla="*/ 263525 w 252"/>
                    <a:gd name="T99" fmla="*/ 1249363 h 792"/>
                    <a:gd name="T100" fmla="*/ 192088 w 252"/>
                    <a:gd name="T101" fmla="*/ 1257300 h 7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5" y="749"/>
                      </a:lnTo>
                      <a:lnTo>
                        <a:pt x="50" y="734"/>
                      </a:lnTo>
                      <a:lnTo>
                        <a:pt x="44" y="717"/>
                      </a:lnTo>
                      <a:lnTo>
                        <a:pt x="33" y="695"/>
                      </a:lnTo>
                      <a:lnTo>
                        <a:pt x="27" y="683"/>
                      </a:lnTo>
                      <a:lnTo>
                        <a:pt x="23" y="669"/>
                      </a:lnTo>
                      <a:lnTo>
                        <a:pt x="17" y="643"/>
                      </a:lnTo>
                      <a:lnTo>
                        <a:pt x="14" y="619"/>
                      </a:lnTo>
                      <a:lnTo>
                        <a:pt x="13" y="597"/>
                      </a:lnTo>
                      <a:lnTo>
                        <a:pt x="13" y="581"/>
                      </a:lnTo>
                      <a:lnTo>
                        <a:pt x="14" y="566"/>
                      </a:lnTo>
                      <a:lnTo>
                        <a:pt x="13" y="554"/>
                      </a:lnTo>
                      <a:lnTo>
                        <a:pt x="11" y="549"/>
                      </a:lnTo>
                      <a:lnTo>
                        <a:pt x="10" y="545"/>
                      </a:lnTo>
                      <a:lnTo>
                        <a:pt x="4" y="537"/>
                      </a:lnTo>
                      <a:lnTo>
                        <a:pt x="4" y="528"/>
                      </a:lnTo>
                      <a:lnTo>
                        <a:pt x="6" y="522"/>
                      </a:lnTo>
                      <a:lnTo>
                        <a:pt x="10" y="513"/>
                      </a:lnTo>
                      <a:lnTo>
                        <a:pt x="13" y="511"/>
                      </a:lnTo>
                      <a:lnTo>
                        <a:pt x="13" y="505"/>
                      </a:lnTo>
                      <a:lnTo>
                        <a:pt x="14" y="496"/>
                      </a:lnTo>
                      <a:lnTo>
                        <a:pt x="13" y="482"/>
                      </a:lnTo>
                      <a:lnTo>
                        <a:pt x="13" y="465"/>
                      </a:lnTo>
                      <a:lnTo>
                        <a:pt x="14" y="450"/>
                      </a:lnTo>
                      <a:lnTo>
                        <a:pt x="15" y="442"/>
                      </a:lnTo>
                      <a:lnTo>
                        <a:pt x="15" y="439"/>
                      </a:lnTo>
                      <a:lnTo>
                        <a:pt x="14" y="436"/>
                      </a:lnTo>
                      <a:lnTo>
                        <a:pt x="13" y="435"/>
                      </a:lnTo>
                      <a:lnTo>
                        <a:pt x="10" y="435"/>
                      </a:lnTo>
                      <a:lnTo>
                        <a:pt x="7" y="432"/>
                      </a:lnTo>
                      <a:lnTo>
                        <a:pt x="4" y="430"/>
                      </a:lnTo>
                      <a:lnTo>
                        <a:pt x="3" y="425"/>
                      </a:lnTo>
                      <a:lnTo>
                        <a:pt x="3" y="420"/>
                      </a:lnTo>
                      <a:lnTo>
                        <a:pt x="4" y="409"/>
                      </a:lnTo>
                      <a:lnTo>
                        <a:pt x="6" y="405"/>
                      </a:lnTo>
                      <a:lnTo>
                        <a:pt x="9" y="401"/>
                      </a:lnTo>
                      <a:lnTo>
                        <a:pt x="11" y="397"/>
                      </a:lnTo>
                      <a:lnTo>
                        <a:pt x="13" y="393"/>
                      </a:lnTo>
                      <a:lnTo>
                        <a:pt x="13" y="384"/>
                      </a:lnTo>
                      <a:lnTo>
                        <a:pt x="11" y="356"/>
                      </a:lnTo>
                      <a:lnTo>
                        <a:pt x="13" y="332"/>
                      </a:lnTo>
                      <a:lnTo>
                        <a:pt x="13" y="324"/>
                      </a:lnTo>
                      <a:lnTo>
                        <a:pt x="11" y="320"/>
                      </a:lnTo>
                      <a:lnTo>
                        <a:pt x="10" y="317"/>
                      </a:lnTo>
                      <a:lnTo>
                        <a:pt x="7" y="314"/>
                      </a:lnTo>
                      <a:lnTo>
                        <a:pt x="6" y="310"/>
                      </a:lnTo>
                      <a:lnTo>
                        <a:pt x="4" y="301"/>
                      </a:lnTo>
                      <a:lnTo>
                        <a:pt x="6" y="291"/>
                      </a:lnTo>
                      <a:lnTo>
                        <a:pt x="9" y="287"/>
                      </a:lnTo>
                      <a:lnTo>
                        <a:pt x="11" y="283"/>
                      </a:lnTo>
                      <a:lnTo>
                        <a:pt x="14" y="281"/>
                      </a:lnTo>
                      <a:lnTo>
                        <a:pt x="15" y="278"/>
                      </a:lnTo>
                      <a:lnTo>
                        <a:pt x="15" y="271"/>
                      </a:lnTo>
                      <a:lnTo>
                        <a:pt x="14" y="251"/>
                      </a:lnTo>
                      <a:lnTo>
                        <a:pt x="14" y="239"/>
                      </a:lnTo>
                      <a:lnTo>
                        <a:pt x="15" y="228"/>
                      </a:lnTo>
                      <a:lnTo>
                        <a:pt x="17" y="218"/>
                      </a:lnTo>
                      <a:lnTo>
                        <a:pt x="17" y="216"/>
                      </a:lnTo>
                      <a:lnTo>
                        <a:pt x="15" y="216"/>
                      </a:lnTo>
                      <a:lnTo>
                        <a:pt x="11" y="213"/>
                      </a:lnTo>
                      <a:lnTo>
                        <a:pt x="7" y="207"/>
                      </a:lnTo>
                      <a:lnTo>
                        <a:pt x="4" y="198"/>
                      </a:lnTo>
                      <a:lnTo>
                        <a:pt x="3" y="187"/>
                      </a:lnTo>
                      <a:lnTo>
                        <a:pt x="4" y="174"/>
                      </a:lnTo>
                      <a:lnTo>
                        <a:pt x="6" y="163"/>
                      </a:lnTo>
                      <a:lnTo>
                        <a:pt x="7" y="149"/>
                      </a:lnTo>
                      <a:lnTo>
                        <a:pt x="7" y="133"/>
                      </a:lnTo>
                      <a:lnTo>
                        <a:pt x="9" y="96"/>
                      </a:lnTo>
                      <a:lnTo>
                        <a:pt x="7" y="80"/>
                      </a:lnTo>
                      <a:lnTo>
                        <a:pt x="7" y="65"/>
                      </a:lnTo>
                      <a:lnTo>
                        <a:pt x="3" y="34"/>
                      </a:lnTo>
                      <a:lnTo>
                        <a:pt x="0" y="0"/>
                      </a:lnTo>
                      <a:lnTo>
                        <a:pt x="252" y="0"/>
                      </a:lnTo>
                      <a:lnTo>
                        <a:pt x="252" y="21"/>
                      </a:lnTo>
                      <a:lnTo>
                        <a:pt x="251" y="27"/>
                      </a:lnTo>
                      <a:lnTo>
                        <a:pt x="250" y="34"/>
                      </a:lnTo>
                      <a:lnTo>
                        <a:pt x="245" y="46"/>
                      </a:lnTo>
                      <a:lnTo>
                        <a:pt x="244" y="59"/>
                      </a:lnTo>
                      <a:lnTo>
                        <a:pt x="244" y="87"/>
                      </a:lnTo>
                      <a:lnTo>
                        <a:pt x="244" y="103"/>
                      </a:lnTo>
                      <a:lnTo>
                        <a:pt x="245" y="115"/>
                      </a:lnTo>
                      <a:lnTo>
                        <a:pt x="247" y="128"/>
                      </a:lnTo>
                      <a:lnTo>
                        <a:pt x="247" y="140"/>
                      </a:lnTo>
                      <a:lnTo>
                        <a:pt x="247" y="152"/>
                      </a:lnTo>
                      <a:lnTo>
                        <a:pt x="243" y="161"/>
                      </a:lnTo>
                      <a:lnTo>
                        <a:pt x="240" y="167"/>
                      </a:lnTo>
                      <a:lnTo>
                        <a:pt x="236" y="168"/>
                      </a:lnTo>
                      <a:lnTo>
                        <a:pt x="235" y="170"/>
                      </a:lnTo>
                      <a:lnTo>
                        <a:pt x="235" y="172"/>
                      </a:lnTo>
                      <a:lnTo>
                        <a:pt x="235" y="180"/>
                      </a:lnTo>
                      <a:lnTo>
                        <a:pt x="236" y="193"/>
                      </a:lnTo>
                      <a:lnTo>
                        <a:pt x="237" y="205"/>
                      </a:lnTo>
                      <a:lnTo>
                        <a:pt x="235" y="224"/>
                      </a:lnTo>
                      <a:lnTo>
                        <a:pt x="236" y="232"/>
                      </a:lnTo>
                      <a:lnTo>
                        <a:pt x="237" y="235"/>
                      </a:lnTo>
                      <a:lnTo>
                        <a:pt x="240" y="237"/>
                      </a:lnTo>
                      <a:lnTo>
                        <a:pt x="243" y="240"/>
                      </a:lnTo>
                      <a:lnTo>
                        <a:pt x="244" y="244"/>
                      </a:lnTo>
                      <a:lnTo>
                        <a:pt x="247" y="254"/>
                      </a:lnTo>
                      <a:lnTo>
                        <a:pt x="245" y="263"/>
                      </a:lnTo>
                      <a:lnTo>
                        <a:pt x="244" y="267"/>
                      </a:lnTo>
                      <a:lnTo>
                        <a:pt x="241" y="271"/>
                      </a:lnTo>
                      <a:lnTo>
                        <a:pt x="240" y="274"/>
                      </a:lnTo>
                      <a:lnTo>
                        <a:pt x="239" y="277"/>
                      </a:lnTo>
                      <a:lnTo>
                        <a:pt x="237" y="286"/>
                      </a:lnTo>
                      <a:lnTo>
                        <a:pt x="239" y="310"/>
                      </a:lnTo>
                      <a:lnTo>
                        <a:pt x="237" y="336"/>
                      </a:lnTo>
                      <a:lnTo>
                        <a:pt x="239" y="347"/>
                      </a:lnTo>
                      <a:lnTo>
                        <a:pt x="240" y="351"/>
                      </a:lnTo>
                      <a:lnTo>
                        <a:pt x="243" y="355"/>
                      </a:lnTo>
                      <a:lnTo>
                        <a:pt x="245" y="359"/>
                      </a:lnTo>
                      <a:lnTo>
                        <a:pt x="247" y="363"/>
                      </a:lnTo>
                      <a:lnTo>
                        <a:pt x="248" y="374"/>
                      </a:lnTo>
                      <a:lnTo>
                        <a:pt x="248" y="378"/>
                      </a:lnTo>
                      <a:lnTo>
                        <a:pt x="247" y="384"/>
                      </a:lnTo>
                      <a:lnTo>
                        <a:pt x="244" y="386"/>
                      </a:lnTo>
                      <a:lnTo>
                        <a:pt x="241" y="388"/>
                      </a:lnTo>
                      <a:lnTo>
                        <a:pt x="237" y="389"/>
                      </a:lnTo>
                      <a:lnTo>
                        <a:pt x="236" y="390"/>
                      </a:lnTo>
                      <a:lnTo>
                        <a:pt x="236" y="392"/>
                      </a:lnTo>
                      <a:lnTo>
                        <a:pt x="236" y="396"/>
                      </a:lnTo>
                      <a:lnTo>
                        <a:pt x="237" y="404"/>
                      </a:lnTo>
                      <a:lnTo>
                        <a:pt x="239" y="419"/>
                      </a:lnTo>
                      <a:lnTo>
                        <a:pt x="237" y="435"/>
                      </a:lnTo>
                      <a:lnTo>
                        <a:pt x="237" y="449"/>
                      </a:lnTo>
                      <a:lnTo>
                        <a:pt x="237" y="459"/>
                      </a:lnTo>
                      <a:lnTo>
                        <a:pt x="239" y="463"/>
                      </a:lnTo>
                      <a:lnTo>
                        <a:pt x="241" y="467"/>
                      </a:lnTo>
                      <a:lnTo>
                        <a:pt x="245" y="474"/>
                      </a:lnTo>
                      <a:lnTo>
                        <a:pt x="247" y="482"/>
                      </a:lnTo>
                      <a:lnTo>
                        <a:pt x="245" y="490"/>
                      </a:lnTo>
                      <a:lnTo>
                        <a:pt x="241" y="499"/>
                      </a:lnTo>
                      <a:lnTo>
                        <a:pt x="239" y="503"/>
                      </a:lnTo>
                      <a:lnTo>
                        <a:pt x="237" y="508"/>
                      </a:lnTo>
                      <a:lnTo>
                        <a:pt x="237" y="520"/>
                      </a:lnTo>
                      <a:lnTo>
                        <a:pt x="237" y="535"/>
                      </a:lnTo>
                      <a:lnTo>
                        <a:pt x="239" y="551"/>
                      </a:lnTo>
                      <a:lnTo>
                        <a:pt x="239" y="557"/>
                      </a:lnTo>
                      <a:lnTo>
                        <a:pt x="241" y="564"/>
                      </a:lnTo>
                      <a:lnTo>
                        <a:pt x="243" y="572"/>
                      </a:lnTo>
                      <a:lnTo>
                        <a:pt x="243" y="581"/>
                      </a:lnTo>
                      <a:lnTo>
                        <a:pt x="240" y="610"/>
                      </a:lnTo>
                      <a:lnTo>
                        <a:pt x="235" y="638"/>
                      </a:lnTo>
                      <a:lnTo>
                        <a:pt x="228" y="668"/>
                      </a:lnTo>
                      <a:lnTo>
                        <a:pt x="220" y="695"/>
                      </a:lnTo>
                      <a:lnTo>
                        <a:pt x="210" y="718"/>
                      </a:lnTo>
                      <a:lnTo>
                        <a:pt x="204" y="734"/>
                      </a:lnTo>
                      <a:lnTo>
                        <a:pt x="198" y="749"/>
                      </a:lnTo>
                      <a:lnTo>
                        <a:pt x="197" y="756"/>
                      </a:lnTo>
                      <a:lnTo>
                        <a:pt x="195" y="764"/>
                      </a:lnTo>
                      <a:lnTo>
                        <a:pt x="195" y="768"/>
                      </a:lnTo>
                      <a:lnTo>
                        <a:pt x="193" y="772"/>
                      </a:lnTo>
                      <a:lnTo>
                        <a:pt x="190" y="775"/>
                      </a:lnTo>
                      <a:lnTo>
                        <a:pt x="186" y="778"/>
                      </a:lnTo>
                      <a:lnTo>
                        <a:pt x="176" y="783"/>
                      </a:lnTo>
                      <a:lnTo>
                        <a:pt x="166" y="787"/>
                      </a:lnTo>
                      <a:lnTo>
                        <a:pt x="153" y="790"/>
                      </a:lnTo>
                      <a:lnTo>
                        <a:pt x="141" y="791"/>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1" name="îślíḍê"/>
                <p:cNvSpPr/>
                <p:nvPr/>
              </p:nvSpPr>
              <p:spPr bwMode="auto">
                <a:xfrm>
                  <a:off x="2700338" y="6330950"/>
                  <a:ext cx="322263" cy="141288"/>
                </a:xfrm>
                <a:custGeom>
                  <a:avLst/>
                  <a:gdLst>
                    <a:gd name="T0" fmla="*/ 161925 w 203"/>
                    <a:gd name="T1" fmla="*/ 0 h 89"/>
                    <a:gd name="T2" fmla="*/ 161925 w 203"/>
                    <a:gd name="T3" fmla="*/ 0 h 89"/>
                    <a:gd name="T4" fmla="*/ 193675 w 203"/>
                    <a:gd name="T5" fmla="*/ 1588 h 89"/>
                    <a:gd name="T6" fmla="*/ 223838 w 203"/>
                    <a:gd name="T7" fmla="*/ 6350 h 89"/>
                    <a:gd name="T8" fmla="*/ 252413 w 203"/>
                    <a:gd name="T9" fmla="*/ 12700 h 89"/>
                    <a:gd name="T10" fmla="*/ 276225 w 203"/>
                    <a:gd name="T11" fmla="*/ 20638 h 89"/>
                    <a:gd name="T12" fmla="*/ 295275 w 203"/>
                    <a:gd name="T13" fmla="*/ 31750 h 89"/>
                    <a:gd name="T14" fmla="*/ 309563 w 203"/>
                    <a:gd name="T15" fmla="*/ 42863 h 89"/>
                    <a:gd name="T16" fmla="*/ 315913 w 203"/>
                    <a:gd name="T17" fmla="*/ 49213 h 89"/>
                    <a:gd name="T18" fmla="*/ 320675 w 203"/>
                    <a:gd name="T19" fmla="*/ 57150 h 89"/>
                    <a:gd name="T20" fmla="*/ 322263 w 203"/>
                    <a:gd name="T21" fmla="*/ 63500 h 89"/>
                    <a:gd name="T22" fmla="*/ 322263 w 203"/>
                    <a:gd name="T23" fmla="*/ 69850 h 89"/>
                    <a:gd name="T24" fmla="*/ 322263 w 203"/>
                    <a:gd name="T25" fmla="*/ 69850 h 89"/>
                    <a:gd name="T26" fmla="*/ 322263 w 203"/>
                    <a:gd name="T27" fmla="*/ 79375 h 89"/>
                    <a:gd name="T28" fmla="*/ 320675 w 203"/>
                    <a:gd name="T29" fmla="*/ 85725 h 89"/>
                    <a:gd name="T30" fmla="*/ 315913 w 203"/>
                    <a:gd name="T31" fmla="*/ 92075 h 89"/>
                    <a:gd name="T32" fmla="*/ 309563 w 203"/>
                    <a:gd name="T33" fmla="*/ 98425 h 89"/>
                    <a:gd name="T34" fmla="*/ 295275 w 203"/>
                    <a:gd name="T35" fmla="*/ 111125 h 89"/>
                    <a:gd name="T36" fmla="*/ 276225 w 203"/>
                    <a:gd name="T37" fmla="*/ 122238 h 89"/>
                    <a:gd name="T38" fmla="*/ 252413 w 203"/>
                    <a:gd name="T39" fmla="*/ 130175 h 89"/>
                    <a:gd name="T40" fmla="*/ 223838 w 203"/>
                    <a:gd name="T41" fmla="*/ 136525 h 89"/>
                    <a:gd name="T42" fmla="*/ 193675 w 203"/>
                    <a:gd name="T43" fmla="*/ 141288 h 89"/>
                    <a:gd name="T44" fmla="*/ 161925 w 203"/>
                    <a:gd name="T45" fmla="*/ 141288 h 89"/>
                    <a:gd name="T46" fmla="*/ 161925 w 203"/>
                    <a:gd name="T47" fmla="*/ 141288 h 89"/>
                    <a:gd name="T48" fmla="*/ 128588 w 203"/>
                    <a:gd name="T49" fmla="*/ 141288 h 89"/>
                    <a:gd name="T50" fmla="*/ 98425 w 203"/>
                    <a:gd name="T51" fmla="*/ 136525 h 89"/>
                    <a:gd name="T52" fmla="*/ 71438 w 203"/>
                    <a:gd name="T53" fmla="*/ 130175 h 89"/>
                    <a:gd name="T54" fmla="*/ 47625 w 203"/>
                    <a:gd name="T55" fmla="*/ 122238 h 89"/>
                    <a:gd name="T56" fmla="*/ 28575 w 203"/>
                    <a:gd name="T57" fmla="*/ 111125 h 89"/>
                    <a:gd name="T58" fmla="*/ 12700 w 203"/>
                    <a:gd name="T59" fmla="*/ 98425 h 89"/>
                    <a:gd name="T60" fmla="*/ 6350 w 203"/>
                    <a:gd name="T61" fmla="*/ 92075 h 89"/>
                    <a:gd name="T62" fmla="*/ 3175 w 203"/>
                    <a:gd name="T63" fmla="*/ 85725 h 89"/>
                    <a:gd name="T64" fmla="*/ 0 w 203"/>
                    <a:gd name="T65" fmla="*/ 79375 h 89"/>
                    <a:gd name="T66" fmla="*/ 0 w 203"/>
                    <a:gd name="T67" fmla="*/ 69850 h 89"/>
                    <a:gd name="T68" fmla="*/ 0 w 203"/>
                    <a:gd name="T69" fmla="*/ 69850 h 89"/>
                    <a:gd name="T70" fmla="*/ 0 w 203"/>
                    <a:gd name="T71" fmla="*/ 63500 h 89"/>
                    <a:gd name="T72" fmla="*/ 3175 w 203"/>
                    <a:gd name="T73" fmla="*/ 57150 h 89"/>
                    <a:gd name="T74" fmla="*/ 6350 w 203"/>
                    <a:gd name="T75" fmla="*/ 49213 h 89"/>
                    <a:gd name="T76" fmla="*/ 12700 w 203"/>
                    <a:gd name="T77" fmla="*/ 42863 h 89"/>
                    <a:gd name="T78" fmla="*/ 28575 w 203"/>
                    <a:gd name="T79" fmla="*/ 31750 h 89"/>
                    <a:gd name="T80" fmla="*/ 47625 w 203"/>
                    <a:gd name="T81" fmla="*/ 20638 h 89"/>
                    <a:gd name="T82" fmla="*/ 71438 w 203"/>
                    <a:gd name="T83" fmla="*/ 12700 h 89"/>
                    <a:gd name="T84" fmla="*/ 98425 w 203"/>
                    <a:gd name="T85" fmla="*/ 6350 h 89"/>
                    <a:gd name="T86" fmla="*/ 128588 w 203"/>
                    <a:gd name="T87" fmla="*/ 1588 h 89"/>
                    <a:gd name="T88" fmla="*/ 161925 w 203"/>
                    <a:gd name="T89" fmla="*/ 0 h 89"/>
                    <a:gd name="T90" fmla="*/ 161925 w 203"/>
                    <a:gd name="T91" fmla="*/ 0 h 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0"/>
                      </a:lnTo>
                      <a:lnTo>
                        <a:pt x="2" y="36"/>
                      </a:lnTo>
                      <a:lnTo>
                        <a:pt x="4" y="31"/>
                      </a:lnTo>
                      <a:lnTo>
                        <a:pt x="8" y="27"/>
                      </a:lnTo>
                      <a:lnTo>
                        <a:pt x="18" y="20"/>
                      </a:lnTo>
                      <a:lnTo>
                        <a:pt x="30" y="13"/>
                      </a:lnTo>
                      <a:lnTo>
                        <a:pt x="45" y="8"/>
                      </a:lnTo>
                      <a:lnTo>
                        <a:pt x="62" y="4"/>
                      </a:lnTo>
                      <a:lnTo>
                        <a:pt x="81" y="1"/>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2" name="î$1idê"/>
                <p:cNvSpPr/>
                <p:nvPr/>
              </p:nvSpPr>
              <p:spPr bwMode="auto">
                <a:xfrm>
                  <a:off x="2579688" y="6265863"/>
                  <a:ext cx="563563" cy="157163"/>
                </a:xfrm>
                <a:custGeom>
                  <a:avLst/>
                  <a:gdLst>
                    <a:gd name="T0" fmla="*/ 282575 w 355"/>
                    <a:gd name="T1" fmla="*/ 0 h 99"/>
                    <a:gd name="T2" fmla="*/ 282575 w 355"/>
                    <a:gd name="T3" fmla="*/ 0 h 99"/>
                    <a:gd name="T4" fmla="*/ 338138 w 355"/>
                    <a:gd name="T5" fmla="*/ 1588 h 99"/>
                    <a:gd name="T6" fmla="*/ 392113 w 355"/>
                    <a:gd name="T7" fmla="*/ 6350 h 99"/>
                    <a:gd name="T8" fmla="*/ 439738 w 355"/>
                    <a:gd name="T9" fmla="*/ 12700 h 99"/>
                    <a:gd name="T10" fmla="*/ 479425 w 355"/>
                    <a:gd name="T11" fmla="*/ 23813 h 99"/>
                    <a:gd name="T12" fmla="*/ 514350 w 355"/>
                    <a:gd name="T13" fmla="*/ 34925 h 99"/>
                    <a:gd name="T14" fmla="*/ 528638 w 355"/>
                    <a:gd name="T15" fmla="*/ 41275 h 99"/>
                    <a:gd name="T16" fmla="*/ 539750 w 355"/>
                    <a:gd name="T17" fmla="*/ 47625 h 99"/>
                    <a:gd name="T18" fmla="*/ 550863 w 355"/>
                    <a:gd name="T19" fmla="*/ 53975 h 99"/>
                    <a:gd name="T20" fmla="*/ 557213 w 355"/>
                    <a:gd name="T21" fmla="*/ 61913 h 99"/>
                    <a:gd name="T22" fmla="*/ 561975 w 355"/>
                    <a:gd name="T23" fmla="*/ 71438 h 99"/>
                    <a:gd name="T24" fmla="*/ 563563 w 355"/>
                    <a:gd name="T25" fmla="*/ 77788 h 99"/>
                    <a:gd name="T26" fmla="*/ 563563 w 355"/>
                    <a:gd name="T27" fmla="*/ 77788 h 99"/>
                    <a:gd name="T28" fmla="*/ 561975 w 355"/>
                    <a:gd name="T29" fmla="*/ 85725 h 99"/>
                    <a:gd name="T30" fmla="*/ 557213 w 355"/>
                    <a:gd name="T31" fmla="*/ 95250 h 99"/>
                    <a:gd name="T32" fmla="*/ 550863 w 355"/>
                    <a:gd name="T33" fmla="*/ 101600 h 99"/>
                    <a:gd name="T34" fmla="*/ 539750 w 355"/>
                    <a:gd name="T35" fmla="*/ 107950 h 99"/>
                    <a:gd name="T36" fmla="*/ 528638 w 355"/>
                    <a:gd name="T37" fmla="*/ 115888 h 99"/>
                    <a:gd name="T38" fmla="*/ 514350 w 355"/>
                    <a:gd name="T39" fmla="*/ 122238 h 99"/>
                    <a:gd name="T40" fmla="*/ 479425 w 355"/>
                    <a:gd name="T41" fmla="*/ 133350 h 99"/>
                    <a:gd name="T42" fmla="*/ 439738 w 355"/>
                    <a:gd name="T43" fmla="*/ 141288 h 99"/>
                    <a:gd name="T44" fmla="*/ 392113 w 355"/>
                    <a:gd name="T45" fmla="*/ 150813 h 99"/>
                    <a:gd name="T46" fmla="*/ 338138 w 355"/>
                    <a:gd name="T47" fmla="*/ 155575 h 99"/>
                    <a:gd name="T48" fmla="*/ 282575 w 355"/>
                    <a:gd name="T49" fmla="*/ 157163 h 99"/>
                    <a:gd name="T50" fmla="*/ 282575 w 355"/>
                    <a:gd name="T51" fmla="*/ 157163 h 99"/>
                    <a:gd name="T52" fmla="*/ 227013 w 355"/>
                    <a:gd name="T53" fmla="*/ 155575 h 99"/>
                    <a:gd name="T54" fmla="*/ 173038 w 355"/>
                    <a:gd name="T55" fmla="*/ 150813 h 99"/>
                    <a:gd name="T56" fmla="*/ 125413 w 355"/>
                    <a:gd name="T57" fmla="*/ 141288 h 99"/>
                    <a:gd name="T58" fmla="*/ 84138 w 355"/>
                    <a:gd name="T59" fmla="*/ 133350 h 99"/>
                    <a:gd name="T60" fmla="*/ 49213 w 355"/>
                    <a:gd name="T61" fmla="*/ 122238 h 99"/>
                    <a:gd name="T62" fmla="*/ 34925 w 355"/>
                    <a:gd name="T63" fmla="*/ 115888 h 99"/>
                    <a:gd name="T64" fmla="*/ 23813 w 355"/>
                    <a:gd name="T65" fmla="*/ 107950 h 99"/>
                    <a:gd name="T66" fmla="*/ 12700 w 355"/>
                    <a:gd name="T67" fmla="*/ 101600 h 99"/>
                    <a:gd name="T68" fmla="*/ 6350 w 355"/>
                    <a:gd name="T69" fmla="*/ 95250 h 99"/>
                    <a:gd name="T70" fmla="*/ 3175 w 355"/>
                    <a:gd name="T71" fmla="*/ 85725 h 99"/>
                    <a:gd name="T72" fmla="*/ 0 w 355"/>
                    <a:gd name="T73" fmla="*/ 77788 h 99"/>
                    <a:gd name="T74" fmla="*/ 0 w 355"/>
                    <a:gd name="T75" fmla="*/ 77788 h 99"/>
                    <a:gd name="T76" fmla="*/ 3175 w 355"/>
                    <a:gd name="T77" fmla="*/ 71438 h 99"/>
                    <a:gd name="T78" fmla="*/ 6350 w 355"/>
                    <a:gd name="T79" fmla="*/ 61913 h 99"/>
                    <a:gd name="T80" fmla="*/ 12700 w 355"/>
                    <a:gd name="T81" fmla="*/ 53975 h 99"/>
                    <a:gd name="T82" fmla="*/ 23813 w 355"/>
                    <a:gd name="T83" fmla="*/ 47625 h 99"/>
                    <a:gd name="T84" fmla="*/ 34925 w 355"/>
                    <a:gd name="T85" fmla="*/ 41275 h 99"/>
                    <a:gd name="T86" fmla="*/ 49213 w 355"/>
                    <a:gd name="T87" fmla="*/ 34925 h 99"/>
                    <a:gd name="T88" fmla="*/ 84138 w 355"/>
                    <a:gd name="T89" fmla="*/ 23813 h 99"/>
                    <a:gd name="T90" fmla="*/ 125413 w 355"/>
                    <a:gd name="T91" fmla="*/ 12700 h 99"/>
                    <a:gd name="T92" fmla="*/ 173038 w 355"/>
                    <a:gd name="T93" fmla="*/ 6350 h 99"/>
                    <a:gd name="T94" fmla="*/ 227013 w 355"/>
                    <a:gd name="T95" fmla="*/ 1588 h 99"/>
                    <a:gd name="T96" fmla="*/ 282575 w 355"/>
                    <a:gd name="T97" fmla="*/ 0 h 99"/>
                    <a:gd name="T98" fmla="*/ 282575 w 355"/>
                    <a:gd name="T99" fmla="*/ 0 h 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3" name="iṣľiḍê"/>
                <p:cNvSpPr/>
                <p:nvPr/>
              </p:nvSpPr>
              <p:spPr bwMode="auto">
                <a:xfrm>
                  <a:off x="2505076" y="6310313"/>
                  <a:ext cx="714375" cy="58738"/>
                </a:xfrm>
                <a:custGeom>
                  <a:avLst/>
                  <a:gdLst>
                    <a:gd name="T0" fmla="*/ 328613 w 450"/>
                    <a:gd name="T1" fmla="*/ 58738 h 37"/>
                    <a:gd name="T2" fmla="*/ 328613 w 450"/>
                    <a:gd name="T3" fmla="*/ 58738 h 37"/>
                    <a:gd name="T4" fmla="*/ 236538 w 450"/>
                    <a:gd name="T5" fmla="*/ 58738 h 37"/>
                    <a:gd name="T6" fmla="*/ 182563 w 450"/>
                    <a:gd name="T7" fmla="*/ 53975 h 37"/>
                    <a:gd name="T8" fmla="*/ 131763 w 450"/>
                    <a:gd name="T9" fmla="*/ 50800 h 37"/>
                    <a:gd name="T10" fmla="*/ 84138 w 450"/>
                    <a:gd name="T11" fmla="*/ 46038 h 37"/>
                    <a:gd name="T12" fmla="*/ 42863 w 450"/>
                    <a:gd name="T13" fmla="*/ 36513 h 37"/>
                    <a:gd name="T14" fmla="*/ 28575 w 450"/>
                    <a:gd name="T15" fmla="*/ 33338 h 37"/>
                    <a:gd name="T16" fmla="*/ 14288 w 450"/>
                    <a:gd name="T17" fmla="*/ 28575 h 37"/>
                    <a:gd name="T18" fmla="*/ 7938 w 450"/>
                    <a:gd name="T19" fmla="*/ 23813 h 37"/>
                    <a:gd name="T20" fmla="*/ 4763 w 450"/>
                    <a:gd name="T21" fmla="*/ 17463 h 37"/>
                    <a:gd name="T22" fmla="*/ 4763 w 450"/>
                    <a:gd name="T23" fmla="*/ 17463 h 37"/>
                    <a:gd name="T24" fmla="*/ 0 w 450"/>
                    <a:gd name="T25" fmla="*/ 3175 h 37"/>
                    <a:gd name="T26" fmla="*/ 0 w 450"/>
                    <a:gd name="T27" fmla="*/ 3175 h 37"/>
                    <a:gd name="T28" fmla="*/ 30163 w 450"/>
                    <a:gd name="T29" fmla="*/ 11113 h 37"/>
                    <a:gd name="T30" fmla="*/ 66675 w 450"/>
                    <a:gd name="T31" fmla="*/ 15875 h 37"/>
                    <a:gd name="T32" fmla="*/ 109538 w 450"/>
                    <a:gd name="T33" fmla="*/ 22225 h 37"/>
                    <a:gd name="T34" fmla="*/ 153988 w 450"/>
                    <a:gd name="T35" fmla="*/ 23813 h 37"/>
                    <a:gd name="T36" fmla="*/ 247650 w 450"/>
                    <a:gd name="T37" fmla="*/ 30163 h 37"/>
                    <a:gd name="T38" fmla="*/ 327025 w 450"/>
                    <a:gd name="T39" fmla="*/ 30163 h 37"/>
                    <a:gd name="T40" fmla="*/ 327025 w 450"/>
                    <a:gd name="T41" fmla="*/ 30163 h 37"/>
                    <a:gd name="T42" fmla="*/ 417513 w 450"/>
                    <a:gd name="T43" fmla="*/ 28575 h 37"/>
                    <a:gd name="T44" fmla="*/ 527050 w 450"/>
                    <a:gd name="T45" fmla="*/ 23813 h 37"/>
                    <a:gd name="T46" fmla="*/ 582613 w 450"/>
                    <a:gd name="T47" fmla="*/ 20638 h 37"/>
                    <a:gd name="T48" fmla="*/ 633413 w 450"/>
                    <a:gd name="T49" fmla="*/ 15875 h 37"/>
                    <a:gd name="T50" fmla="*/ 679450 w 450"/>
                    <a:gd name="T51" fmla="*/ 9525 h 37"/>
                    <a:gd name="T52" fmla="*/ 714375 w 450"/>
                    <a:gd name="T53" fmla="*/ 0 h 37"/>
                    <a:gd name="T54" fmla="*/ 714375 w 450"/>
                    <a:gd name="T55" fmla="*/ 0 h 37"/>
                    <a:gd name="T56" fmla="*/ 709613 w 450"/>
                    <a:gd name="T57" fmla="*/ 17463 h 37"/>
                    <a:gd name="T58" fmla="*/ 709613 w 450"/>
                    <a:gd name="T59" fmla="*/ 17463 h 37"/>
                    <a:gd name="T60" fmla="*/ 704850 w 450"/>
                    <a:gd name="T61" fmla="*/ 23813 h 37"/>
                    <a:gd name="T62" fmla="*/ 693738 w 450"/>
                    <a:gd name="T63" fmla="*/ 28575 h 37"/>
                    <a:gd name="T64" fmla="*/ 681038 w 450"/>
                    <a:gd name="T65" fmla="*/ 33338 h 37"/>
                    <a:gd name="T66" fmla="*/ 661988 w 450"/>
                    <a:gd name="T67" fmla="*/ 36513 h 37"/>
                    <a:gd name="T68" fmla="*/ 612775 w 450"/>
                    <a:gd name="T69" fmla="*/ 46038 h 37"/>
                    <a:gd name="T70" fmla="*/ 557213 w 450"/>
                    <a:gd name="T71" fmla="*/ 50800 h 37"/>
                    <a:gd name="T72" fmla="*/ 493713 w 450"/>
                    <a:gd name="T73" fmla="*/ 53975 h 37"/>
                    <a:gd name="T74" fmla="*/ 431800 w 450"/>
                    <a:gd name="T75" fmla="*/ 58738 h 37"/>
                    <a:gd name="T76" fmla="*/ 328613 w 450"/>
                    <a:gd name="T77" fmla="*/ 58738 h 37"/>
                    <a:gd name="T78" fmla="*/ 328613 w 450"/>
                    <a:gd name="T79" fmla="*/ 58738 h 3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0" y="2"/>
                      </a:lnTo>
                      <a:lnTo>
                        <a:pt x="19" y="7"/>
                      </a:lnTo>
                      <a:lnTo>
                        <a:pt x="42" y="10"/>
                      </a:lnTo>
                      <a:lnTo>
                        <a:pt x="69" y="14"/>
                      </a:lnTo>
                      <a:lnTo>
                        <a:pt x="97" y="15"/>
                      </a:lnTo>
                      <a:lnTo>
                        <a:pt x="156" y="19"/>
                      </a:lnTo>
                      <a:lnTo>
                        <a:pt x="206" y="19"/>
                      </a:lnTo>
                      <a:lnTo>
                        <a:pt x="263" y="18"/>
                      </a:lnTo>
                      <a:lnTo>
                        <a:pt x="332" y="15"/>
                      </a:lnTo>
                      <a:lnTo>
                        <a:pt x="367" y="13"/>
                      </a:lnTo>
                      <a:lnTo>
                        <a:pt x="399" y="10"/>
                      </a:lnTo>
                      <a:lnTo>
                        <a:pt x="428" y="6"/>
                      </a:lnTo>
                      <a:lnTo>
                        <a:pt x="450" y="0"/>
                      </a:lnTo>
                      <a:lnTo>
                        <a:pt x="447" y="11"/>
                      </a:lnTo>
                      <a:lnTo>
                        <a:pt x="444" y="15"/>
                      </a:lnTo>
                      <a:lnTo>
                        <a:pt x="437" y="18"/>
                      </a:lnTo>
                      <a:lnTo>
                        <a:pt x="429" y="21"/>
                      </a:lnTo>
                      <a:lnTo>
                        <a:pt x="417" y="23"/>
                      </a:lnTo>
                      <a:lnTo>
                        <a:pt x="386" y="29"/>
                      </a:lnTo>
                      <a:lnTo>
                        <a:pt x="351" y="32"/>
                      </a:lnTo>
                      <a:lnTo>
                        <a:pt x="311" y="34"/>
                      </a:lnTo>
                      <a:lnTo>
                        <a:pt x="272"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4" name="íslïḑé"/>
                <p:cNvSpPr/>
                <p:nvPr/>
              </p:nvSpPr>
              <p:spPr bwMode="auto">
                <a:xfrm>
                  <a:off x="2212976" y="5440363"/>
                  <a:ext cx="1306513" cy="96838"/>
                </a:xfrm>
                <a:custGeom>
                  <a:avLst/>
                  <a:gdLst>
                    <a:gd name="T0" fmla="*/ 31750 w 823"/>
                    <a:gd name="T1" fmla="*/ 58738 h 61"/>
                    <a:gd name="T2" fmla="*/ 1250950 w 823"/>
                    <a:gd name="T3" fmla="*/ 0 h 61"/>
                    <a:gd name="T4" fmla="*/ 1250950 w 823"/>
                    <a:gd name="T5" fmla="*/ 0 h 61"/>
                    <a:gd name="T6" fmla="*/ 1250950 w 823"/>
                    <a:gd name="T7" fmla="*/ 6350 h 61"/>
                    <a:gd name="T8" fmla="*/ 1255713 w 823"/>
                    <a:gd name="T9" fmla="*/ 11113 h 61"/>
                    <a:gd name="T10" fmla="*/ 1262063 w 823"/>
                    <a:gd name="T11" fmla="*/ 15875 h 61"/>
                    <a:gd name="T12" fmla="*/ 1276350 w 823"/>
                    <a:gd name="T13" fmla="*/ 19050 h 61"/>
                    <a:gd name="T14" fmla="*/ 1276350 w 823"/>
                    <a:gd name="T15" fmla="*/ 19050 h 61"/>
                    <a:gd name="T16" fmla="*/ 1285875 w 823"/>
                    <a:gd name="T17" fmla="*/ 23813 h 61"/>
                    <a:gd name="T18" fmla="*/ 1295400 w 823"/>
                    <a:gd name="T19" fmla="*/ 25400 h 61"/>
                    <a:gd name="T20" fmla="*/ 1301750 w 823"/>
                    <a:gd name="T21" fmla="*/ 30163 h 61"/>
                    <a:gd name="T22" fmla="*/ 1306513 w 823"/>
                    <a:gd name="T23" fmla="*/ 36513 h 61"/>
                    <a:gd name="T24" fmla="*/ 0 w 823"/>
                    <a:gd name="T25" fmla="*/ 96838 h 61"/>
                    <a:gd name="T26" fmla="*/ 0 w 823"/>
                    <a:gd name="T27" fmla="*/ 96838 h 61"/>
                    <a:gd name="T28" fmla="*/ 12700 w 823"/>
                    <a:gd name="T29" fmla="*/ 92075 h 61"/>
                    <a:gd name="T30" fmla="*/ 12700 w 823"/>
                    <a:gd name="T31" fmla="*/ 92075 h 61"/>
                    <a:gd name="T32" fmla="*/ 23813 w 823"/>
                    <a:gd name="T33" fmla="*/ 90488 h 61"/>
                    <a:gd name="T34" fmla="*/ 31750 w 823"/>
                    <a:gd name="T35" fmla="*/ 85725 h 61"/>
                    <a:gd name="T36" fmla="*/ 36513 w 823"/>
                    <a:gd name="T37" fmla="*/ 82550 h 61"/>
                    <a:gd name="T38" fmla="*/ 38100 w 823"/>
                    <a:gd name="T39" fmla="*/ 77788 h 61"/>
                    <a:gd name="T40" fmla="*/ 38100 w 823"/>
                    <a:gd name="T41" fmla="*/ 73025 h 61"/>
                    <a:gd name="T42" fmla="*/ 36513 w 823"/>
                    <a:gd name="T43" fmla="*/ 68263 h 61"/>
                    <a:gd name="T44" fmla="*/ 31750 w 823"/>
                    <a:gd name="T45" fmla="*/ 58738 h 61"/>
                    <a:gd name="T46" fmla="*/ 31750 w 823"/>
                    <a:gd name="T47" fmla="*/ 58738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823" h="61">
                      <a:moveTo>
                        <a:pt x="20" y="37"/>
                      </a:moveTo>
                      <a:lnTo>
                        <a:pt x="788" y="0"/>
                      </a:lnTo>
                      <a:lnTo>
                        <a:pt x="788" y="4"/>
                      </a:lnTo>
                      <a:lnTo>
                        <a:pt x="791" y="7"/>
                      </a:lnTo>
                      <a:lnTo>
                        <a:pt x="795" y="10"/>
                      </a:lnTo>
                      <a:lnTo>
                        <a:pt x="804" y="12"/>
                      </a:lnTo>
                      <a:lnTo>
                        <a:pt x="810" y="15"/>
                      </a:lnTo>
                      <a:lnTo>
                        <a:pt x="816" y="16"/>
                      </a:lnTo>
                      <a:lnTo>
                        <a:pt x="820" y="19"/>
                      </a:lnTo>
                      <a:lnTo>
                        <a:pt x="823" y="23"/>
                      </a:lnTo>
                      <a:lnTo>
                        <a:pt x="0" y="61"/>
                      </a:lnTo>
                      <a:lnTo>
                        <a:pt x="8" y="58"/>
                      </a:lnTo>
                      <a:lnTo>
                        <a:pt x="15" y="57"/>
                      </a:lnTo>
                      <a:lnTo>
                        <a:pt x="20" y="54"/>
                      </a:lnTo>
                      <a:lnTo>
                        <a:pt x="23" y="52"/>
                      </a:lnTo>
                      <a:lnTo>
                        <a:pt x="24" y="49"/>
                      </a:lnTo>
                      <a:lnTo>
                        <a:pt x="24" y="46"/>
                      </a:lnTo>
                      <a:lnTo>
                        <a:pt x="23" y="43"/>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5" name="ïšḻíḑè"/>
                <p:cNvSpPr/>
                <p:nvPr/>
              </p:nvSpPr>
              <p:spPr bwMode="auto">
                <a:xfrm>
                  <a:off x="2189163" y="5332413"/>
                  <a:ext cx="1325563" cy="100013"/>
                </a:xfrm>
                <a:custGeom>
                  <a:avLst/>
                  <a:gdLst>
                    <a:gd name="T0" fmla="*/ 0 w 835"/>
                    <a:gd name="T1" fmla="*/ 63500 h 63"/>
                    <a:gd name="T2" fmla="*/ 1325563 w 835"/>
                    <a:gd name="T3" fmla="*/ 0 h 63"/>
                    <a:gd name="T4" fmla="*/ 1325563 w 835"/>
                    <a:gd name="T5" fmla="*/ 0 h 63"/>
                    <a:gd name="T6" fmla="*/ 1316038 w 835"/>
                    <a:gd name="T7" fmla="*/ 9525 h 63"/>
                    <a:gd name="T8" fmla="*/ 1303338 w 835"/>
                    <a:gd name="T9" fmla="*/ 14288 h 63"/>
                    <a:gd name="T10" fmla="*/ 1289050 w 835"/>
                    <a:gd name="T11" fmla="*/ 17463 h 63"/>
                    <a:gd name="T12" fmla="*/ 1279525 w 835"/>
                    <a:gd name="T13" fmla="*/ 17463 h 63"/>
                    <a:gd name="T14" fmla="*/ 1279525 w 835"/>
                    <a:gd name="T15" fmla="*/ 17463 h 63"/>
                    <a:gd name="T16" fmla="*/ 1270000 w 835"/>
                    <a:gd name="T17" fmla="*/ 20638 h 63"/>
                    <a:gd name="T18" fmla="*/ 1270000 w 835"/>
                    <a:gd name="T19" fmla="*/ 22225 h 63"/>
                    <a:gd name="T20" fmla="*/ 1270000 w 835"/>
                    <a:gd name="T21" fmla="*/ 26988 h 63"/>
                    <a:gd name="T22" fmla="*/ 1273175 w 835"/>
                    <a:gd name="T23" fmla="*/ 33338 h 63"/>
                    <a:gd name="T24" fmla="*/ 1276350 w 835"/>
                    <a:gd name="T25" fmla="*/ 41275 h 63"/>
                    <a:gd name="T26" fmla="*/ 66675 w 835"/>
                    <a:gd name="T27" fmla="*/ 100013 h 63"/>
                    <a:gd name="T28" fmla="*/ 66675 w 835"/>
                    <a:gd name="T29" fmla="*/ 100013 h 63"/>
                    <a:gd name="T30" fmla="*/ 66675 w 835"/>
                    <a:gd name="T31" fmla="*/ 95250 h 63"/>
                    <a:gd name="T32" fmla="*/ 65088 w 835"/>
                    <a:gd name="T33" fmla="*/ 95250 h 63"/>
                    <a:gd name="T34" fmla="*/ 57150 w 835"/>
                    <a:gd name="T35" fmla="*/ 93663 h 63"/>
                    <a:gd name="T36" fmla="*/ 57150 w 835"/>
                    <a:gd name="T37" fmla="*/ 93663 h 63"/>
                    <a:gd name="T38" fmla="*/ 42863 w 835"/>
                    <a:gd name="T39" fmla="*/ 90488 h 63"/>
                    <a:gd name="T40" fmla="*/ 25400 w 835"/>
                    <a:gd name="T41" fmla="*/ 84138 h 63"/>
                    <a:gd name="T42" fmla="*/ 11113 w 835"/>
                    <a:gd name="T43" fmla="*/ 76200 h 63"/>
                    <a:gd name="T44" fmla="*/ 4763 w 835"/>
                    <a:gd name="T45" fmla="*/ 69850 h 63"/>
                    <a:gd name="T46" fmla="*/ 0 w 835"/>
                    <a:gd name="T47" fmla="*/ 63500 h 63"/>
                    <a:gd name="T48" fmla="*/ 0 w 835"/>
                    <a:gd name="T49" fmla="*/ 6350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35" h="63">
                      <a:moveTo>
                        <a:pt x="0" y="40"/>
                      </a:moveTo>
                      <a:lnTo>
                        <a:pt x="835" y="0"/>
                      </a:lnTo>
                      <a:lnTo>
                        <a:pt x="829" y="6"/>
                      </a:lnTo>
                      <a:lnTo>
                        <a:pt x="821" y="9"/>
                      </a:lnTo>
                      <a:lnTo>
                        <a:pt x="812" y="11"/>
                      </a:lnTo>
                      <a:lnTo>
                        <a:pt x="806" y="11"/>
                      </a:lnTo>
                      <a:lnTo>
                        <a:pt x="800" y="13"/>
                      </a:lnTo>
                      <a:lnTo>
                        <a:pt x="800" y="14"/>
                      </a:lnTo>
                      <a:lnTo>
                        <a:pt x="800" y="17"/>
                      </a:lnTo>
                      <a:lnTo>
                        <a:pt x="802" y="21"/>
                      </a:lnTo>
                      <a:lnTo>
                        <a:pt x="804" y="26"/>
                      </a:lnTo>
                      <a:lnTo>
                        <a:pt x="42" y="63"/>
                      </a:lnTo>
                      <a:lnTo>
                        <a:pt x="42" y="60"/>
                      </a:lnTo>
                      <a:lnTo>
                        <a:pt x="41" y="60"/>
                      </a:lnTo>
                      <a:lnTo>
                        <a:pt x="36" y="59"/>
                      </a:lnTo>
                      <a:lnTo>
                        <a:pt x="27" y="57"/>
                      </a:lnTo>
                      <a:lnTo>
                        <a:pt x="16" y="53"/>
                      </a:lnTo>
                      <a:lnTo>
                        <a:pt x="7" y="48"/>
                      </a:lnTo>
                      <a:lnTo>
                        <a:pt x="3" y="44"/>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6" name="íśľïďé"/>
                <p:cNvSpPr/>
                <p:nvPr/>
              </p:nvSpPr>
              <p:spPr bwMode="auto">
                <a:xfrm>
                  <a:off x="2216151" y="5529263"/>
                  <a:ext cx="1268413" cy="96838"/>
                </a:xfrm>
                <a:custGeom>
                  <a:avLst/>
                  <a:gdLst>
                    <a:gd name="T0" fmla="*/ 0 w 799"/>
                    <a:gd name="T1" fmla="*/ 57150 h 61"/>
                    <a:gd name="T2" fmla="*/ 1262063 w 799"/>
                    <a:gd name="T3" fmla="*/ 0 h 61"/>
                    <a:gd name="T4" fmla="*/ 1262063 w 799"/>
                    <a:gd name="T5" fmla="*/ 0 h 61"/>
                    <a:gd name="T6" fmla="*/ 1260475 w 799"/>
                    <a:gd name="T7" fmla="*/ 6350 h 61"/>
                    <a:gd name="T8" fmla="*/ 1262063 w 799"/>
                    <a:gd name="T9" fmla="*/ 15875 h 61"/>
                    <a:gd name="T10" fmla="*/ 1268413 w 799"/>
                    <a:gd name="T11" fmla="*/ 36513 h 61"/>
                    <a:gd name="T12" fmla="*/ 17463 w 799"/>
                    <a:gd name="T13" fmla="*/ 96838 h 61"/>
                    <a:gd name="T14" fmla="*/ 17463 w 799"/>
                    <a:gd name="T15" fmla="*/ 96838 h 61"/>
                    <a:gd name="T16" fmla="*/ 20638 w 799"/>
                    <a:gd name="T17" fmla="*/ 82550 h 61"/>
                    <a:gd name="T18" fmla="*/ 20638 w 799"/>
                    <a:gd name="T19" fmla="*/ 73025 h 61"/>
                    <a:gd name="T20" fmla="*/ 17463 w 799"/>
                    <a:gd name="T21" fmla="*/ 68263 h 61"/>
                    <a:gd name="T22" fmla="*/ 15875 w 799"/>
                    <a:gd name="T23" fmla="*/ 63500 h 61"/>
                    <a:gd name="T24" fmla="*/ 9525 w 799"/>
                    <a:gd name="T25" fmla="*/ 61913 h 61"/>
                    <a:gd name="T26" fmla="*/ 0 w 799"/>
                    <a:gd name="T27" fmla="*/ 57150 h 61"/>
                    <a:gd name="T28" fmla="*/ 0 w 799"/>
                    <a:gd name="T29" fmla="*/ 5715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9" h="61">
                      <a:moveTo>
                        <a:pt x="0" y="36"/>
                      </a:moveTo>
                      <a:lnTo>
                        <a:pt x="795" y="0"/>
                      </a:lnTo>
                      <a:lnTo>
                        <a:pt x="794" y="4"/>
                      </a:lnTo>
                      <a:lnTo>
                        <a:pt x="795" y="10"/>
                      </a:lnTo>
                      <a:lnTo>
                        <a:pt x="799" y="23"/>
                      </a:lnTo>
                      <a:lnTo>
                        <a:pt x="11" y="61"/>
                      </a:lnTo>
                      <a:lnTo>
                        <a:pt x="13" y="52"/>
                      </a:lnTo>
                      <a:lnTo>
                        <a:pt x="13" y="46"/>
                      </a:lnTo>
                      <a:lnTo>
                        <a:pt x="11" y="43"/>
                      </a:lnTo>
                      <a:lnTo>
                        <a:pt x="10" y="40"/>
                      </a:lnTo>
                      <a:lnTo>
                        <a:pt x="6" y="39"/>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7" name="íṣliḓè"/>
                <p:cNvSpPr/>
                <p:nvPr/>
              </p:nvSpPr>
              <p:spPr bwMode="auto">
                <a:xfrm>
                  <a:off x="2227263" y="5614988"/>
                  <a:ext cx="1285875" cy="96838"/>
                </a:xfrm>
                <a:custGeom>
                  <a:avLst/>
                  <a:gdLst>
                    <a:gd name="T0" fmla="*/ 4763 w 810"/>
                    <a:gd name="T1" fmla="*/ 57150 h 61"/>
                    <a:gd name="T2" fmla="*/ 1250950 w 810"/>
                    <a:gd name="T3" fmla="*/ 0 h 61"/>
                    <a:gd name="T4" fmla="*/ 1250950 w 810"/>
                    <a:gd name="T5" fmla="*/ 0 h 61"/>
                    <a:gd name="T6" fmla="*/ 1250950 w 810"/>
                    <a:gd name="T7" fmla="*/ 7938 h 61"/>
                    <a:gd name="T8" fmla="*/ 1254125 w 810"/>
                    <a:gd name="T9" fmla="*/ 17463 h 61"/>
                    <a:gd name="T10" fmla="*/ 1262063 w 810"/>
                    <a:gd name="T11" fmla="*/ 25400 h 61"/>
                    <a:gd name="T12" fmla="*/ 1274763 w 810"/>
                    <a:gd name="T13" fmla="*/ 31750 h 61"/>
                    <a:gd name="T14" fmla="*/ 1274763 w 810"/>
                    <a:gd name="T15" fmla="*/ 31750 h 61"/>
                    <a:gd name="T16" fmla="*/ 1285875 w 810"/>
                    <a:gd name="T17" fmla="*/ 36513 h 61"/>
                    <a:gd name="T18" fmla="*/ 0 w 810"/>
                    <a:gd name="T19" fmla="*/ 96838 h 61"/>
                    <a:gd name="T20" fmla="*/ 0 w 810"/>
                    <a:gd name="T21" fmla="*/ 96838 h 61"/>
                    <a:gd name="T22" fmla="*/ 6350 w 810"/>
                    <a:gd name="T23" fmla="*/ 87313 h 61"/>
                    <a:gd name="T24" fmla="*/ 9525 w 810"/>
                    <a:gd name="T25" fmla="*/ 79375 h 61"/>
                    <a:gd name="T26" fmla="*/ 6350 w 810"/>
                    <a:gd name="T27" fmla="*/ 68263 h 61"/>
                    <a:gd name="T28" fmla="*/ 4763 w 810"/>
                    <a:gd name="T29" fmla="*/ 57150 h 61"/>
                    <a:gd name="T30" fmla="*/ 4763 w 810"/>
                    <a:gd name="T31" fmla="*/ 57150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10" h="61">
                      <a:moveTo>
                        <a:pt x="3" y="36"/>
                      </a:moveTo>
                      <a:lnTo>
                        <a:pt x="788" y="0"/>
                      </a:lnTo>
                      <a:lnTo>
                        <a:pt x="788" y="5"/>
                      </a:lnTo>
                      <a:lnTo>
                        <a:pt x="790" y="11"/>
                      </a:lnTo>
                      <a:lnTo>
                        <a:pt x="795" y="16"/>
                      </a:lnTo>
                      <a:lnTo>
                        <a:pt x="803" y="20"/>
                      </a:lnTo>
                      <a:lnTo>
                        <a:pt x="810" y="23"/>
                      </a:lnTo>
                      <a:lnTo>
                        <a:pt x="0" y="61"/>
                      </a:lnTo>
                      <a:lnTo>
                        <a:pt x="4" y="55"/>
                      </a:lnTo>
                      <a:lnTo>
                        <a:pt x="6" y="50"/>
                      </a:lnTo>
                      <a:lnTo>
                        <a:pt x="4" y="43"/>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8" name="í$ḻïḋè"/>
                <p:cNvSpPr/>
                <p:nvPr/>
              </p:nvSpPr>
              <p:spPr bwMode="auto">
                <a:xfrm>
                  <a:off x="2219326" y="5713413"/>
                  <a:ext cx="1262063" cy="96838"/>
                </a:xfrm>
                <a:custGeom>
                  <a:avLst/>
                  <a:gdLst>
                    <a:gd name="T0" fmla="*/ 0 w 795"/>
                    <a:gd name="T1" fmla="*/ 60325 h 61"/>
                    <a:gd name="T2" fmla="*/ 1250950 w 795"/>
                    <a:gd name="T3" fmla="*/ 0 h 61"/>
                    <a:gd name="T4" fmla="*/ 1250950 w 795"/>
                    <a:gd name="T5" fmla="*/ 0 h 61"/>
                    <a:gd name="T6" fmla="*/ 1257300 w 795"/>
                    <a:gd name="T7" fmla="*/ 12700 h 61"/>
                    <a:gd name="T8" fmla="*/ 1262063 w 795"/>
                    <a:gd name="T9" fmla="*/ 23813 h 61"/>
                    <a:gd name="T10" fmla="*/ 1262063 w 795"/>
                    <a:gd name="T11" fmla="*/ 34925 h 61"/>
                    <a:gd name="T12" fmla="*/ 1262063 w 795"/>
                    <a:gd name="T13" fmla="*/ 34925 h 61"/>
                    <a:gd name="T14" fmla="*/ 1262063 w 795"/>
                    <a:gd name="T15" fmla="*/ 38100 h 61"/>
                    <a:gd name="T16" fmla="*/ 14288 w 795"/>
                    <a:gd name="T17" fmla="*/ 96838 h 61"/>
                    <a:gd name="T18" fmla="*/ 14288 w 795"/>
                    <a:gd name="T19" fmla="*/ 96838 h 61"/>
                    <a:gd name="T20" fmla="*/ 17463 w 795"/>
                    <a:gd name="T21" fmla="*/ 88900 h 61"/>
                    <a:gd name="T22" fmla="*/ 20638 w 795"/>
                    <a:gd name="T23" fmla="*/ 79375 h 61"/>
                    <a:gd name="T24" fmla="*/ 26988 w 795"/>
                    <a:gd name="T25" fmla="*/ 68263 h 61"/>
                    <a:gd name="T26" fmla="*/ 26988 w 795"/>
                    <a:gd name="T27" fmla="*/ 65088 h 61"/>
                    <a:gd name="T28" fmla="*/ 23813 w 795"/>
                    <a:gd name="T29" fmla="*/ 61913 h 61"/>
                    <a:gd name="T30" fmla="*/ 14288 w 795"/>
                    <a:gd name="T31" fmla="*/ 60325 h 61"/>
                    <a:gd name="T32" fmla="*/ 0 w 795"/>
                    <a:gd name="T33" fmla="*/ 60325 h 61"/>
                    <a:gd name="T34" fmla="*/ 0 w 795"/>
                    <a:gd name="T35" fmla="*/ 60325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5" h="61">
                      <a:moveTo>
                        <a:pt x="0" y="38"/>
                      </a:moveTo>
                      <a:lnTo>
                        <a:pt x="788" y="0"/>
                      </a:lnTo>
                      <a:lnTo>
                        <a:pt x="792" y="8"/>
                      </a:lnTo>
                      <a:lnTo>
                        <a:pt x="795" y="15"/>
                      </a:lnTo>
                      <a:lnTo>
                        <a:pt x="795" y="22"/>
                      </a:lnTo>
                      <a:lnTo>
                        <a:pt x="795" y="24"/>
                      </a:lnTo>
                      <a:lnTo>
                        <a:pt x="9" y="61"/>
                      </a:lnTo>
                      <a:lnTo>
                        <a:pt x="11" y="56"/>
                      </a:lnTo>
                      <a:lnTo>
                        <a:pt x="13" y="50"/>
                      </a:lnTo>
                      <a:lnTo>
                        <a:pt x="17" y="43"/>
                      </a:lnTo>
                      <a:lnTo>
                        <a:pt x="17" y="41"/>
                      </a:lnTo>
                      <a:lnTo>
                        <a:pt x="15" y="39"/>
                      </a:lnTo>
                      <a:lnTo>
                        <a:pt x="9"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39" name="ïsļîḍe"/>
                <p:cNvSpPr/>
                <p:nvPr/>
              </p:nvSpPr>
              <p:spPr bwMode="auto">
                <a:xfrm>
                  <a:off x="2214563" y="5803900"/>
                  <a:ext cx="1306513" cy="96838"/>
                </a:xfrm>
                <a:custGeom>
                  <a:avLst/>
                  <a:gdLst>
                    <a:gd name="T0" fmla="*/ 23813 w 823"/>
                    <a:gd name="T1" fmla="*/ 57150 h 61"/>
                    <a:gd name="T2" fmla="*/ 1260475 w 823"/>
                    <a:gd name="T3" fmla="*/ 0 h 61"/>
                    <a:gd name="T4" fmla="*/ 1260475 w 823"/>
                    <a:gd name="T5" fmla="*/ 0 h 61"/>
                    <a:gd name="T6" fmla="*/ 1260475 w 823"/>
                    <a:gd name="T7" fmla="*/ 6350 h 61"/>
                    <a:gd name="T8" fmla="*/ 1263650 w 823"/>
                    <a:gd name="T9" fmla="*/ 11113 h 61"/>
                    <a:gd name="T10" fmla="*/ 1270000 w 823"/>
                    <a:gd name="T11" fmla="*/ 17463 h 61"/>
                    <a:gd name="T12" fmla="*/ 1281113 w 823"/>
                    <a:gd name="T13" fmla="*/ 20638 h 61"/>
                    <a:gd name="T14" fmla="*/ 1281113 w 823"/>
                    <a:gd name="T15" fmla="*/ 20638 h 61"/>
                    <a:gd name="T16" fmla="*/ 1296988 w 823"/>
                    <a:gd name="T17" fmla="*/ 28575 h 61"/>
                    <a:gd name="T18" fmla="*/ 1306513 w 823"/>
                    <a:gd name="T19" fmla="*/ 34925 h 61"/>
                    <a:gd name="T20" fmla="*/ 0 w 823"/>
                    <a:gd name="T21" fmla="*/ 96838 h 61"/>
                    <a:gd name="T22" fmla="*/ 0 w 823"/>
                    <a:gd name="T23" fmla="*/ 96838 h 61"/>
                    <a:gd name="T24" fmla="*/ 4763 w 823"/>
                    <a:gd name="T25" fmla="*/ 93663 h 61"/>
                    <a:gd name="T26" fmla="*/ 4763 w 823"/>
                    <a:gd name="T27" fmla="*/ 93663 h 61"/>
                    <a:gd name="T28" fmla="*/ 17463 w 823"/>
                    <a:gd name="T29" fmla="*/ 87313 h 61"/>
                    <a:gd name="T30" fmla="*/ 22225 w 823"/>
                    <a:gd name="T31" fmla="*/ 84138 h 61"/>
                    <a:gd name="T32" fmla="*/ 23813 w 823"/>
                    <a:gd name="T33" fmla="*/ 79375 h 61"/>
                    <a:gd name="T34" fmla="*/ 25400 w 823"/>
                    <a:gd name="T35" fmla="*/ 68263 h 61"/>
                    <a:gd name="T36" fmla="*/ 23813 w 823"/>
                    <a:gd name="T37" fmla="*/ 57150 h 61"/>
                    <a:gd name="T38" fmla="*/ 23813 w 823"/>
                    <a:gd name="T39" fmla="*/ 5715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23" h="61">
                      <a:moveTo>
                        <a:pt x="15" y="36"/>
                      </a:moveTo>
                      <a:lnTo>
                        <a:pt x="794" y="0"/>
                      </a:lnTo>
                      <a:lnTo>
                        <a:pt x="794" y="4"/>
                      </a:lnTo>
                      <a:lnTo>
                        <a:pt x="796" y="7"/>
                      </a:lnTo>
                      <a:lnTo>
                        <a:pt x="800" y="11"/>
                      </a:lnTo>
                      <a:lnTo>
                        <a:pt x="807" y="13"/>
                      </a:lnTo>
                      <a:lnTo>
                        <a:pt x="817" y="18"/>
                      </a:lnTo>
                      <a:lnTo>
                        <a:pt x="823" y="22"/>
                      </a:lnTo>
                      <a:lnTo>
                        <a:pt x="0" y="61"/>
                      </a:lnTo>
                      <a:lnTo>
                        <a:pt x="3" y="59"/>
                      </a:lnTo>
                      <a:lnTo>
                        <a:pt x="11" y="55"/>
                      </a:lnTo>
                      <a:lnTo>
                        <a:pt x="14" y="53"/>
                      </a:lnTo>
                      <a:lnTo>
                        <a:pt x="15" y="50"/>
                      </a:lnTo>
                      <a:lnTo>
                        <a:pt x="16" y="43"/>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0" name="îŝḷîḑé"/>
                <p:cNvSpPr/>
                <p:nvPr/>
              </p:nvSpPr>
              <p:spPr bwMode="auto">
                <a:xfrm>
                  <a:off x="2227263" y="5895975"/>
                  <a:ext cx="1250950" cy="96838"/>
                </a:xfrm>
                <a:custGeom>
                  <a:avLst/>
                  <a:gdLst>
                    <a:gd name="T0" fmla="*/ 0 w 788"/>
                    <a:gd name="T1" fmla="*/ 58738 h 61"/>
                    <a:gd name="T2" fmla="*/ 1247775 w 788"/>
                    <a:gd name="T3" fmla="*/ 0 h 61"/>
                    <a:gd name="T4" fmla="*/ 1247775 w 788"/>
                    <a:gd name="T5" fmla="*/ 0 h 61"/>
                    <a:gd name="T6" fmla="*/ 1244600 w 788"/>
                    <a:gd name="T7" fmla="*/ 9525 h 61"/>
                    <a:gd name="T8" fmla="*/ 1247775 w 788"/>
                    <a:gd name="T9" fmla="*/ 17463 h 61"/>
                    <a:gd name="T10" fmla="*/ 1250950 w 788"/>
                    <a:gd name="T11" fmla="*/ 39688 h 61"/>
                    <a:gd name="T12" fmla="*/ 11113 w 788"/>
                    <a:gd name="T13" fmla="*/ 96838 h 61"/>
                    <a:gd name="T14" fmla="*/ 11113 w 788"/>
                    <a:gd name="T15" fmla="*/ 96838 h 61"/>
                    <a:gd name="T16" fmla="*/ 12700 w 788"/>
                    <a:gd name="T17" fmla="*/ 85725 h 61"/>
                    <a:gd name="T18" fmla="*/ 12700 w 788"/>
                    <a:gd name="T19" fmla="*/ 76200 h 61"/>
                    <a:gd name="T20" fmla="*/ 9525 w 788"/>
                    <a:gd name="T21" fmla="*/ 66675 h 61"/>
                    <a:gd name="T22" fmla="*/ 0 w 788"/>
                    <a:gd name="T23" fmla="*/ 58738 h 61"/>
                    <a:gd name="T24" fmla="*/ 0 w 788"/>
                    <a:gd name="T25" fmla="*/ 5873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88" h="61">
                      <a:moveTo>
                        <a:pt x="0" y="37"/>
                      </a:moveTo>
                      <a:lnTo>
                        <a:pt x="786" y="0"/>
                      </a:lnTo>
                      <a:lnTo>
                        <a:pt x="784" y="6"/>
                      </a:lnTo>
                      <a:lnTo>
                        <a:pt x="786" y="11"/>
                      </a:lnTo>
                      <a:lnTo>
                        <a:pt x="788" y="25"/>
                      </a:lnTo>
                      <a:lnTo>
                        <a:pt x="7" y="61"/>
                      </a:lnTo>
                      <a:lnTo>
                        <a:pt x="8" y="54"/>
                      </a:lnTo>
                      <a:lnTo>
                        <a:pt x="8" y="48"/>
                      </a:lnTo>
                      <a:lnTo>
                        <a:pt x="6" y="42"/>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1" name="isḷîḑé"/>
                <p:cNvSpPr/>
                <p:nvPr/>
              </p:nvSpPr>
              <p:spPr bwMode="auto">
                <a:xfrm>
                  <a:off x="2246313" y="6029325"/>
                  <a:ext cx="1254125" cy="311150"/>
                </a:xfrm>
                <a:custGeom>
                  <a:avLst/>
                  <a:gdLst>
                    <a:gd name="T0" fmla="*/ 587375 w 790"/>
                    <a:gd name="T1" fmla="*/ 311150 h 196"/>
                    <a:gd name="T2" fmla="*/ 587375 w 790"/>
                    <a:gd name="T3" fmla="*/ 311150 h 196"/>
                    <a:gd name="T4" fmla="*/ 484188 w 790"/>
                    <a:gd name="T5" fmla="*/ 309563 h 196"/>
                    <a:gd name="T6" fmla="*/ 427038 w 790"/>
                    <a:gd name="T7" fmla="*/ 307975 h 196"/>
                    <a:gd name="T8" fmla="*/ 369888 w 790"/>
                    <a:gd name="T9" fmla="*/ 303213 h 196"/>
                    <a:gd name="T10" fmla="*/ 319088 w 790"/>
                    <a:gd name="T11" fmla="*/ 296863 h 196"/>
                    <a:gd name="T12" fmla="*/ 273050 w 790"/>
                    <a:gd name="T13" fmla="*/ 288925 h 196"/>
                    <a:gd name="T14" fmla="*/ 258763 w 790"/>
                    <a:gd name="T15" fmla="*/ 284163 h 196"/>
                    <a:gd name="T16" fmla="*/ 246063 w 790"/>
                    <a:gd name="T17" fmla="*/ 279400 h 196"/>
                    <a:gd name="T18" fmla="*/ 234950 w 790"/>
                    <a:gd name="T19" fmla="*/ 273050 h 196"/>
                    <a:gd name="T20" fmla="*/ 233363 w 790"/>
                    <a:gd name="T21" fmla="*/ 266700 h 196"/>
                    <a:gd name="T22" fmla="*/ 233363 w 790"/>
                    <a:gd name="T23" fmla="*/ 266700 h 196"/>
                    <a:gd name="T24" fmla="*/ 228600 w 790"/>
                    <a:gd name="T25" fmla="*/ 254000 h 196"/>
                    <a:gd name="T26" fmla="*/ 222250 w 790"/>
                    <a:gd name="T27" fmla="*/ 242888 h 196"/>
                    <a:gd name="T28" fmla="*/ 211138 w 790"/>
                    <a:gd name="T29" fmla="*/ 230188 h 196"/>
                    <a:gd name="T30" fmla="*/ 198438 w 790"/>
                    <a:gd name="T31" fmla="*/ 219075 h 196"/>
                    <a:gd name="T32" fmla="*/ 157163 w 790"/>
                    <a:gd name="T33" fmla="*/ 192088 h 196"/>
                    <a:gd name="T34" fmla="*/ 101600 w 790"/>
                    <a:gd name="T35" fmla="*/ 157163 h 196"/>
                    <a:gd name="T36" fmla="*/ 101600 w 790"/>
                    <a:gd name="T37" fmla="*/ 157163 h 196"/>
                    <a:gd name="T38" fmla="*/ 82550 w 790"/>
                    <a:gd name="T39" fmla="*/ 146050 h 196"/>
                    <a:gd name="T40" fmla="*/ 66675 w 790"/>
                    <a:gd name="T41" fmla="*/ 133350 h 196"/>
                    <a:gd name="T42" fmla="*/ 52388 w 790"/>
                    <a:gd name="T43" fmla="*/ 120650 h 196"/>
                    <a:gd name="T44" fmla="*/ 36513 w 790"/>
                    <a:gd name="T45" fmla="*/ 107950 h 196"/>
                    <a:gd name="T46" fmla="*/ 17463 w 790"/>
                    <a:gd name="T47" fmla="*/ 84138 h 196"/>
                    <a:gd name="T48" fmla="*/ 0 w 790"/>
                    <a:gd name="T49" fmla="*/ 58738 h 196"/>
                    <a:gd name="T50" fmla="*/ 1254125 w 790"/>
                    <a:gd name="T51" fmla="*/ 0 h 196"/>
                    <a:gd name="T52" fmla="*/ 1254125 w 790"/>
                    <a:gd name="T53" fmla="*/ 0 h 196"/>
                    <a:gd name="T54" fmla="*/ 1247775 w 790"/>
                    <a:gd name="T55" fmla="*/ 19050 h 196"/>
                    <a:gd name="T56" fmla="*/ 1235075 w 790"/>
                    <a:gd name="T57" fmla="*/ 38100 h 196"/>
                    <a:gd name="T58" fmla="*/ 1222375 w 790"/>
                    <a:gd name="T59" fmla="*/ 60325 h 196"/>
                    <a:gd name="T60" fmla="*/ 1206500 w 790"/>
                    <a:gd name="T61" fmla="*/ 79375 h 196"/>
                    <a:gd name="T62" fmla="*/ 1189038 w 790"/>
                    <a:gd name="T63" fmla="*/ 98425 h 196"/>
                    <a:gd name="T64" fmla="*/ 1171575 w 790"/>
                    <a:gd name="T65" fmla="*/ 120650 h 196"/>
                    <a:gd name="T66" fmla="*/ 1128713 w 790"/>
                    <a:gd name="T67" fmla="*/ 157163 h 196"/>
                    <a:gd name="T68" fmla="*/ 1128713 w 790"/>
                    <a:gd name="T69" fmla="*/ 157163 h 196"/>
                    <a:gd name="T70" fmla="*/ 1104900 w 790"/>
                    <a:gd name="T71" fmla="*/ 176213 h 196"/>
                    <a:gd name="T72" fmla="*/ 1082675 w 790"/>
                    <a:gd name="T73" fmla="*/ 193675 h 196"/>
                    <a:gd name="T74" fmla="*/ 1042988 w 790"/>
                    <a:gd name="T75" fmla="*/ 219075 h 196"/>
                    <a:gd name="T76" fmla="*/ 1025525 w 790"/>
                    <a:gd name="T77" fmla="*/ 231775 h 196"/>
                    <a:gd name="T78" fmla="*/ 1012825 w 790"/>
                    <a:gd name="T79" fmla="*/ 242888 h 196"/>
                    <a:gd name="T80" fmla="*/ 1004888 w 790"/>
                    <a:gd name="T81" fmla="*/ 254000 h 196"/>
                    <a:gd name="T82" fmla="*/ 1000125 w 790"/>
                    <a:gd name="T83" fmla="*/ 266700 h 196"/>
                    <a:gd name="T84" fmla="*/ 1000125 w 790"/>
                    <a:gd name="T85" fmla="*/ 266700 h 196"/>
                    <a:gd name="T86" fmla="*/ 998538 w 790"/>
                    <a:gd name="T87" fmla="*/ 268288 h 196"/>
                    <a:gd name="T88" fmla="*/ 995363 w 790"/>
                    <a:gd name="T89" fmla="*/ 273050 h 196"/>
                    <a:gd name="T90" fmla="*/ 985838 w 790"/>
                    <a:gd name="T91" fmla="*/ 279400 h 196"/>
                    <a:gd name="T92" fmla="*/ 968375 w 790"/>
                    <a:gd name="T93" fmla="*/ 284163 h 196"/>
                    <a:gd name="T94" fmla="*/ 949325 w 790"/>
                    <a:gd name="T95" fmla="*/ 288925 h 196"/>
                    <a:gd name="T96" fmla="*/ 895350 w 790"/>
                    <a:gd name="T97" fmla="*/ 296863 h 196"/>
                    <a:gd name="T98" fmla="*/ 833438 w 790"/>
                    <a:gd name="T99" fmla="*/ 303213 h 196"/>
                    <a:gd name="T100" fmla="*/ 766763 w 790"/>
                    <a:gd name="T101" fmla="*/ 307975 h 196"/>
                    <a:gd name="T102" fmla="*/ 696913 w 790"/>
                    <a:gd name="T103" fmla="*/ 309563 h 196"/>
                    <a:gd name="T104" fmla="*/ 587375 w 790"/>
                    <a:gd name="T105" fmla="*/ 311150 h 196"/>
                    <a:gd name="T106" fmla="*/ 587375 w 790"/>
                    <a:gd name="T107" fmla="*/ 311150 h 19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4" y="160"/>
                      </a:lnTo>
                      <a:lnTo>
                        <a:pt x="140" y="153"/>
                      </a:lnTo>
                      <a:lnTo>
                        <a:pt x="133" y="145"/>
                      </a:lnTo>
                      <a:lnTo>
                        <a:pt x="125" y="138"/>
                      </a:lnTo>
                      <a:lnTo>
                        <a:pt x="99" y="121"/>
                      </a:lnTo>
                      <a:lnTo>
                        <a:pt x="64" y="99"/>
                      </a:lnTo>
                      <a:lnTo>
                        <a:pt x="52" y="92"/>
                      </a:lnTo>
                      <a:lnTo>
                        <a:pt x="42" y="84"/>
                      </a:lnTo>
                      <a:lnTo>
                        <a:pt x="33" y="76"/>
                      </a:lnTo>
                      <a:lnTo>
                        <a:pt x="23" y="68"/>
                      </a:lnTo>
                      <a:lnTo>
                        <a:pt x="11" y="53"/>
                      </a:lnTo>
                      <a:lnTo>
                        <a:pt x="0" y="37"/>
                      </a:lnTo>
                      <a:lnTo>
                        <a:pt x="790" y="0"/>
                      </a:lnTo>
                      <a:lnTo>
                        <a:pt x="786" y="12"/>
                      </a:lnTo>
                      <a:lnTo>
                        <a:pt x="778" y="24"/>
                      </a:lnTo>
                      <a:lnTo>
                        <a:pt x="770" y="38"/>
                      </a:lnTo>
                      <a:lnTo>
                        <a:pt x="760" y="50"/>
                      </a:lnTo>
                      <a:lnTo>
                        <a:pt x="749" y="62"/>
                      </a:lnTo>
                      <a:lnTo>
                        <a:pt x="738" y="76"/>
                      </a:lnTo>
                      <a:lnTo>
                        <a:pt x="711" y="99"/>
                      </a:lnTo>
                      <a:lnTo>
                        <a:pt x="696" y="111"/>
                      </a:lnTo>
                      <a:lnTo>
                        <a:pt x="682" y="122"/>
                      </a:lnTo>
                      <a:lnTo>
                        <a:pt x="657" y="138"/>
                      </a:lnTo>
                      <a:lnTo>
                        <a:pt x="646" y="146"/>
                      </a:lnTo>
                      <a:lnTo>
                        <a:pt x="638" y="153"/>
                      </a:lnTo>
                      <a:lnTo>
                        <a:pt x="633" y="160"/>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2" name="í$ḷïḓê"/>
                <p:cNvSpPr/>
                <p:nvPr/>
              </p:nvSpPr>
              <p:spPr bwMode="auto">
                <a:xfrm>
                  <a:off x="2470151" y="6061075"/>
                  <a:ext cx="361950" cy="279400"/>
                </a:xfrm>
                <a:custGeom>
                  <a:avLst/>
                  <a:gdLst>
                    <a:gd name="T0" fmla="*/ 130175 w 228"/>
                    <a:gd name="T1" fmla="*/ 269875 h 176"/>
                    <a:gd name="T2" fmla="*/ 130175 w 228"/>
                    <a:gd name="T3" fmla="*/ 269875 h 176"/>
                    <a:gd name="T4" fmla="*/ 115888 w 228"/>
                    <a:gd name="T5" fmla="*/ 236538 h 176"/>
                    <a:gd name="T6" fmla="*/ 103188 w 228"/>
                    <a:gd name="T7" fmla="*/ 206375 h 176"/>
                    <a:gd name="T8" fmla="*/ 82550 w 228"/>
                    <a:gd name="T9" fmla="*/ 173038 h 176"/>
                    <a:gd name="T10" fmla="*/ 53975 w 228"/>
                    <a:gd name="T11" fmla="*/ 127000 h 176"/>
                    <a:gd name="T12" fmla="*/ 53975 w 228"/>
                    <a:gd name="T13" fmla="*/ 127000 h 176"/>
                    <a:gd name="T14" fmla="*/ 39688 w 228"/>
                    <a:gd name="T15" fmla="*/ 101600 h 176"/>
                    <a:gd name="T16" fmla="*/ 23813 w 228"/>
                    <a:gd name="T17" fmla="*/ 73025 h 176"/>
                    <a:gd name="T18" fmla="*/ 0 w 228"/>
                    <a:gd name="T19" fmla="*/ 15875 h 176"/>
                    <a:gd name="T20" fmla="*/ 357188 w 228"/>
                    <a:gd name="T21" fmla="*/ 0 h 176"/>
                    <a:gd name="T22" fmla="*/ 357188 w 228"/>
                    <a:gd name="T23" fmla="*/ 0 h 176"/>
                    <a:gd name="T24" fmla="*/ 361950 w 228"/>
                    <a:gd name="T25" fmla="*/ 65088 h 176"/>
                    <a:gd name="T26" fmla="*/ 361950 w 228"/>
                    <a:gd name="T27" fmla="*/ 127000 h 176"/>
                    <a:gd name="T28" fmla="*/ 361950 w 228"/>
                    <a:gd name="T29" fmla="*/ 127000 h 176"/>
                    <a:gd name="T30" fmla="*/ 358775 w 228"/>
                    <a:gd name="T31" fmla="*/ 174625 h 176"/>
                    <a:gd name="T32" fmla="*/ 355600 w 228"/>
                    <a:gd name="T33" fmla="*/ 211138 h 176"/>
                    <a:gd name="T34" fmla="*/ 355600 w 228"/>
                    <a:gd name="T35" fmla="*/ 241300 h 176"/>
                    <a:gd name="T36" fmla="*/ 355600 w 228"/>
                    <a:gd name="T37" fmla="*/ 257175 h 176"/>
                    <a:gd name="T38" fmla="*/ 358775 w 228"/>
                    <a:gd name="T39" fmla="*/ 273050 h 176"/>
                    <a:gd name="T40" fmla="*/ 358775 w 228"/>
                    <a:gd name="T41" fmla="*/ 273050 h 176"/>
                    <a:gd name="T42" fmla="*/ 358775 w 228"/>
                    <a:gd name="T43" fmla="*/ 279400 h 176"/>
                    <a:gd name="T44" fmla="*/ 358775 w 228"/>
                    <a:gd name="T45" fmla="*/ 279400 h 176"/>
                    <a:gd name="T46" fmla="*/ 249238 w 228"/>
                    <a:gd name="T47" fmla="*/ 277813 h 176"/>
                    <a:gd name="T48" fmla="*/ 187325 w 228"/>
                    <a:gd name="T49" fmla="*/ 273050 h 176"/>
                    <a:gd name="T50" fmla="*/ 130175 w 228"/>
                    <a:gd name="T51" fmla="*/ 269875 h 176"/>
                    <a:gd name="T52" fmla="*/ 130175 w 228"/>
                    <a:gd name="T53" fmla="*/ 269875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28" h="176">
                      <a:moveTo>
                        <a:pt x="82" y="170"/>
                      </a:moveTo>
                      <a:lnTo>
                        <a:pt x="82" y="170"/>
                      </a:lnTo>
                      <a:lnTo>
                        <a:pt x="73" y="149"/>
                      </a:lnTo>
                      <a:lnTo>
                        <a:pt x="65" y="130"/>
                      </a:lnTo>
                      <a:lnTo>
                        <a:pt x="52" y="109"/>
                      </a:lnTo>
                      <a:lnTo>
                        <a:pt x="34" y="80"/>
                      </a:lnTo>
                      <a:lnTo>
                        <a:pt x="25" y="64"/>
                      </a:lnTo>
                      <a:lnTo>
                        <a:pt x="15" y="46"/>
                      </a:lnTo>
                      <a:lnTo>
                        <a:pt x="0" y="10"/>
                      </a:lnTo>
                      <a:lnTo>
                        <a:pt x="225" y="0"/>
                      </a:lnTo>
                      <a:lnTo>
                        <a:pt x="228" y="41"/>
                      </a:lnTo>
                      <a:lnTo>
                        <a:pt x="228" y="80"/>
                      </a:lnTo>
                      <a:lnTo>
                        <a:pt x="226" y="110"/>
                      </a:lnTo>
                      <a:lnTo>
                        <a:pt x="224" y="133"/>
                      </a:lnTo>
                      <a:lnTo>
                        <a:pt x="224" y="152"/>
                      </a:lnTo>
                      <a:lnTo>
                        <a:pt x="224" y="162"/>
                      </a:lnTo>
                      <a:lnTo>
                        <a:pt x="226" y="172"/>
                      </a:lnTo>
                      <a:lnTo>
                        <a:pt x="226" y="176"/>
                      </a:lnTo>
                      <a:lnTo>
                        <a:pt x="157" y="175"/>
                      </a:lnTo>
                      <a:lnTo>
                        <a:pt x="118" y="172"/>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3" name="îṡľïḍè"/>
                <p:cNvSpPr/>
                <p:nvPr/>
              </p:nvSpPr>
              <p:spPr bwMode="auto">
                <a:xfrm>
                  <a:off x="3044826" y="5083175"/>
                  <a:ext cx="512763" cy="271463"/>
                </a:xfrm>
                <a:custGeom>
                  <a:avLst/>
                  <a:gdLst>
                    <a:gd name="T0" fmla="*/ 0 w 323"/>
                    <a:gd name="T1" fmla="*/ 0 h 171"/>
                    <a:gd name="T2" fmla="*/ 512763 w 323"/>
                    <a:gd name="T3" fmla="*/ 0 h 171"/>
                    <a:gd name="T4" fmla="*/ 485775 w 323"/>
                    <a:gd name="T5" fmla="*/ 222250 h 171"/>
                    <a:gd name="T6" fmla="*/ 485775 w 323"/>
                    <a:gd name="T7" fmla="*/ 222250 h 171"/>
                    <a:gd name="T8" fmla="*/ 484188 w 323"/>
                    <a:gd name="T9" fmla="*/ 233363 h 171"/>
                    <a:gd name="T10" fmla="*/ 479425 w 323"/>
                    <a:gd name="T11" fmla="*/ 241300 h 171"/>
                    <a:gd name="T12" fmla="*/ 469900 w 323"/>
                    <a:gd name="T13" fmla="*/ 249238 h 171"/>
                    <a:gd name="T14" fmla="*/ 461963 w 323"/>
                    <a:gd name="T15" fmla="*/ 255588 h 171"/>
                    <a:gd name="T16" fmla="*/ 454025 w 323"/>
                    <a:gd name="T17" fmla="*/ 260350 h 171"/>
                    <a:gd name="T18" fmla="*/ 442913 w 323"/>
                    <a:gd name="T19" fmla="*/ 265113 h 171"/>
                    <a:gd name="T20" fmla="*/ 431800 w 323"/>
                    <a:gd name="T21" fmla="*/ 266700 h 171"/>
                    <a:gd name="T22" fmla="*/ 423863 w 323"/>
                    <a:gd name="T23" fmla="*/ 266700 h 171"/>
                    <a:gd name="T24" fmla="*/ 0 w 323"/>
                    <a:gd name="T25" fmla="*/ 271463 h 171"/>
                    <a:gd name="T26" fmla="*/ 0 w 323"/>
                    <a:gd name="T27" fmla="*/ 0 h 1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3" h="171">
                      <a:moveTo>
                        <a:pt x="0" y="0"/>
                      </a:moveTo>
                      <a:lnTo>
                        <a:pt x="323" y="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4" name="îşļîḍè"/>
                <p:cNvSpPr/>
                <p:nvPr/>
              </p:nvSpPr>
              <p:spPr bwMode="auto">
                <a:xfrm>
                  <a:off x="3049588" y="5083175"/>
                  <a:ext cx="508000" cy="269875"/>
                </a:xfrm>
                <a:custGeom>
                  <a:avLst/>
                  <a:gdLst>
                    <a:gd name="T0" fmla="*/ 0 w 320"/>
                    <a:gd name="T1" fmla="*/ 0 h 170"/>
                    <a:gd name="T2" fmla="*/ 0 w 320"/>
                    <a:gd name="T3" fmla="*/ 0 h 170"/>
                    <a:gd name="T4" fmla="*/ 508000 w 320"/>
                    <a:gd name="T5" fmla="*/ 0 h 170"/>
                    <a:gd name="T6" fmla="*/ 508000 w 320"/>
                    <a:gd name="T7" fmla="*/ 0 h 170"/>
                    <a:gd name="T8" fmla="*/ 481013 w 320"/>
                    <a:gd name="T9" fmla="*/ 222250 h 170"/>
                    <a:gd name="T10" fmla="*/ 481013 w 320"/>
                    <a:gd name="T11" fmla="*/ 222250 h 170"/>
                    <a:gd name="T12" fmla="*/ 479425 w 320"/>
                    <a:gd name="T13" fmla="*/ 233363 h 170"/>
                    <a:gd name="T14" fmla="*/ 474663 w 320"/>
                    <a:gd name="T15" fmla="*/ 241300 h 170"/>
                    <a:gd name="T16" fmla="*/ 465138 w 320"/>
                    <a:gd name="T17" fmla="*/ 249238 h 170"/>
                    <a:gd name="T18" fmla="*/ 457200 w 320"/>
                    <a:gd name="T19" fmla="*/ 255588 h 170"/>
                    <a:gd name="T20" fmla="*/ 449263 w 320"/>
                    <a:gd name="T21" fmla="*/ 260350 h 170"/>
                    <a:gd name="T22" fmla="*/ 438150 w 320"/>
                    <a:gd name="T23" fmla="*/ 265113 h 170"/>
                    <a:gd name="T24" fmla="*/ 427038 w 320"/>
                    <a:gd name="T25" fmla="*/ 266700 h 170"/>
                    <a:gd name="T26" fmla="*/ 419100 w 320"/>
                    <a:gd name="T27" fmla="*/ 266700 h 170"/>
                    <a:gd name="T28" fmla="*/ 419100 w 320"/>
                    <a:gd name="T29" fmla="*/ 266700 h 170"/>
                    <a:gd name="T30" fmla="*/ 1588 w 320"/>
                    <a:gd name="T31" fmla="*/ 269875 h 170"/>
                    <a:gd name="T32" fmla="*/ 1588 w 320"/>
                    <a:gd name="T33" fmla="*/ 269875 h 170"/>
                    <a:gd name="T34" fmla="*/ 0 w 320"/>
                    <a:gd name="T35" fmla="*/ 0 h 170"/>
                    <a:gd name="T36" fmla="*/ 0 w 320"/>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0" h="170">
                      <a:moveTo>
                        <a:pt x="0" y="0"/>
                      </a:moveTo>
                      <a:lnTo>
                        <a:pt x="0" y="0"/>
                      </a:lnTo>
                      <a:lnTo>
                        <a:pt x="320" y="0"/>
                      </a:lnTo>
                      <a:lnTo>
                        <a:pt x="303" y="140"/>
                      </a:lnTo>
                      <a:lnTo>
                        <a:pt x="302" y="147"/>
                      </a:lnTo>
                      <a:lnTo>
                        <a:pt x="299" y="152"/>
                      </a:lnTo>
                      <a:lnTo>
                        <a:pt x="293" y="157"/>
                      </a:lnTo>
                      <a:lnTo>
                        <a:pt x="288" y="161"/>
                      </a:lnTo>
                      <a:lnTo>
                        <a:pt x="283" y="164"/>
                      </a:lnTo>
                      <a:lnTo>
                        <a:pt x="276" y="167"/>
                      </a:lnTo>
                      <a:lnTo>
                        <a:pt x="269" y="168"/>
                      </a:lnTo>
                      <a:lnTo>
                        <a:pt x="264" y="168"/>
                      </a:lnTo>
                      <a:lnTo>
                        <a:pt x="1" y="17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5" name="ïṧḻíḋe"/>
                <p:cNvSpPr/>
                <p:nvPr/>
              </p:nvSpPr>
              <p:spPr bwMode="auto">
                <a:xfrm>
                  <a:off x="3055938" y="5083175"/>
                  <a:ext cx="501650" cy="269875"/>
                </a:xfrm>
                <a:custGeom>
                  <a:avLst/>
                  <a:gdLst>
                    <a:gd name="T0" fmla="*/ 0 w 316"/>
                    <a:gd name="T1" fmla="*/ 0 h 170"/>
                    <a:gd name="T2" fmla="*/ 0 w 316"/>
                    <a:gd name="T3" fmla="*/ 0 h 170"/>
                    <a:gd name="T4" fmla="*/ 501650 w 316"/>
                    <a:gd name="T5" fmla="*/ 0 h 170"/>
                    <a:gd name="T6" fmla="*/ 501650 w 316"/>
                    <a:gd name="T7" fmla="*/ 0 h 170"/>
                    <a:gd name="T8" fmla="*/ 474663 w 316"/>
                    <a:gd name="T9" fmla="*/ 222250 h 170"/>
                    <a:gd name="T10" fmla="*/ 474663 w 316"/>
                    <a:gd name="T11" fmla="*/ 222250 h 170"/>
                    <a:gd name="T12" fmla="*/ 473075 w 316"/>
                    <a:gd name="T13" fmla="*/ 233363 h 170"/>
                    <a:gd name="T14" fmla="*/ 468313 w 316"/>
                    <a:gd name="T15" fmla="*/ 241300 h 170"/>
                    <a:gd name="T16" fmla="*/ 458788 w 316"/>
                    <a:gd name="T17" fmla="*/ 247650 h 170"/>
                    <a:gd name="T18" fmla="*/ 450850 w 316"/>
                    <a:gd name="T19" fmla="*/ 254000 h 170"/>
                    <a:gd name="T20" fmla="*/ 442913 w 316"/>
                    <a:gd name="T21" fmla="*/ 260350 h 170"/>
                    <a:gd name="T22" fmla="*/ 431800 w 316"/>
                    <a:gd name="T23" fmla="*/ 265113 h 170"/>
                    <a:gd name="T24" fmla="*/ 422275 w 316"/>
                    <a:gd name="T25" fmla="*/ 266700 h 170"/>
                    <a:gd name="T26" fmla="*/ 412750 w 316"/>
                    <a:gd name="T27" fmla="*/ 266700 h 170"/>
                    <a:gd name="T28" fmla="*/ 412750 w 316"/>
                    <a:gd name="T29" fmla="*/ 266700 h 170"/>
                    <a:gd name="T30" fmla="*/ 1588 w 316"/>
                    <a:gd name="T31" fmla="*/ 269875 h 170"/>
                    <a:gd name="T32" fmla="*/ 1588 w 316"/>
                    <a:gd name="T33" fmla="*/ 269875 h 170"/>
                    <a:gd name="T34" fmla="*/ 0 w 316"/>
                    <a:gd name="T35" fmla="*/ 0 h 170"/>
                    <a:gd name="T36" fmla="*/ 0 w 316"/>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16" h="170">
                      <a:moveTo>
                        <a:pt x="0" y="0"/>
                      </a:moveTo>
                      <a:lnTo>
                        <a:pt x="0" y="0"/>
                      </a:lnTo>
                      <a:lnTo>
                        <a:pt x="316" y="0"/>
                      </a:lnTo>
                      <a:lnTo>
                        <a:pt x="299" y="140"/>
                      </a:lnTo>
                      <a:lnTo>
                        <a:pt x="298" y="147"/>
                      </a:lnTo>
                      <a:lnTo>
                        <a:pt x="295" y="152"/>
                      </a:lnTo>
                      <a:lnTo>
                        <a:pt x="289" y="156"/>
                      </a:lnTo>
                      <a:lnTo>
                        <a:pt x="284" y="160"/>
                      </a:lnTo>
                      <a:lnTo>
                        <a:pt x="279" y="164"/>
                      </a:lnTo>
                      <a:lnTo>
                        <a:pt x="272" y="167"/>
                      </a:lnTo>
                      <a:lnTo>
                        <a:pt x="266" y="168"/>
                      </a:lnTo>
                      <a:lnTo>
                        <a:pt x="260" y="168"/>
                      </a:lnTo>
                      <a:lnTo>
                        <a:pt x="1" y="17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6" name="ïṣ1îdé"/>
                <p:cNvSpPr/>
                <p:nvPr/>
              </p:nvSpPr>
              <p:spPr bwMode="auto">
                <a:xfrm>
                  <a:off x="3062288" y="5083175"/>
                  <a:ext cx="495300" cy="266700"/>
                </a:xfrm>
                <a:custGeom>
                  <a:avLst/>
                  <a:gdLst>
                    <a:gd name="T0" fmla="*/ 0 w 312"/>
                    <a:gd name="T1" fmla="*/ 0 h 168"/>
                    <a:gd name="T2" fmla="*/ 0 w 312"/>
                    <a:gd name="T3" fmla="*/ 0 h 168"/>
                    <a:gd name="T4" fmla="*/ 495300 w 312"/>
                    <a:gd name="T5" fmla="*/ 0 h 168"/>
                    <a:gd name="T6" fmla="*/ 495300 w 312"/>
                    <a:gd name="T7" fmla="*/ 0 h 168"/>
                    <a:gd name="T8" fmla="*/ 468313 w 312"/>
                    <a:gd name="T9" fmla="*/ 222250 h 168"/>
                    <a:gd name="T10" fmla="*/ 468313 w 312"/>
                    <a:gd name="T11" fmla="*/ 222250 h 168"/>
                    <a:gd name="T12" fmla="*/ 466725 w 312"/>
                    <a:gd name="T13" fmla="*/ 233363 h 168"/>
                    <a:gd name="T14" fmla="*/ 461963 w 312"/>
                    <a:gd name="T15" fmla="*/ 241300 h 168"/>
                    <a:gd name="T16" fmla="*/ 452438 w 312"/>
                    <a:gd name="T17" fmla="*/ 247650 h 168"/>
                    <a:gd name="T18" fmla="*/ 444500 w 312"/>
                    <a:gd name="T19" fmla="*/ 254000 h 168"/>
                    <a:gd name="T20" fmla="*/ 436563 w 312"/>
                    <a:gd name="T21" fmla="*/ 260350 h 168"/>
                    <a:gd name="T22" fmla="*/ 427038 w 312"/>
                    <a:gd name="T23" fmla="*/ 265113 h 168"/>
                    <a:gd name="T24" fmla="*/ 415925 w 312"/>
                    <a:gd name="T25" fmla="*/ 266700 h 168"/>
                    <a:gd name="T26" fmla="*/ 407988 w 312"/>
                    <a:gd name="T27" fmla="*/ 266700 h 168"/>
                    <a:gd name="T28" fmla="*/ 407988 w 312"/>
                    <a:gd name="T29" fmla="*/ 266700 h 168"/>
                    <a:gd name="T30" fmla="*/ 0 w 312"/>
                    <a:gd name="T31" fmla="*/ 266700 h 168"/>
                    <a:gd name="T32" fmla="*/ 0 w 312"/>
                    <a:gd name="T33" fmla="*/ 266700 h 168"/>
                    <a:gd name="T34" fmla="*/ 0 w 312"/>
                    <a:gd name="T35" fmla="*/ 0 h 168"/>
                    <a:gd name="T36" fmla="*/ 0 w 312"/>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12" h="168">
                      <a:moveTo>
                        <a:pt x="0" y="0"/>
                      </a:moveTo>
                      <a:lnTo>
                        <a:pt x="0" y="0"/>
                      </a:lnTo>
                      <a:lnTo>
                        <a:pt x="312" y="0"/>
                      </a:lnTo>
                      <a:lnTo>
                        <a:pt x="295" y="140"/>
                      </a:lnTo>
                      <a:lnTo>
                        <a:pt x="294" y="147"/>
                      </a:lnTo>
                      <a:lnTo>
                        <a:pt x="291" y="152"/>
                      </a:lnTo>
                      <a:lnTo>
                        <a:pt x="285" y="156"/>
                      </a:lnTo>
                      <a:lnTo>
                        <a:pt x="280" y="160"/>
                      </a:lnTo>
                      <a:lnTo>
                        <a:pt x="275" y="164"/>
                      </a:lnTo>
                      <a:lnTo>
                        <a:pt x="269" y="167"/>
                      </a:lnTo>
                      <a:lnTo>
                        <a:pt x="262" y="168"/>
                      </a:lnTo>
                      <a:lnTo>
                        <a:pt x="257" y="168"/>
                      </a:lnTo>
                      <a:lnTo>
                        <a:pt x="0" y="168"/>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7" name="îṣļiḑe"/>
                <p:cNvSpPr/>
                <p:nvPr/>
              </p:nvSpPr>
              <p:spPr bwMode="auto">
                <a:xfrm>
                  <a:off x="3068638" y="5083175"/>
                  <a:ext cx="488950" cy="266700"/>
                </a:xfrm>
                <a:custGeom>
                  <a:avLst/>
                  <a:gdLst>
                    <a:gd name="T0" fmla="*/ 0 w 308"/>
                    <a:gd name="T1" fmla="*/ 0 h 168"/>
                    <a:gd name="T2" fmla="*/ 0 w 308"/>
                    <a:gd name="T3" fmla="*/ 0 h 168"/>
                    <a:gd name="T4" fmla="*/ 488950 w 308"/>
                    <a:gd name="T5" fmla="*/ 0 h 168"/>
                    <a:gd name="T6" fmla="*/ 488950 w 308"/>
                    <a:gd name="T7" fmla="*/ 0 h 168"/>
                    <a:gd name="T8" fmla="*/ 461963 w 308"/>
                    <a:gd name="T9" fmla="*/ 222250 h 168"/>
                    <a:gd name="T10" fmla="*/ 461963 w 308"/>
                    <a:gd name="T11" fmla="*/ 222250 h 168"/>
                    <a:gd name="T12" fmla="*/ 460375 w 308"/>
                    <a:gd name="T13" fmla="*/ 233363 h 168"/>
                    <a:gd name="T14" fmla="*/ 455613 w 308"/>
                    <a:gd name="T15" fmla="*/ 241300 h 168"/>
                    <a:gd name="T16" fmla="*/ 446088 w 308"/>
                    <a:gd name="T17" fmla="*/ 247650 h 168"/>
                    <a:gd name="T18" fmla="*/ 439738 w 308"/>
                    <a:gd name="T19" fmla="*/ 254000 h 168"/>
                    <a:gd name="T20" fmla="*/ 430213 w 308"/>
                    <a:gd name="T21" fmla="*/ 260350 h 168"/>
                    <a:gd name="T22" fmla="*/ 420688 w 308"/>
                    <a:gd name="T23" fmla="*/ 263525 h 168"/>
                    <a:gd name="T24" fmla="*/ 409575 w 308"/>
                    <a:gd name="T25" fmla="*/ 266700 h 168"/>
                    <a:gd name="T26" fmla="*/ 401638 w 308"/>
                    <a:gd name="T27" fmla="*/ 266700 h 168"/>
                    <a:gd name="T28" fmla="*/ 401638 w 308"/>
                    <a:gd name="T29" fmla="*/ 266700 h 168"/>
                    <a:gd name="T30" fmla="*/ 0 w 308"/>
                    <a:gd name="T31" fmla="*/ 265113 h 168"/>
                    <a:gd name="T32" fmla="*/ 0 w 308"/>
                    <a:gd name="T33" fmla="*/ 265113 h 168"/>
                    <a:gd name="T34" fmla="*/ 0 w 308"/>
                    <a:gd name="T35" fmla="*/ 0 h 168"/>
                    <a:gd name="T36" fmla="*/ 0 w 308"/>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8" h="168">
                      <a:moveTo>
                        <a:pt x="0" y="0"/>
                      </a:moveTo>
                      <a:lnTo>
                        <a:pt x="0" y="0"/>
                      </a:lnTo>
                      <a:lnTo>
                        <a:pt x="308" y="0"/>
                      </a:lnTo>
                      <a:lnTo>
                        <a:pt x="291" y="140"/>
                      </a:lnTo>
                      <a:lnTo>
                        <a:pt x="290" y="147"/>
                      </a:lnTo>
                      <a:lnTo>
                        <a:pt x="287" y="152"/>
                      </a:lnTo>
                      <a:lnTo>
                        <a:pt x="281" y="156"/>
                      </a:lnTo>
                      <a:lnTo>
                        <a:pt x="277" y="160"/>
                      </a:lnTo>
                      <a:lnTo>
                        <a:pt x="271" y="164"/>
                      </a:lnTo>
                      <a:lnTo>
                        <a:pt x="265" y="166"/>
                      </a:lnTo>
                      <a:lnTo>
                        <a:pt x="258" y="168"/>
                      </a:lnTo>
                      <a:lnTo>
                        <a:pt x="253" y="168"/>
                      </a:lnTo>
                      <a:lnTo>
                        <a:pt x="0" y="167"/>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8" name="í$ľïde"/>
                <p:cNvSpPr/>
                <p:nvPr/>
              </p:nvSpPr>
              <p:spPr bwMode="auto">
                <a:xfrm>
                  <a:off x="3074988" y="5083175"/>
                  <a:ext cx="482600" cy="266700"/>
                </a:xfrm>
                <a:custGeom>
                  <a:avLst/>
                  <a:gdLst>
                    <a:gd name="T0" fmla="*/ 0 w 304"/>
                    <a:gd name="T1" fmla="*/ 0 h 168"/>
                    <a:gd name="T2" fmla="*/ 0 w 304"/>
                    <a:gd name="T3" fmla="*/ 0 h 168"/>
                    <a:gd name="T4" fmla="*/ 482600 w 304"/>
                    <a:gd name="T5" fmla="*/ 0 h 168"/>
                    <a:gd name="T6" fmla="*/ 482600 w 304"/>
                    <a:gd name="T7" fmla="*/ 0 h 168"/>
                    <a:gd name="T8" fmla="*/ 455613 w 304"/>
                    <a:gd name="T9" fmla="*/ 222250 h 168"/>
                    <a:gd name="T10" fmla="*/ 455613 w 304"/>
                    <a:gd name="T11" fmla="*/ 222250 h 168"/>
                    <a:gd name="T12" fmla="*/ 454025 w 304"/>
                    <a:gd name="T13" fmla="*/ 233363 h 168"/>
                    <a:gd name="T14" fmla="*/ 449263 w 304"/>
                    <a:gd name="T15" fmla="*/ 241300 h 168"/>
                    <a:gd name="T16" fmla="*/ 442913 w 304"/>
                    <a:gd name="T17" fmla="*/ 247650 h 168"/>
                    <a:gd name="T18" fmla="*/ 433388 w 304"/>
                    <a:gd name="T19" fmla="*/ 254000 h 168"/>
                    <a:gd name="T20" fmla="*/ 423863 w 304"/>
                    <a:gd name="T21" fmla="*/ 260350 h 168"/>
                    <a:gd name="T22" fmla="*/ 414338 w 304"/>
                    <a:gd name="T23" fmla="*/ 263525 h 168"/>
                    <a:gd name="T24" fmla="*/ 403225 w 304"/>
                    <a:gd name="T25" fmla="*/ 265113 h 168"/>
                    <a:gd name="T26" fmla="*/ 395288 w 304"/>
                    <a:gd name="T27" fmla="*/ 266700 h 168"/>
                    <a:gd name="T28" fmla="*/ 395288 w 304"/>
                    <a:gd name="T29" fmla="*/ 266700 h 168"/>
                    <a:gd name="T30" fmla="*/ 0 w 304"/>
                    <a:gd name="T31" fmla="*/ 263525 h 168"/>
                    <a:gd name="T32" fmla="*/ 0 w 304"/>
                    <a:gd name="T33" fmla="*/ 263525 h 168"/>
                    <a:gd name="T34" fmla="*/ 0 w 304"/>
                    <a:gd name="T35" fmla="*/ 0 h 168"/>
                    <a:gd name="T36" fmla="*/ 0 w 304"/>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4" h="168">
                      <a:moveTo>
                        <a:pt x="0" y="0"/>
                      </a:moveTo>
                      <a:lnTo>
                        <a:pt x="0" y="0"/>
                      </a:lnTo>
                      <a:lnTo>
                        <a:pt x="304" y="0"/>
                      </a:lnTo>
                      <a:lnTo>
                        <a:pt x="287" y="140"/>
                      </a:lnTo>
                      <a:lnTo>
                        <a:pt x="286" y="147"/>
                      </a:lnTo>
                      <a:lnTo>
                        <a:pt x="283" y="152"/>
                      </a:lnTo>
                      <a:lnTo>
                        <a:pt x="279" y="156"/>
                      </a:lnTo>
                      <a:lnTo>
                        <a:pt x="273" y="160"/>
                      </a:lnTo>
                      <a:lnTo>
                        <a:pt x="267" y="164"/>
                      </a:lnTo>
                      <a:lnTo>
                        <a:pt x="261" y="166"/>
                      </a:lnTo>
                      <a:lnTo>
                        <a:pt x="254" y="167"/>
                      </a:lnTo>
                      <a:lnTo>
                        <a:pt x="249" y="168"/>
                      </a:lnTo>
                      <a:lnTo>
                        <a:pt x="0" y="166"/>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49" name="ïṧlíďé"/>
                <p:cNvSpPr/>
                <p:nvPr/>
              </p:nvSpPr>
              <p:spPr bwMode="auto">
                <a:xfrm>
                  <a:off x="3081338" y="5083175"/>
                  <a:ext cx="476250" cy="266700"/>
                </a:xfrm>
                <a:custGeom>
                  <a:avLst/>
                  <a:gdLst>
                    <a:gd name="T0" fmla="*/ 0 w 300"/>
                    <a:gd name="T1" fmla="*/ 0 h 168"/>
                    <a:gd name="T2" fmla="*/ 0 w 300"/>
                    <a:gd name="T3" fmla="*/ 0 h 168"/>
                    <a:gd name="T4" fmla="*/ 476250 w 300"/>
                    <a:gd name="T5" fmla="*/ 0 h 168"/>
                    <a:gd name="T6" fmla="*/ 476250 w 300"/>
                    <a:gd name="T7" fmla="*/ 0 h 168"/>
                    <a:gd name="T8" fmla="*/ 449263 w 300"/>
                    <a:gd name="T9" fmla="*/ 222250 h 168"/>
                    <a:gd name="T10" fmla="*/ 449263 w 300"/>
                    <a:gd name="T11" fmla="*/ 222250 h 168"/>
                    <a:gd name="T12" fmla="*/ 447675 w 300"/>
                    <a:gd name="T13" fmla="*/ 233363 h 168"/>
                    <a:gd name="T14" fmla="*/ 442913 w 300"/>
                    <a:gd name="T15" fmla="*/ 241300 h 168"/>
                    <a:gd name="T16" fmla="*/ 436563 w 300"/>
                    <a:gd name="T17" fmla="*/ 247650 h 168"/>
                    <a:gd name="T18" fmla="*/ 427038 w 300"/>
                    <a:gd name="T19" fmla="*/ 254000 h 168"/>
                    <a:gd name="T20" fmla="*/ 419100 w 300"/>
                    <a:gd name="T21" fmla="*/ 258763 h 168"/>
                    <a:gd name="T22" fmla="*/ 407988 w 300"/>
                    <a:gd name="T23" fmla="*/ 263525 h 168"/>
                    <a:gd name="T24" fmla="*/ 400050 w 300"/>
                    <a:gd name="T25" fmla="*/ 265113 h 168"/>
                    <a:gd name="T26" fmla="*/ 388938 w 300"/>
                    <a:gd name="T27" fmla="*/ 266700 h 168"/>
                    <a:gd name="T28" fmla="*/ 388938 w 300"/>
                    <a:gd name="T29" fmla="*/ 266700 h 168"/>
                    <a:gd name="T30" fmla="*/ 0 w 300"/>
                    <a:gd name="T31" fmla="*/ 260350 h 168"/>
                    <a:gd name="T32" fmla="*/ 0 w 300"/>
                    <a:gd name="T33" fmla="*/ 260350 h 168"/>
                    <a:gd name="T34" fmla="*/ 0 w 300"/>
                    <a:gd name="T35" fmla="*/ 0 h 168"/>
                    <a:gd name="T36" fmla="*/ 0 w 300"/>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0" h="168">
                      <a:moveTo>
                        <a:pt x="0" y="0"/>
                      </a:moveTo>
                      <a:lnTo>
                        <a:pt x="0" y="0"/>
                      </a:lnTo>
                      <a:lnTo>
                        <a:pt x="300" y="0"/>
                      </a:lnTo>
                      <a:lnTo>
                        <a:pt x="283" y="140"/>
                      </a:lnTo>
                      <a:lnTo>
                        <a:pt x="282" y="147"/>
                      </a:lnTo>
                      <a:lnTo>
                        <a:pt x="279" y="152"/>
                      </a:lnTo>
                      <a:lnTo>
                        <a:pt x="275" y="156"/>
                      </a:lnTo>
                      <a:lnTo>
                        <a:pt x="269" y="160"/>
                      </a:lnTo>
                      <a:lnTo>
                        <a:pt x="264" y="163"/>
                      </a:lnTo>
                      <a:lnTo>
                        <a:pt x="257" y="166"/>
                      </a:lnTo>
                      <a:lnTo>
                        <a:pt x="252" y="167"/>
                      </a:lnTo>
                      <a:lnTo>
                        <a:pt x="245" y="168"/>
                      </a:lnTo>
                      <a:lnTo>
                        <a:pt x="0" y="164"/>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0" name="iṡļíďê"/>
                <p:cNvSpPr/>
                <p:nvPr/>
              </p:nvSpPr>
              <p:spPr bwMode="auto">
                <a:xfrm>
                  <a:off x="3086101" y="5083175"/>
                  <a:ext cx="471488" cy="266700"/>
                </a:xfrm>
                <a:custGeom>
                  <a:avLst/>
                  <a:gdLst>
                    <a:gd name="T0" fmla="*/ 0 w 297"/>
                    <a:gd name="T1" fmla="*/ 0 h 168"/>
                    <a:gd name="T2" fmla="*/ 0 w 297"/>
                    <a:gd name="T3" fmla="*/ 0 h 168"/>
                    <a:gd name="T4" fmla="*/ 471488 w 297"/>
                    <a:gd name="T5" fmla="*/ 0 h 168"/>
                    <a:gd name="T6" fmla="*/ 471488 w 297"/>
                    <a:gd name="T7" fmla="*/ 0 h 168"/>
                    <a:gd name="T8" fmla="*/ 444500 w 297"/>
                    <a:gd name="T9" fmla="*/ 222250 h 168"/>
                    <a:gd name="T10" fmla="*/ 444500 w 297"/>
                    <a:gd name="T11" fmla="*/ 222250 h 168"/>
                    <a:gd name="T12" fmla="*/ 442913 w 297"/>
                    <a:gd name="T13" fmla="*/ 233363 h 168"/>
                    <a:gd name="T14" fmla="*/ 438150 w 297"/>
                    <a:gd name="T15" fmla="*/ 241300 h 168"/>
                    <a:gd name="T16" fmla="*/ 431800 w 297"/>
                    <a:gd name="T17" fmla="*/ 247650 h 168"/>
                    <a:gd name="T18" fmla="*/ 422275 w 297"/>
                    <a:gd name="T19" fmla="*/ 254000 h 168"/>
                    <a:gd name="T20" fmla="*/ 414338 w 297"/>
                    <a:gd name="T21" fmla="*/ 258763 h 168"/>
                    <a:gd name="T22" fmla="*/ 403225 w 297"/>
                    <a:gd name="T23" fmla="*/ 263525 h 168"/>
                    <a:gd name="T24" fmla="*/ 395288 w 297"/>
                    <a:gd name="T25" fmla="*/ 265113 h 168"/>
                    <a:gd name="T26" fmla="*/ 385763 w 297"/>
                    <a:gd name="T27" fmla="*/ 266700 h 168"/>
                    <a:gd name="T28" fmla="*/ 385763 w 297"/>
                    <a:gd name="T29" fmla="*/ 266700 h 168"/>
                    <a:gd name="T30" fmla="*/ 1588 w 297"/>
                    <a:gd name="T31" fmla="*/ 258763 h 168"/>
                    <a:gd name="T32" fmla="*/ 1588 w 297"/>
                    <a:gd name="T33" fmla="*/ 258763 h 168"/>
                    <a:gd name="T34" fmla="*/ 0 w 297"/>
                    <a:gd name="T35" fmla="*/ 0 h 168"/>
                    <a:gd name="T36" fmla="*/ 0 w 297"/>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7" h="168">
                      <a:moveTo>
                        <a:pt x="0" y="0"/>
                      </a:moveTo>
                      <a:lnTo>
                        <a:pt x="0" y="0"/>
                      </a:lnTo>
                      <a:lnTo>
                        <a:pt x="297" y="0"/>
                      </a:lnTo>
                      <a:lnTo>
                        <a:pt x="280" y="140"/>
                      </a:lnTo>
                      <a:lnTo>
                        <a:pt x="279" y="147"/>
                      </a:lnTo>
                      <a:lnTo>
                        <a:pt x="276" y="152"/>
                      </a:lnTo>
                      <a:lnTo>
                        <a:pt x="272" y="156"/>
                      </a:lnTo>
                      <a:lnTo>
                        <a:pt x="266" y="160"/>
                      </a:lnTo>
                      <a:lnTo>
                        <a:pt x="261" y="163"/>
                      </a:lnTo>
                      <a:lnTo>
                        <a:pt x="254" y="166"/>
                      </a:lnTo>
                      <a:lnTo>
                        <a:pt x="249" y="167"/>
                      </a:lnTo>
                      <a:lnTo>
                        <a:pt x="243" y="168"/>
                      </a:lnTo>
                      <a:lnTo>
                        <a:pt x="1" y="163"/>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1" name="î$1îďe"/>
                <p:cNvSpPr/>
                <p:nvPr/>
              </p:nvSpPr>
              <p:spPr bwMode="auto">
                <a:xfrm>
                  <a:off x="3092451" y="5083175"/>
                  <a:ext cx="465138" cy="266700"/>
                </a:xfrm>
                <a:custGeom>
                  <a:avLst/>
                  <a:gdLst>
                    <a:gd name="T0" fmla="*/ 0 w 293"/>
                    <a:gd name="T1" fmla="*/ 0 h 168"/>
                    <a:gd name="T2" fmla="*/ 0 w 293"/>
                    <a:gd name="T3" fmla="*/ 0 h 168"/>
                    <a:gd name="T4" fmla="*/ 465138 w 293"/>
                    <a:gd name="T5" fmla="*/ 0 h 168"/>
                    <a:gd name="T6" fmla="*/ 465138 w 293"/>
                    <a:gd name="T7" fmla="*/ 0 h 168"/>
                    <a:gd name="T8" fmla="*/ 438150 w 293"/>
                    <a:gd name="T9" fmla="*/ 222250 h 168"/>
                    <a:gd name="T10" fmla="*/ 438150 w 293"/>
                    <a:gd name="T11" fmla="*/ 222250 h 168"/>
                    <a:gd name="T12" fmla="*/ 436563 w 293"/>
                    <a:gd name="T13" fmla="*/ 233363 h 168"/>
                    <a:gd name="T14" fmla="*/ 431800 w 293"/>
                    <a:gd name="T15" fmla="*/ 241300 h 168"/>
                    <a:gd name="T16" fmla="*/ 425450 w 293"/>
                    <a:gd name="T17" fmla="*/ 247650 h 168"/>
                    <a:gd name="T18" fmla="*/ 415925 w 293"/>
                    <a:gd name="T19" fmla="*/ 254000 h 168"/>
                    <a:gd name="T20" fmla="*/ 407988 w 293"/>
                    <a:gd name="T21" fmla="*/ 258763 h 168"/>
                    <a:gd name="T22" fmla="*/ 396875 w 293"/>
                    <a:gd name="T23" fmla="*/ 263525 h 168"/>
                    <a:gd name="T24" fmla="*/ 388938 w 293"/>
                    <a:gd name="T25" fmla="*/ 265113 h 168"/>
                    <a:gd name="T26" fmla="*/ 379413 w 293"/>
                    <a:gd name="T27" fmla="*/ 266700 h 168"/>
                    <a:gd name="T28" fmla="*/ 379413 w 293"/>
                    <a:gd name="T29" fmla="*/ 266700 h 168"/>
                    <a:gd name="T30" fmla="*/ 0 w 293"/>
                    <a:gd name="T31" fmla="*/ 258763 h 168"/>
                    <a:gd name="T32" fmla="*/ 0 w 293"/>
                    <a:gd name="T33" fmla="*/ 258763 h 168"/>
                    <a:gd name="T34" fmla="*/ 0 w 293"/>
                    <a:gd name="T35" fmla="*/ 0 h 168"/>
                    <a:gd name="T36" fmla="*/ 0 w 293"/>
                    <a:gd name="T37" fmla="*/ 0 h 16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3" h="168">
                      <a:moveTo>
                        <a:pt x="0" y="0"/>
                      </a:moveTo>
                      <a:lnTo>
                        <a:pt x="0" y="0"/>
                      </a:lnTo>
                      <a:lnTo>
                        <a:pt x="293" y="0"/>
                      </a:lnTo>
                      <a:lnTo>
                        <a:pt x="276" y="140"/>
                      </a:lnTo>
                      <a:lnTo>
                        <a:pt x="275" y="147"/>
                      </a:lnTo>
                      <a:lnTo>
                        <a:pt x="272" y="152"/>
                      </a:lnTo>
                      <a:lnTo>
                        <a:pt x="268" y="156"/>
                      </a:lnTo>
                      <a:lnTo>
                        <a:pt x="262" y="160"/>
                      </a:lnTo>
                      <a:lnTo>
                        <a:pt x="257" y="163"/>
                      </a:lnTo>
                      <a:lnTo>
                        <a:pt x="250" y="166"/>
                      </a:lnTo>
                      <a:lnTo>
                        <a:pt x="245" y="167"/>
                      </a:lnTo>
                      <a:lnTo>
                        <a:pt x="239" y="168"/>
                      </a:lnTo>
                      <a:lnTo>
                        <a:pt x="0" y="163"/>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2" name="ïšlïdê"/>
                <p:cNvSpPr/>
                <p:nvPr/>
              </p:nvSpPr>
              <p:spPr bwMode="auto">
                <a:xfrm>
                  <a:off x="3098801" y="5083175"/>
                  <a:ext cx="458788" cy="266700"/>
                </a:xfrm>
                <a:custGeom>
                  <a:avLst/>
                  <a:gdLst>
                    <a:gd name="T0" fmla="*/ 0 w 289"/>
                    <a:gd name="T1" fmla="*/ 0 h 168"/>
                    <a:gd name="T2" fmla="*/ 0 w 289"/>
                    <a:gd name="T3" fmla="*/ 0 h 168"/>
                    <a:gd name="T4" fmla="*/ 458788 w 289"/>
                    <a:gd name="T5" fmla="*/ 0 h 168"/>
                    <a:gd name="T6" fmla="*/ 458788 w 289"/>
                    <a:gd name="T7" fmla="*/ 0 h 168"/>
                    <a:gd name="T8" fmla="*/ 431800 w 289"/>
                    <a:gd name="T9" fmla="*/ 222250 h 168"/>
                    <a:gd name="T10" fmla="*/ 431800 w 289"/>
                    <a:gd name="T11" fmla="*/ 222250 h 168"/>
                    <a:gd name="T12" fmla="*/ 430213 w 289"/>
                    <a:gd name="T13" fmla="*/ 233363 h 168"/>
                    <a:gd name="T14" fmla="*/ 425450 w 289"/>
                    <a:gd name="T15" fmla="*/ 239713 h 168"/>
                    <a:gd name="T16" fmla="*/ 419100 w 289"/>
                    <a:gd name="T17" fmla="*/ 247650 h 168"/>
                    <a:gd name="T18" fmla="*/ 409575 w 289"/>
                    <a:gd name="T19" fmla="*/ 254000 h 168"/>
                    <a:gd name="T20" fmla="*/ 401638 w 289"/>
                    <a:gd name="T21" fmla="*/ 258763 h 168"/>
                    <a:gd name="T22" fmla="*/ 393700 w 289"/>
                    <a:gd name="T23" fmla="*/ 263525 h 168"/>
                    <a:gd name="T24" fmla="*/ 373063 w 289"/>
                    <a:gd name="T25" fmla="*/ 266700 h 168"/>
                    <a:gd name="T26" fmla="*/ 373063 w 289"/>
                    <a:gd name="T27" fmla="*/ 266700 h 168"/>
                    <a:gd name="T28" fmla="*/ 0 w 289"/>
                    <a:gd name="T29" fmla="*/ 255588 h 168"/>
                    <a:gd name="T30" fmla="*/ 0 w 289"/>
                    <a:gd name="T31" fmla="*/ 255588 h 168"/>
                    <a:gd name="T32" fmla="*/ 0 w 289"/>
                    <a:gd name="T33" fmla="*/ 0 h 168"/>
                    <a:gd name="T34" fmla="*/ 0 w 289"/>
                    <a:gd name="T35" fmla="*/ 0 h 1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9" h="168">
                      <a:moveTo>
                        <a:pt x="0" y="0"/>
                      </a:moveTo>
                      <a:lnTo>
                        <a:pt x="0" y="0"/>
                      </a:lnTo>
                      <a:lnTo>
                        <a:pt x="289" y="0"/>
                      </a:lnTo>
                      <a:lnTo>
                        <a:pt x="272" y="140"/>
                      </a:lnTo>
                      <a:lnTo>
                        <a:pt x="271" y="147"/>
                      </a:lnTo>
                      <a:lnTo>
                        <a:pt x="268" y="151"/>
                      </a:lnTo>
                      <a:lnTo>
                        <a:pt x="264" y="156"/>
                      </a:lnTo>
                      <a:lnTo>
                        <a:pt x="258" y="160"/>
                      </a:lnTo>
                      <a:lnTo>
                        <a:pt x="253" y="163"/>
                      </a:lnTo>
                      <a:lnTo>
                        <a:pt x="248" y="166"/>
                      </a:lnTo>
                      <a:lnTo>
                        <a:pt x="235" y="168"/>
                      </a:lnTo>
                      <a:lnTo>
                        <a:pt x="0" y="161"/>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3" name="ïṩľîde"/>
                <p:cNvSpPr/>
                <p:nvPr/>
              </p:nvSpPr>
              <p:spPr bwMode="auto">
                <a:xfrm>
                  <a:off x="3105151" y="5083175"/>
                  <a:ext cx="452438" cy="265113"/>
                </a:xfrm>
                <a:custGeom>
                  <a:avLst/>
                  <a:gdLst>
                    <a:gd name="T0" fmla="*/ 0 w 285"/>
                    <a:gd name="T1" fmla="*/ 0 h 167"/>
                    <a:gd name="T2" fmla="*/ 0 w 285"/>
                    <a:gd name="T3" fmla="*/ 0 h 167"/>
                    <a:gd name="T4" fmla="*/ 452438 w 285"/>
                    <a:gd name="T5" fmla="*/ 0 h 167"/>
                    <a:gd name="T6" fmla="*/ 452438 w 285"/>
                    <a:gd name="T7" fmla="*/ 0 h 167"/>
                    <a:gd name="T8" fmla="*/ 425450 w 285"/>
                    <a:gd name="T9" fmla="*/ 222250 h 167"/>
                    <a:gd name="T10" fmla="*/ 425450 w 285"/>
                    <a:gd name="T11" fmla="*/ 222250 h 167"/>
                    <a:gd name="T12" fmla="*/ 423863 w 285"/>
                    <a:gd name="T13" fmla="*/ 233363 h 167"/>
                    <a:gd name="T14" fmla="*/ 419100 w 285"/>
                    <a:gd name="T15" fmla="*/ 239713 h 167"/>
                    <a:gd name="T16" fmla="*/ 412750 w 285"/>
                    <a:gd name="T17" fmla="*/ 247650 h 167"/>
                    <a:gd name="T18" fmla="*/ 403225 w 285"/>
                    <a:gd name="T19" fmla="*/ 254000 h 167"/>
                    <a:gd name="T20" fmla="*/ 395288 w 285"/>
                    <a:gd name="T21" fmla="*/ 258763 h 167"/>
                    <a:gd name="T22" fmla="*/ 387350 w 285"/>
                    <a:gd name="T23" fmla="*/ 263525 h 167"/>
                    <a:gd name="T24" fmla="*/ 366713 w 285"/>
                    <a:gd name="T25" fmla="*/ 265113 h 167"/>
                    <a:gd name="T26" fmla="*/ 366713 w 285"/>
                    <a:gd name="T27" fmla="*/ 265113 h 167"/>
                    <a:gd name="T28" fmla="*/ 0 w 285"/>
                    <a:gd name="T29" fmla="*/ 254000 h 167"/>
                    <a:gd name="T30" fmla="*/ 0 w 285"/>
                    <a:gd name="T31" fmla="*/ 254000 h 167"/>
                    <a:gd name="T32" fmla="*/ 0 w 285"/>
                    <a:gd name="T33" fmla="*/ 0 h 167"/>
                    <a:gd name="T34" fmla="*/ 0 w 285"/>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5" h="167">
                      <a:moveTo>
                        <a:pt x="0" y="0"/>
                      </a:moveTo>
                      <a:lnTo>
                        <a:pt x="0" y="0"/>
                      </a:lnTo>
                      <a:lnTo>
                        <a:pt x="285" y="0"/>
                      </a:lnTo>
                      <a:lnTo>
                        <a:pt x="268" y="140"/>
                      </a:lnTo>
                      <a:lnTo>
                        <a:pt x="267" y="147"/>
                      </a:lnTo>
                      <a:lnTo>
                        <a:pt x="264" y="151"/>
                      </a:lnTo>
                      <a:lnTo>
                        <a:pt x="260" y="156"/>
                      </a:lnTo>
                      <a:lnTo>
                        <a:pt x="254" y="160"/>
                      </a:lnTo>
                      <a:lnTo>
                        <a:pt x="249" y="163"/>
                      </a:lnTo>
                      <a:lnTo>
                        <a:pt x="244" y="166"/>
                      </a:lnTo>
                      <a:lnTo>
                        <a:pt x="231" y="167"/>
                      </a:lnTo>
                      <a:lnTo>
                        <a:pt x="0" y="16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4" name="işļïḍè"/>
                <p:cNvSpPr/>
                <p:nvPr/>
              </p:nvSpPr>
              <p:spPr bwMode="auto">
                <a:xfrm>
                  <a:off x="3111501" y="5083175"/>
                  <a:ext cx="446088" cy="265113"/>
                </a:xfrm>
                <a:custGeom>
                  <a:avLst/>
                  <a:gdLst>
                    <a:gd name="T0" fmla="*/ 0 w 281"/>
                    <a:gd name="T1" fmla="*/ 0 h 167"/>
                    <a:gd name="T2" fmla="*/ 0 w 281"/>
                    <a:gd name="T3" fmla="*/ 0 h 167"/>
                    <a:gd name="T4" fmla="*/ 446088 w 281"/>
                    <a:gd name="T5" fmla="*/ 0 h 167"/>
                    <a:gd name="T6" fmla="*/ 446088 w 281"/>
                    <a:gd name="T7" fmla="*/ 0 h 167"/>
                    <a:gd name="T8" fmla="*/ 419100 w 281"/>
                    <a:gd name="T9" fmla="*/ 222250 h 167"/>
                    <a:gd name="T10" fmla="*/ 419100 w 281"/>
                    <a:gd name="T11" fmla="*/ 222250 h 167"/>
                    <a:gd name="T12" fmla="*/ 417513 w 281"/>
                    <a:gd name="T13" fmla="*/ 230188 h 167"/>
                    <a:gd name="T14" fmla="*/ 412750 w 281"/>
                    <a:gd name="T15" fmla="*/ 239713 h 167"/>
                    <a:gd name="T16" fmla="*/ 406400 w 281"/>
                    <a:gd name="T17" fmla="*/ 247650 h 167"/>
                    <a:gd name="T18" fmla="*/ 396875 w 281"/>
                    <a:gd name="T19" fmla="*/ 254000 h 167"/>
                    <a:gd name="T20" fmla="*/ 388938 w 281"/>
                    <a:gd name="T21" fmla="*/ 258763 h 167"/>
                    <a:gd name="T22" fmla="*/ 381000 w 281"/>
                    <a:gd name="T23" fmla="*/ 263525 h 167"/>
                    <a:gd name="T24" fmla="*/ 363538 w 281"/>
                    <a:gd name="T25" fmla="*/ 265113 h 167"/>
                    <a:gd name="T26" fmla="*/ 363538 w 281"/>
                    <a:gd name="T27" fmla="*/ 265113 h 167"/>
                    <a:gd name="T28" fmla="*/ 0 w 281"/>
                    <a:gd name="T29" fmla="*/ 252413 h 167"/>
                    <a:gd name="T30" fmla="*/ 0 w 281"/>
                    <a:gd name="T31" fmla="*/ 252413 h 167"/>
                    <a:gd name="T32" fmla="*/ 0 w 281"/>
                    <a:gd name="T33" fmla="*/ 0 h 167"/>
                    <a:gd name="T34" fmla="*/ 0 w 281"/>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81" h="167">
                      <a:moveTo>
                        <a:pt x="0" y="0"/>
                      </a:moveTo>
                      <a:lnTo>
                        <a:pt x="0" y="0"/>
                      </a:lnTo>
                      <a:lnTo>
                        <a:pt x="281" y="0"/>
                      </a:lnTo>
                      <a:lnTo>
                        <a:pt x="264" y="140"/>
                      </a:lnTo>
                      <a:lnTo>
                        <a:pt x="263" y="145"/>
                      </a:lnTo>
                      <a:lnTo>
                        <a:pt x="260" y="151"/>
                      </a:lnTo>
                      <a:lnTo>
                        <a:pt x="256" y="156"/>
                      </a:lnTo>
                      <a:lnTo>
                        <a:pt x="250" y="160"/>
                      </a:lnTo>
                      <a:lnTo>
                        <a:pt x="245" y="163"/>
                      </a:lnTo>
                      <a:lnTo>
                        <a:pt x="240" y="166"/>
                      </a:lnTo>
                      <a:lnTo>
                        <a:pt x="229" y="167"/>
                      </a:lnTo>
                      <a:lnTo>
                        <a:pt x="0" y="159"/>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5" name="ïṥļîḑé"/>
                <p:cNvSpPr/>
                <p:nvPr/>
              </p:nvSpPr>
              <p:spPr bwMode="auto">
                <a:xfrm>
                  <a:off x="3116263" y="5083175"/>
                  <a:ext cx="441325" cy="265113"/>
                </a:xfrm>
                <a:custGeom>
                  <a:avLst/>
                  <a:gdLst>
                    <a:gd name="T0" fmla="*/ 1588 w 278"/>
                    <a:gd name="T1" fmla="*/ 0 h 167"/>
                    <a:gd name="T2" fmla="*/ 1588 w 278"/>
                    <a:gd name="T3" fmla="*/ 0 h 167"/>
                    <a:gd name="T4" fmla="*/ 441325 w 278"/>
                    <a:gd name="T5" fmla="*/ 0 h 167"/>
                    <a:gd name="T6" fmla="*/ 441325 w 278"/>
                    <a:gd name="T7" fmla="*/ 0 h 167"/>
                    <a:gd name="T8" fmla="*/ 414338 w 278"/>
                    <a:gd name="T9" fmla="*/ 222250 h 167"/>
                    <a:gd name="T10" fmla="*/ 414338 w 278"/>
                    <a:gd name="T11" fmla="*/ 222250 h 167"/>
                    <a:gd name="T12" fmla="*/ 412750 w 278"/>
                    <a:gd name="T13" fmla="*/ 230188 h 167"/>
                    <a:gd name="T14" fmla="*/ 407988 w 278"/>
                    <a:gd name="T15" fmla="*/ 239713 h 167"/>
                    <a:gd name="T16" fmla="*/ 401638 w 278"/>
                    <a:gd name="T17" fmla="*/ 247650 h 167"/>
                    <a:gd name="T18" fmla="*/ 392113 w 278"/>
                    <a:gd name="T19" fmla="*/ 252413 h 167"/>
                    <a:gd name="T20" fmla="*/ 384175 w 278"/>
                    <a:gd name="T21" fmla="*/ 258763 h 167"/>
                    <a:gd name="T22" fmla="*/ 376238 w 278"/>
                    <a:gd name="T23" fmla="*/ 263525 h 167"/>
                    <a:gd name="T24" fmla="*/ 358775 w 278"/>
                    <a:gd name="T25" fmla="*/ 265113 h 167"/>
                    <a:gd name="T26" fmla="*/ 358775 w 278"/>
                    <a:gd name="T27" fmla="*/ 265113 h 167"/>
                    <a:gd name="T28" fmla="*/ 0 w 278"/>
                    <a:gd name="T29" fmla="*/ 249238 h 167"/>
                    <a:gd name="T30" fmla="*/ 0 w 278"/>
                    <a:gd name="T31" fmla="*/ 249238 h 167"/>
                    <a:gd name="T32" fmla="*/ 1588 w 278"/>
                    <a:gd name="T33" fmla="*/ 0 h 167"/>
                    <a:gd name="T34" fmla="*/ 1588 w 278"/>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8" h="167">
                      <a:moveTo>
                        <a:pt x="1" y="0"/>
                      </a:moveTo>
                      <a:lnTo>
                        <a:pt x="1" y="0"/>
                      </a:lnTo>
                      <a:lnTo>
                        <a:pt x="278" y="0"/>
                      </a:lnTo>
                      <a:lnTo>
                        <a:pt x="261" y="140"/>
                      </a:lnTo>
                      <a:lnTo>
                        <a:pt x="260" y="145"/>
                      </a:lnTo>
                      <a:lnTo>
                        <a:pt x="257" y="151"/>
                      </a:lnTo>
                      <a:lnTo>
                        <a:pt x="253" y="156"/>
                      </a:lnTo>
                      <a:lnTo>
                        <a:pt x="247" y="159"/>
                      </a:lnTo>
                      <a:lnTo>
                        <a:pt x="242" y="163"/>
                      </a:lnTo>
                      <a:lnTo>
                        <a:pt x="237" y="166"/>
                      </a:lnTo>
                      <a:lnTo>
                        <a:pt x="226" y="167"/>
                      </a:lnTo>
                      <a:lnTo>
                        <a:pt x="0" y="157"/>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6" name="iśļîḍè"/>
                <p:cNvSpPr/>
                <p:nvPr/>
              </p:nvSpPr>
              <p:spPr bwMode="auto">
                <a:xfrm>
                  <a:off x="3122613" y="5083175"/>
                  <a:ext cx="434975" cy="265113"/>
                </a:xfrm>
                <a:custGeom>
                  <a:avLst/>
                  <a:gdLst>
                    <a:gd name="T0" fmla="*/ 1588 w 274"/>
                    <a:gd name="T1" fmla="*/ 0 h 167"/>
                    <a:gd name="T2" fmla="*/ 1588 w 274"/>
                    <a:gd name="T3" fmla="*/ 0 h 167"/>
                    <a:gd name="T4" fmla="*/ 434975 w 274"/>
                    <a:gd name="T5" fmla="*/ 0 h 167"/>
                    <a:gd name="T6" fmla="*/ 434975 w 274"/>
                    <a:gd name="T7" fmla="*/ 0 h 167"/>
                    <a:gd name="T8" fmla="*/ 407988 w 274"/>
                    <a:gd name="T9" fmla="*/ 222250 h 167"/>
                    <a:gd name="T10" fmla="*/ 407988 w 274"/>
                    <a:gd name="T11" fmla="*/ 222250 h 167"/>
                    <a:gd name="T12" fmla="*/ 406400 w 274"/>
                    <a:gd name="T13" fmla="*/ 230188 h 167"/>
                    <a:gd name="T14" fmla="*/ 401638 w 274"/>
                    <a:gd name="T15" fmla="*/ 239713 h 167"/>
                    <a:gd name="T16" fmla="*/ 395288 w 274"/>
                    <a:gd name="T17" fmla="*/ 247650 h 167"/>
                    <a:gd name="T18" fmla="*/ 388938 w 274"/>
                    <a:gd name="T19" fmla="*/ 252413 h 167"/>
                    <a:gd name="T20" fmla="*/ 379413 w 274"/>
                    <a:gd name="T21" fmla="*/ 258763 h 167"/>
                    <a:gd name="T22" fmla="*/ 369888 w 274"/>
                    <a:gd name="T23" fmla="*/ 260350 h 167"/>
                    <a:gd name="T24" fmla="*/ 352425 w 274"/>
                    <a:gd name="T25" fmla="*/ 265113 h 167"/>
                    <a:gd name="T26" fmla="*/ 352425 w 274"/>
                    <a:gd name="T27" fmla="*/ 265113 h 167"/>
                    <a:gd name="T28" fmla="*/ 0 w 274"/>
                    <a:gd name="T29" fmla="*/ 247650 h 167"/>
                    <a:gd name="T30" fmla="*/ 0 w 274"/>
                    <a:gd name="T31" fmla="*/ 247650 h 167"/>
                    <a:gd name="T32" fmla="*/ 1588 w 274"/>
                    <a:gd name="T33" fmla="*/ 0 h 167"/>
                    <a:gd name="T34" fmla="*/ 1588 w 274"/>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4" h="167">
                      <a:moveTo>
                        <a:pt x="1" y="0"/>
                      </a:moveTo>
                      <a:lnTo>
                        <a:pt x="1" y="0"/>
                      </a:lnTo>
                      <a:lnTo>
                        <a:pt x="274" y="0"/>
                      </a:lnTo>
                      <a:lnTo>
                        <a:pt x="257" y="140"/>
                      </a:lnTo>
                      <a:lnTo>
                        <a:pt x="256" y="145"/>
                      </a:lnTo>
                      <a:lnTo>
                        <a:pt x="253" y="151"/>
                      </a:lnTo>
                      <a:lnTo>
                        <a:pt x="249" y="156"/>
                      </a:lnTo>
                      <a:lnTo>
                        <a:pt x="245" y="159"/>
                      </a:lnTo>
                      <a:lnTo>
                        <a:pt x="239" y="163"/>
                      </a:lnTo>
                      <a:lnTo>
                        <a:pt x="233" y="164"/>
                      </a:lnTo>
                      <a:lnTo>
                        <a:pt x="222" y="167"/>
                      </a:lnTo>
                      <a:lnTo>
                        <a:pt x="0" y="156"/>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7" name="iṧľidè"/>
                <p:cNvSpPr/>
                <p:nvPr/>
              </p:nvSpPr>
              <p:spPr bwMode="auto">
                <a:xfrm>
                  <a:off x="3128963" y="5083175"/>
                  <a:ext cx="428625" cy="265113"/>
                </a:xfrm>
                <a:custGeom>
                  <a:avLst/>
                  <a:gdLst>
                    <a:gd name="T0" fmla="*/ 0 w 270"/>
                    <a:gd name="T1" fmla="*/ 0 h 167"/>
                    <a:gd name="T2" fmla="*/ 0 w 270"/>
                    <a:gd name="T3" fmla="*/ 0 h 167"/>
                    <a:gd name="T4" fmla="*/ 428625 w 270"/>
                    <a:gd name="T5" fmla="*/ 0 h 167"/>
                    <a:gd name="T6" fmla="*/ 428625 w 270"/>
                    <a:gd name="T7" fmla="*/ 0 h 167"/>
                    <a:gd name="T8" fmla="*/ 401638 w 270"/>
                    <a:gd name="T9" fmla="*/ 222250 h 167"/>
                    <a:gd name="T10" fmla="*/ 401638 w 270"/>
                    <a:gd name="T11" fmla="*/ 222250 h 167"/>
                    <a:gd name="T12" fmla="*/ 400050 w 270"/>
                    <a:gd name="T13" fmla="*/ 230188 h 167"/>
                    <a:gd name="T14" fmla="*/ 395288 w 270"/>
                    <a:gd name="T15" fmla="*/ 239713 h 167"/>
                    <a:gd name="T16" fmla="*/ 388938 w 270"/>
                    <a:gd name="T17" fmla="*/ 246063 h 167"/>
                    <a:gd name="T18" fmla="*/ 382588 w 270"/>
                    <a:gd name="T19" fmla="*/ 252413 h 167"/>
                    <a:gd name="T20" fmla="*/ 373063 w 270"/>
                    <a:gd name="T21" fmla="*/ 258763 h 167"/>
                    <a:gd name="T22" fmla="*/ 365125 w 270"/>
                    <a:gd name="T23" fmla="*/ 260350 h 167"/>
                    <a:gd name="T24" fmla="*/ 347663 w 270"/>
                    <a:gd name="T25" fmla="*/ 265113 h 167"/>
                    <a:gd name="T26" fmla="*/ 347663 w 270"/>
                    <a:gd name="T27" fmla="*/ 265113 h 167"/>
                    <a:gd name="T28" fmla="*/ 0 w 270"/>
                    <a:gd name="T29" fmla="*/ 247650 h 167"/>
                    <a:gd name="T30" fmla="*/ 0 w 270"/>
                    <a:gd name="T31" fmla="*/ 247650 h 167"/>
                    <a:gd name="T32" fmla="*/ 0 w 270"/>
                    <a:gd name="T33" fmla="*/ 0 h 167"/>
                    <a:gd name="T34" fmla="*/ 0 w 270"/>
                    <a:gd name="T35" fmla="*/ 0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0" h="167">
                      <a:moveTo>
                        <a:pt x="0" y="0"/>
                      </a:moveTo>
                      <a:lnTo>
                        <a:pt x="0" y="0"/>
                      </a:lnTo>
                      <a:lnTo>
                        <a:pt x="270" y="0"/>
                      </a:lnTo>
                      <a:lnTo>
                        <a:pt x="253" y="140"/>
                      </a:lnTo>
                      <a:lnTo>
                        <a:pt x="252" y="145"/>
                      </a:lnTo>
                      <a:lnTo>
                        <a:pt x="249" y="151"/>
                      </a:lnTo>
                      <a:lnTo>
                        <a:pt x="245" y="155"/>
                      </a:lnTo>
                      <a:lnTo>
                        <a:pt x="241" y="159"/>
                      </a:lnTo>
                      <a:lnTo>
                        <a:pt x="235" y="163"/>
                      </a:lnTo>
                      <a:lnTo>
                        <a:pt x="230" y="164"/>
                      </a:lnTo>
                      <a:lnTo>
                        <a:pt x="219" y="167"/>
                      </a:lnTo>
                      <a:lnTo>
                        <a:pt x="0" y="156"/>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8" name="îşļíḑé"/>
                <p:cNvSpPr/>
                <p:nvPr/>
              </p:nvSpPr>
              <p:spPr bwMode="auto">
                <a:xfrm>
                  <a:off x="3135313" y="5083175"/>
                  <a:ext cx="422275" cy="265113"/>
                </a:xfrm>
                <a:custGeom>
                  <a:avLst/>
                  <a:gdLst>
                    <a:gd name="T0" fmla="*/ 0 w 266"/>
                    <a:gd name="T1" fmla="*/ 0 h 167"/>
                    <a:gd name="T2" fmla="*/ 0 w 266"/>
                    <a:gd name="T3" fmla="*/ 0 h 167"/>
                    <a:gd name="T4" fmla="*/ 422275 w 266"/>
                    <a:gd name="T5" fmla="*/ 0 h 167"/>
                    <a:gd name="T6" fmla="*/ 422275 w 266"/>
                    <a:gd name="T7" fmla="*/ 0 h 167"/>
                    <a:gd name="T8" fmla="*/ 395288 w 266"/>
                    <a:gd name="T9" fmla="*/ 222250 h 167"/>
                    <a:gd name="T10" fmla="*/ 395288 w 266"/>
                    <a:gd name="T11" fmla="*/ 222250 h 167"/>
                    <a:gd name="T12" fmla="*/ 393700 w 266"/>
                    <a:gd name="T13" fmla="*/ 230188 h 167"/>
                    <a:gd name="T14" fmla="*/ 388938 w 266"/>
                    <a:gd name="T15" fmla="*/ 239713 h 167"/>
                    <a:gd name="T16" fmla="*/ 382588 w 266"/>
                    <a:gd name="T17" fmla="*/ 246063 h 167"/>
                    <a:gd name="T18" fmla="*/ 376238 w 266"/>
                    <a:gd name="T19" fmla="*/ 252413 h 167"/>
                    <a:gd name="T20" fmla="*/ 358775 w 266"/>
                    <a:gd name="T21" fmla="*/ 260350 h 167"/>
                    <a:gd name="T22" fmla="*/ 341313 w 266"/>
                    <a:gd name="T23" fmla="*/ 265113 h 167"/>
                    <a:gd name="T24" fmla="*/ 341313 w 266"/>
                    <a:gd name="T25" fmla="*/ 265113 h 167"/>
                    <a:gd name="T26" fmla="*/ 0 w 266"/>
                    <a:gd name="T27" fmla="*/ 246063 h 167"/>
                    <a:gd name="T28" fmla="*/ 0 w 266"/>
                    <a:gd name="T29" fmla="*/ 246063 h 167"/>
                    <a:gd name="T30" fmla="*/ 0 w 266"/>
                    <a:gd name="T31" fmla="*/ 0 h 167"/>
                    <a:gd name="T32" fmla="*/ 0 w 266"/>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6" h="167">
                      <a:moveTo>
                        <a:pt x="0" y="0"/>
                      </a:moveTo>
                      <a:lnTo>
                        <a:pt x="0" y="0"/>
                      </a:lnTo>
                      <a:lnTo>
                        <a:pt x="266" y="0"/>
                      </a:lnTo>
                      <a:lnTo>
                        <a:pt x="249" y="140"/>
                      </a:lnTo>
                      <a:lnTo>
                        <a:pt x="248" y="145"/>
                      </a:lnTo>
                      <a:lnTo>
                        <a:pt x="245" y="151"/>
                      </a:lnTo>
                      <a:lnTo>
                        <a:pt x="241" y="155"/>
                      </a:lnTo>
                      <a:lnTo>
                        <a:pt x="237" y="159"/>
                      </a:lnTo>
                      <a:lnTo>
                        <a:pt x="226" y="164"/>
                      </a:lnTo>
                      <a:lnTo>
                        <a:pt x="215" y="167"/>
                      </a:lnTo>
                      <a:lnTo>
                        <a:pt x="0" y="155"/>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59" name="iṩlíḍe"/>
                <p:cNvSpPr/>
                <p:nvPr/>
              </p:nvSpPr>
              <p:spPr bwMode="auto">
                <a:xfrm>
                  <a:off x="3138488" y="5083175"/>
                  <a:ext cx="419100" cy="265113"/>
                </a:xfrm>
                <a:custGeom>
                  <a:avLst/>
                  <a:gdLst>
                    <a:gd name="T0" fmla="*/ 3175 w 264"/>
                    <a:gd name="T1" fmla="*/ 0 h 167"/>
                    <a:gd name="T2" fmla="*/ 3175 w 264"/>
                    <a:gd name="T3" fmla="*/ 0 h 167"/>
                    <a:gd name="T4" fmla="*/ 419100 w 264"/>
                    <a:gd name="T5" fmla="*/ 0 h 167"/>
                    <a:gd name="T6" fmla="*/ 419100 w 264"/>
                    <a:gd name="T7" fmla="*/ 0 h 167"/>
                    <a:gd name="T8" fmla="*/ 392113 w 264"/>
                    <a:gd name="T9" fmla="*/ 222250 h 167"/>
                    <a:gd name="T10" fmla="*/ 392113 w 264"/>
                    <a:gd name="T11" fmla="*/ 222250 h 167"/>
                    <a:gd name="T12" fmla="*/ 390525 w 264"/>
                    <a:gd name="T13" fmla="*/ 230188 h 167"/>
                    <a:gd name="T14" fmla="*/ 385763 w 264"/>
                    <a:gd name="T15" fmla="*/ 239713 h 167"/>
                    <a:gd name="T16" fmla="*/ 379413 w 264"/>
                    <a:gd name="T17" fmla="*/ 246063 h 167"/>
                    <a:gd name="T18" fmla="*/ 373063 w 264"/>
                    <a:gd name="T19" fmla="*/ 252413 h 167"/>
                    <a:gd name="T20" fmla="*/ 355600 w 264"/>
                    <a:gd name="T21" fmla="*/ 260350 h 167"/>
                    <a:gd name="T22" fmla="*/ 338138 w 264"/>
                    <a:gd name="T23" fmla="*/ 265113 h 167"/>
                    <a:gd name="T24" fmla="*/ 338138 w 264"/>
                    <a:gd name="T25" fmla="*/ 265113 h 167"/>
                    <a:gd name="T26" fmla="*/ 0 w 264"/>
                    <a:gd name="T27" fmla="*/ 242888 h 167"/>
                    <a:gd name="T28" fmla="*/ 0 w 264"/>
                    <a:gd name="T29" fmla="*/ 242888 h 167"/>
                    <a:gd name="T30" fmla="*/ 3175 w 264"/>
                    <a:gd name="T31" fmla="*/ 0 h 167"/>
                    <a:gd name="T32" fmla="*/ 3175 w 264"/>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4" h="167">
                      <a:moveTo>
                        <a:pt x="2" y="0"/>
                      </a:moveTo>
                      <a:lnTo>
                        <a:pt x="2" y="0"/>
                      </a:lnTo>
                      <a:lnTo>
                        <a:pt x="264" y="0"/>
                      </a:lnTo>
                      <a:lnTo>
                        <a:pt x="247" y="140"/>
                      </a:lnTo>
                      <a:lnTo>
                        <a:pt x="246" y="145"/>
                      </a:lnTo>
                      <a:lnTo>
                        <a:pt x="243" y="151"/>
                      </a:lnTo>
                      <a:lnTo>
                        <a:pt x="239" y="155"/>
                      </a:lnTo>
                      <a:lnTo>
                        <a:pt x="235" y="159"/>
                      </a:lnTo>
                      <a:lnTo>
                        <a:pt x="224" y="164"/>
                      </a:lnTo>
                      <a:lnTo>
                        <a:pt x="213" y="167"/>
                      </a:lnTo>
                      <a:lnTo>
                        <a:pt x="0" y="153"/>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0" name="íṧḷîďè"/>
                <p:cNvSpPr/>
                <p:nvPr/>
              </p:nvSpPr>
              <p:spPr bwMode="auto">
                <a:xfrm>
                  <a:off x="3144838" y="5083175"/>
                  <a:ext cx="412750" cy="265113"/>
                </a:xfrm>
                <a:custGeom>
                  <a:avLst/>
                  <a:gdLst>
                    <a:gd name="T0" fmla="*/ 3175 w 260"/>
                    <a:gd name="T1" fmla="*/ 0 h 167"/>
                    <a:gd name="T2" fmla="*/ 3175 w 260"/>
                    <a:gd name="T3" fmla="*/ 0 h 167"/>
                    <a:gd name="T4" fmla="*/ 412750 w 260"/>
                    <a:gd name="T5" fmla="*/ 0 h 167"/>
                    <a:gd name="T6" fmla="*/ 412750 w 260"/>
                    <a:gd name="T7" fmla="*/ 0 h 167"/>
                    <a:gd name="T8" fmla="*/ 385763 w 260"/>
                    <a:gd name="T9" fmla="*/ 222250 h 167"/>
                    <a:gd name="T10" fmla="*/ 385763 w 260"/>
                    <a:gd name="T11" fmla="*/ 222250 h 167"/>
                    <a:gd name="T12" fmla="*/ 384175 w 260"/>
                    <a:gd name="T13" fmla="*/ 230188 h 167"/>
                    <a:gd name="T14" fmla="*/ 379413 w 260"/>
                    <a:gd name="T15" fmla="*/ 239713 h 167"/>
                    <a:gd name="T16" fmla="*/ 373063 w 260"/>
                    <a:gd name="T17" fmla="*/ 246063 h 167"/>
                    <a:gd name="T18" fmla="*/ 366713 w 260"/>
                    <a:gd name="T19" fmla="*/ 252413 h 167"/>
                    <a:gd name="T20" fmla="*/ 349250 w 260"/>
                    <a:gd name="T21" fmla="*/ 260350 h 167"/>
                    <a:gd name="T22" fmla="*/ 331788 w 260"/>
                    <a:gd name="T23" fmla="*/ 265113 h 167"/>
                    <a:gd name="T24" fmla="*/ 331788 w 260"/>
                    <a:gd name="T25" fmla="*/ 265113 h 167"/>
                    <a:gd name="T26" fmla="*/ 0 w 260"/>
                    <a:gd name="T27" fmla="*/ 241300 h 167"/>
                    <a:gd name="T28" fmla="*/ 0 w 260"/>
                    <a:gd name="T29" fmla="*/ 241300 h 167"/>
                    <a:gd name="T30" fmla="*/ 3175 w 260"/>
                    <a:gd name="T31" fmla="*/ 0 h 167"/>
                    <a:gd name="T32" fmla="*/ 3175 w 260"/>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0" h="167">
                      <a:moveTo>
                        <a:pt x="2" y="0"/>
                      </a:moveTo>
                      <a:lnTo>
                        <a:pt x="2" y="0"/>
                      </a:lnTo>
                      <a:lnTo>
                        <a:pt x="260" y="0"/>
                      </a:lnTo>
                      <a:lnTo>
                        <a:pt x="243" y="140"/>
                      </a:lnTo>
                      <a:lnTo>
                        <a:pt x="242" y="145"/>
                      </a:lnTo>
                      <a:lnTo>
                        <a:pt x="239" y="151"/>
                      </a:lnTo>
                      <a:lnTo>
                        <a:pt x="235" y="155"/>
                      </a:lnTo>
                      <a:lnTo>
                        <a:pt x="231" y="159"/>
                      </a:lnTo>
                      <a:lnTo>
                        <a:pt x="220" y="164"/>
                      </a:lnTo>
                      <a:lnTo>
                        <a:pt x="209" y="167"/>
                      </a:lnTo>
                      <a:lnTo>
                        <a:pt x="0" y="152"/>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1" name="îślîḓê"/>
                <p:cNvSpPr/>
                <p:nvPr/>
              </p:nvSpPr>
              <p:spPr bwMode="auto">
                <a:xfrm>
                  <a:off x="3152776" y="5083175"/>
                  <a:ext cx="404813" cy="265113"/>
                </a:xfrm>
                <a:custGeom>
                  <a:avLst/>
                  <a:gdLst>
                    <a:gd name="T0" fmla="*/ 1588 w 255"/>
                    <a:gd name="T1" fmla="*/ 0 h 167"/>
                    <a:gd name="T2" fmla="*/ 1588 w 255"/>
                    <a:gd name="T3" fmla="*/ 0 h 167"/>
                    <a:gd name="T4" fmla="*/ 404813 w 255"/>
                    <a:gd name="T5" fmla="*/ 0 h 167"/>
                    <a:gd name="T6" fmla="*/ 404813 w 255"/>
                    <a:gd name="T7" fmla="*/ 0 h 167"/>
                    <a:gd name="T8" fmla="*/ 377825 w 255"/>
                    <a:gd name="T9" fmla="*/ 222250 h 167"/>
                    <a:gd name="T10" fmla="*/ 377825 w 255"/>
                    <a:gd name="T11" fmla="*/ 222250 h 167"/>
                    <a:gd name="T12" fmla="*/ 376238 w 255"/>
                    <a:gd name="T13" fmla="*/ 230188 h 167"/>
                    <a:gd name="T14" fmla="*/ 371475 w 255"/>
                    <a:gd name="T15" fmla="*/ 239713 h 167"/>
                    <a:gd name="T16" fmla="*/ 365125 w 255"/>
                    <a:gd name="T17" fmla="*/ 246063 h 167"/>
                    <a:gd name="T18" fmla="*/ 358775 w 255"/>
                    <a:gd name="T19" fmla="*/ 252413 h 167"/>
                    <a:gd name="T20" fmla="*/ 341313 w 255"/>
                    <a:gd name="T21" fmla="*/ 260350 h 167"/>
                    <a:gd name="T22" fmla="*/ 325438 w 255"/>
                    <a:gd name="T23" fmla="*/ 265113 h 167"/>
                    <a:gd name="T24" fmla="*/ 325438 w 255"/>
                    <a:gd name="T25" fmla="*/ 265113 h 167"/>
                    <a:gd name="T26" fmla="*/ 0 w 255"/>
                    <a:gd name="T27" fmla="*/ 239713 h 167"/>
                    <a:gd name="T28" fmla="*/ 0 w 255"/>
                    <a:gd name="T29" fmla="*/ 239713 h 167"/>
                    <a:gd name="T30" fmla="*/ 1588 w 255"/>
                    <a:gd name="T31" fmla="*/ 0 h 167"/>
                    <a:gd name="T32" fmla="*/ 1588 w 255"/>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5" h="167">
                      <a:moveTo>
                        <a:pt x="1" y="0"/>
                      </a:moveTo>
                      <a:lnTo>
                        <a:pt x="1" y="0"/>
                      </a:lnTo>
                      <a:lnTo>
                        <a:pt x="255" y="0"/>
                      </a:lnTo>
                      <a:lnTo>
                        <a:pt x="238" y="140"/>
                      </a:lnTo>
                      <a:lnTo>
                        <a:pt x="237" y="145"/>
                      </a:lnTo>
                      <a:lnTo>
                        <a:pt x="234" y="151"/>
                      </a:lnTo>
                      <a:lnTo>
                        <a:pt x="230" y="155"/>
                      </a:lnTo>
                      <a:lnTo>
                        <a:pt x="226" y="159"/>
                      </a:lnTo>
                      <a:lnTo>
                        <a:pt x="215" y="164"/>
                      </a:lnTo>
                      <a:lnTo>
                        <a:pt x="205" y="167"/>
                      </a:lnTo>
                      <a:lnTo>
                        <a:pt x="0" y="151"/>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2" name="isḻiḑè"/>
                <p:cNvSpPr/>
                <p:nvPr/>
              </p:nvSpPr>
              <p:spPr bwMode="auto">
                <a:xfrm>
                  <a:off x="3159126" y="5083175"/>
                  <a:ext cx="398463" cy="265113"/>
                </a:xfrm>
                <a:custGeom>
                  <a:avLst/>
                  <a:gdLst>
                    <a:gd name="T0" fmla="*/ 1588 w 251"/>
                    <a:gd name="T1" fmla="*/ 0 h 167"/>
                    <a:gd name="T2" fmla="*/ 1588 w 251"/>
                    <a:gd name="T3" fmla="*/ 0 h 167"/>
                    <a:gd name="T4" fmla="*/ 398463 w 251"/>
                    <a:gd name="T5" fmla="*/ 0 h 167"/>
                    <a:gd name="T6" fmla="*/ 398463 w 251"/>
                    <a:gd name="T7" fmla="*/ 0 h 167"/>
                    <a:gd name="T8" fmla="*/ 371475 w 251"/>
                    <a:gd name="T9" fmla="*/ 222250 h 167"/>
                    <a:gd name="T10" fmla="*/ 371475 w 251"/>
                    <a:gd name="T11" fmla="*/ 222250 h 167"/>
                    <a:gd name="T12" fmla="*/ 369888 w 251"/>
                    <a:gd name="T13" fmla="*/ 230188 h 167"/>
                    <a:gd name="T14" fmla="*/ 365125 w 251"/>
                    <a:gd name="T15" fmla="*/ 239713 h 167"/>
                    <a:gd name="T16" fmla="*/ 358775 w 251"/>
                    <a:gd name="T17" fmla="*/ 246063 h 167"/>
                    <a:gd name="T18" fmla="*/ 352425 w 251"/>
                    <a:gd name="T19" fmla="*/ 252413 h 167"/>
                    <a:gd name="T20" fmla="*/ 336550 w 251"/>
                    <a:gd name="T21" fmla="*/ 260350 h 167"/>
                    <a:gd name="T22" fmla="*/ 319088 w 251"/>
                    <a:gd name="T23" fmla="*/ 265113 h 167"/>
                    <a:gd name="T24" fmla="*/ 319088 w 251"/>
                    <a:gd name="T25" fmla="*/ 265113 h 167"/>
                    <a:gd name="T26" fmla="*/ 0 w 251"/>
                    <a:gd name="T27" fmla="*/ 236538 h 167"/>
                    <a:gd name="T28" fmla="*/ 0 w 251"/>
                    <a:gd name="T29" fmla="*/ 236538 h 167"/>
                    <a:gd name="T30" fmla="*/ 1588 w 251"/>
                    <a:gd name="T31" fmla="*/ 0 h 167"/>
                    <a:gd name="T32" fmla="*/ 1588 w 251"/>
                    <a:gd name="T33" fmla="*/ 0 h 1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1" h="167">
                      <a:moveTo>
                        <a:pt x="1" y="0"/>
                      </a:moveTo>
                      <a:lnTo>
                        <a:pt x="1" y="0"/>
                      </a:lnTo>
                      <a:lnTo>
                        <a:pt x="251" y="0"/>
                      </a:lnTo>
                      <a:lnTo>
                        <a:pt x="234" y="140"/>
                      </a:lnTo>
                      <a:lnTo>
                        <a:pt x="233" y="145"/>
                      </a:lnTo>
                      <a:lnTo>
                        <a:pt x="230" y="151"/>
                      </a:lnTo>
                      <a:lnTo>
                        <a:pt x="226" y="155"/>
                      </a:lnTo>
                      <a:lnTo>
                        <a:pt x="222" y="159"/>
                      </a:lnTo>
                      <a:lnTo>
                        <a:pt x="212" y="164"/>
                      </a:lnTo>
                      <a:lnTo>
                        <a:pt x="201" y="167"/>
                      </a:lnTo>
                      <a:lnTo>
                        <a:pt x="0" y="149"/>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3" name="ïšḻíḋé"/>
                <p:cNvSpPr/>
                <p:nvPr/>
              </p:nvSpPr>
              <p:spPr bwMode="auto">
                <a:xfrm>
                  <a:off x="3162301" y="5083175"/>
                  <a:ext cx="395288" cy="263525"/>
                </a:xfrm>
                <a:custGeom>
                  <a:avLst/>
                  <a:gdLst>
                    <a:gd name="T0" fmla="*/ 3175 w 249"/>
                    <a:gd name="T1" fmla="*/ 0 h 166"/>
                    <a:gd name="T2" fmla="*/ 3175 w 249"/>
                    <a:gd name="T3" fmla="*/ 0 h 166"/>
                    <a:gd name="T4" fmla="*/ 395288 w 249"/>
                    <a:gd name="T5" fmla="*/ 0 h 166"/>
                    <a:gd name="T6" fmla="*/ 395288 w 249"/>
                    <a:gd name="T7" fmla="*/ 0 h 166"/>
                    <a:gd name="T8" fmla="*/ 368300 w 249"/>
                    <a:gd name="T9" fmla="*/ 222250 h 166"/>
                    <a:gd name="T10" fmla="*/ 368300 w 249"/>
                    <a:gd name="T11" fmla="*/ 222250 h 166"/>
                    <a:gd name="T12" fmla="*/ 366713 w 249"/>
                    <a:gd name="T13" fmla="*/ 230188 h 166"/>
                    <a:gd name="T14" fmla="*/ 361950 w 249"/>
                    <a:gd name="T15" fmla="*/ 239713 h 166"/>
                    <a:gd name="T16" fmla="*/ 357188 w 249"/>
                    <a:gd name="T17" fmla="*/ 246063 h 166"/>
                    <a:gd name="T18" fmla="*/ 349250 w 249"/>
                    <a:gd name="T19" fmla="*/ 252413 h 166"/>
                    <a:gd name="T20" fmla="*/ 333375 w 249"/>
                    <a:gd name="T21" fmla="*/ 260350 h 166"/>
                    <a:gd name="T22" fmla="*/ 315913 w 249"/>
                    <a:gd name="T23" fmla="*/ 263525 h 166"/>
                    <a:gd name="T24" fmla="*/ 315913 w 249"/>
                    <a:gd name="T25" fmla="*/ 263525 h 166"/>
                    <a:gd name="T26" fmla="*/ 0 w 249"/>
                    <a:gd name="T27" fmla="*/ 234950 h 166"/>
                    <a:gd name="T28" fmla="*/ 0 w 249"/>
                    <a:gd name="T29" fmla="*/ 234950 h 166"/>
                    <a:gd name="T30" fmla="*/ 3175 w 249"/>
                    <a:gd name="T31" fmla="*/ 0 h 166"/>
                    <a:gd name="T32" fmla="*/ 3175 w 249"/>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49" h="166">
                      <a:moveTo>
                        <a:pt x="2" y="0"/>
                      </a:moveTo>
                      <a:lnTo>
                        <a:pt x="2" y="0"/>
                      </a:lnTo>
                      <a:lnTo>
                        <a:pt x="249" y="0"/>
                      </a:lnTo>
                      <a:lnTo>
                        <a:pt x="232" y="140"/>
                      </a:lnTo>
                      <a:lnTo>
                        <a:pt x="231" y="145"/>
                      </a:lnTo>
                      <a:lnTo>
                        <a:pt x="228" y="151"/>
                      </a:lnTo>
                      <a:lnTo>
                        <a:pt x="225" y="155"/>
                      </a:lnTo>
                      <a:lnTo>
                        <a:pt x="220" y="159"/>
                      </a:lnTo>
                      <a:lnTo>
                        <a:pt x="210" y="164"/>
                      </a:lnTo>
                      <a:lnTo>
                        <a:pt x="199" y="166"/>
                      </a:lnTo>
                      <a:lnTo>
                        <a:pt x="0" y="148"/>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4" name="ïṩḻiḍe"/>
                <p:cNvSpPr/>
                <p:nvPr/>
              </p:nvSpPr>
              <p:spPr bwMode="auto">
                <a:xfrm>
                  <a:off x="3168651" y="5083175"/>
                  <a:ext cx="388938" cy="263525"/>
                </a:xfrm>
                <a:custGeom>
                  <a:avLst/>
                  <a:gdLst>
                    <a:gd name="T0" fmla="*/ 3175 w 245"/>
                    <a:gd name="T1" fmla="*/ 0 h 166"/>
                    <a:gd name="T2" fmla="*/ 3175 w 245"/>
                    <a:gd name="T3" fmla="*/ 0 h 166"/>
                    <a:gd name="T4" fmla="*/ 388938 w 245"/>
                    <a:gd name="T5" fmla="*/ 0 h 166"/>
                    <a:gd name="T6" fmla="*/ 388938 w 245"/>
                    <a:gd name="T7" fmla="*/ 0 h 166"/>
                    <a:gd name="T8" fmla="*/ 361950 w 245"/>
                    <a:gd name="T9" fmla="*/ 222250 h 166"/>
                    <a:gd name="T10" fmla="*/ 361950 w 245"/>
                    <a:gd name="T11" fmla="*/ 222250 h 166"/>
                    <a:gd name="T12" fmla="*/ 360363 w 245"/>
                    <a:gd name="T13" fmla="*/ 230188 h 166"/>
                    <a:gd name="T14" fmla="*/ 355600 w 245"/>
                    <a:gd name="T15" fmla="*/ 239713 h 166"/>
                    <a:gd name="T16" fmla="*/ 350838 w 245"/>
                    <a:gd name="T17" fmla="*/ 246063 h 166"/>
                    <a:gd name="T18" fmla="*/ 342900 w 245"/>
                    <a:gd name="T19" fmla="*/ 252413 h 166"/>
                    <a:gd name="T20" fmla="*/ 327025 w 245"/>
                    <a:gd name="T21" fmla="*/ 258763 h 166"/>
                    <a:gd name="T22" fmla="*/ 309563 w 245"/>
                    <a:gd name="T23" fmla="*/ 263525 h 166"/>
                    <a:gd name="T24" fmla="*/ 309563 w 245"/>
                    <a:gd name="T25" fmla="*/ 263525 h 166"/>
                    <a:gd name="T26" fmla="*/ 0 w 245"/>
                    <a:gd name="T27" fmla="*/ 234950 h 166"/>
                    <a:gd name="T28" fmla="*/ 0 w 245"/>
                    <a:gd name="T29" fmla="*/ 234950 h 166"/>
                    <a:gd name="T30" fmla="*/ 3175 w 245"/>
                    <a:gd name="T31" fmla="*/ 0 h 166"/>
                    <a:gd name="T32" fmla="*/ 3175 w 245"/>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45" h="166">
                      <a:moveTo>
                        <a:pt x="2" y="0"/>
                      </a:moveTo>
                      <a:lnTo>
                        <a:pt x="2" y="0"/>
                      </a:lnTo>
                      <a:lnTo>
                        <a:pt x="245" y="0"/>
                      </a:lnTo>
                      <a:lnTo>
                        <a:pt x="228" y="140"/>
                      </a:lnTo>
                      <a:lnTo>
                        <a:pt x="227" y="145"/>
                      </a:lnTo>
                      <a:lnTo>
                        <a:pt x="224" y="151"/>
                      </a:lnTo>
                      <a:lnTo>
                        <a:pt x="221" y="155"/>
                      </a:lnTo>
                      <a:lnTo>
                        <a:pt x="216" y="159"/>
                      </a:lnTo>
                      <a:lnTo>
                        <a:pt x="206" y="163"/>
                      </a:lnTo>
                      <a:lnTo>
                        <a:pt x="195" y="166"/>
                      </a:lnTo>
                      <a:lnTo>
                        <a:pt x="0" y="148"/>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5" name="íṣḻîḋé"/>
                <p:cNvSpPr/>
                <p:nvPr/>
              </p:nvSpPr>
              <p:spPr bwMode="auto">
                <a:xfrm>
                  <a:off x="3175001" y="5083175"/>
                  <a:ext cx="382588" cy="263525"/>
                </a:xfrm>
                <a:custGeom>
                  <a:avLst/>
                  <a:gdLst>
                    <a:gd name="T0" fmla="*/ 3175 w 241"/>
                    <a:gd name="T1" fmla="*/ 0 h 166"/>
                    <a:gd name="T2" fmla="*/ 3175 w 241"/>
                    <a:gd name="T3" fmla="*/ 0 h 166"/>
                    <a:gd name="T4" fmla="*/ 382588 w 241"/>
                    <a:gd name="T5" fmla="*/ 0 h 166"/>
                    <a:gd name="T6" fmla="*/ 382588 w 241"/>
                    <a:gd name="T7" fmla="*/ 0 h 166"/>
                    <a:gd name="T8" fmla="*/ 355600 w 241"/>
                    <a:gd name="T9" fmla="*/ 222250 h 166"/>
                    <a:gd name="T10" fmla="*/ 355600 w 241"/>
                    <a:gd name="T11" fmla="*/ 222250 h 166"/>
                    <a:gd name="T12" fmla="*/ 354013 w 241"/>
                    <a:gd name="T13" fmla="*/ 230188 h 166"/>
                    <a:gd name="T14" fmla="*/ 349250 w 241"/>
                    <a:gd name="T15" fmla="*/ 239713 h 166"/>
                    <a:gd name="T16" fmla="*/ 344488 w 241"/>
                    <a:gd name="T17" fmla="*/ 246063 h 166"/>
                    <a:gd name="T18" fmla="*/ 336550 w 241"/>
                    <a:gd name="T19" fmla="*/ 249238 h 166"/>
                    <a:gd name="T20" fmla="*/ 320675 w 241"/>
                    <a:gd name="T21" fmla="*/ 258763 h 166"/>
                    <a:gd name="T22" fmla="*/ 306388 w 241"/>
                    <a:gd name="T23" fmla="*/ 263525 h 166"/>
                    <a:gd name="T24" fmla="*/ 306388 w 241"/>
                    <a:gd name="T25" fmla="*/ 263525 h 166"/>
                    <a:gd name="T26" fmla="*/ 0 w 241"/>
                    <a:gd name="T27" fmla="*/ 233363 h 166"/>
                    <a:gd name="T28" fmla="*/ 0 w 241"/>
                    <a:gd name="T29" fmla="*/ 233363 h 166"/>
                    <a:gd name="T30" fmla="*/ 3175 w 241"/>
                    <a:gd name="T31" fmla="*/ 0 h 166"/>
                    <a:gd name="T32" fmla="*/ 3175 w 241"/>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41" h="166">
                      <a:moveTo>
                        <a:pt x="2" y="0"/>
                      </a:moveTo>
                      <a:lnTo>
                        <a:pt x="2" y="0"/>
                      </a:lnTo>
                      <a:lnTo>
                        <a:pt x="241" y="0"/>
                      </a:lnTo>
                      <a:lnTo>
                        <a:pt x="224" y="140"/>
                      </a:lnTo>
                      <a:lnTo>
                        <a:pt x="223" y="145"/>
                      </a:lnTo>
                      <a:lnTo>
                        <a:pt x="220" y="151"/>
                      </a:lnTo>
                      <a:lnTo>
                        <a:pt x="217" y="155"/>
                      </a:lnTo>
                      <a:lnTo>
                        <a:pt x="212" y="157"/>
                      </a:lnTo>
                      <a:lnTo>
                        <a:pt x="202" y="163"/>
                      </a:lnTo>
                      <a:lnTo>
                        <a:pt x="193" y="166"/>
                      </a:lnTo>
                      <a:lnTo>
                        <a:pt x="0" y="147"/>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6" name="îṩḻïḑé"/>
                <p:cNvSpPr/>
                <p:nvPr/>
              </p:nvSpPr>
              <p:spPr bwMode="auto">
                <a:xfrm>
                  <a:off x="3182938" y="5083175"/>
                  <a:ext cx="374650" cy="263525"/>
                </a:xfrm>
                <a:custGeom>
                  <a:avLst/>
                  <a:gdLst>
                    <a:gd name="T0" fmla="*/ 1588 w 236"/>
                    <a:gd name="T1" fmla="*/ 0 h 166"/>
                    <a:gd name="T2" fmla="*/ 1588 w 236"/>
                    <a:gd name="T3" fmla="*/ 0 h 166"/>
                    <a:gd name="T4" fmla="*/ 374650 w 236"/>
                    <a:gd name="T5" fmla="*/ 0 h 166"/>
                    <a:gd name="T6" fmla="*/ 374650 w 236"/>
                    <a:gd name="T7" fmla="*/ 0 h 166"/>
                    <a:gd name="T8" fmla="*/ 347663 w 236"/>
                    <a:gd name="T9" fmla="*/ 222250 h 166"/>
                    <a:gd name="T10" fmla="*/ 347663 w 236"/>
                    <a:gd name="T11" fmla="*/ 222250 h 166"/>
                    <a:gd name="T12" fmla="*/ 346075 w 236"/>
                    <a:gd name="T13" fmla="*/ 230188 h 166"/>
                    <a:gd name="T14" fmla="*/ 341313 w 236"/>
                    <a:gd name="T15" fmla="*/ 239713 h 166"/>
                    <a:gd name="T16" fmla="*/ 336550 w 236"/>
                    <a:gd name="T17" fmla="*/ 246063 h 166"/>
                    <a:gd name="T18" fmla="*/ 330200 w 236"/>
                    <a:gd name="T19" fmla="*/ 249238 h 166"/>
                    <a:gd name="T20" fmla="*/ 312738 w 236"/>
                    <a:gd name="T21" fmla="*/ 258763 h 166"/>
                    <a:gd name="T22" fmla="*/ 298450 w 236"/>
                    <a:gd name="T23" fmla="*/ 263525 h 166"/>
                    <a:gd name="T24" fmla="*/ 298450 w 236"/>
                    <a:gd name="T25" fmla="*/ 263525 h 166"/>
                    <a:gd name="T26" fmla="*/ 0 w 236"/>
                    <a:gd name="T27" fmla="*/ 230188 h 166"/>
                    <a:gd name="T28" fmla="*/ 0 w 236"/>
                    <a:gd name="T29" fmla="*/ 230188 h 166"/>
                    <a:gd name="T30" fmla="*/ 1588 w 236"/>
                    <a:gd name="T31" fmla="*/ 0 h 166"/>
                    <a:gd name="T32" fmla="*/ 1588 w 23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36" h="166">
                      <a:moveTo>
                        <a:pt x="1" y="0"/>
                      </a:moveTo>
                      <a:lnTo>
                        <a:pt x="1" y="0"/>
                      </a:lnTo>
                      <a:lnTo>
                        <a:pt x="236" y="0"/>
                      </a:lnTo>
                      <a:lnTo>
                        <a:pt x="219" y="140"/>
                      </a:lnTo>
                      <a:lnTo>
                        <a:pt x="218" y="145"/>
                      </a:lnTo>
                      <a:lnTo>
                        <a:pt x="215" y="151"/>
                      </a:lnTo>
                      <a:lnTo>
                        <a:pt x="212" y="155"/>
                      </a:lnTo>
                      <a:lnTo>
                        <a:pt x="208" y="157"/>
                      </a:lnTo>
                      <a:lnTo>
                        <a:pt x="197" y="163"/>
                      </a:lnTo>
                      <a:lnTo>
                        <a:pt x="188" y="166"/>
                      </a:lnTo>
                      <a:lnTo>
                        <a:pt x="0" y="145"/>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7" name="iş1ïdè"/>
                <p:cNvSpPr/>
                <p:nvPr/>
              </p:nvSpPr>
              <p:spPr bwMode="auto">
                <a:xfrm>
                  <a:off x="3189288" y="5083175"/>
                  <a:ext cx="368300" cy="263525"/>
                </a:xfrm>
                <a:custGeom>
                  <a:avLst/>
                  <a:gdLst>
                    <a:gd name="T0" fmla="*/ 1588 w 232"/>
                    <a:gd name="T1" fmla="*/ 0 h 166"/>
                    <a:gd name="T2" fmla="*/ 1588 w 232"/>
                    <a:gd name="T3" fmla="*/ 0 h 166"/>
                    <a:gd name="T4" fmla="*/ 368300 w 232"/>
                    <a:gd name="T5" fmla="*/ 0 h 166"/>
                    <a:gd name="T6" fmla="*/ 368300 w 232"/>
                    <a:gd name="T7" fmla="*/ 0 h 166"/>
                    <a:gd name="T8" fmla="*/ 341313 w 232"/>
                    <a:gd name="T9" fmla="*/ 222250 h 166"/>
                    <a:gd name="T10" fmla="*/ 341313 w 232"/>
                    <a:gd name="T11" fmla="*/ 222250 h 166"/>
                    <a:gd name="T12" fmla="*/ 339725 w 232"/>
                    <a:gd name="T13" fmla="*/ 230188 h 166"/>
                    <a:gd name="T14" fmla="*/ 334963 w 232"/>
                    <a:gd name="T15" fmla="*/ 239713 h 166"/>
                    <a:gd name="T16" fmla="*/ 330200 w 232"/>
                    <a:gd name="T17" fmla="*/ 246063 h 166"/>
                    <a:gd name="T18" fmla="*/ 323850 w 232"/>
                    <a:gd name="T19" fmla="*/ 249238 h 166"/>
                    <a:gd name="T20" fmla="*/ 309563 w 232"/>
                    <a:gd name="T21" fmla="*/ 258763 h 166"/>
                    <a:gd name="T22" fmla="*/ 292100 w 232"/>
                    <a:gd name="T23" fmla="*/ 263525 h 166"/>
                    <a:gd name="T24" fmla="*/ 292100 w 232"/>
                    <a:gd name="T25" fmla="*/ 263525 h 166"/>
                    <a:gd name="T26" fmla="*/ 0 w 232"/>
                    <a:gd name="T27" fmla="*/ 228600 h 166"/>
                    <a:gd name="T28" fmla="*/ 0 w 232"/>
                    <a:gd name="T29" fmla="*/ 228600 h 166"/>
                    <a:gd name="T30" fmla="*/ 1588 w 232"/>
                    <a:gd name="T31" fmla="*/ 0 h 166"/>
                    <a:gd name="T32" fmla="*/ 1588 w 23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32" h="166">
                      <a:moveTo>
                        <a:pt x="1" y="0"/>
                      </a:moveTo>
                      <a:lnTo>
                        <a:pt x="1" y="0"/>
                      </a:lnTo>
                      <a:lnTo>
                        <a:pt x="232" y="0"/>
                      </a:lnTo>
                      <a:lnTo>
                        <a:pt x="215" y="140"/>
                      </a:lnTo>
                      <a:lnTo>
                        <a:pt x="214" y="145"/>
                      </a:lnTo>
                      <a:lnTo>
                        <a:pt x="211" y="151"/>
                      </a:lnTo>
                      <a:lnTo>
                        <a:pt x="208" y="155"/>
                      </a:lnTo>
                      <a:lnTo>
                        <a:pt x="204" y="157"/>
                      </a:lnTo>
                      <a:lnTo>
                        <a:pt x="195" y="163"/>
                      </a:lnTo>
                      <a:lnTo>
                        <a:pt x="184" y="166"/>
                      </a:lnTo>
                      <a:lnTo>
                        <a:pt x="0" y="144"/>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8" name="îşḻïḍè"/>
                <p:cNvSpPr/>
                <p:nvPr/>
              </p:nvSpPr>
              <p:spPr bwMode="auto">
                <a:xfrm>
                  <a:off x="3192463" y="5083175"/>
                  <a:ext cx="365125" cy="263525"/>
                </a:xfrm>
                <a:custGeom>
                  <a:avLst/>
                  <a:gdLst>
                    <a:gd name="T0" fmla="*/ 4763 w 230"/>
                    <a:gd name="T1" fmla="*/ 0 h 166"/>
                    <a:gd name="T2" fmla="*/ 4763 w 230"/>
                    <a:gd name="T3" fmla="*/ 0 h 166"/>
                    <a:gd name="T4" fmla="*/ 365125 w 230"/>
                    <a:gd name="T5" fmla="*/ 0 h 166"/>
                    <a:gd name="T6" fmla="*/ 365125 w 230"/>
                    <a:gd name="T7" fmla="*/ 0 h 166"/>
                    <a:gd name="T8" fmla="*/ 338138 w 230"/>
                    <a:gd name="T9" fmla="*/ 222250 h 166"/>
                    <a:gd name="T10" fmla="*/ 338138 w 230"/>
                    <a:gd name="T11" fmla="*/ 222250 h 166"/>
                    <a:gd name="T12" fmla="*/ 336550 w 230"/>
                    <a:gd name="T13" fmla="*/ 230188 h 166"/>
                    <a:gd name="T14" fmla="*/ 331788 w 230"/>
                    <a:gd name="T15" fmla="*/ 236538 h 166"/>
                    <a:gd name="T16" fmla="*/ 327025 w 230"/>
                    <a:gd name="T17" fmla="*/ 242888 h 166"/>
                    <a:gd name="T18" fmla="*/ 320675 w 230"/>
                    <a:gd name="T19" fmla="*/ 249238 h 166"/>
                    <a:gd name="T20" fmla="*/ 306388 w 230"/>
                    <a:gd name="T21" fmla="*/ 258763 h 166"/>
                    <a:gd name="T22" fmla="*/ 290513 w 230"/>
                    <a:gd name="T23" fmla="*/ 263525 h 166"/>
                    <a:gd name="T24" fmla="*/ 290513 w 230"/>
                    <a:gd name="T25" fmla="*/ 263525 h 166"/>
                    <a:gd name="T26" fmla="*/ 0 w 230"/>
                    <a:gd name="T27" fmla="*/ 227013 h 166"/>
                    <a:gd name="T28" fmla="*/ 0 w 230"/>
                    <a:gd name="T29" fmla="*/ 227013 h 166"/>
                    <a:gd name="T30" fmla="*/ 4763 w 230"/>
                    <a:gd name="T31" fmla="*/ 0 h 166"/>
                    <a:gd name="T32" fmla="*/ 4763 w 230"/>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30" h="166">
                      <a:moveTo>
                        <a:pt x="3" y="0"/>
                      </a:moveTo>
                      <a:lnTo>
                        <a:pt x="3" y="0"/>
                      </a:lnTo>
                      <a:lnTo>
                        <a:pt x="230" y="0"/>
                      </a:lnTo>
                      <a:lnTo>
                        <a:pt x="213" y="140"/>
                      </a:lnTo>
                      <a:lnTo>
                        <a:pt x="212" y="145"/>
                      </a:lnTo>
                      <a:lnTo>
                        <a:pt x="209" y="149"/>
                      </a:lnTo>
                      <a:lnTo>
                        <a:pt x="206" y="153"/>
                      </a:lnTo>
                      <a:lnTo>
                        <a:pt x="202" y="157"/>
                      </a:lnTo>
                      <a:lnTo>
                        <a:pt x="193" y="163"/>
                      </a:lnTo>
                      <a:lnTo>
                        <a:pt x="183" y="166"/>
                      </a:lnTo>
                      <a:lnTo>
                        <a:pt x="0" y="143"/>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69" name="iSļiḓè"/>
                <p:cNvSpPr/>
                <p:nvPr/>
              </p:nvSpPr>
              <p:spPr bwMode="auto">
                <a:xfrm>
                  <a:off x="3198813" y="5083175"/>
                  <a:ext cx="358775" cy="263525"/>
                </a:xfrm>
                <a:custGeom>
                  <a:avLst/>
                  <a:gdLst>
                    <a:gd name="T0" fmla="*/ 4763 w 226"/>
                    <a:gd name="T1" fmla="*/ 0 h 166"/>
                    <a:gd name="T2" fmla="*/ 4763 w 226"/>
                    <a:gd name="T3" fmla="*/ 0 h 166"/>
                    <a:gd name="T4" fmla="*/ 358775 w 226"/>
                    <a:gd name="T5" fmla="*/ 0 h 166"/>
                    <a:gd name="T6" fmla="*/ 358775 w 226"/>
                    <a:gd name="T7" fmla="*/ 0 h 166"/>
                    <a:gd name="T8" fmla="*/ 331788 w 226"/>
                    <a:gd name="T9" fmla="*/ 222250 h 166"/>
                    <a:gd name="T10" fmla="*/ 331788 w 226"/>
                    <a:gd name="T11" fmla="*/ 222250 h 166"/>
                    <a:gd name="T12" fmla="*/ 330200 w 226"/>
                    <a:gd name="T13" fmla="*/ 230188 h 166"/>
                    <a:gd name="T14" fmla="*/ 325438 w 226"/>
                    <a:gd name="T15" fmla="*/ 236538 h 166"/>
                    <a:gd name="T16" fmla="*/ 320675 w 226"/>
                    <a:gd name="T17" fmla="*/ 242888 h 166"/>
                    <a:gd name="T18" fmla="*/ 314325 w 226"/>
                    <a:gd name="T19" fmla="*/ 249238 h 166"/>
                    <a:gd name="T20" fmla="*/ 300038 w 226"/>
                    <a:gd name="T21" fmla="*/ 258763 h 166"/>
                    <a:gd name="T22" fmla="*/ 284163 w 226"/>
                    <a:gd name="T23" fmla="*/ 263525 h 166"/>
                    <a:gd name="T24" fmla="*/ 284163 w 226"/>
                    <a:gd name="T25" fmla="*/ 263525 h 166"/>
                    <a:gd name="T26" fmla="*/ 0 w 226"/>
                    <a:gd name="T27" fmla="*/ 223838 h 166"/>
                    <a:gd name="T28" fmla="*/ 0 w 226"/>
                    <a:gd name="T29" fmla="*/ 223838 h 166"/>
                    <a:gd name="T30" fmla="*/ 4763 w 226"/>
                    <a:gd name="T31" fmla="*/ 0 h 166"/>
                    <a:gd name="T32" fmla="*/ 4763 w 226"/>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 h="166">
                      <a:moveTo>
                        <a:pt x="3" y="0"/>
                      </a:moveTo>
                      <a:lnTo>
                        <a:pt x="3" y="0"/>
                      </a:lnTo>
                      <a:lnTo>
                        <a:pt x="226" y="0"/>
                      </a:lnTo>
                      <a:lnTo>
                        <a:pt x="209" y="140"/>
                      </a:lnTo>
                      <a:lnTo>
                        <a:pt x="208" y="145"/>
                      </a:lnTo>
                      <a:lnTo>
                        <a:pt x="205" y="149"/>
                      </a:lnTo>
                      <a:lnTo>
                        <a:pt x="202" y="153"/>
                      </a:lnTo>
                      <a:lnTo>
                        <a:pt x="198" y="157"/>
                      </a:lnTo>
                      <a:lnTo>
                        <a:pt x="189" y="163"/>
                      </a:lnTo>
                      <a:lnTo>
                        <a:pt x="179" y="166"/>
                      </a:lnTo>
                      <a:lnTo>
                        <a:pt x="0" y="141"/>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0" name="íṡḻiḍe"/>
                <p:cNvSpPr/>
                <p:nvPr/>
              </p:nvSpPr>
              <p:spPr bwMode="auto">
                <a:xfrm>
                  <a:off x="3205163" y="5083175"/>
                  <a:ext cx="352425" cy="263525"/>
                </a:xfrm>
                <a:custGeom>
                  <a:avLst/>
                  <a:gdLst>
                    <a:gd name="T0" fmla="*/ 3175 w 222"/>
                    <a:gd name="T1" fmla="*/ 0 h 166"/>
                    <a:gd name="T2" fmla="*/ 3175 w 222"/>
                    <a:gd name="T3" fmla="*/ 0 h 166"/>
                    <a:gd name="T4" fmla="*/ 352425 w 222"/>
                    <a:gd name="T5" fmla="*/ 0 h 166"/>
                    <a:gd name="T6" fmla="*/ 352425 w 222"/>
                    <a:gd name="T7" fmla="*/ 0 h 166"/>
                    <a:gd name="T8" fmla="*/ 325438 w 222"/>
                    <a:gd name="T9" fmla="*/ 222250 h 166"/>
                    <a:gd name="T10" fmla="*/ 325438 w 222"/>
                    <a:gd name="T11" fmla="*/ 222250 h 166"/>
                    <a:gd name="T12" fmla="*/ 323850 w 222"/>
                    <a:gd name="T13" fmla="*/ 230188 h 166"/>
                    <a:gd name="T14" fmla="*/ 319088 w 222"/>
                    <a:gd name="T15" fmla="*/ 236538 h 166"/>
                    <a:gd name="T16" fmla="*/ 314325 w 222"/>
                    <a:gd name="T17" fmla="*/ 242888 h 166"/>
                    <a:gd name="T18" fmla="*/ 307975 w 222"/>
                    <a:gd name="T19" fmla="*/ 249238 h 166"/>
                    <a:gd name="T20" fmla="*/ 293688 w 222"/>
                    <a:gd name="T21" fmla="*/ 258763 h 166"/>
                    <a:gd name="T22" fmla="*/ 277813 w 222"/>
                    <a:gd name="T23" fmla="*/ 263525 h 166"/>
                    <a:gd name="T24" fmla="*/ 277813 w 222"/>
                    <a:gd name="T25" fmla="*/ 263525 h 166"/>
                    <a:gd name="T26" fmla="*/ 0 w 222"/>
                    <a:gd name="T27" fmla="*/ 223838 h 166"/>
                    <a:gd name="T28" fmla="*/ 0 w 222"/>
                    <a:gd name="T29" fmla="*/ 223838 h 166"/>
                    <a:gd name="T30" fmla="*/ 3175 w 222"/>
                    <a:gd name="T31" fmla="*/ 0 h 166"/>
                    <a:gd name="T32" fmla="*/ 3175 w 222"/>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2" h="166">
                      <a:moveTo>
                        <a:pt x="2" y="0"/>
                      </a:moveTo>
                      <a:lnTo>
                        <a:pt x="2" y="0"/>
                      </a:lnTo>
                      <a:lnTo>
                        <a:pt x="222" y="0"/>
                      </a:lnTo>
                      <a:lnTo>
                        <a:pt x="205" y="140"/>
                      </a:lnTo>
                      <a:lnTo>
                        <a:pt x="204" y="145"/>
                      </a:lnTo>
                      <a:lnTo>
                        <a:pt x="201" y="149"/>
                      </a:lnTo>
                      <a:lnTo>
                        <a:pt x="198" y="153"/>
                      </a:lnTo>
                      <a:lnTo>
                        <a:pt x="194" y="157"/>
                      </a:lnTo>
                      <a:lnTo>
                        <a:pt x="185" y="163"/>
                      </a:lnTo>
                      <a:lnTo>
                        <a:pt x="175" y="166"/>
                      </a:lnTo>
                      <a:lnTo>
                        <a:pt x="0" y="141"/>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1" name="ïṣḻíḑe"/>
                <p:cNvSpPr/>
                <p:nvPr/>
              </p:nvSpPr>
              <p:spPr bwMode="auto">
                <a:xfrm>
                  <a:off x="3211513" y="5083175"/>
                  <a:ext cx="346075" cy="263525"/>
                </a:xfrm>
                <a:custGeom>
                  <a:avLst/>
                  <a:gdLst>
                    <a:gd name="T0" fmla="*/ 3175 w 218"/>
                    <a:gd name="T1" fmla="*/ 0 h 166"/>
                    <a:gd name="T2" fmla="*/ 3175 w 218"/>
                    <a:gd name="T3" fmla="*/ 0 h 166"/>
                    <a:gd name="T4" fmla="*/ 346075 w 218"/>
                    <a:gd name="T5" fmla="*/ 0 h 166"/>
                    <a:gd name="T6" fmla="*/ 346075 w 218"/>
                    <a:gd name="T7" fmla="*/ 0 h 166"/>
                    <a:gd name="T8" fmla="*/ 319088 w 218"/>
                    <a:gd name="T9" fmla="*/ 222250 h 166"/>
                    <a:gd name="T10" fmla="*/ 319088 w 218"/>
                    <a:gd name="T11" fmla="*/ 222250 h 166"/>
                    <a:gd name="T12" fmla="*/ 317500 w 218"/>
                    <a:gd name="T13" fmla="*/ 230188 h 166"/>
                    <a:gd name="T14" fmla="*/ 312738 w 218"/>
                    <a:gd name="T15" fmla="*/ 236538 h 166"/>
                    <a:gd name="T16" fmla="*/ 307975 w 218"/>
                    <a:gd name="T17" fmla="*/ 242888 h 166"/>
                    <a:gd name="T18" fmla="*/ 301625 w 218"/>
                    <a:gd name="T19" fmla="*/ 249238 h 166"/>
                    <a:gd name="T20" fmla="*/ 287338 w 218"/>
                    <a:gd name="T21" fmla="*/ 258763 h 166"/>
                    <a:gd name="T22" fmla="*/ 271463 w 218"/>
                    <a:gd name="T23" fmla="*/ 263525 h 166"/>
                    <a:gd name="T24" fmla="*/ 271463 w 218"/>
                    <a:gd name="T25" fmla="*/ 263525 h 166"/>
                    <a:gd name="T26" fmla="*/ 0 w 218"/>
                    <a:gd name="T27" fmla="*/ 222250 h 166"/>
                    <a:gd name="T28" fmla="*/ 0 w 218"/>
                    <a:gd name="T29" fmla="*/ 222250 h 166"/>
                    <a:gd name="T30" fmla="*/ 3175 w 218"/>
                    <a:gd name="T31" fmla="*/ 0 h 166"/>
                    <a:gd name="T32" fmla="*/ 3175 w 218"/>
                    <a:gd name="T33" fmla="*/ 0 h 16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8" h="166">
                      <a:moveTo>
                        <a:pt x="2" y="0"/>
                      </a:moveTo>
                      <a:lnTo>
                        <a:pt x="2" y="0"/>
                      </a:lnTo>
                      <a:lnTo>
                        <a:pt x="218" y="0"/>
                      </a:lnTo>
                      <a:lnTo>
                        <a:pt x="201" y="140"/>
                      </a:lnTo>
                      <a:lnTo>
                        <a:pt x="200" y="145"/>
                      </a:lnTo>
                      <a:lnTo>
                        <a:pt x="197" y="149"/>
                      </a:lnTo>
                      <a:lnTo>
                        <a:pt x="194" y="153"/>
                      </a:lnTo>
                      <a:lnTo>
                        <a:pt x="190" y="157"/>
                      </a:lnTo>
                      <a:lnTo>
                        <a:pt x="181" y="163"/>
                      </a:lnTo>
                      <a:lnTo>
                        <a:pt x="171" y="166"/>
                      </a:lnTo>
                      <a:lnTo>
                        <a:pt x="0" y="14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2" name="íšliḋè"/>
                <p:cNvSpPr/>
                <p:nvPr/>
              </p:nvSpPr>
              <p:spPr bwMode="auto">
                <a:xfrm>
                  <a:off x="3216276" y="5083175"/>
                  <a:ext cx="341313" cy="260350"/>
                </a:xfrm>
                <a:custGeom>
                  <a:avLst/>
                  <a:gdLst>
                    <a:gd name="T0" fmla="*/ 4763 w 215"/>
                    <a:gd name="T1" fmla="*/ 0 h 164"/>
                    <a:gd name="T2" fmla="*/ 4763 w 215"/>
                    <a:gd name="T3" fmla="*/ 0 h 164"/>
                    <a:gd name="T4" fmla="*/ 341313 w 215"/>
                    <a:gd name="T5" fmla="*/ 0 h 164"/>
                    <a:gd name="T6" fmla="*/ 341313 w 215"/>
                    <a:gd name="T7" fmla="*/ 0 h 164"/>
                    <a:gd name="T8" fmla="*/ 314325 w 215"/>
                    <a:gd name="T9" fmla="*/ 222250 h 164"/>
                    <a:gd name="T10" fmla="*/ 314325 w 215"/>
                    <a:gd name="T11" fmla="*/ 222250 h 164"/>
                    <a:gd name="T12" fmla="*/ 312738 w 215"/>
                    <a:gd name="T13" fmla="*/ 230188 h 164"/>
                    <a:gd name="T14" fmla="*/ 309563 w 215"/>
                    <a:gd name="T15" fmla="*/ 236538 h 164"/>
                    <a:gd name="T16" fmla="*/ 303213 w 215"/>
                    <a:gd name="T17" fmla="*/ 242888 h 164"/>
                    <a:gd name="T18" fmla="*/ 296863 w 215"/>
                    <a:gd name="T19" fmla="*/ 249238 h 164"/>
                    <a:gd name="T20" fmla="*/ 282575 w 215"/>
                    <a:gd name="T21" fmla="*/ 258763 h 164"/>
                    <a:gd name="T22" fmla="*/ 268288 w 215"/>
                    <a:gd name="T23" fmla="*/ 260350 h 164"/>
                    <a:gd name="T24" fmla="*/ 268288 w 215"/>
                    <a:gd name="T25" fmla="*/ 260350 h 164"/>
                    <a:gd name="T26" fmla="*/ 0 w 215"/>
                    <a:gd name="T27" fmla="*/ 219075 h 164"/>
                    <a:gd name="T28" fmla="*/ 0 w 215"/>
                    <a:gd name="T29" fmla="*/ 219075 h 164"/>
                    <a:gd name="T30" fmla="*/ 4763 w 215"/>
                    <a:gd name="T31" fmla="*/ 0 h 164"/>
                    <a:gd name="T32" fmla="*/ 4763 w 215"/>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5" h="164">
                      <a:moveTo>
                        <a:pt x="3" y="0"/>
                      </a:moveTo>
                      <a:lnTo>
                        <a:pt x="3" y="0"/>
                      </a:lnTo>
                      <a:lnTo>
                        <a:pt x="215" y="0"/>
                      </a:lnTo>
                      <a:lnTo>
                        <a:pt x="198" y="140"/>
                      </a:lnTo>
                      <a:lnTo>
                        <a:pt x="197" y="145"/>
                      </a:lnTo>
                      <a:lnTo>
                        <a:pt x="195" y="149"/>
                      </a:lnTo>
                      <a:lnTo>
                        <a:pt x="191" y="153"/>
                      </a:lnTo>
                      <a:lnTo>
                        <a:pt x="187" y="157"/>
                      </a:lnTo>
                      <a:lnTo>
                        <a:pt x="178" y="163"/>
                      </a:lnTo>
                      <a:lnTo>
                        <a:pt x="169" y="164"/>
                      </a:lnTo>
                      <a:lnTo>
                        <a:pt x="0" y="138"/>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3" name="íşlíḑé"/>
                <p:cNvSpPr/>
                <p:nvPr/>
              </p:nvSpPr>
              <p:spPr bwMode="auto">
                <a:xfrm>
                  <a:off x="3222626" y="5083175"/>
                  <a:ext cx="334963" cy="260350"/>
                </a:xfrm>
                <a:custGeom>
                  <a:avLst/>
                  <a:gdLst>
                    <a:gd name="T0" fmla="*/ 4763 w 211"/>
                    <a:gd name="T1" fmla="*/ 0 h 164"/>
                    <a:gd name="T2" fmla="*/ 4763 w 211"/>
                    <a:gd name="T3" fmla="*/ 0 h 164"/>
                    <a:gd name="T4" fmla="*/ 334963 w 211"/>
                    <a:gd name="T5" fmla="*/ 0 h 164"/>
                    <a:gd name="T6" fmla="*/ 334963 w 211"/>
                    <a:gd name="T7" fmla="*/ 0 h 164"/>
                    <a:gd name="T8" fmla="*/ 307975 w 211"/>
                    <a:gd name="T9" fmla="*/ 222250 h 164"/>
                    <a:gd name="T10" fmla="*/ 307975 w 211"/>
                    <a:gd name="T11" fmla="*/ 222250 h 164"/>
                    <a:gd name="T12" fmla="*/ 306388 w 211"/>
                    <a:gd name="T13" fmla="*/ 230188 h 164"/>
                    <a:gd name="T14" fmla="*/ 303213 w 211"/>
                    <a:gd name="T15" fmla="*/ 236538 h 164"/>
                    <a:gd name="T16" fmla="*/ 296863 w 211"/>
                    <a:gd name="T17" fmla="*/ 242888 h 164"/>
                    <a:gd name="T18" fmla="*/ 290513 w 211"/>
                    <a:gd name="T19" fmla="*/ 249238 h 164"/>
                    <a:gd name="T20" fmla="*/ 277813 w 211"/>
                    <a:gd name="T21" fmla="*/ 255588 h 164"/>
                    <a:gd name="T22" fmla="*/ 261938 w 211"/>
                    <a:gd name="T23" fmla="*/ 260350 h 164"/>
                    <a:gd name="T24" fmla="*/ 261938 w 211"/>
                    <a:gd name="T25" fmla="*/ 260350 h 164"/>
                    <a:gd name="T26" fmla="*/ 0 w 211"/>
                    <a:gd name="T27" fmla="*/ 217488 h 164"/>
                    <a:gd name="T28" fmla="*/ 0 w 211"/>
                    <a:gd name="T29" fmla="*/ 217488 h 164"/>
                    <a:gd name="T30" fmla="*/ 4763 w 211"/>
                    <a:gd name="T31" fmla="*/ 0 h 164"/>
                    <a:gd name="T32" fmla="*/ 4763 w 211"/>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1" h="164">
                      <a:moveTo>
                        <a:pt x="3" y="0"/>
                      </a:moveTo>
                      <a:lnTo>
                        <a:pt x="3" y="0"/>
                      </a:lnTo>
                      <a:lnTo>
                        <a:pt x="211" y="0"/>
                      </a:lnTo>
                      <a:lnTo>
                        <a:pt x="194" y="140"/>
                      </a:lnTo>
                      <a:lnTo>
                        <a:pt x="193" y="145"/>
                      </a:lnTo>
                      <a:lnTo>
                        <a:pt x="191" y="149"/>
                      </a:lnTo>
                      <a:lnTo>
                        <a:pt x="187" y="153"/>
                      </a:lnTo>
                      <a:lnTo>
                        <a:pt x="183" y="157"/>
                      </a:lnTo>
                      <a:lnTo>
                        <a:pt x="175" y="161"/>
                      </a:lnTo>
                      <a:lnTo>
                        <a:pt x="165" y="164"/>
                      </a:lnTo>
                      <a:lnTo>
                        <a:pt x="0" y="137"/>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4" name="íṩ1íḑè"/>
                <p:cNvSpPr/>
                <p:nvPr/>
              </p:nvSpPr>
              <p:spPr bwMode="auto">
                <a:xfrm>
                  <a:off x="3228976" y="5083175"/>
                  <a:ext cx="328613" cy="260350"/>
                </a:xfrm>
                <a:custGeom>
                  <a:avLst/>
                  <a:gdLst>
                    <a:gd name="T0" fmla="*/ 4763 w 207"/>
                    <a:gd name="T1" fmla="*/ 0 h 164"/>
                    <a:gd name="T2" fmla="*/ 4763 w 207"/>
                    <a:gd name="T3" fmla="*/ 0 h 164"/>
                    <a:gd name="T4" fmla="*/ 328613 w 207"/>
                    <a:gd name="T5" fmla="*/ 0 h 164"/>
                    <a:gd name="T6" fmla="*/ 328613 w 207"/>
                    <a:gd name="T7" fmla="*/ 0 h 164"/>
                    <a:gd name="T8" fmla="*/ 301625 w 207"/>
                    <a:gd name="T9" fmla="*/ 222250 h 164"/>
                    <a:gd name="T10" fmla="*/ 301625 w 207"/>
                    <a:gd name="T11" fmla="*/ 222250 h 164"/>
                    <a:gd name="T12" fmla="*/ 300038 w 207"/>
                    <a:gd name="T13" fmla="*/ 230188 h 164"/>
                    <a:gd name="T14" fmla="*/ 296863 w 207"/>
                    <a:gd name="T15" fmla="*/ 236538 h 164"/>
                    <a:gd name="T16" fmla="*/ 290513 w 207"/>
                    <a:gd name="T17" fmla="*/ 242888 h 164"/>
                    <a:gd name="T18" fmla="*/ 284163 w 207"/>
                    <a:gd name="T19" fmla="*/ 247650 h 164"/>
                    <a:gd name="T20" fmla="*/ 271463 w 207"/>
                    <a:gd name="T21" fmla="*/ 255588 h 164"/>
                    <a:gd name="T22" fmla="*/ 255588 w 207"/>
                    <a:gd name="T23" fmla="*/ 260350 h 164"/>
                    <a:gd name="T24" fmla="*/ 255588 w 207"/>
                    <a:gd name="T25" fmla="*/ 260350 h 164"/>
                    <a:gd name="T26" fmla="*/ 0 w 207"/>
                    <a:gd name="T27" fmla="*/ 215900 h 164"/>
                    <a:gd name="T28" fmla="*/ 0 w 207"/>
                    <a:gd name="T29" fmla="*/ 215900 h 164"/>
                    <a:gd name="T30" fmla="*/ 4763 w 207"/>
                    <a:gd name="T31" fmla="*/ 0 h 164"/>
                    <a:gd name="T32" fmla="*/ 4763 w 207"/>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7" h="164">
                      <a:moveTo>
                        <a:pt x="3" y="0"/>
                      </a:moveTo>
                      <a:lnTo>
                        <a:pt x="3" y="0"/>
                      </a:lnTo>
                      <a:lnTo>
                        <a:pt x="207" y="0"/>
                      </a:lnTo>
                      <a:lnTo>
                        <a:pt x="190" y="140"/>
                      </a:lnTo>
                      <a:lnTo>
                        <a:pt x="189" y="145"/>
                      </a:lnTo>
                      <a:lnTo>
                        <a:pt x="187" y="149"/>
                      </a:lnTo>
                      <a:lnTo>
                        <a:pt x="183" y="153"/>
                      </a:lnTo>
                      <a:lnTo>
                        <a:pt x="179" y="156"/>
                      </a:lnTo>
                      <a:lnTo>
                        <a:pt x="171" y="161"/>
                      </a:lnTo>
                      <a:lnTo>
                        <a:pt x="161" y="164"/>
                      </a:lnTo>
                      <a:lnTo>
                        <a:pt x="0" y="136"/>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5" name="iṩļîḑè"/>
                <p:cNvSpPr/>
                <p:nvPr/>
              </p:nvSpPr>
              <p:spPr bwMode="auto">
                <a:xfrm>
                  <a:off x="3235326" y="5083175"/>
                  <a:ext cx="322263" cy="260350"/>
                </a:xfrm>
                <a:custGeom>
                  <a:avLst/>
                  <a:gdLst>
                    <a:gd name="T0" fmla="*/ 4763 w 203"/>
                    <a:gd name="T1" fmla="*/ 0 h 164"/>
                    <a:gd name="T2" fmla="*/ 4763 w 203"/>
                    <a:gd name="T3" fmla="*/ 0 h 164"/>
                    <a:gd name="T4" fmla="*/ 322263 w 203"/>
                    <a:gd name="T5" fmla="*/ 0 h 164"/>
                    <a:gd name="T6" fmla="*/ 322263 w 203"/>
                    <a:gd name="T7" fmla="*/ 0 h 164"/>
                    <a:gd name="T8" fmla="*/ 295275 w 203"/>
                    <a:gd name="T9" fmla="*/ 222250 h 164"/>
                    <a:gd name="T10" fmla="*/ 295275 w 203"/>
                    <a:gd name="T11" fmla="*/ 222250 h 164"/>
                    <a:gd name="T12" fmla="*/ 293688 w 203"/>
                    <a:gd name="T13" fmla="*/ 230188 h 164"/>
                    <a:gd name="T14" fmla="*/ 290513 w 203"/>
                    <a:gd name="T15" fmla="*/ 236538 h 164"/>
                    <a:gd name="T16" fmla="*/ 284163 w 203"/>
                    <a:gd name="T17" fmla="*/ 242888 h 164"/>
                    <a:gd name="T18" fmla="*/ 279400 w 203"/>
                    <a:gd name="T19" fmla="*/ 247650 h 164"/>
                    <a:gd name="T20" fmla="*/ 265113 w 203"/>
                    <a:gd name="T21" fmla="*/ 255588 h 164"/>
                    <a:gd name="T22" fmla="*/ 249238 w 203"/>
                    <a:gd name="T23" fmla="*/ 260350 h 164"/>
                    <a:gd name="T24" fmla="*/ 249238 w 203"/>
                    <a:gd name="T25" fmla="*/ 260350 h 164"/>
                    <a:gd name="T26" fmla="*/ 0 w 203"/>
                    <a:gd name="T27" fmla="*/ 212725 h 164"/>
                    <a:gd name="T28" fmla="*/ 0 w 203"/>
                    <a:gd name="T29" fmla="*/ 212725 h 164"/>
                    <a:gd name="T30" fmla="*/ 4763 w 203"/>
                    <a:gd name="T31" fmla="*/ 0 h 164"/>
                    <a:gd name="T32" fmla="*/ 4763 w 203"/>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 h="164">
                      <a:moveTo>
                        <a:pt x="3" y="0"/>
                      </a:moveTo>
                      <a:lnTo>
                        <a:pt x="3" y="0"/>
                      </a:lnTo>
                      <a:lnTo>
                        <a:pt x="203" y="0"/>
                      </a:lnTo>
                      <a:lnTo>
                        <a:pt x="186" y="140"/>
                      </a:lnTo>
                      <a:lnTo>
                        <a:pt x="185" y="145"/>
                      </a:lnTo>
                      <a:lnTo>
                        <a:pt x="183" y="149"/>
                      </a:lnTo>
                      <a:lnTo>
                        <a:pt x="179" y="153"/>
                      </a:lnTo>
                      <a:lnTo>
                        <a:pt x="176" y="156"/>
                      </a:lnTo>
                      <a:lnTo>
                        <a:pt x="167" y="161"/>
                      </a:lnTo>
                      <a:lnTo>
                        <a:pt x="157" y="164"/>
                      </a:lnTo>
                      <a:lnTo>
                        <a:pt x="0" y="134"/>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6" name="ïSļïďé"/>
                <p:cNvSpPr/>
                <p:nvPr/>
              </p:nvSpPr>
              <p:spPr bwMode="auto">
                <a:xfrm>
                  <a:off x="3240088" y="5083175"/>
                  <a:ext cx="317500" cy="260350"/>
                </a:xfrm>
                <a:custGeom>
                  <a:avLst/>
                  <a:gdLst>
                    <a:gd name="T0" fmla="*/ 4763 w 200"/>
                    <a:gd name="T1" fmla="*/ 0 h 164"/>
                    <a:gd name="T2" fmla="*/ 4763 w 200"/>
                    <a:gd name="T3" fmla="*/ 0 h 164"/>
                    <a:gd name="T4" fmla="*/ 317500 w 200"/>
                    <a:gd name="T5" fmla="*/ 0 h 164"/>
                    <a:gd name="T6" fmla="*/ 317500 w 200"/>
                    <a:gd name="T7" fmla="*/ 0 h 164"/>
                    <a:gd name="T8" fmla="*/ 290513 w 200"/>
                    <a:gd name="T9" fmla="*/ 222250 h 164"/>
                    <a:gd name="T10" fmla="*/ 290513 w 200"/>
                    <a:gd name="T11" fmla="*/ 222250 h 164"/>
                    <a:gd name="T12" fmla="*/ 288925 w 200"/>
                    <a:gd name="T13" fmla="*/ 230188 h 164"/>
                    <a:gd name="T14" fmla="*/ 285750 w 200"/>
                    <a:gd name="T15" fmla="*/ 236538 h 164"/>
                    <a:gd name="T16" fmla="*/ 279400 w 200"/>
                    <a:gd name="T17" fmla="*/ 242888 h 164"/>
                    <a:gd name="T18" fmla="*/ 274638 w 200"/>
                    <a:gd name="T19" fmla="*/ 247650 h 164"/>
                    <a:gd name="T20" fmla="*/ 260350 w 200"/>
                    <a:gd name="T21" fmla="*/ 255588 h 164"/>
                    <a:gd name="T22" fmla="*/ 247650 w 200"/>
                    <a:gd name="T23" fmla="*/ 260350 h 164"/>
                    <a:gd name="T24" fmla="*/ 247650 w 200"/>
                    <a:gd name="T25" fmla="*/ 260350 h 164"/>
                    <a:gd name="T26" fmla="*/ 0 w 200"/>
                    <a:gd name="T27" fmla="*/ 212725 h 164"/>
                    <a:gd name="T28" fmla="*/ 0 w 200"/>
                    <a:gd name="T29" fmla="*/ 212725 h 164"/>
                    <a:gd name="T30" fmla="*/ 4763 w 200"/>
                    <a:gd name="T31" fmla="*/ 0 h 164"/>
                    <a:gd name="T32" fmla="*/ 4763 w 200"/>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0" h="164">
                      <a:moveTo>
                        <a:pt x="3" y="0"/>
                      </a:moveTo>
                      <a:lnTo>
                        <a:pt x="3" y="0"/>
                      </a:lnTo>
                      <a:lnTo>
                        <a:pt x="200" y="0"/>
                      </a:lnTo>
                      <a:lnTo>
                        <a:pt x="183" y="140"/>
                      </a:lnTo>
                      <a:lnTo>
                        <a:pt x="182" y="145"/>
                      </a:lnTo>
                      <a:lnTo>
                        <a:pt x="180" y="149"/>
                      </a:lnTo>
                      <a:lnTo>
                        <a:pt x="176" y="153"/>
                      </a:lnTo>
                      <a:lnTo>
                        <a:pt x="173" y="156"/>
                      </a:lnTo>
                      <a:lnTo>
                        <a:pt x="164" y="161"/>
                      </a:lnTo>
                      <a:lnTo>
                        <a:pt x="156" y="164"/>
                      </a:lnTo>
                      <a:lnTo>
                        <a:pt x="0" y="134"/>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7" name="î$ľïḑé"/>
                <p:cNvSpPr/>
                <p:nvPr/>
              </p:nvSpPr>
              <p:spPr bwMode="auto">
                <a:xfrm>
                  <a:off x="3246438" y="5083175"/>
                  <a:ext cx="311150" cy="260350"/>
                </a:xfrm>
                <a:custGeom>
                  <a:avLst/>
                  <a:gdLst>
                    <a:gd name="T0" fmla="*/ 4763 w 196"/>
                    <a:gd name="T1" fmla="*/ 0 h 164"/>
                    <a:gd name="T2" fmla="*/ 4763 w 196"/>
                    <a:gd name="T3" fmla="*/ 0 h 164"/>
                    <a:gd name="T4" fmla="*/ 311150 w 196"/>
                    <a:gd name="T5" fmla="*/ 0 h 164"/>
                    <a:gd name="T6" fmla="*/ 311150 w 196"/>
                    <a:gd name="T7" fmla="*/ 0 h 164"/>
                    <a:gd name="T8" fmla="*/ 284163 w 196"/>
                    <a:gd name="T9" fmla="*/ 222250 h 164"/>
                    <a:gd name="T10" fmla="*/ 284163 w 196"/>
                    <a:gd name="T11" fmla="*/ 222250 h 164"/>
                    <a:gd name="T12" fmla="*/ 282575 w 196"/>
                    <a:gd name="T13" fmla="*/ 230188 h 164"/>
                    <a:gd name="T14" fmla="*/ 279400 w 196"/>
                    <a:gd name="T15" fmla="*/ 236538 h 164"/>
                    <a:gd name="T16" fmla="*/ 273050 w 196"/>
                    <a:gd name="T17" fmla="*/ 242888 h 164"/>
                    <a:gd name="T18" fmla="*/ 268288 w 196"/>
                    <a:gd name="T19" fmla="*/ 247650 h 164"/>
                    <a:gd name="T20" fmla="*/ 254000 w 196"/>
                    <a:gd name="T21" fmla="*/ 255588 h 164"/>
                    <a:gd name="T22" fmla="*/ 241300 w 196"/>
                    <a:gd name="T23" fmla="*/ 260350 h 164"/>
                    <a:gd name="T24" fmla="*/ 241300 w 196"/>
                    <a:gd name="T25" fmla="*/ 260350 h 164"/>
                    <a:gd name="T26" fmla="*/ 0 w 196"/>
                    <a:gd name="T27" fmla="*/ 211138 h 164"/>
                    <a:gd name="T28" fmla="*/ 0 w 196"/>
                    <a:gd name="T29" fmla="*/ 211138 h 164"/>
                    <a:gd name="T30" fmla="*/ 4763 w 196"/>
                    <a:gd name="T31" fmla="*/ 0 h 164"/>
                    <a:gd name="T32" fmla="*/ 4763 w 196"/>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6" h="164">
                      <a:moveTo>
                        <a:pt x="3" y="0"/>
                      </a:moveTo>
                      <a:lnTo>
                        <a:pt x="3" y="0"/>
                      </a:lnTo>
                      <a:lnTo>
                        <a:pt x="196" y="0"/>
                      </a:lnTo>
                      <a:lnTo>
                        <a:pt x="179" y="140"/>
                      </a:lnTo>
                      <a:lnTo>
                        <a:pt x="178" y="145"/>
                      </a:lnTo>
                      <a:lnTo>
                        <a:pt x="176" y="149"/>
                      </a:lnTo>
                      <a:lnTo>
                        <a:pt x="172" y="153"/>
                      </a:lnTo>
                      <a:lnTo>
                        <a:pt x="169" y="156"/>
                      </a:lnTo>
                      <a:lnTo>
                        <a:pt x="160" y="161"/>
                      </a:lnTo>
                      <a:lnTo>
                        <a:pt x="152" y="164"/>
                      </a:lnTo>
                      <a:lnTo>
                        <a:pt x="0" y="133"/>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8" name="íšḷiḓê"/>
                <p:cNvSpPr/>
                <p:nvPr/>
              </p:nvSpPr>
              <p:spPr bwMode="auto">
                <a:xfrm>
                  <a:off x="3252788" y="5083175"/>
                  <a:ext cx="304800" cy="260350"/>
                </a:xfrm>
                <a:custGeom>
                  <a:avLst/>
                  <a:gdLst>
                    <a:gd name="T0" fmla="*/ 4763 w 192"/>
                    <a:gd name="T1" fmla="*/ 0 h 164"/>
                    <a:gd name="T2" fmla="*/ 4763 w 192"/>
                    <a:gd name="T3" fmla="*/ 0 h 164"/>
                    <a:gd name="T4" fmla="*/ 304800 w 192"/>
                    <a:gd name="T5" fmla="*/ 0 h 164"/>
                    <a:gd name="T6" fmla="*/ 304800 w 192"/>
                    <a:gd name="T7" fmla="*/ 0 h 164"/>
                    <a:gd name="T8" fmla="*/ 277813 w 192"/>
                    <a:gd name="T9" fmla="*/ 222250 h 164"/>
                    <a:gd name="T10" fmla="*/ 277813 w 192"/>
                    <a:gd name="T11" fmla="*/ 222250 h 164"/>
                    <a:gd name="T12" fmla="*/ 276225 w 192"/>
                    <a:gd name="T13" fmla="*/ 230188 h 164"/>
                    <a:gd name="T14" fmla="*/ 273050 w 192"/>
                    <a:gd name="T15" fmla="*/ 236538 h 164"/>
                    <a:gd name="T16" fmla="*/ 268288 w 192"/>
                    <a:gd name="T17" fmla="*/ 242888 h 164"/>
                    <a:gd name="T18" fmla="*/ 261938 w 192"/>
                    <a:gd name="T19" fmla="*/ 247650 h 164"/>
                    <a:gd name="T20" fmla="*/ 249238 w 192"/>
                    <a:gd name="T21" fmla="*/ 255588 h 164"/>
                    <a:gd name="T22" fmla="*/ 234950 w 192"/>
                    <a:gd name="T23" fmla="*/ 260350 h 164"/>
                    <a:gd name="T24" fmla="*/ 234950 w 192"/>
                    <a:gd name="T25" fmla="*/ 260350 h 164"/>
                    <a:gd name="T26" fmla="*/ 0 w 192"/>
                    <a:gd name="T27" fmla="*/ 209550 h 164"/>
                    <a:gd name="T28" fmla="*/ 0 w 192"/>
                    <a:gd name="T29" fmla="*/ 209550 h 164"/>
                    <a:gd name="T30" fmla="*/ 4763 w 192"/>
                    <a:gd name="T31" fmla="*/ 0 h 164"/>
                    <a:gd name="T32" fmla="*/ 4763 w 192"/>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2" h="164">
                      <a:moveTo>
                        <a:pt x="3" y="0"/>
                      </a:moveTo>
                      <a:lnTo>
                        <a:pt x="3" y="0"/>
                      </a:lnTo>
                      <a:lnTo>
                        <a:pt x="192" y="0"/>
                      </a:lnTo>
                      <a:lnTo>
                        <a:pt x="175" y="140"/>
                      </a:lnTo>
                      <a:lnTo>
                        <a:pt x="174" y="145"/>
                      </a:lnTo>
                      <a:lnTo>
                        <a:pt x="172" y="149"/>
                      </a:lnTo>
                      <a:lnTo>
                        <a:pt x="169" y="153"/>
                      </a:lnTo>
                      <a:lnTo>
                        <a:pt x="165" y="156"/>
                      </a:lnTo>
                      <a:lnTo>
                        <a:pt x="157" y="161"/>
                      </a:lnTo>
                      <a:lnTo>
                        <a:pt x="148" y="164"/>
                      </a:lnTo>
                      <a:lnTo>
                        <a:pt x="0" y="132"/>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79" name="işḷíḓê"/>
                <p:cNvSpPr/>
                <p:nvPr/>
              </p:nvSpPr>
              <p:spPr bwMode="auto">
                <a:xfrm>
                  <a:off x="3259138" y="5083175"/>
                  <a:ext cx="298450" cy="260350"/>
                </a:xfrm>
                <a:custGeom>
                  <a:avLst/>
                  <a:gdLst>
                    <a:gd name="T0" fmla="*/ 4763 w 188"/>
                    <a:gd name="T1" fmla="*/ 0 h 164"/>
                    <a:gd name="T2" fmla="*/ 4763 w 188"/>
                    <a:gd name="T3" fmla="*/ 0 h 164"/>
                    <a:gd name="T4" fmla="*/ 298450 w 188"/>
                    <a:gd name="T5" fmla="*/ 0 h 164"/>
                    <a:gd name="T6" fmla="*/ 298450 w 188"/>
                    <a:gd name="T7" fmla="*/ 0 h 164"/>
                    <a:gd name="T8" fmla="*/ 271463 w 188"/>
                    <a:gd name="T9" fmla="*/ 222250 h 164"/>
                    <a:gd name="T10" fmla="*/ 271463 w 188"/>
                    <a:gd name="T11" fmla="*/ 222250 h 164"/>
                    <a:gd name="T12" fmla="*/ 269875 w 188"/>
                    <a:gd name="T13" fmla="*/ 230188 h 164"/>
                    <a:gd name="T14" fmla="*/ 266700 w 188"/>
                    <a:gd name="T15" fmla="*/ 236538 h 164"/>
                    <a:gd name="T16" fmla="*/ 261938 w 188"/>
                    <a:gd name="T17" fmla="*/ 242888 h 164"/>
                    <a:gd name="T18" fmla="*/ 255588 w 188"/>
                    <a:gd name="T19" fmla="*/ 247650 h 164"/>
                    <a:gd name="T20" fmla="*/ 242888 w 188"/>
                    <a:gd name="T21" fmla="*/ 255588 h 164"/>
                    <a:gd name="T22" fmla="*/ 228600 w 188"/>
                    <a:gd name="T23" fmla="*/ 260350 h 164"/>
                    <a:gd name="T24" fmla="*/ 228600 w 188"/>
                    <a:gd name="T25" fmla="*/ 260350 h 164"/>
                    <a:gd name="T26" fmla="*/ 0 w 188"/>
                    <a:gd name="T27" fmla="*/ 206375 h 164"/>
                    <a:gd name="T28" fmla="*/ 0 w 188"/>
                    <a:gd name="T29" fmla="*/ 206375 h 164"/>
                    <a:gd name="T30" fmla="*/ 4763 w 188"/>
                    <a:gd name="T31" fmla="*/ 0 h 164"/>
                    <a:gd name="T32" fmla="*/ 4763 w 188"/>
                    <a:gd name="T33" fmla="*/ 0 h 1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88" h="164">
                      <a:moveTo>
                        <a:pt x="3" y="0"/>
                      </a:moveTo>
                      <a:lnTo>
                        <a:pt x="3" y="0"/>
                      </a:lnTo>
                      <a:lnTo>
                        <a:pt x="188" y="0"/>
                      </a:lnTo>
                      <a:lnTo>
                        <a:pt x="171" y="140"/>
                      </a:lnTo>
                      <a:lnTo>
                        <a:pt x="170" y="145"/>
                      </a:lnTo>
                      <a:lnTo>
                        <a:pt x="168" y="149"/>
                      </a:lnTo>
                      <a:lnTo>
                        <a:pt x="165" y="153"/>
                      </a:lnTo>
                      <a:lnTo>
                        <a:pt x="161" y="156"/>
                      </a:lnTo>
                      <a:lnTo>
                        <a:pt x="153" y="161"/>
                      </a:lnTo>
                      <a:lnTo>
                        <a:pt x="144" y="164"/>
                      </a:lnTo>
                      <a:lnTo>
                        <a:pt x="0" y="13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0" name="iṩ1îde"/>
                <p:cNvSpPr/>
                <p:nvPr/>
              </p:nvSpPr>
              <p:spPr bwMode="auto">
                <a:xfrm>
                  <a:off x="3265488" y="5083175"/>
                  <a:ext cx="292100" cy="260350"/>
                </a:xfrm>
                <a:custGeom>
                  <a:avLst/>
                  <a:gdLst>
                    <a:gd name="T0" fmla="*/ 4763 w 184"/>
                    <a:gd name="T1" fmla="*/ 0 h 164"/>
                    <a:gd name="T2" fmla="*/ 4763 w 184"/>
                    <a:gd name="T3" fmla="*/ 0 h 164"/>
                    <a:gd name="T4" fmla="*/ 292100 w 184"/>
                    <a:gd name="T5" fmla="*/ 0 h 164"/>
                    <a:gd name="T6" fmla="*/ 292100 w 184"/>
                    <a:gd name="T7" fmla="*/ 0 h 164"/>
                    <a:gd name="T8" fmla="*/ 265113 w 184"/>
                    <a:gd name="T9" fmla="*/ 222250 h 164"/>
                    <a:gd name="T10" fmla="*/ 265113 w 184"/>
                    <a:gd name="T11" fmla="*/ 222250 h 164"/>
                    <a:gd name="T12" fmla="*/ 263525 w 184"/>
                    <a:gd name="T13" fmla="*/ 230188 h 164"/>
                    <a:gd name="T14" fmla="*/ 260350 w 184"/>
                    <a:gd name="T15" fmla="*/ 236538 h 164"/>
                    <a:gd name="T16" fmla="*/ 249238 w 184"/>
                    <a:gd name="T17" fmla="*/ 247650 h 164"/>
                    <a:gd name="T18" fmla="*/ 236538 w 184"/>
                    <a:gd name="T19" fmla="*/ 255588 h 164"/>
                    <a:gd name="T20" fmla="*/ 223838 w 184"/>
                    <a:gd name="T21" fmla="*/ 260350 h 164"/>
                    <a:gd name="T22" fmla="*/ 223838 w 184"/>
                    <a:gd name="T23" fmla="*/ 260350 h 164"/>
                    <a:gd name="T24" fmla="*/ 0 w 184"/>
                    <a:gd name="T25" fmla="*/ 204788 h 164"/>
                    <a:gd name="T26" fmla="*/ 0 w 184"/>
                    <a:gd name="T27" fmla="*/ 204788 h 164"/>
                    <a:gd name="T28" fmla="*/ 4763 w 184"/>
                    <a:gd name="T29" fmla="*/ 0 h 164"/>
                    <a:gd name="T30" fmla="*/ 4763 w 184"/>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4" h="164">
                      <a:moveTo>
                        <a:pt x="3" y="0"/>
                      </a:moveTo>
                      <a:lnTo>
                        <a:pt x="3" y="0"/>
                      </a:lnTo>
                      <a:lnTo>
                        <a:pt x="184" y="0"/>
                      </a:lnTo>
                      <a:lnTo>
                        <a:pt x="167" y="140"/>
                      </a:lnTo>
                      <a:lnTo>
                        <a:pt x="166" y="145"/>
                      </a:lnTo>
                      <a:lnTo>
                        <a:pt x="164" y="149"/>
                      </a:lnTo>
                      <a:lnTo>
                        <a:pt x="157" y="156"/>
                      </a:lnTo>
                      <a:lnTo>
                        <a:pt x="149" y="161"/>
                      </a:lnTo>
                      <a:lnTo>
                        <a:pt x="141" y="164"/>
                      </a:lnTo>
                      <a:lnTo>
                        <a:pt x="0" y="129"/>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1" name="íšľïḍè"/>
                <p:cNvSpPr/>
                <p:nvPr/>
              </p:nvSpPr>
              <p:spPr bwMode="auto">
                <a:xfrm>
                  <a:off x="3270251" y="5083175"/>
                  <a:ext cx="287338" cy="260350"/>
                </a:xfrm>
                <a:custGeom>
                  <a:avLst/>
                  <a:gdLst>
                    <a:gd name="T0" fmla="*/ 6350 w 181"/>
                    <a:gd name="T1" fmla="*/ 0 h 164"/>
                    <a:gd name="T2" fmla="*/ 6350 w 181"/>
                    <a:gd name="T3" fmla="*/ 0 h 164"/>
                    <a:gd name="T4" fmla="*/ 287338 w 181"/>
                    <a:gd name="T5" fmla="*/ 0 h 164"/>
                    <a:gd name="T6" fmla="*/ 287338 w 181"/>
                    <a:gd name="T7" fmla="*/ 0 h 164"/>
                    <a:gd name="T8" fmla="*/ 260350 w 181"/>
                    <a:gd name="T9" fmla="*/ 222250 h 164"/>
                    <a:gd name="T10" fmla="*/ 260350 w 181"/>
                    <a:gd name="T11" fmla="*/ 222250 h 164"/>
                    <a:gd name="T12" fmla="*/ 258763 w 181"/>
                    <a:gd name="T13" fmla="*/ 230188 h 164"/>
                    <a:gd name="T14" fmla="*/ 255588 w 181"/>
                    <a:gd name="T15" fmla="*/ 236538 h 164"/>
                    <a:gd name="T16" fmla="*/ 244475 w 181"/>
                    <a:gd name="T17" fmla="*/ 247650 h 164"/>
                    <a:gd name="T18" fmla="*/ 231775 w 181"/>
                    <a:gd name="T19" fmla="*/ 254000 h 164"/>
                    <a:gd name="T20" fmla="*/ 219075 w 181"/>
                    <a:gd name="T21" fmla="*/ 260350 h 164"/>
                    <a:gd name="T22" fmla="*/ 219075 w 181"/>
                    <a:gd name="T23" fmla="*/ 260350 h 164"/>
                    <a:gd name="T24" fmla="*/ 0 w 181"/>
                    <a:gd name="T25" fmla="*/ 203200 h 164"/>
                    <a:gd name="T26" fmla="*/ 0 w 181"/>
                    <a:gd name="T27" fmla="*/ 203200 h 164"/>
                    <a:gd name="T28" fmla="*/ 6350 w 181"/>
                    <a:gd name="T29" fmla="*/ 0 h 164"/>
                    <a:gd name="T30" fmla="*/ 6350 w 181"/>
                    <a:gd name="T31" fmla="*/ 0 h 1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1" h="164">
                      <a:moveTo>
                        <a:pt x="4" y="0"/>
                      </a:moveTo>
                      <a:lnTo>
                        <a:pt x="4" y="0"/>
                      </a:lnTo>
                      <a:lnTo>
                        <a:pt x="181" y="0"/>
                      </a:lnTo>
                      <a:lnTo>
                        <a:pt x="164" y="140"/>
                      </a:lnTo>
                      <a:lnTo>
                        <a:pt x="163" y="145"/>
                      </a:lnTo>
                      <a:lnTo>
                        <a:pt x="161" y="149"/>
                      </a:lnTo>
                      <a:lnTo>
                        <a:pt x="154" y="156"/>
                      </a:lnTo>
                      <a:lnTo>
                        <a:pt x="146" y="160"/>
                      </a:lnTo>
                      <a:lnTo>
                        <a:pt x="138" y="164"/>
                      </a:lnTo>
                      <a:lnTo>
                        <a:pt x="0" y="128"/>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2" name="îṩḻïďè"/>
                <p:cNvSpPr/>
                <p:nvPr/>
              </p:nvSpPr>
              <p:spPr bwMode="auto">
                <a:xfrm>
                  <a:off x="3276601" y="5083175"/>
                  <a:ext cx="280988" cy="258763"/>
                </a:xfrm>
                <a:custGeom>
                  <a:avLst/>
                  <a:gdLst>
                    <a:gd name="T0" fmla="*/ 6350 w 177"/>
                    <a:gd name="T1" fmla="*/ 0 h 163"/>
                    <a:gd name="T2" fmla="*/ 6350 w 177"/>
                    <a:gd name="T3" fmla="*/ 0 h 163"/>
                    <a:gd name="T4" fmla="*/ 280988 w 177"/>
                    <a:gd name="T5" fmla="*/ 0 h 163"/>
                    <a:gd name="T6" fmla="*/ 280988 w 177"/>
                    <a:gd name="T7" fmla="*/ 0 h 163"/>
                    <a:gd name="T8" fmla="*/ 254000 w 177"/>
                    <a:gd name="T9" fmla="*/ 222250 h 163"/>
                    <a:gd name="T10" fmla="*/ 254000 w 177"/>
                    <a:gd name="T11" fmla="*/ 222250 h 163"/>
                    <a:gd name="T12" fmla="*/ 252413 w 177"/>
                    <a:gd name="T13" fmla="*/ 230188 h 163"/>
                    <a:gd name="T14" fmla="*/ 249238 w 177"/>
                    <a:gd name="T15" fmla="*/ 236538 h 163"/>
                    <a:gd name="T16" fmla="*/ 238125 w 177"/>
                    <a:gd name="T17" fmla="*/ 247650 h 163"/>
                    <a:gd name="T18" fmla="*/ 225425 w 177"/>
                    <a:gd name="T19" fmla="*/ 254000 h 163"/>
                    <a:gd name="T20" fmla="*/ 212725 w 177"/>
                    <a:gd name="T21" fmla="*/ 258763 h 163"/>
                    <a:gd name="T22" fmla="*/ 212725 w 177"/>
                    <a:gd name="T23" fmla="*/ 258763 h 163"/>
                    <a:gd name="T24" fmla="*/ 0 w 177"/>
                    <a:gd name="T25" fmla="*/ 203200 h 163"/>
                    <a:gd name="T26" fmla="*/ 0 w 177"/>
                    <a:gd name="T27" fmla="*/ 203200 h 163"/>
                    <a:gd name="T28" fmla="*/ 6350 w 177"/>
                    <a:gd name="T29" fmla="*/ 0 h 163"/>
                    <a:gd name="T30" fmla="*/ 6350 w 17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7" h="163">
                      <a:moveTo>
                        <a:pt x="4" y="0"/>
                      </a:moveTo>
                      <a:lnTo>
                        <a:pt x="4" y="0"/>
                      </a:lnTo>
                      <a:lnTo>
                        <a:pt x="177" y="0"/>
                      </a:lnTo>
                      <a:lnTo>
                        <a:pt x="160" y="140"/>
                      </a:lnTo>
                      <a:lnTo>
                        <a:pt x="159" y="145"/>
                      </a:lnTo>
                      <a:lnTo>
                        <a:pt x="157" y="149"/>
                      </a:lnTo>
                      <a:lnTo>
                        <a:pt x="150" y="156"/>
                      </a:lnTo>
                      <a:lnTo>
                        <a:pt x="142" y="160"/>
                      </a:lnTo>
                      <a:lnTo>
                        <a:pt x="134" y="163"/>
                      </a:lnTo>
                      <a:lnTo>
                        <a:pt x="0" y="128"/>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3" name="iṥḻîḋé"/>
                <p:cNvSpPr/>
                <p:nvPr/>
              </p:nvSpPr>
              <p:spPr bwMode="auto">
                <a:xfrm>
                  <a:off x="3282951" y="5083175"/>
                  <a:ext cx="274638" cy="258763"/>
                </a:xfrm>
                <a:custGeom>
                  <a:avLst/>
                  <a:gdLst>
                    <a:gd name="T0" fmla="*/ 4763 w 173"/>
                    <a:gd name="T1" fmla="*/ 0 h 163"/>
                    <a:gd name="T2" fmla="*/ 4763 w 173"/>
                    <a:gd name="T3" fmla="*/ 0 h 163"/>
                    <a:gd name="T4" fmla="*/ 274638 w 173"/>
                    <a:gd name="T5" fmla="*/ 0 h 163"/>
                    <a:gd name="T6" fmla="*/ 274638 w 173"/>
                    <a:gd name="T7" fmla="*/ 0 h 163"/>
                    <a:gd name="T8" fmla="*/ 247650 w 173"/>
                    <a:gd name="T9" fmla="*/ 222250 h 163"/>
                    <a:gd name="T10" fmla="*/ 247650 w 173"/>
                    <a:gd name="T11" fmla="*/ 222250 h 163"/>
                    <a:gd name="T12" fmla="*/ 246063 w 173"/>
                    <a:gd name="T13" fmla="*/ 230188 h 163"/>
                    <a:gd name="T14" fmla="*/ 242888 w 173"/>
                    <a:gd name="T15" fmla="*/ 236538 h 163"/>
                    <a:gd name="T16" fmla="*/ 231775 w 173"/>
                    <a:gd name="T17" fmla="*/ 247650 h 163"/>
                    <a:gd name="T18" fmla="*/ 222250 w 173"/>
                    <a:gd name="T19" fmla="*/ 254000 h 163"/>
                    <a:gd name="T20" fmla="*/ 209550 w 173"/>
                    <a:gd name="T21" fmla="*/ 258763 h 163"/>
                    <a:gd name="T22" fmla="*/ 209550 w 173"/>
                    <a:gd name="T23" fmla="*/ 258763 h 163"/>
                    <a:gd name="T24" fmla="*/ 0 w 173"/>
                    <a:gd name="T25" fmla="*/ 200025 h 163"/>
                    <a:gd name="T26" fmla="*/ 0 w 173"/>
                    <a:gd name="T27" fmla="*/ 200025 h 163"/>
                    <a:gd name="T28" fmla="*/ 4763 w 173"/>
                    <a:gd name="T29" fmla="*/ 0 h 163"/>
                    <a:gd name="T30" fmla="*/ 4763 w 17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3" h="163">
                      <a:moveTo>
                        <a:pt x="3" y="0"/>
                      </a:moveTo>
                      <a:lnTo>
                        <a:pt x="3" y="0"/>
                      </a:lnTo>
                      <a:lnTo>
                        <a:pt x="173" y="0"/>
                      </a:lnTo>
                      <a:lnTo>
                        <a:pt x="156" y="140"/>
                      </a:lnTo>
                      <a:lnTo>
                        <a:pt x="155" y="145"/>
                      </a:lnTo>
                      <a:lnTo>
                        <a:pt x="153" y="149"/>
                      </a:lnTo>
                      <a:lnTo>
                        <a:pt x="146" y="156"/>
                      </a:lnTo>
                      <a:lnTo>
                        <a:pt x="140" y="160"/>
                      </a:lnTo>
                      <a:lnTo>
                        <a:pt x="132" y="163"/>
                      </a:lnTo>
                      <a:lnTo>
                        <a:pt x="0" y="126"/>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4" name="îşļïḍé"/>
                <p:cNvSpPr/>
                <p:nvPr/>
              </p:nvSpPr>
              <p:spPr bwMode="auto">
                <a:xfrm>
                  <a:off x="3289301" y="5083175"/>
                  <a:ext cx="268288" cy="258763"/>
                </a:xfrm>
                <a:custGeom>
                  <a:avLst/>
                  <a:gdLst>
                    <a:gd name="T0" fmla="*/ 4763 w 169"/>
                    <a:gd name="T1" fmla="*/ 0 h 163"/>
                    <a:gd name="T2" fmla="*/ 4763 w 169"/>
                    <a:gd name="T3" fmla="*/ 0 h 163"/>
                    <a:gd name="T4" fmla="*/ 268288 w 169"/>
                    <a:gd name="T5" fmla="*/ 0 h 163"/>
                    <a:gd name="T6" fmla="*/ 268288 w 169"/>
                    <a:gd name="T7" fmla="*/ 0 h 163"/>
                    <a:gd name="T8" fmla="*/ 241300 w 169"/>
                    <a:gd name="T9" fmla="*/ 222250 h 163"/>
                    <a:gd name="T10" fmla="*/ 241300 w 169"/>
                    <a:gd name="T11" fmla="*/ 222250 h 163"/>
                    <a:gd name="T12" fmla="*/ 239713 w 169"/>
                    <a:gd name="T13" fmla="*/ 228600 h 163"/>
                    <a:gd name="T14" fmla="*/ 236538 w 169"/>
                    <a:gd name="T15" fmla="*/ 234950 h 163"/>
                    <a:gd name="T16" fmla="*/ 225425 w 169"/>
                    <a:gd name="T17" fmla="*/ 246063 h 163"/>
                    <a:gd name="T18" fmla="*/ 215900 w 169"/>
                    <a:gd name="T19" fmla="*/ 254000 h 163"/>
                    <a:gd name="T20" fmla="*/ 203200 w 169"/>
                    <a:gd name="T21" fmla="*/ 258763 h 163"/>
                    <a:gd name="T22" fmla="*/ 203200 w 169"/>
                    <a:gd name="T23" fmla="*/ 258763 h 163"/>
                    <a:gd name="T24" fmla="*/ 0 w 169"/>
                    <a:gd name="T25" fmla="*/ 198438 h 163"/>
                    <a:gd name="T26" fmla="*/ 0 w 169"/>
                    <a:gd name="T27" fmla="*/ 198438 h 163"/>
                    <a:gd name="T28" fmla="*/ 4763 w 169"/>
                    <a:gd name="T29" fmla="*/ 0 h 163"/>
                    <a:gd name="T30" fmla="*/ 4763 w 169"/>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9" h="163">
                      <a:moveTo>
                        <a:pt x="3" y="0"/>
                      </a:moveTo>
                      <a:lnTo>
                        <a:pt x="3" y="0"/>
                      </a:lnTo>
                      <a:lnTo>
                        <a:pt x="169" y="0"/>
                      </a:lnTo>
                      <a:lnTo>
                        <a:pt x="152" y="140"/>
                      </a:lnTo>
                      <a:lnTo>
                        <a:pt x="151" y="144"/>
                      </a:lnTo>
                      <a:lnTo>
                        <a:pt x="149" y="148"/>
                      </a:lnTo>
                      <a:lnTo>
                        <a:pt x="142" y="155"/>
                      </a:lnTo>
                      <a:lnTo>
                        <a:pt x="136" y="160"/>
                      </a:lnTo>
                      <a:lnTo>
                        <a:pt x="128" y="163"/>
                      </a:lnTo>
                      <a:lnTo>
                        <a:pt x="0" y="125"/>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5" name="íṥlîďé"/>
                <p:cNvSpPr/>
                <p:nvPr/>
              </p:nvSpPr>
              <p:spPr bwMode="auto">
                <a:xfrm>
                  <a:off x="3294063" y="5083175"/>
                  <a:ext cx="263525" cy="258763"/>
                </a:xfrm>
                <a:custGeom>
                  <a:avLst/>
                  <a:gdLst>
                    <a:gd name="T0" fmla="*/ 6350 w 166"/>
                    <a:gd name="T1" fmla="*/ 0 h 163"/>
                    <a:gd name="T2" fmla="*/ 6350 w 166"/>
                    <a:gd name="T3" fmla="*/ 0 h 163"/>
                    <a:gd name="T4" fmla="*/ 263525 w 166"/>
                    <a:gd name="T5" fmla="*/ 0 h 163"/>
                    <a:gd name="T6" fmla="*/ 263525 w 166"/>
                    <a:gd name="T7" fmla="*/ 0 h 163"/>
                    <a:gd name="T8" fmla="*/ 236538 w 166"/>
                    <a:gd name="T9" fmla="*/ 222250 h 163"/>
                    <a:gd name="T10" fmla="*/ 236538 w 166"/>
                    <a:gd name="T11" fmla="*/ 222250 h 163"/>
                    <a:gd name="T12" fmla="*/ 234950 w 166"/>
                    <a:gd name="T13" fmla="*/ 228600 h 163"/>
                    <a:gd name="T14" fmla="*/ 231775 w 166"/>
                    <a:gd name="T15" fmla="*/ 234950 h 163"/>
                    <a:gd name="T16" fmla="*/ 223838 w 166"/>
                    <a:gd name="T17" fmla="*/ 246063 h 163"/>
                    <a:gd name="T18" fmla="*/ 211138 w 166"/>
                    <a:gd name="T19" fmla="*/ 254000 h 163"/>
                    <a:gd name="T20" fmla="*/ 198438 w 166"/>
                    <a:gd name="T21" fmla="*/ 258763 h 163"/>
                    <a:gd name="T22" fmla="*/ 198438 w 166"/>
                    <a:gd name="T23" fmla="*/ 258763 h 163"/>
                    <a:gd name="T24" fmla="*/ 0 w 166"/>
                    <a:gd name="T25" fmla="*/ 196850 h 163"/>
                    <a:gd name="T26" fmla="*/ 0 w 166"/>
                    <a:gd name="T27" fmla="*/ 196850 h 163"/>
                    <a:gd name="T28" fmla="*/ 6350 w 166"/>
                    <a:gd name="T29" fmla="*/ 0 h 163"/>
                    <a:gd name="T30" fmla="*/ 6350 w 166"/>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6" h="163">
                      <a:moveTo>
                        <a:pt x="4" y="0"/>
                      </a:moveTo>
                      <a:lnTo>
                        <a:pt x="4" y="0"/>
                      </a:lnTo>
                      <a:lnTo>
                        <a:pt x="166" y="0"/>
                      </a:lnTo>
                      <a:lnTo>
                        <a:pt x="149" y="140"/>
                      </a:lnTo>
                      <a:lnTo>
                        <a:pt x="148" y="144"/>
                      </a:lnTo>
                      <a:lnTo>
                        <a:pt x="146" y="148"/>
                      </a:lnTo>
                      <a:lnTo>
                        <a:pt x="141" y="155"/>
                      </a:lnTo>
                      <a:lnTo>
                        <a:pt x="133" y="160"/>
                      </a:lnTo>
                      <a:lnTo>
                        <a:pt x="125" y="163"/>
                      </a:lnTo>
                      <a:lnTo>
                        <a:pt x="0" y="124"/>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6" name="íS1íḍé"/>
                <p:cNvSpPr/>
                <p:nvPr/>
              </p:nvSpPr>
              <p:spPr bwMode="auto">
                <a:xfrm>
                  <a:off x="3300413" y="5083175"/>
                  <a:ext cx="257175" cy="258763"/>
                </a:xfrm>
                <a:custGeom>
                  <a:avLst/>
                  <a:gdLst>
                    <a:gd name="T0" fmla="*/ 6350 w 162"/>
                    <a:gd name="T1" fmla="*/ 0 h 163"/>
                    <a:gd name="T2" fmla="*/ 6350 w 162"/>
                    <a:gd name="T3" fmla="*/ 0 h 163"/>
                    <a:gd name="T4" fmla="*/ 257175 w 162"/>
                    <a:gd name="T5" fmla="*/ 0 h 163"/>
                    <a:gd name="T6" fmla="*/ 257175 w 162"/>
                    <a:gd name="T7" fmla="*/ 0 h 163"/>
                    <a:gd name="T8" fmla="*/ 230188 w 162"/>
                    <a:gd name="T9" fmla="*/ 222250 h 163"/>
                    <a:gd name="T10" fmla="*/ 230188 w 162"/>
                    <a:gd name="T11" fmla="*/ 222250 h 163"/>
                    <a:gd name="T12" fmla="*/ 228600 w 162"/>
                    <a:gd name="T13" fmla="*/ 228600 h 163"/>
                    <a:gd name="T14" fmla="*/ 225425 w 162"/>
                    <a:gd name="T15" fmla="*/ 234950 h 163"/>
                    <a:gd name="T16" fmla="*/ 217488 w 162"/>
                    <a:gd name="T17" fmla="*/ 246063 h 163"/>
                    <a:gd name="T18" fmla="*/ 204788 w 162"/>
                    <a:gd name="T19" fmla="*/ 254000 h 163"/>
                    <a:gd name="T20" fmla="*/ 192088 w 162"/>
                    <a:gd name="T21" fmla="*/ 258763 h 163"/>
                    <a:gd name="T22" fmla="*/ 192088 w 162"/>
                    <a:gd name="T23" fmla="*/ 258763 h 163"/>
                    <a:gd name="T24" fmla="*/ 0 w 162"/>
                    <a:gd name="T25" fmla="*/ 193675 h 163"/>
                    <a:gd name="T26" fmla="*/ 0 w 162"/>
                    <a:gd name="T27" fmla="*/ 193675 h 163"/>
                    <a:gd name="T28" fmla="*/ 6350 w 162"/>
                    <a:gd name="T29" fmla="*/ 0 h 163"/>
                    <a:gd name="T30" fmla="*/ 6350 w 162"/>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 h="163">
                      <a:moveTo>
                        <a:pt x="4" y="0"/>
                      </a:moveTo>
                      <a:lnTo>
                        <a:pt x="4" y="0"/>
                      </a:lnTo>
                      <a:lnTo>
                        <a:pt x="162" y="0"/>
                      </a:lnTo>
                      <a:lnTo>
                        <a:pt x="145" y="140"/>
                      </a:lnTo>
                      <a:lnTo>
                        <a:pt x="144" y="144"/>
                      </a:lnTo>
                      <a:lnTo>
                        <a:pt x="142" y="148"/>
                      </a:lnTo>
                      <a:lnTo>
                        <a:pt x="137" y="155"/>
                      </a:lnTo>
                      <a:lnTo>
                        <a:pt x="129" y="160"/>
                      </a:lnTo>
                      <a:lnTo>
                        <a:pt x="121" y="163"/>
                      </a:lnTo>
                      <a:lnTo>
                        <a:pt x="0" y="122"/>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7" name="iśľíḑè"/>
                <p:cNvSpPr/>
                <p:nvPr/>
              </p:nvSpPr>
              <p:spPr bwMode="auto">
                <a:xfrm>
                  <a:off x="3306763" y="5083175"/>
                  <a:ext cx="250825" cy="258763"/>
                </a:xfrm>
                <a:custGeom>
                  <a:avLst/>
                  <a:gdLst>
                    <a:gd name="T0" fmla="*/ 6350 w 158"/>
                    <a:gd name="T1" fmla="*/ 0 h 163"/>
                    <a:gd name="T2" fmla="*/ 6350 w 158"/>
                    <a:gd name="T3" fmla="*/ 0 h 163"/>
                    <a:gd name="T4" fmla="*/ 250825 w 158"/>
                    <a:gd name="T5" fmla="*/ 0 h 163"/>
                    <a:gd name="T6" fmla="*/ 250825 w 158"/>
                    <a:gd name="T7" fmla="*/ 0 h 163"/>
                    <a:gd name="T8" fmla="*/ 223838 w 158"/>
                    <a:gd name="T9" fmla="*/ 222250 h 163"/>
                    <a:gd name="T10" fmla="*/ 223838 w 158"/>
                    <a:gd name="T11" fmla="*/ 222250 h 163"/>
                    <a:gd name="T12" fmla="*/ 222250 w 158"/>
                    <a:gd name="T13" fmla="*/ 228600 h 163"/>
                    <a:gd name="T14" fmla="*/ 219075 w 158"/>
                    <a:gd name="T15" fmla="*/ 234950 h 163"/>
                    <a:gd name="T16" fmla="*/ 211138 w 158"/>
                    <a:gd name="T17" fmla="*/ 246063 h 163"/>
                    <a:gd name="T18" fmla="*/ 198438 w 158"/>
                    <a:gd name="T19" fmla="*/ 254000 h 163"/>
                    <a:gd name="T20" fmla="*/ 187325 w 158"/>
                    <a:gd name="T21" fmla="*/ 258763 h 163"/>
                    <a:gd name="T22" fmla="*/ 187325 w 158"/>
                    <a:gd name="T23" fmla="*/ 258763 h 163"/>
                    <a:gd name="T24" fmla="*/ 0 w 158"/>
                    <a:gd name="T25" fmla="*/ 192088 h 163"/>
                    <a:gd name="T26" fmla="*/ 0 w 158"/>
                    <a:gd name="T27" fmla="*/ 192088 h 163"/>
                    <a:gd name="T28" fmla="*/ 6350 w 158"/>
                    <a:gd name="T29" fmla="*/ 0 h 163"/>
                    <a:gd name="T30" fmla="*/ 6350 w 158"/>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8" h="163">
                      <a:moveTo>
                        <a:pt x="4" y="0"/>
                      </a:moveTo>
                      <a:lnTo>
                        <a:pt x="4" y="0"/>
                      </a:lnTo>
                      <a:lnTo>
                        <a:pt x="158" y="0"/>
                      </a:lnTo>
                      <a:lnTo>
                        <a:pt x="141" y="140"/>
                      </a:lnTo>
                      <a:lnTo>
                        <a:pt x="140" y="144"/>
                      </a:lnTo>
                      <a:lnTo>
                        <a:pt x="138" y="148"/>
                      </a:lnTo>
                      <a:lnTo>
                        <a:pt x="133" y="155"/>
                      </a:lnTo>
                      <a:lnTo>
                        <a:pt x="125" y="160"/>
                      </a:lnTo>
                      <a:lnTo>
                        <a:pt x="118" y="163"/>
                      </a:lnTo>
                      <a:lnTo>
                        <a:pt x="0" y="121"/>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8" name="ïś1íḋe"/>
                <p:cNvSpPr/>
                <p:nvPr/>
              </p:nvSpPr>
              <p:spPr bwMode="auto">
                <a:xfrm>
                  <a:off x="3313113" y="5083175"/>
                  <a:ext cx="244475" cy="258763"/>
                </a:xfrm>
                <a:custGeom>
                  <a:avLst/>
                  <a:gdLst>
                    <a:gd name="T0" fmla="*/ 6350 w 154"/>
                    <a:gd name="T1" fmla="*/ 0 h 163"/>
                    <a:gd name="T2" fmla="*/ 6350 w 154"/>
                    <a:gd name="T3" fmla="*/ 0 h 163"/>
                    <a:gd name="T4" fmla="*/ 244475 w 154"/>
                    <a:gd name="T5" fmla="*/ 0 h 163"/>
                    <a:gd name="T6" fmla="*/ 244475 w 154"/>
                    <a:gd name="T7" fmla="*/ 0 h 163"/>
                    <a:gd name="T8" fmla="*/ 217488 w 154"/>
                    <a:gd name="T9" fmla="*/ 222250 h 163"/>
                    <a:gd name="T10" fmla="*/ 217488 w 154"/>
                    <a:gd name="T11" fmla="*/ 222250 h 163"/>
                    <a:gd name="T12" fmla="*/ 215900 w 154"/>
                    <a:gd name="T13" fmla="*/ 228600 h 163"/>
                    <a:gd name="T14" fmla="*/ 212725 w 154"/>
                    <a:gd name="T15" fmla="*/ 234950 h 163"/>
                    <a:gd name="T16" fmla="*/ 204788 w 154"/>
                    <a:gd name="T17" fmla="*/ 246063 h 163"/>
                    <a:gd name="T18" fmla="*/ 193675 w 154"/>
                    <a:gd name="T19" fmla="*/ 254000 h 163"/>
                    <a:gd name="T20" fmla="*/ 180975 w 154"/>
                    <a:gd name="T21" fmla="*/ 258763 h 163"/>
                    <a:gd name="T22" fmla="*/ 180975 w 154"/>
                    <a:gd name="T23" fmla="*/ 258763 h 163"/>
                    <a:gd name="T24" fmla="*/ 0 w 154"/>
                    <a:gd name="T25" fmla="*/ 188913 h 163"/>
                    <a:gd name="T26" fmla="*/ 0 w 154"/>
                    <a:gd name="T27" fmla="*/ 188913 h 163"/>
                    <a:gd name="T28" fmla="*/ 6350 w 154"/>
                    <a:gd name="T29" fmla="*/ 0 h 163"/>
                    <a:gd name="T30" fmla="*/ 6350 w 154"/>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4" h="163">
                      <a:moveTo>
                        <a:pt x="4" y="0"/>
                      </a:moveTo>
                      <a:lnTo>
                        <a:pt x="4" y="0"/>
                      </a:lnTo>
                      <a:lnTo>
                        <a:pt x="154" y="0"/>
                      </a:lnTo>
                      <a:lnTo>
                        <a:pt x="137" y="140"/>
                      </a:lnTo>
                      <a:lnTo>
                        <a:pt x="136" y="144"/>
                      </a:lnTo>
                      <a:lnTo>
                        <a:pt x="134" y="148"/>
                      </a:lnTo>
                      <a:lnTo>
                        <a:pt x="129" y="155"/>
                      </a:lnTo>
                      <a:lnTo>
                        <a:pt x="122" y="160"/>
                      </a:lnTo>
                      <a:lnTo>
                        <a:pt x="114" y="163"/>
                      </a:lnTo>
                      <a:lnTo>
                        <a:pt x="0" y="119"/>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89" name="ïṩlíďe"/>
                <p:cNvSpPr/>
                <p:nvPr/>
              </p:nvSpPr>
              <p:spPr bwMode="auto">
                <a:xfrm>
                  <a:off x="3317876" y="5083175"/>
                  <a:ext cx="239713" cy="258763"/>
                </a:xfrm>
                <a:custGeom>
                  <a:avLst/>
                  <a:gdLst>
                    <a:gd name="T0" fmla="*/ 6350 w 151"/>
                    <a:gd name="T1" fmla="*/ 0 h 163"/>
                    <a:gd name="T2" fmla="*/ 6350 w 151"/>
                    <a:gd name="T3" fmla="*/ 0 h 163"/>
                    <a:gd name="T4" fmla="*/ 239713 w 151"/>
                    <a:gd name="T5" fmla="*/ 0 h 163"/>
                    <a:gd name="T6" fmla="*/ 239713 w 151"/>
                    <a:gd name="T7" fmla="*/ 0 h 163"/>
                    <a:gd name="T8" fmla="*/ 212725 w 151"/>
                    <a:gd name="T9" fmla="*/ 222250 h 163"/>
                    <a:gd name="T10" fmla="*/ 212725 w 151"/>
                    <a:gd name="T11" fmla="*/ 222250 h 163"/>
                    <a:gd name="T12" fmla="*/ 211138 w 151"/>
                    <a:gd name="T13" fmla="*/ 228600 h 163"/>
                    <a:gd name="T14" fmla="*/ 207963 w 151"/>
                    <a:gd name="T15" fmla="*/ 234950 h 163"/>
                    <a:gd name="T16" fmla="*/ 200025 w 151"/>
                    <a:gd name="T17" fmla="*/ 246063 h 163"/>
                    <a:gd name="T18" fmla="*/ 188913 w 151"/>
                    <a:gd name="T19" fmla="*/ 254000 h 163"/>
                    <a:gd name="T20" fmla="*/ 176213 w 151"/>
                    <a:gd name="T21" fmla="*/ 258763 h 163"/>
                    <a:gd name="T22" fmla="*/ 176213 w 151"/>
                    <a:gd name="T23" fmla="*/ 258763 h 163"/>
                    <a:gd name="T24" fmla="*/ 0 w 151"/>
                    <a:gd name="T25" fmla="*/ 188913 h 163"/>
                    <a:gd name="T26" fmla="*/ 0 w 151"/>
                    <a:gd name="T27" fmla="*/ 188913 h 163"/>
                    <a:gd name="T28" fmla="*/ 6350 w 151"/>
                    <a:gd name="T29" fmla="*/ 0 h 163"/>
                    <a:gd name="T30" fmla="*/ 6350 w 151"/>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1" h="163">
                      <a:moveTo>
                        <a:pt x="4" y="0"/>
                      </a:moveTo>
                      <a:lnTo>
                        <a:pt x="4" y="0"/>
                      </a:lnTo>
                      <a:lnTo>
                        <a:pt x="151" y="0"/>
                      </a:lnTo>
                      <a:lnTo>
                        <a:pt x="134" y="140"/>
                      </a:lnTo>
                      <a:lnTo>
                        <a:pt x="133" y="144"/>
                      </a:lnTo>
                      <a:lnTo>
                        <a:pt x="131" y="148"/>
                      </a:lnTo>
                      <a:lnTo>
                        <a:pt x="126" y="155"/>
                      </a:lnTo>
                      <a:lnTo>
                        <a:pt x="119" y="160"/>
                      </a:lnTo>
                      <a:lnTo>
                        <a:pt x="111" y="163"/>
                      </a:lnTo>
                      <a:lnTo>
                        <a:pt x="0" y="119"/>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0" name="íṣľïḍê"/>
                <p:cNvSpPr/>
                <p:nvPr/>
              </p:nvSpPr>
              <p:spPr bwMode="auto">
                <a:xfrm>
                  <a:off x="3324226" y="5083175"/>
                  <a:ext cx="233363" cy="258763"/>
                </a:xfrm>
                <a:custGeom>
                  <a:avLst/>
                  <a:gdLst>
                    <a:gd name="T0" fmla="*/ 6350 w 147"/>
                    <a:gd name="T1" fmla="*/ 0 h 163"/>
                    <a:gd name="T2" fmla="*/ 6350 w 147"/>
                    <a:gd name="T3" fmla="*/ 0 h 163"/>
                    <a:gd name="T4" fmla="*/ 233363 w 147"/>
                    <a:gd name="T5" fmla="*/ 0 h 163"/>
                    <a:gd name="T6" fmla="*/ 233363 w 147"/>
                    <a:gd name="T7" fmla="*/ 0 h 163"/>
                    <a:gd name="T8" fmla="*/ 206375 w 147"/>
                    <a:gd name="T9" fmla="*/ 222250 h 163"/>
                    <a:gd name="T10" fmla="*/ 206375 w 147"/>
                    <a:gd name="T11" fmla="*/ 222250 h 163"/>
                    <a:gd name="T12" fmla="*/ 204788 w 147"/>
                    <a:gd name="T13" fmla="*/ 228600 h 163"/>
                    <a:gd name="T14" fmla="*/ 201613 w 147"/>
                    <a:gd name="T15" fmla="*/ 234950 h 163"/>
                    <a:gd name="T16" fmla="*/ 193675 w 147"/>
                    <a:gd name="T17" fmla="*/ 246063 h 163"/>
                    <a:gd name="T18" fmla="*/ 182563 w 147"/>
                    <a:gd name="T19" fmla="*/ 252413 h 163"/>
                    <a:gd name="T20" fmla="*/ 169863 w 147"/>
                    <a:gd name="T21" fmla="*/ 258763 h 163"/>
                    <a:gd name="T22" fmla="*/ 169863 w 147"/>
                    <a:gd name="T23" fmla="*/ 258763 h 163"/>
                    <a:gd name="T24" fmla="*/ 0 w 147"/>
                    <a:gd name="T25" fmla="*/ 187325 h 163"/>
                    <a:gd name="T26" fmla="*/ 0 w 147"/>
                    <a:gd name="T27" fmla="*/ 187325 h 163"/>
                    <a:gd name="T28" fmla="*/ 6350 w 147"/>
                    <a:gd name="T29" fmla="*/ 0 h 163"/>
                    <a:gd name="T30" fmla="*/ 6350 w 147"/>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7" h="163">
                      <a:moveTo>
                        <a:pt x="4" y="0"/>
                      </a:moveTo>
                      <a:lnTo>
                        <a:pt x="4" y="0"/>
                      </a:lnTo>
                      <a:lnTo>
                        <a:pt x="147" y="0"/>
                      </a:lnTo>
                      <a:lnTo>
                        <a:pt x="130" y="140"/>
                      </a:lnTo>
                      <a:lnTo>
                        <a:pt x="129" y="144"/>
                      </a:lnTo>
                      <a:lnTo>
                        <a:pt x="127" y="148"/>
                      </a:lnTo>
                      <a:lnTo>
                        <a:pt x="122" y="155"/>
                      </a:lnTo>
                      <a:lnTo>
                        <a:pt x="115" y="159"/>
                      </a:lnTo>
                      <a:lnTo>
                        <a:pt x="107" y="163"/>
                      </a:lnTo>
                      <a:lnTo>
                        <a:pt x="0" y="118"/>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1" name="ïşļíḋê"/>
                <p:cNvSpPr/>
                <p:nvPr/>
              </p:nvSpPr>
              <p:spPr bwMode="auto">
                <a:xfrm>
                  <a:off x="3330576" y="5083175"/>
                  <a:ext cx="227013" cy="258763"/>
                </a:xfrm>
                <a:custGeom>
                  <a:avLst/>
                  <a:gdLst>
                    <a:gd name="T0" fmla="*/ 6350 w 143"/>
                    <a:gd name="T1" fmla="*/ 0 h 163"/>
                    <a:gd name="T2" fmla="*/ 6350 w 143"/>
                    <a:gd name="T3" fmla="*/ 0 h 163"/>
                    <a:gd name="T4" fmla="*/ 227013 w 143"/>
                    <a:gd name="T5" fmla="*/ 0 h 163"/>
                    <a:gd name="T6" fmla="*/ 227013 w 143"/>
                    <a:gd name="T7" fmla="*/ 0 h 163"/>
                    <a:gd name="T8" fmla="*/ 200025 w 143"/>
                    <a:gd name="T9" fmla="*/ 222250 h 163"/>
                    <a:gd name="T10" fmla="*/ 200025 w 143"/>
                    <a:gd name="T11" fmla="*/ 222250 h 163"/>
                    <a:gd name="T12" fmla="*/ 198438 w 143"/>
                    <a:gd name="T13" fmla="*/ 228600 h 163"/>
                    <a:gd name="T14" fmla="*/ 195263 w 143"/>
                    <a:gd name="T15" fmla="*/ 234950 h 163"/>
                    <a:gd name="T16" fmla="*/ 187325 w 143"/>
                    <a:gd name="T17" fmla="*/ 246063 h 163"/>
                    <a:gd name="T18" fmla="*/ 176213 w 143"/>
                    <a:gd name="T19" fmla="*/ 252413 h 163"/>
                    <a:gd name="T20" fmla="*/ 165100 w 143"/>
                    <a:gd name="T21" fmla="*/ 258763 h 163"/>
                    <a:gd name="T22" fmla="*/ 165100 w 143"/>
                    <a:gd name="T23" fmla="*/ 258763 h 163"/>
                    <a:gd name="T24" fmla="*/ 0 w 143"/>
                    <a:gd name="T25" fmla="*/ 185738 h 163"/>
                    <a:gd name="T26" fmla="*/ 0 w 143"/>
                    <a:gd name="T27" fmla="*/ 185738 h 163"/>
                    <a:gd name="T28" fmla="*/ 6350 w 143"/>
                    <a:gd name="T29" fmla="*/ 0 h 163"/>
                    <a:gd name="T30" fmla="*/ 6350 w 143"/>
                    <a:gd name="T31" fmla="*/ 0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 h="163">
                      <a:moveTo>
                        <a:pt x="4" y="0"/>
                      </a:moveTo>
                      <a:lnTo>
                        <a:pt x="4" y="0"/>
                      </a:lnTo>
                      <a:lnTo>
                        <a:pt x="143" y="0"/>
                      </a:lnTo>
                      <a:lnTo>
                        <a:pt x="126" y="140"/>
                      </a:lnTo>
                      <a:lnTo>
                        <a:pt x="125" y="144"/>
                      </a:lnTo>
                      <a:lnTo>
                        <a:pt x="123" y="148"/>
                      </a:lnTo>
                      <a:lnTo>
                        <a:pt x="118" y="155"/>
                      </a:lnTo>
                      <a:lnTo>
                        <a:pt x="111" y="159"/>
                      </a:lnTo>
                      <a:lnTo>
                        <a:pt x="104" y="163"/>
                      </a:lnTo>
                      <a:lnTo>
                        <a:pt x="0" y="117"/>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2" name="iš1íḋê"/>
                <p:cNvSpPr/>
                <p:nvPr/>
              </p:nvSpPr>
              <p:spPr bwMode="auto">
                <a:xfrm>
                  <a:off x="3336926" y="5083175"/>
                  <a:ext cx="220663" cy="255588"/>
                </a:xfrm>
                <a:custGeom>
                  <a:avLst/>
                  <a:gdLst>
                    <a:gd name="T0" fmla="*/ 6350 w 139"/>
                    <a:gd name="T1" fmla="*/ 0 h 161"/>
                    <a:gd name="T2" fmla="*/ 6350 w 139"/>
                    <a:gd name="T3" fmla="*/ 0 h 161"/>
                    <a:gd name="T4" fmla="*/ 220663 w 139"/>
                    <a:gd name="T5" fmla="*/ 0 h 161"/>
                    <a:gd name="T6" fmla="*/ 220663 w 139"/>
                    <a:gd name="T7" fmla="*/ 0 h 161"/>
                    <a:gd name="T8" fmla="*/ 193675 w 139"/>
                    <a:gd name="T9" fmla="*/ 222250 h 161"/>
                    <a:gd name="T10" fmla="*/ 193675 w 139"/>
                    <a:gd name="T11" fmla="*/ 222250 h 161"/>
                    <a:gd name="T12" fmla="*/ 192088 w 139"/>
                    <a:gd name="T13" fmla="*/ 228600 h 161"/>
                    <a:gd name="T14" fmla="*/ 188913 w 139"/>
                    <a:gd name="T15" fmla="*/ 234950 h 161"/>
                    <a:gd name="T16" fmla="*/ 180975 w 139"/>
                    <a:gd name="T17" fmla="*/ 246063 h 161"/>
                    <a:gd name="T18" fmla="*/ 169863 w 139"/>
                    <a:gd name="T19" fmla="*/ 252413 h 161"/>
                    <a:gd name="T20" fmla="*/ 158750 w 139"/>
                    <a:gd name="T21" fmla="*/ 255588 h 161"/>
                    <a:gd name="T22" fmla="*/ 158750 w 139"/>
                    <a:gd name="T23" fmla="*/ 255588 h 161"/>
                    <a:gd name="T24" fmla="*/ 0 w 139"/>
                    <a:gd name="T25" fmla="*/ 182563 h 161"/>
                    <a:gd name="T26" fmla="*/ 0 w 139"/>
                    <a:gd name="T27" fmla="*/ 182563 h 161"/>
                    <a:gd name="T28" fmla="*/ 6350 w 139"/>
                    <a:gd name="T29" fmla="*/ 0 h 161"/>
                    <a:gd name="T30" fmla="*/ 6350 w 139"/>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9" h="161">
                      <a:moveTo>
                        <a:pt x="4" y="0"/>
                      </a:moveTo>
                      <a:lnTo>
                        <a:pt x="4" y="0"/>
                      </a:lnTo>
                      <a:lnTo>
                        <a:pt x="139" y="0"/>
                      </a:lnTo>
                      <a:lnTo>
                        <a:pt x="122" y="140"/>
                      </a:lnTo>
                      <a:lnTo>
                        <a:pt x="121" y="144"/>
                      </a:lnTo>
                      <a:lnTo>
                        <a:pt x="119" y="148"/>
                      </a:lnTo>
                      <a:lnTo>
                        <a:pt x="114" y="155"/>
                      </a:lnTo>
                      <a:lnTo>
                        <a:pt x="107" y="159"/>
                      </a:lnTo>
                      <a:lnTo>
                        <a:pt x="100" y="161"/>
                      </a:lnTo>
                      <a:lnTo>
                        <a:pt x="0" y="115"/>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3" name="isľíďe"/>
                <p:cNvSpPr/>
                <p:nvPr/>
              </p:nvSpPr>
              <p:spPr bwMode="auto">
                <a:xfrm>
                  <a:off x="3343276" y="5083175"/>
                  <a:ext cx="214313" cy="255588"/>
                </a:xfrm>
                <a:custGeom>
                  <a:avLst/>
                  <a:gdLst>
                    <a:gd name="T0" fmla="*/ 6350 w 135"/>
                    <a:gd name="T1" fmla="*/ 0 h 161"/>
                    <a:gd name="T2" fmla="*/ 6350 w 135"/>
                    <a:gd name="T3" fmla="*/ 0 h 161"/>
                    <a:gd name="T4" fmla="*/ 214313 w 135"/>
                    <a:gd name="T5" fmla="*/ 0 h 161"/>
                    <a:gd name="T6" fmla="*/ 214313 w 135"/>
                    <a:gd name="T7" fmla="*/ 0 h 161"/>
                    <a:gd name="T8" fmla="*/ 187325 w 135"/>
                    <a:gd name="T9" fmla="*/ 222250 h 161"/>
                    <a:gd name="T10" fmla="*/ 187325 w 135"/>
                    <a:gd name="T11" fmla="*/ 222250 h 161"/>
                    <a:gd name="T12" fmla="*/ 185738 w 135"/>
                    <a:gd name="T13" fmla="*/ 228600 h 161"/>
                    <a:gd name="T14" fmla="*/ 182563 w 135"/>
                    <a:gd name="T15" fmla="*/ 234950 h 161"/>
                    <a:gd name="T16" fmla="*/ 174625 w 135"/>
                    <a:gd name="T17" fmla="*/ 246063 h 161"/>
                    <a:gd name="T18" fmla="*/ 163513 w 135"/>
                    <a:gd name="T19" fmla="*/ 252413 h 161"/>
                    <a:gd name="T20" fmla="*/ 152400 w 135"/>
                    <a:gd name="T21" fmla="*/ 255588 h 161"/>
                    <a:gd name="T22" fmla="*/ 152400 w 135"/>
                    <a:gd name="T23" fmla="*/ 255588 h 161"/>
                    <a:gd name="T24" fmla="*/ 0 w 135"/>
                    <a:gd name="T25" fmla="*/ 180975 h 161"/>
                    <a:gd name="T26" fmla="*/ 0 w 135"/>
                    <a:gd name="T27" fmla="*/ 180975 h 161"/>
                    <a:gd name="T28" fmla="*/ 6350 w 135"/>
                    <a:gd name="T29" fmla="*/ 0 h 161"/>
                    <a:gd name="T30" fmla="*/ 6350 w 135"/>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5" h="161">
                      <a:moveTo>
                        <a:pt x="4" y="0"/>
                      </a:moveTo>
                      <a:lnTo>
                        <a:pt x="4" y="0"/>
                      </a:lnTo>
                      <a:lnTo>
                        <a:pt x="135" y="0"/>
                      </a:lnTo>
                      <a:lnTo>
                        <a:pt x="118" y="140"/>
                      </a:lnTo>
                      <a:lnTo>
                        <a:pt x="117" y="144"/>
                      </a:lnTo>
                      <a:lnTo>
                        <a:pt x="115" y="148"/>
                      </a:lnTo>
                      <a:lnTo>
                        <a:pt x="110" y="155"/>
                      </a:lnTo>
                      <a:lnTo>
                        <a:pt x="103" y="159"/>
                      </a:lnTo>
                      <a:lnTo>
                        <a:pt x="96" y="161"/>
                      </a:lnTo>
                      <a:lnTo>
                        <a:pt x="0" y="114"/>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4" name="íSliḓè"/>
                <p:cNvSpPr/>
                <p:nvPr/>
              </p:nvSpPr>
              <p:spPr bwMode="auto">
                <a:xfrm>
                  <a:off x="3348038" y="5083175"/>
                  <a:ext cx="209550" cy="255588"/>
                </a:xfrm>
                <a:custGeom>
                  <a:avLst/>
                  <a:gdLst>
                    <a:gd name="T0" fmla="*/ 7938 w 132"/>
                    <a:gd name="T1" fmla="*/ 0 h 161"/>
                    <a:gd name="T2" fmla="*/ 7938 w 132"/>
                    <a:gd name="T3" fmla="*/ 0 h 161"/>
                    <a:gd name="T4" fmla="*/ 209550 w 132"/>
                    <a:gd name="T5" fmla="*/ 0 h 161"/>
                    <a:gd name="T6" fmla="*/ 209550 w 132"/>
                    <a:gd name="T7" fmla="*/ 0 h 161"/>
                    <a:gd name="T8" fmla="*/ 182563 w 132"/>
                    <a:gd name="T9" fmla="*/ 222250 h 161"/>
                    <a:gd name="T10" fmla="*/ 182563 w 132"/>
                    <a:gd name="T11" fmla="*/ 222250 h 161"/>
                    <a:gd name="T12" fmla="*/ 180975 w 132"/>
                    <a:gd name="T13" fmla="*/ 228600 h 161"/>
                    <a:gd name="T14" fmla="*/ 177800 w 132"/>
                    <a:gd name="T15" fmla="*/ 234950 h 161"/>
                    <a:gd name="T16" fmla="*/ 171450 w 132"/>
                    <a:gd name="T17" fmla="*/ 242888 h 161"/>
                    <a:gd name="T18" fmla="*/ 160338 w 132"/>
                    <a:gd name="T19" fmla="*/ 252413 h 161"/>
                    <a:gd name="T20" fmla="*/ 150813 w 132"/>
                    <a:gd name="T21" fmla="*/ 255588 h 161"/>
                    <a:gd name="T22" fmla="*/ 150813 w 132"/>
                    <a:gd name="T23" fmla="*/ 255588 h 161"/>
                    <a:gd name="T24" fmla="*/ 0 w 132"/>
                    <a:gd name="T25" fmla="*/ 179388 h 161"/>
                    <a:gd name="T26" fmla="*/ 0 w 132"/>
                    <a:gd name="T27" fmla="*/ 179388 h 161"/>
                    <a:gd name="T28" fmla="*/ 7938 w 132"/>
                    <a:gd name="T29" fmla="*/ 0 h 161"/>
                    <a:gd name="T30" fmla="*/ 7938 w 132"/>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2" h="161">
                      <a:moveTo>
                        <a:pt x="5" y="0"/>
                      </a:moveTo>
                      <a:lnTo>
                        <a:pt x="5" y="0"/>
                      </a:lnTo>
                      <a:lnTo>
                        <a:pt x="132" y="0"/>
                      </a:lnTo>
                      <a:lnTo>
                        <a:pt x="115" y="140"/>
                      </a:lnTo>
                      <a:lnTo>
                        <a:pt x="114" y="144"/>
                      </a:lnTo>
                      <a:lnTo>
                        <a:pt x="112" y="148"/>
                      </a:lnTo>
                      <a:lnTo>
                        <a:pt x="108" y="153"/>
                      </a:lnTo>
                      <a:lnTo>
                        <a:pt x="101" y="159"/>
                      </a:lnTo>
                      <a:lnTo>
                        <a:pt x="95" y="161"/>
                      </a:lnTo>
                      <a:lnTo>
                        <a:pt x="0" y="113"/>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5" name="ís1ïďé"/>
                <p:cNvSpPr/>
                <p:nvPr/>
              </p:nvSpPr>
              <p:spPr bwMode="auto">
                <a:xfrm>
                  <a:off x="3354388" y="5083175"/>
                  <a:ext cx="203200" cy="255588"/>
                </a:xfrm>
                <a:custGeom>
                  <a:avLst/>
                  <a:gdLst>
                    <a:gd name="T0" fmla="*/ 6350 w 128"/>
                    <a:gd name="T1" fmla="*/ 0 h 161"/>
                    <a:gd name="T2" fmla="*/ 6350 w 128"/>
                    <a:gd name="T3" fmla="*/ 0 h 161"/>
                    <a:gd name="T4" fmla="*/ 203200 w 128"/>
                    <a:gd name="T5" fmla="*/ 0 h 161"/>
                    <a:gd name="T6" fmla="*/ 203200 w 128"/>
                    <a:gd name="T7" fmla="*/ 0 h 161"/>
                    <a:gd name="T8" fmla="*/ 176213 w 128"/>
                    <a:gd name="T9" fmla="*/ 222250 h 161"/>
                    <a:gd name="T10" fmla="*/ 176213 w 128"/>
                    <a:gd name="T11" fmla="*/ 222250 h 161"/>
                    <a:gd name="T12" fmla="*/ 176213 w 128"/>
                    <a:gd name="T13" fmla="*/ 228600 h 161"/>
                    <a:gd name="T14" fmla="*/ 171450 w 128"/>
                    <a:gd name="T15" fmla="*/ 234950 h 161"/>
                    <a:gd name="T16" fmla="*/ 165100 w 128"/>
                    <a:gd name="T17" fmla="*/ 242888 h 161"/>
                    <a:gd name="T18" fmla="*/ 153988 w 128"/>
                    <a:gd name="T19" fmla="*/ 252413 h 161"/>
                    <a:gd name="T20" fmla="*/ 144463 w 128"/>
                    <a:gd name="T21" fmla="*/ 255588 h 161"/>
                    <a:gd name="T22" fmla="*/ 144463 w 128"/>
                    <a:gd name="T23" fmla="*/ 255588 h 161"/>
                    <a:gd name="T24" fmla="*/ 0 w 128"/>
                    <a:gd name="T25" fmla="*/ 179388 h 161"/>
                    <a:gd name="T26" fmla="*/ 0 w 128"/>
                    <a:gd name="T27" fmla="*/ 179388 h 161"/>
                    <a:gd name="T28" fmla="*/ 6350 w 128"/>
                    <a:gd name="T29" fmla="*/ 0 h 161"/>
                    <a:gd name="T30" fmla="*/ 6350 w 128"/>
                    <a:gd name="T31" fmla="*/ 0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8" h="161">
                      <a:moveTo>
                        <a:pt x="4" y="0"/>
                      </a:moveTo>
                      <a:lnTo>
                        <a:pt x="4" y="0"/>
                      </a:lnTo>
                      <a:lnTo>
                        <a:pt x="128" y="0"/>
                      </a:lnTo>
                      <a:lnTo>
                        <a:pt x="111" y="140"/>
                      </a:lnTo>
                      <a:lnTo>
                        <a:pt x="111" y="144"/>
                      </a:lnTo>
                      <a:lnTo>
                        <a:pt x="108" y="148"/>
                      </a:lnTo>
                      <a:lnTo>
                        <a:pt x="104" y="153"/>
                      </a:lnTo>
                      <a:lnTo>
                        <a:pt x="97" y="159"/>
                      </a:lnTo>
                      <a:lnTo>
                        <a:pt x="91" y="161"/>
                      </a:lnTo>
                      <a:lnTo>
                        <a:pt x="0" y="113"/>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6" name="iṩḻîḑé"/>
                <p:cNvSpPr/>
                <p:nvPr/>
              </p:nvSpPr>
              <p:spPr bwMode="auto">
                <a:xfrm>
                  <a:off x="3360738" y="5083175"/>
                  <a:ext cx="196850" cy="255588"/>
                </a:xfrm>
                <a:custGeom>
                  <a:avLst/>
                  <a:gdLst>
                    <a:gd name="T0" fmla="*/ 6350 w 124"/>
                    <a:gd name="T1" fmla="*/ 0 h 161"/>
                    <a:gd name="T2" fmla="*/ 6350 w 124"/>
                    <a:gd name="T3" fmla="*/ 0 h 161"/>
                    <a:gd name="T4" fmla="*/ 196850 w 124"/>
                    <a:gd name="T5" fmla="*/ 0 h 161"/>
                    <a:gd name="T6" fmla="*/ 196850 w 124"/>
                    <a:gd name="T7" fmla="*/ 0 h 161"/>
                    <a:gd name="T8" fmla="*/ 169863 w 124"/>
                    <a:gd name="T9" fmla="*/ 222250 h 161"/>
                    <a:gd name="T10" fmla="*/ 169863 w 124"/>
                    <a:gd name="T11" fmla="*/ 222250 h 161"/>
                    <a:gd name="T12" fmla="*/ 165100 w 124"/>
                    <a:gd name="T13" fmla="*/ 234950 h 161"/>
                    <a:gd name="T14" fmla="*/ 158750 w 124"/>
                    <a:gd name="T15" fmla="*/ 242888 h 161"/>
                    <a:gd name="T16" fmla="*/ 147638 w 124"/>
                    <a:gd name="T17" fmla="*/ 252413 h 161"/>
                    <a:gd name="T18" fmla="*/ 138113 w 124"/>
                    <a:gd name="T19" fmla="*/ 255588 h 161"/>
                    <a:gd name="T20" fmla="*/ 138113 w 124"/>
                    <a:gd name="T21" fmla="*/ 255588 h 161"/>
                    <a:gd name="T22" fmla="*/ 0 w 124"/>
                    <a:gd name="T23" fmla="*/ 176213 h 161"/>
                    <a:gd name="T24" fmla="*/ 0 w 124"/>
                    <a:gd name="T25" fmla="*/ 176213 h 161"/>
                    <a:gd name="T26" fmla="*/ 6350 w 124"/>
                    <a:gd name="T27" fmla="*/ 0 h 161"/>
                    <a:gd name="T28" fmla="*/ 6350 w 124"/>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4" h="161">
                      <a:moveTo>
                        <a:pt x="4" y="0"/>
                      </a:moveTo>
                      <a:lnTo>
                        <a:pt x="4" y="0"/>
                      </a:lnTo>
                      <a:lnTo>
                        <a:pt x="124" y="0"/>
                      </a:lnTo>
                      <a:lnTo>
                        <a:pt x="107" y="140"/>
                      </a:lnTo>
                      <a:lnTo>
                        <a:pt x="104" y="148"/>
                      </a:lnTo>
                      <a:lnTo>
                        <a:pt x="100" y="153"/>
                      </a:lnTo>
                      <a:lnTo>
                        <a:pt x="93" y="159"/>
                      </a:lnTo>
                      <a:lnTo>
                        <a:pt x="87" y="161"/>
                      </a:lnTo>
                      <a:lnTo>
                        <a:pt x="0" y="111"/>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7" name="ïṩḻíḋè"/>
                <p:cNvSpPr/>
                <p:nvPr/>
              </p:nvSpPr>
              <p:spPr bwMode="auto">
                <a:xfrm>
                  <a:off x="3367088" y="5083175"/>
                  <a:ext cx="190500" cy="255588"/>
                </a:xfrm>
                <a:custGeom>
                  <a:avLst/>
                  <a:gdLst>
                    <a:gd name="T0" fmla="*/ 6350 w 120"/>
                    <a:gd name="T1" fmla="*/ 0 h 161"/>
                    <a:gd name="T2" fmla="*/ 6350 w 120"/>
                    <a:gd name="T3" fmla="*/ 0 h 161"/>
                    <a:gd name="T4" fmla="*/ 190500 w 120"/>
                    <a:gd name="T5" fmla="*/ 0 h 161"/>
                    <a:gd name="T6" fmla="*/ 190500 w 120"/>
                    <a:gd name="T7" fmla="*/ 0 h 161"/>
                    <a:gd name="T8" fmla="*/ 163513 w 120"/>
                    <a:gd name="T9" fmla="*/ 222250 h 161"/>
                    <a:gd name="T10" fmla="*/ 163513 w 120"/>
                    <a:gd name="T11" fmla="*/ 222250 h 161"/>
                    <a:gd name="T12" fmla="*/ 158750 w 120"/>
                    <a:gd name="T13" fmla="*/ 234950 h 161"/>
                    <a:gd name="T14" fmla="*/ 152400 w 120"/>
                    <a:gd name="T15" fmla="*/ 242888 h 161"/>
                    <a:gd name="T16" fmla="*/ 141288 w 120"/>
                    <a:gd name="T17" fmla="*/ 252413 h 161"/>
                    <a:gd name="T18" fmla="*/ 131763 w 120"/>
                    <a:gd name="T19" fmla="*/ 255588 h 161"/>
                    <a:gd name="T20" fmla="*/ 131763 w 120"/>
                    <a:gd name="T21" fmla="*/ 255588 h 161"/>
                    <a:gd name="T22" fmla="*/ 0 w 120"/>
                    <a:gd name="T23" fmla="*/ 174625 h 161"/>
                    <a:gd name="T24" fmla="*/ 0 w 120"/>
                    <a:gd name="T25" fmla="*/ 174625 h 161"/>
                    <a:gd name="T26" fmla="*/ 6350 w 120"/>
                    <a:gd name="T27" fmla="*/ 0 h 161"/>
                    <a:gd name="T28" fmla="*/ 6350 w 120"/>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0" h="161">
                      <a:moveTo>
                        <a:pt x="4" y="0"/>
                      </a:moveTo>
                      <a:lnTo>
                        <a:pt x="4" y="0"/>
                      </a:lnTo>
                      <a:lnTo>
                        <a:pt x="120" y="0"/>
                      </a:lnTo>
                      <a:lnTo>
                        <a:pt x="103" y="140"/>
                      </a:lnTo>
                      <a:lnTo>
                        <a:pt x="100" y="148"/>
                      </a:lnTo>
                      <a:lnTo>
                        <a:pt x="96" y="153"/>
                      </a:lnTo>
                      <a:lnTo>
                        <a:pt x="89" y="159"/>
                      </a:lnTo>
                      <a:lnTo>
                        <a:pt x="83" y="161"/>
                      </a:lnTo>
                      <a:lnTo>
                        <a:pt x="0" y="11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8" name="ïṣlídê"/>
                <p:cNvSpPr/>
                <p:nvPr/>
              </p:nvSpPr>
              <p:spPr bwMode="auto">
                <a:xfrm>
                  <a:off x="3371851" y="5083175"/>
                  <a:ext cx="185738" cy="255588"/>
                </a:xfrm>
                <a:custGeom>
                  <a:avLst/>
                  <a:gdLst>
                    <a:gd name="T0" fmla="*/ 7938 w 117"/>
                    <a:gd name="T1" fmla="*/ 0 h 161"/>
                    <a:gd name="T2" fmla="*/ 7938 w 117"/>
                    <a:gd name="T3" fmla="*/ 0 h 161"/>
                    <a:gd name="T4" fmla="*/ 185738 w 117"/>
                    <a:gd name="T5" fmla="*/ 0 h 161"/>
                    <a:gd name="T6" fmla="*/ 185738 w 117"/>
                    <a:gd name="T7" fmla="*/ 0 h 161"/>
                    <a:gd name="T8" fmla="*/ 158750 w 117"/>
                    <a:gd name="T9" fmla="*/ 222250 h 161"/>
                    <a:gd name="T10" fmla="*/ 158750 w 117"/>
                    <a:gd name="T11" fmla="*/ 222250 h 161"/>
                    <a:gd name="T12" fmla="*/ 153988 w 117"/>
                    <a:gd name="T13" fmla="*/ 234950 h 161"/>
                    <a:gd name="T14" fmla="*/ 147638 w 117"/>
                    <a:gd name="T15" fmla="*/ 242888 h 161"/>
                    <a:gd name="T16" fmla="*/ 136525 w 117"/>
                    <a:gd name="T17" fmla="*/ 249238 h 161"/>
                    <a:gd name="T18" fmla="*/ 128588 w 117"/>
                    <a:gd name="T19" fmla="*/ 255588 h 161"/>
                    <a:gd name="T20" fmla="*/ 128588 w 117"/>
                    <a:gd name="T21" fmla="*/ 255588 h 161"/>
                    <a:gd name="T22" fmla="*/ 0 w 117"/>
                    <a:gd name="T23" fmla="*/ 173038 h 161"/>
                    <a:gd name="T24" fmla="*/ 0 w 117"/>
                    <a:gd name="T25" fmla="*/ 173038 h 161"/>
                    <a:gd name="T26" fmla="*/ 7938 w 117"/>
                    <a:gd name="T27" fmla="*/ 0 h 161"/>
                    <a:gd name="T28" fmla="*/ 7938 w 117"/>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 h="161">
                      <a:moveTo>
                        <a:pt x="5" y="0"/>
                      </a:moveTo>
                      <a:lnTo>
                        <a:pt x="5" y="0"/>
                      </a:lnTo>
                      <a:lnTo>
                        <a:pt x="117" y="0"/>
                      </a:lnTo>
                      <a:lnTo>
                        <a:pt x="100" y="140"/>
                      </a:lnTo>
                      <a:lnTo>
                        <a:pt x="97" y="148"/>
                      </a:lnTo>
                      <a:lnTo>
                        <a:pt x="93" y="153"/>
                      </a:lnTo>
                      <a:lnTo>
                        <a:pt x="86" y="157"/>
                      </a:lnTo>
                      <a:lnTo>
                        <a:pt x="81" y="161"/>
                      </a:lnTo>
                      <a:lnTo>
                        <a:pt x="0" y="109"/>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99" name="ïsḷiḋè"/>
                <p:cNvSpPr/>
                <p:nvPr/>
              </p:nvSpPr>
              <p:spPr bwMode="auto">
                <a:xfrm>
                  <a:off x="3378201" y="5083175"/>
                  <a:ext cx="179388" cy="255588"/>
                </a:xfrm>
                <a:custGeom>
                  <a:avLst/>
                  <a:gdLst>
                    <a:gd name="T0" fmla="*/ 7938 w 113"/>
                    <a:gd name="T1" fmla="*/ 0 h 161"/>
                    <a:gd name="T2" fmla="*/ 7938 w 113"/>
                    <a:gd name="T3" fmla="*/ 0 h 161"/>
                    <a:gd name="T4" fmla="*/ 179388 w 113"/>
                    <a:gd name="T5" fmla="*/ 0 h 161"/>
                    <a:gd name="T6" fmla="*/ 179388 w 113"/>
                    <a:gd name="T7" fmla="*/ 0 h 161"/>
                    <a:gd name="T8" fmla="*/ 152400 w 113"/>
                    <a:gd name="T9" fmla="*/ 222250 h 161"/>
                    <a:gd name="T10" fmla="*/ 152400 w 113"/>
                    <a:gd name="T11" fmla="*/ 222250 h 161"/>
                    <a:gd name="T12" fmla="*/ 147638 w 113"/>
                    <a:gd name="T13" fmla="*/ 233363 h 161"/>
                    <a:gd name="T14" fmla="*/ 141288 w 113"/>
                    <a:gd name="T15" fmla="*/ 242888 h 161"/>
                    <a:gd name="T16" fmla="*/ 133350 w 113"/>
                    <a:gd name="T17" fmla="*/ 249238 h 161"/>
                    <a:gd name="T18" fmla="*/ 122238 w 113"/>
                    <a:gd name="T19" fmla="*/ 255588 h 161"/>
                    <a:gd name="T20" fmla="*/ 122238 w 113"/>
                    <a:gd name="T21" fmla="*/ 255588 h 161"/>
                    <a:gd name="T22" fmla="*/ 0 w 113"/>
                    <a:gd name="T23" fmla="*/ 169863 h 161"/>
                    <a:gd name="T24" fmla="*/ 0 w 113"/>
                    <a:gd name="T25" fmla="*/ 169863 h 161"/>
                    <a:gd name="T26" fmla="*/ 7938 w 113"/>
                    <a:gd name="T27" fmla="*/ 0 h 161"/>
                    <a:gd name="T28" fmla="*/ 7938 w 113"/>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3" h="161">
                      <a:moveTo>
                        <a:pt x="5" y="0"/>
                      </a:moveTo>
                      <a:lnTo>
                        <a:pt x="5" y="0"/>
                      </a:lnTo>
                      <a:lnTo>
                        <a:pt x="113" y="0"/>
                      </a:lnTo>
                      <a:lnTo>
                        <a:pt x="96" y="140"/>
                      </a:lnTo>
                      <a:lnTo>
                        <a:pt x="93" y="147"/>
                      </a:lnTo>
                      <a:lnTo>
                        <a:pt x="89" y="153"/>
                      </a:lnTo>
                      <a:lnTo>
                        <a:pt x="84" y="157"/>
                      </a:lnTo>
                      <a:lnTo>
                        <a:pt x="77" y="161"/>
                      </a:lnTo>
                      <a:lnTo>
                        <a:pt x="0" y="107"/>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0" name="îṧ1iḋe"/>
                <p:cNvSpPr/>
                <p:nvPr/>
              </p:nvSpPr>
              <p:spPr bwMode="auto">
                <a:xfrm>
                  <a:off x="3384551" y="5083175"/>
                  <a:ext cx="173038" cy="255588"/>
                </a:xfrm>
                <a:custGeom>
                  <a:avLst/>
                  <a:gdLst>
                    <a:gd name="T0" fmla="*/ 7938 w 109"/>
                    <a:gd name="T1" fmla="*/ 0 h 161"/>
                    <a:gd name="T2" fmla="*/ 7938 w 109"/>
                    <a:gd name="T3" fmla="*/ 0 h 161"/>
                    <a:gd name="T4" fmla="*/ 173038 w 109"/>
                    <a:gd name="T5" fmla="*/ 0 h 161"/>
                    <a:gd name="T6" fmla="*/ 173038 w 109"/>
                    <a:gd name="T7" fmla="*/ 0 h 161"/>
                    <a:gd name="T8" fmla="*/ 146050 w 109"/>
                    <a:gd name="T9" fmla="*/ 222250 h 161"/>
                    <a:gd name="T10" fmla="*/ 146050 w 109"/>
                    <a:gd name="T11" fmla="*/ 222250 h 161"/>
                    <a:gd name="T12" fmla="*/ 141288 w 109"/>
                    <a:gd name="T13" fmla="*/ 233363 h 161"/>
                    <a:gd name="T14" fmla="*/ 134938 w 109"/>
                    <a:gd name="T15" fmla="*/ 242888 h 161"/>
                    <a:gd name="T16" fmla="*/ 127000 w 109"/>
                    <a:gd name="T17" fmla="*/ 249238 h 161"/>
                    <a:gd name="T18" fmla="*/ 115888 w 109"/>
                    <a:gd name="T19" fmla="*/ 255588 h 161"/>
                    <a:gd name="T20" fmla="*/ 115888 w 109"/>
                    <a:gd name="T21" fmla="*/ 255588 h 161"/>
                    <a:gd name="T22" fmla="*/ 0 w 109"/>
                    <a:gd name="T23" fmla="*/ 168275 h 161"/>
                    <a:gd name="T24" fmla="*/ 0 w 109"/>
                    <a:gd name="T25" fmla="*/ 168275 h 161"/>
                    <a:gd name="T26" fmla="*/ 7938 w 109"/>
                    <a:gd name="T27" fmla="*/ 0 h 161"/>
                    <a:gd name="T28" fmla="*/ 7938 w 109"/>
                    <a:gd name="T29" fmla="*/ 0 h 1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9" h="161">
                      <a:moveTo>
                        <a:pt x="5" y="0"/>
                      </a:moveTo>
                      <a:lnTo>
                        <a:pt x="5" y="0"/>
                      </a:lnTo>
                      <a:lnTo>
                        <a:pt x="109" y="0"/>
                      </a:lnTo>
                      <a:lnTo>
                        <a:pt x="92" y="140"/>
                      </a:lnTo>
                      <a:lnTo>
                        <a:pt x="89" y="147"/>
                      </a:lnTo>
                      <a:lnTo>
                        <a:pt x="85" y="153"/>
                      </a:lnTo>
                      <a:lnTo>
                        <a:pt x="80" y="157"/>
                      </a:lnTo>
                      <a:lnTo>
                        <a:pt x="73" y="161"/>
                      </a:lnTo>
                      <a:lnTo>
                        <a:pt x="0" y="106"/>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1" name="îṡ1ídê"/>
                <p:cNvSpPr/>
                <p:nvPr/>
              </p:nvSpPr>
              <p:spPr bwMode="auto">
                <a:xfrm>
                  <a:off x="3390901" y="5083175"/>
                  <a:ext cx="166688" cy="254000"/>
                </a:xfrm>
                <a:custGeom>
                  <a:avLst/>
                  <a:gdLst>
                    <a:gd name="T0" fmla="*/ 7938 w 105"/>
                    <a:gd name="T1" fmla="*/ 0 h 160"/>
                    <a:gd name="T2" fmla="*/ 7938 w 105"/>
                    <a:gd name="T3" fmla="*/ 0 h 160"/>
                    <a:gd name="T4" fmla="*/ 166688 w 105"/>
                    <a:gd name="T5" fmla="*/ 0 h 160"/>
                    <a:gd name="T6" fmla="*/ 166688 w 105"/>
                    <a:gd name="T7" fmla="*/ 0 h 160"/>
                    <a:gd name="T8" fmla="*/ 139700 w 105"/>
                    <a:gd name="T9" fmla="*/ 222250 h 160"/>
                    <a:gd name="T10" fmla="*/ 139700 w 105"/>
                    <a:gd name="T11" fmla="*/ 222250 h 160"/>
                    <a:gd name="T12" fmla="*/ 138113 w 105"/>
                    <a:gd name="T13" fmla="*/ 233363 h 160"/>
                    <a:gd name="T14" fmla="*/ 128588 w 105"/>
                    <a:gd name="T15" fmla="*/ 242888 h 160"/>
                    <a:gd name="T16" fmla="*/ 120650 w 105"/>
                    <a:gd name="T17" fmla="*/ 249238 h 160"/>
                    <a:gd name="T18" fmla="*/ 109538 w 105"/>
                    <a:gd name="T19" fmla="*/ 254000 h 160"/>
                    <a:gd name="T20" fmla="*/ 109538 w 105"/>
                    <a:gd name="T21" fmla="*/ 254000 h 160"/>
                    <a:gd name="T22" fmla="*/ 0 w 105"/>
                    <a:gd name="T23" fmla="*/ 168275 h 160"/>
                    <a:gd name="T24" fmla="*/ 0 w 105"/>
                    <a:gd name="T25" fmla="*/ 168275 h 160"/>
                    <a:gd name="T26" fmla="*/ 7938 w 105"/>
                    <a:gd name="T27" fmla="*/ 0 h 160"/>
                    <a:gd name="T28" fmla="*/ 7938 w 10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5" h="160">
                      <a:moveTo>
                        <a:pt x="5" y="0"/>
                      </a:moveTo>
                      <a:lnTo>
                        <a:pt x="5" y="0"/>
                      </a:lnTo>
                      <a:lnTo>
                        <a:pt x="105" y="0"/>
                      </a:lnTo>
                      <a:lnTo>
                        <a:pt x="88" y="140"/>
                      </a:lnTo>
                      <a:lnTo>
                        <a:pt x="87" y="147"/>
                      </a:lnTo>
                      <a:lnTo>
                        <a:pt x="81" y="153"/>
                      </a:lnTo>
                      <a:lnTo>
                        <a:pt x="76" y="157"/>
                      </a:lnTo>
                      <a:lnTo>
                        <a:pt x="69" y="160"/>
                      </a:lnTo>
                      <a:lnTo>
                        <a:pt x="0" y="106"/>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2" name="ïṣļïḍè"/>
                <p:cNvSpPr/>
                <p:nvPr/>
              </p:nvSpPr>
              <p:spPr bwMode="auto">
                <a:xfrm>
                  <a:off x="3395663" y="5083175"/>
                  <a:ext cx="161925" cy="254000"/>
                </a:xfrm>
                <a:custGeom>
                  <a:avLst/>
                  <a:gdLst>
                    <a:gd name="T0" fmla="*/ 7938 w 102"/>
                    <a:gd name="T1" fmla="*/ 0 h 160"/>
                    <a:gd name="T2" fmla="*/ 7938 w 102"/>
                    <a:gd name="T3" fmla="*/ 0 h 160"/>
                    <a:gd name="T4" fmla="*/ 161925 w 102"/>
                    <a:gd name="T5" fmla="*/ 0 h 160"/>
                    <a:gd name="T6" fmla="*/ 161925 w 102"/>
                    <a:gd name="T7" fmla="*/ 0 h 160"/>
                    <a:gd name="T8" fmla="*/ 134938 w 102"/>
                    <a:gd name="T9" fmla="*/ 222250 h 160"/>
                    <a:gd name="T10" fmla="*/ 134938 w 102"/>
                    <a:gd name="T11" fmla="*/ 222250 h 160"/>
                    <a:gd name="T12" fmla="*/ 133350 w 102"/>
                    <a:gd name="T13" fmla="*/ 233363 h 160"/>
                    <a:gd name="T14" fmla="*/ 123825 w 102"/>
                    <a:gd name="T15" fmla="*/ 242888 h 160"/>
                    <a:gd name="T16" fmla="*/ 115888 w 102"/>
                    <a:gd name="T17" fmla="*/ 249238 h 160"/>
                    <a:gd name="T18" fmla="*/ 106363 w 102"/>
                    <a:gd name="T19" fmla="*/ 254000 h 160"/>
                    <a:gd name="T20" fmla="*/ 106363 w 102"/>
                    <a:gd name="T21" fmla="*/ 254000 h 160"/>
                    <a:gd name="T22" fmla="*/ 0 w 102"/>
                    <a:gd name="T23" fmla="*/ 166688 h 160"/>
                    <a:gd name="T24" fmla="*/ 0 w 102"/>
                    <a:gd name="T25" fmla="*/ 166688 h 160"/>
                    <a:gd name="T26" fmla="*/ 7938 w 102"/>
                    <a:gd name="T27" fmla="*/ 0 h 160"/>
                    <a:gd name="T28" fmla="*/ 7938 w 102"/>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2" h="160">
                      <a:moveTo>
                        <a:pt x="5" y="0"/>
                      </a:moveTo>
                      <a:lnTo>
                        <a:pt x="5" y="0"/>
                      </a:lnTo>
                      <a:lnTo>
                        <a:pt x="102" y="0"/>
                      </a:lnTo>
                      <a:lnTo>
                        <a:pt x="85" y="140"/>
                      </a:lnTo>
                      <a:lnTo>
                        <a:pt x="84" y="147"/>
                      </a:lnTo>
                      <a:lnTo>
                        <a:pt x="78" y="153"/>
                      </a:lnTo>
                      <a:lnTo>
                        <a:pt x="73" y="157"/>
                      </a:lnTo>
                      <a:lnTo>
                        <a:pt x="67" y="160"/>
                      </a:lnTo>
                      <a:lnTo>
                        <a:pt x="0" y="105"/>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3" name="í$ḷïḋe"/>
                <p:cNvSpPr/>
                <p:nvPr/>
              </p:nvSpPr>
              <p:spPr bwMode="auto">
                <a:xfrm>
                  <a:off x="3402013" y="5083175"/>
                  <a:ext cx="155575" cy="254000"/>
                </a:xfrm>
                <a:custGeom>
                  <a:avLst/>
                  <a:gdLst>
                    <a:gd name="T0" fmla="*/ 7938 w 98"/>
                    <a:gd name="T1" fmla="*/ 0 h 160"/>
                    <a:gd name="T2" fmla="*/ 7938 w 98"/>
                    <a:gd name="T3" fmla="*/ 0 h 160"/>
                    <a:gd name="T4" fmla="*/ 155575 w 98"/>
                    <a:gd name="T5" fmla="*/ 0 h 160"/>
                    <a:gd name="T6" fmla="*/ 155575 w 98"/>
                    <a:gd name="T7" fmla="*/ 0 h 160"/>
                    <a:gd name="T8" fmla="*/ 128588 w 98"/>
                    <a:gd name="T9" fmla="*/ 222250 h 160"/>
                    <a:gd name="T10" fmla="*/ 128588 w 98"/>
                    <a:gd name="T11" fmla="*/ 222250 h 160"/>
                    <a:gd name="T12" fmla="*/ 127000 w 98"/>
                    <a:gd name="T13" fmla="*/ 233363 h 160"/>
                    <a:gd name="T14" fmla="*/ 117475 w 98"/>
                    <a:gd name="T15" fmla="*/ 241300 h 160"/>
                    <a:gd name="T16" fmla="*/ 109538 w 98"/>
                    <a:gd name="T17" fmla="*/ 249238 h 160"/>
                    <a:gd name="T18" fmla="*/ 100013 w 98"/>
                    <a:gd name="T19" fmla="*/ 254000 h 160"/>
                    <a:gd name="T20" fmla="*/ 100013 w 98"/>
                    <a:gd name="T21" fmla="*/ 254000 h 160"/>
                    <a:gd name="T22" fmla="*/ 0 w 98"/>
                    <a:gd name="T23" fmla="*/ 163513 h 160"/>
                    <a:gd name="T24" fmla="*/ 0 w 98"/>
                    <a:gd name="T25" fmla="*/ 163513 h 160"/>
                    <a:gd name="T26" fmla="*/ 7938 w 98"/>
                    <a:gd name="T27" fmla="*/ 0 h 160"/>
                    <a:gd name="T28" fmla="*/ 7938 w 9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8" h="160">
                      <a:moveTo>
                        <a:pt x="5" y="0"/>
                      </a:moveTo>
                      <a:lnTo>
                        <a:pt x="5" y="0"/>
                      </a:lnTo>
                      <a:lnTo>
                        <a:pt x="98" y="0"/>
                      </a:lnTo>
                      <a:lnTo>
                        <a:pt x="81" y="140"/>
                      </a:lnTo>
                      <a:lnTo>
                        <a:pt x="80" y="147"/>
                      </a:lnTo>
                      <a:lnTo>
                        <a:pt x="74" y="152"/>
                      </a:lnTo>
                      <a:lnTo>
                        <a:pt x="69" y="157"/>
                      </a:lnTo>
                      <a:lnTo>
                        <a:pt x="63" y="160"/>
                      </a:lnTo>
                      <a:lnTo>
                        <a:pt x="0" y="103"/>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4" name="íš1ídé"/>
                <p:cNvSpPr/>
                <p:nvPr/>
              </p:nvSpPr>
              <p:spPr bwMode="auto">
                <a:xfrm>
                  <a:off x="3408363" y="5083175"/>
                  <a:ext cx="149225" cy="254000"/>
                </a:xfrm>
                <a:custGeom>
                  <a:avLst/>
                  <a:gdLst>
                    <a:gd name="T0" fmla="*/ 7938 w 94"/>
                    <a:gd name="T1" fmla="*/ 0 h 160"/>
                    <a:gd name="T2" fmla="*/ 7938 w 94"/>
                    <a:gd name="T3" fmla="*/ 0 h 160"/>
                    <a:gd name="T4" fmla="*/ 149225 w 94"/>
                    <a:gd name="T5" fmla="*/ 0 h 160"/>
                    <a:gd name="T6" fmla="*/ 149225 w 94"/>
                    <a:gd name="T7" fmla="*/ 0 h 160"/>
                    <a:gd name="T8" fmla="*/ 122238 w 94"/>
                    <a:gd name="T9" fmla="*/ 222250 h 160"/>
                    <a:gd name="T10" fmla="*/ 122238 w 94"/>
                    <a:gd name="T11" fmla="*/ 222250 h 160"/>
                    <a:gd name="T12" fmla="*/ 120650 w 94"/>
                    <a:gd name="T13" fmla="*/ 233363 h 160"/>
                    <a:gd name="T14" fmla="*/ 112713 w 94"/>
                    <a:gd name="T15" fmla="*/ 241300 h 160"/>
                    <a:gd name="T16" fmla="*/ 104775 w 94"/>
                    <a:gd name="T17" fmla="*/ 249238 h 160"/>
                    <a:gd name="T18" fmla="*/ 93663 w 94"/>
                    <a:gd name="T19" fmla="*/ 254000 h 160"/>
                    <a:gd name="T20" fmla="*/ 93663 w 94"/>
                    <a:gd name="T21" fmla="*/ 254000 h 160"/>
                    <a:gd name="T22" fmla="*/ 0 w 94"/>
                    <a:gd name="T23" fmla="*/ 161925 h 160"/>
                    <a:gd name="T24" fmla="*/ 0 w 94"/>
                    <a:gd name="T25" fmla="*/ 161925 h 160"/>
                    <a:gd name="T26" fmla="*/ 7938 w 94"/>
                    <a:gd name="T27" fmla="*/ 0 h 160"/>
                    <a:gd name="T28" fmla="*/ 7938 w 94"/>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4" h="160">
                      <a:moveTo>
                        <a:pt x="5" y="0"/>
                      </a:moveTo>
                      <a:lnTo>
                        <a:pt x="5" y="0"/>
                      </a:lnTo>
                      <a:lnTo>
                        <a:pt x="94" y="0"/>
                      </a:lnTo>
                      <a:lnTo>
                        <a:pt x="77" y="140"/>
                      </a:lnTo>
                      <a:lnTo>
                        <a:pt x="76" y="147"/>
                      </a:lnTo>
                      <a:lnTo>
                        <a:pt x="71" y="152"/>
                      </a:lnTo>
                      <a:lnTo>
                        <a:pt x="66" y="157"/>
                      </a:lnTo>
                      <a:lnTo>
                        <a:pt x="59" y="160"/>
                      </a:lnTo>
                      <a:lnTo>
                        <a:pt x="0" y="102"/>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5" name="iSlídê"/>
                <p:cNvSpPr/>
                <p:nvPr/>
              </p:nvSpPr>
              <p:spPr bwMode="auto">
                <a:xfrm>
                  <a:off x="3414713" y="5083175"/>
                  <a:ext cx="142875" cy="254000"/>
                </a:xfrm>
                <a:custGeom>
                  <a:avLst/>
                  <a:gdLst>
                    <a:gd name="T0" fmla="*/ 7938 w 90"/>
                    <a:gd name="T1" fmla="*/ 0 h 160"/>
                    <a:gd name="T2" fmla="*/ 7938 w 90"/>
                    <a:gd name="T3" fmla="*/ 0 h 160"/>
                    <a:gd name="T4" fmla="*/ 142875 w 90"/>
                    <a:gd name="T5" fmla="*/ 0 h 160"/>
                    <a:gd name="T6" fmla="*/ 142875 w 90"/>
                    <a:gd name="T7" fmla="*/ 0 h 160"/>
                    <a:gd name="T8" fmla="*/ 115888 w 90"/>
                    <a:gd name="T9" fmla="*/ 222250 h 160"/>
                    <a:gd name="T10" fmla="*/ 115888 w 90"/>
                    <a:gd name="T11" fmla="*/ 222250 h 160"/>
                    <a:gd name="T12" fmla="*/ 114300 w 90"/>
                    <a:gd name="T13" fmla="*/ 233363 h 160"/>
                    <a:gd name="T14" fmla="*/ 106363 w 90"/>
                    <a:gd name="T15" fmla="*/ 241300 h 160"/>
                    <a:gd name="T16" fmla="*/ 98425 w 90"/>
                    <a:gd name="T17" fmla="*/ 249238 h 160"/>
                    <a:gd name="T18" fmla="*/ 87313 w 90"/>
                    <a:gd name="T19" fmla="*/ 254000 h 160"/>
                    <a:gd name="T20" fmla="*/ 87313 w 90"/>
                    <a:gd name="T21" fmla="*/ 254000 h 160"/>
                    <a:gd name="T22" fmla="*/ 0 w 90"/>
                    <a:gd name="T23" fmla="*/ 160338 h 160"/>
                    <a:gd name="T24" fmla="*/ 0 w 90"/>
                    <a:gd name="T25" fmla="*/ 160338 h 160"/>
                    <a:gd name="T26" fmla="*/ 7938 w 90"/>
                    <a:gd name="T27" fmla="*/ 0 h 160"/>
                    <a:gd name="T28" fmla="*/ 7938 w 90"/>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0" h="160">
                      <a:moveTo>
                        <a:pt x="5" y="0"/>
                      </a:moveTo>
                      <a:lnTo>
                        <a:pt x="5" y="0"/>
                      </a:lnTo>
                      <a:lnTo>
                        <a:pt x="90" y="0"/>
                      </a:lnTo>
                      <a:lnTo>
                        <a:pt x="73" y="140"/>
                      </a:lnTo>
                      <a:lnTo>
                        <a:pt x="72" y="147"/>
                      </a:lnTo>
                      <a:lnTo>
                        <a:pt x="67" y="152"/>
                      </a:lnTo>
                      <a:lnTo>
                        <a:pt x="62" y="157"/>
                      </a:lnTo>
                      <a:lnTo>
                        <a:pt x="55" y="160"/>
                      </a:lnTo>
                      <a:lnTo>
                        <a:pt x="0" y="101"/>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6" name="íṧlïḑê"/>
                <p:cNvSpPr/>
                <p:nvPr/>
              </p:nvSpPr>
              <p:spPr bwMode="auto">
                <a:xfrm>
                  <a:off x="3417888" y="5083175"/>
                  <a:ext cx="139700" cy="254000"/>
                </a:xfrm>
                <a:custGeom>
                  <a:avLst/>
                  <a:gdLst>
                    <a:gd name="T0" fmla="*/ 11113 w 88"/>
                    <a:gd name="T1" fmla="*/ 0 h 160"/>
                    <a:gd name="T2" fmla="*/ 11113 w 88"/>
                    <a:gd name="T3" fmla="*/ 0 h 160"/>
                    <a:gd name="T4" fmla="*/ 139700 w 88"/>
                    <a:gd name="T5" fmla="*/ 0 h 160"/>
                    <a:gd name="T6" fmla="*/ 139700 w 88"/>
                    <a:gd name="T7" fmla="*/ 0 h 160"/>
                    <a:gd name="T8" fmla="*/ 112713 w 88"/>
                    <a:gd name="T9" fmla="*/ 222250 h 160"/>
                    <a:gd name="T10" fmla="*/ 112713 w 88"/>
                    <a:gd name="T11" fmla="*/ 222250 h 160"/>
                    <a:gd name="T12" fmla="*/ 111125 w 88"/>
                    <a:gd name="T13" fmla="*/ 233363 h 160"/>
                    <a:gd name="T14" fmla="*/ 103188 w 88"/>
                    <a:gd name="T15" fmla="*/ 241300 h 160"/>
                    <a:gd name="T16" fmla="*/ 95250 w 88"/>
                    <a:gd name="T17" fmla="*/ 249238 h 160"/>
                    <a:gd name="T18" fmla="*/ 87313 w 88"/>
                    <a:gd name="T19" fmla="*/ 254000 h 160"/>
                    <a:gd name="T20" fmla="*/ 87313 w 88"/>
                    <a:gd name="T21" fmla="*/ 254000 h 160"/>
                    <a:gd name="T22" fmla="*/ 0 w 88"/>
                    <a:gd name="T23" fmla="*/ 157163 h 160"/>
                    <a:gd name="T24" fmla="*/ 0 w 88"/>
                    <a:gd name="T25" fmla="*/ 157163 h 160"/>
                    <a:gd name="T26" fmla="*/ 11113 w 88"/>
                    <a:gd name="T27" fmla="*/ 0 h 160"/>
                    <a:gd name="T28" fmla="*/ 11113 w 88"/>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8" h="160">
                      <a:moveTo>
                        <a:pt x="7" y="0"/>
                      </a:moveTo>
                      <a:lnTo>
                        <a:pt x="7" y="0"/>
                      </a:lnTo>
                      <a:lnTo>
                        <a:pt x="88" y="0"/>
                      </a:lnTo>
                      <a:lnTo>
                        <a:pt x="71" y="140"/>
                      </a:lnTo>
                      <a:lnTo>
                        <a:pt x="70" y="147"/>
                      </a:lnTo>
                      <a:lnTo>
                        <a:pt x="65" y="152"/>
                      </a:lnTo>
                      <a:lnTo>
                        <a:pt x="60" y="157"/>
                      </a:lnTo>
                      <a:lnTo>
                        <a:pt x="55" y="160"/>
                      </a:lnTo>
                      <a:lnTo>
                        <a:pt x="0" y="99"/>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7" name="íṥļíḍè"/>
                <p:cNvSpPr/>
                <p:nvPr/>
              </p:nvSpPr>
              <p:spPr bwMode="auto">
                <a:xfrm>
                  <a:off x="3425826" y="5083175"/>
                  <a:ext cx="131763" cy="254000"/>
                </a:xfrm>
                <a:custGeom>
                  <a:avLst/>
                  <a:gdLst>
                    <a:gd name="T0" fmla="*/ 9525 w 83"/>
                    <a:gd name="T1" fmla="*/ 0 h 160"/>
                    <a:gd name="T2" fmla="*/ 9525 w 83"/>
                    <a:gd name="T3" fmla="*/ 0 h 160"/>
                    <a:gd name="T4" fmla="*/ 131763 w 83"/>
                    <a:gd name="T5" fmla="*/ 0 h 160"/>
                    <a:gd name="T6" fmla="*/ 131763 w 83"/>
                    <a:gd name="T7" fmla="*/ 0 h 160"/>
                    <a:gd name="T8" fmla="*/ 104775 w 83"/>
                    <a:gd name="T9" fmla="*/ 222250 h 160"/>
                    <a:gd name="T10" fmla="*/ 104775 w 83"/>
                    <a:gd name="T11" fmla="*/ 222250 h 160"/>
                    <a:gd name="T12" fmla="*/ 103188 w 83"/>
                    <a:gd name="T13" fmla="*/ 233363 h 160"/>
                    <a:gd name="T14" fmla="*/ 95250 w 83"/>
                    <a:gd name="T15" fmla="*/ 241300 h 160"/>
                    <a:gd name="T16" fmla="*/ 87313 w 83"/>
                    <a:gd name="T17" fmla="*/ 247650 h 160"/>
                    <a:gd name="T18" fmla="*/ 79375 w 83"/>
                    <a:gd name="T19" fmla="*/ 254000 h 160"/>
                    <a:gd name="T20" fmla="*/ 79375 w 83"/>
                    <a:gd name="T21" fmla="*/ 254000 h 160"/>
                    <a:gd name="T22" fmla="*/ 0 w 83"/>
                    <a:gd name="T23" fmla="*/ 157163 h 160"/>
                    <a:gd name="T24" fmla="*/ 0 w 83"/>
                    <a:gd name="T25" fmla="*/ 157163 h 160"/>
                    <a:gd name="T26" fmla="*/ 9525 w 83"/>
                    <a:gd name="T27" fmla="*/ 0 h 160"/>
                    <a:gd name="T28" fmla="*/ 9525 w 83"/>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3" h="160">
                      <a:moveTo>
                        <a:pt x="6" y="0"/>
                      </a:moveTo>
                      <a:lnTo>
                        <a:pt x="6" y="0"/>
                      </a:lnTo>
                      <a:lnTo>
                        <a:pt x="83" y="0"/>
                      </a:lnTo>
                      <a:lnTo>
                        <a:pt x="66" y="140"/>
                      </a:lnTo>
                      <a:lnTo>
                        <a:pt x="65" y="147"/>
                      </a:lnTo>
                      <a:lnTo>
                        <a:pt x="60" y="152"/>
                      </a:lnTo>
                      <a:lnTo>
                        <a:pt x="55" y="156"/>
                      </a:lnTo>
                      <a:lnTo>
                        <a:pt x="50" y="160"/>
                      </a:lnTo>
                      <a:lnTo>
                        <a:pt x="0" y="99"/>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8" name="işḷiďe"/>
                <p:cNvSpPr/>
                <p:nvPr/>
              </p:nvSpPr>
              <p:spPr bwMode="auto">
                <a:xfrm>
                  <a:off x="3432176" y="5083175"/>
                  <a:ext cx="125413" cy="254000"/>
                </a:xfrm>
                <a:custGeom>
                  <a:avLst/>
                  <a:gdLst>
                    <a:gd name="T0" fmla="*/ 7938 w 79"/>
                    <a:gd name="T1" fmla="*/ 0 h 160"/>
                    <a:gd name="T2" fmla="*/ 7938 w 79"/>
                    <a:gd name="T3" fmla="*/ 0 h 160"/>
                    <a:gd name="T4" fmla="*/ 125413 w 79"/>
                    <a:gd name="T5" fmla="*/ 0 h 160"/>
                    <a:gd name="T6" fmla="*/ 125413 w 79"/>
                    <a:gd name="T7" fmla="*/ 0 h 160"/>
                    <a:gd name="T8" fmla="*/ 98425 w 79"/>
                    <a:gd name="T9" fmla="*/ 222250 h 160"/>
                    <a:gd name="T10" fmla="*/ 98425 w 79"/>
                    <a:gd name="T11" fmla="*/ 222250 h 160"/>
                    <a:gd name="T12" fmla="*/ 96838 w 79"/>
                    <a:gd name="T13" fmla="*/ 233363 h 160"/>
                    <a:gd name="T14" fmla="*/ 88900 w 79"/>
                    <a:gd name="T15" fmla="*/ 241300 h 160"/>
                    <a:gd name="T16" fmla="*/ 80963 w 79"/>
                    <a:gd name="T17" fmla="*/ 247650 h 160"/>
                    <a:gd name="T18" fmla="*/ 73025 w 79"/>
                    <a:gd name="T19" fmla="*/ 254000 h 160"/>
                    <a:gd name="T20" fmla="*/ 73025 w 79"/>
                    <a:gd name="T21" fmla="*/ 254000 h 160"/>
                    <a:gd name="T22" fmla="*/ 0 w 79"/>
                    <a:gd name="T23" fmla="*/ 155575 h 160"/>
                    <a:gd name="T24" fmla="*/ 0 w 79"/>
                    <a:gd name="T25" fmla="*/ 155575 h 160"/>
                    <a:gd name="T26" fmla="*/ 7938 w 79"/>
                    <a:gd name="T27" fmla="*/ 0 h 160"/>
                    <a:gd name="T28" fmla="*/ 7938 w 79"/>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 h="160">
                      <a:moveTo>
                        <a:pt x="5" y="0"/>
                      </a:moveTo>
                      <a:lnTo>
                        <a:pt x="5" y="0"/>
                      </a:lnTo>
                      <a:lnTo>
                        <a:pt x="79" y="0"/>
                      </a:lnTo>
                      <a:lnTo>
                        <a:pt x="62" y="140"/>
                      </a:lnTo>
                      <a:lnTo>
                        <a:pt x="61" y="147"/>
                      </a:lnTo>
                      <a:lnTo>
                        <a:pt x="56" y="152"/>
                      </a:lnTo>
                      <a:lnTo>
                        <a:pt x="51" y="156"/>
                      </a:lnTo>
                      <a:lnTo>
                        <a:pt x="46" y="160"/>
                      </a:lnTo>
                      <a:lnTo>
                        <a:pt x="0" y="98"/>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09" name="îŝļïḓè"/>
                <p:cNvSpPr/>
                <p:nvPr/>
              </p:nvSpPr>
              <p:spPr bwMode="auto">
                <a:xfrm>
                  <a:off x="3438526" y="5083175"/>
                  <a:ext cx="119063" cy="254000"/>
                </a:xfrm>
                <a:custGeom>
                  <a:avLst/>
                  <a:gdLst>
                    <a:gd name="T0" fmla="*/ 7938 w 75"/>
                    <a:gd name="T1" fmla="*/ 0 h 160"/>
                    <a:gd name="T2" fmla="*/ 7938 w 75"/>
                    <a:gd name="T3" fmla="*/ 0 h 160"/>
                    <a:gd name="T4" fmla="*/ 119063 w 75"/>
                    <a:gd name="T5" fmla="*/ 0 h 160"/>
                    <a:gd name="T6" fmla="*/ 119063 w 75"/>
                    <a:gd name="T7" fmla="*/ 0 h 160"/>
                    <a:gd name="T8" fmla="*/ 92075 w 75"/>
                    <a:gd name="T9" fmla="*/ 222250 h 160"/>
                    <a:gd name="T10" fmla="*/ 92075 w 75"/>
                    <a:gd name="T11" fmla="*/ 222250 h 160"/>
                    <a:gd name="T12" fmla="*/ 90488 w 75"/>
                    <a:gd name="T13" fmla="*/ 233363 h 160"/>
                    <a:gd name="T14" fmla="*/ 82550 w 75"/>
                    <a:gd name="T15" fmla="*/ 241300 h 160"/>
                    <a:gd name="T16" fmla="*/ 76200 w 75"/>
                    <a:gd name="T17" fmla="*/ 247650 h 160"/>
                    <a:gd name="T18" fmla="*/ 68263 w 75"/>
                    <a:gd name="T19" fmla="*/ 254000 h 160"/>
                    <a:gd name="T20" fmla="*/ 68263 w 75"/>
                    <a:gd name="T21" fmla="*/ 254000 h 160"/>
                    <a:gd name="T22" fmla="*/ 0 w 75"/>
                    <a:gd name="T23" fmla="*/ 152400 h 160"/>
                    <a:gd name="T24" fmla="*/ 0 w 75"/>
                    <a:gd name="T25" fmla="*/ 152400 h 160"/>
                    <a:gd name="T26" fmla="*/ 7938 w 75"/>
                    <a:gd name="T27" fmla="*/ 0 h 160"/>
                    <a:gd name="T28" fmla="*/ 7938 w 75"/>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60">
                      <a:moveTo>
                        <a:pt x="5" y="0"/>
                      </a:moveTo>
                      <a:lnTo>
                        <a:pt x="5" y="0"/>
                      </a:lnTo>
                      <a:lnTo>
                        <a:pt x="75" y="0"/>
                      </a:lnTo>
                      <a:lnTo>
                        <a:pt x="58" y="140"/>
                      </a:lnTo>
                      <a:lnTo>
                        <a:pt x="57" y="147"/>
                      </a:lnTo>
                      <a:lnTo>
                        <a:pt x="52" y="152"/>
                      </a:lnTo>
                      <a:lnTo>
                        <a:pt x="48" y="156"/>
                      </a:lnTo>
                      <a:lnTo>
                        <a:pt x="43" y="160"/>
                      </a:lnTo>
                      <a:lnTo>
                        <a:pt x="0" y="96"/>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0" name="iṡlíḍê"/>
                <p:cNvSpPr/>
                <p:nvPr/>
              </p:nvSpPr>
              <p:spPr bwMode="auto">
                <a:xfrm>
                  <a:off x="3444876" y="5083175"/>
                  <a:ext cx="112713" cy="254000"/>
                </a:xfrm>
                <a:custGeom>
                  <a:avLst/>
                  <a:gdLst>
                    <a:gd name="T0" fmla="*/ 7938 w 71"/>
                    <a:gd name="T1" fmla="*/ 0 h 160"/>
                    <a:gd name="T2" fmla="*/ 7938 w 71"/>
                    <a:gd name="T3" fmla="*/ 0 h 160"/>
                    <a:gd name="T4" fmla="*/ 112713 w 71"/>
                    <a:gd name="T5" fmla="*/ 0 h 160"/>
                    <a:gd name="T6" fmla="*/ 112713 w 71"/>
                    <a:gd name="T7" fmla="*/ 0 h 160"/>
                    <a:gd name="T8" fmla="*/ 85725 w 71"/>
                    <a:gd name="T9" fmla="*/ 222250 h 160"/>
                    <a:gd name="T10" fmla="*/ 85725 w 71"/>
                    <a:gd name="T11" fmla="*/ 222250 h 160"/>
                    <a:gd name="T12" fmla="*/ 84138 w 71"/>
                    <a:gd name="T13" fmla="*/ 233363 h 160"/>
                    <a:gd name="T14" fmla="*/ 76200 w 71"/>
                    <a:gd name="T15" fmla="*/ 241300 h 160"/>
                    <a:gd name="T16" fmla="*/ 69850 w 71"/>
                    <a:gd name="T17" fmla="*/ 247650 h 160"/>
                    <a:gd name="T18" fmla="*/ 61913 w 71"/>
                    <a:gd name="T19" fmla="*/ 254000 h 160"/>
                    <a:gd name="T20" fmla="*/ 61913 w 71"/>
                    <a:gd name="T21" fmla="*/ 254000 h 160"/>
                    <a:gd name="T22" fmla="*/ 0 w 71"/>
                    <a:gd name="T23" fmla="*/ 150813 h 160"/>
                    <a:gd name="T24" fmla="*/ 0 w 71"/>
                    <a:gd name="T25" fmla="*/ 150813 h 160"/>
                    <a:gd name="T26" fmla="*/ 7938 w 71"/>
                    <a:gd name="T27" fmla="*/ 0 h 160"/>
                    <a:gd name="T28" fmla="*/ 7938 w 71"/>
                    <a:gd name="T29" fmla="*/ 0 h 1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1" h="160">
                      <a:moveTo>
                        <a:pt x="5" y="0"/>
                      </a:moveTo>
                      <a:lnTo>
                        <a:pt x="5" y="0"/>
                      </a:lnTo>
                      <a:lnTo>
                        <a:pt x="71" y="0"/>
                      </a:lnTo>
                      <a:lnTo>
                        <a:pt x="54" y="140"/>
                      </a:lnTo>
                      <a:lnTo>
                        <a:pt x="53" y="147"/>
                      </a:lnTo>
                      <a:lnTo>
                        <a:pt x="48" y="152"/>
                      </a:lnTo>
                      <a:lnTo>
                        <a:pt x="44" y="156"/>
                      </a:lnTo>
                      <a:lnTo>
                        <a:pt x="39" y="160"/>
                      </a:lnTo>
                      <a:lnTo>
                        <a:pt x="0" y="95"/>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1" name="îṣļïḍé"/>
                <p:cNvSpPr/>
                <p:nvPr/>
              </p:nvSpPr>
              <p:spPr bwMode="auto">
                <a:xfrm>
                  <a:off x="3448051" y="5083175"/>
                  <a:ext cx="109538" cy="252413"/>
                </a:xfrm>
                <a:custGeom>
                  <a:avLst/>
                  <a:gdLst>
                    <a:gd name="T0" fmla="*/ 11113 w 69"/>
                    <a:gd name="T1" fmla="*/ 0 h 159"/>
                    <a:gd name="T2" fmla="*/ 11113 w 69"/>
                    <a:gd name="T3" fmla="*/ 0 h 159"/>
                    <a:gd name="T4" fmla="*/ 109538 w 69"/>
                    <a:gd name="T5" fmla="*/ 0 h 159"/>
                    <a:gd name="T6" fmla="*/ 109538 w 69"/>
                    <a:gd name="T7" fmla="*/ 0 h 159"/>
                    <a:gd name="T8" fmla="*/ 82550 w 69"/>
                    <a:gd name="T9" fmla="*/ 222250 h 159"/>
                    <a:gd name="T10" fmla="*/ 82550 w 69"/>
                    <a:gd name="T11" fmla="*/ 222250 h 159"/>
                    <a:gd name="T12" fmla="*/ 80963 w 69"/>
                    <a:gd name="T13" fmla="*/ 233363 h 159"/>
                    <a:gd name="T14" fmla="*/ 73025 w 69"/>
                    <a:gd name="T15" fmla="*/ 241300 h 159"/>
                    <a:gd name="T16" fmla="*/ 66675 w 69"/>
                    <a:gd name="T17" fmla="*/ 247650 h 159"/>
                    <a:gd name="T18" fmla="*/ 58738 w 69"/>
                    <a:gd name="T19" fmla="*/ 252413 h 159"/>
                    <a:gd name="T20" fmla="*/ 58738 w 69"/>
                    <a:gd name="T21" fmla="*/ 252413 h 159"/>
                    <a:gd name="T22" fmla="*/ 0 w 69"/>
                    <a:gd name="T23" fmla="*/ 149225 h 159"/>
                    <a:gd name="T24" fmla="*/ 0 w 69"/>
                    <a:gd name="T25" fmla="*/ 149225 h 159"/>
                    <a:gd name="T26" fmla="*/ 11113 w 69"/>
                    <a:gd name="T27" fmla="*/ 0 h 159"/>
                    <a:gd name="T28" fmla="*/ 11113 w 6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9" h="159">
                      <a:moveTo>
                        <a:pt x="7" y="0"/>
                      </a:moveTo>
                      <a:lnTo>
                        <a:pt x="7" y="0"/>
                      </a:lnTo>
                      <a:lnTo>
                        <a:pt x="69" y="0"/>
                      </a:lnTo>
                      <a:lnTo>
                        <a:pt x="52" y="140"/>
                      </a:lnTo>
                      <a:lnTo>
                        <a:pt x="51" y="147"/>
                      </a:lnTo>
                      <a:lnTo>
                        <a:pt x="46" y="152"/>
                      </a:lnTo>
                      <a:lnTo>
                        <a:pt x="42" y="156"/>
                      </a:lnTo>
                      <a:lnTo>
                        <a:pt x="37" y="159"/>
                      </a:lnTo>
                      <a:lnTo>
                        <a:pt x="0" y="94"/>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2" name="iṩļïḍé"/>
                <p:cNvSpPr/>
                <p:nvPr/>
              </p:nvSpPr>
              <p:spPr bwMode="auto">
                <a:xfrm>
                  <a:off x="3454401" y="5083175"/>
                  <a:ext cx="103188" cy="252413"/>
                </a:xfrm>
                <a:custGeom>
                  <a:avLst/>
                  <a:gdLst>
                    <a:gd name="T0" fmla="*/ 11113 w 65"/>
                    <a:gd name="T1" fmla="*/ 0 h 159"/>
                    <a:gd name="T2" fmla="*/ 11113 w 65"/>
                    <a:gd name="T3" fmla="*/ 0 h 159"/>
                    <a:gd name="T4" fmla="*/ 103188 w 65"/>
                    <a:gd name="T5" fmla="*/ 0 h 159"/>
                    <a:gd name="T6" fmla="*/ 103188 w 65"/>
                    <a:gd name="T7" fmla="*/ 0 h 159"/>
                    <a:gd name="T8" fmla="*/ 76200 w 65"/>
                    <a:gd name="T9" fmla="*/ 222250 h 159"/>
                    <a:gd name="T10" fmla="*/ 76200 w 65"/>
                    <a:gd name="T11" fmla="*/ 222250 h 159"/>
                    <a:gd name="T12" fmla="*/ 74613 w 65"/>
                    <a:gd name="T13" fmla="*/ 233363 h 159"/>
                    <a:gd name="T14" fmla="*/ 66675 w 65"/>
                    <a:gd name="T15" fmla="*/ 241300 h 159"/>
                    <a:gd name="T16" fmla="*/ 60325 w 65"/>
                    <a:gd name="T17" fmla="*/ 247650 h 159"/>
                    <a:gd name="T18" fmla="*/ 52388 w 65"/>
                    <a:gd name="T19" fmla="*/ 252413 h 159"/>
                    <a:gd name="T20" fmla="*/ 52388 w 65"/>
                    <a:gd name="T21" fmla="*/ 252413 h 159"/>
                    <a:gd name="T22" fmla="*/ 0 w 65"/>
                    <a:gd name="T23" fmla="*/ 146050 h 159"/>
                    <a:gd name="T24" fmla="*/ 0 w 65"/>
                    <a:gd name="T25" fmla="*/ 146050 h 159"/>
                    <a:gd name="T26" fmla="*/ 11113 w 65"/>
                    <a:gd name="T27" fmla="*/ 0 h 159"/>
                    <a:gd name="T28" fmla="*/ 11113 w 6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5" h="159">
                      <a:moveTo>
                        <a:pt x="7" y="0"/>
                      </a:moveTo>
                      <a:lnTo>
                        <a:pt x="7" y="0"/>
                      </a:lnTo>
                      <a:lnTo>
                        <a:pt x="65" y="0"/>
                      </a:lnTo>
                      <a:lnTo>
                        <a:pt x="48" y="140"/>
                      </a:lnTo>
                      <a:lnTo>
                        <a:pt x="47" y="147"/>
                      </a:lnTo>
                      <a:lnTo>
                        <a:pt x="42" y="152"/>
                      </a:lnTo>
                      <a:lnTo>
                        <a:pt x="38" y="156"/>
                      </a:lnTo>
                      <a:lnTo>
                        <a:pt x="33" y="159"/>
                      </a:lnTo>
                      <a:lnTo>
                        <a:pt x="0" y="92"/>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3" name="îşľîde"/>
                <p:cNvSpPr/>
                <p:nvPr/>
              </p:nvSpPr>
              <p:spPr bwMode="auto">
                <a:xfrm>
                  <a:off x="3462338" y="5083175"/>
                  <a:ext cx="95250" cy="252413"/>
                </a:xfrm>
                <a:custGeom>
                  <a:avLst/>
                  <a:gdLst>
                    <a:gd name="T0" fmla="*/ 9525 w 60"/>
                    <a:gd name="T1" fmla="*/ 0 h 159"/>
                    <a:gd name="T2" fmla="*/ 9525 w 60"/>
                    <a:gd name="T3" fmla="*/ 0 h 159"/>
                    <a:gd name="T4" fmla="*/ 95250 w 60"/>
                    <a:gd name="T5" fmla="*/ 0 h 159"/>
                    <a:gd name="T6" fmla="*/ 95250 w 60"/>
                    <a:gd name="T7" fmla="*/ 0 h 159"/>
                    <a:gd name="T8" fmla="*/ 68263 w 60"/>
                    <a:gd name="T9" fmla="*/ 222250 h 159"/>
                    <a:gd name="T10" fmla="*/ 68263 w 60"/>
                    <a:gd name="T11" fmla="*/ 222250 h 159"/>
                    <a:gd name="T12" fmla="*/ 66675 w 60"/>
                    <a:gd name="T13" fmla="*/ 233363 h 159"/>
                    <a:gd name="T14" fmla="*/ 61913 w 60"/>
                    <a:gd name="T15" fmla="*/ 239713 h 159"/>
                    <a:gd name="T16" fmla="*/ 52388 w 60"/>
                    <a:gd name="T17" fmla="*/ 247650 h 159"/>
                    <a:gd name="T18" fmla="*/ 46038 w 60"/>
                    <a:gd name="T19" fmla="*/ 252413 h 159"/>
                    <a:gd name="T20" fmla="*/ 46038 w 60"/>
                    <a:gd name="T21" fmla="*/ 252413 h 159"/>
                    <a:gd name="T22" fmla="*/ 0 w 60"/>
                    <a:gd name="T23" fmla="*/ 144463 h 159"/>
                    <a:gd name="T24" fmla="*/ 0 w 60"/>
                    <a:gd name="T25" fmla="*/ 144463 h 159"/>
                    <a:gd name="T26" fmla="*/ 9525 w 60"/>
                    <a:gd name="T27" fmla="*/ 0 h 159"/>
                    <a:gd name="T28" fmla="*/ 9525 w 6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0" h="159">
                      <a:moveTo>
                        <a:pt x="6" y="0"/>
                      </a:moveTo>
                      <a:lnTo>
                        <a:pt x="6" y="0"/>
                      </a:lnTo>
                      <a:lnTo>
                        <a:pt x="60" y="0"/>
                      </a:lnTo>
                      <a:lnTo>
                        <a:pt x="43" y="140"/>
                      </a:lnTo>
                      <a:lnTo>
                        <a:pt x="42" y="147"/>
                      </a:lnTo>
                      <a:lnTo>
                        <a:pt x="39" y="151"/>
                      </a:lnTo>
                      <a:lnTo>
                        <a:pt x="33" y="156"/>
                      </a:lnTo>
                      <a:lnTo>
                        <a:pt x="29" y="159"/>
                      </a:lnTo>
                      <a:lnTo>
                        <a:pt x="0" y="91"/>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4" name="ïṧ1iḓè"/>
                <p:cNvSpPr/>
                <p:nvPr/>
              </p:nvSpPr>
              <p:spPr bwMode="auto">
                <a:xfrm>
                  <a:off x="3468688" y="5083175"/>
                  <a:ext cx="88900" cy="252413"/>
                </a:xfrm>
                <a:custGeom>
                  <a:avLst/>
                  <a:gdLst>
                    <a:gd name="T0" fmla="*/ 9525 w 56"/>
                    <a:gd name="T1" fmla="*/ 0 h 159"/>
                    <a:gd name="T2" fmla="*/ 9525 w 56"/>
                    <a:gd name="T3" fmla="*/ 0 h 159"/>
                    <a:gd name="T4" fmla="*/ 88900 w 56"/>
                    <a:gd name="T5" fmla="*/ 0 h 159"/>
                    <a:gd name="T6" fmla="*/ 88900 w 56"/>
                    <a:gd name="T7" fmla="*/ 0 h 159"/>
                    <a:gd name="T8" fmla="*/ 61913 w 56"/>
                    <a:gd name="T9" fmla="*/ 222250 h 159"/>
                    <a:gd name="T10" fmla="*/ 61913 w 56"/>
                    <a:gd name="T11" fmla="*/ 222250 h 159"/>
                    <a:gd name="T12" fmla="*/ 60325 w 56"/>
                    <a:gd name="T13" fmla="*/ 233363 h 159"/>
                    <a:gd name="T14" fmla="*/ 55563 w 56"/>
                    <a:gd name="T15" fmla="*/ 239713 h 159"/>
                    <a:gd name="T16" fmla="*/ 46038 w 56"/>
                    <a:gd name="T17" fmla="*/ 247650 h 159"/>
                    <a:gd name="T18" fmla="*/ 39688 w 56"/>
                    <a:gd name="T19" fmla="*/ 252413 h 159"/>
                    <a:gd name="T20" fmla="*/ 39688 w 56"/>
                    <a:gd name="T21" fmla="*/ 252413 h 159"/>
                    <a:gd name="T22" fmla="*/ 0 w 56"/>
                    <a:gd name="T23" fmla="*/ 144463 h 159"/>
                    <a:gd name="T24" fmla="*/ 0 w 56"/>
                    <a:gd name="T25" fmla="*/ 144463 h 159"/>
                    <a:gd name="T26" fmla="*/ 9525 w 56"/>
                    <a:gd name="T27" fmla="*/ 0 h 159"/>
                    <a:gd name="T28" fmla="*/ 9525 w 5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6" h="159">
                      <a:moveTo>
                        <a:pt x="6" y="0"/>
                      </a:moveTo>
                      <a:lnTo>
                        <a:pt x="6" y="0"/>
                      </a:lnTo>
                      <a:lnTo>
                        <a:pt x="56" y="0"/>
                      </a:lnTo>
                      <a:lnTo>
                        <a:pt x="39" y="140"/>
                      </a:lnTo>
                      <a:lnTo>
                        <a:pt x="38" y="147"/>
                      </a:lnTo>
                      <a:lnTo>
                        <a:pt x="35" y="151"/>
                      </a:lnTo>
                      <a:lnTo>
                        <a:pt x="29" y="156"/>
                      </a:lnTo>
                      <a:lnTo>
                        <a:pt x="25" y="159"/>
                      </a:lnTo>
                      <a:lnTo>
                        <a:pt x="0" y="91"/>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5" name="iṩḻïḓè"/>
                <p:cNvSpPr/>
                <p:nvPr/>
              </p:nvSpPr>
              <p:spPr bwMode="auto">
                <a:xfrm>
                  <a:off x="3471863" y="5083175"/>
                  <a:ext cx="85725" cy="252413"/>
                </a:xfrm>
                <a:custGeom>
                  <a:avLst/>
                  <a:gdLst>
                    <a:gd name="T0" fmla="*/ 11113 w 54"/>
                    <a:gd name="T1" fmla="*/ 0 h 159"/>
                    <a:gd name="T2" fmla="*/ 11113 w 54"/>
                    <a:gd name="T3" fmla="*/ 0 h 159"/>
                    <a:gd name="T4" fmla="*/ 85725 w 54"/>
                    <a:gd name="T5" fmla="*/ 0 h 159"/>
                    <a:gd name="T6" fmla="*/ 85725 w 54"/>
                    <a:gd name="T7" fmla="*/ 0 h 159"/>
                    <a:gd name="T8" fmla="*/ 58738 w 54"/>
                    <a:gd name="T9" fmla="*/ 222250 h 159"/>
                    <a:gd name="T10" fmla="*/ 58738 w 54"/>
                    <a:gd name="T11" fmla="*/ 222250 h 159"/>
                    <a:gd name="T12" fmla="*/ 57150 w 54"/>
                    <a:gd name="T13" fmla="*/ 230188 h 159"/>
                    <a:gd name="T14" fmla="*/ 52388 w 54"/>
                    <a:gd name="T15" fmla="*/ 239713 h 159"/>
                    <a:gd name="T16" fmla="*/ 46038 w 54"/>
                    <a:gd name="T17" fmla="*/ 246063 h 159"/>
                    <a:gd name="T18" fmla="*/ 36513 w 54"/>
                    <a:gd name="T19" fmla="*/ 252413 h 159"/>
                    <a:gd name="T20" fmla="*/ 36513 w 54"/>
                    <a:gd name="T21" fmla="*/ 252413 h 159"/>
                    <a:gd name="T22" fmla="*/ 0 w 54"/>
                    <a:gd name="T23" fmla="*/ 142875 h 159"/>
                    <a:gd name="T24" fmla="*/ 0 w 54"/>
                    <a:gd name="T25" fmla="*/ 142875 h 159"/>
                    <a:gd name="T26" fmla="*/ 11113 w 54"/>
                    <a:gd name="T27" fmla="*/ 0 h 159"/>
                    <a:gd name="T28" fmla="*/ 11113 w 54"/>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 h="159">
                      <a:moveTo>
                        <a:pt x="7" y="0"/>
                      </a:moveTo>
                      <a:lnTo>
                        <a:pt x="7" y="0"/>
                      </a:lnTo>
                      <a:lnTo>
                        <a:pt x="54" y="0"/>
                      </a:lnTo>
                      <a:lnTo>
                        <a:pt x="37" y="140"/>
                      </a:lnTo>
                      <a:lnTo>
                        <a:pt x="36" y="145"/>
                      </a:lnTo>
                      <a:lnTo>
                        <a:pt x="33" y="151"/>
                      </a:lnTo>
                      <a:lnTo>
                        <a:pt x="29" y="155"/>
                      </a:lnTo>
                      <a:lnTo>
                        <a:pt x="23" y="159"/>
                      </a:lnTo>
                      <a:lnTo>
                        <a:pt x="0" y="9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6" name="îSlîḑê"/>
                <p:cNvSpPr/>
                <p:nvPr/>
              </p:nvSpPr>
              <p:spPr bwMode="auto">
                <a:xfrm>
                  <a:off x="3478213" y="5083175"/>
                  <a:ext cx="79375" cy="252413"/>
                </a:xfrm>
                <a:custGeom>
                  <a:avLst/>
                  <a:gdLst>
                    <a:gd name="T0" fmla="*/ 11113 w 50"/>
                    <a:gd name="T1" fmla="*/ 0 h 159"/>
                    <a:gd name="T2" fmla="*/ 11113 w 50"/>
                    <a:gd name="T3" fmla="*/ 0 h 159"/>
                    <a:gd name="T4" fmla="*/ 79375 w 50"/>
                    <a:gd name="T5" fmla="*/ 0 h 159"/>
                    <a:gd name="T6" fmla="*/ 79375 w 50"/>
                    <a:gd name="T7" fmla="*/ 0 h 159"/>
                    <a:gd name="T8" fmla="*/ 52388 w 50"/>
                    <a:gd name="T9" fmla="*/ 222250 h 159"/>
                    <a:gd name="T10" fmla="*/ 52388 w 50"/>
                    <a:gd name="T11" fmla="*/ 222250 h 159"/>
                    <a:gd name="T12" fmla="*/ 50800 w 50"/>
                    <a:gd name="T13" fmla="*/ 230188 h 159"/>
                    <a:gd name="T14" fmla="*/ 46038 w 50"/>
                    <a:gd name="T15" fmla="*/ 239713 h 159"/>
                    <a:gd name="T16" fmla="*/ 39688 w 50"/>
                    <a:gd name="T17" fmla="*/ 246063 h 159"/>
                    <a:gd name="T18" fmla="*/ 30163 w 50"/>
                    <a:gd name="T19" fmla="*/ 252413 h 159"/>
                    <a:gd name="T20" fmla="*/ 30163 w 50"/>
                    <a:gd name="T21" fmla="*/ 252413 h 159"/>
                    <a:gd name="T22" fmla="*/ 0 w 50"/>
                    <a:gd name="T23" fmla="*/ 139700 h 159"/>
                    <a:gd name="T24" fmla="*/ 0 w 50"/>
                    <a:gd name="T25" fmla="*/ 139700 h 159"/>
                    <a:gd name="T26" fmla="*/ 11113 w 50"/>
                    <a:gd name="T27" fmla="*/ 0 h 159"/>
                    <a:gd name="T28" fmla="*/ 11113 w 50"/>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59">
                      <a:moveTo>
                        <a:pt x="7" y="0"/>
                      </a:moveTo>
                      <a:lnTo>
                        <a:pt x="7" y="0"/>
                      </a:lnTo>
                      <a:lnTo>
                        <a:pt x="50" y="0"/>
                      </a:lnTo>
                      <a:lnTo>
                        <a:pt x="33" y="140"/>
                      </a:lnTo>
                      <a:lnTo>
                        <a:pt x="32" y="145"/>
                      </a:lnTo>
                      <a:lnTo>
                        <a:pt x="29" y="151"/>
                      </a:lnTo>
                      <a:lnTo>
                        <a:pt x="25" y="155"/>
                      </a:lnTo>
                      <a:lnTo>
                        <a:pt x="19" y="159"/>
                      </a:lnTo>
                      <a:lnTo>
                        <a:pt x="0" y="88"/>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7" name="ïṡļïďè"/>
                <p:cNvSpPr/>
                <p:nvPr/>
              </p:nvSpPr>
              <p:spPr bwMode="auto">
                <a:xfrm>
                  <a:off x="3484563" y="5083175"/>
                  <a:ext cx="73025" cy="252413"/>
                </a:xfrm>
                <a:custGeom>
                  <a:avLst/>
                  <a:gdLst>
                    <a:gd name="T0" fmla="*/ 11113 w 46"/>
                    <a:gd name="T1" fmla="*/ 0 h 159"/>
                    <a:gd name="T2" fmla="*/ 11113 w 46"/>
                    <a:gd name="T3" fmla="*/ 0 h 159"/>
                    <a:gd name="T4" fmla="*/ 73025 w 46"/>
                    <a:gd name="T5" fmla="*/ 0 h 159"/>
                    <a:gd name="T6" fmla="*/ 73025 w 46"/>
                    <a:gd name="T7" fmla="*/ 0 h 159"/>
                    <a:gd name="T8" fmla="*/ 46038 w 46"/>
                    <a:gd name="T9" fmla="*/ 222250 h 159"/>
                    <a:gd name="T10" fmla="*/ 46038 w 46"/>
                    <a:gd name="T11" fmla="*/ 222250 h 159"/>
                    <a:gd name="T12" fmla="*/ 44450 w 46"/>
                    <a:gd name="T13" fmla="*/ 230188 h 159"/>
                    <a:gd name="T14" fmla="*/ 39688 w 46"/>
                    <a:gd name="T15" fmla="*/ 239713 h 159"/>
                    <a:gd name="T16" fmla="*/ 33338 w 46"/>
                    <a:gd name="T17" fmla="*/ 246063 h 159"/>
                    <a:gd name="T18" fmla="*/ 26988 w 46"/>
                    <a:gd name="T19" fmla="*/ 252413 h 159"/>
                    <a:gd name="T20" fmla="*/ 26988 w 46"/>
                    <a:gd name="T21" fmla="*/ 252413 h 159"/>
                    <a:gd name="T22" fmla="*/ 0 w 46"/>
                    <a:gd name="T23" fmla="*/ 138113 h 159"/>
                    <a:gd name="T24" fmla="*/ 0 w 46"/>
                    <a:gd name="T25" fmla="*/ 138113 h 159"/>
                    <a:gd name="T26" fmla="*/ 11113 w 46"/>
                    <a:gd name="T27" fmla="*/ 0 h 159"/>
                    <a:gd name="T28" fmla="*/ 11113 w 46"/>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159">
                      <a:moveTo>
                        <a:pt x="7" y="0"/>
                      </a:moveTo>
                      <a:lnTo>
                        <a:pt x="7" y="0"/>
                      </a:lnTo>
                      <a:lnTo>
                        <a:pt x="46" y="0"/>
                      </a:lnTo>
                      <a:lnTo>
                        <a:pt x="29" y="140"/>
                      </a:lnTo>
                      <a:lnTo>
                        <a:pt x="28" y="145"/>
                      </a:lnTo>
                      <a:lnTo>
                        <a:pt x="25" y="151"/>
                      </a:lnTo>
                      <a:lnTo>
                        <a:pt x="21" y="155"/>
                      </a:lnTo>
                      <a:lnTo>
                        <a:pt x="17" y="159"/>
                      </a:lnTo>
                      <a:lnTo>
                        <a:pt x="0" y="87"/>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8" name="íŝlïḍê"/>
                <p:cNvSpPr/>
                <p:nvPr/>
              </p:nvSpPr>
              <p:spPr bwMode="auto">
                <a:xfrm>
                  <a:off x="3492501" y="5083175"/>
                  <a:ext cx="65088" cy="252413"/>
                </a:xfrm>
                <a:custGeom>
                  <a:avLst/>
                  <a:gdLst>
                    <a:gd name="T0" fmla="*/ 9525 w 41"/>
                    <a:gd name="T1" fmla="*/ 0 h 159"/>
                    <a:gd name="T2" fmla="*/ 9525 w 41"/>
                    <a:gd name="T3" fmla="*/ 0 h 159"/>
                    <a:gd name="T4" fmla="*/ 65088 w 41"/>
                    <a:gd name="T5" fmla="*/ 0 h 159"/>
                    <a:gd name="T6" fmla="*/ 65088 w 41"/>
                    <a:gd name="T7" fmla="*/ 0 h 159"/>
                    <a:gd name="T8" fmla="*/ 38100 w 41"/>
                    <a:gd name="T9" fmla="*/ 222250 h 159"/>
                    <a:gd name="T10" fmla="*/ 38100 w 41"/>
                    <a:gd name="T11" fmla="*/ 222250 h 159"/>
                    <a:gd name="T12" fmla="*/ 36513 w 41"/>
                    <a:gd name="T13" fmla="*/ 230188 h 159"/>
                    <a:gd name="T14" fmla="*/ 31750 w 41"/>
                    <a:gd name="T15" fmla="*/ 239713 h 159"/>
                    <a:gd name="T16" fmla="*/ 25400 w 41"/>
                    <a:gd name="T17" fmla="*/ 246063 h 159"/>
                    <a:gd name="T18" fmla="*/ 19050 w 41"/>
                    <a:gd name="T19" fmla="*/ 252413 h 159"/>
                    <a:gd name="T20" fmla="*/ 19050 w 41"/>
                    <a:gd name="T21" fmla="*/ 252413 h 159"/>
                    <a:gd name="T22" fmla="*/ 0 w 41"/>
                    <a:gd name="T23" fmla="*/ 136525 h 159"/>
                    <a:gd name="T24" fmla="*/ 0 w 41"/>
                    <a:gd name="T25" fmla="*/ 136525 h 159"/>
                    <a:gd name="T26" fmla="*/ 9525 w 41"/>
                    <a:gd name="T27" fmla="*/ 0 h 159"/>
                    <a:gd name="T28" fmla="*/ 9525 w 41"/>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1" h="159">
                      <a:moveTo>
                        <a:pt x="6" y="0"/>
                      </a:moveTo>
                      <a:lnTo>
                        <a:pt x="6" y="0"/>
                      </a:lnTo>
                      <a:lnTo>
                        <a:pt x="41" y="0"/>
                      </a:lnTo>
                      <a:lnTo>
                        <a:pt x="24" y="140"/>
                      </a:lnTo>
                      <a:lnTo>
                        <a:pt x="23" y="145"/>
                      </a:lnTo>
                      <a:lnTo>
                        <a:pt x="20" y="151"/>
                      </a:lnTo>
                      <a:lnTo>
                        <a:pt x="16" y="155"/>
                      </a:lnTo>
                      <a:lnTo>
                        <a:pt x="12" y="159"/>
                      </a:lnTo>
                      <a:lnTo>
                        <a:pt x="0" y="86"/>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19" name="ïṩliḋé"/>
                <p:cNvSpPr/>
                <p:nvPr/>
              </p:nvSpPr>
              <p:spPr bwMode="auto">
                <a:xfrm>
                  <a:off x="3495676" y="5083175"/>
                  <a:ext cx="61913" cy="252413"/>
                </a:xfrm>
                <a:custGeom>
                  <a:avLst/>
                  <a:gdLst>
                    <a:gd name="T0" fmla="*/ 12700 w 39"/>
                    <a:gd name="T1" fmla="*/ 0 h 159"/>
                    <a:gd name="T2" fmla="*/ 12700 w 39"/>
                    <a:gd name="T3" fmla="*/ 0 h 159"/>
                    <a:gd name="T4" fmla="*/ 61913 w 39"/>
                    <a:gd name="T5" fmla="*/ 0 h 159"/>
                    <a:gd name="T6" fmla="*/ 61913 w 39"/>
                    <a:gd name="T7" fmla="*/ 0 h 159"/>
                    <a:gd name="T8" fmla="*/ 34925 w 39"/>
                    <a:gd name="T9" fmla="*/ 222250 h 159"/>
                    <a:gd name="T10" fmla="*/ 34925 w 39"/>
                    <a:gd name="T11" fmla="*/ 222250 h 159"/>
                    <a:gd name="T12" fmla="*/ 33338 w 39"/>
                    <a:gd name="T13" fmla="*/ 230188 h 159"/>
                    <a:gd name="T14" fmla="*/ 28575 w 39"/>
                    <a:gd name="T15" fmla="*/ 239713 h 159"/>
                    <a:gd name="T16" fmla="*/ 22225 w 39"/>
                    <a:gd name="T17" fmla="*/ 246063 h 159"/>
                    <a:gd name="T18" fmla="*/ 15875 w 39"/>
                    <a:gd name="T19" fmla="*/ 252413 h 159"/>
                    <a:gd name="T20" fmla="*/ 15875 w 39"/>
                    <a:gd name="T21" fmla="*/ 252413 h 159"/>
                    <a:gd name="T22" fmla="*/ 0 w 39"/>
                    <a:gd name="T23" fmla="*/ 133350 h 159"/>
                    <a:gd name="T24" fmla="*/ 0 w 39"/>
                    <a:gd name="T25" fmla="*/ 133350 h 159"/>
                    <a:gd name="T26" fmla="*/ 12700 w 39"/>
                    <a:gd name="T27" fmla="*/ 0 h 159"/>
                    <a:gd name="T28" fmla="*/ 12700 w 39"/>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 h="159">
                      <a:moveTo>
                        <a:pt x="8" y="0"/>
                      </a:moveTo>
                      <a:lnTo>
                        <a:pt x="8" y="0"/>
                      </a:lnTo>
                      <a:lnTo>
                        <a:pt x="39" y="0"/>
                      </a:lnTo>
                      <a:lnTo>
                        <a:pt x="22" y="140"/>
                      </a:lnTo>
                      <a:lnTo>
                        <a:pt x="21" y="145"/>
                      </a:lnTo>
                      <a:lnTo>
                        <a:pt x="18" y="151"/>
                      </a:lnTo>
                      <a:lnTo>
                        <a:pt x="14" y="155"/>
                      </a:lnTo>
                      <a:lnTo>
                        <a:pt x="10" y="159"/>
                      </a:lnTo>
                      <a:lnTo>
                        <a:pt x="0" y="84"/>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0" name="ïṣḷiḑê"/>
                <p:cNvSpPr/>
                <p:nvPr/>
              </p:nvSpPr>
              <p:spPr bwMode="auto">
                <a:xfrm>
                  <a:off x="3502026" y="5083175"/>
                  <a:ext cx="55563" cy="252413"/>
                </a:xfrm>
                <a:custGeom>
                  <a:avLst/>
                  <a:gdLst>
                    <a:gd name="T0" fmla="*/ 12700 w 35"/>
                    <a:gd name="T1" fmla="*/ 0 h 159"/>
                    <a:gd name="T2" fmla="*/ 12700 w 35"/>
                    <a:gd name="T3" fmla="*/ 0 h 159"/>
                    <a:gd name="T4" fmla="*/ 55563 w 35"/>
                    <a:gd name="T5" fmla="*/ 0 h 159"/>
                    <a:gd name="T6" fmla="*/ 55563 w 35"/>
                    <a:gd name="T7" fmla="*/ 0 h 159"/>
                    <a:gd name="T8" fmla="*/ 28575 w 35"/>
                    <a:gd name="T9" fmla="*/ 222250 h 159"/>
                    <a:gd name="T10" fmla="*/ 28575 w 35"/>
                    <a:gd name="T11" fmla="*/ 222250 h 159"/>
                    <a:gd name="T12" fmla="*/ 26988 w 35"/>
                    <a:gd name="T13" fmla="*/ 230188 h 159"/>
                    <a:gd name="T14" fmla="*/ 22225 w 35"/>
                    <a:gd name="T15" fmla="*/ 239713 h 159"/>
                    <a:gd name="T16" fmla="*/ 17463 w 35"/>
                    <a:gd name="T17" fmla="*/ 246063 h 159"/>
                    <a:gd name="T18" fmla="*/ 11113 w 35"/>
                    <a:gd name="T19" fmla="*/ 252413 h 159"/>
                    <a:gd name="T20" fmla="*/ 11113 w 35"/>
                    <a:gd name="T21" fmla="*/ 252413 h 159"/>
                    <a:gd name="T22" fmla="*/ 0 w 35"/>
                    <a:gd name="T23" fmla="*/ 133350 h 159"/>
                    <a:gd name="T24" fmla="*/ 0 w 35"/>
                    <a:gd name="T25" fmla="*/ 133350 h 159"/>
                    <a:gd name="T26" fmla="*/ 12700 w 35"/>
                    <a:gd name="T27" fmla="*/ 0 h 159"/>
                    <a:gd name="T28" fmla="*/ 12700 w 35"/>
                    <a:gd name="T29" fmla="*/ 0 h 1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5" h="159">
                      <a:moveTo>
                        <a:pt x="8" y="0"/>
                      </a:moveTo>
                      <a:lnTo>
                        <a:pt x="8" y="0"/>
                      </a:lnTo>
                      <a:lnTo>
                        <a:pt x="35" y="0"/>
                      </a:lnTo>
                      <a:lnTo>
                        <a:pt x="18" y="140"/>
                      </a:lnTo>
                      <a:lnTo>
                        <a:pt x="17" y="145"/>
                      </a:lnTo>
                      <a:lnTo>
                        <a:pt x="14" y="151"/>
                      </a:lnTo>
                      <a:lnTo>
                        <a:pt x="11" y="155"/>
                      </a:lnTo>
                      <a:lnTo>
                        <a:pt x="7" y="159"/>
                      </a:lnTo>
                      <a:lnTo>
                        <a:pt x="0" y="84"/>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1" name="ïśḷíḋè"/>
                <p:cNvSpPr/>
                <p:nvPr/>
              </p:nvSpPr>
              <p:spPr bwMode="auto">
                <a:xfrm>
                  <a:off x="3508376" y="5083175"/>
                  <a:ext cx="49213" cy="249238"/>
                </a:xfrm>
                <a:custGeom>
                  <a:avLst/>
                  <a:gdLst>
                    <a:gd name="T0" fmla="*/ 11113 w 31"/>
                    <a:gd name="T1" fmla="*/ 0 h 157"/>
                    <a:gd name="T2" fmla="*/ 11113 w 31"/>
                    <a:gd name="T3" fmla="*/ 0 h 157"/>
                    <a:gd name="T4" fmla="*/ 49213 w 31"/>
                    <a:gd name="T5" fmla="*/ 0 h 157"/>
                    <a:gd name="T6" fmla="*/ 49213 w 31"/>
                    <a:gd name="T7" fmla="*/ 0 h 157"/>
                    <a:gd name="T8" fmla="*/ 22225 w 31"/>
                    <a:gd name="T9" fmla="*/ 222250 h 157"/>
                    <a:gd name="T10" fmla="*/ 22225 w 31"/>
                    <a:gd name="T11" fmla="*/ 222250 h 157"/>
                    <a:gd name="T12" fmla="*/ 20638 w 31"/>
                    <a:gd name="T13" fmla="*/ 230188 h 157"/>
                    <a:gd name="T14" fmla="*/ 15875 w 31"/>
                    <a:gd name="T15" fmla="*/ 239713 h 157"/>
                    <a:gd name="T16" fmla="*/ 11113 w 31"/>
                    <a:gd name="T17" fmla="*/ 246063 h 157"/>
                    <a:gd name="T18" fmla="*/ 4763 w 31"/>
                    <a:gd name="T19" fmla="*/ 249238 h 157"/>
                    <a:gd name="T20" fmla="*/ 4763 w 31"/>
                    <a:gd name="T21" fmla="*/ 249238 h 157"/>
                    <a:gd name="T22" fmla="*/ 0 w 31"/>
                    <a:gd name="T23" fmla="*/ 131763 h 157"/>
                    <a:gd name="T24" fmla="*/ 0 w 31"/>
                    <a:gd name="T25" fmla="*/ 131763 h 157"/>
                    <a:gd name="T26" fmla="*/ 11113 w 31"/>
                    <a:gd name="T27" fmla="*/ 0 h 157"/>
                    <a:gd name="T28" fmla="*/ 11113 w 31"/>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1" h="157">
                      <a:moveTo>
                        <a:pt x="7" y="0"/>
                      </a:moveTo>
                      <a:lnTo>
                        <a:pt x="7" y="0"/>
                      </a:lnTo>
                      <a:lnTo>
                        <a:pt x="31" y="0"/>
                      </a:lnTo>
                      <a:lnTo>
                        <a:pt x="14" y="140"/>
                      </a:lnTo>
                      <a:lnTo>
                        <a:pt x="13" y="145"/>
                      </a:lnTo>
                      <a:lnTo>
                        <a:pt x="10" y="151"/>
                      </a:lnTo>
                      <a:lnTo>
                        <a:pt x="7" y="155"/>
                      </a:lnTo>
                      <a:lnTo>
                        <a:pt x="3" y="157"/>
                      </a:lnTo>
                      <a:lnTo>
                        <a:pt x="0" y="83"/>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2" name="íSlîḑê"/>
                <p:cNvSpPr/>
                <p:nvPr/>
              </p:nvSpPr>
              <p:spPr bwMode="auto">
                <a:xfrm>
                  <a:off x="3513138" y="5083175"/>
                  <a:ext cx="44450" cy="249238"/>
                </a:xfrm>
                <a:custGeom>
                  <a:avLst/>
                  <a:gdLst>
                    <a:gd name="T0" fmla="*/ 12700 w 28"/>
                    <a:gd name="T1" fmla="*/ 0 h 157"/>
                    <a:gd name="T2" fmla="*/ 1270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1113 w 28"/>
                    <a:gd name="T15" fmla="*/ 239713 h 157"/>
                    <a:gd name="T16" fmla="*/ 6350 w 28"/>
                    <a:gd name="T17" fmla="*/ 246063 h 157"/>
                    <a:gd name="T18" fmla="*/ 0 w 28"/>
                    <a:gd name="T19" fmla="*/ 249238 h 157"/>
                    <a:gd name="T20" fmla="*/ 0 w 28"/>
                    <a:gd name="T21" fmla="*/ 249238 h 157"/>
                    <a:gd name="T22" fmla="*/ 1588 w 28"/>
                    <a:gd name="T23" fmla="*/ 130175 h 157"/>
                    <a:gd name="T24" fmla="*/ 1588 w 28"/>
                    <a:gd name="T25" fmla="*/ 130175 h 157"/>
                    <a:gd name="T26" fmla="*/ 12700 w 28"/>
                    <a:gd name="T27" fmla="*/ 0 h 157"/>
                    <a:gd name="T28" fmla="*/ 1270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 h="157">
                      <a:moveTo>
                        <a:pt x="8" y="0"/>
                      </a:moveTo>
                      <a:lnTo>
                        <a:pt x="8" y="0"/>
                      </a:lnTo>
                      <a:lnTo>
                        <a:pt x="28" y="0"/>
                      </a:lnTo>
                      <a:lnTo>
                        <a:pt x="11" y="140"/>
                      </a:lnTo>
                      <a:lnTo>
                        <a:pt x="10" y="145"/>
                      </a:lnTo>
                      <a:lnTo>
                        <a:pt x="7" y="151"/>
                      </a:lnTo>
                      <a:lnTo>
                        <a:pt x="4" y="155"/>
                      </a:lnTo>
                      <a:lnTo>
                        <a:pt x="0" y="157"/>
                      </a:lnTo>
                      <a:lnTo>
                        <a:pt x="1" y="82"/>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3" name="îşḻîḑe"/>
                <p:cNvSpPr/>
                <p:nvPr/>
              </p:nvSpPr>
              <p:spPr bwMode="auto">
                <a:xfrm>
                  <a:off x="3513138" y="5083175"/>
                  <a:ext cx="44450" cy="249238"/>
                </a:xfrm>
                <a:custGeom>
                  <a:avLst/>
                  <a:gdLst>
                    <a:gd name="T0" fmla="*/ 19050 w 28"/>
                    <a:gd name="T1" fmla="*/ 0 h 157"/>
                    <a:gd name="T2" fmla="*/ 19050 w 28"/>
                    <a:gd name="T3" fmla="*/ 0 h 157"/>
                    <a:gd name="T4" fmla="*/ 44450 w 28"/>
                    <a:gd name="T5" fmla="*/ 0 h 157"/>
                    <a:gd name="T6" fmla="*/ 44450 w 28"/>
                    <a:gd name="T7" fmla="*/ 0 h 157"/>
                    <a:gd name="T8" fmla="*/ 17463 w 28"/>
                    <a:gd name="T9" fmla="*/ 222250 h 157"/>
                    <a:gd name="T10" fmla="*/ 17463 w 28"/>
                    <a:gd name="T11" fmla="*/ 222250 h 157"/>
                    <a:gd name="T12" fmla="*/ 15875 w 28"/>
                    <a:gd name="T13" fmla="*/ 230188 h 157"/>
                    <a:gd name="T14" fmla="*/ 12700 w 28"/>
                    <a:gd name="T15" fmla="*/ 236538 h 157"/>
                    <a:gd name="T16" fmla="*/ 6350 w 28"/>
                    <a:gd name="T17" fmla="*/ 246063 h 157"/>
                    <a:gd name="T18" fmla="*/ 0 w 28"/>
                    <a:gd name="T19" fmla="*/ 249238 h 157"/>
                    <a:gd name="T20" fmla="*/ 0 w 28"/>
                    <a:gd name="T21" fmla="*/ 249238 h 157"/>
                    <a:gd name="T22" fmla="*/ 7938 w 28"/>
                    <a:gd name="T23" fmla="*/ 127000 h 157"/>
                    <a:gd name="T24" fmla="*/ 7938 w 28"/>
                    <a:gd name="T25" fmla="*/ 127000 h 157"/>
                    <a:gd name="T26" fmla="*/ 19050 w 28"/>
                    <a:gd name="T27" fmla="*/ 0 h 157"/>
                    <a:gd name="T28" fmla="*/ 19050 w 28"/>
                    <a:gd name="T29" fmla="*/ 0 h 1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 h="157">
                      <a:moveTo>
                        <a:pt x="12" y="0"/>
                      </a:moveTo>
                      <a:lnTo>
                        <a:pt x="12" y="0"/>
                      </a:lnTo>
                      <a:lnTo>
                        <a:pt x="28" y="0"/>
                      </a:lnTo>
                      <a:lnTo>
                        <a:pt x="11" y="140"/>
                      </a:lnTo>
                      <a:lnTo>
                        <a:pt x="10" y="145"/>
                      </a:lnTo>
                      <a:lnTo>
                        <a:pt x="8" y="149"/>
                      </a:lnTo>
                      <a:lnTo>
                        <a:pt x="4" y="155"/>
                      </a:lnTo>
                      <a:lnTo>
                        <a:pt x="0" y="157"/>
                      </a:lnTo>
                      <a:lnTo>
                        <a:pt x="5" y="8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4" name="iś1ide"/>
                <p:cNvSpPr/>
                <p:nvPr/>
              </p:nvSpPr>
              <p:spPr bwMode="auto">
                <a:xfrm>
                  <a:off x="3514726" y="5083175"/>
                  <a:ext cx="42863" cy="249238"/>
                </a:xfrm>
                <a:custGeom>
                  <a:avLst/>
                  <a:gdLst>
                    <a:gd name="T0" fmla="*/ 23813 w 27"/>
                    <a:gd name="T1" fmla="*/ 0 h 157"/>
                    <a:gd name="T2" fmla="*/ 42863 w 27"/>
                    <a:gd name="T3" fmla="*/ 0 h 157"/>
                    <a:gd name="T4" fmla="*/ 15875 w 27"/>
                    <a:gd name="T5" fmla="*/ 222250 h 157"/>
                    <a:gd name="T6" fmla="*/ 15875 w 27"/>
                    <a:gd name="T7" fmla="*/ 222250 h 157"/>
                    <a:gd name="T8" fmla="*/ 14288 w 27"/>
                    <a:gd name="T9" fmla="*/ 230188 h 157"/>
                    <a:gd name="T10" fmla="*/ 11113 w 27"/>
                    <a:gd name="T11" fmla="*/ 236538 h 157"/>
                    <a:gd name="T12" fmla="*/ 4763 w 27"/>
                    <a:gd name="T13" fmla="*/ 242888 h 157"/>
                    <a:gd name="T14" fmla="*/ 0 w 27"/>
                    <a:gd name="T15" fmla="*/ 249238 h 157"/>
                    <a:gd name="T16" fmla="*/ 23813 w 27"/>
                    <a:gd name="T17" fmla="*/ 0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157">
                      <a:moveTo>
                        <a:pt x="15" y="0"/>
                      </a:moveTo>
                      <a:lnTo>
                        <a:pt x="27" y="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225" name="iṣḷîḓe"/>
                <p:cNvSpPr/>
                <p:nvPr/>
              </p:nvSpPr>
              <p:spPr bwMode="auto">
                <a:xfrm>
                  <a:off x="2687638" y="4930775"/>
                  <a:ext cx="47625" cy="55563"/>
                </a:xfrm>
                <a:custGeom>
                  <a:avLst/>
                  <a:gdLst>
                    <a:gd name="T0" fmla="*/ 47625 w 30"/>
                    <a:gd name="T1" fmla="*/ 3175 h 35"/>
                    <a:gd name="T2" fmla="*/ 47625 w 30"/>
                    <a:gd name="T3" fmla="*/ 3175 h 35"/>
                    <a:gd name="T4" fmla="*/ 42863 w 30"/>
                    <a:gd name="T5" fmla="*/ 22225 h 35"/>
                    <a:gd name="T6" fmla="*/ 36513 w 30"/>
                    <a:gd name="T7" fmla="*/ 47625 h 35"/>
                    <a:gd name="T8" fmla="*/ 36513 w 30"/>
                    <a:gd name="T9" fmla="*/ 47625 h 35"/>
                    <a:gd name="T10" fmla="*/ 31750 w 30"/>
                    <a:gd name="T11" fmla="*/ 53975 h 35"/>
                    <a:gd name="T12" fmla="*/ 30163 w 30"/>
                    <a:gd name="T13" fmla="*/ 55563 h 35"/>
                    <a:gd name="T14" fmla="*/ 25400 w 30"/>
                    <a:gd name="T15" fmla="*/ 53975 h 35"/>
                    <a:gd name="T16" fmla="*/ 22225 w 30"/>
                    <a:gd name="T17" fmla="*/ 49213 h 35"/>
                    <a:gd name="T18" fmla="*/ 17463 w 30"/>
                    <a:gd name="T19" fmla="*/ 41275 h 35"/>
                    <a:gd name="T20" fmla="*/ 0 w 30"/>
                    <a:gd name="T21" fmla="*/ 11113 h 35"/>
                    <a:gd name="T22" fmla="*/ 0 w 30"/>
                    <a:gd name="T23" fmla="*/ 11113 h 35"/>
                    <a:gd name="T24" fmla="*/ 4763 w 30"/>
                    <a:gd name="T25" fmla="*/ 9525 h 35"/>
                    <a:gd name="T26" fmla="*/ 12700 w 30"/>
                    <a:gd name="T27" fmla="*/ 3175 h 35"/>
                    <a:gd name="T28" fmla="*/ 19050 w 30"/>
                    <a:gd name="T29" fmla="*/ 0 h 35"/>
                    <a:gd name="T30" fmla="*/ 28575 w 30"/>
                    <a:gd name="T31" fmla="*/ 0 h 35"/>
                    <a:gd name="T32" fmla="*/ 36513 w 30"/>
                    <a:gd name="T33" fmla="*/ 0 h 35"/>
                    <a:gd name="T34" fmla="*/ 47625 w 30"/>
                    <a:gd name="T35" fmla="*/ 3175 h 35"/>
                    <a:gd name="T36" fmla="*/ 47625 w 30"/>
                    <a:gd name="T37" fmla="*/ 3175 h 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 h="35">
                      <a:moveTo>
                        <a:pt x="30" y="2"/>
                      </a:moveTo>
                      <a:lnTo>
                        <a:pt x="30" y="2"/>
                      </a:lnTo>
                      <a:lnTo>
                        <a:pt x="27" y="14"/>
                      </a:lnTo>
                      <a:lnTo>
                        <a:pt x="23" y="30"/>
                      </a:lnTo>
                      <a:lnTo>
                        <a:pt x="20" y="34"/>
                      </a:lnTo>
                      <a:lnTo>
                        <a:pt x="19" y="35"/>
                      </a:lnTo>
                      <a:lnTo>
                        <a:pt x="16" y="34"/>
                      </a:lnTo>
                      <a:lnTo>
                        <a:pt x="14" y="31"/>
                      </a:lnTo>
                      <a:lnTo>
                        <a:pt x="11" y="26"/>
                      </a:lnTo>
                      <a:lnTo>
                        <a:pt x="0" y="7"/>
                      </a:lnTo>
                      <a:lnTo>
                        <a:pt x="3" y="6"/>
                      </a:lnTo>
                      <a:lnTo>
                        <a:pt x="8" y="2"/>
                      </a:lnTo>
                      <a:lnTo>
                        <a:pt x="12" y="0"/>
                      </a:lnTo>
                      <a:lnTo>
                        <a:pt x="18" y="0"/>
                      </a:lnTo>
                      <a:lnTo>
                        <a:pt x="23" y="0"/>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24" name="íŝ1ídê"/>
              <p:cNvGrpSpPr/>
              <p:nvPr/>
            </p:nvGrpSpPr>
            <p:grpSpPr>
              <a:xfrm>
                <a:off x="5953992" y="4142723"/>
                <a:ext cx="183605" cy="543645"/>
                <a:chOff x="2555876" y="4340225"/>
                <a:chExt cx="203200" cy="601663"/>
              </a:xfrm>
              <a:solidFill>
                <a:schemeClr val="accent4"/>
              </a:solidFill>
            </p:grpSpPr>
            <p:sp>
              <p:nvSpPr>
                <p:cNvPr id="125" name="ïšḷîḋé"/>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6" name="îsľïḑè"/>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7" name="î$ḻíḍè"/>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8" name="îs1îďè"/>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25" name="îṣḻiḑê"/>
              <p:cNvGrpSpPr/>
              <p:nvPr/>
            </p:nvGrpSpPr>
            <p:grpSpPr>
              <a:xfrm>
                <a:off x="6372842" y="4148452"/>
                <a:ext cx="720077" cy="553686"/>
                <a:chOff x="3019426" y="4346575"/>
                <a:chExt cx="796925" cy="612776"/>
              </a:xfrm>
              <a:solidFill>
                <a:schemeClr val="accent5"/>
              </a:solidFill>
            </p:grpSpPr>
            <p:sp>
              <p:nvSpPr>
                <p:cNvPr id="119" name="ïŝlîḋé"/>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0" name="îṧliḑê"/>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21" name="išḷidè"/>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2" name="îṡḷîḍê"/>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3" name="íŝ1íďé"/>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24" name="iśḻíďè"/>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26" name="íSḻîdé"/>
              <p:cNvSpPr/>
              <p:nvPr/>
            </p:nvSpPr>
            <p:spPr bwMode="auto">
              <a:xfrm>
                <a:off x="7286565" y="2226950"/>
                <a:ext cx="354301" cy="444669"/>
              </a:xfrm>
              <a:custGeom>
                <a:avLst/>
                <a:gdLst>
                  <a:gd name="T0" fmla="*/ 130175 w 247"/>
                  <a:gd name="T1" fmla="*/ 238125 h 310"/>
                  <a:gd name="T2" fmla="*/ 138113 w 247"/>
                  <a:gd name="T3" fmla="*/ 209550 h 310"/>
                  <a:gd name="T4" fmla="*/ 138113 w 247"/>
                  <a:gd name="T5" fmla="*/ 93663 h 310"/>
                  <a:gd name="T6" fmla="*/ 125413 w 247"/>
                  <a:gd name="T7" fmla="*/ 79375 h 310"/>
                  <a:gd name="T8" fmla="*/ 127000 w 247"/>
                  <a:gd name="T9" fmla="*/ 26988 h 310"/>
                  <a:gd name="T10" fmla="*/ 127000 w 247"/>
                  <a:gd name="T11" fmla="*/ 20638 h 310"/>
                  <a:gd name="T12" fmla="*/ 146050 w 247"/>
                  <a:gd name="T13" fmla="*/ 7938 h 310"/>
                  <a:gd name="T14" fmla="*/ 198438 w 247"/>
                  <a:gd name="T15" fmla="*/ 0 h 310"/>
                  <a:gd name="T16" fmla="*/ 257175 w 247"/>
                  <a:gd name="T17" fmla="*/ 9525 h 310"/>
                  <a:gd name="T18" fmla="*/ 266700 w 247"/>
                  <a:gd name="T19" fmla="*/ 25400 h 310"/>
                  <a:gd name="T20" fmla="*/ 269875 w 247"/>
                  <a:gd name="T21" fmla="*/ 26988 h 310"/>
                  <a:gd name="T22" fmla="*/ 266700 w 247"/>
                  <a:gd name="T23" fmla="*/ 79375 h 310"/>
                  <a:gd name="T24" fmla="*/ 257175 w 247"/>
                  <a:gd name="T25" fmla="*/ 92075 h 310"/>
                  <a:gd name="T26" fmla="*/ 247650 w 247"/>
                  <a:gd name="T27" fmla="*/ 209550 h 310"/>
                  <a:gd name="T28" fmla="*/ 249238 w 247"/>
                  <a:gd name="T29" fmla="*/ 222250 h 310"/>
                  <a:gd name="T30" fmla="*/ 263525 w 247"/>
                  <a:gd name="T31" fmla="*/ 238125 h 310"/>
                  <a:gd name="T32" fmla="*/ 301625 w 247"/>
                  <a:gd name="T33" fmla="*/ 271463 h 310"/>
                  <a:gd name="T34" fmla="*/ 366713 w 247"/>
                  <a:gd name="T35" fmla="*/ 352425 h 310"/>
                  <a:gd name="T36" fmla="*/ 390525 w 247"/>
                  <a:gd name="T37" fmla="*/ 401638 h 310"/>
                  <a:gd name="T38" fmla="*/ 385763 w 247"/>
                  <a:gd name="T39" fmla="*/ 441325 h 310"/>
                  <a:gd name="T40" fmla="*/ 374650 w 247"/>
                  <a:gd name="T41" fmla="*/ 452438 h 310"/>
                  <a:gd name="T42" fmla="*/ 296863 w 247"/>
                  <a:gd name="T43" fmla="*/ 482600 h 310"/>
                  <a:gd name="T44" fmla="*/ 223838 w 247"/>
                  <a:gd name="T45" fmla="*/ 492125 h 310"/>
                  <a:gd name="T46" fmla="*/ 179388 w 247"/>
                  <a:gd name="T47" fmla="*/ 492125 h 310"/>
                  <a:gd name="T48" fmla="*/ 80963 w 247"/>
                  <a:gd name="T49" fmla="*/ 481013 h 310"/>
                  <a:gd name="T50" fmla="*/ 100013 w 247"/>
                  <a:gd name="T51" fmla="*/ 452438 h 310"/>
                  <a:gd name="T52" fmla="*/ 131763 w 247"/>
                  <a:gd name="T53" fmla="*/ 455613 h 310"/>
                  <a:gd name="T54" fmla="*/ 96838 w 247"/>
                  <a:gd name="T55" fmla="*/ 444500 h 310"/>
                  <a:gd name="T56" fmla="*/ 80963 w 247"/>
                  <a:gd name="T57" fmla="*/ 334963 h 310"/>
                  <a:gd name="T58" fmla="*/ 120650 w 247"/>
                  <a:gd name="T59" fmla="*/ 285750 h 310"/>
                  <a:gd name="T60" fmla="*/ 80963 w 247"/>
                  <a:gd name="T61" fmla="*/ 322263 h 310"/>
                  <a:gd name="T62" fmla="*/ 107950 w 247"/>
                  <a:gd name="T63" fmla="*/ 252413 h 310"/>
                  <a:gd name="T64" fmla="*/ 80963 w 247"/>
                  <a:gd name="T65" fmla="*/ 481013 h 310"/>
                  <a:gd name="T66" fmla="*/ 47625 w 247"/>
                  <a:gd name="T67" fmla="*/ 469900 h 310"/>
                  <a:gd name="T68" fmla="*/ 17463 w 247"/>
                  <a:gd name="T69" fmla="*/ 452438 h 310"/>
                  <a:gd name="T70" fmla="*/ 3175 w 247"/>
                  <a:gd name="T71" fmla="*/ 428625 h 310"/>
                  <a:gd name="T72" fmla="*/ 4763 w 247"/>
                  <a:gd name="T73" fmla="*/ 398463 h 310"/>
                  <a:gd name="T74" fmla="*/ 42863 w 247"/>
                  <a:gd name="T75" fmla="*/ 325438 h 310"/>
                  <a:gd name="T76" fmla="*/ 80963 w 247"/>
                  <a:gd name="T77" fmla="*/ 322263 h 310"/>
                  <a:gd name="T78" fmla="*/ 42863 w 247"/>
                  <a:gd name="T79" fmla="*/ 361950 h 310"/>
                  <a:gd name="T80" fmla="*/ 28575 w 247"/>
                  <a:gd name="T81" fmla="*/ 395288 h 310"/>
                  <a:gd name="T82" fmla="*/ 28575 w 247"/>
                  <a:gd name="T83" fmla="*/ 414338 h 310"/>
                  <a:gd name="T84" fmla="*/ 42863 w 247"/>
                  <a:gd name="T85" fmla="*/ 433388 h 310"/>
                  <a:gd name="T86" fmla="*/ 80963 w 247"/>
                  <a:gd name="T87" fmla="*/ 481013 h 310"/>
                  <a:gd name="T88" fmla="*/ 80963 w 247"/>
                  <a:gd name="T89" fmla="*/ 334963 h 310"/>
                  <a:gd name="T90" fmla="*/ 53975 w 247"/>
                  <a:gd name="T91" fmla="*/ 385763 h 310"/>
                  <a:gd name="T92" fmla="*/ 57150 w 247"/>
                  <a:gd name="T93" fmla="*/ 411163 h 310"/>
                  <a:gd name="T94" fmla="*/ 80963 w 247"/>
                  <a:gd name="T95" fmla="*/ 434975 h 3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47" h="310">
                    <a:moveTo>
                      <a:pt x="80" y="150"/>
                    </a:moveTo>
                    <a:lnTo>
                      <a:pt x="80" y="150"/>
                    </a:lnTo>
                    <a:lnTo>
                      <a:pt x="82" y="150"/>
                    </a:lnTo>
                    <a:lnTo>
                      <a:pt x="84" y="146"/>
                    </a:lnTo>
                    <a:lnTo>
                      <a:pt x="86" y="140"/>
                    </a:lnTo>
                    <a:lnTo>
                      <a:pt x="87" y="132"/>
                    </a:lnTo>
                    <a:lnTo>
                      <a:pt x="87" y="59"/>
                    </a:lnTo>
                    <a:lnTo>
                      <a:pt x="82" y="55"/>
                    </a:lnTo>
                    <a:lnTo>
                      <a:pt x="80" y="50"/>
                    </a:lnTo>
                    <a:lnTo>
                      <a:pt x="79" y="50"/>
                    </a:lnTo>
                    <a:lnTo>
                      <a:pt x="79" y="17"/>
                    </a:lnTo>
                    <a:lnTo>
                      <a:pt x="80" y="17"/>
                    </a:lnTo>
                    <a:lnTo>
                      <a:pt x="80" y="16"/>
                    </a:lnTo>
                    <a:lnTo>
                      <a:pt x="80" y="13"/>
                    </a:lnTo>
                    <a:lnTo>
                      <a:pt x="83" y="10"/>
                    </a:lnTo>
                    <a:lnTo>
                      <a:pt x="87" y="6"/>
                    </a:lnTo>
                    <a:lnTo>
                      <a:pt x="92" y="5"/>
                    </a:lnTo>
                    <a:lnTo>
                      <a:pt x="107" y="1"/>
                    </a:lnTo>
                    <a:lnTo>
                      <a:pt x="125" y="0"/>
                    </a:lnTo>
                    <a:lnTo>
                      <a:pt x="141" y="1"/>
                    </a:lnTo>
                    <a:lnTo>
                      <a:pt x="156" y="5"/>
                    </a:lnTo>
                    <a:lnTo>
                      <a:pt x="162" y="6"/>
                    </a:lnTo>
                    <a:lnTo>
                      <a:pt x="166" y="10"/>
                    </a:lnTo>
                    <a:lnTo>
                      <a:pt x="168" y="13"/>
                    </a:lnTo>
                    <a:lnTo>
                      <a:pt x="168" y="16"/>
                    </a:lnTo>
                    <a:lnTo>
                      <a:pt x="168" y="17"/>
                    </a:lnTo>
                    <a:lnTo>
                      <a:pt x="170" y="17"/>
                    </a:lnTo>
                    <a:lnTo>
                      <a:pt x="170" y="50"/>
                    </a:lnTo>
                    <a:lnTo>
                      <a:pt x="168" y="50"/>
                    </a:lnTo>
                    <a:lnTo>
                      <a:pt x="168" y="52"/>
                    </a:lnTo>
                    <a:lnTo>
                      <a:pt x="166" y="55"/>
                    </a:lnTo>
                    <a:lnTo>
                      <a:pt x="162" y="58"/>
                    </a:lnTo>
                    <a:lnTo>
                      <a:pt x="156" y="59"/>
                    </a:lnTo>
                    <a:lnTo>
                      <a:pt x="156" y="132"/>
                    </a:lnTo>
                    <a:lnTo>
                      <a:pt x="156" y="136"/>
                    </a:lnTo>
                    <a:lnTo>
                      <a:pt x="157" y="140"/>
                    </a:lnTo>
                    <a:lnTo>
                      <a:pt x="160" y="146"/>
                    </a:lnTo>
                    <a:lnTo>
                      <a:pt x="164"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21" y="293"/>
                    </a:lnTo>
                    <a:lnTo>
                      <a:pt x="205" y="300"/>
                    </a:lnTo>
                    <a:lnTo>
                      <a:pt x="187" y="304"/>
                    </a:lnTo>
                    <a:lnTo>
                      <a:pt x="171" y="307"/>
                    </a:lnTo>
                    <a:lnTo>
                      <a:pt x="155" y="310"/>
                    </a:lnTo>
                    <a:lnTo>
                      <a:pt x="141" y="310"/>
                    </a:lnTo>
                    <a:lnTo>
                      <a:pt x="124" y="310"/>
                    </a:lnTo>
                    <a:lnTo>
                      <a:pt x="113" y="310"/>
                    </a:lnTo>
                    <a:lnTo>
                      <a:pt x="95" y="310"/>
                    </a:lnTo>
                    <a:lnTo>
                      <a:pt x="74" y="307"/>
                    </a:lnTo>
                    <a:lnTo>
                      <a:pt x="51" y="303"/>
                    </a:lnTo>
                    <a:lnTo>
                      <a:pt x="51" y="282"/>
                    </a:lnTo>
                    <a:lnTo>
                      <a:pt x="63" y="285"/>
                    </a:lnTo>
                    <a:lnTo>
                      <a:pt x="72" y="287"/>
                    </a:lnTo>
                    <a:lnTo>
                      <a:pt x="83" y="287"/>
                    </a:lnTo>
                    <a:lnTo>
                      <a:pt x="72" y="284"/>
                    </a:lnTo>
                    <a:lnTo>
                      <a:pt x="61" y="280"/>
                    </a:lnTo>
                    <a:lnTo>
                      <a:pt x="51" y="274"/>
                    </a:lnTo>
                    <a:lnTo>
                      <a:pt x="51" y="211"/>
                    </a:lnTo>
                    <a:lnTo>
                      <a:pt x="60" y="199"/>
                    </a:lnTo>
                    <a:lnTo>
                      <a:pt x="68" y="189"/>
                    </a:lnTo>
                    <a:lnTo>
                      <a:pt x="76" y="180"/>
                    </a:lnTo>
                    <a:lnTo>
                      <a:pt x="68" y="186"/>
                    </a:lnTo>
                    <a:lnTo>
                      <a:pt x="51" y="203"/>
                    </a:lnTo>
                    <a:lnTo>
                      <a:pt x="51" y="178"/>
                    </a:lnTo>
                    <a:lnTo>
                      <a:pt x="68" y="159"/>
                    </a:lnTo>
                    <a:lnTo>
                      <a:pt x="80" y="150"/>
                    </a:lnTo>
                    <a:close/>
                    <a:moveTo>
                      <a:pt x="51" y="303"/>
                    </a:moveTo>
                    <a:lnTo>
                      <a:pt x="51" y="303"/>
                    </a:lnTo>
                    <a:lnTo>
                      <a:pt x="40" y="299"/>
                    </a:lnTo>
                    <a:lnTo>
                      <a:pt x="30" y="296"/>
                    </a:lnTo>
                    <a:lnTo>
                      <a:pt x="21" y="291"/>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38" y="215"/>
                    </a:lnTo>
                    <a:lnTo>
                      <a:pt x="27" y="228"/>
                    </a:lnTo>
                    <a:lnTo>
                      <a:pt x="23" y="235"/>
                    </a:lnTo>
                    <a:lnTo>
                      <a:pt x="21" y="242"/>
                    </a:lnTo>
                    <a:lnTo>
                      <a:pt x="18" y="249"/>
                    </a:lnTo>
                    <a:lnTo>
                      <a:pt x="18" y="255"/>
                    </a:lnTo>
                    <a:lnTo>
                      <a:pt x="18" y="261"/>
                    </a:lnTo>
                    <a:lnTo>
                      <a:pt x="21" y="266"/>
                    </a:lnTo>
                    <a:lnTo>
                      <a:pt x="23" y="270"/>
                    </a:lnTo>
                    <a:lnTo>
                      <a:pt x="27" y="273"/>
                    </a:lnTo>
                    <a:lnTo>
                      <a:pt x="38" y="278"/>
                    </a:lnTo>
                    <a:lnTo>
                      <a:pt x="51" y="282"/>
                    </a:lnTo>
                    <a:lnTo>
                      <a:pt x="51" y="303"/>
                    </a:lnTo>
                    <a:close/>
                    <a:moveTo>
                      <a:pt x="51" y="211"/>
                    </a:moveTo>
                    <a:lnTo>
                      <a:pt x="51" y="211"/>
                    </a:lnTo>
                    <a:lnTo>
                      <a:pt x="44" y="222"/>
                    </a:lnTo>
                    <a:lnTo>
                      <a:pt x="38" y="232"/>
                    </a:lnTo>
                    <a:lnTo>
                      <a:pt x="34" y="243"/>
                    </a:lnTo>
                    <a:lnTo>
                      <a:pt x="33" y="253"/>
                    </a:lnTo>
                    <a:lnTo>
                      <a:pt x="36" y="259"/>
                    </a:lnTo>
                    <a:lnTo>
                      <a:pt x="38" y="265"/>
                    </a:lnTo>
                    <a:lnTo>
                      <a:pt x="44" y="270"/>
                    </a:lnTo>
                    <a:lnTo>
                      <a:pt x="51" y="274"/>
                    </a:lnTo>
                    <a:lnTo>
                      <a:pt x="51" y="21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nvGrpSpPr>
              <p:cNvPr id="27" name="išlíḋe"/>
              <p:cNvGrpSpPr/>
              <p:nvPr/>
            </p:nvGrpSpPr>
            <p:grpSpPr>
              <a:xfrm>
                <a:off x="4730437" y="2075728"/>
                <a:ext cx="365778" cy="552253"/>
                <a:chOff x="1201738" y="2052638"/>
                <a:chExt cx="404813" cy="611188"/>
              </a:xfrm>
              <a:solidFill>
                <a:schemeClr val="accent2"/>
              </a:solidFill>
            </p:grpSpPr>
            <p:sp>
              <p:nvSpPr>
                <p:cNvPr id="115" name="iṡļiḋé"/>
                <p:cNvSpPr/>
                <p:nvPr/>
              </p:nvSpPr>
              <p:spPr bwMode="auto">
                <a:xfrm>
                  <a:off x="1325563" y="2101850"/>
                  <a:ext cx="139700" cy="139700"/>
                </a:xfrm>
                <a:custGeom>
                  <a:avLst/>
                  <a:gdLst>
                    <a:gd name="T0" fmla="*/ 88 w 88"/>
                    <a:gd name="T1" fmla="*/ 44 h 88"/>
                    <a:gd name="T2" fmla="*/ 88 w 88"/>
                    <a:gd name="T3" fmla="*/ 44 h 88"/>
                    <a:gd name="T4" fmla="*/ 86 w 88"/>
                    <a:gd name="T5" fmla="*/ 36 h 88"/>
                    <a:gd name="T6" fmla="*/ 83 w 88"/>
                    <a:gd name="T7" fmla="*/ 27 h 88"/>
                    <a:gd name="T8" fmla="*/ 79 w 88"/>
                    <a:gd name="T9" fmla="*/ 19 h 88"/>
                    <a:gd name="T10" fmla="*/ 74 w 88"/>
                    <a:gd name="T11" fmla="*/ 13 h 88"/>
                    <a:gd name="T12" fmla="*/ 67 w 88"/>
                    <a:gd name="T13" fmla="*/ 7 h 88"/>
                    <a:gd name="T14" fmla="*/ 60 w 88"/>
                    <a:gd name="T15" fmla="*/ 3 h 88"/>
                    <a:gd name="T16" fmla="*/ 52 w 88"/>
                    <a:gd name="T17" fmla="*/ 0 h 88"/>
                    <a:gd name="T18" fmla="*/ 43 w 88"/>
                    <a:gd name="T19" fmla="*/ 0 h 88"/>
                    <a:gd name="T20" fmla="*/ 43 w 88"/>
                    <a:gd name="T21" fmla="*/ 0 h 88"/>
                    <a:gd name="T22" fmla="*/ 35 w 88"/>
                    <a:gd name="T23" fmla="*/ 0 h 88"/>
                    <a:gd name="T24" fmla="*/ 27 w 88"/>
                    <a:gd name="T25" fmla="*/ 3 h 88"/>
                    <a:gd name="T26" fmla="*/ 18 w 88"/>
                    <a:gd name="T27" fmla="*/ 7 h 88"/>
                    <a:gd name="T28" fmla="*/ 12 w 88"/>
                    <a:gd name="T29" fmla="*/ 13 h 88"/>
                    <a:gd name="T30" fmla="*/ 6 w 88"/>
                    <a:gd name="T31" fmla="*/ 19 h 88"/>
                    <a:gd name="T32" fmla="*/ 2 w 88"/>
                    <a:gd name="T33" fmla="*/ 27 h 88"/>
                    <a:gd name="T34" fmla="*/ 0 w 88"/>
                    <a:gd name="T35" fmla="*/ 36 h 88"/>
                    <a:gd name="T36" fmla="*/ 0 w 88"/>
                    <a:gd name="T37" fmla="*/ 44 h 88"/>
                    <a:gd name="T38" fmla="*/ 0 w 88"/>
                    <a:gd name="T39" fmla="*/ 44 h 88"/>
                    <a:gd name="T40" fmla="*/ 0 w 88"/>
                    <a:gd name="T41" fmla="*/ 53 h 88"/>
                    <a:gd name="T42" fmla="*/ 2 w 88"/>
                    <a:gd name="T43" fmla="*/ 61 h 88"/>
                    <a:gd name="T44" fmla="*/ 6 w 88"/>
                    <a:gd name="T45" fmla="*/ 68 h 88"/>
                    <a:gd name="T46" fmla="*/ 12 w 88"/>
                    <a:gd name="T47" fmla="*/ 75 h 88"/>
                    <a:gd name="T48" fmla="*/ 18 w 88"/>
                    <a:gd name="T49" fmla="*/ 80 h 88"/>
                    <a:gd name="T50" fmla="*/ 27 w 88"/>
                    <a:gd name="T51" fmla="*/ 84 h 88"/>
                    <a:gd name="T52" fmla="*/ 35 w 88"/>
                    <a:gd name="T53" fmla="*/ 87 h 88"/>
                    <a:gd name="T54" fmla="*/ 43 w 88"/>
                    <a:gd name="T55" fmla="*/ 88 h 88"/>
                    <a:gd name="T56" fmla="*/ 43 w 88"/>
                    <a:gd name="T57" fmla="*/ 88 h 88"/>
                    <a:gd name="T58" fmla="*/ 52 w 88"/>
                    <a:gd name="T59" fmla="*/ 87 h 88"/>
                    <a:gd name="T60" fmla="*/ 60 w 88"/>
                    <a:gd name="T61" fmla="*/ 84 h 88"/>
                    <a:gd name="T62" fmla="*/ 67 w 88"/>
                    <a:gd name="T63" fmla="*/ 80 h 88"/>
                    <a:gd name="T64" fmla="*/ 74 w 88"/>
                    <a:gd name="T65" fmla="*/ 75 h 88"/>
                    <a:gd name="T66" fmla="*/ 79 w 88"/>
                    <a:gd name="T67" fmla="*/ 68 h 88"/>
                    <a:gd name="T68" fmla="*/ 83 w 88"/>
                    <a:gd name="T69" fmla="*/ 61 h 88"/>
                    <a:gd name="T70" fmla="*/ 86 w 88"/>
                    <a:gd name="T71" fmla="*/ 53 h 88"/>
                    <a:gd name="T72" fmla="*/ 88 w 88"/>
                    <a:gd name="T73" fmla="*/ 44 h 88"/>
                    <a:gd name="T74" fmla="*/ 88 w 88"/>
                    <a:gd name="T75"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88" y="44"/>
                      </a:moveTo>
                      <a:lnTo>
                        <a:pt x="88" y="44"/>
                      </a:lnTo>
                      <a:lnTo>
                        <a:pt x="86" y="36"/>
                      </a:lnTo>
                      <a:lnTo>
                        <a:pt x="83" y="27"/>
                      </a:lnTo>
                      <a:lnTo>
                        <a:pt x="79" y="19"/>
                      </a:lnTo>
                      <a:lnTo>
                        <a:pt x="74" y="13"/>
                      </a:lnTo>
                      <a:lnTo>
                        <a:pt x="67" y="7"/>
                      </a:lnTo>
                      <a:lnTo>
                        <a:pt x="60" y="3"/>
                      </a:lnTo>
                      <a:lnTo>
                        <a:pt x="52" y="0"/>
                      </a:lnTo>
                      <a:lnTo>
                        <a:pt x="43" y="0"/>
                      </a:lnTo>
                      <a:lnTo>
                        <a:pt x="43" y="0"/>
                      </a:lnTo>
                      <a:lnTo>
                        <a:pt x="35" y="0"/>
                      </a:lnTo>
                      <a:lnTo>
                        <a:pt x="27" y="3"/>
                      </a:lnTo>
                      <a:lnTo>
                        <a:pt x="18" y="7"/>
                      </a:lnTo>
                      <a:lnTo>
                        <a:pt x="12" y="13"/>
                      </a:lnTo>
                      <a:lnTo>
                        <a:pt x="6" y="19"/>
                      </a:lnTo>
                      <a:lnTo>
                        <a:pt x="2" y="27"/>
                      </a:lnTo>
                      <a:lnTo>
                        <a:pt x="0" y="36"/>
                      </a:lnTo>
                      <a:lnTo>
                        <a:pt x="0" y="44"/>
                      </a:lnTo>
                      <a:lnTo>
                        <a:pt x="0" y="44"/>
                      </a:lnTo>
                      <a:lnTo>
                        <a:pt x="0" y="53"/>
                      </a:lnTo>
                      <a:lnTo>
                        <a:pt x="2" y="61"/>
                      </a:lnTo>
                      <a:lnTo>
                        <a:pt x="6" y="68"/>
                      </a:lnTo>
                      <a:lnTo>
                        <a:pt x="12" y="75"/>
                      </a:lnTo>
                      <a:lnTo>
                        <a:pt x="18" y="80"/>
                      </a:lnTo>
                      <a:lnTo>
                        <a:pt x="27" y="84"/>
                      </a:lnTo>
                      <a:lnTo>
                        <a:pt x="35" y="87"/>
                      </a:lnTo>
                      <a:lnTo>
                        <a:pt x="43" y="88"/>
                      </a:lnTo>
                      <a:lnTo>
                        <a:pt x="43" y="88"/>
                      </a:lnTo>
                      <a:lnTo>
                        <a:pt x="52" y="87"/>
                      </a:lnTo>
                      <a:lnTo>
                        <a:pt x="60" y="84"/>
                      </a:lnTo>
                      <a:lnTo>
                        <a:pt x="67" y="80"/>
                      </a:lnTo>
                      <a:lnTo>
                        <a:pt x="74" y="75"/>
                      </a:lnTo>
                      <a:lnTo>
                        <a:pt x="79" y="68"/>
                      </a:lnTo>
                      <a:lnTo>
                        <a:pt x="83" y="61"/>
                      </a:lnTo>
                      <a:lnTo>
                        <a:pt x="86" y="53"/>
                      </a:lnTo>
                      <a:lnTo>
                        <a:pt x="88" y="44"/>
                      </a:lnTo>
                      <a:lnTo>
                        <a:pt x="88"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6" name="îṩḻîdé"/>
                <p:cNvSpPr/>
                <p:nvPr/>
              </p:nvSpPr>
              <p:spPr bwMode="auto">
                <a:xfrm>
                  <a:off x="1201738" y="2205038"/>
                  <a:ext cx="212725" cy="458788"/>
                </a:xfrm>
                <a:custGeom>
                  <a:avLst/>
                  <a:gdLst>
                    <a:gd name="T0" fmla="*/ 134 w 134"/>
                    <a:gd name="T1" fmla="*/ 7 h 289"/>
                    <a:gd name="T2" fmla="*/ 134 w 134"/>
                    <a:gd name="T3" fmla="*/ 7 h 289"/>
                    <a:gd name="T4" fmla="*/ 88 w 134"/>
                    <a:gd name="T5" fmla="*/ 129 h 289"/>
                    <a:gd name="T6" fmla="*/ 42 w 134"/>
                    <a:gd name="T7" fmla="*/ 248 h 289"/>
                    <a:gd name="T8" fmla="*/ 42 w 134"/>
                    <a:gd name="T9" fmla="*/ 248 h 289"/>
                    <a:gd name="T10" fmla="*/ 22 w 134"/>
                    <a:gd name="T11" fmla="*/ 268 h 289"/>
                    <a:gd name="T12" fmla="*/ 8 w 134"/>
                    <a:gd name="T13" fmla="*/ 282 h 289"/>
                    <a:gd name="T14" fmla="*/ 3 w 134"/>
                    <a:gd name="T15" fmla="*/ 286 h 289"/>
                    <a:gd name="T16" fmla="*/ 0 w 134"/>
                    <a:gd name="T17" fmla="*/ 289 h 289"/>
                    <a:gd name="T18" fmla="*/ 0 w 134"/>
                    <a:gd name="T19" fmla="*/ 289 h 289"/>
                    <a:gd name="T20" fmla="*/ 3 w 134"/>
                    <a:gd name="T21" fmla="*/ 275 h 289"/>
                    <a:gd name="T22" fmla="*/ 15 w 134"/>
                    <a:gd name="T23" fmla="*/ 243 h 289"/>
                    <a:gd name="T24" fmla="*/ 50 w 134"/>
                    <a:gd name="T25" fmla="*/ 144 h 289"/>
                    <a:gd name="T26" fmla="*/ 105 w 134"/>
                    <a:gd name="T27" fmla="*/ 0 h 289"/>
                    <a:gd name="T28" fmla="*/ 134 w 134"/>
                    <a:gd name="T29" fmla="*/ 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89">
                      <a:moveTo>
                        <a:pt x="134" y="7"/>
                      </a:moveTo>
                      <a:lnTo>
                        <a:pt x="134" y="7"/>
                      </a:lnTo>
                      <a:lnTo>
                        <a:pt x="88" y="129"/>
                      </a:lnTo>
                      <a:lnTo>
                        <a:pt x="42" y="248"/>
                      </a:lnTo>
                      <a:lnTo>
                        <a:pt x="42" y="248"/>
                      </a:lnTo>
                      <a:lnTo>
                        <a:pt x="22" y="268"/>
                      </a:lnTo>
                      <a:lnTo>
                        <a:pt x="8" y="282"/>
                      </a:lnTo>
                      <a:lnTo>
                        <a:pt x="3" y="286"/>
                      </a:lnTo>
                      <a:lnTo>
                        <a:pt x="0" y="289"/>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7" name="îSlíḋé"/>
                <p:cNvSpPr/>
                <p:nvPr/>
              </p:nvSpPr>
              <p:spPr bwMode="auto">
                <a:xfrm>
                  <a:off x="1371601" y="2205038"/>
                  <a:ext cx="234950" cy="449263"/>
                </a:xfrm>
                <a:custGeom>
                  <a:avLst/>
                  <a:gdLst>
                    <a:gd name="T0" fmla="*/ 2 w 148"/>
                    <a:gd name="T1" fmla="*/ 13 h 283"/>
                    <a:gd name="T2" fmla="*/ 109 w 148"/>
                    <a:gd name="T3" fmla="*/ 244 h 283"/>
                    <a:gd name="T4" fmla="*/ 148 w 148"/>
                    <a:gd name="T5" fmla="*/ 283 h 283"/>
                    <a:gd name="T6" fmla="*/ 137 w 148"/>
                    <a:gd name="T7" fmla="*/ 229 h 283"/>
                    <a:gd name="T8" fmla="*/ 33 w 148"/>
                    <a:gd name="T9" fmla="*/ 0 h 283"/>
                    <a:gd name="T10" fmla="*/ 0 w 148"/>
                    <a:gd name="T11" fmla="*/ 10 h 283"/>
                    <a:gd name="T12" fmla="*/ 2 w 148"/>
                    <a:gd name="T13" fmla="*/ 13 h 283"/>
                  </a:gdLst>
                  <a:ahLst/>
                  <a:cxnLst>
                    <a:cxn ang="0">
                      <a:pos x="T0" y="T1"/>
                    </a:cxn>
                    <a:cxn ang="0">
                      <a:pos x="T2" y="T3"/>
                    </a:cxn>
                    <a:cxn ang="0">
                      <a:pos x="T4" y="T5"/>
                    </a:cxn>
                    <a:cxn ang="0">
                      <a:pos x="T6" y="T7"/>
                    </a:cxn>
                    <a:cxn ang="0">
                      <a:pos x="T8" y="T9"/>
                    </a:cxn>
                    <a:cxn ang="0">
                      <a:pos x="T10" y="T11"/>
                    </a:cxn>
                    <a:cxn ang="0">
                      <a:pos x="T12" y="T13"/>
                    </a:cxn>
                  </a:cxnLst>
                  <a:rect l="0" t="0" r="r" b="b"/>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8" name="îśḻîḋè"/>
                <p:cNvSpPr/>
                <p:nvPr/>
              </p:nvSpPr>
              <p:spPr bwMode="auto">
                <a:xfrm>
                  <a:off x="1376363" y="2052638"/>
                  <a:ext cx="25400" cy="77788"/>
                </a:xfrm>
                <a:custGeom>
                  <a:avLst/>
                  <a:gdLst>
                    <a:gd name="T0" fmla="*/ 0 w 16"/>
                    <a:gd name="T1" fmla="*/ 41 h 49"/>
                    <a:gd name="T2" fmla="*/ 0 w 16"/>
                    <a:gd name="T3" fmla="*/ 41 h 49"/>
                    <a:gd name="T4" fmla="*/ 0 w 16"/>
                    <a:gd name="T5" fmla="*/ 44 h 49"/>
                    <a:gd name="T6" fmla="*/ 3 w 16"/>
                    <a:gd name="T7" fmla="*/ 46 h 49"/>
                    <a:gd name="T8" fmla="*/ 4 w 16"/>
                    <a:gd name="T9" fmla="*/ 48 h 49"/>
                    <a:gd name="T10" fmla="*/ 8 w 16"/>
                    <a:gd name="T11" fmla="*/ 49 h 49"/>
                    <a:gd name="T12" fmla="*/ 8 w 16"/>
                    <a:gd name="T13" fmla="*/ 49 h 49"/>
                    <a:gd name="T14" fmla="*/ 11 w 16"/>
                    <a:gd name="T15" fmla="*/ 48 h 49"/>
                    <a:gd name="T16" fmla="*/ 14 w 16"/>
                    <a:gd name="T17" fmla="*/ 46 h 49"/>
                    <a:gd name="T18" fmla="*/ 15 w 16"/>
                    <a:gd name="T19" fmla="*/ 44 h 49"/>
                    <a:gd name="T20" fmla="*/ 16 w 16"/>
                    <a:gd name="T21" fmla="*/ 41 h 49"/>
                    <a:gd name="T22" fmla="*/ 16 w 16"/>
                    <a:gd name="T23" fmla="*/ 8 h 49"/>
                    <a:gd name="T24" fmla="*/ 16 w 16"/>
                    <a:gd name="T25" fmla="*/ 8 h 49"/>
                    <a:gd name="T26" fmla="*/ 15 w 16"/>
                    <a:gd name="T27" fmla="*/ 6 h 49"/>
                    <a:gd name="T28" fmla="*/ 14 w 16"/>
                    <a:gd name="T29" fmla="*/ 3 h 49"/>
                    <a:gd name="T30" fmla="*/ 11 w 16"/>
                    <a:gd name="T31" fmla="*/ 0 h 49"/>
                    <a:gd name="T32" fmla="*/ 8 w 16"/>
                    <a:gd name="T33" fmla="*/ 0 h 49"/>
                    <a:gd name="T34" fmla="*/ 8 w 16"/>
                    <a:gd name="T35" fmla="*/ 0 h 49"/>
                    <a:gd name="T36" fmla="*/ 4 w 16"/>
                    <a:gd name="T37" fmla="*/ 0 h 49"/>
                    <a:gd name="T38" fmla="*/ 3 w 16"/>
                    <a:gd name="T39" fmla="*/ 3 h 49"/>
                    <a:gd name="T40" fmla="*/ 0 w 16"/>
                    <a:gd name="T41" fmla="*/ 6 h 49"/>
                    <a:gd name="T42" fmla="*/ 0 w 16"/>
                    <a:gd name="T43" fmla="*/ 8 h 49"/>
                    <a:gd name="T44" fmla="*/ 0 w 16"/>
                    <a:gd name="T45"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49">
                      <a:moveTo>
                        <a:pt x="0" y="41"/>
                      </a:moveTo>
                      <a:lnTo>
                        <a:pt x="0" y="41"/>
                      </a:lnTo>
                      <a:lnTo>
                        <a:pt x="0" y="44"/>
                      </a:lnTo>
                      <a:lnTo>
                        <a:pt x="3" y="46"/>
                      </a:lnTo>
                      <a:lnTo>
                        <a:pt x="4" y="48"/>
                      </a:lnTo>
                      <a:lnTo>
                        <a:pt x="8" y="49"/>
                      </a:lnTo>
                      <a:lnTo>
                        <a:pt x="8" y="49"/>
                      </a:lnTo>
                      <a:lnTo>
                        <a:pt x="11" y="48"/>
                      </a:lnTo>
                      <a:lnTo>
                        <a:pt x="14" y="46"/>
                      </a:lnTo>
                      <a:lnTo>
                        <a:pt x="15" y="44"/>
                      </a:lnTo>
                      <a:lnTo>
                        <a:pt x="16" y="41"/>
                      </a:lnTo>
                      <a:lnTo>
                        <a:pt x="16" y="8"/>
                      </a:lnTo>
                      <a:lnTo>
                        <a:pt x="16" y="8"/>
                      </a:lnTo>
                      <a:lnTo>
                        <a:pt x="15" y="6"/>
                      </a:lnTo>
                      <a:lnTo>
                        <a:pt x="14" y="3"/>
                      </a:lnTo>
                      <a:lnTo>
                        <a:pt x="11" y="0"/>
                      </a:lnTo>
                      <a:lnTo>
                        <a:pt x="8"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28" name="íṧ1iḓé"/>
              <p:cNvGrpSpPr/>
              <p:nvPr/>
            </p:nvGrpSpPr>
            <p:grpSpPr>
              <a:xfrm>
                <a:off x="5552355" y="1768756"/>
                <a:ext cx="543644" cy="543644"/>
                <a:chOff x="2111376" y="1712913"/>
                <a:chExt cx="601663" cy="601663"/>
              </a:xfrm>
              <a:solidFill>
                <a:schemeClr val="accent5"/>
              </a:solidFill>
            </p:grpSpPr>
            <p:sp>
              <p:nvSpPr>
                <p:cNvPr id="110" name="ïŝ1íḓe"/>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1" name="îSliḓe"/>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2" name="íśľîḓè"/>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3" name="îṩliḓê"/>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14" name="i$ḷídê"/>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29" name="îṧļiḋê"/>
              <p:cNvGrpSpPr/>
              <p:nvPr/>
            </p:nvGrpSpPr>
            <p:grpSpPr>
              <a:xfrm>
                <a:off x="4994371" y="1613839"/>
                <a:ext cx="344261" cy="437497"/>
                <a:chOff x="1493838" y="1541463"/>
                <a:chExt cx="381000" cy="484187"/>
              </a:xfrm>
              <a:solidFill>
                <a:schemeClr val="accent4"/>
              </a:solidFill>
            </p:grpSpPr>
            <p:sp>
              <p:nvSpPr>
                <p:cNvPr id="108" name="ïśliḋé"/>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9" name="îśḷïde"/>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grpSp>
          <p:sp>
            <p:nvSpPr>
              <p:cNvPr id="30" name="íṣľíďê"/>
              <p:cNvSpPr/>
              <p:nvPr/>
            </p:nvSpPr>
            <p:spPr bwMode="auto">
              <a:xfrm>
                <a:off x="6725709" y="3753170"/>
                <a:ext cx="459013" cy="358604"/>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solidFill>
              <a:ln>
                <a:noFill/>
              </a:ln>
            </p:spPr>
            <p:txBody>
              <a:bodyPr anchor="ctr"/>
              <a:p>
                <a:pPr algn="ctr"/>
              </a:p>
            </p:txBody>
          </p:sp>
          <p:grpSp>
            <p:nvGrpSpPr>
              <p:cNvPr id="31" name="îŝlîḓê"/>
              <p:cNvGrpSpPr/>
              <p:nvPr/>
            </p:nvGrpSpPr>
            <p:grpSpPr>
              <a:xfrm>
                <a:off x="5355840" y="4111158"/>
                <a:ext cx="447538" cy="582374"/>
                <a:chOff x="1893888" y="4305300"/>
                <a:chExt cx="495300" cy="644526"/>
              </a:xfrm>
              <a:solidFill>
                <a:schemeClr val="accent3"/>
              </a:solidFill>
            </p:grpSpPr>
            <p:sp>
              <p:nvSpPr>
                <p:cNvPr id="100" name="iSľídé"/>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1" name="iŝḻídé"/>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2" name="í$ḻíḋè"/>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3" name="ï$1ïďé"/>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4" name="îŝľiḓe"/>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5" name="íşlïḋe"/>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6" name="íṩlídé"/>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7" name="îśliḑê"/>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32" name="ïş1íḑé"/>
              <p:cNvGrpSpPr/>
              <p:nvPr/>
            </p:nvGrpSpPr>
            <p:grpSpPr>
              <a:xfrm>
                <a:off x="7120172" y="1860558"/>
                <a:ext cx="292621" cy="520693"/>
                <a:chOff x="3846513" y="1814513"/>
                <a:chExt cx="323850" cy="576262"/>
              </a:xfrm>
              <a:solidFill>
                <a:schemeClr val="accent5"/>
              </a:solidFill>
            </p:grpSpPr>
            <p:sp>
              <p:nvSpPr>
                <p:cNvPr id="97" name="iSľïḍé"/>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8" name="ïṡ1ïḑè"/>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9" name="išḻïďe"/>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33" name="íṡ1ïdé"/>
              <p:cNvSpPr/>
              <p:nvPr/>
            </p:nvSpPr>
            <p:spPr bwMode="auto">
              <a:xfrm>
                <a:off x="5962599" y="1268760"/>
                <a:ext cx="466185" cy="380121"/>
              </a:xfrm>
              <a:custGeom>
                <a:avLst/>
                <a:gdLst>
                  <a:gd name="T0" fmla="*/ 263525 w 325"/>
                  <a:gd name="T1" fmla="*/ 420688 h 265"/>
                  <a:gd name="T2" fmla="*/ 263525 w 325"/>
                  <a:gd name="T3" fmla="*/ 420688 h 265"/>
                  <a:gd name="T4" fmla="*/ 268288 w 325"/>
                  <a:gd name="T5" fmla="*/ 417513 h 265"/>
                  <a:gd name="T6" fmla="*/ 280988 w 325"/>
                  <a:gd name="T7" fmla="*/ 407988 h 265"/>
                  <a:gd name="T8" fmla="*/ 300038 w 325"/>
                  <a:gd name="T9" fmla="*/ 396875 h 265"/>
                  <a:gd name="T10" fmla="*/ 314325 w 325"/>
                  <a:gd name="T11" fmla="*/ 390525 h 265"/>
                  <a:gd name="T12" fmla="*/ 328613 w 325"/>
                  <a:gd name="T13" fmla="*/ 387350 h 265"/>
                  <a:gd name="T14" fmla="*/ 346075 w 325"/>
                  <a:gd name="T15" fmla="*/ 382588 h 265"/>
                  <a:gd name="T16" fmla="*/ 365125 w 325"/>
                  <a:gd name="T17" fmla="*/ 381000 h 265"/>
                  <a:gd name="T18" fmla="*/ 384175 w 325"/>
                  <a:gd name="T19" fmla="*/ 381000 h 265"/>
                  <a:gd name="T20" fmla="*/ 407988 w 325"/>
                  <a:gd name="T21" fmla="*/ 382588 h 265"/>
                  <a:gd name="T22" fmla="*/ 431800 w 325"/>
                  <a:gd name="T23" fmla="*/ 384175 h 265"/>
                  <a:gd name="T24" fmla="*/ 457200 w 325"/>
                  <a:gd name="T25" fmla="*/ 393700 h 265"/>
                  <a:gd name="T26" fmla="*/ 485775 w 325"/>
                  <a:gd name="T27" fmla="*/ 404813 h 265"/>
                  <a:gd name="T28" fmla="*/ 515938 w 325"/>
                  <a:gd name="T29" fmla="*/ 417513 h 265"/>
                  <a:gd name="T30" fmla="*/ 515938 w 325"/>
                  <a:gd name="T31" fmla="*/ 41275 h 265"/>
                  <a:gd name="T32" fmla="*/ 515938 w 325"/>
                  <a:gd name="T33" fmla="*/ 41275 h 265"/>
                  <a:gd name="T34" fmla="*/ 487363 w 325"/>
                  <a:gd name="T35" fmla="*/ 28575 h 265"/>
                  <a:gd name="T36" fmla="*/ 457200 w 325"/>
                  <a:gd name="T37" fmla="*/ 14288 h 265"/>
                  <a:gd name="T38" fmla="*/ 420688 w 325"/>
                  <a:gd name="T39" fmla="*/ 6350 h 265"/>
                  <a:gd name="T40" fmla="*/ 401638 w 325"/>
                  <a:gd name="T41" fmla="*/ 1588 h 265"/>
                  <a:gd name="T42" fmla="*/ 381000 w 325"/>
                  <a:gd name="T43" fmla="*/ 0 h 265"/>
                  <a:gd name="T44" fmla="*/ 358775 w 325"/>
                  <a:gd name="T45" fmla="*/ 0 h 265"/>
                  <a:gd name="T46" fmla="*/ 336550 w 325"/>
                  <a:gd name="T47" fmla="*/ 1588 h 265"/>
                  <a:gd name="T48" fmla="*/ 315913 w 325"/>
                  <a:gd name="T49" fmla="*/ 6350 h 265"/>
                  <a:gd name="T50" fmla="*/ 296863 w 325"/>
                  <a:gd name="T51" fmla="*/ 12700 h 265"/>
                  <a:gd name="T52" fmla="*/ 277813 w 325"/>
                  <a:gd name="T53" fmla="*/ 25400 h 265"/>
                  <a:gd name="T54" fmla="*/ 257175 w 325"/>
                  <a:gd name="T55" fmla="*/ 41275 h 265"/>
                  <a:gd name="T56" fmla="*/ 0 w 325"/>
                  <a:gd name="T57" fmla="*/ 41275 h 265"/>
                  <a:gd name="T58" fmla="*/ 0 w 325"/>
                  <a:gd name="T59" fmla="*/ 419100 h 265"/>
                  <a:gd name="T60" fmla="*/ 263525 w 325"/>
                  <a:gd name="T61" fmla="*/ 420688 h 26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4" name="iṡlîdé"/>
              <p:cNvSpPr/>
              <p:nvPr/>
            </p:nvSpPr>
            <p:spPr bwMode="auto">
              <a:xfrm>
                <a:off x="5999894" y="3593950"/>
                <a:ext cx="568029" cy="469054"/>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p:spPr>
            <p:txBody>
              <a:bodyPr anchor="ctr"/>
              <a:p>
                <a:pPr algn="ctr"/>
              </a:p>
            </p:txBody>
          </p:sp>
          <p:sp>
            <p:nvSpPr>
              <p:cNvPr id="35" name="íṣ1îdê"/>
              <p:cNvSpPr/>
              <p:nvPr/>
            </p:nvSpPr>
            <p:spPr bwMode="auto">
              <a:xfrm>
                <a:off x="4832279" y="2652973"/>
                <a:ext cx="730118" cy="850609"/>
              </a:xfrm>
              <a:custGeom>
                <a:avLst/>
                <a:gdLst>
                  <a:gd name="T0" fmla="*/ 146050 w 509"/>
                  <a:gd name="T1" fmla="*/ 200025 h 593"/>
                  <a:gd name="T2" fmla="*/ 233363 w 509"/>
                  <a:gd name="T3" fmla="*/ 149225 h 593"/>
                  <a:gd name="T4" fmla="*/ 217488 w 509"/>
                  <a:gd name="T5" fmla="*/ 211138 h 593"/>
                  <a:gd name="T6" fmla="*/ 266700 w 509"/>
                  <a:gd name="T7" fmla="*/ 190500 h 593"/>
                  <a:gd name="T8" fmla="*/ 249238 w 509"/>
                  <a:gd name="T9" fmla="*/ 249238 h 593"/>
                  <a:gd name="T10" fmla="*/ 300038 w 509"/>
                  <a:gd name="T11" fmla="*/ 228600 h 593"/>
                  <a:gd name="T12" fmla="*/ 280988 w 509"/>
                  <a:gd name="T13" fmla="*/ 290513 h 593"/>
                  <a:gd name="T14" fmla="*/ 333375 w 509"/>
                  <a:gd name="T15" fmla="*/ 269875 h 593"/>
                  <a:gd name="T16" fmla="*/ 276225 w 509"/>
                  <a:gd name="T17" fmla="*/ 361950 h 593"/>
                  <a:gd name="T18" fmla="*/ 365125 w 509"/>
                  <a:gd name="T19" fmla="*/ 309563 h 593"/>
                  <a:gd name="T20" fmla="*/ 347663 w 509"/>
                  <a:gd name="T21" fmla="*/ 373063 h 593"/>
                  <a:gd name="T22" fmla="*/ 400050 w 509"/>
                  <a:gd name="T23" fmla="*/ 350838 h 593"/>
                  <a:gd name="T24" fmla="*/ 379413 w 509"/>
                  <a:gd name="T25" fmla="*/ 411163 h 593"/>
                  <a:gd name="T26" fmla="*/ 431800 w 509"/>
                  <a:gd name="T27" fmla="*/ 388938 h 593"/>
                  <a:gd name="T28" fmla="*/ 414338 w 509"/>
                  <a:gd name="T29" fmla="*/ 452438 h 593"/>
                  <a:gd name="T30" fmla="*/ 466725 w 509"/>
                  <a:gd name="T31" fmla="*/ 430213 h 593"/>
                  <a:gd name="T32" fmla="*/ 409575 w 509"/>
                  <a:gd name="T33" fmla="*/ 522288 h 593"/>
                  <a:gd name="T34" fmla="*/ 498475 w 509"/>
                  <a:gd name="T35" fmla="*/ 471488 h 593"/>
                  <a:gd name="T36" fmla="*/ 479425 w 509"/>
                  <a:gd name="T37" fmla="*/ 533400 h 593"/>
                  <a:gd name="T38" fmla="*/ 530225 w 509"/>
                  <a:gd name="T39" fmla="*/ 512763 h 593"/>
                  <a:gd name="T40" fmla="*/ 512763 w 509"/>
                  <a:gd name="T41" fmla="*/ 574675 h 593"/>
                  <a:gd name="T42" fmla="*/ 565150 w 509"/>
                  <a:gd name="T43" fmla="*/ 550863 h 593"/>
                  <a:gd name="T44" fmla="*/ 546100 w 509"/>
                  <a:gd name="T45" fmla="*/ 612775 h 593"/>
                  <a:gd name="T46" fmla="*/ 596900 w 509"/>
                  <a:gd name="T47" fmla="*/ 592138 h 593"/>
                  <a:gd name="T48" fmla="*/ 541338 w 509"/>
                  <a:gd name="T49" fmla="*/ 684213 h 593"/>
                  <a:gd name="T50" fmla="*/ 630238 w 509"/>
                  <a:gd name="T51" fmla="*/ 631825 h 593"/>
                  <a:gd name="T52" fmla="*/ 612775 w 509"/>
                  <a:gd name="T53" fmla="*/ 695325 h 593"/>
                  <a:gd name="T54" fmla="*/ 663575 w 509"/>
                  <a:gd name="T55" fmla="*/ 673100 h 593"/>
                  <a:gd name="T56" fmla="*/ 644525 w 509"/>
                  <a:gd name="T57" fmla="*/ 735013 h 593"/>
                  <a:gd name="T58" fmla="*/ 695325 w 509"/>
                  <a:gd name="T59" fmla="*/ 714375 h 593"/>
                  <a:gd name="T60" fmla="*/ 676275 w 509"/>
                  <a:gd name="T61" fmla="*/ 774700 h 593"/>
                  <a:gd name="T62" fmla="*/ 728663 w 509"/>
                  <a:gd name="T63" fmla="*/ 752475 h 593"/>
                  <a:gd name="T64" fmla="*/ 673100 w 509"/>
                  <a:gd name="T65" fmla="*/ 844550 h 593"/>
                  <a:gd name="T66" fmla="*/ 762000 w 509"/>
                  <a:gd name="T67" fmla="*/ 793750 h 593"/>
                  <a:gd name="T68" fmla="*/ 693738 w 509"/>
                  <a:gd name="T69" fmla="*/ 941388 h 593"/>
                  <a:gd name="T70" fmla="*/ 111125 w 509"/>
                  <a:gd name="T71" fmla="*/ 130175 h 593"/>
                  <a:gd name="T72" fmla="*/ 122238 w 509"/>
                  <a:gd name="T73" fmla="*/ 127000 h 593"/>
                  <a:gd name="T74" fmla="*/ 130175 w 509"/>
                  <a:gd name="T75" fmla="*/ 123825 h 593"/>
                  <a:gd name="T76" fmla="*/ 139700 w 509"/>
                  <a:gd name="T77" fmla="*/ 103188 h 593"/>
                  <a:gd name="T78" fmla="*/ 133350 w 509"/>
                  <a:gd name="T79" fmla="*/ 82550 h 593"/>
                  <a:gd name="T80" fmla="*/ 128588 w 509"/>
                  <a:gd name="T81" fmla="*/ 77788 h 593"/>
                  <a:gd name="T82" fmla="*/ 117475 w 509"/>
                  <a:gd name="T83" fmla="*/ 71438 h 593"/>
                  <a:gd name="T84" fmla="*/ 111125 w 509"/>
                  <a:gd name="T85" fmla="*/ 3175 h 593"/>
                  <a:gd name="T86" fmla="*/ 223838 w 509"/>
                  <a:gd name="T87" fmla="*/ 136525 h 593"/>
                  <a:gd name="T88" fmla="*/ 0 w 509"/>
                  <a:gd name="T89" fmla="*/ 93663 h 593"/>
                  <a:gd name="T90" fmla="*/ 111125 w 509"/>
                  <a:gd name="T91" fmla="*/ 71438 h 593"/>
                  <a:gd name="T92" fmla="*/ 103188 w 509"/>
                  <a:gd name="T93" fmla="*/ 73025 h 593"/>
                  <a:gd name="T94" fmla="*/ 93663 w 509"/>
                  <a:gd name="T95" fmla="*/ 77788 h 593"/>
                  <a:gd name="T96" fmla="*/ 84138 w 509"/>
                  <a:gd name="T97" fmla="*/ 96838 h 593"/>
                  <a:gd name="T98" fmla="*/ 90488 w 509"/>
                  <a:gd name="T99" fmla="*/ 119063 h 593"/>
                  <a:gd name="T100" fmla="*/ 90488 w 509"/>
                  <a:gd name="T101" fmla="*/ 119063 h 593"/>
                  <a:gd name="T102" fmla="*/ 100013 w 509"/>
                  <a:gd name="T103" fmla="*/ 125413 h 593"/>
                  <a:gd name="T104" fmla="*/ 111125 w 509"/>
                  <a:gd name="T105" fmla="*/ 130175 h 5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7" y="80"/>
                    </a:lnTo>
                    <a:lnTo>
                      <a:pt x="82" y="78"/>
                    </a:lnTo>
                    <a:lnTo>
                      <a:pt x="86" y="72"/>
                    </a:lnTo>
                    <a:lnTo>
                      <a:pt x="88" y="65"/>
                    </a:lnTo>
                    <a:lnTo>
                      <a:pt x="88" y="59"/>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65" y="46"/>
                    </a:lnTo>
                    <a:lnTo>
                      <a:pt x="59" y="49"/>
                    </a:lnTo>
                    <a:lnTo>
                      <a:pt x="54" y="55"/>
                    </a:lnTo>
                    <a:lnTo>
                      <a:pt x="53" y="61"/>
                    </a:lnTo>
                    <a:lnTo>
                      <a:pt x="53" y="68"/>
                    </a:lnTo>
                    <a:lnTo>
                      <a:pt x="57" y="75"/>
                    </a:lnTo>
                    <a:lnTo>
                      <a:pt x="59" y="78"/>
                    </a:lnTo>
                    <a:lnTo>
                      <a:pt x="63" y="79"/>
                    </a:lnTo>
                    <a:lnTo>
                      <a:pt x="66" y="80"/>
                    </a:lnTo>
                    <a:lnTo>
                      <a:pt x="70" y="82"/>
                    </a:lnTo>
                    <a:lnTo>
                      <a:pt x="70" y="145"/>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36" name="îṩļîďê"/>
              <p:cNvSpPr/>
              <p:nvPr/>
            </p:nvSpPr>
            <p:spPr bwMode="auto">
              <a:xfrm>
                <a:off x="4701747" y="2903995"/>
                <a:ext cx="306965" cy="618234"/>
              </a:xfrm>
              <a:custGeom>
                <a:avLst/>
                <a:gdLst>
                  <a:gd name="T0" fmla="*/ 307975 w 214"/>
                  <a:gd name="T1" fmla="*/ 684213 h 431"/>
                  <a:gd name="T2" fmla="*/ 268288 w 214"/>
                  <a:gd name="T3" fmla="*/ 647700 h 431"/>
                  <a:gd name="T4" fmla="*/ 331788 w 214"/>
                  <a:gd name="T5" fmla="*/ 554038 h 431"/>
                  <a:gd name="T6" fmla="*/ 322263 w 214"/>
                  <a:gd name="T7" fmla="*/ 541338 h 431"/>
                  <a:gd name="T8" fmla="*/ 298450 w 214"/>
                  <a:gd name="T9" fmla="*/ 534988 h 431"/>
                  <a:gd name="T10" fmla="*/ 285750 w 214"/>
                  <a:gd name="T11" fmla="*/ 546100 h 431"/>
                  <a:gd name="T12" fmla="*/ 284163 w 214"/>
                  <a:gd name="T13" fmla="*/ 560388 h 431"/>
                  <a:gd name="T14" fmla="*/ 271463 w 214"/>
                  <a:gd name="T15" fmla="*/ 550863 h 431"/>
                  <a:gd name="T16" fmla="*/ 198438 w 214"/>
                  <a:gd name="T17" fmla="*/ 611188 h 431"/>
                  <a:gd name="T18" fmla="*/ 79375 w 214"/>
                  <a:gd name="T19" fmla="*/ 307975 h 431"/>
                  <a:gd name="T20" fmla="*/ 85725 w 214"/>
                  <a:gd name="T21" fmla="*/ 295275 h 431"/>
                  <a:gd name="T22" fmla="*/ 128588 w 214"/>
                  <a:gd name="T23" fmla="*/ 279400 h 431"/>
                  <a:gd name="T24" fmla="*/ 117475 w 214"/>
                  <a:gd name="T25" fmla="*/ 274638 h 431"/>
                  <a:gd name="T26" fmla="*/ 79375 w 214"/>
                  <a:gd name="T27" fmla="*/ 182563 h 431"/>
                  <a:gd name="T28" fmla="*/ 157163 w 214"/>
                  <a:gd name="T29" fmla="*/ 96838 h 431"/>
                  <a:gd name="T30" fmla="*/ 176213 w 214"/>
                  <a:gd name="T31" fmla="*/ 103188 h 431"/>
                  <a:gd name="T32" fmla="*/ 228600 w 214"/>
                  <a:gd name="T33" fmla="*/ 231775 h 431"/>
                  <a:gd name="T34" fmla="*/ 228600 w 214"/>
                  <a:gd name="T35" fmla="*/ 247650 h 431"/>
                  <a:gd name="T36" fmla="*/ 266700 w 214"/>
                  <a:gd name="T37" fmla="*/ 550863 h 431"/>
                  <a:gd name="T38" fmla="*/ 258763 w 214"/>
                  <a:gd name="T39" fmla="*/ 552450 h 431"/>
                  <a:gd name="T40" fmla="*/ 242888 w 214"/>
                  <a:gd name="T41" fmla="*/ 566738 h 431"/>
                  <a:gd name="T42" fmla="*/ 238125 w 214"/>
                  <a:gd name="T43" fmla="*/ 569913 h 431"/>
                  <a:gd name="T44" fmla="*/ 214313 w 214"/>
                  <a:gd name="T45" fmla="*/ 566738 h 431"/>
                  <a:gd name="T46" fmla="*/ 204788 w 214"/>
                  <a:gd name="T47" fmla="*/ 581025 h 431"/>
                  <a:gd name="T48" fmla="*/ 206375 w 214"/>
                  <a:gd name="T49" fmla="*/ 604838 h 431"/>
                  <a:gd name="T50" fmla="*/ 198438 w 214"/>
                  <a:gd name="T51" fmla="*/ 611188 h 431"/>
                  <a:gd name="T52" fmla="*/ 79375 w 214"/>
                  <a:gd name="T53" fmla="*/ 122238 h 431"/>
                  <a:gd name="T54" fmla="*/ 138113 w 214"/>
                  <a:gd name="T55" fmla="*/ 44450 h 431"/>
                  <a:gd name="T56" fmla="*/ 122238 w 214"/>
                  <a:gd name="T57" fmla="*/ 22225 h 431"/>
                  <a:gd name="T58" fmla="*/ 98425 w 214"/>
                  <a:gd name="T59" fmla="*/ 4763 h 431"/>
                  <a:gd name="T60" fmla="*/ 79375 w 214"/>
                  <a:gd name="T61" fmla="*/ 0 h 431"/>
                  <a:gd name="T62" fmla="*/ 71438 w 214"/>
                  <a:gd name="T63" fmla="*/ 303213 h 431"/>
                  <a:gd name="T64" fmla="*/ 17463 w 214"/>
                  <a:gd name="T65" fmla="*/ 171450 h 431"/>
                  <a:gd name="T66" fmla="*/ 19050 w 214"/>
                  <a:gd name="T67" fmla="*/ 152400 h 431"/>
                  <a:gd name="T68" fmla="*/ 6350 w 214"/>
                  <a:gd name="T69" fmla="*/ 96838 h 431"/>
                  <a:gd name="T70" fmla="*/ 1588 w 214"/>
                  <a:gd name="T71" fmla="*/ 55563 h 431"/>
                  <a:gd name="T72" fmla="*/ 23813 w 214"/>
                  <a:gd name="T73" fmla="*/ 19050 h 431"/>
                  <a:gd name="T74" fmla="*/ 47625 w 214"/>
                  <a:gd name="T75" fmla="*/ 4763 h 431"/>
                  <a:gd name="T76" fmla="*/ 79375 w 214"/>
                  <a:gd name="T77" fmla="*/ 122238 h 431"/>
                  <a:gd name="T78" fmla="*/ 79375 w 214"/>
                  <a:gd name="T79" fmla="*/ 182563 h 431"/>
                  <a:gd name="T80" fmla="*/ 68263 w 214"/>
                  <a:gd name="T81" fmla="*/ 155575 h 431"/>
                  <a:gd name="T82" fmla="*/ 74613 w 214"/>
                  <a:gd name="T83" fmla="*/ 139700 h 431"/>
                  <a:gd name="T84" fmla="*/ 34925 w 214"/>
                  <a:gd name="T85" fmla="*/ 157163 h 431"/>
                  <a:gd name="T86" fmla="*/ 30163 w 214"/>
                  <a:gd name="T87" fmla="*/ 176213 h 431"/>
                  <a:gd name="T88" fmla="*/ 74613 w 214"/>
                  <a:gd name="T89" fmla="*/ 287338 h 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4" h="431">
                    <a:moveTo>
                      <a:pt x="168" y="228"/>
                    </a:moveTo>
                    <a:lnTo>
                      <a:pt x="214" y="349"/>
                    </a:lnTo>
                    <a:lnTo>
                      <a:pt x="194" y="431"/>
                    </a:lnTo>
                    <a:lnTo>
                      <a:pt x="168" y="413"/>
                    </a:lnTo>
                    <a:lnTo>
                      <a:pt x="168" y="405"/>
                    </a:lnTo>
                    <a:lnTo>
                      <a:pt x="169" y="408"/>
                    </a:lnTo>
                    <a:lnTo>
                      <a:pt x="196" y="397"/>
                    </a:lnTo>
                    <a:lnTo>
                      <a:pt x="209" y="349"/>
                    </a:lnTo>
                    <a:lnTo>
                      <a:pt x="206" y="345"/>
                    </a:lnTo>
                    <a:lnTo>
                      <a:pt x="203" y="341"/>
                    </a:lnTo>
                    <a:lnTo>
                      <a:pt x="199" y="337"/>
                    </a:lnTo>
                    <a:lnTo>
                      <a:pt x="194" y="336"/>
                    </a:lnTo>
                    <a:lnTo>
                      <a:pt x="188" y="337"/>
                    </a:lnTo>
                    <a:lnTo>
                      <a:pt x="184" y="340"/>
                    </a:lnTo>
                    <a:lnTo>
                      <a:pt x="180" y="344"/>
                    </a:lnTo>
                    <a:lnTo>
                      <a:pt x="179" y="348"/>
                    </a:lnTo>
                    <a:lnTo>
                      <a:pt x="179" y="353"/>
                    </a:lnTo>
                    <a:lnTo>
                      <a:pt x="176" y="351"/>
                    </a:lnTo>
                    <a:lnTo>
                      <a:pt x="173" y="348"/>
                    </a:lnTo>
                    <a:lnTo>
                      <a:pt x="171" y="347"/>
                    </a:lnTo>
                    <a:lnTo>
                      <a:pt x="168" y="347"/>
                    </a:lnTo>
                    <a:lnTo>
                      <a:pt x="168" y="228"/>
                    </a:lnTo>
                    <a:close/>
                    <a:moveTo>
                      <a:pt x="125" y="385"/>
                    </a:moveTo>
                    <a:lnTo>
                      <a:pt x="51" y="194"/>
                    </a:lnTo>
                    <a:lnTo>
                      <a:pt x="50" y="194"/>
                    </a:lnTo>
                    <a:lnTo>
                      <a:pt x="50" y="183"/>
                    </a:lnTo>
                    <a:lnTo>
                      <a:pt x="54" y="186"/>
                    </a:lnTo>
                    <a:lnTo>
                      <a:pt x="60" y="184"/>
                    </a:lnTo>
                    <a:lnTo>
                      <a:pt x="81" y="176"/>
                    </a:lnTo>
                    <a:lnTo>
                      <a:pt x="79" y="175"/>
                    </a:lnTo>
                    <a:lnTo>
                      <a:pt x="74" y="173"/>
                    </a:lnTo>
                    <a:lnTo>
                      <a:pt x="73" y="172"/>
                    </a:lnTo>
                    <a:lnTo>
                      <a:pt x="70" y="168"/>
                    </a:lnTo>
                    <a:lnTo>
                      <a:pt x="50" y="115"/>
                    </a:lnTo>
                    <a:lnTo>
                      <a:pt x="50" y="80"/>
                    </a:lnTo>
                    <a:lnTo>
                      <a:pt x="99" y="61"/>
                    </a:lnTo>
                    <a:lnTo>
                      <a:pt x="104" y="61"/>
                    </a:lnTo>
                    <a:lnTo>
                      <a:pt x="107" y="62"/>
                    </a:lnTo>
                    <a:lnTo>
                      <a:pt x="111" y="65"/>
                    </a:lnTo>
                    <a:lnTo>
                      <a:pt x="114" y="69"/>
                    </a:lnTo>
                    <a:lnTo>
                      <a:pt x="144" y="146"/>
                    </a:lnTo>
                    <a:lnTo>
                      <a:pt x="144" y="149"/>
                    </a:lnTo>
                    <a:lnTo>
                      <a:pt x="144" y="153"/>
                    </a:lnTo>
                    <a:lnTo>
                      <a:pt x="144" y="156"/>
                    </a:lnTo>
                    <a:lnTo>
                      <a:pt x="141" y="158"/>
                    </a:lnTo>
                    <a:lnTo>
                      <a:pt x="168" y="228"/>
                    </a:lnTo>
                    <a:lnTo>
                      <a:pt x="168" y="347"/>
                    </a:lnTo>
                    <a:lnTo>
                      <a:pt x="163" y="348"/>
                    </a:lnTo>
                    <a:lnTo>
                      <a:pt x="157" y="349"/>
                    </a:lnTo>
                    <a:lnTo>
                      <a:pt x="154" y="353"/>
                    </a:lnTo>
                    <a:lnTo>
                      <a:pt x="153" y="357"/>
                    </a:lnTo>
                    <a:lnTo>
                      <a:pt x="153" y="363"/>
                    </a:lnTo>
                    <a:lnTo>
                      <a:pt x="150" y="359"/>
                    </a:lnTo>
                    <a:lnTo>
                      <a:pt x="145" y="357"/>
                    </a:lnTo>
                    <a:lnTo>
                      <a:pt x="141" y="356"/>
                    </a:lnTo>
                    <a:lnTo>
                      <a:pt x="135" y="357"/>
                    </a:lnTo>
                    <a:lnTo>
                      <a:pt x="131" y="360"/>
                    </a:lnTo>
                    <a:lnTo>
                      <a:pt x="129" y="366"/>
                    </a:lnTo>
                    <a:lnTo>
                      <a:pt x="127" y="370"/>
                    </a:lnTo>
                    <a:lnTo>
                      <a:pt x="127" y="376"/>
                    </a:lnTo>
                    <a:lnTo>
                      <a:pt x="130" y="381"/>
                    </a:lnTo>
                    <a:lnTo>
                      <a:pt x="168" y="405"/>
                    </a:lnTo>
                    <a:lnTo>
                      <a:pt x="168" y="413"/>
                    </a:lnTo>
                    <a:lnTo>
                      <a:pt x="125" y="385"/>
                    </a:lnTo>
                    <a:close/>
                    <a:moveTo>
                      <a:pt x="50" y="0"/>
                    </a:moveTo>
                    <a:lnTo>
                      <a:pt x="50" y="77"/>
                    </a:lnTo>
                    <a:lnTo>
                      <a:pt x="95" y="49"/>
                    </a:lnTo>
                    <a:lnTo>
                      <a:pt x="87" y="28"/>
                    </a:lnTo>
                    <a:lnTo>
                      <a:pt x="84" y="23"/>
                    </a:lnTo>
                    <a:lnTo>
                      <a:pt x="81" y="18"/>
                    </a:lnTo>
                    <a:lnTo>
                      <a:pt x="77" y="14"/>
                    </a:lnTo>
                    <a:lnTo>
                      <a:pt x="72" y="10"/>
                    </a:lnTo>
                    <a:lnTo>
                      <a:pt x="68" y="5"/>
                    </a:lnTo>
                    <a:lnTo>
                      <a:pt x="62" y="3"/>
                    </a:lnTo>
                    <a:lnTo>
                      <a:pt x="56" y="1"/>
                    </a:lnTo>
                    <a:lnTo>
                      <a:pt x="50" y="0"/>
                    </a:lnTo>
                    <a:close/>
                    <a:moveTo>
                      <a:pt x="50" y="194"/>
                    </a:moveTo>
                    <a:lnTo>
                      <a:pt x="50" y="194"/>
                    </a:lnTo>
                    <a:lnTo>
                      <a:pt x="45" y="191"/>
                    </a:lnTo>
                    <a:lnTo>
                      <a:pt x="41" y="186"/>
                    </a:lnTo>
                    <a:lnTo>
                      <a:pt x="11" y="108"/>
                    </a:lnTo>
                    <a:lnTo>
                      <a:pt x="9" y="104"/>
                    </a:lnTo>
                    <a:lnTo>
                      <a:pt x="11" y="99"/>
                    </a:lnTo>
                    <a:lnTo>
                      <a:pt x="12" y="96"/>
                    </a:lnTo>
                    <a:lnTo>
                      <a:pt x="16" y="92"/>
                    </a:lnTo>
                    <a:lnTo>
                      <a:pt x="4" y="61"/>
                    </a:lnTo>
                    <a:lnTo>
                      <a:pt x="1" y="53"/>
                    </a:lnTo>
                    <a:lnTo>
                      <a:pt x="0" y="43"/>
                    </a:lnTo>
                    <a:lnTo>
                      <a:pt x="1" y="35"/>
                    </a:lnTo>
                    <a:lnTo>
                      <a:pt x="4" y="27"/>
                    </a:lnTo>
                    <a:lnTo>
                      <a:pt x="8" y="19"/>
                    </a:lnTo>
                    <a:lnTo>
                      <a:pt x="15" y="12"/>
                    </a:lnTo>
                    <a:lnTo>
                      <a:pt x="22" y="7"/>
                    </a:lnTo>
                    <a:lnTo>
                      <a:pt x="30" y="3"/>
                    </a:lnTo>
                    <a:lnTo>
                      <a:pt x="39" y="0"/>
                    </a:lnTo>
                    <a:lnTo>
                      <a:pt x="50" y="0"/>
                    </a:lnTo>
                    <a:lnTo>
                      <a:pt x="50" y="77"/>
                    </a:lnTo>
                    <a:lnTo>
                      <a:pt x="43" y="81"/>
                    </a:lnTo>
                    <a:lnTo>
                      <a:pt x="50" y="80"/>
                    </a:lnTo>
                    <a:lnTo>
                      <a:pt x="50" y="115"/>
                    </a:lnTo>
                    <a:lnTo>
                      <a:pt x="45" y="100"/>
                    </a:lnTo>
                    <a:lnTo>
                      <a:pt x="43" y="98"/>
                    </a:lnTo>
                    <a:lnTo>
                      <a:pt x="45" y="93"/>
                    </a:lnTo>
                    <a:lnTo>
                      <a:pt x="46" y="91"/>
                    </a:lnTo>
                    <a:lnTo>
                      <a:pt x="47" y="88"/>
                    </a:lnTo>
                    <a:lnTo>
                      <a:pt x="26" y="96"/>
                    </a:lnTo>
                    <a:lnTo>
                      <a:pt x="22" y="99"/>
                    </a:lnTo>
                    <a:lnTo>
                      <a:pt x="19" y="103"/>
                    </a:lnTo>
                    <a:lnTo>
                      <a:pt x="19" y="107"/>
                    </a:lnTo>
                    <a:lnTo>
                      <a:pt x="19" y="111"/>
                    </a:lnTo>
                    <a:lnTo>
                      <a:pt x="45" y="177"/>
                    </a:lnTo>
                    <a:lnTo>
                      <a:pt x="47" y="181"/>
                    </a:lnTo>
                    <a:lnTo>
                      <a:pt x="50" y="183"/>
                    </a:lnTo>
                    <a:lnTo>
                      <a:pt x="50" y="19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nvGrpSpPr>
              <p:cNvPr id="37" name="íṡľïḍê"/>
              <p:cNvGrpSpPr/>
              <p:nvPr/>
            </p:nvGrpSpPr>
            <p:grpSpPr>
              <a:xfrm>
                <a:off x="5593953" y="2980837"/>
                <a:ext cx="516390" cy="519259"/>
                <a:chOff x="2157413" y="3054350"/>
                <a:chExt cx="571500" cy="574675"/>
              </a:xfrm>
              <a:solidFill>
                <a:schemeClr val="accent5"/>
              </a:solidFill>
            </p:grpSpPr>
            <p:sp>
              <p:nvSpPr>
                <p:cNvPr id="7" name="ïṡḷïḋe"/>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8" name="îšľiďè"/>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38" name="îš1îḑé"/>
              <p:cNvGrpSpPr/>
              <p:nvPr/>
            </p:nvGrpSpPr>
            <p:grpSpPr>
              <a:xfrm>
                <a:off x="5497847" y="3647850"/>
                <a:ext cx="404505" cy="381556"/>
                <a:chOff x="2051051" y="3792538"/>
                <a:chExt cx="447675" cy="422275"/>
              </a:xfrm>
              <a:solidFill>
                <a:schemeClr val="accent1"/>
              </a:solidFill>
            </p:grpSpPr>
            <p:sp>
              <p:nvSpPr>
                <p:cNvPr id="93" name="ïśḻîḓe"/>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4" name="îṡľíḓe"/>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grpSp>
            <p:nvGrpSpPr>
              <p:cNvPr id="39" name="iṡḻíḓè"/>
              <p:cNvGrpSpPr/>
              <p:nvPr/>
            </p:nvGrpSpPr>
            <p:grpSpPr>
              <a:xfrm>
                <a:off x="6527759" y="1332693"/>
                <a:ext cx="611061" cy="502046"/>
                <a:chOff x="3190876" y="1230313"/>
                <a:chExt cx="676275" cy="555625"/>
              </a:xfrm>
              <a:solidFill>
                <a:schemeClr val="accent3"/>
              </a:solidFill>
            </p:grpSpPr>
            <p:sp>
              <p:nvSpPr>
                <p:cNvPr id="90" name="íṥḷidè"/>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1" name="îŝľíďé"/>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92" name="ïṩ1iďe"/>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40" name="i$ḷïďê"/>
              <p:cNvSpPr/>
              <p:nvPr/>
            </p:nvSpPr>
            <p:spPr bwMode="auto">
              <a:xfrm>
                <a:off x="5047442" y="3503581"/>
                <a:ext cx="344260" cy="596717"/>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4"/>
              </a:solidFill>
              <a:ln>
                <a:noFill/>
              </a:ln>
            </p:spPr>
            <p:txBody>
              <a:bodyPr anchor="ctr"/>
              <a:p>
                <a:pPr algn="ctr"/>
              </a:p>
            </p:txBody>
          </p:sp>
          <p:sp>
            <p:nvSpPr>
              <p:cNvPr id="41" name="ïşḷídé"/>
              <p:cNvSpPr/>
              <p:nvPr/>
            </p:nvSpPr>
            <p:spPr bwMode="auto">
              <a:xfrm>
                <a:off x="7190460" y="2723258"/>
                <a:ext cx="494873" cy="537907"/>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solidFill>
              <a:ln>
                <a:noFill/>
              </a:ln>
            </p:spPr>
            <p:txBody>
              <a:bodyPr anchor="ctr"/>
              <a:p>
                <a:pPr algn="ctr"/>
              </a:p>
            </p:txBody>
          </p:sp>
          <p:sp>
            <p:nvSpPr>
              <p:cNvPr id="42" name="íṥḷîḍé"/>
              <p:cNvSpPr/>
              <p:nvPr/>
            </p:nvSpPr>
            <p:spPr bwMode="auto">
              <a:xfrm>
                <a:off x="5387398" y="1327572"/>
                <a:ext cx="466186" cy="456144"/>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p:spPr>
            <p:txBody>
              <a:bodyPr anchor="ctr"/>
              <a:p>
                <a:pPr algn="ctr"/>
              </a:p>
            </p:txBody>
          </p:sp>
          <p:sp>
            <p:nvSpPr>
              <p:cNvPr id="43" name="íṥḷiḍe"/>
              <p:cNvSpPr/>
              <p:nvPr/>
            </p:nvSpPr>
            <p:spPr bwMode="auto">
              <a:xfrm>
                <a:off x="7025502" y="3272641"/>
                <a:ext cx="441800" cy="463316"/>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5"/>
              </a:solidFill>
              <a:ln>
                <a:noFill/>
              </a:ln>
            </p:spPr>
            <p:txBody>
              <a:bodyPr anchor="ctr"/>
              <a:p>
                <a:pPr algn="ctr"/>
              </a:p>
            </p:txBody>
          </p:sp>
          <p:grpSp>
            <p:nvGrpSpPr>
              <p:cNvPr id="44" name="iṡľïḍê"/>
              <p:cNvGrpSpPr/>
              <p:nvPr/>
            </p:nvGrpSpPr>
            <p:grpSpPr>
              <a:xfrm>
                <a:off x="5185145" y="2259296"/>
                <a:ext cx="559422" cy="588102"/>
                <a:chOff x="1704976" y="2255838"/>
                <a:chExt cx="619125" cy="650875"/>
              </a:xfrm>
              <a:solidFill>
                <a:schemeClr val="accent1"/>
              </a:solidFill>
            </p:grpSpPr>
            <p:sp>
              <p:nvSpPr>
                <p:cNvPr id="77" name="ïṥľíḓè"/>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78" name="ïṩľiḋè"/>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79" name="íṣļïḋe"/>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80" name="îsḷïḓè"/>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81" name="ïś1íḓè"/>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82" name="ísḷîďè"/>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0" name="íṥlîḑé"/>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11" name="i$liḍê"/>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85" name="iṡľîḑè"/>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86" name="íšḷiḍè"/>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87" name="iṥḷiďe"/>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88" name="îŝļiḑé"/>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p>
              </p:txBody>
            </p:sp>
            <p:sp>
              <p:nvSpPr>
                <p:cNvPr id="89" name="ïSļiḓé"/>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45" name="iŝḻiḋè"/>
              <p:cNvSpPr/>
              <p:nvPr/>
            </p:nvSpPr>
            <p:spPr bwMode="auto">
              <a:xfrm>
                <a:off x="6420178" y="2406253"/>
                <a:ext cx="712905" cy="466185"/>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solidFill>
              <a:ln>
                <a:noFill/>
              </a:ln>
            </p:spPr>
            <p:txBody>
              <a:bodyPr anchor="ctr"/>
              <a:p>
                <a:pPr algn="ctr"/>
              </a:p>
            </p:txBody>
          </p:sp>
          <p:sp>
            <p:nvSpPr>
              <p:cNvPr id="46" name="ïŝļîḋe"/>
              <p:cNvSpPr/>
              <p:nvPr/>
            </p:nvSpPr>
            <p:spPr bwMode="auto">
              <a:xfrm>
                <a:off x="5393135" y="2919774"/>
                <a:ext cx="167827" cy="289752"/>
              </a:xfrm>
              <a:custGeom>
                <a:avLst/>
                <a:gdLst>
                  <a:gd name="T0" fmla="*/ 112713 w 117"/>
                  <a:gd name="T1" fmla="*/ 269875 h 202"/>
                  <a:gd name="T2" fmla="*/ 127000 w 117"/>
                  <a:gd name="T3" fmla="*/ 274638 h 202"/>
                  <a:gd name="T4" fmla="*/ 134938 w 117"/>
                  <a:gd name="T5" fmla="*/ 287338 h 202"/>
                  <a:gd name="T6" fmla="*/ 134938 w 117"/>
                  <a:gd name="T7" fmla="*/ 298450 h 202"/>
                  <a:gd name="T8" fmla="*/ 127000 w 117"/>
                  <a:gd name="T9" fmla="*/ 315913 h 202"/>
                  <a:gd name="T10" fmla="*/ 119063 w 117"/>
                  <a:gd name="T11" fmla="*/ 320675 h 202"/>
                  <a:gd name="T12" fmla="*/ 112713 w 117"/>
                  <a:gd name="T13" fmla="*/ 269875 h 202"/>
                  <a:gd name="T14" fmla="*/ 112713 w 117"/>
                  <a:gd name="T15" fmla="*/ 249238 h 202"/>
                  <a:gd name="T16" fmla="*/ 112713 w 117"/>
                  <a:gd name="T17" fmla="*/ 107950 h 202"/>
                  <a:gd name="T18" fmla="*/ 127000 w 117"/>
                  <a:gd name="T19" fmla="*/ 122238 h 202"/>
                  <a:gd name="T20" fmla="*/ 134938 w 117"/>
                  <a:gd name="T21" fmla="*/ 144463 h 202"/>
                  <a:gd name="T22" fmla="*/ 146050 w 117"/>
                  <a:gd name="T23" fmla="*/ 184150 h 202"/>
                  <a:gd name="T24" fmla="*/ 149225 w 117"/>
                  <a:gd name="T25" fmla="*/ 190500 h 202"/>
                  <a:gd name="T26" fmla="*/ 158750 w 117"/>
                  <a:gd name="T27" fmla="*/ 200025 h 202"/>
                  <a:gd name="T28" fmla="*/ 174625 w 117"/>
                  <a:gd name="T29" fmla="*/ 201613 h 202"/>
                  <a:gd name="T30" fmla="*/ 185738 w 117"/>
                  <a:gd name="T31" fmla="*/ 230188 h 202"/>
                  <a:gd name="T32" fmla="*/ 104775 w 117"/>
                  <a:gd name="T33" fmla="*/ 269875 h 202"/>
                  <a:gd name="T34" fmla="*/ 112713 w 117"/>
                  <a:gd name="T35" fmla="*/ 269875 h 202"/>
                  <a:gd name="T36" fmla="*/ 112713 w 117"/>
                  <a:gd name="T37" fmla="*/ 320675 h 202"/>
                  <a:gd name="T38" fmla="*/ 96838 w 117"/>
                  <a:gd name="T39" fmla="*/ 315913 h 202"/>
                  <a:gd name="T40" fmla="*/ 88900 w 117"/>
                  <a:gd name="T41" fmla="*/ 300038 h 202"/>
                  <a:gd name="T42" fmla="*/ 88900 w 117"/>
                  <a:gd name="T43" fmla="*/ 292100 h 202"/>
                  <a:gd name="T44" fmla="*/ 96838 w 117"/>
                  <a:gd name="T45" fmla="*/ 274638 h 202"/>
                  <a:gd name="T46" fmla="*/ 104775 w 117"/>
                  <a:gd name="T47" fmla="*/ 269875 h 202"/>
                  <a:gd name="T48" fmla="*/ 112713 w 117"/>
                  <a:gd name="T49" fmla="*/ 107950 h 202"/>
                  <a:gd name="T50" fmla="*/ 95250 w 117"/>
                  <a:gd name="T51" fmla="*/ 98425 h 202"/>
                  <a:gd name="T52" fmla="*/ 74613 w 117"/>
                  <a:gd name="T53" fmla="*/ 96838 h 202"/>
                  <a:gd name="T54" fmla="*/ 53975 w 117"/>
                  <a:gd name="T55" fmla="*/ 12700 h 202"/>
                  <a:gd name="T56" fmla="*/ 46038 w 117"/>
                  <a:gd name="T57" fmla="*/ 1588 h 202"/>
                  <a:gd name="T58" fmla="*/ 30163 w 117"/>
                  <a:gd name="T59" fmla="*/ 0 h 202"/>
                  <a:gd name="T60" fmla="*/ 23813 w 117"/>
                  <a:gd name="T61" fmla="*/ 1588 h 202"/>
                  <a:gd name="T62" fmla="*/ 15875 w 117"/>
                  <a:gd name="T63" fmla="*/ 14288 h 202"/>
                  <a:gd name="T64" fmla="*/ 38100 w 117"/>
                  <a:gd name="T65" fmla="*/ 104775 h 202"/>
                  <a:gd name="T66" fmla="*/ 30163 w 117"/>
                  <a:gd name="T67" fmla="*/ 111125 h 202"/>
                  <a:gd name="T68" fmla="*/ 17463 w 117"/>
                  <a:gd name="T69" fmla="*/ 123825 h 202"/>
                  <a:gd name="T70" fmla="*/ 9525 w 117"/>
                  <a:gd name="T71" fmla="*/ 144463 h 202"/>
                  <a:gd name="T72" fmla="*/ 6350 w 117"/>
                  <a:gd name="T73" fmla="*/ 165100 h 202"/>
                  <a:gd name="T74" fmla="*/ 9525 w 117"/>
                  <a:gd name="T75" fmla="*/ 176213 h 202"/>
                  <a:gd name="T76" fmla="*/ 19050 w 117"/>
                  <a:gd name="T77" fmla="*/ 219075 h 202"/>
                  <a:gd name="T78" fmla="*/ 19050 w 117"/>
                  <a:gd name="T79" fmla="*/ 225425 h 202"/>
                  <a:gd name="T80" fmla="*/ 15875 w 117"/>
                  <a:gd name="T81" fmla="*/ 236538 h 202"/>
                  <a:gd name="T82" fmla="*/ 4763 w 117"/>
                  <a:gd name="T83" fmla="*/ 247650 h 202"/>
                  <a:gd name="T84" fmla="*/ 9525 w 117"/>
                  <a:gd name="T85" fmla="*/ 277813 h 202"/>
                  <a:gd name="T86" fmla="*/ 112713 w 117"/>
                  <a:gd name="T87" fmla="*/ 10795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7" h="202">
                    <a:moveTo>
                      <a:pt x="71" y="170"/>
                    </a:moveTo>
                    <a:lnTo>
                      <a:pt x="71" y="170"/>
                    </a:lnTo>
                    <a:lnTo>
                      <a:pt x="76" y="170"/>
                    </a:lnTo>
                    <a:lnTo>
                      <a:pt x="80" y="173"/>
                    </a:lnTo>
                    <a:lnTo>
                      <a:pt x="84" y="177"/>
                    </a:lnTo>
                    <a:lnTo>
                      <a:pt x="85" y="181"/>
                    </a:lnTo>
                    <a:lnTo>
                      <a:pt x="85" y="188"/>
                    </a:lnTo>
                    <a:lnTo>
                      <a:pt x="84" y="193"/>
                    </a:lnTo>
                    <a:lnTo>
                      <a:pt x="80" y="199"/>
                    </a:lnTo>
                    <a:lnTo>
                      <a:pt x="75" y="202"/>
                    </a:lnTo>
                    <a:lnTo>
                      <a:pt x="71" y="202"/>
                    </a:lnTo>
                    <a:lnTo>
                      <a:pt x="71" y="170"/>
                    </a:lnTo>
                    <a:close/>
                    <a:moveTo>
                      <a:pt x="71" y="157"/>
                    </a:moveTo>
                    <a:lnTo>
                      <a:pt x="71" y="68"/>
                    </a:lnTo>
                    <a:lnTo>
                      <a:pt x="76" y="72"/>
                    </a:lnTo>
                    <a:lnTo>
                      <a:pt x="80" y="77"/>
                    </a:lnTo>
                    <a:lnTo>
                      <a:pt x="83" y="84"/>
                    </a:lnTo>
                    <a:lnTo>
                      <a:pt x="85" y="91"/>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65" y="200"/>
                    </a:lnTo>
                    <a:lnTo>
                      <a:pt x="61" y="199"/>
                    </a:lnTo>
                    <a:lnTo>
                      <a:pt x="57" y="195"/>
                    </a:lnTo>
                    <a:lnTo>
                      <a:pt x="56" y="189"/>
                    </a:lnTo>
                    <a:lnTo>
                      <a:pt x="56" y="184"/>
                    </a:lnTo>
                    <a:lnTo>
                      <a:pt x="57" y="179"/>
                    </a:lnTo>
                    <a:lnTo>
                      <a:pt x="61" y="173"/>
                    </a:lnTo>
                    <a:lnTo>
                      <a:pt x="66" y="170"/>
                    </a:lnTo>
                    <a:close/>
                    <a:moveTo>
                      <a:pt x="71" y="68"/>
                    </a:moveTo>
                    <a:lnTo>
                      <a:pt x="71" y="68"/>
                    </a:lnTo>
                    <a:lnTo>
                      <a:pt x="65" y="65"/>
                    </a:lnTo>
                    <a:lnTo>
                      <a:pt x="60" y="62"/>
                    </a:lnTo>
                    <a:lnTo>
                      <a:pt x="54" y="61"/>
                    </a:lnTo>
                    <a:lnTo>
                      <a:pt x="47" y="61"/>
                    </a:lnTo>
                    <a:lnTo>
                      <a:pt x="34" y="8"/>
                    </a:lnTo>
                    <a:lnTo>
                      <a:pt x="31" y="4"/>
                    </a:lnTo>
                    <a:lnTo>
                      <a:pt x="29" y="1"/>
                    </a:lnTo>
                    <a:lnTo>
                      <a:pt x="24" y="0"/>
                    </a:lnTo>
                    <a:lnTo>
                      <a:pt x="19" y="0"/>
                    </a:lnTo>
                    <a:lnTo>
                      <a:pt x="15" y="1"/>
                    </a:lnTo>
                    <a:lnTo>
                      <a:pt x="12" y="5"/>
                    </a:lnTo>
                    <a:lnTo>
                      <a:pt x="10" y="9"/>
                    </a:lnTo>
                    <a:lnTo>
                      <a:pt x="11" y="15"/>
                    </a:lnTo>
                    <a:lnTo>
                      <a:pt x="24" y="66"/>
                    </a:lnTo>
                    <a:lnTo>
                      <a:pt x="19" y="70"/>
                    </a:lnTo>
                    <a:lnTo>
                      <a:pt x="15" y="74"/>
                    </a:lnTo>
                    <a:lnTo>
                      <a:pt x="11" y="78"/>
                    </a:lnTo>
                    <a:lnTo>
                      <a:pt x="7" y="84"/>
                    </a:lnTo>
                    <a:lnTo>
                      <a:pt x="6" y="91"/>
                    </a:lnTo>
                    <a:lnTo>
                      <a:pt x="4" y="96"/>
                    </a:lnTo>
                    <a:lnTo>
                      <a:pt x="4" y="104"/>
                    </a:lnTo>
                    <a:lnTo>
                      <a:pt x="6" y="111"/>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47" name="î$1îḋe"/>
              <p:cNvSpPr/>
              <p:nvPr/>
            </p:nvSpPr>
            <p:spPr bwMode="auto">
              <a:xfrm>
                <a:off x="6688414" y="1917116"/>
                <a:ext cx="334219" cy="411678"/>
              </a:xfrm>
              <a:custGeom>
                <a:avLst/>
                <a:gdLst>
                  <a:gd name="T0" fmla="*/ 260350 w 233"/>
                  <a:gd name="T1" fmla="*/ 0 h 287"/>
                  <a:gd name="T2" fmla="*/ 369888 w 233"/>
                  <a:gd name="T3" fmla="*/ 393700 h 287"/>
                  <a:gd name="T4" fmla="*/ 342900 w 233"/>
                  <a:gd name="T5" fmla="*/ 444500 h 287"/>
                  <a:gd name="T6" fmla="*/ 260350 w 233"/>
                  <a:gd name="T7" fmla="*/ 358775 h 287"/>
                  <a:gd name="T8" fmla="*/ 284163 w 233"/>
                  <a:gd name="T9" fmla="*/ 346075 h 287"/>
                  <a:gd name="T10" fmla="*/ 307975 w 233"/>
                  <a:gd name="T11" fmla="*/ 303213 h 287"/>
                  <a:gd name="T12" fmla="*/ 307975 w 233"/>
                  <a:gd name="T13" fmla="*/ 249238 h 287"/>
                  <a:gd name="T14" fmla="*/ 282575 w 233"/>
                  <a:gd name="T15" fmla="*/ 234950 h 287"/>
                  <a:gd name="T16" fmla="*/ 260350 w 233"/>
                  <a:gd name="T17" fmla="*/ 187325 h 287"/>
                  <a:gd name="T18" fmla="*/ 265113 w 233"/>
                  <a:gd name="T19" fmla="*/ 333375 h 287"/>
                  <a:gd name="T20" fmla="*/ 285750 w 233"/>
                  <a:gd name="T21" fmla="*/ 277813 h 287"/>
                  <a:gd name="T22" fmla="*/ 277813 w 233"/>
                  <a:gd name="T23" fmla="*/ 254000 h 287"/>
                  <a:gd name="T24" fmla="*/ 260350 w 233"/>
                  <a:gd name="T25" fmla="*/ 254000 h 287"/>
                  <a:gd name="T26" fmla="*/ 211138 w 233"/>
                  <a:gd name="T27" fmla="*/ 22225 h 287"/>
                  <a:gd name="T28" fmla="*/ 260350 w 233"/>
                  <a:gd name="T29" fmla="*/ 187325 h 287"/>
                  <a:gd name="T30" fmla="*/ 215900 w 233"/>
                  <a:gd name="T31" fmla="*/ 176213 h 287"/>
                  <a:gd name="T32" fmla="*/ 211138 w 233"/>
                  <a:gd name="T33" fmla="*/ 455613 h 287"/>
                  <a:gd name="T34" fmla="*/ 222250 w 233"/>
                  <a:gd name="T35" fmla="*/ 355600 h 287"/>
                  <a:gd name="T36" fmla="*/ 260350 w 233"/>
                  <a:gd name="T37" fmla="*/ 455613 h 287"/>
                  <a:gd name="T38" fmla="*/ 242888 w 233"/>
                  <a:gd name="T39" fmla="*/ 319088 h 287"/>
                  <a:gd name="T40" fmla="*/ 247650 w 233"/>
                  <a:gd name="T41" fmla="*/ 333375 h 287"/>
                  <a:gd name="T42" fmla="*/ 260350 w 233"/>
                  <a:gd name="T43" fmla="*/ 254000 h 287"/>
                  <a:gd name="T44" fmla="*/ 152400 w 233"/>
                  <a:gd name="T45" fmla="*/ 0 h 287"/>
                  <a:gd name="T46" fmla="*/ 211138 w 233"/>
                  <a:gd name="T47" fmla="*/ 174625 h 287"/>
                  <a:gd name="T48" fmla="*/ 163513 w 233"/>
                  <a:gd name="T49" fmla="*/ 182563 h 287"/>
                  <a:gd name="T50" fmla="*/ 152400 w 233"/>
                  <a:gd name="T51" fmla="*/ 455613 h 287"/>
                  <a:gd name="T52" fmla="*/ 209550 w 233"/>
                  <a:gd name="T53" fmla="*/ 314325 h 287"/>
                  <a:gd name="T54" fmla="*/ 211138 w 233"/>
                  <a:gd name="T55" fmla="*/ 346075 h 287"/>
                  <a:gd name="T56" fmla="*/ 160338 w 233"/>
                  <a:gd name="T57" fmla="*/ 268288 h 287"/>
                  <a:gd name="T58" fmla="*/ 152400 w 233"/>
                  <a:gd name="T59" fmla="*/ 254000 h 287"/>
                  <a:gd name="T60" fmla="*/ 152400 w 233"/>
                  <a:gd name="T61" fmla="*/ 211138 h 287"/>
                  <a:gd name="T62" fmla="*/ 130175 w 233"/>
                  <a:gd name="T63" fmla="*/ 22225 h 287"/>
                  <a:gd name="T64" fmla="*/ 152400 w 233"/>
                  <a:gd name="T65" fmla="*/ 192088 h 287"/>
                  <a:gd name="T66" fmla="*/ 130175 w 233"/>
                  <a:gd name="T67" fmla="*/ 79375 h 287"/>
                  <a:gd name="T68" fmla="*/ 130175 w 233"/>
                  <a:gd name="T69" fmla="*/ 260350 h 287"/>
                  <a:gd name="T70" fmla="*/ 152400 w 233"/>
                  <a:gd name="T71" fmla="*/ 358775 h 287"/>
                  <a:gd name="T72" fmla="*/ 142875 w 233"/>
                  <a:gd name="T73" fmla="*/ 228600 h 287"/>
                  <a:gd name="T74" fmla="*/ 63500 w 233"/>
                  <a:gd name="T75" fmla="*/ 0 h 287"/>
                  <a:gd name="T76" fmla="*/ 42863 w 233"/>
                  <a:gd name="T77" fmla="*/ 23813 h 287"/>
                  <a:gd name="T78" fmla="*/ 26988 w 233"/>
                  <a:gd name="T79" fmla="*/ 49213 h 287"/>
                  <a:gd name="T80" fmla="*/ 130175 w 233"/>
                  <a:gd name="T81" fmla="*/ 79375 h 287"/>
                  <a:gd name="T82" fmla="*/ 96838 w 233"/>
                  <a:gd name="T83" fmla="*/ 246063 h 287"/>
                  <a:gd name="T84" fmla="*/ 60325 w 233"/>
                  <a:gd name="T85" fmla="*/ 254000 h 287"/>
                  <a:gd name="T86" fmla="*/ 46038 w 233"/>
                  <a:gd name="T87" fmla="*/ 276225 h 287"/>
                  <a:gd name="T88" fmla="*/ 63500 w 233"/>
                  <a:gd name="T89" fmla="*/ 290513 h 287"/>
                  <a:gd name="T90" fmla="*/ 73025 w 233"/>
                  <a:gd name="T91" fmla="*/ 284163 h 287"/>
                  <a:gd name="T92" fmla="*/ 71438 w 233"/>
                  <a:gd name="T93" fmla="*/ 273050 h 287"/>
                  <a:gd name="T94" fmla="*/ 90488 w 233"/>
                  <a:gd name="T95" fmla="*/ 260350 h 287"/>
                  <a:gd name="T96" fmla="*/ 76200 w 233"/>
                  <a:gd name="T97" fmla="*/ 309563 h 287"/>
                  <a:gd name="T98" fmla="*/ 65088 w 233"/>
                  <a:gd name="T99" fmla="*/ 369888 h 287"/>
                  <a:gd name="T100" fmla="*/ 84138 w 233"/>
                  <a:gd name="T101" fmla="*/ 387350 h 287"/>
                  <a:gd name="T102" fmla="*/ 95250 w 233"/>
                  <a:gd name="T103" fmla="*/ 374650 h 287"/>
                  <a:gd name="T104" fmla="*/ 115888 w 233"/>
                  <a:gd name="T105" fmla="*/ 284163 h 287"/>
                  <a:gd name="T106" fmla="*/ 63500 w 233"/>
                  <a:gd name="T107" fmla="*/ 455613 h 287"/>
                  <a:gd name="T108" fmla="*/ 20638 w 233"/>
                  <a:gd name="T109" fmla="*/ 436563 h 287"/>
                  <a:gd name="T110" fmla="*/ 0 w 233"/>
                  <a:gd name="T111" fmla="*/ 61913 h 287"/>
                  <a:gd name="T112" fmla="*/ 20638 w 233"/>
                  <a:gd name="T113" fmla="*/ 19050 h 287"/>
                  <a:gd name="T114" fmla="*/ 63500 w 233"/>
                  <a:gd name="T115" fmla="*/ 0 h 2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33" h="287">
                    <a:moveTo>
                      <a:pt x="164" y="0"/>
                    </a:moveTo>
                    <a:lnTo>
                      <a:pt x="233" y="0"/>
                    </a:lnTo>
                    <a:lnTo>
                      <a:pt x="233" y="14"/>
                    </a:lnTo>
                    <a:lnTo>
                      <a:pt x="164" y="14"/>
                    </a:lnTo>
                    <a:lnTo>
                      <a:pt x="164" y="0"/>
                    </a:lnTo>
                    <a:close/>
                    <a:moveTo>
                      <a:pt x="164" y="50"/>
                    </a:moveTo>
                    <a:lnTo>
                      <a:pt x="233" y="50"/>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8" y="225"/>
                    </a:lnTo>
                    <a:lnTo>
                      <a:pt x="174" y="222"/>
                    </a:lnTo>
                    <a:lnTo>
                      <a:pt x="179" y="218"/>
                    </a:lnTo>
                    <a:lnTo>
                      <a:pt x="183" y="213"/>
                    </a:lnTo>
                    <a:lnTo>
                      <a:pt x="187" y="207"/>
                    </a:lnTo>
                    <a:lnTo>
                      <a:pt x="191" y="199"/>
                    </a:lnTo>
                    <a:lnTo>
                      <a:pt x="194" y="191"/>
                    </a:lnTo>
                    <a:lnTo>
                      <a:pt x="195" y="183"/>
                    </a:lnTo>
                    <a:lnTo>
                      <a:pt x="195" y="175"/>
                    </a:lnTo>
                    <a:lnTo>
                      <a:pt x="195" y="163"/>
                    </a:lnTo>
                    <a:lnTo>
                      <a:pt x="194" y="157"/>
                    </a:lnTo>
                    <a:lnTo>
                      <a:pt x="191" y="155"/>
                    </a:lnTo>
                    <a:lnTo>
                      <a:pt x="189" y="151"/>
                    </a:lnTo>
                    <a:lnTo>
                      <a:pt x="186" y="149"/>
                    </a:lnTo>
                    <a:lnTo>
                      <a:pt x="182" y="148"/>
                    </a:lnTo>
                    <a:lnTo>
                      <a:pt x="178" y="148"/>
                    </a:lnTo>
                    <a:lnTo>
                      <a:pt x="171" y="149"/>
                    </a:lnTo>
                    <a:lnTo>
                      <a:pt x="164" y="152"/>
                    </a:lnTo>
                    <a:lnTo>
                      <a:pt x="172" y="117"/>
                    </a:lnTo>
                    <a:lnTo>
                      <a:pt x="164" y="118"/>
                    </a:lnTo>
                    <a:lnTo>
                      <a:pt x="164" y="50"/>
                    </a:lnTo>
                    <a:close/>
                    <a:moveTo>
                      <a:pt x="164" y="211"/>
                    </a:moveTo>
                    <a:lnTo>
                      <a:pt x="164" y="211"/>
                    </a:lnTo>
                    <a:lnTo>
                      <a:pt x="167" y="210"/>
                    </a:lnTo>
                    <a:lnTo>
                      <a:pt x="170" y="207"/>
                    </a:lnTo>
                    <a:lnTo>
                      <a:pt x="175" y="199"/>
                    </a:lnTo>
                    <a:lnTo>
                      <a:pt x="179" y="187"/>
                    </a:lnTo>
                    <a:lnTo>
                      <a:pt x="180" y="175"/>
                    </a:lnTo>
                    <a:lnTo>
                      <a:pt x="179" y="165"/>
                    </a:lnTo>
                    <a:lnTo>
                      <a:pt x="178" y="163"/>
                    </a:lnTo>
                    <a:lnTo>
                      <a:pt x="175" y="160"/>
                    </a:lnTo>
                    <a:lnTo>
                      <a:pt x="172" y="159"/>
                    </a:lnTo>
                    <a:lnTo>
                      <a:pt x="167" y="159"/>
                    </a:lnTo>
                    <a:lnTo>
                      <a:pt x="164" y="160"/>
                    </a:lnTo>
                    <a:lnTo>
                      <a:pt x="164" y="211"/>
                    </a:lnTo>
                    <a:close/>
                    <a:moveTo>
                      <a:pt x="133" y="0"/>
                    </a:moveTo>
                    <a:lnTo>
                      <a:pt x="164" y="0"/>
                    </a:lnTo>
                    <a:lnTo>
                      <a:pt x="164" y="14"/>
                    </a:lnTo>
                    <a:lnTo>
                      <a:pt x="133" y="14"/>
                    </a:lnTo>
                    <a:lnTo>
                      <a:pt x="133" y="0"/>
                    </a:lnTo>
                    <a:close/>
                    <a:moveTo>
                      <a:pt x="133" y="50"/>
                    </a:moveTo>
                    <a:lnTo>
                      <a:pt x="164" y="50"/>
                    </a:lnTo>
                    <a:lnTo>
                      <a:pt x="164" y="118"/>
                    </a:lnTo>
                    <a:lnTo>
                      <a:pt x="149" y="119"/>
                    </a:lnTo>
                    <a:lnTo>
                      <a:pt x="133" y="192"/>
                    </a:lnTo>
                    <a:lnTo>
                      <a:pt x="133" y="122"/>
                    </a:lnTo>
                    <a:lnTo>
                      <a:pt x="136" y="111"/>
                    </a:lnTo>
                    <a:lnTo>
                      <a:pt x="133" y="110"/>
                    </a:lnTo>
                    <a:lnTo>
                      <a:pt x="133" y="50"/>
                    </a:lnTo>
                    <a:close/>
                    <a:moveTo>
                      <a:pt x="164" y="287"/>
                    </a:moveTo>
                    <a:lnTo>
                      <a:pt x="133" y="287"/>
                    </a:lnTo>
                    <a:lnTo>
                      <a:pt x="133" y="218"/>
                    </a:lnTo>
                    <a:lnTo>
                      <a:pt x="137" y="222"/>
                    </a:lnTo>
                    <a:lnTo>
                      <a:pt x="140" y="224"/>
                    </a:lnTo>
                    <a:lnTo>
                      <a:pt x="143" y="226"/>
                    </a:lnTo>
                    <a:lnTo>
                      <a:pt x="152" y="228"/>
                    </a:lnTo>
                    <a:lnTo>
                      <a:pt x="164" y="226"/>
                    </a:lnTo>
                    <a:lnTo>
                      <a:pt x="164" y="287"/>
                    </a:lnTo>
                    <a:close/>
                    <a:moveTo>
                      <a:pt x="164" y="160"/>
                    </a:moveTo>
                    <a:lnTo>
                      <a:pt x="164" y="160"/>
                    </a:lnTo>
                    <a:lnTo>
                      <a:pt x="163" y="161"/>
                    </a:lnTo>
                    <a:lnTo>
                      <a:pt x="153" y="201"/>
                    </a:lnTo>
                    <a:lnTo>
                      <a:pt x="153" y="205"/>
                    </a:lnTo>
                    <a:lnTo>
                      <a:pt x="153" y="207"/>
                    </a:lnTo>
                    <a:lnTo>
                      <a:pt x="156" y="210"/>
                    </a:lnTo>
                    <a:lnTo>
                      <a:pt x="159" y="211"/>
                    </a:lnTo>
                    <a:lnTo>
                      <a:pt x="161" y="211"/>
                    </a:lnTo>
                    <a:lnTo>
                      <a:pt x="164" y="211"/>
                    </a:lnTo>
                    <a:lnTo>
                      <a:pt x="164" y="160"/>
                    </a:lnTo>
                    <a:close/>
                    <a:moveTo>
                      <a:pt x="96" y="0"/>
                    </a:moveTo>
                    <a:lnTo>
                      <a:pt x="133" y="0"/>
                    </a:lnTo>
                    <a:lnTo>
                      <a:pt x="133" y="14"/>
                    </a:lnTo>
                    <a:lnTo>
                      <a:pt x="96" y="14"/>
                    </a:lnTo>
                    <a:lnTo>
                      <a:pt x="96" y="0"/>
                    </a:lnTo>
                    <a:close/>
                    <a:moveTo>
                      <a:pt x="96" y="50"/>
                    </a:moveTo>
                    <a:lnTo>
                      <a:pt x="133" y="50"/>
                    </a:lnTo>
                    <a:lnTo>
                      <a:pt x="133" y="110"/>
                    </a:lnTo>
                    <a:lnTo>
                      <a:pt x="124" y="109"/>
                    </a:lnTo>
                    <a:lnTo>
                      <a:pt x="117" y="110"/>
                    </a:lnTo>
                    <a:lnTo>
                      <a:pt x="110" y="111"/>
                    </a:lnTo>
                    <a:lnTo>
                      <a:pt x="103" y="115"/>
                    </a:lnTo>
                    <a:lnTo>
                      <a:pt x="96" y="121"/>
                    </a:lnTo>
                    <a:lnTo>
                      <a:pt x="96" y="50"/>
                    </a:lnTo>
                    <a:close/>
                    <a:moveTo>
                      <a:pt x="133" y="287"/>
                    </a:moveTo>
                    <a:lnTo>
                      <a:pt x="96" y="287"/>
                    </a:lnTo>
                    <a:lnTo>
                      <a:pt x="96" y="226"/>
                    </a:lnTo>
                    <a:lnTo>
                      <a:pt x="111" y="226"/>
                    </a:lnTo>
                    <a:lnTo>
                      <a:pt x="133" y="122"/>
                    </a:lnTo>
                    <a:lnTo>
                      <a:pt x="133" y="192"/>
                    </a:lnTo>
                    <a:lnTo>
                      <a:pt x="132" y="198"/>
                    </a:lnTo>
                    <a:lnTo>
                      <a:pt x="132" y="207"/>
                    </a:lnTo>
                    <a:lnTo>
                      <a:pt x="132" y="213"/>
                    </a:lnTo>
                    <a:lnTo>
                      <a:pt x="133" y="218"/>
                    </a:lnTo>
                    <a:lnTo>
                      <a:pt x="133" y="287"/>
                    </a:lnTo>
                    <a:close/>
                    <a:moveTo>
                      <a:pt x="96" y="186"/>
                    </a:moveTo>
                    <a:lnTo>
                      <a:pt x="101" y="169"/>
                    </a:lnTo>
                    <a:lnTo>
                      <a:pt x="96" y="168"/>
                    </a:lnTo>
                    <a:lnTo>
                      <a:pt x="96" y="186"/>
                    </a:lnTo>
                    <a:close/>
                    <a:moveTo>
                      <a:pt x="96" y="160"/>
                    </a:moveTo>
                    <a:lnTo>
                      <a:pt x="96" y="160"/>
                    </a:lnTo>
                    <a:lnTo>
                      <a:pt x="102" y="163"/>
                    </a:lnTo>
                    <a:lnTo>
                      <a:pt x="111" y="119"/>
                    </a:lnTo>
                    <a:lnTo>
                      <a:pt x="105" y="125"/>
                    </a:lnTo>
                    <a:lnTo>
                      <a:pt x="96" y="133"/>
                    </a:lnTo>
                    <a:lnTo>
                      <a:pt x="96" y="160"/>
                    </a:lnTo>
                    <a:close/>
                    <a:moveTo>
                      <a:pt x="82" y="0"/>
                    </a:moveTo>
                    <a:lnTo>
                      <a:pt x="96" y="0"/>
                    </a:lnTo>
                    <a:lnTo>
                      <a:pt x="96" y="14"/>
                    </a:lnTo>
                    <a:lnTo>
                      <a:pt x="82" y="14"/>
                    </a:lnTo>
                    <a:lnTo>
                      <a:pt x="82" y="0"/>
                    </a:lnTo>
                    <a:close/>
                    <a:moveTo>
                      <a:pt x="82" y="50"/>
                    </a:moveTo>
                    <a:lnTo>
                      <a:pt x="96" y="50"/>
                    </a:lnTo>
                    <a:lnTo>
                      <a:pt x="96" y="121"/>
                    </a:lnTo>
                    <a:lnTo>
                      <a:pt x="96" y="122"/>
                    </a:lnTo>
                    <a:lnTo>
                      <a:pt x="82" y="137"/>
                    </a:lnTo>
                    <a:lnTo>
                      <a:pt x="82" y="50"/>
                    </a:lnTo>
                    <a:close/>
                    <a:moveTo>
                      <a:pt x="96" y="287"/>
                    </a:moveTo>
                    <a:lnTo>
                      <a:pt x="82" y="287"/>
                    </a:lnTo>
                    <a:lnTo>
                      <a:pt x="82" y="164"/>
                    </a:lnTo>
                    <a:lnTo>
                      <a:pt x="90" y="165"/>
                    </a:lnTo>
                    <a:lnTo>
                      <a:pt x="96" y="168"/>
                    </a:lnTo>
                    <a:lnTo>
                      <a:pt x="96" y="186"/>
                    </a:lnTo>
                    <a:lnTo>
                      <a:pt x="88" y="226"/>
                    </a:lnTo>
                    <a:lnTo>
                      <a:pt x="96" y="226"/>
                    </a:lnTo>
                    <a:lnTo>
                      <a:pt x="96" y="287"/>
                    </a:lnTo>
                    <a:close/>
                    <a:moveTo>
                      <a:pt x="96" y="133"/>
                    </a:moveTo>
                    <a:lnTo>
                      <a:pt x="96" y="133"/>
                    </a:lnTo>
                    <a:lnTo>
                      <a:pt x="90" y="144"/>
                    </a:lnTo>
                    <a:lnTo>
                      <a:pt x="83" y="157"/>
                    </a:lnTo>
                    <a:lnTo>
                      <a:pt x="96" y="160"/>
                    </a:lnTo>
                    <a:lnTo>
                      <a:pt x="96" y="133"/>
                    </a:lnTo>
                    <a:close/>
                    <a:moveTo>
                      <a:pt x="40" y="0"/>
                    </a:moveTo>
                    <a:lnTo>
                      <a:pt x="82" y="0"/>
                    </a:lnTo>
                    <a:lnTo>
                      <a:pt x="82" y="14"/>
                    </a:lnTo>
                    <a:lnTo>
                      <a:pt x="36" y="14"/>
                    </a:lnTo>
                    <a:lnTo>
                      <a:pt x="27" y="15"/>
                    </a:lnTo>
                    <a:lnTo>
                      <a:pt x="22" y="19"/>
                    </a:lnTo>
                    <a:lnTo>
                      <a:pt x="18" y="25"/>
                    </a:lnTo>
                    <a:lnTo>
                      <a:pt x="17" y="31"/>
                    </a:lnTo>
                    <a:lnTo>
                      <a:pt x="18" y="39"/>
                    </a:lnTo>
                    <a:lnTo>
                      <a:pt x="22" y="45"/>
                    </a:lnTo>
                    <a:lnTo>
                      <a:pt x="27" y="49"/>
                    </a:lnTo>
                    <a:lnTo>
                      <a:pt x="36" y="50"/>
                    </a:lnTo>
                    <a:lnTo>
                      <a:pt x="82" y="50"/>
                    </a:lnTo>
                    <a:lnTo>
                      <a:pt x="82" y="137"/>
                    </a:lnTo>
                    <a:lnTo>
                      <a:pt x="69" y="155"/>
                    </a:lnTo>
                    <a:lnTo>
                      <a:pt x="61" y="155"/>
                    </a:lnTo>
                    <a:lnTo>
                      <a:pt x="48" y="156"/>
                    </a:lnTo>
                    <a:lnTo>
                      <a:pt x="42" y="157"/>
                    </a:lnTo>
                    <a:lnTo>
                      <a:pt x="38" y="160"/>
                    </a:lnTo>
                    <a:lnTo>
                      <a:pt x="34" y="163"/>
                    </a:lnTo>
                    <a:lnTo>
                      <a:pt x="31" y="167"/>
                    </a:lnTo>
                    <a:lnTo>
                      <a:pt x="29" y="169"/>
                    </a:lnTo>
                    <a:lnTo>
                      <a:pt x="29" y="174"/>
                    </a:lnTo>
                    <a:lnTo>
                      <a:pt x="29" y="178"/>
                    </a:lnTo>
                    <a:lnTo>
                      <a:pt x="31" y="180"/>
                    </a:lnTo>
                    <a:lnTo>
                      <a:pt x="34" y="182"/>
                    </a:lnTo>
                    <a:lnTo>
                      <a:pt x="40" y="183"/>
                    </a:lnTo>
                    <a:lnTo>
                      <a:pt x="42" y="183"/>
                    </a:lnTo>
                    <a:lnTo>
                      <a:pt x="45" y="182"/>
                    </a:lnTo>
                    <a:lnTo>
                      <a:pt x="46" y="179"/>
                    </a:lnTo>
                    <a:lnTo>
                      <a:pt x="48" y="178"/>
                    </a:lnTo>
                    <a:lnTo>
                      <a:pt x="46" y="174"/>
                    </a:lnTo>
                    <a:lnTo>
                      <a:pt x="45" y="172"/>
                    </a:lnTo>
                    <a:lnTo>
                      <a:pt x="48" y="168"/>
                    </a:lnTo>
                    <a:lnTo>
                      <a:pt x="52" y="165"/>
                    </a:lnTo>
                    <a:lnTo>
                      <a:pt x="57" y="164"/>
                    </a:lnTo>
                    <a:lnTo>
                      <a:pt x="64" y="164"/>
                    </a:lnTo>
                    <a:lnTo>
                      <a:pt x="54" y="182"/>
                    </a:lnTo>
                    <a:lnTo>
                      <a:pt x="48" y="195"/>
                    </a:lnTo>
                    <a:lnTo>
                      <a:pt x="44" y="207"/>
                    </a:lnTo>
                    <a:lnTo>
                      <a:pt x="41" y="218"/>
                    </a:lnTo>
                    <a:lnTo>
                      <a:pt x="41" y="228"/>
                    </a:lnTo>
                    <a:lnTo>
                      <a:pt x="41" y="233"/>
                    </a:lnTo>
                    <a:lnTo>
                      <a:pt x="42" y="237"/>
                    </a:lnTo>
                    <a:lnTo>
                      <a:pt x="45" y="240"/>
                    </a:lnTo>
                    <a:lnTo>
                      <a:pt x="49" y="243"/>
                    </a:lnTo>
                    <a:lnTo>
                      <a:pt x="53" y="244"/>
                    </a:lnTo>
                    <a:lnTo>
                      <a:pt x="61" y="244"/>
                    </a:lnTo>
                    <a:lnTo>
                      <a:pt x="60" y="240"/>
                    </a:lnTo>
                    <a:lnTo>
                      <a:pt x="60" y="236"/>
                    </a:lnTo>
                    <a:lnTo>
                      <a:pt x="61" y="221"/>
                    </a:lnTo>
                    <a:lnTo>
                      <a:pt x="64" y="207"/>
                    </a:lnTo>
                    <a:lnTo>
                      <a:pt x="68" y="194"/>
                    </a:lnTo>
                    <a:lnTo>
                      <a:pt x="73" y="179"/>
                    </a:lnTo>
                    <a:lnTo>
                      <a:pt x="80" y="164"/>
                    </a:lnTo>
                    <a:lnTo>
                      <a:pt x="82" y="164"/>
                    </a:lnTo>
                    <a:lnTo>
                      <a:pt x="82" y="287"/>
                    </a:lnTo>
                    <a:lnTo>
                      <a:pt x="40" y="287"/>
                    </a:lnTo>
                    <a:lnTo>
                      <a:pt x="31" y="286"/>
                    </a:lnTo>
                    <a:lnTo>
                      <a:pt x="25" y="285"/>
                    </a:lnTo>
                    <a:lnTo>
                      <a:pt x="18" y="280"/>
                    </a:lnTo>
                    <a:lnTo>
                      <a:pt x="13" y="275"/>
                    </a:lnTo>
                    <a:lnTo>
                      <a:pt x="7" y="270"/>
                    </a:lnTo>
                    <a:lnTo>
                      <a:pt x="4" y="263"/>
                    </a:lnTo>
                    <a:lnTo>
                      <a:pt x="2" y="256"/>
                    </a:lnTo>
                    <a:lnTo>
                      <a:pt x="0" y="248"/>
                    </a:lnTo>
                    <a:lnTo>
                      <a:pt x="0" y="39"/>
                    </a:lnTo>
                    <a:lnTo>
                      <a:pt x="2" y="31"/>
                    </a:lnTo>
                    <a:lnTo>
                      <a:pt x="4" y="25"/>
                    </a:lnTo>
                    <a:lnTo>
                      <a:pt x="7" y="18"/>
                    </a:lnTo>
                    <a:lnTo>
                      <a:pt x="13" y="12"/>
                    </a:lnTo>
                    <a:lnTo>
                      <a:pt x="18" y="7"/>
                    </a:lnTo>
                    <a:lnTo>
                      <a:pt x="25" y="4"/>
                    </a:lnTo>
                    <a:lnTo>
                      <a:pt x="31" y="2"/>
                    </a:lnTo>
                    <a:lnTo>
                      <a:pt x="4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48" name="ïSliḑé"/>
              <p:cNvSpPr/>
              <p:nvPr/>
            </p:nvSpPr>
            <p:spPr bwMode="auto">
              <a:xfrm>
                <a:off x="5865059" y="2348876"/>
                <a:ext cx="507783" cy="510652"/>
              </a:xfrm>
              <a:custGeom>
                <a:avLst/>
                <a:gdLst>
                  <a:gd name="T0" fmla="*/ 534988 w 354"/>
                  <a:gd name="T1" fmla="*/ 474663 h 356"/>
                  <a:gd name="T2" fmla="*/ 558800 w 354"/>
                  <a:gd name="T3" fmla="*/ 144463 h 356"/>
                  <a:gd name="T4" fmla="*/ 538163 w 354"/>
                  <a:gd name="T5" fmla="*/ 244475 h 356"/>
                  <a:gd name="T6" fmla="*/ 528638 w 354"/>
                  <a:gd name="T7" fmla="*/ 238125 h 356"/>
                  <a:gd name="T8" fmla="*/ 528638 w 354"/>
                  <a:gd name="T9" fmla="*/ 327025 h 356"/>
                  <a:gd name="T10" fmla="*/ 458788 w 354"/>
                  <a:gd name="T11" fmla="*/ 350838 h 356"/>
                  <a:gd name="T12" fmla="*/ 485775 w 354"/>
                  <a:gd name="T13" fmla="*/ 387350 h 356"/>
                  <a:gd name="T14" fmla="*/ 449263 w 354"/>
                  <a:gd name="T15" fmla="*/ 423863 h 356"/>
                  <a:gd name="T16" fmla="*/ 485775 w 354"/>
                  <a:gd name="T17" fmla="*/ 536575 h 356"/>
                  <a:gd name="T18" fmla="*/ 449263 w 354"/>
                  <a:gd name="T19" fmla="*/ 93663 h 356"/>
                  <a:gd name="T20" fmla="*/ 503238 w 354"/>
                  <a:gd name="T21" fmla="*/ 93663 h 356"/>
                  <a:gd name="T22" fmla="*/ 430213 w 354"/>
                  <a:gd name="T23" fmla="*/ 74613 h 356"/>
                  <a:gd name="T24" fmla="*/ 417513 w 354"/>
                  <a:gd name="T25" fmla="*/ 19050 h 356"/>
                  <a:gd name="T26" fmla="*/ 431800 w 354"/>
                  <a:gd name="T27" fmla="*/ 354013 h 356"/>
                  <a:gd name="T28" fmla="*/ 449263 w 354"/>
                  <a:gd name="T29" fmla="*/ 107950 h 356"/>
                  <a:gd name="T30" fmla="*/ 431800 w 354"/>
                  <a:gd name="T31" fmla="*/ 419100 h 356"/>
                  <a:gd name="T32" fmla="*/ 434975 w 354"/>
                  <a:gd name="T33" fmla="*/ 565150 h 356"/>
                  <a:gd name="T34" fmla="*/ 417513 w 354"/>
                  <a:gd name="T35" fmla="*/ 44450 h 356"/>
                  <a:gd name="T36" fmla="*/ 411163 w 354"/>
                  <a:gd name="T37" fmla="*/ 79375 h 356"/>
                  <a:gd name="T38" fmla="*/ 374650 w 354"/>
                  <a:gd name="T39" fmla="*/ 79375 h 356"/>
                  <a:gd name="T40" fmla="*/ 365125 w 354"/>
                  <a:gd name="T41" fmla="*/ 44450 h 356"/>
                  <a:gd name="T42" fmla="*/ 417513 w 354"/>
                  <a:gd name="T43" fmla="*/ 107950 h 356"/>
                  <a:gd name="T44" fmla="*/ 417513 w 354"/>
                  <a:gd name="T45" fmla="*/ 366713 h 356"/>
                  <a:gd name="T46" fmla="*/ 361950 w 354"/>
                  <a:gd name="T47" fmla="*/ 427038 h 356"/>
                  <a:gd name="T48" fmla="*/ 361950 w 354"/>
                  <a:gd name="T49" fmla="*/ 342900 h 356"/>
                  <a:gd name="T50" fmla="*/ 417513 w 354"/>
                  <a:gd name="T51" fmla="*/ 552450 h 356"/>
                  <a:gd name="T52" fmla="*/ 361950 w 354"/>
                  <a:gd name="T53" fmla="*/ 44450 h 356"/>
                  <a:gd name="T54" fmla="*/ 357188 w 354"/>
                  <a:gd name="T55" fmla="*/ 77788 h 356"/>
                  <a:gd name="T56" fmla="*/ 361950 w 354"/>
                  <a:gd name="T57" fmla="*/ 6350 h 356"/>
                  <a:gd name="T58" fmla="*/ 284163 w 354"/>
                  <a:gd name="T59" fmla="*/ 107950 h 356"/>
                  <a:gd name="T60" fmla="*/ 361950 w 354"/>
                  <a:gd name="T61" fmla="*/ 342900 h 356"/>
                  <a:gd name="T62" fmla="*/ 361950 w 354"/>
                  <a:gd name="T63" fmla="*/ 474663 h 356"/>
                  <a:gd name="T64" fmla="*/ 211138 w 354"/>
                  <a:gd name="T65" fmla="*/ 68263 h 356"/>
                  <a:gd name="T66" fmla="*/ 200025 w 354"/>
                  <a:gd name="T67" fmla="*/ 6350 h 356"/>
                  <a:gd name="T68" fmla="*/ 284163 w 354"/>
                  <a:gd name="T69" fmla="*/ 107950 h 356"/>
                  <a:gd name="T70" fmla="*/ 284163 w 354"/>
                  <a:gd name="T71" fmla="*/ 384175 h 356"/>
                  <a:gd name="T72" fmla="*/ 271463 w 354"/>
                  <a:gd name="T73" fmla="*/ 257175 h 356"/>
                  <a:gd name="T74" fmla="*/ 182563 w 354"/>
                  <a:gd name="T75" fmla="*/ 49213 h 356"/>
                  <a:gd name="T76" fmla="*/ 195263 w 354"/>
                  <a:gd name="T77" fmla="*/ 79375 h 356"/>
                  <a:gd name="T78" fmla="*/ 158750 w 354"/>
                  <a:gd name="T79" fmla="*/ 68263 h 356"/>
                  <a:gd name="T80" fmla="*/ 142875 w 354"/>
                  <a:gd name="T81" fmla="*/ 19050 h 356"/>
                  <a:gd name="T82" fmla="*/ 200025 w 354"/>
                  <a:gd name="T83" fmla="*/ 152400 h 356"/>
                  <a:gd name="T84" fmla="*/ 142875 w 354"/>
                  <a:gd name="T85" fmla="*/ 406400 h 356"/>
                  <a:gd name="T86" fmla="*/ 200025 w 354"/>
                  <a:gd name="T87" fmla="*/ 257175 h 356"/>
                  <a:gd name="T88" fmla="*/ 142875 w 354"/>
                  <a:gd name="T89" fmla="*/ 552450 h 356"/>
                  <a:gd name="T90" fmla="*/ 125413 w 354"/>
                  <a:gd name="T91" fmla="*/ 61913 h 356"/>
                  <a:gd name="T92" fmla="*/ 112713 w 354"/>
                  <a:gd name="T93" fmla="*/ 31750 h 356"/>
                  <a:gd name="T94" fmla="*/ 142875 w 354"/>
                  <a:gd name="T95" fmla="*/ 257175 h 356"/>
                  <a:gd name="T96" fmla="*/ 142875 w 354"/>
                  <a:gd name="T97" fmla="*/ 107950 h 356"/>
                  <a:gd name="T98" fmla="*/ 128588 w 354"/>
                  <a:gd name="T99" fmla="*/ 419100 h 356"/>
                  <a:gd name="T100" fmla="*/ 133350 w 354"/>
                  <a:gd name="T101" fmla="*/ 560388 h 356"/>
                  <a:gd name="T102" fmla="*/ 58738 w 354"/>
                  <a:gd name="T103" fmla="*/ 93663 h 356"/>
                  <a:gd name="T104" fmla="*/ 112713 w 354"/>
                  <a:gd name="T105" fmla="*/ 31750 h 356"/>
                  <a:gd name="T106" fmla="*/ 85725 w 354"/>
                  <a:gd name="T107" fmla="*/ 360363 h 356"/>
                  <a:gd name="T108" fmla="*/ 79375 w 354"/>
                  <a:gd name="T109" fmla="*/ 407988 h 356"/>
                  <a:gd name="T110" fmla="*/ 25400 w 354"/>
                  <a:gd name="T111" fmla="*/ 474663 h 356"/>
                  <a:gd name="T112" fmla="*/ 112713 w 354"/>
                  <a:gd name="T113" fmla="*/ 107950 h 356"/>
                  <a:gd name="T114" fmla="*/ 77788 w 354"/>
                  <a:gd name="T115" fmla="*/ 547688 h 356"/>
                  <a:gd name="T116" fmla="*/ 31750 w 354"/>
                  <a:gd name="T117" fmla="*/ 238125 h 356"/>
                  <a:gd name="T118" fmla="*/ 25400 w 354"/>
                  <a:gd name="T119" fmla="*/ 244475 h 356"/>
                  <a:gd name="T120" fmla="*/ 0 w 354"/>
                  <a:gd name="T121" fmla="*/ 150813 h 356"/>
                  <a:gd name="T122" fmla="*/ 25400 w 354"/>
                  <a:gd name="T123" fmla="*/ 152400 h 356"/>
                  <a:gd name="T124" fmla="*/ 25400 w 354"/>
                  <a:gd name="T125" fmla="*/ 333375 h 3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54" h="356">
                    <a:moveTo>
                      <a:pt x="337" y="299"/>
                    </a:moveTo>
                    <a:lnTo>
                      <a:pt x="337" y="210"/>
                    </a:lnTo>
                    <a:lnTo>
                      <a:pt x="340" y="215"/>
                    </a:lnTo>
                    <a:lnTo>
                      <a:pt x="341" y="222"/>
                    </a:lnTo>
                    <a:lnTo>
                      <a:pt x="341" y="299"/>
                    </a:lnTo>
                    <a:lnTo>
                      <a:pt x="337" y="299"/>
                    </a:lnTo>
                    <a:close/>
                    <a:moveTo>
                      <a:pt x="337" y="154"/>
                    </a:moveTo>
                    <a:lnTo>
                      <a:pt x="337" y="96"/>
                    </a:lnTo>
                    <a:lnTo>
                      <a:pt x="339" y="95"/>
                    </a:lnTo>
                    <a:lnTo>
                      <a:pt x="348" y="91"/>
                    </a:lnTo>
                    <a:lnTo>
                      <a:pt x="350" y="91"/>
                    </a:lnTo>
                    <a:lnTo>
                      <a:pt x="352" y="91"/>
                    </a:lnTo>
                    <a:lnTo>
                      <a:pt x="354" y="93"/>
                    </a:lnTo>
                    <a:lnTo>
                      <a:pt x="354" y="95"/>
                    </a:lnTo>
                    <a:lnTo>
                      <a:pt x="354" y="142"/>
                    </a:lnTo>
                    <a:lnTo>
                      <a:pt x="352" y="147"/>
                    </a:lnTo>
                    <a:lnTo>
                      <a:pt x="350" y="149"/>
                    </a:lnTo>
                    <a:lnTo>
                      <a:pt x="348" y="150"/>
                    </a:lnTo>
                    <a:lnTo>
                      <a:pt x="339" y="154"/>
                    </a:lnTo>
                    <a:lnTo>
                      <a:pt x="337" y="154"/>
                    </a:lnTo>
                    <a:close/>
                    <a:moveTo>
                      <a:pt x="337" y="96"/>
                    </a:moveTo>
                    <a:lnTo>
                      <a:pt x="337" y="154"/>
                    </a:lnTo>
                    <a:lnTo>
                      <a:pt x="335" y="153"/>
                    </a:lnTo>
                    <a:lnTo>
                      <a:pt x="333" y="150"/>
                    </a:lnTo>
                    <a:lnTo>
                      <a:pt x="333" y="103"/>
                    </a:lnTo>
                    <a:lnTo>
                      <a:pt x="335" y="99"/>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9" y="221"/>
                    </a:lnTo>
                    <a:lnTo>
                      <a:pt x="293" y="222"/>
                    </a:lnTo>
                    <a:lnTo>
                      <a:pt x="297" y="225"/>
                    </a:lnTo>
                    <a:lnTo>
                      <a:pt x="299" y="227"/>
                    </a:lnTo>
                    <a:lnTo>
                      <a:pt x="302" y="230"/>
                    </a:lnTo>
                    <a:lnTo>
                      <a:pt x="305" y="234"/>
                    </a:lnTo>
                    <a:lnTo>
                      <a:pt x="306" y="239"/>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close/>
                    <a:moveTo>
                      <a:pt x="283" y="356"/>
                    </a:moveTo>
                    <a:lnTo>
                      <a:pt x="283" y="314"/>
                    </a:lnTo>
                    <a:lnTo>
                      <a:pt x="306" y="314"/>
                    </a:lnTo>
                    <a:lnTo>
                      <a:pt x="306" y="338"/>
                    </a:lnTo>
                    <a:lnTo>
                      <a:pt x="305" y="345"/>
                    </a:lnTo>
                    <a:lnTo>
                      <a:pt x="301" y="350"/>
                    </a:lnTo>
                    <a:lnTo>
                      <a:pt x="295" y="355"/>
                    </a:lnTo>
                    <a:lnTo>
                      <a:pt x="289" y="356"/>
                    </a:lnTo>
                    <a:lnTo>
                      <a:pt x="283" y="356"/>
                    </a:lnTo>
                    <a:close/>
                    <a:moveTo>
                      <a:pt x="283" y="59"/>
                    </a:move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8" y="50"/>
                    </a:lnTo>
                    <a:lnTo>
                      <a:pt x="271" y="47"/>
                    </a:lnTo>
                    <a:lnTo>
                      <a:pt x="274" y="43"/>
                    </a:lnTo>
                    <a:lnTo>
                      <a:pt x="275" y="39"/>
                    </a:lnTo>
                    <a:lnTo>
                      <a:pt x="274" y="35"/>
                    </a:lnTo>
                    <a:lnTo>
                      <a:pt x="271" y="31"/>
                    </a:lnTo>
                    <a:lnTo>
                      <a:pt x="268" y="28"/>
                    </a:lnTo>
                    <a:lnTo>
                      <a:pt x="263" y="28"/>
                    </a:lnTo>
                    <a:lnTo>
                      <a:pt x="263" y="12"/>
                    </a:lnTo>
                    <a:lnTo>
                      <a:pt x="283" y="20"/>
                    </a:lnTo>
                    <a:close/>
                    <a:moveTo>
                      <a:pt x="283" y="68"/>
                    </a:move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close/>
                    <a:moveTo>
                      <a:pt x="283" y="267"/>
                    </a:moveTo>
                    <a:lnTo>
                      <a:pt x="283" y="299"/>
                    </a:lnTo>
                    <a:lnTo>
                      <a:pt x="263" y="299"/>
                    </a:lnTo>
                    <a:lnTo>
                      <a:pt x="263" y="256"/>
                    </a:lnTo>
                    <a:lnTo>
                      <a:pt x="267" y="260"/>
                    </a:lnTo>
                    <a:lnTo>
                      <a:pt x="272" y="264"/>
                    </a:lnTo>
                    <a:lnTo>
                      <a:pt x="278" y="267"/>
                    </a:lnTo>
                    <a:lnTo>
                      <a:pt x="283" y="267"/>
                    </a:lnTo>
                    <a:close/>
                    <a:moveTo>
                      <a:pt x="283" y="314"/>
                    </a:moveTo>
                    <a:lnTo>
                      <a:pt x="283" y="356"/>
                    </a:lnTo>
                    <a:lnTo>
                      <a:pt x="278" y="356"/>
                    </a:lnTo>
                    <a:lnTo>
                      <a:pt x="274" y="356"/>
                    </a:lnTo>
                    <a:lnTo>
                      <a:pt x="270" y="353"/>
                    </a:lnTo>
                    <a:lnTo>
                      <a:pt x="267" y="352"/>
                    </a:lnTo>
                    <a:lnTo>
                      <a:pt x="263" y="348"/>
                    </a:lnTo>
                    <a:lnTo>
                      <a:pt x="263" y="314"/>
                    </a:lnTo>
                    <a:lnTo>
                      <a:pt x="283" y="314"/>
                    </a:lnTo>
                    <a:close/>
                    <a:moveTo>
                      <a:pt x="263" y="12"/>
                    </a:moveTo>
                    <a:lnTo>
                      <a:pt x="263" y="28"/>
                    </a:lnTo>
                    <a:lnTo>
                      <a:pt x="259" y="28"/>
                    </a:lnTo>
                    <a:lnTo>
                      <a:pt x="256" y="31"/>
                    </a:lnTo>
                    <a:lnTo>
                      <a:pt x="253" y="35"/>
                    </a:lnTo>
                    <a:lnTo>
                      <a:pt x="252" y="39"/>
                    </a:lnTo>
                    <a:lnTo>
                      <a:pt x="253" y="43"/>
                    </a:lnTo>
                    <a:lnTo>
                      <a:pt x="256" y="47"/>
                    </a:lnTo>
                    <a:lnTo>
                      <a:pt x="259" y="50"/>
                    </a:lnTo>
                    <a:lnTo>
                      <a:pt x="263" y="50"/>
                    </a:lnTo>
                    <a:lnTo>
                      <a:pt x="263" y="59"/>
                    </a:lnTo>
                    <a:lnTo>
                      <a:pt x="228" y="59"/>
                    </a:lnTo>
                    <a:lnTo>
                      <a:pt x="228" y="50"/>
                    </a:lnTo>
                    <a:lnTo>
                      <a:pt x="230" y="50"/>
                    </a:lnTo>
                    <a:lnTo>
                      <a:pt x="236" y="50"/>
                    </a:lnTo>
                    <a:lnTo>
                      <a:pt x="238" y="47"/>
                    </a:lnTo>
                    <a:lnTo>
                      <a:pt x="241" y="43"/>
                    </a:lnTo>
                    <a:lnTo>
                      <a:pt x="243" y="39"/>
                    </a:lnTo>
                    <a:lnTo>
                      <a:pt x="241" y="35"/>
                    </a:lnTo>
                    <a:lnTo>
                      <a:pt x="238" y="31"/>
                    </a:lnTo>
                    <a:lnTo>
                      <a:pt x="236" y="28"/>
                    </a:lnTo>
                    <a:lnTo>
                      <a:pt x="230" y="28"/>
                    </a:lnTo>
                    <a:lnTo>
                      <a:pt x="228" y="28"/>
                    </a:lnTo>
                    <a:lnTo>
                      <a:pt x="228" y="4"/>
                    </a:lnTo>
                    <a:lnTo>
                      <a:pt x="247" y="8"/>
                    </a:lnTo>
                    <a:lnTo>
                      <a:pt x="263" y="12"/>
                    </a:lnTo>
                    <a:close/>
                    <a:moveTo>
                      <a:pt x="263" y="68"/>
                    </a:moveTo>
                    <a:lnTo>
                      <a:pt x="263" y="96"/>
                    </a:lnTo>
                    <a:lnTo>
                      <a:pt x="228" y="96"/>
                    </a:lnTo>
                    <a:lnTo>
                      <a:pt x="228" y="68"/>
                    </a:lnTo>
                    <a:lnTo>
                      <a:pt x="263" y="68"/>
                    </a:lnTo>
                    <a:close/>
                    <a:moveTo>
                      <a:pt x="263" y="162"/>
                    </a:moveTo>
                    <a:lnTo>
                      <a:pt x="263" y="231"/>
                    </a:lnTo>
                    <a:lnTo>
                      <a:pt x="262" y="237"/>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close/>
                    <a:moveTo>
                      <a:pt x="263" y="314"/>
                    </a:moveTo>
                    <a:lnTo>
                      <a:pt x="263" y="348"/>
                    </a:lnTo>
                    <a:lnTo>
                      <a:pt x="262" y="344"/>
                    </a:lnTo>
                    <a:lnTo>
                      <a:pt x="260" y="338"/>
                    </a:lnTo>
                    <a:lnTo>
                      <a:pt x="260" y="314"/>
                    </a:lnTo>
                    <a:lnTo>
                      <a:pt x="263" y="314"/>
                    </a:lnTo>
                    <a:close/>
                    <a:moveTo>
                      <a:pt x="228" y="4"/>
                    </a:moveTo>
                    <a:lnTo>
                      <a:pt x="228" y="28"/>
                    </a:lnTo>
                    <a:lnTo>
                      <a:pt x="225" y="30"/>
                    </a:lnTo>
                    <a:lnTo>
                      <a:pt x="222" y="32"/>
                    </a:lnTo>
                    <a:lnTo>
                      <a:pt x="221" y="35"/>
                    </a:lnTo>
                    <a:lnTo>
                      <a:pt x="220" y="39"/>
                    </a:lnTo>
                    <a:lnTo>
                      <a:pt x="221" y="43"/>
                    </a:lnTo>
                    <a:lnTo>
                      <a:pt x="222" y="46"/>
                    </a:lnTo>
                    <a:lnTo>
                      <a:pt x="225" y="49"/>
                    </a:lnTo>
                    <a:lnTo>
                      <a:pt x="228" y="50"/>
                    </a:lnTo>
                    <a:lnTo>
                      <a:pt x="228" y="59"/>
                    </a:lnTo>
                    <a:lnTo>
                      <a:pt x="179" y="59"/>
                    </a:lnTo>
                    <a:lnTo>
                      <a:pt x="179" y="0"/>
                    </a:lnTo>
                    <a:lnTo>
                      <a:pt x="203" y="1"/>
                    </a:lnTo>
                    <a:lnTo>
                      <a:pt x="228" y="4"/>
                    </a:lnTo>
                    <a:close/>
                    <a:moveTo>
                      <a:pt x="228" y="68"/>
                    </a:moveTo>
                    <a:lnTo>
                      <a:pt x="228" y="96"/>
                    </a:lnTo>
                    <a:lnTo>
                      <a:pt x="183" y="96"/>
                    </a:lnTo>
                    <a:lnTo>
                      <a:pt x="183" y="162"/>
                    </a:lnTo>
                    <a:lnTo>
                      <a:pt x="228" y="162"/>
                    </a:lnTo>
                    <a:lnTo>
                      <a:pt x="228" y="200"/>
                    </a:lnTo>
                    <a:lnTo>
                      <a:pt x="179" y="200"/>
                    </a:lnTo>
                    <a:lnTo>
                      <a:pt x="179" y="68"/>
                    </a:lnTo>
                    <a:lnTo>
                      <a:pt x="228" y="68"/>
                    </a:lnTo>
                    <a:close/>
                    <a:moveTo>
                      <a:pt x="228" y="216"/>
                    </a:moveTo>
                    <a:lnTo>
                      <a:pt x="228" y="227"/>
                    </a:lnTo>
                    <a:lnTo>
                      <a:pt x="179" y="227"/>
                    </a:lnTo>
                    <a:lnTo>
                      <a:pt x="179" y="216"/>
                    </a:lnTo>
                    <a:lnTo>
                      <a:pt x="228" y="216"/>
                    </a:lnTo>
                    <a:close/>
                    <a:moveTo>
                      <a:pt x="228" y="242"/>
                    </a:moveTo>
                    <a:lnTo>
                      <a:pt x="228" y="253"/>
                    </a:lnTo>
                    <a:lnTo>
                      <a:pt x="179" y="253"/>
                    </a:lnTo>
                    <a:lnTo>
                      <a:pt x="179"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3" y="35"/>
                    </a:lnTo>
                    <a:lnTo>
                      <a:pt x="132" y="32"/>
                    </a:lnTo>
                    <a:lnTo>
                      <a:pt x="129" y="30"/>
                    </a:lnTo>
                    <a:lnTo>
                      <a:pt x="126" y="28"/>
                    </a:lnTo>
                    <a:lnTo>
                      <a:pt x="126" y="4"/>
                    </a:lnTo>
                    <a:lnTo>
                      <a:pt x="150" y="1"/>
                    </a:lnTo>
                    <a:lnTo>
                      <a:pt x="176" y="0"/>
                    </a:lnTo>
                    <a:lnTo>
                      <a:pt x="179" y="0"/>
                    </a:lnTo>
                    <a:lnTo>
                      <a:pt x="179" y="59"/>
                    </a:lnTo>
                    <a:lnTo>
                      <a:pt x="126" y="59"/>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3" y="43"/>
                    </a:lnTo>
                    <a:lnTo>
                      <a:pt x="115" y="47"/>
                    </a:lnTo>
                    <a:lnTo>
                      <a:pt x="118" y="50"/>
                    </a:lnTo>
                    <a:lnTo>
                      <a:pt x="123" y="50"/>
                    </a:lnTo>
                    <a:lnTo>
                      <a:pt x="126" y="50"/>
                    </a:lnTo>
                    <a:lnTo>
                      <a:pt x="126" y="59"/>
                    </a:lnTo>
                    <a:lnTo>
                      <a:pt x="90" y="59"/>
                    </a:lnTo>
                    <a:lnTo>
                      <a:pt x="90" y="50"/>
                    </a:lnTo>
                    <a:lnTo>
                      <a:pt x="95" y="50"/>
                    </a:lnTo>
                    <a:lnTo>
                      <a:pt x="98" y="47"/>
                    </a:lnTo>
                    <a:lnTo>
                      <a:pt x="100" y="43"/>
                    </a:lnTo>
                    <a:lnTo>
                      <a:pt x="102" y="39"/>
                    </a:lnTo>
                    <a:lnTo>
                      <a:pt x="100" y="35"/>
                    </a:lnTo>
                    <a:lnTo>
                      <a:pt x="98" y="31"/>
                    </a:lnTo>
                    <a:lnTo>
                      <a:pt x="95" y="28"/>
                    </a:lnTo>
                    <a:lnTo>
                      <a:pt x="90" y="28"/>
                    </a:lnTo>
                    <a:lnTo>
                      <a:pt x="90" y="12"/>
                    </a:lnTo>
                    <a:lnTo>
                      <a:pt x="107" y="8"/>
                    </a:lnTo>
                    <a:lnTo>
                      <a:pt x="126" y="4"/>
                    </a:lnTo>
                    <a:lnTo>
                      <a:pt x="126" y="28"/>
                    </a:lnTo>
                    <a:lnTo>
                      <a:pt x="123" y="28"/>
                    </a:lnTo>
                    <a:close/>
                    <a:moveTo>
                      <a:pt x="126" y="68"/>
                    </a:moveTo>
                    <a:lnTo>
                      <a:pt x="126" y="96"/>
                    </a:lnTo>
                    <a:lnTo>
                      <a:pt x="90" y="96"/>
                    </a:lnTo>
                    <a:lnTo>
                      <a:pt x="90" y="68"/>
                    </a:lnTo>
                    <a:lnTo>
                      <a:pt x="126" y="68"/>
                    </a:lnTo>
                    <a:close/>
                    <a:moveTo>
                      <a:pt x="126" y="162"/>
                    </a:moveTo>
                    <a:lnTo>
                      <a:pt x="126" y="299"/>
                    </a:lnTo>
                    <a:lnTo>
                      <a:pt x="90" y="299"/>
                    </a:lnTo>
                    <a:lnTo>
                      <a:pt x="90" y="256"/>
                    </a:lnTo>
                    <a:lnTo>
                      <a:pt x="92" y="250"/>
                    </a:lnTo>
                    <a:lnTo>
                      <a:pt x="94" y="244"/>
                    </a:lnTo>
                    <a:lnTo>
                      <a:pt x="92" y="237"/>
                    </a:lnTo>
                    <a:lnTo>
                      <a:pt x="90" y="231"/>
                    </a:lnTo>
                    <a:lnTo>
                      <a:pt x="90" y="162"/>
                    </a:lnTo>
                    <a:lnTo>
                      <a:pt x="126" y="162"/>
                    </a:lnTo>
                    <a:close/>
                    <a:moveTo>
                      <a:pt x="90" y="348"/>
                    </a:moveTo>
                    <a:lnTo>
                      <a:pt x="90" y="314"/>
                    </a:lnTo>
                    <a:lnTo>
                      <a:pt x="94" y="314"/>
                    </a:lnTo>
                    <a:lnTo>
                      <a:pt x="94" y="338"/>
                    </a:lnTo>
                    <a:lnTo>
                      <a:pt x="92" y="344"/>
                    </a:lnTo>
                    <a:lnTo>
                      <a:pt x="90" y="348"/>
                    </a:lnTo>
                    <a:close/>
                    <a:moveTo>
                      <a:pt x="90" y="12"/>
                    </a:moveTo>
                    <a:lnTo>
                      <a:pt x="90" y="28"/>
                    </a:lnTo>
                    <a:lnTo>
                      <a:pt x="85" y="28"/>
                    </a:lnTo>
                    <a:lnTo>
                      <a:pt x="83" y="31"/>
                    </a:lnTo>
                    <a:lnTo>
                      <a:pt x="80" y="35"/>
                    </a:lnTo>
                    <a:lnTo>
                      <a:pt x="79" y="39"/>
                    </a:lnTo>
                    <a:lnTo>
                      <a:pt x="80" y="43"/>
                    </a:lnTo>
                    <a:lnTo>
                      <a:pt x="83" y="47"/>
                    </a:lnTo>
                    <a:lnTo>
                      <a:pt x="85" y="50"/>
                    </a:lnTo>
                    <a:lnTo>
                      <a:pt x="90" y="50"/>
                    </a:lnTo>
                    <a:lnTo>
                      <a:pt x="90" y="59"/>
                    </a:lnTo>
                    <a:lnTo>
                      <a:pt x="71" y="59"/>
                    </a:lnTo>
                    <a:lnTo>
                      <a:pt x="71" y="20"/>
                    </a:lnTo>
                    <a:lnTo>
                      <a:pt x="90" y="12"/>
                    </a:lnTo>
                    <a:close/>
                    <a:moveTo>
                      <a:pt x="90" y="68"/>
                    </a:moveTo>
                    <a:lnTo>
                      <a:pt x="90" y="96"/>
                    </a:lnTo>
                    <a:lnTo>
                      <a:pt x="81" y="96"/>
                    </a:lnTo>
                    <a:lnTo>
                      <a:pt x="81" y="162"/>
                    </a:lnTo>
                    <a:lnTo>
                      <a:pt x="90" y="162"/>
                    </a:lnTo>
                    <a:lnTo>
                      <a:pt x="90" y="231"/>
                    </a:lnTo>
                    <a:lnTo>
                      <a:pt x="87" y="227"/>
                    </a:lnTo>
                    <a:lnTo>
                      <a:pt x="81" y="223"/>
                    </a:lnTo>
                    <a:lnTo>
                      <a:pt x="76" y="221"/>
                    </a:lnTo>
                    <a:lnTo>
                      <a:pt x="71" y="221"/>
                    </a:lnTo>
                    <a:lnTo>
                      <a:pt x="71" y="68"/>
                    </a:lnTo>
                    <a:lnTo>
                      <a:pt x="90" y="68"/>
                    </a:lnTo>
                    <a:close/>
                    <a:moveTo>
                      <a:pt x="90" y="256"/>
                    </a:moveTo>
                    <a:lnTo>
                      <a:pt x="90" y="299"/>
                    </a:lnTo>
                    <a:lnTo>
                      <a:pt x="71" y="299"/>
                    </a:lnTo>
                    <a:lnTo>
                      <a:pt x="71" y="267"/>
                    </a:lnTo>
                    <a:lnTo>
                      <a:pt x="76" y="267"/>
                    </a:lnTo>
                    <a:lnTo>
                      <a:pt x="81" y="264"/>
                    </a:lnTo>
                    <a:lnTo>
                      <a:pt x="87" y="260"/>
                    </a:lnTo>
                    <a:lnTo>
                      <a:pt x="90" y="256"/>
                    </a:lnTo>
                    <a:close/>
                    <a:moveTo>
                      <a:pt x="90" y="314"/>
                    </a:move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4"/>
                    </a:lnTo>
                    <a:lnTo>
                      <a:pt x="38" y="49"/>
                    </a:lnTo>
                    <a:lnTo>
                      <a:pt x="41" y="43"/>
                    </a:lnTo>
                    <a:lnTo>
                      <a:pt x="45" y="38"/>
                    </a:lnTo>
                    <a:lnTo>
                      <a:pt x="56" y="30"/>
                    </a:lnTo>
                    <a:lnTo>
                      <a:pt x="71" y="20"/>
                    </a:lnTo>
                    <a:close/>
                    <a:moveTo>
                      <a:pt x="71" y="68"/>
                    </a:moveTo>
                    <a:lnTo>
                      <a:pt x="71" y="221"/>
                    </a:lnTo>
                    <a:lnTo>
                      <a:pt x="65" y="221"/>
                    </a:lnTo>
                    <a:lnTo>
                      <a:pt x="61" y="222"/>
                    </a:lnTo>
                    <a:lnTo>
                      <a:pt x="57" y="225"/>
                    </a:lnTo>
                    <a:lnTo>
                      <a:pt x="54" y="227"/>
                    </a:lnTo>
                    <a:lnTo>
                      <a:pt x="50" y="230"/>
                    </a:lnTo>
                    <a:lnTo>
                      <a:pt x="49" y="234"/>
                    </a:lnTo>
                    <a:lnTo>
                      <a:pt x="48" y="239"/>
                    </a:lnTo>
                    <a:lnTo>
                      <a:pt x="48" y="244"/>
                    </a:lnTo>
                    <a:lnTo>
                      <a:pt x="48" y="248"/>
                    </a:lnTo>
                    <a:lnTo>
                      <a:pt x="49" y="253"/>
                    </a:lnTo>
                    <a:lnTo>
                      <a:pt x="50" y="257"/>
                    </a:lnTo>
                    <a:lnTo>
                      <a:pt x="54" y="260"/>
                    </a:lnTo>
                    <a:lnTo>
                      <a:pt x="57" y="262"/>
                    </a:lnTo>
                    <a:lnTo>
                      <a:pt x="61" y="265"/>
                    </a:lnTo>
                    <a:lnTo>
                      <a:pt x="65" y="267"/>
                    </a:lnTo>
                    <a:lnTo>
                      <a:pt x="71" y="267"/>
                    </a:lnTo>
                    <a:lnTo>
                      <a:pt x="71" y="299"/>
                    </a:lnTo>
                    <a:lnTo>
                      <a:pt x="16" y="299"/>
                    </a:lnTo>
                    <a:lnTo>
                      <a:pt x="16" y="210"/>
                    </a:lnTo>
                    <a:lnTo>
                      <a:pt x="20" y="206"/>
                    </a:lnTo>
                    <a:lnTo>
                      <a:pt x="25" y="202"/>
                    </a:lnTo>
                    <a:lnTo>
                      <a:pt x="30" y="199"/>
                    </a:lnTo>
                    <a:lnTo>
                      <a:pt x="37" y="199"/>
                    </a:lnTo>
                    <a:lnTo>
                      <a:pt x="37" y="68"/>
                    </a:lnTo>
                    <a:lnTo>
                      <a:pt x="71" y="68"/>
                    </a:lnTo>
                    <a:close/>
                    <a:moveTo>
                      <a:pt x="71" y="314"/>
                    </a:moveTo>
                    <a:lnTo>
                      <a:pt x="71" y="356"/>
                    </a:lnTo>
                    <a:lnTo>
                      <a:pt x="65" y="356"/>
                    </a:lnTo>
                    <a:lnTo>
                      <a:pt x="58" y="355"/>
                    </a:lnTo>
                    <a:lnTo>
                      <a:pt x="53" y="350"/>
                    </a:lnTo>
                    <a:lnTo>
                      <a:pt x="49" y="345"/>
                    </a:lnTo>
                    <a:lnTo>
                      <a:pt x="48" y="338"/>
                    </a:lnTo>
                    <a:lnTo>
                      <a:pt x="48" y="314"/>
                    </a:lnTo>
                    <a:lnTo>
                      <a:pt x="71" y="314"/>
                    </a:lnTo>
                    <a:close/>
                    <a:moveTo>
                      <a:pt x="16" y="154"/>
                    </a:moveTo>
                    <a:lnTo>
                      <a:pt x="16" y="154"/>
                    </a:lnTo>
                    <a:lnTo>
                      <a:pt x="19" y="153"/>
                    </a:lnTo>
                    <a:lnTo>
                      <a:pt x="20" y="150"/>
                    </a:lnTo>
                    <a:lnTo>
                      <a:pt x="20" y="103"/>
                    </a:lnTo>
                    <a:lnTo>
                      <a:pt x="19" y="99"/>
                    </a:lnTo>
                    <a:lnTo>
                      <a:pt x="16" y="96"/>
                    </a:lnTo>
                    <a:lnTo>
                      <a:pt x="16" y="154"/>
                    </a:lnTo>
                    <a:close/>
                    <a:moveTo>
                      <a:pt x="16" y="96"/>
                    </a:moveTo>
                    <a:lnTo>
                      <a:pt x="16" y="154"/>
                    </a:lnTo>
                    <a:lnTo>
                      <a:pt x="15" y="154"/>
                    </a:lnTo>
                    <a:lnTo>
                      <a:pt x="6" y="150"/>
                    </a:lnTo>
                    <a:lnTo>
                      <a:pt x="4" y="149"/>
                    </a:lnTo>
                    <a:lnTo>
                      <a:pt x="2" y="147"/>
                    </a:lnTo>
                    <a:lnTo>
                      <a:pt x="0" y="142"/>
                    </a:lnTo>
                    <a:lnTo>
                      <a:pt x="0" y="95"/>
                    </a:lnTo>
                    <a:lnTo>
                      <a:pt x="0" y="93"/>
                    </a:lnTo>
                    <a:lnTo>
                      <a:pt x="2" y="91"/>
                    </a:lnTo>
                    <a:lnTo>
                      <a:pt x="4" y="91"/>
                    </a:lnTo>
                    <a:lnTo>
                      <a:pt x="6" y="91"/>
                    </a:lnTo>
                    <a:lnTo>
                      <a:pt x="15" y="95"/>
                    </a:lnTo>
                    <a:lnTo>
                      <a:pt x="16" y="96"/>
                    </a:lnTo>
                    <a:close/>
                    <a:moveTo>
                      <a:pt x="16" y="210"/>
                    </a:moveTo>
                    <a:lnTo>
                      <a:pt x="16" y="299"/>
                    </a:lnTo>
                    <a:lnTo>
                      <a:pt x="12" y="299"/>
                    </a:lnTo>
                    <a:lnTo>
                      <a:pt x="12" y="222"/>
                    </a:lnTo>
                    <a:lnTo>
                      <a:pt x="14" y="215"/>
                    </a:lnTo>
                    <a:lnTo>
                      <a:pt x="16" y="21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49" name="išḷîḓè"/>
              <p:cNvSpPr/>
              <p:nvPr/>
            </p:nvSpPr>
            <p:spPr bwMode="auto">
              <a:xfrm>
                <a:off x="6240876" y="3004404"/>
                <a:ext cx="572332" cy="436063"/>
              </a:xfrm>
              <a:custGeom>
                <a:avLst/>
                <a:gdLst>
                  <a:gd name="T0" fmla="*/ 628650 w 399"/>
                  <a:gd name="T1" fmla="*/ 452438 h 304"/>
                  <a:gd name="T2" fmla="*/ 619125 w 399"/>
                  <a:gd name="T3" fmla="*/ 15875 h 304"/>
                  <a:gd name="T4" fmla="*/ 554038 w 399"/>
                  <a:gd name="T5" fmla="*/ 34925 h 304"/>
                  <a:gd name="T6" fmla="*/ 596900 w 399"/>
                  <a:gd name="T7" fmla="*/ 76200 h 304"/>
                  <a:gd name="T8" fmla="*/ 571500 w 399"/>
                  <a:gd name="T9" fmla="*/ 446088 h 304"/>
                  <a:gd name="T10" fmla="*/ 482600 w 399"/>
                  <a:gd name="T11" fmla="*/ 406400 h 304"/>
                  <a:gd name="T12" fmla="*/ 547688 w 399"/>
                  <a:gd name="T13" fmla="*/ 66675 h 304"/>
                  <a:gd name="T14" fmla="*/ 566738 w 399"/>
                  <a:gd name="T15" fmla="*/ 398463 h 304"/>
                  <a:gd name="T16" fmla="*/ 403225 w 399"/>
                  <a:gd name="T17" fmla="*/ 34925 h 304"/>
                  <a:gd name="T18" fmla="*/ 403225 w 399"/>
                  <a:gd name="T19" fmla="*/ 482600 h 304"/>
                  <a:gd name="T20" fmla="*/ 403225 w 399"/>
                  <a:gd name="T21" fmla="*/ 419100 h 304"/>
                  <a:gd name="T22" fmla="*/ 439738 w 399"/>
                  <a:gd name="T23" fmla="*/ 265113 h 304"/>
                  <a:gd name="T24" fmla="*/ 434975 w 399"/>
                  <a:gd name="T25" fmla="*/ 211138 h 304"/>
                  <a:gd name="T26" fmla="*/ 433388 w 399"/>
                  <a:gd name="T27" fmla="*/ 173038 h 304"/>
                  <a:gd name="T28" fmla="*/ 403225 w 399"/>
                  <a:gd name="T29" fmla="*/ 65088 h 304"/>
                  <a:gd name="T30" fmla="*/ 412750 w 399"/>
                  <a:gd name="T31" fmla="*/ 271463 h 304"/>
                  <a:gd name="T32" fmla="*/ 403225 w 399"/>
                  <a:gd name="T33" fmla="*/ 217488 h 304"/>
                  <a:gd name="T34" fmla="*/ 407988 w 399"/>
                  <a:gd name="T35" fmla="*/ 163513 h 304"/>
                  <a:gd name="T36" fmla="*/ 317500 w 399"/>
                  <a:gd name="T37" fmla="*/ 0 h 304"/>
                  <a:gd name="T38" fmla="*/ 317500 w 399"/>
                  <a:gd name="T39" fmla="*/ 447675 h 304"/>
                  <a:gd name="T40" fmla="*/ 382588 w 399"/>
                  <a:gd name="T41" fmla="*/ 147638 h 304"/>
                  <a:gd name="T42" fmla="*/ 358775 w 399"/>
                  <a:gd name="T43" fmla="*/ 192088 h 304"/>
                  <a:gd name="T44" fmla="*/ 365125 w 399"/>
                  <a:gd name="T45" fmla="*/ 228600 h 304"/>
                  <a:gd name="T46" fmla="*/ 368300 w 399"/>
                  <a:gd name="T47" fmla="*/ 282575 h 304"/>
                  <a:gd name="T48" fmla="*/ 317500 w 399"/>
                  <a:gd name="T49" fmla="*/ 295275 h 304"/>
                  <a:gd name="T50" fmla="*/ 403225 w 399"/>
                  <a:gd name="T51" fmla="*/ 65088 h 304"/>
                  <a:gd name="T52" fmla="*/ 384175 w 399"/>
                  <a:gd name="T53" fmla="*/ 163513 h 304"/>
                  <a:gd name="T54" fmla="*/ 398463 w 399"/>
                  <a:gd name="T55" fmla="*/ 203200 h 304"/>
                  <a:gd name="T56" fmla="*/ 398463 w 399"/>
                  <a:gd name="T57" fmla="*/ 215900 h 304"/>
                  <a:gd name="T58" fmla="*/ 390525 w 399"/>
                  <a:gd name="T59" fmla="*/ 269875 h 304"/>
                  <a:gd name="T60" fmla="*/ 214313 w 399"/>
                  <a:gd name="T61" fmla="*/ 34925 h 304"/>
                  <a:gd name="T62" fmla="*/ 214313 w 399"/>
                  <a:gd name="T63" fmla="*/ 482600 h 304"/>
                  <a:gd name="T64" fmla="*/ 274638 w 399"/>
                  <a:gd name="T65" fmla="*/ 282575 h 304"/>
                  <a:gd name="T66" fmla="*/ 220663 w 399"/>
                  <a:gd name="T67" fmla="*/ 338138 h 304"/>
                  <a:gd name="T68" fmla="*/ 257175 w 399"/>
                  <a:gd name="T69" fmla="*/ 290513 h 304"/>
                  <a:gd name="T70" fmla="*/ 234950 w 399"/>
                  <a:gd name="T71" fmla="*/ 242888 h 304"/>
                  <a:gd name="T72" fmla="*/ 215900 w 399"/>
                  <a:gd name="T73" fmla="*/ 200025 h 304"/>
                  <a:gd name="T74" fmla="*/ 227013 w 399"/>
                  <a:gd name="T75" fmla="*/ 215900 h 304"/>
                  <a:gd name="T76" fmla="*/ 238125 w 399"/>
                  <a:gd name="T77" fmla="*/ 193675 h 304"/>
                  <a:gd name="T78" fmla="*/ 317500 w 399"/>
                  <a:gd name="T79" fmla="*/ 65088 h 304"/>
                  <a:gd name="T80" fmla="*/ 233363 w 399"/>
                  <a:gd name="T81" fmla="*/ 306388 h 304"/>
                  <a:gd name="T82" fmla="*/ 220663 w 399"/>
                  <a:gd name="T83" fmla="*/ 260350 h 304"/>
                  <a:gd name="T84" fmla="*/ 39688 w 399"/>
                  <a:gd name="T85" fmla="*/ 3175 h 304"/>
                  <a:gd name="T86" fmla="*/ 0 w 399"/>
                  <a:gd name="T87" fmla="*/ 433388 h 304"/>
                  <a:gd name="T88" fmla="*/ 39688 w 399"/>
                  <a:gd name="T89" fmla="*/ 482600 h 304"/>
                  <a:gd name="T90" fmla="*/ 63500 w 399"/>
                  <a:gd name="T91" fmla="*/ 446088 h 304"/>
                  <a:gd name="T92" fmla="*/ 38100 w 399"/>
                  <a:gd name="T93" fmla="*/ 76200 h 304"/>
                  <a:gd name="T94" fmla="*/ 79375 w 399"/>
                  <a:gd name="T95" fmla="*/ 34925 h 304"/>
                  <a:gd name="T96" fmla="*/ 196850 w 399"/>
                  <a:gd name="T97" fmla="*/ 198438 h 304"/>
                  <a:gd name="T98" fmla="*/ 168275 w 399"/>
                  <a:gd name="T99" fmla="*/ 277813 h 304"/>
                  <a:gd name="T100" fmla="*/ 185738 w 399"/>
                  <a:gd name="T101" fmla="*/ 331788 h 304"/>
                  <a:gd name="T102" fmla="*/ 85725 w 399"/>
                  <a:gd name="T103" fmla="*/ 415925 h 304"/>
                  <a:gd name="T104" fmla="*/ 68263 w 399"/>
                  <a:gd name="T105" fmla="*/ 84138 h 304"/>
                  <a:gd name="T106" fmla="*/ 214313 w 399"/>
                  <a:gd name="T107" fmla="*/ 247650 h 304"/>
                  <a:gd name="T108" fmla="*/ 207963 w 399"/>
                  <a:gd name="T109" fmla="*/ 279400 h 304"/>
                  <a:gd name="T110" fmla="*/ 203200 w 399"/>
                  <a:gd name="T111" fmla="*/ 315913 h 304"/>
                  <a:gd name="T112" fmla="*/ 201613 w 399"/>
                  <a:gd name="T113" fmla="*/ 217488 h 3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54" y="22"/>
                    </a:lnTo>
                    <a:lnTo>
                      <a:pt x="360" y="25"/>
                    </a:lnTo>
                    <a:lnTo>
                      <a:pt x="364" y="26"/>
                    </a:lnTo>
                    <a:lnTo>
                      <a:pt x="368" y="30"/>
                    </a:lnTo>
                    <a:lnTo>
                      <a:pt x="371" y="34"/>
                    </a:lnTo>
                    <a:lnTo>
                      <a:pt x="373" y="38"/>
                    </a:lnTo>
                    <a:lnTo>
                      <a:pt x="375" y="42"/>
                    </a:lnTo>
                    <a:lnTo>
                      <a:pt x="376" y="48"/>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close/>
                    <a:moveTo>
                      <a:pt x="304" y="264"/>
                    </a:moveTo>
                    <a:lnTo>
                      <a:pt x="304" y="256"/>
                    </a:lnTo>
                    <a:lnTo>
                      <a:pt x="337" y="256"/>
                    </a:lnTo>
                    <a:lnTo>
                      <a:pt x="337" y="243"/>
                    </a:lnTo>
                    <a:lnTo>
                      <a:pt x="304" y="243"/>
                    </a:lnTo>
                    <a:lnTo>
                      <a:pt x="304" y="41"/>
                    </a:lnTo>
                    <a:lnTo>
                      <a:pt x="337" y="41"/>
                    </a:lnTo>
                    <a:lnTo>
                      <a:pt x="341" y="41"/>
                    </a:lnTo>
                    <a:lnTo>
                      <a:pt x="345" y="42"/>
                    </a:lnTo>
                    <a:lnTo>
                      <a:pt x="352" y="46"/>
                    </a:lnTo>
                    <a:lnTo>
                      <a:pt x="357" y="53"/>
                    </a:lnTo>
                    <a:lnTo>
                      <a:pt x="357" y="57"/>
                    </a:lnTo>
                    <a:lnTo>
                      <a:pt x="358" y="61"/>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close/>
                    <a:moveTo>
                      <a:pt x="254" y="304"/>
                    </a:moveTo>
                    <a:lnTo>
                      <a:pt x="304" y="304"/>
                    </a:lnTo>
                    <a:lnTo>
                      <a:pt x="304" y="282"/>
                    </a:lnTo>
                    <a:lnTo>
                      <a:pt x="254" y="282"/>
                    </a:lnTo>
                    <a:lnTo>
                      <a:pt x="254" y="304"/>
                    </a:lnTo>
                    <a:close/>
                    <a:moveTo>
                      <a:pt x="304" y="41"/>
                    </a:moveTo>
                    <a:lnTo>
                      <a:pt x="304" y="243"/>
                    </a:lnTo>
                    <a:lnTo>
                      <a:pt x="270" y="243"/>
                    </a:lnTo>
                    <a:lnTo>
                      <a:pt x="270" y="256"/>
                    </a:lnTo>
                    <a:lnTo>
                      <a:pt x="304" y="256"/>
                    </a:lnTo>
                    <a:lnTo>
                      <a:pt x="304" y="264"/>
                    </a:lnTo>
                    <a:lnTo>
                      <a:pt x="254" y="264"/>
                    </a:lnTo>
                    <a:lnTo>
                      <a:pt x="254" y="183"/>
                    </a:lnTo>
                    <a:lnTo>
                      <a:pt x="257" y="183"/>
                    </a:lnTo>
                    <a:lnTo>
                      <a:pt x="265" y="179"/>
                    </a:lnTo>
                    <a:lnTo>
                      <a:pt x="272" y="174"/>
                    </a:lnTo>
                    <a:lnTo>
                      <a:pt x="277" y="167"/>
                    </a:lnTo>
                    <a:lnTo>
                      <a:pt x="281" y="159"/>
                    </a:lnTo>
                    <a:lnTo>
                      <a:pt x="281" y="151"/>
                    </a:lnTo>
                    <a:lnTo>
                      <a:pt x="281" y="143"/>
                    </a:lnTo>
                    <a:lnTo>
                      <a:pt x="278" y="137"/>
                    </a:lnTo>
                    <a:lnTo>
                      <a:pt x="274" y="133"/>
                    </a:lnTo>
                    <a:lnTo>
                      <a:pt x="269" y="130"/>
                    </a:lnTo>
                    <a:lnTo>
                      <a:pt x="262" y="129"/>
                    </a:lnTo>
                    <a:lnTo>
                      <a:pt x="268" y="122"/>
                    </a:lnTo>
                    <a:lnTo>
                      <a:pt x="272" y="116"/>
                    </a:lnTo>
                    <a:lnTo>
                      <a:pt x="273" y="109"/>
                    </a:lnTo>
                    <a:lnTo>
                      <a:pt x="273" y="102"/>
                    </a:lnTo>
                    <a:lnTo>
                      <a:pt x="270" y="97"/>
                    </a:lnTo>
                    <a:lnTo>
                      <a:pt x="264" y="93"/>
                    </a:lnTo>
                    <a:lnTo>
                      <a:pt x="260" y="90"/>
                    </a:lnTo>
                    <a:lnTo>
                      <a:pt x="254" y="90"/>
                    </a:lnTo>
                    <a:lnTo>
                      <a:pt x="254" y="41"/>
                    </a:lnTo>
                    <a:lnTo>
                      <a:pt x="304" y="41"/>
                    </a:lnTo>
                    <a:close/>
                    <a:moveTo>
                      <a:pt x="254" y="175"/>
                    </a:moveTo>
                    <a:lnTo>
                      <a:pt x="254" y="175"/>
                    </a:lnTo>
                    <a:lnTo>
                      <a:pt x="257" y="174"/>
                    </a:lnTo>
                    <a:lnTo>
                      <a:pt x="260" y="171"/>
                    </a:lnTo>
                    <a:lnTo>
                      <a:pt x="264" y="166"/>
                    </a:lnTo>
                    <a:lnTo>
                      <a:pt x="265" y="159"/>
                    </a:lnTo>
                    <a:lnTo>
                      <a:pt x="264" y="151"/>
                    </a:lnTo>
                    <a:lnTo>
                      <a:pt x="260" y="143"/>
                    </a:lnTo>
                    <a:lnTo>
                      <a:pt x="257" y="140"/>
                    </a:lnTo>
                    <a:lnTo>
                      <a:pt x="254" y="137"/>
                    </a:lnTo>
                    <a:lnTo>
                      <a:pt x="254" y="175"/>
                    </a:lnTo>
                    <a:close/>
                    <a:moveTo>
                      <a:pt x="254" y="124"/>
                    </a:moveTo>
                    <a:lnTo>
                      <a:pt x="254" y="124"/>
                    </a:lnTo>
                    <a:lnTo>
                      <a:pt x="257" y="117"/>
                    </a:lnTo>
                    <a:lnTo>
                      <a:pt x="258" y="109"/>
                    </a:lnTo>
                    <a:lnTo>
                      <a:pt x="257" y="103"/>
                    </a:lnTo>
                    <a:lnTo>
                      <a:pt x="255" y="99"/>
                    </a:lnTo>
                    <a:lnTo>
                      <a:pt x="254" y="98"/>
                    </a:lnTo>
                    <a:lnTo>
                      <a:pt x="254" y="97"/>
                    </a:lnTo>
                    <a:lnTo>
                      <a:pt x="254" y="124"/>
                    </a:lnTo>
                    <a:close/>
                    <a:moveTo>
                      <a:pt x="254" y="0"/>
                    </a:moveTo>
                    <a:lnTo>
                      <a:pt x="200" y="0"/>
                    </a:lnTo>
                    <a:lnTo>
                      <a:pt x="200" y="22"/>
                    </a:lnTo>
                    <a:lnTo>
                      <a:pt x="254" y="22"/>
                    </a:lnTo>
                    <a:lnTo>
                      <a:pt x="254" y="0"/>
                    </a:lnTo>
                    <a:close/>
                    <a:moveTo>
                      <a:pt x="200" y="304"/>
                    </a:moveTo>
                    <a:lnTo>
                      <a:pt x="254" y="304"/>
                    </a:lnTo>
                    <a:lnTo>
                      <a:pt x="254" y="282"/>
                    </a:lnTo>
                    <a:lnTo>
                      <a:pt x="200" y="282"/>
                    </a:lnTo>
                    <a:lnTo>
                      <a:pt x="200" y="304"/>
                    </a:lnTo>
                    <a:close/>
                    <a:moveTo>
                      <a:pt x="254" y="41"/>
                    </a:moveTo>
                    <a:lnTo>
                      <a:pt x="254" y="90"/>
                    </a:lnTo>
                    <a:lnTo>
                      <a:pt x="246" y="91"/>
                    </a:lnTo>
                    <a:lnTo>
                      <a:pt x="241" y="93"/>
                    </a:lnTo>
                    <a:lnTo>
                      <a:pt x="236" y="95"/>
                    </a:lnTo>
                    <a:lnTo>
                      <a:pt x="232" y="99"/>
                    </a:lnTo>
                    <a:lnTo>
                      <a:pt x="230" y="103"/>
                    </a:lnTo>
                    <a:lnTo>
                      <a:pt x="227" y="107"/>
                    </a:lnTo>
                    <a:lnTo>
                      <a:pt x="226" y="111"/>
                    </a:lnTo>
                    <a:lnTo>
                      <a:pt x="226" y="117"/>
                    </a:lnTo>
                    <a:lnTo>
                      <a:pt x="226" y="121"/>
                    </a:lnTo>
                    <a:lnTo>
                      <a:pt x="228" y="125"/>
                    </a:lnTo>
                    <a:lnTo>
                      <a:pt x="231" y="129"/>
                    </a:lnTo>
                    <a:lnTo>
                      <a:pt x="235" y="132"/>
                    </a:lnTo>
                    <a:lnTo>
                      <a:pt x="241" y="134"/>
                    </a:lnTo>
                    <a:lnTo>
                      <a:pt x="232" y="141"/>
                    </a:lnTo>
                    <a:lnTo>
                      <a:pt x="230" y="144"/>
                    </a:lnTo>
                    <a:lnTo>
                      <a:pt x="227" y="148"/>
                    </a:lnTo>
                    <a:lnTo>
                      <a:pt x="226" y="158"/>
                    </a:lnTo>
                    <a:lnTo>
                      <a:pt x="226" y="166"/>
                    </a:lnTo>
                    <a:lnTo>
                      <a:pt x="227" y="171"/>
                    </a:lnTo>
                    <a:lnTo>
                      <a:pt x="230" y="174"/>
                    </a:lnTo>
                    <a:lnTo>
                      <a:pt x="232" y="178"/>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close/>
                    <a:moveTo>
                      <a:pt x="254" y="97"/>
                    </a:moveTo>
                    <a:lnTo>
                      <a:pt x="254" y="97"/>
                    </a:lnTo>
                    <a:lnTo>
                      <a:pt x="251" y="97"/>
                    </a:lnTo>
                    <a:lnTo>
                      <a:pt x="249" y="97"/>
                    </a:lnTo>
                    <a:lnTo>
                      <a:pt x="245" y="99"/>
                    </a:lnTo>
                    <a:lnTo>
                      <a:pt x="242" y="103"/>
                    </a:lnTo>
                    <a:lnTo>
                      <a:pt x="241" y="109"/>
                    </a:lnTo>
                    <a:lnTo>
                      <a:pt x="241" y="114"/>
                    </a:lnTo>
                    <a:lnTo>
                      <a:pt x="242" y="118"/>
                    </a:lnTo>
                    <a:lnTo>
                      <a:pt x="245" y="122"/>
                    </a:lnTo>
                    <a:lnTo>
                      <a:pt x="247" y="125"/>
                    </a:lnTo>
                    <a:lnTo>
                      <a:pt x="251" y="128"/>
                    </a:lnTo>
                    <a:lnTo>
                      <a:pt x="254" y="124"/>
                    </a:lnTo>
                    <a:lnTo>
                      <a:pt x="254" y="97"/>
                    </a:lnTo>
                    <a:close/>
                    <a:moveTo>
                      <a:pt x="254" y="137"/>
                    </a:moveTo>
                    <a:lnTo>
                      <a:pt x="254" y="137"/>
                    </a:lnTo>
                    <a:lnTo>
                      <a:pt x="251" y="136"/>
                    </a:lnTo>
                    <a:lnTo>
                      <a:pt x="247" y="141"/>
                    </a:lnTo>
                    <a:lnTo>
                      <a:pt x="245" y="147"/>
                    </a:lnTo>
                    <a:lnTo>
                      <a:pt x="243" y="152"/>
                    </a:lnTo>
                    <a:lnTo>
                      <a:pt x="243" y="159"/>
                    </a:lnTo>
                    <a:lnTo>
                      <a:pt x="243" y="164"/>
                    </a:lnTo>
                    <a:lnTo>
                      <a:pt x="246" y="170"/>
                    </a:lnTo>
                    <a:lnTo>
                      <a:pt x="249" y="172"/>
                    </a:lnTo>
                    <a:lnTo>
                      <a:pt x="251" y="174"/>
                    </a:lnTo>
                    <a:lnTo>
                      <a:pt x="254" y="175"/>
                    </a:lnTo>
                    <a:lnTo>
                      <a:pt x="254" y="137"/>
                    </a:lnTo>
                    <a:close/>
                    <a:moveTo>
                      <a:pt x="200" y="0"/>
                    </a:moveTo>
                    <a:lnTo>
                      <a:pt x="135" y="0"/>
                    </a:lnTo>
                    <a:lnTo>
                      <a:pt x="135" y="22"/>
                    </a:lnTo>
                    <a:lnTo>
                      <a:pt x="200" y="22"/>
                    </a:lnTo>
                    <a:lnTo>
                      <a:pt x="200" y="0"/>
                    </a:lnTo>
                    <a:close/>
                    <a:moveTo>
                      <a:pt x="135" y="304"/>
                    </a:moveTo>
                    <a:lnTo>
                      <a:pt x="200" y="304"/>
                    </a:lnTo>
                    <a:lnTo>
                      <a:pt x="200" y="282"/>
                    </a:lnTo>
                    <a:lnTo>
                      <a:pt x="135" y="282"/>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9" y="213"/>
                    </a:lnTo>
                    <a:lnTo>
                      <a:pt x="144" y="210"/>
                    </a:lnTo>
                    <a:lnTo>
                      <a:pt x="150" y="208"/>
                    </a:lnTo>
                    <a:lnTo>
                      <a:pt x="155" y="202"/>
                    </a:lnTo>
                    <a:lnTo>
                      <a:pt x="158" y="197"/>
                    </a:lnTo>
                    <a:lnTo>
                      <a:pt x="161" y="190"/>
                    </a:lnTo>
                    <a:lnTo>
                      <a:pt x="162" y="183"/>
                    </a:lnTo>
                    <a:lnTo>
                      <a:pt x="162" y="176"/>
                    </a:lnTo>
                    <a:lnTo>
                      <a:pt x="162" y="170"/>
                    </a:lnTo>
                    <a:lnTo>
                      <a:pt x="158" y="163"/>
                    </a:lnTo>
                    <a:lnTo>
                      <a:pt x="154" y="158"/>
                    </a:lnTo>
                    <a:lnTo>
                      <a:pt x="148" y="153"/>
                    </a:lnTo>
                    <a:lnTo>
                      <a:pt x="144" y="153"/>
                    </a:lnTo>
                    <a:lnTo>
                      <a:pt x="139" y="155"/>
                    </a:lnTo>
                    <a:lnTo>
                      <a:pt x="135" y="156"/>
                    </a:lnTo>
                    <a:lnTo>
                      <a:pt x="135" y="128"/>
                    </a:lnTo>
                    <a:lnTo>
                      <a:pt x="136" y="126"/>
                    </a:lnTo>
                    <a:lnTo>
                      <a:pt x="139" y="126"/>
                    </a:lnTo>
                    <a:lnTo>
                      <a:pt x="140" y="128"/>
                    </a:lnTo>
                    <a:lnTo>
                      <a:pt x="143" y="129"/>
                    </a:lnTo>
                    <a:lnTo>
                      <a:pt x="143" y="132"/>
                    </a:lnTo>
                    <a:lnTo>
                      <a:pt x="143" y="134"/>
                    </a:lnTo>
                    <a:lnTo>
                      <a:pt x="143" y="136"/>
                    </a:lnTo>
                    <a:lnTo>
                      <a:pt x="147" y="134"/>
                    </a:lnTo>
                    <a:lnTo>
                      <a:pt x="150" y="132"/>
                    </a:lnTo>
                    <a:lnTo>
                      <a:pt x="151" y="129"/>
                    </a:lnTo>
                    <a:lnTo>
                      <a:pt x="151" y="125"/>
                    </a:lnTo>
                    <a:lnTo>
                      <a:pt x="150" y="122"/>
                    </a:lnTo>
                    <a:lnTo>
                      <a:pt x="146" y="120"/>
                    </a:lnTo>
                    <a:lnTo>
                      <a:pt x="140" y="120"/>
                    </a:lnTo>
                    <a:lnTo>
                      <a:pt x="135" y="120"/>
                    </a:lnTo>
                    <a:lnTo>
                      <a:pt x="135" y="41"/>
                    </a:lnTo>
                    <a:lnTo>
                      <a:pt x="200" y="41"/>
                    </a:lnTo>
                    <a:close/>
                    <a:moveTo>
                      <a:pt x="135" y="204"/>
                    </a:moveTo>
                    <a:lnTo>
                      <a:pt x="135" y="204"/>
                    </a:lnTo>
                    <a:lnTo>
                      <a:pt x="138" y="204"/>
                    </a:lnTo>
                    <a:lnTo>
                      <a:pt x="140" y="202"/>
                    </a:lnTo>
                    <a:lnTo>
                      <a:pt x="143" y="199"/>
                    </a:lnTo>
                    <a:lnTo>
                      <a:pt x="146" y="197"/>
                    </a:lnTo>
                    <a:lnTo>
                      <a:pt x="147" y="193"/>
                    </a:lnTo>
                    <a:lnTo>
                      <a:pt x="150" y="185"/>
                    </a:lnTo>
                    <a:lnTo>
                      <a:pt x="148" y="175"/>
                    </a:lnTo>
                    <a:lnTo>
                      <a:pt x="147" y="170"/>
                    </a:lnTo>
                    <a:lnTo>
                      <a:pt x="144" y="167"/>
                    </a:lnTo>
                    <a:lnTo>
                      <a:pt x="142" y="164"/>
                    </a:lnTo>
                    <a:lnTo>
                      <a:pt x="139" y="164"/>
                    </a:lnTo>
                    <a:lnTo>
                      <a:pt x="136" y="166"/>
                    </a:lnTo>
                    <a:lnTo>
                      <a:pt x="135" y="168"/>
                    </a:lnTo>
                    <a:lnTo>
                      <a:pt x="135" y="204"/>
                    </a:lnTo>
                    <a:close/>
                    <a:moveTo>
                      <a:pt x="135" y="0"/>
                    </a:moveTo>
                    <a:lnTo>
                      <a:pt x="32" y="0"/>
                    </a:lnTo>
                    <a:lnTo>
                      <a:pt x="25" y="2"/>
                    </a:lnTo>
                    <a:lnTo>
                      <a:pt x="20" y="3"/>
                    </a:lnTo>
                    <a:lnTo>
                      <a:pt x="14" y="6"/>
                    </a:lnTo>
                    <a:lnTo>
                      <a:pt x="9" y="10"/>
                    </a:lnTo>
                    <a:lnTo>
                      <a:pt x="5" y="15"/>
                    </a:lnTo>
                    <a:lnTo>
                      <a:pt x="2" y="21"/>
                    </a:lnTo>
                    <a:lnTo>
                      <a:pt x="1" y="26"/>
                    </a:lnTo>
                    <a:lnTo>
                      <a:pt x="0" y="3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44" y="282"/>
                    </a:lnTo>
                    <a:lnTo>
                      <a:pt x="40" y="281"/>
                    </a:lnTo>
                    <a:lnTo>
                      <a:pt x="35" y="278"/>
                    </a:lnTo>
                    <a:lnTo>
                      <a:pt x="32" y="275"/>
                    </a:lnTo>
                    <a:lnTo>
                      <a:pt x="28" y="271"/>
                    </a:lnTo>
                    <a:lnTo>
                      <a:pt x="25" y="267"/>
                    </a:lnTo>
                    <a:lnTo>
                      <a:pt x="24" y="262"/>
                    </a:lnTo>
                    <a:lnTo>
                      <a:pt x="24" y="256"/>
                    </a:lnTo>
                    <a:lnTo>
                      <a:pt x="24" y="48"/>
                    </a:lnTo>
                    <a:lnTo>
                      <a:pt x="24" y="42"/>
                    </a:lnTo>
                    <a:lnTo>
                      <a:pt x="25" y="38"/>
                    </a:lnTo>
                    <a:lnTo>
                      <a:pt x="28" y="34"/>
                    </a:lnTo>
                    <a:lnTo>
                      <a:pt x="32" y="30"/>
                    </a:lnTo>
                    <a:lnTo>
                      <a:pt x="35" y="26"/>
                    </a:lnTo>
                    <a:lnTo>
                      <a:pt x="40" y="25"/>
                    </a:lnTo>
                    <a:lnTo>
                      <a:pt x="44" y="22"/>
                    </a:lnTo>
                    <a:lnTo>
                      <a:pt x="50" y="22"/>
                    </a:lnTo>
                    <a:lnTo>
                      <a:pt x="135" y="22"/>
                    </a:lnTo>
                    <a:lnTo>
                      <a:pt x="135" y="0"/>
                    </a:lnTo>
                    <a:close/>
                    <a:moveTo>
                      <a:pt x="135" y="41"/>
                    </a:moveTo>
                    <a:lnTo>
                      <a:pt x="135" y="120"/>
                    </a:lnTo>
                    <a:lnTo>
                      <a:pt x="130" y="122"/>
                    </a:lnTo>
                    <a:lnTo>
                      <a:pt x="124" y="125"/>
                    </a:lnTo>
                    <a:lnTo>
                      <a:pt x="120" y="129"/>
                    </a:lnTo>
                    <a:lnTo>
                      <a:pt x="116" y="133"/>
                    </a:lnTo>
                    <a:lnTo>
                      <a:pt x="112" y="139"/>
                    </a:lnTo>
                    <a:lnTo>
                      <a:pt x="111" y="144"/>
                    </a:lnTo>
                    <a:lnTo>
                      <a:pt x="106" y="159"/>
                    </a:lnTo>
                    <a:lnTo>
                      <a:pt x="106" y="175"/>
                    </a:lnTo>
                    <a:lnTo>
                      <a:pt x="108" y="185"/>
                    </a:lnTo>
                    <a:lnTo>
                      <a:pt x="109" y="194"/>
                    </a:lnTo>
                    <a:lnTo>
                      <a:pt x="111" y="195"/>
                    </a:lnTo>
                    <a:lnTo>
                      <a:pt x="113" y="205"/>
                    </a:lnTo>
                    <a:lnTo>
                      <a:pt x="117" y="209"/>
                    </a:lnTo>
                    <a:lnTo>
                      <a:pt x="121" y="213"/>
                    </a:lnTo>
                    <a:lnTo>
                      <a:pt x="128" y="214"/>
                    </a:lnTo>
                    <a:lnTo>
                      <a:pt x="135" y="214"/>
                    </a:lnTo>
                    <a:lnTo>
                      <a:pt x="135" y="264"/>
                    </a:lnTo>
                    <a:lnTo>
                      <a:pt x="62" y="264"/>
                    </a:lnTo>
                    <a:lnTo>
                      <a:pt x="58" y="263"/>
                    </a:lnTo>
                    <a:lnTo>
                      <a:pt x="54" y="262"/>
                    </a:lnTo>
                    <a:lnTo>
                      <a:pt x="47" y="258"/>
                    </a:lnTo>
                    <a:lnTo>
                      <a:pt x="43" y="251"/>
                    </a:lnTo>
                    <a:lnTo>
                      <a:pt x="41" y="247"/>
                    </a:lnTo>
                    <a:lnTo>
                      <a:pt x="41" y="243"/>
                    </a:lnTo>
                    <a:lnTo>
                      <a:pt x="41" y="61"/>
                    </a:lnTo>
                    <a:lnTo>
                      <a:pt x="41" y="57"/>
                    </a:lnTo>
                    <a:lnTo>
                      <a:pt x="43" y="53"/>
                    </a:lnTo>
                    <a:lnTo>
                      <a:pt x="47" y="46"/>
                    </a:lnTo>
                    <a:lnTo>
                      <a:pt x="54" y="42"/>
                    </a:lnTo>
                    <a:lnTo>
                      <a:pt x="58" y="41"/>
                    </a:lnTo>
                    <a:lnTo>
                      <a:pt x="62" y="41"/>
                    </a:lnTo>
                    <a:lnTo>
                      <a:pt x="135" y="41"/>
                    </a:lnTo>
                    <a:close/>
                    <a:moveTo>
                      <a:pt x="135" y="128"/>
                    </a:moveTo>
                    <a:lnTo>
                      <a:pt x="135" y="156"/>
                    </a:lnTo>
                    <a:lnTo>
                      <a:pt x="130" y="160"/>
                    </a:lnTo>
                    <a:lnTo>
                      <a:pt x="127" y="166"/>
                    </a:lnTo>
                    <a:lnTo>
                      <a:pt x="127" y="171"/>
                    </a:lnTo>
                    <a:lnTo>
                      <a:pt x="128" y="174"/>
                    </a:lnTo>
                    <a:lnTo>
                      <a:pt x="131" y="176"/>
                    </a:lnTo>
                    <a:lnTo>
                      <a:pt x="132" y="171"/>
                    </a:lnTo>
                    <a:lnTo>
                      <a:pt x="135" y="168"/>
                    </a:lnTo>
                    <a:lnTo>
                      <a:pt x="135" y="204"/>
                    </a:lnTo>
                    <a:lnTo>
                      <a:pt x="131" y="202"/>
                    </a:lnTo>
                    <a:lnTo>
                      <a:pt x="128" y="199"/>
                    </a:lnTo>
                    <a:lnTo>
                      <a:pt x="127" y="194"/>
                    </a:lnTo>
                    <a:lnTo>
                      <a:pt x="124" y="181"/>
                    </a:lnTo>
                    <a:lnTo>
                      <a:pt x="123" y="163"/>
                    </a:lnTo>
                    <a:lnTo>
                      <a:pt x="123" y="148"/>
                    </a:lnTo>
                    <a:lnTo>
                      <a:pt x="127" y="137"/>
                    </a:lnTo>
                    <a:lnTo>
                      <a:pt x="131" y="130"/>
                    </a:lnTo>
                    <a:lnTo>
                      <a:pt x="135" y="12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nvGrpSpPr>
              <p:cNvPr id="50" name="îṥ1íḑe"/>
              <p:cNvGrpSpPr/>
              <p:nvPr/>
            </p:nvGrpSpPr>
            <p:grpSpPr>
              <a:xfrm>
                <a:off x="6438825" y="2332481"/>
                <a:ext cx="189343" cy="180736"/>
                <a:chOff x="3092451" y="2336800"/>
                <a:chExt cx="209550" cy="200025"/>
              </a:xfrm>
              <a:solidFill>
                <a:schemeClr val="accent6"/>
              </a:solidFill>
            </p:grpSpPr>
            <p:sp>
              <p:nvSpPr>
                <p:cNvPr id="75" name="îṡ1idé"/>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6" name="îSlíde"/>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51" name="îsļîḍè"/>
              <p:cNvSpPr/>
              <p:nvPr/>
            </p:nvSpPr>
            <p:spPr bwMode="auto">
              <a:xfrm>
                <a:off x="6639644" y="3527967"/>
                <a:ext cx="196515" cy="273973"/>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6"/>
              </a:solidFill>
              <a:ln>
                <a:noFill/>
              </a:ln>
            </p:spPr>
            <p:txBody>
              <a:bodyPr anchor="ctr"/>
              <a:p>
                <a:pPr algn="ctr"/>
              </a:p>
            </p:txBody>
          </p:sp>
          <p:sp>
            <p:nvSpPr>
              <p:cNvPr id="52" name="î$ḷîḋé"/>
              <p:cNvSpPr/>
              <p:nvPr/>
            </p:nvSpPr>
            <p:spPr bwMode="auto">
              <a:xfrm>
                <a:off x="5046007" y="2096419"/>
                <a:ext cx="252457" cy="273973"/>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3"/>
              </a:solidFill>
              <a:ln>
                <a:noFill/>
              </a:ln>
            </p:spPr>
            <p:txBody>
              <a:bodyPr anchor="ctr"/>
              <a:p>
                <a:pPr algn="ctr"/>
              </a:p>
            </p:txBody>
          </p:sp>
          <p:sp>
            <p:nvSpPr>
              <p:cNvPr id="53" name="íšlídè"/>
              <p:cNvSpPr/>
              <p:nvPr/>
            </p:nvSpPr>
            <p:spPr bwMode="auto">
              <a:xfrm>
                <a:off x="6177762" y="1723471"/>
                <a:ext cx="378686" cy="547947"/>
              </a:xfrm>
              <a:custGeom>
                <a:avLst/>
                <a:gdLst>
                  <a:gd name="T0" fmla="*/ 209550 w 264"/>
                  <a:gd name="T1" fmla="*/ 11113 h 382"/>
                  <a:gd name="T2" fmla="*/ 222250 w 264"/>
                  <a:gd name="T3" fmla="*/ 200025 h 382"/>
                  <a:gd name="T4" fmla="*/ 247650 w 264"/>
                  <a:gd name="T5" fmla="*/ 203200 h 382"/>
                  <a:gd name="T6" fmla="*/ 295275 w 264"/>
                  <a:gd name="T7" fmla="*/ 225425 h 382"/>
                  <a:gd name="T8" fmla="*/ 327025 w 264"/>
                  <a:gd name="T9" fmla="*/ 263525 h 382"/>
                  <a:gd name="T10" fmla="*/ 346075 w 264"/>
                  <a:gd name="T11" fmla="*/ 311150 h 382"/>
                  <a:gd name="T12" fmla="*/ 349250 w 264"/>
                  <a:gd name="T13" fmla="*/ 336550 h 382"/>
                  <a:gd name="T14" fmla="*/ 349250 w 264"/>
                  <a:gd name="T15" fmla="*/ 352425 h 382"/>
                  <a:gd name="T16" fmla="*/ 341313 w 264"/>
                  <a:gd name="T17" fmla="*/ 379413 h 382"/>
                  <a:gd name="T18" fmla="*/ 333375 w 264"/>
                  <a:gd name="T19" fmla="*/ 403225 h 382"/>
                  <a:gd name="T20" fmla="*/ 307975 w 264"/>
                  <a:gd name="T21" fmla="*/ 436563 h 382"/>
                  <a:gd name="T22" fmla="*/ 276225 w 264"/>
                  <a:gd name="T23" fmla="*/ 460375 h 382"/>
                  <a:gd name="T24" fmla="*/ 252413 w 264"/>
                  <a:gd name="T25" fmla="*/ 469900 h 382"/>
                  <a:gd name="T26" fmla="*/ 223838 w 264"/>
                  <a:gd name="T27" fmla="*/ 476250 h 382"/>
                  <a:gd name="T28" fmla="*/ 209550 w 264"/>
                  <a:gd name="T29" fmla="*/ 476250 h 382"/>
                  <a:gd name="T30" fmla="*/ 209550 w 264"/>
                  <a:gd name="T31" fmla="*/ 519113 h 382"/>
                  <a:gd name="T32" fmla="*/ 228600 w 264"/>
                  <a:gd name="T33" fmla="*/ 528638 h 382"/>
                  <a:gd name="T34" fmla="*/ 236538 w 264"/>
                  <a:gd name="T35" fmla="*/ 547688 h 382"/>
                  <a:gd name="T36" fmla="*/ 234950 w 264"/>
                  <a:gd name="T37" fmla="*/ 560388 h 382"/>
                  <a:gd name="T38" fmla="*/ 219075 w 264"/>
                  <a:gd name="T39" fmla="*/ 576263 h 382"/>
                  <a:gd name="T40" fmla="*/ 209550 w 264"/>
                  <a:gd name="T41" fmla="*/ 606425 h 382"/>
                  <a:gd name="T42" fmla="*/ 361950 w 264"/>
                  <a:gd name="T43" fmla="*/ 573088 h 382"/>
                  <a:gd name="T44" fmla="*/ 361950 w 264"/>
                  <a:gd name="T45" fmla="*/ 566738 h 382"/>
                  <a:gd name="T46" fmla="*/ 350838 w 264"/>
                  <a:gd name="T47" fmla="*/ 554038 h 382"/>
                  <a:gd name="T48" fmla="*/ 319088 w 264"/>
                  <a:gd name="T49" fmla="*/ 539750 h 382"/>
                  <a:gd name="T50" fmla="*/ 288925 w 264"/>
                  <a:gd name="T51" fmla="*/ 533400 h 382"/>
                  <a:gd name="T52" fmla="*/ 339725 w 264"/>
                  <a:gd name="T53" fmla="*/ 500063 h 382"/>
                  <a:gd name="T54" fmla="*/ 382588 w 264"/>
                  <a:gd name="T55" fmla="*/ 455613 h 382"/>
                  <a:gd name="T56" fmla="*/ 407988 w 264"/>
                  <a:gd name="T57" fmla="*/ 401638 h 382"/>
                  <a:gd name="T58" fmla="*/ 419100 w 264"/>
                  <a:gd name="T59" fmla="*/ 336550 h 382"/>
                  <a:gd name="T60" fmla="*/ 417513 w 264"/>
                  <a:gd name="T61" fmla="*/ 317500 h 382"/>
                  <a:gd name="T62" fmla="*/ 411163 w 264"/>
                  <a:gd name="T63" fmla="*/ 280988 h 382"/>
                  <a:gd name="T64" fmla="*/ 398463 w 264"/>
                  <a:gd name="T65" fmla="*/ 247650 h 382"/>
                  <a:gd name="T66" fmla="*/ 381000 w 264"/>
                  <a:gd name="T67" fmla="*/ 217488 h 382"/>
                  <a:gd name="T68" fmla="*/ 357188 w 264"/>
                  <a:gd name="T69" fmla="*/ 188913 h 382"/>
                  <a:gd name="T70" fmla="*/ 328613 w 264"/>
                  <a:gd name="T71" fmla="*/ 165100 h 382"/>
                  <a:gd name="T72" fmla="*/ 296863 w 264"/>
                  <a:gd name="T73" fmla="*/ 147638 h 382"/>
                  <a:gd name="T74" fmla="*/ 261938 w 264"/>
                  <a:gd name="T75" fmla="*/ 134938 h 382"/>
                  <a:gd name="T76" fmla="*/ 276225 w 264"/>
                  <a:gd name="T77" fmla="*/ 31750 h 382"/>
                  <a:gd name="T78" fmla="*/ 176213 w 264"/>
                  <a:gd name="T79" fmla="*/ 0 h 382"/>
                  <a:gd name="T80" fmla="*/ 187325 w 264"/>
                  <a:gd name="T81" fmla="*/ 309563 h 382"/>
                  <a:gd name="T82" fmla="*/ 209550 w 264"/>
                  <a:gd name="T83" fmla="*/ 11113 h 382"/>
                  <a:gd name="T84" fmla="*/ 209550 w 264"/>
                  <a:gd name="T85" fmla="*/ 476250 h 382"/>
                  <a:gd name="T86" fmla="*/ 187325 w 264"/>
                  <a:gd name="T87" fmla="*/ 474663 h 382"/>
                  <a:gd name="T88" fmla="*/ 146050 w 264"/>
                  <a:gd name="T89" fmla="*/ 461963 h 382"/>
                  <a:gd name="T90" fmla="*/ 188913 w 264"/>
                  <a:gd name="T91" fmla="*/ 450850 h 382"/>
                  <a:gd name="T92" fmla="*/ 92075 w 264"/>
                  <a:gd name="T93" fmla="*/ 412750 h 382"/>
                  <a:gd name="T94" fmla="*/ 0 w 264"/>
                  <a:gd name="T95" fmla="*/ 412750 h 382"/>
                  <a:gd name="T96" fmla="*/ 34925 w 264"/>
                  <a:gd name="T97" fmla="*/ 450850 h 382"/>
                  <a:gd name="T98" fmla="*/ 53975 w 264"/>
                  <a:gd name="T99" fmla="*/ 476250 h 382"/>
                  <a:gd name="T100" fmla="*/ 103188 w 264"/>
                  <a:gd name="T101" fmla="*/ 517525 h 382"/>
                  <a:gd name="T102" fmla="*/ 131763 w 264"/>
                  <a:gd name="T103" fmla="*/ 533400 h 382"/>
                  <a:gd name="T104" fmla="*/ 77788 w 264"/>
                  <a:gd name="T105" fmla="*/ 547688 h 382"/>
                  <a:gd name="T106" fmla="*/ 61913 w 264"/>
                  <a:gd name="T107" fmla="*/ 560388 h 382"/>
                  <a:gd name="T108" fmla="*/ 55563 w 264"/>
                  <a:gd name="T109" fmla="*/ 573088 h 382"/>
                  <a:gd name="T110" fmla="*/ 209550 w 264"/>
                  <a:gd name="T111" fmla="*/ 606425 h 382"/>
                  <a:gd name="T112" fmla="*/ 209550 w 264"/>
                  <a:gd name="T113" fmla="*/ 577850 h 382"/>
                  <a:gd name="T114" fmla="*/ 188913 w 264"/>
                  <a:gd name="T115" fmla="*/ 569913 h 382"/>
                  <a:gd name="T116" fmla="*/ 180975 w 264"/>
                  <a:gd name="T117" fmla="*/ 547688 h 382"/>
                  <a:gd name="T118" fmla="*/ 182563 w 264"/>
                  <a:gd name="T119" fmla="*/ 536575 h 382"/>
                  <a:gd name="T120" fmla="*/ 198438 w 264"/>
                  <a:gd name="T121" fmla="*/ 522288 h 382"/>
                  <a:gd name="T122" fmla="*/ 209550 w 264"/>
                  <a:gd name="T123" fmla="*/ 476250 h 3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64" h="382">
                    <a:moveTo>
                      <a:pt x="174" y="20"/>
                    </a:moveTo>
                    <a:lnTo>
                      <a:pt x="132" y="7"/>
                    </a:lnTo>
                    <a:lnTo>
                      <a:pt x="132" y="151"/>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27"/>
                    </a:lnTo>
                    <a:lnTo>
                      <a:pt x="138" y="329"/>
                    </a:lnTo>
                    <a:lnTo>
                      <a:pt x="144" y="333"/>
                    </a:lnTo>
                    <a:lnTo>
                      <a:pt x="148" y="338"/>
                    </a:lnTo>
                    <a:lnTo>
                      <a:pt x="149" y="345"/>
                    </a:lnTo>
                    <a:lnTo>
                      <a:pt x="148" y="353"/>
                    </a:lnTo>
                    <a:lnTo>
                      <a:pt x="144" y="359"/>
                    </a:lnTo>
                    <a:lnTo>
                      <a:pt x="138" y="363"/>
                    </a:lnTo>
                    <a:lnTo>
                      <a:pt x="132" y="364"/>
                    </a:lnTo>
                    <a:lnTo>
                      <a:pt x="132" y="382"/>
                    </a:lnTo>
                    <a:lnTo>
                      <a:pt x="228" y="382"/>
                    </a:lnTo>
                    <a:lnTo>
                      <a:pt x="228" y="361"/>
                    </a:lnTo>
                    <a:lnTo>
                      <a:pt x="228" y="357"/>
                    </a:lnTo>
                    <a:lnTo>
                      <a:pt x="225" y="353"/>
                    </a:lnTo>
                    <a:lnTo>
                      <a:pt x="221" y="349"/>
                    </a:lnTo>
                    <a:lnTo>
                      <a:pt x="215" y="345"/>
                    </a:lnTo>
                    <a:lnTo>
                      <a:pt x="201" y="340"/>
                    </a:lnTo>
                    <a:lnTo>
                      <a:pt x="182" y="336"/>
                    </a:lnTo>
                    <a:lnTo>
                      <a:pt x="199" y="326"/>
                    </a:lnTo>
                    <a:lnTo>
                      <a:pt x="214" y="315"/>
                    </a:lnTo>
                    <a:lnTo>
                      <a:pt x="229" y="302"/>
                    </a:lnTo>
                    <a:lnTo>
                      <a:pt x="241" y="287"/>
                    </a:lnTo>
                    <a:lnTo>
                      <a:pt x="251" y="271"/>
                    </a:lnTo>
                    <a:lnTo>
                      <a:pt x="257" y="253"/>
                    </a:lnTo>
                    <a:lnTo>
                      <a:pt x="263" y="233"/>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34" y="300"/>
                    </a:lnTo>
                    <a:lnTo>
                      <a:pt x="48" y="314"/>
                    </a:lnTo>
                    <a:lnTo>
                      <a:pt x="65" y="326"/>
                    </a:lnTo>
                    <a:lnTo>
                      <a:pt x="83" y="336"/>
                    </a:lnTo>
                    <a:lnTo>
                      <a:pt x="64" y="340"/>
                    </a:lnTo>
                    <a:lnTo>
                      <a:pt x="49" y="345"/>
                    </a:lnTo>
                    <a:lnTo>
                      <a:pt x="44" y="349"/>
                    </a:lnTo>
                    <a:lnTo>
                      <a:pt x="39" y="353"/>
                    </a:lnTo>
                    <a:lnTo>
                      <a:pt x="37" y="357"/>
                    </a:lnTo>
                    <a:lnTo>
                      <a:pt x="35" y="361"/>
                    </a:lnTo>
                    <a:lnTo>
                      <a:pt x="35" y="382"/>
                    </a:lnTo>
                    <a:lnTo>
                      <a:pt x="132" y="382"/>
                    </a:lnTo>
                    <a:lnTo>
                      <a:pt x="132" y="364"/>
                    </a:lnTo>
                    <a:lnTo>
                      <a:pt x="125" y="363"/>
                    </a:lnTo>
                    <a:lnTo>
                      <a:pt x="119" y="359"/>
                    </a:lnTo>
                    <a:lnTo>
                      <a:pt x="115" y="353"/>
                    </a:lnTo>
                    <a:lnTo>
                      <a:pt x="114" y="345"/>
                    </a:lnTo>
                    <a:lnTo>
                      <a:pt x="115" y="338"/>
                    </a:lnTo>
                    <a:lnTo>
                      <a:pt x="119" y="333"/>
                    </a:lnTo>
                    <a:lnTo>
                      <a:pt x="125" y="329"/>
                    </a:lnTo>
                    <a:lnTo>
                      <a:pt x="132" y="327"/>
                    </a:lnTo>
                    <a:lnTo>
                      <a:pt x="132" y="30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nvGrpSpPr>
              <p:cNvPr id="54" name="išlíḓè"/>
              <p:cNvGrpSpPr/>
              <p:nvPr/>
            </p:nvGrpSpPr>
            <p:grpSpPr>
              <a:xfrm>
                <a:off x="6484735" y="1646830"/>
                <a:ext cx="328483" cy="199384"/>
                <a:chOff x="3143251" y="1577975"/>
                <a:chExt cx="363538" cy="220663"/>
              </a:xfrm>
              <a:solidFill>
                <a:schemeClr val="accent6"/>
              </a:solidFill>
            </p:grpSpPr>
            <p:sp>
              <p:nvSpPr>
                <p:cNvPr id="72" name="îṡ1iḓê"/>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3" name="ïŝ1îḋe"/>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4" name="ïṥḻiḑè"/>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55" name="iṣľídé"/>
              <p:cNvSpPr/>
              <p:nvPr/>
            </p:nvSpPr>
            <p:spPr bwMode="auto">
              <a:xfrm>
                <a:off x="6496202" y="2806455"/>
                <a:ext cx="394464" cy="140573"/>
              </a:xfrm>
              <a:custGeom>
                <a:avLst/>
                <a:gdLst>
                  <a:gd name="T0" fmla="*/ 379413 w 275"/>
                  <a:gd name="T1" fmla="*/ 63500 h 98"/>
                  <a:gd name="T2" fmla="*/ 409575 w 275"/>
                  <a:gd name="T3" fmla="*/ 103188 h 98"/>
                  <a:gd name="T4" fmla="*/ 379413 w 275"/>
                  <a:gd name="T5" fmla="*/ 139700 h 98"/>
                  <a:gd name="T6" fmla="*/ 436563 w 275"/>
                  <a:gd name="T7" fmla="*/ 123825 h 98"/>
                  <a:gd name="T8" fmla="*/ 379413 w 275"/>
                  <a:gd name="T9" fmla="*/ 63500 h 98"/>
                  <a:gd name="T10" fmla="*/ 187325 w 275"/>
                  <a:gd name="T11" fmla="*/ 23813 h 98"/>
                  <a:gd name="T12" fmla="*/ 176213 w 275"/>
                  <a:gd name="T13" fmla="*/ 17463 h 98"/>
                  <a:gd name="T14" fmla="*/ 133350 w 275"/>
                  <a:gd name="T15" fmla="*/ 12700 h 98"/>
                  <a:gd name="T16" fmla="*/ 169863 w 275"/>
                  <a:gd name="T17" fmla="*/ 22225 h 98"/>
                  <a:gd name="T18" fmla="*/ 179388 w 275"/>
                  <a:gd name="T19" fmla="*/ 26988 h 98"/>
                  <a:gd name="T20" fmla="*/ 179388 w 275"/>
                  <a:gd name="T21" fmla="*/ 34925 h 98"/>
                  <a:gd name="T22" fmla="*/ 174625 w 275"/>
                  <a:gd name="T23" fmla="*/ 57150 h 98"/>
                  <a:gd name="T24" fmla="*/ 173038 w 275"/>
                  <a:gd name="T25" fmla="*/ 52388 h 98"/>
                  <a:gd name="T26" fmla="*/ 133350 w 275"/>
                  <a:gd name="T27" fmla="*/ 41275 h 98"/>
                  <a:gd name="T28" fmla="*/ 157163 w 275"/>
                  <a:gd name="T29" fmla="*/ 120650 h 98"/>
                  <a:gd name="T30" fmla="*/ 163513 w 275"/>
                  <a:gd name="T31" fmla="*/ 120650 h 98"/>
                  <a:gd name="T32" fmla="*/ 361950 w 275"/>
                  <a:gd name="T33" fmla="*/ 155575 h 98"/>
                  <a:gd name="T34" fmla="*/ 379413 w 275"/>
                  <a:gd name="T35" fmla="*/ 139700 h 98"/>
                  <a:gd name="T36" fmla="*/ 361950 w 275"/>
                  <a:gd name="T37" fmla="*/ 149225 h 98"/>
                  <a:gd name="T38" fmla="*/ 357188 w 275"/>
                  <a:gd name="T39" fmla="*/ 146050 h 98"/>
                  <a:gd name="T40" fmla="*/ 349250 w 275"/>
                  <a:gd name="T41" fmla="*/ 142875 h 98"/>
                  <a:gd name="T42" fmla="*/ 346075 w 275"/>
                  <a:gd name="T43" fmla="*/ 131763 h 98"/>
                  <a:gd name="T44" fmla="*/ 349250 w 275"/>
                  <a:gd name="T45" fmla="*/ 127000 h 98"/>
                  <a:gd name="T46" fmla="*/ 355600 w 275"/>
                  <a:gd name="T47" fmla="*/ 120650 h 98"/>
                  <a:gd name="T48" fmla="*/ 358775 w 275"/>
                  <a:gd name="T49" fmla="*/ 120650 h 98"/>
                  <a:gd name="T50" fmla="*/ 352425 w 275"/>
                  <a:gd name="T51" fmla="*/ 114300 h 98"/>
                  <a:gd name="T52" fmla="*/ 350838 w 275"/>
                  <a:gd name="T53" fmla="*/ 106363 h 98"/>
                  <a:gd name="T54" fmla="*/ 352425 w 275"/>
                  <a:gd name="T55" fmla="*/ 101600 h 98"/>
                  <a:gd name="T56" fmla="*/ 358775 w 275"/>
                  <a:gd name="T57" fmla="*/ 95250 h 98"/>
                  <a:gd name="T58" fmla="*/ 365125 w 275"/>
                  <a:gd name="T59" fmla="*/ 95250 h 98"/>
                  <a:gd name="T60" fmla="*/ 357188 w 275"/>
                  <a:gd name="T61" fmla="*/ 88900 h 98"/>
                  <a:gd name="T62" fmla="*/ 357188 w 275"/>
                  <a:gd name="T63" fmla="*/ 77788 h 98"/>
                  <a:gd name="T64" fmla="*/ 358775 w 275"/>
                  <a:gd name="T65" fmla="*/ 73025 h 98"/>
                  <a:gd name="T66" fmla="*/ 368300 w 275"/>
                  <a:gd name="T67" fmla="*/ 66675 h 98"/>
                  <a:gd name="T68" fmla="*/ 376238 w 275"/>
                  <a:gd name="T69" fmla="*/ 69850 h 98"/>
                  <a:gd name="T70" fmla="*/ 379413 w 275"/>
                  <a:gd name="T71" fmla="*/ 63500 h 98"/>
                  <a:gd name="T72" fmla="*/ 100013 w 275"/>
                  <a:gd name="T73" fmla="*/ 0 h 98"/>
                  <a:gd name="T74" fmla="*/ 95250 w 275"/>
                  <a:gd name="T75" fmla="*/ 0 h 98"/>
                  <a:gd name="T76" fmla="*/ 85725 w 275"/>
                  <a:gd name="T77" fmla="*/ 4763 h 98"/>
                  <a:gd name="T78" fmla="*/ 52388 w 275"/>
                  <a:gd name="T79" fmla="*/ 3175 h 98"/>
                  <a:gd name="T80" fmla="*/ 42863 w 275"/>
                  <a:gd name="T81" fmla="*/ 0 h 98"/>
                  <a:gd name="T82" fmla="*/ 28575 w 275"/>
                  <a:gd name="T83" fmla="*/ 4763 h 98"/>
                  <a:gd name="T84" fmla="*/ 12700 w 275"/>
                  <a:gd name="T85" fmla="*/ 12700 h 98"/>
                  <a:gd name="T86" fmla="*/ 4763 w 275"/>
                  <a:gd name="T87" fmla="*/ 28575 h 98"/>
                  <a:gd name="T88" fmla="*/ 3175 w 275"/>
                  <a:gd name="T89" fmla="*/ 34925 h 98"/>
                  <a:gd name="T90" fmla="*/ 3175 w 275"/>
                  <a:gd name="T91" fmla="*/ 52388 h 98"/>
                  <a:gd name="T92" fmla="*/ 9525 w 275"/>
                  <a:gd name="T93" fmla="*/ 69850 h 98"/>
                  <a:gd name="T94" fmla="*/ 19050 w 275"/>
                  <a:gd name="T95" fmla="*/ 79375 h 98"/>
                  <a:gd name="T96" fmla="*/ 36513 w 275"/>
                  <a:gd name="T97" fmla="*/ 85725 h 98"/>
                  <a:gd name="T98" fmla="*/ 79375 w 275"/>
                  <a:gd name="T99" fmla="*/ 36513 h 98"/>
                  <a:gd name="T100" fmla="*/ 66675 w 275"/>
                  <a:gd name="T101" fmla="*/ 93663 h 98"/>
                  <a:gd name="T102" fmla="*/ 71438 w 275"/>
                  <a:gd name="T103" fmla="*/ 101600 h 98"/>
                  <a:gd name="T104" fmla="*/ 77788 w 275"/>
                  <a:gd name="T105" fmla="*/ 106363 h 98"/>
                  <a:gd name="T106" fmla="*/ 133350 w 275"/>
                  <a:gd name="T107" fmla="*/ 41275 h 98"/>
                  <a:gd name="T108" fmla="*/ 96838 w 275"/>
                  <a:gd name="T109" fmla="*/ 34925 h 98"/>
                  <a:gd name="T110" fmla="*/ 85725 w 275"/>
                  <a:gd name="T111" fmla="*/ 39688 h 98"/>
                  <a:gd name="T112" fmla="*/ 90488 w 275"/>
                  <a:gd name="T113" fmla="*/ 17463 h 98"/>
                  <a:gd name="T114" fmla="*/ 95250 w 275"/>
                  <a:gd name="T115" fmla="*/ 11113 h 98"/>
                  <a:gd name="T116" fmla="*/ 103188 w 275"/>
                  <a:gd name="T117" fmla="*/ 9525 h 98"/>
                  <a:gd name="T118" fmla="*/ 133350 w 275"/>
                  <a:gd name="T119" fmla="*/ 6350 h 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5" y="13"/>
                    </a:lnTo>
                    <a:lnTo>
                      <a:pt x="111" y="11"/>
                    </a:lnTo>
                    <a:lnTo>
                      <a:pt x="84" y="4"/>
                    </a:lnTo>
                    <a:lnTo>
                      <a:pt x="84" y="8"/>
                    </a:lnTo>
                    <a:lnTo>
                      <a:pt x="107" y="14"/>
                    </a:lnTo>
                    <a:lnTo>
                      <a:pt x="110" y="15"/>
                    </a:lnTo>
                    <a:lnTo>
                      <a:pt x="113" y="17"/>
                    </a:lnTo>
                    <a:lnTo>
                      <a:pt x="113" y="19"/>
                    </a:lnTo>
                    <a:lnTo>
                      <a:pt x="113" y="22"/>
                    </a:lnTo>
                    <a:lnTo>
                      <a:pt x="110" y="36"/>
                    </a:lnTo>
                    <a:lnTo>
                      <a:pt x="109" y="33"/>
                    </a:lnTo>
                    <a:lnTo>
                      <a:pt x="105" y="30"/>
                    </a:lnTo>
                    <a:lnTo>
                      <a:pt x="84" y="26"/>
                    </a:lnTo>
                    <a:lnTo>
                      <a:pt x="84" y="73"/>
                    </a:lnTo>
                    <a:lnTo>
                      <a:pt x="99" y="76"/>
                    </a:lnTo>
                    <a:lnTo>
                      <a:pt x="103" y="76"/>
                    </a:lnTo>
                    <a:lnTo>
                      <a:pt x="106" y="73"/>
                    </a:lnTo>
                    <a:lnTo>
                      <a:pt x="228" y="98"/>
                    </a:lnTo>
                    <a:lnTo>
                      <a:pt x="239" y="94"/>
                    </a:lnTo>
                    <a:lnTo>
                      <a:pt x="239" y="88"/>
                    </a:lnTo>
                    <a:lnTo>
                      <a:pt x="228" y="94"/>
                    </a:lnTo>
                    <a:lnTo>
                      <a:pt x="225" y="92"/>
                    </a:lnTo>
                    <a:lnTo>
                      <a:pt x="222" y="91"/>
                    </a:lnTo>
                    <a:lnTo>
                      <a:pt x="220" y="90"/>
                    </a:lnTo>
                    <a:lnTo>
                      <a:pt x="218" y="86"/>
                    </a:lnTo>
                    <a:lnTo>
                      <a:pt x="218" y="83"/>
                    </a:lnTo>
                    <a:lnTo>
                      <a:pt x="220" y="80"/>
                    </a:lnTo>
                    <a:lnTo>
                      <a:pt x="221" y="78"/>
                    </a:lnTo>
                    <a:lnTo>
                      <a:pt x="224" y="76"/>
                    </a:lnTo>
                    <a:lnTo>
                      <a:pt x="226" y="76"/>
                    </a:lnTo>
                    <a:lnTo>
                      <a:pt x="224" y="75"/>
                    </a:lnTo>
                    <a:lnTo>
                      <a:pt x="222" y="72"/>
                    </a:lnTo>
                    <a:lnTo>
                      <a:pt x="221" y="69"/>
                    </a:lnTo>
                    <a:lnTo>
                      <a:pt x="221" y="67"/>
                    </a:lnTo>
                    <a:lnTo>
                      <a:pt x="222" y="64"/>
                    </a:lnTo>
                    <a:lnTo>
                      <a:pt x="225" y="61"/>
                    </a:lnTo>
                    <a:lnTo>
                      <a:pt x="226" y="60"/>
                    </a:lnTo>
                    <a:lnTo>
                      <a:pt x="230" y="60"/>
                    </a:lnTo>
                    <a:lnTo>
                      <a:pt x="228" y="57"/>
                    </a:lnTo>
                    <a:lnTo>
                      <a:pt x="225" y="56"/>
                    </a:lnTo>
                    <a:lnTo>
                      <a:pt x="225" y="53"/>
                    </a:lnTo>
                    <a:lnTo>
                      <a:pt x="225" y="49"/>
                    </a:lnTo>
                    <a:lnTo>
                      <a:pt x="226" y="46"/>
                    </a:lnTo>
                    <a:lnTo>
                      <a:pt x="229" y="44"/>
                    </a:lnTo>
                    <a:lnTo>
                      <a:pt x="232" y="42"/>
                    </a:lnTo>
                    <a:lnTo>
                      <a:pt x="235" y="42"/>
                    </a:lnTo>
                    <a:lnTo>
                      <a:pt x="237" y="44"/>
                    </a:lnTo>
                    <a:lnTo>
                      <a:pt x="239" y="44"/>
                    </a:lnTo>
                    <a:lnTo>
                      <a:pt x="239" y="40"/>
                    </a:lnTo>
                    <a:close/>
                    <a:moveTo>
                      <a:pt x="84" y="4"/>
                    </a:moveTo>
                    <a:lnTo>
                      <a:pt x="63" y="0"/>
                    </a:lnTo>
                    <a:lnTo>
                      <a:pt x="60" y="0"/>
                    </a:lnTo>
                    <a:lnTo>
                      <a:pt x="57" y="2"/>
                    </a:lnTo>
                    <a:lnTo>
                      <a:pt x="54" y="3"/>
                    </a:lnTo>
                    <a:lnTo>
                      <a:pt x="53" y="6"/>
                    </a:lnTo>
                    <a:lnTo>
                      <a:pt x="33" y="2"/>
                    </a:lnTo>
                    <a:lnTo>
                      <a:pt x="27" y="0"/>
                    </a:lnTo>
                    <a:lnTo>
                      <a:pt x="22" y="2"/>
                    </a:lnTo>
                    <a:lnTo>
                      <a:pt x="18" y="3"/>
                    </a:lnTo>
                    <a:lnTo>
                      <a:pt x="12" y="6"/>
                    </a:lnTo>
                    <a:lnTo>
                      <a:pt x="8" y="8"/>
                    </a:lnTo>
                    <a:lnTo>
                      <a:pt x="6" y="13"/>
                    </a:lnTo>
                    <a:lnTo>
                      <a:pt x="3" y="18"/>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4" y="61"/>
                    </a:lnTo>
                    <a:lnTo>
                      <a:pt x="45" y="64"/>
                    </a:lnTo>
                    <a:lnTo>
                      <a:pt x="46" y="65"/>
                    </a:lnTo>
                    <a:lnTo>
                      <a:pt x="49" y="67"/>
                    </a:lnTo>
                    <a:lnTo>
                      <a:pt x="84" y="73"/>
                    </a:lnTo>
                    <a:lnTo>
                      <a:pt x="84" y="26"/>
                    </a:lnTo>
                    <a:lnTo>
                      <a:pt x="61" y="22"/>
                    </a:lnTo>
                    <a:lnTo>
                      <a:pt x="57" y="22"/>
                    </a:lnTo>
                    <a:lnTo>
                      <a:pt x="54" y="25"/>
                    </a:lnTo>
                    <a:lnTo>
                      <a:pt x="57" y="11"/>
                    </a:lnTo>
                    <a:lnTo>
                      <a:pt x="58" y="8"/>
                    </a:lnTo>
                    <a:lnTo>
                      <a:pt x="60" y="7"/>
                    </a:lnTo>
                    <a:lnTo>
                      <a:pt x="63" y="6"/>
                    </a:lnTo>
                    <a:lnTo>
                      <a:pt x="65" y="6"/>
                    </a:lnTo>
                    <a:lnTo>
                      <a:pt x="84" y="8"/>
                    </a:lnTo>
                    <a:lnTo>
                      <a:pt x="84" y="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nvGrpSpPr>
              <p:cNvPr id="56" name="íŝľïḍè"/>
              <p:cNvGrpSpPr/>
              <p:nvPr/>
            </p:nvGrpSpPr>
            <p:grpSpPr>
              <a:xfrm>
                <a:off x="5014449" y="3160140"/>
                <a:ext cx="223770" cy="282580"/>
                <a:chOff x="1516063" y="3252788"/>
                <a:chExt cx="247651" cy="312737"/>
              </a:xfrm>
              <a:solidFill>
                <a:schemeClr val="accent4"/>
              </a:solidFill>
            </p:grpSpPr>
            <p:sp>
              <p:nvSpPr>
                <p:cNvPr id="69" name="î$1íḓe"/>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0" name="íś1ïḓê"/>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71" name="iṡľîḑé"/>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57" name="íS1îḓé"/>
              <p:cNvSpPr/>
              <p:nvPr/>
            </p:nvSpPr>
            <p:spPr bwMode="auto">
              <a:xfrm>
                <a:off x="5355841" y="2069164"/>
                <a:ext cx="180736" cy="139139"/>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6"/>
              </a:solidFill>
              <a:ln>
                <a:noFill/>
              </a:ln>
            </p:spPr>
            <p:txBody>
              <a:bodyPr anchor="ctr"/>
              <a:p>
                <a:pPr algn="ctr"/>
              </a:p>
            </p:txBody>
          </p:sp>
          <p:grpSp>
            <p:nvGrpSpPr>
              <p:cNvPr id="14" name="ïş1îḍè"/>
              <p:cNvGrpSpPr/>
              <p:nvPr/>
            </p:nvGrpSpPr>
            <p:grpSpPr>
              <a:xfrm>
                <a:off x="6956649" y="3022445"/>
                <a:ext cx="239548" cy="302663"/>
                <a:chOff x="3665538" y="3100388"/>
                <a:chExt cx="265113" cy="334963"/>
              </a:xfrm>
              <a:solidFill>
                <a:schemeClr val="accent6"/>
              </a:solidFill>
            </p:grpSpPr>
            <p:sp>
              <p:nvSpPr>
                <p:cNvPr id="66" name="ïślïdè"/>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67" name="ïślîḑé"/>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68" name="îṥ1ïdê"/>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15" name="išḻiďe"/>
              <p:cNvSpPr/>
              <p:nvPr/>
            </p:nvSpPr>
            <p:spPr bwMode="auto">
              <a:xfrm>
                <a:off x="5783297" y="4483288"/>
                <a:ext cx="196516" cy="210859"/>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6"/>
              </a:solidFill>
              <a:ln>
                <a:noFill/>
              </a:ln>
            </p:spPr>
            <p:txBody>
              <a:bodyPr anchor="ctr"/>
              <a:p>
                <a:pPr algn="ctr"/>
              </a:p>
            </p:txBody>
          </p:sp>
          <p:grpSp>
            <p:nvGrpSpPr>
              <p:cNvPr id="60" name="iṩ1ïḋe"/>
              <p:cNvGrpSpPr/>
              <p:nvPr/>
            </p:nvGrpSpPr>
            <p:grpSpPr>
              <a:xfrm>
                <a:off x="6065859" y="2863215"/>
                <a:ext cx="144875" cy="230942"/>
                <a:chOff x="2679701" y="2924175"/>
                <a:chExt cx="160337" cy="255588"/>
              </a:xfrm>
              <a:solidFill>
                <a:schemeClr val="accent6"/>
              </a:solidFill>
            </p:grpSpPr>
            <p:sp>
              <p:nvSpPr>
                <p:cNvPr id="62" name="iṡ1îdê"/>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63" name="íSľíḑè"/>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64" name="ïŝlîďè"/>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65" name="îŝḻîde"/>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grpSp>
          <p:sp>
            <p:nvSpPr>
              <p:cNvPr id="61" name="îṡ1iḋê"/>
              <p:cNvSpPr/>
              <p:nvPr/>
            </p:nvSpPr>
            <p:spPr bwMode="auto">
              <a:xfrm>
                <a:off x="6050098" y="1680438"/>
                <a:ext cx="196516" cy="213728"/>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6"/>
              </a:solidFill>
              <a:ln>
                <a:noFill/>
              </a:ln>
            </p:spPr>
            <p:txBody>
              <a:bodyPr anchor="ctr"/>
              <a:p>
                <a:pPr algn="ctr"/>
              </a:p>
            </p:txBody>
          </p:sp>
        </p:grpSp>
        <p:cxnSp>
          <p:nvCxnSpPr>
            <p:cNvPr id="270" name="直接连接符 269"/>
            <p:cNvCxnSpPr/>
            <p:nvPr/>
          </p:nvCxnSpPr>
          <p:spPr>
            <a:xfrm>
              <a:off x="921000" y="2799000"/>
              <a:ext cx="355500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a:off x="921000" y="4294027"/>
              <a:ext cx="355500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a:off x="7733263" y="2799000"/>
              <a:ext cx="355500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7733263" y="4294027"/>
              <a:ext cx="355500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76550" y="5730397"/>
              <a:ext cx="355500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1028065" y="2562225"/>
            <a:ext cx="36449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 选取范围广泛但内容不够均衡</a:t>
            </a:r>
            <a:endParaRPr lang="zh-CN" altLang="en-US" b="1" dirty="0" smtClean="0">
              <a:latin typeface="Arial" panose="020B0604020202020204" pitchFamily="34" charset="0"/>
              <a:ea typeface="微软雅黑" panose="020B0503020204020204" pitchFamily="34" charset="-122"/>
            </a:endParaRPr>
          </a:p>
        </p:txBody>
      </p:sp>
      <p:sp>
        <p:nvSpPr>
          <p:cNvPr id="17" name="文本框 16"/>
          <p:cNvSpPr txBox="1"/>
          <p:nvPr/>
        </p:nvSpPr>
        <p:spPr>
          <a:xfrm>
            <a:off x="884555" y="3662680"/>
            <a:ext cx="4485640" cy="81026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 随意性较大，倾向于回避自己不熟悉的内容</a:t>
            </a:r>
            <a:endParaRPr lang="zh-CN" altLang="en-US" b="1" dirty="0" smtClean="0">
              <a:latin typeface="Arial" panose="020B0604020202020204" pitchFamily="34" charset="0"/>
              <a:ea typeface="微软雅黑" panose="020B0503020204020204" pitchFamily="34" charset="-122"/>
            </a:endParaRPr>
          </a:p>
        </p:txBody>
      </p:sp>
      <p:sp>
        <p:nvSpPr>
          <p:cNvPr id="20" name="文本框 19"/>
          <p:cNvSpPr txBox="1"/>
          <p:nvPr/>
        </p:nvSpPr>
        <p:spPr>
          <a:xfrm>
            <a:off x="843280" y="5088890"/>
            <a:ext cx="4485640" cy="81026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3. 难以确定有关科学知识的内部结构及其年龄适宜性</a:t>
            </a:r>
            <a:endParaRPr lang="zh-CN" altLang="en-US" b="1" dirty="0" smtClean="0">
              <a:latin typeface="Arial" panose="020B0604020202020204" pitchFamily="34" charset="0"/>
              <a:ea typeface="微软雅黑" panose="020B0503020204020204" pitchFamily="34" charset="-122"/>
            </a:endParaRPr>
          </a:p>
        </p:txBody>
      </p:sp>
      <p:sp>
        <p:nvSpPr>
          <p:cNvPr id="21" name="文本框 20"/>
          <p:cNvSpPr txBox="1"/>
          <p:nvPr/>
        </p:nvSpPr>
        <p:spPr>
          <a:xfrm>
            <a:off x="7809230" y="2470785"/>
            <a:ext cx="448564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4. 重现成的教材内容，轻幼儿的生活实际</a:t>
            </a:r>
            <a:endParaRPr lang="zh-CN" altLang="en-US" b="1" dirty="0" smtClean="0">
              <a:latin typeface="Arial" panose="020B0604020202020204" pitchFamily="34" charset="0"/>
              <a:ea typeface="微软雅黑" panose="020B0503020204020204" pitchFamily="34" charset="-122"/>
            </a:endParaRPr>
          </a:p>
        </p:txBody>
      </p:sp>
      <p:sp>
        <p:nvSpPr>
          <p:cNvPr id="230" name="文本框 229"/>
          <p:cNvSpPr txBox="1"/>
          <p:nvPr/>
        </p:nvSpPr>
        <p:spPr>
          <a:xfrm>
            <a:off x="7684135" y="3606800"/>
            <a:ext cx="4485640" cy="81026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5. 重科学小实验与小制作，轻广泛的科学现象</a:t>
            </a:r>
            <a:endParaRPr lang="zh-CN" altLang="en-US" b="1" dirty="0" smtClean="0">
              <a:latin typeface="Arial" panose="020B0604020202020204" pitchFamily="34" charset="0"/>
              <a:ea typeface="微软雅黑" panose="020B0503020204020204" pitchFamily="34" charset="-122"/>
            </a:endParaRPr>
          </a:p>
        </p:txBody>
      </p:sp>
      <p:sp>
        <p:nvSpPr>
          <p:cNvPr id="231" name="文本框 230"/>
          <p:cNvSpPr txBox="1"/>
          <p:nvPr/>
        </p:nvSpPr>
        <p:spPr>
          <a:xfrm>
            <a:off x="7641590" y="5064125"/>
            <a:ext cx="4485640" cy="81026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6. 注重科学概念的精确性，忽视幼儿的理解能力</a:t>
            </a:r>
            <a:endParaRPr lang="zh-CN" altLang="en-US" b="1"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圆角矩形 8"/>
          <p:cNvSpPr/>
          <p:nvPr/>
        </p:nvSpPr>
        <p:spPr>
          <a:xfrm>
            <a:off x="257810" y="2435225"/>
            <a:ext cx="4914900" cy="38989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43840" y="1091565"/>
            <a:ext cx="537210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（一）探究自然环境及其与人类生活的关系</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二、幼儿科学教育内容的选择范围</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16" name="文本框 15"/>
          <p:cNvSpPr txBox="1"/>
          <p:nvPr/>
        </p:nvSpPr>
        <p:spPr>
          <a:xfrm>
            <a:off x="634365" y="1762125"/>
            <a:ext cx="36449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 自然界常见动植物与环境的关系</a:t>
            </a:r>
            <a:endParaRPr lang="zh-CN" altLang="en-US" b="1" dirty="0" smtClean="0">
              <a:latin typeface="Arial" panose="020B0604020202020204" pitchFamily="34" charset="0"/>
              <a:ea typeface="微软雅黑" panose="020B0503020204020204" pitchFamily="34" charset="-122"/>
            </a:endParaRPr>
          </a:p>
        </p:txBody>
      </p:sp>
      <p:sp>
        <p:nvSpPr>
          <p:cNvPr id="231" name="文本框 230"/>
          <p:cNvSpPr txBox="1"/>
          <p:nvPr/>
        </p:nvSpPr>
        <p:spPr>
          <a:xfrm>
            <a:off x="687070" y="2600325"/>
            <a:ext cx="4485640" cy="450850"/>
          </a:xfrm>
          <a:prstGeom prst="rect">
            <a:avLst/>
          </a:prstGeom>
          <a:noFill/>
        </p:spPr>
        <p:txBody>
          <a:bodyPr wrap="square" rtlCol="0" anchor="t">
            <a:spAutoFit/>
          </a:bodyPr>
          <a:p>
            <a:pPr>
              <a:lnSpc>
                <a:spcPct val="130000"/>
              </a:lnSpc>
            </a:pPr>
            <a:r>
              <a:rPr lang="zh-CN" altLang="en-US" b="1" dirty="0" smtClean="0">
                <a:solidFill>
                  <a:schemeClr val="accent6">
                    <a:lumMod val="50000"/>
                  </a:schemeClr>
                </a:solidFill>
                <a:latin typeface="Arial" panose="020B0604020202020204" pitchFamily="34" charset="0"/>
                <a:ea typeface="微软雅黑" panose="020B0503020204020204" pitchFamily="34" charset="-122"/>
              </a:rPr>
              <a:t>（1）观察常见的动植物</a:t>
            </a:r>
            <a:endParaRPr lang="zh-CN" altLang="en-US" b="1" dirty="0" smtClean="0">
              <a:solidFill>
                <a:schemeClr val="accent6">
                  <a:lumMod val="50000"/>
                </a:schemeClr>
              </a:solidFill>
              <a:latin typeface="Arial" panose="020B0604020202020204" pitchFamily="34" charset="0"/>
              <a:ea typeface="微软雅黑" panose="020B0503020204020204" pitchFamily="34" charset="-122"/>
            </a:endParaRPr>
          </a:p>
        </p:txBody>
      </p:sp>
      <p:sp>
        <p:nvSpPr>
          <p:cNvPr id="2" name="文本框 1"/>
          <p:cNvSpPr txBox="1"/>
          <p:nvPr/>
        </p:nvSpPr>
        <p:spPr>
          <a:xfrm>
            <a:off x="533400" y="3147060"/>
            <a:ext cx="4406265" cy="2968625"/>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引导幼儿观察常见动植物的生长与生活，探索动植物的特征与多样性，使幼儿达</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到以下两点：</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①能说出常见动植物的名称，并通过观察了解它们的外部特征、通过种植和饲养</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发现它们的生活习性和生长规律，了解它们与人类生活的关系。 </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②能探究和认识动植物的多样性。</a:t>
            </a:r>
            <a:endParaRPr lang="zh-CN" altLang="en-US" dirty="0" smtClean="0">
              <a:latin typeface="Arial" panose="020B0604020202020204" pitchFamily="34" charset="0"/>
              <a:ea typeface="微软雅黑" panose="020B0503020204020204" pitchFamily="34" charset="-122"/>
            </a:endParaRPr>
          </a:p>
        </p:txBody>
      </p:sp>
      <p:sp>
        <p:nvSpPr>
          <p:cNvPr id="12" name="圆角矩形 11"/>
          <p:cNvSpPr/>
          <p:nvPr/>
        </p:nvSpPr>
        <p:spPr>
          <a:xfrm>
            <a:off x="6074410" y="2320925"/>
            <a:ext cx="4914900" cy="38989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6503670" y="2486025"/>
            <a:ext cx="4485640" cy="450850"/>
          </a:xfrm>
          <a:prstGeom prst="rect">
            <a:avLst/>
          </a:prstGeom>
          <a:noFill/>
        </p:spPr>
        <p:txBody>
          <a:bodyPr wrap="square" rtlCol="0" anchor="t">
            <a:spAutoFit/>
          </a:bodyPr>
          <a:p>
            <a:pPr>
              <a:lnSpc>
                <a:spcPct val="130000"/>
              </a:lnSpc>
            </a:pPr>
            <a:r>
              <a:rPr lang="zh-CN" altLang="en-US" b="1" dirty="0" smtClean="0">
                <a:solidFill>
                  <a:schemeClr val="accent6">
                    <a:lumMod val="50000"/>
                  </a:schemeClr>
                </a:solidFill>
                <a:latin typeface="Arial" panose="020B0604020202020204" pitchFamily="34" charset="0"/>
                <a:ea typeface="微软雅黑" panose="020B0503020204020204" pitchFamily="34" charset="-122"/>
              </a:rPr>
              <a:t>（2）探索和初步发现动植物与环境的关系</a:t>
            </a:r>
            <a:endParaRPr lang="zh-CN" altLang="en-US" b="1" dirty="0" smtClean="0">
              <a:solidFill>
                <a:schemeClr val="accent6">
                  <a:lumMod val="50000"/>
                </a:schemeClr>
              </a:solidFill>
              <a:latin typeface="Arial" panose="020B0604020202020204" pitchFamily="34" charset="0"/>
              <a:ea typeface="微软雅黑" panose="020B0503020204020204" pitchFamily="34" charset="-122"/>
            </a:endParaRPr>
          </a:p>
        </p:txBody>
      </p:sp>
      <p:sp>
        <p:nvSpPr>
          <p:cNvPr id="19" name="文本框 18"/>
          <p:cNvSpPr txBox="1"/>
          <p:nvPr/>
        </p:nvSpPr>
        <p:spPr>
          <a:xfrm>
            <a:off x="6329045" y="3051175"/>
            <a:ext cx="4406265" cy="2749550"/>
          </a:xfrm>
          <a:prstGeom prst="rect">
            <a:avLst/>
          </a:prstGeom>
          <a:noFill/>
        </p:spPr>
        <p:txBody>
          <a:bodyPr wrap="square" rtlCol="0" anchor="t">
            <a:spAutoFit/>
          </a:bodyPr>
          <a:p>
            <a:pPr>
              <a:lnSpc>
                <a:spcPct val="160000"/>
              </a:lnSpc>
            </a:pPr>
            <a:r>
              <a:rPr dirty="0" smtClean="0">
                <a:latin typeface="Arial" panose="020B0604020202020204" pitchFamily="34" charset="0"/>
                <a:ea typeface="微软雅黑" panose="020B0503020204020204" pitchFamily="34" charset="-122"/>
              </a:rPr>
              <a:t>①动植物生长与环境的关系。</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②动植物的多样性与环境的相互关系。</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③动植物和季节变化的关系。</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④动植物的形态结构与环境的关系。</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⑤动植物之间的关系。</a:t>
            </a:r>
            <a:br>
              <a:rPr dirty="0" smtClean="0">
                <a:latin typeface="Arial" panose="020B0604020202020204" pitchFamily="34" charset="0"/>
                <a:ea typeface="微软雅黑" panose="020B0503020204020204" pitchFamily="34" charset="-122"/>
              </a:rPr>
            </a:br>
            <a:r>
              <a:rPr dirty="0" smtClean="0">
                <a:latin typeface="Arial" panose="020B0604020202020204" pitchFamily="34" charset="0"/>
                <a:ea typeface="微软雅黑" panose="020B0503020204020204" pitchFamily="34" charset="-122"/>
              </a:rPr>
              <a:t>⑥动植物和人类的关系。</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圆角矩形 8"/>
          <p:cNvSpPr/>
          <p:nvPr/>
        </p:nvSpPr>
        <p:spPr>
          <a:xfrm>
            <a:off x="332105" y="1617345"/>
            <a:ext cx="10870565" cy="21958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二、幼儿科学教育内容的选择范围</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16" name="文本框 15"/>
          <p:cNvSpPr txBox="1"/>
          <p:nvPr/>
        </p:nvSpPr>
        <p:spPr>
          <a:xfrm>
            <a:off x="687070" y="1071245"/>
            <a:ext cx="48895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 自然界中的非生物与人和动植物的关系</a:t>
            </a:r>
            <a:endParaRPr lang="zh-CN" altLang="en-US"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471170" y="1804035"/>
            <a:ext cx="10382885" cy="1783715"/>
          </a:xfrm>
          <a:prstGeom prst="rect">
            <a:avLst/>
          </a:prstGeom>
          <a:noFill/>
        </p:spPr>
        <p:txBody>
          <a:bodyPr wrap="square" rtlCol="0" anchor="t">
            <a:spAutoFit/>
          </a:bodyPr>
          <a:p>
            <a:pPr indent="0" fontAlgn="auto">
              <a:lnSpc>
                <a:spcPct val="100000"/>
              </a:lnSpc>
              <a:spcAft>
                <a:spcPts val="800"/>
              </a:spcAft>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（1）沙、石、土。应该让幼儿在玩沙子、玩泥土的探索活动中感知并比较它们的特征，了解它们在</a:t>
            </a:r>
            <a:endParaRPr dirty="0" smtClean="0">
              <a:latin typeface="Arial" panose="020B0604020202020204" pitchFamily="34" charset="0"/>
              <a:ea typeface="微软雅黑" panose="020B0503020204020204" pitchFamily="34" charset="-122"/>
            </a:endParaRPr>
          </a:p>
          <a:p>
            <a:pPr indent="0" fontAlgn="auto">
              <a:lnSpc>
                <a:spcPct val="100000"/>
              </a:lnSpc>
              <a:spcAft>
                <a:spcPts val="800"/>
              </a:spcAft>
            </a:pPr>
            <a:r>
              <a:rPr dirty="0" smtClean="0">
                <a:latin typeface="Arial" panose="020B0604020202020204" pitchFamily="34" charset="0"/>
                <a:ea typeface="微软雅黑" panose="020B0503020204020204" pitchFamily="34" charset="-122"/>
              </a:rPr>
              <a:t>日常生活中的用途。</a:t>
            </a:r>
            <a:endParaRPr dirty="0" smtClean="0">
              <a:latin typeface="Arial" panose="020B0604020202020204" pitchFamily="34" charset="0"/>
              <a:ea typeface="微软雅黑" panose="020B0503020204020204" pitchFamily="34" charset="-122"/>
            </a:endParaRPr>
          </a:p>
          <a:p>
            <a:pPr indent="0" fontAlgn="auto">
              <a:lnSpc>
                <a:spcPct val="100000"/>
              </a:lnSpc>
              <a:spcAft>
                <a:spcPts val="800"/>
              </a:spcAft>
            </a:pPr>
            <a:r>
              <a:rPr dirty="0" smtClean="0">
                <a:latin typeface="Arial" panose="020B0604020202020204" pitchFamily="34" charset="0"/>
                <a:ea typeface="微软雅黑" panose="020B0503020204020204" pitchFamily="34" charset="-122"/>
              </a:rPr>
              <a:t> （2）水。让幼儿在与水接触的过程中，感受水的无色、无味、透明，引导他们探索一些和水有关的物理现象，如水向低处流、水有浮力、水能溶解一些物质等；</a:t>
            </a:r>
            <a:endParaRPr dirty="0" smtClean="0">
              <a:latin typeface="Arial" panose="020B0604020202020204" pitchFamily="34" charset="0"/>
              <a:ea typeface="微软雅黑" panose="020B0503020204020204" pitchFamily="34" charset="-122"/>
            </a:endParaRPr>
          </a:p>
          <a:p>
            <a:pPr indent="0" fontAlgn="auto">
              <a:lnSpc>
                <a:spcPct val="100000"/>
              </a:lnSpc>
              <a:spcAft>
                <a:spcPts val="800"/>
              </a:spcAft>
            </a:pPr>
            <a:r>
              <a:rPr dirty="0" smtClean="0">
                <a:latin typeface="Arial" panose="020B0604020202020204" pitchFamily="34" charset="0"/>
                <a:ea typeface="微软雅黑" panose="020B0503020204020204" pitchFamily="34" charset="-122"/>
              </a:rPr>
              <a:t> （3）空气。让幼儿体会到空气就在我们周围，虽然我们看不见、摸不着但又离不开它。</a:t>
            </a:r>
            <a:endParaRPr dirty="0" smtClean="0">
              <a:latin typeface="Arial" panose="020B0604020202020204" pitchFamily="34" charset="0"/>
              <a:ea typeface="微软雅黑" panose="020B0503020204020204" pitchFamily="34" charset="-122"/>
            </a:endParaRPr>
          </a:p>
        </p:txBody>
      </p:sp>
      <p:sp>
        <p:nvSpPr>
          <p:cNvPr id="5" name="圆角矩形 4"/>
          <p:cNvSpPr/>
          <p:nvPr/>
        </p:nvSpPr>
        <p:spPr>
          <a:xfrm>
            <a:off x="332105" y="4500245"/>
            <a:ext cx="10870565" cy="197294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87070" y="3931285"/>
            <a:ext cx="48895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3. 人与自然环境的关系</a:t>
            </a:r>
            <a:endParaRPr lang="zh-CN" altLang="en-US" b="1"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471170" y="4704715"/>
            <a:ext cx="10382885" cy="1506855"/>
          </a:xfrm>
          <a:prstGeom prst="rect">
            <a:avLst/>
          </a:prstGeom>
          <a:noFill/>
        </p:spPr>
        <p:txBody>
          <a:bodyPr wrap="square" rtlCol="0" anchor="t">
            <a:spAutoFit/>
          </a:bodyPr>
          <a:p>
            <a:pPr indent="0" fontAlgn="auto">
              <a:lnSpc>
                <a:spcPct val="100000"/>
              </a:lnSpc>
              <a:spcAft>
                <a:spcPts val="800"/>
              </a:spcAft>
            </a:pPr>
            <a:r>
              <a:rPr dirty="0" smtClean="0">
                <a:latin typeface="Arial" panose="020B0604020202020204" pitchFamily="34" charset="0"/>
                <a:ea typeface="微软雅黑" panose="020B0503020204020204" pitchFamily="34" charset="-122"/>
              </a:rPr>
              <a:t>（1）人体的外部结构、感觉器官和功能</a:t>
            </a:r>
            <a:endParaRPr dirty="0" smtClean="0">
              <a:latin typeface="Arial" panose="020B0604020202020204" pitchFamily="34" charset="0"/>
              <a:ea typeface="微软雅黑" panose="020B0503020204020204" pitchFamily="34" charset="-122"/>
            </a:endParaRPr>
          </a:p>
          <a:p>
            <a:pPr indent="0" fontAlgn="auto">
              <a:lnSpc>
                <a:spcPct val="100000"/>
              </a:lnSpc>
              <a:spcAft>
                <a:spcPts val="800"/>
              </a:spcAft>
            </a:pPr>
            <a:r>
              <a:rPr dirty="0" smtClean="0">
                <a:latin typeface="Arial" panose="020B0604020202020204" pitchFamily="34" charset="0"/>
                <a:ea typeface="微软雅黑" panose="020B0503020204020204" pitchFamily="34" charset="-122"/>
              </a:rPr>
              <a:t>（2）人的内部生理和心理活动</a:t>
            </a:r>
            <a:endParaRPr dirty="0" smtClean="0">
              <a:latin typeface="Arial" panose="020B0604020202020204" pitchFamily="34" charset="0"/>
              <a:ea typeface="微软雅黑" panose="020B0503020204020204" pitchFamily="34" charset="-122"/>
            </a:endParaRPr>
          </a:p>
          <a:p>
            <a:pPr indent="0" fontAlgn="auto">
              <a:lnSpc>
                <a:spcPct val="100000"/>
              </a:lnSpc>
              <a:spcAft>
                <a:spcPts val="800"/>
              </a:spcAft>
            </a:pPr>
            <a:r>
              <a:rPr dirty="0" smtClean="0">
                <a:latin typeface="Arial" panose="020B0604020202020204" pitchFamily="34" charset="0"/>
                <a:ea typeface="微软雅黑" panose="020B0503020204020204" pitchFamily="34" charset="-122"/>
              </a:rPr>
              <a:t>（3）人体的生长发展过程与保护</a:t>
            </a:r>
            <a:endParaRPr dirty="0" smtClean="0">
              <a:latin typeface="Arial" panose="020B0604020202020204" pitchFamily="34" charset="0"/>
              <a:ea typeface="微软雅黑" panose="020B0503020204020204" pitchFamily="34" charset="-122"/>
            </a:endParaRPr>
          </a:p>
          <a:p>
            <a:pPr indent="0" fontAlgn="auto">
              <a:lnSpc>
                <a:spcPct val="100000"/>
              </a:lnSpc>
              <a:spcAft>
                <a:spcPts val="800"/>
              </a:spcAft>
            </a:pPr>
            <a:r>
              <a:rPr dirty="0" smtClean="0">
                <a:latin typeface="Arial" panose="020B0604020202020204" pitchFamily="34" charset="0"/>
                <a:ea typeface="微软雅黑" panose="020B0503020204020204" pitchFamily="34" charset="-122"/>
              </a:rPr>
              <a:t>（4）开展自然生态环境教育</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文本框 2"/>
          <p:cNvSpPr txBox="1"/>
          <p:nvPr/>
        </p:nvSpPr>
        <p:spPr>
          <a:xfrm>
            <a:off x="250190" y="1104265"/>
            <a:ext cx="537210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（二）探索身边事物的特点及其变化规律</a:t>
            </a:r>
            <a:endParaRPr b="1" dirty="0" smtClean="0">
              <a:solidFill>
                <a:srgbClr val="FF0000"/>
              </a:solidFill>
              <a:latin typeface="Arial" panose="020B0604020202020204" pitchFamily="34" charset="0"/>
              <a:ea typeface="微软雅黑" panose="020B0503020204020204" pitchFamily="34" charset="-122"/>
            </a:endParaRPr>
          </a:p>
        </p:txBody>
      </p:sp>
      <p:sp>
        <p:nvSpPr>
          <p:cNvPr id="2"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二、幼儿科学教育内容的选择范围</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419100" y="1871980"/>
            <a:ext cx="2540000" cy="450850"/>
          </a:xfrm>
          <a:prstGeom prst="rect">
            <a:avLst/>
          </a:prstGeom>
          <a:noFill/>
        </p:spPr>
        <p:txBody>
          <a:bodyPr wrap="square" rtlCol="0" anchor="t">
            <a:spAutoFit/>
          </a:bodyPr>
          <a:p>
            <a:pPr>
              <a:lnSpc>
                <a:spcPct val="130000"/>
              </a:lnSpc>
            </a:pPr>
            <a:r>
              <a:rPr lang="zh-CN" altLang="en-US" b="1" dirty="0" smtClean="0">
                <a:solidFill>
                  <a:schemeClr val="accent6">
                    <a:lumMod val="50000"/>
                  </a:schemeClr>
                </a:solidFill>
                <a:latin typeface="Arial" panose="020B0604020202020204" pitchFamily="34" charset="0"/>
                <a:ea typeface="微软雅黑" panose="020B0503020204020204" pitchFamily="34" charset="-122"/>
              </a:rPr>
              <a:t>1. 气候和季节现象</a:t>
            </a:r>
            <a:endParaRPr lang="zh-CN" altLang="en-US" b="1" dirty="0" smtClean="0">
              <a:solidFill>
                <a:schemeClr val="accent6">
                  <a:lumMod val="50000"/>
                </a:schemeClr>
              </a:solidFill>
              <a:latin typeface="Arial" panose="020B0604020202020204" pitchFamily="34" charset="0"/>
              <a:ea typeface="微软雅黑" panose="020B0503020204020204" pitchFamily="34" charset="-122"/>
            </a:endParaRPr>
          </a:p>
        </p:txBody>
      </p:sp>
      <p:sp>
        <p:nvSpPr>
          <p:cNvPr id="12" name="文本框 11"/>
          <p:cNvSpPr txBox="1"/>
          <p:nvPr/>
        </p:nvSpPr>
        <p:spPr>
          <a:xfrm>
            <a:off x="451485" y="2416175"/>
            <a:ext cx="11289030" cy="3385820"/>
          </a:xfrm>
          <a:prstGeom prst="rect">
            <a:avLst/>
          </a:prstGeom>
          <a:noFill/>
        </p:spPr>
        <p:txBody>
          <a:bodyPr wrap="square" rtlCol="0" anchor="t">
            <a:spAutoFit/>
          </a:bodyPr>
          <a:p>
            <a:pPr>
              <a:lnSpc>
                <a:spcPct val="170000"/>
              </a:lnSpc>
            </a:pPr>
            <a:r>
              <a:rPr lang="zh-CN" altLang="en-US" dirty="0" smtClean="0">
                <a:latin typeface="Arial" panose="020B0604020202020204" pitchFamily="34" charset="0"/>
                <a:ea typeface="微软雅黑" panose="020B0503020204020204" pitchFamily="34" charset="-122"/>
              </a:rPr>
              <a:t>（1）观察和感受不同情形下的风的不同。</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（2）观察空中的云及其运动和变化，特别是不同天气时云的变化。</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（3）观察并记录晴天、阴天、雾天、雨天等不同的天气现象，体会大雨和小雨等的不同。</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（4）观察和探索冬天常见的天气现象，如冰、雪、雾、霜等；夏天常见的天气现象，如雷、雨、彩虹等。</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（5）知道一年有春、夏、秋、冬四个季节，观察其变化，感受并了解各个季节的典型特征，包括常见的天气、气温的变化，人类生活及动植物的变化等。</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（6）初步了解季节变化与人类及动植物的关系、人如何适应季节变化等问题。</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二、幼儿科学教育内容的选择范围</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558800" y="1287780"/>
            <a:ext cx="1740535" cy="450850"/>
          </a:xfrm>
          <a:prstGeom prst="rect">
            <a:avLst/>
          </a:prstGeom>
          <a:noFill/>
        </p:spPr>
        <p:txBody>
          <a:bodyPr wrap="square" rtlCol="0" anchor="t">
            <a:spAutoFit/>
          </a:bodyPr>
          <a:p>
            <a:pPr algn="l">
              <a:lnSpc>
                <a:spcPct val="130000"/>
              </a:lnSpc>
            </a:pPr>
            <a:r>
              <a:rPr lang="zh-CN" altLang="en-US" b="1" dirty="0" smtClean="0">
                <a:solidFill>
                  <a:schemeClr val="accent6">
                    <a:lumMod val="50000"/>
                  </a:schemeClr>
                </a:solidFill>
                <a:uFillTx/>
                <a:latin typeface="Arial" panose="020B0604020202020204" pitchFamily="34" charset="0"/>
                <a:ea typeface="微软雅黑" panose="020B0503020204020204" pitchFamily="34" charset="-122"/>
              </a:rPr>
              <a:t>2. 化学现象</a:t>
            </a:r>
            <a:endParaRPr lang="zh-CN" altLang="en-US" b="1" dirty="0" smtClean="0">
              <a:solidFill>
                <a:schemeClr val="accent6">
                  <a:lumMod val="50000"/>
                </a:schemeClr>
              </a:solidFill>
              <a:uFillTx/>
              <a:latin typeface="Arial" panose="020B0604020202020204" pitchFamily="34" charset="0"/>
              <a:ea typeface="微软雅黑" panose="020B0503020204020204" pitchFamily="34" charset="-122"/>
            </a:endParaRPr>
          </a:p>
        </p:txBody>
      </p:sp>
      <p:sp>
        <p:nvSpPr>
          <p:cNvPr id="12" name="文本框 11"/>
          <p:cNvSpPr txBox="1"/>
          <p:nvPr/>
        </p:nvSpPr>
        <p:spPr>
          <a:xfrm>
            <a:off x="451485" y="1933575"/>
            <a:ext cx="11289030" cy="1337945"/>
          </a:xfrm>
          <a:prstGeom prst="rect">
            <a:avLst/>
          </a:prstGeom>
          <a:noFill/>
        </p:spPr>
        <p:txBody>
          <a:bodyPr wrap="square" rtlCol="0" anchor="t">
            <a:spAutoFit/>
          </a:bodyPr>
          <a:p>
            <a:pPr>
              <a:lnSpc>
                <a:spcPct val="150000"/>
              </a:lnSpc>
            </a:pPr>
            <a:r>
              <a:rPr lang="zh-CN" altLang="en-US" dirty="0" smtClean="0">
                <a:latin typeface="Arial" panose="020B0604020202020204" pitchFamily="34" charset="0"/>
                <a:ea typeface="微软雅黑" panose="020B0503020204020204" pitchFamily="34" charset="-122"/>
              </a:rPr>
              <a:t>（1）教师将化学小实验作为情景设置，吸引幼儿的注意力，激发幼儿参与主题活动的兴趣。</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（2）选择合适的化学小实验，组织幼儿开展主题探究，培养幼儿的探究能力。</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（3）将化学小实验纳入区域活动中，拓宽幼儿探究的时间和空间，以便进一步促进幼儿的发展。</a:t>
            </a:r>
            <a:endParaRPr lang="zh-CN" altLang="en-US" dirty="0" smtClean="0">
              <a:latin typeface="Arial" panose="020B0604020202020204" pitchFamily="34" charset="0"/>
              <a:ea typeface="微软雅黑" panose="020B0503020204020204" pitchFamily="34" charset="-122"/>
            </a:endParaRPr>
          </a:p>
        </p:txBody>
      </p:sp>
      <p:pic>
        <p:nvPicPr>
          <p:cNvPr id="3" name="图片 2" descr="e6e43ec9f1792668e21536b3cb60511b"/>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4338955" y="3342640"/>
            <a:ext cx="2926715" cy="2926715"/>
          </a:xfrm>
          <a:prstGeom prst="rect">
            <a:avLst/>
          </a:prstGeom>
        </p:spPr>
      </p:pic>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二、幼儿科学教育内容的选择范围</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4" name="文本框 3"/>
          <p:cNvSpPr txBox="1"/>
          <p:nvPr/>
        </p:nvSpPr>
        <p:spPr>
          <a:xfrm>
            <a:off x="451485" y="1096010"/>
            <a:ext cx="1740535" cy="450850"/>
          </a:xfrm>
          <a:prstGeom prst="rect">
            <a:avLst/>
          </a:prstGeom>
          <a:noFill/>
        </p:spPr>
        <p:txBody>
          <a:bodyPr wrap="square" rtlCol="0" anchor="t">
            <a:spAutoFit/>
          </a:bodyPr>
          <a:p>
            <a:pPr algn="l">
              <a:lnSpc>
                <a:spcPct val="130000"/>
              </a:lnSpc>
            </a:pPr>
            <a:r>
              <a:rPr lang="zh-CN" altLang="en-US" b="1" dirty="0" smtClean="0">
                <a:solidFill>
                  <a:schemeClr val="accent6">
                    <a:lumMod val="50000"/>
                  </a:schemeClr>
                </a:solidFill>
                <a:latin typeface="Arial" panose="020B0604020202020204" pitchFamily="34" charset="0"/>
                <a:ea typeface="微软雅黑" panose="020B0503020204020204" pitchFamily="34" charset="-122"/>
              </a:rPr>
              <a:t>3. 物理现象</a:t>
            </a:r>
            <a:endParaRPr lang="zh-CN" altLang="en-US" b="1" dirty="0" smtClean="0">
              <a:solidFill>
                <a:schemeClr val="accent6">
                  <a:lumMod val="50000"/>
                </a:schemeClr>
              </a:solidFill>
              <a:latin typeface="Arial" panose="020B0604020202020204" pitchFamily="34" charset="0"/>
              <a:ea typeface="微软雅黑" panose="020B0503020204020204" pitchFamily="34" charset="-122"/>
            </a:endParaRPr>
          </a:p>
        </p:txBody>
      </p:sp>
      <p:sp>
        <p:nvSpPr>
          <p:cNvPr id="5" name="文本框 4"/>
          <p:cNvSpPr txBox="1"/>
          <p:nvPr/>
        </p:nvSpPr>
        <p:spPr>
          <a:xfrm>
            <a:off x="451485" y="1546860"/>
            <a:ext cx="11289030" cy="3688080"/>
          </a:xfrm>
          <a:prstGeom prst="rect">
            <a:avLst/>
          </a:prstGeom>
          <a:noFill/>
        </p:spPr>
        <p:txBody>
          <a:bodyPr wrap="square" rtlCol="0" anchor="t">
            <a:spAutoFit/>
          </a:bodyPr>
          <a:p>
            <a:pPr>
              <a:lnSpc>
                <a:spcPct val="130000"/>
              </a:lnSpc>
            </a:pPr>
            <a:r>
              <a:rPr lang="zh-CN" altLang="en-US" dirty="0" smtClean="0">
                <a:latin typeface="Arial" panose="020B0604020202020204" pitchFamily="34" charset="0"/>
                <a:ea typeface="微软雅黑" panose="020B0503020204020204" pitchFamily="34" charset="-122"/>
              </a:rPr>
              <a:t>（1）力。教师可以通过让幼儿玩跷跷板、天平、平衡架等来使幼儿探索平衡的条件，体验力的平衡。</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（2）光。教师可以通过让幼儿玩各种光学仪器（如平面镜、三棱镜、凸透镜、凹透镜等）和日常的物品（如镜子等）、玩具（如望远镜、万花筒、吹泡泡等），来使幼儿探索光的反射和折射现象。</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（3）冷与热。可结合日常经验，让幼儿探索以下内容：学习用自己的感觉器官（如用手摸或用眼睛看等）来判别物体的冷热；感受有的物体热，有的物体冷</a:t>
            </a:r>
            <a:r>
              <a:rPr lang="en-US" altLang="zh-CN" dirty="0" smtClean="0">
                <a:latin typeface="Arial" panose="020B0604020202020204" pitchFamily="34" charset="0"/>
                <a:ea typeface="微软雅黑" panose="020B0503020204020204" pitchFamily="34" charset="-122"/>
              </a:rPr>
              <a:t>……</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（4）声。教师可结合听觉能力的培养让幼儿探索有关声音的内容：能辨别各种声音，如自然的声音、人的声音、机器的声音等</a:t>
            </a:r>
            <a:r>
              <a:rPr lang="en-US" altLang="zh-CN" dirty="0" smtClean="0">
                <a:latin typeface="Arial" panose="020B0604020202020204" pitchFamily="34" charset="0"/>
                <a:ea typeface="微软雅黑" panose="020B0503020204020204" pitchFamily="34" charset="-122"/>
              </a:rPr>
              <a:t>……</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（5）电。教师应该通过开展电的科学教育，让幼儿了解电的神奇力量，激发他们的好奇心与创新力。</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（6）磁。幼儿可以学习的磁的内容有：探索各种大小和形状的磁铁，发现磁铁能吸铁的性质；对于大班的幼儿，还可以探索不同磁铁的磁力大小；</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二、幼儿科学教育内容的选择范围</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10" name="文本框 9"/>
          <p:cNvSpPr txBox="1"/>
          <p:nvPr/>
        </p:nvSpPr>
        <p:spPr>
          <a:xfrm>
            <a:off x="711200" y="1236980"/>
            <a:ext cx="1740535" cy="450850"/>
          </a:xfrm>
          <a:prstGeom prst="rect">
            <a:avLst/>
          </a:prstGeom>
          <a:noFill/>
        </p:spPr>
        <p:txBody>
          <a:bodyPr wrap="square" rtlCol="0" anchor="t">
            <a:spAutoFit/>
          </a:bodyPr>
          <a:p>
            <a:pPr>
              <a:lnSpc>
                <a:spcPct val="130000"/>
              </a:lnSpc>
            </a:pPr>
            <a:r>
              <a:rPr lang="zh-CN" altLang="en-US" b="1" dirty="0" smtClean="0">
                <a:solidFill>
                  <a:schemeClr val="accent6">
                    <a:lumMod val="50000"/>
                  </a:schemeClr>
                </a:solidFill>
                <a:latin typeface="Arial" panose="020B0604020202020204" pitchFamily="34" charset="0"/>
                <a:ea typeface="微软雅黑" panose="020B0503020204020204" pitchFamily="34" charset="-122"/>
              </a:rPr>
              <a:t>4. 天文现象</a:t>
            </a:r>
            <a:endParaRPr lang="zh-CN" altLang="en-US" b="1" dirty="0" smtClean="0">
              <a:solidFill>
                <a:schemeClr val="accent6">
                  <a:lumMod val="50000"/>
                </a:schemeClr>
              </a:solidFill>
              <a:latin typeface="Arial" panose="020B0604020202020204" pitchFamily="34" charset="0"/>
              <a:ea typeface="微软雅黑" panose="020B0503020204020204" pitchFamily="34" charset="-122"/>
            </a:endParaRPr>
          </a:p>
        </p:txBody>
      </p:sp>
      <p:sp>
        <p:nvSpPr>
          <p:cNvPr id="11" name="文本框 10"/>
          <p:cNvSpPr txBox="1"/>
          <p:nvPr/>
        </p:nvSpPr>
        <p:spPr>
          <a:xfrm>
            <a:off x="711200" y="2208530"/>
            <a:ext cx="6958965" cy="2582545"/>
          </a:xfrm>
          <a:prstGeom prst="rect">
            <a:avLst/>
          </a:prstGeom>
          <a:noFill/>
        </p:spPr>
        <p:txBody>
          <a:bodyPr wrap="square" rtlCol="0" anchor="t">
            <a:spAutoFit/>
          </a:bodyPr>
          <a:p>
            <a:pPr>
              <a:lnSpc>
                <a:spcPct val="180000"/>
              </a:lnSpc>
            </a:pPr>
            <a:r>
              <a:rPr dirty="0" smtClean="0">
                <a:latin typeface="Arial" panose="020B0604020202020204" pitchFamily="34" charset="0"/>
                <a:ea typeface="微软雅黑" panose="020B0503020204020204" pitchFamily="34" charset="-122"/>
              </a:rPr>
              <a:t>在学前时期，教师不必向幼儿解释各种抽象的天文知识，但可以通过让幼儿直接观察天文现象来获取相关的经验。</a:t>
            </a:r>
            <a:endParaRPr dirty="0" smtClean="0">
              <a:latin typeface="Arial" panose="020B0604020202020204" pitchFamily="34" charset="0"/>
              <a:ea typeface="微软雅黑" panose="020B0503020204020204" pitchFamily="34" charset="-122"/>
            </a:endParaRPr>
          </a:p>
          <a:p>
            <a:pPr>
              <a:lnSpc>
                <a:spcPct val="180000"/>
              </a:lnSpc>
            </a:pPr>
            <a:r>
              <a:rPr dirty="0" smtClean="0">
                <a:solidFill>
                  <a:srgbClr val="7DAA3D"/>
                </a:solidFill>
                <a:latin typeface="Arial" panose="020B0604020202020204" pitchFamily="34" charset="0"/>
                <a:ea typeface="微软雅黑" panose="020B0503020204020204" pitchFamily="34" charset="-122"/>
              </a:rPr>
              <a:t>比如，可以让幼儿观察天空中的月相或通过实验让幼儿体会到太阳能给我们带来光和热，它是人、动物、植物生长所必需的。此外，教师也可以引导幼儿从图书等其他渠道来获取天文知识。</a:t>
            </a:r>
            <a:endParaRPr dirty="0" smtClean="0">
              <a:solidFill>
                <a:srgbClr val="7DAA3D"/>
              </a:solidFill>
              <a:latin typeface="Arial" panose="020B0604020202020204" pitchFamily="34" charset="0"/>
              <a:ea typeface="微软雅黑" panose="020B0503020204020204" pitchFamily="34" charset="-122"/>
            </a:endParaRPr>
          </a:p>
        </p:txBody>
      </p:sp>
      <p:pic>
        <p:nvPicPr>
          <p:cNvPr id="14" name="图片 13"/>
          <p:cNvPicPr>
            <a:picLocks noChangeAspect="1"/>
          </p:cNvPicPr>
          <p:nvPr/>
        </p:nvPicPr>
        <p:blipFill>
          <a:blip r:embed="rId1"/>
          <a:stretch>
            <a:fillRect/>
          </a:stretch>
        </p:blipFill>
        <p:spPr>
          <a:xfrm>
            <a:off x="8191500" y="2605405"/>
            <a:ext cx="3047365" cy="2286000"/>
          </a:xfrm>
          <a:prstGeom prst="rect">
            <a:avLst/>
          </a:prstGeom>
          <a:ln w="19050">
            <a:solidFill>
              <a:schemeClr val="accent1"/>
            </a:solidFill>
          </a:ln>
          <a:effectLst>
            <a:reflection stA="45000" endPos="26000" dist="50800" dir="5400000" sy="-100000" algn="bl" rotWithShape="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8" name="图片 47" descr="54960365a806d50dff51f5631238e665"/>
          <p:cNvPicPr>
            <a:picLocks noChangeAspect="1"/>
          </p:cNvPicPr>
          <p:nvPr/>
        </p:nvPicPr>
        <p:blipFill>
          <a:blip r:embed="rId1"/>
          <a:srcRect l="16719" r="16719"/>
          <a:stretch>
            <a:fillRect/>
          </a:stretch>
        </p:blipFill>
        <p:spPr>
          <a:xfrm>
            <a:off x="4734560" y="2857500"/>
            <a:ext cx="2714625" cy="2714625"/>
          </a:xfrm>
          <a:prstGeom prst="pentagon">
            <a:avLst/>
          </a:prstGeom>
          <a:noFill/>
          <a:ln w="244475">
            <a:noFill/>
          </a:ln>
        </p:spPr>
      </p:pic>
      <p:sp>
        <p:nvSpPr>
          <p:cNvPr id="3" name="文本框 2"/>
          <p:cNvSpPr txBox="1"/>
          <p:nvPr/>
        </p:nvSpPr>
        <p:spPr>
          <a:xfrm>
            <a:off x="250190" y="1104265"/>
            <a:ext cx="537210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（三）体验和探究科技及其对人类生活的影响</a:t>
            </a:r>
            <a:endParaRPr b="1" dirty="0" smtClean="0">
              <a:solidFill>
                <a:srgbClr val="FF0000"/>
              </a:solidFill>
              <a:latin typeface="Arial" panose="020B0604020202020204" pitchFamily="34" charset="0"/>
              <a:ea typeface="微软雅黑" panose="020B0503020204020204" pitchFamily="34" charset="-122"/>
            </a:endParaRPr>
          </a:p>
        </p:txBody>
      </p:sp>
      <p:sp>
        <p:nvSpPr>
          <p:cNvPr id="2"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二、幼儿科学教育内容的选择范围</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9" name="文本框 8"/>
          <p:cNvSpPr txBox="1"/>
          <p:nvPr>
            <p:custDataLst>
              <p:tags r:id="rId2"/>
            </p:custDataLst>
          </p:nvPr>
        </p:nvSpPr>
        <p:spPr>
          <a:xfrm>
            <a:off x="434340" y="1706245"/>
            <a:ext cx="3679825"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 幼儿生活中常见的科技产品</a:t>
            </a:r>
            <a:endParaRPr lang="zh-CN" altLang="en-US" b="1" dirty="0" smtClean="0">
              <a:latin typeface="Arial" panose="020B0604020202020204" pitchFamily="34" charset="0"/>
              <a:ea typeface="微软雅黑" panose="020B0503020204020204" pitchFamily="34" charset="-122"/>
            </a:endParaRPr>
          </a:p>
        </p:txBody>
      </p:sp>
      <p:sp>
        <p:nvSpPr>
          <p:cNvPr id="37" name="正五边形 36"/>
          <p:cNvSpPr/>
          <p:nvPr>
            <p:custDataLst>
              <p:tags r:id="rId3"/>
            </p:custDataLst>
          </p:nvPr>
        </p:nvSpPr>
        <p:spPr>
          <a:xfrm>
            <a:off x="4770122" y="2884181"/>
            <a:ext cx="2651758" cy="2651756"/>
          </a:xfrm>
          <a:prstGeom prst="pentagon">
            <a:avLst/>
          </a:prstGeom>
          <a:noFill/>
          <a:ln w="244475">
            <a:solidFill>
              <a:srgbClr val="000000">
                <a:alpha val="43000"/>
              </a:srgbClr>
            </a:solidFill>
          </a:ln>
        </p:spPr>
        <p:style>
          <a:lnRef idx="2">
            <a:srgbClr val="4276AA">
              <a:shade val="50000"/>
            </a:srgbClr>
          </a:lnRef>
          <a:fillRef idx="1">
            <a:srgbClr val="4276AA"/>
          </a:fillRef>
          <a:effectRef idx="0">
            <a:srgbClr val="4276AA"/>
          </a:effectRef>
          <a:fontRef idx="minor">
            <a:srgbClr val="FFFFFF"/>
          </a:fontRef>
        </p:style>
        <p:txBody>
          <a:bodyPr rtlCol="0" anchor="ctr"/>
          <a:p>
            <a:pPr algn="ctr"/>
            <a:endParaRPr>
              <a:solidFill>
                <a:srgbClr val="000000"/>
              </a:solidFill>
            </a:endParaRPr>
          </a:p>
        </p:txBody>
      </p:sp>
      <p:sp>
        <p:nvSpPr>
          <p:cNvPr id="38" name="椭圆 37"/>
          <p:cNvSpPr/>
          <p:nvPr>
            <p:custDataLst>
              <p:tags r:id="rId4"/>
            </p:custDataLst>
          </p:nvPr>
        </p:nvSpPr>
        <p:spPr>
          <a:xfrm>
            <a:off x="4473973" y="3528621"/>
            <a:ext cx="743797" cy="743796"/>
          </a:xfrm>
          <a:prstGeom prst="ellipse">
            <a:avLst/>
          </a:prstGeom>
          <a:solidFill>
            <a:srgbClr val="FFFFFF"/>
          </a:solidFill>
          <a:ln w="28575">
            <a:gradFill>
              <a:gsLst>
                <a:gs pos="0">
                  <a:srgbClr val="4276AA"/>
                </a:gs>
                <a:gs pos="58000">
                  <a:srgbClr val="178AA1"/>
                </a:gs>
                <a:gs pos="100000">
                  <a:srgbClr val="40A693"/>
                </a:gs>
              </a:gsLst>
              <a:lin ang="5400000" scaled="1"/>
            </a:gradFill>
          </a:ln>
        </p:spPr>
        <p:style>
          <a:lnRef idx="2">
            <a:srgbClr val="4276AA">
              <a:shade val="50000"/>
            </a:srgbClr>
          </a:lnRef>
          <a:fillRef idx="1">
            <a:srgbClr val="4276AA"/>
          </a:fillRef>
          <a:effectRef idx="0">
            <a:srgbClr val="4276AA"/>
          </a:effectRef>
          <a:fontRef idx="minor">
            <a:srgbClr val="FFFFFF"/>
          </a:fontRef>
        </p:style>
        <p:txBody>
          <a:bodyPr wrap="none" rtlCol="0" anchor="ctr"/>
          <a:p>
            <a:pPr marL="225425" indent="-225425" algn="ctr" fontAlgn="base">
              <a:spcBef>
                <a:spcPct val="0"/>
              </a:spcBef>
              <a:spcAft>
                <a:spcPct val="0"/>
              </a:spcAft>
            </a:pPr>
            <a:r>
              <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endPar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椭圆 38"/>
          <p:cNvSpPr/>
          <p:nvPr>
            <p:custDataLst>
              <p:tags r:id="rId5"/>
            </p:custDataLst>
          </p:nvPr>
        </p:nvSpPr>
        <p:spPr>
          <a:xfrm>
            <a:off x="6974230" y="3528621"/>
            <a:ext cx="743797" cy="743796"/>
          </a:xfrm>
          <a:prstGeom prst="ellipse">
            <a:avLst/>
          </a:prstGeom>
          <a:solidFill>
            <a:srgbClr val="FFFFFF"/>
          </a:solidFill>
          <a:ln w="28575">
            <a:gradFill>
              <a:gsLst>
                <a:gs pos="0">
                  <a:srgbClr val="4276AA"/>
                </a:gs>
                <a:gs pos="58000">
                  <a:srgbClr val="178AA1"/>
                </a:gs>
                <a:gs pos="100000">
                  <a:srgbClr val="40A693"/>
                </a:gs>
              </a:gsLst>
              <a:lin ang="5400000" scaled="1"/>
            </a:gradFill>
          </a:ln>
        </p:spPr>
        <p:style>
          <a:lnRef idx="2">
            <a:srgbClr val="4276AA">
              <a:shade val="50000"/>
            </a:srgbClr>
          </a:lnRef>
          <a:fillRef idx="1">
            <a:srgbClr val="4276AA"/>
          </a:fillRef>
          <a:effectRef idx="0">
            <a:srgbClr val="4276AA"/>
          </a:effectRef>
          <a:fontRef idx="minor">
            <a:srgbClr val="FFFFFF"/>
          </a:fontRef>
        </p:style>
        <p:txBody>
          <a:bodyPr wrap="none" rtlCol="0" anchor="ctr"/>
          <a:p>
            <a:pPr marL="225425" indent="-225425" algn="ctr" fontAlgn="base">
              <a:spcBef>
                <a:spcPct val="0"/>
              </a:spcBef>
              <a:spcAft>
                <a:spcPct val="0"/>
              </a:spcAft>
            </a:pPr>
            <a:r>
              <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（5）</a:t>
            </a:r>
            <a:endPar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椭圆 42"/>
          <p:cNvSpPr/>
          <p:nvPr>
            <p:custDataLst>
              <p:tags r:id="rId6"/>
            </p:custDataLst>
          </p:nvPr>
        </p:nvSpPr>
        <p:spPr>
          <a:xfrm>
            <a:off x="4995807" y="5276434"/>
            <a:ext cx="743797" cy="743796"/>
          </a:xfrm>
          <a:prstGeom prst="ellipse">
            <a:avLst/>
          </a:prstGeom>
          <a:solidFill>
            <a:srgbClr val="FFFFFF"/>
          </a:solidFill>
          <a:ln w="28575">
            <a:gradFill>
              <a:gsLst>
                <a:gs pos="0">
                  <a:srgbClr val="4276AA"/>
                </a:gs>
                <a:gs pos="58000">
                  <a:srgbClr val="178AA1"/>
                </a:gs>
                <a:gs pos="100000">
                  <a:srgbClr val="40A693"/>
                </a:gs>
              </a:gsLst>
              <a:lin ang="5400000" scaled="1"/>
            </a:gradFill>
          </a:ln>
        </p:spPr>
        <p:style>
          <a:lnRef idx="2">
            <a:srgbClr val="4276AA">
              <a:shade val="50000"/>
            </a:srgbClr>
          </a:lnRef>
          <a:fillRef idx="1">
            <a:srgbClr val="4276AA"/>
          </a:fillRef>
          <a:effectRef idx="0">
            <a:srgbClr val="4276AA"/>
          </a:effectRef>
          <a:fontRef idx="minor">
            <a:srgbClr val="FFFFFF"/>
          </a:fontRef>
        </p:style>
        <p:txBody>
          <a:bodyPr wrap="none" rtlCol="0" anchor="ctr"/>
          <a:p>
            <a:pPr marL="225425" indent="-225425" algn="ctr" fontAlgn="base">
              <a:spcBef>
                <a:spcPct val="0"/>
              </a:spcBef>
              <a:spcAft>
                <a:spcPct val="0"/>
              </a:spcAft>
            </a:pPr>
            <a:r>
              <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（3）</a:t>
            </a:r>
            <a:endPar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椭圆 43"/>
          <p:cNvSpPr/>
          <p:nvPr>
            <p:custDataLst>
              <p:tags r:id="rId7"/>
            </p:custDataLst>
          </p:nvPr>
        </p:nvSpPr>
        <p:spPr>
          <a:xfrm>
            <a:off x="6546442" y="5276434"/>
            <a:ext cx="743797" cy="743796"/>
          </a:xfrm>
          <a:prstGeom prst="ellipse">
            <a:avLst/>
          </a:prstGeom>
          <a:solidFill>
            <a:srgbClr val="FFFFFF"/>
          </a:solidFill>
          <a:ln w="28575">
            <a:gradFill>
              <a:gsLst>
                <a:gs pos="0">
                  <a:srgbClr val="4276AA"/>
                </a:gs>
                <a:gs pos="58000">
                  <a:srgbClr val="178AA1"/>
                </a:gs>
                <a:gs pos="100000">
                  <a:srgbClr val="40A693"/>
                </a:gs>
              </a:gsLst>
              <a:lin ang="5400000" scaled="1"/>
            </a:gradFill>
          </a:ln>
        </p:spPr>
        <p:style>
          <a:lnRef idx="2">
            <a:srgbClr val="4276AA">
              <a:shade val="50000"/>
            </a:srgbClr>
          </a:lnRef>
          <a:fillRef idx="1">
            <a:srgbClr val="4276AA"/>
          </a:fillRef>
          <a:effectRef idx="0">
            <a:srgbClr val="4276AA"/>
          </a:effectRef>
          <a:fontRef idx="minor">
            <a:srgbClr val="FFFFFF"/>
          </a:fontRef>
        </p:style>
        <p:txBody>
          <a:bodyPr wrap="none" rtlCol="0" anchor="ctr"/>
          <a:p>
            <a:pPr marL="225425" indent="-225425" algn="ctr" fontAlgn="base">
              <a:spcBef>
                <a:spcPct val="0"/>
              </a:spcBef>
              <a:spcAft>
                <a:spcPct val="0"/>
              </a:spcAft>
            </a:pPr>
            <a:r>
              <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a:t>
            </a:r>
            <a:endPar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椭圆 44"/>
          <p:cNvSpPr/>
          <p:nvPr>
            <p:custDataLst>
              <p:tags r:id="rId8"/>
            </p:custDataLst>
          </p:nvPr>
        </p:nvSpPr>
        <p:spPr>
          <a:xfrm>
            <a:off x="5724099" y="2399883"/>
            <a:ext cx="743797" cy="743796"/>
          </a:xfrm>
          <a:prstGeom prst="ellipse">
            <a:avLst/>
          </a:prstGeom>
          <a:solidFill>
            <a:srgbClr val="FFFFFF"/>
          </a:solidFill>
          <a:ln w="28575">
            <a:gradFill>
              <a:gsLst>
                <a:gs pos="0">
                  <a:srgbClr val="4276AA"/>
                </a:gs>
                <a:gs pos="58000">
                  <a:srgbClr val="178AA1"/>
                </a:gs>
                <a:gs pos="100000">
                  <a:srgbClr val="40A693"/>
                </a:gs>
              </a:gsLst>
              <a:lin ang="5400000" scaled="1"/>
            </a:gradFill>
          </a:ln>
        </p:spPr>
        <p:style>
          <a:lnRef idx="2">
            <a:srgbClr val="4276AA">
              <a:shade val="50000"/>
            </a:srgbClr>
          </a:lnRef>
          <a:fillRef idx="1">
            <a:srgbClr val="4276AA"/>
          </a:fillRef>
          <a:effectRef idx="0">
            <a:srgbClr val="4276AA"/>
          </a:effectRef>
          <a:fontRef idx="minor">
            <a:srgbClr val="FFFFFF"/>
          </a:fontRef>
        </p:style>
        <p:txBody>
          <a:bodyPr wrap="none" rtlCol="0" anchor="ctr"/>
          <a:p>
            <a:pPr marL="225425" indent="-225425" algn="ctr" fontAlgn="base">
              <a:spcBef>
                <a:spcPct val="0"/>
              </a:spcBef>
              <a:spcAft>
                <a:spcPct val="0"/>
              </a:spcAft>
            </a:pPr>
            <a:r>
              <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2000" b="1" ker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6" name="文本框 45"/>
          <p:cNvSpPr txBox="1"/>
          <p:nvPr>
            <p:custDataLst>
              <p:tags r:id="rId9"/>
            </p:custDataLst>
          </p:nvPr>
        </p:nvSpPr>
        <p:spPr>
          <a:xfrm>
            <a:off x="5960110" y="1508125"/>
            <a:ext cx="4223385" cy="738505"/>
          </a:xfrm>
          <a:prstGeom prst="rect">
            <a:avLst/>
          </a:prstGeom>
          <a:noFill/>
        </p:spPr>
        <p:txBody>
          <a:bodyPr wrap="square" lIns="0" tIns="0" rIns="0" bIns="0" anchor="ctr" anchorCtr="0">
            <a:spAutoFit/>
          </a:bodyPr>
          <a:p>
            <a:pPr algn="l" defTabSz="913765">
              <a:lnSpc>
                <a:spcPct val="100000"/>
              </a:lnSpc>
              <a:defRPr/>
            </a:pPr>
            <a:r>
              <a:rPr lang="zh-CN" altLang="en-US" sz="1600"/>
              <a:t>如电视机、电脑、洗衣机、电冰箱、空调、电饭煲等，初步掌握这些家用电器的使用方法，体会它们在家庭生活中的作用。</a:t>
            </a:r>
            <a:endParaRPr lang="zh-CN" altLang="en-US" sz="1600"/>
          </a:p>
        </p:txBody>
      </p:sp>
      <p:sp>
        <p:nvSpPr>
          <p:cNvPr id="47" name="矩形 46"/>
          <p:cNvSpPr/>
          <p:nvPr>
            <p:custDataLst>
              <p:tags r:id="rId10"/>
            </p:custDataLst>
          </p:nvPr>
        </p:nvSpPr>
        <p:spPr>
          <a:xfrm>
            <a:off x="4273550" y="1600835"/>
            <a:ext cx="1527175" cy="553720"/>
          </a:xfrm>
          <a:prstGeom prst="rect">
            <a:avLst/>
          </a:prstGeom>
        </p:spPr>
        <p:txBody>
          <a:bodyPr wrap="square" lIns="0" tIns="0" rIns="0" bIns="0" anchor="b" anchorCtr="1">
            <a:spAutoFit/>
          </a:bodyPr>
          <a:p>
            <a:pPr lvl="0" algn="ctr" defTabSz="913765">
              <a:defRPr/>
            </a:pPr>
            <a:r>
              <a:rPr lang="zh-CN" altLang="en-US" b="1">
                <a:latin typeface="Arial" panose="020B0604020202020204" pitchFamily="34" charset="0"/>
                <a:ea typeface="微软雅黑" panose="020B0503020204020204" pitchFamily="34" charset="-122"/>
                <a:cs typeface="+mn-ea"/>
              </a:rPr>
              <a:t>使幼儿认识现代家用电器</a:t>
            </a:r>
            <a:endParaRPr lang="zh-CN" altLang="en-US" b="1">
              <a:latin typeface="Arial" panose="020B0604020202020204" pitchFamily="34" charset="0"/>
              <a:ea typeface="微软雅黑" panose="020B0503020204020204" pitchFamily="34" charset="-122"/>
              <a:cs typeface="+mn-ea"/>
            </a:endParaRPr>
          </a:p>
        </p:txBody>
      </p:sp>
      <p:grpSp>
        <p:nvGrpSpPr>
          <p:cNvPr id="51" name="组合 50"/>
          <p:cNvGrpSpPr/>
          <p:nvPr/>
        </p:nvGrpSpPr>
        <p:grpSpPr>
          <a:xfrm>
            <a:off x="1800860" y="5276215"/>
            <a:ext cx="2969260" cy="918845"/>
            <a:chOff x="7187" y="2576"/>
            <a:chExt cx="4676" cy="1447"/>
          </a:xfrm>
        </p:grpSpPr>
        <p:sp>
          <p:nvSpPr>
            <p:cNvPr id="49" name="文本框 48"/>
            <p:cNvSpPr txBox="1"/>
            <p:nvPr>
              <p:custDataLst>
                <p:tags r:id="rId11"/>
              </p:custDataLst>
            </p:nvPr>
          </p:nvSpPr>
          <p:spPr>
            <a:xfrm>
              <a:off x="7187" y="3248"/>
              <a:ext cx="4676" cy="775"/>
            </a:xfrm>
            <a:prstGeom prst="rect">
              <a:avLst/>
            </a:prstGeom>
            <a:noFill/>
          </p:spPr>
          <p:txBody>
            <a:bodyPr wrap="square" lIns="0" tIns="0" rIns="0" bIns="0" anchor="ctr" anchorCtr="0">
              <a:spAutoFit/>
            </a:bodyPr>
            <a:p>
              <a:pPr algn="l" defTabSz="913765">
                <a:lnSpc>
                  <a:spcPct val="100000"/>
                </a:lnSpc>
                <a:defRPr/>
              </a:pPr>
              <a:r>
                <a:rPr lang="zh-CN" altLang="en-US" sz="1600"/>
                <a:t>如固定电话、手机、网络等，体会它们给人类生活带来的便利。</a:t>
              </a:r>
              <a:endParaRPr lang="zh-CN" altLang="en-US" sz="1600"/>
            </a:p>
          </p:txBody>
        </p:sp>
        <p:sp>
          <p:nvSpPr>
            <p:cNvPr id="50" name="矩形 49"/>
            <p:cNvSpPr/>
            <p:nvPr>
              <p:custDataLst>
                <p:tags r:id="rId12"/>
              </p:custDataLst>
            </p:nvPr>
          </p:nvSpPr>
          <p:spPr>
            <a:xfrm>
              <a:off x="7462" y="2576"/>
              <a:ext cx="4127" cy="436"/>
            </a:xfrm>
            <a:prstGeom prst="rect">
              <a:avLst/>
            </a:prstGeom>
          </p:spPr>
          <p:txBody>
            <a:bodyPr wrap="square" lIns="0" tIns="0" rIns="0" bIns="0" anchor="b" anchorCtr="1">
              <a:spAutoFit/>
            </a:bodyPr>
            <a:p>
              <a:pPr lvl="0" algn="ctr" defTabSz="913765">
                <a:defRPr/>
              </a:pPr>
              <a:r>
                <a:rPr lang="zh-CN" altLang="en-US" b="1">
                  <a:latin typeface="Arial" panose="020B0604020202020204" pitchFamily="34" charset="0"/>
                  <a:ea typeface="微软雅黑" panose="020B0503020204020204" pitchFamily="34" charset="-122"/>
                  <a:cs typeface="+mn-ea"/>
                </a:rPr>
                <a:t>使幼儿探索现代通信工具</a:t>
              </a:r>
              <a:endParaRPr lang="zh-CN" altLang="en-US" b="1">
                <a:latin typeface="Arial" panose="020B0604020202020204" pitchFamily="34" charset="0"/>
                <a:ea typeface="微软雅黑" panose="020B0503020204020204" pitchFamily="34" charset="-122"/>
                <a:cs typeface="+mn-ea"/>
              </a:endParaRPr>
            </a:p>
          </p:txBody>
        </p:sp>
      </p:grpSp>
      <p:grpSp>
        <p:nvGrpSpPr>
          <p:cNvPr id="52" name="组合 51"/>
          <p:cNvGrpSpPr/>
          <p:nvPr/>
        </p:nvGrpSpPr>
        <p:grpSpPr>
          <a:xfrm>
            <a:off x="1730375" y="2766060"/>
            <a:ext cx="2620645" cy="1725295"/>
            <a:chOff x="7599" y="2576"/>
            <a:chExt cx="4127" cy="2717"/>
          </a:xfrm>
        </p:grpSpPr>
        <p:sp>
          <p:nvSpPr>
            <p:cNvPr id="53" name="文本框 52"/>
            <p:cNvSpPr txBox="1"/>
            <p:nvPr>
              <p:custDataLst>
                <p:tags r:id="rId13"/>
              </p:custDataLst>
            </p:nvPr>
          </p:nvSpPr>
          <p:spPr>
            <a:xfrm>
              <a:off x="7737" y="3355"/>
              <a:ext cx="3852" cy="1938"/>
            </a:xfrm>
            <a:prstGeom prst="rect">
              <a:avLst/>
            </a:prstGeom>
            <a:noFill/>
          </p:spPr>
          <p:txBody>
            <a:bodyPr wrap="square" lIns="0" tIns="0" rIns="0" bIns="0" anchor="ctr" anchorCtr="0">
              <a:spAutoFit/>
            </a:bodyPr>
            <a:p>
              <a:pPr algn="l" defTabSz="913765">
                <a:lnSpc>
                  <a:spcPct val="100000"/>
                </a:lnSpc>
                <a:defRPr/>
              </a:pPr>
              <a:r>
                <a:rPr lang="zh-CN" altLang="en-US" sz="1600"/>
                <a:t>如自行车、电动车、公交车、汽车、火车、飞机等，通过比较这些交通工具的异同，使幼儿了解它们的优缺点，体会它们和人们生活的关系。</a:t>
              </a:r>
              <a:endParaRPr lang="zh-CN" altLang="en-US" sz="1600"/>
            </a:p>
          </p:txBody>
        </p:sp>
        <p:sp>
          <p:nvSpPr>
            <p:cNvPr id="54" name="矩形 53"/>
            <p:cNvSpPr/>
            <p:nvPr>
              <p:custDataLst>
                <p:tags r:id="rId14"/>
              </p:custDataLst>
            </p:nvPr>
          </p:nvSpPr>
          <p:spPr>
            <a:xfrm>
              <a:off x="7599" y="2576"/>
              <a:ext cx="4127" cy="436"/>
            </a:xfrm>
            <a:prstGeom prst="rect">
              <a:avLst/>
            </a:prstGeom>
          </p:spPr>
          <p:txBody>
            <a:bodyPr wrap="square" lIns="0" tIns="0" rIns="0" bIns="0" anchor="b" anchorCtr="1">
              <a:spAutoFit/>
            </a:bodyPr>
            <a:p>
              <a:pPr lvl="0" algn="ctr" defTabSz="913765">
                <a:defRPr/>
              </a:pPr>
              <a:r>
                <a:rPr lang="zh-CN" altLang="en-US" b="1">
                  <a:latin typeface="Arial" panose="020B0604020202020204" pitchFamily="34" charset="0"/>
                  <a:ea typeface="微软雅黑" panose="020B0503020204020204" pitchFamily="34" charset="-122"/>
                  <a:cs typeface="+mn-ea"/>
                </a:rPr>
                <a:t>观察各种常见的交通工具</a:t>
              </a:r>
              <a:endParaRPr lang="zh-CN" altLang="en-US" b="1">
                <a:latin typeface="Arial" panose="020B0604020202020204" pitchFamily="34" charset="0"/>
                <a:ea typeface="微软雅黑" panose="020B0503020204020204" pitchFamily="34" charset="-122"/>
                <a:cs typeface="+mn-ea"/>
              </a:endParaRPr>
            </a:p>
          </p:txBody>
        </p:sp>
      </p:grpSp>
      <p:pic>
        <p:nvPicPr>
          <p:cNvPr id="55" name="图片 54" descr="8dbb348250231c96445949ed33f48187"/>
          <p:cNvPicPr>
            <a:picLocks noChangeAspect="1"/>
          </p:cNvPicPr>
          <p:nvPr/>
        </p:nvPicPr>
        <p:blipFill>
          <a:blip r:embed="rId15">
            <a:clrChange>
              <a:clrFrom>
                <a:srgbClr val="F6F6F6">
                  <a:alpha val="100000"/>
                </a:srgbClr>
              </a:clrFrom>
              <a:clrTo>
                <a:srgbClr val="F6F6F6">
                  <a:alpha val="100000"/>
                  <a:alpha val="0"/>
                </a:srgbClr>
              </a:clrTo>
            </a:clrChange>
          </a:blip>
          <a:stretch>
            <a:fillRect/>
          </a:stretch>
        </p:blipFill>
        <p:spPr>
          <a:xfrm>
            <a:off x="273050" y="3022600"/>
            <a:ext cx="1249680" cy="1249680"/>
          </a:xfrm>
          <a:prstGeom prst="rect">
            <a:avLst/>
          </a:prstGeom>
        </p:spPr>
      </p:pic>
      <p:grpSp>
        <p:nvGrpSpPr>
          <p:cNvPr id="56" name="组合 55"/>
          <p:cNvGrpSpPr/>
          <p:nvPr/>
        </p:nvGrpSpPr>
        <p:grpSpPr>
          <a:xfrm>
            <a:off x="7717790" y="4948555"/>
            <a:ext cx="2969260" cy="1398905"/>
            <a:chOff x="7187" y="2140"/>
            <a:chExt cx="4676" cy="2203"/>
          </a:xfrm>
        </p:grpSpPr>
        <p:sp>
          <p:nvSpPr>
            <p:cNvPr id="57" name="文本框 56"/>
            <p:cNvSpPr txBox="1"/>
            <p:nvPr>
              <p:custDataLst>
                <p:tags r:id="rId16"/>
              </p:custDataLst>
            </p:nvPr>
          </p:nvSpPr>
          <p:spPr>
            <a:xfrm>
              <a:off x="7187" y="3180"/>
              <a:ext cx="4676" cy="1163"/>
            </a:xfrm>
            <a:prstGeom prst="rect">
              <a:avLst/>
            </a:prstGeom>
            <a:noFill/>
          </p:spPr>
          <p:txBody>
            <a:bodyPr wrap="square" lIns="0" tIns="0" rIns="0" bIns="0" anchor="ctr" anchorCtr="0">
              <a:spAutoFit/>
            </a:bodyPr>
            <a:p>
              <a:pPr algn="l" defTabSz="913765">
                <a:lnSpc>
                  <a:spcPct val="100000"/>
                </a:lnSpc>
                <a:defRPr/>
              </a:pPr>
              <a:r>
                <a:rPr lang="zh-CN" altLang="en-US" sz="1600"/>
                <a:t>如遥控汽车、遥控飞机等，并在</a:t>
              </a:r>
              <a:endParaRPr lang="zh-CN" altLang="en-US" sz="1600"/>
            </a:p>
            <a:p>
              <a:pPr algn="l" defTabSz="913765">
                <a:lnSpc>
                  <a:spcPct val="100000"/>
                </a:lnSpc>
                <a:defRPr/>
              </a:pPr>
              <a:r>
                <a:rPr lang="zh-CN" altLang="en-US" sz="1600"/>
                <a:t>保证安全的前提下，鼓励幼儿拆装或动手自制玩具。</a:t>
              </a:r>
              <a:endParaRPr lang="zh-CN" altLang="en-US" sz="1600"/>
            </a:p>
          </p:txBody>
        </p:sp>
        <p:sp>
          <p:nvSpPr>
            <p:cNvPr id="58" name="矩形 57"/>
            <p:cNvSpPr/>
            <p:nvPr>
              <p:custDataLst>
                <p:tags r:id="rId17"/>
              </p:custDataLst>
            </p:nvPr>
          </p:nvSpPr>
          <p:spPr>
            <a:xfrm>
              <a:off x="7462" y="2140"/>
              <a:ext cx="4127" cy="872"/>
            </a:xfrm>
            <a:prstGeom prst="rect">
              <a:avLst/>
            </a:prstGeom>
          </p:spPr>
          <p:txBody>
            <a:bodyPr wrap="square" lIns="0" tIns="0" rIns="0" bIns="0" anchor="b" anchorCtr="1">
              <a:spAutoFit/>
            </a:bodyPr>
            <a:p>
              <a:pPr lvl="0" algn="ctr" defTabSz="913765">
                <a:defRPr/>
              </a:pPr>
              <a:r>
                <a:rPr lang="zh-CN" altLang="en-US" b="1">
                  <a:latin typeface="Arial" panose="020B0604020202020204" pitchFamily="34" charset="0"/>
                  <a:ea typeface="微软雅黑" panose="020B0503020204020204" pitchFamily="34" charset="-122"/>
                  <a:cs typeface="+mn-ea"/>
                </a:rPr>
                <a:t>使幼儿学会正确使用和探索各种科技玩具</a:t>
              </a:r>
              <a:endParaRPr lang="zh-CN" altLang="en-US" b="1">
                <a:latin typeface="Arial" panose="020B0604020202020204" pitchFamily="34" charset="0"/>
                <a:ea typeface="微软雅黑" panose="020B0503020204020204" pitchFamily="34" charset="-122"/>
                <a:cs typeface="+mn-ea"/>
              </a:endParaRPr>
            </a:p>
          </p:txBody>
        </p:sp>
      </p:grpSp>
      <p:grpSp>
        <p:nvGrpSpPr>
          <p:cNvPr id="59" name="组合 58"/>
          <p:cNvGrpSpPr/>
          <p:nvPr/>
        </p:nvGrpSpPr>
        <p:grpSpPr>
          <a:xfrm>
            <a:off x="8091805" y="3076575"/>
            <a:ext cx="2969260" cy="1363345"/>
            <a:chOff x="7187" y="2140"/>
            <a:chExt cx="4676" cy="2147"/>
          </a:xfrm>
        </p:grpSpPr>
        <p:sp>
          <p:nvSpPr>
            <p:cNvPr id="60" name="文本框 59"/>
            <p:cNvSpPr txBox="1"/>
            <p:nvPr>
              <p:custDataLst>
                <p:tags r:id="rId18"/>
              </p:custDataLst>
            </p:nvPr>
          </p:nvSpPr>
          <p:spPr>
            <a:xfrm>
              <a:off x="7187" y="3124"/>
              <a:ext cx="4676" cy="1163"/>
            </a:xfrm>
            <a:prstGeom prst="rect">
              <a:avLst/>
            </a:prstGeom>
            <a:noFill/>
          </p:spPr>
          <p:txBody>
            <a:bodyPr wrap="square" lIns="0" tIns="0" rIns="0" bIns="0" anchor="ctr" anchorCtr="0">
              <a:spAutoFit/>
            </a:bodyPr>
            <a:p>
              <a:pPr algn="l" defTabSz="913765">
                <a:lnSpc>
                  <a:spcPct val="100000"/>
                </a:lnSpc>
                <a:defRPr/>
              </a:pPr>
              <a:r>
                <a:rPr lang="zh-CN" altLang="en-US" sz="1600"/>
                <a:t>如无土栽培的蔬菜和瓜果、人工</a:t>
              </a:r>
              <a:endParaRPr lang="zh-CN" altLang="en-US" sz="1600"/>
            </a:p>
            <a:p>
              <a:pPr algn="l" defTabSz="913765">
                <a:lnSpc>
                  <a:spcPct val="100000"/>
                </a:lnSpc>
                <a:defRPr/>
              </a:pPr>
              <a:r>
                <a:rPr lang="zh-CN" altLang="en-US" sz="1600"/>
                <a:t>饲养的家禽和水产品、机械化养的鸡等</a:t>
              </a:r>
              <a:endParaRPr lang="zh-CN" altLang="en-US" sz="1600"/>
            </a:p>
          </p:txBody>
        </p:sp>
        <p:sp>
          <p:nvSpPr>
            <p:cNvPr id="61" name="矩形 60"/>
            <p:cNvSpPr/>
            <p:nvPr>
              <p:custDataLst>
                <p:tags r:id="rId19"/>
              </p:custDataLst>
            </p:nvPr>
          </p:nvSpPr>
          <p:spPr>
            <a:xfrm>
              <a:off x="7462" y="2140"/>
              <a:ext cx="4127" cy="872"/>
            </a:xfrm>
            <a:prstGeom prst="rect">
              <a:avLst/>
            </a:prstGeom>
          </p:spPr>
          <p:txBody>
            <a:bodyPr wrap="square" lIns="0" tIns="0" rIns="0" bIns="0" anchor="b" anchorCtr="1">
              <a:spAutoFit/>
            </a:bodyPr>
            <a:p>
              <a:pPr lvl="0" algn="ctr" defTabSz="913765">
                <a:defRPr/>
              </a:pPr>
              <a:r>
                <a:rPr lang="zh-CN" altLang="en-US" b="1">
                  <a:latin typeface="Arial" panose="020B0604020202020204" pitchFamily="34" charset="0"/>
                  <a:ea typeface="微软雅黑" panose="020B0503020204020204" pitchFamily="34" charset="-122"/>
                  <a:cs typeface="+mn-ea"/>
                </a:rPr>
                <a:t>使幼儿探索并初步了解几种农业科技产品</a:t>
              </a:r>
              <a:endParaRPr lang="zh-CN" altLang="en-US" b="1">
                <a:latin typeface="Arial" panose="020B0604020202020204" pitchFamily="34" charset="0"/>
                <a:ea typeface="微软雅黑" panose="020B0503020204020204" pitchFamily="34" charset="-122"/>
                <a:cs typeface="+mn-ea"/>
              </a:endParaRPr>
            </a:p>
          </p:txBody>
        </p:sp>
      </p:grpSp>
      <p:pic>
        <p:nvPicPr>
          <p:cNvPr id="62" name="图片 61" descr="7293640775c0b727e90064a6c0ea7954"/>
          <p:cNvPicPr>
            <a:picLocks noChangeAspect="1"/>
          </p:cNvPicPr>
          <p:nvPr/>
        </p:nvPicPr>
        <p:blipFill>
          <a:blip r:embed="rId20">
            <a:clrChange>
              <a:clrFrom>
                <a:srgbClr val="F6F6F6">
                  <a:alpha val="100000"/>
                </a:srgbClr>
              </a:clrFrom>
              <a:clrTo>
                <a:srgbClr val="F6F6F6">
                  <a:alpha val="100000"/>
                  <a:alpha val="0"/>
                </a:srgbClr>
              </a:clrTo>
            </a:clrChange>
          </a:blip>
          <a:stretch>
            <a:fillRect/>
          </a:stretch>
        </p:blipFill>
        <p:spPr>
          <a:xfrm>
            <a:off x="273050" y="4853940"/>
            <a:ext cx="1564005" cy="1166495"/>
          </a:xfrm>
          <a:prstGeom prst="rect">
            <a:avLst/>
          </a:prstGeom>
        </p:spPr>
      </p:pic>
      <p:pic>
        <p:nvPicPr>
          <p:cNvPr id="63" name="图片 62" descr="425c236e1f4b8ae3f8fb07e06c3d4bb0"/>
          <p:cNvPicPr>
            <a:picLocks noChangeAspect="1"/>
          </p:cNvPicPr>
          <p:nvPr/>
        </p:nvPicPr>
        <p:blipFill>
          <a:blip r:embed="rId21">
            <a:clrChange>
              <a:clrFrom>
                <a:srgbClr val="F6F6F6">
                  <a:alpha val="100000"/>
                </a:srgbClr>
              </a:clrFrom>
              <a:clrTo>
                <a:srgbClr val="F6F6F6">
                  <a:alpha val="100000"/>
                  <a:alpha val="0"/>
                </a:srgbClr>
              </a:clrTo>
            </a:clrChange>
          </a:blip>
          <a:stretch>
            <a:fillRect/>
          </a:stretch>
        </p:blipFill>
        <p:spPr>
          <a:xfrm>
            <a:off x="9688195" y="1073785"/>
            <a:ext cx="2002790" cy="2002790"/>
          </a:xfrm>
          <a:prstGeom prst="rect">
            <a:avLst/>
          </a:prstGeom>
        </p:spPr>
      </p:pic>
    </p:spTree>
    <p:custDataLst>
      <p:tags r:id="rId22"/>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 22"/>
          <p:cNvSpPr>
            <a:spLocks noGrp="1"/>
          </p:cNvSpPr>
          <p:nvPr/>
        </p:nvSpPr>
        <p:spPr>
          <a:xfrm>
            <a:off x="59690" y="235585"/>
            <a:ext cx="5913120" cy="6997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90204" pitchFamily="34" charset="0"/>
                <a:ea typeface="微软雅黑" panose="020B0503020204020204" pitchFamily="34" charset="-122"/>
                <a:cs typeface="+mj-cs"/>
              </a:defRPr>
            </a:lvl1pPr>
          </a:lstStyle>
          <a:p>
            <a:pPr algn="dist"/>
            <a:r>
              <a:rPr lang="zh-CN" altLang="en-US" sz="2400">
                <a:solidFill>
                  <a:schemeClr val="accent4">
                    <a:lumMod val="50000"/>
                  </a:schemeClr>
                </a:solidFill>
                <a:latin typeface="方正少儿_GBK" panose="03000509000000000000" charset="-122"/>
                <a:ea typeface="方正少儿_GBK" panose="03000509000000000000" charset="-122"/>
              </a:rPr>
              <a:t>二、幼儿科学教育内容的选择范围</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grpSp>
        <p:nvGrpSpPr>
          <p:cNvPr id="4" name="199206"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490935" y="933265"/>
            <a:ext cx="7924561" cy="3920218"/>
            <a:chOff x="683975" y="1137735"/>
            <a:chExt cx="7924561" cy="3920218"/>
          </a:xfrm>
        </p:grpSpPr>
        <p:grpSp>
          <p:nvGrpSpPr>
            <p:cNvPr id="16" name="íṡlîḍê"/>
            <p:cNvGrpSpPr/>
            <p:nvPr/>
          </p:nvGrpSpPr>
          <p:grpSpPr>
            <a:xfrm>
              <a:off x="4249623" y="1800047"/>
              <a:ext cx="3692755" cy="3257906"/>
              <a:chOff x="4249623" y="1800047"/>
              <a:chExt cx="3692755" cy="3257906"/>
            </a:xfrm>
          </p:grpSpPr>
          <p:sp>
            <p:nvSpPr>
              <p:cNvPr id="15" name="íŝľíde"/>
              <p:cNvSpPr/>
              <p:nvPr/>
            </p:nvSpPr>
            <p:spPr>
              <a:xfrm>
                <a:off x="5337111" y="2014181"/>
                <a:ext cx="2391134" cy="2391132"/>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1" name="išlíďê"/>
              <p:cNvSpPr/>
              <p:nvPr/>
            </p:nvSpPr>
            <p:spPr>
              <a:xfrm>
                <a:off x="5337111" y="2014181"/>
                <a:ext cx="2391134" cy="2391132"/>
              </a:xfrm>
              <a:prstGeom prst="pie">
                <a:avLst>
                  <a:gd name="adj1" fmla="val 7902"/>
                  <a:gd name="adj2" fmla="val 16200000"/>
                </a:avLst>
              </a:prstGeom>
              <a:solidFill>
                <a:schemeClr val="bg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îṩliďê"/>
              <p:cNvSpPr/>
              <p:nvPr/>
            </p:nvSpPr>
            <p:spPr>
              <a:xfrm>
                <a:off x="5122978" y="1800047"/>
                <a:ext cx="2819400" cy="2819400"/>
              </a:xfrm>
              <a:prstGeom prst="donut">
                <a:avLst>
                  <a:gd name="adj" fmla="val 7485"/>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0" name="íś1îďè"/>
              <p:cNvSpPr/>
              <p:nvPr/>
            </p:nvSpPr>
            <p:spPr>
              <a:xfrm rot="18900000">
                <a:off x="4249623" y="4583169"/>
                <a:ext cx="1758462" cy="474784"/>
              </a:xfrm>
              <a:prstGeom prst="roundRect">
                <a:avLst>
                  <a:gd name="adj" fmla="val 33334"/>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19" name="iṣ1iḍê"/>
            <p:cNvGrpSpPr/>
            <p:nvPr/>
          </p:nvGrpSpPr>
          <p:grpSpPr>
            <a:xfrm rot="0">
              <a:off x="683975" y="1866715"/>
              <a:ext cx="577851" cy="577851"/>
              <a:chOff x="727728" y="2924550"/>
              <a:chExt cx="577851" cy="577851"/>
            </a:xfrm>
          </p:grpSpPr>
          <p:sp>
            <p:nvSpPr>
              <p:cNvPr id="20" name="îṩľîdè"/>
              <p:cNvSpPr/>
              <p:nvPr/>
            </p:nvSpPr>
            <p:spPr>
              <a:xfrm>
                <a:off x="727728" y="2924550"/>
                <a:ext cx="577851" cy="577851"/>
              </a:xfrm>
              <a:prstGeom prst="roundRect">
                <a:avLst>
                  <a:gd name="adj" fmla="val 50000"/>
                </a:avLst>
              </a:prstGeom>
              <a:solidFill>
                <a:schemeClr val="tx2">
                  <a:lumMod val="20000"/>
                  <a:lumOff val="80000"/>
                </a:schemeClr>
              </a:solidFill>
              <a:ln w="12700" cap="flat">
                <a:noFill/>
                <a:miter lim="400000"/>
              </a:ln>
              <a:effectLst/>
            </p:spPr>
            <p:txBody>
              <a:bodyPr wrap="square" lIns="0" tIns="0" rIns="0" bIns="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defRPr sz="3200"/>
                </a:pPr>
                <a:endParaRPr sz="1600"/>
              </a:p>
            </p:txBody>
          </p:sp>
          <p:sp>
            <p:nvSpPr>
              <p:cNvPr id="21" name="iṡ1ídê"/>
              <p:cNvSpPr/>
              <p:nvPr/>
            </p:nvSpPr>
            <p:spPr>
              <a:xfrm>
                <a:off x="875750" y="3082088"/>
                <a:ext cx="281804" cy="2627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accent1"/>
              </a:solidFill>
              <a:ln w="12700" cap="flat">
                <a:noFill/>
                <a:miter lim="400000"/>
              </a:ln>
              <a:effectLst/>
            </p:spPr>
            <p:txBody>
              <a:bodyPr wrap="square" lIns="19050" tIns="19050" rIns="19050" bIns="1905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p>
            </p:txBody>
          </p:sp>
        </p:grpSp>
        <p:grpSp>
          <p:nvGrpSpPr>
            <p:cNvPr id="26" name="ísļïďè"/>
            <p:cNvGrpSpPr/>
            <p:nvPr/>
          </p:nvGrpSpPr>
          <p:grpSpPr>
            <a:xfrm rot="0">
              <a:off x="683975" y="3666574"/>
              <a:ext cx="577851" cy="577851"/>
              <a:chOff x="727728" y="2924550"/>
              <a:chExt cx="577851" cy="577851"/>
            </a:xfrm>
          </p:grpSpPr>
          <p:sp>
            <p:nvSpPr>
              <p:cNvPr id="27" name="iŝ1ïḋè"/>
              <p:cNvSpPr/>
              <p:nvPr/>
            </p:nvSpPr>
            <p:spPr>
              <a:xfrm>
                <a:off x="727728" y="2924550"/>
                <a:ext cx="577851" cy="577851"/>
              </a:xfrm>
              <a:prstGeom prst="roundRect">
                <a:avLst>
                  <a:gd name="adj" fmla="val 50000"/>
                </a:avLst>
              </a:prstGeom>
              <a:solidFill>
                <a:schemeClr val="tx2">
                  <a:lumMod val="20000"/>
                  <a:lumOff val="80000"/>
                </a:schemeClr>
              </a:solidFill>
              <a:ln w="12700" cap="flat">
                <a:noFill/>
                <a:miter lim="400000"/>
              </a:ln>
              <a:effectLst/>
            </p:spPr>
            <p:txBody>
              <a:bodyPr wrap="square" lIns="0" tIns="0" rIns="0" bIns="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defRPr sz="3200"/>
                </a:pPr>
                <a:endParaRPr sz="1600"/>
              </a:p>
            </p:txBody>
          </p:sp>
          <p:sp>
            <p:nvSpPr>
              <p:cNvPr id="28" name="iṡlïḍé"/>
              <p:cNvSpPr/>
              <p:nvPr/>
            </p:nvSpPr>
            <p:spPr>
              <a:xfrm>
                <a:off x="875750" y="3082088"/>
                <a:ext cx="281804" cy="2627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accent1"/>
              </a:solidFill>
              <a:ln w="12700" cap="flat">
                <a:noFill/>
                <a:miter lim="400000"/>
              </a:ln>
              <a:effectLst/>
            </p:spPr>
            <p:txBody>
              <a:bodyPr wrap="square" lIns="19050" tIns="19050" rIns="19050" bIns="1905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228600"/>
                <a:endParaRPr sz="1500">
                  <a:solidFill>
                    <a:srgbClr val="FFFFFF"/>
                  </a:solidFill>
                  <a:effectLst>
                    <a:outerShdw blurRad="38100" dist="12700" dir="5400000" rotWithShape="0">
                      <a:srgbClr val="000000">
                        <a:alpha val="50000"/>
                      </a:srgbClr>
                    </a:outerShdw>
                  </a:effectLst>
                </a:endParaRPr>
              </a:p>
            </p:txBody>
          </p:sp>
        </p:grpSp>
        <p:grpSp>
          <p:nvGrpSpPr>
            <p:cNvPr id="33" name="ï$ḻíďè"/>
            <p:cNvGrpSpPr/>
            <p:nvPr/>
          </p:nvGrpSpPr>
          <p:grpSpPr>
            <a:xfrm rot="0">
              <a:off x="8030685" y="1137735"/>
              <a:ext cx="577851" cy="577851"/>
              <a:chOff x="149878" y="2195570"/>
              <a:chExt cx="577851" cy="577851"/>
            </a:xfrm>
          </p:grpSpPr>
          <p:sp>
            <p:nvSpPr>
              <p:cNvPr id="34" name="íṡ1ïdé"/>
              <p:cNvSpPr/>
              <p:nvPr/>
            </p:nvSpPr>
            <p:spPr>
              <a:xfrm>
                <a:off x="149878" y="2195570"/>
                <a:ext cx="577851" cy="577851"/>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defRPr sz="3200"/>
                </a:pPr>
                <a:endParaRPr sz="1600"/>
              </a:p>
            </p:txBody>
          </p:sp>
          <p:sp>
            <p:nvSpPr>
              <p:cNvPr id="35" name="îṣḷíḑè"/>
              <p:cNvSpPr/>
              <p:nvPr/>
            </p:nvSpPr>
            <p:spPr>
              <a:xfrm>
                <a:off x="297900" y="2353108"/>
                <a:ext cx="281804" cy="2627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rgbClr val="FFFFFF"/>
              </a:solidFill>
              <a:ln w="12700" cap="flat">
                <a:noFill/>
                <a:miter lim="400000"/>
              </a:ln>
              <a:effectLst/>
            </p:spPr>
            <p:txBody>
              <a:bodyPr wrap="square" lIns="19050" tIns="19050" rIns="19050" bIns="1905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p>
            </p:txBody>
          </p:sp>
        </p:grpSp>
        <p:grpSp>
          <p:nvGrpSpPr>
            <p:cNvPr id="40" name="isḷïḋê"/>
            <p:cNvGrpSpPr/>
            <p:nvPr/>
          </p:nvGrpSpPr>
          <p:grpSpPr>
            <a:xfrm rot="0">
              <a:off x="8030685" y="3824054"/>
              <a:ext cx="577851" cy="577851"/>
              <a:chOff x="149878" y="3082030"/>
              <a:chExt cx="577851" cy="577851"/>
            </a:xfrm>
          </p:grpSpPr>
          <p:sp>
            <p:nvSpPr>
              <p:cNvPr id="41" name="íṡḻíďè"/>
              <p:cNvSpPr/>
              <p:nvPr/>
            </p:nvSpPr>
            <p:spPr>
              <a:xfrm>
                <a:off x="149878" y="3082030"/>
                <a:ext cx="577851" cy="577851"/>
              </a:xfrm>
              <a:prstGeom prst="roundRect">
                <a:avLst>
                  <a:gd name="adj" fmla="val 50000"/>
                </a:avLst>
              </a:prstGeom>
              <a:solidFill>
                <a:schemeClr val="tx2">
                  <a:lumMod val="20000"/>
                  <a:lumOff val="80000"/>
                </a:schemeClr>
              </a:solidFill>
              <a:ln w="12700" cap="flat">
                <a:noFill/>
                <a:miter lim="400000"/>
              </a:ln>
              <a:effectLst/>
            </p:spPr>
            <p:txBody>
              <a:bodyPr wrap="square" lIns="0" tIns="0" rIns="0" bIns="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defRPr sz="3200"/>
                </a:pPr>
                <a:endParaRPr sz="1600"/>
              </a:p>
            </p:txBody>
          </p:sp>
          <p:sp>
            <p:nvSpPr>
              <p:cNvPr id="42" name="ïSlíḑê"/>
              <p:cNvSpPr/>
              <p:nvPr/>
            </p:nvSpPr>
            <p:spPr>
              <a:xfrm>
                <a:off x="298200" y="3239568"/>
                <a:ext cx="281804" cy="2627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accent1"/>
              </a:solidFill>
              <a:ln w="12700" cap="flat">
                <a:noFill/>
                <a:miter lim="400000"/>
              </a:ln>
              <a:effectLst/>
            </p:spPr>
            <p:txBody>
              <a:bodyPr wrap="square" lIns="19050" tIns="19050" rIns="19050" bIns="1905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228600"/>
                <a:endParaRPr sz="1500">
                  <a:solidFill>
                    <a:srgbClr val="FFFFFF"/>
                  </a:solidFill>
                  <a:effectLst>
                    <a:outerShdw blurRad="38100" dist="12700" dir="5400000" rotWithShape="0">
                      <a:srgbClr val="000000">
                        <a:alpha val="50000"/>
                      </a:srgbClr>
                    </a:outerShdw>
                  </a:effectLst>
                </a:endParaRPr>
              </a:p>
            </p:txBody>
          </p:sp>
        </p:grpSp>
      </p:grpSp>
      <p:sp>
        <p:nvSpPr>
          <p:cNvPr id="6" name="文本框 5"/>
          <p:cNvSpPr txBox="1"/>
          <p:nvPr/>
        </p:nvSpPr>
        <p:spPr>
          <a:xfrm>
            <a:off x="1181100" y="1595755"/>
            <a:ext cx="303022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 常见科技产品的发展历史</a:t>
            </a:r>
            <a:endParaRPr lang="zh-CN" altLang="en-US" b="1"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1068705" y="2190750"/>
            <a:ext cx="3489960" cy="1050925"/>
          </a:xfrm>
          <a:prstGeom prst="rect">
            <a:avLst/>
          </a:prstGeom>
          <a:noFill/>
        </p:spPr>
        <p:txBody>
          <a:bodyPr wrap="square" rtlCol="0" anchor="t">
            <a:spAutoFit/>
          </a:bodyPr>
          <a:p>
            <a:pPr>
              <a:lnSpc>
                <a:spcPct val="130000"/>
              </a:lnSpc>
            </a:pPr>
            <a:r>
              <a:rPr lang="en-US" altLang="zh-CN" sz="1600" dirty="0" smtClean="0">
                <a:latin typeface="Arial" panose="020B0604020202020204" pitchFamily="34" charset="0"/>
                <a:ea typeface="微软雅黑" panose="020B0503020204020204" pitchFamily="34" charset="-122"/>
              </a:rPr>
              <a:t>    </a:t>
            </a:r>
            <a:r>
              <a:rPr lang="zh-CN" altLang="en-US" sz="1600" dirty="0" smtClean="0">
                <a:latin typeface="Arial" panose="020B0604020202020204" pitchFamily="34" charset="0"/>
                <a:ea typeface="微软雅黑" panose="020B0503020204020204" pitchFamily="34" charset="-122"/>
              </a:rPr>
              <a:t>教师可以通过向幼儿介绍生活中常见科技产品的发展历史，使其体会到它们与人们生活的关系。</a:t>
            </a:r>
            <a:endParaRPr lang="zh-CN" altLang="en-US" sz="1600" dirty="0" smtClean="0">
              <a:latin typeface="Arial" panose="020B0604020202020204" pitchFamily="34" charset="0"/>
              <a:ea typeface="微软雅黑" panose="020B0503020204020204" pitchFamily="34" charset="-122"/>
            </a:endParaRPr>
          </a:p>
        </p:txBody>
      </p:sp>
      <p:sp>
        <p:nvSpPr>
          <p:cNvPr id="8" name="文本框 7"/>
          <p:cNvSpPr txBox="1"/>
          <p:nvPr/>
        </p:nvSpPr>
        <p:spPr>
          <a:xfrm>
            <a:off x="8536305" y="989330"/>
            <a:ext cx="303022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3. 使用简单的工具</a:t>
            </a:r>
            <a:endParaRPr lang="zh-CN" altLang="en-US" b="1" dirty="0" smtClean="0">
              <a:latin typeface="Arial" panose="020B0604020202020204" pitchFamily="34" charset="0"/>
              <a:ea typeface="微软雅黑" panose="020B0503020204020204" pitchFamily="34" charset="-122"/>
            </a:endParaRPr>
          </a:p>
        </p:txBody>
      </p:sp>
      <p:sp>
        <p:nvSpPr>
          <p:cNvPr id="13" name="文本框 12"/>
          <p:cNvSpPr txBox="1"/>
          <p:nvPr/>
        </p:nvSpPr>
        <p:spPr>
          <a:xfrm>
            <a:off x="7833360" y="1555115"/>
            <a:ext cx="3791585" cy="1691005"/>
          </a:xfrm>
          <a:prstGeom prst="rect">
            <a:avLst/>
          </a:prstGeom>
          <a:noFill/>
        </p:spPr>
        <p:txBody>
          <a:bodyPr wrap="square" rtlCol="0" anchor="t">
            <a:spAutoFit/>
          </a:bodyPr>
          <a:p>
            <a:pPr>
              <a:lnSpc>
                <a:spcPct val="130000"/>
              </a:lnSpc>
            </a:pPr>
            <a:r>
              <a:rPr sz="1600" dirty="0" smtClean="0">
                <a:latin typeface="Arial" panose="020B0604020202020204" pitchFamily="34" charset="0"/>
                <a:ea typeface="微软雅黑" panose="020B0503020204020204" pitchFamily="34" charset="-122"/>
              </a:rPr>
              <a:t>教师可以让幼儿尝试使用棍子、锤子、钳子、螺丝钉、钣手等工具，培养他们的实际操作能力，并使其在实践中认识到工具的用途，体验人们借助工具可以做更多更难事情的成就感。</a:t>
            </a:r>
            <a:endParaRPr sz="1600" dirty="0" smtClean="0">
              <a:latin typeface="Arial" panose="020B0604020202020204" pitchFamily="34" charset="0"/>
              <a:ea typeface="微软雅黑" panose="020B0503020204020204" pitchFamily="34" charset="-122"/>
            </a:endParaRPr>
          </a:p>
        </p:txBody>
      </p:sp>
      <p:sp>
        <p:nvSpPr>
          <p:cNvPr id="14" name="文本框 13"/>
          <p:cNvSpPr txBox="1"/>
          <p:nvPr/>
        </p:nvSpPr>
        <p:spPr>
          <a:xfrm>
            <a:off x="1101090" y="3525520"/>
            <a:ext cx="303022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4. 简单的科技小制作</a:t>
            </a:r>
            <a:endParaRPr lang="zh-CN" altLang="en-US" b="1" dirty="0" smtClean="0">
              <a:latin typeface="Arial" panose="020B0604020202020204" pitchFamily="34" charset="0"/>
              <a:ea typeface="微软雅黑" panose="020B0503020204020204" pitchFamily="34" charset="-122"/>
            </a:endParaRPr>
          </a:p>
        </p:txBody>
      </p:sp>
      <p:sp>
        <p:nvSpPr>
          <p:cNvPr id="17" name="文本框 16"/>
          <p:cNvSpPr txBox="1"/>
          <p:nvPr/>
        </p:nvSpPr>
        <p:spPr>
          <a:xfrm>
            <a:off x="871220" y="4039870"/>
            <a:ext cx="3489960" cy="1370965"/>
          </a:xfrm>
          <a:prstGeom prst="rect">
            <a:avLst/>
          </a:prstGeom>
          <a:noFill/>
        </p:spPr>
        <p:txBody>
          <a:bodyPr wrap="square" rtlCol="0" anchor="t">
            <a:spAutoFit/>
          </a:bodyPr>
          <a:p>
            <a:pPr>
              <a:lnSpc>
                <a:spcPct val="130000"/>
              </a:lnSpc>
            </a:pPr>
            <a:r>
              <a:rPr lang="en-US" sz="1600" dirty="0" smtClean="0">
                <a:latin typeface="Arial" panose="020B0604020202020204" pitchFamily="34" charset="0"/>
                <a:ea typeface="微软雅黑" panose="020B0503020204020204" pitchFamily="34" charset="-122"/>
              </a:rPr>
              <a:t>   </a:t>
            </a:r>
            <a:r>
              <a:rPr sz="1600" dirty="0" smtClean="0">
                <a:latin typeface="Arial" panose="020B0604020202020204" pitchFamily="34" charset="0"/>
                <a:ea typeface="微软雅黑" panose="020B0503020204020204" pitchFamily="34" charset="-122"/>
              </a:rPr>
              <a:t>在了解科技产品和探索科学现象的基础上，教师可以让幼儿学习运用工具和废旧物品制作简单的科技玩具，如小汽车、风车、陀螺等。</a:t>
            </a:r>
            <a:endParaRPr sz="1600" dirty="0" smtClean="0">
              <a:latin typeface="Arial" panose="020B0604020202020204" pitchFamily="34" charset="0"/>
              <a:ea typeface="微软雅黑" panose="020B0503020204020204" pitchFamily="34" charset="-122"/>
            </a:endParaRPr>
          </a:p>
        </p:txBody>
      </p:sp>
      <p:sp>
        <p:nvSpPr>
          <p:cNvPr id="18" name="文本框 17"/>
          <p:cNvSpPr txBox="1"/>
          <p:nvPr/>
        </p:nvSpPr>
        <p:spPr>
          <a:xfrm>
            <a:off x="8415655" y="3683000"/>
            <a:ext cx="3030220" cy="81026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5. 熟悉科学家、工程技术专家的故事</a:t>
            </a:r>
            <a:endParaRPr lang="zh-CN" altLang="en-US" b="1" dirty="0" smtClean="0">
              <a:latin typeface="Arial" panose="020B0604020202020204" pitchFamily="34" charset="0"/>
              <a:ea typeface="微软雅黑" panose="020B0503020204020204" pitchFamily="34" charset="-122"/>
            </a:endParaRPr>
          </a:p>
        </p:txBody>
      </p:sp>
      <p:sp>
        <p:nvSpPr>
          <p:cNvPr id="22" name="文本框 21"/>
          <p:cNvSpPr txBox="1"/>
          <p:nvPr/>
        </p:nvSpPr>
        <p:spPr>
          <a:xfrm>
            <a:off x="6779260" y="4493260"/>
            <a:ext cx="4787265" cy="1170305"/>
          </a:xfrm>
          <a:prstGeom prst="rect">
            <a:avLst/>
          </a:prstGeom>
          <a:noFill/>
        </p:spPr>
        <p:txBody>
          <a:bodyPr wrap="square" rtlCol="0" anchor="t">
            <a:spAutoFit/>
          </a:bodyPr>
          <a:p>
            <a:pPr>
              <a:lnSpc>
                <a:spcPct val="130000"/>
              </a:lnSpc>
            </a:pPr>
            <a:r>
              <a:rPr dirty="0" smtClean="0">
                <a:latin typeface="Arial" panose="020B0604020202020204" pitchFamily="34" charset="0"/>
                <a:ea typeface="微软雅黑" panose="020B0503020204020204" pitchFamily="34" charset="-122"/>
              </a:rPr>
              <a:t>教师可以通过讲故事或看视频的方式，让幼儿了解科学家、工程技术专家的故事，及其对于科技发展所做的贡献。</a:t>
            </a:r>
            <a:endParaRPr dirty="0" smtClean="0">
              <a:latin typeface="Arial" panose="020B0604020202020204" pitchFamily="34" charset="0"/>
              <a:ea typeface="微软雅黑" panose="020B0503020204020204" pitchFamily="34" charset="-122"/>
            </a:endParaRPr>
          </a:p>
        </p:txBody>
      </p:sp>
      <p:pic>
        <p:nvPicPr>
          <p:cNvPr id="9" name="图片 8" descr="874db23545672d3f82778afabaa70582"/>
          <p:cNvPicPr>
            <a:picLocks noChangeAspect="1"/>
          </p:cNvPicPr>
          <p:nvPr/>
        </p:nvPicPr>
        <p:blipFill>
          <a:blip r:embed="rId2"/>
          <a:stretch>
            <a:fillRect/>
          </a:stretch>
        </p:blipFill>
        <p:spPr>
          <a:xfrm>
            <a:off x="2841625" y="5218430"/>
            <a:ext cx="1595120" cy="1194435"/>
          </a:xfrm>
          <a:prstGeom prst="rect">
            <a:avLst/>
          </a:prstGeom>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一、制定幼儿科学教育目标的依据</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254635" y="1128395"/>
            <a:ext cx="747395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（一）国家建设、社会发展对未来公民的基本要求</a:t>
            </a:r>
            <a:endParaRPr b="1" dirty="0" smtClean="0">
              <a:solidFill>
                <a:srgbClr val="FF0000"/>
              </a:solidFill>
              <a:latin typeface="Arial" panose="020B0604020202020204" pitchFamily="34" charset="0"/>
              <a:ea typeface="微软雅黑" panose="020B0503020204020204" pitchFamily="34" charset="-122"/>
            </a:endParaRPr>
          </a:p>
        </p:txBody>
      </p:sp>
      <p:pic>
        <p:nvPicPr>
          <p:cNvPr id="8" name="图片 7" descr="regtrg"/>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2929255" y="3555365"/>
            <a:ext cx="1826895" cy="2192655"/>
          </a:xfrm>
          <a:prstGeom prst="rect">
            <a:avLst/>
          </a:prstGeom>
        </p:spPr>
      </p:pic>
      <p:pic>
        <p:nvPicPr>
          <p:cNvPr id="9" name="图片 8" descr="regtrg"/>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flipH="1">
            <a:off x="7376795" y="3555365"/>
            <a:ext cx="1826895" cy="2192655"/>
          </a:xfrm>
          <a:prstGeom prst="rect">
            <a:avLst/>
          </a:prstGeom>
        </p:spPr>
      </p:pic>
      <p:pic>
        <p:nvPicPr>
          <p:cNvPr id="10" name="图片 9" descr="egggtfgght"/>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6098540" y="2608580"/>
            <a:ext cx="2192655" cy="1839595"/>
          </a:xfrm>
          <a:prstGeom prst="rect">
            <a:avLst/>
          </a:prstGeom>
        </p:spPr>
      </p:pic>
      <p:pic>
        <p:nvPicPr>
          <p:cNvPr id="11" name="图片 10" descr="egggtfgght"/>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flipH="1">
            <a:off x="3850005" y="2608580"/>
            <a:ext cx="2192655" cy="1839595"/>
          </a:xfrm>
          <a:prstGeom prst="rect">
            <a:avLst/>
          </a:prstGeom>
        </p:spPr>
      </p:pic>
      <p:cxnSp>
        <p:nvCxnSpPr>
          <p:cNvPr id="53" name="直接箭头连接符 52"/>
          <p:cNvCxnSpPr/>
          <p:nvPr>
            <p:custDataLst>
              <p:tags r:id="rId13"/>
            </p:custDataLst>
          </p:nvPr>
        </p:nvCxnSpPr>
        <p:spPr>
          <a:xfrm flipH="1" flipV="1">
            <a:off x="4796790" y="5142865"/>
            <a:ext cx="605155" cy="3810"/>
          </a:xfrm>
          <a:prstGeom prst="straightConnector1">
            <a:avLst/>
          </a:prstGeom>
          <a:ln w="12700">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cxnSp>
        <p:nvCxnSpPr>
          <p:cNvPr id="12" name="直接箭头连接符 11"/>
          <p:cNvCxnSpPr/>
          <p:nvPr>
            <p:custDataLst>
              <p:tags r:id="rId14"/>
            </p:custDataLst>
          </p:nvPr>
        </p:nvCxnSpPr>
        <p:spPr>
          <a:xfrm flipV="1">
            <a:off x="6637655" y="5151120"/>
            <a:ext cx="605155" cy="3810"/>
          </a:xfrm>
          <a:prstGeom prst="straightConnector1">
            <a:avLst/>
          </a:prstGeom>
          <a:ln w="12700">
            <a:solidFill>
              <a:srgbClr val="F35B06"/>
            </a:solidFill>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cxnSp>
        <p:nvCxnSpPr>
          <p:cNvPr id="13" name="直接箭头连接符 12"/>
          <p:cNvCxnSpPr/>
          <p:nvPr>
            <p:custDataLst>
              <p:tags r:id="rId15"/>
            </p:custDataLst>
          </p:nvPr>
        </p:nvCxnSpPr>
        <p:spPr>
          <a:xfrm flipH="1" flipV="1">
            <a:off x="5511165" y="4390390"/>
            <a:ext cx="184150" cy="389890"/>
          </a:xfrm>
          <a:prstGeom prst="straightConnector1">
            <a:avLst/>
          </a:prstGeom>
          <a:ln w="12700">
            <a:solidFill>
              <a:srgbClr val="F7B802"/>
            </a:solidFill>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cxnSp>
        <p:nvCxnSpPr>
          <p:cNvPr id="14" name="直接箭头连接符 13"/>
          <p:cNvCxnSpPr/>
          <p:nvPr>
            <p:custDataLst>
              <p:tags r:id="rId16"/>
            </p:custDataLst>
          </p:nvPr>
        </p:nvCxnSpPr>
        <p:spPr>
          <a:xfrm flipV="1">
            <a:off x="6414770" y="4408170"/>
            <a:ext cx="189865" cy="370840"/>
          </a:xfrm>
          <a:prstGeom prst="straightConnector1">
            <a:avLst/>
          </a:prstGeom>
          <a:ln w="12700">
            <a:solidFill>
              <a:srgbClr val="F18703"/>
            </a:solidFill>
            <a:prstDash val="sysDot"/>
            <a:headEnd type="oval" w="med" len="med"/>
            <a:tailEnd type="triangle" w="med" len="med"/>
          </a:ln>
        </p:spPr>
        <p:style>
          <a:lnRef idx="1">
            <a:srgbClr val="7578EC"/>
          </a:lnRef>
          <a:fillRef idx="0">
            <a:srgbClr val="7578EC"/>
          </a:fillRef>
          <a:effectRef idx="0">
            <a:srgbClr val="7578EC"/>
          </a:effectRef>
          <a:fontRef idx="minor">
            <a:srgbClr val="000000"/>
          </a:fontRef>
        </p:style>
      </p:cxnSp>
      <p:pic>
        <p:nvPicPr>
          <p:cNvPr id="22" name="图片 21" descr="343435383135323b333635383632333bcfc2bdb5"/>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3502025" y="4584065"/>
            <a:ext cx="480695" cy="480695"/>
          </a:xfrm>
          <a:prstGeom prst="rect">
            <a:avLst/>
          </a:prstGeom>
        </p:spPr>
      </p:pic>
      <p:pic>
        <p:nvPicPr>
          <p:cNvPr id="83" name="图片 82" descr="343435383135323b333635373139353bc7f7cac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870450" y="3148330"/>
            <a:ext cx="499745" cy="499745"/>
          </a:xfrm>
          <a:prstGeom prst="rect">
            <a:avLst/>
          </a:prstGeom>
        </p:spPr>
      </p:pic>
      <p:pic>
        <p:nvPicPr>
          <p:cNvPr id="84" name="图片 83" descr="343435383135323b333634393639323bcec4b5b5"/>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819265" y="3207385"/>
            <a:ext cx="509270" cy="509270"/>
          </a:xfrm>
          <a:prstGeom prst="rect">
            <a:avLst/>
          </a:prstGeom>
        </p:spPr>
      </p:pic>
      <p:pic>
        <p:nvPicPr>
          <p:cNvPr id="26" name="图片 25" descr="343435383135323b333634323338383bc9cfc9fd"/>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8127365" y="4625975"/>
            <a:ext cx="487680" cy="487680"/>
          </a:xfrm>
          <a:prstGeom prst="rect">
            <a:avLst/>
          </a:prstGeom>
        </p:spPr>
      </p:pic>
      <p:sp>
        <p:nvSpPr>
          <p:cNvPr id="79" name="文本框 78"/>
          <p:cNvSpPr txBox="1"/>
          <p:nvPr>
            <p:custDataLst>
              <p:tags r:id="rId29"/>
            </p:custDataLst>
          </p:nvPr>
        </p:nvSpPr>
        <p:spPr>
          <a:xfrm>
            <a:off x="4192905" y="4889500"/>
            <a:ext cx="445770" cy="368300"/>
          </a:xfrm>
          <a:prstGeom prst="rect">
            <a:avLst/>
          </a:prstGeom>
          <a:noFill/>
        </p:spPr>
        <p:txBody>
          <a:bodyPr wrap="none" rtlCol="0">
            <a:normAutofit fontScale="90000"/>
          </a:bodyPr>
          <a:p>
            <a:r>
              <a:rPr lang="en-US" altLang="zh-CN" dirty="0">
                <a:solidFill>
                  <a:srgbClr val="FFFFFF"/>
                </a:solidFill>
                <a:latin typeface="思源黑体 CN Bold" panose="020B0800000000000000" charset="-122"/>
                <a:ea typeface="思源黑体 CN Bold" panose="020B0800000000000000" charset="-122"/>
              </a:rPr>
              <a:t>01</a:t>
            </a:r>
            <a:endParaRPr lang="en-US" altLang="zh-CN" dirty="0">
              <a:solidFill>
                <a:srgbClr val="FFFFFF"/>
              </a:solidFill>
              <a:latin typeface="思源黑体 CN Bold" panose="020B0800000000000000" charset="-122"/>
              <a:ea typeface="思源黑体 CN Bold" panose="020B0800000000000000" charset="-122"/>
            </a:endParaRPr>
          </a:p>
        </p:txBody>
      </p:sp>
      <p:sp>
        <p:nvSpPr>
          <p:cNvPr id="19" name="文本框 18"/>
          <p:cNvSpPr txBox="1"/>
          <p:nvPr>
            <p:custDataLst>
              <p:tags r:id="rId30"/>
            </p:custDataLst>
          </p:nvPr>
        </p:nvSpPr>
        <p:spPr>
          <a:xfrm>
            <a:off x="5161280" y="3933825"/>
            <a:ext cx="475615" cy="368300"/>
          </a:xfrm>
          <a:prstGeom prst="rect">
            <a:avLst/>
          </a:prstGeom>
          <a:noFill/>
        </p:spPr>
        <p:txBody>
          <a:bodyPr wrap="none" rtlCol="0">
            <a:normAutofit fontScale="90000"/>
          </a:bodyPr>
          <a:p>
            <a:r>
              <a:rPr lang="en-US" altLang="zh-CN">
                <a:solidFill>
                  <a:srgbClr val="FFFFFF"/>
                </a:solidFill>
                <a:latin typeface="思源黑体 CN Bold" panose="020B0800000000000000" charset="-122"/>
                <a:ea typeface="思源黑体 CN Bold" panose="020B0800000000000000" charset="-122"/>
              </a:rPr>
              <a:t>02</a:t>
            </a:r>
            <a:endParaRPr lang="en-US" altLang="zh-CN">
              <a:solidFill>
                <a:srgbClr val="FFFFFF"/>
              </a:solidFill>
              <a:latin typeface="思源黑体 CN Bold" panose="020B0800000000000000" charset="-122"/>
              <a:ea typeface="思源黑体 CN Bold" panose="020B0800000000000000" charset="-122"/>
            </a:endParaRPr>
          </a:p>
        </p:txBody>
      </p:sp>
      <p:sp>
        <p:nvSpPr>
          <p:cNvPr id="20" name="文本框 19"/>
          <p:cNvSpPr txBox="1"/>
          <p:nvPr>
            <p:custDataLst>
              <p:tags r:id="rId31"/>
            </p:custDataLst>
          </p:nvPr>
        </p:nvSpPr>
        <p:spPr>
          <a:xfrm>
            <a:off x="6512560" y="3950335"/>
            <a:ext cx="478155" cy="368300"/>
          </a:xfrm>
          <a:prstGeom prst="rect">
            <a:avLst/>
          </a:prstGeom>
          <a:noFill/>
        </p:spPr>
        <p:txBody>
          <a:bodyPr wrap="none" rtlCol="0">
            <a:normAutofit fontScale="90000"/>
          </a:bodyPr>
          <a:p>
            <a:r>
              <a:rPr lang="en-US" altLang="zh-CN">
                <a:solidFill>
                  <a:srgbClr val="FFFFFF"/>
                </a:solidFill>
                <a:latin typeface="思源黑体 CN Bold" panose="020B0800000000000000" charset="-122"/>
                <a:ea typeface="思源黑体 CN Bold" panose="020B0800000000000000" charset="-122"/>
              </a:rPr>
              <a:t>03</a:t>
            </a:r>
            <a:endParaRPr lang="en-US" altLang="zh-CN">
              <a:solidFill>
                <a:srgbClr val="FFFFFF"/>
              </a:solidFill>
              <a:latin typeface="思源黑体 CN Bold" panose="020B0800000000000000" charset="-122"/>
              <a:ea typeface="思源黑体 CN Bold" panose="020B0800000000000000" charset="-122"/>
            </a:endParaRPr>
          </a:p>
        </p:txBody>
      </p:sp>
      <p:sp>
        <p:nvSpPr>
          <p:cNvPr id="21" name="文本框 20"/>
          <p:cNvSpPr txBox="1"/>
          <p:nvPr>
            <p:custDataLst>
              <p:tags r:id="rId32"/>
            </p:custDataLst>
          </p:nvPr>
        </p:nvSpPr>
        <p:spPr>
          <a:xfrm>
            <a:off x="7487920" y="4902835"/>
            <a:ext cx="481330" cy="368300"/>
          </a:xfrm>
          <a:prstGeom prst="rect">
            <a:avLst/>
          </a:prstGeom>
          <a:noFill/>
        </p:spPr>
        <p:txBody>
          <a:bodyPr wrap="none" rtlCol="0">
            <a:normAutofit fontScale="90000"/>
          </a:bodyPr>
          <a:p>
            <a:r>
              <a:rPr lang="en-US" altLang="zh-CN">
                <a:solidFill>
                  <a:srgbClr val="FFFFFF"/>
                </a:solidFill>
                <a:latin typeface="思源黑体 CN Bold" panose="020B0800000000000000" charset="-122"/>
                <a:ea typeface="思源黑体 CN Bold" panose="020B0800000000000000" charset="-122"/>
              </a:rPr>
              <a:t>04</a:t>
            </a:r>
            <a:endParaRPr lang="en-US" altLang="zh-CN">
              <a:solidFill>
                <a:srgbClr val="FFFFFF"/>
              </a:solidFill>
              <a:latin typeface="思源黑体 CN Bold" panose="020B0800000000000000" charset="-122"/>
              <a:ea typeface="思源黑体 CN Bold" panose="020B0800000000000000" charset="-122"/>
            </a:endParaRPr>
          </a:p>
        </p:txBody>
      </p:sp>
      <p:sp>
        <p:nvSpPr>
          <p:cNvPr id="46" name="文本框 45"/>
          <p:cNvSpPr txBox="1"/>
          <p:nvPr>
            <p:custDataLst>
              <p:tags r:id="rId33"/>
            </p:custDataLst>
          </p:nvPr>
        </p:nvSpPr>
        <p:spPr>
          <a:xfrm>
            <a:off x="1229360" y="3950335"/>
            <a:ext cx="1699895" cy="398780"/>
          </a:xfrm>
          <a:prstGeom prst="rect">
            <a:avLst/>
          </a:prstGeom>
          <a:noFill/>
        </p:spPr>
        <p:txBody>
          <a:bodyPr wrap="square" rtlCol="0">
            <a:spAutoFit/>
          </a:bodyPr>
          <a:p>
            <a:pPr algn="r">
              <a:lnSpc>
                <a:spcPct val="100000"/>
              </a:lnSpc>
            </a:pPr>
            <a:r>
              <a:rPr lang="zh-CN" altLang="en-US" sz="2000">
                <a:solidFill>
                  <a:srgbClr val="7578EC"/>
                </a:solidFill>
                <a:uFillTx/>
                <a:latin typeface="思源黑体 CN Bold" panose="020B0800000000000000" charset="-122"/>
                <a:ea typeface="思源黑体 CN Bold" panose="020B0800000000000000" charset="-122"/>
              </a:rPr>
              <a:t>经济全球化</a:t>
            </a:r>
            <a:endParaRPr lang="zh-CN" altLang="en-US" sz="2000">
              <a:solidFill>
                <a:srgbClr val="7578EC"/>
              </a:solidFill>
              <a:uFillTx/>
              <a:latin typeface="思源黑体 CN Bold" panose="020B0800000000000000" charset="-122"/>
              <a:ea typeface="思源黑体 CN Bold" panose="020B0800000000000000" charset="-122"/>
            </a:endParaRPr>
          </a:p>
        </p:txBody>
      </p:sp>
      <p:sp>
        <p:nvSpPr>
          <p:cNvPr id="5" name="文本框 4"/>
          <p:cNvSpPr txBox="1"/>
          <p:nvPr>
            <p:custDataLst>
              <p:tags r:id="rId34"/>
            </p:custDataLst>
          </p:nvPr>
        </p:nvSpPr>
        <p:spPr>
          <a:xfrm>
            <a:off x="547370" y="4360545"/>
            <a:ext cx="2381885" cy="737235"/>
          </a:xfrm>
          <a:prstGeom prst="rect">
            <a:avLst/>
          </a:prstGeom>
          <a:noFill/>
        </p:spPr>
        <p:txBody>
          <a:bodyPr wrap="square" rtlCol="0">
            <a:spAutoFit/>
          </a:bodyPr>
          <a:p>
            <a:pPr algn="l" fontAlgn="auto">
              <a:lnSpc>
                <a:spcPct val="100000"/>
              </a:lnSpc>
            </a:pPr>
            <a:r>
              <a:rPr lang="zh-CN" altLang="en-US" sz="1400">
                <a:solidFill>
                  <a:srgbClr val="FFFFFF">
                    <a:lumMod val="50000"/>
                  </a:srgbClr>
                </a:solidFill>
                <a:uFillTx/>
                <a:latin typeface="思源黑体 CN Regular" panose="020B0500000000000000" charset="-122"/>
                <a:ea typeface="思源黑体 CN Regular" panose="020B0500000000000000" charset="-122"/>
              </a:rPr>
              <a:t>人才国际化是经济全球化导致人力资源在全球范围内流动的必然结果。</a:t>
            </a:r>
            <a:endParaRPr lang="zh-CN" altLang="en-US" sz="1400">
              <a:solidFill>
                <a:srgbClr val="FFFFFF">
                  <a:lumMod val="50000"/>
                </a:srgbClr>
              </a:solidFill>
              <a:uFillTx/>
              <a:latin typeface="思源黑体 CN Regular" panose="020B0500000000000000" charset="-122"/>
              <a:ea typeface="思源黑体 CN Regular" panose="020B0500000000000000" charset="-122"/>
            </a:endParaRPr>
          </a:p>
        </p:txBody>
      </p:sp>
      <p:sp>
        <p:nvSpPr>
          <p:cNvPr id="7" name="文本框 6"/>
          <p:cNvSpPr txBox="1"/>
          <p:nvPr>
            <p:custDataLst>
              <p:tags r:id="rId35"/>
            </p:custDataLst>
          </p:nvPr>
        </p:nvSpPr>
        <p:spPr>
          <a:xfrm>
            <a:off x="1877060" y="1684655"/>
            <a:ext cx="2915920" cy="398780"/>
          </a:xfrm>
          <a:prstGeom prst="rect">
            <a:avLst/>
          </a:prstGeom>
          <a:noFill/>
        </p:spPr>
        <p:txBody>
          <a:bodyPr wrap="square" rtlCol="0">
            <a:spAutoFit/>
          </a:bodyPr>
          <a:p>
            <a:pPr algn="r"/>
            <a:r>
              <a:rPr lang="zh-CN" altLang="en-US" sz="2000">
                <a:solidFill>
                  <a:srgbClr val="F7B802"/>
                </a:solidFill>
                <a:uFillTx/>
                <a:latin typeface="思源黑体 CN Bold" panose="020B0800000000000000" charset="-122"/>
                <a:ea typeface="思源黑体 CN Bold" panose="020B0800000000000000" charset="-122"/>
              </a:rPr>
              <a:t>社会信息化、网络化</a:t>
            </a:r>
            <a:endParaRPr lang="zh-CN" altLang="en-US" sz="2000">
              <a:solidFill>
                <a:srgbClr val="F7B802"/>
              </a:solidFill>
              <a:uFillTx/>
              <a:latin typeface="思源黑体 CN Bold" panose="020B0800000000000000" charset="-122"/>
              <a:ea typeface="思源黑体 CN Bold" panose="020B0800000000000000" charset="-122"/>
            </a:endParaRPr>
          </a:p>
        </p:txBody>
      </p:sp>
      <p:sp>
        <p:nvSpPr>
          <p:cNvPr id="30" name="文本框 29"/>
          <p:cNvSpPr txBox="1"/>
          <p:nvPr>
            <p:custDataLst>
              <p:tags r:id="rId36"/>
            </p:custDataLst>
          </p:nvPr>
        </p:nvSpPr>
        <p:spPr>
          <a:xfrm>
            <a:off x="414655" y="2169795"/>
            <a:ext cx="4378325" cy="953135"/>
          </a:xfrm>
          <a:prstGeom prst="rect">
            <a:avLst/>
          </a:prstGeom>
          <a:noFill/>
        </p:spPr>
        <p:txBody>
          <a:bodyPr wrap="square" rtlCol="0">
            <a:spAutoFit/>
          </a:bodyPr>
          <a:p>
            <a:pPr algn="l" fontAlgn="auto">
              <a:lnSpc>
                <a:spcPct val="100000"/>
              </a:lnSpc>
            </a:pPr>
            <a:r>
              <a:rPr lang="zh-CN" altLang="en-US" sz="1400">
                <a:solidFill>
                  <a:srgbClr val="FFFFFF">
                    <a:lumMod val="50000"/>
                  </a:srgbClr>
                </a:solidFill>
                <a:uFillTx/>
                <a:latin typeface="思源黑体 CN Regular" panose="020B0500000000000000" charset="-122"/>
                <a:ea typeface="思源黑体 CN Regular" panose="020B0500000000000000" charset="-122"/>
              </a:rPr>
              <a:t>我们处于信息化时代中，以数字化、网络化、多媒体化为代表的现代信息技术，改变了人们传统的生活、学习和工作方式，也改变了人才成长的环境，影响着人才成长的方式，冲击着一些传统的人才理论。</a:t>
            </a:r>
            <a:endParaRPr lang="zh-CN" altLang="en-US" sz="1400">
              <a:solidFill>
                <a:srgbClr val="FFFFFF">
                  <a:lumMod val="50000"/>
                </a:srgbClr>
              </a:solidFill>
              <a:uFillTx/>
              <a:latin typeface="思源黑体 CN Regular" panose="020B0500000000000000" charset="-122"/>
              <a:ea typeface="思源黑体 CN Regular" panose="020B0500000000000000" charset="-122"/>
            </a:endParaRPr>
          </a:p>
        </p:txBody>
      </p:sp>
      <p:sp>
        <p:nvSpPr>
          <p:cNvPr id="31" name="文本框 30"/>
          <p:cNvSpPr txBox="1"/>
          <p:nvPr>
            <p:custDataLst>
              <p:tags r:id="rId37"/>
            </p:custDataLst>
          </p:nvPr>
        </p:nvSpPr>
        <p:spPr>
          <a:xfrm flipH="1">
            <a:off x="6604635" y="1128395"/>
            <a:ext cx="1699895" cy="398780"/>
          </a:xfrm>
          <a:prstGeom prst="rect">
            <a:avLst/>
          </a:prstGeom>
          <a:noFill/>
        </p:spPr>
        <p:txBody>
          <a:bodyPr wrap="square" rtlCol="0">
            <a:spAutoFit/>
          </a:bodyPr>
          <a:p>
            <a:pPr algn="l"/>
            <a:r>
              <a:rPr lang="zh-CN" altLang="en-US" sz="2000">
                <a:solidFill>
                  <a:srgbClr val="F18703"/>
                </a:solidFill>
                <a:uFillTx/>
                <a:latin typeface="思源黑体 CN Bold" panose="020B0800000000000000" charset="-122"/>
                <a:ea typeface="思源黑体 CN Bold" panose="020B0800000000000000" charset="-122"/>
              </a:rPr>
              <a:t>生活智能化</a:t>
            </a:r>
            <a:endParaRPr lang="zh-CN" altLang="en-US" sz="2000">
              <a:solidFill>
                <a:srgbClr val="F18703"/>
              </a:solidFill>
              <a:uFillTx/>
              <a:latin typeface="思源黑体 CN Bold" panose="020B0800000000000000" charset="-122"/>
              <a:ea typeface="思源黑体 CN Bold" panose="020B0800000000000000" charset="-122"/>
            </a:endParaRPr>
          </a:p>
        </p:txBody>
      </p:sp>
      <p:sp>
        <p:nvSpPr>
          <p:cNvPr id="32" name="文本框 31"/>
          <p:cNvSpPr txBox="1"/>
          <p:nvPr>
            <p:custDataLst>
              <p:tags r:id="rId38"/>
            </p:custDataLst>
          </p:nvPr>
        </p:nvSpPr>
        <p:spPr>
          <a:xfrm flipH="1">
            <a:off x="6604635" y="1638935"/>
            <a:ext cx="4632960" cy="737235"/>
          </a:xfrm>
          <a:prstGeom prst="rect">
            <a:avLst/>
          </a:prstGeom>
          <a:noFill/>
        </p:spPr>
        <p:txBody>
          <a:bodyPr wrap="square" rtlCol="0">
            <a:spAutoFit/>
          </a:bodyPr>
          <a:p>
            <a:pPr algn="l" fontAlgn="auto">
              <a:lnSpc>
                <a:spcPct val="100000"/>
              </a:lnSpc>
            </a:pPr>
            <a:r>
              <a:rPr lang="zh-CN" altLang="en-US" sz="1400">
                <a:solidFill>
                  <a:srgbClr val="FFFFFF">
                    <a:lumMod val="50000"/>
                  </a:srgbClr>
                </a:solidFill>
                <a:uFillTx/>
                <a:latin typeface="思源黑体 CN Regular" panose="020B0500000000000000" charset="-122"/>
                <a:ea typeface="思源黑体 CN Regular" panose="020B0500000000000000" charset="-122"/>
              </a:rPr>
              <a:t>科学技术日新月异的发展，使我们的生活与科技密切相关。智能机器、智能机器人、智能家居，科学技术在改变人们生活方式的同时，也对人类提出了更多的挑战。</a:t>
            </a:r>
            <a:endParaRPr lang="zh-CN" altLang="en-US" sz="1400">
              <a:solidFill>
                <a:srgbClr val="FFFFFF">
                  <a:lumMod val="50000"/>
                </a:srgbClr>
              </a:solidFill>
              <a:uFillTx/>
              <a:latin typeface="思源黑体 CN Regular" panose="020B0500000000000000" charset="-122"/>
              <a:ea typeface="思源黑体 CN Regular" panose="020B0500000000000000" charset="-122"/>
            </a:endParaRPr>
          </a:p>
        </p:txBody>
      </p:sp>
      <p:sp>
        <p:nvSpPr>
          <p:cNvPr id="33" name="文本框 32"/>
          <p:cNvSpPr txBox="1"/>
          <p:nvPr>
            <p:custDataLst>
              <p:tags r:id="rId39"/>
            </p:custDataLst>
          </p:nvPr>
        </p:nvSpPr>
        <p:spPr>
          <a:xfrm flipH="1">
            <a:off x="9283700" y="2755900"/>
            <a:ext cx="1699895" cy="706755"/>
          </a:xfrm>
          <a:prstGeom prst="rect">
            <a:avLst/>
          </a:prstGeom>
          <a:noFill/>
        </p:spPr>
        <p:txBody>
          <a:bodyPr wrap="square" rtlCol="0">
            <a:spAutoFit/>
          </a:bodyPr>
          <a:p>
            <a:pPr algn="l"/>
            <a:r>
              <a:rPr lang="zh-CN" altLang="en-US" sz="2000">
                <a:solidFill>
                  <a:srgbClr val="F35B06"/>
                </a:solidFill>
                <a:uFillTx/>
                <a:latin typeface="思源黑体 CN Bold" panose="020B0800000000000000" charset="-122"/>
                <a:ea typeface="思源黑体 CN Bold" panose="020B0800000000000000" charset="-122"/>
              </a:rPr>
              <a:t>人类生存环境的挑战</a:t>
            </a:r>
            <a:endParaRPr lang="zh-CN" altLang="en-US" sz="2000">
              <a:solidFill>
                <a:srgbClr val="F35B06"/>
              </a:solidFill>
              <a:uFillTx/>
              <a:latin typeface="思源黑体 CN Bold" panose="020B0800000000000000" charset="-122"/>
              <a:ea typeface="思源黑体 CN Bold" panose="020B0800000000000000" charset="-122"/>
            </a:endParaRPr>
          </a:p>
        </p:txBody>
      </p:sp>
      <p:sp>
        <p:nvSpPr>
          <p:cNvPr id="36" name="文本框 35"/>
          <p:cNvSpPr txBox="1"/>
          <p:nvPr>
            <p:custDataLst>
              <p:tags r:id="rId40"/>
            </p:custDataLst>
          </p:nvPr>
        </p:nvSpPr>
        <p:spPr>
          <a:xfrm flipH="1">
            <a:off x="9283700" y="3535045"/>
            <a:ext cx="2406015" cy="2030095"/>
          </a:xfrm>
          <a:prstGeom prst="rect">
            <a:avLst/>
          </a:prstGeom>
          <a:noFill/>
        </p:spPr>
        <p:txBody>
          <a:bodyPr wrap="square" rtlCol="0">
            <a:spAutoFit/>
          </a:bodyPr>
          <a:p>
            <a:pPr algn="l" fontAlgn="auto">
              <a:lnSpc>
                <a:spcPct val="100000"/>
              </a:lnSpc>
            </a:pPr>
            <a:r>
              <a:rPr lang="zh-CN" altLang="en-US" sz="1400">
                <a:solidFill>
                  <a:srgbClr val="FFFFFF">
                    <a:lumMod val="50000"/>
                  </a:srgbClr>
                </a:solidFill>
                <a:uFillTx/>
                <a:latin typeface="思源黑体 CN Regular" panose="020B0500000000000000" charset="-122"/>
                <a:ea typeface="思源黑体 CN Regular" panose="020B0500000000000000" charset="-122"/>
              </a:rPr>
              <a:t>现代工业文明在创造大量物质财富的同时，也消耗了大量的自然资源，制造了大量的生活垃圾和工业垃圾，人类社会面临着自然资源枯竭、温室气体排放、海平面上升等环境问题，这些问题对人类的生存和发展提出了更多的新挑战。</a:t>
            </a:r>
            <a:endParaRPr lang="zh-CN" altLang="en-US" sz="1400">
              <a:solidFill>
                <a:srgbClr val="FFFFFF">
                  <a:lumMod val="50000"/>
                </a:srgbClr>
              </a:solidFill>
              <a:uFillTx/>
              <a:latin typeface="思源黑体 CN Regular" panose="020B0500000000000000" charset="-122"/>
              <a:ea typeface="思源黑体 CN Regular" panose="020B0500000000000000" charset="-122"/>
            </a:endParaRPr>
          </a:p>
        </p:txBody>
      </p:sp>
      <p:sp>
        <p:nvSpPr>
          <p:cNvPr id="15" name="文本框 14"/>
          <p:cNvSpPr txBox="1"/>
          <p:nvPr>
            <p:custDataLst>
              <p:tags r:id="rId41"/>
            </p:custDataLst>
          </p:nvPr>
        </p:nvSpPr>
        <p:spPr>
          <a:xfrm flipH="1">
            <a:off x="1890395" y="6022975"/>
            <a:ext cx="8411845" cy="398780"/>
          </a:xfrm>
          <a:prstGeom prst="rect">
            <a:avLst/>
          </a:prstGeom>
          <a:noFill/>
        </p:spPr>
        <p:txBody>
          <a:bodyPr wrap="square" rtlCol="0">
            <a:spAutoFit/>
          </a:bodyPr>
          <a:p>
            <a:pPr algn="ctr"/>
            <a:r>
              <a:rPr lang="zh-CN" altLang="en-US" sz="2000">
                <a:solidFill>
                  <a:srgbClr val="000000">
                    <a:lumMod val="75000"/>
                    <a:lumOff val="25000"/>
                  </a:srgbClr>
                </a:solidFill>
                <a:uFillTx/>
                <a:latin typeface="思源黑体 CN Bold" panose="020B0800000000000000" charset="-122"/>
                <a:ea typeface="思源黑体 CN Bold" panose="020B0800000000000000" charset="-122"/>
              </a:rPr>
              <a:t>从幼儿教育的角度来看，当前社会发展呈现出以上基本特征。</a:t>
            </a:r>
            <a:endParaRPr lang="zh-CN" altLang="en-US" sz="2000">
              <a:solidFill>
                <a:srgbClr val="000000">
                  <a:lumMod val="75000"/>
                  <a:lumOff val="25000"/>
                </a:srgbClr>
              </a:solidFill>
              <a:uFillTx/>
              <a:latin typeface="思源黑体 CN Bold" panose="020B0800000000000000" charset="-122"/>
              <a:ea typeface="思源黑体 CN Bold" panose="020B0800000000000000" charset="-122"/>
            </a:endParaRPr>
          </a:p>
        </p:txBody>
      </p:sp>
      <p:pic>
        <p:nvPicPr>
          <p:cNvPr id="16" name="图片 15" descr="343435383036303b343532343134383bcdc5b6d3d0add7f7"/>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752465" y="4918710"/>
            <a:ext cx="597535" cy="597535"/>
          </a:xfrm>
          <a:prstGeom prst="rect">
            <a:avLst/>
          </a:prstGeom>
        </p:spPr>
      </p:pic>
    </p:spTree>
    <p:custDataLst>
      <p:tags r:id="rId45"/>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1308100" y="396875"/>
            <a:ext cx="2940685"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思考与练习</a:t>
            </a:r>
            <a:endParaRPr lang="zh-CN" altLang="en-US" sz="3200" b="1" dirty="0" smtClean="0">
              <a:latin typeface="方正少儿_GBK" panose="03000509000000000000" charset="-122"/>
              <a:ea typeface="方正少儿_GBK" panose="03000509000000000000" charset="-122"/>
            </a:endParaRPr>
          </a:p>
        </p:txBody>
      </p:sp>
      <p:sp>
        <p:nvSpPr>
          <p:cNvPr id="14" name="文本框 13"/>
          <p:cNvSpPr txBox="1"/>
          <p:nvPr/>
        </p:nvSpPr>
        <p:spPr>
          <a:xfrm>
            <a:off x="584200" y="1636395"/>
            <a:ext cx="11167745" cy="3415030"/>
          </a:xfrm>
          <a:prstGeom prst="rect">
            <a:avLst/>
          </a:prstGeom>
          <a:noFill/>
        </p:spPr>
        <p:txBody>
          <a:bodyPr wrap="square" rtlCol="0" anchor="t">
            <a:spAutoFit/>
          </a:bodyPr>
          <a:p>
            <a:pPr>
              <a:lnSpc>
                <a:spcPct val="200000"/>
              </a:lnSpc>
            </a:pPr>
            <a:r>
              <a:rPr dirty="0" smtClean="0">
                <a:latin typeface="Arial" panose="020B0604020202020204" pitchFamily="34" charset="0"/>
                <a:ea typeface="微软雅黑" panose="020B0503020204020204" pitchFamily="34" charset="-122"/>
              </a:rPr>
              <a:t>1. 制定幼儿科学教育目标时，教师需要考虑哪些因素？</a:t>
            </a:r>
            <a:endParaRPr dirty="0" smtClean="0">
              <a:latin typeface="Arial" panose="020B0604020202020204" pitchFamily="34" charset="0"/>
              <a:ea typeface="微软雅黑" panose="020B0503020204020204" pitchFamily="34" charset="-122"/>
            </a:endParaRPr>
          </a:p>
          <a:p>
            <a:pPr>
              <a:lnSpc>
                <a:spcPct val="200000"/>
              </a:lnSpc>
            </a:pPr>
            <a:r>
              <a:rPr dirty="0" smtClean="0">
                <a:latin typeface="Arial" panose="020B0604020202020204" pitchFamily="34" charset="0"/>
                <a:ea typeface="微软雅黑" panose="020B0503020204020204" pitchFamily="34" charset="-122"/>
              </a:rPr>
              <a:t>2. 比较小班与中班的科学教育目标，说说它们有什么联系和区别？</a:t>
            </a:r>
            <a:endParaRPr dirty="0" smtClean="0">
              <a:latin typeface="Arial" panose="020B0604020202020204" pitchFamily="34" charset="0"/>
              <a:ea typeface="微软雅黑" panose="020B0503020204020204" pitchFamily="34" charset="-122"/>
            </a:endParaRPr>
          </a:p>
          <a:p>
            <a:pPr>
              <a:lnSpc>
                <a:spcPct val="200000"/>
              </a:lnSpc>
            </a:pPr>
            <a:r>
              <a:rPr dirty="0" smtClean="0">
                <a:latin typeface="Arial" panose="020B0604020202020204" pitchFamily="34" charset="0"/>
                <a:ea typeface="微软雅黑" panose="020B0503020204020204" pitchFamily="34" charset="-122"/>
              </a:rPr>
              <a:t>3. 利用所学知识为大班科学活动《桥》或小班科学活动《吹泡泡》设计活动目标。</a:t>
            </a:r>
            <a:endParaRPr dirty="0" smtClean="0">
              <a:latin typeface="Arial" panose="020B0604020202020204" pitchFamily="34" charset="0"/>
              <a:ea typeface="微软雅黑" panose="020B0503020204020204" pitchFamily="34" charset="-122"/>
            </a:endParaRPr>
          </a:p>
          <a:p>
            <a:pPr>
              <a:lnSpc>
                <a:spcPct val="200000"/>
              </a:lnSpc>
            </a:pPr>
            <a:r>
              <a:rPr dirty="0" smtClean="0">
                <a:latin typeface="Arial" panose="020B0604020202020204" pitchFamily="34" charset="0"/>
                <a:ea typeface="微软雅黑" panose="020B0503020204020204" pitchFamily="34" charset="-122"/>
              </a:rPr>
              <a:t>4. 简述幼儿科学教育内容选择的依据。</a:t>
            </a:r>
            <a:endParaRPr dirty="0" smtClean="0">
              <a:latin typeface="Arial" panose="020B0604020202020204" pitchFamily="34" charset="0"/>
              <a:ea typeface="微软雅黑" panose="020B0503020204020204" pitchFamily="34" charset="-122"/>
            </a:endParaRPr>
          </a:p>
          <a:p>
            <a:pPr>
              <a:lnSpc>
                <a:spcPct val="200000"/>
              </a:lnSpc>
            </a:pPr>
            <a:r>
              <a:rPr dirty="0" smtClean="0">
                <a:latin typeface="Arial" panose="020B0604020202020204" pitchFamily="34" charset="0"/>
                <a:ea typeface="微软雅黑" panose="020B0503020204020204" pitchFamily="34" charset="-122"/>
              </a:rPr>
              <a:t>5. 简述如何兼顾幼儿科学教育的科学性和启蒙性。</a:t>
            </a:r>
            <a:endParaRPr dirty="0" smtClean="0">
              <a:latin typeface="Arial" panose="020B0604020202020204" pitchFamily="34" charset="0"/>
              <a:ea typeface="微软雅黑" panose="020B0503020204020204" pitchFamily="34" charset="-122"/>
            </a:endParaRPr>
          </a:p>
          <a:p>
            <a:pPr>
              <a:lnSpc>
                <a:spcPct val="200000"/>
              </a:lnSpc>
            </a:pPr>
            <a:r>
              <a:rPr dirty="0" smtClean="0">
                <a:latin typeface="Arial" panose="020B0604020202020204" pitchFamily="34" charset="0"/>
                <a:ea typeface="微软雅黑" panose="020B0503020204020204" pitchFamily="34" charset="-122"/>
              </a:rPr>
              <a:t>6. 幼儿科学教育内容的范围包括哪些方面？</a:t>
            </a:r>
            <a:endParaRPr dirty="0" smtClean="0">
              <a:latin typeface="Arial" panose="020B0604020202020204" pitchFamily="34" charset="0"/>
              <a:ea typeface="微软雅黑" panose="020B0503020204020204" pitchFamily="34" charset="-122"/>
            </a:endParaRPr>
          </a:p>
        </p:txBody>
      </p:sp>
      <p:sp>
        <p:nvSpPr>
          <p:cNvPr id="7" name="wallet_31368"/>
          <p:cNvSpPr>
            <a:spLocks noChangeAspect="1"/>
          </p:cNvSpPr>
          <p:nvPr/>
        </p:nvSpPr>
        <p:spPr bwMode="auto">
          <a:xfrm>
            <a:off x="584200" y="487045"/>
            <a:ext cx="557530" cy="550545"/>
          </a:xfrm>
          <a:custGeom>
            <a:avLst/>
            <a:gdLst>
              <a:gd name="T0" fmla="*/ 3327 w 4719"/>
              <a:gd name="T1" fmla="*/ 3049 h 4660"/>
              <a:gd name="T2" fmla="*/ 3171 w 4719"/>
              <a:gd name="T3" fmla="*/ 3204 h 4660"/>
              <a:gd name="T4" fmla="*/ 3015 w 4719"/>
              <a:gd name="T5" fmla="*/ 3049 h 4660"/>
              <a:gd name="T6" fmla="*/ 3171 w 4719"/>
              <a:gd name="T7" fmla="*/ 2893 h 4660"/>
              <a:gd name="T8" fmla="*/ 3327 w 4719"/>
              <a:gd name="T9" fmla="*/ 3049 h 4660"/>
              <a:gd name="T10" fmla="*/ 4216 w 4719"/>
              <a:gd name="T11" fmla="*/ 1131 h 4660"/>
              <a:gd name="T12" fmla="*/ 4328 w 4719"/>
              <a:gd name="T13" fmla="*/ 1019 h 4660"/>
              <a:gd name="T14" fmla="*/ 4216 w 4719"/>
              <a:gd name="T15" fmla="*/ 907 h 4660"/>
              <a:gd name="T16" fmla="*/ 3615 w 4719"/>
              <a:gd name="T17" fmla="*/ 907 h 4660"/>
              <a:gd name="T18" fmla="*/ 3688 w 4719"/>
              <a:gd name="T19" fmla="*/ 1131 h 4660"/>
              <a:gd name="T20" fmla="*/ 4216 w 4719"/>
              <a:gd name="T21" fmla="*/ 1131 h 4660"/>
              <a:gd name="T22" fmla="*/ 4719 w 4719"/>
              <a:gd name="T23" fmla="*/ 2925 h 4660"/>
              <a:gd name="T24" fmla="*/ 4719 w 4719"/>
              <a:gd name="T25" fmla="*/ 3212 h 4660"/>
              <a:gd name="T26" fmla="*/ 4488 w 4719"/>
              <a:gd name="T27" fmla="*/ 3529 h 4660"/>
              <a:gd name="T28" fmla="*/ 4488 w 4719"/>
              <a:gd name="T29" fmla="*/ 4511 h 4660"/>
              <a:gd name="T30" fmla="*/ 4338 w 4719"/>
              <a:gd name="T31" fmla="*/ 4660 h 4660"/>
              <a:gd name="T32" fmla="*/ 150 w 4719"/>
              <a:gd name="T33" fmla="*/ 4660 h 4660"/>
              <a:gd name="T34" fmla="*/ 0 w 4719"/>
              <a:gd name="T35" fmla="*/ 4511 h 4660"/>
              <a:gd name="T36" fmla="*/ 0 w 4719"/>
              <a:gd name="T37" fmla="*/ 1531 h 4660"/>
              <a:gd name="T38" fmla="*/ 3 w 4719"/>
              <a:gd name="T39" fmla="*/ 1504 h 4660"/>
              <a:gd name="T40" fmla="*/ 0 w 4719"/>
              <a:gd name="T41" fmla="*/ 1456 h 4660"/>
              <a:gd name="T42" fmla="*/ 444 w 4719"/>
              <a:gd name="T43" fmla="*/ 907 h 4660"/>
              <a:gd name="T44" fmla="*/ 627 w 4719"/>
              <a:gd name="T45" fmla="*/ 907 h 4660"/>
              <a:gd name="T46" fmla="*/ 604 w 4719"/>
              <a:gd name="T47" fmla="*/ 930 h 4660"/>
              <a:gd name="T48" fmla="*/ 596 w 4719"/>
              <a:gd name="T49" fmla="*/ 1131 h 4660"/>
              <a:gd name="T50" fmla="*/ 444 w 4719"/>
              <a:gd name="T51" fmla="*/ 1131 h 4660"/>
              <a:gd name="T52" fmla="*/ 234 w 4719"/>
              <a:gd name="T53" fmla="*/ 1382 h 4660"/>
              <a:gd name="T54" fmla="*/ 4338 w 4719"/>
              <a:gd name="T55" fmla="*/ 1382 h 4660"/>
              <a:gd name="T56" fmla="*/ 4488 w 4719"/>
              <a:gd name="T57" fmla="*/ 1531 h 4660"/>
              <a:gd name="T58" fmla="*/ 4488 w 4719"/>
              <a:gd name="T59" fmla="*/ 2607 h 4660"/>
              <a:gd name="T60" fmla="*/ 4719 w 4719"/>
              <a:gd name="T61" fmla="*/ 2925 h 4660"/>
              <a:gd name="T62" fmla="*/ 4645 w 4719"/>
              <a:gd name="T63" fmla="*/ 2925 h 4660"/>
              <a:gd name="T64" fmla="*/ 4383 w 4719"/>
              <a:gd name="T65" fmla="*/ 2664 h 4660"/>
              <a:gd name="T66" fmla="*/ 3070 w 4719"/>
              <a:gd name="T67" fmla="*/ 2664 h 4660"/>
              <a:gd name="T68" fmla="*/ 2671 w 4719"/>
              <a:gd name="T69" fmla="*/ 3063 h 4660"/>
              <a:gd name="T70" fmla="*/ 3070 w 4719"/>
              <a:gd name="T71" fmla="*/ 3462 h 4660"/>
              <a:gd name="T72" fmla="*/ 4454 w 4719"/>
              <a:gd name="T73" fmla="*/ 3462 h 4660"/>
              <a:gd name="T74" fmla="*/ 4645 w 4719"/>
              <a:gd name="T75" fmla="*/ 3212 h 4660"/>
              <a:gd name="T76" fmla="*/ 4645 w 4719"/>
              <a:gd name="T77" fmla="*/ 2925 h 4660"/>
              <a:gd name="T78" fmla="*/ 4645 w 4719"/>
              <a:gd name="T79" fmla="*/ 2925 h 4660"/>
              <a:gd name="T80" fmla="*/ 3667 w 4719"/>
              <a:gd name="T81" fmla="*/ 1276 h 4660"/>
              <a:gd name="T82" fmla="*/ 3465 w 4719"/>
              <a:gd name="T83" fmla="*/ 755 h 4660"/>
              <a:gd name="T84" fmla="*/ 2119 w 4719"/>
              <a:gd name="T85" fmla="*/ 1276 h 4660"/>
              <a:gd name="T86" fmla="*/ 3667 w 4719"/>
              <a:gd name="T87" fmla="*/ 1276 h 4660"/>
              <a:gd name="T88" fmla="*/ 734 w 4719"/>
              <a:gd name="T89" fmla="*/ 1276 h 4660"/>
              <a:gd name="T90" fmla="*/ 1116 w 4719"/>
              <a:gd name="T91" fmla="*/ 1276 h 4660"/>
              <a:gd name="T92" fmla="*/ 3334 w 4719"/>
              <a:gd name="T93" fmla="*/ 417 h 4660"/>
              <a:gd name="T94" fmla="*/ 3208 w 4719"/>
              <a:gd name="T95" fmla="*/ 90 h 4660"/>
              <a:gd name="T96" fmla="*/ 3056 w 4719"/>
              <a:gd name="T97" fmla="*/ 23 h 4660"/>
              <a:gd name="T98" fmla="*/ 724 w 4719"/>
              <a:gd name="T99" fmla="*/ 927 h 4660"/>
              <a:gd name="T100" fmla="*/ 657 w 4719"/>
              <a:gd name="T101" fmla="*/ 1078 h 4660"/>
              <a:gd name="T102" fmla="*/ 734 w 4719"/>
              <a:gd name="T103" fmla="*/ 1276 h 4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19" h="4660">
                <a:moveTo>
                  <a:pt x="3327" y="3049"/>
                </a:moveTo>
                <a:cubicBezTo>
                  <a:pt x="3327" y="3135"/>
                  <a:pt x="3257" y="3204"/>
                  <a:pt x="3171" y="3204"/>
                </a:cubicBezTo>
                <a:cubicBezTo>
                  <a:pt x="3085" y="3204"/>
                  <a:pt x="3015" y="3135"/>
                  <a:pt x="3015" y="3049"/>
                </a:cubicBezTo>
                <a:cubicBezTo>
                  <a:pt x="3015" y="2963"/>
                  <a:pt x="3085" y="2893"/>
                  <a:pt x="3171" y="2893"/>
                </a:cubicBezTo>
                <a:cubicBezTo>
                  <a:pt x="3257" y="2893"/>
                  <a:pt x="3327" y="2963"/>
                  <a:pt x="3327" y="3049"/>
                </a:cubicBezTo>
                <a:close/>
                <a:moveTo>
                  <a:pt x="4216" y="1131"/>
                </a:moveTo>
                <a:cubicBezTo>
                  <a:pt x="4278" y="1131"/>
                  <a:pt x="4328" y="1081"/>
                  <a:pt x="4328" y="1019"/>
                </a:cubicBezTo>
                <a:cubicBezTo>
                  <a:pt x="4328" y="957"/>
                  <a:pt x="4278" y="907"/>
                  <a:pt x="4216" y="907"/>
                </a:cubicBezTo>
                <a:lnTo>
                  <a:pt x="3615" y="907"/>
                </a:lnTo>
                <a:lnTo>
                  <a:pt x="3688" y="1131"/>
                </a:lnTo>
                <a:lnTo>
                  <a:pt x="4216" y="1131"/>
                </a:lnTo>
                <a:close/>
                <a:moveTo>
                  <a:pt x="4719" y="2925"/>
                </a:moveTo>
                <a:lnTo>
                  <a:pt x="4719" y="3212"/>
                </a:lnTo>
                <a:cubicBezTo>
                  <a:pt x="4719" y="3360"/>
                  <a:pt x="4621" y="3485"/>
                  <a:pt x="4488" y="3529"/>
                </a:cubicBezTo>
                <a:lnTo>
                  <a:pt x="4488" y="4511"/>
                </a:lnTo>
                <a:cubicBezTo>
                  <a:pt x="4488" y="4593"/>
                  <a:pt x="4421" y="4660"/>
                  <a:pt x="4338" y="4660"/>
                </a:cubicBezTo>
                <a:lnTo>
                  <a:pt x="150" y="4660"/>
                </a:lnTo>
                <a:cubicBezTo>
                  <a:pt x="67" y="4660"/>
                  <a:pt x="0" y="4593"/>
                  <a:pt x="0" y="4511"/>
                </a:cubicBezTo>
                <a:lnTo>
                  <a:pt x="0" y="1531"/>
                </a:lnTo>
                <a:cubicBezTo>
                  <a:pt x="0" y="1522"/>
                  <a:pt x="1" y="1513"/>
                  <a:pt x="3" y="1504"/>
                </a:cubicBezTo>
                <a:cubicBezTo>
                  <a:pt x="1" y="1488"/>
                  <a:pt x="0" y="1472"/>
                  <a:pt x="0" y="1456"/>
                </a:cubicBezTo>
                <a:cubicBezTo>
                  <a:pt x="0" y="1207"/>
                  <a:pt x="198" y="907"/>
                  <a:pt x="444" y="907"/>
                </a:cubicBezTo>
                <a:lnTo>
                  <a:pt x="627" y="907"/>
                </a:lnTo>
                <a:cubicBezTo>
                  <a:pt x="620" y="915"/>
                  <a:pt x="612" y="922"/>
                  <a:pt x="604" y="930"/>
                </a:cubicBezTo>
                <a:cubicBezTo>
                  <a:pt x="550" y="984"/>
                  <a:pt x="547" y="1073"/>
                  <a:pt x="596" y="1131"/>
                </a:cubicBezTo>
                <a:lnTo>
                  <a:pt x="444" y="1131"/>
                </a:lnTo>
                <a:cubicBezTo>
                  <a:pt x="357" y="1131"/>
                  <a:pt x="264" y="1261"/>
                  <a:pt x="234" y="1382"/>
                </a:cubicBezTo>
                <a:lnTo>
                  <a:pt x="4338" y="1382"/>
                </a:lnTo>
                <a:cubicBezTo>
                  <a:pt x="4421" y="1382"/>
                  <a:pt x="4488" y="1449"/>
                  <a:pt x="4488" y="1531"/>
                </a:cubicBezTo>
                <a:lnTo>
                  <a:pt x="4488" y="2607"/>
                </a:lnTo>
                <a:cubicBezTo>
                  <a:pt x="4621" y="2651"/>
                  <a:pt x="4719" y="2776"/>
                  <a:pt x="4719" y="2925"/>
                </a:cubicBezTo>
                <a:close/>
                <a:moveTo>
                  <a:pt x="4645" y="2925"/>
                </a:moveTo>
                <a:cubicBezTo>
                  <a:pt x="4645" y="2781"/>
                  <a:pt x="4527" y="2664"/>
                  <a:pt x="4383" y="2664"/>
                </a:cubicBezTo>
                <a:lnTo>
                  <a:pt x="3070" y="2664"/>
                </a:lnTo>
                <a:cubicBezTo>
                  <a:pt x="2850" y="2664"/>
                  <a:pt x="2671" y="2842"/>
                  <a:pt x="2671" y="3063"/>
                </a:cubicBezTo>
                <a:cubicBezTo>
                  <a:pt x="2671" y="3283"/>
                  <a:pt x="2850" y="3462"/>
                  <a:pt x="3070" y="3462"/>
                </a:cubicBezTo>
                <a:lnTo>
                  <a:pt x="4454" y="3462"/>
                </a:lnTo>
                <a:cubicBezTo>
                  <a:pt x="4563" y="3431"/>
                  <a:pt x="4645" y="3331"/>
                  <a:pt x="4645" y="3212"/>
                </a:cubicBezTo>
                <a:lnTo>
                  <a:pt x="4645" y="2925"/>
                </a:lnTo>
                <a:lnTo>
                  <a:pt x="4645" y="2925"/>
                </a:lnTo>
                <a:close/>
                <a:moveTo>
                  <a:pt x="3667" y="1276"/>
                </a:moveTo>
                <a:lnTo>
                  <a:pt x="3465" y="755"/>
                </a:lnTo>
                <a:lnTo>
                  <a:pt x="2119" y="1276"/>
                </a:lnTo>
                <a:lnTo>
                  <a:pt x="3667" y="1276"/>
                </a:lnTo>
                <a:close/>
                <a:moveTo>
                  <a:pt x="734" y="1276"/>
                </a:moveTo>
                <a:lnTo>
                  <a:pt x="1116" y="1276"/>
                </a:lnTo>
                <a:lnTo>
                  <a:pt x="3334" y="417"/>
                </a:lnTo>
                <a:lnTo>
                  <a:pt x="3208" y="90"/>
                </a:lnTo>
                <a:cubicBezTo>
                  <a:pt x="3184" y="30"/>
                  <a:pt x="3116" y="0"/>
                  <a:pt x="3056" y="23"/>
                </a:cubicBezTo>
                <a:lnTo>
                  <a:pt x="724" y="927"/>
                </a:lnTo>
                <a:cubicBezTo>
                  <a:pt x="664" y="950"/>
                  <a:pt x="634" y="1018"/>
                  <a:pt x="657" y="1078"/>
                </a:cubicBezTo>
                <a:lnTo>
                  <a:pt x="734" y="1276"/>
                </a:lnTo>
                <a:close/>
              </a:path>
            </a:pathLst>
          </a:custGeom>
          <a:solidFill>
            <a:schemeClr val="accent5"/>
          </a:solidFill>
          <a:ln>
            <a:noFill/>
          </a:ln>
        </p:spPr>
      </p:sp>
      <p:sp>
        <p:nvSpPr>
          <p:cNvPr id="8" name="矩形 7"/>
          <p:cNvSpPr/>
          <p:nvPr/>
        </p:nvSpPr>
        <p:spPr>
          <a:xfrm>
            <a:off x="395605" y="1636395"/>
            <a:ext cx="10096500" cy="371221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key-open-file-format_28956"/>
          <p:cNvSpPr>
            <a:spLocks noChangeAspect="1"/>
          </p:cNvSpPr>
          <p:nvPr/>
        </p:nvSpPr>
        <p:spPr bwMode="auto">
          <a:xfrm>
            <a:off x="755015" y="5422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414145" y="4311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6" name="文本框 5"/>
          <p:cNvSpPr txBox="1"/>
          <p:nvPr/>
        </p:nvSpPr>
        <p:spPr>
          <a:xfrm>
            <a:off x="755015" y="1266825"/>
            <a:ext cx="11167745" cy="5015865"/>
          </a:xfrm>
          <a:prstGeom prst="rect">
            <a:avLst/>
          </a:prstGeom>
          <a:noFill/>
        </p:spPr>
        <p:txBody>
          <a:bodyPr wrap="square" rtlCol="0" anchor="t">
            <a:spAutoFit/>
          </a:bodyPr>
          <a:p>
            <a:pPr>
              <a:lnSpc>
                <a:spcPct val="160000"/>
              </a:lnSpc>
            </a:pPr>
            <a:r>
              <a:rPr sz="2000" b="1" dirty="0" smtClean="0">
                <a:latin typeface="Arial" panose="020B0604020202020204" pitchFamily="34" charset="0"/>
                <a:ea typeface="微软雅黑" panose="020B0503020204020204" pitchFamily="34" charset="-122"/>
              </a:rPr>
              <a:t>结合所学知识，对下面几个科学活动案例所设计的活动目标做出分析。</a:t>
            </a:r>
            <a:endParaRPr sz="2000" b="1" dirty="0" smtClean="0">
              <a:latin typeface="Arial" panose="020B0604020202020204" pitchFamily="34" charset="0"/>
              <a:ea typeface="微软雅黑" panose="020B0503020204020204" pitchFamily="34" charset="-122"/>
            </a:endParaRPr>
          </a:p>
          <a:p>
            <a:pPr>
              <a:lnSpc>
                <a:spcPct val="160000"/>
              </a:lnSpc>
            </a:pPr>
            <a:r>
              <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活动一：“会游泳”的鹌鹑蛋</a:t>
            </a:r>
            <a:endPar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solidFill>
                <a:latin typeface="华文楷体" panose="02010600040101010101" charset="-122"/>
                <a:ea typeface="华文楷体" panose="02010600040101010101" charset="-122"/>
                <a:cs typeface="华文楷体" panose="02010600040101010101" charset="-122"/>
              </a:rPr>
              <a:t>要求：探究鹌鹑蛋在水中、醋中以及不同浓度盐水中的沉浮。</a:t>
            </a:r>
            <a:endParaRPr sz="2000" dirty="0" smtClean="0">
              <a:solidFill>
                <a:schemeClr val="tx1"/>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solidFill>
                <a:latin typeface="华文楷体" panose="02010600040101010101" charset="-122"/>
                <a:ea typeface="华文楷体" panose="02010600040101010101" charset="-122"/>
                <a:cs typeface="华文楷体" panose="02010600040101010101" charset="-122"/>
              </a:rPr>
              <a:t>目的：了解物体的沉浮和探究方法，培养幼儿的动手实验能力，体验沉浮这一现象。</a:t>
            </a:r>
            <a:endParaRPr sz="2000" dirty="0" smtClean="0">
              <a:solidFill>
                <a:schemeClr val="tx1"/>
              </a:solidFill>
              <a:latin typeface="华文楷体" panose="02010600040101010101" charset="-122"/>
              <a:ea typeface="华文楷体" panose="02010600040101010101" charset="-122"/>
              <a:cs typeface="华文楷体" panose="02010600040101010101" charset="-122"/>
            </a:endParaRPr>
          </a:p>
          <a:p>
            <a:pPr>
              <a:lnSpc>
                <a:spcPct val="160000"/>
              </a:lnSpc>
            </a:pPr>
            <a:r>
              <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活动二：观察纽扣</a:t>
            </a:r>
            <a:endPar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solidFill>
                <a:latin typeface="华文楷体" panose="02010600040101010101" charset="-122"/>
                <a:ea typeface="华文楷体" panose="02010600040101010101" charset="-122"/>
                <a:cs typeface="华文楷体" panose="02010600040101010101" charset="-122"/>
              </a:rPr>
              <a:t>要求：观察并说说纽扣的种类、特点、功能。</a:t>
            </a:r>
            <a:endParaRPr sz="2000" dirty="0" smtClean="0">
              <a:solidFill>
                <a:schemeClr val="tx1"/>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solidFill>
                <a:latin typeface="华文楷体" panose="02010600040101010101" charset="-122"/>
                <a:ea typeface="华文楷体" panose="02010600040101010101" charset="-122"/>
                <a:cs typeface="华文楷体" panose="02010600040101010101" charset="-122"/>
              </a:rPr>
              <a:t>目的：通过学习增进幼儿的观察、比较、分析、动手及表达交流能力，使他们学会扣纽扣。</a:t>
            </a:r>
            <a:endParaRPr sz="2000" dirty="0" smtClean="0">
              <a:solidFill>
                <a:schemeClr val="tx1"/>
              </a:solidFill>
              <a:latin typeface="华文楷体" panose="02010600040101010101" charset="-122"/>
              <a:ea typeface="华文楷体" panose="02010600040101010101" charset="-122"/>
              <a:cs typeface="华文楷体" panose="02010600040101010101" charset="-122"/>
            </a:endParaRPr>
          </a:p>
          <a:p>
            <a:pPr>
              <a:lnSpc>
                <a:spcPct val="160000"/>
              </a:lnSpc>
            </a:pPr>
            <a:r>
              <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活动三：吹泡泡</a:t>
            </a:r>
            <a:endPar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solidFill>
                <a:latin typeface="华文楷体" panose="02010600040101010101" charset="-122"/>
                <a:ea typeface="华文楷体" panose="02010600040101010101" charset="-122"/>
                <a:cs typeface="华文楷体" panose="02010600040101010101" charset="-122"/>
              </a:rPr>
              <a:t>要求：探讨吹泡泡的液体和工具，用丰富的语言描述泡泡的形态等。</a:t>
            </a:r>
            <a:endParaRPr sz="2000" dirty="0" smtClean="0">
              <a:solidFill>
                <a:schemeClr val="tx1"/>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solidFill>
                <a:latin typeface="华文楷体" panose="02010600040101010101" charset="-122"/>
                <a:ea typeface="华文楷体" panose="02010600040101010101" charset="-122"/>
                <a:cs typeface="华文楷体" panose="02010600040101010101" charset="-122"/>
              </a:rPr>
              <a:t>目的：通过吹泡泡培养幼儿的操作技能，增强幼儿的表达交流能力。</a:t>
            </a:r>
            <a:endParaRPr sz="2000" dirty="0" smtClean="0">
              <a:solidFill>
                <a:schemeClr val="tx1"/>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矩形 5"/>
          <p:cNvSpPr/>
          <p:nvPr>
            <p:custDataLst>
              <p:tags r:id="rId1"/>
            </p:custDataLst>
          </p:nvPr>
        </p:nvSpPr>
        <p:spPr>
          <a:xfrm>
            <a:off x="1524000" y="2775858"/>
            <a:ext cx="9144000" cy="420914"/>
          </a:xfrm>
          <a:prstGeom prst="rect">
            <a:avLst/>
          </a:prstGeom>
          <a:solidFill>
            <a:srgbClr val="AAAC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custDataLst>
              <p:tags r:id="rId2"/>
            </p:custDataLst>
          </p:nvPr>
        </p:nvSpPr>
        <p:spPr>
          <a:xfrm>
            <a:off x="1524000" y="2873829"/>
            <a:ext cx="9144000" cy="682172"/>
          </a:xfrm>
          <a:prstGeom prst="rect">
            <a:avLst/>
          </a:prstGeom>
          <a:solidFill>
            <a:srgbClr val="C86E3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bIns="0" rtlCol="0" anchor="ctr"/>
          <a:lstStyle/>
          <a:p>
            <a:pPr algn="ctr"/>
            <a:r>
              <a:rPr lang="en-US" altLang="zh-CN" sz="4800" b="1" dirty="0" smtClean="0">
                <a:solidFill>
                  <a:srgbClr val="FFFFFF"/>
                </a:solidFill>
                <a:effectLst>
                  <a:reflection blurRad="6350" stA="55000" endA="300" endPos="45500" dir="5400000" sy="-100000" algn="bl" rotWithShape="0"/>
                </a:effectLst>
                <a:latin typeface="Castellar" panose="020A0402060406010301" pitchFamily="18" charset="0"/>
                <a:ea typeface="HanWangWCL10" panose="02020600000000000000" pitchFamily="18" charset="-120"/>
              </a:rPr>
              <a:t>Thank you</a:t>
            </a:r>
            <a:endParaRPr lang="zh-CN" altLang="en-US" sz="4800" b="1" dirty="0">
              <a:solidFill>
                <a:srgbClr val="FFFFFF"/>
              </a:solidFill>
              <a:effectLst>
                <a:reflection blurRad="6350" stA="55000" endA="300" endPos="45500" dir="5400000" sy="-100000" algn="bl" rotWithShape="0"/>
              </a:effectLst>
              <a:latin typeface="Castellar" panose="020A0402060406010301" pitchFamily="18" charset="0"/>
              <a:ea typeface="HanWangWCL10" panose="02020600000000000000" pitchFamily="18" charset="-120"/>
            </a:endParaRPr>
          </a:p>
        </p:txBody>
      </p:sp>
    </p:spTree>
    <p:custDataLst>
      <p:tags r:id="rId3"/>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一、制定幼儿科学教育目标的依据</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pic>
        <p:nvPicPr>
          <p:cNvPr id="4" name="图片 3" descr="u=2988932615,3683652054&amp;fm=26&amp;gp=0[1]"/>
          <p:cNvPicPr>
            <a:picLocks noChangeAspect="1"/>
          </p:cNvPicPr>
          <p:nvPr/>
        </p:nvPicPr>
        <p:blipFill>
          <a:blip r:embed="rId1"/>
          <a:stretch>
            <a:fillRect/>
          </a:stretch>
        </p:blipFill>
        <p:spPr>
          <a:xfrm>
            <a:off x="8576945" y="1677035"/>
            <a:ext cx="3390900" cy="2790825"/>
          </a:xfrm>
          <a:prstGeom prst="ellipse">
            <a:avLst/>
          </a:prstGeom>
          <a:ln w="28575">
            <a:solidFill>
              <a:schemeClr val="accent1">
                <a:alpha val="92000"/>
              </a:schemeClr>
            </a:solidFill>
          </a:ln>
        </p:spPr>
      </p:pic>
      <p:sp>
        <p:nvSpPr>
          <p:cNvPr id="6" name="文本框 5"/>
          <p:cNvSpPr txBox="1"/>
          <p:nvPr/>
        </p:nvSpPr>
        <p:spPr>
          <a:xfrm>
            <a:off x="254635" y="2409825"/>
            <a:ext cx="8195310" cy="3246120"/>
          </a:xfrm>
          <a:prstGeom prst="rect">
            <a:avLst/>
          </a:prstGeom>
          <a:noFill/>
        </p:spPr>
        <p:txBody>
          <a:bodyPr wrap="square" rtlCol="0">
            <a:spAutoFit/>
          </a:bodyPr>
          <a:p>
            <a:pPr marL="285750" indent="-285750" algn="l">
              <a:lnSpc>
                <a:spcPct val="190000"/>
              </a:lnSpc>
              <a:buFont typeface="Wingdings" panose="05000000000000000000" charset="0"/>
              <a:buChar char="u"/>
            </a:pPr>
            <a:r>
              <a:rPr lang="zh-CN" altLang="en-US" dirty="0" smtClean="0">
                <a:solidFill>
                  <a:schemeClr val="accent5">
                    <a:lumMod val="50000"/>
                  </a:schemeClr>
                </a:solidFill>
                <a:latin typeface="Arial" panose="020B0604020202020204" pitchFamily="34" charset="0"/>
                <a:ea typeface="微软雅黑" panose="020B0503020204020204" pitchFamily="34" charset="-122"/>
                <a:sym typeface="+mn-ea"/>
              </a:rPr>
              <a:t>（1）树立正确的科学教育观，形成正确的幼儿科学教育价值取向。</a:t>
            </a:r>
            <a:endParaRPr lang="zh-CN" altLang="en-US" dirty="0" smtClean="0">
              <a:solidFill>
                <a:schemeClr val="accent5">
                  <a:lumMod val="50000"/>
                </a:schemeClr>
              </a:solidFill>
              <a:latin typeface="Arial" panose="020B0604020202020204" pitchFamily="34" charset="0"/>
              <a:ea typeface="微软雅黑" panose="020B0503020204020204" pitchFamily="34" charset="-122"/>
              <a:sym typeface="+mn-ea"/>
            </a:endParaRPr>
          </a:p>
          <a:p>
            <a:pPr marL="285750" indent="-285750" algn="l">
              <a:lnSpc>
                <a:spcPct val="190000"/>
              </a:lnSpc>
              <a:buFont typeface="Wingdings" panose="05000000000000000000" charset="0"/>
              <a:buChar char="u"/>
            </a:pPr>
            <a:r>
              <a:rPr lang="zh-CN" altLang="en-US" dirty="0" smtClean="0">
                <a:solidFill>
                  <a:schemeClr val="accent5">
                    <a:lumMod val="50000"/>
                  </a:schemeClr>
                </a:solidFill>
                <a:latin typeface="Arial" panose="020B0604020202020204" pitchFamily="34" charset="0"/>
                <a:ea typeface="微软雅黑" panose="020B0503020204020204" pitchFamily="34" charset="-122"/>
                <a:sym typeface="+mn-ea"/>
              </a:rPr>
              <a:t>（2）培养幼儿对科学技术的积极态度。科学技术的发现发明过程，有时是漫长的，需要经过长期的努力和艰苦的付出。</a:t>
            </a:r>
            <a:endParaRPr lang="zh-CN" altLang="en-US" dirty="0" smtClean="0">
              <a:solidFill>
                <a:schemeClr val="accent5">
                  <a:lumMod val="50000"/>
                </a:schemeClr>
              </a:solidFill>
              <a:latin typeface="Arial" panose="020B0604020202020204" pitchFamily="34" charset="0"/>
              <a:ea typeface="微软雅黑" panose="020B0503020204020204" pitchFamily="34" charset="-122"/>
              <a:sym typeface="+mn-ea"/>
            </a:endParaRPr>
          </a:p>
          <a:p>
            <a:pPr marL="285750" indent="-285750" algn="l">
              <a:lnSpc>
                <a:spcPct val="190000"/>
              </a:lnSpc>
              <a:buFont typeface="Wingdings" panose="05000000000000000000" charset="0"/>
              <a:buChar char="u"/>
            </a:pPr>
            <a:r>
              <a:rPr lang="zh-CN" altLang="en-US" dirty="0" smtClean="0">
                <a:solidFill>
                  <a:schemeClr val="accent5">
                    <a:lumMod val="50000"/>
                  </a:schemeClr>
                </a:solidFill>
                <a:latin typeface="Arial" panose="020B0604020202020204" pitchFamily="34" charset="0"/>
                <a:ea typeface="微软雅黑" panose="020B0503020204020204" pitchFamily="34" charset="-122"/>
                <a:sym typeface="+mn-ea"/>
              </a:rPr>
              <a:t>（3）培养幼儿的社会责任感，引导他们关注自然、关注社会，发现自然与社会中存在的问题，探寻解决问题的方法；引导他们认识、理解和运用科学技术改造自然、改造社会，提高人们的生活质量。</a:t>
            </a:r>
            <a:endParaRPr lang="zh-CN" altLang="en-US"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
        <p:nvSpPr>
          <p:cNvPr id="5" name="矩形 4" descr="7b0a2020202022776f7264617274223a20227b5c2269645c223a32353030323033342c5c227469645c223a31333631327d220a7d0a"/>
          <p:cNvSpPr/>
          <p:nvPr>
            <p:custDataLst>
              <p:tags r:id="rId2"/>
            </p:custDataLst>
          </p:nvPr>
        </p:nvSpPr>
        <p:spPr>
          <a:xfrm>
            <a:off x="659765" y="1127760"/>
            <a:ext cx="7384415" cy="1201420"/>
          </a:xfrm>
          <a:prstGeom prst="rect">
            <a:avLst/>
          </a:prstGeom>
          <a:noFill/>
          <a:scene3d>
            <a:camera prst="obliqueBottomRight"/>
            <a:lightRig rig="brightRoom" dir="t"/>
          </a:scene3d>
          <a:sp3d prstMaterial="clear"/>
        </p:spPr>
        <p:txBody>
          <a:bodyPr wrap="square" lIns="90170" tIns="46990" rIns="90170" bIns="46990" rtlCol="0" anchor="t">
            <a:spAutoFit/>
          </a:bodyPr>
          <a:p>
            <a:pPr algn="l"/>
            <a:r>
              <a:rPr lang="zh-CN" altLang="en-US" sz="2400" b="1">
                <a:ln w="9525" cmpd="sng">
                  <a:solidFill>
                    <a:schemeClr val="accent1"/>
                  </a:solidFill>
                  <a:prstDash val="solid"/>
                </a:ln>
                <a:solidFill>
                  <a:srgbClr val="70AD47">
                    <a:tint val="1000"/>
                  </a:srgbClr>
                </a:solidFill>
                <a:effectLst>
                  <a:glow rad="38100">
                    <a:schemeClr val="accent1">
                      <a:alpha val="40000"/>
                    </a:schemeClr>
                  </a:glow>
                </a:effectLst>
                <a:latin typeface="汉仪超粗圆简" panose="02010604000101010101" charset="-122"/>
                <a:ea typeface="汉仪超粗圆简" panose="02010604000101010101" charset="-122"/>
              </a:rPr>
              <a:t>那么，我们该如何通过对幼儿的科学教育来培养适应现代和未来社会需要的一代新人呢？教师应当如何将以上社会要求落实在幼儿科学教育的目标中呢？</a:t>
            </a:r>
            <a:endParaRPr lang="zh-CN" altLang="en-US" sz="2400" b="1">
              <a:ln w="9525" cmpd="sng">
                <a:solidFill>
                  <a:schemeClr val="accent1"/>
                </a:solidFill>
                <a:prstDash val="solid"/>
              </a:ln>
              <a:solidFill>
                <a:srgbClr val="70AD47">
                  <a:tint val="1000"/>
                </a:srgbClr>
              </a:solidFill>
              <a:effectLst>
                <a:glow rad="38100">
                  <a:schemeClr val="accent1">
                    <a:alpha val="40000"/>
                  </a:schemeClr>
                </a:glow>
              </a:effectLst>
              <a:latin typeface="汉仪超粗圆简" panose="02010604000101010101" charset="-122"/>
              <a:ea typeface="汉仪超粗圆简" panose="0201060400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一、制定幼儿科学教育目标的依据</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pic>
        <p:nvPicPr>
          <p:cNvPr id="3" name="图片 2" descr="342ac65c1038534367890f909a13b07eca808839.webp"/>
          <p:cNvPicPr>
            <a:picLocks noChangeAspect="1"/>
          </p:cNvPicPr>
          <p:nvPr/>
        </p:nvPicPr>
        <p:blipFill>
          <a:blip r:embed="rId1"/>
          <a:stretch>
            <a:fillRect/>
          </a:stretch>
        </p:blipFill>
        <p:spPr>
          <a:xfrm>
            <a:off x="979805" y="1193800"/>
            <a:ext cx="2084070" cy="2907030"/>
          </a:xfrm>
          <a:prstGeom prst="ellipse">
            <a:avLst/>
          </a:prstGeom>
          <a:ln w="28575">
            <a:solidFill>
              <a:schemeClr val="accent1">
                <a:alpha val="92000"/>
              </a:schemeClr>
            </a:solidFill>
          </a:ln>
        </p:spPr>
      </p:pic>
      <p:sp>
        <p:nvSpPr>
          <p:cNvPr id="7" name="文本框 6"/>
          <p:cNvSpPr txBox="1"/>
          <p:nvPr/>
        </p:nvSpPr>
        <p:spPr>
          <a:xfrm>
            <a:off x="645795" y="4251960"/>
            <a:ext cx="2751455" cy="645160"/>
          </a:xfrm>
          <a:prstGeom prst="rect">
            <a:avLst/>
          </a:prstGeom>
          <a:noFill/>
        </p:spPr>
        <p:txBody>
          <a:bodyPr wrap="square" rtlCol="0" anchor="t">
            <a:spAutoFit/>
          </a:bodyPr>
          <a:p>
            <a:pPr algn="ctr">
              <a:lnSpc>
                <a:spcPct val="100000"/>
              </a:lnSpc>
            </a:pPr>
            <a:r>
              <a:rPr lang="zh-CN" altLang="en-US" dirty="0" smtClean="0">
                <a:latin typeface="Arial" panose="020B0604020202020204" pitchFamily="34" charset="0"/>
                <a:ea typeface="微软雅黑" panose="020B0503020204020204" pitchFamily="34" charset="-122"/>
              </a:rPr>
              <a:t>中国著名儿童教育家</a:t>
            </a:r>
            <a:endParaRPr lang="zh-CN" altLang="en-US" dirty="0" smtClean="0">
              <a:latin typeface="Arial" panose="020B0604020202020204" pitchFamily="34" charset="0"/>
              <a:ea typeface="微软雅黑" panose="020B0503020204020204" pitchFamily="34" charset="-122"/>
            </a:endParaRPr>
          </a:p>
          <a:p>
            <a:pPr algn="ctr">
              <a:lnSpc>
                <a:spcPct val="100000"/>
              </a:lnSpc>
            </a:pPr>
            <a:r>
              <a:rPr lang="zh-CN" altLang="en-US" dirty="0" smtClean="0">
                <a:latin typeface="Arial" panose="020B0604020202020204" pitchFamily="34" charset="0"/>
                <a:ea typeface="微软雅黑" panose="020B0503020204020204" pitchFamily="34" charset="-122"/>
              </a:rPr>
              <a:t>陈鹤琴</a:t>
            </a:r>
            <a:endParaRPr lang="zh-CN" altLang="en-US" dirty="0" smtClean="0">
              <a:latin typeface="Arial" panose="020B0604020202020204" pitchFamily="34" charset="0"/>
              <a:ea typeface="微软雅黑" panose="020B0503020204020204" pitchFamily="34" charset="-122"/>
            </a:endParaRPr>
          </a:p>
        </p:txBody>
      </p:sp>
      <p:sp>
        <p:nvSpPr>
          <p:cNvPr id="25" name="文本框 24"/>
          <p:cNvSpPr txBox="1"/>
          <p:nvPr>
            <p:custDataLst>
              <p:tags r:id="rId2"/>
            </p:custDataLst>
          </p:nvPr>
        </p:nvSpPr>
        <p:spPr>
          <a:xfrm>
            <a:off x="3610610" y="1455420"/>
            <a:ext cx="3364230" cy="645160"/>
          </a:xfrm>
          <a:prstGeom prst="rect">
            <a:avLst/>
          </a:prstGeom>
          <a:noFill/>
        </p:spPr>
        <p:txBody>
          <a:bodyPr wrap="square" rtlCol="0">
            <a:spAutoFit/>
          </a:bodyPr>
          <a:p>
            <a:pPr algn="ctr">
              <a:lnSpc>
                <a:spcPct val="100000"/>
              </a:lnSpc>
            </a:pPr>
            <a:r>
              <a:rPr lang="zh-CN" altLang="en-US" sz="3600" b="1" spc="300" dirty="0">
                <a:solidFill>
                  <a:srgbClr val="F18703"/>
                </a:solidFill>
                <a:latin typeface="Arial" panose="020B0604020202020204" pitchFamily="34" charset="0"/>
                <a:ea typeface="微软雅黑" panose="020B0503020204020204" pitchFamily="34" charset="-122"/>
              </a:rPr>
              <a:t>“活教育”</a:t>
            </a:r>
            <a:endParaRPr lang="zh-CN" altLang="en-US" sz="3600" b="1" spc="300" dirty="0">
              <a:solidFill>
                <a:srgbClr val="F18703"/>
              </a:solidFill>
              <a:latin typeface="Arial" panose="020B0604020202020204" pitchFamily="34" charset="0"/>
              <a:ea typeface="微软雅黑" panose="020B0503020204020204" pitchFamily="34" charset="-122"/>
            </a:endParaRPr>
          </a:p>
        </p:txBody>
      </p:sp>
      <p:sp>
        <p:nvSpPr>
          <p:cNvPr id="9" name="任意多边形 8"/>
          <p:cNvSpPr/>
          <p:nvPr>
            <p:custDataLst>
              <p:tags r:id="rId3"/>
            </p:custDataLst>
          </p:nvPr>
        </p:nvSpPr>
        <p:spPr>
          <a:xfrm>
            <a:off x="2846502" y="4738108"/>
            <a:ext cx="4827855" cy="791859"/>
          </a:xfrm>
          <a:custGeom>
            <a:avLst/>
            <a:gdLst>
              <a:gd name="connsiteX0" fmla="*/ 625882 w 4717856"/>
              <a:gd name="connsiteY0" fmla="*/ 0 h 773817"/>
              <a:gd name="connsiteX1" fmla="*/ 4091974 w 4717856"/>
              <a:gd name="connsiteY1" fmla="*/ 0 h 773817"/>
              <a:gd name="connsiteX2" fmla="*/ 4717856 w 4717856"/>
              <a:gd name="connsiteY2" fmla="*/ 773817 h 773817"/>
              <a:gd name="connsiteX3" fmla="*/ 0 w 4717856"/>
              <a:gd name="connsiteY3" fmla="*/ 773817 h 773817"/>
              <a:gd name="connsiteX4" fmla="*/ 625882 w 4717856"/>
              <a:gd name="connsiteY4" fmla="*/ 0 h 773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7856" h="773817">
                <a:moveTo>
                  <a:pt x="625882" y="0"/>
                </a:moveTo>
                <a:lnTo>
                  <a:pt x="4091974" y="0"/>
                </a:lnTo>
                <a:lnTo>
                  <a:pt x="4717856" y="773817"/>
                </a:lnTo>
                <a:lnTo>
                  <a:pt x="0" y="773817"/>
                </a:lnTo>
                <a:lnTo>
                  <a:pt x="625882" y="0"/>
                </a:lnTo>
                <a:close/>
              </a:path>
            </a:pathLst>
          </a:custGeom>
          <a:solidFill>
            <a:schemeClr val="bg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10" name="矩形 9"/>
          <p:cNvSpPr/>
          <p:nvPr>
            <p:custDataLst>
              <p:tags r:id="rId4"/>
            </p:custDataLst>
          </p:nvPr>
        </p:nvSpPr>
        <p:spPr>
          <a:xfrm>
            <a:off x="4211738" y="4949887"/>
            <a:ext cx="2096561" cy="368300"/>
          </a:xfrm>
          <a:prstGeom prst="rect">
            <a:avLst/>
          </a:prstGeom>
        </p:spPr>
        <p:txBody>
          <a:bodyPr wrap="square" anchor="ctr">
            <a:spAutoFit/>
          </a:bodyPr>
          <a:p>
            <a:pPr algn="ctr">
              <a:lnSpc>
                <a:spcPct val="100000"/>
              </a:lnSpc>
            </a:pPr>
            <a:r>
              <a:rPr lang="zh-CN" altLang="en-US" b="1" dirty="0">
                <a:solidFill>
                  <a:srgbClr val="000000">
                    <a:lumMod val="65000"/>
                    <a:lumOff val="35000"/>
                  </a:srgbClr>
                </a:solidFill>
                <a:uFillTx/>
                <a:latin typeface="微软雅黑" panose="020B0503020204020204" pitchFamily="34" charset="-122"/>
                <a:ea typeface="微软雅黑" panose="020B0503020204020204" pitchFamily="34" charset="-122"/>
              </a:rPr>
              <a:t>做人</a:t>
            </a:r>
            <a:endParaRPr lang="zh-CN" altLang="en-US" b="1" dirty="0">
              <a:solidFill>
                <a:srgbClr val="000000">
                  <a:lumMod val="65000"/>
                  <a:lumOff val="35000"/>
                </a:srgbClr>
              </a:solidFill>
              <a:uFillTx/>
              <a:latin typeface="微软雅黑" panose="020B0503020204020204" pitchFamily="34" charset="-122"/>
              <a:ea typeface="微软雅黑" panose="020B0503020204020204" pitchFamily="34" charset="-122"/>
            </a:endParaRPr>
          </a:p>
        </p:txBody>
      </p:sp>
      <p:sp>
        <p:nvSpPr>
          <p:cNvPr id="22" name="文本框 21"/>
          <p:cNvSpPr txBox="1"/>
          <p:nvPr>
            <p:custDataLst>
              <p:tags r:id="rId5"/>
            </p:custDataLst>
          </p:nvPr>
        </p:nvSpPr>
        <p:spPr>
          <a:xfrm>
            <a:off x="6997065" y="3731260"/>
            <a:ext cx="4393565" cy="831215"/>
          </a:xfrm>
          <a:prstGeom prst="rect">
            <a:avLst/>
          </a:prstGeom>
          <a:noFill/>
        </p:spPr>
        <p:txBody>
          <a:bodyPr wrap="square" lIns="90000" tIns="46800" rIns="90000" bIns="46800" rtlCol="0" anchor="ctr">
            <a:spAutoFit/>
          </a:bodyPr>
          <a:p>
            <a:pPr algn="l">
              <a:lnSpc>
                <a:spcPct val="100000"/>
              </a:lnSpc>
            </a:pPr>
            <a:r>
              <a:rPr lang="zh-CN" altLang="en-US" sz="1600" dirty="0">
                <a:solidFill>
                  <a:schemeClr val="tx1"/>
                </a:solidFill>
                <a:uFillTx/>
                <a:latin typeface="微软雅黑" panose="020B0503020204020204" pitchFamily="34" charset="-122"/>
                <a:ea typeface="微软雅黑" panose="020B0503020204020204" pitchFamily="34" charset="-122"/>
                <a:sym typeface="Arial" panose="020B0604020202020204" pitchFamily="34" charset="0"/>
              </a:rPr>
              <a:t>就是要培养每一位国民，使其具有热爱祖国、热爱人民，保卫祖国、建设祖国的爱国主义品质，这体现了教育目的的民族性。</a:t>
            </a:r>
            <a:endParaRPr lang="zh-CN" altLang="en-US" sz="1600" dirty="0">
              <a:solidFill>
                <a:schemeClr val="tx1"/>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任意多边形 10"/>
          <p:cNvSpPr/>
          <p:nvPr>
            <p:custDataLst>
              <p:tags r:id="rId6"/>
            </p:custDataLst>
          </p:nvPr>
        </p:nvSpPr>
        <p:spPr>
          <a:xfrm>
            <a:off x="3599478" y="3791319"/>
            <a:ext cx="3321903" cy="791860"/>
          </a:xfrm>
          <a:custGeom>
            <a:avLst/>
            <a:gdLst>
              <a:gd name="connsiteX0" fmla="*/ 625883 w 3246216"/>
              <a:gd name="connsiteY0" fmla="*/ 0 h 773818"/>
              <a:gd name="connsiteX1" fmla="*/ 2620333 w 3246216"/>
              <a:gd name="connsiteY1" fmla="*/ 0 h 773818"/>
              <a:gd name="connsiteX2" fmla="*/ 3246216 w 3246216"/>
              <a:gd name="connsiteY2" fmla="*/ 773818 h 773818"/>
              <a:gd name="connsiteX3" fmla="*/ 0 w 3246216"/>
              <a:gd name="connsiteY3" fmla="*/ 773818 h 773818"/>
              <a:gd name="connsiteX4" fmla="*/ 625883 w 3246216"/>
              <a:gd name="connsiteY4" fmla="*/ 0 h 773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6216" h="773818">
                <a:moveTo>
                  <a:pt x="625883" y="0"/>
                </a:moveTo>
                <a:lnTo>
                  <a:pt x="2620333" y="0"/>
                </a:lnTo>
                <a:lnTo>
                  <a:pt x="3246216" y="773818"/>
                </a:lnTo>
                <a:lnTo>
                  <a:pt x="0" y="773818"/>
                </a:lnTo>
                <a:lnTo>
                  <a:pt x="625883" y="0"/>
                </a:lnTo>
                <a:close/>
              </a:path>
            </a:pathLst>
          </a:custGeom>
          <a:solidFill>
            <a:schemeClr val="bg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12" name="矩形 11"/>
          <p:cNvSpPr/>
          <p:nvPr>
            <p:custDataLst>
              <p:tags r:id="rId7"/>
            </p:custDataLst>
          </p:nvPr>
        </p:nvSpPr>
        <p:spPr>
          <a:xfrm>
            <a:off x="4211738" y="4003099"/>
            <a:ext cx="2096561" cy="368300"/>
          </a:xfrm>
          <a:prstGeom prst="rect">
            <a:avLst/>
          </a:prstGeom>
        </p:spPr>
        <p:txBody>
          <a:bodyPr wrap="square" anchor="ctr">
            <a:spAutoFit/>
          </a:bodyPr>
          <a:p>
            <a:pPr algn="ctr">
              <a:lnSpc>
                <a:spcPct val="100000"/>
              </a:lnSpc>
            </a:pPr>
            <a:r>
              <a:rPr lang="zh-CN" altLang="en-US" b="1" dirty="0">
                <a:solidFill>
                  <a:srgbClr val="000000">
                    <a:lumMod val="65000"/>
                    <a:lumOff val="35000"/>
                  </a:srgbClr>
                </a:solidFill>
                <a:uFillTx/>
                <a:latin typeface="微软雅黑" panose="020B0503020204020204" pitchFamily="34" charset="-122"/>
                <a:ea typeface="微软雅黑" panose="020B0503020204020204" pitchFamily="34" charset="-122"/>
              </a:rPr>
              <a:t>做中国人</a:t>
            </a:r>
            <a:endParaRPr lang="zh-CN" altLang="en-US" b="1" dirty="0">
              <a:solidFill>
                <a:srgbClr val="000000">
                  <a:lumMod val="65000"/>
                  <a:lumOff val="35000"/>
                </a:srgbClr>
              </a:solidFill>
              <a:uFillTx/>
              <a:latin typeface="微软雅黑" panose="020B0503020204020204" pitchFamily="34" charset="-122"/>
              <a:ea typeface="微软雅黑" panose="020B0503020204020204" pitchFamily="34" charset="-122"/>
            </a:endParaRPr>
          </a:p>
        </p:txBody>
      </p:sp>
      <p:sp>
        <p:nvSpPr>
          <p:cNvPr id="23" name="文本框 22"/>
          <p:cNvSpPr txBox="1"/>
          <p:nvPr>
            <p:custDataLst>
              <p:tags r:id="rId8"/>
            </p:custDataLst>
          </p:nvPr>
        </p:nvSpPr>
        <p:spPr>
          <a:xfrm>
            <a:off x="6168390" y="2582545"/>
            <a:ext cx="4563745" cy="831215"/>
          </a:xfrm>
          <a:prstGeom prst="rect">
            <a:avLst/>
          </a:prstGeom>
          <a:noFill/>
        </p:spPr>
        <p:txBody>
          <a:bodyPr wrap="square" lIns="90000" tIns="46800" rIns="90000" bIns="46800" rtlCol="0" anchor="ctr">
            <a:spAutoFit/>
          </a:bodyPr>
          <a:p>
            <a:pPr algn="l">
              <a:lnSpc>
                <a:spcPct val="100000"/>
              </a:lnSpc>
            </a:pPr>
            <a:r>
              <a:rPr lang="zh-CN" altLang="en-US" sz="1600" dirty="0">
                <a:solidFill>
                  <a:srgbClr val="F18703"/>
                </a:solidFill>
                <a:uFillTx/>
                <a:latin typeface="微软雅黑" panose="020B0503020204020204" pitchFamily="34" charset="-122"/>
                <a:ea typeface="微软雅黑" panose="020B0503020204020204" pitchFamily="34" charset="-122"/>
                <a:sym typeface="Arial" panose="020B0604020202020204" pitchFamily="34" charset="0"/>
              </a:rPr>
              <a:t>这样的人应具备五个方面的条件：</a:t>
            </a:r>
            <a:r>
              <a:rPr lang="zh-CN" altLang="en-US" sz="1600" b="1" dirty="0">
                <a:solidFill>
                  <a:srgbClr val="F18703"/>
                </a:solidFill>
                <a:uFillTx/>
                <a:latin typeface="微软雅黑" panose="020B0503020204020204" pitchFamily="34" charset="-122"/>
                <a:ea typeface="微软雅黑" panose="020B0503020204020204" pitchFamily="34" charset="-122"/>
                <a:sym typeface="Arial" panose="020B0604020202020204" pitchFamily="34" charset="0"/>
              </a:rPr>
              <a:t>健全的身体、建设的能力、创造的能力、合作的能力和服务精神。</a:t>
            </a:r>
            <a:endParaRPr lang="zh-CN" altLang="en-US" sz="1600" b="1" dirty="0">
              <a:solidFill>
                <a:srgbClr val="F18703"/>
              </a:solidFill>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任意多边形 12"/>
          <p:cNvSpPr/>
          <p:nvPr>
            <p:custDataLst>
              <p:tags r:id="rId9"/>
            </p:custDataLst>
          </p:nvPr>
        </p:nvSpPr>
        <p:spPr>
          <a:xfrm>
            <a:off x="4352455" y="2513802"/>
            <a:ext cx="1815949" cy="1122587"/>
          </a:xfrm>
          <a:custGeom>
            <a:avLst/>
            <a:gdLst>
              <a:gd name="connsiteX0" fmla="*/ 887287 w 1774574"/>
              <a:gd name="connsiteY0" fmla="*/ 0 h 1097009"/>
              <a:gd name="connsiteX1" fmla="*/ 1774574 w 1774574"/>
              <a:gd name="connsiteY1" fmla="*/ 1097009 h 1097009"/>
              <a:gd name="connsiteX2" fmla="*/ 0 w 1774574"/>
              <a:gd name="connsiteY2" fmla="*/ 1097009 h 1097009"/>
              <a:gd name="connsiteX3" fmla="*/ 887287 w 1774574"/>
              <a:gd name="connsiteY3" fmla="*/ 0 h 1097009"/>
            </a:gdLst>
            <a:ahLst/>
            <a:cxnLst>
              <a:cxn ang="0">
                <a:pos x="connsiteX0" y="connsiteY0"/>
              </a:cxn>
              <a:cxn ang="0">
                <a:pos x="connsiteX1" y="connsiteY1"/>
              </a:cxn>
              <a:cxn ang="0">
                <a:pos x="connsiteX2" y="connsiteY2"/>
              </a:cxn>
              <a:cxn ang="0">
                <a:pos x="connsiteX3" y="connsiteY3"/>
              </a:cxn>
            </a:cxnLst>
            <a:rect l="l" t="t" r="r" b="b"/>
            <a:pathLst>
              <a:path w="1774574" h="1097009">
                <a:moveTo>
                  <a:pt x="887287" y="0"/>
                </a:moveTo>
                <a:lnTo>
                  <a:pt x="1774574" y="1097009"/>
                </a:lnTo>
                <a:lnTo>
                  <a:pt x="0" y="1097009"/>
                </a:lnTo>
                <a:lnTo>
                  <a:pt x="887287" y="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p>
        </p:txBody>
      </p:sp>
      <p:sp>
        <p:nvSpPr>
          <p:cNvPr id="14" name="矩形 13"/>
          <p:cNvSpPr/>
          <p:nvPr>
            <p:custDataLst>
              <p:tags r:id="rId10"/>
            </p:custDataLst>
          </p:nvPr>
        </p:nvSpPr>
        <p:spPr>
          <a:xfrm>
            <a:off x="4472430" y="3207322"/>
            <a:ext cx="1575177" cy="368300"/>
          </a:xfrm>
          <a:prstGeom prst="rect">
            <a:avLst/>
          </a:prstGeom>
        </p:spPr>
        <p:txBody>
          <a:bodyPr wrap="square" anchor="ctr">
            <a:spAutoFit/>
          </a:bodyPr>
          <a:p>
            <a:pPr algn="ctr">
              <a:lnSpc>
                <a:spcPct val="100000"/>
              </a:lnSpc>
            </a:pPr>
            <a:r>
              <a:rPr lang="zh-CN" altLang="en-US" b="1" dirty="0">
                <a:solidFill>
                  <a:sysClr val="window" lastClr="FFFFFF"/>
                </a:solidFill>
                <a:uFillTx/>
                <a:latin typeface="微软雅黑" panose="020B0503020204020204" pitchFamily="34" charset="-122"/>
                <a:ea typeface="微软雅黑" panose="020B0503020204020204" pitchFamily="34" charset="-122"/>
              </a:rPr>
              <a:t>做现代中国人</a:t>
            </a:r>
            <a:endParaRPr lang="zh-CN" altLang="en-US" b="1" dirty="0">
              <a:solidFill>
                <a:sysClr val="window" lastClr="FFFFFF"/>
              </a:solidFill>
              <a:uFillTx/>
              <a:latin typeface="微软雅黑" panose="020B0503020204020204" pitchFamily="34" charset="-122"/>
              <a:ea typeface="微软雅黑" panose="020B0503020204020204" pitchFamily="34" charset="-122"/>
            </a:endParaRPr>
          </a:p>
        </p:txBody>
      </p:sp>
      <p:sp>
        <p:nvSpPr>
          <p:cNvPr id="24" name="文本框 23"/>
          <p:cNvSpPr txBox="1"/>
          <p:nvPr>
            <p:custDataLst>
              <p:tags r:id="rId11"/>
            </p:custDataLst>
          </p:nvPr>
        </p:nvSpPr>
        <p:spPr>
          <a:xfrm>
            <a:off x="7867002" y="4812939"/>
            <a:ext cx="3735289" cy="1077595"/>
          </a:xfrm>
          <a:prstGeom prst="rect">
            <a:avLst/>
          </a:prstGeom>
          <a:noFill/>
        </p:spPr>
        <p:txBody>
          <a:bodyPr wrap="square" lIns="90000" tIns="46800" rIns="90000" bIns="46800" rtlCol="0" anchor="ctr">
            <a:spAutoFit/>
          </a:bodyPr>
          <a:p>
            <a:pPr algn="l">
              <a:lnSpc>
                <a:spcPct val="100000"/>
              </a:lnSpc>
            </a:pPr>
            <a:r>
              <a:rPr lang="zh-CN" altLang="en-US" sz="1600" dirty="0">
                <a:solidFill>
                  <a:schemeClr val="tx1"/>
                </a:solidFill>
                <a:uFillTx/>
                <a:latin typeface="微软雅黑" panose="020B0503020204020204" pitchFamily="34" charset="-122"/>
                <a:ea typeface="微软雅黑" panose="020B0503020204020204" pitchFamily="34" charset="-122"/>
                <a:sym typeface="Arial" panose="020B0604020202020204" pitchFamily="34" charset="0"/>
              </a:rPr>
              <a:t>“活教育”最为普通的目的。如何建立起完美的人际关系，借以参与生活、发现自然、改进社会，追求个人及人类的幸福便是一个做人的问题。</a:t>
            </a:r>
            <a:endParaRPr lang="zh-CN" altLang="en-US" sz="1600" dirty="0">
              <a:solidFill>
                <a:schemeClr val="tx1"/>
              </a:solidFill>
              <a:uFillTx/>
              <a:latin typeface="微软雅黑" panose="020B0503020204020204" pitchFamily="34" charset="-122"/>
              <a:ea typeface="微软雅黑" panose="020B0503020204020204" pitchFamily="34" charset="-122"/>
              <a:sym typeface="Arial" panose="020B0604020202020204" pitchFamily="34" charset="0"/>
            </a:endParaRPr>
          </a:p>
        </p:txBody>
      </p:sp>
    </p:spTree>
    <p:custDataLst>
      <p:tags r:id="rId1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一、制定幼儿科学教育目标的依据</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394335" y="1261745"/>
            <a:ext cx="747395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（二）幼儿个体发展的需要</a:t>
            </a:r>
            <a:endParaRPr b="1" dirty="0" smtClean="0">
              <a:solidFill>
                <a:srgbClr val="FF0000"/>
              </a:solidFill>
              <a:latin typeface="Arial" panose="020B0604020202020204" pitchFamily="34" charset="0"/>
              <a:ea typeface="微软雅黑" panose="020B0503020204020204" pitchFamily="34" charset="-122"/>
            </a:endParaRPr>
          </a:p>
        </p:txBody>
      </p:sp>
      <p:sp>
        <p:nvSpPr>
          <p:cNvPr id="6" name="文本框 5"/>
          <p:cNvSpPr txBox="1"/>
          <p:nvPr/>
        </p:nvSpPr>
        <p:spPr>
          <a:xfrm>
            <a:off x="521335" y="1899285"/>
            <a:ext cx="6798945" cy="506730"/>
          </a:xfrm>
          <a:prstGeom prst="rect">
            <a:avLst/>
          </a:prstGeom>
          <a:noFill/>
        </p:spPr>
        <p:txBody>
          <a:bodyPr wrap="square" rtlCol="0">
            <a:spAutoFit/>
          </a:bodyPr>
          <a:p>
            <a:pPr indent="0" algn="l">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对于幼儿个体的发展，南京师范大学张俊副教授提出以下观点 ：</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grpSp>
        <p:nvGrpSpPr>
          <p:cNvPr id="10" name="组合 9"/>
          <p:cNvGrpSpPr/>
          <p:nvPr/>
        </p:nvGrpSpPr>
        <p:grpSpPr>
          <a:xfrm>
            <a:off x="5446395" y="2623185"/>
            <a:ext cx="1271905" cy="1534795"/>
            <a:chOff x="6663" y="3739"/>
            <a:chExt cx="3079" cy="3714"/>
          </a:xfrm>
        </p:grpSpPr>
        <p:sp>
          <p:nvSpPr>
            <p:cNvPr id="45" name="MH_Other_1"/>
            <p:cNvSpPr/>
            <p:nvPr>
              <p:custDataLst>
                <p:tags r:id="rId1"/>
              </p:custDataLst>
            </p:nvPr>
          </p:nvSpPr>
          <p:spPr>
            <a:xfrm>
              <a:off x="6728" y="3789"/>
              <a:ext cx="3015" cy="3665"/>
            </a:xfrm>
            <a:custGeom>
              <a:avLst/>
              <a:gdLst>
                <a:gd name="connsiteX0" fmla="*/ 733733 w 1467465"/>
                <a:gd name="connsiteY0" fmla="*/ 0 h 1784485"/>
                <a:gd name="connsiteX1" fmla="*/ 1252560 w 1467465"/>
                <a:gd name="connsiteY1" fmla="*/ 214906 h 1784485"/>
                <a:gd name="connsiteX2" fmla="*/ 1252560 w 1467465"/>
                <a:gd name="connsiteY2" fmla="*/ 1252562 h 1784485"/>
                <a:gd name="connsiteX3" fmla="*/ 926460 w 1467465"/>
                <a:gd name="connsiteY3" fmla="*/ 1578661 h 1784485"/>
                <a:gd name="connsiteX4" fmla="*/ 787140 w 1467465"/>
                <a:gd name="connsiteY4" fmla="*/ 1756957 h 1784485"/>
                <a:gd name="connsiteX5" fmla="*/ 733733 w 1467465"/>
                <a:gd name="connsiteY5" fmla="*/ 1784303 h 1784485"/>
                <a:gd name="connsiteX6" fmla="*/ 732256 w 1467465"/>
                <a:gd name="connsiteY6" fmla="*/ 1784485 h 1784485"/>
                <a:gd name="connsiteX7" fmla="*/ 680326 w 1467465"/>
                <a:gd name="connsiteY7" fmla="*/ 1756957 h 1784485"/>
                <a:gd name="connsiteX8" fmla="*/ 541005 w 1467465"/>
                <a:gd name="connsiteY8" fmla="*/ 1578661 h 1784485"/>
                <a:gd name="connsiteX9" fmla="*/ 214905 w 1467465"/>
                <a:gd name="connsiteY9" fmla="*/ 1252561 h 1784485"/>
                <a:gd name="connsiteX10" fmla="*/ 214905 w 1467465"/>
                <a:gd name="connsiteY10" fmla="*/ 214906 h 1784485"/>
                <a:gd name="connsiteX11" fmla="*/ 733733 w 1467465"/>
                <a:gd name="connsiteY11" fmla="*/ 0 h 178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465" h="1784485">
                  <a:moveTo>
                    <a:pt x="733733" y="0"/>
                  </a:moveTo>
                  <a:cubicBezTo>
                    <a:pt x="921511" y="0"/>
                    <a:pt x="1109290" y="71635"/>
                    <a:pt x="1252560" y="214906"/>
                  </a:cubicBezTo>
                  <a:cubicBezTo>
                    <a:pt x="1539101" y="501447"/>
                    <a:pt x="1539101" y="966021"/>
                    <a:pt x="1252560" y="1252562"/>
                  </a:cubicBezTo>
                  <a:lnTo>
                    <a:pt x="926460" y="1578661"/>
                  </a:lnTo>
                  <a:lnTo>
                    <a:pt x="787140" y="1756957"/>
                  </a:lnTo>
                  <a:cubicBezTo>
                    <a:pt x="772424" y="1775790"/>
                    <a:pt x="753016" y="1784959"/>
                    <a:pt x="733733" y="1784303"/>
                  </a:cubicBezTo>
                  <a:cubicBezTo>
                    <a:pt x="733243" y="1784478"/>
                    <a:pt x="732749" y="1784485"/>
                    <a:pt x="732256" y="1784485"/>
                  </a:cubicBezTo>
                  <a:cubicBezTo>
                    <a:pt x="713461" y="1784484"/>
                    <a:pt x="694666" y="1775308"/>
                    <a:pt x="680326" y="1756957"/>
                  </a:cubicBezTo>
                  <a:lnTo>
                    <a:pt x="541005" y="1578661"/>
                  </a:lnTo>
                  <a:lnTo>
                    <a:pt x="214905" y="1252561"/>
                  </a:lnTo>
                  <a:cubicBezTo>
                    <a:pt x="-71636" y="966020"/>
                    <a:pt x="-71636" y="501447"/>
                    <a:pt x="214905" y="214906"/>
                  </a:cubicBezTo>
                  <a:cubicBezTo>
                    <a:pt x="358176" y="71635"/>
                    <a:pt x="545954" y="0"/>
                    <a:pt x="733733" y="0"/>
                  </a:cubicBezTo>
                  <a:close/>
                </a:path>
              </a:pathLst>
            </a:custGeom>
            <a:solidFill>
              <a:srgbClr val="2683C6"/>
            </a:solidFill>
            <a:ln w="19050" cap="rnd" cmpd="sng" algn="ctr">
              <a:noFill/>
              <a:prstDash val="solid"/>
            </a:ln>
            <a:effectLst/>
          </p:spPr>
          <p:txBody>
            <a:bodyPr anchor="ctr"/>
            <a:lstStyle/>
            <a:p>
              <a:pPr algn="ctr" eaLnBrk="1" fontAlgn="auto" hangingPunct="1">
                <a:spcBef>
                  <a:spcPts val="0"/>
                </a:spcBef>
                <a:spcAft>
                  <a:spcPts val="0"/>
                </a:spcAft>
                <a:defRPr/>
              </a:pPr>
              <a:r>
                <a:rPr lang="en-US" altLang="zh-CN" sz="4000" kern="0" dirty="0">
                  <a:solidFill>
                    <a:srgbClr val="FFFFFF"/>
                  </a:solidFill>
                  <a:latin typeface="Arial Black" panose="020B0A04020102090204" pitchFamily="34" charset="0"/>
                  <a:ea typeface="华文新魏" panose="02010800040101010101" pitchFamily="2" charset="-122"/>
                </a:rPr>
                <a:t>2</a:t>
              </a:r>
              <a:endParaRPr lang="zh-CN" altLang="en-US" sz="4000" kern="0" dirty="0">
                <a:solidFill>
                  <a:srgbClr val="FFFFFF"/>
                </a:solidFill>
                <a:latin typeface="Arial Black" panose="020B0A04020102090204" pitchFamily="34" charset="0"/>
                <a:ea typeface="华文新魏" panose="02010800040101010101" pitchFamily="2" charset="-122"/>
              </a:endParaRPr>
            </a:p>
          </p:txBody>
        </p:sp>
        <p:sp>
          <p:nvSpPr>
            <p:cNvPr id="46" name="MH_Other_2"/>
            <p:cNvSpPr/>
            <p:nvPr>
              <p:custDataLst>
                <p:tags r:id="rId2"/>
              </p:custDataLst>
            </p:nvPr>
          </p:nvSpPr>
          <p:spPr>
            <a:xfrm>
              <a:off x="6663" y="3739"/>
              <a:ext cx="2952" cy="1963"/>
            </a:xfrm>
            <a:custGeom>
              <a:avLst/>
              <a:gdLst>
                <a:gd name="connsiteX0" fmla="*/ 1020526 w 1874304"/>
                <a:gd name="connsiteY0" fmla="*/ 0 h 1246813"/>
                <a:gd name="connsiteX1" fmla="*/ 1866762 w 1874304"/>
                <a:gd name="connsiteY1" fmla="*/ 449940 h 1246813"/>
                <a:gd name="connsiteX2" fmla="*/ 1874304 w 1874304"/>
                <a:gd name="connsiteY2" fmla="*/ 463835 h 1246813"/>
                <a:gd name="connsiteX3" fmla="*/ 1871210 w 1874304"/>
                <a:gd name="connsiteY3" fmla="*/ 463768 h 1246813"/>
                <a:gd name="connsiteX4" fmla="*/ 1358365 w 1874304"/>
                <a:gd name="connsiteY4" fmla="*/ 516474 h 1246813"/>
                <a:gd name="connsiteX5" fmla="*/ 38299 w 1874304"/>
                <a:gd name="connsiteY5" fmla="*/ 1230757 h 1246813"/>
                <a:gd name="connsiteX6" fmla="*/ 27133 w 1874304"/>
                <a:gd name="connsiteY6" fmla="*/ 1246813 h 1246813"/>
                <a:gd name="connsiteX7" fmla="*/ 20734 w 1874304"/>
                <a:gd name="connsiteY7" fmla="*/ 1226198 h 1246813"/>
                <a:gd name="connsiteX8" fmla="*/ 0 w 1874304"/>
                <a:gd name="connsiteY8" fmla="*/ 1020526 h 1246813"/>
                <a:gd name="connsiteX9" fmla="*/ 1020526 w 1874304"/>
                <a:gd name="connsiteY9" fmla="*/ 0 h 1246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4304" h="1246813">
                  <a:moveTo>
                    <a:pt x="1020526" y="0"/>
                  </a:moveTo>
                  <a:cubicBezTo>
                    <a:pt x="1372789" y="0"/>
                    <a:pt x="1683367" y="178479"/>
                    <a:pt x="1866762" y="449940"/>
                  </a:cubicBezTo>
                  <a:lnTo>
                    <a:pt x="1874304" y="463835"/>
                  </a:lnTo>
                  <a:lnTo>
                    <a:pt x="1871210" y="463768"/>
                  </a:lnTo>
                  <a:cubicBezTo>
                    <a:pt x="1706285" y="465374"/>
                    <a:pt x="1533913" y="482435"/>
                    <a:pt x="1358365" y="516474"/>
                  </a:cubicBezTo>
                  <a:cubicBezTo>
                    <a:pt x="773208" y="629937"/>
                    <a:pt x="291271" y="905188"/>
                    <a:pt x="38299" y="1230757"/>
                  </a:cubicBezTo>
                  <a:lnTo>
                    <a:pt x="27133" y="1246813"/>
                  </a:lnTo>
                  <a:lnTo>
                    <a:pt x="20734" y="1226198"/>
                  </a:lnTo>
                  <a:cubicBezTo>
                    <a:pt x="7139" y="1159764"/>
                    <a:pt x="0" y="1090979"/>
                    <a:pt x="0" y="1020526"/>
                  </a:cubicBezTo>
                  <a:cubicBezTo>
                    <a:pt x="0" y="456905"/>
                    <a:pt x="456905" y="0"/>
                    <a:pt x="1020526" y="0"/>
                  </a:cubicBezTo>
                  <a:close/>
                </a:path>
              </a:pathLst>
            </a:custGeom>
            <a:solidFill>
              <a:srgbClr val="A3CEED"/>
            </a:solidFill>
            <a:ln w="19050" cap="rnd" cmpd="sng" algn="ctr">
              <a:noFill/>
              <a:prstDash val="solid"/>
            </a:ln>
            <a:effectLst>
              <a:outerShdw blurRad="50800" dist="50800" dir="6600000" sx="104000" sy="104000" algn="tl" rotWithShape="0">
                <a:srgbClr val="2683C6">
                  <a:alpha val="50000"/>
                </a:srgbClr>
              </a:outerShdw>
            </a:effectLst>
          </p:spPr>
          <p:txBody>
            <a:bodyPr anchor="ctr"/>
            <a:lstStyle/>
            <a:p>
              <a:pPr algn="ctr" eaLnBrk="1" fontAlgn="auto" hangingPunct="1">
                <a:spcBef>
                  <a:spcPts val="0"/>
                </a:spcBef>
                <a:spcAft>
                  <a:spcPts val="0"/>
                </a:spcAft>
                <a:defRPr/>
              </a:pPr>
              <a:endParaRPr lang="zh-CN" altLang="en-US" kern="0">
                <a:solidFill>
                  <a:prstClr val="white"/>
                </a:solidFill>
                <a:latin typeface="Trebuchet MS" panose="020B0603020202020204"/>
                <a:ea typeface="华文新魏" panose="02010800040101010101" pitchFamily="2" charset="-122"/>
              </a:endParaRPr>
            </a:p>
          </p:txBody>
        </p:sp>
      </p:grpSp>
      <p:grpSp>
        <p:nvGrpSpPr>
          <p:cNvPr id="8" name="组合 7"/>
          <p:cNvGrpSpPr/>
          <p:nvPr/>
        </p:nvGrpSpPr>
        <p:grpSpPr>
          <a:xfrm>
            <a:off x="1647825" y="2644140"/>
            <a:ext cx="1202055" cy="1452880"/>
            <a:chOff x="4615" y="6079"/>
            <a:chExt cx="1794" cy="2168"/>
          </a:xfrm>
        </p:grpSpPr>
        <p:sp>
          <p:nvSpPr>
            <p:cNvPr id="47" name="MH_Other_3"/>
            <p:cNvSpPr/>
            <p:nvPr>
              <p:custDataLst>
                <p:tags r:id="rId3"/>
              </p:custDataLst>
            </p:nvPr>
          </p:nvSpPr>
          <p:spPr>
            <a:xfrm>
              <a:off x="4653" y="6109"/>
              <a:ext cx="1757" cy="2138"/>
            </a:xfrm>
            <a:custGeom>
              <a:avLst/>
              <a:gdLst>
                <a:gd name="connsiteX0" fmla="*/ 733733 w 1467465"/>
                <a:gd name="connsiteY0" fmla="*/ 0 h 1784485"/>
                <a:gd name="connsiteX1" fmla="*/ 1252560 w 1467465"/>
                <a:gd name="connsiteY1" fmla="*/ 214906 h 1784485"/>
                <a:gd name="connsiteX2" fmla="*/ 1252560 w 1467465"/>
                <a:gd name="connsiteY2" fmla="*/ 1252562 h 1784485"/>
                <a:gd name="connsiteX3" fmla="*/ 926460 w 1467465"/>
                <a:gd name="connsiteY3" fmla="*/ 1578661 h 1784485"/>
                <a:gd name="connsiteX4" fmla="*/ 787140 w 1467465"/>
                <a:gd name="connsiteY4" fmla="*/ 1756957 h 1784485"/>
                <a:gd name="connsiteX5" fmla="*/ 733733 w 1467465"/>
                <a:gd name="connsiteY5" fmla="*/ 1784303 h 1784485"/>
                <a:gd name="connsiteX6" fmla="*/ 732256 w 1467465"/>
                <a:gd name="connsiteY6" fmla="*/ 1784485 h 1784485"/>
                <a:gd name="connsiteX7" fmla="*/ 680326 w 1467465"/>
                <a:gd name="connsiteY7" fmla="*/ 1756957 h 1784485"/>
                <a:gd name="connsiteX8" fmla="*/ 541005 w 1467465"/>
                <a:gd name="connsiteY8" fmla="*/ 1578661 h 1784485"/>
                <a:gd name="connsiteX9" fmla="*/ 214905 w 1467465"/>
                <a:gd name="connsiteY9" fmla="*/ 1252561 h 1784485"/>
                <a:gd name="connsiteX10" fmla="*/ 214905 w 1467465"/>
                <a:gd name="connsiteY10" fmla="*/ 214906 h 1784485"/>
                <a:gd name="connsiteX11" fmla="*/ 733733 w 1467465"/>
                <a:gd name="connsiteY11" fmla="*/ 0 h 178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465" h="1784485">
                  <a:moveTo>
                    <a:pt x="733733" y="0"/>
                  </a:moveTo>
                  <a:cubicBezTo>
                    <a:pt x="921511" y="0"/>
                    <a:pt x="1109290" y="71635"/>
                    <a:pt x="1252560" y="214906"/>
                  </a:cubicBezTo>
                  <a:cubicBezTo>
                    <a:pt x="1539101" y="501447"/>
                    <a:pt x="1539101" y="966021"/>
                    <a:pt x="1252560" y="1252562"/>
                  </a:cubicBezTo>
                  <a:lnTo>
                    <a:pt x="926460" y="1578661"/>
                  </a:lnTo>
                  <a:lnTo>
                    <a:pt x="787140" y="1756957"/>
                  </a:lnTo>
                  <a:cubicBezTo>
                    <a:pt x="772424" y="1775790"/>
                    <a:pt x="753016" y="1784959"/>
                    <a:pt x="733733" y="1784303"/>
                  </a:cubicBezTo>
                  <a:cubicBezTo>
                    <a:pt x="733243" y="1784478"/>
                    <a:pt x="732749" y="1784485"/>
                    <a:pt x="732256" y="1784485"/>
                  </a:cubicBezTo>
                  <a:cubicBezTo>
                    <a:pt x="713461" y="1784484"/>
                    <a:pt x="694666" y="1775308"/>
                    <a:pt x="680326" y="1756957"/>
                  </a:cubicBezTo>
                  <a:lnTo>
                    <a:pt x="541005" y="1578661"/>
                  </a:lnTo>
                  <a:lnTo>
                    <a:pt x="214905" y="1252561"/>
                  </a:lnTo>
                  <a:cubicBezTo>
                    <a:pt x="-71636" y="966020"/>
                    <a:pt x="-71636" y="501447"/>
                    <a:pt x="214905" y="214906"/>
                  </a:cubicBezTo>
                  <a:cubicBezTo>
                    <a:pt x="358176" y="71635"/>
                    <a:pt x="545954" y="0"/>
                    <a:pt x="733733" y="0"/>
                  </a:cubicBezTo>
                  <a:close/>
                </a:path>
              </a:pathLst>
            </a:custGeom>
            <a:solidFill>
              <a:srgbClr val="D55816"/>
            </a:solidFill>
            <a:ln w="19050" cap="rnd" cmpd="sng" algn="ctr">
              <a:noFill/>
              <a:prstDash val="solid"/>
            </a:ln>
            <a:effectLst/>
          </p:spPr>
          <p:txBody>
            <a:bodyPr anchor="ctr"/>
            <a:lstStyle/>
            <a:p>
              <a:pPr algn="ctr" eaLnBrk="1" fontAlgn="auto" hangingPunct="1">
                <a:spcBef>
                  <a:spcPts val="0"/>
                </a:spcBef>
                <a:spcAft>
                  <a:spcPts val="0"/>
                </a:spcAft>
                <a:defRPr/>
              </a:pPr>
              <a:r>
                <a:rPr lang="en-US" altLang="zh-CN" sz="3200" kern="0" dirty="0">
                  <a:solidFill>
                    <a:srgbClr val="FFFFFF"/>
                  </a:solidFill>
                  <a:latin typeface="Arial Black" panose="020B0A04020102090204" pitchFamily="34" charset="0"/>
                  <a:ea typeface="华文新魏" panose="02010800040101010101" pitchFamily="2" charset="-122"/>
                </a:rPr>
                <a:t>1</a:t>
              </a:r>
              <a:endParaRPr lang="zh-CN" altLang="en-US" sz="3200" kern="0" dirty="0">
                <a:solidFill>
                  <a:srgbClr val="FFFFFF"/>
                </a:solidFill>
                <a:latin typeface="Arial Black" panose="020B0A04020102090204" pitchFamily="34" charset="0"/>
                <a:ea typeface="华文新魏" panose="02010800040101010101" pitchFamily="2" charset="-122"/>
              </a:endParaRPr>
            </a:p>
          </p:txBody>
        </p:sp>
        <p:sp>
          <p:nvSpPr>
            <p:cNvPr id="48" name="MH_Other_4"/>
            <p:cNvSpPr/>
            <p:nvPr>
              <p:custDataLst>
                <p:tags r:id="rId4"/>
              </p:custDataLst>
            </p:nvPr>
          </p:nvSpPr>
          <p:spPr>
            <a:xfrm>
              <a:off x="4615" y="6079"/>
              <a:ext cx="1723" cy="1148"/>
            </a:xfrm>
            <a:custGeom>
              <a:avLst/>
              <a:gdLst>
                <a:gd name="connsiteX0" fmla="*/ 1020526 w 1874304"/>
                <a:gd name="connsiteY0" fmla="*/ 0 h 1246813"/>
                <a:gd name="connsiteX1" fmla="*/ 1866762 w 1874304"/>
                <a:gd name="connsiteY1" fmla="*/ 449940 h 1246813"/>
                <a:gd name="connsiteX2" fmla="*/ 1874304 w 1874304"/>
                <a:gd name="connsiteY2" fmla="*/ 463835 h 1246813"/>
                <a:gd name="connsiteX3" fmla="*/ 1871210 w 1874304"/>
                <a:gd name="connsiteY3" fmla="*/ 463768 h 1246813"/>
                <a:gd name="connsiteX4" fmla="*/ 1358365 w 1874304"/>
                <a:gd name="connsiteY4" fmla="*/ 516474 h 1246813"/>
                <a:gd name="connsiteX5" fmla="*/ 38299 w 1874304"/>
                <a:gd name="connsiteY5" fmla="*/ 1230757 h 1246813"/>
                <a:gd name="connsiteX6" fmla="*/ 27133 w 1874304"/>
                <a:gd name="connsiteY6" fmla="*/ 1246813 h 1246813"/>
                <a:gd name="connsiteX7" fmla="*/ 20734 w 1874304"/>
                <a:gd name="connsiteY7" fmla="*/ 1226198 h 1246813"/>
                <a:gd name="connsiteX8" fmla="*/ 0 w 1874304"/>
                <a:gd name="connsiteY8" fmla="*/ 1020526 h 1246813"/>
                <a:gd name="connsiteX9" fmla="*/ 1020526 w 1874304"/>
                <a:gd name="connsiteY9" fmla="*/ 0 h 1246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4304" h="1246813">
                  <a:moveTo>
                    <a:pt x="1020526" y="0"/>
                  </a:moveTo>
                  <a:cubicBezTo>
                    <a:pt x="1372789" y="0"/>
                    <a:pt x="1683367" y="178479"/>
                    <a:pt x="1866762" y="449940"/>
                  </a:cubicBezTo>
                  <a:lnTo>
                    <a:pt x="1874304" y="463835"/>
                  </a:lnTo>
                  <a:lnTo>
                    <a:pt x="1871210" y="463768"/>
                  </a:lnTo>
                  <a:cubicBezTo>
                    <a:pt x="1706285" y="465374"/>
                    <a:pt x="1533913" y="482435"/>
                    <a:pt x="1358365" y="516474"/>
                  </a:cubicBezTo>
                  <a:cubicBezTo>
                    <a:pt x="773208" y="629937"/>
                    <a:pt x="291271" y="905188"/>
                    <a:pt x="38299" y="1230757"/>
                  </a:cubicBezTo>
                  <a:lnTo>
                    <a:pt x="27133" y="1246813"/>
                  </a:lnTo>
                  <a:lnTo>
                    <a:pt x="20734" y="1226198"/>
                  </a:lnTo>
                  <a:cubicBezTo>
                    <a:pt x="7139" y="1159764"/>
                    <a:pt x="0" y="1090979"/>
                    <a:pt x="0" y="1020526"/>
                  </a:cubicBezTo>
                  <a:cubicBezTo>
                    <a:pt x="0" y="456905"/>
                    <a:pt x="456905" y="0"/>
                    <a:pt x="1020526" y="0"/>
                  </a:cubicBezTo>
                  <a:close/>
                </a:path>
              </a:pathLst>
            </a:custGeom>
            <a:solidFill>
              <a:srgbClr val="F5BA9B"/>
            </a:solidFill>
            <a:ln w="19050" cap="rnd" cmpd="sng" algn="ctr">
              <a:noFill/>
              <a:prstDash val="solid"/>
            </a:ln>
            <a:effectLst>
              <a:outerShdw blurRad="50800" dist="50800" dir="6600000" sx="104000" sy="104000" algn="tl" rotWithShape="0">
                <a:srgbClr val="D55816">
                  <a:alpha val="50000"/>
                </a:srgbClr>
              </a:outerShdw>
            </a:effectLst>
          </p:spPr>
          <p:txBody>
            <a:bodyPr anchor="ctr"/>
            <a:lstStyle/>
            <a:p>
              <a:pPr algn="ctr" eaLnBrk="1" fontAlgn="auto" hangingPunct="1">
                <a:spcBef>
                  <a:spcPts val="0"/>
                </a:spcBef>
                <a:spcAft>
                  <a:spcPts val="0"/>
                </a:spcAft>
                <a:defRPr/>
              </a:pPr>
              <a:endParaRPr lang="zh-CN" altLang="en-US" sz="1400" kern="0">
                <a:solidFill>
                  <a:prstClr val="white"/>
                </a:solidFill>
                <a:latin typeface="Trebuchet MS" panose="020B0603020202020204"/>
                <a:ea typeface="华文新魏" panose="02010800040101010101" pitchFamily="2" charset="-122"/>
              </a:endParaRPr>
            </a:p>
          </p:txBody>
        </p:sp>
      </p:grpSp>
      <p:grpSp>
        <p:nvGrpSpPr>
          <p:cNvPr id="9" name="组合 8"/>
          <p:cNvGrpSpPr/>
          <p:nvPr/>
        </p:nvGrpSpPr>
        <p:grpSpPr>
          <a:xfrm>
            <a:off x="8923020" y="2646045"/>
            <a:ext cx="1278255" cy="1544955"/>
            <a:chOff x="9995" y="6079"/>
            <a:chExt cx="1794" cy="2168"/>
          </a:xfrm>
        </p:grpSpPr>
        <p:sp>
          <p:nvSpPr>
            <p:cNvPr id="49" name="MH_Other_5"/>
            <p:cNvSpPr/>
            <p:nvPr>
              <p:custDataLst>
                <p:tags r:id="rId5"/>
              </p:custDataLst>
            </p:nvPr>
          </p:nvSpPr>
          <p:spPr>
            <a:xfrm>
              <a:off x="10033" y="6109"/>
              <a:ext cx="1757" cy="2138"/>
            </a:xfrm>
            <a:custGeom>
              <a:avLst/>
              <a:gdLst>
                <a:gd name="connsiteX0" fmla="*/ 733733 w 1467465"/>
                <a:gd name="connsiteY0" fmla="*/ 0 h 1784485"/>
                <a:gd name="connsiteX1" fmla="*/ 1252560 w 1467465"/>
                <a:gd name="connsiteY1" fmla="*/ 214906 h 1784485"/>
                <a:gd name="connsiteX2" fmla="*/ 1252560 w 1467465"/>
                <a:gd name="connsiteY2" fmla="*/ 1252562 h 1784485"/>
                <a:gd name="connsiteX3" fmla="*/ 926460 w 1467465"/>
                <a:gd name="connsiteY3" fmla="*/ 1578661 h 1784485"/>
                <a:gd name="connsiteX4" fmla="*/ 787140 w 1467465"/>
                <a:gd name="connsiteY4" fmla="*/ 1756957 h 1784485"/>
                <a:gd name="connsiteX5" fmla="*/ 733733 w 1467465"/>
                <a:gd name="connsiteY5" fmla="*/ 1784303 h 1784485"/>
                <a:gd name="connsiteX6" fmla="*/ 732256 w 1467465"/>
                <a:gd name="connsiteY6" fmla="*/ 1784485 h 1784485"/>
                <a:gd name="connsiteX7" fmla="*/ 680326 w 1467465"/>
                <a:gd name="connsiteY7" fmla="*/ 1756957 h 1784485"/>
                <a:gd name="connsiteX8" fmla="*/ 541005 w 1467465"/>
                <a:gd name="connsiteY8" fmla="*/ 1578661 h 1784485"/>
                <a:gd name="connsiteX9" fmla="*/ 214905 w 1467465"/>
                <a:gd name="connsiteY9" fmla="*/ 1252561 h 1784485"/>
                <a:gd name="connsiteX10" fmla="*/ 214905 w 1467465"/>
                <a:gd name="connsiteY10" fmla="*/ 214906 h 1784485"/>
                <a:gd name="connsiteX11" fmla="*/ 733733 w 1467465"/>
                <a:gd name="connsiteY11" fmla="*/ 0 h 178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465" h="1784485">
                  <a:moveTo>
                    <a:pt x="733733" y="0"/>
                  </a:moveTo>
                  <a:cubicBezTo>
                    <a:pt x="921511" y="0"/>
                    <a:pt x="1109290" y="71635"/>
                    <a:pt x="1252560" y="214906"/>
                  </a:cubicBezTo>
                  <a:cubicBezTo>
                    <a:pt x="1539101" y="501447"/>
                    <a:pt x="1539101" y="966021"/>
                    <a:pt x="1252560" y="1252562"/>
                  </a:cubicBezTo>
                  <a:lnTo>
                    <a:pt x="926460" y="1578661"/>
                  </a:lnTo>
                  <a:lnTo>
                    <a:pt x="787140" y="1756957"/>
                  </a:lnTo>
                  <a:cubicBezTo>
                    <a:pt x="772424" y="1775790"/>
                    <a:pt x="753016" y="1784959"/>
                    <a:pt x="733733" y="1784303"/>
                  </a:cubicBezTo>
                  <a:cubicBezTo>
                    <a:pt x="733243" y="1784478"/>
                    <a:pt x="732749" y="1784485"/>
                    <a:pt x="732256" y="1784485"/>
                  </a:cubicBezTo>
                  <a:cubicBezTo>
                    <a:pt x="713461" y="1784484"/>
                    <a:pt x="694666" y="1775308"/>
                    <a:pt x="680326" y="1756957"/>
                  </a:cubicBezTo>
                  <a:lnTo>
                    <a:pt x="541005" y="1578661"/>
                  </a:lnTo>
                  <a:lnTo>
                    <a:pt x="214905" y="1252561"/>
                  </a:lnTo>
                  <a:cubicBezTo>
                    <a:pt x="-71636" y="966020"/>
                    <a:pt x="-71636" y="501447"/>
                    <a:pt x="214905" y="214906"/>
                  </a:cubicBezTo>
                  <a:cubicBezTo>
                    <a:pt x="358176" y="71635"/>
                    <a:pt x="545954" y="0"/>
                    <a:pt x="733733" y="0"/>
                  </a:cubicBezTo>
                  <a:close/>
                </a:path>
              </a:pathLst>
            </a:custGeom>
            <a:solidFill>
              <a:srgbClr val="8AB833"/>
            </a:solidFill>
            <a:ln w="19050" cap="rnd" cmpd="sng" algn="ctr">
              <a:noFill/>
              <a:prstDash val="solid"/>
            </a:ln>
            <a:effectLst/>
          </p:spPr>
          <p:txBody>
            <a:bodyPr anchor="ctr"/>
            <a:lstStyle/>
            <a:p>
              <a:pPr algn="ctr" eaLnBrk="1" fontAlgn="auto" hangingPunct="1">
                <a:spcBef>
                  <a:spcPts val="0"/>
                </a:spcBef>
                <a:spcAft>
                  <a:spcPts val="0"/>
                </a:spcAft>
                <a:defRPr/>
              </a:pPr>
              <a:r>
                <a:rPr lang="en-US" altLang="zh-CN" sz="3200" kern="0" dirty="0">
                  <a:solidFill>
                    <a:srgbClr val="FFFFFF"/>
                  </a:solidFill>
                  <a:latin typeface="Arial Black" panose="020B0A04020102090204" pitchFamily="34" charset="0"/>
                  <a:ea typeface="华文新魏" panose="02010800040101010101" pitchFamily="2" charset="-122"/>
                </a:rPr>
                <a:t>3</a:t>
              </a:r>
              <a:endParaRPr lang="zh-CN" altLang="en-US" sz="3200" kern="0" dirty="0">
                <a:solidFill>
                  <a:srgbClr val="FFFFFF"/>
                </a:solidFill>
                <a:latin typeface="Arial Black" panose="020B0A04020102090204" pitchFamily="34" charset="0"/>
                <a:ea typeface="华文新魏" panose="02010800040101010101" pitchFamily="2" charset="-122"/>
              </a:endParaRPr>
            </a:p>
          </p:txBody>
        </p:sp>
        <p:sp>
          <p:nvSpPr>
            <p:cNvPr id="50" name="MH_Other_6"/>
            <p:cNvSpPr/>
            <p:nvPr>
              <p:custDataLst>
                <p:tags r:id="rId6"/>
              </p:custDataLst>
            </p:nvPr>
          </p:nvSpPr>
          <p:spPr>
            <a:xfrm>
              <a:off x="9995" y="6079"/>
              <a:ext cx="1723" cy="1148"/>
            </a:xfrm>
            <a:custGeom>
              <a:avLst/>
              <a:gdLst>
                <a:gd name="connsiteX0" fmla="*/ 1020526 w 1874304"/>
                <a:gd name="connsiteY0" fmla="*/ 0 h 1246813"/>
                <a:gd name="connsiteX1" fmla="*/ 1866762 w 1874304"/>
                <a:gd name="connsiteY1" fmla="*/ 449940 h 1246813"/>
                <a:gd name="connsiteX2" fmla="*/ 1874304 w 1874304"/>
                <a:gd name="connsiteY2" fmla="*/ 463835 h 1246813"/>
                <a:gd name="connsiteX3" fmla="*/ 1871210 w 1874304"/>
                <a:gd name="connsiteY3" fmla="*/ 463768 h 1246813"/>
                <a:gd name="connsiteX4" fmla="*/ 1358365 w 1874304"/>
                <a:gd name="connsiteY4" fmla="*/ 516474 h 1246813"/>
                <a:gd name="connsiteX5" fmla="*/ 38299 w 1874304"/>
                <a:gd name="connsiteY5" fmla="*/ 1230757 h 1246813"/>
                <a:gd name="connsiteX6" fmla="*/ 27133 w 1874304"/>
                <a:gd name="connsiteY6" fmla="*/ 1246813 h 1246813"/>
                <a:gd name="connsiteX7" fmla="*/ 20734 w 1874304"/>
                <a:gd name="connsiteY7" fmla="*/ 1226198 h 1246813"/>
                <a:gd name="connsiteX8" fmla="*/ 0 w 1874304"/>
                <a:gd name="connsiteY8" fmla="*/ 1020526 h 1246813"/>
                <a:gd name="connsiteX9" fmla="*/ 1020526 w 1874304"/>
                <a:gd name="connsiteY9" fmla="*/ 0 h 1246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4304" h="1246813">
                  <a:moveTo>
                    <a:pt x="1020526" y="0"/>
                  </a:moveTo>
                  <a:cubicBezTo>
                    <a:pt x="1372789" y="0"/>
                    <a:pt x="1683367" y="178479"/>
                    <a:pt x="1866762" y="449940"/>
                  </a:cubicBezTo>
                  <a:lnTo>
                    <a:pt x="1874304" y="463835"/>
                  </a:lnTo>
                  <a:lnTo>
                    <a:pt x="1871210" y="463768"/>
                  </a:lnTo>
                  <a:cubicBezTo>
                    <a:pt x="1706285" y="465374"/>
                    <a:pt x="1533913" y="482435"/>
                    <a:pt x="1358365" y="516474"/>
                  </a:cubicBezTo>
                  <a:cubicBezTo>
                    <a:pt x="773208" y="629937"/>
                    <a:pt x="291271" y="905188"/>
                    <a:pt x="38299" y="1230757"/>
                  </a:cubicBezTo>
                  <a:lnTo>
                    <a:pt x="27133" y="1246813"/>
                  </a:lnTo>
                  <a:lnTo>
                    <a:pt x="20734" y="1226198"/>
                  </a:lnTo>
                  <a:cubicBezTo>
                    <a:pt x="7139" y="1159764"/>
                    <a:pt x="0" y="1090979"/>
                    <a:pt x="0" y="1020526"/>
                  </a:cubicBezTo>
                  <a:cubicBezTo>
                    <a:pt x="0" y="456905"/>
                    <a:pt x="456905" y="0"/>
                    <a:pt x="1020526" y="0"/>
                  </a:cubicBezTo>
                  <a:close/>
                </a:path>
              </a:pathLst>
            </a:custGeom>
            <a:solidFill>
              <a:srgbClr val="D2E7A9"/>
            </a:solidFill>
            <a:ln w="19050" cap="rnd" cmpd="sng" algn="ctr">
              <a:noFill/>
              <a:prstDash val="solid"/>
            </a:ln>
            <a:effectLst>
              <a:outerShdw blurRad="50800" dist="50800" dir="6600000" sx="104000" sy="104000" algn="tl" rotWithShape="0">
                <a:srgbClr val="8AB833">
                  <a:alpha val="50000"/>
                </a:srgbClr>
              </a:outerShdw>
            </a:effectLst>
          </p:spPr>
          <p:txBody>
            <a:bodyPr anchor="ctr"/>
            <a:lstStyle/>
            <a:p>
              <a:pPr algn="ctr" eaLnBrk="1" fontAlgn="auto" hangingPunct="1">
                <a:spcBef>
                  <a:spcPts val="0"/>
                </a:spcBef>
                <a:spcAft>
                  <a:spcPts val="0"/>
                </a:spcAft>
                <a:defRPr/>
              </a:pPr>
              <a:endParaRPr lang="zh-CN" altLang="en-US" sz="1400" kern="0">
                <a:solidFill>
                  <a:prstClr val="white"/>
                </a:solidFill>
                <a:latin typeface="Trebuchet MS" panose="020B0603020202020204"/>
                <a:ea typeface="华文新魏" panose="02010800040101010101" pitchFamily="2" charset="-122"/>
              </a:endParaRPr>
            </a:p>
          </p:txBody>
        </p:sp>
      </p:grpSp>
      <p:sp>
        <p:nvSpPr>
          <p:cNvPr id="5128" name="MH_SubTitle_1"/>
          <p:cNvSpPr txBox="1">
            <a:spLocks noChangeArrowheads="1"/>
          </p:cNvSpPr>
          <p:nvPr>
            <p:custDataLst>
              <p:tags r:id="rId7"/>
            </p:custDataLst>
          </p:nvPr>
        </p:nvSpPr>
        <p:spPr bwMode="auto">
          <a:xfrm>
            <a:off x="1501775" y="4158615"/>
            <a:ext cx="1445895"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506020202030204" pitchFamily="34" charset="0"/>
                <a:ea typeface="宋体" panose="02010600030101010101" pitchFamily="2" charset="-122"/>
              </a:defRPr>
            </a:lvl1pPr>
            <a:lvl2pPr marL="742950" indent="-285750">
              <a:defRPr>
                <a:solidFill>
                  <a:schemeClr val="tx1"/>
                </a:solidFill>
                <a:latin typeface="Arial Narrow" panose="020B0506020202030204" pitchFamily="34" charset="0"/>
                <a:ea typeface="宋体" panose="02010600030101010101" pitchFamily="2" charset="-122"/>
              </a:defRPr>
            </a:lvl2pPr>
            <a:lvl3pPr marL="1143000" indent="-228600">
              <a:defRPr>
                <a:solidFill>
                  <a:schemeClr val="tx1"/>
                </a:solidFill>
                <a:latin typeface="Arial Narrow" panose="020B0506020202030204" pitchFamily="34" charset="0"/>
                <a:ea typeface="宋体" panose="02010600030101010101" pitchFamily="2" charset="-122"/>
              </a:defRPr>
            </a:lvl3pPr>
            <a:lvl4pPr marL="1600200" indent="-228600">
              <a:defRPr>
                <a:solidFill>
                  <a:schemeClr val="tx1"/>
                </a:solidFill>
                <a:latin typeface="Arial Narrow" panose="020B0506020202030204" pitchFamily="34" charset="0"/>
                <a:ea typeface="宋体" panose="02010600030101010101" pitchFamily="2" charset="-122"/>
              </a:defRPr>
            </a:lvl4pPr>
            <a:lvl5pPr marL="2057400" indent="-228600">
              <a:defRPr>
                <a:solidFill>
                  <a:schemeClr val="tx1"/>
                </a:solidFill>
                <a:latin typeface="Arial Narrow" panose="020B05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9pPr>
          </a:lstStyle>
          <a:p>
            <a:pPr algn="dist" eaLnBrk="1" hangingPunct="1">
              <a:lnSpc>
                <a:spcPct val="130000"/>
              </a:lnSpc>
            </a:pPr>
            <a:r>
              <a:rPr lang="en-US" altLang="zh-CN" b="1">
                <a:latin typeface="微软雅黑" panose="020B0503020204020204" pitchFamily="34" charset="-122"/>
                <a:ea typeface="微软雅黑" panose="020B0503020204020204" pitchFamily="34" charset="-122"/>
              </a:rPr>
              <a:t>完整发展观</a:t>
            </a:r>
            <a:endParaRPr lang="en-US" altLang="zh-CN" b="1">
              <a:latin typeface="微软雅黑" panose="020B0503020204020204" pitchFamily="34" charset="-122"/>
              <a:ea typeface="微软雅黑" panose="020B0503020204020204" pitchFamily="34" charset="-122"/>
            </a:endParaRPr>
          </a:p>
        </p:txBody>
      </p:sp>
      <p:sp>
        <p:nvSpPr>
          <p:cNvPr id="11" name="MH_SubTitle_1"/>
          <p:cNvSpPr txBox="1">
            <a:spLocks noChangeArrowheads="1"/>
          </p:cNvSpPr>
          <p:nvPr>
            <p:custDataLst>
              <p:tags r:id="rId8"/>
            </p:custDataLst>
          </p:nvPr>
        </p:nvSpPr>
        <p:spPr bwMode="auto">
          <a:xfrm>
            <a:off x="5446395" y="4191000"/>
            <a:ext cx="1445895"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506020202030204" pitchFamily="34" charset="0"/>
                <a:ea typeface="宋体" panose="02010600030101010101" pitchFamily="2" charset="-122"/>
              </a:defRPr>
            </a:lvl1pPr>
            <a:lvl2pPr marL="742950" indent="-285750">
              <a:defRPr>
                <a:solidFill>
                  <a:schemeClr val="tx1"/>
                </a:solidFill>
                <a:latin typeface="Arial Narrow" panose="020B0506020202030204" pitchFamily="34" charset="0"/>
                <a:ea typeface="宋体" panose="02010600030101010101" pitchFamily="2" charset="-122"/>
              </a:defRPr>
            </a:lvl2pPr>
            <a:lvl3pPr marL="1143000" indent="-228600">
              <a:defRPr>
                <a:solidFill>
                  <a:schemeClr val="tx1"/>
                </a:solidFill>
                <a:latin typeface="Arial Narrow" panose="020B0506020202030204" pitchFamily="34" charset="0"/>
                <a:ea typeface="宋体" panose="02010600030101010101" pitchFamily="2" charset="-122"/>
              </a:defRPr>
            </a:lvl3pPr>
            <a:lvl4pPr marL="1600200" indent="-228600">
              <a:defRPr>
                <a:solidFill>
                  <a:schemeClr val="tx1"/>
                </a:solidFill>
                <a:latin typeface="Arial Narrow" panose="020B0506020202030204" pitchFamily="34" charset="0"/>
                <a:ea typeface="宋体" panose="02010600030101010101" pitchFamily="2" charset="-122"/>
              </a:defRPr>
            </a:lvl4pPr>
            <a:lvl5pPr marL="2057400" indent="-228600">
              <a:defRPr>
                <a:solidFill>
                  <a:schemeClr val="tx1"/>
                </a:solidFill>
                <a:latin typeface="Arial Narrow" panose="020B05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9pPr>
          </a:lstStyle>
          <a:p>
            <a:pPr algn="dist" eaLnBrk="1" hangingPunct="1">
              <a:lnSpc>
                <a:spcPct val="130000"/>
              </a:lnSpc>
            </a:pPr>
            <a:r>
              <a:rPr lang="en-US" altLang="zh-CN" b="1">
                <a:latin typeface="微软雅黑" panose="020B0503020204020204" pitchFamily="34" charset="-122"/>
                <a:ea typeface="微软雅黑" panose="020B0503020204020204" pitchFamily="34" charset="-122"/>
              </a:rPr>
              <a:t>年龄层次观</a:t>
            </a:r>
            <a:endParaRPr lang="en-US" altLang="zh-CN" b="1">
              <a:latin typeface="微软雅黑" panose="020B0503020204020204" pitchFamily="34" charset="-122"/>
              <a:ea typeface="微软雅黑" panose="020B0503020204020204" pitchFamily="34" charset="-122"/>
            </a:endParaRPr>
          </a:p>
        </p:txBody>
      </p:sp>
      <p:sp>
        <p:nvSpPr>
          <p:cNvPr id="12" name="MH_SubTitle_1"/>
          <p:cNvSpPr txBox="1">
            <a:spLocks noChangeArrowheads="1"/>
          </p:cNvSpPr>
          <p:nvPr>
            <p:custDataLst>
              <p:tags r:id="rId9"/>
            </p:custDataLst>
          </p:nvPr>
        </p:nvSpPr>
        <p:spPr bwMode="auto">
          <a:xfrm>
            <a:off x="8852535" y="4191000"/>
            <a:ext cx="1445895" cy="38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Narrow" panose="020B0506020202030204" pitchFamily="34" charset="0"/>
                <a:ea typeface="宋体" panose="02010600030101010101" pitchFamily="2" charset="-122"/>
              </a:defRPr>
            </a:lvl1pPr>
            <a:lvl2pPr marL="742950" indent="-285750">
              <a:defRPr>
                <a:solidFill>
                  <a:schemeClr val="tx1"/>
                </a:solidFill>
                <a:latin typeface="Arial Narrow" panose="020B0506020202030204" pitchFamily="34" charset="0"/>
                <a:ea typeface="宋体" panose="02010600030101010101" pitchFamily="2" charset="-122"/>
              </a:defRPr>
            </a:lvl2pPr>
            <a:lvl3pPr marL="1143000" indent="-228600">
              <a:defRPr>
                <a:solidFill>
                  <a:schemeClr val="tx1"/>
                </a:solidFill>
                <a:latin typeface="Arial Narrow" panose="020B0506020202030204" pitchFamily="34" charset="0"/>
                <a:ea typeface="宋体" panose="02010600030101010101" pitchFamily="2" charset="-122"/>
              </a:defRPr>
            </a:lvl3pPr>
            <a:lvl4pPr marL="1600200" indent="-228600">
              <a:defRPr>
                <a:solidFill>
                  <a:schemeClr val="tx1"/>
                </a:solidFill>
                <a:latin typeface="Arial Narrow" panose="020B0506020202030204" pitchFamily="34" charset="0"/>
                <a:ea typeface="宋体" panose="02010600030101010101" pitchFamily="2" charset="-122"/>
              </a:defRPr>
            </a:lvl4pPr>
            <a:lvl5pPr marL="2057400" indent="-228600">
              <a:defRPr>
                <a:solidFill>
                  <a:schemeClr val="tx1"/>
                </a:solidFill>
                <a:latin typeface="Arial Narrow" panose="020B05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506020202030204" pitchFamily="34" charset="0"/>
                <a:ea typeface="宋体" panose="02010600030101010101" pitchFamily="2" charset="-122"/>
              </a:defRPr>
            </a:lvl9pPr>
          </a:lstStyle>
          <a:p>
            <a:pPr algn="dist" eaLnBrk="1" hangingPunct="1">
              <a:lnSpc>
                <a:spcPct val="130000"/>
              </a:lnSpc>
            </a:pPr>
            <a:r>
              <a:rPr lang="en-US" altLang="zh-CN" b="1">
                <a:latin typeface="微软雅黑" panose="020B0503020204020204" pitchFamily="34" charset="-122"/>
                <a:ea typeface="微软雅黑" panose="020B0503020204020204" pitchFamily="34" charset="-122"/>
              </a:rPr>
              <a:t> 个体差异观</a:t>
            </a:r>
            <a:endParaRPr lang="en-US" altLang="zh-CN" b="1">
              <a:latin typeface="微软雅黑" panose="020B0503020204020204" pitchFamily="34" charset="-122"/>
              <a:ea typeface="微软雅黑" panose="020B0503020204020204" pitchFamily="34" charset="-122"/>
            </a:endParaRPr>
          </a:p>
        </p:txBody>
      </p:sp>
      <p:sp>
        <p:nvSpPr>
          <p:cNvPr id="4" name="文本框 3"/>
          <p:cNvSpPr txBox="1"/>
          <p:nvPr/>
        </p:nvSpPr>
        <p:spPr>
          <a:xfrm>
            <a:off x="521335" y="4575810"/>
            <a:ext cx="3818255" cy="1489075"/>
          </a:xfrm>
          <a:prstGeom prst="rect">
            <a:avLst/>
          </a:prstGeom>
          <a:noFill/>
        </p:spPr>
        <p:txBody>
          <a:bodyPr wrap="square" rtlCol="0" anchor="t">
            <a:spAutoFit/>
          </a:bodyPr>
          <a:p>
            <a:pPr>
              <a:lnSpc>
                <a:spcPct val="130000"/>
              </a:lnSpc>
            </a:pPr>
            <a:r>
              <a:rPr lang="en-US" altLang="zh-CN" sz="1400" dirty="0" smtClean="0">
                <a:latin typeface="Arial" panose="020B0604020202020204" pitchFamily="34" charset="0"/>
                <a:ea typeface="微软雅黑" panose="020B0503020204020204" pitchFamily="34" charset="-122"/>
              </a:rPr>
              <a:t>   </a:t>
            </a:r>
            <a:r>
              <a:rPr lang="zh-CN" altLang="en-US" sz="1400" dirty="0" smtClean="0">
                <a:latin typeface="Arial" panose="020B0604020202020204" pitchFamily="34" charset="0"/>
                <a:ea typeface="微软雅黑" panose="020B0503020204020204" pitchFamily="34" charset="-122"/>
              </a:rPr>
              <a:t>张俊认为幼儿的发展是一个整体，幼儿发展的需要是整体的需要。我们要把幼儿的发展（包括身体、社会、情感、认知、品德等方面）看作一个整体发展的过程，因此，幼儿科学教育必须促进幼儿的全面、整体发展。</a:t>
            </a:r>
            <a:endParaRPr lang="zh-CN" altLang="en-US" sz="1400"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4541520" y="4543425"/>
            <a:ext cx="3402965" cy="1489075"/>
          </a:xfrm>
          <a:prstGeom prst="rect">
            <a:avLst/>
          </a:prstGeom>
          <a:noFill/>
        </p:spPr>
        <p:txBody>
          <a:bodyPr wrap="square" rtlCol="0" anchor="t">
            <a:spAutoFit/>
          </a:bodyPr>
          <a:p>
            <a:pPr>
              <a:lnSpc>
                <a:spcPct val="130000"/>
              </a:lnSpc>
            </a:pPr>
            <a:r>
              <a:rPr lang="en-US" sz="1400" dirty="0" smtClean="0">
                <a:latin typeface="Arial" panose="020B0604020202020204" pitchFamily="34" charset="0"/>
                <a:ea typeface="微软雅黑" panose="020B0503020204020204" pitchFamily="34" charset="-122"/>
              </a:rPr>
              <a:t>   </a:t>
            </a:r>
            <a:r>
              <a:rPr sz="1400" dirty="0" smtClean="0">
                <a:latin typeface="Arial" panose="020B0604020202020204" pitchFamily="34" charset="0"/>
                <a:ea typeface="微软雅黑" panose="020B0503020204020204" pitchFamily="34" charset="-122"/>
              </a:rPr>
              <a:t>幼儿的发展具有明显的年龄特点，不同年龄幼儿的发展水平和发展需要是不同的，因此，教师在制定幼儿科学教育的目标时必须考虑其年龄的层次性，对不同年龄幼儿提出不同层次的目标。</a:t>
            </a:r>
            <a:endParaRPr sz="1400"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8338185" y="4543425"/>
            <a:ext cx="3261360" cy="1489075"/>
          </a:xfrm>
          <a:prstGeom prst="rect">
            <a:avLst/>
          </a:prstGeom>
          <a:noFill/>
        </p:spPr>
        <p:txBody>
          <a:bodyPr wrap="square" rtlCol="0" anchor="t">
            <a:spAutoFit/>
          </a:bodyPr>
          <a:p>
            <a:pPr>
              <a:lnSpc>
                <a:spcPct val="130000"/>
              </a:lnSpc>
            </a:pPr>
            <a:r>
              <a:rPr lang="en-US" sz="1400" dirty="0" smtClean="0">
                <a:latin typeface="Arial" panose="020B0604020202020204" pitchFamily="34" charset="0"/>
                <a:ea typeface="微软雅黑" panose="020B0503020204020204" pitchFamily="34" charset="-122"/>
              </a:rPr>
              <a:t>    </a:t>
            </a:r>
            <a:r>
              <a:rPr sz="1400" dirty="0" smtClean="0">
                <a:latin typeface="Arial" panose="020B0604020202020204" pitchFamily="34" charset="0"/>
                <a:ea typeface="微软雅黑" panose="020B0503020204020204" pitchFamily="34" charset="-122"/>
              </a:rPr>
              <a:t>幼儿的发展具有明显差异，每个幼儿的个体需要是不同的。即使在同一年龄，每个幼儿的发展水平也会有很大差别，他们的个性倾向如兴趣、注意力、持久性等更是千差万别。</a:t>
            </a:r>
            <a:endParaRPr sz="1400" dirty="0" smtClean="0">
              <a:latin typeface="Arial" panose="020B0604020202020204" pitchFamily="34" charset="0"/>
              <a:ea typeface="微软雅黑" panose="020B0503020204020204" pitchFamily="34" charset="-122"/>
            </a:endParaRPr>
          </a:p>
        </p:txBody>
      </p:sp>
    </p:spTree>
    <p:custDataLst>
      <p:tags r:id="rId1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9690" y="235585"/>
            <a:ext cx="5913120" cy="699770"/>
          </a:xfrm>
        </p:spPr>
        <p:txBody>
          <a:bodyPr/>
          <a:p>
            <a:pPr algn="dist"/>
            <a:r>
              <a:rPr lang="zh-CN" altLang="en-US" sz="2400">
                <a:solidFill>
                  <a:schemeClr val="accent4">
                    <a:lumMod val="50000"/>
                  </a:schemeClr>
                </a:solidFill>
                <a:latin typeface="方正少儿_GBK" panose="03000509000000000000" charset="-122"/>
                <a:ea typeface="方正少儿_GBK" panose="03000509000000000000" charset="-122"/>
              </a:rPr>
              <a:t>一、制定幼儿科学教育目标的依据</a:t>
            </a:r>
            <a:endParaRPr lang="zh-CN" altLang="en-US" sz="2400">
              <a:solidFill>
                <a:schemeClr val="accent4">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394335" y="1261745"/>
            <a:ext cx="7473950" cy="450850"/>
          </a:xfrm>
          <a:prstGeom prst="rect">
            <a:avLst/>
          </a:prstGeom>
          <a:noFill/>
        </p:spPr>
        <p:txBody>
          <a:bodyPr wrap="square" rtlCol="0" anchor="t">
            <a:spAutoFit/>
          </a:bodyPr>
          <a:p>
            <a:pPr>
              <a:lnSpc>
                <a:spcPct val="130000"/>
              </a:lnSpc>
            </a:pPr>
            <a:r>
              <a:rPr b="1" dirty="0" smtClean="0">
                <a:solidFill>
                  <a:srgbClr val="FF0000"/>
                </a:solidFill>
                <a:latin typeface="Arial" panose="020B0604020202020204" pitchFamily="34" charset="0"/>
                <a:ea typeface="微软雅黑" panose="020B0503020204020204" pitchFamily="34" charset="-122"/>
              </a:rPr>
              <a:t>（三）自然科学的学科特点</a:t>
            </a:r>
            <a:endParaRPr b="1" dirty="0" smtClean="0">
              <a:solidFill>
                <a:srgbClr val="FF0000"/>
              </a:solidFill>
              <a:latin typeface="Arial" panose="020B0604020202020204" pitchFamily="34" charset="0"/>
              <a:ea typeface="微软雅黑" panose="020B0503020204020204" pitchFamily="34" charset="-122"/>
            </a:endParaRPr>
          </a:p>
        </p:txBody>
      </p:sp>
      <p:sp>
        <p:nvSpPr>
          <p:cNvPr id="6" name="文本框 5"/>
          <p:cNvSpPr txBox="1"/>
          <p:nvPr/>
        </p:nvSpPr>
        <p:spPr>
          <a:xfrm>
            <a:off x="521335" y="1861185"/>
            <a:ext cx="9008110" cy="506730"/>
          </a:xfrm>
          <a:prstGeom prst="rect">
            <a:avLst/>
          </a:prstGeom>
          <a:noFill/>
        </p:spPr>
        <p:txBody>
          <a:bodyPr wrap="square" rtlCol="0">
            <a:spAutoFit/>
          </a:bodyPr>
          <a:p>
            <a:pPr indent="0" algn="l">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科学是指科学知识、科学过程与方法、科学世界观三部分，它具有以下两个特点：</a:t>
            </a:r>
            <a:endPar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sp>
        <p:nvSpPr>
          <p:cNvPr id="4" name="文本框 3"/>
          <p:cNvSpPr txBox="1"/>
          <p:nvPr/>
        </p:nvSpPr>
        <p:spPr>
          <a:xfrm>
            <a:off x="521335" y="2593975"/>
            <a:ext cx="10294620" cy="1529715"/>
          </a:xfrm>
          <a:prstGeom prst="rect">
            <a:avLst/>
          </a:prstGeom>
          <a:noFill/>
        </p:spPr>
        <p:txBody>
          <a:bodyPr wrap="square" rtlCol="0" anchor="t">
            <a:spAutoFit/>
          </a:bodyPr>
          <a:p>
            <a:pPr>
              <a:lnSpc>
                <a:spcPct val="13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第一，内容的广泛性和知识的严密性。即：自然科学的研究范围非常广泛，涉及整个物质世界，而构成自然科学的知识体系又是极为严密的逻辑体系。</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   第二，过程与方法的科学性。所谓科学的方法指的是实证的方法，自然科学崇尚实证的方法，强调通过事实的证据和逻辑的推理来获得新知识。</a:t>
            </a:r>
            <a:endParaRPr dirty="0" smtClean="0">
              <a:latin typeface="Arial" panose="020B0604020202020204" pitchFamily="34" charset="0"/>
              <a:ea typeface="微软雅黑" panose="020B0503020204020204" pitchFamily="34" charset="-122"/>
            </a:endParaRPr>
          </a:p>
        </p:txBody>
      </p:sp>
      <p:sp>
        <p:nvSpPr>
          <p:cNvPr id="13" name="文本框 12"/>
          <p:cNvSpPr txBox="1"/>
          <p:nvPr/>
        </p:nvSpPr>
        <p:spPr>
          <a:xfrm>
            <a:off x="318135" y="4350385"/>
            <a:ext cx="9008110" cy="506730"/>
          </a:xfrm>
          <a:prstGeom prst="rect">
            <a:avLst/>
          </a:prstGeom>
          <a:noFill/>
        </p:spPr>
        <p:txBody>
          <a:bodyPr wrap="square" rtlCol="0">
            <a:spAutoFit/>
          </a:bodyPr>
          <a:p>
            <a:pPr indent="0" algn="l">
              <a:lnSpc>
                <a:spcPct val="150000"/>
              </a:lnSpc>
              <a:buFont typeface="Wingdings" panose="05000000000000000000" charset="0"/>
              <a:buNone/>
            </a:pPr>
            <a:r>
              <a:rPr lang="zh-CN" altLang="en-US" b="1" dirty="0" smtClean="0">
                <a:solidFill>
                  <a:schemeClr val="accent5">
                    <a:lumMod val="50000"/>
                  </a:schemeClr>
                </a:solidFill>
                <a:latin typeface="Arial" panose="020B0604020202020204" pitchFamily="34" charset="0"/>
                <a:ea typeface="微软雅黑" panose="020B0503020204020204" pitchFamily="34" charset="-122"/>
                <a:sym typeface="+mn-ea"/>
              </a:rPr>
              <a:t>在幼儿科学教育的目标中，自然科学的学科特点主要体现在以下几个方面</a:t>
            </a:r>
            <a:r>
              <a:rPr lang="en-US" altLang="zh-CN" b="1" dirty="0" smtClean="0">
                <a:solidFill>
                  <a:schemeClr val="accent5">
                    <a:lumMod val="50000"/>
                  </a:schemeClr>
                </a:solidFill>
                <a:latin typeface="Arial" panose="020B0604020202020204" pitchFamily="34" charset="0"/>
                <a:ea typeface="微软雅黑" panose="020B0503020204020204" pitchFamily="34" charset="-122"/>
                <a:sym typeface="+mn-ea"/>
              </a:rPr>
              <a:t>:</a:t>
            </a:r>
            <a:endParaRPr lang="en-US" altLang="zh-CN" b="1" dirty="0" smtClean="0">
              <a:solidFill>
                <a:schemeClr val="accent5">
                  <a:lumMod val="50000"/>
                </a:schemeClr>
              </a:solidFill>
              <a:latin typeface="Arial" panose="020B0604020202020204" pitchFamily="34" charset="0"/>
              <a:ea typeface="微软雅黑" panose="020B0503020204020204" pitchFamily="34" charset="-122"/>
              <a:sym typeface="+mn-ea"/>
            </a:endParaRPr>
          </a:p>
        </p:txBody>
      </p:sp>
      <p:grpSp>
        <p:nvGrpSpPr>
          <p:cNvPr id="16" name="组合 15"/>
          <p:cNvGrpSpPr/>
          <p:nvPr/>
        </p:nvGrpSpPr>
        <p:grpSpPr>
          <a:xfrm>
            <a:off x="732155" y="5220970"/>
            <a:ext cx="1752600" cy="558800"/>
            <a:chOff x="1193" y="8462"/>
            <a:chExt cx="2760" cy="880"/>
          </a:xfrm>
        </p:grpSpPr>
        <p:sp>
          <p:nvSpPr>
            <p:cNvPr id="14" name="圆角矩形 13"/>
            <p:cNvSpPr/>
            <p:nvPr/>
          </p:nvSpPr>
          <p:spPr>
            <a:xfrm>
              <a:off x="1193" y="8462"/>
              <a:ext cx="2760" cy="8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500" y="8547"/>
              <a:ext cx="2040" cy="710"/>
            </a:xfrm>
            <a:prstGeom prst="rect">
              <a:avLst/>
            </a:prstGeom>
            <a:noFill/>
          </p:spPr>
          <p:txBody>
            <a:bodyPr wrap="square" rtlCol="0" anchor="t">
              <a:spAutoFit/>
            </a:bodyPr>
            <a:p>
              <a:pPr>
                <a:lnSpc>
                  <a:spcPct val="130000"/>
                </a:lnSpc>
              </a:pPr>
              <a:r>
                <a:rPr lang="zh-CN" altLang="en-US" b="1" dirty="0" smtClean="0">
                  <a:solidFill>
                    <a:schemeClr val="bg1"/>
                  </a:solidFill>
                  <a:latin typeface="Arial" panose="020B0604020202020204" pitchFamily="34" charset="0"/>
                  <a:ea typeface="微软雅黑" panose="020B0503020204020204" pitchFamily="34" charset="-122"/>
                </a:rPr>
                <a:t>1. 全面性</a:t>
              </a:r>
              <a:endParaRPr lang="zh-CN" altLang="en-US" b="1" dirty="0" smtClean="0">
                <a:solidFill>
                  <a:schemeClr val="bg1"/>
                </a:solidFill>
                <a:latin typeface="Arial" panose="020B0604020202020204" pitchFamily="34" charset="0"/>
                <a:ea typeface="微软雅黑" panose="020B0503020204020204" pitchFamily="34" charset="-122"/>
              </a:endParaRPr>
            </a:p>
          </p:txBody>
        </p:sp>
      </p:grpSp>
      <p:grpSp>
        <p:nvGrpSpPr>
          <p:cNvPr id="19" name="组合 18"/>
          <p:cNvGrpSpPr/>
          <p:nvPr/>
        </p:nvGrpSpPr>
        <p:grpSpPr>
          <a:xfrm>
            <a:off x="2954655" y="5220970"/>
            <a:ext cx="1752600" cy="558800"/>
            <a:chOff x="1193" y="8462"/>
            <a:chExt cx="2760" cy="880"/>
          </a:xfrm>
        </p:grpSpPr>
        <p:sp>
          <p:nvSpPr>
            <p:cNvPr id="20" name="圆角矩形 19"/>
            <p:cNvSpPr/>
            <p:nvPr/>
          </p:nvSpPr>
          <p:spPr>
            <a:xfrm>
              <a:off x="1193" y="8462"/>
              <a:ext cx="2760" cy="8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500" y="8547"/>
              <a:ext cx="2040" cy="710"/>
            </a:xfrm>
            <a:prstGeom prst="rect">
              <a:avLst/>
            </a:prstGeom>
            <a:noFill/>
          </p:spPr>
          <p:txBody>
            <a:bodyPr wrap="square" rtlCol="0" anchor="t">
              <a:spAutoFit/>
            </a:bodyPr>
            <a:p>
              <a:pPr>
                <a:lnSpc>
                  <a:spcPct val="130000"/>
                </a:lnSpc>
              </a:pPr>
              <a:r>
                <a:rPr lang="zh-CN" altLang="en-US" b="1" dirty="0" smtClean="0">
                  <a:solidFill>
                    <a:schemeClr val="bg1"/>
                  </a:solidFill>
                  <a:latin typeface="Arial" panose="020B0604020202020204" pitchFamily="34" charset="0"/>
                  <a:ea typeface="微软雅黑" panose="020B0503020204020204" pitchFamily="34" charset="-122"/>
                </a:rPr>
                <a:t>2. 基础性</a:t>
              </a:r>
              <a:endParaRPr lang="zh-CN" altLang="en-US" b="1" dirty="0" smtClean="0">
                <a:solidFill>
                  <a:schemeClr val="bg1"/>
                </a:solidFill>
                <a:latin typeface="Arial" panose="020B0604020202020204" pitchFamily="34" charset="0"/>
                <a:ea typeface="微软雅黑" panose="020B0503020204020204" pitchFamily="34" charset="-122"/>
              </a:endParaRPr>
            </a:p>
          </p:txBody>
        </p:sp>
      </p:grpSp>
      <p:grpSp>
        <p:nvGrpSpPr>
          <p:cNvPr id="25" name="组合 24"/>
          <p:cNvGrpSpPr/>
          <p:nvPr/>
        </p:nvGrpSpPr>
        <p:grpSpPr>
          <a:xfrm>
            <a:off x="5100955" y="5220970"/>
            <a:ext cx="1752600" cy="558800"/>
            <a:chOff x="1193" y="8462"/>
            <a:chExt cx="2760" cy="880"/>
          </a:xfrm>
        </p:grpSpPr>
        <p:sp>
          <p:nvSpPr>
            <p:cNvPr id="26" name="圆角矩形 25"/>
            <p:cNvSpPr/>
            <p:nvPr/>
          </p:nvSpPr>
          <p:spPr>
            <a:xfrm>
              <a:off x="1193" y="8462"/>
              <a:ext cx="2760" cy="8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1500" y="8547"/>
              <a:ext cx="2040" cy="710"/>
            </a:xfrm>
            <a:prstGeom prst="rect">
              <a:avLst/>
            </a:prstGeom>
            <a:noFill/>
          </p:spPr>
          <p:txBody>
            <a:bodyPr wrap="square" rtlCol="0" anchor="t">
              <a:spAutoFit/>
            </a:bodyPr>
            <a:p>
              <a:pPr>
                <a:lnSpc>
                  <a:spcPct val="130000"/>
                </a:lnSpc>
              </a:pPr>
              <a:r>
                <a:rPr lang="zh-CN" altLang="en-US" b="1" dirty="0" smtClean="0">
                  <a:solidFill>
                    <a:schemeClr val="bg1"/>
                  </a:solidFill>
                  <a:latin typeface="Arial" panose="020B0604020202020204" pitchFamily="34" charset="0"/>
                  <a:ea typeface="微软雅黑" panose="020B0503020204020204" pitchFamily="34" charset="-122"/>
                </a:rPr>
                <a:t>3. 情感性</a:t>
              </a:r>
              <a:endParaRPr lang="zh-CN" altLang="en-US" b="1" dirty="0" smtClean="0">
                <a:solidFill>
                  <a:schemeClr val="bg1"/>
                </a:solidFill>
                <a:latin typeface="Arial" panose="020B0604020202020204" pitchFamily="34" charset="0"/>
                <a:ea typeface="微软雅黑" panose="020B0503020204020204" pitchFamily="34" charset="-122"/>
              </a:endParaRPr>
            </a:p>
          </p:txBody>
        </p:sp>
      </p:grpSp>
    </p:spTree>
    <p:custDataLst>
      <p:tags r:id="rId1"/>
    </p:custDataLst>
  </p:cSld>
  <p:clrMapOvr>
    <a:masterClrMapping/>
  </p:clrMapOvr>
</p:sld>
</file>

<file path=ppt/tags/tag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p="http://schemas.openxmlformats.org/presentationml/2006/main">
  <p:tag name="POCKET_APPLY_TIME" val="2018年9月6日"/>
  <p:tag name="POCKET_APPLY_TYPE" val="Slide"/>
</p:tagLst>
</file>

<file path=ppt/tags/tag100.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101.xml><?xml version="1.0" encoding="utf-8"?>
<p:tagLst xmlns:p="http://schemas.openxmlformats.org/presentationml/2006/main">
  <p:tag name="ISLIDE.DIAGRAM" val="241251"/>
</p:tagLst>
</file>

<file path=ppt/tags/tag102.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03.xml><?xml version="1.0" encoding="utf-8"?>
<p:tagLst xmlns:p="http://schemas.openxmlformats.org/presentationml/2006/main">
  <p:tag name="ISLIDE.DIAGRAM" val="246804"/>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06.xml><?xml version="1.0" encoding="utf-8"?>
<p:tagLst xmlns:p="http://schemas.openxmlformats.org/presentationml/2006/main">
  <p:tag name="ISLIDE.DIAGRAM" val="4651"/>
</p:tagLst>
</file>

<file path=ppt/tags/tag107.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08.xml><?xml version="1.0" encoding="utf-8"?>
<p:tagLst xmlns:p="http://schemas.openxmlformats.org/presentationml/2006/main">
  <p:tag name="ISLIDE.DIAGRAM" val="4651"/>
</p:tagLst>
</file>

<file path=ppt/tags/tag109.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1.xml><?xml version="1.0" encoding="utf-8"?>
<p:tagLst xmlns:p="http://schemas.openxmlformats.org/presentationml/2006/main">
  <p:tag name="POCKET_APPLY_TIME" val="2018年9月6日"/>
  <p:tag name="POCKET_APPLY_TYPE" val="Slide"/>
</p:tagLst>
</file>

<file path=ppt/tags/tag110.xml><?xml version="1.0" encoding="utf-8"?>
<p:tagLst xmlns:p="http://schemas.openxmlformats.org/presentationml/2006/main">
  <p:tag name="ISLIDE.DIAGRAM" val="4154"/>
</p:tagLst>
</file>

<file path=ppt/tags/tag111.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12.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13.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14.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15.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16.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TEMPLATE_CATEGORY" val="diagram"/>
  <p:tag name="KSO_WM_TEMPLATE_INDEX" val="20186129"/>
  <p:tag name="KSO_WM_UNIT_TYPE" val="q_i"/>
  <p:tag name="KSO_WM_UNIT_INDEX" val="1_2"/>
  <p:tag name="KSO_WM_UNIT_ID" val="diagram20186129_1*q_i*1_2"/>
  <p:tag name="KSO_WM_UNIT_LAYERLEVEL" val="1_1"/>
  <p:tag name="KSO_WM_BEAUTIFY_FLAG" val="#wm#"/>
  <p:tag name="KSO_WM_TAG_VERSION" val="1.0"/>
  <p:tag name="KSO_WM_DIAGRAM_GROUP_CODE" val="q1-1"/>
  <p:tag name="KSO_WM_UNIT_LINE_FORE_SCHEMECOLOR_INDEX" val="13"/>
  <p:tag name="KSO_WM_UNIT_LINE_FILL_TYPE" val="2"/>
  <p:tag name="KSO_WM_UNIT_TEXT_FILL_FORE_SCHEMECOLOR_INDEX" val="13"/>
  <p:tag name="KSO_WM_UNIT_TEXT_FILL_TYPE" val="1"/>
</p:tagLst>
</file>

<file path=ppt/tags/tag119.xml><?xml version="1.0" encoding="utf-8"?>
<p:tagLst xmlns:p="http://schemas.openxmlformats.org/presentationml/2006/main">
  <p:tag name="KSO_WM_TEMPLATE_CATEGORY" val="diagram"/>
  <p:tag name="KSO_WM_TEMPLATE_INDEX" val="20186129"/>
  <p:tag name="KSO_WM_UNIT_TYPE" val="q_h_f"/>
  <p:tag name="KSO_WM_UNIT_INDEX" val="1_5_2"/>
  <p:tag name="KSO_WM_UNIT_ID" val="diagram20186129_1*q_h_f*1_5_2"/>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q1-1"/>
  <p:tag name="KSO_WM_UNIT_PRESET_TEXT" val="关键词"/>
  <p:tag name="KSO_WM_UNIT_FILL_FORE_SCHEMECOLOR_INDEX" val="14"/>
  <p:tag name="KSO_WM_UNIT_FILL_TYPE" val="1"/>
  <p:tag name="KSO_WM_UNIT_LINE_FORE_SCHEMECOLOR_INDEX" val="5"/>
  <p:tag name="KSO_WM_UNIT_LINE_FILL_TYPE" val="2"/>
</p:tagLst>
</file>

<file path=ppt/tags/tag12.xml><?xml version="1.0" encoding="utf-8"?>
<p:tagLst xmlns:p="http://schemas.openxmlformats.org/presentationml/2006/main">
  <p:tag name="POCKET_APPLY_TIME" val="2018年9月6日"/>
  <p:tag name="POCKET_APPLY_TYPE" val="Slide"/>
</p:tagLst>
</file>

<file path=ppt/tags/tag120.xml><?xml version="1.0" encoding="utf-8"?>
<p:tagLst xmlns:p="http://schemas.openxmlformats.org/presentationml/2006/main">
  <p:tag name="KSO_WM_TEMPLATE_CATEGORY" val="diagram"/>
  <p:tag name="KSO_WM_TEMPLATE_INDEX" val="20186129"/>
  <p:tag name="KSO_WM_UNIT_TYPE" val="q_h_f"/>
  <p:tag name="KSO_WM_UNIT_INDEX" val="1_2_2"/>
  <p:tag name="KSO_WM_UNIT_ID" val="diagram20186129_1*q_h_f*1_2_2"/>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q1-1"/>
  <p:tag name="KSO_WM_UNIT_PRESET_TEXT" val="关键词"/>
  <p:tag name="KSO_WM_UNIT_FILL_FORE_SCHEMECOLOR_INDEX" val="14"/>
  <p:tag name="KSO_WM_UNIT_FILL_TYPE" val="1"/>
  <p:tag name="KSO_WM_UNIT_LINE_FORE_SCHEMECOLOR_INDEX" val="5"/>
  <p:tag name="KSO_WM_UNIT_LINE_FILL_TYPE" val="2"/>
</p:tagLst>
</file>

<file path=ppt/tags/tag121.xml><?xml version="1.0" encoding="utf-8"?>
<p:tagLst xmlns:p="http://schemas.openxmlformats.org/presentationml/2006/main">
  <p:tag name="KSO_WM_TEMPLATE_CATEGORY" val="diagram"/>
  <p:tag name="KSO_WM_TEMPLATE_INDEX" val="20186129"/>
  <p:tag name="KSO_WM_UNIT_TYPE" val="q_h_f"/>
  <p:tag name="KSO_WM_UNIT_INDEX" val="1_4_2"/>
  <p:tag name="KSO_WM_UNIT_ID" val="diagram20186129_1*q_h_f*1_4_2"/>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q1-1"/>
  <p:tag name="KSO_WM_UNIT_PRESET_TEXT" val="关键词"/>
  <p:tag name="KSO_WM_UNIT_FILL_FORE_SCHEMECOLOR_INDEX" val="14"/>
  <p:tag name="KSO_WM_UNIT_FILL_TYPE" val="1"/>
  <p:tag name="KSO_WM_UNIT_LINE_FORE_SCHEMECOLOR_INDEX" val="5"/>
  <p:tag name="KSO_WM_UNIT_LINE_FILL_TYPE" val="2"/>
</p:tagLst>
</file>

<file path=ppt/tags/tag122.xml><?xml version="1.0" encoding="utf-8"?>
<p:tagLst xmlns:p="http://schemas.openxmlformats.org/presentationml/2006/main">
  <p:tag name="KSO_WM_TEMPLATE_CATEGORY" val="diagram"/>
  <p:tag name="KSO_WM_TEMPLATE_INDEX" val="20186129"/>
  <p:tag name="KSO_WM_UNIT_TYPE" val="q_h_f"/>
  <p:tag name="KSO_WM_UNIT_INDEX" val="1_3_2"/>
  <p:tag name="KSO_WM_UNIT_ID" val="diagram20186129_1*q_h_f*1_3_2"/>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q1-1"/>
  <p:tag name="KSO_WM_UNIT_PRESET_TEXT" val="关键词"/>
  <p:tag name="KSO_WM_UNIT_FILL_FORE_SCHEMECOLOR_INDEX" val="14"/>
  <p:tag name="KSO_WM_UNIT_FILL_TYPE" val="1"/>
  <p:tag name="KSO_WM_UNIT_LINE_FORE_SCHEMECOLOR_INDEX" val="5"/>
  <p:tag name="KSO_WM_UNIT_LINE_FILL_TYPE" val="2"/>
</p:tagLst>
</file>

<file path=ppt/tags/tag123.xml><?xml version="1.0" encoding="utf-8"?>
<p:tagLst xmlns:p="http://schemas.openxmlformats.org/presentationml/2006/main">
  <p:tag name="KSO_WM_TEMPLATE_CATEGORY" val="diagram"/>
  <p:tag name="KSO_WM_TEMPLATE_INDEX" val="20186129"/>
  <p:tag name="KSO_WM_UNIT_TYPE" val="q_h_f"/>
  <p:tag name="KSO_WM_UNIT_INDEX" val="1_1_2"/>
  <p:tag name="KSO_WM_UNIT_ID" val="diagram20186129_1*q_h_f*1_1_2"/>
  <p:tag name="KSO_WM_UNIT_LAYERLEVEL" val="1_1_1"/>
  <p:tag name="KSO_WM_UNIT_VALUE" val="9"/>
  <p:tag name="KSO_WM_UNIT_HIGHLIGHT" val="0"/>
  <p:tag name="KSO_WM_UNIT_COMPATIBLE" val="0"/>
  <p:tag name="KSO_WM_UNIT_CLEAR" val="0"/>
  <p:tag name="KSO_WM_BEAUTIFY_FLAG" val="#wm#"/>
  <p:tag name="KSO_WM_TAG_VERSION" val="1.0"/>
  <p:tag name="KSO_WM_DIAGRAM_GROUP_CODE" val="q1-1"/>
  <p:tag name="KSO_WM_UNIT_PRESET_TEXT" val="关键词"/>
  <p:tag name="KSO_WM_UNIT_FILL_FORE_SCHEMECOLOR_INDEX" val="14"/>
  <p:tag name="KSO_WM_UNIT_FILL_TYPE" val="1"/>
  <p:tag name="KSO_WM_UNIT_LINE_FORE_SCHEMECOLOR_INDEX" val="5"/>
  <p:tag name="KSO_WM_UNIT_LINE_FILL_TYPE" val="2"/>
</p:tagLst>
</file>

<file path=ppt/tags/tag124.xml><?xml version="1.0" encoding="utf-8"?>
<p:tagLst xmlns:p="http://schemas.openxmlformats.org/presentationml/2006/main">
  <p:tag name="KSO_WM_TEMPLATE_CATEGORY" val="diagram"/>
  <p:tag name="KSO_WM_TEMPLATE_INDEX" val="20186129"/>
  <p:tag name="KSO_WM_UNIT_TYPE" val="q_h_f"/>
  <p:tag name="KSO_WM_UNIT_INDEX" val="1_1_1"/>
  <p:tag name="KSO_WM_UNIT_ID" val="diagram20186129_1*q_h_f*1_1_1"/>
  <p:tag name="KSO_WM_UNIT_LAYERLEVEL" val="1_1_1"/>
  <p:tag name="KSO_WM_UNIT_VALUE" val="30"/>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125.xml><?xml version="1.0" encoding="utf-8"?>
<p:tagLst xmlns:p="http://schemas.openxmlformats.org/presentationml/2006/main">
  <p:tag name="KSO_WM_TEMPLATE_CATEGORY" val="diagram"/>
  <p:tag name="KSO_WM_TEMPLATE_INDEX" val="20186129"/>
  <p:tag name="KSO_WM_UNIT_TYPE" val="q_h_a"/>
  <p:tag name="KSO_WM_UNIT_INDEX" val="1_1_1"/>
  <p:tag name="KSO_WM_UNIT_ID" val="diagram20186129_1*q_h_a*1_1_1"/>
  <p:tag name="KSO_WM_UNIT_LAYERLEVEL" val="1_1_1"/>
  <p:tag name="KSO_WM_UNIT_VALUE" val="6"/>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13"/>
  <p:tag name="KSO_WM_UNIT_TEXT_FILL_TYPE" val="1"/>
</p:tagLst>
</file>

<file path=ppt/tags/tag126.xml><?xml version="1.0" encoding="utf-8"?>
<p:tagLst xmlns:p="http://schemas.openxmlformats.org/presentationml/2006/main">
  <p:tag name="KSO_WM_TEMPLATE_CATEGORY" val="diagram"/>
  <p:tag name="KSO_WM_TEMPLATE_INDEX" val="20186129"/>
  <p:tag name="KSO_WM_UNIT_TYPE" val="q_h_f"/>
  <p:tag name="KSO_WM_UNIT_INDEX" val="1_1_1"/>
  <p:tag name="KSO_WM_UNIT_ID" val="diagram20186129_1*q_h_f*1_1_1"/>
  <p:tag name="KSO_WM_UNIT_LAYERLEVEL" val="1_1_1"/>
  <p:tag name="KSO_WM_UNIT_VALUE" val="30"/>
  <p:tag name="KSO_WM_UNIT_HIGHLIGHT" val="0"/>
  <p:tag name="KSO_WM_UNIT_COMPATIBLE" val="0"/>
  <p:tag name="KSO_WM_UNIT_CLEAR" val="0"/>
  <p:tag name="KSO_WM_BEAUTIFY_FLAG" val=""/>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127.xml><?xml version="1.0" encoding="utf-8"?>
<p:tagLst xmlns:p="http://schemas.openxmlformats.org/presentationml/2006/main">
  <p:tag name="KSO_WM_TEMPLATE_CATEGORY" val="diagram"/>
  <p:tag name="KSO_WM_TEMPLATE_INDEX" val="20186129"/>
  <p:tag name="KSO_WM_UNIT_TYPE" val="q_h_a"/>
  <p:tag name="KSO_WM_UNIT_INDEX" val="1_1_1"/>
  <p:tag name="KSO_WM_UNIT_ID" val="diagram20186129_1*q_h_a*1_1_1"/>
  <p:tag name="KSO_WM_UNIT_LAYERLEVEL" val="1_1_1"/>
  <p:tag name="KSO_WM_UNIT_VALUE" val="6"/>
  <p:tag name="KSO_WM_UNIT_HIGHLIGHT" val="0"/>
  <p:tag name="KSO_WM_UNIT_COMPATIBLE" val="0"/>
  <p:tag name="KSO_WM_UNIT_CLEAR" val="0"/>
  <p:tag name="KSO_WM_BEAUTIFY_FLAG" val=""/>
  <p:tag name="KSO_WM_TAG_VERSION" val="1.0"/>
  <p:tag name="KSO_WM_DIAGRAM_GROUP_CODE" val="q1-1"/>
  <p:tag name="KSO_WM_UNIT_PRESET_TEXT" val="标题文本预设"/>
  <p:tag name="KSO_WM_UNIT_TEXT_FILL_FORE_SCHEMECOLOR_INDEX" val="13"/>
  <p:tag name="KSO_WM_UNIT_TEXT_FILL_TYPE" val="1"/>
</p:tagLst>
</file>

<file path=ppt/tags/tag128.xml><?xml version="1.0" encoding="utf-8"?>
<p:tagLst xmlns:p="http://schemas.openxmlformats.org/presentationml/2006/main">
  <p:tag name="KSO_WM_TEMPLATE_CATEGORY" val="diagram"/>
  <p:tag name="KSO_WM_TEMPLATE_INDEX" val="20186129"/>
  <p:tag name="KSO_WM_UNIT_TYPE" val="q_h_f"/>
  <p:tag name="KSO_WM_UNIT_INDEX" val="1_1_1"/>
  <p:tag name="KSO_WM_UNIT_ID" val="diagram20186129_1*q_h_f*1_1_1"/>
  <p:tag name="KSO_WM_UNIT_LAYERLEVEL" val="1_1_1"/>
  <p:tag name="KSO_WM_UNIT_VALUE" val="30"/>
  <p:tag name="KSO_WM_UNIT_HIGHLIGHT" val="0"/>
  <p:tag name="KSO_WM_UNIT_COMPATIBLE" val="0"/>
  <p:tag name="KSO_WM_UNIT_CLEAR" val="0"/>
  <p:tag name="KSO_WM_BEAUTIFY_FLAG" val=""/>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129.xml><?xml version="1.0" encoding="utf-8"?>
<p:tagLst xmlns:p="http://schemas.openxmlformats.org/presentationml/2006/main">
  <p:tag name="KSO_WM_TEMPLATE_CATEGORY" val="diagram"/>
  <p:tag name="KSO_WM_TEMPLATE_INDEX" val="20186129"/>
  <p:tag name="KSO_WM_UNIT_TYPE" val="q_h_a"/>
  <p:tag name="KSO_WM_UNIT_INDEX" val="1_1_1"/>
  <p:tag name="KSO_WM_UNIT_ID" val="diagram20186129_1*q_h_a*1_1_1"/>
  <p:tag name="KSO_WM_UNIT_LAYERLEVEL" val="1_1_1"/>
  <p:tag name="KSO_WM_UNIT_VALUE" val="6"/>
  <p:tag name="KSO_WM_UNIT_HIGHLIGHT" val="0"/>
  <p:tag name="KSO_WM_UNIT_COMPATIBLE" val="0"/>
  <p:tag name="KSO_WM_UNIT_CLEAR" val="0"/>
  <p:tag name="KSO_WM_BEAUTIFY_FLAG" val=""/>
  <p:tag name="KSO_WM_TAG_VERSION" val="1.0"/>
  <p:tag name="KSO_WM_DIAGRAM_GROUP_CODE" val="q1-1"/>
  <p:tag name="KSO_WM_UNIT_PRESET_TEXT" val="标题文本预设"/>
  <p:tag name="KSO_WM_UNIT_TEXT_FILL_FORE_SCHEMECOLOR_INDEX" val="13"/>
  <p:tag name="KSO_WM_UNIT_TEXT_FILL_TYPE" val="1"/>
</p:tagLst>
</file>

<file path=ppt/tags/tag13.xml><?xml version="1.0" encoding="utf-8"?>
<p:tagLst xmlns:p="http://schemas.openxmlformats.org/presentationml/2006/main">
  <p:tag name="KSO_WM_BEAUTIFY_FLAG" val="#wm#"/>
  <p:tag name="KSO_WM_TEMPLATE_CATEGORY" val="custom"/>
  <p:tag name="KSO_WM_TEMPLATE_INDEX" val="20184553"/>
</p:tagLst>
</file>

<file path=ppt/tags/tag130.xml><?xml version="1.0" encoding="utf-8"?>
<p:tagLst xmlns:p="http://schemas.openxmlformats.org/presentationml/2006/main">
  <p:tag name="KSO_WM_TEMPLATE_CATEGORY" val="diagram"/>
  <p:tag name="KSO_WM_TEMPLATE_INDEX" val="20186129"/>
  <p:tag name="KSO_WM_UNIT_TYPE" val="q_h_f"/>
  <p:tag name="KSO_WM_UNIT_INDEX" val="1_1_1"/>
  <p:tag name="KSO_WM_UNIT_ID" val="diagram20186129_1*q_h_f*1_1_1"/>
  <p:tag name="KSO_WM_UNIT_LAYERLEVEL" val="1_1_1"/>
  <p:tag name="KSO_WM_UNIT_VALUE" val="30"/>
  <p:tag name="KSO_WM_UNIT_HIGHLIGHT" val="0"/>
  <p:tag name="KSO_WM_UNIT_COMPATIBLE" val="0"/>
  <p:tag name="KSO_WM_UNIT_CLEAR" val="0"/>
  <p:tag name="KSO_WM_BEAUTIFY_FLAG" val=""/>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131.xml><?xml version="1.0" encoding="utf-8"?>
<p:tagLst xmlns:p="http://schemas.openxmlformats.org/presentationml/2006/main">
  <p:tag name="KSO_WM_TEMPLATE_CATEGORY" val="diagram"/>
  <p:tag name="KSO_WM_TEMPLATE_INDEX" val="20186129"/>
  <p:tag name="KSO_WM_UNIT_TYPE" val="q_h_a"/>
  <p:tag name="KSO_WM_UNIT_INDEX" val="1_1_1"/>
  <p:tag name="KSO_WM_UNIT_ID" val="diagram20186129_1*q_h_a*1_1_1"/>
  <p:tag name="KSO_WM_UNIT_LAYERLEVEL" val="1_1_1"/>
  <p:tag name="KSO_WM_UNIT_VALUE" val="6"/>
  <p:tag name="KSO_WM_UNIT_HIGHLIGHT" val="0"/>
  <p:tag name="KSO_WM_UNIT_COMPATIBLE" val="0"/>
  <p:tag name="KSO_WM_UNIT_CLEAR" val="0"/>
  <p:tag name="KSO_WM_BEAUTIFY_FLAG" val=""/>
  <p:tag name="KSO_WM_TAG_VERSION" val="1.0"/>
  <p:tag name="KSO_WM_DIAGRAM_GROUP_CODE" val="q1-1"/>
  <p:tag name="KSO_WM_UNIT_PRESET_TEXT" val="标题文本预设"/>
  <p:tag name="KSO_WM_UNIT_TEXT_FILL_FORE_SCHEMECOLOR_INDEX" val="13"/>
  <p:tag name="KSO_WM_UNIT_TEXT_FILL_TYPE" val="1"/>
</p:tagLst>
</file>

<file path=ppt/tags/tag132.xml><?xml version="1.0" encoding="utf-8"?>
<p:tagLst xmlns:p="http://schemas.openxmlformats.org/presentationml/2006/main">
  <p:tag name="KSO_WM_TEMPLATE_CATEGORY" val="diagram"/>
  <p:tag name="KSO_WM_TEMPLATE_INDEX" val="20186129"/>
  <p:tag name="KSO_WM_UNIT_TYPE" val="q_h_f"/>
  <p:tag name="KSO_WM_UNIT_INDEX" val="1_1_1"/>
  <p:tag name="KSO_WM_UNIT_ID" val="diagram20186129_1*q_h_f*1_1_1"/>
  <p:tag name="KSO_WM_UNIT_LAYERLEVEL" val="1_1_1"/>
  <p:tag name="KSO_WM_UNIT_VALUE" val="30"/>
  <p:tag name="KSO_WM_UNIT_HIGHLIGHT" val="0"/>
  <p:tag name="KSO_WM_UNIT_COMPATIBLE" val="0"/>
  <p:tag name="KSO_WM_UNIT_CLEAR" val="0"/>
  <p:tag name="KSO_WM_BEAUTIFY_FLAG" val=""/>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133.xml><?xml version="1.0" encoding="utf-8"?>
<p:tagLst xmlns:p="http://schemas.openxmlformats.org/presentationml/2006/main">
  <p:tag name="KSO_WM_TEMPLATE_CATEGORY" val="diagram"/>
  <p:tag name="KSO_WM_TEMPLATE_INDEX" val="20186129"/>
  <p:tag name="KSO_WM_UNIT_TYPE" val="q_h_a"/>
  <p:tag name="KSO_WM_UNIT_INDEX" val="1_1_1"/>
  <p:tag name="KSO_WM_UNIT_ID" val="diagram20186129_1*q_h_a*1_1_1"/>
  <p:tag name="KSO_WM_UNIT_LAYERLEVEL" val="1_1_1"/>
  <p:tag name="KSO_WM_UNIT_VALUE" val="6"/>
  <p:tag name="KSO_WM_UNIT_HIGHLIGHT" val="0"/>
  <p:tag name="KSO_WM_UNIT_COMPATIBLE" val="0"/>
  <p:tag name="KSO_WM_UNIT_CLEAR" val="0"/>
  <p:tag name="KSO_WM_BEAUTIFY_FLAG" val=""/>
  <p:tag name="KSO_WM_TAG_VERSION" val="1.0"/>
  <p:tag name="KSO_WM_DIAGRAM_GROUP_CODE" val="q1-1"/>
  <p:tag name="KSO_WM_UNIT_PRESET_TEXT" val="标题文本预设"/>
  <p:tag name="KSO_WM_UNIT_TEXT_FILL_FORE_SCHEMECOLOR_INDEX" val="13"/>
  <p:tag name="KSO_WM_UNIT_TEXT_FILL_TYPE" val="1"/>
</p:tagLst>
</file>

<file path=ppt/tags/tag134.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35.xml><?xml version="1.0" encoding="utf-8"?>
<p:tagLst xmlns:p="http://schemas.openxmlformats.org/presentationml/2006/main">
  <p:tag name="ISLIDE.DIAGRAM" val="199206"/>
</p:tagLst>
</file>

<file path=ppt/tags/tag136.xml><?xml version="1.0" encoding="utf-8"?>
<p:tagLst xmlns:p="http://schemas.openxmlformats.org/presentationml/2006/main">
  <p:tag name="RESOURCELIBID_SLIDE" val="305727"/>
  <p:tag name="RESOURCELIB_SLIDETYPE" val="12"/>
  <p:tag name="POCKET_APPLY_TIME" val="2018年9月26日"/>
  <p:tag name="POCKET_APPLY_TYPE" val="Slide"/>
</p:tagLst>
</file>

<file path=ppt/tags/tag137.xml><?xml version="1.0" encoding="utf-8"?>
<p:tagLst xmlns:p="http://schemas.openxmlformats.org/presentationml/2006/main">
  <p:tag name="POCKET_APPLY_TIME" val="2018年9月27日"/>
  <p:tag name="POCKET_APPLY_TYPE" val="Slide"/>
</p:tagLst>
</file>

<file path=ppt/tags/tag138.xml><?xml version="1.0" encoding="utf-8"?>
<p:tagLst xmlns:p="http://schemas.openxmlformats.org/presentationml/2006/main">
  <p:tag name="POCKET_APPLY_TIME" val="2018年9月27日"/>
  <p:tag name="POCKET_APPLY_TYPE" val="Slide"/>
</p:tagLst>
</file>

<file path=ppt/tags/tag139.xml><?xml version="1.0" encoding="utf-8"?>
<p:tagLst xmlns:p="http://schemas.openxmlformats.org/presentationml/2006/main">
  <p:tag name="RESOURCELIBID_SLIDE" val="307010"/>
  <p:tag name="RESOURCELIB_SLIDETYPE" val="12"/>
  <p:tag name="POCKET_APPLY_TIME" val="2018年9月27日"/>
  <p:tag name="POCKET_APPLY_TYPE" val="Slide"/>
</p:tagLst>
</file>

<file path=ppt/tags/tag14.xml><?xml version="1.0" encoding="utf-8"?>
<p:tagLst xmlns:p="http://schemas.openxmlformats.org/presentationml/2006/main">
  <p:tag name="KSO_WM_BEAUTIFY_FLAG" val="#wm#"/>
  <p:tag name="KSO_WM_TEMPLATE_CATEGORY" val="custom"/>
  <p:tag name="KSO_WM_TEMPLATE_INDEX" val="20184553"/>
</p:tagLst>
</file>

<file path=ppt/tags/tag140.xml><?xml version="1.0" encoding="utf-8"?>
<p:tagLst xmlns:p="http://schemas.openxmlformats.org/presentationml/2006/main">
  <p:tag name="KSO_WPP_MARK_KEY" val="237aa2ae-8a3d-41ea-b635-1c34588b2f23"/>
  <p:tag name="COMMONDATA" val="eyJoZGlkIjoiZWNhYzc5NThlMmQ4YTlhZTI0ZTMyYWFhZWUyMTMxNjcifQ=="/>
</p:tagLst>
</file>

<file path=ppt/tags/tag15.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1_2"/>
  <p:tag name="KSO_WM_UNIT_ID" val="diagram20228009_4*n_h_h_i*1_1_1_2"/>
  <p:tag name="KSO_WM_UNIT_LAYERLEVEL" val="1_1_1_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4_2"/>
  <p:tag name="KSO_WM_UNIT_ID" val="diagram20228009_4*n_h_h_i*1_1_4_2"/>
  <p:tag name="KSO_WM_UNIT_LAYERLEVEL" val="1_1_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3_1"/>
  <p:tag name="KSO_WM_UNIT_ID" val="diagram20228009_4*n_h_h_i*1_1_3_1"/>
  <p:tag name="KSO_WM_UNIT_LAYERLEVEL" val="1_1_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DIAGRAM_GROUP_CODE" val="n1-1"/>
  <p:tag name="KSO_WM_UNIT_TYPE" val="n_h_h_i"/>
  <p:tag name="KSO_WM_UNIT_INDEX" val="1_1_2_2"/>
  <p:tag name="KSO_WM_UNIT_ID" val="diagram20228009_4*n_h_h_i*1_1_2_2"/>
  <p:tag name="KSO_WM_UNIT_LAYERLEVEL" val="1_1_1_1"/>
</p:tagLst>
</file>

<file path=ppt/tags/tag2.xml><?xml version="1.0" encoding="utf-8"?>
<p:tagLst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TYPE" val="n_h_h_i"/>
  <p:tag name="KSO_WM_UNIT_INDEX" val="1_1_1_1"/>
  <p:tag name="KSO_WM_UNIT_ID" val="diagram20228009_4*n_h_h_i*1_1_1_1"/>
  <p:tag name="KSO_WM_UNIT_LAYERLEVEL" val="1_1_1_1"/>
  <p:tag name="KSO_WM_DIAGRAM_GROUP_CODE" val="n1-1"/>
  <p:tag name="KSO_WM_UNIT_LINE_FORE_SCHEMECOLOR_INDEX" val="5"/>
  <p:tag name="KSO_WM_UNIT_LINE_FILL_TYPE"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TYPE" val="n_h_h_i"/>
  <p:tag name="KSO_WM_UNIT_INDEX" val="1_1_4_1"/>
  <p:tag name="KSO_WM_UNIT_ID" val="diagram20228009_4*n_h_h_i*1_1_4_1"/>
  <p:tag name="KSO_WM_UNIT_LAYERLEVEL" val="1_1_1_1"/>
  <p:tag name="KSO_WM_DIAGRAM_GROUP_CODE" val="n1-1"/>
  <p:tag name="KSO_WM_UNIT_LINE_FORE_SCHEMECOLOR_INDEX" val="8"/>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TYPE" val="n_h_h_i"/>
  <p:tag name="KSO_WM_UNIT_INDEX" val="1_1_2_1"/>
  <p:tag name="KSO_WM_UNIT_ID" val="diagram20228009_4*n_h_h_i*1_1_2_1"/>
  <p:tag name="KSO_WM_UNIT_LAYERLEVEL" val="1_1_1_1"/>
  <p:tag name="KSO_WM_DIAGRAM_GROUP_CODE" val="n1-1"/>
  <p:tag name="KSO_WM_UNIT_LINE_FORE_SCHEMECOLOR_INDEX" val="6"/>
  <p:tag name="KSO_WM_UNIT_LINE_FILL_TYPE"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TYPE" val="n_h_h_i"/>
  <p:tag name="KSO_WM_UNIT_LAYERLEVEL" val="1_1_1_1"/>
  <p:tag name="KSO_WM_DIAGRAM_GROUP_CODE" val="n1-1"/>
  <p:tag name="KSO_WM_UNIT_INDEX" val="1_1_3_2"/>
  <p:tag name="KSO_WM_UNIT_ID" val="diagram20228009_4*n_h_h_i*1_1_3_2"/>
  <p:tag name="KSO_WM_UNIT_LINE_FORE_SCHEMECOLOR_INDEX" val="7"/>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3*133"/>
  <p:tag name="KSO_WM_UNIT_TYPE" val="n_h_h_x"/>
  <p:tag name="KSO_WM_UNIT_INDEX" val="1_1_1_1"/>
  <p:tag name="KSO_WM_UNIT_ID" val="diagram20228009_4*n_h_h_x*1_1_1_1"/>
  <p:tag name="KSO_WM_UNIT_LAYERLEVEL" val="1_1_1_1"/>
  <p:tag name="KSO_WM_DIAGRAM_GROUP_CODE" val="n1-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9*139"/>
  <p:tag name="KSO_WM_UNIT_TYPE" val="n_h_h_x"/>
  <p:tag name="KSO_WM_UNIT_INDEX" val="1_1_2_1"/>
  <p:tag name="KSO_WM_UNIT_ID" val="diagram20228009_4*n_h_h_x*1_1_2_1"/>
  <p:tag name="KSO_WM_UNIT_LAYERLEVEL" val="1_1_1_1"/>
  <p:tag name="KSO_WM_DIAGRAM_GROUP_CODE" val="n1-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41*141"/>
  <p:tag name="KSO_WM_UNIT_TYPE" val="n_h_h_x"/>
  <p:tag name="KSO_WM_UNIT_INDEX" val="1_1_3_1"/>
  <p:tag name="KSO_WM_UNIT_ID" val="diagram20228009_4*n_h_h_x*1_1_3_1"/>
  <p:tag name="KSO_WM_UNIT_LAYERLEVEL" val="1_1_1_1"/>
  <p:tag name="KSO_WM_DIAGRAM_GROUP_CODE" val="n1-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35*135"/>
  <p:tag name="KSO_WM_UNIT_TYPE" val="n_h_h_x"/>
  <p:tag name="KSO_WM_UNIT_INDEX" val="1_1_4_1"/>
  <p:tag name="KSO_WM_UNIT_ID" val="diagram20228009_4*n_h_h_x*1_1_4_1"/>
  <p:tag name="KSO_WM_UNIT_LAYERLEVEL" val="1_1_1_1"/>
  <p:tag name="KSO_WM_DIAGRAM_GROUP_CODE" val="n1-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1_3"/>
  <p:tag name="KSO_WM_UNIT_ID" val="diagram20228009_4*n_h_h_i*1_1_1_3"/>
  <p:tag name="KSO_WM_UNIT_TEXT_FILL_FORE_SCHEMECOLOR_INDEX" val="14"/>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2_3"/>
  <p:tag name="KSO_WM_UNIT_ID" val="diagram20228009_4*n_h_h_i*1_1_2_3"/>
  <p:tag name="KSO_WM_UNIT_TEXT_FILL_FORE_SCHEMECOLOR_INDEX" val="14"/>
  <p:tag name="KSO_WM_UNIT_TEXT_FILL_TYPE" val="1"/>
</p:tagLst>
</file>

<file path=ppt/tags/tag3.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3_3"/>
  <p:tag name="KSO_WM_UNIT_ID" val="diagram20228009_4*n_h_h_i*1_1_3_3"/>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d"/>
  <p:tag name="KSO_WM_UNIT_TYPE" val="n_h_h_i"/>
  <p:tag name="KSO_WM_UNIT_LAYERLEVEL" val="1_1_1_1"/>
  <p:tag name="KSO_WM_DIAGRAM_GROUP_CODE" val="n1-1"/>
  <p:tag name="KSO_WM_UNIT_INDEX" val="1_1_4_3"/>
  <p:tag name="KSO_WM_UNIT_ID" val="diagram20228009_4*n_h_h_i*1_1_4_3"/>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TYPE" val="n_h_h_a"/>
  <p:tag name="KSO_WM_UNIT_INDEX" val="1_1_1_1"/>
  <p:tag name="KSO_WM_UNIT_ID" val="diagram20228009_4*n_h_h_a*1_1_1_1"/>
  <p:tag name="KSO_WM_UNIT_LAYERLEVEL" val="1_1_1_1"/>
  <p:tag name="KSO_WM_DIAGRAM_GROUP_CODE" val="n1-1"/>
  <p:tag name="KSO_WM_UNIT_TEXT_FILL_FORE_SCHEMECOLOR_INDEX" val="5"/>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8"/>
  <p:tag name="KSO_WM_UNIT_TYPE" val="n_h_h_f"/>
  <p:tag name="KSO_WM_UNIT_INDEX" val="1_1_1_1"/>
  <p:tag name="KSO_WM_UNIT_ID" val="diagram20228009_4*n_h_h_f*1_1_1_1"/>
  <p:tag name="KSO_WM_UNIT_LAYERLEVEL" val="1_1_1_1"/>
  <p:tag name="KSO_WM_DIAGRAM_GROUP_CODE" val="n1-1"/>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TYPE" val="n_h_h_a"/>
  <p:tag name="KSO_WM_UNIT_INDEX" val="1_1_2_1"/>
  <p:tag name="KSO_WM_UNIT_ID" val="diagram20228009_4*n_h_h_a*1_1_2_1"/>
  <p:tag name="KSO_WM_UNIT_LAYERLEVEL" val="1_1_1_1"/>
  <p:tag name="KSO_WM_DIAGRAM_GROUP_CODE" val="n1-1"/>
  <p:tag name="KSO_WM_UNIT_TEXT_FILL_FORE_SCHEMECOLOR_INDEX" val="6"/>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4"/>
  <p:tag name="KSO_WM_UNIT_TYPE" val="n_h_h_f"/>
  <p:tag name="KSO_WM_UNIT_INDEX" val="1_1_2_1"/>
  <p:tag name="KSO_WM_UNIT_ID" val="diagram20228009_4*n_h_h_f*1_1_2_1"/>
  <p:tag name="KSO_WM_UNIT_LAYERLEVEL" val="1_1_1_1"/>
  <p:tag name="KSO_WM_DIAGRAM_GROUP_CODE" val="n1-1"/>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TYPE" val="n_h_h_a"/>
  <p:tag name="KSO_WM_UNIT_INDEX" val="1_1_3_1"/>
  <p:tag name="KSO_WM_UNIT_ID" val="diagram20228009_4*n_h_h_a*1_1_3_1"/>
  <p:tag name="KSO_WM_UNIT_LAYERLEVEL" val="1_1_1_1"/>
  <p:tag name="KSO_WM_DIAGRAM_GROUP_CODE" val="n1-1"/>
  <p:tag name="KSO_WM_UNIT_TEXT_FILL_FORE_SCHEMECOLOR_INDEX" val="8"/>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4"/>
  <p:tag name="KSO_WM_UNIT_TYPE" val="n_h_h_f"/>
  <p:tag name="KSO_WM_UNIT_LAYERLEVEL" val="1_1_1_1"/>
  <p:tag name="KSO_WM_DIAGRAM_GROUP_CODE" val="n1-1"/>
  <p:tag name="KSO_WM_UNIT_INDEX" val="1_1_3_1"/>
  <p:tag name="KSO_WM_UNIT_ID" val="diagram20228009_4*n_h_h_f*1_1_3_1"/>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UNIT_TYPE" val="n_h_h_a"/>
  <p:tag name="KSO_WM_UNIT_INDEX" val="1_1_4_1"/>
  <p:tag name="KSO_WM_UNIT_ID" val="diagram20228009_4*n_h_h_a*1_1_4_1"/>
  <p:tag name="KSO_WM_UNIT_LAYERLEVEL" val="1_1_1_1"/>
  <p:tag name="KSO_WM_DIAGRAM_GROUP_CODE" val="n1-1"/>
  <p:tag name="KSO_WM_UNIT_TEXT_FILL_FORE_SCHEMECOLOR_INDEX" val="8"/>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SUBTYPE" val="a"/>
  <p:tag name="KSO_WM_UNIT_PRESET_TEXT" val="单击此处输入你的正文，文字是您思想的提炼。"/>
  <p:tag name="KSO_WM_UNIT_NOCLEAR" val="0"/>
  <p:tag name="KSO_WM_UNIT_VALUE" val="26"/>
  <p:tag name="KSO_WM_UNIT_TYPE" val="n_h_h_f"/>
  <p:tag name="KSO_WM_UNIT_INDEX" val="1_1_4_1"/>
  <p:tag name="KSO_WM_UNIT_ID" val="diagram20228009_4*n_h_h_f*1_1_4_1"/>
  <p:tag name="KSO_WM_UNIT_LAYERLEVEL" val="1_1_1_1"/>
  <p:tag name="KSO_WM_DIAGRAM_GROUP_CODE" val="n1-1"/>
  <p:tag name="KSO_WM_UNIT_TEXT_FILL_FORE_SCHEMECOLOR_INDEX" val="14"/>
  <p:tag name="KSO_WM_UNIT_TEXT_FILL_TYPE" val="1"/>
</p:tagLst>
</file>

<file path=ppt/tags/tag4.xml><?xml version="1.0" encoding="utf-8"?>
<p:tagLst xmlns:p="http://schemas.openxmlformats.org/presentationml/2006/main">
  <p:tag name="POCKET_APPLY_TIME" val="2018年9月6日"/>
  <p:tag name="POCKET_APPLY_TYPE" val="Slide"/>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ISCONTENTSTITLE" val="0"/>
  <p:tag name="KSO_WM_UNIT_ISNUMDGMTITLE" val="0"/>
  <p:tag name="KSO_WM_UNIT_PRESET_TEXT" val="添加小标题"/>
  <p:tag name="KSO_WM_UNIT_NOCLEAR" val="0"/>
  <p:tag name="KSO_WM_UNIT_VALUE" val="6"/>
  <p:tag name="KSO_WM_UNIT_TYPE" val="n_h_a"/>
  <p:tag name="KSO_WM_UNIT_INDEX" val="1_1_1"/>
  <p:tag name="KSO_WM_UNIT_ID" val="diagram20228009_4*n_h_a*1_1_1"/>
  <p:tag name="KSO_WM_UNIT_LAYERLEVEL" val="1_1_1"/>
  <p:tag name="KSO_WM_DIAGRAM_GROUP_CODE" val="n1-1"/>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9"/>
  <p:tag name="KSO_WM_TAG_VERSION" val="1.0"/>
  <p:tag name="KSO_WM_BEAUTIFY_FLAG" val="#wm#"/>
  <p:tag name="KSO_WM_UNIT_VALUE" val="166*166"/>
  <p:tag name="KSO_WM_UNIT_TYPE" val="n_h_x"/>
  <p:tag name="KSO_WM_UNIT_INDEX" val="1_1_1"/>
  <p:tag name="KSO_WM_UNIT_ID" val="diagram20228009_4*n_h_x*1_1_1"/>
  <p:tag name="KSO_WM_UNIT_LAYERLEVEL" val="1_1_1"/>
  <p:tag name="KSO_WM_DIAGRAM_GROUP_CODE" val="n1-1"/>
</p:tagLst>
</file>

<file path=ppt/tags/tag42.xml><?xml version="1.0" encoding="utf-8"?>
<p:tagLst xmlns:p="http://schemas.openxmlformats.org/presentationml/2006/main">
  <p:tag name="KSO_WM_BEAUTIFY_FLAG" val="#wm#"/>
  <p:tag name="KSO_WM_TEMPLATE_CATEGORY" val="custom"/>
  <p:tag name="KSO_WM_TEMPLATE_INDEX" val="20184553"/>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wm#"/>
  <p:tag name="KSO_WM_TEMPLATE_CATEGORY" val="custom"/>
  <p:tag name="KSO_WM_TEMPLATE_INDEX" val="20184553"/>
</p:tagLst>
</file>

<file path=ppt/tags/tag45.xml><?xml version="1.0" encoding="utf-8"?>
<p:tagLst xmlns:p="http://schemas.openxmlformats.org/presentationml/2006/main">
  <p:tag name="KSO_WM_UNIT_ISCONTENTSTITLE" val="0"/>
  <p:tag name="KSO_WM_UNIT_PRESET_TEXT" val="单击此处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o1-1"/>
  <p:tag name="KSO_WM_UNIT_TYPE" val="a"/>
  <p:tag name="KSO_WM_UNIT_INDEX" val="1"/>
  <p:tag name="KSO_WM_UNIT_ID" val="diagram20200163_2*a*1"/>
  <p:tag name="KSO_WM_TEMPLATE_CATEGORY" val="diagram"/>
  <p:tag name="KSO_WM_TEMPLATE_INDEX" val="20200163"/>
  <p:tag name="KSO_WM_UNIT_LAYERLEVEL" val="1"/>
  <p:tag name="KSO_WM_TAG_VERSION" val="1.0"/>
  <p:tag name="KSO_WM_BEAUTIFY_FLAG" val="#wm#"/>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1_1"/>
  <p:tag name="KSO_WM_UNIT_ID" val="diagram20200163_2*o_h_i*1_1_1"/>
  <p:tag name="KSO_WM_TEMPLATE_CATEGORY" val="diagram"/>
  <p:tag name="KSO_WM_TEMPLATE_INDEX" val="2020016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1_1"/>
  <p:tag name="KSO_WM_UNIT_ID" val="diagram20200163_2*o_h_a*1_1_1"/>
  <p:tag name="KSO_WM_TEMPLATE_CATEGORY" val="diagram"/>
  <p:tag name="KSO_WM_TEMPLATE_INDEX" val="20200163"/>
  <p:tag name="KSO_WM_UNIT_LAYERLEVEL" val="1_1_1"/>
  <p:tag name="KSO_WM_TAG_VERSION" val="1.0"/>
  <p:tag name="KSO_WM_BEAUTIFY_FLAG" val="#wm#"/>
  <p:tag name="KSO_WM_UNIT_PRESET_TEXT" val="添加标题"/>
  <p:tag name="KSO_WM_UNIT_VALUE" val="8"/>
  <p:tag name="KSO_WM_UNIT_TEXT_FILL_FORE_SCHEMECOLOR_INDEX" val="13"/>
  <p:tag name="KSO_WM_UNIT_TEXT_FILL_TYPE" val="1"/>
</p:tagLst>
</file>

<file path=ppt/tags/tag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1_1"/>
  <p:tag name="KSO_WM_UNIT_ID" val="diagram20200163_2*o_h_f*1_1_1"/>
  <p:tag name="KSO_WM_TEMPLATE_CATEGORY" val="diagram"/>
  <p:tag name="KSO_WM_TEMPLATE_INDEX" val="20200163"/>
  <p:tag name="KSO_WM_UNIT_LAYERLEVEL" val="1_1_1"/>
  <p:tag name="KSO_WM_TAG_VERSION" val="1.0"/>
  <p:tag name="KSO_WM_BEAUTIFY_FLAG" val="#wm#"/>
  <p:tag name="KSO_WM_UNIT_PRESET_TEXT" val="单击此处添加文本具体内容"/>
  <p:tag name="KSO_WM_UNIT_VALUE" val="40"/>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2_1"/>
  <p:tag name="KSO_WM_UNIT_ID" val="diagram20200163_2*o_h_i*1_2_1"/>
  <p:tag name="KSO_WM_TEMPLATE_CATEGORY" val="diagram"/>
  <p:tag name="KSO_WM_TEMPLATE_INDEX" val="2020016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xml><?xml version="1.0" encoding="utf-8"?>
<p:tagLst xmlns:p="http://schemas.openxmlformats.org/presentationml/2006/main">
  <p:tag name="POCKET_APPLY_TIME" val="2018年9月6日"/>
  <p:tag name="POCKET_APPLY_TYPE" val="Slide"/>
</p:tagLst>
</file>

<file path=ppt/tags/tag5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2_1"/>
  <p:tag name="KSO_WM_UNIT_ID" val="diagram20200163_2*o_h_a*1_2_1"/>
  <p:tag name="KSO_WM_TEMPLATE_CATEGORY" val="diagram"/>
  <p:tag name="KSO_WM_TEMPLATE_INDEX" val="20200163"/>
  <p:tag name="KSO_WM_UNIT_LAYERLEVEL" val="1_1_1"/>
  <p:tag name="KSO_WM_TAG_VERSION" val="1.0"/>
  <p:tag name="KSO_WM_BEAUTIFY_FLAG" val="#wm#"/>
  <p:tag name="KSO_WM_UNIT_PRESET_TEXT" val="添加标题"/>
  <p:tag name="KSO_WM_UNIT_VALUE" val="8"/>
  <p:tag name="KSO_WM_UNIT_TEXT_FILL_FORE_SCHEMECOLOR_INDEX" val="13"/>
  <p:tag name="KSO_WM_UNIT_TEXT_FILL_TYPE" val="1"/>
</p:tagLst>
</file>

<file path=ppt/tags/tag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2_1"/>
  <p:tag name="KSO_WM_UNIT_ID" val="diagram20200163_2*o_h_f*1_2_1"/>
  <p:tag name="KSO_WM_TEMPLATE_CATEGORY" val="diagram"/>
  <p:tag name="KSO_WM_TEMPLATE_INDEX" val="20200163"/>
  <p:tag name="KSO_WM_UNIT_LAYERLEVEL" val="1_1_1"/>
  <p:tag name="KSO_WM_TAG_VERSION" val="1.0"/>
  <p:tag name="KSO_WM_BEAUTIFY_FLAG" val="#wm#"/>
  <p:tag name="KSO_WM_UNIT_PRESET_TEXT" val="单击此处添加文本具体内容"/>
  <p:tag name="KSO_WM_UNIT_VALUE" val="40"/>
  <p:tag name="KSO_WM_UNIT_TEXT_FILL_FORE_SCHEMECOLOR_INDEX" val="14"/>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1_3_1"/>
  <p:tag name="KSO_WM_UNIT_ID" val="diagram20200163_2*o_h_i*1_3_1"/>
  <p:tag name="KSO_WM_TEMPLATE_CATEGORY" val="diagram"/>
  <p:tag name="KSO_WM_TEMPLATE_INDEX" val="20200163"/>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o1-1"/>
  <p:tag name="KSO_WM_UNIT_TYPE" val="o_h_a"/>
  <p:tag name="KSO_WM_UNIT_INDEX" val="1_3_1"/>
  <p:tag name="KSO_WM_UNIT_ID" val="diagram20200163_2*o_h_a*1_3_1"/>
  <p:tag name="KSO_WM_TEMPLATE_CATEGORY" val="diagram"/>
  <p:tag name="KSO_WM_TEMPLATE_INDEX" val="20200163"/>
  <p:tag name="KSO_WM_UNIT_LAYERLEVEL" val="1_1_1"/>
  <p:tag name="KSO_WM_TAG_VERSION" val="1.0"/>
  <p:tag name="KSO_WM_BEAUTIFY_FLAG" val="#wm#"/>
  <p:tag name="KSO_WM_UNIT_PRESET_TEXT" val="添加标题"/>
  <p:tag name="KSO_WM_UNIT_VALUE" val="6"/>
  <p:tag name="KSO_WM_UNIT_TEXT_FILL_FORE_SCHEMECOLOR_INDEX" val="14"/>
  <p:tag name="KSO_WM_UNIT_TEXT_FILL_TYPE" val="1"/>
</p:tagLst>
</file>

<file path=ppt/tags/tag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o1-1"/>
  <p:tag name="KSO_WM_UNIT_TYPE" val="o_h_f"/>
  <p:tag name="KSO_WM_UNIT_INDEX" val="1_3_1"/>
  <p:tag name="KSO_WM_UNIT_ID" val="diagram20200163_2*o_h_f*1_3_1"/>
  <p:tag name="KSO_WM_TEMPLATE_CATEGORY" val="diagram"/>
  <p:tag name="KSO_WM_TEMPLATE_INDEX" val="20200163"/>
  <p:tag name="KSO_WM_UNIT_LAYERLEVEL" val="1_1_1"/>
  <p:tag name="KSO_WM_TAG_VERSION" val="1.0"/>
  <p:tag name="KSO_WM_BEAUTIFY_FLAG" val="#wm#"/>
  <p:tag name="KSO_WM_UNIT_PRESET_TEXT" val="单击此处添加文本具体内容"/>
  <p:tag name="KSO_WM_UNIT_VALUE" val="40"/>
  <p:tag name="KSO_WM_UNIT_TEXT_FILL_FORE_SCHEMECOLOR_INDEX" val="14"/>
  <p:tag name="KSO_WM_UNIT_TEXT_FILL_TYPE" val="1"/>
</p:tagLst>
</file>

<file path=ppt/tags/tag55.xml><?xml version="1.0" encoding="utf-8"?>
<p:tagLst xmlns:p="http://schemas.openxmlformats.org/presentationml/2006/main">
  <p:tag name="KSO_WM_BEAUTIFY_FLAG" val="#wm#"/>
  <p:tag name="KSO_WM_TEMPLATE_CATEGORY" val="custom"/>
  <p:tag name="KSO_WM_TEMPLATE_INDEX" val="20184553"/>
</p:tagLst>
</file>

<file path=ppt/tags/tag56.xml><?xml version="1.0" encoding="utf-8"?>
<p:tagLst xmlns:p="http://schemas.openxmlformats.org/presentationml/2006/main">
  <p:tag name="POCKET_APPLY_TIME" val="2018年9月27日"/>
  <p:tag name="POCKET_APPLY_TYPE" val="Slide"/>
  <p:tag name="APPLYTYPE" val="Other"/>
  <p:tag name="APPLYORDER" val="1"/>
</p:tagLst>
</file>

<file path=ppt/tags/tag57.xml><?xml version="1.0" encoding="utf-8"?>
<p:tagLst xmlns:p="http://schemas.openxmlformats.org/presentationml/2006/main">
  <p:tag name="POCKET_APPLY_TIME" val="2018年9月27日"/>
  <p:tag name="POCKET_APPLY_TYPE" val="Slide"/>
  <p:tag name="APPLYTYPE" val="Other"/>
  <p:tag name="APPLYORDER" val="2"/>
</p:tagLst>
</file>

<file path=ppt/tags/tag58.xml><?xml version="1.0" encoding="utf-8"?>
<p:tagLst xmlns:p="http://schemas.openxmlformats.org/presentationml/2006/main">
  <p:tag name="POCKET_APPLY_TIME" val="2018年9月27日"/>
  <p:tag name="POCKET_APPLY_TYPE" val="Slide"/>
  <p:tag name="APPLYTYPE" val="Other"/>
  <p:tag name="APPLYORDER" val="3"/>
</p:tagLst>
</file>

<file path=ppt/tags/tag59.xml><?xml version="1.0" encoding="utf-8"?>
<p:tagLst xmlns:p="http://schemas.openxmlformats.org/presentationml/2006/main">
  <p:tag name="POCKET_APPLY_TIME" val="2018年9月27日"/>
  <p:tag name="POCKET_APPLY_TYPE" val="Slide"/>
  <p:tag name="APPLYTYPE" val="Other"/>
  <p:tag name="APPLYORDER" val="4"/>
</p:tagLst>
</file>

<file path=ppt/tags/tag6.xml><?xml version="1.0" encoding="utf-8"?>
<p:tagLst xmlns:p="http://schemas.openxmlformats.org/presentationml/2006/main">
  <p:tag name="POCKET_APPLY_TIME" val="2018年9月6日"/>
  <p:tag name="POCKET_APPLY_TYPE" val="Slide"/>
</p:tagLst>
</file>

<file path=ppt/tags/tag60.xml><?xml version="1.0" encoding="utf-8"?>
<p:tagLst xmlns:p="http://schemas.openxmlformats.org/presentationml/2006/main">
  <p:tag name="POCKET_APPLY_TIME" val="2018年9月27日"/>
  <p:tag name="POCKET_APPLY_TYPE" val="Slide"/>
  <p:tag name="APPLYTYPE" val="Other"/>
  <p:tag name="APPLYORDER" val="5"/>
</p:tagLst>
</file>

<file path=ppt/tags/tag61.xml><?xml version="1.0" encoding="utf-8"?>
<p:tagLst xmlns:p="http://schemas.openxmlformats.org/presentationml/2006/main">
  <p:tag name="POCKET_APPLY_TIME" val="2018年9月27日"/>
  <p:tag name="POCKET_APPLY_TYPE" val="Slide"/>
  <p:tag name="APPLYTYPE" val="Other"/>
  <p:tag name="APPLYORDER" val="6"/>
</p:tagLst>
</file>

<file path=ppt/tags/tag62.xml><?xml version="1.0" encoding="utf-8"?>
<p:tagLst xmlns:p="http://schemas.openxmlformats.org/presentationml/2006/main">
  <p:tag name="POCKET_APPLY_TIME" val="2018年9月27日"/>
  <p:tag name="POCKET_APPLY_TYPE" val="Slide"/>
  <p:tag name="APPLYTYPE" val="SubTitle"/>
  <p:tag name="APPLYORDER" val="1"/>
</p:tagLst>
</file>

<file path=ppt/tags/tag63.xml><?xml version="1.0" encoding="utf-8"?>
<p:tagLst xmlns:p="http://schemas.openxmlformats.org/presentationml/2006/main">
  <p:tag name="POCKET_APPLY_TIME" val="2018年9月27日"/>
  <p:tag name="POCKET_APPLY_TYPE" val="Slide"/>
  <p:tag name="APPLYTYPE" val="SubTitle"/>
  <p:tag name="APPLYORDER" val="1"/>
</p:tagLst>
</file>

<file path=ppt/tags/tag64.xml><?xml version="1.0" encoding="utf-8"?>
<p:tagLst xmlns:p="http://schemas.openxmlformats.org/presentationml/2006/main">
  <p:tag name="POCKET_APPLY_TIME" val="2018年9月27日"/>
  <p:tag name="POCKET_APPLY_TYPE" val="Slide"/>
  <p:tag name="APPLYTYPE" val="SubTitle"/>
  <p:tag name="APPLYORDER" val="1"/>
</p:tagLst>
</file>

<file path=ppt/tags/tag65.xml><?xml version="1.0" encoding="utf-8"?>
<p:tagLst xmlns:p="http://schemas.openxmlformats.org/presentationml/2006/main">
  <p:tag name="KSO_WM_BEAUTIFY_FLAG" val="#wm#"/>
  <p:tag name="KSO_WM_TEMPLATE_CATEGORY" val="custom"/>
  <p:tag name="KSO_WM_TEMPLATE_INDEX" val="20184553"/>
</p:tagLst>
</file>

<file path=ppt/tags/tag66.xml><?xml version="1.0" encoding="utf-8"?>
<p:tagLst xmlns:p="http://schemas.openxmlformats.org/presentationml/2006/main">
  <p:tag name="KSO_WM_BEAUTIFY_FLAG" val="#wm#"/>
  <p:tag name="KSO_WM_TEMPLATE_CATEGORY" val="custom"/>
  <p:tag name="KSO_WM_TEMPLATE_INDEX" val="20184553"/>
</p:tagLst>
</file>

<file path=ppt/tags/tag67.xml><?xml version="1.0" encoding="utf-8"?>
<p:tagLst xmlns:p="http://schemas.openxmlformats.org/presentationml/2006/main">
  <p:tag name="KSO_WM_BEAUTIFY_FLAG" val="#wm#"/>
  <p:tag name="KSO_WM_TEMPLATE_CATEGORY" val="custom"/>
  <p:tag name="KSO_WM_TEMPLATE_INDEX" val="20184553"/>
</p:tagLst>
</file>

<file path=ppt/tags/tag68.xml><?xml version="1.0" encoding="utf-8"?>
<p:tagLst xmlns:p="http://schemas.openxmlformats.org/presentationml/2006/main">
  <p:tag name="KSO_WM_BEAUTIFY_FLAG" val="#wm#"/>
  <p:tag name="KSO_WM_TEMPLATE_CATEGORY" val="custom"/>
  <p:tag name="KSO_WM_TEMPLATE_INDEX" val="20184553"/>
</p:tagLst>
</file>

<file path=ppt/tags/tag69.xml><?xml version="1.0" encoding="utf-8"?>
<p:tagLst xmlns:p="http://schemas.openxmlformats.org/presentationml/2006/main">
  <p:tag name="KSO_WM_BEAUTIFY_FLAG" val="#wm#"/>
  <p:tag name="KSO_WM_TEMPLATE_CATEGORY" val="custom"/>
  <p:tag name="KSO_WM_TEMPLATE_INDEX" val="20184553"/>
</p:tagLst>
</file>

<file path=ppt/tags/tag7.xml><?xml version="1.0" encoding="utf-8"?>
<p:tagLst xmlns:p="http://schemas.openxmlformats.org/presentationml/2006/main">
  <p:tag name="POCKET_APPLY_TIME" val="2018年9月6日"/>
  <p:tag name="POCKET_APPLY_TYPE" val="Slide"/>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wm#"/>
  <p:tag name="KSO_WM_TEMPLATE_CATEGORY" val="custom"/>
  <p:tag name="KSO_WM_TEMPLATE_INDEX" val="20184553"/>
</p:tagLst>
</file>

<file path=ppt/tags/tag72.xml><?xml version="1.0" encoding="utf-8"?>
<p:tagLst xmlns:p="http://schemas.openxmlformats.org/presentationml/2006/main">
  <p:tag name="KSO_WM_BEAUTIFY_FLAG" val="#wm#"/>
  <p:tag name="KSO_WM_TEMPLATE_CATEGORY" val="custom"/>
  <p:tag name="KSO_WM_TEMPLATE_INDEX" val="20184553"/>
</p:tagLst>
</file>

<file path=ppt/tags/tag73.xml><?xml version="1.0" encoding="utf-8"?>
<p:tagLst xmlns:p="http://schemas.openxmlformats.org/presentationml/2006/main">
  <p:tag name="KSO_WM_BEAUTIFY_FLAG" val="#wm#"/>
  <p:tag name="KSO_WM_TEMPLATE_CATEGORY" val="custom"/>
  <p:tag name="KSO_WM_TEMPLATE_INDEX" val="20184553"/>
</p:tagLst>
</file>

<file path=ppt/tags/tag74.xml><?xml version="1.0" encoding="utf-8"?>
<p:tagLst xmlns:p="http://schemas.openxmlformats.org/presentationml/2006/main">
  <p:tag name="KSO_WM_BEAUTIFY_FLAG" val="#wm#"/>
  <p:tag name="KSO_WM_TEMPLATE_CATEGORY" val="custom"/>
  <p:tag name="KSO_WM_TEMPLATE_INDEX" val="20184553"/>
</p:tagLst>
</file>

<file path=ppt/tags/tag75.xml><?xml version="1.0" encoding="utf-8"?>
<p:tagLst xmlns:p="http://schemas.openxmlformats.org/presentationml/2006/main">
  <p:tag name="KSO_WM_BEAUTIFY_FLAG" val="#wm#"/>
  <p:tag name="KSO_WM_TEMPLATE_CATEGORY" val="custom"/>
  <p:tag name="KSO_WM_TEMPLATE_INDEX" val="20184553"/>
</p:tagLst>
</file>

<file path=ppt/tags/tag76.xml><?xml version="1.0" encoding="utf-8"?>
<p:tagLst xmlns:p="http://schemas.openxmlformats.org/presentationml/2006/main">
  <p:tag name="KSO_WM_BEAUTIFY_FLAG" val="#wm#"/>
  <p:tag name="KSO_WM_TEMPLATE_CATEGORY" val="custom"/>
  <p:tag name="KSO_WM_TEMPLATE_INDEX" val="20184553"/>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wm#"/>
  <p:tag name="KSO_WM_TEMPLATE_CATEGORY" val="custom"/>
  <p:tag name="KSO_WM_TEMPLATE_INDEX" val="20184553"/>
</p:tagLst>
</file>

<file path=ppt/tags/tag8.xml><?xml version="1.0" encoding="utf-8"?>
<p:tagLst xmlns:p="http://schemas.openxmlformats.org/presentationml/2006/main">
  <p:tag name="POCKET_APPLY_TIME" val="2018年9月6日"/>
  <p:tag name="POCKET_APPLY_TYPE" val="Slide"/>
</p:tagLst>
</file>

<file path=ppt/tags/tag80.xml><?xml version="1.0" encoding="utf-8"?>
<p:tagLst xmlns:p="http://schemas.openxmlformats.org/presentationml/2006/main">
  <p:tag name="KSO_WM_BEAUTIFY_FLAG" val="#wm#"/>
  <p:tag name="KSO_WM_TEMPLATE_CATEGORY" val="custom"/>
  <p:tag name="KSO_WM_TEMPLATE_INDEX" val="20184553"/>
</p:tagLst>
</file>

<file path=ppt/tags/tag81.xml><?xml version="1.0" encoding="utf-8"?>
<p:tagLst xmlns:p="http://schemas.openxmlformats.org/presentationml/2006/main">
  <p:tag name="KSO_WM_BEAUTIFY_FLAG" val="#wm#"/>
  <p:tag name="KSO_WM_TEMPLATE_CATEGORY" val="custom"/>
  <p:tag name="KSO_WM_TEMPLATE_INDEX" val="20184553"/>
</p:tagLst>
</file>

<file path=ppt/tags/tag82.xml><?xml version="1.0" encoding="utf-8"?>
<p:tagLst xmlns:p="http://schemas.openxmlformats.org/presentationml/2006/main">
  <p:tag name="KSO_WM_BEAUTIFY_FLAG" val="#wm#"/>
  <p:tag name="KSO_WM_TEMPLATE_CATEGORY" val="custom"/>
  <p:tag name="KSO_WM_TEMPLATE_INDEX" val="20184553"/>
</p:tagLst>
</file>

<file path=ppt/tags/tag83.xml><?xml version="1.0" encoding="utf-8"?>
<p:tagLst xmlns:p="http://schemas.openxmlformats.org/presentationml/2006/main">
  <p:tag name="ISLIDE.DIAGRAM" val="4651"/>
</p:tagLst>
</file>

<file path=ppt/tags/tag84.xml><?xml version="1.0" encoding="utf-8"?>
<p:tagLst xmlns:p="http://schemas.openxmlformats.org/presentationml/2006/main">
  <p:tag name="KSO_WM_BEAUTIFY_FLAG" val="#wm#"/>
  <p:tag name="KSO_WM_TEMPLATE_CATEGORY" val="custom"/>
  <p:tag name="KSO_WM_TEMPLATE_INDEX" val="20184553"/>
</p:tagLst>
</file>

<file path=ppt/tags/tag85.xml><?xml version="1.0" encoding="utf-8"?>
<p:tagLst xmlns:p="http://schemas.openxmlformats.org/presentationml/2006/main">
  <p:tag name="KSO_WM_BEAUTIFY_FLAG" val="#wm#"/>
  <p:tag name="KSO_WM_TEMPLATE_CATEGORY" val="custom"/>
  <p:tag name="KSO_WM_TEMPLATE_INDEX" val="20184553"/>
</p:tagLst>
</file>

<file path=ppt/tags/tag86.xml><?xml version="1.0" encoding="utf-8"?>
<p:tagLst xmlns:p="http://schemas.openxmlformats.org/presentationml/2006/main">
  <p:tag name="ISLIDE.DIAGRAM" val="2158"/>
</p:tagLst>
</file>

<file path=ppt/tags/tag87.xml><?xml version="1.0" encoding="utf-8"?>
<p:tagLst xmlns:p="http://schemas.openxmlformats.org/presentationml/2006/main">
  <p:tag name="KSO_WM_BEAUTIFY_FLAG" val="#wm#"/>
  <p:tag name="KSO_WM_TEMPLATE_CATEGORY" val="custom"/>
  <p:tag name="KSO_WM_TEMPLATE_INDEX" val="20184553"/>
</p:tagLst>
</file>

<file path=ppt/tags/tag88.xml><?xml version="1.0" encoding="utf-8"?>
<p:tagLst xmlns:p="http://schemas.openxmlformats.org/presentationml/2006/main">
  <p:tag name="KSO_WM_BEAUTIFY_FLAG" val="#wm#"/>
  <p:tag name="KSO_WM_TEMPLATE_CATEGORY" val="custom"/>
  <p:tag name="KSO_WM_TEMPLATE_INDEX" val="20184553"/>
</p:tagLst>
</file>

<file path=ppt/tags/tag89.xml><?xml version="1.0" encoding="utf-8"?>
<p:tagLst xmlns:p="http://schemas.openxmlformats.org/presentationml/2006/main">
  <p:tag name="KSO_WM_BEAUTIFY_FLAG" val="#wm#"/>
  <p:tag name="KSO_WM_TEMPLATE_CATEGORY" val="custom"/>
  <p:tag name="KSO_WM_TEMPLATE_INDEX" val="20184553"/>
</p:tagLst>
</file>

<file path=ppt/tags/tag9.xml><?xml version="1.0" encoding="utf-8"?>
<p:tagLst xmlns:p="http://schemas.openxmlformats.org/presentationml/2006/main">
  <p:tag name="POCKET_APPLY_TIME" val="2018年9月6日"/>
  <p:tag name="POCKET_APPLY_TYPE" val="Slide"/>
</p:tagLst>
</file>

<file path=ppt/tags/tag90.xml><?xml version="1.0" encoding="utf-8"?>
<p:tagLst xmlns:p="http://schemas.openxmlformats.org/presentationml/2006/main">
  <p:tag name="ISLIDE.DIAGRAM" val="2880"/>
</p:tagLst>
</file>

<file path=ppt/tags/tag91.xml><?xml version="1.0" encoding="utf-8"?>
<p:tagLst xmlns:p="http://schemas.openxmlformats.org/presentationml/2006/main">
  <p:tag name="KSO_WM_BEAUTIFY_FLAG" val="#wm#"/>
  <p:tag name="KSO_WM_TEMPLATE_CATEGORY" val="custom"/>
  <p:tag name="KSO_WM_TEMPLATE_INDEX" val="20184553"/>
</p:tagLst>
</file>

<file path=ppt/tags/tag92.xml><?xml version="1.0" encoding="utf-8"?>
<p:tagLst xmlns:p="http://schemas.openxmlformats.org/presentationml/2006/main">
  <p:tag name="ISLIDE.DIAGRAM" val="243644"/>
</p:tagLst>
</file>

<file path=ppt/tags/tag93.xml><?xml version="1.0" encoding="utf-8"?>
<p:tagLst xmlns:p="http://schemas.openxmlformats.org/presentationml/2006/main">
  <p:tag name="KSO_WM_BEAUTIFY_FLAG" val="#wm#"/>
  <p:tag name="KSO_WM_TEMPLATE_CATEGORY" val="custom"/>
  <p:tag name="KSO_WM_TEMPLATE_INDEX" val="20184553"/>
</p:tagLst>
</file>

<file path=ppt/tags/tag94.xml><?xml version="1.0" encoding="utf-8"?>
<p:tagLst xmlns:p="http://schemas.openxmlformats.org/presentationml/2006/main">
  <p:tag name="ISLIDE.DIAGRAM" val="218675"/>
</p:tagLst>
</file>

<file path=ppt/tags/tag95.xml><?xml version="1.0" encoding="utf-8"?>
<p:tagLst xmlns:p="http://schemas.openxmlformats.org/presentationml/2006/main">
  <p:tag name="KSO_WM_BEAUTIFY_FLAG" val="#wm#"/>
  <p:tag name="KSO_WM_TEMPLATE_CATEGORY" val="custom"/>
  <p:tag name="KSO_WM_TEMPLATE_INDEX" val="20184553"/>
</p:tagLst>
</file>

<file path=ppt/tags/tag96.xml><?xml version="1.0" encoding="utf-8"?>
<p:tagLst xmlns:p="http://schemas.openxmlformats.org/presentationml/2006/main">
  <p:tag name="KSO_WM_BEAUTIFY_FLAG" val="#wm#"/>
  <p:tag name="KSO_WM_TEMPLATE_CATEGORY" val="custom"/>
  <p:tag name="KSO_WM_TEMPLATE_INDEX" val="20184553"/>
</p:tagLst>
</file>

<file path=ppt/tags/tag97.xml><?xml version="1.0" encoding="utf-8"?>
<p:tagLst xmlns:p="http://schemas.openxmlformats.org/presentationml/2006/main">
  <p:tag name="ISLIDE.DIAGRAM" val="218642"/>
</p:tagLst>
</file>

<file path=ppt/tags/tag98.xml><?xml version="1.0" encoding="utf-8"?>
<p:tagLst xmlns:p="http://schemas.openxmlformats.org/presentationml/2006/main">
  <p:tag name="KSO_WM_BEAUTIFY_FLAG" val="#wm#"/>
  <p:tag name="KSO_WM_TEMPLATE_CATEGORY" val="custom"/>
  <p:tag name="KSO_WM_TEMPLATE_INDEX" val="20184553"/>
</p:tagLst>
</file>

<file path=ppt/tags/tag99.xml><?xml version="1.0" encoding="utf-8"?>
<p:tagLst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A000120140530A99PPBG">
  <a:themeElements>
    <a:clrScheme name="自定义 1">
      <a:dk1>
        <a:srgbClr val="3F3F3F"/>
      </a:dk1>
      <a:lt1>
        <a:sysClr val="window" lastClr="FFFFFF"/>
      </a:lt1>
      <a:dk2>
        <a:srgbClr val="3F3F3F"/>
      </a:dk2>
      <a:lt2>
        <a:srgbClr val="FFFFFF"/>
      </a:lt2>
      <a:accent1>
        <a:srgbClr val="509E4F"/>
      </a:accent1>
      <a:accent2>
        <a:srgbClr val="A2CA6A"/>
      </a:accent2>
      <a:accent3>
        <a:srgbClr val="D0DA71"/>
      </a:accent3>
      <a:accent4>
        <a:srgbClr val="FCE066"/>
      </a:accent4>
      <a:accent5>
        <a:srgbClr val="3DB195"/>
      </a:accent5>
      <a:accent6>
        <a:srgbClr val="FFC000"/>
      </a:accent6>
      <a:hlink>
        <a:srgbClr val="0070C0"/>
      </a:hlink>
      <a:folHlink>
        <a:srgbClr val="7F7F7F"/>
      </a:folHlink>
    </a:clrScheme>
    <a:fontScheme name="自定义 4">
      <a:majorFont>
        <a:latin typeface="Times New Roman"/>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12864</Words>
  <Application>WPS 演示</Application>
  <PresentationFormat>宽屏</PresentationFormat>
  <Paragraphs>713</Paragraphs>
  <Slides>52</Slides>
  <Notes>31</Notes>
  <HiddenSlides>0</HiddenSlides>
  <MMClips>0</MMClips>
  <ScaleCrop>false</ScaleCrop>
  <HeadingPairs>
    <vt:vector size="6" baseType="variant">
      <vt:variant>
        <vt:lpstr>已用的字体</vt:lpstr>
      </vt:variant>
      <vt:variant>
        <vt:i4>35</vt:i4>
      </vt:variant>
      <vt:variant>
        <vt:lpstr>主题</vt:lpstr>
      </vt:variant>
      <vt:variant>
        <vt:i4>1</vt:i4>
      </vt:variant>
      <vt:variant>
        <vt:lpstr>幻灯片标题</vt:lpstr>
      </vt:variant>
      <vt:variant>
        <vt:i4>52</vt:i4>
      </vt:variant>
    </vt:vector>
  </HeadingPairs>
  <TitlesOfParts>
    <vt:vector size="88" baseType="lpstr">
      <vt:lpstr>Arial</vt:lpstr>
      <vt:lpstr>宋体</vt:lpstr>
      <vt:lpstr>Wingdings</vt:lpstr>
      <vt:lpstr>微软雅黑</vt:lpstr>
      <vt:lpstr>Arial Black</vt:lpstr>
      <vt:lpstr>Webdings</vt:lpstr>
      <vt:lpstr>幼圆</vt:lpstr>
      <vt:lpstr>Calibri</vt:lpstr>
      <vt:lpstr>黑体</vt:lpstr>
      <vt:lpstr>Times New Roman</vt:lpstr>
      <vt:lpstr>华文细黑</vt:lpstr>
      <vt:lpstr>华文琥珀</vt:lpstr>
      <vt:lpstr>华文楷体</vt:lpstr>
      <vt:lpstr>华文宋体</vt:lpstr>
      <vt:lpstr>方正少儿_GBK</vt:lpstr>
      <vt:lpstr>Wingdings</vt:lpstr>
      <vt:lpstr>华文新魏</vt:lpstr>
      <vt:lpstr>Trebuchet MS</vt:lpstr>
      <vt:lpstr>Arial Narrow</vt:lpstr>
      <vt:lpstr>Arial Unicode MS</vt:lpstr>
      <vt:lpstr>Castellar</vt:lpstr>
      <vt:lpstr>HanWangWCL10</vt:lpstr>
      <vt:lpstr>思源黑体 CN Bold</vt:lpstr>
      <vt:lpstr>思源黑体 CN Regular</vt:lpstr>
      <vt:lpstr>汉仪综艺体简</vt:lpstr>
      <vt:lpstr>汉仪神工体简</vt:lpstr>
      <vt:lpstr>汉仪秀英体简</vt:lpstr>
      <vt:lpstr>汉仪粗仿宋简</vt:lpstr>
      <vt:lpstr>汉仪粗黑简</vt:lpstr>
      <vt:lpstr>汉仪超粗圆简</vt:lpstr>
      <vt:lpstr>汉仪魏碑简</vt:lpstr>
      <vt:lpstr>站酷高端黑</vt:lpstr>
      <vt:lpstr>迷你简汉真广标</vt:lpstr>
      <vt:lpstr>金梅中國書法3</vt:lpstr>
      <vt:lpstr>楷体</vt:lpstr>
      <vt:lpstr>A000120140530A99PPBG</vt:lpstr>
      <vt:lpstr>第二章   幼儿科学教育的目标与内容</vt:lpstr>
      <vt:lpstr>PowerPoint 演示文稿</vt:lpstr>
      <vt:lpstr>PowerPoint 演示文稿</vt:lpstr>
      <vt:lpstr>第一节    幼儿科学教育的目标 </vt:lpstr>
      <vt:lpstr>一、制定幼儿科学教育目标的依据</vt:lpstr>
      <vt:lpstr>一、制定幼儿科学教育目标的依据</vt:lpstr>
      <vt:lpstr>一、制定幼儿科学教育目标的依据</vt:lpstr>
      <vt:lpstr>一、制定幼儿科学教育目标的依据</vt:lpstr>
      <vt:lpstr>一、制定幼儿科学教育目标的依据</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二、幼儿科学教育目标的具体内容</vt:lpstr>
      <vt:lpstr>课堂观察纪录片段 1</vt:lpstr>
      <vt:lpstr>课堂观察纪录片段 2</vt:lpstr>
      <vt:lpstr>三、英美幼儿科学教育目标简介</vt:lpstr>
      <vt:lpstr>三、英美幼儿科学教育目标简介</vt:lpstr>
      <vt:lpstr>三、英美幼儿科学教育目标简介</vt:lpstr>
      <vt:lpstr>三、英美幼儿科学教育目标简介</vt:lpstr>
      <vt:lpstr>三、英美幼儿科学教育目标简介</vt:lpstr>
      <vt:lpstr>三、英美幼儿科学教育目标简介</vt:lpstr>
      <vt:lpstr>第二节　幼儿科学教育的内容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薛东西</cp:lastModifiedBy>
  <cp:revision>29</cp:revision>
  <dcterms:created xsi:type="dcterms:W3CDTF">2018-03-01T02:03:00Z</dcterms:created>
  <dcterms:modified xsi:type="dcterms:W3CDTF">2023-07-18T08:17:37Z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D38FBFE23A574C0184E38A0630C0120C_12</vt:lpwstr>
  </property>
</Properties>
</file>