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3" r:id="rId5"/>
    <p:sldId id="293" r:id="rId6"/>
    <p:sldId id="265" r:id="rId7"/>
    <p:sldId id="294" r:id="rId8"/>
    <p:sldId id="323" r:id="rId9"/>
    <p:sldId id="324" r:id="rId10"/>
    <p:sldId id="325" r:id="rId11"/>
    <p:sldId id="327" r:id="rId12"/>
    <p:sldId id="328" r:id="rId13"/>
    <p:sldId id="329" r:id="rId14"/>
    <p:sldId id="330" r:id="rId15"/>
    <p:sldId id="331" r:id="rId16"/>
    <p:sldId id="332" r:id="rId17"/>
    <p:sldId id="333" r:id="rId18"/>
    <p:sldId id="334" r:id="rId19"/>
    <p:sldId id="335" r:id="rId20"/>
    <p:sldId id="336" r:id="rId21"/>
    <p:sldId id="337" r:id="rId22"/>
    <p:sldId id="338" r:id="rId23"/>
    <p:sldId id="361" r:id="rId24"/>
    <p:sldId id="362" r:id="rId25"/>
    <p:sldId id="363" r:id="rId26"/>
    <p:sldId id="364" r:id="rId27"/>
    <p:sldId id="365" r:id="rId28"/>
    <p:sldId id="366" r:id="rId29"/>
    <p:sldId id="400" r:id="rId30"/>
    <p:sldId id="402" r:id="rId31"/>
    <p:sldId id="403" r:id="rId32"/>
    <p:sldId id="367" r:id="rId33"/>
    <p:sldId id="368" r:id="rId34"/>
    <p:sldId id="369" r:id="rId35"/>
    <p:sldId id="404" r:id="rId36"/>
    <p:sldId id="371" r:id="rId37"/>
    <p:sldId id="372" r:id="rId38"/>
    <p:sldId id="373" r:id="rId39"/>
    <p:sldId id="374" r:id="rId40"/>
    <p:sldId id="375" r:id="rId41"/>
    <p:sldId id="376" r:id="rId42"/>
    <p:sldId id="377" r:id="rId43"/>
    <p:sldId id="378" r:id="rId44"/>
    <p:sldId id="379" r:id="rId45"/>
    <p:sldId id="380" r:id="rId46"/>
    <p:sldId id="381" r:id="rId47"/>
    <p:sldId id="382" r:id="rId48"/>
    <p:sldId id="383" r:id="rId49"/>
    <p:sldId id="385" r:id="rId50"/>
    <p:sldId id="387" r:id="rId51"/>
    <p:sldId id="389" r:id="rId52"/>
    <p:sldId id="390" r:id="rId53"/>
    <p:sldId id="392" r:id="rId54"/>
    <p:sldId id="394" r:id="rId55"/>
    <p:sldId id="395" r:id="rId56"/>
    <p:sldId id="396" r:id="rId57"/>
    <p:sldId id="397" r:id="rId58"/>
    <p:sldId id="398" r:id="rId59"/>
    <p:sldId id="264" r:id="rId60"/>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77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70AD47"/>
    <a:srgbClr val="ED7D31"/>
    <a:srgbClr val="F3B200"/>
    <a:srgbClr val="FF7E00"/>
    <a:srgbClr val="4472C4"/>
    <a:srgbClr val="768E20"/>
    <a:srgbClr val="EEFDFF"/>
    <a:srgbClr val="88801B"/>
    <a:srgbClr val="339178"/>
    <a:srgbClr val="E78B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098" autoAdjust="0"/>
    <p:restoredTop sz="94660"/>
  </p:normalViewPr>
  <p:slideViewPr>
    <p:cSldViewPr snapToGrid="0">
      <p:cViewPr varScale="1">
        <p:scale>
          <a:sx n="114" d="100"/>
          <a:sy n="114" d="100"/>
        </p:scale>
        <p:origin x="870" y="102"/>
      </p:cViewPr>
      <p:guideLst>
        <p:guide orient="horz" pos="2160"/>
        <p:guide pos="3778"/>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tags" Target="tags/tag97.xml"/><Relationship Id="rId63" Type="http://schemas.openxmlformats.org/officeDocument/2006/relationships/tableStyles" Target="tableStyles.xml"/><Relationship Id="rId62" Type="http://schemas.openxmlformats.org/officeDocument/2006/relationships/viewProps" Target="viewProps.xml"/><Relationship Id="rId61" Type="http://schemas.openxmlformats.org/officeDocument/2006/relationships/presProps" Target="presProps.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6BAB08-D03A-4FEF-8092-001CB785BBA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8AB37BB-E8A6-440B-8775-2A002C97BC55}"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image" Target="../media/image1.jpeg"/><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9.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18.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1" Type="http://schemas.openxmlformats.org/officeDocument/2006/relationships/notesSlide" Target="../notesSlides/notesSlide18.xml"/><Relationship Id="rId20" Type="http://schemas.openxmlformats.org/officeDocument/2006/relationships/slideLayout" Target="../slideLayouts/slideLayout1.xml"/><Relationship Id="rId2" Type="http://schemas.openxmlformats.org/officeDocument/2006/relationships/tags" Target="../tags/tag48.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4" Type="http://schemas.openxmlformats.org/officeDocument/2006/relationships/notesSlide" Target="../notesSlides/notesSlide2.xml"/><Relationship Id="rId13" Type="http://schemas.openxmlformats.org/officeDocument/2006/relationships/slideLayout" Target="../slideLayouts/slideLayout1.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image" Target="../media/image10.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tags" Target="../tags/tag6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33.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3" Type="http://schemas.openxmlformats.org/officeDocument/2006/relationships/notesSlide" Target="../notesSlides/notesSlide33.xml"/><Relationship Id="rId22" Type="http://schemas.openxmlformats.org/officeDocument/2006/relationships/slideLayout" Target="../slideLayouts/slideLayout1.xml"/><Relationship Id="rId21" Type="http://schemas.openxmlformats.org/officeDocument/2006/relationships/tags" Target="../tags/tag89.xml"/><Relationship Id="rId20" Type="http://schemas.openxmlformats.org/officeDocument/2006/relationships/tags" Target="../tags/tag88.xml"/><Relationship Id="rId2" Type="http://schemas.openxmlformats.org/officeDocument/2006/relationships/tags" Target="../tags/tag70.xml"/><Relationship Id="rId19" Type="http://schemas.openxmlformats.org/officeDocument/2006/relationships/tags" Target="../tags/tag87.xml"/><Relationship Id="rId18" Type="http://schemas.openxmlformats.org/officeDocument/2006/relationships/tags" Target="../tags/tag86.xml"/><Relationship Id="rId17" Type="http://schemas.openxmlformats.org/officeDocument/2006/relationships/tags" Target="../tags/tag85.xml"/><Relationship Id="rId16" Type="http://schemas.openxmlformats.org/officeDocument/2006/relationships/tags" Target="../tags/tag84.xml"/><Relationship Id="rId15" Type="http://schemas.openxmlformats.org/officeDocument/2006/relationships/tags" Target="../tags/tag83.xml"/><Relationship Id="rId14" Type="http://schemas.openxmlformats.org/officeDocument/2006/relationships/tags" Target="../tags/tag82.xml"/><Relationship Id="rId13" Type="http://schemas.openxmlformats.org/officeDocument/2006/relationships/tags" Target="../tags/tag81.xml"/><Relationship Id="rId12" Type="http://schemas.openxmlformats.org/officeDocument/2006/relationships/tags" Target="../tags/tag80.xml"/><Relationship Id="rId11" Type="http://schemas.openxmlformats.org/officeDocument/2006/relationships/tags" Target="../tags/tag79.xml"/><Relationship Id="rId10" Type="http://schemas.openxmlformats.org/officeDocument/2006/relationships/tags" Target="../tags/tag78.xml"/><Relationship Id="rId1" Type="http://schemas.openxmlformats.org/officeDocument/2006/relationships/tags" Target="../tags/tag69.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1.xml"/><Relationship Id="rId4" Type="http://schemas.openxmlformats.org/officeDocument/2006/relationships/image" Target="../media/image17.png"/><Relationship Id="rId3" Type="http://schemas.openxmlformats.org/officeDocument/2006/relationships/tags" Target="../tags/tag91.xml"/><Relationship Id="rId2" Type="http://schemas.openxmlformats.org/officeDocument/2006/relationships/image" Target="../media/image16.png"/><Relationship Id="rId1" Type="http://schemas.openxmlformats.org/officeDocument/2006/relationships/tags" Target="../tags/tag9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xml"/><Relationship Id="rId1" Type="http://schemas.openxmlformats.org/officeDocument/2006/relationships/tags" Target="../tags/tag92.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9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9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tags" Target="../tags/tag9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57.xml.rels><?xml version="1.0" encoding="UTF-8" standalone="yes"?>
<Relationships xmlns="http://schemas.openxmlformats.org/package/2006/relationships"><Relationship Id="rId4" Type="http://schemas.openxmlformats.org/officeDocument/2006/relationships/notesSlide" Target="../notesSlides/notesSlide57.xml"/><Relationship Id="rId3" Type="http://schemas.openxmlformats.org/officeDocument/2006/relationships/slideLayout" Target="../slideLayouts/slideLayout1.xml"/><Relationship Id="rId2" Type="http://schemas.openxmlformats.org/officeDocument/2006/relationships/tags" Target="../tags/tag96.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0" Type="http://schemas.openxmlformats.org/officeDocument/2006/relationships/notesSlide" Target="../notesSlides/notesSlide6.xml"/><Relationship Id="rId3" Type="http://schemas.openxmlformats.org/officeDocument/2006/relationships/tags" Target="../tags/tag16.xml"/><Relationship Id="rId29" Type="http://schemas.openxmlformats.org/officeDocument/2006/relationships/slideLayout" Target="../slideLayouts/slideLayout1.xml"/><Relationship Id="rId28" Type="http://schemas.openxmlformats.org/officeDocument/2006/relationships/tags" Target="../tags/tag41.xml"/><Relationship Id="rId27" Type="http://schemas.openxmlformats.org/officeDocument/2006/relationships/tags" Target="../tags/tag40.xml"/><Relationship Id="rId26" Type="http://schemas.openxmlformats.org/officeDocument/2006/relationships/tags" Target="../tags/tag39.xml"/><Relationship Id="rId25" Type="http://schemas.openxmlformats.org/officeDocument/2006/relationships/tags" Target="../tags/tag38.xml"/><Relationship Id="rId24" Type="http://schemas.openxmlformats.org/officeDocument/2006/relationships/tags" Target="../tags/tag37.xml"/><Relationship Id="rId23" Type="http://schemas.openxmlformats.org/officeDocument/2006/relationships/tags" Target="../tags/tag36.xml"/><Relationship Id="rId22" Type="http://schemas.openxmlformats.org/officeDocument/2006/relationships/tags" Target="../tags/tag35.xml"/><Relationship Id="rId21" Type="http://schemas.openxmlformats.org/officeDocument/2006/relationships/tags" Target="../tags/tag34.xml"/><Relationship Id="rId20" Type="http://schemas.openxmlformats.org/officeDocument/2006/relationships/tags" Target="../tags/tag33.xml"/><Relationship Id="rId2" Type="http://schemas.openxmlformats.org/officeDocument/2006/relationships/tags" Target="../tags/tag15.xml"/><Relationship Id="rId19" Type="http://schemas.openxmlformats.org/officeDocument/2006/relationships/tags" Target="../tags/tag32.xml"/><Relationship Id="rId18" Type="http://schemas.openxmlformats.org/officeDocument/2006/relationships/tags" Target="../tags/tag31.xml"/><Relationship Id="rId17" Type="http://schemas.openxmlformats.org/officeDocument/2006/relationships/tags" Target="../tags/tag30.xml"/><Relationship Id="rId16" Type="http://schemas.openxmlformats.org/officeDocument/2006/relationships/tags" Target="../tags/tag29.xml"/><Relationship Id="rId15" Type="http://schemas.openxmlformats.org/officeDocument/2006/relationships/tags" Target="../tags/tag28.xml"/><Relationship Id="rId14" Type="http://schemas.openxmlformats.org/officeDocument/2006/relationships/tags" Target="../tags/tag27.xml"/><Relationship Id="rId13" Type="http://schemas.openxmlformats.org/officeDocument/2006/relationships/tags" Target="../tags/tag26.xml"/><Relationship Id="rId12" Type="http://schemas.openxmlformats.org/officeDocument/2006/relationships/tags" Target="../tags/tag25.xml"/><Relationship Id="rId11" Type="http://schemas.openxmlformats.org/officeDocument/2006/relationships/tags" Target="../tags/tag24.xml"/><Relationship Id="rId10" Type="http://schemas.openxmlformats.org/officeDocument/2006/relationships/tags" Target="../tags/tag23.xml"/><Relationship Id="rId1" Type="http://schemas.openxmlformats.org/officeDocument/2006/relationships/tags" Target="../tags/tag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18"/>
          <p:cNvSpPr>
            <a:spLocks noChangeArrowheads="1"/>
          </p:cNvSpPr>
          <p:nvPr>
            <p:custDataLst>
              <p:tags r:id="rId2"/>
            </p:custDataLst>
          </p:nvPr>
        </p:nvSpPr>
        <p:spPr bwMode="auto">
          <a:xfrm flipH="1">
            <a:off x="1678940" y="1777365"/>
            <a:ext cx="8832215" cy="189484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lnSpc>
                <a:spcPct val="140000"/>
              </a:lnSpc>
              <a:spcBef>
                <a:spcPct val="0"/>
              </a:spcBef>
              <a:spcAft>
                <a:spcPct val="0"/>
              </a:spcAft>
            </a:pPr>
            <a:r>
              <a:rPr lang="zh-CN" sz="4400" spc="300" dirty="0">
                <a:solidFill>
                  <a:srgbClr val="5DB7C0"/>
                </a:solidFill>
                <a:latin typeface="方正少儿_GBK" panose="03000509000000000000" charset="-122"/>
                <a:ea typeface="方正少儿_GBK" panose="03000509000000000000" charset="-122"/>
                <a:cs typeface="宋体" panose="02010600030101010101" pitchFamily="2" charset="-122"/>
              </a:rPr>
              <a:t>第六章</a:t>
            </a:r>
            <a:endParaRPr lang="zh-CN" sz="4400" spc="300" dirty="0">
              <a:solidFill>
                <a:srgbClr val="5DB7C0"/>
              </a:solidFill>
              <a:latin typeface="方正少儿_GBK" panose="03000509000000000000" charset="-122"/>
              <a:ea typeface="方正少儿_GBK" panose="03000509000000000000" charset="-122"/>
              <a:cs typeface="宋体" panose="02010600030101010101" pitchFamily="2" charset="-122"/>
            </a:endParaRPr>
          </a:p>
          <a:p>
            <a:pPr algn="ctr" fontAlgn="base">
              <a:lnSpc>
                <a:spcPct val="140000"/>
              </a:lnSpc>
              <a:spcBef>
                <a:spcPct val="0"/>
              </a:spcBef>
              <a:spcAft>
                <a:spcPct val="0"/>
              </a:spcAft>
            </a:pPr>
            <a:r>
              <a:rPr lang="zh-CN" sz="4400" spc="300" dirty="0">
                <a:solidFill>
                  <a:srgbClr val="5DB7C0"/>
                </a:solidFill>
                <a:latin typeface="方正少儿_GBK" panose="03000509000000000000" charset="-122"/>
                <a:ea typeface="方正少儿_GBK" panose="03000509000000000000" charset="-122"/>
                <a:cs typeface="宋体" panose="02010600030101010101" pitchFamily="2" charset="-122"/>
              </a:rPr>
              <a:t>游戏与生活中的幼儿科学教育</a:t>
            </a:r>
            <a:endParaRPr lang="zh-CN" sz="4400" spc="300" dirty="0">
              <a:solidFill>
                <a:srgbClr val="5DB7C0"/>
              </a:solidFill>
              <a:latin typeface="方正少儿_GBK" panose="03000509000000000000" charset="-122"/>
              <a:ea typeface="方正少儿_GBK" panose="03000509000000000000" charset="-122"/>
              <a:cs typeface="宋体" panose="02010600030101010101" pitchFamily="2" charset="-122"/>
            </a:endParaRPr>
          </a:p>
        </p:txBody>
      </p:sp>
      <p:sp>
        <p:nvSpPr>
          <p:cNvPr id="10" name="矩形 9"/>
          <p:cNvSpPr/>
          <p:nvPr/>
        </p:nvSpPr>
        <p:spPr>
          <a:xfrm flipH="1">
            <a:off x="354012" y="342900"/>
            <a:ext cx="11482388" cy="6173786"/>
          </a:xfrm>
          <a:prstGeom prst="rect">
            <a:avLst/>
          </a:prstGeom>
          <a:noFill/>
          <a:ln>
            <a:solidFill>
              <a:srgbClr val="5DB7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arn(inVertical)">
                                      <p:cBhvr>
                                        <p:cTn id="17" dur="750"/>
                                        <p:tgtEl>
                                          <p:spTgt spid="6">
                                            <p:txEl>
                                              <p:pRg st="0" end="0"/>
                                            </p:txEl>
                                          </p:spTgt>
                                        </p:tgtEl>
                                      </p:cBhvr>
                                    </p:animEffect>
                                  </p:childTnLst>
                                </p:cTn>
                              </p:par>
                            </p:childTnLst>
                          </p:cTn>
                        </p:par>
                        <p:par>
                          <p:cTn id="18" fill="hold">
                            <p:stCondLst>
                              <p:cond delay="3000"/>
                            </p:stCondLst>
                            <p:childTnLst>
                              <p:par>
                                <p:cTn id="19" presetID="16" presetClass="entr" presetSubtype="21" fill="hold" nodeType="after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Effect transition="in" filter="barn(inVertical)">
                                      <p:cBhvr>
                                        <p:cTn id="21" dur="75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二、幼儿科学游戏的五大类型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（一）感官游戏</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609600" y="1994535"/>
            <a:ext cx="1637665" cy="561975"/>
          </a:xfrm>
          <a:prstGeom prst="rect">
            <a:avLst/>
          </a:prstGeom>
          <a:noFill/>
        </p:spPr>
        <p:txBody>
          <a:bodyPr wrap="square" rtlCol="0" anchor="t">
            <a:spAutoFit/>
          </a:bodyPr>
          <a:p>
            <a:pPr>
              <a:lnSpc>
                <a:spcPct val="170000"/>
              </a:lnSpc>
            </a:pPr>
            <a:r>
              <a:rPr b="1">
                <a:latin typeface="微软雅黑" panose="020B0503020204020204" pitchFamily="34" charset="-122"/>
                <a:ea typeface="微软雅黑" panose="020B0503020204020204" pitchFamily="34" charset="-122"/>
                <a:cs typeface="微软雅黑" panose="020B0503020204020204" pitchFamily="34" charset="-122"/>
              </a:rPr>
              <a:t>1. 视觉游戏</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09600" y="2556510"/>
            <a:ext cx="10769600" cy="3020060"/>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视知觉发展的六项主要功能包括：</a:t>
            </a:r>
            <a:r>
              <a:rPr lang="zh-CN" altLang="en-US" b="1">
                <a:latin typeface="微软雅黑" panose="020B0503020204020204" pitchFamily="34" charset="-122"/>
                <a:ea typeface="微软雅黑" panose="020B0503020204020204" pitchFamily="34" charset="-122"/>
                <a:cs typeface="微软雅黑" panose="020B0503020204020204" pitchFamily="34" charset="-122"/>
              </a:rPr>
              <a:t>视觉广度、视觉聚焦、视觉追踪、视觉记忆、视觉分辨、视觉想象。</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a:solidFill>
                  <a:srgbClr val="E78B65"/>
                </a:solidFill>
                <a:latin typeface="楷体" panose="02010609060101010101" charset="-122"/>
                <a:ea typeface="楷体" panose="02010609060101010101" charset="-122"/>
                <a:cs typeface="楷体" panose="02010609060101010101" charset="-122"/>
              </a:rPr>
              <a:t>   </a:t>
            </a:r>
            <a:r>
              <a:rPr lang="zh-CN" altLang="en-US" sz="2000">
                <a:solidFill>
                  <a:srgbClr val="E78B65"/>
                </a:solidFill>
                <a:latin typeface="楷体" panose="02010609060101010101" charset="-122"/>
                <a:ea typeface="楷体" panose="02010609060101010101" charset="-122"/>
                <a:cs typeface="楷体" panose="02010609060101010101" charset="-122"/>
              </a:rPr>
              <a:t>例如，在某教师设计的“练习拼图”游戏活动中，教师选择幼儿感兴趣的拼图，还在卡纸上画好一幅图后剪成许多小片自制拼图，鼓励幼儿专心、细心、耐心地完整拼摆出来。活动中，教师开始最好是设置一些简单的比较容易完成的任务，以免幼儿因为长时间拼不好而失去信心。当幼儿拼好向你“请功”时，教师要给予适当的表扬和鼓励：很棒哦，看来再难的拼图宝贝也能拼好它呢！</a:t>
            </a:r>
            <a:endParaRPr lang="zh-CN" altLang="en-US" sz="2000">
              <a:solidFill>
                <a:srgbClr val="E78B65"/>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二、幼儿科学游戏的五大类型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444500" y="1245235"/>
            <a:ext cx="1637665" cy="561975"/>
          </a:xfrm>
          <a:prstGeom prst="rect">
            <a:avLst/>
          </a:prstGeom>
          <a:noFill/>
        </p:spPr>
        <p:txBody>
          <a:bodyPr wrap="square" rtlCol="0" anchor="t">
            <a:spAutoFit/>
          </a:bodyPr>
          <a:p>
            <a:pPr>
              <a:lnSpc>
                <a:spcPct val="170000"/>
              </a:lnSpc>
            </a:pPr>
            <a:r>
              <a:rPr b="1">
                <a:latin typeface="微软雅黑" panose="020B0503020204020204" pitchFamily="34" charset="-122"/>
                <a:ea typeface="微软雅黑" panose="020B0503020204020204" pitchFamily="34" charset="-122"/>
                <a:cs typeface="微软雅黑" panose="020B0503020204020204" pitchFamily="34" charset="-122"/>
              </a:rPr>
              <a:t>2. 听觉游戏</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96265" y="2035810"/>
            <a:ext cx="10769600" cy="3692525"/>
          </a:xfrm>
          <a:prstGeom prst="rect">
            <a:avLst/>
          </a:prstGeom>
          <a:noFill/>
        </p:spPr>
        <p:txBody>
          <a:bodyPr wrap="square" rtlCol="0" anchor="t">
            <a:spAutoFit/>
          </a:bodyPr>
          <a:p>
            <a:pPr>
              <a:lnSpc>
                <a:spcPct val="15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根据幼儿听觉发育的不同阶段，通过听觉游戏加以培养。</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E78B65"/>
                </a:solidFill>
                <a:latin typeface="楷体" panose="02010609060101010101" charset="-122"/>
                <a:ea typeface="楷体" panose="02010609060101010101" charset="-122"/>
                <a:cs typeface="楷体" panose="02010609060101010101" charset="-122"/>
              </a:rPr>
              <a:t>以活动“猜猜我在哪儿”为例，游戏玩法为：将幼儿围成一个圈，请一名幼儿站在圈中间，蒙上眼睛，教师将纸球给一名幼儿，幼儿拿着纸球一直往下传，幼儿不能发出任何声音，当教师喊停的时候，球传到哪位幼儿的手中，便请他学自己喜欢的小动物叫，然后，被蒙上眼睛的幼儿就要用手指向发出声音的地方。如果猜对了就奖励小贴画一张，如果未猜对，就再重新来一遍或拿下眼罩，告诉幼儿是谁发出的声音。</a:t>
            </a:r>
            <a:endParaRPr sz="2000">
              <a:solidFill>
                <a:srgbClr val="E78B65"/>
              </a:solidFill>
              <a:latin typeface="楷体" panose="02010609060101010101" charset="-122"/>
              <a:ea typeface="楷体" panose="02010609060101010101" charset="-122"/>
              <a:cs typeface="楷体" panose="02010609060101010101" charset="-122"/>
            </a:endParaRPr>
          </a:p>
          <a:p>
            <a:pPr>
              <a:lnSpc>
                <a:spcPct val="150000"/>
              </a:lnSpc>
            </a:pPr>
            <a:r>
              <a:rPr sz="2000">
                <a:solidFill>
                  <a:srgbClr val="E78B65"/>
                </a:solidFill>
                <a:latin typeface="楷体" panose="02010609060101010101" charset="-122"/>
                <a:ea typeface="楷体" panose="02010609060101010101" charset="-122"/>
                <a:cs typeface="楷体" panose="02010609060101010101" charset="-122"/>
              </a:rPr>
              <a:t>这个活动能够锻炼幼儿的听觉，培养他们的方向感，提高其听觉的灵敏性。</a:t>
            </a:r>
            <a:endParaRPr sz="2000">
              <a:solidFill>
                <a:srgbClr val="E78B65"/>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二、幼儿科学游戏的五大类型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482600" y="1346835"/>
            <a:ext cx="1637665" cy="561975"/>
          </a:xfrm>
          <a:prstGeom prst="rect">
            <a:avLst/>
          </a:prstGeom>
          <a:noFill/>
        </p:spPr>
        <p:txBody>
          <a:bodyPr wrap="square" rtlCol="0" anchor="t">
            <a:spAutoFit/>
          </a:bodyPr>
          <a:p>
            <a:pPr>
              <a:lnSpc>
                <a:spcPct val="170000"/>
              </a:lnSpc>
            </a:pPr>
            <a:r>
              <a:rPr b="1">
                <a:latin typeface="微软雅黑" panose="020B0503020204020204" pitchFamily="34" charset="-122"/>
                <a:ea typeface="微软雅黑" panose="020B0503020204020204" pitchFamily="34" charset="-122"/>
                <a:cs typeface="微软雅黑" panose="020B0503020204020204" pitchFamily="34" charset="-122"/>
              </a:rPr>
              <a:t>3. 触摸觉游戏</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96265" y="2035810"/>
            <a:ext cx="10769600" cy="3415030"/>
          </a:xfrm>
          <a:prstGeom prst="rect">
            <a:avLst/>
          </a:prstGeom>
          <a:noFill/>
        </p:spPr>
        <p:txBody>
          <a:bodyPr wrap="square" rtlCol="0" anchor="t">
            <a:spAutoFit/>
          </a:bodyPr>
          <a:p>
            <a:pPr>
              <a:lnSpc>
                <a:spcPct val="15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对于婴幼儿来说，手指的活动是大脑的体操，虽然活动的是手，但得到锻炼的却还有大脑。手指活动与人脑的发育有着极为重要的密切关系，在进行触摸游戏活动时，幼儿需要同时运用大脑、眼和手，这对他们的视觉、听觉、触觉、语言等功能的发展有着极大的促进作用。</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cs typeface="微软雅黑" panose="020B0503020204020204" pitchFamily="34" charset="-122"/>
              </a:rPr>
              <a:t>   </a:t>
            </a:r>
            <a:r>
              <a:rPr>
                <a:solidFill>
                  <a:srgbClr val="E78B65"/>
                </a:solidFill>
                <a:latin typeface="楷体" panose="02010609060101010101" charset="-122"/>
                <a:ea typeface="楷体" panose="02010609060101010101" charset="-122"/>
                <a:cs typeface="楷体" panose="02010609060101010101" charset="-122"/>
              </a:rPr>
              <a:t>例如，“我的树”活动设计是一种调动触觉和嗅觉的游戏，至少要两个人一起玩。游戏开始时让同伴蒙上眼睛，然后带他走过一段曲折的路途，来到一棵你为他选择的树前，让他感觉这棵树的与众不同之处，如让他抱拢树干感知树的粗细，帮他把手放到有疤痕或有苔藓的地方等，当同伴完成了他的探索，就把他带回出发地。这时你可以请同伴摘掉眼罩，让他睁开眼去找刚刚摸过的那棵树。他一定会发现，每一棵树都具有与众不同的个性。</a:t>
            </a:r>
            <a:endParaRPr>
              <a:solidFill>
                <a:srgbClr val="E78B65"/>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二、幼儿科学游戏的五大类型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（二）情景性游戏</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58800" y="2061210"/>
            <a:ext cx="11074400" cy="865505"/>
          </a:xfrm>
          <a:prstGeom prst="rect">
            <a:avLst/>
          </a:prstGeom>
          <a:noFill/>
        </p:spPr>
        <p:txBody>
          <a:bodyPr wrap="square" rtlCol="0" anchor="t">
            <a:spAutoFit/>
          </a:bodyPr>
          <a:p>
            <a:pPr>
              <a:lnSpc>
                <a:spcPct val="14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情景性游戏是教师根据一定的意图，随机或创设特定的情景，让幼儿观察、思考并从中发现事物之间的联系，让幼儿运用已有的知识经验反映、再现或表演他们对事物的认识，处理特定情景下遇到的问题的游戏。</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3619500" y="3053715"/>
            <a:ext cx="7797800" cy="3192780"/>
          </a:xfrm>
          <a:prstGeom prst="rect">
            <a:avLst/>
          </a:prstGeom>
          <a:noFill/>
        </p:spPr>
        <p:txBody>
          <a:bodyPr wrap="square" rtlCol="0" anchor="t">
            <a:spAutoFit/>
          </a:bodyPr>
          <a:p>
            <a:pPr>
              <a:lnSpc>
                <a:spcPct val="160000"/>
              </a:lnSpc>
            </a:pPr>
            <a:r>
              <a:rPr lang="en-US" altLang="zh-CN">
                <a:solidFill>
                  <a:srgbClr val="E78B65"/>
                </a:solidFill>
                <a:latin typeface="楷体" panose="02010609060101010101" charset="-122"/>
                <a:ea typeface="楷体" panose="02010609060101010101" charset="-122"/>
                <a:cs typeface="楷体" panose="02010609060101010101" charset="-122"/>
              </a:rPr>
              <a:t>    </a:t>
            </a:r>
            <a:r>
              <a:rPr lang="zh-CN" altLang="en-US">
                <a:solidFill>
                  <a:srgbClr val="E78B65"/>
                </a:solidFill>
                <a:latin typeface="楷体" panose="02010609060101010101" charset="-122"/>
                <a:ea typeface="楷体" panose="02010609060101010101" charset="-122"/>
                <a:cs typeface="楷体" panose="02010609060101010101" charset="-122"/>
              </a:rPr>
              <a:t>例如，“堆雪人”就是一个较多带有表演性或表现性的游戏。在优美的音乐背景下，一名幼儿扮演堆雪人者，另一名幼儿扮演被堆的“雪人”。前者可以任意的塑造雪人的造型，而后者则要与他配合，扮演出雪人的各种姿态来。接着，太阳出来了，“雪人”在太阳的温暖中逐渐“融化”，这时，幼儿可以用各种创造性的方式来表现融化的过程，直至最后变成地上的一摊“水”。在这个游戏中，幼儿不仅可以再现和雪有关的科学经历，而且可以获得无穷的乐趣。</a:t>
            </a:r>
            <a:endParaRPr lang="zh-CN" altLang="en-US">
              <a:solidFill>
                <a:srgbClr val="E78B65"/>
              </a:solidFill>
              <a:latin typeface="楷体" panose="02010609060101010101" charset="-122"/>
              <a:ea typeface="楷体" panose="02010609060101010101" charset="-122"/>
              <a:cs typeface="楷体" panose="02010609060101010101" charset="-122"/>
            </a:endParaRPr>
          </a:p>
        </p:txBody>
      </p:sp>
      <p:pic>
        <p:nvPicPr>
          <p:cNvPr id="7" name="图片 6"/>
          <p:cNvPicPr>
            <a:picLocks noChangeAspect="1"/>
          </p:cNvPicPr>
          <p:nvPr/>
        </p:nvPicPr>
        <p:blipFill>
          <a:blip r:embed="rId1"/>
          <a:srcRect l="13056" r="11812"/>
          <a:stretch>
            <a:fillRect/>
          </a:stretch>
        </p:blipFill>
        <p:spPr>
          <a:xfrm>
            <a:off x="763905" y="3365500"/>
            <a:ext cx="2498725" cy="2286000"/>
          </a:xfrm>
          <a:prstGeom prst="ellipse">
            <a:avLst/>
          </a:prstGeom>
          <a:ln w="22225">
            <a:solidFill>
              <a:schemeClr val="accent1">
                <a:lumMod val="75000"/>
              </a:schemeClr>
            </a:solidFill>
          </a:ln>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二、幼儿科学游戏的五大类型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（三）操作游戏</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58165" y="2035810"/>
            <a:ext cx="11074400" cy="1252855"/>
          </a:xfrm>
          <a:prstGeom prst="rect">
            <a:avLst/>
          </a:prstGeom>
          <a:noFill/>
        </p:spPr>
        <p:txBody>
          <a:bodyPr wrap="square" rtlCol="0" anchor="t">
            <a:spAutoFit/>
          </a:bodyPr>
          <a:p>
            <a:pPr>
              <a:lnSpc>
                <a:spcPct val="14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指通过给幼儿提供操作玩具或实物材料，让幼儿在自由操作过程中（有时也要借助一定的操作规则）获得有关科学经验的游戏。操作游戏一般是幼儿的个别游戏，其材料的提供与区角教学类似，但教师的指令性要求及干预指导更少。      </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327525" y="3504565"/>
            <a:ext cx="7305040" cy="2027555"/>
          </a:xfrm>
          <a:prstGeom prst="rect">
            <a:avLst/>
          </a:prstGeom>
          <a:noFill/>
        </p:spPr>
        <p:txBody>
          <a:bodyPr wrap="square" rtlCol="0" anchor="t">
            <a:spAutoFit/>
          </a:bodyPr>
          <a:p>
            <a:pPr>
              <a:lnSpc>
                <a:spcPct val="140000"/>
              </a:lnSpc>
            </a:pPr>
            <a:r>
              <a:rPr lang="en-US">
                <a:solidFill>
                  <a:srgbClr val="E78B65"/>
                </a:solidFill>
                <a:latin typeface="楷体" panose="02010609060101010101" charset="-122"/>
                <a:ea typeface="楷体" panose="02010609060101010101" charset="-122"/>
                <a:cs typeface="楷体" panose="02010609060101010101" charset="-122"/>
              </a:rPr>
              <a:t>    </a:t>
            </a:r>
            <a:r>
              <a:rPr>
                <a:solidFill>
                  <a:srgbClr val="E78B65"/>
                </a:solidFill>
                <a:latin typeface="楷体" panose="02010609060101010101" charset="-122"/>
                <a:ea typeface="楷体" panose="02010609060101010101" charset="-122"/>
                <a:cs typeface="楷体" panose="02010609060101010101" charset="-122"/>
              </a:rPr>
              <a:t>以光学游戏为例，万花筒、三棱镜、放大镜、望远镜、潜望镜等都是好玩的玩具，幼儿都需要通过操作来进行游戏。教师只需要把这些材料放在活动区里，幼儿就可以按照他们的兴趣来选择游戏内容。教师也不必提出什么问题，只需要让幼儿自由地去摆弄。当然，这些游戏的结果既可能是不了了之，也可能演变成一种科学探索活动。</a:t>
            </a:r>
            <a:endParaRPr>
              <a:solidFill>
                <a:srgbClr val="E78B65"/>
              </a:solidFill>
              <a:latin typeface="楷体" panose="02010609060101010101" charset="-122"/>
              <a:ea typeface="楷体" panose="02010609060101010101" charset="-122"/>
              <a:cs typeface="楷体" panose="02010609060101010101" charset="-122"/>
            </a:endParaRPr>
          </a:p>
        </p:txBody>
      </p:sp>
      <p:pic>
        <p:nvPicPr>
          <p:cNvPr id="5" name="图片 4" descr="u=1059565930,4103527735&amp;fm=253&amp;fmt=auto&amp;app=138&amp;f=JPEG.webp"/>
          <p:cNvPicPr>
            <a:picLocks noChangeAspect="1"/>
          </p:cNvPicPr>
          <p:nvPr/>
        </p:nvPicPr>
        <p:blipFill>
          <a:blip r:embed="rId1"/>
          <a:stretch>
            <a:fillRect/>
          </a:stretch>
        </p:blipFill>
        <p:spPr>
          <a:xfrm>
            <a:off x="748030" y="3510915"/>
            <a:ext cx="3059430" cy="2294890"/>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二、幼儿科学游戏的五大类型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（四）运动性游戏</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58165" y="2035810"/>
            <a:ext cx="11074400" cy="1640205"/>
          </a:xfrm>
          <a:prstGeom prst="rect">
            <a:avLst/>
          </a:prstGeom>
          <a:noFill/>
        </p:spPr>
        <p:txBody>
          <a:bodyPr wrap="square" rtlCol="0" anchor="t">
            <a:spAutoFit/>
          </a:bodyPr>
          <a:p>
            <a:pPr>
              <a:lnSpc>
                <a:spcPct val="14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运动性游戏是寓科学教育于体育活动的游戏。这类游戏活动量较大，如捉影子、吹泡泡、玩水、玩沙、堆雪人、跷跷板、放风筝、玩风车、打电话等，既可以在室内也可以在室外进行。通过这类游戏，幼儿可以亲身感受并进一步了解事物的特征，加深对事物及其科学现象所产生的因果关系的理解。运动性游戏能够充分满足幼儿好活动的特点，激发幼儿的学习热情，发展幼儿活泼开朗的个性。</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3909695" y="3922395"/>
            <a:ext cx="7305040" cy="1973580"/>
          </a:xfrm>
          <a:prstGeom prst="rect">
            <a:avLst/>
          </a:prstGeom>
          <a:noFill/>
        </p:spPr>
        <p:txBody>
          <a:bodyPr wrap="square" rtlCol="0" anchor="t">
            <a:spAutoFit/>
          </a:bodyPr>
          <a:p>
            <a:pPr>
              <a:lnSpc>
                <a:spcPct val="170000"/>
              </a:lnSpc>
            </a:pPr>
            <a:r>
              <a:rPr lang="en-US">
                <a:solidFill>
                  <a:srgbClr val="E78B65"/>
                </a:solidFill>
                <a:latin typeface="楷体" panose="02010609060101010101" charset="-122"/>
                <a:ea typeface="楷体" panose="02010609060101010101" charset="-122"/>
                <a:cs typeface="楷体" panose="02010609060101010101" charset="-122"/>
              </a:rPr>
              <a:t>     </a:t>
            </a:r>
            <a:r>
              <a:rPr>
                <a:solidFill>
                  <a:srgbClr val="E78B65"/>
                </a:solidFill>
                <a:latin typeface="楷体" panose="02010609060101010101" charset="-122"/>
                <a:ea typeface="楷体" panose="02010609060101010101" charset="-122"/>
                <a:cs typeface="楷体" panose="02010609060101010101" charset="-122"/>
              </a:rPr>
              <a:t>如在“玩风车”的游戏中，幼儿可以在自己无拘无束的奔跑中感受到空气的流动和风的产生。而在“捉影子”游戏中，幼儿则能深刻地体验到自己的影子无时无刻不在变化，感受自己的身体运动和影子的大小、方向改变的关系。</a:t>
            </a:r>
            <a:endParaRPr>
              <a:solidFill>
                <a:srgbClr val="E78B65"/>
              </a:solidFill>
              <a:latin typeface="楷体" panose="02010609060101010101" charset="-122"/>
              <a:ea typeface="楷体" panose="02010609060101010101" charset="-122"/>
              <a:cs typeface="楷体" panose="02010609060101010101" charset="-122"/>
            </a:endParaRPr>
          </a:p>
        </p:txBody>
      </p:sp>
      <p:pic>
        <p:nvPicPr>
          <p:cNvPr id="5" name="图片 4"/>
          <p:cNvPicPr>
            <a:picLocks noChangeAspect="1"/>
          </p:cNvPicPr>
          <p:nvPr/>
        </p:nvPicPr>
        <p:blipFill>
          <a:blip r:embed="rId1"/>
          <a:stretch>
            <a:fillRect/>
          </a:stretch>
        </p:blipFill>
        <p:spPr>
          <a:xfrm>
            <a:off x="925195" y="3934460"/>
            <a:ext cx="2783205" cy="1856105"/>
          </a:xfrm>
          <a:prstGeom prst="roundRect">
            <a:avLst/>
          </a:prstGeom>
          <a:ln>
            <a:solidFill>
              <a:schemeClr val="accent1"/>
            </a:solidFill>
          </a:ln>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二、幼儿科学游戏的五大类型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（五）竞赛游戏</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58165" y="2035810"/>
            <a:ext cx="11074400" cy="865505"/>
          </a:xfrm>
          <a:prstGeom prst="rect">
            <a:avLst/>
          </a:prstGeom>
          <a:noFill/>
        </p:spPr>
        <p:txBody>
          <a:bodyPr wrap="square" rtlCol="0" anchor="t">
            <a:spAutoFit/>
          </a:bodyPr>
          <a:p>
            <a:pPr>
              <a:lnSpc>
                <a:spcPct val="14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竞赛游戏是以发展幼儿思维的敏捷性和灵活性为特点，以竞赛判别输赢的游戏。竞赛游戏适合在中、大班开展，以满足中、大班幼儿日益增长的求知欲和好胜心理。</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132580" y="3429000"/>
            <a:ext cx="7317105" cy="1863725"/>
          </a:xfrm>
          <a:prstGeom prst="rect">
            <a:avLst/>
          </a:prstGeom>
          <a:noFill/>
        </p:spPr>
        <p:txBody>
          <a:bodyPr wrap="square" rtlCol="0" anchor="t">
            <a:spAutoFit/>
          </a:bodyPr>
          <a:p>
            <a:pPr>
              <a:lnSpc>
                <a:spcPct val="160000"/>
              </a:lnSpc>
            </a:pPr>
            <a:r>
              <a:rPr lang="en-US">
                <a:solidFill>
                  <a:srgbClr val="E78B65"/>
                </a:solidFill>
                <a:latin typeface="楷体" panose="02010609060101010101" charset="-122"/>
                <a:ea typeface="楷体" panose="02010609060101010101" charset="-122"/>
                <a:cs typeface="楷体" panose="02010609060101010101" charset="-122"/>
              </a:rPr>
              <a:t>    </a:t>
            </a:r>
            <a:r>
              <a:rPr>
                <a:solidFill>
                  <a:srgbClr val="E78B65"/>
                </a:solidFill>
                <a:latin typeface="楷体" panose="02010609060101010101" charset="-122"/>
                <a:ea typeface="楷体" panose="02010609060101010101" charset="-122"/>
                <a:cs typeface="楷体" panose="02010609060101010101" charset="-122"/>
              </a:rPr>
              <a:t>例如，棋类游戏就是一种幼儿喜欢的竞赛游戏。幼儿的棋类竞赛，一般都借助跳棋、转盘棋的基本规则，并融入了科学方面的有关知识概念。棋类竞赛有利于培养幼儿的分析、判断能力，在竞争性的比赛气氛中，幼儿的思维会更加积极活跃。</a:t>
            </a:r>
            <a:endParaRPr>
              <a:solidFill>
                <a:srgbClr val="E78B65"/>
              </a:solidFill>
              <a:latin typeface="楷体" panose="02010609060101010101" charset="-122"/>
              <a:ea typeface="楷体" panose="02010609060101010101" charset="-122"/>
              <a:cs typeface="楷体" panose="02010609060101010101" charset="-122"/>
            </a:endParaRPr>
          </a:p>
        </p:txBody>
      </p:sp>
      <p:pic>
        <p:nvPicPr>
          <p:cNvPr id="5" name="图片 4" descr="d486ba937a143cae08728e3f51df9bc1"/>
          <p:cNvPicPr>
            <a:picLocks noChangeAspect="1"/>
          </p:cNvPicPr>
          <p:nvPr/>
        </p:nvPicPr>
        <p:blipFill>
          <a:blip r:embed="rId1"/>
          <a:stretch>
            <a:fillRect/>
          </a:stretch>
        </p:blipFill>
        <p:spPr>
          <a:xfrm>
            <a:off x="861060" y="3321685"/>
            <a:ext cx="2983865" cy="2238375"/>
          </a:xfrm>
          <a:prstGeom prst="round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三、幼儿科学游戏的设计与指导</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 幼儿科学游戏的设计原则</a:t>
            </a:r>
            <a:endPara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58165" y="1938020"/>
            <a:ext cx="11074400" cy="478155"/>
          </a:xfrm>
          <a:prstGeom prst="rect">
            <a:avLst/>
          </a:prstGeom>
          <a:noFill/>
        </p:spPr>
        <p:txBody>
          <a:bodyPr wrap="square" rtlCol="0" anchor="t">
            <a:spAutoFit/>
          </a:bodyPr>
          <a:p>
            <a:pPr>
              <a:lnSpc>
                <a:spcPct val="140000"/>
              </a:lnSpc>
            </a:pPr>
            <a:r>
              <a:rPr>
                <a:latin typeface="微软雅黑" panose="020B0503020204020204" pitchFamily="34" charset="-122"/>
                <a:ea typeface="微软雅黑" panose="020B0503020204020204" pitchFamily="34" charset="-122"/>
                <a:cs typeface="微软雅黑" panose="020B0503020204020204" pitchFamily="34" charset="-122"/>
              </a:rPr>
              <a:t>教师在选择或设计幼儿科学游戏时，要考虑以下原则</a:t>
            </a:r>
            <a:r>
              <a:rPr lang="en-US">
                <a:latin typeface="微软雅黑" panose="020B0503020204020204" pitchFamily="34" charset="-122"/>
                <a:ea typeface="微软雅黑" panose="020B0503020204020204" pitchFamily="34" charset="-122"/>
                <a:cs typeface="微软雅黑" panose="020B0503020204020204" pitchFamily="34" charset="-122"/>
              </a:rPr>
              <a:t>:</a:t>
            </a:r>
            <a:endParaRPr 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MH_Other_1"/>
          <p:cNvSpPr/>
          <p:nvPr>
            <p:custDataLst>
              <p:tags r:id="rId1"/>
            </p:custDataLst>
          </p:nvPr>
        </p:nvSpPr>
        <p:spPr bwMode="auto">
          <a:xfrm>
            <a:off x="1387244" y="2628288"/>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0 w 1036210"/>
              <a:gd name="connsiteY4" fmla="*/ 1276553 h 1335540"/>
              <a:gd name="connsiteX5" fmla="*/ 607800 w 1036210"/>
              <a:gd name="connsiteY5" fmla="*/ 1280013 h 1335540"/>
              <a:gd name="connsiteX6" fmla="*/ 606610 w 1036210"/>
              <a:gd name="connsiteY6" fmla="*/ 1283473 h 1335540"/>
              <a:gd name="connsiteX7" fmla="*/ 605420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59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7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2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4 w 1036210"/>
              <a:gd name="connsiteY105" fmla="*/ 1237660 h 1335540"/>
              <a:gd name="connsiteX106" fmla="*/ 356009 w 1036210"/>
              <a:gd name="connsiteY106" fmla="*/ 1236011 h 1335540"/>
              <a:gd name="connsiteX107" fmla="*/ 353810 w 1036210"/>
              <a:gd name="connsiteY107" fmla="*/ 1233867 h 1335540"/>
              <a:gd name="connsiteX108" fmla="*/ 351781 w 1036210"/>
              <a:gd name="connsiteY108" fmla="*/ 1231724 h 1335540"/>
              <a:gd name="connsiteX109" fmla="*/ 349921 w 1036210"/>
              <a:gd name="connsiteY109" fmla="*/ 1229415 h 1335540"/>
              <a:gd name="connsiteX110" fmla="*/ 348399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399 w 1036210"/>
              <a:gd name="connsiteY120" fmla="*/ 1197093 h 1335540"/>
              <a:gd name="connsiteX121" fmla="*/ 349921 w 1036210"/>
              <a:gd name="connsiteY121" fmla="*/ 1194619 h 1335540"/>
              <a:gd name="connsiteX122" fmla="*/ 351781 w 1036210"/>
              <a:gd name="connsiteY122" fmla="*/ 1192311 h 1335540"/>
              <a:gd name="connsiteX123" fmla="*/ 353810 w 1036210"/>
              <a:gd name="connsiteY123" fmla="*/ 1190002 h 1335540"/>
              <a:gd name="connsiteX124" fmla="*/ 356009 w 1036210"/>
              <a:gd name="connsiteY124" fmla="*/ 1188023 h 1335540"/>
              <a:gd name="connsiteX125" fmla="*/ 358544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4 w 1036210"/>
              <a:gd name="connsiteY171" fmla="*/ 1156008 h 1335540"/>
              <a:gd name="connsiteX172" fmla="*/ 356009 w 1036210"/>
              <a:gd name="connsiteY172" fmla="*/ 1154189 h 1335540"/>
              <a:gd name="connsiteX173" fmla="*/ 353810 w 1036210"/>
              <a:gd name="connsiteY173" fmla="*/ 1152371 h 1335540"/>
              <a:gd name="connsiteX174" fmla="*/ 351781 w 1036210"/>
              <a:gd name="connsiteY174" fmla="*/ 1150221 h 1335540"/>
              <a:gd name="connsiteX175" fmla="*/ 349921 w 1036210"/>
              <a:gd name="connsiteY175" fmla="*/ 1147575 h 1335540"/>
              <a:gd name="connsiteX176" fmla="*/ 348399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399 w 1036210"/>
              <a:gd name="connsiteY186" fmla="*/ 1115498 h 1335540"/>
              <a:gd name="connsiteX187" fmla="*/ 349921 w 1036210"/>
              <a:gd name="connsiteY187" fmla="*/ 1112853 h 1335540"/>
              <a:gd name="connsiteX188" fmla="*/ 351781 w 1036210"/>
              <a:gd name="connsiteY188" fmla="*/ 1110373 h 1335540"/>
              <a:gd name="connsiteX189" fmla="*/ 353810 w 1036210"/>
              <a:gd name="connsiteY189" fmla="*/ 1108223 h 1335540"/>
              <a:gd name="connsiteX190" fmla="*/ 356009 w 1036210"/>
              <a:gd name="connsiteY190" fmla="*/ 1106239 h 1335540"/>
              <a:gd name="connsiteX191" fmla="*/ 358544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4884 w 1036210"/>
              <a:gd name="connsiteY197" fmla="*/ 755120 h 1335540"/>
              <a:gd name="connsiteX198" fmla="*/ 794884 w 1036210"/>
              <a:gd name="connsiteY198" fmla="*/ 755447 h 1335540"/>
              <a:gd name="connsiteX199" fmla="*/ 794545 w 1036210"/>
              <a:gd name="connsiteY199" fmla="*/ 755774 h 1335540"/>
              <a:gd name="connsiteX200" fmla="*/ 796620 w 1036210"/>
              <a:gd name="connsiteY200" fmla="*/ 749272 h 1335540"/>
              <a:gd name="connsiteX201" fmla="*/ 796577 w 1036210"/>
              <a:gd name="connsiteY201" fmla="*/ 749886 h 1335540"/>
              <a:gd name="connsiteX202" fmla="*/ 796239 w 1036210"/>
              <a:gd name="connsiteY202" fmla="*/ 752176 h 1335540"/>
              <a:gd name="connsiteX203" fmla="*/ 795730 w 1036210"/>
              <a:gd name="connsiteY203" fmla="*/ 753811 h 1335540"/>
              <a:gd name="connsiteX204" fmla="*/ 795392 w 1036210"/>
              <a:gd name="connsiteY204" fmla="*/ 754466 h 1335540"/>
              <a:gd name="connsiteX205" fmla="*/ 795053 w 1036210"/>
              <a:gd name="connsiteY205" fmla="*/ 754956 h 1335540"/>
              <a:gd name="connsiteX206" fmla="*/ 794884 w 1036210"/>
              <a:gd name="connsiteY206" fmla="*/ 755120 h 1335540"/>
              <a:gd name="connsiteX207" fmla="*/ 794037 w 1036210"/>
              <a:gd name="connsiteY207" fmla="*/ 756592 h 1335540"/>
              <a:gd name="connsiteX208" fmla="*/ 793190 w 1036210"/>
              <a:gd name="connsiteY208" fmla="*/ 757573 h 1335540"/>
              <a:gd name="connsiteX209" fmla="*/ 794545 w 1036210"/>
              <a:gd name="connsiteY209" fmla="*/ 755283 h 1335540"/>
              <a:gd name="connsiteX210" fmla="*/ 795561 w 1036210"/>
              <a:gd name="connsiteY210" fmla="*/ 753157 h 1335540"/>
              <a:gd name="connsiteX211" fmla="*/ 796239 w 1036210"/>
              <a:gd name="connsiteY211" fmla="*/ 751358 h 1335540"/>
              <a:gd name="connsiteX212" fmla="*/ 796577 w 1036210"/>
              <a:gd name="connsiteY212" fmla="*/ 749559 h 1335540"/>
              <a:gd name="connsiteX213" fmla="*/ 796747 w 1036210"/>
              <a:gd name="connsiteY213" fmla="*/ 747269 h 1335540"/>
              <a:gd name="connsiteX214" fmla="*/ 796916 w 1036210"/>
              <a:gd name="connsiteY214" fmla="*/ 747596 h 1335540"/>
              <a:gd name="connsiteX215" fmla="*/ 796747 w 1036210"/>
              <a:gd name="connsiteY215" fmla="*/ 748414 h 1335540"/>
              <a:gd name="connsiteX216" fmla="*/ 796620 w 1036210"/>
              <a:gd name="connsiteY216" fmla="*/ 749272 h 1335540"/>
              <a:gd name="connsiteX217" fmla="*/ 796747 w 1036210"/>
              <a:gd name="connsiteY217" fmla="*/ 747432 h 1335540"/>
              <a:gd name="connsiteX218" fmla="*/ 767594 w 1036210"/>
              <a:gd name="connsiteY218" fmla="*/ 747128 h 1335540"/>
              <a:gd name="connsiteX219" fmla="*/ 767449 w 1036210"/>
              <a:gd name="connsiteY219" fmla="*/ 749231 h 1335540"/>
              <a:gd name="connsiteX220" fmla="*/ 767449 w 1036210"/>
              <a:gd name="connsiteY220" fmla="*/ 749068 h 1335540"/>
              <a:gd name="connsiteX221" fmla="*/ 767449 w 1036210"/>
              <a:gd name="connsiteY221" fmla="*/ 748250 h 1335540"/>
              <a:gd name="connsiteX222" fmla="*/ 769956 w 1036210"/>
              <a:gd name="connsiteY222" fmla="*/ 740595 h 1335540"/>
              <a:gd name="connsiteX223" fmla="*/ 769650 w 1036210"/>
              <a:gd name="connsiteY223" fmla="*/ 741053 h 1335540"/>
              <a:gd name="connsiteX224" fmla="*/ 768634 w 1036210"/>
              <a:gd name="connsiteY224" fmla="*/ 743179 h 1335540"/>
              <a:gd name="connsiteX225" fmla="*/ 767957 w 1036210"/>
              <a:gd name="connsiteY225" fmla="*/ 745306 h 1335540"/>
              <a:gd name="connsiteX226" fmla="*/ 767618 w 1036210"/>
              <a:gd name="connsiteY226" fmla="*/ 746941 h 1335540"/>
              <a:gd name="connsiteX227" fmla="*/ 767594 w 1036210"/>
              <a:gd name="connsiteY227" fmla="*/ 747128 h 1335540"/>
              <a:gd name="connsiteX228" fmla="*/ 767618 w 1036210"/>
              <a:gd name="connsiteY228" fmla="*/ 746778 h 1335540"/>
              <a:gd name="connsiteX229" fmla="*/ 767957 w 1036210"/>
              <a:gd name="connsiteY229" fmla="*/ 744815 h 1335540"/>
              <a:gd name="connsiteX230" fmla="*/ 768465 w 1036210"/>
              <a:gd name="connsiteY230" fmla="*/ 743016 h 1335540"/>
              <a:gd name="connsiteX231" fmla="*/ 768691 w 1036210"/>
              <a:gd name="connsiteY231" fmla="*/ 742634 h 1335540"/>
              <a:gd name="connsiteX232" fmla="*/ 768804 w 1036210"/>
              <a:gd name="connsiteY232" fmla="*/ 742525 h 1335540"/>
              <a:gd name="connsiteX233" fmla="*/ 768804 w 1036210"/>
              <a:gd name="connsiteY233" fmla="*/ 742443 h 1335540"/>
              <a:gd name="connsiteX234" fmla="*/ 769142 w 1036210"/>
              <a:gd name="connsiteY234" fmla="*/ 741871 h 1335540"/>
              <a:gd name="connsiteX235" fmla="*/ 769396 w 1036210"/>
              <a:gd name="connsiteY235" fmla="*/ 741380 h 1335540"/>
              <a:gd name="connsiteX236" fmla="*/ 769752 w 1036210"/>
              <a:gd name="connsiteY236" fmla="*/ 740791 h 1335540"/>
              <a:gd name="connsiteX237" fmla="*/ 770158 w 1036210"/>
              <a:gd name="connsiteY237" fmla="*/ 740290 h 1335540"/>
              <a:gd name="connsiteX238" fmla="*/ 770158 w 1036210"/>
              <a:gd name="connsiteY238" fmla="*/ 740399 h 1335540"/>
              <a:gd name="connsiteX239" fmla="*/ 769956 w 1036210"/>
              <a:gd name="connsiteY239" fmla="*/ 740595 h 1335540"/>
              <a:gd name="connsiteX240" fmla="*/ 1007792 w 1036210"/>
              <a:gd name="connsiteY240" fmla="*/ 303707 h 1335540"/>
              <a:gd name="connsiteX241" fmla="*/ 1036210 w 1036210"/>
              <a:gd name="connsiteY241" fmla="*/ 338777 h 1335540"/>
              <a:gd name="connsiteX242" fmla="*/ 941983 w 1036210"/>
              <a:gd name="connsiteY242" fmla="*/ 415129 h 1335540"/>
              <a:gd name="connsiteX243" fmla="*/ 913566 w 1036210"/>
              <a:gd name="connsiteY243" fmla="*/ 380058 h 1335540"/>
              <a:gd name="connsiteX244" fmla="*/ 28418 w 1036210"/>
              <a:gd name="connsiteY244" fmla="*/ 284751 h 1335540"/>
              <a:gd name="connsiteX245" fmla="*/ 122644 w 1036210"/>
              <a:gd name="connsiteY245" fmla="*/ 361103 h 1335540"/>
              <a:gd name="connsiteX246" fmla="*/ 94227 w 1036210"/>
              <a:gd name="connsiteY246" fmla="*/ 396174 h 1335540"/>
              <a:gd name="connsiteX247" fmla="*/ 0 w 1036210"/>
              <a:gd name="connsiteY247" fmla="*/ 319822 h 1335540"/>
              <a:gd name="connsiteX248" fmla="*/ 521216 w 1036210"/>
              <a:gd name="connsiteY248" fmla="*/ 260648 h 1335540"/>
              <a:gd name="connsiteX249" fmla="*/ 513426 w 1036210"/>
              <a:gd name="connsiteY249" fmla="*/ 260811 h 1335540"/>
              <a:gd name="connsiteX250" fmla="*/ 505636 w 1036210"/>
              <a:gd name="connsiteY250" fmla="*/ 261302 h 1335540"/>
              <a:gd name="connsiteX251" fmla="*/ 497846 w 1036210"/>
              <a:gd name="connsiteY251" fmla="*/ 261793 h 1335540"/>
              <a:gd name="connsiteX252" fmla="*/ 505636 w 1036210"/>
              <a:gd name="connsiteY252" fmla="*/ 262610 h 1335540"/>
              <a:gd name="connsiteX253" fmla="*/ 513257 w 1036210"/>
              <a:gd name="connsiteY253" fmla="*/ 263428 h 1335540"/>
              <a:gd name="connsiteX254" fmla="*/ 520877 w 1036210"/>
              <a:gd name="connsiteY254" fmla="*/ 264410 h 1335540"/>
              <a:gd name="connsiteX255" fmla="*/ 528667 w 1036210"/>
              <a:gd name="connsiteY255" fmla="*/ 265555 h 1335540"/>
              <a:gd name="connsiteX256" fmla="*/ 536288 w 1036210"/>
              <a:gd name="connsiteY256" fmla="*/ 267027 h 1335540"/>
              <a:gd name="connsiteX257" fmla="*/ 543740 w 1036210"/>
              <a:gd name="connsiteY257" fmla="*/ 268499 h 1335540"/>
              <a:gd name="connsiteX258" fmla="*/ 551191 w 1036210"/>
              <a:gd name="connsiteY258" fmla="*/ 270135 h 1335540"/>
              <a:gd name="connsiteX259" fmla="*/ 558642 w 1036210"/>
              <a:gd name="connsiteY259" fmla="*/ 271770 h 1335540"/>
              <a:gd name="connsiteX260" fmla="*/ 566263 w 1036210"/>
              <a:gd name="connsiteY260" fmla="*/ 273897 h 1335540"/>
              <a:gd name="connsiteX261" fmla="*/ 573545 w 1036210"/>
              <a:gd name="connsiteY261" fmla="*/ 275860 h 1335540"/>
              <a:gd name="connsiteX262" fmla="*/ 580827 w 1036210"/>
              <a:gd name="connsiteY262" fmla="*/ 277986 h 1335540"/>
              <a:gd name="connsiteX263" fmla="*/ 587939 w 1036210"/>
              <a:gd name="connsiteY263" fmla="*/ 280440 h 1335540"/>
              <a:gd name="connsiteX264" fmla="*/ 595052 w 1036210"/>
              <a:gd name="connsiteY264" fmla="*/ 282893 h 1335540"/>
              <a:gd name="connsiteX265" fmla="*/ 602165 w 1036210"/>
              <a:gd name="connsiteY265" fmla="*/ 285674 h 1335540"/>
              <a:gd name="connsiteX266" fmla="*/ 609108 w 1036210"/>
              <a:gd name="connsiteY266" fmla="*/ 288455 h 1335540"/>
              <a:gd name="connsiteX267" fmla="*/ 616052 w 1036210"/>
              <a:gd name="connsiteY267" fmla="*/ 291562 h 1335540"/>
              <a:gd name="connsiteX268" fmla="*/ 623164 w 1036210"/>
              <a:gd name="connsiteY268" fmla="*/ 294507 h 1335540"/>
              <a:gd name="connsiteX269" fmla="*/ 629938 w 1036210"/>
              <a:gd name="connsiteY269" fmla="*/ 297942 h 1335540"/>
              <a:gd name="connsiteX270" fmla="*/ 636542 w 1036210"/>
              <a:gd name="connsiteY270" fmla="*/ 301213 h 1335540"/>
              <a:gd name="connsiteX271" fmla="*/ 643147 w 1036210"/>
              <a:gd name="connsiteY271" fmla="*/ 304812 h 1335540"/>
              <a:gd name="connsiteX272" fmla="*/ 649751 w 1036210"/>
              <a:gd name="connsiteY272" fmla="*/ 308410 h 1335540"/>
              <a:gd name="connsiteX273" fmla="*/ 656187 w 1036210"/>
              <a:gd name="connsiteY273" fmla="*/ 312172 h 1335540"/>
              <a:gd name="connsiteX274" fmla="*/ 662453 w 1036210"/>
              <a:gd name="connsiteY274" fmla="*/ 316261 h 1335540"/>
              <a:gd name="connsiteX275" fmla="*/ 668719 w 1036210"/>
              <a:gd name="connsiteY275" fmla="*/ 320187 h 1335540"/>
              <a:gd name="connsiteX276" fmla="*/ 674816 w 1036210"/>
              <a:gd name="connsiteY276" fmla="*/ 324440 h 1335540"/>
              <a:gd name="connsiteX277" fmla="*/ 680912 w 1036210"/>
              <a:gd name="connsiteY277" fmla="*/ 328693 h 1335540"/>
              <a:gd name="connsiteX278" fmla="*/ 686839 w 1036210"/>
              <a:gd name="connsiteY278" fmla="*/ 333273 h 1335540"/>
              <a:gd name="connsiteX279" fmla="*/ 692597 w 1036210"/>
              <a:gd name="connsiteY279" fmla="*/ 337689 h 1335540"/>
              <a:gd name="connsiteX280" fmla="*/ 698355 w 1036210"/>
              <a:gd name="connsiteY280" fmla="*/ 342433 h 1335540"/>
              <a:gd name="connsiteX281" fmla="*/ 703774 w 1036210"/>
              <a:gd name="connsiteY281" fmla="*/ 347176 h 1335540"/>
              <a:gd name="connsiteX282" fmla="*/ 709362 w 1036210"/>
              <a:gd name="connsiteY282" fmla="*/ 352083 h 1335540"/>
              <a:gd name="connsiteX283" fmla="*/ 714612 w 1036210"/>
              <a:gd name="connsiteY283" fmla="*/ 356990 h 1335540"/>
              <a:gd name="connsiteX284" fmla="*/ 719862 w 1036210"/>
              <a:gd name="connsiteY284" fmla="*/ 362225 h 1335540"/>
              <a:gd name="connsiteX285" fmla="*/ 725112 w 1036210"/>
              <a:gd name="connsiteY285" fmla="*/ 367459 h 1335540"/>
              <a:gd name="connsiteX286" fmla="*/ 730023 w 1036210"/>
              <a:gd name="connsiteY286" fmla="*/ 372857 h 1335540"/>
              <a:gd name="connsiteX287" fmla="*/ 734765 w 1036210"/>
              <a:gd name="connsiteY287" fmla="*/ 378254 h 1335540"/>
              <a:gd name="connsiteX288" fmla="*/ 739507 w 1036210"/>
              <a:gd name="connsiteY288" fmla="*/ 383816 h 1335540"/>
              <a:gd name="connsiteX289" fmla="*/ 744248 w 1036210"/>
              <a:gd name="connsiteY289" fmla="*/ 389541 h 1335540"/>
              <a:gd name="connsiteX290" fmla="*/ 748651 w 1036210"/>
              <a:gd name="connsiteY290" fmla="*/ 395266 h 1335540"/>
              <a:gd name="connsiteX291" fmla="*/ 752885 w 1036210"/>
              <a:gd name="connsiteY291" fmla="*/ 401154 h 1335540"/>
              <a:gd name="connsiteX292" fmla="*/ 757119 w 1036210"/>
              <a:gd name="connsiteY292" fmla="*/ 407043 h 1335540"/>
              <a:gd name="connsiteX293" fmla="*/ 761352 w 1036210"/>
              <a:gd name="connsiteY293" fmla="*/ 412931 h 1335540"/>
              <a:gd name="connsiteX294" fmla="*/ 765078 w 1036210"/>
              <a:gd name="connsiteY294" fmla="*/ 418983 h 1335540"/>
              <a:gd name="connsiteX295" fmla="*/ 768973 w 1036210"/>
              <a:gd name="connsiteY295" fmla="*/ 425199 h 1335540"/>
              <a:gd name="connsiteX296" fmla="*/ 772529 w 1036210"/>
              <a:gd name="connsiteY296" fmla="*/ 431415 h 1335540"/>
              <a:gd name="connsiteX297" fmla="*/ 776086 w 1036210"/>
              <a:gd name="connsiteY297" fmla="*/ 437794 h 1335540"/>
              <a:gd name="connsiteX298" fmla="*/ 779473 w 1036210"/>
              <a:gd name="connsiteY298" fmla="*/ 444173 h 1335540"/>
              <a:gd name="connsiteX299" fmla="*/ 782521 w 1036210"/>
              <a:gd name="connsiteY299" fmla="*/ 450552 h 1335540"/>
              <a:gd name="connsiteX300" fmla="*/ 785739 w 1036210"/>
              <a:gd name="connsiteY300" fmla="*/ 457095 h 1335540"/>
              <a:gd name="connsiteX301" fmla="*/ 788448 w 1036210"/>
              <a:gd name="connsiteY301" fmla="*/ 463638 h 1335540"/>
              <a:gd name="connsiteX302" fmla="*/ 791158 w 1036210"/>
              <a:gd name="connsiteY302" fmla="*/ 470181 h 1335540"/>
              <a:gd name="connsiteX303" fmla="*/ 793698 w 1036210"/>
              <a:gd name="connsiteY303" fmla="*/ 476887 h 1335540"/>
              <a:gd name="connsiteX304" fmla="*/ 796069 w 1036210"/>
              <a:gd name="connsiteY304" fmla="*/ 483594 h 1335540"/>
              <a:gd name="connsiteX305" fmla="*/ 798440 w 1036210"/>
              <a:gd name="connsiteY305" fmla="*/ 490464 h 1335540"/>
              <a:gd name="connsiteX306" fmla="*/ 800472 w 1036210"/>
              <a:gd name="connsiteY306" fmla="*/ 497333 h 1335540"/>
              <a:gd name="connsiteX307" fmla="*/ 802335 w 1036210"/>
              <a:gd name="connsiteY307" fmla="*/ 504203 h 1335540"/>
              <a:gd name="connsiteX308" fmla="*/ 804029 w 1036210"/>
              <a:gd name="connsiteY308" fmla="*/ 511073 h 1335540"/>
              <a:gd name="connsiteX309" fmla="*/ 805722 w 1036210"/>
              <a:gd name="connsiteY309" fmla="*/ 517943 h 1335540"/>
              <a:gd name="connsiteX310" fmla="*/ 807246 w 1036210"/>
              <a:gd name="connsiteY310" fmla="*/ 524977 h 1335540"/>
              <a:gd name="connsiteX311" fmla="*/ 808432 w 1036210"/>
              <a:gd name="connsiteY311" fmla="*/ 532010 h 1335540"/>
              <a:gd name="connsiteX312" fmla="*/ 809448 w 1036210"/>
              <a:gd name="connsiteY312" fmla="*/ 539207 h 1335540"/>
              <a:gd name="connsiteX313" fmla="*/ 810464 w 1036210"/>
              <a:gd name="connsiteY313" fmla="*/ 546241 h 1335540"/>
              <a:gd name="connsiteX314" fmla="*/ 811311 w 1036210"/>
              <a:gd name="connsiteY314" fmla="*/ 553274 h 1335540"/>
              <a:gd name="connsiteX315" fmla="*/ 811988 w 1036210"/>
              <a:gd name="connsiteY315" fmla="*/ 560308 h 1335540"/>
              <a:gd name="connsiteX316" fmla="*/ 812327 w 1036210"/>
              <a:gd name="connsiteY316" fmla="*/ 567341 h 1335540"/>
              <a:gd name="connsiteX317" fmla="*/ 812665 w 1036210"/>
              <a:gd name="connsiteY317" fmla="*/ 574539 h 1335540"/>
              <a:gd name="connsiteX318" fmla="*/ 812835 w 1036210"/>
              <a:gd name="connsiteY318" fmla="*/ 581736 h 1335540"/>
              <a:gd name="connsiteX319" fmla="*/ 812665 w 1036210"/>
              <a:gd name="connsiteY319" fmla="*/ 588769 h 1335540"/>
              <a:gd name="connsiteX320" fmla="*/ 812496 w 1036210"/>
              <a:gd name="connsiteY320" fmla="*/ 595966 h 1335540"/>
              <a:gd name="connsiteX321" fmla="*/ 812157 w 1036210"/>
              <a:gd name="connsiteY321" fmla="*/ 603000 h 1335540"/>
              <a:gd name="connsiteX322" fmla="*/ 811649 w 1036210"/>
              <a:gd name="connsiteY322" fmla="*/ 610033 h 1335540"/>
              <a:gd name="connsiteX323" fmla="*/ 810972 w 1036210"/>
              <a:gd name="connsiteY323" fmla="*/ 617067 h 1335540"/>
              <a:gd name="connsiteX324" fmla="*/ 809956 w 1036210"/>
              <a:gd name="connsiteY324" fmla="*/ 624427 h 1335540"/>
              <a:gd name="connsiteX325" fmla="*/ 808940 w 1036210"/>
              <a:gd name="connsiteY325" fmla="*/ 631461 h 1335540"/>
              <a:gd name="connsiteX326" fmla="*/ 807754 w 1036210"/>
              <a:gd name="connsiteY326" fmla="*/ 638331 h 1335540"/>
              <a:gd name="connsiteX327" fmla="*/ 806569 w 1036210"/>
              <a:gd name="connsiteY327" fmla="*/ 645364 h 1335540"/>
              <a:gd name="connsiteX328" fmla="*/ 805045 w 1036210"/>
              <a:gd name="connsiteY328" fmla="*/ 652398 h 1335540"/>
              <a:gd name="connsiteX329" fmla="*/ 803182 w 1036210"/>
              <a:gd name="connsiteY329" fmla="*/ 659268 h 1335540"/>
              <a:gd name="connsiteX330" fmla="*/ 801488 w 1036210"/>
              <a:gd name="connsiteY330" fmla="*/ 666301 h 1335540"/>
              <a:gd name="connsiteX331" fmla="*/ 799456 w 1036210"/>
              <a:gd name="connsiteY331" fmla="*/ 673171 h 1335540"/>
              <a:gd name="connsiteX332" fmla="*/ 797255 w 1036210"/>
              <a:gd name="connsiteY332" fmla="*/ 679878 h 1335540"/>
              <a:gd name="connsiteX333" fmla="*/ 795053 w 1036210"/>
              <a:gd name="connsiteY333" fmla="*/ 686748 h 1335540"/>
              <a:gd name="connsiteX334" fmla="*/ 792513 w 1036210"/>
              <a:gd name="connsiteY334" fmla="*/ 693454 h 1335540"/>
              <a:gd name="connsiteX335" fmla="*/ 789803 w 1036210"/>
              <a:gd name="connsiteY335" fmla="*/ 700160 h 1335540"/>
              <a:gd name="connsiteX336" fmla="*/ 787094 w 1036210"/>
              <a:gd name="connsiteY336" fmla="*/ 706703 h 1335540"/>
              <a:gd name="connsiteX337" fmla="*/ 784045 w 1036210"/>
              <a:gd name="connsiteY337" fmla="*/ 713246 h 1335540"/>
              <a:gd name="connsiteX338" fmla="*/ 780997 w 1036210"/>
              <a:gd name="connsiteY338" fmla="*/ 719789 h 1335540"/>
              <a:gd name="connsiteX339" fmla="*/ 777610 w 1036210"/>
              <a:gd name="connsiteY339" fmla="*/ 726332 h 1335540"/>
              <a:gd name="connsiteX340" fmla="*/ 774392 w 1036210"/>
              <a:gd name="connsiteY340" fmla="*/ 732711 h 1335540"/>
              <a:gd name="connsiteX341" fmla="*/ 770666 w 1036210"/>
              <a:gd name="connsiteY341" fmla="*/ 738926 h 1335540"/>
              <a:gd name="connsiteX342" fmla="*/ 769933 w 1036210"/>
              <a:gd name="connsiteY342" fmla="*/ 740344 h 1335540"/>
              <a:gd name="connsiteX343" fmla="*/ 769650 w 1036210"/>
              <a:gd name="connsiteY343" fmla="*/ 740726 h 1335540"/>
              <a:gd name="connsiteX344" fmla="*/ 769820 w 1036210"/>
              <a:gd name="connsiteY344" fmla="*/ 740563 h 1335540"/>
              <a:gd name="connsiteX345" fmla="*/ 769933 w 1036210"/>
              <a:gd name="connsiteY345" fmla="*/ 740344 h 1335540"/>
              <a:gd name="connsiteX346" fmla="*/ 770497 w 1036210"/>
              <a:gd name="connsiteY346" fmla="*/ 739581 h 1335540"/>
              <a:gd name="connsiteX347" fmla="*/ 771175 w 1036210"/>
              <a:gd name="connsiteY347" fmla="*/ 738763 h 1335540"/>
              <a:gd name="connsiteX348" fmla="*/ 770158 w 1036210"/>
              <a:gd name="connsiteY348" fmla="*/ 740290 h 1335540"/>
              <a:gd name="connsiteX349" fmla="*/ 770158 w 1036210"/>
              <a:gd name="connsiteY349" fmla="*/ 740235 h 1335540"/>
              <a:gd name="connsiteX350" fmla="*/ 769989 w 1036210"/>
              <a:gd name="connsiteY350" fmla="*/ 740399 h 1335540"/>
              <a:gd name="connsiteX351" fmla="*/ 769752 w 1036210"/>
              <a:gd name="connsiteY351" fmla="*/ 740791 h 1335540"/>
              <a:gd name="connsiteX352" fmla="*/ 769650 w 1036210"/>
              <a:gd name="connsiteY352" fmla="*/ 740889 h 1335540"/>
              <a:gd name="connsiteX353" fmla="*/ 769396 w 1036210"/>
              <a:gd name="connsiteY353" fmla="*/ 741380 h 1335540"/>
              <a:gd name="connsiteX354" fmla="*/ 768804 w 1036210"/>
              <a:gd name="connsiteY354" fmla="*/ 742361 h 1335540"/>
              <a:gd name="connsiteX355" fmla="*/ 768804 w 1036210"/>
              <a:gd name="connsiteY355" fmla="*/ 742443 h 1335540"/>
              <a:gd name="connsiteX356" fmla="*/ 768691 w 1036210"/>
              <a:gd name="connsiteY356" fmla="*/ 742634 h 1335540"/>
              <a:gd name="connsiteX357" fmla="*/ 768465 w 1036210"/>
              <a:gd name="connsiteY357" fmla="*/ 742852 h 1335540"/>
              <a:gd name="connsiteX358" fmla="*/ 766941 w 1036210"/>
              <a:gd name="connsiteY358" fmla="*/ 746124 h 1335540"/>
              <a:gd name="connsiteX359" fmla="*/ 763554 w 1036210"/>
              <a:gd name="connsiteY359" fmla="*/ 752339 h 1335540"/>
              <a:gd name="connsiteX360" fmla="*/ 759828 w 1036210"/>
              <a:gd name="connsiteY360" fmla="*/ 758555 h 1335540"/>
              <a:gd name="connsiteX361" fmla="*/ 756272 w 1036210"/>
              <a:gd name="connsiteY361" fmla="*/ 764771 h 1335540"/>
              <a:gd name="connsiteX362" fmla="*/ 752208 w 1036210"/>
              <a:gd name="connsiteY362" fmla="*/ 770823 h 1335540"/>
              <a:gd name="connsiteX363" fmla="*/ 748143 w 1036210"/>
              <a:gd name="connsiteY363" fmla="*/ 776875 h 1335540"/>
              <a:gd name="connsiteX364" fmla="*/ 743910 w 1036210"/>
              <a:gd name="connsiteY364" fmla="*/ 783090 h 1335540"/>
              <a:gd name="connsiteX365" fmla="*/ 739337 w 1036210"/>
              <a:gd name="connsiteY365" fmla="*/ 789142 h 1335540"/>
              <a:gd name="connsiteX366" fmla="*/ 730531 w 1036210"/>
              <a:gd name="connsiteY366" fmla="*/ 801247 h 1335540"/>
              <a:gd name="connsiteX367" fmla="*/ 721556 w 1036210"/>
              <a:gd name="connsiteY367" fmla="*/ 813678 h 1335540"/>
              <a:gd name="connsiteX368" fmla="*/ 717152 w 1036210"/>
              <a:gd name="connsiteY368" fmla="*/ 820057 h 1335540"/>
              <a:gd name="connsiteX369" fmla="*/ 712749 w 1036210"/>
              <a:gd name="connsiteY369" fmla="*/ 826600 h 1335540"/>
              <a:gd name="connsiteX370" fmla="*/ 708515 w 1036210"/>
              <a:gd name="connsiteY370" fmla="*/ 832979 h 1335540"/>
              <a:gd name="connsiteX371" fmla="*/ 704620 w 1036210"/>
              <a:gd name="connsiteY371" fmla="*/ 839686 h 1335540"/>
              <a:gd name="connsiteX372" fmla="*/ 700556 w 1036210"/>
              <a:gd name="connsiteY372" fmla="*/ 846392 h 1335540"/>
              <a:gd name="connsiteX373" fmla="*/ 696661 w 1036210"/>
              <a:gd name="connsiteY373" fmla="*/ 853098 h 1335540"/>
              <a:gd name="connsiteX374" fmla="*/ 693105 w 1036210"/>
              <a:gd name="connsiteY374" fmla="*/ 860295 h 1335540"/>
              <a:gd name="connsiteX375" fmla="*/ 689549 w 1036210"/>
              <a:gd name="connsiteY375" fmla="*/ 867165 h 1335540"/>
              <a:gd name="connsiteX376" fmla="*/ 686500 w 1036210"/>
              <a:gd name="connsiteY376" fmla="*/ 874362 h 1335540"/>
              <a:gd name="connsiteX377" fmla="*/ 683452 w 1036210"/>
              <a:gd name="connsiteY377" fmla="*/ 881396 h 1335540"/>
              <a:gd name="connsiteX378" fmla="*/ 680743 w 1036210"/>
              <a:gd name="connsiteY378" fmla="*/ 888757 h 1335540"/>
              <a:gd name="connsiteX379" fmla="*/ 678203 w 1036210"/>
              <a:gd name="connsiteY379" fmla="*/ 896281 h 1335540"/>
              <a:gd name="connsiteX380" fmla="*/ 676001 w 1036210"/>
              <a:gd name="connsiteY380" fmla="*/ 903642 h 1335540"/>
              <a:gd name="connsiteX381" fmla="*/ 673969 w 1036210"/>
              <a:gd name="connsiteY381" fmla="*/ 911002 h 1335540"/>
              <a:gd name="connsiteX382" fmla="*/ 672106 w 1036210"/>
              <a:gd name="connsiteY382" fmla="*/ 918526 h 1335540"/>
              <a:gd name="connsiteX383" fmla="*/ 670582 w 1036210"/>
              <a:gd name="connsiteY383" fmla="*/ 926051 h 1335540"/>
              <a:gd name="connsiteX384" fmla="*/ 669227 w 1036210"/>
              <a:gd name="connsiteY384" fmla="*/ 933575 h 1335540"/>
              <a:gd name="connsiteX385" fmla="*/ 668211 w 1036210"/>
              <a:gd name="connsiteY385" fmla="*/ 941099 h 1335540"/>
              <a:gd name="connsiteX386" fmla="*/ 667364 w 1036210"/>
              <a:gd name="connsiteY386" fmla="*/ 948623 h 1335540"/>
              <a:gd name="connsiteX387" fmla="*/ 666687 w 1036210"/>
              <a:gd name="connsiteY387" fmla="*/ 956311 h 1335540"/>
              <a:gd name="connsiteX388" fmla="*/ 666009 w 1036210"/>
              <a:gd name="connsiteY388" fmla="*/ 963999 h 1335540"/>
              <a:gd name="connsiteX389" fmla="*/ 665840 w 1036210"/>
              <a:gd name="connsiteY389" fmla="*/ 971523 h 1335540"/>
              <a:gd name="connsiteX390" fmla="*/ 665671 w 1036210"/>
              <a:gd name="connsiteY390" fmla="*/ 979047 h 1335540"/>
              <a:gd name="connsiteX391" fmla="*/ 665840 w 1036210"/>
              <a:gd name="connsiteY391" fmla="*/ 986735 h 1335540"/>
              <a:gd name="connsiteX392" fmla="*/ 666179 w 1036210"/>
              <a:gd name="connsiteY392" fmla="*/ 994259 h 1335540"/>
              <a:gd name="connsiteX393" fmla="*/ 666687 w 1036210"/>
              <a:gd name="connsiteY393" fmla="*/ 1001784 h 1335540"/>
              <a:gd name="connsiteX394" fmla="*/ 667703 w 1036210"/>
              <a:gd name="connsiteY394" fmla="*/ 994259 h 1335540"/>
              <a:gd name="connsiteX395" fmla="*/ 668549 w 1036210"/>
              <a:gd name="connsiteY395" fmla="*/ 986899 h 1335540"/>
              <a:gd name="connsiteX396" fmla="*/ 669735 w 1036210"/>
              <a:gd name="connsiteY396" fmla="*/ 979374 h 1335540"/>
              <a:gd name="connsiteX397" fmla="*/ 670920 w 1036210"/>
              <a:gd name="connsiteY397" fmla="*/ 972014 h 1335540"/>
              <a:gd name="connsiteX398" fmla="*/ 672275 w 1036210"/>
              <a:gd name="connsiteY398" fmla="*/ 964653 h 1335540"/>
              <a:gd name="connsiteX399" fmla="*/ 673969 w 1036210"/>
              <a:gd name="connsiteY399" fmla="*/ 957293 h 1335540"/>
              <a:gd name="connsiteX400" fmla="*/ 675662 w 1036210"/>
              <a:gd name="connsiteY400" fmla="*/ 949932 h 1335540"/>
              <a:gd name="connsiteX401" fmla="*/ 677525 w 1036210"/>
              <a:gd name="connsiteY401" fmla="*/ 942898 h 1335540"/>
              <a:gd name="connsiteX402" fmla="*/ 679557 w 1036210"/>
              <a:gd name="connsiteY402" fmla="*/ 935701 h 1335540"/>
              <a:gd name="connsiteX403" fmla="*/ 681759 w 1036210"/>
              <a:gd name="connsiteY403" fmla="*/ 928668 h 1335540"/>
              <a:gd name="connsiteX404" fmla="*/ 683960 w 1036210"/>
              <a:gd name="connsiteY404" fmla="*/ 921634 h 1335540"/>
              <a:gd name="connsiteX405" fmla="*/ 686670 w 1036210"/>
              <a:gd name="connsiteY405" fmla="*/ 914764 h 1335540"/>
              <a:gd name="connsiteX406" fmla="*/ 689379 w 1036210"/>
              <a:gd name="connsiteY406" fmla="*/ 908058 h 1335540"/>
              <a:gd name="connsiteX407" fmla="*/ 692428 w 1036210"/>
              <a:gd name="connsiteY407" fmla="*/ 901188 h 1335540"/>
              <a:gd name="connsiteX408" fmla="*/ 695476 w 1036210"/>
              <a:gd name="connsiteY408" fmla="*/ 894482 h 1335540"/>
              <a:gd name="connsiteX409" fmla="*/ 698863 w 1036210"/>
              <a:gd name="connsiteY409" fmla="*/ 887939 h 1335540"/>
              <a:gd name="connsiteX410" fmla="*/ 702250 w 1036210"/>
              <a:gd name="connsiteY410" fmla="*/ 881396 h 1335540"/>
              <a:gd name="connsiteX411" fmla="*/ 705975 w 1036210"/>
              <a:gd name="connsiteY411" fmla="*/ 875180 h 1335540"/>
              <a:gd name="connsiteX412" fmla="*/ 709701 w 1036210"/>
              <a:gd name="connsiteY412" fmla="*/ 868801 h 1335540"/>
              <a:gd name="connsiteX413" fmla="*/ 713765 w 1036210"/>
              <a:gd name="connsiteY413" fmla="*/ 862749 h 1335540"/>
              <a:gd name="connsiteX414" fmla="*/ 717999 w 1036210"/>
              <a:gd name="connsiteY414" fmla="*/ 856697 h 1335540"/>
              <a:gd name="connsiteX415" fmla="*/ 722064 w 1036210"/>
              <a:gd name="connsiteY415" fmla="*/ 850645 h 1335540"/>
              <a:gd name="connsiteX416" fmla="*/ 726636 w 1036210"/>
              <a:gd name="connsiteY416" fmla="*/ 844756 h 1335540"/>
              <a:gd name="connsiteX417" fmla="*/ 731209 w 1036210"/>
              <a:gd name="connsiteY417" fmla="*/ 838868 h 1335540"/>
              <a:gd name="connsiteX418" fmla="*/ 740523 w 1036210"/>
              <a:gd name="connsiteY418" fmla="*/ 827254 h 1335540"/>
              <a:gd name="connsiteX419" fmla="*/ 750176 w 1036210"/>
              <a:gd name="connsiteY419" fmla="*/ 815641 h 1335540"/>
              <a:gd name="connsiteX420" fmla="*/ 759998 w 1036210"/>
              <a:gd name="connsiteY420" fmla="*/ 803864 h 1335540"/>
              <a:gd name="connsiteX421" fmla="*/ 769820 w 1036210"/>
              <a:gd name="connsiteY421" fmla="*/ 791923 h 1335540"/>
              <a:gd name="connsiteX422" fmla="*/ 774562 w 1036210"/>
              <a:gd name="connsiteY422" fmla="*/ 785708 h 1335540"/>
              <a:gd name="connsiteX423" fmla="*/ 779473 w 1036210"/>
              <a:gd name="connsiteY423" fmla="*/ 779328 h 1335540"/>
              <a:gd name="connsiteX424" fmla="*/ 783876 w 1036210"/>
              <a:gd name="connsiteY424" fmla="*/ 772949 h 1335540"/>
              <a:gd name="connsiteX425" fmla="*/ 788279 w 1036210"/>
              <a:gd name="connsiteY425" fmla="*/ 766243 h 1335540"/>
              <a:gd name="connsiteX426" fmla="*/ 790481 w 1036210"/>
              <a:gd name="connsiteY426" fmla="*/ 762971 h 1335540"/>
              <a:gd name="connsiteX427" fmla="*/ 792682 w 1036210"/>
              <a:gd name="connsiteY427" fmla="*/ 759373 h 1335540"/>
              <a:gd name="connsiteX428" fmla="*/ 794037 w 1036210"/>
              <a:gd name="connsiteY428" fmla="*/ 756756 h 1335540"/>
              <a:gd name="connsiteX429" fmla="*/ 794545 w 1036210"/>
              <a:gd name="connsiteY429" fmla="*/ 756101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3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49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49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3 w 1036210"/>
              <a:gd name="connsiteY465" fmla="*/ 511073 h 1335540"/>
              <a:gd name="connsiteX466" fmla="*/ 837221 w 1036210"/>
              <a:gd name="connsiteY466" fmla="*/ 503386 h 1335540"/>
              <a:gd name="connsiteX467" fmla="*/ 835019 w 1036210"/>
              <a:gd name="connsiteY467" fmla="*/ 495698 h 1335540"/>
              <a:gd name="connsiteX468" fmla="*/ 832817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5 w 1036210"/>
              <a:gd name="connsiteY492" fmla="*/ 333109 h 1335540"/>
              <a:gd name="connsiteX493" fmla="*/ 720539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2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4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5 w 1036210"/>
              <a:gd name="connsiteY518" fmla="*/ 260975 h 1335540"/>
              <a:gd name="connsiteX519" fmla="*/ 529175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7 w 1036210"/>
              <a:gd name="connsiteY528" fmla="*/ 234308 h 1335540"/>
              <a:gd name="connsiteX529" fmla="*/ 591683 w 1036210"/>
              <a:gd name="connsiteY529" fmla="*/ 236272 h 1335540"/>
              <a:gd name="connsiteX530" fmla="*/ 600330 w 1036210"/>
              <a:gd name="connsiteY530" fmla="*/ 238235 h 1335540"/>
              <a:gd name="connsiteX531" fmla="*/ 608808 w 1036210"/>
              <a:gd name="connsiteY531" fmla="*/ 240363 h 1335540"/>
              <a:gd name="connsiteX532" fmla="*/ 617455 w 1036210"/>
              <a:gd name="connsiteY532" fmla="*/ 242981 h 1335540"/>
              <a:gd name="connsiteX533" fmla="*/ 625932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2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5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8 w 1036210"/>
              <a:gd name="connsiteY583" fmla="*/ 568130 h 1335540"/>
              <a:gd name="connsiteX584" fmla="*/ 872288 w 1036210"/>
              <a:gd name="connsiteY584" fmla="*/ 577131 h 1335540"/>
              <a:gd name="connsiteX585" fmla="*/ 872118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7 w 1036210"/>
              <a:gd name="connsiteY612" fmla="*/ 758606 h 1335540"/>
              <a:gd name="connsiteX613" fmla="*/ 815828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4 w 1036210"/>
              <a:gd name="connsiteY625" fmla="*/ 864480 h 1335540"/>
              <a:gd name="connsiteX626" fmla="*/ 741057 w 1036210"/>
              <a:gd name="connsiteY626" fmla="*/ 872007 h 1335540"/>
              <a:gd name="connsiteX627" fmla="*/ 736818 w 1036210"/>
              <a:gd name="connsiteY627" fmla="*/ 879698 h 1335540"/>
              <a:gd name="connsiteX628" fmla="*/ 732579 w 1036210"/>
              <a:gd name="connsiteY628" fmla="*/ 887552 h 1335540"/>
              <a:gd name="connsiteX629" fmla="*/ 728340 w 1036210"/>
              <a:gd name="connsiteY629" fmla="*/ 895734 h 1335540"/>
              <a:gd name="connsiteX630" fmla="*/ 724611 w 1036210"/>
              <a:gd name="connsiteY630" fmla="*/ 904407 h 1335540"/>
              <a:gd name="connsiteX631" fmla="*/ 720880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8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8 w 1036210"/>
              <a:gd name="connsiteY666" fmla="*/ 1059864 h 1335540"/>
              <a:gd name="connsiteX667" fmla="*/ 345497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3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6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0 w 1036210"/>
              <a:gd name="connsiteY685" fmla="*/ 1009626 h 1335540"/>
              <a:gd name="connsiteX686" fmla="*/ 317521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0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2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5 w 1036210"/>
              <a:gd name="connsiteY708" fmla="*/ 843697 h 1335540"/>
              <a:gd name="connsiteX709" fmla="*/ 254618 w 1036210"/>
              <a:gd name="connsiteY709" fmla="*/ 837152 h 1335540"/>
              <a:gd name="connsiteX710" fmla="*/ 244785 w 1036210"/>
              <a:gd name="connsiteY710" fmla="*/ 824224 h 1335540"/>
              <a:gd name="connsiteX711" fmla="*/ 234951 w 1036210"/>
              <a:gd name="connsiteY711" fmla="*/ 811624 h 1335540"/>
              <a:gd name="connsiteX712" fmla="*/ 225286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4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2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7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19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1 w 1036210"/>
              <a:gd name="connsiteY759" fmla="*/ 473220 h 1335540"/>
              <a:gd name="connsiteX760" fmla="*/ 166114 w 1036210"/>
              <a:gd name="connsiteY760" fmla="*/ 464875 h 1335540"/>
              <a:gd name="connsiteX761" fmla="*/ 168996 w 1036210"/>
              <a:gd name="connsiteY761" fmla="*/ 456857 h 1335540"/>
              <a:gd name="connsiteX762" fmla="*/ 172217 w 1036210"/>
              <a:gd name="connsiteY762" fmla="*/ 448838 h 1335540"/>
              <a:gd name="connsiteX763" fmla="*/ 175439 w 1036210"/>
              <a:gd name="connsiteY763" fmla="*/ 440820 h 1335540"/>
              <a:gd name="connsiteX764" fmla="*/ 178999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4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5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0 w 1036210"/>
              <a:gd name="connsiteY790" fmla="*/ 273581 h 1335540"/>
              <a:gd name="connsiteX791" fmla="*/ 336850 w 1036210"/>
              <a:gd name="connsiteY791" fmla="*/ 269491 h 1335540"/>
              <a:gd name="connsiteX792" fmla="*/ 344480 w 1036210"/>
              <a:gd name="connsiteY792" fmla="*/ 265400 h 1335540"/>
              <a:gd name="connsiteX793" fmla="*/ 352279 w 1036210"/>
              <a:gd name="connsiteY793" fmla="*/ 261799 h 1335540"/>
              <a:gd name="connsiteX794" fmla="*/ 360417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2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0" y="1276553"/>
                </a:lnTo>
                <a:lnTo>
                  <a:pt x="607800" y="1280013"/>
                </a:lnTo>
                <a:lnTo>
                  <a:pt x="606610" y="1283473"/>
                </a:lnTo>
                <a:lnTo>
                  <a:pt x="605420" y="1286769"/>
                </a:lnTo>
                <a:lnTo>
                  <a:pt x="603720" y="1290064"/>
                </a:lnTo>
                <a:lnTo>
                  <a:pt x="601850" y="1293029"/>
                </a:lnTo>
                <a:lnTo>
                  <a:pt x="599980" y="1296325"/>
                </a:lnTo>
                <a:lnTo>
                  <a:pt x="597600" y="1299126"/>
                </a:lnTo>
                <a:lnTo>
                  <a:pt x="595220" y="1302092"/>
                </a:lnTo>
                <a:lnTo>
                  <a:pt x="592670" y="1304893"/>
                </a:lnTo>
                <a:lnTo>
                  <a:pt x="589950" y="1307694"/>
                </a:lnTo>
                <a:lnTo>
                  <a:pt x="587059"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7"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2"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4" y="1237660"/>
                </a:lnTo>
                <a:lnTo>
                  <a:pt x="356009" y="1236011"/>
                </a:lnTo>
                <a:lnTo>
                  <a:pt x="353810" y="1233867"/>
                </a:lnTo>
                <a:lnTo>
                  <a:pt x="351781" y="1231724"/>
                </a:lnTo>
                <a:lnTo>
                  <a:pt x="349921" y="1229415"/>
                </a:lnTo>
                <a:lnTo>
                  <a:pt x="348399"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399" y="1197093"/>
                </a:lnTo>
                <a:lnTo>
                  <a:pt x="349921" y="1194619"/>
                </a:lnTo>
                <a:lnTo>
                  <a:pt x="351781" y="1192311"/>
                </a:lnTo>
                <a:lnTo>
                  <a:pt x="353810" y="1190002"/>
                </a:lnTo>
                <a:lnTo>
                  <a:pt x="356009" y="1188023"/>
                </a:lnTo>
                <a:lnTo>
                  <a:pt x="358544"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4" y="1156008"/>
                </a:lnTo>
                <a:lnTo>
                  <a:pt x="356009" y="1154189"/>
                </a:lnTo>
                <a:lnTo>
                  <a:pt x="353810" y="1152371"/>
                </a:lnTo>
                <a:lnTo>
                  <a:pt x="351781" y="1150221"/>
                </a:lnTo>
                <a:lnTo>
                  <a:pt x="349921" y="1147575"/>
                </a:lnTo>
                <a:lnTo>
                  <a:pt x="348399"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399" y="1115498"/>
                </a:lnTo>
                <a:lnTo>
                  <a:pt x="349921" y="1112853"/>
                </a:lnTo>
                <a:lnTo>
                  <a:pt x="351781" y="1110373"/>
                </a:lnTo>
                <a:lnTo>
                  <a:pt x="353810" y="1108223"/>
                </a:lnTo>
                <a:lnTo>
                  <a:pt x="356009" y="1106239"/>
                </a:lnTo>
                <a:lnTo>
                  <a:pt x="358544" y="1104420"/>
                </a:lnTo>
                <a:lnTo>
                  <a:pt x="361250" y="1102932"/>
                </a:lnTo>
                <a:lnTo>
                  <a:pt x="363956" y="1101609"/>
                </a:lnTo>
                <a:lnTo>
                  <a:pt x="366830" y="1100452"/>
                </a:lnTo>
                <a:lnTo>
                  <a:pt x="369873" y="1099625"/>
                </a:lnTo>
                <a:lnTo>
                  <a:pt x="373086" y="1099294"/>
                </a:lnTo>
                <a:close/>
                <a:moveTo>
                  <a:pt x="794884" y="755120"/>
                </a:moveTo>
                <a:lnTo>
                  <a:pt x="794884" y="755447"/>
                </a:lnTo>
                <a:lnTo>
                  <a:pt x="794545" y="755774"/>
                </a:lnTo>
                <a:close/>
                <a:moveTo>
                  <a:pt x="796620" y="749272"/>
                </a:moveTo>
                <a:lnTo>
                  <a:pt x="796577" y="749886"/>
                </a:lnTo>
                <a:lnTo>
                  <a:pt x="796239" y="752176"/>
                </a:lnTo>
                <a:lnTo>
                  <a:pt x="795730"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8" y="740290"/>
                </a:moveTo>
                <a:lnTo>
                  <a:pt x="770158" y="740399"/>
                </a:lnTo>
                <a:lnTo>
                  <a:pt x="769956" y="740595"/>
                </a:lnTo>
                <a:close/>
                <a:moveTo>
                  <a:pt x="1007792" y="303707"/>
                </a:moveTo>
                <a:lnTo>
                  <a:pt x="1036210" y="338777"/>
                </a:lnTo>
                <a:lnTo>
                  <a:pt x="941983" y="415129"/>
                </a:lnTo>
                <a:lnTo>
                  <a:pt x="913566" y="380058"/>
                </a:lnTo>
                <a:close/>
                <a:moveTo>
                  <a:pt x="28418" y="284751"/>
                </a:moveTo>
                <a:lnTo>
                  <a:pt x="122644" y="361103"/>
                </a:lnTo>
                <a:lnTo>
                  <a:pt x="94227"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7" y="265555"/>
                </a:lnTo>
                <a:lnTo>
                  <a:pt x="536288" y="267027"/>
                </a:lnTo>
                <a:lnTo>
                  <a:pt x="543740" y="268499"/>
                </a:lnTo>
                <a:lnTo>
                  <a:pt x="551191" y="270135"/>
                </a:lnTo>
                <a:lnTo>
                  <a:pt x="558642" y="271770"/>
                </a:lnTo>
                <a:lnTo>
                  <a:pt x="566263" y="273897"/>
                </a:lnTo>
                <a:lnTo>
                  <a:pt x="573545" y="275860"/>
                </a:lnTo>
                <a:lnTo>
                  <a:pt x="580827" y="277986"/>
                </a:lnTo>
                <a:lnTo>
                  <a:pt x="587939"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1"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8"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6" y="738926"/>
                </a:lnTo>
                <a:lnTo>
                  <a:pt x="769933" y="740344"/>
                </a:lnTo>
                <a:lnTo>
                  <a:pt x="769650" y="740726"/>
                </a:lnTo>
                <a:lnTo>
                  <a:pt x="769820" y="740563"/>
                </a:lnTo>
                <a:lnTo>
                  <a:pt x="769933" y="740344"/>
                </a:lnTo>
                <a:lnTo>
                  <a:pt x="770497" y="739581"/>
                </a:lnTo>
                <a:lnTo>
                  <a:pt x="771175" y="738763"/>
                </a:lnTo>
                <a:lnTo>
                  <a:pt x="770158" y="740290"/>
                </a:lnTo>
                <a:lnTo>
                  <a:pt x="770158"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2" y="820057"/>
                </a:lnTo>
                <a:lnTo>
                  <a:pt x="712749" y="826600"/>
                </a:lnTo>
                <a:lnTo>
                  <a:pt x="708515" y="832979"/>
                </a:lnTo>
                <a:lnTo>
                  <a:pt x="704620"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09" y="963999"/>
                </a:lnTo>
                <a:lnTo>
                  <a:pt x="665840" y="971523"/>
                </a:lnTo>
                <a:lnTo>
                  <a:pt x="665671" y="979047"/>
                </a:lnTo>
                <a:lnTo>
                  <a:pt x="665840" y="986735"/>
                </a:lnTo>
                <a:lnTo>
                  <a:pt x="666179" y="994259"/>
                </a:lnTo>
                <a:lnTo>
                  <a:pt x="666687" y="1001784"/>
                </a:lnTo>
                <a:lnTo>
                  <a:pt x="667703" y="994259"/>
                </a:lnTo>
                <a:lnTo>
                  <a:pt x="668549" y="986899"/>
                </a:lnTo>
                <a:lnTo>
                  <a:pt x="669735" y="979374"/>
                </a:lnTo>
                <a:lnTo>
                  <a:pt x="670920"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5"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3" y="651907"/>
                </a:lnTo>
                <a:lnTo>
                  <a:pt x="840608" y="644219"/>
                </a:lnTo>
                <a:lnTo>
                  <a:pt x="842301" y="636532"/>
                </a:lnTo>
                <a:lnTo>
                  <a:pt x="843487" y="628680"/>
                </a:lnTo>
                <a:lnTo>
                  <a:pt x="844503" y="620829"/>
                </a:lnTo>
                <a:lnTo>
                  <a:pt x="845349" y="613141"/>
                </a:lnTo>
                <a:lnTo>
                  <a:pt x="846027" y="605126"/>
                </a:lnTo>
                <a:lnTo>
                  <a:pt x="846535" y="597275"/>
                </a:lnTo>
                <a:lnTo>
                  <a:pt x="846874" y="589423"/>
                </a:lnTo>
                <a:lnTo>
                  <a:pt x="846874" y="581572"/>
                </a:lnTo>
                <a:lnTo>
                  <a:pt x="846874" y="573557"/>
                </a:lnTo>
                <a:lnTo>
                  <a:pt x="846535" y="565869"/>
                </a:lnTo>
                <a:lnTo>
                  <a:pt x="846027" y="558018"/>
                </a:lnTo>
                <a:lnTo>
                  <a:pt x="845349" y="550003"/>
                </a:lnTo>
                <a:lnTo>
                  <a:pt x="844503" y="542152"/>
                </a:lnTo>
                <a:lnTo>
                  <a:pt x="843487" y="534464"/>
                </a:lnTo>
                <a:lnTo>
                  <a:pt x="842301" y="526449"/>
                </a:lnTo>
                <a:lnTo>
                  <a:pt x="840608" y="518761"/>
                </a:lnTo>
                <a:lnTo>
                  <a:pt x="839083" y="511073"/>
                </a:lnTo>
                <a:lnTo>
                  <a:pt x="837221" y="503386"/>
                </a:lnTo>
                <a:lnTo>
                  <a:pt x="835019" y="495698"/>
                </a:lnTo>
                <a:lnTo>
                  <a:pt x="832817"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5" y="333109"/>
                </a:lnTo>
                <a:lnTo>
                  <a:pt x="720539"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2" y="287637"/>
                </a:lnTo>
                <a:lnTo>
                  <a:pt x="644671" y="284692"/>
                </a:lnTo>
                <a:lnTo>
                  <a:pt x="637389" y="281585"/>
                </a:lnTo>
                <a:lnTo>
                  <a:pt x="629938" y="278967"/>
                </a:lnTo>
                <a:lnTo>
                  <a:pt x="622317" y="276350"/>
                </a:lnTo>
                <a:lnTo>
                  <a:pt x="614697" y="274060"/>
                </a:lnTo>
                <a:lnTo>
                  <a:pt x="607076" y="271770"/>
                </a:lnTo>
                <a:lnTo>
                  <a:pt x="599455" y="269807"/>
                </a:lnTo>
                <a:lnTo>
                  <a:pt x="591834" y="268172"/>
                </a:lnTo>
                <a:lnTo>
                  <a:pt x="583875" y="266536"/>
                </a:lnTo>
                <a:lnTo>
                  <a:pt x="576085" y="265064"/>
                </a:lnTo>
                <a:lnTo>
                  <a:pt x="568295" y="263919"/>
                </a:lnTo>
                <a:lnTo>
                  <a:pt x="560505" y="262774"/>
                </a:lnTo>
                <a:lnTo>
                  <a:pt x="552546" y="261956"/>
                </a:lnTo>
                <a:lnTo>
                  <a:pt x="544756" y="261465"/>
                </a:lnTo>
                <a:lnTo>
                  <a:pt x="536965" y="260975"/>
                </a:lnTo>
                <a:lnTo>
                  <a:pt x="529175"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7" y="234308"/>
                </a:lnTo>
                <a:lnTo>
                  <a:pt x="591683" y="236272"/>
                </a:lnTo>
                <a:lnTo>
                  <a:pt x="600330" y="238235"/>
                </a:lnTo>
                <a:lnTo>
                  <a:pt x="608808" y="240363"/>
                </a:lnTo>
                <a:lnTo>
                  <a:pt x="617455" y="242981"/>
                </a:lnTo>
                <a:lnTo>
                  <a:pt x="625932"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2"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5"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8" y="568130"/>
                </a:lnTo>
                <a:lnTo>
                  <a:pt x="872288" y="577131"/>
                </a:lnTo>
                <a:lnTo>
                  <a:pt x="872118"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7" y="758606"/>
                </a:lnTo>
                <a:lnTo>
                  <a:pt x="815828"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4" y="864480"/>
                </a:lnTo>
                <a:lnTo>
                  <a:pt x="741057" y="872007"/>
                </a:lnTo>
                <a:lnTo>
                  <a:pt x="736818" y="879698"/>
                </a:lnTo>
                <a:lnTo>
                  <a:pt x="732579" y="887552"/>
                </a:lnTo>
                <a:lnTo>
                  <a:pt x="728340" y="895734"/>
                </a:lnTo>
                <a:lnTo>
                  <a:pt x="724611" y="904407"/>
                </a:lnTo>
                <a:lnTo>
                  <a:pt x="720880"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8"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8" y="1059864"/>
                </a:lnTo>
                <a:lnTo>
                  <a:pt x="345497" y="1059700"/>
                </a:lnTo>
                <a:lnTo>
                  <a:pt x="342615" y="1059209"/>
                </a:lnTo>
                <a:lnTo>
                  <a:pt x="339733" y="1058391"/>
                </a:lnTo>
                <a:lnTo>
                  <a:pt x="337020" y="1057573"/>
                </a:lnTo>
                <a:lnTo>
                  <a:pt x="334477" y="1056264"/>
                </a:lnTo>
                <a:lnTo>
                  <a:pt x="331933" y="1054954"/>
                </a:lnTo>
                <a:lnTo>
                  <a:pt x="329729" y="1053154"/>
                </a:lnTo>
                <a:lnTo>
                  <a:pt x="327525" y="1051354"/>
                </a:lnTo>
                <a:lnTo>
                  <a:pt x="325660" y="1049391"/>
                </a:lnTo>
                <a:lnTo>
                  <a:pt x="323965" y="1047100"/>
                </a:lnTo>
                <a:lnTo>
                  <a:pt x="322438" y="1044809"/>
                </a:lnTo>
                <a:lnTo>
                  <a:pt x="321082" y="1042354"/>
                </a:lnTo>
                <a:lnTo>
                  <a:pt x="320065" y="1039572"/>
                </a:lnTo>
                <a:lnTo>
                  <a:pt x="319386" y="1036954"/>
                </a:lnTo>
                <a:lnTo>
                  <a:pt x="318878" y="1034009"/>
                </a:lnTo>
                <a:lnTo>
                  <a:pt x="318708" y="1031063"/>
                </a:lnTo>
                <a:lnTo>
                  <a:pt x="318539" y="1023863"/>
                </a:lnTo>
                <a:lnTo>
                  <a:pt x="318369" y="1016499"/>
                </a:lnTo>
                <a:lnTo>
                  <a:pt x="318030" y="1009626"/>
                </a:lnTo>
                <a:lnTo>
                  <a:pt x="317521" y="1002754"/>
                </a:lnTo>
                <a:lnTo>
                  <a:pt x="317013" y="996208"/>
                </a:lnTo>
                <a:lnTo>
                  <a:pt x="316335" y="989663"/>
                </a:lnTo>
                <a:lnTo>
                  <a:pt x="315656" y="983281"/>
                </a:lnTo>
                <a:lnTo>
                  <a:pt x="314639" y="977226"/>
                </a:lnTo>
                <a:lnTo>
                  <a:pt x="313622" y="971171"/>
                </a:lnTo>
                <a:lnTo>
                  <a:pt x="312774" y="965281"/>
                </a:lnTo>
                <a:lnTo>
                  <a:pt x="311587" y="959553"/>
                </a:lnTo>
                <a:lnTo>
                  <a:pt x="310400" y="953826"/>
                </a:lnTo>
                <a:lnTo>
                  <a:pt x="309214" y="948426"/>
                </a:lnTo>
                <a:lnTo>
                  <a:pt x="307857" y="943026"/>
                </a:lnTo>
                <a:lnTo>
                  <a:pt x="304975" y="932717"/>
                </a:lnTo>
                <a:lnTo>
                  <a:pt x="301753" y="922898"/>
                </a:lnTo>
                <a:lnTo>
                  <a:pt x="298363" y="913407"/>
                </a:lnTo>
                <a:lnTo>
                  <a:pt x="294632" y="904407"/>
                </a:lnTo>
                <a:lnTo>
                  <a:pt x="290902" y="895734"/>
                </a:lnTo>
                <a:lnTo>
                  <a:pt x="286833" y="887552"/>
                </a:lnTo>
                <a:lnTo>
                  <a:pt x="282425" y="879698"/>
                </a:lnTo>
                <a:lnTo>
                  <a:pt x="278186" y="872007"/>
                </a:lnTo>
                <a:lnTo>
                  <a:pt x="273608" y="864480"/>
                </a:lnTo>
                <a:lnTo>
                  <a:pt x="268861" y="857443"/>
                </a:lnTo>
                <a:lnTo>
                  <a:pt x="264114" y="850570"/>
                </a:lnTo>
                <a:lnTo>
                  <a:pt x="259535" y="843697"/>
                </a:lnTo>
                <a:lnTo>
                  <a:pt x="254618" y="837152"/>
                </a:lnTo>
                <a:lnTo>
                  <a:pt x="244785" y="824224"/>
                </a:lnTo>
                <a:lnTo>
                  <a:pt x="234951" y="811624"/>
                </a:lnTo>
                <a:lnTo>
                  <a:pt x="225286" y="798860"/>
                </a:lnTo>
                <a:lnTo>
                  <a:pt x="220709" y="792478"/>
                </a:lnTo>
                <a:lnTo>
                  <a:pt x="216131" y="785933"/>
                </a:lnTo>
                <a:lnTo>
                  <a:pt x="211722" y="779387"/>
                </a:lnTo>
                <a:lnTo>
                  <a:pt x="207314" y="772678"/>
                </a:lnTo>
                <a:lnTo>
                  <a:pt x="203415" y="765642"/>
                </a:lnTo>
                <a:lnTo>
                  <a:pt x="199346" y="758606"/>
                </a:lnTo>
                <a:lnTo>
                  <a:pt x="199176" y="758278"/>
                </a:lnTo>
                <a:lnTo>
                  <a:pt x="199006" y="758114"/>
                </a:lnTo>
                <a:lnTo>
                  <a:pt x="199176" y="758114"/>
                </a:lnTo>
                <a:lnTo>
                  <a:pt x="199176" y="757951"/>
                </a:lnTo>
                <a:lnTo>
                  <a:pt x="199006" y="757787"/>
                </a:lnTo>
                <a:lnTo>
                  <a:pt x="192902"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7"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19" y="541457"/>
                </a:lnTo>
                <a:lnTo>
                  <a:pt x="149837" y="532457"/>
                </a:lnTo>
                <a:lnTo>
                  <a:pt x="151193" y="523948"/>
                </a:lnTo>
                <a:lnTo>
                  <a:pt x="152719" y="515275"/>
                </a:lnTo>
                <a:lnTo>
                  <a:pt x="154415" y="506603"/>
                </a:lnTo>
                <a:lnTo>
                  <a:pt x="156280" y="498093"/>
                </a:lnTo>
                <a:lnTo>
                  <a:pt x="158484" y="489584"/>
                </a:lnTo>
                <a:lnTo>
                  <a:pt x="160858" y="481402"/>
                </a:lnTo>
                <a:lnTo>
                  <a:pt x="163231" y="473220"/>
                </a:lnTo>
                <a:lnTo>
                  <a:pt x="166114" y="464875"/>
                </a:lnTo>
                <a:lnTo>
                  <a:pt x="168996" y="456857"/>
                </a:lnTo>
                <a:lnTo>
                  <a:pt x="172217" y="448838"/>
                </a:lnTo>
                <a:lnTo>
                  <a:pt x="175439" y="440820"/>
                </a:lnTo>
                <a:lnTo>
                  <a:pt x="178999"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4" y="354582"/>
                </a:lnTo>
                <a:lnTo>
                  <a:pt x="235460" y="348200"/>
                </a:lnTo>
                <a:lnTo>
                  <a:pt x="241224" y="341818"/>
                </a:lnTo>
                <a:lnTo>
                  <a:pt x="247158" y="335764"/>
                </a:lnTo>
                <a:lnTo>
                  <a:pt x="253262" y="329710"/>
                </a:lnTo>
                <a:lnTo>
                  <a:pt x="259535"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0" y="273581"/>
                </a:lnTo>
                <a:lnTo>
                  <a:pt x="336850" y="269491"/>
                </a:lnTo>
                <a:lnTo>
                  <a:pt x="344480" y="265400"/>
                </a:lnTo>
                <a:lnTo>
                  <a:pt x="352279" y="261799"/>
                </a:lnTo>
                <a:lnTo>
                  <a:pt x="360417" y="258036"/>
                </a:lnTo>
                <a:lnTo>
                  <a:pt x="368556" y="254763"/>
                </a:lnTo>
                <a:lnTo>
                  <a:pt x="376695" y="251490"/>
                </a:lnTo>
                <a:lnTo>
                  <a:pt x="385002" y="248545"/>
                </a:lnTo>
                <a:lnTo>
                  <a:pt x="393310" y="245599"/>
                </a:lnTo>
                <a:lnTo>
                  <a:pt x="401788" y="242981"/>
                </a:lnTo>
                <a:lnTo>
                  <a:pt x="410435" y="240363"/>
                </a:lnTo>
                <a:lnTo>
                  <a:pt x="418912"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6EAA2C"/>
          </a:solidFill>
          <a:ln>
            <a:noFill/>
          </a:ln>
        </p:spPr>
        <p:txBody>
          <a:bodyPr lIns="0" tIns="0" rIns="0" bIns="0"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cs"/>
              </a:rPr>
              <a:t>01</a:t>
            </a:r>
            <a:endParaRPr kumimoji="0" lang="zh-CN" altLang="en-US" sz="2800" b="1" i="0" u="none" strike="noStrike" kern="1200" cap="none" spc="0" normalizeH="0" baseline="0" noProof="0" dirty="0">
              <a:ln>
                <a:noFill/>
              </a:ln>
              <a:solidFill>
                <a:srgbClr val="FFFFFF"/>
              </a:solidFill>
              <a:effectLst/>
              <a:uLnTx/>
              <a:uFillTx/>
              <a:latin typeface="+mn-lt"/>
              <a:ea typeface="+mn-ea"/>
              <a:cs typeface="+mn-cs"/>
            </a:endParaRPr>
          </a:p>
        </p:txBody>
      </p:sp>
      <p:sp>
        <p:nvSpPr>
          <p:cNvPr id="18" name="MH_Other_2"/>
          <p:cNvSpPr/>
          <p:nvPr>
            <p:custDataLst>
              <p:tags r:id="rId2"/>
            </p:custDataLst>
          </p:nvPr>
        </p:nvSpPr>
        <p:spPr bwMode="auto">
          <a:xfrm>
            <a:off x="4118385" y="2628288"/>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DC780A"/>
          </a:solidFill>
          <a:ln>
            <a:noFill/>
          </a:ln>
        </p:spPr>
        <p:txBody>
          <a:bodyPr lIns="0" tIns="0" rIns="0" bIns="0"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FFFFFF"/>
                </a:solidFill>
                <a:effectLst/>
                <a:uLnTx/>
                <a:uFillTx/>
                <a:latin typeface="+mn-lt"/>
                <a:ea typeface="+mn-ea"/>
                <a:cs typeface="+mn-cs"/>
              </a:rPr>
              <a:t>02</a:t>
            </a:r>
            <a:endParaRPr kumimoji="0" lang="zh-CN" altLang="en-US" sz="2800" b="1" i="0" u="none" strike="noStrike" kern="1200" cap="none" spc="0" normalizeH="0" baseline="0" noProof="0" dirty="0">
              <a:ln>
                <a:noFill/>
              </a:ln>
              <a:solidFill>
                <a:srgbClr val="FFFFFF"/>
              </a:solidFill>
              <a:effectLst/>
              <a:uLnTx/>
              <a:uFillTx/>
              <a:latin typeface="+mn-lt"/>
              <a:ea typeface="+mn-ea"/>
              <a:cs typeface="+mn-cs"/>
            </a:endParaRPr>
          </a:p>
        </p:txBody>
      </p:sp>
      <p:sp>
        <p:nvSpPr>
          <p:cNvPr id="19" name="MH_Other_2"/>
          <p:cNvSpPr/>
          <p:nvPr>
            <p:custDataLst>
              <p:tags r:id="rId3"/>
            </p:custDataLst>
          </p:nvPr>
        </p:nvSpPr>
        <p:spPr bwMode="auto">
          <a:xfrm>
            <a:off x="6569485" y="2628288"/>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chemeClr val="accent1">
              <a:lumMod val="60000"/>
              <a:lumOff val="40000"/>
            </a:schemeClr>
          </a:solidFill>
          <a:ln>
            <a:noFill/>
          </a:ln>
        </p:spPr>
        <p:txBody>
          <a:bodyPr lIns="0" tIns="0" rIns="0" bIns="0"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FFFFFF"/>
                </a:solidFill>
                <a:effectLst/>
                <a:uLnTx/>
                <a:uFillTx/>
                <a:latin typeface="+mn-lt"/>
                <a:ea typeface="+mn-ea"/>
                <a:cs typeface="+mn-cs"/>
              </a:rPr>
              <a:t>03</a:t>
            </a:r>
            <a:endParaRPr kumimoji="0" lang="zh-CN" altLang="en-US" sz="2800" b="1" i="0" u="none" strike="noStrike" kern="1200" cap="none" spc="0" normalizeH="0" baseline="0" noProof="0" dirty="0">
              <a:ln>
                <a:noFill/>
              </a:ln>
              <a:solidFill>
                <a:srgbClr val="FFFFFF"/>
              </a:solidFill>
              <a:effectLst/>
              <a:uLnTx/>
              <a:uFillTx/>
              <a:latin typeface="+mn-lt"/>
              <a:ea typeface="+mn-ea"/>
              <a:cs typeface="+mn-cs"/>
            </a:endParaRPr>
          </a:p>
        </p:txBody>
      </p:sp>
      <p:sp>
        <p:nvSpPr>
          <p:cNvPr id="9" name="MH_Other_2"/>
          <p:cNvSpPr/>
          <p:nvPr>
            <p:custDataLst>
              <p:tags r:id="rId4"/>
            </p:custDataLst>
          </p:nvPr>
        </p:nvSpPr>
        <p:spPr bwMode="auto">
          <a:xfrm>
            <a:off x="8842785" y="2628288"/>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chemeClr val="accent2">
              <a:lumMod val="75000"/>
            </a:schemeClr>
          </a:solidFill>
          <a:ln>
            <a:noFill/>
          </a:ln>
        </p:spPr>
        <p:txBody>
          <a:bodyPr lIns="0" tIns="0" rIns="0" bIns="0"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FFFFFF"/>
                </a:solidFill>
                <a:effectLst/>
                <a:uLnTx/>
                <a:uFillTx/>
                <a:latin typeface="+mn-lt"/>
                <a:ea typeface="+mn-ea"/>
                <a:cs typeface="+mn-cs"/>
              </a:rPr>
              <a:t>04</a:t>
            </a:r>
            <a:endParaRPr kumimoji="0" lang="zh-CN" altLang="en-US" sz="2800" b="1" i="0" u="none" strike="noStrike" kern="1200" cap="none" spc="0" normalizeH="0" baseline="0" noProof="0" dirty="0">
              <a:ln>
                <a:noFill/>
              </a:ln>
              <a:solidFill>
                <a:srgbClr val="FFFFFF"/>
              </a:solidFill>
              <a:effectLst/>
              <a:uLnTx/>
              <a:uFillTx/>
              <a:latin typeface="+mn-lt"/>
              <a:ea typeface="+mn-ea"/>
              <a:cs typeface="+mn-cs"/>
            </a:endParaRPr>
          </a:p>
        </p:txBody>
      </p:sp>
      <p:sp>
        <p:nvSpPr>
          <p:cNvPr id="13" name="文本框 12"/>
          <p:cNvSpPr txBox="1"/>
          <p:nvPr/>
        </p:nvSpPr>
        <p:spPr>
          <a:xfrm>
            <a:off x="1570355" y="4229735"/>
            <a:ext cx="8769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科学性</a:t>
            </a:r>
            <a:endParaRPr lang="zh-CN" altLang="en-US" b="1">
              <a:latin typeface="微软雅黑" panose="020B0503020204020204" pitchFamily="34" charset="-122"/>
              <a:ea typeface="微软雅黑" panose="020B0503020204020204" pitchFamily="34" charset="-122"/>
            </a:endParaRPr>
          </a:p>
        </p:txBody>
      </p:sp>
      <p:sp>
        <p:nvSpPr>
          <p:cNvPr id="14" name="文本框 13"/>
          <p:cNvSpPr txBox="1"/>
          <p:nvPr/>
        </p:nvSpPr>
        <p:spPr>
          <a:xfrm>
            <a:off x="4301490" y="4229735"/>
            <a:ext cx="8769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趣味性</a:t>
            </a:r>
            <a:endParaRPr lang="zh-CN" altLang="en-US" b="1">
              <a:latin typeface="微软雅黑" panose="020B0503020204020204" pitchFamily="34" charset="-122"/>
              <a:ea typeface="微软雅黑" panose="020B0503020204020204" pitchFamily="34" charset="-122"/>
            </a:endParaRPr>
          </a:p>
        </p:txBody>
      </p:sp>
      <p:sp>
        <p:nvSpPr>
          <p:cNvPr id="15" name="文本框 14"/>
          <p:cNvSpPr txBox="1"/>
          <p:nvPr/>
        </p:nvSpPr>
        <p:spPr>
          <a:xfrm>
            <a:off x="6752590" y="4229735"/>
            <a:ext cx="8769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活动性</a:t>
            </a:r>
            <a:endParaRPr lang="zh-CN" altLang="en-US" b="1">
              <a:latin typeface="微软雅黑" panose="020B0503020204020204" pitchFamily="34" charset="-122"/>
              <a:ea typeface="微软雅黑" panose="020B0503020204020204" pitchFamily="34" charset="-122"/>
            </a:endParaRPr>
          </a:p>
        </p:txBody>
      </p:sp>
      <p:sp>
        <p:nvSpPr>
          <p:cNvPr id="16" name="文本框 15"/>
          <p:cNvSpPr txBox="1"/>
          <p:nvPr/>
        </p:nvSpPr>
        <p:spPr>
          <a:xfrm>
            <a:off x="9025890" y="4229735"/>
            <a:ext cx="8769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规则性</a:t>
            </a:r>
            <a:endParaRPr lang="zh-CN" altLang="en-US" b="1">
              <a:latin typeface="微软雅黑" panose="020B0503020204020204" pitchFamily="34" charset="-122"/>
              <a:ea typeface="微软雅黑" panose="020B0503020204020204" pitchFamily="34" charset="-122"/>
            </a:endParaRPr>
          </a:p>
        </p:txBody>
      </p:sp>
      <p:sp>
        <p:nvSpPr>
          <p:cNvPr id="17" name="文本框 16"/>
          <p:cNvSpPr txBox="1"/>
          <p:nvPr/>
        </p:nvSpPr>
        <p:spPr>
          <a:xfrm>
            <a:off x="827405" y="4686935"/>
            <a:ext cx="2369820" cy="1076325"/>
          </a:xfrm>
          <a:prstGeom prst="rect">
            <a:avLst/>
          </a:prstGeom>
          <a:noFill/>
        </p:spPr>
        <p:txBody>
          <a:bodyPr wrap="square" rtlCol="0" anchor="t">
            <a:spAutoFit/>
          </a:bodyPr>
          <a:p>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幼儿在这个游戏中可能获得怎样的科学经验或概念，这一点教师心中应该明确。</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3576955" y="4686935"/>
            <a:ext cx="2369820" cy="1443990"/>
          </a:xfrm>
          <a:prstGeom prst="rect">
            <a:avLst/>
          </a:prstGeom>
          <a:noFill/>
        </p:spPr>
        <p:txBody>
          <a:bodyPr wrap="square" rtlCol="0" anchor="t">
            <a:spAutoFit/>
          </a:bodyPr>
          <a:p>
            <a:pPr>
              <a:lnSpc>
                <a:spcPct val="11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游戏必须具有一定的趣味性，如适当地融入竞猜类游戏，这样幼儿会因为其丰富的趣味性而感到愉悦并踊跃参与。</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6022975" y="4686935"/>
            <a:ext cx="2369820" cy="1173480"/>
          </a:xfrm>
          <a:prstGeom prst="rect">
            <a:avLst/>
          </a:prstGeom>
          <a:noFill/>
        </p:spPr>
        <p:txBody>
          <a:bodyPr wrap="square" rtlCol="0" anchor="t">
            <a:spAutoFit/>
          </a:bodyPr>
          <a:p>
            <a:pPr>
              <a:lnSpc>
                <a:spcPct val="11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幼儿正处于好动时期，在游戏过程中适当地进行脑力和体力活动能够让幼儿更好地求知。</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8441055" y="4686935"/>
            <a:ext cx="2110105" cy="1173480"/>
          </a:xfrm>
          <a:prstGeom prst="rect">
            <a:avLst/>
          </a:prstGeom>
          <a:noFill/>
        </p:spPr>
        <p:txBody>
          <a:bodyPr wrap="square" rtlCol="0" anchor="t">
            <a:spAutoFit/>
          </a:bodyPr>
          <a:p>
            <a:pPr>
              <a:lnSpc>
                <a:spcPct val="11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游戏设计的一个重要方面就是要详细地说明游戏的玩法，即交代游戏的规则。</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三、幼儿科学游戏的设计与指导</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 幼儿科学游戏的组织指导</a:t>
            </a:r>
            <a:endPara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58165" y="2035810"/>
            <a:ext cx="11074400" cy="865505"/>
          </a:xfrm>
          <a:prstGeom prst="rect">
            <a:avLst/>
          </a:prstGeom>
          <a:noFill/>
        </p:spPr>
        <p:txBody>
          <a:bodyPr wrap="square" rtlCol="0" anchor="t">
            <a:spAutoFit/>
          </a:bodyPr>
          <a:p>
            <a:pPr>
              <a:lnSpc>
                <a:spcPct val="14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科学游戏的组织指导实际上就是带领幼儿玩游戏。对于集体性的科学游戏活动，教师可以按照下面的步骤组织。</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1" name="组合 30"/>
          <p:cNvGrpSpPr/>
          <p:nvPr/>
        </p:nvGrpSpPr>
        <p:grpSpPr>
          <a:xfrm>
            <a:off x="614680" y="3091087"/>
            <a:ext cx="10716260" cy="3130643"/>
            <a:chOff x="1010" y="5080"/>
            <a:chExt cx="16876" cy="4930"/>
          </a:xfrm>
        </p:grpSpPr>
        <p:sp>
          <p:nvSpPr>
            <p:cNvPr id="13" name="弦形 12"/>
            <p:cNvSpPr/>
            <p:nvPr>
              <p:custDataLst>
                <p:tags r:id="rId1"/>
              </p:custDataLst>
            </p:nvPr>
          </p:nvSpPr>
          <p:spPr>
            <a:xfrm rot="1380000">
              <a:off x="2818" y="5080"/>
              <a:ext cx="1561" cy="1561"/>
            </a:xfrm>
            <a:prstGeom prst="chord">
              <a:avLst/>
            </a:prstGeom>
            <a:solidFill>
              <a:srgbClr val="A8E0D1">
                <a:lumMod val="75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5" name="矩形 4"/>
            <p:cNvSpPr/>
            <p:nvPr>
              <p:custDataLst>
                <p:tags r:id="rId2"/>
              </p:custDataLst>
            </p:nvPr>
          </p:nvSpPr>
          <p:spPr>
            <a:xfrm>
              <a:off x="4265" y="5134"/>
              <a:ext cx="2665" cy="1453"/>
            </a:xfrm>
            <a:prstGeom prst="rect">
              <a:avLst/>
            </a:prstGeom>
            <a:solidFill>
              <a:srgbClr val="CBE17B"/>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7" name="矩形 6"/>
            <p:cNvSpPr/>
            <p:nvPr>
              <p:custDataLst>
                <p:tags r:id="rId3"/>
              </p:custDataLst>
            </p:nvPr>
          </p:nvSpPr>
          <p:spPr>
            <a:xfrm>
              <a:off x="6930" y="5460"/>
              <a:ext cx="2823" cy="1453"/>
            </a:xfrm>
            <a:prstGeom prst="rect">
              <a:avLst/>
            </a:prstGeom>
            <a:solidFill>
              <a:srgbClr val="A8E0D1"/>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9" name="矩形 8"/>
            <p:cNvSpPr/>
            <p:nvPr>
              <p:custDataLst>
                <p:tags r:id="rId4"/>
              </p:custDataLst>
            </p:nvPr>
          </p:nvSpPr>
          <p:spPr>
            <a:xfrm>
              <a:off x="9649" y="5134"/>
              <a:ext cx="2925" cy="1453"/>
            </a:xfrm>
            <a:prstGeom prst="rect">
              <a:avLst/>
            </a:prstGeom>
            <a:solidFill>
              <a:srgbClr val="E1D865"/>
            </a:solidFill>
            <a:ln>
              <a:noFill/>
            </a:ln>
            <a:effectLst>
              <a:outerShdw blurRad="25400" dist="12700" dir="10800000" algn="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0" name="矩形 9"/>
            <p:cNvSpPr/>
            <p:nvPr>
              <p:custDataLst>
                <p:tags r:id="rId5"/>
              </p:custDataLst>
            </p:nvPr>
          </p:nvSpPr>
          <p:spPr>
            <a:xfrm>
              <a:off x="12420" y="5593"/>
              <a:ext cx="3252" cy="1453"/>
            </a:xfrm>
            <a:prstGeom prst="rect">
              <a:avLst/>
            </a:prstGeom>
            <a:solidFill>
              <a:srgbClr val="CBE17B"/>
            </a:solidFill>
            <a:ln>
              <a:noFill/>
            </a:ln>
            <a:effectLst>
              <a:outerShdw blurRad="25400" dist="12700" dir="8100000" algn="tr" rotWithShape="0">
                <a:srgbClr val="BFDE9A">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1" name="等腰三角形 10"/>
            <p:cNvSpPr/>
            <p:nvPr>
              <p:custDataLst>
                <p:tags r:id="rId6"/>
              </p:custDataLst>
            </p:nvPr>
          </p:nvSpPr>
          <p:spPr>
            <a:xfrm rot="5400000">
              <a:off x="15476" y="5790"/>
              <a:ext cx="1450" cy="1060"/>
            </a:xfrm>
            <a:prstGeom prst="triangle">
              <a:avLst/>
            </a:prstGeom>
            <a:solidFill>
              <a:srgbClr val="EDBD67">
                <a:lumMod val="60000"/>
                <a:lumOff val="4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2" name="等腰三角形 11"/>
            <p:cNvSpPr/>
            <p:nvPr>
              <p:custDataLst>
                <p:tags r:id="rId7"/>
              </p:custDataLst>
            </p:nvPr>
          </p:nvSpPr>
          <p:spPr>
            <a:xfrm rot="5400000">
              <a:off x="16346" y="6157"/>
              <a:ext cx="443" cy="325"/>
            </a:xfrm>
            <a:prstGeom prst="triangle">
              <a:avLst/>
            </a:prstGeom>
            <a:solidFill>
              <a:srgbClr val="A8E0D1">
                <a:lumMod val="50000"/>
              </a:srgbClr>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4" name="矩形 13"/>
            <p:cNvSpPr/>
            <p:nvPr>
              <p:custDataLst>
                <p:tags r:id="rId8"/>
              </p:custDataLst>
            </p:nvPr>
          </p:nvSpPr>
          <p:spPr>
            <a:xfrm>
              <a:off x="3886" y="5134"/>
              <a:ext cx="413" cy="1453"/>
            </a:xfrm>
            <a:prstGeom prst="rect">
              <a:avLst/>
            </a:prstGeom>
            <a:solidFill>
              <a:srgbClr val="A8E0D1"/>
            </a:solidFill>
            <a:ln>
              <a:noFill/>
            </a:ln>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7" name="直角三角形 16"/>
            <p:cNvSpPr/>
            <p:nvPr>
              <p:custDataLst>
                <p:tags r:id="rId9"/>
              </p:custDataLst>
            </p:nvPr>
          </p:nvSpPr>
          <p:spPr>
            <a:xfrm rot="10800000">
              <a:off x="9654" y="6587"/>
              <a:ext cx="100" cy="343"/>
            </a:xfrm>
            <a:prstGeom prst="rtTriangle">
              <a:avLst/>
            </a:prstGeom>
            <a:solidFill>
              <a:srgbClr val="EDBD67">
                <a:lumMod val="40000"/>
                <a:lumOff val="60000"/>
              </a:srgbClr>
            </a:solidFill>
            <a:ln>
              <a:noFill/>
            </a:ln>
            <a:effectLst>
              <a:outerShdw blurRad="25400" dist="12700" dir="8100000" algn="tr" rotWithShape="0">
                <a:srgbClr val="A8E0D1">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8" name="直角三角形 17"/>
            <p:cNvSpPr/>
            <p:nvPr>
              <p:custDataLst>
                <p:tags r:id="rId10"/>
              </p:custDataLst>
            </p:nvPr>
          </p:nvSpPr>
          <p:spPr>
            <a:xfrm>
              <a:off x="6932" y="5134"/>
              <a:ext cx="163" cy="326"/>
            </a:xfrm>
            <a:prstGeom prst="rtTriangle">
              <a:avLst/>
            </a:prstGeom>
            <a:solidFill>
              <a:srgbClr val="E1D865">
                <a:lumMod val="60000"/>
                <a:lumOff val="40000"/>
              </a:srgbClr>
            </a:solidFill>
            <a:ln>
              <a:noFill/>
            </a:ln>
            <a:effectLst>
              <a:outerShdw blurRad="25400" dist="12700" dir="10800000" algn="r" rotWithShape="0">
                <a:srgbClr val="D6DF63">
                  <a:lumMod val="50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19" name="直角三角形 18"/>
            <p:cNvSpPr/>
            <p:nvPr>
              <p:custDataLst>
                <p:tags r:id="rId11"/>
              </p:custDataLst>
            </p:nvPr>
          </p:nvSpPr>
          <p:spPr>
            <a:xfrm flipH="1">
              <a:off x="12416" y="5134"/>
              <a:ext cx="163" cy="459"/>
            </a:xfrm>
            <a:prstGeom prst="rtTriangle">
              <a:avLst/>
            </a:prstGeom>
            <a:solidFill>
              <a:srgbClr val="E1D865">
                <a:lumMod val="40000"/>
                <a:lumOff val="60000"/>
              </a:srgbClr>
            </a:solidFill>
            <a:ln>
              <a:noFill/>
            </a:ln>
            <a:effectLst>
              <a:outerShdw blurRad="25400" dist="12700" dir="10800000" algn="r" rotWithShape="0">
                <a:srgbClr val="E1D865">
                  <a:lumMod val="75000"/>
                  <a:alpha val="40000"/>
                </a:srgbClr>
              </a:outerShdw>
            </a:effectLst>
          </p:spPr>
          <p:style>
            <a:lnRef idx="2">
              <a:srgbClr val="EDBD67">
                <a:shade val="50000"/>
              </a:srgbClr>
            </a:lnRef>
            <a:fillRef idx="1">
              <a:srgbClr val="EDBD67"/>
            </a:fillRef>
            <a:effectRef idx="0">
              <a:srgbClr val="EDBD67"/>
            </a:effectRef>
            <a:fontRef idx="minor">
              <a:srgbClr val="FFFFFF"/>
            </a:fontRef>
          </p:style>
          <p:txBody>
            <a:bodyPr rtlCol="0" anchor="ctr"/>
            <a:p>
              <a:pPr algn="ctr"/>
              <a:endParaRPr lang="zh-CN" altLang="en-US">
                <a:solidFill>
                  <a:srgbClr val="FFFFFF"/>
                </a:solidFill>
              </a:endParaRPr>
            </a:p>
          </p:txBody>
        </p:sp>
        <p:sp>
          <p:nvSpPr>
            <p:cNvPr id="81" name="文本框 80"/>
            <p:cNvSpPr txBox="1"/>
            <p:nvPr>
              <p:custDataLst>
                <p:tags r:id="rId12"/>
              </p:custDataLst>
            </p:nvPr>
          </p:nvSpPr>
          <p:spPr>
            <a:xfrm flipH="1">
              <a:off x="1010" y="6726"/>
              <a:ext cx="5662" cy="2858"/>
            </a:xfrm>
            <a:prstGeom prst="rect">
              <a:avLst/>
            </a:prstGeom>
            <a:noFill/>
          </p:spPr>
          <p:txBody>
            <a:bodyPr wrap="square" rtlCol="0">
              <a:spAutoFit/>
            </a:bodyPr>
            <a:p>
              <a:pPr algn="l" fontAlgn="auto">
                <a:lnSpc>
                  <a:spcPct val="100000"/>
                </a:lnSpc>
                <a:spcAft>
                  <a:spcPts val="1000"/>
                </a:spcAft>
              </a:pPr>
              <a:r>
                <a:rPr lang="zh-CN" altLang="en-US" sz="1600" spc="150">
                  <a:solidFill>
                    <a:srgbClr val="FFFFFF">
                      <a:lumMod val="50000"/>
                    </a:srgbClr>
                  </a:solidFill>
                  <a:uFillTx/>
                  <a:latin typeface="楷体" panose="02010609060101010101" charset="-122"/>
                  <a:ea typeface="楷体" panose="02010609060101010101" charset="-122"/>
                  <a:cs typeface="楷体" panose="02010609060101010101" charset="-122"/>
                </a:rPr>
                <a:t>游戏开始时，为了集中幼儿的注意力，教师常用充满激情的话语调动幼儿，如“下面即将玩一个十分有趣的游戏，谁能听到我宣布的游戏名称，谁就可以参加这个游戏”。这样，幼儿会立刻安静下来，以期盼的心理来接受游戏。</a:t>
              </a:r>
              <a:endParaRPr lang="zh-CN" altLang="en-US" sz="1600" spc="150">
                <a:solidFill>
                  <a:srgbClr val="FFFFFF">
                    <a:lumMod val="50000"/>
                  </a:srgbClr>
                </a:solidFill>
                <a:uFillTx/>
                <a:latin typeface="楷体" panose="02010609060101010101" charset="-122"/>
                <a:ea typeface="楷体" panose="02010609060101010101" charset="-122"/>
                <a:cs typeface="楷体" panose="02010609060101010101" charset="-122"/>
              </a:endParaRPr>
            </a:p>
          </p:txBody>
        </p:sp>
        <p:sp>
          <p:nvSpPr>
            <p:cNvPr id="45" name="文本框 44"/>
            <p:cNvSpPr txBox="1"/>
            <p:nvPr>
              <p:custDataLst>
                <p:tags r:id="rId13"/>
              </p:custDataLst>
            </p:nvPr>
          </p:nvSpPr>
          <p:spPr>
            <a:xfrm>
              <a:off x="3925" y="5232"/>
              <a:ext cx="2875" cy="1235"/>
            </a:xfrm>
            <a:prstGeom prst="rect">
              <a:avLst/>
            </a:prstGeom>
            <a:noFill/>
          </p:spPr>
          <p:txBody>
            <a:bodyPr wrap="square" bIns="0" rtlCol="0">
              <a:spAutoFit/>
            </a:bodyPr>
            <a:p>
              <a:pPr algn="l" fontAlgn="auto">
                <a:lnSpc>
                  <a:spcPct val="100000"/>
                </a:lnSpc>
              </a:pPr>
              <a:r>
                <a:rPr lang="en-US" altLang="zh-CN" sz="1600" dirty="0">
                  <a:solidFill>
                    <a:srgbClr val="BFDE9A">
                      <a:lumMod val="50000"/>
                    </a:srgbClr>
                  </a:solidFill>
                  <a:uFillTx/>
                  <a:latin typeface="思源黑体 CN Heavy" panose="020B0A00000000000000" charset="-122"/>
                  <a:ea typeface="思源黑体 CN Heavy" panose="020B0A00000000000000" charset="-122"/>
                </a:rPr>
                <a:t>第一，集中幼儿的注意力，调动幼儿参与游戏的热情。</a:t>
              </a:r>
              <a:endParaRPr lang="en-US" altLang="zh-CN" sz="1600" dirty="0">
                <a:solidFill>
                  <a:srgbClr val="BFDE9A">
                    <a:lumMod val="50000"/>
                  </a:srgbClr>
                </a:solidFill>
                <a:uFillTx/>
                <a:latin typeface="思源黑体 CN Heavy" panose="020B0A00000000000000" charset="-122"/>
                <a:ea typeface="思源黑体 CN Heavy" panose="020B0A00000000000000" charset="-122"/>
              </a:endParaRPr>
            </a:p>
          </p:txBody>
        </p:sp>
        <p:sp>
          <p:nvSpPr>
            <p:cNvPr id="16" name="文本框 15"/>
            <p:cNvSpPr txBox="1"/>
            <p:nvPr>
              <p:custDataLst>
                <p:tags r:id="rId14"/>
              </p:custDataLst>
            </p:nvPr>
          </p:nvSpPr>
          <p:spPr>
            <a:xfrm>
              <a:off x="7061" y="5579"/>
              <a:ext cx="2509" cy="1235"/>
            </a:xfrm>
            <a:prstGeom prst="rect">
              <a:avLst/>
            </a:prstGeom>
            <a:noFill/>
          </p:spPr>
          <p:txBody>
            <a:bodyPr wrap="square" bIns="0" rtlCol="0">
              <a:spAutoFit/>
            </a:bodyPr>
            <a:p>
              <a:pPr algn="l" fontAlgn="auto">
                <a:lnSpc>
                  <a:spcPct val="100000"/>
                </a:lnSpc>
              </a:pPr>
              <a:r>
                <a:rPr lang="en-US" altLang="zh-CN" sz="1600" dirty="0">
                  <a:solidFill>
                    <a:srgbClr val="339178"/>
                  </a:solidFill>
                  <a:uFillTx/>
                  <a:latin typeface="思源黑体 CN Heavy" panose="020B0A00000000000000" charset="-122"/>
                  <a:ea typeface="思源黑体 CN Heavy" panose="020B0A00000000000000" charset="-122"/>
                </a:rPr>
                <a:t>第二，帮助幼儿理解游戏的规则。</a:t>
              </a:r>
              <a:endParaRPr lang="en-US" altLang="zh-CN" sz="1600" dirty="0">
                <a:solidFill>
                  <a:srgbClr val="339178"/>
                </a:solidFill>
                <a:uFillTx/>
                <a:latin typeface="思源黑体 CN Heavy" panose="020B0A00000000000000" charset="-122"/>
                <a:ea typeface="思源黑体 CN Heavy" panose="020B0A00000000000000" charset="-122"/>
              </a:endParaRPr>
            </a:p>
          </p:txBody>
        </p:sp>
        <p:sp>
          <p:nvSpPr>
            <p:cNvPr id="20" name="文本框 19"/>
            <p:cNvSpPr txBox="1"/>
            <p:nvPr>
              <p:custDataLst>
                <p:tags r:id="rId15"/>
              </p:custDataLst>
            </p:nvPr>
          </p:nvSpPr>
          <p:spPr>
            <a:xfrm flipH="1">
              <a:off x="6872" y="7152"/>
              <a:ext cx="2880" cy="2858"/>
            </a:xfrm>
            <a:prstGeom prst="rect">
              <a:avLst/>
            </a:prstGeom>
            <a:noFill/>
          </p:spPr>
          <p:txBody>
            <a:bodyPr wrap="square" rtlCol="0">
              <a:spAutoFit/>
            </a:bodyPr>
            <a:p>
              <a:pPr algn="l" fontAlgn="auto">
                <a:lnSpc>
                  <a:spcPct val="100000"/>
                </a:lnSpc>
                <a:spcAft>
                  <a:spcPts val="1000"/>
                </a:spcAft>
              </a:pPr>
              <a:r>
                <a:rPr lang="zh-CN" altLang="en-US" sz="1600" spc="150">
                  <a:solidFill>
                    <a:srgbClr val="FFFFFF">
                      <a:lumMod val="50000"/>
                    </a:srgbClr>
                  </a:solidFill>
                  <a:uFillTx/>
                  <a:latin typeface="楷体" panose="02010609060101010101" charset="-122"/>
                  <a:ea typeface="楷体" panose="02010609060101010101" charset="-122"/>
                  <a:cs typeface="楷体" panose="02010609060101010101" charset="-122"/>
                </a:rPr>
                <a:t>根据需要，教师可以示范玩一次或做一点儿热身活动，待幼儿完全理解了游戏规则后即可正式开始。</a:t>
              </a:r>
              <a:endParaRPr lang="zh-CN" altLang="en-US" sz="1600" spc="150">
                <a:solidFill>
                  <a:srgbClr val="FFFFFF">
                    <a:lumMod val="50000"/>
                  </a:srgbClr>
                </a:solidFill>
                <a:uFillTx/>
                <a:latin typeface="楷体" panose="02010609060101010101" charset="-122"/>
                <a:ea typeface="楷体" panose="02010609060101010101" charset="-122"/>
                <a:cs typeface="楷体" panose="02010609060101010101" charset="-122"/>
              </a:endParaRPr>
            </a:p>
          </p:txBody>
        </p:sp>
        <p:sp>
          <p:nvSpPr>
            <p:cNvPr id="21" name="文本框 20"/>
            <p:cNvSpPr txBox="1"/>
            <p:nvPr>
              <p:custDataLst>
                <p:tags r:id="rId16"/>
              </p:custDataLst>
            </p:nvPr>
          </p:nvSpPr>
          <p:spPr>
            <a:xfrm>
              <a:off x="9914" y="5428"/>
              <a:ext cx="2509" cy="847"/>
            </a:xfrm>
            <a:prstGeom prst="rect">
              <a:avLst/>
            </a:prstGeom>
            <a:noFill/>
          </p:spPr>
          <p:txBody>
            <a:bodyPr wrap="square" bIns="0" rtlCol="0">
              <a:spAutoFit/>
            </a:bodyPr>
            <a:p>
              <a:pPr algn="l" fontAlgn="auto">
                <a:lnSpc>
                  <a:spcPct val="100000"/>
                </a:lnSpc>
              </a:pPr>
              <a:r>
                <a:rPr lang="en-US" altLang="zh-CN" sz="1600" dirty="0">
                  <a:solidFill>
                    <a:srgbClr val="88801B"/>
                  </a:solidFill>
                  <a:uFillTx/>
                  <a:latin typeface="思源黑体 CN Heavy" panose="020B0A00000000000000" charset="-122"/>
                  <a:ea typeface="思源黑体 CN Heavy" panose="020B0A00000000000000" charset="-122"/>
                </a:rPr>
                <a:t>第三，正式组织游戏活动。</a:t>
              </a:r>
              <a:endParaRPr lang="en-US" altLang="zh-CN" sz="1600" dirty="0">
                <a:solidFill>
                  <a:srgbClr val="88801B"/>
                </a:solidFill>
                <a:uFillTx/>
                <a:latin typeface="思源黑体 CN Heavy" panose="020B0A00000000000000" charset="-122"/>
                <a:ea typeface="思源黑体 CN Heavy" panose="020B0A00000000000000" charset="-122"/>
              </a:endParaRPr>
            </a:p>
          </p:txBody>
        </p:sp>
        <p:sp>
          <p:nvSpPr>
            <p:cNvPr id="22" name="文本框 21"/>
            <p:cNvSpPr txBox="1"/>
            <p:nvPr>
              <p:custDataLst>
                <p:tags r:id="rId17"/>
              </p:custDataLst>
            </p:nvPr>
          </p:nvSpPr>
          <p:spPr>
            <a:xfrm>
              <a:off x="12653" y="5916"/>
              <a:ext cx="2509" cy="847"/>
            </a:xfrm>
            <a:prstGeom prst="rect">
              <a:avLst/>
            </a:prstGeom>
            <a:noFill/>
          </p:spPr>
          <p:txBody>
            <a:bodyPr wrap="square" bIns="0" rtlCol="0">
              <a:spAutoFit/>
            </a:bodyPr>
            <a:p>
              <a:pPr algn="l" fontAlgn="auto">
                <a:lnSpc>
                  <a:spcPct val="100000"/>
                </a:lnSpc>
              </a:pPr>
              <a:r>
                <a:rPr lang="en-US" altLang="zh-CN" sz="1600" dirty="0">
                  <a:solidFill>
                    <a:srgbClr val="768E20"/>
                  </a:solidFill>
                  <a:uFillTx/>
                  <a:latin typeface="思源黑体 CN Heavy" panose="020B0A00000000000000" charset="-122"/>
                  <a:ea typeface="思源黑体 CN Heavy" panose="020B0A00000000000000" charset="-122"/>
                </a:rPr>
                <a:t>第四，做好游戏的评价工作。</a:t>
              </a:r>
              <a:endParaRPr lang="en-US" altLang="zh-CN" sz="1600" dirty="0">
                <a:solidFill>
                  <a:srgbClr val="768E20"/>
                </a:solidFill>
                <a:uFillTx/>
                <a:latin typeface="思源黑体 CN Heavy" panose="020B0A00000000000000" charset="-122"/>
                <a:ea typeface="思源黑体 CN Heavy" panose="020B0A00000000000000" charset="-122"/>
              </a:endParaRPr>
            </a:p>
          </p:txBody>
        </p:sp>
        <p:sp>
          <p:nvSpPr>
            <p:cNvPr id="25" name="文本框 24"/>
            <p:cNvSpPr txBox="1"/>
            <p:nvPr>
              <p:custDataLst>
                <p:tags r:id="rId18"/>
              </p:custDataLst>
            </p:nvPr>
          </p:nvSpPr>
          <p:spPr>
            <a:xfrm flipH="1">
              <a:off x="9873" y="7046"/>
              <a:ext cx="2597" cy="2470"/>
            </a:xfrm>
            <a:prstGeom prst="rect">
              <a:avLst/>
            </a:prstGeom>
            <a:noFill/>
          </p:spPr>
          <p:txBody>
            <a:bodyPr wrap="square" rtlCol="0">
              <a:spAutoFit/>
            </a:bodyPr>
            <a:p>
              <a:pPr algn="l" fontAlgn="auto">
                <a:lnSpc>
                  <a:spcPct val="100000"/>
                </a:lnSpc>
                <a:spcAft>
                  <a:spcPts val="1000"/>
                </a:spcAft>
              </a:pPr>
              <a:r>
                <a:rPr lang="zh-CN" altLang="en-US" sz="1600" spc="150">
                  <a:solidFill>
                    <a:srgbClr val="FFFFFF">
                      <a:lumMod val="50000"/>
                    </a:srgbClr>
                  </a:solidFill>
                  <a:uFillTx/>
                  <a:latin typeface="楷体" panose="02010609060101010101" charset="-122"/>
                  <a:ea typeface="楷体" panose="02010609060101010101" charset="-122"/>
                  <a:cs typeface="楷体" panose="02010609060101010101" charset="-122"/>
                </a:rPr>
                <a:t>为了带动游戏活动的进程，教师也可适度参与游戏，并关注每个幼儿的参与度。</a:t>
              </a:r>
              <a:endParaRPr lang="zh-CN" altLang="en-US" sz="1600" spc="150">
                <a:solidFill>
                  <a:srgbClr val="FFFFFF">
                    <a:lumMod val="50000"/>
                  </a:srgbClr>
                </a:solidFill>
                <a:uFillTx/>
                <a:latin typeface="楷体" panose="02010609060101010101" charset="-122"/>
                <a:ea typeface="楷体" panose="02010609060101010101" charset="-122"/>
                <a:cs typeface="楷体" panose="02010609060101010101" charset="-122"/>
              </a:endParaRPr>
            </a:p>
          </p:txBody>
        </p:sp>
        <p:sp>
          <p:nvSpPr>
            <p:cNvPr id="28" name="文本框 27"/>
            <p:cNvSpPr txBox="1"/>
            <p:nvPr>
              <p:custDataLst>
                <p:tags r:id="rId19"/>
              </p:custDataLst>
            </p:nvPr>
          </p:nvSpPr>
          <p:spPr>
            <a:xfrm flipH="1">
              <a:off x="12422" y="7267"/>
              <a:ext cx="5464" cy="2082"/>
            </a:xfrm>
            <a:prstGeom prst="rect">
              <a:avLst/>
            </a:prstGeom>
            <a:noFill/>
          </p:spPr>
          <p:txBody>
            <a:bodyPr wrap="square" rtlCol="0">
              <a:spAutoFit/>
            </a:bodyPr>
            <a:p>
              <a:pPr algn="l" fontAlgn="auto">
                <a:lnSpc>
                  <a:spcPct val="100000"/>
                </a:lnSpc>
                <a:spcAft>
                  <a:spcPts val="1000"/>
                </a:spcAft>
              </a:pPr>
              <a:r>
                <a:rPr lang="zh-CN" altLang="en-US" sz="1600" spc="150">
                  <a:solidFill>
                    <a:srgbClr val="FFFFFF">
                      <a:lumMod val="50000"/>
                    </a:srgbClr>
                  </a:solidFill>
                  <a:uFillTx/>
                  <a:latin typeface="楷体" panose="02010609060101010101" charset="-122"/>
                  <a:ea typeface="楷体" panose="02010609060101010101" charset="-122"/>
                  <a:cs typeface="楷体" panose="02010609060101010101" charset="-122"/>
                </a:rPr>
                <a:t>游戏结束时，教师可组织幼儿交流一下游戏中自己的所见、所想，以及自己的发现和内心的感受，并为每一个幼儿在游戏中的表现做出正面的、积极的评价。</a:t>
              </a:r>
              <a:endParaRPr lang="zh-CN" altLang="en-US" sz="1600" spc="150">
                <a:solidFill>
                  <a:srgbClr val="FFFFFF">
                    <a:lumMod val="50000"/>
                  </a:srgbClr>
                </a:solidFill>
                <a:uFillTx/>
                <a:latin typeface="楷体" panose="02010609060101010101" charset="-122"/>
                <a:ea typeface="楷体" panose="02010609060101010101" charset="-122"/>
                <a:cs typeface="楷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三、幼儿科学游戏的设计与指导</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 幼儿科学玩具</a:t>
            </a:r>
            <a:endParaRPr b="1">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58165" y="2035810"/>
            <a:ext cx="11074400" cy="478155"/>
          </a:xfrm>
          <a:prstGeom prst="rect">
            <a:avLst/>
          </a:prstGeom>
          <a:noFill/>
        </p:spPr>
        <p:txBody>
          <a:bodyPr wrap="square" rtlCol="0" anchor="t">
            <a:spAutoFit/>
          </a:bodyPr>
          <a:p>
            <a:pPr>
              <a:lnSpc>
                <a:spcPct val="140000"/>
              </a:lnSpc>
            </a:pPr>
            <a:r>
              <a:rPr>
                <a:latin typeface="微软雅黑" panose="020B0503020204020204" pitchFamily="34" charset="-122"/>
                <a:ea typeface="微软雅黑" panose="020B0503020204020204" pitchFamily="34" charset="-122"/>
              </a:rPr>
              <a:t>科学玩具作为幼儿科学游戏的物质前提，有很多的种类。具体包括以下几种</a:t>
            </a:r>
            <a:r>
              <a:rPr lang="zh-CN">
                <a:latin typeface="微软雅黑" panose="020B0503020204020204" pitchFamily="34" charset="-122"/>
                <a:ea typeface="微软雅黑" panose="020B0503020204020204" pitchFamily="34" charset="-122"/>
              </a:rPr>
              <a:t>：</a:t>
            </a:r>
            <a:endParaRPr lang="zh-CN">
              <a:latin typeface="微软雅黑" panose="020B0503020204020204" pitchFamily="34" charset="-122"/>
              <a:ea typeface="微软雅黑" panose="020B0503020204020204" pitchFamily="34" charset="-122"/>
            </a:endParaRPr>
          </a:p>
        </p:txBody>
      </p:sp>
      <p:sp>
        <p:nvSpPr>
          <p:cNvPr id="6" name="文本框 5"/>
          <p:cNvSpPr txBox="1"/>
          <p:nvPr/>
        </p:nvSpPr>
        <p:spPr>
          <a:xfrm>
            <a:off x="558165" y="2607310"/>
            <a:ext cx="11074400" cy="2802255"/>
          </a:xfrm>
          <a:prstGeom prst="rect">
            <a:avLst/>
          </a:prstGeom>
          <a:noFill/>
        </p:spPr>
        <p:txBody>
          <a:bodyPr wrap="square" rtlCol="0" anchor="t">
            <a:spAutoFit/>
          </a:bodyPr>
          <a:p>
            <a:pPr marL="285750" indent="-285750">
              <a:lnSpc>
                <a:spcPct val="140000"/>
              </a:lnSpc>
              <a:buFont typeface="Wingdings" panose="05000000000000000000" charset="0"/>
              <a:buChar char="l"/>
            </a:pPr>
            <a:r>
              <a:rPr>
                <a:latin typeface="楷体" panose="02010609060101010101" charset="-122"/>
                <a:ea typeface="楷体" panose="02010609060101010101" charset="-122"/>
                <a:cs typeface="楷体" panose="02010609060101010101" charset="-122"/>
              </a:rPr>
              <a:t>拖拉玩具——靠手拉动绳索而使玩具的轮子向前滚动，如小鸭子、小兔子等。</a:t>
            </a:r>
            <a:endParaRPr>
              <a:latin typeface="楷体" panose="02010609060101010101" charset="-122"/>
              <a:ea typeface="楷体" panose="02010609060101010101" charset="-122"/>
              <a:cs typeface="楷体" panose="02010609060101010101" charset="-122"/>
            </a:endParaRPr>
          </a:p>
          <a:p>
            <a:pPr marL="285750" indent="-285750">
              <a:lnSpc>
                <a:spcPct val="140000"/>
              </a:lnSpc>
              <a:buFont typeface="Wingdings" panose="05000000000000000000" charset="0"/>
              <a:buChar char="l"/>
            </a:pPr>
            <a:r>
              <a:rPr>
                <a:latin typeface="楷体" panose="02010609060101010101" charset="-122"/>
                <a:ea typeface="楷体" panose="02010609060101010101" charset="-122"/>
                <a:cs typeface="楷体" panose="02010609060101010101" charset="-122"/>
              </a:rPr>
              <a:t>敲打玩具——靠手或小木棍等工具敲打，使其发出声音，以探索声音是怎样产生的玩具，如小鼓、碰铃等。</a:t>
            </a:r>
            <a:endParaRPr>
              <a:latin typeface="楷体" panose="02010609060101010101" charset="-122"/>
              <a:ea typeface="楷体" panose="02010609060101010101" charset="-122"/>
              <a:cs typeface="楷体" panose="02010609060101010101" charset="-122"/>
            </a:endParaRPr>
          </a:p>
          <a:p>
            <a:pPr marL="285750" indent="-285750">
              <a:lnSpc>
                <a:spcPct val="140000"/>
              </a:lnSpc>
              <a:buFont typeface="Wingdings" panose="05000000000000000000" charset="0"/>
              <a:buChar char="l"/>
            </a:pPr>
            <a:r>
              <a:rPr>
                <a:latin typeface="楷体" panose="02010609060101010101" charset="-122"/>
                <a:ea typeface="楷体" panose="02010609060101010101" charset="-122"/>
                <a:cs typeface="楷体" panose="02010609060101010101" charset="-122"/>
              </a:rPr>
              <a:t>机械玩具——用手或钥匙转动发条的轴，使发条卷紧，在发条放松的过程中使玩具运动，如发条小汽车、小飞机等。</a:t>
            </a:r>
            <a:endParaRPr>
              <a:latin typeface="楷体" panose="02010609060101010101" charset="-122"/>
              <a:ea typeface="楷体" panose="02010609060101010101" charset="-122"/>
              <a:cs typeface="楷体" panose="02010609060101010101" charset="-122"/>
            </a:endParaRPr>
          </a:p>
          <a:p>
            <a:pPr marL="285750" indent="-285750">
              <a:lnSpc>
                <a:spcPct val="140000"/>
              </a:lnSpc>
              <a:buFont typeface="Wingdings" panose="05000000000000000000" charset="0"/>
              <a:buChar char="l"/>
            </a:pPr>
            <a:r>
              <a:rPr>
                <a:latin typeface="楷体" panose="02010609060101010101" charset="-122"/>
                <a:ea typeface="楷体" panose="02010609060101010101" charset="-122"/>
                <a:cs typeface="楷体" panose="02010609060101010101" charset="-122"/>
              </a:rPr>
              <a:t>电动玩具——靠电池的电力作动力，使玩具自行活动，如会拍照的小熊、碰碰船等。</a:t>
            </a:r>
            <a:endParaRPr>
              <a:latin typeface="楷体" panose="02010609060101010101" charset="-122"/>
              <a:ea typeface="楷体" panose="02010609060101010101" charset="-122"/>
              <a:cs typeface="楷体" panose="02010609060101010101" charset="-122"/>
            </a:endParaRPr>
          </a:p>
          <a:p>
            <a:pPr marL="285750" indent="-285750">
              <a:lnSpc>
                <a:spcPct val="140000"/>
              </a:lnSpc>
              <a:buFont typeface="Wingdings" panose="05000000000000000000" charset="0"/>
              <a:buChar char="l"/>
            </a:pPr>
            <a:r>
              <a:rPr>
                <a:latin typeface="楷体" panose="02010609060101010101" charset="-122"/>
                <a:ea typeface="楷体" panose="02010609060101010101" charset="-122"/>
                <a:cs typeface="楷体" panose="02010609060101010101" charset="-122"/>
              </a:rPr>
              <a:t>惯性玩具——用手推玩具，使玩具向前滚动。如惯性小汽车、小天鹅等。</a:t>
            </a:r>
            <a:endParaRPr>
              <a:latin typeface="楷体" panose="02010609060101010101" charset="-122"/>
              <a:ea typeface="楷体" panose="02010609060101010101" charset="-122"/>
              <a:cs typeface="楷体" panose="02010609060101010101" charset="-122"/>
            </a:endParaRPr>
          </a:p>
          <a:p>
            <a:pPr marL="285750" indent="-285750">
              <a:lnSpc>
                <a:spcPct val="140000"/>
              </a:lnSpc>
              <a:buFont typeface="Wingdings" panose="05000000000000000000" charset="0"/>
              <a:buChar char="l"/>
            </a:pPr>
            <a:r>
              <a:rPr>
                <a:latin typeface="楷体" panose="02010609060101010101" charset="-122"/>
                <a:ea typeface="楷体" panose="02010609060101010101" charset="-122"/>
                <a:cs typeface="楷体" panose="02010609060101010101" charset="-122"/>
              </a:rPr>
              <a:t>建构玩具——有小积塑、大积塑、大交通积塑、管型积塑（空管和软管积塑）等。</a:t>
            </a:r>
            <a:endParaRPr>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Oval 6" descr="#wm#_48_07_*Z"/>
          <p:cNvSpPr>
            <a:spLocks noChangeArrowheads="1"/>
          </p:cNvSpPr>
          <p:nvPr>
            <p:custDataLst>
              <p:tags r:id="rId1"/>
            </p:custDataLst>
          </p:nvPr>
        </p:nvSpPr>
        <p:spPr bwMode="auto">
          <a:xfrm>
            <a:off x="9002395" y="983351"/>
            <a:ext cx="1525588" cy="1530350"/>
          </a:xfrm>
          <a:prstGeom prst="ellipse">
            <a:avLst/>
          </a:prstGeom>
          <a:solidFill>
            <a:srgbClr val="00B050">
              <a:alpha val="69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charset="0"/>
                <a:sym typeface="Arial" panose="020B0604020202020204" pitchFamily="34" charset="0"/>
              </a:rPr>
              <a:t>目</a:t>
            </a:r>
            <a:endParaRPr kumimoji="0" lang="zh-CN" altLang="zh-CN"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charset="0"/>
              <a:sym typeface="Arial" panose="020B0604020202020204" pitchFamily="34" charset="0"/>
            </a:endParaRPr>
          </a:p>
        </p:txBody>
      </p:sp>
      <p:sp>
        <p:nvSpPr>
          <p:cNvPr id="36" name="Oval 7" descr="#wm#_48_07_*Z"/>
          <p:cNvSpPr>
            <a:spLocks noChangeArrowheads="1"/>
          </p:cNvSpPr>
          <p:nvPr>
            <p:custDataLst>
              <p:tags r:id="rId2"/>
            </p:custDataLst>
          </p:nvPr>
        </p:nvSpPr>
        <p:spPr bwMode="auto">
          <a:xfrm>
            <a:off x="10064433" y="2124764"/>
            <a:ext cx="927100" cy="928688"/>
          </a:xfrm>
          <a:prstGeom prst="ellipse">
            <a:avLst/>
          </a:prstGeom>
          <a:solidFill>
            <a:srgbClr val="00B050">
              <a:alpha val="35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录</a:t>
            </a:r>
            <a:endParaRPr kumimoji="0" lang="zh-CN" altLang="zh-CN"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37" name="文本框 31"/>
          <p:cNvSpPr txBox="1"/>
          <p:nvPr>
            <p:custDataLst>
              <p:tags r:id="rId3"/>
            </p:custDataLst>
          </p:nvPr>
        </p:nvSpPr>
        <p:spPr>
          <a:xfrm>
            <a:off x="9397683" y="2589901"/>
            <a:ext cx="611187" cy="2744788"/>
          </a:xfrm>
          <a:prstGeom prst="rect">
            <a:avLst/>
          </a:prstGeom>
          <a:noFill/>
          <a:ln w="9525">
            <a:noFill/>
          </a:ln>
        </p:spPr>
        <p:txBody>
          <a:bodyPr vert="eaVert" lIns="0" tIns="0" rIns="0" bIns="0" anchor="ctr"/>
          <a:lstStyle/>
          <a:p>
            <a:pPr eaLnBrk="1" hangingPunct="1"/>
            <a:r>
              <a:rPr lang="en-US" altLang="zh-CN" sz="3600" dirty="0">
                <a:solidFill>
                  <a:srgbClr val="DDDDDD"/>
                </a:solidFill>
                <a:latin typeface="华文细黑" panose="02010600040101010101" pitchFamily="2" charset="-122"/>
                <a:ea typeface="华文细黑" panose="02010600040101010101" pitchFamily="2" charset="-122"/>
              </a:rPr>
              <a:t>CONTENTS</a:t>
            </a:r>
            <a:endParaRPr lang="zh-CN" altLang="en-US" sz="3600" dirty="0">
              <a:solidFill>
                <a:srgbClr val="DDDDDD"/>
              </a:solidFill>
              <a:latin typeface="华文细黑" panose="02010600040101010101" pitchFamily="2" charset="-122"/>
              <a:ea typeface="华文细黑" panose="02010600040101010101" pitchFamily="2" charset="-122"/>
            </a:endParaRPr>
          </a:p>
        </p:txBody>
      </p:sp>
      <p:sp>
        <p:nvSpPr>
          <p:cNvPr id="20" name="Oval 6" descr="#wm#_48_07_*Z"/>
          <p:cNvSpPr>
            <a:spLocks noChangeArrowheads="1"/>
          </p:cNvSpPr>
          <p:nvPr>
            <p:custDataLst>
              <p:tags r:id="rId4"/>
            </p:custDataLst>
          </p:nvPr>
        </p:nvSpPr>
        <p:spPr bwMode="auto">
          <a:xfrm>
            <a:off x="2691130" y="197585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6" name="Oval 7" descr="#wm#_48_07_*Z"/>
          <p:cNvSpPr>
            <a:spLocks noChangeArrowheads="1"/>
          </p:cNvSpPr>
          <p:nvPr>
            <p:custDataLst>
              <p:tags r:id="rId5"/>
            </p:custDataLst>
          </p:nvPr>
        </p:nvSpPr>
        <p:spPr bwMode="auto">
          <a:xfrm>
            <a:off x="2648268" y="225684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7" name="文本框 38"/>
          <p:cNvSpPr txBox="1"/>
          <p:nvPr>
            <p:custDataLst>
              <p:tags r:id="rId6"/>
            </p:custDataLst>
          </p:nvPr>
        </p:nvSpPr>
        <p:spPr>
          <a:xfrm>
            <a:off x="3267710" y="1947545"/>
            <a:ext cx="441134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第一节　幼儿科学游戏 </a:t>
            </a:r>
            <a:endParaRPr lang="zh-CN" sz="2000" b="1" dirty="0">
              <a:latin typeface="华文细黑" panose="02010600040101010101" pitchFamily="2" charset="-122"/>
              <a:ea typeface="华文细黑" panose="02010600040101010101" pitchFamily="2" charset="-122"/>
            </a:endParaRPr>
          </a:p>
        </p:txBody>
      </p:sp>
      <p:sp>
        <p:nvSpPr>
          <p:cNvPr id="8" name="Oval 6" descr="#wm#_48_07_*Z"/>
          <p:cNvSpPr>
            <a:spLocks noChangeArrowheads="1"/>
          </p:cNvSpPr>
          <p:nvPr>
            <p:custDataLst>
              <p:tags r:id="rId7"/>
            </p:custDataLst>
          </p:nvPr>
        </p:nvSpPr>
        <p:spPr bwMode="auto">
          <a:xfrm>
            <a:off x="2691130" y="2804531"/>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9" name="Oval 7" descr="#wm#_48_07_*Z"/>
          <p:cNvSpPr>
            <a:spLocks noChangeArrowheads="1"/>
          </p:cNvSpPr>
          <p:nvPr>
            <p:custDataLst>
              <p:tags r:id="rId8"/>
            </p:custDataLst>
          </p:nvPr>
        </p:nvSpPr>
        <p:spPr bwMode="auto">
          <a:xfrm>
            <a:off x="2648268" y="3085519"/>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5" name="文本框 43"/>
          <p:cNvSpPr txBox="1"/>
          <p:nvPr>
            <p:custDataLst>
              <p:tags r:id="rId9"/>
            </p:custDataLst>
          </p:nvPr>
        </p:nvSpPr>
        <p:spPr>
          <a:xfrm>
            <a:off x="3267710" y="2775956"/>
            <a:ext cx="4301490"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第二节　生活中的幼儿科学教育 </a:t>
            </a:r>
            <a:endParaRPr lang="zh-CN" sz="2000" b="1" dirty="0">
              <a:latin typeface="华文细黑" panose="02010600040101010101" pitchFamily="2" charset="-122"/>
              <a:ea typeface="华文细黑" panose="02010600040101010101" pitchFamily="2" charset="-122"/>
            </a:endParaRPr>
          </a:p>
        </p:txBody>
      </p:sp>
      <p:sp>
        <p:nvSpPr>
          <p:cNvPr id="10" name="Oval 6" descr="#wm#_48_07_*Z"/>
          <p:cNvSpPr>
            <a:spLocks noChangeArrowheads="1"/>
          </p:cNvSpPr>
          <p:nvPr>
            <p:custDataLst>
              <p:tags r:id="rId10"/>
            </p:custDataLst>
          </p:nvPr>
        </p:nvSpPr>
        <p:spPr bwMode="auto">
          <a:xfrm>
            <a:off x="2691130" y="366749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11" name="Oval 7" descr="#wm#_48_07_*Z"/>
          <p:cNvSpPr>
            <a:spLocks noChangeArrowheads="1"/>
          </p:cNvSpPr>
          <p:nvPr>
            <p:custDataLst>
              <p:tags r:id="rId11"/>
            </p:custDataLst>
          </p:nvPr>
        </p:nvSpPr>
        <p:spPr bwMode="auto">
          <a:xfrm>
            <a:off x="2648268" y="395483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2" name="文本框 48"/>
          <p:cNvSpPr txBox="1"/>
          <p:nvPr>
            <p:custDataLst>
              <p:tags r:id="rId12"/>
            </p:custDataLst>
          </p:nvPr>
        </p:nvSpPr>
        <p:spPr>
          <a:xfrm>
            <a:off x="3267710" y="3604260"/>
            <a:ext cx="470725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第三节　家庭与社区中的幼儿科学教育 </a:t>
            </a:r>
            <a:endParaRPr lang="zh-CN" sz="2000" b="1" dirty="0">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sym typeface="+mn-ea"/>
              </a:rPr>
              <a:t>三、幼儿科学游戏的设计与指导</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558165" y="1455420"/>
            <a:ext cx="11074400" cy="2414905"/>
          </a:xfrm>
          <a:prstGeom prst="rect">
            <a:avLst/>
          </a:prstGeom>
          <a:noFill/>
        </p:spPr>
        <p:txBody>
          <a:bodyPr wrap="square" rtlCol="0" anchor="t">
            <a:spAutoFit/>
          </a:bodyPr>
          <a:p>
            <a:pPr marL="285750" indent="-285750">
              <a:lnSpc>
                <a:spcPct val="140000"/>
              </a:lnSpc>
              <a:buFont typeface="Wingdings" panose="05000000000000000000" charset="0"/>
              <a:buChar char="l"/>
            </a:pPr>
            <a:r>
              <a:rPr>
                <a:latin typeface="楷体" panose="02010609060101010101" charset="-122"/>
                <a:ea typeface="楷体" panose="02010609060101010101" charset="-122"/>
                <a:cs typeface="楷体" panose="02010609060101010101" charset="-122"/>
              </a:rPr>
              <a:t>声控玩具——靠电池的电力与声控元件做动力拨动开关，玩具发出声音，如音乐盒发出优美的乐曲，小电话发出铃声和音乐声等。</a:t>
            </a:r>
            <a:endParaRPr>
              <a:latin typeface="楷体" panose="02010609060101010101" charset="-122"/>
              <a:ea typeface="楷体" panose="02010609060101010101" charset="-122"/>
              <a:cs typeface="楷体" panose="02010609060101010101" charset="-122"/>
            </a:endParaRPr>
          </a:p>
          <a:p>
            <a:pPr marL="285750" indent="-285750">
              <a:lnSpc>
                <a:spcPct val="140000"/>
              </a:lnSpc>
              <a:buFont typeface="Wingdings" panose="05000000000000000000" charset="0"/>
              <a:buChar char="l"/>
            </a:pPr>
            <a:r>
              <a:rPr>
                <a:latin typeface="楷体" panose="02010609060101010101" charset="-122"/>
                <a:ea typeface="楷体" panose="02010609060101010101" charset="-122"/>
                <a:cs typeface="楷体" panose="02010609060101010101" charset="-122"/>
              </a:rPr>
              <a:t>声光玩具——靠电池的电力作动力拨动开关，玩具中的伸缩杆滑动而摩擦打火石，使之发光发声，如电光冲锋枪、警车、救火车等。</a:t>
            </a:r>
            <a:endParaRPr>
              <a:latin typeface="楷体" panose="02010609060101010101" charset="-122"/>
              <a:ea typeface="楷体" panose="02010609060101010101" charset="-122"/>
              <a:cs typeface="楷体" panose="02010609060101010101" charset="-122"/>
            </a:endParaRPr>
          </a:p>
          <a:p>
            <a:pPr marL="285750" indent="-285750">
              <a:lnSpc>
                <a:spcPct val="140000"/>
              </a:lnSpc>
              <a:buFont typeface="Wingdings" panose="05000000000000000000" charset="0"/>
              <a:buChar char="l"/>
            </a:pPr>
            <a:r>
              <a:rPr>
                <a:latin typeface="楷体" panose="02010609060101010101" charset="-122"/>
                <a:ea typeface="楷体" panose="02010609060101010101" charset="-122"/>
                <a:cs typeface="楷体" panose="02010609060101010101" charset="-122"/>
              </a:rPr>
              <a:t>遥控玩具——靠电池的电力做动力，玩具上有根天线接收无线控制信号，靠手中的遥控器控制和指挥玩具行动。</a:t>
            </a:r>
            <a:endParaRPr>
              <a:latin typeface="楷体" panose="02010609060101010101" charset="-122"/>
              <a:ea typeface="楷体" panose="02010609060101010101" charset="-122"/>
              <a:cs typeface="楷体" panose="02010609060101010101" charset="-122"/>
            </a:endParaRPr>
          </a:p>
        </p:txBody>
      </p:sp>
      <p:pic>
        <p:nvPicPr>
          <p:cNvPr id="2" name="图片 1" descr="703d03bd008a2020c9a84ec7e610913c"/>
          <p:cNvPicPr>
            <a:picLocks noChangeAspect="1"/>
          </p:cNvPicPr>
          <p:nvPr/>
        </p:nvPicPr>
        <p:blipFill>
          <a:blip r:embed="rId1">
            <a:clrChange>
              <a:clrFrom>
                <a:srgbClr val="FFFFFF">
                  <a:alpha val="100000"/>
                </a:srgbClr>
              </a:clrFrom>
              <a:clrTo>
                <a:srgbClr val="FFFFFF">
                  <a:alpha val="100000"/>
                  <a:alpha val="0"/>
                </a:srgbClr>
              </a:clrTo>
            </a:clrChange>
          </a:blip>
          <a:srcRect t="42510"/>
          <a:stretch>
            <a:fillRect/>
          </a:stretch>
        </p:blipFill>
        <p:spPr>
          <a:xfrm>
            <a:off x="2947670" y="4078605"/>
            <a:ext cx="3759835" cy="1620520"/>
          </a:xfrm>
          <a:prstGeom prst="rect">
            <a:avLst/>
          </a:prstGeom>
        </p:spPr>
      </p:pic>
      <p:pic>
        <p:nvPicPr>
          <p:cNvPr id="5" name="图片 4" descr="src=http%3A%2F%2Fimg.alicdn.com%2Fbao%2Fuploaded%2Fi2%2F2211931851325%2FO1CN01mlLvCG1op584uN5wB_%21%210-item_pic.jpg&amp;refer=http%3A%2F%2Fimg.alicdn.webp"/>
          <p:cNvPicPr>
            <a:picLocks noChangeAspect="1"/>
          </p:cNvPicPr>
          <p:nvPr/>
        </p:nvPicPr>
        <p:blipFill>
          <a:blip r:embed="rId2">
            <a:clrChange>
              <a:clrFrom>
                <a:srgbClr val="FFFFFF">
                  <a:alpha val="100000"/>
                </a:srgbClr>
              </a:clrFrom>
              <a:clrTo>
                <a:srgbClr val="FFFFFF">
                  <a:alpha val="100000"/>
                  <a:alpha val="0"/>
                </a:srgbClr>
              </a:clrTo>
            </a:clrChange>
          </a:blip>
          <a:srcRect t="8777" b="20203"/>
          <a:stretch>
            <a:fillRect/>
          </a:stretch>
        </p:blipFill>
        <p:spPr>
          <a:xfrm>
            <a:off x="836930" y="4078605"/>
            <a:ext cx="1779270" cy="1685290"/>
          </a:xfrm>
          <a:prstGeom prst="rect">
            <a:avLst/>
          </a:prstGeom>
        </p:spPr>
      </p:pic>
      <p:pic>
        <p:nvPicPr>
          <p:cNvPr id="7" name="图片 6" descr="d28c03e6b950e1bc8f9dcde5d78b8992"/>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868160" y="3824605"/>
            <a:ext cx="1874520" cy="1874520"/>
          </a:xfrm>
          <a:prstGeom prst="rect">
            <a:avLst/>
          </a:prstGeom>
        </p:spPr>
      </p:pic>
      <p:pic>
        <p:nvPicPr>
          <p:cNvPr id="9" name="图片 8" descr="7b859d2e1f83ac36741476c1a3812d25"/>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9553575" y="3923030"/>
            <a:ext cx="1610360" cy="167767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四、幼儿科学游戏活动举例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5015865" y="1068070"/>
            <a:ext cx="2514600" cy="478155"/>
          </a:xfrm>
          <a:prstGeom prst="rect">
            <a:avLst/>
          </a:prstGeom>
          <a:noFill/>
        </p:spPr>
        <p:txBody>
          <a:bodyPr wrap="square" rtlCol="0" anchor="t">
            <a:spAutoFit/>
          </a:bodyPr>
          <a:p>
            <a:pPr indent="0">
              <a:lnSpc>
                <a:spcPct val="140000"/>
              </a:lnSpc>
              <a:buFont typeface="Wingdings" panose="05000000000000000000" charset="0"/>
              <a:buNone/>
            </a:pPr>
            <a:r>
              <a:rPr b="1">
                <a:solidFill>
                  <a:srgbClr val="FF0000"/>
                </a:solidFill>
                <a:latin typeface="微软雅黑" panose="020B0503020204020204" pitchFamily="34" charset="-122"/>
                <a:ea typeface="微软雅黑" panose="020B0503020204020204" pitchFamily="34" charset="-122"/>
              </a:rPr>
              <a:t>（一）小班：有趣的水</a:t>
            </a:r>
            <a:endParaRPr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82600" y="1536065"/>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活动目标：</a:t>
            </a:r>
            <a:endParaRPr lang="zh-CN" altLang="en-US" b="1">
              <a:latin typeface="华文楷体" panose="02010600040101010101" charset="-122"/>
              <a:ea typeface="华文楷体" panose="02010600040101010101" charset="-122"/>
            </a:endParaRPr>
          </a:p>
        </p:txBody>
      </p:sp>
      <p:sp>
        <p:nvSpPr>
          <p:cNvPr id="3" name="文本框 2"/>
          <p:cNvSpPr txBox="1"/>
          <p:nvPr/>
        </p:nvSpPr>
        <p:spPr>
          <a:xfrm>
            <a:off x="723900" y="1904365"/>
            <a:ext cx="7593330" cy="8102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通过游戏，观察、比较、了解水的无色、无味、透明、会流动的特性。</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在游戏中体验玩水的乐趣。</a:t>
            </a:r>
            <a:endParaRPr lang="zh-CN" altLang="en-US">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482600" y="2714625"/>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活动准备：</a:t>
            </a:r>
            <a:endParaRPr lang="zh-CN" altLang="en-US" b="1">
              <a:latin typeface="华文楷体" panose="02010600040101010101" charset="-122"/>
              <a:ea typeface="华文楷体" panose="02010600040101010101" charset="-122"/>
            </a:endParaRPr>
          </a:p>
        </p:txBody>
      </p:sp>
      <p:sp>
        <p:nvSpPr>
          <p:cNvPr id="7" name="文本框 6"/>
          <p:cNvSpPr txBox="1"/>
          <p:nvPr/>
        </p:nvSpPr>
        <p:spPr>
          <a:xfrm>
            <a:off x="800100" y="3082925"/>
            <a:ext cx="10145395" cy="152971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幼儿用书。</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一盆清水、一盆白色水。</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3. 各种运水工具：有孔的塑料袋、小水壶、小碗、瓶子、杯子等；每组一个大盆和三个水桶。</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4. 盛满水、盖上有孔的饮料瓶每人一个。</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571500" y="4612640"/>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活动过程：</a:t>
            </a:r>
            <a:endParaRPr lang="zh-CN" altLang="en-US" b="1">
              <a:latin typeface="华文楷体" panose="02010600040101010101" charset="-122"/>
              <a:ea typeface="华文楷体" panose="02010600040101010101" charset="-122"/>
            </a:endParaRPr>
          </a:p>
        </p:txBody>
      </p:sp>
      <p:sp>
        <p:nvSpPr>
          <p:cNvPr id="10" name="文本框 9"/>
          <p:cNvSpPr txBox="1"/>
          <p:nvPr/>
        </p:nvSpPr>
        <p:spPr>
          <a:xfrm>
            <a:off x="800100" y="4904740"/>
            <a:ext cx="5040630" cy="45085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 引导幼儿运用多种感官感知水的特点。</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800100" y="5355590"/>
            <a:ext cx="10145395"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（1）感知水是无色、透明的。</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教师：这里有一个玩具，如果我把它丢到水里，我们还能看见它吗？</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（请一个幼儿轻轻地将玩具放进水里，其他幼儿观察）</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四、幼儿科学游戏活动举例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3" name="文本框 2"/>
          <p:cNvSpPr txBox="1"/>
          <p:nvPr/>
        </p:nvSpPr>
        <p:spPr>
          <a:xfrm>
            <a:off x="571500" y="1396365"/>
            <a:ext cx="10450195" cy="476758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教师：你们能看见玩具吗？为什么我们能看见玩具呢？</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（教师启发幼儿说说水的颜色和透明性，然后出示一盆白色水，并将玩具轻轻放进去，请幼儿观察）</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教师：这一盆水怎样？和我们平时见的水有什么不一样？</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教师：请你看看玩具放在里面会怎样？为什么看不清楚玩具呢？</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（2）教师小结</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教师：原来水是没有颜色、透明的。</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进行玩水游戏，感知水无味、会流动的特点。</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（1）运水游戏，感知水的流动性。</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教师：这里有各种运水工具，小水壶、有孔的塑料袋、小碗、小杯子等，请你选一个自己喜欢的，然后用它把水盆里的水装进桶里。</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（2）幼儿相互交流运水的感受。</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教师：盆里的水都运到桶里了吗？</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你是怎么运的？你发现水会流动了吗？</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四、幼儿科学游戏活动举例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3" name="文本框 2"/>
          <p:cNvSpPr txBox="1"/>
          <p:nvPr/>
        </p:nvSpPr>
        <p:spPr>
          <a:xfrm>
            <a:off x="355600" y="1231265"/>
            <a:ext cx="10450195" cy="548703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（3）闻一闻水的味道。</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教师：请你闻一闻桶里的水有没有味道？</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（4）教师小结。</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教师：原来水不仅是没有颜色、透明的，而且还没有味道，会流动呢。</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3. 户外游戏：看谁的水射得远。</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请幼儿一人拿一个装满水的饮料瓶当小水枪，挤一挤瓶子，看谁的水射得最远。</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a:latin typeface="华文楷体" panose="02010600040101010101" charset="-122"/>
                <a:ea typeface="华文楷体" panose="02010600040101010101" charset="-122"/>
                <a:cs typeface="华文楷体" panose="02010600040101010101" charset="-122"/>
              </a:rPr>
              <a:t>活动建议：</a:t>
            </a:r>
            <a:endParaRPr lang="zh-CN" altLang="en-US" b="1">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 区角活动：将活动材料放在区角里，供幼儿游戏。</a:t>
            </a:r>
            <a:endParaRPr lang="zh-CN" altLang="en-US" b="1">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 家园共育：请家长协助教师为每个孩子准备一个盖子打好孔的饮料瓶；请家长在家中进一步引导幼儿感受水的特性，如在洗澡、游泳、浇花等过程中感受。</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a:latin typeface="华文楷体" panose="02010600040101010101" charset="-122"/>
                <a:ea typeface="华文楷体" panose="02010600040101010101" charset="-122"/>
                <a:cs typeface="华文楷体" panose="02010600040101010101" charset="-122"/>
              </a:rPr>
              <a:t>活动分析：</a:t>
            </a:r>
            <a:endParaRPr lang="zh-CN" altLang="en-US" b="1">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这节活动的重点是引导幼儿观察水无色、无味、透明、会流动的特点。活动中，教师通过提问、启发、观察、实验、游戏等多种形式来帮助幼儿进行认知。</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    小班幼儿往往会将水无色的特性说成水是白色的，因此活动设计中教师使用了清水和白色水两种，让幼儿进行对比观察。</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四、幼儿科学游戏活动举例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5015865" y="1068070"/>
            <a:ext cx="2514600" cy="478155"/>
          </a:xfrm>
          <a:prstGeom prst="rect">
            <a:avLst/>
          </a:prstGeom>
          <a:noFill/>
        </p:spPr>
        <p:txBody>
          <a:bodyPr wrap="square" rtlCol="0" anchor="t">
            <a:spAutoFit/>
          </a:bodyPr>
          <a:p>
            <a:pPr indent="0">
              <a:lnSpc>
                <a:spcPct val="140000"/>
              </a:lnSpc>
              <a:buFont typeface="Wingdings" panose="05000000000000000000" charset="0"/>
              <a:buNone/>
            </a:pPr>
            <a:r>
              <a:rPr b="1">
                <a:solidFill>
                  <a:srgbClr val="FF0000"/>
                </a:solidFill>
                <a:latin typeface="微软雅黑" panose="020B0503020204020204" pitchFamily="34" charset="-122"/>
                <a:ea typeface="微软雅黑" panose="020B0503020204020204" pitchFamily="34" charset="-122"/>
              </a:rPr>
              <a:t>（二）小班：爱宝宝</a:t>
            </a:r>
            <a:endParaRPr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82600" y="1536065"/>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活动目标：</a:t>
            </a:r>
            <a:endParaRPr lang="zh-CN" altLang="en-US" b="1">
              <a:latin typeface="华文楷体" panose="02010600040101010101" charset="-122"/>
              <a:ea typeface="华文楷体" panose="02010600040101010101" charset="-122"/>
            </a:endParaRPr>
          </a:p>
        </p:txBody>
      </p:sp>
      <p:sp>
        <p:nvSpPr>
          <p:cNvPr id="3" name="文本框 2"/>
          <p:cNvSpPr txBox="1"/>
          <p:nvPr/>
        </p:nvSpPr>
        <p:spPr>
          <a:xfrm>
            <a:off x="723900" y="1904365"/>
            <a:ext cx="7593330"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通过观察图片，让幼儿了解几种动物爸爸妈妈爱宝宝的方式。</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愿意积极参与活动，初步学习看图并表述自己对图意的理解。</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3. 在教师的鼓励下，积极遵守游戏规则。</a:t>
            </a:r>
            <a:endParaRPr lang="zh-CN" altLang="en-US">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571500" y="3074670"/>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活动准备：</a:t>
            </a:r>
            <a:endParaRPr lang="zh-CN" altLang="en-US" b="1">
              <a:latin typeface="华文楷体" panose="02010600040101010101" charset="-122"/>
              <a:ea typeface="华文楷体" panose="02010600040101010101" charset="-122"/>
            </a:endParaRPr>
          </a:p>
        </p:txBody>
      </p:sp>
      <p:sp>
        <p:nvSpPr>
          <p:cNvPr id="7" name="文本框 6"/>
          <p:cNvSpPr txBox="1"/>
          <p:nvPr/>
        </p:nvSpPr>
        <p:spPr>
          <a:xfrm>
            <a:off x="800100" y="3358515"/>
            <a:ext cx="10145395" cy="45085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幼儿用书、教学挂图。</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571500" y="3809365"/>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活动过程：</a:t>
            </a:r>
            <a:endParaRPr lang="zh-CN" altLang="en-US" b="1">
              <a:latin typeface="华文楷体" panose="02010600040101010101" charset="-122"/>
              <a:ea typeface="华文楷体" panose="02010600040101010101" charset="-122"/>
            </a:endParaRPr>
          </a:p>
        </p:txBody>
      </p:sp>
      <p:sp>
        <p:nvSpPr>
          <p:cNvPr id="11" name="文本框 10"/>
          <p:cNvSpPr txBox="1"/>
          <p:nvPr/>
        </p:nvSpPr>
        <p:spPr>
          <a:xfrm>
            <a:off x="723900" y="4177665"/>
            <a:ext cx="10145395" cy="18897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用游戏与谈话相结合的方式导入活动，激发幼儿的活动兴趣。</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游戏——找朋友。幼儿随着《找朋友》的音乐找到自己的好朋友。</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教师：小朋友们都找到自己的好朋友了，那你喜欢他吗？你会用什么方法告诉他你喜欢他呢？</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（鼓励幼儿用各种动作表达自己对朋友的喜爱）</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教师：爸爸妈妈都是怎么喜欢我们的呢？</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四、幼儿科学游戏活动举例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3" name="文本框 2"/>
          <p:cNvSpPr txBox="1"/>
          <p:nvPr/>
        </p:nvSpPr>
        <p:spPr>
          <a:xfrm>
            <a:off x="355600" y="1231265"/>
            <a:ext cx="11555095" cy="512699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教师：无论好朋友还是爸爸妈妈都很喜欢我们，对我们表达喜欢的方法也不一样。其实小动物们也有自己表达喜欢的方法。</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逐一出示图片并引导幼儿看图，了解几种动物爸爸妈妈爱宝宝的不同方式。</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教师：这是谁？小企鹅在哪里？为什么它要躲在爸爸的肚子下呢？</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教师：这是谁？你找到小袋鼠了吗？它在哪里？小袋鼠在妈妈的袋袋里会怎么样？</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教师：蚂蚁宝宝住在哪里？它们的洞穴是谁挖的呢？</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教师：这只狗妈妈在做什么？只有一只狗宝宝吗？狗宝宝在吃奶时，表情是怎样的？我们一起来学一学。你在做这个表情时心里感觉是怎样的啊？</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3. 游戏：爱宝宝。</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教师弹奏《找朋友》的音乐，并改编歌词。幼儿根据歌词里说的动物名称，找到朋友，并表达出对他的喜爱。</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a:latin typeface="华文楷体" panose="02010600040101010101" charset="-122"/>
                <a:ea typeface="华文楷体" panose="02010600040101010101" charset="-122"/>
                <a:cs typeface="华文楷体" panose="02010600040101010101" charset="-122"/>
              </a:rPr>
              <a:t>活动建议：</a:t>
            </a:r>
            <a:endParaRPr lang="zh-CN" altLang="en-US" b="1">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  领域渗透：活动中渗透了音乐领域，调动、增强了幼儿学习的兴趣。</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     区角活动：将挂图贴在科学角，鼓励幼儿看图说说几种动物爸爸妈妈爱宝宝的不同方式。教师注意倾听幼儿的讲述，做好个体评价。</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四、幼儿科学游戏活动举例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3" name="文本框 2"/>
          <p:cNvSpPr txBox="1"/>
          <p:nvPr/>
        </p:nvSpPr>
        <p:spPr>
          <a:xfrm>
            <a:off x="318770" y="1218565"/>
            <a:ext cx="11555095" cy="3192780"/>
          </a:xfrm>
          <a:prstGeom prst="rect">
            <a:avLst/>
          </a:prstGeom>
          <a:noFill/>
        </p:spPr>
        <p:txBody>
          <a:bodyPr wrap="square" rtlCol="0" anchor="t">
            <a:spAutoFit/>
          </a:bodyPr>
          <a:p>
            <a:pPr>
              <a:lnSpc>
                <a:spcPct val="160000"/>
              </a:lnSpc>
            </a:pPr>
            <a:r>
              <a:rPr lang="zh-CN" altLang="en-US">
                <a:latin typeface="华文楷体" panose="02010600040101010101" charset="-122"/>
                <a:ea typeface="华文楷体" panose="02010600040101010101" charset="-122"/>
                <a:cs typeface="华文楷体" panose="02010600040101010101" charset="-122"/>
              </a:rPr>
              <a:t>家园共育：请爸爸妈妈向幼儿介绍更多动物爸爸妈妈爱宝宝的方式。</a:t>
            </a:r>
            <a:endParaRPr lang="zh-CN" altLang="en-US">
              <a:latin typeface="华文楷体" panose="02010600040101010101" charset="-122"/>
              <a:ea typeface="华文楷体" panose="02010600040101010101" charset="-122"/>
              <a:cs typeface="华文楷体" panose="02010600040101010101" charset="-122"/>
            </a:endParaRPr>
          </a:p>
          <a:p>
            <a:pPr>
              <a:lnSpc>
                <a:spcPct val="160000"/>
              </a:lnSpc>
            </a:pPr>
            <a:r>
              <a:rPr lang="zh-CN" altLang="en-US" b="1">
                <a:latin typeface="华文楷体" panose="02010600040101010101" charset="-122"/>
                <a:ea typeface="华文楷体" panose="02010600040101010101" charset="-122"/>
                <a:cs typeface="华文楷体" panose="02010600040101010101" charset="-122"/>
              </a:rPr>
              <a:t>活动分析：</a:t>
            </a:r>
            <a:endParaRPr lang="zh-CN" altLang="en-US" b="1">
              <a:latin typeface="华文楷体" panose="02010600040101010101" charset="-122"/>
              <a:ea typeface="华文楷体" panose="02010600040101010101" charset="-122"/>
              <a:cs typeface="华文楷体" panose="02010600040101010101" charset="-122"/>
            </a:endParaRPr>
          </a:p>
          <a:p>
            <a:pPr>
              <a:lnSpc>
                <a:spcPct val="160000"/>
              </a:lnSpc>
            </a:pPr>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这节活动的重点是引导幼儿了解几种不同动物爸爸妈妈爱宝宝的方式。通过这节活动，教师可以使幼儿感受并更深切地体验爱的含义，对幼儿来说具有非常积极的教育作用。教学活动设计将找朋友的游戏方式贯穿始终，这不仅能让幼儿更好地体验爱，达到教学目标，而且也能使幼儿与多位同伴进行游戏，增进他们的社会性交往。</a:t>
            </a:r>
            <a:endParaRPr lang="zh-CN" altLang="en-US">
              <a:latin typeface="华文楷体" panose="02010600040101010101" charset="-122"/>
              <a:ea typeface="华文楷体" panose="02010600040101010101" charset="-122"/>
              <a:cs typeface="华文楷体" panose="02010600040101010101" charset="-122"/>
            </a:endParaRPr>
          </a:p>
          <a:p>
            <a:pPr>
              <a:lnSpc>
                <a:spcPct val="160000"/>
              </a:lnSpc>
            </a:pPr>
            <a:r>
              <a:rPr lang="zh-CN" altLang="en-US">
                <a:latin typeface="华文楷体" panose="02010600040101010101" charset="-122"/>
                <a:ea typeface="华文楷体" panose="02010600040101010101" charset="-122"/>
                <a:cs typeface="华文楷体" panose="02010600040101010101" charset="-122"/>
              </a:rPr>
              <a:t>      在音乐弹奏活动环节，教师应视幼儿情况由慢至快地进行，歌词的创编也应结合游戏要求，并给予幼儿一定的提示，如“袋鼠妈妈爱宝宝，宝宝装在袋袋里，真安全真舒服，爸爸妈妈喜欢你”。</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四、幼儿科学游戏活动举例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4726940" y="1290955"/>
            <a:ext cx="2738120" cy="478155"/>
          </a:xfrm>
          <a:prstGeom prst="rect">
            <a:avLst/>
          </a:prstGeom>
          <a:noFill/>
        </p:spPr>
        <p:txBody>
          <a:bodyPr wrap="square" rtlCol="0" anchor="t">
            <a:spAutoFit/>
          </a:bodyPr>
          <a:p>
            <a:pPr indent="0">
              <a:lnSpc>
                <a:spcPct val="140000"/>
              </a:lnSpc>
              <a:buFont typeface="Wingdings" panose="05000000000000000000" charset="0"/>
              <a:buNone/>
            </a:pPr>
            <a:r>
              <a:rPr b="1">
                <a:solidFill>
                  <a:srgbClr val="FF0000"/>
                </a:solidFill>
                <a:latin typeface="微软雅黑" panose="020B0503020204020204" pitchFamily="34" charset="-122"/>
                <a:ea typeface="微软雅黑" panose="020B0503020204020204" pitchFamily="34" charset="-122"/>
              </a:rPr>
              <a:t>（三）小班：会唱歌的车</a:t>
            </a:r>
            <a:endParaRPr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82600" y="1980565"/>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活动目标：</a:t>
            </a:r>
            <a:endParaRPr lang="zh-CN" altLang="en-US" b="1">
              <a:latin typeface="华文楷体" panose="02010600040101010101" charset="-122"/>
              <a:ea typeface="华文楷体" panose="02010600040101010101" charset="-122"/>
            </a:endParaRPr>
          </a:p>
        </p:txBody>
      </p:sp>
      <p:sp>
        <p:nvSpPr>
          <p:cNvPr id="3" name="文本框 2"/>
          <p:cNvSpPr txBox="1"/>
          <p:nvPr/>
        </p:nvSpPr>
        <p:spPr>
          <a:xfrm>
            <a:off x="786130" y="2379980"/>
            <a:ext cx="7593330"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感知、辨别不同车子发出的不同声音。</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认识一些常见的、不同用途的车。</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3. 愿意积极参加游戏活动，模仿各种车发出的不同声音。</a:t>
            </a:r>
            <a:endParaRPr lang="zh-CN" altLang="en-US">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482600" y="3581400"/>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活动准备：</a:t>
            </a:r>
            <a:endParaRPr lang="zh-CN" altLang="en-US" b="1">
              <a:latin typeface="华文楷体" panose="02010600040101010101" charset="-122"/>
              <a:ea typeface="华文楷体" panose="02010600040101010101" charset="-122"/>
            </a:endParaRPr>
          </a:p>
        </p:txBody>
      </p:sp>
      <p:sp>
        <p:nvSpPr>
          <p:cNvPr id="7" name="文本框 6"/>
          <p:cNvSpPr txBox="1"/>
          <p:nvPr/>
        </p:nvSpPr>
        <p:spPr>
          <a:xfrm>
            <a:off x="786130" y="3980815"/>
            <a:ext cx="10145395" cy="152971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认识各种不同的车。</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幼儿用书。</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3. 各种能发出不同声音的车的图片或者玩具车，如消防车、警车、救护车、火车、公共汽车等。</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4. 各种车发出的声音录音。</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四、幼儿科学游戏活动举例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482600" y="1376045"/>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活动过程：</a:t>
            </a:r>
            <a:endParaRPr lang="zh-CN" altLang="en-US" b="1">
              <a:latin typeface="华文楷体" panose="02010600040101010101" charset="-122"/>
              <a:ea typeface="华文楷体" panose="02010600040101010101" charset="-122"/>
            </a:endParaRPr>
          </a:p>
        </p:txBody>
      </p:sp>
      <p:sp>
        <p:nvSpPr>
          <p:cNvPr id="3" name="文本框 2"/>
          <p:cNvSpPr txBox="1"/>
          <p:nvPr/>
        </p:nvSpPr>
        <p:spPr>
          <a:xfrm>
            <a:off x="786130" y="1775460"/>
            <a:ext cx="10480040" cy="404812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出示各种不同车的图片（或玩具车），认识并感知它们发出的声音。</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教师：“今天老师给小朋友们带来了许多车，我们一起来认识一下吧。”</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教师：“这是什么车？它是怎样的？是做什么用的呢？”</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教师：“它会发出什么样的声音呢？我们一起来听一听、学一学它发出的声音吧。”</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仔细辨听，感知各种车的不同声音。</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教师：“刚刚我们认识的几种车，它们发出的声音一样吗？怎么不一样？”</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（教师再次播放各种车发出的声音，可以先让幼儿将其两两进行感知、比较，然后再进行综合辨别）</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3. 游戏：听声找车。</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（1）教师发出一种车的声音，请幼儿说出这是什么车。</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（2）教师请一个幼儿发出一种车的声音，其他幼儿说出这是什么车。</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（3）教师用身体动作或语言来描述一种车的外形特征，请幼儿说出它的名称，并发出这种车的声音。</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四、幼儿科学游戏活动举例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482600" y="1376045"/>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活动建议：</a:t>
            </a:r>
            <a:endParaRPr lang="zh-CN" altLang="en-US" b="1">
              <a:latin typeface="华文楷体" panose="02010600040101010101" charset="-122"/>
              <a:ea typeface="华文楷体" panose="02010600040101010101" charset="-122"/>
            </a:endParaRPr>
          </a:p>
        </p:txBody>
      </p:sp>
      <p:sp>
        <p:nvSpPr>
          <p:cNvPr id="3" name="文本框 2"/>
          <p:cNvSpPr txBox="1"/>
          <p:nvPr/>
        </p:nvSpPr>
        <p:spPr>
          <a:xfrm>
            <a:off x="786130" y="1775460"/>
            <a:ext cx="10480040" cy="2609215"/>
          </a:xfrm>
          <a:prstGeom prst="rect">
            <a:avLst/>
          </a:prstGeom>
          <a:noFill/>
        </p:spPr>
        <p:txBody>
          <a:bodyPr wrap="square" rtlCol="0" anchor="t">
            <a:spAutoFit/>
          </a:bodyPr>
          <a:p>
            <a:pPr>
              <a:lnSpc>
                <a:spcPct val="130000"/>
              </a:lnSpc>
            </a:pPr>
            <a:r>
              <a:rPr lang="zh-CN" altLang="en-US">
                <a:latin typeface="思源黑体 CN Heavy" panose="020B0A00000000000000" charset="-122"/>
                <a:ea typeface="思源黑体 CN Heavy" panose="020B0A00000000000000" charset="-122"/>
                <a:cs typeface="华文楷体" panose="02010600040101010101" charset="-122"/>
              </a:rPr>
              <a:t>教学变式：</a:t>
            </a:r>
            <a:r>
              <a:rPr lang="zh-CN" altLang="en-US">
                <a:latin typeface="华文楷体" panose="02010600040101010101" charset="-122"/>
                <a:ea typeface="华文楷体" panose="02010600040101010101" charset="-122"/>
                <a:cs typeface="华文楷体" panose="02010600040101010101" charset="-122"/>
              </a:rPr>
              <a:t>游戏环节可以增加户外健康活动的内容。如教师站在圆圈中间，幼儿站在圆圈线上。当教师出示一种车子的卡片时，幼儿边做动作边模拟这种车子发出的声音。当教师举起红灯的牌子时，幼儿要停止，并保持姿势不动，随后教师更换车子的卡片，游戏继续进行。</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思源黑体 CN Heavy" panose="020B0A00000000000000" charset="-122"/>
                <a:ea typeface="思源黑体 CN Heavy" panose="020B0A00000000000000" charset="-122"/>
                <a:cs typeface="华文楷体" panose="02010600040101010101" charset="-122"/>
              </a:rPr>
              <a:t>领域渗透：</a:t>
            </a:r>
            <a:r>
              <a:rPr lang="zh-CN" altLang="en-US">
                <a:latin typeface="华文楷体" panose="02010600040101010101" charset="-122"/>
                <a:ea typeface="华文楷体" panose="02010600040101010101" charset="-122"/>
                <a:cs typeface="华文楷体" panose="02010600040101010101" charset="-122"/>
              </a:rPr>
              <a:t>这节活动渗透了语言领域。幼儿在活动中需要用语言描述各种车的显著特征。</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思源黑体 CN Heavy" panose="020B0A00000000000000" charset="-122"/>
                <a:ea typeface="思源黑体 CN Heavy" panose="020B0A00000000000000" charset="-122"/>
                <a:cs typeface="华文楷体" panose="02010600040101010101" charset="-122"/>
              </a:rPr>
              <a:t>区角活动：</a:t>
            </a:r>
            <a:r>
              <a:rPr lang="zh-CN" altLang="en-US">
                <a:latin typeface="华文楷体" panose="02010600040101010101" charset="-122"/>
                <a:ea typeface="华文楷体" panose="02010600040101010101" charset="-122"/>
                <a:cs typeface="华文楷体" panose="02010600040101010101" charset="-122"/>
              </a:rPr>
              <a:t>在语言角提供各种车的图片，鼓励幼儿看图说说它们各自的显著特征；在表演角提供各种车，让幼儿自发进行游戏。教师要注意观察活动过程，并根据实际情况逐步引导、提升游戏活动。</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思源黑体 CN Heavy" panose="020B0A00000000000000" charset="-122"/>
                <a:ea typeface="思源黑体 CN Heavy" panose="020B0A00000000000000" charset="-122"/>
                <a:cs typeface="华文楷体" panose="02010600040101010101" charset="-122"/>
              </a:rPr>
              <a:t>家园共育：</a:t>
            </a:r>
            <a:r>
              <a:rPr lang="zh-CN" altLang="en-US">
                <a:latin typeface="华文楷体" panose="02010600040101010101" charset="-122"/>
                <a:ea typeface="华文楷体" panose="02010600040101010101" charset="-122"/>
                <a:cs typeface="华文楷体" panose="02010600040101010101" charset="-122"/>
              </a:rPr>
              <a:t>请家长鼓励幼儿选一种自己的玩具车带到幼儿园，与同伴分享。</a:t>
            </a:r>
            <a:endParaRPr lang="zh-CN" altLang="en-US">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custDataLst>
              <p:tags r:id="rId1"/>
            </p:custDataLst>
          </p:nvPr>
        </p:nvSpPr>
        <p:spPr>
          <a:xfrm>
            <a:off x="482600" y="4384675"/>
            <a:ext cx="1423035" cy="368300"/>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rPr>
              <a:t>活动分析：</a:t>
            </a:r>
            <a:endParaRPr lang="zh-CN" altLang="en-US" b="1">
              <a:latin typeface="华文楷体" panose="02010600040101010101" charset="-122"/>
              <a:ea typeface="华文楷体" panose="02010600040101010101" charset="-122"/>
            </a:endParaRPr>
          </a:p>
        </p:txBody>
      </p:sp>
      <p:sp>
        <p:nvSpPr>
          <p:cNvPr id="6" name="文本框 5"/>
          <p:cNvSpPr txBox="1"/>
          <p:nvPr>
            <p:custDataLst>
              <p:tags r:id="rId2"/>
            </p:custDataLst>
          </p:nvPr>
        </p:nvSpPr>
        <p:spPr>
          <a:xfrm>
            <a:off x="786130" y="4784090"/>
            <a:ext cx="10480040"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这节活动的重点是引导幼儿发现、辨听各种不同用途的车发出的不同声音。因此，活动前幼儿对车的认识、感知很重要。教师应提前让幼儿感知这些车的外形特点，并认识它们。另外，教师应事先根据活动需要，准备各种幼儿常见的车发出的声音录音，并保证这些声音的清晰度和响度。</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28115" y="343535"/>
            <a:ext cx="3236595" cy="583565"/>
          </a:xfrm>
          <a:prstGeom prst="rect">
            <a:avLst/>
          </a:prstGeom>
          <a:noFill/>
        </p:spPr>
        <p:txBody>
          <a:bodyPr wrap="square" rtlCol="0" anchor="t">
            <a:spAutoFit/>
          </a:bodyPr>
          <a:p>
            <a:r>
              <a:rPr lang="zh-CN" altLang="en-US" sz="3200" dirty="0">
                <a:solidFill>
                  <a:schemeClr val="accent6">
                    <a:lumMod val="75000"/>
                  </a:schemeClr>
                </a:solidFill>
                <a:latin typeface="华文琥珀" panose="02010800040101010101" charset="-122"/>
                <a:ea typeface="华文琥珀" panose="02010800040101010101" charset="-122"/>
              </a:rPr>
              <a:t>问 题 导 入</a:t>
            </a:r>
            <a:endParaRPr lang="zh-CN" altLang="en-US" sz="3200" dirty="0">
              <a:solidFill>
                <a:schemeClr val="accent6">
                  <a:lumMod val="75000"/>
                </a:schemeClr>
              </a:solidFill>
              <a:latin typeface="华文琥珀" panose="02010800040101010101" charset="-122"/>
              <a:ea typeface="华文琥珀" panose="02010800040101010101" charset="-122"/>
            </a:endParaRPr>
          </a:p>
        </p:txBody>
      </p:sp>
      <p:sp>
        <p:nvSpPr>
          <p:cNvPr id="2" name="文本框 1"/>
          <p:cNvSpPr txBox="1"/>
          <p:nvPr/>
        </p:nvSpPr>
        <p:spPr>
          <a:xfrm>
            <a:off x="396875" y="1220470"/>
            <a:ext cx="11398250" cy="1753235"/>
          </a:xfrm>
          <a:prstGeom prst="rect">
            <a:avLst/>
          </a:prstGeom>
          <a:noFill/>
        </p:spPr>
        <p:txBody>
          <a:bodyPr wrap="square" rtlCol="0" anchor="t">
            <a:spAutoFit/>
          </a:bodyPr>
          <a:p>
            <a:pPr>
              <a:lnSpc>
                <a:spcPct val="20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春夏之交，百花争艳。一位教师带着小朋友来到附近的花卉种植基地，在静静的花海里欣赏五颜六色的鲜花，小朋友高兴极了。教师问：“你们看到了什么？”有一位小朋友竟然高兴地回答：“老师，我听到了花开的声音。”教师却说：“你别撒谎，花开时怎么会发出声音呢？”</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544195" y="3909060"/>
            <a:ext cx="1171575" cy="460375"/>
          </a:xfrm>
          <a:prstGeom prst="rect">
            <a:avLst/>
          </a:prstGeom>
          <a:noFill/>
        </p:spPr>
        <p:txBody>
          <a:bodyPr wrap="square" rtlCol="0" anchor="t">
            <a:spAutoFit/>
          </a:bodyPr>
          <a:p>
            <a:r>
              <a:rPr lang="zh-CN" altLang="en-US" sz="2400" b="1" dirty="0">
                <a:solidFill>
                  <a:srgbClr val="C00000"/>
                </a:solidFill>
                <a:latin typeface="华文宋体" panose="02010600040101010101" charset="-122"/>
                <a:ea typeface="华文宋体" panose="02010600040101010101" charset="-122"/>
              </a:rPr>
              <a:t>问题：</a:t>
            </a:r>
            <a:endParaRPr lang="zh-CN" altLang="en-US" sz="2400" b="1" dirty="0">
              <a:solidFill>
                <a:srgbClr val="C00000"/>
              </a:solidFill>
              <a:latin typeface="华文宋体" panose="02010600040101010101" charset="-122"/>
              <a:ea typeface="华文宋体" panose="02010600040101010101" charset="-122"/>
            </a:endParaRPr>
          </a:p>
        </p:txBody>
      </p:sp>
      <p:pic>
        <p:nvPicPr>
          <p:cNvPr id="7" name="图片 6" descr="u=1476339056,2602720506&amp;fm=200&amp;gp=0[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467485" y="3475990"/>
            <a:ext cx="1710055" cy="1710055"/>
          </a:xfrm>
          <a:prstGeom prst="rect">
            <a:avLst/>
          </a:prstGeom>
        </p:spPr>
      </p:pic>
      <p:sp>
        <p:nvSpPr>
          <p:cNvPr id="9" name="文本框 8"/>
          <p:cNvSpPr txBox="1"/>
          <p:nvPr/>
        </p:nvSpPr>
        <p:spPr>
          <a:xfrm>
            <a:off x="3548380" y="3094355"/>
            <a:ext cx="7934325" cy="810260"/>
          </a:xfrm>
          <a:prstGeom prst="rect">
            <a:avLst/>
          </a:prstGeom>
          <a:noFill/>
        </p:spPr>
        <p:txBody>
          <a:bodyPr wrap="square" rtlCol="0" anchor="t">
            <a:spAutoFit/>
          </a:bodyPr>
          <a:p>
            <a:pPr>
              <a:lnSpc>
                <a:spcPct val="130000"/>
              </a:lnSpc>
            </a:pPr>
            <a:r>
              <a:rPr lang="en-US" b="1"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你觉得花开时会不会发出声音？请从这个案例说明幼儿教师在开展生活中的科学教育活动前，应该做好哪些方面的准备工作？</a:t>
            </a:r>
            <a:endParaRPr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3844925" y="4130675"/>
            <a:ext cx="7449820" cy="2030095"/>
          </a:xfrm>
          <a:prstGeom prst="rect">
            <a:avLst/>
          </a:prstGeom>
          <a:noFill/>
        </p:spPr>
        <p:txBody>
          <a:bodyPr wrap="square" rtlCol="0" anchor="t">
            <a:spAutoFit/>
          </a:bodyPr>
          <a:p>
            <a:pPr>
              <a:lnSpc>
                <a:spcPct val="100000"/>
              </a:lnSpc>
            </a:pPr>
            <a:r>
              <a:rPr lang="zh-CN" altLang="en-US" b="1" dirty="0">
                <a:solidFill>
                  <a:srgbClr val="EB5952"/>
                </a:solidFill>
                <a:latin typeface="华文宋体" panose="02010600040101010101" charset="-122"/>
                <a:ea typeface="华文宋体" panose="02010600040101010101" charset="-122"/>
              </a:rPr>
              <a:t>“要给学生一杯水，老师要有一桶水。”这句话的意思是，老师要比学生掌握更多、更丰富的知识，才有资格成为一名教书育人的老师。一名合格的幼儿教师，既要掌握幼儿教育的专业理论知识，具备幼儿教育的专业技能，又必须掌握从事幼儿教育工作的科学文化知识。而在现实中，有一些学前教育专业的学生，往往有轻视自然科学学习的倾向，以至于在后来的教学实践中从事幼儿科学教育活动的能力受到限制，甚至犯知识性错误。</a:t>
            </a:r>
            <a:endParaRPr lang="zh-CN" altLang="en-US" b="1" dirty="0">
              <a:solidFill>
                <a:srgbClr val="EB5952"/>
              </a:solidFill>
              <a:latin typeface="华文宋体" panose="02010600040101010101" charset="-122"/>
              <a:ea typeface="华文宋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000" fill="hold">
                                          <p:stCondLst>
                                            <p:cond delay="0"/>
                                          </p:stCondLst>
                                        </p:cTn>
                                        <p:tgtEl>
                                          <p:spTgt spid="5"/>
                                        </p:tgtEl>
                                        <p:attrNameLst>
                                          <p:attrName>style.visibility</p:attrName>
                                        </p:attrNameLst>
                                      </p:cBhvr>
                                      <p:to>
                                        <p:strVal val="visible"/>
                                      </p:to>
                                    </p:set>
                                    <p:animEffect transition="in" filter="plus(in)">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p:nvSpPr>
        <p:spPr>
          <a:xfrm flipH="1">
            <a:off x="354012" y="342900"/>
            <a:ext cx="11482388" cy="6173786"/>
          </a:xfrm>
          <a:prstGeom prst="rect">
            <a:avLst/>
          </a:prstGeom>
          <a:noFill/>
          <a:ln>
            <a:solidFill>
              <a:srgbClr val="5DB7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Shape 18"/>
          <p:cNvSpPr/>
          <p:nvPr/>
        </p:nvSpPr>
        <p:spPr>
          <a:xfrm>
            <a:off x="2454910" y="2478405"/>
            <a:ext cx="7851140" cy="875030"/>
          </a:xfrm>
          <a:prstGeom prst="roundRect">
            <a:avLst>
              <a:gd name="adj" fmla="val 0"/>
            </a:avLst>
          </a:prstGeom>
          <a:solidFill>
            <a:srgbClr val="5DB7C0"/>
          </a:solidFill>
          <a:ln w="12700" cap="flat">
            <a:solidFill>
              <a:schemeClr val="bg1"/>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750" b="0" i="0" u="none" strike="noStrike" kern="0" cap="none" spc="0" normalizeH="0" baseline="0" noProof="0">
              <a:ln>
                <a:noFill/>
              </a:ln>
              <a:solidFill>
                <a:srgbClr val="5DA2B1"/>
              </a:solidFill>
              <a:effectLst/>
              <a:uLnTx/>
              <a:uFillTx/>
              <a:latin typeface="微软雅黑" panose="020B0503020204020204" pitchFamily="34" charset="-122"/>
              <a:ea typeface="微软雅黑" panose="020B0503020204020204" pitchFamily="34" charset="-122"/>
            </a:endParaRPr>
          </a:p>
        </p:txBody>
      </p:sp>
      <p:sp>
        <p:nvSpPr>
          <p:cNvPr id="5" name="Subtitle 2"/>
          <p:cNvSpPr txBox="1"/>
          <p:nvPr/>
        </p:nvSpPr>
        <p:spPr>
          <a:xfrm>
            <a:off x="2315210" y="2661285"/>
            <a:ext cx="8359140" cy="50927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1" hangingPunct="1"/>
            <a:r>
              <a:rPr lang="zh-CN" sz="4000" b="1" dirty="0">
                <a:solidFill>
                  <a:schemeClr val="bg1"/>
                </a:solidFill>
                <a:latin typeface="华文细黑" panose="02010600040101010101" pitchFamily="2" charset="-122"/>
                <a:ea typeface="华文细黑" panose="02010600040101010101" pitchFamily="2" charset="-122"/>
                <a:sym typeface="+mn-ea"/>
              </a:rPr>
              <a:t>第二节　生活中的幼儿科学教育</a:t>
            </a:r>
            <a:endParaRPr lang="zh-CN" sz="4000" b="1" dirty="0">
              <a:solidFill>
                <a:schemeClr val="bg1"/>
              </a:solidFill>
              <a:latin typeface="华文细黑" panose="02010600040101010101" pitchFamily="2" charset="-122"/>
              <a:ea typeface="华文细黑"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200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bldLvl="0" animBg="1"/>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540067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一、生活中的幼儿科学教育内涵</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367030" y="2227580"/>
            <a:ext cx="3660775" cy="2750820"/>
          </a:xfrm>
          <a:prstGeom prst="rect">
            <a:avLst/>
          </a:prstGeom>
        </p:spPr>
      </p:pic>
      <p:sp>
        <p:nvSpPr>
          <p:cNvPr id="6" name="文本框 5"/>
          <p:cNvSpPr txBox="1"/>
          <p:nvPr/>
        </p:nvSpPr>
        <p:spPr>
          <a:xfrm>
            <a:off x="4318000" y="2159000"/>
            <a:ext cx="7466965" cy="2915285"/>
          </a:xfrm>
          <a:prstGeom prst="rect">
            <a:avLst/>
          </a:prstGeom>
          <a:noFill/>
        </p:spPr>
        <p:txBody>
          <a:bodyPr wrap="square" rtlCol="0" anchor="t">
            <a:spAutoFit/>
          </a:bodyPr>
          <a:p>
            <a:pPr>
              <a:lnSpc>
                <a:spcPct val="17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生活中的科学教育，就是</a:t>
            </a:r>
            <a:r>
              <a:rPr lang="zh-CN" altLang="en-US" b="1">
                <a:solidFill>
                  <a:srgbClr val="768E20"/>
                </a:solidFill>
                <a:latin typeface="微软雅黑" panose="020B0503020204020204" pitchFamily="34" charset="-122"/>
                <a:ea typeface="微软雅黑" panose="020B0503020204020204" pitchFamily="34" charset="-122"/>
                <a:cs typeface="微软雅黑" panose="020B0503020204020204" pitchFamily="34" charset="-122"/>
              </a:rPr>
              <a:t>发生在生活中的科学教育</a:t>
            </a:r>
            <a:r>
              <a:rPr lang="zh-CN" altLang="en-US">
                <a:latin typeface="微软雅黑" panose="020B0503020204020204" pitchFamily="34" charset="-122"/>
                <a:ea typeface="微软雅黑" panose="020B0503020204020204" pitchFamily="34" charset="-122"/>
                <a:cs typeface="微软雅黑" panose="020B0503020204020204" pitchFamily="34" charset="-122"/>
              </a:rPr>
              <a:t>。它不同于教师专门组织的教学活动、游戏活动，其最重要的特征是和生活紧密接触。它不受时间、空间的限制，涵盖了幼儿在园一日的全部时间。</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《幼儿园教育指导纲要（试行）》（以下简称《纲要》）指出：“科学教育应密切联系幼儿的实际生活进行，利用身边的事物与现象作为科学探索的对象。”</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二、生活中的幼儿科学教育内容生成</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grpSp>
        <p:nvGrpSpPr>
          <p:cNvPr id="2" name="248029"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356798" y="1409510"/>
            <a:ext cx="9477134" cy="3119945"/>
            <a:chOff x="1357433" y="3026855"/>
            <a:chExt cx="9477134" cy="3119945"/>
          </a:xfrm>
        </p:grpSpPr>
        <p:grpSp>
          <p:nvGrpSpPr>
            <p:cNvPr id="31" name="iŝliḍé"/>
            <p:cNvGrpSpPr/>
            <p:nvPr/>
          </p:nvGrpSpPr>
          <p:grpSpPr>
            <a:xfrm rot="0">
              <a:off x="4187681" y="3026855"/>
              <a:ext cx="986391" cy="994889"/>
              <a:chOff x="4187681" y="3026855"/>
              <a:chExt cx="986391" cy="994889"/>
            </a:xfrm>
          </p:grpSpPr>
          <p:sp>
            <p:nvSpPr>
              <p:cNvPr id="66" name="îṧḷïďé"/>
              <p:cNvSpPr/>
              <p:nvPr/>
            </p:nvSpPr>
            <p:spPr>
              <a:xfrm>
                <a:off x="4187681" y="3197280"/>
                <a:ext cx="824464" cy="824464"/>
              </a:xfrm>
              <a:prstGeom prst="rect">
                <a:avLst/>
              </a:prstGeom>
              <a:solidFill>
                <a:schemeClr val="accent1"/>
              </a:solidFill>
              <a:ln w="3175">
                <a:noFill/>
                <a:prstDash val="solid"/>
                <a:round/>
              </a:ln>
              <a:effectLst>
                <a:reflection blurRad="6350" stA="20000" endPos="38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endParaRPr lang="zh-CN" altLang="en-US" sz="2000" b="1" i="1">
                  <a:solidFill>
                    <a:schemeClr val="tx1"/>
                  </a:solidFill>
                </a:endParaRPr>
              </a:p>
            </p:txBody>
          </p:sp>
          <p:sp>
            <p:nvSpPr>
              <p:cNvPr id="99" name="íš1iḓê"/>
              <p:cNvSpPr/>
              <p:nvPr/>
            </p:nvSpPr>
            <p:spPr>
              <a:xfrm>
                <a:off x="4425115" y="3451583"/>
                <a:ext cx="349596" cy="315858"/>
              </a:xfrm>
              <a:custGeom>
                <a:avLst/>
                <a:gdLst>
                  <a:gd name="connsiteX0" fmla="*/ 462909 w 607639"/>
                  <a:gd name="connsiteY0" fmla="*/ 418947 h 548999"/>
                  <a:gd name="connsiteX1" fmla="*/ 607639 w 607639"/>
                  <a:gd name="connsiteY1" fmla="*/ 418947 h 548999"/>
                  <a:gd name="connsiteX2" fmla="*/ 607639 w 607639"/>
                  <a:gd name="connsiteY2" fmla="*/ 548999 h 548999"/>
                  <a:gd name="connsiteX3" fmla="*/ 462909 w 607639"/>
                  <a:gd name="connsiteY3" fmla="*/ 548999 h 548999"/>
                  <a:gd name="connsiteX4" fmla="*/ 231525 w 607639"/>
                  <a:gd name="connsiteY4" fmla="*/ 418947 h 548999"/>
                  <a:gd name="connsiteX5" fmla="*/ 376114 w 607639"/>
                  <a:gd name="connsiteY5" fmla="*/ 418947 h 548999"/>
                  <a:gd name="connsiteX6" fmla="*/ 376114 w 607639"/>
                  <a:gd name="connsiteY6" fmla="*/ 548999 h 548999"/>
                  <a:gd name="connsiteX7" fmla="*/ 231525 w 607639"/>
                  <a:gd name="connsiteY7" fmla="*/ 548999 h 548999"/>
                  <a:gd name="connsiteX8" fmla="*/ 0 w 607639"/>
                  <a:gd name="connsiteY8" fmla="*/ 418947 h 548999"/>
                  <a:gd name="connsiteX9" fmla="*/ 144659 w 607639"/>
                  <a:gd name="connsiteY9" fmla="*/ 418947 h 548999"/>
                  <a:gd name="connsiteX10" fmla="*/ 144659 w 607639"/>
                  <a:gd name="connsiteY10" fmla="*/ 548999 h 548999"/>
                  <a:gd name="connsiteX11" fmla="*/ 0 w 607639"/>
                  <a:gd name="connsiteY11" fmla="*/ 548999 h 548999"/>
                  <a:gd name="connsiteX12" fmla="*/ 282149 w 607639"/>
                  <a:gd name="connsiteY12" fmla="*/ 231172 h 548999"/>
                  <a:gd name="connsiteX13" fmla="*/ 325490 w 607639"/>
                  <a:gd name="connsiteY13" fmla="*/ 231172 h 548999"/>
                  <a:gd name="connsiteX14" fmla="*/ 325490 w 607639"/>
                  <a:gd name="connsiteY14" fmla="*/ 281751 h 548999"/>
                  <a:gd name="connsiteX15" fmla="*/ 556973 w 607639"/>
                  <a:gd name="connsiteY15" fmla="*/ 281751 h 548999"/>
                  <a:gd name="connsiteX16" fmla="*/ 556973 w 607639"/>
                  <a:gd name="connsiteY16" fmla="*/ 375619 h 548999"/>
                  <a:gd name="connsiteX17" fmla="*/ 513542 w 607639"/>
                  <a:gd name="connsiteY17" fmla="*/ 375619 h 548999"/>
                  <a:gd name="connsiteX18" fmla="*/ 513542 w 607639"/>
                  <a:gd name="connsiteY18" fmla="*/ 325040 h 548999"/>
                  <a:gd name="connsiteX19" fmla="*/ 325490 w 607639"/>
                  <a:gd name="connsiteY19" fmla="*/ 325040 h 548999"/>
                  <a:gd name="connsiteX20" fmla="*/ 325490 w 607639"/>
                  <a:gd name="connsiteY20" fmla="*/ 375619 h 548999"/>
                  <a:gd name="connsiteX21" fmla="*/ 282149 w 607639"/>
                  <a:gd name="connsiteY21" fmla="*/ 375619 h 548999"/>
                  <a:gd name="connsiteX22" fmla="*/ 282149 w 607639"/>
                  <a:gd name="connsiteY22" fmla="*/ 325040 h 548999"/>
                  <a:gd name="connsiteX23" fmla="*/ 94097 w 607639"/>
                  <a:gd name="connsiteY23" fmla="*/ 325040 h 548999"/>
                  <a:gd name="connsiteX24" fmla="*/ 94097 w 607639"/>
                  <a:gd name="connsiteY24" fmla="*/ 375619 h 548999"/>
                  <a:gd name="connsiteX25" fmla="*/ 50666 w 607639"/>
                  <a:gd name="connsiteY25" fmla="*/ 375619 h 548999"/>
                  <a:gd name="connsiteX26" fmla="*/ 50666 w 607639"/>
                  <a:gd name="connsiteY26" fmla="*/ 281751 h 548999"/>
                  <a:gd name="connsiteX27" fmla="*/ 282149 w 607639"/>
                  <a:gd name="connsiteY27" fmla="*/ 281751 h 548999"/>
                  <a:gd name="connsiteX28" fmla="*/ 159125 w 607639"/>
                  <a:gd name="connsiteY28" fmla="*/ 0 h 548999"/>
                  <a:gd name="connsiteX29" fmla="*/ 448514 w 607639"/>
                  <a:gd name="connsiteY29" fmla="*/ 0 h 548999"/>
                  <a:gd name="connsiteX30" fmla="*/ 448514 w 607639"/>
                  <a:gd name="connsiteY30" fmla="*/ 187845 h 548999"/>
                  <a:gd name="connsiteX31" fmla="*/ 159125 w 607639"/>
                  <a:gd name="connsiteY31" fmla="*/ 187845 h 54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7639" h="548999">
                    <a:moveTo>
                      <a:pt x="462909" y="418947"/>
                    </a:moveTo>
                    <a:lnTo>
                      <a:pt x="607639" y="418947"/>
                    </a:lnTo>
                    <a:lnTo>
                      <a:pt x="607639" y="548999"/>
                    </a:lnTo>
                    <a:lnTo>
                      <a:pt x="462909" y="548999"/>
                    </a:lnTo>
                    <a:close/>
                    <a:moveTo>
                      <a:pt x="231525" y="418947"/>
                    </a:moveTo>
                    <a:lnTo>
                      <a:pt x="376114" y="418947"/>
                    </a:lnTo>
                    <a:lnTo>
                      <a:pt x="376114" y="548999"/>
                    </a:lnTo>
                    <a:lnTo>
                      <a:pt x="231525" y="548999"/>
                    </a:lnTo>
                    <a:close/>
                    <a:moveTo>
                      <a:pt x="0" y="418947"/>
                    </a:moveTo>
                    <a:lnTo>
                      <a:pt x="144659" y="418947"/>
                    </a:lnTo>
                    <a:lnTo>
                      <a:pt x="144659" y="548999"/>
                    </a:lnTo>
                    <a:lnTo>
                      <a:pt x="0" y="548999"/>
                    </a:lnTo>
                    <a:close/>
                    <a:moveTo>
                      <a:pt x="282149" y="231172"/>
                    </a:moveTo>
                    <a:lnTo>
                      <a:pt x="325490" y="231172"/>
                    </a:lnTo>
                    <a:lnTo>
                      <a:pt x="325490" y="281751"/>
                    </a:lnTo>
                    <a:lnTo>
                      <a:pt x="556973" y="281751"/>
                    </a:lnTo>
                    <a:lnTo>
                      <a:pt x="556973" y="375619"/>
                    </a:lnTo>
                    <a:lnTo>
                      <a:pt x="513542" y="375619"/>
                    </a:lnTo>
                    <a:lnTo>
                      <a:pt x="513542" y="325040"/>
                    </a:lnTo>
                    <a:lnTo>
                      <a:pt x="325490" y="325040"/>
                    </a:lnTo>
                    <a:lnTo>
                      <a:pt x="325490" y="375619"/>
                    </a:lnTo>
                    <a:lnTo>
                      <a:pt x="282149" y="375619"/>
                    </a:lnTo>
                    <a:lnTo>
                      <a:pt x="282149" y="325040"/>
                    </a:lnTo>
                    <a:lnTo>
                      <a:pt x="94097" y="325040"/>
                    </a:lnTo>
                    <a:lnTo>
                      <a:pt x="94097" y="375619"/>
                    </a:lnTo>
                    <a:lnTo>
                      <a:pt x="50666" y="375619"/>
                    </a:lnTo>
                    <a:lnTo>
                      <a:pt x="50666" y="281751"/>
                    </a:lnTo>
                    <a:lnTo>
                      <a:pt x="282149" y="281751"/>
                    </a:lnTo>
                    <a:close/>
                    <a:moveTo>
                      <a:pt x="159125" y="0"/>
                    </a:moveTo>
                    <a:lnTo>
                      <a:pt x="448514" y="0"/>
                    </a:lnTo>
                    <a:lnTo>
                      <a:pt x="448514" y="187845"/>
                    </a:lnTo>
                    <a:lnTo>
                      <a:pt x="159125" y="187845"/>
                    </a:ln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5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tx1"/>
                  </a:solidFill>
                </a:endParaRPr>
              </a:p>
            </p:txBody>
          </p:sp>
          <p:sp>
            <p:nvSpPr>
              <p:cNvPr id="65" name="îṣḻîḋe"/>
              <p:cNvSpPr/>
              <p:nvPr/>
            </p:nvSpPr>
            <p:spPr>
              <a:xfrm>
                <a:off x="4850222" y="3026855"/>
                <a:ext cx="323850" cy="323850"/>
              </a:xfrm>
              <a:prstGeom prst="rect">
                <a:avLst/>
              </a:prstGeom>
              <a:solidFill>
                <a:schemeClr val="accent1"/>
              </a:solidFill>
              <a:ln w="190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3765"/>
                <a:r>
                  <a:rPr lang="en-US" altLang="zh-CN" sz="1600" b="1" i="1" dirty="0">
                    <a:solidFill>
                      <a:schemeClr val="bg1"/>
                    </a:solidFill>
                  </a:rPr>
                  <a:t>2</a:t>
                </a:r>
                <a:endParaRPr lang="zh-CN" altLang="en-US" sz="1600" b="1" i="1" dirty="0">
                  <a:solidFill>
                    <a:schemeClr val="bg1"/>
                  </a:solidFill>
                </a:endParaRPr>
              </a:p>
            </p:txBody>
          </p:sp>
        </p:grpSp>
        <p:grpSp>
          <p:nvGrpSpPr>
            <p:cNvPr id="3" name="işľîḑê"/>
            <p:cNvGrpSpPr/>
            <p:nvPr/>
          </p:nvGrpSpPr>
          <p:grpSpPr>
            <a:xfrm rot="0">
              <a:off x="7017929" y="3026855"/>
              <a:ext cx="986390" cy="994889"/>
              <a:chOff x="6988825" y="2430057"/>
              <a:chExt cx="986390" cy="994889"/>
            </a:xfrm>
          </p:grpSpPr>
          <p:grpSp>
            <p:nvGrpSpPr>
              <p:cNvPr id="110" name="ï$ḻïdè"/>
              <p:cNvGrpSpPr/>
              <p:nvPr/>
            </p:nvGrpSpPr>
            <p:grpSpPr>
              <a:xfrm>
                <a:off x="6988825" y="2600482"/>
                <a:ext cx="824464" cy="824464"/>
                <a:chOff x="5602806" y="1921673"/>
                <a:chExt cx="824464" cy="824464"/>
              </a:xfrm>
            </p:grpSpPr>
            <p:sp>
              <p:nvSpPr>
                <p:cNvPr id="75" name="iṣļïḍe"/>
                <p:cNvSpPr/>
                <p:nvPr/>
              </p:nvSpPr>
              <p:spPr>
                <a:xfrm>
                  <a:off x="5602806" y="1921673"/>
                  <a:ext cx="824464" cy="824464"/>
                </a:xfrm>
                <a:prstGeom prst="rect">
                  <a:avLst/>
                </a:prstGeom>
                <a:solidFill>
                  <a:schemeClr val="accent1"/>
                </a:solidFill>
                <a:ln w="3175">
                  <a:noFill/>
                  <a:prstDash val="solid"/>
                  <a:round/>
                </a:ln>
                <a:effectLst>
                  <a:reflection blurRad="6350" stA="20000" endPos="38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endParaRPr lang="zh-CN" altLang="en-US" sz="2000" b="1" i="1">
                    <a:solidFill>
                      <a:schemeClr val="tx1"/>
                    </a:solidFill>
                  </a:endParaRPr>
                </a:p>
              </p:txBody>
            </p:sp>
            <p:sp>
              <p:nvSpPr>
                <p:cNvPr id="100" name="íSľíďê"/>
                <p:cNvSpPr/>
                <p:nvPr/>
              </p:nvSpPr>
              <p:spPr>
                <a:xfrm>
                  <a:off x="5840240" y="2159351"/>
                  <a:ext cx="349596" cy="349108"/>
                </a:xfrm>
                <a:custGeom>
                  <a:avLst/>
                  <a:gdLst>
                    <a:gd name="connsiteX0" fmla="*/ 303432 w 606933"/>
                    <a:gd name="connsiteY0" fmla="*/ 462698 h 606088"/>
                    <a:gd name="connsiteX1" fmla="*/ 375127 w 606933"/>
                    <a:gd name="connsiteY1" fmla="*/ 534393 h 606088"/>
                    <a:gd name="connsiteX2" fmla="*/ 303432 w 606933"/>
                    <a:gd name="connsiteY2" fmla="*/ 606088 h 606088"/>
                    <a:gd name="connsiteX3" fmla="*/ 231737 w 606933"/>
                    <a:gd name="connsiteY3" fmla="*/ 534393 h 606088"/>
                    <a:gd name="connsiteX4" fmla="*/ 303432 w 606933"/>
                    <a:gd name="connsiteY4" fmla="*/ 462698 h 606088"/>
                    <a:gd name="connsiteX5" fmla="*/ 303467 w 606933"/>
                    <a:gd name="connsiteY5" fmla="*/ 386134 h 606088"/>
                    <a:gd name="connsiteX6" fmla="*/ 423957 w 606933"/>
                    <a:gd name="connsiteY6" fmla="*/ 437067 h 606088"/>
                    <a:gd name="connsiteX7" fmla="*/ 405850 w 606933"/>
                    <a:gd name="connsiteY7" fmla="*/ 454653 h 606088"/>
                    <a:gd name="connsiteX8" fmla="*/ 303467 w 606933"/>
                    <a:gd name="connsiteY8" fmla="*/ 411312 h 606088"/>
                    <a:gd name="connsiteX9" fmla="*/ 201084 w 606933"/>
                    <a:gd name="connsiteY9" fmla="*/ 454653 h 606088"/>
                    <a:gd name="connsiteX10" fmla="*/ 182976 w 606933"/>
                    <a:gd name="connsiteY10" fmla="*/ 437067 h 606088"/>
                    <a:gd name="connsiteX11" fmla="*/ 303467 w 606933"/>
                    <a:gd name="connsiteY11" fmla="*/ 386134 h 606088"/>
                    <a:gd name="connsiteX12" fmla="*/ 303479 w 606933"/>
                    <a:gd name="connsiteY12" fmla="*/ 306677 h 606088"/>
                    <a:gd name="connsiteX13" fmla="*/ 398522 w 606933"/>
                    <a:gd name="connsiteY13" fmla="*/ 325726 h 606088"/>
                    <a:gd name="connsiteX14" fmla="*/ 478927 w 606933"/>
                    <a:gd name="connsiteY14" fmla="*/ 380852 h 606088"/>
                    <a:gd name="connsiteX15" fmla="*/ 460824 w 606933"/>
                    <a:gd name="connsiteY15" fmla="*/ 398554 h 606088"/>
                    <a:gd name="connsiteX16" fmla="*/ 388700 w 606933"/>
                    <a:gd name="connsiteY16" fmla="*/ 349008 h 606088"/>
                    <a:gd name="connsiteX17" fmla="*/ 218259 w 606933"/>
                    <a:gd name="connsiteY17" fmla="*/ 349008 h 606088"/>
                    <a:gd name="connsiteX18" fmla="*/ 146039 w 606933"/>
                    <a:gd name="connsiteY18" fmla="*/ 398554 h 606088"/>
                    <a:gd name="connsiteX19" fmla="*/ 127935 w 606933"/>
                    <a:gd name="connsiteY19" fmla="*/ 380852 h 606088"/>
                    <a:gd name="connsiteX20" fmla="*/ 208437 w 606933"/>
                    <a:gd name="connsiteY20" fmla="*/ 325726 h 606088"/>
                    <a:gd name="connsiteX21" fmla="*/ 303479 w 606933"/>
                    <a:gd name="connsiteY21" fmla="*/ 306677 h 606088"/>
                    <a:gd name="connsiteX22" fmla="*/ 303467 w 606933"/>
                    <a:gd name="connsiteY22" fmla="*/ 227080 h 606088"/>
                    <a:gd name="connsiteX23" fmla="*/ 534039 w 606933"/>
                    <a:gd name="connsiteY23" fmla="*/ 324555 h 606088"/>
                    <a:gd name="connsiteX24" fmla="*/ 515932 w 606933"/>
                    <a:gd name="connsiteY24" fmla="*/ 342243 h 606088"/>
                    <a:gd name="connsiteX25" fmla="*/ 303467 w 606933"/>
                    <a:gd name="connsiteY25" fmla="*/ 252266 h 606088"/>
                    <a:gd name="connsiteX26" fmla="*/ 91001 w 606933"/>
                    <a:gd name="connsiteY26" fmla="*/ 342243 h 606088"/>
                    <a:gd name="connsiteX27" fmla="*/ 72894 w 606933"/>
                    <a:gd name="connsiteY27" fmla="*/ 324555 h 606088"/>
                    <a:gd name="connsiteX28" fmla="*/ 303467 w 606933"/>
                    <a:gd name="connsiteY28" fmla="*/ 227080 h 606088"/>
                    <a:gd name="connsiteX29" fmla="*/ 380417 w 606933"/>
                    <a:gd name="connsiteY29" fmla="*/ 0 h 606088"/>
                    <a:gd name="connsiteX30" fmla="*/ 381573 w 606933"/>
                    <a:gd name="connsiteY30" fmla="*/ 0 h 606088"/>
                    <a:gd name="connsiteX31" fmla="*/ 527383 w 606933"/>
                    <a:gd name="connsiteY31" fmla="*/ 133962 h 606088"/>
                    <a:gd name="connsiteX32" fmla="*/ 520834 w 606933"/>
                    <a:gd name="connsiteY32" fmla="*/ 184931 h 606088"/>
                    <a:gd name="connsiteX33" fmla="*/ 606933 w 606933"/>
                    <a:gd name="connsiteY33" fmla="*/ 288696 h 606088"/>
                    <a:gd name="connsiteX34" fmla="*/ 500994 w 606933"/>
                    <a:gd name="connsiteY34" fmla="*/ 394673 h 606088"/>
                    <a:gd name="connsiteX35" fmla="*/ 569758 w 606933"/>
                    <a:gd name="connsiteY35" fmla="*/ 324952 h 606088"/>
                    <a:gd name="connsiteX36" fmla="*/ 552134 w 606933"/>
                    <a:gd name="connsiteY36" fmla="*/ 306968 h 606088"/>
                    <a:gd name="connsiteX37" fmla="*/ 303467 w 606933"/>
                    <a:gd name="connsiteY37" fmla="*/ 201760 h 606088"/>
                    <a:gd name="connsiteX38" fmla="*/ 54799 w 606933"/>
                    <a:gd name="connsiteY38" fmla="*/ 306968 h 606088"/>
                    <a:gd name="connsiteX39" fmla="*/ 37175 w 606933"/>
                    <a:gd name="connsiteY39" fmla="*/ 324952 h 606088"/>
                    <a:gd name="connsiteX40" fmla="*/ 105939 w 606933"/>
                    <a:gd name="connsiteY40" fmla="*/ 394673 h 606088"/>
                    <a:gd name="connsiteX41" fmla="*/ 0 w 606933"/>
                    <a:gd name="connsiteY41" fmla="*/ 288696 h 606088"/>
                    <a:gd name="connsiteX42" fmla="*/ 63949 w 606933"/>
                    <a:gd name="connsiteY42" fmla="*/ 191663 h 606088"/>
                    <a:gd name="connsiteX43" fmla="*/ 68764 w 606933"/>
                    <a:gd name="connsiteY43" fmla="*/ 138963 h 606088"/>
                    <a:gd name="connsiteX44" fmla="*/ 162087 w 606933"/>
                    <a:gd name="connsiteY44" fmla="*/ 67702 h 606088"/>
                    <a:gd name="connsiteX45" fmla="*/ 243178 w 606933"/>
                    <a:gd name="connsiteY45" fmla="*/ 91360 h 606088"/>
                    <a:gd name="connsiteX46" fmla="*/ 380417 w 606933"/>
                    <a:gd name="connsiteY46" fmla="*/ 0 h 606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06933" h="606088">
                      <a:moveTo>
                        <a:pt x="303432" y="462698"/>
                      </a:moveTo>
                      <a:cubicBezTo>
                        <a:pt x="343028" y="462698"/>
                        <a:pt x="375127" y="494797"/>
                        <a:pt x="375127" y="534393"/>
                      </a:cubicBezTo>
                      <a:cubicBezTo>
                        <a:pt x="375127" y="573989"/>
                        <a:pt x="343028" y="606088"/>
                        <a:pt x="303432" y="606088"/>
                      </a:cubicBezTo>
                      <a:cubicBezTo>
                        <a:pt x="263836" y="606088"/>
                        <a:pt x="231737" y="573989"/>
                        <a:pt x="231737" y="534393"/>
                      </a:cubicBezTo>
                      <a:cubicBezTo>
                        <a:pt x="231737" y="494797"/>
                        <a:pt x="263836" y="462698"/>
                        <a:pt x="303432" y="462698"/>
                      </a:cubicBezTo>
                      <a:close/>
                      <a:moveTo>
                        <a:pt x="303467" y="386134"/>
                      </a:moveTo>
                      <a:cubicBezTo>
                        <a:pt x="348928" y="386134"/>
                        <a:pt x="391788" y="404201"/>
                        <a:pt x="423957" y="437067"/>
                      </a:cubicBezTo>
                      <a:lnTo>
                        <a:pt x="405850" y="454653"/>
                      </a:lnTo>
                      <a:cubicBezTo>
                        <a:pt x="378496" y="426784"/>
                        <a:pt x="342089" y="411312"/>
                        <a:pt x="303467" y="411312"/>
                      </a:cubicBezTo>
                      <a:cubicBezTo>
                        <a:pt x="264748" y="411312"/>
                        <a:pt x="228437" y="426784"/>
                        <a:pt x="201084" y="454653"/>
                      </a:cubicBezTo>
                      <a:lnTo>
                        <a:pt x="182976" y="437067"/>
                      </a:lnTo>
                      <a:cubicBezTo>
                        <a:pt x="215146" y="404201"/>
                        <a:pt x="257910" y="386134"/>
                        <a:pt x="303467" y="386134"/>
                      </a:cubicBezTo>
                      <a:close/>
                      <a:moveTo>
                        <a:pt x="303479" y="306677"/>
                      </a:moveTo>
                      <a:cubicBezTo>
                        <a:pt x="335955" y="306677"/>
                        <a:pt x="368430" y="313027"/>
                        <a:pt x="398522" y="325726"/>
                      </a:cubicBezTo>
                      <a:cubicBezTo>
                        <a:pt x="428565" y="338521"/>
                        <a:pt x="455624" y="357089"/>
                        <a:pt x="478927" y="380852"/>
                      </a:cubicBezTo>
                      <a:lnTo>
                        <a:pt x="460824" y="398554"/>
                      </a:lnTo>
                      <a:cubicBezTo>
                        <a:pt x="439928" y="377100"/>
                        <a:pt x="415662" y="360456"/>
                        <a:pt x="388700" y="349008"/>
                      </a:cubicBezTo>
                      <a:cubicBezTo>
                        <a:pt x="334775" y="326207"/>
                        <a:pt x="272184" y="326207"/>
                        <a:pt x="218259" y="349008"/>
                      </a:cubicBezTo>
                      <a:cubicBezTo>
                        <a:pt x="191297" y="360456"/>
                        <a:pt x="167031" y="377100"/>
                        <a:pt x="146039" y="398554"/>
                      </a:cubicBezTo>
                      <a:lnTo>
                        <a:pt x="127935" y="380852"/>
                      </a:lnTo>
                      <a:cubicBezTo>
                        <a:pt x="151238" y="357089"/>
                        <a:pt x="178297" y="338521"/>
                        <a:pt x="208437" y="325726"/>
                      </a:cubicBezTo>
                      <a:cubicBezTo>
                        <a:pt x="238529" y="313027"/>
                        <a:pt x="271004" y="306677"/>
                        <a:pt x="303479" y="306677"/>
                      </a:cubicBezTo>
                      <a:close/>
                      <a:moveTo>
                        <a:pt x="303467" y="227080"/>
                      </a:moveTo>
                      <a:cubicBezTo>
                        <a:pt x="390533" y="227080"/>
                        <a:pt x="472399" y="261687"/>
                        <a:pt x="534039" y="324555"/>
                      </a:cubicBezTo>
                      <a:lnTo>
                        <a:pt x="515932" y="342243"/>
                      </a:lnTo>
                      <a:cubicBezTo>
                        <a:pt x="459108" y="284181"/>
                        <a:pt x="383695" y="252266"/>
                        <a:pt x="303467" y="252266"/>
                      </a:cubicBezTo>
                      <a:cubicBezTo>
                        <a:pt x="223238" y="252266"/>
                        <a:pt x="147729" y="284181"/>
                        <a:pt x="91001" y="342243"/>
                      </a:cubicBezTo>
                      <a:lnTo>
                        <a:pt x="72894" y="324555"/>
                      </a:lnTo>
                      <a:cubicBezTo>
                        <a:pt x="134438" y="261687"/>
                        <a:pt x="216304" y="227080"/>
                        <a:pt x="303467" y="227080"/>
                      </a:cubicBezTo>
                      <a:close/>
                      <a:moveTo>
                        <a:pt x="380417" y="0"/>
                      </a:moveTo>
                      <a:lnTo>
                        <a:pt x="381573" y="0"/>
                      </a:lnTo>
                      <a:cubicBezTo>
                        <a:pt x="457463" y="481"/>
                        <a:pt x="522856" y="60586"/>
                        <a:pt x="527383" y="133962"/>
                      </a:cubicBezTo>
                      <a:cubicBezTo>
                        <a:pt x="528346" y="151368"/>
                        <a:pt x="526227" y="168583"/>
                        <a:pt x="520834" y="184931"/>
                      </a:cubicBezTo>
                      <a:cubicBezTo>
                        <a:pt x="569758" y="194259"/>
                        <a:pt x="606933" y="237246"/>
                        <a:pt x="606933" y="288696"/>
                      </a:cubicBezTo>
                      <a:cubicBezTo>
                        <a:pt x="606933" y="347166"/>
                        <a:pt x="559357" y="394673"/>
                        <a:pt x="500994" y="394673"/>
                      </a:cubicBezTo>
                      <a:lnTo>
                        <a:pt x="569758" y="324952"/>
                      </a:lnTo>
                      <a:lnTo>
                        <a:pt x="552134" y="306968"/>
                      </a:lnTo>
                      <a:cubicBezTo>
                        <a:pt x="485681" y="239170"/>
                        <a:pt x="397367" y="201760"/>
                        <a:pt x="303467" y="201760"/>
                      </a:cubicBezTo>
                      <a:cubicBezTo>
                        <a:pt x="209470" y="201760"/>
                        <a:pt x="121156" y="239170"/>
                        <a:pt x="54799" y="306968"/>
                      </a:cubicBezTo>
                      <a:lnTo>
                        <a:pt x="37175" y="324952"/>
                      </a:lnTo>
                      <a:lnTo>
                        <a:pt x="105939" y="394673"/>
                      </a:lnTo>
                      <a:cubicBezTo>
                        <a:pt x="47480" y="394673"/>
                        <a:pt x="0" y="347166"/>
                        <a:pt x="0" y="288696"/>
                      </a:cubicBezTo>
                      <a:cubicBezTo>
                        <a:pt x="0" y="245325"/>
                        <a:pt x="26389" y="207915"/>
                        <a:pt x="63949" y="191663"/>
                      </a:cubicBezTo>
                      <a:cubicBezTo>
                        <a:pt x="60963" y="173872"/>
                        <a:pt x="62312" y="156177"/>
                        <a:pt x="68764" y="138963"/>
                      </a:cubicBezTo>
                      <a:cubicBezTo>
                        <a:pt x="83596" y="99630"/>
                        <a:pt x="120096" y="71741"/>
                        <a:pt x="162087" y="67702"/>
                      </a:cubicBezTo>
                      <a:cubicBezTo>
                        <a:pt x="191653" y="65010"/>
                        <a:pt x="220642" y="73569"/>
                        <a:pt x="243178" y="91360"/>
                      </a:cubicBezTo>
                      <a:cubicBezTo>
                        <a:pt x="264655" y="37217"/>
                        <a:pt x="319261" y="0"/>
                        <a:pt x="380417"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tx1"/>
                    </a:solidFill>
                  </a:endParaRPr>
                </a:p>
              </p:txBody>
            </p:sp>
          </p:grpSp>
          <p:sp>
            <p:nvSpPr>
              <p:cNvPr id="74" name="î$ḻíḋê"/>
              <p:cNvSpPr/>
              <p:nvPr/>
            </p:nvSpPr>
            <p:spPr>
              <a:xfrm>
                <a:off x="7651365" y="2430057"/>
                <a:ext cx="323850" cy="323850"/>
              </a:xfrm>
              <a:prstGeom prst="rect">
                <a:avLst/>
              </a:prstGeom>
              <a:solidFill>
                <a:schemeClr val="accent1"/>
              </a:solidFill>
              <a:ln w="190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3765"/>
                <a:r>
                  <a:rPr lang="en-US" altLang="zh-CN" sz="1600" b="1" i="1" dirty="0">
                    <a:solidFill>
                      <a:schemeClr val="bg1"/>
                    </a:solidFill>
                  </a:rPr>
                  <a:t>3</a:t>
                </a:r>
                <a:endParaRPr lang="zh-CN" altLang="en-US" sz="1600" b="1" i="1" dirty="0">
                  <a:solidFill>
                    <a:schemeClr val="bg1"/>
                  </a:solidFill>
                </a:endParaRPr>
              </a:p>
            </p:txBody>
          </p:sp>
        </p:grpSp>
        <p:grpSp>
          <p:nvGrpSpPr>
            <p:cNvPr id="10" name="ïŝľïḓè"/>
            <p:cNvGrpSpPr/>
            <p:nvPr/>
          </p:nvGrpSpPr>
          <p:grpSpPr>
            <a:xfrm rot="0">
              <a:off x="9848177" y="3725459"/>
              <a:ext cx="986390" cy="994889"/>
              <a:chOff x="9760864" y="2430057"/>
              <a:chExt cx="986390" cy="994889"/>
            </a:xfrm>
          </p:grpSpPr>
          <p:sp>
            <p:nvSpPr>
              <p:cNvPr id="84" name="ïṧļîde"/>
              <p:cNvSpPr/>
              <p:nvPr/>
            </p:nvSpPr>
            <p:spPr>
              <a:xfrm>
                <a:off x="9760864" y="2600482"/>
                <a:ext cx="824464" cy="824464"/>
              </a:xfrm>
              <a:prstGeom prst="rect">
                <a:avLst/>
              </a:prstGeom>
              <a:solidFill>
                <a:schemeClr val="bg1">
                  <a:lumMod val="75000"/>
                </a:schemeClr>
              </a:solidFill>
              <a:ln w="3175">
                <a:noFill/>
                <a:prstDash val="solid"/>
                <a:round/>
              </a:ln>
              <a:effectLst>
                <a:reflection blurRad="6350" stA="20000" endPos="38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endParaRPr lang="zh-CN" altLang="en-US" sz="2000" b="1" i="1">
                  <a:solidFill>
                    <a:schemeClr val="tx1"/>
                  </a:solidFill>
                </a:endParaRPr>
              </a:p>
            </p:txBody>
          </p:sp>
          <p:sp>
            <p:nvSpPr>
              <p:cNvPr id="101" name="íṧlïḍe"/>
              <p:cNvSpPr/>
              <p:nvPr/>
            </p:nvSpPr>
            <p:spPr>
              <a:xfrm>
                <a:off x="9998298" y="2838179"/>
                <a:ext cx="349596" cy="349070"/>
              </a:xfrm>
              <a:custGeom>
                <a:avLst/>
                <a:gdLst>
                  <a:gd name="T0" fmla="*/ 5063 w 5239"/>
                  <a:gd name="T1" fmla="*/ 2473 h 5239"/>
                  <a:gd name="T2" fmla="*/ 4717 w 5239"/>
                  <a:gd name="T3" fmla="*/ 2473 h 5239"/>
                  <a:gd name="T4" fmla="*/ 2792 w 5239"/>
                  <a:gd name="T5" fmla="*/ 565 h 5239"/>
                  <a:gd name="T6" fmla="*/ 2792 w 5239"/>
                  <a:gd name="T7" fmla="*/ 176 h 5239"/>
                  <a:gd name="T8" fmla="*/ 2629 w 5239"/>
                  <a:gd name="T9" fmla="*/ 0 h 5239"/>
                  <a:gd name="T10" fmla="*/ 2465 w 5239"/>
                  <a:gd name="T11" fmla="*/ 176 h 5239"/>
                  <a:gd name="T12" fmla="*/ 2465 w 5239"/>
                  <a:gd name="T13" fmla="*/ 565 h 5239"/>
                  <a:gd name="T14" fmla="*/ 522 w 5239"/>
                  <a:gd name="T15" fmla="*/ 2473 h 5239"/>
                  <a:gd name="T16" fmla="*/ 176 w 5239"/>
                  <a:gd name="T17" fmla="*/ 2473 h 5239"/>
                  <a:gd name="T18" fmla="*/ 0 w 5239"/>
                  <a:gd name="T19" fmla="*/ 2637 h 5239"/>
                  <a:gd name="T20" fmla="*/ 176 w 5239"/>
                  <a:gd name="T21" fmla="*/ 2801 h 5239"/>
                  <a:gd name="T22" fmla="*/ 516 w 5239"/>
                  <a:gd name="T23" fmla="*/ 2801 h 5239"/>
                  <a:gd name="T24" fmla="*/ 2465 w 5239"/>
                  <a:gd name="T25" fmla="*/ 4768 h 5239"/>
                  <a:gd name="T26" fmla="*/ 2465 w 5239"/>
                  <a:gd name="T27" fmla="*/ 5063 h 5239"/>
                  <a:gd name="T28" fmla="*/ 2629 w 5239"/>
                  <a:gd name="T29" fmla="*/ 5239 h 5239"/>
                  <a:gd name="T30" fmla="*/ 2792 w 5239"/>
                  <a:gd name="T31" fmla="*/ 5063 h 5239"/>
                  <a:gd name="T32" fmla="*/ 2792 w 5239"/>
                  <a:gd name="T33" fmla="*/ 4768 h 5239"/>
                  <a:gd name="T34" fmla="*/ 4723 w 5239"/>
                  <a:gd name="T35" fmla="*/ 2801 h 5239"/>
                  <a:gd name="T36" fmla="*/ 5063 w 5239"/>
                  <a:gd name="T37" fmla="*/ 2801 h 5239"/>
                  <a:gd name="T38" fmla="*/ 5239 w 5239"/>
                  <a:gd name="T39" fmla="*/ 2637 h 5239"/>
                  <a:gd name="T40" fmla="*/ 5063 w 5239"/>
                  <a:gd name="T41" fmla="*/ 2473 h 5239"/>
                  <a:gd name="T42" fmla="*/ 3463 w 5239"/>
                  <a:gd name="T43" fmla="*/ 2883 h 5239"/>
                  <a:gd name="T44" fmla="*/ 2792 w 5239"/>
                  <a:gd name="T45" fmla="*/ 2883 h 5239"/>
                  <a:gd name="T46" fmla="*/ 2792 w 5239"/>
                  <a:gd name="T47" fmla="*/ 3510 h 5239"/>
                  <a:gd name="T48" fmla="*/ 2629 w 5239"/>
                  <a:gd name="T49" fmla="*/ 3666 h 5239"/>
                  <a:gd name="T50" fmla="*/ 2465 w 5239"/>
                  <a:gd name="T51" fmla="*/ 3510 h 5239"/>
                  <a:gd name="T52" fmla="*/ 2465 w 5239"/>
                  <a:gd name="T53" fmla="*/ 2883 h 5239"/>
                  <a:gd name="T54" fmla="*/ 1776 w 5239"/>
                  <a:gd name="T55" fmla="*/ 2883 h 5239"/>
                  <a:gd name="T56" fmla="*/ 1620 w 5239"/>
                  <a:gd name="T57" fmla="*/ 2719 h 5239"/>
                  <a:gd name="T58" fmla="*/ 1776 w 5239"/>
                  <a:gd name="T59" fmla="*/ 2555 h 5239"/>
                  <a:gd name="T60" fmla="*/ 2465 w 5239"/>
                  <a:gd name="T61" fmla="*/ 2555 h 5239"/>
                  <a:gd name="T62" fmla="*/ 2465 w 5239"/>
                  <a:gd name="T63" fmla="*/ 1823 h 5239"/>
                  <a:gd name="T64" fmla="*/ 2629 w 5239"/>
                  <a:gd name="T65" fmla="*/ 1667 h 5239"/>
                  <a:gd name="T66" fmla="*/ 2792 w 5239"/>
                  <a:gd name="T67" fmla="*/ 1823 h 5239"/>
                  <a:gd name="T68" fmla="*/ 2792 w 5239"/>
                  <a:gd name="T69" fmla="*/ 2555 h 5239"/>
                  <a:gd name="T70" fmla="*/ 3463 w 5239"/>
                  <a:gd name="T71" fmla="*/ 2555 h 5239"/>
                  <a:gd name="T72" fmla="*/ 3619 w 5239"/>
                  <a:gd name="T73" fmla="*/ 2719 h 5239"/>
                  <a:gd name="T74" fmla="*/ 3463 w 5239"/>
                  <a:gd name="T75" fmla="*/ 2883 h 5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39" h="5239">
                    <a:moveTo>
                      <a:pt x="5063" y="2473"/>
                    </a:moveTo>
                    <a:lnTo>
                      <a:pt x="4717" y="2473"/>
                    </a:lnTo>
                    <a:cubicBezTo>
                      <a:pt x="4612" y="1489"/>
                      <a:pt x="3858" y="649"/>
                      <a:pt x="2792" y="565"/>
                    </a:cubicBezTo>
                    <a:lnTo>
                      <a:pt x="2792" y="176"/>
                    </a:lnTo>
                    <a:cubicBezTo>
                      <a:pt x="2792" y="79"/>
                      <a:pt x="2726" y="0"/>
                      <a:pt x="2629" y="0"/>
                    </a:cubicBezTo>
                    <a:cubicBezTo>
                      <a:pt x="2531" y="0"/>
                      <a:pt x="2465" y="79"/>
                      <a:pt x="2465" y="176"/>
                    </a:cubicBezTo>
                    <a:lnTo>
                      <a:pt x="2465" y="565"/>
                    </a:lnTo>
                    <a:cubicBezTo>
                      <a:pt x="1481" y="649"/>
                      <a:pt x="627" y="1489"/>
                      <a:pt x="522" y="2473"/>
                    </a:cubicBezTo>
                    <a:lnTo>
                      <a:pt x="176" y="2473"/>
                    </a:lnTo>
                    <a:cubicBezTo>
                      <a:pt x="79" y="2473"/>
                      <a:pt x="0" y="2539"/>
                      <a:pt x="0" y="2637"/>
                    </a:cubicBezTo>
                    <a:cubicBezTo>
                      <a:pt x="0" y="2734"/>
                      <a:pt x="79" y="2801"/>
                      <a:pt x="176" y="2801"/>
                    </a:cubicBezTo>
                    <a:lnTo>
                      <a:pt x="516" y="2801"/>
                    </a:lnTo>
                    <a:cubicBezTo>
                      <a:pt x="580" y="3866"/>
                      <a:pt x="1399" y="4681"/>
                      <a:pt x="2465" y="4768"/>
                    </a:cubicBezTo>
                    <a:lnTo>
                      <a:pt x="2465" y="5063"/>
                    </a:lnTo>
                    <a:cubicBezTo>
                      <a:pt x="2465" y="5160"/>
                      <a:pt x="2531" y="5239"/>
                      <a:pt x="2629" y="5239"/>
                    </a:cubicBezTo>
                    <a:cubicBezTo>
                      <a:pt x="2726" y="5239"/>
                      <a:pt x="2792" y="5160"/>
                      <a:pt x="2792" y="5063"/>
                    </a:cubicBezTo>
                    <a:lnTo>
                      <a:pt x="2792" y="4768"/>
                    </a:lnTo>
                    <a:cubicBezTo>
                      <a:pt x="3858" y="4681"/>
                      <a:pt x="4659" y="3866"/>
                      <a:pt x="4723" y="2801"/>
                    </a:cubicBezTo>
                    <a:lnTo>
                      <a:pt x="5063" y="2801"/>
                    </a:lnTo>
                    <a:cubicBezTo>
                      <a:pt x="5160" y="2801"/>
                      <a:pt x="5239" y="2734"/>
                      <a:pt x="5239" y="2637"/>
                    </a:cubicBezTo>
                    <a:cubicBezTo>
                      <a:pt x="5239" y="2539"/>
                      <a:pt x="5160" y="2473"/>
                      <a:pt x="5063" y="2473"/>
                    </a:cubicBezTo>
                    <a:close/>
                    <a:moveTo>
                      <a:pt x="3463" y="2883"/>
                    </a:moveTo>
                    <a:lnTo>
                      <a:pt x="2792" y="2883"/>
                    </a:lnTo>
                    <a:lnTo>
                      <a:pt x="2792" y="3510"/>
                    </a:lnTo>
                    <a:cubicBezTo>
                      <a:pt x="2792" y="3596"/>
                      <a:pt x="2715" y="3666"/>
                      <a:pt x="2629" y="3666"/>
                    </a:cubicBezTo>
                    <a:cubicBezTo>
                      <a:pt x="2542" y="3666"/>
                      <a:pt x="2465" y="3596"/>
                      <a:pt x="2465" y="3510"/>
                    </a:cubicBezTo>
                    <a:lnTo>
                      <a:pt x="2465" y="2883"/>
                    </a:lnTo>
                    <a:lnTo>
                      <a:pt x="1776" y="2883"/>
                    </a:lnTo>
                    <a:cubicBezTo>
                      <a:pt x="1690" y="2883"/>
                      <a:pt x="1620" y="2805"/>
                      <a:pt x="1620" y="2719"/>
                    </a:cubicBezTo>
                    <a:cubicBezTo>
                      <a:pt x="1620" y="2632"/>
                      <a:pt x="1690" y="2555"/>
                      <a:pt x="1776" y="2555"/>
                    </a:cubicBezTo>
                    <a:lnTo>
                      <a:pt x="2465" y="2555"/>
                    </a:lnTo>
                    <a:lnTo>
                      <a:pt x="2465" y="1823"/>
                    </a:lnTo>
                    <a:cubicBezTo>
                      <a:pt x="2465" y="1737"/>
                      <a:pt x="2542" y="1667"/>
                      <a:pt x="2629" y="1667"/>
                    </a:cubicBezTo>
                    <a:cubicBezTo>
                      <a:pt x="2715" y="1667"/>
                      <a:pt x="2792" y="1737"/>
                      <a:pt x="2792" y="1823"/>
                    </a:cubicBezTo>
                    <a:lnTo>
                      <a:pt x="2792" y="2555"/>
                    </a:lnTo>
                    <a:lnTo>
                      <a:pt x="3463" y="2555"/>
                    </a:lnTo>
                    <a:cubicBezTo>
                      <a:pt x="3549" y="2555"/>
                      <a:pt x="3619" y="2632"/>
                      <a:pt x="3619" y="2719"/>
                    </a:cubicBezTo>
                    <a:cubicBezTo>
                      <a:pt x="3619" y="2805"/>
                      <a:pt x="3549" y="2883"/>
                      <a:pt x="3463" y="2883"/>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tx1"/>
                  </a:solidFill>
                </a:endParaRPr>
              </a:p>
            </p:txBody>
          </p:sp>
          <p:sp>
            <p:nvSpPr>
              <p:cNvPr id="83" name="ïšľïḍè"/>
              <p:cNvSpPr/>
              <p:nvPr/>
            </p:nvSpPr>
            <p:spPr>
              <a:xfrm>
                <a:off x="10423404" y="2430057"/>
                <a:ext cx="323850" cy="323850"/>
              </a:xfrm>
              <a:prstGeom prst="rect">
                <a:avLst/>
              </a:prstGeom>
              <a:solidFill>
                <a:schemeClr val="bg1">
                  <a:lumMod val="75000"/>
                </a:schemeClr>
              </a:solidFill>
              <a:ln w="190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3765"/>
                <a:r>
                  <a:rPr lang="en-US" altLang="zh-CN" sz="1600" b="1" i="1" dirty="0">
                    <a:solidFill>
                      <a:schemeClr val="bg1"/>
                    </a:solidFill>
                  </a:rPr>
                  <a:t>4</a:t>
                </a:r>
                <a:endParaRPr lang="zh-CN" altLang="en-US" sz="1600" b="1" i="1" dirty="0">
                  <a:solidFill>
                    <a:schemeClr val="bg1"/>
                  </a:solidFill>
                </a:endParaRPr>
              </a:p>
            </p:txBody>
          </p:sp>
        </p:grpSp>
        <p:grpSp>
          <p:nvGrpSpPr>
            <p:cNvPr id="7" name="îṧľiḓe"/>
            <p:cNvGrpSpPr/>
            <p:nvPr/>
          </p:nvGrpSpPr>
          <p:grpSpPr>
            <a:xfrm rot="0">
              <a:off x="1357433" y="3725459"/>
              <a:ext cx="986390" cy="994889"/>
              <a:chOff x="1444745" y="2425703"/>
              <a:chExt cx="986390" cy="994889"/>
            </a:xfrm>
          </p:grpSpPr>
          <p:sp>
            <p:nvSpPr>
              <p:cNvPr id="14" name="ïšḻíḑe"/>
              <p:cNvSpPr/>
              <p:nvPr/>
            </p:nvSpPr>
            <p:spPr>
              <a:xfrm>
                <a:off x="1444745" y="2596128"/>
                <a:ext cx="824464" cy="824464"/>
              </a:xfrm>
              <a:prstGeom prst="rect">
                <a:avLst/>
              </a:prstGeom>
              <a:solidFill>
                <a:schemeClr val="bg1">
                  <a:lumMod val="75000"/>
                </a:schemeClr>
              </a:solidFill>
              <a:ln w="3175">
                <a:noFill/>
                <a:prstDash val="solid"/>
                <a:round/>
              </a:ln>
              <a:effectLst>
                <a:reflection blurRad="6350" stA="20000" endPos="38000" dist="381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defTabSz="913765"/>
                <a:endParaRPr lang="zh-CN" altLang="en-US" sz="2000" b="1" i="1">
                  <a:solidFill>
                    <a:schemeClr val="tx1"/>
                  </a:solidFill>
                </a:endParaRPr>
              </a:p>
            </p:txBody>
          </p:sp>
          <p:sp>
            <p:nvSpPr>
              <p:cNvPr id="98" name="íSlïdé"/>
              <p:cNvSpPr/>
              <p:nvPr/>
            </p:nvSpPr>
            <p:spPr>
              <a:xfrm>
                <a:off x="1682179" y="2872514"/>
                <a:ext cx="349596" cy="271692"/>
              </a:xfrm>
              <a:custGeom>
                <a:avLst/>
                <a:gdLst>
                  <a:gd name="connsiteX0" fmla="*/ 602379 w 607356"/>
                  <a:gd name="connsiteY0" fmla="*/ 168035 h 472012"/>
                  <a:gd name="connsiteX1" fmla="*/ 607356 w 607356"/>
                  <a:gd name="connsiteY1" fmla="*/ 175489 h 472012"/>
                  <a:gd name="connsiteX2" fmla="*/ 607356 w 607356"/>
                  <a:gd name="connsiteY2" fmla="*/ 438605 h 472012"/>
                  <a:gd name="connsiteX3" fmla="*/ 573897 w 607356"/>
                  <a:gd name="connsiteY3" fmla="*/ 472012 h 472012"/>
                  <a:gd name="connsiteX4" fmla="*/ 138461 w 607356"/>
                  <a:gd name="connsiteY4" fmla="*/ 472012 h 472012"/>
                  <a:gd name="connsiteX5" fmla="*/ 105001 w 607356"/>
                  <a:gd name="connsiteY5" fmla="*/ 438605 h 472012"/>
                  <a:gd name="connsiteX6" fmla="*/ 105001 w 607356"/>
                  <a:gd name="connsiteY6" fmla="*/ 381914 h 472012"/>
                  <a:gd name="connsiteX7" fmla="*/ 468909 w 607356"/>
                  <a:gd name="connsiteY7" fmla="*/ 381914 h 472012"/>
                  <a:gd name="connsiteX8" fmla="*/ 533155 w 607356"/>
                  <a:gd name="connsiteY8" fmla="*/ 317769 h 472012"/>
                  <a:gd name="connsiteX9" fmla="*/ 533155 w 607356"/>
                  <a:gd name="connsiteY9" fmla="*/ 230063 h 472012"/>
                  <a:gd name="connsiteX10" fmla="*/ 593530 w 607356"/>
                  <a:gd name="connsiteY10" fmla="*/ 169783 h 472012"/>
                  <a:gd name="connsiteX11" fmla="*/ 602379 w 607356"/>
                  <a:gd name="connsiteY11" fmla="*/ 168035 h 472012"/>
                  <a:gd name="connsiteX12" fmla="*/ 533192 w 607356"/>
                  <a:gd name="connsiteY12" fmla="*/ 120879 h 472012"/>
                  <a:gd name="connsiteX13" fmla="*/ 556406 w 607356"/>
                  <a:gd name="connsiteY13" fmla="*/ 120879 h 472012"/>
                  <a:gd name="connsiteX14" fmla="*/ 568566 w 607356"/>
                  <a:gd name="connsiteY14" fmla="*/ 128982 h 472012"/>
                  <a:gd name="connsiteX15" fmla="*/ 565710 w 607356"/>
                  <a:gd name="connsiteY15" fmla="*/ 143346 h 472012"/>
                  <a:gd name="connsiteX16" fmla="*/ 533192 w 607356"/>
                  <a:gd name="connsiteY16" fmla="*/ 175849 h 472012"/>
                  <a:gd name="connsiteX17" fmla="*/ 4978 w 607356"/>
                  <a:gd name="connsiteY17" fmla="*/ 47156 h 472012"/>
                  <a:gd name="connsiteX18" fmla="*/ 13828 w 607356"/>
                  <a:gd name="connsiteY18" fmla="*/ 48905 h 472012"/>
                  <a:gd name="connsiteX19" fmla="*/ 221344 w 607356"/>
                  <a:gd name="connsiteY19" fmla="*/ 256100 h 472012"/>
                  <a:gd name="connsiteX20" fmla="*/ 251213 w 607356"/>
                  <a:gd name="connsiteY20" fmla="*/ 268434 h 472012"/>
                  <a:gd name="connsiteX21" fmla="*/ 281082 w 607356"/>
                  <a:gd name="connsiteY21" fmla="*/ 256100 h 472012"/>
                  <a:gd name="connsiteX22" fmla="*/ 488597 w 607356"/>
                  <a:gd name="connsiteY22" fmla="*/ 48905 h 472012"/>
                  <a:gd name="connsiteX23" fmla="*/ 497447 w 607356"/>
                  <a:gd name="connsiteY23" fmla="*/ 47156 h 472012"/>
                  <a:gd name="connsiteX24" fmla="*/ 502425 w 607356"/>
                  <a:gd name="connsiteY24" fmla="*/ 54612 h 472012"/>
                  <a:gd name="connsiteX25" fmla="*/ 502425 w 607356"/>
                  <a:gd name="connsiteY25" fmla="*/ 317771 h 472012"/>
                  <a:gd name="connsiteX26" fmla="*/ 468961 w 607356"/>
                  <a:gd name="connsiteY26" fmla="*/ 351275 h 472012"/>
                  <a:gd name="connsiteX27" fmla="*/ 33464 w 607356"/>
                  <a:gd name="connsiteY27" fmla="*/ 351275 h 472012"/>
                  <a:gd name="connsiteX28" fmla="*/ 0 w 607356"/>
                  <a:gd name="connsiteY28" fmla="*/ 317771 h 472012"/>
                  <a:gd name="connsiteX29" fmla="*/ 0 w 607356"/>
                  <a:gd name="connsiteY29" fmla="*/ 54612 h 472012"/>
                  <a:gd name="connsiteX30" fmla="*/ 4978 w 607356"/>
                  <a:gd name="connsiteY30" fmla="*/ 47156 h 472012"/>
                  <a:gd name="connsiteX31" fmla="*/ 50961 w 607356"/>
                  <a:gd name="connsiteY31" fmla="*/ 0 h 472012"/>
                  <a:gd name="connsiteX32" fmla="*/ 451488 w 607356"/>
                  <a:gd name="connsiteY32" fmla="*/ 0 h 472012"/>
                  <a:gd name="connsiteX33" fmla="*/ 463563 w 607356"/>
                  <a:gd name="connsiteY33" fmla="*/ 8101 h 472012"/>
                  <a:gd name="connsiteX34" fmla="*/ 460706 w 607356"/>
                  <a:gd name="connsiteY34" fmla="*/ 22462 h 472012"/>
                  <a:gd name="connsiteX35" fmla="*/ 260489 w 607356"/>
                  <a:gd name="connsiteY35" fmla="*/ 222418 h 472012"/>
                  <a:gd name="connsiteX36" fmla="*/ 241868 w 607356"/>
                  <a:gd name="connsiteY36" fmla="*/ 222418 h 472012"/>
                  <a:gd name="connsiteX37" fmla="*/ 41650 w 607356"/>
                  <a:gd name="connsiteY37" fmla="*/ 22462 h 472012"/>
                  <a:gd name="connsiteX38" fmla="*/ 38793 w 607356"/>
                  <a:gd name="connsiteY38" fmla="*/ 8101 h 472012"/>
                  <a:gd name="connsiteX39" fmla="*/ 50961 w 607356"/>
                  <a:gd name="connsiteY39" fmla="*/ 0 h 472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7356" h="472012">
                    <a:moveTo>
                      <a:pt x="602379" y="168035"/>
                    </a:moveTo>
                    <a:cubicBezTo>
                      <a:pt x="605328" y="169231"/>
                      <a:pt x="607356" y="172268"/>
                      <a:pt x="607356" y="175489"/>
                    </a:cubicBezTo>
                    <a:lnTo>
                      <a:pt x="607356" y="438605"/>
                    </a:lnTo>
                    <a:cubicBezTo>
                      <a:pt x="607356" y="457103"/>
                      <a:pt x="592332" y="472012"/>
                      <a:pt x="573897" y="472012"/>
                    </a:cubicBezTo>
                    <a:lnTo>
                      <a:pt x="138461" y="472012"/>
                    </a:lnTo>
                    <a:cubicBezTo>
                      <a:pt x="119934" y="472012"/>
                      <a:pt x="105001" y="457103"/>
                      <a:pt x="105001" y="438605"/>
                    </a:cubicBezTo>
                    <a:lnTo>
                      <a:pt x="105001" y="381914"/>
                    </a:lnTo>
                    <a:lnTo>
                      <a:pt x="468909" y="381914"/>
                    </a:lnTo>
                    <a:cubicBezTo>
                      <a:pt x="504304" y="381914"/>
                      <a:pt x="533155" y="353109"/>
                      <a:pt x="533155" y="317769"/>
                    </a:cubicBezTo>
                    <a:lnTo>
                      <a:pt x="533155" y="230063"/>
                    </a:lnTo>
                    <a:lnTo>
                      <a:pt x="593530" y="169783"/>
                    </a:lnTo>
                    <a:cubicBezTo>
                      <a:pt x="595834" y="167482"/>
                      <a:pt x="599337" y="166746"/>
                      <a:pt x="602379" y="168035"/>
                    </a:cubicBezTo>
                    <a:close/>
                    <a:moveTo>
                      <a:pt x="533192" y="120879"/>
                    </a:moveTo>
                    <a:lnTo>
                      <a:pt x="556406" y="120879"/>
                    </a:lnTo>
                    <a:cubicBezTo>
                      <a:pt x="561749" y="120879"/>
                      <a:pt x="566539" y="124101"/>
                      <a:pt x="568566" y="128982"/>
                    </a:cubicBezTo>
                    <a:cubicBezTo>
                      <a:pt x="570592" y="133862"/>
                      <a:pt x="569487" y="139570"/>
                      <a:pt x="565710" y="143346"/>
                    </a:cubicBezTo>
                    <a:lnTo>
                      <a:pt x="533192" y="175849"/>
                    </a:lnTo>
                    <a:close/>
                    <a:moveTo>
                      <a:pt x="4978" y="47156"/>
                    </a:moveTo>
                    <a:cubicBezTo>
                      <a:pt x="8020" y="45868"/>
                      <a:pt x="11523" y="46604"/>
                      <a:pt x="13828" y="48905"/>
                    </a:cubicBezTo>
                    <a:lnTo>
                      <a:pt x="221344" y="256100"/>
                    </a:lnTo>
                    <a:cubicBezTo>
                      <a:pt x="229272" y="264016"/>
                      <a:pt x="240058" y="268434"/>
                      <a:pt x="251213" y="268434"/>
                    </a:cubicBezTo>
                    <a:cubicBezTo>
                      <a:pt x="262460" y="268434"/>
                      <a:pt x="273153" y="264016"/>
                      <a:pt x="281082" y="256100"/>
                    </a:cubicBezTo>
                    <a:lnTo>
                      <a:pt x="488597" y="48905"/>
                    </a:lnTo>
                    <a:cubicBezTo>
                      <a:pt x="490902" y="46604"/>
                      <a:pt x="494405" y="45868"/>
                      <a:pt x="497447" y="47156"/>
                    </a:cubicBezTo>
                    <a:cubicBezTo>
                      <a:pt x="500489" y="48445"/>
                      <a:pt x="502425" y="51390"/>
                      <a:pt x="502425" y="54612"/>
                    </a:cubicBezTo>
                    <a:lnTo>
                      <a:pt x="502425" y="317771"/>
                    </a:lnTo>
                    <a:cubicBezTo>
                      <a:pt x="502425" y="336272"/>
                      <a:pt x="487491" y="351275"/>
                      <a:pt x="468961" y="351275"/>
                    </a:cubicBezTo>
                    <a:lnTo>
                      <a:pt x="33464" y="351275"/>
                    </a:lnTo>
                    <a:cubicBezTo>
                      <a:pt x="15026" y="351275"/>
                      <a:pt x="0" y="336272"/>
                      <a:pt x="0" y="317771"/>
                    </a:cubicBezTo>
                    <a:lnTo>
                      <a:pt x="0" y="54612"/>
                    </a:lnTo>
                    <a:cubicBezTo>
                      <a:pt x="0" y="51390"/>
                      <a:pt x="1936" y="48445"/>
                      <a:pt x="4978" y="47156"/>
                    </a:cubicBezTo>
                    <a:close/>
                    <a:moveTo>
                      <a:pt x="50961" y="0"/>
                    </a:moveTo>
                    <a:lnTo>
                      <a:pt x="451488" y="0"/>
                    </a:lnTo>
                    <a:cubicBezTo>
                      <a:pt x="456742" y="0"/>
                      <a:pt x="461535" y="3222"/>
                      <a:pt x="463563" y="8101"/>
                    </a:cubicBezTo>
                    <a:cubicBezTo>
                      <a:pt x="465591" y="13072"/>
                      <a:pt x="464485" y="18688"/>
                      <a:pt x="460706" y="22462"/>
                    </a:cubicBezTo>
                    <a:lnTo>
                      <a:pt x="260489" y="222418"/>
                    </a:lnTo>
                    <a:cubicBezTo>
                      <a:pt x="255326" y="227573"/>
                      <a:pt x="247030" y="227573"/>
                      <a:pt x="241868" y="222418"/>
                    </a:cubicBezTo>
                    <a:lnTo>
                      <a:pt x="41650" y="22462"/>
                    </a:lnTo>
                    <a:cubicBezTo>
                      <a:pt x="37871" y="18688"/>
                      <a:pt x="36765" y="13072"/>
                      <a:pt x="38793" y="8101"/>
                    </a:cubicBezTo>
                    <a:cubicBezTo>
                      <a:pt x="40821" y="3222"/>
                      <a:pt x="45614" y="0"/>
                      <a:pt x="50961" y="0"/>
                    </a:cubicBezTo>
                    <a:close/>
                  </a:path>
                </a:pathLst>
              </a:custGeom>
              <a:solidFill>
                <a:schemeClr val="bg1"/>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70000" lnSpcReduction="2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defTabSz="913765"/>
                <a:endParaRPr lang="zh-CN" altLang="en-US" sz="2000" b="1" i="1">
                  <a:solidFill>
                    <a:schemeClr val="tx1"/>
                  </a:solidFill>
                </a:endParaRPr>
              </a:p>
            </p:txBody>
          </p:sp>
          <p:sp>
            <p:nvSpPr>
              <p:cNvPr id="15" name="îSļíḓe"/>
              <p:cNvSpPr/>
              <p:nvPr/>
            </p:nvSpPr>
            <p:spPr>
              <a:xfrm>
                <a:off x="2107285" y="2425703"/>
                <a:ext cx="323850" cy="323850"/>
              </a:xfrm>
              <a:prstGeom prst="rect">
                <a:avLst/>
              </a:prstGeom>
              <a:solidFill>
                <a:schemeClr val="bg1">
                  <a:lumMod val="75000"/>
                </a:schemeClr>
              </a:solidFill>
              <a:ln w="19050">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lnSpcReduction="10000"/>
              </a:bodyPr>
              <a:lstStyle/>
              <a:p>
                <a:pPr algn="ctr" defTabSz="913765"/>
                <a:r>
                  <a:rPr lang="en-US" altLang="zh-CN" sz="1600" b="1" i="1" dirty="0">
                    <a:solidFill>
                      <a:schemeClr val="bg1"/>
                    </a:solidFill>
                  </a:rPr>
                  <a:t>1</a:t>
                </a:r>
                <a:endParaRPr lang="zh-CN" altLang="en-US" sz="1600" b="1" i="1" dirty="0">
                  <a:solidFill>
                    <a:schemeClr val="bg1"/>
                  </a:solidFill>
                </a:endParaRPr>
              </a:p>
            </p:txBody>
          </p:sp>
        </p:grpSp>
        <p:cxnSp>
          <p:nvCxnSpPr>
            <p:cNvPr id="16" name="直接连接符 15"/>
            <p:cNvCxnSpPr/>
            <p:nvPr/>
          </p:nvCxnSpPr>
          <p:spPr>
            <a:xfrm>
              <a:off x="3265752" y="4641276"/>
              <a:ext cx="0" cy="1505524"/>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096000" y="3945847"/>
              <a:ext cx="0" cy="2200953"/>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8926248" y="4641276"/>
              <a:ext cx="0" cy="1505524"/>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89255" y="3244850"/>
            <a:ext cx="2215515" cy="645160"/>
          </a:xfrm>
          <a:prstGeom prst="rect">
            <a:avLst/>
          </a:prstGeom>
          <a:noFill/>
        </p:spPr>
        <p:txBody>
          <a:bodyPr wrap="square" rtlCol="0" anchor="t">
            <a:spAutoFit/>
          </a:bodyPr>
          <a:p>
            <a:r>
              <a:rPr lang="en-US" altLang="zh-CN" b="1">
                <a:solidFill>
                  <a:srgbClr val="FF0000"/>
                </a:solidFill>
              </a:rPr>
              <a:t>    </a:t>
            </a:r>
            <a:r>
              <a:rPr lang="zh-CN" altLang="en-US" b="1">
                <a:solidFill>
                  <a:srgbClr val="FF0000"/>
                </a:solidFill>
              </a:rPr>
              <a:t>从来园活动中生成活动内容</a:t>
            </a:r>
            <a:endParaRPr lang="zh-CN" altLang="en-US" b="1">
              <a:solidFill>
                <a:srgbClr val="FF0000"/>
              </a:solidFill>
            </a:endParaRPr>
          </a:p>
        </p:txBody>
      </p:sp>
      <p:sp>
        <p:nvSpPr>
          <p:cNvPr id="11" name="文本框 10"/>
          <p:cNvSpPr txBox="1"/>
          <p:nvPr/>
        </p:nvSpPr>
        <p:spPr>
          <a:xfrm>
            <a:off x="3637915" y="2599690"/>
            <a:ext cx="2177415" cy="645160"/>
          </a:xfrm>
          <a:prstGeom prst="rect">
            <a:avLst/>
          </a:prstGeom>
          <a:noFill/>
        </p:spPr>
        <p:txBody>
          <a:bodyPr wrap="square" rtlCol="0" anchor="t">
            <a:spAutoFit/>
          </a:bodyPr>
          <a:p>
            <a:r>
              <a:rPr lang="en-US" altLang="zh-CN" b="1">
                <a:solidFill>
                  <a:srgbClr val="FF0000"/>
                </a:solidFill>
              </a:rPr>
              <a:t>   </a:t>
            </a:r>
            <a:r>
              <a:rPr lang="zh-CN" altLang="en-US" b="1">
                <a:solidFill>
                  <a:srgbClr val="FF0000"/>
                </a:solidFill>
              </a:rPr>
              <a:t>从户外活动中生成活动内容</a:t>
            </a:r>
            <a:endParaRPr lang="zh-CN" altLang="en-US" b="1">
              <a:solidFill>
                <a:srgbClr val="FF0000"/>
              </a:solidFill>
            </a:endParaRPr>
          </a:p>
        </p:txBody>
      </p:sp>
      <p:sp>
        <p:nvSpPr>
          <p:cNvPr id="12" name="文本框 11"/>
          <p:cNvSpPr txBox="1"/>
          <p:nvPr/>
        </p:nvSpPr>
        <p:spPr>
          <a:xfrm>
            <a:off x="6421755" y="2555240"/>
            <a:ext cx="2177415" cy="645160"/>
          </a:xfrm>
          <a:prstGeom prst="rect">
            <a:avLst/>
          </a:prstGeom>
          <a:noFill/>
        </p:spPr>
        <p:txBody>
          <a:bodyPr wrap="square" rtlCol="0" anchor="t">
            <a:spAutoFit/>
          </a:bodyPr>
          <a:p>
            <a:r>
              <a:rPr lang="en-US" b="1">
                <a:solidFill>
                  <a:srgbClr val="FF0000"/>
                </a:solidFill>
              </a:rPr>
              <a:t>   </a:t>
            </a:r>
            <a:r>
              <a:rPr b="1">
                <a:solidFill>
                  <a:srgbClr val="FF0000"/>
                </a:solidFill>
              </a:rPr>
              <a:t>从生活活动中生成活动内容</a:t>
            </a:r>
            <a:endParaRPr b="1">
              <a:solidFill>
                <a:srgbClr val="FF0000"/>
              </a:solidFill>
            </a:endParaRPr>
          </a:p>
        </p:txBody>
      </p:sp>
      <p:sp>
        <p:nvSpPr>
          <p:cNvPr id="13" name="文本框 12"/>
          <p:cNvSpPr txBox="1"/>
          <p:nvPr/>
        </p:nvSpPr>
        <p:spPr>
          <a:xfrm>
            <a:off x="9171305" y="3244850"/>
            <a:ext cx="2494280" cy="645160"/>
          </a:xfrm>
          <a:prstGeom prst="rect">
            <a:avLst/>
          </a:prstGeom>
          <a:noFill/>
        </p:spPr>
        <p:txBody>
          <a:bodyPr wrap="square" rtlCol="0" anchor="t">
            <a:spAutoFit/>
          </a:bodyPr>
          <a:p>
            <a:r>
              <a:rPr lang="en-US" b="1">
                <a:solidFill>
                  <a:srgbClr val="FF0000"/>
                </a:solidFill>
              </a:rPr>
              <a:t>   </a:t>
            </a:r>
            <a:r>
              <a:rPr b="1">
                <a:solidFill>
                  <a:srgbClr val="FF0000"/>
                </a:solidFill>
              </a:rPr>
              <a:t>从偶发事件中生成活动内容</a:t>
            </a:r>
            <a:endParaRPr b="1">
              <a:solidFill>
                <a:srgbClr val="FF0000"/>
              </a:solidFill>
            </a:endParaRPr>
          </a:p>
        </p:txBody>
      </p:sp>
      <p:sp>
        <p:nvSpPr>
          <p:cNvPr id="19" name="文本框 18"/>
          <p:cNvSpPr txBox="1"/>
          <p:nvPr/>
        </p:nvSpPr>
        <p:spPr>
          <a:xfrm>
            <a:off x="389255" y="3890010"/>
            <a:ext cx="2694305" cy="2030095"/>
          </a:xfrm>
          <a:prstGeom prst="rect">
            <a:avLst/>
          </a:prstGeom>
          <a:noFill/>
        </p:spPr>
        <p:txBody>
          <a:bodyPr wrap="square" rtlCol="0">
            <a:spAutoFit/>
          </a:bodyPr>
          <a:p>
            <a:pPr algn="l"/>
            <a:r>
              <a:rPr lang="en-US" altLang="zh-CN">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a:latin typeface="微软雅黑" panose="020B0503020204020204" pitchFamily="34" charset="-122"/>
                <a:ea typeface="微软雅黑" panose="020B0503020204020204" pitchFamily="34" charset="-122"/>
                <a:cs typeface="微软雅黑" panose="020B0503020204020204" pitchFamily="34" charset="-122"/>
                <a:sym typeface="+mn-ea"/>
              </a:rPr>
              <a:t>幼儿来园，是幼儿在园一日生活的开端。比如早晨幼儿来园，雨天要带雨伞，炎热的季节要带遮阳伞。因此，“伞”就可以作为幼儿科学学习的内容。</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文本框 19"/>
          <p:cNvSpPr txBox="1"/>
          <p:nvPr/>
        </p:nvSpPr>
        <p:spPr>
          <a:xfrm>
            <a:off x="3379470" y="3315970"/>
            <a:ext cx="2527300" cy="2861310"/>
          </a:xfrm>
          <a:prstGeom prst="rect">
            <a:avLst/>
          </a:prstGeom>
          <a:noFill/>
        </p:spPr>
        <p:txBody>
          <a:bodyPr wrap="square" rtlCol="0">
            <a:spAutoFit/>
          </a:bodyPr>
          <a:p>
            <a:pPr algn="l"/>
            <a:r>
              <a:rPr lang="en-US">
                <a:latin typeface="微软雅黑" panose="020B0503020204020204" pitchFamily="34" charset="-122"/>
                <a:ea typeface="微软雅黑" panose="020B0503020204020204" pitchFamily="34" charset="-122"/>
                <a:cs typeface="微软雅黑" panose="020B0503020204020204" pitchFamily="34" charset="-122"/>
                <a:sym typeface="+mn-ea"/>
              </a:rPr>
              <a:t>    </a:t>
            </a:r>
            <a:r>
              <a:rPr>
                <a:latin typeface="微软雅黑" panose="020B0503020204020204" pitchFamily="34" charset="-122"/>
                <a:ea typeface="微软雅黑" panose="020B0503020204020204" pitchFamily="34" charset="-122"/>
                <a:cs typeface="微软雅黑" panose="020B0503020204020204" pitchFamily="34" charset="-122"/>
                <a:sym typeface="+mn-ea"/>
              </a:rPr>
              <a:t>幼儿一天的户外活动时间很长，包括早晨锻炼和日常散步等。在早晨锻炼中，体育活动是幼儿十分喜欢的活动，教师可以利用“赶鸭子”的体育活动，让幼儿比较各种体育器械的特征，感知圆形物体和方形物体。</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1" name="文本框 20"/>
          <p:cNvSpPr txBox="1"/>
          <p:nvPr/>
        </p:nvSpPr>
        <p:spPr>
          <a:xfrm>
            <a:off x="6209030" y="3244850"/>
            <a:ext cx="2573655" cy="1753235"/>
          </a:xfrm>
          <a:prstGeom prst="rect">
            <a:avLst/>
          </a:prstGeom>
          <a:noFill/>
        </p:spPr>
        <p:txBody>
          <a:bodyPr wrap="square" rtlCol="0">
            <a:spAutoFit/>
          </a:bodyPr>
          <a:p>
            <a:pPr algn="l"/>
            <a:r>
              <a:rPr lang="en-US">
                <a:latin typeface="微软雅黑" panose="020B0503020204020204" pitchFamily="34" charset="-122"/>
                <a:ea typeface="微软雅黑" panose="020B0503020204020204" pitchFamily="34" charset="-122"/>
                <a:cs typeface="微软雅黑" panose="020B0503020204020204" pitchFamily="34" charset="-122"/>
                <a:sym typeface="+mn-ea"/>
              </a:rPr>
              <a:t>   </a:t>
            </a:r>
            <a:r>
              <a:rPr>
                <a:latin typeface="微软雅黑" panose="020B0503020204020204" pitchFamily="34" charset="-122"/>
                <a:ea typeface="微软雅黑" panose="020B0503020204020204" pitchFamily="34" charset="-122"/>
                <a:cs typeface="微软雅黑" panose="020B0503020204020204" pitchFamily="34" charset="-122"/>
                <a:sym typeface="+mn-ea"/>
              </a:rPr>
              <a:t>在幼儿园里，盥洗是每个幼儿经常进行的一项活动，却隐藏着许多教育的契机。如教师可以组织幼儿开展《好玩的水》主题活动。</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2" name="文本框 21"/>
          <p:cNvSpPr txBox="1"/>
          <p:nvPr/>
        </p:nvSpPr>
        <p:spPr>
          <a:xfrm>
            <a:off x="8925560" y="3890010"/>
            <a:ext cx="3042920" cy="2306955"/>
          </a:xfrm>
          <a:prstGeom prst="rect">
            <a:avLst/>
          </a:prstGeom>
          <a:noFill/>
        </p:spPr>
        <p:txBody>
          <a:bodyPr wrap="square" rtlCol="0">
            <a:spAutoFit/>
          </a:bodyPr>
          <a:p>
            <a:pPr algn="l"/>
            <a:r>
              <a:rPr lang="en-US">
                <a:latin typeface="微软雅黑" panose="020B0503020204020204" pitchFamily="34" charset="-122"/>
                <a:ea typeface="微软雅黑" panose="020B0503020204020204" pitchFamily="34" charset="-122"/>
                <a:cs typeface="微软雅黑" panose="020B0503020204020204" pitchFamily="34" charset="-122"/>
                <a:sym typeface="+mn-ea"/>
              </a:rPr>
              <a:t>    </a:t>
            </a:r>
            <a:r>
              <a:rPr>
                <a:latin typeface="微软雅黑" panose="020B0503020204020204" pitchFamily="34" charset="-122"/>
                <a:ea typeface="微软雅黑" panose="020B0503020204020204" pitchFamily="34" charset="-122"/>
                <a:cs typeface="微软雅黑" panose="020B0503020204020204" pitchFamily="34" charset="-122"/>
                <a:sym typeface="+mn-ea"/>
              </a:rPr>
              <a:t>偶发性科学活动是在教师完全没有计划的情况下发生的。它是指幼儿对自己周围世界中突然发生的某一自然科学现象、自然物或有趣、新奇的科技产品和情景，产生了好奇心，并自发投入的一种科学探索活动。</a:t>
            </a:r>
            <a:endParaRPr>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二、生活中的幼儿科学教育内容生成</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grpSp>
        <p:nvGrpSpPr>
          <p:cNvPr id="37" name="组合 36"/>
          <p:cNvGrpSpPr/>
          <p:nvPr/>
        </p:nvGrpSpPr>
        <p:grpSpPr>
          <a:xfrm>
            <a:off x="2223201" y="1172845"/>
            <a:ext cx="730754" cy="2356046"/>
            <a:chOff x="5309" y="3093"/>
            <a:chExt cx="1151" cy="3710"/>
          </a:xfrm>
        </p:grpSpPr>
        <p:sp>
          <p:nvSpPr>
            <p:cNvPr id="6" name="等腰三角形 5"/>
            <p:cNvSpPr/>
            <p:nvPr>
              <p:custDataLst>
                <p:tags r:id="rId1"/>
              </p:custDataLst>
            </p:nvPr>
          </p:nvSpPr>
          <p:spPr>
            <a:xfrm>
              <a:off x="5366" y="5764"/>
              <a:ext cx="1039" cy="1039"/>
            </a:xfrm>
            <a:prstGeom prst="triangle">
              <a:avLst/>
            </a:prstGeom>
            <a:solidFill>
              <a:srgbClr val="F95211">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5" name="椭圆 4"/>
            <p:cNvSpPr/>
            <p:nvPr>
              <p:custDataLst>
                <p:tags r:id="rId2"/>
              </p:custDataLst>
            </p:nvPr>
          </p:nvSpPr>
          <p:spPr>
            <a:xfrm>
              <a:off x="5805" y="3093"/>
              <a:ext cx="160" cy="160"/>
            </a:xfrm>
            <a:prstGeom prst="ellipse">
              <a:avLst/>
            </a:prstGeom>
            <a:solidFill>
              <a:srgbClr val="F95211">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17" name="椭圆 16"/>
            <p:cNvSpPr/>
            <p:nvPr>
              <p:custDataLst>
                <p:tags r:id="rId3"/>
              </p:custDataLst>
            </p:nvPr>
          </p:nvSpPr>
          <p:spPr>
            <a:xfrm>
              <a:off x="5579" y="5531"/>
              <a:ext cx="613" cy="613"/>
            </a:xfrm>
            <a:prstGeom prst="ellipse">
              <a:avLst/>
            </a:prstGeom>
            <a:solidFill>
              <a:srgbClr val="F95211"/>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18" name="直接连接符 17"/>
            <p:cNvCxnSpPr>
              <a:endCxn id="23" idx="2"/>
            </p:cNvCxnSpPr>
            <p:nvPr>
              <p:custDataLst>
                <p:tags r:id="rId4"/>
              </p:custDataLst>
            </p:nvPr>
          </p:nvCxnSpPr>
          <p:spPr>
            <a:xfrm>
              <a:off x="5883" y="3181"/>
              <a:ext cx="1" cy="1843"/>
            </a:xfrm>
            <a:prstGeom prst="line">
              <a:avLst/>
            </a:prstGeom>
            <a:ln>
              <a:solidFill>
                <a:srgbClr val="F95211">
                  <a:lumMod val="75000"/>
                </a:srgbClr>
              </a:solidFill>
            </a:ln>
          </p:spPr>
          <p:style>
            <a:lnRef idx="1">
              <a:srgbClr val="F95211"/>
            </a:lnRef>
            <a:fillRef idx="0">
              <a:srgbClr val="F95211"/>
            </a:fillRef>
            <a:effectRef idx="0">
              <a:srgbClr val="F95211"/>
            </a:effectRef>
            <a:fontRef idx="minor">
              <a:srgbClr val="000000"/>
            </a:fontRef>
          </p:style>
        </p:cxnSp>
        <p:sp>
          <p:nvSpPr>
            <p:cNvPr id="23" name="直角三角形 22"/>
            <p:cNvSpPr/>
            <p:nvPr>
              <p:custDataLst>
                <p:tags r:id="rId5"/>
              </p:custDataLst>
            </p:nvPr>
          </p:nvSpPr>
          <p:spPr>
            <a:xfrm rot="8100000">
              <a:off x="5309" y="5263"/>
              <a:ext cx="1151" cy="1151"/>
            </a:xfrm>
            <a:prstGeom prst="rtTriangle">
              <a:avLst/>
            </a:prstGeom>
            <a:solidFill>
              <a:srgbClr val="F95211">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grpSp>
      <p:sp>
        <p:nvSpPr>
          <p:cNvPr id="62" name="TextBox 19"/>
          <p:cNvSpPr txBox="1"/>
          <p:nvPr>
            <p:custDataLst>
              <p:tags r:id="rId6"/>
            </p:custDataLst>
          </p:nvPr>
        </p:nvSpPr>
        <p:spPr>
          <a:xfrm>
            <a:off x="695960" y="4124325"/>
            <a:ext cx="3785235" cy="2071370"/>
          </a:xfrm>
          <a:prstGeom prst="rect">
            <a:avLst/>
          </a:prstGeom>
          <a:noFill/>
        </p:spPr>
        <p:txBody>
          <a:bodyPr wrap="square" rtlCol="0">
            <a:spAutoFit/>
          </a:bodyPr>
          <a:p>
            <a:pPr marL="285750" lvl="0" indent="-285750" algn="l">
              <a:lnSpc>
                <a:spcPct val="100000"/>
              </a:lnSpc>
              <a:spcAft>
                <a:spcPts val="1000"/>
              </a:spcAft>
              <a:buClrTx/>
              <a:buSzTx/>
              <a:buFont typeface="Wingdings" panose="05000000000000000000" charset="0"/>
              <a:buChar char="Ø"/>
            </a:pPr>
            <a:r>
              <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rPr>
              <a:t>探索活动常由偶然的情景引起，教师无法事先估计，但幼儿具有强烈的内在探索动机；</a:t>
            </a:r>
            <a:endPar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endParaRPr>
          </a:p>
          <a:p>
            <a:pPr marL="285750" lvl="0" indent="-285750" algn="l">
              <a:lnSpc>
                <a:spcPct val="100000"/>
              </a:lnSpc>
              <a:spcAft>
                <a:spcPts val="1000"/>
              </a:spcAft>
              <a:buClrTx/>
              <a:buSzTx/>
              <a:buFont typeface="Wingdings" panose="05000000000000000000" charset="0"/>
              <a:buChar char="Ø"/>
            </a:pPr>
            <a:r>
              <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rPr>
              <a:t>探索的内容广泛，时间地点不定，随机性强；</a:t>
            </a:r>
            <a:endPar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endParaRPr>
          </a:p>
          <a:p>
            <a:pPr marL="285750" lvl="0" indent="-285750" algn="l">
              <a:lnSpc>
                <a:spcPct val="100000"/>
              </a:lnSpc>
              <a:spcAft>
                <a:spcPts val="1000"/>
              </a:spcAft>
              <a:buClrTx/>
              <a:buSzTx/>
              <a:buFont typeface="Wingdings" panose="05000000000000000000" charset="0"/>
              <a:buChar char="Ø"/>
            </a:pPr>
            <a:r>
              <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rPr>
              <a:t>活动的过程多样、多变，容易受到外界因素的干扰。</a:t>
            </a:r>
            <a:endPar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endParaRPr>
          </a:p>
        </p:txBody>
      </p:sp>
      <p:sp>
        <p:nvSpPr>
          <p:cNvPr id="81" name="文本框 80"/>
          <p:cNvSpPr txBox="1"/>
          <p:nvPr>
            <p:custDataLst>
              <p:tags r:id="rId7"/>
            </p:custDataLst>
          </p:nvPr>
        </p:nvSpPr>
        <p:spPr>
          <a:xfrm>
            <a:off x="1010920" y="3649663"/>
            <a:ext cx="3155315" cy="353060"/>
          </a:xfrm>
          <a:prstGeom prst="rect">
            <a:avLst/>
          </a:prstGeom>
          <a:noFill/>
        </p:spPr>
        <p:txBody>
          <a:bodyPr wrap="square" bIns="0" rtlCol="0" anchor="ctr" anchorCtr="0">
            <a:spAutoFit/>
          </a:bodyPr>
          <a:p>
            <a:pPr algn="ctr">
              <a:lnSpc>
                <a:spcPct val="100000"/>
              </a:lnSpc>
            </a:pPr>
            <a:r>
              <a:rPr lang="zh-CN" altLang="en-US" sz="2000" b="1">
                <a:solidFill>
                  <a:srgbClr val="F95211"/>
                </a:solidFill>
                <a:uFillTx/>
                <a:latin typeface="微软雅黑" panose="020B0503020204020204" pitchFamily="34" charset="-122"/>
                <a:ea typeface="微软雅黑" panose="020B0503020204020204" pitchFamily="34" charset="-122"/>
                <a:cs typeface="思源黑体 CN Light" panose="020B0300000000000000" charset="-122"/>
              </a:rPr>
              <a:t>偶发性科学活动的特点</a:t>
            </a:r>
            <a:endParaRPr lang="zh-CN" altLang="en-US" sz="2000" b="1">
              <a:solidFill>
                <a:srgbClr val="F95211"/>
              </a:solidFill>
              <a:uFillTx/>
              <a:latin typeface="微软雅黑" panose="020B0503020204020204" pitchFamily="34" charset="-122"/>
              <a:ea typeface="微软雅黑" panose="020B0503020204020204" pitchFamily="34" charset="-122"/>
              <a:cs typeface="思源黑体 CN Light" panose="020B0300000000000000" charset="-122"/>
            </a:endParaRPr>
          </a:p>
        </p:txBody>
      </p:sp>
      <p:grpSp>
        <p:nvGrpSpPr>
          <p:cNvPr id="38" name="组合 37"/>
          <p:cNvGrpSpPr/>
          <p:nvPr/>
        </p:nvGrpSpPr>
        <p:grpSpPr>
          <a:xfrm>
            <a:off x="5632450" y="1181735"/>
            <a:ext cx="730250" cy="2104390"/>
            <a:chOff x="8870" y="1861"/>
            <a:chExt cx="1150" cy="3314"/>
          </a:xfrm>
        </p:grpSpPr>
        <p:sp>
          <p:nvSpPr>
            <p:cNvPr id="24" name="等腰三角形 23"/>
            <p:cNvSpPr/>
            <p:nvPr>
              <p:custDataLst>
                <p:tags r:id="rId8"/>
              </p:custDataLst>
            </p:nvPr>
          </p:nvSpPr>
          <p:spPr>
            <a:xfrm>
              <a:off x="8926" y="4137"/>
              <a:ext cx="1039" cy="1039"/>
            </a:xfrm>
            <a:prstGeom prst="triangle">
              <a:avLst/>
            </a:prstGeom>
            <a:solidFill>
              <a:srgbClr val="FF7F00">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25" name="椭圆 24"/>
            <p:cNvSpPr/>
            <p:nvPr>
              <p:custDataLst>
                <p:tags r:id="rId9"/>
              </p:custDataLst>
            </p:nvPr>
          </p:nvSpPr>
          <p:spPr>
            <a:xfrm>
              <a:off x="9365" y="1861"/>
              <a:ext cx="160" cy="160"/>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26" name="椭圆 25"/>
            <p:cNvSpPr/>
            <p:nvPr>
              <p:custDataLst>
                <p:tags r:id="rId10"/>
              </p:custDataLst>
            </p:nvPr>
          </p:nvSpPr>
          <p:spPr>
            <a:xfrm>
              <a:off x="9139" y="4055"/>
              <a:ext cx="613" cy="613"/>
            </a:xfrm>
            <a:prstGeom prst="ellipse">
              <a:avLst/>
            </a:prstGeom>
            <a:solidFill>
              <a:srgbClr val="FF7F00"/>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27" name="直接连接符 26"/>
            <p:cNvCxnSpPr>
              <a:stCxn id="25" idx="4"/>
              <a:endCxn id="28" idx="2"/>
            </p:cNvCxnSpPr>
            <p:nvPr>
              <p:custDataLst>
                <p:tags r:id="rId11"/>
              </p:custDataLst>
            </p:nvPr>
          </p:nvCxnSpPr>
          <p:spPr>
            <a:xfrm>
              <a:off x="9445" y="2021"/>
              <a:ext cx="0" cy="1526"/>
            </a:xfrm>
            <a:prstGeom prst="line">
              <a:avLst/>
            </a:prstGeom>
            <a:solidFill>
              <a:srgbClr val="FF7F00"/>
            </a:solidFill>
            <a:ln>
              <a:solidFill>
                <a:srgbClr val="FF7F00">
                  <a:lumMod val="50000"/>
                </a:srgbClr>
              </a:solidFill>
            </a:ln>
          </p:spPr>
          <p:style>
            <a:lnRef idx="1">
              <a:srgbClr val="F95211"/>
            </a:lnRef>
            <a:fillRef idx="0">
              <a:srgbClr val="F95211"/>
            </a:fillRef>
            <a:effectRef idx="0">
              <a:srgbClr val="F95211"/>
            </a:effectRef>
            <a:fontRef idx="minor">
              <a:srgbClr val="000000"/>
            </a:fontRef>
          </p:style>
        </p:cxnSp>
        <p:sp>
          <p:nvSpPr>
            <p:cNvPr id="28" name="直角三角形 27"/>
            <p:cNvSpPr/>
            <p:nvPr>
              <p:custDataLst>
                <p:tags r:id="rId12"/>
              </p:custDataLst>
            </p:nvPr>
          </p:nvSpPr>
          <p:spPr>
            <a:xfrm rot="8100000">
              <a:off x="8870" y="3786"/>
              <a:ext cx="1151" cy="1151"/>
            </a:xfrm>
            <a:prstGeom prst="rtTriangle">
              <a:avLst/>
            </a:prstGeom>
            <a:solidFill>
              <a:srgbClr val="FF7F00">
                <a:lumMod val="60000"/>
                <a:lumOff val="4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grpSp>
      <p:grpSp>
        <p:nvGrpSpPr>
          <p:cNvPr id="43" name="组合 42"/>
          <p:cNvGrpSpPr/>
          <p:nvPr/>
        </p:nvGrpSpPr>
        <p:grpSpPr>
          <a:xfrm>
            <a:off x="9122793" y="1170305"/>
            <a:ext cx="730754" cy="2241711"/>
            <a:chOff x="12133" y="4143"/>
            <a:chExt cx="1151" cy="3530"/>
          </a:xfrm>
        </p:grpSpPr>
        <p:sp>
          <p:nvSpPr>
            <p:cNvPr id="30" name="椭圆 29"/>
            <p:cNvSpPr/>
            <p:nvPr>
              <p:custDataLst>
                <p:tags r:id="rId13"/>
              </p:custDataLst>
            </p:nvPr>
          </p:nvSpPr>
          <p:spPr>
            <a:xfrm>
              <a:off x="12629" y="4143"/>
              <a:ext cx="160" cy="160"/>
            </a:xfrm>
            <a:prstGeom prst="ellips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sp>
          <p:nvSpPr>
            <p:cNvPr id="32" name="等腰三角形 31"/>
            <p:cNvSpPr/>
            <p:nvPr>
              <p:custDataLst>
                <p:tags r:id="rId14"/>
              </p:custDataLst>
            </p:nvPr>
          </p:nvSpPr>
          <p:spPr>
            <a:xfrm>
              <a:off x="12190" y="6634"/>
              <a:ext cx="1039" cy="1039"/>
            </a:xfrm>
            <a:prstGeom prst="triangle">
              <a:avLst/>
            </a:prstGeom>
            <a:solidFill>
              <a:srgbClr val="FFCD45">
                <a:lumMod val="20000"/>
                <a:lumOff val="80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p>
          </p:txBody>
        </p:sp>
        <p:sp>
          <p:nvSpPr>
            <p:cNvPr id="33" name="椭圆 32"/>
            <p:cNvSpPr/>
            <p:nvPr>
              <p:custDataLst>
                <p:tags r:id="rId15"/>
              </p:custDataLst>
            </p:nvPr>
          </p:nvSpPr>
          <p:spPr>
            <a:xfrm>
              <a:off x="12403" y="6430"/>
              <a:ext cx="613" cy="613"/>
            </a:xfrm>
            <a:prstGeom prst="ellipse">
              <a:avLst/>
            </a:prstGeom>
            <a:solidFill>
              <a:srgbClr val="FFCD45">
                <a:lumMod val="75000"/>
              </a:srgbClr>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cxnSp>
          <p:nvCxnSpPr>
            <p:cNvPr id="34" name="直接连接符 33"/>
            <p:cNvCxnSpPr/>
            <p:nvPr>
              <p:custDataLst>
                <p:tags r:id="rId16"/>
              </p:custDataLst>
            </p:nvPr>
          </p:nvCxnSpPr>
          <p:spPr>
            <a:xfrm>
              <a:off x="12710" y="4228"/>
              <a:ext cx="0" cy="1694"/>
            </a:xfrm>
            <a:prstGeom prst="line">
              <a:avLst/>
            </a:prstGeom>
            <a:solidFill>
              <a:srgbClr val="FFCD45"/>
            </a:solidFill>
            <a:ln>
              <a:solidFill>
                <a:srgbClr val="FFCD45"/>
              </a:solidFill>
            </a:ln>
          </p:spPr>
          <p:style>
            <a:lnRef idx="1">
              <a:srgbClr val="F95211"/>
            </a:lnRef>
            <a:fillRef idx="0">
              <a:srgbClr val="F95211"/>
            </a:fillRef>
            <a:effectRef idx="0">
              <a:srgbClr val="F95211"/>
            </a:effectRef>
            <a:fontRef idx="minor">
              <a:srgbClr val="000000"/>
            </a:fontRef>
          </p:style>
        </p:cxnSp>
        <p:sp>
          <p:nvSpPr>
            <p:cNvPr id="35" name="直角三角形 34"/>
            <p:cNvSpPr/>
            <p:nvPr>
              <p:custDataLst>
                <p:tags r:id="rId17"/>
              </p:custDataLst>
            </p:nvPr>
          </p:nvSpPr>
          <p:spPr>
            <a:xfrm rot="8100000">
              <a:off x="12133" y="6161"/>
              <a:ext cx="1151" cy="1151"/>
            </a:xfrm>
            <a:prstGeom prst="rtTriangle">
              <a:avLst/>
            </a:prstGeom>
            <a:solidFill>
              <a:srgbClr val="FFCD45"/>
            </a:solidFill>
            <a:ln>
              <a:noFill/>
            </a:ln>
          </p:spPr>
          <p:style>
            <a:lnRef idx="2">
              <a:srgbClr val="F95211">
                <a:shade val="50000"/>
              </a:srgbClr>
            </a:lnRef>
            <a:fillRef idx="1">
              <a:srgbClr val="F95211"/>
            </a:fillRef>
            <a:effectRef idx="0">
              <a:srgbClr val="F95211"/>
            </a:effectRef>
            <a:fontRef idx="minor">
              <a:srgbClr val="FFFFFF"/>
            </a:fontRef>
          </p:style>
          <p:txBody>
            <a:bodyPr rtlCol="0" anchor="ctr"/>
            <a:p>
              <a:pPr algn="ctr"/>
              <a:endParaRPr lang="zh-CN" altLang="en-US">
                <a:solidFill>
                  <a:srgbClr val="FFFFFF"/>
                </a:solidFill>
              </a:endParaRPr>
            </a:p>
          </p:txBody>
        </p:sp>
      </p:grpSp>
      <p:sp>
        <p:nvSpPr>
          <p:cNvPr id="44" name="TextBox 19"/>
          <p:cNvSpPr txBox="1"/>
          <p:nvPr>
            <p:custDataLst>
              <p:tags r:id="rId18"/>
            </p:custDataLst>
          </p:nvPr>
        </p:nvSpPr>
        <p:spPr>
          <a:xfrm>
            <a:off x="4553585" y="3949700"/>
            <a:ext cx="2958465" cy="2445385"/>
          </a:xfrm>
          <a:prstGeom prst="rect">
            <a:avLst/>
          </a:prstGeom>
          <a:noFill/>
        </p:spPr>
        <p:txBody>
          <a:bodyPr wrap="square" rtlCol="0">
            <a:spAutoFit/>
          </a:bodyPr>
          <a:p>
            <a:pPr marL="285750" lvl="0" indent="-285750" algn="l">
              <a:lnSpc>
                <a:spcPct val="100000"/>
              </a:lnSpc>
              <a:spcAft>
                <a:spcPts val="1000"/>
              </a:spcAft>
              <a:buClrTx/>
              <a:buSzTx/>
              <a:buFont typeface="Wingdings" panose="05000000000000000000" charset="0"/>
              <a:buChar char="Ø"/>
            </a:pPr>
            <a:r>
              <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rPr>
              <a:t>能满足幼儿探索周围世界的好奇心；</a:t>
            </a:r>
            <a:endPar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endParaRPr>
          </a:p>
          <a:p>
            <a:pPr marL="285750" lvl="0" indent="-285750" algn="l">
              <a:lnSpc>
                <a:spcPct val="100000"/>
              </a:lnSpc>
              <a:spcAft>
                <a:spcPts val="1000"/>
              </a:spcAft>
              <a:buClrTx/>
              <a:buSzTx/>
              <a:buFont typeface="Wingdings" panose="05000000000000000000" charset="0"/>
              <a:buChar char="Ø"/>
            </a:pPr>
            <a:r>
              <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rPr>
              <a:t>能有效拓展幼儿科学学习的时间、空间及学习内容；</a:t>
            </a:r>
            <a:endPar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endParaRPr>
          </a:p>
          <a:p>
            <a:pPr marL="285750" lvl="0" indent="-285750" algn="l">
              <a:lnSpc>
                <a:spcPct val="100000"/>
              </a:lnSpc>
              <a:spcAft>
                <a:spcPts val="1000"/>
              </a:spcAft>
              <a:buClrTx/>
              <a:buSzTx/>
              <a:buFont typeface="Wingdings" panose="05000000000000000000" charset="0"/>
              <a:buChar char="Ø"/>
            </a:pPr>
            <a:r>
              <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rPr>
              <a:t>能培养幼儿对事物的敏感性和关注度；</a:t>
            </a:r>
            <a:endPar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endParaRPr>
          </a:p>
          <a:p>
            <a:pPr marL="285750" lvl="0" indent="-285750" algn="l">
              <a:lnSpc>
                <a:spcPct val="100000"/>
              </a:lnSpc>
              <a:spcAft>
                <a:spcPts val="1000"/>
              </a:spcAft>
              <a:buClrTx/>
              <a:buSzTx/>
              <a:buFont typeface="Wingdings" panose="05000000000000000000" charset="0"/>
              <a:buChar char="Ø"/>
            </a:pPr>
            <a:r>
              <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rPr>
              <a:t>有利于具有科学潜能幼儿的进一步发展。</a:t>
            </a:r>
            <a:endPar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endParaRPr>
          </a:p>
        </p:txBody>
      </p:sp>
      <p:sp>
        <p:nvSpPr>
          <p:cNvPr id="45" name="文本框 44"/>
          <p:cNvSpPr txBox="1"/>
          <p:nvPr>
            <p:custDataLst>
              <p:tags r:id="rId19"/>
            </p:custDataLst>
          </p:nvPr>
        </p:nvSpPr>
        <p:spPr>
          <a:xfrm>
            <a:off x="4525645" y="3475038"/>
            <a:ext cx="3155315" cy="353060"/>
          </a:xfrm>
          <a:prstGeom prst="rect">
            <a:avLst/>
          </a:prstGeom>
          <a:noFill/>
        </p:spPr>
        <p:txBody>
          <a:bodyPr wrap="square" bIns="0" rtlCol="0" anchor="ctr" anchorCtr="0">
            <a:spAutoFit/>
          </a:bodyPr>
          <a:p>
            <a:pPr algn="ctr">
              <a:lnSpc>
                <a:spcPct val="100000"/>
              </a:lnSpc>
            </a:pPr>
            <a:r>
              <a:rPr lang="zh-CN" altLang="en-US" sz="2000" b="1">
                <a:solidFill>
                  <a:srgbClr val="FF7E00"/>
                </a:solidFill>
                <a:uFillTx/>
                <a:latin typeface="微软雅黑" panose="020B0503020204020204" pitchFamily="34" charset="-122"/>
                <a:ea typeface="微软雅黑" panose="020B0503020204020204" pitchFamily="34" charset="-122"/>
                <a:cs typeface="思源黑体 CN Light" panose="020B0300000000000000" charset="-122"/>
              </a:rPr>
              <a:t>偶发性科学活动的作用</a:t>
            </a:r>
            <a:endParaRPr lang="zh-CN" altLang="en-US" sz="2000" b="1">
              <a:solidFill>
                <a:srgbClr val="FF7E00"/>
              </a:solidFill>
              <a:uFillTx/>
              <a:latin typeface="微软雅黑" panose="020B0503020204020204" pitchFamily="34" charset="-122"/>
              <a:ea typeface="微软雅黑" panose="020B0503020204020204" pitchFamily="34" charset="-122"/>
              <a:cs typeface="思源黑体 CN Light" panose="020B0300000000000000" charset="-122"/>
            </a:endParaRPr>
          </a:p>
        </p:txBody>
      </p:sp>
      <p:sp>
        <p:nvSpPr>
          <p:cNvPr id="46" name="TextBox 19"/>
          <p:cNvSpPr txBox="1"/>
          <p:nvPr>
            <p:custDataLst>
              <p:tags r:id="rId20"/>
            </p:custDataLst>
          </p:nvPr>
        </p:nvSpPr>
        <p:spPr>
          <a:xfrm>
            <a:off x="7717790" y="3987800"/>
            <a:ext cx="3540760" cy="2435225"/>
          </a:xfrm>
          <a:prstGeom prst="rect">
            <a:avLst/>
          </a:prstGeom>
          <a:noFill/>
        </p:spPr>
        <p:txBody>
          <a:bodyPr wrap="square" rtlCol="0">
            <a:spAutoFit/>
          </a:bodyPr>
          <a:p>
            <a:pPr lvl="0" indent="0" algn="l">
              <a:lnSpc>
                <a:spcPct val="100000"/>
              </a:lnSpc>
              <a:spcAft>
                <a:spcPts val="1000"/>
              </a:spcAft>
              <a:buClrTx/>
              <a:buSzTx/>
              <a:buFont typeface="Wingdings" panose="05000000000000000000" charset="0"/>
              <a:buNone/>
            </a:pPr>
            <a:r>
              <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rPr>
              <a:t>①教师要随时随地关注幼儿平时的一切活动，观察、了解他们在干什么；要注意观察幼儿的行为，发现和了解幼儿的科学探索活动。</a:t>
            </a:r>
            <a:endPar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endParaRPr>
          </a:p>
          <a:p>
            <a:pPr lvl="0" indent="0" algn="l">
              <a:lnSpc>
                <a:spcPct val="100000"/>
              </a:lnSpc>
              <a:spcAft>
                <a:spcPts val="1000"/>
              </a:spcAft>
              <a:buClrTx/>
              <a:buSzTx/>
              <a:buFont typeface="Wingdings" panose="05000000000000000000" charset="0"/>
              <a:buNone/>
            </a:pPr>
            <a:r>
              <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rPr>
              <a:t>②在充分了解幼儿的行为，并判定这是幼儿的偶发性科学活动之后，教师应该对幼儿的科学探索活动给予热情支持和适当引导，以帮助幼儿发现其中蕴含的科学道理。</a:t>
            </a:r>
            <a:endParaRPr lang="zh-CN" altLang="en-US" sz="1600">
              <a:solidFill>
                <a:srgbClr val="000000">
                  <a:lumMod val="65000"/>
                  <a:lumOff val="35000"/>
                </a:srgbClr>
              </a:solidFill>
              <a:uFillTx/>
              <a:latin typeface="微软雅黑" panose="020B0503020204020204" pitchFamily="34" charset="-122"/>
              <a:ea typeface="微软雅黑" panose="020B0503020204020204" pitchFamily="34" charset="-122"/>
              <a:cs typeface="MiSans" panose="00000500000000000000" charset="-122"/>
              <a:sym typeface="微软雅黑" panose="020B0503020204020204" pitchFamily="34" charset="-122"/>
            </a:endParaRPr>
          </a:p>
        </p:txBody>
      </p:sp>
      <p:sp>
        <p:nvSpPr>
          <p:cNvPr id="47" name="文本框 46"/>
          <p:cNvSpPr txBox="1"/>
          <p:nvPr>
            <p:custDataLst>
              <p:tags r:id="rId21"/>
            </p:custDataLst>
          </p:nvPr>
        </p:nvSpPr>
        <p:spPr>
          <a:xfrm>
            <a:off x="7789863" y="3513138"/>
            <a:ext cx="3396615" cy="353060"/>
          </a:xfrm>
          <a:prstGeom prst="rect">
            <a:avLst/>
          </a:prstGeom>
          <a:noFill/>
        </p:spPr>
        <p:txBody>
          <a:bodyPr wrap="square" bIns="0" rtlCol="0" anchor="ctr" anchorCtr="0">
            <a:spAutoFit/>
          </a:bodyPr>
          <a:p>
            <a:pPr algn="ctr">
              <a:lnSpc>
                <a:spcPct val="100000"/>
              </a:lnSpc>
            </a:pPr>
            <a:r>
              <a:rPr lang="zh-CN" altLang="en-US" sz="2000" b="1">
                <a:solidFill>
                  <a:srgbClr val="F3B200"/>
                </a:solidFill>
                <a:uFillTx/>
                <a:latin typeface="微软雅黑" panose="020B0503020204020204" pitchFamily="34" charset="-122"/>
                <a:ea typeface="微软雅黑" panose="020B0503020204020204" pitchFamily="34" charset="-122"/>
                <a:cs typeface="思源黑体 CN Light" panose="020B0300000000000000" charset="-122"/>
              </a:rPr>
              <a:t>偶发性科学活动的指导要求</a:t>
            </a:r>
            <a:endParaRPr lang="zh-CN" altLang="en-US" sz="2000" b="1">
              <a:solidFill>
                <a:srgbClr val="F3B200"/>
              </a:solidFill>
              <a:uFillTx/>
              <a:latin typeface="微软雅黑" panose="020B0503020204020204" pitchFamily="34" charset="-122"/>
              <a:ea typeface="微软雅黑" panose="020B0503020204020204" pitchFamily="34" charset="-122"/>
              <a:cs typeface="思源黑体 CN Light" panose="020B03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三、生活中的幼儿科学活动举例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5" name="文本框 4"/>
          <p:cNvSpPr txBox="1"/>
          <p:nvPr/>
        </p:nvSpPr>
        <p:spPr>
          <a:xfrm>
            <a:off x="4552315" y="1214120"/>
            <a:ext cx="30861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rPr>
              <a:t>（一）中班：降温好方法</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68300" y="1582420"/>
            <a:ext cx="10870565" cy="4523105"/>
          </a:xfrm>
          <a:prstGeom prst="rect">
            <a:avLst/>
          </a:prstGeom>
          <a:noFill/>
        </p:spPr>
        <p:txBody>
          <a:bodyPr wrap="square" rtlCol="0" anchor="t">
            <a:spAutoFit/>
          </a:bodyPr>
          <a:p>
            <a:pPr>
              <a:lnSpc>
                <a:spcPct val="100000"/>
              </a:lnSpc>
            </a:pPr>
            <a:r>
              <a:rPr lang="zh-CN" altLang="en-US" b="1">
                <a:latin typeface="华文楷体" panose="02010600040101010101" charset="-122"/>
                <a:ea typeface="华文楷体" panose="02010600040101010101" charset="-122"/>
                <a:cs typeface="华文楷体" panose="02010600040101010101" charset="-122"/>
              </a:rPr>
              <a:t>活动目标：</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     1. 通过讨论，使幼儿从衣、食、住、行四方面了解一些防暑降温的方法。</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     2. 学习用表格的形式将防暑降温方法进行分类归纳、整理，增强科学归纳和逻辑思维能力。</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b="1">
                <a:latin typeface="华文楷体" panose="02010600040101010101" charset="-122"/>
                <a:ea typeface="华文楷体" panose="02010600040101010101" charset="-122"/>
                <a:cs typeface="华文楷体" panose="02010600040101010101" charset="-122"/>
              </a:rPr>
              <a:t>活动准备：</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     1. 示范表格一张。</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     2. 每组一大张白纸，每人一支笔。</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b="1">
                <a:latin typeface="华文楷体" panose="02010600040101010101" charset="-122"/>
                <a:ea typeface="华文楷体" panose="02010600040101010101" charset="-122"/>
                <a:cs typeface="华文楷体" panose="02010600040101010101" charset="-122"/>
              </a:rPr>
              <a:t>活动过程：</a:t>
            </a:r>
            <a:endParaRPr lang="zh-CN" altLang="en-US" b="1">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1. 通过讨论，激发幼儿思考夏季防暑降温的方法。</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    教师：现在是什么季节？夏天你感觉怎样？如果太热了，你会感觉有哪些不舒服的地方？那我们该怎么办呢？</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    2. 幼儿按小组分别从吃、穿、住、行四方面交流夏季防暑降温的好方法。</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    教师：夏天有哪些防暑降温的方法呢？</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（引导幼儿分组从吃、穿、住、行四方面讨论夏季防暑降温的方法）</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   教师：刚刚小朋友说了很多防暑降温的好方法，但是因为方法太多了，不容易记住。我们可以用什么方法将它们归纳一下，让人一下子就能搞清楚、弄明白呢？</a:t>
            </a:r>
            <a:endParaRPr lang="zh-CN" altLang="en-US">
              <a:latin typeface="华文楷体" panose="02010600040101010101" charset="-122"/>
              <a:ea typeface="华文楷体" panose="02010600040101010101" charset="-122"/>
              <a:cs typeface="华文楷体" panose="02010600040101010101" charset="-122"/>
            </a:endParaRPr>
          </a:p>
          <a:p>
            <a:pPr>
              <a:lnSpc>
                <a:spcPct val="100000"/>
              </a:lnSpc>
            </a:pPr>
            <a:r>
              <a:rPr lang="zh-CN" altLang="en-US">
                <a:latin typeface="华文楷体" panose="02010600040101010101" charset="-122"/>
                <a:ea typeface="华文楷体" panose="02010600040101010101" charset="-122"/>
                <a:cs typeface="华文楷体" panose="02010600040101010101" charset="-122"/>
              </a:rPr>
              <a:t>   教师：我们可以用分类的方法。这里有一张大表格，表格上有四幅小图，请你看看它们都代表什么？</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三、生活中的幼儿科学活动举例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55600" y="1341120"/>
            <a:ext cx="10870565" cy="5077460"/>
          </a:xfrm>
          <a:prstGeom prst="rect">
            <a:avLst/>
          </a:prstGeom>
          <a:noFill/>
        </p:spPr>
        <p:txBody>
          <a:bodyPr wrap="square" rtlCol="0" anchor="t">
            <a:spAutoFit/>
          </a:bodyPr>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这四个小图分别代表了吃、穿、住、行四个方面。我们可以从这四个方面将防暑降温的方法进行归纳、总结。比如在吃的方面，可以想想有哪些防暑降温的方法。现在请你们每组各选一个方面，和组内同伴相互讨论一下。</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（幼儿分组进行讨论，教师注意适时地观察、引导）</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a:t>
            </a: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 3. 集体交流，补充、完善统计表。</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教师：让我们来听听每组讨论的结果吧！</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（幼儿一边说，教师一边用简笔画表示）</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教师：谁还有补充的想法？</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   4. 引导幼儿观察归纳表，并将其贴在教室主题墙上。</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现在我们来看看，用这张表格是不是很清楚地将防暑降温的方法归纳、总结了出来，让人一看就明白了呢？让我们把这张表格贴在科学角里，如果平时你们还想出了其它方法，也可以在相应的栏里用图画的方式表现出来。</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活动建议：</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领域渗透：本活动渗透了健康领域的内容。它鼓励幼儿了解一些防暑降温的方法，能增强幼儿的健康意识，提高他们的自我保护能力。</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延伸活动：可以请每组幼儿集体制作一份表格，然后送给其他班级的伙伴，激发幼儿关爱同伴的情感。</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区角活动：在科学角中鼓励幼儿将自己想到的防暑降温方法按类添加在表格里。</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家园共育：请家长协助幼儿从吃、穿、住、行四方面做好防暑降温工作。</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三、生活中的幼儿科学活动举例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55600" y="1341120"/>
            <a:ext cx="10870565" cy="2444115"/>
          </a:xfrm>
          <a:prstGeom prst="rect">
            <a:avLst/>
          </a:prstGeom>
          <a:noFill/>
        </p:spPr>
        <p:txBody>
          <a:bodyPr wrap="square" rtlCol="0" anchor="t">
            <a:spAutoFit/>
          </a:bodyPr>
          <a:p>
            <a:pPr>
              <a:lnSpc>
                <a:spcPct val="170000"/>
              </a:lnSpc>
            </a:pPr>
            <a:r>
              <a:rPr lang="zh-CN" altLang="en-US" b="1">
                <a:latin typeface="华文楷体" panose="02010600040101010101" charset="-122"/>
                <a:ea typeface="华文楷体" panose="02010600040101010101" charset="-122"/>
                <a:cs typeface="华文楷体" panose="02010600040101010101" charset="-122"/>
              </a:rPr>
              <a:t>活动分析：</a:t>
            </a:r>
            <a:endParaRPr lang="zh-CN" altLang="en-US">
              <a:latin typeface="华文楷体" panose="02010600040101010101" charset="-122"/>
              <a:ea typeface="华文楷体" panose="02010600040101010101" charset="-122"/>
              <a:cs typeface="华文楷体" panose="02010600040101010101" charset="-122"/>
            </a:endParaRPr>
          </a:p>
          <a:p>
            <a:pPr>
              <a:lnSpc>
                <a:spcPct val="170000"/>
              </a:lnSpc>
            </a:pPr>
            <a:r>
              <a:rPr lang="zh-CN" altLang="en-US">
                <a:latin typeface="华文楷体" panose="02010600040101010101" charset="-122"/>
                <a:ea typeface="华文楷体" panose="02010600040101010101" charset="-122"/>
                <a:cs typeface="华文楷体" panose="02010600040101010101" charset="-122"/>
              </a:rPr>
              <a:t>    本活动的重点是让幼儿结合已有生活经验，了解一些夏季防暑降温的方法。活动的新颖之处是教师根据幼儿的年龄特点，让幼儿学习用表格的形式将防暑降温的方法进行归类、整理。这一环节的应用可以引导幼儿进一步学习科学活动中分类、归纳、整理的技能。当幼儿看到自己的想法被清晰地归纳成表格时，心中也会萌发出成就感。</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三、生活中的幼儿科学活动举例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5" name="文本框 4"/>
          <p:cNvSpPr txBox="1"/>
          <p:nvPr/>
        </p:nvSpPr>
        <p:spPr>
          <a:xfrm>
            <a:off x="4552315" y="1214120"/>
            <a:ext cx="30861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rPr>
              <a:t>（二）大班：垃圾哪儿去了 </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68300" y="1582420"/>
            <a:ext cx="10870565" cy="4523105"/>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cs typeface="华文楷体" panose="02010600040101010101" charset="-122"/>
              </a:rPr>
              <a:t>活动目标：</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1. 了解垃圾的危害，知道怎样进行垃圾分类。</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2. 鼓励幼儿从自身做起爱护身边的环境，将垃圾放在指定的地方。</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3. 认识可循环标志。</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活动准备：</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1. 环保垃圾箱的图片、有关垃圾危害的图片。</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2. 若干张常见废旧物的卡片。</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活动过程：</a:t>
            </a:r>
            <a:endParaRPr lang="zh-CN" altLang="en-US" b="1">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1. 了解垃圾的含义，知道它的危害。</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（1）了解垃圾的含义。</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教师：这是什么？什么是垃圾呢？</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教师：没有用、准备扔掉的东西叫垃圾。</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（2）了解垃圾的危害。</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教师：你在哪里见过垃圾？你看到的垃圾是怎样的？闻到什么气味了吗？垃圾会给我们带来哪些危害呢？</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教师小结：垃圾腐烂时会散发出难闻的气味，不仅破坏风景、侵占土地，使人们生活的地方越来越小，还会滋生病毒、细菌，招惹蚊虫，让人生病。</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三、生活中的幼儿科学活动举例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49885" y="1366520"/>
            <a:ext cx="11492865" cy="4523105"/>
          </a:xfrm>
          <a:prstGeom prst="rect">
            <a:avLst/>
          </a:prstGeom>
          <a:noFill/>
        </p:spPr>
        <p:txBody>
          <a:bodyPr wrap="square" rtlCol="0" anchor="t">
            <a:spAutoFit/>
          </a:bodyPr>
          <a:p>
            <a:r>
              <a:rPr lang="zh-CN" altLang="en-US">
                <a:latin typeface="华文楷体" panose="02010600040101010101" charset="-122"/>
                <a:ea typeface="华文楷体" panose="02010600040101010101" charset="-122"/>
                <a:cs typeface="华文楷体" panose="02010600040101010101" charset="-122"/>
              </a:rPr>
              <a:t>所以我们要合理地清除垃圾。有的垃圾可以再次循环使用，变废为宝，有的则会污染环境，破坏生态平衡，所以垃圾要分类处理。</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2</a:t>
            </a:r>
            <a:r>
              <a:rPr lang="zh-CN" altLang="en-US">
                <a:latin typeface="华文楷体" panose="02010600040101010101" charset="-122"/>
                <a:ea typeface="华文楷体" panose="02010600040101010101" charset="-122"/>
                <a:cs typeface="华文楷体" panose="02010600040101010101" charset="-122"/>
              </a:rPr>
              <a:t>. 认识可循环标志。</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教师：你知道哪些垃圾可以循环使用吗？你是怎么知道的？</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（教师指导幼儿认识可循环标志）</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a:t>
            </a: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 3. 垃圾分类游戏。</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（1）认识新型垃圾箱。</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a:t>
            </a: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教师：你见过这样的垃圾箱吗？为什么要把它分成几部分呢？它上面有什么标记？你知道怎样使用它吗？</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（2）教师介绍垃圾箱上的标记。</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（3）垃圾分类游戏。</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（4）请幼儿按照垃圾箱上的分类图标，将各种实物卡片进行分类。</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4. 一起检查分类结果，结束活动。</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活动建议：</a:t>
            </a:r>
            <a:endParaRPr lang="zh-CN" altLang="en-US" b="1">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活动延伸：带幼儿到户外观察环保垃圾箱。</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区角活动：在科学角提供一些关于垃圾变废为宝的资料，供师生进行交流、讨论。</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家园共育：家长以身作则，鼓励幼儿养成分类投放垃圾的习惯。</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三、生活中的幼儿科学活动举例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49885" y="1366520"/>
            <a:ext cx="11492865" cy="1863725"/>
          </a:xfrm>
          <a:prstGeom prst="rect">
            <a:avLst/>
          </a:prstGeom>
          <a:noFill/>
        </p:spPr>
        <p:txBody>
          <a:bodyPr wrap="square" rtlCol="0" anchor="t">
            <a:spAutoFit/>
          </a:bodyPr>
          <a:p>
            <a:pPr>
              <a:lnSpc>
                <a:spcPct val="160000"/>
              </a:lnSpc>
            </a:pPr>
            <a:r>
              <a:rPr lang="zh-CN" altLang="en-US" b="1">
                <a:latin typeface="华文楷体" panose="02010600040101010101" charset="-122"/>
                <a:ea typeface="华文楷体" panose="02010600040101010101" charset="-122"/>
                <a:cs typeface="华文楷体" panose="02010600040101010101" charset="-122"/>
              </a:rPr>
              <a:t>活动分析：</a:t>
            </a:r>
            <a:endParaRPr lang="zh-CN" altLang="en-US">
              <a:latin typeface="华文楷体" panose="02010600040101010101" charset="-122"/>
              <a:ea typeface="华文楷体" panose="02010600040101010101" charset="-122"/>
              <a:cs typeface="华文楷体" panose="02010600040101010101" charset="-122"/>
            </a:endParaRPr>
          </a:p>
          <a:p>
            <a:pPr>
              <a:lnSpc>
                <a:spcPct val="160000"/>
              </a:lnSpc>
            </a:pPr>
            <a:r>
              <a:rPr lang="zh-CN" altLang="en-US">
                <a:latin typeface="华文楷体" panose="02010600040101010101" charset="-122"/>
                <a:ea typeface="华文楷体" panose="02010600040101010101" charset="-122"/>
                <a:cs typeface="华文楷体" panose="02010600040101010101" charset="-122"/>
              </a:rPr>
              <a:t>    这次活动从幼儿的实际生活出发，来引导幼儿了解垃圾给人们生活带来的危害，帮助他们学习正确处理垃圾的方法。教师应与家长配合，从自身做起，给幼儿提供一个良好的行为榜样，并鼓励幼儿将学到的知识运用到生活中去。</a:t>
            </a:r>
            <a:endParaRPr lang="zh-CN" altLang="en-US">
              <a:latin typeface="华文楷体" panose="02010600040101010101" charset="-122"/>
              <a:ea typeface="华文楷体" panose="02010600040101010101" charset="-122"/>
              <a:cs typeface="华文楷体" panose="02010600040101010101" charset="-122"/>
            </a:endParaRPr>
          </a:p>
        </p:txBody>
      </p:sp>
      <p:pic>
        <p:nvPicPr>
          <p:cNvPr id="2" name="图片 1" descr="u=241164059,1853217333&amp;fm=253&amp;fmt=auto&amp;app=138&amp;f=JPEG.webp"/>
          <p:cNvPicPr>
            <a:picLocks noChangeAspect="1"/>
          </p:cNvPicPr>
          <p:nvPr/>
        </p:nvPicPr>
        <p:blipFill>
          <a:blip r:embed="rId1">
            <a:clrChange>
              <a:clrFrom>
                <a:srgbClr val="BCEFF2">
                  <a:alpha val="100000"/>
                </a:srgbClr>
              </a:clrFrom>
              <a:clrTo>
                <a:srgbClr val="BCEFF2">
                  <a:alpha val="100000"/>
                  <a:alpha val="0"/>
                </a:srgbClr>
              </a:clrTo>
            </a:clrChange>
          </a:blip>
          <a:srcRect b="15624"/>
          <a:stretch>
            <a:fillRect/>
          </a:stretch>
        </p:blipFill>
        <p:spPr>
          <a:xfrm>
            <a:off x="2901315" y="2997200"/>
            <a:ext cx="6388100" cy="30314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p:nvSpPr>
        <p:spPr>
          <a:xfrm flipH="1">
            <a:off x="354012" y="342900"/>
            <a:ext cx="11482388" cy="6173786"/>
          </a:xfrm>
          <a:prstGeom prst="rect">
            <a:avLst/>
          </a:prstGeom>
          <a:noFill/>
          <a:ln>
            <a:solidFill>
              <a:srgbClr val="5DB7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Shape 18"/>
          <p:cNvSpPr/>
          <p:nvPr/>
        </p:nvSpPr>
        <p:spPr>
          <a:xfrm>
            <a:off x="3064510" y="2491105"/>
            <a:ext cx="6657340" cy="875030"/>
          </a:xfrm>
          <a:prstGeom prst="roundRect">
            <a:avLst>
              <a:gd name="adj" fmla="val 0"/>
            </a:avLst>
          </a:prstGeom>
          <a:solidFill>
            <a:srgbClr val="5DB7C0"/>
          </a:solidFill>
          <a:ln w="12700" cap="flat">
            <a:solidFill>
              <a:schemeClr val="bg1"/>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750" b="0" i="0" u="none" strike="noStrike" kern="0" cap="none" spc="0" normalizeH="0" baseline="0" noProof="0">
              <a:ln>
                <a:noFill/>
              </a:ln>
              <a:solidFill>
                <a:srgbClr val="5DA2B1"/>
              </a:solidFill>
              <a:effectLst/>
              <a:uLnTx/>
              <a:uFillTx/>
              <a:latin typeface="微软雅黑" panose="020B0503020204020204" pitchFamily="34" charset="-122"/>
              <a:ea typeface="微软雅黑" panose="020B0503020204020204" pitchFamily="34" charset="-122"/>
            </a:endParaRPr>
          </a:p>
        </p:txBody>
      </p:sp>
      <p:sp>
        <p:nvSpPr>
          <p:cNvPr id="5" name="Subtitle 2"/>
          <p:cNvSpPr txBox="1"/>
          <p:nvPr/>
        </p:nvSpPr>
        <p:spPr>
          <a:xfrm>
            <a:off x="3166110" y="2673985"/>
            <a:ext cx="6454775" cy="50927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1" hangingPunct="1"/>
            <a:r>
              <a:rPr lang="zh-CN" sz="4000" b="1" dirty="0">
                <a:solidFill>
                  <a:schemeClr val="bg1"/>
                </a:solidFill>
                <a:latin typeface="华文细黑" panose="02010600040101010101" pitchFamily="2" charset="-122"/>
                <a:ea typeface="华文细黑" panose="02010600040101010101" pitchFamily="2" charset="-122"/>
                <a:sym typeface="+mn-ea"/>
              </a:rPr>
              <a:t>第一节　幼儿科学游戏 </a:t>
            </a:r>
            <a:endParaRPr kumimoji="1" lang="zh-CN" sz="4000" b="1" spc="300" dirty="0">
              <a:solidFill>
                <a:schemeClr val="bg1"/>
              </a:solidFill>
              <a:latin typeface="华文细黑" panose="02010600040101010101" pitchFamily="2" charset="-122"/>
              <a:ea typeface="华文细黑" panose="02010600040101010101" pitchFamily="2" charset="-122"/>
              <a:cs typeface="Open Sans" panose="020B0606030504020204" pitchFamily="34"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200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0" bldLvl="0" animBg="1"/>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三、生活中的幼儿科学活动举例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5" name="文本框 4"/>
          <p:cNvSpPr txBox="1"/>
          <p:nvPr/>
        </p:nvSpPr>
        <p:spPr>
          <a:xfrm>
            <a:off x="4552315" y="1214120"/>
            <a:ext cx="30861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rPr>
              <a:t>（三）中班：古今大不同</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68300" y="1582420"/>
            <a:ext cx="10870565" cy="4799965"/>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cs typeface="华文楷体" panose="02010600040101010101" charset="-122"/>
              </a:rPr>
              <a:t>活动目标：</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1. 了解一些生活中常见的物品，观察、感受它们的不同。</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2. 感受科技进步给生活带来的便利。</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活动准备：</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1.《古今大不同》物品调查表。</a:t>
            </a:r>
            <a:endParaRPr lang="zh-CN" altLang="en-US">
              <a:latin typeface="华文楷体" panose="02010600040101010101" charset="-122"/>
              <a:ea typeface="华文楷体" panose="02010600040101010101" charset="-122"/>
              <a:cs typeface="华文楷体" panose="02010600040101010101" charset="-122"/>
            </a:endParaRPr>
          </a:p>
          <a:p>
            <a:r>
              <a:rPr lang="zh-CN" altLang="en-US">
                <a:latin typeface="华文楷体" panose="02010600040101010101" charset="-122"/>
                <a:ea typeface="华文楷体" panose="02010600040101010101" charset="-122"/>
                <a:cs typeface="华文楷体" panose="02010600040101010101" charset="-122"/>
              </a:rPr>
              <a:t>     2. 幼儿用书。</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活动过程：</a:t>
            </a:r>
            <a:endParaRPr lang="zh-CN" altLang="en-US" b="1">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1. 引导幼儿观察幼儿用书。</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教师：“请大家看看图片，你认识上面的这些东西吗？猜猜它们都是什么。”</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（教师出示物品的图片，请幼儿验证自己的猜测）</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教师：“刚才我们猜得对吗？”</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 引导幼儿逐对比较以前和现在物品的不同。</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教师：“这是什么？以前的它是什么样子的？旁边这个是什么？猜猜它是用什么做的。你觉得穿着它能挡雨吗？为什么？你有没有见过蓑衣？在哪里见过？你觉得它的好处是什么？不好的地方是什么？”</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3. 引导幼儿观察现在的雨衣。</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教师：“这是现在的雨衣。现在的雨衣是什么样的？猜猜它是用什么做的。现在的雨衣穿在身上有什么感觉？”</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三、生活中的幼儿科学活动举例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93700" y="1430020"/>
            <a:ext cx="11213465" cy="440753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    </a:t>
            </a: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4. 按照上述方法，引导幼儿逐一对比其余几组物品，拓展幼儿的生活经验，使他们了解一些生活中其他物品现在和以前的模样。</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教师：“请你和同伴一起说说你调查到的一种物品现在和以前的样子。”</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5. 幼儿拿着自己搜集的调查表和同伴相互交流，感受科技的进步给人们生活带来的便利。</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教师：“了解了这么多以前和现在的物品，你有什么感觉？以前的物品有许多现在都不用了，猜猜为什么。你觉得以前的物品方便还是现在的物品方便？”</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6. 教师总结科技进步给人们生活带来的便利，鼓励幼儿积极发现生活中物品的优缺点，并提出创新想法。</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a:latin typeface="华文楷体" panose="02010600040101010101" charset="-122"/>
                <a:ea typeface="华文楷体" panose="02010600040101010101" charset="-122"/>
                <a:cs typeface="华文楷体" panose="02010600040101010101" charset="-122"/>
              </a:rPr>
              <a:t>活动建议：</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教学变式：教师可以先组织幼儿参观当地博物馆，观察、了解一些以前的物品，积累经验，然后在活动中进行交流。</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区角活动：将搜集到的以前物品的图片放在科学角，供幼儿欣赏、交流。</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家园共育：请爸爸、妈妈回忆、讲解以前用过但现在很少见的物品，和幼儿共同完成调查。</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三、生活中的幼儿科学活动举例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93700" y="1303020"/>
            <a:ext cx="11213465" cy="1889760"/>
          </a:xfrm>
          <a:prstGeom prst="rect">
            <a:avLst/>
          </a:prstGeom>
          <a:noFill/>
        </p:spPr>
        <p:txBody>
          <a:bodyPr wrap="square" rtlCol="0" anchor="t">
            <a:spAutoFit/>
          </a:bodyPr>
          <a:p>
            <a:pPr>
              <a:lnSpc>
                <a:spcPct val="130000"/>
              </a:lnSpc>
            </a:pPr>
            <a:r>
              <a:rPr lang="zh-CN" altLang="en-US" b="1">
                <a:latin typeface="华文楷体" panose="02010600040101010101" charset="-122"/>
                <a:ea typeface="华文楷体" panose="02010600040101010101" charset="-122"/>
                <a:cs typeface="华文楷体" panose="02010600040101010101" charset="-122"/>
              </a:rPr>
              <a:t>活动分析：</a:t>
            </a:r>
            <a:endParaRPr lang="zh-CN" altLang="en-US" b="1">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本活动用以前和现在物品的对比，使幼儿感受科技进步给人们生活带来的便利，主题生动、新颖。活动前教师还发放了调查表，请幼儿父母帮助回忆自己小时候用过现在却演变成另一种模样的物品。活动中教师先让幼儿看图猜想以前的物品，并说出它们的主要功能，然后再将现在和以前的具有同样功能的物品进行比较，最后使幼儿从中感受到科技进步给人们生活带来的便利。</a:t>
            </a:r>
            <a:endParaRPr lang="zh-CN" altLang="en-US">
              <a:latin typeface="华文楷体" panose="02010600040101010101" charset="-122"/>
              <a:ea typeface="华文楷体" panose="02010600040101010101" charset="-122"/>
              <a:cs typeface="华文楷体" panose="02010600040101010101" charset="-122"/>
            </a:endParaRPr>
          </a:p>
        </p:txBody>
      </p:sp>
      <p:pic>
        <p:nvPicPr>
          <p:cNvPr id="2" name="图片 1"/>
          <p:cNvPicPr>
            <a:picLocks noChangeAspect="1"/>
          </p:cNvPicPr>
          <p:nvPr>
            <p:custDataLst>
              <p:tags r:id="rId1"/>
            </p:custDataLst>
          </p:nvPr>
        </p:nvPicPr>
        <p:blipFill>
          <a:blip r:embed="rId2"/>
          <a:stretch>
            <a:fillRect/>
          </a:stretch>
        </p:blipFill>
        <p:spPr>
          <a:xfrm>
            <a:off x="1026795" y="3551555"/>
            <a:ext cx="4378325" cy="2166620"/>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6195695" y="3515995"/>
            <a:ext cx="4490085" cy="220218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p:cNvSpPr/>
          <p:nvPr/>
        </p:nvSpPr>
        <p:spPr>
          <a:xfrm flipH="1">
            <a:off x="354012" y="342900"/>
            <a:ext cx="11482388" cy="6173786"/>
          </a:xfrm>
          <a:prstGeom prst="rect">
            <a:avLst/>
          </a:prstGeom>
          <a:noFill/>
          <a:ln>
            <a:solidFill>
              <a:srgbClr val="5DB7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Shape 18"/>
          <p:cNvSpPr/>
          <p:nvPr/>
        </p:nvSpPr>
        <p:spPr>
          <a:xfrm>
            <a:off x="1643380" y="2136775"/>
            <a:ext cx="8905240" cy="875030"/>
          </a:xfrm>
          <a:prstGeom prst="roundRect">
            <a:avLst>
              <a:gd name="adj" fmla="val 0"/>
            </a:avLst>
          </a:prstGeom>
          <a:solidFill>
            <a:srgbClr val="5DB7C0"/>
          </a:solidFill>
          <a:ln w="12700" cap="flat">
            <a:solidFill>
              <a:schemeClr val="bg1"/>
            </a:solidFill>
            <a:prstDash val="solid"/>
            <a:miter lim="400000"/>
          </a:ln>
          <a:effectLst/>
        </p:spPr>
        <p:txBody>
          <a:bodyPr wrap="square" lIns="19050" tIns="19050" rIns="19050" bIns="19050" numCol="1" anchor="ctr">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sz="1750" b="0" i="0" u="none" strike="noStrike" kern="0" cap="none" spc="0" normalizeH="0" baseline="0" noProof="0">
              <a:ln>
                <a:noFill/>
              </a:ln>
              <a:solidFill>
                <a:srgbClr val="5DA2B1"/>
              </a:solidFill>
              <a:effectLst/>
              <a:uLnTx/>
              <a:uFillTx/>
              <a:latin typeface="微软雅黑" panose="020B0503020204020204" pitchFamily="34" charset="-122"/>
              <a:ea typeface="微软雅黑" panose="020B0503020204020204" pitchFamily="34" charset="-122"/>
            </a:endParaRPr>
          </a:p>
        </p:txBody>
      </p:sp>
      <p:sp>
        <p:nvSpPr>
          <p:cNvPr id="5" name="Subtitle 2"/>
          <p:cNvSpPr txBox="1"/>
          <p:nvPr/>
        </p:nvSpPr>
        <p:spPr>
          <a:xfrm>
            <a:off x="1643380" y="2667635"/>
            <a:ext cx="8879205" cy="50927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1100" kern="1200">
                <a:solidFill>
                  <a:schemeClr val="bg1">
                    <a:lumMod val="50000"/>
                  </a:schemeClr>
                </a:solidFill>
                <a:latin typeface="Lato" panose="020F0502020204030203" pitchFamily="34" charset="0"/>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Lato" panose="020F0502020204030203" pitchFamily="34" charset="0"/>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Lato" panose="020F0502020204030203" pitchFamily="34" charset="0"/>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Lato" panose="020F0502020204030203" pitchFamily="34" charset="0"/>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eaLnBrk="1" hangingPunct="1"/>
            <a:r>
              <a:rPr lang="zh-CN" sz="4000" b="1" dirty="0">
                <a:solidFill>
                  <a:schemeClr val="bg1"/>
                </a:solidFill>
                <a:latin typeface="华文细黑" panose="02010600040101010101" pitchFamily="2" charset="-122"/>
                <a:ea typeface="华文细黑" panose="02010600040101010101" pitchFamily="2" charset="-122"/>
                <a:sym typeface="+mn-ea"/>
              </a:rPr>
              <a:t>第三节 家庭与社区中的幼儿科学教育	</a:t>
            </a:r>
            <a:endParaRPr lang="zh-CN" sz="4000" b="1" dirty="0">
              <a:solidFill>
                <a:schemeClr val="bg1"/>
              </a:solidFill>
              <a:latin typeface="华文细黑" panose="02010600040101010101" pitchFamily="2" charset="-122"/>
              <a:ea typeface="华文细黑" panose="0201060004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2000"/>
                            </p:stCondLst>
                            <p:childTnLst>
                              <p:par>
                                <p:cTn id="15" presetID="53" presetClass="entr" presetSubtype="16" fill="hold" grpId="0" nodeType="afterEffect" nodePh="1">
                                  <p:stCondLst>
                                    <p:cond delay="0"/>
                                  </p:stCondLst>
                                  <p:endCondLst>
                                    <p:cond evt="begin" delay="0">
                                      <p:tn val="15"/>
                                    </p:cond>
                                  </p:end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4" grpId="0" bldLvl="0" animBg="1"/>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一、家庭科学教育资源的开发与利用</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4305300" y="1506220"/>
            <a:ext cx="4139565" cy="450850"/>
          </a:xfrm>
          <a:prstGeom prst="rect">
            <a:avLst/>
          </a:prstGeom>
          <a:noFill/>
        </p:spPr>
        <p:txBody>
          <a:bodyPr wrap="square" rtlCol="0" anchor="t">
            <a:spAutoFit/>
          </a:bodyPr>
          <a:p>
            <a:pPr>
              <a:lnSpc>
                <a:spcPct val="130000"/>
              </a:lnSpc>
            </a:pPr>
            <a:r>
              <a:rPr b="1">
                <a:solidFill>
                  <a:srgbClr val="FF0000"/>
                </a:solidFill>
                <a:latin typeface="微软雅黑" panose="020B0503020204020204" pitchFamily="34" charset="-122"/>
                <a:ea typeface="微软雅黑" panose="020B0503020204020204" pitchFamily="34" charset="-122"/>
                <a:cs typeface="华文楷体" panose="02010600040101010101" charset="-122"/>
              </a:rPr>
              <a:t>（一）家庭科学教育资源的独特意义</a:t>
            </a:r>
            <a:endParaRPr b="1">
              <a:solidFill>
                <a:srgbClr val="FF0000"/>
              </a:solidFill>
              <a:latin typeface="微软雅黑" panose="020B0503020204020204" pitchFamily="34" charset="-122"/>
              <a:ea typeface="微软雅黑" panose="020B0503020204020204" pitchFamily="34" charset="-122"/>
              <a:cs typeface="华文楷体" panose="02010600040101010101" charset="-122"/>
            </a:endParaRPr>
          </a:p>
        </p:txBody>
      </p:sp>
      <p:sp>
        <p:nvSpPr>
          <p:cNvPr id="2" name="文本框 1"/>
          <p:cNvSpPr txBox="1"/>
          <p:nvPr/>
        </p:nvSpPr>
        <p:spPr>
          <a:xfrm>
            <a:off x="4396105" y="2349500"/>
            <a:ext cx="6644005" cy="1640205"/>
          </a:xfrm>
          <a:prstGeom prst="rect">
            <a:avLst/>
          </a:prstGeom>
          <a:noFill/>
        </p:spPr>
        <p:txBody>
          <a:bodyPr wrap="square" rtlCol="0" anchor="t">
            <a:spAutoFit/>
          </a:bodyPr>
          <a:p>
            <a:pPr marL="285750" indent="-285750">
              <a:lnSpc>
                <a:spcPct val="140000"/>
              </a:lnSpc>
              <a:buFont typeface="Wingdings" panose="05000000000000000000" charset="0"/>
              <a:buChar char="l"/>
            </a:pPr>
            <a:r>
              <a:rPr lang="zh-CN" altLang="en-US">
                <a:latin typeface="微软雅黑" panose="020B0503020204020204" pitchFamily="34" charset="-122"/>
                <a:ea typeface="微软雅黑" panose="020B0503020204020204" pitchFamily="34" charset="-122"/>
                <a:cs typeface="微软雅黑" panose="020B0503020204020204" pitchFamily="34" charset="-122"/>
              </a:rPr>
              <a:t>家庭是幼儿最早的科学教育环境。</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40000"/>
              </a:lnSpc>
              <a:buFont typeface="Wingdings" panose="05000000000000000000" charset="0"/>
              <a:buChar char="l"/>
            </a:pPr>
            <a:r>
              <a:rPr lang="zh-CN" altLang="en-US">
                <a:latin typeface="微软雅黑" panose="020B0503020204020204" pitchFamily="34" charset="-122"/>
                <a:ea typeface="微软雅黑" panose="020B0503020204020204" pitchFamily="34" charset="-122"/>
                <a:cs typeface="微软雅黑" panose="020B0503020204020204" pitchFamily="34" charset="-122"/>
              </a:rPr>
              <a:t>父母是幼儿最好的科学启蒙老师。</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40000"/>
              </a:lnSpc>
              <a:buFont typeface="Wingdings" panose="05000000000000000000" charset="0"/>
              <a:buChar char="l"/>
            </a:pPr>
            <a:r>
              <a:rPr lang="zh-CN" altLang="en-US">
                <a:latin typeface="微软雅黑" panose="020B0503020204020204" pitchFamily="34" charset="-122"/>
                <a:ea typeface="微软雅黑" panose="020B0503020204020204" pitchFamily="34" charset="-122"/>
                <a:cs typeface="微软雅黑" panose="020B0503020204020204" pitchFamily="34" charset="-122"/>
              </a:rPr>
              <a:t>家庭与幼儿园在幼儿科学教育工作中是紧密联系、相辅相成、相互补充的。</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292735" y="2492375"/>
            <a:ext cx="3834765" cy="2439035"/>
          </a:xfrm>
          <a:prstGeom prst="snip2Diag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一、家庭科学教育资源的开发与利用</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616325" y="1271905"/>
            <a:ext cx="4392930" cy="450850"/>
          </a:xfrm>
          <a:prstGeom prst="rect">
            <a:avLst/>
          </a:prstGeom>
          <a:noFill/>
        </p:spPr>
        <p:txBody>
          <a:bodyPr wrap="square" rtlCol="0" anchor="t">
            <a:spAutoFit/>
          </a:bodyPr>
          <a:p>
            <a:pPr algn="ctr">
              <a:lnSpc>
                <a:spcPct val="130000"/>
              </a:lnSpc>
            </a:pPr>
            <a:r>
              <a:rPr b="1">
                <a:solidFill>
                  <a:srgbClr val="FF0000"/>
                </a:solidFill>
                <a:latin typeface="微软雅黑" panose="020B0503020204020204" pitchFamily="34" charset="-122"/>
                <a:ea typeface="微软雅黑" panose="020B0503020204020204" pitchFamily="34" charset="-122"/>
                <a:cs typeface="华文楷体" panose="02010600040101010101" charset="-122"/>
              </a:rPr>
              <a:t>（二）家庭科学教育资源的独特作用</a:t>
            </a:r>
            <a:endParaRPr b="1">
              <a:solidFill>
                <a:srgbClr val="FF0000"/>
              </a:solidFill>
              <a:latin typeface="微软雅黑" panose="020B0503020204020204" pitchFamily="34" charset="-122"/>
              <a:ea typeface="微软雅黑" panose="020B0503020204020204" pitchFamily="34" charset="-122"/>
              <a:cs typeface="华文楷体" panose="02010600040101010101" charset="-122"/>
            </a:endParaRPr>
          </a:p>
        </p:txBody>
      </p:sp>
      <p:sp>
        <p:nvSpPr>
          <p:cNvPr id="2" name="文本框 1"/>
          <p:cNvSpPr txBox="1"/>
          <p:nvPr/>
        </p:nvSpPr>
        <p:spPr>
          <a:xfrm>
            <a:off x="393700" y="1880235"/>
            <a:ext cx="10838180" cy="3964305"/>
          </a:xfrm>
          <a:prstGeom prst="rect">
            <a:avLst/>
          </a:prstGeom>
          <a:noFill/>
        </p:spPr>
        <p:txBody>
          <a:bodyPr wrap="square" rtlCol="0" anchor="t">
            <a:spAutoFit/>
          </a:bodyPr>
          <a:p>
            <a:pPr>
              <a:lnSpc>
                <a:spcPct val="140000"/>
              </a:lnSpc>
            </a:pPr>
            <a:r>
              <a:rPr>
                <a:latin typeface="微软雅黑" panose="020B0503020204020204" pitchFamily="34" charset="-122"/>
                <a:ea typeface="微软雅黑" panose="020B0503020204020204" pitchFamily="34" charset="-122"/>
                <a:cs typeface="微软雅黑" panose="020B0503020204020204" pitchFamily="34" charset="-122"/>
              </a:rPr>
              <a:t>（1）弥补幼儿园科学教育资源的不足。幼儿园的物质设施、教师的精力和知识储备都是有限的，而幼儿科学教育活动的开展往往需要丰富的环境来提供支持，需要他人（包括同伴和成人，尤其是成人）与幼儿的互动和共同建构。</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a:latin typeface="微软雅黑" panose="020B0503020204020204" pitchFamily="34" charset="-122"/>
                <a:ea typeface="微软雅黑" panose="020B0503020204020204" pitchFamily="34" charset="-122"/>
                <a:cs typeface="微软雅黑" panose="020B0503020204020204" pitchFamily="34" charset="-122"/>
              </a:rPr>
              <a:t>（2）为幼儿园科学教育活动提供丰富的材料。</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a:latin typeface="微软雅黑" panose="020B0503020204020204" pitchFamily="34" charset="-122"/>
                <a:ea typeface="微软雅黑" panose="020B0503020204020204" pitchFamily="34" charset="-122"/>
                <a:cs typeface="微软雅黑" panose="020B0503020204020204" pitchFamily="34" charset="-122"/>
              </a:rPr>
              <a:t>（3）家长的特长和职业是幼儿园科学教育活动的重要资源。幼儿的家长来自各行各业，有着不同的专长和爱好，这些独特优势也是帮助幼儿园开展科学教育活动的重要资源。</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a:latin typeface="微软雅黑" panose="020B0503020204020204" pitchFamily="34" charset="-122"/>
                <a:ea typeface="微软雅黑" panose="020B0503020204020204" pitchFamily="34" charset="-122"/>
                <a:cs typeface="微软雅黑" panose="020B0503020204020204" pitchFamily="34" charset="-122"/>
              </a:rPr>
              <a:t>（4）家长可以针对幼儿兴趣进行个别指导。</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a:latin typeface="微软雅黑" panose="020B0503020204020204" pitchFamily="34" charset="-122"/>
                <a:ea typeface="微软雅黑" panose="020B0503020204020204" pitchFamily="34" charset="-122"/>
                <a:cs typeface="微软雅黑" panose="020B0503020204020204" pitchFamily="34" charset="-122"/>
              </a:rPr>
              <a:t>（5）教师在幼儿园开展的科学教育应以幼儿已有的经验为基础，而家庭正是幼儿获得大量科学经验的重要渠道。 </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a:latin typeface="微软雅黑" panose="020B0503020204020204" pitchFamily="34" charset="-122"/>
                <a:ea typeface="微软雅黑" panose="020B0503020204020204" pitchFamily="34" charset="-122"/>
                <a:cs typeface="微软雅黑" panose="020B0503020204020204" pitchFamily="34" charset="-122"/>
              </a:rPr>
              <a:t>（6）利用家庭资源进行科学教育有利于提升家长的教育能力。</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一、家庭科学教育资源的开发与利用</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616325" y="1271905"/>
            <a:ext cx="4925060" cy="450850"/>
          </a:xfrm>
          <a:prstGeom prst="rect">
            <a:avLst/>
          </a:prstGeom>
          <a:noFill/>
        </p:spPr>
        <p:txBody>
          <a:bodyPr wrap="square" rtlCol="0" anchor="t">
            <a:spAutoFit/>
          </a:bodyPr>
          <a:p>
            <a:pPr algn="ctr">
              <a:lnSpc>
                <a:spcPct val="130000"/>
              </a:lnSpc>
            </a:pPr>
            <a:r>
              <a:rPr b="1">
                <a:solidFill>
                  <a:srgbClr val="FF0000"/>
                </a:solidFill>
                <a:latin typeface="微软雅黑" panose="020B0503020204020204" pitchFamily="34" charset="-122"/>
                <a:ea typeface="微软雅黑" panose="020B0503020204020204" pitchFamily="34" charset="-122"/>
                <a:cs typeface="华文楷体" panose="02010600040101010101" charset="-122"/>
              </a:rPr>
              <a:t>（三）教师利用家庭科学教育资源的方法</a:t>
            </a:r>
            <a:endParaRPr b="1">
              <a:solidFill>
                <a:srgbClr val="FF0000"/>
              </a:solidFill>
              <a:latin typeface="微软雅黑" panose="020B0503020204020204" pitchFamily="34" charset="-122"/>
              <a:ea typeface="微软雅黑" panose="020B0503020204020204" pitchFamily="34" charset="-122"/>
              <a:cs typeface="华文楷体" panose="02010600040101010101" charset="-122"/>
            </a:endParaRPr>
          </a:p>
        </p:txBody>
      </p:sp>
      <p:grpSp>
        <p:nvGrpSpPr>
          <p:cNvPr id="3" name="183077"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3954145" y="1924685"/>
            <a:ext cx="3877310" cy="4396740"/>
            <a:chOff x="3649576" y="1263968"/>
            <a:chExt cx="3877118" cy="4879657"/>
          </a:xfrm>
        </p:grpSpPr>
        <p:sp>
          <p:nvSpPr>
            <p:cNvPr id="5" name="íṥľîḑê"/>
            <p:cNvSpPr/>
            <p:nvPr/>
          </p:nvSpPr>
          <p:spPr bwMode="auto">
            <a:xfrm>
              <a:off x="3649576" y="2025357"/>
              <a:ext cx="1875636" cy="4118268"/>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accent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7" name="ïsļíḋé"/>
            <p:cNvGrpSpPr/>
            <p:nvPr/>
          </p:nvGrpSpPr>
          <p:grpSpPr>
            <a:xfrm>
              <a:off x="3825940" y="3633325"/>
              <a:ext cx="549546" cy="549542"/>
              <a:chOff x="2406923" y="2845390"/>
              <a:chExt cx="571222" cy="571221"/>
            </a:xfrm>
          </p:grpSpPr>
          <p:sp>
            <p:nvSpPr>
              <p:cNvPr id="15" name="íşľîḍê"/>
              <p:cNvSpPr/>
              <p:nvPr/>
            </p:nvSpPr>
            <p:spPr>
              <a:xfrm>
                <a:off x="2406923" y="2845390"/>
                <a:ext cx="571222" cy="571221"/>
              </a:xfrm>
              <a:prstGeom prst="ellipse">
                <a:avLst/>
              </a:prstGeom>
              <a:solidFill>
                <a:schemeClr val="accent1"/>
              </a:solidFill>
              <a:ln w="38100">
                <a:noFill/>
              </a:ln>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algn="ctr"/>
                <a:endParaRPr dirty="0"/>
              </a:p>
            </p:txBody>
          </p:sp>
          <p:sp>
            <p:nvSpPr>
              <p:cNvPr id="16" name="íṥḷiďè"/>
              <p:cNvSpPr/>
              <p:nvPr/>
            </p:nvSpPr>
            <p:spPr bwMode="auto">
              <a:xfrm>
                <a:off x="2540113" y="3023891"/>
                <a:ext cx="304842" cy="214214"/>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solidFill>
              <a:ln>
                <a:noFill/>
              </a:ln>
            </p:spPr>
            <p:txBody>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zh-CN" altLang="en-US" dirty="0"/>
              </a:p>
            </p:txBody>
          </p:sp>
        </p:grpSp>
        <p:sp>
          <p:nvSpPr>
            <p:cNvPr id="9" name="íšḷiďé"/>
            <p:cNvSpPr/>
            <p:nvPr/>
          </p:nvSpPr>
          <p:spPr bwMode="auto">
            <a:xfrm flipH="1" flipV="1">
              <a:off x="5651058" y="1263968"/>
              <a:ext cx="1875636" cy="4118268"/>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accent3"/>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10" name="iSḷíďè"/>
            <p:cNvGrpSpPr/>
            <p:nvPr/>
          </p:nvGrpSpPr>
          <p:grpSpPr>
            <a:xfrm>
              <a:off x="6800515" y="3212688"/>
              <a:ext cx="549546" cy="549542"/>
              <a:chOff x="1350848" y="2989281"/>
              <a:chExt cx="571222" cy="571221"/>
            </a:xfrm>
          </p:grpSpPr>
          <p:sp>
            <p:nvSpPr>
              <p:cNvPr id="11" name="íṩḻídè"/>
              <p:cNvSpPr/>
              <p:nvPr/>
            </p:nvSpPr>
            <p:spPr>
              <a:xfrm>
                <a:off x="1350848" y="2989281"/>
                <a:ext cx="571222" cy="571221"/>
              </a:xfrm>
              <a:prstGeom prst="ellipse">
                <a:avLst/>
              </a:prstGeom>
              <a:solidFill>
                <a:schemeClr val="accent3"/>
              </a:solidFill>
              <a:ln w="38100">
                <a:noFill/>
              </a:ln>
            </p:spPr>
            <p:style>
              <a:lnRef idx="2">
                <a:schemeClr val="dk1"/>
              </a:lnRef>
              <a:fillRef idx="1">
                <a:schemeClr val="lt1"/>
              </a:fillRef>
              <a:effectRef idx="0">
                <a:schemeClr val="dk1"/>
              </a:effectRef>
              <a:fontRef idx="minor">
                <a:schemeClr val="dk1"/>
              </a:fontRef>
            </p:style>
            <p:txBody>
              <a:bodyPr anchor="ctr"/>
              <a:lstStyle>
                <a:defPPr>
                  <a:defRPr lang="zh-CN"/>
                </a:defPPr>
                <a:lvl1pPr marL="0" algn="l" defTabSz="913765" rtl="0" eaLnBrk="1" latinLnBrk="0" hangingPunct="1">
                  <a:defRPr sz="1800" kern="1200">
                    <a:solidFill>
                      <a:schemeClr val="dk1"/>
                    </a:solidFill>
                  </a:defRPr>
                </a:lvl1pPr>
                <a:lvl2pPr marL="457200" algn="l" defTabSz="913765" rtl="0" eaLnBrk="1" latinLnBrk="0" hangingPunct="1">
                  <a:defRPr sz="1800" kern="1200">
                    <a:solidFill>
                      <a:schemeClr val="dk1"/>
                    </a:solidFill>
                  </a:defRPr>
                </a:lvl2pPr>
                <a:lvl3pPr marL="914400" algn="l" defTabSz="913765" rtl="0" eaLnBrk="1" latinLnBrk="0" hangingPunct="1">
                  <a:defRPr sz="1800" kern="1200">
                    <a:solidFill>
                      <a:schemeClr val="dk1"/>
                    </a:solidFill>
                  </a:defRPr>
                </a:lvl3pPr>
                <a:lvl4pPr marL="1371600" algn="l" defTabSz="913765" rtl="0" eaLnBrk="1" latinLnBrk="0" hangingPunct="1">
                  <a:defRPr sz="1800" kern="1200">
                    <a:solidFill>
                      <a:schemeClr val="dk1"/>
                    </a:solidFill>
                  </a:defRPr>
                </a:lvl4pPr>
                <a:lvl5pPr marL="1828800" algn="l" defTabSz="913765" rtl="0" eaLnBrk="1" latinLnBrk="0" hangingPunct="1">
                  <a:defRPr sz="1800" kern="1200">
                    <a:solidFill>
                      <a:schemeClr val="dk1"/>
                    </a:solidFill>
                  </a:defRPr>
                </a:lvl5pPr>
                <a:lvl6pPr marL="2286000" algn="l" defTabSz="913765" rtl="0" eaLnBrk="1" latinLnBrk="0" hangingPunct="1">
                  <a:defRPr sz="1800" kern="1200">
                    <a:solidFill>
                      <a:schemeClr val="dk1"/>
                    </a:solidFill>
                  </a:defRPr>
                </a:lvl6pPr>
                <a:lvl7pPr marL="2743200" algn="l" defTabSz="913765" rtl="0" eaLnBrk="1" latinLnBrk="0" hangingPunct="1">
                  <a:defRPr sz="1800" kern="1200">
                    <a:solidFill>
                      <a:schemeClr val="dk1"/>
                    </a:solidFill>
                  </a:defRPr>
                </a:lvl7pPr>
                <a:lvl8pPr marL="3200400" algn="l" defTabSz="913765" rtl="0" eaLnBrk="1" latinLnBrk="0" hangingPunct="1">
                  <a:defRPr sz="1800" kern="1200">
                    <a:solidFill>
                      <a:schemeClr val="dk1"/>
                    </a:solidFill>
                  </a:defRPr>
                </a:lvl8pPr>
                <a:lvl9pPr marL="3657600" algn="l" defTabSz="913765" rtl="0" eaLnBrk="1" latinLnBrk="0" hangingPunct="1">
                  <a:defRPr sz="1800" kern="1200">
                    <a:solidFill>
                      <a:schemeClr val="dk1"/>
                    </a:solidFill>
                  </a:defRPr>
                </a:lvl9pPr>
              </a:lstStyle>
              <a:p>
                <a:pPr algn="ctr"/>
                <a:endParaRPr dirty="0"/>
              </a:p>
            </p:txBody>
          </p:sp>
          <p:sp>
            <p:nvSpPr>
              <p:cNvPr id="12" name="îSľîďe"/>
              <p:cNvSpPr/>
              <p:nvPr/>
            </p:nvSpPr>
            <p:spPr bwMode="auto">
              <a:xfrm>
                <a:off x="1484038" y="3122668"/>
                <a:ext cx="304842" cy="304441"/>
              </a:xfrm>
              <a:custGeom>
                <a:avLst/>
                <a:gdLst>
                  <a:gd name="connsiteX0" fmla="*/ 86413 w 591547"/>
                  <a:gd name="connsiteY0" fmla="*/ 515758 h 590770"/>
                  <a:gd name="connsiteX1" fmla="*/ 171919 w 591547"/>
                  <a:gd name="connsiteY1" fmla="*/ 515758 h 590770"/>
                  <a:gd name="connsiteX2" fmla="*/ 171919 w 591547"/>
                  <a:gd name="connsiteY2" fmla="*/ 537523 h 590770"/>
                  <a:gd name="connsiteX3" fmla="*/ 86413 w 591547"/>
                  <a:gd name="connsiteY3" fmla="*/ 537523 h 590770"/>
                  <a:gd name="connsiteX4" fmla="*/ 86413 w 591547"/>
                  <a:gd name="connsiteY4" fmla="*/ 461733 h 590770"/>
                  <a:gd name="connsiteX5" fmla="*/ 171919 w 591547"/>
                  <a:gd name="connsiteY5" fmla="*/ 461733 h 590770"/>
                  <a:gd name="connsiteX6" fmla="*/ 171919 w 591547"/>
                  <a:gd name="connsiteY6" fmla="*/ 483498 h 590770"/>
                  <a:gd name="connsiteX7" fmla="*/ 86413 w 591547"/>
                  <a:gd name="connsiteY7" fmla="*/ 483498 h 590770"/>
                  <a:gd name="connsiteX8" fmla="*/ 86413 w 591547"/>
                  <a:gd name="connsiteY8" fmla="*/ 408616 h 590770"/>
                  <a:gd name="connsiteX9" fmla="*/ 171919 w 591547"/>
                  <a:gd name="connsiteY9" fmla="*/ 408616 h 590770"/>
                  <a:gd name="connsiteX10" fmla="*/ 171919 w 591547"/>
                  <a:gd name="connsiteY10" fmla="*/ 429474 h 590770"/>
                  <a:gd name="connsiteX11" fmla="*/ 86413 w 591547"/>
                  <a:gd name="connsiteY11" fmla="*/ 429474 h 590770"/>
                  <a:gd name="connsiteX12" fmla="*/ 204177 w 591547"/>
                  <a:gd name="connsiteY12" fmla="*/ 357041 h 590770"/>
                  <a:gd name="connsiteX13" fmla="*/ 204177 w 591547"/>
                  <a:gd name="connsiteY13" fmla="*/ 569815 h 590770"/>
                  <a:gd name="connsiteX14" fmla="*/ 333300 w 591547"/>
                  <a:gd name="connsiteY14" fmla="*/ 569815 h 590770"/>
                  <a:gd name="connsiteX15" fmla="*/ 333300 w 591547"/>
                  <a:gd name="connsiteY15" fmla="*/ 382026 h 590770"/>
                  <a:gd name="connsiteX16" fmla="*/ 183194 w 591547"/>
                  <a:gd name="connsiteY16" fmla="*/ 357041 h 590770"/>
                  <a:gd name="connsiteX17" fmla="*/ 75053 w 591547"/>
                  <a:gd name="connsiteY17" fmla="*/ 382026 h 590770"/>
                  <a:gd name="connsiteX18" fmla="*/ 75053 w 591547"/>
                  <a:gd name="connsiteY18" fmla="*/ 569815 h 590770"/>
                  <a:gd name="connsiteX19" fmla="*/ 183194 w 591547"/>
                  <a:gd name="connsiteY19" fmla="*/ 569815 h 590770"/>
                  <a:gd name="connsiteX20" fmla="*/ 247709 w 591547"/>
                  <a:gd name="connsiteY20" fmla="*/ 311838 h 590770"/>
                  <a:gd name="connsiteX21" fmla="*/ 322851 w 591547"/>
                  <a:gd name="connsiteY21" fmla="*/ 311838 h 590770"/>
                  <a:gd name="connsiteX22" fmla="*/ 322851 w 591547"/>
                  <a:gd name="connsiteY22" fmla="*/ 332826 h 590770"/>
                  <a:gd name="connsiteX23" fmla="*/ 247709 w 591547"/>
                  <a:gd name="connsiteY23" fmla="*/ 332826 h 590770"/>
                  <a:gd name="connsiteX24" fmla="*/ 247709 w 591547"/>
                  <a:gd name="connsiteY24" fmla="*/ 257944 h 590770"/>
                  <a:gd name="connsiteX25" fmla="*/ 322851 w 591547"/>
                  <a:gd name="connsiteY25" fmla="*/ 257944 h 590770"/>
                  <a:gd name="connsiteX26" fmla="*/ 322851 w 591547"/>
                  <a:gd name="connsiteY26" fmla="*/ 279580 h 590770"/>
                  <a:gd name="connsiteX27" fmla="*/ 247709 w 591547"/>
                  <a:gd name="connsiteY27" fmla="*/ 279580 h 590770"/>
                  <a:gd name="connsiteX28" fmla="*/ 247709 w 591547"/>
                  <a:gd name="connsiteY28" fmla="*/ 203919 h 590770"/>
                  <a:gd name="connsiteX29" fmla="*/ 322851 w 591547"/>
                  <a:gd name="connsiteY29" fmla="*/ 203919 h 590770"/>
                  <a:gd name="connsiteX30" fmla="*/ 322851 w 591547"/>
                  <a:gd name="connsiteY30" fmla="*/ 225684 h 590770"/>
                  <a:gd name="connsiteX31" fmla="*/ 247709 w 591547"/>
                  <a:gd name="connsiteY31" fmla="*/ 225684 h 590770"/>
                  <a:gd name="connsiteX32" fmla="*/ 247709 w 591547"/>
                  <a:gd name="connsiteY32" fmla="*/ 150672 h 590770"/>
                  <a:gd name="connsiteX33" fmla="*/ 322851 w 591547"/>
                  <a:gd name="connsiteY33" fmla="*/ 150672 h 590770"/>
                  <a:gd name="connsiteX34" fmla="*/ 322851 w 591547"/>
                  <a:gd name="connsiteY34" fmla="*/ 171660 h 590770"/>
                  <a:gd name="connsiteX35" fmla="*/ 247709 w 591547"/>
                  <a:gd name="connsiteY35" fmla="*/ 171660 h 590770"/>
                  <a:gd name="connsiteX36" fmla="*/ 355090 w 591547"/>
                  <a:gd name="connsiteY36" fmla="*/ 102357 h 590770"/>
                  <a:gd name="connsiteX37" fmla="*/ 355090 w 591547"/>
                  <a:gd name="connsiteY37" fmla="*/ 373160 h 590770"/>
                  <a:gd name="connsiteX38" fmla="*/ 355090 w 591547"/>
                  <a:gd name="connsiteY38" fmla="*/ 376384 h 590770"/>
                  <a:gd name="connsiteX39" fmla="*/ 355090 w 591547"/>
                  <a:gd name="connsiteY39" fmla="*/ 569815 h 590770"/>
                  <a:gd name="connsiteX40" fmla="*/ 484213 w 591547"/>
                  <a:gd name="connsiteY40" fmla="*/ 569815 h 590770"/>
                  <a:gd name="connsiteX41" fmla="*/ 484213 w 591547"/>
                  <a:gd name="connsiteY41" fmla="*/ 154744 h 590770"/>
                  <a:gd name="connsiteX42" fmla="*/ 333300 w 591547"/>
                  <a:gd name="connsiteY42" fmla="*/ 99939 h 590770"/>
                  <a:gd name="connsiteX43" fmla="*/ 236458 w 591547"/>
                  <a:gd name="connsiteY43" fmla="*/ 125730 h 590770"/>
                  <a:gd name="connsiteX44" fmla="*/ 236458 w 591547"/>
                  <a:gd name="connsiteY44" fmla="*/ 341728 h 590770"/>
                  <a:gd name="connsiteX45" fmla="*/ 333300 w 591547"/>
                  <a:gd name="connsiteY45" fmla="*/ 360265 h 590770"/>
                  <a:gd name="connsiteX46" fmla="*/ 397862 w 591547"/>
                  <a:gd name="connsiteY46" fmla="*/ 21761 h 590770"/>
                  <a:gd name="connsiteX47" fmla="*/ 387371 w 591547"/>
                  <a:gd name="connsiteY47" fmla="*/ 32238 h 590770"/>
                  <a:gd name="connsiteX48" fmla="*/ 397862 w 591547"/>
                  <a:gd name="connsiteY48" fmla="*/ 42716 h 590770"/>
                  <a:gd name="connsiteX49" fmla="*/ 409160 w 591547"/>
                  <a:gd name="connsiteY49" fmla="*/ 32238 h 590770"/>
                  <a:gd name="connsiteX50" fmla="*/ 397862 w 591547"/>
                  <a:gd name="connsiteY50" fmla="*/ 21761 h 590770"/>
                  <a:gd name="connsiteX51" fmla="*/ 397862 w 591547"/>
                  <a:gd name="connsiteY51" fmla="*/ 0 h 590770"/>
                  <a:gd name="connsiteX52" fmla="*/ 430143 w 591547"/>
                  <a:gd name="connsiteY52" fmla="*/ 32238 h 590770"/>
                  <a:gd name="connsiteX53" fmla="*/ 409160 w 591547"/>
                  <a:gd name="connsiteY53" fmla="*/ 62865 h 590770"/>
                  <a:gd name="connsiteX54" fmla="*/ 409160 w 591547"/>
                  <a:gd name="connsiteY54" fmla="*/ 100745 h 590770"/>
                  <a:gd name="connsiteX55" fmla="*/ 498740 w 591547"/>
                  <a:gd name="connsiteY55" fmla="*/ 137819 h 590770"/>
                  <a:gd name="connsiteX56" fmla="*/ 506003 w 591547"/>
                  <a:gd name="connsiteY56" fmla="*/ 147491 h 590770"/>
                  <a:gd name="connsiteX57" fmla="*/ 506003 w 591547"/>
                  <a:gd name="connsiteY57" fmla="*/ 569815 h 590770"/>
                  <a:gd name="connsiteX58" fmla="*/ 591547 w 591547"/>
                  <a:gd name="connsiteY58" fmla="*/ 569815 h 590770"/>
                  <a:gd name="connsiteX59" fmla="*/ 591547 w 591547"/>
                  <a:gd name="connsiteY59" fmla="*/ 590770 h 590770"/>
                  <a:gd name="connsiteX60" fmla="*/ 494705 w 591547"/>
                  <a:gd name="connsiteY60" fmla="*/ 590770 h 590770"/>
                  <a:gd name="connsiteX61" fmla="*/ 344598 w 591547"/>
                  <a:gd name="connsiteY61" fmla="*/ 590770 h 590770"/>
                  <a:gd name="connsiteX62" fmla="*/ 193685 w 591547"/>
                  <a:gd name="connsiteY62" fmla="*/ 590770 h 590770"/>
                  <a:gd name="connsiteX63" fmla="*/ 64562 w 591547"/>
                  <a:gd name="connsiteY63" fmla="*/ 590770 h 590770"/>
                  <a:gd name="connsiteX64" fmla="*/ 0 w 591547"/>
                  <a:gd name="connsiteY64" fmla="*/ 590770 h 590770"/>
                  <a:gd name="connsiteX65" fmla="*/ 0 w 591547"/>
                  <a:gd name="connsiteY65" fmla="*/ 569815 h 590770"/>
                  <a:gd name="connsiteX66" fmla="*/ 54070 w 591547"/>
                  <a:gd name="connsiteY66" fmla="*/ 569815 h 590770"/>
                  <a:gd name="connsiteX67" fmla="*/ 54070 w 591547"/>
                  <a:gd name="connsiteY67" fmla="*/ 373160 h 590770"/>
                  <a:gd name="connsiteX68" fmla="*/ 62141 w 591547"/>
                  <a:gd name="connsiteY68" fmla="*/ 362683 h 590770"/>
                  <a:gd name="connsiteX69" fmla="*/ 191264 w 591547"/>
                  <a:gd name="connsiteY69" fmla="*/ 333668 h 590770"/>
                  <a:gd name="connsiteX70" fmla="*/ 195299 w 591547"/>
                  <a:gd name="connsiteY70" fmla="*/ 333668 h 590770"/>
                  <a:gd name="connsiteX71" fmla="*/ 196106 w 591547"/>
                  <a:gd name="connsiteY71" fmla="*/ 333668 h 590770"/>
                  <a:gd name="connsiteX72" fmla="*/ 215475 w 591547"/>
                  <a:gd name="connsiteY72" fmla="*/ 336892 h 590770"/>
                  <a:gd name="connsiteX73" fmla="*/ 215475 w 591547"/>
                  <a:gd name="connsiteY73" fmla="*/ 116864 h 590770"/>
                  <a:gd name="connsiteX74" fmla="*/ 223545 w 591547"/>
                  <a:gd name="connsiteY74" fmla="*/ 106387 h 590770"/>
                  <a:gd name="connsiteX75" fmla="*/ 341370 w 591547"/>
                  <a:gd name="connsiteY75" fmla="*/ 75760 h 590770"/>
                  <a:gd name="connsiteX76" fmla="*/ 342984 w 591547"/>
                  <a:gd name="connsiteY76" fmla="*/ 75760 h 590770"/>
                  <a:gd name="connsiteX77" fmla="*/ 345405 w 591547"/>
                  <a:gd name="connsiteY77" fmla="*/ 75760 h 590770"/>
                  <a:gd name="connsiteX78" fmla="*/ 347020 w 591547"/>
                  <a:gd name="connsiteY78" fmla="*/ 75760 h 590770"/>
                  <a:gd name="connsiteX79" fmla="*/ 348634 w 591547"/>
                  <a:gd name="connsiteY79" fmla="*/ 75760 h 590770"/>
                  <a:gd name="connsiteX80" fmla="*/ 387371 w 591547"/>
                  <a:gd name="connsiteY80" fmla="*/ 91879 h 590770"/>
                  <a:gd name="connsiteX81" fmla="*/ 387371 w 591547"/>
                  <a:gd name="connsiteY81" fmla="*/ 62865 h 590770"/>
                  <a:gd name="connsiteX82" fmla="*/ 365581 w 591547"/>
                  <a:gd name="connsiteY82" fmla="*/ 32238 h 590770"/>
                  <a:gd name="connsiteX83" fmla="*/ 397862 w 591547"/>
                  <a:gd name="connsiteY83" fmla="*/ 0 h 59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591547" h="590770">
                    <a:moveTo>
                      <a:pt x="86413" y="515758"/>
                    </a:moveTo>
                    <a:lnTo>
                      <a:pt x="171919" y="515758"/>
                    </a:lnTo>
                    <a:lnTo>
                      <a:pt x="171919" y="537523"/>
                    </a:lnTo>
                    <a:lnTo>
                      <a:pt x="86413" y="537523"/>
                    </a:lnTo>
                    <a:close/>
                    <a:moveTo>
                      <a:pt x="86413" y="461733"/>
                    </a:moveTo>
                    <a:lnTo>
                      <a:pt x="171919" y="461733"/>
                    </a:lnTo>
                    <a:lnTo>
                      <a:pt x="171919" y="483498"/>
                    </a:lnTo>
                    <a:lnTo>
                      <a:pt x="86413" y="483498"/>
                    </a:lnTo>
                    <a:close/>
                    <a:moveTo>
                      <a:pt x="86413" y="408616"/>
                    </a:moveTo>
                    <a:lnTo>
                      <a:pt x="171919" y="408616"/>
                    </a:lnTo>
                    <a:lnTo>
                      <a:pt x="171919" y="429474"/>
                    </a:lnTo>
                    <a:lnTo>
                      <a:pt x="86413" y="429474"/>
                    </a:lnTo>
                    <a:close/>
                    <a:moveTo>
                      <a:pt x="204177" y="357041"/>
                    </a:moveTo>
                    <a:lnTo>
                      <a:pt x="204177" y="569815"/>
                    </a:lnTo>
                    <a:lnTo>
                      <a:pt x="333300" y="569815"/>
                    </a:lnTo>
                    <a:lnTo>
                      <a:pt x="333300" y="382026"/>
                    </a:lnTo>
                    <a:close/>
                    <a:moveTo>
                      <a:pt x="183194" y="357041"/>
                    </a:moveTo>
                    <a:lnTo>
                      <a:pt x="75053" y="382026"/>
                    </a:lnTo>
                    <a:lnTo>
                      <a:pt x="75053" y="569815"/>
                    </a:lnTo>
                    <a:lnTo>
                      <a:pt x="183194" y="569815"/>
                    </a:lnTo>
                    <a:close/>
                    <a:moveTo>
                      <a:pt x="247709" y="311838"/>
                    </a:moveTo>
                    <a:lnTo>
                      <a:pt x="322851" y="311838"/>
                    </a:lnTo>
                    <a:lnTo>
                      <a:pt x="322851" y="332826"/>
                    </a:lnTo>
                    <a:lnTo>
                      <a:pt x="247709" y="332826"/>
                    </a:lnTo>
                    <a:close/>
                    <a:moveTo>
                      <a:pt x="247709" y="257944"/>
                    </a:moveTo>
                    <a:lnTo>
                      <a:pt x="322851" y="257944"/>
                    </a:lnTo>
                    <a:lnTo>
                      <a:pt x="322851" y="279580"/>
                    </a:lnTo>
                    <a:lnTo>
                      <a:pt x="247709" y="279580"/>
                    </a:lnTo>
                    <a:close/>
                    <a:moveTo>
                      <a:pt x="247709" y="203919"/>
                    </a:moveTo>
                    <a:lnTo>
                      <a:pt x="322851" y="203919"/>
                    </a:lnTo>
                    <a:lnTo>
                      <a:pt x="322851" y="225684"/>
                    </a:lnTo>
                    <a:lnTo>
                      <a:pt x="247709" y="225684"/>
                    </a:lnTo>
                    <a:close/>
                    <a:moveTo>
                      <a:pt x="247709" y="150672"/>
                    </a:moveTo>
                    <a:lnTo>
                      <a:pt x="322851" y="150672"/>
                    </a:lnTo>
                    <a:lnTo>
                      <a:pt x="322851" y="171660"/>
                    </a:lnTo>
                    <a:lnTo>
                      <a:pt x="247709" y="171660"/>
                    </a:lnTo>
                    <a:close/>
                    <a:moveTo>
                      <a:pt x="355090" y="102357"/>
                    </a:moveTo>
                    <a:lnTo>
                      <a:pt x="355090" y="373160"/>
                    </a:lnTo>
                    <a:lnTo>
                      <a:pt x="355090" y="376384"/>
                    </a:lnTo>
                    <a:lnTo>
                      <a:pt x="355090" y="569815"/>
                    </a:lnTo>
                    <a:lnTo>
                      <a:pt x="484213" y="569815"/>
                    </a:lnTo>
                    <a:lnTo>
                      <a:pt x="484213" y="154744"/>
                    </a:lnTo>
                    <a:close/>
                    <a:moveTo>
                      <a:pt x="333300" y="99939"/>
                    </a:moveTo>
                    <a:lnTo>
                      <a:pt x="236458" y="125730"/>
                    </a:lnTo>
                    <a:lnTo>
                      <a:pt x="236458" y="341728"/>
                    </a:lnTo>
                    <a:lnTo>
                      <a:pt x="333300" y="360265"/>
                    </a:lnTo>
                    <a:close/>
                    <a:moveTo>
                      <a:pt x="397862" y="21761"/>
                    </a:moveTo>
                    <a:cubicBezTo>
                      <a:pt x="392213" y="21761"/>
                      <a:pt x="387371" y="26596"/>
                      <a:pt x="387371" y="32238"/>
                    </a:cubicBezTo>
                    <a:cubicBezTo>
                      <a:pt x="387371" y="37880"/>
                      <a:pt x="392213" y="42716"/>
                      <a:pt x="397862" y="42716"/>
                    </a:cubicBezTo>
                    <a:cubicBezTo>
                      <a:pt x="404318" y="42716"/>
                      <a:pt x="409160" y="37880"/>
                      <a:pt x="409160" y="32238"/>
                    </a:cubicBezTo>
                    <a:cubicBezTo>
                      <a:pt x="409160" y="26596"/>
                      <a:pt x="404318" y="21761"/>
                      <a:pt x="397862" y="21761"/>
                    </a:cubicBezTo>
                    <a:close/>
                    <a:moveTo>
                      <a:pt x="397862" y="0"/>
                    </a:moveTo>
                    <a:cubicBezTo>
                      <a:pt x="415616" y="0"/>
                      <a:pt x="430143" y="14507"/>
                      <a:pt x="430143" y="32238"/>
                    </a:cubicBezTo>
                    <a:cubicBezTo>
                      <a:pt x="430143" y="45940"/>
                      <a:pt x="421266" y="58029"/>
                      <a:pt x="409160" y="62865"/>
                    </a:cubicBezTo>
                    <a:lnTo>
                      <a:pt x="409160" y="100745"/>
                    </a:lnTo>
                    <a:lnTo>
                      <a:pt x="498740" y="137819"/>
                    </a:lnTo>
                    <a:cubicBezTo>
                      <a:pt x="502775" y="139431"/>
                      <a:pt x="506003" y="143461"/>
                      <a:pt x="506003" y="147491"/>
                    </a:cubicBezTo>
                    <a:lnTo>
                      <a:pt x="506003" y="569815"/>
                    </a:lnTo>
                    <a:lnTo>
                      <a:pt x="591547" y="569815"/>
                    </a:lnTo>
                    <a:lnTo>
                      <a:pt x="591547" y="590770"/>
                    </a:lnTo>
                    <a:lnTo>
                      <a:pt x="494705" y="590770"/>
                    </a:lnTo>
                    <a:lnTo>
                      <a:pt x="344598" y="590770"/>
                    </a:lnTo>
                    <a:lnTo>
                      <a:pt x="193685" y="590770"/>
                    </a:lnTo>
                    <a:lnTo>
                      <a:pt x="64562" y="590770"/>
                    </a:lnTo>
                    <a:lnTo>
                      <a:pt x="0" y="590770"/>
                    </a:lnTo>
                    <a:lnTo>
                      <a:pt x="0" y="569815"/>
                    </a:lnTo>
                    <a:lnTo>
                      <a:pt x="54070" y="569815"/>
                    </a:lnTo>
                    <a:lnTo>
                      <a:pt x="54070" y="373160"/>
                    </a:lnTo>
                    <a:cubicBezTo>
                      <a:pt x="54070" y="368324"/>
                      <a:pt x="57298" y="364294"/>
                      <a:pt x="62141" y="362683"/>
                    </a:cubicBezTo>
                    <a:lnTo>
                      <a:pt x="191264" y="333668"/>
                    </a:lnTo>
                    <a:cubicBezTo>
                      <a:pt x="192878" y="332862"/>
                      <a:pt x="194492" y="332862"/>
                      <a:pt x="195299" y="333668"/>
                    </a:cubicBezTo>
                    <a:cubicBezTo>
                      <a:pt x="196106" y="333668"/>
                      <a:pt x="196106" y="333668"/>
                      <a:pt x="196106" y="333668"/>
                    </a:cubicBezTo>
                    <a:lnTo>
                      <a:pt x="215475" y="336892"/>
                    </a:lnTo>
                    <a:lnTo>
                      <a:pt x="215475" y="116864"/>
                    </a:lnTo>
                    <a:cubicBezTo>
                      <a:pt x="215475" y="112028"/>
                      <a:pt x="218703" y="107999"/>
                      <a:pt x="223545" y="106387"/>
                    </a:cubicBezTo>
                    <a:lnTo>
                      <a:pt x="341370" y="75760"/>
                    </a:lnTo>
                    <a:cubicBezTo>
                      <a:pt x="342177" y="75760"/>
                      <a:pt x="342177" y="75760"/>
                      <a:pt x="342984" y="75760"/>
                    </a:cubicBezTo>
                    <a:cubicBezTo>
                      <a:pt x="343791" y="75760"/>
                      <a:pt x="344598" y="74954"/>
                      <a:pt x="345405" y="75760"/>
                    </a:cubicBezTo>
                    <a:cubicBezTo>
                      <a:pt x="346213" y="75760"/>
                      <a:pt x="347020" y="75760"/>
                      <a:pt x="347020" y="75760"/>
                    </a:cubicBezTo>
                    <a:cubicBezTo>
                      <a:pt x="347827" y="75760"/>
                      <a:pt x="347827" y="75760"/>
                      <a:pt x="348634" y="75760"/>
                    </a:cubicBezTo>
                    <a:lnTo>
                      <a:pt x="387371" y="91879"/>
                    </a:lnTo>
                    <a:lnTo>
                      <a:pt x="387371" y="62865"/>
                    </a:lnTo>
                    <a:cubicBezTo>
                      <a:pt x="375265" y="58029"/>
                      <a:pt x="365581" y="45940"/>
                      <a:pt x="365581" y="32238"/>
                    </a:cubicBezTo>
                    <a:cubicBezTo>
                      <a:pt x="365581" y="14507"/>
                      <a:pt x="380107" y="0"/>
                      <a:pt x="397862" y="0"/>
                    </a:cubicBezTo>
                    <a:close/>
                  </a:path>
                </a:pathLst>
              </a:custGeom>
              <a:solidFill>
                <a:schemeClr val="bg1"/>
              </a:solidFill>
              <a:ln>
                <a:noFill/>
              </a:ln>
            </p:spPr>
            <p:txBody>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zh-CN" altLang="en-US" dirty="0"/>
              </a:p>
            </p:txBody>
          </p:sp>
        </p:grpSp>
      </p:grpSp>
      <p:sp>
        <p:nvSpPr>
          <p:cNvPr id="13" name="文本框 12"/>
          <p:cNvSpPr txBox="1"/>
          <p:nvPr/>
        </p:nvSpPr>
        <p:spPr>
          <a:xfrm>
            <a:off x="760095" y="2610485"/>
            <a:ext cx="3498850" cy="64516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1. 启发幼儿向家长叙述在园学习的科学内容</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7831455" y="2143125"/>
            <a:ext cx="3498850" cy="64516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2. 向家长了解幼儿在家学习科学的情况</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660400" y="3605530"/>
            <a:ext cx="3470275" cy="1691005"/>
          </a:xfrm>
          <a:prstGeom prst="rect">
            <a:avLst/>
          </a:prstGeom>
          <a:noFill/>
        </p:spPr>
        <p:txBody>
          <a:bodyPr wrap="square" rtlCol="0" anchor="t">
            <a:spAutoFit/>
          </a:bodyPr>
          <a:p>
            <a:pPr>
              <a:lnSpc>
                <a:spcPct val="130000"/>
              </a:lnSpc>
            </a:pPr>
            <a:r>
              <a:rPr lang="en-US" altLang="zh-CN" sz="16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幼儿要将在幼儿园所学的知识</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sz="1600">
                <a:latin typeface="微软雅黑" panose="020B0503020204020204" pitchFamily="34" charset="-122"/>
                <a:ea typeface="微软雅黑" panose="020B0503020204020204" pitchFamily="34" charset="-122"/>
                <a:cs typeface="微软雅黑" panose="020B0503020204020204" pitchFamily="34" charset="-122"/>
              </a:rPr>
              <a:t>重复讲给家长听、有利于其科学知识的巩固。同时，幼儿在叙述或实验的过程中，会产生一些错误的说法或做法，家长要帮助他们再探索。</a:t>
            </a:r>
            <a:endParaRPr lang="zh-CN" altLang="en-US"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7831455" y="3006725"/>
            <a:ext cx="3470275" cy="2651125"/>
          </a:xfrm>
          <a:prstGeom prst="rect">
            <a:avLst/>
          </a:prstGeom>
          <a:noFill/>
        </p:spPr>
        <p:txBody>
          <a:bodyPr wrap="square" rtlCol="0" anchor="t">
            <a:spAutoFit/>
          </a:bodyPr>
          <a:p>
            <a:pPr>
              <a:lnSpc>
                <a:spcPct val="13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①幼儿回家后对幼儿园科学教育情况的反映，如幼儿是否能完整地叙述相关科学活动，哪些概念未弄懂，回家重复试验是否成功等。</a:t>
            </a:r>
            <a:endParaRPr sz="1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sz="1600">
                <a:latin typeface="微软雅黑" panose="020B0503020204020204" pitchFamily="34" charset="-122"/>
                <a:ea typeface="微软雅黑" panose="020B0503020204020204" pitchFamily="34" charset="-122"/>
                <a:cs typeface="微软雅黑" panose="020B0503020204020204" pitchFamily="34" charset="-122"/>
              </a:rPr>
              <a:t> </a:t>
            </a: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②幼儿在家学习科学的情况，如周末去捡落叶，回家后是否进行分类，幼儿对家庭饲养或种植的动植物是否进行观察记录等。</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78280" y="3435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一、家庭科学教育资源的开发与利用</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616325" y="1271905"/>
            <a:ext cx="5521960" cy="450850"/>
          </a:xfrm>
          <a:prstGeom prst="rect">
            <a:avLst/>
          </a:prstGeom>
          <a:noFill/>
        </p:spPr>
        <p:txBody>
          <a:bodyPr wrap="square" rtlCol="0" anchor="t">
            <a:spAutoFit/>
          </a:bodyPr>
          <a:p>
            <a:pPr algn="ctr">
              <a:lnSpc>
                <a:spcPct val="130000"/>
              </a:lnSpc>
            </a:pPr>
            <a:r>
              <a:rPr b="1">
                <a:solidFill>
                  <a:srgbClr val="FF0000"/>
                </a:solidFill>
                <a:latin typeface="微软雅黑" panose="020B0503020204020204" pitchFamily="34" charset="-122"/>
                <a:ea typeface="微软雅黑" panose="020B0503020204020204" pitchFamily="34" charset="-122"/>
                <a:cs typeface="华文楷体" panose="02010600040101010101" charset="-122"/>
              </a:rPr>
              <a:t>（四）教师利用家庭科学教育资源中的家园互动</a:t>
            </a:r>
            <a:endParaRPr b="1">
              <a:solidFill>
                <a:srgbClr val="FF0000"/>
              </a:solidFill>
              <a:latin typeface="微软雅黑" panose="020B0503020204020204" pitchFamily="34" charset="-122"/>
              <a:ea typeface="微软雅黑" panose="020B0503020204020204" pitchFamily="34" charset="-122"/>
              <a:cs typeface="华文楷体" panose="02010600040101010101" charset="-122"/>
            </a:endParaRPr>
          </a:p>
        </p:txBody>
      </p:sp>
      <p:sp>
        <p:nvSpPr>
          <p:cNvPr id="14" name="文本框 13"/>
          <p:cNvSpPr txBox="1"/>
          <p:nvPr/>
        </p:nvSpPr>
        <p:spPr>
          <a:xfrm>
            <a:off x="876935" y="3166110"/>
            <a:ext cx="212725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1. 学习资料的搜集</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110490" y="1207770"/>
            <a:ext cx="3660140" cy="1985010"/>
          </a:xfrm>
          <a:prstGeom prst="rect">
            <a:avLst/>
          </a:prstGeom>
          <a:noFill/>
        </p:spPr>
        <p:txBody>
          <a:bodyPr wrap="square" rtlCol="0" anchor="t">
            <a:spAutoFit/>
          </a:bodyPr>
          <a:p>
            <a:pPr>
              <a:lnSpc>
                <a:spcPct val="11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教师可以根据科学探索活动的开展进程，通过家长会等方式向家长讲解、宣传将要开展和正在开展的科学探索活动，加强家长的科学教育意识，如可以采用书面或口头形式的“请您配合”“共同关注”“家园共育”邀请函来引导家长参与和指导幼儿探索资料的搜集活动。</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241206"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661589" y="3646714"/>
            <a:ext cx="10748453" cy="608804"/>
            <a:chOff x="775889" y="2960914"/>
            <a:chExt cx="10748453" cy="608804"/>
          </a:xfrm>
        </p:grpSpPr>
        <p:sp>
          <p:nvSpPr>
            <p:cNvPr id="19" name="îŝḻîḑê"/>
            <p:cNvSpPr/>
            <p:nvPr/>
          </p:nvSpPr>
          <p:spPr bwMode="auto">
            <a:xfrm>
              <a:off x="9188328"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4">
                <a:alpha val="80000"/>
              </a:schemeClr>
            </a:solidFill>
            <a:ln>
              <a:noFill/>
            </a:ln>
            <a:effectLst/>
          </p:spPr>
          <p:txBody>
            <a:bodyPr wrap="square" lIns="91440" tIns="45720" rIns="91440" bIns="45720" anchor="ctr">
              <a:normAutofit/>
            </a:bodyPr>
            <a:p>
              <a:endParaRPr lang="en-US" sz="900" dirty="0"/>
            </a:p>
          </p:txBody>
        </p:sp>
        <p:sp>
          <p:nvSpPr>
            <p:cNvPr id="20" name="íšḻïdê"/>
            <p:cNvSpPr/>
            <p:nvPr/>
          </p:nvSpPr>
          <p:spPr bwMode="auto">
            <a:xfrm>
              <a:off x="8779843"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4">
                <a:alpha val="60000"/>
              </a:schemeClr>
            </a:solidFill>
            <a:ln>
              <a:noFill/>
            </a:ln>
            <a:effectLst/>
          </p:spPr>
          <p:txBody>
            <a:bodyPr wrap="square" lIns="91440" tIns="45720" rIns="91440" bIns="45720" anchor="ctr">
              <a:normAutofit/>
            </a:bodyPr>
            <a:p>
              <a:endParaRPr lang="en-US" sz="900"/>
            </a:p>
          </p:txBody>
        </p:sp>
        <p:sp>
          <p:nvSpPr>
            <p:cNvPr id="21" name="iSlíḋé"/>
            <p:cNvSpPr/>
            <p:nvPr/>
          </p:nvSpPr>
          <p:spPr bwMode="auto">
            <a:xfrm>
              <a:off x="4124684" y="2961902"/>
              <a:ext cx="640356" cy="607816"/>
            </a:xfrm>
            <a:custGeom>
              <a:avLst/>
              <a:gdLst>
                <a:gd name="T0" fmla="*/ 515146 w 21528"/>
                <a:gd name="T1" fmla="*/ 632454 h 21553"/>
                <a:gd name="T2" fmla="*/ 515146 w 21528"/>
                <a:gd name="T3" fmla="*/ 632454 h 21553"/>
                <a:gd name="T4" fmla="*/ 515146 w 21528"/>
                <a:gd name="T5" fmla="*/ 632454 h 21553"/>
                <a:gd name="T6" fmla="*/ 515146 w 21528"/>
                <a:gd name="T7" fmla="*/ 632454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2">
                <a:alpha val="80000"/>
              </a:schemeClr>
            </a:solidFill>
            <a:ln>
              <a:noFill/>
            </a:ln>
            <a:effectLst/>
          </p:spPr>
          <p:txBody>
            <a:bodyPr wrap="square" lIns="91440" tIns="45720" rIns="91440" bIns="45720" anchor="ctr">
              <a:normAutofit/>
            </a:bodyPr>
            <a:p>
              <a:endParaRPr lang="en-US" sz="900"/>
            </a:p>
          </p:txBody>
        </p:sp>
        <p:sp>
          <p:nvSpPr>
            <p:cNvPr id="22" name="ïṥľiḑe"/>
            <p:cNvSpPr/>
            <p:nvPr/>
          </p:nvSpPr>
          <p:spPr bwMode="auto">
            <a:xfrm>
              <a:off x="3716199" y="2961902"/>
              <a:ext cx="640356" cy="607816"/>
            </a:xfrm>
            <a:custGeom>
              <a:avLst/>
              <a:gdLst>
                <a:gd name="T0" fmla="*/ 515146 w 21528"/>
                <a:gd name="T1" fmla="*/ 632454 h 21553"/>
                <a:gd name="T2" fmla="*/ 515146 w 21528"/>
                <a:gd name="T3" fmla="*/ 632454 h 21553"/>
                <a:gd name="T4" fmla="*/ 515146 w 21528"/>
                <a:gd name="T5" fmla="*/ 632454 h 21553"/>
                <a:gd name="T6" fmla="*/ 515146 w 21528"/>
                <a:gd name="T7" fmla="*/ 632454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2">
                <a:alpha val="60000"/>
              </a:schemeClr>
            </a:solidFill>
            <a:ln>
              <a:noFill/>
            </a:ln>
            <a:effectLst/>
          </p:spPr>
          <p:txBody>
            <a:bodyPr wrap="square" lIns="91440" tIns="45720" rIns="91440" bIns="45720" anchor="ctr">
              <a:normAutofit/>
            </a:bodyPr>
            <a:p>
              <a:endParaRPr lang="en-US" sz="900"/>
            </a:p>
          </p:txBody>
        </p:sp>
        <p:grpSp>
          <p:nvGrpSpPr>
            <p:cNvPr id="23" name="îṣḻíḓé"/>
            <p:cNvGrpSpPr/>
            <p:nvPr/>
          </p:nvGrpSpPr>
          <p:grpSpPr>
            <a:xfrm>
              <a:off x="3307713" y="3173555"/>
              <a:ext cx="621609" cy="183523"/>
              <a:chOff x="2710657" y="1989591"/>
              <a:chExt cx="500063" cy="147638"/>
            </a:xfrm>
          </p:grpSpPr>
          <p:sp>
            <p:nvSpPr>
              <p:cNvPr id="24" name="îśḷïḑê"/>
              <p:cNvSpPr/>
              <p:nvPr/>
            </p:nvSpPr>
            <p:spPr bwMode="auto">
              <a:xfrm rot="5400000">
                <a:off x="3095626"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75000"/>
                  <a:alpha val="60000"/>
                </a:schemeClr>
              </a:solidFill>
              <a:ln>
                <a:noFill/>
              </a:ln>
              <a:effectLst/>
            </p:spPr>
            <p:txBody>
              <a:bodyPr wrap="square" lIns="91440" tIns="45720" rIns="91440" bIns="45720" anchor="ctr">
                <a:normAutofit fontScale="25000" lnSpcReduction="20000"/>
              </a:bodyPr>
              <a:p>
                <a:endParaRPr lang="en-US" sz="900"/>
              </a:p>
            </p:txBody>
          </p:sp>
          <p:sp>
            <p:nvSpPr>
              <p:cNvPr id="25" name="íšļíďê"/>
              <p:cNvSpPr/>
              <p:nvPr/>
            </p:nvSpPr>
            <p:spPr bwMode="auto">
              <a:xfrm rot="5400000">
                <a:off x="2883694"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80000"/>
                </a:schemeClr>
              </a:solidFill>
              <a:ln>
                <a:noFill/>
              </a:ln>
              <a:effectLst/>
            </p:spPr>
            <p:txBody>
              <a:bodyPr wrap="square" lIns="91440" tIns="45720" rIns="91440" bIns="45720" anchor="ctr">
                <a:normAutofit fontScale="25000" lnSpcReduction="20000"/>
              </a:bodyPr>
              <a:p>
                <a:endParaRPr lang="en-US" sz="900"/>
              </a:p>
            </p:txBody>
          </p:sp>
          <p:sp>
            <p:nvSpPr>
              <p:cNvPr id="26" name="îśḷïḍe"/>
              <p:cNvSpPr/>
              <p:nvPr/>
            </p:nvSpPr>
            <p:spPr bwMode="auto">
              <a:xfrm rot="5400000">
                <a:off x="2678113"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50000"/>
                </a:schemeClr>
              </a:solidFill>
              <a:ln>
                <a:noFill/>
              </a:ln>
              <a:effectLst/>
            </p:spPr>
            <p:txBody>
              <a:bodyPr wrap="square" lIns="91440" tIns="45720" rIns="91440" bIns="45720" anchor="ctr">
                <a:normAutofit fontScale="25000" lnSpcReduction="20000"/>
              </a:bodyPr>
              <a:p>
                <a:endParaRPr lang="en-US" sz="900"/>
              </a:p>
            </p:txBody>
          </p:sp>
        </p:grpSp>
        <p:grpSp>
          <p:nvGrpSpPr>
            <p:cNvPr id="27" name="ïslíḓe"/>
            <p:cNvGrpSpPr/>
            <p:nvPr/>
          </p:nvGrpSpPr>
          <p:grpSpPr>
            <a:xfrm>
              <a:off x="8373330" y="3168831"/>
              <a:ext cx="621609" cy="183523"/>
              <a:chOff x="2710657" y="1989591"/>
              <a:chExt cx="500063" cy="147638"/>
            </a:xfrm>
          </p:grpSpPr>
          <p:sp>
            <p:nvSpPr>
              <p:cNvPr id="28" name="iṡlïde"/>
              <p:cNvSpPr/>
              <p:nvPr/>
            </p:nvSpPr>
            <p:spPr bwMode="auto">
              <a:xfrm rot="5400000">
                <a:off x="3095626"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75000"/>
                  <a:alpha val="60000"/>
                </a:schemeClr>
              </a:solidFill>
              <a:ln>
                <a:noFill/>
              </a:ln>
              <a:effectLst/>
            </p:spPr>
            <p:txBody>
              <a:bodyPr wrap="square" lIns="91440" tIns="45720" rIns="91440" bIns="45720" anchor="ctr">
                <a:normAutofit fontScale="25000" lnSpcReduction="20000"/>
              </a:bodyPr>
              <a:p>
                <a:endParaRPr lang="en-US" sz="900"/>
              </a:p>
            </p:txBody>
          </p:sp>
          <p:sp>
            <p:nvSpPr>
              <p:cNvPr id="29" name="iṡliḍe"/>
              <p:cNvSpPr/>
              <p:nvPr/>
            </p:nvSpPr>
            <p:spPr bwMode="auto">
              <a:xfrm rot="5400000">
                <a:off x="2883694"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80000"/>
                </a:schemeClr>
              </a:solidFill>
              <a:ln>
                <a:noFill/>
              </a:ln>
              <a:effectLst/>
            </p:spPr>
            <p:txBody>
              <a:bodyPr wrap="square" lIns="91440" tIns="45720" rIns="91440" bIns="45720" anchor="ctr">
                <a:normAutofit fontScale="25000" lnSpcReduction="20000"/>
              </a:bodyPr>
              <a:p>
                <a:endParaRPr lang="en-US" sz="900"/>
              </a:p>
            </p:txBody>
          </p:sp>
          <p:sp>
            <p:nvSpPr>
              <p:cNvPr id="30" name="íŝlíďê"/>
              <p:cNvSpPr/>
              <p:nvPr/>
            </p:nvSpPr>
            <p:spPr bwMode="auto">
              <a:xfrm rot="5400000">
                <a:off x="2678113"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50000"/>
                </a:schemeClr>
              </a:solidFill>
              <a:ln>
                <a:noFill/>
              </a:ln>
              <a:effectLst/>
            </p:spPr>
            <p:txBody>
              <a:bodyPr wrap="square" lIns="91440" tIns="45720" rIns="91440" bIns="45720" anchor="ctr">
                <a:normAutofit fontScale="25000" lnSpcReduction="20000"/>
              </a:bodyPr>
              <a:p>
                <a:endParaRPr lang="en-US" sz="900"/>
              </a:p>
            </p:txBody>
          </p:sp>
        </p:grpSp>
        <p:grpSp>
          <p:nvGrpSpPr>
            <p:cNvPr id="31" name="ísliḑê"/>
            <p:cNvGrpSpPr/>
            <p:nvPr/>
          </p:nvGrpSpPr>
          <p:grpSpPr>
            <a:xfrm>
              <a:off x="9594892" y="2960914"/>
              <a:ext cx="1075433" cy="607820"/>
              <a:chOff x="7768474" y="1747497"/>
              <a:chExt cx="865148" cy="631034"/>
            </a:xfrm>
          </p:grpSpPr>
          <p:sp>
            <p:nvSpPr>
              <p:cNvPr id="32" name="ïš1íḋé"/>
              <p:cNvSpPr/>
              <p:nvPr/>
            </p:nvSpPr>
            <p:spPr bwMode="auto">
              <a:xfrm>
                <a:off x="7768474" y="2054772"/>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4"/>
              </a:solidFill>
              <a:ln>
                <a:noFill/>
              </a:ln>
              <a:effectLst/>
            </p:spPr>
            <p:txBody>
              <a:bodyPr wrap="square" lIns="91440" tIns="45720" rIns="91440" bIns="45720" anchor="ctr">
                <a:normAutofit/>
              </a:bodyPr>
              <a:p>
                <a:endParaRPr lang="en-US" sz="900"/>
              </a:p>
            </p:txBody>
          </p:sp>
          <p:sp>
            <p:nvSpPr>
              <p:cNvPr id="33" name="iš1îḑe"/>
              <p:cNvSpPr/>
              <p:nvPr/>
            </p:nvSpPr>
            <p:spPr bwMode="auto">
              <a:xfrm flipV="1">
                <a:off x="7768474" y="1747497"/>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4">
                  <a:alpha val="70000"/>
                </a:schemeClr>
              </a:solidFill>
              <a:ln>
                <a:noFill/>
              </a:ln>
              <a:effectLst/>
            </p:spPr>
            <p:txBody>
              <a:bodyPr wrap="square" lIns="91440" tIns="45720" rIns="91440" bIns="45720" anchor="ctr">
                <a:normAutofit/>
              </a:bodyPr>
              <a:p>
                <a:endParaRPr lang="en-US" sz="900"/>
              </a:p>
            </p:txBody>
          </p:sp>
        </p:grpSp>
        <p:sp>
          <p:nvSpPr>
            <p:cNvPr id="34" name="iśľiḍé"/>
            <p:cNvSpPr/>
            <p:nvPr/>
          </p:nvSpPr>
          <p:spPr bwMode="auto">
            <a:xfrm>
              <a:off x="1592862"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1">
                <a:alpha val="80000"/>
              </a:schemeClr>
            </a:solidFill>
            <a:ln>
              <a:noFill/>
            </a:ln>
            <a:effectLst/>
          </p:spPr>
          <p:txBody>
            <a:bodyPr wrap="square" lIns="91440" tIns="45720" rIns="91440" bIns="45720" anchor="ctr">
              <a:normAutofit/>
            </a:bodyPr>
            <a:p>
              <a:endParaRPr lang="en-US" sz="900"/>
            </a:p>
          </p:txBody>
        </p:sp>
        <p:sp>
          <p:nvSpPr>
            <p:cNvPr id="35" name="ïŝlíďe"/>
            <p:cNvSpPr/>
            <p:nvPr/>
          </p:nvSpPr>
          <p:spPr bwMode="auto">
            <a:xfrm>
              <a:off x="1184377"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1">
                <a:alpha val="60000"/>
              </a:schemeClr>
            </a:solidFill>
            <a:ln>
              <a:noFill/>
            </a:ln>
            <a:effectLst/>
          </p:spPr>
          <p:txBody>
            <a:bodyPr wrap="square" lIns="91440" tIns="45720" rIns="91440" bIns="45720" anchor="ctr">
              <a:normAutofit/>
            </a:bodyPr>
            <a:p>
              <a:endParaRPr lang="en-US" sz="900"/>
            </a:p>
          </p:txBody>
        </p:sp>
        <p:grpSp>
          <p:nvGrpSpPr>
            <p:cNvPr id="36" name="ïšľíḓé"/>
            <p:cNvGrpSpPr/>
            <p:nvPr/>
          </p:nvGrpSpPr>
          <p:grpSpPr>
            <a:xfrm>
              <a:off x="775889" y="3173555"/>
              <a:ext cx="621609" cy="183523"/>
              <a:chOff x="2710657" y="1989591"/>
              <a:chExt cx="500063" cy="147638"/>
            </a:xfrm>
          </p:grpSpPr>
          <p:sp>
            <p:nvSpPr>
              <p:cNvPr id="37" name="ïSḷïḋé"/>
              <p:cNvSpPr/>
              <p:nvPr/>
            </p:nvSpPr>
            <p:spPr bwMode="auto">
              <a:xfrm rot="5400000">
                <a:off x="3095626"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75000"/>
                  <a:alpha val="60000"/>
                </a:schemeClr>
              </a:solidFill>
              <a:ln>
                <a:noFill/>
              </a:ln>
              <a:effectLst/>
            </p:spPr>
            <p:txBody>
              <a:bodyPr wrap="square" lIns="91440" tIns="45720" rIns="91440" bIns="45720" anchor="ctr">
                <a:normAutofit fontScale="25000" lnSpcReduction="20000"/>
              </a:bodyPr>
              <a:p>
                <a:endParaRPr lang="en-US" sz="900"/>
              </a:p>
            </p:txBody>
          </p:sp>
          <p:sp>
            <p:nvSpPr>
              <p:cNvPr id="38" name="íṧ1îďe"/>
              <p:cNvSpPr/>
              <p:nvPr/>
            </p:nvSpPr>
            <p:spPr bwMode="auto">
              <a:xfrm rot="5400000">
                <a:off x="2883694"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80000"/>
                </a:schemeClr>
              </a:solidFill>
              <a:ln>
                <a:noFill/>
              </a:ln>
              <a:effectLst/>
            </p:spPr>
            <p:txBody>
              <a:bodyPr wrap="square" lIns="91440" tIns="45720" rIns="91440" bIns="45720" anchor="ctr">
                <a:normAutofit fontScale="25000" lnSpcReduction="20000"/>
              </a:bodyPr>
              <a:p>
                <a:endParaRPr lang="en-US" sz="900"/>
              </a:p>
            </p:txBody>
          </p:sp>
          <p:sp>
            <p:nvSpPr>
              <p:cNvPr id="39" name="iṡḷide"/>
              <p:cNvSpPr/>
              <p:nvPr/>
            </p:nvSpPr>
            <p:spPr bwMode="auto">
              <a:xfrm rot="5400000">
                <a:off x="2678113"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50000"/>
                </a:schemeClr>
              </a:solidFill>
              <a:ln>
                <a:noFill/>
              </a:ln>
              <a:effectLst/>
            </p:spPr>
            <p:txBody>
              <a:bodyPr wrap="square" lIns="91440" tIns="45720" rIns="91440" bIns="45720" anchor="ctr">
                <a:normAutofit fontScale="25000" lnSpcReduction="20000"/>
              </a:bodyPr>
              <a:p>
                <a:endParaRPr lang="en-US" sz="900"/>
              </a:p>
            </p:txBody>
          </p:sp>
        </p:grpSp>
        <p:grpSp>
          <p:nvGrpSpPr>
            <p:cNvPr id="40" name="iṧḷïḓé"/>
            <p:cNvGrpSpPr/>
            <p:nvPr/>
          </p:nvGrpSpPr>
          <p:grpSpPr>
            <a:xfrm>
              <a:off x="1999376" y="2960914"/>
              <a:ext cx="1075433" cy="607820"/>
              <a:chOff x="2501167" y="1747497"/>
              <a:chExt cx="865148" cy="631034"/>
            </a:xfrm>
            <a:solidFill>
              <a:schemeClr val="accent1"/>
            </a:solidFill>
          </p:grpSpPr>
          <p:sp>
            <p:nvSpPr>
              <p:cNvPr id="41" name="ï$lîḑe"/>
              <p:cNvSpPr/>
              <p:nvPr/>
            </p:nvSpPr>
            <p:spPr bwMode="auto">
              <a:xfrm>
                <a:off x="2501167" y="2054772"/>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grpFill/>
              <a:ln>
                <a:noFill/>
              </a:ln>
              <a:effectLst/>
            </p:spPr>
            <p:txBody>
              <a:bodyPr wrap="square" lIns="91440" tIns="45720" rIns="91440" bIns="45720" anchor="ctr">
                <a:normAutofit/>
              </a:bodyPr>
              <a:p>
                <a:endParaRPr lang="en-US" sz="900"/>
              </a:p>
            </p:txBody>
          </p:sp>
          <p:sp>
            <p:nvSpPr>
              <p:cNvPr id="42" name="îṩ1iḍè"/>
              <p:cNvSpPr/>
              <p:nvPr/>
            </p:nvSpPr>
            <p:spPr bwMode="auto">
              <a:xfrm flipV="1">
                <a:off x="2501167" y="1747497"/>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1">
                  <a:alpha val="70000"/>
                </a:schemeClr>
              </a:solidFill>
              <a:ln>
                <a:noFill/>
              </a:ln>
              <a:effectLst/>
            </p:spPr>
            <p:txBody>
              <a:bodyPr wrap="square" lIns="91440" tIns="45720" rIns="91440" bIns="45720" anchor="ctr">
                <a:normAutofit/>
              </a:bodyPr>
              <a:p>
                <a:endParaRPr lang="en-US" sz="900"/>
              </a:p>
            </p:txBody>
          </p:sp>
        </p:grpSp>
        <p:grpSp>
          <p:nvGrpSpPr>
            <p:cNvPr id="43" name="ïslîďe"/>
            <p:cNvGrpSpPr/>
            <p:nvPr/>
          </p:nvGrpSpPr>
          <p:grpSpPr>
            <a:xfrm>
              <a:off x="4527817" y="2960914"/>
              <a:ext cx="1075433" cy="607820"/>
              <a:chOff x="3692188" y="1747497"/>
              <a:chExt cx="865148" cy="631034"/>
            </a:xfrm>
          </p:grpSpPr>
          <p:sp>
            <p:nvSpPr>
              <p:cNvPr id="44" name="i$ľîḓé"/>
              <p:cNvSpPr/>
              <p:nvPr/>
            </p:nvSpPr>
            <p:spPr bwMode="auto">
              <a:xfrm>
                <a:off x="3692188" y="2054772"/>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2"/>
              </a:solidFill>
              <a:ln>
                <a:noFill/>
              </a:ln>
              <a:effectLst/>
            </p:spPr>
            <p:txBody>
              <a:bodyPr wrap="square" lIns="91440" tIns="45720" rIns="91440" bIns="45720" anchor="ctr">
                <a:normAutofit/>
              </a:bodyPr>
              <a:p>
                <a:endParaRPr lang="en-US" sz="900"/>
              </a:p>
            </p:txBody>
          </p:sp>
          <p:sp>
            <p:nvSpPr>
              <p:cNvPr id="45" name="is1îďé"/>
              <p:cNvSpPr/>
              <p:nvPr/>
            </p:nvSpPr>
            <p:spPr bwMode="auto">
              <a:xfrm flipV="1">
                <a:off x="3692188" y="1747497"/>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2">
                  <a:alpha val="70000"/>
                </a:schemeClr>
              </a:solidFill>
              <a:ln>
                <a:noFill/>
              </a:ln>
              <a:effectLst/>
            </p:spPr>
            <p:txBody>
              <a:bodyPr wrap="square" lIns="91440" tIns="45720" rIns="91440" bIns="45720" anchor="ctr">
                <a:normAutofit/>
              </a:bodyPr>
              <a:p>
                <a:endParaRPr lang="en-US" sz="900"/>
              </a:p>
            </p:txBody>
          </p:sp>
        </p:grpSp>
        <p:sp>
          <p:nvSpPr>
            <p:cNvPr id="46" name="í$ḻiḋè"/>
            <p:cNvSpPr/>
            <p:nvPr/>
          </p:nvSpPr>
          <p:spPr bwMode="auto">
            <a:xfrm>
              <a:off x="6656507"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3">
                <a:alpha val="80000"/>
              </a:schemeClr>
            </a:solidFill>
            <a:ln>
              <a:noFill/>
            </a:ln>
            <a:effectLst/>
          </p:spPr>
          <p:txBody>
            <a:bodyPr wrap="square" lIns="91440" tIns="45720" rIns="91440" bIns="45720" anchor="ctr">
              <a:normAutofit/>
            </a:bodyPr>
            <a:p>
              <a:endParaRPr lang="en-US" sz="900" dirty="0"/>
            </a:p>
          </p:txBody>
        </p:sp>
        <p:sp>
          <p:nvSpPr>
            <p:cNvPr id="47" name="íṣḷíďe"/>
            <p:cNvSpPr/>
            <p:nvPr/>
          </p:nvSpPr>
          <p:spPr bwMode="auto">
            <a:xfrm>
              <a:off x="6248020"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3">
                <a:alpha val="60000"/>
              </a:schemeClr>
            </a:solidFill>
            <a:ln>
              <a:noFill/>
            </a:ln>
            <a:effectLst/>
          </p:spPr>
          <p:txBody>
            <a:bodyPr wrap="square" lIns="91440" tIns="45720" rIns="91440" bIns="45720" anchor="ctr">
              <a:normAutofit/>
            </a:bodyPr>
            <a:p>
              <a:endParaRPr lang="en-US" sz="900"/>
            </a:p>
          </p:txBody>
        </p:sp>
        <p:grpSp>
          <p:nvGrpSpPr>
            <p:cNvPr id="48" name="îšlïḓe"/>
            <p:cNvGrpSpPr/>
            <p:nvPr/>
          </p:nvGrpSpPr>
          <p:grpSpPr>
            <a:xfrm>
              <a:off x="5839534" y="3168831"/>
              <a:ext cx="621609" cy="183523"/>
              <a:chOff x="2710657" y="1989591"/>
              <a:chExt cx="500063" cy="147638"/>
            </a:xfrm>
          </p:grpSpPr>
          <p:sp>
            <p:nvSpPr>
              <p:cNvPr id="49" name="î$ľîḍé"/>
              <p:cNvSpPr/>
              <p:nvPr/>
            </p:nvSpPr>
            <p:spPr bwMode="auto">
              <a:xfrm rot="5400000">
                <a:off x="3095626"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75000"/>
                  <a:alpha val="60000"/>
                </a:schemeClr>
              </a:solidFill>
              <a:ln>
                <a:noFill/>
              </a:ln>
              <a:effectLst/>
            </p:spPr>
            <p:txBody>
              <a:bodyPr wrap="square" lIns="91440" tIns="45720" rIns="91440" bIns="45720" anchor="ctr">
                <a:normAutofit fontScale="25000" lnSpcReduction="20000"/>
              </a:bodyPr>
              <a:p>
                <a:endParaRPr lang="en-US" sz="900"/>
              </a:p>
            </p:txBody>
          </p:sp>
          <p:sp>
            <p:nvSpPr>
              <p:cNvPr id="50" name="ïṣļiďê"/>
              <p:cNvSpPr/>
              <p:nvPr/>
            </p:nvSpPr>
            <p:spPr bwMode="auto">
              <a:xfrm rot="5400000">
                <a:off x="2883694"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80000"/>
                </a:schemeClr>
              </a:solidFill>
              <a:ln>
                <a:noFill/>
              </a:ln>
              <a:effectLst/>
            </p:spPr>
            <p:txBody>
              <a:bodyPr wrap="square" lIns="91440" tIns="45720" rIns="91440" bIns="45720" anchor="ctr">
                <a:normAutofit fontScale="25000" lnSpcReduction="20000"/>
              </a:bodyPr>
              <a:p>
                <a:endParaRPr lang="en-US" sz="900"/>
              </a:p>
            </p:txBody>
          </p:sp>
          <p:sp>
            <p:nvSpPr>
              <p:cNvPr id="51" name="isľîḋè"/>
              <p:cNvSpPr/>
              <p:nvPr/>
            </p:nvSpPr>
            <p:spPr bwMode="auto">
              <a:xfrm rot="5400000">
                <a:off x="2678113"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50000"/>
                </a:schemeClr>
              </a:solidFill>
              <a:ln>
                <a:noFill/>
              </a:ln>
              <a:effectLst/>
            </p:spPr>
            <p:txBody>
              <a:bodyPr wrap="square" lIns="91440" tIns="45720" rIns="91440" bIns="45720" anchor="ctr">
                <a:normAutofit fontScale="25000" lnSpcReduction="20000"/>
              </a:bodyPr>
              <a:p>
                <a:endParaRPr lang="en-US" sz="900"/>
              </a:p>
            </p:txBody>
          </p:sp>
        </p:grpSp>
        <p:grpSp>
          <p:nvGrpSpPr>
            <p:cNvPr id="52" name="îSḻiḓé"/>
            <p:cNvGrpSpPr/>
            <p:nvPr/>
          </p:nvGrpSpPr>
          <p:grpSpPr>
            <a:xfrm>
              <a:off x="7063044" y="2960914"/>
              <a:ext cx="1075433" cy="607820"/>
              <a:chOff x="5731690" y="1747497"/>
              <a:chExt cx="865148" cy="631034"/>
            </a:xfrm>
          </p:grpSpPr>
          <p:sp>
            <p:nvSpPr>
              <p:cNvPr id="53" name="íṥ1îḓê"/>
              <p:cNvSpPr/>
              <p:nvPr/>
            </p:nvSpPr>
            <p:spPr bwMode="auto">
              <a:xfrm>
                <a:off x="5731690" y="2054772"/>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3"/>
              </a:solidFill>
              <a:ln>
                <a:noFill/>
              </a:ln>
              <a:effectLst/>
            </p:spPr>
            <p:txBody>
              <a:bodyPr wrap="square" lIns="91440" tIns="45720" rIns="91440" bIns="45720" anchor="ctr">
                <a:normAutofit/>
              </a:bodyPr>
              <a:p>
                <a:endParaRPr lang="en-US" sz="900"/>
              </a:p>
            </p:txBody>
          </p:sp>
          <p:sp>
            <p:nvSpPr>
              <p:cNvPr id="54" name="ïšliḍè"/>
              <p:cNvSpPr/>
              <p:nvPr/>
            </p:nvSpPr>
            <p:spPr bwMode="auto">
              <a:xfrm flipV="1">
                <a:off x="5731690" y="1747497"/>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3">
                  <a:alpha val="70000"/>
                </a:schemeClr>
              </a:solidFill>
              <a:ln>
                <a:noFill/>
              </a:ln>
              <a:effectLst/>
            </p:spPr>
            <p:txBody>
              <a:bodyPr wrap="square" lIns="91440" tIns="45720" rIns="91440" bIns="45720" anchor="ctr">
                <a:normAutofit/>
              </a:bodyPr>
              <a:p>
                <a:endParaRPr lang="en-US" sz="900"/>
              </a:p>
            </p:txBody>
          </p:sp>
        </p:grpSp>
        <p:grpSp>
          <p:nvGrpSpPr>
            <p:cNvPr id="55" name="ïSlïḋê"/>
            <p:cNvGrpSpPr/>
            <p:nvPr/>
          </p:nvGrpSpPr>
          <p:grpSpPr bwMode="auto">
            <a:xfrm>
              <a:off x="10903185" y="3173626"/>
              <a:ext cx="621157" cy="183414"/>
              <a:chOff x="-1" y="-1"/>
              <a:chExt cx="999401" cy="295121"/>
            </a:xfrm>
          </p:grpSpPr>
          <p:sp>
            <p:nvSpPr>
              <p:cNvPr id="56" name="ïṣḻídé"/>
              <p:cNvSpPr/>
              <p:nvPr/>
            </p:nvSpPr>
            <p:spPr bwMode="auto">
              <a:xfrm rot="5400000">
                <a:off x="769919" y="64984"/>
                <a:ext cx="295297" cy="165101"/>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D2D4D4"/>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rmAutofit fontScale="25000" lnSpcReduction="20000"/>
              </a:bodyPr>
              <a:p>
                <a:endParaRPr lang="en-US" sz="900"/>
              </a:p>
            </p:txBody>
          </p:sp>
          <p:sp>
            <p:nvSpPr>
              <p:cNvPr id="57" name="íŝḷiḋé"/>
              <p:cNvSpPr/>
              <p:nvPr/>
            </p:nvSpPr>
            <p:spPr bwMode="auto">
              <a:xfrm rot="5400000">
                <a:off x="346054" y="64984"/>
                <a:ext cx="295297" cy="165101"/>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D2D4D4">
                  <a:alpha val="61960"/>
                </a:srgbClr>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rmAutofit fontScale="25000" lnSpcReduction="20000"/>
              </a:bodyPr>
              <a:p>
                <a:endParaRPr lang="en-US" sz="900"/>
              </a:p>
            </p:txBody>
          </p:sp>
          <p:sp>
            <p:nvSpPr>
              <p:cNvPr id="58" name="ïsļïḋê"/>
              <p:cNvSpPr/>
              <p:nvPr/>
            </p:nvSpPr>
            <p:spPr bwMode="auto">
              <a:xfrm rot="5400000">
                <a:off x="-65110" y="64984"/>
                <a:ext cx="295297" cy="165101"/>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D2D4D4">
                  <a:alpha val="32941"/>
                </a:srgbClr>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rmAutofit fontScale="25000" lnSpcReduction="20000"/>
              </a:bodyPr>
              <a:p>
                <a:endParaRPr lang="en-US" sz="900"/>
              </a:p>
            </p:txBody>
          </p:sp>
        </p:grpSp>
      </p:grpSp>
      <p:sp>
        <p:nvSpPr>
          <p:cNvPr id="59" name="文本框 58"/>
          <p:cNvSpPr txBox="1"/>
          <p:nvPr/>
        </p:nvSpPr>
        <p:spPr>
          <a:xfrm>
            <a:off x="3048953" y="4406265"/>
            <a:ext cx="289814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2. 家园联系册（亲子手册）</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 name="文本框 59"/>
          <p:cNvSpPr txBox="1"/>
          <p:nvPr/>
        </p:nvSpPr>
        <p:spPr>
          <a:xfrm>
            <a:off x="3004185" y="4820920"/>
            <a:ext cx="2987675" cy="1173480"/>
          </a:xfrm>
          <a:prstGeom prst="rect">
            <a:avLst/>
          </a:prstGeom>
          <a:noFill/>
        </p:spPr>
        <p:txBody>
          <a:bodyPr wrap="square" rtlCol="0" anchor="t">
            <a:spAutoFit/>
          </a:bodyPr>
          <a:p>
            <a:pPr>
              <a:lnSpc>
                <a:spcPct val="11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类似于一种有关科学探索活动方面的通信。通过书面的形式，让家长了解幼儿园中与科学有关的活动。</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1" name="文本框 60"/>
          <p:cNvSpPr txBox="1"/>
          <p:nvPr/>
        </p:nvSpPr>
        <p:spPr>
          <a:xfrm>
            <a:off x="6133465" y="3147060"/>
            <a:ext cx="170497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3. 家长助教</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2" name="文本框 61"/>
          <p:cNvSpPr txBox="1"/>
          <p:nvPr/>
        </p:nvSpPr>
        <p:spPr>
          <a:xfrm>
            <a:off x="5477510" y="1924050"/>
            <a:ext cx="2769235" cy="1173480"/>
          </a:xfrm>
          <a:prstGeom prst="rect">
            <a:avLst/>
          </a:prstGeom>
          <a:noFill/>
        </p:spPr>
        <p:txBody>
          <a:bodyPr wrap="square" rtlCol="0" anchor="t">
            <a:spAutoFit/>
          </a:bodyPr>
          <a:p>
            <a:pPr>
              <a:lnSpc>
                <a:spcPct val="110000"/>
              </a:lnSpc>
            </a:pPr>
            <a:r>
              <a:rPr lang="en-US" sz="1600">
                <a:latin typeface="微软雅黑" panose="020B0503020204020204" pitchFamily="34" charset="-122"/>
                <a:ea typeface="微软雅黑" panose="020B0503020204020204" pitchFamily="34" charset="-122"/>
                <a:cs typeface="微软雅黑" panose="020B0503020204020204" pitchFamily="34" charset="-122"/>
              </a:rPr>
              <a:t>  </a:t>
            </a:r>
            <a:r>
              <a:rPr sz="1600">
                <a:latin typeface="微软雅黑" panose="020B0503020204020204" pitchFamily="34" charset="-122"/>
                <a:ea typeface="微软雅黑" panose="020B0503020204020204" pitchFamily="34" charset="-122"/>
                <a:cs typeface="微软雅黑" panose="020B0503020204020204" pitchFamily="34" charset="-122"/>
              </a:rPr>
              <a:t>（1）邀请家长来幼儿园参加活动。</a:t>
            </a:r>
            <a:endParaRPr sz="1600">
              <a:latin typeface="微软雅黑" panose="020B0503020204020204" pitchFamily="34" charset="-122"/>
              <a:ea typeface="微软雅黑" panose="020B0503020204020204" pitchFamily="34" charset="-122"/>
              <a:cs typeface="微软雅黑" panose="020B0503020204020204" pitchFamily="34" charset="-122"/>
            </a:endParaRPr>
          </a:p>
          <a:p>
            <a:pPr>
              <a:lnSpc>
                <a:spcPct val="110000"/>
              </a:lnSpc>
            </a:pPr>
            <a:r>
              <a:rPr sz="1600">
                <a:latin typeface="微软雅黑" panose="020B0503020204020204" pitchFamily="34" charset="-122"/>
                <a:ea typeface="微软雅黑" panose="020B0503020204020204" pitchFamily="34" charset="-122"/>
                <a:cs typeface="微软雅黑" panose="020B0503020204020204" pitchFamily="34" charset="-122"/>
              </a:rPr>
              <a:t>  （2）邀请家长来幼儿园担任教师。</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5" name="文本框 64"/>
          <p:cNvSpPr txBox="1"/>
          <p:nvPr/>
        </p:nvSpPr>
        <p:spPr>
          <a:xfrm>
            <a:off x="8361680" y="4452620"/>
            <a:ext cx="252984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rPr>
              <a:t>4. 鼓励园外亲子活动</a:t>
            </a:r>
            <a:endParaRPr lang="zh-CN" altLang="en-US" b="1">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66" name="文本框 65"/>
          <p:cNvSpPr txBox="1"/>
          <p:nvPr/>
        </p:nvSpPr>
        <p:spPr>
          <a:xfrm>
            <a:off x="7338060" y="4872990"/>
            <a:ext cx="4615815" cy="1714500"/>
          </a:xfrm>
          <a:prstGeom prst="rect">
            <a:avLst/>
          </a:prstGeom>
          <a:noFill/>
        </p:spPr>
        <p:txBody>
          <a:bodyPr wrap="square" rtlCol="0" anchor="t">
            <a:spAutoFit/>
          </a:bodyPr>
          <a:p>
            <a:pPr marL="285750" indent="-285750">
              <a:lnSpc>
                <a:spcPct val="110000"/>
              </a:lnSpc>
              <a:buFont typeface="Wingdings" panose="05000000000000000000" charset="0"/>
              <a:buChar char="p"/>
            </a:pPr>
            <a:r>
              <a:rPr sz="1600">
                <a:latin typeface="微软雅黑" panose="020B0503020204020204" pitchFamily="34" charset="-122"/>
                <a:ea typeface="微软雅黑" panose="020B0503020204020204" pitchFamily="34" charset="-122"/>
                <a:cs typeface="微软雅黑" panose="020B0503020204020204" pitchFamily="34" charset="-122"/>
              </a:rPr>
              <a:t>教师可以鼓励家长和幼儿一起进行科学小制作或小实验，如教师可以根据活动的需要，要求家长与孩子在家庭中进行一些科学小实验。</a:t>
            </a:r>
            <a:endParaRPr sz="160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10000"/>
              </a:lnSpc>
              <a:buFont typeface="Wingdings" panose="05000000000000000000" charset="0"/>
              <a:buChar char="p"/>
            </a:pPr>
            <a:r>
              <a:rPr sz="1600">
                <a:latin typeface="微软雅黑" panose="020B0503020204020204" pitchFamily="34" charset="-122"/>
                <a:ea typeface="微软雅黑" panose="020B0503020204020204" pitchFamily="34" charset="-122"/>
                <a:cs typeface="微软雅黑" panose="020B0503020204020204" pitchFamily="34" charset="-122"/>
              </a:rPr>
              <a:t>请家长带幼儿外出参观游览社区中蕴含着的丰富教育资源，尤其是科学教育资源。</a:t>
            </a:r>
            <a:endParaRPr sz="1600">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10000"/>
              </a:lnSpc>
              <a:buFont typeface="Wingdings" panose="05000000000000000000" charset="0"/>
              <a:buChar char="p"/>
            </a:pPr>
            <a:r>
              <a:rPr sz="1600">
                <a:latin typeface="微软雅黑" panose="020B0503020204020204" pitchFamily="34" charset="-122"/>
                <a:ea typeface="微软雅黑" panose="020B0503020204020204" pitchFamily="34" charset="-122"/>
                <a:cs typeface="微软雅黑" panose="020B0503020204020204" pitchFamily="34" charset="-122"/>
              </a:rPr>
              <a:t>鼓励家庭开展种植和饲养活动。</a:t>
            </a:r>
            <a:endParaRPr sz="16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78280" y="3435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一、家庭科学教育资源的开发与利用</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616325" y="1271905"/>
            <a:ext cx="5115560" cy="450850"/>
          </a:xfrm>
          <a:prstGeom prst="rect">
            <a:avLst/>
          </a:prstGeom>
          <a:noFill/>
        </p:spPr>
        <p:txBody>
          <a:bodyPr wrap="square" rtlCol="0" anchor="t">
            <a:spAutoFit/>
          </a:bodyPr>
          <a:p>
            <a:pPr algn="ctr">
              <a:lnSpc>
                <a:spcPct val="130000"/>
              </a:lnSpc>
            </a:pPr>
            <a:r>
              <a:rPr b="1">
                <a:solidFill>
                  <a:srgbClr val="FF0000"/>
                </a:solidFill>
                <a:latin typeface="微软雅黑" panose="020B0503020204020204" pitchFamily="34" charset="-122"/>
                <a:ea typeface="微软雅黑" panose="020B0503020204020204" pitchFamily="34" charset="-122"/>
                <a:cs typeface="华文楷体" panose="02010600040101010101" charset="-122"/>
              </a:rPr>
              <a:t>（五）提高家长参与科学教育的能力</a:t>
            </a:r>
            <a:endParaRPr b="1">
              <a:solidFill>
                <a:srgbClr val="FF0000"/>
              </a:solidFill>
              <a:latin typeface="微软雅黑" panose="020B0503020204020204" pitchFamily="34" charset="-122"/>
              <a:ea typeface="微软雅黑" panose="020B0503020204020204" pitchFamily="34" charset="-122"/>
              <a:cs typeface="华文楷体" panose="02010600040101010101" charset="-122"/>
            </a:endParaRPr>
          </a:p>
        </p:txBody>
      </p:sp>
      <p:sp>
        <p:nvSpPr>
          <p:cNvPr id="66" name="文本框 65"/>
          <p:cNvSpPr txBox="1"/>
          <p:nvPr/>
        </p:nvSpPr>
        <p:spPr>
          <a:xfrm>
            <a:off x="323215" y="1900555"/>
            <a:ext cx="6301740" cy="395605"/>
          </a:xfrm>
          <a:prstGeom prst="rect">
            <a:avLst/>
          </a:prstGeom>
          <a:noFill/>
        </p:spPr>
        <p:txBody>
          <a:bodyPr wrap="square" rtlCol="0" anchor="t">
            <a:spAutoFit/>
          </a:bodyPr>
          <a:p>
            <a:pPr>
              <a:lnSpc>
                <a:spcPct val="110000"/>
              </a:lnSpc>
            </a:pPr>
            <a:r>
              <a:rPr b="1">
                <a:solidFill>
                  <a:schemeClr val="tx1">
                    <a:lumMod val="75000"/>
                    <a:lumOff val="25000"/>
                  </a:schemeClr>
                </a:solidFill>
                <a:latin typeface="微软雅黑" panose="020B0503020204020204" pitchFamily="34" charset="-122"/>
                <a:ea typeface="微软雅黑" panose="020B0503020204020204" pitchFamily="34" charset="-122"/>
              </a:rPr>
              <a:t>一般来说，教师对家长的有效指导包括以下几点</a:t>
            </a:r>
            <a:r>
              <a:rPr lang="en-US" b="1">
                <a:solidFill>
                  <a:schemeClr val="tx1">
                    <a:lumMod val="75000"/>
                    <a:lumOff val="25000"/>
                  </a:schemeClr>
                </a:solidFill>
                <a:latin typeface="微软雅黑" panose="020B0503020204020204" pitchFamily="34" charset="-122"/>
                <a:ea typeface="微软雅黑" panose="020B0503020204020204" pitchFamily="34" charset="-122"/>
              </a:rPr>
              <a:t>:</a:t>
            </a:r>
            <a:endParaRPr lang="en-US"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218642"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672465" y="2792845"/>
            <a:ext cx="10845800" cy="2809010"/>
            <a:chOff x="673100" y="2234045"/>
            <a:chExt cx="10845800" cy="2809010"/>
          </a:xfrm>
        </p:grpSpPr>
        <p:cxnSp>
          <p:nvCxnSpPr>
            <p:cNvPr id="7" name="直接连接符 6"/>
            <p:cNvCxnSpPr/>
            <p:nvPr/>
          </p:nvCxnSpPr>
          <p:spPr>
            <a:xfrm>
              <a:off x="673100" y="2234045"/>
              <a:ext cx="108458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3100" y="5043055"/>
              <a:ext cx="108458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4688" y="3638550"/>
              <a:ext cx="4013087" cy="0"/>
            </a:xfrm>
            <a:prstGeom prst="line">
              <a:avLst/>
            </a:prstGeom>
            <a:ln w="3175" cap="rnd">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15" name="ïš1îḑè"/>
            <p:cNvGrpSpPr/>
            <p:nvPr/>
          </p:nvGrpSpPr>
          <p:grpSpPr>
            <a:xfrm>
              <a:off x="4687775" y="2234045"/>
              <a:ext cx="2816450" cy="2809010"/>
              <a:chOff x="4368695" y="1915808"/>
              <a:chExt cx="3454610" cy="3445484"/>
            </a:xfrm>
          </p:grpSpPr>
          <p:cxnSp>
            <p:nvCxnSpPr>
              <p:cNvPr id="5" name="直接连接符 4"/>
              <p:cNvCxnSpPr/>
              <p:nvPr/>
            </p:nvCxnSpPr>
            <p:spPr>
              <a:xfrm>
                <a:off x="4368695" y="1915808"/>
                <a:ext cx="3454610" cy="344548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4368695" y="1915808"/>
                <a:ext cx="3454610" cy="344548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0" name="直接连接符 9"/>
            <p:cNvCxnSpPr/>
            <p:nvPr/>
          </p:nvCxnSpPr>
          <p:spPr>
            <a:xfrm>
              <a:off x="7504225" y="3638550"/>
              <a:ext cx="4014675" cy="0"/>
            </a:xfrm>
            <a:prstGeom prst="line">
              <a:avLst/>
            </a:prstGeom>
            <a:ln w="3175" cap="rnd">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547370" y="3244850"/>
            <a:ext cx="4267200" cy="368300"/>
          </a:xfrm>
          <a:prstGeom prst="rect">
            <a:avLst/>
          </a:prstGeom>
          <a:noFill/>
        </p:spPr>
        <p:txBody>
          <a:bodyPr wrap="square" rtlCol="0" anchor="t">
            <a:spAutoFit/>
          </a:bodyPr>
          <a:p>
            <a:r>
              <a:rPr lang="zh-CN" altLang="en-US"/>
              <a:t>（1）加深家长对幼儿科学教育的理解。</a:t>
            </a:r>
            <a:endParaRPr lang="zh-CN" altLang="en-US"/>
          </a:p>
        </p:txBody>
      </p:sp>
      <p:sp>
        <p:nvSpPr>
          <p:cNvPr id="13" name="文本框 12"/>
          <p:cNvSpPr txBox="1"/>
          <p:nvPr/>
        </p:nvSpPr>
        <p:spPr>
          <a:xfrm>
            <a:off x="7503160" y="3244850"/>
            <a:ext cx="4267200" cy="368300"/>
          </a:xfrm>
          <a:prstGeom prst="rect">
            <a:avLst/>
          </a:prstGeom>
          <a:noFill/>
        </p:spPr>
        <p:txBody>
          <a:bodyPr wrap="square" rtlCol="0" anchor="t">
            <a:spAutoFit/>
          </a:bodyPr>
          <a:p>
            <a:r>
              <a:rPr lang="zh-CN" altLang="en-US"/>
              <a:t>（2）为家庭开展科学活动提供有力支持。</a:t>
            </a:r>
            <a:endParaRPr lang="zh-CN" altLang="en-US"/>
          </a:p>
        </p:txBody>
      </p:sp>
      <p:sp>
        <p:nvSpPr>
          <p:cNvPr id="17" name="文本框 16"/>
          <p:cNvSpPr txBox="1"/>
          <p:nvPr/>
        </p:nvSpPr>
        <p:spPr>
          <a:xfrm>
            <a:off x="565785" y="4639310"/>
            <a:ext cx="4787265" cy="368300"/>
          </a:xfrm>
          <a:prstGeom prst="rect">
            <a:avLst/>
          </a:prstGeom>
          <a:noFill/>
        </p:spPr>
        <p:txBody>
          <a:bodyPr wrap="square" rtlCol="0" anchor="t">
            <a:spAutoFit/>
          </a:bodyPr>
          <a:p>
            <a:r>
              <a:rPr lang="zh-CN" altLang="en-US"/>
              <a:t>（3）提供成套的科学工具或相关活动材料。</a:t>
            </a:r>
            <a:endParaRPr lang="zh-CN" altLang="en-US"/>
          </a:p>
        </p:txBody>
      </p:sp>
      <p:sp>
        <p:nvSpPr>
          <p:cNvPr id="63" name="文本框 62"/>
          <p:cNvSpPr txBox="1"/>
          <p:nvPr/>
        </p:nvSpPr>
        <p:spPr>
          <a:xfrm>
            <a:off x="7503795" y="4639310"/>
            <a:ext cx="3885565" cy="368300"/>
          </a:xfrm>
          <a:prstGeom prst="rect">
            <a:avLst/>
          </a:prstGeom>
          <a:noFill/>
        </p:spPr>
        <p:txBody>
          <a:bodyPr wrap="square" rtlCol="0" anchor="t">
            <a:spAutoFit/>
          </a:bodyPr>
          <a:p>
            <a:r>
              <a:rPr lang="zh-CN" altLang="en-US"/>
              <a:t>（4）请家长带幼儿外出参观游览。</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78280" y="3435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二、社区科学教育资源的开发与利用</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616325" y="1373505"/>
            <a:ext cx="4632960" cy="450850"/>
          </a:xfrm>
          <a:prstGeom prst="rect">
            <a:avLst/>
          </a:prstGeom>
          <a:noFill/>
        </p:spPr>
        <p:txBody>
          <a:bodyPr wrap="square" rtlCol="0" anchor="t">
            <a:spAutoFit/>
          </a:bodyPr>
          <a:p>
            <a:pPr algn="ctr">
              <a:lnSpc>
                <a:spcPct val="130000"/>
              </a:lnSpc>
            </a:pPr>
            <a:r>
              <a:rPr b="1">
                <a:solidFill>
                  <a:srgbClr val="FF0000"/>
                </a:solidFill>
                <a:latin typeface="微软雅黑" panose="020B0503020204020204" pitchFamily="34" charset="-122"/>
                <a:ea typeface="微软雅黑" panose="020B0503020204020204" pitchFamily="34" charset="-122"/>
                <a:cs typeface="华文楷体" panose="02010600040101010101" charset="-122"/>
              </a:rPr>
              <a:t>（一）社区科学教育资源的独特意义</a:t>
            </a:r>
            <a:endParaRPr b="1">
              <a:solidFill>
                <a:srgbClr val="FF0000"/>
              </a:solidFill>
              <a:latin typeface="微软雅黑" panose="020B0503020204020204" pitchFamily="34" charset="-122"/>
              <a:ea typeface="微软雅黑" panose="020B0503020204020204" pitchFamily="34" charset="-122"/>
              <a:cs typeface="华文楷体" panose="02010600040101010101" charset="-122"/>
            </a:endParaRPr>
          </a:p>
        </p:txBody>
      </p:sp>
      <p:sp>
        <p:nvSpPr>
          <p:cNvPr id="66" name="文本框 65"/>
          <p:cNvSpPr txBox="1"/>
          <p:nvPr/>
        </p:nvSpPr>
        <p:spPr>
          <a:xfrm>
            <a:off x="648335" y="1964055"/>
            <a:ext cx="10568305" cy="3415030"/>
          </a:xfrm>
          <a:prstGeom prst="rect">
            <a:avLst/>
          </a:prstGeom>
          <a:noFill/>
        </p:spPr>
        <p:txBody>
          <a:bodyPr wrap="square" rtlCol="0" anchor="t">
            <a:spAutoFit/>
          </a:bodyPr>
          <a:p>
            <a:pPr>
              <a:lnSpc>
                <a:spcPct val="200000"/>
              </a:lnSpc>
            </a:pPr>
            <a:r>
              <a:rPr lang="en-US">
                <a:solidFill>
                  <a:schemeClr val="tx1">
                    <a:lumMod val="75000"/>
                    <a:lumOff val="25000"/>
                  </a:schemeClr>
                </a:solidFill>
                <a:latin typeface="微软雅黑" panose="020B0503020204020204" pitchFamily="34" charset="-122"/>
                <a:ea typeface="微软雅黑" panose="020B0503020204020204" pitchFamily="34" charset="-122"/>
              </a:rPr>
              <a:t>   </a:t>
            </a:r>
            <a:r>
              <a:rPr b="1">
                <a:solidFill>
                  <a:schemeClr val="tx1">
                    <a:lumMod val="75000"/>
                    <a:lumOff val="25000"/>
                  </a:schemeClr>
                </a:solidFill>
                <a:latin typeface="微软雅黑" panose="020B0503020204020204" pitchFamily="34" charset="-122"/>
                <a:ea typeface="微软雅黑" panose="020B0503020204020204" pitchFamily="34" charset="-122"/>
              </a:rPr>
              <a:t>第一，丰富了幼儿的感性经验。</a:t>
            </a:r>
            <a:r>
              <a:rPr>
                <a:solidFill>
                  <a:schemeClr val="tx1">
                    <a:lumMod val="75000"/>
                    <a:lumOff val="25000"/>
                  </a:schemeClr>
                </a:solidFill>
                <a:latin typeface="微软雅黑" panose="020B0503020204020204" pitchFamily="34" charset="-122"/>
                <a:ea typeface="微软雅黑" panose="020B0503020204020204" pitchFamily="34" charset="-122"/>
              </a:rPr>
              <a:t>运用社会资源既可以弥补幼儿园科学教育设备的不足，又可以使幼儿在社会大环境中亲自感受、体验，获得广泛的感性经验。</a:t>
            </a:r>
            <a:endParaRPr>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a:solidFill>
                  <a:schemeClr val="tx1">
                    <a:lumMod val="75000"/>
                    <a:lumOff val="25000"/>
                  </a:schemeClr>
                </a:solidFill>
                <a:latin typeface="微软雅黑" panose="020B0503020204020204" pitchFamily="34" charset="-122"/>
                <a:ea typeface="微软雅黑" panose="020B0503020204020204" pitchFamily="34" charset="-122"/>
              </a:rPr>
              <a:t>   </a:t>
            </a:r>
            <a:r>
              <a:rPr b="1">
                <a:solidFill>
                  <a:schemeClr val="tx1">
                    <a:lumMod val="75000"/>
                    <a:lumOff val="25000"/>
                  </a:schemeClr>
                </a:solidFill>
                <a:latin typeface="微软雅黑" panose="020B0503020204020204" pitchFamily="34" charset="-122"/>
                <a:ea typeface="微软雅黑" panose="020B0503020204020204" pitchFamily="34" charset="-122"/>
              </a:rPr>
              <a:t>第二，培养幼儿的环保意识与行为。</a:t>
            </a:r>
            <a:r>
              <a:rPr>
                <a:solidFill>
                  <a:schemeClr val="tx1">
                    <a:lumMod val="75000"/>
                    <a:lumOff val="25000"/>
                  </a:schemeClr>
                </a:solidFill>
                <a:latin typeface="微软雅黑" panose="020B0503020204020204" pitchFamily="34" charset="-122"/>
                <a:ea typeface="微软雅黑" panose="020B0503020204020204" pitchFamily="34" charset="-122"/>
              </a:rPr>
              <a:t>现代社会发展所带来的严峻环境问题，已经让我们意识到，环保教育必须从小开始。</a:t>
            </a:r>
            <a:endParaRPr>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200000"/>
              </a:lnSpc>
            </a:pPr>
            <a:r>
              <a:rPr>
                <a:solidFill>
                  <a:schemeClr val="tx1">
                    <a:lumMod val="75000"/>
                    <a:lumOff val="25000"/>
                  </a:schemeClr>
                </a:solidFill>
                <a:latin typeface="微软雅黑" panose="020B0503020204020204" pitchFamily="34" charset="-122"/>
                <a:ea typeface="微软雅黑" panose="020B0503020204020204" pitchFamily="34" charset="-122"/>
              </a:rPr>
              <a:t>   </a:t>
            </a:r>
            <a:r>
              <a:rPr b="1">
                <a:solidFill>
                  <a:schemeClr val="tx1">
                    <a:lumMod val="75000"/>
                    <a:lumOff val="25000"/>
                  </a:schemeClr>
                </a:solidFill>
                <a:latin typeface="微软雅黑" panose="020B0503020204020204" pitchFamily="34" charset="-122"/>
                <a:ea typeface="微软雅黑" panose="020B0503020204020204" pitchFamily="34" charset="-122"/>
              </a:rPr>
              <a:t>第三，发展幼儿的表达交流能力。</a:t>
            </a:r>
            <a:r>
              <a:rPr>
                <a:solidFill>
                  <a:schemeClr val="tx1">
                    <a:lumMod val="75000"/>
                    <a:lumOff val="25000"/>
                  </a:schemeClr>
                </a:solidFill>
                <a:latin typeface="微软雅黑" panose="020B0503020204020204" pitchFamily="34" charset="-122"/>
                <a:ea typeface="微软雅黑" panose="020B0503020204020204" pitchFamily="34" charset="-122"/>
              </a:rPr>
              <a:t>教师在利用社区资源开展科学教育活动时，应该鼓励幼儿向他人提问或与他人交流。</a:t>
            </a:r>
            <a:endParaRPr>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一、幼儿科学游戏概述</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485775" y="1254760"/>
            <a:ext cx="1139825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（一）幼儿科学游戏的内涵</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424680" y="1989455"/>
            <a:ext cx="7301230" cy="3769360"/>
          </a:xfrm>
          <a:prstGeom prst="rect">
            <a:avLst/>
          </a:prstGeom>
          <a:noFill/>
        </p:spPr>
        <p:txBody>
          <a:bodyPr wrap="square" rtlCol="0" anchor="t">
            <a:spAutoFit/>
          </a:bodyPr>
          <a:p>
            <a:pPr>
              <a:lnSpc>
                <a:spcPct val="13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游戏是幼儿为了满足自己的个人心理需要而自发出现的行为模式，游戏活动使幼儿成为一个有组织的群体。在这个群体中，虽然会有临时性质的“领导人”，但幼儿更是一个平等的“公民群体”，其角色分工是在商讨过程中确定的，角色的扮演、道具的准备也都是自觉的行为，游戏的目的就是为了好玩、快乐。</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由于游戏具备“好玩、快乐”的特点，它基本上为所有幼儿甚至成人所喜爱。教育家们看到了游戏这一特点，将其运用于教育之中，并赋予了它更多的功能，如利用游戏而开展的科学教育活动就是其功能之一。因此可以说，</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rPr>
              <a:t>幼儿科学游戏就是利用游戏来进行的幼儿科学教育活动。</a:t>
            </a:r>
            <a:endParaRPr lang="zh-CN" altLang="en-US" sz="2000" b="1">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358775" y="2514600"/>
            <a:ext cx="3732530" cy="24892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78280" y="343535"/>
            <a:ext cx="651764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二、社区科学教育资源的开发与利用</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616325" y="1373505"/>
            <a:ext cx="4632960" cy="450850"/>
          </a:xfrm>
          <a:prstGeom prst="rect">
            <a:avLst/>
          </a:prstGeom>
          <a:noFill/>
        </p:spPr>
        <p:txBody>
          <a:bodyPr wrap="square" rtlCol="0" anchor="t">
            <a:spAutoFit/>
          </a:bodyPr>
          <a:p>
            <a:pPr algn="ctr">
              <a:lnSpc>
                <a:spcPct val="130000"/>
              </a:lnSpc>
            </a:pPr>
            <a:r>
              <a:rPr b="1">
                <a:solidFill>
                  <a:srgbClr val="FF0000"/>
                </a:solidFill>
                <a:latin typeface="微软雅黑" panose="020B0503020204020204" pitchFamily="34" charset="-122"/>
                <a:ea typeface="微软雅黑" panose="020B0503020204020204" pitchFamily="34" charset="-122"/>
                <a:cs typeface="华文楷体" panose="02010600040101010101" charset="-122"/>
              </a:rPr>
              <a:t>（二）社区科学教育资源的种类</a:t>
            </a:r>
            <a:endParaRPr b="1">
              <a:solidFill>
                <a:srgbClr val="FF0000"/>
              </a:solidFill>
              <a:latin typeface="微软雅黑" panose="020B0503020204020204" pitchFamily="34" charset="-122"/>
              <a:ea typeface="微软雅黑" panose="020B0503020204020204" pitchFamily="34" charset="-122"/>
              <a:cs typeface="华文楷体" panose="02010600040101010101" charset="-122"/>
            </a:endParaRPr>
          </a:p>
        </p:txBody>
      </p:sp>
      <p:grpSp>
        <p:nvGrpSpPr>
          <p:cNvPr id="3" name="2880"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3298825" y="2167255"/>
            <a:ext cx="5643245" cy="3249295"/>
            <a:chOff x="2854029" y="1545129"/>
            <a:chExt cx="6773458" cy="3899996"/>
          </a:xfrm>
        </p:grpSpPr>
        <p:grpSp>
          <p:nvGrpSpPr>
            <p:cNvPr id="14" name="ïṣ1îdê"/>
            <p:cNvGrpSpPr/>
            <p:nvPr/>
          </p:nvGrpSpPr>
          <p:grpSpPr>
            <a:xfrm rot="0">
              <a:off x="2854029" y="1545129"/>
              <a:ext cx="2847411" cy="2876550"/>
              <a:chOff x="1922526" y="662512"/>
              <a:chExt cx="2847411" cy="2876550"/>
            </a:xfrm>
          </p:grpSpPr>
          <p:sp>
            <p:nvSpPr>
              <p:cNvPr id="19" name="iśḷïḍé"/>
              <p:cNvSpPr/>
              <p:nvPr/>
            </p:nvSpPr>
            <p:spPr>
              <a:xfrm flipH="1">
                <a:off x="3164096" y="2568575"/>
                <a:ext cx="1605841" cy="481752"/>
              </a:xfrm>
              <a:prstGeom prst="parallelogram">
                <a:avLst>
                  <a:gd name="adj" fmla="val 63945"/>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20" name="îŝḷîḓé"/>
              <p:cNvSpPr/>
              <p:nvPr/>
            </p:nvSpPr>
            <p:spPr>
              <a:xfrm>
                <a:off x="2851120" y="2568575"/>
                <a:ext cx="1605841" cy="970487"/>
              </a:xfrm>
              <a:prstGeom prst="parallelogram">
                <a:avLst>
                  <a:gd name="adj" fmla="val 38669"/>
                </a:avLst>
              </a:prstGeom>
              <a:solidFill>
                <a:schemeClr val="accent2">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nvGrpSpPr>
              <p:cNvPr id="21" name="îšľíḋé"/>
              <p:cNvGrpSpPr/>
              <p:nvPr/>
            </p:nvGrpSpPr>
            <p:grpSpPr>
              <a:xfrm>
                <a:off x="1922526" y="662512"/>
                <a:ext cx="2150430" cy="2876550"/>
                <a:chOff x="1922526" y="662512"/>
                <a:chExt cx="2150430" cy="2876550"/>
              </a:xfrm>
              <a:solidFill>
                <a:schemeClr val="accent2"/>
              </a:solidFill>
            </p:grpSpPr>
            <p:sp>
              <p:nvSpPr>
                <p:cNvPr id="22" name="îṣľíḓe"/>
                <p:cNvSpPr/>
                <p:nvPr/>
              </p:nvSpPr>
              <p:spPr>
                <a:xfrm flipH="1">
                  <a:off x="1922526" y="662512"/>
                  <a:ext cx="2150430" cy="1368456"/>
                </a:xfrm>
                <a:prstGeom prst="triangle">
                  <a:avLst>
                    <a:gd name="adj" fmla="val 652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23" name="îṧľîḑè"/>
                <p:cNvSpPr/>
                <p:nvPr/>
              </p:nvSpPr>
              <p:spPr>
                <a:xfrm flipH="1">
                  <a:off x="2371923" y="2023986"/>
                  <a:ext cx="1701033" cy="1515076"/>
                </a:xfrm>
                <a:prstGeom prst="parallelogram">
                  <a:avLst>
                    <a:gd name="adj" fmla="val 30532"/>
                  </a:avLst>
                </a:prstGeom>
                <a:grp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grpSp>
          <p:nvGrpSpPr>
            <p:cNvPr id="2" name="îŝlíḍê"/>
            <p:cNvGrpSpPr/>
            <p:nvPr/>
          </p:nvGrpSpPr>
          <p:grpSpPr>
            <a:xfrm rot="0" flipH="1" flipV="1">
              <a:off x="6780076" y="2568575"/>
              <a:ext cx="2847411" cy="2876550"/>
              <a:chOff x="2074926" y="1130300"/>
              <a:chExt cx="2847411" cy="2876550"/>
            </a:xfrm>
          </p:grpSpPr>
          <p:sp>
            <p:nvSpPr>
              <p:cNvPr id="10" name="îSľiḓe"/>
              <p:cNvSpPr/>
              <p:nvPr/>
            </p:nvSpPr>
            <p:spPr>
              <a:xfrm>
                <a:off x="2074926" y="3036363"/>
                <a:ext cx="1605841" cy="481752"/>
              </a:xfrm>
              <a:prstGeom prst="parallelogram">
                <a:avLst>
                  <a:gd name="adj" fmla="val 63945"/>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1" name="iśļíḓê"/>
              <p:cNvSpPr/>
              <p:nvPr/>
            </p:nvSpPr>
            <p:spPr>
              <a:xfrm flipH="1">
                <a:off x="2387902" y="3036363"/>
                <a:ext cx="1605841" cy="970487"/>
              </a:xfrm>
              <a:prstGeom prst="parallelogram">
                <a:avLst>
                  <a:gd name="adj" fmla="val 38669"/>
                </a:avLst>
              </a:prstGeom>
              <a:solidFill>
                <a:schemeClr val="accent6">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2" name="îṡľíḑê"/>
              <p:cNvSpPr/>
              <p:nvPr/>
            </p:nvSpPr>
            <p:spPr>
              <a:xfrm>
                <a:off x="2771907" y="1130300"/>
                <a:ext cx="2150430" cy="1368456"/>
              </a:xfrm>
              <a:prstGeom prst="triangle">
                <a:avLst>
                  <a:gd name="adj" fmla="val 65232"/>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sp>
            <p:nvSpPr>
              <p:cNvPr id="13" name="îṡľiďé"/>
              <p:cNvSpPr/>
              <p:nvPr/>
            </p:nvSpPr>
            <p:spPr>
              <a:xfrm>
                <a:off x="2771907" y="2491774"/>
                <a:ext cx="1701033" cy="1515076"/>
              </a:xfrm>
              <a:prstGeom prst="parallelogram">
                <a:avLst>
                  <a:gd name="adj" fmla="val 30532"/>
                </a:avLst>
              </a:prstGeom>
              <a:solidFill>
                <a:schemeClr val="accent6"/>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p>
            </p:txBody>
          </p:sp>
        </p:grpSp>
      </p:grpSp>
      <p:sp>
        <p:nvSpPr>
          <p:cNvPr id="5" name="文本框 4"/>
          <p:cNvSpPr txBox="1"/>
          <p:nvPr/>
        </p:nvSpPr>
        <p:spPr>
          <a:xfrm>
            <a:off x="1257300" y="255333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1. 社区物质资源</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942070" y="305879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2. 社区人力资源</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495300" y="3307080"/>
            <a:ext cx="3302000" cy="2306955"/>
          </a:xfrm>
          <a:prstGeom prst="rect">
            <a:avLst/>
          </a:prstGeom>
          <a:noFill/>
        </p:spPr>
        <p:txBody>
          <a:bodyPr wrap="square" rtlCol="0" anchor="t">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ED7D31"/>
                </a:solidFill>
                <a:latin typeface="微软雅黑" panose="020B0503020204020204" pitchFamily="34" charset="-122"/>
                <a:ea typeface="微软雅黑" panose="020B0503020204020204" pitchFamily="34" charset="-122"/>
                <a:cs typeface="微软雅黑" panose="020B0503020204020204" pitchFamily="34" charset="-122"/>
              </a:rPr>
              <a:t>（1）自然环境资源。</a:t>
            </a:r>
            <a:r>
              <a:rPr lang="zh-CN" altLang="en-US">
                <a:latin typeface="微软雅黑" panose="020B0503020204020204" pitchFamily="34" charset="-122"/>
                <a:ea typeface="微软雅黑" panose="020B0503020204020204" pitchFamily="34" charset="-122"/>
                <a:cs typeface="微软雅黑" panose="020B0503020204020204" pitchFamily="34" charset="-122"/>
              </a:rPr>
              <a:t>自然环境包括气候、土地、山川、湖泊、森林等，尤其是幼儿园周边的自然环境是许多教师开展科学教育的重要资源。</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solidFill>
                  <a:srgbClr val="ED7D31"/>
                </a:solidFill>
                <a:latin typeface="微软雅黑" panose="020B0503020204020204" pitchFamily="34" charset="-122"/>
                <a:ea typeface="微软雅黑" panose="020B0503020204020204" pitchFamily="34" charset="-122"/>
                <a:cs typeface="微软雅黑" panose="020B0503020204020204" pitchFamily="34" charset="-122"/>
              </a:rPr>
              <a:t>（2）设施资源。</a:t>
            </a:r>
            <a:r>
              <a:rPr lang="zh-CN" altLang="en-US">
                <a:latin typeface="微软雅黑" panose="020B0503020204020204" pitchFamily="34" charset="-122"/>
                <a:ea typeface="微软雅黑" panose="020B0503020204020204" pitchFamily="34" charset="-122"/>
                <a:cs typeface="微软雅黑" panose="020B0503020204020204" pitchFamily="34" charset="-122"/>
              </a:rPr>
              <a:t>包括专业科技场馆、社会公共设施、行政机构和组织、公司、企业等。</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8561070" y="3755390"/>
            <a:ext cx="3302000" cy="1476375"/>
          </a:xfrm>
          <a:prstGeom prst="rect">
            <a:avLst/>
          </a:prstGeom>
          <a:noFill/>
        </p:spPr>
        <p:txBody>
          <a:bodyPr wrap="square" rtlCol="0" anchor="t">
            <a:spAutoFit/>
          </a:bodyPr>
          <a:p>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社区中的专业人士，如</a:t>
            </a:r>
            <a:r>
              <a:rPr lang="zh-CN" altLang="en-US" b="1">
                <a:solidFill>
                  <a:srgbClr val="70AD47"/>
                </a:solidFill>
                <a:latin typeface="微软雅黑" panose="020B0503020204020204" pitchFamily="34" charset="-122"/>
                <a:ea typeface="微软雅黑" panose="020B0503020204020204" pitchFamily="34" charset="-122"/>
                <a:cs typeface="微软雅黑" panose="020B0503020204020204" pitchFamily="34" charset="-122"/>
              </a:rPr>
              <a:t>各类科技人员、有一技之长的人士、各类特殊专家，以及从事各种职业的热心人士，甚至退休人员</a:t>
            </a:r>
            <a:r>
              <a:rPr lang="zh-CN" altLang="en-US">
                <a:latin typeface="微软雅黑" panose="020B0503020204020204" pitchFamily="34" charset="-122"/>
                <a:ea typeface="微软雅黑" panose="020B0503020204020204" pitchFamily="34" charset="-122"/>
                <a:cs typeface="微软雅黑" panose="020B0503020204020204" pitchFamily="34" charset="-122"/>
              </a:rPr>
              <a:t>都是可以利用的人力资源。</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圆角矩形 31"/>
          <p:cNvSpPr/>
          <p:nvPr/>
        </p:nvSpPr>
        <p:spPr>
          <a:xfrm>
            <a:off x="6253480" y="2061210"/>
            <a:ext cx="4570730" cy="5588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圆角矩形 30"/>
          <p:cNvSpPr/>
          <p:nvPr/>
        </p:nvSpPr>
        <p:spPr>
          <a:xfrm>
            <a:off x="783590" y="2054225"/>
            <a:ext cx="4418965" cy="55880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78280" y="343535"/>
            <a:ext cx="804100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sym typeface="+mn-ea"/>
              </a:rPr>
              <a:t>二、社区科学教育资源的开发与利用</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6" name="文本框 5"/>
          <p:cNvSpPr txBox="1"/>
          <p:nvPr/>
        </p:nvSpPr>
        <p:spPr>
          <a:xfrm>
            <a:off x="3616325" y="1373505"/>
            <a:ext cx="4632960" cy="450850"/>
          </a:xfrm>
          <a:prstGeom prst="rect">
            <a:avLst/>
          </a:prstGeom>
          <a:noFill/>
        </p:spPr>
        <p:txBody>
          <a:bodyPr wrap="square" rtlCol="0" anchor="t">
            <a:spAutoFit/>
          </a:bodyPr>
          <a:p>
            <a:pPr algn="dist">
              <a:lnSpc>
                <a:spcPct val="130000"/>
              </a:lnSpc>
            </a:pPr>
            <a:r>
              <a:rPr b="1">
                <a:solidFill>
                  <a:srgbClr val="FF0000"/>
                </a:solidFill>
                <a:latin typeface="微软雅黑" panose="020B0503020204020204" pitchFamily="34" charset="-122"/>
                <a:ea typeface="微软雅黑" panose="020B0503020204020204" pitchFamily="34" charset="-122"/>
                <a:cs typeface="华文楷体" panose="02010600040101010101" charset="-122"/>
              </a:rPr>
              <a:t>（三）如何利用社区资源进行科学教育活动</a:t>
            </a:r>
            <a:endParaRPr b="1">
              <a:solidFill>
                <a:srgbClr val="FF0000"/>
              </a:solidFill>
              <a:latin typeface="微软雅黑" panose="020B0503020204020204" pitchFamily="34" charset="-122"/>
              <a:ea typeface="微软雅黑" panose="020B0503020204020204" pitchFamily="34" charset="-122"/>
              <a:cs typeface="华文楷体" panose="02010600040101010101" charset="-122"/>
            </a:endParaRPr>
          </a:p>
        </p:txBody>
      </p:sp>
      <p:sp>
        <p:nvSpPr>
          <p:cNvPr id="27" name="文本框 26"/>
          <p:cNvSpPr txBox="1"/>
          <p:nvPr/>
        </p:nvSpPr>
        <p:spPr>
          <a:xfrm>
            <a:off x="632460" y="2142490"/>
            <a:ext cx="4761865" cy="395605"/>
          </a:xfrm>
          <a:prstGeom prst="rect">
            <a:avLst/>
          </a:prstGeom>
          <a:noFill/>
        </p:spPr>
        <p:txBody>
          <a:bodyPr wrap="square" rtlCol="0" anchor="t">
            <a:spAutoFit/>
          </a:bodyPr>
          <a:p>
            <a:pPr>
              <a:lnSpc>
                <a:spcPct val="110000"/>
              </a:lnSpc>
            </a:pPr>
            <a:r>
              <a:rPr lang="en-US" altLang="zh-CN"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latin typeface="微软雅黑" panose="020B0503020204020204" pitchFamily="34" charset="-122"/>
                <a:ea typeface="微软雅黑" panose="020B0503020204020204" pitchFamily="34" charset="-122"/>
                <a:cs typeface="微软雅黑" panose="020B0503020204020204" pitchFamily="34" charset="-122"/>
              </a:rPr>
              <a:t>1. 利用社区资源进行科学教育活动的类型</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6163310" y="2142490"/>
            <a:ext cx="4565650" cy="395605"/>
          </a:xfrm>
          <a:prstGeom prst="rect">
            <a:avLst/>
          </a:prstGeom>
          <a:noFill/>
        </p:spPr>
        <p:txBody>
          <a:bodyPr wrap="square" rtlCol="0" anchor="t">
            <a:spAutoFit/>
          </a:bodyPr>
          <a:p>
            <a:pPr>
              <a:lnSpc>
                <a:spcPct val="110000"/>
              </a:lnSpc>
            </a:pPr>
            <a:r>
              <a:rPr lang="en-US" b="1">
                <a:latin typeface="微软雅黑" panose="020B0503020204020204" pitchFamily="34" charset="-122"/>
                <a:ea typeface="微软雅黑" panose="020B0503020204020204" pitchFamily="34" charset="-122"/>
                <a:cs typeface="微软雅黑" panose="020B0503020204020204" pitchFamily="34" charset="-122"/>
              </a:rPr>
              <a:t>   </a:t>
            </a:r>
            <a:r>
              <a:rPr b="1">
                <a:latin typeface="微软雅黑" panose="020B0503020204020204" pitchFamily="34" charset="-122"/>
                <a:ea typeface="微软雅黑" panose="020B0503020204020204" pitchFamily="34" charset="-122"/>
                <a:cs typeface="微软雅黑" panose="020B0503020204020204" pitchFamily="34" charset="-122"/>
              </a:rPr>
              <a:t>2. 利用社区资源进行科学教育活动的方法</a:t>
            </a:r>
            <a:endParaRPr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9" name="文本框 28"/>
          <p:cNvSpPr txBox="1"/>
          <p:nvPr/>
        </p:nvSpPr>
        <p:spPr>
          <a:xfrm>
            <a:off x="750570" y="2830830"/>
            <a:ext cx="4447540" cy="2584450"/>
          </a:xfrm>
          <a:prstGeom prst="rect">
            <a:avLst/>
          </a:prstGeom>
          <a:noFill/>
        </p:spPr>
        <p:txBody>
          <a:bodyPr wrap="square" rtlCol="0" anchor="t">
            <a:spAutoFit/>
          </a:bodyPr>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（1）“走出去”活动类型。</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华文楷体" panose="02010600040101010101" charset="-122"/>
                <a:ea typeface="华文楷体" panose="02010600040101010101" charset="-122"/>
                <a:cs typeface="微软雅黑" panose="020B0503020204020204" pitchFamily="34" charset="-122"/>
              </a:rPr>
              <a:t>①主题活动型，教师为配合主题活动的开展，利用社区资源进行的科学教育活动。</a:t>
            </a:r>
            <a:endParaRPr lang="zh-CN" altLang="en-US">
              <a:latin typeface="华文楷体" panose="02010600040101010101" charset="-122"/>
              <a:ea typeface="华文楷体" panose="02010600040101010101" charset="-122"/>
              <a:cs typeface="微软雅黑" panose="020B0503020204020204" pitchFamily="34" charset="-122"/>
            </a:endParaRPr>
          </a:p>
          <a:p>
            <a:pPr>
              <a:lnSpc>
                <a:spcPct val="150000"/>
              </a:lnSpc>
            </a:pPr>
            <a:r>
              <a:rPr lang="zh-CN" altLang="en-US">
                <a:latin typeface="华文楷体" panose="02010600040101010101" charset="-122"/>
                <a:ea typeface="华文楷体" panose="02010600040101010101" charset="-122"/>
                <a:cs typeface="微软雅黑" panose="020B0503020204020204" pitchFamily="34" charset="-122"/>
              </a:rPr>
              <a:t>②休闲娱乐型，教师利用幼儿园集体出游等休闲活动开展的与科学教育有关的活动。</a:t>
            </a:r>
            <a:endParaRPr lang="zh-CN" altLang="en-US">
              <a:latin typeface="华文楷体" panose="02010600040101010101" charset="-122"/>
              <a:ea typeface="华文楷体" panose="02010600040101010101" charset="-122"/>
              <a:cs typeface="微软雅黑" panose="020B0503020204020204" pitchFamily="34" charset="-122"/>
            </a:endParaRPr>
          </a:p>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（2）“请进来”活动类型。</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文本框 29"/>
          <p:cNvSpPr txBox="1"/>
          <p:nvPr/>
        </p:nvSpPr>
        <p:spPr>
          <a:xfrm>
            <a:off x="5711190" y="2754630"/>
            <a:ext cx="5535930" cy="3080385"/>
          </a:xfrm>
          <a:prstGeom prst="rect">
            <a:avLst/>
          </a:prstGeom>
          <a:noFill/>
        </p:spPr>
        <p:txBody>
          <a:bodyPr wrap="square" rtlCol="0" anchor="t">
            <a:spAutoFit/>
          </a:bodyPr>
          <a:p>
            <a:pPr>
              <a:lnSpc>
                <a:spcPct val="12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b="1">
                <a:latin typeface="微软雅黑" panose="020B0503020204020204" pitchFamily="34" charset="-122"/>
                <a:ea typeface="微软雅黑" panose="020B0503020204020204" pitchFamily="34" charset="-122"/>
                <a:cs typeface="微软雅黑" panose="020B0503020204020204" pitchFamily="34" charset="-122"/>
              </a:rPr>
              <a:t>（1）活动准备：</a:t>
            </a:r>
            <a:r>
              <a:rPr>
                <a:latin typeface="微软雅黑" panose="020B0503020204020204" pitchFamily="34" charset="-122"/>
                <a:ea typeface="微软雅黑" panose="020B0503020204020204" pitchFamily="34" charset="-122"/>
                <a:cs typeface="微软雅黑" panose="020B0503020204020204" pitchFamily="34" charset="-122"/>
              </a:rPr>
              <a:t>主要是指确定活动主题、内容、形式，与社区方面做好沟通；确定活动时间、地点、人员分工、安全措施，联系交通工具、告知家长，对幼儿做好一些活动规则、要求的说明等。</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a:latin typeface="微软雅黑" panose="020B0503020204020204" pitchFamily="34" charset="-122"/>
                <a:ea typeface="微软雅黑" panose="020B0503020204020204" pitchFamily="34" charset="-122"/>
                <a:cs typeface="微软雅黑" panose="020B0503020204020204" pitchFamily="34" charset="-122"/>
              </a:rPr>
              <a:t>  </a:t>
            </a:r>
            <a:r>
              <a:rPr b="1">
                <a:latin typeface="微软雅黑" panose="020B0503020204020204" pitchFamily="34" charset="-122"/>
                <a:ea typeface="微软雅黑" panose="020B0503020204020204" pitchFamily="34" charset="-122"/>
                <a:cs typeface="微软雅黑" panose="020B0503020204020204" pitchFamily="34" charset="-122"/>
              </a:rPr>
              <a:t>（2）活动执行：</a:t>
            </a:r>
            <a:r>
              <a:rPr>
                <a:latin typeface="微软雅黑" panose="020B0503020204020204" pitchFamily="34" charset="-122"/>
                <a:ea typeface="微软雅黑" panose="020B0503020204020204" pitchFamily="34" charset="-122"/>
                <a:cs typeface="微软雅黑" panose="020B0503020204020204" pitchFamily="34" charset="-122"/>
              </a:rPr>
              <a:t>在活动过程中，教师首要的工作是维持秩序，时刻保证幼儿的安全。</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20000"/>
              </a:lnSpc>
            </a:pPr>
            <a:r>
              <a:rPr>
                <a:latin typeface="微软雅黑" panose="020B0503020204020204" pitchFamily="34" charset="-122"/>
                <a:ea typeface="微软雅黑" panose="020B0503020204020204" pitchFamily="34" charset="-122"/>
                <a:cs typeface="微软雅黑" panose="020B0503020204020204" pitchFamily="34" charset="-122"/>
              </a:rPr>
              <a:t>  </a:t>
            </a:r>
            <a:r>
              <a:rPr b="1">
                <a:latin typeface="微软雅黑" panose="020B0503020204020204" pitchFamily="34" charset="-122"/>
                <a:ea typeface="微软雅黑" panose="020B0503020204020204" pitchFamily="34" charset="-122"/>
                <a:cs typeface="微软雅黑" panose="020B0503020204020204" pitchFamily="34" charset="-122"/>
              </a:rPr>
              <a:t>（3）活动后期：</a:t>
            </a:r>
            <a:r>
              <a:rPr>
                <a:latin typeface="微软雅黑" panose="020B0503020204020204" pitchFamily="34" charset="-122"/>
                <a:ea typeface="微软雅黑" panose="020B0503020204020204" pitchFamily="34" charset="-122"/>
                <a:cs typeface="微软雅黑" panose="020B0503020204020204" pitchFamily="34" charset="-122"/>
              </a:rPr>
              <a:t>与园内活动一样，活动后期教师应该对活动情况做出适当的总结，并对整个活动过程中幼儿的行动做出适当评价。</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78280" y="343535"/>
            <a:ext cx="804100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sym typeface="+mn-ea"/>
              </a:rPr>
              <a:t>三、家庭中的幼儿科学活动举例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sym typeface="+mn-ea"/>
            </a:endParaRPr>
          </a:p>
        </p:txBody>
      </p:sp>
      <p:sp>
        <p:nvSpPr>
          <p:cNvPr id="6" name="文本框 5"/>
          <p:cNvSpPr txBox="1"/>
          <p:nvPr/>
        </p:nvSpPr>
        <p:spPr>
          <a:xfrm>
            <a:off x="3984625" y="1211580"/>
            <a:ext cx="3807460" cy="450850"/>
          </a:xfrm>
          <a:prstGeom prst="rect">
            <a:avLst/>
          </a:prstGeom>
          <a:noFill/>
        </p:spPr>
        <p:txBody>
          <a:bodyPr wrap="square" rtlCol="0" anchor="t">
            <a:spAutoFit/>
          </a:bodyPr>
          <a:p>
            <a:pPr algn="ctr">
              <a:lnSpc>
                <a:spcPct val="130000"/>
              </a:lnSpc>
            </a:pPr>
            <a:r>
              <a:rPr b="1">
                <a:solidFill>
                  <a:srgbClr val="FF0000"/>
                </a:solidFill>
                <a:latin typeface="微软雅黑" panose="020B0503020204020204" pitchFamily="34" charset="-122"/>
                <a:ea typeface="微软雅黑" panose="020B0503020204020204" pitchFamily="34" charset="-122"/>
                <a:cs typeface="华文楷体" panose="02010600040101010101" charset="-122"/>
              </a:rPr>
              <a:t>中班：家庭小制作——喷泉</a:t>
            </a:r>
            <a:endParaRPr b="1">
              <a:solidFill>
                <a:srgbClr val="FF0000"/>
              </a:solidFill>
              <a:latin typeface="微软雅黑" panose="020B0503020204020204" pitchFamily="34" charset="-122"/>
              <a:ea typeface="微软雅黑" panose="020B0503020204020204" pitchFamily="34" charset="-122"/>
              <a:cs typeface="华文楷体" panose="02010600040101010101" charset="-122"/>
            </a:endParaRPr>
          </a:p>
        </p:txBody>
      </p:sp>
      <p:sp>
        <p:nvSpPr>
          <p:cNvPr id="30" name="文本框 29"/>
          <p:cNvSpPr txBox="1"/>
          <p:nvPr/>
        </p:nvSpPr>
        <p:spPr>
          <a:xfrm>
            <a:off x="469900" y="1662430"/>
            <a:ext cx="11085195" cy="4659630"/>
          </a:xfrm>
          <a:prstGeom prst="rect">
            <a:avLst/>
          </a:prstGeom>
          <a:noFill/>
        </p:spPr>
        <p:txBody>
          <a:bodyPr wrap="square" rtlCol="0" anchor="t">
            <a:spAutoFit/>
          </a:bodyPr>
          <a:p>
            <a:pPr>
              <a:lnSpc>
                <a:spcPct val="110000"/>
              </a:lnSpc>
            </a:pPr>
            <a:r>
              <a:rPr b="1">
                <a:latin typeface="华文楷体" panose="02010600040101010101" charset="-122"/>
                <a:ea typeface="华文楷体" panose="02010600040101010101" charset="-122"/>
                <a:cs typeface="华文楷体" panose="02010600040101010101" charset="-122"/>
              </a:rPr>
              <a:t>活动目标：</a:t>
            </a:r>
            <a:endParaRPr>
              <a:latin typeface="华文楷体" panose="02010600040101010101" charset="-122"/>
              <a:ea typeface="华文楷体" panose="02010600040101010101" charset="-122"/>
              <a:cs typeface="华文楷体" panose="02010600040101010101" charset="-122"/>
            </a:endParaRPr>
          </a:p>
          <a:p>
            <a:pPr>
              <a:lnSpc>
                <a:spcPct val="110000"/>
              </a:lnSpc>
            </a:pPr>
            <a:r>
              <a:rPr>
                <a:latin typeface="华文楷体" panose="02010600040101010101" charset="-122"/>
                <a:ea typeface="华文楷体" panose="02010600040101010101" charset="-122"/>
                <a:cs typeface="华文楷体" panose="02010600040101010101" charset="-122"/>
              </a:rPr>
              <a:t>  1. 引导幼儿感受生活中的美好景观。</a:t>
            </a:r>
            <a:endParaRPr>
              <a:latin typeface="华文楷体" panose="02010600040101010101" charset="-122"/>
              <a:ea typeface="华文楷体" panose="02010600040101010101" charset="-122"/>
              <a:cs typeface="华文楷体" panose="02010600040101010101" charset="-122"/>
            </a:endParaRPr>
          </a:p>
          <a:p>
            <a:pPr>
              <a:lnSpc>
                <a:spcPct val="110000"/>
              </a:lnSpc>
            </a:pPr>
            <a:r>
              <a:rPr>
                <a:latin typeface="华文楷体" panose="02010600040101010101" charset="-122"/>
                <a:ea typeface="华文楷体" panose="02010600040101010101" charset="-122"/>
                <a:cs typeface="华文楷体" panose="02010600040101010101" charset="-122"/>
              </a:rPr>
              <a:t>  2. 培养幼儿观察生活现象的习惯与能力。</a:t>
            </a:r>
            <a:endParaRPr>
              <a:latin typeface="华文楷体" panose="02010600040101010101" charset="-122"/>
              <a:ea typeface="华文楷体" panose="02010600040101010101" charset="-122"/>
              <a:cs typeface="华文楷体" panose="02010600040101010101" charset="-122"/>
            </a:endParaRPr>
          </a:p>
          <a:p>
            <a:pPr>
              <a:lnSpc>
                <a:spcPct val="110000"/>
              </a:lnSpc>
            </a:pPr>
            <a:r>
              <a:rPr>
                <a:latin typeface="华文楷体" panose="02010600040101010101" charset="-122"/>
                <a:ea typeface="华文楷体" panose="02010600040101010101" charset="-122"/>
                <a:cs typeface="华文楷体" panose="02010600040101010101" charset="-122"/>
              </a:rPr>
              <a:t>  3. 培养幼儿的动手操作能力，让快乐操作与体验成就感成为幼儿生活的一部分。</a:t>
            </a:r>
            <a:endParaRPr>
              <a:latin typeface="华文楷体" panose="02010600040101010101" charset="-122"/>
              <a:ea typeface="华文楷体" panose="02010600040101010101" charset="-122"/>
              <a:cs typeface="华文楷体" panose="02010600040101010101" charset="-122"/>
            </a:endParaRPr>
          </a:p>
          <a:p>
            <a:pPr>
              <a:lnSpc>
                <a:spcPct val="110000"/>
              </a:lnSpc>
            </a:pPr>
            <a:r>
              <a:rPr b="1">
                <a:latin typeface="华文楷体" panose="02010600040101010101" charset="-122"/>
                <a:ea typeface="华文楷体" panose="02010600040101010101" charset="-122"/>
                <a:cs typeface="华文楷体" panose="02010600040101010101" charset="-122"/>
              </a:rPr>
              <a:t>活动准备：</a:t>
            </a:r>
            <a:endParaRPr>
              <a:latin typeface="华文楷体" panose="02010600040101010101" charset="-122"/>
              <a:ea typeface="华文楷体" panose="02010600040101010101" charset="-122"/>
              <a:cs typeface="华文楷体" panose="02010600040101010101" charset="-122"/>
            </a:endParaRPr>
          </a:p>
          <a:p>
            <a:pPr>
              <a:lnSpc>
                <a:spcPct val="110000"/>
              </a:lnSpc>
            </a:pPr>
            <a:r>
              <a:rPr>
                <a:latin typeface="华文楷体" panose="02010600040101010101" charset="-122"/>
                <a:ea typeface="华文楷体" panose="02010600040101010101" charset="-122"/>
                <a:cs typeface="华文楷体" panose="02010600040101010101" charset="-122"/>
              </a:rPr>
              <a:t>   塑料瓶若干个，水、针。</a:t>
            </a:r>
            <a:endParaRPr>
              <a:latin typeface="华文楷体" panose="02010600040101010101" charset="-122"/>
              <a:ea typeface="华文楷体" panose="02010600040101010101" charset="-122"/>
              <a:cs typeface="华文楷体" panose="02010600040101010101" charset="-122"/>
            </a:endParaRPr>
          </a:p>
          <a:p>
            <a:pPr>
              <a:lnSpc>
                <a:spcPct val="110000"/>
              </a:lnSpc>
            </a:pPr>
            <a:r>
              <a:rPr b="1">
                <a:latin typeface="华文楷体" panose="02010600040101010101" charset="-122"/>
                <a:ea typeface="华文楷体" panose="02010600040101010101" charset="-122"/>
                <a:cs typeface="华文楷体" panose="02010600040101010101" charset="-122"/>
              </a:rPr>
              <a:t>活动过程： </a:t>
            </a:r>
            <a:endParaRPr b="1">
              <a:latin typeface="华文楷体" panose="02010600040101010101" charset="-122"/>
              <a:ea typeface="华文楷体" panose="02010600040101010101" charset="-122"/>
              <a:cs typeface="华文楷体" panose="02010600040101010101" charset="-122"/>
            </a:endParaRPr>
          </a:p>
          <a:p>
            <a:pPr>
              <a:lnSpc>
                <a:spcPct val="110000"/>
              </a:lnSpc>
            </a:pPr>
            <a:r>
              <a:rPr b="1">
                <a:latin typeface="华文楷体" panose="02010600040101010101" charset="-122"/>
                <a:ea typeface="华文楷体" panose="02010600040101010101" charset="-122"/>
                <a:cs typeface="华文楷体" panose="02010600040101010101" charset="-122"/>
              </a:rPr>
              <a:t>   </a:t>
            </a:r>
            <a:r>
              <a:rPr>
                <a:latin typeface="华文楷体" panose="02010600040101010101" charset="-122"/>
                <a:ea typeface="华文楷体" panose="02010600040101010101" charset="-122"/>
                <a:cs typeface="华文楷体" panose="02010600040101010101" charset="-122"/>
              </a:rPr>
              <a:t>1. 家长带幼儿玩水，观看喷泉，激发幼儿活动兴趣。引导幼儿洗手时感受水的冲击力；带领幼儿观看喷泉，发现喷泉的远、近、高、低、弯、曲等差异现象，感受喷泉美景。</a:t>
            </a:r>
            <a:endParaRPr>
              <a:latin typeface="华文楷体" panose="02010600040101010101" charset="-122"/>
              <a:ea typeface="华文楷体" panose="02010600040101010101" charset="-122"/>
              <a:cs typeface="华文楷体" panose="02010600040101010101" charset="-122"/>
            </a:endParaRPr>
          </a:p>
          <a:p>
            <a:pPr>
              <a:lnSpc>
                <a:spcPct val="110000"/>
              </a:lnSpc>
            </a:pPr>
            <a:r>
              <a:rPr>
                <a:latin typeface="华文楷体" panose="02010600040101010101" charset="-122"/>
                <a:ea typeface="华文楷体" panose="02010600040101010101" charset="-122"/>
                <a:cs typeface="华文楷体" panose="02010600040101010101" charset="-122"/>
              </a:rPr>
              <a:t>   2. 让幼儿自由玩水（将水盛入空塑料瓶内，然后倒进、倒出）。</a:t>
            </a:r>
            <a:endParaRPr>
              <a:latin typeface="华文楷体" panose="02010600040101010101" charset="-122"/>
              <a:ea typeface="华文楷体" panose="02010600040101010101" charset="-122"/>
              <a:cs typeface="华文楷体" panose="02010600040101010101" charset="-122"/>
            </a:endParaRPr>
          </a:p>
          <a:p>
            <a:pPr>
              <a:lnSpc>
                <a:spcPct val="110000"/>
              </a:lnSpc>
            </a:pPr>
            <a:r>
              <a:rPr>
                <a:latin typeface="华文楷体" panose="02010600040101010101" charset="-122"/>
                <a:ea typeface="华文楷体" panose="02010600040101010101" charset="-122"/>
                <a:cs typeface="华文楷体" panose="02010600040101010101" charset="-122"/>
              </a:rPr>
              <a:t>   3. 家长引导幼儿回顾观看到的喷泉景象，并与幼儿一起想方设法尝试做出喷泉（边做边引导幼儿讲述操作过程）。</a:t>
            </a:r>
            <a:endParaRPr>
              <a:latin typeface="华文楷体" panose="02010600040101010101" charset="-122"/>
              <a:ea typeface="华文楷体" panose="02010600040101010101" charset="-122"/>
              <a:cs typeface="华文楷体" panose="02010600040101010101" charset="-122"/>
            </a:endParaRPr>
          </a:p>
          <a:p>
            <a:pPr>
              <a:lnSpc>
                <a:spcPct val="110000"/>
              </a:lnSpc>
            </a:pPr>
            <a:r>
              <a:rPr>
                <a:latin typeface="华文楷体" panose="02010600040101010101" charset="-122"/>
                <a:ea typeface="华文楷体" panose="02010600040101010101" charset="-122"/>
                <a:cs typeface="华文楷体" panose="02010600040101010101" charset="-122"/>
              </a:rPr>
              <a:t>   4. 通过改变瓶盖针孔的大小、手用力的大小，以及塑料瓶的方位，来改变喷泉水柱的远、近、高、低、弯、曲等状态（边做边引导幼儿讲述现象）。</a:t>
            </a:r>
            <a:endParaRPr>
              <a:latin typeface="华文楷体" panose="02010600040101010101" charset="-122"/>
              <a:ea typeface="华文楷体" panose="02010600040101010101" charset="-122"/>
              <a:cs typeface="华文楷体" panose="02010600040101010101" charset="-122"/>
            </a:endParaRPr>
          </a:p>
          <a:p>
            <a:pPr>
              <a:lnSpc>
                <a:spcPct val="110000"/>
              </a:lnSpc>
            </a:pPr>
            <a:r>
              <a:rPr>
                <a:latin typeface="华文楷体" panose="02010600040101010101" charset="-122"/>
                <a:ea typeface="华文楷体" panose="02010600040101010101" charset="-122"/>
                <a:cs typeface="华文楷体" panose="02010600040101010101" charset="-122"/>
              </a:rPr>
              <a:t>   5. 让幼儿自已制作喷泉（家长适当提供帮助）。</a:t>
            </a:r>
            <a:endParaRPr>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78280" y="343535"/>
            <a:ext cx="8041005"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sym typeface="+mn-ea"/>
              </a:rPr>
              <a:t>三、家庭中的幼儿科学活动举例</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sym typeface="+mn-ea"/>
            </a:endParaRPr>
          </a:p>
        </p:txBody>
      </p:sp>
      <p:sp>
        <p:nvSpPr>
          <p:cNvPr id="30" name="文本框 29"/>
          <p:cNvSpPr txBox="1"/>
          <p:nvPr/>
        </p:nvSpPr>
        <p:spPr>
          <a:xfrm>
            <a:off x="457200" y="1411605"/>
            <a:ext cx="11085195" cy="2968625"/>
          </a:xfrm>
          <a:prstGeom prst="rect">
            <a:avLst/>
          </a:prstGeom>
          <a:noFill/>
        </p:spPr>
        <p:txBody>
          <a:bodyPr wrap="square" rtlCol="0" anchor="t">
            <a:spAutoFit/>
          </a:bodyPr>
          <a:p>
            <a:pPr>
              <a:lnSpc>
                <a:spcPct val="130000"/>
              </a:lnSpc>
            </a:pPr>
            <a:r>
              <a:rPr b="1">
                <a:latin typeface="华文楷体" panose="02010600040101010101" charset="-122"/>
                <a:ea typeface="华文楷体" panose="02010600040101010101" charset="-122"/>
                <a:cs typeface="华文楷体" panose="02010600040101010101" charset="-122"/>
              </a:rPr>
              <a:t>活动建议：</a:t>
            </a:r>
            <a:endParaRPr b="1">
              <a:latin typeface="华文楷体" panose="02010600040101010101" charset="-122"/>
              <a:ea typeface="华文楷体" panose="02010600040101010101" charset="-122"/>
              <a:cs typeface="华文楷体" panose="02010600040101010101" charset="-122"/>
            </a:endParaRPr>
          </a:p>
          <a:p>
            <a:pPr>
              <a:lnSpc>
                <a:spcPct val="130000"/>
              </a:lnSpc>
            </a:pPr>
            <a:r>
              <a:rPr b="1">
                <a:latin typeface="华文楷体" panose="02010600040101010101" charset="-122"/>
                <a:ea typeface="华文楷体" panose="02010600040101010101" charset="-122"/>
                <a:cs typeface="华文楷体" panose="02010600040101010101" charset="-122"/>
              </a:rPr>
              <a:t>    </a:t>
            </a:r>
            <a:r>
              <a:rPr>
                <a:latin typeface="华文楷体" panose="02010600040101010101" charset="-122"/>
                <a:ea typeface="华文楷体" panose="02010600040101010101" charset="-122"/>
                <a:cs typeface="华文楷体" panose="02010600040101010101" charset="-122"/>
              </a:rPr>
              <a:t>注意事项：用针给瓶盖打孔应由成人完成，避免伤到幼儿。</a:t>
            </a:r>
            <a:endParaRPr>
              <a:latin typeface="华文楷体" panose="02010600040101010101" charset="-122"/>
              <a:ea typeface="华文楷体" panose="02010600040101010101" charset="-122"/>
              <a:cs typeface="华文楷体" panose="02010600040101010101" charset="-122"/>
            </a:endParaRPr>
          </a:p>
          <a:p>
            <a:pPr>
              <a:lnSpc>
                <a:spcPct val="130000"/>
              </a:lnSpc>
            </a:pPr>
            <a:r>
              <a:rPr>
                <a:latin typeface="华文楷体" panose="02010600040101010101" charset="-122"/>
                <a:ea typeface="华文楷体" panose="02010600040101010101" charset="-122"/>
                <a:cs typeface="华文楷体" panose="02010600040101010101" charset="-122"/>
              </a:rPr>
              <a:t>    活动延伸：可引导幼儿用塑料瓶给小花小草喷水，以培养他们节约用水的意识。</a:t>
            </a:r>
            <a:endParaRPr>
              <a:latin typeface="华文楷体" panose="02010600040101010101" charset="-122"/>
              <a:ea typeface="华文楷体" panose="02010600040101010101" charset="-122"/>
              <a:cs typeface="华文楷体" panose="02010600040101010101" charset="-122"/>
            </a:endParaRPr>
          </a:p>
          <a:p>
            <a:pPr>
              <a:lnSpc>
                <a:spcPct val="130000"/>
              </a:lnSpc>
            </a:pPr>
            <a:r>
              <a:rPr b="1">
                <a:latin typeface="华文楷体" panose="02010600040101010101" charset="-122"/>
                <a:ea typeface="华文楷体" panose="02010600040101010101" charset="-122"/>
                <a:cs typeface="华文楷体" panose="02010600040101010101" charset="-122"/>
              </a:rPr>
              <a:t>活动分析：</a:t>
            </a:r>
            <a:endParaRPr b="1">
              <a:latin typeface="华文楷体" panose="02010600040101010101" charset="-122"/>
              <a:ea typeface="华文楷体" panose="02010600040101010101" charset="-122"/>
              <a:cs typeface="华文楷体" panose="02010600040101010101" charset="-122"/>
            </a:endParaRPr>
          </a:p>
          <a:p>
            <a:pPr>
              <a:lnSpc>
                <a:spcPct val="130000"/>
              </a:lnSpc>
            </a:pPr>
            <a:r>
              <a:rPr b="1">
                <a:latin typeface="华文楷体" panose="02010600040101010101" charset="-122"/>
                <a:ea typeface="华文楷体" panose="02010600040101010101" charset="-122"/>
                <a:cs typeface="华文楷体" panose="02010600040101010101" charset="-122"/>
              </a:rPr>
              <a:t>    </a:t>
            </a:r>
            <a:r>
              <a:rPr>
                <a:latin typeface="华文楷体" panose="02010600040101010101" charset="-122"/>
                <a:ea typeface="华文楷体" panose="02010600040101010101" charset="-122"/>
                <a:cs typeface="华文楷体" panose="02010600040101010101" charset="-122"/>
              </a:rPr>
              <a:t>幼儿期是人的自然意识萌发、习惯养成和思维能力发展的重要时期，在这个时期家长可以充分利用生活中的一些现象，激发幼儿的好奇心，帮助幼儿学会观察、思考和动手操作。这种观察实践活动既能让幼儿拥有快乐的生活，培养他们良好的观察习惯和细致、有条理、有耐心的个性品质，又发展了他们的思维能力和动手操作能力，使他们体验到了力、速度、角度、远、近、高、低、弯、曲等知识在生活中的实际应用。</a:t>
            </a:r>
            <a:endParaRPr>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1955800" y="183515"/>
            <a:ext cx="2940685"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思考与练习</a:t>
            </a:r>
            <a:endParaRPr lang="zh-CN" altLang="en-US" sz="3200" b="1" dirty="0" smtClean="0">
              <a:latin typeface="方正少儿_GBK" panose="03000509000000000000" charset="-122"/>
              <a:ea typeface="方正少儿_GBK" panose="03000509000000000000" charset="-122"/>
            </a:endParaRPr>
          </a:p>
        </p:txBody>
      </p:sp>
      <p:sp>
        <p:nvSpPr>
          <p:cNvPr id="62" name="文本框 61"/>
          <p:cNvSpPr txBox="1"/>
          <p:nvPr/>
        </p:nvSpPr>
        <p:spPr>
          <a:xfrm>
            <a:off x="546100" y="1549400"/>
            <a:ext cx="11167745" cy="3580765"/>
          </a:xfrm>
          <a:prstGeom prst="rect">
            <a:avLst/>
          </a:prstGeom>
          <a:noFill/>
        </p:spPr>
        <p:txBody>
          <a:bodyPr wrap="square" rtlCol="0" anchor="t">
            <a:spAutoFit/>
          </a:bodyPr>
          <a:p>
            <a:pPr>
              <a:lnSpc>
                <a:spcPct val="210000"/>
              </a:lnSpc>
            </a:pPr>
            <a:r>
              <a:rPr dirty="0" smtClean="0">
                <a:latin typeface="Arial" panose="020B0604020202020204" pitchFamily="34" charset="0"/>
                <a:ea typeface="微软雅黑" panose="020B0503020204020204" pitchFamily="34" charset="-122"/>
              </a:rPr>
              <a:t>1. 科学游戏活动有哪些独特的教育价值？</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2. 设计科学游戏活动应该遵循哪些原则？</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3. 科学游戏活动有哪些类型？</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4. 请谈谈如何从生活中生成科学教育内容。</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5. 家庭在幼儿科学教育中能发挥哪些作用？</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6. 社区在幼儿科学教育中能发挥哪些作用？</a:t>
            </a:r>
            <a:endParaRPr dirty="0" smtClean="0">
              <a:latin typeface="Arial" panose="020B0604020202020204" pitchFamily="34" charset="0"/>
              <a:ea typeface="微软雅黑" panose="020B0503020204020204" pitchFamily="34" charset="-122"/>
            </a:endParaRPr>
          </a:p>
        </p:txBody>
      </p:sp>
      <p:sp>
        <p:nvSpPr>
          <p:cNvPr id="63" name="wallet_31368"/>
          <p:cNvSpPr>
            <a:spLocks noChangeAspect="1"/>
          </p:cNvSpPr>
          <p:nvPr/>
        </p:nvSpPr>
        <p:spPr bwMode="auto">
          <a:xfrm>
            <a:off x="1231900" y="273685"/>
            <a:ext cx="557530" cy="550545"/>
          </a:xfrm>
          <a:custGeom>
            <a:avLst/>
            <a:gdLst>
              <a:gd name="T0" fmla="*/ 3327 w 4719"/>
              <a:gd name="T1" fmla="*/ 3049 h 4660"/>
              <a:gd name="T2" fmla="*/ 3171 w 4719"/>
              <a:gd name="T3" fmla="*/ 3204 h 4660"/>
              <a:gd name="T4" fmla="*/ 3015 w 4719"/>
              <a:gd name="T5" fmla="*/ 3049 h 4660"/>
              <a:gd name="T6" fmla="*/ 3171 w 4719"/>
              <a:gd name="T7" fmla="*/ 2893 h 4660"/>
              <a:gd name="T8" fmla="*/ 3327 w 4719"/>
              <a:gd name="T9" fmla="*/ 3049 h 4660"/>
              <a:gd name="T10" fmla="*/ 4216 w 4719"/>
              <a:gd name="T11" fmla="*/ 1131 h 4660"/>
              <a:gd name="T12" fmla="*/ 4328 w 4719"/>
              <a:gd name="T13" fmla="*/ 1019 h 4660"/>
              <a:gd name="T14" fmla="*/ 4216 w 4719"/>
              <a:gd name="T15" fmla="*/ 907 h 4660"/>
              <a:gd name="T16" fmla="*/ 3615 w 4719"/>
              <a:gd name="T17" fmla="*/ 907 h 4660"/>
              <a:gd name="T18" fmla="*/ 3688 w 4719"/>
              <a:gd name="T19" fmla="*/ 1131 h 4660"/>
              <a:gd name="T20" fmla="*/ 4216 w 4719"/>
              <a:gd name="T21" fmla="*/ 1131 h 4660"/>
              <a:gd name="T22" fmla="*/ 4719 w 4719"/>
              <a:gd name="T23" fmla="*/ 2925 h 4660"/>
              <a:gd name="T24" fmla="*/ 4719 w 4719"/>
              <a:gd name="T25" fmla="*/ 3212 h 4660"/>
              <a:gd name="T26" fmla="*/ 4488 w 4719"/>
              <a:gd name="T27" fmla="*/ 3529 h 4660"/>
              <a:gd name="T28" fmla="*/ 4488 w 4719"/>
              <a:gd name="T29" fmla="*/ 4511 h 4660"/>
              <a:gd name="T30" fmla="*/ 4338 w 4719"/>
              <a:gd name="T31" fmla="*/ 4660 h 4660"/>
              <a:gd name="T32" fmla="*/ 150 w 4719"/>
              <a:gd name="T33" fmla="*/ 4660 h 4660"/>
              <a:gd name="T34" fmla="*/ 0 w 4719"/>
              <a:gd name="T35" fmla="*/ 4511 h 4660"/>
              <a:gd name="T36" fmla="*/ 0 w 4719"/>
              <a:gd name="T37" fmla="*/ 1531 h 4660"/>
              <a:gd name="T38" fmla="*/ 3 w 4719"/>
              <a:gd name="T39" fmla="*/ 1504 h 4660"/>
              <a:gd name="T40" fmla="*/ 0 w 4719"/>
              <a:gd name="T41" fmla="*/ 1456 h 4660"/>
              <a:gd name="T42" fmla="*/ 444 w 4719"/>
              <a:gd name="T43" fmla="*/ 907 h 4660"/>
              <a:gd name="T44" fmla="*/ 627 w 4719"/>
              <a:gd name="T45" fmla="*/ 907 h 4660"/>
              <a:gd name="T46" fmla="*/ 604 w 4719"/>
              <a:gd name="T47" fmla="*/ 930 h 4660"/>
              <a:gd name="T48" fmla="*/ 596 w 4719"/>
              <a:gd name="T49" fmla="*/ 1131 h 4660"/>
              <a:gd name="T50" fmla="*/ 444 w 4719"/>
              <a:gd name="T51" fmla="*/ 1131 h 4660"/>
              <a:gd name="T52" fmla="*/ 234 w 4719"/>
              <a:gd name="T53" fmla="*/ 1382 h 4660"/>
              <a:gd name="T54" fmla="*/ 4338 w 4719"/>
              <a:gd name="T55" fmla="*/ 1382 h 4660"/>
              <a:gd name="T56" fmla="*/ 4488 w 4719"/>
              <a:gd name="T57" fmla="*/ 1531 h 4660"/>
              <a:gd name="T58" fmla="*/ 4488 w 4719"/>
              <a:gd name="T59" fmla="*/ 2607 h 4660"/>
              <a:gd name="T60" fmla="*/ 4719 w 4719"/>
              <a:gd name="T61" fmla="*/ 2925 h 4660"/>
              <a:gd name="T62" fmla="*/ 4645 w 4719"/>
              <a:gd name="T63" fmla="*/ 2925 h 4660"/>
              <a:gd name="T64" fmla="*/ 4383 w 4719"/>
              <a:gd name="T65" fmla="*/ 2664 h 4660"/>
              <a:gd name="T66" fmla="*/ 3070 w 4719"/>
              <a:gd name="T67" fmla="*/ 2664 h 4660"/>
              <a:gd name="T68" fmla="*/ 2671 w 4719"/>
              <a:gd name="T69" fmla="*/ 3063 h 4660"/>
              <a:gd name="T70" fmla="*/ 3070 w 4719"/>
              <a:gd name="T71" fmla="*/ 3462 h 4660"/>
              <a:gd name="T72" fmla="*/ 4454 w 4719"/>
              <a:gd name="T73" fmla="*/ 3462 h 4660"/>
              <a:gd name="T74" fmla="*/ 4645 w 4719"/>
              <a:gd name="T75" fmla="*/ 3212 h 4660"/>
              <a:gd name="T76" fmla="*/ 4645 w 4719"/>
              <a:gd name="T77" fmla="*/ 2925 h 4660"/>
              <a:gd name="T78" fmla="*/ 4645 w 4719"/>
              <a:gd name="T79" fmla="*/ 2925 h 4660"/>
              <a:gd name="T80" fmla="*/ 3667 w 4719"/>
              <a:gd name="T81" fmla="*/ 1276 h 4660"/>
              <a:gd name="T82" fmla="*/ 3465 w 4719"/>
              <a:gd name="T83" fmla="*/ 755 h 4660"/>
              <a:gd name="T84" fmla="*/ 2119 w 4719"/>
              <a:gd name="T85" fmla="*/ 1276 h 4660"/>
              <a:gd name="T86" fmla="*/ 3667 w 4719"/>
              <a:gd name="T87" fmla="*/ 1276 h 4660"/>
              <a:gd name="T88" fmla="*/ 734 w 4719"/>
              <a:gd name="T89" fmla="*/ 1276 h 4660"/>
              <a:gd name="T90" fmla="*/ 1116 w 4719"/>
              <a:gd name="T91" fmla="*/ 1276 h 4660"/>
              <a:gd name="T92" fmla="*/ 3334 w 4719"/>
              <a:gd name="T93" fmla="*/ 417 h 4660"/>
              <a:gd name="T94" fmla="*/ 3208 w 4719"/>
              <a:gd name="T95" fmla="*/ 90 h 4660"/>
              <a:gd name="T96" fmla="*/ 3056 w 4719"/>
              <a:gd name="T97" fmla="*/ 23 h 4660"/>
              <a:gd name="T98" fmla="*/ 724 w 4719"/>
              <a:gd name="T99" fmla="*/ 927 h 4660"/>
              <a:gd name="T100" fmla="*/ 657 w 4719"/>
              <a:gd name="T101" fmla="*/ 1078 h 4660"/>
              <a:gd name="T102" fmla="*/ 734 w 4719"/>
              <a:gd name="T103" fmla="*/ 1276 h 4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19" h="4660">
                <a:moveTo>
                  <a:pt x="3327" y="3049"/>
                </a:moveTo>
                <a:cubicBezTo>
                  <a:pt x="3327" y="3135"/>
                  <a:pt x="3257" y="3204"/>
                  <a:pt x="3171" y="3204"/>
                </a:cubicBezTo>
                <a:cubicBezTo>
                  <a:pt x="3085" y="3204"/>
                  <a:pt x="3015" y="3135"/>
                  <a:pt x="3015" y="3049"/>
                </a:cubicBezTo>
                <a:cubicBezTo>
                  <a:pt x="3015" y="2963"/>
                  <a:pt x="3085" y="2893"/>
                  <a:pt x="3171" y="2893"/>
                </a:cubicBezTo>
                <a:cubicBezTo>
                  <a:pt x="3257" y="2893"/>
                  <a:pt x="3327" y="2963"/>
                  <a:pt x="3327" y="3049"/>
                </a:cubicBezTo>
                <a:close/>
                <a:moveTo>
                  <a:pt x="4216" y="1131"/>
                </a:moveTo>
                <a:cubicBezTo>
                  <a:pt x="4278" y="1131"/>
                  <a:pt x="4328" y="1081"/>
                  <a:pt x="4328" y="1019"/>
                </a:cubicBezTo>
                <a:cubicBezTo>
                  <a:pt x="4328" y="957"/>
                  <a:pt x="4278" y="907"/>
                  <a:pt x="4216" y="907"/>
                </a:cubicBezTo>
                <a:lnTo>
                  <a:pt x="3615" y="907"/>
                </a:lnTo>
                <a:lnTo>
                  <a:pt x="3688" y="1131"/>
                </a:lnTo>
                <a:lnTo>
                  <a:pt x="4216" y="1131"/>
                </a:lnTo>
                <a:close/>
                <a:moveTo>
                  <a:pt x="4719" y="2925"/>
                </a:moveTo>
                <a:lnTo>
                  <a:pt x="4719" y="3212"/>
                </a:lnTo>
                <a:cubicBezTo>
                  <a:pt x="4719" y="3360"/>
                  <a:pt x="4621" y="3485"/>
                  <a:pt x="4488" y="3529"/>
                </a:cubicBezTo>
                <a:lnTo>
                  <a:pt x="4488" y="4511"/>
                </a:lnTo>
                <a:cubicBezTo>
                  <a:pt x="4488" y="4593"/>
                  <a:pt x="4421" y="4660"/>
                  <a:pt x="4338" y="4660"/>
                </a:cubicBezTo>
                <a:lnTo>
                  <a:pt x="150" y="4660"/>
                </a:lnTo>
                <a:cubicBezTo>
                  <a:pt x="67" y="4660"/>
                  <a:pt x="0" y="4593"/>
                  <a:pt x="0" y="4511"/>
                </a:cubicBezTo>
                <a:lnTo>
                  <a:pt x="0" y="1531"/>
                </a:lnTo>
                <a:cubicBezTo>
                  <a:pt x="0" y="1522"/>
                  <a:pt x="1" y="1513"/>
                  <a:pt x="3" y="1504"/>
                </a:cubicBezTo>
                <a:cubicBezTo>
                  <a:pt x="1" y="1488"/>
                  <a:pt x="0" y="1472"/>
                  <a:pt x="0" y="1456"/>
                </a:cubicBezTo>
                <a:cubicBezTo>
                  <a:pt x="0" y="1207"/>
                  <a:pt x="198" y="907"/>
                  <a:pt x="444" y="907"/>
                </a:cubicBezTo>
                <a:lnTo>
                  <a:pt x="627" y="907"/>
                </a:lnTo>
                <a:cubicBezTo>
                  <a:pt x="620" y="915"/>
                  <a:pt x="612" y="922"/>
                  <a:pt x="604" y="930"/>
                </a:cubicBezTo>
                <a:cubicBezTo>
                  <a:pt x="550" y="984"/>
                  <a:pt x="547" y="1073"/>
                  <a:pt x="596" y="1131"/>
                </a:cubicBezTo>
                <a:lnTo>
                  <a:pt x="444" y="1131"/>
                </a:lnTo>
                <a:cubicBezTo>
                  <a:pt x="357" y="1131"/>
                  <a:pt x="264" y="1261"/>
                  <a:pt x="234" y="1382"/>
                </a:cubicBezTo>
                <a:lnTo>
                  <a:pt x="4338" y="1382"/>
                </a:lnTo>
                <a:cubicBezTo>
                  <a:pt x="4421" y="1382"/>
                  <a:pt x="4488" y="1449"/>
                  <a:pt x="4488" y="1531"/>
                </a:cubicBezTo>
                <a:lnTo>
                  <a:pt x="4488" y="2607"/>
                </a:lnTo>
                <a:cubicBezTo>
                  <a:pt x="4621" y="2651"/>
                  <a:pt x="4719" y="2776"/>
                  <a:pt x="4719" y="2925"/>
                </a:cubicBezTo>
                <a:close/>
                <a:moveTo>
                  <a:pt x="4645" y="2925"/>
                </a:moveTo>
                <a:cubicBezTo>
                  <a:pt x="4645" y="2781"/>
                  <a:pt x="4527" y="2664"/>
                  <a:pt x="4383" y="2664"/>
                </a:cubicBezTo>
                <a:lnTo>
                  <a:pt x="3070" y="2664"/>
                </a:lnTo>
                <a:cubicBezTo>
                  <a:pt x="2850" y="2664"/>
                  <a:pt x="2671" y="2842"/>
                  <a:pt x="2671" y="3063"/>
                </a:cubicBezTo>
                <a:cubicBezTo>
                  <a:pt x="2671" y="3283"/>
                  <a:pt x="2850" y="3462"/>
                  <a:pt x="3070" y="3462"/>
                </a:cubicBezTo>
                <a:lnTo>
                  <a:pt x="4454" y="3462"/>
                </a:lnTo>
                <a:cubicBezTo>
                  <a:pt x="4563" y="3431"/>
                  <a:pt x="4645" y="3331"/>
                  <a:pt x="4645" y="3212"/>
                </a:cubicBezTo>
                <a:lnTo>
                  <a:pt x="4645" y="2925"/>
                </a:lnTo>
                <a:lnTo>
                  <a:pt x="4645" y="2925"/>
                </a:lnTo>
                <a:close/>
                <a:moveTo>
                  <a:pt x="3667" y="1276"/>
                </a:moveTo>
                <a:lnTo>
                  <a:pt x="3465" y="755"/>
                </a:lnTo>
                <a:lnTo>
                  <a:pt x="2119" y="1276"/>
                </a:lnTo>
                <a:lnTo>
                  <a:pt x="3667" y="1276"/>
                </a:lnTo>
                <a:close/>
                <a:moveTo>
                  <a:pt x="734" y="1276"/>
                </a:moveTo>
                <a:lnTo>
                  <a:pt x="1116" y="1276"/>
                </a:lnTo>
                <a:lnTo>
                  <a:pt x="3334" y="417"/>
                </a:lnTo>
                <a:lnTo>
                  <a:pt x="3208" y="90"/>
                </a:lnTo>
                <a:cubicBezTo>
                  <a:pt x="3184" y="30"/>
                  <a:pt x="3116" y="0"/>
                  <a:pt x="3056" y="23"/>
                </a:cubicBezTo>
                <a:lnTo>
                  <a:pt x="724" y="927"/>
                </a:lnTo>
                <a:cubicBezTo>
                  <a:pt x="664" y="950"/>
                  <a:pt x="634" y="1018"/>
                  <a:pt x="657" y="1078"/>
                </a:cubicBezTo>
                <a:lnTo>
                  <a:pt x="734" y="1276"/>
                </a:lnTo>
                <a:close/>
              </a:path>
            </a:pathLst>
          </a:custGeom>
          <a:solidFill>
            <a:schemeClr val="accent5"/>
          </a:solidFill>
          <a:ln>
            <a:noFill/>
          </a:ln>
        </p:spPr>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ey-open-file-format_28956"/>
          <p:cNvSpPr>
            <a:spLocks noChangeAspect="1"/>
          </p:cNvSpPr>
          <p:nvPr/>
        </p:nvSpPr>
        <p:spPr bwMode="auto">
          <a:xfrm>
            <a:off x="12757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9348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2" name="文本框 1"/>
          <p:cNvSpPr txBox="1"/>
          <p:nvPr/>
        </p:nvSpPr>
        <p:spPr>
          <a:xfrm>
            <a:off x="5295900" y="1681480"/>
            <a:ext cx="1600200" cy="478155"/>
          </a:xfrm>
          <a:prstGeom prst="rect">
            <a:avLst/>
          </a:prstGeom>
          <a:noFill/>
        </p:spPr>
        <p:txBody>
          <a:bodyPr wrap="square" rtlCol="0" anchor="t">
            <a:spAutoFit/>
          </a:bodyPr>
          <a:p>
            <a:pPr>
              <a:lnSpc>
                <a:spcPct val="140000"/>
              </a:lnSpc>
            </a:pPr>
            <a:r>
              <a:rPr b="1" dirty="0" smtClean="0">
                <a:solidFill>
                  <a:srgbClr val="FF0000"/>
                </a:solidFill>
                <a:latin typeface="华文楷体" panose="02010600040101010101" charset="-122"/>
                <a:ea typeface="华文楷体" panose="02010600040101010101" charset="-122"/>
                <a:cs typeface="华文楷体" panose="02010600040101010101" charset="-122"/>
              </a:rPr>
              <a:t>小动物找家 </a:t>
            </a:r>
            <a:endParaRPr b="1" dirty="0" smtClean="0">
              <a:solidFill>
                <a:srgbClr val="FF0000"/>
              </a:solidFill>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521335" y="1202055"/>
            <a:ext cx="9537700" cy="450850"/>
          </a:xfrm>
          <a:prstGeom prst="rect">
            <a:avLst/>
          </a:prstGeom>
          <a:noFill/>
        </p:spPr>
        <p:txBody>
          <a:bodyPr wrap="square" rtlCol="0" anchor="t">
            <a:spAutoFit/>
          </a:bodyPr>
          <a:p>
            <a:pPr>
              <a:lnSpc>
                <a:spcPct val="130000"/>
              </a:lnSpc>
            </a:pPr>
            <a:r>
              <a:rPr lang="zh-CN" altLang="en-US" b="1" dirty="0" smtClean="0">
                <a:solidFill>
                  <a:schemeClr val="tx1">
                    <a:lumMod val="75000"/>
                    <a:lumOff val="25000"/>
                  </a:schemeClr>
                </a:solidFill>
                <a:latin typeface="Arial" panose="020B0604020202020204" pitchFamily="34" charset="0"/>
                <a:ea typeface="微软雅黑" panose="020B0503020204020204" pitchFamily="34" charset="-122"/>
              </a:rPr>
              <a:t>1. 请对下面的游戏——《小动物找家 》进行加工设计，使之成为一项较完善的科学游戏活动。</a:t>
            </a:r>
            <a:endParaRPr lang="zh-CN" altLang="en-US" b="1" dirty="0" smtClean="0">
              <a:solidFill>
                <a:schemeClr val="tx1">
                  <a:lumMod val="75000"/>
                  <a:lumOff val="25000"/>
                </a:schemeClr>
              </a:solidFill>
              <a:latin typeface="Arial" panose="020B0604020202020204" pitchFamily="34" charset="0"/>
              <a:ea typeface="微软雅黑" panose="020B0503020204020204" pitchFamily="34" charset="-122"/>
            </a:endParaRPr>
          </a:p>
        </p:txBody>
      </p:sp>
      <p:sp>
        <p:nvSpPr>
          <p:cNvPr id="3" name="文本框 2"/>
          <p:cNvSpPr txBox="1"/>
          <p:nvPr/>
        </p:nvSpPr>
        <p:spPr>
          <a:xfrm>
            <a:off x="521335" y="2160905"/>
            <a:ext cx="11188065" cy="4246245"/>
          </a:xfrm>
          <a:prstGeom prst="rect">
            <a:avLst/>
          </a:prstGeom>
          <a:noFill/>
        </p:spPr>
        <p:txBody>
          <a:bodyPr wrap="square" rtlCol="0" anchor="t">
            <a:spAutoFit/>
          </a:bodyPr>
          <a:p>
            <a:r>
              <a:rPr lang="zh-CN" altLang="en-US" b="1">
                <a:latin typeface="华文楷体" panose="02010600040101010101" charset="-122"/>
                <a:ea typeface="华文楷体" panose="02010600040101010101" charset="-122"/>
                <a:cs typeface="华文楷体" panose="02010600040101010101" charset="-122"/>
              </a:rPr>
              <a:t>活动目标：</a:t>
            </a:r>
            <a:endParaRPr lang="zh-CN" altLang="en-US" b="1">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通过游戏使幼儿熟悉各种动物的不同生活环境，进一步懂得保护小动物的生活环境。</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活动准备：</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各种小动物头饰若干，如鱼、鸭子、鸡、蝴蝶、蜜蜂、老虎、狮子、狐狸等。</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活动过程：</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（1）用积木或小椅子搭成几个不同的环境，如池塘、花丛、山洞、树林等。</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（2）每个幼儿戴着一个动物头饰，平均分成两组，不但要考虑到人数的均等，还需考虑动物种类的相同。</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（3）游戏开始，随着音乐声响起，“小动物”们开始在空地散步，音乐声一停（也可以老师喊“停”或吹哨子），“小动物”们赶快找到自己的“家”，没找到“家”的或找错“家”的小动物被罚下场。</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活动规则：</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（1）游戏结束，看哪组幼儿被罚下的人数多，罚下场少者为胜。</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（2）“小动物”若有一只脚进了“家”，不能算到“家”。</a:t>
            </a:r>
            <a:endParaRPr lang="zh-CN" altLang="en-US">
              <a:latin typeface="华文楷体" panose="02010600040101010101" charset="-122"/>
              <a:ea typeface="华文楷体" panose="02010600040101010101" charset="-122"/>
              <a:cs typeface="华文楷体" panose="02010600040101010101" charset="-122"/>
            </a:endParaRPr>
          </a:p>
          <a:p>
            <a:r>
              <a:rPr lang="zh-CN" altLang="en-US" b="1">
                <a:latin typeface="华文楷体" panose="02010600040101010101" charset="-122"/>
                <a:ea typeface="华文楷体" panose="02010600040101010101" charset="-122"/>
                <a:cs typeface="华文楷体" panose="02010600040101010101" charset="-122"/>
              </a:rPr>
              <a:t>活动说明：</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（1）此游戏适合中班和大班幼儿，教师可根据幼儿的不同年龄，选择不同的动物种类。</a:t>
            </a:r>
            <a:endParaRPr lang="zh-CN" altLang="en-US">
              <a:latin typeface="华文楷体" panose="02010600040101010101" charset="-122"/>
              <a:ea typeface="华文楷体" panose="02010600040101010101" charset="-122"/>
              <a:cs typeface="华文楷体" panose="02010600040101010101" charset="-122"/>
            </a:endParaRPr>
          </a:p>
          <a:p>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（2）“小动物”的“家”也可在地上画若干个圆圈，每个圈内放一些标志，小朋友们能识别即可。</a:t>
            </a:r>
            <a:endParaRPr lang="zh-CN" altLang="en-US">
              <a:latin typeface="华文楷体" panose="02010600040101010101" charset="-122"/>
              <a:ea typeface="华文楷体" panose="02010600040101010101" charset="-122"/>
              <a:cs typeface="华文楷体" panose="0201060004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key-open-file-format_28956"/>
          <p:cNvSpPr>
            <a:spLocks noChangeAspect="1"/>
          </p:cNvSpPr>
          <p:nvPr/>
        </p:nvSpPr>
        <p:spPr bwMode="auto">
          <a:xfrm>
            <a:off x="12757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9348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7" name="文本框 6"/>
          <p:cNvSpPr txBox="1"/>
          <p:nvPr/>
        </p:nvSpPr>
        <p:spPr>
          <a:xfrm>
            <a:off x="502285" y="1390015"/>
            <a:ext cx="10475595"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2. 请设计科学游戏活动《雨是怎么形成的》，并以此为题进行幼儿科学游戏模拟教学。</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descr="u=3596846142,2736738638&amp;fm=253&amp;fmt=auto&amp;app=138&amp;f=JPEG.webp"/>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3086100" y="2034540"/>
            <a:ext cx="6019800" cy="4269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635"/>
            <a:ext cx="12192000" cy="6858000"/>
          </a:xfrm>
          <a:prstGeom prst="rect">
            <a:avLst/>
          </a:prstGeom>
        </p:spPr>
      </p:pic>
      <p:sp>
        <p:nvSpPr>
          <p:cNvPr id="11" name="18"/>
          <p:cNvSpPr>
            <a:spLocks noChangeArrowheads="1"/>
          </p:cNvSpPr>
          <p:nvPr>
            <p:custDataLst>
              <p:tags r:id="rId2"/>
            </p:custDataLst>
          </p:nvPr>
        </p:nvSpPr>
        <p:spPr bwMode="auto">
          <a:xfrm flipH="1">
            <a:off x="2015782" y="2666343"/>
            <a:ext cx="8159266" cy="923290"/>
          </a:xfrm>
          <a:prstGeom prst="rect">
            <a:avLst/>
          </a:prstGeom>
          <a:noFill/>
          <a:ln w="12700">
            <a:noFill/>
            <a:miter lim="800000"/>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6000" b="1" spc="300" dirty="0">
                <a:solidFill>
                  <a:srgbClr val="5DB7C0"/>
                </a:solidFill>
                <a:latin typeface="微软雅黑" panose="020B0503020204020204" pitchFamily="34" charset="-122"/>
                <a:ea typeface="微软雅黑" panose="020B0503020204020204" pitchFamily="34" charset="-122"/>
                <a:cs typeface="宋体" panose="02010600030101010101" pitchFamily="2" charset="-122"/>
              </a:rPr>
              <a:t>谢 谢 观 看</a:t>
            </a:r>
            <a:r>
              <a:rPr lang="en-US" altLang="zh-CN" sz="6000" b="1" spc="300" dirty="0">
                <a:solidFill>
                  <a:srgbClr val="5DB7C0"/>
                </a:solidFill>
                <a:latin typeface="微软雅黑" panose="020B0503020204020204" pitchFamily="34" charset="-122"/>
                <a:ea typeface="微软雅黑" panose="020B0503020204020204" pitchFamily="34" charset="-122"/>
                <a:cs typeface="宋体" panose="02010600030101010101" pitchFamily="2" charset="-122"/>
              </a:rPr>
              <a:t>!</a:t>
            </a:r>
            <a:endParaRPr lang="en-US" altLang="zh-CN" sz="6000" b="1" spc="300" dirty="0">
              <a:solidFill>
                <a:srgbClr val="5DB7C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2" name="文本框 11"/>
          <p:cNvSpPr txBox="1"/>
          <p:nvPr/>
        </p:nvSpPr>
        <p:spPr>
          <a:xfrm>
            <a:off x="2846618" y="1958486"/>
            <a:ext cx="6767282" cy="707886"/>
          </a:xfrm>
          <a:prstGeom prst="rect">
            <a:avLst/>
          </a:prstGeom>
          <a:noFill/>
        </p:spPr>
        <p:txBody>
          <a:bodyPr wrap="none" rtlCol="0">
            <a:prstTxWarp prst="textArchUp">
              <a:avLst/>
            </a:prstTxWarp>
            <a:spAutoFit/>
          </a:bodyPr>
          <a:lstStyle/>
          <a:p>
            <a:pPr algn="ctr"/>
            <a:r>
              <a:rPr lang="en-US" altLang="zh-CN" sz="7200" b="1" dirty="0">
                <a:solidFill>
                  <a:srgbClr val="5DB7C0"/>
                </a:solidFill>
                <a:latin typeface="微软雅黑" panose="020B0503020204020204" pitchFamily="34" charset="-122"/>
                <a:ea typeface="微软雅黑" panose="020B0503020204020204" pitchFamily="34" charset="-122"/>
              </a:rPr>
              <a:t>TEACHERS COURSEWARE</a:t>
            </a:r>
            <a:endParaRPr lang="zh-CN" altLang="en-US" sz="7200" b="1" dirty="0">
              <a:solidFill>
                <a:srgbClr val="5DB7C0"/>
              </a:solidFill>
              <a:latin typeface="微软雅黑" panose="020B0503020204020204" pitchFamily="34" charset="-122"/>
              <a:ea typeface="微软雅黑" panose="020B0503020204020204" pitchFamily="34" charset="-122"/>
            </a:endParaRPr>
          </a:p>
        </p:txBody>
      </p:sp>
      <p:sp>
        <p:nvSpPr>
          <p:cNvPr id="13" name="矩形 12"/>
          <p:cNvSpPr/>
          <p:nvPr/>
        </p:nvSpPr>
        <p:spPr>
          <a:xfrm flipH="1">
            <a:off x="354012" y="342900"/>
            <a:ext cx="11482388" cy="6173786"/>
          </a:xfrm>
          <a:prstGeom prst="rect">
            <a:avLst/>
          </a:prstGeom>
          <a:noFill/>
          <a:ln>
            <a:solidFill>
              <a:srgbClr val="5DB7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750" fill="hold"/>
                                        <p:tgtEl>
                                          <p:spTgt spid="13"/>
                                        </p:tgtEl>
                                        <p:attrNameLst>
                                          <p:attrName>ppt_w</p:attrName>
                                        </p:attrNameLst>
                                      </p:cBhvr>
                                      <p:tavLst>
                                        <p:tav tm="0">
                                          <p:val>
                                            <p:fltVal val="0"/>
                                          </p:val>
                                        </p:tav>
                                        <p:tav tm="100000">
                                          <p:val>
                                            <p:strVal val="#ppt_w"/>
                                          </p:val>
                                        </p:tav>
                                      </p:tavLst>
                                    </p:anim>
                                    <p:anim calcmode="lin" valueType="num">
                                      <p:cBhvr>
                                        <p:cTn id="12" dur="750" fill="hold"/>
                                        <p:tgtEl>
                                          <p:spTgt spid="13"/>
                                        </p:tgtEl>
                                        <p:attrNameLst>
                                          <p:attrName>ppt_h</p:attrName>
                                        </p:attrNameLst>
                                      </p:cBhvr>
                                      <p:tavLst>
                                        <p:tav tm="0">
                                          <p:val>
                                            <p:fltVal val="0"/>
                                          </p:val>
                                        </p:tav>
                                        <p:tav tm="100000">
                                          <p:val>
                                            <p:strVal val="#ppt_h"/>
                                          </p:val>
                                        </p:tav>
                                      </p:tavLst>
                                    </p:anim>
                                    <p:animEffect transition="in" filter="fade">
                                      <p:cBhvr>
                                        <p:cTn id="13" dur="750"/>
                                        <p:tgtEl>
                                          <p:spTgt spid="13"/>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arn(inVertical)">
                                      <p:cBhvr>
                                        <p:cTn id="17" dur="750"/>
                                        <p:tgtEl>
                                          <p:spTgt spid="11">
                                            <p:txEl>
                                              <p:pRg st="0" end="0"/>
                                            </p:txEl>
                                          </p:spTgt>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一、幼儿科学游戏概述</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485775" y="1254760"/>
            <a:ext cx="412877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（二）幼儿科学游戏的结构与分类</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1"/>
            </p:custDataLst>
          </p:nvPr>
        </p:nvSpPr>
        <p:spPr>
          <a:xfrm>
            <a:off x="485775" y="1989455"/>
            <a:ext cx="4683125" cy="450850"/>
          </a:xfrm>
          <a:prstGeom prst="rect">
            <a:avLst/>
          </a:prstGeom>
          <a:noFill/>
        </p:spPr>
        <p:txBody>
          <a:bodyPr wrap="square" rtlCol="0" anchor="t">
            <a:spAutoFit/>
          </a:bodyPr>
          <a:p>
            <a:pPr>
              <a:lnSpc>
                <a:spcPct val="13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一个较完整的游戏，其结构因素主要有：</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1" name="组合 10"/>
          <p:cNvGrpSpPr/>
          <p:nvPr/>
        </p:nvGrpSpPr>
        <p:grpSpPr>
          <a:xfrm>
            <a:off x="5405755" y="1299845"/>
            <a:ext cx="3281680" cy="2588895"/>
            <a:chOff x="8513" y="2187"/>
            <a:chExt cx="5168" cy="4077"/>
          </a:xfrm>
        </p:grpSpPr>
        <p:sp>
          <p:nvSpPr>
            <p:cNvPr id="12" name="椭圆 11"/>
            <p:cNvSpPr/>
            <p:nvPr>
              <p:custDataLst>
                <p:tags r:id="rId2"/>
              </p:custDataLst>
            </p:nvPr>
          </p:nvSpPr>
          <p:spPr>
            <a:xfrm>
              <a:off x="8513" y="2187"/>
              <a:ext cx="2153" cy="2153"/>
            </a:xfrm>
            <a:prstGeom prst="ellipse">
              <a:avLst/>
            </a:prstGeom>
            <a:gradFill>
              <a:gsLst>
                <a:gs pos="100000">
                  <a:srgbClr val="6096E6"/>
                </a:gs>
                <a:gs pos="0">
                  <a:srgbClr val="6096E6">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l"/>
              <a:r>
                <a:rPr lang="zh-CN" altLang="en-US" sz="2400" b="1">
                  <a:solidFill>
                    <a:schemeClr val="tx1"/>
                  </a:solidFill>
                  <a:latin typeface="微软雅黑" panose="020B0503020204020204" pitchFamily="34" charset="-122"/>
                  <a:ea typeface="微软雅黑" panose="020B0503020204020204" pitchFamily="34" charset="-122"/>
                </a:rPr>
                <a:t>主题</a:t>
              </a:r>
              <a:endParaRPr lang="zh-CN" altLang="en-US" sz="2400" b="1">
                <a:solidFill>
                  <a:schemeClr val="tx1"/>
                </a:solidFill>
                <a:latin typeface="微软雅黑" panose="020B0503020204020204" pitchFamily="34" charset="-122"/>
                <a:ea typeface="微软雅黑" panose="020B0503020204020204" pitchFamily="34" charset="-122"/>
              </a:endParaRPr>
            </a:p>
          </p:txBody>
        </p:sp>
        <p:sp>
          <p:nvSpPr>
            <p:cNvPr id="13" name="椭圆 12"/>
            <p:cNvSpPr/>
            <p:nvPr>
              <p:custDataLst>
                <p:tags r:id="rId3"/>
              </p:custDataLst>
            </p:nvPr>
          </p:nvSpPr>
          <p:spPr>
            <a:xfrm>
              <a:off x="9982" y="2187"/>
              <a:ext cx="2153" cy="2153"/>
            </a:xfrm>
            <a:prstGeom prst="ellipse">
              <a:avLst/>
            </a:prstGeom>
            <a:gradFill>
              <a:gsLst>
                <a:gs pos="0">
                  <a:srgbClr val="56CA95">
                    <a:lumMod val="20000"/>
                    <a:lumOff val="80000"/>
                  </a:srgbClr>
                </a:gs>
                <a:gs pos="100000">
                  <a:srgbClr val="56CA95"/>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400" b="1">
                  <a:solidFill>
                    <a:schemeClr val="tx1"/>
                  </a:solidFill>
                  <a:latin typeface="微软雅黑" panose="020B0503020204020204" pitchFamily="34" charset="-122"/>
                  <a:ea typeface="微软雅黑" panose="020B0503020204020204" pitchFamily="34" charset="-122"/>
                </a:rPr>
                <a:t>内容</a:t>
              </a:r>
              <a:endParaRPr lang="zh-CN" altLang="en-US" sz="2400" b="1">
                <a:solidFill>
                  <a:schemeClr val="tx1"/>
                </a:solidFill>
                <a:latin typeface="微软雅黑" panose="020B0503020204020204" pitchFamily="34" charset="-122"/>
                <a:ea typeface="微软雅黑" panose="020B0503020204020204" pitchFamily="34" charset="-122"/>
              </a:endParaRPr>
            </a:p>
          </p:txBody>
        </p:sp>
        <p:sp>
          <p:nvSpPr>
            <p:cNvPr id="15" name="椭圆 14"/>
            <p:cNvSpPr/>
            <p:nvPr>
              <p:custDataLst>
                <p:tags r:id="rId4"/>
              </p:custDataLst>
            </p:nvPr>
          </p:nvSpPr>
          <p:spPr>
            <a:xfrm>
              <a:off x="11529" y="2187"/>
              <a:ext cx="2153" cy="2153"/>
            </a:xfrm>
            <a:prstGeom prst="ellipse">
              <a:avLst/>
            </a:prstGeom>
            <a:gradFill>
              <a:gsLst>
                <a:gs pos="100000">
                  <a:srgbClr val="FFBA55"/>
                </a:gs>
                <a:gs pos="0">
                  <a:srgbClr val="FFBA55">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400" b="1">
                  <a:solidFill>
                    <a:schemeClr val="tx1"/>
                  </a:solidFill>
                  <a:latin typeface="微软雅黑" panose="020B0503020204020204" pitchFamily="34" charset="-122"/>
                  <a:ea typeface="微软雅黑" panose="020B0503020204020204" pitchFamily="34" charset="-122"/>
                </a:rPr>
                <a:t>情节</a:t>
              </a:r>
              <a:endParaRPr lang="zh-CN" altLang="en-US" sz="2400" b="1">
                <a:solidFill>
                  <a:schemeClr val="tx1"/>
                </a:solidFill>
                <a:latin typeface="微软雅黑" panose="020B0503020204020204" pitchFamily="34" charset="-122"/>
                <a:ea typeface="微软雅黑" panose="020B0503020204020204" pitchFamily="34" charset="-122"/>
              </a:endParaRPr>
            </a:p>
          </p:txBody>
        </p:sp>
        <p:sp>
          <p:nvSpPr>
            <p:cNvPr id="17" name="椭圆 16"/>
            <p:cNvSpPr/>
            <p:nvPr>
              <p:custDataLst>
                <p:tags r:id="rId5"/>
              </p:custDataLst>
            </p:nvPr>
          </p:nvSpPr>
          <p:spPr>
            <a:xfrm>
              <a:off x="11529" y="4112"/>
              <a:ext cx="2153" cy="2153"/>
            </a:xfrm>
            <a:prstGeom prst="ellipse">
              <a:avLst/>
            </a:prstGeom>
            <a:gradFill>
              <a:gsLst>
                <a:gs pos="100000">
                  <a:srgbClr val="EC5F74"/>
                </a:gs>
                <a:gs pos="0">
                  <a:srgbClr val="EC5F74">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r"/>
              <a:r>
                <a:rPr lang="zh-CN" altLang="en-US" sz="2400" b="1">
                  <a:solidFill>
                    <a:schemeClr val="tx1"/>
                  </a:solidFill>
                  <a:latin typeface="微软雅黑" panose="020B0503020204020204" pitchFamily="34" charset="-122"/>
                  <a:ea typeface="微软雅黑" panose="020B0503020204020204" pitchFamily="34" charset="-122"/>
                </a:rPr>
                <a:t>规则</a:t>
              </a:r>
              <a:endParaRPr lang="zh-CN" altLang="en-US" sz="2400" b="1">
                <a:solidFill>
                  <a:schemeClr val="tx1"/>
                </a:solidFill>
                <a:latin typeface="微软雅黑" panose="020B0503020204020204" pitchFamily="34" charset="-122"/>
                <a:ea typeface="微软雅黑" panose="020B0503020204020204" pitchFamily="34" charset="-122"/>
              </a:endParaRPr>
            </a:p>
          </p:txBody>
        </p:sp>
        <p:sp>
          <p:nvSpPr>
            <p:cNvPr id="18" name="椭圆 17"/>
            <p:cNvSpPr/>
            <p:nvPr>
              <p:custDataLst>
                <p:tags r:id="rId6"/>
              </p:custDataLst>
            </p:nvPr>
          </p:nvSpPr>
          <p:spPr>
            <a:xfrm>
              <a:off x="9982" y="4112"/>
              <a:ext cx="2153" cy="2153"/>
            </a:xfrm>
            <a:prstGeom prst="ellipse">
              <a:avLst/>
            </a:prstGeom>
            <a:gradFill>
              <a:gsLst>
                <a:gs pos="100000">
                  <a:srgbClr val="58B6E5"/>
                </a:gs>
                <a:gs pos="0">
                  <a:srgbClr val="58B6E5">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r"/>
              <a:r>
                <a:rPr lang="zh-CN" altLang="en-US" sz="2400" b="1">
                  <a:solidFill>
                    <a:schemeClr val="tx1"/>
                  </a:solidFill>
                  <a:latin typeface="微软雅黑" panose="020B0503020204020204" pitchFamily="34" charset="-122"/>
                  <a:ea typeface="微软雅黑" panose="020B0503020204020204" pitchFamily="34" charset="-122"/>
                </a:rPr>
                <a:t>角色</a:t>
              </a:r>
              <a:endParaRPr lang="zh-CN" altLang="en-US" sz="2400" b="1">
                <a:solidFill>
                  <a:schemeClr val="tx1"/>
                </a:solidFill>
                <a:latin typeface="微软雅黑" panose="020B0503020204020204" pitchFamily="34" charset="-122"/>
                <a:ea typeface="微软雅黑" panose="020B0503020204020204" pitchFamily="34" charset="-122"/>
              </a:endParaRPr>
            </a:p>
          </p:txBody>
        </p:sp>
        <p:sp>
          <p:nvSpPr>
            <p:cNvPr id="19" name="椭圆 18"/>
            <p:cNvSpPr/>
            <p:nvPr>
              <p:custDataLst>
                <p:tags r:id="rId7"/>
              </p:custDataLst>
            </p:nvPr>
          </p:nvSpPr>
          <p:spPr>
            <a:xfrm>
              <a:off x="8513" y="4112"/>
              <a:ext cx="2153" cy="2153"/>
            </a:xfrm>
            <a:prstGeom prst="ellipse">
              <a:avLst/>
            </a:prstGeom>
            <a:gradFill>
              <a:gsLst>
                <a:gs pos="100000">
                  <a:srgbClr val="F18870"/>
                </a:gs>
                <a:gs pos="0">
                  <a:srgbClr val="F18870">
                    <a:lumMod val="20000"/>
                    <a:lumOff val="80000"/>
                  </a:srgbClr>
                </a:gs>
              </a:gsLst>
              <a:lin ang="5400000" scaled="0"/>
            </a:gra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r>
                <a:rPr lang="zh-CN" altLang="en-US" sz="2400" b="1">
                  <a:solidFill>
                    <a:schemeClr val="tx1"/>
                  </a:solidFill>
                  <a:latin typeface="微软雅黑" panose="020B0503020204020204" pitchFamily="34" charset="-122"/>
                  <a:ea typeface="微软雅黑" panose="020B0503020204020204" pitchFamily="34" charset="-122"/>
                </a:rPr>
                <a:t>动作</a:t>
              </a:r>
              <a:endParaRPr lang="zh-CN" altLang="en-US" sz="2400" b="1">
                <a:solidFill>
                  <a:schemeClr val="tx1"/>
                </a:solidFill>
                <a:latin typeface="微软雅黑" panose="020B0503020204020204" pitchFamily="34" charset="-122"/>
                <a:ea typeface="微软雅黑" panose="020B0503020204020204" pitchFamily="34" charset="-122"/>
              </a:endParaRPr>
            </a:p>
          </p:txBody>
        </p:sp>
      </p:grpSp>
      <p:sp>
        <p:nvSpPr>
          <p:cNvPr id="14" name="文本框 13"/>
          <p:cNvSpPr txBox="1"/>
          <p:nvPr>
            <p:custDataLst>
              <p:tags r:id="rId8"/>
            </p:custDataLst>
          </p:nvPr>
        </p:nvSpPr>
        <p:spPr>
          <a:xfrm>
            <a:off x="485775" y="3735070"/>
            <a:ext cx="4683125" cy="450850"/>
          </a:xfrm>
          <a:prstGeom prst="rect">
            <a:avLst/>
          </a:prstGeom>
          <a:noFill/>
        </p:spPr>
        <p:txBody>
          <a:bodyPr wrap="square" rtlCol="0" anchor="t">
            <a:spAutoFit/>
          </a:bodyPr>
          <a:p>
            <a:pPr>
              <a:lnSpc>
                <a:spcPct val="13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幼儿科学游戏主要分为</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2" name="组合 51"/>
          <p:cNvGrpSpPr/>
          <p:nvPr/>
        </p:nvGrpSpPr>
        <p:grpSpPr>
          <a:xfrm>
            <a:off x="453390" y="4485005"/>
            <a:ext cx="2005965" cy="1162050"/>
            <a:chOff x="2210" y="7385"/>
            <a:chExt cx="3159" cy="1830"/>
          </a:xfrm>
        </p:grpSpPr>
        <p:sp>
          <p:nvSpPr>
            <p:cNvPr id="20" name="圆角矩形 19"/>
            <p:cNvSpPr/>
            <p:nvPr>
              <p:custDataLst>
                <p:tags r:id="rId9"/>
              </p:custDataLst>
            </p:nvPr>
          </p:nvSpPr>
          <p:spPr>
            <a:xfrm rot="360000">
              <a:off x="2405" y="7619"/>
              <a:ext cx="2965" cy="1597"/>
            </a:xfrm>
            <a:prstGeom prst="roundRect">
              <a:avLst/>
            </a:prstGeom>
            <a:solidFill>
              <a:srgbClr val="6096E6">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1" name="圆角矩形 20"/>
            <p:cNvSpPr/>
            <p:nvPr>
              <p:custDataLst>
                <p:tags r:id="rId10"/>
              </p:custDataLst>
            </p:nvPr>
          </p:nvSpPr>
          <p:spPr>
            <a:xfrm>
              <a:off x="2210" y="7385"/>
              <a:ext cx="2965" cy="1597"/>
            </a:xfrm>
            <a:prstGeom prst="roundRect">
              <a:avLst/>
            </a:prstGeom>
            <a:noFill/>
            <a:ln>
              <a:solidFill>
                <a:srgbClr val="6096E6">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25" name="圆角矩形 24"/>
            <p:cNvSpPr/>
            <p:nvPr>
              <p:custDataLst>
                <p:tags r:id="rId11"/>
              </p:custDataLst>
            </p:nvPr>
          </p:nvSpPr>
          <p:spPr>
            <a:xfrm>
              <a:off x="2290" y="7466"/>
              <a:ext cx="2965" cy="1597"/>
            </a:xfrm>
            <a:prstGeom prst="roundRect">
              <a:avLst/>
            </a:prstGeom>
            <a:solidFill>
              <a:srgbClr val="6096E6">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6" name="文本框 55"/>
            <p:cNvSpPr txBox="1"/>
            <p:nvPr>
              <p:custDataLst>
                <p:tags r:id="rId12"/>
              </p:custDataLst>
            </p:nvPr>
          </p:nvSpPr>
          <p:spPr>
            <a:xfrm>
              <a:off x="2532" y="7730"/>
              <a:ext cx="2482" cy="1070"/>
            </a:xfrm>
            <a:prstGeom prst="rect">
              <a:avLst/>
            </a:prstGeom>
            <a:noFill/>
          </p:spPr>
          <p:txBody>
            <a:bodyPr wrap="square" bIns="0" rtlCol="0">
              <a:normAutofit lnSpcReduction="10000"/>
              <a:scene3d>
                <a:camera prst="orthographicFront"/>
                <a:lightRig rig="threePt" dir="t"/>
              </a:scene3d>
            </a:bodyPr>
            <a:p>
              <a:pPr algn="ctr"/>
              <a:r>
                <a:rPr lang="zh-CN" altLang="en-US" sz="2000">
                  <a:solidFill>
                    <a:srgbClr val="6096E6">
                      <a:lumMod val="75000"/>
                    </a:srgbClr>
                  </a:solidFill>
                  <a:effectLst/>
                  <a:uFillTx/>
                  <a:latin typeface="思源黑体 CN Heavy" panose="020B0A00000000000000" charset="-122"/>
                  <a:ea typeface="思源黑体 CN Heavy" panose="020B0A00000000000000" charset="-122"/>
                </a:rPr>
                <a:t>感官游戏</a:t>
              </a:r>
              <a:endParaRPr lang="zh-CN" altLang="en-US" sz="2000">
                <a:solidFill>
                  <a:srgbClr val="6096E6">
                    <a:lumMod val="75000"/>
                  </a:srgbClr>
                </a:solidFill>
                <a:effectLst/>
                <a:uFillTx/>
                <a:latin typeface="思源黑体 CN Heavy" panose="020B0A00000000000000" charset="-122"/>
                <a:ea typeface="思源黑体 CN Heavy" panose="020B0A00000000000000" charset="-122"/>
              </a:endParaRPr>
            </a:p>
          </p:txBody>
        </p:sp>
      </p:grpSp>
      <p:grpSp>
        <p:nvGrpSpPr>
          <p:cNvPr id="59" name="组合 58"/>
          <p:cNvGrpSpPr/>
          <p:nvPr/>
        </p:nvGrpSpPr>
        <p:grpSpPr>
          <a:xfrm>
            <a:off x="5100320" y="4485005"/>
            <a:ext cx="2005965" cy="1162050"/>
            <a:chOff x="2231" y="10008"/>
            <a:chExt cx="3159" cy="1830"/>
          </a:xfrm>
        </p:grpSpPr>
        <p:sp>
          <p:nvSpPr>
            <p:cNvPr id="30" name="圆角矩形 29"/>
            <p:cNvSpPr/>
            <p:nvPr>
              <p:custDataLst>
                <p:tags r:id="rId13"/>
              </p:custDataLst>
            </p:nvPr>
          </p:nvSpPr>
          <p:spPr>
            <a:xfrm rot="360000">
              <a:off x="2426" y="10242"/>
              <a:ext cx="2965" cy="1597"/>
            </a:xfrm>
            <a:prstGeom prst="roundRect">
              <a:avLst/>
            </a:prstGeom>
            <a:solidFill>
              <a:srgbClr val="56CA9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1" name="圆角矩形 30"/>
            <p:cNvSpPr/>
            <p:nvPr>
              <p:custDataLst>
                <p:tags r:id="rId14"/>
              </p:custDataLst>
            </p:nvPr>
          </p:nvSpPr>
          <p:spPr>
            <a:xfrm>
              <a:off x="2231" y="10008"/>
              <a:ext cx="2965" cy="1597"/>
            </a:xfrm>
            <a:prstGeom prst="roundRect">
              <a:avLst/>
            </a:prstGeom>
            <a:noFill/>
            <a:ln>
              <a:solidFill>
                <a:srgbClr val="56CA95">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2" name="圆角矩形 31"/>
            <p:cNvSpPr/>
            <p:nvPr>
              <p:custDataLst>
                <p:tags r:id="rId15"/>
              </p:custDataLst>
            </p:nvPr>
          </p:nvSpPr>
          <p:spPr>
            <a:xfrm>
              <a:off x="2311" y="10088"/>
              <a:ext cx="2965" cy="1597"/>
            </a:xfrm>
            <a:prstGeom prst="roundRect">
              <a:avLst/>
            </a:prstGeom>
            <a:solidFill>
              <a:srgbClr val="56CA95">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3" name="文本框 32"/>
            <p:cNvSpPr txBox="1"/>
            <p:nvPr>
              <p:custDataLst>
                <p:tags r:id="rId16"/>
              </p:custDataLst>
            </p:nvPr>
          </p:nvSpPr>
          <p:spPr>
            <a:xfrm>
              <a:off x="2553" y="10352"/>
              <a:ext cx="2482" cy="1070"/>
            </a:xfrm>
            <a:prstGeom prst="rect">
              <a:avLst/>
            </a:prstGeom>
            <a:noFill/>
          </p:spPr>
          <p:txBody>
            <a:bodyPr wrap="square" bIns="0" rtlCol="0">
              <a:normAutofit lnSpcReduction="10000"/>
              <a:scene3d>
                <a:camera prst="orthographicFront"/>
                <a:lightRig rig="threePt" dir="t"/>
              </a:scene3d>
            </a:bodyPr>
            <a:p>
              <a:pPr algn="ctr"/>
              <a:r>
                <a:rPr lang="zh-CN" altLang="en-US" sz="2000">
                  <a:solidFill>
                    <a:srgbClr val="56CA95">
                      <a:lumMod val="75000"/>
                    </a:srgbClr>
                  </a:solidFill>
                  <a:effectLst/>
                  <a:uFillTx/>
                  <a:latin typeface="思源黑体 CN Heavy" panose="020B0A00000000000000" charset="-122"/>
                  <a:ea typeface="思源黑体 CN Heavy" panose="020B0A00000000000000" charset="-122"/>
                </a:rPr>
                <a:t>操作游戏</a:t>
              </a:r>
              <a:endParaRPr lang="zh-CN" altLang="en-US" sz="2000">
                <a:solidFill>
                  <a:srgbClr val="56CA95">
                    <a:lumMod val="75000"/>
                  </a:srgbClr>
                </a:solidFill>
                <a:effectLst/>
                <a:uFillTx/>
                <a:latin typeface="思源黑体 CN Heavy" panose="020B0A00000000000000" charset="-122"/>
                <a:ea typeface="思源黑体 CN Heavy" panose="020B0A00000000000000" charset="-122"/>
              </a:endParaRPr>
            </a:p>
          </p:txBody>
        </p:sp>
      </p:grpSp>
      <p:grpSp>
        <p:nvGrpSpPr>
          <p:cNvPr id="61" name="组合 60"/>
          <p:cNvGrpSpPr/>
          <p:nvPr/>
        </p:nvGrpSpPr>
        <p:grpSpPr>
          <a:xfrm>
            <a:off x="9772650" y="4485005"/>
            <a:ext cx="2005965" cy="1162050"/>
            <a:chOff x="2249" y="12631"/>
            <a:chExt cx="3159" cy="1830"/>
          </a:xfrm>
        </p:grpSpPr>
        <p:sp>
          <p:nvSpPr>
            <p:cNvPr id="37" name="圆角矩形 36"/>
            <p:cNvSpPr/>
            <p:nvPr>
              <p:custDataLst>
                <p:tags r:id="rId17"/>
              </p:custDataLst>
            </p:nvPr>
          </p:nvSpPr>
          <p:spPr>
            <a:xfrm rot="360000">
              <a:off x="2444" y="12865"/>
              <a:ext cx="2965" cy="1597"/>
            </a:xfrm>
            <a:prstGeom prst="roundRect">
              <a:avLst/>
            </a:prstGeom>
            <a:solidFill>
              <a:srgbClr val="F18870">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8" name="圆角矩形 37"/>
            <p:cNvSpPr/>
            <p:nvPr>
              <p:custDataLst>
                <p:tags r:id="rId18"/>
              </p:custDataLst>
            </p:nvPr>
          </p:nvSpPr>
          <p:spPr>
            <a:xfrm>
              <a:off x="2249" y="12631"/>
              <a:ext cx="2965" cy="1597"/>
            </a:xfrm>
            <a:prstGeom prst="roundRect">
              <a:avLst/>
            </a:prstGeom>
            <a:noFill/>
            <a:ln>
              <a:solidFill>
                <a:srgbClr val="F18870">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39" name="圆角矩形 38"/>
            <p:cNvSpPr/>
            <p:nvPr>
              <p:custDataLst>
                <p:tags r:id="rId19"/>
              </p:custDataLst>
            </p:nvPr>
          </p:nvSpPr>
          <p:spPr>
            <a:xfrm>
              <a:off x="2329" y="12712"/>
              <a:ext cx="2965" cy="1597"/>
            </a:xfrm>
            <a:prstGeom prst="roundRect">
              <a:avLst/>
            </a:prstGeom>
            <a:solidFill>
              <a:srgbClr val="F18870">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1" name="文本框 40"/>
            <p:cNvSpPr txBox="1"/>
            <p:nvPr>
              <p:custDataLst>
                <p:tags r:id="rId20"/>
              </p:custDataLst>
            </p:nvPr>
          </p:nvSpPr>
          <p:spPr>
            <a:xfrm>
              <a:off x="2571" y="12976"/>
              <a:ext cx="2482" cy="1070"/>
            </a:xfrm>
            <a:prstGeom prst="rect">
              <a:avLst/>
            </a:prstGeom>
            <a:noFill/>
          </p:spPr>
          <p:txBody>
            <a:bodyPr wrap="square" bIns="0" rtlCol="0">
              <a:normAutofit lnSpcReduction="10000"/>
              <a:scene3d>
                <a:camera prst="orthographicFront"/>
                <a:lightRig rig="threePt" dir="t"/>
              </a:scene3d>
            </a:bodyPr>
            <a:p>
              <a:pPr algn="ctr"/>
              <a:r>
                <a:rPr lang="zh-CN" altLang="en-US" sz="2000">
                  <a:solidFill>
                    <a:srgbClr val="F18870">
                      <a:lumMod val="75000"/>
                    </a:srgbClr>
                  </a:solidFill>
                  <a:effectLst/>
                  <a:uFillTx/>
                  <a:latin typeface="思源黑体 CN Heavy" panose="020B0A00000000000000" charset="-122"/>
                  <a:ea typeface="思源黑体 CN Heavy" panose="020B0A00000000000000" charset="-122"/>
                </a:rPr>
                <a:t>竞赛游戏</a:t>
              </a:r>
              <a:endParaRPr lang="zh-CN" altLang="en-US" sz="2000">
                <a:solidFill>
                  <a:srgbClr val="F18870">
                    <a:lumMod val="75000"/>
                  </a:srgbClr>
                </a:solidFill>
                <a:effectLst/>
                <a:uFillTx/>
                <a:latin typeface="思源黑体 CN Heavy" panose="020B0A00000000000000" charset="-122"/>
                <a:ea typeface="思源黑体 CN Heavy" panose="020B0A00000000000000" charset="-122"/>
              </a:endParaRPr>
            </a:p>
          </p:txBody>
        </p:sp>
      </p:grpSp>
      <p:grpSp>
        <p:nvGrpSpPr>
          <p:cNvPr id="55" name="组合 54"/>
          <p:cNvGrpSpPr/>
          <p:nvPr/>
        </p:nvGrpSpPr>
        <p:grpSpPr>
          <a:xfrm>
            <a:off x="2789555" y="4485005"/>
            <a:ext cx="1980565" cy="1162050"/>
            <a:chOff x="11488" y="8696"/>
            <a:chExt cx="3119" cy="1830"/>
          </a:xfrm>
        </p:grpSpPr>
        <p:sp>
          <p:nvSpPr>
            <p:cNvPr id="43" name="圆角矩形 42"/>
            <p:cNvSpPr/>
            <p:nvPr>
              <p:custDataLst>
                <p:tags r:id="rId21"/>
              </p:custDataLst>
            </p:nvPr>
          </p:nvSpPr>
          <p:spPr>
            <a:xfrm>
              <a:off x="11488" y="8696"/>
              <a:ext cx="2965" cy="1597"/>
            </a:xfrm>
            <a:prstGeom prst="roundRect">
              <a:avLst/>
            </a:prstGeom>
            <a:noFill/>
            <a:ln>
              <a:solidFill>
                <a:srgbClr val="58B6E5">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4" name="圆角矩形 43"/>
            <p:cNvSpPr/>
            <p:nvPr>
              <p:custDataLst>
                <p:tags r:id="rId22"/>
              </p:custDataLst>
            </p:nvPr>
          </p:nvSpPr>
          <p:spPr>
            <a:xfrm rot="360000">
              <a:off x="11643" y="8930"/>
              <a:ext cx="2965" cy="1597"/>
            </a:xfrm>
            <a:prstGeom prst="roundRect">
              <a:avLst/>
            </a:prstGeom>
            <a:solidFill>
              <a:srgbClr val="58B6E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5" name="圆角矩形 44"/>
            <p:cNvSpPr/>
            <p:nvPr>
              <p:custDataLst>
                <p:tags r:id="rId23"/>
              </p:custDataLst>
            </p:nvPr>
          </p:nvSpPr>
          <p:spPr>
            <a:xfrm>
              <a:off x="11499" y="8777"/>
              <a:ext cx="2965" cy="1597"/>
            </a:xfrm>
            <a:prstGeom prst="roundRect">
              <a:avLst/>
            </a:prstGeom>
            <a:solidFill>
              <a:srgbClr val="58B6E5">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6" name="文本框 45"/>
            <p:cNvSpPr txBox="1"/>
            <p:nvPr>
              <p:custDataLst>
                <p:tags r:id="rId24"/>
              </p:custDataLst>
            </p:nvPr>
          </p:nvSpPr>
          <p:spPr>
            <a:xfrm>
              <a:off x="11741" y="9041"/>
              <a:ext cx="2482" cy="1070"/>
            </a:xfrm>
            <a:prstGeom prst="rect">
              <a:avLst/>
            </a:prstGeom>
            <a:noFill/>
          </p:spPr>
          <p:txBody>
            <a:bodyPr wrap="square" bIns="0" rtlCol="0">
              <a:normAutofit lnSpcReduction="10000"/>
              <a:scene3d>
                <a:camera prst="orthographicFront"/>
                <a:lightRig rig="threePt" dir="t"/>
              </a:scene3d>
            </a:bodyPr>
            <a:p>
              <a:pPr algn="ctr"/>
              <a:r>
                <a:rPr lang="zh-CN" altLang="en-US" sz="2000">
                  <a:solidFill>
                    <a:srgbClr val="58B6E5">
                      <a:lumMod val="75000"/>
                    </a:srgbClr>
                  </a:solidFill>
                  <a:effectLst/>
                  <a:uFillTx/>
                  <a:latin typeface="思源黑体 CN Heavy" panose="020B0A00000000000000" charset="-122"/>
                  <a:ea typeface="思源黑体 CN Heavy" panose="020B0A00000000000000" charset="-122"/>
                </a:rPr>
                <a:t>情景性游戏</a:t>
              </a:r>
              <a:endParaRPr lang="zh-CN" altLang="en-US" sz="2000">
                <a:solidFill>
                  <a:srgbClr val="58B6E5">
                    <a:lumMod val="75000"/>
                  </a:srgbClr>
                </a:solidFill>
                <a:effectLst/>
                <a:uFillTx/>
                <a:latin typeface="思源黑体 CN Heavy" panose="020B0A00000000000000" charset="-122"/>
                <a:ea typeface="思源黑体 CN Heavy" panose="020B0A00000000000000" charset="-122"/>
              </a:endParaRPr>
            </a:p>
          </p:txBody>
        </p:sp>
      </p:grpSp>
      <p:grpSp>
        <p:nvGrpSpPr>
          <p:cNvPr id="60" name="组合 59"/>
          <p:cNvGrpSpPr/>
          <p:nvPr/>
        </p:nvGrpSpPr>
        <p:grpSpPr>
          <a:xfrm>
            <a:off x="7436485" y="4485005"/>
            <a:ext cx="2005965" cy="1162685"/>
            <a:chOff x="11467" y="11319"/>
            <a:chExt cx="3159" cy="1831"/>
          </a:xfrm>
        </p:grpSpPr>
        <p:sp>
          <p:nvSpPr>
            <p:cNvPr id="48" name="圆角矩形 47"/>
            <p:cNvSpPr/>
            <p:nvPr>
              <p:custDataLst>
                <p:tags r:id="rId25"/>
              </p:custDataLst>
            </p:nvPr>
          </p:nvSpPr>
          <p:spPr>
            <a:xfrm rot="360000">
              <a:off x="11662" y="11554"/>
              <a:ext cx="2965" cy="1597"/>
            </a:xfrm>
            <a:prstGeom prst="roundRect">
              <a:avLst/>
            </a:prstGeom>
            <a:solidFill>
              <a:srgbClr val="FFBA5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49" name="圆角矩形 48"/>
            <p:cNvSpPr/>
            <p:nvPr>
              <p:custDataLst>
                <p:tags r:id="rId26"/>
              </p:custDataLst>
            </p:nvPr>
          </p:nvSpPr>
          <p:spPr>
            <a:xfrm>
              <a:off x="11467" y="11319"/>
              <a:ext cx="2965" cy="1597"/>
            </a:xfrm>
            <a:prstGeom prst="roundRect">
              <a:avLst/>
            </a:prstGeom>
            <a:noFill/>
            <a:ln>
              <a:solidFill>
                <a:srgbClr val="FFBA55">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0" name="圆角矩形 49"/>
            <p:cNvSpPr/>
            <p:nvPr>
              <p:custDataLst>
                <p:tags r:id="rId27"/>
              </p:custDataLst>
            </p:nvPr>
          </p:nvSpPr>
          <p:spPr>
            <a:xfrm>
              <a:off x="11547" y="11400"/>
              <a:ext cx="2965" cy="1597"/>
            </a:xfrm>
            <a:prstGeom prst="roundRect">
              <a:avLst/>
            </a:prstGeom>
            <a:solidFill>
              <a:srgbClr val="FFBA55">
                <a:lumMod val="20000"/>
                <a:lumOff val="80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1" name="文本框 50"/>
            <p:cNvSpPr txBox="1"/>
            <p:nvPr>
              <p:custDataLst>
                <p:tags r:id="rId28"/>
              </p:custDataLst>
            </p:nvPr>
          </p:nvSpPr>
          <p:spPr>
            <a:xfrm>
              <a:off x="11789" y="11664"/>
              <a:ext cx="2482" cy="1070"/>
            </a:xfrm>
            <a:prstGeom prst="rect">
              <a:avLst/>
            </a:prstGeom>
            <a:noFill/>
          </p:spPr>
          <p:txBody>
            <a:bodyPr wrap="square" bIns="0" rtlCol="0">
              <a:normAutofit lnSpcReduction="10000"/>
              <a:scene3d>
                <a:camera prst="orthographicFront"/>
                <a:lightRig rig="threePt" dir="t"/>
              </a:scene3d>
            </a:bodyPr>
            <a:p>
              <a:pPr algn="ctr"/>
              <a:r>
                <a:rPr lang="zh-CN" altLang="en-US" sz="2000">
                  <a:solidFill>
                    <a:srgbClr val="FFBA55">
                      <a:lumMod val="75000"/>
                    </a:srgbClr>
                  </a:solidFill>
                  <a:effectLst/>
                  <a:uFillTx/>
                  <a:latin typeface="思源黑体 CN Heavy" panose="020B0A00000000000000" charset="-122"/>
                  <a:ea typeface="思源黑体 CN Heavy" panose="020B0A00000000000000" charset="-122"/>
                </a:rPr>
                <a:t>运动性游戏</a:t>
              </a:r>
              <a:endParaRPr lang="zh-CN" altLang="en-US" sz="2000">
                <a:solidFill>
                  <a:srgbClr val="FFBA55">
                    <a:lumMod val="75000"/>
                  </a:srgbClr>
                </a:solidFill>
                <a:effectLst/>
                <a:uFillTx/>
                <a:latin typeface="思源黑体 CN Heavy" panose="020B0A00000000000000" charset="-122"/>
                <a:ea typeface="思源黑体 CN Heavy" panose="020B0A00000000000000"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一、幼儿科学游戏概述</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（三）幼儿科学游戏与科学探究的关联性</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485775" y="2051050"/>
            <a:ext cx="11161395" cy="3138170"/>
          </a:xfrm>
          <a:prstGeom prst="rect">
            <a:avLst/>
          </a:prstGeom>
          <a:noFill/>
        </p:spPr>
        <p:txBody>
          <a:bodyPr wrap="square" rtlCol="0" anchor="t">
            <a:spAutoFit/>
          </a:bodyPr>
          <a:p>
            <a:pPr marL="285750" indent="-285750">
              <a:lnSpc>
                <a:spcPct val="150000"/>
              </a:lnSpc>
              <a:buFont typeface="Wingdings" panose="05000000000000000000" charset="0"/>
              <a:buChar char="n"/>
            </a:pPr>
            <a:r>
              <a:rPr>
                <a:latin typeface="微软雅黑" panose="020B0503020204020204" pitchFamily="34" charset="-122"/>
                <a:ea typeface="微软雅黑" panose="020B0503020204020204" pitchFamily="34" charset="-122"/>
                <a:cs typeface="微软雅黑" panose="020B0503020204020204" pitchFamily="34" charset="-122"/>
              </a:rPr>
              <a:t>科学游戏和科学探究都是幼儿与物质材料直接、主动相互作用的过程。无论是科学游戏，还是科学探究活动，都会呈现出一定的科学现象，蕴含一定的科学原理。</a:t>
            </a:r>
            <a:endParaRPr>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n"/>
            </a:pPr>
            <a:r>
              <a:rPr>
                <a:latin typeface="微软雅黑" panose="020B0503020204020204" pitchFamily="34" charset="-122"/>
                <a:ea typeface="微软雅黑" panose="020B0503020204020204" pitchFamily="34" charset="-122"/>
                <a:cs typeface="微软雅黑" panose="020B0503020204020204" pitchFamily="34" charset="-122"/>
              </a:rPr>
              <a:t>科学游戏和科学探究在幼儿的实际活动过程中常常是相互转化的。</a:t>
            </a:r>
            <a:endParaRPr>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50000"/>
              </a:lnSpc>
              <a:buFont typeface="Wingdings" panose="05000000000000000000" charset="0"/>
              <a:buChar char="n"/>
            </a:pPr>
            <a:endParaRPr>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Wingdings" panose="05000000000000000000" charset="0"/>
              <a:buNone/>
            </a:pPr>
            <a:r>
              <a:rPr lang="en-US">
                <a:latin typeface="微软雅黑" panose="020B0503020204020204" pitchFamily="34" charset="-122"/>
                <a:ea typeface="微软雅黑" panose="020B0503020204020204" pitchFamily="34" charset="-122"/>
                <a:cs typeface="微软雅黑" panose="020B0503020204020204" pitchFamily="34" charset="-122"/>
              </a:rPr>
              <a:t>      </a:t>
            </a:r>
            <a:r>
              <a:rPr sz="2000">
                <a:latin typeface="楷体" panose="02010609060101010101" charset="-122"/>
                <a:ea typeface="楷体" panose="02010609060101010101" charset="-122"/>
                <a:cs typeface="楷体" panose="02010609060101010101" charset="-122"/>
              </a:rPr>
              <a:t>对于幼儿来说，并没有纯粹的科学探究或科学游戏活动，他们的学习往往发生于游戏和教学之间。在教育实践中，教师往往也不去区分这两种不同的学习。例如，教师在指导幼儿的探究活动时，常常会用一种“游戏”的口吻来表达：“请你玩一玩”“下面我们来做个游戏”。</a:t>
            </a:r>
            <a:endParaRPr sz="20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一、幼儿科学游戏概述</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（四）幼儿科学游戏的特点</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210850"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754454" y="2825955"/>
            <a:ext cx="8507095" cy="2258060"/>
            <a:chOff x="1881454" y="2521155"/>
            <a:chExt cx="8507095" cy="2258060"/>
          </a:xfrm>
        </p:grpSpPr>
        <p:cxnSp>
          <p:nvCxnSpPr>
            <p:cNvPr id="5" name="直接连接符 4"/>
            <p:cNvCxnSpPr/>
            <p:nvPr/>
          </p:nvCxnSpPr>
          <p:spPr>
            <a:xfrm flipV="1">
              <a:off x="2367764" y="3272072"/>
              <a:ext cx="1289537" cy="65679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993211" y="3303145"/>
              <a:ext cx="1872985" cy="10886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6202106" y="2895747"/>
              <a:ext cx="1368920" cy="15746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íS1ïďé"/>
            <p:cNvSpPr/>
            <p:nvPr/>
          </p:nvSpPr>
          <p:spPr>
            <a:xfrm>
              <a:off x="1881454" y="3905479"/>
              <a:ext cx="486310" cy="4862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1</a:t>
              </a:r>
              <a:endParaRPr lang="zh-CN" altLang="en-US" sz="1600" b="1" dirty="0"/>
            </a:p>
          </p:txBody>
        </p:sp>
        <p:sp>
          <p:nvSpPr>
            <p:cNvPr id="11" name="iŝľïḍê"/>
            <p:cNvSpPr/>
            <p:nvPr/>
          </p:nvSpPr>
          <p:spPr>
            <a:xfrm>
              <a:off x="3657549" y="2897075"/>
              <a:ext cx="530860" cy="5308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2</a:t>
              </a:r>
              <a:endParaRPr lang="zh-CN" altLang="en-US" sz="1600" b="1" dirty="0"/>
            </a:p>
          </p:txBody>
        </p:sp>
        <p:sp>
          <p:nvSpPr>
            <p:cNvPr id="12" name="isḻîdê"/>
            <p:cNvSpPr/>
            <p:nvPr/>
          </p:nvSpPr>
          <p:spPr>
            <a:xfrm>
              <a:off x="5826074" y="4239465"/>
              <a:ext cx="539750" cy="5397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3</a:t>
              </a:r>
              <a:endParaRPr lang="zh-CN" altLang="en-US" sz="1600" b="1" dirty="0"/>
            </a:p>
          </p:txBody>
        </p:sp>
        <p:sp>
          <p:nvSpPr>
            <p:cNvPr id="13" name="íSḻîḋe"/>
            <p:cNvSpPr/>
            <p:nvPr/>
          </p:nvSpPr>
          <p:spPr>
            <a:xfrm>
              <a:off x="7571054" y="2521155"/>
              <a:ext cx="501650" cy="501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4</a:t>
              </a:r>
              <a:endParaRPr lang="zh-CN" altLang="en-US" sz="1600" b="1" dirty="0"/>
            </a:p>
          </p:txBody>
        </p:sp>
        <p:sp>
          <p:nvSpPr>
            <p:cNvPr id="14" name="îṩľiḋè"/>
            <p:cNvSpPr/>
            <p:nvPr/>
          </p:nvSpPr>
          <p:spPr>
            <a:xfrm>
              <a:off x="9889439" y="3539695"/>
              <a:ext cx="499110" cy="4991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5</a:t>
              </a:r>
              <a:endParaRPr lang="zh-CN" altLang="en-US" sz="1600" b="1" dirty="0"/>
            </a:p>
          </p:txBody>
        </p:sp>
        <p:cxnSp>
          <p:nvCxnSpPr>
            <p:cNvPr id="15" name="直接连接符 14"/>
            <p:cNvCxnSpPr/>
            <p:nvPr/>
          </p:nvCxnSpPr>
          <p:spPr>
            <a:xfrm>
              <a:off x="8072755" y="2997835"/>
              <a:ext cx="1826260" cy="67691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1381125" y="3576955"/>
            <a:ext cx="1232535" cy="368300"/>
          </a:xfrm>
          <a:prstGeom prst="rect">
            <a:avLst/>
          </a:prstGeom>
          <a:noFill/>
        </p:spPr>
        <p:txBody>
          <a:bodyPr wrap="square" rtlCol="0" anchor="t">
            <a:spAutoFit/>
          </a:bodyPr>
          <a:p>
            <a:r>
              <a:rPr lang="zh-CN" altLang="en-US" b="1"/>
              <a:t>随 意 性</a:t>
            </a:r>
            <a:endParaRPr lang="zh-CN" altLang="en-US" b="1"/>
          </a:p>
        </p:txBody>
      </p:sp>
      <p:sp>
        <p:nvSpPr>
          <p:cNvPr id="17" name="文本框 16"/>
          <p:cNvSpPr txBox="1"/>
          <p:nvPr/>
        </p:nvSpPr>
        <p:spPr>
          <a:xfrm>
            <a:off x="3278505" y="2662555"/>
            <a:ext cx="1232535" cy="368300"/>
          </a:xfrm>
          <a:prstGeom prst="rect">
            <a:avLst/>
          </a:prstGeom>
          <a:noFill/>
        </p:spPr>
        <p:txBody>
          <a:bodyPr wrap="square" rtlCol="0" anchor="t">
            <a:spAutoFit/>
          </a:bodyPr>
          <a:p>
            <a:r>
              <a:rPr lang="zh-CN" altLang="en-US" b="1"/>
              <a:t> 愉 悦 性</a:t>
            </a:r>
            <a:endParaRPr lang="zh-CN" altLang="en-US" b="1"/>
          </a:p>
        </p:txBody>
      </p:sp>
      <p:sp>
        <p:nvSpPr>
          <p:cNvPr id="18" name="文本框 17"/>
          <p:cNvSpPr txBox="1"/>
          <p:nvPr/>
        </p:nvSpPr>
        <p:spPr>
          <a:xfrm>
            <a:off x="5353050" y="5177155"/>
            <a:ext cx="1232535" cy="368300"/>
          </a:xfrm>
          <a:prstGeom prst="rect">
            <a:avLst/>
          </a:prstGeom>
          <a:noFill/>
        </p:spPr>
        <p:txBody>
          <a:bodyPr wrap="square" rtlCol="0" anchor="t">
            <a:spAutoFit/>
          </a:bodyPr>
          <a:p>
            <a:r>
              <a:rPr lang="zh-CN" altLang="en-US" b="1"/>
              <a:t>自 发 性</a:t>
            </a:r>
            <a:endParaRPr lang="zh-CN" altLang="en-US" b="1"/>
          </a:p>
        </p:txBody>
      </p:sp>
      <p:sp>
        <p:nvSpPr>
          <p:cNvPr id="19" name="文本框 18"/>
          <p:cNvSpPr txBox="1"/>
          <p:nvPr/>
        </p:nvSpPr>
        <p:spPr>
          <a:xfrm>
            <a:off x="7218680" y="2457450"/>
            <a:ext cx="1106170" cy="368300"/>
          </a:xfrm>
          <a:prstGeom prst="rect">
            <a:avLst/>
          </a:prstGeom>
          <a:noFill/>
        </p:spPr>
        <p:txBody>
          <a:bodyPr wrap="square" rtlCol="0" anchor="t">
            <a:spAutoFit/>
          </a:bodyPr>
          <a:p>
            <a:r>
              <a:rPr lang="zh-CN" altLang="en-US" b="1"/>
              <a:t>自 主 性</a:t>
            </a:r>
            <a:endParaRPr lang="zh-CN" altLang="en-US" b="1"/>
          </a:p>
        </p:txBody>
      </p:sp>
      <p:sp>
        <p:nvSpPr>
          <p:cNvPr id="20" name="文本框 19"/>
          <p:cNvSpPr txBox="1"/>
          <p:nvPr/>
        </p:nvSpPr>
        <p:spPr>
          <a:xfrm>
            <a:off x="9560560" y="4406900"/>
            <a:ext cx="1156970" cy="368300"/>
          </a:xfrm>
          <a:prstGeom prst="rect">
            <a:avLst/>
          </a:prstGeom>
          <a:noFill/>
        </p:spPr>
        <p:txBody>
          <a:bodyPr wrap="square" rtlCol="0" anchor="t">
            <a:spAutoFit/>
          </a:bodyPr>
          <a:p>
            <a:r>
              <a:rPr lang="zh-CN" altLang="en-US" b="1"/>
              <a:t>重 复 性</a:t>
            </a:r>
            <a:endParaRPr lang="zh-CN" altLang="en-US" b="1"/>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flipV="1">
            <a:off x="0" y="1068070"/>
            <a:ext cx="12190730" cy="45720"/>
          </a:xfrm>
          <a:prstGeom prst="rect">
            <a:avLst/>
          </a:prstGeom>
          <a:solidFill>
            <a:srgbClr val="5DB7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467485" y="318135"/>
            <a:ext cx="4855210" cy="521970"/>
          </a:xfrm>
          <a:prstGeom prst="rect">
            <a:avLst/>
          </a:prstGeom>
          <a:noFill/>
        </p:spPr>
        <p:txBody>
          <a:bodyPr wrap="square" rtlCol="0" anchor="t">
            <a:spAutoFit/>
          </a:bodyPr>
          <a:p>
            <a:r>
              <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rPr>
              <a:t>一、幼儿科学游戏概述</a:t>
            </a:r>
            <a:endParaRPr lang="zh-CN" altLang="en-US" sz="2800" b="1" dirty="0">
              <a:solidFill>
                <a:schemeClr val="accent5">
                  <a:lumMod val="50000"/>
                </a:schemeClr>
              </a:solidFill>
              <a:latin typeface="方正少儿_GBK" panose="03000509000000000000" charset="-122"/>
              <a:ea typeface="方正少儿_GBK" panose="03000509000000000000" charset="-122"/>
              <a:cs typeface="微软雅黑" panose="020B0503020204020204" pitchFamily="34" charset="-122"/>
            </a:endParaRPr>
          </a:p>
        </p:txBody>
      </p:sp>
      <p:sp>
        <p:nvSpPr>
          <p:cNvPr id="2" name="文本框 1"/>
          <p:cNvSpPr txBox="1"/>
          <p:nvPr/>
        </p:nvSpPr>
        <p:spPr>
          <a:xfrm>
            <a:off x="367030" y="1315085"/>
            <a:ext cx="5162550" cy="534035"/>
          </a:xfrm>
          <a:prstGeom prst="rect">
            <a:avLst/>
          </a:prstGeom>
          <a:noFill/>
        </p:spPr>
        <p:txBody>
          <a:bodyPr wrap="square" rtlCol="0" anchor="t">
            <a:spAutoFit/>
          </a:bodyPr>
          <a:p>
            <a:pPr>
              <a:lnSpc>
                <a:spcPct val="16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（五）幼儿科学游戏的作用</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609600" y="1994535"/>
            <a:ext cx="10717530" cy="2915285"/>
          </a:xfrm>
          <a:prstGeom prst="rect">
            <a:avLst/>
          </a:prstGeom>
          <a:noFill/>
        </p:spPr>
        <p:txBody>
          <a:bodyPr wrap="square" rtlCol="0" anchor="t">
            <a:spAutoFit/>
          </a:bodyPr>
          <a:p>
            <a:pPr>
              <a:lnSpc>
                <a:spcPct val="17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（1）使每个幼儿都成为活动的主人。在科学游戏中，每个幼儿都是游戏的主动参与者，他们共同约定游戏的规则，以自由的心态参与游戏活动。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（2）让幼儿“玩科学”。幼儿参与科学游戏的最主要动因是“好玩”，科学游戏改变了科学的“严肃”面目，使科学学习成为一种有趣的活动，给幼儿带来无限的乐趣，真正做到了“寓教于乐”。</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（3）能使幼儿从重复性行为中积累科学经验。</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（4）能使幼儿产生多个积极的心理体验。①兴趣感。②自主感。③成就感（胜任感）。</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par>
    </p:tnLst>
  </p:timing>
</p:sld>
</file>

<file path=ppt/tags/tag1.xml><?xml version="1.0" encoding="utf-8"?>
<p:tagLst xmlns:p="http://schemas.openxmlformats.org/presentationml/2006/main">
  <p:tag name="PA" val="v3.0.0"/>
</p:tagLst>
</file>

<file path=ppt/tags/tag10.xml><?xml version="1.0" encoding="utf-8"?>
<p:tagLst xmlns:p="http://schemas.openxmlformats.org/presentationml/2006/main">
  <p:tag name="POCKET_APPLY_TIME" val="2018年9月6日"/>
  <p:tag name="POCKET_APPLY_TYPE" val="Slide"/>
</p:tagLst>
</file>

<file path=ppt/tags/tag11.xml><?xml version="1.0" encoding="utf-8"?>
<p:tagLst xmlns:p="http://schemas.openxmlformats.org/presentationml/2006/main">
  <p:tag name="POCKET_APPLY_TIME" val="2018年9月6日"/>
  <p:tag name="POCKET_APPLY_TYPE" val="Slide"/>
</p:tagLst>
</file>

<file path=ppt/tags/tag12.xml><?xml version="1.0" encoding="utf-8"?>
<p:tagLst xmlns:p="http://schemas.openxmlformats.org/presentationml/2006/main">
  <p:tag name="POCKET_APPLY_TIME" val="2018年9月6日"/>
  <p:tag name="POCKET_APPLY_TYPE" val="Slide"/>
</p:tagLst>
</file>

<file path=ppt/tags/tag13.xml><?xml version="1.0" encoding="utf-8"?>
<p:tagLst xmlns:p="http://schemas.openxmlformats.org/presentationml/2006/main">
  <p:tag name="POCKET_APPLY_TIME" val="2018年9月6日"/>
  <p:tag name="POCKET_APPLY_TYPE" val="Slide"/>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65_6*l_h_i*1_1_1"/>
  <p:tag name="KSO_WM_TEMPLATE_CATEGORY" val="diagram"/>
  <p:tag name="KSO_WM_TEMPLATE_INDEX" val="2022796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65_6*l_h_i*1_2_1"/>
  <p:tag name="KSO_WM_TEMPLATE_CATEGORY" val="diagram"/>
  <p:tag name="KSO_WM_TEMPLATE_INDEX" val="20227965"/>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65_6*l_h_i*1_3_1"/>
  <p:tag name="KSO_WM_TEMPLATE_CATEGORY" val="diagram"/>
  <p:tag name="KSO_WM_TEMPLATE_INDEX" val="20227965"/>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7965_6*l_h_i*1_6_1"/>
  <p:tag name="KSO_WM_TEMPLATE_CATEGORY" val="diagram"/>
  <p:tag name="KSO_WM_TEMPLATE_INDEX" val="20227965"/>
  <p:tag name="KSO_WM_UNIT_LAYERLEVEL" val="1_1_1"/>
  <p:tag name="KSO_WM_TAG_VERSION" val="1.0"/>
  <p:tag name="KSO_WM_BEAUTIFY_FLAG" val="#wm#"/>
  <p:tag name="KSO_WM_UNIT_FILL_FORE_SCHEMECOLOR_INDEX" val="10"/>
  <p:tag name="KSO_WM_UNIT_FILL_TYPE" val="1"/>
  <p:tag name="KSO_WM_UNIT_TEXT_FILL_FORE_SCHEMECOLOR_INDEX" val="2"/>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65_6*l_h_i*1_5_1"/>
  <p:tag name="KSO_WM_TEMPLATE_CATEGORY" val="diagram"/>
  <p:tag name="KSO_WM_TEMPLATE_INDEX" val="2022796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xml><?xml version="1.0" encoding="utf-8"?>
<p:tagLst xmlns:p="http://schemas.openxmlformats.org/presentationml/2006/main">
  <p:tag name="POCKET_APPLY_TIME" val="2018年9月6日"/>
  <p:tag name="POCKET_APPLY_TYPE" val="Slide"/>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65_6*l_h_i*1_4_1"/>
  <p:tag name="KSO_WM_TEMPLATE_CATEGORY" val="diagram"/>
  <p:tag name="KSO_WM_TEMPLATE_INDEX" val="20227965"/>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43_5*l_h_i*1_1_1"/>
  <p:tag name="KSO_WM_TEMPLATE_CATEGORY" val="diagram"/>
  <p:tag name="KSO_WM_TEMPLATE_INDEX" val="2022794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43_5*l_h_i*1_1_2"/>
  <p:tag name="KSO_WM_TEMPLATE_CATEGORY" val="diagram"/>
  <p:tag name="KSO_WM_TEMPLATE_INDEX" val="2022794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43_5*l_h_i*1_1_3"/>
  <p:tag name="KSO_WM_TEMPLATE_CATEGORY" val="diagram"/>
  <p:tag name="KSO_WM_TEMPLATE_INDEX" val="2022794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2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43_5*l_h_a*1_1_1"/>
  <p:tag name="KSO_WM_TEMPLATE_CATEGORY" val="diagram"/>
  <p:tag name="KSO_WM_TEMPLATE_INDEX" val="20227943"/>
  <p:tag name="KSO_WM_UNIT_LAYERLEVEL" val="1_1_1"/>
  <p:tag name="KSO_WM_TAG_VERSION" val="1.0"/>
  <p:tag name="KSO_WM_BEAUTIFY_FLAG" val="#wm#"/>
  <p:tag name="KSO_WM_UNIT_TEXT_FILL_FORE_SCHEMECOLOR_INDEX" val="5"/>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43_5*l_h_i*1_3_1"/>
  <p:tag name="KSO_WM_TEMPLATE_CATEGORY" val="diagram"/>
  <p:tag name="KSO_WM_TEMPLATE_INDEX" val="2022794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43_5*l_h_i*1_3_2"/>
  <p:tag name="KSO_WM_TEMPLATE_CATEGORY" val="diagram"/>
  <p:tag name="KSO_WM_TEMPLATE_INDEX" val="20227943"/>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43_5*l_h_i*1_3_3"/>
  <p:tag name="KSO_WM_TEMPLATE_CATEGORY" val="diagram"/>
  <p:tag name="KSO_WM_TEMPLATE_INDEX" val="2022794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7943_5*l_h_a*1_3_1"/>
  <p:tag name="KSO_WM_TEMPLATE_CATEGORY" val="diagram"/>
  <p:tag name="KSO_WM_TEMPLATE_INDEX" val="20227943"/>
  <p:tag name="KSO_WM_UNIT_LAYERLEVEL" val="1_1_1"/>
  <p:tag name="KSO_WM_TAG_VERSION" val="1.0"/>
  <p:tag name="KSO_WM_BEAUTIFY_FLAG" val="#wm#"/>
  <p:tag name="KSO_WM_UNIT_TEXT_FILL_FORE_SCHEMECOLOR_INDEX" val="7"/>
  <p:tag name="KSO_WM_UNIT_TEXT_FILL_TYPE" val="1"/>
</p:tagLst>
</file>

<file path=ppt/tags/tag3.xml><?xml version="1.0" encoding="utf-8"?>
<p:tagLst xmlns:p="http://schemas.openxmlformats.org/presentationml/2006/main">
  <p:tag name="POCKET_APPLY_TIME" val="2018年9月6日"/>
  <p:tag name="POCKET_APPLY_TYPE" val="Slide"/>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7943_5*l_h_i*1_5_1"/>
  <p:tag name="KSO_WM_TEMPLATE_CATEGORY" val="diagram"/>
  <p:tag name="KSO_WM_TEMPLATE_INDEX" val="2022794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7943_5*l_h_i*1_5_2"/>
  <p:tag name="KSO_WM_TEMPLATE_CATEGORY" val="diagram"/>
  <p:tag name="KSO_WM_TEMPLATE_INDEX" val="2022794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7943_5*l_h_i*1_5_3"/>
  <p:tag name="KSO_WM_TEMPLATE_CATEGORY" val="diagram"/>
  <p:tag name="KSO_WM_TEMPLATE_INDEX" val="2022794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7943_5*l_h_a*1_5_1"/>
  <p:tag name="KSO_WM_TEMPLATE_CATEGORY" val="diagram"/>
  <p:tag name="KSO_WM_TEMPLATE_INDEX" val="20227943"/>
  <p:tag name="KSO_WM_UNIT_LAYERLEVEL" val="1_1_1"/>
  <p:tag name="KSO_WM_TAG_VERSION" val="1.0"/>
  <p:tag name="KSO_WM_BEAUTIFY_FLAG" val="#wm#"/>
  <p:tag name="KSO_WM_UNIT_TEXT_FILL_FORE_SCHEMECOLOR_INDEX" val="9"/>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43_5*l_h_i*1_2_1"/>
  <p:tag name="KSO_WM_TEMPLATE_CATEGORY" val="diagram"/>
  <p:tag name="KSO_WM_TEMPLATE_INDEX" val="2022794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43_5*l_h_i*1_2_2"/>
  <p:tag name="KSO_WM_TEMPLATE_CATEGORY" val="diagram"/>
  <p:tag name="KSO_WM_TEMPLATE_INDEX" val="2022794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43_5*l_h_i*1_2_3"/>
  <p:tag name="KSO_WM_TEMPLATE_CATEGORY" val="diagram"/>
  <p:tag name="KSO_WM_TEMPLATE_INDEX" val="2022794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43_5*l_h_a*1_2_1"/>
  <p:tag name="KSO_WM_TEMPLATE_CATEGORY" val="diagram"/>
  <p:tag name="KSO_WM_TEMPLATE_INDEX" val="20227943"/>
  <p:tag name="KSO_WM_UNIT_LAYERLEVEL" val="1_1_1"/>
  <p:tag name="KSO_WM_TAG_VERSION" val="1.0"/>
  <p:tag name="KSO_WM_BEAUTIFY_FLAG" val="#wm#"/>
  <p:tag name="KSO_WM_UNIT_TEXT_FILL_FORE_SCHEMECOLOR_INDEX" val="6"/>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943_5*l_h_i*1_4_1"/>
  <p:tag name="KSO_WM_TEMPLATE_CATEGORY" val="diagram"/>
  <p:tag name="KSO_WM_TEMPLATE_INDEX" val="2022794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7943_5*l_h_i*1_4_2"/>
  <p:tag name="KSO_WM_TEMPLATE_CATEGORY" val="diagram"/>
  <p:tag name="KSO_WM_TEMPLATE_INDEX" val="2022794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4.xml><?xml version="1.0" encoding="utf-8"?>
<p:tagLst xmlns:p="http://schemas.openxmlformats.org/presentationml/2006/main">
  <p:tag name="POCKET_APPLY_TIME" val="2018年9月6日"/>
  <p:tag name="POCKET_APPLY_TYPE" val="Slide"/>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943_5*l_h_i*1_4_3"/>
  <p:tag name="KSO_WM_TEMPLATE_CATEGORY" val="diagram"/>
  <p:tag name="KSO_WM_TEMPLATE_INDEX" val="2022794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7943_5*l_h_a*1_4_1"/>
  <p:tag name="KSO_WM_TEMPLATE_CATEGORY" val="diagram"/>
  <p:tag name="KSO_WM_TEMPLATE_INDEX" val="20227943"/>
  <p:tag name="KSO_WM_UNIT_LAYERLEVEL" val="1_1_1"/>
  <p:tag name="KSO_WM_TAG_VERSION" val="1.0"/>
  <p:tag name="KSO_WM_BEAUTIFY_FLAG" val="#wm#"/>
  <p:tag name="KSO_WM_UNIT_TEXT_FILL_FORE_SCHEMECOLOR_INDEX" val="8"/>
  <p:tag name="KSO_WM_UNIT_TEXT_FILL_TYPE" val="1"/>
</p:tagLst>
</file>

<file path=ppt/tags/tag42.xml><?xml version="1.0" encoding="utf-8"?>
<p:tagLst xmlns:p="http://schemas.openxmlformats.org/presentationml/2006/main">
  <p:tag name="ISLIDE.DIAGRAM" val="210850"/>
</p:tagLst>
</file>

<file path=ppt/tags/tag43.xml><?xml version="1.0" encoding="utf-8"?>
<p:tagLst xmlns:p="http://schemas.openxmlformats.org/presentationml/2006/main">
  <p:tag name="POCKET_APPLY_TIME" val="2018年9月29日"/>
  <p:tag name="POCKET_APPLY_TYPE" val="Slide"/>
  <p:tag name="APPLYTYPE" val="Other"/>
  <p:tag name="APPLYORDER" val="1"/>
</p:tagLst>
</file>

<file path=ppt/tags/tag44.xml><?xml version="1.0" encoding="utf-8"?>
<p:tagLst xmlns:p="http://schemas.openxmlformats.org/presentationml/2006/main">
  <p:tag name="POCKET_APPLY_TIME" val="2018年9月29日"/>
  <p:tag name="POCKET_APPLY_TYPE" val="Slide"/>
  <p:tag name="APPLYTYPE" val="Other"/>
  <p:tag name="APPLYORDER" val="2"/>
</p:tagLst>
</file>

<file path=ppt/tags/tag45.xml><?xml version="1.0" encoding="utf-8"?>
<p:tagLst xmlns:p="http://schemas.openxmlformats.org/presentationml/2006/main">
  <p:tag name="POCKET_APPLY_TIME" val="2018年9月29日"/>
  <p:tag name="POCKET_APPLY_TYPE" val="Slide"/>
  <p:tag name="APPLYTYPE" val="Other"/>
  <p:tag name="APPLYORDER" val="2"/>
</p:tagLst>
</file>

<file path=ppt/tags/tag46.xml><?xml version="1.0" encoding="utf-8"?>
<p:tagLst xmlns:p="http://schemas.openxmlformats.org/presentationml/2006/main">
  <p:tag name="POCKET_APPLY_TIME" val="2018年9月29日"/>
  <p:tag name="POCKET_APPLY_TYPE" val="Slide"/>
  <p:tag name="APPLYTYPE" val="Other"/>
  <p:tag name="APPLYORDER" val="2"/>
</p:tagLst>
</file>

<file path=ppt/tags/tag47.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27987_4*m_i*1_1"/>
  <p:tag name="KSO_WM_TEMPLATE_CATEGORY" val="diagram"/>
  <p:tag name="KSO_WM_TEMPLATE_INDEX" val="20227987"/>
  <p:tag name="KSO_WM_UNIT_LAYERLEVEL" val="1_1"/>
  <p:tag name="KSO_WM_TAG_VERSION" val="1.0"/>
  <p:tag name="KSO_WM_BEAUTIFY_FLAG" val="#wm#"/>
</p:tagLst>
</file>

<file path=ppt/tags/tag48.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987_4*m_h_i*1_1_2"/>
  <p:tag name="KSO_WM_TEMPLATE_CATEGORY" val="diagram"/>
  <p:tag name="KSO_WM_TEMPLATE_INDEX" val="20227987"/>
  <p:tag name="KSO_WM_UNIT_LAYERLEVEL" val="1_1_1"/>
  <p:tag name="KSO_WM_TAG_VERSION" val="1.0"/>
  <p:tag name="KSO_WM_BEAUTIFY_FLAG" val="#wm#"/>
</p:tagLst>
</file>

<file path=ppt/tags/tag49.xml><?xml version="1.0" encoding="utf-8"?>
<p:tagLst xmlns:p="http://schemas.openxmlformats.org/presentationml/2006/main">
  <p:tag name="KSO_WM_UNIT_FILL_FORE_SCHEMECOLOR_INDEX_BRIGHTNESS" val="0"/>
  <p:tag name="KSO_WM_UNIT_FILL_FORE_SCHEMECOLOR_INDEX" val="10"/>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987_4*m_h_i*1_2_2"/>
  <p:tag name="KSO_WM_TEMPLATE_CATEGORY" val="diagram"/>
  <p:tag name="KSO_WM_TEMPLATE_INDEX" val="20227987"/>
  <p:tag name="KSO_WM_UNIT_LAYERLEVEL" val="1_1_1"/>
  <p:tag name="KSO_WM_TAG_VERSION" val="1.0"/>
  <p:tag name="KSO_WM_BEAUTIFY_FLAG" val="#wm#"/>
</p:tagLst>
</file>

<file path=ppt/tags/tag5.xml><?xml version="1.0" encoding="utf-8"?>
<p:tagLst xmlns:p="http://schemas.openxmlformats.org/presentationml/2006/main">
  <p:tag name="POCKET_APPLY_TIME" val="2018年9月6日"/>
  <p:tag name="POCKET_APPLY_TYPE" val="Slide"/>
</p:tagLst>
</file>

<file path=ppt/tags/tag50.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987_4*m_h_i*1_3_2"/>
  <p:tag name="KSO_WM_TEMPLATE_CATEGORY" val="diagram"/>
  <p:tag name="KSO_WM_TEMPLATE_INDEX" val="20227987"/>
  <p:tag name="KSO_WM_UNIT_LAYERLEVEL" val="1_1_1"/>
  <p:tag name="KSO_WM_TAG_VERSION" val="1.0"/>
  <p:tag name="KSO_WM_BEAUTIFY_FLAG" val="#wm#"/>
</p:tagLst>
</file>

<file path=ppt/tags/tag51.xml><?xml version="1.0" encoding="utf-8"?>
<p:tagLst xmlns:p="http://schemas.openxmlformats.org/presentationml/2006/main">
  <p:tag name="KSO_WM_UNIT_FILL_FORE_SCHEMECOLOR_INDEX_BRIGHTNESS" val="0"/>
  <p:tag name="KSO_WM_UNIT_FILL_FORE_SCHEMECOLOR_INDEX" val="8"/>
  <p:tag name="KSO_WM_UNIT_FILL_TYPE" val="1"/>
  <p:tag name="KSO_WM_UNIT_SHADOW_SCHEMECOLOR_INDEX_BRIGHTNESS" val="-0.5"/>
  <p:tag name="KSO_WM_UNIT_SHADOW_SCHEMECOLOR_INDEX" val="9"/>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2"/>
  <p:tag name="KSO_WM_UNIT_ID" val="diagram20227987_4*m_h_i*1_4_2"/>
  <p:tag name="KSO_WM_TEMPLATE_CATEGORY" val="diagram"/>
  <p:tag name="KSO_WM_TEMPLATE_INDEX" val="20227987"/>
  <p:tag name="KSO_WM_UNIT_LAYERLEVEL" val="1_1_1"/>
  <p:tag name="KSO_WM_TAG_VERSION" val="1.0"/>
  <p:tag name="KSO_WM_BEAUTIFY_FLAG" val="#wm#"/>
</p:tagLst>
</file>

<file path=ppt/tags/tag52.xml><?xml version="1.0" encoding="utf-8"?>
<p:tagLst xmlns:p="http://schemas.openxmlformats.org/presentationml/2006/main">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27987_4*m_i*1_2"/>
  <p:tag name="KSO_WM_TEMPLATE_CATEGORY" val="diagram"/>
  <p:tag name="KSO_WM_TEMPLATE_INDEX" val="20227987"/>
  <p:tag name="KSO_WM_UNIT_LAYERLEVEL" val="1_1"/>
  <p:tag name="KSO_WM_TAG_VERSION" val="1.0"/>
  <p:tag name="KSO_WM_BEAUTIFY_FLAG" val="#wm#"/>
</p:tagLst>
</file>

<file path=ppt/tags/tag53.xml><?xml version="1.0" encoding="utf-8"?>
<p:tagLst xmlns:p="http://schemas.openxmlformats.org/presentationml/2006/main">
  <p:tag name="KSO_WM_UNIT_FILL_FORE_SCHEMECOLOR_INDEX_BRIGHTNESS" val="-0.5"/>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27987_4*m_i*1_3"/>
  <p:tag name="KSO_WM_TEMPLATE_CATEGORY" val="diagram"/>
  <p:tag name="KSO_WM_TEMPLATE_INDEX" val="20227987"/>
  <p:tag name="KSO_WM_UNIT_LAYERLEVEL" val="1_1"/>
  <p:tag name="KSO_WM_TAG_VERSION" val="1.0"/>
  <p:tag name="KSO_WM_BEAUTIFY_FLAG" val="#wm#"/>
</p:tagLst>
</file>

<file path=ppt/tags/tag54.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27987_4*m_i*1_4"/>
  <p:tag name="KSO_WM_TEMPLATE_CATEGORY" val="diagram"/>
  <p:tag name="KSO_WM_TEMPLATE_INDEX" val="20227987"/>
  <p:tag name="KSO_WM_UNIT_LAYERLEVEL" val="1_1"/>
  <p:tag name="KSO_WM_TAG_VERSION" val="1.0"/>
  <p:tag name="KSO_WM_BEAUTIFY_FLAG" val="#wm#"/>
</p:tagLst>
</file>

<file path=ppt/tags/tag55.xml><?xml version="1.0" encoding="utf-8"?>
<p:tagLst xmlns:p="http://schemas.openxmlformats.org/presentationml/2006/main">
  <p:tag name="KSO_WM_UNIT_FILL_FORE_SCHEMECOLOR_INDEX_BRIGHTNESS" val="0.6"/>
  <p:tag name="KSO_WM_UNIT_FILL_FORE_SCHEMECOLOR_INDEX" val="5"/>
  <p:tag name="KSO_WM_UNIT_FILL_TYPE" val="1"/>
  <p:tag name="KSO_WM_UNIT_SHADOW_SCHEMECOLOR_INDEX_BRIGHTNESS" val="-0.5"/>
  <p:tag name="KSO_WM_UNIT_SHADOW_SCHEMECOLOR_INDEX" val="10"/>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3_3"/>
  <p:tag name="KSO_WM_UNIT_ID" val="diagram20227987_4*m_h_i*1_3_3"/>
  <p:tag name="KSO_WM_TEMPLATE_CATEGORY" val="diagram"/>
  <p:tag name="KSO_WM_TEMPLATE_INDEX" val="20227987"/>
  <p:tag name="KSO_WM_UNIT_LAYERLEVEL" val="1_1_1"/>
  <p:tag name="KSO_WM_TAG_VERSION" val="1.0"/>
  <p:tag name="KSO_WM_BEAUTIFY_FLAG" val="#wm#"/>
</p:tagLst>
</file>

<file path=ppt/tags/tag56.xml><?xml version="1.0" encoding="utf-8"?>
<p:tagLst xmlns:p="http://schemas.openxmlformats.org/presentationml/2006/main">
  <p:tag name="KSO_WM_UNIT_FILL_FORE_SCHEMECOLOR_INDEX_BRIGHTNESS" val="0.4"/>
  <p:tag name="KSO_WM_UNIT_FILL_FORE_SCHEMECOLOR_INDEX" val="6"/>
  <p:tag name="KSO_WM_UNIT_FILL_TYPE" val="1"/>
  <p:tag name="KSO_WM_UNIT_SHADOW_SCHEMECOLOR_INDEX_BRIGHTNESS" val="-0.5"/>
  <p:tag name="KSO_WM_UNIT_SHADOW_SCHEMECOLOR_INDEX" val="7"/>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2_3"/>
  <p:tag name="KSO_WM_UNIT_ID" val="diagram20227987_4*m_h_i*1_2_3"/>
  <p:tag name="KSO_WM_TEMPLATE_CATEGORY" val="diagram"/>
  <p:tag name="KSO_WM_TEMPLATE_INDEX" val="20227987"/>
  <p:tag name="KSO_WM_UNIT_LAYERLEVEL" val="1_1_1"/>
  <p:tag name="KSO_WM_TAG_VERSION" val="1.0"/>
  <p:tag name="KSO_WM_BEAUTIFY_FLAG" val="#wm#"/>
</p:tagLst>
</file>

<file path=ppt/tags/tag57.xml><?xml version="1.0" encoding="utf-8"?>
<p:tagLst xmlns:p="http://schemas.openxmlformats.org/presentationml/2006/main">
  <p:tag name="KSO_WM_UNIT_FILL_FORE_SCHEMECOLOR_INDEX_BRIGHTNESS" val="0.6"/>
  <p:tag name="KSO_WM_UNIT_FILL_FORE_SCHEMECOLOR_INDEX" val="6"/>
  <p:tag name="KSO_WM_UNIT_FILL_TYPE" val="1"/>
  <p:tag name="KSO_WM_UNIT_SHADOW_SCHEMECOLOR_INDEX_BRIGHTNESS" val="-0.25"/>
  <p:tag name="KSO_WM_UNIT_SHADOW_SCHEMECOLOR_INDEX" val="6"/>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4_3"/>
  <p:tag name="KSO_WM_UNIT_ID" val="diagram20227987_4*m_h_i*1_4_3"/>
  <p:tag name="KSO_WM_TEMPLATE_CATEGORY" val="diagram"/>
  <p:tag name="KSO_WM_TEMPLATE_INDEX" val="20227987"/>
  <p:tag name="KSO_WM_UNIT_LAYERLEVEL" val="1_1_1"/>
  <p:tag name="KSO_WM_TAG_VERSION" val="1.0"/>
  <p:tag name="KSO_WM_BEAUTIFY_FLAG" val="#wm#"/>
</p:tagLst>
</file>

<file path=ppt/tags/tag58.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4*m_h_f*1_1_1"/>
  <p:tag name="KSO_WM_TEMPLATE_CATEGORY" val="diagram"/>
  <p:tag name="KSO_WM_TEMPLATE_INDEX" val="20227987"/>
  <p:tag name="KSO_WM_UNIT_LAYERLEVEL" val="1_1_1"/>
  <p:tag name="KSO_WM_TAG_VERSION" val="1.0"/>
  <p:tag name="KSO_WM_BEAUTIFY_FLAG" val="#wm#"/>
</p:tagLst>
</file>

<file path=ppt/tags/tag59.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987_4*m_h_i*1_1_1"/>
  <p:tag name="KSO_WM_TEMPLATE_CATEGORY" val="diagram"/>
  <p:tag name="KSO_WM_TEMPLATE_INDEX" val="20227987"/>
  <p:tag name="KSO_WM_UNIT_LAYERLEVEL" val="1_1_1"/>
  <p:tag name="KSO_WM_TAG_VERSION" val="1.0"/>
  <p:tag name="KSO_WM_BEAUTIFY_FLAG" val="#wm#"/>
</p:tagLst>
</file>

<file path=ppt/tags/tag6.xml><?xml version="1.0" encoding="utf-8"?>
<p:tagLst xmlns:p="http://schemas.openxmlformats.org/presentationml/2006/main">
  <p:tag name="POCKET_APPLY_TIME" val="2018年9月6日"/>
  <p:tag name="POCKET_APPLY_TYPE" val="Slide"/>
</p:tagLst>
</file>

<file path=ppt/tags/tag60.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987_4*m_h_i*1_1_1"/>
  <p:tag name="KSO_WM_TEMPLATE_CATEGORY" val="diagram"/>
  <p:tag name="KSO_WM_TEMPLATE_INDEX" val="20227987"/>
  <p:tag name="KSO_WM_UNIT_LAYERLEVEL" val="1_1_1"/>
  <p:tag name="KSO_WM_TAG_VERSION" val="1.0"/>
  <p:tag name="KSO_WM_BEAUTIFY_FLAG" val=""/>
</p:tagLst>
</file>

<file path=ppt/tags/tag61.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4*m_h_f*1_1_1"/>
  <p:tag name="KSO_WM_TEMPLATE_CATEGORY" val="diagram"/>
  <p:tag name="KSO_WM_TEMPLATE_INDEX" val="20227987"/>
  <p:tag name="KSO_WM_UNIT_LAYERLEVEL" val="1_1_1"/>
  <p:tag name="KSO_WM_TAG_VERSION" val="1.0"/>
  <p:tag name="KSO_WM_BEAUTIFY_FLAG" val=""/>
</p:tagLst>
</file>

<file path=ppt/tags/tag62.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987_4*m_h_i*1_1_1"/>
  <p:tag name="KSO_WM_TEMPLATE_CATEGORY" val="diagram"/>
  <p:tag name="KSO_WM_TEMPLATE_INDEX" val="20227987"/>
  <p:tag name="KSO_WM_UNIT_LAYERLEVEL" val="1_1_1"/>
  <p:tag name="KSO_WM_TAG_VERSION" val="1.0"/>
  <p:tag name="KSO_WM_BEAUTIFY_FLAG" val=""/>
</p:tagLst>
</file>

<file path=ppt/tags/tag63.xml><?xml version="1.0" encoding="utf-8"?>
<p:tagLst xmlns:p="http://schemas.openxmlformats.org/presentationml/2006/main">
  <p:tag name="KSO_WM_UNIT_TEXT_FILL_FORE_SCHEMECOLOR_INDEX_BRIGHTNESS" val="0"/>
  <p:tag name="KSO_WM_UNIT_TEXT_FILL_FORE_SCHEMECOLOR_INDEX" val="14"/>
  <p:tag name="KSO_WM_UNIT_TEXT_FILL_TYPE" val="1"/>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987_4*m_h_i*1_1_1"/>
  <p:tag name="KSO_WM_TEMPLATE_CATEGORY" val="diagram"/>
  <p:tag name="KSO_WM_TEMPLATE_INDEX" val="20227987"/>
  <p:tag name="KSO_WM_UNIT_LAYERLEVEL" val="1_1_1"/>
  <p:tag name="KSO_WM_TAG_VERSION" val="1.0"/>
  <p:tag name="KSO_WM_BEAUTIFY_FLAG" val=""/>
</p:tagLst>
</file>

<file path=ppt/tags/tag64.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4*m_h_f*1_1_1"/>
  <p:tag name="KSO_WM_TEMPLATE_CATEGORY" val="diagram"/>
  <p:tag name="KSO_WM_TEMPLATE_INDEX" val="20227987"/>
  <p:tag name="KSO_WM_UNIT_LAYERLEVEL" val="1_1_1"/>
  <p:tag name="KSO_WM_TAG_VERSION" val="1.0"/>
  <p:tag name="KSO_WM_BEAUTIFY_FLAG" val=""/>
</p:tagLst>
</file>

<file path=ppt/tags/tag65.xml><?xml version="1.0" encoding="utf-8"?>
<p:tagLst xmlns:p="http://schemas.openxmlformats.org/presentationml/2006/main">
  <p:tag name="KSO_WM_UNIT_TEXT_FILL_FORE_SCHEMECOLOR_INDEX_BRIGHTNESS" val="-0.5"/>
  <p:tag name="KSO_WM_UNIT_TEXT_FILL_FORE_SCHEMECOLOR_INDEX" val="14"/>
  <p:tag name="KSO_WM_UNIT_TEXT_FILL_TYPE" val="1"/>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27987_4*m_h_f*1_1_1"/>
  <p:tag name="KSO_WM_TEMPLATE_CATEGORY" val="diagram"/>
  <p:tag name="KSO_WM_TEMPLATE_INDEX" val="20227987"/>
  <p:tag name="KSO_WM_UNIT_LAYERLEVEL" val="1_1_1"/>
  <p:tag name="KSO_WM_TAG_VERSION" val="1.0"/>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ISLIDE.DIAGRAM" val="248029"/>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34_3*l_h_i*1_1_1"/>
  <p:tag name="KSO_WM_TEMPLATE_CATEGORY" val="diagram"/>
  <p:tag name="KSO_WM_TEMPLATE_INDEX" val="20227934"/>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xml><?xml version="1.0" encoding="utf-8"?>
<p:tagLst xmlns:p="http://schemas.openxmlformats.org/presentationml/2006/main">
  <p:tag name="POCKET_APPLY_TIME" val="2018年9月6日"/>
  <p:tag name="POCKET_APPLY_TYPE" val="Slide"/>
</p:tagLst>
</file>

<file path=ppt/tags/tag70.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7934_3*l_h_i*1_1_2"/>
  <p:tag name="KSO_WM_TEMPLATE_CATEGORY" val="diagram"/>
  <p:tag name="KSO_WM_TEMPLATE_INDEX" val="20227934"/>
  <p:tag name="KSO_WM_UNIT_LAYERLEVEL" val="1_1_1"/>
  <p:tag name="KSO_WM_TAG_VERSION" val="1.0"/>
  <p:tag name="KSO_WM_BEAUTIFY_FLAG" val="#wm#"/>
</p:tagLst>
</file>

<file path=ppt/tags/tag71.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34_3*l_h_i*1_1_3"/>
  <p:tag name="KSO_WM_TEMPLATE_CATEGORY" val="diagram"/>
  <p:tag name="KSO_WM_TEMPLATE_INDEX" val="20227934"/>
  <p:tag name="KSO_WM_UNIT_LAYERLEVEL" val="1_1_1"/>
  <p:tag name="KSO_WM_TAG_VERSION" val="1.0"/>
  <p:tag name="KSO_WM_BEAUTIFY_FLAG" val="#wm#"/>
</p:tagLst>
</file>

<file path=ppt/tags/tag72.xml><?xml version="1.0" encoding="utf-8"?>
<p:tagLst xmlns:p="http://schemas.openxmlformats.org/presentationml/2006/main">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7934_3*l_h_i*1_1_4"/>
  <p:tag name="KSO_WM_TEMPLATE_CATEGORY" val="diagram"/>
  <p:tag name="KSO_WM_TEMPLATE_INDEX" val="20227934"/>
  <p:tag name="KSO_WM_UNIT_LAYERLEVEL" val="1_1_1"/>
  <p:tag name="KSO_WM_TAG_VERSION" val="1.0"/>
  <p:tag name="KSO_WM_BEAUTIFY_FLAG" val="#wm#"/>
</p:tagLst>
</file>

<file path=ppt/tags/tag73.xml><?xml version="1.0" encoding="utf-8"?>
<p:tagLst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7934_3*l_h_i*1_1_5"/>
  <p:tag name="KSO_WM_TEMPLATE_CATEGORY" val="diagram"/>
  <p:tag name="KSO_WM_TEMPLATE_INDEX" val="20227934"/>
  <p:tag name="KSO_WM_UNIT_LAYERLEVEL" val="1_1_1"/>
  <p:tag name="KSO_WM_TAG_VERSION" val="1.0"/>
  <p:tag name="KSO_WM_BEAUTIFY_FLAG" val="#wm#"/>
</p:tagLst>
</file>

<file path=ppt/tags/tag74.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4_3*l_h_f*1_1_1"/>
  <p:tag name="KSO_WM_TEMPLATE_CATEGORY" val="diagram"/>
  <p:tag name="KSO_WM_TEMPLATE_INDEX" val="20227934"/>
  <p:tag name="KSO_WM_UNIT_LAYERLEVEL" val="1_1_1"/>
  <p:tag name="KSO_WM_TAG_VERSION" val="1.0"/>
  <p:tag name="KSO_WM_BEAUTIFY_FLAG" val="#wm#"/>
  <p:tag name="KSO_WM_UNIT_TEXT_FILL_FORE_SCHEMECOLOR_INDEX" val="13"/>
  <p:tag name="KSO_WM_UNIT_TEXT_FILL_TYPE" val="1"/>
</p:tagLst>
</file>

<file path=ppt/tags/tag7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4_3*l_h_a*1_1_1"/>
  <p:tag name="KSO_WM_TEMPLATE_CATEGORY" val="diagram"/>
  <p:tag name="KSO_WM_TEMPLATE_INDEX" val="20227934"/>
  <p:tag name="KSO_WM_UNIT_LAYERLEVEL" val="1_1_1"/>
  <p:tag name="KSO_WM_TAG_VERSION" val="1.0"/>
  <p:tag name="KSO_WM_BEAUTIFY_FLAG" val="#wm#"/>
  <p:tag name="KSO_WM_UNIT_TEXT_FILL_FORE_SCHEMECOLOR_INDEX" val="5"/>
  <p:tag name="KSO_WM_UNIT_TEXT_FILL_TYPE" val="1"/>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34_3*l_h_i*1_2_1"/>
  <p:tag name="KSO_WM_TEMPLATE_CATEGORY" val="diagram"/>
  <p:tag name="KSO_WM_TEMPLATE_INDEX" val="20227934"/>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34_3*l_h_i*1_2_2"/>
  <p:tag name="KSO_WM_TEMPLATE_CATEGORY" val="diagram"/>
  <p:tag name="KSO_WM_TEMPLATE_INDEX" val="20227934"/>
  <p:tag name="KSO_WM_UNIT_LAYERLEVEL" val="1_1_1"/>
  <p:tag name="KSO_WM_TAG_VERSION" val="1.0"/>
  <p:tag name="KSO_WM_BEAUTIFY_FLAG" val="#wm#"/>
</p:tagLst>
</file>

<file path=ppt/tags/tag7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34_3*l_h_i*1_2_3"/>
  <p:tag name="KSO_WM_TEMPLATE_CATEGORY" val="diagram"/>
  <p:tag name="KSO_WM_TEMPLATE_INDEX" val="20227934"/>
  <p:tag name="KSO_WM_UNIT_LAYERLEVEL" val="1_1_1"/>
  <p:tag name="KSO_WM_TAG_VERSION" val="1.0"/>
  <p:tag name="KSO_WM_BEAUTIFY_FLAG" val="#wm#"/>
</p:tagLst>
</file>

<file path=ppt/tags/tag79.xml><?xml version="1.0" encoding="utf-8"?>
<p:tagLst xmlns:p="http://schemas.openxmlformats.org/presentationml/2006/main">
  <p:tag name="KSO_WM_UNIT_FILL_FORE_SCHEMECOLOR_INDEX_BRIGHTNESS" val="0"/>
  <p:tag name="KSO_WM_UNIT_FILL_FORE_SCHEMECOLOR_INDEX" val="6"/>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7934_3*l_h_i*1_2_4"/>
  <p:tag name="KSO_WM_TEMPLATE_CATEGORY" val="diagram"/>
  <p:tag name="KSO_WM_TEMPLATE_INDEX" val="20227934"/>
  <p:tag name="KSO_WM_UNIT_LAYERLEVEL" val="1_1_1"/>
  <p:tag name="KSO_WM_TAG_VERSION" val="1.0"/>
  <p:tag name="KSO_WM_BEAUTIFY_FLAG" val="#wm#"/>
</p:tagLst>
</file>

<file path=ppt/tags/tag8.xml><?xml version="1.0" encoding="utf-8"?>
<p:tagLst xmlns:p="http://schemas.openxmlformats.org/presentationml/2006/main">
  <p:tag name="POCKET_APPLY_TIME" val="2018年9月6日"/>
  <p:tag name="POCKET_APPLY_TYPE" val="Slide"/>
</p:tagLst>
</file>

<file path=ppt/tags/tag8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7934_3*l_h_i*1_2_5"/>
  <p:tag name="KSO_WM_TEMPLATE_CATEGORY" val="diagram"/>
  <p:tag name="KSO_WM_TEMPLATE_INDEX" val="20227934"/>
  <p:tag name="KSO_WM_UNIT_LAYERLEVEL" val="1_1_1"/>
  <p:tag name="KSO_WM_TAG_VERSION" val="1.0"/>
  <p:tag name="KSO_WM_BEAUTIFY_FLAG" val="#wm#"/>
</p:tagLst>
</file>

<file path=ppt/tags/tag81.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934_3*l_h_i*1_3_1"/>
  <p:tag name="KSO_WM_TEMPLATE_CATEGORY" val="diagram"/>
  <p:tag name="KSO_WM_TEMPLATE_INDEX" val="20227934"/>
  <p:tag name="KSO_WM_UNIT_LAYERLEVEL" val="1_1_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7934_3*l_h_i*1_3_2"/>
  <p:tag name="KSO_WM_TEMPLATE_CATEGORY" val="diagram"/>
  <p:tag name="KSO_WM_TEMPLATE_INDEX" val="20227934"/>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83.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934_3*l_h_i*1_3_3"/>
  <p:tag name="KSO_WM_TEMPLATE_CATEGORY" val="diagram"/>
  <p:tag name="KSO_WM_TEMPLATE_INDEX" val="20227934"/>
  <p:tag name="KSO_WM_UNIT_LAYERLEVEL" val="1_1_1"/>
  <p:tag name="KSO_WM_TAG_VERSION" val="1.0"/>
  <p:tag name="KSO_WM_BEAUTIFY_FLAG" val="#wm#"/>
</p:tagLst>
</file>

<file path=ppt/tags/tag84.xml><?xml version="1.0" encoding="utf-8"?>
<p:tagLst xmlns:p="http://schemas.openxmlformats.org/presentationml/2006/main">
  <p:tag name="KSO_WM_UNIT_FILL_FORE_SCHEMECOLOR_INDEX_BRIGHTNESS" val="0"/>
  <p:tag name="KSO_WM_UNIT_FILL_FORE_SCHEMECOLOR_INDEX" val="7"/>
  <p:tag name="KSO_WM_UNIT_FILL_TYPE" val="1"/>
  <p:tag name="KSO_WM_UNIT_LINE_FORE_SCHEMECOLOR_INDEX_BRIGHTNESS" val="0"/>
  <p:tag name="KSO_WM_UNIT_LINE_FORE_SCHEMECOLOR_INDEX" val="5"/>
  <p:tag name="KSO_WM_UNIT_LINE_FILL_TYPE" val="2"/>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7934_3*l_h_i*1_3_4"/>
  <p:tag name="KSO_WM_TEMPLATE_CATEGORY" val="diagram"/>
  <p:tag name="KSO_WM_TEMPLATE_INDEX" val="20227934"/>
  <p:tag name="KSO_WM_UNIT_LAYERLEVEL" val="1_1_1"/>
  <p:tag name="KSO_WM_TAG_VERSION" val="1.0"/>
  <p:tag name="KSO_WM_BEAUTIFY_FLAG" val="#wm#"/>
</p:tagLst>
</file>

<file path=ppt/tags/tag85.xml><?xml version="1.0" encoding="utf-8"?>
<p:tagLst xmlns:p="http://schemas.openxmlformats.org/presentationml/2006/main">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7934_3*l_h_i*1_3_5"/>
  <p:tag name="KSO_WM_TEMPLATE_CATEGORY" val="diagram"/>
  <p:tag name="KSO_WM_TEMPLATE_INDEX" val="20227934"/>
  <p:tag name="KSO_WM_UNIT_LAYERLEVEL" val="1_1_1"/>
  <p:tag name="KSO_WM_TAG_VERSION" val="1.0"/>
  <p:tag name="KSO_WM_BEAUTIFY_FLAG" val="#wm#"/>
</p:tagLst>
</file>

<file path=ppt/tags/tag86.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4_3*l_h_f*1_1_1"/>
  <p:tag name="KSO_WM_TEMPLATE_CATEGORY" val="diagram"/>
  <p:tag name="KSO_WM_TEMPLATE_INDEX" val="20227934"/>
  <p:tag name="KSO_WM_UNIT_LAYERLEVEL" val="1_1_1"/>
  <p:tag name="KSO_WM_TAG_VERSION" val="1.0"/>
  <p:tag name="KSO_WM_BEAUTIFY_FLAG" val=""/>
  <p:tag name="KSO_WM_UNIT_TEXT_FILL_FORE_SCHEMECOLOR_INDEX" val="13"/>
  <p:tag name="KSO_WM_UNIT_TEXT_FILL_TYPE" val="1"/>
</p:tagLst>
</file>

<file path=ppt/tags/tag8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4_3*l_h_a*1_1_1"/>
  <p:tag name="KSO_WM_TEMPLATE_CATEGORY" val="diagram"/>
  <p:tag name="KSO_WM_TEMPLATE_INDEX" val="20227934"/>
  <p:tag name="KSO_WM_UNIT_LAYERLEVEL" val="1_1_1"/>
  <p:tag name="KSO_WM_TAG_VERSION" val="1.0"/>
  <p:tag name="KSO_WM_BEAUTIFY_FLAG" val=""/>
  <p:tag name="KSO_WM_UNIT_TEXT_FILL_FORE_SCHEMECOLOR_INDEX" val="5"/>
  <p:tag name="KSO_WM_UNIT_TEXT_FILL_TYPE" val="1"/>
</p:tagLst>
</file>

<file path=ppt/tags/tag88.xml><?xml version="1.0" encoding="utf-8"?>
<p:tagLst xmlns:p="http://schemas.openxmlformats.org/presentationml/2006/main">
  <p:tag name="KSO_WM_UNIT_SUBTYPE" val="a"/>
  <p:tag name="KSO_WM_UNIT_PRESET_TEXT" val="单击此处输入你的正文字是您思想的"/>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7934_3*l_h_f*1_1_1"/>
  <p:tag name="KSO_WM_TEMPLATE_CATEGORY" val="diagram"/>
  <p:tag name="KSO_WM_TEMPLATE_INDEX" val="20227934"/>
  <p:tag name="KSO_WM_UNIT_LAYERLEVEL" val="1_1_1"/>
  <p:tag name="KSO_WM_TAG_VERSION" val="1.0"/>
  <p:tag name="KSO_WM_BEAUTIFY_FLAG" val=""/>
  <p:tag name="KSO_WM_UNIT_TEXT_FILL_FORE_SCHEMECOLOR_INDEX" val="13"/>
  <p:tag name="KSO_WM_UNIT_TEXT_FILL_TYPE" val="1"/>
</p:tagLst>
</file>

<file path=ppt/tags/tag8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7934_3*l_h_a*1_1_1"/>
  <p:tag name="KSO_WM_TEMPLATE_CATEGORY" val="diagram"/>
  <p:tag name="KSO_WM_TEMPLATE_INDEX" val="20227934"/>
  <p:tag name="KSO_WM_UNIT_LAYERLEVEL" val="1_1_1"/>
  <p:tag name="KSO_WM_TAG_VERSION" val="1.0"/>
  <p:tag name="KSO_WM_BEAUTIFY_FLAG" val=""/>
  <p:tag name="KSO_WM_UNIT_TEXT_FILL_FORE_SCHEMECOLOR_INDEX" val="5"/>
  <p:tag name="KSO_WM_UNIT_TEXT_FILL_TYPE" val="1"/>
</p:tagLst>
</file>

<file path=ppt/tags/tag9.xml><?xml version="1.0" encoding="utf-8"?>
<p:tagLst xmlns:p="http://schemas.openxmlformats.org/presentationml/2006/main">
  <p:tag name="POCKET_APPLY_TIME" val="2018年9月6日"/>
  <p:tag name="POCKET_APPLY_TYPE" val="Slide"/>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ISLIDE.DIAGRAM" val="183077"/>
</p:tagLst>
</file>

<file path=ppt/tags/tag93.xml><?xml version="1.0" encoding="utf-8"?>
<p:tagLst xmlns:p="http://schemas.openxmlformats.org/presentationml/2006/main">
  <p:tag name="ISLIDE.DIAGRAM" val="241206"/>
</p:tagLst>
</file>

<file path=ppt/tags/tag94.xml><?xml version="1.0" encoding="utf-8"?>
<p:tagLst xmlns:p="http://schemas.openxmlformats.org/presentationml/2006/main">
  <p:tag name="ISLIDE.DIAGRAM" val="218642"/>
</p:tagLst>
</file>

<file path=ppt/tags/tag95.xml><?xml version="1.0" encoding="utf-8"?>
<p:tagLst xmlns:p="http://schemas.openxmlformats.org/presentationml/2006/main">
  <p:tag name="ISLIDE.DIAGRAM" val="2880"/>
</p:tagLst>
</file>

<file path=ppt/tags/tag96.xml><?xml version="1.0" encoding="utf-8"?>
<p:tagLst xmlns:p="http://schemas.openxmlformats.org/presentationml/2006/main">
  <p:tag name="PA" val="v3.0.0"/>
</p:tagLst>
</file>

<file path=ppt/tags/tag97.xml><?xml version="1.0" encoding="utf-8"?>
<p:tagLst xmlns:p="http://schemas.openxmlformats.org/presentationml/2006/main">
  <p:tag name="KSO_WPP_MARK_KEY" val="73e69182-408c-405c-8d61-f5cd20704fbe"/>
  <p:tag name="COMMONDATA" val="eyJoZGlkIjoiZWNhYzc5NThlMmQ4YTlhZTI0ZTMyYWFhZWUyMTMxNjcifQ=="/>
</p:tagLst>
</file>

<file path=ppt/theme/theme1.xml><?xml version="1.0" encoding="utf-8"?>
<a:theme xmlns:a="http://schemas.openxmlformats.org/drawingml/2006/main" name="1_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14768</Words>
  <Application>WPS 演示</Application>
  <PresentationFormat>宽屏</PresentationFormat>
  <Paragraphs>724</Paragraphs>
  <Slides>57</Slides>
  <Notes>25</Notes>
  <HiddenSlides>0</HiddenSlides>
  <MMClips>1</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57</vt:i4>
      </vt:variant>
    </vt:vector>
  </HeadingPairs>
  <TitlesOfParts>
    <vt:vector size="86" baseType="lpstr">
      <vt:lpstr>Arial</vt:lpstr>
      <vt:lpstr>宋体</vt:lpstr>
      <vt:lpstr>Wingdings</vt:lpstr>
      <vt:lpstr>方正少儿_GBK</vt:lpstr>
      <vt:lpstr>黑体</vt:lpstr>
      <vt:lpstr>微软雅黑</vt:lpstr>
      <vt:lpstr>Times New Roman</vt:lpstr>
      <vt:lpstr>华文细黑</vt:lpstr>
      <vt:lpstr>Lato</vt:lpstr>
      <vt:lpstr>Dolce Vita Light</vt:lpstr>
      <vt:lpstr>Open Sans</vt:lpstr>
      <vt:lpstr>Segoe Print</vt:lpstr>
      <vt:lpstr>华文琥珀</vt:lpstr>
      <vt:lpstr>华文宋体</vt:lpstr>
      <vt:lpstr>等线</vt:lpstr>
      <vt:lpstr>Arial Unicode MS</vt:lpstr>
      <vt:lpstr>等线 Light</vt:lpstr>
      <vt:lpstr>Wingdings</vt:lpstr>
      <vt:lpstr>华文楷体</vt:lpstr>
      <vt:lpstr>Calibri</vt:lpstr>
      <vt:lpstr>思源黑体 CN Heavy</vt:lpstr>
      <vt:lpstr>思源黑体 CN Light</vt:lpstr>
      <vt:lpstr>楷体</vt:lpstr>
      <vt:lpstr>思源黑体 CN Medium</vt:lpstr>
      <vt:lpstr>思源黑体 CN Regular</vt:lpstr>
      <vt:lpstr>思源黑体 CN Bold</vt:lpstr>
      <vt:lpstr>北師大說文重文</vt:lpstr>
      <vt:lpstr>MiSans</vt:lpstr>
      <vt:lpstr>1_千图网拥有20W+精美PPT模板 更多PPT模板下载至：www.58pic.com/office/ppt​​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lzjljlc</dc:creator>
  <cp:lastModifiedBy>薛东西</cp:lastModifiedBy>
  <cp:revision>248</cp:revision>
  <dcterms:created xsi:type="dcterms:W3CDTF">2018-02-23T07:21:00Z</dcterms:created>
  <dcterms:modified xsi:type="dcterms:W3CDTF">2023-07-20T06:07:37Z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5C3B5D7142FD4632B0E498CE1A60722E_12</vt:lpwstr>
  </property>
</Properties>
</file>