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2.svg" ContentType="image/svg+xml"/>
  <Override PartName="/ppt/media/image14.svg" ContentType="image/svg+xml"/>
  <Override PartName="/ppt/media/image1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5"/>
  </p:notesMasterIdLst>
  <p:sldIdLst>
    <p:sldId id="256" r:id="rId4"/>
    <p:sldId id="257" r:id="rId6"/>
    <p:sldId id="258" r:id="rId7"/>
    <p:sldId id="326" r:id="rId8"/>
    <p:sldId id="278" r:id="rId9"/>
    <p:sldId id="327" r:id="rId10"/>
    <p:sldId id="355" r:id="rId11"/>
    <p:sldId id="328" r:id="rId12"/>
    <p:sldId id="263" r:id="rId13"/>
    <p:sldId id="329" r:id="rId14"/>
    <p:sldId id="330" r:id="rId15"/>
    <p:sldId id="331" r:id="rId16"/>
    <p:sldId id="332" r:id="rId17"/>
    <p:sldId id="333" r:id="rId18"/>
    <p:sldId id="356" r:id="rId19"/>
    <p:sldId id="358" r:id="rId20"/>
    <p:sldId id="335" r:id="rId21"/>
    <p:sldId id="336" r:id="rId22"/>
    <p:sldId id="337" r:id="rId23"/>
    <p:sldId id="338" r:id="rId24"/>
    <p:sldId id="339" r:id="rId25"/>
    <p:sldId id="340" r:id="rId26"/>
    <p:sldId id="341" r:id="rId27"/>
    <p:sldId id="342" r:id="rId28"/>
    <p:sldId id="343" r:id="rId29"/>
    <p:sldId id="344" r:id="rId30"/>
    <p:sldId id="345" r:id="rId31"/>
    <p:sldId id="346" r:id="rId32"/>
    <p:sldId id="349" r:id="rId33"/>
    <p:sldId id="320" r:id="rId34"/>
  </p:sldIdLst>
  <p:sldSz cx="12192000" cy="6858000"/>
  <p:notesSz cx="7103745" cy="10234295"/>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960"/>
    <a:srgbClr val="9BD8C8"/>
    <a:srgbClr val="FD7080"/>
    <a:srgbClr val="6EAA2C"/>
    <a:srgbClr val="DC78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8" Type="http://schemas.openxmlformats.org/officeDocument/2006/relationships/tags" Target="tags/tag108.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a:p>
        </p:txBody>
      </p:sp>
      <p:sp>
        <p:nvSpPr>
          <p:cNvPr id="4" name="灯片编号占位符 3"/>
          <p:cNvSpPr>
            <a:spLocks noGrp="1"/>
          </p:cNvSpPr>
          <p:nvPr>
            <p:ph type="sldNum" sz="quarter" idx="10"/>
          </p:nvPr>
        </p:nvSpPr>
        <p:spPr/>
        <p:txBody>
          <a:bodyPr/>
          <a:lstStyle/>
          <a:p>
            <a:fld id="{617DA94B-A13E-4115-8706-9FA1282D603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7DA94B-A13E-4115-8706-9FA1282D603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7DA94B-A13E-4115-8706-9FA1282D603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7D3607-80C4-4EBA-AAC5-9EEB49AF0E8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a:p>
        </p:txBody>
      </p:sp>
      <p:sp>
        <p:nvSpPr>
          <p:cNvPr id="4" name="灯片编号占位符 3"/>
          <p:cNvSpPr>
            <a:spLocks noGrp="1"/>
          </p:cNvSpPr>
          <p:nvPr>
            <p:ph type="sldNum" sz="quarter" idx="10"/>
          </p:nvPr>
        </p:nvSpPr>
        <p:spPr/>
        <p:txBody>
          <a:bodyPr/>
          <a:lstStyle/>
          <a:p>
            <a:fld id="{617DA94B-A13E-4115-8706-9FA1282D603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7DA94B-A13E-4115-8706-9FA1282D603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1.png"/><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alpha val="63000"/>
          </a:schemeClr>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a:off x="0" y="1543050"/>
            <a:ext cx="6191250" cy="4725442"/>
          </a:xfrm>
          <a:prstGeom prst="rect">
            <a:avLst/>
          </a:prstGeom>
        </p:spPr>
      </p:pic>
      <p:sp>
        <p:nvSpPr>
          <p:cNvPr id="2" name="标题 1"/>
          <p:cNvSpPr>
            <a:spLocks noGrp="1"/>
          </p:cNvSpPr>
          <p:nvPr>
            <p:ph type="ctrTitle" hasCustomPrompt="1"/>
          </p:nvPr>
        </p:nvSpPr>
        <p:spPr>
          <a:xfrm>
            <a:off x="6009591" y="3110596"/>
            <a:ext cx="6010959" cy="1200329"/>
          </a:xfrm>
        </p:spPr>
        <p:txBody>
          <a:bodyPr anchor="b">
            <a:normAutofit/>
          </a:bodyPr>
          <a:lstStyle>
            <a:lvl1pPr algn="ctr">
              <a:defRPr sz="4800" b="1">
                <a:solidFill>
                  <a:schemeClr val="tx2"/>
                </a:solidFill>
              </a:defRPr>
            </a:lvl1pPr>
          </a:lstStyle>
          <a:p>
            <a:r>
              <a:rPr lang="zh-CN" altLang="en-US" dirty="0"/>
              <a:t>单击此处编辑标题</a:t>
            </a:r>
            <a:endParaRPr lang="zh-CN" altLang="en-US" dirty="0"/>
          </a:p>
        </p:txBody>
      </p:sp>
      <p:sp>
        <p:nvSpPr>
          <p:cNvPr id="3" name="副标题 2"/>
          <p:cNvSpPr>
            <a:spLocks noGrp="1"/>
          </p:cNvSpPr>
          <p:nvPr>
            <p:ph type="subTitle" idx="1" hasCustomPrompt="1"/>
          </p:nvPr>
        </p:nvSpPr>
        <p:spPr>
          <a:xfrm>
            <a:off x="6009591" y="4403000"/>
            <a:ext cx="6010959" cy="535531"/>
          </a:xfrm>
        </p:spPr>
        <p:txBody>
          <a:bodyPr>
            <a:normAutofit/>
          </a:bodyPr>
          <a:lstStyle>
            <a:lvl1pPr marL="0" indent="0" algn="ctr">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nvPr>
        </p:nvSpPr>
        <p:spPr>
          <a:xfrm>
            <a:off x="825500" y="6356350"/>
            <a:ext cx="2743200" cy="365125"/>
          </a:xfrm>
        </p:spPr>
        <p:txBody>
          <a:bodyPr/>
          <a:lstStyle/>
          <a:p>
            <a:fld id="{6117744C-B155-4A34-9081-37190EDC79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4883D-8DA6-4133-B196-D2184B300AD7}" type="slidenum">
              <a:rPr lang="zh-CN" altLang="en-US" smtClean="0"/>
            </a:fld>
            <a:endParaRPr lang="zh-CN" altLang="en-US"/>
          </a:p>
        </p:txBody>
      </p:sp>
      <p:sp>
        <p:nvSpPr>
          <p:cNvPr id="8" name="矩形 7"/>
          <p:cNvSpPr/>
          <p:nvPr userDrawn="1"/>
        </p:nvSpPr>
        <p:spPr>
          <a:xfrm>
            <a:off x="0" y="5880735"/>
            <a:ext cx="1600200" cy="96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0083261" y="171450"/>
            <a:ext cx="2108739" cy="1843088"/>
          </a:xfrm>
          <a:custGeom>
            <a:avLst/>
            <a:gdLst>
              <a:gd name="connsiteX0" fmla="*/ 0 w 2532602"/>
              <a:gd name="connsiteY0" fmla="*/ 0 h 1843088"/>
              <a:gd name="connsiteX1" fmla="*/ 2139697 w 2532602"/>
              <a:gd name="connsiteY1" fmla="*/ 0 h 1843088"/>
              <a:gd name="connsiteX2" fmla="*/ 2532602 w 2532602"/>
              <a:gd name="connsiteY2" fmla="*/ 714375 h 1843088"/>
              <a:gd name="connsiteX3" fmla="*/ 2061115 w 2532602"/>
              <a:gd name="connsiteY3" fmla="*/ 1628775 h 1843088"/>
              <a:gd name="connsiteX4" fmla="*/ 1303877 w 2532602"/>
              <a:gd name="connsiteY4" fmla="*/ 1843088 h 1843088"/>
              <a:gd name="connsiteX5" fmla="*/ 18002 w 2532602"/>
              <a:gd name="connsiteY5" fmla="*/ 1571625 h 1843088"/>
              <a:gd name="connsiteX6" fmla="*/ 0 w 2532602"/>
              <a:gd name="connsiteY6" fmla="*/ 1502387 h 184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2602" h="1843088">
                <a:moveTo>
                  <a:pt x="0" y="0"/>
                </a:moveTo>
                <a:lnTo>
                  <a:pt x="2139697" y="0"/>
                </a:lnTo>
                <a:lnTo>
                  <a:pt x="2532602" y="714375"/>
                </a:lnTo>
                <a:lnTo>
                  <a:pt x="2061115" y="1628775"/>
                </a:lnTo>
                <a:lnTo>
                  <a:pt x="1303877" y="1843088"/>
                </a:lnTo>
                <a:lnTo>
                  <a:pt x="18002" y="1571625"/>
                </a:lnTo>
                <a:lnTo>
                  <a:pt x="0" y="1502387"/>
                </a:lnTo>
                <a:close/>
              </a:path>
            </a:pathLst>
          </a:custGeom>
        </p:spPr>
      </p:pic>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lvl1pPr>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6117744C-B155-4A34-9081-37190EDC79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4883D-8DA6-4133-B196-D2184B300AD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90500" y="1711594"/>
            <a:ext cx="5793148" cy="4421592"/>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9319" y="156017"/>
            <a:ext cx="6023795" cy="5807778"/>
          </a:xfrm>
          <a:prstGeom prst="rect">
            <a:avLst/>
          </a:prstGeom>
        </p:spPr>
      </p:pic>
      <p:sp>
        <p:nvSpPr>
          <p:cNvPr id="2" name="标题 1"/>
          <p:cNvSpPr>
            <a:spLocks noGrp="1"/>
          </p:cNvSpPr>
          <p:nvPr>
            <p:ph type="title" hasCustomPrompt="1"/>
          </p:nvPr>
        </p:nvSpPr>
        <p:spPr>
          <a:xfrm rot="521423">
            <a:off x="6432647" y="3180195"/>
            <a:ext cx="4716724" cy="830997"/>
          </a:xfrm>
        </p:spPr>
        <p:txBody>
          <a:bodyPr wrap="square" anchor="b">
            <a:normAutofit/>
          </a:bodyPr>
          <a:lstStyle>
            <a:lvl1pPr algn="ctr">
              <a:defRPr sz="4000" b="1">
                <a:solidFill>
                  <a:schemeClr val="tx2"/>
                </a:solidFill>
              </a:defRPr>
            </a:lvl1pPr>
          </a:lstStyle>
          <a:p>
            <a:r>
              <a:rPr lang="zh-CN" altLang="en-US" dirty="0"/>
              <a:t>单击此处编辑标题</a:t>
            </a:r>
            <a:endParaRPr lang="zh-CN" altLang="en-US" dirty="0"/>
          </a:p>
        </p:txBody>
      </p:sp>
      <p:sp>
        <p:nvSpPr>
          <p:cNvPr id="3" name="文本占位符 2"/>
          <p:cNvSpPr>
            <a:spLocks noGrp="1"/>
          </p:cNvSpPr>
          <p:nvPr>
            <p:ph type="body" idx="1" hasCustomPrompt="1"/>
          </p:nvPr>
        </p:nvSpPr>
        <p:spPr>
          <a:xfrm rot="521423">
            <a:off x="6299297" y="4113213"/>
            <a:ext cx="4716724" cy="535531"/>
          </a:xfrm>
        </p:spPr>
        <p:txBody>
          <a:bodyPr wrap="square">
            <a:normAutofit/>
          </a:bodyPr>
          <a:lstStyle>
            <a:lvl1pPr marL="0" indent="0" algn="ctr">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nvPr>
        </p:nvSpPr>
        <p:spPr/>
        <p:txBody>
          <a:bodyPr/>
          <a:lstStyle/>
          <a:p>
            <a:fld id="{6117744C-B155-4A34-9081-37190EDC7981}"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4883D-8DA6-4133-B196-D2184B300AD7}" type="slidenum">
              <a:rPr lang="zh-CN" altLang="en-US" smtClean="0"/>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tretch>
            <a:fillRect/>
          </a:stretch>
        </p:blipFill>
        <p:spPr>
          <a:xfrm rot="584319">
            <a:off x="9275605" y="846859"/>
            <a:ext cx="2603627" cy="3469333"/>
          </a:xfrm>
          <a:prstGeom prst="rect">
            <a:avLst/>
          </a:prstGeom>
        </p:spPr>
      </p:pic>
      <p:pic>
        <p:nvPicPr>
          <p:cNvPr id="7" name="图片 6"/>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a:fillRect/>
          </a:stretch>
        </p:blipFill>
        <p:spPr>
          <a:xfrm>
            <a:off x="0" y="1543050"/>
            <a:ext cx="6191250" cy="4725442"/>
          </a:xfrm>
          <a:prstGeom prst="rect">
            <a:avLst/>
          </a:prstGeom>
        </p:spPr>
      </p:pic>
      <p:sp>
        <p:nvSpPr>
          <p:cNvPr id="2" name="标题 1"/>
          <p:cNvSpPr>
            <a:spLocks noGrp="1"/>
          </p:cNvSpPr>
          <p:nvPr>
            <p:ph type="title" hasCustomPrompt="1"/>
          </p:nvPr>
        </p:nvSpPr>
        <p:spPr>
          <a:xfrm>
            <a:off x="5962650" y="3185839"/>
            <a:ext cx="6229350" cy="1325563"/>
          </a:xfrm>
        </p:spPr>
        <p:txBody>
          <a:bodyPr>
            <a:normAutofit/>
          </a:bodyPr>
          <a:lstStyle>
            <a:lvl1pPr algn="ctr">
              <a:defRPr sz="5400" b="1">
                <a:solidFill>
                  <a:schemeClr val="tx2"/>
                </a:solidFill>
              </a:defRPr>
            </a:lvl1pPr>
          </a:lstStyle>
          <a:p>
            <a:r>
              <a:rPr lang="zh-CN" altLang="en-US" dirty="0"/>
              <a:t>单击此处编辑标题</a:t>
            </a:r>
            <a:endParaRPr lang="zh-CN" altLang="en-US" dirty="0"/>
          </a:p>
        </p:txBody>
      </p:sp>
      <p:sp>
        <p:nvSpPr>
          <p:cNvPr id="3" name="日期占位符 2"/>
          <p:cNvSpPr>
            <a:spLocks noGrp="1"/>
          </p:cNvSpPr>
          <p:nvPr>
            <p:ph type="dt" sz="half" idx="10"/>
          </p:nvPr>
        </p:nvSpPr>
        <p:spPr/>
        <p:txBody>
          <a:bodyPr/>
          <a:lstStyle/>
          <a:p>
            <a:fld id="{6117744C-B155-4A34-9081-37190EDC798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C74883D-8DA6-4133-B196-D2184B300AD7}" type="slidenum">
              <a:rPr lang="zh-CN" altLang="en-US" smtClean="0"/>
            </a:fld>
            <a:endParaRPr lang="zh-CN" altLang="en-US"/>
          </a:p>
        </p:txBody>
      </p:sp>
      <p:sp>
        <p:nvSpPr>
          <p:cNvPr id="8" name="矩形 7"/>
          <p:cNvSpPr/>
          <p:nvPr userDrawn="1"/>
        </p:nvSpPr>
        <p:spPr>
          <a:xfrm>
            <a:off x="0" y="5880735"/>
            <a:ext cx="1600200" cy="965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0083261" y="171450"/>
            <a:ext cx="2108739" cy="1843088"/>
          </a:xfrm>
          <a:custGeom>
            <a:avLst/>
            <a:gdLst>
              <a:gd name="connsiteX0" fmla="*/ 0 w 2532602"/>
              <a:gd name="connsiteY0" fmla="*/ 0 h 1843088"/>
              <a:gd name="connsiteX1" fmla="*/ 2139697 w 2532602"/>
              <a:gd name="connsiteY1" fmla="*/ 0 h 1843088"/>
              <a:gd name="connsiteX2" fmla="*/ 2532602 w 2532602"/>
              <a:gd name="connsiteY2" fmla="*/ 714375 h 1843088"/>
              <a:gd name="connsiteX3" fmla="*/ 2061115 w 2532602"/>
              <a:gd name="connsiteY3" fmla="*/ 1628775 h 1843088"/>
              <a:gd name="connsiteX4" fmla="*/ 1303877 w 2532602"/>
              <a:gd name="connsiteY4" fmla="*/ 1843088 h 1843088"/>
              <a:gd name="connsiteX5" fmla="*/ 18002 w 2532602"/>
              <a:gd name="connsiteY5" fmla="*/ 1571625 h 1843088"/>
              <a:gd name="connsiteX6" fmla="*/ 0 w 2532602"/>
              <a:gd name="connsiteY6" fmla="*/ 1502387 h 184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2602" h="1843088">
                <a:moveTo>
                  <a:pt x="0" y="0"/>
                </a:moveTo>
                <a:lnTo>
                  <a:pt x="2139697" y="0"/>
                </a:lnTo>
                <a:lnTo>
                  <a:pt x="2532602" y="714375"/>
                </a:lnTo>
                <a:lnTo>
                  <a:pt x="2061115" y="1628775"/>
                </a:lnTo>
                <a:lnTo>
                  <a:pt x="1303877" y="1843088"/>
                </a:lnTo>
                <a:lnTo>
                  <a:pt x="18002" y="1571625"/>
                </a:lnTo>
                <a:lnTo>
                  <a:pt x="0" y="1502387"/>
                </a:lnTo>
                <a:close/>
              </a:path>
            </a:pathLst>
          </a:custGeom>
        </p:spPr>
      </p:pic>
      <p:sp>
        <p:nvSpPr>
          <p:cNvPr id="2" name="日期占位符 1"/>
          <p:cNvSpPr>
            <a:spLocks noGrp="1"/>
          </p:cNvSpPr>
          <p:nvPr>
            <p:ph type="dt" sz="half" idx="10"/>
          </p:nvPr>
        </p:nvSpPr>
        <p:spPr/>
        <p:txBody>
          <a:bodyPr/>
          <a:lstStyle/>
          <a:p>
            <a:fld id="{6117744C-B155-4A34-9081-37190EDC798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C74883D-8DA6-4133-B196-D2184B300AD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srcRect/>
          <a:stretch>
            <a:fillRect/>
          </a:stretch>
        </p:blipFill>
        <p:spPr>
          <a:xfrm>
            <a:off x="10083261" y="171450"/>
            <a:ext cx="2108739" cy="1843088"/>
          </a:xfrm>
          <a:custGeom>
            <a:avLst/>
            <a:gdLst>
              <a:gd name="connsiteX0" fmla="*/ 0 w 2532602"/>
              <a:gd name="connsiteY0" fmla="*/ 0 h 1843088"/>
              <a:gd name="connsiteX1" fmla="*/ 2139697 w 2532602"/>
              <a:gd name="connsiteY1" fmla="*/ 0 h 1843088"/>
              <a:gd name="connsiteX2" fmla="*/ 2532602 w 2532602"/>
              <a:gd name="connsiteY2" fmla="*/ 714375 h 1843088"/>
              <a:gd name="connsiteX3" fmla="*/ 2061115 w 2532602"/>
              <a:gd name="connsiteY3" fmla="*/ 1628775 h 1843088"/>
              <a:gd name="connsiteX4" fmla="*/ 1303877 w 2532602"/>
              <a:gd name="connsiteY4" fmla="*/ 1843088 h 1843088"/>
              <a:gd name="connsiteX5" fmla="*/ 18002 w 2532602"/>
              <a:gd name="connsiteY5" fmla="*/ 1571625 h 1843088"/>
              <a:gd name="connsiteX6" fmla="*/ 0 w 2532602"/>
              <a:gd name="connsiteY6" fmla="*/ 1502387 h 184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2602" h="1843088">
                <a:moveTo>
                  <a:pt x="0" y="0"/>
                </a:moveTo>
                <a:lnTo>
                  <a:pt x="2139697" y="0"/>
                </a:lnTo>
                <a:lnTo>
                  <a:pt x="2532602" y="714375"/>
                </a:lnTo>
                <a:lnTo>
                  <a:pt x="2061115" y="1628775"/>
                </a:lnTo>
                <a:lnTo>
                  <a:pt x="1303877" y="1843088"/>
                </a:lnTo>
                <a:lnTo>
                  <a:pt x="18002" y="1571625"/>
                </a:lnTo>
                <a:lnTo>
                  <a:pt x="0" y="1502387"/>
                </a:lnTo>
                <a:close/>
              </a:path>
            </a:pathLst>
          </a:custGeom>
        </p:spPr>
      </p:pic>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lvl1pPr>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6117744C-B155-4A34-9081-37190EDC798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74883D-8DA6-4133-B196-D2184B300AD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tags" Target="../tags/tag3.xml"/><Relationship Id="rId7" Type="http://schemas.openxmlformats.org/officeDocument/2006/relationships/tags" Target="../tags/tag2.xml"/><Relationship Id="rId6" Type="http://schemas.openxmlformats.org/officeDocument/2006/relationships/tags" Target="../tags/tag1.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63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6"/>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7"/>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bg1">
                    <a:lumMod val="50000"/>
                  </a:schemeClr>
                </a:solidFill>
              </a:defRPr>
            </a:lvl1pPr>
          </a:lstStyle>
          <a:p>
            <a:fld id="{6117744C-B155-4A34-9081-37190EDC7981}"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bg1">
                    <a:lumMod val="50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bg1">
                    <a:lumMod val="50000"/>
                  </a:schemeClr>
                </a:solidFill>
              </a:defRPr>
            </a:lvl1pPr>
          </a:lstStyle>
          <a:p>
            <a:fld id="{EC74883D-8DA6-4133-B196-D2184B300AD7}" type="slidenum">
              <a:rPr lang="zh-CN" altLang="en-US" smtClean="0"/>
            </a:fld>
            <a:endParaRPr lang="zh-CN" altLang="en-US"/>
          </a:p>
        </p:txBody>
      </p:sp>
      <p:sp>
        <p:nvSpPr>
          <p:cNvPr id="7" name="KSO_TEMPLATE" hidden="1"/>
          <p:cNvSpPr/>
          <p:nvPr userDrawn="1">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12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63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bg1">
                    <a:lumMod val="50000"/>
                  </a:schemeClr>
                </a:solidFill>
              </a:defRPr>
            </a:lvl1pPr>
          </a:lstStyle>
          <a:p>
            <a:fld id="{6117744C-B155-4A34-9081-37190EDC7981}"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bg1">
                    <a:lumMod val="50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bg1">
                    <a:lumMod val="50000"/>
                  </a:schemeClr>
                </a:solidFill>
              </a:defRPr>
            </a:lvl1pPr>
          </a:lstStyle>
          <a:p>
            <a:fld id="{EC74883D-8DA6-4133-B196-D2184B300AD7}" type="slidenum">
              <a:rPr lang="zh-CN" altLang="en-US" smtClean="0"/>
            </a:fld>
            <a:endParaRPr lang="zh-CN" altLang="en-US"/>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12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hemeOverride" Target="../theme/themeOverride1.xml"/><Relationship Id="rId5" Type="http://schemas.openxmlformats.org/officeDocument/2006/relationships/tags" Target="../tags/tag9.xml"/><Relationship Id="rId4" Type="http://schemas.openxmlformats.org/officeDocument/2006/relationships/tags" Target="../tags/tag8.xml"/><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44.xml"/><Relationship Id="rId3" Type="http://schemas.openxmlformats.org/officeDocument/2006/relationships/image" Target="../media/image17.jpeg"/><Relationship Id="rId2" Type="http://schemas.openxmlformats.org/officeDocument/2006/relationships/tags" Target="../tags/tag43.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themeOverride" Target="../theme/themeOverride3.xml"/><Relationship Id="rId1" Type="http://schemas.openxmlformats.org/officeDocument/2006/relationships/tags" Target="../tags/tag45.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2" Type="http://schemas.openxmlformats.org/officeDocument/2006/relationships/notesSlide" Target="../notesSlides/notesSlide15.xml"/><Relationship Id="rId21" Type="http://schemas.openxmlformats.org/officeDocument/2006/relationships/slideLayout" Target="../slideLayouts/slideLayout2.xml"/><Relationship Id="rId20" Type="http://schemas.openxmlformats.org/officeDocument/2006/relationships/tags" Target="../tags/tag72.xml"/><Relationship Id="rId2" Type="http://schemas.openxmlformats.org/officeDocument/2006/relationships/tags" Target="../tags/tag54.xml"/><Relationship Id="rId19" Type="http://schemas.openxmlformats.org/officeDocument/2006/relationships/tags" Target="../tags/tag7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5" Type="http://schemas.openxmlformats.org/officeDocument/2006/relationships/notesSlide" Target="../notesSlides/notesSlide16.xml"/><Relationship Id="rId14" Type="http://schemas.openxmlformats.org/officeDocument/2006/relationships/slideLayout" Target="../slideLayouts/slideLayout6.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themeOverride" Target="../theme/themeOverride4.xml"/><Relationship Id="rId1" Type="http://schemas.openxmlformats.org/officeDocument/2006/relationships/tags" Target="../tags/tag85.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tags" Target="../tags/tag86.xml"/><Relationship Id="rId2" Type="http://schemas.openxmlformats.org/officeDocument/2006/relationships/image" Target="../media/image18.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tags" Target="../tags/tag87.xml"/><Relationship Id="rId2" Type="http://schemas.openxmlformats.org/officeDocument/2006/relationships/image" Target="../media/image19.jpe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5.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0" Type="http://schemas.openxmlformats.org/officeDocument/2006/relationships/notesSlide" Target="../notesSlides/notesSlide2.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tags" Target="../tags/tag89.xml"/><Relationship Id="rId3" Type="http://schemas.openxmlformats.org/officeDocument/2006/relationships/image" Target="../media/image20.jpeg"/><Relationship Id="rId2" Type="http://schemas.openxmlformats.org/officeDocument/2006/relationships/tags" Target="../tags/tag88.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tags" Target="../tags/tag90.xml"/><Relationship Id="rId2" Type="http://schemas.openxmlformats.org/officeDocument/2006/relationships/image" Target="../media/image21.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tags" Target="../tags/tag93.xml"/><Relationship Id="rId3" Type="http://schemas.openxmlformats.org/officeDocument/2006/relationships/image" Target="../media/image22.png"/><Relationship Id="rId2" Type="http://schemas.openxmlformats.org/officeDocument/2006/relationships/tags" Target="../tags/tag92.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tags" Target="../tags/tag94.xml"/><Relationship Id="rId2" Type="http://schemas.openxmlformats.org/officeDocument/2006/relationships/image" Target="../media/image23.png"/><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2.xml"/><Relationship Id="rId5" Type="http://schemas.openxmlformats.org/officeDocument/2006/relationships/tags" Target="../tags/tag99.xml"/><Relationship Id="rId4" Type="http://schemas.openxmlformats.org/officeDocument/2006/relationships/image" Target="../media/image25.png"/><Relationship Id="rId3" Type="http://schemas.openxmlformats.org/officeDocument/2006/relationships/tags" Target="../tags/tag98.xml"/><Relationship Id="rId2" Type="http://schemas.openxmlformats.org/officeDocument/2006/relationships/image" Target="../media/image24.png"/><Relationship Id="rId1" Type="http://schemas.openxmlformats.org/officeDocument/2006/relationships/tags" Target="../tags/tag97.xml"/></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2.xml"/><Relationship Id="rId5" Type="http://schemas.openxmlformats.org/officeDocument/2006/relationships/tags" Target="../tags/tag102.xml"/><Relationship Id="rId4" Type="http://schemas.openxmlformats.org/officeDocument/2006/relationships/image" Target="../media/image27.png"/><Relationship Id="rId3" Type="http://schemas.openxmlformats.org/officeDocument/2006/relationships/tags" Target="../tags/tag101.xml"/><Relationship Id="rId2" Type="http://schemas.openxmlformats.org/officeDocument/2006/relationships/image" Target="../media/image26.png"/><Relationship Id="rId1" Type="http://schemas.openxmlformats.org/officeDocument/2006/relationships/tags" Target="../tags/tag100.xml"/></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2.xml"/><Relationship Id="rId5" Type="http://schemas.openxmlformats.org/officeDocument/2006/relationships/tags" Target="../tags/tag105.xml"/><Relationship Id="rId4" Type="http://schemas.openxmlformats.org/officeDocument/2006/relationships/image" Target="../media/image29.png"/><Relationship Id="rId3" Type="http://schemas.openxmlformats.org/officeDocument/2006/relationships/tags" Target="../tags/tag104.xml"/><Relationship Id="rId2" Type="http://schemas.openxmlformats.org/officeDocument/2006/relationships/image" Target="../media/image28.png"/><Relationship Id="rId1" Type="http://schemas.openxmlformats.org/officeDocument/2006/relationships/tags" Target="../tags/tag10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4.xml"/><Relationship Id="rId3" Type="http://schemas.openxmlformats.org/officeDocument/2006/relationships/themeOverride" Target="../theme/themeOverride5.xml"/><Relationship Id="rId2" Type="http://schemas.openxmlformats.org/officeDocument/2006/relationships/tags" Target="../tags/tag107.xml"/><Relationship Id="rId1" Type="http://schemas.openxmlformats.org/officeDocument/2006/relationships/tags" Target="../tags/tag106.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tags" Target="../tags/tag19.xml"/><Relationship Id="rId2" Type="http://schemas.openxmlformats.org/officeDocument/2006/relationships/image" Target="../media/image9.jpe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themeOverride" Target="../theme/themeOverride2.xml"/><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21.xml"/><Relationship Id="rId2" Type="http://schemas.openxmlformats.org/officeDocument/2006/relationships/image" Target="../media/image10.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7" Type="http://schemas.openxmlformats.org/officeDocument/2006/relationships/notesSlide" Target="../notesSlides/notesSlide7.xml"/><Relationship Id="rId26" Type="http://schemas.openxmlformats.org/officeDocument/2006/relationships/slideLayout" Target="../slideLayouts/slideLayout2.xml"/><Relationship Id="rId25" Type="http://schemas.openxmlformats.org/officeDocument/2006/relationships/tags" Target="../tags/tag39.xml"/><Relationship Id="rId24" Type="http://schemas.openxmlformats.org/officeDocument/2006/relationships/tags" Target="../tags/tag38.xml"/><Relationship Id="rId23" Type="http://schemas.openxmlformats.org/officeDocument/2006/relationships/tags" Target="../tags/tag37.xml"/><Relationship Id="rId22" Type="http://schemas.openxmlformats.org/officeDocument/2006/relationships/tags" Target="../tags/tag36.xml"/><Relationship Id="rId21" Type="http://schemas.openxmlformats.org/officeDocument/2006/relationships/image" Target="../media/image16.svg"/><Relationship Id="rId20" Type="http://schemas.openxmlformats.org/officeDocument/2006/relationships/image" Target="../media/image15.png"/><Relationship Id="rId2" Type="http://schemas.openxmlformats.org/officeDocument/2006/relationships/tags" Target="../tags/tag22.xml"/><Relationship Id="rId19" Type="http://schemas.openxmlformats.org/officeDocument/2006/relationships/tags" Target="../tags/tag35.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image" Target="../media/image14.svg"/><Relationship Id="rId15" Type="http://schemas.openxmlformats.org/officeDocument/2006/relationships/image" Target="../media/image13.png"/><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image" Target="../media/image12.sv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ctrTitle"/>
            <p:custDataLst>
              <p:tags r:id="rId1"/>
            </p:custDataLst>
          </p:nvPr>
        </p:nvSpPr>
        <p:spPr>
          <a:xfrm>
            <a:off x="5838141" y="3176636"/>
            <a:ext cx="6010959" cy="1200329"/>
          </a:xfrm>
        </p:spPr>
        <p:txBody>
          <a:bodyPr>
            <a:noAutofit/>
          </a:bodyPr>
          <a:lstStyle/>
          <a:p>
            <a:br>
              <a:rPr lang="zh-CN" altLang="en-US" sz="4000"/>
            </a:br>
            <a:r>
              <a:rPr lang="zh-CN" altLang="en-US" sz="4000"/>
              <a:t>幼儿科学教育评价</a:t>
            </a:r>
            <a:endParaRPr lang="zh-CN" altLang="en-US" sz="4000"/>
          </a:p>
        </p:txBody>
      </p:sp>
      <p:pic>
        <p:nvPicPr>
          <p:cNvPr id="8" name="图片 7"/>
          <p:cNvPicPr>
            <a:picLocks noChangeAspect="1"/>
          </p:cNvPicPr>
          <p:nvPr/>
        </p:nvPicPr>
        <p:blipFill>
          <a:blip r:embed="rId2">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tretch>
            <a:fillRect/>
          </a:stretch>
        </p:blipFill>
        <p:spPr>
          <a:xfrm rot="584319">
            <a:off x="7219322" y="395154"/>
            <a:ext cx="3248501" cy="4328628"/>
          </a:xfrm>
          <a:prstGeom prst="rect">
            <a:avLst/>
          </a:prstGeom>
        </p:spPr>
      </p:pic>
      <p:sp>
        <p:nvSpPr>
          <p:cNvPr id="3" name="标题 9"/>
          <p:cNvSpPr>
            <a:spLocks noGrp="1"/>
          </p:cNvSpPr>
          <p:nvPr>
            <p:custDataLst>
              <p:tags r:id="rId4"/>
            </p:custDataLst>
          </p:nvPr>
        </p:nvSpPr>
        <p:spPr>
          <a:xfrm>
            <a:off x="5990541" y="1549766"/>
            <a:ext cx="6010959" cy="1200329"/>
          </a:xfrm>
          <a:prstGeom prst="rect">
            <a:avLst/>
          </a:prstGeom>
        </p:spPr>
        <p:txBody>
          <a:bodyPr vert="horz" lIns="91440" tIns="45720" rIns="91440" bIns="45720" rtlCol="0" anchor="b">
            <a:noAutofit/>
          </a:bodyPr>
          <a:lstStyle>
            <a:lvl1pPr algn="ctr" defTabSz="914400" rtl="0" eaLnBrk="1" latinLnBrk="0" hangingPunct="1">
              <a:lnSpc>
                <a:spcPct val="120000"/>
              </a:lnSpc>
              <a:spcBef>
                <a:spcPct val="0"/>
              </a:spcBef>
              <a:buNone/>
              <a:defRPr sz="4800" b="1" kern="1200">
                <a:solidFill>
                  <a:schemeClr val="tx2"/>
                </a:solidFill>
                <a:latin typeface="+mj-lt"/>
                <a:ea typeface="+mj-ea"/>
                <a:cs typeface="+mj-cs"/>
              </a:defRPr>
            </a:lvl1pPr>
          </a:lstStyle>
          <a:p>
            <a:pPr>
              <a:lnSpc>
                <a:spcPct val="80000"/>
              </a:lnSpc>
            </a:pPr>
            <a:r>
              <a:rPr lang="zh-CN" altLang="en-US" sz="4000">
                <a:solidFill>
                  <a:schemeClr val="accent4">
                    <a:lumMod val="75000"/>
                  </a:schemeClr>
                </a:solidFill>
              </a:rPr>
              <a:t>第七章</a:t>
            </a:r>
            <a:endParaRPr lang="zh-CN" altLang="en-US" sz="4000">
              <a:solidFill>
                <a:schemeClr val="accent4">
                  <a:lumMod val="75000"/>
                </a:schemeClr>
              </a:solidFill>
            </a:endParaRPr>
          </a:p>
        </p:txBody>
      </p:sp>
    </p:spTree>
    <p:custDataLst>
      <p:tags r:id="rId5"/>
    </p:custData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三、幼儿科学教育评价的要求</a:t>
            </a:r>
            <a:endParaRPr lang="zh-CN" altLang="en-US" sz="3200" b="1">
              <a:latin typeface="方正少儿_GBK" panose="03000509000000000000" charset="-122"/>
              <a:ea typeface="方正少儿_GBK" panose="03000509000000000000" charset="-122"/>
              <a:sym typeface="+mn-ea"/>
            </a:endParaRPr>
          </a:p>
        </p:txBody>
      </p:sp>
      <p:sp>
        <p:nvSpPr>
          <p:cNvPr id="12" name="文本框 11"/>
          <p:cNvSpPr txBox="1"/>
          <p:nvPr/>
        </p:nvSpPr>
        <p:spPr>
          <a:xfrm>
            <a:off x="673735" y="1245235"/>
            <a:ext cx="10844530" cy="2168525"/>
          </a:xfrm>
          <a:prstGeom prst="rect">
            <a:avLst/>
          </a:prstGeom>
          <a:noFill/>
        </p:spPr>
        <p:txBody>
          <a:bodyPr wrap="square" rtlCol="0" anchor="t">
            <a:spAutoFit/>
          </a:bodyPr>
          <a:p>
            <a:pPr>
              <a:lnSpc>
                <a:spcPct val="150000"/>
              </a:lnSpc>
            </a:pPr>
            <a:r>
              <a:rPr lang="en-US" b="1" dirty="0" smtClean="0">
                <a:solidFill>
                  <a:schemeClr val="tx1"/>
                </a:solidFill>
                <a:latin typeface="微软雅黑" panose="020B0503020204020204" charset="-122"/>
                <a:ea typeface="微软雅黑" panose="020B0503020204020204" charset="-122"/>
              </a:rPr>
              <a:t>     </a:t>
            </a:r>
            <a:r>
              <a:rPr b="1" dirty="0" smtClean="0">
                <a:solidFill>
                  <a:schemeClr val="tx1"/>
                </a:solidFill>
                <a:latin typeface="微软雅黑" panose="020B0503020204020204" charset="-122"/>
                <a:ea typeface="微软雅黑" panose="020B0503020204020204" charset="-122"/>
              </a:rPr>
              <a:t>在科学教育活动评价中，教师要协调处理好科学教育活动方案、科学教育活动实施效果和幼儿在科学教育活动中的发展水平之间的关系。</a:t>
            </a:r>
            <a:endParaRPr b="1" dirty="0" smtClean="0">
              <a:solidFill>
                <a:schemeClr val="tx1"/>
              </a:solidFill>
              <a:latin typeface="微软雅黑" panose="020B0503020204020204" charset="-122"/>
              <a:ea typeface="微软雅黑" panose="020B0503020204020204" charset="-122"/>
            </a:endParaRPr>
          </a:p>
          <a:p>
            <a:pPr>
              <a:lnSpc>
                <a:spcPct val="150000"/>
              </a:lnSpc>
            </a:pPr>
            <a:r>
              <a:rPr b="1" dirty="0" smtClean="0">
                <a:solidFill>
                  <a:schemeClr val="tx1"/>
                </a:solidFill>
                <a:latin typeface="微软雅黑" panose="020B0503020204020204" charset="-122"/>
                <a:ea typeface="微软雅黑" panose="020B0503020204020204" charset="-122"/>
              </a:rPr>
              <a:t> </a:t>
            </a:r>
            <a:r>
              <a:rPr lang="en-US" b="1" dirty="0" smtClean="0">
                <a:solidFill>
                  <a:schemeClr val="tx1"/>
                </a:solidFill>
                <a:latin typeface="微软雅黑" panose="020B0503020204020204" charset="-122"/>
                <a:ea typeface="微软雅黑" panose="020B0503020204020204" charset="-122"/>
              </a:rPr>
              <a:t>    </a:t>
            </a:r>
            <a:r>
              <a:rPr b="1" dirty="0" smtClean="0">
                <a:solidFill>
                  <a:schemeClr val="tx1"/>
                </a:solidFill>
                <a:latin typeface="微软雅黑" panose="020B0503020204020204" charset="-122"/>
                <a:ea typeface="微软雅黑" panose="020B0503020204020204" charset="-122"/>
              </a:rPr>
              <a:t>在科学教育活动方案评价中，教师要处理和协调好活动目标、活动内容、活动材料与环境、组织指导策略四个方面之间的关系。</a:t>
            </a:r>
            <a:endParaRPr b="1" dirty="0" smtClean="0">
              <a:solidFill>
                <a:schemeClr val="tx1"/>
              </a:solidFill>
              <a:latin typeface="微软雅黑" panose="020B0503020204020204" charset="-122"/>
              <a:ea typeface="微软雅黑" panose="020B0503020204020204" charset="-122"/>
            </a:endParaRPr>
          </a:p>
          <a:p>
            <a:pPr>
              <a:lnSpc>
                <a:spcPct val="150000"/>
              </a:lnSpc>
            </a:pPr>
            <a:r>
              <a:rPr b="1" dirty="0" smtClean="0">
                <a:solidFill>
                  <a:schemeClr val="tx1"/>
                </a:solidFill>
                <a:latin typeface="微软雅黑" panose="020B0503020204020204" charset="-122"/>
                <a:ea typeface="微软雅黑" panose="020B0503020204020204" charset="-122"/>
              </a:rPr>
              <a:t>   在幼儿科学教育活动评价中，教师应注意以下几点要求</a:t>
            </a:r>
            <a:r>
              <a:rPr lang="en-US" b="1" dirty="0" smtClean="0">
                <a:solidFill>
                  <a:schemeClr val="tx1"/>
                </a:solidFill>
                <a:latin typeface="微软雅黑" panose="020B0503020204020204" charset="-122"/>
                <a:ea typeface="微软雅黑" panose="020B0503020204020204" charset="-122"/>
              </a:rPr>
              <a:t>:</a:t>
            </a:r>
            <a:endParaRPr lang="en-US" b="1" dirty="0" smtClean="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949960" y="3613150"/>
            <a:ext cx="5574665" cy="1753235"/>
          </a:xfrm>
          <a:prstGeom prst="rect">
            <a:avLst/>
          </a:prstGeom>
          <a:noFill/>
        </p:spPr>
        <p:txBody>
          <a:bodyPr wrap="square" rtlCol="0" anchor="t">
            <a:spAutoFit/>
          </a:bodyPr>
          <a:p>
            <a:pPr>
              <a:lnSpc>
                <a:spcPct val="150000"/>
              </a:lnSpc>
            </a:pPr>
            <a:r>
              <a:rPr lang="zh-CN" altLang="en-US">
                <a:solidFill>
                  <a:schemeClr val="accent4">
                    <a:lumMod val="50000"/>
                  </a:schemeClr>
                </a:solidFill>
              </a:rPr>
              <a:t>1. 评价要经常化</a:t>
            </a:r>
            <a:endParaRPr lang="zh-CN" altLang="en-US">
              <a:solidFill>
                <a:schemeClr val="accent4">
                  <a:lumMod val="50000"/>
                </a:schemeClr>
              </a:solidFill>
            </a:endParaRPr>
          </a:p>
          <a:p>
            <a:pPr>
              <a:lnSpc>
                <a:spcPct val="150000"/>
              </a:lnSpc>
            </a:pPr>
            <a:r>
              <a:rPr lang="zh-CN" altLang="en-US">
                <a:solidFill>
                  <a:schemeClr val="accent4">
                    <a:lumMod val="50000"/>
                  </a:schemeClr>
                </a:solidFill>
              </a:rPr>
              <a:t>2. 评价要以促进幼儿的发展为目的</a:t>
            </a:r>
            <a:endParaRPr lang="zh-CN" altLang="en-US">
              <a:solidFill>
                <a:schemeClr val="accent4">
                  <a:lumMod val="50000"/>
                </a:schemeClr>
              </a:solidFill>
            </a:endParaRPr>
          </a:p>
          <a:p>
            <a:pPr>
              <a:lnSpc>
                <a:spcPct val="150000"/>
              </a:lnSpc>
            </a:pPr>
            <a:r>
              <a:rPr lang="zh-CN" altLang="en-US">
                <a:solidFill>
                  <a:schemeClr val="accent4">
                    <a:lumMod val="50000"/>
                  </a:schemeClr>
                </a:solidFill>
              </a:rPr>
              <a:t>3. 评价要接纳和尊重差异</a:t>
            </a:r>
            <a:endParaRPr lang="zh-CN" altLang="en-US">
              <a:solidFill>
                <a:schemeClr val="accent4">
                  <a:lumMod val="50000"/>
                </a:schemeClr>
              </a:solidFill>
            </a:endParaRPr>
          </a:p>
          <a:p>
            <a:pPr>
              <a:lnSpc>
                <a:spcPct val="150000"/>
              </a:lnSpc>
            </a:pPr>
            <a:r>
              <a:rPr lang="zh-CN" altLang="en-US">
                <a:solidFill>
                  <a:schemeClr val="accent4">
                    <a:lumMod val="50000"/>
                  </a:schemeClr>
                </a:solidFill>
              </a:rPr>
              <a:t>4. 要结合真实具体的探究活动来评价幼儿的发展</a:t>
            </a:r>
            <a:endParaRPr lang="zh-CN" altLang="en-US">
              <a:solidFill>
                <a:schemeClr val="accent4">
                  <a:lumMod val="50000"/>
                </a:schemeClr>
              </a:solidFill>
            </a:endParaRPr>
          </a:p>
        </p:txBody>
      </p:sp>
      <p:pic>
        <p:nvPicPr>
          <p:cNvPr id="19" name="图片 18"/>
          <p:cNvPicPr>
            <a:picLocks noChangeAspect="1"/>
          </p:cNvPicPr>
          <p:nvPr>
            <p:custDataLst>
              <p:tags r:id="rId2"/>
            </p:custDataLst>
          </p:nvPr>
        </p:nvPicPr>
        <p:blipFill rotWithShape="1">
          <a:blip r:embed="rId3" cstate="print">
            <a:extLst>
              <a:ext uri="{28A0092B-C50C-407E-A947-70E740481C1C}">
                <a14:useLocalDpi xmlns:a14="http://schemas.microsoft.com/office/drawing/2010/main" val="0"/>
              </a:ext>
            </a:extLst>
          </a:blip>
          <a:srcRect/>
          <a:stretch>
            <a:fillRect/>
          </a:stretch>
        </p:blipFill>
        <p:spPr>
          <a:xfrm>
            <a:off x="6398895" y="4759325"/>
            <a:ext cx="5552440" cy="1999615"/>
          </a:xfrm>
          <a:prstGeom prst="rect">
            <a:avLst/>
          </a:prstGeom>
        </p:spPr>
      </p:pic>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rot="540000">
            <a:off x="6614160" y="2452370"/>
            <a:ext cx="4323715" cy="2651125"/>
          </a:xfrm>
          <a:prstGeom prst="rect">
            <a:avLst/>
          </a:prstGeom>
          <a:noFill/>
        </p:spPr>
        <p:txBody>
          <a:bodyPr wrap="square" rtlCol="0" anchor="t">
            <a:spAutoFit/>
          </a:bodyPr>
          <a:p>
            <a:pPr algn="ctr">
              <a:lnSpc>
                <a:spcPct val="160000"/>
              </a:lnSpc>
            </a:pPr>
            <a:r>
              <a:rPr lang="zh-CN" altLang="en-US" sz="3200" b="1" dirty="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第二节  </a:t>
            </a:r>
            <a:endParaRPr lang="zh-CN" altLang="en-US" sz="3200" b="1" dirty="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lnSpc>
                <a:spcPct val="160000"/>
              </a:lnSpc>
            </a:pPr>
            <a:r>
              <a:rPr lang="zh-CN" altLang="en-US" sz="3600" dirty="0">
                <a:solidFill>
                  <a:schemeClr val="accent6">
                    <a:lumMod val="25000"/>
                  </a:schemeClr>
                </a:solidFill>
                <a:latin typeface="微软雅黑" panose="020B0503020204020204" charset="-122"/>
                <a:ea typeface="微软雅黑" panose="020B0503020204020204" charset="-122"/>
                <a:cs typeface="微软雅黑" panose="020B0503020204020204" charset="-122"/>
                <a:sym typeface="+mn-ea"/>
              </a:rPr>
              <a:t>幼儿科学教育评价</a:t>
            </a:r>
            <a:endParaRPr lang="zh-CN" altLang="en-US" sz="3600" dirty="0">
              <a:solidFill>
                <a:schemeClr val="accent6">
                  <a:lumMod val="25000"/>
                </a:schemeClr>
              </a:solidFill>
              <a:latin typeface="微软雅黑" panose="020B0503020204020204" charset="-122"/>
              <a:ea typeface="微软雅黑" panose="020B0503020204020204" charset="-122"/>
              <a:cs typeface="微软雅黑" panose="020B0503020204020204" charset="-122"/>
              <a:sym typeface="+mn-ea"/>
            </a:endParaRPr>
          </a:p>
          <a:p>
            <a:pPr algn="ctr">
              <a:lnSpc>
                <a:spcPct val="160000"/>
              </a:lnSpc>
            </a:pPr>
            <a:r>
              <a:rPr lang="zh-CN" altLang="en-US" sz="3600" dirty="0">
                <a:solidFill>
                  <a:schemeClr val="accent6">
                    <a:lumMod val="25000"/>
                  </a:schemeClr>
                </a:solidFill>
                <a:latin typeface="微软雅黑" panose="020B0503020204020204" charset="-122"/>
                <a:ea typeface="微软雅黑" panose="020B0503020204020204" charset="-122"/>
                <a:cs typeface="微软雅黑" panose="020B0503020204020204" charset="-122"/>
                <a:sym typeface="+mn-ea"/>
              </a:rPr>
              <a:t>的类型</a:t>
            </a:r>
            <a:endParaRPr lang="zh-CN" altLang="en-US" sz="3600" dirty="0">
              <a:solidFill>
                <a:schemeClr val="accent6">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spd="slow" advClick="0" advTm="0">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一、按照评价的对象和内容划分</a:t>
            </a:r>
            <a:endParaRPr lang="zh-CN" altLang="en-US" sz="3200" b="1">
              <a:latin typeface="方正少儿_GBK" panose="03000509000000000000" charset="-122"/>
              <a:ea typeface="方正少儿_GBK" panose="03000509000000000000" charset="-122"/>
              <a:sym typeface="+mn-ea"/>
            </a:endParaRPr>
          </a:p>
        </p:txBody>
      </p:sp>
      <p:sp>
        <p:nvSpPr>
          <p:cNvPr id="12" name="文本框 11"/>
          <p:cNvSpPr txBox="1"/>
          <p:nvPr/>
        </p:nvSpPr>
        <p:spPr>
          <a:xfrm>
            <a:off x="698500" y="1022985"/>
            <a:ext cx="10844530" cy="1337945"/>
          </a:xfrm>
          <a:prstGeom prst="rect">
            <a:avLst/>
          </a:prstGeom>
          <a:noFill/>
        </p:spPr>
        <p:txBody>
          <a:bodyPr wrap="square" rtlCol="0" anchor="t">
            <a:spAutoFit/>
          </a:bodyPr>
          <a:p>
            <a:pPr>
              <a:lnSpc>
                <a:spcPct val="150000"/>
              </a:lnSpc>
            </a:pPr>
            <a:r>
              <a:rPr lang="en-US" b="1" dirty="0" smtClean="0">
                <a:solidFill>
                  <a:schemeClr val="tx1"/>
                </a:solidFill>
                <a:latin typeface="微软雅黑" panose="020B0503020204020204" charset="-122"/>
                <a:ea typeface="微软雅黑" panose="020B0503020204020204" charset="-122"/>
              </a:rPr>
              <a:t>     </a:t>
            </a:r>
            <a:r>
              <a:rPr b="1" dirty="0" smtClean="0">
                <a:solidFill>
                  <a:schemeClr val="tx1"/>
                </a:solidFill>
                <a:latin typeface="微软雅黑" panose="020B0503020204020204" charset="-122"/>
                <a:ea typeface="微软雅黑" panose="020B0503020204020204" charset="-122"/>
              </a:rPr>
              <a:t>按照评价的对象和内容划分，科学教育活动评价主要分为两种类型：一种是幼儿发展评价，另一种是教学评价。尽管幼儿科学教育活动的评价总是要关注教师和幼儿两方面，但有时我们出于不同的需要，会将评价的焦点集中于不同的方面。</a:t>
            </a:r>
            <a:endParaRPr b="1" dirty="0" smtClean="0">
              <a:solidFill>
                <a:schemeClr val="tx1"/>
              </a:solidFill>
              <a:latin typeface="微软雅黑" panose="020B0503020204020204" charset="-122"/>
              <a:ea typeface="微软雅黑" panose="020B0503020204020204" charset="-122"/>
            </a:endParaRPr>
          </a:p>
        </p:txBody>
      </p:sp>
      <p:sp>
        <p:nvSpPr>
          <p:cNvPr id="6" name="文本框 5"/>
          <p:cNvSpPr txBox="1"/>
          <p:nvPr/>
        </p:nvSpPr>
        <p:spPr>
          <a:xfrm>
            <a:off x="2353945" y="4270375"/>
            <a:ext cx="1953260" cy="398780"/>
          </a:xfrm>
          <a:prstGeom prst="rect">
            <a:avLst/>
          </a:prstGeom>
          <a:noFill/>
        </p:spPr>
        <p:txBody>
          <a:bodyPr wrap="square" rtlCol="0" anchor="t">
            <a:spAutoFit/>
          </a:bodyPr>
          <a:p>
            <a:pPr algn="ctr">
              <a:lnSpc>
                <a:spcPct val="100000"/>
              </a:lnSpc>
            </a:pPr>
            <a:r>
              <a:rPr lang="zh-CN" altLang="en-US" sz="2000" b="1">
                <a:solidFill>
                  <a:srgbClr val="6EAA2C"/>
                </a:solidFill>
                <a:latin typeface="微软雅黑" panose="020B0503020204020204" charset="-122"/>
                <a:ea typeface="微软雅黑" panose="020B0503020204020204" charset="-122"/>
                <a:cs typeface="微软雅黑" panose="020B0503020204020204" charset="-122"/>
              </a:rPr>
              <a:t> 幼儿发展评价</a:t>
            </a:r>
            <a:endParaRPr lang="zh-CN" altLang="en-US" sz="2000" b="1">
              <a:solidFill>
                <a:srgbClr val="6EAA2C"/>
              </a:solidFill>
              <a:latin typeface="微软雅黑" panose="020B0503020204020204" charset="-122"/>
              <a:ea typeface="微软雅黑" panose="020B0503020204020204" charset="-122"/>
              <a:cs typeface="微软雅黑" panose="020B0503020204020204" charset="-122"/>
            </a:endParaRPr>
          </a:p>
        </p:txBody>
      </p:sp>
      <p:sp>
        <p:nvSpPr>
          <p:cNvPr id="2" name="MH_Other_1"/>
          <p:cNvSpPr/>
          <p:nvPr>
            <p:custDataLst>
              <p:tags r:id="rId2"/>
            </p:custDataLst>
          </p:nvPr>
        </p:nvSpPr>
        <p:spPr bwMode="auto">
          <a:xfrm>
            <a:off x="2709314" y="2614953"/>
            <a:ext cx="1242468" cy="160138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0 w 1036210"/>
              <a:gd name="connsiteY4" fmla="*/ 1276553 h 1335540"/>
              <a:gd name="connsiteX5" fmla="*/ 607800 w 1036210"/>
              <a:gd name="connsiteY5" fmla="*/ 1280013 h 1335540"/>
              <a:gd name="connsiteX6" fmla="*/ 606610 w 1036210"/>
              <a:gd name="connsiteY6" fmla="*/ 1283473 h 1335540"/>
              <a:gd name="connsiteX7" fmla="*/ 605420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59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7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2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4 w 1036210"/>
              <a:gd name="connsiteY105" fmla="*/ 1237660 h 1335540"/>
              <a:gd name="connsiteX106" fmla="*/ 356009 w 1036210"/>
              <a:gd name="connsiteY106" fmla="*/ 1236011 h 1335540"/>
              <a:gd name="connsiteX107" fmla="*/ 353810 w 1036210"/>
              <a:gd name="connsiteY107" fmla="*/ 1233867 h 1335540"/>
              <a:gd name="connsiteX108" fmla="*/ 351781 w 1036210"/>
              <a:gd name="connsiteY108" fmla="*/ 1231724 h 1335540"/>
              <a:gd name="connsiteX109" fmla="*/ 349921 w 1036210"/>
              <a:gd name="connsiteY109" fmla="*/ 1229415 h 1335540"/>
              <a:gd name="connsiteX110" fmla="*/ 348399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399 w 1036210"/>
              <a:gd name="connsiteY120" fmla="*/ 1197093 h 1335540"/>
              <a:gd name="connsiteX121" fmla="*/ 349921 w 1036210"/>
              <a:gd name="connsiteY121" fmla="*/ 1194619 h 1335540"/>
              <a:gd name="connsiteX122" fmla="*/ 351781 w 1036210"/>
              <a:gd name="connsiteY122" fmla="*/ 1192311 h 1335540"/>
              <a:gd name="connsiteX123" fmla="*/ 353810 w 1036210"/>
              <a:gd name="connsiteY123" fmla="*/ 1190002 h 1335540"/>
              <a:gd name="connsiteX124" fmla="*/ 356009 w 1036210"/>
              <a:gd name="connsiteY124" fmla="*/ 1188023 h 1335540"/>
              <a:gd name="connsiteX125" fmla="*/ 358544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4 w 1036210"/>
              <a:gd name="connsiteY171" fmla="*/ 1156008 h 1335540"/>
              <a:gd name="connsiteX172" fmla="*/ 356009 w 1036210"/>
              <a:gd name="connsiteY172" fmla="*/ 1154189 h 1335540"/>
              <a:gd name="connsiteX173" fmla="*/ 353810 w 1036210"/>
              <a:gd name="connsiteY173" fmla="*/ 1152371 h 1335540"/>
              <a:gd name="connsiteX174" fmla="*/ 351781 w 1036210"/>
              <a:gd name="connsiteY174" fmla="*/ 1150221 h 1335540"/>
              <a:gd name="connsiteX175" fmla="*/ 349921 w 1036210"/>
              <a:gd name="connsiteY175" fmla="*/ 1147575 h 1335540"/>
              <a:gd name="connsiteX176" fmla="*/ 348399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399 w 1036210"/>
              <a:gd name="connsiteY186" fmla="*/ 1115498 h 1335540"/>
              <a:gd name="connsiteX187" fmla="*/ 349921 w 1036210"/>
              <a:gd name="connsiteY187" fmla="*/ 1112853 h 1335540"/>
              <a:gd name="connsiteX188" fmla="*/ 351781 w 1036210"/>
              <a:gd name="connsiteY188" fmla="*/ 1110373 h 1335540"/>
              <a:gd name="connsiteX189" fmla="*/ 353810 w 1036210"/>
              <a:gd name="connsiteY189" fmla="*/ 1108223 h 1335540"/>
              <a:gd name="connsiteX190" fmla="*/ 356009 w 1036210"/>
              <a:gd name="connsiteY190" fmla="*/ 1106239 h 1335540"/>
              <a:gd name="connsiteX191" fmla="*/ 358544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4884 w 1036210"/>
              <a:gd name="connsiteY197" fmla="*/ 755120 h 1335540"/>
              <a:gd name="connsiteX198" fmla="*/ 794884 w 1036210"/>
              <a:gd name="connsiteY198" fmla="*/ 755447 h 1335540"/>
              <a:gd name="connsiteX199" fmla="*/ 794545 w 1036210"/>
              <a:gd name="connsiteY199" fmla="*/ 755774 h 1335540"/>
              <a:gd name="connsiteX200" fmla="*/ 796620 w 1036210"/>
              <a:gd name="connsiteY200" fmla="*/ 749272 h 1335540"/>
              <a:gd name="connsiteX201" fmla="*/ 796577 w 1036210"/>
              <a:gd name="connsiteY201" fmla="*/ 749886 h 1335540"/>
              <a:gd name="connsiteX202" fmla="*/ 796239 w 1036210"/>
              <a:gd name="connsiteY202" fmla="*/ 752176 h 1335540"/>
              <a:gd name="connsiteX203" fmla="*/ 795730 w 1036210"/>
              <a:gd name="connsiteY203" fmla="*/ 753811 h 1335540"/>
              <a:gd name="connsiteX204" fmla="*/ 795392 w 1036210"/>
              <a:gd name="connsiteY204" fmla="*/ 754466 h 1335540"/>
              <a:gd name="connsiteX205" fmla="*/ 795053 w 1036210"/>
              <a:gd name="connsiteY205" fmla="*/ 754956 h 1335540"/>
              <a:gd name="connsiteX206" fmla="*/ 794884 w 1036210"/>
              <a:gd name="connsiteY206" fmla="*/ 755120 h 1335540"/>
              <a:gd name="connsiteX207" fmla="*/ 794037 w 1036210"/>
              <a:gd name="connsiteY207" fmla="*/ 756592 h 1335540"/>
              <a:gd name="connsiteX208" fmla="*/ 793190 w 1036210"/>
              <a:gd name="connsiteY208" fmla="*/ 757573 h 1335540"/>
              <a:gd name="connsiteX209" fmla="*/ 794545 w 1036210"/>
              <a:gd name="connsiteY209" fmla="*/ 755283 h 1335540"/>
              <a:gd name="connsiteX210" fmla="*/ 795561 w 1036210"/>
              <a:gd name="connsiteY210" fmla="*/ 753157 h 1335540"/>
              <a:gd name="connsiteX211" fmla="*/ 796239 w 1036210"/>
              <a:gd name="connsiteY211" fmla="*/ 751358 h 1335540"/>
              <a:gd name="connsiteX212" fmla="*/ 796577 w 1036210"/>
              <a:gd name="connsiteY212" fmla="*/ 749559 h 1335540"/>
              <a:gd name="connsiteX213" fmla="*/ 796747 w 1036210"/>
              <a:gd name="connsiteY213" fmla="*/ 747269 h 1335540"/>
              <a:gd name="connsiteX214" fmla="*/ 796916 w 1036210"/>
              <a:gd name="connsiteY214" fmla="*/ 747596 h 1335540"/>
              <a:gd name="connsiteX215" fmla="*/ 796747 w 1036210"/>
              <a:gd name="connsiteY215" fmla="*/ 748414 h 1335540"/>
              <a:gd name="connsiteX216" fmla="*/ 796620 w 1036210"/>
              <a:gd name="connsiteY216" fmla="*/ 749272 h 1335540"/>
              <a:gd name="connsiteX217" fmla="*/ 796747 w 1036210"/>
              <a:gd name="connsiteY217" fmla="*/ 747432 h 1335540"/>
              <a:gd name="connsiteX218" fmla="*/ 767594 w 1036210"/>
              <a:gd name="connsiteY218" fmla="*/ 747128 h 1335540"/>
              <a:gd name="connsiteX219" fmla="*/ 767449 w 1036210"/>
              <a:gd name="connsiteY219" fmla="*/ 749231 h 1335540"/>
              <a:gd name="connsiteX220" fmla="*/ 767449 w 1036210"/>
              <a:gd name="connsiteY220" fmla="*/ 749068 h 1335540"/>
              <a:gd name="connsiteX221" fmla="*/ 767449 w 1036210"/>
              <a:gd name="connsiteY221" fmla="*/ 748250 h 1335540"/>
              <a:gd name="connsiteX222" fmla="*/ 769956 w 1036210"/>
              <a:gd name="connsiteY222" fmla="*/ 740595 h 1335540"/>
              <a:gd name="connsiteX223" fmla="*/ 769650 w 1036210"/>
              <a:gd name="connsiteY223" fmla="*/ 741053 h 1335540"/>
              <a:gd name="connsiteX224" fmla="*/ 768634 w 1036210"/>
              <a:gd name="connsiteY224" fmla="*/ 743179 h 1335540"/>
              <a:gd name="connsiteX225" fmla="*/ 767957 w 1036210"/>
              <a:gd name="connsiteY225" fmla="*/ 745306 h 1335540"/>
              <a:gd name="connsiteX226" fmla="*/ 767618 w 1036210"/>
              <a:gd name="connsiteY226" fmla="*/ 746941 h 1335540"/>
              <a:gd name="connsiteX227" fmla="*/ 767594 w 1036210"/>
              <a:gd name="connsiteY227" fmla="*/ 747128 h 1335540"/>
              <a:gd name="connsiteX228" fmla="*/ 767618 w 1036210"/>
              <a:gd name="connsiteY228" fmla="*/ 746778 h 1335540"/>
              <a:gd name="connsiteX229" fmla="*/ 767957 w 1036210"/>
              <a:gd name="connsiteY229" fmla="*/ 744815 h 1335540"/>
              <a:gd name="connsiteX230" fmla="*/ 768465 w 1036210"/>
              <a:gd name="connsiteY230" fmla="*/ 743016 h 1335540"/>
              <a:gd name="connsiteX231" fmla="*/ 768691 w 1036210"/>
              <a:gd name="connsiteY231" fmla="*/ 742634 h 1335540"/>
              <a:gd name="connsiteX232" fmla="*/ 768804 w 1036210"/>
              <a:gd name="connsiteY232" fmla="*/ 742525 h 1335540"/>
              <a:gd name="connsiteX233" fmla="*/ 768804 w 1036210"/>
              <a:gd name="connsiteY233" fmla="*/ 742443 h 1335540"/>
              <a:gd name="connsiteX234" fmla="*/ 769142 w 1036210"/>
              <a:gd name="connsiteY234" fmla="*/ 741871 h 1335540"/>
              <a:gd name="connsiteX235" fmla="*/ 769396 w 1036210"/>
              <a:gd name="connsiteY235" fmla="*/ 741380 h 1335540"/>
              <a:gd name="connsiteX236" fmla="*/ 769752 w 1036210"/>
              <a:gd name="connsiteY236" fmla="*/ 740791 h 1335540"/>
              <a:gd name="connsiteX237" fmla="*/ 770158 w 1036210"/>
              <a:gd name="connsiteY237" fmla="*/ 740290 h 1335540"/>
              <a:gd name="connsiteX238" fmla="*/ 770158 w 1036210"/>
              <a:gd name="connsiteY238" fmla="*/ 740399 h 1335540"/>
              <a:gd name="connsiteX239" fmla="*/ 769956 w 1036210"/>
              <a:gd name="connsiteY239" fmla="*/ 740595 h 1335540"/>
              <a:gd name="connsiteX240" fmla="*/ 1007792 w 1036210"/>
              <a:gd name="connsiteY240" fmla="*/ 303707 h 1335540"/>
              <a:gd name="connsiteX241" fmla="*/ 1036210 w 1036210"/>
              <a:gd name="connsiteY241" fmla="*/ 338777 h 1335540"/>
              <a:gd name="connsiteX242" fmla="*/ 941983 w 1036210"/>
              <a:gd name="connsiteY242" fmla="*/ 415129 h 1335540"/>
              <a:gd name="connsiteX243" fmla="*/ 913566 w 1036210"/>
              <a:gd name="connsiteY243" fmla="*/ 380058 h 1335540"/>
              <a:gd name="connsiteX244" fmla="*/ 28418 w 1036210"/>
              <a:gd name="connsiteY244" fmla="*/ 284751 h 1335540"/>
              <a:gd name="connsiteX245" fmla="*/ 122644 w 1036210"/>
              <a:gd name="connsiteY245" fmla="*/ 361103 h 1335540"/>
              <a:gd name="connsiteX246" fmla="*/ 94227 w 1036210"/>
              <a:gd name="connsiteY246" fmla="*/ 396174 h 1335540"/>
              <a:gd name="connsiteX247" fmla="*/ 0 w 1036210"/>
              <a:gd name="connsiteY247" fmla="*/ 319822 h 1335540"/>
              <a:gd name="connsiteX248" fmla="*/ 521216 w 1036210"/>
              <a:gd name="connsiteY248" fmla="*/ 260648 h 1335540"/>
              <a:gd name="connsiteX249" fmla="*/ 513426 w 1036210"/>
              <a:gd name="connsiteY249" fmla="*/ 260811 h 1335540"/>
              <a:gd name="connsiteX250" fmla="*/ 505636 w 1036210"/>
              <a:gd name="connsiteY250" fmla="*/ 261302 h 1335540"/>
              <a:gd name="connsiteX251" fmla="*/ 497846 w 1036210"/>
              <a:gd name="connsiteY251" fmla="*/ 261793 h 1335540"/>
              <a:gd name="connsiteX252" fmla="*/ 505636 w 1036210"/>
              <a:gd name="connsiteY252" fmla="*/ 262610 h 1335540"/>
              <a:gd name="connsiteX253" fmla="*/ 513257 w 1036210"/>
              <a:gd name="connsiteY253" fmla="*/ 263428 h 1335540"/>
              <a:gd name="connsiteX254" fmla="*/ 520877 w 1036210"/>
              <a:gd name="connsiteY254" fmla="*/ 264410 h 1335540"/>
              <a:gd name="connsiteX255" fmla="*/ 528667 w 1036210"/>
              <a:gd name="connsiteY255" fmla="*/ 265555 h 1335540"/>
              <a:gd name="connsiteX256" fmla="*/ 536288 w 1036210"/>
              <a:gd name="connsiteY256" fmla="*/ 267027 h 1335540"/>
              <a:gd name="connsiteX257" fmla="*/ 543740 w 1036210"/>
              <a:gd name="connsiteY257" fmla="*/ 268499 h 1335540"/>
              <a:gd name="connsiteX258" fmla="*/ 551191 w 1036210"/>
              <a:gd name="connsiteY258" fmla="*/ 270135 h 1335540"/>
              <a:gd name="connsiteX259" fmla="*/ 558642 w 1036210"/>
              <a:gd name="connsiteY259" fmla="*/ 271770 h 1335540"/>
              <a:gd name="connsiteX260" fmla="*/ 566263 w 1036210"/>
              <a:gd name="connsiteY260" fmla="*/ 273897 h 1335540"/>
              <a:gd name="connsiteX261" fmla="*/ 573545 w 1036210"/>
              <a:gd name="connsiteY261" fmla="*/ 275860 h 1335540"/>
              <a:gd name="connsiteX262" fmla="*/ 580827 w 1036210"/>
              <a:gd name="connsiteY262" fmla="*/ 277986 h 1335540"/>
              <a:gd name="connsiteX263" fmla="*/ 587939 w 1036210"/>
              <a:gd name="connsiteY263" fmla="*/ 280440 h 1335540"/>
              <a:gd name="connsiteX264" fmla="*/ 595052 w 1036210"/>
              <a:gd name="connsiteY264" fmla="*/ 282893 h 1335540"/>
              <a:gd name="connsiteX265" fmla="*/ 602165 w 1036210"/>
              <a:gd name="connsiteY265" fmla="*/ 285674 h 1335540"/>
              <a:gd name="connsiteX266" fmla="*/ 609108 w 1036210"/>
              <a:gd name="connsiteY266" fmla="*/ 288455 h 1335540"/>
              <a:gd name="connsiteX267" fmla="*/ 616052 w 1036210"/>
              <a:gd name="connsiteY267" fmla="*/ 291562 h 1335540"/>
              <a:gd name="connsiteX268" fmla="*/ 623164 w 1036210"/>
              <a:gd name="connsiteY268" fmla="*/ 294507 h 1335540"/>
              <a:gd name="connsiteX269" fmla="*/ 629938 w 1036210"/>
              <a:gd name="connsiteY269" fmla="*/ 297942 h 1335540"/>
              <a:gd name="connsiteX270" fmla="*/ 636542 w 1036210"/>
              <a:gd name="connsiteY270" fmla="*/ 301213 h 1335540"/>
              <a:gd name="connsiteX271" fmla="*/ 643147 w 1036210"/>
              <a:gd name="connsiteY271" fmla="*/ 304812 h 1335540"/>
              <a:gd name="connsiteX272" fmla="*/ 649751 w 1036210"/>
              <a:gd name="connsiteY272" fmla="*/ 308410 h 1335540"/>
              <a:gd name="connsiteX273" fmla="*/ 656187 w 1036210"/>
              <a:gd name="connsiteY273" fmla="*/ 312172 h 1335540"/>
              <a:gd name="connsiteX274" fmla="*/ 662453 w 1036210"/>
              <a:gd name="connsiteY274" fmla="*/ 316261 h 1335540"/>
              <a:gd name="connsiteX275" fmla="*/ 668719 w 1036210"/>
              <a:gd name="connsiteY275" fmla="*/ 320187 h 1335540"/>
              <a:gd name="connsiteX276" fmla="*/ 674816 w 1036210"/>
              <a:gd name="connsiteY276" fmla="*/ 324440 h 1335540"/>
              <a:gd name="connsiteX277" fmla="*/ 680912 w 1036210"/>
              <a:gd name="connsiteY277" fmla="*/ 328693 h 1335540"/>
              <a:gd name="connsiteX278" fmla="*/ 686839 w 1036210"/>
              <a:gd name="connsiteY278" fmla="*/ 333273 h 1335540"/>
              <a:gd name="connsiteX279" fmla="*/ 692597 w 1036210"/>
              <a:gd name="connsiteY279" fmla="*/ 337689 h 1335540"/>
              <a:gd name="connsiteX280" fmla="*/ 698355 w 1036210"/>
              <a:gd name="connsiteY280" fmla="*/ 342433 h 1335540"/>
              <a:gd name="connsiteX281" fmla="*/ 703774 w 1036210"/>
              <a:gd name="connsiteY281" fmla="*/ 347176 h 1335540"/>
              <a:gd name="connsiteX282" fmla="*/ 709362 w 1036210"/>
              <a:gd name="connsiteY282" fmla="*/ 352083 h 1335540"/>
              <a:gd name="connsiteX283" fmla="*/ 714612 w 1036210"/>
              <a:gd name="connsiteY283" fmla="*/ 356990 h 1335540"/>
              <a:gd name="connsiteX284" fmla="*/ 719862 w 1036210"/>
              <a:gd name="connsiteY284" fmla="*/ 362225 h 1335540"/>
              <a:gd name="connsiteX285" fmla="*/ 725112 w 1036210"/>
              <a:gd name="connsiteY285" fmla="*/ 367459 h 1335540"/>
              <a:gd name="connsiteX286" fmla="*/ 730023 w 1036210"/>
              <a:gd name="connsiteY286" fmla="*/ 372857 h 1335540"/>
              <a:gd name="connsiteX287" fmla="*/ 734765 w 1036210"/>
              <a:gd name="connsiteY287" fmla="*/ 378254 h 1335540"/>
              <a:gd name="connsiteX288" fmla="*/ 739507 w 1036210"/>
              <a:gd name="connsiteY288" fmla="*/ 383816 h 1335540"/>
              <a:gd name="connsiteX289" fmla="*/ 744248 w 1036210"/>
              <a:gd name="connsiteY289" fmla="*/ 389541 h 1335540"/>
              <a:gd name="connsiteX290" fmla="*/ 748651 w 1036210"/>
              <a:gd name="connsiteY290" fmla="*/ 395266 h 1335540"/>
              <a:gd name="connsiteX291" fmla="*/ 752885 w 1036210"/>
              <a:gd name="connsiteY291" fmla="*/ 401154 h 1335540"/>
              <a:gd name="connsiteX292" fmla="*/ 757119 w 1036210"/>
              <a:gd name="connsiteY292" fmla="*/ 407043 h 1335540"/>
              <a:gd name="connsiteX293" fmla="*/ 761352 w 1036210"/>
              <a:gd name="connsiteY293" fmla="*/ 412931 h 1335540"/>
              <a:gd name="connsiteX294" fmla="*/ 765078 w 1036210"/>
              <a:gd name="connsiteY294" fmla="*/ 418983 h 1335540"/>
              <a:gd name="connsiteX295" fmla="*/ 768973 w 1036210"/>
              <a:gd name="connsiteY295" fmla="*/ 425199 h 1335540"/>
              <a:gd name="connsiteX296" fmla="*/ 772529 w 1036210"/>
              <a:gd name="connsiteY296" fmla="*/ 431415 h 1335540"/>
              <a:gd name="connsiteX297" fmla="*/ 776086 w 1036210"/>
              <a:gd name="connsiteY297" fmla="*/ 437794 h 1335540"/>
              <a:gd name="connsiteX298" fmla="*/ 779473 w 1036210"/>
              <a:gd name="connsiteY298" fmla="*/ 444173 h 1335540"/>
              <a:gd name="connsiteX299" fmla="*/ 782521 w 1036210"/>
              <a:gd name="connsiteY299" fmla="*/ 450552 h 1335540"/>
              <a:gd name="connsiteX300" fmla="*/ 785739 w 1036210"/>
              <a:gd name="connsiteY300" fmla="*/ 457095 h 1335540"/>
              <a:gd name="connsiteX301" fmla="*/ 788448 w 1036210"/>
              <a:gd name="connsiteY301" fmla="*/ 463638 h 1335540"/>
              <a:gd name="connsiteX302" fmla="*/ 791158 w 1036210"/>
              <a:gd name="connsiteY302" fmla="*/ 470181 h 1335540"/>
              <a:gd name="connsiteX303" fmla="*/ 793698 w 1036210"/>
              <a:gd name="connsiteY303" fmla="*/ 476887 h 1335540"/>
              <a:gd name="connsiteX304" fmla="*/ 796069 w 1036210"/>
              <a:gd name="connsiteY304" fmla="*/ 483594 h 1335540"/>
              <a:gd name="connsiteX305" fmla="*/ 798440 w 1036210"/>
              <a:gd name="connsiteY305" fmla="*/ 490464 h 1335540"/>
              <a:gd name="connsiteX306" fmla="*/ 800472 w 1036210"/>
              <a:gd name="connsiteY306" fmla="*/ 497333 h 1335540"/>
              <a:gd name="connsiteX307" fmla="*/ 802335 w 1036210"/>
              <a:gd name="connsiteY307" fmla="*/ 504203 h 1335540"/>
              <a:gd name="connsiteX308" fmla="*/ 804029 w 1036210"/>
              <a:gd name="connsiteY308" fmla="*/ 511073 h 1335540"/>
              <a:gd name="connsiteX309" fmla="*/ 805722 w 1036210"/>
              <a:gd name="connsiteY309" fmla="*/ 517943 h 1335540"/>
              <a:gd name="connsiteX310" fmla="*/ 807246 w 1036210"/>
              <a:gd name="connsiteY310" fmla="*/ 524977 h 1335540"/>
              <a:gd name="connsiteX311" fmla="*/ 808432 w 1036210"/>
              <a:gd name="connsiteY311" fmla="*/ 532010 h 1335540"/>
              <a:gd name="connsiteX312" fmla="*/ 809448 w 1036210"/>
              <a:gd name="connsiteY312" fmla="*/ 539207 h 1335540"/>
              <a:gd name="connsiteX313" fmla="*/ 810464 w 1036210"/>
              <a:gd name="connsiteY313" fmla="*/ 546241 h 1335540"/>
              <a:gd name="connsiteX314" fmla="*/ 811311 w 1036210"/>
              <a:gd name="connsiteY314" fmla="*/ 553274 h 1335540"/>
              <a:gd name="connsiteX315" fmla="*/ 811988 w 1036210"/>
              <a:gd name="connsiteY315" fmla="*/ 560308 h 1335540"/>
              <a:gd name="connsiteX316" fmla="*/ 812327 w 1036210"/>
              <a:gd name="connsiteY316" fmla="*/ 567341 h 1335540"/>
              <a:gd name="connsiteX317" fmla="*/ 812665 w 1036210"/>
              <a:gd name="connsiteY317" fmla="*/ 574539 h 1335540"/>
              <a:gd name="connsiteX318" fmla="*/ 812835 w 1036210"/>
              <a:gd name="connsiteY318" fmla="*/ 581736 h 1335540"/>
              <a:gd name="connsiteX319" fmla="*/ 812665 w 1036210"/>
              <a:gd name="connsiteY319" fmla="*/ 588769 h 1335540"/>
              <a:gd name="connsiteX320" fmla="*/ 812496 w 1036210"/>
              <a:gd name="connsiteY320" fmla="*/ 595966 h 1335540"/>
              <a:gd name="connsiteX321" fmla="*/ 812157 w 1036210"/>
              <a:gd name="connsiteY321" fmla="*/ 603000 h 1335540"/>
              <a:gd name="connsiteX322" fmla="*/ 811649 w 1036210"/>
              <a:gd name="connsiteY322" fmla="*/ 610033 h 1335540"/>
              <a:gd name="connsiteX323" fmla="*/ 810972 w 1036210"/>
              <a:gd name="connsiteY323" fmla="*/ 617067 h 1335540"/>
              <a:gd name="connsiteX324" fmla="*/ 809956 w 1036210"/>
              <a:gd name="connsiteY324" fmla="*/ 624427 h 1335540"/>
              <a:gd name="connsiteX325" fmla="*/ 808940 w 1036210"/>
              <a:gd name="connsiteY325" fmla="*/ 631461 h 1335540"/>
              <a:gd name="connsiteX326" fmla="*/ 807754 w 1036210"/>
              <a:gd name="connsiteY326" fmla="*/ 638331 h 1335540"/>
              <a:gd name="connsiteX327" fmla="*/ 806569 w 1036210"/>
              <a:gd name="connsiteY327" fmla="*/ 645364 h 1335540"/>
              <a:gd name="connsiteX328" fmla="*/ 805045 w 1036210"/>
              <a:gd name="connsiteY328" fmla="*/ 652398 h 1335540"/>
              <a:gd name="connsiteX329" fmla="*/ 803182 w 1036210"/>
              <a:gd name="connsiteY329" fmla="*/ 659268 h 1335540"/>
              <a:gd name="connsiteX330" fmla="*/ 801488 w 1036210"/>
              <a:gd name="connsiteY330" fmla="*/ 666301 h 1335540"/>
              <a:gd name="connsiteX331" fmla="*/ 799456 w 1036210"/>
              <a:gd name="connsiteY331" fmla="*/ 673171 h 1335540"/>
              <a:gd name="connsiteX332" fmla="*/ 797255 w 1036210"/>
              <a:gd name="connsiteY332" fmla="*/ 679878 h 1335540"/>
              <a:gd name="connsiteX333" fmla="*/ 795053 w 1036210"/>
              <a:gd name="connsiteY333" fmla="*/ 686748 h 1335540"/>
              <a:gd name="connsiteX334" fmla="*/ 792513 w 1036210"/>
              <a:gd name="connsiteY334" fmla="*/ 693454 h 1335540"/>
              <a:gd name="connsiteX335" fmla="*/ 789803 w 1036210"/>
              <a:gd name="connsiteY335" fmla="*/ 700160 h 1335540"/>
              <a:gd name="connsiteX336" fmla="*/ 787094 w 1036210"/>
              <a:gd name="connsiteY336" fmla="*/ 706703 h 1335540"/>
              <a:gd name="connsiteX337" fmla="*/ 784045 w 1036210"/>
              <a:gd name="connsiteY337" fmla="*/ 713246 h 1335540"/>
              <a:gd name="connsiteX338" fmla="*/ 780997 w 1036210"/>
              <a:gd name="connsiteY338" fmla="*/ 719789 h 1335540"/>
              <a:gd name="connsiteX339" fmla="*/ 777610 w 1036210"/>
              <a:gd name="connsiteY339" fmla="*/ 726332 h 1335540"/>
              <a:gd name="connsiteX340" fmla="*/ 774392 w 1036210"/>
              <a:gd name="connsiteY340" fmla="*/ 732711 h 1335540"/>
              <a:gd name="connsiteX341" fmla="*/ 770666 w 1036210"/>
              <a:gd name="connsiteY341" fmla="*/ 738926 h 1335540"/>
              <a:gd name="connsiteX342" fmla="*/ 769933 w 1036210"/>
              <a:gd name="connsiteY342" fmla="*/ 740344 h 1335540"/>
              <a:gd name="connsiteX343" fmla="*/ 769650 w 1036210"/>
              <a:gd name="connsiteY343" fmla="*/ 740726 h 1335540"/>
              <a:gd name="connsiteX344" fmla="*/ 769820 w 1036210"/>
              <a:gd name="connsiteY344" fmla="*/ 740563 h 1335540"/>
              <a:gd name="connsiteX345" fmla="*/ 769933 w 1036210"/>
              <a:gd name="connsiteY345" fmla="*/ 740344 h 1335540"/>
              <a:gd name="connsiteX346" fmla="*/ 770497 w 1036210"/>
              <a:gd name="connsiteY346" fmla="*/ 739581 h 1335540"/>
              <a:gd name="connsiteX347" fmla="*/ 771175 w 1036210"/>
              <a:gd name="connsiteY347" fmla="*/ 738763 h 1335540"/>
              <a:gd name="connsiteX348" fmla="*/ 770158 w 1036210"/>
              <a:gd name="connsiteY348" fmla="*/ 740290 h 1335540"/>
              <a:gd name="connsiteX349" fmla="*/ 770158 w 1036210"/>
              <a:gd name="connsiteY349" fmla="*/ 740235 h 1335540"/>
              <a:gd name="connsiteX350" fmla="*/ 769989 w 1036210"/>
              <a:gd name="connsiteY350" fmla="*/ 740399 h 1335540"/>
              <a:gd name="connsiteX351" fmla="*/ 769752 w 1036210"/>
              <a:gd name="connsiteY351" fmla="*/ 740791 h 1335540"/>
              <a:gd name="connsiteX352" fmla="*/ 769650 w 1036210"/>
              <a:gd name="connsiteY352" fmla="*/ 740889 h 1335540"/>
              <a:gd name="connsiteX353" fmla="*/ 769396 w 1036210"/>
              <a:gd name="connsiteY353" fmla="*/ 741380 h 1335540"/>
              <a:gd name="connsiteX354" fmla="*/ 768804 w 1036210"/>
              <a:gd name="connsiteY354" fmla="*/ 742361 h 1335540"/>
              <a:gd name="connsiteX355" fmla="*/ 768804 w 1036210"/>
              <a:gd name="connsiteY355" fmla="*/ 742443 h 1335540"/>
              <a:gd name="connsiteX356" fmla="*/ 768691 w 1036210"/>
              <a:gd name="connsiteY356" fmla="*/ 742634 h 1335540"/>
              <a:gd name="connsiteX357" fmla="*/ 768465 w 1036210"/>
              <a:gd name="connsiteY357" fmla="*/ 742852 h 1335540"/>
              <a:gd name="connsiteX358" fmla="*/ 766941 w 1036210"/>
              <a:gd name="connsiteY358" fmla="*/ 746124 h 1335540"/>
              <a:gd name="connsiteX359" fmla="*/ 763554 w 1036210"/>
              <a:gd name="connsiteY359" fmla="*/ 752339 h 1335540"/>
              <a:gd name="connsiteX360" fmla="*/ 759828 w 1036210"/>
              <a:gd name="connsiteY360" fmla="*/ 758555 h 1335540"/>
              <a:gd name="connsiteX361" fmla="*/ 756272 w 1036210"/>
              <a:gd name="connsiteY361" fmla="*/ 764771 h 1335540"/>
              <a:gd name="connsiteX362" fmla="*/ 752208 w 1036210"/>
              <a:gd name="connsiteY362" fmla="*/ 770823 h 1335540"/>
              <a:gd name="connsiteX363" fmla="*/ 748143 w 1036210"/>
              <a:gd name="connsiteY363" fmla="*/ 776875 h 1335540"/>
              <a:gd name="connsiteX364" fmla="*/ 743910 w 1036210"/>
              <a:gd name="connsiteY364" fmla="*/ 783090 h 1335540"/>
              <a:gd name="connsiteX365" fmla="*/ 739337 w 1036210"/>
              <a:gd name="connsiteY365" fmla="*/ 789142 h 1335540"/>
              <a:gd name="connsiteX366" fmla="*/ 730531 w 1036210"/>
              <a:gd name="connsiteY366" fmla="*/ 801247 h 1335540"/>
              <a:gd name="connsiteX367" fmla="*/ 721556 w 1036210"/>
              <a:gd name="connsiteY367" fmla="*/ 813678 h 1335540"/>
              <a:gd name="connsiteX368" fmla="*/ 717152 w 1036210"/>
              <a:gd name="connsiteY368" fmla="*/ 820057 h 1335540"/>
              <a:gd name="connsiteX369" fmla="*/ 712749 w 1036210"/>
              <a:gd name="connsiteY369" fmla="*/ 826600 h 1335540"/>
              <a:gd name="connsiteX370" fmla="*/ 708515 w 1036210"/>
              <a:gd name="connsiteY370" fmla="*/ 832979 h 1335540"/>
              <a:gd name="connsiteX371" fmla="*/ 704620 w 1036210"/>
              <a:gd name="connsiteY371" fmla="*/ 839686 h 1335540"/>
              <a:gd name="connsiteX372" fmla="*/ 700556 w 1036210"/>
              <a:gd name="connsiteY372" fmla="*/ 846392 h 1335540"/>
              <a:gd name="connsiteX373" fmla="*/ 696661 w 1036210"/>
              <a:gd name="connsiteY373" fmla="*/ 853098 h 1335540"/>
              <a:gd name="connsiteX374" fmla="*/ 693105 w 1036210"/>
              <a:gd name="connsiteY374" fmla="*/ 860295 h 1335540"/>
              <a:gd name="connsiteX375" fmla="*/ 689549 w 1036210"/>
              <a:gd name="connsiteY375" fmla="*/ 867165 h 1335540"/>
              <a:gd name="connsiteX376" fmla="*/ 686500 w 1036210"/>
              <a:gd name="connsiteY376" fmla="*/ 874362 h 1335540"/>
              <a:gd name="connsiteX377" fmla="*/ 683452 w 1036210"/>
              <a:gd name="connsiteY377" fmla="*/ 881396 h 1335540"/>
              <a:gd name="connsiteX378" fmla="*/ 680743 w 1036210"/>
              <a:gd name="connsiteY378" fmla="*/ 888757 h 1335540"/>
              <a:gd name="connsiteX379" fmla="*/ 678203 w 1036210"/>
              <a:gd name="connsiteY379" fmla="*/ 896281 h 1335540"/>
              <a:gd name="connsiteX380" fmla="*/ 676001 w 1036210"/>
              <a:gd name="connsiteY380" fmla="*/ 903642 h 1335540"/>
              <a:gd name="connsiteX381" fmla="*/ 673969 w 1036210"/>
              <a:gd name="connsiteY381" fmla="*/ 911002 h 1335540"/>
              <a:gd name="connsiteX382" fmla="*/ 672106 w 1036210"/>
              <a:gd name="connsiteY382" fmla="*/ 918526 h 1335540"/>
              <a:gd name="connsiteX383" fmla="*/ 670582 w 1036210"/>
              <a:gd name="connsiteY383" fmla="*/ 926051 h 1335540"/>
              <a:gd name="connsiteX384" fmla="*/ 669227 w 1036210"/>
              <a:gd name="connsiteY384" fmla="*/ 933575 h 1335540"/>
              <a:gd name="connsiteX385" fmla="*/ 668211 w 1036210"/>
              <a:gd name="connsiteY385" fmla="*/ 941099 h 1335540"/>
              <a:gd name="connsiteX386" fmla="*/ 667364 w 1036210"/>
              <a:gd name="connsiteY386" fmla="*/ 948623 h 1335540"/>
              <a:gd name="connsiteX387" fmla="*/ 666687 w 1036210"/>
              <a:gd name="connsiteY387" fmla="*/ 956311 h 1335540"/>
              <a:gd name="connsiteX388" fmla="*/ 666009 w 1036210"/>
              <a:gd name="connsiteY388" fmla="*/ 963999 h 1335540"/>
              <a:gd name="connsiteX389" fmla="*/ 665840 w 1036210"/>
              <a:gd name="connsiteY389" fmla="*/ 971523 h 1335540"/>
              <a:gd name="connsiteX390" fmla="*/ 665671 w 1036210"/>
              <a:gd name="connsiteY390" fmla="*/ 979047 h 1335540"/>
              <a:gd name="connsiteX391" fmla="*/ 665840 w 1036210"/>
              <a:gd name="connsiteY391" fmla="*/ 986735 h 1335540"/>
              <a:gd name="connsiteX392" fmla="*/ 666179 w 1036210"/>
              <a:gd name="connsiteY392" fmla="*/ 994259 h 1335540"/>
              <a:gd name="connsiteX393" fmla="*/ 666687 w 1036210"/>
              <a:gd name="connsiteY393" fmla="*/ 1001784 h 1335540"/>
              <a:gd name="connsiteX394" fmla="*/ 667703 w 1036210"/>
              <a:gd name="connsiteY394" fmla="*/ 994259 h 1335540"/>
              <a:gd name="connsiteX395" fmla="*/ 668549 w 1036210"/>
              <a:gd name="connsiteY395" fmla="*/ 986899 h 1335540"/>
              <a:gd name="connsiteX396" fmla="*/ 669735 w 1036210"/>
              <a:gd name="connsiteY396" fmla="*/ 979374 h 1335540"/>
              <a:gd name="connsiteX397" fmla="*/ 670920 w 1036210"/>
              <a:gd name="connsiteY397" fmla="*/ 972014 h 1335540"/>
              <a:gd name="connsiteX398" fmla="*/ 672275 w 1036210"/>
              <a:gd name="connsiteY398" fmla="*/ 964653 h 1335540"/>
              <a:gd name="connsiteX399" fmla="*/ 673969 w 1036210"/>
              <a:gd name="connsiteY399" fmla="*/ 957293 h 1335540"/>
              <a:gd name="connsiteX400" fmla="*/ 675662 w 1036210"/>
              <a:gd name="connsiteY400" fmla="*/ 949932 h 1335540"/>
              <a:gd name="connsiteX401" fmla="*/ 677525 w 1036210"/>
              <a:gd name="connsiteY401" fmla="*/ 942898 h 1335540"/>
              <a:gd name="connsiteX402" fmla="*/ 679557 w 1036210"/>
              <a:gd name="connsiteY402" fmla="*/ 935701 h 1335540"/>
              <a:gd name="connsiteX403" fmla="*/ 681759 w 1036210"/>
              <a:gd name="connsiteY403" fmla="*/ 928668 h 1335540"/>
              <a:gd name="connsiteX404" fmla="*/ 683960 w 1036210"/>
              <a:gd name="connsiteY404" fmla="*/ 921634 h 1335540"/>
              <a:gd name="connsiteX405" fmla="*/ 686670 w 1036210"/>
              <a:gd name="connsiteY405" fmla="*/ 914764 h 1335540"/>
              <a:gd name="connsiteX406" fmla="*/ 689379 w 1036210"/>
              <a:gd name="connsiteY406" fmla="*/ 908058 h 1335540"/>
              <a:gd name="connsiteX407" fmla="*/ 692428 w 1036210"/>
              <a:gd name="connsiteY407" fmla="*/ 901188 h 1335540"/>
              <a:gd name="connsiteX408" fmla="*/ 695476 w 1036210"/>
              <a:gd name="connsiteY408" fmla="*/ 894482 h 1335540"/>
              <a:gd name="connsiteX409" fmla="*/ 698863 w 1036210"/>
              <a:gd name="connsiteY409" fmla="*/ 887939 h 1335540"/>
              <a:gd name="connsiteX410" fmla="*/ 702250 w 1036210"/>
              <a:gd name="connsiteY410" fmla="*/ 881396 h 1335540"/>
              <a:gd name="connsiteX411" fmla="*/ 705975 w 1036210"/>
              <a:gd name="connsiteY411" fmla="*/ 875180 h 1335540"/>
              <a:gd name="connsiteX412" fmla="*/ 709701 w 1036210"/>
              <a:gd name="connsiteY412" fmla="*/ 868801 h 1335540"/>
              <a:gd name="connsiteX413" fmla="*/ 713765 w 1036210"/>
              <a:gd name="connsiteY413" fmla="*/ 862749 h 1335540"/>
              <a:gd name="connsiteX414" fmla="*/ 717999 w 1036210"/>
              <a:gd name="connsiteY414" fmla="*/ 856697 h 1335540"/>
              <a:gd name="connsiteX415" fmla="*/ 722064 w 1036210"/>
              <a:gd name="connsiteY415" fmla="*/ 850645 h 1335540"/>
              <a:gd name="connsiteX416" fmla="*/ 726636 w 1036210"/>
              <a:gd name="connsiteY416" fmla="*/ 844756 h 1335540"/>
              <a:gd name="connsiteX417" fmla="*/ 731209 w 1036210"/>
              <a:gd name="connsiteY417" fmla="*/ 838868 h 1335540"/>
              <a:gd name="connsiteX418" fmla="*/ 740523 w 1036210"/>
              <a:gd name="connsiteY418" fmla="*/ 827254 h 1335540"/>
              <a:gd name="connsiteX419" fmla="*/ 750176 w 1036210"/>
              <a:gd name="connsiteY419" fmla="*/ 815641 h 1335540"/>
              <a:gd name="connsiteX420" fmla="*/ 759998 w 1036210"/>
              <a:gd name="connsiteY420" fmla="*/ 803864 h 1335540"/>
              <a:gd name="connsiteX421" fmla="*/ 769820 w 1036210"/>
              <a:gd name="connsiteY421" fmla="*/ 791923 h 1335540"/>
              <a:gd name="connsiteX422" fmla="*/ 774562 w 1036210"/>
              <a:gd name="connsiteY422" fmla="*/ 785708 h 1335540"/>
              <a:gd name="connsiteX423" fmla="*/ 779473 w 1036210"/>
              <a:gd name="connsiteY423" fmla="*/ 779328 h 1335540"/>
              <a:gd name="connsiteX424" fmla="*/ 783876 w 1036210"/>
              <a:gd name="connsiteY424" fmla="*/ 772949 h 1335540"/>
              <a:gd name="connsiteX425" fmla="*/ 788279 w 1036210"/>
              <a:gd name="connsiteY425" fmla="*/ 766243 h 1335540"/>
              <a:gd name="connsiteX426" fmla="*/ 790481 w 1036210"/>
              <a:gd name="connsiteY426" fmla="*/ 762971 h 1335540"/>
              <a:gd name="connsiteX427" fmla="*/ 792682 w 1036210"/>
              <a:gd name="connsiteY427" fmla="*/ 759373 h 1335540"/>
              <a:gd name="connsiteX428" fmla="*/ 794037 w 1036210"/>
              <a:gd name="connsiteY428" fmla="*/ 756756 h 1335540"/>
              <a:gd name="connsiteX429" fmla="*/ 794545 w 1036210"/>
              <a:gd name="connsiteY429" fmla="*/ 756101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3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49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49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3 w 1036210"/>
              <a:gd name="connsiteY465" fmla="*/ 511073 h 1335540"/>
              <a:gd name="connsiteX466" fmla="*/ 837221 w 1036210"/>
              <a:gd name="connsiteY466" fmla="*/ 503386 h 1335540"/>
              <a:gd name="connsiteX467" fmla="*/ 835019 w 1036210"/>
              <a:gd name="connsiteY467" fmla="*/ 495698 h 1335540"/>
              <a:gd name="connsiteX468" fmla="*/ 832817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5 w 1036210"/>
              <a:gd name="connsiteY492" fmla="*/ 333109 h 1335540"/>
              <a:gd name="connsiteX493" fmla="*/ 720539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2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4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5 w 1036210"/>
              <a:gd name="connsiteY518" fmla="*/ 260975 h 1335540"/>
              <a:gd name="connsiteX519" fmla="*/ 529175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7 w 1036210"/>
              <a:gd name="connsiteY528" fmla="*/ 234308 h 1335540"/>
              <a:gd name="connsiteX529" fmla="*/ 591683 w 1036210"/>
              <a:gd name="connsiteY529" fmla="*/ 236272 h 1335540"/>
              <a:gd name="connsiteX530" fmla="*/ 600330 w 1036210"/>
              <a:gd name="connsiteY530" fmla="*/ 238235 h 1335540"/>
              <a:gd name="connsiteX531" fmla="*/ 608808 w 1036210"/>
              <a:gd name="connsiteY531" fmla="*/ 240363 h 1335540"/>
              <a:gd name="connsiteX532" fmla="*/ 617455 w 1036210"/>
              <a:gd name="connsiteY532" fmla="*/ 242981 h 1335540"/>
              <a:gd name="connsiteX533" fmla="*/ 625932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2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5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8 w 1036210"/>
              <a:gd name="connsiteY583" fmla="*/ 568130 h 1335540"/>
              <a:gd name="connsiteX584" fmla="*/ 872288 w 1036210"/>
              <a:gd name="connsiteY584" fmla="*/ 577131 h 1335540"/>
              <a:gd name="connsiteX585" fmla="*/ 872118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7 w 1036210"/>
              <a:gd name="connsiteY612" fmla="*/ 758606 h 1335540"/>
              <a:gd name="connsiteX613" fmla="*/ 815828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4 w 1036210"/>
              <a:gd name="connsiteY625" fmla="*/ 864480 h 1335540"/>
              <a:gd name="connsiteX626" fmla="*/ 741057 w 1036210"/>
              <a:gd name="connsiteY626" fmla="*/ 872007 h 1335540"/>
              <a:gd name="connsiteX627" fmla="*/ 736818 w 1036210"/>
              <a:gd name="connsiteY627" fmla="*/ 879698 h 1335540"/>
              <a:gd name="connsiteX628" fmla="*/ 732579 w 1036210"/>
              <a:gd name="connsiteY628" fmla="*/ 887552 h 1335540"/>
              <a:gd name="connsiteX629" fmla="*/ 728340 w 1036210"/>
              <a:gd name="connsiteY629" fmla="*/ 895734 h 1335540"/>
              <a:gd name="connsiteX630" fmla="*/ 724611 w 1036210"/>
              <a:gd name="connsiteY630" fmla="*/ 904407 h 1335540"/>
              <a:gd name="connsiteX631" fmla="*/ 720880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8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8 w 1036210"/>
              <a:gd name="connsiteY666" fmla="*/ 1059864 h 1335540"/>
              <a:gd name="connsiteX667" fmla="*/ 345497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3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6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0 w 1036210"/>
              <a:gd name="connsiteY685" fmla="*/ 1009626 h 1335540"/>
              <a:gd name="connsiteX686" fmla="*/ 317521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0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2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5 w 1036210"/>
              <a:gd name="connsiteY708" fmla="*/ 843697 h 1335540"/>
              <a:gd name="connsiteX709" fmla="*/ 254618 w 1036210"/>
              <a:gd name="connsiteY709" fmla="*/ 837152 h 1335540"/>
              <a:gd name="connsiteX710" fmla="*/ 244785 w 1036210"/>
              <a:gd name="connsiteY710" fmla="*/ 824224 h 1335540"/>
              <a:gd name="connsiteX711" fmla="*/ 234951 w 1036210"/>
              <a:gd name="connsiteY711" fmla="*/ 811624 h 1335540"/>
              <a:gd name="connsiteX712" fmla="*/ 225286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4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2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7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19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1 w 1036210"/>
              <a:gd name="connsiteY759" fmla="*/ 473220 h 1335540"/>
              <a:gd name="connsiteX760" fmla="*/ 166114 w 1036210"/>
              <a:gd name="connsiteY760" fmla="*/ 464875 h 1335540"/>
              <a:gd name="connsiteX761" fmla="*/ 168996 w 1036210"/>
              <a:gd name="connsiteY761" fmla="*/ 456857 h 1335540"/>
              <a:gd name="connsiteX762" fmla="*/ 172217 w 1036210"/>
              <a:gd name="connsiteY762" fmla="*/ 448838 h 1335540"/>
              <a:gd name="connsiteX763" fmla="*/ 175439 w 1036210"/>
              <a:gd name="connsiteY763" fmla="*/ 440820 h 1335540"/>
              <a:gd name="connsiteX764" fmla="*/ 178999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4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5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0 w 1036210"/>
              <a:gd name="connsiteY790" fmla="*/ 273581 h 1335540"/>
              <a:gd name="connsiteX791" fmla="*/ 336850 w 1036210"/>
              <a:gd name="connsiteY791" fmla="*/ 269491 h 1335540"/>
              <a:gd name="connsiteX792" fmla="*/ 344480 w 1036210"/>
              <a:gd name="connsiteY792" fmla="*/ 265400 h 1335540"/>
              <a:gd name="connsiteX793" fmla="*/ 352279 w 1036210"/>
              <a:gd name="connsiteY793" fmla="*/ 261799 h 1335540"/>
              <a:gd name="connsiteX794" fmla="*/ 360417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2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0" y="1276553"/>
                </a:lnTo>
                <a:lnTo>
                  <a:pt x="607800" y="1280013"/>
                </a:lnTo>
                <a:lnTo>
                  <a:pt x="606610" y="1283473"/>
                </a:lnTo>
                <a:lnTo>
                  <a:pt x="605420" y="1286769"/>
                </a:lnTo>
                <a:lnTo>
                  <a:pt x="603720" y="1290064"/>
                </a:lnTo>
                <a:lnTo>
                  <a:pt x="601850" y="1293029"/>
                </a:lnTo>
                <a:lnTo>
                  <a:pt x="599980" y="1296325"/>
                </a:lnTo>
                <a:lnTo>
                  <a:pt x="597600" y="1299126"/>
                </a:lnTo>
                <a:lnTo>
                  <a:pt x="595220" y="1302092"/>
                </a:lnTo>
                <a:lnTo>
                  <a:pt x="592670" y="1304893"/>
                </a:lnTo>
                <a:lnTo>
                  <a:pt x="589950" y="1307694"/>
                </a:lnTo>
                <a:lnTo>
                  <a:pt x="587059"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7"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2"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4" y="1237660"/>
                </a:lnTo>
                <a:lnTo>
                  <a:pt x="356009" y="1236011"/>
                </a:lnTo>
                <a:lnTo>
                  <a:pt x="353810" y="1233867"/>
                </a:lnTo>
                <a:lnTo>
                  <a:pt x="351781" y="1231724"/>
                </a:lnTo>
                <a:lnTo>
                  <a:pt x="349921" y="1229415"/>
                </a:lnTo>
                <a:lnTo>
                  <a:pt x="348399"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399" y="1197093"/>
                </a:lnTo>
                <a:lnTo>
                  <a:pt x="349921" y="1194619"/>
                </a:lnTo>
                <a:lnTo>
                  <a:pt x="351781" y="1192311"/>
                </a:lnTo>
                <a:lnTo>
                  <a:pt x="353810" y="1190002"/>
                </a:lnTo>
                <a:lnTo>
                  <a:pt x="356009" y="1188023"/>
                </a:lnTo>
                <a:lnTo>
                  <a:pt x="358544"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4" y="1156008"/>
                </a:lnTo>
                <a:lnTo>
                  <a:pt x="356009" y="1154189"/>
                </a:lnTo>
                <a:lnTo>
                  <a:pt x="353810" y="1152371"/>
                </a:lnTo>
                <a:lnTo>
                  <a:pt x="351781" y="1150221"/>
                </a:lnTo>
                <a:lnTo>
                  <a:pt x="349921" y="1147575"/>
                </a:lnTo>
                <a:lnTo>
                  <a:pt x="348399"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399" y="1115498"/>
                </a:lnTo>
                <a:lnTo>
                  <a:pt x="349921" y="1112853"/>
                </a:lnTo>
                <a:lnTo>
                  <a:pt x="351781" y="1110373"/>
                </a:lnTo>
                <a:lnTo>
                  <a:pt x="353810" y="1108223"/>
                </a:lnTo>
                <a:lnTo>
                  <a:pt x="356009" y="1106239"/>
                </a:lnTo>
                <a:lnTo>
                  <a:pt x="358544" y="1104420"/>
                </a:lnTo>
                <a:lnTo>
                  <a:pt x="361250" y="1102932"/>
                </a:lnTo>
                <a:lnTo>
                  <a:pt x="363956" y="1101609"/>
                </a:lnTo>
                <a:lnTo>
                  <a:pt x="366830" y="1100452"/>
                </a:lnTo>
                <a:lnTo>
                  <a:pt x="369873" y="1099625"/>
                </a:lnTo>
                <a:lnTo>
                  <a:pt x="373086" y="1099294"/>
                </a:lnTo>
                <a:close/>
                <a:moveTo>
                  <a:pt x="794884" y="755120"/>
                </a:moveTo>
                <a:lnTo>
                  <a:pt x="794884" y="755447"/>
                </a:lnTo>
                <a:lnTo>
                  <a:pt x="794545" y="755774"/>
                </a:lnTo>
                <a:close/>
                <a:moveTo>
                  <a:pt x="796620" y="749272"/>
                </a:moveTo>
                <a:lnTo>
                  <a:pt x="796577" y="749886"/>
                </a:lnTo>
                <a:lnTo>
                  <a:pt x="796239" y="752176"/>
                </a:lnTo>
                <a:lnTo>
                  <a:pt x="795730"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8" y="740290"/>
                </a:moveTo>
                <a:lnTo>
                  <a:pt x="770158" y="740399"/>
                </a:lnTo>
                <a:lnTo>
                  <a:pt x="769956" y="740595"/>
                </a:lnTo>
                <a:close/>
                <a:moveTo>
                  <a:pt x="1007792" y="303707"/>
                </a:moveTo>
                <a:lnTo>
                  <a:pt x="1036210" y="338777"/>
                </a:lnTo>
                <a:lnTo>
                  <a:pt x="941983" y="415129"/>
                </a:lnTo>
                <a:lnTo>
                  <a:pt x="913566" y="380058"/>
                </a:lnTo>
                <a:close/>
                <a:moveTo>
                  <a:pt x="28418" y="284751"/>
                </a:moveTo>
                <a:lnTo>
                  <a:pt x="122644" y="361103"/>
                </a:lnTo>
                <a:lnTo>
                  <a:pt x="94227"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7" y="265555"/>
                </a:lnTo>
                <a:lnTo>
                  <a:pt x="536288" y="267027"/>
                </a:lnTo>
                <a:lnTo>
                  <a:pt x="543740" y="268499"/>
                </a:lnTo>
                <a:lnTo>
                  <a:pt x="551191" y="270135"/>
                </a:lnTo>
                <a:lnTo>
                  <a:pt x="558642" y="271770"/>
                </a:lnTo>
                <a:lnTo>
                  <a:pt x="566263" y="273897"/>
                </a:lnTo>
                <a:lnTo>
                  <a:pt x="573545" y="275860"/>
                </a:lnTo>
                <a:lnTo>
                  <a:pt x="580827" y="277986"/>
                </a:lnTo>
                <a:lnTo>
                  <a:pt x="587939"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1"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8"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6" y="738926"/>
                </a:lnTo>
                <a:lnTo>
                  <a:pt x="769933" y="740344"/>
                </a:lnTo>
                <a:lnTo>
                  <a:pt x="769650" y="740726"/>
                </a:lnTo>
                <a:lnTo>
                  <a:pt x="769820" y="740563"/>
                </a:lnTo>
                <a:lnTo>
                  <a:pt x="769933" y="740344"/>
                </a:lnTo>
                <a:lnTo>
                  <a:pt x="770497" y="739581"/>
                </a:lnTo>
                <a:lnTo>
                  <a:pt x="771175" y="738763"/>
                </a:lnTo>
                <a:lnTo>
                  <a:pt x="770158" y="740290"/>
                </a:lnTo>
                <a:lnTo>
                  <a:pt x="770158"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2" y="820057"/>
                </a:lnTo>
                <a:lnTo>
                  <a:pt x="712749" y="826600"/>
                </a:lnTo>
                <a:lnTo>
                  <a:pt x="708515" y="832979"/>
                </a:lnTo>
                <a:lnTo>
                  <a:pt x="704620"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09" y="963999"/>
                </a:lnTo>
                <a:lnTo>
                  <a:pt x="665840" y="971523"/>
                </a:lnTo>
                <a:lnTo>
                  <a:pt x="665671" y="979047"/>
                </a:lnTo>
                <a:lnTo>
                  <a:pt x="665840" y="986735"/>
                </a:lnTo>
                <a:lnTo>
                  <a:pt x="666179" y="994259"/>
                </a:lnTo>
                <a:lnTo>
                  <a:pt x="666687" y="1001784"/>
                </a:lnTo>
                <a:lnTo>
                  <a:pt x="667703" y="994259"/>
                </a:lnTo>
                <a:lnTo>
                  <a:pt x="668549" y="986899"/>
                </a:lnTo>
                <a:lnTo>
                  <a:pt x="669735" y="979374"/>
                </a:lnTo>
                <a:lnTo>
                  <a:pt x="670920"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5"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3" y="651907"/>
                </a:lnTo>
                <a:lnTo>
                  <a:pt x="840608" y="644219"/>
                </a:lnTo>
                <a:lnTo>
                  <a:pt x="842301" y="636532"/>
                </a:lnTo>
                <a:lnTo>
                  <a:pt x="843487" y="628680"/>
                </a:lnTo>
                <a:lnTo>
                  <a:pt x="844503" y="620829"/>
                </a:lnTo>
                <a:lnTo>
                  <a:pt x="845349" y="613141"/>
                </a:lnTo>
                <a:lnTo>
                  <a:pt x="846027" y="605126"/>
                </a:lnTo>
                <a:lnTo>
                  <a:pt x="846535" y="597275"/>
                </a:lnTo>
                <a:lnTo>
                  <a:pt x="846874" y="589423"/>
                </a:lnTo>
                <a:lnTo>
                  <a:pt x="846874" y="581572"/>
                </a:lnTo>
                <a:lnTo>
                  <a:pt x="846874" y="573557"/>
                </a:lnTo>
                <a:lnTo>
                  <a:pt x="846535" y="565869"/>
                </a:lnTo>
                <a:lnTo>
                  <a:pt x="846027" y="558018"/>
                </a:lnTo>
                <a:lnTo>
                  <a:pt x="845349" y="550003"/>
                </a:lnTo>
                <a:lnTo>
                  <a:pt x="844503" y="542152"/>
                </a:lnTo>
                <a:lnTo>
                  <a:pt x="843487" y="534464"/>
                </a:lnTo>
                <a:lnTo>
                  <a:pt x="842301" y="526449"/>
                </a:lnTo>
                <a:lnTo>
                  <a:pt x="840608" y="518761"/>
                </a:lnTo>
                <a:lnTo>
                  <a:pt x="839083" y="511073"/>
                </a:lnTo>
                <a:lnTo>
                  <a:pt x="837221" y="503386"/>
                </a:lnTo>
                <a:lnTo>
                  <a:pt x="835019" y="495698"/>
                </a:lnTo>
                <a:lnTo>
                  <a:pt x="832817"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5" y="333109"/>
                </a:lnTo>
                <a:lnTo>
                  <a:pt x="720539"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2" y="287637"/>
                </a:lnTo>
                <a:lnTo>
                  <a:pt x="644671" y="284692"/>
                </a:lnTo>
                <a:lnTo>
                  <a:pt x="637389" y="281585"/>
                </a:lnTo>
                <a:lnTo>
                  <a:pt x="629938" y="278967"/>
                </a:lnTo>
                <a:lnTo>
                  <a:pt x="622317" y="276350"/>
                </a:lnTo>
                <a:lnTo>
                  <a:pt x="614697" y="274060"/>
                </a:lnTo>
                <a:lnTo>
                  <a:pt x="607076" y="271770"/>
                </a:lnTo>
                <a:lnTo>
                  <a:pt x="599455" y="269807"/>
                </a:lnTo>
                <a:lnTo>
                  <a:pt x="591834" y="268172"/>
                </a:lnTo>
                <a:lnTo>
                  <a:pt x="583875" y="266536"/>
                </a:lnTo>
                <a:lnTo>
                  <a:pt x="576085" y="265064"/>
                </a:lnTo>
                <a:lnTo>
                  <a:pt x="568295" y="263919"/>
                </a:lnTo>
                <a:lnTo>
                  <a:pt x="560505" y="262774"/>
                </a:lnTo>
                <a:lnTo>
                  <a:pt x="552546" y="261956"/>
                </a:lnTo>
                <a:lnTo>
                  <a:pt x="544756" y="261465"/>
                </a:lnTo>
                <a:lnTo>
                  <a:pt x="536965" y="260975"/>
                </a:lnTo>
                <a:lnTo>
                  <a:pt x="529175"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7" y="234308"/>
                </a:lnTo>
                <a:lnTo>
                  <a:pt x="591683" y="236272"/>
                </a:lnTo>
                <a:lnTo>
                  <a:pt x="600330" y="238235"/>
                </a:lnTo>
                <a:lnTo>
                  <a:pt x="608808" y="240363"/>
                </a:lnTo>
                <a:lnTo>
                  <a:pt x="617455" y="242981"/>
                </a:lnTo>
                <a:lnTo>
                  <a:pt x="625932"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2"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5"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8" y="568130"/>
                </a:lnTo>
                <a:lnTo>
                  <a:pt x="872288" y="577131"/>
                </a:lnTo>
                <a:lnTo>
                  <a:pt x="872118"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7" y="758606"/>
                </a:lnTo>
                <a:lnTo>
                  <a:pt x="815828"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4" y="864480"/>
                </a:lnTo>
                <a:lnTo>
                  <a:pt x="741057" y="872007"/>
                </a:lnTo>
                <a:lnTo>
                  <a:pt x="736818" y="879698"/>
                </a:lnTo>
                <a:lnTo>
                  <a:pt x="732579" y="887552"/>
                </a:lnTo>
                <a:lnTo>
                  <a:pt x="728340" y="895734"/>
                </a:lnTo>
                <a:lnTo>
                  <a:pt x="724611" y="904407"/>
                </a:lnTo>
                <a:lnTo>
                  <a:pt x="720880"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8"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8" y="1059864"/>
                </a:lnTo>
                <a:lnTo>
                  <a:pt x="345497" y="1059700"/>
                </a:lnTo>
                <a:lnTo>
                  <a:pt x="342615" y="1059209"/>
                </a:lnTo>
                <a:lnTo>
                  <a:pt x="339733" y="1058391"/>
                </a:lnTo>
                <a:lnTo>
                  <a:pt x="337020" y="1057573"/>
                </a:lnTo>
                <a:lnTo>
                  <a:pt x="334477" y="1056264"/>
                </a:lnTo>
                <a:lnTo>
                  <a:pt x="331933" y="1054954"/>
                </a:lnTo>
                <a:lnTo>
                  <a:pt x="329729" y="1053154"/>
                </a:lnTo>
                <a:lnTo>
                  <a:pt x="327525" y="1051354"/>
                </a:lnTo>
                <a:lnTo>
                  <a:pt x="325660" y="1049391"/>
                </a:lnTo>
                <a:lnTo>
                  <a:pt x="323965" y="1047100"/>
                </a:lnTo>
                <a:lnTo>
                  <a:pt x="322438" y="1044809"/>
                </a:lnTo>
                <a:lnTo>
                  <a:pt x="321082" y="1042354"/>
                </a:lnTo>
                <a:lnTo>
                  <a:pt x="320065" y="1039572"/>
                </a:lnTo>
                <a:lnTo>
                  <a:pt x="319386" y="1036954"/>
                </a:lnTo>
                <a:lnTo>
                  <a:pt x="318878" y="1034009"/>
                </a:lnTo>
                <a:lnTo>
                  <a:pt x="318708" y="1031063"/>
                </a:lnTo>
                <a:lnTo>
                  <a:pt x="318539" y="1023863"/>
                </a:lnTo>
                <a:lnTo>
                  <a:pt x="318369" y="1016499"/>
                </a:lnTo>
                <a:lnTo>
                  <a:pt x="318030" y="1009626"/>
                </a:lnTo>
                <a:lnTo>
                  <a:pt x="317521" y="1002754"/>
                </a:lnTo>
                <a:lnTo>
                  <a:pt x="317013" y="996208"/>
                </a:lnTo>
                <a:lnTo>
                  <a:pt x="316335" y="989663"/>
                </a:lnTo>
                <a:lnTo>
                  <a:pt x="315656" y="983281"/>
                </a:lnTo>
                <a:lnTo>
                  <a:pt x="314639" y="977226"/>
                </a:lnTo>
                <a:lnTo>
                  <a:pt x="313622" y="971171"/>
                </a:lnTo>
                <a:lnTo>
                  <a:pt x="312774" y="965281"/>
                </a:lnTo>
                <a:lnTo>
                  <a:pt x="311587" y="959553"/>
                </a:lnTo>
                <a:lnTo>
                  <a:pt x="310400" y="953826"/>
                </a:lnTo>
                <a:lnTo>
                  <a:pt x="309214" y="948426"/>
                </a:lnTo>
                <a:lnTo>
                  <a:pt x="307857" y="943026"/>
                </a:lnTo>
                <a:lnTo>
                  <a:pt x="304975" y="932717"/>
                </a:lnTo>
                <a:lnTo>
                  <a:pt x="301753" y="922898"/>
                </a:lnTo>
                <a:lnTo>
                  <a:pt x="298363" y="913407"/>
                </a:lnTo>
                <a:lnTo>
                  <a:pt x="294632" y="904407"/>
                </a:lnTo>
                <a:lnTo>
                  <a:pt x="290902" y="895734"/>
                </a:lnTo>
                <a:lnTo>
                  <a:pt x="286833" y="887552"/>
                </a:lnTo>
                <a:lnTo>
                  <a:pt x="282425" y="879698"/>
                </a:lnTo>
                <a:lnTo>
                  <a:pt x="278186" y="872007"/>
                </a:lnTo>
                <a:lnTo>
                  <a:pt x="273608" y="864480"/>
                </a:lnTo>
                <a:lnTo>
                  <a:pt x="268861" y="857443"/>
                </a:lnTo>
                <a:lnTo>
                  <a:pt x="264114" y="850570"/>
                </a:lnTo>
                <a:lnTo>
                  <a:pt x="259535" y="843697"/>
                </a:lnTo>
                <a:lnTo>
                  <a:pt x="254618" y="837152"/>
                </a:lnTo>
                <a:lnTo>
                  <a:pt x="244785" y="824224"/>
                </a:lnTo>
                <a:lnTo>
                  <a:pt x="234951" y="811624"/>
                </a:lnTo>
                <a:lnTo>
                  <a:pt x="225286" y="798860"/>
                </a:lnTo>
                <a:lnTo>
                  <a:pt x="220709" y="792478"/>
                </a:lnTo>
                <a:lnTo>
                  <a:pt x="216131" y="785933"/>
                </a:lnTo>
                <a:lnTo>
                  <a:pt x="211722" y="779387"/>
                </a:lnTo>
                <a:lnTo>
                  <a:pt x="207314" y="772678"/>
                </a:lnTo>
                <a:lnTo>
                  <a:pt x="203415" y="765642"/>
                </a:lnTo>
                <a:lnTo>
                  <a:pt x="199346" y="758606"/>
                </a:lnTo>
                <a:lnTo>
                  <a:pt x="199176" y="758278"/>
                </a:lnTo>
                <a:lnTo>
                  <a:pt x="199006" y="758114"/>
                </a:lnTo>
                <a:lnTo>
                  <a:pt x="199176" y="758114"/>
                </a:lnTo>
                <a:lnTo>
                  <a:pt x="199176" y="757951"/>
                </a:lnTo>
                <a:lnTo>
                  <a:pt x="199006" y="757787"/>
                </a:lnTo>
                <a:lnTo>
                  <a:pt x="192902"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7"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19" y="541457"/>
                </a:lnTo>
                <a:lnTo>
                  <a:pt x="149837" y="532457"/>
                </a:lnTo>
                <a:lnTo>
                  <a:pt x="151193" y="523948"/>
                </a:lnTo>
                <a:lnTo>
                  <a:pt x="152719" y="515275"/>
                </a:lnTo>
                <a:lnTo>
                  <a:pt x="154415" y="506603"/>
                </a:lnTo>
                <a:lnTo>
                  <a:pt x="156280" y="498093"/>
                </a:lnTo>
                <a:lnTo>
                  <a:pt x="158484" y="489584"/>
                </a:lnTo>
                <a:lnTo>
                  <a:pt x="160858" y="481402"/>
                </a:lnTo>
                <a:lnTo>
                  <a:pt x="163231" y="473220"/>
                </a:lnTo>
                <a:lnTo>
                  <a:pt x="166114" y="464875"/>
                </a:lnTo>
                <a:lnTo>
                  <a:pt x="168996" y="456857"/>
                </a:lnTo>
                <a:lnTo>
                  <a:pt x="172217" y="448838"/>
                </a:lnTo>
                <a:lnTo>
                  <a:pt x="175439" y="440820"/>
                </a:lnTo>
                <a:lnTo>
                  <a:pt x="178999"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4" y="354582"/>
                </a:lnTo>
                <a:lnTo>
                  <a:pt x="235460" y="348200"/>
                </a:lnTo>
                <a:lnTo>
                  <a:pt x="241224" y="341818"/>
                </a:lnTo>
                <a:lnTo>
                  <a:pt x="247158" y="335764"/>
                </a:lnTo>
                <a:lnTo>
                  <a:pt x="253262" y="329710"/>
                </a:lnTo>
                <a:lnTo>
                  <a:pt x="259535"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0" y="273581"/>
                </a:lnTo>
                <a:lnTo>
                  <a:pt x="336850" y="269491"/>
                </a:lnTo>
                <a:lnTo>
                  <a:pt x="344480" y="265400"/>
                </a:lnTo>
                <a:lnTo>
                  <a:pt x="352279" y="261799"/>
                </a:lnTo>
                <a:lnTo>
                  <a:pt x="360417" y="258036"/>
                </a:lnTo>
                <a:lnTo>
                  <a:pt x="368556" y="254763"/>
                </a:lnTo>
                <a:lnTo>
                  <a:pt x="376695" y="251490"/>
                </a:lnTo>
                <a:lnTo>
                  <a:pt x="385002" y="248545"/>
                </a:lnTo>
                <a:lnTo>
                  <a:pt x="393310" y="245599"/>
                </a:lnTo>
                <a:lnTo>
                  <a:pt x="401788" y="242981"/>
                </a:lnTo>
                <a:lnTo>
                  <a:pt x="410435" y="240363"/>
                </a:lnTo>
                <a:lnTo>
                  <a:pt x="418912"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6EAA2C"/>
          </a:solidFill>
          <a:ln>
            <a:noFill/>
          </a:ln>
        </p:spPr>
        <p:txBody>
          <a:bodyPr lIns="0" tIns="0" rIns="0" bIns="0" anchor="ctr">
            <a:scene3d>
              <a:camera prst="orthographicFront"/>
              <a:lightRig rig="threePt" dir="t"/>
            </a:scene3d>
            <a:sp3d>
              <a:contourClr>
                <a:srgbClr val="FFFFFF"/>
              </a:contourClr>
            </a:sp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cs"/>
              </a:rPr>
              <a:t>01</a:t>
            </a:r>
            <a:endParaRPr kumimoji="0" lang="zh-CN" altLang="en-US" sz="2800" b="1" i="0" u="none" strike="noStrike" kern="1200" cap="none" spc="0" normalizeH="0" baseline="0" noProof="0" dirty="0">
              <a:ln>
                <a:noFill/>
              </a:ln>
              <a:solidFill>
                <a:srgbClr val="FFFFFF"/>
              </a:solidFill>
              <a:effectLst/>
              <a:uLnTx/>
              <a:uFillTx/>
              <a:latin typeface="+mn-lt"/>
              <a:ea typeface="+mn-ea"/>
              <a:cs typeface="+mn-cs"/>
            </a:endParaRPr>
          </a:p>
        </p:txBody>
      </p:sp>
      <p:sp>
        <p:nvSpPr>
          <p:cNvPr id="18" name="MH_Other_2"/>
          <p:cNvSpPr/>
          <p:nvPr>
            <p:custDataLst>
              <p:tags r:id="rId3"/>
            </p:custDataLst>
          </p:nvPr>
        </p:nvSpPr>
        <p:spPr bwMode="auto">
          <a:xfrm>
            <a:off x="8125235" y="2665753"/>
            <a:ext cx="1242468" cy="160138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DC780A"/>
          </a:solidFill>
          <a:ln>
            <a:noFill/>
          </a:ln>
        </p:spPr>
        <p:txBody>
          <a:bodyPr lIns="0" tIns="0" rIns="0" bIns="0" anchor="ctr">
            <a:scene3d>
              <a:camera prst="orthographicFront"/>
              <a:lightRig rig="threePt" dir="t"/>
            </a:scene3d>
            <a:sp3d>
              <a:contourClr>
                <a:srgbClr val="FFFFFF"/>
              </a:contourClr>
            </a:sp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FFFFFF"/>
                </a:solidFill>
                <a:effectLst/>
                <a:uLnTx/>
                <a:uFillTx/>
                <a:latin typeface="+mn-lt"/>
                <a:ea typeface="+mn-ea"/>
                <a:cs typeface="+mn-cs"/>
              </a:rPr>
              <a:t>02</a:t>
            </a:r>
            <a:endParaRPr kumimoji="0" lang="zh-CN" altLang="en-US" sz="2800" b="1" i="0" u="none" strike="noStrike" kern="1200" cap="none" spc="0" normalizeH="0" baseline="0" noProof="0" dirty="0">
              <a:ln>
                <a:noFill/>
              </a:ln>
              <a:solidFill>
                <a:srgbClr val="FFFFFF"/>
              </a:solidFill>
              <a:effectLst/>
              <a:uLnTx/>
              <a:uFillTx/>
              <a:latin typeface="+mn-lt"/>
              <a:ea typeface="+mn-ea"/>
              <a:cs typeface="+mn-cs"/>
            </a:endParaRPr>
          </a:p>
        </p:txBody>
      </p:sp>
      <p:sp>
        <p:nvSpPr>
          <p:cNvPr id="3" name="文本框 2"/>
          <p:cNvSpPr txBox="1"/>
          <p:nvPr/>
        </p:nvSpPr>
        <p:spPr>
          <a:xfrm>
            <a:off x="8074025" y="4270375"/>
            <a:ext cx="1320165" cy="398780"/>
          </a:xfrm>
          <a:prstGeom prst="rect">
            <a:avLst/>
          </a:prstGeom>
          <a:noFill/>
        </p:spPr>
        <p:txBody>
          <a:bodyPr wrap="square" rtlCol="0" anchor="t">
            <a:spAutoFit/>
          </a:bodyPr>
          <a:p>
            <a:pPr algn="ctr">
              <a:lnSpc>
                <a:spcPct val="100000"/>
              </a:lnSpc>
            </a:pPr>
            <a:r>
              <a:rPr lang="zh-CN" altLang="en-US" sz="2000" b="1">
                <a:solidFill>
                  <a:srgbClr val="DC780A"/>
                </a:solidFill>
                <a:latin typeface="微软雅黑" panose="020B0503020204020204" charset="-122"/>
                <a:ea typeface="微软雅黑" panose="020B0503020204020204" charset="-122"/>
                <a:cs typeface="微软雅黑" panose="020B0503020204020204" charset="-122"/>
              </a:rPr>
              <a:t> 教学评价</a:t>
            </a:r>
            <a:endParaRPr lang="zh-CN" altLang="en-US" sz="2000" b="1">
              <a:solidFill>
                <a:srgbClr val="DC780A"/>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104900" y="4723130"/>
            <a:ext cx="4451985" cy="1614170"/>
          </a:xfrm>
          <a:prstGeom prst="rect">
            <a:avLst/>
          </a:prstGeom>
          <a:noFill/>
        </p:spPr>
        <p:txBody>
          <a:bodyPr wrap="square" rtlCol="0" anchor="t">
            <a:spAutoFit/>
          </a:bodyPr>
          <a:p>
            <a:pPr>
              <a:lnSpc>
                <a:spcPct val="110000"/>
              </a:lnSpc>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幼儿发展评价常常被运用于各种情形中。为了了解教学活动特别是长期教学活动的效果，我们可以对幼儿的发展状况进行评价，并对教学活动前后幼儿的发展状况进行对比，以此证明教学活动的作用。</a:t>
            </a:r>
            <a:endParaRPr lang="zh-CN" altLang="en-US">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6524625" y="4723130"/>
            <a:ext cx="4418965" cy="1004570"/>
          </a:xfrm>
          <a:prstGeom prst="rect">
            <a:avLst/>
          </a:prstGeom>
          <a:noFill/>
        </p:spPr>
        <p:txBody>
          <a:bodyPr wrap="square" rtlCol="0" anchor="t">
            <a:spAutoFit/>
          </a:bodyPr>
          <a:p>
            <a:pPr>
              <a:lnSpc>
                <a:spcPct val="110000"/>
              </a:lnSpc>
            </a:pPr>
            <a:r>
              <a:rPr lang="en-US">
                <a:latin typeface="微软雅黑" panose="020B0503020204020204" charset="-122"/>
                <a:ea typeface="微软雅黑" panose="020B0503020204020204" charset="-122"/>
              </a:rPr>
              <a:t>   </a:t>
            </a:r>
            <a:r>
              <a:rPr>
                <a:latin typeface="微软雅黑" panose="020B0503020204020204" charset="-122"/>
                <a:ea typeface="微软雅黑" panose="020B0503020204020204" charset="-122"/>
              </a:rPr>
              <a:t>教学评价常常会结合具体的教学活动来进行，其目的是及时了解教学的效果，帮助教师改进教学。</a:t>
            </a:r>
            <a:endParaRPr>
              <a:latin typeface="微软雅黑" panose="020B0503020204020204" charset="-122"/>
              <a:ea typeface="微软雅黑" panose="020B0503020204020204" charset="-122"/>
            </a:endParaRPr>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二、按照评价的时段和功能划分</a:t>
            </a:r>
            <a:endParaRPr lang="zh-CN" altLang="en-US" sz="3200" b="1">
              <a:latin typeface="方正少儿_GBK" panose="03000509000000000000" charset="-122"/>
              <a:ea typeface="方正少儿_GBK" panose="03000509000000000000" charset="-122"/>
              <a:sym typeface="+mn-ea"/>
            </a:endParaRPr>
          </a:p>
        </p:txBody>
      </p:sp>
      <p:sp>
        <p:nvSpPr>
          <p:cNvPr id="12" name="文本框 11"/>
          <p:cNvSpPr txBox="1"/>
          <p:nvPr/>
        </p:nvSpPr>
        <p:spPr>
          <a:xfrm>
            <a:off x="523240" y="1130935"/>
            <a:ext cx="10844530" cy="922020"/>
          </a:xfrm>
          <a:prstGeom prst="rect">
            <a:avLst/>
          </a:prstGeom>
          <a:noFill/>
        </p:spPr>
        <p:txBody>
          <a:bodyPr wrap="square" rtlCol="0" anchor="t">
            <a:spAutoFit/>
          </a:bodyPr>
          <a:p>
            <a:pPr>
              <a:lnSpc>
                <a:spcPct val="150000"/>
              </a:lnSpc>
            </a:pPr>
            <a:r>
              <a:rPr lang="en-US" b="1" dirty="0" smtClean="0">
                <a:solidFill>
                  <a:schemeClr val="tx1"/>
                </a:solidFill>
                <a:latin typeface="微软雅黑" panose="020B0503020204020204" charset="-122"/>
                <a:ea typeface="微软雅黑" panose="020B0503020204020204" charset="-122"/>
              </a:rPr>
              <a:t>   </a:t>
            </a:r>
            <a:r>
              <a:rPr b="1" dirty="0" smtClean="0">
                <a:solidFill>
                  <a:schemeClr val="tx1"/>
                </a:solidFill>
                <a:latin typeface="微软雅黑" panose="020B0503020204020204" charset="-122"/>
                <a:ea typeface="微软雅黑" panose="020B0503020204020204" charset="-122"/>
              </a:rPr>
              <a:t>根据教育评价的不同功能，以及它们的运行时段，可以把幼儿科学教育活动的评价分为四种类型：诊断性评价、终结性评价、形成性评价和表现性评价。</a:t>
            </a:r>
            <a:endParaRPr b="1" dirty="0" smtClean="0">
              <a:solidFill>
                <a:schemeClr val="tx1"/>
              </a:solidFill>
              <a:latin typeface="微软雅黑" panose="020B0503020204020204" charset="-122"/>
              <a:ea typeface="微软雅黑" panose="020B0503020204020204" charset="-122"/>
            </a:endParaRPr>
          </a:p>
        </p:txBody>
      </p:sp>
      <p:sp>
        <p:nvSpPr>
          <p:cNvPr id="9" name="矩形 8"/>
          <p:cNvSpPr/>
          <p:nvPr/>
        </p:nvSpPr>
        <p:spPr>
          <a:xfrm>
            <a:off x="920750" y="2629535"/>
            <a:ext cx="4660900" cy="3657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2254250" y="2414905"/>
            <a:ext cx="2146300" cy="44450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457450" y="2414905"/>
            <a:ext cx="1739265" cy="395605"/>
          </a:xfrm>
          <a:prstGeom prst="rect">
            <a:avLst/>
          </a:prstGeom>
          <a:noFill/>
        </p:spPr>
        <p:txBody>
          <a:bodyPr wrap="square" rtlCol="0" anchor="t">
            <a:spAutoFit/>
          </a:bodyPr>
          <a:p>
            <a:pPr>
              <a:lnSpc>
                <a:spcPct val="110000"/>
              </a:lnSpc>
            </a:pPr>
            <a:r>
              <a:rPr b="1">
                <a:solidFill>
                  <a:schemeClr val="accent4">
                    <a:lumMod val="50000"/>
                  </a:schemeClr>
                </a:solidFill>
                <a:latin typeface="微软雅黑" panose="020B0503020204020204" charset="-122"/>
                <a:ea typeface="微软雅黑" panose="020B0503020204020204" charset="-122"/>
                <a:cs typeface="微软雅黑" panose="020B0503020204020204" charset="-122"/>
              </a:rPr>
              <a:t>1. 诊断性评价</a:t>
            </a:r>
            <a:endParaRPr b="1">
              <a:solidFill>
                <a:schemeClr val="accent4">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1035050" y="3117850"/>
            <a:ext cx="4318000" cy="2748280"/>
          </a:xfrm>
          <a:prstGeom prst="rect">
            <a:avLst/>
          </a:prstGeom>
          <a:noFill/>
        </p:spPr>
        <p:txBody>
          <a:bodyPr wrap="square" rtlCol="0" anchor="t">
            <a:spAutoFit/>
          </a:bodyPr>
          <a:p>
            <a:pPr>
              <a:lnSpc>
                <a:spcPct val="120000"/>
              </a:lnSpc>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诊断性评价是指在某项教学活动开始之前对学生的知识、技能和情感等状况进行的预测。通过这种预测，教师可以了解学生的知识基础和准备状况，以判断他们是否具备实现当前课程目标所要求的条件，为实现因材施教提供依据。</a:t>
            </a:r>
            <a:endParaRPr lang="zh-CN" altLang="en-US">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a:latin typeface="微软雅黑" panose="020B0503020204020204" charset="-122"/>
                <a:ea typeface="微软雅黑" panose="020B0503020204020204" charset="-122"/>
                <a:cs typeface="微软雅黑" panose="020B0503020204020204" charset="-122"/>
              </a:rPr>
              <a:t>  运用诊断性评价时要注意幼儿个别差异的诊断。</a:t>
            </a:r>
            <a:endParaRPr lang="en-US" altLang="zh-CN">
              <a:latin typeface="微软雅黑" panose="020B0503020204020204" charset="-122"/>
              <a:ea typeface="微软雅黑" panose="020B0503020204020204" charset="-122"/>
              <a:cs typeface="微软雅黑" panose="020B0503020204020204" charset="-122"/>
            </a:endParaRPr>
          </a:p>
        </p:txBody>
      </p:sp>
      <p:sp>
        <p:nvSpPr>
          <p:cNvPr id="13" name="矩形 12"/>
          <p:cNvSpPr/>
          <p:nvPr/>
        </p:nvSpPr>
        <p:spPr>
          <a:xfrm>
            <a:off x="6140450" y="2629535"/>
            <a:ext cx="5041900" cy="3657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7588250" y="2421255"/>
            <a:ext cx="2146300" cy="44450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791450" y="2421255"/>
            <a:ext cx="1739265" cy="395605"/>
          </a:xfrm>
          <a:prstGeom prst="rect">
            <a:avLst/>
          </a:prstGeom>
          <a:noFill/>
        </p:spPr>
        <p:txBody>
          <a:bodyPr wrap="square" rtlCol="0" anchor="t">
            <a:spAutoFit/>
          </a:bodyPr>
          <a:p>
            <a:pPr>
              <a:lnSpc>
                <a:spcPct val="110000"/>
              </a:lnSpc>
            </a:pPr>
            <a:r>
              <a:rPr b="1">
                <a:solidFill>
                  <a:schemeClr val="accent4">
                    <a:lumMod val="50000"/>
                  </a:schemeClr>
                </a:solidFill>
                <a:latin typeface="微软雅黑" panose="020B0503020204020204" charset="-122"/>
                <a:ea typeface="微软雅黑" panose="020B0503020204020204" charset="-122"/>
                <a:cs typeface="微软雅黑" panose="020B0503020204020204" charset="-122"/>
              </a:rPr>
              <a:t>2. 终结性评价</a:t>
            </a:r>
            <a:endParaRPr b="1">
              <a:solidFill>
                <a:schemeClr val="accent4">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6265545" y="2952115"/>
            <a:ext cx="4791710" cy="3080385"/>
          </a:xfrm>
          <a:prstGeom prst="rect">
            <a:avLst/>
          </a:prstGeom>
          <a:noFill/>
        </p:spPr>
        <p:txBody>
          <a:bodyPr wrap="square" rtlCol="0" anchor="t">
            <a:spAutoFit/>
          </a:bodyPr>
          <a:p>
            <a:pPr>
              <a:lnSpc>
                <a:spcPct val="120000"/>
              </a:lnSpc>
            </a:pPr>
            <a:r>
              <a:rPr lang="en-US">
                <a:latin typeface="微软雅黑" panose="020B0503020204020204" charset="-122"/>
                <a:ea typeface="微软雅黑" panose="020B0503020204020204" charset="-122"/>
              </a:rPr>
              <a:t>   </a:t>
            </a:r>
            <a:r>
              <a:rPr>
                <a:latin typeface="微软雅黑" panose="020B0503020204020204" charset="-122"/>
                <a:ea typeface="微软雅黑" panose="020B0503020204020204" charset="-122"/>
              </a:rPr>
              <a:t>终结性评价一般是在教学活动告一段落后，为了解课程目标实现的最终效果而进行的评价。这种评价方式主要是检验学生的学业是否最终达到了各科课程目标的要求，以便对学生进行全面的了解，为新的学习活动计划的制定提供依据。幼儿科学领域课程目标实现的终结性评价主要是了解幼儿的学习结果，了解幼儿获得的新经验和达到的新水平，并将此作为制定下一步学习、活动计划的依据。</a:t>
            </a:r>
            <a:endParaRPr>
              <a:latin typeface="微软雅黑" panose="020B0503020204020204" charset="-122"/>
              <a:ea typeface="微软雅黑" panose="020B0503020204020204" charset="-122"/>
            </a:endParaRPr>
          </a:p>
        </p:txBody>
      </p:sp>
      <p:sp>
        <p:nvSpPr>
          <p:cNvPr id="2" name="文本框 1"/>
          <p:cNvSpPr txBox="1"/>
          <p:nvPr/>
        </p:nvSpPr>
        <p:spPr>
          <a:xfrm>
            <a:off x="1146175" y="5935980"/>
            <a:ext cx="4713605" cy="645160"/>
          </a:xfrm>
          <a:prstGeom prst="rect">
            <a:avLst/>
          </a:prstGeom>
          <a:noFill/>
        </p:spPr>
        <p:txBody>
          <a:bodyPr wrap="square" rtlCol="0" anchor="t">
            <a:spAutoFit/>
          </a:bodyPr>
          <a:p>
            <a:r>
              <a:rPr lang="zh-CN" altLang="en-US" b="1">
                <a:solidFill>
                  <a:srgbClr val="FF0000"/>
                </a:solidFill>
                <a:latin typeface="华文楷体" panose="02010600040101010101" charset="-122"/>
                <a:ea typeface="华文楷体" panose="02010600040101010101" charset="-122"/>
              </a:rPr>
              <a:t>主要功能是诊断，即帮助教师在开展教育活动之前了解幼儿的发展水平和学习准备状况；</a:t>
            </a:r>
            <a:endParaRPr lang="zh-CN" altLang="en-US" b="1">
              <a:solidFill>
                <a:srgbClr val="FF0000"/>
              </a:solidFill>
              <a:latin typeface="华文楷体" panose="02010600040101010101" charset="-122"/>
              <a:ea typeface="华文楷体" panose="02010600040101010101" charset="-122"/>
            </a:endParaRPr>
          </a:p>
        </p:txBody>
      </p:sp>
      <p:sp>
        <p:nvSpPr>
          <p:cNvPr id="3" name="文本框 2"/>
          <p:cNvSpPr txBox="1"/>
          <p:nvPr>
            <p:custDataLst>
              <p:tags r:id="rId2"/>
            </p:custDataLst>
          </p:nvPr>
        </p:nvSpPr>
        <p:spPr>
          <a:xfrm>
            <a:off x="7391400" y="6032500"/>
            <a:ext cx="3790950" cy="368300"/>
          </a:xfrm>
          <a:prstGeom prst="rect">
            <a:avLst/>
          </a:prstGeom>
          <a:noFill/>
        </p:spPr>
        <p:txBody>
          <a:bodyPr wrap="square" rtlCol="0" anchor="t">
            <a:spAutoFit/>
          </a:bodyPr>
          <a:p>
            <a:r>
              <a:rPr lang="zh-CN" altLang="en-US" b="1">
                <a:solidFill>
                  <a:srgbClr val="FF0000"/>
                </a:solidFill>
                <a:latin typeface="华文楷体" panose="02010600040101010101" charset="-122"/>
                <a:ea typeface="华文楷体" panose="02010600040101010101" charset="-122"/>
              </a:rPr>
              <a:t>更多地表现出鉴定和鉴别的功能；</a:t>
            </a:r>
            <a:endParaRPr lang="zh-CN" altLang="en-US" b="1">
              <a:solidFill>
                <a:srgbClr val="FF0000"/>
              </a:solidFill>
              <a:latin typeface="华文楷体" panose="02010600040101010101" charset="-122"/>
              <a:ea typeface="华文楷体" panose="02010600040101010101" charset="-122"/>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二、按照评价的时段和功能划分</a:t>
            </a:r>
            <a:endParaRPr lang="zh-CN" altLang="en-US" sz="3200" b="1">
              <a:latin typeface="方正少儿_GBK" panose="03000509000000000000" charset="-122"/>
              <a:ea typeface="方正少儿_GBK" panose="03000509000000000000" charset="-122"/>
              <a:sym typeface="+mn-ea"/>
            </a:endParaRPr>
          </a:p>
        </p:txBody>
      </p:sp>
      <p:sp>
        <p:nvSpPr>
          <p:cNvPr id="9" name="矩形 8"/>
          <p:cNvSpPr/>
          <p:nvPr/>
        </p:nvSpPr>
        <p:spPr>
          <a:xfrm>
            <a:off x="603250" y="1443355"/>
            <a:ext cx="4660900" cy="40887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圆角矩形 9"/>
          <p:cNvSpPr/>
          <p:nvPr/>
        </p:nvSpPr>
        <p:spPr>
          <a:xfrm>
            <a:off x="1936750" y="1228725"/>
            <a:ext cx="2146300" cy="44450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2139950" y="1228725"/>
            <a:ext cx="1739265" cy="395605"/>
          </a:xfrm>
          <a:prstGeom prst="rect">
            <a:avLst/>
          </a:prstGeom>
          <a:noFill/>
        </p:spPr>
        <p:txBody>
          <a:bodyPr wrap="square" rtlCol="0" anchor="t">
            <a:spAutoFit/>
          </a:bodyPr>
          <a:p>
            <a:pPr>
              <a:lnSpc>
                <a:spcPct val="110000"/>
              </a:lnSpc>
            </a:pPr>
            <a:r>
              <a:rPr b="1">
                <a:solidFill>
                  <a:schemeClr val="accent4">
                    <a:lumMod val="50000"/>
                  </a:schemeClr>
                </a:solidFill>
                <a:latin typeface="微软雅黑" panose="020B0503020204020204" charset="-122"/>
                <a:ea typeface="微软雅黑" panose="020B0503020204020204" charset="-122"/>
                <a:cs typeface="微软雅黑" panose="020B0503020204020204" charset="-122"/>
              </a:rPr>
              <a:t>3. 形成性评价</a:t>
            </a:r>
            <a:endParaRPr b="1">
              <a:solidFill>
                <a:schemeClr val="accent4">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603250" y="1765935"/>
            <a:ext cx="4559300" cy="3688080"/>
          </a:xfrm>
          <a:prstGeom prst="rect">
            <a:avLst/>
          </a:prstGeom>
          <a:noFill/>
        </p:spPr>
        <p:txBody>
          <a:bodyPr wrap="square" rtlCol="0" anchor="t">
            <a:spAutoFit/>
          </a:bodyPr>
          <a:p>
            <a:pPr>
              <a:lnSpc>
                <a:spcPct val="130000"/>
              </a:lnSpc>
            </a:pPr>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形成性评价是在课程目标实施期间，评价者运用询问、观察等方法对幼儿是否掌握课程内容，教师创设的环境和提供的材料是否适宜，教育教学方法是否有效等进行评估的具体方法。</a:t>
            </a:r>
            <a:endParaRPr>
              <a:latin typeface="微软雅黑" panose="020B0503020204020204" charset="-122"/>
              <a:ea typeface="微软雅黑" panose="020B0503020204020204" charset="-122"/>
              <a:cs typeface="微软雅黑" panose="020B0503020204020204" charset="-122"/>
            </a:endParaRPr>
          </a:p>
          <a:p>
            <a:pPr>
              <a:lnSpc>
                <a:spcPct val="130000"/>
              </a:lnSpc>
            </a:pPr>
            <a:r>
              <a:rPr>
                <a:latin typeface="微软雅黑" panose="020B0503020204020204" charset="-122"/>
                <a:ea typeface="微软雅黑" panose="020B0503020204020204" charset="-122"/>
                <a:cs typeface="微软雅黑" panose="020B0503020204020204" charset="-122"/>
              </a:rPr>
              <a:t>  在活动过程中，教师要十分重视幼儿的言语回答、面部表情及其活跃程度，这些对于教师评价幼儿是否弄懂了内容，是否对内容有兴趣，以及教师运用的方法是否适当都有着重要的作用。</a:t>
            </a:r>
            <a:endParaRPr>
              <a:latin typeface="微软雅黑" panose="020B0503020204020204" charset="-122"/>
              <a:ea typeface="微软雅黑" panose="020B0503020204020204" charset="-122"/>
              <a:cs typeface="微软雅黑" panose="020B0503020204020204" charset="-122"/>
            </a:endParaRPr>
          </a:p>
        </p:txBody>
      </p:sp>
      <p:sp>
        <p:nvSpPr>
          <p:cNvPr id="13" name="矩形 12"/>
          <p:cNvSpPr/>
          <p:nvPr/>
        </p:nvSpPr>
        <p:spPr>
          <a:xfrm>
            <a:off x="5822950" y="1443355"/>
            <a:ext cx="5041900" cy="408876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7270750" y="1252855"/>
            <a:ext cx="2146300" cy="444500"/>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7473950" y="1252855"/>
            <a:ext cx="1739265" cy="395605"/>
          </a:xfrm>
          <a:prstGeom prst="rect">
            <a:avLst/>
          </a:prstGeom>
          <a:noFill/>
        </p:spPr>
        <p:txBody>
          <a:bodyPr wrap="square" rtlCol="0" anchor="t">
            <a:spAutoFit/>
          </a:bodyPr>
          <a:p>
            <a:pPr>
              <a:lnSpc>
                <a:spcPct val="110000"/>
              </a:lnSpc>
            </a:pPr>
            <a:r>
              <a:rPr b="1">
                <a:solidFill>
                  <a:schemeClr val="accent4">
                    <a:lumMod val="50000"/>
                  </a:schemeClr>
                </a:solidFill>
                <a:latin typeface="微软雅黑" panose="020B0503020204020204" charset="-122"/>
                <a:ea typeface="微软雅黑" panose="020B0503020204020204" charset="-122"/>
                <a:cs typeface="微软雅黑" panose="020B0503020204020204" charset="-122"/>
              </a:rPr>
              <a:t>4. 表现性评价</a:t>
            </a:r>
            <a:endParaRPr b="1">
              <a:solidFill>
                <a:schemeClr val="accent4">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5948045" y="1673225"/>
            <a:ext cx="4791710" cy="3830955"/>
          </a:xfrm>
          <a:prstGeom prst="rect">
            <a:avLst/>
          </a:prstGeom>
          <a:noFill/>
        </p:spPr>
        <p:txBody>
          <a:bodyPr wrap="square" rtlCol="0" anchor="t">
            <a:spAutoFit/>
          </a:bodyPr>
          <a:p>
            <a:pPr>
              <a:lnSpc>
                <a:spcPct val="150000"/>
              </a:lnSpc>
            </a:pPr>
            <a:r>
              <a:rPr lang="en-US">
                <a:latin typeface="微软雅黑" panose="020B0503020204020204" charset="-122"/>
                <a:ea typeface="微软雅黑" panose="020B0503020204020204" charset="-122"/>
              </a:rPr>
              <a:t>   </a:t>
            </a:r>
            <a:r>
              <a:rPr>
                <a:latin typeface="微软雅黑" panose="020B0503020204020204" charset="-122"/>
                <a:ea typeface="微软雅黑" panose="020B0503020204020204" charset="-122"/>
              </a:rPr>
              <a:t>表现性评价即通过实地观察被测人的日常行为表现来进行评价。这类评价工具的开发和实施需要投入大量的时间和人力成本。表现性评价也叫替代性评价、真实性评价或“3P 评价”（Performance，Portfolios，Products），它是一种要求学生在某个特定真实情境中完成一项任务，教师根据事先确定的评价标准对学生的表现或者作品进行评定，以确定学生学业成就的一种评价方法。</a:t>
            </a:r>
            <a:endParaRPr>
              <a:latin typeface="微软雅黑" panose="020B0503020204020204" charset="-122"/>
              <a:ea typeface="微软雅黑" panose="020B0503020204020204" charset="-122"/>
            </a:endParaRPr>
          </a:p>
        </p:txBody>
      </p:sp>
      <p:sp>
        <p:nvSpPr>
          <p:cNvPr id="2" name="文本框 1"/>
          <p:cNvSpPr txBox="1"/>
          <p:nvPr>
            <p:custDataLst>
              <p:tags r:id="rId2"/>
            </p:custDataLst>
          </p:nvPr>
        </p:nvSpPr>
        <p:spPr>
          <a:xfrm>
            <a:off x="815340" y="5473700"/>
            <a:ext cx="5044440" cy="922020"/>
          </a:xfrm>
          <a:prstGeom prst="rect">
            <a:avLst/>
          </a:prstGeom>
          <a:noFill/>
        </p:spPr>
        <p:txBody>
          <a:bodyPr wrap="square" rtlCol="0" anchor="t">
            <a:spAutoFit/>
          </a:bodyPr>
          <a:p>
            <a:r>
              <a:rPr lang="zh-CN" altLang="en-US" b="1">
                <a:solidFill>
                  <a:srgbClr val="FF0000"/>
                </a:solidFill>
                <a:latin typeface="华文楷体" panose="02010600040101010101" charset="-122"/>
                <a:ea typeface="华文楷体" panose="02010600040101010101" charset="-122"/>
              </a:rPr>
              <a:t>关注的是整个科学探究的过程，也关注幼儿在探究过程中表现出来的情感、态度等，而不关注结论的正确与否，使评价更具现实意义；</a:t>
            </a:r>
            <a:endParaRPr lang="zh-CN" altLang="en-US" b="1">
              <a:solidFill>
                <a:srgbClr val="FF0000"/>
              </a:solidFill>
              <a:latin typeface="华文楷体" panose="02010600040101010101" charset="-122"/>
              <a:ea typeface="华文楷体" panose="02010600040101010101" charset="-122"/>
            </a:endParaRPr>
          </a:p>
        </p:txBody>
      </p:sp>
      <p:sp>
        <p:nvSpPr>
          <p:cNvPr id="3" name="文本框 2"/>
          <p:cNvSpPr txBox="1"/>
          <p:nvPr>
            <p:custDataLst>
              <p:tags r:id="rId3"/>
            </p:custDataLst>
          </p:nvPr>
        </p:nvSpPr>
        <p:spPr>
          <a:xfrm>
            <a:off x="7391400" y="5570220"/>
            <a:ext cx="3790950" cy="645160"/>
          </a:xfrm>
          <a:prstGeom prst="rect">
            <a:avLst/>
          </a:prstGeom>
          <a:noFill/>
        </p:spPr>
        <p:txBody>
          <a:bodyPr wrap="square" rtlCol="0" anchor="t">
            <a:spAutoFit/>
          </a:bodyPr>
          <a:p>
            <a:r>
              <a:rPr lang="zh-CN" altLang="en-US" b="1">
                <a:solidFill>
                  <a:srgbClr val="FF0000"/>
                </a:solidFill>
                <a:latin typeface="华文楷体" panose="02010600040101010101" charset="-122"/>
                <a:ea typeface="华文楷体" panose="02010600040101010101" charset="-122"/>
              </a:rPr>
              <a:t>能较好地评价幼儿的实际操作能力和解决问题的能力。</a:t>
            </a:r>
            <a:endParaRPr lang="zh-CN" altLang="en-US" b="1">
              <a:solidFill>
                <a:srgbClr val="FF0000"/>
              </a:solidFill>
              <a:latin typeface="华文楷体" panose="02010600040101010101" charset="-122"/>
              <a:ea typeface="华文楷体" panose="02010600040101010101" charset="-122"/>
            </a:endParaRPr>
          </a:p>
        </p:txBody>
      </p:sp>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三、按照评价的主体划分</a:t>
            </a:r>
            <a:endParaRPr lang="zh-CN" altLang="en-US" sz="3200" b="1">
              <a:latin typeface="方正少儿_GBK" panose="03000509000000000000" charset="-122"/>
              <a:ea typeface="方正少儿_GBK" panose="03000509000000000000" charset="-122"/>
              <a:sym typeface="+mn-ea"/>
            </a:endParaRPr>
          </a:p>
        </p:txBody>
      </p:sp>
      <p:sp>
        <p:nvSpPr>
          <p:cNvPr id="4" name="文本框 3"/>
          <p:cNvSpPr txBox="1"/>
          <p:nvPr/>
        </p:nvSpPr>
        <p:spPr>
          <a:xfrm>
            <a:off x="534035" y="1572260"/>
            <a:ext cx="11123930" cy="368300"/>
          </a:xfrm>
          <a:prstGeom prst="rect">
            <a:avLst/>
          </a:prstGeom>
          <a:noFill/>
        </p:spPr>
        <p:txBody>
          <a:bodyPr wrap="square" rtlCol="0" anchor="t">
            <a:spAutoFit/>
          </a:bodyPr>
          <a:p>
            <a:pPr>
              <a:lnSpc>
                <a:spcPct val="100000"/>
              </a:lnSpc>
            </a:pPr>
            <a:r>
              <a:rPr lang="en-US" b="1">
                <a:solidFill>
                  <a:schemeClr val="tx2">
                    <a:lumMod val="50000"/>
                  </a:schemeClr>
                </a:solidFill>
                <a:latin typeface="微软雅黑" panose="020B0503020204020204" charset="-122"/>
                <a:ea typeface="微软雅黑" panose="020B0503020204020204" charset="-122"/>
              </a:rPr>
              <a:t>   </a:t>
            </a:r>
            <a:r>
              <a:rPr b="1">
                <a:solidFill>
                  <a:schemeClr val="tx2">
                    <a:lumMod val="50000"/>
                  </a:schemeClr>
                </a:solidFill>
                <a:latin typeface="微软雅黑" panose="020B0503020204020204" charset="-122"/>
                <a:ea typeface="微软雅黑" panose="020B0503020204020204" charset="-122"/>
              </a:rPr>
              <a:t>根据评价主体掌握专业知识的程度不同，可以把专业性分为三个层次</a:t>
            </a:r>
            <a:r>
              <a:rPr lang="zh-CN" b="1">
                <a:solidFill>
                  <a:schemeClr val="tx2">
                    <a:lumMod val="50000"/>
                  </a:schemeClr>
                </a:solidFill>
                <a:latin typeface="微软雅黑" panose="020B0503020204020204" charset="-122"/>
                <a:ea typeface="微软雅黑" panose="020B0503020204020204" charset="-122"/>
              </a:rPr>
              <a:t>：</a:t>
            </a:r>
            <a:endParaRPr b="1">
              <a:solidFill>
                <a:schemeClr val="tx2">
                  <a:lumMod val="50000"/>
                </a:schemeClr>
              </a:solidFill>
              <a:latin typeface="微软雅黑" panose="020B0503020204020204" charset="-122"/>
              <a:ea typeface="微软雅黑" panose="020B0503020204020204" charset="-122"/>
            </a:endParaRPr>
          </a:p>
        </p:txBody>
      </p:sp>
      <p:sp>
        <p:nvSpPr>
          <p:cNvPr id="6" name="圆角矩形 5"/>
          <p:cNvSpPr/>
          <p:nvPr/>
        </p:nvSpPr>
        <p:spPr>
          <a:xfrm>
            <a:off x="398780" y="1290955"/>
            <a:ext cx="11394440" cy="4761230"/>
          </a:xfrm>
          <a:prstGeom prst="round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Freeform 5"/>
          <p:cNvSpPr/>
          <p:nvPr>
            <p:custDataLst>
              <p:tags r:id="rId2"/>
            </p:custDataLst>
          </p:nvPr>
        </p:nvSpPr>
        <p:spPr bwMode="auto">
          <a:xfrm>
            <a:off x="3991467" y="2977404"/>
            <a:ext cx="967208" cy="51931"/>
          </a:xfrm>
          <a:custGeom>
            <a:avLst/>
            <a:gdLst>
              <a:gd name="T0" fmla="*/ 13 w 378"/>
              <a:gd name="T1" fmla="*/ 20 h 20"/>
              <a:gd name="T2" fmla="*/ 365 w 378"/>
              <a:gd name="T3" fmla="*/ 20 h 20"/>
              <a:gd name="T4" fmla="*/ 365 w 378"/>
              <a:gd name="T5" fmla="*/ 0 h 20"/>
              <a:gd name="T6" fmla="*/ 13 w 378"/>
              <a:gd name="T7" fmla="*/ 0 h 20"/>
              <a:gd name="T8" fmla="*/ 13 w 378"/>
              <a:gd name="T9" fmla="*/ 20 h 20"/>
            </a:gdLst>
            <a:ahLst/>
            <a:cxnLst>
              <a:cxn ang="0">
                <a:pos x="T0" y="T1"/>
              </a:cxn>
              <a:cxn ang="0">
                <a:pos x="T2" y="T3"/>
              </a:cxn>
              <a:cxn ang="0">
                <a:pos x="T4" y="T5"/>
              </a:cxn>
              <a:cxn ang="0">
                <a:pos x="T6" y="T7"/>
              </a:cxn>
              <a:cxn ang="0">
                <a:pos x="T8" y="T9"/>
              </a:cxn>
            </a:cxnLst>
            <a:rect l="0" t="0" r="r" b="b"/>
            <a:pathLst>
              <a:path w="378" h="20">
                <a:moveTo>
                  <a:pt x="13" y="20"/>
                </a:moveTo>
                <a:cubicBezTo>
                  <a:pt x="130" y="20"/>
                  <a:pt x="248" y="20"/>
                  <a:pt x="365" y="20"/>
                </a:cubicBezTo>
                <a:cubicBezTo>
                  <a:pt x="378" y="20"/>
                  <a:pt x="378" y="0"/>
                  <a:pt x="365" y="0"/>
                </a:cubicBezTo>
                <a:cubicBezTo>
                  <a:pt x="248" y="0"/>
                  <a:pt x="130" y="0"/>
                  <a:pt x="13" y="0"/>
                </a:cubicBezTo>
                <a:cubicBezTo>
                  <a:pt x="0" y="0"/>
                  <a:pt x="0" y="20"/>
                  <a:pt x="13" y="20"/>
                </a:cubicBezTo>
                <a:close/>
              </a:path>
            </a:pathLst>
          </a:custGeom>
          <a:solidFill>
            <a:srgbClr val="FD7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 name="Oval 6"/>
          <p:cNvSpPr>
            <a:spLocks noChangeArrowheads="1"/>
          </p:cNvSpPr>
          <p:nvPr>
            <p:custDataLst>
              <p:tags r:id="rId3"/>
            </p:custDataLst>
          </p:nvPr>
        </p:nvSpPr>
        <p:spPr bwMode="auto">
          <a:xfrm>
            <a:off x="4842913" y="2868132"/>
            <a:ext cx="271554" cy="271554"/>
          </a:xfrm>
          <a:prstGeom prst="ellipse">
            <a:avLst/>
          </a:prstGeom>
          <a:solidFill>
            <a:srgbClr val="FD7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8" name="Rectangle 7"/>
          <p:cNvSpPr>
            <a:spLocks noChangeArrowheads="1"/>
          </p:cNvSpPr>
          <p:nvPr>
            <p:custDataLst>
              <p:tags r:id="rId4"/>
            </p:custDataLst>
          </p:nvPr>
        </p:nvSpPr>
        <p:spPr bwMode="auto">
          <a:xfrm>
            <a:off x="5224780" y="2604135"/>
            <a:ext cx="1386840" cy="335280"/>
          </a:xfrm>
          <a:prstGeom prst="rect">
            <a:avLst/>
          </a:prstGeom>
          <a:solidFill>
            <a:srgbClr val="FD708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gn="ctr">
              <a:lnSpc>
                <a:spcPct val="100000"/>
              </a:lnSpc>
            </a:pPr>
            <a:r>
              <a:rPr lang="zh-CN" altLang="en-US" sz="2000" b="1">
                <a:solidFill>
                  <a:schemeClr val="bg1"/>
                </a:solidFill>
                <a:latin typeface="微软雅黑" panose="020B0503020204020204" charset="-122"/>
                <a:ea typeface="微软雅黑" panose="020B0503020204020204" charset="-122"/>
              </a:rPr>
              <a:t>专业性</a:t>
            </a:r>
            <a:endParaRPr lang="zh-CN" altLang="en-US" sz="2000" b="1">
              <a:solidFill>
                <a:schemeClr val="bg1"/>
              </a:solidFill>
              <a:latin typeface="微软雅黑" panose="020B0503020204020204" charset="-122"/>
              <a:ea typeface="微软雅黑" panose="020B0503020204020204" charset="-122"/>
            </a:endParaRPr>
          </a:p>
        </p:txBody>
      </p:sp>
      <p:sp>
        <p:nvSpPr>
          <p:cNvPr id="9" name="Freeform 52"/>
          <p:cNvSpPr/>
          <p:nvPr>
            <p:custDataLst>
              <p:tags r:id="rId5"/>
            </p:custDataLst>
          </p:nvPr>
        </p:nvSpPr>
        <p:spPr bwMode="auto">
          <a:xfrm>
            <a:off x="3477571" y="4035489"/>
            <a:ext cx="1481104" cy="50849"/>
          </a:xfrm>
          <a:custGeom>
            <a:avLst/>
            <a:gdLst>
              <a:gd name="T0" fmla="*/ 13 w 579"/>
              <a:gd name="T1" fmla="*/ 20 h 20"/>
              <a:gd name="T2" fmla="*/ 564 w 579"/>
              <a:gd name="T3" fmla="*/ 20 h 20"/>
              <a:gd name="T4" fmla="*/ 566 w 579"/>
              <a:gd name="T5" fmla="*/ 20 h 20"/>
              <a:gd name="T6" fmla="*/ 566 w 579"/>
              <a:gd name="T7" fmla="*/ 0 h 20"/>
              <a:gd name="T8" fmla="*/ 16 w 579"/>
              <a:gd name="T9" fmla="*/ 0 h 20"/>
              <a:gd name="T10" fmla="*/ 13 w 579"/>
              <a:gd name="T11" fmla="*/ 0 h 20"/>
              <a:gd name="T12" fmla="*/ 13 w 579"/>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79" h="20">
                <a:moveTo>
                  <a:pt x="13" y="20"/>
                </a:moveTo>
                <a:cubicBezTo>
                  <a:pt x="197" y="20"/>
                  <a:pt x="380" y="20"/>
                  <a:pt x="564" y="20"/>
                </a:cubicBezTo>
                <a:cubicBezTo>
                  <a:pt x="564" y="20"/>
                  <a:pt x="565" y="20"/>
                  <a:pt x="566" y="20"/>
                </a:cubicBezTo>
                <a:cubicBezTo>
                  <a:pt x="579" y="20"/>
                  <a:pt x="579" y="0"/>
                  <a:pt x="566" y="0"/>
                </a:cubicBezTo>
                <a:cubicBezTo>
                  <a:pt x="383" y="0"/>
                  <a:pt x="199" y="0"/>
                  <a:pt x="16" y="0"/>
                </a:cubicBezTo>
                <a:cubicBezTo>
                  <a:pt x="15" y="0"/>
                  <a:pt x="14" y="0"/>
                  <a:pt x="13" y="0"/>
                </a:cubicBezTo>
                <a:cubicBezTo>
                  <a:pt x="0" y="0"/>
                  <a:pt x="0" y="20"/>
                  <a:pt x="13" y="20"/>
                </a:cubicBezTo>
                <a:close/>
              </a:path>
            </a:pathLst>
          </a:custGeom>
          <a:solidFill>
            <a:srgbClr val="9BD8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0" name="Oval 53"/>
          <p:cNvSpPr>
            <a:spLocks noChangeArrowheads="1"/>
          </p:cNvSpPr>
          <p:nvPr>
            <p:custDataLst>
              <p:tags r:id="rId6"/>
            </p:custDataLst>
          </p:nvPr>
        </p:nvSpPr>
        <p:spPr bwMode="auto">
          <a:xfrm>
            <a:off x="4842913" y="3925137"/>
            <a:ext cx="271554" cy="271554"/>
          </a:xfrm>
          <a:prstGeom prst="ellipse">
            <a:avLst/>
          </a:prstGeom>
          <a:solidFill>
            <a:srgbClr val="9BD8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 name="Rectangle 54"/>
          <p:cNvSpPr>
            <a:spLocks noChangeArrowheads="1"/>
          </p:cNvSpPr>
          <p:nvPr>
            <p:custDataLst>
              <p:tags r:id="rId7"/>
            </p:custDataLst>
          </p:nvPr>
        </p:nvSpPr>
        <p:spPr bwMode="auto">
          <a:xfrm>
            <a:off x="5224780" y="3717290"/>
            <a:ext cx="1386840" cy="335280"/>
          </a:xfrm>
          <a:prstGeom prst="rect">
            <a:avLst/>
          </a:prstGeom>
          <a:solidFill>
            <a:srgbClr val="9BD8C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gn="ctr">
              <a:lnSpc>
                <a:spcPct val="100000"/>
              </a:lnSpc>
            </a:pPr>
            <a:r>
              <a:rPr lang="zh-CN" altLang="en-US" sz="2000" b="1">
                <a:solidFill>
                  <a:schemeClr val="bg1"/>
                </a:solidFill>
                <a:latin typeface="微软雅黑" panose="020B0503020204020204" charset="-122"/>
                <a:ea typeface="微软雅黑" panose="020B0503020204020204" charset="-122"/>
              </a:rPr>
              <a:t>半专业性</a:t>
            </a:r>
            <a:endParaRPr lang="zh-CN" altLang="en-US" sz="2000" b="1">
              <a:solidFill>
                <a:schemeClr val="bg1"/>
              </a:solidFill>
              <a:latin typeface="微软雅黑" panose="020B0503020204020204" charset="-122"/>
              <a:ea typeface="微软雅黑" panose="020B0503020204020204" charset="-122"/>
            </a:endParaRPr>
          </a:p>
        </p:txBody>
      </p:sp>
      <p:sp>
        <p:nvSpPr>
          <p:cNvPr id="12" name="Freeform 99"/>
          <p:cNvSpPr/>
          <p:nvPr>
            <p:custDataLst>
              <p:tags r:id="rId8"/>
            </p:custDataLst>
          </p:nvPr>
        </p:nvSpPr>
        <p:spPr bwMode="auto">
          <a:xfrm>
            <a:off x="3127040" y="5122786"/>
            <a:ext cx="1831635" cy="51931"/>
          </a:xfrm>
          <a:custGeom>
            <a:avLst/>
            <a:gdLst>
              <a:gd name="T0" fmla="*/ 12 w 716"/>
              <a:gd name="T1" fmla="*/ 20 h 20"/>
              <a:gd name="T2" fmla="*/ 612 w 716"/>
              <a:gd name="T3" fmla="*/ 20 h 20"/>
              <a:gd name="T4" fmla="*/ 703 w 716"/>
              <a:gd name="T5" fmla="*/ 20 h 20"/>
              <a:gd name="T6" fmla="*/ 703 w 716"/>
              <a:gd name="T7" fmla="*/ 0 h 20"/>
              <a:gd name="T8" fmla="*/ 104 w 716"/>
              <a:gd name="T9" fmla="*/ 0 h 20"/>
              <a:gd name="T10" fmla="*/ 12 w 716"/>
              <a:gd name="T11" fmla="*/ 0 h 20"/>
              <a:gd name="T12" fmla="*/ 12 w 716"/>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16" h="20">
                <a:moveTo>
                  <a:pt x="12" y="20"/>
                </a:moveTo>
                <a:cubicBezTo>
                  <a:pt x="212" y="20"/>
                  <a:pt x="412" y="20"/>
                  <a:pt x="612" y="20"/>
                </a:cubicBezTo>
                <a:cubicBezTo>
                  <a:pt x="642" y="20"/>
                  <a:pt x="673" y="20"/>
                  <a:pt x="703" y="20"/>
                </a:cubicBezTo>
                <a:cubicBezTo>
                  <a:pt x="716" y="20"/>
                  <a:pt x="716" y="0"/>
                  <a:pt x="703" y="0"/>
                </a:cubicBezTo>
                <a:cubicBezTo>
                  <a:pt x="503" y="0"/>
                  <a:pt x="303" y="0"/>
                  <a:pt x="104" y="0"/>
                </a:cubicBezTo>
                <a:cubicBezTo>
                  <a:pt x="73" y="0"/>
                  <a:pt x="43" y="0"/>
                  <a:pt x="12" y="0"/>
                </a:cubicBezTo>
                <a:cubicBezTo>
                  <a:pt x="0" y="0"/>
                  <a:pt x="0" y="20"/>
                  <a:pt x="12" y="20"/>
                </a:cubicBezTo>
                <a:close/>
              </a:path>
            </a:pathLst>
          </a:custGeom>
          <a:solidFill>
            <a:srgbClr val="FFD9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3" name="Oval 100"/>
          <p:cNvSpPr>
            <a:spLocks noChangeArrowheads="1"/>
          </p:cNvSpPr>
          <p:nvPr>
            <p:custDataLst>
              <p:tags r:id="rId9"/>
            </p:custDataLst>
          </p:nvPr>
        </p:nvSpPr>
        <p:spPr bwMode="auto">
          <a:xfrm>
            <a:off x="4842913" y="5013515"/>
            <a:ext cx="271554" cy="270471"/>
          </a:xfrm>
          <a:prstGeom prst="ellipse">
            <a:avLst/>
          </a:prstGeom>
          <a:solidFill>
            <a:srgbClr val="FFD9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4" name="Rectangle 101"/>
          <p:cNvSpPr>
            <a:spLocks noChangeArrowheads="1"/>
          </p:cNvSpPr>
          <p:nvPr>
            <p:custDataLst>
              <p:tags r:id="rId10"/>
            </p:custDataLst>
          </p:nvPr>
        </p:nvSpPr>
        <p:spPr bwMode="auto">
          <a:xfrm>
            <a:off x="5224780" y="4843780"/>
            <a:ext cx="1386840" cy="335280"/>
          </a:xfrm>
          <a:prstGeom prst="rect">
            <a:avLst/>
          </a:prstGeom>
          <a:solidFill>
            <a:srgbClr val="FFD96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
            <a:pPr algn="ctr">
              <a:lnSpc>
                <a:spcPct val="100000"/>
              </a:lnSpc>
            </a:pPr>
            <a:r>
              <a:rPr lang="zh-CN" altLang="en-US" sz="2000" b="1">
                <a:solidFill>
                  <a:schemeClr val="bg1"/>
                </a:solidFill>
                <a:latin typeface="微软雅黑" panose="020B0503020204020204" charset="-122"/>
                <a:ea typeface="微软雅黑" panose="020B0503020204020204" charset="-122"/>
              </a:rPr>
              <a:t>非专业性</a:t>
            </a:r>
            <a:endParaRPr lang="zh-CN" altLang="en-US" sz="2000" b="1">
              <a:solidFill>
                <a:schemeClr val="bg1"/>
              </a:solidFill>
              <a:latin typeface="微软雅黑" panose="020B0503020204020204" charset="-122"/>
              <a:ea typeface="微软雅黑" panose="020B0503020204020204" charset="-122"/>
            </a:endParaRPr>
          </a:p>
        </p:txBody>
      </p:sp>
      <p:sp>
        <p:nvSpPr>
          <p:cNvPr id="16" name="Freeform 238"/>
          <p:cNvSpPr/>
          <p:nvPr>
            <p:custDataLst>
              <p:tags r:id="rId11"/>
            </p:custDataLst>
          </p:nvPr>
        </p:nvSpPr>
        <p:spPr bwMode="auto">
          <a:xfrm>
            <a:off x="1028960" y="2209138"/>
            <a:ext cx="3084445" cy="4032194"/>
          </a:xfrm>
          <a:custGeom>
            <a:avLst/>
            <a:gdLst>
              <a:gd name="T0" fmla="*/ 1173 w 2346"/>
              <a:gd name="T1" fmla="*/ 0 h 3727"/>
              <a:gd name="T2" fmla="*/ 0 w 2346"/>
              <a:gd name="T3" fmla="*/ 0 h 3727"/>
              <a:gd name="T4" fmla="*/ 1173 w 2346"/>
              <a:gd name="T5" fmla="*/ 3727 h 3727"/>
              <a:gd name="T6" fmla="*/ 2346 w 2346"/>
              <a:gd name="T7" fmla="*/ 0 h 3727"/>
              <a:gd name="T8" fmla="*/ 1173 w 2346"/>
              <a:gd name="T9" fmla="*/ 0 h 3727"/>
            </a:gdLst>
            <a:ahLst/>
            <a:cxnLst>
              <a:cxn ang="0">
                <a:pos x="T0" y="T1"/>
              </a:cxn>
              <a:cxn ang="0">
                <a:pos x="T2" y="T3"/>
              </a:cxn>
              <a:cxn ang="0">
                <a:pos x="T4" y="T5"/>
              </a:cxn>
              <a:cxn ang="0">
                <a:pos x="T6" y="T7"/>
              </a:cxn>
              <a:cxn ang="0">
                <a:pos x="T8" y="T9"/>
              </a:cxn>
            </a:cxnLst>
            <a:rect l="0" t="0" r="r" b="b"/>
            <a:pathLst>
              <a:path w="2346" h="3727">
                <a:moveTo>
                  <a:pt x="1173" y="0"/>
                </a:moveTo>
                <a:lnTo>
                  <a:pt x="0" y="0"/>
                </a:lnTo>
                <a:lnTo>
                  <a:pt x="1173" y="3727"/>
                </a:lnTo>
                <a:lnTo>
                  <a:pt x="2346" y="0"/>
                </a:lnTo>
                <a:lnTo>
                  <a:pt x="11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8" name="Freeform 240"/>
          <p:cNvSpPr/>
          <p:nvPr>
            <p:custDataLst>
              <p:tags r:id="rId12"/>
            </p:custDataLst>
          </p:nvPr>
        </p:nvSpPr>
        <p:spPr bwMode="auto">
          <a:xfrm>
            <a:off x="1720528" y="4487593"/>
            <a:ext cx="1698680" cy="992091"/>
          </a:xfrm>
          <a:custGeom>
            <a:avLst/>
            <a:gdLst>
              <a:gd name="T0" fmla="*/ 311 w 621"/>
              <a:gd name="T1" fmla="*/ 0 h 442"/>
              <a:gd name="T2" fmla="*/ 0 w 621"/>
              <a:gd name="T3" fmla="*/ 96 h 442"/>
              <a:gd name="T4" fmla="*/ 132 w 621"/>
              <a:gd name="T5" fmla="*/ 442 h 442"/>
              <a:gd name="T6" fmla="*/ 311 w 621"/>
              <a:gd name="T7" fmla="*/ 406 h 442"/>
              <a:gd name="T8" fmla="*/ 489 w 621"/>
              <a:gd name="T9" fmla="*/ 442 h 442"/>
              <a:gd name="T10" fmla="*/ 621 w 621"/>
              <a:gd name="T11" fmla="*/ 96 h 442"/>
              <a:gd name="T12" fmla="*/ 311 w 621"/>
              <a:gd name="T13" fmla="*/ 0 h 442"/>
            </a:gdLst>
            <a:ahLst/>
            <a:cxnLst>
              <a:cxn ang="0">
                <a:pos x="T0" y="T1"/>
              </a:cxn>
              <a:cxn ang="0">
                <a:pos x="T2" y="T3"/>
              </a:cxn>
              <a:cxn ang="0">
                <a:pos x="T4" y="T5"/>
              </a:cxn>
              <a:cxn ang="0">
                <a:pos x="T6" y="T7"/>
              </a:cxn>
              <a:cxn ang="0">
                <a:pos x="T8" y="T9"/>
              </a:cxn>
              <a:cxn ang="0">
                <a:pos x="T10" y="T11"/>
              </a:cxn>
              <a:cxn ang="0">
                <a:pos x="T12" y="T13"/>
              </a:cxn>
            </a:cxnLst>
            <a:rect l="0" t="0" r="r" b="b"/>
            <a:pathLst>
              <a:path w="621" h="442">
                <a:moveTo>
                  <a:pt x="311" y="0"/>
                </a:moveTo>
                <a:cubicBezTo>
                  <a:pt x="95" y="0"/>
                  <a:pt x="0" y="96"/>
                  <a:pt x="0" y="96"/>
                </a:cubicBezTo>
                <a:cubicBezTo>
                  <a:pt x="132" y="442"/>
                  <a:pt x="132" y="442"/>
                  <a:pt x="132" y="442"/>
                </a:cubicBezTo>
                <a:cubicBezTo>
                  <a:pt x="231" y="403"/>
                  <a:pt x="311" y="406"/>
                  <a:pt x="311" y="406"/>
                </a:cubicBezTo>
                <a:cubicBezTo>
                  <a:pt x="311" y="406"/>
                  <a:pt x="391" y="403"/>
                  <a:pt x="489" y="442"/>
                </a:cubicBezTo>
                <a:cubicBezTo>
                  <a:pt x="621" y="96"/>
                  <a:pt x="621" y="96"/>
                  <a:pt x="621" y="96"/>
                </a:cubicBezTo>
                <a:cubicBezTo>
                  <a:pt x="621" y="96"/>
                  <a:pt x="527" y="0"/>
                  <a:pt x="311" y="0"/>
                </a:cubicBezTo>
              </a:path>
            </a:pathLst>
          </a:custGeom>
          <a:solidFill>
            <a:srgbClr val="FFD9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9" name="Freeform 241"/>
          <p:cNvSpPr/>
          <p:nvPr>
            <p:custDataLst>
              <p:tags r:id="rId13"/>
            </p:custDataLst>
          </p:nvPr>
        </p:nvSpPr>
        <p:spPr bwMode="auto">
          <a:xfrm>
            <a:off x="1299802" y="3424098"/>
            <a:ext cx="2540131" cy="1151128"/>
          </a:xfrm>
          <a:custGeom>
            <a:avLst/>
            <a:gdLst>
              <a:gd name="T0" fmla="*/ 465 w 929"/>
              <a:gd name="T1" fmla="*/ 0 h 513"/>
              <a:gd name="T2" fmla="*/ 0 w 929"/>
              <a:gd name="T3" fmla="*/ 173 h 513"/>
              <a:gd name="T4" fmla="*/ 139 w 929"/>
              <a:gd name="T5" fmla="*/ 513 h 513"/>
              <a:gd name="T6" fmla="*/ 465 w 929"/>
              <a:gd name="T7" fmla="*/ 413 h 513"/>
              <a:gd name="T8" fmla="*/ 790 w 929"/>
              <a:gd name="T9" fmla="*/ 513 h 513"/>
              <a:gd name="T10" fmla="*/ 929 w 929"/>
              <a:gd name="T11" fmla="*/ 173 h 513"/>
              <a:gd name="T12" fmla="*/ 465 w 929"/>
              <a:gd name="T13" fmla="*/ 0 h 513"/>
            </a:gdLst>
            <a:ahLst/>
            <a:cxnLst>
              <a:cxn ang="0">
                <a:pos x="T0" y="T1"/>
              </a:cxn>
              <a:cxn ang="0">
                <a:pos x="T2" y="T3"/>
              </a:cxn>
              <a:cxn ang="0">
                <a:pos x="T4" y="T5"/>
              </a:cxn>
              <a:cxn ang="0">
                <a:pos x="T6" y="T7"/>
              </a:cxn>
              <a:cxn ang="0">
                <a:pos x="T8" y="T9"/>
              </a:cxn>
              <a:cxn ang="0">
                <a:pos x="T10" y="T11"/>
              </a:cxn>
              <a:cxn ang="0">
                <a:pos x="T12" y="T13"/>
              </a:cxn>
            </a:cxnLst>
            <a:rect l="0" t="0" r="r" b="b"/>
            <a:pathLst>
              <a:path w="929" h="513">
                <a:moveTo>
                  <a:pt x="465" y="0"/>
                </a:moveTo>
                <a:cubicBezTo>
                  <a:pt x="181" y="0"/>
                  <a:pt x="0" y="173"/>
                  <a:pt x="0" y="173"/>
                </a:cubicBezTo>
                <a:cubicBezTo>
                  <a:pt x="139" y="513"/>
                  <a:pt x="139" y="513"/>
                  <a:pt x="139" y="513"/>
                </a:cubicBezTo>
                <a:cubicBezTo>
                  <a:pt x="272" y="421"/>
                  <a:pt x="407" y="413"/>
                  <a:pt x="465" y="413"/>
                </a:cubicBezTo>
                <a:cubicBezTo>
                  <a:pt x="523" y="413"/>
                  <a:pt x="657" y="421"/>
                  <a:pt x="790" y="513"/>
                </a:cubicBezTo>
                <a:cubicBezTo>
                  <a:pt x="929" y="173"/>
                  <a:pt x="929" y="173"/>
                  <a:pt x="929" y="173"/>
                </a:cubicBezTo>
                <a:cubicBezTo>
                  <a:pt x="929" y="173"/>
                  <a:pt x="748" y="0"/>
                  <a:pt x="465" y="0"/>
                </a:cubicBezTo>
              </a:path>
            </a:pathLst>
          </a:custGeom>
          <a:solidFill>
            <a:srgbClr val="9BD8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0" name="Freeform 242"/>
          <p:cNvSpPr/>
          <p:nvPr>
            <p:custDataLst>
              <p:tags r:id="rId14"/>
            </p:custDataLst>
          </p:nvPr>
        </p:nvSpPr>
        <p:spPr bwMode="auto">
          <a:xfrm>
            <a:off x="790987" y="2290280"/>
            <a:ext cx="3557761" cy="1382652"/>
          </a:xfrm>
          <a:custGeom>
            <a:avLst/>
            <a:gdLst>
              <a:gd name="T0" fmla="*/ 651 w 1301"/>
              <a:gd name="T1" fmla="*/ 0 h 616"/>
              <a:gd name="T2" fmla="*/ 651 w 1301"/>
              <a:gd name="T3" fmla="*/ 0 h 616"/>
              <a:gd name="T4" fmla="*/ 651 w 1301"/>
              <a:gd name="T5" fmla="*/ 0 h 616"/>
              <a:gd name="T6" fmla="*/ 0 w 1301"/>
              <a:gd name="T7" fmla="*/ 213 h 616"/>
              <a:gd name="T8" fmla="*/ 164 w 1301"/>
              <a:gd name="T9" fmla="*/ 616 h 616"/>
              <a:gd name="T10" fmla="*/ 651 w 1301"/>
              <a:gd name="T11" fmla="*/ 435 h 616"/>
              <a:gd name="T12" fmla="*/ 651 w 1301"/>
              <a:gd name="T13" fmla="*/ 435 h 616"/>
              <a:gd name="T14" fmla="*/ 1137 w 1301"/>
              <a:gd name="T15" fmla="*/ 616 h 616"/>
              <a:gd name="T16" fmla="*/ 1301 w 1301"/>
              <a:gd name="T17" fmla="*/ 213 h 616"/>
              <a:gd name="T18" fmla="*/ 651 w 1301"/>
              <a:gd name="T19"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1" h="616">
                <a:moveTo>
                  <a:pt x="651" y="0"/>
                </a:moveTo>
                <a:cubicBezTo>
                  <a:pt x="651" y="0"/>
                  <a:pt x="651" y="0"/>
                  <a:pt x="651" y="0"/>
                </a:cubicBezTo>
                <a:cubicBezTo>
                  <a:pt x="651" y="0"/>
                  <a:pt x="651" y="0"/>
                  <a:pt x="651" y="0"/>
                </a:cubicBezTo>
                <a:cubicBezTo>
                  <a:pt x="243" y="0"/>
                  <a:pt x="0" y="213"/>
                  <a:pt x="0" y="213"/>
                </a:cubicBezTo>
                <a:cubicBezTo>
                  <a:pt x="164" y="616"/>
                  <a:pt x="164" y="616"/>
                  <a:pt x="164" y="616"/>
                </a:cubicBezTo>
                <a:cubicBezTo>
                  <a:pt x="375" y="430"/>
                  <a:pt x="646" y="435"/>
                  <a:pt x="651" y="435"/>
                </a:cubicBezTo>
                <a:cubicBezTo>
                  <a:pt x="651" y="435"/>
                  <a:pt x="651" y="435"/>
                  <a:pt x="651" y="435"/>
                </a:cubicBezTo>
                <a:cubicBezTo>
                  <a:pt x="655" y="435"/>
                  <a:pt x="919" y="420"/>
                  <a:pt x="1137" y="616"/>
                </a:cubicBezTo>
                <a:cubicBezTo>
                  <a:pt x="1301" y="213"/>
                  <a:pt x="1301" y="213"/>
                  <a:pt x="1301" y="213"/>
                </a:cubicBezTo>
                <a:cubicBezTo>
                  <a:pt x="1301" y="213"/>
                  <a:pt x="1058" y="0"/>
                  <a:pt x="651" y="0"/>
                </a:cubicBezTo>
              </a:path>
            </a:pathLst>
          </a:custGeom>
          <a:solidFill>
            <a:srgbClr val="FD708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43" name="文本框 42"/>
          <p:cNvSpPr txBox="1"/>
          <p:nvPr>
            <p:custDataLst>
              <p:tags r:id="rId15"/>
            </p:custDataLst>
          </p:nvPr>
        </p:nvSpPr>
        <p:spPr>
          <a:xfrm>
            <a:off x="5129530" y="4083685"/>
            <a:ext cx="6142355" cy="583565"/>
          </a:xfrm>
          <a:prstGeom prst="rect">
            <a:avLst/>
          </a:prstGeom>
          <a:noFill/>
        </p:spPr>
        <p:txBody>
          <a:bodyPr wrap="square" rtlCol="0">
            <a:spAutoFit/>
          </a:bodyPr>
          <a:p>
            <a:pPr>
              <a:lnSpc>
                <a:spcPct val="100000"/>
              </a:lnSpc>
            </a:pPr>
            <a:r>
              <a:rPr lang="zh-CN" altLang="en-US" sz="1600">
                <a:latin typeface="微软雅黑" panose="020B0503020204020204" charset="-122"/>
                <a:ea typeface="微软雅黑" panose="020B0503020204020204" charset="-122"/>
              </a:rPr>
              <a:t>具有一定的专业知识和技能，但没有接受过专业训练，或掌握的专业知识、技能不够系统和全面。</a:t>
            </a:r>
            <a:endParaRPr lang="zh-CN" altLang="en-US" sz="1600">
              <a:latin typeface="微软雅黑" panose="020B0503020204020204" charset="-122"/>
              <a:ea typeface="微软雅黑" panose="020B0503020204020204" charset="-122"/>
            </a:endParaRPr>
          </a:p>
        </p:txBody>
      </p:sp>
      <p:sp>
        <p:nvSpPr>
          <p:cNvPr id="15" name="文本框 14"/>
          <p:cNvSpPr txBox="1"/>
          <p:nvPr>
            <p:custDataLst>
              <p:tags r:id="rId16"/>
            </p:custDataLst>
          </p:nvPr>
        </p:nvSpPr>
        <p:spPr>
          <a:xfrm>
            <a:off x="5224780" y="2975610"/>
            <a:ext cx="2018030" cy="337185"/>
          </a:xfrm>
          <a:prstGeom prst="rect">
            <a:avLst/>
          </a:prstGeom>
          <a:noFill/>
        </p:spPr>
        <p:txBody>
          <a:bodyPr wrap="square" rtlCol="0">
            <a:spAutoFit/>
          </a:bodyPr>
          <a:p>
            <a:pPr>
              <a:lnSpc>
                <a:spcPct val="100000"/>
              </a:lnSpc>
            </a:pPr>
            <a:r>
              <a:rPr lang="zh-CN" altLang="en-US" sz="1600">
                <a:latin typeface="微软雅黑" panose="020B0503020204020204" charset="-122"/>
                <a:ea typeface="微软雅黑" panose="020B0503020204020204" charset="-122"/>
              </a:rPr>
              <a:t>专业程度较高。</a:t>
            </a:r>
            <a:endParaRPr lang="zh-CN" altLang="en-US" sz="1600">
              <a:latin typeface="微软雅黑" panose="020B0503020204020204" charset="-122"/>
              <a:ea typeface="微软雅黑" panose="020B0503020204020204" charset="-122"/>
            </a:endParaRPr>
          </a:p>
        </p:txBody>
      </p:sp>
      <p:sp>
        <p:nvSpPr>
          <p:cNvPr id="17" name="文本框 16"/>
          <p:cNvSpPr txBox="1"/>
          <p:nvPr>
            <p:custDataLst>
              <p:tags r:id="rId17"/>
            </p:custDataLst>
          </p:nvPr>
        </p:nvSpPr>
        <p:spPr>
          <a:xfrm>
            <a:off x="5224780" y="5243830"/>
            <a:ext cx="1704975" cy="337185"/>
          </a:xfrm>
          <a:prstGeom prst="rect">
            <a:avLst/>
          </a:prstGeom>
          <a:noFill/>
        </p:spPr>
        <p:txBody>
          <a:bodyPr wrap="square" rtlCol="0">
            <a:spAutoFit/>
          </a:bodyPr>
          <a:p>
            <a:pPr>
              <a:lnSpc>
                <a:spcPct val="100000"/>
              </a:lnSpc>
            </a:pPr>
            <a:r>
              <a:rPr lang="zh-CN" altLang="en-US" sz="1600">
                <a:latin typeface="微软雅黑" panose="020B0503020204020204" charset="-122"/>
                <a:ea typeface="微软雅黑" panose="020B0503020204020204" charset="-122"/>
              </a:rPr>
              <a:t>专业程度较低。</a:t>
            </a:r>
            <a:endParaRPr lang="zh-CN" altLang="en-US" sz="1600">
              <a:latin typeface="微软雅黑" panose="020B0503020204020204" charset="-122"/>
              <a:ea typeface="微软雅黑" panose="020B0503020204020204" charset="-122"/>
            </a:endParaRPr>
          </a:p>
        </p:txBody>
      </p:sp>
      <p:sp>
        <p:nvSpPr>
          <p:cNvPr id="25" name="文本框 24"/>
          <p:cNvSpPr txBox="1"/>
          <p:nvPr/>
        </p:nvSpPr>
        <p:spPr>
          <a:xfrm>
            <a:off x="6812915" y="2607945"/>
            <a:ext cx="2279015" cy="398780"/>
          </a:xfrm>
          <a:prstGeom prst="rect">
            <a:avLst/>
          </a:prstGeom>
          <a:noFill/>
        </p:spPr>
        <p:txBody>
          <a:bodyPr wrap="square" rtlCol="0" anchor="t">
            <a:spAutoFit/>
          </a:bodyPr>
          <a:p>
            <a:r>
              <a:rPr lang="zh-CN" altLang="en-US" sz="2000">
                <a:solidFill>
                  <a:srgbClr val="FD7080"/>
                </a:solidFill>
                <a:latin typeface="楷体" panose="02010609060101010101" charset="-122"/>
                <a:ea typeface="楷体" panose="02010609060101010101" charset="-122"/>
              </a:rPr>
              <a:t>专业团体和教师</a:t>
            </a:r>
            <a:endParaRPr lang="zh-CN" altLang="en-US" sz="2000">
              <a:solidFill>
                <a:srgbClr val="FD7080"/>
              </a:solidFill>
              <a:latin typeface="楷体" panose="02010609060101010101" charset="-122"/>
              <a:ea typeface="楷体" panose="02010609060101010101" charset="-122"/>
            </a:endParaRPr>
          </a:p>
        </p:txBody>
      </p:sp>
      <p:sp>
        <p:nvSpPr>
          <p:cNvPr id="26" name="文本框 25"/>
          <p:cNvSpPr txBox="1"/>
          <p:nvPr>
            <p:custDataLst>
              <p:tags r:id="rId18"/>
            </p:custDataLst>
          </p:nvPr>
        </p:nvSpPr>
        <p:spPr>
          <a:xfrm>
            <a:off x="6921500" y="3684905"/>
            <a:ext cx="2630170" cy="398780"/>
          </a:xfrm>
          <a:prstGeom prst="rect">
            <a:avLst/>
          </a:prstGeom>
          <a:noFill/>
        </p:spPr>
        <p:txBody>
          <a:bodyPr wrap="square" rtlCol="0" anchor="t">
            <a:spAutoFit/>
          </a:bodyPr>
          <a:p>
            <a:r>
              <a:rPr lang="zh-CN" altLang="en-US" sz="2000">
                <a:solidFill>
                  <a:srgbClr val="9BD8C8"/>
                </a:solidFill>
                <a:latin typeface="楷体" panose="02010609060101010101" charset="-122"/>
                <a:ea typeface="楷体" panose="02010609060101010101" charset="-122"/>
              </a:rPr>
              <a:t>政府管理人员和家长</a:t>
            </a:r>
            <a:endParaRPr lang="zh-CN" altLang="en-US" sz="2000">
              <a:solidFill>
                <a:srgbClr val="9BD8C8"/>
              </a:solidFill>
              <a:latin typeface="楷体" panose="02010609060101010101" charset="-122"/>
              <a:ea typeface="楷体" panose="02010609060101010101" charset="-122"/>
            </a:endParaRPr>
          </a:p>
        </p:txBody>
      </p:sp>
      <p:sp>
        <p:nvSpPr>
          <p:cNvPr id="33" name="文本框 32"/>
          <p:cNvSpPr txBox="1"/>
          <p:nvPr>
            <p:custDataLst>
              <p:tags r:id="rId19"/>
            </p:custDataLst>
          </p:nvPr>
        </p:nvSpPr>
        <p:spPr>
          <a:xfrm>
            <a:off x="6877685" y="4843780"/>
            <a:ext cx="1554480" cy="398780"/>
          </a:xfrm>
          <a:prstGeom prst="rect">
            <a:avLst/>
          </a:prstGeom>
          <a:noFill/>
        </p:spPr>
        <p:txBody>
          <a:bodyPr wrap="square" rtlCol="0" anchor="t">
            <a:spAutoFit/>
          </a:bodyPr>
          <a:p>
            <a:r>
              <a:rPr lang="zh-CN" altLang="en-US" sz="2000">
                <a:solidFill>
                  <a:srgbClr val="FFD960"/>
                </a:solidFill>
                <a:latin typeface="楷体" panose="02010609060101010101" charset="-122"/>
                <a:ea typeface="楷体" panose="02010609060101010101" charset="-122"/>
              </a:rPr>
              <a:t>社会人员</a:t>
            </a:r>
            <a:endParaRPr lang="zh-CN" altLang="en-US" sz="2000">
              <a:solidFill>
                <a:srgbClr val="FFD960"/>
              </a:solidFill>
              <a:latin typeface="楷体" panose="02010609060101010101" charset="-122"/>
              <a:ea typeface="楷体" panose="02010609060101010101" charset="-122"/>
            </a:endParaRPr>
          </a:p>
        </p:txBody>
      </p:sp>
    </p:spTree>
    <p:custDataLst>
      <p:tags r:id="rId20"/>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三、按照评价的主体划分</a:t>
            </a:r>
            <a:endParaRPr lang="zh-CN" altLang="en-US" sz="3200" b="1">
              <a:latin typeface="方正少儿_GBK" panose="03000509000000000000" charset="-122"/>
              <a:ea typeface="方正少儿_GBK" panose="03000509000000000000" charset="-122"/>
              <a:sym typeface="+mn-ea"/>
            </a:endParaRPr>
          </a:p>
        </p:txBody>
      </p:sp>
      <p:sp>
        <p:nvSpPr>
          <p:cNvPr id="4" name="文本框 3"/>
          <p:cNvSpPr txBox="1"/>
          <p:nvPr/>
        </p:nvSpPr>
        <p:spPr>
          <a:xfrm>
            <a:off x="534035" y="1572260"/>
            <a:ext cx="11123930" cy="368300"/>
          </a:xfrm>
          <a:prstGeom prst="rect">
            <a:avLst/>
          </a:prstGeom>
          <a:noFill/>
        </p:spPr>
        <p:txBody>
          <a:bodyPr wrap="square" rtlCol="0" anchor="t">
            <a:spAutoFit/>
          </a:bodyPr>
          <a:p>
            <a:pPr>
              <a:lnSpc>
                <a:spcPct val="100000"/>
              </a:lnSpc>
            </a:pPr>
            <a:r>
              <a:rPr lang="en-US" b="1">
                <a:solidFill>
                  <a:schemeClr val="tx2">
                    <a:lumMod val="50000"/>
                  </a:schemeClr>
                </a:solidFill>
                <a:latin typeface="微软雅黑" panose="020B0503020204020204" charset="-122"/>
                <a:ea typeface="微软雅黑" panose="020B0503020204020204" charset="-122"/>
              </a:rPr>
              <a:t>   </a:t>
            </a:r>
            <a:r>
              <a:rPr b="1">
                <a:solidFill>
                  <a:schemeClr val="tx2">
                    <a:lumMod val="50000"/>
                  </a:schemeClr>
                </a:solidFill>
                <a:latin typeface="微软雅黑" panose="020B0503020204020204" charset="-122"/>
                <a:ea typeface="微软雅黑" panose="020B0503020204020204" charset="-122"/>
              </a:rPr>
              <a:t>根据指评价主体是否直接、经常参与幼儿园的相关教育活动</a:t>
            </a:r>
            <a:r>
              <a:rPr lang="zh-CN" b="1">
                <a:solidFill>
                  <a:schemeClr val="tx2">
                    <a:lumMod val="50000"/>
                  </a:schemeClr>
                </a:solidFill>
                <a:latin typeface="微软雅黑" panose="020B0503020204020204" charset="-122"/>
                <a:ea typeface="微软雅黑" panose="020B0503020204020204" charset="-122"/>
              </a:rPr>
              <a:t>分为：</a:t>
            </a:r>
            <a:endParaRPr lang="zh-CN" b="1">
              <a:solidFill>
                <a:schemeClr val="tx2">
                  <a:lumMod val="50000"/>
                </a:schemeClr>
              </a:solidFill>
              <a:latin typeface="微软雅黑" panose="020B0503020204020204" charset="-122"/>
              <a:ea typeface="微软雅黑" panose="020B0503020204020204" charset="-122"/>
            </a:endParaRPr>
          </a:p>
        </p:txBody>
      </p:sp>
      <p:sp>
        <p:nvSpPr>
          <p:cNvPr id="6" name="圆角矩形 5"/>
          <p:cNvSpPr/>
          <p:nvPr/>
        </p:nvSpPr>
        <p:spPr>
          <a:xfrm>
            <a:off x="398780" y="1290955"/>
            <a:ext cx="11394440" cy="4761230"/>
          </a:xfrm>
          <a:prstGeom prst="round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Freeform 238"/>
          <p:cNvSpPr/>
          <p:nvPr>
            <p:custDataLst>
              <p:tags r:id="rId2"/>
            </p:custDataLst>
          </p:nvPr>
        </p:nvSpPr>
        <p:spPr bwMode="auto">
          <a:xfrm>
            <a:off x="1028960" y="2209138"/>
            <a:ext cx="3084445" cy="4032194"/>
          </a:xfrm>
          <a:custGeom>
            <a:avLst/>
            <a:gdLst>
              <a:gd name="T0" fmla="*/ 1173 w 2346"/>
              <a:gd name="T1" fmla="*/ 0 h 3727"/>
              <a:gd name="T2" fmla="*/ 0 w 2346"/>
              <a:gd name="T3" fmla="*/ 0 h 3727"/>
              <a:gd name="T4" fmla="*/ 1173 w 2346"/>
              <a:gd name="T5" fmla="*/ 3727 h 3727"/>
              <a:gd name="T6" fmla="*/ 2346 w 2346"/>
              <a:gd name="T7" fmla="*/ 0 h 3727"/>
              <a:gd name="T8" fmla="*/ 1173 w 2346"/>
              <a:gd name="T9" fmla="*/ 0 h 3727"/>
            </a:gdLst>
            <a:ahLst/>
            <a:cxnLst>
              <a:cxn ang="0">
                <a:pos x="T0" y="T1"/>
              </a:cxn>
              <a:cxn ang="0">
                <a:pos x="T2" y="T3"/>
              </a:cxn>
              <a:cxn ang="0">
                <a:pos x="T4" y="T5"/>
              </a:cxn>
              <a:cxn ang="0">
                <a:pos x="T6" y="T7"/>
              </a:cxn>
              <a:cxn ang="0">
                <a:pos x="T8" y="T9"/>
              </a:cxn>
            </a:cxnLst>
            <a:rect l="0" t="0" r="r" b="b"/>
            <a:pathLst>
              <a:path w="2346" h="3727">
                <a:moveTo>
                  <a:pt x="1173" y="0"/>
                </a:moveTo>
                <a:lnTo>
                  <a:pt x="0" y="0"/>
                </a:lnTo>
                <a:lnTo>
                  <a:pt x="1173" y="3727"/>
                </a:lnTo>
                <a:lnTo>
                  <a:pt x="2346" y="0"/>
                </a:lnTo>
                <a:lnTo>
                  <a:pt x="117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21" name="Line 11"/>
          <p:cNvSpPr>
            <a:spLocks noChangeShapeType="1"/>
          </p:cNvSpPr>
          <p:nvPr>
            <p:custDataLst>
              <p:tags r:id="rId3"/>
            </p:custDataLst>
          </p:nvPr>
        </p:nvSpPr>
        <p:spPr bwMode="auto">
          <a:xfrm flipV="1">
            <a:off x="2004894" y="2398869"/>
            <a:ext cx="1872399" cy="985427"/>
          </a:xfrm>
          <a:prstGeom prst="line">
            <a:avLst/>
          </a:prstGeom>
          <a:noFill/>
          <a:ln w="38100" cap="rnd">
            <a:solidFill>
              <a:srgbClr val="E7658A">
                <a:lumMod val="20000"/>
                <a:lumOff val="80000"/>
              </a:srgbClr>
            </a:solidFill>
            <a:prstDash val="sysDot"/>
            <a:round/>
            <a:tailEnd type="triangle" w="med" len="med"/>
          </a:ln>
          <a:extLst>
            <a:ext uri="{909E8E84-426E-40DD-AFC4-6F175D3DCCD1}">
              <a14:hiddenFill xmlns:a14="http://schemas.microsoft.com/office/drawing/2010/main">
                <a:noFill/>
              </a14:hiddenFill>
            </a:ext>
          </a:extLst>
        </p:spPr>
        <p:txBody>
          <a:bodyPr>
            <a:normAutofit/>
          </a:bodyPr>
          <a:lstStyle/>
          <a:p>
            <a:endParaRPr lang="zh-CN" altLang="en-US">
              <a:sym typeface="Arial" panose="020B0604020202020204" pitchFamily="34" charset="0"/>
            </a:endParaRPr>
          </a:p>
        </p:txBody>
      </p:sp>
      <p:sp>
        <p:nvSpPr>
          <p:cNvPr id="22" name="Line 14"/>
          <p:cNvSpPr>
            <a:spLocks noChangeShapeType="1"/>
          </p:cNvSpPr>
          <p:nvPr>
            <p:custDataLst>
              <p:tags r:id="rId4"/>
            </p:custDataLst>
          </p:nvPr>
        </p:nvSpPr>
        <p:spPr bwMode="auto">
          <a:xfrm>
            <a:off x="2100729" y="3671095"/>
            <a:ext cx="1776564" cy="989692"/>
          </a:xfrm>
          <a:prstGeom prst="line">
            <a:avLst/>
          </a:prstGeom>
          <a:noFill/>
          <a:ln w="38100" cap="rnd">
            <a:solidFill>
              <a:srgbClr val="E7658A">
                <a:lumMod val="20000"/>
                <a:lumOff val="80000"/>
              </a:srgbClr>
            </a:solidFill>
            <a:prstDash val="sysDot"/>
            <a:round/>
            <a:tailEnd type="triangle" w="med" len="med"/>
          </a:ln>
          <a:extLst>
            <a:ext uri="{909E8E84-426E-40DD-AFC4-6F175D3DCCD1}">
              <a14:hiddenFill xmlns:a14="http://schemas.microsoft.com/office/drawing/2010/main">
                <a:noFill/>
              </a14:hiddenFill>
            </a:ext>
          </a:extLst>
        </p:spPr>
        <p:txBody>
          <a:bodyPr>
            <a:normAutofit/>
          </a:bodyPr>
          <a:lstStyle/>
          <a:p>
            <a:endParaRPr lang="zh-CN" altLang="en-US">
              <a:sym typeface="Arial" panose="020B0604020202020204" pitchFamily="34" charset="0"/>
            </a:endParaRPr>
          </a:p>
        </p:txBody>
      </p:sp>
      <p:sp>
        <p:nvSpPr>
          <p:cNvPr id="23" name="AutoShape 4"/>
          <p:cNvSpPr>
            <a:spLocks noChangeArrowheads="1"/>
          </p:cNvSpPr>
          <p:nvPr>
            <p:custDataLst>
              <p:tags r:id="rId5"/>
            </p:custDataLst>
          </p:nvPr>
        </p:nvSpPr>
        <p:spPr bwMode="gray">
          <a:xfrm>
            <a:off x="3901440" y="2106295"/>
            <a:ext cx="2101215" cy="517525"/>
          </a:xfrm>
          <a:prstGeom prst="roundRect">
            <a:avLst>
              <a:gd name="adj" fmla="val 50000"/>
            </a:avLst>
          </a:prstGeom>
          <a:solidFill>
            <a:srgbClr val="54BDB2"/>
          </a:solidFill>
          <a:ln>
            <a:noFill/>
          </a:ln>
        </p:spPr>
        <p:txBody>
          <a:bodyPr lIns="45720" tIns="44450" rIns="45720" bIns="44450" anchor="ctr" anchorCtr="1"/>
          <a:lstStyle>
            <a:lvl1pPr eaLnBrk="0" hangingPunct="0">
              <a:spcBef>
                <a:spcPct val="20000"/>
              </a:spcBef>
              <a:buChar char="•"/>
              <a:defRPr kumimoji="1" sz="2800" b="1">
                <a:solidFill>
                  <a:sysClr val="windowText" lastClr="000000"/>
                </a:solidFill>
                <a:latin typeface="Microsoft JhengHei" panose="020B0604030504040204" charset="-120"/>
                <a:ea typeface="Microsoft JhengHei" panose="020B0604030504040204" charset="-120"/>
              </a:defRPr>
            </a:lvl1pPr>
            <a:lvl2pPr marL="742950" indent="-285750" eaLnBrk="0" hangingPunct="0">
              <a:spcBef>
                <a:spcPct val="20000"/>
              </a:spcBef>
              <a:buChar char="–"/>
              <a:defRPr kumimoji="1" sz="2400" b="1">
                <a:solidFill>
                  <a:sysClr val="windowText" lastClr="000000"/>
                </a:solidFill>
                <a:latin typeface="Microsoft JhengHei" panose="020B0604030504040204" charset="-120"/>
                <a:ea typeface="Microsoft JhengHei" panose="020B0604030504040204" charset="-120"/>
              </a:defRPr>
            </a:lvl2pPr>
            <a:lvl3pPr marL="1143000" indent="-228600" eaLnBrk="0" hangingPunct="0">
              <a:spcBef>
                <a:spcPct val="20000"/>
              </a:spcBef>
              <a:buChar char="•"/>
              <a:defRPr kumimoji="1" sz="2000" b="1">
                <a:solidFill>
                  <a:sysClr val="windowText" lastClr="000000"/>
                </a:solidFill>
                <a:latin typeface="Microsoft JhengHei" panose="020B0604030504040204" charset="-120"/>
                <a:ea typeface="Microsoft JhengHei" panose="020B0604030504040204" charset="-120"/>
              </a:defRPr>
            </a:lvl3pPr>
            <a:lvl4pPr marL="1600200" indent="-228600" eaLnBrk="0" hangingPunct="0">
              <a:spcBef>
                <a:spcPct val="20000"/>
              </a:spcBef>
              <a:buChar char="–"/>
              <a:defRPr kumimoji="1" b="1">
                <a:solidFill>
                  <a:sysClr val="windowText" lastClr="000000"/>
                </a:solidFill>
                <a:latin typeface="Microsoft JhengHei" panose="020B0604030504040204" charset="-120"/>
                <a:ea typeface="Microsoft JhengHei" panose="020B0604030504040204" charset="-120"/>
              </a:defRPr>
            </a:lvl4pPr>
            <a:lvl5pPr marL="2057400" indent="-228600" eaLnBrk="0" hangingPunct="0">
              <a:spcBef>
                <a:spcPct val="20000"/>
              </a:spcBef>
              <a:buChar char="»"/>
              <a:defRPr kumimoji="1" sz="2000">
                <a:solidFill>
                  <a:sysClr val="window" lastClr="FFFFFF"/>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9pPr>
          </a:lstStyle>
          <a:p>
            <a:pPr eaLnBrk="1" hangingPunct="1">
              <a:spcBef>
                <a:spcPct val="0"/>
              </a:spcBef>
              <a:buFontTx/>
              <a:buNone/>
            </a:pPr>
            <a:r>
              <a:rPr lang="zh-TW" altLang="en-US" sz="2000" dirty="0">
                <a:solidFill>
                  <a:sysClr val="window" lastClr="FFFFFF"/>
                </a:solidFill>
                <a:latin typeface="微软雅黑" panose="020B0503020204020204" charset="-122"/>
                <a:ea typeface="微软雅黑" panose="020B0503020204020204" charset="-122"/>
                <a:sym typeface="Arial" panose="020B0604020202020204" pitchFamily="34" charset="0"/>
              </a:rPr>
              <a:t>外部评价</a:t>
            </a:r>
            <a:endParaRPr lang="zh-TW" altLang="en-US" sz="20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24" name="AutoShape 8"/>
          <p:cNvSpPr>
            <a:spLocks noChangeArrowheads="1"/>
          </p:cNvSpPr>
          <p:nvPr>
            <p:custDataLst>
              <p:tags r:id="rId6"/>
            </p:custDataLst>
          </p:nvPr>
        </p:nvSpPr>
        <p:spPr bwMode="gray">
          <a:xfrm>
            <a:off x="3901440" y="4424045"/>
            <a:ext cx="2101215" cy="517525"/>
          </a:xfrm>
          <a:prstGeom prst="roundRect">
            <a:avLst>
              <a:gd name="adj" fmla="val 50000"/>
            </a:avLst>
          </a:prstGeom>
          <a:solidFill>
            <a:srgbClr val="F5CA44"/>
          </a:solidFill>
          <a:ln>
            <a:noFill/>
          </a:ln>
        </p:spPr>
        <p:txBody>
          <a:bodyPr lIns="45720" tIns="44450" rIns="45720" bIns="44450" anchor="ctr" anchorCtr="1"/>
          <a:lstStyle>
            <a:lvl1pPr eaLnBrk="0" hangingPunct="0">
              <a:spcBef>
                <a:spcPct val="20000"/>
              </a:spcBef>
              <a:buChar char="•"/>
              <a:defRPr kumimoji="1" sz="2800" b="1">
                <a:solidFill>
                  <a:sysClr val="windowText" lastClr="000000"/>
                </a:solidFill>
                <a:latin typeface="Microsoft JhengHei" panose="020B0604030504040204" charset="-120"/>
                <a:ea typeface="Microsoft JhengHei" panose="020B0604030504040204" charset="-120"/>
              </a:defRPr>
            </a:lvl1pPr>
            <a:lvl2pPr marL="742950" indent="-285750" eaLnBrk="0" hangingPunct="0">
              <a:spcBef>
                <a:spcPct val="20000"/>
              </a:spcBef>
              <a:buChar char="–"/>
              <a:defRPr kumimoji="1" sz="2400" b="1">
                <a:solidFill>
                  <a:sysClr val="windowText" lastClr="000000"/>
                </a:solidFill>
                <a:latin typeface="Microsoft JhengHei" panose="020B0604030504040204" charset="-120"/>
                <a:ea typeface="Microsoft JhengHei" panose="020B0604030504040204" charset="-120"/>
              </a:defRPr>
            </a:lvl2pPr>
            <a:lvl3pPr marL="1143000" indent="-228600" eaLnBrk="0" hangingPunct="0">
              <a:spcBef>
                <a:spcPct val="20000"/>
              </a:spcBef>
              <a:buChar char="•"/>
              <a:defRPr kumimoji="1" sz="2000" b="1">
                <a:solidFill>
                  <a:sysClr val="windowText" lastClr="000000"/>
                </a:solidFill>
                <a:latin typeface="Microsoft JhengHei" panose="020B0604030504040204" charset="-120"/>
                <a:ea typeface="Microsoft JhengHei" panose="020B0604030504040204" charset="-120"/>
              </a:defRPr>
            </a:lvl3pPr>
            <a:lvl4pPr marL="1600200" indent="-228600" eaLnBrk="0" hangingPunct="0">
              <a:spcBef>
                <a:spcPct val="20000"/>
              </a:spcBef>
              <a:buChar char="–"/>
              <a:defRPr kumimoji="1" b="1">
                <a:solidFill>
                  <a:sysClr val="windowText" lastClr="000000"/>
                </a:solidFill>
                <a:latin typeface="Microsoft JhengHei" panose="020B0604030504040204" charset="-120"/>
                <a:ea typeface="Microsoft JhengHei" panose="020B0604030504040204" charset="-120"/>
              </a:defRPr>
            </a:lvl4pPr>
            <a:lvl5pPr marL="2057400" indent="-228600" eaLnBrk="0" hangingPunct="0">
              <a:spcBef>
                <a:spcPct val="20000"/>
              </a:spcBef>
              <a:buChar char="»"/>
              <a:defRPr kumimoji="1" sz="2000">
                <a:solidFill>
                  <a:sysClr val="window" lastClr="FFFFFF"/>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9pPr>
          </a:lstStyle>
          <a:p>
            <a:pPr eaLnBrk="1" hangingPunct="1">
              <a:spcBef>
                <a:spcPct val="0"/>
              </a:spcBef>
              <a:buFontTx/>
              <a:buNone/>
            </a:pPr>
            <a:r>
              <a:rPr lang="zh-TW" altLang="en-US" sz="2000" dirty="0">
                <a:solidFill>
                  <a:sysClr val="window" lastClr="FFFFFF"/>
                </a:solidFill>
                <a:latin typeface="微软雅黑" panose="020B0503020204020204" charset="-122"/>
                <a:ea typeface="微软雅黑" panose="020B0503020204020204" charset="-122"/>
                <a:sym typeface="Arial" panose="020B0604020202020204" pitchFamily="34" charset="0"/>
              </a:rPr>
              <a:t>内部评价</a:t>
            </a:r>
            <a:endParaRPr lang="zh-TW" altLang="en-US" sz="2000"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27" name="Oval 3"/>
          <p:cNvSpPr>
            <a:spLocks noChangeArrowheads="1"/>
          </p:cNvSpPr>
          <p:nvPr>
            <p:custDataLst>
              <p:tags r:id="rId7"/>
            </p:custDataLst>
          </p:nvPr>
        </p:nvSpPr>
        <p:spPr bwMode="gray">
          <a:xfrm>
            <a:off x="724976" y="2748368"/>
            <a:ext cx="1523279" cy="1523249"/>
          </a:xfrm>
          <a:prstGeom prst="ellipse">
            <a:avLst/>
          </a:prstGeom>
          <a:solidFill>
            <a:srgbClr val="E7658A">
              <a:lumMod val="20000"/>
              <a:lumOff val="80000"/>
            </a:srgbClr>
          </a:solidFill>
          <a:ln>
            <a:noFill/>
          </a:ln>
        </p:spPr>
        <p:txBody>
          <a:bodyPr lIns="45720" tIns="44450" rIns="45720" bIns="44450" anchor="ctr" anchorCtr="1">
            <a:normAutofit/>
          </a:bodyPr>
          <a:lstStyle>
            <a:lvl1pPr eaLnBrk="0" hangingPunct="0">
              <a:spcBef>
                <a:spcPct val="20000"/>
              </a:spcBef>
              <a:buChar char="•"/>
              <a:defRPr kumimoji="1" sz="2800" b="1">
                <a:solidFill>
                  <a:sysClr val="windowText" lastClr="000000"/>
                </a:solidFill>
                <a:latin typeface="Microsoft JhengHei" panose="020B0604030504040204" charset="-120"/>
                <a:ea typeface="Microsoft JhengHei" panose="020B0604030504040204" charset="-120"/>
              </a:defRPr>
            </a:lvl1pPr>
            <a:lvl2pPr marL="742950" indent="-285750" eaLnBrk="0" hangingPunct="0">
              <a:spcBef>
                <a:spcPct val="20000"/>
              </a:spcBef>
              <a:buChar char="–"/>
              <a:defRPr kumimoji="1" sz="2400" b="1">
                <a:solidFill>
                  <a:sysClr val="windowText" lastClr="000000"/>
                </a:solidFill>
                <a:latin typeface="Microsoft JhengHei" panose="020B0604030504040204" charset="-120"/>
                <a:ea typeface="Microsoft JhengHei" panose="020B0604030504040204" charset="-120"/>
              </a:defRPr>
            </a:lvl2pPr>
            <a:lvl3pPr marL="1143000" indent="-228600" eaLnBrk="0" hangingPunct="0">
              <a:spcBef>
                <a:spcPct val="20000"/>
              </a:spcBef>
              <a:buChar char="•"/>
              <a:defRPr kumimoji="1" sz="2000" b="1">
                <a:solidFill>
                  <a:sysClr val="windowText" lastClr="000000"/>
                </a:solidFill>
                <a:latin typeface="Microsoft JhengHei" panose="020B0604030504040204" charset="-120"/>
                <a:ea typeface="Microsoft JhengHei" panose="020B0604030504040204" charset="-120"/>
              </a:defRPr>
            </a:lvl3pPr>
            <a:lvl4pPr marL="1600200" indent="-228600" eaLnBrk="0" hangingPunct="0">
              <a:spcBef>
                <a:spcPct val="20000"/>
              </a:spcBef>
              <a:buChar char="–"/>
              <a:defRPr kumimoji="1" b="1">
                <a:solidFill>
                  <a:sysClr val="windowText" lastClr="000000"/>
                </a:solidFill>
                <a:latin typeface="Microsoft JhengHei" panose="020B0604030504040204" charset="-120"/>
                <a:ea typeface="Microsoft JhengHei" panose="020B0604030504040204" charset="-120"/>
              </a:defRPr>
            </a:lvl4pPr>
            <a:lvl5pPr marL="2057400" indent="-228600" eaLnBrk="0" hangingPunct="0">
              <a:spcBef>
                <a:spcPct val="20000"/>
              </a:spcBef>
              <a:buChar char="»"/>
              <a:defRPr kumimoji="1" sz="2000">
                <a:solidFill>
                  <a:sysClr val="window" lastClr="FFFFFF"/>
                </a:solidFill>
                <a:latin typeface="Arial" panose="020B0604020202020204" pitchFamily="34" charset="0"/>
                <a:ea typeface="PMingLiU" panose="02020500000000000000" pitchFamily="18" charset="-120"/>
              </a:defRPr>
            </a:lvl5pPr>
            <a:lvl6pPr marL="25146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6pPr>
            <a:lvl7pPr marL="29718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7pPr>
            <a:lvl8pPr marL="34290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8pPr>
            <a:lvl9pPr marL="3886200" indent="-228600" eaLnBrk="0" fontAlgn="base" hangingPunct="0">
              <a:spcBef>
                <a:spcPct val="20000"/>
              </a:spcBef>
              <a:spcAft>
                <a:spcPct val="0"/>
              </a:spcAft>
              <a:buChar char="»"/>
              <a:defRPr kumimoji="1" sz="2000">
                <a:solidFill>
                  <a:sysClr val="window" lastClr="FFFFFF"/>
                </a:solidFill>
                <a:latin typeface="Arial" panose="020B0604020202020204" pitchFamily="34" charset="0"/>
                <a:ea typeface="PMingLiU" panose="02020500000000000000" pitchFamily="18" charset="-120"/>
              </a:defRPr>
            </a:lvl9pPr>
          </a:lstStyle>
          <a:p>
            <a:pPr algn="ctr" eaLnBrk="1" hangingPunct="1">
              <a:spcBef>
                <a:spcPct val="0"/>
              </a:spcBef>
              <a:buFontTx/>
              <a:buNone/>
            </a:pPr>
            <a:endParaRPr lang="zh-TW" altLang="en-US" sz="2400" b="0" dirty="0">
              <a:solidFill>
                <a:sysClr val="window" lastClr="FFFFFF"/>
              </a:solidFill>
              <a:latin typeface="Calibri" panose="020F0502020204030204" charset="0"/>
              <a:ea typeface="PMingLiU" panose="02020500000000000000" pitchFamily="18" charset="-120"/>
              <a:sym typeface="Arial" panose="020B0604020202020204" pitchFamily="34" charset="0"/>
            </a:endParaRPr>
          </a:p>
        </p:txBody>
      </p:sp>
      <p:sp>
        <p:nvSpPr>
          <p:cNvPr id="28" name="椭圆 27"/>
          <p:cNvSpPr/>
          <p:nvPr>
            <p:custDataLst>
              <p:tags r:id="rId8"/>
            </p:custDataLst>
          </p:nvPr>
        </p:nvSpPr>
        <p:spPr>
          <a:xfrm>
            <a:off x="894703" y="2918081"/>
            <a:ext cx="1183822" cy="1183823"/>
          </a:xfrm>
          <a:prstGeom prst="ellipse">
            <a:avLst/>
          </a:prstGeom>
          <a:solidFill>
            <a:srgbClr val="E7658A"/>
          </a:solidFill>
          <a:ln>
            <a:noFill/>
          </a:ln>
        </p:spPr>
        <p:style>
          <a:lnRef idx="2">
            <a:srgbClr val="FA8550">
              <a:shade val="50000"/>
            </a:srgbClr>
          </a:lnRef>
          <a:fillRef idx="1">
            <a:srgbClr val="FA8550"/>
          </a:fillRef>
          <a:effectRef idx="0">
            <a:srgbClr val="FA8550"/>
          </a:effectRef>
          <a:fontRef idx="minor">
            <a:sysClr val="window" lastClr="FFFFFF"/>
          </a:fontRef>
        </p:style>
        <p:txBody>
          <a:bodyPr lIns="0" tIns="0" rIns="0" bIns="0" rtlCol="0" anchor="ctr"/>
          <a:lstStyle/>
          <a:p>
            <a:pPr algn="ctr"/>
            <a:r>
              <a:rPr lang="en-US" altLang="zh-TW" sz="1600" b="1" dirty="0">
                <a:solidFill>
                  <a:sysClr val="window" lastClr="FFFFFF"/>
                </a:solidFill>
                <a:latin typeface="微软雅黑" panose="020B0503020204020204" charset="-122"/>
                <a:ea typeface="微软雅黑" panose="020B0503020204020204" charset="-122"/>
                <a:sym typeface="Arial" panose="020B0604020202020204" pitchFamily="34" charset="0"/>
              </a:rPr>
              <a:t>内部和外部维度</a:t>
            </a:r>
            <a:endParaRPr lang="en-US" altLang="zh-TW" sz="1600" b="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1"/>
          <p:nvPr>
            <p:custDataLst>
              <p:tags r:id="rId9"/>
            </p:custDataLst>
          </p:nvPr>
        </p:nvSpPr>
        <p:spPr>
          <a:xfrm>
            <a:off x="6150610" y="2186305"/>
            <a:ext cx="5139055" cy="398780"/>
          </a:xfrm>
          <a:prstGeom prst="rect">
            <a:avLst/>
          </a:prstGeom>
          <a:noFill/>
        </p:spPr>
        <p:txBody>
          <a:bodyPr wrap="square" rtlCol="0" anchor="t">
            <a:spAutoFit/>
          </a:bodyPr>
          <a:p>
            <a:r>
              <a:rPr lang="zh-CN" altLang="en-US" sz="2000">
                <a:solidFill>
                  <a:srgbClr val="9BD8C8"/>
                </a:solidFill>
                <a:latin typeface="楷体" panose="02010609060101010101" charset="-122"/>
                <a:ea typeface="楷体" panose="02010609060101010101" charset="-122"/>
              </a:rPr>
              <a:t>主体：专业团体、教育行政人员、社会人员</a:t>
            </a:r>
            <a:endParaRPr lang="zh-CN" altLang="en-US" sz="2000">
              <a:solidFill>
                <a:srgbClr val="9BD8C8"/>
              </a:solidFill>
              <a:latin typeface="楷体" panose="02010609060101010101" charset="-122"/>
              <a:ea typeface="楷体" panose="02010609060101010101" charset="-122"/>
            </a:endParaRPr>
          </a:p>
        </p:txBody>
      </p:sp>
      <p:sp>
        <p:nvSpPr>
          <p:cNvPr id="33" name="文本框 32"/>
          <p:cNvSpPr txBox="1"/>
          <p:nvPr>
            <p:custDataLst>
              <p:tags r:id="rId10"/>
            </p:custDataLst>
          </p:nvPr>
        </p:nvSpPr>
        <p:spPr>
          <a:xfrm>
            <a:off x="6150610" y="4495165"/>
            <a:ext cx="3409315" cy="398780"/>
          </a:xfrm>
          <a:prstGeom prst="rect">
            <a:avLst/>
          </a:prstGeom>
          <a:noFill/>
        </p:spPr>
        <p:txBody>
          <a:bodyPr wrap="square" rtlCol="0" anchor="t">
            <a:spAutoFit/>
          </a:bodyPr>
          <a:p>
            <a:r>
              <a:rPr lang="zh-CN" altLang="en-US" sz="2000">
                <a:solidFill>
                  <a:srgbClr val="FFD960"/>
                </a:solidFill>
                <a:latin typeface="楷体" panose="02010609060101010101" charset="-122"/>
                <a:ea typeface="楷体" panose="02010609060101010101" charset="-122"/>
              </a:rPr>
              <a:t>主体：教师、家长、幼儿</a:t>
            </a:r>
            <a:endParaRPr lang="zh-CN" altLang="en-US" sz="2000">
              <a:solidFill>
                <a:srgbClr val="FFD960"/>
              </a:solidFill>
              <a:latin typeface="楷体" panose="02010609060101010101" charset="-122"/>
              <a:ea typeface="楷体" panose="02010609060101010101" charset="-122"/>
            </a:endParaRPr>
          </a:p>
        </p:txBody>
      </p:sp>
      <p:sp>
        <p:nvSpPr>
          <p:cNvPr id="43" name="文本框 42"/>
          <p:cNvSpPr txBox="1"/>
          <p:nvPr>
            <p:custDataLst>
              <p:tags r:id="rId11"/>
            </p:custDataLst>
          </p:nvPr>
        </p:nvSpPr>
        <p:spPr>
          <a:xfrm>
            <a:off x="3901440" y="2775585"/>
            <a:ext cx="7137400" cy="1424940"/>
          </a:xfrm>
          <a:prstGeom prst="rect">
            <a:avLst/>
          </a:prstGeom>
          <a:noFill/>
        </p:spPr>
        <p:txBody>
          <a:bodyPr wrap="square" rtlCol="0">
            <a:spAutoFit/>
          </a:bodyPr>
          <a:p>
            <a:pPr indent="0" fontAlgn="auto">
              <a:lnSpc>
                <a:spcPct val="100000"/>
              </a:lnSpc>
              <a:spcAft>
                <a:spcPts val="800"/>
              </a:spcAft>
            </a:pPr>
            <a:r>
              <a:rPr lang="zh-CN" altLang="en-US" sz="1600">
                <a:latin typeface="微软雅黑" panose="020B0503020204020204" charset="-122"/>
                <a:ea typeface="微软雅黑" panose="020B0503020204020204" charset="-122"/>
              </a:rPr>
              <a:t>由专门的人员组织实施的。从外部来评价幼儿科学教育活动，往往能够获得比较客观、可信的结果，并且具有一定的可比性。</a:t>
            </a:r>
            <a:endParaRPr lang="zh-CN" altLang="en-US" sz="1600">
              <a:latin typeface="微软雅黑" panose="020B0503020204020204" charset="-122"/>
              <a:ea typeface="微软雅黑" panose="020B0503020204020204" charset="-122"/>
            </a:endParaRPr>
          </a:p>
          <a:p>
            <a:pPr indent="0" fontAlgn="auto">
              <a:lnSpc>
                <a:spcPct val="100000"/>
              </a:lnSpc>
              <a:spcAft>
                <a:spcPts val="800"/>
              </a:spcAft>
            </a:pPr>
            <a:r>
              <a:rPr lang="zh-CN" altLang="en-US" sz="1600" b="1">
                <a:latin typeface="微软雅黑" panose="020B0503020204020204" charset="-122"/>
                <a:ea typeface="微软雅黑" panose="020B0503020204020204" charset="-122"/>
              </a:rPr>
              <a:t>不足之处：</a:t>
            </a:r>
            <a:r>
              <a:rPr lang="zh-CN" altLang="en-US" sz="1600">
                <a:latin typeface="微软雅黑" panose="020B0503020204020204" charset="-122"/>
                <a:ea typeface="微软雅黑" panose="020B0503020204020204" charset="-122"/>
              </a:rPr>
              <a:t>由于评价者是外在于教育活动的观察者而没有参与到活动中，甚至对教育活动的过程一无所知而只是对活动的结果加以评价，容易导致评价信息的不完整。</a:t>
            </a:r>
            <a:endParaRPr lang="zh-CN" altLang="en-US" sz="1600">
              <a:latin typeface="微软雅黑" panose="020B0503020204020204" charset="-122"/>
              <a:ea typeface="微软雅黑" panose="020B0503020204020204" charset="-122"/>
            </a:endParaRPr>
          </a:p>
        </p:txBody>
      </p:sp>
      <p:sp>
        <p:nvSpPr>
          <p:cNvPr id="2" name="文本框 1"/>
          <p:cNvSpPr txBox="1"/>
          <p:nvPr>
            <p:custDataLst>
              <p:tags r:id="rId12"/>
            </p:custDataLst>
          </p:nvPr>
        </p:nvSpPr>
        <p:spPr>
          <a:xfrm>
            <a:off x="3901440" y="5165090"/>
            <a:ext cx="7137400" cy="686435"/>
          </a:xfrm>
          <a:prstGeom prst="rect">
            <a:avLst/>
          </a:prstGeom>
          <a:noFill/>
        </p:spPr>
        <p:txBody>
          <a:bodyPr wrap="square" rtlCol="0">
            <a:spAutoFit/>
          </a:bodyPr>
          <a:p>
            <a:pPr marL="285750" indent="-285750" fontAlgn="auto">
              <a:lnSpc>
                <a:spcPct val="100000"/>
              </a:lnSpc>
              <a:spcAft>
                <a:spcPts val="800"/>
              </a:spcAft>
              <a:buFont typeface="Wingdings" panose="05000000000000000000" charset="0"/>
              <a:buChar char="u"/>
            </a:pPr>
            <a:r>
              <a:rPr lang="zh-CN" altLang="en-US" sz="1600">
                <a:latin typeface="微软雅黑" panose="020B0503020204020204" charset="-122"/>
                <a:ea typeface="微软雅黑" panose="020B0503020204020204" charset="-122"/>
              </a:rPr>
              <a:t>教师对自身教学的评价</a:t>
            </a:r>
            <a:endParaRPr lang="zh-CN" altLang="en-US" sz="1600">
              <a:latin typeface="微软雅黑" panose="020B0503020204020204" charset="-122"/>
              <a:ea typeface="微软雅黑" panose="020B0503020204020204" charset="-122"/>
            </a:endParaRPr>
          </a:p>
          <a:p>
            <a:pPr marL="285750" indent="-285750" fontAlgn="auto">
              <a:lnSpc>
                <a:spcPct val="100000"/>
              </a:lnSpc>
              <a:spcAft>
                <a:spcPts val="800"/>
              </a:spcAft>
              <a:buFont typeface="Wingdings" panose="05000000000000000000" charset="0"/>
              <a:buChar char="u"/>
            </a:pPr>
            <a:r>
              <a:rPr lang="zh-CN" altLang="en-US" sz="1600">
                <a:latin typeface="微软雅黑" panose="020B0503020204020204" charset="-122"/>
                <a:ea typeface="微软雅黑" panose="020B0503020204020204" charset="-122"/>
              </a:rPr>
              <a:t>幼儿对自身学习过程和结果的评价</a:t>
            </a:r>
            <a:endParaRPr lang="zh-CN" altLang="en-US" sz="1600">
              <a:latin typeface="微软雅黑" panose="020B0503020204020204" charset="-122"/>
              <a:ea typeface="微软雅黑" panose="020B0503020204020204" charset="-122"/>
            </a:endParaRPr>
          </a:p>
        </p:txBody>
      </p:sp>
    </p:spTree>
    <p:custDataLst>
      <p:tags r:id="rId1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rot="540000">
            <a:off x="6087745" y="2382520"/>
            <a:ext cx="5314315" cy="2651125"/>
          </a:xfrm>
          <a:prstGeom prst="rect">
            <a:avLst/>
          </a:prstGeom>
          <a:noFill/>
        </p:spPr>
        <p:txBody>
          <a:bodyPr wrap="square" rtlCol="0" anchor="t">
            <a:spAutoFit/>
          </a:bodyPr>
          <a:p>
            <a:pPr algn="ctr">
              <a:lnSpc>
                <a:spcPct val="160000"/>
              </a:lnSpc>
            </a:pPr>
            <a:r>
              <a:rPr lang="zh-CN" altLang="en-US" sz="3200" b="1" dirty="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第三节  </a:t>
            </a:r>
            <a:endParaRPr lang="zh-CN" altLang="en-US" sz="3200" b="1" dirty="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lnSpc>
                <a:spcPct val="160000"/>
              </a:lnSpc>
            </a:pPr>
            <a:r>
              <a:rPr lang="zh-CN" altLang="en-US" sz="3600" dirty="0">
                <a:solidFill>
                  <a:schemeClr val="accent6">
                    <a:lumMod val="25000"/>
                  </a:schemeClr>
                </a:solidFill>
                <a:latin typeface="微软雅黑" panose="020B0503020204020204" charset="-122"/>
                <a:ea typeface="微软雅黑" panose="020B0503020204020204" charset="-122"/>
                <a:cs typeface="微软雅黑" panose="020B0503020204020204" charset="-122"/>
                <a:sym typeface="+mn-ea"/>
              </a:rPr>
              <a:t>幼儿科学教育评价</a:t>
            </a:r>
            <a:endParaRPr lang="zh-CN" altLang="en-US" sz="3600" dirty="0">
              <a:solidFill>
                <a:schemeClr val="accent6">
                  <a:lumMod val="25000"/>
                </a:schemeClr>
              </a:solidFill>
              <a:latin typeface="微软雅黑" panose="020B0503020204020204" charset="-122"/>
              <a:ea typeface="微软雅黑" panose="020B0503020204020204" charset="-122"/>
              <a:cs typeface="微软雅黑" panose="020B0503020204020204" charset="-122"/>
              <a:sym typeface="+mn-ea"/>
            </a:endParaRPr>
          </a:p>
          <a:p>
            <a:pPr algn="ctr">
              <a:lnSpc>
                <a:spcPct val="160000"/>
              </a:lnSpc>
            </a:pPr>
            <a:r>
              <a:rPr lang="zh-CN" altLang="en-US" sz="3600" dirty="0">
                <a:solidFill>
                  <a:schemeClr val="accent6">
                    <a:lumMod val="25000"/>
                  </a:schemeClr>
                </a:solidFill>
                <a:latin typeface="微软雅黑" panose="020B0503020204020204" charset="-122"/>
                <a:ea typeface="微软雅黑" panose="020B0503020204020204" charset="-122"/>
                <a:cs typeface="微软雅黑" panose="020B0503020204020204" charset="-122"/>
                <a:sym typeface="+mn-ea"/>
              </a:rPr>
              <a:t>的方式</a:t>
            </a:r>
            <a:endParaRPr lang="zh-CN" altLang="en-US" sz="3600" dirty="0">
              <a:solidFill>
                <a:schemeClr val="accent6">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spd="slow" advClick="0" advTm="0">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一、集体评价</a:t>
            </a:r>
            <a:endParaRPr lang="zh-CN" altLang="en-US" sz="3200" b="1">
              <a:latin typeface="方正少儿_GBK" panose="03000509000000000000" charset="-122"/>
              <a:ea typeface="方正少儿_GBK" panose="03000509000000000000" charset="-122"/>
              <a:sym typeface="+mn-ea"/>
            </a:endParaRPr>
          </a:p>
        </p:txBody>
      </p:sp>
      <p:sp>
        <p:nvSpPr>
          <p:cNvPr id="6" name="圆角矩形 5"/>
          <p:cNvSpPr/>
          <p:nvPr/>
        </p:nvSpPr>
        <p:spPr>
          <a:xfrm>
            <a:off x="245745" y="1417320"/>
            <a:ext cx="11734800" cy="4723130"/>
          </a:xfrm>
          <a:prstGeom prst="roundRect">
            <a:avLst/>
          </a:prstGeom>
          <a:noFill/>
          <a:ln w="28575" cmpd="sng">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文本框 1"/>
          <p:cNvSpPr txBox="1"/>
          <p:nvPr/>
        </p:nvSpPr>
        <p:spPr>
          <a:xfrm>
            <a:off x="5040630" y="2193290"/>
            <a:ext cx="5631180" cy="2454910"/>
          </a:xfrm>
          <a:prstGeom prst="rect">
            <a:avLst/>
          </a:prstGeom>
          <a:noFill/>
        </p:spPr>
        <p:txBody>
          <a:bodyPr wrap="square" rtlCol="0" anchor="t">
            <a:spAutoFit/>
          </a:bodyPr>
          <a:p>
            <a:pPr>
              <a:lnSpc>
                <a:spcPct val="160000"/>
              </a:lnSpc>
            </a:pPr>
            <a:r>
              <a:rPr sz="2000" b="1">
                <a:solidFill>
                  <a:schemeClr val="tx2">
                    <a:lumMod val="50000"/>
                  </a:schemeClr>
                </a:solidFill>
                <a:latin typeface="微软雅黑" panose="020B0503020204020204" charset="-122"/>
                <a:ea typeface="微软雅黑" panose="020B0503020204020204" charset="-122"/>
              </a:rPr>
              <a:t>集体评价</a:t>
            </a:r>
            <a:r>
              <a:rPr>
                <a:solidFill>
                  <a:schemeClr val="tx2">
                    <a:lumMod val="50000"/>
                  </a:schemeClr>
                </a:solidFill>
                <a:latin typeface="微软雅黑" panose="020B0503020204020204" charset="-122"/>
                <a:ea typeface="微软雅黑" panose="020B0503020204020204" charset="-122"/>
              </a:rPr>
              <a:t>是指教师把幼儿集中在一起进行讲评。  </a:t>
            </a:r>
            <a:endParaRPr>
              <a:solidFill>
                <a:schemeClr val="tx2">
                  <a:lumMod val="50000"/>
                </a:schemeClr>
              </a:solidFill>
              <a:latin typeface="微软雅黑" panose="020B0503020204020204" charset="-122"/>
              <a:ea typeface="微软雅黑" panose="020B0503020204020204" charset="-122"/>
            </a:endParaRPr>
          </a:p>
          <a:p>
            <a:pPr>
              <a:lnSpc>
                <a:spcPct val="160000"/>
              </a:lnSpc>
            </a:pPr>
            <a:endParaRPr sz="2000" b="1">
              <a:solidFill>
                <a:schemeClr val="tx2">
                  <a:lumMod val="50000"/>
                </a:schemeClr>
              </a:solidFill>
              <a:latin typeface="微软雅黑" panose="020B0503020204020204" charset="-122"/>
              <a:ea typeface="微软雅黑" panose="020B0503020204020204" charset="-122"/>
            </a:endParaRPr>
          </a:p>
          <a:p>
            <a:pPr>
              <a:lnSpc>
                <a:spcPct val="160000"/>
              </a:lnSpc>
            </a:pPr>
            <a:r>
              <a:rPr sz="2000" b="1">
                <a:solidFill>
                  <a:schemeClr val="tx2">
                    <a:lumMod val="50000"/>
                  </a:schemeClr>
                </a:solidFill>
                <a:latin typeface="微软雅黑" panose="020B0503020204020204" charset="-122"/>
                <a:ea typeface="微软雅黑" panose="020B0503020204020204" charset="-122"/>
              </a:rPr>
              <a:t>教师的评价方式</a:t>
            </a:r>
            <a:r>
              <a:rPr lang="zh-CN" sz="2000" b="1">
                <a:solidFill>
                  <a:schemeClr val="tx2">
                    <a:lumMod val="50000"/>
                  </a:schemeClr>
                </a:solidFill>
                <a:latin typeface="微软雅黑" panose="020B0503020204020204" charset="-122"/>
                <a:ea typeface="微软雅黑" panose="020B0503020204020204" charset="-122"/>
              </a:rPr>
              <a:t>：</a:t>
            </a:r>
            <a:endParaRPr lang="zh-CN" b="1">
              <a:solidFill>
                <a:schemeClr val="tx2">
                  <a:lumMod val="50000"/>
                </a:schemeClr>
              </a:solidFill>
              <a:latin typeface="微软雅黑" panose="020B0503020204020204" charset="-122"/>
              <a:ea typeface="微软雅黑" panose="020B0503020204020204" charset="-122"/>
            </a:endParaRPr>
          </a:p>
          <a:p>
            <a:pPr marL="285750" indent="-285750">
              <a:lnSpc>
                <a:spcPct val="160000"/>
              </a:lnSpc>
              <a:buFont typeface="Wingdings" panose="05000000000000000000" charset="0"/>
              <a:buChar char="p"/>
            </a:pPr>
            <a:r>
              <a:rPr>
                <a:solidFill>
                  <a:schemeClr val="tx2">
                    <a:lumMod val="50000"/>
                  </a:schemeClr>
                </a:solidFill>
                <a:latin typeface="微软雅黑" panose="020B0503020204020204" charset="-122"/>
                <a:ea typeface="微软雅黑" panose="020B0503020204020204" charset="-122"/>
              </a:rPr>
              <a:t>语言的评价</a:t>
            </a:r>
            <a:endParaRPr>
              <a:solidFill>
                <a:schemeClr val="tx2">
                  <a:lumMod val="50000"/>
                </a:schemeClr>
              </a:solidFill>
              <a:latin typeface="微软雅黑" panose="020B0503020204020204" charset="-122"/>
              <a:ea typeface="微软雅黑" panose="020B0503020204020204" charset="-122"/>
            </a:endParaRPr>
          </a:p>
          <a:p>
            <a:pPr marL="285750" indent="-285750">
              <a:lnSpc>
                <a:spcPct val="160000"/>
              </a:lnSpc>
              <a:buFont typeface="Wingdings" panose="05000000000000000000" charset="0"/>
              <a:buChar char="p"/>
            </a:pPr>
            <a:r>
              <a:rPr>
                <a:solidFill>
                  <a:schemeClr val="tx2">
                    <a:lumMod val="50000"/>
                  </a:schemeClr>
                </a:solidFill>
                <a:latin typeface="微软雅黑" panose="020B0503020204020204" charset="-122"/>
                <a:ea typeface="微软雅黑" panose="020B0503020204020204" charset="-122"/>
              </a:rPr>
              <a:t>非语言的评价（如眼神、动作、语气等）</a:t>
            </a:r>
            <a:endParaRPr>
              <a:solidFill>
                <a:schemeClr val="tx2">
                  <a:lumMod val="50000"/>
                </a:schemeClr>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rcRect l="4801" r="8001"/>
          <a:stretch>
            <a:fillRect/>
          </a:stretch>
        </p:blipFill>
        <p:spPr>
          <a:xfrm>
            <a:off x="864235" y="2193290"/>
            <a:ext cx="3593465" cy="3171190"/>
          </a:xfrm>
          <a:prstGeom prst="ellipse">
            <a:avLst/>
          </a:prstGeom>
          <a:ln w="22225">
            <a:solidFill>
              <a:schemeClr val="accent3">
                <a:lumMod val="50000"/>
              </a:schemeClr>
            </a:solidFill>
          </a:ln>
          <a:effectLst>
            <a:outerShdw blurRad="431800" dist="50800" dir="5400000" sx="79000" sy="79000" algn="ctr" rotWithShape="0">
              <a:srgbClr val="000000">
                <a:alpha val="31000"/>
              </a:srgbClr>
            </a:outerShdw>
          </a:effectLst>
        </p:spPr>
      </p:pic>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二、相互评价</a:t>
            </a:r>
            <a:endParaRPr lang="zh-CN" altLang="en-US" sz="3200" b="1">
              <a:latin typeface="方正少儿_GBK" panose="03000509000000000000" charset="-122"/>
              <a:ea typeface="方正少儿_GBK" panose="03000509000000000000" charset="-122"/>
              <a:sym typeface="+mn-ea"/>
            </a:endParaRPr>
          </a:p>
        </p:txBody>
      </p:sp>
      <p:sp>
        <p:nvSpPr>
          <p:cNvPr id="6" name="圆角矩形 5"/>
          <p:cNvSpPr/>
          <p:nvPr/>
        </p:nvSpPr>
        <p:spPr>
          <a:xfrm>
            <a:off x="245745" y="1417320"/>
            <a:ext cx="11734800" cy="4723130"/>
          </a:xfrm>
          <a:prstGeom prst="roundRect">
            <a:avLst/>
          </a:prstGeom>
          <a:noFill/>
          <a:ln w="28575" cmpd="sng">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 name="文本框 1"/>
          <p:cNvSpPr txBox="1"/>
          <p:nvPr/>
        </p:nvSpPr>
        <p:spPr>
          <a:xfrm>
            <a:off x="4184650" y="1774825"/>
            <a:ext cx="7447915" cy="2584450"/>
          </a:xfrm>
          <a:prstGeom prst="rect">
            <a:avLst/>
          </a:prstGeom>
          <a:noFill/>
        </p:spPr>
        <p:txBody>
          <a:bodyPr wrap="square" rtlCol="0" anchor="t">
            <a:spAutoFit/>
          </a:bodyPr>
          <a:p>
            <a:pPr>
              <a:lnSpc>
                <a:spcPct val="150000"/>
              </a:lnSpc>
            </a:pPr>
            <a:r>
              <a:rPr lang="en-US">
                <a:solidFill>
                  <a:schemeClr val="tx2">
                    <a:lumMod val="50000"/>
                  </a:schemeClr>
                </a:solidFill>
                <a:latin typeface="微软雅黑" panose="020B0503020204020204" charset="-122"/>
                <a:ea typeface="微软雅黑" panose="020B0503020204020204" charset="-122"/>
              </a:rPr>
              <a:t>    </a:t>
            </a:r>
            <a:r>
              <a:rPr>
                <a:solidFill>
                  <a:schemeClr val="tx2">
                    <a:lumMod val="50000"/>
                  </a:schemeClr>
                </a:solidFill>
                <a:latin typeface="微软雅黑" panose="020B0503020204020204" charset="-122"/>
                <a:ea typeface="微软雅黑" panose="020B0503020204020204" charset="-122"/>
              </a:rPr>
              <a:t>让幼儿以小组为单位进行评价活动。</a:t>
            </a:r>
            <a:endParaRPr>
              <a:solidFill>
                <a:schemeClr val="tx2">
                  <a:lumMod val="50000"/>
                </a:schemeClr>
              </a:solidFill>
              <a:latin typeface="微软雅黑" panose="020B0503020204020204" charset="-122"/>
              <a:ea typeface="微软雅黑" panose="020B0503020204020204" charset="-122"/>
            </a:endParaRPr>
          </a:p>
          <a:p>
            <a:pPr>
              <a:lnSpc>
                <a:spcPct val="150000"/>
              </a:lnSpc>
            </a:pPr>
            <a:r>
              <a:rPr>
                <a:solidFill>
                  <a:schemeClr val="tx2">
                    <a:lumMod val="50000"/>
                  </a:schemeClr>
                </a:solidFill>
                <a:latin typeface="微软雅黑" panose="020B0503020204020204" charset="-122"/>
                <a:ea typeface="微软雅黑" panose="020B0503020204020204" charset="-122"/>
              </a:rPr>
              <a:t> </a:t>
            </a:r>
            <a:r>
              <a:rPr lang="en-US">
                <a:solidFill>
                  <a:schemeClr val="tx2">
                    <a:lumMod val="50000"/>
                  </a:schemeClr>
                </a:solidFill>
                <a:latin typeface="微软雅黑" panose="020B0503020204020204" charset="-122"/>
                <a:ea typeface="微软雅黑" panose="020B0503020204020204" charset="-122"/>
              </a:rPr>
              <a:t>   </a:t>
            </a:r>
            <a:r>
              <a:rPr>
                <a:solidFill>
                  <a:schemeClr val="tx2">
                    <a:lumMod val="50000"/>
                  </a:schemeClr>
                </a:solidFill>
                <a:latin typeface="楷体" panose="02010609060101010101" charset="-122"/>
                <a:ea typeface="楷体" panose="02010609060101010101" charset="-122"/>
              </a:rPr>
              <a:t>例如，大班科学活动“小刺猬”要求幼儿运用山芋和吸管做一只小刺猬，做好后教师又组织幼儿说说自己做的刺猬，也说说别的小朋友做的刺猬。评价对他们来说也充满了游戏性：“他的刺猬长的刺最多！”“他的刺猬的刺长得最结实！”“她做的刺猬眼睛大大的。”“他的刺猬没有尾巴！”“她做的刺猬只有一只眼睛”等。</a:t>
            </a:r>
            <a:endParaRPr>
              <a:solidFill>
                <a:schemeClr val="tx2">
                  <a:lumMod val="50000"/>
                </a:schemeClr>
              </a:solidFill>
              <a:latin typeface="楷体" panose="02010609060101010101" charset="-122"/>
              <a:ea typeface="楷体" panose="02010609060101010101" charset="-122"/>
            </a:endParaRPr>
          </a:p>
        </p:txBody>
      </p:sp>
      <p:sp>
        <p:nvSpPr>
          <p:cNvPr id="8" name="文本框 7"/>
          <p:cNvSpPr txBox="1"/>
          <p:nvPr/>
        </p:nvSpPr>
        <p:spPr>
          <a:xfrm>
            <a:off x="626110" y="4695190"/>
            <a:ext cx="10939780" cy="922020"/>
          </a:xfrm>
          <a:prstGeom prst="rect">
            <a:avLst/>
          </a:prstGeom>
          <a:noFill/>
        </p:spPr>
        <p:txBody>
          <a:bodyPr wrap="square" rtlCol="0">
            <a:spAutoFit/>
          </a:bodyPr>
          <a:p>
            <a:pPr algn="l">
              <a:lnSpc>
                <a:spcPct val="150000"/>
              </a:lnSpc>
            </a:pPr>
            <a:r>
              <a:rPr>
                <a:solidFill>
                  <a:srgbClr val="FF0000"/>
                </a:solidFill>
                <a:latin typeface="微软雅黑" panose="020B0503020204020204" charset="-122"/>
                <a:ea typeface="微软雅黑" panose="020B0503020204020204" charset="-122"/>
                <a:sym typeface="+mn-ea"/>
              </a:rPr>
              <a:t>   相互评价打破了传统评价中教师言谈的呆板模式和严肃气氛，给幼儿保留了更多的活动和交流的自由。在观察类、实验操作类科学活动，以及科技小制作活动中常采用这种评价方式。</a:t>
            </a:r>
            <a:endParaRPr>
              <a:solidFill>
                <a:srgbClr val="FF0000"/>
              </a:solidFill>
              <a:latin typeface="微软雅黑" panose="020B0503020204020204" charset="-122"/>
              <a:ea typeface="微软雅黑" panose="020B0503020204020204" charset="-122"/>
              <a:sym typeface="+mn-ea"/>
            </a:endParaRPr>
          </a:p>
        </p:txBody>
      </p:sp>
      <p:pic>
        <p:nvPicPr>
          <p:cNvPr id="3" name="图片 2" descr="u=2608154449,3557249064&amp;fm=253&amp;fmt=auto&amp;app=138&amp;f=JPEG.webp"/>
          <p:cNvPicPr>
            <a:picLocks noChangeAspect="1"/>
          </p:cNvPicPr>
          <p:nvPr/>
        </p:nvPicPr>
        <p:blipFill>
          <a:blip r:embed="rId2"/>
          <a:stretch>
            <a:fillRect/>
          </a:stretch>
        </p:blipFill>
        <p:spPr>
          <a:xfrm>
            <a:off x="713105" y="1917065"/>
            <a:ext cx="3207385" cy="2404110"/>
          </a:xfrm>
          <a:prstGeom prst="ellipse">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528789" y="2084437"/>
            <a:ext cx="1531941" cy="1151165"/>
          </a:xfrm>
          <a:prstGeom prst="rect">
            <a:avLst/>
          </a:prstGeom>
          <a:noFill/>
        </p:spPr>
        <p:txBody>
          <a:bodyPr wrap="square" rtlCol="0" anchor="ctr" anchorCtr="0">
            <a:normAutofit/>
          </a:bodyPr>
          <a:lstStyle/>
          <a:p>
            <a:pPr algn="ctr"/>
            <a:r>
              <a:rPr lang="en-US" altLang="zh-TW" sz="6600" dirty="0">
                <a:solidFill>
                  <a:schemeClr val="accent1"/>
                </a:solidFill>
              </a:rPr>
              <a:t>01/</a:t>
            </a:r>
            <a:endParaRPr lang="zh-TW" altLang="en-US" sz="6600" dirty="0">
              <a:solidFill>
                <a:schemeClr val="accent1"/>
              </a:solidFill>
            </a:endParaRPr>
          </a:p>
        </p:txBody>
      </p:sp>
      <p:sp>
        <p:nvSpPr>
          <p:cNvPr id="9" name="文本框 8"/>
          <p:cNvSpPr txBox="1"/>
          <p:nvPr>
            <p:custDataLst>
              <p:tags r:id="rId2"/>
            </p:custDataLst>
          </p:nvPr>
        </p:nvSpPr>
        <p:spPr>
          <a:xfrm>
            <a:off x="2528376" y="3390632"/>
            <a:ext cx="1531941" cy="1151165"/>
          </a:xfrm>
          <a:prstGeom prst="rect">
            <a:avLst/>
          </a:prstGeom>
          <a:noFill/>
        </p:spPr>
        <p:txBody>
          <a:bodyPr wrap="square" rtlCol="0" anchor="ctr" anchorCtr="0">
            <a:normAutofit/>
          </a:bodyPr>
          <a:lstStyle/>
          <a:p>
            <a:pPr algn="ctr"/>
            <a:r>
              <a:rPr lang="en-US" altLang="zh-TW" sz="6600" dirty="0">
                <a:solidFill>
                  <a:schemeClr val="accent1"/>
                </a:solidFill>
              </a:rPr>
              <a:t>02/</a:t>
            </a:r>
            <a:endParaRPr lang="zh-TW" altLang="en-US" sz="6600" dirty="0">
              <a:solidFill>
                <a:schemeClr val="accent1"/>
              </a:solidFill>
            </a:endParaRPr>
          </a:p>
        </p:txBody>
      </p:sp>
      <p:sp>
        <p:nvSpPr>
          <p:cNvPr id="4" name="文本框 3"/>
          <p:cNvSpPr txBox="1"/>
          <p:nvPr>
            <p:custDataLst>
              <p:tags r:id="rId3"/>
            </p:custDataLst>
          </p:nvPr>
        </p:nvSpPr>
        <p:spPr>
          <a:xfrm>
            <a:off x="4162425" y="3545205"/>
            <a:ext cx="4229735" cy="842010"/>
          </a:xfrm>
          <a:prstGeom prst="rect">
            <a:avLst/>
          </a:prstGeom>
        </p:spPr>
        <p:txBody>
          <a:bodyPr wrap="square" anchor="ctr" anchorCtr="0">
            <a:normAutofit/>
          </a:bodyPr>
          <a:lstStyle>
            <a:defPPr>
              <a:defRPr lang="zh-CN"/>
            </a:defPPr>
            <a:lvl1pPr>
              <a:defRPr sz="2000"/>
            </a:lvl1pPr>
          </a:lstStyle>
          <a:p>
            <a:r>
              <a:rPr lang="zh-CN" altLang="en-US" sz="2400" dirty="0"/>
              <a:t>幼儿科学教育评价的类型 </a:t>
            </a:r>
            <a:endParaRPr lang="zh-CN" altLang="en-US" sz="2400" dirty="0"/>
          </a:p>
        </p:txBody>
      </p:sp>
      <p:sp>
        <p:nvSpPr>
          <p:cNvPr id="7" name="文本框 6"/>
          <p:cNvSpPr txBox="1"/>
          <p:nvPr>
            <p:custDataLst>
              <p:tags r:id="rId4"/>
            </p:custDataLst>
          </p:nvPr>
        </p:nvSpPr>
        <p:spPr>
          <a:xfrm>
            <a:off x="2528265" y="4696549"/>
            <a:ext cx="1531941" cy="1151165"/>
          </a:xfrm>
          <a:prstGeom prst="rect">
            <a:avLst/>
          </a:prstGeom>
          <a:noFill/>
        </p:spPr>
        <p:txBody>
          <a:bodyPr wrap="square" rtlCol="0" anchor="ctr" anchorCtr="0">
            <a:normAutofit/>
          </a:bodyPr>
          <a:lstStyle/>
          <a:p>
            <a:pPr algn="ctr"/>
            <a:r>
              <a:rPr lang="en-US" altLang="zh-TW" sz="6600" dirty="0">
                <a:solidFill>
                  <a:schemeClr val="accent1"/>
                </a:solidFill>
              </a:rPr>
              <a:t>03/</a:t>
            </a:r>
            <a:endParaRPr lang="zh-TW" altLang="en-US" sz="6600" dirty="0">
              <a:solidFill>
                <a:schemeClr val="accent1"/>
              </a:solidFill>
            </a:endParaRPr>
          </a:p>
        </p:txBody>
      </p:sp>
      <p:sp>
        <p:nvSpPr>
          <p:cNvPr id="13" name="文本框 12"/>
          <p:cNvSpPr txBox="1"/>
          <p:nvPr>
            <p:custDataLst>
              <p:tags r:id="rId5"/>
            </p:custDataLst>
          </p:nvPr>
        </p:nvSpPr>
        <p:spPr>
          <a:xfrm>
            <a:off x="4219575" y="4865370"/>
            <a:ext cx="4177665" cy="842010"/>
          </a:xfrm>
          <a:prstGeom prst="rect">
            <a:avLst/>
          </a:prstGeom>
        </p:spPr>
        <p:txBody>
          <a:bodyPr wrap="square" anchor="ctr" anchorCtr="0">
            <a:normAutofit/>
          </a:bodyPr>
          <a:lstStyle>
            <a:defPPr>
              <a:defRPr lang="zh-CN"/>
            </a:defPPr>
            <a:lvl1pPr>
              <a:defRPr sz="2000"/>
            </a:lvl1pPr>
          </a:lstStyle>
          <a:p>
            <a:r>
              <a:rPr lang="zh-CN" altLang="en-US" sz="2400" dirty="0"/>
              <a:t>幼儿科学教育评价的方式 </a:t>
            </a:r>
            <a:endParaRPr lang="zh-CN" altLang="en-US" sz="2400" dirty="0"/>
          </a:p>
        </p:txBody>
      </p:sp>
      <p:sp>
        <p:nvSpPr>
          <p:cNvPr id="14" name="文本框 13"/>
          <p:cNvSpPr txBox="1"/>
          <p:nvPr>
            <p:custDataLst>
              <p:tags r:id="rId6"/>
            </p:custDataLst>
          </p:nvPr>
        </p:nvSpPr>
        <p:spPr>
          <a:xfrm>
            <a:off x="4162425" y="2239645"/>
            <a:ext cx="5691505" cy="842010"/>
          </a:xfrm>
          <a:prstGeom prst="rect">
            <a:avLst/>
          </a:prstGeom>
        </p:spPr>
        <p:txBody>
          <a:bodyPr wrap="square" anchor="ctr" anchorCtr="0">
            <a:normAutofit/>
          </a:bodyPr>
          <a:lstStyle>
            <a:defPPr>
              <a:defRPr lang="zh-CN"/>
            </a:defPPr>
            <a:lvl1pPr>
              <a:defRPr sz="2000"/>
            </a:lvl1pPr>
          </a:lstStyle>
          <a:p>
            <a:r>
              <a:rPr lang="zh-CN" altLang="en-US" sz="2400" dirty="0"/>
              <a:t>幼儿科学教育评价的内涵、意义与要求 </a:t>
            </a:r>
            <a:endParaRPr lang="zh-CN" altLang="en-US" sz="2400" dirty="0"/>
          </a:p>
        </p:txBody>
      </p:sp>
      <p:sp>
        <p:nvSpPr>
          <p:cNvPr id="15" name="文本框 14"/>
          <p:cNvSpPr txBox="1"/>
          <p:nvPr>
            <p:custDataLst>
              <p:tags r:id="rId7"/>
            </p:custDataLst>
          </p:nvPr>
        </p:nvSpPr>
        <p:spPr>
          <a:xfrm>
            <a:off x="2671763" y="800099"/>
            <a:ext cx="6848475" cy="936625"/>
          </a:xfrm>
          <a:prstGeom prst="rect">
            <a:avLst/>
          </a:prstGeom>
        </p:spPr>
        <p:txBody>
          <a:bodyPr vert="horz" lIns="91440" tIns="45720" rIns="91440" bIns="45720" rtlCol="0" anchor="ctr">
            <a:normAutofit/>
          </a:bodyPr>
          <a:lstStyle>
            <a:lvl1pPr algn="ctr">
              <a:lnSpc>
                <a:spcPct val="90000"/>
              </a:lnSpc>
              <a:spcBef>
                <a:spcPct val="0"/>
              </a:spcBef>
              <a:buNone/>
              <a:defRPr sz="4400">
                <a:latin typeface="+mj-lt"/>
                <a:ea typeface="+mj-ea"/>
                <a:cs typeface="+mj-cs"/>
              </a:defRPr>
            </a:lvl1pPr>
          </a:lstStyle>
          <a:p>
            <a:r>
              <a:rPr lang="zh-CN" altLang="en-US" b="1">
                <a:solidFill>
                  <a:schemeClr val="accent4">
                    <a:lumMod val="75000"/>
                  </a:schemeClr>
                </a:solidFill>
              </a:rPr>
              <a:t>目 录</a:t>
            </a:r>
            <a:endParaRPr lang="zh-CN" altLang="en-US" b="1">
              <a:solidFill>
                <a:schemeClr val="accent4">
                  <a:lumMod val="75000"/>
                </a:schemeClr>
              </a:solidFill>
            </a:endParaRPr>
          </a:p>
        </p:txBody>
      </p:sp>
    </p:spTree>
    <p:custDataLst>
      <p:tags r:id="rId8"/>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三、个别评价</a:t>
            </a:r>
            <a:endParaRPr lang="zh-CN" altLang="en-US" sz="3200" b="1">
              <a:latin typeface="方正少儿_GBK" panose="03000509000000000000" charset="-122"/>
              <a:ea typeface="方正少儿_GBK" panose="03000509000000000000" charset="-122"/>
              <a:sym typeface="+mn-ea"/>
            </a:endParaRPr>
          </a:p>
        </p:txBody>
      </p:sp>
      <p:sp>
        <p:nvSpPr>
          <p:cNvPr id="6" name="圆角矩形 5"/>
          <p:cNvSpPr/>
          <p:nvPr/>
        </p:nvSpPr>
        <p:spPr>
          <a:xfrm>
            <a:off x="245745" y="1417320"/>
            <a:ext cx="11734800" cy="4723130"/>
          </a:xfrm>
          <a:prstGeom prst="roundRect">
            <a:avLst/>
          </a:prstGeom>
          <a:noFill/>
          <a:ln w="28575" cmpd="sng">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文本框 7"/>
          <p:cNvSpPr txBox="1"/>
          <p:nvPr/>
        </p:nvSpPr>
        <p:spPr>
          <a:xfrm>
            <a:off x="694690" y="1779270"/>
            <a:ext cx="10457815" cy="1143635"/>
          </a:xfrm>
          <a:prstGeom prst="rect">
            <a:avLst/>
          </a:prstGeom>
          <a:noFill/>
        </p:spPr>
        <p:txBody>
          <a:bodyPr wrap="square" rtlCol="0">
            <a:spAutoFit/>
          </a:bodyPr>
          <a:p>
            <a:pPr algn="l">
              <a:lnSpc>
                <a:spcPct val="180000"/>
              </a:lnSpc>
            </a:pPr>
            <a:r>
              <a:rPr lang="en-US">
                <a:solidFill>
                  <a:schemeClr val="tx2">
                    <a:lumMod val="50000"/>
                  </a:schemeClr>
                </a:solidFill>
                <a:latin typeface="微软雅黑" panose="020B0503020204020204" charset="-122"/>
                <a:ea typeface="微软雅黑" panose="020B0503020204020204" charset="-122"/>
                <a:sym typeface="+mn-ea"/>
              </a:rPr>
              <a:t>    </a:t>
            </a:r>
            <a:r>
              <a:rPr sz="2000" b="1">
                <a:solidFill>
                  <a:schemeClr val="tx2">
                    <a:lumMod val="50000"/>
                  </a:schemeClr>
                </a:solidFill>
                <a:latin typeface="微软雅黑" panose="020B0503020204020204" charset="-122"/>
                <a:ea typeface="微软雅黑" panose="020B0503020204020204" charset="-122"/>
                <a:sym typeface="+mn-ea"/>
              </a:rPr>
              <a:t>个别评价</a:t>
            </a:r>
            <a:r>
              <a:rPr>
                <a:solidFill>
                  <a:schemeClr val="tx2">
                    <a:lumMod val="50000"/>
                  </a:schemeClr>
                </a:solidFill>
                <a:latin typeface="微软雅黑" panose="020B0503020204020204" charset="-122"/>
                <a:ea typeface="微软雅黑" panose="020B0503020204020204" charset="-122"/>
                <a:sym typeface="+mn-ea"/>
              </a:rPr>
              <a:t>是指教师针对个别能力较弱的幼儿进行单独的评价，体现了教学中关注幼儿的个别差异，让每个孩子都得到不同程度发展的宗旨。</a:t>
            </a:r>
            <a:endParaRPr>
              <a:solidFill>
                <a:schemeClr val="tx2">
                  <a:lumMod val="50000"/>
                </a:schemeClr>
              </a:solidFill>
              <a:latin typeface="华文楷体" panose="02010600040101010101" charset="-122"/>
              <a:ea typeface="华文楷体" panose="02010600040101010101" charset="-122"/>
              <a:cs typeface="华文楷体" panose="02010600040101010101" charset="-122"/>
              <a:sym typeface="+mn-ea"/>
            </a:endParaRPr>
          </a:p>
        </p:txBody>
      </p:sp>
      <p:sp>
        <p:nvSpPr>
          <p:cNvPr id="2" name="文本框 1"/>
          <p:cNvSpPr txBox="1"/>
          <p:nvPr>
            <p:custDataLst>
              <p:tags r:id="rId2"/>
            </p:custDataLst>
          </p:nvPr>
        </p:nvSpPr>
        <p:spPr>
          <a:xfrm>
            <a:off x="743585" y="3348355"/>
            <a:ext cx="5850255" cy="2084070"/>
          </a:xfrm>
          <a:prstGeom prst="rect">
            <a:avLst/>
          </a:prstGeom>
          <a:noFill/>
        </p:spPr>
        <p:txBody>
          <a:bodyPr wrap="square" rtlCol="0">
            <a:spAutoFit/>
          </a:bodyPr>
          <a:p>
            <a:pPr algn="l">
              <a:lnSpc>
                <a:spcPct val="180000"/>
              </a:lnSpc>
            </a:pPr>
            <a:r>
              <a:rPr lang="en-US">
                <a:solidFill>
                  <a:schemeClr val="tx2">
                    <a:lumMod val="50000"/>
                  </a:schemeClr>
                </a:solidFill>
                <a:latin typeface="华文楷体" panose="02010600040101010101" charset="-122"/>
                <a:ea typeface="华文楷体" panose="02010600040101010101" charset="-122"/>
                <a:cs typeface="华文楷体" panose="02010600040101010101" charset="-122"/>
                <a:sym typeface="+mn-ea"/>
              </a:rPr>
              <a:t>    </a:t>
            </a:r>
            <a:r>
              <a:rPr>
                <a:solidFill>
                  <a:schemeClr val="tx2">
                    <a:lumMod val="50000"/>
                  </a:schemeClr>
                </a:solidFill>
                <a:latin typeface="华文楷体" panose="02010600040101010101" charset="-122"/>
                <a:ea typeface="华文楷体" panose="02010600040101010101" charset="-122"/>
                <a:cs typeface="华文楷体" panose="02010600040101010101" charset="-122"/>
                <a:sym typeface="+mn-ea"/>
              </a:rPr>
              <a:t>例如，在《制作拖把》的活动中，有的幼儿没有检测、比较材料的“吸水性”，就以塑料作为拖把头。教师发现后，轻轻对小朋友说，塑料也能吸水呀！这实际上就是教师对幼儿操作行为的否定性评价。</a:t>
            </a:r>
            <a:endParaRPr>
              <a:solidFill>
                <a:schemeClr val="tx2">
                  <a:lumMod val="50000"/>
                </a:schemeClr>
              </a:solidFill>
              <a:latin typeface="华文楷体" panose="02010600040101010101" charset="-122"/>
              <a:ea typeface="华文楷体" panose="02010600040101010101" charset="-122"/>
              <a:cs typeface="华文楷体" panose="02010600040101010101" charset="-122"/>
              <a:sym typeface="+mn-ea"/>
            </a:endParaRPr>
          </a:p>
        </p:txBody>
      </p:sp>
      <p:pic>
        <p:nvPicPr>
          <p:cNvPr id="3" name="图片 2" descr="src=http%3A%2F%2Fcbu01.alicdn.com%2Fimg%2Fibank%2F2017%2F049%2F890%2F4238098940_1551969145.jpg&amp;refer=http%3A%2F%2Fcbu01.alicdn.webp"/>
          <p:cNvPicPr>
            <a:picLocks noChangeAspect="1"/>
          </p:cNvPicPr>
          <p:nvPr/>
        </p:nvPicPr>
        <p:blipFill>
          <a:blip r:embed="rId3"/>
          <a:srcRect t="18815"/>
          <a:stretch>
            <a:fillRect/>
          </a:stretch>
        </p:blipFill>
        <p:spPr>
          <a:xfrm>
            <a:off x="7334250" y="2842260"/>
            <a:ext cx="3406775" cy="2766060"/>
          </a:xfrm>
          <a:prstGeom prst="ellipse">
            <a:avLst/>
          </a:prstGeom>
        </p:spPr>
      </p:pic>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四、家长评价 </a:t>
            </a:r>
            <a:endParaRPr lang="zh-CN" altLang="en-US" sz="3200" b="1">
              <a:latin typeface="方正少儿_GBK" panose="03000509000000000000" charset="-122"/>
              <a:ea typeface="方正少儿_GBK" panose="03000509000000000000" charset="-122"/>
              <a:sym typeface="+mn-ea"/>
            </a:endParaRPr>
          </a:p>
        </p:txBody>
      </p:sp>
      <p:sp>
        <p:nvSpPr>
          <p:cNvPr id="6" name="圆角矩形 5"/>
          <p:cNvSpPr/>
          <p:nvPr/>
        </p:nvSpPr>
        <p:spPr>
          <a:xfrm>
            <a:off x="245745" y="1417320"/>
            <a:ext cx="11734800" cy="4723130"/>
          </a:xfrm>
          <a:prstGeom prst="roundRect">
            <a:avLst/>
          </a:prstGeom>
          <a:noFill/>
          <a:ln w="28575" cmpd="sng">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文本框 7"/>
          <p:cNvSpPr txBox="1"/>
          <p:nvPr/>
        </p:nvSpPr>
        <p:spPr>
          <a:xfrm>
            <a:off x="4498975" y="2033270"/>
            <a:ext cx="6838315" cy="3136265"/>
          </a:xfrm>
          <a:prstGeom prst="rect">
            <a:avLst/>
          </a:prstGeom>
          <a:noFill/>
        </p:spPr>
        <p:txBody>
          <a:bodyPr wrap="square" rtlCol="0">
            <a:spAutoFit/>
          </a:bodyPr>
          <a:p>
            <a:pPr algn="l">
              <a:lnSpc>
                <a:spcPct val="180000"/>
              </a:lnSpc>
            </a:pPr>
            <a:r>
              <a:rPr lang="en-US">
                <a:solidFill>
                  <a:schemeClr val="tx2">
                    <a:lumMod val="50000"/>
                  </a:schemeClr>
                </a:solidFill>
                <a:latin typeface="微软雅黑" panose="020B0503020204020204" charset="-122"/>
                <a:ea typeface="微软雅黑" panose="020B0503020204020204" charset="-122"/>
                <a:sym typeface="+mn-ea"/>
              </a:rPr>
              <a:t>    </a:t>
            </a:r>
            <a:r>
              <a:rPr>
                <a:solidFill>
                  <a:schemeClr val="tx2">
                    <a:lumMod val="50000"/>
                  </a:schemeClr>
                </a:solidFill>
                <a:latin typeface="微软雅黑" panose="020B0503020204020204" charset="-122"/>
                <a:ea typeface="微软雅黑" panose="020B0503020204020204" charset="-122"/>
                <a:sym typeface="+mn-ea"/>
              </a:rPr>
              <a:t>家长是幼儿园的宝贵资源，幼儿教育的特殊性使得幼儿园很多活动都离不开家长的参与。在科学教育活动中，教师也可以充分利用这一资源，尤其是相对于班级幼儿人数特别多的幼儿园，科学活动的评价常常在课堂中来不及完成，这时教师可以利用家长资源，让</a:t>
            </a:r>
            <a:r>
              <a:rPr sz="2000" b="1">
                <a:solidFill>
                  <a:schemeClr val="tx2">
                    <a:lumMod val="50000"/>
                  </a:schemeClr>
                </a:solidFill>
                <a:latin typeface="微软雅黑" panose="020B0503020204020204" charset="-122"/>
                <a:ea typeface="微软雅黑" panose="020B0503020204020204" charset="-122"/>
                <a:sym typeface="+mn-ea"/>
              </a:rPr>
              <a:t>家长对幼儿的操作进行初步评价</a:t>
            </a:r>
            <a:r>
              <a:rPr>
                <a:solidFill>
                  <a:schemeClr val="tx2">
                    <a:lumMod val="50000"/>
                  </a:schemeClr>
                </a:solidFill>
                <a:latin typeface="微软雅黑" panose="020B0503020204020204" charset="-122"/>
                <a:ea typeface="微软雅黑" panose="020B0503020204020204" charset="-122"/>
                <a:sym typeface="+mn-ea"/>
              </a:rPr>
              <a:t>，使幼儿对自己的操作活动有一个初步的认知，这样教师再评价时就可以节省很多时间。</a:t>
            </a:r>
            <a:endParaRPr>
              <a:solidFill>
                <a:schemeClr val="tx2">
                  <a:lumMod val="50000"/>
                </a:schemeClr>
              </a:solidFill>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612775" y="2190750"/>
            <a:ext cx="3714750" cy="2476500"/>
          </a:xfrm>
          <a:prstGeom prst="rect">
            <a:avLst/>
          </a:prstGeom>
          <a:effectLst>
            <a:reflection stA="45000" endPos="53000" dist="50800" dir="5400000" sy="-100000" algn="bl" rotWithShape="0"/>
          </a:effectLst>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五、即时评价</a:t>
            </a:r>
            <a:endParaRPr lang="zh-CN" altLang="en-US" sz="3200" b="1">
              <a:latin typeface="方正少儿_GBK" panose="03000509000000000000" charset="-122"/>
              <a:ea typeface="方正少儿_GBK" panose="03000509000000000000" charset="-122"/>
              <a:sym typeface="+mn-ea"/>
            </a:endParaRPr>
          </a:p>
        </p:txBody>
      </p:sp>
      <p:sp>
        <p:nvSpPr>
          <p:cNvPr id="6" name="圆角矩形 5"/>
          <p:cNvSpPr/>
          <p:nvPr/>
        </p:nvSpPr>
        <p:spPr>
          <a:xfrm>
            <a:off x="245745" y="1417320"/>
            <a:ext cx="11734800" cy="4723130"/>
          </a:xfrm>
          <a:prstGeom prst="roundRect">
            <a:avLst/>
          </a:prstGeom>
          <a:noFill/>
          <a:ln w="28575" cmpd="sng">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文本框 7"/>
          <p:cNvSpPr txBox="1"/>
          <p:nvPr/>
        </p:nvSpPr>
        <p:spPr>
          <a:xfrm>
            <a:off x="485775" y="1690370"/>
            <a:ext cx="11325225" cy="4132580"/>
          </a:xfrm>
          <a:prstGeom prst="rect">
            <a:avLst/>
          </a:prstGeom>
          <a:noFill/>
        </p:spPr>
        <p:txBody>
          <a:bodyPr wrap="square" rtlCol="0">
            <a:spAutoFit/>
          </a:bodyPr>
          <a:p>
            <a:pPr algn="l">
              <a:lnSpc>
                <a:spcPct val="180000"/>
              </a:lnSpc>
            </a:pPr>
            <a:r>
              <a:rPr lang="en-US" b="1">
                <a:solidFill>
                  <a:schemeClr val="tx2">
                    <a:lumMod val="50000"/>
                  </a:schemeClr>
                </a:solidFill>
                <a:latin typeface="微软雅黑" panose="020B0503020204020204" charset="-122"/>
                <a:ea typeface="微软雅黑" panose="020B0503020204020204" charset="-122"/>
                <a:sym typeface="+mn-ea"/>
              </a:rPr>
              <a:t>    </a:t>
            </a:r>
            <a:r>
              <a:rPr sz="2000" b="1">
                <a:solidFill>
                  <a:schemeClr val="tx2">
                    <a:lumMod val="50000"/>
                  </a:schemeClr>
                </a:solidFill>
                <a:latin typeface="微软雅黑" panose="020B0503020204020204" charset="-122"/>
                <a:ea typeface="微软雅黑" panose="020B0503020204020204" charset="-122"/>
                <a:sym typeface="+mn-ea"/>
              </a:rPr>
              <a:t>即时评价</a:t>
            </a:r>
            <a:r>
              <a:rPr>
                <a:solidFill>
                  <a:schemeClr val="tx2">
                    <a:lumMod val="50000"/>
                  </a:schemeClr>
                </a:solidFill>
                <a:latin typeface="微软雅黑" panose="020B0503020204020204" charset="-122"/>
                <a:ea typeface="微软雅黑" panose="020B0503020204020204" charset="-122"/>
                <a:sym typeface="+mn-ea"/>
              </a:rPr>
              <a:t>是指在教学活动过程中，教师根据幼儿操作的完成情况进行即时的评价。此时不需要集中幼儿，可由教师走到幼儿所在的位置上对幼儿的操作活动进行评价。当幼儿进行简单的操作活动或第二次纠错活动后，教师可进行即时评价。  </a:t>
            </a:r>
            <a:endParaRPr>
              <a:solidFill>
                <a:schemeClr val="tx2">
                  <a:lumMod val="50000"/>
                </a:schemeClr>
              </a:solidFill>
              <a:latin typeface="微软雅黑" panose="020B0503020204020204" charset="-122"/>
              <a:ea typeface="微软雅黑" panose="020B0503020204020204" charset="-122"/>
              <a:sym typeface="+mn-ea"/>
            </a:endParaRPr>
          </a:p>
          <a:p>
            <a:pPr algn="l">
              <a:lnSpc>
                <a:spcPct val="180000"/>
              </a:lnSpc>
            </a:pPr>
            <a:r>
              <a:rPr>
                <a:solidFill>
                  <a:schemeClr val="tx2">
                    <a:lumMod val="50000"/>
                  </a:schemeClr>
                </a:solidFill>
                <a:latin typeface="微软雅黑" panose="020B0503020204020204" charset="-122"/>
                <a:ea typeface="微软雅黑" panose="020B0503020204020204" charset="-122"/>
                <a:sym typeface="+mn-ea"/>
              </a:rPr>
              <a:t>  </a:t>
            </a:r>
            <a:r>
              <a:rPr lang="en-US">
                <a:solidFill>
                  <a:schemeClr val="tx2">
                    <a:lumMod val="50000"/>
                  </a:schemeClr>
                </a:solidFill>
                <a:latin typeface="微软雅黑" panose="020B0503020204020204" charset="-122"/>
                <a:ea typeface="微软雅黑" panose="020B0503020204020204" charset="-122"/>
                <a:sym typeface="+mn-ea"/>
              </a:rPr>
              <a:t> </a:t>
            </a:r>
            <a:r>
              <a:rPr>
                <a:solidFill>
                  <a:schemeClr val="tx2">
                    <a:lumMod val="50000"/>
                  </a:schemeClr>
                </a:solidFill>
                <a:latin typeface="微软雅黑" panose="020B0503020204020204" charset="-122"/>
                <a:ea typeface="微软雅黑" panose="020B0503020204020204" charset="-122"/>
                <a:sym typeface="+mn-ea"/>
              </a:rPr>
              <a:t>教师在进行即时评价时要注意评价策略。肯定幼儿在探究学习和问题解决中付出的努力，可以帮助幼儿形成对科学的积极态度，从而提高其探究的兴趣，并促使他们继续努力发现更多的信息。认知研究表明，当幼儿是由于个体努力而非智力因素而受到成人表扬时，他们会更加关注工作的过程，会一直坚持完成任务。相反，当幼儿由于智力因素而受到表扬时，他们的探究动机和表现就会减弱。同时，他们的表现也不如那些由于努力而受到表扬的幼儿那样出色。</a:t>
            </a:r>
            <a:endParaRPr>
              <a:solidFill>
                <a:schemeClr val="tx2">
                  <a:lumMod val="50000"/>
                </a:schemeClr>
              </a:solidFill>
              <a:latin typeface="微软雅黑" panose="020B0503020204020204" charset="-122"/>
              <a:ea typeface="微软雅黑" panose="020B0503020204020204" charset="-122"/>
              <a:sym typeface="+mn-ea"/>
            </a:endParaRPr>
          </a:p>
        </p:txBody>
      </p:sp>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五、即时评价</a:t>
            </a:r>
            <a:endParaRPr lang="zh-CN" altLang="en-US" sz="3200" b="1">
              <a:latin typeface="方正少儿_GBK" panose="03000509000000000000" charset="-122"/>
              <a:ea typeface="方正少儿_GBK" panose="03000509000000000000"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952500" y="1528445"/>
            <a:ext cx="10287000" cy="4267200"/>
          </a:xfrm>
          <a:prstGeom prst="rect">
            <a:avLst/>
          </a:prstGeom>
        </p:spPr>
      </p:pic>
    </p:spTree>
    <p:custDataLst>
      <p:tags r:id="rId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六、作品分析评价</a:t>
            </a:r>
            <a:endParaRPr lang="zh-CN" altLang="en-US" sz="3200" b="1">
              <a:latin typeface="方正少儿_GBK" panose="03000509000000000000" charset="-122"/>
              <a:ea typeface="方正少儿_GBK" panose="03000509000000000000" charset="-122"/>
              <a:sym typeface="+mn-ea"/>
            </a:endParaRPr>
          </a:p>
        </p:txBody>
      </p:sp>
      <p:sp>
        <p:nvSpPr>
          <p:cNvPr id="6" name="圆角矩形 5"/>
          <p:cNvSpPr/>
          <p:nvPr/>
        </p:nvSpPr>
        <p:spPr>
          <a:xfrm>
            <a:off x="245745" y="1417320"/>
            <a:ext cx="11734800" cy="4723130"/>
          </a:xfrm>
          <a:prstGeom prst="roundRect">
            <a:avLst/>
          </a:prstGeom>
          <a:noFill/>
          <a:ln w="28575" cmpd="sng">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文本框 7"/>
          <p:cNvSpPr txBox="1"/>
          <p:nvPr/>
        </p:nvSpPr>
        <p:spPr>
          <a:xfrm>
            <a:off x="559435" y="1690370"/>
            <a:ext cx="6959600" cy="4076700"/>
          </a:xfrm>
          <a:prstGeom prst="rect">
            <a:avLst/>
          </a:prstGeom>
          <a:noFill/>
        </p:spPr>
        <p:txBody>
          <a:bodyPr wrap="square" rtlCol="0">
            <a:spAutoFit/>
          </a:bodyPr>
          <a:p>
            <a:pPr algn="l">
              <a:lnSpc>
                <a:spcPct val="180000"/>
              </a:lnSpc>
            </a:pPr>
            <a:r>
              <a:rPr lang="en-US">
                <a:solidFill>
                  <a:schemeClr val="tx2">
                    <a:lumMod val="50000"/>
                  </a:schemeClr>
                </a:solidFill>
                <a:latin typeface="微软雅黑" panose="020B0503020204020204" charset="-122"/>
                <a:ea typeface="微软雅黑" panose="020B0503020204020204" charset="-122"/>
                <a:sym typeface="+mn-ea"/>
              </a:rPr>
              <a:t>    </a:t>
            </a:r>
            <a:r>
              <a:rPr>
                <a:solidFill>
                  <a:schemeClr val="tx2">
                    <a:lumMod val="50000"/>
                  </a:schemeClr>
                </a:solidFill>
                <a:latin typeface="微软雅黑" panose="020B0503020204020204" charset="-122"/>
                <a:ea typeface="微软雅黑" panose="020B0503020204020204" charset="-122"/>
                <a:sym typeface="+mn-ea"/>
              </a:rPr>
              <a:t>在幼儿科学小制作活动评价中，可以通过分析制作的作品间接了解他们的学习情况，从而做出评价。比如，在观察认识类科学活动中，观察记录是由幼儿以形象化的绘画、图表来表达他们对自然物、科学现象的观察结果的。它既是幼儿观察活动的一部分，也是一种表达的方式。通过对观察结果的记录、描述和交流，幼儿可以反省和评价自己得到的信息。幼儿的观察记录能反映出他们的观察水平及其对观察对象认识的正误，是重要的评价资料，教师通过对幼儿观察记录的分析，可以对幼儿的观察效果做出评价。</a:t>
            </a:r>
            <a:endParaRPr>
              <a:solidFill>
                <a:schemeClr val="tx2">
                  <a:lumMod val="50000"/>
                </a:schemeClr>
              </a:solidFill>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2"/>
          <a:stretch>
            <a:fillRect/>
          </a:stretch>
        </p:blipFill>
        <p:spPr>
          <a:xfrm>
            <a:off x="7642225" y="2365375"/>
            <a:ext cx="3955415" cy="2126615"/>
          </a:xfrm>
          <a:prstGeom prst="parallelogram">
            <a:avLst/>
          </a:prstGeom>
        </p:spPr>
      </p:pic>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七、幼儿自我评价</a:t>
            </a:r>
            <a:endParaRPr lang="zh-CN" altLang="en-US" sz="3200" b="1">
              <a:latin typeface="方正少儿_GBK" panose="03000509000000000000" charset="-122"/>
              <a:ea typeface="方正少儿_GBK" panose="03000509000000000000" charset="-122"/>
              <a:sym typeface="+mn-ea"/>
            </a:endParaRPr>
          </a:p>
        </p:txBody>
      </p:sp>
      <p:sp>
        <p:nvSpPr>
          <p:cNvPr id="6" name="圆角矩形 5"/>
          <p:cNvSpPr/>
          <p:nvPr/>
        </p:nvSpPr>
        <p:spPr>
          <a:xfrm>
            <a:off x="245745" y="1417320"/>
            <a:ext cx="11734800" cy="4723130"/>
          </a:xfrm>
          <a:prstGeom prst="roundRect">
            <a:avLst/>
          </a:prstGeom>
          <a:noFill/>
          <a:ln w="28575" cmpd="sng">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 name="文本框 7"/>
          <p:cNvSpPr txBox="1"/>
          <p:nvPr/>
        </p:nvSpPr>
        <p:spPr>
          <a:xfrm>
            <a:off x="559435" y="1690370"/>
            <a:ext cx="10908665" cy="4132580"/>
          </a:xfrm>
          <a:prstGeom prst="rect">
            <a:avLst/>
          </a:prstGeom>
          <a:noFill/>
        </p:spPr>
        <p:txBody>
          <a:bodyPr wrap="square" rtlCol="0">
            <a:spAutoFit/>
          </a:bodyPr>
          <a:p>
            <a:pPr algn="l">
              <a:lnSpc>
                <a:spcPct val="180000"/>
              </a:lnSpc>
            </a:pPr>
            <a:r>
              <a:rPr lang="en-US">
                <a:solidFill>
                  <a:schemeClr val="tx2">
                    <a:lumMod val="50000"/>
                  </a:schemeClr>
                </a:solidFill>
                <a:latin typeface="微软雅黑" panose="020B0503020204020204" charset="-122"/>
                <a:ea typeface="微软雅黑" panose="020B0503020204020204" charset="-122"/>
                <a:sym typeface="+mn-ea"/>
              </a:rPr>
              <a:t>   </a:t>
            </a:r>
            <a:r>
              <a:rPr sz="2000" b="1">
                <a:solidFill>
                  <a:schemeClr val="tx2">
                    <a:lumMod val="50000"/>
                  </a:schemeClr>
                </a:solidFill>
                <a:latin typeface="微软雅黑" panose="020B0503020204020204" charset="-122"/>
                <a:ea typeface="微软雅黑" panose="020B0503020204020204" charset="-122"/>
                <a:sym typeface="+mn-ea"/>
              </a:rPr>
              <a:t>幼儿自评</a:t>
            </a:r>
            <a:r>
              <a:rPr>
                <a:solidFill>
                  <a:schemeClr val="tx2">
                    <a:lumMod val="50000"/>
                  </a:schemeClr>
                </a:solidFill>
                <a:latin typeface="微软雅黑" panose="020B0503020204020204" charset="-122"/>
                <a:ea typeface="微软雅黑" panose="020B0503020204020204" charset="-122"/>
                <a:sym typeface="+mn-ea"/>
              </a:rPr>
              <a:t>是指在操作活动结束后，幼儿在教师的引导下对自己的操作结果进行简单的评价。自我评价有利于帮助幼儿进行自我认知，充分发挥幼儿的主体性，提高幼儿参与活动的积极性。幼儿作为教育活动的参与者，完全可能也应该参与到对教育活动的评价中。教师鼓励幼儿对自身和同伴的学习进行反思和评价，可以促使幼儿的学习更自主，同时促进幼儿与同伴之间的相互学习和交流。</a:t>
            </a:r>
            <a:endParaRPr>
              <a:solidFill>
                <a:schemeClr val="tx2">
                  <a:lumMod val="50000"/>
                </a:schemeClr>
              </a:solidFill>
              <a:latin typeface="微软雅黑" panose="020B0503020204020204" charset="-122"/>
              <a:ea typeface="微软雅黑" panose="020B0503020204020204" charset="-122"/>
              <a:sym typeface="+mn-ea"/>
            </a:endParaRPr>
          </a:p>
          <a:p>
            <a:pPr algn="l">
              <a:lnSpc>
                <a:spcPct val="180000"/>
              </a:lnSpc>
            </a:pPr>
            <a:r>
              <a:rPr lang="en-US">
                <a:solidFill>
                  <a:schemeClr val="tx2">
                    <a:lumMod val="50000"/>
                  </a:schemeClr>
                </a:solidFill>
                <a:latin typeface="楷体" panose="02010609060101010101" charset="-122"/>
                <a:ea typeface="楷体" panose="02010609060101010101" charset="-122"/>
                <a:sym typeface="+mn-ea"/>
              </a:rPr>
              <a:t>   </a:t>
            </a:r>
            <a:r>
              <a:rPr>
                <a:solidFill>
                  <a:schemeClr val="tx2">
                    <a:lumMod val="50000"/>
                  </a:schemeClr>
                </a:solidFill>
                <a:latin typeface="楷体" panose="02010609060101010101" charset="-122"/>
                <a:ea typeface="楷体" panose="02010609060101010101" charset="-122"/>
                <a:sym typeface="+mn-ea"/>
              </a:rPr>
              <a:t>例如，在《自制喷水壶》的活动中，幼儿观看了同伴的制作过程及作品后，教师引导他们比较自己的作品和别人的作品有什么不同，这实质上就是一种自我评价。幼儿的自我评价能促进幼儿的反思性学习，同时也能激励幼儿的学习动机。在这一教学过程中，教师扮演着引导者、支持者的角色，而幼儿扮演着学习者和评价者的双重角色，也就是说，幼儿通过自我评价来掌握学习内容。</a:t>
            </a:r>
            <a:endParaRPr>
              <a:solidFill>
                <a:schemeClr val="tx2">
                  <a:lumMod val="50000"/>
                </a:schemeClr>
              </a:solidFill>
              <a:latin typeface="楷体" panose="02010609060101010101" charset="-122"/>
              <a:ea typeface="楷体" panose="02010609060101010101" charset="-122"/>
              <a:sym typeface="+mn-ea"/>
            </a:endParaRPr>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文本框 60"/>
          <p:cNvSpPr txBox="1"/>
          <p:nvPr/>
        </p:nvSpPr>
        <p:spPr>
          <a:xfrm>
            <a:off x="1270000" y="234315"/>
            <a:ext cx="2940685"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思考与练习</a:t>
            </a:r>
            <a:endParaRPr lang="zh-CN" altLang="en-US" sz="3200" b="1" dirty="0" smtClean="0">
              <a:latin typeface="方正少儿_GBK" panose="03000509000000000000" charset="-122"/>
              <a:ea typeface="方正少儿_GBK" panose="03000509000000000000" charset="-122"/>
            </a:endParaRPr>
          </a:p>
        </p:txBody>
      </p:sp>
      <p:sp>
        <p:nvSpPr>
          <p:cNvPr id="62" name="文本框 61"/>
          <p:cNvSpPr txBox="1"/>
          <p:nvPr/>
        </p:nvSpPr>
        <p:spPr>
          <a:xfrm>
            <a:off x="749300" y="2057400"/>
            <a:ext cx="11167745" cy="2417445"/>
          </a:xfrm>
          <a:prstGeom prst="rect">
            <a:avLst/>
          </a:prstGeom>
          <a:noFill/>
        </p:spPr>
        <p:txBody>
          <a:bodyPr wrap="square" rtlCol="0" anchor="t">
            <a:spAutoFit/>
          </a:bodyPr>
          <a:p>
            <a:pPr>
              <a:lnSpc>
                <a:spcPct val="210000"/>
              </a:lnSpc>
            </a:pPr>
            <a:r>
              <a:rPr dirty="0" smtClean="0">
                <a:latin typeface="Arial" panose="020B0604020202020204" pitchFamily="34" charset="0"/>
                <a:ea typeface="微软雅黑" panose="020B0503020204020204" charset="-122"/>
              </a:rPr>
              <a:t>1. 幼儿科学教育活动评价有哪些类型？</a:t>
            </a:r>
            <a:endParaRPr dirty="0" smtClean="0">
              <a:latin typeface="Arial" panose="020B0604020202020204" pitchFamily="34" charset="0"/>
              <a:ea typeface="微软雅黑" panose="020B0503020204020204" charset="-122"/>
            </a:endParaRPr>
          </a:p>
          <a:p>
            <a:pPr>
              <a:lnSpc>
                <a:spcPct val="210000"/>
              </a:lnSpc>
            </a:pPr>
            <a:r>
              <a:rPr dirty="0" smtClean="0">
                <a:latin typeface="Arial" panose="020B0604020202020204" pitchFamily="34" charset="0"/>
                <a:ea typeface="微软雅黑" panose="020B0503020204020204" charset="-122"/>
              </a:rPr>
              <a:t>2. 幼儿科学教育活动评价有哪些方式？</a:t>
            </a:r>
            <a:endParaRPr dirty="0" smtClean="0">
              <a:latin typeface="Arial" panose="020B0604020202020204" pitchFamily="34" charset="0"/>
              <a:ea typeface="微软雅黑" panose="020B0503020204020204" charset="-122"/>
            </a:endParaRPr>
          </a:p>
          <a:p>
            <a:pPr>
              <a:lnSpc>
                <a:spcPct val="210000"/>
              </a:lnSpc>
            </a:pPr>
            <a:r>
              <a:rPr dirty="0" smtClean="0">
                <a:latin typeface="Arial" panose="020B0604020202020204" pitchFamily="34" charset="0"/>
                <a:ea typeface="微软雅黑" panose="020B0503020204020204" charset="-122"/>
              </a:rPr>
              <a:t>3. 什么是诊断性评价？</a:t>
            </a:r>
            <a:endParaRPr dirty="0" smtClean="0">
              <a:latin typeface="Arial" panose="020B0604020202020204" pitchFamily="34" charset="0"/>
              <a:ea typeface="微软雅黑" panose="020B0503020204020204" charset="-122"/>
            </a:endParaRPr>
          </a:p>
          <a:p>
            <a:pPr>
              <a:lnSpc>
                <a:spcPct val="210000"/>
              </a:lnSpc>
            </a:pPr>
            <a:r>
              <a:rPr dirty="0" smtClean="0">
                <a:latin typeface="Arial" panose="020B0604020202020204" pitchFamily="34" charset="0"/>
                <a:ea typeface="微软雅黑" panose="020B0503020204020204" charset="-122"/>
              </a:rPr>
              <a:t>4. 在制定表现性评价的标准时，有哪些可以借鉴的行动策略？</a:t>
            </a:r>
            <a:endParaRPr dirty="0" smtClean="0">
              <a:latin typeface="Arial" panose="020B0604020202020204" pitchFamily="34" charset="0"/>
              <a:ea typeface="微软雅黑" panose="020B0503020204020204" charset="-122"/>
            </a:endParaRPr>
          </a:p>
        </p:txBody>
      </p:sp>
      <p:sp>
        <p:nvSpPr>
          <p:cNvPr id="63" name="wallet_31368"/>
          <p:cNvSpPr>
            <a:spLocks noChangeAspect="1"/>
          </p:cNvSpPr>
          <p:nvPr/>
        </p:nvSpPr>
        <p:spPr bwMode="auto">
          <a:xfrm>
            <a:off x="546100" y="324485"/>
            <a:ext cx="557530" cy="550545"/>
          </a:xfrm>
          <a:custGeom>
            <a:avLst/>
            <a:gdLst>
              <a:gd name="T0" fmla="*/ 3327 w 4719"/>
              <a:gd name="T1" fmla="*/ 3049 h 4660"/>
              <a:gd name="T2" fmla="*/ 3171 w 4719"/>
              <a:gd name="T3" fmla="*/ 3204 h 4660"/>
              <a:gd name="T4" fmla="*/ 3015 w 4719"/>
              <a:gd name="T5" fmla="*/ 3049 h 4660"/>
              <a:gd name="T6" fmla="*/ 3171 w 4719"/>
              <a:gd name="T7" fmla="*/ 2893 h 4660"/>
              <a:gd name="T8" fmla="*/ 3327 w 4719"/>
              <a:gd name="T9" fmla="*/ 3049 h 4660"/>
              <a:gd name="T10" fmla="*/ 4216 w 4719"/>
              <a:gd name="T11" fmla="*/ 1131 h 4660"/>
              <a:gd name="T12" fmla="*/ 4328 w 4719"/>
              <a:gd name="T13" fmla="*/ 1019 h 4660"/>
              <a:gd name="T14" fmla="*/ 4216 w 4719"/>
              <a:gd name="T15" fmla="*/ 907 h 4660"/>
              <a:gd name="T16" fmla="*/ 3615 w 4719"/>
              <a:gd name="T17" fmla="*/ 907 h 4660"/>
              <a:gd name="T18" fmla="*/ 3688 w 4719"/>
              <a:gd name="T19" fmla="*/ 1131 h 4660"/>
              <a:gd name="T20" fmla="*/ 4216 w 4719"/>
              <a:gd name="T21" fmla="*/ 1131 h 4660"/>
              <a:gd name="T22" fmla="*/ 4719 w 4719"/>
              <a:gd name="T23" fmla="*/ 2925 h 4660"/>
              <a:gd name="T24" fmla="*/ 4719 w 4719"/>
              <a:gd name="T25" fmla="*/ 3212 h 4660"/>
              <a:gd name="T26" fmla="*/ 4488 w 4719"/>
              <a:gd name="T27" fmla="*/ 3529 h 4660"/>
              <a:gd name="T28" fmla="*/ 4488 w 4719"/>
              <a:gd name="T29" fmla="*/ 4511 h 4660"/>
              <a:gd name="T30" fmla="*/ 4338 w 4719"/>
              <a:gd name="T31" fmla="*/ 4660 h 4660"/>
              <a:gd name="T32" fmla="*/ 150 w 4719"/>
              <a:gd name="T33" fmla="*/ 4660 h 4660"/>
              <a:gd name="T34" fmla="*/ 0 w 4719"/>
              <a:gd name="T35" fmla="*/ 4511 h 4660"/>
              <a:gd name="T36" fmla="*/ 0 w 4719"/>
              <a:gd name="T37" fmla="*/ 1531 h 4660"/>
              <a:gd name="T38" fmla="*/ 3 w 4719"/>
              <a:gd name="T39" fmla="*/ 1504 h 4660"/>
              <a:gd name="T40" fmla="*/ 0 w 4719"/>
              <a:gd name="T41" fmla="*/ 1456 h 4660"/>
              <a:gd name="T42" fmla="*/ 444 w 4719"/>
              <a:gd name="T43" fmla="*/ 907 h 4660"/>
              <a:gd name="T44" fmla="*/ 627 w 4719"/>
              <a:gd name="T45" fmla="*/ 907 h 4660"/>
              <a:gd name="T46" fmla="*/ 604 w 4719"/>
              <a:gd name="T47" fmla="*/ 930 h 4660"/>
              <a:gd name="T48" fmla="*/ 596 w 4719"/>
              <a:gd name="T49" fmla="*/ 1131 h 4660"/>
              <a:gd name="T50" fmla="*/ 444 w 4719"/>
              <a:gd name="T51" fmla="*/ 1131 h 4660"/>
              <a:gd name="T52" fmla="*/ 234 w 4719"/>
              <a:gd name="T53" fmla="*/ 1382 h 4660"/>
              <a:gd name="T54" fmla="*/ 4338 w 4719"/>
              <a:gd name="T55" fmla="*/ 1382 h 4660"/>
              <a:gd name="T56" fmla="*/ 4488 w 4719"/>
              <a:gd name="T57" fmla="*/ 1531 h 4660"/>
              <a:gd name="T58" fmla="*/ 4488 w 4719"/>
              <a:gd name="T59" fmla="*/ 2607 h 4660"/>
              <a:gd name="T60" fmla="*/ 4719 w 4719"/>
              <a:gd name="T61" fmla="*/ 2925 h 4660"/>
              <a:gd name="T62" fmla="*/ 4645 w 4719"/>
              <a:gd name="T63" fmla="*/ 2925 h 4660"/>
              <a:gd name="T64" fmla="*/ 4383 w 4719"/>
              <a:gd name="T65" fmla="*/ 2664 h 4660"/>
              <a:gd name="T66" fmla="*/ 3070 w 4719"/>
              <a:gd name="T67" fmla="*/ 2664 h 4660"/>
              <a:gd name="T68" fmla="*/ 2671 w 4719"/>
              <a:gd name="T69" fmla="*/ 3063 h 4660"/>
              <a:gd name="T70" fmla="*/ 3070 w 4719"/>
              <a:gd name="T71" fmla="*/ 3462 h 4660"/>
              <a:gd name="T72" fmla="*/ 4454 w 4719"/>
              <a:gd name="T73" fmla="*/ 3462 h 4660"/>
              <a:gd name="T74" fmla="*/ 4645 w 4719"/>
              <a:gd name="T75" fmla="*/ 3212 h 4660"/>
              <a:gd name="T76" fmla="*/ 4645 w 4719"/>
              <a:gd name="T77" fmla="*/ 2925 h 4660"/>
              <a:gd name="T78" fmla="*/ 4645 w 4719"/>
              <a:gd name="T79" fmla="*/ 2925 h 4660"/>
              <a:gd name="T80" fmla="*/ 3667 w 4719"/>
              <a:gd name="T81" fmla="*/ 1276 h 4660"/>
              <a:gd name="T82" fmla="*/ 3465 w 4719"/>
              <a:gd name="T83" fmla="*/ 755 h 4660"/>
              <a:gd name="T84" fmla="*/ 2119 w 4719"/>
              <a:gd name="T85" fmla="*/ 1276 h 4660"/>
              <a:gd name="T86" fmla="*/ 3667 w 4719"/>
              <a:gd name="T87" fmla="*/ 1276 h 4660"/>
              <a:gd name="T88" fmla="*/ 734 w 4719"/>
              <a:gd name="T89" fmla="*/ 1276 h 4660"/>
              <a:gd name="T90" fmla="*/ 1116 w 4719"/>
              <a:gd name="T91" fmla="*/ 1276 h 4660"/>
              <a:gd name="T92" fmla="*/ 3334 w 4719"/>
              <a:gd name="T93" fmla="*/ 417 h 4660"/>
              <a:gd name="T94" fmla="*/ 3208 w 4719"/>
              <a:gd name="T95" fmla="*/ 90 h 4660"/>
              <a:gd name="T96" fmla="*/ 3056 w 4719"/>
              <a:gd name="T97" fmla="*/ 23 h 4660"/>
              <a:gd name="T98" fmla="*/ 724 w 4719"/>
              <a:gd name="T99" fmla="*/ 927 h 4660"/>
              <a:gd name="T100" fmla="*/ 657 w 4719"/>
              <a:gd name="T101" fmla="*/ 1078 h 4660"/>
              <a:gd name="T102" fmla="*/ 734 w 4719"/>
              <a:gd name="T103" fmla="*/ 1276 h 4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19" h="4660">
                <a:moveTo>
                  <a:pt x="3327" y="3049"/>
                </a:moveTo>
                <a:cubicBezTo>
                  <a:pt x="3327" y="3135"/>
                  <a:pt x="3257" y="3204"/>
                  <a:pt x="3171" y="3204"/>
                </a:cubicBezTo>
                <a:cubicBezTo>
                  <a:pt x="3085" y="3204"/>
                  <a:pt x="3015" y="3135"/>
                  <a:pt x="3015" y="3049"/>
                </a:cubicBezTo>
                <a:cubicBezTo>
                  <a:pt x="3015" y="2963"/>
                  <a:pt x="3085" y="2893"/>
                  <a:pt x="3171" y="2893"/>
                </a:cubicBezTo>
                <a:cubicBezTo>
                  <a:pt x="3257" y="2893"/>
                  <a:pt x="3327" y="2963"/>
                  <a:pt x="3327" y="3049"/>
                </a:cubicBezTo>
                <a:close/>
                <a:moveTo>
                  <a:pt x="4216" y="1131"/>
                </a:moveTo>
                <a:cubicBezTo>
                  <a:pt x="4278" y="1131"/>
                  <a:pt x="4328" y="1081"/>
                  <a:pt x="4328" y="1019"/>
                </a:cubicBezTo>
                <a:cubicBezTo>
                  <a:pt x="4328" y="957"/>
                  <a:pt x="4278" y="907"/>
                  <a:pt x="4216" y="907"/>
                </a:cubicBezTo>
                <a:lnTo>
                  <a:pt x="3615" y="907"/>
                </a:lnTo>
                <a:lnTo>
                  <a:pt x="3688" y="1131"/>
                </a:lnTo>
                <a:lnTo>
                  <a:pt x="4216" y="1131"/>
                </a:lnTo>
                <a:close/>
                <a:moveTo>
                  <a:pt x="4719" y="2925"/>
                </a:moveTo>
                <a:lnTo>
                  <a:pt x="4719" y="3212"/>
                </a:lnTo>
                <a:cubicBezTo>
                  <a:pt x="4719" y="3360"/>
                  <a:pt x="4621" y="3485"/>
                  <a:pt x="4488" y="3529"/>
                </a:cubicBezTo>
                <a:lnTo>
                  <a:pt x="4488" y="4511"/>
                </a:lnTo>
                <a:cubicBezTo>
                  <a:pt x="4488" y="4593"/>
                  <a:pt x="4421" y="4660"/>
                  <a:pt x="4338" y="4660"/>
                </a:cubicBezTo>
                <a:lnTo>
                  <a:pt x="150" y="4660"/>
                </a:lnTo>
                <a:cubicBezTo>
                  <a:pt x="67" y="4660"/>
                  <a:pt x="0" y="4593"/>
                  <a:pt x="0" y="4511"/>
                </a:cubicBezTo>
                <a:lnTo>
                  <a:pt x="0" y="1531"/>
                </a:lnTo>
                <a:cubicBezTo>
                  <a:pt x="0" y="1522"/>
                  <a:pt x="1" y="1513"/>
                  <a:pt x="3" y="1504"/>
                </a:cubicBezTo>
                <a:cubicBezTo>
                  <a:pt x="1" y="1488"/>
                  <a:pt x="0" y="1472"/>
                  <a:pt x="0" y="1456"/>
                </a:cubicBezTo>
                <a:cubicBezTo>
                  <a:pt x="0" y="1207"/>
                  <a:pt x="198" y="907"/>
                  <a:pt x="444" y="907"/>
                </a:cubicBezTo>
                <a:lnTo>
                  <a:pt x="627" y="907"/>
                </a:lnTo>
                <a:cubicBezTo>
                  <a:pt x="620" y="915"/>
                  <a:pt x="612" y="922"/>
                  <a:pt x="604" y="930"/>
                </a:cubicBezTo>
                <a:cubicBezTo>
                  <a:pt x="550" y="984"/>
                  <a:pt x="547" y="1073"/>
                  <a:pt x="596" y="1131"/>
                </a:cubicBezTo>
                <a:lnTo>
                  <a:pt x="444" y="1131"/>
                </a:lnTo>
                <a:cubicBezTo>
                  <a:pt x="357" y="1131"/>
                  <a:pt x="264" y="1261"/>
                  <a:pt x="234" y="1382"/>
                </a:cubicBezTo>
                <a:lnTo>
                  <a:pt x="4338" y="1382"/>
                </a:lnTo>
                <a:cubicBezTo>
                  <a:pt x="4421" y="1382"/>
                  <a:pt x="4488" y="1449"/>
                  <a:pt x="4488" y="1531"/>
                </a:cubicBezTo>
                <a:lnTo>
                  <a:pt x="4488" y="2607"/>
                </a:lnTo>
                <a:cubicBezTo>
                  <a:pt x="4621" y="2651"/>
                  <a:pt x="4719" y="2776"/>
                  <a:pt x="4719" y="2925"/>
                </a:cubicBezTo>
                <a:close/>
                <a:moveTo>
                  <a:pt x="4645" y="2925"/>
                </a:moveTo>
                <a:cubicBezTo>
                  <a:pt x="4645" y="2781"/>
                  <a:pt x="4527" y="2664"/>
                  <a:pt x="4383" y="2664"/>
                </a:cubicBezTo>
                <a:lnTo>
                  <a:pt x="3070" y="2664"/>
                </a:lnTo>
                <a:cubicBezTo>
                  <a:pt x="2850" y="2664"/>
                  <a:pt x="2671" y="2842"/>
                  <a:pt x="2671" y="3063"/>
                </a:cubicBezTo>
                <a:cubicBezTo>
                  <a:pt x="2671" y="3283"/>
                  <a:pt x="2850" y="3462"/>
                  <a:pt x="3070" y="3462"/>
                </a:cubicBezTo>
                <a:lnTo>
                  <a:pt x="4454" y="3462"/>
                </a:lnTo>
                <a:cubicBezTo>
                  <a:pt x="4563" y="3431"/>
                  <a:pt x="4645" y="3331"/>
                  <a:pt x="4645" y="3212"/>
                </a:cubicBezTo>
                <a:lnTo>
                  <a:pt x="4645" y="2925"/>
                </a:lnTo>
                <a:lnTo>
                  <a:pt x="4645" y="2925"/>
                </a:lnTo>
                <a:close/>
                <a:moveTo>
                  <a:pt x="3667" y="1276"/>
                </a:moveTo>
                <a:lnTo>
                  <a:pt x="3465" y="755"/>
                </a:lnTo>
                <a:lnTo>
                  <a:pt x="2119" y="1276"/>
                </a:lnTo>
                <a:lnTo>
                  <a:pt x="3667" y="1276"/>
                </a:lnTo>
                <a:close/>
                <a:moveTo>
                  <a:pt x="734" y="1276"/>
                </a:moveTo>
                <a:lnTo>
                  <a:pt x="1116" y="1276"/>
                </a:lnTo>
                <a:lnTo>
                  <a:pt x="3334" y="417"/>
                </a:lnTo>
                <a:lnTo>
                  <a:pt x="3208" y="90"/>
                </a:lnTo>
                <a:cubicBezTo>
                  <a:pt x="3184" y="30"/>
                  <a:pt x="3116" y="0"/>
                  <a:pt x="3056" y="23"/>
                </a:cubicBezTo>
                <a:lnTo>
                  <a:pt x="724" y="927"/>
                </a:lnTo>
                <a:cubicBezTo>
                  <a:pt x="664" y="950"/>
                  <a:pt x="634" y="1018"/>
                  <a:pt x="657" y="1078"/>
                </a:cubicBezTo>
                <a:lnTo>
                  <a:pt x="734" y="1276"/>
                </a:lnTo>
                <a:close/>
              </a:path>
            </a:pathLst>
          </a:custGeom>
          <a:solidFill>
            <a:schemeClr val="accent5"/>
          </a:solidFill>
          <a:ln>
            <a:noFill/>
          </a:ln>
        </p:spPr>
      </p:sp>
      <p:sp>
        <p:nvSpPr>
          <p:cNvPr id="64" name="矩形 63"/>
          <p:cNvSpPr/>
          <p:nvPr/>
        </p:nvSpPr>
        <p:spPr>
          <a:xfrm>
            <a:off x="405765" y="1423035"/>
            <a:ext cx="10918190" cy="4387215"/>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ey-open-file-format_28956"/>
          <p:cNvSpPr>
            <a:spLocks noChangeAspect="1"/>
          </p:cNvSpPr>
          <p:nvPr/>
        </p:nvSpPr>
        <p:spPr bwMode="auto">
          <a:xfrm>
            <a:off x="6788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3379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6" name="文本框 5"/>
          <p:cNvSpPr txBox="1"/>
          <p:nvPr/>
        </p:nvSpPr>
        <p:spPr>
          <a:xfrm>
            <a:off x="520700" y="1041400"/>
            <a:ext cx="6193790" cy="450850"/>
          </a:xfrm>
          <a:prstGeom prst="rect">
            <a:avLst/>
          </a:prstGeom>
          <a:noFill/>
        </p:spPr>
        <p:txBody>
          <a:bodyPr wrap="square" rtlCol="0" anchor="t">
            <a:spAutoFit/>
          </a:bodyPr>
          <a:p>
            <a:pPr>
              <a:lnSpc>
                <a:spcPct val="130000"/>
              </a:lnSpc>
            </a:pPr>
            <a:r>
              <a:rPr lang="zh-CN" altLang="en-US" b="1" dirty="0" smtClean="0">
                <a:solidFill>
                  <a:schemeClr val="tx1"/>
                </a:solidFill>
                <a:latin typeface="Arial" panose="020B0604020202020204" pitchFamily="34" charset="0"/>
                <a:ea typeface="微软雅黑" panose="020B0503020204020204" charset="-122"/>
              </a:rPr>
              <a:t>1. 认真阅读以下两张表格，并对这两张表格做出简要分析。</a:t>
            </a:r>
            <a:endParaRPr lang="zh-CN" altLang="en-US" b="1" dirty="0" smtClean="0">
              <a:solidFill>
                <a:schemeClr val="tx1"/>
              </a:solidFill>
              <a:latin typeface="Arial" panose="020B0604020202020204" pitchFamily="34" charset="0"/>
              <a:ea typeface="微软雅黑" panose="020B0503020204020204" charset="-122"/>
            </a:endParaRPr>
          </a:p>
        </p:txBody>
      </p:sp>
      <p:pic>
        <p:nvPicPr>
          <p:cNvPr id="2" name="图片 1"/>
          <p:cNvPicPr>
            <a:picLocks noChangeAspect="1"/>
          </p:cNvPicPr>
          <p:nvPr>
            <p:custDataLst>
              <p:tags r:id="rId1"/>
            </p:custDataLst>
          </p:nvPr>
        </p:nvPicPr>
        <p:blipFill>
          <a:blip r:embed="rId2"/>
          <a:stretch>
            <a:fillRect/>
          </a:stretch>
        </p:blipFill>
        <p:spPr>
          <a:xfrm>
            <a:off x="282575" y="1572260"/>
            <a:ext cx="5777230" cy="503174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6211570" y="1797050"/>
            <a:ext cx="5707380" cy="2839720"/>
          </a:xfrm>
          <a:prstGeom prst="rect">
            <a:avLst/>
          </a:prstGeom>
        </p:spPr>
      </p:pic>
    </p:spTree>
    <p:custDataLst>
      <p:tags r:id="rId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ey-open-file-format_28956"/>
          <p:cNvSpPr>
            <a:spLocks noChangeAspect="1"/>
          </p:cNvSpPr>
          <p:nvPr/>
        </p:nvSpPr>
        <p:spPr bwMode="auto">
          <a:xfrm>
            <a:off x="6788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3379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pic>
        <p:nvPicPr>
          <p:cNvPr id="3" name="图片 2"/>
          <p:cNvPicPr>
            <a:picLocks noChangeAspect="1"/>
          </p:cNvPicPr>
          <p:nvPr>
            <p:custDataLst>
              <p:tags r:id="rId1"/>
            </p:custDataLst>
          </p:nvPr>
        </p:nvPicPr>
        <p:blipFill>
          <a:blip r:embed="rId2"/>
          <a:stretch>
            <a:fillRect/>
          </a:stretch>
        </p:blipFill>
        <p:spPr>
          <a:xfrm>
            <a:off x="224155" y="984250"/>
            <a:ext cx="5836920" cy="5578475"/>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6165850" y="2518410"/>
            <a:ext cx="5748020" cy="3084830"/>
          </a:xfrm>
          <a:prstGeom prst="rect">
            <a:avLst/>
          </a:prstGeom>
        </p:spPr>
      </p:pic>
    </p:spTree>
    <p:custDataLst>
      <p:tags r:id="rId5"/>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ey-open-file-format_28956"/>
          <p:cNvSpPr>
            <a:spLocks noChangeAspect="1"/>
          </p:cNvSpPr>
          <p:nvPr/>
        </p:nvSpPr>
        <p:spPr bwMode="auto">
          <a:xfrm>
            <a:off x="6788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3379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6" name="文本框 5"/>
          <p:cNvSpPr txBox="1"/>
          <p:nvPr/>
        </p:nvSpPr>
        <p:spPr>
          <a:xfrm>
            <a:off x="586740" y="984250"/>
            <a:ext cx="11018520" cy="922020"/>
          </a:xfrm>
          <a:prstGeom prst="rect">
            <a:avLst/>
          </a:prstGeom>
          <a:noFill/>
        </p:spPr>
        <p:txBody>
          <a:bodyPr wrap="square" rtlCol="0" anchor="t">
            <a:spAutoFit/>
          </a:bodyPr>
          <a:p>
            <a:pPr>
              <a:lnSpc>
                <a:spcPct val="150000"/>
              </a:lnSpc>
            </a:pPr>
            <a:r>
              <a:rPr lang="en-US" altLang="zh-CN" b="1" dirty="0" smtClean="0">
                <a:solidFill>
                  <a:schemeClr val="tx1"/>
                </a:solidFill>
                <a:latin typeface="Arial" panose="020B0604020202020204" pitchFamily="34" charset="0"/>
                <a:ea typeface="微软雅黑" panose="020B0503020204020204" charset="-122"/>
              </a:rPr>
              <a:t>   </a:t>
            </a:r>
            <a:r>
              <a:rPr lang="zh-CN" altLang="en-US" b="1" dirty="0" smtClean="0">
                <a:solidFill>
                  <a:schemeClr val="tx1"/>
                </a:solidFill>
                <a:latin typeface="Arial" panose="020B0604020202020204" pitchFamily="34" charset="0"/>
                <a:ea typeface="微软雅黑" panose="020B0503020204020204" charset="-122"/>
              </a:rPr>
              <a:t>2. 下面是某学前教育专业学生的一份见习听课记录表，请你将表中的“见习生对本节课不同的教学设计”和“综合评议”两项内容补充完整。</a:t>
            </a:r>
            <a:endParaRPr lang="zh-CN" altLang="en-US" b="1" dirty="0" smtClean="0">
              <a:solidFill>
                <a:schemeClr val="tx1"/>
              </a:solidFill>
              <a:latin typeface="Arial" panose="020B0604020202020204" pitchFamily="34" charset="0"/>
              <a:ea typeface="微软雅黑" panose="020B0503020204020204" charset="-122"/>
            </a:endParaRPr>
          </a:p>
        </p:txBody>
      </p:sp>
      <p:pic>
        <p:nvPicPr>
          <p:cNvPr id="7" name="图片 6"/>
          <p:cNvPicPr>
            <a:picLocks noChangeAspect="1"/>
          </p:cNvPicPr>
          <p:nvPr>
            <p:custDataLst>
              <p:tags r:id="rId1"/>
            </p:custDataLst>
          </p:nvPr>
        </p:nvPicPr>
        <p:blipFill>
          <a:blip r:embed="rId2"/>
          <a:stretch>
            <a:fillRect/>
          </a:stretch>
        </p:blipFill>
        <p:spPr>
          <a:xfrm>
            <a:off x="678815" y="1906270"/>
            <a:ext cx="5479415" cy="4694555"/>
          </a:xfrm>
          <a:prstGeom prst="rect">
            <a:avLst/>
          </a:prstGeom>
        </p:spPr>
      </p:pic>
      <p:pic>
        <p:nvPicPr>
          <p:cNvPr id="8" name="图片 7"/>
          <p:cNvPicPr>
            <a:picLocks noChangeAspect="1"/>
          </p:cNvPicPr>
          <p:nvPr>
            <p:custDataLst>
              <p:tags r:id="rId3"/>
            </p:custDataLst>
          </p:nvPr>
        </p:nvPicPr>
        <p:blipFill>
          <a:blip r:embed="rId4"/>
          <a:stretch>
            <a:fillRect/>
          </a:stretch>
        </p:blipFill>
        <p:spPr>
          <a:xfrm>
            <a:off x="6214745" y="1906270"/>
            <a:ext cx="5390515" cy="3949700"/>
          </a:xfrm>
          <a:prstGeom prst="rect">
            <a:avLst/>
          </a:prstGeom>
        </p:spPr>
      </p:pic>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676275" y="1036320"/>
            <a:ext cx="10839450" cy="5525135"/>
          </a:xfrm>
          <a:prstGeom prst="roundRect">
            <a:avLst/>
          </a:prstGeom>
          <a:noFill/>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85" y="93980"/>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600">
                <a:latin typeface="华文琥珀" panose="02010800040101010101" charset="-122"/>
                <a:ea typeface="华文琥珀" panose="02010800040101010101" charset="-122"/>
              </a:rPr>
              <a:t>问 题 导 入</a:t>
            </a:r>
            <a:endParaRPr lang="zh-CN" altLang="en-US" sz="3600">
              <a:latin typeface="华文琥珀" panose="02010800040101010101" charset="-122"/>
              <a:ea typeface="华文琥珀" panose="02010800040101010101" charset="-122"/>
            </a:endParaRPr>
          </a:p>
        </p:txBody>
      </p:sp>
      <p:sp>
        <p:nvSpPr>
          <p:cNvPr id="8" name="文本框 7"/>
          <p:cNvSpPr txBox="1"/>
          <p:nvPr/>
        </p:nvSpPr>
        <p:spPr>
          <a:xfrm>
            <a:off x="850900" y="1073150"/>
            <a:ext cx="10490200" cy="5487035"/>
          </a:xfrm>
          <a:prstGeom prst="rect">
            <a:avLst/>
          </a:prstGeom>
          <a:noFill/>
        </p:spPr>
        <p:txBody>
          <a:bodyPr wrap="square" rtlCol="0" anchor="t">
            <a:spAutoFit/>
          </a:bodyPr>
          <a:p>
            <a:pPr indent="457200" fontAlgn="auto">
              <a:lnSpc>
                <a:spcPct val="130000"/>
              </a:lnSpc>
            </a:pPr>
            <a:r>
              <a:rPr>
                <a:latin typeface="华文楷体" panose="02010600040101010101" charset="-122"/>
                <a:ea typeface="华文楷体" panose="02010600040101010101" charset="-122"/>
                <a:cs typeface="华文楷体" panose="02010600040101010101" charset="-122"/>
              </a:rPr>
              <a:t>一位幼儿教师在中班开展“ 神奇的力”科学活动。她设计的活动目标是：引导幼儿发现由于地球引力的作用，各种物体在空中会自由下落；通过各种操作活动，使幼儿初步感知不同物体下落的速度不同；让幼儿尝试改变物体下落的速度，以发挥幼儿的创造力，培养幼儿的观察能力和动手能力。</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这位教师设计的活动过程如下。</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1. 玩一玩，以引导幼儿感知物体自由下落的现象。</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教师：今天老师准备了许多东西。请你们来玩一玩，把这些东西往上抛，看看会发现什么。</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教师：你刚才抛的是什么玩具？你抛玩具的时候有什么感觉？它落下来的速度是什么样的？</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教师：为什么物体都会往下落？</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2. 比一比，以引导幼儿发现物体下落速度有快有慢。</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（1）教师一手拿绣球，一手拿彩纸，提示幼儿在相同高度同时放手演示。</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（2）教师引导幼儿任选两样物体使其同时下落，以发现物体下落速度有快有慢。</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3. 做一做，启发幼儿探索改变物体下落速度的方法。</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（1）教师出示两个相同的物体，启发幼儿想办法让它们以不同的速度落下来。</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（2）幼儿尝试探索改变物体下落的速度。</a:t>
            </a:r>
            <a:endParaRPr>
              <a:latin typeface="华文楷体" panose="02010600040101010101" charset="-122"/>
              <a:ea typeface="华文楷体" panose="02010600040101010101" charset="-122"/>
              <a:cs typeface="华文楷体" panose="02010600040101010101" charset="-122"/>
            </a:endParaRPr>
          </a:p>
          <a:p>
            <a:pPr indent="457200" fontAlgn="auto">
              <a:lnSpc>
                <a:spcPct val="130000"/>
              </a:lnSpc>
            </a:pPr>
            <a:r>
              <a:rPr>
                <a:latin typeface="华文楷体" panose="02010600040101010101" charset="-122"/>
                <a:ea typeface="华文楷体" panose="02010600040101010101" charset="-122"/>
                <a:cs typeface="华文楷体" panose="02010600040101010101" charset="-122"/>
              </a:rPr>
              <a:t>（3）教师小结。</a:t>
            </a:r>
            <a:endParaRPr>
              <a:latin typeface="华文楷体" panose="02010600040101010101" charset="-122"/>
              <a:ea typeface="华文楷体" panose="02010600040101010101" charset="-122"/>
              <a:cs typeface="华文楷体" panose="02010600040101010101" charset="-122"/>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en-US" altLang="zh-CN"/>
              <a:t>THANK YOU</a:t>
            </a:r>
            <a:endParaRPr lang="en-US" altLang="zh-CN"/>
          </a:p>
        </p:txBody>
      </p:sp>
    </p:spTree>
    <p:custDataLst>
      <p:tags r:id="rId2"/>
    </p:custDataLst>
  </p:cSld>
  <p:clrMapOvr>
    <a:masterClrMapping/>
  </p:clrMapOvr>
  <p:transition spd="slow" advTm="0">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619125" y="1439545"/>
            <a:ext cx="10839450" cy="4844415"/>
          </a:xfrm>
          <a:prstGeom prst="roundRect">
            <a:avLst/>
          </a:prstGeom>
          <a:noFill/>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985" y="93980"/>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600">
                <a:latin typeface="华文琥珀" panose="02010800040101010101" charset="-122"/>
                <a:ea typeface="华文琥珀" panose="02010800040101010101" charset="-122"/>
              </a:rPr>
              <a:t>问 题 导 入</a:t>
            </a:r>
            <a:endParaRPr lang="zh-CN" altLang="en-US" sz="3600">
              <a:latin typeface="华文琥珀" panose="02010800040101010101" charset="-122"/>
              <a:ea typeface="华文琥珀" panose="02010800040101010101" charset="-122"/>
            </a:endParaRPr>
          </a:p>
        </p:txBody>
      </p:sp>
      <p:sp>
        <p:nvSpPr>
          <p:cNvPr id="10" name="文本框 9"/>
          <p:cNvSpPr txBox="1"/>
          <p:nvPr/>
        </p:nvSpPr>
        <p:spPr>
          <a:xfrm>
            <a:off x="1004570" y="2445385"/>
            <a:ext cx="1067435" cy="460375"/>
          </a:xfrm>
          <a:prstGeom prst="rect">
            <a:avLst/>
          </a:prstGeom>
          <a:noFill/>
        </p:spPr>
        <p:txBody>
          <a:bodyPr wrap="square" rtlCol="0" anchor="t">
            <a:spAutoFit/>
          </a:bodyPr>
          <a:p>
            <a:r>
              <a:rPr lang="zh-CN" altLang="en-US" sz="2400" b="1" dirty="0">
                <a:solidFill>
                  <a:srgbClr val="C00000"/>
                </a:solidFill>
                <a:latin typeface="华文宋体" panose="02010600040101010101" charset="-122"/>
                <a:ea typeface="华文宋体" panose="02010600040101010101" charset="-122"/>
              </a:rPr>
              <a:t>问题：</a:t>
            </a:r>
            <a:endParaRPr lang="zh-CN" altLang="en-US" sz="2400" b="1" dirty="0">
              <a:solidFill>
                <a:srgbClr val="C00000"/>
              </a:solidFill>
              <a:latin typeface="华文宋体" panose="02010600040101010101" charset="-122"/>
              <a:ea typeface="华文宋体" panose="02010600040101010101" charset="-122"/>
            </a:endParaRPr>
          </a:p>
        </p:txBody>
      </p:sp>
      <p:pic>
        <p:nvPicPr>
          <p:cNvPr id="11" name="图片 10" descr="u=1476339056,2602720506&amp;fm=200&amp;gp=0[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877362" y="1988293"/>
            <a:ext cx="1494790" cy="1494790"/>
          </a:xfrm>
          <a:prstGeom prst="rect">
            <a:avLst/>
          </a:prstGeom>
        </p:spPr>
      </p:pic>
      <p:sp>
        <p:nvSpPr>
          <p:cNvPr id="12" name="文本框 11"/>
          <p:cNvSpPr txBox="1"/>
          <p:nvPr/>
        </p:nvSpPr>
        <p:spPr>
          <a:xfrm>
            <a:off x="3632835" y="1953260"/>
            <a:ext cx="7292340" cy="1170305"/>
          </a:xfrm>
          <a:prstGeom prst="rect">
            <a:avLst/>
          </a:prstGeom>
          <a:noFill/>
        </p:spPr>
        <p:txBody>
          <a:bodyPr wrap="square" rtlCol="0" anchor="t">
            <a:spAutoFit/>
          </a:bodyPr>
          <a:p>
            <a:pPr>
              <a:lnSpc>
                <a:spcPct val="130000"/>
              </a:lnSpc>
            </a:pPr>
            <a:r>
              <a:rPr lang="en-US" b="1" dirty="0" smtClean="0">
                <a:solidFill>
                  <a:schemeClr val="accent1">
                    <a:lumMod val="75000"/>
                  </a:schemeClr>
                </a:solidFill>
                <a:latin typeface="Arial" panose="020B0604020202020204" pitchFamily="34" charset="0"/>
                <a:ea typeface="微软雅黑" panose="020B0503020204020204" charset="-122"/>
              </a:rPr>
              <a:t>    </a:t>
            </a:r>
            <a:r>
              <a:rPr b="1" dirty="0" smtClean="0">
                <a:solidFill>
                  <a:schemeClr val="accent1">
                    <a:lumMod val="75000"/>
                  </a:schemeClr>
                </a:solidFill>
                <a:latin typeface="Arial" panose="020B0604020202020204" pitchFamily="34" charset="0"/>
                <a:ea typeface="微软雅黑" panose="020B0503020204020204" charset="-122"/>
              </a:rPr>
              <a:t>对教师教学的评价是幼儿科学教育评价的重要内容。要提高科学教育的质量，就要求教师精心设计好每一项教育活动。你能否运用一定的评价方法对本案例的教学质量做出分析研究呢？</a:t>
            </a:r>
            <a:endParaRPr b="1" dirty="0" smtClean="0">
              <a:solidFill>
                <a:schemeClr val="accent1">
                  <a:lumMod val="75000"/>
                </a:schemeClr>
              </a:solidFill>
              <a:latin typeface="Arial" panose="020B0604020202020204" pitchFamily="34" charset="0"/>
              <a:ea typeface="微软雅黑" panose="020B0503020204020204" charset="-122"/>
            </a:endParaRPr>
          </a:p>
        </p:txBody>
      </p:sp>
      <p:sp>
        <p:nvSpPr>
          <p:cNvPr id="2" name="文本框 1"/>
          <p:cNvSpPr txBox="1"/>
          <p:nvPr/>
        </p:nvSpPr>
        <p:spPr>
          <a:xfrm>
            <a:off x="1108075" y="4180205"/>
            <a:ext cx="9817735" cy="1630045"/>
          </a:xfrm>
          <a:prstGeom prst="rect">
            <a:avLst/>
          </a:prstGeom>
          <a:noFill/>
        </p:spPr>
        <p:txBody>
          <a:bodyPr wrap="square" rtlCol="0" anchor="t">
            <a:spAutoFit/>
          </a:bodyPr>
          <a:p>
            <a:r>
              <a:rPr lang="zh-CN" altLang="en-US" sz="2000">
                <a:solidFill>
                  <a:schemeClr val="tx1"/>
                </a:solidFill>
                <a:latin typeface="微软雅黑" panose="020B0503020204020204" charset="-122"/>
                <a:ea typeface="微软雅黑" panose="020B0503020204020204" charset="-122"/>
              </a:rPr>
              <a:t>影响幼儿科学教育活动质量的因素有很多。例如，从教师方面来说，有教师的科学教育观念、科学文化素养、教学技能与教学艺术等；从物质因素来说，有幼儿园的内外环境、设施、幼儿家庭环境等；从幼儿园方面来说，有幼儿园的办园宗旨、管理水平、职员结构等。另外，幼儿科学教育评价，也对幼儿科学教育起着检验、督促和导向的作用，科学的评价是高质量科学教育活动的保证。</a:t>
            </a:r>
            <a:endParaRPr lang="zh-CN" altLang="en-US" sz="2000">
              <a:solidFill>
                <a:schemeClr val="tx1"/>
              </a:solidFill>
              <a:latin typeface="微软雅黑" panose="020B0503020204020204" charset="-122"/>
              <a:ea typeface="微软雅黑" panose="020B050302020402020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
                                            <p:txEl>
                                              <p:pRg st="0" end="0"/>
                                            </p:txEl>
                                          </p:spTgt>
                                        </p:tgtEl>
                                        <p:attrNameLst>
                                          <p:attrName>style.visibility</p:attrName>
                                        </p:attrNameLst>
                                      </p:cBhvr>
                                      <p:to>
                                        <p:strVal val="visible"/>
                                      </p:to>
                                    </p:set>
                                    <p:anim calcmode="discrete" valueType="clr">
                                      <p:cBhvr override="childStyle">
                                        <p:cTn id="7" dur="80"/>
                                        <p:tgtEl>
                                          <p:spTgt spid="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rot="540000">
            <a:off x="6564630" y="2437765"/>
            <a:ext cx="4425950" cy="2651125"/>
          </a:xfrm>
          <a:prstGeom prst="rect">
            <a:avLst/>
          </a:prstGeom>
          <a:noFill/>
        </p:spPr>
        <p:txBody>
          <a:bodyPr wrap="square" rtlCol="0" anchor="t">
            <a:spAutoFit/>
          </a:bodyPr>
          <a:p>
            <a:pPr algn="ctr">
              <a:lnSpc>
                <a:spcPct val="160000"/>
              </a:lnSpc>
            </a:pPr>
            <a:r>
              <a:rPr lang="zh-CN" altLang="en-US" sz="3200" b="1" dirty="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rPr>
              <a:t>第一节  </a:t>
            </a:r>
            <a:endParaRPr lang="zh-CN" altLang="en-US" sz="3200" b="1" dirty="0">
              <a:solidFill>
                <a:schemeClr val="accent6">
                  <a:lumMod val="50000"/>
                </a:schemeClr>
              </a:solidFill>
              <a:latin typeface="微软雅黑" panose="020B0503020204020204" charset="-122"/>
              <a:ea typeface="微软雅黑" panose="020B0503020204020204" charset="-122"/>
              <a:cs typeface="微软雅黑" panose="020B0503020204020204" charset="-122"/>
              <a:sym typeface="+mn-ea"/>
            </a:endParaRPr>
          </a:p>
          <a:p>
            <a:pPr algn="ctr">
              <a:lnSpc>
                <a:spcPct val="160000"/>
              </a:lnSpc>
            </a:pPr>
            <a:r>
              <a:rPr lang="zh-CN" altLang="en-US" sz="3600" dirty="0">
                <a:solidFill>
                  <a:schemeClr val="accent6">
                    <a:lumMod val="25000"/>
                  </a:schemeClr>
                </a:solidFill>
                <a:latin typeface="微软雅黑" panose="020B0503020204020204" charset="-122"/>
                <a:ea typeface="微软雅黑" panose="020B0503020204020204" charset="-122"/>
                <a:cs typeface="微软雅黑" panose="020B0503020204020204" charset="-122"/>
                <a:sym typeface="+mn-ea"/>
              </a:rPr>
              <a:t>幼儿科学教育评价的内涵、意义与要求 </a:t>
            </a:r>
            <a:endParaRPr lang="zh-CN" altLang="en-US" sz="3600" b="1" dirty="0">
              <a:solidFill>
                <a:schemeClr val="accent6">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spd="slow" advClick="0" advTm="0">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rPr>
              <a:t>一、幼儿科学教育评价的内涵</a:t>
            </a:r>
            <a:endParaRPr lang="zh-CN" altLang="en-US" sz="3200" b="1">
              <a:latin typeface="方正少儿_GBK" panose="03000509000000000000" charset="-122"/>
              <a:ea typeface="方正少儿_GBK" panose="03000509000000000000" charset="-122"/>
            </a:endParaRPr>
          </a:p>
        </p:txBody>
      </p:sp>
      <p:sp>
        <p:nvSpPr>
          <p:cNvPr id="2" name="文本框 1"/>
          <p:cNvSpPr txBox="1"/>
          <p:nvPr/>
        </p:nvSpPr>
        <p:spPr>
          <a:xfrm>
            <a:off x="4855210" y="2049780"/>
            <a:ext cx="6836410" cy="3291205"/>
          </a:xfrm>
          <a:prstGeom prst="rect">
            <a:avLst/>
          </a:prstGeom>
          <a:noFill/>
        </p:spPr>
        <p:txBody>
          <a:bodyPr wrap="square" rtlCol="0" anchor="t">
            <a:spAutoFit/>
          </a:bodyPr>
          <a:p>
            <a:pPr>
              <a:lnSpc>
                <a:spcPct val="160000"/>
              </a:lnSpc>
            </a:pPr>
            <a:r>
              <a:rPr lang="en-US" b="1">
                <a:solidFill>
                  <a:schemeClr val="bg2">
                    <a:lumMod val="25000"/>
                  </a:schemeClr>
                </a:solidFill>
                <a:latin typeface="微软雅黑" panose="020B0503020204020204" charset="-122"/>
                <a:ea typeface="微软雅黑" panose="020B0503020204020204" charset="-122"/>
                <a:cs typeface="微软雅黑" panose="020B0503020204020204" charset="-122"/>
              </a:rPr>
              <a:t>     </a:t>
            </a:r>
            <a:r>
              <a:rPr b="1">
                <a:solidFill>
                  <a:schemeClr val="bg2">
                    <a:lumMod val="25000"/>
                  </a:schemeClr>
                </a:solidFill>
                <a:latin typeface="微软雅黑" panose="020B0503020204020204" charset="-122"/>
                <a:ea typeface="微软雅黑" panose="020B0503020204020204" charset="-122"/>
                <a:cs typeface="微软雅黑" panose="020B0503020204020204" charset="-122"/>
              </a:rPr>
              <a:t>幼儿科学教育评价，是依据儿童发展的相关理论、《幼儿园教育指导纲要（试行）》、已有的关于学前儿童科学教育的研究结果，以及对各国科学教育评价标准的参照来进行的对儿童科学能力与水平，以及科学教学过程与效果的评价，是幼儿教育质量评价体系的组成部分。</a:t>
            </a:r>
            <a:endParaRPr b="1">
              <a:solidFill>
                <a:schemeClr val="bg2">
                  <a:lumMod val="25000"/>
                </a:schemeClr>
              </a:solidFill>
              <a:latin typeface="微软雅黑" panose="020B0503020204020204" charset="-122"/>
              <a:ea typeface="微软雅黑" panose="020B0503020204020204" charset="-122"/>
              <a:cs typeface="微软雅黑" panose="020B0503020204020204" charset="-122"/>
            </a:endParaRPr>
          </a:p>
          <a:p>
            <a:pPr>
              <a:lnSpc>
                <a:spcPct val="160000"/>
              </a:lnSpc>
            </a:pPr>
            <a:r>
              <a:rPr b="1">
                <a:solidFill>
                  <a:schemeClr val="bg2">
                    <a:lumMod val="25000"/>
                  </a:schemeClr>
                </a:solidFill>
                <a:latin typeface="微软雅黑" panose="020B0503020204020204" charset="-122"/>
                <a:ea typeface="微软雅黑" panose="020B0503020204020204" charset="-122"/>
                <a:cs typeface="微软雅黑" panose="020B0503020204020204" charset="-122"/>
              </a:rPr>
              <a:t> </a:t>
            </a:r>
            <a:r>
              <a:rPr lang="en-US" b="1">
                <a:solidFill>
                  <a:schemeClr val="bg2">
                    <a:lumMod val="25000"/>
                  </a:schemeClr>
                </a:solidFill>
                <a:latin typeface="微软雅黑" panose="020B0503020204020204" charset="-122"/>
                <a:ea typeface="微软雅黑" panose="020B0503020204020204" charset="-122"/>
                <a:cs typeface="微软雅黑" panose="020B0503020204020204" charset="-122"/>
              </a:rPr>
              <a:t>    </a:t>
            </a:r>
            <a:r>
              <a:rPr sz="2000" u="sng">
                <a:solidFill>
                  <a:srgbClr val="FF0000"/>
                </a:solidFill>
                <a:latin typeface="华文楷体" panose="02010600040101010101" charset="-122"/>
                <a:ea typeface="华文楷体" panose="02010600040101010101" charset="-122"/>
                <a:cs typeface="微软雅黑" panose="020B0503020204020204" charset="-122"/>
              </a:rPr>
              <a:t>幼儿科学教育评价实际上是对构成科学活动的诸要素进行的价值判断。</a:t>
            </a:r>
            <a:endParaRPr sz="2000" u="sng">
              <a:solidFill>
                <a:srgbClr val="FF0000"/>
              </a:solidFill>
              <a:latin typeface="华文楷体" panose="02010600040101010101" charset="-122"/>
              <a:ea typeface="华文楷体" panose="02010600040101010101" charset="-122"/>
              <a:cs typeface="微软雅黑" panose="020B0503020204020204" charset="-122"/>
            </a:endParaRPr>
          </a:p>
        </p:txBody>
      </p:sp>
      <p:pic>
        <p:nvPicPr>
          <p:cNvPr id="3" name="图片 2"/>
          <p:cNvPicPr>
            <a:picLocks noChangeAspect="1"/>
          </p:cNvPicPr>
          <p:nvPr/>
        </p:nvPicPr>
        <p:blipFill>
          <a:blip r:embed="rId2"/>
          <a:stretch>
            <a:fillRect/>
          </a:stretch>
        </p:blipFill>
        <p:spPr>
          <a:xfrm>
            <a:off x="324485" y="2249170"/>
            <a:ext cx="4342765" cy="2892425"/>
          </a:xfrm>
          <a:prstGeom prst="hexagon">
            <a:avLst/>
          </a:prstGeom>
          <a:ln>
            <a:solidFill>
              <a:schemeClr val="accent6">
                <a:lumMod val="50000"/>
              </a:schemeClr>
            </a:solidFill>
          </a:ln>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rPr>
              <a:t>一、幼儿科学教育评价的内涵</a:t>
            </a:r>
            <a:endParaRPr lang="zh-CN" altLang="en-US" sz="3200" b="1">
              <a:latin typeface="方正少儿_GBK" panose="03000509000000000000" charset="-122"/>
              <a:ea typeface="方正少儿_GBK" panose="03000509000000000000" charset="-122"/>
            </a:endParaRPr>
          </a:p>
        </p:txBody>
      </p:sp>
      <p:cxnSp>
        <p:nvCxnSpPr>
          <p:cNvPr id="13" name="肘形连接符 12"/>
          <p:cNvCxnSpPr/>
          <p:nvPr>
            <p:custDataLst>
              <p:tags r:id="rId2"/>
            </p:custDataLst>
          </p:nvPr>
        </p:nvCxnSpPr>
        <p:spPr>
          <a:xfrm>
            <a:off x="4152900" y="3419475"/>
            <a:ext cx="1137920" cy="747395"/>
          </a:xfrm>
          <a:prstGeom prst="bentConnector3">
            <a:avLst>
              <a:gd name="adj1" fmla="val 51674"/>
            </a:avLst>
          </a:prstGeom>
          <a:ln w="28575">
            <a:solidFill>
              <a:srgbClr val="58B6E5"/>
            </a:solidFill>
            <a:prstDash val="dash"/>
          </a:ln>
        </p:spPr>
        <p:style>
          <a:lnRef idx="1">
            <a:srgbClr val="6096E6"/>
          </a:lnRef>
          <a:fillRef idx="0">
            <a:srgbClr val="6096E6"/>
          </a:fillRef>
          <a:effectRef idx="0">
            <a:srgbClr val="6096E6"/>
          </a:effectRef>
          <a:fontRef idx="minor">
            <a:srgbClr val="000000"/>
          </a:fontRef>
        </p:style>
      </p:cxnSp>
      <p:cxnSp>
        <p:nvCxnSpPr>
          <p:cNvPr id="9" name="肘形连接符 8"/>
          <p:cNvCxnSpPr/>
          <p:nvPr>
            <p:custDataLst>
              <p:tags r:id="rId3"/>
            </p:custDataLst>
          </p:nvPr>
        </p:nvCxnSpPr>
        <p:spPr>
          <a:xfrm rot="10800000" flipV="1">
            <a:off x="4191635" y="2486025"/>
            <a:ext cx="1098550" cy="933450"/>
          </a:xfrm>
          <a:prstGeom prst="bentConnector3">
            <a:avLst>
              <a:gd name="adj1" fmla="val 49942"/>
            </a:avLst>
          </a:prstGeom>
          <a:ln w="28575">
            <a:solidFill>
              <a:srgbClr val="6096E6"/>
            </a:solidFill>
            <a:prstDash val="dash"/>
          </a:ln>
        </p:spPr>
        <p:style>
          <a:lnRef idx="1">
            <a:srgbClr val="6096E6"/>
          </a:lnRef>
          <a:fillRef idx="0">
            <a:srgbClr val="6096E6"/>
          </a:fillRef>
          <a:effectRef idx="0">
            <a:srgbClr val="6096E6"/>
          </a:effectRef>
          <a:fontRef idx="minor">
            <a:srgbClr val="000000"/>
          </a:fontRef>
        </p:style>
      </p:cxnSp>
      <p:sp>
        <p:nvSpPr>
          <p:cNvPr id="4" name="圆角矩形 3"/>
          <p:cNvSpPr/>
          <p:nvPr>
            <p:custDataLst>
              <p:tags r:id="rId4"/>
            </p:custDataLst>
          </p:nvPr>
        </p:nvSpPr>
        <p:spPr>
          <a:xfrm>
            <a:off x="5290820" y="1917065"/>
            <a:ext cx="5455285" cy="1166495"/>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椭圆 16"/>
          <p:cNvSpPr/>
          <p:nvPr>
            <p:custDataLst>
              <p:tags r:id="rId5"/>
            </p:custDataLst>
          </p:nvPr>
        </p:nvSpPr>
        <p:spPr>
          <a:xfrm>
            <a:off x="5634990" y="2049780"/>
            <a:ext cx="926465" cy="926465"/>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6" name="文本框 45"/>
          <p:cNvSpPr txBox="1"/>
          <p:nvPr>
            <p:custDataLst>
              <p:tags r:id="rId6"/>
            </p:custDataLst>
          </p:nvPr>
        </p:nvSpPr>
        <p:spPr>
          <a:xfrm>
            <a:off x="6817360" y="1927860"/>
            <a:ext cx="2792095" cy="353060"/>
          </a:xfrm>
          <a:prstGeom prst="rect">
            <a:avLst/>
          </a:prstGeom>
          <a:noFill/>
        </p:spPr>
        <p:txBody>
          <a:bodyPr wrap="square" bIns="0" rtlCol="0">
            <a:spAutoFit/>
          </a:bodyPr>
          <a:p>
            <a:pPr algn="l"/>
            <a:r>
              <a:rPr lang="zh-CN" altLang="en-US" sz="2000" b="1">
                <a:solidFill>
                  <a:srgbClr val="6096E6">
                    <a:lumMod val="50000"/>
                  </a:srgbClr>
                </a:solidFill>
                <a:uFillTx/>
                <a:latin typeface="微软雅黑" panose="020B0503020204020204" charset="-122"/>
                <a:ea typeface="微软雅黑" panose="020B0503020204020204" charset="-122"/>
              </a:rPr>
              <a:t>幼儿科学发展状况评价</a:t>
            </a:r>
            <a:endParaRPr lang="zh-CN" altLang="en-US" sz="2000" b="1">
              <a:solidFill>
                <a:srgbClr val="6096E6">
                  <a:lumMod val="50000"/>
                </a:srgbClr>
              </a:solidFill>
              <a:uFillTx/>
              <a:latin typeface="微软雅黑" panose="020B0503020204020204" charset="-122"/>
              <a:ea typeface="微软雅黑" panose="020B0503020204020204" charset="-122"/>
            </a:endParaRPr>
          </a:p>
        </p:txBody>
      </p:sp>
      <p:sp>
        <p:nvSpPr>
          <p:cNvPr id="47" name="文本框 46"/>
          <p:cNvSpPr txBox="1"/>
          <p:nvPr>
            <p:custDataLst>
              <p:tags r:id="rId7"/>
            </p:custDataLst>
          </p:nvPr>
        </p:nvSpPr>
        <p:spPr>
          <a:xfrm>
            <a:off x="6817360" y="2274570"/>
            <a:ext cx="3781425" cy="829945"/>
          </a:xfrm>
          <a:prstGeom prst="rect">
            <a:avLst/>
          </a:prstGeom>
          <a:noFill/>
        </p:spPr>
        <p:txBody>
          <a:bodyPr wrap="square" rtlCol="0">
            <a:spAutoFit/>
          </a:bodyPr>
          <a:p>
            <a:pPr algn="l" fontAlgn="auto">
              <a:lnSpc>
                <a:spcPct val="100000"/>
              </a:lnSpc>
              <a:spcAft>
                <a:spcPts val="1000"/>
              </a:spcAft>
            </a:pPr>
            <a:r>
              <a:rPr lang="zh-CN" altLang="en-US" sz="1600" spc="150">
                <a:solidFill>
                  <a:srgbClr val="000000">
                    <a:lumMod val="75000"/>
                    <a:lumOff val="25000"/>
                  </a:srgbClr>
                </a:solidFill>
                <a:uFillTx/>
                <a:latin typeface="微软雅黑" panose="020B0503020204020204" charset="-122"/>
                <a:ea typeface="微软雅黑" panose="020B0503020204020204" charset="-122"/>
              </a:rPr>
              <a:t>一般包括幼儿科学概念的生成情况、幼儿的科学思维与方法，以及幼儿的科学态度和情感等。</a:t>
            </a:r>
            <a:endParaRPr lang="zh-CN" altLang="en-US" sz="1600" spc="150">
              <a:solidFill>
                <a:srgbClr val="000000">
                  <a:lumMod val="75000"/>
                  <a:lumOff val="25000"/>
                </a:srgbClr>
              </a:solidFill>
              <a:uFillTx/>
              <a:latin typeface="微软雅黑" panose="020B0503020204020204" charset="-122"/>
              <a:ea typeface="微软雅黑" panose="020B0503020204020204" charset="-122"/>
            </a:endParaRPr>
          </a:p>
        </p:txBody>
      </p:sp>
      <p:pic>
        <p:nvPicPr>
          <p:cNvPr id="39" name="图片 38" descr="343435383038363b343532323337393bc9cfcad0cdcbb3f6"/>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864860" y="2283460"/>
            <a:ext cx="457835" cy="457835"/>
          </a:xfrm>
          <a:prstGeom prst="rect">
            <a:avLst/>
          </a:prstGeom>
          <a:effectLst>
            <a:outerShdw blurRad="38100" dist="38100" dir="5400000" algn="ctr" rotWithShape="0">
              <a:srgbClr val="6096E6">
                <a:lumMod val="50000"/>
                <a:alpha val="60000"/>
              </a:srgbClr>
            </a:outerShdw>
          </a:effectLst>
        </p:spPr>
      </p:pic>
      <p:sp>
        <p:nvSpPr>
          <p:cNvPr id="6" name="圆角矩形 5"/>
          <p:cNvSpPr/>
          <p:nvPr>
            <p:custDataLst>
              <p:tags r:id="rId11"/>
            </p:custDataLst>
          </p:nvPr>
        </p:nvSpPr>
        <p:spPr>
          <a:xfrm>
            <a:off x="5290820" y="3577590"/>
            <a:ext cx="5455285" cy="1232535"/>
          </a:xfrm>
          <a:prstGeom prst="roundRect">
            <a:avLst/>
          </a:prstGeom>
          <a:solidFill>
            <a:srgbClr val="58B6E5">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椭圆 17"/>
          <p:cNvSpPr/>
          <p:nvPr>
            <p:custDataLst>
              <p:tags r:id="rId12"/>
            </p:custDataLst>
          </p:nvPr>
        </p:nvSpPr>
        <p:spPr>
          <a:xfrm>
            <a:off x="5634990" y="3740150"/>
            <a:ext cx="926465" cy="926465"/>
          </a:xfrm>
          <a:prstGeom prst="ellipse">
            <a:avLst/>
          </a:prstGeom>
          <a:solidFill>
            <a:srgbClr val="58B6E5"/>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3" name="文本框 22"/>
          <p:cNvSpPr txBox="1"/>
          <p:nvPr>
            <p:custDataLst>
              <p:tags r:id="rId13"/>
            </p:custDataLst>
          </p:nvPr>
        </p:nvSpPr>
        <p:spPr>
          <a:xfrm>
            <a:off x="6817360" y="3686175"/>
            <a:ext cx="3293110" cy="353060"/>
          </a:xfrm>
          <a:prstGeom prst="rect">
            <a:avLst/>
          </a:prstGeom>
          <a:noFill/>
        </p:spPr>
        <p:txBody>
          <a:bodyPr wrap="square" bIns="0" rtlCol="0">
            <a:spAutoFit/>
          </a:bodyPr>
          <a:p>
            <a:pPr algn="l"/>
            <a:r>
              <a:rPr lang="zh-CN" altLang="en-US" sz="2000" b="1">
                <a:solidFill>
                  <a:srgbClr val="58B6E5">
                    <a:lumMod val="50000"/>
                  </a:srgbClr>
                </a:solidFill>
                <a:uFillTx/>
                <a:latin typeface="微软雅黑" panose="020B0503020204020204" charset="-122"/>
                <a:ea typeface="微软雅黑" panose="020B0503020204020204" charset="-122"/>
              </a:rPr>
              <a:t>幼儿园的科学教育活动评价</a:t>
            </a:r>
            <a:endParaRPr lang="zh-CN" altLang="en-US" sz="2000" b="1">
              <a:solidFill>
                <a:srgbClr val="58B6E5">
                  <a:lumMod val="50000"/>
                </a:srgbClr>
              </a:solidFill>
              <a:uFillTx/>
              <a:latin typeface="微软雅黑" panose="020B0503020204020204" charset="-122"/>
              <a:ea typeface="微软雅黑" panose="020B0503020204020204" charset="-122"/>
            </a:endParaRPr>
          </a:p>
        </p:txBody>
      </p:sp>
      <p:pic>
        <p:nvPicPr>
          <p:cNvPr id="40" name="图片 39" descr="343435383038363b343532323338323bcee5c1a6c4a3d0c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864860" y="3974465"/>
            <a:ext cx="457835" cy="457835"/>
          </a:xfrm>
          <a:prstGeom prst="rect">
            <a:avLst/>
          </a:prstGeom>
          <a:effectLst>
            <a:outerShdw blurRad="38100" dist="38100" dir="5400000" algn="ctr" rotWithShape="0">
              <a:srgbClr val="58B6E5">
                <a:lumMod val="50000"/>
                <a:alpha val="60000"/>
              </a:srgbClr>
            </a:outerShdw>
          </a:effectLst>
        </p:spPr>
      </p:pic>
      <p:sp>
        <p:nvSpPr>
          <p:cNvPr id="8" name="圆角矩形 7"/>
          <p:cNvSpPr/>
          <p:nvPr>
            <p:custDataLst>
              <p:tags r:id="rId17"/>
            </p:custDataLst>
          </p:nvPr>
        </p:nvSpPr>
        <p:spPr>
          <a:xfrm>
            <a:off x="2189480" y="2907665"/>
            <a:ext cx="2187575" cy="1024890"/>
          </a:xfrm>
          <a:prstGeom prst="roundRect">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椭圆 15"/>
          <p:cNvSpPr/>
          <p:nvPr>
            <p:custDataLst>
              <p:tags r:id="rId18"/>
            </p:custDataLst>
          </p:nvPr>
        </p:nvSpPr>
        <p:spPr>
          <a:xfrm>
            <a:off x="2705100" y="2842260"/>
            <a:ext cx="1155700" cy="1155700"/>
          </a:xfrm>
          <a:prstGeom prst="ellipse">
            <a:avLst/>
          </a:prstGeom>
          <a:solidFill>
            <a:srgbClr val="6096E6"/>
          </a:solidFill>
          <a:ln w="101600">
            <a:solidFill>
              <a:srgbClr val="FFFFFF"/>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45" name="图片 44" descr="343435383038363b343532323339363bd5bdc2d4c4bfb1ea"/>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2964815" y="3104515"/>
            <a:ext cx="631190" cy="631190"/>
          </a:xfrm>
          <a:prstGeom prst="rect">
            <a:avLst/>
          </a:prstGeom>
          <a:effectLst>
            <a:outerShdw blurRad="38100" dist="38100" dir="5400000" algn="ctr" rotWithShape="0">
              <a:srgbClr val="6096E6">
                <a:lumMod val="50000"/>
                <a:alpha val="60000"/>
              </a:srgbClr>
            </a:outerShdw>
          </a:effectLst>
        </p:spPr>
      </p:pic>
      <p:sp>
        <p:nvSpPr>
          <p:cNvPr id="10" name="椭圆 9"/>
          <p:cNvSpPr/>
          <p:nvPr>
            <p:custDataLst>
              <p:tags r:id="rId22"/>
            </p:custDataLst>
          </p:nvPr>
        </p:nvSpPr>
        <p:spPr>
          <a:xfrm>
            <a:off x="806450" y="1349375"/>
            <a:ext cx="440690" cy="440690"/>
          </a:xfrm>
          <a:prstGeom prst="ellipse">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1" name="文本框 10"/>
          <p:cNvSpPr txBox="1"/>
          <p:nvPr>
            <p:custDataLst>
              <p:tags r:id="rId23"/>
            </p:custDataLst>
          </p:nvPr>
        </p:nvSpPr>
        <p:spPr>
          <a:xfrm>
            <a:off x="951230" y="1416685"/>
            <a:ext cx="639445" cy="4277360"/>
          </a:xfrm>
          <a:prstGeom prst="rect">
            <a:avLst/>
          </a:prstGeom>
          <a:noFill/>
        </p:spPr>
        <p:txBody>
          <a:bodyPr vert="eaVert" wrap="square" bIns="0" rtlCol="0"/>
          <a:p>
            <a:pPr algn="l">
              <a:lnSpc>
                <a:spcPct val="120000"/>
              </a:lnSpc>
            </a:pPr>
            <a:r>
              <a:rPr lang="zh-CN" altLang="en-US" sz="2800" b="1" spc="300">
                <a:solidFill>
                  <a:srgbClr val="000000">
                    <a:lumMod val="75000"/>
                    <a:lumOff val="25000"/>
                  </a:srgbClr>
                </a:solidFill>
                <a:uFillTx/>
                <a:latin typeface="微软雅黑" panose="020B0503020204020204" charset="-122"/>
                <a:ea typeface="微软雅黑" panose="020B0503020204020204" charset="-122"/>
              </a:rPr>
              <a:t>科学教育，教师更关注</a:t>
            </a:r>
            <a:endParaRPr lang="zh-CN" altLang="en-US" sz="2800" b="1" spc="300">
              <a:solidFill>
                <a:srgbClr val="000000">
                  <a:lumMod val="75000"/>
                  <a:lumOff val="25000"/>
                </a:srgbClr>
              </a:solidFill>
              <a:uFillTx/>
              <a:latin typeface="微软雅黑" panose="020B0503020204020204" charset="-122"/>
              <a:ea typeface="微软雅黑" panose="020B0503020204020204" charset="-122"/>
            </a:endParaRPr>
          </a:p>
        </p:txBody>
      </p:sp>
      <p:sp>
        <p:nvSpPr>
          <p:cNvPr id="12" name="文本框 11"/>
          <p:cNvSpPr txBox="1"/>
          <p:nvPr>
            <p:custDataLst>
              <p:tags r:id="rId24"/>
            </p:custDataLst>
          </p:nvPr>
        </p:nvSpPr>
        <p:spPr>
          <a:xfrm>
            <a:off x="6817360" y="4043045"/>
            <a:ext cx="3781425" cy="583565"/>
          </a:xfrm>
          <a:prstGeom prst="rect">
            <a:avLst/>
          </a:prstGeom>
          <a:noFill/>
        </p:spPr>
        <p:txBody>
          <a:bodyPr wrap="square" rtlCol="0">
            <a:spAutoFit/>
          </a:bodyPr>
          <a:p>
            <a:pPr algn="l" fontAlgn="auto">
              <a:lnSpc>
                <a:spcPct val="100000"/>
              </a:lnSpc>
              <a:spcAft>
                <a:spcPts val="1000"/>
              </a:spcAft>
            </a:pPr>
            <a:r>
              <a:rPr lang="zh-CN" altLang="en-US" sz="1600" spc="150">
                <a:solidFill>
                  <a:srgbClr val="000000">
                    <a:lumMod val="75000"/>
                    <a:lumOff val="25000"/>
                  </a:srgbClr>
                </a:solidFill>
                <a:uFillTx/>
                <a:latin typeface="微软雅黑" panose="020B0503020204020204" charset="-122"/>
                <a:ea typeface="微软雅黑" panose="020B0503020204020204" charset="-122"/>
              </a:rPr>
              <a:t>包括对教育活动的目标、环境创设、活动过程及师幼互动活动效果的评价。</a:t>
            </a:r>
            <a:endParaRPr lang="zh-CN" altLang="en-US" sz="1600" spc="150">
              <a:solidFill>
                <a:srgbClr val="000000">
                  <a:lumMod val="75000"/>
                  <a:lumOff val="25000"/>
                </a:srgbClr>
              </a:solidFill>
              <a:uFillTx/>
              <a:latin typeface="微软雅黑" panose="020B0503020204020204" charset="-122"/>
              <a:ea typeface="微软雅黑" panose="020B0503020204020204" charset="-122"/>
            </a:endParaRPr>
          </a:p>
        </p:txBody>
      </p:sp>
    </p:spTree>
    <p:custDataLst>
      <p:tags r:id="rId25"/>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rPr>
              <a:t>二、幼儿科学教育评价的意义</a:t>
            </a:r>
            <a:endParaRPr lang="zh-CN" altLang="en-US" sz="3200" b="1">
              <a:latin typeface="方正少儿_GBK" panose="03000509000000000000" charset="-122"/>
              <a:ea typeface="方正少儿_GBK" panose="03000509000000000000" charset="-122"/>
            </a:endParaRPr>
          </a:p>
        </p:txBody>
      </p:sp>
      <p:sp>
        <p:nvSpPr>
          <p:cNvPr id="2" name="文本框 1"/>
          <p:cNvSpPr txBox="1"/>
          <p:nvPr/>
        </p:nvSpPr>
        <p:spPr>
          <a:xfrm>
            <a:off x="247015" y="1290955"/>
            <a:ext cx="4060825"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charset="-122"/>
                <a:ea typeface="微软雅黑" panose="020B0503020204020204" charset="-122"/>
                <a:cs typeface="微软雅黑" panose="020B0503020204020204" charset="-122"/>
              </a:rPr>
              <a:t>（一）促进幼儿科学探索能力的发展</a:t>
            </a:r>
            <a:endParaRPr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87400" y="1991995"/>
            <a:ext cx="10616565" cy="1170305"/>
          </a:xfrm>
          <a:prstGeom prst="rect">
            <a:avLst/>
          </a:prstGeom>
          <a:noFill/>
        </p:spPr>
        <p:txBody>
          <a:bodyPr wrap="square" rtlCol="0" anchor="t">
            <a:spAutoFit/>
          </a:bodyPr>
          <a:p>
            <a:pPr>
              <a:lnSpc>
                <a:spcPct val="130000"/>
              </a:lnSpc>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幼儿是活动的直接体验者、受益者，幼儿在学习科学时，能够体会快乐并形成积极的情感和态度。教师应通过观察、测验、记录、分析幼儿的科学探索过程，了解幼儿是否具备相应的学习准备及其个性差异，并及时予以指导。</a:t>
            </a:r>
            <a:endParaRPr lang="zh-CN" altLang="en-US">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47015" y="3162300"/>
            <a:ext cx="4060825"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charset="-122"/>
                <a:ea typeface="微软雅黑" panose="020B0503020204020204" charset="-122"/>
                <a:cs typeface="微软雅黑" panose="020B0503020204020204" charset="-122"/>
              </a:rPr>
              <a:t>（二）提升教师专业水平</a:t>
            </a:r>
            <a:endParaRPr b="1">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788035" y="3853815"/>
            <a:ext cx="10616565" cy="1170305"/>
          </a:xfrm>
          <a:prstGeom prst="rect">
            <a:avLst/>
          </a:prstGeom>
          <a:noFill/>
        </p:spPr>
        <p:txBody>
          <a:bodyPr wrap="square" rtlCol="0" anchor="t">
            <a:spAutoFit/>
          </a:bodyPr>
          <a:p>
            <a:pPr>
              <a:lnSpc>
                <a:spcPct val="130000"/>
              </a:lnSpc>
            </a:pPr>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对科学活动的评价，有助于改善教师的实践行为。在评价过程中，教师会对幼儿身心发展的特点，幼</a:t>
            </a:r>
            <a:endParaRPr>
              <a:latin typeface="微软雅黑" panose="020B0503020204020204" charset="-122"/>
              <a:ea typeface="微软雅黑" panose="020B0503020204020204" charset="-122"/>
              <a:cs typeface="微软雅黑" panose="020B0503020204020204" charset="-122"/>
            </a:endParaRPr>
          </a:p>
          <a:p>
            <a:pPr>
              <a:lnSpc>
                <a:spcPct val="130000"/>
              </a:lnSpc>
            </a:pPr>
            <a:r>
              <a:rPr>
                <a:latin typeface="微软雅黑" panose="020B0503020204020204" charset="-122"/>
                <a:ea typeface="微软雅黑" panose="020B0503020204020204" charset="-122"/>
                <a:cs typeface="微软雅黑" panose="020B0503020204020204" charset="-122"/>
              </a:rPr>
              <a:t>儿科学能力发展的程度，幼儿各个年龄阶段的感知、操作、探索能力，以及幼儿对科学概念的掌握程度进行研究，这些都能够使教师在评价过程中提高自身的专业水平。</a:t>
            </a:r>
            <a:endParaRPr>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1115" y="103505"/>
            <a:ext cx="1115060" cy="942340"/>
          </a:xfrm>
          <a:prstGeom prst="rect">
            <a:avLst/>
          </a:prstGeom>
        </p:spPr>
      </p:pic>
      <p:sp>
        <p:nvSpPr>
          <p:cNvPr id="7" name="标题 6"/>
          <p:cNvSpPr/>
          <p:nvPr>
            <p:ph type="title"/>
          </p:nvPr>
        </p:nvSpPr>
        <p:spPr>
          <a:xfrm>
            <a:off x="1295400" y="412750"/>
            <a:ext cx="10515600" cy="878205"/>
          </a:xfrm>
        </p:spPr>
        <p:txBody>
          <a:bodyPr/>
          <a:p>
            <a:pPr>
              <a:lnSpc>
                <a:spcPct val="30000"/>
              </a:lnSpc>
            </a:pPr>
            <a:r>
              <a:rPr lang="zh-CN" altLang="en-US" sz="3200" b="1">
                <a:latin typeface="方正少儿_GBK" panose="03000509000000000000" charset="-122"/>
                <a:ea typeface="方正少儿_GBK" panose="03000509000000000000" charset="-122"/>
                <a:sym typeface="+mn-ea"/>
              </a:rPr>
              <a:t>二、幼儿科学教育评价的意义</a:t>
            </a:r>
            <a:endParaRPr lang="zh-CN" altLang="en-US" sz="3200" b="1">
              <a:latin typeface="方正少儿_GBK" panose="03000509000000000000" charset="-122"/>
              <a:ea typeface="方正少儿_GBK" panose="03000509000000000000" charset="-122"/>
              <a:sym typeface="+mn-ea"/>
            </a:endParaRPr>
          </a:p>
        </p:txBody>
      </p:sp>
      <p:sp>
        <p:nvSpPr>
          <p:cNvPr id="12" name="文本框 11"/>
          <p:cNvSpPr txBox="1"/>
          <p:nvPr/>
        </p:nvSpPr>
        <p:spPr>
          <a:xfrm>
            <a:off x="434340" y="1157605"/>
            <a:ext cx="3961130" cy="450850"/>
          </a:xfrm>
          <a:prstGeom prst="rect">
            <a:avLst/>
          </a:prstGeom>
          <a:noFill/>
        </p:spPr>
        <p:txBody>
          <a:bodyPr wrap="square" rtlCol="0" anchor="t">
            <a:spAutoFit/>
          </a:bodyPr>
          <a:p>
            <a:pPr>
              <a:lnSpc>
                <a:spcPct val="130000"/>
              </a:lnSpc>
            </a:pPr>
            <a:r>
              <a:rPr b="1" dirty="0" smtClean="0">
                <a:solidFill>
                  <a:srgbClr val="FF0000"/>
                </a:solidFill>
                <a:latin typeface="微软雅黑" panose="020B0503020204020204" charset="-122"/>
                <a:ea typeface="微软雅黑" panose="020B0503020204020204" charset="-122"/>
              </a:rPr>
              <a:t>（三）提高幼儿园科学活动的质量</a:t>
            </a:r>
            <a:endParaRPr b="1" dirty="0" smtClean="0">
              <a:solidFill>
                <a:srgbClr val="FF0000"/>
              </a:solidFill>
              <a:latin typeface="微软雅黑" panose="020B0503020204020204" charset="-122"/>
              <a:ea typeface="微软雅黑" panose="020B0503020204020204" charset="-122"/>
            </a:endParaRPr>
          </a:p>
        </p:txBody>
      </p:sp>
      <p:sp>
        <p:nvSpPr>
          <p:cNvPr id="43" name="文本框 42"/>
          <p:cNvSpPr txBox="1"/>
          <p:nvPr/>
        </p:nvSpPr>
        <p:spPr>
          <a:xfrm>
            <a:off x="4624705" y="1971040"/>
            <a:ext cx="1471930" cy="368300"/>
          </a:xfrm>
          <a:prstGeom prst="rect">
            <a:avLst/>
          </a:prstGeom>
          <a:noFill/>
        </p:spPr>
        <p:txBody>
          <a:bodyPr wrap="square" rtlCol="0" anchor="t">
            <a:spAutoFit/>
          </a:bodyPr>
          <a:p>
            <a:r>
              <a:rPr b="1">
                <a:solidFill>
                  <a:schemeClr val="tx2">
                    <a:lumMod val="50000"/>
                  </a:schemeClr>
                </a:solidFill>
                <a:latin typeface="微软雅黑" panose="020B0503020204020204" charset="-122"/>
                <a:ea typeface="微软雅黑" panose="020B0503020204020204" charset="-122"/>
                <a:cs typeface="微软雅黑" panose="020B0503020204020204" charset="-122"/>
              </a:rPr>
              <a:t>1. 鉴别作用</a:t>
            </a:r>
            <a:endParaRPr b="1">
              <a:solidFill>
                <a:schemeClr val="tx2">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2" name="矩形 1"/>
          <p:cNvSpPr/>
          <p:nvPr/>
        </p:nvSpPr>
        <p:spPr>
          <a:xfrm>
            <a:off x="434340" y="1793875"/>
            <a:ext cx="11074400" cy="4279900"/>
          </a:xfrm>
          <a:prstGeom prst="rect">
            <a:avLst/>
          </a:prstGeom>
          <a:noFill/>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14" name="2321"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2"/>
            </p:custDataLst>
          </p:nvPr>
        </p:nvGrpSpPr>
        <p:grpSpPr>
          <a:xfrm>
            <a:off x="2828290" y="1991995"/>
            <a:ext cx="6941185" cy="3905250"/>
            <a:chOff x="2133600" y="1200151"/>
            <a:chExt cx="7924800" cy="4457698"/>
          </a:xfrm>
        </p:grpSpPr>
        <p:grpSp>
          <p:nvGrpSpPr>
            <p:cNvPr id="215" name="íṥḻïḓé"/>
            <p:cNvGrpSpPr/>
            <p:nvPr/>
          </p:nvGrpSpPr>
          <p:grpSpPr>
            <a:xfrm>
              <a:off x="2133600" y="1200151"/>
              <a:ext cx="7924800" cy="4457698"/>
              <a:chOff x="0" y="0"/>
              <a:chExt cx="12192000" cy="6858000"/>
            </a:xfrm>
          </p:grpSpPr>
          <p:sp>
            <p:nvSpPr>
              <p:cNvPr id="216" name="ïṧ1ïdê"/>
              <p:cNvSpPr/>
              <p:nvPr/>
            </p:nvSpPr>
            <p:spPr>
              <a:xfrm>
                <a:off x="5137150" y="2694781"/>
                <a:ext cx="958850" cy="1917700"/>
              </a:xfrm>
              <a:custGeom>
                <a:avLst/>
                <a:gdLst>
                  <a:gd name="connsiteX0" fmla="*/ 958850 w 958850"/>
                  <a:gd name="connsiteY0" fmla="*/ 0 h 1917700"/>
                  <a:gd name="connsiteX1" fmla="*/ 958850 w 958850"/>
                  <a:gd name="connsiteY1" fmla="*/ 245044 h 1917700"/>
                  <a:gd name="connsiteX2" fmla="*/ 245044 w 958850"/>
                  <a:gd name="connsiteY2" fmla="*/ 958850 h 1917700"/>
                  <a:gd name="connsiteX3" fmla="*/ 958850 w 958850"/>
                  <a:gd name="connsiteY3" fmla="*/ 1672656 h 1917700"/>
                  <a:gd name="connsiteX4" fmla="*/ 958850 w 958850"/>
                  <a:gd name="connsiteY4" fmla="*/ 1917700 h 1917700"/>
                  <a:gd name="connsiteX5" fmla="*/ 0 w 958850"/>
                  <a:gd name="connsiteY5" fmla="*/ 958850 h 1917700"/>
                  <a:gd name="connsiteX6" fmla="*/ 958850 w 958850"/>
                  <a:gd name="connsiteY6" fmla="*/ 0 h 191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8850" h="1917700">
                    <a:moveTo>
                      <a:pt x="958850" y="0"/>
                    </a:moveTo>
                    <a:lnTo>
                      <a:pt x="958850" y="245044"/>
                    </a:lnTo>
                    <a:cubicBezTo>
                      <a:pt x="564626" y="245044"/>
                      <a:pt x="245044" y="564626"/>
                      <a:pt x="245044" y="958850"/>
                    </a:cubicBezTo>
                    <a:cubicBezTo>
                      <a:pt x="245044" y="1353074"/>
                      <a:pt x="564626" y="1672656"/>
                      <a:pt x="958850" y="1672656"/>
                    </a:cubicBezTo>
                    <a:lnTo>
                      <a:pt x="958850" y="1917700"/>
                    </a:lnTo>
                    <a:cubicBezTo>
                      <a:pt x="429292" y="1917700"/>
                      <a:pt x="0" y="1488408"/>
                      <a:pt x="0" y="958850"/>
                    </a:cubicBezTo>
                    <a:cubicBezTo>
                      <a:pt x="0" y="429292"/>
                      <a:pt x="429292" y="0"/>
                      <a:pt x="958850" y="0"/>
                    </a:cubicBezTo>
                    <a:close/>
                  </a:path>
                </a:pathLst>
              </a:cu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p>
                <a:pPr algn="ctr"/>
              </a:p>
            </p:txBody>
          </p:sp>
          <p:sp>
            <p:nvSpPr>
              <p:cNvPr id="217" name="ï$1ïḍê"/>
              <p:cNvSpPr/>
              <p:nvPr/>
            </p:nvSpPr>
            <p:spPr>
              <a:xfrm>
                <a:off x="6096000" y="4368006"/>
                <a:ext cx="958850" cy="1917700"/>
              </a:xfrm>
              <a:custGeom>
                <a:avLst/>
                <a:gdLst>
                  <a:gd name="connsiteX0" fmla="*/ 0 w 958850"/>
                  <a:gd name="connsiteY0" fmla="*/ 0 h 1917700"/>
                  <a:gd name="connsiteX1" fmla="*/ 958850 w 958850"/>
                  <a:gd name="connsiteY1" fmla="*/ 958850 h 1917700"/>
                  <a:gd name="connsiteX2" fmla="*/ 0 w 958850"/>
                  <a:gd name="connsiteY2" fmla="*/ 1917700 h 1917700"/>
                  <a:gd name="connsiteX3" fmla="*/ 0 w 958850"/>
                  <a:gd name="connsiteY3" fmla="*/ 1672656 h 1917700"/>
                  <a:gd name="connsiteX4" fmla="*/ 713806 w 958850"/>
                  <a:gd name="connsiteY4" fmla="*/ 958850 h 1917700"/>
                  <a:gd name="connsiteX5" fmla="*/ 0 w 958850"/>
                  <a:gd name="connsiteY5" fmla="*/ 245044 h 1917700"/>
                  <a:gd name="connsiteX6" fmla="*/ 0 w 958850"/>
                  <a:gd name="connsiteY6" fmla="*/ 0 h 191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8850" h="1917700">
                    <a:moveTo>
                      <a:pt x="0" y="0"/>
                    </a:moveTo>
                    <a:cubicBezTo>
                      <a:pt x="529558" y="0"/>
                      <a:pt x="958850" y="429292"/>
                      <a:pt x="958850" y="958850"/>
                    </a:cubicBezTo>
                    <a:cubicBezTo>
                      <a:pt x="958850" y="1488408"/>
                      <a:pt x="529558" y="1917700"/>
                      <a:pt x="0" y="1917700"/>
                    </a:cubicBezTo>
                    <a:lnTo>
                      <a:pt x="0" y="1672656"/>
                    </a:lnTo>
                    <a:cubicBezTo>
                      <a:pt x="394224" y="1672656"/>
                      <a:pt x="713806" y="1353074"/>
                      <a:pt x="713806" y="958850"/>
                    </a:cubicBezTo>
                    <a:cubicBezTo>
                      <a:pt x="713806" y="564626"/>
                      <a:pt x="394224" y="245044"/>
                      <a:pt x="0" y="245044"/>
                    </a:cubicBezTo>
                    <a:lnTo>
                      <a:pt x="0" y="0"/>
                    </a:lnTo>
                    <a:close/>
                  </a:path>
                </a:pathLst>
              </a:cu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p>
                <a:pPr algn="ctr"/>
              </a:p>
            </p:txBody>
          </p:sp>
          <p:sp>
            <p:nvSpPr>
              <p:cNvPr id="218" name="iṥľîdê"/>
              <p:cNvSpPr/>
              <p:nvPr/>
            </p:nvSpPr>
            <p:spPr>
              <a:xfrm>
                <a:off x="6096000" y="4368006"/>
                <a:ext cx="6096000" cy="245269"/>
              </a:xfrm>
              <a:prstGeom prst="rect">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p>
                <a:pPr algn="ctr"/>
              </a:p>
            </p:txBody>
          </p:sp>
          <p:sp>
            <p:nvSpPr>
              <p:cNvPr id="219" name="îṧľídè"/>
              <p:cNvSpPr/>
              <p:nvPr/>
            </p:nvSpPr>
            <p:spPr>
              <a:xfrm>
                <a:off x="0" y="2694781"/>
                <a:ext cx="6096001" cy="245269"/>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p>
                <a:pPr algn="ctr"/>
              </a:p>
            </p:txBody>
          </p:sp>
          <p:sp>
            <p:nvSpPr>
              <p:cNvPr id="220" name="ïṧļîḓe"/>
              <p:cNvSpPr/>
              <p:nvPr/>
            </p:nvSpPr>
            <p:spPr>
              <a:xfrm>
                <a:off x="1514475" y="6039643"/>
                <a:ext cx="4581526" cy="245269"/>
              </a:xfrm>
              <a:prstGeom prst="rect">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p>
                <a:pPr algn="ctr"/>
              </a:p>
            </p:txBody>
          </p:sp>
          <p:sp>
            <p:nvSpPr>
              <p:cNvPr id="221" name="î$1îdé"/>
              <p:cNvSpPr/>
              <p:nvPr/>
            </p:nvSpPr>
            <p:spPr>
              <a:xfrm rot="16200000">
                <a:off x="5586557" y="509443"/>
                <a:ext cx="1264156" cy="245269"/>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p>
                <a:pPr algn="ctr"/>
              </a:p>
            </p:txBody>
          </p:sp>
          <p:sp>
            <p:nvSpPr>
              <p:cNvPr id="222" name="ïṥḷiḋè"/>
              <p:cNvSpPr/>
              <p:nvPr/>
            </p:nvSpPr>
            <p:spPr>
              <a:xfrm rot="16200000">
                <a:off x="1227930" y="6326187"/>
                <a:ext cx="818357" cy="245269"/>
              </a:xfrm>
              <a:prstGeom prst="rect">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p>
                <a:pPr algn="ctr"/>
              </a:p>
            </p:txBody>
          </p:sp>
          <p:sp>
            <p:nvSpPr>
              <p:cNvPr id="223" name="iṥlïde"/>
              <p:cNvSpPr/>
              <p:nvPr/>
            </p:nvSpPr>
            <p:spPr>
              <a:xfrm>
                <a:off x="6096000" y="1022350"/>
                <a:ext cx="958850" cy="1917700"/>
              </a:xfrm>
              <a:custGeom>
                <a:avLst/>
                <a:gdLst>
                  <a:gd name="connsiteX0" fmla="*/ 0 w 958850"/>
                  <a:gd name="connsiteY0" fmla="*/ 0 h 1917700"/>
                  <a:gd name="connsiteX1" fmla="*/ 958850 w 958850"/>
                  <a:gd name="connsiteY1" fmla="*/ 958850 h 1917700"/>
                  <a:gd name="connsiteX2" fmla="*/ 0 w 958850"/>
                  <a:gd name="connsiteY2" fmla="*/ 1917700 h 1917700"/>
                  <a:gd name="connsiteX3" fmla="*/ 0 w 958850"/>
                  <a:gd name="connsiteY3" fmla="*/ 1672656 h 1917700"/>
                  <a:gd name="connsiteX4" fmla="*/ 713806 w 958850"/>
                  <a:gd name="connsiteY4" fmla="*/ 958850 h 1917700"/>
                  <a:gd name="connsiteX5" fmla="*/ 0 w 958850"/>
                  <a:gd name="connsiteY5" fmla="*/ 245044 h 1917700"/>
                  <a:gd name="connsiteX6" fmla="*/ 0 w 958850"/>
                  <a:gd name="connsiteY6" fmla="*/ 0 h 191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8850" h="1917700">
                    <a:moveTo>
                      <a:pt x="0" y="0"/>
                    </a:moveTo>
                    <a:cubicBezTo>
                      <a:pt x="529558" y="0"/>
                      <a:pt x="958850" y="429292"/>
                      <a:pt x="958850" y="958850"/>
                    </a:cubicBezTo>
                    <a:cubicBezTo>
                      <a:pt x="958850" y="1488408"/>
                      <a:pt x="529558" y="1917700"/>
                      <a:pt x="0" y="1917700"/>
                    </a:cubicBezTo>
                    <a:lnTo>
                      <a:pt x="0" y="1672656"/>
                    </a:lnTo>
                    <a:cubicBezTo>
                      <a:pt x="394224" y="1672656"/>
                      <a:pt x="713806" y="1353074"/>
                      <a:pt x="713806" y="958850"/>
                    </a:cubicBezTo>
                    <a:cubicBezTo>
                      <a:pt x="713806" y="564626"/>
                      <a:pt x="394224" y="245044"/>
                      <a:pt x="0" y="245044"/>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p>
                <a:pPr algn="ctr"/>
              </a:p>
            </p:txBody>
          </p:sp>
        </p:grpSp>
        <p:sp>
          <p:nvSpPr>
            <p:cNvPr id="225" name="íš1îḋê"/>
            <p:cNvSpPr/>
            <p:nvPr/>
          </p:nvSpPr>
          <p:spPr>
            <a:xfrm>
              <a:off x="5696663" y="2088594"/>
              <a:ext cx="798673" cy="798673"/>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p>
              <a:pPr algn="ctr"/>
            </a:p>
          </p:txBody>
        </p:sp>
        <p:sp>
          <p:nvSpPr>
            <p:cNvPr id="229" name="iṥļîďè"/>
            <p:cNvSpPr/>
            <p:nvPr/>
          </p:nvSpPr>
          <p:spPr>
            <a:xfrm>
              <a:off x="5696663" y="3175065"/>
              <a:ext cx="798673" cy="798673"/>
            </a:xfrm>
            <a:prstGeom prst="ellipse">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p>
              <a:pPr algn="ctr"/>
            </a:p>
          </p:txBody>
        </p:sp>
        <p:sp>
          <p:nvSpPr>
            <p:cNvPr id="230" name="í$ľiḋè"/>
            <p:cNvSpPr/>
            <p:nvPr/>
          </p:nvSpPr>
          <p:spPr>
            <a:xfrm>
              <a:off x="5696663" y="4263269"/>
              <a:ext cx="798673" cy="798673"/>
            </a:xfrm>
            <a:prstGeom prst="ellipse">
              <a:avLst/>
            </a:prstGeom>
            <a:solidFill>
              <a:schemeClr val="tx1">
                <a:lumMod val="50000"/>
                <a:lumOff val="5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p>
              <a:pPr algn="ctr"/>
            </a:p>
          </p:txBody>
        </p:sp>
        <p:sp>
          <p:nvSpPr>
            <p:cNvPr id="246" name="îṥḻíḍê"/>
            <p:cNvSpPr/>
            <p:nvPr/>
          </p:nvSpPr>
          <p:spPr bwMode="auto">
            <a:xfrm>
              <a:off x="5865792" y="2260160"/>
              <a:ext cx="460416" cy="459931"/>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wrap="square" lIns="91440" tIns="45720" rIns="91440" bIns="45720" anchor="ctr">
              <a:normAutofit/>
            </a:bodyPr>
            <a:p>
              <a:pPr algn="ctr"/>
            </a:p>
          </p:txBody>
        </p:sp>
        <p:sp>
          <p:nvSpPr>
            <p:cNvPr id="247" name="íšľiḋê"/>
            <p:cNvSpPr/>
            <p:nvPr/>
          </p:nvSpPr>
          <p:spPr bwMode="auto">
            <a:xfrm>
              <a:off x="5872085" y="4432884"/>
              <a:ext cx="458747" cy="457896"/>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wrap="square" lIns="91440" tIns="45720" rIns="91440" bIns="45720" anchor="ctr">
              <a:normAutofit/>
            </a:bodyPr>
            <a:p>
              <a:pPr algn="ctr"/>
            </a:p>
          </p:txBody>
        </p:sp>
        <p:sp>
          <p:nvSpPr>
            <p:cNvPr id="248" name="îṧḻíde"/>
            <p:cNvSpPr/>
            <p:nvPr/>
          </p:nvSpPr>
          <p:spPr bwMode="auto">
            <a:xfrm>
              <a:off x="5865792" y="3382795"/>
              <a:ext cx="463146" cy="380666"/>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wrap="square" lIns="91440" tIns="45720" rIns="91440" bIns="45720" anchor="ctr">
              <a:normAutofit fontScale="80000"/>
            </a:bodyPr>
            <a:p>
              <a:pPr algn="ctr"/>
            </a:p>
          </p:txBody>
        </p:sp>
      </p:grpSp>
      <p:sp>
        <p:nvSpPr>
          <p:cNvPr id="249" name="文本框 248"/>
          <p:cNvSpPr txBox="1"/>
          <p:nvPr/>
        </p:nvSpPr>
        <p:spPr>
          <a:xfrm>
            <a:off x="2235835" y="2414905"/>
            <a:ext cx="3713480" cy="922020"/>
          </a:xfrm>
          <a:prstGeom prst="rect">
            <a:avLst/>
          </a:prstGeom>
          <a:noFill/>
        </p:spPr>
        <p:txBody>
          <a:bodyPr wrap="square" rtlCol="0" anchor="t">
            <a:spAutoFit/>
          </a:bodyPr>
          <a:p>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如教师的教学质量如何，幼儿发展的状况如何，也都需要通过教育评价才能准确地获知。</a:t>
            </a:r>
            <a:endParaRPr>
              <a:latin typeface="微软雅黑" panose="020B0503020204020204" charset="-122"/>
              <a:ea typeface="微软雅黑" panose="020B0503020204020204" charset="-122"/>
              <a:cs typeface="微软雅黑" panose="020B0503020204020204" charset="-122"/>
            </a:endParaRPr>
          </a:p>
        </p:txBody>
      </p:sp>
      <p:sp>
        <p:nvSpPr>
          <p:cNvPr id="250" name="文本框 249"/>
          <p:cNvSpPr txBox="1"/>
          <p:nvPr/>
        </p:nvSpPr>
        <p:spPr>
          <a:xfrm>
            <a:off x="7137400" y="2882900"/>
            <a:ext cx="1567815" cy="368300"/>
          </a:xfrm>
          <a:prstGeom prst="rect">
            <a:avLst/>
          </a:prstGeom>
          <a:noFill/>
        </p:spPr>
        <p:txBody>
          <a:bodyPr wrap="square" rtlCol="0" anchor="t">
            <a:spAutoFit/>
          </a:bodyPr>
          <a:p>
            <a:r>
              <a:rPr b="1">
                <a:solidFill>
                  <a:schemeClr val="tx2">
                    <a:lumMod val="50000"/>
                  </a:schemeClr>
                </a:solidFill>
                <a:latin typeface="微软雅黑" panose="020B0503020204020204" charset="-122"/>
                <a:ea typeface="微软雅黑" panose="020B0503020204020204" charset="-122"/>
                <a:cs typeface="微软雅黑" panose="020B0503020204020204" charset="-122"/>
              </a:rPr>
              <a:t>2. 诊断作用</a:t>
            </a:r>
            <a:endParaRPr b="1">
              <a:solidFill>
                <a:schemeClr val="tx2">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252" name="文本框 251"/>
          <p:cNvSpPr txBox="1"/>
          <p:nvPr/>
        </p:nvSpPr>
        <p:spPr>
          <a:xfrm>
            <a:off x="4023360" y="3762375"/>
            <a:ext cx="1585595" cy="368300"/>
          </a:xfrm>
          <a:prstGeom prst="rect">
            <a:avLst/>
          </a:prstGeom>
          <a:noFill/>
        </p:spPr>
        <p:txBody>
          <a:bodyPr wrap="square" rtlCol="0" anchor="t">
            <a:spAutoFit/>
          </a:bodyPr>
          <a:p>
            <a:r>
              <a:rPr b="1">
                <a:solidFill>
                  <a:schemeClr val="tx2">
                    <a:lumMod val="50000"/>
                  </a:schemeClr>
                </a:solidFill>
                <a:latin typeface="微软雅黑" panose="020B0503020204020204" charset="-122"/>
                <a:ea typeface="微软雅黑" panose="020B0503020204020204" charset="-122"/>
                <a:cs typeface="微软雅黑" panose="020B0503020204020204" charset="-122"/>
              </a:rPr>
              <a:t>3. 改进作用</a:t>
            </a:r>
            <a:endParaRPr b="1">
              <a:solidFill>
                <a:schemeClr val="tx2">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845300" y="3328670"/>
            <a:ext cx="4662805" cy="922020"/>
          </a:xfrm>
          <a:prstGeom prst="rect">
            <a:avLst/>
          </a:prstGeom>
          <a:noFill/>
        </p:spPr>
        <p:txBody>
          <a:bodyPr wrap="square" rtlCol="0" anchor="t">
            <a:spAutoFit/>
          </a:bodyPr>
          <a:p>
            <a:r>
              <a:rPr lang="en-US">
                <a:latin typeface="微软雅黑" panose="020B0503020204020204" charset="-122"/>
                <a:ea typeface="微软雅黑" panose="020B0503020204020204" charset="-122"/>
                <a:cs typeface="微软雅黑" panose="020B0503020204020204" charset="-122"/>
              </a:rPr>
              <a:t>   </a:t>
            </a:r>
            <a:r>
              <a:rPr>
                <a:latin typeface="微软雅黑" panose="020B0503020204020204" charset="-122"/>
                <a:ea typeface="微软雅黑" panose="020B0503020204020204" charset="-122"/>
                <a:cs typeface="微软雅黑" panose="020B0503020204020204" charset="-122"/>
              </a:rPr>
              <a:t>我们可以通过评价了解哪些幼儿发展得较好，哪些幼儿存在不足，以便进行个别教育，同时还可以了解幼儿的个别差异，因材施教。</a:t>
            </a:r>
            <a:endParaRPr>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509905" y="4176395"/>
            <a:ext cx="5215255" cy="1198880"/>
          </a:xfrm>
          <a:prstGeom prst="rect">
            <a:avLst/>
          </a:prstGeom>
          <a:noFill/>
        </p:spPr>
        <p:txBody>
          <a:bodyPr wrap="square" rtlCol="0" anchor="t">
            <a:spAutoFit/>
          </a:bodyPr>
          <a:p>
            <a:r>
              <a:rPr lang="en-US" altLang="zh-CN">
                <a:latin typeface="微软雅黑" panose="020B0503020204020204" charset="-122"/>
                <a:ea typeface="微软雅黑" panose="020B0503020204020204" charset="-122"/>
              </a:rPr>
              <a:t>   </a:t>
            </a:r>
            <a:r>
              <a:rPr lang="zh-CN" altLang="en-US">
                <a:latin typeface="微软雅黑" panose="020B0503020204020204" charset="-122"/>
                <a:ea typeface="微软雅黑" panose="020B0503020204020204" charset="-122"/>
              </a:rPr>
              <a:t>在教育活动结束后进行评价，虽然不能及时地改进教育效果，但也可以使相关人员在今后的教学中采取某些补救措施。对教师来说，教育评价反馈的信息可以使其不断改进自己今后的教育、教学方式。</a:t>
            </a:r>
            <a:endParaRPr lang="zh-CN" altLang="en-US">
              <a:latin typeface="微软雅黑" panose="020B0503020204020204" charset="-122"/>
              <a:ea typeface="微软雅黑" panose="020B0503020204020204" charset="-122"/>
            </a:endParaRPr>
          </a:p>
        </p:txBody>
      </p:sp>
    </p:spTree>
    <p:custDataLst>
      <p:tags r:id="rId3"/>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1599"/>
</p:tagLst>
</file>

<file path=ppt/tags/tag10.xml><?xml version="1.0" encoding="utf-8"?>
<p:tagLst xmlns:p="http://schemas.openxmlformats.org/presentationml/2006/main">
  <p:tag name="KSO_WM_TAG_VERSION" val="1.0"/>
  <p:tag name="KSO_WM_BEAUTIFY_FLAG" val="#wm#"/>
  <p:tag name="KSO_WM_UNIT_TYPE" val="l_h_i"/>
  <p:tag name="KSO_WM_UNIT_INDEX" val="1_1_1"/>
  <p:tag name="KSO_WM_UNIT_LAYERLEVEL" val="1_1_1"/>
  <p:tag name="KSO_WM_TEMPLATE_CATEGORY" val="custom"/>
  <p:tag name="KSO_WM_TEMPLATE_INDEX" val="20181599"/>
  <p:tag name="KSO_WM_DIAGRAM_GROUP_CODE" val="l1-1"/>
  <p:tag name="KSO_WM_UNIT_ID" val="custom20181599_8*l_h_i*1_1_1"/>
  <p:tag name="KSO_WM_UNIT_TEXT_FILL_FORE_SCHEMECOLOR_INDEX" val="5"/>
  <p:tag name="KSO_WM_UNIT_TEXT_FILL_TYPE" val="1"/>
  <p:tag name="KSO_WM_UNIT_USESOURCEFORMAT_APPLY" val="1"/>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106.xml><?xml version="1.0" encoding="utf-8"?>
<p:tagLst xmlns:p="http://schemas.openxmlformats.org/presentationml/2006/main">
  <p:tag name="KSO_WM_TAG_VERSION" val="1.0"/>
  <p:tag name="KSO_WM_UNIT_TYPE" val="a"/>
  <p:tag name="KSO_WM_UNIT_INDEX" val="1"/>
  <p:tag name="KSO_WM_UNIT_LAYERLEVEL" val="1"/>
  <p:tag name="KSO_WM_UNIT_VALUE" val="9"/>
  <p:tag name="KSO_WM_UNIT_ISCONTENTSTITLE" val="0"/>
  <p:tag name="KSO_WM_UNIT_HIGHLIGHT" val="0"/>
  <p:tag name="KSO_WM_UNIT_COMPATIBLE" val="0"/>
  <p:tag name="KSO_WM_UNIT_CLEAR" val="0"/>
  <p:tag name="KSO_WM_BEAUTIFY_FLAG" val="#wm#"/>
  <p:tag name="KSO_WM_UNIT_PRESET_TEXT" val="THANK YOU"/>
  <p:tag name="KSO_WM_TEMPLATE_CATEGORY" val="custom"/>
  <p:tag name="KSO_WM_TEMPLATE_INDEX" val="20181599"/>
  <p:tag name="KSO_WM_UNIT_ID" val="custom20181599_19*a*1"/>
</p:tagLst>
</file>

<file path=ppt/tags/tag107.xml><?xml version="1.0" encoding="utf-8"?>
<p:tagLst xmlns:p="http://schemas.openxmlformats.org/presentationml/2006/main">
  <p:tag name="KSO_WM_TAG_VERSION" val="1.0"/>
  <p:tag name="KSO_WM_SLIDE_ITEM_CNT" val="1"/>
  <p:tag name="KSO_WM_SLIDE_LAYOUT" val="a"/>
  <p:tag name="KSO_WM_SLIDE_LAYOUT_CNT" val="1"/>
  <p:tag name="KSO_WM_SLIDE_TYPE" val="endPage"/>
  <p:tag name="KSO_WM_BEAUTIFY_FLAG" val="#wm#"/>
  <p:tag name="KSO_WM_COMBINE_RELATE_SLIDE_ID" val="background20180969_10"/>
  <p:tag name="KSO_WM_TEMPLATE_CATEGORY" val="custom"/>
  <p:tag name="KSO_WM_TEMPLATE_INDEX" val="20181599"/>
  <p:tag name="KSO_WM_SLIDE_ID" val="custom20181599_19"/>
  <p:tag name="KSO_WM_SLIDE_INDEX" val="19"/>
  <p:tag name="KSO_WM_TEMPLATE_SUBCATEGORY" val="combine"/>
</p:tagLst>
</file>

<file path=ppt/tags/tag108.xml><?xml version="1.0" encoding="utf-8"?>
<p:tagLst xmlns:p="http://schemas.openxmlformats.org/presentationml/2006/main">
  <p:tag name="KSO_WPP_MARK_KEY" val="600507db-618a-472f-aba3-16e73ce6422e"/>
  <p:tag name="COMMONDATA" val="eyJoZGlkIjoiZWNhYzc5NThlMmQ4YTlhZTI0ZTMyYWFhZWUyMTMxNjcifQ=="/>
</p:tagLst>
</file>

<file path=ppt/tags/tag11.xml><?xml version="1.0" encoding="utf-8"?>
<p:tagLst xmlns:p="http://schemas.openxmlformats.org/presentationml/2006/main">
  <p:tag name="KSO_WM_TAG_VERSION" val="1.0"/>
  <p:tag name="KSO_WM_BEAUTIFY_FLAG" val="#wm#"/>
  <p:tag name="KSO_WM_UNIT_TYPE" val="l_h_i"/>
  <p:tag name="KSO_WM_UNIT_INDEX" val="1_2_1"/>
  <p:tag name="KSO_WM_UNIT_LAYERLEVEL" val="1_1_1"/>
  <p:tag name="KSO_WM_TEMPLATE_CATEGORY" val="custom"/>
  <p:tag name="KSO_WM_TEMPLATE_INDEX" val="20181599"/>
  <p:tag name="KSO_WM_DIAGRAM_GROUP_CODE" val="l1-1"/>
  <p:tag name="KSO_WM_UNIT_ID" val="custom20181599_8*l_h_i*1_2_1"/>
  <p:tag name="KSO_WM_UNIT_TEXT_FILL_FORE_SCHEMECOLOR_INDEX" val="5"/>
  <p:tag name="KSO_WM_UNIT_TEXT_FILL_TYPE" val="1"/>
  <p:tag name="KSO_WM_UNIT_USESOURCEFORMAT_APPLY" val="1"/>
</p:tagLst>
</file>

<file path=ppt/tags/tag12.xml><?xml version="1.0" encoding="utf-8"?>
<p:tagLst xmlns:p="http://schemas.openxmlformats.org/presentationml/2006/main">
  <p:tag name="KSO_WM_TAG_VERSION" val="1.0"/>
  <p:tag name="KSO_WM_BEAUTIFY_FLAG" val="#wm#"/>
  <p:tag name="KSO_WM_UNIT_TYPE" val="l_h_f"/>
  <p:tag name="KSO_WM_UNIT_INDEX" val="1_2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TEMPLATE_CATEGORY" val="custom"/>
  <p:tag name="KSO_WM_TEMPLATE_INDEX" val="20181599"/>
  <p:tag name="KSO_WM_DIAGRAM_GROUP_CODE" val="l1-1"/>
  <p:tag name="KSO_WM_UNIT_ID" val="custom20181599_8*l_h_f*1_2_1"/>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TAG_VERSION" val="1.0"/>
  <p:tag name="KSO_WM_BEAUTIFY_FLAG" val="#wm#"/>
  <p:tag name="KSO_WM_UNIT_TYPE" val="l_h_i"/>
  <p:tag name="KSO_WM_UNIT_INDEX" val="1_3_1"/>
  <p:tag name="KSO_WM_UNIT_LAYERLEVEL" val="1_1_1"/>
  <p:tag name="KSO_WM_TEMPLATE_CATEGORY" val="custom"/>
  <p:tag name="KSO_WM_TEMPLATE_INDEX" val="20181599"/>
  <p:tag name="KSO_WM_DIAGRAM_GROUP_CODE" val="l1-1"/>
  <p:tag name="KSO_WM_UNIT_ID" val="custom20181599_8*l_h_i*1_3_1"/>
  <p:tag name="KSO_WM_UNIT_TEXT_FILL_FORE_SCHEMECOLOR_INDEX" val="5"/>
  <p:tag name="KSO_WM_UNIT_TEXT_FILL_TYPE" val="1"/>
  <p:tag name="KSO_WM_UNIT_USESOURCEFORMAT_APPLY" val="1"/>
</p:tagLst>
</file>

<file path=ppt/tags/tag14.xml><?xml version="1.0" encoding="utf-8"?>
<p:tagLst xmlns:p="http://schemas.openxmlformats.org/presentationml/2006/main">
  <p:tag name="KSO_WM_TAG_VERSION" val="1.0"/>
  <p:tag name="KSO_WM_BEAUTIFY_FLAG" val="#wm#"/>
  <p:tag name="KSO_WM_UNIT_TYPE" val="l_h_f"/>
  <p:tag name="KSO_WM_UNIT_INDEX" val="1_3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TEMPLATE_CATEGORY" val="custom"/>
  <p:tag name="KSO_WM_TEMPLATE_INDEX" val="20181599"/>
  <p:tag name="KSO_WM_DIAGRAM_GROUP_CODE" val="l1-1"/>
  <p:tag name="KSO_WM_UNIT_ID" val="custom20181599_8*l_h_f*1_3_1"/>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AG_VERSION" val="1.0"/>
  <p:tag name="KSO_WM_BEAUTIFY_FLAG" val="#wm#"/>
  <p:tag name="KSO_WM_UNIT_TYPE" val="l_h_f"/>
  <p:tag name="KSO_WM_UNIT_INDEX" val="1_1_1"/>
  <p:tag name="KSO_WM_UNIT_LAYERLEVEL" val="1_1_1"/>
  <p:tag name="KSO_WM_UNIT_VALUE" val="24"/>
  <p:tag name="KSO_WM_UNIT_HIGHLIGHT" val="0"/>
  <p:tag name="KSO_WM_UNIT_COMPATIBLE" val="0"/>
  <p:tag name="KSO_WM_UNIT_CLEAR" val="0"/>
  <p:tag name="KSO_WM_UNIT_PRESET_TEXT_INDEX" val="3"/>
  <p:tag name="KSO_WM_UNIT_PRESET_TEXT_LEN" val="17"/>
  <p:tag name="KSO_WM_TEMPLATE_CATEGORY" val="custom"/>
  <p:tag name="KSO_WM_TEMPLATE_INDEX" val="20181599"/>
  <p:tag name="KSO_WM_DIAGRAM_GROUP_CODE" val="l1-1"/>
  <p:tag name="KSO_WM_UNIT_ID" val="custom20181599_8*l_h_f*1_1_1"/>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ISCONTENTSTITLE" val="1"/>
  <p:tag name="KSO_WM_UNIT_VALUE" val="13"/>
  <p:tag name="KSO_WM_UNIT_HIGHLIGHT" val="0"/>
  <p:tag name="KSO_WM_UNIT_COMPATIBLE" val="0"/>
  <p:tag name="KSO_WM_UNIT_CLEAR" val="0"/>
  <p:tag name="KSO_WM_UNIT_PRESET_TEXT" val="CONTENT"/>
  <p:tag name="KSO_WM_TEMPLATE_CATEGORY" val="custom"/>
  <p:tag name="KSO_WM_TEMPLATE_INDEX" val="20181599"/>
  <p:tag name="KSO_WM_DIAGRAM_GROUP_CODE" val="l1_1"/>
  <p:tag name="KSO_WM_UNIT_ID" val="custom20181599_8*a*1"/>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TAG_VERSION" val="1.0"/>
  <p:tag name="KSO_WM_SLIDE_ITEM_CNT" val="3"/>
  <p:tag name="KSO_WM_SLIDE_LAYOUT" val="a_l"/>
  <p:tag name="KSO_WM_SLIDE_LAYOUT_CNT" val="1_1"/>
  <p:tag name="KSO_WM_SLIDE_TYPE" val="contents"/>
  <p:tag name="KSO_WM_BEAUTIFY_FLAG" val="#wm#"/>
  <p:tag name="KSO_WM_COMBINE_RELATE_SLIDE_ID" val="20181406_3"/>
  <p:tag name="KSO_WM_TEMPLATE_CATEGORY" val="custom"/>
  <p:tag name="KSO_WM_TEMPLATE_INDEX" val="20181599"/>
  <p:tag name="KSO_WM_SLIDE_ID" val="custom20181599_8"/>
  <p:tag name="KSO_WM_SLIDE_INDEX" val="8"/>
  <p:tag name="KSO_WM_DIAGRAM_GROUP_CODE" val="l1-1"/>
  <p:tag name="KSO_WM_TEMPLATE_SUBCATEGORY" val="combine"/>
</p:tagLst>
</file>

<file path=ppt/tags/tag18.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19.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2.xml><?xml version="1.0" encoding="utf-8"?>
<p:tagLst xmlns:p="http://schemas.openxmlformats.org/presentationml/2006/main">
  <p:tag name="KSO_WM_TAG_VERSION" val="1.0"/>
  <p:tag name="KSO_WM_TEMPLATE_CATEGORY" val="custom"/>
  <p:tag name="KSO_WM_TEMPLATE_INDEX" val="20181599"/>
</p:tagLst>
</file>

<file path=ppt/tags/tag20.xml><?xml version="1.0" encoding="utf-8"?>
<p:tagLst xmlns:p="http://schemas.openxmlformats.org/presentationml/2006/main">
  <p:tag name="KSO_WM_TAG_VERSION" val="1.0"/>
  <p:tag name="KSO_WM_SLIDE_ITEM_CNT" val="2"/>
  <p:tag name="KSO_WM_SLIDE_LAYOUT" val="a_b"/>
  <p:tag name="KSO_WM_SLIDE_LAYOUT_CNT" val="1_1"/>
  <p:tag name="KSO_WM_SLIDE_TYPE" val="sectionTitle"/>
  <p:tag name="KSO_WM_BEAUTIFY_FLAG" val="#wm#"/>
  <p:tag name="KSO_WM_COMBINE_RELATE_SLIDE_ID" val="background20180969_6"/>
  <p:tag name="KSO_WM_TEMPLATE_CATEGORY" val="custom"/>
  <p:tag name="KSO_WM_TEMPLATE_INDEX" val="20181599"/>
  <p:tag name="KSO_WM_SLIDE_ID" val="custom20181599_12"/>
  <p:tag name="KSO_WM_SLIDE_INDEX" val="12"/>
  <p:tag name="KSO_WM_TEMPLATE_SUBCATEGORY" val="combine"/>
</p:tagLst>
</file>

<file path=ppt/tags/tag21.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20228120_2*n_h_h_i*1_2_2_1"/>
  <p:tag name="KSO_WM_TEMPLATE_CATEGORY" val="diagram"/>
  <p:tag name="KSO_WM_TEMPLATE_INDEX" val="20228120"/>
  <p:tag name="KSO_WM_UNIT_LAYERLEVEL" val="1_1_1_1"/>
  <p:tag name="KSO_WM_TAG_VERSION" val="1.0"/>
  <p:tag name="KSO_WM_BEAUTIFY_FLAG" val="#wm#"/>
  <p:tag name="KSO_WM_UNIT_LINE_FORE_SCHEMECOLOR_INDEX" val="6"/>
  <p:tag name="KSO_WM_UNIT_LINE_FILL_TYPE"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20228120_2*n_h_h_i*1_2_1_1"/>
  <p:tag name="KSO_WM_TEMPLATE_CATEGORY" val="diagram"/>
  <p:tag name="KSO_WM_TEMPLATE_INDEX" val="20228120"/>
  <p:tag name="KSO_WM_UNIT_LAYERLEVEL" val="1_1_1_1"/>
  <p:tag name="KSO_WM_TAG_VERSION" val="1.0"/>
  <p:tag name="KSO_WM_BEAUTIFY_FLAG" val="#wm#"/>
  <p:tag name="KSO_WM_UNIT_LINE_FORE_SCHEMECOLOR_INDEX" val="5"/>
  <p:tag name="KSO_WM_UNIT_LINE_FILL_TYPE"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2"/>
  <p:tag name="KSO_WM_UNIT_ID" val="diagram20228120_2*n_h_h_i*1_2_1_2"/>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3"/>
  <p:tag name="KSO_WM_UNIT_ID" val="diagram20228120_2*n_h_h_i*1_2_1_3"/>
  <p:tag name="KSO_WM_TEMPLATE_CATEGORY" val="diagram"/>
  <p:tag name="KSO_WM_TEMPLATE_INDEX" val="20228120"/>
  <p:tag name="KSO_WM_UNIT_LAYERLEVEL" val="1_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2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1_1"/>
  <p:tag name="KSO_WM_UNIT_ID" val="diagram20228120_2*n_h_h_a*1_2_1_1"/>
  <p:tag name="KSO_WM_TEMPLATE_CATEGORY" val="diagram"/>
  <p:tag name="KSO_WM_TEMPLATE_INDEX" val="20228120"/>
  <p:tag name="KSO_WM_UNIT_LAYERLEVEL" val="1_1_1_1"/>
  <p:tag name="KSO_WM_TAG_VERSION" val="1.0"/>
  <p:tag name="KSO_WM_BEAUTIFY_FLAG" val="#wm#"/>
  <p:tag name="KSO_WM_UNIT_TEXT_FILL_FORE_SCHEMECOLOR_INDEX" val="5"/>
  <p:tag name="KSO_WM_UNIT_TEXT_FILL_TYPE" val="1"/>
</p:tagLst>
</file>

<file path=ppt/tags/tag27.xml><?xml version="1.0" encoding="utf-8"?>
<p:tagLst xmlns:p="http://schemas.openxmlformats.org/presentationml/2006/main">
  <p:tag name="KSO_WM_UNIT_SUBTYPE" val="a"/>
  <p:tag name="KSO_WM_UNIT_PRESET_TEXT" val="单击此处输入你的正文。"/>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20228120_2*n_h_h_f*1_2_1_1"/>
  <p:tag name="KSO_WM_TEMPLATE_CATEGORY" val="diagram"/>
  <p:tag name="KSO_WM_TEMPLATE_INDEX" val="20228120"/>
  <p:tag name="KSO_WM_UNIT_LAYERLEVEL" val="1_1_1_1"/>
  <p:tag name="KSO_WM_TAG_VERSION" val="1.0"/>
  <p:tag name="KSO_WM_BEAUTIFY_FLAG" val="#wm#"/>
  <p:tag name="KSO_WM_UNIT_TEXT_FILL_FORE_SCHEMECOLOR_INDEX" val="13"/>
  <p:tag name="KSO_WM_UNIT_TEXT_FILL_TYPE" val="1"/>
</p:tagLst>
</file>

<file path=ppt/tags/tag28.xml><?xml version="1.0" encoding="utf-8"?>
<p:tagLst xmlns:p="http://schemas.openxmlformats.org/presentationml/2006/main">
  <p:tag name="KSO_WM_UNIT_VALUE" val="127*12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28120_2*n_h_h_x*1_2_1_1"/>
  <p:tag name="KSO_WM_TEMPLATE_CATEGORY" val="diagram"/>
  <p:tag name="KSO_WM_TEMPLATE_INDEX" val="20228120"/>
  <p:tag name="KSO_WM_UNIT_LAYERLEVEL" val="1_1_1_1"/>
  <p:tag name="KSO_WM_TAG_VERSION" val="1.0"/>
  <p:tag name="KSO_WM_BEAUTIFY_FLAG" val="#wm#"/>
  <p:tag name="KSO_WM_UNIT_SHADOW_SCHEMECOLOR_INDEX" val="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2"/>
  <p:tag name="KSO_WM_UNIT_ID" val="diagram20228120_2*n_h_h_i*1_2_2_2"/>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TAG_VERSION" val="1.0"/>
  <p:tag name="KSO_WM_BEAUTIFY_FLAG" val="#wm#"/>
  <p:tag name="KSO_WM_COMBINE_RELATE_SLIDE_ID" val="background20180969_1"/>
  <p:tag name="KSO_WM_TEMPLATE_CATEGORY" val="custom"/>
  <p:tag name="KSO_WM_TEMPLATE_INDEX" val="20181599"/>
  <p:tag name="KSO_WM_TEMPLATE_SUBCATEGORY" val="combine"/>
  <p:tag name="KSO_WM_TEMPLATE_THUMBS_INDEX" val="1、4、5、6、12、13、18、19"/>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3"/>
  <p:tag name="KSO_WM_UNIT_ID" val="diagram20228120_2*n_h_h_i*1_2_2_3"/>
  <p:tag name="KSO_WM_TEMPLATE_CATEGORY" val="diagram"/>
  <p:tag name="KSO_WM_TEMPLATE_INDEX" val="20228120"/>
  <p:tag name="KSO_WM_UNIT_LAYERLEVEL" val="1_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3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n1-1"/>
  <p:tag name="KSO_WM_UNIT_TYPE" val="n_h_h_a"/>
  <p:tag name="KSO_WM_UNIT_INDEX" val="1_2_2_1"/>
  <p:tag name="KSO_WM_UNIT_ID" val="diagram20228120_2*n_h_h_a*1_2_2_1"/>
  <p:tag name="KSO_WM_TEMPLATE_CATEGORY" val="diagram"/>
  <p:tag name="KSO_WM_TEMPLATE_INDEX" val="20228120"/>
  <p:tag name="KSO_WM_UNIT_LAYERLEVEL" val="1_1_1_1"/>
  <p:tag name="KSO_WM_TAG_VERSION" val="1.0"/>
  <p:tag name="KSO_WM_BEAUTIFY_FLAG" val="#wm#"/>
  <p:tag name="KSO_WM_UNIT_TEXT_FILL_FORE_SCHEMECOLOR_INDEX" val="6"/>
  <p:tag name="KSO_WM_UNIT_TEXT_FILL_TYPE" val="1"/>
</p:tagLst>
</file>

<file path=ppt/tags/tag32.xml><?xml version="1.0" encoding="utf-8"?>
<p:tagLst xmlns:p="http://schemas.openxmlformats.org/presentationml/2006/main">
  <p:tag name="KSO_WM_UNIT_VALUE" val="127*12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28120_2*n_h_h_x*1_2_2_1"/>
  <p:tag name="KSO_WM_TEMPLATE_CATEGORY" val="diagram"/>
  <p:tag name="KSO_WM_TEMPLATE_INDEX" val="20228120"/>
  <p:tag name="KSO_WM_UNIT_LAYERLEVEL" val="1_1_1_1"/>
  <p:tag name="KSO_WM_TAG_VERSION" val="1.0"/>
  <p:tag name="KSO_WM_BEAUTIFY_FLAG" val="#wm#"/>
  <p:tag name="KSO_WM_UNIT_SHADOW_SCHEMECOLOR_INDEX" val="6"/>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28120_2*n_h_i*1_1_2"/>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28120_2*n_h_i*1_1_1"/>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35.xml><?xml version="1.0" encoding="utf-8"?>
<p:tagLst xmlns:p="http://schemas.openxmlformats.org/presentationml/2006/main">
  <p:tag name="KSO_WM_UNIT_VALUE" val="175*175"/>
  <p:tag name="KSO_WM_UNIT_HIGHLIGHT" val="0"/>
  <p:tag name="KSO_WM_UNIT_COMPATIBLE" val="0"/>
  <p:tag name="KSO_WM_UNIT_DIAGRAM_ISNUMVISUAL" val="0"/>
  <p:tag name="KSO_WM_UNIT_DIAGRAM_ISREFERUNIT" val="0"/>
  <p:tag name="KSO_WM_DIAGRAM_GROUP_CODE" val="n1-1"/>
  <p:tag name="KSO_WM_UNIT_TYPE" val="n_h_x"/>
  <p:tag name="KSO_WM_UNIT_INDEX" val="1_1_1"/>
  <p:tag name="KSO_WM_UNIT_ID" val="diagram20228120_2*n_h_x*1_1_1"/>
  <p:tag name="KSO_WM_TEMPLATE_CATEGORY" val="diagram"/>
  <p:tag name="KSO_WM_TEMPLATE_INDEX" val="20228120"/>
  <p:tag name="KSO_WM_UNIT_LAYERLEVEL" val="1_1_1"/>
  <p:tag name="KSO_WM_TAG_VERSION" val="1.0"/>
  <p:tag name="KSO_WM_BEAUTIFY_FLAG" val="#wm#"/>
  <p:tag name="KSO_WM_UNIT_SHADOW_SCHEMECOLOR_INDEX" val="5"/>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28120_2*n_h_i*1_1_3"/>
  <p:tag name="KSO_WM_TEMPLATE_CATEGORY" val="diagram"/>
  <p:tag name="KSO_WM_TEMPLATE_INDEX" val="2022812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VALUE" val="7"/>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28120_2*n_h_a*1_1_1"/>
  <p:tag name="KSO_WM_TEMPLATE_CATEGORY" val="diagram"/>
  <p:tag name="KSO_WM_TEMPLATE_INDEX" val="20228120"/>
  <p:tag name="KSO_WM_UNIT_LAYERLEVEL" val="1_1_1"/>
  <p:tag name="KSO_WM_TAG_VERSION" val="1.0"/>
  <p:tag name="KSO_WM_BEAUTIFY_FLAG" val="#wm#"/>
  <p:tag name="KSO_WM_UNIT_TEXT_FILL_FORE_SCHEMECOLOR_INDEX" val="13"/>
  <p:tag name="KSO_WM_UNIT_TEXT_FILL_TYPE" val="1"/>
</p:tagLst>
</file>

<file path=ppt/tags/tag38.xml><?xml version="1.0" encoding="utf-8"?>
<p:tagLst xmlns:p="http://schemas.openxmlformats.org/presentationml/2006/main">
  <p:tag name="KSO_WM_UNIT_SUBTYPE" val="a"/>
  <p:tag name="KSO_WM_UNIT_PRESET_TEXT" val="单击此处输入你的正文。"/>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20228120_2*n_h_h_f*1_2_2_1"/>
  <p:tag name="KSO_WM_TEMPLATE_CATEGORY" val="diagram"/>
  <p:tag name="KSO_WM_TEMPLATE_INDEX" val="20228120"/>
  <p:tag name="KSO_WM_UNIT_LAYERLEVEL" val="1_1_1_1"/>
  <p:tag name="KSO_WM_TAG_VERSION" val="1.0"/>
  <p:tag name="KSO_WM_BEAUTIFY_FLAG" val="#wm#"/>
  <p:tag name="KSO_WM_UNIT_TEXT_FILL_FORE_SCHEMECOLOR_INDEX" val="13"/>
  <p:tag name="KSO_WM_UNIT_TEXT_FILL_TYPE" val="1"/>
</p:tagLst>
</file>

<file path=ppt/tags/tag39.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4.xml><?xml version="1.0" encoding="utf-8"?>
<p:tagLst xmlns:p="http://schemas.openxmlformats.org/presentationml/2006/main">
  <p:tag name="KSO_WM_TAG_VERSION" val="1.0"/>
  <p:tag name="KSO_WM_TEMPLATE_CATEGORY" val="custom"/>
  <p:tag name="KSO_WM_TEMPLATE_INDEX" val="20181599"/>
</p:tagLst>
</file>

<file path=ppt/tags/tag40.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41.xml><?xml version="1.0" encoding="utf-8"?>
<p:tagLst xmlns:p="http://schemas.openxmlformats.org/presentationml/2006/main">
  <p:tag name="ISLIDE.DIAGRAM" val="2321"/>
</p:tagLst>
</file>

<file path=ppt/tags/tag42.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43.xml><?xml version="1.0" encoding="utf-8"?>
<p:tagLst xmlns:p="http://schemas.openxmlformats.org/presentationml/2006/main">
  <p:tag name="KSO_WM_TAG_VERSION" val="1.0"/>
  <p:tag name="KSO_WM_UNIT_TYPE" val="d"/>
  <p:tag name="KSO_WM_UNIT_INDEX" val="1"/>
  <p:tag name="KSO_WM_UNIT_LAYERLEVEL" val="1"/>
  <p:tag name="KSO_WM_UNIT_VALUE" val="1003*2787"/>
  <p:tag name="KSO_WM_UNIT_HIGHLIGHT" val="0"/>
  <p:tag name="KSO_WM_UNIT_COMPATIBLE" val="0"/>
  <p:tag name="KSO_WM_UNIT_CLEAR" val="0"/>
  <p:tag name="KSO_WM_BEAUTIFY_FLAG" val="#wm#"/>
  <p:tag name="KSO_WM_TEMPLATE_CATEGORY" val="custom"/>
  <p:tag name="KSO_WM_TEMPLATE_INDEX" val="20181599"/>
  <p:tag name="KSO_WM_UNIT_ID" val="custom20181599_5*d*1"/>
</p:tagLst>
</file>

<file path=ppt/tags/tag44.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45.xml><?xml version="1.0" encoding="utf-8"?>
<p:tagLst xmlns:p="http://schemas.openxmlformats.org/presentationml/2006/main">
  <p:tag name="KSO_WM_TAG_VERSION" val="1.0"/>
  <p:tag name="KSO_WM_SLIDE_ITEM_CNT" val="2"/>
  <p:tag name="KSO_WM_SLIDE_LAYOUT" val="a_b"/>
  <p:tag name="KSO_WM_SLIDE_LAYOUT_CNT" val="1_1"/>
  <p:tag name="KSO_WM_SLIDE_TYPE" val="sectionTitle"/>
  <p:tag name="KSO_WM_BEAUTIFY_FLAG" val="#wm#"/>
  <p:tag name="KSO_WM_COMBINE_RELATE_SLIDE_ID" val="background20180969_6"/>
  <p:tag name="KSO_WM_TEMPLATE_CATEGORY" val="custom"/>
  <p:tag name="KSO_WM_TEMPLATE_INDEX" val="20181599"/>
  <p:tag name="KSO_WM_SLIDE_ID" val="custom20181599_12"/>
  <p:tag name="KSO_WM_SLIDE_INDEX" val="12"/>
  <p:tag name="KSO_WM_TEMPLATE_SUBCATEGORY" val="combine"/>
</p:tagLst>
</file>

<file path=ppt/tags/tag46.xml><?xml version="1.0" encoding="utf-8"?>
<p:tagLst xmlns:p="http://schemas.openxmlformats.org/presentationml/2006/main">
  <p:tag name="POCKET_APPLY_TIME" val="2018年9月29日"/>
  <p:tag name="POCKET_APPLY_TYPE" val="Slide"/>
  <p:tag name="APPLYTYPE" val="Other"/>
  <p:tag name="APPLYORDER" val="1"/>
</p:tagLst>
</file>

<file path=ppt/tags/tag47.xml><?xml version="1.0" encoding="utf-8"?>
<p:tagLst xmlns:p="http://schemas.openxmlformats.org/presentationml/2006/main">
  <p:tag name="POCKET_APPLY_TIME" val="2018年9月29日"/>
  <p:tag name="POCKET_APPLY_TYPE" val="Slide"/>
  <p:tag name="APPLYTYPE" val="Other"/>
  <p:tag name="APPLYORDER" val="2"/>
</p:tagLst>
</file>

<file path=ppt/tags/tag48.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TAG_VERSION" val="1.0"/>
  <p:tag name="KSO_WM_TEMPLATE_CATEGORY" val="custom"/>
  <p:tag name="KSO_WM_TEMPLATE_INDEX" val="20181599"/>
</p:tagLst>
</file>

<file path=ppt/tags/tag50.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54.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1_1"/>
  <p:tag name="KSO_WM_UNIT_ID" val="diagram20181993_2*o_h_i*1_1_1"/>
  <p:tag name="KSO_WM_UNIT_LAYERLEVEL" val="1_1_1"/>
  <p:tag name="KSO_WM_UNIT_FILL_FORE_SCHEMECOLOR_INDEX" val="5"/>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1_2"/>
  <p:tag name="KSO_WM_UNIT_ID" val="diagram20181993_2*o_h_i*1_1_2"/>
  <p:tag name="KSO_WM_UNIT_LAYERLEVEL" val="1_1_1"/>
  <p:tag name="KSO_WM_UNIT_FILL_FORE_SCHEMECOLOR_INDEX" val="5"/>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1_3"/>
  <p:tag name="KSO_WM_UNIT_ID" val="diagram20181993_2*o_h_i*1_1_3"/>
  <p:tag name="KSO_WM_UNIT_LAYERLEVEL" val="1_1_1"/>
  <p:tag name="KSO_WM_UNIT_FILL_FORE_SCHEMECOLOR_INDEX" val="5"/>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2_1"/>
  <p:tag name="KSO_WM_UNIT_ID" val="diagram20181993_2*o_h_i*1_2_1"/>
  <p:tag name="KSO_WM_UNIT_LAYERLEVEL" val="1_1_1"/>
  <p:tag name="KSO_WM_UNIT_FILL_FORE_SCHEMECOLOR_INDEX" val="7"/>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2_2"/>
  <p:tag name="KSO_WM_UNIT_ID" val="diagram20181993_2*o_h_i*1_2_2"/>
  <p:tag name="KSO_WM_UNIT_LAYERLEVEL" val="1_1_1"/>
  <p:tag name="KSO_WM_UNIT_FILL_FORE_SCHEMECOLOR_INDEX" val="7"/>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2_3"/>
  <p:tag name="KSO_WM_UNIT_ID" val="diagram20181993_2*o_h_i*1_2_3"/>
  <p:tag name="KSO_WM_UNIT_LAYERLEVEL" val="1_1_1"/>
  <p:tag name="KSO_WM_UNIT_FILL_FORE_SCHEMECOLOR_INDEX" val="7"/>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TAG_VERSION" val="1.0"/>
  <p:tag name="KSO_WM_BEAUTIFY_FLAG" val="#wm#"/>
  <p:tag name="KSO_WM_COMBINE_RELATE_SLIDE_ID" val="background20180969_1"/>
  <p:tag name="KSO_WM_TEMPLATE_CATEGORY" val="custom"/>
  <p:tag name="KSO_WM_TEMPLATE_INDEX" val="20181599"/>
  <p:tag name="KSO_WM_TEMPLATE_SUBCATEGORY" val="combine"/>
  <p:tag name="KSO_WM_TEMPLATE_THUMBS_INDEX" val="1、4、5、6、12、13、18、19"/>
</p:tagLst>
</file>

<file path=ppt/tags/tag60.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3_1"/>
  <p:tag name="KSO_WM_UNIT_ID" val="diagram20181993_2*o_h_i*1_3_1"/>
  <p:tag name="KSO_WM_UNIT_LAYERLEVEL" val="1_1_1"/>
  <p:tag name="KSO_WM_UNIT_FILL_FORE_SCHEMECOLOR_INDEX" val="8"/>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3_2"/>
  <p:tag name="KSO_WM_UNIT_ID" val="diagram20181993_2*o_h_i*1_3_2"/>
  <p:tag name="KSO_WM_UNIT_LAYERLEVEL" val="1_1_1"/>
  <p:tag name="KSO_WM_UNIT_FILL_FORE_SCHEMECOLOR_INDEX" val="8"/>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3_3"/>
  <p:tag name="KSO_WM_UNIT_ID" val="diagram20181993_2*o_h_i*1_3_3"/>
  <p:tag name="KSO_WM_UNIT_LAYERLEVEL" val="1_1_1"/>
  <p:tag name="KSO_WM_UNIT_FILL_FORE_SCHEMECOLOR_INDEX" val="8"/>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i"/>
  <p:tag name="KSO_WM_UNIT_INDEX" val="1_10"/>
  <p:tag name="KSO_WM_UNIT_ID" val="diagram20181993_2*o_i*1_10"/>
  <p:tag name="KSO_WM_UNIT_LAYERLEVEL" val="1_1"/>
  <p:tag name="KSO_WM_UNIT_TEXT_FILL_FORE_SCHEMECOLOR_INDEX" val="13"/>
  <p:tag name="KSO_WM_UNIT_TEXT_FILL_TYPE" val="1"/>
</p:tagLst>
</file>

<file path=ppt/tags/tag64.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3_4"/>
  <p:tag name="KSO_WM_UNIT_ID" val="diagram20181993_2*o_h_i*1_3_4"/>
  <p:tag name="KSO_WM_UNIT_LAYERLEVEL" val="1_1_1"/>
  <p:tag name="KSO_WM_UNIT_FILL_FORE_SCHEMECOLOR_INDEX" val="8"/>
  <p:tag name="KSO_WM_UNIT_FILL_TYPE" val="1"/>
  <p:tag name="KSO_WM_UNIT_TEXT_FILL_FORE_SCHEMECOLOR_INDEX" val="13"/>
  <p:tag name="KSO_WM_UNIT_TEXT_FILL_TYPE" val="1"/>
</p:tagLst>
</file>

<file path=ppt/tags/tag65.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2_4"/>
  <p:tag name="KSO_WM_UNIT_ID" val="diagram20181993_2*o_h_i*1_2_4"/>
  <p:tag name="KSO_WM_UNIT_LAYERLEVEL" val="1_1_1"/>
  <p:tag name="KSO_WM_UNIT_FILL_FORE_SCHEMECOLOR_INDEX" val="7"/>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i"/>
  <p:tag name="KSO_WM_UNIT_INDEX" val="1_1_4"/>
  <p:tag name="KSO_WM_UNIT_ID" val="diagram20181993_2*o_h_i*1_1_4"/>
  <p:tag name="KSO_WM_UNIT_LAYERLEVEL" val="1_1_1"/>
  <p:tag name="KSO_WM_UNIT_FILL_FORE_SCHEMECOLOR_INDEX" val="5"/>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h_f"/>
  <p:tag name="KSO_WM_UNIT_INDEX" val="1_2_1"/>
  <p:tag name="KSO_WM_UNIT_ID" val="diagram20181993_2*o_h_f*1_2_1"/>
  <p:tag name="KSO_WM_UNIT_LAYERLEVEL" val="1_1_1"/>
  <p:tag name="KSO_WM_UNIT_VALUE" val="26"/>
  <p:tag name="KSO_WM_UNIT_HIGHLIGHT" val="0"/>
  <p:tag name="KSO_WM_UNIT_COMPATIBLE" val="0"/>
  <p:tag name="KSO_WM_UNIT_CLEAR" val="0"/>
  <p:tag name="KSO_WM_UNIT_PRESET_TEXT" val="请在这里输入您的内容文字请在这里输入您的内容文字"/>
  <p:tag name="KSO_WM_UNIT_TEXT_FILL_FORE_SCHEMECOLOR_INDEX" val="13"/>
  <p:tag name="KSO_WM_UNIT_TEXT_FILL_TYPE" val="1"/>
</p:tagLst>
</file>

<file path=ppt/tags/tag68.xml><?xml version="1.0" encoding="utf-8"?>
<p:tagLst xmlns:p="http://schemas.openxmlformats.org/presentationml/2006/main">
  <p:tag name="KSO_WM_TEMPLATE_CATEGORY" val="diagram"/>
  <p:tag name="KSO_WM_TEMPLATE_INDEX" val="20181993"/>
  <p:tag name="KSO_WM_TAG_VERSION" val="1.0"/>
  <p:tag name="KSO_WM_BEAUTIFY_FLAG" val=""/>
  <p:tag name="KSO_WM_DIAGRAM_GROUP_CODE" val="o1-1"/>
  <p:tag name="KSO_WM_UNIT_TYPE" val="o_h_f"/>
  <p:tag name="KSO_WM_UNIT_INDEX" val="1_2_1"/>
  <p:tag name="KSO_WM_UNIT_ID" val="diagram20181993_2*o_h_f*1_2_1"/>
  <p:tag name="KSO_WM_UNIT_LAYERLEVEL" val="1_1_1"/>
  <p:tag name="KSO_WM_UNIT_VALUE" val="26"/>
  <p:tag name="KSO_WM_UNIT_HIGHLIGHT" val="0"/>
  <p:tag name="KSO_WM_UNIT_COMPATIBLE" val="0"/>
  <p:tag name="KSO_WM_UNIT_CLEAR" val="0"/>
  <p:tag name="KSO_WM_UNIT_PRESET_TEXT" val="请在这里输入您的内容文字请在这里输入您的内容文字"/>
  <p:tag name="KSO_WM_UNIT_TEXT_FILL_FORE_SCHEMECOLOR_INDEX" val="13"/>
  <p:tag name="KSO_WM_UNIT_TEXT_FILL_TYPE" val="1"/>
</p:tagLst>
</file>

<file path=ppt/tags/tag69.xml><?xml version="1.0" encoding="utf-8"?>
<p:tagLst xmlns:p="http://schemas.openxmlformats.org/presentationml/2006/main">
  <p:tag name="KSO_WM_TEMPLATE_CATEGORY" val="diagram"/>
  <p:tag name="KSO_WM_TEMPLATE_INDEX" val="20181993"/>
  <p:tag name="KSO_WM_TAG_VERSION" val="1.0"/>
  <p:tag name="KSO_WM_BEAUTIFY_FLAG" val=""/>
  <p:tag name="KSO_WM_DIAGRAM_GROUP_CODE" val="o1-1"/>
  <p:tag name="KSO_WM_UNIT_TYPE" val="o_h_f"/>
  <p:tag name="KSO_WM_UNIT_INDEX" val="1_2_1"/>
  <p:tag name="KSO_WM_UNIT_ID" val="diagram20181993_2*o_h_f*1_2_1"/>
  <p:tag name="KSO_WM_UNIT_LAYERLEVEL" val="1_1_1"/>
  <p:tag name="KSO_WM_UNIT_VALUE" val="26"/>
  <p:tag name="KSO_WM_UNIT_HIGHLIGHT" val="0"/>
  <p:tag name="KSO_WM_UNIT_COMPATIBLE" val="0"/>
  <p:tag name="KSO_WM_UNIT_CLEAR" val="0"/>
  <p:tag name="KSO_WM_UNIT_PRESET_TEXT" val="请在这里输入您的内容文字请在这里输入您的内容文字"/>
  <p:tag name="KSO_WM_UNIT_TEXT_FILL_FORE_SCHEMECOLOR_INDEX" val="13"/>
  <p:tag name="KSO_WM_UNIT_TEXT_FILL_TYPE" val="1"/>
</p:tagLst>
</file>

<file path=ppt/tags/tag7.xml><?xml version="1.0" encoding="utf-8"?>
<p:tagLst xmlns:p="http://schemas.openxmlformats.org/presentationml/2006/main">
  <p:tag name="KSO_WM_TAG_VERSION" val="1.0"/>
  <p:tag name="KSO_WM_UNIT_TYPE" val="a"/>
  <p:tag name="KSO_WM_UNIT_INDEX" val="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儿童卡通阅读课件"/>
  <p:tag name="KSO_WM_TEMPLATE_CATEGORY" val="custom"/>
  <p:tag name="KSO_WM_TEMPLATE_INDEX" val="20181599"/>
  <p:tag name="KSO_WM_UNIT_ID" val="custom20181599_1*a*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73.xml><?xml version="1.0" encoding="utf-8"?>
<p:tagLst xmlns:p="http://schemas.openxmlformats.org/presentationml/2006/main">
  <p:tag name="KSO_WM_TEMPLATE_CATEGORY" val="diagram"/>
  <p:tag name="KSO_WM_TEMPLATE_INDEX" val="20181993"/>
  <p:tag name="KSO_WM_TAG_VERSION" val="1.0"/>
  <p:tag name="KSO_WM_BEAUTIFY_FLAG" val="#wm#"/>
  <p:tag name="KSO_WM_DIAGRAM_GROUP_CODE" val="o1-1"/>
  <p:tag name="KSO_WM_UNIT_TYPE" val="o_i"/>
  <p:tag name="KSO_WM_UNIT_INDEX" val="1_10"/>
  <p:tag name="KSO_WM_UNIT_ID" val="diagram20181993_2*o_i*1_10"/>
  <p:tag name="KSO_WM_UNIT_LAYERLEVEL" val="1_1"/>
  <p:tag name="KSO_WM_UNIT_TEXT_FILL_FORE_SCHEMECOLOR_INDEX" val="13"/>
  <p:tag name="KSO_WM_UNIT_TEXT_FILL_TYPE" val="1"/>
  <p:tag name="KSO_WM_UNIT_USESOURCEFORMAT_APPLY"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160351"/>
  <p:tag name="KSO_WM_UNIT_TYPE" val="n_i"/>
  <p:tag name="KSO_WM_UNIT_INDEX" val="1_1"/>
  <p:tag name="KSO_WM_UNIT_ID" val="diagram160351_5*n_i*1_1"/>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UNIT_DIAGRAM_SCHEMECOLOR_ID" val="0"/>
  <p:tag name="KSO_WM_UNIT_USESOURCEFORMAT_APPLY"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160351"/>
  <p:tag name="KSO_WM_UNIT_TYPE" val="n_i"/>
  <p:tag name="KSO_WM_UNIT_INDEX" val="1_2"/>
  <p:tag name="KSO_WM_UNIT_ID" val="diagram160351_5*n_i*1_2"/>
  <p:tag name="KSO_WM_UNIT_CLEAR" val="1"/>
  <p:tag name="KSO_WM_UNIT_LAYERLEVEL" val="1_1"/>
  <p:tag name="KSO_WM_DIAGRAM_GROUP_CODE" val="n1-1"/>
  <p:tag name="KSO_WM_UNIT_LINE_FORE_SCHEMECOLOR_INDEX" val="5"/>
  <p:tag name="KSO_WM_UNIT_LINE_FILL_TYPE" val="2"/>
  <p:tag name="KSO_WM_UNIT_TEXT_FILL_FORE_SCHEMECOLOR_INDEX" val="13"/>
  <p:tag name="KSO_WM_UNIT_TEXT_FILL_TYPE" val="1"/>
  <p:tag name="KSO_WM_UNIT_DIAGRAM_SCHEMECOLOR_ID" val="0"/>
  <p:tag name="KSO_WM_UNIT_USESOURCEFORMAT_APPLY"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160351"/>
  <p:tag name="KSO_WM_UNIT_TYPE" val="n_h_f"/>
  <p:tag name="KSO_WM_UNIT_INDEX" val="1_2_1"/>
  <p:tag name="KSO_WM_UNIT_ID" val="diagram160351_5*n_h_f*1_2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n1-1"/>
  <p:tag name="KSO_WM_UNIT_FILL_FORE_SCHEMECOLOR_INDEX" val="6"/>
  <p:tag name="KSO_WM_UNIT_FILL_TYPE" val="1"/>
  <p:tag name="KSO_WM_UNIT_TEXT_FILL_FORE_SCHEMECOLOR_INDEX" val="14"/>
  <p:tag name="KSO_WM_UNIT_TEXT_FILL_TYPE" val="1"/>
  <p:tag name="KSO_WM_UNIT_DIAGRAM_SCHEMECOLOR_ID" val="0"/>
  <p:tag name="KSO_WM_UNIT_USESOURCEFORMAT_APPLY"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160351"/>
  <p:tag name="KSO_WM_UNIT_TYPE" val="n_h_f"/>
  <p:tag name="KSO_WM_UNIT_INDEX" val="1_2_2"/>
  <p:tag name="KSO_WM_UNIT_ID" val="diagram160351_5*n_h_f*1_2_2"/>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n1-1"/>
  <p:tag name="KSO_WM_UNIT_FILL_FORE_SCHEMECOLOR_INDEX" val="7"/>
  <p:tag name="KSO_WM_UNIT_FILL_TYPE" val="1"/>
  <p:tag name="KSO_WM_UNIT_TEXT_FILL_FORE_SCHEMECOLOR_INDEX" val="14"/>
  <p:tag name="KSO_WM_UNIT_TEXT_FILL_TYPE" val="1"/>
  <p:tag name="KSO_WM_UNIT_DIAGRAM_SCHEMECOLOR_ID" val="0"/>
  <p:tag name="KSO_WM_UNIT_USESOURCEFORMAT_APPLY" val="1"/>
</p:tagLst>
</file>

<file path=ppt/tags/tag78.xml><?xml version="1.0" encoding="utf-8"?>
<p:tagLst xmlns:p="http://schemas.openxmlformats.org/presentationml/2006/main">
  <p:tag name="KSO_WM_TAG_VERSION" val="1.0"/>
  <p:tag name="KSO_WM_BEAUTIFY_FLAG" val="#wm#"/>
  <p:tag name="KSO_WM_TEMPLATE_CATEGORY" val="diagram"/>
  <p:tag name="KSO_WM_TEMPLATE_INDEX" val="160351"/>
  <p:tag name="KSO_WM_UNIT_TYPE" val="n_i"/>
  <p:tag name="KSO_WM_UNIT_INDEX" val="1_3"/>
  <p:tag name="KSO_WM_UNIT_ID" val="diagram160351_5*n_i*1_3"/>
  <p:tag name="KSO_WM_UNIT_CLEAR" val="1"/>
  <p:tag name="KSO_WM_UNIT_LAYERLEVEL" val="1_1"/>
  <p:tag name="KSO_WM_DIAGRAM_GROUP_CODE" val="n1-1"/>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79.xml><?xml version="1.0" encoding="utf-8"?>
<p:tagLst xmlns:p="http://schemas.openxmlformats.org/presentationml/2006/main">
  <p:tag name="KSO_WM_TAG_VERSION" val="1.0"/>
  <p:tag name="KSO_WM_BEAUTIFY_FLAG" val="#wm#"/>
  <p:tag name="KSO_WM_TEMPLATE_CATEGORY" val="diagram"/>
  <p:tag name="KSO_WM_TEMPLATE_INDEX" val="160351"/>
  <p:tag name="KSO_WM_UNIT_TYPE" val="n_h_f"/>
  <p:tag name="KSO_WM_UNIT_INDEX" val="1_1_1"/>
  <p:tag name="KSO_WM_UNIT_ID" val="diagram160351_5*n_h_f*1_1_1"/>
  <p:tag name="KSO_WM_UNIT_CLEAR" val="1"/>
  <p:tag name="KSO_WM_UNIT_LAYERLEVEL" val="1_1_1"/>
  <p:tag name="KSO_WM_UNIT_VALUE" val="30"/>
  <p:tag name="KSO_WM_UNIT_HIGHLIGHT" val="0"/>
  <p:tag name="KSO_WM_UNIT_COMPATIBLE" val="0"/>
  <p:tag name="KSO_WM_UNIT_PRESET_TEXT_INDEX" val="4"/>
  <p:tag name="KSO_WM_UNIT_PRESET_TEXT_LEN" val="26"/>
  <p:tag name="KSO_WM_DIAGRAM_GROUP_CODE" val="n1-1"/>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8.xml><?xml version="1.0" encoding="utf-8"?>
<p:tagLst xmlns:p="http://schemas.openxmlformats.org/presentationml/2006/main">
  <p:tag name="KSO_WM_TAG_VERSION" val="1.0"/>
  <p:tag name="KSO_WM_UNIT_TYPE" val="a"/>
  <p:tag name="KSO_WM_UNIT_INDEX" val="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儿童卡通阅读课件"/>
  <p:tag name="KSO_WM_TEMPLATE_CATEGORY" val="custom"/>
  <p:tag name="KSO_WM_TEMPLATE_INDEX" val="20181599"/>
  <p:tag name="KSO_WM_UNIT_ID" val="custom20181599_1*a*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TEMPLATE_CATEGORY" val="diagram"/>
  <p:tag name="KSO_WM_TEMPLATE_INDEX" val="20181993"/>
  <p:tag name="KSO_WM_TAG_VERSION" val="1.0"/>
  <p:tag name="KSO_WM_BEAUTIFY_FLAG" val=""/>
  <p:tag name="KSO_WM_DIAGRAM_GROUP_CODE" val="o1-1"/>
  <p:tag name="KSO_WM_UNIT_TYPE" val="o_h_f"/>
  <p:tag name="KSO_WM_UNIT_INDEX" val="1_2_1"/>
  <p:tag name="KSO_WM_UNIT_ID" val="diagram20181993_2*o_h_f*1_2_1"/>
  <p:tag name="KSO_WM_UNIT_LAYERLEVEL" val="1_1_1"/>
  <p:tag name="KSO_WM_UNIT_VALUE" val="26"/>
  <p:tag name="KSO_WM_UNIT_HIGHLIGHT" val="0"/>
  <p:tag name="KSO_WM_UNIT_COMPATIBLE" val="0"/>
  <p:tag name="KSO_WM_UNIT_CLEAR" val="0"/>
  <p:tag name="KSO_WM_UNIT_PRESET_TEXT" val="请在这里输入您的内容文字请在这里输入您的内容文字"/>
  <p:tag name="KSO_WM_UNIT_TEXT_FILL_FORE_SCHEMECOLOR_INDEX" val="13"/>
  <p:tag name="KSO_WM_UNIT_TEXT_FILL_TYPE" val="1"/>
</p:tagLst>
</file>

<file path=ppt/tags/tag83.xml><?xml version="1.0" encoding="utf-8"?>
<p:tagLst xmlns:p="http://schemas.openxmlformats.org/presentationml/2006/main">
  <p:tag name="KSO_WM_TEMPLATE_CATEGORY" val="diagram"/>
  <p:tag name="KSO_WM_TEMPLATE_INDEX" val="20181993"/>
  <p:tag name="KSO_WM_TAG_VERSION" val="1.0"/>
  <p:tag name="KSO_WM_BEAUTIFY_FLAG" val=""/>
  <p:tag name="KSO_WM_DIAGRAM_GROUP_CODE" val="o1-1"/>
  <p:tag name="KSO_WM_UNIT_TYPE" val="o_h_f"/>
  <p:tag name="KSO_WM_UNIT_INDEX" val="1_2_1"/>
  <p:tag name="KSO_WM_UNIT_ID" val="diagram20181993_2*o_h_f*1_2_1"/>
  <p:tag name="KSO_WM_UNIT_LAYERLEVEL" val="1_1_1"/>
  <p:tag name="KSO_WM_UNIT_VALUE" val="26"/>
  <p:tag name="KSO_WM_UNIT_HIGHLIGHT" val="0"/>
  <p:tag name="KSO_WM_UNIT_COMPATIBLE" val="0"/>
  <p:tag name="KSO_WM_UNIT_CLEAR" val="0"/>
  <p:tag name="KSO_WM_UNIT_PRESET_TEXT" val="请在这里输入您的内容文字请在这里输入您的内容文字"/>
  <p:tag name="KSO_WM_UNIT_TEXT_FILL_FORE_SCHEMECOLOR_INDEX" val="13"/>
  <p:tag name="KSO_WM_UNIT_TEXT_FILL_TYPE" val="1"/>
</p:tagLst>
</file>

<file path=ppt/tags/tag84.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85.xml><?xml version="1.0" encoding="utf-8"?>
<p:tagLst xmlns:p="http://schemas.openxmlformats.org/presentationml/2006/main">
  <p:tag name="KSO_WM_TAG_VERSION" val="1.0"/>
  <p:tag name="KSO_WM_SLIDE_ITEM_CNT" val="2"/>
  <p:tag name="KSO_WM_SLIDE_LAYOUT" val="a_b"/>
  <p:tag name="KSO_WM_SLIDE_LAYOUT_CNT" val="1_1"/>
  <p:tag name="KSO_WM_SLIDE_TYPE" val="sectionTitle"/>
  <p:tag name="KSO_WM_BEAUTIFY_FLAG" val="#wm#"/>
  <p:tag name="KSO_WM_COMBINE_RELATE_SLIDE_ID" val="background20180969_6"/>
  <p:tag name="KSO_WM_TEMPLATE_CATEGORY" val="custom"/>
  <p:tag name="KSO_WM_TEMPLATE_INDEX" val="20181599"/>
  <p:tag name="KSO_WM_SLIDE_ID" val="custom20181599_12"/>
  <p:tag name="KSO_WM_SLIDE_INDEX" val="12"/>
  <p:tag name="KSO_WM_TEMPLATE_SUBCATEGORY" val="combine"/>
</p:tagLst>
</file>

<file path=ppt/tags/tag86.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87.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9.xml><?xml version="1.0" encoding="utf-8"?>
<p:tagLst xmlns:p="http://schemas.openxmlformats.org/presentationml/2006/main">
  <p:tag name="KSO_WM_TAG_VERSION" val="1.0"/>
  <p:tag name="KSO_WM_SLIDE_ITEM_CNT" val="2"/>
  <p:tag name="KSO_WM_SLIDE_LAYOUT" val="a_b"/>
  <p:tag name="KSO_WM_SLIDE_LAYOUT_CNT" val="1_1"/>
  <p:tag name="KSO_WM_SLIDE_TYPE" val="title"/>
  <p:tag name="KSO_WM_BEAUTIFY_FLAG" val="#wm#"/>
  <p:tag name="KSO_WM_COMBINE_RELATE_SLIDE_ID" val="background20180969_1"/>
  <p:tag name="KSO_WM_TEMPLATE_CATEGORY" val="custom"/>
  <p:tag name="KSO_WM_TEMPLATE_INDEX" val="20181599"/>
  <p:tag name="KSO_WM_SLIDE_ID" val="custom20181599_1"/>
  <p:tag name="KSO_WM_SLIDE_INDEX" val="1"/>
  <p:tag name="KSO_WM_TEMPLATE_SUBCATEGORY" val="combine"/>
  <p:tag name="KSO_WM_TEMPLATE_THUMBS_INDEX" val="1、4、5、6、12、13、18、19"/>
</p:tagLst>
</file>

<file path=ppt/tags/tag90.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91.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94.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95.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96.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69_2"/>
  <p:tag name="KSO_WM_TEMPLATE_CATEGORY" val="custom"/>
  <p:tag name="KSO_WM_TEMPLATE_INDEX" val="20181599"/>
  <p:tag name="KSO_WM_SLIDE_ID" val="custom20181599_2"/>
  <p:tag name="KSO_WM_SLIDE_INDEX" val="2"/>
  <p:tag name="KSO_WM_TEMPLATE_SUBCATEGORY" val="combine"/>
</p:tagLst>
</file>

<file path=ppt/theme/theme1.xml><?xml version="1.0" encoding="utf-8"?>
<a:theme xmlns:a="http://schemas.openxmlformats.org/drawingml/2006/main" name="自定义设计方案">
  <a:themeElements>
    <a:clrScheme name="自定义 68">
      <a:dk1>
        <a:srgbClr val="000000"/>
      </a:dk1>
      <a:lt1>
        <a:srgbClr val="FFFFFF"/>
      </a:lt1>
      <a:dk2>
        <a:srgbClr val="E7658A"/>
      </a:dk2>
      <a:lt2>
        <a:srgbClr val="E7E6E6"/>
      </a:lt2>
      <a:accent1>
        <a:srgbClr val="E7658A"/>
      </a:accent1>
      <a:accent2>
        <a:srgbClr val="54BDB2"/>
      </a:accent2>
      <a:accent3>
        <a:srgbClr val="F5CA44"/>
      </a:accent3>
      <a:accent4>
        <a:srgbClr val="E7658A"/>
      </a:accent4>
      <a:accent5>
        <a:srgbClr val="54BDB2"/>
      </a:accent5>
      <a:accent6>
        <a:srgbClr val="F5CA44"/>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68">
      <a:dk1>
        <a:srgbClr val="000000"/>
      </a:dk1>
      <a:lt1>
        <a:srgbClr val="FFFFFF"/>
      </a:lt1>
      <a:dk2>
        <a:srgbClr val="E7658A"/>
      </a:dk2>
      <a:lt2>
        <a:srgbClr val="E7E6E6"/>
      </a:lt2>
      <a:accent1>
        <a:srgbClr val="E7658A"/>
      </a:accent1>
      <a:accent2>
        <a:srgbClr val="54BDB2"/>
      </a:accent2>
      <a:accent3>
        <a:srgbClr val="F5CA44"/>
      </a:accent3>
      <a:accent4>
        <a:srgbClr val="E7658A"/>
      </a:accent4>
      <a:accent5>
        <a:srgbClr val="54BDB2"/>
      </a:accent5>
      <a:accent6>
        <a:srgbClr val="F5CA44"/>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73">
    <a:dk1>
      <a:srgbClr val="000000"/>
    </a:dk1>
    <a:lt1>
      <a:srgbClr val="FFFFFF"/>
    </a:lt1>
    <a:dk2>
      <a:srgbClr val="E7658A"/>
    </a:dk2>
    <a:lt2>
      <a:srgbClr val="E7E6E6"/>
    </a:lt2>
    <a:accent1>
      <a:srgbClr val="E7658A"/>
    </a:accent1>
    <a:accent2>
      <a:srgbClr val="54BDB2"/>
    </a:accent2>
    <a:accent3>
      <a:srgbClr val="F5CA44"/>
    </a:accent3>
    <a:accent4>
      <a:srgbClr val="E7658A"/>
    </a:accent4>
    <a:accent5>
      <a:srgbClr val="675046"/>
    </a:accent5>
    <a:accent6>
      <a:srgbClr val="F9CBB4"/>
    </a:accent6>
    <a:hlink>
      <a:srgbClr val="0563C1"/>
    </a:hlink>
    <a:folHlink>
      <a:srgbClr val="954F72"/>
    </a:folHlink>
  </a:clrScheme>
</a:themeOverride>
</file>

<file path=ppt/theme/themeOverride2.xml><?xml version="1.0" encoding="utf-8"?>
<a:themeOverride xmlns:a="http://schemas.openxmlformats.org/drawingml/2006/main">
  <a:clrScheme name="自定义 273">
    <a:dk1>
      <a:srgbClr val="000000"/>
    </a:dk1>
    <a:lt1>
      <a:srgbClr val="FFFFFF"/>
    </a:lt1>
    <a:dk2>
      <a:srgbClr val="E7658A"/>
    </a:dk2>
    <a:lt2>
      <a:srgbClr val="E7E6E6"/>
    </a:lt2>
    <a:accent1>
      <a:srgbClr val="E7658A"/>
    </a:accent1>
    <a:accent2>
      <a:srgbClr val="54BDB2"/>
    </a:accent2>
    <a:accent3>
      <a:srgbClr val="F5CA44"/>
    </a:accent3>
    <a:accent4>
      <a:srgbClr val="E7658A"/>
    </a:accent4>
    <a:accent5>
      <a:srgbClr val="675046"/>
    </a:accent5>
    <a:accent6>
      <a:srgbClr val="F9CBB4"/>
    </a:accent6>
    <a:hlink>
      <a:srgbClr val="0563C1"/>
    </a:hlink>
    <a:folHlink>
      <a:srgbClr val="954F72"/>
    </a:folHlink>
  </a:clrScheme>
</a:themeOverride>
</file>

<file path=ppt/theme/themeOverride3.xml><?xml version="1.0" encoding="utf-8"?>
<a:themeOverride xmlns:a="http://schemas.openxmlformats.org/drawingml/2006/main">
  <a:clrScheme name="自定义 273">
    <a:dk1>
      <a:srgbClr val="000000"/>
    </a:dk1>
    <a:lt1>
      <a:srgbClr val="FFFFFF"/>
    </a:lt1>
    <a:dk2>
      <a:srgbClr val="E7658A"/>
    </a:dk2>
    <a:lt2>
      <a:srgbClr val="E7E6E6"/>
    </a:lt2>
    <a:accent1>
      <a:srgbClr val="E7658A"/>
    </a:accent1>
    <a:accent2>
      <a:srgbClr val="54BDB2"/>
    </a:accent2>
    <a:accent3>
      <a:srgbClr val="F5CA44"/>
    </a:accent3>
    <a:accent4>
      <a:srgbClr val="E7658A"/>
    </a:accent4>
    <a:accent5>
      <a:srgbClr val="675046"/>
    </a:accent5>
    <a:accent6>
      <a:srgbClr val="F9CBB4"/>
    </a:accent6>
    <a:hlink>
      <a:srgbClr val="0563C1"/>
    </a:hlink>
    <a:folHlink>
      <a:srgbClr val="954F72"/>
    </a:folHlink>
  </a:clrScheme>
</a:themeOverride>
</file>

<file path=ppt/theme/themeOverride4.xml><?xml version="1.0" encoding="utf-8"?>
<a:themeOverride xmlns:a="http://schemas.openxmlformats.org/drawingml/2006/main">
  <a:clrScheme name="自定义 273">
    <a:dk1>
      <a:srgbClr val="000000"/>
    </a:dk1>
    <a:lt1>
      <a:srgbClr val="FFFFFF"/>
    </a:lt1>
    <a:dk2>
      <a:srgbClr val="E7658A"/>
    </a:dk2>
    <a:lt2>
      <a:srgbClr val="E7E6E6"/>
    </a:lt2>
    <a:accent1>
      <a:srgbClr val="E7658A"/>
    </a:accent1>
    <a:accent2>
      <a:srgbClr val="54BDB2"/>
    </a:accent2>
    <a:accent3>
      <a:srgbClr val="F5CA44"/>
    </a:accent3>
    <a:accent4>
      <a:srgbClr val="E7658A"/>
    </a:accent4>
    <a:accent5>
      <a:srgbClr val="675046"/>
    </a:accent5>
    <a:accent6>
      <a:srgbClr val="F9CBB4"/>
    </a:accent6>
    <a:hlink>
      <a:srgbClr val="0563C1"/>
    </a:hlink>
    <a:folHlink>
      <a:srgbClr val="954F72"/>
    </a:folHlink>
  </a:clrScheme>
</a:themeOverride>
</file>

<file path=ppt/theme/themeOverride5.xml><?xml version="1.0" encoding="utf-8"?>
<a:themeOverride xmlns:a="http://schemas.openxmlformats.org/drawingml/2006/main">
  <a:clrScheme name="自定义 273">
    <a:dk1>
      <a:srgbClr val="000000"/>
    </a:dk1>
    <a:lt1>
      <a:srgbClr val="FFFFFF"/>
    </a:lt1>
    <a:dk2>
      <a:srgbClr val="E7658A"/>
    </a:dk2>
    <a:lt2>
      <a:srgbClr val="E7E6E6"/>
    </a:lt2>
    <a:accent1>
      <a:srgbClr val="E7658A"/>
    </a:accent1>
    <a:accent2>
      <a:srgbClr val="54BDB2"/>
    </a:accent2>
    <a:accent3>
      <a:srgbClr val="F5CA44"/>
    </a:accent3>
    <a:accent4>
      <a:srgbClr val="E7658A"/>
    </a:accent4>
    <a:accent5>
      <a:srgbClr val="675046"/>
    </a:accent5>
    <a:accent6>
      <a:srgbClr val="F9CBB4"/>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5223</Words>
  <Application>WPS 演示</Application>
  <PresentationFormat>宽屏</PresentationFormat>
  <Paragraphs>258</Paragraphs>
  <Slides>30</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30</vt:i4>
      </vt:variant>
    </vt:vector>
  </HeadingPairs>
  <TitlesOfParts>
    <vt:vector size="50" baseType="lpstr">
      <vt:lpstr>Arial</vt:lpstr>
      <vt:lpstr>宋体</vt:lpstr>
      <vt:lpstr>Wingdings</vt:lpstr>
      <vt:lpstr>华文琥珀</vt:lpstr>
      <vt:lpstr>微软雅黑</vt:lpstr>
      <vt:lpstr>Calibri</vt:lpstr>
      <vt:lpstr>华文宋体</vt:lpstr>
      <vt:lpstr>方正少儿_GBK</vt:lpstr>
      <vt:lpstr>黑体</vt:lpstr>
      <vt:lpstr>Arial Unicode MS</vt:lpstr>
      <vt:lpstr>Microsoft JhengHei</vt:lpstr>
      <vt:lpstr>华文楷体</vt:lpstr>
      <vt:lpstr>MiSans Bold</vt:lpstr>
      <vt:lpstr>MiSans</vt:lpstr>
      <vt:lpstr>楷体</vt:lpstr>
      <vt:lpstr>PMingLiU</vt:lpstr>
      <vt:lpstr>MS Mincho</vt:lpstr>
      <vt:lpstr>Wingdings</vt:lpstr>
      <vt:lpstr>自定义设计方案</vt:lpstr>
      <vt:lpstr>1_自定义设计方案</vt:lpstr>
      <vt:lpstr> 幼儿科学教育评价</vt:lpstr>
      <vt:lpstr>PowerPoint 演示文稿</vt:lpstr>
      <vt:lpstr>问 题 导 入</vt:lpstr>
      <vt:lpstr>问 题 导 入</vt:lpstr>
      <vt:lpstr>PowerPoint 演示文稿</vt:lpstr>
      <vt:lpstr>一、幼儿科学教育评价的内涵</vt:lpstr>
      <vt:lpstr>一、幼儿科学教育评价的内涵</vt:lpstr>
      <vt:lpstr>二、幼儿科学教育评价的意义</vt:lpstr>
      <vt:lpstr>二、幼儿科学教育评价的意义</vt:lpstr>
      <vt:lpstr>三、幼儿科学教育评价的要求</vt:lpstr>
      <vt:lpstr>PowerPoint 演示文稿</vt:lpstr>
      <vt:lpstr>一、按照评价的对象和内容划分</vt:lpstr>
      <vt:lpstr>二、按照评价的时段和功能划分</vt:lpstr>
      <vt:lpstr>二、按照评价的时段和功能划分</vt:lpstr>
      <vt:lpstr>三、按照评价的主体划分</vt:lpstr>
      <vt:lpstr>三、按照评价的主体划分</vt:lpstr>
      <vt:lpstr>PowerPoint 演示文稿</vt:lpstr>
      <vt:lpstr>一、集体评价</vt:lpstr>
      <vt:lpstr>二、相互评价</vt:lpstr>
      <vt:lpstr>三、个别评价</vt:lpstr>
      <vt:lpstr>四、家长评价 </vt:lpstr>
      <vt:lpstr>五、即时评价</vt:lpstr>
      <vt:lpstr>五、即时评价</vt:lpstr>
      <vt:lpstr>六、作品分析评价</vt:lpstr>
      <vt:lpstr>七、幼儿自我评价</vt:lpstr>
      <vt:lpstr>PowerPoint 演示文稿</vt:lpstr>
      <vt:lpstr>PowerPoint 演示文稿</vt:lpstr>
      <vt:lpstr>PowerPoint 演示文稿</vt:lpstr>
      <vt:lpstr>PowerPoint 演示文稿</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薛东西</cp:lastModifiedBy>
  <cp:revision>20</cp:revision>
  <dcterms:created xsi:type="dcterms:W3CDTF">2017-11-06T06:28:00Z</dcterms:created>
  <dcterms:modified xsi:type="dcterms:W3CDTF">2023-07-20T07:54:23Z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03D39E5E0DAB44659CF9B18B47831B3D_12</vt:lpwstr>
  </property>
</Properties>
</file>