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831" r:id="rId3"/>
    <p:sldId id="870" r:id="rId5"/>
    <p:sldId id="836" r:id="rId6"/>
    <p:sldId id="744" r:id="rId7"/>
    <p:sldId id="847" r:id="rId8"/>
    <p:sldId id="904" r:id="rId9"/>
    <p:sldId id="905" r:id="rId10"/>
    <p:sldId id="906" r:id="rId11"/>
    <p:sldId id="907" r:id="rId12"/>
    <p:sldId id="908" r:id="rId13"/>
    <p:sldId id="909" r:id="rId14"/>
    <p:sldId id="910" r:id="rId15"/>
    <p:sldId id="911" r:id="rId16"/>
    <p:sldId id="912" r:id="rId17"/>
    <p:sldId id="942" r:id="rId18"/>
    <p:sldId id="943" r:id="rId19"/>
    <p:sldId id="944" r:id="rId20"/>
    <p:sldId id="945" r:id="rId21"/>
    <p:sldId id="946" r:id="rId22"/>
    <p:sldId id="948" r:id="rId23"/>
    <p:sldId id="949" r:id="rId24"/>
    <p:sldId id="950" r:id="rId25"/>
    <p:sldId id="951" r:id="rId26"/>
    <p:sldId id="952" r:id="rId27"/>
    <p:sldId id="953" r:id="rId28"/>
    <p:sldId id="954" r:id="rId29"/>
    <p:sldId id="956" r:id="rId30"/>
    <p:sldId id="957" r:id="rId31"/>
    <p:sldId id="958" r:id="rId32"/>
    <p:sldId id="959" r:id="rId33"/>
    <p:sldId id="960" r:id="rId34"/>
    <p:sldId id="961" r:id="rId35"/>
    <p:sldId id="962" r:id="rId36"/>
    <p:sldId id="964" r:id="rId37"/>
    <p:sldId id="965" r:id="rId38"/>
    <p:sldId id="966" r:id="rId39"/>
    <p:sldId id="967" r:id="rId40"/>
    <p:sldId id="968" r:id="rId41"/>
    <p:sldId id="969" r:id="rId42"/>
    <p:sldId id="970" r:id="rId43"/>
    <p:sldId id="820" r:id="rId4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9E1"/>
    <a:srgbClr val="B2B2B2"/>
    <a:srgbClr val="BEBEBE"/>
    <a:srgbClr val="EB3D00"/>
    <a:srgbClr val="FCEBE5"/>
    <a:srgbClr val="F48000"/>
    <a:srgbClr val="EF2F72"/>
    <a:srgbClr val="FFFFFF"/>
    <a:srgbClr val="F8F8F8"/>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0895" autoAdjust="0"/>
    <p:restoredTop sz="91579" autoAdjust="0"/>
  </p:normalViewPr>
  <p:slideViewPr>
    <p:cSldViewPr>
      <p:cViewPr varScale="1">
        <p:scale>
          <a:sx n="86" d="100"/>
          <a:sy n="86" d="100"/>
        </p:scale>
        <p:origin x="-672" y="-90"/>
      </p:cViewPr>
      <p:guideLst>
        <p:guide orient="horz" pos="1582"/>
        <p:guide pos="2880"/>
      </p:guideLst>
    </p:cSldViewPr>
  </p:slid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Click="0" advTm="3000">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transition spd="slow" advClick="0" advTm="3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transition spd="slow" advClick="0" advTm="3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advClick="0" advTm="3000">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transition spd="slow" advClick="0" advTm="3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transition spd="slow" advClick="0" advTm="3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transition spd="slow" advClick="0" advTm="3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transition spd="slow" advClick="0" advTm="3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transition spd="slow" advClick="0" advTm="3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transition spd="slow" advClick="0" advTm="3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p:transition spd="slow" advClick="0" advTm="300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3000">
    <p:fad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41.xml"/><Relationship Id="rId5" Type="http://schemas.openxmlformats.org/officeDocument/2006/relationships/vmlDrawing" Target="../drawings/vmlDrawing1.vml"/><Relationship Id="rId4" Type="http://schemas.openxmlformats.org/officeDocument/2006/relationships/slideLayout" Target="../slideLayouts/slideLayout1.xml"/><Relationship Id="rId3" Type="http://schemas.openxmlformats.org/officeDocument/2006/relationships/image" Target="../media/image35.emf"/><Relationship Id="rId2" Type="http://schemas.openxmlformats.org/officeDocument/2006/relationships/oleObject" Target="../embeddings/oleObject1.bin"/><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59800"/>
          <a:stretch>
            <a:fillRect/>
          </a:stretch>
        </p:blipFill>
        <p:spPr>
          <a:xfrm>
            <a:off x="0" y="3075806"/>
            <a:ext cx="9144000" cy="2067694"/>
          </a:xfrm>
          <a:prstGeom prst="rect">
            <a:avLst/>
          </a:prstGeom>
        </p:spPr>
      </p:pic>
      <p:sp>
        <p:nvSpPr>
          <p:cNvPr id="6" name="Text Box 2"/>
          <p:cNvSpPr txBox="1">
            <a:spLocks noChangeArrowheads="1"/>
          </p:cNvSpPr>
          <p:nvPr/>
        </p:nvSpPr>
        <p:spPr bwMode="auto">
          <a:xfrm>
            <a:off x="1758324" y="2047471"/>
            <a:ext cx="5840730" cy="716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zh-CN" altLang="en-US" sz="3700" b="1" baseline="0" dirty="0" smtClean="0">
                <a:solidFill>
                  <a:srgbClr val="080808"/>
                </a:solidFill>
                <a:latin typeface="方正小标宋简体" panose="02010601030101010101" pitchFamily="65" charset="-122"/>
                <a:ea typeface="方正小标宋简体" panose="02010601030101010101" pitchFamily="65" charset="-122"/>
              </a:rPr>
              <a:t>中外舞蹈作品赏析</a:t>
            </a:r>
            <a:endParaRPr lang="zh-CN" altLang="en-US" sz="3700" b="1" baseline="0" dirty="0" smtClean="0">
              <a:solidFill>
                <a:srgbClr val="080808"/>
              </a:solidFill>
              <a:latin typeface="方正小标宋简体" panose="02010601030101010101" pitchFamily="65" charset="-122"/>
              <a:ea typeface="方正小标宋简体" panose="02010601030101010101" pitchFamily="65" charset="-122"/>
            </a:endParaRPr>
          </a:p>
        </p:txBody>
      </p:sp>
      <p:sp>
        <p:nvSpPr>
          <p:cNvPr id="2" name="文本框 1"/>
          <p:cNvSpPr txBox="1"/>
          <p:nvPr/>
        </p:nvSpPr>
        <p:spPr>
          <a:xfrm>
            <a:off x="3703955" y="1176020"/>
            <a:ext cx="1949450" cy="768350"/>
          </a:xfrm>
          <a:prstGeom prst="rect">
            <a:avLst/>
          </a:prstGeom>
          <a:noFill/>
        </p:spPr>
        <p:txBody>
          <a:bodyPr wrap="square" rtlCol="0" anchor="t">
            <a:spAutoFit/>
          </a:bodyPr>
          <a:p>
            <a:r>
              <a:rPr lang="zh-CN" altLang="en-US" sz="4400"/>
              <a:t>第</a:t>
            </a:r>
            <a:r>
              <a:rPr lang="zh-CN" altLang="en-US" sz="4400">
                <a:solidFill>
                  <a:schemeClr val="bg2"/>
                </a:solidFill>
              </a:rPr>
              <a:t>六</a:t>
            </a:r>
            <a:r>
              <a:rPr lang="zh-CN" altLang="en-US" sz="4400">
                <a:solidFill>
                  <a:schemeClr val="bg1"/>
                </a:solidFill>
              </a:rPr>
              <a:t>章</a:t>
            </a:r>
            <a:endParaRPr lang="zh-CN" altLang="en-US" sz="4400">
              <a:solidFill>
                <a:schemeClr val="bg1"/>
              </a:solidFill>
            </a:endParaRPr>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700"/>
                            </p:stCondLst>
                            <p:childTnLst>
                              <p:par>
                                <p:cTn id="18" presetID="27" presetClass="emph" presetSubtype="0" fill="remove" grpId="1" nodeType="afterEffect">
                                  <p:stCondLst>
                                    <p:cond delay="0"/>
                                  </p:stCondLst>
                                  <p:iterate type="lt">
                                    <p:tmPct val="10000"/>
                                  </p:iterate>
                                  <p:childTnLst>
                                    <p:animClr clrSpc="rgb" dir="cw">
                                      <p:cBhvr override="childStyle">
                                        <p:cTn id="19" dur="250" autoRev="1" fill="remove"/>
                                        <p:tgtEl>
                                          <p:spTgt spid="6"/>
                                        </p:tgtEl>
                                        <p:attrNameLst>
                                          <p:attrName>style.color</p:attrName>
                                        </p:attrNameLst>
                                      </p:cBhvr>
                                      <p:to>
                                        <a:srgbClr val="FF6600"/>
                                      </p:to>
                                    </p:animClr>
                                    <p:animClr clrSpc="rgb" dir="cw">
                                      <p:cBhvr>
                                        <p:cTn id="20" dur="250" autoRev="1" fill="remove"/>
                                        <p:tgtEl>
                                          <p:spTgt spid="6"/>
                                        </p:tgtEl>
                                        <p:attrNameLst>
                                          <p:attrName>fillcolor</p:attrName>
                                        </p:attrNameLst>
                                      </p:cBhvr>
                                      <p:to>
                                        <a:srgbClr val="FF6600"/>
                                      </p:to>
                                    </p:animClr>
                                    <p:set>
                                      <p:cBhvr>
                                        <p:cTn id="21" dur="250" autoRev="1" fill="remove"/>
                                        <p:tgtEl>
                                          <p:spTgt spid="6"/>
                                        </p:tgtEl>
                                        <p:attrNameLst>
                                          <p:attrName>fill.type</p:attrName>
                                        </p:attrNameLst>
                                      </p:cBhvr>
                                      <p:to>
                                        <p:strVal val="solid"/>
                                      </p:to>
                                    </p:set>
                                    <p:set>
                                      <p:cBhvr>
                                        <p:cTn id="22" dur="250" autoRev="1" fill="remove"/>
                                        <p:tgtEl>
                                          <p:spTgt spid="6"/>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bg1"/>
                </a:solidFill>
                <a:latin typeface="微软雅黑" panose="020B0503020204020204" pitchFamily="34" charset="-122"/>
                <a:ea typeface="微软雅黑" panose="020B0503020204020204" pitchFamily="34" charset="-122"/>
              </a:rPr>
              <a:t>《千手观音》</a:t>
            </a:r>
            <a:r>
              <a:rPr lang="zh-CN" altLang="en-US" sz="2000" dirty="0" smtClean="0">
                <a:solidFill>
                  <a:schemeClr val="bg1"/>
                </a:solidFill>
                <a:latin typeface="微软雅黑" panose="020B0503020204020204" pitchFamily="34" charset="-122"/>
                <a:ea typeface="微软雅黑" panose="020B0503020204020204" pitchFamily="34" charset="-122"/>
              </a:rPr>
              <a:t>（群舞）</a:t>
            </a:r>
            <a:endParaRPr lang="zh-CN" altLang="en-US" sz="2000" dirty="0" smtClean="0">
              <a:solidFill>
                <a:schemeClr val="bg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922395" y="869950"/>
            <a:ext cx="3088640"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编导：张继刚</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音乐：张千一</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表演者：邰丽华等</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表演团体：中国残疾人艺术团</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首演时间：2004 年</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922090" y="2576851"/>
            <a:ext cx="4824536" cy="203009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《千手观音》的编导张继刚曾有一段精彩的诠释：只要你心地</a:t>
            </a:r>
            <a:endParaRPr sz="1200" dirty="0">
              <a:solidFill>
                <a:schemeClr val="accent1"/>
              </a:solidFill>
              <a:latin typeface="微软雅黑" panose="020B0503020204020204" pitchFamily="34" charset="-122"/>
              <a:ea typeface="微软雅黑" panose="020B0503020204020204" pitchFamily="34" charset="-122"/>
            </a:endParaRPr>
          </a:p>
          <a:p>
            <a:pPr algn="just" fontAlgn="auto">
              <a:lnSpc>
                <a:spcPct val="150000"/>
              </a:lnSpc>
            </a:pPr>
            <a:r>
              <a:rPr sz="1200" dirty="0">
                <a:solidFill>
                  <a:schemeClr val="accent1"/>
                </a:solidFill>
                <a:latin typeface="微软雅黑" panose="020B0503020204020204" pitchFamily="34" charset="-122"/>
                <a:ea typeface="微软雅黑" panose="020B0503020204020204" pitchFamily="34" charset="-122"/>
              </a:rPr>
              <a:t>善良，只要你心中有爱，就有千只手来帮助你；只要你心地善良，</a:t>
            </a:r>
            <a:endParaRPr sz="1200" dirty="0">
              <a:solidFill>
                <a:schemeClr val="accent1"/>
              </a:solidFill>
              <a:latin typeface="微软雅黑" panose="020B0503020204020204" pitchFamily="34" charset="-122"/>
              <a:ea typeface="微软雅黑" panose="020B0503020204020204" pitchFamily="34" charset="-122"/>
            </a:endParaRPr>
          </a:p>
          <a:p>
            <a:pPr algn="just" fontAlgn="auto">
              <a:lnSpc>
                <a:spcPct val="150000"/>
              </a:lnSpc>
            </a:pPr>
            <a:r>
              <a:rPr sz="1200" dirty="0">
                <a:solidFill>
                  <a:schemeClr val="accent1"/>
                </a:solidFill>
                <a:latin typeface="微软雅黑" panose="020B0503020204020204" pitchFamily="34" charset="-122"/>
                <a:ea typeface="微软雅黑" panose="020B0503020204020204" pitchFamily="34" charset="-122"/>
              </a:rPr>
              <a:t>只要你心中有爱，你就会伸出千只手帮助别人。《千手观音》首演</a:t>
            </a:r>
            <a:endParaRPr sz="1200" dirty="0">
              <a:solidFill>
                <a:schemeClr val="accent1"/>
              </a:solidFill>
              <a:latin typeface="微软雅黑" panose="020B0503020204020204" pitchFamily="34" charset="-122"/>
              <a:ea typeface="微软雅黑" panose="020B0503020204020204" pitchFamily="34" charset="-122"/>
            </a:endParaRPr>
          </a:p>
          <a:p>
            <a:pPr algn="just" fontAlgn="auto">
              <a:lnSpc>
                <a:spcPct val="150000"/>
              </a:lnSpc>
            </a:pPr>
            <a:r>
              <a:rPr sz="1200" dirty="0">
                <a:solidFill>
                  <a:schemeClr val="accent1"/>
                </a:solidFill>
                <a:latin typeface="微软雅黑" panose="020B0503020204020204" pitchFamily="34" charset="-122"/>
                <a:ea typeface="微软雅黑" panose="020B0503020204020204" pitchFamily="34" charset="-122"/>
              </a:rPr>
              <a:t>于残奥会，而真正引起全国巨大轰动的演出是在 2005 年央视春节联欢晚会上。其成功的第一大原因是因为舞者都是听不见的残疾人，这就使广大观众有了较大的期待，然后作品确实精美，自然就获得了观</a:t>
            </a:r>
            <a:endParaRPr sz="1200" dirty="0">
              <a:solidFill>
                <a:schemeClr val="accent1"/>
              </a:solidFill>
              <a:latin typeface="微软雅黑" panose="020B0503020204020204" pitchFamily="34" charset="-122"/>
              <a:ea typeface="微软雅黑" panose="020B0503020204020204" pitchFamily="34" charset="-122"/>
            </a:endParaRPr>
          </a:p>
          <a:p>
            <a:pPr algn="just" fontAlgn="auto">
              <a:lnSpc>
                <a:spcPct val="150000"/>
              </a:lnSpc>
            </a:pPr>
            <a:r>
              <a:rPr sz="1200" dirty="0">
                <a:solidFill>
                  <a:schemeClr val="accent1"/>
                </a:solidFill>
                <a:latin typeface="微软雅黑" panose="020B0503020204020204" pitchFamily="34" charset="-122"/>
                <a:ea typeface="微软雅黑" panose="020B0503020204020204" pitchFamily="34" charset="-122"/>
              </a:rPr>
              <a:t>众们的喜爱。</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87655" y="1483360"/>
            <a:ext cx="3556000" cy="244411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bg1"/>
                </a:solidFill>
                <a:latin typeface="微软雅黑" panose="020B0503020204020204" pitchFamily="34" charset="-122"/>
                <a:ea typeface="微软雅黑" panose="020B0503020204020204" pitchFamily="34" charset="-122"/>
              </a:rPr>
              <a:t>《丝路花雨》</a:t>
            </a:r>
            <a:r>
              <a:rPr lang="zh-CN" altLang="en-US" sz="2000" dirty="0" smtClean="0">
                <a:solidFill>
                  <a:schemeClr val="bg1"/>
                </a:solidFill>
                <a:latin typeface="微软雅黑" panose="020B0503020204020204" pitchFamily="34" charset="-122"/>
                <a:ea typeface="微软雅黑" panose="020B0503020204020204" pitchFamily="34" charset="-122"/>
              </a:rPr>
              <a:t>（大型舞剧）</a:t>
            </a:r>
            <a:endParaRPr lang="zh-CN" altLang="en-US" sz="2000" dirty="0" smtClean="0">
              <a:solidFill>
                <a:schemeClr val="bg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922395" y="1156970"/>
            <a:ext cx="3708400"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编导：刘少雄、张强、朱江、许琪、晏建中</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作曲：韩中才、呼延、焦凯</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表演者：贺燕云、张丽、傅春英、仲明华等</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表演团体：甘肃省歌舞团</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首演时间：1979 年</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922090" y="2863871"/>
            <a:ext cx="4824536" cy="147637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舞剧《丝路花雨》以唐代丝绸之路上的善恶故事为背景，歌颂了创作出盛世精品敦煌壁画的普通画工，赞美了中外人民源远流长的友谊。舞剧有意识地运用了大量的独舞舞段来刻画人物形象，英娘的独舞多达十段，其中“反弹琵琶舞”“波斯舞”“盘上舞”都具有开创性的意义。</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02260" y="1573530"/>
            <a:ext cx="3484245" cy="2378710"/>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2304580" y="2064741"/>
            <a:ext cx="6116955" cy="521970"/>
          </a:xfrm>
          <a:prstGeom prst="rect">
            <a:avLst/>
          </a:prstGeom>
          <a:noFill/>
        </p:spPr>
        <p:txBody>
          <a:bodyPr wrap="none" rtlCol="0">
            <a:spAutoFit/>
          </a:bodyPr>
          <a:lstStyle/>
          <a:p>
            <a:pPr marL="0" lvl="1" algn="l"/>
            <a:r>
              <a:rPr lang="zh-CN" altLang="en-US" sz="2800" b="1" spc="300" dirty="0" smtClean="0">
                <a:latin typeface="方正小标宋简体" panose="02010601030101010101" pitchFamily="65" charset="-122"/>
                <a:ea typeface="方正小标宋简体" panose="02010601030101010101" pitchFamily="65" charset="-122"/>
              </a:rPr>
              <a:t>第二节　中国民族民间舞作品赏析</a:t>
            </a:r>
            <a:endParaRPr lang="zh-CN" altLang="en-US" sz="2800" b="1" spc="300" dirty="0" smtClean="0">
              <a:latin typeface="方正小标宋简体" panose="02010601030101010101" pitchFamily="65" charset="-122"/>
              <a:ea typeface="方正小标宋简体" panose="02010601030101010101" pitchFamily="65" charset="-122"/>
            </a:endParaRPr>
          </a:p>
        </p:txBody>
      </p:sp>
      <p:cxnSp>
        <p:nvCxnSpPr>
          <p:cNvPr id="12" name="直接连接符 11"/>
          <p:cNvCxnSpPr/>
          <p:nvPr/>
        </p:nvCxnSpPr>
        <p:spPr>
          <a:xfrm>
            <a:off x="2420622" y="2790696"/>
            <a:ext cx="3268081" cy="0"/>
          </a:xfrm>
          <a:prstGeom prst="line">
            <a:avLst/>
          </a:prstGeom>
          <a:ln w="9525">
            <a:solidFill>
              <a:schemeClr val="tx1"/>
            </a:solidFill>
            <a:prstDash val="solid"/>
            <a:tailEnd type="diamond"/>
          </a:ln>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p:nvPicPr>
        <p:blipFill rotWithShape="1">
          <a:blip r:embed="rId1">
            <a:extLst>
              <a:ext uri="{28A0092B-C50C-407E-A947-70E740481C1C}">
                <a14:useLocalDpi xmlns:a14="http://schemas.microsoft.com/office/drawing/2010/main" val="0"/>
              </a:ext>
            </a:extLst>
          </a:blip>
          <a:srcRect l="31500" t="71175" r="56688"/>
          <a:stretch>
            <a:fillRect/>
          </a:stretch>
        </p:blipFill>
        <p:spPr>
          <a:xfrm>
            <a:off x="446187" y="1206520"/>
            <a:ext cx="1728192" cy="2372206"/>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ppt_x</p:attrName>
                                        </p:attrNameLst>
                                      </p:cBhvr>
                                      <p:tavLst>
                                        <p:tav tm="0">
                                          <p:val>
                                            <p:strVal val="#ppt_x-#ppt_w*1.125000"/>
                                          </p:val>
                                        </p:tav>
                                        <p:tav tm="100000">
                                          <p:val>
                                            <p:strVal val="#ppt_x"/>
                                          </p:val>
                                        </p:tav>
                                      </p:tavLst>
                                    </p:anim>
                                    <p:animEffect transition="in" filter="wipe(right)">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tx1"/>
                </a:solidFill>
                <a:latin typeface="微软雅黑" panose="020B0503020204020204" pitchFamily="34" charset="-122"/>
                <a:ea typeface="微软雅黑" panose="020B0503020204020204" pitchFamily="34" charset="-122"/>
              </a:rPr>
              <a:t>《摘葡萄》</a:t>
            </a:r>
            <a:r>
              <a:rPr lang="zh-CN" altLang="en-US" sz="2000" dirty="0" smtClean="0">
                <a:solidFill>
                  <a:schemeClr val="tx1"/>
                </a:solidFill>
                <a:latin typeface="微软雅黑" panose="020B0503020204020204" pitchFamily="34" charset="-122"/>
                <a:ea typeface="微软雅黑" panose="020B0503020204020204" pitchFamily="34" charset="-122"/>
              </a:rPr>
              <a:t>（维吾尔族女子独舞）</a:t>
            </a:r>
            <a:endParaRPr lang="zh-CN" altLang="en-US" sz="2000" dirty="0" smtClean="0">
              <a:solidFill>
                <a:schemeClr val="tx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085215"/>
            <a:ext cx="308864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原作：阿吉·热合曼</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改编：阿依吐拉、隆征丘</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手鼓伴奏：阿不力孜·阿克奇</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表演者：阿依吐拉</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表演团体：新疆维吾尔自治区歌舞团</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首演时间：1959 年</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3241061"/>
            <a:ext cx="4824536" cy="1198880"/>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这个作品原本是一个群舞，后经阿依吐拉和隆征丘改编为女子独舞，舞蹈改编得非常细腻，层次分明。特别值得体会的是《摘葡萄》的结构方式，它巧妙地利用了姑娘品尝葡萄时的“酸”和“甜”的味觉对比，形成了作品中的典型细节。</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716280" y="1085215"/>
            <a:ext cx="2619375" cy="349313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tx1"/>
                </a:solidFill>
                <a:latin typeface="微软雅黑" panose="020B0503020204020204" pitchFamily="34" charset="-122"/>
                <a:ea typeface="微软雅黑" panose="020B0503020204020204" pitchFamily="34" charset="-122"/>
              </a:rPr>
              <a:t>《盅碗舞》</a:t>
            </a:r>
            <a:r>
              <a:rPr lang="zh-CN" altLang="en-US" sz="2000" dirty="0" smtClean="0">
                <a:solidFill>
                  <a:schemeClr val="tx1"/>
                </a:solidFill>
                <a:latin typeface="微软雅黑" panose="020B0503020204020204" pitchFamily="34" charset="-122"/>
                <a:ea typeface="微软雅黑" panose="020B0503020204020204" pitchFamily="34" charset="-122"/>
              </a:rPr>
              <a:t>（蒙古族女子独舞）</a:t>
            </a:r>
            <a:endParaRPr lang="zh-CN" altLang="en-US" sz="2000" dirty="0" smtClean="0">
              <a:solidFill>
                <a:schemeClr val="tx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085215"/>
            <a:ext cx="3088640"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编导：贾作光</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表演者：莫德格玛、斯琴他日哈</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表演团体：内蒙古自治区歌舞团</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首演时间：1960 年</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468901"/>
            <a:ext cx="4824536" cy="230695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民间“酒盅舞”最初由男子表演，贾作光将其改为女子表演，适应了舞台表演的需要，也充分利用了女性舞者的身体条件。于是，产生了新的动态形象，如“碎步”是“盅碗舞”的一个富有象征意义的艺术符号。莫德格玛的表演也是背对着观众出场，她用极为细碎的圆场步伐从舞台的侧面飘然而出，像是草原上飞驰而过的一阵清风。当碎步与舞蹈中侧面而出的大跨步结合在一起的时候，人们会从心理感受到一种来自大草原的辽阔和舒</a:t>
            </a:r>
            <a:endParaRPr sz="1200" dirty="0">
              <a:solidFill>
                <a:schemeClr val="accent1"/>
              </a:solidFill>
              <a:latin typeface="微软雅黑" panose="020B0503020204020204" pitchFamily="34" charset="-122"/>
              <a:ea typeface="微软雅黑" panose="020B0503020204020204" pitchFamily="34" charset="-122"/>
            </a:endParaRPr>
          </a:p>
          <a:p>
            <a:pPr algn="just" fontAlgn="auto">
              <a:lnSpc>
                <a:spcPct val="150000"/>
              </a:lnSpc>
            </a:pPr>
            <a:r>
              <a:rPr sz="1200" dirty="0">
                <a:solidFill>
                  <a:schemeClr val="accent1"/>
                </a:solidFill>
                <a:latin typeface="微软雅黑" panose="020B0503020204020204" pitchFamily="34" charset="-122"/>
                <a:ea typeface="微软雅黑" panose="020B0503020204020204" pitchFamily="34" charset="-122"/>
              </a:rPr>
              <a:t>畅。</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787400" y="1226820"/>
            <a:ext cx="2560955" cy="3421380"/>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tx1"/>
                </a:solidFill>
                <a:latin typeface="微软雅黑" panose="020B0503020204020204" pitchFamily="34" charset="-122"/>
                <a:ea typeface="微软雅黑" panose="020B0503020204020204" pitchFamily="34" charset="-122"/>
              </a:rPr>
              <a:t>《一个扭秧歌的人》</a:t>
            </a:r>
            <a:r>
              <a:rPr lang="zh-CN" altLang="en-US" sz="2000" dirty="0" smtClean="0">
                <a:solidFill>
                  <a:schemeClr val="tx1"/>
                </a:solidFill>
                <a:latin typeface="微软雅黑" panose="020B0503020204020204" pitchFamily="34" charset="-122"/>
                <a:ea typeface="微软雅黑" panose="020B0503020204020204" pitchFamily="34" charset="-122"/>
              </a:rPr>
              <a:t>（群舞）</a:t>
            </a:r>
            <a:endParaRPr lang="zh-CN" altLang="en-US" sz="2000" dirty="0" smtClean="0">
              <a:solidFill>
                <a:schemeClr val="tx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129030"/>
            <a:ext cx="3088640"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编导：张继刚</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作曲：汪震宁</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表演者：于晓雪等</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表演团体：北京舞蹈学院</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首演时间：1991 年</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764176"/>
            <a:ext cx="4824536" cy="175323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舞蹈作品成功塑造了一个活生生的民间老艺人的形象。该作品充满了生活气息，表现了北方农村的人情风味。编导说，很多民间老艺人都有一个共同特点——“好为人师”，《一个扭秧歌的人》就刻画了这样一个传授秧歌的老艺人形象。他为了传授自己认为最美好的舞蹈，坚决不放弃一点点的努力。他充满激情，全身心地投入而最终影响了整个事情的发展方向。</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88290" y="1829435"/>
            <a:ext cx="3490595" cy="202120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tx1"/>
                </a:solidFill>
                <a:latin typeface="微软雅黑" panose="020B0503020204020204" pitchFamily="34" charset="-122"/>
                <a:ea typeface="微软雅黑" panose="020B0503020204020204" pitchFamily="34" charset="-122"/>
              </a:rPr>
              <a:t>《牛背摇篮》</a:t>
            </a:r>
            <a:r>
              <a:rPr lang="zh-CN" altLang="en-US" sz="2000" dirty="0" smtClean="0">
                <a:solidFill>
                  <a:schemeClr val="tx1"/>
                </a:solidFill>
                <a:latin typeface="微软雅黑" panose="020B0503020204020204" pitchFamily="34" charset="-122"/>
                <a:ea typeface="微软雅黑" panose="020B0503020204020204" pitchFamily="34" charset="-122"/>
              </a:rPr>
              <a:t>（藏族三人舞）</a:t>
            </a:r>
            <a:endParaRPr lang="zh-CN" altLang="en-US" sz="2000" dirty="0" smtClean="0">
              <a:solidFill>
                <a:schemeClr val="tx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129030"/>
            <a:ext cx="3088640"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编导：苏自红、色尕</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作曲：王勇、孟卫东</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表演者：隋俊波、崔涛、万玛尖措等</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表演团体：中央民族大学舞蹈学院</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首演时间：1997 年</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764176"/>
            <a:ext cx="4824536" cy="175323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晨曦初上，剪影里，笛声中，一个藏族小姑娘坐在两只“牦牛”背上，手搭凉棚向远方眺望……以小姑娘为核心，作品生动地表现了她与“牦牛”之间亲密无间的关系。天冷了，牛背即火塘；瞌睡了，牛背即温床；孤独了，牛背即玩伴；高兴了，与牛共舞。她依靠着牦牛，依赖着牦牛，爱着牦牛，信任着牦牛。牦牛的背，是她人生的第一课堂，也是她眺望远方的基石。</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63220" y="1644650"/>
            <a:ext cx="3415665" cy="2316480"/>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tx1"/>
                </a:solidFill>
                <a:latin typeface="微软雅黑" panose="020B0503020204020204" pitchFamily="34" charset="-122"/>
                <a:ea typeface="微软雅黑" panose="020B0503020204020204" pitchFamily="34" charset="-122"/>
              </a:rPr>
              <a:t>《奔腾》</a:t>
            </a:r>
            <a:r>
              <a:rPr lang="zh-CN" altLang="en-US" sz="2000" dirty="0" smtClean="0">
                <a:solidFill>
                  <a:schemeClr val="tx1"/>
                </a:solidFill>
                <a:latin typeface="微软雅黑" panose="020B0503020204020204" pitchFamily="34" charset="-122"/>
                <a:ea typeface="微软雅黑" panose="020B0503020204020204" pitchFamily="34" charset="-122"/>
              </a:rPr>
              <a:t>（蒙古族男子群舞）</a:t>
            </a:r>
            <a:endParaRPr lang="zh-CN" altLang="en-US" sz="2000" dirty="0" smtClean="0">
              <a:solidFill>
                <a:schemeClr val="tx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271270"/>
            <a:ext cx="3088640"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编导：马跃</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表演者：康绍辉、姜铁红等</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表演团体：中央民族大学舞蹈系</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首演时间：1984 年</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654956"/>
            <a:ext cx="4824536" cy="175323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该作品以充满阳刚之气的蒙古族马舞展示了辽阔的草原万马奔腾的壮观场面，表现了蒙古族牧民彪悍的体魄，豪放、洒脱的性格。舞蹈充分运用了蒙古族舞蹈特有的肩部横摆、前后摆、揉肩、揉臂、抖肩及脚下的马步和踢踏，并将其水乳交融地融合在一起，使马步、跑马等自然生活的形态更贴近人的情感、更富有人的性格、更能表现人的骄傲和潇洒。</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82575" y="1572260"/>
            <a:ext cx="3496310" cy="241363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tx1"/>
                </a:solidFill>
                <a:latin typeface="微软雅黑" panose="020B0503020204020204" pitchFamily="34" charset="-122"/>
                <a:ea typeface="微软雅黑" panose="020B0503020204020204" pitchFamily="34" charset="-122"/>
              </a:rPr>
              <a:t>《雀之灵》</a:t>
            </a:r>
            <a:r>
              <a:rPr lang="zh-CN" altLang="en-US" sz="2000" dirty="0" smtClean="0">
                <a:solidFill>
                  <a:schemeClr val="tx1"/>
                </a:solidFill>
                <a:latin typeface="微软雅黑" panose="020B0503020204020204" pitchFamily="34" charset="-122"/>
                <a:ea typeface="微软雅黑" panose="020B0503020204020204" pitchFamily="34" charset="-122"/>
              </a:rPr>
              <a:t>（傣族女子独舞）</a:t>
            </a:r>
            <a:endParaRPr lang="zh-CN" altLang="en-US" sz="2000" dirty="0" smtClean="0">
              <a:solidFill>
                <a:schemeClr val="tx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091565"/>
            <a:ext cx="3088640"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编导：杨丽萍</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作曲：张平生、王浦建</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表演者：杨丽萍</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表演团体：中央民族歌舞团</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首演时间：1986 年</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798466"/>
            <a:ext cx="4824536" cy="147637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杨丽萍无论在创作上还是表演中，都把最动人的情感与舞蹈的美融为一体。她在舞台上的舞蹈形象，是她自己心灵的形象外化。她塑造的真、善、美集于一身的圣洁、美丽和崭新的舞蹈形象具有无穷的艺术魅力。毫无疑问，杨丽萍的创作和表演的傣族舞蹈，无论在精神内涵上，还是在舞蹈形式上，都是独一无二的。</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02895" y="1555115"/>
            <a:ext cx="3393440" cy="233235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tx1"/>
                </a:solidFill>
                <a:latin typeface="微软雅黑" panose="020B0503020204020204" pitchFamily="34" charset="-122"/>
                <a:ea typeface="微软雅黑" panose="020B0503020204020204" pitchFamily="34" charset="-122"/>
              </a:rPr>
              <a:t>《酥油飘香》</a:t>
            </a:r>
            <a:r>
              <a:rPr lang="zh-CN" altLang="en-US" sz="2000" dirty="0" smtClean="0">
                <a:solidFill>
                  <a:schemeClr val="tx1"/>
                </a:solidFill>
                <a:latin typeface="微软雅黑" panose="020B0503020204020204" pitchFamily="34" charset="-122"/>
                <a:ea typeface="微软雅黑" panose="020B0503020204020204" pitchFamily="34" charset="-122"/>
              </a:rPr>
              <a:t>（藏族群舞）</a:t>
            </a:r>
            <a:endParaRPr lang="zh-CN" altLang="en-US" sz="2000" dirty="0" smtClean="0">
              <a:solidFill>
                <a:schemeClr val="tx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091565"/>
            <a:ext cx="3088640"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编导：达娃拉姆</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作曲：刘彤</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表演者：王峥、王薇等</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表演团体：西藏军区政治部文工团</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tx1"/>
                </a:solidFill>
                <a:uFillTx/>
                <a:latin typeface="微软雅黑" panose="020B0503020204020204" pitchFamily="34" charset="-122"/>
                <a:ea typeface="微软雅黑" panose="020B0503020204020204" pitchFamily="34" charset="-122"/>
              </a:rPr>
              <a:t>首演时间：2001 年</a:t>
            </a:r>
            <a:endParaRPr lang="zh-CN" altLang="en-US" sz="1400" dirty="0" smtClean="0">
              <a:solidFill>
                <a:schemeClr val="tx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798466"/>
            <a:ext cx="4824536" cy="147637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可以说，以《酥油飘香》为典型代表，“有情，有趣”成为新时期作品成功的关键因素之一。作品达到了“有情，有趣”，才能满足“好听、好看”的艺术观赏要求。创造富有民族审美情趣的艺术形象，是一个有可为的广阔天地，是吸引观众的重要手段，是当代少数民族舞蹈艺术创作中非常重要的经验。</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96545" y="1839595"/>
            <a:ext cx="3364230" cy="185356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9"/>
          <p:cNvSpPr txBox="1"/>
          <p:nvPr/>
        </p:nvSpPr>
        <p:spPr>
          <a:xfrm>
            <a:off x="971550" y="1791335"/>
            <a:ext cx="6010275" cy="183515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spcBef>
                <a:spcPts val="600"/>
              </a:spcBef>
              <a:buNone/>
            </a:pPr>
            <a:r>
              <a:rPr sz="1600" dirty="0" smtClean="0">
                <a:solidFill>
                  <a:schemeClr val="accent1"/>
                </a:solidFill>
                <a:latin typeface="微软雅黑" panose="020B0503020204020204" pitchFamily="34" charset="-122"/>
                <a:ea typeface="微软雅黑" panose="020B0503020204020204" pitchFamily="34" charset="-122"/>
              </a:rPr>
              <a:t>知识目标：了解不同分类舞蹈的经典作品。</a:t>
            </a:r>
            <a:endParaRPr sz="1600" dirty="0" smtClean="0">
              <a:solidFill>
                <a:schemeClr val="accent1"/>
              </a:solidFill>
              <a:latin typeface="微软雅黑" panose="020B0503020204020204" pitchFamily="34" charset="-122"/>
              <a:ea typeface="微软雅黑" panose="020B0503020204020204" pitchFamily="34" charset="-122"/>
            </a:endParaRPr>
          </a:p>
          <a:p>
            <a:pPr marL="0" indent="0" algn="just">
              <a:lnSpc>
                <a:spcPct val="150000"/>
              </a:lnSpc>
              <a:spcBef>
                <a:spcPts val="600"/>
              </a:spcBef>
              <a:buNone/>
            </a:pPr>
            <a:r>
              <a:rPr sz="1600" dirty="0" smtClean="0">
                <a:solidFill>
                  <a:schemeClr val="accent1"/>
                </a:solidFill>
                <a:latin typeface="微软雅黑" panose="020B0503020204020204" pitchFamily="34" charset="-122"/>
                <a:ea typeface="微软雅黑" panose="020B0503020204020204" pitchFamily="34" charset="-122"/>
              </a:rPr>
              <a:t>技能目标：通过对不同舞蹈作品的赏析，提高舞蹈鉴赏能力。</a:t>
            </a:r>
            <a:endParaRPr sz="1600" dirty="0" smtClean="0">
              <a:solidFill>
                <a:schemeClr val="accent1"/>
              </a:solidFill>
              <a:latin typeface="微软雅黑" panose="020B0503020204020204" pitchFamily="34" charset="-122"/>
              <a:ea typeface="微软雅黑" panose="020B0503020204020204" pitchFamily="34" charset="-122"/>
            </a:endParaRPr>
          </a:p>
          <a:p>
            <a:pPr marL="0" indent="0" algn="just">
              <a:lnSpc>
                <a:spcPct val="150000"/>
              </a:lnSpc>
              <a:spcBef>
                <a:spcPts val="600"/>
              </a:spcBef>
              <a:buNone/>
            </a:pPr>
            <a:r>
              <a:rPr sz="1600" dirty="0" smtClean="0">
                <a:solidFill>
                  <a:schemeClr val="accent1"/>
                </a:solidFill>
                <a:latin typeface="微软雅黑" panose="020B0503020204020204" pitchFamily="34" charset="-122"/>
                <a:ea typeface="微软雅黑" panose="020B0503020204020204" pitchFamily="34" charset="-122"/>
              </a:rPr>
              <a:t>情感目标：深刻体会不同舞蹈作品所表达的情感。</a:t>
            </a:r>
            <a:endParaRPr sz="1600" dirty="0" smtClean="0">
              <a:solidFill>
                <a:schemeClr val="accent1"/>
              </a:solidFill>
              <a:latin typeface="微软雅黑" panose="020B0503020204020204" pitchFamily="34" charset="-122"/>
              <a:ea typeface="微软雅黑" panose="020B0503020204020204" pitchFamily="34" charset="-122"/>
            </a:endParaRPr>
          </a:p>
        </p:txBody>
      </p:sp>
      <p:sp>
        <p:nvSpPr>
          <p:cNvPr id="4" name="Text Placeholder 4"/>
          <p:cNvSpPr txBox="1"/>
          <p:nvPr/>
        </p:nvSpPr>
        <p:spPr>
          <a:xfrm>
            <a:off x="971550" y="662940"/>
            <a:ext cx="272669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4000" b="1" dirty="0" smtClean="0">
                <a:latin typeface="微软雅黑" panose="020B0503020204020204" pitchFamily="34" charset="-122"/>
                <a:ea typeface="微软雅黑" panose="020B0503020204020204" pitchFamily="34" charset="-122"/>
              </a:rPr>
              <a:t>学海导航</a:t>
            </a:r>
            <a:endParaRPr lang="zh-CN" altLang="en-US" sz="4000" b="1" dirty="0" smtClean="0">
              <a:latin typeface="微软雅黑" panose="020B0503020204020204" pitchFamily="34" charset="-122"/>
              <a:ea typeface="微软雅黑" panose="020B0503020204020204" pitchFamily="34" charset="-122"/>
            </a:endParaRPr>
          </a:p>
        </p:txBody>
      </p:sp>
      <p:sp>
        <p:nvSpPr>
          <p:cNvPr id="7" name="Rectangle 20"/>
          <p:cNvSpPr/>
          <p:nvPr/>
        </p:nvSpPr>
        <p:spPr>
          <a:xfrm>
            <a:off x="1038618" y="1436635"/>
            <a:ext cx="4407408" cy="661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8" name="Rectangle 21"/>
          <p:cNvSpPr/>
          <p:nvPr/>
        </p:nvSpPr>
        <p:spPr>
          <a:xfrm>
            <a:off x="1038910" y="3562211"/>
            <a:ext cx="2160240"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43926" t="59800" r="39762"/>
          <a:stretch>
            <a:fillRect/>
          </a:stretch>
        </p:blipFill>
        <p:spPr>
          <a:xfrm>
            <a:off x="6588224" y="1946981"/>
            <a:ext cx="2319177" cy="3085227"/>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500"/>
                                        <p:tgtEl>
                                          <p:spTgt spid="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bldLvl="0" animBg="1"/>
      <p:bldP spid="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2981490" y="2155040"/>
            <a:ext cx="4534535" cy="521970"/>
          </a:xfrm>
          <a:prstGeom prst="rect">
            <a:avLst/>
          </a:prstGeom>
          <a:noFill/>
        </p:spPr>
        <p:txBody>
          <a:bodyPr wrap="none" rtlCol="0">
            <a:spAutoFit/>
          </a:bodyPr>
          <a:lstStyle/>
          <a:p>
            <a:pPr marL="0" lvl="1" algn="l"/>
            <a:r>
              <a:rPr lang="zh-CN" altLang="en-US" sz="2800" b="1" spc="300" dirty="0" smtClean="0">
                <a:solidFill>
                  <a:schemeClr val="bg2"/>
                </a:solidFill>
                <a:latin typeface="方正小标宋简体" panose="02010601030101010101" pitchFamily="65" charset="-122"/>
                <a:ea typeface="方正小标宋简体" panose="02010601030101010101" pitchFamily="65" charset="-122"/>
              </a:rPr>
              <a:t>第三节　芭蕾舞作品赏析</a:t>
            </a:r>
            <a:endParaRPr lang="zh-CN" altLang="en-US" sz="2800" b="1" spc="300" dirty="0" smtClean="0">
              <a:solidFill>
                <a:schemeClr val="bg2"/>
              </a:solidFill>
              <a:latin typeface="方正小标宋简体" panose="02010601030101010101" pitchFamily="65" charset="-122"/>
              <a:ea typeface="方正小标宋简体" panose="02010601030101010101" pitchFamily="65" charset="-122"/>
            </a:endParaRPr>
          </a:p>
        </p:txBody>
      </p:sp>
      <p:cxnSp>
        <p:nvCxnSpPr>
          <p:cNvPr id="12" name="直接连接符 11"/>
          <p:cNvCxnSpPr/>
          <p:nvPr/>
        </p:nvCxnSpPr>
        <p:spPr>
          <a:xfrm>
            <a:off x="3093087" y="2858770"/>
            <a:ext cx="3268081" cy="0"/>
          </a:xfrm>
          <a:prstGeom prst="line">
            <a:avLst/>
          </a:prstGeom>
          <a:ln w="9525">
            <a:solidFill>
              <a:schemeClr val="bg2"/>
            </a:solidFill>
            <a:prstDash val="solid"/>
            <a:tailEnd type="diamond"/>
          </a:ln>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p:nvPicPr>
        <p:blipFill rotWithShape="1">
          <a:blip r:embed="rId1">
            <a:extLst>
              <a:ext uri="{28A0092B-C50C-407E-A947-70E740481C1C}">
                <a14:useLocalDpi xmlns:a14="http://schemas.microsoft.com/office/drawing/2010/main" val="0"/>
              </a:ext>
            </a:extLst>
          </a:blip>
          <a:srcRect l="69687" t="59800" r="12988"/>
          <a:stretch>
            <a:fillRect/>
          </a:stretch>
        </p:blipFill>
        <p:spPr>
          <a:xfrm>
            <a:off x="1033042" y="770538"/>
            <a:ext cx="2017758" cy="2631002"/>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ppt_x</p:attrName>
                                        </p:attrNameLst>
                                      </p:cBhvr>
                                      <p:tavLst>
                                        <p:tav tm="0">
                                          <p:val>
                                            <p:strVal val="#ppt_x-#ppt_w*1.125000"/>
                                          </p:val>
                                        </p:tav>
                                        <p:tav tm="100000">
                                          <p:val>
                                            <p:strVal val="#ppt_x"/>
                                          </p:val>
                                        </p:tav>
                                      </p:tavLst>
                                    </p:anim>
                                    <p:animEffect transition="in" filter="wipe(right)">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bg2"/>
                </a:solidFill>
                <a:latin typeface="微软雅黑" panose="020B0503020204020204" pitchFamily="34" charset="-122"/>
                <a:ea typeface="微软雅黑" panose="020B0503020204020204" pitchFamily="34" charset="-122"/>
              </a:rPr>
              <a:t>《天鹅湖》</a:t>
            </a:r>
            <a:r>
              <a:rPr lang="zh-CN" altLang="en-US" sz="2000" dirty="0" smtClean="0">
                <a:solidFill>
                  <a:schemeClr val="bg2"/>
                </a:solidFill>
                <a:latin typeface="微软雅黑" panose="020B0503020204020204" pitchFamily="34" charset="-122"/>
                <a:ea typeface="微软雅黑" panose="020B0503020204020204" pitchFamily="34" charset="-122"/>
              </a:rPr>
              <a:t>（四幕古典芭蕾舞剧）</a:t>
            </a:r>
            <a:endParaRPr lang="zh-CN" altLang="en-US" sz="2000" dirty="0" smtClean="0">
              <a:solidFill>
                <a:schemeClr val="bg2"/>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091565"/>
            <a:ext cx="4524375"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编剧：乌拉季米·皮盖切夫、瓦西里·格里采尔</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编导：W. 朱利亚·列津格尔</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音乐：彼得·伊里奇·柴可夫斯基</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女演员：贝拉古娅·卡巴科娃</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首演时间：1877 年，莫斯科大剧院</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798466"/>
            <a:ext cx="4824536" cy="175323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天鹅湖》这部芭蕾舞剧以其感人肺腑的浪漫爱情，如梦如幻的舞蹈段落，对比鲜明的仙凡场面，沁人肺腑的音乐旋律，超越了种族、肤色、语言、性别、宗教信仰、意识形态等各种障碍，用“真、善、美”的舞蹈意向，征服了世人，净化了所有观众的心灵。其中，双人舞舞段，四小天鹅舞段，天鹅大群舞舞段这些精妙的舞段都标志着芭蕾艺术在 19 世纪取得的最高成就，使无数观众沉迷其中。</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35280" y="1670685"/>
            <a:ext cx="3305810" cy="226631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bg2"/>
                </a:solidFill>
                <a:latin typeface="微软雅黑" panose="020B0503020204020204" pitchFamily="34" charset="-122"/>
                <a:ea typeface="微软雅黑" panose="020B0503020204020204" pitchFamily="34" charset="-122"/>
              </a:rPr>
              <a:t>《睡美人》</a:t>
            </a:r>
            <a:r>
              <a:rPr lang="zh-CN" altLang="en-US" sz="2000" dirty="0" smtClean="0">
                <a:solidFill>
                  <a:schemeClr val="bg2"/>
                </a:solidFill>
                <a:latin typeface="微软雅黑" panose="020B0503020204020204" pitchFamily="34" charset="-122"/>
                <a:ea typeface="微软雅黑" panose="020B0503020204020204" pitchFamily="34" charset="-122"/>
              </a:rPr>
              <a:t>（三幕芭蕾舞剧）</a:t>
            </a:r>
            <a:endParaRPr lang="zh-CN" altLang="en-US" sz="2000" dirty="0" smtClean="0">
              <a:solidFill>
                <a:schemeClr val="bg2"/>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522095"/>
            <a:ext cx="4194810"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编剧：马里乌斯·彼季帕、伊万·弗谢沃洛吉斯基</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编导：马里乌斯·彼季帕</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音乐：彼得·伊里奇·柴可夫斯基</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首演：1890 年 1 月 16 日，彼得堡</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905781"/>
            <a:ext cx="4824536" cy="1198880"/>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《睡美人》可谓古典芭蕾的巅峰之作，这部作品取材于 18 世纪法国作家查尔斯·贝洛的民间童话集《鹅妈妈的故事》中的同名文学作品，在众多的芭蕾舞剧中，《睡美人》的规模最为宏大，气势最为磅礴。</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85750" y="1771015"/>
            <a:ext cx="3441700" cy="221297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bg2"/>
                </a:solidFill>
                <a:latin typeface="微软雅黑" panose="020B0503020204020204" pitchFamily="34" charset="-122"/>
                <a:ea typeface="微软雅黑" panose="020B0503020204020204" pitchFamily="34" charset="-122"/>
              </a:rPr>
              <a:t>《红色娘子军》</a:t>
            </a:r>
            <a:r>
              <a:rPr lang="zh-CN" altLang="en-US" sz="2000" dirty="0" smtClean="0">
                <a:solidFill>
                  <a:schemeClr val="bg2"/>
                </a:solidFill>
                <a:latin typeface="微软雅黑" panose="020B0503020204020204" pitchFamily="34" charset="-122"/>
                <a:ea typeface="微软雅黑" panose="020B0503020204020204" pitchFamily="34" charset="-122"/>
              </a:rPr>
              <a:t>（芭蕾舞剧）</a:t>
            </a:r>
            <a:endParaRPr lang="zh-CN" altLang="en-US" sz="2000" dirty="0" smtClean="0">
              <a:solidFill>
                <a:schemeClr val="bg2"/>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198880"/>
            <a:ext cx="4194810"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编导：李承祥、王希贤、蒋祖慧</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作曲：吴祖强、杜鸣心、戴宏威、施万春、王燕樵</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表演者：白淑香、薛菁华等</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表演团体：中央歌剧院芭蕾舞团</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首演时间：1964 年</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905781"/>
            <a:ext cx="4824536" cy="175323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该舞剧将西方的芭蕾舞形式与中国近现代革命历史相结合，塑造了吴琼花这个具有强烈反抗精神的形象。舞剧中的主要人物舞蹈编排也较多地吸取了中国古典舞的动作技巧，将芭蕾舞的审美经验与中国人的艺术趣味相结合，创作出符合人物形象的“中国芭蕾舞”。这一创新引起了世界舞坛的瞩目。《红色娘子军》是中国芭蕾舞剧乃至世界芭蕾舞剧史上的一部经典之作。</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14325" y="1950720"/>
            <a:ext cx="3399155" cy="197548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bg2"/>
                </a:solidFill>
                <a:latin typeface="微软雅黑" panose="020B0503020204020204" pitchFamily="34" charset="-122"/>
                <a:ea typeface="微软雅黑" panose="020B0503020204020204" pitchFamily="34" charset="-122"/>
              </a:rPr>
              <a:t>《白毛女》</a:t>
            </a:r>
            <a:r>
              <a:rPr lang="zh-CN" altLang="en-US" sz="2000" dirty="0" smtClean="0">
                <a:solidFill>
                  <a:schemeClr val="bg2"/>
                </a:solidFill>
                <a:latin typeface="微软雅黑" panose="020B0503020204020204" pitchFamily="34" charset="-122"/>
                <a:ea typeface="微软雅黑" panose="020B0503020204020204" pitchFamily="34" charset="-122"/>
              </a:rPr>
              <a:t>（芭蕾舞剧）</a:t>
            </a:r>
            <a:endParaRPr lang="zh-CN" altLang="en-US" sz="2000" dirty="0" smtClean="0">
              <a:solidFill>
                <a:schemeClr val="bg2"/>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198880"/>
            <a:ext cx="4194810"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编导：胡蓉蓉、傅艾、程代辉、林泱泱</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作曲：严金萱</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表演者：茅惠芳、凌桂明、石钟琴等</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表演团体：上海舞蹈学校</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首演时间：1965 年</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905781"/>
            <a:ext cx="4824536" cy="147637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该舞剧大量吸收了中国民族民间舞、古典舞动作语汇，在芭蕾舞的动律上完美地融合了中国文化所特有的审美情趣和理想，该舞剧不仅得到了中国观众的喜爱还在世界演出中得到了外国观众的理解和赏识。该舞剧自上演以来经久不衰，被认为是深得民族文化底蕴真谛的中国式芭蕾舞剧。</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77190" y="1679575"/>
            <a:ext cx="3252470" cy="225742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bg2"/>
                </a:solidFill>
                <a:latin typeface="微软雅黑" panose="020B0503020204020204" pitchFamily="34" charset="-122"/>
                <a:ea typeface="微软雅黑" panose="020B0503020204020204" pitchFamily="34" charset="-122"/>
              </a:rPr>
              <a:t>《雷雨》</a:t>
            </a:r>
            <a:r>
              <a:rPr lang="zh-CN" altLang="en-US" sz="2000" dirty="0" smtClean="0">
                <a:solidFill>
                  <a:schemeClr val="bg2"/>
                </a:solidFill>
                <a:latin typeface="微软雅黑" panose="020B0503020204020204" pitchFamily="34" charset="-122"/>
                <a:ea typeface="微软雅黑" panose="020B0503020204020204" pitchFamily="34" charset="-122"/>
              </a:rPr>
              <a:t>（芭蕾舞剧）</a:t>
            </a:r>
            <a:endParaRPr lang="zh-CN" altLang="en-US" sz="2000" dirty="0" smtClean="0">
              <a:solidFill>
                <a:schemeClr val="bg2"/>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342390"/>
            <a:ext cx="4194810"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编导：胡蓉蓉、林心阁、杨晓敏</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作曲：叶纯之</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表演者：汪齐风、杨新华、杜红玲</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表演团体：上海芭蕾舞团</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首演时间：1981 年</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3049291"/>
            <a:ext cx="4824536" cy="922020"/>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芭蕾舞剧《雷雨》是根据曹禺同名话剧改编而成。“开创芭蕾民族化道路，使我国年轻的芭蕾艺术更富于民族风格和民族气派”是编导的真诚心愿。</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32105" y="1504315"/>
            <a:ext cx="3446780" cy="2392680"/>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bg2"/>
                </a:solidFill>
                <a:latin typeface="微软雅黑" panose="020B0503020204020204" pitchFamily="34" charset="-122"/>
                <a:ea typeface="微软雅黑" panose="020B0503020204020204" pitchFamily="34" charset="-122"/>
              </a:rPr>
              <a:t>《大红灯笼高高挂》</a:t>
            </a:r>
            <a:r>
              <a:rPr lang="zh-CN" altLang="en-US" sz="2000" dirty="0" smtClean="0">
                <a:solidFill>
                  <a:schemeClr val="bg2"/>
                </a:solidFill>
                <a:latin typeface="微软雅黑" panose="020B0503020204020204" pitchFamily="34" charset="-122"/>
                <a:ea typeface="微软雅黑" panose="020B0503020204020204" pitchFamily="34" charset="-122"/>
              </a:rPr>
              <a:t>（芭蕾舞剧）</a:t>
            </a:r>
            <a:endParaRPr lang="zh-CN" altLang="en-US" sz="2000" dirty="0" smtClean="0">
              <a:solidFill>
                <a:schemeClr val="bg2"/>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019175"/>
            <a:ext cx="419481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编导：张艺谋</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制作人：赵汝蘅</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编舞：王新鹏、王媛媛</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作曲：陈其钢</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表演团体：中央芭蕾舞团</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2"/>
                </a:solidFill>
                <a:uFillTx/>
                <a:latin typeface="微软雅黑" panose="020B0503020204020204" pitchFamily="34" charset="-122"/>
                <a:ea typeface="微软雅黑" panose="020B0503020204020204" pitchFamily="34" charset="-122"/>
              </a:rPr>
              <a:t>首演时间：2001 年</a:t>
            </a:r>
            <a:endParaRPr lang="zh-CN" altLang="en-US" sz="1400" dirty="0" smtClean="0">
              <a:solidFill>
                <a:schemeClr val="bg2"/>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3049291"/>
            <a:ext cx="4824536" cy="175323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该舞剧秉承张艺谋导演的风格，对色彩与细节极致的追求，以不断的视觉冲击力来烘托整个舞剧的氛围。该舞剧颇有特色的影像画面和蒙太奇般艺术美感的舞台布景及转换，也为舞蹈发掘舞台表演潜力提供了空间。该舞剧大量地从现代舞台手段的运用当中重新解构舞剧本身的本体意识，跳出舞蹈领地的角度再次审视舞蹈，这是近年来中国芭蕾舞剧创作中极具创新尝试的范例。</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49250" y="1835785"/>
            <a:ext cx="3365500" cy="210375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3048800" y="2061819"/>
            <a:ext cx="4534535" cy="521970"/>
          </a:xfrm>
          <a:prstGeom prst="rect">
            <a:avLst/>
          </a:prstGeom>
          <a:noFill/>
        </p:spPr>
        <p:txBody>
          <a:bodyPr wrap="none" rtlCol="0">
            <a:spAutoFit/>
          </a:bodyPr>
          <a:lstStyle/>
          <a:p>
            <a:pPr marL="0" lvl="1" algn="l"/>
            <a:r>
              <a:rPr lang="zh-CN" altLang="en-US" sz="2800" b="1" spc="300" dirty="0" smtClean="0">
                <a:solidFill>
                  <a:schemeClr val="accent1"/>
                </a:solidFill>
                <a:latin typeface="方正小标宋简体" panose="02010601030101010101" pitchFamily="65" charset="-122"/>
                <a:ea typeface="方正小标宋简体" panose="02010601030101010101" pitchFamily="65" charset="-122"/>
              </a:rPr>
              <a:t>第四节　现代舞作品赏析</a:t>
            </a:r>
            <a:endParaRPr lang="zh-CN" altLang="en-US" sz="2800" b="1" spc="300" dirty="0" smtClean="0">
              <a:solidFill>
                <a:schemeClr val="accent1"/>
              </a:solidFill>
              <a:latin typeface="方正小标宋简体" panose="02010601030101010101" pitchFamily="65" charset="-122"/>
              <a:ea typeface="方正小标宋简体" panose="02010601030101010101" pitchFamily="65" charset="-122"/>
            </a:endParaRPr>
          </a:p>
        </p:txBody>
      </p:sp>
      <p:cxnSp>
        <p:nvCxnSpPr>
          <p:cNvPr id="12" name="直接连接符 11"/>
          <p:cNvCxnSpPr/>
          <p:nvPr/>
        </p:nvCxnSpPr>
        <p:spPr>
          <a:xfrm>
            <a:off x="3164842" y="2787774"/>
            <a:ext cx="3268081" cy="0"/>
          </a:xfrm>
          <a:prstGeom prst="line">
            <a:avLst/>
          </a:prstGeom>
          <a:ln w="9525">
            <a:solidFill>
              <a:schemeClr val="tx2"/>
            </a:solidFill>
            <a:prstDash val="solid"/>
            <a:tailEnd type="diamond"/>
          </a:ln>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p:nvPicPr>
        <p:blipFill rotWithShape="1">
          <a:blip r:embed="rId1">
            <a:extLst>
              <a:ext uri="{28A0092B-C50C-407E-A947-70E740481C1C}">
                <a14:useLocalDpi xmlns:a14="http://schemas.microsoft.com/office/drawing/2010/main" val="0"/>
              </a:ext>
            </a:extLst>
          </a:blip>
          <a:srcRect l="14118" t="66014" r="68557" b="-6214"/>
          <a:stretch>
            <a:fillRect/>
          </a:stretch>
        </p:blipFill>
        <p:spPr>
          <a:xfrm>
            <a:off x="1053792" y="987574"/>
            <a:ext cx="2017758" cy="2631002"/>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ppt_x</p:attrName>
                                        </p:attrNameLst>
                                      </p:cBhvr>
                                      <p:tavLst>
                                        <p:tav tm="0">
                                          <p:val>
                                            <p:strVal val="#ppt_x-#ppt_w*1.125000"/>
                                          </p:val>
                                        </p:tav>
                                        <p:tav tm="100000">
                                          <p:val>
                                            <p:strVal val="#ppt_x"/>
                                          </p:val>
                                        </p:tav>
                                      </p:tavLst>
                                    </p:anim>
                                    <p:animEffect transition="in" filter="wipe(right)">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accent1"/>
                </a:solidFill>
                <a:latin typeface="微软雅黑" panose="020B0503020204020204" pitchFamily="34" charset="-122"/>
                <a:ea typeface="微软雅黑" panose="020B0503020204020204" pitchFamily="34" charset="-122"/>
              </a:rPr>
              <a:t>《马赛曲》</a:t>
            </a:r>
            <a:endParaRPr lang="zh-CN" altLang="en-US" sz="2000" b="1" dirty="0" smtClean="0">
              <a:solidFill>
                <a:schemeClr val="accent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019175"/>
            <a:ext cx="4194810"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编导：伊莎多拉·邓肯</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音乐：胡耶·德·里斯尔</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表演者：伊莎多拉·邓肯</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首演：1915 年，巴黎</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402861"/>
            <a:ext cx="4824536" cy="203009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伴随着起义者的歌声，面对敌人的进攻，舞者毫不退缩地对视敌人，大跨步地向前行进，高抬腿迈向前。敌人狂烈的炮火，强烈的进攻卡住了她的喉咙。她闻到了血的腥味，她拥抱着红旗，亲吻着红旗，热泪盈眶，从中获得了无数的力量。她站立起来，挥舞手臂，用紧握的双拳撑开一个巨大的斗篷，仿佛一面飘扬的旗帜。她已无声地哭泣，呼唤着自己的伙伴拿起武器，投入到战斗中，最后，她在一片寂静中，仿佛化为一尊庄严伟大的自由女神雕像。</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609600" y="1019175"/>
            <a:ext cx="2704465" cy="3590290"/>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accent1"/>
                </a:solidFill>
                <a:latin typeface="微软雅黑" panose="020B0503020204020204" pitchFamily="34" charset="-122"/>
                <a:ea typeface="微软雅黑" panose="020B0503020204020204" pitchFamily="34" charset="-122"/>
              </a:rPr>
              <a:t>《空间点》</a:t>
            </a:r>
            <a:endParaRPr lang="zh-CN" altLang="en-US" sz="2000" b="1" dirty="0" smtClean="0">
              <a:solidFill>
                <a:schemeClr val="accent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803910"/>
            <a:ext cx="419481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编导：默斯·坎宁汉</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音乐：约翰·凯奇</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舞台美术：比尔·埃纳斯特稀</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服装设计：多威·布莱德史奥</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首演：1987 年，纽约</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首演舞团：默斯·坎宁汉舞团</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834026"/>
            <a:ext cx="4824536" cy="175323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舞蹈在三人舞与独舞的合奏中开场。该舞蹈是空间不同的组合，就像在这个世界上不同的地方发生着不同的事情。三人舞就像人们共同做一件事情，而那个一只腿跪地的女子，静静地待在那里，也像这个世界常有的动静。人们时分时合，有时各做各的动作就如各做各的事情。动作与动作的链接，不再是流畅的组合，而是随机抽样的拼凑，所以显得略干涩不和谐。</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95910" y="1522730"/>
            <a:ext cx="3409315" cy="246570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845221" y="1204104"/>
            <a:ext cx="5616624" cy="468052"/>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1"/>
              </a:solidFill>
            </a:endParaRPr>
          </a:p>
        </p:txBody>
      </p:sp>
      <p:grpSp>
        <p:nvGrpSpPr>
          <p:cNvPr id="3" name="组合 2"/>
          <p:cNvGrpSpPr/>
          <p:nvPr/>
        </p:nvGrpSpPr>
        <p:grpSpPr>
          <a:xfrm>
            <a:off x="2167226" y="1263139"/>
            <a:ext cx="3125871" cy="369332"/>
            <a:chOff x="2167226" y="1730685"/>
            <a:chExt cx="3125871" cy="369332"/>
          </a:xfrm>
        </p:grpSpPr>
        <p:sp>
          <p:nvSpPr>
            <p:cNvPr id="4" name="TextBox 4"/>
            <p:cNvSpPr txBox="1"/>
            <p:nvPr/>
          </p:nvSpPr>
          <p:spPr>
            <a:xfrm>
              <a:off x="2595617" y="1730685"/>
              <a:ext cx="2697480" cy="368300"/>
            </a:xfrm>
            <a:prstGeom prst="rect">
              <a:avLst/>
            </a:prstGeom>
            <a:noFill/>
          </p:spPr>
          <p:txBody>
            <a:bodyPr wrap="none" rtlCol="0">
              <a:spAutoFit/>
            </a:bodyPr>
            <a:lstStyle/>
            <a:p>
              <a:pPr algn="l"/>
              <a:r>
                <a:rPr dirty="0" smtClean="0">
                  <a:solidFill>
                    <a:schemeClr val="accent1"/>
                  </a:solidFill>
                  <a:latin typeface="微软雅黑" panose="020B0503020204020204" pitchFamily="34" charset="-122"/>
                  <a:ea typeface="微软雅黑" panose="020B0503020204020204" pitchFamily="34" charset="-122"/>
                </a:rPr>
                <a:t>第一节　古典舞作品赏析</a:t>
              </a:r>
              <a:endParaRPr dirty="0" smtClean="0">
                <a:solidFill>
                  <a:schemeClr val="accent1"/>
                </a:solidFill>
                <a:latin typeface="微软雅黑" panose="020B0503020204020204" pitchFamily="34" charset="-122"/>
                <a:ea typeface="微软雅黑" panose="020B0503020204020204" pitchFamily="34" charset="-122"/>
              </a:endParaRPr>
            </a:p>
          </p:txBody>
        </p:sp>
        <p:sp>
          <p:nvSpPr>
            <p:cNvPr id="5" name="椭圆 4"/>
            <p:cNvSpPr/>
            <p:nvPr/>
          </p:nvSpPr>
          <p:spPr>
            <a:xfrm>
              <a:off x="2195969" y="1730685"/>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rgbClr val="FFFFFF"/>
                  </a:solidFill>
                  <a:latin typeface="微软雅黑" panose="020B0503020204020204" pitchFamily="34" charset="-122"/>
                  <a:ea typeface="微软雅黑" panose="020B0503020204020204" pitchFamily="34" charset="-122"/>
                </a:rPr>
                <a:t>01</a:t>
              </a:r>
              <a:endParaRPr lang="zh-CN" altLang="en-US" sz="1100" dirty="0">
                <a:solidFill>
                  <a:srgbClr val="FFFFFF"/>
                </a:solidFill>
                <a:latin typeface="微软雅黑" panose="020B0503020204020204" pitchFamily="34" charset="-122"/>
                <a:ea typeface="微软雅黑" panose="020B0503020204020204" pitchFamily="34" charset="-122"/>
              </a:endParaRPr>
            </a:p>
          </p:txBody>
        </p:sp>
      </p:grpSp>
      <p:sp>
        <p:nvSpPr>
          <p:cNvPr id="7" name="圆角矩形 6"/>
          <p:cNvSpPr/>
          <p:nvPr/>
        </p:nvSpPr>
        <p:spPr>
          <a:xfrm>
            <a:off x="1845221" y="1901153"/>
            <a:ext cx="5616624" cy="468052"/>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1"/>
              </a:solidFill>
            </a:endParaRPr>
          </a:p>
        </p:txBody>
      </p:sp>
      <p:grpSp>
        <p:nvGrpSpPr>
          <p:cNvPr id="8" name="组合 7"/>
          <p:cNvGrpSpPr/>
          <p:nvPr/>
        </p:nvGrpSpPr>
        <p:grpSpPr>
          <a:xfrm>
            <a:off x="2167226" y="1960188"/>
            <a:ext cx="4040271" cy="369332"/>
            <a:chOff x="2167226" y="1730685"/>
            <a:chExt cx="4040271" cy="369332"/>
          </a:xfrm>
        </p:grpSpPr>
        <p:sp>
          <p:nvSpPr>
            <p:cNvPr id="9" name="TextBox 4"/>
            <p:cNvSpPr txBox="1"/>
            <p:nvPr/>
          </p:nvSpPr>
          <p:spPr>
            <a:xfrm>
              <a:off x="2595617" y="1730685"/>
              <a:ext cx="3611880" cy="368300"/>
            </a:xfrm>
            <a:prstGeom prst="rect">
              <a:avLst/>
            </a:prstGeom>
            <a:noFill/>
          </p:spPr>
          <p:txBody>
            <a:bodyPr wrap="none" rtlCol="0">
              <a:spAutoFit/>
            </a:bodyPr>
            <a:lstStyle/>
            <a:p>
              <a:pPr algn="l"/>
              <a:r>
                <a:rPr dirty="0" smtClean="0">
                  <a:solidFill>
                    <a:schemeClr val="accent1"/>
                  </a:solidFill>
                  <a:latin typeface="微软雅黑" panose="020B0503020204020204" pitchFamily="34" charset="-122"/>
                  <a:ea typeface="微软雅黑" panose="020B0503020204020204" pitchFamily="34" charset="-122"/>
                </a:rPr>
                <a:t>第二节　中国民族民间舞作品赏析</a:t>
              </a:r>
              <a:endParaRPr dirty="0" smtClean="0">
                <a:solidFill>
                  <a:schemeClr val="accent1"/>
                </a:solidFill>
                <a:latin typeface="微软雅黑" panose="020B0503020204020204" pitchFamily="34" charset="-122"/>
                <a:ea typeface="微软雅黑" panose="020B0503020204020204" pitchFamily="34" charset="-122"/>
              </a:endParaRPr>
            </a:p>
          </p:txBody>
        </p:sp>
        <p:sp>
          <p:nvSpPr>
            <p:cNvPr id="10" name="椭圆 9"/>
            <p:cNvSpPr/>
            <p:nvPr/>
          </p:nvSpPr>
          <p:spPr>
            <a:xfrm>
              <a:off x="2195969" y="1730685"/>
              <a:ext cx="369332" cy="369332"/>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rgbClr val="FFFFFF"/>
                  </a:solidFill>
                  <a:latin typeface="微软雅黑" panose="020B0503020204020204" pitchFamily="34" charset="-122"/>
                  <a:ea typeface="微软雅黑" panose="020B0503020204020204" pitchFamily="34" charset="-122"/>
                </a:rPr>
                <a:t>02</a:t>
              </a:r>
              <a:endParaRPr lang="zh-CN" altLang="en-US" sz="1100" dirty="0">
                <a:solidFill>
                  <a:srgbClr val="FFFFFF"/>
                </a:solidFill>
                <a:latin typeface="微软雅黑" panose="020B0503020204020204" pitchFamily="34" charset="-122"/>
                <a:ea typeface="微软雅黑" panose="020B0503020204020204" pitchFamily="34" charset="-122"/>
              </a:endParaRPr>
            </a:p>
          </p:txBody>
        </p:sp>
      </p:grpSp>
      <p:sp>
        <p:nvSpPr>
          <p:cNvPr id="12" name="圆角矩形 11"/>
          <p:cNvSpPr/>
          <p:nvPr/>
        </p:nvSpPr>
        <p:spPr>
          <a:xfrm>
            <a:off x="1845221" y="2592296"/>
            <a:ext cx="5616624" cy="468052"/>
          </a:xfrm>
          <a:prstGeom prst="round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1"/>
              </a:solidFill>
            </a:endParaRPr>
          </a:p>
        </p:txBody>
      </p:sp>
      <p:grpSp>
        <p:nvGrpSpPr>
          <p:cNvPr id="13" name="组合 12"/>
          <p:cNvGrpSpPr/>
          <p:nvPr/>
        </p:nvGrpSpPr>
        <p:grpSpPr>
          <a:xfrm>
            <a:off x="2167226" y="2651331"/>
            <a:ext cx="3125871" cy="369332"/>
            <a:chOff x="2167226" y="1730685"/>
            <a:chExt cx="3125871" cy="369332"/>
          </a:xfrm>
        </p:grpSpPr>
        <p:sp>
          <p:nvSpPr>
            <p:cNvPr id="14" name="TextBox 4"/>
            <p:cNvSpPr txBox="1"/>
            <p:nvPr/>
          </p:nvSpPr>
          <p:spPr>
            <a:xfrm>
              <a:off x="2595617" y="1730685"/>
              <a:ext cx="2697480" cy="368300"/>
            </a:xfrm>
            <a:prstGeom prst="rect">
              <a:avLst/>
            </a:prstGeom>
            <a:noFill/>
          </p:spPr>
          <p:txBody>
            <a:bodyPr wrap="none" rtlCol="0">
              <a:spAutoFit/>
            </a:bodyPr>
            <a:lstStyle/>
            <a:p>
              <a:pPr algn="l"/>
              <a:r>
                <a:rPr dirty="0" smtClean="0">
                  <a:solidFill>
                    <a:schemeClr val="accent1"/>
                  </a:solidFill>
                  <a:latin typeface="微软雅黑" panose="020B0503020204020204" pitchFamily="34" charset="-122"/>
                  <a:ea typeface="微软雅黑" panose="020B0503020204020204" pitchFamily="34" charset="-122"/>
                </a:rPr>
                <a:t>第三节　芭蕾舞作品赏析</a:t>
              </a:r>
              <a:endParaRPr dirty="0" smtClean="0">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a:off x="2195969" y="1730685"/>
              <a:ext cx="369332" cy="369332"/>
            </a:xfrm>
            <a:prstGeom prst="ellipse">
              <a:avLst/>
            </a:prstGeom>
            <a:solidFill>
              <a:schemeClr val="bg2"/>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rgbClr val="FFFFFF"/>
                  </a:solidFill>
                  <a:latin typeface="微软雅黑" panose="020B0503020204020204" pitchFamily="34" charset="-122"/>
                  <a:ea typeface="微软雅黑" panose="020B0503020204020204" pitchFamily="34" charset="-122"/>
                </a:rPr>
                <a:t>03</a:t>
              </a:r>
              <a:endParaRPr lang="zh-CN" altLang="en-US" sz="1100" dirty="0">
                <a:solidFill>
                  <a:srgbClr val="FFFFFF"/>
                </a:solidFill>
                <a:latin typeface="微软雅黑" panose="020B0503020204020204" pitchFamily="34" charset="-122"/>
                <a:ea typeface="微软雅黑" panose="020B0503020204020204" pitchFamily="34" charset="-122"/>
              </a:endParaRPr>
            </a:p>
          </p:txBody>
        </p:sp>
      </p:grpSp>
      <p:sp>
        <p:nvSpPr>
          <p:cNvPr id="17" name="圆角矩形 16"/>
          <p:cNvSpPr/>
          <p:nvPr/>
        </p:nvSpPr>
        <p:spPr>
          <a:xfrm>
            <a:off x="1845221" y="3274016"/>
            <a:ext cx="5616624" cy="468052"/>
          </a:xfrm>
          <a:prstGeom prst="round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1"/>
              </a:solidFill>
            </a:endParaRPr>
          </a:p>
        </p:txBody>
      </p:sp>
      <p:grpSp>
        <p:nvGrpSpPr>
          <p:cNvPr id="18" name="组合 17"/>
          <p:cNvGrpSpPr/>
          <p:nvPr/>
        </p:nvGrpSpPr>
        <p:grpSpPr>
          <a:xfrm>
            <a:off x="2167226" y="3333051"/>
            <a:ext cx="3125871" cy="369332"/>
            <a:chOff x="2167226" y="1730685"/>
            <a:chExt cx="3125871" cy="369332"/>
          </a:xfrm>
        </p:grpSpPr>
        <p:sp>
          <p:nvSpPr>
            <p:cNvPr id="19" name="TextBox 4"/>
            <p:cNvSpPr txBox="1"/>
            <p:nvPr/>
          </p:nvSpPr>
          <p:spPr>
            <a:xfrm>
              <a:off x="2595617" y="1730685"/>
              <a:ext cx="2697480" cy="368300"/>
            </a:xfrm>
            <a:prstGeom prst="rect">
              <a:avLst/>
            </a:prstGeom>
            <a:noFill/>
          </p:spPr>
          <p:txBody>
            <a:bodyPr wrap="none" rtlCol="0">
              <a:spAutoFit/>
            </a:bodyPr>
            <a:lstStyle/>
            <a:p>
              <a:pPr algn="l"/>
              <a:r>
                <a:rPr dirty="0" smtClean="0">
                  <a:solidFill>
                    <a:schemeClr val="accent1"/>
                  </a:solidFill>
                  <a:latin typeface="微软雅黑" panose="020B0503020204020204" pitchFamily="34" charset="-122"/>
                  <a:ea typeface="微软雅黑" panose="020B0503020204020204" pitchFamily="34" charset="-122"/>
                </a:rPr>
                <a:t>第四节　现代舞作品赏析</a:t>
              </a:r>
              <a:endParaRPr dirty="0" smtClean="0">
                <a:solidFill>
                  <a:schemeClr val="accent1"/>
                </a:solidFill>
                <a:latin typeface="微软雅黑" panose="020B0503020204020204" pitchFamily="34" charset="-122"/>
                <a:ea typeface="微软雅黑" panose="020B0503020204020204" pitchFamily="34" charset="-122"/>
              </a:endParaRPr>
            </a:p>
          </p:txBody>
        </p:sp>
        <p:sp>
          <p:nvSpPr>
            <p:cNvPr id="20" name="椭圆 19"/>
            <p:cNvSpPr/>
            <p:nvPr/>
          </p:nvSpPr>
          <p:spPr>
            <a:xfrm>
              <a:off x="2195969" y="1730685"/>
              <a:ext cx="369332" cy="369332"/>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rgbClr val="FFFFFF"/>
                  </a:solidFill>
                  <a:latin typeface="微软雅黑" panose="020B0503020204020204" pitchFamily="34" charset="-122"/>
                  <a:ea typeface="微软雅黑" panose="020B0503020204020204" pitchFamily="34" charset="-122"/>
                </a:rPr>
                <a:t>04</a:t>
              </a:r>
              <a:endParaRPr lang="zh-CN" altLang="en-US" sz="1100" dirty="0">
                <a:solidFill>
                  <a:srgbClr val="FFFFFF"/>
                </a:solidFill>
                <a:latin typeface="微软雅黑" panose="020B0503020204020204" pitchFamily="34" charset="-122"/>
                <a:ea typeface="微软雅黑" panose="020B0503020204020204" pitchFamily="34" charset="-122"/>
              </a:endParaRPr>
            </a:p>
          </p:txBody>
        </p:sp>
      </p:grpSp>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l="61024" t="59800" r="31101"/>
          <a:stretch>
            <a:fillRect/>
          </a:stretch>
        </p:blipFill>
        <p:spPr>
          <a:xfrm>
            <a:off x="383376" y="929493"/>
            <a:ext cx="1427845" cy="4100027"/>
          </a:xfrm>
          <a:prstGeom prst="rect">
            <a:avLst/>
          </a:prstGeom>
        </p:spPr>
      </p:pic>
      <p:sp>
        <p:nvSpPr>
          <p:cNvPr id="23" name="Text Placeholder 8"/>
          <p:cNvSpPr txBox="1"/>
          <p:nvPr/>
        </p:nvSpPr>
        <p:spPr>
          <a:xfrm>
            <a:off x="4932040" y="339249"/>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目录</a:t>
            </a:r>
            <a:endParaRPr lang="en-US" altLang="zh-CN" sz="2800" dirty="0">
              <a:solidFill>
                <a:schemeClr val="bg1"/>
              </a:solidFill>
              <a:latin typeface="微软雅黑" panose="020B0503020204020204" pitchFamily="34" charset="-122"/>
              <a:ea typeface="微软雅黑" panose="020B0503020204020204" pitchFamily="34" charset="-122"/>
            </a:endParaRPr>
          </a:p>
        </p:txBody>
      </p:sp>
      <p:cxnSp>
        <p:nvCxnSpPr>
          <p:cNvPr id="25" name="Straight Connector 12"/>
          <p:cNvCxnSpPr/>
          <p:nvPr/>
        </p:nvCxnSpPr>
        <p:spPr>
          <a:xfrm flipH="1">
            <a:off x="8456930" y="412115"/>
            <a:ext cx="3810" cy="381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圆角矩形 25"/>
          <p:cNvSpPr/>
          <p:nvPr/>
        </p:nvSpPr>
        <p:spPr>
          <a:xfrm>
            <a:off x="1845221" y="4022869"/>
            <a:ext cx="5616624" cy="468052"/>
          </a:xfrm>
          <a:prstGeom prst="roundRect">
            <a:avLst/>
          </a:prstGeom>
          <a:noFill/>
          <a:ln w="31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dirty="0">
              <a:solidFill>
                <a:schemeClr val="bg1"/>
              </a:solidFill>
            </a:endParaRPr>
          </a:p>
        </p:txBody>
      </p:sp>
      <p:grpSp>
        <p:nvGrpSpPr>
          <p:cNvPr id="27" name="组合 26"/>
          <p:cNvGrpSpPr/>
          <p:nvPr/>
        </p:nvGrpSpPr>
        <p:grpSpPr>
          <a:xfrm>
            <a:off x="2167226" y="4081904"/>
            <a:ext cx="3354471" cy="369332"/>
            <a:chOff x="2167226" y="1730685"/>
            <a:chExt cx="3354471" cy="369332"/>
          </a:xfrm>
        </p:grpSpPr>
        <p:sp>
          <p:nvSpPr>
            <p:cNvPr id="28" name="TextBox 4"/>
            <p:cNvSpPr txBox="1"/>
            <p:nvPr/>
          </p:nvSpPr>
          <p:spPr>
            <a:xfrm>
              <a:off x="2595617" y="1730685"/>
              <a:ext cx="2926080" cy="368300"/>
            </a:xfrm>
            <a:prstGeom prst="rect">
              <a:avLst/>
            </a:prstGeom>
            <a:noFill/>
          </p:spPr>
          <p:txBody>
            <a:bodyPr wrap="none" rtlCol="0">
              <a:spAutoFit/>
            </a:bodyPr>
            <a:p>
              <a:pPr algn="l"/>
              <a:r>
                <a:rPr dirty="0" smtClean="0">
                  <a:solidFill>
                    <a:schemeClr val="accent1"/>
                  </a:solidFill>
                  <a:latin typeface="微软雅黑" panose="020B0503020204020204" pitchFamily="34" charset="-122"/>
                  <a:ea typeface="微软雅黑" panose="020B0503020204020204" pitchFamily="34" charset="-122"/>
                </a:rPr>
                <a:t>第五节　儿童舞蹈作品赏析</a:t>
              </a:r>
              <a:endParaRPr dirty="0" smtClean="0">
                <a:solidFill>
                  <a:schemeClr val="accent1"/>
                </a:solidFill>
                <a:latin typeface="微软雅黑" panose="020B0503020204020204" pitchFamily="34" charset="-122"/>
                <a:ea typeface="微软雅黑" panose="020B0503020204020204" pitchFamily="34" charset="-122"/>
              </a:endParaRPr>
            </a:p>
          </p:txBody>
        </p:sp>
        <p:sp>
          <p:nvSpPr>
            <p:cNvPr id="29" name="椭圆 28"/>
            <p:cNvSpPr/>
            <p:nvPr/>
          </p:nvSpPr>
          <p:spPr>
            <a:xfrm>
              <a:off x="2195969" y="1730685"/>
              <a:ext cx="369332" cy="369332"/>
            </a:xfrm>
            <a:prstGeom prst="ellipse">
              <a:avLst/>
            </a:prstGeom>
            <a:solidFill>
              <a:srgbClr val="00B050"/>
            </a:solid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0" name="TextBox 4"/>
            <p:cNvSpPr txBox="1"/>
            <p:nvPr/>
          </p:nvSpPr>
          <p:spPr>
            <a:xfrm>
              <a:off x="2167226" y="1737193"/>
              <a:ext cx="421640" cy="337185"/>
            </a:xfrm>
            <a:prstGeom prst="rect">
              <a:avLst/>
            </a:prstGeom>
            <a:noFill/>
          </p:spPr>
          <p:txBody>
            <a:bodyPr wrap="none" rtlCol="0">
              <a:spAutoFit/>
            </a:bodyPr>
            <a:p>
              <a:r>
                <a:rPr lang="en-US" altLang="zh-CN" sz="1600" dirty="0" smtClean="0">
                  <a:solidFill>
                    <a:srgbClr val="FFFFFF"/>
                  </a:solidFill>
                  <a:latin typeface="微软雅黑" panose="020B0503020204020204" pitchFamily="34" charset="-122"/>
                  <a:ea typeface="微软雅黑" panose="020B0503020204020204" pitchFamily="34" charset="-122"/>
                </a:rPr>
                <a:t>05</a:t>
              </a:r>
              <a:endParaRPr lang="zh-CN" altLang="en-US" sz="1100" dirty="0">
                <a:solidFill>
                  <a:srgbClr val="FFFFFF"/>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par>
                          <p:cTn id="14" fill="hold">
                            <p:stCondLst>
                              <p:cond delay="1500"/>
                            </p:stCondLst>
                            <p:childTnLst>
                              <p:par>
                                <p:cTn id="15" presetID="26" presetClass="emph" presetSubtype="0" fill="hold" grpId="1" nodeType="afterEffect">
                                  <p:stCondLst>
                                    <p:cond delay="0"/>
                                  </p:stCondLst>
                                  <p:childTnLst>
                                    <p:animEffect transition="out" filter="fade">
                                      <p:cBhvr>
                                        <p:cTn id="16" dur="500" tmFilter="0, 0; .2, .5; .8, .5; 1, 0"/>
                                        <p:tgtEl>
                                          <p:spTgt spid="2"/>
                                        </p:tgtEl>
                                      </p:cBhvr>
                                    </p:animEffect>
                                    <p:animScale>
                                      <p:cBhvr>
                                        <p:cTn id="17" dur="250" autoRev="1" fill="hold"/>
                                        <p:tgtEl>
                                          <p:spTgt spid="2"/>
                                        </p:tgtEl>
                                      </p:cBhvr>
                                      <p:by x="105000" y="105000"/>
                                    </p:animScale>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16" presetClass="entr" presetSubtype="37"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outVertical)">
                                      <p:cBhvr>
                                        <p:cTn id="25" dur="500"/>
                                        <p:tgtEl>
                                          <p:spTgt spid="7"/>
                                        </p:tgtEl>
                                      </p:cBhvr>
                                    </p:animEffect>
                                  </p:childTnLst>
                                </p:cTn>
                              </p:par>
                            </p:childTnLst>
                          </p:cTn>
                        </p:par>
                        <p:par>
                          <p:cTn id="26" fill="hold">
                            <p:stCondLst>
                              <p:cond delay="3000"/>
                            </p:stCondLst>
                            <p:childTnLst>
                              <p:par>
                                <p:cTn id="27" presetID="26" presetClass="emph" presetSubtype="0" fill="hold" grpId="1" nodeType="afterEffect">
                                  <p:stCondLst>
                                    <p:cond delay="0"/>
                                  </p:stCondLst>
                                  <p:childTnLst>
                                    <p:animEffect transition="out" filter="fade">
                                      <p:cBhvr>
                                        <p:cTn id="28" dur="500" tmFilter="0, 0; .2, .5; .8, .5; 1, 0"/>
                                        <p:tgtEl>
                                          <p:spTgt spid="7"/>
                                        </p:tgtEl>
                                      </p:cBhvr>
                                    </p:animEffect>
                                    <p:animScale>
                                      <p:cBhvr>
                                        <p:cTn id="29" dur="250" autoRev="1" fill="hold"/>
                                        <p:tgtEl>
                                          <p:spTgt spid="7"/>
                                        </p:tgtEl>
                                      </p:cBhvr>
                                      <p:by x="105000" y="105000"/>
                                    </p:animScale>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4000"/>
                            </p:stCondLst>
                            <p:childTnLst>
                              <p:par>
                                <p:cTn id="35" presetID="16" presetClass="entr" presetSubtype="37"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outVertical)">
                                      <p:cBhvr>
                                        <p:cTn id="37" dur="500"/>
                                        <p:tgtEl>
                                          <p:spTgt spid="12"/>
                                        </p:tgtEl>
                                      </p:cBhvr>
                                    </p:animEffect>
                                  </p:childTnLst>
                                </p:cTn>
                              </p:par>
                            </p:childTnLst>
                          </p:cTn>
                        </p:par>
                        <p:par>
                          <p:cTn id="38" fill="hold">
                            <p:stCondLst>
                              <p:cond delay="4500"/>
                            </p:stCondLst>
                            <p:childTnLst>
                              <p:par>
                                <p:cTn id="39" presetID="26" presetClass="emph" presetSubtype="0" fill="hold" grpId="1" nodeType="afterEffect">
                                  <p:stCondLst>
                                    <p:cond delay="0"/>
                                  </p:stCondLst>
                                  <p:childTnLst>
                                    <p:animEffect transition="out" filter="fade">
                                      <p:cBhvr>
                                        <p:cTn id="40" dur="500" tmFilter="0, 0; .2, .5; .8, .5; 1, 0"/>
                                        <p:tgtEl>
                                          <p:spTgt spid="12"/>
                                        </p:tgtEl>
                                      </p:cBhvr>
                                    </p:animEffect>
                                    <p:animScale>
                                      <p:cBhvr>
                                        <p:cTn id="41" dur="250" autoRev="1" fill="hold"/>
                                        <p:tgtEl>
                                          <p:spTgt spid="12"/>
                                        </p:tgtEl>
                                      </p:cBhvr>
                                      <p:by x="105000" y="105000"/>
                                    </p:animScale>
                                  </p:childTnLst>
                                </p:cTn>
                              </p:par>
                            </p:childTnLst>
                          </p:cTn>
                        </p:par>
                        <p:par>
                          <p:cTn id="42" fill="hold">
                            <p:stCondLst>
                              <p:cond delay="5000"/>
                            </p:stCondLst>
                            <p:childTnLst>
                              <p:par>
                                <p:cTn id="43" presetID="22" presetClass="entr" presetSubtype="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5500"/>
                            </p:stCondLst>
                            <p:childTnLst>
                              <p:par>
                                <p:cTn id="47" presetID="16" presetClass="entr" presetSubtype="37"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barn(outVertical)">
                                      <p:cBhvr>
                                        <p:cTn id="49" dur="500"/>
                                        <p:tgtEl>
                                          <p:spTgt spid="17"/>
                                        </p:tgtEl>
                                      </p:cBhvr>
                                    </p:animEffect>
                                  </p:childTnLst>
                                </p:cTn>
                              </p:par>
                            </p:childTnLst>
                          </p:cTn>
                        </p:par>
                        <p:par>
                          <p:cTn id="50" fill="hold">
                            <p:stCondLst>
                              <p:cond delay="6000"/>
                            </p:stCondLst>
                            <p:childTnLst>
                              <p:par>
                                <p:cTn id="51" presetID="26" presetClass="emph" presetSubtype="0" fill="hold" grpId="1" nodeType="afterEffect">
                                  <p:stCondLst>
                                    <p:cond delay="0"/>
                                  </p:stCondLst>
                                  <p:childTnLst>
                                    <p:animEffect transition="out" filter="fade">
                                      <p:cBhvr>
                                        <p:cTn id="52" dur="500" tmFilter="0, 0; .2, .5; .8, .5; 1, 0"/>
                                        <p:tgtEl>
                                          <p:spTgt spid="17"/>
                                        </p:tgtEl>
                                      </p:cBhvr>
                                    </p:animEffect>
                                    <p:animScale>
                                      <p:cBhvr>
                                        <p:cTn id="53" dur="250" autoRev="1" fill="hold"/>
                                        <p:tgtEl>
                                          <p:spTgt spid="17"/>
                                        </p:tgtEl>
                                      </p:cBhvr>
                                      <p:by x="105000" y="105000"/>
                                    </p:animScale>
                                  </p:childTnLst>
                                </p:cTn>
                              </p:par>
                            </p:childTnLst>
                          </p:cTn>
                        </p:par>
                        <p:par>
                          <p:cTn id="54" fill="hold">
                            <p:stCondLst>
                              <p:cond delay="6500"/>
                            </p:stCondLst>
                            <p:childTnLst>
                              <p:par>
                                <p:cTn id="55" presetID="22" presetClass="entr" presetSubtype="8"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par>
                          <p:cTn id="58" fill="hold">
                            <p:stCondLst>
                              <p:cond delay="7000"/>
                            </p:stCondLst>
                            <p:childTnLst>
                              <p:par>
                                <p:cTn id="59" presetID="16" presetClass="entr" presetSubtype="37"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barn(outVertical)">
                                      <p:cBhvr>
                                        <p:cTn id="61" dur="500"/>
                                        <p:tgtEl>
                                          <p:spTgt spid="26"/>
                                        </p:tgtEl>
                                      </p:cBhvr>
                                    </p:animEffect>
                                  </p:childTnLst>
                                </p:cTn>
                              </p:par>
                            </p:childTnLst>
                          </p:cTn>
                        </p:par>
                        <p:par>
                          <p:cTn id="62" fill="hold">
                            <p:stCondLst>
                              <p:cond delay="7500"/>
                            </p:stCondLst>
                            <p:childTnLst>
                              <p:par>
                                <p:cTn id="63" presetID="26" presetClass="emph" presetSubtype="0" fill="hold" grpId="1" nodeType="afterEffect">
                                  <p:stCondLst>
                                    <p:cond delay="0"/>
                                  </p:stCondLst>
                                  <p:childTnLst>
                                    <p:animEffect transition="out" filter="fade">
                                      <p:cBhvr>
                                        <p:cTn id="64" dur="500" tmFilter="0, 0; .2, .5; .8, .5; 1, 0"/>
                                        <p:tgtEl>
                                          <p:spTgt spid="26"/>
                                        </p:tgtEl>
                                      </p:cBhvr>
                                    </p:animEffect>
                                    <p:animScale>
                                      <p:cBhvr>
                                        <p:cTn id="65" dur="250" autoRev="1" fill="hold"/>
                                        <p:tgtEl>
                                          <p:spTgt spid="26"/>
                                        </p:tgtEl>
                                      </p:cBhvr>
                                      <p:by x="105000" y="105000"/>
                                    </p:animScale>
                                  </p:childTnLst>
                                </p:cTn>
                              </p:par>
                            </p:childTnLst>
                          </p:cTn>
                        </p:par>
                        <p:par>
                          <p:cTn id="66" fill="hold">
                            <p:stCondLst>
                              <p:cond delay="8000"/>
                            </p:stCondLst>
                            <p:childTnLst>
                              <p:par>
                                <p:cTn id="67" presetID="22" presetClass="entr" presetSubtype="8"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left)">
                                      <p:cBhvr>
                                        <p:cTn id="6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7" grpId="0" bldLvl="0" animBg="1"/>
      <p:bldP spid="7" grpId="1" bldLvl="0" animBg="1"/>
      <p:bldP spid="12" grpId="0" bldLvl="0" animBg="1"/>
      <p:bldP spid="12" grpId="1" bldLvl="0" animBg="1"/>
      <p:bldP spid="17" grpId="0" bldLvl="0" animBg="1"/>
      <p:bldP spid="17" grpId="1" bldLvl="0" animBg="1"/>
      <p:bldP spid="26" grpId="0" bldLvl="0" animBg="1"/>
      <p:bldP spid="26" grpId="1"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accent1"/>
                </a:solidFill>
                <a:latin typeface="微软雅黑" panose="020B0503020204020204" pitchFamily="34" charset="-122"/>
                <a:ea typeface="微软雅黑" panose="020B0503020204020204" pitchFamily="34" charset="-122"/>
              </a:rPr>
              <a:t>《潮汐》</a:t>
            </a:r>
            <a:r>
              <a:rPr lang="zh-CN" altLang="en-US" sz="2000" dirty="0" smtClean="0">
                <a:solidFill>
                  <a:schemeClr val="accent1"/>
                </a:solidFill>
                <a:latin typeface="微软雅黑" panose="020B0503020204020204" pitchFamily="34" charset="-122"/>
                <a:ea typeface="微软雅黑" panose="020B0503020204020204" pitchFamily="34" charset="-122"/>
              </a:rPr>
              <a:t>（女子群舞）</a:t>
            </a:r>
            <a:endParaRPr lang="zh-CN" altLang="en-US" sz="2000" dirty="0" smtClean="0">
              <a:solidFill>
                <a:schemeClr val="accent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449705"/>
            <a:ext cx="4194810"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编导：王玫</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表演团体：广东舞蹈学校（全国现代舞班）</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首演时间：1989 年</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510176"/>
            <a:ext cx="4824536" cy="147637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潮汐》之舞的奥妙，就在最单纯的动作转变里呈现。如果说舞蹈《潮汐》是对大自然阴晴圆缺的物理现象的理性模仿，还不如说是一个女性编导内心所体验到的“心之潮汐”；如果说《潮汐》是对中国当代社会特别是 80 年代中期变革艺术性的反映，不如说是一个深刻体验着社会躁动并在自己作品中表达自己内心折射的作品。</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35915" y="1616075"/>
            <a:ext cx="3361690" cy="2327910"/>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accent1"/>
                </a:solidFill>
                <a:latin typeface="微软雅黑" panose="020B0503020204020204" pitchFamily="34" charset="-122"/>
                <a:ea typeface="微软雅黑" panose="020B0503020204020204" pitchFamily="34" charset="-122"/>
              </a:rPr>
              <a:t>《半梦》</a:t>
            </a:r>
            <a:r>
              <a:rPr lang="zh-CN" altLang="en-US" sz="2000" dirty="0" smtClean="0">
                <a:solidFill>
                  <a:schemeClr val="accent1"/>
                </a:solidFill>
                <a:latin typeface="微软雅黑" panose="020B0503020204020204" pitchFamily="34" charset="-122"/>
                <a:ea typeface="微软雅黑" panose="020B0503020204020204" pitchFamily="34" charset="-122"/>
              </a:rPr>
              <a:t>（群舞）</a:t>
            </a:r>
            <a:endParaRPr lang="zh-CN" altLang="en-US" sz="2000" dirty="0" smtClean="0">
              <a:solidFill>
                <a:schemeClr val="accent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449705"/>
            <a:ext cx="4194810"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编导：金星</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表演：金星等</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表演团体：金星现代舞团</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首演时间：1993 年</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833391"/>
            <a:ext cx="4824536" cy="147637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《半梦》是金星的代表作，是 1991 年金星在美国根据小提琴曲《梁山伯与祝英台》创作的。《半梦》这个作品更多地是表现了躁动不安、痛苦孤独以及病态失落的人生感受。梦一般的语言，试图运用高度的概括和抽象把现实生活的片段收集起来，重组、再造，使之戏剧化地漂浮在现实生活之上。</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45795" y="1187450"/>
            <a:ext cx="2584450" cy="3455670"/>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accent1"/>
                </a:solidFill>
                <a:latin typeface="微软雅黑" panose="020B0503020204020204" pitchFamily="34" charset="-122"/>
                <a:ea typeface="微软雅黑" panose="020B0503020204020204" pitchFamily="34" charset="-122"/>
              </a:rPr>
              <a:t>《水月》</a:t>
            </a:r>
            <a:endParaRPr lang="zh-CN" altLang="en-US" sz="2000" b="1" dirty="0" smtClean="0">
              <a:solidFill>
                <a:schemeClr val="accent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994150" y="1019175"/>
            <a:ext cx="4194810"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编导：林怀民</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音乐：选自巴赫《无伴奏大提琴组曲》</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表演团体：云门舞集</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首演时间：1998 年</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993845" y="2402861"/>
            <a:ext cx="4824536" cy="203009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水月》不是一个关于宗教的舞蹈，却似一种宗教舞蹈，让人深深地感受那个灵魂自身言说的力量。男女舞者一色飘然的白衣，直到涓流而出的水盈满了舞台，舞者缓慢舞动的白色魅影倒映在水影和镜影之间。那清晰倒映在水面上的舞者或坐或卧的姿影，在陡然逼临的镜幕上又幻化出了无数飘然重叠的魅影……就像诗人叶芝曾在飞旋的舞姿中瞥见一种永恒的和谐一样，观众则是在沉溺宁静的舞姿中看到了、悟到了这种永恒的和谐。”</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37820" y="1975485"/>
            <a:ext cx="3549015" cy="185483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accent1"/>
                </a:solidFill>
                <a:latin typeface="微软雅黑" panose="020B0503020204020204" pitchFamily="34" charset="-122"/>
                <a:ea typeface="微软雅黑" panose="020B0503020204020204" pitchFamily="34" charset="-122"/>
              </a:rPr>
              <a:t>《女书》</a:t>
            </a:r>
            <a:endParaRPr lang="zh-CN" altLang="en-US" sz="2000" b="1" dirty="0" smtClean="0">
              <a:solidFill>
                <a:schemeClr val="accent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090930"/>
            <a:ext cx="4194810"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编导：黎海宁</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表演团体：香港城市当代舞蹈团</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accent1"/>
                </a:solidFill>
                <a:uFillTx/>
                <a:latin typeface="微软雅黑" panose="020B0503020204020204" pitchFamily="34" charset="-122"/>
                <a:ea typeface="微软雅黑" panose="020B0503020204020204" pitchFamily="34" charset="-122"/>
              </a:rPr>
              <a:t>首演时间：2007 年</a:t>
            </a:r>
            <a:endParaRPr lang="zh-CN" altLang="en-US" sz="1400" dirty="0" smtClean="0">
              <a:solidFill>
                <a:schemeClr val="accent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151401"/>
            <a:ext cx="4824536" cy="2306955"/>
          </a:xfrm>
          <a:prstGeom prst="rect">
            <a:avLst/>
          </a:prstGeom>
          <a:noFill/>
        </p:spPr>
        <p:txBody>
          <a:bodyPr wrap="square" rtlCol="0">
            <a:spAutoFit/>
          </a:bodyPr>
          <a:lstStyle/>
          <a:p>
            <a:pPr algn="just" fontAlgn="auto">
              <a:lnSpc>
                <a:spcPct val="150000"/>
              </a:lnSpc>
            </a:pPr>
            <a:r>
              <a:rPr lang="en-US" sz="1200" dirty="0">
                <a:solidFill>
                  <a:schemeClr val="accent1"/>
                </a:solidFill>
                <a:latin typeface="微软雅黑" panose="020B0503020204020204" pitchFamily="34" charset="-122"/>
                <a:ea typeface="微软雅黑" panose="020B0503020204020204" pitchFamily="34" charset="-122"/>
              </a:rPr>
              <a:t>     </a:t>
            </a:r>
            <a:r>
              <a:rPr sz="1200" dirty="0">
                <a:solidFill>
                  <a:schemeClr val="accent1"/>
                </a:solidFill>
                <a:latin typeface="微软雅黑" panose="020B0503020204020204" pitchFamily="34" charset="-122"/>
                <a:ea typeface="微软雅黑" panose="020B0503020204020204" pitchFamily="34" charset="-122"/>
              </a:rPr>
              <a:t>《女书》是国际知名编舞家黎海宁继 2006 年《肖斯塔科维奇密码》后的又一代表作，由香港城市当代舞蹈团首演。该作品曾获“香港舞蹈年奖”，并参与北京奥运重大文化项目“首届北京国际现代舞展演”开幕演出。《女书》的内容核心是：在封建社会，湖南省江宁县目不识丁的姑娘们以一折纸扇、一巾红布、沾染一腔愁苦的泪水，写成秀丽飘逸的独特文字——女书，赤裸裸地展示她们的秘密。这种极具方言色彩的文字符号、只传女不传男的女性密语，满载着古代女性的知性故事，慰藉着民间女子受禁锢的心灵……</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38785" y="1042670"/>
            <a:ext cx="3071495" cy="341566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2804325" y="2310863"/>
            <a:ext cx="4930140" cy="521970"/>
          </a:xfrm>
          <a:prstGeom prst="rect">
            <a:avLst/>
          </a:prstGeom>
          <a:noFill/>
        </p:spPr>
        <p:txBody>
          <a:bodyPr wrap="none" rtlCol="0">
            <a:spAutoFit/>
          </a:bodyPr>
          <a:lstStyle/>
          <a:p>
            <a:pPr marL="0" lvl="1" algn="l"/>
            <a:r>
              <a:rPr lang="zh-CN" altLang="en-US" sz="2800" b="1" spc="300" dirty="0" smtClean="0">
                <a:solidFill>
                  <a:srgbClr val="00B050"/>
                </a:solidFill>
                <a:latin typeface="方正小标宋简体" panose="02010601030101010101" pitchFamily="65" charset="-122"/>
                <a:ea typeface="方正小标宋简体" panose="02010601030101010101" pitchFamily="65" charset="-122"/>
              </a:rPr>
              <a:t>第五节　儿童舞蹈作品赏析</a:t>
            </a:r>
            <a:endParaRPr lang="zh-CN" altLang="en-US" sz="2800" b="1" spc="300" dirty="0" smtClean="0">
              <a:solidFill>
                <a:srgbClr val="00B050"/>
              </a:solidFill>
              <a:latin typeface="方正小标宋简体" panose="02010601030101010101" pitchFamily="65" charset="-122"/>
              <a:ea typeface="方正小标宋简体" panose="02010601030101010101" pitchFamily="65" charset="-122"/>
            </a:endParaRPr>
          </a:p>
        </p:txBody>
      </p:sp>
      <p:cxnSp>
        <p:nvCxnSpPr>
          <p:cNvPr id="8" name="直接连接符 7"/>
          <p:cNvCxnSpPr/>
          <p:nvPr/>
        </p:nvCxnSpPr>
        <p:spPr>
          <a:xfrm>
            <a:off x="2878457" y="3003798"/>
            <a:ext cx="3268081" cy="0"/>
          </a:xfrm>
          <a:prstGeom prst="line">
            <a:avLst/>
          </a:prstGeom>
          <a:ln w="9525">
            <a:solidFill>
              <a:srgbClr val="00B050"/>
            </a:solidFill>
            <a:prstDash val="solid"/>
            <a:tailEnd type="diamond"/>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l="59849" t="69761" r="28339"/>
          <a:stretch>
            <a:fillRect/>
          </a:stretch>
        </p:blipFill>
        <p:spPr>
          <a:xfrm>
            <a:off x="1100812" y="1185436"/>
            <a:ext cx="1800200" cy="2592288"/>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ppt_x</p:attrName>
                                        </p:attrNameLst>
                                      </p:cBhvr>
                                      <p:tavLst>
                                        <p:tav tm="0">
                                          <p:val>
                                            <p:strVal val="#ppt_x-#ppt_w*1.125000"/>
                                          </p:val>
                                        </p:tav>
                                        <p:tav tm="100000">
                                          <p:val>
                                            <p:strVal val="#ppt_x"/>
                                          </p:val>
                                        </p:tav>
                                      </p:tavLst>
                                    </p:anim>
                                    <p:animEffect transition="in" filter="wipe(right)">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rgbClr val="00B050"/>
                </a:solidFill>
                <a:latin typeface="微软雅黑" panose="020B0503020204020204" pitchFamily="34" charset="-122"/>
                <a:ea typeface="微软雅黑" panose="020B0503020204020204" pitchFamily="34" charset="-122"/>
              </a:rPr>
              <a:t>《宝宝会走了》</a:t>
            </a:r>
            <a:endParaRPr lang="zh-CN" altLang="en-US" sz="2000" b="1" dirty="0" smtClean="0">
              <a:solidFill>
                <a:srgbClr val="00B050"/>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234440"/>
            <a:ext cx="5271770"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编导：曹尔瑞</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指导教师：潘婞、郭玉凤</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参演单位：河南省开封市蓓蕾少儿艺校、河南省开封群英幼儿园</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294911"/>
            <a:ext cx="4824536" cy="2030095"/>
          </a:xfrm>
          <a:prstGeom prst="rect">
            <a:avLst/>
          </a:prstGeom>
          <a:noFill/>
        </p:spPr>
        <p:txBody>
          <a:bodyPr wrap="square" rtlCol="0">
            <a:spAutoFit/>
          </a:bodyPr>
          <a:lstStyle/>
          <a:p>
            <a:pPr algn="just" fontAlgn="auto">
              <a:lnSpc>
                <a:spcPct val="150000"/>
              </a:lnSpc>
            </a:pPr>
            <a:r>
              <a:rPr sz="1200" dirty="0">
                <a:solidFill>
                  <a:schemeClr val="accent1"/>
                </a:solidFill>
                <a:latin typeface="微软雅黑" panose="020B0503020204020204" pitchFamily="34" charset="-122"/>
                <a:ea typeface="微软雅黑" panose="020B0503020204020204" pitchFamily="34" charset="-122"/>
              </a:rPr>
              <a:t>该作品获得 CCTV 全国第五届舞蹈大赛少儿组银奖。</a:t>
            </a:r>
            <a:endParaRPr sz="1200" dirty="0">
              <a:solidFill>
                <a:schemeClr val="accent1"/>
              </a:solidFill>
              <a:latin typeface="微软雅黑" panose="020B0503020204020204" pitchFamily="34" charset="-122"/>
              <a:ea typeface="微软雅黑" panose="020B0503020204020204" pitchFamily="34" charset="-122"/>
            </a:endParaRPr>
          </a:p>
          <a:p>
            <a:pPr algn="just" fontAlgn="auto">
              <a:lnSpc>
                <a:spcPct val="150000"/>
              </a:lnSpc>
            </a:pPr>
            <a:r>
              <a:rPr sz="1200" dirty="0">
                <a:solidFill>
                  <a:schemeClr val="accent1"/>
                </a:solidFill>
                <a:latin typeface="微软雅黑" panose="020B0503020204020204" pitchFamily="34" charset="-122"/>
                <a:ea typeface="微软雅黑" panose="020B0503020204020204" pitchFamily="34" charset="-122"/>
              </a:rPr>
              <a:t>《宝宝会走了》的编导利用舞蹈语汇表现了幼儿蹒跚学步的过程，充满童真童趣，不但符合少儿的生理和心理特点，同时还寓意了人生道路上勇敢面对坎坷的道理。《宝宝会走了》并没有强调整齐划一的动作，按照生活中的真实写照，特定年龄阶段的特定动作和表情，配上宝宝话语的背景音乐，使其成为一部成人无法复制的、真正属于孩子们的舞蹈作品。</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85115" y="1811655"/>
            <a:ext cx="3422015" cy="188658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rgbClr val="00B050"/>
                </a:solidFill>
                <a:latin typeface="微软雅黑" panose="020B0503020204020204" pitchFamily="34" charset="-122"/>
                <a:ea typeface="微软雅黑" panose="020B0503020204020204" pitchFamily="34" charset="-122"/>
              </a:rPr>
              <a:t>《我的偶像》</a:t>
            </a:r>
            <a:endParaRPr lang="zh-CN" altLang="en-US" sz="2000" b="1" dirty="0" smtClean="0">
              <a:solidFill>
                <a:srgbClr val="00B050"/>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485265"/>
            <a:ext cx="5271770"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编导：周旭光</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作曲：生茂、王蓉</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指导老师：周旭光、俞兰贞</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参演单位：浙江省周旭光舞蹈工作室</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940706"/>
            <a:ext cx="4824536" cy="922020"/>
          </a:xfrm>
          <a:prstGeom prst="rect">
            <a:avLst/>
          </a:prstGeom>
          <a:noFill/>
        </p:spPr>
        <p:txBody>
          <a:bodyPr wrap="square" rtlCol="0">
            <a:spAutoFit/>
          </a:bodyPr>
          <a:lstStyle/>
          <a:p>
            <a:pPr algn="just" fontAlgn="auto">
              <a:lnSpc>
                <a:spcPct val="150000"/>
              </a:lnSpc>
            </a:pPr>
            <a:r>
              <a:rPr sz="1200" dirty="0">
                <a:solidFill>
                  <a:schemeClr val="accent1"/>
                </a:solidFill>
                <a:latin typeface="微软雅黑" panose="020B0503020204020204" pitchFamily="34" charset="-122"/>
                <a:ea typeface="微软雅黑" panose="020B0503020204020204" pitchFamily="34" charset="-122"/>
              </a:rPr>
              <a:t>该作品获得第四届“小荷风采”全国少儿舞蹈展演一等奖。</a:t>
            </a:r>
            <a:endParaRPr sz="1200" dirty="0">
              <a:solidFill>
                <a:schemeClr val="accent1"/>
              </a:solidFill>
              <a:latin typeface="微软雅黑" panose="020B0503020204020204" pitchFamily="34" charset="-122"/>
              <a:ea typeface="微软雅黑" panose="020B0503020204020204" pitchFamily="34" charset="-122"/>
            </a:endParaRPr>
          </a:p>
          <a:p>
            <a:pPr algn="just" fontAlgn="auto">
              <a:lnSpc>
                <a:spcPct val="150000"/>
              </a:lnSpc>
            </a:pPr>
            <a:r>
              <a:rPr sz="1200" dirty="0">
                <a:solidFill>
                  <a:schemeClr val="accent1"/>
                </a:solidFill>
                <a:latin typeface="微软雅黑" panose="020B0503020204020204" pitchFamily="34" charset="-122"/>
                <a:ea typeface="微软雅黑" panose="020B0503020204020204" pitchFamily="34" charset="-122"/>
              </a:rPr>
              <a:t>如今，追星已经成为一种风潮，然而在我们心中真正的偶像应该是谁，舞蹈《我的偶像》给我们做出了一个很好的回答，那就是雷锋。</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13690" y="1567815"/>
            <a:ext cx="3465195" cy="2294890"/>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rgbClr val="00B050"/>
                </a:solidFill>
                <a:latin typeface="微软雅黑" panose="020B0503020204020204" pitchFamily="34" charset="-122"/>
                <a:ea typeface="微软雅黑" panose="020B0503020204020204" pitchFamily="34" charset="-122"/>
              </a:rPr>
              <a:t>《猫鼠之夜》</a:t>
            </a:r>
            <a:endParaRPr lang="zh-CN" altLang="en-US" sz="2000" b="1" dirty="0" smtClean="0">
              <a:solidFill>
                <a:srgbClr val="00B050"/>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778885" y="1485265"/>
            <a:ext cx="5271770"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编导：李梅</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作曲：薛永嘉</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参演单位：广东省茂名市梅舞嘉音小明星训练营</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778580" y="2545736"/>
            <a:ext cx="4824536" cy="1753235"/>
          </a:xfrm>
          <a:prstGeom prst="rect">
            <a:avLst/>
          </a:prstGeom>
          <a:noFill/>
        </p:spPr>
        <p:txBody>
          <a:bodyPr wrap="square" rtlCol="0">
            <a:spAutoFit/>
          </a:bodyPr>
          <a:lstStyle/>
          <a:p>
            <a:pPr algn="just" fontAlgn="auto">
              <a:lnSpc>
                <a:spcPct val="150000"/>
              </a:lnSpc>
            </a:pPr>
            <a:r>
              <a:rPr sz="1200" dirty="0">
                <a:solidFill>
                  <a:schemeClr val="accent1"/>
                </a:solidFill>
                <a:latin typeface="微软雅黑" panose="020B0503020204020204" pitchFamily="34" charset="-122"/>
                <a:ea typeface="微软雅黑" panose="020B0503020204020204" pitchFamily="34" charset="-122"/>
              </a:rPr>
              <a:t>该舞蹈利用猫是老鼠天敌的这一属性作为故事的主线进行发展。在舞蹈动作设计上，编导抓住了猫和老鼠不同的动作特征进行编创，将猫与老鼠表现得惟妙惟肖。在舞蹈中猫与老鼠斗智斗勇，它们追逐、打斗、喝酒、跳探戈，经过场场激烈的斗争，最终猫凭借着自己的聪明智慧和勇气将老鼠一网打尽。舞蹈形象生动有趣，故事情节紧凑，给观众带来了一幅既幽默又有趣的场景。</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09245" y="1903730"/>
            <a:ext cx="3418840" cy="208597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rgbClr val="00B050"/>
                </a:solidFill>
                <a:latin typeface="微软雅黑" panose="020B0503020204020204" pitchFamily="34" charset="-122"/>
                <a:ea typeface="微软雅黑" panose="020B0503020204020204" pitchFamily="34" charset="-122"/>
              </a:rPr>
              <a:t>《我可喜欢你》</a:t>
            </a:r>
            <a:endParaRPr lang="zh-CN" altLang="en-US" sz="2000" b="1" dirty="0" smtClean="0">
              <a:solidFill>
                <a:srgbClr val="00B050"/>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922395" y="982345"/>
            <a:ext cx="4824730"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编导：曹尔瑞</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作曲：张晓亦</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指导教师：张晓亦、孟蔚汐、李亮</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参演单位：河南省开封市蓓蕾少儿艺校、河南省开封市教育系统幼儿园</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922090" y="2689246"/>
            <a:ext cx="4824536" cy="1753235"/>
          </a:xfrm>
          <a:prstGeom prst="rect">
            <a:avLst/>
          </a:prstGeom>
          <a:noFill/>
        </p:spPr>
        <p:txBody>
          <a:bodyPr wrap="square" rtlCol="0">
            <a:spAutoFit/>
          </a:bodyPr>
          <a:lstStyle/>
          <a:p>
            <a:pPr algn="just" fontAlgn="auto">
              <a:lnSpc>
                <a:spcPct val="150000"/>
              </a:lnSpc>
            </a:pPr>
            <a:r>
              <a:rPr sz="1200" dirty="0">
                <a:solidFill>
                  <a:schemeClr val="accent1"/>
                </a:solidFill>
                <a:latin typeface="微软雅黑" panose="020B0503020204020204" pitchFamily="34" charset="-122"/>
                <a:ea typeface="微软雅黑" panose="020B0503020204020204" pitchFamily="34" charset="-122"/>
              </a:rPr>
              <a:t>该作品获得第五届“小荷风采”全国少儿舞蹈展演“小荷之星”奖。</a:t>
            </a:r>
            <a:endParaRPr sz="1200" dirty="0">
              <a:solidFill>
                <a:schemeClr val="accent1"/>
              </a:solidFill>
              <a:latin typeface="微软雅黑" panose="020B0503020204020204" pitchFamily="34" charset="-122"/>
              <a:ea typeface="微软雅黑" panose="020B0503020204020204" pitchFamily="34" charset="-122"/>
            </a:endParaRPr>
          </a:p>
          <a:p>
            <a:pPr algn="just" fontAlgn="auto">
              <a:lnSpc>
                <a:spcPct val="150000"/>
              </a:lnSpc>
            </a:pPr>
            <a:r>
              <a:rPr sz="1200" dirty="0">
                <a:solidFill>
                  <a:schemeClr val="accent1"/>
                </a:solidFill>
                <a:latin typeface="微软雅黑" panose="020B0503020204020204" pitchFamily="34" charset="-122"/>
                <a:ea typeface="微软雅黑" panose="020B0503020204020204" pitchFamily="34" charset="-122"/>
              </a:rPr>
              <a:t>幼儿舞蹈《我可喜欢你》抓住孩子们日常生活中单纯而幼稚的心理活动和情感取向，喜欢生活中每个熟悉的人，同时也需要同伴、长辈给予的关爱，选择了日常生活中孩子们已有的生活经验“吃”“玩”“做游戏”“摔跤”等典型的舞蹈形象贯穿整个舞蹈作品。</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19405" y="1661795"/>
            <a:ext cx="3459480" cy="2239010"/>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rgbClr val="00B050"/>
                </a:solidFill>
                <a:latin typeface="微软雅黑" panose="020B0503020204020204" pitchFamily="34" charset="-122"/>
                <a:ea typeface="微软雅黑" panose="020B0503020204020204" pitchFamily="34" charset="-122"/>
              </a:rPr>
              <a:t>《兔气扬眉》</a:t>
            </a:r>
            <a:endParaRPr lang="zh-CN" altLang="en-US" sz="2000" b="1" dirty="0" smtClean="0">
              <a:solidFill>
                <a:srgbClr val="00B050"/>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922395" y="1412875"/>
            <a:ext cx="4824730"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编导：李梅</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作曲：薛永嘉</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参演单位：广东省茂名市梅舞嘉音小明星训练营</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922090" y="2473981"/>
            <a:ext cx="4824536" cy="1476375"/>
          </a:xfrm>
          <a:prstGeom prst="rect">
            <a:avLst/>
          </a:prstGeom>
          <a:noFill/>
        </p:spPr>
        <p:txBody>
          <a:bodyPr wrap="square" rtlCol="0">
            <a:spAutoFit/>
          </a:bodyPr>
          <a:lstStyle/>
          <a:p>
            <a:pPr algn="just" fontAlgn="auto">
              <a:lnSpc>
                <a:spcPct val="150000"/>
              </a:lnSpc>
            </a:pPr>
            <a:r>
              <a:rPr sz="1200" dirty="0">
                <a:solidFill>
                  <a:schemeClr val="accent1"/>
                </a:solidFill>
                <a:latin typeface="微软雅黑" panose="020B0503020204020204" pitchFamily="34" charset="-122"/>
                <a:ea typeface="微软雅黑" panose="020B0503020204020204" pitchFamily="34" charset="-122"/>
              </a:rPr>
              <a:t>此作品是李梅编导在《猫鼠之夜》后推出的又一作品，题材继续选取儿童故事，舞蹈动作根据大灰狼与小白兔的形象进行捕捉，舞蹈表现了大灰狼与小白兔之间斗智斗勇的精彩故事。《兔气扬眉》作品的动作设计与人物形象十分吻合，小白兔聪明可爱，而大灰狼阴险狡猾，作品充满了童真童趣。</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34010" y="1651000"/>
            <a:ext cx="3561715" cy="2167890"/>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2804325" y="2310863"/>
            <a:ext cx="4534535" cy="521970"/>
          </a:xfrm>
          <a:prstGeom prst="rect">
            <a:avLst/>
          </a:prstGeom>
          <a:noFill/>
        </p:spPr>
        <p:txBody>
          <a:bodyPr wrap="none" rtlCol="0">
            <a:spAutoFit/>
          </a:bodyPr>
          <a:lstStyle/>
          <a:p>
            <a:pPr marL="0" lvl="1" algn="l"/>
            <a:r>
              <a:rPr lang="zh-CN" altLang="en-US" sz="2800" b="1" spc="300" dirty="0" smtClean="0">
                <a:solidFill>
                  <a:schemeClr val="bg1"/>
                </a:solidFill>
                <a:latin typeface="方正小标宋简体" panose="02010601030101010101" pitchFamily="65" charset="-122"/>
                <a:ea typeface="方正小标宋简体" panose="02010601030101010101" pitchFamily="65" charset="-122"/>
              </a:rPr>
              <a:t>第一节　古典舞作品赏析</a:t>
            </a:r>
            <a:endParaRPr lang="zh-CN" altLang="en-US" sz="2800" b="1" spc="300" dirty="0" smtClean="0">
              <a:solidFill>
                <a:schemeClr val="bg1"/>
              </a:solidFill>
              <a:latin typeface="方正小标宋简体" panose="02010601030101010101" pitchFamily="65" charset="-122"/>
              <a:ea typeface="方正小标宋简体" panose="02010601030101010101" pitchFamily="65" charset="-122"/>
            </a:endParaRPr>
          </a:p>
        </p:txBody>
      </p:sp>
      <p:cxnSp>
        <p:nvCxnSpPr>
          <p:cNvPr id="8" name="直接连接符 7"/>
          <p:cNvCxnSpPr/>
          <p:nvPr/>
        </p:nvCxnSpPr>
        <p:spPr>
          <a:xfrm>
            <a:off x="2878457" y="3003798"/>
            <a:ext cx="326808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l="59849" t="69761" r="28339"/>
          <a:stretch>
            <a:fillRect/>
          </a:stretch>
        </p:blipFill>
        <p:spPr>
          <a:xfrm>
            <a:off x="1100812" y="1185436"/>
            <a:ext cx="1800200" cy="2592288"/>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ppt_x</p:attrName>
                                        </p:attrNameLst>
                                      </p:cBhvr>
                                      <p:tavLst>
                                        <p:tav tm="0">
                                          <p:val>
                                            <p:strVal val="#ppt_x-#ppt_w*1.125000"/>
                                          </p:val>
                                        </p:tav>
                                        <p:tav tm="100000">
                                          <p:val>
                                            <p:strVal val="#ppt_x"/>
                                          </p:val>
                                        </p:tav>
                                      </p:tavLst>
                                    </p:anim>
                                    <p:animEffect transition="in" filter="wipe(right)">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rgbClr val="00B050"/>
                </a:solidFill>
                <a:latin typeface="微软雅黑" panose="020B0503020204020204" pitchFamily="34" charset="-122"/>
                <a:ea typeface="微软雅黑" panose="020B0503020204020204" pitchFamily="34" charset="-122"/>
              </a:rPr>
              <a:t>《下雪了，真滑》</a:t>
            </a:r>
            <a:endParaRPr lang="zh-CN" altLang="en-US" sz="2000" b="1" dirty="0" smtClean="0">
              <a:solidFill>
                <a:srgbClr val="00B050"/>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922395" y="1197610"/>
            <a:ext cx="4824730"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编导：曹尔瑞</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rgbClr val="00B050"/>
                </a:solidFill>
                <a:uFillTx/>
                <a:latin typeface="微软雅黑" panose="020B0503020204020204" pitchFamily="34" charset="-122"/>
                <a:ea typeface="微软雅黑" panose="020B0503020204020204" pitchFamily="34" charset="-122"/>
              </a:rPr>
              <a:t>参演单位：河南省开封市蓓蕾少儿艺术团</a:t>
            </a:r>
            <a:endParaRPr lang="zh-CN" altLang="en-US" sz="1400" dirty="0" smtClean="0">
              <a:solidFill>
                <a:srgbClr val="00B050"/>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922090" y="1934866"/>
            <a:ext cx="4824536" cy="2030095"/>
          </a:xfrm>
          <a:prstGeom prst="rect">
            <a:avLst/>
          </a:prstGeom>
          <a:noFill/>
        </p:spPr>
        <p:txBody>
          <a:bodyPr wrap="square" rtlCol="0">
            <a:spAutoFit/>
          </a:bodyPr>
          <a:lstStyle/>
          <a:p>
            <a:pPr algn="just" fontAlgn="auto">
              <a:lnSpc>
                <a:spcPct val="150000"/>
              </a:lnSpc>
            </a:pPr>
            <a:r>
              <a:rPr sz="1200" dirty="0">
                <a:solidFill>
                  <a:schemeClr val="accent1"/>
                </a:solidFill>
                <a:latin typeface="微软雅黑" panose="020B0503020204020204" pitchFamily="34" charset="-122"/>
                <a:ea typeface="微软雅黑" panose="020B0503020204020204" pitchFamily="34" charset="-122"/>
              </a:rPr>
              <a:t>该作品获得第四届“小荷风采”全国少儿舞蹈展演一等奖。</a:t>
            </a:r>
            <a:endParaRPr sz="1200" dirty="0">
              <a:solidFill>
                <a:schemeClr val="accent1"/>
              </a:solidFill>
              <a:latin typeface="微软雅黑" panose="020B0503020204020204" pitchFamily="34" charset="-122"/>
              <a:ea typeface="微软雅黑" panose="020B0503020204020204" pitchFamily="34" charset="-122"/>
            </a:endParaRPr>
          </a:p>
          <a:p>
            <a:pPr algn="just" fontAlgn="auto">
              <a:lnSpc>
                <a:spcPct val="150000"/>
              </a:lnSpc>
            </a:pPr>
            <a:r>
              <a:rPr sz="1200" dirty="0">
                <a:solidFill>
                  <a:schemeClr val="accent1"/>
                </a:solidFill>
                <a:latin typeface="微软雅黑" panose="020B0503020204020204" pitchFamily="34" charset="-122"/>
                <a:ea typeface="微软雅黑" panose="020B0503020204020204" pitchFamily="34" charset="-122"/>
              </a:rPr>
              <a:t>生活在北方的小朋友都应该对这个舞蹈具有深刻的感受，该题材选自于下雪后，小朋友们在雪地里玩耍的场景，表现了下雪后，小朋友们雪地里摔倒、爬起、再继续摔倒的童年趣事。此舞蹈抓住了生活在北方城市的小朋友下雪后的一种特殊的童年乐趣，将原本生活化的动作加工、提炼，形成了符合该舞蹈的语汇，表现了孩子们天真烂漫的性格以及童年欢乐的生活。</a:t>
            </a:r>
            <a:endParaRPr sz="12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30200" y="1468120"/>
            <a:ext cx="3591560" cy="2378710"/>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59800"/>
          <a:stretch>
            <a:fillRect/>
          </a:stretch>
        </p:blipFill>
        <p:spPr>
          <a:xfrm>
            <a:off x="0" y="3075806"/>
            <a:ext cx="9144000" cy="2067694"/>
          </a:xfrm>
          <a:prstGeom prst="rect">
            <a:avLst/>
          </a:prstGeom>
        </p:spPr>
      </p:pic>
      <p:graphicFrame>
        <p:nvGraphicFramePr>
          <p:cNvPr id="3" name="对象 2"/>
          <p:cNvGraphicFramePr>
            <a:graphicFrameLocks noChangeAspect="1"/>
          </p:cNvGraphicFramePr>
          <p:nvPr/>
        </p:nvGraphicFramePr>
        <p:xfrm>
          <a:off x="3923928" y="699542"/>
          <a:ext cx="1368152" cy="1265096"/>
        </p:xfrm>
        <a:graphic>
          <a:graphicData uri="http://schemas.openxmlformats.org/presentationml/2006/ole">
            <mc:AlternateContent xmlns:mc="http://schemas.openxmlformats.org/markup-compatibility/2006">
              <mc:Choice xmlns:v="urn:schemas-microsoft-com:vml" Requires="v">
                <p:oleObj spid="_x0000_s2057" name="CorelDRAW" r:id="rId2" imgW="2451100" imgH="2273300" progId="CorelDRAW.Graphic.14">
                  <p:embed/>
                </p:oleObj>
              </mc:Choice>
              <mc:Fallback>
                <p:oleObj name="CorelDRAW" r:id="rId2" imgW="2451100" imgH="2273300" progId="CorelDRAW.Graphic.14">
                  <p:embed/>
                  <p:pic>
                    <p:nvPicPr>
                      <p:cNvPr id="0" name="图片 2056"/>
                      <p:cNvPicPr/>
                      <p:nvPr/>
                    </p:nvPicPr>
                    <p:blipFill>
                      <a:blip r:embed="rId3"/>
                      <a:stretch>
                        <a:fillRect/>
                      </a:stretch>
                    </p:blipFill>
                    <p:spPr>
                      <a:xfrm>
                        <a:off x="3923928" y="699542"/>
                        <a:ext cx="1368152" cy="1265096"/>
                      </a:xfrm>
                      <a:prstGeom prst="rect">
                        <a:avLst/>
                      </a:prstGeom>
                    </p:spPr>
                  </p:pic>
                </p:oleObj>
              </mc:Fallback>
            </mc:AlternateContent>
          </a:graphicData>
        </a:graphic>
      </p:graphicFrame>
      <p:sp>
        <p:nvSpPr>
          <p:cNvPr id="4" name="Text Box 2"/>
          <p:cNvSpPr txBox="1">
            <a:spLocks noChangeArrowheads="1"/>
          </p:cNvSpPr>
          <p:nvPr/>
        </p:nvSpPr>
        <p:spPr bwMode="auto">
          <a:xfrm>
            <a:off x="1687839" y="2030961"/>
            <a:ext cx="5840730" cy="1208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zh-CN" altLang="en-US" sz="6600" baseline="0" dirty="0" smtClean="0">
                <a:solidFill>
                  <a:srgbClr val="080808"/>
                </a:solidFill>
                <a:latin typeface="方正小标宋简体" panose="02010601030101010101" pitchFamily="65" charset="-122"/>
                <a:ea typeface="方正小标宋简体" panose="02010601030101010101" pitchFamily="65" charset="-122"/>
              </a:rPr>
              <a:t>谢谢观看</a:t>
            </a:r>
            <a:endParaRPr lang="zh-CN" altLang="en-US" sz="6600" baseline="0" dirty="0" smtClean="0">
              <a:solidFill>
                <a:srgbClr val="080808"/>
              </a:solidFill>
              <a:latin typeface="方正小标宋简体" panose="02010601030101010101" pitchFamily="65" charset="-122"/>
              <a:ea typeface="方正小标宋简体" panose="02010601030101010101" pitchFamily="65" charset="-122"/>
            </a:endParaRPr>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3"/>
                                        </p:tgtEl>
                                      </p:cBhvr>
                                    </p:animEffect>
                                    <p:animScale>
                                      <p:cBhvr>
                                        <p:cTn id="21" dur="250" autoRev="1" fill="hold"/>
                                        <p:tgtEl>
                                          <p:spTgt spid="3"/>
                                        </p:tgtEl>
                                      </p:cBhvr>
                                      <p:by x="105000" y="105000"/>
                                    </p:animScale>
                                  </p:childTnLst>
                                </p:cTn>
                              </p:par>
                            </p:childTnLst>
                          </p:cTn>
                        </p:par>
                        <p:par>
                          <p:cTn id="22" fill="hold">
                            <p:stCondLst>
                              <p:cond delay="500"/>
                            </p:stCondLst>
                            <p:childTnLst>
                              <p:par>
                                <p:cTn id="23" presetID="15" presetClass="entr" presetSubtype="0" fill="hold" grpId="0" nodeType="afterEffect">
                                  <p:stCondLst>
                                    <p:cond delay="0"/>
                                  </p:stCondLst>
                                  <p:iterate type="lt">
                                    <p:tmPct val="10000"/>
                                  </p:iterate>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1799"/>
                            </p:stCondLst>
                            <p:childTnLst>
                              <p:par>
                                <p:cTn id="30" presetID="27" presetClass="emph" presetSubtype="0" fill="remove" grpId="1" nodeType="afterEffect">
                                  <p:stCondLst>
                                    <p:cond delay="0"/>
                                  </p:stCondLst>
                                  <p:iterate type="lt">
                                    <p:tmPct val="10000"/>
                                  </p:iterate>
                                  <p:childTnLst>
                                    <p:animClr clrSpc="rgb" dir="cw">
                                      <p:cBhvr override="childStyle">
                                        <p:cTn id="31" dur="250" autoRev="1" fill="remove"/>
                                        <p:tgtEl>
                                          <p:spTgt spid="4"/>
                                        </p:tgtEl>
                                        <p:attrNameLst>
                                          <p:attrName>style.color</p:attrName>
                                        </p:attrNameLst>
                                      </p:cBhvr>
                                      <p:to>
                                        <a:srgbClr val="FF6600"/>
                                      </p:to>
                                    </p:animClr>
                                    <p:animClr clrSpc="rgb" dir="cw">
                                      <p:cBhvr>
                                        <p:cTn id="32" dur="250" autoRev="1" fill="remove"/>
                                        <p:tgtEl>
                                          <p:spTgt spid="4"/>
                                        </p:tgtEl>
                                        <p:attrNameLst>
                                          <p:attrName>fillcolor</p:attrName>
                                        </p:attrNameLst>
                                      </p:cBhvr>
                                      <p:to>
                                        <a:srgbClr val="FF6600"/>
                                      </p:to>
                                    </p:animClr>
                                    <p:set>
                                      <p:cBhvr>
                                        <p:cTn id="33" dur="250" autoRev="1" fill="remove"/>
                                        <p:tgtEl>
                                          <p:spTgt spid="4"/>
                                        </p:tgtEl>
                                        <p:attrNameLst>
                                          <p:attrName>fill.type</p:attrName>
                                        </p:attrNameLst>
                                      </p:cBhvr>
                                      <p:to>
                                        <p:strVal val="solid"/>
                                      </p:to>
                                    </p:set>
                                    <p:set>
                                      <p:cBhvr>
                                        <p:cTn id="34" dur="250" autoRev="1" fill="remove"/>
                                        <p:tgtEl>
                                          <p:spTgt spid="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55" y="285145"/>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bg1"/>
                </a:solidFill>
                <a:latin typeface="微软雅黑" panose="020B0503020204020204" pitchFamily="34" charset="-122"/>
                <a:ea typeface="微软雅黑" panose="020B0503020204020204" pitchFamily="34" charset="-122"/>
              </a:rPr>
              <a:t>《扇舞丹青》</a:t>
            </a:r>
            <a:r>
              <a:rPr lang="zh-CN" altLang="en-US" sz="2000" dirty="0" smtClean="0">
                <a:solidFill>
                  <a:schemeClr val="bg1"/>
                </a:solidFill>
                <a:latin typeface="微软雅黑" panose="020B0503020204020204" pitchFamily="34" charset="-122"/>
                <a:ea typeface="微软雅黑" panose="020B0503020204020204" pitchFamily="34" charset="-122"/>
              </a:rPr>
              <a:t>（古典女子独舞）</a:t>
            </a:r>
            <a:endParaRPr lang="zh-CN" altLang="en-US" sz="2000" dirty="0" smtClean="0">
              <a:solidFill>
                <a:schemeClr val="bg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922395" y="797560"/>
            <a:ext cx="3088640"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编导：佟睿睿</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表演者：王亚彬</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首演时间：2000 年</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922090" y="1858031"/>
            <a:ext cx="4824536" cy="2861310"/>
          </a:xfrm>
          <a:prstGeom prst="rect">
            <a:avLst/>
          </a:prstGeom>
          <a:noFill/>
        </p:spPr>
        <p:txBody>
          <a:bodyPr wrap="square" rtlCol="0">
            <a:spAutoFit/>
          </a:bodyPr>
          <a:lstStyle/>
          <a:p>
            <a:pPr algn="just" fontAlgn="auto">
              <a:lnSpc>
                <a:spcPct val="150000"/>
              </a:lnSpc>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扇舞是中国传统舞蹈样式之一，丹青则可称作中国传统绘画艺术的“代名词”。当我们看到作品中那酣畅淋漓的飞舞身影，更加体味到书画艺术的潇洒神韵。“《扇舞丹青》借用一把可以延长手臂表现力的折扇，演绎了中华民族书法艺术的神韵之美，动态地展现了‘纸上舞蹈’，塑造出了一个既典雅、高贵，却又不乏刚劲、洒脱的舞蹈形象。舞蹈表演者王亚彬充分调动舞蹈肢体的表现力，透过扇子的舞动和身体的扭动，将中国古典舞的拧、倾、圆、曲的形态巧妙地运用在舞台上……”在第二届 CCTV 电视舞蹈大赛中，《扇舞丹青》拍成了电影作品参赛，通过制作，舞蹈更加突出了水墨丹青的清雅意蕴，舞蹈与绘画由此浑然一体。</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89560" y="1573530"/>
            <a:ext cx="3543935" cy="245173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bg1"/>
                </a:solidFill>
                <a:latin typeface="微软雅黑" panose="020B0503020204020204" pitchFamily="34" charset="-122"/>
                <a:ea typeface="微软雅黑" panose="020B0503020204020204" pitchFamily="34" charset="-122"/>
              </a:rPr>
              <a:t>《春江花月夜》</a:t>
            </a:r>
            <a:r>
              <a:rPr lang="zh-CN" altLang="en-US" sz="2000" dirty="0" smtClean="0">
                <a:solidFill>
                  <a:schemeClr val="bg1"/>
                </a:solidFill>
                <a:latin typeface="微软雅黑" panose="020B0503020204020204" pitchFamily="34" charset="-122"/>
                <a:ea typeface="微软雅黑" panose="020B0503020204020204" pitchFamily="34" charset="-122"/>
              </a:rPr>
              <a:t>（古典女子独舞）</a:t>
            </a:r>
            <a:endParaRPr lang="zh-CN" altLang="en-US" sz="2000" dirty="0" smtClean="0">
              <a:solidFill>
                <a:schemeClr val="bg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922395" y="1345565"/>
            <a:ext cx="3088640"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编导：栗承廉</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编曲：诸信恩</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表演者：陈爱莲</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首演时间：1957 年</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922090" y="2729251"/>
            <a:ext cx="4824536" cy="1476375"/>
          </a:xfrm>
          <a:prstGeom prst="rect">
            <a:avLst/>
          </a:prstGeom>
          <a:noFill/>
        </p:spPr>
        <p:txBody>
          <a:bodyPr wrap="square" rtlCol="0">
            <a:spAutoFit/>
          </a:bodyPr>
          <a:lstStyle/>
          <a:p>
            <a:pPr algn="just" fontAlgn="auto">
              <a:lnSpc>
                <a:spcPct val="150000"/>
              </a:lnSpc>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舞蹈根据同名乐曲《春江花月夜》而作，该曲是柳尧章根据传统琵琶曲《夕阳箫鼓》改编并易名而成。乐曲通过委婉质朴的旋律，流畅多变的节奏，巧妙细腻的配器，丝丝入扣的演奏，形象地描绘了月夜春江的迷人景色，尽情赞颂了江南水乡的姿态万千。舞蹈编导则给了这首乐曲新的诠释，赋予了崭新的艺术形式。</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39725" y="1626235"/>
            <a:ext cx="3530600" cy="241490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bg1"/>
                </a:solidFill>
                <a:latin typeface="微软雅黑" panose="020B0503020204020204" pitchFamily="34" charset="-122"/>
                <a:ea typeface="微软雅黑" panose="020B0503020204020204" pitchFamily="34" charset="-122"/>
              </a:rPr>
              <a:t>《踏歌》</a:t>
            </a:r>
            <a:r>
              <a:rPr lang="zh-CN" altLang="en-US" sz="2000" dirty="0" smtClean="0">
                <a:solidFill>
                  <a:schemeClr val="bg1"/>
                </a:solidFill>
                <a:latin typeface="微软雅黑" panose="020B0503020204020204" pitchFamily="34" charset="-122"/>
                <a:ea typeface="微软雅黑" panose="020B0503020204020204" pitchFamily="34" charset="-122"/>
              </a:rPr>
              <a:t>（古典女子独舞）</a:t>
            </a:r>
            <a:endParaRPr lang="zh-CN" altLang="en-US" sz="2000" dirty="0" smtClean="0">
              <a:solidFill>
                <a:schemeClr val="bg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922395" y="742315"/>
            <a:ext cx="3088640"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编导：孙颖</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词曲：孙颖</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表演者：郑路、刘婕等</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表演团体：北京舞蹈学院</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首演时间：1998 年</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922090" y="2449216"/>
            <a:ext cx="4824536" cy="2306955"/>
          </a:xfrm>
          <a:prstGeom prst="rect">
            <a:avLst/>
          </a:prstGeom>
          <a:noFill/>
        </p:spPr>
        <p:txBody>
          <a:bodyPr wrap="square" rtlCol="0">
            <a:spAutoFit/>
          </a:bodyPr>
          <a:lstStyle/>
          <a:p>
            <a:pPr algn="just" fontAlgn="auto">
              <a:lnSpc>
                <a:spcPct val="150000"/>
              </a:lnSpc>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踏歌”是兴起于汉代，盛行于唐代，歌舞相合的民俗节目。人们在春天到来之时，结伴出行，踏青欢歌。《踏歌》最具独特之处是常在“顺拐”的风格中突然加入不在重拍上的顿步和点地跳步，形成了出乎意料的停顿，好似那流光溢彩之青春勃发里突然发出的一声感怀的叹息。十二位女子摆动肩部、顿地、抬肘、倾头、摆袖、搭袖、甩袖等舞蹈姿态与优美舒缓的歌声形成了平和之美引人思绪万千，并在音乐的停顿之时，形成拧身坐胯的舞姿略略转身回眸一笑，一刹那间粉面桃花，秋波荡漾，青春之歌已经进入观众心中。</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95910" y="1736725"/>
            <a:ext cx="3626485" cy="2186940"/>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bg1"/>
                </a:solidFill>
                <a:latin typeface="微软雅黑" panose="020B0503020204020204" pitchFamily="34" charset="-122"/>
                <a:ea typeface="微软雅黑" panose="020B0503020204020204" pitchFamily="34" charset="-122"/>
              </a:rPr>
              <a:t>《秦王点兵》</a:t>
            </a:r>
            <a:r>
              <a:rPr lang="zh-CN" altLang="en-US" sz="2000" dirty="0" smtClean="0">
                <a:solidFill>
                  <a:schemeClr val="bg1"/>
                </a:solidFill>
                <a:latin typeface="微软雅黑" panose="020B0503020204020204" pitchFamily="34" charset="-122"/>
                <a:ea typeface="微软雅黑" panose="020B0503020204020204" pitchFamily="34" charset="-122"/>
              </a:rPr>
              <a:t>（古典男子四人舞）</a:t>
            </a:r>
            <a:endParaRPr lang="zh-CN" altLang="en-US" sz="2000" dirty="0" smtClean="0">
              <a:solidFill>
                <a:schemeClr val="bg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922395" y="929640"/>
            <a:ext cx="3088640"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编导：陈维亚</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音乐：绛州大鼓</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表演者：李驰、金明、白涛、周蕾</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表演团体：北京舞蹈学院</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首演时间：1995 年</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922090" y="2636541"/>
            <a:ext cx="4824536" cy="2030095"/>
          </a:xfrm>
          <a:prstGeom prst="rect">
            <a:avLst/>
          </a:prstGeom>
          <a:noFill/>
        </p:spPr>
        <p:txBody>
          <a:bodyPr wrap="square" rtlCol="0">
            <a:spAutoFit/>
          </a:bodyPr>
          <a:lstStyle/>
          <a:p>
            <a:pPr algn="just" fontAlgn="auto">
              <a:lnSpc>
                <a:spcPct val="150000"/>
              </a:lnSpc>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该舞的素材来源于举世闻名的秦始皇兵马俑。舞蹈以强劲有力的鼓点与象征生命的呐喊把观众带入秦王点兵的场景中。舞蹈演员们整齐的顿肘、跺地、屈膝集刚毅、果断、强悍、沉稳于一身，常常出现拉弓射箭总在瞬间静止，将中国古代武士的特有鲜明形象准确地带到观众视野中。舞蹈演员在舞台的四个角，通过横向顿移转身逐渐形成圆的构图，使四人舞展现出以小见大，以弱制强的力量，就像中华男儿心中英勇的战歌。</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03530" y="1564640"/>
            <a:ext cx="3514090" cy="240474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137160" y="285115"/>
            <a:ext cx="4041140"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buNone/>
            </a:pPr>
            <a:r>
              <a:rPr lang="zh-CN" altLang="en-US" sz="2000" b="1" dirty="0" smtClean="0">
                <a:solidFill>
                  <a:schemeClr val="bg1"/>
                </a:solidFill>
                <a:latin typeface="微软雅黑" panose="020B0503020204020204" pitchFamily="34" charset="-122"/>
                <a:ea typeface="微软雅黑" panose="020B0503020204020204" pitchFamily="34" charset="-122"/>
              </a:rPr>
              <a:t>《荷花舞》</a:t>
            </a:r>
            <a:r>
              <a:rPr lang="zh-CN" altLang="en-US" sz="2000" dirty="0" smtClean="0">
                <a:solidFill>
                  <a:schemeClr val="bg1"/>
                </a:solidFill>
                <a:latin typeface="微软雅黑" panose="020B0503020204020204" pitchFamily="34" charset="-122"/>
                <a:ea typeface="微软雅黑" panose="020B0503020204020204" pitchFamily="34" charset="-122"/>
              </a:rPr>
              <a:t>（女子群舞）</a:t>
            </a:r>
            <a:endParaRPr lang="zh-CN" altLang="en-US" sz="2000" dirty="0" smtClean="0">
              <a:solidFill>
                <a:schemeClr val="bg1"/>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3922395" y="869950"/>
            <a:ext cx="3088640"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编导：戴爱莲</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作曲：刘炽、乔谷</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表演者：徐杰等</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表演团体：中央歌舞团</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a:p>
            <a:pPr eaLnBrk="1" fontAlgn="auto" hangingPunct="1">
              <a:lnSpc>
                <a:spcPct val="150000"/>
              </a:lnSpc>
              <a:spcBef>
                <a:spcPct val="0"/>
              </a:spcBef>
              <a:buNone/>
              <a:defRPr/>
            </a:pPr>
            <a:r>
              <a:rPr lang="zh-CN" altLang="en-US" sz="1400" dirty="0" smtClean="0">
                <a:solidFill>
                  <a:schemeClr val="bg1"/>
                </a:solidFill>
                <a:uFillTx/>
                <a:latin typeface="微软雅黑" panose="020B0503020204020204" pitchFamily="34" charset="-122"/>
                <a:ea typeface="微软雅黑" panose="020B0503020204020204" pitchFamily="34" charset="-122"/>
              </a:rPr>
              <a:t>首演时间：1953 年</a:t>
            </a:r>
            <a:endParaRPr lang="zh-CN" altLang="en-US" sz="1400" dirty="0" smtClean="0">
              <a:solidFill>
                <a:schemeClr val="bg1"/>
              </a:solidFill>
              <a:uFillTx/>
              <a:latin typeface="微软雅黑" panose="020B0503020204020204" pitchFamily="34" charset="-122"/>
              <a:ea typeface="微软雅黑" panose="020B0503020204020204" pitchFamily="34" charset="-122"/>
            </a:endParaRPr>
          </a:p>
        </p:txBody>
      </p:sp>
      <p:sp>
        <p:nvSpPr>
          <p:cNvPr id="10" name="TextBox 8"/>
          <p:cNvSpPr txBox="1"/>
          <p:nvPr/>
        </p:nvSpPr>
        <p:spPr>
          <a:xfrm>
            <a:off x="3922090" y="2576851"/>
            <a:ext cx="4824536" cy="2030095"/>
          </a:xfrm>
          <a:prstGeom prst="rect">
            <a:avLst/>
          </a:prstGeom>
          <a:noFill/>
        </p:spPr>
        <p:txBody>
          <a:bodyPr wrap="square" rtlCol="0">
            <a:spAutoFit/>
          </a:bodyPr>
          <a:lstStyle/>
          <a:p>
            <a:pPr algn="just" fontAlgn="auto">
              <a:lnSpc>
                <a:spcPct val="150000"/>
              </a:lnSpc>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这是一个艺术欣赏价值很高的女子群舞，具有意境美、神态美、动作美和构图美的特点。作品巧妙地利用了荷花出淤泥而不染的特性，用拟人化的艺术手法，描绘了宁静致远的艺术境界，充分表达了人民大众对新生祖国的赞美和对和平生活的向往。舞蹈大量使用了“圆场步”，使舞者的足部掩藏于荷花盘下，观众几乎感受不到演员脚下的移动，加之演员摇身的婀娜姿态，那几乎是一种语言难以传达的美。整个舞蹈洋溢着丰富的动感，流畅之际而又完美工整，颇有天作之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19075" y="1882140"/>
            <a:ext cx="3681730" cy="2155825"/>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heme/theme1.xml><?xml version="1.0" encoding="utf-8"?>
<a:theme xmlns:a="http://schemas.openxmlformats.org/drawingml/2006/main" name="Office 主题​​">
  <a:themeElements>
    <a:clrScheme name="自定义 3558">
      <a:dk1>
        <a:srgbClr val="F02F72"/>
      </a:dk1>
      <a:lt1>
        <a:srgbClr val="0089E1"/>
      </a:lt1>
      <a:dk2>
        <a:srgbClr val="B2B2B2"/>
      </a:dk2>
      <a:lt2>
        <a:srgbClr val="F38000"/>
      </a:lt2>
      <a:accent1>
        <a:srgbClr val="000000"/>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7420</Words>
  <Application>WPS 演示</Application>
  <PresentationFormat>全屏显示(16:9)</PresentationFormat>
  <Paragraphs>352</Paragraphs>
  <Slides>41</Slides>
  <Notes>36</Notes>
  <HiddenSlides>0</HiddenSlides>
  <MMClips>1</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60" baseType="lpstr">
      <vt:lpstr>Arial</vt:lpstr>
      <vt:lpstr>宋体</vt:lpstr>
      <vt:lpstr>Wingdings</vt:lpstr>
      <vt:lpstr>方正小标宋简体</vt:lpstr>
      <vt:lpstr>微软雅黑</vt:lpstr>
      <vt:lpstr>Calibri</vt:lpstr>
      <vt:lpstr>Arial Unicode MS</vt:lpstr>
      <vt:lpstr>方正兰亭黑_GBK</vt:lpstr>
      <vt:lpstr>Arial Narrow</vt:lpstr>
      <vt:lpstr>Calibri</vt:lpstr>
      <vt:lpstr>Impact</vt:lpstr>
      <vt:lpstr>方正正黑简体</vt:lpstr>
      <vt:lpstr>ITC Avant Garde Std Bk</vt:lpstr>
      <vt:lpstr>方正兰亭细黑_GBK</vt:lpstr>
      <vt:lpstr>汉仪菱心体简</vt:lpstr>
      <vt:lpstr>黑体</vt:lpstr>
      <vt:lpstr>Govory</vt:lpstr>
      <vt:lpstr>Office 主题​​</vt:lpstr>
      <vt:lpstr>CorelDRAW.Graphic.14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cp:keywords>tukuppt</cp:keywords>
  <cp:lastModifiedBy>看星星的女孩</cp:lastModifiedBy>
  <cp:revision>7</cp:revision>
  <dcterms:created xsi:type="dcterms:W3CDTF">2014-06-06T07:22:00Z</dcterms:created>
  <dcterms:modified xsi:type="dcterms:W3CDTF">2019-03-08T07:07:28Z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