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3"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289" r:id="rId3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89ED"/>
    <a:srgbClr val="14143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3292" autoAdjust="0"/>
    <p:restoredTop sz="94700" autoAdjust="0"/>
  </p:normalViewPr>
  <p:slideViewPr>
    <p:cSldViewPr snapToGrid="0">
      <p:cViewPr>
        <p:scale>
          <a:sx n="75" d="100"/>
          <a:sy n="75" d="100"/>
        </p:scale>
        <p:origin x="1680" y="50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椭圆 3"/>
          <p:cNvSpPr/>
          <p:nvPr userDrawn="1"/>
        </p:nvSpPr>
        <p:spPr>
          <a:xfrm>
            <a:off x="1880425" y="472573"/>
            <a:ext cx="4198353" cy="419835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grpSp>
        <p:nvGrpSpPr>
          <p:cNvPr id="4" name="组合 3"/>
          <p:cNvGrpSpPr/>
          <p:nvPr userDrawn="1"/>
        </p:nvGrpSpPr>
        <p:grpSpPr>
          <a:xfrm>
            <a:off x="0" y="0"/>
            <a:ext cx="9144000" cy="5143500"/>
            <a:chOff x="0" y="0"/>
            <a:chExt cx="9144000" cy="514350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nvSpPr>
          <p:spPr>
            <a:xfrm>
              <a:off x="698500" y="0"/>
              <a:ext cx="77724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userDrawn="1"/>
        </p:nvCxnSpPr>
        <p:spPr>
          <a:xfrm>
            <a:off x="2184400" y="368300"/>
            <a:ext cx="49022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3620306" y="131293"/>
            <a:ext cx="2072899" cy="6434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1590040" y="2332355"/>
            <a:ext cx="4764405" cy="1002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4400" b="1" dirty="0">
                <a:solidFill>
                  <a:schemeClr val="accent1"/>
                </a:solidFill>
                <a:latin typeface="Arial" panose="020B0604020202020204" pitchFamily="34" charset="0"/>
                <a:ea typeface="时尚中黑简体" panose="01010104010101010101" pitchFamily="2" charset="-122"/>
                <a:sym typeface="Arial" panose="020B0604020202020204" pitchFamily="34" charset="0"/>
              </a:rPr>
              <a:t>中国古典舞身韵</a:t>
            </a:r>
            <a:endParaRPr lang="zh-CN" altLang="en-US" sz="4400" b="1" dirty="0">
              <a:solidFill>
                <a:schemeClr val="accent1"/>
              </a:solidFill>
              <a:latin typeface="Arial" panose="020B0604020202020204" pitchFamily="34" charset="0"/>
              <a:ea typeface="时尚中黑简体" panose="01010104010101010101" pitchFamily="2" charset="-122"/>
              <a:sym typeface="Arial" panose="020B0604020202020204" pitchFamily="34" charset="0"/>
            </a:endParaRPr>
          </a:p>
        </p:txBody>
      </p:sp>
      <p:sp>
        <p:nvSpPr>
          <p:cNvPr id="2" name="文本框 1"/>
          <p:cNvSpPr txBox="1"/>
          <p:nvPr/>
        </p:nvSpPr>
        <p:spPr>
          <a:xfrm>
            <a:off x="3271520" y="1804035"/>
            <a:ext cx="1402080" cy="583565"/>
          </a:xfrm>
          <a:prstGeom prst="rect">
            <a:avLst/>
          </a:prstGeom>
          <a:noFill/>
        </p:spPr>
        <p:txBody>
          <a:bodyPr wrap="none" rtlCol="0">
            <a:spAutoFit/>
          </a:bodyPr>
          <a:p>
            <a:r>
              <a:rPr lang="zh-CN" altLang="en-US" sz="3200">
                <a:solidFill>
                  <a:schemeClr val="accent1"/>
                </a:solidFill>
                <a:latin typeface="微软雅黑" panose="020B0503020204020204" pitchFamily="34" charset="-122"/>
                <a:ea typeface="微软雅黑" panose="020B0503020204020204" pitchFamily="34" charset="-122"/>
              </a:rPr>
              <a:t>第四章</a:t>
            </a:r>
            <a:endParaRPr lang="zh-CN" altLang="en-US" sz="320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1100"/>
                                        <p:tgtEl>
                                          <p:spTgt spid="7"/>
                                        </p:tgtEl>
                                      </p:cBhvr>
                                    </p:animEffect>
                                    <p:anim calcmode="lin" valueType="num">
                                      <p:cBhvr>
                                        <p:cTn id="8" dur="1100" fill="hold"/>
                                        <p:tgtEl>
                                          <p:spTgt spid="7"/>
                                        </p:tgtEl>
                                        <p:attrNameLst>
                                          <p:attrName>style.rotation</p:attrName>
                                        </p:attrNameLst>
                                      </p:cBhvr>
                                      <p:tavLst>
                                        <p:tav tm="0">
                                          <p:val>
                                            <p:fltVal val="720"/>
                                          </p:val>
                                        </p:tav>
                                        <p:tav tm="100000">
                                          <p:val>
                                            <p:fltVal val="0"/>
                                          </p:val>
                                        </p:tav>
                                      </p:tavLst>
                                    </p:anim>
                                    <p:anim calcmode="lin" valueType="num">
                                      <p:cBhvr>
                                        <p:cTn id="9" dur="1100" fill="hold"/>
                                        <p:tgtEl>
                                          <p:spTgt spid="7"/>
                                        </p:tgtEl>
                                        <p:attrNameLst>
                                          <p:attrName>ppt_h</p:attrName>
                                        </p:attrNameLst>
                                      </p:cBhvr>
                                      <p:tavLst>
                                        <p:tav tm="0">
                                          <p:val>
                                            <p:fltVal val="0"/>
                                          </p:val>
                                        </p:tav>
                                        <p:tav tm="100000">
                                          <p:val>
                                            <p:strVal val="#ppt_h"/>
                                          </p:val>
                                        </p:tav>
                                      </p:tavLst>
                                    </p:anim>
                                    <p:anim calcmode="lin" valueType="num">
                                      <p:cBhvr>
                                        <p:cTn id="10" dur="11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641985"/>
            <a:ext cx="7289165" cy="1198880"/>
          </a:xfrm>
          <a:prstGeom prst="rect">
            <a:avLst/>
          </a:prstGeom>
          <a:noFill/>
        </p:spPr>
        <p:txBody>
          <a:bodyPr wrap="square" rtlCol="0">
            <a:spAutoFit/>
          </a:bodyPr>
          <a:lstStyle/>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3 按掌位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一臂曲肘，掌心向下，按在胸前，距胸口约 15 厘米，手型兰花掌。（图 4-9）</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4 单托掌</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一臂长弧形托于头上前方，保持手臂的流畅，掌心向上，指尖向里，手型保持兰花掌。（图 4-10）</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459990" y="1896745"/>
            <a:ext cx="4441190" cy="3020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572135"/>
            <a:ext cx="7289165" cy="1753235"/>
          </a:xfrm>
          <a:prstGeom prst="rect">
            <a:avLst/>
          </a:prstGeom>
          <a:noFill/>
        </p:spPr>
        <p:txBody>
          <a:bodyPr wrap="square" rtlCol="0">
            <a:spAutoFit/>
          </a:bodyPr>
          <a:lstStyle/>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5 双托掌</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即双手做托掌位，动作同上。（图 4-11）</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6 托按掌</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即一手托掌，一手按掌的位置，托掌在额头正中上方，身体对 2 点，眼睛看 8 点。（图 4-12）</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7 山膀按掌</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即一手做按掌位，一手山膀位，动作要领同上。（图 4-13）</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122170" y="2395220"/>
            <a:ext cx="5117465" cy="2670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572135"/>
            <a:ext cx="7289165" cy="1476375"/>
          </a:xfrm>
          <a:prstGeom prst="rect">
            <a:avLst/>
          </a:prstGeom>
          <a:noFill/>
        </p:spPr>
        <p:txBody>
          <a:bodyPr wrap="square" rtlCol="0">
            <a:spAutoFit/>
          </a:bodyPr>
          <a:lstStyle/>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8 顺风旗</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一手单山膀，一手托掌位。（图 4-14）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9 双提襟</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双手握紧，提于胯旁，拳眼与跨相平，肘架起，手臂保持弧线，手腕略翘，左肩微向前，眼睛看右</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手方向，注意不要耸肩。（图 4-15）</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694305" y="2048510"/>
            <a:ext cx="3973830" cy="3013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662940"/>
            <a:ext cx="7289165" cy="1476375"/>
          </a:xfrm>
          <a:prstGeom prst="rect">
            <a:avLst/>
          </a:prstGeom>
          <a:noFill/>
        </p:spPr>
        <p:txBody>
          <a:bodyPr wrap="square" rtlCol="0">
            <a:spAutoFit/>
          </a:bodyPr>
          <a:lstStyle/>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（三）基本脚型</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 勾脚：脚趾与膝盖保持垂直，脚心上翻，脚跟向前伸，踝关节向上弯曲，拇指带动全脚向上回勾，</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到最大限度，脚心向上翻。（图 4-16）</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2. 绷脚：脚趾与膝盖保持直线，大脚趾向下压，脚背向外绷起，脚尖到大腿跟保持在一条直线内。</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（图 4-17）</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298065" y="2139315"/>
            <a:ext cx="4765675" cy="2400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872490"/>
            <a:ext cx="7289165" cy="645160"/>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3. 㧟脚：在勾脚的状态下，踝关节向脚的内侧做横摆动作，脚腕向里用力，脚背外翻。（图 4-18）</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4. 勾脚趾：脚背与膝盖保持直线，大脚趾往回勾，趾关节弯曲。（图 4-19）</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902460" y="1911350"/>
            <a:ext cx="5339715" cy="2837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565150"/>
            <a:ext cx="7289165" cy="1753235"/>
          </a:xfrm>
          <a:prstGeom prst="rect">
            <a:avLst/>
          </a:prstGeom>
          <a:noFill/>
        </p:spPr>
        <p:txBody>
          <a:bodyPr wrap="square" rtlCol="0">
            <a:spAutoFit/>
          </a:bodyPr>
          <a:lstStyle/>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（四）基本脚位</a:t>
            </a:r>
            <a:endPar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1 小八字垂手站</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这是最自然松弛的状态，身体直立，双肩放松，双臂自然下垂，头对正前方，双目</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平视，双脚成自然状小八字。（图 4-20）</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2 小八字背手站</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脚下动作同上，但双臂背于身后，双肘微向内旋，双手手背贴于胯下。（图 4-21）</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034030" y="2318385"/>
            <a:ext cx="3075940" cy="2738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565150"/>
            <a:ext cx="7289165" cy="1476375"/>
          </a:xfrm>
          <a:prstGeom prst="rect">
            <a:avLst/>
          </a:prstGeom>
          <a:noFill/>
        </p:spPr>
        <p:txBody>
          <a:bodyPr wrap="square" rtlCol="0">
            <a:spAutoFit/>
          </a:bodyPr>
          <a:lstStyle/>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3 丁字步垂手站</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脚站丁字步，头和前脚尖对 8 点，身体向 2 点，小腹收紧，气息上提，双目平视，双臂自然下垂。</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（图 4-22）</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4 丁字步背手站</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脚下丁字步，双手成背手状，要求同上。（图 4-23）</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790190" y="2041525"/>
            <a:ext cx="3563620" cy="2979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446405"/>
            <a:ext cx="7289165" cy="2306955"/>
          </a:xfrm>
          <a:prstGeom prst="rect">
            <a:avLst/>
          </a:prstGeom>
          <a:noFill/>
        </p:spPr>
        <p:txBody>
          <a:bodyPr wrap="square" rtlCol="0">
            <a:spAutoFit/>
          </a:bodyPr>
          <a:lstStyle/>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5 踏步位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要求在丁字步基础上，后脚自然虚踏于后，前脚掌踏地，身体重心微微向前，其他要求同上，手的位置可自然下垂，也可背手。（图 4-24）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6 旁点步站</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在小八字步基础上，一脚虚点于旁，双手背于身后，其他同小八字位。（图 4-25）</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7 前点步站</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在丁字步的基础上，前脚虚点于前，重心在后脚上，身体微微横拧，头和脚尖方向相反。双手可自然下垂，也可背于身后。（图 4-26）</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349500" y="2703195"/>
            <a:ext cx="4662805" cy="2383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446405"/>
            <a:ext cx="7289165" cy="2030095"/>
          </a:xfrm>
          <a:prstGeom prst="rect">
            <a:avLst/>
          </a:prstGeom>
          <a:noFill/>
        </p:spPr>
        <p:txBody>
          <a:bodyPr wrap="square" rtlCol="0">
            <a:spAutoFit/>
          </a:bodyPr>
          <a:lstStyle/>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8 弓步</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要求在丁字步的基础上，前腿弯曲成 90 度状，后腿绷直，收臀立腰，前脚不能撇脚或者扣脚，成</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正开状，后脚也不可“撇”或“扣”，双脚收拢后应正好成丁字步状，重心在双腿之间，手臂姿态可变</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化多端，背手，按掌，托掌，也可以山膀位等。（图 4-27）</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9 掖步</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要求在丁字步的基础上，撤后腿，要顺着后脚足跟的方向撤，前腿弯曲，两大腿相互交叉，重心在</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前腿。上身可以直立，也可以前倾，腰部微微横拧。头看向斜上方，手臂可相应变化。（图 4-28）</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080895" y="2476500"/>
            <a:ext cx="4982845" cy="2575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28700" y="864235"/>
            <a:ext cx="7289165" cy="3415030"/>
          </a:xfrm>
          <a:prstGeom prst="rect">
            <a:avLst/>
          </a:prstGeom>
          <a:noFill/>
        </p:spPr>
        <p:txBody>
          <a:bodyPr wrap="square" rtlCol="0">
            <a:spAutoFit/>
          </a:bodyPr>
          <a:lstStyle/>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（一）坐</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臀部全着地，双腿盘于身前，开胯，后背自然垂直，肩胸放松，眼睛平视前方，手腕搭在膝盖上，双肘自然放松。</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（二）沉</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在坐的姿态上通过呼气使气息下沉，感觉气没丹田，以沉气之力带动腰椎从自然垂直状态一节一节下压而形成微微含胸，上身向前弯曲状，在此过程中，眼神由远及近慢慢收神，眼皮下垂放松。</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（三）提</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提”和“沉”是密切联系起来的，在“沉”的基础上吸气，感觉气息由丹田提到胸腔，同时以胸之力带动腰椎由弯曲状一节一节慢慢拉直，感觉头顶虚空，气息慢慢向上延伸，同时眼睛慢慢张开，眼睛逐渐放神。</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（四）冲</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“冲靠”是在“提沉”的基础上“斜移”之动律，在“提沉”的过程中，肩的外侧和胸大肌向 8 点或 2 点方向水平冲出，肩膀与地面保持水平，眼睛看出的方向可与肩膀冲出的方向一致，也可以相反。</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823970" y="149225"/>
            <a:ext cx="190119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基本身韵元素</a:t>
            </a:r>
            <a:endParaRPr lang="zh-CN" altLang="en-US" sz="2000" b="1">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3028" y="1369012"/>
            <a:ext cx="1080061" cy="555617"/>
          </a:xfrm>
          <a:prstGeom prst="rect">
            <a:avLst/>
          </a:prstGeom>
          <a:noFill/>
        </p:spPr>
        <p:txBody>
          <a:bodyPr wrap="square" lIns="64912" tIns="32456" rIns="64912" bIns="32456" rtlCol="0">
            <a:spAutoFit/>
          </a:bodyPr>
          <a:lstStyle/>
          <a:p>
            <a:r>
              <a:rPr lang="zh-CN" altLang="en-US" sz="31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目</a:t>
            </a:r>
            <a:endParaRPr lang="zh-CN" altLang="en-US" sz="31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Box 2"/>
          <p:cNvSpPr txBox="1"/>
          <p:nvPr/>
        </p:nvSpPr>
        <p:spPr>
          <a:xfrm>
            <a:off x="3713906" y="1195578"/>
            <a:ext cx="1080061" cy="859707"/>
          </a:xfrm>
          <a:prstGeom prst="rect">
            <a:avLst/>
          </a:prstGeom>
          <a:noFill/>
        </p:spPr>
        <p:txBody>
          <a:bodyPr wrap="square" lIns="64912" tIns="32456" rIns="64912" bIns="32456" rtlCol="0">
            <a:spAutoFit/>
          </a:bodyPr>
          <a:lstStyle/>
          <a:p>
            <a:r>
              <a:rPr lang="zh-CN" altLang="en-US" sz="508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录</a:t>
            </a:r>
            <a:endParaRPr lang="zh-CN" altLang="en-US" sz="508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圆角矩形 4"/>
          <p:cNvSpPr/>
          <p:nvPr/>
        </p:nvSpPr>
        <p:spPr>
          <a:xfrm>
            <a:off x="2279197" y="2156687"/>
            <a:ext cx="2661707" cy="35684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4912" tIns="32456" rIns="64912" bIns="32456" rtlCol="0" anchor="ctr"/>
          <a:lstStyle/>
          <a:p>
            <a:pPr algn="ctr"/>
            <a:r>
              <a:rPr sz="1400" dirty="0">
                <a:solidFill>
                  <a:schemeClr val="accent1"/>
                </a:solidFill>
                <a:latin typeface="Arial" panose="020B0604020202020204" pitchFamily="34" charset="0"/>
                <a:ea typeface="微软雅黑" panose="020B0503020204020204" pitchFamily="34" charset="-122"/>
                <a:sym typeface="Arial" panose="020B0604020202020204" pitchFamily="34" charset="0"/>
              </a:rPr>
              <a:t>第一节　中国古典舞身韵概述</a:t>
            </a:r>
            <a:endParaRPr sz="1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5"/>
          <p:cNvSpPr/>
          <p:nvPr/>
        </p:nvSpPr>
        <p:spPr>
          <a:xfrm>
            <a:off x="2279015" y="2762250"/>
            <a:ext cx="3526790" cy="35687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4912" tIns="32456" rIns="64912" bIns="32456" rtlCol="0" anchor="ctr"/>
          <a:lstStyle/>
          <a:p>
            <a:pPr algn="ctr"/>
            <a:r>
              <a:rPr sz="1400" dirty="0">
                <a:solidFill>
                  <a:schemeClr val="accent2"/>
                </a:solidFill>
                <a:latin typeface="Arial" panose="020B0604020202020204" pitchFamily="34" charset="0"/>
                <a:ea typeface="微软雅黑" panose="020B0503020204020204" pitchFamily="34" charset="-122"/>
                <a:sym typeface="Arial" panose="020B0604020202020204" pitchFamily="34" charset="0"/>
              </a:rPr>
              <a:t>第二节　中国古典舞基本动作和身韵元素</a:t>
            </a:r>
            <a:endParaRPr sz="1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圆角矩形 6"/>
          <p:cNvSpPr/>
          <p:nvPr/>
        </p:nvSpPr>
        <p:spPr>
          <a:xfrm>
            <a:off x="2279197" y="3329840"/>
            <a:ext cx="2661707" cy="356844"/>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4912" tIns="32456" rIns="64912" bIns="32456" rtlCol="0" anchor="ctr"/>
          <a:lstStyle/>
          <a:p>
            <a:pPr algn="ctr"/>
            <a:r>
              <a:rPr sz="1400" dirty="0">
                <a:solidFill>
                  <a:schemeClr val="accent1"/>
                </a:solidFill>
                <a:latin typeface="Arial" panose="020B0604020202020204" pitchFamily="34" charset="0"/>
                <a:ea typeface="微软雅黑" panose="020B0503020204020204" pitchFamily="34" charset="-122"/>
                <a:sym typeface="Arial" panose="020B0604020202020204" pitchFamily="34" charset="0"/>
              </a:rPr>
              <a:t>第三节　中国古典舞身韵组合</a:t>
            </a:r>
            <a:endParaRPr sz="1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2">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5" grpId="0" bldLvl="0" animBg="1"/>
      <p:bldP spid="6" grpId="0" bldLvl="0" animBg="1"/>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28700" y="864235"/>
            <a:ext cx="7289165" cy="3692525"/>
          </a:xfrm>
          <a:prstGeom prst="rect">
            <a:avLst/>
          </a:prstGeom>
          <a:noFill/>
        </p:spPr>
        <p:txBody>
          <a:bodyPr wrap="square" rtlCol="0">
            <a:spAutoFit/>
          </a:bodyPr>
          <a:lstStyle/>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（五）靠</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“靠”和“冲”是相反的一对不可割裂的动律，在沉的过程中，用肩膀后部及肋后方带动上身向 4点或者 6 点“靠”出，感觉前肋往里收，后侧肌拉长，要求肩膀与地面保持水平拉出，眼睛平视放神，颈部放松。</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（六）含</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提沉”是“上下”动律，“冲靠”是“斜移”动律，“含腆”则是以胸腔和后肩为动力“前后”动律，是“提沉”强化的结果。“含”的做法和“沉”一样，但加强胸腔的含收，双肩向里合挤，腰椎形成弓形，空腔低头，可做双手抱肩感受动作。</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（七）腆</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做法和“含”相反，提的过程中双肩向后掰，胸尽量前探，头微仰，使上身的肩胸完全舒展开。</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（八）移</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这是与“提沉”的“上下”运动，“冲靠”的“斜线”运动，“含腆”的“前后”运动，构成腰部运动的全方位动律。肩膀在腰的发力下向左或向右正旁移动，与地面成横的水平运动，先经过“提”，在“沉”的过程中，以腰发力，用肩带动向旁拉长腰肋肌，头的倒向与运动方向相反。</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823970" y="149225"/>
            <a:ext cx="190119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基本身韵元素</a:t>
            </a:r>
            <a:endParaRPr lang="zh-CN" altLang="en-US" sz="2000" b="1">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p:nvPr/>
        </p:nvSpPr>
        <p:spPr>
          <a:xfrm>
            <a:off x="2072185" y="1869874"/>
            <a:ext cx="3840480" cy="1210945"/>
          </a:xfrm>
          <a:prstGeom prst="rect">
            <a:avLst/>
          </a:prstGeom>
          <a:noFill/>
        </p:spPr>
        <p:txBody>
          <a:bodyPr wrap="none" rtlCol="0">
            <a:spAutoFit/>
          </a:bodyPr>
          <a:lstStyle/>
          <a:p>
            <a:pPr marL="0" lvl="1" algn="ctr">
              <a:lnSpc>
                <a:spcPct val="130000"/>
              </a:lnSpc>
            </a:pP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第三节</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marL="0" lvl="1" algn="ctr">
              <a:lnSpc>
                <a:spcPct val="130000"/>
              </a:lnSpc>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中国古典舞身韵组合</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0" y="-19246"/>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28700" y="696595"/>
            <a:ext cx="7289165" cy="4246245"/>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音乐：2/4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准备：面对 1 点，盘坐，双手扶膝准备。</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（1）1~4 慢吸气上提；</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慢呼气下沉。</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（2）1~2 上提一次；</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3~4 下沉一次；</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上提一次。</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（3）1~4 沉一次；</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提一次。</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（4）1~2 沉一次；</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3~4 提一次；</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 提，6 沉；</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提住不动。</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（5）1~4 右手提腕抬臂到单山膀位；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右手小臂经上向内绕立圆，撩手打开还原扶膝位。</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93210" y="149225"/>
            <a:ext cx="190119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提沉组合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28700" y="696595"/>
            <a:ext cx="7289165" cy="2584450"/>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（6）1~4 左手提腕代开至摊掌位，手臂与肩膀持平；</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小臂经下向外绕立圆打开并收回扶膝位。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（7）1~4 双臂经体侧打开至双托掌位；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 双手压腕上方交叉，6 双手提腕；</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双手打开经体侧收回。（图 4-29）</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（8）1~4 双手体侧抬起至胸口按掌位；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5~6 右手经下到旁打开至单托掌位；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双手头上方。（图 4-30）</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（9）交叉并吐气经胸前落下收回双手扶膝。</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93210" y="149225"/>
            <a:ext cx="190119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提沉组合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250690" y="2143760"/>
            <a:ext cx="3969385" cy="2646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28700" y="696595"/>
            <a:ext cx="7289165" cy="3969385"/>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音乐：2/4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准备：盘腿坐，面向 1 点。</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（1）1~4 提气，立腰；</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向右前方冲。</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（2）1~4 不动；</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5~6 还原正中；</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沉气低头。</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（3）1~4 提气立腰；</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靠向左后方。</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（4）1~4 不动；</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5~6 还原；</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沉气。</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（5）（6）重复（1）（2）反面动作，左前冲。</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（7）（8）重复（3）（4）反面动作，向右后方靠。</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93210" y="149225"/>
            <a:ext cx="190119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冲靠组合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28700" y="598805"/>
            <a:ext cx="7289165" cy="2030095"/>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（9）1~8 右手起绕腕到胸前按掌，冲向右前方。</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（10）1~8 手位成摊掌，靠向左后方。（图 4-31）</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（11）1~8 右手绕腕成按掌，身体向右侧横移。（图 4-32）</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（12）1~4 不动；</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身体还原正中，手位到扶膝位。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（13）（14）重复（9）（10）左手起反面动作。</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（15）（16）重复（13）（14）结束在双手扶膝位。</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93210" y="149225"/>
            <a:ext cx="190119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冲靠组合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392045" y="2698750"/>
            <a:ext cx="4562475" cy="2174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28700" y="598805"/>
            <a:ext cx="7289165" cy="3692525"/>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音乐：2/4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准备：盘腿坐面向 1 点，双手扶胯。</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（1）1~2 提气；</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3~4 向 1 点出胸腰腆出去；</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5~6 身体还原正中；</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沉气。</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（2）1~2 提气；</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3~4 沉气；</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重复 1~4。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（3）1~2 提气，双手胸前交叉；</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3~4 双手向前打开，手心向上，同时向 1 点腆出去；</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5~6 双手胸前交叉，含胸收手；</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双手打开到体侧与肩持平，手心向下。（图 4-33）</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712210" y="147955"/>
            <a:ext cx="227457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含、腆、移组合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312920" y="1007745"/>
            <a:ext cx="3657600" cy="2388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06475" y="776605"/>
            <a:ext cx="7289165" cy="1476375"/>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（4）1~2 双手小臂抱肘；</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3~4 双手经头顶打开与肩持平位，仰身抬头；</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5~6 双手小臂腰间划圆，左手顺时针，右手逆时针，指尖向下；</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双手小臂向上划圆，左手顺时针，右手逆时针，指尖向上。（图 4-34）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（5）1~4 双手手臂向体前划圆，还原扶胯位。</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712210" y="147955"/>
            <a:ext cx="227457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含、腆、移组合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781425" y="2286635"/>
            <a:ext cx="1993900" cy="2703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06475" y="930275"/>
            <a:ext cx="7289165" cy="3692525"/>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音乐：2/4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准备：左脚在前丁字位，双手背手位。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（1）1~8 右手经体侧抬起至单山膀位。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（2）1~8 右手经体侧落下，并提腕至胸口单手按掌位。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（3）1~8 右手从按掌位打开至单托掌位。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（4）1~2 右手从托掌位切掌至胸前；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3~4 右手横向推开至单山膀位；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眼睛放神亮相，手臂不动。</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（5）1~2 右手单山膀不动，左手经体侧抬起至头顶；</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3~4 切掌至胸前；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左手推开至山膀位。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（6）1~2 右手从山膀位抬起至头顶，3~4 右手向内经下至旁到单托掌位；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5~8 左手山膀不动，成顺风旗，眼睛放神亮相看向 8 点方向。（图 4-35）</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846830" y="155575"/>
            <a:ext cx="227457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基本手位组合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410325" y="1214120"/>
            <a:ext cx="1774825" cy="3334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06475" y="601980"/>
            <a:ext cx="7289165" cy="1753235"/>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（7）1~4 左手由单山膀至胸口按掌，右手由单托掌落至单山膀，成山膀按掌位；5~8 双手做一个顺</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时针的双晃手。（图 4-36）</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（8）1~2 双手打开至顺风旗位；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3~5 手臂在顺风旗位直接翻手成扬臂；</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6~8 双手头顶交叉落下并打开至双托掌位。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（9）1~4 由双托掌落下至双提襟位，亮相结束。（图 4-37）</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846830" y="155575"/>
            <a:ext cx="227457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基本手位组合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015615" y="2355215"/>
            <a:ext cx="3271520" cy="2661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p:nvPr/>
        </p:nvSpPr>
        <p:spPr>
          <a:xfrm>
            <a:off x="2049325" y="1737159"/>
            <a:ext cx="3840480" cy="1210945"/>
          </a:xfrm>
          <a:prstGeom prst="rect">
            <a:avLst/>
          </a:prstGeom>
          <a:noFill/>
        </p:spPr>
        <p:txBody>
          <a:bodyPr wrap="none" rtlCol="0">
            <a:spAutoFit/>
          </a:bodyPr>
          <a:lstStyle/>
          <a:p>
            <a:pPr marL="0" lvl="1" algn="ctr">
              <a:lnSpc>
                <a:spcPct val="130000"/>
              </a:lnSpc>
            </a:pP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第一节</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marL="0" lvl="1" algn="ctr">
              <a:lnSpc>
                <a:spcPct val="130000"/>
              </a:lnSpc>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中国古典舞身韵概述</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0" y="-19246"/>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06475" y="916305"/>
            <a:ext cx="7289165" cy="3415030"/>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音乐：2/4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准备：右脚在前的丁字位，手臂自然下垂。</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5~8 半脚尖立，抬臂提腕，由右脚在前丁字步变成左脚在前，背手位。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（1）1~2 眼睛看 8 点不动；</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3~4 吐气松腰，准备抬臂提腕；</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5~6 亮相成左脚在前的前点地，右手单山膀；</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7~8 双手胸前交叉，打开至双山膀位，左脚经旁划到后成右脚在前的丁字步。（图 4-38）</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（2）1~2 立脚尖，提腕抬臂至头顶；</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3~4 双手胸前交叉打开至左斜托掌位，脚下成右脚在前的踏步点地；</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5~8 脚下由踏步点地变成右腿在前的大掖步，手臂动作继续延伸。（图 4-39）</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（3）1~4 由大掖步经过踏步蹲造型到踏步点地位，双手经右至下到左提腕至左手托掌，右手胸口按掌位；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5~8 继续下蹲到踏步蹲位，手臂托按掌不变，下右旁腰，动作继续延伸。（图 4-40）</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846830" y="155575"/>
            <a:ext cx="227457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基本舞姿组合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846830" y="155575"/>
            <a:ext cx="227457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基本舞姿组合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076325" y="981710"/>
            <a:ext cx="6991350" cy="3653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06475" y="1132840"/>
            <a:ext cx="7289165" cy="2584450"/>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（4）1~2 起身向左转身面向 5 点，成左脚在前的踏步点地位，双手经体侧打开至双托掌位；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3~4 右脚在前向右追步，变成右脚在前的踏步位，双手落下并于左腰间交叉重叠；</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 右手成拔剑状，斜下切掌，左手手心向上提于肋间；</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6 向左转身，面朝 1 点成左脚在前踏步位；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左手斜下切掌，右手提肘于右肋间，同样做拔剑状，亮相定神。（图 4-41）</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（5）1~4 出右脚向右转身，面向 5 点，成右脚在前的丁字步，双手至双提襟位；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5 向左转身面向 1 点，成左脚在前踏步点地，左手胸前按掌，右手单山膀位；</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6 右脚勾脚蹬出，右手经旁向上抬至头顶；</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7~8 脚下成右脚在前踏步点地，双手胸前交叉成双托掌位，亮相结束。（图 4-42）</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846830" y="155575"/>
            <a:ext cx="227457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基本舞姿组合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846830" y="155575"/>
            <a:ext cx="2274570"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基本舞姿组合</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885950" y="747395"/>
            <a:ext cx="5371465" cy="4171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071752" y="2065120"/>
            <a:ext cx="3815701" cy="10022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6000" b="1" dirty="0">
                <a:solidFill>
                  <a:schemeClr val="accent1"/>
                </a:solidFill>
                <a:latin typeface="Arial" panose="020B0604020202020204" pitchFamily="34" charset="0"/>
                <a:ea typeface="时尚中黑简体" panose="01010104010101010101" pitchFamily="2" charset="-122"/>
                <a:sym typeface="Arial" panose="020B0604020202020204" pitchFamily="34" charset="0"/>
              </a:rPr>
              <a:t>感谢观看</a:t>
            </a:r>
            <a:endParaRPr lang="zh-CN" altLang="en-US" sz="6000" b="1" dirty="0">
              <a:solidFill>
                <a:schemeClr val="accent1"/>
              </a:solidFill>
              <a:latin typeface="Arial" panose="020B0604020202020204" pitchFamily="34" charset="0"/>
              <a:ea typeface="时尚中黑简体" panose="0101010401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1100"/>
                                        <p:tgtEl>
                                          <p:spTgt spid="7"/>
                                        </p:tgtEl>
                                      </p:cBhvr>
                                    </p:animEffect>
                                    <p:anim calcmode="lin" valueType="num">
                                      <p:cBhvr>
                                        <p:cTn id="8" dur="1100" fill="hold"/>
                                        <p:tgtEl>
                                          <p:spTgt spid="7"/>
                                        </p:tgtEl>
                                        <p:attrNameLst>
                                          <p:attrName>style.rotation</p:attrName>
                                        </p:attrNameLst>
                                      </p:cBhvr>
                                      <p:tavLst>
                                        <p:tav tm="0">
                                          <p:val>
                                            <p:fltVal val="720"/>
                                          </p:val>
                                        </p:tav>
                                        <p:tav tm="100000">
                                          <p:val>
                                            <p:fltVal val="0"/>
                                          </p:val>
                                        </p:tav>
                                      </p:tavLst>
                                    </p:anim>
                                    <p:anim calcmode="lin" valueType="num">
                                      <p:cBhvr>
                                        <p:cTn id="9" dur="1100" fill="hold"/>
                                        <p:tgtEl>
                                          <p:spTgt spid="7"/>
                                        </p:tgtEl>
                                        <p:attrNameLst>
                                          <p:attrName>ppt_h</p:attrName>
                                        </p:attrNameLst>
                                      </p:cBhvr>
                                      <p:tavLst>
                                        <p:tav tm="0">
                                          <p:val>
                                            <p:fltVal val="0"/>
                                          </p:val>
                                        </p:tav>
                                        <p:tav tm="100000">
                                          <p:val>
                                            <p:strVal val="#ppt_h"/>
                                          </p:val>
                                        </p:tav>
                                      </p:tavLst>
                                    </p:anim>
                                    <p:anim calcmode="lin" valueType="num">
                                      <p:cBhvr>
                                        <p:cTn id="10" dur="11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447165" y="1320800"/>
            <a:ext cx="6706235" cy="2861310"/>
          </a:xfrm>
          <a:prstGeom prst="rect">
            <a:avLst/>
          </a:prstGeom>
          <a:noFill/>
        </p:spPr>
        <p:txBody>
          <a:bodyPr wrap="square" rtlCol="0">
            <a:spAutoFit/>
          </a:bodyPr>
          <a:lstStyle/>
          <a:p>
            <a:pPr>
              <a:lnSpc>
                <a:spcPct val="150000"/>
              </a:lnSpc>
            </a:pPr>
            <a:r>
              <a:rPr lang="en-US" altLang="zh-CN" sz="1200" dirty="0">
                <a:latin typeface="Arial" panose="020B0604020202020204" pitchFamily="34" charset="0"/>
                <a:ea typeface="微软雅黑" panose="020B0503020204020204" pitchFamily="34" charset="-122"/>
                <a:sym typeface="Arial" panose="020B0604020202020204" pitchFamily="34" charset="0"/>
              </a:rPr>
              <a:t>       </a:t>
            </a:r>
            <a:r>
              <a:rPr lang="zh-CN" altLang="en-US" sz="12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古典舞</a:t>
            </a:r>
            <a:r>
              <a:rPr lang="zh-CN" altLang="en-US" sz="1200" dirty="0">
                <a:latin typeface="Arial" panose="020B0604020202020204" pitchFamily="34" charset="0"/>
                <a:ea typeface="微软雅黑" panose="020B0503020204020204" pitchFamily="34" charset="-122"/>
                <a:sym typeface="Arial" panose="020B0604020202020204" pitchFamily="34" charset="0"/>
              </a:rPr>
              <a:t>是一种有着独特风格特征的表演性舞蹈种类，也专指各民族中长期流传至今的具有典范意义的优秀舞蹈作品。古典舞是在本民族传统的民间舞蹈、宫廷舞蹈和宗教祭祀舞蹈的基础上，吸收本民族传统艺术的表现方法，以及具体作品中的形象资料和文字描写，经过专业舞蹈者的加工创造后形成的。在世界上许多古老的国家中都有自己独特风格的古典舞蹈。</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       </a:t>
            </a:r>
            <a:r>
              <a:rPr lang="zh-CN" altLang="en-US" sz="12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“中国古典舞”</a:t>
            </a:r>
            <a:r>
              <a:rPr lang="zh-CN" altLang="en-US" sz="1200" dirty="0">
                <a:latin typeface="Arial" panose="020B0604020202020204" pitchFamily="34" charset="0"/>
                <a:ea typeface="微软雅黑" panose="020B0503020204020204" pitchFamily="34" charset="-122"/>
                <a:sym typeface="Arial" panose="020B0604020202020204" pitchFamily="34" charset="0"/>
              </a:rPr>
              <a:t>这一概念最先是</a:t>
            </a:r>
            <a:r>
              <a:rPr lang="zh-CN" altLang="en-US" sz="1200" b="1" dirty="0">
                <a:solidFill>
                  <a:srgbClr val="EE89ED"/>
                </a:solidFill>
                <a:latin typeface="Arial" panose="020B0604020202020204" pitchFamily="34" charset="0"/>
                <a:ea typeface="微软雅黑" panose="020B0503020204020204" pitchFamily="34" charset="-122"/>
                <a:sym typeface="Arial" panose="020B0604020202020204" pitchFamily="34" charset="0"/>
              </a:rPr>
              <a:t>由我国戏剧家和戏曲舞蹈家欧阳予倩提出</a:t>
            </a:r>
            <a:r>
              <a:rPr lang="zh-CN" altLang="en-US" sz="1200" dirty="0">
                <a:latin typeface="Arial" panose="020B0604020202020204" pitchFamily="34" charset="0"/>
                <a:ea typeface="微软雅黑" panose="020B0503020204020204" pitchFamily="34" charset="-122"/>
                <a:sym typeface="Arial" panose="020B0604020202020204" pitchFamily="34" charset="0"/>
              </a:rPr>
              <a:t>并得到广泛认可的，它是从中国戏曲身段，武术身法中逐渐形成并发展起来的，并且不断吸收改造了大量的古代舞蹈。中国古典舞作为我国舞蹈艺术中的一个分类，是在民族民间舞基础上，经过历代工作者</a:t>
            </a:r>
            <a:r>
              <a:rPr lang="zh-CN" altLang="en-US" sz="1200" dirty="0">
                <a:solidFill>
                  <a:srgbClr val="EE89ED"/>
                </a:solidFill>
                <a:latin typeface="Arial" panose="020B0604020202020204" pitchFamily="34" charset="0"/>
                <a:ea typeface="微软雅黑" panose="020B0503020204020204" pitchFamily="34" charset="-122"/>
                <a:sym typeface="Arial" panose="020B0604020202020204" pitchFamily="34" charset="0"/>
              </a:rPr>
              <a:t>提炼、整理、加工、创造</a:t>
            </a:r>
            <a:r>
              <a:rPr lang="zh-CN" altLang="en-US" sz="1200" dirty="0">
                <a:latin typeface="Arial" panose="020B0604020202020204" pitchFamily="34" charset="0"/>
                <a:ea typeface="微软雅黑" panose="020B0503020204020204" pitchFamily="34" charset="-122"/>
                <a:sym typeface="Arial" panose="020B0604020202020204" pitchFamily="34" charset="0"/>
              </a:rPr>
              <a:t>并经过较长时期艺术实践的经验流传下来的具有一定典范意义和古典风格特色的舞蹈，曾一度被一些人称为</a:t>
            </a:r>
            <a:r>
              <a:rPr lang="zh-CN" altLang="en-US" sz="1200" b="1" dirty="0">
                <a:solidFill>
                  <a:srgbClr val="EE89ED"/>
                </a:solidFill>
                <a:latin typeface="Arial" panose="020B0604020202020204" pitchFamily="34" charset="0"/>
                <a:ea typeface="微软雅黑" panose="020B0503020204020204" pitchFamily="34" charset="-122"/>
                <a:sym typeface="Arial" panose="020B0604020202020204" pitchFamily="34" charset="0"/>
              </a:rPr>
              <a:t>“戏曲舞蹈”</a:t>
            </a:r>
            <a:r>
              <a:rPr lang="zh-CN" altLang="en-US" sz="1200" dirty="0">
                <a:latin typeface="Arial" panose="020B0604020202020204" pitchFamily="34" charset="0"/>
                <a:ea typeface="微软雅黑" panose="020B0503020204020204" pitchFamily="34" charset="-122"/>
                <a:sym typeface="Arial" panose="020B0604020202020204" pitchFamily="34" charset="0"/>
              </a:rPr>
              <a:t>，具有丰厚和悠久的实质内涵和传统精神。</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278630" y="149225"/>
            <a:ext cx="171513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古典舞</a:t>
            </a:r>
            <a:endParaRPr lang="zh-CN" altLang="en-US" sz="2000" b="1">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977265"/>
            <a:ext cx="7289165" cy="3692525"/>
          </a:xfrm>
          <a:prstGeom prst="rect">
            <a:avLst/>
          </a:prstGeom>
          <a:noFill/>
        </p:spPr>
        <p:txBody>
          <a:bodyPr wrap="square" rtlCol="0">
            <a:spAutoFit/>
          </a:bodyPr>
          <a:lstStyle/>
          <a:p>
            <a:pPr>
              <a:lnSpc>
                <a:spcPct val="150000"/>
              </a:lnSpc>
            </a:pPr>
            <a:r>
              <a:rPr lang="en-US" sz="1200" dirty="0">
                <a:latin typeface="Arial" panose="020B0604020202020204" pitchFamily="34" charset="0"/>
                <a:ea typeface="微软雅黑" panose="020B0503020204020204" pitchFamily="34" charset="-122"/>
                <a:sym typeface="Arial" panose="020B0604020202020204" pitchFamily="34" charset="0"/>
              </a:rPr>
              <a:t>      </a:t>
            </a:r>
            <a:r>
              <a:rPr lang="en-US" sz="1200" b="1" dirty="0">
                <a:solidFill>
                  <a:srgbClr val="EE89ED"/>
                </a:solidFill>
                <a:latin typeface="Arial" panose="020B0604020202020204" pitchFamily="34" charset="0"/>
                <a:ea typeface="微软雅黑" panose="020B0503020204020204" pitchFamily="34" charset="-122"/>
                <a:sym typeface="Arial" panose="020B0604020202020204" pitchFamily="34" charset="0"/>
              </a:rPr>
              <a:t> </a:t>
            </a:r>
            <a:r>
              <a:rPr sz="1200" b="1" dirty="0">
                <a:solidFill>
                  <a:srgbClr val="EE89ED"/>
                </a:solidFill>
                <a:latin typeface="Arial" panose="020B0604020202020204" pitchFamily="34" charset="0"/>
                <a:ea typeface="微软雅黑" panose="020B0503020204020204" pitchFamily="34" charset="-122"/>
                <a:sym typeface="Arial" panose="020B0604020202020204" pitchFamily="34" charset="0"/>
              </a:rPr>
              <a:t>中国古典舞身韵，是中国古典舞的精髓和艺术灵魂，也是古典舞训练必不可缺少的环节和步骤。</a:t>
            </a:r>
            <a:r>
              <a:rPr sz="1200" dirty="0">
                <a:latin typeface="Arial" panose="020B0604020202020204" pitchFamily="34" charset="0"/>
                <a:ea typeface="微软雅黑" panose="020B0503020204020204" pitchFamily="34" charset="-122"/>
                <a:sym typeface="Arial" panose="020B0604020202020204" pitchFamily="34" charset="0"/>
              </a:rPr>
              <a:t>身韵，即“身法与韵律”，身法属于外部的技法范畴，韵律则属于艺术的内涵，只有二者相互渗透并有机结合，才能有艺术的感染力和表现力。一切外部展现的动作、舞姿、体态、路线都可称之为</a:t>
            </a:r>
            <a:r>
              <a:rPr sz="1200" b="1"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“形”</a:t>
            </a:r>
            <a:r>
              <a:rPr sz="1200" dirty="0">
                <a:latin typeface="Arial" panose="020B0604020202020204" pitchFamily="34" charset="0"/>
                <a:ea typeface="微软雅黑" panose="020B0503020204020204" pitchFamily="34" charset="-122"/>
                <a:sym typeface="Arial" panose="020B0604020202020204" pitchFamily="34" charset="0"/>
              </a:rPr>
              <a:t>，一切内涵的气蕴、呼吸、意念、神采都可称之为</a:t>
            </a:r>
            <a:r>
              <a:rPr sz="1200" b="1" dirty="0">
                <a:solidFill>
                  <a:srgbClr val="EE89ED"/>
                </a:solidFill>
                <a:latin typeface="Arial" panose="020B0604020202020204" pitchFamily="34" charset="0"/>
                <a:ea typeface="微软雅黑" panose="020B0503020204020204" pitchFamily="34" charset="-122"/>
                <a:sym typeface="Arial" panose="020B0604020202020204" pitchFamily="34" charset="0"/>
              </a:rPr>
              <a:t>“韵”</a:t>
            </a:r>
            <a:r>
              <a:rPr sz="1200" dirty="0">
                <a:latin typeface="Arial" panose="020B0604020202020204" pitchFamily="34" charset="0"/>
                <a:ea typeface="微软雅黑" panose="020B0503020204020204" pitchFamily="34" charset="-122"/>
                <a:sym typeface="Arial" panose="020B0604020202020204" pitchFamily="34" charset="0"/>
              </a:rPr>
              <a:t>，所以也可以说是“身”和“韵”或“形”与“神”。我们把训练身法与陶冶神韵的方法统称为“身韵”。</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古典舞身韵是</a:t>
            </a:r>
            <a:r>
              <a:rPr sz="1200" b="1" dirty="0">
                <a:solidFill>
                  <a:srgbClr val="EE89ED"/>
                </a:solidFill>
                <a:latin typeface="Arial" panose="020B0604020202020204" pitchFamily="34" charset="0"/>
                <a:ea typeface="微软雅黑" panose="020B0503020204020204" pitchFamily="34" charset="-122"/>
                <a:sym typeface="Arial" panose="020B0604020202020204" pitchFamily="34" charset="0"/>
              </a:rPr>
              <a:t>“形、神、劲、律”</a:t>
            </a:r>
            <a:r>
              <a:rPr sz="1200" dirty="0">
                <a:latin typeface="Arial" panose="020B0604020202020204" pitchFamily="34" charset="0"/>
                <a:ea typeface="微软雅黑" panose="020B0503020204020204" pitchFamily="34" charset="-122"/>
                <a:sym typeface="Arial" panose="020B0604020202020204" pitchFamily="34" charset="0"/>
              </a:rPr>
              <a:t>的高度融合，这也是古典舞的</a:t>
            </a: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核心特色</a:t>
            </a:r>
            <a:r>
              <a:rPr sz="1200" dirty="0">
                <a:latin typeface="Arial" panose="020B0604020202020204" pitchFamily="34" charset="0"/>
                <a:ea typeface="微软雅黑" panose="020B0503020204020204" pitchFamily="34" charset="-122"/>
                <a:sym typeface="Arial" panose="020B0604020202020204" pitchFamily="34" charset="0"/>
              </a:rPr>
              <a:t>，身韵的训练必须围绕它来进行。“形”是传统对舞蹈形体的外部要求；神韵，属于传统对舞蹈外部的要求。古典舞身韵要做到“神领形、形有神”“形神兼备”，运用传统的运动规律，如手、眼、身、步的配合规律，特别是</a:t>
            </a: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以腰为轴</a:t>
            </a:r>
            <a:r>
              <a:rPr sz="1200" dirty="0">
                <a:latin typeface="Arial" panose="020B0604020202020204" pitchFamily="34" charset="0"/>
                <a:ea typeface="微软雅黑" panose="020B0503020204020204" pitchFamily="34" charset="-122"/>
                <a:sym typeface="Arial" panose="020B0604020202020204" pitchFamily="34" charset="0"/>
              </a:rPr>
              <a:t>，以身法带动全身的动规律以及动作之间的有机联系。</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       身韵的训练内容虽然来自</a:t>
            </a: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戏曲</a:t>
            </a:r>
            <a:r>
              <a:rPr sz="1200" dirty="0">
                <a:latin typeface="Arial" panose="020B0604020202020204" pitchFamily="34" charset="0"/>
                <a:ea typeface="微软雅黑" panose="020B0503020204020204" pitchFamily="34" charset="-122"/>
                <a:sym typeface="Arial" panose="020B0604020202020204" pitchFamily="34" charset="0"/>
              </a:rPr>
              <a:t>和</a:t>
            </a: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武术</a:t>
            </a:r>
            <a:r>
              <a:rPr sz="1200" dirty="0">
                <a:latin typeface="Arial" panose="020B0604020202020204" pitchFamily="34" charset="0"/>
                <a:ea typeface="微软雅黑" panose="020B0503020204020204" pitchFamily="34" charset="-122"/>
                <a:sym typeface="Arial" panose="020B0604020202020204" pitchFamily="34" charset="0"/>
              </a:rPr>
              <a:t>，但不是对它们的简单照搬，当它被选择为舞蹈的训练教材时，</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必须考虑到其本身的特性和时代审美情趣的变化。要根据舞蹈教学的需要对其进行取舍并给予重新规范、</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运用和发展，以使经过提炼之后的教材并不以戏曲、武术的规范作为绝对标准，而是在保持原有风格动</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律的基础上，进行必要的变化与发展，将描述性极强的戏曲舞蹈和对抗性极强的武术纳入舞蹈的规范中。</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3723005" y="171450"/>
            <a:ext cx="266382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中国古典舞身韵</a:t>
            </a:r>
            <a:endParaRPr lang="zh-CN" altLang="en-US" sz="2000" b="1">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p:cNvSpPr txBox="1"/>
          <p:nvPr/>
        </p:nvSpPr>
        <p:spPr>
          <a:xfrm>
            <a:off x="2079170" y="1646354"/>
            <a:ext cx="3840480" cy="1850390"/>
          </a:xfrm>
          <a:prstGeom prst="rect">
            <a:avLst/>
          </a:prstGeom>
          <a:noFill/>
        </p:spPr>
        <p:txBody>
          <a:bodyPr wrap="none" rtlCol="0">
            <a:spAutoFit/>
          </a:bodyPr>
          <a:lstStyle/>
          <a:p>
            <a:pPr marL="0" lvl="1" algn="ctr">
              <a:lnSpc>
                <a:spcPct val="130000"/>
              </a:lnSpc>
            </a:pPr>
            <a:r>
              <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第二节</a:t>
            </a:r>
            <a:endPar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marL="0" lvl="1" algn="ctr">
              <a:lnSpc>
                <a:spcPct val="130000"/>
              </a:lnSpc>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中国古典舞基本动作</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marL="0" lvl="1" algn="ctr">
              <a:lnSpc>
                <a:spcPct val="130000"/>
              </a:lnSpc>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和身韵元素</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0" y="-19246"/>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851535"/>
            <a:ext cx="7289165" cy="1198880"/>
          </a:xfrm>
          <a:prstGeom prst="rect">
            <a:avLst/>
          </a:prstGeom>
          <a:noFill/>
        </p:spPr>
        <p:txBody>
          <a:bodyPr wrap="square" rtlCol="0">
            <a:spAutoFit/>
          </a:bodyPr>
          <a:lstStyle/>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（一）基本手型</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1. 掌：（女生指兰花掌），拇指伸直靠拢中指，其他手指伸直上翘。（图 4-1）</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2. 拳：拇指与食指、中指轻轻捏在一起，其余二指弯曲靠拢中指。（图 4-2）</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3. 单指：食指伸直上翘，拇指与中指轻捏，其余二指弯曲靠拢中指（女生的拳是空心拳）。（图 4-3）</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118870" y="2176145"/>
            <a:ext cx="7124065" cy="2618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851535"/>
            <a:ext cx="7289165" cy="922020"/>
          </a:xfrm>
          <a:prstGeom prst="rect">
            <a:avLst/>
          </a:prstGeom>
          <a:noFill/>
        </p:spPr>
        <p:txBody>
          <a:bodyPr wrap="square" rtlCol="0">
            <a:spAutoFit/>
          </a:bodyPr>
          <a:lstStyle/>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4. 剑指：食指、中指伸直，拇指与无名指成圈状相扣。（图 4-4）</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5. 提腕手：手腕屈，手指放松自然下垂。（图 4-5）</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6. 压腕手：手腕伸，手指上翘。（图 4-6）</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036320" y="1966595"/>
            <a:ext cx="7124700" cy="2597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Box 147"/>
          <p:cNvSpPr txBox="1"/>
          <p:nvPr/>
        </p:nvSpPr>
        <p:spPr>
          <a:xfrm>
            <a:off x="1036320" y="662940"/>
            <a:ext cx="7289165" cy="1753235"/>
          </a:xfrm>
          <a:prstGeom prst="rect">
            <a:avLst/>
          </a:prstGeom>
          <a:noFill/>
        </p:spPr>
        <p:txBody>
          <a:bodyPr wrap="square" rtlCol="0">
            <a:spAutoFit/>
          </a:bodyPr>
          <a:lstStyle/>
          <a:p>
            <a:pPr>
              <a:lnSpc>
                <a:spcPct val="150000"/>
              </a:lnSpc>
            </a:pPr>
            <a:r>
              <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（二）基本手位</a:t>
            </a:r>
            <a:endParaRPr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1 单山膀</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一手臂从体侧抬起，高度与肩膀基本持平，手肘内旋并微微弯曲成圆臂状，要注意压肩抬肘，手型保持兰花掌，手指上翘。（图 4-7）</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2 双山膀</a:t>
            </a:r>
            <a:endParaRPr sz="12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1200" dirty="0">
                <a:latin typeface="Arial" panose="020B0604020202020204" pitchFamily="34" charset="0"/>
                <a:ea typeface="微软雅黑" panose="020B0503020204020204" pitchFamily="34" charset="-122"/>
                <a:sym typeface="Arial" panose="020B0604020202020204" pitchFamily="34" charset="0"/>
              </a:rPr>
              <a:t>即双手山膀位，双臂同时从体侧抬起至肩膀持平位，双手手臂动作要求同单山膀。（图 4-8）</a:t>
            </a:r>
            <a:endParaRPr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040505" y="149225"/>
            <a:ext cx="1280795" cy="39878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rPr>
              <a:t>基本动作</a:t>
            </a:r>
            <a:endParaRPr lang="zh-CN" altLang="en-US" sz="2000" b="1">
              <a:solidFill>
                <a:schemeClr val="accent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393825" y="2461260"/>
            <a:ext cx="6574155" cy="2473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theme/theme1.xml><?xml version="1.0" encoding="utf-8"?>
<a:theme xmlns:a="http://schemas.openxmlformats.org/drawingml/2006/main" name="Office 主题​​">
  <a:themeElements>
    <a:clrScheme name="自定义 159">
      <a:dk1>
        <a:sysClr val="windowText" lastClr="000000"/>
      </a:dk1>
      <a:lt1>
        <a:sysClr val="window" lastClr="FFFFFF"/>
      </a:lt1>
      <a:dk2>
        <a:srgbClr val="44546A"/>
      </a:dk2>
      <a:lt2>
        <a:srgbClr val="E7E6E6"/>
      </a:lt2>
      <a:accent1>
        <a:srgbClr val="6354BB"/>
      </a:accent1>
      <a:accent2>
        <a:srgbClr val="418AE5"/>
      </a:accent2>
      <a:accent3>
        <a:srgbClr val="6354BB"/>
      </a:accent3>
      <a:accent4>
        <a:srgbClr val="418AE5"/>
      </a:accent4>
      <a:accent5>
        <a:srgbClr val="6354BB"/>
      </a:accent5>
      <a:accent6>
        <a:srgbClr val="418AE5"/>
      </a:accent6>
      <a:hlink>
        <a:srgbClr val="6354BB"/>
      </a:hlink>
      <a:folHlink>
        <a:srgbClr val="418AE5"/>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5854</Words>
  <Application>WPS 演示</Application>
  <PresentationFormat>全屏显示(16:9)</PresentationFormat>
  <Paragraphs>294</Paragraphs>
  <Slides>34</Slides>
  <Notes>30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34</vt:i4>
      </vt:variant>
    </vt:vector>
  </HeadingPairs>
  <TitlesOfParts>
    <vt:vector size="53" baseType="lpstr">
      <vt:lpstr>Arial</vt:lpstr>
      <vt:lpstr>宋体</vt:lpstr>
      <vt:lpstr>Wingdings</vt:lpstr>
      <vt:lpstr>微软雅黑</vt:lpstr>
      <vt:lpstr>时尚中黑简体</vt:lpstr>
      <vt:lpstr>方正正黑简体</vt:lpstr>
      <vt:lpstr>Calibri</vt:lpstr>
      <vt:lpstr>Agency FB</vt:lpstr>
      <vt:lpstr>Times New Roman</vt:lpstr>
      <vt:lpstr>Arial Unicode MS</vt:lpstr>
      <vt:lpstr>等线</vt:lpstr>
      <vt:lpstr>Clear Sans</vt:lpstr>
      <vt:lpstr>Tahoma</vt:lpstr>
      <vt:lpstr>Lato Light</vt:lpstr>
      <vt:lpstr>黑体</vt:lpstr>
      <vt:lpstr>Oswald</vt:lpstr>
      <vt:lpstr>Lato</vt:lpstr>
      <vt:lpstr>华文隶书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V0024工作汇报</dc:title>
  <dc:creator/>
  <cp:lastModifiedBy>看星星的女孩</cp:lastModifiedBy>
  <cp:revision>18</cp:revision>
  <dcterms:created xsi:type="dcterms:W3CDTF">2017-03-04T06:55:00Z</dcterms:created>
  <dcterms:modified xsi:type="dcterms:W3CDTF">2019-03-08T02:59:32Z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