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8"/>
  </p:handoutMasterIdLst>
  <p:sldIdLst>
    <p:sldId id="287" r:id="rId3"/>
    <p:sldId id="293" r:id="rId5"/>
    <p:sldId id="299" r:id="rId6"/>
    <p:sldId id="304" r:id="rId7"/>
    <p:sldId id="305" r:id="rId8"/>
    <p:sldId id="306" r:id="rId9"/>
    <p:sldId id="327" r:id="rId10"/>
    <p:sldId id="328" r:id="rId11"/>
    <p:sldId id="329" r:id="rId12"/>
    <p:sldId id="337" r:id="rId13"/>
    <p:sldId id="332" r:id="rId14"/>
    <p:sldId id="333" r:id="rId15"/>
    <p:sldId id="334" r:id="rId16"/>
    <p:sldId id="336" r:id="rId17"/>
    <p:sldId id="338" r:id="rId18"/>
    <p:sldId id="339" r:id="rId19"/>
    <p:sldId id="340" r:id="rId20"/>
    <p:sldId id="341" r:id="rId21"/>
    <p:sldId id="342" r:id="rId22"/>
    <p:sldId id="344" r:id="rId23"/>
    <p:sldId id="343" r:id="rId24"/>
    <p:sldId id="345" r:id="rId25"/>
    <p:sldId id="346" r:id="rId26"/>
    <p:sldId id="347" r:id="rId27"/>
    <p:sldId id="348" r:id="rId28"/>
    <p:sldId id="372" r:id="rId29"/>
    <p:sldId id="307" r:id="rId30"/>
    <p:sldId id="373" r:id="rId31"/>
    <p:sldId id="374" r:id="rId32"/>
    <p:sldId id="375" r:id="rId33"/>
    <p:sldId id="376" r:id="rId34"/>
    <p:sldId id="377" r:id="rId35"/>
    <p:sldId id="378" r:id="rId36"/>
    <p:sldId id="379" r:id="rId37"/>
    <p:sldId id="380" r:id="rId38"/>
    <p:sldId id="381" r:id="rId39"/>
    <p:sldId id="382" r:id="rId40"/>
    <p:sldId id="401" r:id="rId41"/>
    <p:sldId id="402" r:id="rId42"/>
    <p:sldId id="405" r:id="rId43"/>
    <p:sldId id="404" r:id="rId44"/>
    <p:sldId id="406" r:id="rId45"/>
    <p:sldId id="407" r:id="rId46"/>
    <p:sldId id="408" r:id="rId47"/>
    <p:sldId id="409" r:id="rId48"/>
    <p:sldId id="410" r:id="rId49"/>
    <p:sldId id="411" r:id="rId50"/>
    <p:sldId id="412" r:id="rId51"/>
    <p:sldId id="413" r:id="rId52"/>
    <p:sldId id="414" r:id="rId53"/>
    <p:sldId id="415" r:id="rId54"/>
    <p:sldId id="416" r:id="rId55"/>
    <p:sldId id="417" r:id="rId56"/>
    <p:sldId id="418" r:id="rId57"/>
    <p:sldId id="419" r:id="rId58"/>
    <p:sldId id="420" r:id="rId59"/>
    <p:sldId id="421" r:id="rId60"/>
    <p:sldId id="422" r:id="rId61"/>
    <p:sldId id="423" r:id="rId62"/>
    <p:sldId id="424" r:id="rId63"/>
    <p:sldId id="425" r:id="rId64"/>
    <p:sldId id="426" r:id="rId65"/>
    <p:sldId id="427" r:id="rId66"/>
    <p:sldId id="428" r:id="rId67"/>
    <p:sldId id="429" r:id="rId68"/>
    <p:sldId id="430" r:id="rId69"/>
    <p:sldId id="431" r:id="rId70"/>
    <p:sldId id="432" r:id="rId71"/>
    <p:sldId id="433" r:id="rId72"/>
    <p:sldId id="434" r:id="rId73"/>
    <p:sldId id="435" r:id="rId74"/>
    <p:sldId id="436" r:id="rId75"/>
    <p:sldId id="437" r:id="rId76"/>
    <p:sldId id="438" r:id="rId77"/>
    <p:sldId id="439" r:id="rId78"/>
    <p:sldId id="440" r:id="rId79"/>
    <p:sldId id="441" r:id="rId80"/>
    <p:sldId id="442" r:id="rId81"/>
    <p:sldId id="444" r:id="rId82"/>
    <p:sldId id="445" r:id="rId83"/>
    <p:sldId id="318" r:id="rId84"/>
    <p:sldId id="319" r:id="rId85"/>
    <p:sldId id="443" r:id="rId86"/>
    <p:sldId id="297" r:id="rId8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70C0"/>
    </p:penClr>
    <p:extLst>
      <p:ext uri="{EC167BDD-8182-4AB7-AECC-EB403E3ABB37}">
        <p14:laserClr xmlns:p14="http://schemas.microsoft.com/office/powerpoint/2010/main">
          <a:srgbClr val="0000FF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6D8E"/>
    <a:srgbClr val="0090D7"/>
    <a:srgbClr val="0A82F0"/>
    <a:srgbClr val="2F81CB"/>
    <a:srgbClr val="63A2D7"/>
    <a:srgbClr val="DF954C"/>
    <a:srgbClr val="94D7E0"/>
    <a:srgbClr val="787878"/>
    <a:srgbClr val="ACB8C8"/>
    <a:srgbClr val="AF6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816" autoAdjust="0"/>
  </p:normalViewPr>
  <p:slideViewPr>
    <p:cSldViewPr snapToGrid="0">
      <p:cViewPr>
        <p:scale>
          <a:sx n="70" d="100"/>
          <a:sy n="70" d="100"/>
        </p:scale>
        <p:origin x="494" y="394"/>
      </p:cViewPr>
      <p:guideLst>
        <p:guide orient="horz" pos="2076"/>
        <p:guide pos="37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1" Type="http://schemas.openxmlformats.org/officeDocument/2006/relationships/tableStyles" Target="tableStyles.xml"/><Relationship Id="rId90" Type="http://schemas.openxmlformats.org/officeDocument/2006/relationships/viewProps" Target="viewProps.xml"/><Relationship Id="rId9" Type="http://schemas.openxmlformats.org/officeDocument/2006/relationships/slide" Target="slides/slide6.xml"/><Relationship Id="rId89" Type="http://schemas.openxmlformats.org/officeDocument/2006/relationships/presProps" Target="presProps.xml"/><Relationship Id="rId88" Type="http://schemas.openxmlformats.org/officeDocument/2006/relationships/handoutMaster" Target="handoutMasters/handoutMaster1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C9F3-A9BA-4A7C-8595-3C4ED831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732" y="0"/>
            <a:ext cx="4770268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330" y="0"/>
            <a:ext cx="370067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732" y="0"/>
            <a:ext cx="4770268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330" y="0"/>
            <a:ext cx="370067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720" y="4609578"/>
            <a:ext cx="1213279" cy="22484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2425036" y="2098393"/>
            <a:ext cx="2297676" cy="2297676"/>
          </a:xfrm>
          <a:custGeom>
            <a:avLst/>
            <a:gdLst>
              <a:gd name="connsiteX0" fmla="*/ 1148838 w 2297676"/>
              <a:gd name="connsiteY0" fmla="*/ 0 h 2297676"/>
              <a:gd name="connsiteX1" fmla="*/ 2297676 w 2297676"/>
              <a:gd name="connsiteY1" fmla="*/ 1148838 h 2297676"/>
              <a:gd name="connsiteX2" fmla="*/ 1148838 w 2297676"/>
              <a:gd name="connsiteY2" fmla="*/ 2297676 h 2297676"/>
              <a:gd name="connsiteX3" fmla="*/ 0 w 2297676"/>
              <a:gd name="connsiteY3" fmla="*/ 1148838 h 229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7676" h="2297676">
                <a:moveTo>
                  <a:pt x="1148838" y="0"/>
                </a:moveTo>
                <a:lnTo>
                  <a:pt x="2297676" y="1148838"/>
                </a:lnTo>
                <a:lnTo>
                  <a:pt x="1148838" y="2297676"/>
                </a:lnTo>
                <a:lnTo>
                  <a:pt x="0" y="11488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57066-3BF9-4EFE-BD65-61003F884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33B83-9C40-430D-BEE4-B0054892BD6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4485" y="692150"/>
            <a:ext cx="3218180" cy="37693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3900">
                <a:solidFill>
                  <a:schemeClr val="tx2"/>
                </a:solidFill>
                <a:latin typeface="华文行楷" panose="02010800040101010101" charset="-122"/>
                <a:ea typeface="华文行楷" panose="02010800040101010101" charset="-122"/>
              </a:rPr>
              <a:t>舞</a:t>
            </a:r>
            <a:endParaRPr lang="zh-CN" altLang="en-US" sz="23900">
              <a:solidFill>
                <a:schemeClr val="tx2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85185" y="2242820"/>
            <a:ext cx="3218180" cy="37693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3900">
                <a:solidFill>
                  <a:schemeClr val="tx2"/>
                </a:solidFill>
                <a:latin typeface="华文行楷" panose="02010800040101010101" charset="-122"/>
                <a:ea typeface="华文行楷" panose="02010800040101010101" charset="-122"/>
              </a:rPr>
              <a:t>蹈</a:t>
            </a:r>
            <a:endParaRPr lang="zh-CN" altLang="en-US" sz="23900">
              <a:solidFill>
                <a:schemeClr val="tx2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27220" y="692150"/>
            <a:ext cx="875030" cy="18059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45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第二章</a:t>
            </a:r>
            <a:endParaRPr lang="zh-CN" altLang="en-US" sz="450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74975" y="3634740"/>
            <a:ext cx="736600" cy="237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36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基本功训练</a:t>
            </a:r>
            <a:endParaRPr lang="zh-CN" altLang="en-US" sz="36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1715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2604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27544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（二）肩部练习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3740" y="1477645"/>
            <a:ext cx="4175125" cy="429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 、肩部练习分解专业术语</a:t>
            </a:r>
            <a:endParaRPr lang="zh-CN" altLang="en-US"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（1）沉肩。（图 2-7）   </a:t>
            </a:r>
            <a:endParaRPr lang="zh-CN" altLang="en-US"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（2）双耸肩。（图 2-8）  </a:t>
            </a:r>
            <a:endParaRPr lang="zh-CN" altLang="en-US"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（3）单耸肩（以左为例）。（图 2-9） </a:t>
            </a:r>
            <a:endParaRPr lang="zh-CN" altLang="en-US"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（4）前绕肩（以右为例）。（图 2-10）      </a:t>
            </a:r>
            <a:endParaRPr lang="zh-CN" altLang="en-US"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（5）后绕肩（以右为例）。（图 2-11）  </a:t>
            </a:r>
            <a:endParaRPr lang="zh-CN" altLang="en-US"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（6）移肩（以右为例）。（图 2-12）  </a:t>
            </a:r>
            <a:endParaRPr lang="zh-CN" altLang="en-US"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（7）展肩。（图 2-13）  </a:t>
            </a:r>
            <a:endParaRPr lang="zh-CN" altLang="en-US"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（8）含肩。（图 2-14）</a:t>
            </a:r>
            <a:endParaRPr lang="zh-CN" altLang="en-US"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（9）云肩（以右为例，完成展肩—右冲肩—右移肩—右靠肩—含肩—左靠肩—左移肩—左冲肩—展肩）。</a:t>
            </a:r>
            <a:endParaRPr lang="zh-CN" altLang="en-US"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4255" y="1292225"/>
            <a:ext cx="6299200" cy="4662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13315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13403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4990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（二）肩部练习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580515"/>
            <a:ext cx="9338310" cy="2076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 、练习方法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压肩（也称压膀子）。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（1）把杆辅助练习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①前肩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准备：面对把杆，双脚与肩同宽或微大于双肩，双膝伸直，肩胛胸腰伸展拉长，双臂前伸搭于把杆，低头。（图 2-15）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下压时：配合呼吸，吸气时调整，吐气时腋下充分舒展下压，上身拉长，胸背肩凹形弧度，双膝不能弯曲。（图 2-16）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7650" y="3742690"/>
            <a:ext cx="6476365" cy="2875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13315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13403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4990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（二）肩部练习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580515"/>
            <a:ext cx="933831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②后肩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准备：背对把杆，双脚并拢，双手反握于把杆，手背在上，双膝自然松弛。（图 2-17）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下压时：双膝弯曲，身体向下向里靠近把杆，练习者可根据后肩胛开度调整与把杆的距离和下降幅度。（图 2-18）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0585" y="2730500"/>
            <a:ext cx="5371465" cy="3390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108385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109274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36566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（二）肩部练习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332865"/>
            <a:ext cx="93383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 、练习方法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（2）中间练习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①前肩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准备：双脚打开与肩同宽或微大于双肩，双膝伸直，上身伸展拉长，双臂上举，十指环扣于头顶上方。（图 2-19）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下压时：吸气时调整，吐气时腋下舒展，向后拉伸肩胛，注意保持上身姿态和膝关节直立。（图2-20）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5225" y="3038475"/>
            <a:ext cx="4780915" cy="3820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108385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109274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36566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（二）肩部练习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332865"/>
            <a:ext cx="10982325" cy="2076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 、练习方法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②后肩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准备：双脚打开，微大于双肩，双手反握，十指环扣于体后，双膝自然伸直。（图 2-21）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下压时：吸气时调整，吐气时上身前俯身，低头于两腿之间，双手从后经过上到前向下摆动，练习时重拍在下，打击地板。（图 2-22）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后肩练习时，脚下要稳，双膝自然放松，不宜过直或过弯，起身幅度要小，上身自然摆动，每组练习不宜过多，避免眩晕。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2230" y="3409315"/>
            <a:ext cx="4447540" cy="3352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1715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2604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27544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（二）肩部练习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3740" y="2414270"/>
            <a:ext cx="353695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 、训练目的</a:t>
            </a:r>
            <a:endParaRPr lang="zh-CN" altLang="en-US"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通过肩部练习，养成正确的训练方法，纠正不良的肩部形态，放松肩部，增强肩关节的肌肉力量，提高柔韧性和灵活性，延长肢体线条，塑造手臂美感。</a:t>
            </a:r>
            <a:endParaRPr lang="zh-CN" altLang="en-US"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5795" y="1097915"/>
            <a:ext cx="6567170" cy="4861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362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450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7845" y="1122680"/>
            <a:ext cx="9141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组合训练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01440" y="1122680"/>
            <a:ext cx="6737985" cy="5400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开始：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拍：1~2 双耸肩，3~4 双沉肩；5~8 同 1~4 动作。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 右耸肩，2 沉肩，3~4 同 1~2 动作；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 左耸肩，6 沉肩，7~8 同 5~6 动作。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拍：1~2 右耸肩左沉肩，3~4 右沉肩左耸肩；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 右耸肩左沉肩，6 右沉肩左耸肩，7~8 同 5~6 动作。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拍：1~4 双耸肩；5~8 双沉肩。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 拍：1~4 双前绕肩；5~8 双后绕肩。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6×8 拍：同 5×8 拍。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7×8 拍：1~2 右前绕肩，3~4 左前绕肩；5~6 右后绕肩，7~8 左后绕肩。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8×8 拍：1~4 双绕肩 360 度；5~8 同 1~4 动作。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9×8 拍：1~4 双展肩；5~8 双含肩。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10×8 拍：1~2 双展肩，3~4 双含肩；5~8 同 1~4 动作。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11×8 拍：1~4 右移肩；5~8 左移肩。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12×8 拍：1~2 右移肩，3~4 左移肩；5~8 右移肩。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13×8 拍：云肩（右冲肩—前展肩—左冲肩—左移肩—左靠肩—双含肩—右靠肩—右移肩）。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14×8 拍：同 13×8 拍。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15×8 拍：云肩（右靠肩—双含肩—左靠肩—左移肩—左冲肩—前展肩—右冲肩—右移肩）。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16×8 拍：同 15×8 拍，最后一拍，还原中间。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7845" y="3342640"/>
            <a:ext cx="250253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2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sz="12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2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双膝跪坐要领：双膝并拢跪坐地面，臀部坐于双脚跟上，立颈立腰拔背沉肩，脊椎垂直于地面，双手可叉腰、可斜下于体旁、可背手于体后，双眼平视前方，呼吸自然顺畅。</a:t>
            </a:r>
            <a:endParaRPr sz="12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2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肩部练习要领：肩部练习时，呼吸保持自然顺畅，腰部和髋部不要随肩部随意晃动，后背要保持直立和挺拔感。</a:t>
            </a:r>
            <a:endParaRPr sz="12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7845" y="127544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（二）肩部练习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1305" y="1583055"/>
            <a:ext cx="2124075" cy="29235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7845" y="1602105"/>
            <a:ext cx="250253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音乐：4/4</a:t>
            </a:r>
            <a:endParaRPr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准备姿态：面对 1 点方向，双膝跪坐，双手体旁斜下 45 度，眼睛平视前方 1 点方向。（图 2-23）</a:t>
            </a:r>
            <a:endParaRPr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5" grpId="1"/>
      <p:bldP spid="6" grpId="0"/>
      <p:bldP spid="6" grpId="1"/>
      <p:bldP spid="7" grpId="0"/>
      <p:bldP spid="7" grpId="1"/>
      <p:bldP spid="8" grpId="0"/>
      <p:bldP spid="10" grpId="0"/>
      <p:bldP spid="1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108385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109274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36566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（三）踝关节训练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332865"/>
            <a:ext cx="10982325" cy="1430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1、 踝关节练习分解专业术语</a:t>
            </a:r>
            <a:endParaRPr lang="zh-CN" altLang="en-US"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（1）绷脚。（图 2-24）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（2）勾脚趾。（图 2-25）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（3）勾全脚。（图 2-26）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6160" y="3380105"/>
            <a:ext cx="7600315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108385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109274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36566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（三）踝关节训练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7845" y="1332865"/>
            <a:ext cx="11416030" cy="2076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2、 训练方法</a:t>
            </a:r>
            <a:endParaRPr lang="zh-CN" altLang="en-US"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（1）压脚背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准备：双腿跪坐于地面，双膝并拢，双脚内缘相贴，脚后跟并拢。（图 2-27）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下压时：双手辅助地面，双膝慢慢抬起，不宜过快，应使脚背足肌充分感受到压力和外展拉长，推到趾尖之后再慢慢放下还原形态，如此反复。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练习时一定要避免脚跟分离，脚尖相贴。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4455" y="3409315"/>
            <a:ext cx="2162175" cy="2818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108385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109274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36566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（三）踝关节训练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7845" y="1332865"/>
            <a:ext cx="1141603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2、 训练方法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（2）压脚掌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准备：双脚并拢十趾平铺于地面，双膝弯曲并拢，上身团身，臀部离开地面。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下压时：双手辅助地面，控制双膝，双脚跟慢慢抬起，依次过渡至前脚掌，使前脚掌脚趾受力，足弓脚掌与脚趾形成 90 度直角，保持数秒之后再慢慢放下还原形态，如此反复。（图 2-28）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练习时前脚掌所有脚趾平均受力，脚后跟相贴不要分开，避免倒脚。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50" y="3732530"/>
            <a:ext cx="2171700" cy="2790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036320" y="1193800"/>
            <a:ext cx="4374515" cy="4109085"/>
          </a:xfrm>
          <a:prstGeom prst="rect">
            <a:avLst/>
          </a:prstGeom>
          <a:noFill/>
          <a:ln w="41275">
            <a:solidFill>
              <a:srgbClr val="2F81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6281464" y="3286239"/>
            <a:ext cx="6277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6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478542" y="1965439"/>
            <a:ext cx="670560" cy="670560"/>
            <a:chOff x="10638" y="2901"/>
            <a:chExt cx="1056" cy="1056"/>
          </a:xfrm>
        </p:grpSpPr>
        <p:sp>
          <p:nvSpPr>
            <p:cNvPr id="44" name="圆角矩形 43"/>
            <p:cNvSpPr/>
            <p:nvPr/>
          </p:nvSpPr>
          <p:spPr>
            <a:xfrm>
              <a:off x="10638" y="2901"/>
              <a:ext cx="1056" cy="1056"/>
            </a:xfrm>
            <a:prstGeom prst="roundRect">
              <a:avLst/>
            </a:prstGeom>
            <a:solidFill>
              <a:srgbClr val="94D7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830" y="2901"/>
              <a:ext cx="67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78542" y="3591039"/>
            <a:ext cx="670560" cy="670560"/>
            <a:chOff x="10638" y="4636"/>
            <a:chExt cx="1056" cy="1056"/>
          </a:xfrm>
        </p:grpSpPr>
        <p:sp>
          <p:nvSpPr>
            <p:cNvPr id="47" name="圆角矩形 46"/>
            <p:cNvSpPr/>
            <p:nvPr/>
          </p:nvSpPr>
          <p:spPr>
            <a:xfrm>
              <a:off x="10638" y="4636"/>
              <a:ext cx="1056" cy="1056"/>
            </a:xfrm>
            <a:prstGeom prst="roundRect">
              <a:avLst/>
            </a:prstGeom>
            <a:solidFill>
              <a:srgbClr val="63A2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830" y="4705"/>
              <a:ext cx="67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2259330" y="2039620"/>
            <a:ext cx="2858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软度与开度训练</a:t>
            </a:r>
            <a:endParaRPr lang="zh-CN" altLang="en-US" sz="2800" b="1" dirty="0" smtClean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259592" y="3665334"/>
            <a:ext cx="3307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幼儿基本舞步训练</a:t>
            </a:r>
            <a:endParaRPr lang="zh-CN" altLang="en-US" sz="28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49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49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49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49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bldLvl="0" animBg="1"/>
      <p:bldP spid="42" grpId="0"/>
      <p:bldP spid="55" grpId="0"/>
      <p:bldP spid="5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108385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109274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36566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（三）踝关节训练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8470" y="2756535"/>
            <a:ext cx="87350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 、训练目的</a:t>
            </a:r>
            <a:endParaRPr lang="zh-CN" altLang="en-US"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通过踝关节练习，增强小腿肌肉群的弹性，加强跟腱的柔韧性、灵活性，使脚趾末梢的控制更加灵活敏捷。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362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450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7845" y="1122680"/>
            <a:ext cx="9141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组合训练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1720" y="989965"/>
            <a:ext cx="673798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开始：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拍：1~4 双勾脚；5~8 双绷脚。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拍：同 1×8 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拍：1~2 勾双脚趾，3~4 绷双脚趾；5~8 同 1~4 动作。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拍：1~2 勾双脚趾，3~4 勾双脚掌；5~6 绷脚背勾脚趾，7~8 绷双脚背。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 拍：同 3×8 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6×8 拍：同 4×8 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7×8 拍：1~2 左脚保持绷脚不动，右脚勾全脚，3~4 左脚勾全脚，右脚绷全脚；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5~6 左脚绷全脚，右脚勾全脚，7~8 左脚保持绷脚不动，右脚绷全脚。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8×8 拍：1~4 双勾脚；5~8 双绷脚。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0560" y="4000500"/>
            <a:ext cx="99688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绷脚伸坐要领：臀部坐于地面，双腿伸直双膝并拢绷脚前伸于体前，双手自然伸直于体旁，中指间接触地板，立颈立腰拔背沉肩，脊椎垂直于地面，双眼平视前方，呼吸自然顺畅。</a:t>
            </a:r>
            <a:endParaRPr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绷脚练习要领：绷脚时，足底肌收缩，绷脚过程从踝关节—脚后跟—脚心—脚掌—脚趾—脚尖依次使足背肌充分拉长。勾脚时，足背肌收缩，绷脚过程从脚趾尖—脚趾—脚掌—脚心—脚后跟—踝关节依次使足底肌充分拉长。绷脚时双脚跟放于地面，膝关节伸直，足背肌拉长到极致，绷到脚趾尖并有延伸感。勾脚时膝关节伸直，足底肌拉长，双脚跟前踹，离开地面，脚后跟有延伸感。</a:t>
            </a:r>
            <a:endParaRPr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勾脚时脚趾全部均匀受力，从脚尖带动依次勾起，避免脚背、脚跟出现联动现象和五个脚趾发力不均形成扇形面足底。</a:t>
            </a:r>
            <a:endParaRPr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7845" y="1602105"/>
            <a:ext cx="25025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音乐：2/4 或 3/4</a:t>
            </a:r>
            <a:endParaRPr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准备姿态：面对 8 点方向绷脚伸坐，双手五指并拢放于体旁，右转头眼看 1 点方向。</a:t>
            </a:r>
            <a:endParaRPr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（三）踝关节训练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108385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109274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36566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（四）开胯训练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332865"/>
            <a:ext cx="10982325" cy="3091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1、 胯部练习分解专业术语</a:t>
            </a:r>
            <a:endParaRPr lang="zh-CN" altLang="en-US"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（1）趴胯。（图 2-29、图 2-30）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（2）颤胯。（图 2-31、图 2-32）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（3）髋关节屈。（图 2-33）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（4）髋关节伸。（图 2-34）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（5）内旋。（图 2-35）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（6）外展。（图 2-36）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（7）环动。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0" y="11430"/>
            <a:ext cx="4598670" cy="203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900" y="2012315"/>
            <a:ext cx="4970145" cy="4829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（四）开胯训练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084580"/>
            <a:ext cx="1098232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 、练习方法</a:t>
            </a:r>
            <a:endParaRPr lang="zh-CN" altLang="en-US"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（1）趴胯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①对脚盘坐，上身拉长，双手前伸，趴于地面。（图 2-29）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②身体俯卧于地面，双手前伸，双腿屈膝，小腿与大腿呈 90 度夹角，大腿面与身体呈 90 度夹角，双脚放于地面且脚心相对。（图 2-30）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（2）颤胯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①对脚盘坐，双手握脚踝，上身直立，双膝重拍向下用力颤动，膝盖外侧打击地板。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②身体仰卧于地面，双腿弯曲向旁打开，双脚脚心相对相贴，双手放于体侧或放于双膝辅助练习。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双膝重拍向下用力颤动，膝盖外侧打击地面。（图 2-31）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③身体仰卧于地面，双腿直膝绷脚横向打开呈“一”字形，双手放于地板（或双膝上），颤胯时膝盖避免弯曲，重拍向下颤动。（图 2-32）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（3）髋关节屈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仰卧地面，屈膝，双手抱小腿，使膝关节尽量向头部靠近（可单膝做，也可双膝做）。（图 2-33）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（4）髋关节伸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俯卧地面，屈膝，双手抱小腿，使双脚脚尖尽量向臀部靠近（可单膝做，也可双膝做）。（图 2-34）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（5）内旋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左腿绷脚伸坐于地面，双手旁边点地辅助，右腿绷脚内旋抬起离地 25 度。（图 2-35）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（6）外展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左腿绷脚伸坐于地面，双手旁边点地辅助，右腿绷脚外旋抬起离地 25 度。（图 2-36）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108385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109274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36566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（四）开胯训练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1105" y="2529205"/>
            <a:ext cx="2968625" cy="1799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 、训练目的</a:t>
            </a:r>
            <a:endParaRPr lang="zh-CN" altLang="en-US"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通过髋关节的屈伸、收展、内外旋转及环动，开发髋关节周围韧带弹性，增加髋关节的柔韧性和灵活性。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0" y="11430"/>
            <a:ext cx="4598670" cy="2031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900" y="2012315"/>
            <a:ext cx="4970145" cy="4829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-2105025" y="8362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450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7845" y="1122680"/>
            <a:ext cx="9141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组合训练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2335" y="198120"/>
            <a:ext cx="8083550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开始：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拍：1~4 双勾脚；5~8 双绷脚。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拍：双脚脚心相对，双膝向旁打开，双手握双脚，脚跟向臀部靠近，上身保持直立形态。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拍：1~6 颤胯 6 次；7~8 颤胯 1 次。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拍：同 3×8 拍。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 拍：1~4 前展身压胯；5~8 还原直立。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6×8 拍：1~4 前展身压胯；5~6 还原直立，7~8 双手上举三位手。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7×8 拍：对脚盘坐趴胯。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8×8 拍：1~4 同 7×8 拍动作；5~8 上身直立，双手经三位手落下，到旁点地位。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9×8 拍：1~2 双膝内侧并拢相贴，3~4 绷脚伸直双腿；5~8 左腿保持不动，抬起右腿离地 25 度。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10×8 拍：1~4 髋关节带动右腿内旋；5~8 髋关节带动右腿外旋。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11×8 拍：同 10×8 拍。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12×8 拍：1~2 右腿放于地面，还原准备姿态，3~4 勾双脚；5~6 绷双脚，7~8 抬起左腿，离地 25 度。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13×8 拍：1~4 髋关节带动左腿做内旋；5~8 髋关节带动左腿外旋。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14×8 拍：同 13×8 拍；7~8 左腿放于地面，还原准备姿态。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15×8 拍：1~2 保持绷脚，直膝，髋关节向外环动，膝盖对旁，双脚背向外打开，3~4 勾双脚，外开屈膝；5~6 保持勾脚，双膝双脚内侧相贴，7~8 双绷脚，直膝，还原准备姿态。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16×8 拍：同 15×8 拍。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17×8 拍：1~2 勾双脚，屈膝，3~4 保持勾脚，髋关节向外环动，膝盖对旁，双脚背向外打开；5~6双绷脚，直膝盖保持外开，7~8 双绷脚，大腿内侧和双脚内侧相贴，还原准备姿态。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18×8 拍：同 17×8 拍。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19×8 拍：内环动。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20×8 拍：外环动。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7845" y="3891280"/>
            <a:ext cx="2571750" cy="2353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2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内外旋和环动时，在保持大腿内侧肌肉收紧的同时，应从髋骨根部—膝盖—脚踝—脚趾尖依次充分内旋和外展。</a:t>
            </a:r>
            <a:endParaRPr sz="12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2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髋关节环动做最大幅度练习时，应注意膝关节与环动的配合。注意上身姿态的保持，避免脊椎松懈。</a:t>
            </a:r>
            <a:endParaRPr sz="12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7845" y="1602105"/>
            <a:ext cx="250253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音乐：4/4</a:t>
            </a:r>
            <a:endParaRPr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准备姿态：面对 1 点方向绷脚伸坐，两脚内侧相贴，双手五指并拢放于体旁，中指指尖点地。</a:t>
            </a:r>
            <a:endParaRPr sz="1400" dirty="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8320" y="13706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（四）开胯训练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646117" y="1622670"/>
            <a:ext cx="6571137" cy="4266501"/>
            <a:chOff x="998244" y="1469467"/>
            <a:chExt cx="3220470" cy="2090982"/>
          </a:xfrm>
        </p:grpSpPr>
        <p:grpSp>
          <p:nvGrpSpPr>
            <p:cNvPr id="24" name="组合 23"/>
            <p:cNvGrpSpPr/>
            <p:nvPr/>
          </p:nvGrpSpPr>
          <p:grpSpPr>
            <a:xfrm>
              <a:off x="998244" y="1469467"/>
              <a:ext cx="3220470" cy="2090982"/>
              <a:chOff x="3287072" y="1345115"/>
              <a:chExt cx="2531662" cy="1643754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3287072" y="1413122"/>
                <a:ext cx="2531662" cy="1575747"/>
              </a:xfrm>
              <a:prstGeom prst="rect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355880" y="1345115"/>
                <a:ext cx="600362" cy="69823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b">
                <a:normAutofit/>
              </a:bodyPr>
              <a:lstStyle/>
              <a:p>
                <a:pPr algn="ctr"/>
                <a:r>
                  <a:rPr lang="en-US" sz="333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02</a:t>
                </a:r>
                <a:endParaRPr lang="en-US" sz="333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algn="ctr"/>
                <a:r>
                  <a:rPr lang="zh-CN" altLang="en-US" sz="24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把杆训练</a:t>
                </a:r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1937009" y="2003100"/>
              <a:ext cx="2214775" cy="936104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</p:spPr>
          <p:txBody>
            <a:bodyPr wrap="square" lIns="0" tIns="0" rIns="0" bIns="0" anchor="t">
              <a:normAutofit/>
            </a:bodyPr>
            <a:lstStyle/>
            <a:p>
              <a:pPr marL="0" lvl="1">
                <a:lnSpc>
                  <a:spcPct val="120000"/>
                </a:lnSpc>
              </a:pPr>
              <a:endParaRPr lang="zh-CN" altLang="en-US" sz="1465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774940" y="1760855"/>
            <a:ext cx="3219450" cy="4128770"/>
            <a:chOff x="1027952" y="3518963"/>
            <a:chExt cx="3220444" cy="5929982"/>
          </a:xfrm>
        </p:grpSpPr>
        <p:sp>
          <p:nvSpPr>
            <p:cNvPr id="37" name="矩形 36"/>
            <p:cNvSpPr/>
            <p:nvPr/>
          </p:nvSpPr>
          <p:spPr>
            <a:xfrm>
              <a:off x="1027952" y="3604693"/>
              <a:ext cx="3220444" cy="5844252"/>
            </a:xfrm>
            <a:prstGeom prst="rect">
              <a:avLst/>
            </a:prstGeom>
            <a:noFill/>
            <a:ln w="6350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1115481" y="3518963"/>
              <a:ext cx="763707" cy="8882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 lnSpcReduction="20000"/>
            </a:bodyPr>
            <a:lstStyle/>
            <a:p>
              <a:pPr algn="ctr"/>
              <a:endParaRPr lang="zh-CN" altLang="en-US" sz="333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620681" y="4560792"/>
              <a:ext cx="2214775" cy="22814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</p:spPr>
          <p:txBody>
            <a:bodyPr wrap="none" lIns="0" tIns="0" rIns="0" bIns="0" anchor="t">
              <a:noAutofit/>
            </a:bodyPr>
            <a:lstStyle/>
            <a:p>
              <a:pPr marL="0" lvl="1" algn="l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（一）擦地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lvl="1" algn="l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（二）蹲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lvl="1" algn="l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（三）划圈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lvl="1" algn="l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（四）小踢腿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lvl="1" algn="l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（五）单腿蹲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lvl="1" algn="l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（六）小弹腿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lvl="1" algn="l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（七）控制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lvl="1" algn="l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（八）大踢腿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9125" y="688975"/>
            <a:ext cx="1075753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35660" y="1006475"/>
            <a:ext cx="102933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把杆训练也称扶把训练。把杆训练可以使全身肌肉、关节、韧带得到全面锻炼，为中间训练较为复杂的技术技巧打下坚实基础。把杆练习分为双手扶把和单手扶把。</a:t>
            </a:r>
            <a:endParaRPr lang="zh-CN" altLang="en-US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608320" y="3157038"/>
            <a:ext cx="777875" cy="777875"/>
          </a:xfrm>
          <a:prstGeom prst="ellipse">
            <a:avLst/>
          </a:prstGeom>
          <a:noFill/>
          <a:ln>
            <a:solidFill>
              <a:srgbClr val="038B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608320" y="4806133"/>
            <a:ext cx="777875" cy="777875"/>
          </a:xfrm>
          <a:prstGeom prst="ellipse">
            <a:avLst/>
          </a:prstGeom>
          <a:noFill/>
          <a:ln>
            <a:solidFill>
              <a:srgbClr val="038B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高跟鞋"/>
          <p:cNvSpPr/>
          <p:nvPr/>
        </p:nvSpPr>
        <p:spPr bwMode="auto">
          <a:xfrm>
            <a:off x="5768975" y="3317693"/>
            <a:ext cx="457200" cy="457200"/>
          </a:xfrm>
          <a:custGeom>
            <a:avLst/>
            <a:gdLst/>
            <a:ahLst/>
            <a:cxnLst/>
            <a:rect l="0" t="0" r="r" b="b"/>
            <a:pathLst>
              <a:path w="1460500" h="1106488">
                <a:moveTo>
                  <a:pt x="211952" y="0"/>
                </a:moveTo>
                <a:lnTo>
                  <a:pt x="212269" y="0"/>
                </a:lnTo>
                <a:lnTo>
                  <a:pt x="220519" y="3174"/>
                </a:lnTo>
                <a:lnTo>
                  <a:pt x="228134" y="7618"/>
                </a:lnTo>
                <a:lnTo>
                  <a:pt x="235432" y="12379"/>
                </a:lnTo>
                <a:lnTo>
                  <a:pt x="243047" y="17775"/>
                </a:lnTo>
                <a:lnTo>
                  <a:pt x="250027" y="23806"/>
                </a:lnTo>
                <a:lnTo>
                  <a:pt x="257008" y="30789"/>
                </a:lnTo>
                <a:lnTo>
                  <a:pt x="263353" y="37771"/>
                </a:lnTo>
                <a:lnTo>
                  <a:pt x="269699" y="45389"/>
                </a:lnTo>
                <a:lnTo>
                  <a:pt x="275411" y="53642"/>
                </a:lnTo>
                <a:lnTo>
                  <a:pt x="281756" y="62212"/>
                </a:lnTo>
                <a:lnTo>
                  <a:pt x="287150" y="71099"/>
                </a:lnTo>
                <a:lnTo>
                  <a:pt x="292544" y="80304"/>
                </a:lnTo>
                <a:lnTo>
                  <a:pt x="297621" y="90144"/>
                </a:lnTo>
                <a:lnTo>
                  <a:pt x="302698" y="99666"/>
                </a:lnTo>
                <a:lnTo>
                  <a:pt x="307457" y="109823"/>
                </a:lnTo>
                <a:lnTo>
                  <a:pt x="311899" y="120298"/>
                </a:lnTo>
                <a:lnTo>
                  <a:pt x="320783" y="141246"/>
                </a:lnTo>
                <a:lnTo>
                  <a:pt x="328398" y="162513"/>
                </a:lnTo>
                <a:lnTo>
                  <a:pt x="336014" y="183462"/>
                </a:lnTo>
                <a:lnTo>
                  <a:pt x="342994" y="204411"/>
                </a:lnTo>
                <a:lnTo>
                  <a:pt x="354734" y="243769"/>
                </a:lnTo>
                <a:lnTo>
                  <a:pt x="365204" y="278684"/>
                </a:lnTo>
                <a:lnTo>
                  <a:pt x="378213" y="320582"/>
                </a:lnTo>
                <a:lnTo>
                  <a:pt x="391222" y="365019"/>
                </a:lnTo>
                <a:lnTo>
                  <a:pt x="397886" y="387872"/>
                </a:lnTo>
                <a:lnTo>
                  <a:pt x="405183" y="410726"/>
                </a:lnTo>
                <a:lnTo>
                  <a:pt x="412481" y="433579"/>
                </a:lnTo>
                <a:lnTo>
                  <a:pt x="420413" y="456433"/>
                </a:lnTo>
                <a:lnTo>
                  <a:pt x="428980" y="478969"/>
                </a:lnTo>
                <a:lnTo>
                  <a:pt x="437865" y="501504"/>
                </a:lnTo>
                <a:lnTo>
                  <a:pt x="447383" y="523088"/>
                </a:lnTo>
                <a:lnTo>
                  <a:pt x="452460" y="534198"/>
                </a:lnTo>
                <a:lnTo>
                  <a:pt x="457537" y="544355"/>
                </a:lnTo>
                <a:lnTo>
                  <a:pt x="462931" y="554829"/>
                </a:lnTo>
                <a:lnTo>
                  <a:pt x="468642" y="564986"/>
                </a:lnTo>
                <a:lnTo>
                  <a:pt x="474671" y="575143"/>
                </a:lnTo>
                <a:lnTo>
                  <a:pt x="480699" y="584666"/>
                </a:lnTo>
                <a:lnTo>
                  <a:pt x="487045" y="594188"/>
                </a:lnTo>
                <a:lnTo>
                  <a:pt x="493391" y="603393"/>
                </a:lnTo>
                <a:lnTo>
                  <a:pt x="500054" y="612280"/>
                </a:lnTo>
                <a:lnTo>
                  <a:pt x="507352" y="620850"/>
                </a:lnTo>
                <a:lnTo>
                  <a:pt x="514332" y="628468"/>
                </a:lnTo>
                <a:lnTo>
                  <a:pt x="521313" y="636721"/>
                </a:lnTo>
                <a:lnTo>
                  <a:pt x="528928" y="644338"/>
                </a:lnTo>
                <a:lnTo>
                  <a:pt x="536543" y="651956"/>
                </a:lnTo>
                <a:lnTo>
                  <a:pt x="544792" y="659574"/>
                </a:lnTo>
                <a:lnTo>
                  <a:pt x="552725" y="666874"/>
                </a:lnTo>
                <a:lnTo>
                  <a:pt x="561292" y="673857"/>
                </a:lnTo>
                <a:lnTo>
                  <a:pt x="569859" y="681158"/>
                </a:lnTo>
                <a:lnTo>
                  <a:pt x="578743" y="687823"/>
                </a:lnTo>
                <a:lnTo>
                  <a:pt x="587944" y="694806"/>
                </a:lnTo>
                <a:lnTo>
                  <a:pt x="596828" y="701472"/>
                </a:lnTo>
                <a:lnTo>
                  <a:pt x="606665" y="707503"/>
                </a:lnTo>
                <a:lnTo>
                  <a:pt x="616501" y="713851"/>
                </a:lnTo>
                <a:lnTo>
                  <a:pt x="626019" y="719564"/>
                </a:lnTo>
                <a:lnTo>
                  <a:pt x="635855" y="725595"/>
                </a:lnTo>
                <a:lnTo>
                  <a:pt x="645692" y="730991"/>
                </a:lnTo>
                <a:lnTo>
                  <a:pt x="655845" y="736387"/>
                </a:lnTo>
                <a:lnTo>
                  <a:pt x="666316" y="741465"/>
                </a:lnTo>
                <a:lnTo>
                  <a:pt x="676786" y="745909"/>
                </a:lnTo>
                <a:lnTo>
                  <a:pt x="687257" y="750353"/>
                </a:lnTo>
                <a:lnTo>
                  <a:pt x="697728" y="754479"/>
                </a:lnTo>
                <a:lnTo>
                  <a:pt x="708516" y="758288"/>
                </a:lnTo>
                <a:lnTo>
                  <a:pt x="719304" y="762414"/>
                </a:lnTo>
                <a:lnTo>
                  <a:pt x="729774" y="765271"/>
                </a:lnTo>
                <a:lnTo>
                  <a:pt x="741197" y="768445"/>
                </a:lnTo>
                <a:lnTo>
                  <a:pt x="751985" y="771302"/>
                </a:lnTo>
                <a:lnTo>
                  <a:pt x="762773" y="773523"/>
                </a:lnTo>
                <a:lnTo>
                  <a:pt x="773561" y="775428"/>
                </a:lnTo>
                <a:lnTo>
                  <a:pt x="784349" y="777332"/>
                </a:lnTo>
                <a:lnTo>
                  <a:pt x="795771" y="778602"/>
                </a:lnTo>
                <a:lnTo>
                  <a:pt x="806559" y="779237"/>
                </a:lnTo>
                <a:lnTo>
                  <a:pt x="817347" y="780189"/>
                </a:lnTo>
                <a:lnTo>
                  <a:pt x="828770" y="780189"/>
                </a:lnTo>
                <a:lnTo>
                  <a:pt x="839875" y="779554"/>
                </a:lnTo>
                <a:lnTo>
                  <a:pt x="850980" y="778602"/>
                </a:lnTo>
                <a:lnTo>
                  <a:pt x="862403" y="777332"/>
                </a:lnTo>
                <a:lnTo>
                  <a:pt x="873191" y="775428"/>
                </a:lnTo>
                <a:lnTo>
                  <a:pt x="884296" y="773523"/>
                </a:lnTo>
                <a:lnTo>
                  <a:pt x="895401" y="770667"/>
                </a:lnTo>
                <a:lnTo>
                  <a:pt x="906506" y="768128"/>
                </a:lnTo>
                <a:lnTo>
                  <a:pt x="928717" y="761779"/>
                </a:lnTo>
                <a:lnTo>
                  <a:pt x="950293" y="754796"/>
                </a:lnTo>
                <a:lnTo>
                  <a:pt x="994079" y="740196"/>
                </a:lnTo>
                <a:lnTo>
                  <a:pt x="1015655" y="733213"/>
                </a:lnTo>
                <a:lnTo>
                  <a:pt x="1037548" y="726547"/>
                </a:lnTo>
                <a:lnTo>
                  <a:pt x="1048336" y="724008"/>
                </a:lnTo>
                <a:lnTo>
                  <a:pt x="1058807" y="721151"/>
                </a:lnTo>
                <a:lnTo>
                  <a:pt x="1069595" y="718929"/>
                </a:lnTo>
                <a:lnTo>
                  <a:pt x="1080383" y="717025"/>
                </a:lnTo>
                <a:lnTo>
                  <a:pt x="1091171" y="715438"/>
                </a:lnTo>
                <a:lnTo>
                  <a:pt x="1101642" y="714168"/>
                </a:lnTo>
                <a:lnTo>
                  <a:pt x="1112747" y="713851"/>
                </a:lnTo>
                <a:lnTo>
                  <a:pt x="1123535" y="713533"/>
                </a:lnTo>
                <a:lnTo>
                  <a:pt x="1134006" y="714168"/>
                </a:lnTo>
                <a:lnTo>
                  <a:pt x="1144794" y="715120"/>
                </a:lnTo>
                <a:lnTo>
                  <a:pt x="1155264" y="717025"/>
                </a:lnTo>
                <a:lnTo>
                  <a:pt x="1166052" y="719247"/>
                </a:lnTo>
                <a:lnTo>
                  <a:pt x="1182551" y="724008"/>
                </a:lnTo>
                <a:lnTo>
                  <a:pt x="1198099" y="728452"/>
                </a:lnTo>
                <a:lnTo>
                  <a:pt x="1212377" y="733530"/>
                </a:lnTo>
                <a:lnTo>
                  <a:pt x="1226338" y="739561"/>
                </a:lnTo>
                <a:lnTo>
                  <a:pt x="1240299" y="745909"/>
                </a:lnTo>
                <a:lnTo>
                  <a:pt x="1253942" y="753844"/>
                </a:lnTo>
                <a:lnTo>
                  <a:pt x="1268221" y="762414"/>
                </a:lnTo>
                <a:lnTo>
                  <a:pt x="1283451" y="772254"/>
                </a:lnTo>
                <a:lnTo>
                  <a:pt x="1289162" y="776698"/>
                </a:lnTo>
                <a:lnTo>
                  <a:pt x="1294556" y="780824"/>
                </a:lnTo>
                <a:lnTo>
                  <a:pt x="1299633" y="785585"/>
                </a:lnTo>
                <a:lnTo>
                  <a:pt x="1304709" y="790029"/>
                </a:lnTo>
                <a:lnTo>
                  <a:pt x="1309151" y="795107"/>
                </a:lnTo>
                <a:lnTo>
                  <a:pt x="1313276" y="800186"/>
                </a:lnTo>
                <a:lnTo>
                  <a:pt x="1317084" y="805264"/>
                </a:lnTo>
                <a:lnTo>
                  <a:pt x="1320891" y="810343"/>
                </a:lnTo>
                <a:lnTo>
                  <a:pt x="1324064" y="815739"/>
                </a:lnTo>
                <a:lnTo>
                  <a:pt x="1327237" y="821135"/>
                </a:lnTo>
                <a:lnTo>
                  <a:pt x="1330410" y="826531"/>
                </a:lnTo>
                <a:lnTo>
                  <a:pt x="1332948" y="832244"/>
                </a:lnTo>
                <a:lnTo>
                  <a:pt x="1337708" y="843671"/>
                </a:lnTo>
                <a:lnTo>
                  <a:pt x="1341833" y="855732"/>
                </a:lnTo>
                <a:lnTo>
                  <a:pt x="1345323" y="867794"/>
                </a:lnTo>
                <a:lnTo>
                  <a:pt x="1348496" y="879538"/>
                </a:lnTo>
                <a:lnTo>
                  <a:pt x="1351351" y="891917"/>
                </a:lnTo>
                <a:lnTo>
                  <a:pt x="1353572" y="904613"/>
                </a:lnTo>
                <a:lnTo>
                  <a:pt x="1358649" y="929371"/>
                </a:lnTo>
                <a:lnTo>
                  <a:pt x="1361187" y="941750"/>
                </a:lnTo>
                <a:lnTo>
                  <a:pt x="1364360" y="954129"/>
                </a:lnTo>
                <a:lnTo>
                  <a:pt x="1365630" y="958572"/>
                </a:lnTo>
                <a:lnTo>
                  <a:pt x="1367533" y="963333"/>
                </a:lnTo>
                <a:lnTo>
                  <a:pt x="1369754" y="967777"/>
                </a:lnTo>
                <a:lnTo>
                  <a:pt x="1372610" y="971903"/>
                </a:lnTo>
                <a:lnTo>
                  <a:pt x="1375466" y="976030"/>
                </a:lnTo>
                <a:lnTo>
                  <a:pt x="1378639" y="980156"/>
                </a:lnTo>
                <a:lnTo>
                  <a:pt x="1382129" y="983965"/>
                </a:lnTo>
                <a:lnTo>
                  <a:pt x="1385936" y="987774"/>
                </a:lnTo>
                <a:lnTo>
                  <a:pt x="1394186" y="995392"/>
                </a:lnTo>
                <a:lnTo>
                  <a:pt x="1402753" y="1002375"/>
                </a:lnTo>
                <a:lnTo>
                  <a:pt x="1411637" y="1009358"/>
                </a:lnTo>
                <a:lnTo>
                  <a:pt x="1420839" y="1016341"/>
                </a:lnTo>
                <a:lnTo>
                  <a:pt x="1429405" y="1022689"/>
                </a:lnTo>
                <a:lnTo>
                  <a:pt x="1437655" y="1029354"/>
                </a:lnTo>
                <a:lnTo>
                  <a:pt x="1444953" y="1035385"/>
                </a:lnTo>
                <a:lnTo>
                  <a:pt x="1451299" y="1041733"/>
                </a:lnTo>
                <a:lnTo>
                  <a:pt x="1453520" y="1044590"/>
                </a:lnTo>
                <a:lnTo>
                  <a:pt x="1455741" y="1047764"/>
                </a:lnTo>
                <a:lnTo>
                  <a:pt x="1457645" y="1050938"/>
                </a:lnTo>
                <a:lnTo>
                  <a:pt x="1458914" y="1054112"/>
                </a:lnTo>
                <a:lnTo>
                  <a:pt x="1460183" y="1056651"/>
                </a:lnTo>
                <a:lnTo>
                  <a:pt x="1460500" y="1059825"/>
                </a:lnTo>
                <a:lnTo>
                  <a:pt x="1460183" y="1063000"/>
                </a:lnTo>
                <a:lnTo>
                  <a:pt x="1459548" y="1066174"/>
                </a:lnTo>
                <a:lnTo>
                  <a:pt x="1458596" y="1068396"/>
                </a:lnTo>
                <a:lnTo>
                  <a:pt x="1456693" y="1070300"/>
                </a:lnTo>
                <a:lnTo>
                  <a:pt x="1453520" y="1071887"/>
                </a:lnTo>
                <a:lnTo>
                  <a:pt x="1450030" y="1073791"/>
                </a:lnTo>
                <a:lnTo>
                  <a:pt x="1445587" y="1075378"/>
                </a:lnTo>
                <a:lnTo>
                  <a:pt x="1440193" y="1076966"/>
                </a:lnTo>
                <a:lnTo>
                  <a:pt x="1434482" y="1078553"/>
                </a:lnTo>
                <a:lnTo>
                  <a:pt x="1427819" y="1080140"/>
                </a:lnTo>
                <a:lnTo>
                  <a:pt x="1412906" y="1082679"/>
                </a:lnTo>
                <a:lnTo>
                  <a:pt x="1395138" y="1084901"/>
                </a:lnTo>
                <a:lnTo>
                  <a:pt x="1375148" y="1087440"/>
                </a:lnTo>
                <a:lnTo>
                  <a:pt x="1353255" y="1089344"/>
                </a:lnTo>
                <a:lnTo>
                  <a:pt x="1329458" y="1090931"/>
                </a:lnTo>
                <a:lnTo>
                  <a:pt x="1304075" y="1091884"/>
                </a:lnTo>
                <a:lnTo>
                  <a:pt x="1277105" y="1093153"/>
                </a:lnTo>
                <a:lnTo>
                  <a:pt x="1248866" y="1094423"/>
                </a:lnTo>
                <a:lnTo>
                  <a:pt x="1220309" y="1094740"/>
                </a:lnTo>
                <a:lnTo>
                  <a:pt x="1190484" y="1095375"/>
                </a:lnTo>
                <a:lnTo>
                  <a:pt x="1129564" y="1095375"/>
                </a:lnTo>
                <a:lnTo>
                  <a:pt x="1068009" y="1095058"/>
                </a:lnTo>
                <a:lnTo>
                  <a:pt x="1008040" y="1094106"/>
                </a:lnTo>
                <a:lnTo>
                  <a:pt x="950927" y="1091884"/>
                </a:lnTo>
                <a:lnTo>
                  <a:pt x="898891" y="1089662"/>
                </a:lnTo>
                <a:lnTo>
                  <a:pt x="875094" y="1088075"/>
                </a:lnTo>
                <a:lnTo>
                  <a:pt x="852884" y="1086488"/>
                </a:lnTo>
                <a:lnTo>
                  <a:pt x="833212" y="1084901"/>
                </a:lnTo>
                <a:lnTo>
                  <a:pt x="815761" y="1082996"/>
                </a:lnTo>
                <a:lnTo>
                  <a:pt x="800848" y="1081092"/>
                </a:lnTo>
                <a:lnTo>
                  <a:pt x="788473" y="1079187"/>
                </a:lnTo>
                <a:lnTo>
                  <a:pt x="778637" y="1077283"/>
                </a:lnTo>
                <a:lnTo>
                  <a:pt x="775147" y="1076013"/>
                </a:lnTo>
                <a:lnTo>
                  <a:pt x="772609" y="1075061"/>
                </a:lnTo>
                <a:lnTo>
                  <a:pt x="766898" y="1072204"/>
                </a:lnTo>
                <a:lnTo>
                  <a:pt x="762138" y="1069665"/>
                </a:lnTo>
                <a:lnTo>
                  <a:pt x="757061" y="1066491"/>
                </a:lnTo>
                <a:lnTo>
                  <a:pt x="752619" y="1063000"/>
                </a:lnTo>
                <a:lnTo>
                  <a:pt x="748495" y="1059508"/>
                </a:lnTo>
                <a:lnTo>
                  <a:pt x="744052" y="1055699"/>
                </a:lnTo>
                <a:lnTo>
                  <a:pt x="740245" y="1051255"/>
                </a:lnTo>
                <a:lnTo>
                  <a:pt x="736755" y="1047447"/>
                </a:lnTo>
                <a:lnTo>
                  <a:pt x="733264" y="1042685"/>
                </a:lnTo>
                <a:lnTo>
                  <a:pt x="730092" y="1038559"/>
                </a:lnTo>
                <a:lnTo>
                  <a:pt x="724380" y="1029354"/>
                </a:lnTo>
                <a:lnTo>
                  <a:pt x="718986" y="1019197"/>
                </a:lnTo>
                <a:lnTo>
                  <a:pt x="713910" y="1009040"/>
                </a:lnTo>
                <a:lnTo>
                  <a:pt x="709467" y="998566"/>
                </a:lnTo>
                <a:lnTo>
                  <a:pt x="705025" y="988091"/>
                </a:lnTo>
                <a:lnTo>
                  <a:pt x="696141" y="967777"/>
                </a:lnTo>
                <a:lnTo>
                  <a:pt x="691382" y="957620"/>
                </a:lnTo>
                <a:lnTo>
                  <a:pt x="686940" y="947463"/>
                </a:lnTo>
                <a:lnTo>
                  <a:pt x="681546" y="938258"/>
                </a:lnTo>
                <a:lnTo>
                  <a:pt x="675517" y="929371"/>
                </a:lnTo>
                <a:lnTo>
                  <a:pt x="670123" y="921436"/>
                </a:lnTo>
                <a:lnTo>
                  <a:pt x="664412" y="913818"/>
                </a:lnTo>
                <a:lnTo>
                  <a:pt x="651086" y="898265"/>
                </a:lnTo>
                <a:lnTo>
                  <a:pt x="637125" y="882712"/>
                </a:lnTo>
                <a:lnTo>
                  <a:pt x="622529" y="866841"/>
                </a:lnTo>
                <a:lnTo>
                  <a:pt x="606665" y="851288"/>
                </a:lnTo>
                <a:lnTo>
                  <a:pt x="590483" y="835735"/>
                </a:lnTo>
                <a:lnTo>
                  <a:pt x="573349" y="820817"/>
                </a:lnTo>
                <a:lnTo>
                  <a:pt x="555898" y="805582"/>
                </a:lnTo>
                <a:lnTo>
                  <a:pt x="538129" y="790981"/>
                </a:lnTo>
                <a:lnTo>
                  <a:pt x="520361" y="776698"/>
                </a:lnTo>
                <a:lnTo>
                  <a:pt x="502592" y="762732"/>
                </a:lnTo>
                <a:lnTo>
                  <a:pt x="485141" y="749400"/>
                </a:lnTo>
                <a:lnTo>
                  <a:pt x="467690" y="736704"/>
                </a:lnTo>
                <a:lnTo>
                  <a:pt x="450556" y="724325"/>
                </a:lnTo>
                <a:lnTo>
                  <a:pt x="418510" y="702107"/>
                </a:lnTo>
                <a:lnTo>
                  <a:pt x="379165" y="675762"/>
                </a:lnTo>
                <a:lnTo>
                  <a:pt x="358859" y="662431"/>
                </a:lnTo>
                <a:lnTo>
                  <a:pt x="348388" y="656082"/>
                </a:lnTo>
                <a:lnTo>
                  <a:pt x="337283" y="649417"/>
                </a:lnTo>
                <a:lnTo>
                  <a:pt x="326495" y="643704"/>
                </a:lnTo>
                <a:lnTo>
                  <a:pt x="315707" y="637990"/>
                </a:lnTo>
                <a:lnTo>
                  <a:pt x="304919" y="632594"/>
                </a:lnTo>
                <a:lnTo>
                  <a:pt x="293814" y="627516"/>
                </a:lnTo>
                <a:lnTo>
                  <a:pt x="282708" y="623072"/>
                </a:lnTo>
                <a:lnTo>
                  <a:pt x="271603" y="619263"/>
                </a:lnTo>
                <a:lnTo>
                  <a:pt x="260815" y="615772"/>
                </a:lnTo>
                <a:lnTo>
                  <a:pt x="250027" y="613550"/>
                </a:lnTo>
                <a:lnTo>
                  <a:pt x="245037" y="612718"/>
                </a:lnTo>
                <a:lnTo>
                  <a:pt x="241936" y="617567"/>
                </a:lnTo>
                <a:lnTo>
                  <a:pt x="237808" y="625509"/>
                </a:lnTo>
                <a:lnTo>
                  <a:pt x="233363" y="633769"/>
                </a:lnTo>
                <a:lnTo>
                  <a:pt x="229235" y="642664"/>
                </a:lnTo>
                <a:lnTo>
                  <a:pt x="225425" y="651559"/>
                </a:lnTo>
                <a:lnTo>
                  <a:pt x="221933" y="660772"/>
                </a:lnTo>
                <a:lnTo>
                  <a:pt x="218758" y="670621"/>
                </a:lnTo>
                <a:lnTo>
                  <a:pt x="215265" y="680787"/>
                </a:lnTo>
                <a:lnTo>
                  <a:pt x="212725" y="690635"/>
                </a:lnTo>
                <a:lnTo>
                  <a:pt x="209868" y="701119"/>
                </a:lnTo>
                <a:lnTo>
                  <a:pt x="207010" y="711602"/>
                </a:lnTo>
                <a:lnTo>
                  <a:pt x="202565" y="733523"/>
                </a:lnTo>
                <a:lnTo>
                  <a:pt x="198755" y="755443"/>
                </a:lnTo>
                <a:lnTo>
                  <a:pt x="195580" y="778317"/>
                </a:lnTo>
                <a:lnTo>
                  <a:pt x="192723" y="801826"/>
                </a:lnTo>
                <a:lnTo>
                  <a:pt x="190500" y="825017"/>
                </a:lnTo>
                <a:lnTo>
                  <a:pt x="188913" y="848208"/>
                </a:lnTo>
                <a:lnTo>
                  <a:pt x="188278" y="871399"/>
                </a:lnTo>
                <a:lnTo>
                  <a:pt x="187325" y="894273"/>
                </a:lnTo>
                <a:lnTo>
                  <a:pt x="187008" y="916829"/>
                </a:lnTo>
                <a:lnTo>
                  <a:pt x="187008" y="939067"/>
                </a:lnTo>
                <a:lnTo>
                  <a:pt x="187325" y="960034"/>
                </a:lnTo>
                <a:lnTo>
                  <a:pt x="187643" y="980366"/>
                </a:lnTo>
                <a:lnTo>
                  <a:pt x="188595" y="999745"/>
                </a:lnTo>
                <a:lnTo>
                  <a:pt x="190500" y="1035326"/>
                </a:lnTo>
                <a:lnTo>
                  <a:pt x="192405" y="1064553"/>
                </a:lnTo>
                <a:lnTo>
                  <a:pt x="194310" y="1087109"/>
                </a:lnTo>
                <a:lnTo>
                  <a:pt x="196215" y="1106488"/>
                </a:lnTo>
                <a:lnTo>
                  <a:pt x="97790" y="1106488"/>
                </a:lnTo>
                <a:lnTo>
                  <a:pt x="100648" y="1099181"/>
                </a:lnTo>
                <a:lnTo>
                  <a:pt x="103188" y="1091557"/>
                </a:lnTo>
                <a:lnTo>
                  <a:pt x="105728" y="1083615"/>
                </a:lnTo>
                <a:lnTo>
                  <a:pt x="107633" y="1075355"/>
                </a:lnTo>
                <a:lnTo>
                  <a:pt x="109538" y="1067413"/>
                </a:lnTo>
                <a:lnTo>
                  <a:pt x="111443" y="1058517"/>
                </a:lnTo>
                <a:lnTo>
                  <a:pt x="113983" y="1040727"/>
                </a:lnTo>
                <a:lnTo>
                  <a:pt x="116523" y="1021983"/>
                </a:lnTo>
                <a:lnTo>
                  <a:pt x="118110" y="1002287"/>
                </a:lnTo>
                <a:lnTo>
                  <a:pt x="118745" y="981955"/>
                </a:lnTo>
                <a:lnTo>
                  <a:pt x="119063" y="961623"/>
                </a:lnTo>
                <a:lnTo>
                  <a:pt x="118745" y="940655"/>
                </a:lnTo>
                <a:lnTo>
                  <a:pt x="118428" y="919370"/>
                </a:lnTo>
                <a:lnTo>
                  <a:pt x="117158" y="897450"/>
                </a:lnTo>
                <a:lnTo>
                  <a:pt x="115570" y="876165"/>
                </a:lnTo>
                <a:lnTo>
                  <a:pt x="113665" y="854562"/>
                </a:lnTo>
                <a:lnTo>
                  <a:pt x="111760" y="832959"/>
                </a:lnTo>
                <a:lnTo>
                  <a:pt x="109220" y="811674"/>
                </a:lnTo>
                <a:lnTo>
                  <a:pt x="106680" y="790707"/>
                </a:lnTo>
                <a:lnTo>
                  <a:pt x="100965" y="750360"/>
                </a:lnTo>
                <a:lnTo>
                  <a:pt x="94615" y="712555"/>
                </a:lnTo>
                <a:lnTo>
                  <a:pt x="88583" y="678245"/>
                </a:lnTo>
                <a:lnTo>
                  <a:pt x="82868" y="648382"/>
                </a:lnTo>
                <a:lnTo>
                  <a:pt x="77788" y="623603"/>
                </a:lnTo>
                <a:lnTo>
                  <a:pt x="73343" y="605177"/>
                </a:lnTo>
                <a:lnTo>
                  <a:pt x="70386" y="591190"/>
                </a:lnTo>
                <a:lnTo>
                  <a:pt x="70122" y="591014"/>
                </a:lnTo>
                <a:lnTo>
                  <a:pt x="62824" y="585618"/>
                </a:lnTo>
                <a:lnTo>
                  <a:pt x="56161" y="579905"/>
                </a:lnTo>
                <a:lnTo>
                  <a:pt x="49498" y="573239"/>
                </a:lnTo>
                <a:lnTo>
                  <a:pt x="43786" y="566256"/>
                </a:lnTo>
                <a:lnTo>
                  <a:pt x="38392" y="559273"/>
                </a:lnTo>
                <a:lnTo>
                  <a:pt x="32998" y="551338"/>
                </a:lnTo>
                <a:lnTo>
                  <a:pt x="28239" y="543402"/>
                </a:lnTo>
                <a:lnTo>
                  <a:pt x="24114" y="534832"/>
                </a:lnTo>
                <a:lnTo>
                  <a:pt x="20307" y="526262"/>
                </a:lnTo>
                <a:lnTo>
                  <a:pt x="16182" y="517057"/>
                </a:lnTo>
                <a:lnTo>
                  <a:pt x="13326" y="507853"/>
                </a:lnTo>
                <a:lnTo>
                  <a:pt x="10471" y="498013"/>
                </a:lnTo>
                <a:lnTo>
                  <a:pt x="7615" y="487856"/>
                </a:lnTo>
                <a:lnTo>
                  <a:pt x="5711" y="478016"/>
                </a:lnTo>
                <a:lnTo>
                  <a:pt x="3807" y="467542"/>
                </a:lnTo>
                <a:lnTo>
                  <a:pt x="2221" y="456433"/>
                </a:lnTo>
                <a:lnTo>
                  <a:pt x="1586" y="445641"/>
                </a:lnTo>
                <a:lnTo>
                  <a:pt x="634" y="434531"/>
                </a:lnTo>
                <a:lnTo>
                  <a:pt x="317" y="423105"/>
                </a:lnTo>
                <a:lnTo>
                  <a:pt x="0" y="411995"/>
                </a:lnTo>
                <a:lnTo>
                  <a:pt x="317" y="400251"/>
                </a:lnTo>
                <a:lnTo>
                  <a:pt x="634" y="388507"/>
                </a:lnTo>
                <a:lnTo>
                  <a:pt x="1586" y="376763"/>
                </a:lnTo>
                <a:lnTo>
                  <a:pt x="2856" y="364702"/>
                </a:lnTo>
                <a:lnTo>
                  <a:pt x="4125" y="352640"/>
                </a:lnTo>
                <a:lnTo>
                  <a:pt x="5711" y="340579"/>
                </a:lnTo>
                <a:lnTo>
                  <a:pt x="7615" y="328200"/>
                </a:lnTo>
                <a:lnTo>
                  <a:pt x="10153" y="316138"/>
                </a:lnTo>
                <a:lnTo>
                  <a:pt x="12374" y="303759"/>
                </a:lnTo>
                <a:lnTo>
                  <a:pt x="15230" y="292015"/>
                </a:lnTo>
                <a:lnTo>
                  <a:pt x="18086" y="279319"/>
                </a:lnTo>
                <a:lnTo>
                  <a:pt x="21576" y="267575"/>
                </a:lnTo>
                <a:lnTo>
                  <a:pt x="25066" y="255513"/>
                </a:lnTo>
                <a:lnTo>
                  <a:pt x="28556" y="243452"/>
                </a:lnTo>
                <a:lnTo>
                  <a:pt x="32998" y="231390"/>
                </a:lnTo>
                <a:lnTo>
                  <a:pt x="36806" y="219646"/>
                </a:lnTo>
                <a:lnTo>
                  <a:pt x="41565" y="208220"/>
                </a:lnTo>
                <a:lnTo>
                  <a:pt x="46007" y="196475"/>
                </a:lnTo>
                <a:lnTo>
                  <a:pt x="50767" y="185049"/>
                </a:lnTo>
                <a:lnTo>
                  <a:pt x="55843" y="173622"/>
                </a:lnTo>
                <a:lnTo>
                  <a:pt x="60920" y="162830"/>
                </a:lnTo>
                <a:lnTo>
                  <a:pt x="66314" y="152038"/>
                </a:lnTo>
                <a:lnTo>
                  <a:pt x="72026" y="141246"/>
                </a:lnTo>
                <a:lnTo>
                  <a:pt x="77737" y="130772"/>
                </a:lnTo>
                <a:lnTo>
                  <a:pt x="83765" y="120615"/>
                </a:lnTo>
                <a:lnTo>
                  <a:pt x="89477" y="110775"/>
                </a:lnTo>
                <a:lnTo>
                  <a:pt x="96140" y="101253"/>
                </a:lnTo>
                <a:lnTo>
                  <a:pt x="102168" y="92048"/>
                </a:lnTo>
                <a:lnTo>
                  <a:pt x="108832" y="83161"/>
                </a:lnTo>
                <a:lnTo>
                  <a:pt x="115495" y="74591"/>
                </a:lnTo>
                <a:lnTo>
                  <a:pt x="122475" y="66021"/>
                </a:lnTo>
                <a:lnTo>
                  <a:pt x="129456" y="58086"/>
                </a:lnTo>
                <a:lnTo>
                  <a:pt x="136436" y="50468"/>
                </a:lnTo>
                <a:lnTo>
                  <a:pt x="143417" y="43485"/>
                </a:lnTo>
                <a:lnTo>
                  <a:pt x="150714" y="36819"/>
                </a:lnTo>
                <a:lnTo>
                  <a:pt x="158012" y="30471"/>
                </a:lnTo>
                <a:lnTo>
                  <a:pt x="165310" y="24440"/>
                </a:lnTo>
                <a:lnTo>
                  <a:pt x="173242" y="19044"/>
                </a:lnTo>
                <a:lnTo>
                  <a:pt x="180540" y="14283"/>
                </a:lnTo>
                <a:lnTo>
                  <a:pt x="188155" y="10157"/>
                </a:lnTo>
                <a:lnTo>
                  <a:pt x="196087" y="6348"/>
                </a:lnTo>
                <a:lnTo>
                  <a:pt x="204020" y="2857"/>
                </a:lnTo>
                <a:lnTo>
                  <a:pt x="211952" y="0"/>
                </a:lnTo>
                <a:close/>
              </a:path>
            </a:pathLst>
          </a:custGeom>
          <a:solidFill>
            <a:srgbClr val="038B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公文包"/>
          <p:cNvSpPr>
            <a:spLocks noChangeArrowheads="1"/>
          </p:cNvSpPr>
          <p:nvPr/>
        </p:nvSpPr>
        <p:spPr bwMode="auto">
          <a:xfrm>
            <a:off x="5768975" y="4966153"/>
            <a:ext cx="457835" cy="457835"/>
          </a:xfrm>
          <a:custGeom>
            <a:avLst/>
            <a:gdLst>
              <a:gd name="T0" fmla="*/ 294416 w 1263650"/>
              <a:gd name="T1" fmla="*/ 1098599 h 1069975"/>
              <a:gd name="T2" fmla="*/ 1320142 w 1263650"/>
              <a:gd name="T3" fmla="*/ 878240 h 1069975"/>
              <a:gd name="T4" fmla="*/ 1613379 w 1263650"/>
              <a:gd name="T5" fmla="*/ 878240 h 1069975"/>
              <a:gd name="T6" fmla="*/ 74190 w 1263650"/>
              <a:gd name="T7" fmla="*/ 1612900 h 1069975"/>
              <a:gd name="T8" fmla="*/ 1538839 w 1263650"/>
              <a:gd name="T9" fmla="*/ 732266 h 1069975"/>
              <a:gd name="T10" fmla="*/ 1392852 w 1263650"/>
              <a:gd name="T11" fmla="*/ 732266 h 1069975"/>
              <a:gd name="T12" fmla="*/ 514542 w 1263650"/>
              <a:gd name="T13" fmla="*/ 1026609 h 1069975"/>
              <a:gd name="T14" fmla="*/ 725543 w 1263650"/>
              <a:gd name="T15" fmla="*/ 146518 h 1069975"/>
              <a:gd name="T16" fmla="*/ 708392 w 1263650"/>
              <a:gd name="T17" fmla="*/ 149712 h 1069975"/>
              <a:gd name="T18" fmla="*/ 694033 w 1263650"/>
              <a:gd name="T19" fmla="*/ 155302 h 1069975"/>
              <a:gd name="T20" fmla="*/ 683263 w 1263650"/>
              <a:gd name="T21" fmla="*/ 163287 h 1069975"/>
              <a:gd name="T22" fmla="*/ 674487 w 1263650"/>
              <a:gd name="T23" fmla="*/ 172868 h 1069975"/>
              <a:gd name="T24" fmla="*/ 665314 w 1263650"/>
              <a:gd name="T25" fmla="*/ 189636 h 1069975"/>
              <a:gd name="T26" fmla="*/ 660528 w 1263650"/>
              <a:gd name="T27" fmla="*/ 208399 h 1069975"/>
              <a:gd name="T28" fmla="*/ 659331 w 1263650"/>
              <a:gd name="T29" fmla="*/ 293036 h 1069975"/>
              <a:gd name="T30" fmla="*/ 1245270 w 1263650"/>
              <a:gd name="T31" fmla="*/ 213190 h 1069975"/>
              <a:gd name="T32" fmla="*/ 1242078 w 1263650"/>
              <a:gd name="T33" fmla="*/ 195624 h 1069975"/>
              <a:gd name="T34" fmla="*/ 1236494 w 1263650"/>
              <a:gd name="T35" fmla="*/ 181252 h 1069975"/>
              <a:gd name="T36" fmla="*/ 1228517 w 1263650"/>
              <a:gd name="T37" fmla="*/ 170472 h 1069975"/>
              <a:gd name="T38" fmla="*/ 1219343 w 1263650"/>
              <a:gd name="T39" fmla="*/ 161689 h 1069975"/>
              <a:gd name="T40" fmla="*/ 1201792 w 1263650"/>
              <a:gd name="T41" fmla="*/ 152507 h 1069975"/>
              <a:gd name="T42" fmla="*/ 1183446 w 1263650"/>
              <a:gd name="T43" fmla="*/ 147716 h 1069975"/>
              <a:gd name="T44" fmla="*/ 732324 w 1263650"/>
              <a:gd name="T45" fmla="*/ 146518 h 1069975"/>
              <a:gd name="T46" fmla="*/ 1172276 w 1263650"/>
              <a:gd name="T47" fmla="*/ 0 h 1069975"/>
              <a:gd name="T48" fmla="*/ 1202192 w 1263650"/>
              <a:gd name="T49" fmla="*/ 1996 h 1069975"/>
              <a:gd name="T50" fmla="*/ 1232108 w 1263650"/>
              <a:gd name="T51" fmla="*/ 7985 h 1069975"/>
              <a:gd name="T52" fmla="*/ 1260826 w 1263650"/>
              <a:gd name="T53" fmla="*/ 17566 h 1069975"/>
              <a:gd name="T54" fmla="*/ 1288348 w 1263650"/>
              <a:gd name="T55" fmla="*/ 31939 h 1069975"/>
              <a:gd name="T56" fmla="*/ 1313875 w 1263650"/>
              <a:gd name="T57" fmla="*/ 49106 h 1069975"/>
              <a:gd name="T58" fmla="*/ 1337010 w 1263650"/>
              <a:gd name="T59" fmla="*/ 70665 h 1069975"/>
              <a:gd name="T60" fmla="*/ 1356953 w 1263650"/>
              <a:gd name="T61" fmla="*/ 96216 h 1069975"/>
              <a:gd name="T62" fmla="*/ 1372509 w 1263650"/>
              <a:gd name="T63" fmla="*/ 124960 h 1069975"/>
              <a:gd name="T64" fmla="*/ 1384076 w 1263650"/>
              <a:gd name="T65" fmla="*/ 157697 h 1069975"/>
              <a:gd name="T66" fmla="*/ 1390857 w 1263650"/>
              <a:gd name="T67" fmla="*/ 194027 h 1069975"/>
              <a:gd name="T68" fmla="*/ 1392054 w 1263650"/>
              <a:gd name="T69" fmla="*/ 283854 h 1069975"/>
              <a:gd name="T70" fmla="*/ 1905000 w 1263650"/>
              <a:gd name="T71" fmla="*/ 806451 h 1069975"/>
              <a:gd name="T72" fmla="*/ 1318661 w 1263650"/>
              <a:gd name="T73" fmla="*/ 659931 h 1069975"/>
              <a:gd name="T74" fmla="*/ 585939 w 1263650"/>
              <a:gd name="T75" fmla="*/ 659931 h 1069975"/>
              <a:gd name="T76" fmla="*/ 0 w 1263650"/>
              <a:gd name="T77" fmla="*/ 806451 h 1069975"/>
              <a:gd name="T78" fmla="*/ 512946 w 1263650"/>
              <a:gd name="T79" fmla="*/ 219578 h 1069975"/>
              <a:gd name="T80" fmla="*/ 514940 w 1263650"/>
              <a:gd name="T81" fmla="*/ 189636 h 1069975"/>
              <a:gd name="T82" fmla="*/ 520924 w 1263650"/>
              <a:gd name="T83" fmla="*/ 159693 h 1069975"/>
              <a:gd name="T84" fmla="*/ 530496 w 1263650"/>
              <a:gd name="T85" fmla="*/ 130548 h 1069975"/>
              <a:gd name="T86" fmla="*/ 544856 w 1263650"/>
              <a:gd name="T87" fmla="*/ 103002 h 1069975"/>
              <a:gd name="T88" fmla="*/ 562007 w 1263650"/>
              <a:gd name="T89" fmla="*/ 77451 h 1069975"/>
              <a:gd name="T90" fmla="*/ 583545 w 1263650"/>
              <a:gd name="T91" fmla="*/ 55095 h 1069975"/>
              <a:gd name="T92" fmla="*/ 609074 w 1263650"/>
              <a:gd name="T93" fmla="*/ 35132 h 1069975"/>
              <a:gd name="T94" fmla="*/ 637792 w 1263650"/>
              <a:gd name="T95" fmla="*/ 19162 h 1069975"/>
              <a:gd name="T96" fmla="*/ 670498 w 1263650"/>
              <a:gd name="T97" fmla="*/ 7585 h 1069975"/>
              <a:gd name="T98" fmla="*/ 706795 w 1263650"/>
              <a:gd name="T99" fmla="*/ 1197 h 10699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63650" h="1069975">
                <a:moveTo>
                  <a:pt x="49213" y="582612"/>
                </a:moveTo>
                <a:lnTo>
                  <a:pt x="195296" y="582612"/>
                </a:lnTo>
                <a:lnTo>
                  <a:pt x="195296" y="728795"/>
                </a:lnTo>
                <a:lnTo>
                  <a:pt x="389544" y="728795"/>
                </a:lnTo>
                <a:lnTo>
                  <a:pt x="389544" y="582612"/>
                </a:lnTo>
                <a:lnTo>
                  <a:pt x="875694" y="582612"/>
                </a:lnTo>
                <a:lnTo>
                  <a:pt x="875694" y="728795"/>
                </a:lnTo>
                <a:lnTo>
                  <a:pt x="1070208" y="728795"/>
                </a:lnTo>
                <a:lnTo>
                  <a:pt x="1070208" y="582612"/>
                </a:lnTo>
                <a:lnTo>
                  <a:pt x="1216026" y="582612"/>
                </a:lnTo>
                <a:lnTo>
                  <a:pt x="1216026" y="1069975"/>
                </a:lnTo>
                <a:lnTo>
                  <a:pt x="49213" y="1069975"/>
                </a:lnTo>
                <a:lnTo>
                  <a:pt x="49213" y="582612"/>
                </a:lnTo>
                <a:close/>
                <a:moveTo>
                  <a:pt x="923925" y="485775"/>
                </a:moveTo>
                <a:lnTo>
                  <a:pt x="1020763" y="485775"/>
                </a:lnTo>
                <a:lnTo>
                  <a:pt x="1020763" y="681038"/>
                </a:lnTo>
                <a:lnTo>
                  <a:pt x="923925" y="681038"/>
                </a:lnTo>
                <a:lnTo>
                  <a:pt x="923925" y="485775"/>
                </a:lnTo>
                <a:close/>
                <a:moveTo>
                  <a:pt x="244475" y="485775"/>
                </a:moveTo>
                <a:lnTo>
                  <a:pt x="341313" y="485775"/>
                </a:lnTo>
                <a:lnTo>
                  <a:pt x="341313" y="681038"/>
                </a:lnTo>
                <a:lnTo>
                  <a:pt x="244475" y="681038"/>
                </a:lnTo>
                <a:lnTo>
                  <a:pt x="244475" y="485775"/>
                </a:lnTo>
                <a:close/>
                <a:moveTo>
                  <a:pt x="481277" y="97198"/>
                </a:moveTo>
                <a:lnTo>
                  <a:pt x="477308" y="97728"/>
                </a:lnTo>
                <a:lnTo>
                  <a:pt x="473604" y="98258"/>
                </a:lnTo>
                <a:lnTo>
                  <a:pt x="469900" y="99317"/>
                </a:lnTo>
                <a:lnTo>
                  <a:pt x="466460" y="100376"/>
                </a:lnTo>
                <a:lnTo>
                  <a:pt x="463285" y="101701"/>
                </a:lnTo>
                <a:lnTo>
                  <a:pt x="460375" y="103025"/>
                </a:lnTo>
                <a:lnTo>
                  <a:pt x="457729" y="104614"/>
                </a:lnTo>
                <a:lnTo>
                  <a:pt x="455348" y="106468"/>
                </a:lnTo>
                <a:lnTo>
                  <a:pt x="453231" y="108322"/>
                </a:lnTo>
                <a:lnTo>
                  <a:pt x="451114" y="110440"/>
                </a:lnTo>
                <a:lnTo>
                  <a:pt x="448998" y="112559"/>
                </a:lnTo>
                <a:lnTo>
                  <a:pt x="447410" y="114678"/>
                </a:lnTo>
                <a:lnTo>
                  <a:pt x="445823" y="117062"/>
                </a:lnTo>
                <a:lnTo>
                  <a:pt x="443441" y="121299"/>
                </a:lnTo>
                <a:lnTo>
                  <a:pt x="441325" y="125802"/>
                </a:lnTo>
                <a:lnTo>
                  <a:pt x="439737" y="130569"/>
                </a:lnTo>
                <a:lnTo>
                  <a:pt x="438679" y="134541"/>
                </a:lnTo>
                <a:lnTo>
                  <a:pt x="438150" y="138249"/>
                </a:lnTo>
                <a:lnTo>
                  <a:pt x="437356" y="143546"/>
                </a:lnTo>
                <a:lnTo>
                  <a:pt x="437356" y="145665"/>
                </a:lnTo>
                <a:lnTo>
                  <a:pt x="437356" y="194396"/>
                </a:lnTo>
                <a:lnTo>
                  <a:pt x="826294" y="194396"/>
                </a:lnTo>
                <a:lnTo>
                  <a:pt x="826294" y="145665"/>
                </a:lnTo>
                <a:lnTo>
                  <a:pt x="826029" y="141427"/>
                </a:lnTo>
                <a:lnTo>
                  <a:pt x="825764" y="137190"/>
                </a:lnTo>
                <a:lnTo>
                  <a:pt x="824706" y="133482"/>
                </a:lnTo>
                <a:lnTo>
                  <a:pt x="823912" y="129774"/>
                </a:lnTo>
                <a:lnTo>
                  <a:pt x="822854" y="126331"/>
                </a:lnTo>
                <a:lnTo>
                  <a:pt x="821531" y="123153"/>
                </a:lnTo>
                <a:lnTo>
                  <a:pt x="820208" y="120240"/>
                </a:lnTo>
                <a:lnTo>
                  <a:pt x="818621" y="117591"/>
                </a:lnTo>
                <a:lnTo>
                  <a:pt x="816769" y="115208"/>
                </a:lnTo>
                <a:lnTo>
                  <a:pt x="814916" y="113089"/>
                </a:lnTo>
                <a:lnTo>
                  <a:pt x="812800" y="110970"/>
                </a:lnTo>
                <a:lnTo>
                  <a:pt x="810948" y="108851"/>
                </a:lnTo>
                <a:lnTo>
                  <a:pt x="808831" y="107262"/>
                </a:lnTo>
                <a:lnTo>
                  <a:pt x="806450" y="105673"/>
                </a:lnTo>
                <a:lnTo>
                  <a:pt x="801687" y="103290"/>
                </a:lnTo>
                <a:lnTo>
                  <a:pt x="797189" y="101171"/>
                </a:lnTo>
                <a:lnTo>
                  <a:pt x="792956" y="99582"/>
                </a:lnTo>
                <a:lnTo>
                  <a:pt x="788987" y="98522"/>
                </a:lnTo>
                <a:lnTo>
                  <a:pt x="785019" y="97993"/>
                </a:lnTo>
                <a:lnTo>
                  <a:pt x="779727" y="97198"/>
                </a:lnTo>
                <a:lnTo>
                  <a:pt x="777610" y="97198"/>
                </a:lnTo>
                <a:lnTo>
                  <a:pt x="485775" y="97198"/>
                </a:lnTo>
                <a:lnTo>
                  <a:pt x="481277" y="97198"/>
                </a:lnTo>
                <a:close/>
                <a:moveTo>
                  <a:pt x="485775" y="0"/>
                </a:moveTo>
                <a:lnTo>
                  <a:pt x="777610" y="0"/>
                </a:lnTo>
                <a:lnTo>
                  <a:pt x="784225" y="0"/>
                </a:lnTo>
                <a:lnTo>
                  <a:pt x="790839" y="530"/>
                </a:lnTo>
                <a:lnTo>
                  <a:pt x="797454" y="1324"/>
                </a:lnTo>
                <a:lnTo>
                  <a:pt x="804069" y="2383"/>
                </a:lnTo>
                <a:lnTo>
                  <a:pt x="810683" y="3708"/>
                </a:lnTo>
                <a:lnTo>
                  <a:pt x="817298" y="5297"/>
                </a:lnTo>
                <a:lnTo>
                  <a:pt x="823648" y="7151"/>
                </a:lnTo>
                <a:lnTo>
                  <a:pt x="830262" y="9269"/>
                </a:lnTo>
                <a:lnTo>
                  <a:pt x="836348" y="11653"/>
                </a:lnTo>
                <a:lnTo>
                  <a:pt x="842433" y="14566"/>
                </a:lnTo>
                <a:lnTo>
                  <a:pt x="848783" y="17745"/>
                </a:lnTo>
                <a:lnTo>
                  <a:pt x="854604" y="21188"/>
                </a:lnTo>
                <a:lnTo>
                  <a:pt x="860425" y="24631"/>
                </a:lnTo>
                <a:lnTo>
                  <a:pt x="866246" y="28603"/>
                </a:lnTo>
                <a:lnTo>
                  <a:pt x="871537" y="32576"/>
                </a:lnTo>
                <a:lnTo>
                  <a:pt x="876829" y="37343"/>
                </a:lnTo>
                <a:lnTo>
                  <a:pt x="882121" y="42110"/>
                </a:lnTo>
                <a:lnTo>
                  <a:pt x="886883" y="46878"/>
                </a:lnTo>
                <a:lnTo>
                  <a:pt x="891381" y="52174"/>
                </a:lnTo>
                <a:lnTo>
                  <a:pt x="895879" y="58001"/>
                </a:lnTo>
                <a:lnTo>
                  <a:pt x="900112" y="63828"/>
                </a:lnTo>
                <a:lnTo>
                  <a:pt x="903816" y="69919"/>
                </a:lnTo>
                <a:lnTo>
                  <a:pt x="907256" y="76275"/>
                </a:lnTo>
                <a:lnTo>
                  <a:pt x="910431" y="82897"/>
                </a:lnTo>
                <a:lnTo>
                  <a:pt x="913341" y="89783"/>
                </a:lnTo>
                <a:lnTo>
                  <a:pt x="915987" y="97198"/>
                </a:lnTo>
                <a:lnTo>
                  <a:pt x="918104" y="104614"/>
                </a:lnTo>
                <a:lnTo>
                  <a:pt x="920221" y="112294"/>
                </a:lnTo>
                <a:lnTo>
                  <a:pt x="921544" y="120240"/>
                </a:lnTo>
                <a:lnTo>
                  <a:pt x="922602" y="128715"/>
                </a:lnTo>
                <a:lnTo>
                  <a:pt x="923131" y="136925"/>
                </a:lnTo>
                <a:lnTo>
                  <a:pt x="923396" y="145665"/>
                </a:lnTo>
                <a:lnTo>
                  <a:pt x="923396" y="188305"/>
                </a:lnTo>
                <a:lnTo>
                  <a:pt x="923396" y="194396"/>
                </a:lnTo>
                <a:lnTo>
                  <a:pt x="1263650" y="194396"/>
                </a:lnTo>
                <a:lnTo>
                  <a:pt x="1263650" y="534988"/>
                </a:lnTo>
                <a:lnTo>
                  <a:pt x="1069181" y="534988"/>
                </a:lnTo>
                <a:lnTo>
                  <a:pt x="1069181" y="437789"/>
                </a:lnTo>
                <a:lnTo>
                  <a:pt x="874712" y="437789"/>
                </a:lnTo>
                <a:lnTo>
                  <a:pt x="874712" y="534988"/>
                </a:lnTo>
                <a:lnTo>
                  <a:pt x="388673" y="534988"/>
                </a:lnTo>
                <a:lnTo>
                  <a:pt x="388673" y="437789"/>
                </a:lnTo>
                <a:lnTo>
                  <a:pt x="194469" y="437789"/>
                </a:lnTo>
                <a:lnTo>
                  <a:pt x="194469" y="534988"/>
                </a:lnTo>
                <a:lnTo>
                  <a:pt x="0" y="534988"/>
                </a:lnTo>
                <a:lnTo>
                  <a:pt x="0" y="194396"/>
                </a:lnTo>
                <a:lnTo>
                  <a:pt x="340254" y="194396"/>
                </a:lnTo>
                <a:lnTo>
                  <a:pt x="340254" y="145665"/>
                </a:lnTo>
                <a:lnTo>
                  <a:pt x="340254" y="139044"/>
                </a:lnTo>
                <a:lnTo>
                  <a:pt x="340783" y="132687"/>
                </a:lnTo>
                <a:lnTo>
                  <a:pt x="341577" y="125802"/>
                </a:lnTo>
                <a:lnTo>
                  <a:pt x="342635" y="119180"/>
                </a:lnTo>
                <a:lnTo>
                  <a:pt x="343958" y="112559"/>
                </a:lnTo>
                <a:lnTo>
                  <a:pt x="345546" y="105938"/>
                </a:lnTo>
                <a:lnTo>
                  <a:pt x="347398" y="99582"/>
                </a:lnTo>
                <a:lnTo>
                  <a:pt x="349514" y="93226"/>
                </a:lnTo>
                <a:lnTo>
                  <a:pt x="351896" y="86604"/>
                </a:lnTo>
                <a:lnTo>
                  <a:pt x="354806" y="80513"/>
                </a:lnTo>
                <a:lnTo>
                  <a:pt x="357981" y="74686"/>
                </a:lnTo>
                <a:lnTo>
                  <a:pt x="361421" y="68330"/>
                </a:lnTo>
                <a:lnTo>
                  <a:pt x="364860" y="62768"/>
                </a:lnTo>
                <a:lnTo>
                  <a:pt x="368829" y="57207"/>
                </a:lnTo>
                <a:lnTo>
                  <a:pt x="372798" y="51380"/>
                </a:lnTo>
                <a:lnTo>
                  <a:pt x="377560" y="46348"/>
                </a:lnTo>
                <a:lnTo>
                  <a:pt x="382323" y="41316"/>
                </a:lnTo>
                <a:lnTo>
                  <a:pt x="387085" y="36549"/>
                </a:lnTo>
                <a:lnTo>
                  <a:pt x="392377" y="31516"/>
                </a:lnTo>
                <a:lnTo>
                  <a:pt x="398198" y="27279"/>
                </a:lnTo>
                <a:lnTo>
                  <a:pt x="404019" y="23306"/>
                </a:lnTo>
                <a:lnTo>
                  <a:pt x="410104" y="19598"/>
                </a:lnTo>
                <a:lnTo>
                  <a:pt x="416454" y="16155"/>
                </a:lnTo>
                <a:lnTo>
                  <a:pt x="423069" y="12712"/>
                </a:lnTo>
                <a:lnTo>
                  <a:pt x="429948" y="9799"/>
                </a:lnTo>
                <a:lnTo>
                  <a:pt x="437356" y="7151"/>
                </a:lnTo>
                <a:lnTo>
                  <a:pt x="444764" y="5032"/>
                </a:lnTo>
                <a:lnTo>
                  <a:pt x="452437" y="3178"/>
                </a:lnTo>
                <a:lnTo>
                  <a:pt x="460375" y="1854"/>
                </a:lnTo>
                <a:lnTo>
                  <a:pt x="468841" y="794"/>
                </a:lnTo>
                <a:lnTo>
                  <a:pt x="477044" y="265"/>
                </a:lnTo>
                <a:lnTo>
                  <a:pt x="485775" y="0"/>
                </a:lnTo>
                <a:close/>
              </a:path>
            </a:pathLst>
          </a:custGeom>
          <a:solidFill>
            <a:srgbClr val="038B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91605" y="3069590"/>
            <a:ext cx="48698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双手扶把：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面对把杆，扶把手与肩同宽，双手抬起轻轻放于把杆上，身体与把杆保持适度距离（通常以肘关节在体前，腋下保持一个拳头的距离为宜），肘关节和手腕放松，自然下垂。（图 2-37）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490" y="2316480"/>
            <a:ext cx="5161915" cy="33997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491605" y="4806315"/>
            <a:ext cx="486981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单手扶把：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扶把手放于把杆上，身体与把杆相距约 10 厘米，扶把手在身体前约 10 厘米，以腋下留有一拳距离为宜，肘关节和手腕放松，自然下垂。（图 2-38）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69845" y="6032500"/>
            <a:ext cx="705294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左手扶把称为正面，右手扶把称为反面。从正面到反面动作应顺着把杆方向转动。</a:t>
            </a:r>
            <a:endParaRPr lang="zh-CN" altLang="en-US"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5" grpId="1"/>
      <p:bldP spid="6" grpId="0" animBg="1"/>
      <p:bldP spid="6" grpId="1" bldLvl="0" animBg="1"/>
      <p:bldP spid="7" grpId="0" animBg="1"/>
      <p:bldP spid="7" grpId="1" bldLvl="0" animBg="1"/>
      <p:bldP spid="8" grpId="0" bldLvl="0" animBg="1"/>
      <p:bldP spid="9" grpId="0" bldLvl="0" animBg="1"/>
      <p:bldP spid="10" grpId="0"/>
      <p:bldP spid="10" grpId="1"/>
      <p:bldP spid="14" grpId="0"/>
      <p:bldP spid="14" grpId="1"/>
      <p:bldP spid="15" grpId="0"/>
      <p:bldP spid="1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5"/>
          <p:cNvSpPr/>
          <p:nvPr/>
        </p:nvSpPr>
        <p:spPr>
          <a:xfrm rot="5400000">
            <a:off x="1703490" y="5106808"/>
            <a:ext cx="1400537" cy="81023"/>
          </a:xfrm>
          <a:prstGeom prst="roundRect">
            <a:avLst>
              <a:gd name="adj" fmla="val 50000"/>
            </a:avLst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44270" y="4522815"/>
            <a:ext cx="3038576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b="1" spc="6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spc="6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、一位擦地</a:t>
            </a:r>
            <a:endParaRPr lang="zh-CN" altLang="en-US" b="1" spc="600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42877" y="5014211"/>
            <a:ext cx="3020993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444115" y="5124450"/>
            <a:ext cx="3448050" cy="1060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加强腿部、踝关节力量，锻炼主力腿的稳定性，动力腿的外开、弹性和延展性，以及后背和髋关节的控制能力。</a:t>
            </a:r>
            <a:endParaRPr lang="zh-CN" altLang="en-US" sz="14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: 圆角 13"/>
          <p:cNvSpPr/>
          <p:nvPr/>
        </p:nvSpPr>
        <p:spPr>
          <a:xfrm rot="5400000">
            <a:off x="5491993" y="5106808"/>
            <a:ext cx="1400537" cy="81023"/>
          </a:xfrm>
          <a:prstGeom prst="roundRect">
            <a:avLst>
              <a:gd name="adj" fmla="val 50000"/>
            </a:avLst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32772" y="4522815"/>
            <a:ext cx="3107614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b="1" spc="6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b="1" spc="6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、五位擦地</a:t>
            </a:r>
            <a:endParaRPr lang="zh-CN" altLang="en-US" b="1" spc="600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331380" y="5014211"/>
            <a:ext cx="3009006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655320" y="1043305"/>
            <a:ext cx="4549140" cy="2673985"/>
            <a:chOff x="1032" y="1643"/>
            <a:chExt cx="7164" cy="4211"/>
          </a:xfrm>
        </p:grpSpPr>
        <p:grpSp>
          <p:nvGrpSpPr>
            <p:cNvPr id="17" name="组合 16"/>
            <p:cNvGrpSpPr/>
            <p:nvPr/>
          </p:nvGrpSpPr>
          <p:grpSpPr>
            <a:xfrm>
              <a:off x="1032" y="1643"/>
              <a:ext cx="7164" cy="4210"/>
              <a:chOff x="1050" y="1566"/>
              <a:chExt cx="7164" cy="421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050" y="1566"/>
                <a:ext cx="7164" cy="4211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flipV="1">
                <a:off x="5129" y="1566"/>
                <a:ext cx="1316" cy="1221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0090D7"/>
                </a:solidFill>
              </a:ln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 rot="16200000" flipH="1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160" y="3241"/>
              <a:ext cx="4926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 spc="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（一）擦地</a:t>
              </a:r>
              <a:endParaRPr lang="zh-CN" altLang="en-US" sz="36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563870" y="1043305"/>
            <a:ext cx="5861050" cy="2673985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816600" y="1526540"/>
            <a:ext cx="5354955" cy="1706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14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擦地指一条腿从伸出到收回。擦地力量推出时，主要训练腿部的延伸感和外侧肌肉力量；擦地力量收回时，主要训练腿部内侧肌肉的收紧。</a:t>
            </a:r>
            <a:endParaRPr lang="zh-CN" altLang="en-US" sz="14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擦地分为</a:t>
            </a: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“一位擦地”</a:t>
            </a:r>
            <a:r>
              <a:rPr lang="zh-CN" altLang="en-US" sz="14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“五位擦地”</a:t>
            </a:r>
            <a:r>
              <a:rPr lang="zh-CN" altLang="en-US" sz="14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，通常做前、旁、后三个方向的动作。</a:t>
            </a:r>
            <a:endParaRPr lang="zh-CN" altLang="en-US" sz="14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31585" y="5124450"/>
            <a:ext cx="4085590" cy="1060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通过擦地绷脚背、立脚趾，伸展动力腿肌肉和线条，使踝关节的力量和脚背推地板的能力得到强化，同时也锻炼主力腿力量的稳定性。</a:t>
            </a:r>
            <a:endParaRPr lang="zh-CN" altLang="en-US" sz="14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24" grpId="0" bldLvl="0" animBg="1"/>
      <p:bldP spid="25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、一位擦地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084580"/>
            <a:ext cx="979678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组合训练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音乐：4/4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准备：面对把杆，芭蕾基本站姿、一位手、一位脚准备。（以正面动作为例）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5~8 身体形态保持不变，双手从一位手到双扶把杆。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拍：1~4 右脚擦地向前；5~8 收回一位。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拍：1~4 右脚擦地向旁；5~8 收回一位。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拍：1~4 右脚擦地向后；5~8 收回一位。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拍：1~4 右脚擦地向旁；5~8 收回一位。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5×8~8×8 拍：同 1×8~4×8 拍的反面（左腿）动作。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9×8 拍：1~2 右脚擦地向前，3~4 收回一位；5~8 同 1~4 动作。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10×8 拍：1~2 右脚擦地向旁，3~4 收回一位；5~8 同 1~4 动作。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11×8 拍：1~2 右脚擦地向后，3~4 收回一位；5~8 同 1~4 动作。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12×8 拍：1~2 右脚擦地向旁，3~4 收回一位；5~8 同 1~4 动作。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13×8~16×8 拍：同 10×8~12×8 拍的反面（左腿）动作。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609572" y="2613418"/>
            <a:ext cx="2394895" cy="2379685"/>
          </a:xfrm>
          <a:prstGeom prst="ellipse">
            <a:avLst/>
          </a:prstGeom>
          <a:blipFill dpi="0" rotWithShape="1">
            <a:blip r:embed="rId1">
              <a:alphaModFix amt="73000"/>
            </a:blip>
            <a:srcRect/>
            <a:tile tx="0" ty="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21" name="TextBox 3"/>
          <p:cNvSpPr txBox="1"/>
          <p:nvPr/>
        </p:nvSpPr>
        <p:spPr>
          <a:xfrm>
            <a:off x="835025" y="3371215"/>
            <a:ext cx="20834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spc="-150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第一节　</a:t>
            </a:r>
            <a:endParaRPr lang="en-US" altLang="zh-CN" sz="4800" b="1" spc="-150" dirty="0" smtClean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6200" y="4464300"/>
            <a:ext cx="7327882" cy="1002683"/>
            <a:chOff x="5997" y="6981"/>
            <a:chExt cx="13203" cy="2339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2234" y="6981"/>
              <a:ext cx="6966" cy="73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15"/>
            <p:cNvSpPr/>
            <p:nvPr/>
          </p:nvSpPr>
          <p:spPr>
            <a:xfrm>
              <a:off x="5997" y="6981"/>
              <a:ext cx="6237" cy="2339"/>
            </a:xfrm>
            <a:custGeom>
              <a:avLst/>
              <a:gdLst>
                <a:gd name="connsiteX0" fmla="*/ 0 w 3863749"/>
                <a:gd name="connsiteY0" fmla="*/ 1931875 h 3863749"/>
                <a:gd name="connsiteX1" fmla="*/ 1931875 w 3863749"/>
                <a:gd name="connsiteY1" fmla="*/ 0 h 3863749"/>
                <a:gd name="connsiteX2" fmla="*/ 3863750 w 3863749"/>
                <a:gd name="connsiteY2" fmla="*/ 1931875 h 3863749"/>
                <a:gd name="connsiteX3" fmla="*/ 1931875 w 3863749"/>
                <a:gd name="connsiteY3" fmla="*/ 3863750 h 3863749"/>
                <a:gd name="connsiteX4" fmla="*/ 0 w 3863749"/>
                <a:gd name="connsiteY4" fmla="*/ 1931875 h 3863749"/>
                <a:gd name="connsiteX0-1" fmla="*/ 0 w 4042750"/>
                <a:gd name="connsiteY0-2" fmla="*/ 1931875 h 3870835"/>
                <a:gd name="connsiteX1-3" fmla="*/ 1931875 w 4042750"/>
                <a:gd name="connsiteY1-4" fmla="*/ 0 h 3870835"/>
                <a:gd name="connsiteX2-5" fmla="*/ 3863750 w 4042750"/>
                <a:gd name="connsiteY2-6" fmla="*/ 1931875 h 3870835"/>
                <a:gd name="connsiteX3-7" fmla="*/ 3738903 w 4042750"/>
                <a:gd name="connsiteY3-8" fmla="*/ 2560338 h 3870835"/>
                <a:gd name="connsiteX4-9" fmla="*/ 1931875 w 4042750"/>
                <a:gd name="connsiteY4-10" fmla="*/ 3863750 h 3870835"/>
                <a:gd name="connsiteX5" fmla="*/ 0 w 4042750"/>
                <a:gd name="connsiteY5" fmla="*/ 1931875 h 3870835"/>
                <a:gd name="connsiteX0-11" fmla="*/ 188782 w 4231532"/>
                <a:gd name="connsiteY0-12" fmla="*/ 1931875 h 3863772"/>
                <a:gd name="connsiteX1-13" fmla="*/ 2120657 w 4231532"/>
                <a:gd name="connsiteY1-14" fmla="*/ 0 h 3863772"/>
                <a:gd name="connsiteX2-15" fmla="*/ 4052532 w 4231532"/>
                <a:gd name="connsiteY2-16" fmla="*/ 1931875 h 3863772"/>
                <a:gd name="connsiteX3-17" fmla="*/ 3927685 w 4231532"/>
                <a:gd name="connsiteY3-18" fmla="*/ 2560338 h 3863772"/>
                <a:gd name="connsiteX4-19" fmla="*/ 2120657 w 4231532"/>
                <a:gd name="connsiteY4-20" fmla="*/ 3863750 h 3863772"/>
                <a:gd name="connsiteX5-21" fmla="*/ 291855 w 4231532"/>
                <a:gd name="connsiteY5-22" fmla="*/ 2527681 h 3863772"/>
                <a:gd name="connsiteX6" fmla="*/ 188782 w 4231532"/>
                <a:gd name="connsiteY6" fmla="*/ 1931875 h 3863772"/>
                <a:gd name="connsiteX0-23" fmla="*/ 4052532 w 4231532"/>
                <a:gd name="connsiteY0-24" fmla="*/ 1931875 h 3863772"/>
                <a:gd name="connsiteX1-25" fmla="*/ 3927685 w 4231532"/>
                <a:gd name="connsiteY1-26" fmla="*/ 2560338 h 3863772"/>
                <a:gd name="connsiteX2-27" fmla="*/ 2120657 w 4231532"/>
                <a:gd name="connsiteY2-28" fmla="*/ 3863750 h 3863772"/>
                <a:gd name="connsiteX3-29" fmla="*/ 291855 w 4231532"/>
                <a:gd name="connsiteY3-30" fmla="*/ 2527681 h 3863772"/>
                <a:gd name="connsiteX4-31" fmla="*/ 188782 w 4231532"/>
                <a:gd name="connsiteY4-32" fmla="*/ 1931875 h 3863772"/>
                <a:gd name="connsiteX5-33" fmla="*/ 2120657 w 4231532"/>
                <a:gd name="connsiteY5-34" fmla="*/ 0 h 3863772"/>
                <a:gd name="connsiteX6-35" fmla="*/ 4143972 w 4231532"/>
                <a:gd name="connsiteY6-36" fmla="*/ 2023315 h 3863772"/>
                <a:gd name="connsiteX0-37" fmla="*/ 4052532 w 4231532"/>
                <a:gd name="connsiteY0-38" fmla="*/ 1931875 h 3863772"/>
                <a:gd name="connsiteX1-39" fmla="*/ 3927685 w 4231532"/>
                <a:gd name="connsiteY1-40" fmla="*/ 2560338 h 3863772"/>
                <a:gd name="connsiteX2-41" fmla="*/ 2120657 w 4231532"/>
                <a:gd name="connsiteY2-42" fmla="*/ 3863750 h 3863772"/>
                <a:gd name="connsiteX3-43" fmla="*/ 291855 w 4231532"/>
                <a:gd name="connsiteY3-44" fmla="*/ 2527681 h 3863772"/>
                <a:gd name="connsiteX4-45" fmla="*/ 188782 w 4231532"/>
                <a:gd name="connsiteY4-46" fmla="*/ 1931875 h 3863772"/>
                <a:gd name="connsiteX5-47" fmla="*/ 2120657 w 4231532"/>
                <a:gd name="connsiteY5-48" fmla="*/ 0 h 3863772"/>
                <a:gd name="connsiteX0-49" fmla="*/ 3927685 w 3927685"/>
                <a:gd name="connsiteY0-50" fmla="*/ 2560338 h 3863772"/>
                <a:gd name="connsiteX1-51" fmla="*/ 2120657 w 3927685"/>
                <a:gd name="connsiteY1-52" fmla="*/ 3863750 h 3863772"/>
                <a:gd name="connsiteX2-53" fmla="*/ 291855 w 3927685"/>
                <a:gd name="connsiteY2-54" fmla="*/ 2527681 h 3863772"/>
                <a:gd name="connsiteX3-55" fmla="*/ 188782 w 3927685"/>
                <a:gd name="connsiteY3-56" fmla="*/ 1931875 h 3863772"/>
                <a:gd name="connsiteX4-57" fmla="*/ 2120657 w 3927685"/>
                <a:gd name="connsiteY4-58" fmla="*/ 0 h 3863772"/>
                <a:gd name="connsiteX0-59" fmla="*/ 3927685 w 3927685"/>
                <a:gd name="connsiteY0-60" fmla="*/ 628463 h 1931897"/>
                <a:gd name="connsiteX1-61" fmla="*/ 2120657 w 3927685"/>
                <a:gd name="connsiteY1-62" fmla="*/ 1931875 h 1931897"/>
                <a:gd name="connsiteX2-63" fmla="*/ 291855 w 3927685"/>
                <a:gd name="connsiteY2-64" fmla="*/ 595806 h 1931897"/>
                <a:gd name="connsiteX3-65" fmla="*/ 188782 w 3927685"/>
                <a:gd name="connsiteY3-66" fmla="*/ 0 h 1931897"/>
                <a:gd name="connsiteX0-67" fmla="*/ 3635830 w 3635830"/>
                <a:gd name="connsiteY0-68" fmla="*/ 32657 h 1336091"/>
                <a:gd name="connsiteX1-69" fmla="*/ 1828802 w 3635830"/>
                <a:gd name="connsiteY1-70" fmla="*/ 1336069 h 1336091"/>
                <a:gd name="connsiteX2-71" fmla="*/ 0 w 3635830"/>
                <a:gd name="connsiteY2-72" fmla="*/ 0 h 1336091"/>
                <a:gd name="connsiteX0-73" fmla="*/ 3635830 w 3635830"/>
                <a:gd name="connsiteY0-74" fmla="*/ 32657 h 1336091"/>
                <a:gd name="connsiteX1-75" fmla="*/ 1828802 w 3635830"/>
                <a:gd name="connsiteY1-76" fmla="*/ 1336069 h 1336091"/>
                <a:gd name="connsiteX2-77" fmla="*/ 0 w 3635830"/>
                <a:gd name="connsiteY2-78" fmla="*/ 0 h 1336091"/>
                <a:gd name="connsiteX0-79" fmla="*/ 3635830 w 3635830"/>
                <a:gd name="connsiteY0-80" fmla="*/ 32657 h 1336123"/>
                <a:gd name="connsiteX1-81" fmla="*/ 1828802 w 3635830"/>
                <a:gd name="connsiteY1-82" fmla="*/ 1336069 h 1336123"/>
                <a:gd name="connsiteX2-83" fmla="*/ 0 w 3635830"/>
                <a:gd name="connsiteY2-84" fmla="*/ 0 h 1336123"/>
                <a:gd name="connsiteX0-85" fmla="*/ 3635830 w 3635830"/>
                <a:gd name="connsiteY0-86" fmla="*/ 32657 h 1336134"/>
                <a:gd name="connsiteX1-87" fmla="*/ 1828802 w 3635830"/>
                <a:gd name="connsiteY1-88" fmla="*/ 1336069 h 1336134"/>
                <a:gd name="connsiteX2-89" fmla="*/ 0 w 3635830"/>
                <a:gd name="connsiteY2-90" fmla="*/ 0 h 1336134"/>
                <a:gd name="connsiteX0-91" fmla="*/ 3635830 w 3635830"/>
                <a:gd name="connsiteY0-92" fmla="*/ 32657 h 1338385"/>
                <a:gd name="connsiteX1-93" fmla="*/ 1828802 w 3635830"/>
                <a:gd name="connsiteY1-94" fmla="*/ 1336069 h 1338385"/>
                <a:gd name="connsiteX2-95" fmla="*/ 0 w 3635830"/>
                <a:gd name="connsiteY2-96" fmla="*/ 0 h 1338385"/>
                <a:gd name="connsiteX0-97" fmla="*/ 3616780 w 3616780"/>
                <a:gd name="connsiteY0-98" fmla="*/ 32657 h 1336123"/>
                <a:gd name="connsiteX1-99" fmla="*/ 1828802 w 3616780"/>
                <a:gd name="connsiteY1-100" fmla="*/ 1336069 h 1336123"/>
                <a:gd name="connsiteX2-101" fmla="*/ 0 w 3616780"/>
                <a:gd name="connsiteY2-102" fmla="*/ 0 h 1336123"/>
                <a:gd name="connsiteX0-103" fmla="*/ 3616780 w 3616780"/>
                <a:gd name="connsiteY0-104" fmla="*/ 32657 h 1336123"/>
                <a:gd name="connsiteX1-105" fmla="*/ 1828802 w 3616780"/>
                <a:gd name="connsiteY1-106" fmla="*/ 1336069 h 1336123"/>
                <a:gd name="connsiteX2-107" fmla="*/ 0 w 3616780"/>
                <a:gd name="connsiteY2-108" fmla="*/ 0 h 1336123"/>
                <a:gd name="connsiteX0-109" fmla="*/ 3616780 w 3616780"/>
                <a:gd name="connsiteY0-110" fmla="*/ 32657 h 1336123"/>
                <a:gd name="connsiteX1-111" fmla="*/ 1828802 w 3616780"/>
                <a:gd name="connsiteY1-112" fmla="*/ 1336069 h 1336123"/>
                <a:gd name="connsiteX2-113" fmla="*/ 0 w 3616780"/>
                <a:gd name="connsiteY2-114" fmla="*/ 0 h 1336123"/>
                <a:gd name="connsiteX0-115" fmla="*/ 3562805 w 3562805"/>
                <a:gd name="connsiteY0-116" fmla="*/ 32657 h 1336123"/>
                <a:gd name="connsiteX1-117" fmla="*/ 1774827 w 3562805"/>
                <a:gd name="connsiteY1-118" fmla="*/ 1336069 h 1336123"/>
                <a:gd name="connsiteX2-119" fmla="*/ 0 w 3562805"/>
                <a:gd name="connsiteY2-120" fmla="*/ 0 h 1336123"/>
                <a:gd name="connsiteX0-121" fmla="*/ 3562805 w 3562805"/>
                <a:gd name="connsiteY0-122" fmla="*/ 32657 h 1336123"/>
                <a:gd name="connsiteX1-123" fmla="*/ 1774827 w 3562805"/>
                <a:gd name="connsiteY1-124" fmla="*/ 1336069 h 1336123"/>
                <a:gd name="connsiteX2-125" fmla="*/ 0 w 3562805"/>
                <a:gd name="connsiteY2-126" fmla="*/ 0 h 1336123"/>
                <a:gd name="connsiteX0-127" fmla="*/ 3492955 w 3492955"/>
                <a:gd name="connsiteY0-128" fmla="*/ 242207 h 1340423"/>
                <a:gd name="connsiteX1-129" fmla="*/ 1774827 w 3492955"/>
                <a:gd name="connsiteY1-130" fmla="*/ 1336069 h 1340423"/>
                <a:gd name="connsiteX2-131" fmla="*/ 0 w 3492955"/>
                <a:gd name="connsiteY2-132" fmla="*/ 0 h 1340423"/>
                <a:gd name="connsiteX0-133" fmla="*/ 3492955 w 3492955"/>
                <a:gd name="connsiteY0-134" fmla="*/ 242207 h 1339676"/>
                <a:gd name="connsiteX1-135" fmla="*/ 1774827 w 3492955"/>
                <a:gd name="connsiteY1-136" fmla="*/ 1336069 h 1339676"/>
                <a:gd name="connsiteX2-137" fmla="*/ 0 w 3492955"/>
                <a:gd name="connsiteY2-138" fmla="*/ 0 h 1339676"/>
                <a:gd name="connsiteX0-139" fmla="*/ 3492955 w 3492955"/>
                <a:gd name="connsiteY0-140" fmla="*/ 242207 h 1336083"/>
                <a:gd name="connsiteX1-141" fmla="*/ 1774827 w 3492955"/>
                <a:gd name="connsiteY1-142" fmla="*/ 1336069 h 1336083"/>
                <a:gd name="connsiteX2-143" fmla="*/ 0 w 3492955"/>
                <a:gd name="connsiteY2-144" fmla="*/ 0 h 1336083"/>
                <a:gd name="connsiteX0-145" fmla="*/ 3423105 w 3423105"/>
                <a:gd name="connsiteY0-146" fmla="*/ 19957 h 1113850"/>
                <a:gd name="connsiteX1-147" fmla="*/ 1704977 w 3423105"/>
                <a:gd name="connsiteY1-148" fmla="*/ 1113819 h 1113850"/>
                <a:gd name="connsiteX2-149" fmla="*/ 0 w 3423105"/>
                <a:gd name="connsiteY2-150" fmla="*/ 0 h 1113850"/>
                <a:gd name="connsiteX0-151" fmla="*/ 3423105 w 3423105"/>
                <a:gd name="connsiteY0-152" fmla="*/ 19957 h 1113850"/>
                <a:gd name="connsiteX1-153" fmla="*/ 1704977 w 3423105"/>
                <a:gd name="connsiteY1-154" fmla="*/ 1113819 h 1113850"/>
                <a:gd name="connsiteX2-155" fmla="*/ 0 w 3423105"/>
                <a:gd name="connsiteY2-156" fmla="*/ 0 h 11138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423105" h="1113850">
                  <a:moveTo>
                    <a:pt x="3423105" y="19957"/>
                  </a:moveTo>
                  <a:cubicBezTo>
                    <a:pt x="2966869" y="859915"/>
                    <a:pt x="2275494" y="1117145"/>
                    <a:pt x="1704977" y="1113819"/>
                  </a:cubicBezTo>
                  <a:cubicBezTo>
                    <a:pt x="1134460" y="1110493"/>
                    <a:pt x="515200" y="944279"/>
                    <a:pt x="0" y="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537585" y="3494405"/>
            <a:ext cx="39389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软度与开度训练</a:t>
            </a:r>
            <a:endParaRPr lang="zh-CN" altLang="en-US" sz="4000" b="1" dirty="0" smtClean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、一位擦地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008380"/>
            <a:ext cx="1098232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动作要点：</a:t>
            </a:r>
            <a:endParaRPr lang="zh-CN" altLang="en-US"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向前、向旁擦地：擦出时，动力腿脚后跟主动引带，全脚—脚跟—脚心—脚趾—脚尖，慢慢擦出，力量到脚尖；擦回时，动力腿脚尖主动引带，脚尖—脚趾—脚心—脚跟—全脚，慢慢收回到一位脚。（图 2-39、图 2-40）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向后擦地：擦出时，动力腿脚尖主动引带，全脚—脚跟—脚心—脚趾—脚尖，慢慢擦出，力量到脚尖；脚后跟主动引带，全脚—脚跟—脚心—脚趾—脚尖，慢慢擦出，力量到脚尖；擦回时，动力腿脚后跟主动引带，脚尖—脚趾—脚心—脚跟—全脚，慢慢收回到一位脚。（图 2-41）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擦出之后主力腿脚跟与动力腿脚尖在一条垂直线上。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255" y="3484245"/>
            <a:ext cx="6333490" cy="3380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、一位擦地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008380"/>
            <a:ext cx="109823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做擦地动作前注意和区分主力腿与动力腿的关系，从基本站姿形态上，将重心移动到主力腿上之后才可以进行前、旁、后擦地，擦出时要保持芭蕾基本身体形态，四点（两肩、两胯）要正，不能有出胯、松胯现象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擦地时注意主（动）力腿与地面的关系，主力腿作为支撑点，要有力且稳定地支撑于地面，保持重心不动；动力腿根据前、旁、后擦地的动作要领进行，要求擦出与擦回呈直线有延伸感，且速度要均匀。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255" y="3122295"/>
            <a:ext cx="6333490" cy="3380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、五位擦地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913130"/>
            <a:ext cx="9796780" cy="595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组合训练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音乐：2/4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准备：左手扶把，右前五位脚，一位手准备。（图 2-42）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5~8 拍：5~6 右脚旁擦出，小七位手；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7~8 右脚收回右前五位脚，右手经一、二位手到三位手，身体向右 45 度，2点方向。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拍：1~2 右脚擦地向前，3~4 收回五位脚；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5~6 右脚擦地向前，7 收回五位脚，8 右脚擦地向前。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拍：1~4 右脚擦地收回五位脚 4 次，重拍在收回；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5~6 右脚擦地向前，7~8 收回五位脚，面对 1 方向，右手下切至七位手。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拍：1~2 右脚擦地向旁，3~4 收后五位脚；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5~6 右脚擦地向旁，7 收前五位脚，8 右脚擦地向旁。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拍：1~4 右脚擦地（收后、收前、收后、收前）五位脚 4 次，重拍在收回；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5~6 右脚擦地向旁，7~8 收后五位脚，面对把杆 45 度，8 点方向，右手经二位手到前阿拉贝斯克手位。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 拍：1~2 右脚擦地向后，3~4 收回五位脚；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5~6 右脚擦地向后，7 收回五位脚，8 右脚擦地向后。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6×8 拍：1~4 右脚擦地向后收回五位脚 4 次，重拍在收回；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5~6 右脚擦地向后，7~8 收前五位脚，面对 1 点方向，右手打开至七位手。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7×8 拍：1~2 右脚擦地向旁，3~4 收后五位脚；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5~6 右脚擦地向旁，7 收前五位脚，8 右脚擦地向旁。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8×8 拍：1~4 右脚擦地（收后、收前、收后、收前）五位脚 4 次，重拍在收回；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5~6 右脚擦地向旁，7~8 收后五位脚，收手回一位。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2160" y="2214245"/>
            <a:ext cx="1866900" cy="3352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、五位擦地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656080"/>
            <a:ext cx="109823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五位擦地同一位擦地相同，但比一位擦地存在一定的难度，首先要求双腿的外开度更高，擦出与擦回五位脚要求的严谨度更精准，其他要领要求，请参见一位擦地的要领提示。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55320" y="709930"/>
            <a:ext cx="4549140" cy="2673985"/>
            <a:chOff x="1032" y="1643"/>
            <a:chExt cx="7164" cy="4211"/>
          </a:xfrm>
        </p:grpSpPr>
        <p:grpSp>
          <p:nvGrpSpPr>
            <p:cNvPr id="17" name="组合 16"/>
            <p:cNvGrpSpPr/>
            <p:nvPr/>
          </p:nvGrpSpPr>
          <p:grpSpPr>
            <a:xfrm>
              <a:off x="1032" y="1643"/>
              <a:ext cx="7164" cy="4210"/>
              <a:chOff x="1050" y="1566"/>
              <a:chExt cx="7164" cy="421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050" y="1566"/>
                <a:ext cx="7164" cy="4211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flipV="1">
                <a:off x="5129" y="1566"/>
                <a:ext cx="1316" cy="1221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0090D7"/>
                </a:solidFill>
              </a:ln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 rot="16200000" flipH="1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160" y="3241"/>
              <a:ext cx="4926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 spc="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（二）蹲</a:t>
              </a:r>
              <a:endParaRPr lang="zh-CN" altLang="en-US" sz="36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563870" y="709930"/>
            <a:ext cx="5861050" cy="2673985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817235" y="1517015"/>
            <a:ext cx="5354955" cy="1060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14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sz="14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蹲分为</a:t>
            </a: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半蹲</a:t>
            </a:r>
            <a:r>
              <a:rPr sz="14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（图 2-43）和</a:t>
            </a: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全蹲</a:t>
            </a:r>
            <a:r>
              <a:rPr sz="14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（图 2-44）两种，通常配合一位脚、二位脚、四位脚、五位脚做动作，主要活动大、小腿肌肉，膝关节，脚踝和跟腱。</a:t>
            </a:r>
            <a:endParaRPr sz="14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1125" y="3658870"/>
            <a:ext cx="4349750" cy="2755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（二）蹲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084580"/>
            <a:ext cx="10982325" cy="1430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、训练目的</a:t>
            </a:r>
            <a:endParaRPr lang="zh-CN" altLang="en-US"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通过膝关节在不同脚位上做不同节奏的快、慢蹲动作，锻炼腿部肌肉力量、膝关节的柔韧性及跟腱在缓冲中的能力，为跳跃做准备。通过蹲的训练，使人轻松地腾空、轻盈落地、屈伸有力，富有弹性。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9645" y="2727325"/>
            <a:ext cx="5390515" cy="3456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（二）蹲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932180"/>
            <a:ext cx="5379720" cy="595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、组合训练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音乐：4/4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准备：左手扶把，一位脚一位手准备。（以正面动作为例）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 右手小七位呼吸，8 收回一位手。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 一位半蹲，二位手，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还原直膝，七位手，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一位半蹲，三位手，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还原直膝，七位手；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一位全蹲，经一、二位手到三位手，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还原直膝，七位手，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右脚旁擦出，da 落至二位脚，七位手。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 二位半蹲，二位手，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还原直膝，七位手，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二位半蹲，三位手，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还原直膝，七位手；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二位全蹲，经一、二位手到三位手，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还原直膝，七位手，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右脚推脚背绷脚，da 擦地向前，da 落至四位脚。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4110" y="2014855"/>
            <a:ext cx="537972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 四位半蹲，二位手，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还原直膝，七位手，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四位半蹲，三位手，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还原直膝，七位手；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四位全蹲，经一、二位手到三位手，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还原直膝，七位手，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右脚推脚背绷脚，da 擦地收回五位脚。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 五位半蹲，二位手，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还原直膝，七位手，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五位半蹲，三位手，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还原直膝，七位手；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五位全蹲，经一、二位手到三位手，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还原直膝，七位手，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擦地向旁，da 收回一位脚，一位手。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  <p:bldP spid="7" grpId="0"/>
      <p:bldP spid="7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（二）蹲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640205"/>
            <a:ext cx="10283825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下蹲前，上身保持挺拔，收腹提胯，尾椎骨垂直地面，腿部保持外开的基础上向下蹲。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下蹲时，膝盖顺脚尖方向打开，切忌膝盖向前跪或过度向后打开，损伤膝盖。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蹲下和起来时对抗力量的运用，下蹲时有负重感，伸直时双脚有力推住地板再直膝。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半蹲，蹲到跟腱紧张（欲抬起脚跟）时为限，控制脚后跟不能离开地面，双脚结实平铺于地面；全蹲，下降时，踝关节被迫在不得不抬起时微微上抬，抬起，脚后跟向前推住，先落脚后跟到半蹲位置，双脚用力推地向上拉起，用力转开双腿直至完全伸直膝盖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55320" y="2110105"/>
            <a:ext cx="4549140" cy="2673985"/>
            <a:chOff x="1032" y="1643"/>
            <a:chExt cx="7164" cy="4211"/>
          </a:xfrm>
        </p:grpSpPr>
        <p:grpSp>
          <p:nvGrpSpPr>
            <p:cNvPr id="17" name="组合 16"/>
            <p:cNvGrpSpPr/>
            <p:nvPr/>
          </p:nvGrpSpPr>
          <p:grpSpPr>
            <a:xfrm>
              <a:off x="1032" y="1643"/>
              <a:ext cx="7164" cy="4210"/>
              <a:chOff x="1050" y="1566"/>
              <a:chExt cx="7164" cy="421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050" y="1566"/>
                <a:ext cx="7164" cy="4211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flipV="1">
                <a:off x="5129" y="1566"/>
                <a:ext cx="1316" cy="1221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0090D7"/>
                </a:solidFill>
              </a:ln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 rot="16200000" flipH="1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160" y="3241"/>
              <a:ext cx="4926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 spc="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（三）划圈</a:t>
              </a:r>
              <a:endParaRPr lang="zh-CN" altLang="en-US" sz="36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563870" y="2110105"/>
            <a:ext cx="5861050" cy="2673985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817235" y="2755900"/>
            <a:ext cx="5354955" cy="1383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训练目的</a:t>
            </a:r>
            <a:endParaRPr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      通过腿部的不停环动，锻炼髋关节的肌肉力量和灵活性，增长胯部能力，同时使主力腿的稳定性和动力腿的灵活性得到提高。</a:t>
            </a: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（三）划圈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084580"/>
            <a:ext cx="469773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组合训练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音乐：3/4 或 4/4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准备：左手扶把，一位脚一位手准备。（正面动作为例）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 右手二位手，8 打开七位手。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 右脚擦地向前，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右脚划圈前到旁，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3~4 右脚擦回一位脚；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右脚擦地向旁，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右脚划圈旁到后，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右脚擦地收回一位脚。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 右脚擦地向前，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2~3 右脚划圈前—旁—后（1/2 半圆），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右脚擦地收回一位脚；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同上（1~4）。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6410" y="299720"/>
            <a:ext cx="4697730" cy="6231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 右脚擦地向前，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右脚抬腿 45 度，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右脚还原前点地，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右脚收回一位脚；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 右手七位手呼吸，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6~7 前下腰，手回一位手，（图 2-45）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起身回准备姿态，手打开至七位手。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 右脚擦地向旁，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右脚划圈旁到前，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3~4 右脚擦回一位脚；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 右脚擦地向旁，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6 右脚划圈旁到后，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7~8 右脚擦地收回一位脚。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 拍：1~2 右脚擦地向旁，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右脚划圈旁到前，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收回一位脚；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 右脚擦地向后，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6 右脚划圈后到旁，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7~8 右脚擦回至一位脚。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4480" y="2752725"/>
            <a:ext cx="1838325" cy="2847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95186" y="1200785"/>
            <a:ext cx="4058920" cy="4550410"/>
            <a:chOff x="1220" y="2131"/>
            <a:chExt cx="6392" cy="7166"/>
          </a:xfrm>
        </p:grpSpPr>
        <p:grpSp>
          <p:nvGrpSpPr>
            <p:cNvPr id="4" name="组合 3"/>
            <p:cNvGrpSpPr/>
            <p:nvPr/>
          </p:nvGrpSpPr>
          <p:grpSpPr>
            <a:xfrm>
              <a:off x="1220" y="2131"/>
              <a:ext cx="6392" cy="6077"/>
              <a:chOff x="2002" y="2478"/>
              <a:chExt cx="5850" cy="556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002" y="2478"/>
                <a:ext cx="5562" cy="5562"/>
              </a:xfrm>
              <a:prstGeom prst="diamond">
                <a:avLst/>
              </a:prstGeom>
              <a:solidFill>
                <a:srgbClr val="0090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283" y="5416"/>
                <a:ext cx="1862" cy="1862"/>
              </a:xfrm>
              <a:prstGeom prst="diamond">
                <a:avLst/>
              </a:prstGeom>
              <a:no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菱形 7"/>
              <p:cNvSpPr/>
              <p:nvPr/>
            </p:nvSpPr>
            <p:spPr>
              <a:xfrm>
                <a:off x="4888" y="3777"/>
                <a:ext cx="2963" cy="2963"/>
              </a:xfrm>
              <a:prstGeom prst="diamond">
                <a:avLst/>
              </a:prstGeom>
              <a:noFill/>
              <a:ln>
                <a:solidFill>
                  <a:srgbClr val="2F81C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菱形 8"/>
              <p:cNvSpPr/>
              <p:nvPr/>
            </p:nvSpPr>
            <p:spPr>
              <a:xfrm>
                <a:off x="3094" y="5890"/>
                <a:ext cx="2102" cy="2102"/>
              </a:xfrm>
              <a:prstGeom prst="diamond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" name="直接连接符 4"/>
            <p:cNvCxnSpPr>
              <a:stCxn id="10" idx="2"/>
            </p:cNvCxnSpPr>
            <p:nvPr/>
          </p:nvCxnSpPr>
          <p:spPr>
            <a:xfrm>
              <a:off x="5266" y="7690"/>
              <a:ext cx="0" cy="1607"/>
            </a:xfrm>
            <a:prstGeom prst="line">
              <a:avLst/>
            </a:prstGeom>
            <a:ln>
              <a:solidFill>
                <a:srgbClr val="0A82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占位符 3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083" y="1961961"/>
            <a:ext cx="3507370" cy="2335908"/>
          </a:xfrm>
        </p:spPr>
      </p:pic>
      <p:sp>
        <p:nvSpPr>
          <p:cNvPr id="12" name="文本框 11"/>
          <p:cNvSpPr txBox="1"/>
          <p:nvPr/>
        </p:nvSpPr>
        <p:spPr>
          <a:xfrm>
            <a:off x="5454015" y="1236980"/>
            <a:ext cx="5888990" cy="37846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1600" b="1" kern="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600" b="1" kern="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软度与开度训练</a:t>
            </a:r>
            <a:r>
              <a:rPr lang="zh-CN" altLang="en-US" sz="1600" kern="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俗称“软开度”训练。软开度是舞蹈中的一种特有词汇，是指身体各关节活动的幅度和能力，它是任何舞蹈从业者所必备的基础身体条件和基础舞蹈技能之一。软开度对于幼儿园舞蹈教师具有重要作用，因此，解决软开度训练是幼儿园舞蹈教师的重中之重。</a:t>
            </a:r>
            <a:endParaRPr lang="zh-CN" altLang="en-US" sz="1600" kern="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600" kern="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kern="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1600" b="1" kern="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“软开度”训练</a:t>
            </a:r>
            <a:r>
              <a:rPr lang="zh-CN" altLang="en-US" sz="1600" kern="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遵循身体从上到下的原则，主要训练内容包括：</a:t>
            </a:r>
            <a:r>
              <a:rPr lang="zh-CN" altLang="en-US" sz="1600" kern="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头、肩、腰（胸腰、中腰、大腰）、髋、腿、脚踝</a:t>
            </a:r>
            <a:r>
              <a:rPr lang="zh-CN" altLang="en-US" sz="1600" kern="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。软开度的训练方法不局限于单一一种，大体可分为</a:t>
            </a:r>
            <a:r>
              <a:rPr lang="zh-CN" altLang="en-US" sz="1600" b="1" kern="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地面训练、把杆训练（扶把训练）、中间训练（脱把训练）</a:t>
            </a:r>
            <a:r>
              <a:rPr lang="zh-CN" altLang="en-US" sz="1600" kern="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三种。</a:t>
            </a:r>
            <a:endParaRPr lang="zh-CN" altLang="en-US" sz="1600" kern="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（三）划圈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9830" y="1207135"/>
            <a:ext cx="47472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6×8 拍：1 右脚擦地到旁，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右脚落至二位脚，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右手向远呼吸，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4~6 右手上三位，侧下左旁腰；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身体还原，手下七位，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右脚擦地回一位脚。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7×8 拍：1 右脚擦地向后，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右脚划圈后到旁，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3~4 右脚擦回一位脚；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右脚擦地向旁，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右脚划圈旁到前，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右脚擦地收回一位脚。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8×8 拍：1 右脚擦地向后，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2~3 右脚划圈后—旁—前（1/2 半圆），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右脚擦地收回一位脚；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同上（1~4）。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1300" y="3190875"/>
            <a:ext cx="61728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9×8 拍：1 右脚擦地向后，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右脚后抬腿 45 度，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右脚还原后点地，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右脚收回后五位脚；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 双脚立半脚尖，右手上三位，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6 保持半脚尖，向后胸腰打开，保持三位手开度，（图 2-46）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回胸腰，落半脚尖，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右脚擦地旁回一位脚，手经七位回一位手。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40775" y="690245"/>
            <a:ext cx="2066925" cy="3590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7" grpId="0"/>
      <p:bldP spid="7" grpId="1"/>
      <p:bldP spid="6" grpId="0"/>
      <p:bldP spid="6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（三）划圈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640205"/>
            <a:ext cx="10283825" cy="2076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划圈时，双腿始终保持外开，主力腿用力踩住地板，髋关节要保持稳定，不要随意晃动。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动力腿脚尖尽量延伸，走最远的路线，划最大的圆。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地面划圈时，动力脚脚尖始终贴在地面上，不能抬起离开地面。划圈的过程及每个位置的停留，节奏的快慢都要清楚、清晰、流畅。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55320" y="709930"/>
            <a:ext cx="4549140" cy="2673985"/>
            <a:chOff x="1032" y="1643"/>
            <a:chExt cx="7164" cy="4211"/>
          </a:xfrm>
        </p:grpSpPr>
        <p:grpSp>
          <p:nvGrpSpPr>
            <p:cNvPr id="17" name="组合 16"/>
            <p:cNvGrpSpPr/>
            <p:nvPr/>
          </p:nvGrpSpPr>
          <p:grpSpPr>
            <a:xfrm>
              <a:off x="1032" y="1643"/>
              <a:ext cx="7164" cy="4210"/>
              <a:chOff x="1050" y="1566"/>
              <a:chExt cx="7164" cy="421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050" y="1566"/>
                <a:ext cx="7164" cy="4211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flipV="1">
                <a:off x="5129" y="1566"/>
                <a:ext cx="1316" cy="1221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0090D7"/>
                </a:solidFill>
              </a:ln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 rot="16200000" flipH="1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784" y="3241"/>
              <a:ext cx="5679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 spc="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（四）小踢腿</a:t>
              </a:r>
              <a:endParaRPr lang="zh-CN" altLang="en-US" sz="36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563870" y="709930"/>
            <a:ext cx="5861050" cy="2673985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817235" y="1839595"/>
            <a:ext cx="5354955" cy="414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小踢腿是在</a:t>
            </a:r>
            <a:r>
              <a:rPr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擦地</a:t>
            </a:r>
            <a:r>
              <a:rPr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的基础上向空中踢出 25 度控制停留。（图 2-47）</a:t>
            </a: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4435" y="3483610"/>
            <a:ext cx="1785620" cy="3243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（四）小踢腿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640205"/>
            <a:ext cx="10283825" cy="1430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训练目的</a:t>
            </a:r>
            <a:endParaRPr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通过小踢腿动作爆发力、速度快、力量集中的训练，锻炼脚腕、脚背力量的外开、灵活、稳定，以及腿的控制和快速收紧的能力，为小跳动作从地板上有力地推起做准备。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7219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7307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（四）小踢腿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875665"/>
            <a:ext cx="10283825" cy="595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组合训练内容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音乐：2/4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准备：左手扶把，右前五位脚、一位手准备。（以正面动作为例）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5~8 经过二位手打开到七位手。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拍：1~2 右脚向前踢出，3~4 控制保持不动；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右脚前点地，7~8 右脚擦地回右前五位脚。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拍：同 1×8 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拍：1~2 右脚向旁踢出，3~4 控制保持不动；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右脚旁点地，7~8 右脚擦地收回前五位脚。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拍：1~2 右脚向旁踢出，3~4 控制保持不动；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右脚旁点地，7~8 右脚擦地收回后五位脚。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 拍：1~2 右脚向后踢出，3~4 控制保持不动；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右脚后点地，7~8 右脚擦地回五位脚。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6×8 拍：同 5×8 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7×8 拍：1~2 右脚向旁踢出，3~4 控制保持不动；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右脚旁点地，7~8 右脚擦地收回后五位脚。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8×8 拍：1~2 右脚向旁踢出，3~4 控制保持不动；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右脚旁点地，7~8 右脚擦地收回前五位脚，收一位手。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（四）小踢腿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640205"/>
            <a:ext cx="10283825" cy="2076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小踢腿时，动力腿踢出和收回时都必须经过擦地的过程。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小踢腿动作要求爆发力强、速度快、力量集中。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小踢腿向前、旁、后踢出时，踢出的高度控制在 25-30 度上，踢出时在空中要求有控制地停留，且继续保持延伸。动力腿踢出时，保持髋关节外开、膝关节伸直、脚背绷直、脚尖延伸；主力腿和躯干保持稳定，髋关节收紧上提。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55320" y="2110105"/>
            <a:ext cx="4549140" cy="2673985"/>
            <a:chOff x="1032" y="1643"/>
            <a:chExt cx="7164" cy="4211"/>
          </a:xfrm>
        </p:grpSpPr>
        <p:grpSp>
          <p:nvGrpSpPr>
            <p:cNvPr id="17" name="组合 16"/>
            <p:cNvGrpSpPr/>
            <p:nvPr/>
          </p:nvGrpSpPr>
          <p:grpSpPr>
            <a:xfrm>
              <a:off x="1032" y="1643"/>
              <a:ext cx="7164" cy="4210"/>
              <a:chOff x="1050" y="1566"/>
              <a:chExt cx="7164" cy="421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050" y="1566"/>
                <a:ext cx="7164" cy="4211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flipV="1">
                <a:off x="5129" y="1566"/>
                <a:ext cx="1316" cy="1221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0090D7"/>
                </a:solidFill>
              </a:ln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 rot="16200000" flipH="1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41" y="3241"/>
              <a:ext cx="5364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 spc="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（五）单腿蹲</a:t>
              </a:r>
              <a:endParaRPr lang="zh-CN" altLang="en-US" sz="36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563870" y="2110105"/>
            <a:ext cx="5861050" cy="2673985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817235" y="2593975"/>
            <a:ext cx="5354955" cy="1706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单腿蹲可在全脚或半脚尖位置上做。</a:t>
            </a: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 </a:t>
            </a:r>
            <a:r>
              <a:rPr lang="zh-CN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训练目的</a:t>
            </a: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       一方面训练腿部协调性、弹性、柔韧性和稳定性，塑造腿部线条，另一方面锻炼躯干的控制能力和重心的稳定性。</a:t>
            </a: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（五）单腿蹲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227455"/>
            <a:ext cx="10283825" cy="5307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单腿蹲中小吸腿和小掖腿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（1）小吸腿：动力脚绷脚外开，动力腿的小脚趾贴在主力腿踝关节内侧踝骨上方，脚后跟向前顶住，膝盖和大腿向旁转开，保持外开度。（图 2-48）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（2）小掖腿：动力腿绷脚外开，动力腿脚后跟的内侧贴在主力腿小腿肌肉下方的最末端，脚尖向外打开，膝盖和大腿向旁转开，保持外开度。（图 2-49）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8855" y="2114550"/>
            <a:ext cx="5114290" cy="3571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（五）单腿蹲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097915"/>
            <a:ext cx="593788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组合训练</a:t>
            </a:r>
            <a:endParaRPr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音乐：4/4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准备：左手扶把，右前五位脚、一位手准备。（以正面动作为例）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5~8 手经过二位打开到七位。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拍：1~4 右单腿蹲，小吸腿，手至一位；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右腿前伸 45 度，手经二位打开到七位。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拍：1~4 右脚前点地；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擦地收回右前五位脚。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拍：1~4 右单腿蹲，小吸腿，手至一位；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右腿旁伸 45 度，手经二位打开到七位。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拍：1~4 右脚旁点地；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擦地收回右后五位脚。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 拍：1~4 右单腿蹲，小掖腿，手至一位；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右腿后伸 45 度，手经二位打开到七位。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44260" y="1796415"/>
            <a:ext cx="593788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6×8 拍：1~4 右脚后点地；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擦地收回右后五位脚。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7×8 拍：1~4 右单腿蹲，小掖腿，手至一位；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右腿旁伸 45 度，手经二位打开到七位。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8×8 拍：1~4 右脚旁点地；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擦地收回右前五位脚，手收一位。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  <p:bldP spid="7" grpId="0"/>
      <p:bldP spid="7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（五）单腿蹲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795780"/>
            <a:ext cx="10283825" cy="272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单腿蹲动作特点：双膝同弯同直，两腿要完全伸直后才能再蹲，切忌未直又接着蹲。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单腿蹲中小吸腿和小掖腿的位置一定要准确，动力腿伸出高度在 45 度（亦可以 90 度）。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动力腿前伸：脚后跟和小腿主动推出前伸，要留住膝盖，保持外开和大腿高度；回来时，膝关节主动往回带，脚跟尽量往前留住。动力腿旁伸：用脚背顶着延伸出去，回来时用脚尖主动带回。动力腿后伸，同前伸相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保持上身正确姿态，有控制地下蹲，蹲到主力腿跟腱紧张即可，不可再蹲，不可起脚后跟，下蹲时不可坐胯，主力腿膝盖不能跪，主力腿膝盖不能关。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646117" y="1622670"/>
            <a:ext cx="6571137" cy="4266501"/>
            <a:chOff x="998244" y="1469467"/>
            <a:chExt cx="3220470" cy="2090982"/>
          </a:xfrm>
        </p:grpSpPr>
        <p:grpSp>
          <p:nvGrpSpPr>
            <p:cNvPr id="24" name="组合 23"/>
            <p:cNvGrpSpPr/>
            <p:nvPr/>
          </p:nvGrpSpPr>
          <p:grpSpPr>
            <a:xfrm>
              <a:off x="998244" y="1469467"/>
              <a:ext cx="3220470" cy="2090982"/>
              <a:chOff x="3287072" y="1345115"/>
              <a:chExt cx="2531662" cy="1643754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3287072" y="1413122"/>
                <a:ext cx="2531662" cy="1575747"/>
              </a:xfrm>
              <a:prstGeom prst="rect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355880" y="1345115"/>
                <a:ext cx="600362" cy="69823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b">
                <a:normAutofit/>
              </a:bodyPr>
              <a:lstStyle/>
              <a:p>
                <a:pPr algn="ctr"/>
                <a:r>
                  <a:rPr lang="en-US" sz="333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01</a:t>
                </a:r>
                <a:endParaRPr lang="en-US" sz="333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algn="ctr"/>
                <a:r>
                  <a:rPr lang="zh-CN" altLang="en-US" sz="24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地面训练</a:t>
                </a:r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1937009" y="2003100"/>
              <a:ext cx="2214775" cy="936104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</p:spPr>
          <p:txBody>
            <a:bodyPr wrap="square" lIns="0" tIns="0" rIns="0" bIns="0" anchor="t">
              <a:normAutofit/>
            </a:bodyPr>
            <a:lstStyle/>
            <a:p>
              <a:pPr marL="0" lvl="1">
                <a:lnSpc>
                  <a:spcPct val="120000"/>
                </a:lnSpc>
              </a:pPr>
              <a:endParaRPr lang="zh-CN" altLang="en-US" sz="1465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785157" y="1409933"/>
            <a:ext cx="3219450" cy="948055"/>
            <a:chOff x="1027952" y="3518963"/>
            <a:chExt cx="3220444" cy="1128349"/>
          </a:xfrm>
        </p:grpSpPr>
        <p:sp>
          <p:nvSpPr>
            <p:cNvPr id="37" name="矩形 36"/>
            <p:cNvSpPr/>
            <p:nvPr/>
          </p:nvSpPr>
          <p:spPr>
            <a:xfrm>
              <a:off x="1027952" y="3605120"/>
              <a:ext cx="3220444" cy="1042192"/>
            </a:xfrm>
            <a:prstGeom prst="rect">
              <a:avLst/>
            </a:prstGeom>
            <a:noFill/>
            <a:ln w="6350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1115481" y="3518963"/>
              <a:ext cx="763707" cy="8882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 fontScale="60000"/>
            </a:bodyPr>
            <a:lstStyle/>
            <a:p>
              <a:pPr algn="ctr"/>
              <a:r>
                <a:rPr lang="zh-CN" altLang="en-US" sz="3330">
                  <a:latin typeface="微软雅黑" panose="020B0503020204020204" charset="-122"/>
                  <a:ea typeface="微软雅黑" panose="020B0503020204020204" charset="-122"/>
                </a:rPr>
                <a:t>（一）</a:t>
              </a:r>
              <a:endParaRPr lang="zh-CN" altLang="en-US" sz="333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949077" y="4011752"/>
              <a:ext cx="2214775" cy="22814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</p:spPr>
          <p:txBody>
            <a:bodyPr wrap="none" lIns="0" tIns="0" rIns="0" bIns="0" anchor="t">
              <a:noAutofit/>
            </a:bodyPr>
            <a:lstStyle/>
            <a:p>
              <a:pPr marL="0" lvl="1" algn="l"/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头部练习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785157" y="2559283"/>
            <a:ext cx="3219450" cy="948055"/>
            <a:chOff x="1027952" y="3518963"/>
            <a:chExt cx="3220444" cy="1128349"/>
          </a:xfrm>
        </p:grpSpPr>
        <p:sp>
          <p:nvSpPr>
            <p:cNvPr id="3" name="矩形 2"/>
            <p:cNvSpPr/>
            <p:nvPr/>
          </p:nvSpPr>
          <p:spPr>
            <a:xfrm>
              <a:off x="1027952" y="3605120"/>
              <a:ext cx="3220444" cy="1042192"/>
            </a:xfrm>
            <a:prstGeom prst="rect">
              <a:avLst/>
            </a:prstGeom>
            <a:noFill/>
            <a:ln w="6350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sz="3200"/>
            </a:p>
          </p:txBody>
        </p:sp>
        <p:sp>
          <p:nvSpPr>
            <p:cNvPr id="4" name="矩形 3"/>
            <p:cNvSpPr/>
            <p:nvPr/>
          </p:nvSpPr>
          <p:spPr>
            <a:xfrm>
              <a:off x="1115481" y="3518963"/>
              <a:ext cx="763707" cy="8882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 fontScale="60000"/>
            </a:bodyPr>
            <a:p>
              <a:pPr algn="ctr"/>
              <a:r>
                <a:rPr lang="zh-CN" altLang="en-US" sz="3330">
                  <a:latin typeface="微软雅黑" panose="020B0503020204020204" charset="-122"/>
                  <a:ea typeface="微软雅黑" panose="020B0503020204020204" charset="-122"/>
                </a:rPr>
                <a:t>（二）</a:t>
              </a:r>
              <a:endParaRPr lang="zh-CN" altLang="en-US" sz="333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949077" y="4011752"/>
              <a:ext cx="2214775" cy="22814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</p:spPr>
          <p:txBody>
            <a:bodyPr wrap="none" lIns="0" tIns="0" rIns="0" bIns="0" anchor="t">
              <a:noAutofit/>
            </a:bodyPr>
            <a:p>
              <a:pPr marL="0" lvl="1" algn="l"/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肩部练习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85157" y="4912593"/>
            <a:ext cx="3219450" cy="948055"/>
            <a:chOff x="1027952" y="3518963"/>
            <a:chExt cx="3220444" cy="1128349"/>
          </a:xfrm>
        </p:grpSpPr>
        <p:sp>
          <p:nvSpPr>
            <p:cNvPr id="7" name="矩形 6"/>
            <p:cNvSpPr/>
            <p:nvPr/>
          </p:nvSpPr>
          <p:spPr>
            <a:xfrm>
              <a:off x="1027952" y="3605120"/>
              <a:ext cx="3220444" cy="1042192"/>
            </a:xfrm>
            <a:prstGeom prst="rect">
              <a:avLst/>
            </a:prstGeom>
            <a:noFill/>
            <a:ln w="6350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sz="3200"/>
            </a:p>
          </p:txBody>
        </p:sp>
        <p:sp>
          <p:nvSpPr>
            <p:cNvPr id="8" name="矩形 7"/>
            <p:cNvSpPr/>
            <p:nvPr/>
          </p:nvSpPr>
          <p:spPr>
            <a:xfrm>
              <a:off x="1115481" y="3518963"/>
              <a:ext cx="763707" cy="8882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 fontScale="60000"/>
            </a:bodyPr>
            <a:p>
              <a:pPr algn="ctr"/>
              <a:r>
                <a:rPr lang="zh-CN" altLang="en-US" sz="3330">
                  <a:latin typeface="微软雅黑" panose="020B0503020204020204" charset="-122"/>
                  <a:ea typeface="微软雅黑" panose="020B0503020204020204" charset="-122"/>
                </a:rPr>
                <a:t>（四）</a:t>
              </a:r>
              <a:endParaRPr lang="zh-CN" altLang="en-US" sz="333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949077" y="4011752"/>
              <a:ext cx="2214775" cy="22814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</p:spPr>
          <p:txBody>
            <a:bodyPr wrap="none" lIns="0" tIns="0" rIns="0" bIns="0" anchor="t">
              <a:noAutofit/>
            </a:bodyPr>
            <a:p>
              <a:pPr marL="0" lvl="1" algn="l"/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开胯训练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5157" y="3741653"/>
            <a:ext cx="3219450" cy="948055"/>
            <a:chOff x="1027952" y="3518963"/>
            <a:chExt cx="3220444" cy="1128349"/>
          </a:xfrm>
        </p:grpSpPr>
        <p:sp>
          <p:nvSpPr>
            <p:cNvPr id="11" name="矩形 10"/>
            <p:cNvSpPr/>
            <p:nvPr/>
          </p:nvSpPr>
          <p:spPr>
            <a:xfrm>
              <a:off x="1027952" y="3605120"/>
              <a:ext cx="3220444" cy="1042192"/>
            </a:xfrm>
            <a:prstGeom prst="rect">
              <a:avLst/>
            </a:prstGeom>
            <a:noFill/>
            <a:ln w="6350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sz="32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15481" y="3518963"/>
              <a:ext cx="763707" cy="8882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 fontScale="60000"/>
            </a:bodyPr>
            <a:p>
              <a:pPr algn="ctr"/>
              <a:r>
                <a:rPr lang="zh-CN" altLang="en-US" sz="3330">
                  <a:latin typeface="微软雅黑" panose="020B0503020204020204" charset="-122"/>
                  <a:ea typeface="微软雅黑" panose="020B0503020204020204" charset="-122"/>
                </a:rPr>
                <a:t>（三）</a:t>
              </a:r>
              <a:endParaRPr lang="zh-CN" altLang="en-US" sz="333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49077" y="4011752"/>
              <a:ext cx="2214775" cy="22814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</p:spPr>
          <p:txBody>
            <a:bodyPr wrap="none" lIns="0" tIns="0" rIns="0" bIns="0" anchor="t">
              <a:noAutofit/>
            </a:bodyPr>
            <a:p>
              <a:pPr marL="0" lvl="1" algn="l"/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踝关节训练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55320" y="2110105"/>
            <a:ext cx="4549140" cy="2673985"/>
            <a:chOff x="1032" y="1643"/>
            <a:chExt cx="7164" cy="4211"/>
          </a:xfrm>
        </p:grpSpPr>
        <p:grpSp>
          <p:nvGrpSpPr>
            <p:cNvPr id="17" name="组合 16"/>
            <p:cNvGrpSpPr/>
            <p:nvPr/>
          </p:nvGrpSpPr>
          <p:grpSpPr>
            <a:xfrm>
              <a:off x="1032" y="1643"/>
              <a:ext cx="7164" cy="4210"/>
              <a:chOff x="1050" y="1566"/>
              <a:chExt cx="7164" cy="421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050" y="1566"/>
                <a:ext cx="7164" cy="4211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flipV="1">
                <a:off x="5129" y="1566"/>
                <a:ext cx="1316" cy="1221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0090D7"/>
                </a:solidFill>
              </a:ln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 rot="16200000" flipH="1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41" y="3241"/>
              <a:ext cx="5364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 spc="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（六）小弹腿</a:t>
              </a:r>
              <a:endParaRPr lang="zh-CN" altLang="en-US" sz="36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563870" y="2110105"/>
            <a:ext cx="5861050" cy="2673985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817235" y="2917190"/>
            <a:ext cx="5354955" cy="1060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 </a:t>
            </a:r>
            <a:r>
              <a:rPr lang="zh-CN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训练目的</a:t>
            </a: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       通过腿部快速弯曲和伸直动作，训练腿部屈伸敏捷，锻炼膝关节、踝关节弹性和灵活性及小腿和脚踝、脚尖力量。</a:t>
            </a: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（六）小弹腿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097915"/>
            <a:ext cx="5937885" cy="5307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组合训练内容</a:t>
            </a:r>
            <a:endParaRPr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音乐：2/4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准备：左手扶把，右前五位脚、一位手准备。（以正面动作为例）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5~8 手经过二位打开到七位，7~8 右脚擦地到旁。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 右腿收回，右脚包住左腿脚踝（图 2-50），2 向前踢出 25 度；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3~7 同（1~2）2 次弹腿，8 弹出向旁。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 右脚收回前，包住在主力腿脚踝，2 向旁踢出 25 度；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右脚收回主力腿脚踝后侧，紧贴在腿上，4 向旁踢出 25 度；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 右脚收回前，包住在主力腿脚踝，6 向旁踢出 25 度；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右脚收回前，包住在主力腿脚踝，8 向后踢出 25 度。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 右腿收回，右脚包住左腿脚踝，2 向后踢出 25 度；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3~7 同上（1~2）2 次弹腿，8 弹出向旁。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 右脚收回主力腿脚踝后侧，紧贴在腿上，2 向旁踢出 25 度；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右脚收回前，包住在主力腿脚踝，4 向旁踢出 25 度；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 右脚收回主力腿脚踝后侧，紧贴在腿上，6 向旁踢出 25 度；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7~8 点地收回前五位脚，手回一位。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6845" y="1999615"/>
            <a:ext cx="2400300" cy="3504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（六）小弹腿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795780"/>
            <a:ext cx="10283825" cy="272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小弹腿时，弹出、击打速度要快，位置要准确，弹出要控制、有力，高度在 25 度。主力腿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支撑腿要稳定好重心，后背保持挺拔直立，动作时骨盆摆正，避免髋关节随意晃动。小弹腿击打，要控制大腿高度，不能上下乱移动。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小弹腿向前、旁、后的动作：主力腿站直不动，动力腿膝盖保持，脚快速收回至主力腿内侧脚腕处，脚背外开，包住脚腕，迅速向前弹出 25 度，空中有控制地停留。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小弹腿节奏一般在半拍或一拍节奏上完成。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55320" y="709930"/>
            <a:ext cx="4549140" cy="2673985"/>
            <a:chOff x="1032" y="1643"/>
            <a:chExt cx="7164" cy="4211"/>
          </a:xfrm>
        </p:grpSpPr>
        <p:grpSp>
          <p:nvGrpSpPr>
            <p:cNvPr id="17" name="组合 16"/>
            <p:cNvGrpSpPr/>
            <p:nvPr/>
          </p:nvGrpSpPr>
          <p:grpSpPr>
            <a:xfrm>
              <a:off x="1032" y="1643"/>
              <a:ext cx="7164" cy="4210"/>
              <a:chOff x="1050" y="1566"/>
              <a:chExt cx="7164" cy="421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050" y="1566"/>
                <a:ext cx="7164" cy="4211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flipV="1">
                <a:off x="5129" y="1566"/>
                <a:ext cx="1316" cy="1221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0090D7"/>
                </a:solidFill>
              </a:ln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 rot="16200000" flipH="1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302" y="3240"/>
              <a:ext cx="4643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 spc="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（七）控制</a:t>
              </a:r>
              <a:endParaRPr lang="zh-CN" altLang="en-US" sz="36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563870" y="709930"/>
            <a:ext cx="5861050" cy="2673985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817235" y="1516380"/>
            <a:ext cx="5354955" cy="1060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控制</a:t>
            </a:r>
            <a:r>
              <a:rPr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即举腿控制，其中 passe（帕塞）意为“脚经过的过程”，在动作中通常动力腿从主力腿踝关节开始，贴着支撑腿往上吸，吸到 90 度时端平，脚尖点在支撑腿膝盖窝处。（图 2-51）</a:t>
            </a: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4855" y="3482340"/>
            <a:ext cx="2464435" cy="328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（七）控制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327150"/>
            <a:ext cx="5668645" cy="493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1、 训练目的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训练腿、腰、后背的肌肉控制能力和支撑腿重心的稳固。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2、组合训练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音乐：4/4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准备：左手扶把，右前五位脚、一位手准备。（以正面动作为例）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5~8 手经过二位打开到七位。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拍：1~2 右腿吸 passe，3~6 右腿向前慢慢伸直控制；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右脚落回前点地位置，8 收回前五位脚。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拍：1~2 右腿吸 passe，3~6 右腿向旁慢慢伸直控制；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右脚落回旁点地位置，8 收回后五位脚。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拍：1~2 右腿吸 passe，3~6 右腿向后慢慢伸直控制；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右脚落回后点地位置，8 收回后五位脚。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拍：1~2 右腿吸 passe，3~6 右腿向旁慢慢伸直控制；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右脚落回旁点地位置，8 收回前五位脚，手一位手。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050" y="1327150"/>
            <a:ext cx="56686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抬腿时，从 passe 到前和后伸展控制时要经过前 attitude1 和后 attitude 的位置，再继续延伸至延展。动力腿抬起高度在 90 度，伸展要求外开收紧直膝绷脚，收时要继续保持向上向远延伸再慢慢收回。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主力腿及上身形态要保持，立腰立胯，四点（双肩左右胯）要正，重心要稳定。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向前抬腿控制，不可出胯让胯；向旁抬腿控制，不能掀胯转胯；向后抬腿不要压胯。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吸 passe 时，动力脚脚尖要贴住主力腿，保持髋关节、膝盖开度，保持收紧。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  <p:bldP spid="6" grpId="0"/>
      <p:bldP spid="6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55320" y="2110105"/>
            <a:ext cx="4549140" cy="2673985"/>
            <a:chOff x="1032" y="1643"/>
            <a:chExt cx="7164" cy="4211"/>
          </a:xfrm>
        </p:grpSpPr>
        <p:grpSp>
          <p:nvGrpSpPr>
            <p:cNvPr id="17" name="组合 16"/>
            <p:cNvGrpSpPr/>
            <p:nvPr/>
          </p:nvGrpSpPr>
          <p:grpSpPr>
            <a:xfrm>
              <a:off x="1032" y="1643"/>
              <a:ext cx="7164" cy="4210"/>
              <a:chOff x="1050" y="1566"/>
              <a:chExt cx="7164" cy="421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050" y="1566"/>
                <a:ext cx="7164" cy="4211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flipV="1">
                <a:off x="5129" y="1566"/>
                <a:ext cx="1316" cy="1221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0090D7"/>
                </a:solidFill>
              </a:ln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 rot="16200000" flipH="1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41" y="3241"/>
              <a:ext cx="5364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 spc="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（八）大踢腿</a:t>
              </a:r>
              <a:endParaRPr lang="zh-CN" altLang="en-US" sz="36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563870" y="2110105"/>
            <a:ext cx="5861050" cy="2673985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817235" y="2917190"/>
            <a:ext cx="5354955" cy="1060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 </a:t>
            </a:r>
            <a:r>
              <a:rPr lang="zh-CN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训练目的</a:t>
            </a: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      通过动力腿大幅度的活动，增强腿部柔韧度和爆发力，为中跳、大跳等大幅度动作做准备。</a:t>
            </a: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（八）大踢腿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184275"/>
            <a:ext cx="9993630" cy="493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2、组合训练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音乐：4/4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准备：左手扶把，右前五位脚，一位手准备。（以正面动作为例）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5~8 手经过二位打开到七位。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拍：1~2 右腿大踢腿向前，3~4 收回前五位脚；5~8 同（1~4）动作。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拍：1~2 右腿大踢腿向前，3~4 落至前点地位置；5~8 擦地收回前五位脚。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拍：1~2 右腿大踢腿向旁，3~4 收回后五位脚；5~8 同（1~4）收回前五位脚。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拍：1~2 右腿大踢腿向旁，3~4 落至前点地位置；5~8 擦地收后前五位脚。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 拍：1~2 右腿大踢腿向后，3~4 收回后五位脚；5~8 同（1~4）动作。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6×8 拍：1~2 右腿大踢腿向后，3~4 落至前点地位置；5~8 擦地收回后五位脚。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7×8 拍：1~2 右腿大踢腿向旁，3~4 收回前五位脚；5~8 同（1~4）收回后五位脚。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8×8 拍：1~2 右腿大踢腿向旁，3~4 落至前点地位置；5~8 擦地收后前五位脚，收一位手。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大踢腿动作要求经过擦地踢出，再经擦地收回，高度在 90 度及以上。主力腿及上身形态要保持，立腰立胯，四点（双肩左右胯）要正，重心要稳定。动力腿要求直膝外开绷脚，用脚背的力量带动，踢出去快有爆发力，收回有控制。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646117" y="1622670"/>
            <a:ext cx="6571137" cy="4266501"/>
            <a:chOff x="998244" y="1469467"/>
            <a:chExt cx="3220470" cy="2090982"/>
          </a:xfrm>
        </p:grpSpPr>
        <p:grpSp>
          <p:nvGrpSpPr>
            <p:cNvPr id="24" name="组合 23"/>
            <p:cNvGrpSpPr/>
            <p:nvPr/>
          </p:nvGrpSpPr>
          <p:grpSpPr>
            <a:xfrm>
              <a:off x="998244" y="1469467"/>
              <a:ext cx="3220470" cy="2090982"/>
              <a:chOff x="3287072" y="1345115"/>
              <a:chExt cx="2531662" cy="1643754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3287072" y="1413122"/>
                <a:ext cx="2531662" cy="1575747"/>
              </a:xfrm>
              <a:prstGeom prst="rect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355880" y="1345115"/>
                <a:ext cx="600362" cy="69823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b">
                <a:normAutofit/>
              </a:bodyPr>
              <a:lstStyle/>
              <a:p>
                <a:pPr algn="ctr"/>
                <a:r>
                  <a:rPr lang="en-US" sz="333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03</a:t>
                </a:r>
                <a:endParaRPr lang="en-US" sz="333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  <a:p>
                <a:pPr algn="ctr"/>
                <a:r>
                  <a:rPr lang="zh-CN" altLang="en-US" sz="24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中间训练</a:t>
                </a:r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1937009" y="2003100"/>
              <a:ext cx="2214775" cy="936104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</p:spPr>
          <p:txBody>
            <a:bodyPr wrap="square" lIns="0" tIns="0" rIns="0" bIns="0" anchor="t">
              <a:normAutofit/>
            </a:bodyPr>
            <a:lstStyle/>
            <a:p>
              <a:pPr marL="0" lvl="1">
                <a:lnSpc>
                  <a:spcPct val="120000"/>
                </a:lnSpc>
              </a:pPr>
              <a:endParaRPr lang="zh-CN" altLang="en-US" sz="1465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785157" y="2714858"/>
            <a:ext cx="3219450" cy="948055"/>
            <a:chOff x="1027952" y="3518963"/>
            <a:chExt cx="3220444" cy="1128349"/>
          </a:xfrm>
        </p:grpSpPr>
        <p:sp>
          <p:nvSpPr>
            <p:cNvPr id="37" name="矩形 36"/>
            <p:cNvSpPr/>
            <p:nvPr/>
          </p:nvSpPr>
          <p:spPr>
            <a:xfrm>
              <a:off x="1027952" y="3605120"/>
              <a:ext cx="3220444" cy="1042192"/>
            </a:xfrm>
            <a:prstGeom prst="rect">
              <a:avLst/>
            </a:prstGeom>
            <a:noFill/>
            <a:ln w="6350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1115481" y="3518963"/>
              <a:ext cx="763707" cy="8882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 fontScale="60000"/>
            </a:bodyPr>
            <a:lstStyle/>
            <a:p>
              <a:pPr algn="ctr"/>
              <a:r>
                <a:rPr lang="zh-CN" altLang="en-US" sz="3330">
                  <a:latin typeface="微软雅黑" panose="020B0503020204020204" charset="-122"/>
                  <a:ea typeface="微软雅黑" panose="020B0503020204020204" charset="-122"/>
                </a:rPr>
                <a:t>（一）</a:t>
              </a:r>
              <a:endParaRPr lang="zh-CN" altLang="en-US" sz="333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949077" y="4011752"/>
              <a:ext cx="2214775" cy="22814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</p:spPr>
          <p:txBody>
            <a:bodyPr wrap="none" lIns="0" tIns="0" rIns="0" bIns="0" anchor="t">
              <a:noAutofit/>
            </a:bodyPr>
            <a:lstStyle/>
            <a:p>
              <a:pPr marL="0" lvl="1" algn="l"/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舞姿练习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785157" y="3864208"/>
            <a:ext cx="3219450" cy="948055"/>
            <a:chOff x="1027952" y="3518963"/>
            <a:chExt cx="3220444" cy="1128349"/>
          </a:xfrm>
        </p:grpSpPr>
        <p:sp>
          <p:nvSpPr>
            <p:cNvPr id="3" name="矩形 2"/>
            <p:cNvSpPr/>
            <p:nvPr/>
          </p:nvSpPr>
          <p:spPr>
            <a:xfrm>
              <a:off x="1027952" y="3605120"/>
              <a:ext cx="3220444" cy="1042192"/>
            </a:xfrm>
            <a:prstGeom prst="rect">
              <a:avLst/>
            </a:prstGeom>
            <a:noFill/>
            <a:ln w="6350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sz="3200"/>
            </a:p>
          </p:txBody>
        </p:sp>
        <p:sp>
          <p:nvSpPr>
            <p:cNvPr id="4" name="矩形 3"/>
            <p:cNvSpPr/>
            <p:nvPr/>
          </p:nvSpPr>
          <p:spPr>
            <a:xfrm>
              <a:off x="1115481" y="3518963"/>
              <a:ext cx="763707" cy="8882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 fontScale="60000"/>
            </a:bodyPr>
            <a:p>
              <a:pPr algn="ctr"/>
              <a:r>
                <a:rPr lang="zh-CN" altLang="en-US" sz="3330">
                  <a:latin typeface="微软雅黑" panose="020B0503020204020204" charset="-122"/>
                  <a:ea typeface="微软雅黑" panose="020B0503020204020204" charset="-122"/>
                </a:rPr>
                <a:t>（二）</a:t>
              </a:r>
              <a:endParaRPr lang="zh-CN" altLang="en-US" sz="333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949077" y="4011752"/>
              <a:ext cx="2214775" cy="22814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</p:spPr>
          <p:txBody>
            <a:bodyPr wrap="none" lIns="0" tIns="0" rIns="0" bIns="0" anchor="t">
              <a:noAutofit/>
            </a:bodyPr>
            <a:p>
              <a:pPr marL="0" lvl="1" algn="l"/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rPr>
                <a:t>跳跃练习</a:t>
              </a:r>
              <a:endParaRPr lang="zh-CN" altLang="en-US" sz="1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55320" y="2110105"/>
            <a:ext cx="4549140" cy="2673985"/>
            <a:chOff x="1032" y="1643"/>
            <a:chExt cx="7164" cy="4211"/>
          </a:xfrm>
        </p:grpSpPr>
        <p:grpSp>
          <p:nvGrpSpPr>
            <p:cNvPr id="17" name="组合 16"/>
            <p:cNvGrpSpPr/>
            <p:nvPr/>
          </p:nvGrpSpPr>
          <p:grpSpPr>
            <a:xfrm>
              <a:off x="1032" y="1643"/>
              <a:ext cx="7164" cy="4210"/>
              <a:chOff x="1050" y="1566"/>
              <a:chExt cx="7164" cy="421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050" y="1566"/>
                <a:ext cx="7164" cy="4211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flipV="1">
                <a:off x="5129" y="1566"/>
                <a:ext cx="1316" cy="1221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0090D7"/>
                </a:solidFill>
              </a:ln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 rot="16200000" flipH="1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46" y="3241"/>
              <a:ext cx="6354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 spc="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（一）舞姿练习</a:t>
              </a:r>
              <a:endParaRPr lang="zh-CN" altLang="en-US" sz="36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563870" y="2110105"/>
            <a:ext cx="5861050" cy="2673985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817235" y="2755900"/>
            <a:ext cx="5354955" cy="1383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 </a:t>
            </a:r>
            <a:r>
              <a:rPr lang="zh-CN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训练目的</a:t>
            </a: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       将以上学习的头、手臂、脚位、方位的训练融为一体，增加组合训练的难度，锻炼舞者的灵活性、协调性、肌肉线条，使舞者的舞姿更具美感，肢体更具表现力。</a:t>
            </a: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（一）舞姿练习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104265"/>
            <a:ext cx="5547995" cy="5584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 、组合训练一</a:t>
            </a:r>
            <a:endParaRPr lang="zh-CN" altLang="en-US"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音乐：4/4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准备：面对 1 点方向，一位手一位脚准备。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5~6 双手小七位呼吸，7~8 收回一位手。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拍：1~2 双手二位手，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3~4 七位手打开；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大七位呼吸，前下腰抱腿。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拍：1~4 起身还原直立，双手一位手经二位手上三位；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落七位，右脚擦地向旁，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7~8 落二位脚。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拍：1~2 右手右旁腰呼吸，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3~4 向左下旁腰，右脚推脚背点地，四位手；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身体还原，六位手二位，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7~8 打开左手七位手。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拍：1~4 同 3×8 拍中（1~4）动作；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身体还原，二位半蹲，七位手；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7~8 右脚擦地向前至前点地位，面对 2 点方向。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35650" y="1104265"/>
            <a:ext cx="5547995" cy="5584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 拍：1~4 右脚落脚跟形成四位半蹲，面对 2 点方向，双手收回一位到二位；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重心右腿，左脚后点地直膝，正面五位手。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6×8 拍：1~4 收左脚回后五位脚，右手上三位；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手、身体向前呼吸，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7~8 向后展腰。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7×8 拍：1~4 保持胸腰位置；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还原身体直立形态，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 右脚擦地向旁，双手七位手，面对 1 点方向，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右脚收后五位脚面对 8 点方向，双手收一位。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8×8 拍：1~2 右脚擦地向后，正面六位手，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3~4 重心移至右腿，左脚前点地，双手经二位手打开反面五位手；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双手七位手，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7~8 右脚收回前五位脚，收回一位手。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结束：5~6 右脚擦地向旁，面 1 点方向，小七位呼吸；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　　　7~8 收回一位脚一位手 1 点方向。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2198279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2207169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365794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（一）头部练习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2581910"/>
            <a:ext cx="3776345" cy="272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 、头部练习分解专业术语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（1）低头。（图 2-1）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（2）平抬。（图 2-2）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（3）仰头。（图 2-3）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（4）转头（以左为例）。（图 2-4）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（5）倾头（以左为例）。（图 2-5）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（6）绕头。（图 2-6）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0" y="690880"/>
            <a:ext cx="6524625" cy="5264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（一）舞姿练习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104265"/>
            <a:ext cx="5039360" cy="493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3、 组合训练（二）</a:t>
            </a:r>
            <a:endParaRPr lang="zh-CN" altLang="en-US"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音乐：4/8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准备：面对 8 点方向，右脚前五位，一位手准备。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5~6 双手小七位呼吸，7~8 收回一位手。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拍：1~2 五位半蹲，二位手，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3~4 右脚吸 passe，上三位手；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右脚落 4 点方向直膝，左腿弓步，左手至七位手，右手保持三位。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拍：1~2 右手经二位，向前打开，左腿直膝；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3~6 第三阿拉贝斯克位；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7~8 右脚点地收回后五位脚，双手打开七位收回一位手。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拍：1~4 左脚起小吸腿；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左腿前伸 attitude，双手经二位到正面五位手。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02655" y="874395"/>
            <a:ext cx="53187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拍：1~2 左腿延伸伸直控制，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3~4 左脚前点地，双手七位手；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左脚划圈到 6 点方向，身体面对 2 点方向。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 拍：1~4 右手经二位前伸至第一阿拉贝斯克位；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左腿小掖腿，左手上三位，右手开七位。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6×8 拍：1~4 左腿经 attitude 回 passe，左手至二位手，形成正    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六位手；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左脚落后五位脚，双手七位手，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7~8 五位半蹲，收一位手。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7×8 拍：1~4 右脚起小吸腿；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右腿前伸 attitude，双手经二位到反面五位手。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8×8 拍：1~2 右腿延伸伸直控制，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3~4 右脚前点地，双手七位手；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右脚划圈到旁，身体 1 点方向，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7~8 半蹲收脚收手面对 8 点方向，直膝站立右前五位脚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  <p:bldP spid="6" grpId="0"/>
      <p:bldP spid="6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（一）舞姿练习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2080895"/>
            <a:ext cx="109016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头、手位、脚位、方位的配合及动作的规范，舞姿与音乐、呼吸的配合，第三阿拉贝斯克要求身体不能向旁偏，双手手心向下，手臂向远延伸；动作要富有美感，动作要规范、流畅、连贯。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55320" y="2110105"/>
            <a:ext cx="4549140" cy="2673985"/>
            <a:chOff x="1032" y="1643"/>
            <a:chExt cx="7164" cy="4211"/>
          </a:xfrm>
        </p:grpSpPr>
        <p:grpSp>
          <p:nvGrpSpPr>
            <p:cNvPr id="17" name="组合 16"/>
            <p:cNvGrpSpPr/>
            <p:nvPr/>
          </p:nvGrpSpPr>
          <p:grpSpPr>
            <a:xfrm>
              <a:off x="1032" y="1643"/>
              <a:ext cx="7164" cy="4210"/>
              <a:chOff x="1050" y="1566"/>
              <a:chExt cx="7164" cy="421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050" y="1566"/>
                <a:ext cx="7164" cy="4211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flipV="1">
                <a:off x="5129" y="1566"/>
                <a:ext cx="1316" cy="1221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0090D7"/>
                </a:solidFill>
              </a:ln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 rot="16200000" flipH="1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604" y="1262"/>
              <a:ext cx="2038" cy="714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46" y="3241"/>
              <a:ext cx="6354" cy="10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 spc="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（二）跳跃练习</a:t>
              </a:r>
              <a:endParaRPr lang="zh-CN" altLang="en-US" sz="36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563870" y="2110105"/>
            <a:ext cx="5861050" cy="2673985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817235" y="2432685"/>
            <a:ext cx="5354955" cy="20300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跳跃练习</a:t>
            </a:r>
            <a:r>
              <a:rPr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属于</a:t>
            </a:r>
            <a:r>
              <a:rPr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舞蹈基本功训练</a:t>
            </a:r>
            <a:r>
              <a:rPr sz="1400" dirty="0">
                <a:uFillTx/>
                <a:latin typeface="微软雅黑" panose="020B0503020204020204" charset="-122"/>
                <a:ea typeface="微软雅黑" panose="020B0503020204020204" charset="-122"/>
              </a:rPr>
              <a:t>的技巧部分。跳跃是空中动作，主要结合学生的弹力，软度条件、动作协调和空中意识等方面形成技巧动作。弹跳能力的好坏是衡量一名舞者水平能力高低的重要指标，通过跳跃练习，培养学生身体在空中姿态的控制及延展。跳跃包括小跳、中跳、大跳。所有的跳跃都必须经过四个过程：即起跳、空中姿态、空中姿态的延展、落地缓冲。</a:t>
            </a:r>
            <a:endParaRPr sz="1400" dirty="0"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1、小跳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712595"/>
            <a:ext cx="58661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（1）训练目的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训练脚腕的力度和灵活性以及踝关节推地板的能力。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（2）原地小跳组合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音乐：2/4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准备：面对 1 点方向，一位手一位脚准备。（图 2-52）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前奏：1~2 不动，3~4 小七位呼吸；5~6 收回一位手，7~8 一位半蹲。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拍：1~6 一位小跳 6 次；7~8 落二位脚半蹲。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拍：1~6 二位小跳 6 次；7~8 落右前五位脚半蹲。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拍：1~6 右前五位小跳 6 次；7~8 落二位半蹲。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拍：1~6 二位小跳 6 次；7~8 落左前五位脚半蹲。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 拍：1~6 左前五位小跳 6 次；7~8 落一位半蹲。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6×8 拍：1~4 直膝，双手小七位呼吸；5~8 收回一位手。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3725" y="2219325"/>
            <a:ext cx="1724025" cy="3256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1、小跳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712595"/>
            <a:ext cx="58661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小跳必须在半蹲位置（图 2-53）上起跳，且短促有力，半蹲时不允许抬起脚后跟。起跳时注意与呼吸的配合，力量由脚后跟出发传至脚尖，全脚要有力地推地板，在空中伸直膝盖，绷直脚背（图 2-54）。落下时必须经过脚尖、脚掌、脚后跟的过程，落地要轻，要经过半蹲缓冲。小跳不要求高度，起跳时脚尖推起地板绷脚即可，切忌向外踢。上半身要保持直立，禁止上身前倾和后倾，切忌用上半身带动小跳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2470" y="1629410"/>
            <a:ext cx="4009390" cy="3599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2、换脚跳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069975"/>
            <a:ext cx="89471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（1）五位换脚跳的训练目的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锻炼脚的灵活、控制能力，为以后五位转和空转打基础。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（2）五位换脚跳组合内容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音乐：2/4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准备：面对 1 点方向，右前五位脚，一位手准备。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前奏：1~2 不动，3~4 小七位呼吸；5~6 收回一位手，7 保持不动，8 五位半蹲。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拍：1~2 五位小跳，落后五位， 3~4 五位小跳，落前五位；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五位小跳，落后五位，7 直膝，8 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拍：1~2 五位小跳，落前五位，3~4 五位小跳，落后五位；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五位小跳，落前五位，7 直膝，8 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拍：1~4 五位换脚小跳 6 次（落后、前、后、前、后、前）；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直膝，7~8 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拍：同上 3×8 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五位换脚跳时，大腿内侧夹紧，双脚在空中前后收紧，空中换脚要快要干净，落脚位置要准确。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其他要领请参考原地小跳。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3、变位跳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1069975"/>
            <a:ext cx="47898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（1）训练目的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训练推地的弹性和空中舞姿的变化控制能力。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（2）组合训练内容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音乐：2/4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准备：面对 1 点方向，右前五位脚，一位手准备。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5~6 小七位呼吸，7~8 收一位手，五位半蹲。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 五位空中收紧起跳，二位手；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一个分腿跳落跳二位，七位手打开；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二位空中收紧起跳，小七位手呼吸延伸；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一个分腿跳落跳右后五位脚，收一位手；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直膝，7~8 五位半蹲。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拍：1 五位空中收紧起跳，二位手；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一个分腿跳落跳二位，七位手打开；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二位空中收紧起跳，小七位手呼吸延伸；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一个分腿跳落跳右前五位脚，收一位手；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同上（1~4）落右后五位脚。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15940" y="1069975"/>
            <a:ext cx="59264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 五位空中收紧 2 点方向起跳（左脚前），阿拉贝斯克手位；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一个分腿跳落跳 2 点方向，左前四位脚，六位手；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四位空中 2 点方向，收紧起跳，阿拉贝斯克手位延伸；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一个分腿跳落跳 1 点方向，左前五位脚，收一位；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直膝，7~8 五位半蹲。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 五位空中收紧 2 点方向起跳（左脚前），阿拉贝斯克手位；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一个分腿跳落跳 2 点方向，左前四位脚，六位手；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四位空中 2 点方向，收紧起跳，阿拉贝斯克手位延伸（手位同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节拍 1）；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4 一个分腿跳落跳 1 点方向，左前五位脚，收一位手；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5~8 同上（1~4）落右前五位脚。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 拍：1 五位空中收紧起跳，二位手；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一个分腿跳落跳二位，七位手打开 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二位空中收紧起跳，小七位手呼吸延伸；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一个分腿跳落跳左前五位脚，收一位手；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直膝；7~8 五位半蹲。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  <p:bldP spid="6" grpId="0"/>
      <p:bldP spid="6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3、变位跳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60920" y="1299210"/>
            <a:ext cx="43122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变位跳起跳和落地要保持膝关节的韧性和缓冲。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变位跳要注意与呼吸、舞姿的配合。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其他请参考原地小跳要领提示。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740" y="1299210"/>
            <a:ext cx="7082155" cy="493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6×8 拍：1 五位空中收紧起跳，二位手；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一个分腿跳落跳二位，七位手打开；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二位空中收紧起跳，小七位手呼吸延伸；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一个分腿跳落跳右前五位脚，收一位手；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同上（1~4）落右前五位脚。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7×8 拍：1 五位空中收紧 8 点方向起跳（右脚前），阿拉贝斯克手位；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一个分腿跳落跳 8 点方向，右前四位脚，六位手位；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四位空中 8 点方向，收紧起跳，阿拉贝斯克手位延伸（手位同节拍 1）；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一个分腿跳落跳 1 点方向，右前五位脚，收一位手；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5~6 直膝，7~8 五位半蹲。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8×8 拍：1 五位空中收紧 8 点方向起跳（右脚前），阿拉贝斯克手位；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2 一个分腿跳落跳 8 点方向，右前四位脚，六位手；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3 四位空中 8 点方向，收紧起跳，阿拉贝斯克手位延伸（手位同节拍 1）；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一个分腿跳落跳 1 点方向，右前五位脚，收一位手；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同上 6×8 拍中（1~4）动作，最后一拍直膝，一位手结束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  <p:bldP spid="6" grpId="0"/>
      <p:bldP spid="6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4、中跳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2510" y="1149350"/>
            <a:ext cx="551751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拍：1~3 转身面对 1 点方向，二位手、二位脚起跳连续三次；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落 1 点方向，左前五位脚，一位手；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5~7 同（1~3）动作；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落 1 点方向，收一位手一位脚。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中跳组合强调蹲的准确性、起跳的高度及落地位置的精准与严谨。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中跳半蹲比小跳略深一些，起跳的高度比小跳要高。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起跳前蹲注重上身与下肢对抗的感觉，起跳后注意膝关节空中伸直绷脚延伸感。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中跳注意与呼吸、舞姿的配合，上身要领同小跳。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中跳在空中一定要有悬浮和停滞的时间。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740" y="1149350"/>
            <a:ext cx="5906135" cy="5584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中跳练习作为小跳到大跳的过渡强化训练，为大跳做准备打基础。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（1）训练目的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训练腿部的肌肉能力和空中身体姿态控制的能力。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（2）组合训练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音乐：2/4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准备：面对 1 点方向，一位手、一位脚准备。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 小七位呼吸，8 点收回一位，da 拍半蹲。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拍：1~3 二位手打开，二位脚连续起跳落地三次；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落 2 点方向，左前五位脚，呼吸收一位手；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5~7（同 1~3）动作；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落 8 点方向，右前五位脚，呼吸收一位手。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拍：同上（1~7）；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落 1 点方向，一位脚。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拍：1~3 转身面对 5 点方向，二位手、二位脚起跳连续三次；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4 落 6 点方向，左前五位脚，呼吸收一位手；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5~7 同（1~3）动作；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8 落 4 点方向，一位手右前五位脚。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  <p:bldP spid="6" grpId="0"/>
      <p:bldP spid="6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609572" y="2613418"/>
            <a:ext cx="2394895" cy="2379685"/>
          </a:xfrm>
          <a:prstGeom prst="ellipse">
            <a:avLst/>
          </a:prstGeom>
          <a:blipFill dpi="0" rotWithShape="1">
            <a:blip r:embed="rId1">
              <a:alphaModFix amt="73000"/>
            </a:blip>
            <a:srcRect/>
            <a:tile tx="0" ty="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21" name="TextBox 3"/>
          <p:cNvSpPr txBox="1"/>
          <p:nvPr/>
        </p:nvSpPr>
        <p:spPr>
          <a:xfrm>
            <a:off x="835025" y="3371215"/>
            <a:ext cx="20834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spc="-150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zh-CN" altLang="en-US" sz="4800" b="1" spc="-150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en-US" altLang="zh-CN" sz="4800" b="1" spc="-150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节　</a:t>
            </a:r>
            <a:endParaRPr lang="en-US" altLang="zh-CN" sz="4800" b="1" spc="-150" dirty="0" smtClean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6200" y="4464300"/>
            <a:ext cx="7327882" cy="1002683"/>
            <a:chOff x="5997" y="6981"/>
            <a:chExt cx="13203" cy="2339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2234" y="6981"/>
              <a:ext cx="6966" cy="73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15"/>
            <p:cNvSpPr/>
            <p:nvPr/>
          </p:nvSpPr>
          <p:spPr>
            <a:xfrm>
              <a:off x="5997" y="6981"/>
              <a:ext cx="6237" cy="2339"/>
            </a:xfrm>
            <a:custGeom>
              <a:avLst/>
              <a:gdLst>
                <a:gd name="connsiteX0" fmla="*/ 0 w 3863749"/>
                <a:gd name="connsiteY0" fmla="*/ 1931875 h 3863749"/>
                <a:gd name="connsiteX1" fmla="*/ 1931875 w 3863749"/>
                <a:gd name="connsiteY1" fmla="*/ 0 h 3863749"/>
                <a:gd name="connsiteX2" fmla="*/ 3863750 w 3863749"/>
                <a:gd name="connsiteY2" fmla="*/ 1931875 h 3863749"/>
                <a:gd name="connsiteX3" fmla="*/ 1931875 w 3863749"/>
                <a:gd name="connsiteY3" fmla="*/ 3863750 h 3863749"/>
                <a:gd name="connsiteX4" fmla="*/ 0 w 3863749"/>
                <a:gd name="connsiteY4" fmla="*/ 1931875 h 3863749"/>
                <a:gd name="connsiteX0-1" fmla="*/ 0 w 4042750"/>
                <a:gd name="connsiteY0-2" fmla="*/ 1931875 h 3870835"/>
                <a:gd name="connsiteX1-3" fmla="*/ 1931875 w 4042750"/>
                <a:gd name="connsiteY1-4" fmla="*/ 0 h 3870835"/>
                <a:gd name="connsiteX2-5" fmla="*/ 3863750 w 4042750"/>
                <a:gd name="connsiteY2-6" fmla="*/ 1931875 h 3870835"/>
                <a:gd name="connsiteX3-7" fmla="*/ 3738903 w 4042750"/>
                <a:gd name="connsiteY3-8" fmla="*/ 2560338 h 3870835"/>
                <a:gd name="connsiteX4-9" fmla="*/ 1931875 w 4042750"/>
                <a:gd name="connsiteY4-10" fmla="*/ 3863750 h 3870835"/>
                <a:gd name="connsiteX5" fmla="*/ 0 w 4042750"/>
                <a:gd name="connsiteY5" fmla="*/ 1931875 h 3870835"/>
                <a:gd name="connsiteX0-11" fmla="*/ 188782 w 4231532"/>
                <a:gd name="connsiteY0-12" fmla="*/ 1931875 h 3863772"/>
                <a:gd name="connsiteX1-13" fmla="*/ 2120657 w 4231532"/>
                <a:gd name="connsiteY1-14" fmla="*/ 0 h 3863772"/>
                <a:gd name="connsiteX2-15" fmla="*/ 4052532 w 4231532"/>
                <a:gd name="connsiteY2-16" fmla="*/ 1931875 h 3863772"/>
                <a:gd name="connsiteX3-17" fmla="*/ 3927685 w 4231532"/>
                <a:gd name="connsiteY3-18" fmla="*/ 2560338 h 3863772"/>
                <a:gd name="connsiteX4-19" fmla="*/ 2120657 w 4231532"/>
                <a:gd name="connsiteY4-20" fmla="*/ 3863750 h 3863772"/>
                <a:gd name="connsiteX5-21" fmla="*/ 291855 w 4231532"/>
                <a:gd name="connsiteY5-22" fmla="*/ 2527681 h 3863772"/>
                <a:gd name="connsiteX6" fmla="*/ 188782 w 4231532"/>
                <a:gd name="connsiteY6" fmla="*/ 1931875 h 3863772"/>
                <a:gd name="connsiteX0-23" fmla="*/ 4052532 w 4231532"/>
                <a:gd name="connsiteY0-24" fmla="*/ 1931875 h 3863772"/>
                <a:gd name="connsiteX1-25" fmla="*/ 3927685 w 4231532"/>
                <a:gd name="connsiteY1-26" fmla="*/ 2560338 h 3863772"/>
                <a:gd name="connsiteX2-27" fmla="*/ 2120657 w 4231532"/>
                <a:gd name="connsiteY2-28" fmla="*/ 3863750 h 3863772"/>
                <a:gd name="connsiteX3-29" fmla="*/ 291855 w 4231532"/>
                <a:gd name="connsiteY3-30" fmla="*/ 2527681 h 3863772"/>
                <a:gd name="connsiteX4-31" fmla="*/ 188782 w 4231532"/>
                <a:gd name="connsiteY4-32" fmla="*/ 1931875 h 3863772"/>
                <a:gd name="connsiteX5-33" fmla="*/ 2120657 w 4231532"/>
                <a:gd name="connsiteY5-34" fmla="*/ 0 h 3863772"/>
                <a:gd name="connsiteX6-35" fmla="*/ 4143972 w 4231532"/>
                <a:gd name="connsiteY6-36" fmla="*/ 2023315 h 3863772"/>
                <a:gd name="connsiteX0-37" fmla="*/ 4052532 w 4231532"/>
                <a:gd name="connsiteY0-38" fmla="*/ 1931875 h 3863772"/>
                <a:gd name="connsiteX1-39" fmla="*/ 3927685 w 4231532"/>
                <a:gd name="connsiteY1-40" fmla="*/ 2560338 h 3863772"/>
                <a:gd name="connsiteX2-41" fmla="*/ 2120657 w 4231532"/>
                <a:gd name="connsiteY2-42" fmla="*/ 3863750 h 3863772"/>
                <a:gd name="connsiteX3-43" fmla="*/ 291855 w 4231532"/>
                <a:gd name="connsiteY3-44" fmla="*/ 2527681 h 3863772"/>
                <a:gd name="connsiteX4-45" fmla="*/ 188782 w 4231532"/>
                <a:gd name="connsiteY4-46" fmla="*/ 1931875 h 3863772"/>
                <a:gd name="connsiteX5-47" fmla="*/ 2120657 w 4231532"/>
                <a:gd name="connsiteY5-48" fmla="*/ 0 h 3863772"/>
                <a:gd name="connsiteX0-49" fmla="*/ 3927685 w 3927685"/>
                <a:gd name="connsiteY0-50" fmla="*/ 2560338 h 3863772"/>
                <a:gd name="connsiteX1-51" fmla="*/ 2120657 w 3927685"/>
                <a:gd name="connsiteY1-52" fmla="*/ 3863750 h 3863772"/>
                <a:gd name="connsiteX2-53" fmla="*/ 291855 w 3927685"/>
                <a:gd name="connsiteY2-54" fmla="*/ 2527681 h 3863772"/>
                <a:gd name="connsiteX3-55" fmla="*/ 188782 w 3927685"/>
                <a:gd name="connsiteY3-56" fmla="*/ 1931875 h 3863772"/>
                <a:gd name="connsiteX4-57" fmla="*/ 2120657 w 3927685"/>
                <a:gd name="connsiteY4-58" fmla="*/ 0 h 3863772"/>
                <a:gd name="connsiteX0-59" fmla="*/ 3927685 w 3927685"/>
                <a:gd name="connsiteY0-60" fmla="*/ 628463 h 1931897"/>
                <a:gd name="connsiteX1-61" fmla="*/ 2120657 w 3927685"/>
                <a:gd name="connsiteY1-62" fmla="*/ 1931875 h 1931897"/>
                <a:gd name="connsiteX2-63" fmla="*/ 291855 w 3927685"/>
                <a:gd name="connsiteY2-64" fmla="*/ 595806 h 1931897"/>
                <a:gd name="connsiteX3-65" fmla="*/ 188782 w 3927685"/>
                <a:gd name="connsiteY3-66" fmla="*/ 0 h 1931897"/>
                <a:gd name="connsiteX0-67" fmla="*/ 3635830 w 3635830"/>
                <a:gd name="connsiteY0-68" fmla="*/ 32657 h 1336091"/>
                <a:gd name="connsiteX1-69" fmla="*/ 1828802 w 3635830"/>
                <a:gd name="connsiteY1-70" fmla="*/ 1336069 h 1336091"/>
                <a:gd name="connsiteX2-71" fmla="*/ 0 w 3635830"/>
                <a:gd name="connsiteY2-72" fmla="*/ 0 h 1336091"/>
                <a:gd name="connsiteX0-73" fmla="*/ 3635830 w 3635830"/>
                <a:gd name="connsiteY0-74" fmla="*/ 32657 h 1336091"/>
                <a:gd name="connsiteX1-75" fmla="*/ 1828802 w 3635830"/>
                <a:gd name="connsiteY1-76" fmla="*/ 1336069 h 1336091"/>
                <a:gd name="connsiteX2-77" fmla="*/ 0 w 3635830"/>
                <a:gd name="connsiteY2-78" fmla="*/ 0 h 1336091"/>
                <a:gd name="connsiteX0-79" fmla="*/ 3635830 w 3635830"/>
                <a:gd name="connsiteY0-80" fmla="*/ 32657 h 1336123"/>
                <a:gd name="connsiteX1-81" fmla="*/ 1828802 w 3635830"/>
                <a:gd name="connsiteY1-82" fmla="*/ 1336069 h 1336123"/>
                <a:gd name="connsiteX2-83" fmla="*/ 0 w 3635830"/>
                <a:gd name="connsiteY2-84" fmla="*/ 0 h 1336123"/>
                <a:gd name="connsiteX0-85" fmla="*/ 3635830 w 3635830"/>
                <a:gd name="connsiteY0-86" fmla="*/ 32657 h 1336134"/>
                <a:gd name="connsiteX1-87" fmla="*/ 1828802 w 3635830"/>
                <a:gd name="connsiteY1-88" fmla="*/ 1336069 h 1336134"/>
                <a:gd name="connsiteX2-89" fmla="*/ 0 w 3635830"/>
                <a:gd name="connsiteY2-90" fmla="*/ 0 h 1336134"/>
                <a:gd name="connsiteX0-91" fmla="*/ 3635830 w 3635830"/>
                <a:gd name="connsiteY0-92" fmla="*/ 32657 h 1338385"/>
                <a:gd name="connsiteX1-93" fmla="*/ 1828802 w 3635830"/>
                <a:gd name="connsiteY1-94" fmla="*/ 1336069 h 1338385"/>
                <a:gd name="connsiteX2-95" fmla="*/ 0 w 3635830"/>
                <a:gd name="connsiteY2-96" fmla="*/ 0 h 1338385"/>
                <a:gd name="connsiteX0-97" fmla="*/ 3616780 w 3616780"/>
                <a:gd name="connsiteY0-98" fmla="*/ 32657 h 1336123"/>
                <a:gd name="connsiteX1-99" fmla="*/ 1828802 w 3616780"/>
                <a:gd name="connsiteY1-100" fmla="*/ 1336069 h 1336123"/>
                <a:gd name="connsiteX2-101" fmla="*/ 0 w 3616780"/>
                <a:gd name="connsiteY2-102" fmla="*/ 0 h 1336123"/>
                <a:gd name="connsiteX0-103" fmla="*/ 3616780 w 3616780"/>
                <a:gd name="connsiteY0-104" fmla="*/ 32657 h 1336123"/>
                <a:gd name="connsiteX1-105" fmla="*/ 1828802 w 3616780"/>
                <a:gd name="connsiteY1-106" fmla="*/ 1336069 h 1336123"/>
                <a:gd name="connsiteX2-107" fmla="*/ 0 w 3616780"/>
                <a:gd name="connsiteY2-108" fmla="*/ 0 h 1336123"/>
                <a:gd name="connsiteX0-109" fmla="*/ 3616780 w 3616780"/>
                <a:gd name="connsiteY0-110" fmla="*/ 32657 h 1336123"/>
                <a:gd name="connsiteX1-111" fmla="*/ 1828802 w 3616780"/>
                <a:gd name="connsiteY1-112" fmla="*/ 1336069 h 1336123"/>
                <a:gd name="connsiteX2-113" fmla="*/ 0 w 3616780"/>
                <a:gd name="connsiteY2-114" fmla="*/ 0 h 1336123"/>
                <a:gd name="connsiteX0-115" fmla="*/ 3562805 w 3562805"/>
                <a:gd name="connsiteY0-116" fmla="*/ 32657 h 1336123"/>
                <a:gd name="connsiteX1-117" fmla="*/ 1774827 w 3562805"/>
                <a:gd name="connsiteY1-118" fmla="*/ 1336069 h 1336123"/>
                <a:gd name="connsiteX2-119" fmla="*/ 0 w 3562805"/>
                <a:gd name="connsiteY2-120" fmla="*/ 0 h 1336123"/>
                <a:gd name="connsiteX0-121" fmla="*/ 3562805 w 3562805"/>
                <a:gd name="connsiteY0-122" fmla="*/ 32657 h 1336123"/>
                <a:gd name="connsiteX1-123" fmla="*/ 1774827 w 3562805"/>
                <a:gd name="connsiteY1-124" fmla="*/ 1336069 h 1336123"/>
                <a:gd name="connsiteX2-125" fmla="*/ 0 w 3562805"/>
                <a:gd name="connsiteY2-126" fmla="*/ 0 h 1336123"/>
                <a:gd name="connsiteX0-127" fmla="*/ 3492955 w 3492955"/>
                <a:gd name="connsiteY0-128" fmla="*/ 242207 h 1340423"/>
                <a:gd name="connsiteX1-129" fmla="*/ 1774827 w 3492955"/>
                <a:gd name="connsiteY1-130" fmla="*/ 1336069 h 1340423"/>
                <a:gd name="connsiteX2-131" fmla="*/ 0 w 3492955"/>
                <a:gd name="connsiteY2-132" fmla="*/ 0 h 1340423"/>
                <a:gd name="connsiteX0-133" fmla="*/ 3492955 w 3492955"/>
                <a:gd name="connsiteY0-134" fmla="*/ 242207 h 1339676"/>
                <a:gd name="connsiteX1-135" fmla="*/ 1774827 w 3492955"/>
                <a:gd name="connsiteY1-136" fmla="*/ 1336069 h 1339676"/>
                <a:gd name="connsiteX2-137" fmla="*/ 0 w 3492955"/>
                <a:gd name="connsiteY2-138" fmla="*/ 0 h 1339676"/>
                <a:gd name="connsiteX0-139" fmla="*/ 3492955 w 3492955"/>
                <a:gd name="connsiteY0-140" fmla="*/ 242207 h 1336083"/>
                <a:gd name="connsiteX1-141" fmla="*/ 1774827 w 3492955"/>
                <a:gd name="connsiteY1-142" fmla="*/ 1336069 h 1336083"/>
                <a:gd name="connsiteX2-143" fmla="*/ 0 w 3492955"/>
                <a:gd name="connsiteY2-144" fmla="*/ 0 h 1336083"/>
                <a:gd name="connsiteX0-145" fmla="*/ 3423105 w 3423105"/>
                <a:gd name="connsiteY0-146" fmla="*/ 19957 h 1113850"/>
                <a:gd name="connsiteX1-147" fmla="*/ 1704977 w 3423105"/>
                <a:gd name="connsiteY1-148" fmla="*/ 1113819 h 1113850"/>
                <a:gd name="connsiteX2-149" fmla="*/ 0 w 3423105"/>
                <a:gd name="connsiteY2-150" fmla="*/ 0 h 1113850"/>
                <a:gd name="connsiteX0-151" fmla="*/ 3423105 w 3423105"/>
                <a:gd name="connsiteY0-152" fmla="*/ 19957 h 1113850"/>
                <a:gd name="connsiteX1-153" fmla="*/ 1704977 w 3423105"/>
                <a:gd name="connsiteY1-154" fmla="*/ 1113819 h 1113850"/>
                <a:gd name="connsiteX2-155" fmla="*/ 0 w 3423105"/>
                <a:gd name="connsiteY2-156" fmla="*/ 0 h 11138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423105" h="1113850">
                  <a:moveTo>
                    <a:pt x="3423105" y="19957"/>
                  </a:moveTo>
                  <a:cubicBezTo>
                    <a:pt x="2966869" y="859915"/>
                    <a:pt x="2275494" y="1117145"/>
                    <a:pt x="1704977" y="1113819"/>
                  </a:cubicBezTo>
                  <a:cubicBezTo>
                    <a:pt x="1134460" y="1110493"/>
                    <a:pt x="515200" y="944279"/>
                    <a:pt x="0" y="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537585" y="3494405"/>
            <a:ext cx="3938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幼儿基本舞步训练</a:t>
            </a:r>
            <a:endParaRPr lang="zh-CN" altLang="en-US" sz="3600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10648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10736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2323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（一）头部练习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7845" y="1475105"/>
            <a:ext cx="9141460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、练习方法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地面练习可选择</a:t>
            </a: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交叉盘腿坐、双跪坐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等准备姿态，中间练习可选择</a:t>
            </a: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基本站立位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（1）低头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准备：头部摆正、眼睛平视、后背挺拔。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动作要求：肩膀以下保持，向前低头，拉伸颈部后侧肌肉。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（2）平抬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动作要求：头部中间摆正、眼睛平视、双肩下沉、后背挺拔。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（3）仰头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准备：头部摆正、眼睛平视、后背挺拔。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动作要求：肩膀以下保持，前额下巴向上抬起，拉伸颈部前颈长肌。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（4）转头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准备：头部摆正、眼睛平视、后背挺拔。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动作要求：保持肩膀，头部平行向一侧转动。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63335" y="2265680"/>
            <a:ext cx="4862830" cy="2353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（5）倾头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准备：头部摆正、眼睛平视、后背挺拔。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动作要求：保持肩膀，头部倾向一侧，拉长另一侧斜方肌。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（6）绕头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准备：头部摆正、眼睛平视、后背挺拔。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动作要求：保持肩膀，头部环动 360 度，以右为例，即平抬—低头—右倾头—后仰头—左倾头—低头动作。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  <p:bldP spid="6" grpId="0"/>
      <p:bldP spid="6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685512" y="3841829"/>
            <a:ext cx="4595150" cy="0"/>
          </a:xfrm>
          <a:prstGeom prst="line">
            <a:avLst/>
          </a:prstGeom>
          <a:ln w="9525">
            <a:solidFill>
              <a:srgbClr val="0A82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5685512" y="3375535"/>
            <a:ext cx="4595150" cy="0"/>
          </a:xfrm>
          <a:prstGeom prst="line">
            <a:avLst/>
          </a:prstGeom>
          <a:ln>
            <a:solidFill>
              <a:srgbClr val="0A82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685512" y="2909241"/>
            <a:ext cx="4595150" cy="0"/>
          </a:xfrm>
          <a:prstGeom prst="line">
            <a:avLst/>
          </a:prstGeom>
          <a:ln>
            <a:solidFill>
              <a:srgbClr val="63A2D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85512" y="2442947"/>
            <a:ext cx="4595150" cy="0"/>
          </a:xfrm>
          <a:prstGeom prst="line">
            <a:avLst/>
          </a:prstGeom>
          <a:ln>
            <a:solidFill>
              <a:srgbClr val="00206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685512" y="5707008"/>
            <a:ext cx="4595150" cy="0"/>
          </a:xfrm>
          <a:prstGeom prst="line">
            <a:avLst/>
          </a:prstGeom>
          <a:ln w="15875">
            <a:solidFill>
              <a:srgbClr val="00206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685512" y="5240711"/>
            <a:ext cx="4595150" cy="0"/>
          </a:xfrm>
          <a:prstGeom prst="line">
            <a:avLst/>
          </a:prstGeom>
          <a:ln w="12700">
            <a:solidFill>
              <a:srgbClr val="94D7E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685512" y="4774417"/>
            <a:ext cx="4595150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85512" y="4308123"/>
            <a:ext cx="4595150" cy="0"/>
          </a:xfrm>
          <a:prstGeom prst="line">
            <a:avLst/>
          </a:prstGeom>
          <a:ln>
            <a:solidFill>
              <a:srgbClr val="0A82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533585" y="2530993"/>
            <a:ext cx="3038576" cy="3067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/>
            <a:r>
              <a:rPr lang="zh-CN" altLang="en-US" sz="1400" b="1" spc="6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一、走步</a:t>
            </a:r>
            <a:endParaRPr lang="zh-CN" altLang="en-US" sz="1400" b="1" spc="6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33585" y="3069042"/>
            <a:ext cx="3038576" cy="3067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b="1" spc="6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二、跑跳步</a:t>
            </a:r>
            <a:endParaRPr lang="zh-CN" altLang="en-US" sz="1400" b="1" spc="6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33585" y="3611536"/>
            <a:ext cx="3038576" cy="3067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/>
            <a:r>
              <a:rPr lang="zh-CN" altLang="en-US" sz="1400" b="1" spc="6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三、波浪步</a:t>
            </a:r>
            <a:endParaRPr lang="zh-CN" altLang="en-US" sz="1400" b="1" spc="6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33585" y="4154030"/>
            <a:ext cx="3038576" cy="3067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/>
            <a:r>
              <a:rPr lang="zh-CN" altLang="en-US" sz="1400" b="1" spc="6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四、半脚碎步</a:t>
            </a:r>
            <a:endParaRPr lang="zh-CN" altLang="en-US" sz="1400" b="1" spc="6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33585" y="4727639"/>
            <a:ext cx="3038576" cy="3067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/>
            <a:r>
              <a:rPr lang="zh-CN" altLang="en-US" sz="1400" b="1" spc="6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五、平踏步</a:t>
            </a:r>
            <a:endParaRPr lang="zh-CN" altLang="en-US" sz="1400" b="1" spc="6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33585" y="5308233"/>
            <a:ext cx="3038576" cy="3067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/>
            <a:r>
              <a:rPr lang="zh-CN" altLang="en-US" sz="1400" b="1" spc="6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六、蹦跳步</a:t>
            </a:r>
            <a:endParaRPr lang="zh-CN" altLang="en-US" sz="1400" b="1" spc="6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259406" y="-10886"/>
            <a:ext cx="0" cy="685800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2201363" y="2452914"/>
            <a:ext cx="115570" cy="115570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201363" y="3359694"/>
            <a:ext cx="115570" cy="115570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201363" y="4271554"/>
            <a:ext cx="115570" cy="115570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201363" y="4727484"/>
            <a:ext cx="115570" cy="115570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93668" y="1398814"/>
            <a:ext cx="5440680" cy="4862195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23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一、走步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740" y="1149350"/>
            <a:ext cx="1057148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altLang="zh-CN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要领：正步位准备或小八字位准备。走步是所有步行的统称，分为自然走步和吸腿走步。一拍一步，交替进行，音乐可选用 2/4、4/4 练习。自然走步如同生活中走路，吸腿走步要求动力腿绷脚吸气。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走步与行礼组合内容：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音乐：2/4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准备：分两组，A 组 6 点方向、左前五位脚准备，B 组 4 点方向、右前五位脚准备。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女生小七位手准备；（图 2-55）男生一手叉腰，一手三位手。（图 2-56）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985" y="3179445"/>
            <a:ext cx="4618990" cy="3161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/>
      <p:bldP spid="6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一、走步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740" y="1518285"/>
            <a:ext cx="105714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拍：A 右脚开始，面对 2 点方向眼看 1 方向行进向前，一拍一步，8 步行进至教室前区；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B 左脚开始，面对 8 点方向眼看 1 方向行进向前，一拍一步，8 步行进至教室前区；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A 与 B 组相汇时，A 在前 B 在后，交叉行进。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拍：A、B 组到达对角线之后转身向 5 点方向走，8 步行进至教室后区。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拍：1~4 A、B 组分别在 3、7 点方向，面对面 4 拍行进至教室后区中间；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行礼，女生行礼，（图 2-57）5~6 半蹲行礼，（图 2-58）7~8 起身直膝；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男生行礼，（图 2-59）5~6 左手不动，右手从三位经七位、一位到左肩点位置，7 含身行礼，8 直身还原。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拍：1~4A、B 面对 1 点方向，行进向前 4 步；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5~8 向前行礼，动作同 3×8 拍中 5~8 动作。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/>
      <p:bldP spid="6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一、走步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4100" y="4908550"/>
            <a:ext cx="100838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行进时，脚抬起经过小掖腿到小吸腿，再延伸动力腿前伸落下，落下时由脚尖过渡到全脚接触地面，重心跟随移动转换。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舞步过程中始终保持后背的挺拔与直立，切忌塌腰翘臀顶肋。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动作与音乐的配合要准确、和谐。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705" y="1139190"/>
            <a:ext cx="6752590" cy="3514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/>
      <p:bldP spid="6" grpId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二、跑跳步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740" y="1146810"/>
            <a:ext cx="10571480" cy="5584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：正步位准备，一拍一步，第一拍前半拍左脚向前迈步踏出，后半拍左脚原地轻跳，同时右脚屈膝抬腿，绷脚尖向下；第二拍右脚向前落地，重复第一拍动作，动作对称。跑跳步可原地、向前、向后、向左、向右、转圈、新进等方位中变化进行。一般在 2/4、4/4 拍轻快活泼的小快板音乐中进行。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跑跳步组合内容：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音乐：2/4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准备：两人舞台 3、7 方向，面对面，双叉腰准备。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1×8 拍：跑跳步至舞蹈中间面对面。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2×8 拍：1~2 双手合十击掌，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3~4 两人右手前伸击掌，左倾头；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5~6 双手合十击掌，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7~8 两人左手前伸击掌，右倾头。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3×8 拍：1~2 双手合十击掌，双膝半蹲，低头，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3~4 前伸两人双手击掌，直膝，平抬；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5~6 双手合十击掌，7~8 双手叉腰。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4×8~5×8 拍：两人围圈跑跳步一周，3、7 方向面对面。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6×8~7×8 拍：同上 2×8~3×8 拍。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8×8 拍：1~6 向前跑跳步；7 半蹲，8 双直膝结束。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80735" y="3117215"/>
            <a:ext cx="4007485" cy="20961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134100" y="3221355"/>
            <a:ext cx="4557395" cy="1706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脚下移动方位要清晰明确。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上身舞姿要挺拔与直立。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音乐节奏要准确，舞蹈和谐，富有美感。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/>
      <p:bldP spid="6" grpId="1"/>
      <p:bldP spid="24" grpId="0" bldLvl="0" animBg="1"/>
      <p:bldP spid="2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三、波浪步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740" y="1109345"/>
            <a:ext cx="10571480" cy="5584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：正步位准备，以右脚前进波浪步为例，音乐三拍子。第一拍屈膝右脚向前迈一步，重心在下；第二拍左脚向右脚移靠，前脚掌垫步，重心在上；第三拍右脚原地垫一步，重心在下。动作可向前、旁、后等不同方向做波浪步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波浪步组合内容：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音乐：3/4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准备：双旁按手，面对 1 点方向，舞台后区准备。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1~4 向前走步 4 次（加左、右倾头）；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5~6 左右旁走步各 1 次；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7 前进走步 1 次；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8 后退走步 1 次；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9 男生向女舞伴伸手做邀请式；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10 女舞伴伸手相搭于男伴手上；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11 相握手上举；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12 撤右（左）脚踏步；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13 同上（11）；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14 男生单跪地，落手回叉腰手，女舞伴收脚正部位，单手回叉腰位；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15~20 以男生为圆点，女生围舞伴一圈，走步 6 次；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21~22 男生起身，上举手行礼结束。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80735" y="3117215"/>
            <a:ext cx="4007485" cy="20961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158230" y="3409315"/>
            <a:ext cx="3451860" cy="1383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保持上半身舞姿的挺拔，双膝放松微屈，脚下移动有起伏感，身体平稳。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/>
      <p:bldP spid="6" grpId="1"/>
      <p:bldP spid="24" grpId="0" bldLvl="0" animBg="1"/>
      <p:bldP spid="2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四、半脚碎步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740" y="1109345"/>
            <a:ext cx="10571480" cy="5584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要领：抬起双脚脚后跟，前脚掌着地。双脚交替进行，双膝微弯放松，脚下步伐小、碎、均匀。脚步可在正步位、五位脚上，训练可原地、向前、向后、左右旁移、转圈等方式进行。碎布动作不受音乐限制，可在 2/4、3/4、4/4 等节拍下进行。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半脚碎步组合内容：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音乐：4/4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准备：正步位、立半脚尖、8 个人 8 个方向候场准备。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1×8~2×8 拍：半脚碎步、蝴蝶飞动作上场（4 拍双手拉起、4 拍双手落下）。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3×8~4×8 拍：围一个大圆圈。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5×8 拍：1~4 内圆碎步向前，蝴蝶飞双手拉起，外圆碎步、原地双背手；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5~8 内圆碎步后退落手、外圆碎步前进蝴蝶飞双手拉起。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6×8 拍：两人碎步对转换位。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7×8~8×8 拍：碎步、蝴蝶飞移动一竖排（8、4 点方向）。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9×8 拍：1~4 奇数碎步低位半蹲落手（2 人一组），偶数碎步高位抬手；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5~8 双人交换动作。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10×8 拍：1~4 碎步横向移动，奇数向左、偶数向右；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5~6 碎步横移返回原地。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11×8 拍：同上 10×8 拍。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12×8 拍：同上 9×8 拍结束。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57390" y="3536315"/>
            <a:ext cx="4007485" cy="23552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335520" y="3698875"/>
            <a:ext cx="3451860" cy="20300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半脚碎步立起来，移动要稳，身体要收紧，避免东倒西歪。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脚下步伐移动要均匀流畅，膝关节放松，踝关节有力。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脚下动作与手臂舞姿配合要富有美感。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/>
      <p:bldP spid="6" grpId="1"/>
      <p:bldP spid="24" grpId="0" bldLvl="0" animBg="1"/>
      <p:bldP spid="2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五、平踏步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740" y="1071245"/>
            <a:ext cx="10571480" cy="5584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：正步位准备，双膝松弛，动力脚抬起后，重拍在下，全脚掌踏地。可单脚连续原地踏地，亦可双脚交替平踏，脚下动作可原地，可前进、后退、转圈、旁移等多方向动静交替进行。音乐一般在四二节拍上进行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平踏步组合内容：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音乐：2/4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准备：正步位站好，幼儿若干名，排队呈一竖排，竖排第 1 位同学双手体前握拳与胸前（扮“火车头”状），第 2 名之后的若干名同学依次把左手搭于前一名同学的左肩膀上，右手叉于右腰间。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1×8 拍：双膝颤动，一拍一次。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2×8 拍：1 双膝半蹲，右手胯旁下拉，2 直膝，右手回右胯旁；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3~4 同上（1~2）动作；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5~6 保持，7~8 左脚原地平踏 2 次（“火车头”始终保持胸前握拳状）。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3×8 拍：右脚、左脚交替平踏，一拍一次，原地进行。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4×8~5×8 拍：交替前进平踏步。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6×8~8×8 拍：通过“S”形障碍物。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9×8~11×8 拍：通过“山洞”障碍物。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12×8 拍：原地平踏。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（9~10）9 左倾头、身体前倾、右手直臂向前伸出；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10 右倾头、身体直立、右手臂拉回右胯旁。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19825" y="4433570"/>
            <a:ext cx="4735195" cy="23552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348730" y="4411345"/>
            <a:ext cx="4467860" cy="23533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障碍物的设置：教师可提前规划好“ S”形路线，也可以找同学搭建“山洞”等方式，目的是在练习平踏步的基础上，增加舞蹈的趣味性。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平踏步重拍在下，踏地全脚接触地面时，双膝要松弛，避免直膝僵硬。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步伐整齐、统一、和谐。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/>
      <p:bldP spid="6" grpId="1"/>
      <p:bldP spid="24" grpId="0" bldLvl="0" animBg="1"/>
      <p:bldP spid="2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8743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8831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561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六、蹦跳步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740" y="1071245"/>
            <a:ext cx="10571480" cy="5584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要领：正步位准备，动作时先屈膝半蹲、双脚并拢轻轻跳起，落地双膝缓冲，再直膝。随音乐节奏可一拍一跳亦可多拍一跳，可原地、向前、向后、向左、向右、转体等方向，音乐可在 2/4、3/4、4/4节奏上训练，手上动作可辅助“兔儿状”“青蛙手”等。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蹦跳步组合内容：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音乐：2/4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准备：正步位、兔儿状准备。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1×8 拍：1~2 向前蹦跳步，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3~4 向后蹦跳步；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5 向左蹦跳步左倾头，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6 向右蹦跳步右倾头，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7 原地蹦跳步左倾头，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8 原地不动。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2×8 拍：1~4 向前蹦跳步 2 次；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5~8 原地蹦跳步 3 次，配合左右倾头。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3×8 拍：蹦跳步围圆圈，面向圆心。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4×8 拍：1~2 向前蹦跳步；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3~4 向后蹦跳步；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5~8 原地蹦跳步 3 次。</a:t>
            </a:r>
            <a:endParaRPr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00725" y="2967990"/>
            <a:ext cx="4735195" cy="190754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934710" y="3171825"/>
            <a:ext cx="4467860" cy="1383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动作时，双膝保持松弛，后背直立。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配合手臂造型时，避免塌腰、耸肩。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连续蹦跳左右倾头的时候可配合手指的弯曲与伸张。</a:t>
            </a:r>
            <a:endParaRPr lang="zh-CN" altLang="en-US" sz="14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/>
      <p:bldP spid="6" grpId="1"/>
      <p:bldP spid="24" grpId="0" bldLvl="0" animBg="1"/>
      <p:bldP spid="2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3790" y="848995"/>
            <a:ext cx="7942580" cy="47809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215" y="5629910"/>
            <a:ext cx="7923530" cy="333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2198279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2207169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1365794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（一）头部练习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740" y="2581910"/>
            <a:ext cx="37763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 、训练目的</a:t>
            </a:r>
            <a:endParaRPr lang="zh-CN" altLang="en-US" sz="1600" b="1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通过头部练习，掌握不同位置头部的正确训练方法和运动路线，养成好的训练习惯，促使颈部肌肉得到锻炼，提高头颈部灵活性。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0" y="690880"/>
            <a:ext cx="6524625" cy="5264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0" y="1858010"/>
            <a:ext cx="7894955" cy="3799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255" y="991235"/>
            <a:ext cx="7828280" cy="866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960" y="700405"/>
            <a:ext cx="799020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125" y="2603500"/>
            <a:ext cx="7980045" cy="3585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7415" y="92075"/>
            <a:ext cx="7836535" cy="6693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6220" y="20320"/>
            <a:ext cx="6639560" cy="681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5990" y="2498090"/>
            <a:ext cx="60248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1500">
                <a:solidFill>
                  <a:schemeClr val="tx2"/>
                </a:solidFill>
                <a:latin typeface="华文行楷" panose="02010800040101010101" charset="-122"/>
                <a:ea typeface="华文行楷" panose="02010800040101010101" charset="-122"/>
              </a:rPr>
              <a:t>感谢观看</a:t>
            </a:r>
            <a:endParaRPr lang="zh-CN" altLang="en-US" sz="11500">
              <a:solidFill>
                <a:schemeClr val="tx2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1064804"/>
            <a:ext cx="5410835" cy="8890"/>
          </a:xfrm>
          <a:prstGeom prst="line">
            <a:avLst/>
          </a:prstGeom>
          <a:ln w="12700">
            <a:solidFill>
              <a:srgbClr val="038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13740" y="1073694"/>
            <a:ext cx="1747520" cy="144780"/>
          </a:xfrm>
          <a:prstGeom prst="rect">
            <a:avLst/>
          </a:prstGeom>
          <a:solidFill>
            <a:srgbClr val="038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845" y="232319"/>
            <a:ext cx="3211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（一）头部练习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7845" y="1475105"/>
            <a:ext cx="9141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6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组合训练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79725" y="1278890"/>
            <a:ext cx="81826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音乐：2/4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准备姿态：面对 1 点方向，交叉盘腿坐，双手沉放于双膝，眼睛平视前方看 1 点方向。（图 2-2）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开始：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1×8 拍：1~2 低头，3~4 平抬；5~6 仰头，7~8 平抬。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2×8 拍：同 1×8 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3×8 拍：1~2 右转头，3~4 还原平抬；5~6 左转头，7~8 还原平抬。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4×8 拍：同 3×8 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5×8 拍：1~2 右倾头，3~4 还原平抬；5~6 左倾头，7~8 还原平抬。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6×8 拍：同 5×8 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7×8 拍：绕头（从右至左）。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8×8 拍：同 7×8 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9×8 拍：绕头（从左至右）。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10×8 拍：同 9×8 拍。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11×8 拍：1 低头，2 还原平抬，3 仰头，4 还原平抬；5 右转头，6 还原平抬，7 左转头，8 还原平抬。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12×8 拍：1 右倾头，2 还原平抬，3 左倾头，4 还原平抬；5~8 同 11×8 拍中的动作 1~4。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5">
                    <a:lumMod val="7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13×8~16×8 拍：同 7×8~10×8 拍动作。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7845" y="3679825"/>
            <a:ext cx="22733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sz="1200" b="1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要领提示：</a:t>
            </a:r>
            <a:endParaRPr sz="12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2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头部练习时，肩部不要随头部随意摆动，后背要保持直立和挺拔感。</a:t>
            </a:r>
            <a:endParaRPr sz="12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1200" dirty="0">
                <a:solidFill>
                  <a:schemeClr val="accent2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※ 交叉盘腿坐姿：臀部坐于地面，双腿交叉盘坐于体前，立颈立腰拔背沉肩，脊椎垂直于地面，双手放于双膝，双眼平视前方，呼吸自然顺畅。（图 2-2）</a:t>
            </a:r>
            <a:endParaRPr sz="1200" dirty="0">
              <a:solidFill>
                <a:schemeClr val="accent2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5" grpId="1"/>
      <p:bldP spid="6" grpId="0"/>
      <p:bldP spid="6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A82F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rgbClr val="0A82F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23687</Words>
  <Application>WPS 演示</Application>
  <PresentationFormat>宽屏</PresentationFormat>
  <Paragraphs>1115</Paragraphs>
  <Slides>84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84</vt:i4>
      </vt:variant>
    </vt:vector>
  </HeadingPairs>
  <TitlesOfParts>
    <vt:vector size="100" baseType="lpstr">
      <vt:lpstr>Arial</vt:lpstr>
      <vt:lpstr>宋体</vt:lpstr>
      <vt:lpstr>Wingdings</vt:lpstr>
      <vt:lpstr>微软雅黑</vt:lpstr>
      <vt:lpstr>华文行楷</vt:lpstr>
      <vt:lpstr>Arial Unicode MS</vt:lpstr>
      <vt:lpstr>等线 Light</vt:lpstr>
      <vt:lpstr>等线</vt:lpstr>
      <vt:lpstr>Calibri</vt:lpstr>
      <vt:lpstr>方正正大黑简体</vt:lpstr>
      <vt:lpstr>方正宋刻本秀楷简体</vt:lpstr>
      <vt:lpstr>Stencil</vt:lpstr>
      <vt:lpstr>华文隶书</vt:lpstr>
      <vt:lpstr>Lato Regular</vt:lpstr>
      <vt:lpstr>Lato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carrie xie</dc:creator>
  <cp:lastModifiedBy>看星星的女孩</cp:lastModifiedBy>
  <cp:revision>287</cp:revision>
  <dcterms:created xsi:type="dcterms:W3CDTF">2017-07-30T13:03:00Z</dcterms:created>
  <dcterms:modified xsi:type="dcterms:W3CDTF">2019-03-06T02:57:12Z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