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7296" r:id="rId3"/>
    <p:sldId id="7321" r:id="rId5"/>
    <p:sldId id="7297" r:id="rId6"/>
    <p:sldId id="7298" r:id="rId7"/>
    <p:sldId id="3539" r:id="rId8"/>
    <p:sldId id="7322" r:id="rId9"/>
    <p:sldId id="7323" r:id="rId10"/>
    <p:sldId id="7324" r:id="rId11"/>
    <p:sldId id="7325" r:id="rId12"/>
    <p:sldId id="7326" r:id="rId13"/>
    <p:sldId id="7327" r:id="rId14"/>
    <p:sldId id="7329" r:id="rId15"/>
    <p:sldId id="7331" r:id="rId16"/>
    <p:sldId id="7332" r:id="rId17"/>
    <p:sldId id="7330" r:id="rId18"/>
    <p:sldId id="7333" r:id="rId19"/>
    <p:sldId id="7334" r:id="rId20"/>
    <p:sldId id="7335" r:id="rId21"/>
    <p:sldId id="7336" r:id="rId22"/>
    <p:sldId id="7337" r:id="rId23"/>
    <p:sldId id="7338" r:id="rId24"/>
    <p:sldId id="7339" r:id="rId25"/>
    <p:sldId id="7340" r:id="rId26"/>
    <p:sldId id="7341" r:id="rId27"/>
    <p:sldId id="7342" r:id="rId28"/>
    <p:sldId id="7343" r:id="rId29"/>
    <p:sldId id="7344" r:id="rId30"/>
    <p:sldId id="7345" r:id="rId31"/>
    <p:sldId id="7346" r:id="rId32"/>
    <p:sldId id="7347" r:id="rId33"/>
    <p:sldId id="7348" r:id="rId34"/>
    <p:sldId id="7349" r:id="rId35"/>
    <p:sldId id="7350" r:id="rId36"/>
    <p:sldId id="7351" r:id="rId37"/>
    <p:sldId id="7352" r:id="rId38"/>
    <p:sldId id="7353" r:id="rId39"/>
    <p:sldId id="7354" r:id="rId40"/>
    <p:sldId id="7355" r:id="rId41"/>
    <p:sldId id="7356" r:id="rId42"/>
    <p:sldId id="7357" r:id="rId43"/>
    <p:sldId id="7358" r:id="rId44"/>
    <p:sldId id="7359" r:id="rId45"/>
    <p:sldId id="7360" r:id="rId46"/>
    <p:sldId id="7361" r:id="rId47"/>
    <p:sldId id="7362" r:id="rId48"/>
    <p:sldId id="7363" r:id="rId49"/>
    <p:sldId id="7364" r:id="rId50"/>
    <p:sldId id="7365" r:id="rId51"/>
    <p:sldId id="7366" r:id="rId52"/>
    <p:sldId id="7367" r:id="rId53"/>
    <p:sldId id="7368" r:id="rId54"/>
    <p:sldId id="7369" r:id="rId55"/>
    <p:sldId id="7370" r:id="rId56"/>
    <p:sldId id="7371" r:id="rId57"/>
    <p:sldId id="7372" r:id="rId58"/>
    <p:sldId id="7373" r:id="rId59"/>
    <p:sldId id="7374" r:id="rId60"/>
    <p:sldId id="7375" r:id="rId61"/>
    <p:sldId id="7376" r:id="rId62"/>
    <p:sldId id="7377" r:id="rId63"/>
    <p:sldId id="7378" r:id="rId64"/>
    <p:sldId id="7379" r:id="rId65"/>
    <p:sldId id="7380" r:id="rId66"/>
    <p:sldId id="7381" r:id="rId67"/>
    <p:sldId id="7382" r:id="rId68"/>
    <p:sldId id="7383" r:id="rId69"/>
    <p:sldId id="7384" r:id="rId70"/>
    <p:sldId id="7385" r:id="rId71"/>
    <p:sldId id="7386" r:id="rId72"/>
    <p:sldId id="7387" r:id="rId73"/>
    <p:sldId id="7388" r:id="rId74"/>
    <p:sldId id="7389" r:id="rId75"/>
    <p:sldId id="7390" r:id="rId76"/>
    <p:sldId id="7391" r:id="rId77"/>
    <p:sldId id="7392" r:id="rId78"/>
    <p:sldId id="7393" r:id="rId79"/>
    <p:sldId id="7394" r:id="rId80"/>
    <p:sldId id="7395" r:id="rId81"/>
    <p:sldId id="7396" r:id="rId82"/>
    <p:sldId id="7397" r:id="rId83"/>
    <p:sldId id="7398" r:id="rId84"/>
    <p:sldId id="7399" r:id="rId85"/>
    <p:sldId id="7400" r:id="rId86"/>
    <p:sldId id="7401" r:id="rId87"/>
    <p:sldId id="7405" r:id="rId88"/>
    <p:sldId id="7406" r:id="rId89"/>
    <p:sldId id="7407" r:id="rId90"/>
    <p:sldId id="7408" r:id="rId91"/>
    <p:sldId id="7409" r:id="rId92"/>
    <p:sldId id="7410" r:id="rId93"/>
    <p:sldId id="7411" r:id="rId94"/>
    <p:sldId id="7302" r:id="rId9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1C845"/>
    <a:srgbClr val="F454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990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40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961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8" Type="http://schemas.openxmlformats.org/officeDocument/2006/relationships/tableStyles" Target="tableStyles.xml"/><Relationship Id="rId97" Type="http://schemas.openxmlformats.org/officeDocument/2006/relationships/viewProps" Target="viewProps.xml"/><Relationship Id="rId96" Type="http://schemas.openxmlformats.org/officeDocument/2006/relationships/presProps" Target="presProps.xml"/><Relationship Id="rId95" Type="http://schemas.openxmlformats.org/officeDocument/2006/relationships/slide" Target="slides/slide92.xml"/><Relationship Id="rId94" Type="http://schemas.openxmlformats.org/officeDocument/2006/relationships/slide" Target="slides/slide91.xml"/><Relationship Id="rId93" Type="http://schemas.openxmlformats.org/officeDocument/2006/relationships/slide" Target="slides/slide90.xml"/><Relationship Id="rId92" Type="http://schemas.openxmlformats.org/officeDocument/2006/relationships/slide" Target="slides/slide89.xml"/><Relationship Id="rId91" Type="http://schemas.openxmlformats.org/officeDocument/2006/relationships/slide" Target="slides/slide88.xml"/><Relationship Id="rId90" Type="http://schemas.openxmlformats.org/officeDocument/2006/relationships/slide" Target="slides/slide87.xml"/><Relationship Id="rId9" Type="http://schemas.openxmlformats.org/officeDocument/2006/relationships/slide" Target="slides/slide6.xml"/><Relationship Id="rId89" Type="http://schemas.openxmlformats.org/officeDocument/2006/relationships/slide" Target="slides/slide86.xml"/><Relationship Id="rId88" Type="http://schemas.openxmlformats.org/officeDocument/2006/relationships/slide" Target="slides/slide85.xml"/><Relationship Id="rId87" Type="http://schemas.openxmlformats.org/officeDocument/2006/relationships/slide" Target="slides/slide84.xml"/><Relationship Id="rId86" Type="http://schemas.openxmlformats.org/officeDocument/2006/relationships/slide" Target="slides/slide83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5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80CD56-C5C8-4B7E-A269-E1266519F3A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23AA68-542A-43A9-9827-BC6B84A3DE3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2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3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5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6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7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8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0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2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3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4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5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6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7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8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0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2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3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4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5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6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7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8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0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39FB65-DA63-4236-9A15-691112419A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36C13D-D929-4261-B8F5-C559A2912C0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39FB65-DA63-4236-9A15-691112419A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39FB65-DA63-4236-9A15-691112419A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39FB65-DA63-4236-9A15-691112419A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39FB65-DA63-4236-9A15-691112419A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39FB65-DA63-4236-9A15-691112419A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39FB65-DA63-4236-9A15-691112419A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738096" y="-1174133"/>
            <a:ext cx="2486213" cy="263219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91731" y="5541900"/>
            <a:ext cx="2486213" cy="26321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ut/>
      </p:transition>
    </mc:Choice>
    <mc:Fallback>
      <p:transition spd="slow" advClick="0" advTm="0"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1AA3-7B78-42F2-AB97-3E29758B07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E32B1-9CD6-4235-8C94-01431D94E6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ut/>
      </p:transition>
    </mc:Choice>
    <mc:Fallback>
      <p:transition spd="slow" advClick="0" advTm="0">
        <p:cut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1AA3-7B78-42F2-AB97-3E29758B07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E32B1-9CD6-4235-8C94-01431D94E6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ut/>
      </p:transition>
    </mc:Choice>
    <mc:Fallback>
      <p:transition spd="slow" advClick="0" advTm="0">
        <p:cut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1AA3-7B78-42F2-AB97-3E29758B07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E32B1-9CD6-4235-8C94-01431D94E6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ut/>
      </p:transition>
    </mc:Choice>
    <mc:Fallback>
      <p:transition spd="slow" advClick="0" advTm="0">
        <p:cut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ut/>
      </p:transition>
    </mc:Choice>
    <mc:Fallback>
      <p:transition spd="slow" advClick="0" advTm="0">
        <p:cut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ut/>
      </p:transition>
    </mc:Choice>
    <mc:Fallback>
      <p:transition spd="slow" advClick="0" advTm="0">
        <p:cut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ut/>
      </p:transition>
    </mc:Choice>
    <mc:Fallback>
      <p:transition spd="slow" advClick="0" advTm="0">
        <p:cut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合理交通结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ut/>
      </p:transition>
    </mc:Choice>
    <mc:Fallback>
      <p:transition spd="slow" advClick="0" advTm="0">
        <p:cut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1AA3-7B78-42F2-AB97-3E29758B07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E32B1-9CD6-4235-8C94-01431D94E6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ut/>
      </p:transition>
    </mc:Choice>
    <mc:Fallback>
      <p:transition spd="slow" advClick="0" advTm="0">
        <p:cut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1AA3-7B78-42F2-AB97-3E29758B07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E32B1-9CD6-4235-8C94-01431D94E6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ut/>
      </p:transition>
    </mc:Choice>
    <mc:Fallback>
      <p:transition spd="slow" advClick="0" advTm="0">
        <p:cut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1AA3-7B78-42F2-AB97-3E29758B07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E32B1-9CD6-4235-8C94-01431D94E6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ut/>
      </p:transition>
    </mc:Choice>
    <mc:Fallback>
      <p:transition spd="slow" advClick="0" advTm="0">
        <p:cut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1AA3-7B78-42F2-AB97-3E29758B07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E32B1-9CD6-4235-8C94-01431D94E6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ut/>
      </p:transition>
    </mc:Choice>
    <mc:Fallback>
      <p:transition spd="slow" advClick="0" advTm="0">
        <p:cut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1AA3-7B78-42F2-AB97-3E29758B07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E32B1-9CD6-4235-8C94-01431D94E6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ut/>
      </p:transition>
    </mc:Choice>
    <mc:Fallback>
      <p:transition spd="slow" advClick="0" advTm="0">
        <p:cut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1AA3-7B78-42F2-AB97-3E29758B07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E32B1-9CD6-4235-8C94-01431D94E6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ut/>
      </p:transition>
    </mc:Choice>
    <mc:Fallback>
      <p:transition spd="slow" advClick="0" advTm="0">
        <p:cut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1AA3-7B78-42F2-AB97-3E29758B07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E32B1-9CD6-4235-8C94-01431D94E6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ut/>
      </p:transition>
    </mc:Choice>
    <mc:Fallback>
      <p:transition spd="slow" advClick="0" advTm="0">
        <p:cut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1AA3-7B78-42F2-AB97-3E29758B07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E32B1-9CD6-4235-8C94-01431D94E6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ut/>
      </p:transition>
    </mc:Choice>
    <mc:Fallback>
      <p:transition spd="slow" advClick="0" advTm="0">
        <p:cut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E51AA3-7B78-42F2-AB97-3E29758B07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E32B1-9CD6-4235-8C94-01431D94E68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mc:AlternateContent xmlns:mc="http://schemas.openxmlformats.org/markup-compatibility/2006">
    <mc:Choice xmlns:p14="http://schemas.microsoft.com/office/powerpoint/2010/main" Requires="p14">
      <p:transition spd="slow" p14:dur="1250" advClick="0" advTm="0">
        <p:cut/>
      </p:transition>
    </mc:Choice>
    <mc:Fallback>
      <p:transition spd="slow" advClick="0" advTm="0">
        <p:cut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1.emf"/><Relationship Id="rId4" Type="http://schemas.openxmlformats.org/officeDocument/2006/relationships/tags" Target="../tags/tag1.xml"/><Relationship Id="rId3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.e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.emf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4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.e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4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.emf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2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4806511" y="2767817"/>
            <a:ext cx="6064885" cy="1353820"/>
            <a:chOff x="1495679" y="4399323"/>
            <a:chExt cx="4793228" cy="921680"/>
          </a:xfrm>
        </p:grpSpPr>
        <p:sp>
          <p:nvSpPr>
            <p:cNvPr id="24" name="Rectangle 10"/>
            <p:cNvSpPr/>
            <p:nvPr/>
          </p:nvSpPr>
          <p:spPr>
            <a:xfrm>
              <a:off x="1495679" y="4771540"/>
              <a:ext cx="4793228" cy="549463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sz="4800" b="1" spc="600" dirty="0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Lato Heavy" panose="020F0902020204030203" pitchFamily="34" charset="0"/>
                </a:rPr>
                <a:t>中国民族民间舞蹈</a:t>
              </a:r>
              <a:endParaRPr lang="zh-CN" altLang="en-US" sz="4800" b="1" spc="6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endParaRPr>
            </a:p>
          </p:txBody>
        </p:sp>
        <p:cxnSp>
          <p:nvCxnSpPr>
            <p:cNvPr id="26" name="Straight Connector 12"/>
            <p:cNvCxnSpPr/>
            <p:nvPr/>
          </p:nvCxnSpPr>
          <p:spPr>
            <a:xfrm>
              <a:off x="1542941" y="4399323"/>
              <a:ext cx="2895625" cy="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4" name="Dirty Dropouts - Unity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1071790" y="-603704"/>
            <a:ext cx="487363" cy="487363"/>
          </a:xfrm>
          <a:prstGeom prst="rect">
            <a:avLst/>
          </a:prstGeom>
        </p:spPr>
      </p:pic>
      <p:sp>
        <p:nvSpPr>
          <p:cNvPr id="14" name="PA_矩形 14"/>
          <p:cNvSpPr/>
          <p:nvPr>
            <p:custDataLst>
              <p:tags r:id="rId4"/>
            </p:custDataLst>
          </p:nvPr>
        </p:nvSpPr>
        <p:spPr>
          <a:xfrm>
            <a:off x="6707872" y="2553137"/>
            <a:ext cx="15544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第三章</a:t>
            </a:r>
            <a:endParaRPr lang="zh-CN" altLang="en-US" sz="3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516" y="1129797"/>
            <a:ext cx="4683995" cy="49590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</p:childTnLst>
        </p:cTn>
      </p:par>
    </p:tnLst>
    <p:bldLst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第一节　藏族民间舞蹈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1024255"/>
            <a:ext cx="9633585" cy="1788160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（四）基本脚位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自然位（小八字位）：脚跟并拢，脚尖略打开。（图 3-12）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丁字靠步：站丁字步，前脚勾脚，脚跟着地。（图 3-13）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旁点靠步：自然位，一脚勾脚在另一脚旁。（图 3-14）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7830" y="2908935"/>
            <a:ext cx="6276340" cy="34569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第一节　藏族民间舞蹈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1024255"/>
            <a:ext cx="9264650" cy="4768215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（五）基本步伐</a:t>
            </a:r>
            <a:endParaRPr lang="zh-CN" altLang="en-US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endParaRPr lang="zh-CN" altLang="en-US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踢踏类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碎踏：双脚全脚交替踏步，双膝颤动，踏步脚下节奏均等，可进、退、转体。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颤踏：弱拍双膝下沉，动作腿重拍踏地伸直膝盖颤动（变主力腿），同时抬起另一条腿，动作时，踏地与抬起另一条腿同步，颤膝时保持上身的稳定、松弛。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抬踏颤：（抬踏步也叫“冈打”）弱拍双膝下沉，同时抬起前脚掌，重拍膝关节带动，踝关节发力，前脚掌快速击打地面，同时膝盖带有颤膝动作，可双脚做也可以单脚做。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吸颤步：动作腿吸腿时，支撑腿颤膝一次，再落脚碎踏两次，注意保持上身的稳定松弛。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退踏步：动作腿后撤半步，脚掌着地，同时另一条腿即支撑腿微离地面，da 拍支撑腿踏地，动作腿再踏地颤膝。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第一节　藏族民间舞蹈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1024255"/>
            <a:ext cx="9264650" cy="4768215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（五）基本步伐</a:t>
            </a:r>
            <a:endParaRPr lang="zh-CN" altLang="en-US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endParaRPr lang="zh-CN" altLang="en-US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弦子类</a:t>
            </a:r>
            <a:endParaRPr lang="zh-CN" altLang="en-US" sz="1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平步：两拍或一拍一步，以右脚为例，预备拍左腿屈膝，身体重心下降，同时右腿屈膝右脚离地。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前半拍右脚落地，双腿膝关节慢慢伸直，身体重心慢慢上升，后半拍右腿屈膝，身体重心下移，同时左腿屈膝，左脚离地。脚下要有沉稳的感觉。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靠步：在平步的基础上，动力腿用脚跟靠在主力腿脚掌内侧，同时双膝慢慢伸直。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单靠：两拍完成，以右脚为例，第一拍右脚平步一次，第二拍左脚勾脚落至右前丁字靠步位。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长靠步：四拍完成，右脚起，横向走三步，身体随脚步慢慢转向 2 点，第四步左脚靠步，同时身体转向 8 点。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连靠：动作同单靠，但不换脚做，一只脚连续做靠步，可原地做，也可碾地转做。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第一节　藏族民间舞蹈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938530"/>
            <a:ext cx="9385935" cy="2346325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三、舞蹈组合</a:t>
            </a:r>
            <a:endParaRPr lang="zh-CN" altLang="en-US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（一）颤踏组合一</a:t>
            </a:r>
            <a:endParaRPr lang="zh-CN" altLang="en-US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音乐：4/4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准备：面对 3 点，双手扶胯，屈膝，脚下自然位。（图 3-15）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1~4 颤膝三次，一拍一次，第三次颤膝右脚同时勾脚前点地，第四拍收回自然位；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5~8 重复 1~4。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重复（1）。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1~4 转向 7 点，颤膝三次，第三拍左脚勾脚前点地，第四拍收回自然位；5~8 重复 1~4。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（4）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重复（3）。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（5）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1~4 右脚起，脚下右左右交替颤踏三步，身体转向 2 点，第 4 拍颤膝 1 次，双手同时由双手扶胯经身体中线向上打开再还原扶胯位；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5~8 脚下右左右颤踏 3 次，身体同时由 2 点转向 8 点，双手由身体两侧打开经上再还原扶胯位。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（6）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重复（5）。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（7）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1~8 右脚起，双脚交替踏地，膝盖微屈，重拍在右脚。一拍一步，同时身体慢慢向右转动 180度，双手手臂由扶胯位慢慢水平打开，手心向上，至身体面向正后方。（图 3-16）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（8）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动作同（7）继续向右转体 180 度，转动至身体面向 1 点。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第一节　藏族民间舞蹈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3980" y="1619250"/>
            <a:ext cx="6924040" cy="36188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第一节　藏族民间舞蹈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938530"/>
            <a:ext cx="9385935" cy="2346325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（9）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 左脚吸起，至脚踝处，右脚同时脚掌拍地，2 左脚踏地，3 右脚踏地，4 左脚踏地，手臂横向摆手一次，右手在体前，左手在体后；5~8 做 1~4 反面动作。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（10）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重复（9）。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（11）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重复（10）。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（12）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1~4 左脚吸一次，左脚落地的同时，左右左交替向前行进踏地，手臂横向摆手，5 右脚向前踏地一次，手臂上举，右手手臂体侧抬起，双手小臂向回甩，6 右脚退，7 左脚退，8 右脚踏地收回，手臂收回至体侧自然下垂。（图 3-17）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（13）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重复（12）。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（14）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重复（13）。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（15）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重复（5）。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（16）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重复（5）。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（17）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（18）重复（7）（8）动作，但方向与之相反，向左肩方向转体 360 度。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（19）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1~4 右脚先退的退踏步一次，右左右，同时手臂动作前后摆手；5~8 同上。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（20）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重复（19）。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（21）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1~4 转向 3 点做退踏步一次；5~8 重复 1~4。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（22）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1~8 右脚起，左右脚交替面向 1 点方向做碎踏步 8 次，同时双手手臂经体侧抬起在体前交叉并打开至斜上举，手心向上，第 8 拍脚下结束在自然位。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第一节　藏族民间舞蹈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805180"/>
            <a:ext cx="9385935" cy="2346325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（二）颤踏组合二</a:t>
            </a:r>
            <a:endParaRPr lang="zh-CN" altLang="en-US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音乐：4/4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准备：面向 1 点小八字位，双手手臂自然放松。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1~8 原地颤膝，双手自然下垂，一拍一次。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（2）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重复（1）。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重复（1）。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（4）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重复（1）。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（5）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1~8 原地颤踏一个八拍，右脚起，左右脚交替踏地，手臂自然下垂。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（6）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重复（5）。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（7）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重复（5）。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（8）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重复（5）。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（9）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1~4 脚下颤踏，右脚起，左手做髋前划手，身体向下俯身；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5~8 左脚起颤踏，同时右手做髋前划手，上身仰身。（图 3-18）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（10）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重复（9）。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（11）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重复（9）。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（12）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重复（9）。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（13）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1~4 面向 8 点，脚下冈打，右脚起，同时双手从体侧提起向前划；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5~8 脚下不变，同 1~4，双手手臂向身体内侧收回翻腕掏出。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第一节　藏族民间舞蹈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805180"/>
            <a:ext cx="9385935" cy="2346325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（14）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重复（13）。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（15）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重复（13）。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（16）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重复（13）。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（17）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1~8 脚下冈打，右脚起，屈膝双手手臂打开至右手侧平举，手心向上，左手手臂左斜上举，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动作同时向左肩方向转 180 度。（图 3-19）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（18）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动作同（17）继续向左旋转 180 度，回到 1 点。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（19）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重复（17）（18）。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（20）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重复（17）（18）。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（21）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1~2 左脚前，右脚后，踢踏步，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3~4 交换脚踢踏；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5~8 右脚原地踏地 4 次。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（22）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重复（21）。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（23）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 左脚前，2~4 右脚踏地 3 次；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5~8 重复 1~4。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（24）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重复（23）。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（25）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 左脚踏地，2 右脚踏地，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3~4 重复 1~2；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5~8 右脚原地踏地 4 次。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第一节　藏族民间舞蹈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805180"/>
            <a:ext cx="9385935" cy="2346325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（26）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1~2 右脚踏地，双手叉腰，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3~4 左脚踏地；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5~8 右脚起，左右脚交替踏地 4 步。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（27）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重复（26）。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（28）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1~8 右脚起，双脚交替踏地一个八拍。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0755" y="2812415"/>
            <a:ext cx="5190490" cy="34474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第一节　藏族民间舞蹈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805180"/>
            <a:ext cx="9385935" cy="2346325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（三）屈伸组合</a:t>
            </a:r>
            <a:endParaRPr lang="zh-CN" altLang="en-US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音乐：2/4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准备：面向 1 点，双手扶胯，脚下自然位。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1~4 右脚起，面向 3 点方向，平步屈伸右左右三步，第四拍左脚勾脚点地靠步于右脚旁；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5~8 左脚起平步屈伸左右左三步，第四拍右脚勾脚点地靠于左脚旁。（图 3-20）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1~4 重复（1）1~4，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5~8 以右脚为轴，向右肩方向碾转 360°，左脚勾脚点地做连靠，一拍一靠。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重复（1），做（1）的反面动作，左脚起，最后结束在左脚靠步。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（4）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1~4 左脚起三步平步屈伸，第四拍右脚勾脚点地做靠步；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5~8 右脚起向 5 点方向平步屈伸走三步，第四步收脚同时向右转身面向 1 点。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（5）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1~4 右脚起，两脚交替面向 3 点方向走两步，右脚脚跟向前连走两步，左脚跟右脚，做两次；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5~8 右脚起，向 7 点方向同样动作。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（6）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1~4 同（5）1~4，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5~6 右脚起向 7 点方向走两步平步屈伸；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7~8 右脚起向 1 点走两步，再向右转身面向 5 点方向走两步，右左，收左脚还原自然位，手臂自然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下垂。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/>
          <p:cNvSpPr/>
          <p:nvPr/>
        </p:nvSpPr>
        <p:spPr>
          <a:xfrm>
            <a:off x="7022388" y="2449902"/>
            <a:ext cx="3723848" cy="57002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 anchorCtr="1">
            <a:normAutofit lnSpcReduction="10000"/>
          </a:bodyPr>
          <a:lstStyle/>
          <a:p>
            <a:pPr algn="ctr"/>
            <a:r>
              <a:rPr lang="zh-CN" altLang="en-US" sz="2135" b="1" dirty="0"/>
              <a:t>知识目标</a:t>
            </a:r>
            <a:endParaRPr lang="zh-CN" altLang="en-US" sz="2135" b="1" dirty="0"/>
          </a:p>
        </p:txBody>
      </p:sp>
      <p:sp>
        <p:nvSpPr>
          <p:cNvPr id="5" name="Rectangle: Rounded Corners 74"/>
          <p:cNvSpPr/>
          <p:nvPr/>
        </p:nvSpPr>
        <p:spPr>
          <a:xfrm>
            <a:off x="7080122" y="3019921"/>
            <a:ext cx="3239711" cy="57002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lnSpcReduction="10000"/>
          </a:bodyPr>
          <a:lstStyle/>
          <a:p>
            <a:pPr algn="ctr"/>
            <a:r>
              <a:rPr lang="zh-CN" altLang="en-US" sz="2135" b="1"/>
              <a:t>技能目标</a:t>
            </a:r>
            <a:endParaRPr lang="zh-CN" altLang="en-US" sz="2135" b="1"/>
          </a:p>
        </p:txBody>
      </p:sp>
      <p:sp>
        <p:nvSpPr>
          <p:cNvPr id="6" name="Rectangle: Rounded Corners 75"/>
          <p:cNvSpPr/>
          <p:nvPr/>
        </p:nvSpPr>
        <p:spPr>
          <a:xfrm>
            <a:off x="7137859" y="3589942"/>
            <a:ext cx="2755565" cy="57002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lnSpcReduction="10000"/>
          </a:bodyPr>
          <a:lstStyle/>
          <a:p>
            <a:pPr algn="ctr"/>
            <a:r>
              <a:rPr lang="zh-CN" altLang="en-US" sz="2135" b="1"/>
              <a:t>情感目标</a:t>
            </a:r>
            <a:endParaRPr lang="zh-CN" altLang="en-US" sz="2135" b="1"/>
          </a:p>
        </p:txBody>
      </p:sp>
      <p:sp>
        <p:nvSpPr>
          <p:cNvPr id="8" name="Oval 4"/>
          <p:cNvSpPr/>
          <p:nvPr/>
        </p:nvSpPr>
        <p:spPr>
          <a:xfrm>
            <a:off x="10216171" y="2488991"/>
            <a:ext cx="491847" cy="49184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10000"/>
          </a:bodyPr>
          <a:lstStyle/>
          <a:p>
            <a:pPr algn="ctr"/>
            <a:r>
              <a:rPr lang="ar-SA" sz="1865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endParaRPr lang="ar-SA" sz="1865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Oval 76"/>
          <p:cNvSpPr/>
          <p:nvPr/>
        </p:nvSpPr>
        <p:spPr>
          <a:xfrm>
            <a:off x="9795266" y="3066059"/>
            <a:ext cx="491847" cy="49184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10000"/>
          </a:bodyPr>
          <a:lstStyle/>
          <a:p>
            <a:pPr algn="ctr"/>
            <a:r>
              <a:rPr lang="ar-SA" sz="1865" b="1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endParaRPr lang="ar-SA" sz="1865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Oval 77"/>
          <p:cNvSpPr/>
          <p:nvPr/>
        </p:nvSpPr>
        <p:spPr>
          <a:xfrm>
            <a:off x="9368863" y="3634657"/>
            <a:ext cx="491847" cy="49184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10000"/>
          </a:bodyPr>
          <a:lstStyle/>
          <a:p>
            <a:pPr algn="ctr"/>
            <a:r>
              <a:rPr lang="ar-SA" sz="1865" b="1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endParaRPr lang="ar-SA" sz="1865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1" name="Group 81"/>
          <p:cNvGrpSpPr/>
          <p:nvPr/>
        </p:nvGrpSpPr>
        <p:grpSpPr>
          <a:xfrm flipH="1">
            <a:off x="3718816" y="2085731"/>
            <a:ext cx="2102651" cy="475328"/>
            <a:chOff x="5170018" y="1564582"/>
            <a:chExt cx="2006989" cy="555110"/>
          </a:xfrm>
        </p:grpSpPr>
        <p:cxnSp>
          <p:nvCxnSpPr>
            <p:cNvPr id="20" name="Straight Connector 82"/>
            <p:cNvCxnSpPr/>
            <p:nvPr/>
          </p:nvCxnSpPr>
          <p:spPr>
            <a:xfrm flipV="1">
              <a:off x="5170018" y="1564582"/>
              <a:ext cx="542842" cy="55511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83"/>
            <p:cNvCxnSpPr/>
            <p:nvPr/>
          </p:nvCxnSpPr>
          <p:spPr>
            <a:xfrm>
              <a:off x="5704923" y="1566961"/>
              <a:ext cx="1472084" cy="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Straight Connector 86"/>
          <p:cNvCxnSpPr/>
          <p:nvPr/>
        </p:nvCxnSpPr>
        <p:spPr>
          <a:xfrm flipH="1">
            <a:off x="3916476" y="3426844"/>
            <a:ext cx="1535056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88"/>
          <p:cNvGrpSpPr/>
          <p:nvPr/>
        </p:nvGrpSpPr>
        <p:grpSpPr>
          <a:xfrm flipH="1" flipV="1">
            <a:off x="3745171" y="4344468"/>
            <a:ext cx="2102651" cy="475328"/>
            <a:chOff x="5170018" y="1564582"/>
            <a:chExt cx="2006989" cy="555110"/>
          </a:xfrm>
        </p:grpSpPr>
        <p:cxnSp>
          <p:nvCxnSpPr>
            <p:cNvPr id="18" name="Straight Connector 89"/>
            <p:cNvCxnSpPr/>
            <p:nvPr/>
          </p:nvCxnSpPr>
          <p:spPr>
            <a:xfrm flipV="1">
              <a:off x="5170018" y="1564582"/>
              <a:ext cx="542842" cy="55511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90"/>
            <p:cNvCxnSpPr/>
            <p:nvPr/>
          </p:nvCxnSpPr>
          <p:spPr>
            <a:xfrm>
              <a:off x="5704923" y="1566961"/>
              <a:ext cx="1472084" cy="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32"/>
          <p:cNvSpPr txBox="1"/>
          <p:nvPr/>
        </p:nvSpPr>
        <p:spPr bwMode="auto">
          <a:xfrm>
            <a:off x="589915" y="1568450"/>
            <a:ext cx="3834765" cy="602615"/>
          </a:xfrm>
          <a:prstGeom prst="rect">
            <a:avLst/>
          </a:prstGeom>
          <a:noFill/>
        </p:spPr>
        <p:txBody>
          <a:bodyPr wrap="square" lIns="120000" tIns="62400" rIns="720000" bIns="62400"/>
          <a:lstStyle/>
          <a:p>
            <a:pPr algn="l" latinLnBrk="0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</a:t>
            </a: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藏族、蒙古族、傣族、维吾尔族</a:t>
            </a: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四个民族舞蹈的基本知识和常用动作专业术语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，理解其民族舞蹈的地域区别、民族特点及深刻内涵。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5794439" y="2172577"/>
            <a:ext cx="2346189" cy="3863137"/>
            <a:chOff x="4345829" y="1629432"/>
            <a:chExt cx="1759642" cy="2897353"/>
          </a:xfrm>
        </p:grpSpPr>
        <p:grpSp>
          <p:nvGrpSpPr>
            <p:cNvPr id="7" name="Group 64"/>
            <p:cNvGrpSpPr/>
            <p:nvPr/>
          </p:nvGrpSpPr>
          <p:grpSpPr>
            <a:xfrm rot="19891913">
              <a:off x="4345829" y="1629432"/>
              <a:ext cx="1759642" cy="2897353"/>
              <a:chOff x="170364" y="949888"/>
              <a:chExt cx="1945268" cy="3203011"/>
            </a:xfrm>
          </p:grpSpPr>
          <p:sp>
            <p:nvSpPr>
              <p:cNvPr id="22" name="Rectangle 69"/>
              <p:cNvSpPr/>
              <p:nvPr/>
            </p:nvSpPr>
            <p:spPr>
              <a:xfrm>
                <a:off x="975357" y="2854550"/>
                <a:ext cx="335282" cy="132489"/>
              </a:xfrm>
              <a:prstGeom prst="rect">
                <a:avLst/>
              </a:prstGeom>
              <a:solidFill>
                <a:schemeClr val="tx1">
                  <a:lumMod val="25000"/>
                  <a:lumOff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23" name="Oval 70"/>
              <p:cNvSpPr/>
              <p:nvPr/>
            </p:nvSpPr>
            <p:spPr>
              <a:xfrm>
                <a:off x="170364" y="949888"/>
                <a:ext cx="1945268" cy="194527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24" name="Oval 71"/>
              <p:cNvSpPr/>
              <p:nvPr/>
            </p:nvSpPr>
            <p:spPr>
              <a:xfrm>
                <a:off x="368693" y="1148217"/>
                <a:ext cx="1548613" cy="154861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25" name="Rectangle: Top Corners Rounded 72"/>
              <p:cNvSpPr/>
              <p:nvPr/>
            </p:nvSpPr>
            <p:spPr>
              <a:xfrm>
                <a:off x="944878" y="2984657"/>
                <a:ext cx="396241" cy="185829"/>
              </a:xfrm>
              <a:prstGeom prst="round2SameRect">
                <a:avLst>
                  <a:gd name="adj1" fmla="val 15385"/>
                  <a:gd name="adj2" fmla="val 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26" name="Rectangle: Top Corners Rounded 73"/>
              <p:cNvSpPr/>
              <p:nvPr/>
            </p:nvSpPr>
            <p:spPr>
              <a:xfrm flipV="1">
                <a:off x="923924" y="3151246"/>
                <a:ext cx="438151" cy="1001653"/>
              </a:xfrm>
              <a:prstGeom prst="round2SameRect">
                <a:avLst>
                  <a:gd name="adj1" fmla="val 15385"/>
                  <a:gd name="adj2" fmla="val 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/>
              </a:p>
            </p:txBody>
          </p:sp>
        </p:grpSp>
        <p:sp>
          <p:nvSpPr>
            <p:cNvPr id="17" name="Freeform: Shape 40"/>
            <p:cNvSpPr/>
            <p:nvPr/>
          </p:nvSpPr>
          <p:spPr bwMode="auto">
            <a:xfrm>
              <a:off x="4612418" y="2221795"/>
              <a:ext cx="702467" cy="702467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</p:grpSp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学海导航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488315" y="3065780"/>
            <a:ext cx="4153535" cy="602615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latinLnBrk="0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掌握藏</a:t>
            </a: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族、蒙古族、傣族、维吾尔族</a:t>
            </a: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四个民族舞蹈的舞蹈风格特点、节奏特点、基本动作要领及基本动律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，熟练把握每个舞蹈组合以及表演风格样式。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32"/>
          <p:cNvSpPr txBox="1"/>
          <p:nvPr/>
        </p:nvSpPr>
        <p:spPr bwMode="auto">
          <a:xfrm>
            <a:off x="589915" y="4613910"/>
            <a:ext cx="3834765" cy="602615"/>
          </a:xfrm>
          <a:prstGeom prst="rect">
            <a:avLst/>
          </a:prstGeom>
          <a:noFill/>
        </p:spPr>
        <p:txBody>
          <a:bodyPr wrap="square" lIns="120000" tIns="62400" rIns="720000" bIns="62400"/>
          <a:lstStyle/>
          <a:p>
            <a:pPr algn="l" latinLnBrk="0">
              <a:lnSpc>
                <a:spcPct val="120000"/>
              </a:lnSpc>
            </a:pP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体会民族舞蹈艺术之美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，加深民族情感。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ut/>
      </p:transition>
    </mc:Choice>
    <mc:Fallback>
      <p:transition spd="slow" advClick="0"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4" grpId="0"/>
      <p:bldP spid="3" grpId="0"/>
      <p:bldP spid="2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第一节　藏族民间舞蹈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805180"/>
            <a:ext cx="9385935" cy="2346325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（7）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1~4 面向 5 点，右脚起向右手方向做一次平步屈伸三步一靠；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5~8 左脚起，向左手方向做一次平步屈伸三步一靠。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（8）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重复（7），最后一拍，迈右脚向右转身，收左脚到自然位面向 1 点，双手扶胯。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（9）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1~4 右脚起，向右手方向做平步屈伸，左右脚交替走三步，第四拍左脚前脚掌着地从旁至前划到右脚外侧，da 拍向左转胯；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5~8 左脚起，向左手方向做平步屈伸，走三步，左右左，第四步右脚经旁至前划到左脚外侧，da 拍向右转跨。（图 3-21）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（10）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1~2 右脚起，左右脚交替向右手边走三步，第四步向前迈；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3~4 左脚起，左右脚交替向左手边走三步，第四步向前走；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5~8 重复 1~4，结束拍手臂自然下垂。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（11）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1~2 向右转身 90 度，面向 3 点，右脚起，左右脚交替后撤步三步，第四步向左转身 180 度；3~4 面向 7 点后撤步，右脚起，左右脚交替走三步，第四步向右转身 180 度，面向 3 点动作 5~6 同1~2；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7~8 同 3~4，最后一步，左脚收回面向 1 点自然位。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（12）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1~2 面向 1 点，双手扶胯，左脚起向左手方向做交叉靠步两步；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3~4 右脚起向右手方向交叉靠步两步；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5~8 左脚起，向左手方向做三步一靠。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第一节　藏族民间舞蹈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1043305"/>
            <a:ext cx="9385935" cy="2346325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（13）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1~4 右脚起，向右手方向做长靠一次；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5~8 面向 7 点右脚起，左右脚交替，后撤三步，第四步向右转身 90 度，面向 1 点右脚做一次单靠，手臂自然放松。（图 3-22）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（14）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重复（13）。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（15）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重复（14）。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9730" y="2899410"/>
            <a:ext cx="6352540" cy="3133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第一节　藏族民间舞蹈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871855"/>
            <a:ext cx="9385935" cy="2346325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（四）综合性组合</a:t>
            </a:r>
            <a:endParaRPr lang="zh-CN" altLang="en-US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音乐：2/4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准备：6 拍，身体对 1 点方向，自然位。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1~2 左脚起原地两个单撩手，双手在体旁前后悠摆一次；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3~4 左脚起向左旁三步一撩，双手从右向左平划手；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5~8 做 1~4 的反面动作。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1~2 左脚起，向左后旋体拖步转动一圈，结束面向 1 点，左手下划，右手平开，第 2 拍的后半拍左脚半脚尖，右腿前吸，左手向右划下弧线，提至头上方；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3~6 落右脚做三步一撩后退，左手斜上手位，右手经平开手位慢划至左胸前；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7~8 做 1~2 的反面动作。（图 3-23）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1~2 左脚起向左横移平步，左手打开至斜上手位，右手经右旁下晃手至头上方，第二拍后半拍右脚左移，并脚立；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3~4 左脚起，向右横移平步，右手打开至斜上手位，左手经左旁下晃手至头上方，第 4 拍后半拍右脚跟上，并脚立；（以下称左边四人为第一组，右边四人为第二组）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5~6 第一组左转半圈，对 5 点方向反复 1~2 动作，第二组仍对 1 点方向反复 1~2 动作；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7~8 第一组右转身对 7 点方向，第二组右转身对 3 点方向，均做 3~4 的反面动作。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第一节　藏族民间舞蹈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843280"/>
            <a:ext cx="9385935" cy="2346325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（4）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1~4 两组交换做对方的（3）5~8 动作；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5~8 左手叉腰，右手单臂袖，每二人一对，左肩相对平步互绕一圈。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（5）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1~2 第一组右脚起，斜拖步向右横移；第二组右脚起，斜拖步向左横移；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3~4 两组交换做 1~2 动作；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5~8 两组重复 1~4 动作。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（6）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1~4 重复（5）5~8 动作，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 右腿为重心，左脚收至右脚旁，右手向右平抬，左手划下弧线至右肘前，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6~8 左脚起左转身平拖步，双手自平开手位做左叉腰手，右单臂袖。一前一后，每两人一对，左肩相靠，全体成体对 1 点方向的两竖排。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（7）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（8）动作同（5）两竖排反复交又前行，从排头两人起，依次向两旁分开，走半圆形至场后，排头相接，全体走成一横排。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（9）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1~2 右脚起做三步踏撩，体对 8 点方向，面对 1 点方向，右手划下弧线经左胯前向上撩袖，左手斜下手位；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3~4 右脚起，做三步踏撩，体对 2 点方向，左手划下弧线经右胯前向上撩袖，右手斜下手位；5~8重复 1~4 动作。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（10）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1~4 右脚向 8 点方向勾脚点地做原地颤，左、右体旁立圆划袖；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5~8 右脚起走交叉十字平步，双手做八字袖两次。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第一节　藏族民间舞蹈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1043305"/>
            <a:ext cx="9385935" cy="2346325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（11）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1~3 平拖步行进，双手向前托起；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 右脚踏撩，双手向上撩袖；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5~8 右脚起平拖后退，双手从上落下至体旁。最后半拍左脚向旁迈出，右脚靠点，双手平开手位。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（12）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 右脚向旁迈出，左脚随之拖上，右手静止，左手走下弧线至右旁；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2~4 右脚起拖步左转身一圈，左手叉腰手，右手经平开手至单臂袖；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5~7 右脚起平拖步后退；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 右脚踏撩腿一次，左手斜下手位，右手斜上撩袖。（图 3-24）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（13）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 前半拍右脚斜后撤步，后半拍左脚跟至后踏步位，体对 8 点方向，右手平开手位，左手单臂袖；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 前半拍右脚对 1 点方向迈出，后半拍左脚对 1 点方向上步，同时左手斜上撩，右手平开手；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3~4 右脚原地踏两下，八字步。最后半拍左脚往旁迈步，右脚靠点，双手平开手；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5~8 重复（12）1~4 动作。（图 3-25）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（14）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1~8 左脚起平拖步后腿，右手单臂袖。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第一节　藏族民间舞蹈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1155" y="1695450"/>
            <a:ext cx="6409690" cy="34664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815663" y="2082084"/>
            <a:ext cx="4559300" cy="1906905"/>
            <a:chOff x="1475412" y="2196384"/>
            <a:chExt cx="4559300" cy="1906905"/>
          </a:xfrm>
        </p:grpSpPr>
        <p:sp>
          <p:nvSpPr>
            <p:cNvPr id="6" name="Freeform 31"/>
            <p:cNvSpPr/>
            <p:nvPr/>
          </p:nvSpPr>
          <p:spPr>
            <a:xfrm rot="18889361">
              <a:off x="2802608" y="2196384"/>
              <a:ext cx="1906283" cy="1906283"/>
            </a:xfrm>
            <a:custGeom>
              <a:avLst/>
              <a:gdLst>
                <a:gd name="connsiteX0" fmla="*/ 138525 w 4010024"/>
                <a:gd name="connsiteY0" fmla="*/ 138526 h 4010025"/>
                <a:gd name="connsiteX1" fmla="*/ 138525 w 4010024"/>
                <a:gd name="connsiteY1" fmla="*/ 3871499 h 4010025"/>
                <a:gd name="connsiteX2" fmla="*/ 138526 w 4010024"/>
                <a:gd name="connsiteY2" fmla="*/ 3871499 h 4010025"/>
                <a:gd name="connsiteX3" fmla="*/ 3871498 w 4010024"/>
                <a:gd name="connsiteY3" fmla="*/ 3871499 h 4010025"/>
                <a:gd name="connsiteX4" fmla="*/ 3871499 w 4010024"/>
                <a:gd name="connsiteY4" fmla="*/ 3871499 h 4010025"/>
                <a:gd name="connsiteX5" fmla="*/ 3871499 w 4010024"/>
                <a:gd name="connsiteY5" fmla="*/ 138526 h 4010025"/>
                <a:gd name="connsiteX6" fmla="*/ 3871498 w 4010024"/>
                <a:gd name="connsiteY6" fmla="*/ 138526 h 4010025"/>
                <a:gd name="connsiteX7" fmla="*/ 138526 w 4010024"/>
                <a:gd name="connsiteY7" fmla="*/ 138526 h 4010025"/>
                <a:gd name="connsiteX8" fmla="*/ 0 w 4010024"/>
                <a:gd name="connsiteY8" fmla="*/ 0 h 4010025"/>
                <a:gd name="connsiteX9" fmla="*/ 4010024 w 4010024"/>
                <a:gd name="connsiteY9" fmla="*/ 0 h 4010025"/>
                <a:gd name="connsiteX10" fmla="*/ 4010024 w 4010024"/>
                <a:gd name="connsiteY10" fmla="*/ 4010025 h 4010025"/>
                <a:gd name="connsiteX11" fmla="*/ 0 w 4010024"/>
                <a:gd name="connsiteY11" fmla="*/ 4010025 h 401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010024" h="4010025">
                  <a:moveTo>
                    <a:pt x="138525" y="138526"/>
                  </a:moveTo>
                  <a:lnTo>
                    <a:pt x="138525" y="3871499"/>
                  </a:lnTo>
                  <a:lnTo>
                    <a:pt x="138526" y="3871499"/>
                  </a:lnTo>
                  <a:lnTo>
                    <a:pt x="3871498" y="3871499"/>
                  </a:lnTo>
                  <a:lnTo>
                    <a:pt x="3871499" y="3871499"/>
                  </a:lnTo>
                  <a:lnTo>
                    <a:pt x="3871499" y="138526"/>
                  </a:lnTo>
                  <a:lnTo>
                    <a:pt x="3871498" y="138526"/>
                  </a:lnTo>
                  <a:lnTo>
                    <a:pt x="138526" y="138526"/>
                  </a:lnTo>
                  <a:close/>
                  <a:moveTo>
                    <a:pt x="0" y="0"/>
                  </a:moveTo>
                  <a:lnTo>
                    <a:pt x="4010024" y="0"/>
                  </a:lnTo>
                  <a:lnTo>
                    <a:pt x="4010024" y="4010025"/>
                  </a:lnTo>
                  <a:lnTo>
                    <a:pt x="0" y="4010025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id-ID">
                <a:solidFill>
                  <a:schemeClr val="accent2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475412" y="3396534"/>
              <a:ext cx="4559300" cy="706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spc="600" dirty="0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蒙古族民间舞蹈</a:t>
              </a:r>
              <a:endParaRPr lang="zh-CN" altLang="en-US" sz="4000" b="1" spc="6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038147" y="2720894"/>
              <a:ext cx="1702435" cy="5835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200" spc="600" dirty="0">
                  <a:solidFill>
                    <a:srgbClr val="FF0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第二节</a:t>
              </a:r>
              <a:endParaRPr lang="zh-CN" altLang="en-US" sz="3200" spc="600" dirty="0">
                <a:solidFill>
                  <a:srgbClr val="FF0000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775471" y="1043825"/>
            <a:ext cx="4683995" cy="495903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03560" y="1043825"/>
            <a:ext cx="4683995" cy="49590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第二节　蒙古族民间舞蹈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1398905"/>
            <a:ext cx="8588375" cy="4699000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一、舞蹈特点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蒙古族舞蹈的特点是</a:t>
            </a: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节奏明快，热情奔放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，风格独特，动作古朴，刚劲有力，风格粗犷舞姿豪放。蒙古族人民在长期的历史积淀和文化积累下，形成了自己独特的民族风格。</a:t>
            </a: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他们赞美无畏的英雄，崇敬强者，这既是蒙古民族的精神核心，也是蒙古舞蹈的艺术灵魂。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蒙古男子舞蹈中，常以</a:t>
            </a:r>
            <a:r>
              <a:rPr lang="zh-CN" altLang="en-US" sz="14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雄鹰展翅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动作来塑造自己的形象，动作中昂首挺胸，抖肩，带动双肩带有韧性的无限伸展，波浪式摆动，显示无限生命力的图腾。蒙古女子舞蹈柔美轻盈中不乏内在的力量，灵巧的软手，有棱有角的硬手，富有弹性的压腕，柔韧有力的双臂，肩部动作更是变化多端，以抖肩、柔臂最具特色。每个关节都饱含情感，体现出温柔、含蓄、典雅、端庄的舞蹈情感。蒙古族舞蹈下身动作简单，相对幅度较小，而上半身动作相对复杂多变。蒙古民间舞通过肩部、手臂、步伐和马步动作，在情感、形态、运气、发力中体现出</a:t>
            </a: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“圆形、圆线、圆韵”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的东方思维观念。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第二节　蒙古族民间舞蹈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1398905"/>
            <a:ext cx="8588375" cy="2167255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二、基本动作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（一）基本手形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平掌：四指并拢、伸直，拇指向四指的正旁打开。（图 3-26）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自然掌：五指自然平伸。（图 3-27）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空握拳：空心握拳。（图 3-28）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4640" y="3763010"/>
            <a:ext cx="6352540" cy="2143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第二节　蒙古族民间舞蹈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1398905"/>
            <a:ext cx="8588375" cy="2167255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（二）基本手位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一位：双手手臂圆屈向下，手肘向外，双手于小腹前，指尖相对，手心向下。（图 3-29）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二位：双手在身体两侧，45 度斜下方伸直手臂，手心向下。（图 3-30）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29990" y="2715260"/>
            <a:ext cx="4561840" cy="33807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2152322" y="2072378"/>
            <a:ext cx="3206853" cy="2031851"/>
            <a:chOff x="2152322" y="2072378"/>
            <a:chExt cx="3206853" cy="2031851"/>
          </a:xfrm>
        </p:grpSpPr>
        <p:sp>
          <p:nvSpPr>
            <p:cNvPr id="6" name="Freeform 31"/>
            <p:cNvSpPr/>
            <p:nvPr/>
          </p:nvSpPr>
          <p:spPr>
            <a:xfrm rot="18889361">
              <a:off x="2802608" y="2196384"/>
              <a:ext cx="1906283" cy="1906283"/>
            </a:xfrm>
            <a:custGeom>
              <a:avLst/>
              <a:gdLst>
                <a:gd name="connsiteX0" fmla="*/ 138525 w 4010024"/>
                <a:gd name="connsiteY0" fmla="*/ 138526 h 4010025"/>
                <a:gd name="connsiteX1" fmla="*/ 138525 w 4010024"/>
                <a:gd name="connsiteY1" fmla="*/ 3871499 h 4010025"/>
                <a:gd name="connsiteX2" fmla="*/ 138526 w 4010024"/>
                <a:gd name="connsiteY2" fmla="*/ 3871499 h 4010025"/>
                <a:gd name="connsiteX3" fmla="*/ 3871498 w 4010024"/>
                <a:gd name="connsiteY3" fmla="*/ 3871499 h 4010025"/>
                <a:gd name="connsiteX4" fmla="*/ 3871499 w 4010024"/>
                <a:gd name="connsiteY4" fmla="*/ 3871499 h 4010025"/>
                <a:gd name="connsiteX5" fmla="*/ 3871499 w 4010024"/>
                <a:gd name="connsiteY5" fmla="*/ 138526 h 4010025"/>
                <a:gd name="connsiteX6" fmla="*/ 3871498 w 4010024"/>
                <a:gd name="connsiteY6" fmla="*/ 138526 h 4010025"/>
                <a:gd name="connsiteX7" fmla="*/ 138526 w 4010024"/>
                <a:gd name="connsiteY7" fmla="*/ 138526 h 4010025"/>
                <a:gd name="connsiteX8" fmla="*/ 0 w 4010024"/>
                <a:gd name="connsiteY8" fmla="*/ 0 h 4010025"/>
                <a:gd name="connsiteX9" fmla="*/ 4010024 w 4010024"/>
                <a:gd name="connsiteY9" fmla="*/ 0 h 4010025"/>
                <a:gd name="connsiteX10" fmla="*/ 4010024 w 4010024"/>
                <a:gd name="connsiteY10" fmla="*/ 4010025 h 4010025"/>
                <a:gd name="connsiteX11" fmla="*/ 0 w 4010024"/>
                <a:gd name="connsiteY11" fmla="*/ 4010025 h 401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010024" h="4010025">
                  <a:moveTo>
                    <a:pt x="138525" y="138526"/>
                  </a:moveTo>
                  <a:lnTo>
                    <a:pt x="138525" y="3871499"/>
                  </a:lnTo>
                  <a:lnTo>
                    <a:pt x="138526" y="3871499"/>
                  </a:lnTo>
                  <a:lnTo>
                    <a:pt x="3871498" y="3871499"/>
                  </a:lnTo>
                  <a:lnTo>
                    <a:pt x="3871499" y="3871499"/>
                  </a:lnTo>
                  <a:lnTo>
                    <a:pt x="3871499" y="138526"/>
                  </a:lnTo>
                  <a:lnTo>
                    <a:pt x="3871498" y="138526"/>
                  </a:lnTo>
                  <a:lnTo>
                    <a:pt x="138526" y="138526"/>
                  </a:lnTo>
                  <a:close/>
                  <a:moveTo>
                    <a:pt x="0" y="0"/>
                  </a:moveTo>
                  <a:lnTo>
                    <a:pt x="4010024" y="0"/>
                  </a:lnTo>
                  <a:lnTo>
                    <a:pt x="4010024" y="4010025"/>
                  </a:lnTo>
                  <a:lnTo>
                    <a:pt x="0" y="4010025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id-ID">
                <a:solidFill>
                  <a:schemeClr val="accent2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152322" y="3396343"/>
              <a:ext cx="320685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accent1"/>
                  </a:solidFill>
                  <a:latin typeface="Agency FB" panose="020B0503020202020204" pitchFamily="34" charset="0"/>
                </a:rPr>
                <a:t>contents</a:t>
              </a:r>
              <a:endParaRPr lang="en-US" altLang="zh-CN" sz="4000" dirty="0">
                <a:solidFill>
                  <a:schemeClr val="accent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355638" y="2072378"/>
              <a:ext cx="1306897" cy="132343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4000" spc="6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  <a:endParaRPr lang="zh-CN" altLang="en-US" sz="4000" spc="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5614663" y="1337929"/>
            <a:ext cx="4177418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A5FE"/>
              </a:buClr>
            </a:pPr>
            <a:r>
              <a:rPr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第一节　藏族民间舞蹈</a:t>
            </a:r>
            <a:endParaRPr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614663" y="2072771"/>
            <a:ext cx="4177418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A5FE"/>
              </a:buClr>
            </a:pPr>
            <a:r>
              <a:rPr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第二节　蒙古族民间舞蹈</a:t>
            </a:r>
            <a:endParaRPr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614663" y="2810153"/>
            <a:ext cx="4177418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A5FE"/>
              </a:buClr>
            </a:pPr>
            <a:r>
              <a:rPr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第三节　傣族民间舞蹈</a:t>
            </a:r>
            <a:endParaRPr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614663" y="3551346"/>
            <a:ext cx="4177418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A5FE"/>
              </a:buClr>
            </a:pPr>
            <a:r>
              <a:rPr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第四节　维吾尔族民间舞蹈</a:t>
            </a:r>
            <a:endParaRPr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41271" y="-1635522"/>
            <a:ext cx="4683995" cy="495903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08005" y="3750286"/>
            <a:ext cx="4683995" cy="49590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4" grpId="0"/>
      <p:bldP spid="27" grpId="0"/>
      <p:bldP spid="3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第二节　蒙古族民间舞蹈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1398905"/>
            <a:ext cx="8588375" cy="2167255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三位：双手手臂侧平举于身体两侧，与肩持平，手心向下。（图 3-31）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四位：双手手臂自身体两侧斜上举，手臂伸直，手心向外。（图 3-32）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2825" y="2707640"/>
            <a:ext cx="5085715" cy="32759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第二节　蒙古族民间舞蹈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1398905"/>
            <a:ext cx="8588375" cy="2167255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五位：双手于右或左胯前按掌。（图 3-33）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六位：双手臂在身体两侧平举，大臂不动，小臂向内弯曲，双手搭于两肩上，指尖向内。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（图3-34）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34435" y="2743835"/>
            <a:ext cx="4723765" cy="33045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第二节　蒙古族民间舞蹈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1398905"/>
            <a:ext cx="8588375" cy="2167255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七位：双手握拳，大拇指伸出叉腰位。（图 3-35）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八位：双手臂背于身体后，手心向下，按掌位。（图 3-36）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77005" y="2651125"/>
            <a:ext cx="4237990" cy="31711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第二节　蒙古族民间舞蹈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1398905"/>
            <a:ext cx="8588375" cy="2167255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（三）基本脚位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正步位：双脚内侧并拢，脚尖对齐。（图 3-37）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20030" y="2794635"/>
            <a:ext cx="1552575" cy="27235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第二节　蒙古族民间舞蹈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1275080"/>
            <a:ext cx="8588375" cy="2167255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小八字位：双脚脚后跟并拢，双脚脚尖向外打开，呈“小八字”形。（图 3-38）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前点步：一脚尖点于另一脚的前方，双膝稍弯并外开。（图 3-39）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后踏步：一脚掌点于另一脚的后方。（图 3-40）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0" y="2790190"/>
            <a:ext cx="6285865" cy="33902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第二节　蒙古族民间舞蹈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1275080"/>
            <a:ext cx="9504680" cy="2167255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（四）基本舞步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平步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如同平步走路，但又不完全相同，它要求挺胸、立腰、后背挺直，双肩随同步伐前后自然晃动，男性全脚着地，以显示质朴、稳健、粗犷的风格，女性则以前脚掌着地走路，以显示轻盈、活泼的风格。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踏踮步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前脚掌踏地到全脚落地，屈膝微蹲，重心在下，后脚以脚掌着地，动作进行中，身体随着舞步上下起伏，起伏动作要有弹性、不可僵硬。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马步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）软骑马步：正步位站好，左手臂伸直于胸前，握虚拳，虎口朝里，右手叉腰，躯体稍向右后斜方靠，然后双膝交替屈伸。动作时，左脚尖于右脚足弓处点地，右膝屈伸两次，同时左手做勒马动作两次，身体随之上下起伏，然后换脚做干脆利落地踮起脚跟。膝盖弯曲，身体重心在右脚上，接着跃起的左脚跟在右脚落地的同时绷直膝盖。同时，右脚跟再抬起，腿部弯曲，重心移向左脚，接着踮起的右脚跟在有棱角地落地的同时绷直膝盖。动作时，每压脚跟一次，手做一次压腕动作，身体随两脚交替动作而左右摆动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第二节　蒙古族民间舞蹈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1275080"/>
            <a:ext cx="9504680" cy="2167255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（2）跑马步：两脚正步位站好。动作时，右脚先向正前方跳迈出一大步，接着左脚向前迈一步，紧接着右脚再上一小步，后脚追前脚，显示马的奔跑。动作中身体向前倾，双手做勒马动作。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（3）踏点马步：双腿正步位站好，右手叉腰，左手勒马，动作时左脚掌着地屈膝，右腿屈膝，脚掌离地，然后右脚前脚掌着地，膝盖绷直，提重心，左脚离地。双脚交替连续进行。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（4）进退马步：双腿正步位站好，动作开始时，右脚先迈向 8 点用前脚掌点地，同时左脚离地，腿向上屈膝提膝。然后左脚掌落地，右脚掌着地，接着右脚后撤到 4 点，以脚掌点地，同时，左脚离地，腿内上届膝提膝，然后左脚掌落地，再右腿向上做提膝脚离地动作，双腿动作交替进行，以动作的速度显示马儿奔跑的速度。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（5）摇篮马步：双腿小腿前后交叉，两脚跟紧靠，双脚外侧着地。右脚全脚着地，重心在右脚，经过双膝屈伸动作之后，重心移向左脚，左脚全脚掌落地，右脚外缘着地，同时双腿屈膝，动作连续做。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（6）跟马步：左脚在前右脚稍后。动作时，右脚经擦地向左脚后跟靠拢，微屈膝同时右脚立即提起，然后做另一脚。双脚交替动作。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（7）滑步马步：双脚正步位站好，双腿并拢，自然屈膝，右脚掌原地踏一步，紧接着左脚掌再原地踏一步，然后右脚落地屈膝，重心在右腿，同时左腿向旁伸腿踢起，接着迅速收回自然位，动作可以连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续做。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第二节　蒙古族民间舞蹈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1275080"/>
            <a:ext cx="9504680" cy="2167255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（五）腕与肩的基本动作</a:t>
            </a:r>
            <a:endParaRPr lang="zh-CN" altLang="en-US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腕的动作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（1）硬腕：硬碗动作干脆有力，有棱角地上下提压腕，硬腕有单手也有双手，还可双手交替提压碗、横腕。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（2）柔腕：手腕柔韧地上下提压腕。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肩的动作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（1）硬肩：双脚一前一后踏步，双手叉腰。动作时，双肩有节奏、有棱角地前后摆动一拍次，动作要求快而有力。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（2）软肩：双脚一前一后踏步，双手叉腰，动作要柔韧，双肩摆动时，左肩先向前拱，左肘向后摆，同时右肩向后摆，右肘向前拱。双肩一前一后交替摆动，动作均匀连贯。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（3）耸肩：双脚一前一后踏步，双手叉腰，动作时，单肩或双肩每拍上下耸动。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（4）笑肩：双肩同时上下快速耸肩。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（5）圆肩：双脚一脚在前一脚在后踏步，双膝微屈，双肩按前、上、后、下的顺序做绕圆运动，节奏可快可慢。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第二节　蒙古族民间舞蹈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1275080"/>
            <a:ext cx="9504680" cy="2167255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（6）碎抖肩：双脚一脚在前一脚在后做踏步动作，双膝微屈，双手松弛叉腰，上身松弛，以脊柱为轴点，使肩、背快速、小而碎地前后抖动。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（7）甩肩：肩向上用力甩出，接着肩随之扣下，动作幅度一定要大。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（8）收肩：双手臂伸向前，手心朝下，肩向后快速收回，再快速还原位，然后再做另一肩。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9）软手：双脚一前一后踏步，身体面向正前方，双手臂两旁抬举与肩平，五指并拢，动作时双肩上下起伏并连续向肘部、腕部手指各关节部位推及，整个肩、臂、肘、腕、手指关节的起伏动作做起来如同连绵起伏的波浪，但动作幅度不要大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（10）揉臂：双脚一前一后踏步，双手平举至身体两旁与肩平、动作时，以肩背带手臂、肘部、手指做交替揉动动作。动作要有柔韧性，像大雁展翅飞翔。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第二节　蒙古族民间舞蹈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875030"/>
            <a:ext cx="9494520" cy="2167255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三、舞蹈组合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（一）体态动律组合</a:t>
            </a:r>
            <a:endParaRPr lang="zh-CN" altLang="en-US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音乐：4/4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准备：（4 拍）体对 5 点方向，右后点步位，面对 4 点方向，胯前按手；第四拍的后半拍双手划至斜上手位。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1~2 右转身对 2 点方向上右脚成左后点步位，双铲手至斜上手位；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3~4 静止；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5~6 上左脚踏步蹲，双手胯前位；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7~8 起身，右后点步位。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1~2 右脚往 4 点方向撤至大八字位，双手斜下摊掌位；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3~4 撤左脚踏步蹲，双手平开位；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5~6 起身，左后点步位，双手叉腰；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7~8 右脚撤至大八字位，最后半拍右转体对 4 点方向，双手上划至斜上手位。（图 3-41）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（3）（4）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做（1）（2）的反面动作，最后半拍撤右脚成左脚前点步位，双手压至胯前。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（5）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 重心移至左脚成踏步，双手提腕，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 上身拧对 1 点方向，双手随动；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3~4 上身靠向 4 点方向，双手压腕至胯前；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214443" y="2082084"/>
            <a:ext cx="3852545" cy="1906905"/>
            <a:chOff x="1874192" y="2196384"/>
            <a:chExt cx="3852545" cy="1906905"/>
          </a:xfrm>
        </p:grpSpPr>
        <p:sp>
          <p:nvSpPr>
            <p:cNvPr id="6" name="Freeform 31"/>
            <p:cNvSpPr/>
            <p:nvPr/>
          </p:nvSpPr>
          <p:spPr>
            <a:xfrm rot="18889361">
              <a:off x="2802608" y="2196384"/>
              <a:ext cx="1906283" cy="1906283"/>
            </a:xfrm>
            <a:custGeom>
              <a:avLst/>
              <a:gdLst>
                <a:gd name="connsiteX0" fmla="*/ 138525 w 4010024"/>
                <a:gd name="connsiteY0" fmla="*/ 138526 h 4010025"/>
                <a:gd name="connsiteX1" fmla="*/ 138525 w 4010024"/>
                <a:gd name="connsiteY1" fmla="*/ 3871499 h 4010025"/>
                <a:gd name="connsiteX2" fmla="*/ 138526 w 4010024"/>
                <a:gd name="connsiteY2" fmla="*/ 3871499 h 4010025"/>
                <a:gd name="connsiteX3" fmla="*/ 3871498 w 4010024"/>
                <a:gd name="connsiteY3" fmla="*/ 3871499 h 4010025"/>
                <a:gd name="connsiteX4" fmla="*/ 3871499 w 4010024"/>
                <a:gd name="connsiteY4" fmla="*/ 3871499 h 4010025"/>
                <a:gd name="connsiteX5" fmla="*/ 3871499 w 4010024"/>
                <a:gd name="connsiteY5" fmla="*/ 138526 h 4010025"/>
                <a:gd name="connsiteX6" fmla="*/ 3871498 w 4010024"/>
                <a:gd name="connsiteY6" fmla="*/ 138526 h 4010025"/>
                <a:gd name="connsiteX7" fmla="*/ 138526 w 4010024"/>
                <a:gd name="connsiteY7" fmla="*/ 138526 h 4010025"/>
                <a:gd name="connsiteX8" fmla="*/ 0 w 4010024"/>
                <a:gd name="connsiteY8" fmla="*/ 0 h 4010025"/>
                <a:gd name="connsiteX9" fmla="*/ 4010024 w 4010024"/>
                <a:gd name="connsiteY9" fmla="*/ 0 h 4010025"/>
                <a:gd name="connsiteX10" fmla="*/ 4010024 w 4010024"/>
                <a:gd name="connsiteY10" fmla="*/ 4010025 h 4010025"/>
                <a:gd name="connsiteX11" fmla="*/ 0 w 4010024"/>
                <a:gd name="connsiteY11" fmla="*/ 4010025 h 401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010024" h="4010025">
                  <a:moveTo>
                    <a:pt x="138525" y="138526"/>
                  </a:moveTo>
                  <a:lnTo>
                    <a:pt x="138525" y="3871499"/>
                  </a:lnTo>
                  <a:lnTo>
                    <a:pt x="138526" y="3871499"/>
                  </a:lnTo>
                  <a:lnTo>
                    <a:pt x="3871498" y="3871499"/>
                  </a:lnTo>
                  <a:lnTo>
                    <a:pt x="3871499" y="3871499"/>
                  </a:lnTo>
                  <a:lnTo>
                    <a:pt x="3871499" y="138526"/>
                  </a:lnTo>
                  <a:lnTo>
                    <a:pt x="3871498" y="138526"/>
                  </a:lnTo>
                  <a:lnTo>
                    <a:pt x="138526" y="138526"/>
                  </a:lnTo>
                  <a:close/>
                  <a:moveTo>
                    <a:pt x="0" y="0"/>
                  </a:moveTo>
                  <a:lnTo>
                    <a:pt x="4010024" y="0"/>
                  </a:lnTo>
                  <a:lnTo>
                    <a:pt x="4010024" y="4010025"/>
                  </a:lnTo>
                  <a:lnTo>
                    <a:pt x="0" y="4010025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id-ID">
                <a:solidFill>
                  <a:schemeClr val="accent2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874192" y="3396534"/>
              <a:ext cx="3852545" cy="706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spc="600" dirty="0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藏族民间舞蹈</a:t>
              </a:r>
              <a:endParaRPr lang="zh-CN" altLang="en-US" sz="4000" b="1" spc="6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038147" y="2720894"/>
              <a:ext cx="1702435" cy="5835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200" spc="600" dirty="0">
                  <a:solidFill>
                    <a:srgbClr val="FF0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第一节</a:t>
              </a:r>
              <a:endParaRPr lang="zh-CN" altLang="en-US" sz="3200" spc="600" dirty="0">
                <a:solidFill>
                  <a:srgbClr val="FF0000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775471" y="1043825"/>
            <a:ext cx="4683995" cy="495903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03560" y="1043825"/>
            <a:ext cx="4683995" cy="49590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第二节　蒙古族民间舞蹈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1256030"/>
            <a:ext cx="9494520" cy="2167255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5~6 重心移回右脚，双提腕，经 1 点方向拧身对 2 点方向；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7~8 下蹲，双手压至斜下手，最后半拍立起，提腕。（图 3-42）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（6）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 快拧身对 8 点方向，双手压腕至胯前，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 蹲，压右腕，后半拍立起，提右腕；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3~4 蹲，围腰手，右靠转成体对 8 点方向，最后半拍立起，提腕；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5~8 做 1~4 的反面动作，最后半拍右转身对 6 点方向，双手胯前端手。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（7）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1~4 右脚起右转身垫步两次，胯前端手提压腕一次；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5~8 做 1~4 的反面动作。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（8）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1~2 重复（7）1~4 动作，垫步一次；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3~4 做 1~2 的反面动作，最后半拍右转身对 5 点方向，双手叉腰；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5~7 右脚起横移步柔肩拧转动律；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 左脚重心左转身体面向 1 点，右前点步面对 8 点方向，右手提腕，对 2 点方向斜下，左手压腕至右胯前。（图 3-43）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39355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第二节　蒙古族民间舞蹈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4854575"/>
            <a:ext cx="9494520" cy="2167255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要领提示：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※ 提膀立腰拔背、敞胸、重心略偏后呈微靠势，是蒙古族女子舞蹈的基本体态。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※ 目光远视，气息下沉，稳重、端庄、含蓄、柔中见刚，是蒙古族女子舞蹈的审美特征。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6210" y="1378585"/>
            <a:ext cx="6800215" cy="33426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第二节　蒙古族民间舞蹈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1075055"/>
            <a:ext cx="9494520" cy="2167255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（二）胸背组合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音乐：4/4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准备：（8 拍）在台右，后体对 5 点方向候场。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1~8 左脚后撤成交叉位横碎步出场，做胸背前后手臂动作一次。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（2）（3）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重复（1）的动作两次。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（4）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 身体前俯含胸，踏步蹲，双手头前提腕；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 立身挺胸，双手胯前压腕；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 左脚上步成交叉位，面对 4 点方向斜上；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4~6 原地碎步左转，双手提腕至斜上手位；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7~8 落左脚成右后点步，双手经胸前压至胯前手位。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（5）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 右脚往旁打开八字位屈膝，做胯前端手；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 左脚撤至后点步位，右拧身对 2 点方向，双手肩前环动至胯前压手，挺胸；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3~4 做 1~2 的反面动作；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5~6 右脚起，对 2 点方向垫步，双手交叉里绕外送至体前斜下手位，身体前俯，左脚起垫步，双手交叉经头上打开至后端手，挺胸；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7~8 重复 5~6 动作。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第二节　蒙古族民间舞蹈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875030"/>
            <a:ext cx="9494520" cy="2167255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（6）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 右脚起平步两次，含胸，双手胯前斜下提腕；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 右脚起垫步一次，敞胸，双手胯前压腕；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 上左脚成踏步蹲，含胸，双手胯前斜下提腕，最后半拍左脚后撤左转身对 8 点成右脚前点步位，双手胯前压腕，挺胸；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 重心前移成左后踏步，做含胸提腕，最后半拍重心后移成右脚前点步位，胯前压腕，挺胸；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5~6 左脚起平步左转身一圈对 8 点方向，双手自胸前双推手经平开手至后端手位；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7~8 左脚往 5 点方向上步右吸腿跳，落右脚成左后踏步位，双手经头上交叉提压腕至后端手。（图3-44）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（7）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1~4 右脚起对 2 点方向垫步吸腿，拧转胸背两次；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 右脚起上步拧转身，双手做胯前端，压手各一次；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 前半拍右脚后撤一步，后半拍左脚撤步随之收右脚右转身，双手至肩前端手，体对 1 点方向；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7~8 做 5~6 的反面动作（不转身）。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（8）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1~2 左脚起左后转身对 5 点方向平步四步，同时挺胸，双手肩前环动至胯前压手；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 上左脚后吸腿，做含胸胯前端手；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 右脚后撤成左脚前点步位，左拧身甩手至斜上铲手，挺胸，目视 1 点方向；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5~6 左脚往旁横移蹉步，双手至胯前端手，右脚撤至左脚后，甩手至斜上铲手位，目视 6 点方向斜上；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7~8 右脚往旁横移蹉步，双手做胯前端手甩手至斜上铲手。最后半拍右转体对 7 点方向，随之收左脚成正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步位屈膝，胯前压手，含胸，面对 1 点方向。（图 3-45）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第二节　蒙古族民间舞蹈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1075055"/>
            <a:ext cx="9494520" cy="2167255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（9）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1~6 右脚重心，左脚踮脚做旁踏点，同时做胸背前后胯旁提压腕三次；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 含胸，8 右脚踮起左脚后抬，体对 2 点方向斜上挺胸，右手斜上手左手平开手交替提压腕。最后半拍落左脚成正步位，体对 2 点方向，双手胯前压腕，目视 1 点方向。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（10）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做（9）的反面动作。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（11）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1~8 左脚起左转身平步走两圈，同时做胸前划分手经平开手至后端手，体对 1 点方向。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（12）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1~2 右脚起往 4 点方向蹉步，左脚后撤成踏步，体对 2 点方向，面对 8 点方向，同时做胯前端甩手至左手斜上右手平开手，目视 8 点方向斜上；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3~4 做 1~2 的反面动作；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5~6 重复 1~2 的动作；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7~8 左别吸腿拧身转一圈，右手斜上，左手斜下，体对 1 点方向。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（13）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1~4 右脚上至正步位为重心，左脚踮脚做旁踏点，同时做胸背前后胯前手位提压腕四次；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5~8 左转身对 5 点方向下板腰。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（14）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1~2 双手平开手位抖手右旁移；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3~4 做 1~2 的反面动作；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5~6 加快一倍重复 4 动作；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7~8 挺胸，挑腰起。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第二节　蒙古族民间舞蹈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1075055"/>
            <a:ext cx="9494520" cy="2167255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（15）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1~2 右拧身胸背柔臂；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3~4 左拧身胸背柔臂；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5~6 重复 1~2 动作；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 左拧身胸背柔臂；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 脚上步立起，右拧身胸背柔臂，体对 5 点方向。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（16）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1~2 右脚起对 5 点方向平步三次，含胸，双手提腕至头上手位，身体前俯。最后一拍双脚踮起右转身对 1 点方向；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3~4 右脚起平步后退四次，挺胸，双手压腕至胯前手；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5~8 平步，进四步、退四步，其他动作同 1~2，最后半拍左脚往左迈步。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（17）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1~4 右脚起平步右转一圈，体对 1 点方向，双手胸前推划手经平手位至斜后端手；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5~6 左脚对 8 点方向迈步成正步位屈膝，身体前俯，双手对 8 点方向斜下提腕；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7~8 右脚往 4 点方向撤步，左脚随之后撤成踏步位，挺胸，双手至后端手位，目视 1 点方向。（图3-46）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第二节　蒙古族民间舞蹈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4963160"/>
            <a:ext cx="9494520" cy="2167255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要领提示：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※ 动作幅度的大小、速度的快慢、力度的强弱，对比要鲜明，动作的转换要与呼吸紧密配合。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6550" y="1200150"/>
            <a:ext cx="6438265" cy="33045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第二节　蒙古族民间舞蹈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3019425" y="1051560"/>
            <a:ext cx="9494520" cy="2167255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（三）肩组合</a:t>
            </a:r>
            <a:endParaRPr lang="zh-CN" altLang="en-US" sz="1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音乐：2/4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准备：（4 拍）体对 1 点方向，自然位。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（1）1~8 右脚对 8 点方向上一步成左后点步位，双手叉腰硬肩四次，最后半拍左脚重心。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（2）1~4 右脚往 2 点方向上步左脚随之至正步位，身体前俯，硬肩四次；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5~8 身体后靠，硬肩四次，最后半拍双脚踮起，身体转对 8 方向。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（3）1~8 右转身平步一圈转对 2 点方向，同时硬肩八次。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（4）1~8 做（3）的反面动作。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（5）1~4 右脚起，右转身对 3 点方向平步四次，柔肩，最后一拍右转身对7 点方向；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5~8 重复 1~4 动作。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（6）1 右脚起对 8 点方向上步，出左肩；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2 左脚直腿划向 7 点方向旁点，出右肩；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3 重心移至右脚，出左肩；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4 左脚对 2 点方向上步，出右肩；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5 右脚踏地，肩不动；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6 重心移回右脚，左前吸腿，出左肩，目视 8 点方向；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6460" y="1891030"/>
            <a:ext cx="1724025" cy="30759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第二节　蒙古族民间舞蹈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3019425" y="1499235"/>
            <a:ext cx="9494520" cy="2167255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 落左脚为重心，右后点步，出右肩；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8 重心移回右脚，左脚前点，左肩，身体微含。（图 3-47）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（7）1~8 做（6）的反面动作。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（8）1~4 右脚起两拍一次对 1 点方向垫步，双肩两次；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5~8 对 8 点、2 点方向各做一次 1~4 动作。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要领提示：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※ 做肩部动作必须要自然、松弛、灵活。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※ 硬肩有力，要有顿挫感，柔肩柔韧，连绵不断。双肩“一步分两步走”，有弹而脆切不可肩、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脚一顺边。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6460" y="1891030"/>
            <a:ext cx="1724025" cy="30759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第二节　蒙古族民间舞蹈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537970" y="920115"/>
            <a:ext cx="10282555" cy="2167255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（四）柔臂综合组合</a:t>
            </a:r>
            <a:endParaRPr lang="zh-CN" altLang="en-US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音乐：2/4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准备：（8 拍）体对 5 点方向，左脚后踏步位，双手胯前压手位，最后半拍左转身对2 点方向。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（1）1~4 左脚往 2 点方向上步成大掖步位，双手经胸前做软手四次打开至平手位，目视 8 点方向左脚前点，双手划至胸前。最后半拍右脚划向 8 点方向前点；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5~8 做（1）1~4 的反面动作。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（2）1~2 重心慢移至左脚，身体往 3 点方向横移、抖手，左臂稍稍夹回，目视 1 点方向；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3 做 1~2 的反面动作；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4 右脚往 2 点方向上步，左脚跟上至前点步位，双脚踮起，右手提腕至斜上手位，左手至胯旁压手，目视 2 点方向；          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最后半拍左脚跟落地为重心，右脚前点，身体转对 3 点方向，双手落至胸前，身体微含；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5~8 左脚重心，右脚前点步位碾转四次成体对 8 点方向，双手软手经胸前打开成左手斜上手、右手平开手位，身体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往右后靠拧对 1 点方向。最后半拍左转身成右脚后踏步位，双盖手至胸前手位。（图3-48）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（3）1~4 右脚后踏步，双手动作同第一组；5~8 重复 1~4 动作。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（4）1~4 重复（2）1~4；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5 右脚往 6 点方向上步，左脚跟至前点步位，右手至斜上手位提腕，左手至胯旁手位压腕，6 静止；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7~8 右脚起往 2 点方向撤垫步，保持前舞姿软手两次。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第一节　藏族民间舞蹈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1398905"/>
            <a:ext cx="8588375" cy="4699000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一、体态特点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1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藏族民间舞蹈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是农牧文化和宗教文化融合而成的，是漫长的封建农奴制度，政教合一的政权形式，以及藏传佛教迎合人们精神生活需要的结果。藏族舞蹈有着独特的体态动律特征，身体重心偏前，上身微向前送或 90 度前俯状。在表演风格上，</a:t>
            </a: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“堆谐”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朴实自如，踢、踏、悠、摆、跳，潇洒灵活；</a:t>
            </a: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“谐”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优美、流畅，屈伸连绵不断；</a:t>
            </a: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“果谐”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洒脱奔放，上身有起有伏，脚下灵活多变；</a:t>
            </a: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“卓”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豪迈粗犷，踏跳、翻、甩，柔颤多变，沉稳有力。各种门类的藏族舞无论怎样多变，在动律上都有一个共同特征：在膝部分别有连续不断的或小而快、有弹性的颤动，或者连绵不断的屈伸，呈现出不同的力度、幅度、速度，使舞蹈有一种独具特色的风格样式。连续不断地颤动或者屈伸，在步伐上形成重心的移动，带动了松弛的上肢运动。藏族舞的手臂动作，大都是附随而动的，膝关节无论是颤动还是屈伸，在训练上都要求保持一种松弛的运动状态，兼有柔韧性和弹性。上身动作，要求不能主动，而是与膝关节运动保持相适应的动作，以“踢踏”和“弦子”表现最为突出。藏族女性舞蹈的体态特征：含胸、垂臂、松腰、懈跨、上身前倾，在舞蹈运动中习惯于将多流动、多变化的下身动作与上身动作相随，形成自如悠然的舞蹈风格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第二节　蒙古族民间舞蹈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537970" y="1148715"/>
            <a:ext cx="10282555" cy="2167255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（5）（6）上右脚成左后踏步位，手心对上，两拍一次做软手八次。最后半拍右手提至斜上手，左手压至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胯旁手位。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（7）1~2 撤左脚后移重心，上下柔臂，身体拧对 4 点方向；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3~4 撤右脚做 1~2 的反面动作；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5~7 重复 1~3 动作；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8 双脚踮起，右手提腕至斜上手位，左手压腕至胯旁手位。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（8）1~3 保持舞姿，原地碎步左转对 2 点方向；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4 吸左腿，右手斜上手位提腕，左手胯旁压腕；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5~6 左脚起平步三步，经 2 点方向往 8 点方向走半弧线，最后半拍吸右腿，右转身对 3 点方向，左手提腕至斜上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手位，右手压腕至胯旁；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7~8 碎步，柔臂两次，往 3 点方向下场。（图 3-49）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（9）1~8 从台右后出场，右脚起，两拍一次走横移步，体旁上下柔臂两次。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（10）1~4 重复（9）1~4 动作一次；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5~8 快一倍重复 1~4 动作。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（11）（12）重复（9）（10），最后半拍右脚上步，右手斜上手位提腕，左手斜下手位压腕。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第二节　蒙古族民间舞蹈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537970" y="939165"/>
            <a:ext cx="10282555" cy="2167255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（13）1~6 左转身左脚起往 1 点方向上步，两拍一次做上下柔臂，体对 1 点方向；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7 重心移至右脚，右手斜上手位柔臂，左手斜下手位柔臂，体对 2 点方向；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8 重心移至左脚，右手斜下手位柔臂，左手斜上手位柔臂，体对 1 点方向。（图 3-50）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（14）1~2 右脚往 1 点方向上步，右手斜上手位柔臂，左手斜下手位柔臂；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3 左脚往 8 点方向上步，身体左拧对 5 点方向，左手提至斜上手位，右手压至胸前手位，目视 5 点方向；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4 保持舞姿右小腿抬起，左脚踮起；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5~8 落右脚走碎步，经左前向右后走一个弧形，双手在身体左旁软手，体对 8 点方向。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（15）1~2 右转身对 5 方向，左脚往 3 点方向迈步，右脚随之至后踏步，后背手左横摆扭；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3~4 右横摆扭；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5~8 右脚起后撤步横摆扭四次。最后半拍双起单落左转身，成右脚后踏步位，双手经提压腕头上分手。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（16）1 双手对 8 点方向提腕，体对 1 点方向，目视 8 点方向；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2~4 静止，最后半拍右转身对 5 点方向，双手至肩前；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5~8 右脚起平步四步，平开手位手心向上，软手柔臂四次。最后半拍吸左腿右转身对 2 点方向，右手斜上提腕，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左手斜下压腕。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（17）1~2 落左脚，碎步经 2 点方向往 8 点方向走“S”形，拧转柔臂；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3~4 做 1~2 的反面动作，最后半拍右转对 6 点方向；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5~8 经 6 点方向往 4 方向碎步走“S”形，拧转柔臂，最后半拍转对 2 点方向，吸左腿。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第二节　蒙古族民间舞蹈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537970" y="939165"/>
            <a:ext cx="10530840" cy="2167255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（18）1~2 三步一吸，经 2 点方向往 8 点方向走“S”形，拧转柔臂；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3~4 做 1~2 的反面动作，最后一拍转对 6 点方向；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5~6 经 6 点方向往 4 点方向走碎步，拧转柔臂；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7~8 右脚往 5 点方向上步，右转身对 1 点方向正步位屈膝，双手经头上盖至胯前手位。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（快板）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（19）（20）右起八次划圆动律，双手慢起至胸前。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（21）1~8 右脚起往 8 点方向走进退步，双手八字绕圆两次。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（22）1~2 右脚往 8 点方向上步，右肩划圆；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3~4 重心撤至左脚，右脚前点步位，左前腿双搭手，身体靠向右后跳换脚成右脚后踏步，双手对 8点方向斜前压腕；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5~6 右转身对 1 点方向，双手提腕至斜上手位；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7 左脚后踏步，双手落下叉腰；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8 静止。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（23）（24）右脚前点，双手斜下手位绕圆。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（25）（26）右脚起碎步往 8 点方向流动，双手胸前手位大八字绕圆四次。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（27）（28）右脚起进退步，队形集中，双手八字绕圆。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（29）1~8 右脚起进退步，队形散开，双手八字绕圆。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第二节　蒙古族民间舞蹈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537970" y="939165"/>
            <a:ext cx="10530840" cy="2167255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（30）1~6 重复（22）1~6 动作；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7 右脚往 8 点方向上步成大掖步，双手经左下弧线，成右手对 2 点方向斜 4 上手位提腕，左手至胸前手位压腕，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体对 1 点方向，目视 2 点方向；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8 静止。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55645" y="2265680"/>
            <a:ext cx="7095490" cy="3123565"/>
          </a:xfrm>
          <a:prstGeom prst="rect">
            <a:avLst/>
          </a:prstGeom>
        </p:spPr>
      </p:pic>
      <p:sp>
        <p:nvSpPr>
          <p:cNvPr id="5" name="TextBox 32"/>
          <p:cNvSpPr txBox="1"/>
          <p:nvPr/>
        </p:nvSpPr>
        <p:spPr bwMode="auto">
          <a:xfrm>
            <a:off x="1537970" y="5387975"/>
            <a:ext cx="10530840" cy="2167255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要领提示：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※ 做柔臂组合时，要将上下、拧转、绕圆、横摆扭等不同的动律变化有机地融合起来，加上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队形变化，要求身体紧紧地围绕着“腰”这个轴心，形神兼备，舞得稳重、端庄、舒展、细腻。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815663" y="2082084"/>
            <a:ext cx="4559300" cy="1906905"/>
            <a:chOff x="1475412" y="2196384"/>
            <a:chExt cx="4559300" cy="1906905"/>
          </a:xfrm>
        </p:grpSpPr>
        <p:sp>
          <p:nvSpPr>
            <p:cNvPr id="6" name="Freeform 31"/>
            <p:cNvSpPr/>
            <p:nvPr/>
          </p:nvSpPr>
          <p:spPr>
            <a:xfrm rot="18889361">
              <a:off x="2802608" y="2196384"/>
              <a:ext cx="1906283" cy="1906283"/>
            </a:xfrm>
            <a:custGeom>
              <a:avLst/>
              <a:gdLst>
                <a:gd name="connsiteX0" fmla="*/ 138525 w 4010024"/>
                <a:gd name="connsiteY0" fmla="*/ 138526 h 4010025"/>
                <a:gd name="connsiteX1" fmla="*/ 138525 w 4010024"/>
                <a:gd name="connsiteY1" fmla="*/ 3871499 h 4010025"/>
                <a:gd name="connsiteX2" fmla="*/ 138526 w 4010024"/>
                <a:gd name="connsiteY2" fmla="*/ 3871499 h 4010025"/>
                <a:gd name="connsiteX3" fmla="*/ 3871498 w 4010024"/>
                <a:gd name="connsiteY3" fmla="*/ 3871499 h 4010025"/>
                <a:gd name="connsiteX4" fmla="*/ 3871499 w 4010024"/>
                <a:gd name="connsiteY4" fmla="*/ 3871499 h 4010025"/>
                <a:gd name="connsiteX5" fmla="*/ 3871499 w 4010024"/>
                <a:gd name="connsiteY5" fmla="*/ 138526 h 4010025"/>
                <a:gd name="connsiteX6" fmla="*/ 3871498 w 4010024"/>
                <a:gd name="connsiteY6" fmla="*/ 138526 h 4010025"/>
                <a:gd name="connsiteX7" fmla="*/ 138526 w 4010024"/>
                <a:gd name="connsiteY7" fmla="*/ 138526 h 4010025"/>
                <a:gd name="connsiteX8" fmla="*/ 0 w 4010024"/>
                <a:gd name="connsiteY8" fmla="*/ 0 h 4010025"/>
                <a:gd name="connsiteX9" fmla="*/ 4010024 w 4010024"/>
                <a:gd name="connsiteY9" fmla="*/ 0 h 4010025"/>
                <a:gd name="connsiteX10" fmla="*/ 4010024 w 4010024"/>
                <a:gd name="connsiteY10" fmla="*/ 4010025 h 4010025"/>
                <a:gd name="connsiteX11" fmla="*/ 0 w 4010024"/>
                <a:gd name="connsiteY11" fmla="*/ 4010025 h 401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010024" h="4010025">
                  <a:moveTo>
                    <a:pt x="138525" y="138526"/>
                  </a:moveTo>
                  <a:lnTo>
                    <a:pt x="138525" y="3871499"/>
                  </a:lnTo>
                  <a:lnTo>
                    <a:pt x="138526" y="3871499"/>
                  </a:lnTo>
                  <a:lnTo>
                    <a:pt x="3871498" y="3871499"/>
                  </a:lnTo>
                  <a:lnTo>
                    <a:pt x="3871499" y="3871499"/>
                  </a:lnTo>
                  <a:lnTo>
                    <a:pt x="3871499" y="138526"/>
                  </a:lnTo>
                  <a:lnTo>
                    <a:pt x="3871498" y="138526"/>
                  </a:lnTo>
                  <a:lnTo>
                    <a:pt x="138526" y="138526"/>
                  </a:lnTo>
                  <a:close/>
                  <a:moveTo>
                    <a:pt x="0" y="0"/>
                  </a:moveTo>
                  <a:lnTo>
                    <a:pt x="4010024" y="0"/>
                  </a:lnTo>
                  <a:lnTo>
                    <a:pt x="4010024" y="4010025"/>
                  </a:lnTo>
                  <a:lnTo>
                    <a:pt x="0" y="4010025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id-ID">
                <a:solidFill>
                  <a:schemeClr val="accent2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475412" y="3396534"/>
              <a:ext cx="4559300" cy="706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spc="600" dirty="0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傣族民间舞蹈</a:t>
              </a:r>
              <a:endParaRPr lang="zh-CN" altLang="en-US" sz="4000" b="1" spc="6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038147" y="2720894"/>
              <a:ext cx="1702435" cy="5835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200" spc="600" dirty="0">
                  <a:solidFill>
                    <a:srgbClr val="FF0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第三节</a:t>
              </a:r>
              <a:endParaRPr lang="zh-CN" altLang="en-US" sz="3200" spc="600" dirty="0">
                <a:solidFill>
                  <a:srgbClr val="FF0000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775471" y="1043825"/>
            <a:ext cx="4683995" cy="495903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03560" y="1043825"/>
            <a:ext cx="4683995" cy="49590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第三节　傣族民间舞蹈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1398905"/>
            <a:ext cx="6824345" cy="4110990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一、体态特点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傣族舞蹈具有优美、含蓄、灵巧、质朴的基本风格特征。“三道弯”的“ S”形身体姿态是傣族民间舞蹈的基本体态，躯体的三道弯——头、胯、膝；手臂的三道弯——肩、肘、手腕；腿部三道弯——髋、膝、脚，三道弯有</a:t>
            </a: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顺体态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逆体态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之分。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顺体态：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身体 1 点方向，下巴眼睛 8 点方向斜上方，左脚重心，右脚旁点丁字步双手叉腰，微下右旁腰，展胸上提 8 点方向。（图 3-51）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52510" y="1715135"/>
            <a:ext cx="1924050" cy="34283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第三节　傣族民间舞蹈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2035810"/>
            <a:ext cx="5099685" cy="2785745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逆体态：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身体 1 点方向，下巴眼睛 2 点方向斜下方，左脚重心，右脚旁点丁字步双手叉腰，展胸，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身体顺右膝方向延伸倾斜。（图 3-52）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52640" y="1571625"/>
            <a:ext cx="2352675" cy="37141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第三节　傣族民间舞蹈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1398905"/>
            <a:ext cx="10243185" cy="4110990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二、基本动作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（一）基本手形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掌形：四指并拢，虎口张开，大拇指用力推向掌心，手掌用力，手指上翘。（图 3-53）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爪形：食指第二关节向内弯曲，大拇指第一关节弯曲（亦可伸直），两指相对呈“ C”状，其余三指扇状打开，使整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个手形像孔雀的脚爪。（图 3-54）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冠形：食指指尖立于大拇指指腹上，形成“ O”形，其余三指扇状张开，整个手形像孔雀的头。（图 3-55）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喙形：也称“嘴形”。食指与大拇指前伸相捏，其余三指扇形状张开，整个手形像孔雀的嘴巴。（图 3-56）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 叶形：也称“扇形”。关闭虎口，大拇指向食指靠拢，其余三指扇形张开，手掌和五个手指有力地伸直上翘，整个手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形像椰树的叶子。（图 3-57）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 屈掌：大拇指伸出，其余四指并拢，从第三关节向掌心弯曲，指腹不贴手掌。屈掌手通常用于手位和舞姿变化的过渡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性动作。（图 3-58）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第三节　傣族民间舞蹈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0655" y="941705"/>
            <a:ext cx="6790690" cy="25615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7780" y="3662680"/>
            <a:ext cx="7076440" cy="25425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第三节　傣族民间舞蹈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1398905"/>
            <a:ext cx="10243185" cy="4110990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（二）手的基本动作</a:t>
            </a:r>
            <a:endParaRPr lang="zh-CN" altLang="en-US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endParaRPr lang="zh-CN" altLang="en-US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立掌手：掌形手，指尖向上，掌心向外。（图 3-59）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横立掌：立掌手，手指尖对外，手背对上，掌心对下，手腕与手背平行。（图 3-60）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上提腕立掌手：掌形手，手腕上提，掌心向下，指尖上翘。（图 3-61）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侧提腕立掌手：提腕手，手背向前，手心向后。（图 3-62）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 按掌手：掌形手，手背在上，掌心向下。（图 3-63）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 托掌：掌形手，掌心向上，指尖向外，手肘对下。（图 3-64）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7. 摊掌：掌形手，掌心向外，指尖下垂。（图 3-65）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第一节　藏族民间舞蹈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1119505"/>
            <a:ext cx="8588375" cy="2346325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二、基本动作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（一）基本体态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自然体态：自然站立，懈胯、微含胸，眼睛平视。（图 3-1）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（二）基本手形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长袖状态：五指自然伸直并拢。（图 3-2）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91255" y="3124835"/>
            <a:ext cx="4809490" cy="3418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第三节　傣族民间舞蹈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3905" y="1027430"/>
            <a:ext cx="8123555" cy="51619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第三节　傣族民间舞蹈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1089660"/>
            <a:ext cx="10243185" cy="4110990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（三）手位</a:t>
            </a:r>
            <a:endParaRPr lang="zh-CN" altLang="en-US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一位手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前一位手：双手胯前按掌，虎口对身体。（图 3-66）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旁一位手：双手胯旁按掌，指尖对前。（图 3-67）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后一位手：双手胯旁斜后提腕。（图 3-68）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3505" y="3110230"/>
            <a:ext cx="6904990" cy="32092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第三节　傣族民间舞蹈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1089660"/>
            <a:ext cx="10243185" cy="4110990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二位手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二位单手：一手胯前按掌、一手胸前立掌。（图 3-69）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二位双手：①双手胸前交叉立掌。（图 3-70）②双手前伸立掌。（图 3-71）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9730" y="2625725"/>
            <a:ext cx="6352540" cy="31807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第三节　傣族民间舞蹈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984885"/>
            <a:ext cx="10243185" cy="4110990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三位手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双手头顶提腕立掌，两腕相对。（图 3-72）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 四位手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一手头顶提腕立掌，另一手胸前侧提腕。（图 3-73）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 五位手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一手头顶上方托掌，另一手旁平位立掌。（图 3-74）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3810" y="3204845"/>
            <a:ext cx="7105015" cy="33997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第三节　傣族民间舞蹈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984885"/>
            <a:ext cx="10243185" cy="4110990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 六位手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一手旁平侧提腕，另一手胸前侧提腕。（图 3-75）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 七位手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双手体旁立掌。（图 3-76）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15360" y="2811145"/>
            <a:ext cx="5161915" cy="32092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第三节　傣族民间舞蹈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984885"/>
            <a:ext cx="10243185" cy="4110990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（四）脚位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正步位：双脚内缘相贴，脚尖对正前方。（图 3-77）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八字位：在正步位基础上，双脚脚尖向外打开，称小八字位。在小八字位基础上，右脚旁迈一步，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两脚距离与肩同宽，为“大八字位”。（图 3-78）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丁字位：以右为例，在小八字位的基础上，右脚在左脚足弓内缘的延伸线处，相距半脚距离，脚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尖外开。（图 3-79）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6405" y="3316605"/>
            <a:ext cx="6219190" cy="2656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第三节　傣族民间舞蹈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1156335"/>
            <a:ext cx="10243185" cy="4110990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点丁字位：在丁字位基础上，右脚脚掌点地。（图 3-80）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 勾点丁字位：在丁字位基础上，右脚脚后跟点地。（图 3-81）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 之字位：在小八字位基础上，右脚落左脚正前方一脚距离处，右脚跟接左脚尖。（图 3-82）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0655" y="2837180"/>
            <a:ext cx="6790690" cy="25996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第三节　傣族民间舞蹈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1156335"/>
            <a:ext cx="10243185" cy="4110990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7. 点之字位：在之字位基础上，右脚脚掌点地。（图 3-83）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8. 勾点之字位：在之字位基础上，右脚脚跟点地。（图 3-84）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 旁点地位：以右为例，双脚在正步位基础上，左脚重心，右脚脚掌点地。（图 3-85）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1300" y="2975610"/>
            <a:ext cx="6628765" cy="25615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第三节　傣族民间舞蹈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1156335"/>
            <a:ext cx="10243185" cy="4110990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 旁靠步位：以右为例，左脚重心全脚着地，右脚旁点，大脚趾内侧着地，双膝自然放松。（图3-86）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11. 踏步位：以右为例，左脚重心全脚着地，右脚在左脚脚后跟后方一拳处，前脚掌着地，脚跟力气。（图 3-87）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12. 后靠步位：以右为例，左脚重心，右脚离地脚内缘贴靠在左脚腕后方，右脚自然勾脚。（图3-88）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5125" y="3009265"/>
            <a:ext cx="6381115" cy="27330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第三节　傣族民间舞蹈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979805"/>
            <a:ext cx="10243185" cy="4110990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三、舞蹈组合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（一）屈伸后踢动律组合</a:t>
            </a:r>
            <a:endParaRPr lang="zh-CN" altLang="en-US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音乐：4/4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准备：面对 1 点方向，正步位准备，5~8 胸前合掌，双手叉腰。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（1）原地屈伸四拍一次，做二次。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（2）重复（1）。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（3）原地屈伸两拍一次，做四次。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（4）原地屈伸四拍一次，做两次。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（5）原地勾脚后踢屈伸右脚，四拍一次，做两次。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（6）1~4 原地右脚勾脚后踢屈伸，两拍一次，做两次；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5~8 原地右脚勾脚后踢屈伸，四拍一次，做一次。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（7）原地左脚勾脚后踢屈伸，四拍一次，做两次。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（8）1~4 原地左脚勾脚后踢屈伸，两拍一次，做两次；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5~8 原地左脚勾脚后踢屈伸，四拍一次，做一次。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（9）交替原地勾脚后踢屈伸，两拍一次，做二次。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（10）重复（9）。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第一节　藏族民间舞蹈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1024255"/>
            <a:ext cx="9633585" cy="1788160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（三）基本手位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扶胯：五指自然并拢，双手掌心扶在腰胯两侧，肘的方向与身体两侧平行。（图 3-3）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单背袖：一手扶胯，一手屈臂上举于肩上，手心向前，大臂与小臂成 90 度夹角。（图 3-4）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旁展单提袖：一手头上方提袖，手心向下，一手臂体侧抬起，略低于肩膀，手腕放松，手心向下。（图 3-5）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4335" y="2670810"/>
            <a:ext cx="6323965" cy="34093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第三节　傣族民间舞蹈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1122680"/>
            <a:ext cx="10243185" cy="4110990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（11）1~4 踢右腿落成，右腿旁点丁字位；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5~8 右腿旁点丁字位屈伸四拍一次，做一次。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（12）右腿旁点丁字位屈伸两拍一次，做四次。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（13）1~2 右腿旁点丁字位屈伸一拍一次，做两次；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3~4 不动；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5~8 踢右腿落重心，成左腿旁点丁字位。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（14）左腿旁点丁字位屈伸四拍一次，做两次。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（15）左腿旁点丁字位屈伸两拍一次，做四次。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（16）1~4 左腿旁点丁字位屈伸一拍一次，做四次；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5~6 不动；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7~8 踢左腿落正步位。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（17）交替勾踢步前进，两拍一次，做四次。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（18）交替勾踢步后退，两拍一次，做四次。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（19）（20）交替勾踢步转圈一周，两拍一次，做八次。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结束：双手合掌行礼。（图 3-89）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00825" y="1894840"/>
            <a:ext cx="1581150" cy="34855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405495" y="2883535"/>
            <a:ext cx="3137535" cy="1706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1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要领提示：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※ 屈伸动律重拍在下。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※ 膝部的屈伸动律要与呼吸配合。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※ 后踢动作要求小腿以脚后跟主动快速勾脚后踢。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第三节　傣族民间舞蹈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979805"/>
            <a:ext cx="10243185" cy="4110990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（二）表演性组合</a:t>
            </a:r>
            <a:endParaRPr lang="zh-CN" altLang="en-US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音乐：4/4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准备：舞台中后区，背对 1 点方向，左膝单跪地，右腿 7 点方向伸出，左手胯旁按掌，右手提腕，手上三位喙形，眼看 6 点方向。（图 3-90）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76775" y="2592705"/>
            <a:ext cx="2837815" cy="32473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第三节　傣族民间舞蹈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951230"/>
            <a:ext cx="10243185" cy="4110990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（1）1 左手手腕绕动，2 提肘压腕，左手指尖 3 点方向，3 右手手腕绕动，4 提腕压指尖 7 点方向；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5~8 右手手腕抖动。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（2）1~4 收右腿双跪地，头移至 3 点方向，右手、左手分别经肩前腋下低头钻向右；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5~8 落成双腿双跪立，左手提肘屈抬臂，右手夹肘翘指屈抬臂，抬头眼看 4 点方向上方。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（3）1 右手斜上位提腕，2 左手斜上位提腕，3 抬头下胸腰，双手胸前交叉，4 还原双手斜上位提腕；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5~8 向后下腰，双手旁开立掌手至肩平位。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（4）1~4 回腰；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5~6 出左腿旁开点地，双手腕相靠轻点两下；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7 含胸双手从左旁推至 7 方向，8 展胸抬头延伸。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（5）1~2 收手回，3~4 双手提裙位，5~8 站立。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（6）1~4 半脚碎步移动至后区，5~8 双手打开原地转圈后面对 1 方向。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（7）（8）之字形移动点跳步至左前区。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（9）1~6 慢蹲快起后踢步配合夹肘曲抬臂，2 拍一个，做 3 个，7 主力脚立半脚掌，8 保持停留。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（10）错平后退移动向后至中区，双手臂划圈抡八字。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（11）提步落成顺体态。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（12）1~4 横脆扭头 3 下；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5~8 提颈环视。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第三节　傣族民间舞蹈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951230"/>
            <a:ext cx="10243185" cy="4110990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（13）1~4 前后揉肩；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5~8 碎抖肩。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（14）横摆胯小步向前走步，手臂自然摆动，走 4 步。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（15）双立半脚掌，落成头 3 方向，臀部 7 方向后翘胯。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（16）1~2 前顶胯；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3~4 身体波浪从下至上；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5~8 从上至下波浪。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（17）1 左顶胯，2 右顶胯；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3~4 从后向前顶胯；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5~8 胯不动，双手一次交叉绕动形成架肘屈抬臂。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（18）横摆胯走步自转一圈。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（19）1~2 屈掌腰间手夹肘，右腿勾脚后踢；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3~4 落成提膝点方向地，双手四位手，回头回眸；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5~6 做 1~2 的反方向动作；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7~8 抬头，双手三位提腕。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（20）1~3 以左脚为点，右脚点地向左移动至 1 点方向，4 保持不动；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5~8 双手做左右双手臂大波浪，似“孔雀嬉水”慢慢下场。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77513" y="2082084"/>
            <a:ext cx="5236210" cy="1906905"/>
            <a:chOff x="1037262" y="2196384"/>
            <a:chExt cx="5236210" cy="1906905"/>
          </a:xfrm>
        </p:grpSpPr>
        <p:sp>
          <p:nvSpPr>
            <p:cNvPr id="6" name="Freeform 31"/>
            <p:cNvSpPr/>
            <p:nvPr/>
          </p:nvSpPr>
          <p:spPr>
            <a:xfrm rot="18889361">
              <a:off x="2802608" y="2196384"/>
              <a:ext cx="1906283" cy="1906283"/>
            </a:xfrm>
            <a:custGeom>
              <a:avLst/>
              <a:gdLst>
                <a:gd name="connsiteX0" fmla="*/ 138525 w 4010024"/>
                <a:gd name="connsiteY0" fmla="*/ 138526 h 4010025"/>
                <a:gd name="connsiteX1" fmla="*/ 138525 w 4010024"/>
                <a:gd name="connsiteY1" fmla="*/ 3871499 h 4010025"/>
                <a:gd name="connsiteX2" fmla="*/ 138526 w 4010024"/>
                <a:gd name="connsiteY2" fmla="*/ 3871499 h 4010025"/>
                <a:gd name="connsiteX3" fmla="*/ 3871498 w 4010024"/>
                <a:gd name="connsiteY3" fmla="*/ 3871499 h 4010025"/>
                <a:gd name="connsiteX4" fmla="*/ 3871499 w 4010024"/>
                <a:gd name="connsiteY4" fmla="*/ 3871499 h 4010025"/>
                <a:gd name="connsiteX5" fmla="*/ 3871499 w 4010024"/>
                <a:gd name="connsiteY5" fmla="*/ 138526 h 4010025"/>
                <a:gd name="connsiteX6" fmla="*/ 3871498 w 4010024"/>
                <a:gd name="connsiteY6" fmla="*/ 138526 h 4010025"/>
                <a:gd name="connsiteX7" fmla="*/ 138526 w 4010024"/>
                <a:gd name="connsiteY7" fmla="*/ 138526 h 4010025"/>
                <a:gd name="connsiteX8" fmla="*/ 0 w 4010024"/>
                <a:gd name="connsiteY8" fmla="*/ 0 h 4010025"/>
                <a:gd name="connsiteX9" fmla="*/ 4010024 w 4010024"/>
                <a:gd name="connsiteY9" fmla="*/ 0 h 4010025"/>
                <a:gd name="connsiteX10" fmla="*/ 4010024 w 4010024"/>
                <a:gd name="connsiteY10" fmla="*/ 4010025 h 4010025"/>
                <a:gd name="connsiteX11" fmla="*/ 0 w 4010024"/>
                <a:gd name="connsiteY11" fmla="*/ 4010025 h 401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010024" h="4010025">
                  <a:moveTo>
                    <a:pt x="138525" y="138526"/>
                  </a:moveTo>
                  <a:lnTo>
                    <a:pt x="138525" y="3871499"/>
                  </a:lnTo>
                  <a:lnTo>
                    <a:pt x="138526" y="3871499"/>
                  </a:lnTo>
                  <a:lnTo>
                    <a:pt x="3871498" y="3871499"/>
                  </a:lnTo>
                  <a:lnTo>
                    <a:pt x="3871499" y="3871499"/>
                  </a:lnTo>
                  <a:lnTo>
                    <a:pt x="3871499" y="138526"/>
                  </a:lnTo>
                  <a:lnTo>
                    <a:pt x="3871498" y="138526"/>
                  </a:lnTo>
                  <a:lnTo>
                    <a:pt x="138526" y="138526"/>
                  </a:lnTo>
                  <a:close/>
                  <a:moveTo>
                    <a:pt x="0" y="0"/>
                  </a:moveTo>
                  <a:lnTo>
                    <a:pt x="4010024" y="0"/>
                  </a:lnTo>
                  <a:lnTo>
                    <a:pt x="4010024" y="4010025"/>
                  </a:lnTo>
                  <a:lnTo>
                    <a:pt x="0" y="4010025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id-ID">
                <a:solidFill>
                  <a:schemeClr val="accent2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037262" y="3396534"/>
              <a:ext cx="5236210" cy="706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spc="600" dirty="0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维吾尔族民间舞蹈</a:t>
              </a:r>
              <a:endParaRPr lang="zh-CN" altLang="en-US" sz="4000" b="1" spc="6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837487" y="2710734"/>
              <a:ext cx="1702435" cy="5835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200" spc="600" dirty="0">
                  <a:solidFill>
                    <a:srgbClr val="FF0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第四节</a:t>
              </a:r>
              <a:endParaRPr lang="zh-CN" altLang="en-US" sz="3200" spc="600" dirty="0">
                <a:solidFill>
                  <a:srgbClr val="FF0000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775471" y="1043825"/>
            <a:ext cx="4683995" cy="495903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03560" y="1043825"/>
            <a:ext cx="4683995" cy="49590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第四节　维吾尔族民间舞蹈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979805"/>
            <a:ext cx="10243185" cy="4110990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一、体态特点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endParaRPr lang="zh-CN" altLang="en-US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维吾尔族舞蹈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要体现在“挺而不僵，颤而不窜”“脚下不离散，上身撒得开”的风格特点上，加以身体各部位动作与面部（眼睛、眉毛）的配合传达来体现维吾尔族舞蹈的灵活多变、豪放风趣、柔美协调等特点。其主要体现在：</a:t>
            </a: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①膝关节的连续微颤；②颈部的移动；③手腕的变化；④快速多变的旋转；⑤音乐节奏的切分和附点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基本体态：</a:t>
            </a: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立腰、拔背、垂肩、收腹、提胯，下颌微抬，双手自然下垂于体旁，不贴身体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。（图 3-91）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9080" y="3099435"/>
            <a:ext cx="1514475" cy="35902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第四节　维吾尔族民间舞蹈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875030"/>
            <a:ext cx="10243185" cy="4110990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二、基本动作</a:t>
            </a:r>
            <a:endParaRPr lang="zh-CN" altLang="en-US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（一）基本手形</a:t>
            </a:r>
            <a:endParaRPr lang="zh-CN" altLang="en-US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掌形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四指并拢，大拇指自然张开。（图 3-92）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花形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中指弯曲微向前伸，拇指靠近中指，其余手指微屈，手形如花骨状。（图 3-93）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拳形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五指自然内屈，大拇指贴食指指盖，手握空心拳。（图 3-94）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 小刀手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小刀手也称“拇指冲”，大拇指伸出，其余四指屈向掌心，做空握拳状。（图 3-95）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6740" y="4393565"/>
            <a:ext cx="7761605" cy="21812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第四节　维吾尔族民间舞蹈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875030"/>
            <a:ext cx="10243185" cy="4110990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（二）基本手位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一位手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双手压腕花形手于体侧胯旁。（图 3-96）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二位手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双手压腕于胸前，手心对外，两手上下垂直，中间一拳距离。（图 3-97）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三位手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双手头顶上方推腕，手心对上，指尖相对，肘关节微向前。（图 3-98）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635" y="3267075"/>
            <a:ext cx="6857365" cy="33521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第四节　维吾尔族民间舞蹈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1084580"/>
            <a:ext cx="10243185" cy="4110990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 四位手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①一手头顶推腕，另一手胸前压腕立掌。（图 3-99）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②左（右）手头顶推腕，右（左）放于左（右）腰部。（图 3-100）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6835" y="2569210"/>
            <a:ext cx="4418965" cy="3514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第四节　维吾尔族民间舞蹈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913130"/>
            <a:ext cx="10243185" cy="4110990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 五位手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一手头顶上方推腕，另一手旁平位立掌。（图 3-101）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 六位手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一手旁平位立掌，另一手胸前立掌。（图 3-102）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 七位手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双手体旁立掌。（图 3-103）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8875" y="3149600"/>
            <a:ext cx="7333615" cy="31711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第一节　藏族民间舞蹈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348740" y="1001395"/>
            <a:ext cx="10181590" cy="1788160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齐眉晃手：双手手臂自然下垂，动作时屈腕、屈肘，以腕带动两手于胸前交替晃动。右手顺时针划圆，左手逆时针划圆。齐眉晃手分为大、中、小三种，小者晃于腹前和胸前，中晃齐眉，大的晃手于头的前上方。（图 3-6）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晃盖手：一手晃，另一手屈臂立腕，手心抹，经上弧线从旁及里，形成上弧线的流动。单手的晃盖常见于腰旁、腹前。（图 3-7）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髋前划手：双手下垂，左右手先后在髋前从内向外至旁划圆，右手顺时针、左手逆时针在平面上划圆。髋前划手和齐眉晃手属于规律性连接，一手旁平位立掌，另一手胸前立掌。（图 3-8）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4980" y="3221990"/>
            <a:ext cx="6162040" cy="33331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第四节　维吾尔族民间舞蹈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913130"/>
            <a:ext cx="10243185" cy="4110990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 叉腰位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①花形叉腰：双手花形，掌心向下，食指贴于腰间，肘关节微向前。（图 3-104）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②虎口叉腰：双手掌形，虎口叉于腰间，肘关节微向前。（图 3-105）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③小刀手叉腰：拇指对后，叉于腰间，肘关节微向前。（图 3-106）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4005" y="2730500"/>
            <a:ext cx="6523990" cy="31521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第四节　维吾尔族民间舞蹈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913130"/>
            <a:ext cx="10243185" cy="4110990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 托帽位</a:t>
            </a:r>
            <a:endParaRPr lang="zh-CN" altLang="en-US" sz="1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①高位托帽：一手斜上方推腕立掌，一手托于耳上帽檐处。（图 3-107）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②中位托帽：一手旁平位花形立掌，一手托于耳上帽檐处。（图 3-108）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③低位托帽：一手花形单叉腰，一手托于耳上帽檐处。（图 3-109）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3030" y="2737485"/>
            <a:ext cx="6885940" cy="3037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第四节　维吾尔族民间舞蹈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913130"/>
            <a:ext cx="10243185" cy="4110990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 点肩位</a:t>
            </a:r>
            <a:endParaRPr lang="zh-CN" altLang="en-US" sz="1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一手虎口叉腰，一手指尖点与相对肩上，肘关节微抬起，手心在上。（图 3-110）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62550" y="2236470"/>
            <a:ext cx="1866900" cy="35807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第四节　维吾尔族民间舞蹈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1389380"/>
            <a:ext cx="10243185" cy="4110990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（三）基本脚位</a:t>
            </a:r>
            <a:endParaRPr lang="zh-CN" altLang="en-US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自然位：双脚八字向外打开。（图 3-111）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前点步：以右为例，左脚重心，全脚着地，脚尖外开，右脚在左脚脚心延伸线处，右脚前脚掌接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触地面，脚跟抬起，脚尖外开。（图 3-112）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斜前点地：以右为例，左脚重心，全脚着地，脚尖外开，右脚在左脚斜前方点地。（图 3-113）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旁点地位：以右为例，双脚在自然位基础上，左脚重心，右脚在左脚旁脚掌内侧点地。（图3-114）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 侧后点地：以右为例，双脚在自然位基础上，左脚重心，右脚在左脚侧后点地，双膝微靠。（图3-115）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 踏步位：以右为例，双脚在自然位基础上，左脚重心，右脚在左脚后侧前脚掌点地，双膝微靠。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（图 3-116）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第四节　维吾尔族民间舞蹈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1105" y="841375"/>
            <a:ext cx="7209790" cy="59048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第四节　维吾尔族民间舞蹈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1103630"/>
            <a:ext cx="6065520" cy="4110990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三、舞蹈组合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（一）手位绕腕移颈组合</a:t>
            </a:r>
            <a:endParaRPr lang="zh-CN" altLang="en-US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音乐：2/4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准备：面对 1 点方向，自然脚位一位手准备。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（1）（2）保持不动。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（3）1~2 身体微转至 8 点方向，双手体前斜下位交叉手，身体重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心压至前脚掌，眼睛垂视；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3~8 平摊手打开至斜前位，眼睛从 8 点方向开始经过 1 点方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向、2 点方向，身体从 8 点方向到 1 点方向。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（4）1~2 呼吸延伸手臂；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3~8 吐气含胸，双手折小臂，指腹轻点肩前位。（图 3-117）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（5）1~4 双手从左平摊手打开；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5~8 绕腕 3 位手，花形手立掌。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81925" y="2260600"/>
            <a:ext cx="2476500" cy="37522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第四节　维吾尔族民间舞蹈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1589405"/>
            <a:ext cx="7161530" cy="4110990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（6）保持造型，一个八拍移颈。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（7）做（5）的相对动作。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（8）移颈。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（9）1~4 双手从左平摊手打开；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5~8 绕腕 5 位手，花形手立掌。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（10）移颈。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（11）做（9）相对动作。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（12）移颈。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（13）1~4 双手从左平摊手打开；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5~8 绕腕 4 位手，花形手立掌。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（14）移颈。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第四节　维吾尔族民间舞蹈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1427480"/>
            <a:ext cx="7161530" cy="4110990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（15）1~2 右手向下，左手向上对抗延伸；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3~6 右手下划半圆，左手上划半圆到左手到 3 位上，右手到右胯前；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7~8 双手绕腕形成反四位。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（16）移颈。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（17）1~4 双手从左平摊手打开；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5~8 绕腕 6 位手，花形手立掌。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（18）移颈。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（19）做（17）的相对动作。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（20）移颈。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（21）1~4 双手从胸前平摊手打开；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5~8 绕腕 7 位手，花形手立掌。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（22）1~4 移颈；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5~8 左手单叉腰，右手点肩结束。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第四节　维吾尔族民间舞蹈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836930"/>
            <a:ext cx="9953625" cy="4110990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（二）综合性组合</a:t>
            </a:r>
            <a:endParaRPr lang="zh-CN" altLang="en-US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音乐：2/4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准备：背对 1 点方向，左前踏步位，托帽式中后区准备。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Da 转身面对 1 点方向，低头含胸，双手提腕三位手，双立半脚掌。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（1）1~3 双手胸前交叉推手至二位，双立半脚掌碎步走动，4 踢右脚落前五位，右手托帽式；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5~8 保持姿态摇身点颤。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（2）1~2 右脚前点地，双手斜前摊手；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3~4 右脚回旁点地，双手绕腕五位手；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5~6 同 1~2；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7~8 跺右脚回正步位，双手经腋下穿掌头顶反手合十。（图 3-118）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（3）1~4 移颈 4 次；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5~8 双手左斜前方击掌抱拳。（图 3-119）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（4）1 右夏克 1；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2 以左脚为轴左转一圈，双手提腕三位手，身体 3 点方向；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3 左夏克；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4 右腿半蹲，左腿 3 方向绷脚前伸，身体拧向 1 点方向，双手六位手 7 点方向绕腕；（图 3-120）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5 收左脚立半脚掌，右手拉至三位；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6~8 舞姿不变，双脚小碎步移动。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第四节　维吾尔族民间舞蹈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1630" y="1938655"/>
            <a:ext cx="6628765" cy="31997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第一节　藏族民间舞蹈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348740" y="1001395"/>
            <a:ext cx="10181590" cy="1788160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前后摆手：两手下垂于身旁，向前后 45 度摆动，手腕主动，手臂摆动方向偏于身体中线。（图3-9）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横向摆手：两手臂自然下垂于身体两侧，单手横向摆动于身体前面和后面，手腕主动带动小臂，大臂附随。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（图 3-10）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平面摆手：两手臂自然下垂于身体两侧，单手起至旁，从外至里于胸前，成水平面摆动，手腕带动，手臂附随。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（图 3-11）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57525" y="2971165"/>
            <a:ext cx="6076315" cy="34283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第四节　维吾尔族民间舞蹈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836930"/>
            <a:ext cx="9953625" cy="4110990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（5）做（4）的反向动作。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（6）1~4 向右横移三步一抬五位手；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5~8 向左横移三步一抬。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（7）同（6）。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（8）1~2 双手从右甩向 8 点方向，手心对下，眼随手，同时收右脚并向左脚；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3~4 不动；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5~8 双手挑指 2 次。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（9）1~4 向右卷头卷胸腰，右脚旁垫步，左脚上步转一圈；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5~8 扶辫手后退。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（10）同（9）中 5~8 扶辫手后退。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（11）1~4 跺移步，右手点肩，上开手；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5~8 做反面动作。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（12）1~4 横垫步向左，双手上顶腕；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5~8 横垫步向右，双手下顶腕。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（13）同（12）。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（14）左手叉腰，右手折小臂送手指尖至 2 点方向，从 2 点方向移至 8 点方向，再至左点肩位，配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合移颈进行。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1717236" y="403712"/>
            <a:ext cx="606488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rPr>
              <a:t>第四节　维吾尔族民间舞蹈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 Heavy" panose="020F0902020204030203" pitchFamily="34" charset="0"/>
            </a:endParaRPr>
          </a:p>
        </p:txBody>
      </p:sp>
      <p:sp>
        <p:nvSpPr>
          <p:cNvPr id="3" name="TextBox 32"/>
          <p:cNvSpPr txBox="1"/>
          <p:nvPr/>
        </p:nvSpPr>
        <p:spPr bwMode="auto">
          <a:xfrm>
            <a:off x="1717040" y="1284605"/>
            <a:ext cx="9953625" cy="4110990"/>
          </a:xfrm>
          <a:prstGeom prst="rect">
            <a:avLst/>
          </a:prstGeom>
          <a:noFill/>
        </p:spPr>
        <p:txBody>
          <a:bodyPr wrap="square" lIns="120000" tIns="62400" rIns="720000" bIns="62400"/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（15）1~4 右手保持不动，左手里掏手从 8 点方向移至 2 点方向点右肩；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5~8 低头双垂手。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（16）1~4 双手胸前手心摊开至旁平位，身体转至 5 点方向；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5~8 右膝单跪地，左手托帽式。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（17）1~4 造型不动，摇身 4 拍；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5~8 左手叉腰，右手从后单手绕腕变托帽式。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（18）1~2 左脚横迈，右脚交叉上步，双手 6 点方向摊手；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3~4 转至 1 点方向，绕腕四位手；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5 立半脚掌，低头含胸，双手提腕三位手，6 右脚落旁点地，顶腕三位手，3 点方向下旁腰；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7~8 不动。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（19）（20）七位手原地转圈两个八拍。Da 五位脚，托帽式高位静态造型结束。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over/>
      </p:transition>
    </mc:Choice>
    <mc:Fallback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3808190" y="2975175"/>
            <a:ext cx="8368071" cy="828427"/>
            <a:chOff x="865189" y="4399323"/>
            <a:chExt cx="6613493" cy="563993"/>
          </a:xfrm>
        </p:grpSpPr>
        <p:sp>
          <p:nvSpPr>
            <p:cNvPr id="24" name="Rectangle 10"/>
            <p:cNvSpPr/>
            <p:nvPr/>
          </p:nvSpPr>
          <p:spPr>
            <a:xfrm>
              <a:off x="865189" y="4413853"/>
              <a:ext cx="6613493" cy="549463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zh-CN" altLang="en-US" sz="4800" b="1" spc="600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Lato Heavy" panose="020F0902020204030203" pitchFamily="34" charset="0"/>
                </a:rPr>
                <a:t>谢谢观看</a:t>
              </a:r>
              <a:r>
                <a:rPr lang="en-US" altLang="zh-CN" sz="4800" b="1" spc="600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Lato Heavy" panose="020F0902020204030203" pitchFamily="34" charset="0"/>
                </a:rPr>
                <a:t>/THANKS</a:t>
              </a:r>
              <a:endParaRPr lang="en-US" altLang="zh-CN" sz="4800" b="1" spc="6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Lato Heavy" panose="020F0902020204030203" pitchFamily="34" charset="0"/>
              </a:endParaRPr>
            </a:p>
          </p:txBody>
        </p:sp>
        <p:cxnSp>
          <p:nvCxnSpPr>
            <p:cNvPr id="26" name="Straight Connector 12"/>
            <p:cNvCxnSpPr/>
            <p:nvPr/>
          </p:nvCxnSpPr>
          <p:spPr>
            <a:xfrm>
              <a:off x="1542941" y="4399323"/>
              <a:ext cx="2895625" cy="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7008" y="949485"/>
            <a:ext cx="4683995" cy="49590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cut/>
      </p:transition>
    </mc:Choice>
    <mc:Fallback>
      <p:transition spd="slow" advClick="0"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自定义 659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8DC63F"/>
      </a:accent1>
      <a:accent2>
        <a:srgbClr val="EF4136"/>
      </a:accent2>
      <a:accent3>
        <a:srgbClr val="1499A8"/>
      </a:accent3>
      <a:accent4>
        <a:srgbClr val="8DC63F"/>
      </a:accent4>
      <a:accent5>
        <a:srgbClr val="EF4136"/>
      </a:accent5>
      <a:accent6>
        <a:srgbClr val="1499A8"/>
      </a:accent6>
      <a:hlink>
        <a:srgbClr val="8DC63F"/>
      </a:hlink>
      <a:folHlink>
        <a:srgbClr val="EF4136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21904</Words>
  <Application>WPS 演示</Application>
  <PresentationFormat>宽屏</PresentationFormat>
  <Paragraphs>987</Paragraphs>
  <Slides>92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92</vt:i4>
      </vt:variant>
    </vt:vector>
  </HeadingPairs>
  <TitlesOfParts>
    <vt:vector size="103" baseType="lpstr">
      <vt:lpstr>Arial</vt:lpstr>
      <vt:lpstr>宋体</vt:lpstr>
      <vt:lpstr>Wingdings</vt:lpstr>
      <vt:lpstr>微软雅黑</vt:lpstr>
      <vt:lpstr>Lato Heavy</vt:lpstr>
      <vt:lpstr>Agency FB</vt:lpstr>
      <vt:lpstr>Arial Unicode MS</vt:lpstr>
      <vt:lpstr>等线 Light</vt:lpstr>
      <vt:lpstr>等线</vt:lpstr>
      <vt:lpstr>Lato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看星星的女孩</cp:lastModifiedBy>
  <cp:revision>19</cp:revision>
  <dcterms:created xsi:type="dcterms:W3CDTF">2018-06-06T05:23:00Z</dcterms:created>
  <dcterms:modified xsi:type="dcterms:W3CDTF">2019-03-07T06:19:05Z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