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2" r:id="rId18"/>
    <p:sldId id="271" r:id="rId19"/>
    <p:sldId id="273" r:id="rId20"/>
    <p:sldId id="274" r:id="rId21"/>
    <p:sldId id="275" r:id="rId22"/>
    <p:sldId id="276" r:id="rId23"/>
    <p:sldId id="283" r:id="rId24"/>
    <p:sldId id="277" r:id="rId25"/>
    <p:sldId id="278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8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8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10T09:29:25.644" idx="2">
    <p:pos x="10" y="1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1638C-4379-484B-A5D2-71ECEFF118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25D0B-B9D3-4DF2-BCC7-25334B51122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FD02-2B24-4812-9A2F-A38C95C3B6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07244-3ED0-465D-BB05-8A59AEE8D0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FD02-2B24-4812-9A2F-A38C95C3B6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07244-3ED0-465D-BB05-8A59AEE8D0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FD02-2B24-4812-9A2F-A38C95C3B6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07244-3ED0-465D-BB05-8A59AEE8D0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FD02-2B24-4812-9A2F-A38C95C3B6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07244-3ED0-465D-BB05-8A59AEE8D0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FD02-2B24-4812-9A2F-A38C95C3B6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07244-3ED0-465D-BB05-8A59AEE8D0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FD02-2B24-4812-9A2F-A38C95C3B6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07244-3ED0-465D-BB05-8A59AEE8D0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FD02-2B24-4812-9A2F-A38C95C3B6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07244-3ED0-465D-BB05-8A59AEE8D0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FD02-2B24-4812-9A2F-A38C95C3B6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07244-3ED0-465D-BB05-8A59AEE8D0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FD02-2B24-4812-9A2F-A38C95C3B6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07244-3ED0-465D-BB05-8A59AEE8D0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FD02-2B24-4812-9A2F-A38C95C3B6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07244-3ED0-465D-BB05-8A59AEE8D0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FD02-2B24-4812-9A2F-A38C95C3B6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07244-3ED0-465D-BB05-8A59AEE8D0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0FD02-2B24-4812-9A2F-A38C95C3B6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07244-3ED0-465D-BB05-8A59AEE8D00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comments" Target="../comments/comment1.xml"/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.xml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淘宝网chenying0907出品 4"/>
          <p:cNvSpPr txBox="1"/>
          <p:nvPr/>
        </p:nvSpPr>
        <p:spPr>
          <a:xfrm>
            <a:off x="1932305" y="264795"/>
            <a:ext cx="5268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7" name="淘宝网chenying0907出品 6"/>
          <p:cNvSpPr txBox="1"/>
          <p:nvPr/>
        </p:nvSpPr>
        <p:spPr>
          <a:xfrm>
            <a:off x="143244" y="1840934"/>
            <a:ext cx="10729476" cy="230695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方正兰亭中黑_GBK" panose="02000000000000000000" charset="-122"/>
              </a:rPr>
              <a:t>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方正兰亭中黑_GBK" panose="02000000000000000000" charset="-122"/>
              </a:rPr>
              <a:t> </a:t>
            </a:r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“四有”兼备</a:t>
            </a:r>
            <a:r>
              <a:rPr lang="en-US" altLang="zh-CN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方可成师</a:t>
            </a:r>
            <a:endParaRPr lang="zh-CN" altLang="en-US" sz="36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36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>
                <a:latin typeface="汉仪中宋简" panose="02010609000101010101" charset="-122"/>
                <a:ea typeface="汉仪中宋简" panose="02010609000101010101" charset="-122"/>
                <a:cs typeface="汉仪中宋简" panose="02010609000101010101" charset="-122"/>
              </a:rPr>
              <a:t>  </a:t>
            </a:r>
            <a:r>
              <a:rPr lang="en-US" altLang="zh-CN" sz="2400" dirty="0">
                <a:latin typeface="汉仪中宋简" panose="02010609000101010101" charset="-122"/>
                <a:ea typeface="汉仪中宋简" panose="02010609000101010101" charset="-122"/>
                <a:cs typeface="汉仪中宋简" panose="02010609000101010101" charset="-122"/>
              </a:rPr>
              <a:t>    </a:t>
            </a:r>
            <a:r>
              <a:rPr lang="zh-CN" altLang="en-US" sz="2400" dirty="0">
                <a:latin typeface="汉仪中宋简" panose="02010609000101010101" charset="-122"/>
                <a:ea typeface="汉仪中宋简" panose="02010609000101010101" charset="-122"/>
                <a:cs typeface="汉仪中宋简" panose="02010609000101010101" charset="-122"/>
              </a:rPr>
              <a:t>——努力把自己修炼成一名合格小学数学教师</a:t>
            </a:r>
            <a:endParaRPr lang="zh-CN" altLang="en-US" sz="2400" dirty="0">
              <a:latin typeface="汉仪中宋简" panose="02010609000101010101" charset="-122"/>
              <a:ea typeface="汉仪中宋简" panose="02010609000101010101" charset="-122"/>
              <a:cs typeface="汉仪中宋简" panose="02010609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2" name="圆角淘宝网chenying0907出品 1"/>
          <p:cNvSpPr/>
          <p:nvPr/>
        </p:nvSpPr>
        <p:spPr>
          <a:xfrm>
            <a:off x="1233805" y="2000885"/>
            <a:ext cx="481330" cy="2855595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心中有数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977390" y="1516380"/>
            <a:ext cx="440055" cy="4445635"/>
          </a:xfrm>
          <a:prstGeom prst="leftBrac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111625" y="1146175"/>
            <a:ext cx="6406515" cy="82994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明白教学内容：</a:t>
            </a:r>
            <a:endParaRPr lang="zh-CN" altLang="en-US" sz="2400" b="1"/>
          </a:p>
          <a:p>
            <a:r>
              <a:rPr lang="zh-CN" altLang="en-US" sz="2400" b="1"/>
              <a:t>教什么，是什么（</a:t>
            </a:r>
            <a:r>
              <a:rPr lang="en-US" altLang="zh-CN" sz="2400" b="1"/>
              <a:t>what</a:t>
            </a:r>
            <a:r>
              <a:rPr lang="zh-CN" altLang="en-US" sz="2400" b="1"/>
              <a:t>）</a:t>
            </a:r>
            <a:r>
              <a:rPr lang="zh-CN" altLang="en-US" sz="2400" b="1">
                <a:sym typeface="+mn-ea"/>
              </a:rPr>
              <a:t>，</a:t>
            </a:r>
            <a:r>
              <a:rPr lang="zh-CN" altLang="en-US" sz="2400" b="1"/>
              <a:t>为什么教</a:t>
            </a:r>
            <a:r>
              <a:rPr lang="zh-CN" altLang="en-US" sz="2400" b="1">
                <a:sym typeface="+mn-ea"/>
              </a:rPr>
              <a:t>（</a:t>
            </a:r>
            <a:r>
              <a:rPr lang="en-US" altLang="zh-CN" sz="2400" b="1">
                <a:sym typeface="+mn-ea"/>
              </a:rPr>
              <a:t>why</a:t>
            </a:r>
            <a:r>
              <a:rPr lang="zh-CN" altLang="en-US" sz="2400" b="1">
                <a:sym typeface="+mn-ea"/>
              </a:rPr>
              <a:t>）</a:t>
            </a:r>
            <a:r>
              <a:rPr lang="zh-CN" altLang="en-US" sz="2400" b="1"/>
              <a:t>？</a:t>
            </a:r>
            <a:endParaRPr lang="en-US" altLang="zh-CN" sz="2400" b="1"/>
          </a:p>
        </p:txBody>
      </p:sp>
      <p:sp>
        <p:nvSpPr>
          <p:cNvPr id="12" name="文本框 11"/>
          <p:cNvSpPr txBox="1"/>
          <p:nvPr/>
        </p:nvSpPr>
        <p:spPr>
          <a:xfrm>
            <a:off x="4165600" y="3244850"/>
            <a:ext cx="2552700" cy="76835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zh-CN" sz="2200" b="1"/>
              <a:t>充足的本体性知识</a:t>
            </a:r>
            <a:endParaRPr lang="zh-CN" altLang="zh-CN" sz="2200" b="1"/>
          </a:p>
          <a:p>
            <a:r>
              <a:rPr lang="zh-CN" altLang="en-US" sz="2200" b="1"/>
              <a:t>（数学学科知识）</a:t>
            </a:r>
            <a:endParaRPr lang="zh-CN" altLang="en-US" sz="2200" b="1"/>
          </a:p>
        </p:txBody>
      </p:sp>
      <p:sp>
        <p:nvSpPr>
          <p:cNvPr id="13" name="文本框 12"/>
          <p:cNvSpPr txBox="1"/>
          <p:nvPr/>
        </p:nvSpPr>
        <p:spPr>
          <a:xfrm>
            <a:off x="7518400" y="3246755"/>
            <a:ext cx="2769235" cy="76835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zh-CN" sz="2200" b="1"/>
              <a:t>丰富的条件性知识</a:t>
            </a:r>
            <a:endParaRPr lang="zh-CN" altLang="zh-CN" sz="2200" b="1"/>
          </a:p>
          <a:p>
            <a:r>
              <a:rPr lang="zh-CN" altLang="en-US" sz="2200" b="1"/>
              <a:t>（数学教学知识）</a:t>
            </a:r>
            <a:endParaRPr lang="zh-CN" altLang="en-US" sz="2200" b="1"/>
          </a:p>
        </p:txBody>
      </p:sp>
      <p:sp>
        <p:nvSpPr>
          <p:cNvPr id="14" name="文本框 13"/>
          <p:cNvSpPr txBox="1"/>
          <p:nvPr/>
        </p:nvSpPr>
        <p:spPr>
          <a:xfrm>
            <a:off x="6972300" y="3371850"/>
            <a:ext cx="330200" cy="4914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</a:t>
            </a:r>
            <a:endParaRPr lang="en-US" altLang="zh-CN" sz="2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637280" y="3627120"/>
            <a:ext cx="471170" cy="0"/>
          </a:xfrm>
          <a:prstGeom prst="line">
            <a:avLst/>
          </a:prstGeom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637280" y="5948680"/>
            <a:ext cx="471170" cy="0"/>
          </a:xfrm>
          <a:prstGeom prst="line">
            <a:avLst/>
          </a:prstGeom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108450" y="5367655"/>
            <a:ext cx="2552700" cy="110680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zh-CN" sz="2200" b="1"/>
              <a:t>初等数学</a:t>
            </a:r>
            <a:endParaRPr lang="zh-CN" altLang="zh-CN" sz="2200" b="1"/>
          </a:p>
          <a:p>
            <a:r>
              <a:rPr lang="zh-CN" altLang="en-US" sz="2200" b="1"/>
              <a:t>高等数学</a:t>
            </a:r>
            <a:endParaRPr lang="zh-CN" altLang="en-US" sz="2200" b="1"/>
          </a:p>
          <a:p>
            <a:r>
              <a:rPr lang="zh-CN" altLang="en-US" sz="2200" b="1"/>
              <a:t>小学数学基础理论</a:t>
            </a:r>
            <a:endParaRPr lang="zh-CN" altLang="en-US" sz="2200" b="1"/>
          </a:p>
        </p:txBody>
      </p:sp>
      <p:sp>
        <p:nvSpPr>
          <p:cNvPr id="21" name="文本框 20"/>
          <p:cNvSpPr txBox="1"/>
          <p:nvPr/>
        </p:nvSpPr>
        <p:spPr>
          <a:xfrm>
            <a:off x="7569835" y="5337810"/>
            <a:ext cx="2552700" cy="110680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200" b="1"/>
              <a:t>小学数学教学法</a:t>
            </a:r>
            <a:endParaRPr lang="zh-CN" altLang="en-US" sz="2200" b="1"/>
          </a:p>
          <a:p>
            <a:r>
              <a:rPr lang="zh-CN" altLang="en-US" sz="2200" b="1"/>
              <a:t>数学思想方法</a:t>
            </a:r>
            <a:endParaRPr lang="zh-CN" altLang="en-US" sz="2200" b="1"/>
          </a:p>
          <a:p>
            <a:r>
              <a:rPr lang="zh-CN" altLang="en-US" sz="2200" b="1"/>
              <a:t>小学数学研究</a:t>
            </a:r>
            <a:endParaRPr lang="zh-CN" altLang="en-US" sz="2200" b="1"/>
          </a:p>
        </p:txBody>
      </p:sp>
      <p:grpSp>
        <p:nvGrpSpPr>
          <p:cNvPr id="24" name="组合 23"/>
          <p:cNvGrpSpPr/>
          <p:nvPr/>
        </p:nvGrpSpPr>
        <p:grpSpPr>
          <a:xfrm>
            <a:off x="5295900" y="4147185"/>
            <a:ext cx="3543300" cy="1174750"/>
            <a:chOff x="8250" y="6576"/>
            <a:chExt cx="5580" cy="1559"/>
          </a:xfrm>
        </p:grpSpPr>
        <p:cxnSp>
          <p:nvCxnSpPr>
            <p:cNvPr id="20" name="直接箭头连接符 19"/>
            <p:cNvCxnSpPr/>
            <p:nvPr/>
          </p:nvCxnSpPr>
          <p:spPr>
            <a:xfrm flipV="1">
              <a:off x="8250" y="6615"/>
              <a:ext cx="0" cy="1520"/>
            </a:xfrm>
            <a:prstGeom prst="straightConnector1">
              <a:avLst/>
            </a:prstGeom>
            <a:ln w="12700">
              <a:solidFill>
                <a:srgbClr val="1F4E7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 flipV="1">
              <a:off x="13830" y="6576"/>
              <a:ext cx="0" cy="1520"/>
            </a:xfrm>
            <a:prstGeom prst="straightConnector1">
              <a:avLst/>
            </a:prstGeom>
            <a:ln w="12700">
              <a:solidFill>
                <a:srgbClr val="1F4E7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直接连接符 22"/>
          <p:cNvCxnSpPr/>
          <p:nvPr/>
        </p:nvCxnSpPr>
        <p:spPr>
          <a:xfrm>
            <a:off x="2230120" y="3630295"/>
            <a:ext cx="471170" cy="0"/>
          </a:xfrm>
          <a:prstGeom prst="line">
            <a:avLst/>
          </a:prstGeom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932305" y="406400"/>
            <a:ext cx="4089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“四有”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兼备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方可成师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2720975" y="1295400"/>
            <a:ext cx="934720" cy="530860"/>
            <a:chOff x="4285" y="1890"/>
            <a:chExt cx="1472" cy="836"/>
          </a:xfrm>
        </p:grpSpPr>
        <p:sp>
          <p:nvSpPr>
            <p:cNvPr id="5" name="圆角矩形 4"/>
            <p:cNvSpPr/>
            <p:nvPr/>
          </p:nvSpPr>
          <p:spPr>
            <a:xfrm>
              <a:off x="4285" y="1890"/>
              <a:ext cx="1429" cy="83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358" y="1943"/>
              <a:ext cx="1399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accent1">
                      <a:lumMod val="50000"/>
                    </a:schemeClr>
                  </a:solidFill>
                </a:rPr>
                <a:t>含义</a:t>
              </a:r>
              <a:endParaRPr lang="zh-CN" altLang="en-US" sz="22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720975" y="3359150"/>
            <a:ext cx="982345" cy="530860"/>
            <a:chOff x="4285" y="1890"/>
            <a:chExt cx="1547" cy="836"/>
          </a:xfrm>
        </p:grpSpPr>
        <p:sp>
          <p:nvSpPr>
            <p:cNvPr id="26" name="圆角矩形 25"/>
            <p:cNvSpPr/>
            <p:nvPr/>
          </p:nvSpPr>
          <p:spPr>
            <a:xfrm>
              <a:off x="4285" y="1890"/>
              <a:ext cx="1429" cy="83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433" y="1973"/>
              <a:ext cx="1399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>
                  <a:solidFill>
                    <a:schemeClr val="accent1">
                      <a:lumMod val="50000"/>
                    </a:schemeClr>
                  </a:solidFill>
                </a:rPr>
                <a:t>要求</a:t>
              </a:r>
              <a:endParaRPr lang="zh-CN" altLang="en-US" sz="2200" b="1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716530" y="5629910"/>
            <a:ext cx="1031240" cy="530860"/>
            <a:chOff x="4131" y="2906"/>
            <a:chExt cx="1624" cy="836"/>
          </a:xfrm>
        </p:grpSpPr>
        <p:sp>
          <p:nvSpPr>
            <p:cNvPr id="29" name="圆角矩形 28"/>
            <p:cNvSpPr/>
            <p:nvPr/>
          </p:nvSpPr>
          <p:spPr>
            <a:xfrm>
              <a:off x="4131" y="2906"/>
              <a:ext cx="1429" cy="83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356" y="2991"/>
              <a:ext cx="1399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>
                  <a:solidFill>
                    <a:schemeClr val="accent1">
                      <a:lumMod val="50000"/>
                    </a:schemeClr>
                  </a:solidFill>
                </a:rPr>
                <a:t>途径</a:t>
              </a:r>
              <a:endParaRPr lang="zh-CN" altLang="en-US" sz="2200" b="1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3637280" y="1560830"/>
            <a:ext cx="471170" cy="0"/>
          </a:xfrm>
          <a:prstGeom prst="line">
            <a:avLst/>
          </a:prstGeom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2" name="圆角淘宝网chenying0907出品 1"/>
          <p:cNvSpPr/>
          <p:nvPr/>
        </p:nvSpPr>
        <p:spPr>
          <a:xfrm>
            <a:off x="1233805" y="2000885"/>
            <a:ext cx="481330" cy="2855595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目中有人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977390" y="1516380"/>
            <a:ext cx="440055" cy="4445635"/>
          </a:xfrm>
          <a:prstGeom prst="leftBrac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111625" y="1298575"/>
            <a:ext cx="4590415" cy="46037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明确教学对象：教谁</a:t>
            </a:r>
            <a:r>
              <a:rPr lang="zh-CN" altLang="en-US" sz="2400" b="1">
                <a:sym typeface="+mn-ea"/>
              </a:rPr>
              <a:t>（</a:t>
            </a:r>
            <a:r>
              <a:rPr lang="en-US" altLang="zh-CN" sz="2400" b="1">
                <a:sym typeface="+mn-ea"/>
              </a:rPr>
              <a:t>whom</a:t>
            </a:r>
            <a:r>
              <a:rPr lang="zh-CN" altLang="en-US" sz="2400" b="1">
                <a:sym typeface="+mn-ea"/>
              </a:rPr>
              <a:t>）</a:t>
            </a:r>
            <a:r>
              <a:rPr lang="zh-CN" altLang="en-US" sz="2400" b="1"/>
              <a:t>？</a:t>
            </a:r>
            <a:endParaRPr lang="en-US" altLang="zh-CN" sz="2400" b="1"/>
          </a:p>
        </p:txBody>
      </p:sp>
      <p:sp>
        <p:nvSpPr>
          <p:cNvPr id="12" name="文本框 11"/>
          <p:cNvSpPr txBox="1"/>
          <p:nvPr/>
        </p:nvSpPr>
        <p:spPr>
          <a:xfrm>
            <a:off x="4165600" y="3206750"/>
            <a:ext cx="4626610" cy="76835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zh-CN" sz="2200" b="1"/>
              <a:t>了解小学生的生理、心理特性、</a:t>
            </a:r>
            <a:endParaRPr lang="zh-CN" altLang="zh-CN" sz="2200" b="1"/>
          </a:p>
          <a:p>
            <a:r>
              <a:rPr lang="zh-CN" altLang="zh-CN" sz="2200" b="1"/>
              <a:t>知识基础和学习习惯。</a:t>
            </a:r>
            <a:endParaRPr lang="zh-CN" altLang="zh-CN" sz="2200" b="1"/>
          </a:p>
        </p:txBody>
      </p:sp>
      <p:cxnSp>
        <p:nvCxnSpPr>
          <p:cNvPr id="17" name="直接连接符 16"/>
          <p:cNvCxnSpPr/>
          <p:nvPr/>
        </p:nvCxnSpPr>
        <p:spPr>
          <a:xfrm>
            <a:off x="3637280" y="3627120"/>
            <a:ext cx="471170" cy="0"/>
          </a:xfrm>
          <a:prstGeom prst="line">
            <a:avLst/>
          </a:prstGeom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637280" y="5948680"/>
            <a:ext cx="471170" cy="0"/>
          </a:xfrm>
          <a:prstGeom prst="line">
            <a:avLst/>
          </a:prstGeom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108450" y="5367655"/>
            <a:ext cx="2223135" cy="110680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200" b="1"/>
              <a:t>小学教育学</a:t>
            </a:r>
            <a:endParaRPr lang="zh-CN" altLang="en-US" sz="2200" b="1"/>
          </a:p>
          <a:p>
            <a:r>
              <a:rPr lang="zh-CN" altLang="en-US" sz="2200" b="1"/>
              <a:t>小学生心理学</a:t>
            </a:r>
            <a:endParaRPr lang="zh-CN" altLang="en-US" sz="2200" b="1"/>
          </a:p>
          <a:p>
            <a:r>
              <a:rPr lang="zh-CN" altLang="en-US" sz="2200" b="1"/>
              <a:t>小学数学教学法</a:t>
            </a:r>
            <a:endParaRPr lang="zh-CN" altLang="en-US" sz="2200" b="1"/>
          </a:p>
        </p:txBody>
      </p:sp>
      <p:sp>
        <p:nvSpPr>
          <p:cNvPr id="21" name="文本框 20"/>
          <p:cNvSpPr txBox="1"/>
          <p:nvPr/>
        </p:nvSpPr>
        <p:spPr>
          <a:xfrm>
            <a:off x="7027545" y="5356860"/>
            <a:ext cx="1764665" cy="107632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indent="215900" fontAlgn="auto">
              <a:spcBef>
                <a:spcPts val="1200"/>
              </a:spcBef>
              <a:spcAft>
                <a:spcPts val="1200"/>
              </a:spcAft>
            </a:pPr>
            <a:r>
              <a:rPr lang="zh-CN" altLang="en-US" sz="2200" b="1"/>
              <a:t>整体认识</a:t>
            </a:r>
            <a:endParaRPr lang="zh-CN" altLang="en-US" sz="2200" b="1"/>
          </a:p>
          <a:p>
            <a:pPr indent="215900" fontAlgn="auto">
              <a:spcBef>
                <a:spcPts val="1200"/>
              </a:spcBef>
              <a:spcAft>
                <a:spcPts val="1200"/>
              </a:spcAft>
            </a:pPr>
            <a:r>
              <a:rPr lang="zh-CN" altLang="en-US" sz="2200" b="1"/>
              <a:t>个案研究</a:t>
            </a:r>
            <a:endParaRPr lang="zh-CN" altLang="en-US" sz="2200" b="1"/>
          </a:p>
        </p:txBody>
      </p:sp>
      <p:cxnSp>
        <p:nvCxnSpPr>
          <p:cNvPr id="23" name="直接连接符 22"/>
          <p:cNvCxnSpPr/>
          <p:nvPr/>
        </p:nvCxnSpPr>
        <p:spPr>
          <a:xfrm>
            <a:off x="2230120" y="3630295"/>
            <a:ext cx="471170" cy="0"/>
          </a:xfrm>
          <a:prstGeom prst="line">
            <a:avLst/>
          </a:prstGeom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932305" y="406400"/>
            <a:ext cx="4089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“四有”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兼备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方可成师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2720975" y="1295400"/>
            <a:ext cx="934720" cy="530860"/>
            <a:chOff x="4285" y="1890"/>
            <a:chExt cx="1472" cy="836"/>
          </a:xfrm>
        </p:grpSpPr>
        <p:sp>
          <p:nvSpPr>
            <p:cNvPr id="5" name="圆角矩形 4"/>
            <p:cNvSpPr/>
            <p:nvPr/>
          </p:nvSpPr>
          <p:spPr>
            <a:xfrm>
              <a:off x="4285" y="1890"/>
              <a:ext cx="1429" cy="83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358" y="1943"/>
              <a:ext cx="1399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>
                  <a:solidFill>
                    <a:schemeClr val="accent1">
                      <a:lumMod val="50000"/>
                    </a:schemeClr>
                  </a:solidFill>
                </a:rPr>
                <a:t>含义</a:t>
              </a:r>
              <a:endParaRPr lang="zh-CN" altLang="en-US" sz="2200" b="1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720975" y="3359150"/>
            <a:ext cx="982345" cy="530860"/>
            <a:chOff x="4285" y="1890"/>
            <a:chExt cx="1547" cy="836"/>
          </a:xfrm>
        </p:grpSpPr>
        <p:sp>
          <p:nvSpPr>
            <p:cNvPr id="26" name="圆角矩形 25"/>
            <p:cNvSpPr/>
            <p:nvPr/>
          </p:nvSpPr>
          <p:spPr>
            <a:xfrm>
              <a:off x="4285" y="1890"/>
              <a:ext cx="1429" cy="83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433" y="1973"/>
              <a:ext cx="1399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>
                  <a:solidFill>
                    <a:schemeClr val="accent1">
                      <a:lumMod val="50000"/>
                    </a:schemeClr>
                  </a:solidFill>
                </a:rPr>
                <a:t>要求</a:t>
              </a:r>
              <a:endParaRPr lang="zh-CN" altLang="en-US" sz="2200" b="1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716530" y="5629910"/>
            <a:ext cx="1031240" cy="530860"/>
            <a:chOff x="4131" y="2906"/>
            <a:chExt cx="1624" cy="836"/>
          </a:xfrm>
        </p:grpSpPr>
        <p:sp>
          <p:nvSpPr>
            <p:cNvPr id="29" name="圆角矩形 28"/>
            <p:cNvSpPr/>
            <p:nvPr/>
          </p:nvSpPr>
          <p:spPr>
            <a:xfrm>
              <a:off x="4131" y="2906"/>
              <a:ext cx="1429" cy="83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356" y="2991"/>
              <a:ext cx="1399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>
                  <a:solidFill>
                    <a:schemeClr val="accent1">
                      <a:lumMod val="50000"/>
                    </a:schemeClr>
                  </a:solidFill>
                </a:rPr>
                <a:t>途径</a:t>
              </a:r>
              <a:endParaRPr lang="zh-CN" altLang="en-US" sz="2200" b="1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3637280" y="1560830"/>
            <a:ext cx="471170" cy="0"/>
          </a:xfrm>
          <a:prstGeom prst="line">
            <a:avLst/>
          </a:prstGeom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6526530" y="5608320"/>
            <a:ext cx="330200" cy="4914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</a:t>
            </a:r>
            <a:endParaRPr lang="en-US" altLang="zh-CN" sz="2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90720" y="4933950"/>
            <a:ext cx="15043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/>
              <a:t>理论学习</a:t>
            </a:r>
            <a:endParaRPr lang="zh-CN" altLang="en-US" sz="2200" b="1"/>
          </a:p>
        </p:txBody>
      </p:sp>
      <p:sp>
        <p:nvSpPr>
          <p:cNvPr id="8" name="文本框 7"/>
          <p:cNvSpPr txBox="1"/>
          <p:nvPr/>
        </p:nvSpPr>
        <p:spPr>
          <a:xfrm>
            <a:off x="7224395" y="4937760"/>
            <a:ext cx="15043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/>
              <a:t>教育观察</a:t>
            </a:r>
            <a:endParaRPr lang="zh-CN" altLang="en-US" sz="2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2" name="圆角淘宝网chenying0907出品 1"/>
          <p:cNvSpPr/>
          <p:nvPr/>
        </p:nvSpPr>
        <p:spPr>
          <a:xfrm>
            <a:off x="1233805" y="2000885"/>
            <a:ext cx="481330" cy="2855595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手中有法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977390" y="1516380"/>
            <a:ext cx="440055" cy="4445635"/>
          </a:xfrm>
          <a:prstGeom prst="leftBrac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111625" y="1146175"/>
            <a:ext cx="4590415" cy="82994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掌握教学方法：</a:t>
            </a:r>
            <a:endParaRPr lang="zh-CN" altLang="en-US" sz="2400" b="1"/>
          </a:p>
          <a:p>
            <a:r>
              <a:rPr lang="zh-CN" altLang="en-US" sz="2400" b="1"/>
              <a:t>把教学内容有效地教给学生。</a:t>
            </a:r>
            <a:endParaRPr lang="en-US" altLang="zh-CN" sz="2400" b="1"/>
          </a:p>
        </p:txBody>
      </p:sp>
      <p:sp>
        <p:nvSpPr>
          <p:cNvPr id="12" name="文本框 11"/>
          <p:cNvSpPr txBox="1"/>
          <p:nvPr/>
        </p:nvSpPr>
        <p:spPr>
          <a:xfrm>
            <a:off x="4165600" y="3397250"/>
            <a:ext cx="4626610" cy="42989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zh-CN" sz="2200" b="1"/>
              <a:t>教学有法，但无定法，贵在得法。</a:t>
            </a:r>
            <a:endParaRPr lang="zh-CN" altLang="zh-CN" sz="2200" b="1"/>
          </a:p>
        </p:txBody>
      </p:sp>
      <p:cxnSp>
        <p:nvCxnSpPr>
          <p:cNvPr id="17" name="直接连接符 16"/>
          <p:cNvCxnSpPr/>
          <p:nvPr/>
        </p:nvCxnSpPr>
        <p:spPr>
          <a:xfrm>
            <a:off x="3637280" y="3627120"/>
            <a:ext cx="471170" cy="0"/>
          </a:xfrm>
          <a:prstGeom prst="line">
            <a:avLst/>
          </a:prstGeom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637280" y="5948680"/>
            <a:ext cx="471170" cy="0"/>
          </a:xfrm>
          <a:prstGeom prst="line">
            <a:avLst/>
          </a:prstGeom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108450" y="5367655"/>
            <a:ext cx="2223135" cy="110680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200" b="1"/>
              <a:t>小学教育学</a:t>
            </a:r>
            <a:endParaRPr lang="zh-CN" altLang="en-US" sz="2200" b="1"/>
          </a:p>
          <a:p>
            <a:r>
              <a:rPr lang="zh-CN" altLang="en-US" sz="2200" b="1"/>
              <a:t>现代教育技术</a:t>
            </a:r>
            <a:endParaRPr lang="zh-CN" altLang="en-US" sz="2200" b="1"/>
          </a:p>
          <a:p>
            <a:r>
              <a:rPr lang="zh-CN" altLang="en-US" sz="2200" b="1"/>
              <a:t>小学数学教学法</a:t>
            </a:r>
            <a:endParaRPr lang="zh-CN" altLang="en-US" sz="2200" b="1"/>
          </a:p>
        </p:txBody>
      </p:sp>
      <p:sp>
        <p:nvSpPr>
          <p:cNvPr id="21" name="文本框 20"/>
          <p:cNvSpPr txBox="1"/>
          <p:nvPr/>
        </p:nvSpPr>
        <p:spPr>
          <a:xfrm>
            <a:off x="7027545" y="5356860"/>
            <a:ext cx="1764665" cy="107632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indent="215900" fontAlgn="auto">
              <a:spcBef>
                <a:spcPts val="1200"/>
              </a:spcBef>
              <a:spcAft>
                <a:spcPts val="1200"/>
              </a:spcAft>
            </a:pPr>
            <a:r>
              <a:rPr lang="zh-CN" altLang="en-US" sz="2200" b="1"/>
              <a:t>观摩名师</a:t>
            </a:r>
            <a:endParaRPr lang="zh-CN" altLang="en-US" sz="2200" b="1"/>
          </a:p>
          <a:p>
            <a:pPr indent="215900" fontAlgn="auto">
              <a:spcBef>
                <a:spcPts val="1200"/>
              </a:spcBef>
              <a:spcAft>
                <a:spcPts val="1200"/>
              </a:spcAft>
            </a:pPr>
            <a:r>
              <a:rPr lang="zh-CN" altLang="en-US" sz="2200" b="1"/>
              <a:t>微课练讲</a:t>
            </a:r>
            <a:endParaRPr lang="zh-CN" altLang="en-US" sz="2200" b="1"/>
          </a:p>
        </p:txBody>
      </p:sp>
      <p:cxnSp>
        <p:nvCxnSpPr>
          <p:cNvPr id="23" name="直接连接符 22"/>
          <p:cNvCxnSpPr/>
          <p:nvPr/>
        </p:nvCxnSpPr>
        <p:spPr>
          <a:xfrm>
            <a:off x="2230120" y="3630295"/>
            <a:ext cx="471170" cy="0"/>
          </a:xfrm>
          <a:prstGeom prst="line">
            <a:avLst/>
          </a:prstGeom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905635" y="335916"/>
            <a:ext cx="4089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“四有”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兼备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方可成师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2720975" y="1295400"/>
            <a:ext cx="934720" cy="530860"/>
            <a:chOff x="4285" y="1890"/>
            <a:chExt cx="1472" cy="836"/>
          </a:xfrm>
        </p:grpSpPr>
        <p:sp>
          <p:nvSpPr>
            <p:cNvPr id="5" name="圆角矩形 4"/>
            <p:cNvSpPr/>
            <p:nvPr/>
          </p:nvSpPr>
          <p:spPr>
            <a:xfrm>
              <a:off x="4285" y="1890"/>
              <a:ext cx="1429" cy="83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358" y="1943"/>
              <a:ext cx="1399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>
                  <a:solidFill>
                    <a:schemeClr val="accent1">
                      <a:lumMod val="50000"/>
                    </a:schemeClr>
                  </a:solidFill>
                </a:rPr>
                <a:t>含义</a:t>
              </a:r>
              <a:endParaRPr lang="zh-CN" altLang="en-US" sz="2200" b="1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720975" y="3359150"/>
            <a:ext cx="982345" cy="530860"/>
            <a:chOff x="4285" y="1890"/>
            <a:chExt cx="1547" cy="836"/>
          </a:xfrm>
        </p:grpSpPr>
        <p:sp>
          <p:nvSpPr>
            <p:cNvPr id="26" name="圆角矩形 25"/>
            <p:cNvSpPr/>
            <p:nvPr/>
          </p:nvSpPr>
          <p:spPr>
            <a:xfrm>
              <a:off x="4285" y="1890"/>
              <a:ext cx="1429" cy="83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433" y="1973"/>
              <a:ext cx="1399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>
                  <a:solidFill>
                    <a:schemeClr val="accent1">
                      <a:lumMod val="50000"/>
                    </a:schemeClr>
                  </a:solidFill>
                </a:rPr>
                <a:t>要求</a:t>
              </a:r>
              <a:endParaRPr lang="zh-CN" altLang="en-US" sz="2200" b="1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716530" y="5629910"/>
            <a:ext cx="1031240" cy="530860"/>
            <a:chOff x="4131" y="2906"/>
            <a:chExt cx="1624" cy="836"/>
          </a:xfrm>
        </p:grpSpPr>
        <p:sp>
          <p:nvSpPr>
            <p:cNvPr id="29" name="圆角矩形 28"/>
            <p:cNvSpPr/>
            <p:nvPr/>
          </p:nvSpPr>
          <p:spPr>
            <a:xfrm>
              <a:off x="4131" y="2906"/>
              <a:ext cx="1429" cy="83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356" y="2991"/>
              <a:ext cx="1399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>
                  <a:solidFill>
                    <a:schemeClr val="accent1">
                      <a:lumMod val="50000"/>
                    </a:schemeClr>
                  </a:solidFill>
                </a:rPr>
                <a:t>途径</a:t>
              </a:r>
              <a:endParaRPr lang="zh-CN" altLang="en-US" sz="2200" b="1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3637280" y="1560830"/>
            <a:ext cx="471170" cy="0"/>
          </a:xfrm>
          <a:prstGeom prst="line">
            <a:avLst/>
          </a:prstGeom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6526530" y="5608320"/>
            <a:ext cx="330200" cy="4914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</a:t>
            </a:r>
            <a:endParaRPr lang="en-US" altLang="zh-CN" sz="2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90720" y="4933950"/>
            <a:ext cx="15043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/>
              <a:t>理论学习</a:t>
            </a:r>
            <a:endParaRPr lang="zh-CN" altLang="en-US" sz="2200" b="1"/>
          </a:p>
        </p:txBody>
      </p:sp>
      <p:sp>
        <p:nvSpPr>
          <p:cNvPr id="8" name="文本框 7"/>
          <p:cNvSpPr txBox="1"/>
          <p:nvPr/>
        </p:nvSpPr>
        <p:spPr>
          <a:xfrm>
            <a:off x="7224395" y="4937760"/>
            <a:ext cx="15043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/>
              <a:t>实践教学</a:t>
            </a:r>
            <a:endParaRPr lang="zh-CN" altLang="en-US" sz="2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2" name="圆角淘宝网chenying0907出品 1"/>
          <p:cNvSpPr/>
          <p:nvPr/>
        </p:nvSpPr>
        <p:spPr>
          <a:xfrm>
            <a:off x="1233805" y="2000885"/>
            <a:ext cx="481330" cy="2855595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口中有辞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977390" y="1516380"/>
            <a:ext cx="440055" cy="4445635"/>
          </a:xfrm>
          <a:prstGeom prst="leftBrac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108450" y="1176655"/>
            <a:ext cx="3515360" cy="82994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zh-CN" sz="2400" b="1" dirty="0"/>
              <a:t>教学语言表达</a:t>
            </a:r>
            <a:r>
              <a:rPr lang="en-US" altLang="zh-CN" sz="2400" b="1" dirty="0"/>
              <a:t>:</a:t>
            </a:r>
            <a:endParaRPr lang="en-US" altLang="zh-CN" sz="2400" b="1" dirty="0"/>
          </a:p>
          <a:p>
            <a:r>
              <a:rPr lang="zh-CN" altLang="zh-CN" sz="2400" b="1" dirty="0"/>
              <a:t>优美的语言（</a:t>
            </a:r>
            <a:r>
              <a:rPr lang="en-US" altLang="zh-CN" sz="2400" b="1" dirty="0"/>
              <a:t>words</a:t>
            </a:r>
            <a:r>
              <a:rPr lang="zh-CN" altLang="zh-CN" sz="2400" b="1" dirty="0"/>
              <a:t>）</a:t>
            </a:r>
            <a:endParaRPr lang="zh-CN" altLang="zh-CN" sz="2400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4165600" y="3397250"/>
            <a:ext cx="3417570" cy="42989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zh-CN" sz="2200" b="1"/>
              <a:t>准确简明，生动有趣。</a:t>
            </a:r>
            <a:endParaRPr lang="zh-CN" altLang="zh-CN" sz="2200" b="1"/>
          </a:p>
        </p:txBody>
      </p:sp>
      <p:cxnSp>
        <p:nvCxnSpPr>
          <p:cNvPr id="17" name="直接连接符 16"/>
          <p:cNvCxnSpPr/>
          <p:nvPr/>
        </p:nvCxnSpPr>
        <p:spPr>
          <a:xfrm>
            <a:off x="3637280" y="3627120"/>
            <a:ext cx="471170" cy="0"/>
          </a:xfrm>
          <a:prstGeom prst="line">
            <a:avLst/>
          </a:prstGeom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637280" y="5948680"/>
            <a:ext cx="471170" cy="0"/>
          </a:xfrm>
          <a:prstGeom prst="line">
            <a:avLst/>
          </a:prstGeom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137025" y="5681980"/>
            <a:ext cx="1499870" cy="42989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200" b="1"/>
              <a:t>教师口语</a:t>
            </a:r>
            <a:endParaRPr lang="zh-CN" altLang="en-US" sz="2200" b="1"/>
          </a:p>
        </p:txBody>
      </p:sp>
      <p:sp>
        <p:nvSpPr>
          <p:cNvPr id="21" name="文本框 20"/>
          <p:cNvSpPr txBox="1"/>
          <p:nvPr/>
        </p:nvSpPr>
        <p:spPr>
          <a:xfrm>
            <a:off x="6475095" y="5071110"/>
            <a:ext cx="1783715" cy="144526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indent="179705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200" b="1"/>
              <a:t>课堂练讲</a:t>
            </a:r>
            <a:endParaRPr lang="zh-CN" altLang="en-US" sz="2200" b="1"/>
          </a:p>
          <a:p>
            <a:pPr indent="179705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200" b="1"/>
              <a:t>晚讲训练</a:t>
            </a:r>
            <a:endParaRPr lang="zh-CN" altLang="en-US" sz="2200" b="1"/>
          </a:p>
          <a:p>
            <a:pPr indent="179705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200" b="1"/>
              <a:t>面试集训</a:t>
            </a:r>
            <a:endParaRPr lang="zh-CN" altLang="en-US" sz="2200" b="1"/>
          </a:p>
          <a:p>
            <a:pPr indent="179705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200" b="1"/>
              <a:t>观摩名师</a:t>
            </a:r>
            <a:endParaRPr lang="zh-CN" altLang="en-US" sz="2200" b="1"/>
          </a:p>
        </p:txBody>
      </p:sp>
      <p:cxnSp>
        <p:nvCxnSpPr>
          <p:cNvPr id="23" name="直接连接符 22"/>
          <p:cNvCxnSpPr/>
          <p:nvPr/>
        </p:nvCxnSpPr>
        <p:spPr>
          <a:xfrm>
            <a:off x="2230120" y="3630295"/>
            <a:ext cx="471170" cy="0"/>
          </a:xfrm>
          <a:prstGeom prst="line">
            <a:avLst/>
          </a:prstGeom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932305" y="406400"/>
            <a:ext cx="4089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“四有”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兼备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方可成师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2720975" y="1295400"/>
            <a:ext cx="934720" cy="530860"/>
            <a:chOff x="4285" y="1890"/>
            <a:chExt cx="1472" cy="836"/>
          </a:xfrm>
        </p:grpSpPr>
        <p:sp>
          <p:nvSpPr>
            <p:cNvPr id="5" name="圆角矩形 4"/>
            <p:cNvSpPr/>
            <p:nvPr/>
          </p:nvSpPr>
          <p:spPr>
            <a:xfrm>
              <a:off x="4285" y="1890"/>
              <a:ext cx="1429" cy="83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358" y="1943"/>
              <a:ext cx="1399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accent1">
                      <a:lumMod val="50000"/>
                    </a:schemeClr>
                  </a:solidFill>
                </a:rPr>
                <a:t>含义</a:t>
              </a:r>
              <a:endParaRPr lang="zh-CN" altLang="en-US" sz="22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720975" y="3359150"/>
            <a:ext cx="982345" cy="530860"/>
            <a:chOff x="4285" y="1890"/>
            <a:chExt cx="1547" cy="836"/>
          </a:xfrm>
        </p:grpSpPr>
        <p:sp>
          <p:nvSpPr>
            <p:cNvPr id="26" name="圆角矩形 25"/>
            <p:cNvSpPr/>
            <p:nvPr/>
          </p:nvSpPr>
          <p:spPr>
            <a:xfrm>
              <a:off x="4285" y="1890"/>
              <a:ext cx="1429" cy="83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433" y="1973"/>
              <a:ext cx="1399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accent1">
                      <a:lumMod val="50000"/>
                    </a:schemeClr>
                  </a:solidFill>
                </a:rPr>
                <a:t>要求</a:t>
              </a:r>
              <a:endParaRPr lang="zh-CN" altLang="en-US" sz="22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716530" y="5629910"/>
            <a:ext cx="1031240" cy="530860"/>
            <a:chOff x="4131" y="2906"/>
            <a:chExt cx="1624" cy="836"/>
          </a:xfrm>
        </p:grpSpPr>
        <p:sp>
          <p:nvSpPr>
            <p:cNvPr id="29" name="圆角矩形 28"/>
            <p:cNvSpPr/>
            <p:nvPr/>
          </p:nvSpPr>
          <p:spPr>
            <a:xfrm>
              <a:off x="4131" y="2906"/>
              <a:ext cx="1429" cy="83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356" y="2991"/>
              <a:ext cx="1399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>
                  <a:solidFill>
                    <a:schemeClr val="accent1">
                      <a:lumMod val="50000"/>
                    </a:schemeClr>
                  </a:solidFill>
                </a:rPr>
                <a:t>途径</a:t>
              </a:r>
              <a:endParaRPr lang="zh-CN" altLang="en-US" sz="2200" b="1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3637280" y="1560830"/>
            <a:ext cx="471170" cy="0"/>
          </a:xfrm>
          <a:prstGeom prst="line">
            <a:avLst/>
          </a:prstGeom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5930900" y="5649595"/>
            <a:ext cx="330200" cy="4914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</a:t>
            </a:r>
            <a:endParaRPr lang="en-US" altLang="zh-CN" sz="2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65600" y="5198745"/>
            <a:ext cx="15043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/>
              <a:t>理论学习</a:t>
            </a:r>
            <a:endParaRPr lang="zh-CN" altLang="en-US" sz="22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6646545" y="4641215"/>
            <a:ext cx="15043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/>
              <a:t>实践模仿</a:t>
            </a:r>
            <a:endParaRPr lang="zh-CN" altLang="en-US" sz="2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1932305" y="406400"/>
            <a:ext cx="4089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“四有”</a:t>
            </a:r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兼备</a:t>
            </a:r>
            <a:r>
              <a:rPr lang="en-US" altLang="zh-CN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方可成师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grpSp>
        <p:nvGrpSpPr>
          <p:cNvPr id="24" name="组合 23"/>
          <p:cNvGrpSpPr/>
          <p:nvPr/>
        </p:nvGrpSpPr>
        <p:grpSpPr>
          <a:xfrm>
            <a:off x="3063875" y="1737360"/>
            <a:ext cx="5953760" cy="377825"/>
            <a:chOff x="4252" y="2640"/>
            <a:chExt cx="9376" cy="595"/>
          </a:xfrm>
        </p:grpSpPr>
        <p:sp>
          <p:nvSpPr>
            <p:cNvPr id="9" name="文本框 8"/>
            <p:cNvSpPr txBox="1"/>
            <p:nvPr/>
          </p:nvSpPr>
          <p:spPr>
            <a:xfrm>
              <a:off x="4252" y="2640"/>
              <a:ext cx="1846" cy="580"/>
            </a:xfrm>
            <a:prstGeom prst="rect">
              <a:avLst/>
            </a:prstGeom>
            <a:noFill/>
            <a:ln w="158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心中有数</a:t>
              </a:r>
              <a:endParaRPr lang="zh-CN" altLang="en-US" b="1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787" y="2655"/>
              <a:ext cx="1846" cy="580"/>
            </a:xfrm>
            <a:prstGeom prst="rect">
              <a:avLst/>
            </a:prstGeom>
            <a:noFill/>
            <a:ln w="158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/>
                <a:t>目中有人</a:t>
              </a:r>
              <a:endParaRPr lang="zh-CN" altLang="en-US" b="1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307" y="2640"/>
              <a:ext cx="1846" cy="580"/>
            </a:xfrm>
            <a:prstGeom prst="rect">
              <a:avLst/>
            </a:prstGeom>
            <a:noFill/>
            <a:ln w="158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/>
                <a:t>手中有法</a:t>
              </a:r>
              <a:endParaRPr lang="zh-CN" altLang="en-US" b="1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782" y="2655"/>
              <a:ext cx="1846" cy="580"/>
            </a:xfrm>
            <a:prstGeom prst="rect">
              <a:avLst/>
            </a:prstGeom>
            <a:noFill/>
            <a:ln w="158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/>
                <a:t>口中有辞</a:t>
              </a:r>
              <a:endParaRPr lang="zh-CN" altLang="en-US" b="1"/>
            </a:p>
          </p:txBody>
        </p:sp>
      </p:grpSp>
      <p:sp>
        <p:nvSpPr>
          <p:cNvPr id="20" name="左大括号 19"/>
          <p:cNvSpPr/>
          <p:nvPr/>
        </p:nvSpPr>
        <p:spPr>
          <a:xfrm rot="16200000">
            <a:off x="5893435" y="-62865"/>
            <a:ext cx="285750" cy="4991100"/>
          </a:xfrm>
          <a:prstGeom prst="leftBrace">
            <a:avLst/>
          </a:prstGeom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107180" y="2785110"/>
            <a:ext cx="425069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dirty="0">
                <a:latin typeface="黑体" panose="02010609060101010101" pitchFamily="49" charset="-122"/>
                <a:ea typeface="黑体" panose="02010609060101010101" pitchFamily="49" charset="-122"/>
                <a:cs typeface="方正兰亭中黑_GBK" panose="02000000000000000000" charset="-122"/>
              </a:rPr>
              <a:t>“</a:t>
            </a: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方正兰亭中黑_GBK" panose="02000000000000000000" charset="-122"/>
              </a:rPr>
              <a:t>四有</a:t>
            </a:r>
            <a:r>
              <a:rPr lang="en-US" altLang="zh-CN" sz="2600" dirty="0">
                <a:latin typeface="黑体" panose="02010609060101010101" pitchFamily="49" charset="-122"/>
                <a:ea typeface="黑体" panose="02010609060101010101" pitchFamily="49" charset="-122"/>
                <a:cs typeface="方正兰亭中黑_GBK" panose="02000000000000000000" charset="-122"/>
                <a:sym typeface="+mn-ea"/>
              </a:rPr>
              <a:t>”</a:t>
            </a: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方正兰亭中黑_GBK" panose="02000000000000000000" charset="-122"/>
              </a:rPr>
              <a:t>兼备</a:t>
            </a:r>
            <a:r>
              <a:rPr lang="en-US" altLang="zh-CN" sz="2600" dirty="0">
                <a:latin typeface="黑体" panose="02010609060101010101" pitchFamily="49" charset="-122"/>
                <a:ea typeface="黑体" panose="02010609060101010101" pitchFamily="49" charset="-122"/>
                <a:cs typeface="方正兰亭中黑_GBK" panose="02000000000000000000" charset="-122"/>
              </a:rPr>
              <a:t>   </a:t>
            </a: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方正兰亭中黑_GBK" panose="02000000000000000000" charset="-122"/>
              </a:rPr>
              <a:t>方可成师</a:t>
            </a:r>
            <a:endParaRPr lang="zh-CN" altLang="en-US" sz="2600" dirty="0">
              <a:latin typeface="黑体" panose="02010609060101010101" pitchFamily="49" charset="-122"/>
              <a:ea typeface="黑体" panose="02010609060101010101" pitchFamily="49" charset="-122"/>
              <a:cs typeface="方正兰亭中黑_GBK" panose="0200000000000000000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945130" y="4166235"/>
            <a:ext cx="649668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汉仪中宋简" panose="02010609000101010101" charset="-122"/>
                <a:ea typeface="汉仪中宋简" panose="02010609000101010101" charset="-122"/>
                <a:cs typeface="汉仪中宋简" panose="02010609000101010101" charset="-122"/>
              </a:rPr>
              <a:t>思考题：你怎样才能做到</a:t>
            </a:r>
            <a:r>
              <a:rPr lang="en-US" altLang="zh-CN" sz="2600"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汉仪中宋简" panose="02010609000101010101" charset="-122"/>
                <a:ea typeface="汉仪中宋简" panose="02010609000101010101" charset="-122"/>
                <a:cs typeface="汉仪中宋简" panose="02010609000101010101" charset="-122"/>
              </a:rPr>
              <a:t>“</a:t>
            </a:r>
            <a:r>
              <a:rPr lang="zh-CN" altLang="en-US" sz="2600"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汉仪中宋简" panose="02010609000101010101" charset="-122"/>
                <a:ea typeface="汉仪中宋简" panose="02010609000101010101" charset="-122"/>
                <a:cs typeface="汉仪中宋简" panose="02010609000101010101" charset="-122"/>
              </a:rPr>
              <a:t>四有</a:t>
            </a:r>
            <a:r>
              <a:rPr lang="en-US" altLang="zh-CN" sz="2600"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汉仪中宋简" panose="02010609000101010101" charset="-122"/>
                <a:ea typeface="汉仪中宋简" panose="02010609000101010101" charset="-122"/>
                <a:cs typeface="汉仪中宋简" panose="02010609000101010101" charset="-122"/>
              </a:rPr>
              <a:t>”</a:t>
            </a:r>
            <a:r>
              <a:rPr lang="zh-CN" altLang="en-US" sz="2600"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汉仪中宋简" panose="02010609000101010101" charset="-122"/>
                <a:ea typeface="汉仪中宋简" panose="02010609000101010101" charset="-122"/>
                <a:cs typeface="汉仪中宋简" panose="02010609000101010101" charset="-122"/>
              </a:rPr>
              <a:t>兼备呢？</a:t>
            </a:r>
            <a:endParaRPr lang="zh-CN" altLang="en-US" sz="2600">
              <a:solidFill>
                <a:srgbClr val="C00000"/>
              </a:solidFill>
              <a:effectLst>
                <a:reflection blurRad="6350" stA="60000" endA="900" endPos="58000" dir="5400000" sy="-100000" algn="bl" rotWithShape="0"/>
              </a:effectLst>
              <a:latin typeface="汉仪中宋简" panose="02010609000101010101" charset="-122"/>
              <a:ea typeface="汉仪中宋简" panose="02010609000101010101" charset="-122"/>
              <a:cs typeface="汉仪中宋简" panose="0201060900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26890" y="5194300"/>
            <a:ext cx="36480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成师之旅，从此开启！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74820" y="1737360"/>
            <a:ext cx="3733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73115" y="1714500"/>
            <a:ext cx="3733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9345" y="1722120"/>
            <a:ext cx="3733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338705" y="2109470"/>
            <a:ext cx="8599805" cy="344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2200" b="1" dirty="0" smtClean="0"/>
              <a:t>       </a:t>
            </a:r>
            <a:r>
              <a:rPr lang="zh-CN" altLang="en-US" sz="2200" b="1" dirty="0" smtClean="0"/>
              <a:t>恩格斯</a:t>
            </a:r>
            <a:r>
              <a:rPr lang="zh-CN" altLang="en-US" sz="2200" b="1" dirty="0"/>
              <a:t>给数学下的定义：数学是研究现实世界的数量关系和空间形式的</a:t>
            </a:r>
            <a:r>
              <a:rPr lang="zh-CN" altLang="en-US" sz="2200" b="1" dirty="0" smtClean="0"/>
              <a:t>科学</a:t>
            </a:r>
            <a:r>
              <a:rPr lang="en-US" altLang="zh-CN" sz="2200" b="1" dirty="0" smtClean="0"/>
              <a:t>.</a:t>
            </a:r>
            <a:endParaRPr lang="en-US" altLang="zh-CN" sz="2200" b="1" dirty="0" smtClean="0"/>
          </a:p>
          <a:p>
            <a:pPr>
              <a:lnSpc>
                <a:spcPct val="300000"/>
              </a:lnSpc>
            </a:pPr>
            <a:r>
              <a:rPr lang="en-US" altLang="zh-CN" sz="2200" b="1" dirty="0" smtClean="0"/>
              <a:t>      </a:t>
            </a:r>
            <a:r>
              <a:rPr lang="zh-CN" altLang="en-US" sz="2200" b="1" dirty="0" smtClean="0"/>
              <a:t>不</a:t>
            </a:r>
            <a:r>
              <a:rPr lang="zh-CN" altLang="en-US" sz="2200" b="1" dirty="0"/>
              <a:t>识数学真面目，只因身陷题海</a:t>
            </a:r>
            <a:r>
              <a:rPr lang="zh-CN" altLang="en-US" sz="2200" b="1" dirty="0" smtClean="0"/>
              <a:t>中</a:t>
            </a:r>
            <a:r>
              <a:rPr lang="en-US" altLang="zh-CN" sz="2200" b="1" dirty="0" smtClean="0"/>
              <a:t>.</a:t>
            </a:r>
            <a:endParaRPr lang="zh-CN" altLang="en-US" sz="2200" b="1" dirty="0"/>
          </a:p>
          <a:p>
            <a:endParaRPr lang="zh-CN" altLang="en-US" sz="2000" b="1" dirty="0"/>
          </a:p>
        </p:txBody>
      </p:sp>
      <p:sp>
        <p:nvSpPr>
          <p:cNvPr id="41" name="文本框 40"/>
          <p:cNvSpPr txBox="1"/>
          <p:nvPr/>
        </p:nvSpPr>
        <p:spPr>
          <a:xfrm>
            <a:off x="2125345" y="325395"/>
            <a:ext cx="408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</a:t>
            </a:r>
            <a:r>
              <a:rPr lang="zh-CN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数学，了解</a:t>
            </a:r>
            <a:r>
              <a:rPr lang="zh-CN" altLang="zh-CN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38705" y="1647664"/>
            <a:ext cx="233807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accent1">
                    <a:lumMod val="50000"/>
                  </a:schemeClr>
                </a:solidFill>
              </a:rPr>
              <a:t>1. 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什么是数学？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125345" y="1613175"/>
            <a:ext cx="8644255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53035">
              <a:lnSpc>
                <a:spcPct val="200000"/>
              </a:lnSpc>
              <a:spcAft>
                <a:spcPts val="0"/>
              </a:spcAft>
            </a:pPr>
            <a:r>
              <a:rPr lang="en-US" altLang="zh-CN" sz="2200" b="1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2200" b="1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2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2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）高度抽象性：</a:t>
            </a:r>
            <a:r>
              <a:rPr lang="en-US" altLang="zh-CN" sz="22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</a:t>
            </a:r>
            <a:r>
              <a:rPr lang="en-US" altLang="zh-CN" sz="2200" b="1" kern="5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22</a:t>
            </a:r>
            <a:r>
              <a:rPr lang="en-US" altLang="zh-CN" sz="22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-P</a:t>
            </a:r>
            <a:r>
              <a:rPr lang="en-US" altLang="zh-CN" sz="2200" b="1" kern="5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23</a:t>
            </a:r>
            <a:endParaRPr lang="zh-CN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① </a:t>
            </a: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是什么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en-US" altLang="zh-CN" sz="2200" kern="5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朝三暮四（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加法交换律）</a:t>
            </a:r>
            <a:endParaRPr lang="zh-CN" altLang="zh-CN" sz="2200" kern="5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zh-CN" altLang="zh-CN" sz="2200" b="1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2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zh-CN" sz="22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zh-CN" sz="2200" b="1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符号统一性：</a:t>
            </a:r>
            <a:r>
              <a:rPr lang="en-US" altLang="zh-CN" sz="2200" b="1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</a:t>
            </a:r>
            <a:r>
              <a:rPr lang="en-US" altLang="zh-CN" sz="2200" b="1" kern="5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22</a:t>
            </a:r>
            <a:r>
              <a:rPr lang="en-US" altLang="zh-CN" sz="2200" b="1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-P</a:t>
            </a:r>
            <a:r>
              <a:rPr lang="en-US" altLang="zh-CN" sz="2200" b="1" kern="5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25</a:t>
            </a:r>
            <a:endParaRPr lang="zh-CN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走遍天下都一样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en-US" altLang="zh-CN" sz="2200" kern="5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与外星人沟通的语言（勾股定理）</a:t>
            </a:r>
            <a:endParaRPr lang="zh-CN" altLang="zh-CN" sz="2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31644" y="1117685"/>
            <a:ext cx="270291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115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chemeClr val="accent1">
                    <a:lumMod val="50000"/>
                  </a:schemeClr>
                </a:solidFill>
              </a:rPr>
              <a:t>2. </a:t>
            </a:r>
            <a:r>
              <a:rPr lang="zh-CN" altLang="zh-CN" sz="2400" b="1" dirty="0">
                <a:solidFill>
                  <a:schemeClr val="accent1">
                    <a:lumMod val="50000"/>
                  </a:schemeClr>
                </a:solidFill>
              </a:rPr>
              <a:t>数学的特点</a:t>
            </a:r>
            <a:endParaRPr lang="zh-CN" altLang="zh-CN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25345" y="325395"/>
            <a:ext cx="408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</a:t>
            </a:r>
            <a:r>
              <a:rPr lang="zh-CN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数学，了解</a:t>
            </a:r>
            <a:r>
              <a:rPr lang="zh-CN" altLang="zh-CN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820735" y="893351"/>
            <a:ext cx="9418675" cy="6123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53035">
              <a:lnSpc>
                <a:spcPct val="200000"/>
              </a:lnSpc>
              <a:spcAft>
                <a:spcPts val="0"/>
              </a:spcAft>
            </a:pPr>
            <a:r>
              <a:rPr lang="zh-CN" altLang="zh-CN" sz="22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2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2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）严密逻辑性：</a:t>
            </a:r>
            <a:r>
              <a:rPr lang="en-US" altLang="zh-CN" sz="2200" b="1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</a:t>
            </a:r>
            <a:r>
              <a:rPr lang="en-US" altLang="zh-CN" sz="2200" b="1" kern="5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25</a:t>
            </a:r>
            <a:r>
              <a:rPr lang="en-US" altLang="zh-CN" sz="2200" b="1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-P</a:t>
            </a:r>
            <a:r>
              <a:rPr lang="en-US" altLang="zh-CN" sz="2200" b="1" kern="5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28</a:t>
            </a:r>
            <a:endParaRPr lang="en-US" altLang="zh-CN" sz="2200" kern="5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描述黑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羊</a:t>
            </a:r>
            <a:r>
              <a:rPr lang="zh-CN" altLang="en-US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200" kern="5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爱因斯坦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语。</a:t>
            </a:r>
            <a:endParaRPr lang="zh-CN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为什么学完高等数学，才能接触到</a:t>
            </a: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19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世纪的数学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en-US" altLang="zh-CN" sz="2200" kern="5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53035">
              <a:lnSpc>
                <a:spcPct val="200000"/>
              </a:lnSpc>
              <a:spcAft>
                <a:spcPts val="0"/>
              </a:spcAft>
            </a:pPr>
            <a:r>
              <a:rPr lang="zh-CN" altLang="zh-CN" sz="22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2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22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）应用广泛性：</a:t>
            </a:r>
            <a:r>
              <a:rPr lang="en-US" altLang="zh-CN" sz="22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</a:t>
            </a:r>
            <a:r>
              <a:rPr lang="en-US" altLang="zh-CN" sz="2200" b="1" kern="5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28</a:t>
            </a:r>
            <a:r>
              <a:rPr lang="en-US" altLang="zh-CN" sz="22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-P</a:t>
            </a:r>
            <a:r>
              <a:rPr lang="en-US" altLang="zh-CN" sz="2200" b="1" kern="5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29</a:t>
            </a:r>
            <a:endParaRPr lang="zh-CN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1115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华罗庚语：宇宙之大，粒子之微，火箭之速，化工之巧，地球之变，生物之谜，日用之繁，无处不用数学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200" kern="5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1115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天气预报，嫦娥奔月，华为，阿里巴巴。</a:t>
            </a:r>
            <a:endParaRPr lang="zh-CN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endParaRPr lang="zh-CN" altLang="zh-CN" sz="2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25345" y="325395"/>
            <a:ext cx="408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</a:t>
            </a:r>
            <a:r>
              <a:rPr lang="zh-CN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数学，了解</a:t>
            </a:r>
            <a:r>
              <a:rPr lang="zh-CN" altLang="zh-CN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30152" y="1163723"/>
            <a:ext cx="8969185" cy="4831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53035">
              <a:lnSpc>
                <a:spcPct val="200000"/>
              </a:lnSpc>
              <a:spcAft>
                <a:spcPts val="0"/>
              </a:spcAft>
            </a:pPr>
            <a:r>
              <a:rPr lang="zh-CN" altLang="zh-CN" sz="22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2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22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）幽美性（</a:t>
            </a:r>
            <a:r>
              <a:rPr lang="en-US" altLang="zh-CN" sz="22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dry beauty</a:t>
            </a:r>
            <a:r>
              <a:rPr lang="zh-CN" altLang="zh-CN" sz="22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endParaRPr lang="zh-CN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数字之美</a:t>
            </a:r>
            <a:endParaRPr lang="zh-CN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200" kern="5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i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）我最最爱你与文君复书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ii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）秀才进京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赶考。</a:t>
            </a:r>
            <a:endParaRPr lang="zh-CN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奇异之美</a:t>
            </a:r>
            <a:endParaRPr lang="zh-CN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指数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大爆炸：（</a:t>
            </a:r>
            <a:r>
              <a:rPr lang="en-US" altLang="zh-CN" sz="2200" kern="5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i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）报纸折叠</a:t>
            </a: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27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次超珠峰；（</a:t>
            </a: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ii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）国际象棋。</a:t>
            </a:r>
            <a:endParaRPr lang="zh-CN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对称之美</a:t>
            </a:r>
            <a:endParaRPr lang="zh-CN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几何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图案，建筑设计。</a:t>
            </a:r>
            <a:endParaRPr lang="zh-CN" altLang="zh-CN" sz="2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25345" y="325395"/>
            <a:ext cx="408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</a:t>
            </a:r>
            <a:r>
              <a:rPr lang="zh-CN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数学，了解</a:t>
            </a:r>
            <a:r>
              <a:rPr lang="zh-CN" altLang="zh-CN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25345" y="1295803"/>
            <a:ext cx="9103360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和谐之美</a:t>
            </a:r>
            <a:endParaRPr lang="zh-CN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200" kern="5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i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）黄金分割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en-US" altLang="zh-CN" sz="2200" kern="5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ii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）一元二次方程求根公式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en-US" altLang="zh-CN" sz="2200" kern="5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iii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）等差数列与等比数列的通项公式。</a:t>
            </a:r>
            <a:endParaRPr lang="zh-CN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悖论之美</a:t>
            </a:r>
            <a:endParaRPr lang="zh-CN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200" kern="5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i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）阿基里斯追龟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；（</a:t>
            </a: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ii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）理发师悖论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25345" y="325395"/>
            <a:ext cx="408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</a:t>
            </a:r>
            <a:r>
              <a:rPr lang="zh-CN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数学，了解</a:t>
            </a:r>
            <a:r>
              <a:rPr lang="zh-CN" altLang="zh-CN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pic>
        <p:nvPicPr>
          <p:cNvPr id="32" name="图片 31" descr="小聪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290" y="3007995"/>
            <a:ext cx="2094865" cy="3148330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597025" y="6237605"/>
            <a:ext cx="747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/>
              <a:t>小聪</a:t>
            </a:r>
            <a:endParaRPr lang="zh-CN" altLang="zh-CN" b="1"/>
          </a:p>
        </p:txBody>
      </p:sp>
      <p:sp>
        <p:nvSpPr>
          <p:cNvPr id="34" name="椭圆形标注 33"/>
          <p:cNvSpPr/>
          <p:nvPr/>
        </p:nvSpPr>
        <p:spPr>
          <a:xfrm>
            <a:off x="2951480" y="2153920"/>
            <a:ext cx="2827655" cy="1907540"/>
          </a:xfrm>
          <a:prstGeom prst="wedgeEllipse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3324860" y="2600325"/>
            <a:ext cx="22142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老师！老师！</a:t>
            </a:r>
            <a:endParaRPr lang="zh-CN" altLang="en-US" sz="2000" b="1" dirty="0"/>
          </a:p>
          <a:p>
            <a:r>
              <a:rPr lang="zh-CN" altLang="en-US" sz="2000" b="1" dirty="0"/>
              <a:t>我问您一个问题，擀面杖是不是1？</a:t>
            </a:r>
            <a:endParaRPr lang="zh-CN" altLang="en-US" sz="2000" b="1" dirty="0"/>
          </a:p>
        </p:txBody>
      </p:sp>
      <p:pic>
        <p:nvPicPr>
          <p:cNvPr id="37" name="图片 36" descr="张帅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7690" y="1316990"/>
            <a:ext cx="3063875" cy="5102860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9874250" y="6419850"/>
            <a:ext cx="747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/>
              <a:t>张帅</a:t>
            </a:r>
            <a:endParaRPr lang="zh-CN" altLang="zh-CN" b="1"/>
          </a:p>
        </p:txBody>
      </p:sp>
      <p:sp>
        <p:nvSpPr>
          <p:cNvPr id="39" name="矩形标注 38"/>
          <p:cNvSpPr/>
          <p:nvPr/>
        </p:nvSpPr>
        <p:spPr>
          <a:xfrm flipH="1">
            <a:off x="6670040" y="1546225"/>
            <a:ext cx="2684780" cy="1240155"/>
          </a:xfrm>
          <a:prstGeom prst="wedge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6905625" y="1812925"/>
            <a:ext cx="2214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怎么会有这样的问题？</a:t>
            </a:r>
            <a:endParaRPr lang="zh-CN" altLang="en-US" sz="2000" b="1"/>
          </a:p>
        </p:txBody>
      </p:sp>
      <p:sp>
        <p:nvSpPr>
          <p:cNvPr id="13" name="淘宝网chenying0907出品 4"/>
          <p:cNvSpPr txBox="1"/>
          <p:nvPr/>
        </p:nvSpPr>
        <p:spPr>
          <a:xfrm>
            <a:off x="2094865" y="295910"/>
            <a:ext cx="55238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从张帅同学的见习奇闻谈起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42720" y="1316023"/>
            <a:ext cx="9906000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1150">
              <a:lnSpc>
                <a:spcPct val="200000"/>
              </a:lnSpc>
              <a:spcAft>
                <a:spcPts val="0"/>
              </a:spcAft>
            </a:pPr>
            <a:r>
              <a:rPr lang="en-US" altLang="zh-CN" sz="2000" kern="5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200" kern="5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.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教育观念和职业道德修养，即教师教育理念和教学态度方面的知识，涉及课程观、教学观、知识观、学生观、教师观、人才观和教师自己的人生观、价值观、职业观等。</a:t>
            </a:r>
            <a:endParaRPr lang="zh-CN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1115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2</a:t>
            </a: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.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小学数学教学的课程观课程知识，即课程内容的选择与建构方面的知识。“教什么”“学什么”的知识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200" kern="5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11150">
              <a:lnSpc>
                <a:spcPct val="200000"/>
              </a:lnSpc>
            </a:pP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3</a:t>
            </a: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.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数学学科知识，包括对数学史的了解，对数学思想方法的领悟等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200" kern="5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32495" y="359839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小学数学教师的专业知识</a:t>
            </a:r>
            <a:endParaRPr lang="zh-CN" altLang="zh-CN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71600" y="1234743"/>
            <a:ext cx="9906000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115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200" kern="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.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学生的知识，包括不同年龄段儿童学习数学的特点和心理规律，儿童对数学学习的建构过程以及儿童学习数学的基本形式。了解学习者及其特征的知识是实现“以学定教”的基础。</a:t>
            </a:r>
            <a:endParaRPr lang="zh-CN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1115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5</a:t>
            </a: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.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教学设计和策略的知识，只有知道“怎么教”和“怎么学”，才能激发小学生的学习兴趣，促进小学生的数学思维能力的发展。</a:t>
            </a:r>
            <a:endParaRPr lang="zh-CN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1115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6</a:t>
            </a: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. 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教师自身的知识，即对自身作为教师的优势与劣势的认识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32495" y="359839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小学数学教师的专业知识</a:t>
            </a:r>
            <a:endParaRPr lang="zh-CN" altLang="zh-CN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1932305" y="406400"/>
            <a:ext cx="4089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课堂小结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757680" y="1859615"/>
            <a:ext cx="6096000" cy="21228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22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“四有”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兼备，方可成师</a:t>
            </a:r>
            <a:endParaRPr lang="zh-CN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200" kern="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认识数学，了解特点</a:t>
            </a:r>
            <a:endParaRPr lang="zh-CN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200" kern="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200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小学数学教师的专业知识</a:t>
            </a:r>
            <a:endParaRPr lang="zh-CN" altLang="zh-CN" sz="2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2006282" y="318809"/>
            <a:ext cx="408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zh-CN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06282" y="1884933"/>
            <a:ext cx="906272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70">
              <a:lnSpc>
                <a:spcPct val="200000"/>
              </a:lnSpc>
              <a:spcAft>
                <a:spcPts val="0"/>
              </a:spcAft>
            </a:pPr>
            <a:r>
              <a:rPr lang="en-US" altLang="zh-CN" sz="2200" b="1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en-US" altLang="zh-CN" sz="2800" b="1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b="1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酸甜苦辣</a:t>
            </a:r>
            <a:r>
              <a:rPr lang="zh-CN" altLang="zh-CN" sz="28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话数学——我的数学学习经历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6070">
              <a:lnSpc>
                <a:spcPct val="200000"/>
              </a:lnSpc>
              <a:spcAft>
                <a:spcPts val="0"/>
              </a:spcAft>
            </a:pPr>
            <a:r>
              <a:rPr lang="zh-CN" altLang="zh-CN" sz="2200" b="1" kern="5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</a:t>
            </a:r>
            <a:r>
              <a:rPr lang="zh-CN" altLang="zh-CN" sz="2200" kern="5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：内容要有真情实感，切忌假大空，字数不少于</a:t>
            </a:r>
            <a:r>
              <a:rPr lang="en-US" altLang="zh-CN" sz="2200" kern="5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zh-CN" sz="2200" kern="5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zh-CN" altLang="en-US" sz="2200" kern="5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pic>
        <p:nvPicPr>
          <p:cNvPr id="32" name="图片 31" descr="小聪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290" y="3007995"/>
            <a:ext cx="2094865" cy="3148330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597025" y="6237605"/>
            <a:ext cx="747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/>
              <a:t>小聪</a:t>
            </a:r>
            <a:endParaRPr lang="zh-CN" altLang="zh-CN" b="1"/>
          </a:p>
        </p:txBody>
      </p:sp>
      <p:sp>
        <p:nvSpPr>
          <p:cNvPr id="34" name="椭圆形标注 33"/>
          <p:cNvSpPr/>
          <p:nvPr/>
        </p:nvSpPr>
        <p:spPr>
          <a:xfrm>
            <a:off x="2951480" y="2153920"/>
            <a:ext cx="2827655" cy="1907540"/>
          </a:xfrm>
          <a:prstGeom prst="wedgeEllipse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3315335" y="2446655"/>
            <a:ext cx="22142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“就学了1~5的认识，跟幼儿园学的一样，太简单了！”</a:t>
            </a:r>
            <a:endParaRPr lang="zh-CN" altLang="en-US" sz="2000" b="1"/>
          </a:p>
        </p:txBody>
      </p:sp>
      <p:sp>
        <p:nvSpPr>
          <p:cNvPr id="38" name="文本框 37"/>
          <p:cNvSpPr txBox="1"/>
          <p:nvPr/>
        </p:nvSpPr>
        <p:spPr>
          <a:xfrm>
            <a:off x="9301480" y="6247765"/>
            <a:ext cx="747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/>
              <a:t>妈妈</a:t>
            </a:r>
            <a:endParaRPr lang="zh-CN" altLang="zh-CN" b="1"/>
          </a:p>
        </p:txBody>
      </p:sp>
      <p:sp>
        <p:nvSpPr>
          <p:cNvPr id="39" name="矩形标注 38"/>
          <p:cNvSpPr/>
          <p:nvPr/>
        </p:nvSpPr>
        <p:spPr>
          <a:xfrm flipH="1">
            <a:off x="6574790" y="1584325"/>
            <a:ext cx="2484120" cy="1240155"/>
          </a:xfrm>
          <a:prstGeom prst="wedgeRectCallout">
            <a:avLst>
              <a:gd name="adj1" fmla="val -18684"/>
              <a:gd name="adj2" fmla="val 6561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6657975" y="1965325"/>
            <a:ext cx="24491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今天数学学什么呢？</a:t>
            </a:r>
            <a:endParaRPr lang="zh-CN" altLang="en-US" sz="2000" b="1"/>
          </a:p>
        </p:txBody>
      </p:sp>
      <p:pic>
        <p:nvPicPr>
          <p:cNvPr id="2" name="图片 1" descr="妈妈形象  卡通--手里无东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6100" y="1287780"/>
            <a:ext cx="4102735" cy="5428615"/>
          </a:xfrm>
          <a:prstGeom prst="rect">
            <a:avLst/>
          </a:prstGeom>
        </p:spPr>
      </p:pic>
      <p:sp>
        <p:nvSpPr>
          <p:cNvPr id="13" name="淘宝网chenying0907出品 4"/>
          <p:cNvSpPr txBox="1"/>
          <p:nvPr/>
        </p:nvSpPr>
        <p:spPr>
          <a:xfrm>
            <a:off x="2094866" y="296185"/>
            <a:ext cx="923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淘宝网chenying0907出品 4"/>
          <p:cNvSpPr txBox="1"/>
          <p:nvPr>
            <p:custDataLst>
              <p:tags r:id="rId4"/>
            </p:custDataLst>
          </p:nvPr>
        </p:nvSpPr>
        <p:spPr>
          <a:xfrm>
            <a:off x="2094865" y="295910"/>
            <a:ext cx="55238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从张帅同学的见习奇闻谈起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 flipH="1">
            <a:off x="6733540" y="1679575"/>
            <a:ext cx="1878965" cy="1610360"/>
          </a:xfrm>
          <a:prstGeom prst="cloudCallou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pic>
        <p:nvPicPr>
          <p:cNvPr id="32" name="图片 31" descr="小聪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290" y="3007995"/>
            <a:ext cx="2094865" cy="3148330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597025" y="6237605"/>
            <a:ext cx="747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/>
              <a:t>小聪</a:t>
            </a:r>
            <a:endParaRPr lang="zh-CN" altLang="zh-CN" b="1"/>
          </a:p>
        </p:txBody>
      </p:sp>
      <p:sp>
        <p:nvSpPr>
          <p:cNvPr id="34" name="椭圆形标注 33"/>
          <p:cNvSpPr/>
          <p:nvPr/>
        </p:nvSpPr>
        <p:spPr>
          <a:xfrm>
            <a:off x="3107055" y="2392045"/>
            <a:ext cx="2071370" cy="1397000"/>
          </a:xfrm>
          <a:prstGeom prst="wedgeEllipse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3754755" y="2891155"/>
            <a:ext cx="90170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？</a:t>
            </a:r>
            <a:r>
              <a:rPr lang="zh-CN" altLang="en-US" sz="2600" b="1"/>
              <a:t>？</a:t>
            </a:r>
            <a:r>
              <a:rPr lang="zh-CN" altLang="en-US" sz="2000" b="1"/>
              <a:t>？</a:t>
            </a:r>
            <a:endParaRPr lang="zh-CN" altLang="en-US" sz="2000" b="1"/>
          </a:p>
        </p:txBody>
      </p:sp>
      <p:sp>
        <p:nvSpPr>
          <p:cNvPr id="38" name="文本框 37"/>
          <p:cNvSpPr txBox="1"/>
          <p:nvPr/>
        </p:nvSpPr>
        <p:spPr>
          <a:xfrm>
            <a:off x="9301480" y="6247765"/>
            <a:ext cx="747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/>
              <a:t>妈妈</a:t>
            </a:r>
            <a:endParaRPr lang="zh-CN" altLang="zh-CN" b="1"/>
          </a:p>
        </p:txBody>
      </p:sp>
      <p:sp>
        <p:nvSpPr>
          <p:cNvPr id="40" name="文本框 39"/>
          <p:cNvSpPr txBox="1"/>
          <p:nvPr/>
        </p:nvSpPr>
        <p:spPr>
          <a:xfrm>
            <a:off x="7094855" y="2285365"/>
            <a:ext cx="11563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这是几？</a:t>
            </a:r>
            <a:endParaRPr lang="zh-CN" altLang="en-US" sz="2000" b="1"/>
          </a:p>
        </p:txBody>
      </p:sp>
      <p:pic>
        <p:nvPicPr>
          <p:cNvPr id="5" name="图片 4" descr="妈妈形象  卡通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3250" y="909955"/>
            <a:ext cx="4199255" cy="5556250"/>
          </a:xfrm>
          <a:prstGeom prst="rect">
            <a:avLst/>
          </a:prstGeom>
        </p:spPr>
      </p:pic>
      <p:sp>
        <p:nvSpPr>
          <p:cNvPr id="13" name="淘宝网chenying0907出品 4"/>
          <p:cNvSpPr txBox="1"/>
          <p:nvPr/>
        </p:nvSpPr>
        <p:spPr>
          <a:xfrm>
            <a:off x="2094866" y="296185"/>
            <a:ext cx="923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淘宝网chenying0907出品 4"/>
          <p:cNvSpPr txBox="1"/>
          <p:nvPr>
            <p:custDataLst>
              <p:tags r:id="rId4"/>
            </p:custDataLst>
          </p:nvPr>
        </p:nvSpPr>
        <p:spPr>
          <a:xfrm>
            <a:off x="2094865" y="295910"/>
            <a:ext cx="55238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从张帅同学的见习奇闻谈起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 flipH="1">
            <a:off x="6733540" y="1679575"/>
            <a:ext cx="1878965" cy="1610360"/>
          </a:xfrm>
          <a:prstGeom prst="cloudCallou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pic>
        <p:nvPicPr>
          <p:cNvPr id="32" name="图片 31" descr="小聪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290" y="3007995"/>
            <a:ext cx="2094865" cy="3148330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597025" y="6237605"/>
            <a:ext cx="747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/>
              <a:t>小聪</a:t>
            </a:r>
            <a:endParaRPr lang="zh-CN" altLang="zh-CN" b="1"/>
          </a:p>
        </p:txBody>
      </p:sp>
      <p:sp>
        <p:nvSpPr>
          <p:cNvPr id="34" name="椭圆形标注 33"/>
          <p:cNvSpPr/>
          <p:nvPr/>
        </p:nvSpPr>
        <p:spPr>
          <a:xfrm>
            <a:off x="3018155" y="1786255"/>
            <a:ext cx="2962910" cy="2469515"/>
          </a:xfrm>
          <a:prstGeom prst="wedgeEllipse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3488055" y="2056130"/>
            <a:ext cx="2176145" cy="2014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000"/>
              </a:lnSpc>
            </a:pPr>
            <a:r>
              <a:rPr lang="zh-CN" altLang="en-US" sz="2000" b="1"/>
              <a:t>我们老师讲的1，这么细！这么短！</a:t>
            </a:r>
            <a:endParaRPr lang="zh-CN" altLang="en-US" sz="2000" b="1"/>
          </a:p>
          <a:p>
            <a:pPr fontAlgn="auto">
              <a:lnSpc>
                <a:spcPts val="3000"/>
              </a:lnSpc>
            </a:pPr>
            <a:r>
              <a:rPr lang="zh-CN" altLang="en-US" sz="2000" b="1"/>
              <a:t>你的擀面杖</a:t>
            </a:r>
            <a:endParaRPr lang="zh-CN" altLang="en-US" sz="2000" b="1"/>
          </a:p>
          <a:p>
            <a:pPr fontAlgn="auto">
              <a:lnSpc>
                <a:spcPts val="3000"/>
              </a:lnSpc>
            </a:pPr>
            <a:r>
              <a:rPr lang="zh-CN" altLang="en-US" sz="2000" b="1"/>
              <a:t>那么粗！那么长！</a:t>
            </a:r>
            <a:endParaRPr lang="zh-CN" altLang="en-US" sz="2000" b="1"/>
          </a:p>
          <a:p>
            <a:pPr fontAlgn="auto">
              <a:lnSpc>
                <a:spcPts val="3000"/>
              </a:lnSpc>
            </a:pPr>
            <a:r>
              <a:rPr lang="zh-CN" altLang="en-US" sz="2000" b="1"/>
              <a:t>能是1吗？</a:t>
            </a:r>
            <a:endParaRPr lang="zh-CN" altLang="en-US" sz="2000" b="1"/>
          </a:p>
        </p:txBody>
      </p:sp>
      <p:sp>
        <p:nvSpPr>
          <p:cNvPr id="38" name="文本框 37"/>
          <p:cNvSpPr txBox="1"/>
          <p:nvPr/>
        </p:nvSpPr>
        <p:spPr>
          <a:xfrm>
            <a:off x="9301480" y="6247765"/>
            <a:ext cx="747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/>
              <a:t>妈妈</a:t>
            </a:r>
            <a:endParaRPr lang="zh-CN" altLang="zh-CN" b="1"/>
          </a:p>
        </p:txBody>
      </p:sp>
      <p:sp>
        <p:nvSpPr>
          <p:cNvPr id="40" name="文本框 39"/>
          <p:cNvSpPr txBox="1"/>
          <p:nvPr/>
        </p:nvSpPr>
        <p:spPr>
          <a:xfrm>
            <a:off x="6971030" y="2256790"/>
            <a:ext cx="15170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这不是</a:t>
            </a:r>
            <a:r>
              <a:rPr lang="en-US" altLang="zh-CN" sz="2000" b="1"/>
              <a:t>1</a:t>
            </a:r>
            <a:r>
              <a:rPr lang="zh-CN" altLang="en-US" sz="2000" b="1"/>
              <a:t>吗？</a:t>
            </a:r>
            <a:endParaRPr lang="zh-CN" altLang="en-US" sz="2000" b="1"/>
          </a:p>
        </p:txBody>
      </p:sp>
      <p:pic>
        <p:nvPicPr>
          <p:cNvPr id="5" name="图片 4" descr="妈妈形象  卡通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3250" y="909955"/>
            <a:ext cx="4199255" cy="5556250"/>
          </a:xfrm>
          <a:prstGeom prst="rect">
            <a:avLst/>
          </a:prstGeom>
        </p:spPr>
      </p:pic>
      <p:sp>
        <p:nvSpPr>
          <p:cNvPr id="13" name="淘宝网chenying0907出品 4"/>
          <p:cNvSpPr txBox="1"/>
          <p:nvPr/>
        </p:nvSpPr>
        <p:spPr>
          <a:xfrm>
            <a:off x="2094866" y="296185"/>
            <a:ext cx="923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淘宝网chenying0907出品 4"/>
          <p:cNvSpPr txBox="1"/>
          <p:nvPr>
            <p:custDataLst>
              <p:tags r:id="rId4"/>
            </p:custDataLst>
          </p:nvPr>
        </p:nvSpPr>
        <p:spPr>
          <a:xfrm>
            <a:off x="2094865" y="295910"/>
            <a:ext cx="55238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从张帅同学的见习奇闻谈起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 flipH="1">
            <a:off x="6733540" y="1679575"/>
            <a:ext cx="1878965" cy="1610360"/>
          </a:xfrm>
          <a:prstGeom prst="cloudCallout">
            <a:avLst/>
          </a:prstGeom>
          <a:solidFill>
            <a:srgbClr val="EBE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825625" y="6250305"/>
            <a:ext cx="747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/>
              <a:t>小明</a:t>
            </a:r>
            <a:endParaRPr lang="en-US" altLang="zh-CN" b="1"/>
          </a:p>
        </p:txBody>
      </p:sp>
      <p:sp>
        <p:nvSpPr>
          <p:cNvPr id="34" name="椭圆形标注 33"/>
          <p:cNvSpPr/>
          <p:nvPr/>
        </p:nvSpPr>
        <p:spPr>
          <a:xfrm>
            <a:off x="2966720" y="1633855"/>
            <a:ext cx="2417445" cy="2014855"/>
          </a:xfrm>
          <a:prstGeom prst="wedgeEllipseCallout">
            <a:avLst/>
          </a:prstGeom>
          <a:solidFill>
            <a:srgbClr val="66B1FE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3488055" y="2056130"/>
            <a:ext cx="217614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000"/>
              </a:lnSpc>
            </a:pPr>
            <a:r>
              <a:rPr lang="zh-CN" altLang="en-US" sz="2000" b="1"/>
              <a:t>老师，</a:t>
            </a:r>
            <a:endParaRPr lang="zh-CN" altLang="en-US" sz="2000" b="1"/>
          </a:p>
          <a:p>
            <a:pPr fontAlgn="auto">
              <a:lnSpc>
                <a:spcPts val="3000"/>
              </a:lnSpc>
            </a:pPr>
            <a:r>
              <a:rPr lang="zh-CN" altLang="en-US" sz="2000" b="1"/>
              <a:t>我感觉</a:t>
            </a:r>
            <a:r>
              <a:rPr lang="en-US" altLang="zh-CN" sz="2000" b="1"/>
              <a:t>3</a:t>
            </a:r>
            <a:r>
              <a:rPr lang="zh-CN" altLang="zh-CN" sz="2000" b="1"/>
              <a:t>＞</a:t>
            </a:r>
            <a:r>
              <a:rPr lang="en-US" altLang="zh-CN" sz="2000" b="1"/>
              <a:t>4</a:t>
            </a:r>
            <a:endParaRPr lang="en-US" altLang="zh-CN" sz="2000" b="1"/>
          </a:p>
        </p:txBody>
      </p:sp>
      <p:sp>
        <p:nvSpPr>
          <p:cNvPr id="38" name="文本框 37"/>
          <p:cNvSpPr txBox="1"/>
          <p:nvPr/>
        </p:nvSpPr>
        <p:spPr>
          <a:xfrm>
            <a:off x="9758680" y="6298565"/>
            <a:ext cx="747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/>
              <a:t>张帅</a:t>
            </a:r>
            <a:endParaRPr lang="zh-CN" altLang="zh-CN" b="1"/>
          </a:p>
        </p:txBody>
      </p:sp>
      <p:sp>
        <p:nvSpPr>
          <p:cNvPr id="40" name="文本框 39"/>
          <p:cNvSpPr txBox="1"/>
          <p:nvPr/>
        </p:nvSpPr>
        <p:spPr>
          <a:xfrm>
            <a:off x="6971030" y="2256790"/>
            <a:ext cx="15170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为什么呀？</a:t>
            </a:r>
            <a:endParaRPr lang="zh-CN" altLang="en-US" sz="2000" b="1"/>
          </a:p>
        </p:txBody>
      </p:sp>
      <p:pic>
        <p:nvPicPr>
          <p:cNvPr id="2" name="图片 1" descr="小明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595" y="2290445"/>
            <a:ext cx="2613660" cy="3883025"/>
          </a:xfrm>
          <a:prstGeom prst="rect">
            <a:avLst/>
          </a:prstGeom>
        </p:spPr>
      </p:pic>
      <p:pic>
        <p:nvPicPr>
          <p:cNvPr id="37" name="图片 36" descr="张帅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7690" y="1316990"/>
            <a:ext cx="3063875" cy="5102860"/>
          </a:xfrm>
          <a:prstGeom prst="rect">
            <a:avLst/>
          </a:prstGeom>
        </p:spPr>
      </p:pic>
      <p:sp>
        <p:nvSpPr>
          <p:cNvPr id="13" name="淘宝网chenying0907出品 4"/>
          <p:cNvSpPr txBox="1"/>
          <p:nvPr/>
        </p:nvSpPr>
        <p:spPr>
          <a:xfrm>
            <a:off x="2094866" y="296185"/>
            <a:ext cx="923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淘宝网chenying0907出品 4"/>
          <p:cNvSpPr txBox="1"/>
          <p:nvPr>
            <p:custDataLst>
              <p:tags r:id="rId4"/>
            </p:custDataLst>
          </p:nvPr>
        </p:nvSpPr>
        <p:spPr>
          <a:xfrm>
            <a:off x="2094865" y="295910"/>
            <a:ext cx="55238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从张帅同学的见习奇闻谈起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 flipH="1">
            <a:off x="6733540" y="1679575"/>
            <a:ext cx="1878965" cy="1610360"/>
          </a:xfrm>
          <a:prstGeom prst="cloudCallout">
            <a:avLst/>
          </a:prstGeom>
          <a:solidFill>
            <a:srgbClr val="EBE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508125" y="6250305"/>
            <a:ext cx="747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/>
              <a:t>小明</a:t>
            </a:r>
            <a:endParaRPr lang="en-US" altLang="zh-CN" b="1"/>
          </a:p>
        </p:txBody>
      </p:sp>
      <p:sp>
        <p:nvSpPr>
          <p:cNvPr id="34" name="椭圆形标注 33"/>
          <p:cNvSpPr/>
          <p:nvPr/>
        </p:nvSpPr>
        <p:spPr>
          <a:xfrm>
            <a:off x="2966720" y="1633855"/>
            <a:ext cx="2417445" cy="2014855"/>
          </a:xfrm>
          <a:prstGeom prst="wedgeEllipseCallout">
            <a:avLst/>
          </a:prstGeom>
          <a:solidFill>
            <a:srgbClr val="66B1FE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9758680" y="6298565"/>
            <a:ext cx="747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/>
              <a:t>张帅</a:t>
            </a:r>
            <a:endParaRPr lang="zh-CN" altLang="zh-CN" b="1"/>
          </a:p>
        </p:txBody>
      </p:sp>
      <p:sp>
        <p:nvSpPr>
          <p:cNvPr id="40" name="文本框 39"/>
          <p:cNvSpPr txBox="1"/>
          <p:nvPr/>
        </p:nvSpPr>
        <p:spPr>
          <a:xfrm>
            <a:off x="7377430" y="2256790"/>
            <a:ext cx="6153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噢！</a:t>
            </a:r>
            <a:endParaRPr lang="zh-CN" altLang="en-US" sz="2000" b="1"/>
          </a:p>
        </p:txBody>
      </p:sp>
      <p:pic>
        <p:nvPicPr>
          <p:cNvPr id="2" name="图片 1" descr="小明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10" y="2256790"/>
            <a:ext cx="2613660" cy="3883025"/>
          </a:xfrm>
          <a:prstGeom prst="rect">
            <a:avLst/>
          </a:prstGeom>
        </p:spPr>
      </p:pic>
      <p:pic>
        <p:nvPicPr>
          <p:cNvPr id="37" name="图片 36" descr="张帅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7690" y="1316990"/>
            <a:ext cx="3063875" cy="51028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51200" y="2095500"/>
            <a:ext cx="19812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3个苹果就是</a:t>
            </a:r>
            <a:endParaRPr lang="zh-CN" altLang="en-US" sz="2000" b="1"/>
          </a:p>
          <a:p>
            <a:r>
              <a:rPr lang="zh-CN" altLang="en-US" sz="2000" b="1"/>
              <a:t>比4个樱桃大，</a:t>
            </a:r>
            <a:endParaRPr lang="zh-CN" altLang="en-US" sz="2000" b="1"/>
          </a:p>
          <a:p>
            <a:r>
              <a:rPr lang="zh-CN" altLang="en-US" sz="2000" b="1"/>
              <a:t>所以3大于4。</a:t>
            </a:r>
            <a:endParaRPr lang="zh-CN" altLang="en-US" sz="2000" b="1"/>
          </a:p>
        </p:txBody>
      </p:sp>
      <p:pic>
        <p:nvPicPr>
          <p:cNvPr id="5" name="图片 4" descr="苹果和樱桃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0040" y="4479925"/>
            <a:ext cx="4932045" cy="1939925"/>
          </a:xfrm>
          <a:prstGeom prst="rect">
            <a:avLst/>
          </a:prstGeom>
        </p:spPr>
      </p:pic>
      <p:sp>
        <p:nvSpPr>
          <p:cNvPr id="14" name="淘宝网chenying0907出品 4"/>
          <p:cNvSpPr txBox="1"/>
          <p:nvPr/>
        </p:nvSpPr>
        <p:spPr>
          <a:xfrm>
            <a:off x="2094866" y="296185"/>
            <a:ext cx="923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淘宝网chenying0907出品 4"/>
          <p:cNvSpPr txBox="1"/>
          <p:nvPr>
            <p:custDataLst>
              <p:tags r:id="rId5"/>
            </p:custDataLst>
          </p:nvPr>
        </p:nvSpPr>
        <p:spPr>
          <a:xfrm>
            <a:off x="2094865" y="295910"/>
            <a:ext cx="55238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从张帅同学的见习奇闻谈起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 flipH="1">
            <a:off x="6619875" y="1278890"/>
            <a:ext cx="2259330" cy="1973580"/>
          </a:xfrm>
          <a:prstGeom prst="cloudCallout">
            <a:avLst/>
          </a:prstGeom>
          <a:solidFill>
            <a:srgbClr val="EBE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508125" y="6250305"/>
            <a:ext cx="747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/>
              <a:t>小慧</a:t>
            </a:r>
            <a:endParaRPr lang="en-US" altLang="zh-CN" b="1"/>
          </a:p>
        </p:txBody>
      </p:sp>
      <p:sp>
        <p:nvSpPr>
          <p:cNvPr id="34" name="椭圆形标注 33"/>
          <p:cNvSpPr/>
          <p:nvPr/>
        </p:nvSpPr>
        <p:spPr>
          <a:xfrm>
            <a:off x="2966720" y="1633855"/>
            <a:ext cx="2417445" cy="2014855"/>
          </a:xfrm>
          <a:prstGeom prst="wedgeEllipseCallout">
            <a:avLst/>
          </a:prstGeom>
          <a:solidFill>
            <a:srgbClr val="66B1FE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9758680" y="6298565"/>
            <a:ext cx="747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/>
              <a:t>张帅</a:t>
            </a:r>
            <a:endParaRPr lang="zh-CN" altLang="zh-CN" b="1"/>
          </a:p>
        </p:txBody>
      </p:sp>
      <p:sp>
        <p:nvSpPr>
          <p:cNvPr id="40" name="文本框 39"/>
          <p:cNvSpPr txBox="1"/>
          <p:nvPr/>
        </p:nvSpPr>
        <p:spPr>
          <a:xfrm>
            <a:off x="6996430" y="1911985"/>
            <a:ext cx="16795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/>
              <a:t>又一个奇谈怪论！</a:t>
            </a:r>
            <a:endParaRPr lang="zh-CN" altLang="en-US" sz="2200" b="1"/>
          </a:p>
        </p:txBody>
      </p:sp>
      <p:pic>
        <p:nvPicPr>
          <p:cNvPr id="37" name="图片 36" descr="张帅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7690" y="1316990"/>
            <a:ext cx="3063875" cy="51028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02965" y="2037080"/>
            <a:ext cx="19812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200" b="1"/>
              <a:t>老师，</a:t>
            </a:r>
            <a:endParaRPr lang="zh-CN" altLang="en-US" sz="2200" b="1"/>
          </a:p>
          <a:p>
            <a:pPr fontAlgn="auto">
              <a:lnSpc>
                <a:spcPct val="150000"/>
              </a:lnSpc>
            </a:pPr>
            <a:r>
              <a:rPr lang="zh-CN" altLang="en-US" sz="2200" b="1"/>
              <a:t>我发现</a:t>
            </a:r>
            <a:r>
              <a:rPr lang="en-US" altLang="zh-CN" sz="2200" b="1"/>
              <a:t>1+1=1</a:t>
            </a:r>
            <a:endParaRPr lang="en-US" altLang="zh-CN" sz="2200" b="1"/>
          </a:p>
        </p:txBody>
      </p:sp>
      <p:pic>
        <p:nvPicPr>
          <p:cNvPr id="8" name="图片 7" descr="小慧O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520" y="2462530"/>
            <a:ext cx="2549525" cy="3787775"/>
          </a:xfrm>
          <a:prstGeom prst="rect">
            <a:avLst/>
          </a:prstGeom>
        </p:spPr>
      </p:pic>
      <p:sp>
        <p:nvSpPr>
          <p:cNvPr id="13" name="淘宝网chenying0907出品 4"/>
          <p:cNvSpPr txBox="1"/>
          <p:nvPr/>
        </p:nvSpPr>
        <p:spPr>
          <a:xfrm>
            <a:off x="2094866" y="296185"/>
            <a:ext cx="923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淘宝网chenying0907出品 4"/>
          <p:cNvSpPr txBox="1"/>
          <p:nvPr>
            <p:custDataLst>
              <p:tags r:id="rId4"/>
            </p:custDataLst>
          </p:nvPr>
        </p:nvSpPr>
        <p:spPr>
          <a:xfrm>
            <a:off x="2094865" y="295910"/>
            <a:ext cx="55238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从张帅同学的见习奇闻谈起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 flipH="1">
            <a:off x="6831330" y="1468755"/>
            <a:ext cx="2047875" cy="1783715"/>
          </a:xfrm>
          <a:prstGeom prst="cloudCallout">
            <a:avLst/>
          </a:prstGeom>
          <a:solidFill>
            <a:srgbClr val="EBE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932495" y="806587"/>
            <a:ext cx="10259505" cy="0"/>
          </a:xfrm>
          <a:prstGeom prst="line">
            <a:avLst/>
          </a:prstGeom>
          <a:ln w="158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44" y="0"/>
            <a:ext cx="1789251" cy="1051863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381125" y="6263005"/>
            <a:ext cx="747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/>
              <a:t>小慧</a:t>
            </a:r>
            <a:endParaRPr lang="en-US" altLang="zh-CN" b="1"/>
          </a:p>
        </p:txBody>
      </p:sp>
      <p:sp>
        <p:nvSpPr>
          <p:cNvPr id="34" name="椭圆形标注 33"/>
          <p:cNvSpPr/>
          <p:nvPr/>
        </p:nvSpPr>
        <p:spPr>
          <a:xfrm>
            <a:off x="2687320" y="1506855"/>
            <a:ext cx="2417445" cy="2014855"/>
          </a:xfrm>
          <a:prstGeom prst="wedgeEllipseCallout">
            <a:avLst/>
          </a:prstGeom>
          <a:solidFill>
            <a:srgbClr val="66B1FE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9758680" y="6298565"/>
            <a:ext cx="747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/>
              <a:t>张帅</a:t>
            </a:r>
            <a:endParaRPr lang="zh-CN" altLang="zh-CN" b="1"/>
          </a:p>
        </p:txBody>
      </p:sp>
      <p:sp>
        <p:nvSpPr>
          <p:cNvPr id="40" name="文本框 39"/>
          <p:cNvSpPr txBox="1"/>
          <p:nvPr/>
        </p:nvSpPr>
        <p:spPr>
          <a:xfrm>
            <a:off x="7288530" y="2064385"/>
            <a:ext cx="122237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/>
              <a:t>愕然</a:t>
            </a:r>
            <a:r>
              <a:rPr lang="en-US" altLang="zh-CN" sz="2200" b="1"/>
              <a:t>……</a:t>
            </a:r>
            <a:endParaRPr lang="en-US" altLang="zh-CN" sz="2200" b="1"/>
          </a:p>
        </p:txBody>
      </p:sp>
      <p:pic>
        <p:nvPicPr>
          <p:cNvPr id="37" name="图片 36" descr="张帅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7690" y="1316990"/>
            <a:ext cx="3063875" cy="51028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23565" y="1935480"/>
            <a:ext cx="16764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200" b="1"/>
              <a:t>这难道不是</a:t>
            </a:r>
            <a:endParaRPr lang="zh-CN" altLang="en-US" sz="2200" b="1"/>
          </a:p>
          <a:p>
            <a:pPr fontAlgn="auto">
              <a:lnSpc>
                <a:spcPct val="150000"/>
              </a:lnSpc>
            </a:pPr>
            <a:r>
              <a:rPr lang="en-US" altLang="zh-CN" sz="2200" b="1"/>
              <a:t>1+1=1</a:t>
            </a:r>
            <a:r>
              <a:rPr lang="zh-CN" altLang="en-US" sz="2200" b="1"/>
              <a:t>吗？</a:t>
            </a:r>
            <a:endParaRPr lang="zh-CN" altLang="en-US" sz="2200" b="1"/>
          </a:p>
        </p:txBody>
      </p:sp>
      <p:pic>
        <p:nvPicPr>
          <p:cNvPr id="8" name="图片 7" descr="小慧O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2475230"/>
            <a:ext cx="2549525" cy="3787775"/>
          </a:xfrm>
          <a:prstGeom prst="rect">
            <a:avLst/>
          </a:prstGeom>
        </p:spPr>
      </p:pic>
      <p:pic>
        <p:nvPicPr>
          <p:cNvPr id="10" name="图片 9" descr="猫和老鼠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7320" y="4719320"/>
            <a:ext cx="5267325" cy="1700530"/>
          </a:xfrm>
          <a:prstGeom prst="rect">
            <a:avLst/>
          </a:prstGeom>
        </p:spPr>
      </p:pic>
      <p:sp>
        <p:nvSpPr>
          <p:cNvPr id="14" name="淘宝网chenying0907出品 4"/>
          <p:cNvSpPr txBox="1"/>
          <p:nvPr/>
        </p:nvSpPr>
        <p:spPr>
          <a:xfrm>
            <a:off x="2094866" y="296185"/>
            <a:ext cx="923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淘宝网chenying0907出品 4"/>
          <p:cNvSpPr txBox="1"/>
          <p:nvPr>
            <p:custDataLst>
              <p:tags r:id="rId5"/>
            </p:custDataLst>
          </p:nvPr>
        </p:nvSpPr>
        <p:spPr>
          <a:xfrm>
            <a:off x="2094865" y="295910"/>
            <a:ext cx="55238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从张帅同学的见习奇闻谈起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PP_MARK_KEY" val="07e9d3d0-fcc4-48ec-9713-daab736cbbf2"/>
  <p:tag name="COMMONDATA" val="eyJoZGlkIjoiN2MwNjk3YWQ3N2RmNzhjMWM0OWM3MDI0ZTJkM2E2MD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1961</Words>
  <Application>WPS 演示</Application>
  <PresentationFormat>宽屏</PresentationFormat>
  <Paragraphs>324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黑体</vt:lpstr>
      <vt:lpstr>方正兰亭中黑_GBK</vt:lpstr>
      <vt:lpstr>汉仪中宋简</vt:lpstr>
      <vt:lpstr>Arial Unicode MS</vt:lpstr>
      <vt:lpstr>等线 Light</vt:lpstr>
      <vt:lpstr>等线</vt:lpstr>
      <vt:lpstr>Times New Roman</vt:lpstr>
      <vt:lpstr>楷体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Acer</dc:creator>
  <cp:lastModifiedBy>刘红祥</cp:lastModifiedBy>
  <cp:revision>14</cp:revision>
  <dcterms:created xsi:type="dcterms:W3CDTF">2022-02-19T08:36:00Z</dcterms:created>
  <dcterms:modified xsi:type="dcterms:W3CDTF">2023-04-04T07:14:33Z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49FCF6437A694D5CA6E61661B3A0AFF7</vt:lpwstr>
  </property>
  <property fmtid="{D5CDD505-2E9C-101B-9397-08002B2CF9AE}" pid="3" name="KSOProductBuildVer">
    <vt:lpwstr>2052-11.1.0.14036</vt:lpwstr>
  </property>
</Properties>
</file>