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docx" ContentType="application/vnd.openxmlformats-officedocument.wordprocessingml.documen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18" r:id="rId3"/>
    <p:sldId id="338" r:id="rId5"/>
    <p:sldId id="339" r:id="rId6"/>
    <p:sldId id="334" r:id="rId7"/>
    <p:sldId id="335" r:id="rId8"/>
    <p:sldId id="336" r:id="rId9"/>
    <p:sldId id="337" r:id="rId10"/>
    <p:sldId id="340" r:id="rId11"/>
    <p:sldId id="341" r:id="rId12"/>
    <p:sldId id="342" r:id="rId13"/>
    <p:sldId id="346" r:id="rId14"/>
    <p:sldId id="347" r:id="rId15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2" userDrawn="1">
          <p15:clr>
            <a:srgbClr val="A4A3A4"/>
          </p15:clr>
        </p15:guide>
        <p15:guide id="2" pos="391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4A7"/>
    <a:srgbClr val="1F4E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576" y="90"/>
      </p:cViewPr>
      <p:guideLst>
        <p:guide orient="horz" pos="2192"/>
        <p:guide pos="391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gs" Target="tags/tag3.xml"/><Relationship Id="rId2" Type="http://schemas.openxmlformats.org/officeDocument/2006/relationships/theme" Target="theme/theme1.xml"/><Relationship Id="rId19" Type="http://schemas.openxmlformats.org/officeDocument/2006/relationships/commentAuthors" Target="commentAuthors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301BD9-4243-4367-977C-650CCA5948F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80C721-00F0-49A5-8986-DFDB39C60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C8E5C5-05D3-4171-9F3F-3701313637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.emf"/><Relationship Id="rId6" Type="http://schemas.openxmlformats.org/officeDocument/2006/relationships/package" Target="../embeddings/Document2.docx"/><Relationship Id="rId5" Type="http://schemas.openxmlformats.org/officeDocument/2006/relationships/tags" Target="../tags/tag2.xml"/><Relationship Id="rId4" Type="http://schemas.openxmlformats.org/officeDocument/2006/relationships/image" Target="../media/image2.emf"/><Relationship Id="rId3" Type="http://schemas.openxmlformats.org/officeDocument/2006/relationships/package" Target="../embeddings/Document1.docx"/><Relationship Id="rId2" Type="http://schemas.openxmlformats.org/officeDocument/2006/relationships/tags" Target="../tags/tag1.xml"/><Relationship Id="rId10" Type="http://schemas.openxmlformats.org/officeDocument/2006/relationships/notesSlide" Target="../notesSlides/notesSlide11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7" name="淘宝网chenying0907出品 6"/>
          <p:cNvSpPr txBox="1"/>
          <p:nvPr/>
        </p:nvSpPr>
        <p:spPr>
          <a:xfrm>
            <a:off x="663010" y="2646569"/>
            <a:ext cx="10729476" cy="1383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>
              <a:lnSpc>
                <a:spcPct val="150000"/>
              </a:lnSpc>
            </a:pP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单元一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数的认识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4"/>
          <p:cNvSpPr/>
          <p:nvPr/>
        </p:nvSpPr>
        <p:spPr>
          <a:xfrm>
            <a:off x="2010879" y="264321"/>
            <a:ext cx="58907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小学数学教学法训练指导</a:t>
            </a:r>
            <a:endParaRPr lang="zh-CN" altLang="en-US" sz="24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3"/>
          <p:cNvSpPr txBox="1"/>
          <p:nvPr/>
        </p:nvSpPr>
        <p:spPr>
          <a:xfrm>
            <a:off x="1264285" y="1564640"/>
            <a:ext cx="958977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主题一 </a:t>
            </a:r>
            <a:r>
              <a:rPr lang="en-US" altLang="zh-CN" sz="36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36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小学数与代数的教学</a:t>
            </a:r>
            <a:endParaRPr lang="zh-CN" altLang="en-US" sz="36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65" name="文本框 64"/>
          <p:cNvSpPr txBox="1"/>
          <p:nvPr/>
        </p:nvSpPr>
        <p:spPr>
          <a:xfrm>
            <a:off x="1104900" y="1734185"/>
            <a:ext cx="10553065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endParaRPr lang="zh-CN" altLang="en-US" sz="2000" b="1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2200">
              <a:latin typeface="方正兰亭中黑_GBK" panose="02000000000000000000" charset="-122"/>
              <a:ea typeface="方正兰亭中黑_GBK" panose="02000000000000000000" charset="-122"/>
              <a:cs typeface="方正兰亭中黑_GBK" panose="02000000000000000000" charset="-122"/>
            </a:endParaRPr>
          </a:p>
        </p:txBody>
      </p:sp>
      <p:sp>
        <p:nvSpPr>
          <p:cNvPr id="5" name="淘宝网chenying0907出品 4"/>
          <p:cNvSpPr txBox="1"/>
          <p:nvPr/>
        </p:nvSpPr>
        <p:spPr>
          <a:xfrm>
            <a:off x="2167890" y="264160"/>
            <a:ext cx="8079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数的认识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56030" y="1052195"/>
            <a:ext cx="9661525" cy="50076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Arial" panose="020B0604020202020204" pitchFamily="34" charset="0"/>
                <a:sym typeface="+mn-ea"/>
              </a:rPr>
              <a:t> </a:t>
            </a:r>
            <a:r>
              <a:rPr lang="en-US" altLang="zh-CN" sz="2800" b="1" dirty="0">
                <a:latin typeface="Arial" panose="020B0604020202020204" pitchFamily="34" charset="0"/>
                <a:sym typeface="+mn-ea"/>
              </a:rPr>
              <a:t>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（二）教学要点(pp.103-11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)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自然数的教学要抓住以下几个要点：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1.在数数的过程中要把一类具体的量数用一个抽象的数来表示； </a:t>
            </a:r>
            <a:b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</a:b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2.教授数的符号表示，使学生知道数的顺序和大小；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3.教授读数和写数；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4.教授数的组成；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5.使学生形成数的概念。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5" name="淘宝网chenying0907出品 4"/>
          <p:cNvSpPr txBox="1"/>
          <p:nvPr/>
        </p:nvSpPr>
        <p:spPr>
          <a:xfrm>
            <a:off x="2167890" y="264160"/>
            <a:ext cx="8079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数的认识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050" name="Object 6"/>
          <p:cNvGraphicFramePr/>
          <p:nvPr>
            <p:custDataLst>
              <p:tags r:id="rId2"/>
            </p:custDataLst>
          </p:nvPr>
        </p:nvGraphicFramePr>
        <p:xfrm>
          <a:off x="2621587" y="1278038"/>
          <a:ext cx="8068945" cy="26435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8" name="Document" r:id="rId3" imgW="7677150" imgH="2686050" progId="Word.Document.12">
                  <p:embed/>
                </p:oleObj>
              </mc:Choice>
              <mc:Fallback>
                <p:oleObj name="Document" r:id="rId3" imgW="7677150" imgH="2686050" progId="Word.Document.12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21587" y="1278038"/>
                        <a:ext cx="8068945" cy="26435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677035" y="1051560"/>
            <a:ext cx="665226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（三）数系结构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1.数系结构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graphicFrame>
        <p:nvGraphicFramePr>
          <p:cNvPr id="8" name="Object 6"/>
          <p:cNvGraphicFramePr/>
          <p:nvPr>
            <p:custDataLst>
              <p:tags r:id="rId5"/>
            </p:custDataLst>
          </p:nvPr>
        </p:nvGraphicFramePr>
        <p:xfrm>
          <a:off x="2468563" y="4503738"/>
          <a:ext cx="7989887" cy="457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9" name="Document" r:id="rId6" imgW="7656830" imgH="4387850" progId="Word.Document.12">
                  <p:embed/>
                </p:oleObj>
              </mc:Choice>
              <mc:Fallback>
                <p:oleObj name="Document" r:id="rId6" imgW="7656830" imgH="4387850" progId="Word.Document.12">
                  <p:embed/>
                  <p:pic>
                    <p:nvPicPr>
                      <p:cNvPr id="0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68563" y="4503738"/>
                        <a:ext cx="7989887" cy="4572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1834755" y="4032523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zh-CN" altLang="en-US" sz="24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sym typeface="+mn-ea"/>
              </a:rPr>
              <a:t>.几何描述</a:t>
            </a:r>
            <a:r>
              <a:rPr lang="en-US" altLang="zh-CN" sz="24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sym typeface="+mn-ea"/>
              </a:rPr>
              <a:t>----</a:t>
            </a:r>
            <a:r>
              <a:rPr lang="zh-CN" altLang="en-US" sz="24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sym typeface="+mn-ea"/>
              </a:rPr>
              <a:t>数轴表示</a:t>
            </a:r>
            <a:endParaRPr lang="zh-CN" altLang="en-US" sz="2400" dirty="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5" name="淘宝网chenying0907出品 4"/>
          <p:cNvSpPr txBox="1"/>
          <p:nvPr/>
        </p:nvSpPr>
        <p:spPr>
          <a:xfrm>
            <a:off x="2056130" y="264160"/>
            <a:ext cx="8079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课后作业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80795" y="1051560"/>
            <a:ext cx="9630410" cy="54305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eaLnBrk="1" hangingPunct="1"/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endParaRPr lang="en-US" altLang="zh-CN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 eaLnBrk="1" hangingPunct="1"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1.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案例赏析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：案例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8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pp.103-105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b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</a:br>
            <a:r>
              <a:rPr lang="zh-CN" altLang="en-US" sz="4000" dirty="0">
                <a:latin typeface="楷体_GB2312" pitchFamily="49" charset="-122"/>
                <a:ea typeface="楷体_GB2312" pitchFamily="49" charset="-122"/>
                <a:sym typeface="+mn-ea"/>
              </a:rPr>
              <a:t> </a:t>
            </a:r>
            <a:r>
              <a:rPr lang="zh-CN" altLang="en-US" sz="4000" dirty="0">
                <a:ea typeface="宋体" panose="02010600030101010101" pitchFamily="2" charset="-122"/>
                <a:sym typeface="+mn-ea"/>
              </a:rPr>
              <a:t>  </a:t>
            </a:r>
            <a:r>
              <a:rPr lang="en-US" altLang="zh-CN" sz="4000" dirty="0"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2.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视频观摩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：（1）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周  腾：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认识千以内的数（二年级）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 eaLnBrk="1" hangingPunct="1"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（2）管小冬：分数的初步认识（一）（三年级）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 eaLnBrk="1" hangingPunct="1"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（3）柳小梅：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分数的初步认识（二）（三年级）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 eaLnBrk="1" hangingPunct="1"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（4）叶  敏：1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~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5的认识（一年级）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 eaLnBrk="1" hangingPunct="1">
              <a:buClrTx/>
              <a:buSzTx/>
              <a:buFontTx/>
            </a:pP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 eaLnBrk="1" hangingPunct="1"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3.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微课练讲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：在“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数的认识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”单元中自选一节内容（参见内容分布），写出教学目标，有条理、分层次地归纳出主要教学内容，下次课由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~3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名同学试讲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 eaLnBrk="1" hangingPunct="1">
              <a:buClrTx/>
              <a:buSzTx/>
              <a:buFontTx/>
            </a:pP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774045" y="4751070"/>
            <a:ext cx="76200" cy="16649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2116455" y="1657350"/>
            <a:ext cx="393001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>
                <a:solidFill>
                  <a:schemeClr val="bg1"/>
                </a:solidFill>
                <a:latin typeface="方正兰亭中黑_GBK" panose="02000000000000000000" charset="-122"/>
                <a:ea typeface="方正兰亭中黑_GBK" panose="02000000000000000000" charset="-122"/>
                <a:cs typeface="方正兰亭中黑_GBK" panose="02000000000000000000" charset="-122"/>
              </a:rPr>
              <a:t>§</a:t>
            </a:r>
            <a:r>
              <a:rPr lang="en-US" altLang="zh-CN" sz="2200">
                <a:solidFill>
                  <a:schemeClr val="bg1"/>
                </a:solidFill>
                <a:latin typeface="方正兰亭中黑_GBK" panose="02000000000000000000" charset="-122"/>
                <a:ea typeface="方正兰亭中黑_GBK" panose="02000000000000000000" charset="-122"/>
                <a:cs typeface="方正兰亭中黑_GBK" panose="02000000000000000000" charset="-122"/>
              </a:rPr>
              <a:t>3.1.1  </a:t>
            </a:r>
            <a:r>
              <a:rPr lang="zh-CN" altLang="en-US" sz="2200">
                <a:solidFill>
                  <a:schemeClr val="bg1"/>
                </a:solidFill>
                <a:latin typeface="方正兰亭中黑_GBK" panose="02000000000000000000" charset="-122"/>
                <a:ea typeface="方正兰亭中黑_GBK" panose="02000000000000000000" charset="-122"/>
                <a:cs typeface="方正兰亭中黑_GBK" panose="02000000000000000000" charset="-122"/>
              </a:rPr>
              <a:t>数学概念的认识</a:t>
            </a:r>
            <a:endParaRPr lang="zh-CN" altLang="en-US" sz="2200">
              <a:solidFill>
                <a:schemeClr val="bg1"/>
              </a:solidFill>
              <a:latin typeface="方正兰亭中黑_GBK" panose="02000000000000000000" charset="-122"/>
              <a:ea typeface="方正兰亭中黑_GBK" panose="02000000000000000000" charset="-122"/>
              <a:cs typeface="方正兰亭中黑_GBK" panose="02000000000000000000" charset="-122"/>
            </a:endParaRPr>
          </a:p>
        </p:txBody>
      </p:sp>
      <p:sp>
        <p:nvSpPr>
          <p:cNvPr id="5" name="淘宝网chenying0907出品 4"/>
          <p:cNvSpPr txBox="1"/>
          <p:nvPr/>
        </p:nvSpPr>
        <p:spPr>
          <a:xfrm>
            <a:off x="2167890" y="284480"/>
            <a:ext cx="8079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问卷评析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36980" y="1051560"/>
            <a:ext cx="9966325" cy="50723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（一）过程与感受</a:t>
            </a:r>
            <a:endParaRPr lang="zh-CN" altLang="en-US" sz="2400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1.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浏览：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欣慰</a:t>
            </a:r>
            <a:r>
              <a:rPr lang="en-US" altLang="zh-CN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——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真</a:t>
            </a:r>
            <a:r>
              <a:rPr lang="en-US" altLang="zh-CN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(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真人用真心写真话</a:t>
            </a:r>
            <a:r>
              <a:rPr lang="en-US" altLang="zh-CN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)</a:t>
            </a:r>
            <a:endParaRPr lang="en-US" altLang="zh-CN" sz="2400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情（对数学的爱恨情仇尽情流露）</a:t>
            </a:r>
            <a:endParaRPr lang="zh-CN" altLang="en-US" sz="2400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</a:t>
            </a:r>
            <a:r>
              <a:rPr lang="en-US" altLang="zh-CN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多（洋洋洒洒两大张）</a:t>
            </a:r>
            <a:endParaRPr lang="zh-CN" altLang="en-US" sz="2400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2.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细读：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伤心</a:t>
            </a:r>
            <a:r>
              <a:rPr lang="en-US" altLang="zh-CN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——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苦（人生最难熬的是数学课）</a:t>
            </a:r>
            <a:endParaRPr lang="zh-CN" altLang="en-US" sz="2400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</a:t>
            </a:r>
            <a:r>
              <a:rPr lang="en-US" altLang="zh-CN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悲（我上数学课就像上坟，心情沉重。）</a:t>
            </a:r>
            <a:endParaRPr lang="zh-CN" altLang="en-US" sz="2400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buNone/>
            </a:pPr>
            <a:r>
              <a:rPr lang="en-US" altLang="zh-CN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难（小学时解方程难住了我，初中的代数几何难住了我，高中的函数难住了我，到了大学，数学就没有我会的。数学之难，难于上青天。）</a:t>
            </a:r>
            <a:endParaRPr lang="zh-CN" altLang="en-US" sz="2400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 </a:t>
            </a:r>
            <a:r>
              <a:rPr lang="en-US" altLang="zh-CN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自责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（我为数学给你们带来的苦难深表遗憾，也为我的同行给你们造成的伤害深感痛心。）</a:t>
            </a:r>
            <a:endParaRPr lang="zh-CN" altLang="en-US" sz="2400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3.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统读：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沉思</a:t>
            </a:r>
            <a:r>
              <a:rPr lang="en-US" altLang="zh-CN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——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数学课怎么了？数学老师怎么了？我们怎么办？</a:t>
            </a:r>
            <a:endParaRPr lang="zh-CN" altLang="en-US" sz="2400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2034540" y="1633855"/>
            <a:ext cx="299085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>
                <a:solidFill>
                  <a:schemeClr val="bg1"/>
                </a:solidFill>
                <a:latin typeface="方正兰亭中黑_GBK" panose="02000000000000000000" charset="-122"/>
                <a:ea typeface="方正兰亭中黑_GBK" panose="02000000000000000000" charset="-122"/>
                <a:cs typeface="方正兰亭中黑_GBK" panose="02000000000000000000" charset="-122"/>
              </a:rPr>
              <a:t>“</a:t>
            </a:r>
            <a:r>
              <a:rPr lang="zh-CN" altLang="en-US" sz="2200">
                <a:solidFill>
                  <a:schemeClr val="bg1"/>
                </a:solidFill>
                <a:latin typeface="方正兰亭中黑_GBK" panose="02000000000000000000" charset="-122"/>
                <a:ea typeface="方正兰亭中黑_GBK" panose="02000000000000000000" charset="-122"/>
                <a:cs typeface="方正兰亭中黑_GBK" panose="02000000000000000000" charset="-122"/>
              </a:rPr>
              <a:t>圆</a:t>
            </a:r>
            <a:r>
              <a:rPr lang="en-US" altLang="zh-CN" sz="2200">
                <a:solidFill>
                  <a:schemeClr val="bg1"/>
                </a:solidFill>
                <a:latin typeface="方正兰亭中黑_GBK" panose="02000000000000000000" charset="-122"/>
                <a:ea typeface="方正兰亭中黑_GBK" panose="02000000000000000000" charset="-122"/>
                <a:cs typeface="方正兰亭中黑_GBK" panose="02000000000000000000" charset="-122"/>
                <a:sym typeface="+mn-ea"/>
              </a:rPr>
              <a:t>”</a:t>
            </a:r>
            <a:r>
              <a:rPr lang="zh-CN" altLang="en-US" sz="2200">
                <a:solidFill>
                  <a:schemeClr val="bg1"/>
                </a:solidFill>
                <a:latin typeface="方正兰亭中黑_GBK" panose="02000000000000000000" charset="-122"/>
                <a:ea typeface="方正兰亭中黑_GBK" panose="02000000000000000000" charset="-122"/>
                <a:cs typeface="方正兰亭中黑_GBK" panose="02000000000000000000" charset="-122"/>
                <a:sym typeface="+mn-ea"/>
              </a:rPr>
              <a:t>概念的形成</a:t>
            </a:r>
            <a:endParaRPr lang="zh-CN" altLang="en-US" sz="2200">
              <a:solidFill>
                <a:schemeClr val="bg1"/>
              </a:solidFill>
              <a:latin typeface="方正兰亭中黑_GBK" panose="02000000000000000000" charset="-122"/>
              <a:ea typeface="方正兰亭中黑_GBK" panose="02000000000000000000" charset="-122"/>
              <a:cs typeface="方正兰亭中黑_GBK" panose="02000000000000000000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13280" y="252730"/>
            <a:ext cx="62871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问卷评析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85875" y="1050925"/>
            <a:ext cx="9659620" cy="56851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>
              <a:buNone/>
            </a:pP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（二）分析与思考</a:t>
            </a:r>
            <a:endParaRPr lang="zh-CN" altLang="en-US" sz="2400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buNone/>
            </a:pPr>
            <a:endParaRPr lang="zh-CN" altLang="en-US" sz="2400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1.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数学课怎么了？</a:t>
            </a:r>
            <a:endParaRPr lang="zh-CN" altLang="en-US" sz="2400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buNone/>
            </a:pPr>
            <a:endParaRPr lang="zh-CN" altLang="en-US" sz="2400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en-US" altLang="zh-CN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分段描述：小学</a:t>
            </a:r>
            <a:r>
              <a:rPr lang="en-US" altLang="zh-CN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——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天真烂漫，成绩尚可（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爱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endParaRPr lang="zh-CN" altLang="en-US" sz="2400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    </a:t>
            </a:r>
            <a:r>
              <a:rPr lang="en-US" altLang="zh-CN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初中</a:t>
            </a:r>
            <a:r>
              <a:rPr lang="en-US" altLang="zh-CN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——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青春叛逆，一路下滑（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恨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endParaRPr lang="zh-CN" altLang="en-US" sz="2400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    </a:t>
            </a:r>
            <a:r>
              <a:rPr lang="en-US" altLang="zh-CN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高中</a:t>
            </a:r>
            <a:r>
              <a:rPr lang="en-US" altLang="zh-CN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——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似有所悟，无力回天（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悔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endParaRPr lang="zh-CN" altLang="en-US" sz="2400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en-US" altLang="zh-CN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总体感受：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数学课是一个人的疯狂，一群人的寂寞。</a:t>
            </a:r>
            <a:endParaRPr lang="zh-CN" altLang="en-US" sz="2400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buNone/>
            </a:pP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     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有人恨得咬牙切齿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（数学我恨了它</a:t>
            </a:r>
            <a:r>
              <a:rPr lang="en-US" altLang="zh-CN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12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年）</a:t>
            </a:r>
            <a:endParaRPr lang="zh-CN" altLang="en-US" sz="2400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    </a:t>
            </a:r>
            <a:r>
              <a:rPr lang="en-US" altLang="zh-CN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有人爱得流连忘返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（我是一个爱，十分爱，非常爱，非常非常爱数学的女孩。）</a:t>
            </a:r>
            <a:endParaRPr lang="zh-CN" altLang="en-US" sz="2400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    </a:t>
            </a:r>
            <a:r>
              <a:rPr lang="en-US" altLang="zh-CN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多数同学心酸无奈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（不是我不爱数学，只是数学爱你太不容易了；数学就是个无底洞，让我投进了无数个问号，终究没有叹号回我，连个句号也没有。）</a:t>
            </a:r>
            <a:endParaRPr lang="zh-CN" altLang="en-US" sz="2400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buNone/>
            </a:pPr>
            <a:r>
              <a:rPr lang="en-US" altLang="zh-CN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endParaRPr lang="zh-CN" altLang="en-US" sz="2400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718300" y="4435475"/>
            <a:ext cx="3632200" cy="1260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800">
                <a:solidFill>
                  <a:schemeClr val="bg1"/>
                </a:solidFill>
                <a:latin typeface="方正彩云简体" panose="03000509000000000000" charset="-122"/>
                <a:ea typeface="方正彩云简体" panose="03000509000000000000" charset="-122"/>
              </a:rPr>
              <a:t>晴朗夜晚</a:t>
            </a:r>
            <a:endParaRPr lang="zh-CN" altLang="en-US" sz="3800">
              <a:solidFill>
                <a:schemeClr val="bg1"/>
              </a:solidFill>
              <a:latin typeface="方正彩云简体" panose="03000509000000000000" charset="-122"/>
              <a:ea typeface="方正彩云简体" panose="03000509000000000000" charset="-122"/>
            </a:endParaRPr>
          </a:p>
          <a:p>
            <a:r>
              <a:rPr lang="en-US" altLang="zh-CN" sz="3800">
                <a:solidFill>
                  <a:schemeClr val="bg1"/>
                </a:solidFill>
                <a:latin typeface="方正彩云简体" panose="03000509000000000000" charset="-122"/>
                <a:ea typeface="方正彩云简体" panose="03000509000000000000" charset="-122"/>
              </a:rPr>
              <a:t>      </a:t>
            </a:r>
            <a:r>
              <a:rPr lang="zh-CN" altLang="en-US" sz="3800">
                <a:solidFill>
                  <a:schemeClr val="bg1"/>
                </a:solidFill>
                <a:latin typeface="方正彩云简体" panose="03000509000000000000" charset="-122"/>
                <a:ea typeface="方正彩云简体" panose="03000509000000000000" charset="-122"/>
              </a:rPr>
              <a:t>满月当空</a:t>
            </a:r>
            <a:endParaRPr lang="zh-CN" altLang="en-US" sz="3800">
              <a:solidFill>
                <a:schemeClr val="bg1"/>
              </a:solidFill>
              <a:latin typeface="方正彩云简体" panose="03000509000000000000" charset="-122"/>
              <a:ea typeface="方正彩云简体" panose="03000509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33295" y="28448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问卷评析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2940" y="890270"/>
            <a:ext cx="11078210" cy="56248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数学学习经历苦不堪言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）一把鼻涕一把泪，走到了今天。</a:t>
            </a:r>
            <a:endParaRPr lang="zh-CN" altLang="en-US" sz="2400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）数学虐我千百遍，我待数学如初恋；数学恋我千百遍，我爱数学一瞬间。</a:t>
            </a:r>
            <a:endParaRPr lang="zh-CN" altLang="en-US" sz="2400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3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）拿到试卷透心凉，一紧张，公式忘，似曾相识，解法却不详，向量几何两茫茫，看数列，泪千行。</a:t>
            </a:r>
            <a:endParaRPr lang="zh-CN" altLang="en-US" sz="2400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数学考试成绩惨不忍睹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）考的一个都不会，蒙的一个也没对；分数都没年龄大。</a:t>
            </a:r>
            <a:endParaRPr lang="zh-CN" altLang="en-US" sz="2400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）数学</a:t>
            </a:r>
            <a:r>
              <a:rPr lang="en-US" altLang="zh-CN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3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分靠打拼，</a:t>
            </a:r>
            <a:r>
              <a:rPr lang="en-US" altLang="zh-CN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7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分靠天分，剩下的</a:t>
            </a:r>
            <a:r>
              <a:rPr lang="en-US" altLang="zh-CN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140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分就真的没有办法了。</a:t>
            </a:r>
            <a:endParaRPr lang="zh-CN" altLang="en-US" sz="2400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3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）有人说当人被逼急了，什么都可以做出来，但是数学不一样，数学逼死我也只能写一个“解”字。</a:t>
            </a:r>
            <a:endParaRPr lang="en-US" altLang="zh-CN" sz="2400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679950" y="3835400"/>
            <a:ext cx="370268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endParaRPr lang="en-US" altLang="zh-CN" sz="360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方正粗活意简体" panose="03000509000000000000" charset="-122"/>
              <a:ea typeface="方正粗活意简体" panose="03000509000000000000" charset="-122"/>
              <a:cs typeface="方正粗活意简体" panose="03000509000000000000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360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方正粗活意简体" panose="03000509000000000000" charset="-122"/>
                <a:ea typeface="方正粗活意简体" panose="03000509000000000000" charset="-122"/>
                <a:cs typeface="方正粗活意简体" panose="03000509000000000000" charset="-122"/>
              </a:rPr>
              <a:t>      </a:t>
            </a:r>
            <a:endParaRPr lang="zh-CN" altLang="en-US" sz="360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方正粗活意简体" panose="03000509000000000000" charset="-122"/>
              <a:ea typeface="方正粗活意简体" panose="03000509000000000000" charset="-122"/>
              <a:cs typeface="方正粗活意简体" panose="03000509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95500" y="284480"/>
            <a:ext cx="62871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问卷评析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75080" y="1050925"/>
            <a:ext cx="9947910" cy="55791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lvl="0">
              <a:buClr>
                <a:srgbClr val="3333CC"/>
              </a:buClr>
              <a:buNone/>
            </a:pPr>
            <a:r>
              <a:rPr lang="en-US" altLang="zh-CN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2.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数学老师怎么了？</a:t>
            </a:r>
            <a:endParaRPr lang="zh-CN" altLang="en-US" sz="2400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lvl="0">
              <a:buClr>
                <a:srgbClr val="3333CC"/>
              </a:buClr>
              <a:buNone/>
            </a:pPr>
            <a:endParaRPr lang="zh-CN" altLang="en-US" sz="2400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lvl="0">
              <a:buClr>
                <a:srgbClr val="3333CC"/>
              </a:buClr>
              <a:buNone/>
            </a:pPr>
            <a:r>
              <a:rPr lang="en-US" altLang="zh-CN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数学老师带我们在题海中遨游，结果最后他上岸了，我们都淹死了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2400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 indent="0">
              <a:buClr>
                <a:srgbClr val="3333CC"/>
              </a:buClr>
              <a:buNone/>
            </a:pP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endParaRPr lang="zh-CN" altLang="en-US" sz="2400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lvl="0" indent="0">
              <a:buClr>
                <a:srgbClr val="3333CC"/>
              </a:buClr>
              <a:buNone/>
            </a:pP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喜欢数学与老师的关系：</a:t>
            </a:r>
            <a:endParaRPr lang="zh-CN" altLang="en-US" sz="2400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lvl="0" indent="0">
              <a:buClr>
                <a:srgbClr val="3333CC"/>
              </a:buClr>
              <a:buNone/>
            </a:pP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好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，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严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，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打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（好的数学成绩都是被打出来的），漂亮</a:t>
            </a:r>
            <a:r>
              <a:rPr lang="en-US" altLang="zh-CN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(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一直到高中，我遇到的所有数学老师都可漂亮了，所以我对数学挺喜欢的。</a:t>
            </a:r>
            <a:r>
              <a:rPr lang="en-US" altLang="zh-CN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)</a:t>
            </a:r>
            <a:endParaRPr lang="en-US" altLang="zh-CN" sz="2400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lvl="0" indent="0">
              <a:buClr>
                <a:srgbClr val="3333CC"/>
              </a:buClr>
              <a:buNone/>
            </a:pPr>
            <a:endParaRPr lang="en-US" altLang="zh-CN" sz="2400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 indent="0">
              <a:buClr>
                <a:srgbClr val="3333CC"/>
              </a:buClr>
              <a:buNone/>
            </a:pP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不喜欢数学与老师的关系：</a:t>
            </a:r>
            <a:endParaRPr lang="zh-CN" altLang="en-US" sz="2400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lvl="0" indent="0">
              <a:buClr>
                <a:srgbClr val="3333CC"/>
              </a:buClr>
              <a:buNone/>
            </a:pP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打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，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背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，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恨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（对于数学，甜就是数学课上不叫我，苦就是叫到我，辣就是我不会，酸就是被老师凶。）</a:t>
            </a:r>
            <a:endParaRPr lang="zh-CN" altLang="en-US" sz="2400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lvl="0" indent="0">
              <a:buClr>
                <a:srgbClr val="3333CC"/>
              </a:buClr>
              <a:buNone/>
            </a:pPr>
            <a:endParaRPr lang="zh-CN" altLang="en-US" sz="2400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 indent="0">
              <a:buClr>
                <a:srgbClr val="3333CC"/>
              </a:buClr>
              <a:buNone/>
            </a:pP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感言：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兴趣的来源是遇到一个会引导你爱上这门学科的好老师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；什么样的老师带出什么样的学生。</a:t>
            </a:r>
            <a:endParaRPr lang="zh-CN" altLang="en-US" sz="2400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32305" y="28448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问卷评析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83335" y="1052195"/>
            <a:ext cx="9777095" cy="51574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lvl="0">
              <a:lnSpc>
                <a:spcPct val="150000"/>
              </a:lnSpc>
              <a:buClr>
                <a:srgbClr val="3333CC"/>
              </a:buClr>
              <a:buNone/>
            </a:pPr>
            <a:r>
              <a:rPr lang="en-US" altLang="zh-CN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3.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我们怎么办？</a:t>
            </a:r>
            <a:endParaRPr lang="zh-CN" altLang="en-US" sz="2400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>
              <a:lnSpc>
                <a:spcPct val="150000"/>
              </a:lnSpc>
              <a:buClr>
                <a:srgbClr val="3333CC"/>
              </a:buClr>
              <a:buNone/>
            </a:pP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把握自我：基础不牢，兴趣不浓，能力不强，视野不宽，结构不优。</a:t>
            </a:r>
            <a:endParaRPr lang="zh-CN" altLang="en-US" sz="2400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lvl="0">
              <a:lnSpc>
                <a:spcPct val="150000"/>
              </a:lnSpc>
              <a:buClr>
                <a:srgbClr val="3333CC"/>
              </a:buClr>
              <a:buNone/>
            </a:pPr>
            <a:r>
              <a:rPr lang="en-US" altLang="zh-CN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同学心声：现在的流汗是为了以后的不流泪，走好现在的每一步，那样才不负青春。</a:t>
            </a:r>
            <a:endParaRPr lang="zh-CN" altLang="en-US" sz="2400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 algn="l">
              <a:lnSpc>
                <a:spcPct val="150000"/>
              </a:lnSpc>
              <a:buClr>
                <a:srgbClr val="3333CC"/>
              </a:buClr>
              <a:buSzTx/>
              <a:buFontTx/>
              <a:buNone/>
            </a:pP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en-US" altLang="zh-CN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老师期望：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低要保“证”，高要升“本”，梦圆考研。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(资格有保证，提升有平台，招考有把握，教学有优势。)</a:t>
            </a:r>
            <a:endParaRPr lang="zh-CN" altLang="en-US" sz="2400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lvl="0" algn="l">
              <a:lnSpc>
                <a:spcPct val="150000"/>
              </a:lnSpc>
              <a:buClr>
                <a:srgbClr val="3333CC"/>
              </a:buClr>
              <a:buSzTx/>
              <a:buFontTx/>
              <a:buNone/>
            </a:pPr>
            <a:endParaRPr lang="zh-CN" altLang="en-US" sz="2400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lvl="0" algn="l">
              <a:lnSpc>
                <a:spcPct val="150000"/>
              </a:lnSpc>
              <a:buClr>
                <a:srgbClr val="3333CC"/>
              </a:buClr>
              <a:buSzTx/>
              <a:buFontTx/>
              <a:buNone/>
            </a:pPr>
            <a:r>
              <a:rPr lang="en-US" altLang="zh-CN" sz="24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为什么要学这么多的数学课?</a:t>
            </a:r>
            <a:endParaRPr lang="zh-CN" altLang="en-US" sz="2400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lvl="0" algn="l">
              <a:lnSpc>
                <a:spcPct val="150000"/>
              </a:lnSpc>
              <a:buClr>
                <a:srgbClr val="3333CC"/>
              </a:buClr>
              <a:buSzTx/>
              <a:buFontTx/>
              <a:buNone/>
            </a:pPr>
            <a:r>
              <a:rPr lang="en-US" altLang="zh-CN" sz="24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考证——考编——工作——家庭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5" name="淘宝网chenying0907出品 4"/>
          <p:cNvSpPr txBox="1"/>
          <p:nvPr/>
        </p:nvSpPr>
        <p:spPr>
          <a:xfrm>
            <a:off x="2167890" y="264160"/>
            <a:ext cx="8079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数的认识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1195" y="1051560"/>
            <a:ext cx="11099800" cy="52108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（一）内容分布（人教版）</a:t>
            </a:r>
            <a:endParaRPr lang="zh-CN" alt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algn="l" defTabSz="914400" rtl="0" eaLnBrk="1" fontAlgn="base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US" sz="280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1.自然数的认识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marR="0" lvl="0" algn="l" defTabSz="914400" rtl="0" eaLnBrk="1" fontAlgn="base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marR="0" lvl="0" algn="l" defTabSz="914400" rtl="0" eaLnBrk="1" fontAlgn="base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（1）1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~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5的认识 (1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~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5的认识，比大小，第几，分与合；0)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marR="0" lvl="0" algn="l" defTabSz="914400" rtl="0" eaLnBrk="1" fontAlgn="base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                 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一上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.14-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23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,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p.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30</a:t>
            </a:r>
            <a:b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</a:b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（2）6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~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10的认识(6和7，8和9，10)            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一上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.39-64</a:t>
            </a:r>
            <a:b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</a:b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（3）11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~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20各数的认识                       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一上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.73-81</a:t>
            </a:r>
            <a:b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</a:b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（4）100以内数的认识(数数、数的组成，数的顺序，比较大小)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marR="0" lvl="0" algn="l" defTabSz="914400" rtl="0" eaLnBrk="1" fontAlgn="base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                 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一下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.33-47</a:t>
            </a:r>
            <a:b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</a:b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（5）万以内数的认识(1000以内数的认识，10000以内数的认识)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marR="0" lvl="0" algn="l" defTabSz="914400" rtl="0" eaLnBrk="1" fontAlgn="base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                 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二下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.74-9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4</a:t>
            </a:r>
            <a:b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</a:b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（6）大数的认识(亿以内数的认识，四舍五入法，数的产生，十进制计数法，亿以上数的认识，计算工具的认识，算盘，计算器)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四上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.2-3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b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</a:br>
            <a:endParaRPr lang="en-US" altLang="en-US" sz="240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5" name="淘宝网chenying0907出品 4"/>
          <p:cNvSpPr txBox="1"/>
          <p:nvPr/>
        </p:nvSpPr>
        <p:spPr>
          <a:xfrm>
            <a:off x="2167890" y="264160"/>
            <a:ext cx="8079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数的认识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23340" y="1170305"/>
            <a:ext cx="9785350" cy="49002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2.分数的认识</a:t>
            </a:r>
            <a:endParaRPr lang="zh-CN" alt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00000"/>
              </a:lnSpc>
              <a:buClrTx/>
              <a:buSzTx/>
              <a:buFontTx/>
            </a:pPr>
            <a:b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b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en-US" altLang="zh-CN" sz="24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（1）分数的初步认识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(几分之一，几分之几，分数的简单应用)</a:t>
            </a: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zh-CN" altLang="en-US" sz="2400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三上</a:t>
            </a: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：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pp.89-103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100000"/>
              </a:lnSpc>
              <a:buClrTx/>
              <a:buSzTx/>
              <a:buFontTx/>
            </a:pPr>
            <a:b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</a:b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2）分数的意义和性质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(分数的产生，分数的意义，分数与除法，真分数和假分数，分数的基本性质，约分，通分，分数和小数的互化)    </a:t>
            </a: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五下</a:t>
            </a: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：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pp.45-82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100000"/>
              </a:lnSpc>
              <a:buClrTx/>
              <a:buSzTx/>
              <a:buFontTx/>
            </a:pPr>
            <a:b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</a:b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（3）百分数(一)      </a:t>
            </a: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     </a:t>
            </a:r>
            <a:r>
              <a:rPr lang="en-US" altLang="zh-CN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六上</a:t>
            </a: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：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.82-95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100000"/>
              </a:lnSpc>
              <a:buClrTx/>
              <a:buSzTx/>
              <a:buFontTx/>
            </a:pPr>
            <a:b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</a:b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（4）百分数(二) (折扣，成数，税率，利率)</a:t>
            </a: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en-US" altLang="zh-CN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六下</a:t>
            </a: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：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pp.8-1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5</a:t>
            </a:r>
            <a:b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</a:br>
            <a:endParaRPr lang="en-US" altLang="zh-CN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5227320" y="3768725"/>
            <a:ext cx="542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bg1"/>
                </a:solidFill>
                <a:latin typeface="方正兰亭中黑_GBK" panose="02000000000000000000" charset="-122"/>
                <a:ea typeface="方正兰亭中黑_GBK" panose="02000000000000000000" charset="-122"/>
              </a:rPr>
              <a:t>圆</a:t>
            </a:r>
            <a:endParaRPr lang="zh-CN" altLang="en-US" sz="3600">
              <a:solidFill>
                <a:schemeClr val="bg1"/>
              </a:solidFill>
              <a:latin typeface="方正兰亭中黑_GBK" panose="02000000000000000000" charset="-122"/>
              <a:ea typeface="方正兰亭中黑_GBK" panose="02000000000000000000" charset="-122"/>
            </a:endParaRPr>
          </a:p>
        </p:txBody>
      </p:sp>
      <p:sp>
        <p:nvSpPr>
          <p:cNvPr id="5" name="淘宝网chenying0907出品 4"/>
          <p:cNvSpPr txBox="1"/>
          <p:nvPr/>
        </p:nvSpPr>
        <p:spPr>
          <a:xfrm>
            <a:off x="2167890" y="264160"/>
            <a:ext cx="8079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数的认识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76985" y="1221105"/>
            <a:ext cx="9227820" cy="45199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dirty="0">
                <a:latin typeface="Arial" panose="020B0604020202020204" pitchFamily="34" charset="0"/>
                <a:sym typeface="+mn-ea"/>
              </a:rPr>
              <a:t>   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3.小数的认识</a:t>
            </a:r>
            <a:endParaRPr lang="zh-CN" altLang="en-US" sz="2400" b="1" dirty="0">
              <a:solidFill>
                <a:schemeClr val="accent5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l">
              <a:lnSpc>
                <a:spcPct val="100000"/>
              </a:lnSpc>
              <a:buClrTx/>
              <a:buSzTx/>
              <a:buFontTx/>
            </a:pPr>
            <a:b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</a:b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en-US" altLang="zh-CN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）小数的初步认识 </a:t>
            </a: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  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三下</a:t>
            </a: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：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.91-100</a:t>
            </a:r>
            <a:endParaRPr lang="zh-CN" altLang="en-US" sz="2400" b="1" dirty="0">
              <a:solidFill>
                <a:schemeClr val="accent5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l">
              <a:lnSpc>
                <a:spcPct val="100000"/>
              </a:lnSpc>
              <a:buClrTx/>
              <a:buSzTx/>
              <a:buFontTx/>
            </a:pPr>
            <a:b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</a:b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en-US" altLang="zh-CN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）小数的意义和性质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(小数的意义，小数的读法和写法，小数的性质，小数的大小比较，小数点移动引起小数大小的变化，小数与单位换算，小数的近似数)   </a:t>
            </a:r>
            <a:r>
              <a:rPr lang="en-US" altLang="zh-CN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                 </a:t>
            </a:r>
            <a:endParaRPr lang="zh-CN" altLang="en-US" sz="2400" b="1" dirty="0">
              <a:solidFill>
                <a:schemeClr val="accent5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                           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四下</a:t>
            </a: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：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pp.32-58</a:t>
            </a:r>
            <a:endParaRPr lang="zh-CN" altLang="en-US" sz="2400" b="1" dirty="0">
              <a:solidFill>
                <a:schemeClr val="accent5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4.负数的认识</a:t>
            </a:r>
            <a:endParaRPr lang="zh-CN" altLang="en-US" sz="240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100000"/>
              </a:lnSpc>
              <a:buClrTx/>
              <a:buSzTx/>
              <a:buFontTx/>
            </a:pPr>
            <a:b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</a:b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（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）负数      </a:t>
            </a: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         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六下</a:t>
            </a: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：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en-US" altLang="zh-CN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p</a:t>
            </a:r>
            <a: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.2-7</a:t>
            </a:r>
            <a:br>
              <a:rPr lang="zh-CN" altLang="en-US" sz="240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</a:br>
            <a:endParaRPr lang="en-US" altLang="zh-CN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PP_MARK_KEY" val="6bb0bf28-e366-475e-a64a-624064f9a077"/>
  <p:tag name="COMMONDATA" val="eyJoZGlkIjoiN2MwNjk3YWQ3N2RmNzhjMWM0OWM3MDI0ZTJkM2E2MDUifQ==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2920</Words>
  <Application>WPS 演示</Application>
  <PresentationFormat>宽屏</PresentationFormat>
  <Paragraphs>143</Paragraphs>
  <Slides>12</Slides>
  <Notes>12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方正兰亭中黑_GBK</vt:lpstr>
      <vt:lpstr>黑体</vt:lpstr>
      <vt:lpstr>方正彩云简体</vt:lpstr>
      <vt:lpstr>方正粗活意简体</vt:lpstr>
      <vt:lpstr>Times New Roman</vt:lpstr>
      <vt:lpstr>楷体_GB2312</vt:lpstr>
      <vt:lpstr>新宋体</vt:lpstr>
      <vt:lpstr>Arial Unicode MS</vt:lpstr>
      <vt:lpstr>Calibri Light</vt:lpstr>
      <vt:lpstr>Calibri</vt:lpstr>
      <vt:lpstr>第一PPT，www.1ppt.com</vt:lpstr>
      <vt:lpstr>Word.Document.12</vt:lpstr>
      <vt:lpstr>Word.Document.12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公开课开题报告</dc:title>
  <dc:creator>第一PPT模板网-WWW.1PPT.COM</dc:creator>
  <cp:keywords>第一PPT模板网-WWW.1PPT.COM</cp:keywords>
  <cp:lastModifiedBy>刘红祥</cp:lastModifiedBy>
  <cp:revision>100</cp:revision>
  <dcterms:created xsi:type="dcterms:W3CDTF">2016-04-09T13:02:00Z</dcterms:created>
  <dcterms:modified xsi:type="dcterms:W3CDTF">2023-04-04T07:21:08Z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2806006674C84411B1C1993848C47E71</vt:lpwstr>
  </property>
</Properties>
</file>