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58" r:id="rId5"/>
    <p:sldId id="337" r:id="rId6"/>
    <p:sldId id="340" r:id="rId7"/>
    <p:sldId id="341" r:id="rId8"/>
    <p:sldId id="342" r:id="rId9"/>
    <p:sldId id="346" r:id="rId10"/>
    <p:sldId id="349" r:id="rId11"/>
    <p:sldId id="352" r:id="rId12"/>
    <p:sldId id="353" r:id="rId13"/>
    <p:sldId id="354" r:id="rId14"/>
    <p:sldId id="355" r:id="rId15"/>
    <p:sldId id="356" r:id="rId16"/>
    <p:sldId id="34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79C"/>
    <a:srgbClr val="0E3387"/>
    <a:srgbClr val="062C83"/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6" y="176"/>
      </p:cViewPr>
      <p:guideLst>
        <p:guide orient="horz" pos="2240"/>
        <p:guide pos="39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663010" y="2646569"/>
            <a:ext cx="10729476" cy="1383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数的运算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264285" y="1621790"/>
            <a:ext cx="9589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主题一 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小学数与代数的教学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5" y="1203325"/>
            <a:ext cx="1008126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除法的深度理解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逐次相减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：用被除数反复减去除数，直到最后的差小于除数为止。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6÷2理解为：6-2=4，4-2=2，2-2=0。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逐次相减的次数就是除法运算的结果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商。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等分除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：把被除数看被平均分的总量，把除数看作平均分的份数，除法的结果就是每份中分得的数量。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包含除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：把被除数理解为总量，把除数理解为平均分后每份的数量，除法的结果就是总量包含的份数。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0894" y="1203325"/>
            <a:ext cx="10081260" cy="5368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几组易混概念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2400" noProof="0" dirty="0" smtClean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 smtClean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）运算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、计算、演算、验算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:如果对于集合A中的两个序偶，即AxA的一个元素(a,b)，集合A中都有唯一的元素c和它对应, 就说在集合A上定义了一种运算，小学数学中所说的运算通常就是指加、减、乘、除四则运算（或称算术运算）。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：根据算式中所给的数据和运算，按照一定的程序操作，以求出运算结果的过程。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演算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：求一个算式的运算结果的操作过程（四则运算、约分、通分、求最大公约数等）。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验算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：式题计算或解答问题后，为了确保结果正确，采用一定的方法核对。这种核对的过程叫做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验算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140" y="993140"/>
            <a:ext cx="11057890" cy="6441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（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2）口算、心算、简算、速算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口算=心算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：不借助计算工具，直接通过思考算出得数的一种计算方法，口算是笔算、估算和简算的基础。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简算（简便运算）=速算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：快捷巧妙的计算。如：1/2+1/6+1/12+1/20+1/30+1/42+1/56.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（3）精确计算、近似计算、估算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精确计算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：原始数据准确无误，计算公式准确，计算过程按照法则正确进行。（准确数）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近似计算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：原始数据大多不是准确数，允许有一定误差，计算遵守相应规则，结果是近似数，往往笔算或机算。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估算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：根据具体条件和有关知识，对事物的数量和计算的结果做出估计或大致的推断(一般口算即可，无精确度要求)。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9860" y="1203325"/>
            <a:ext cx="1008126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（4）运算性质、运算定律和运算法则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运算性质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：定义在某个集合上的运算所具有的性质叫做这种运算的运算性质，是人们对大量的计算实践经验所作的理论概括。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运算定律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：基本的、可以推导出其他运算性质的那些运算性质。（加、乘5个运算定律）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运算法则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：完成运算，得出结果的方法、程序或途径通常叫做运算法则，实质上也就是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运算方法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。运算法则的理论依据叫做算理。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整数加减法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小数加减法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分数加减法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”有什么相同点和不同点？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意义相同，算理相同，算法不同。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pp.111-115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：（1）刘德武：有余数除法（二年级）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（2）杜卓凡：九加几（一年级）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（3）杨玉莹：减法（一年级）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数的运算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”单元中自选一节内容（参见内容分布），写出教学目标，有条理、分层次地归纳出主要教学内容，下次课由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6425" y="492125"/>
            <a:ext cx="7051040" cy="6299200"/>
          </a:xfrm>
          <a:prstGeom prst="rect">
            <a:avLst/>
          </a:prstGeom>
        </p:spPr>
      </p:pic>
      <p:sp>
        <p:nvSpPr>
          <p:cNvPr id="8" name="淘宝网chenying0907出品 4"/>
          <p:cNvSpPr txBox="1"/>
          <p:nvPr/>
        </p:nvSpPr>
        <p:spPr>
          <a:xfrm>
            <a:off x="1934211" y="2689099"/>
            <a:ext cx="6057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</a:t>
            </a: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构</a:t>
            </a: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</a:t>
            </a: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195" y="1223645"/>
            <a:ext cx="1109980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（一）自然数的四则运算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en-US" sz="28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1.加减法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（1）1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5的加减法（与1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5的认识结合）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.24-29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（2）6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10的加减法（与6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10的认识结合，连加、连减，加减混合）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.42-49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53-58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base"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61-72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（3）20以内的不进位、不退位加减法（含于11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20各数的认识）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>
              <a:buFontTx/>
            </a:pP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.78-81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     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（4）20以内的进位加法（9加几，8、7、6加几，5、4、3、2加几)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.88-103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（5）20以内的退位减法（十几减9，十几减8、7、6，十几减5、4、3、2)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  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.8-26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en-US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3340" y="1275080"/>
            <a:ext cx="9785350" cy="4795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）整十数加一位数及相应的减法（含于100以内数的认识）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                                          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.48-51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100以内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加法和减法（一）(整十数加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减整十数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两位数加一位数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整十数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两位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减一位数、整十数)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61-84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100以内的加法和减法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(不进位加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进位加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不退位减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退位减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连加、连减和加减混合)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.11-37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整百、整千数加减法(含于万以内数的认识)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.95-99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万以内的加法和减法(一) 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.9-20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万以内的加法和减法(二)   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.36-49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227320" y="3768725"/>
            <a:ext cx="542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圆</a:t>
            </a:r>
            <a:endParaRPr lang="zh-CN" altLang="en-US" sz="36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385" y="806450"/>
            <a:ext cx="11142345" cy="5810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2.乘法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）表内乘法(一)(乘法的初步认识，2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6的乘法口诀)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.46-67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）表内乘法(二)(7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9的乘法口诀) 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72-87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）多位数乘一位数(口算乘法，笔算乘法)   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.56-76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）两位数乘两位数(口算乘法，笔算乘法)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.41-59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）三位数乘两位数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                                        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pp.47-55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除法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）表内除法(一)(除法的初步认识，用2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6的乘法口诀求商)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7-27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）表内除法(二)(用7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9的乘法口诀求商)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.37-46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1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）有余数的除法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.59-71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）除数是一位数的除法(口算除法，笔算除法)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11-35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）除数是两位数的除法(口算除法，笔算除法)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71-93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1104900" y="1734185"/>
            <a:ext cx="1055306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200">
              <a:latin typeface="方正兰亭中黑_GBK" panose="02000000000000000000" charset="-122"/>
              <a:ea typeface="方正兰亭中黑_GBK" panose="02000000000000000000" charset="-122"/>
              <a:cs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6030" y="826770"/>
            <a:ext cx="9661525" cy="5813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四则运算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）混合运算（综合算式的运算顺序）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.47-58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）四则运算（加、减的意义和各部分间的关系，乘、除法的意义和各部分间的关系，括号）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pp.2-12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）运算定律（加法运算定律，乘法运算定律）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pp.17-31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（二）分数的四则运算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分数的简单计算（含于分数的初步认识）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.96-99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分数的加法和减法（同分母分数加、减法，异分母分数加、减法，分数加减混合运算）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pp.89-101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分数乘法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.2-18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4.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分数除法（倒数的认识，分数除法）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.28-47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5" y="1203325"/>
            <a:ext cx="1008126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（三）小数的四则运算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简单的小数加、减法(含于小数的初步认识)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.96-100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小数的加法和减法(小数加减法，小数加减混合运算，整数加法运算定律推广到小数)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pp.71-81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小数乘法(小数乘整数，小数乘小数，积的近似数，整数乘法运算定律推广到小数）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pp.2-18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小数除法(除数是整数的小数除法，一个数除以小数，商的近似数，循环小数，用计算器探索规律)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pp.24-43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5" y="1203325"/>
            <a:ext cx="1008126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运算的意义是基础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加法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的两个含义</a:t>
            </a: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一是“合并”(两个集合的并集)；二是“添加”(在一个集合中增加元素)。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的两个含义：“求另一个加数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和“求剩余”。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掌握运算的方法(算法)是重点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进位加法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凑十法：看大数，拆小数，先凑十，再加几。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退位减法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：破十法（退十加补法），平十法（连减法）。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理解算理是难点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4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练习设计是关键(运算教学重在练习)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5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培养学生的数学核心素养是任务(数学运算、数学建模、逻辑推理)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5" y="1203325"/>
            <a:ext cx="1008126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1.自然数的四则运算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（1）内在联系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 smtClean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数连加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加法                              乘法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      逆                                        逆</a:t>
            </a:r>
            <a:endParaRPr lang="en-US" altLang="zh-CN" sz="2400" noProof="0" dirty="0" smtClean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2400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      运                                        运</a:t>
            </a:r>
            <a:endParaRPr lang="en-US" altLang="zh-CN" sz="2400" noProof="0" dirty="0" smtClean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2400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      算                                        算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减法                              除法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连减同数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779520" y="3007360"/>
            <a:ext cx="4003040" cy="144000"/>
          </a:xfrm>
          <a:prstGeom prst="rightArrow">
            <a:avLst/>
          </a:prstGeom>
          <a:solidFill>
            <a:srgbClr val="39579C"/>
          </a:solidFill>
          <a:ln>
            <a:solidFill>
              <a:srgbClr val="0E3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688080" y="5219555"/>
            <a:ext cx="4003040" cy="144000"/>
          </a:xfrm>
          <a:prstGeom prst="rightArrow">
            <a:avLst/>
          </a:prstGeom>
          <a:solidFill>
            <a:srgbClr val="39579C"/>
          </a:solidFill>
          <a:ln>
            <a:solidFill>
              <a:srgbClr val="0E3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2396320" y="4168780"/>
            <a:ext cx="1440000" cy="144000"/>
          </a:xfrm>
          <a:prstGeom prst="rightArrow">
            <a:avLst/>
          </a:prstGeom>
          <a:solidFill>
            <a:srgbClr val="39579C"/>
          </a:solidFill>
          <a:ln>
            <a:solidFill>
              <a:srgbClr val="0E3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5400000">
            <a:off x="7598240" y="4168780"/>
            <a:ext cx="1440000" cy="144000"/>
          </a:xfrm>
          <a:prstGeom prst="rightArrow">
            <a:avLst/>
          </a:prstGeom>
          <a:solidFill>
            <a:srgbClr val="39579C"/>
          </a:solidFill>
          <a:ln>
            <a:solidFill>
              <a:srgbClr val="0E3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81.261417322834,&quot;width&quot;:9443.700787401574}"/>
</p:tagLst>
</file>

<file path=ppt/tags/tag2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4858</Words>
  <Application>WPS 演示</Application>
  <PresentationFormat>宽屏</PresentationFormat>
  <Paragraphs>173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黑体</vt:lpstr>
      <vt:lpstr>Times New Roman</vt:lpstr>
      <vt:lpstr>方正兰亭中黑_GBK</vt:lpstr>
      <vt:lpstr>楷体_GB2312</vt:lpstr>
      <vt:lpstr>新宋体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116</cp:revision>
  <dcterms:created xsi:type="dcterms:W3CDTF">2016-04-09T13:02:00Z</dcterms:created>
  <dcterms:modified xsi:type="dcterms:W3CDTF">2023-04-04T07:21:42Z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