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318" r:id="rId3"/>
    <p:sldId id="337" r:id="rId5"/>
    <p:sldId id="340" r:id="rId6"/>
    <p:sldId id="341" r:id="rId7"/>
    <p:sldId id="371" r:id="rId8"/>
    <p:sldId id="372" r:id="rId9"/>
    <p:sldId id="373" r:id="rId10"/>
    <p:sldId id="374" r:id="rId11"/>
    <p:sldId id="376" r:id="rId12"/>
    <p:sldId id="347" r:id="rId13"/>
  </p:sldIdLst>
  <p:sldSz cx="12192000" cy="6858000"/>
  <p:notesSz cx="6858000" cy="9144000"/>
  <p:custDataLst>
    <p:tags r:id="rId1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40" userDrawn="1">
          <p15:clr>
            <a:srgbClr val="A4A3A4"/>
          </p15:clr>
        </p15:guide>
        <p15:guide id="2" pos="3976"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2"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29468C"/>
    <a:srgbClr val="0E265D"/>
    <a:srgbClr val="2A4587"/>
    <a:srgbClr val="445D98"/>
    <a:srgbClr val="39579C"/>
    <a:srgbClr val="0E3387"/>
    <a:srgbClr val="062C83"/>
    <a:srgbClr val="3D74A7"/>
    <a:srgbClr val="1F4E7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showGuides="1">
      <p:cViewPr varScale="1">
        <p:scale>
          <a:sx n="63" d="100"/>
          <a:sy n="63" d="100"/>
        </p:scale>
        <p:origin x="32" y="124"/>
      </p:cViewPr>
      <p:guideLst>
        <p:guide orient="horz" pos="2240"/>
        <p:guide pos="3976"/>
      </p:guideLst>
    </p:cSldViewPr>
  </p:slideViewPr>
  <p:notesTextViewPr>
    <p:cViewPr>
      <p:scale>
        <a:sx n="1" d="1"/>
        <a:sy n="1" d="1"/>
      </p:scale>
      <p:origin x="0" y="0"/>
    </p:cViewPr>
  </p:notesTextViewPr>
  <p:sorterViewPr>
    <p:cViewPr>
      <p:scale>
        <a:sx n="91" d="100"/>
        <a:sy n="91"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 Type="http://schemas.openxmlformats.org/officeDocument/2006/relationships/theme" Target="theme/theme1.xml"/><Relationship Id="rId18" Type="http://schemas.openxmlformats.org/officeDocument/2006/relationships/tags" Target="tags/tag1.xml"/><Relationship Id="rId17" Type="http://schemas.openxmlformats.org/officeDocument/2006/relationships/commentAuthors" Target="commentAuthors.xml"/><Relationship Id="rId16" Type="http://schemas.openxmlformats.org/officeDocument/2006/relationships/tableStyles" Target="tableStyles.xml"/><Relationship Id="rId15" Type="http://schemas.openxmlformats.org/officeDocument/2006/relationships/viewProps" Target="viewProps.xml"/><Relationship Id="rId14" Type="http://schemas.openxmlformats.org/officeDocument/2006/relationships/presProps" Target="presProps.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3301BD9-4243-4367-977C-650CCA5948FB}"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FACFBAA-4F33-4BF6-B348-50D59E4A3B07}"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ACFBAA-4F33-4BF6-B348-50D59E4A3B07}"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ACFBAA-4F33-4BF6-B348-50D59E4A3B07}"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ACFBAA-4F33-4BF6-B348-50D59E4A3B07}"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ACFBAA-4F33-4BF6-B348-50D59E4A3B07}"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ACFBAA-4F33-4BF6-B348-50D59E4A3B07}"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ACFBAA-4F33-4BF6-B348-50D59E4A3B07}"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ACFBAA-4F33-4BF6-B348-50D59E4A3B07}"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ACFBAA-4F33-4BF6-B348-50D59E4A3B07}"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ACFBAA-4F33-4BF6-B348-50D59E4A3B07}"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ACFBAA-4F33-4BF6-B348-50D59E4A3B0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180C721-00F0-49A5-8986-DFDB39C600B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8C8E5C5-05D3-4171-9F3F-3701313637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2180C721-00F0-49A5-8986-DFDB39C600B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8C8E5C5-05D3-4171-9F3F-370131363719}"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2180C721-00F0-49A5-8986-DFDB39C600B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8C8E5C5-05D3-4171-9F3F-370131363719}"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2180C721-00F0-49A5-8986-DFDB39C600B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8C8E5C5-05D3-4171-9F3F-3701313637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2180C721-00F0-49A5-8986-DFDB39C600B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8C8E5C5-05D3-4171-9F3F-3701313637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2180C721-00F0-49A5-8986-DFDB39C600B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8C8E5C5-05D3-4171-9F3F-3701313637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2180C721-00F0-49A5-8986-DFDB39C600B4}"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8C8E5C5-05D3-4171-9F3F-3701313637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2180C721-00F0-49A5-8986-DFDB39C600B4}"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8C8E5C5-05D3-4171-9F3F-3701313637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180C721-00F0-49A5-8986-DFDB39C600B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8C8E5C5-05D3-4171-9F3F-3701313637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2180C721-00F0-49A5-8986-DFDB39C600B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8C8E5C5-05D3-4171-9F3F-3701313637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2180C721-00F0-49A5-8986-DFDB39C600B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8C8E5C5-05D3-4171-9F3F-3701313637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180C721-00F0-49A5-8986-DFDB39C600B4}"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8C8E5C5-05D3-4171-9F3F-3701313637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932495" y="806587"/>
            <a:ext cx="10259505" cy="0"/>
          </a:xfrm>
          <a:prstGeom prst="line">
            <a:avLst/>
          </a:prstGeom>
          <a:ln w="158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pic>
        <p:nvPicPr>
          <p:cNvPr id="6" name="图片 5"/>
          <p:cNvPicPr>
            <a:picLocks noChangeAspect="1"/>
          </p:cNvPicPr>
          <p:nvPr/>
        </p:nvPicPr>
        <p:blipFill>
          <a:blip r:embed="rId1"/>
          <a:stretch>
            <a:fillRect/>
          </a:stretch>
        </p:blipFill>
        <p:spPr>
          <a:xfrm>
            <a:off x="143244" y="0"/>
            <a:ext cx="1789251" cy="1051863"/>
          </a:xfrm>
          <a:prstGeom prst="rect">
            <a:avLst/>
          </a:prstGeom>
        </p:spPr>
      </p:pic>
      <p:sp>
        <p:nvSpPr>
          <p:cNvPr id="7" name="淘宝网chenying0907出品 6"/>
          <p:cNvSpPr txBox="1"/>
          <p:nvPr/>
        </p:nvSpPr>
        <p:spPr>
          <a:xfrm>
            <a:off x="663010" y="2646569"/>
            <a:ext cx="10729476" cy="1383665"/>
          </a:xfrm>
          <a:prstGeom prst="rect">
            <a:avLst/>
          </a:prstGeom>
          <a:noFill/>
        </p:spPr>
        <p:txBody>
          <a:bodyPr wrap="square" rtlCol="0" anchor="ctr" anchorCtr="0">
            <a:spAutoFit/>
          </a:bodyPr>
          <a:lstStyle/>
          <a:p>
            <a:pPr algn="ctr">
              <a:lnSpc>
                <a:spcPct val="150000"/>
              </a:lnSpc>
            </a:pPr>
            <a:endParaRPr lang="zh-CN" altLang="en-US" sz="2800" dirty="0">
              <a:latin typeface="微软雅黑" panose="020B0503020204020204" pitchFamily="34" charset="-122"/>
              <a:ea typeface="微软雅黑" panose="020B0503020204020204" pitchFamily="34" charset="-122"/>
            </a:endParaRPr>
          </a:p>
          <a:p>
            <a:pPr algn="ctr">
              <a:lnSpc>
                <a:spcPct val="150000"/>
              </a:lnSpc>
            </a:pPr>
            <a:r>
              <a:rPr lang="en-US" altLang="zh-CN" sz="2800" dirty="0">
                <a:latin typeface="微软雅黑" panose="020B0503020204020204" pitchFamily="34" charset="-122"/>
                <a:ea typeface="微软雅黑" panose="020B0503020204020204" pitchFamily="34" charset="-122"/>
                <a:sym typeface="+mn-ea"/>
              </a:rPr>
              <a:t> </a:t>
            </a:r>
            <a:r>
              <a:rPr lang="zh-CN" sz="2800" dirty="0">
                <a:latin typeface="微软雅黑" panose="020B0503020204020204" pitchFamily="34" charset="-122"/>
                <a:ea typeface="微软雅黑" panose="020B0503020204020204" pitchFamily="34" charset="-122"/>
                <a:sym typeface="+mn-ea"/>
              </a:rPr>
              <a:t>单元二</a:t>
            </a:r>
            <a:r>
              <a:rPr lang="en-US" altLang="zh-CN" sz="2800" dirty="0">
                <a:latin typeface="微软雅黑" panose="020B0503020204020204" pitchFamily="34" charset="-122"/>
                <a:ea typeface="微软雅黑" panose="020B0503020204020204" pitchFamily="34" charset="-122"/>
                <a:sym typeface="+mn-ea"/>
              </a:rPr>
              <a:t> </a:t>
            </a:r>
            <a:r>
              <a:rPr lang="en-US" altLang="zh-CN" sz="2800" dirty="0">
                <a:latin typeface="微软雅黑" panose="020B0503020204020204" pitchFamily="34" charset="-122"/>
                <a:ea typeface="微软雅黑" panose="020B0503020204020204" pitchFamily="34" charset="-122"/>
                <a:sym typeface="+mn-ea"/>
              </a:rPr>
              <a:t>     </a:t>
            </a:r>
            <a:r>
              <a:rPr lang="zh-CN" altLang="en-US" sz="2800" dirty="0">
                <a:latin typeface="微软雅黑" panose="020B0503020204020204" pitchFamily="34" charset="-122"/>
                <a:ea typeface="微软雅黑" panose="020B0503020204020204" pitchFamily="34" charset="-122"/>
                <a:sym typeface="+mn-ea"/>
              </a:rPr>
              <a:t>图形的运动与位置</a:t>
            </a:r>
            <a:endParaRPr lang="zh-CN" altLang="en-US" sz="2800" dirty="0">
              <a:latin typeface="微软雅黑" panose="020B0503020204020204" pitchFamily="34" charset="-122"/>
              <a:ea typeface="微软雅黑" panose="020B0503020204020204" pitchFamily="34" charset="-122"/>
            </a:endParaRPr>
          </a:p>
        </p:txBody>
      </p:sp>
      <p:sp>
        <p:nvSpPr>
          <p:cNvPr id="9" name="文本框 8"/>
          <p:cNvSpPr txBox="1"/>
          <p:nvPr/>
        </p:nvSpPr>
        <p:spPr>
          <a:xfrm>
            <a:off x="5015544" y="4959225"/>
            <a:ext cx="2376805" cy="460375"/>
          </a:xfrm>
          <a:prstGeom prst="rect">
            <a:avLst/>
          </a:prstGeom>
          <a:noFill/>
        </p:spPr>
        <p:txBody>
          <a:bodyPr wrap="square" rtlCol="0">
            <a:spAutoFit/>
          </a:bodyPr>
          <a:lstStyle/>
          <a:p>
            <a:endParaRPr lang="en-US" altLang="zh-CN" sz="2400" dirty="0">
              <a:latin typeface="汉仪中宋简" panose="02010609000101010101" charset="-122"/>
              <a:ea typeface="汉仪中宋简" panose="02010609000101010101" charset="-122"/>
              <a:cs typeface="汉仪中宋简" panose="02010609000101010101" charset="-122"/>
            </a:endParaRPr>
          </a:p>
        </p:txBody>
      </p:sp>
      <p:sp>
        <p:nvSpPr>
          <p:cNvPr id="8" name="Rectangle 4"/>
          <p:cNvSpPr/>
          <p:nvPr/>
        </p:nvSpPr>
        <p:spPr>
          <a:xfrm>
            <a:off x="2010879" y="264321"/>
            <a:ext cx="5890730" cy="460375"/>
          </a:xfrm>
          <a:prstGeom prst="rect">
            <a:avLst/>
          </a:prstGeom>
          <a:noFill/>
          <a:ln w="9525">
            <a:noFill/>
          </a:ln>
        </p:spPr>
        <p:txBody>
          <a:bodyPr wrap="square" anchor="t" anchorCtr="0">
            <a:spAutoFit/>
          </a:bodyPr>
          <a:lstStyle/>
          <a:p>
            <a:r>
              <a:rPr lang="zh-CN" altLang="en-US" sz="2400" b="1" dirty="0">
                <a:solidFill>
                  <a:schemeClr val="accent5">
                    <a:lumMod val="75000"/>
                  </a:schemeClr>
                </a:solidFill>
                <a:latin typeface="微软雅黑" panose="020B0503020204020204" pitchFamily="34" charset="-122"/>
                <a:ea typeface="微软雅黑" panose="020B0503020204020204" pitchFamily="34" charset="-122"/>
                <a:sym typeface="+mn-ea"/>
              </a:rPr>
              <a:t>小学数学教学法训练指导</a:t>
            </a:r>
            <a:endParaRPr lang="zh-CN" altLang="en-US" sz="2400" b="1"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10" name="Text Box 3"/>
          <p:cNvSpPr txBox="1"/>
          <p:nvPr/>
        </p:nvSpPr>
        <p:spPr>
          <a:xfrm>
            <a:off x="1264285" y="1564640"/>
            <a:ext cx="9589770" cy="922020"/>
          </a:xfrm>
          <a:prstGeom prst="rect">
            <a:avLst/>
          </a:prstGeom>
          <a:noFill/>
          <a:ln w="9525">
            <a:noFill/>
          </a:ln>
        </p:spPr>
        <p:txBody>
          <a:bodyPr wrap="square" anchor="t" anchorCtr="0">
            <a:spAutoFit/>
          </a:bodyPr>
          <a:lstStyle/>
          <a:p>
            <a:pPr algn="ctr" fontAlgn="base">
              <a:lnSpc>
                <a:spcPct val="150000"/>
              </a:lnSpc>
              <a:spcBef>
                <a:spcPct val="0"/>
              </a:spcBef>
              <a:spcAft>
                <a:spcPct val="0"/>
              </a:spcAft>
            </a:pPr>
            <a:r>
              <a:rPr lang="zh-CN" altLang="en-US" sz="3600" b="1" dirty="0">
                <a:solidFill>
                  <a:schemeClr val="accent5">
                    <a:lumMod val="75000"/>
                  </a:schemeClr>
                </a:solidFill>
                <a:latin typeface="微软雅黑" panose="020B0503020204020204" pitchFamily="34" charset="-122"/>
                <a:ea typeface="微软雅黑" panose="020B0503020204020204" pitchFamily="34" charset="-122"/>
                <a:sym typeface="+mn-ea"/>
              </a:rPr>
              <a:t>主题二 </a:t>
            </a:r>
            <a:r>
              <a:rPr lang="en-US" altLang="zh-CN" sz="3600" b="1" dirty="0">
                <a:solidFill>
                  <a:schemeClr val="accent5">
                    <a:lumMod val="75000"/>
                  </a:schemeClr>
                </a:solidFill>
                <a:latin typeface="微软雅黑" panose="020B0503020204020204" pitchFamily="34" charset="-122"/>
                <a:ea typeface="微软雅黑" panose="020B0503020204020204" pitchFamily="34" charset="-122"/>
                <a:sym typeface="+mn-ea"/>
              </a:rPr>
              <a:t>   </a:t>
            </a:r>
            <a:r>
              <a:rPr lang="zh-CN" altLang="en-US" sz="3600" b="1" dirty="0">
                <a:solidFill>
                  <a:schemeClr val="accent5">
                    <a:lumMod val="75000"/>
                  </a:schemeClr>
                </a:solidFill>
                <a:latin typeface="微软雅黑" panose="020B0503020204020204" pitchFamily="34" charset="-122"/>
                <a:ea typeface="微软雅黑" panose="020B0503020204020204" pitchFamily="34" charset="-122"/>
                <a:sym typeface="+mn-ea"/>
              </a:rPr>
              <a:t>小学图形与几何的教学</a:t>
            </a:r>
            <a:endParaRPr lang="zh-CN" altLang="en-US" sz="3600" b="1" dirty="0">
              <a:solidFill>
                <a:schemeClr val="accent5">
                  <a:lumMod val="7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932495" y="806587"/>
            <a:ext cx="10259505" cy="0"/>
          </a:xfrm>
          <a:prstGeom prst="line">
            <a:avLst/>
          </a:prstGeom>
          <a:ln w="158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pic>
        <p:nvPicPr>
          <p:cNvPr id="6" name="图片 5"/>
          <p:cNvPicPr>
            <a:picLocks noChangeAspect="1"/>
          </p:cNvPicPr>
          <p:nvPr/>
        </p:nvPicPr>
        <p:blipFill>
          <a:blip r:embed="rId1"/>
          <a:stretch>
            <a:fillRect/>
          </a:stretch>
        </p:blipFill>
        <p:spPr>
          <a:xfrm>
            <a:off x="143244" y="0"/>
            <a:ext cx="1789251" cy="1051863"/>
          </a:xfrm>
          <a:prstGeom prst="rect">
            <a:avLst/>
          </a:prstGeom>
        </p:spPr>
      </p:pic>
      <p:sp>
        <p:nvSpPr>
          <p:cNvPr id="5" name="淘宝网chenying0907出品 4"/>
          <p:cNvSpPr txBox="1"/>
          <p:nvPr/>
        </p:nvSpPr>
        <p:spPr>
          <a:xfrm>
            <a:off x="2167890" y="264160"/>
            <a:ext cx="8079105" cy="521970"/>
          </a:xfrm>
          <a:prstGeom prst="rect">
            <a:avLst/>
          </a:prstGeom>
          <a:noFill/>
        </p:spPr>
        <p:txBody>
          <a:bodyPr wrap="square" rtlCol="0">
            <a:spAutoFit/>
          </a:bodyPr>
          <a:lstStyle/>
          <a:p>
            <a:r>
              <a:rPr lang="zh-CN" altLang="en-US" sz="2800" b="1" noProof="0" dirty="0">
                <a:ln>
                  <a:noFill/>
                </a:ln>
                <a:gradFill>
                  <a:gsLst>
                    <a:gs pos="0">
                      <a:srgbClr val="012D86"/>
                    </a:gs>
                    <a:gs pos="100000">
                      <a:srgbClr val="0E2557"/>
                    </a:gs>
                  </a:gsLst>
                  <a:lin scaled="0"/>
                </a:gradFill>
                <a:effectLst/>
                <a:uLnTx/>
                <a:uFillTx/>
                <a:latin typeface="微软雅黑" panose="020B0503020204020204" pitchFamily="34" charset="-122"/>
                <a:ea typeface="微软雅黑" panose="020B0503020204020204" pitchFamily="34" charset="-122"/>
                <a:sym typeface="+mn-ea"/>
              </a:rPr>
              <a:t>课后作业</a:t>
            </a:r>
            <a:endParaRPr lang="zh-CN" altLang="en-US" sz="2800" b="1"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1280795" y="1051560"/>
            <a:ext cx="9630410" cy="5430520"/>
          </a:xfrm>
          <a:prstGeom prst="rect">
            <a:avLst/>
          </a:prstGeom>
          <a:noFill/>
        </p:spPr>
        <p:txBody>
          <a:bodyPr wrap="square" rtlCol="0" anchor="t">
            <a:noAutofit/>
          </a:bodyPr>
          <a:lstStyle/>
          <a:p>
            <a:pPr eaLnBrk="1" hangingPunct="1"/>
            <a:r>
              <a:rPr lang="en-US" altLang="zh-CN"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     </a:t>
            </a:r>
            <a:endParaRPr lang="en-US" altLang="zh-CN"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endParaRPr>
          </a:p>
          <a:p>
            <a:pPr indent="0" algn="l" fontAlgn="auto">
              <a:lnSpc>
                <a:spcPct val="125000"/>
              </a:lnSpc>
              <a:buClrTx/>
              <a:buSzTx/>
              <a:buFontTx/>
            </a:pPr>
            <a:r>
              <a:rPr lang="en-US" altLang="zh-CN"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    1.</a:t>
            </a:r>
            <a:r>
              <a:rPr lang="zh-CN" altLang="en-US" sz="2400" noProof="0" dirty="0">
                <a:ln>
                  <a:noFill/>
                </a:ln>
                <a:solidFill>
                  <a:srgbClr val="FF0000"/>
                </a:solidFill>
                <a:effectLst/>
                <a:uLnTx/>
                <a:uFillTx/>
                <a:latin typeface="黑体" panose="02010609060101010101" charset="-122"/>
                <a:ea typeface="黑体" panose="02010609060101010101" charset="-122"/>
                <a:sym typeface="+mn-ea"/>
              </a:rPr>
              <a:t>案例赏析</a:t>
            </a:r>
            <a:r>
              <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：案例</a:t>
            </a:r>
            <a:r>
              <a:rPr lang="en-US" altLang="zh-CN"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11</a:t>
            </a:r>
            <a:r>
              <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：位置（</a:t>
            </a:r>
            <a:r>
              <a:rPr lang="en-US" altLang="zh-CN"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pp.139-143</a:t>
            </a:r>
            <a:r>
              <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a:t>
            </a:r>
            <a:br>
              <a:rPr lang="zh-CN" altLang="en-US" sz="2400" dirty="0">
                <a:latin typeface="黑体" panose="02010609060101010101" charset="-122"/>
                <a:ea typeface="黑体" panose="02010609060101010101" charset="-122"/>
                <a:cs typeface="黑体" panose="02010609060101010101" charset="-122"/>
                <a:sym typeface="+mn-ea"/>
              </a:rPr>
            </a:br>
            <a:r>
              <a:rPr lang="zh-CN" altLang="en-US" sz="4000" dirty="0">
                <a:latin typeface="楷体_GB2312" pitchFamily="49" charset="-122"/>
                <a:ea typeface="楷体_GB2312" pitchFamily="49" charset="-122"/>
                <a:sym typeface="+mn-ea"/>
              </a:rPr>
              <a:t> </a:t>
            </a:r>
            <a:r>
              <a:rPr lang="zh-CN" altLang="en-US" sz="4000" dirty="0">
                <a:ea typeface="宋体" panose="02010600030101010101" pitchFamily="2" charset="-122"/>
                <a:sym typeface="+mn-ea"/>
              </a:rPr>
              <a:t>  </a:t>
            </a:r>
            <a:r>
              <a:rPr lang="en-US" altLang="zh-CN" sz="4000" dirty="0">
                <a:ea typeface="宋体" panose="02010600030101010101" pitchFamily="2" charset="-122"/>
                <a:sym typeface="+mn-ea"/>
              </a:rPr>
              <a:t> </a:t>
            </a:r>
            <a:r>
              <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2.</a:t>
            </a:r>
            <a:r>
              <a:rPr lang="zh-CN" altLang="en-US" sz="2400" noProof="0" dirty="0">
                <a:ln>
                  <a:noFill/>
                </a:ln>
                <a:solidFill>
                  <a:srgbClr val="FF0000"/>
                </a:solidFill>
                <a:effectLst/>
                <a:uLnTx/>
                <a:uFillTx/>
                <a:latin typeface="黑体" panose="02010609060101010101" charset="-122"/>
                <a:ea typeface="黑体" panose="02010609060101010101" charset="-122"/>
                <a:sym typeface="+mn-ea"/>
              </a:rPr>
              <a:t>视频观摩</a:t>
            </a:r>
            <a:r>
              <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a:t>
            </a:r>
            <a:r>
              <a:rPr lang="zh-CN"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高丛林</a:t>
            </a:r>
            <a:r>
              <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：用数对确定位置（四年级） </a:t>
            </a:r>
            <a:endPar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endParaRPr>
          </a:p>
          <a:p>
            <a:pPr indent="0" algn="l" fontAlgn="auto">
              <a:lnSpc>
                <a:spcPct val="125000"/>
              </a:lnSpc>
              <a:buClrTx/>
              <a:buSzTx/>
              <a:buFontTx/>
            </a:pPr>
            <a:r>
              <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                 </a:t>
            </a:r>
            <a:endPar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endParaRPr>
          </a:p>
          <a:p>
            <a:pPr indent="0" algn="l" fontAlgn="auto">
              <a:lnSpc>
                <a:spcPct val="125000"/>
              </a:lnSpc>
              <a:buClrTx/>
              <a:buSzTx/>
              <a:buFontTx/>
            </a:pPr>
            <a:r>
              <a:rPr lang="en-US" altLang="zh-CN"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    3.</a:t>
            </a:r>
            <a:r>
              <a:rPr lang="zh-CN" altLang="en-US" sz="2400" noProof="0" dirty="0">
                <a:ln>
                  <a:noFill/>
                </a:ln>
                <a:solidFill>
                  <a:srgbClr val="FF0000"/>
                </a:solidFill>
                <a:effectLst/>
                <a:uLnTx/>
                <a:uFillTx/>
                <a:latin typeface="黑体" panose="02010609060101010101" charset="-122"/>
                <a:ea typeface="黑体" panose="02010609060101010101" charset="-122"/>
                <a:sym typeface="+mn-ea"/>
              </a:rPr>
              <a:t>微课练讲</a:t>
            </a:r>
            <a:r>
              <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：在“</a:t>
            </a:r>
            <a:r>
              <a:rPr lang="zh-CN" altLang="en-US" sz="2400" noProof="0" dirty="0">
                <a:ln>
                  <a:noFill/>
                </a:ln>
                <a:solidFill>
                  <a:srgbClr val="FF0000"/>
                </a:solidFill>
                <a:effectLst/>
                <a:uLnTx/>
                <a:uFillTx/>
                <a:latin typeface="黑体" panose="02010609060101010101" charset="-122"/>
                <a:ea typeface="黑体" panose="02010609060101010101" charset="-122"/>
                <a:sym typeface="+mn-ea"/>
              </a:rPr>
              <a:t>图形的位置与运动</a:t>
            </a:r>
            <a:r>
              <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”单元中自选一节内容（参见内容分布），写出教学目标，有条理、分层次地归纳出主要教学内容，下次课由</a:t>
            </a:r>
            <a:r>
              <a:rPr lang="en-US" altLang="zh-CN" sz="2400" noProof="0" dirty="0">
                <a:ln>
                  <a:noFill/>
                </a:ln>
                <a:solidFill>
                  <a:srgbClr val="FF0000"/>
                </a:solidFill>
                <a:effectLst/>
                <a:uLnTx/>
                <a:uFillTx/>
                <a:latin typeface="黑体" panose="02010609060101010101" charset="-122"/>
                <a:ea typeface="黑体" panose="02010609060101010101" charset="-122"/>
                <a:sym typeface="+mn-ea"/>
              </a:rPr>
              <a:t>2</a:t>
            </a:r>
            <a:r>
              <a:rPr lang="zh-CN" altLang="en-US" sz="2400" noProof="0" dirty="0">
                <a:ln>
                  <a:noFill/>
                </a:ln>
                <a:gradFill>
                  <a:gsLst>
                    <a:gs pos="0">
                      <a:srgbClr val="012D86"/>
                    </a:gs>
                    <a:gs pos="100000">
                      <a:srgbClr val="0E2557"/>
                    </a:gs>
                  </a:gsLst>
                  <a:lin scaled="0"/>
                </a:gradFill>
                <a:effectLst/>
                <a:uLnTx/>
                <a:uFillTx/>
                <a:latin typeface="Times New Roman" panose="02020603050405020304" pitchFamily="18" charset="0"/>
                <a:ea typeface="黑体" panose="02010609060101010101" charset="-122"/>
                <a:cs typeface="Times New Roman" panose="02020603050405020304" pitchFamily="18" charset="0"/>
                <a:sym typeface="+mn-ea"/>
              </a:rPr>
              <a:t>名同学试讲</a:t>
            </a:r>
            <a:r>
              <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a:t>
            </a:r>
            <a:endPar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endParaRPr>
          </a:p>
          <a:p>
            <a:pPr indent="0" algn="l" fontAlgn="auto">
              <a:lnSpc>
                <a:spcPct val="125000"/>
              </a:lnSpc>
              <a:buClrTx/>
              <a:buSzTx/>
              <a:buFontTx/>
            </a:pPr>
            <a:endPar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endParaRPr>
          </a:p>
        </p:txBody>
      </p:sp>
      <p:sp>
        <p:nvSpPr>
          <p:cNvPr id="7" name="文本框 6"/>
          <p:cNvSpPr txBox="1"/>
          <p:nvPr/>
        </p:nvSpPr>
        <p:spPr>
          <a:xfrm>
            <a:off x="10774045" y="4751070"/>
            <a:ext cx="76200" cy="1664970"/>
          </a:xfrm>
          <a:prstGeom prst="rect">
            <a:avLst/>
          </a:prstGeom>
          <a:noFill/>
        </p:spPr>
        <p:txBody>
          <a:bodyPr wrap="square" rtlCol="0" anchor="t">
            <a:noAutofit/>
          </a:bodyPr>
          <a:lstStyle/>
          <a:p>
            <a:pPr algn="l">
              <a:buClrTx/>
              <a:buSzTx/>
              <a:buFontTx/>
            </a:pPr>
            <a:r>
              <a:rPr lang="en-US" altLang="zh-CN"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    </a:t>
            </a:r>
            <a:endPar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
                                        </p:tgtEl>
                                        <p:attrNameLst>
                                          <p:attrName>ppt_y</p:attrName>
                                        </p:attrNameLst>
                                      </p:cBhvr>
                                      <p:tavLst>
                                        <p:tav tm="0">
                                          <p:val>
                                            <p:strVal val="#ppt_y"/>
                                          </p:val>
                                        </p:tav>
                                        <p:tav tm="100000">
                                          <p:val>
                                            <p:strVal val="#ppt_y"/>
                                          </p:val>
                                        </p:tav>
                                      </p:tavLst>
                                    </p:anim>
                                    <p:anim calcmode="lin" valueType="num">
                                      <p:cBhvr>
                                        <p:cTn id="9"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932495" y="806587"/>
            <a:ext cx="10259505" cy="0"/>
          </a:xfrm>
          <a:prstGeom prst="line">
            <a:avLst/>
          </a:prstGeom>
          <a:ln w="158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pic>
        <p:nvPicPr>
          <p:cNvPr id="6" name="图片 5"/>
          <p:cNvPicPr>
            <a:picLocks noChangeAspect="1"/>
          </p:cNvPicPr>
          <p:nvPr/>
        </p:nvPicPr>
        <p:blipFill>
          <a:blip r:embed="rId1"/>
          <a:stretch>
            <a:fillRect/>
          </a:stretch>
        </p:blipFill>
        <p:spPr>
          <a:xfrm>
            <a:off x="143244" y="0"/>
            <a:ext cx="1789251" cy="1051863"/>
          </a:xfrm>
          <a:prstGeom prst="rect">
            <a:avLst/>
          </a:prstGeom>
        </p:spPr>
      </p:pic>
      <p:sp>
        <p:nvSpPr>
          <p:cNvPr id="5" name="淘宝网chenying0907出品 4"/>
          <p:cNvSpPr txBox="1"/>
          <p:nvPr/>
        </p:nvSpPr>
        <p:spPr>
          <a:xfrm>
            <a:off x="2167890" y="264160"/>
            <a:ext cx="8079105" cy="521970"/>
          </a:xfrm>
          <a:prstGeom prst="rect">
            <a:avLst/>
          </a:prstGeom>
          <a:noFill/>
        </p:spPr>
        <p:txBody>
          <a:bodyPr wrap="square" rtlCol="0">
            <a:spAutoFit/>
          </a:bodyPr>
          <a:lstStyle/>
          <a:p>
            <a:r>
              <a:rPr lang="zh-CN" altLang="en-US" sz="2800" b="1" dirty="0">
                <a:solidFill>
                  <a:schemeClr val="accent5">
                    <a:lumMod val="75000"/>
                  </a:schemeClr>
                </a:solidFill>
                <a:latin typeface="微软雅黑" panose="020B0503020204020204" pitchFamily="34" charset="-122"/>
                <a:ea typeface="微软雅黑" panose="020B0503020204020204" pitchFamily="34" charset="-122"/>
                <a:sym typeface="+mn-ea"/>
              </a:rPr>
              <a:t>内容分布（人教版）</a:t>
            </a:r>
            <a:endParaRPr lang="zh-CN" altLang="en-US" sz="2800" b="1"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537210" y="1223645"/>
            <a:ext cx="10975340" cy="5334000"/>
          </a:xfrm>
          <a:prstGeom prst="rect">
            <a:avLst/>
          </a:prstGeom>
          <a:noFill/>
        </p:spPr>
        <p:txBody>
          <a:bodyPr wrap="square" rtlCol="0" anchor="t">
            <a:noAutofit/>
          </a:bodyPr>
          <a:lstStyle/>
          <a:p>
            <a:pPr algn="l" fontAlgn="base">
              <a:lnSpc>
                <a:spcPct val="125000"/>
              </a:lnSpc>
              <a:buClrTx/>
              <a:buSzTx/>
              <a:buFontTx/>
              <a:defRPr/>
            </a:pPr>
            <a:r>
              <a:rPr lang="en-US" altLang="zh-CN" sz="2400" noProof="0" dirty="0">
                <a:ln>
                  <a:noFill/>
                </a:ln>
                <a:effectLst/>
                <a:uLnTx/>
                <a:uFillTx/>
                <a:latin typeface="黑体" panose="02010609060101010101" charset="-122"/>
                <a:ea typeface="黑体" panose="02010609060101010101" charset="-122"/>
                <a:sym typeface="+mn-ea"/>
              </a:rPr>
              <a:t>     </a:t>
            </a:r>
            <a:r>
              <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1.图形的位置</a:t>
            </a:r>
            <a:endPar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endParaRPr>
          </a:p>
          <a:p>
            <a:pPr indent="0" algn="l" fontAlgn="base">
              <a:lnSpc>
                <a:spcPct val="150000"/>
              </a:lnSpc>
              <a:buClrTx/>
              <a:buSzTx/>
              <a:buFontTx/>
              <a:defRPr/>
            </a:pPr>
            <a:r>
              <a:rPr lang="en-US" altLang="zh-CN"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    </a:t>
            </a:r>
            <a:r>
              <a:rPr lang="zh-CN"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a:t>
            </a:r>
            <a:r>
              <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1）位置(上、下、前、后，左、右)            </a:t>
            </a:r>
            <a:r>
              <a:rPr lang="en-US" altLang="zh-CN"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 </a:t>
            </a:r>
            <a:r>
              <a:rPr lang="zh-CN" altLang="en-US" sz="2400" noProof="0" dirty="0">
                <a:ln>
                  <a:noFill/>
                </a:ln>
                <a:solidFill>
                  <a:srgbClr val="FF0000"/>
                </a:solidFill>
                <a:effectLst/>
                <a:uLnTx/>
                <a:uFillTx/>
                <a:latin typeface="黑体" panose="02010609060101010101" charset="-122"/>
                <a:ea typeface="黑体" panose="02010609060101010101" charset="-122"/>
                <a:sym typeface="+mn-ea"/>
              </a:rPr>
              <a:t>一上</a:t>
            </a:r>
            <a:r>
              <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：p</a:t>
            </a:r>
            <a:r>
              <a:rPr lang="en-US" altLang="zh-CN"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p</a:t>
            </a:r>
            <a:r>
              <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.9-13</a:t>
            </a:r>
            <a:endPar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endParaRPr>
          </a:p>
          <a:p>
            <a:pPr indent="0" algn="l" fontAlgn="base">
              <a:lnSpc>
                <a:spcPct val="150000"/>
              </a:lnSpc>
              <a:buClrTx/>
              <a:buSzTx/>
              <a:buFontTx/>
              <a:defRPr/>
            </a:pPr>
            <a:r>
              <a:rPr lang="en-US" altLang="zh-CN"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    </a:t>
            </a:r>
            <a:r>
              <a:rPr lang="zh-CN"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a:t>
            </a:r>
            <a:r>
              <a:rPr lang="en-US" altLang="zh-CN"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2</a:t>
            </a:r>
            <a:r>
              <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）位置与方向(一)(东、南、西、北，东北、东南、西南、西北)</a:t>
            </a:r>
            <a:endPar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endParaRPr>
          </a:p>
          <a:p>
            <a:pPr indent="0" algn="l" fontAlgn="base">
              <a:lnSpc>
                <a:spcPct val="150000"/>
              </a:lnSpc>
              <a:buClrTx/>
              <a:buSzTx/>
              <a:buFontTx/>
              <a:defRPr/>
            </a:pPr>
            <a:r>
              <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                                                  </a:t>
            </a:r>
            <a:r>
              <a:rPr lang="zh-CN" altLang="en-US" sz="2400" noProof="0" dirty="0">
                <a:ln>
                  <a:noFill/>
                </a:ln>
                <a:solidFill>
                  <a:srgbClr val="FF0000"/>
                </a:solidFill>
                <a:effectLst/>
                <a:uLnTx/>
                <a:uFillTx/>
                <a:latin typeface="黑体" panose="02010609060101010101" charset="-122"/>
                <a:ea typeface="黑体" panose="02010609060101010101" charset="-122"/>
                <a:sym typeface="+mn-ea"/>
              </a:rPr>
              <a:t>三下</a:t>
            </a:r>
            <a:r>
              <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：p</a:t>
            </a:r>
            <a:r>
              <a:rPr lang="en-US" altLang="zh-CN"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p</a:t>
            </a:r>
            <a:r>
              <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.2-10</a:t>
            </a:r>
            <a:endPar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endParaRPr>
          </a:p>
          <a:p>
            <a:pPr indent="0" algn="l" fontAlgn="base">
              <a:lnSpc>
                <a:spcPct val="150000"/>
              </a:lnSpc>
              <a:buClrTx/>
              <a:buSzTx/>
              <a:buFontTx/>
              <a:defRPr/>
            </a:pPr>
            <a:r>
              <a:rPr lang="en-US" altLang="zh-CN"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    </a:t>
            </a:r>
            <a:r>
              <a:rPr lang="zh-CN"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a:t>
            </a:r>
            <a:r>
              <a:rPr lang="en-US" altLang="zh-CN"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3</a:t>
            </a:r>
            <a:r>
              <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）位置(用数对表示位置)                     </a:t>
            </a:r>
            <a:r>
              <a:rPr lang="zh-CN" altLang="en-US" sz="2400" noProof="0" dirty="0">
                <a:ln>
                  <a:noFill/>
                </a:ln>
                <a:solidFill>
                  <a:srgbClr val="FF0000"/>
                </a:solidFill>
                <a:effectLst/>
                <a:uLnTx/>
                <a:uFillTx/>
                <a:latin typeface="黑体" panose="02010609060101010101" charset="-122"/>
                <a:ea typeface="黑体" panose="02010609060101010101" charset="-122"/>
                <a:sym typeface="+mn-ea"/>
              </a:rPr>
              <a:t>五上</a:t>
            </a:r>
            <a:r>
              <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：p</a:t>
            </a:r>
            <a:r>
              <a:rPr lang="en-US" altLang="zh-CN"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p</a:t>
            </a:r>
            <a:r>
              <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.19-23</a:t>
            </a:r>
            <a:endPar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endParaRPr>
          </a:p>
          <a:p>
            <a:pPr indent="0" algn="l" fontAlgn="base">
              <a:lnSpc>
                <a:spcPct val="150000"/>
              </a:lnSpc>
              <a:buClrTx/>
              <a:buSzTx/>
              <a:buFontTx/>
              <a:defRPr/>
            </a:pPr>
            <a:r>
              <a:rPr lang="en-US" altLang="zh-CN"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    </a:t>
            </a:r>
            <a:r>
              <a:rPr lang="zh-CN"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a:t>
            </a:r>
            <a:r>
              <a:rPr lang="en-US" altLang="zh-CN"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4</a:t>
            </a:r>
            <a:r>
              <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）位置与方向(二)(用方向和距离表示位置，路线图)</a:t>
            </a:r>
            <a:endPar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endParaRPr>
          </a:p>
          <a:p>
            <a:pPr indent="0" algn="l" fontAlgn="base">
              <a:lnSpc>
                <a:spcPct val="150000"/>
              </a:lnSpc>
              <a:buClrTx/>
              <a:buSzTx/>
              <a:buFontTx/>
              <a:defRPr/>
            </a:pPr>
            <a:r>
              <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                                                  </a:t>
            </a:r>
            <a:r>
              <a:rPr lang="zh-CN" altLang="en-US" sz="2400" noProof="0" dirty="0">
                <a:ln>
                  <a:noFill/>
                </a:ln>
                <a:solidFill>
                  <a:srgbClr val="FF0000"/>
                </a:solidFill>
                <a:effectLst/>
                <a:uLnTx/>
                <a:uFillTx/>
                <a:latin typeface="黑体" panose="02010609060101010101" charset="-122"/>
                <a:ea typeface="黑体" panose="02010609060101010101" charset="-122"/>
                <a:sym typeface="+mn-ea"/>
              </a:rPr>
              <a:t>六上</a:t>
            </a:r>
            <a:r>
              <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：p</a:t>
            </a:r>
            <a:r>
              <a:rPr lang="en-US" altLang="zh-CN"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p</a:t>
            </a:r>
            <a:r>
              <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.19-27</a:t>
            </a:r>
            <a:endPar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endParaRPr>
          </a:p>
          <a:p>
            <a:pPr indent="0" algn="l" fontAlgn="base">
              <a:lnSpc>
                <a:spcPct val="150000"/>
              </a:lnSpc>
              <a:buClrTx/>
              <a:buSzTx/>
              <a:buFontTx/>
              <a:defRPr/>
            </a:pPr>
            <a:r>
              <a:rPr lang="en-US" altLang="zh-CN"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    </a:t>
            </a:r>
            <a:r>
              <a:rPr lang="zh-CN"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a:t>
            </a:r>
            <a:r>
              <a:rPr lang="en-US" altLang="zh-CN"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5</a:t>
            </a:r>
            <a:r>
              <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）比例尺(含于比例单元)                     </a:t>
            </a:r>
            <a:r>
              <a:rPr lang="zh-CN" altLang="en-US" sz="2400" noProof="0" dirty="0">
                <a:ln>
                  <a:noFill/>
                </a:ln>
                <a:solidFill>
                  <a:srgbClr val="FF0000"/>
                </a:solidFill>
                <a:effectLst/>
                <a:uLnTx/>
                <a:uFillTx/>
                <a:latin typeface="黑体" panose="02010609060101010101" charset="-122"/>
                <a:ea typeface="黑体" panose="02010609060101010101" charset="-122"/>
                <a:sym typeface="+mn-ea"/>
              </a:rPr>
              <a:t>六下</a:t>
            </a:r>
            <a:r>
              <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：p</a:t>
            </a:r>
            <a:r>
              <a:rPr lang="en-US" altLang="zh-CN"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p</a:t>
            </a:r>
            <a:r>
              <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.53-58</a:t>
            </a:r>
            <a:endPar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endParaRPr>
          </a:p>
          <a:p>
            <a:pPr marR="0" lvl="0" indent="0" algn="l" defTabSz="914400" rtl="0" fontAlgn="base">
              <a:lnSpc>
                <a:spcPct val="125000"/>
              </a:lnSpc>
              <a:buClrTx/>
              <a:buSzTx/>
              <a:buFontTx/>
              <a:buNone/>
              <a:defRPr/>
            </a:pPr>
            <a:br>
              <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br>
            <a:r>
              <a:rPr lang="en-US" altLang="zh-CN"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  </a:t>
            </a:r>
            <a:endParaRPr lang="en-US" altLang="zh-CN"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endParaRPr>
          </a:p>
          <a:p>
            <a:pPr marR="0" lvl="0" indent="0" algn="l" defTabSz="914400" rtl="0" fontAlgn="base">
              <a:lnSpc>
                <a:spcPct val="125000"/>
              </a:lnSpc>
              <a:buClrTx/>
              <a:buSzTx/>
              <a:buFontTx/>
              <a:buNone/>
              <a:defRPr/>
            </a:pPr>
            <a:r>
              <a:rPr lang="en-US" altLang="zh-CN"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    </a:t>
            </a:r>
            <a:r>
              <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   </a:t>
            </a:r>
            <a:r>
              <a:rPr lang="en-US" altLang="zh-CN"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                                                 </a:t>
            </a:r>
            <a:r>
              <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  </a:t>
            </a:r>
            <a:r>
              <a:rPr lang="en-US" altLang="zh-CN"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 </a:t>
            </a:r>
            <a:endParaRPr lang="en-US" altLang="en-US" sz="2400" noProof="0" dirty="0">
              <a:ln>
                <a:noFill/>
              </a:ln>
              <a:effectLst/>
              <a:uLnTx/>
              <a:uFillTx/>
              <a:latin typeface="Arial" panose="020B0604020202020204" pitchFamily="34" charset="0"/>
              <a:ea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
                                        </p:tgtEl>
                                        <p:attrNameLst>
                                          <p:attrName>ppt_y</p:attrName>
                                        </p:attrNameLst>
                                      </p:cBhvr>
                                      <p:tavLst>
                                        <p:tav tm="0">
                                          <p:val>
                                            <p:strVal val="#ppt_y"/>
                                          </p:val>
                                        </p:tav>
                                        <p:tav tm="100000">
                                          <p:val>
                                            <p:strVal val="#ppt_y"/>
                                          </p:val>
                                        </p:tav>
                                      </p:tavLst>
                                    </p:anim>
                                    <p:anim calcmode="lin" valueType="num">
                                      <p:cBhvr>
                                        <p:cTn id="9"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932495" y="806587"/>
            <a:ext cx="10259505" cy="0"/>
          </a:xfrm>
          <a:prstGeom prst="line">
            <a:avLst/>
          </a:prstGeom>
          <a:ln w="158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pic>
        <p:nvPicPr>
          <p:cNvPr id="6" name="图片 5"/>
          <p:cNvPicPr>
            <a:picLocks noChangeAspect="1"/>
          </p:cNvPicPr>
          <p:nvPr/>
        </p:nvPicPr>
        <p:blipFill>
          <a:blip r:embed="rId1"/>
          <a:stretch>
            <a:fillRect/>
          </a:stretch>
        </p:blipFill>
        <p:spPr>
          <a:xfrm>
            <a:off x="143244" y="0"/>
            <a:ext cx="1789251" cy="1051863"/>
          </a:xfrm>
          <a:prstGeom prst="rect">
            <a:avLst/>
          </a:prstGeom>
        </p:spPr>
      </p:pic>
      <p:sp>
        <p:nvSpPr>
          <p:cNvPr id="5" name="淘宝网chenying0907出品 4"/>
          <p:cNvSpPr txBox="1"/>
          <p:nvPr/>
        </p:nvSpPr>
        <p:spPr>
          <a:xfrm>
            <a:off x="2167890" y="264160"/>
            <a:ext cx="8079105" cy="521970"/>
          </a:xfrm>
          <a:prstGeom prst="rect">
            <a:avLst/>
          </a:prstGeom>
          <a:noFill/>
        </p:spPr>
        <p:txBody>
          <a:bodyPr wrap="square" rtlCol="0">
            <a:spAutoFit/>
          </a:bodyPr>
          <a:lstStyle/>
          <a:p>
            <a:r>
              <a:rPr lang="zh-CN" altLang="en-US" sz="2800" b="1" dirty="0">
                <a:solidFill>
                  <a:schemeClr val="accent5">
                    <a:lumMod val="75000"/>
                  </a:schemeClr>
                </a:solidFill>
                <a:latin typeface="微软雅黑" panose="020B0503020204020204" pitchFamily="34" charset="-122"/>
                <a:ea typeface="微软雅黑" panose="020B0503020204020204" pitchFamily="34" charset="-122"/>
                <a:sym typeface="+mn-ea"/>
              </a:rPr>
              <a:t>内容分布（人教版）</a:t>
            </a:r>
            <a:endParaRPr lang="zh-CN" altLang="en-US" sz="2800" b="1"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1102995" y="1275080"/>
            <a:ext cx="10417175" cy="5303520"/>
          </a:xfrm>
          <a:prstGeom prst="rect">
            <a:avLst/>
          </a:prstGeom>
          <a:noFill/>
        </p:spPr>
        <p:txBody>
          <a:bodyPr wrap="square" rtlCol="0" anchor="t">
            <a:noAutofit/>
          </a:bodyPr>
          <a:lstStyle/>
          <a:p>
            <a:pPr indent="0" algn="l" fontAlgn="auto">
              <a:lnSpc>
                <a:spcPct val="150000"/>
              </a:lnSpc>
              <a:buClrTx/>
              <a:buSzTx/>
              <a:buFontTx/>
            </a:pPr>
            <a:r>
              <a:rPr lang="en-US" altLang="zh-CN"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 </a:t>
            </a:r>
            <a:r>
              <a:rPr 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2</a:t>
            </a:r>
            <a:r>
              <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.图形的运动</a:t>
            </a:r>
            <a:endPar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endParaRPr>
          </a:p>
          <a:p>
            <a:pPr indent="0" algn="l" fontAlgn="auto">
              <a:lnSpc>
                <a:spcPct val="150000"/>
              </a:lnSpc>
              <a:buClrTx/>
              <a:buSzTx/>
              <a:buFontTx/>
            </a:pPr>
            <a:r>
              <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（1）图形的运动(一)(轴对称、平移、旋转的初步认识)</a:t>
            </a:r>
            <a:endPar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endParaRPr>
          </a:p>
          <a:p>
            <a:pPr indent="0" algn="l" fontAlgn="auto">
              <a:lnSpc>
                <a:spcPct val="150000"/>
              </a:lnSpc>
              <a:buClrTx/>
              <a:buSzTx/>
              <a:buFontTx/>
            </a:pPr>
            <a:r>
              <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                                              </a:t>
            </a:r>
            <a:r>
              <a:rPr lang="zh-CN" altLang="en-US" sz="2400" noProof="0" dirty="0">
                <a:ln>
                  <a:noFill/>
                </a:ln>
                <a:solidFill>
                  <a:srgbClr val="FF0000"/>
                </a:solidFill>
                <a:effectLst/>
                <a:uLnTx/>
                <a:uFillTx/>
                <a:latin typeface="黑体" panose="02010609060101010101" charset="-122"/>
                <a:ea typeface="黑体" panose="02010609060101010101" charset="-122"/>
                <a:sym typeface="+mn-ea"/>
              </a:rPr>
              <a:t>二下</a:t>
            </a:r>
            <a:r>
              <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：p</a:t>
            </a:r>
            <a:r>
              <a:rPr lang="en-US" altLang="zh-CN"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p</a:t>
            </a:r>
            <a:r>
              <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.28-36</a:t>
            </a:r>
            <a:endPar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endParaRPr>
          </a:p>
          <a:p>
            <a:pPr indent="0" algn="l" fontAlgn="auto">
              <a:lnSpc>
                <a:spcPct val="150000"/>
              </a:lnSpc>
              <a:buClrTx/>
              <a:buSzTx/>
              <a:buFontTx/>
            </a:pPr>
            <a:r>
              <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a:t>
            </a:r>
            <a:r>
              <a:rPr lang="en-US" altLang="zh-CN"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2</a:t>
            </a:r>
            <a:r>
              <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）图形的运动(二)(轴对称，平移)           </a:t>
            </a:r>
            <a:r>
              <a:rPr lang="en-US" altLang="zh-CN"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 </a:t>
            </a:r>
            <a:r>
              <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 </a:t>
            </a:r>
            <a:r>
              <a:rPr lang="zh-CN" altLang="en-US" sz="2400" noProof="0" dirty="0">
                <a:ln>
                  <a:noFill/>
                </a:ln>
                <a:solidFill>
                  <a:srgbClr val="FF0000"/>
                </a:solidFill>
                <a:effectLst/>
                <a:uLnTx/>
                <a:uFillTx/>
                <a:latin typeface="黑体" panose="02010609060101010101" charset="-122"/>
                <a:ea typeface="黑体" panose="02010609060101010101" charset="-122"/>
                <a:sym typeface="+mn-ea"/>
              </a:rPr>
              <a:t>四下</a:t>
            </a:r>
            <a:r>
              <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：p</a:t>
            </a:r>
            <a:r>
              <a:rPr lang="en-US" altLang="zh-CN"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p</a:t>
            </a:r>
            <a:r>
              <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.82-89</a:t>
            </a:r>
            <a:endPar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endParaRPr>
          </a:p>
          <a:p>
            <a:pPr indent="0" algn="l" fontAlgn="auto">
              <a:lnSpc>
                <a:spcPct val="150000"/>
              </a:lnSpc>
              <a:buClrTx/>
              <a:buSzTx/>
              <a:buFontTx/>
            </a:pPr>
            <a:r>
              <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a:t>
            </a:r>
            <a:r>
              <a:rPr lang="en-US" altLang="zh-CN"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3</a:t>
            </a:r>
            <a:r>
              <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）图形的运动(三)(旋转，用七巧板拼图)  </a:t>
            </a:r>
            <a:r>
              <a:rPr lang="en-US" altLang="zh-CN"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    </a:t>
            </a:r>
            <a:r>
              <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 </a:t>
            </a:r>
            <a:r>
              <a:rPr lang="zh-CN" altLang="en-US" sz="2400" noProof="0" dirty="0">
                <a:ln>
                  <a:noFill/>
                </a:ln>
                <a:solidFill>
                  <a:srgbClr val="FF0000"/>
                </a:solidFill>
                <a:effectLst/>
                <a:uLnTx/>
                <a:uFillTx/>
                <a:latin typeface="黑体" panose="02010609060101010101" charset="-122"/>
                <a:ea typeface="黑体" panose="02010609060101010101" charset="-122"/>
                <a:sym typeface="+mn-ea"/>
              </a:rPr>
              <a:t>五下</a:t>
            </a:r>
            <a:r>
              <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：p</a:t>
            </a:r>
            <a:r>
              <a:rPr lang="en-US" altLang="zh-CN"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p</a:t>
            </a:r>
            <a:r>
              <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.83-88</a:t>
            </a:r>
            <a:endPar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endParaRPr>
          </a:p>
          <a:p>
            <a:pPr indent="0" algn="l" fontAlgn="auto">
              <a:lnSpc>
                <a:spcPct val="150000"/>
              </a:lnSpc>
              <a:buClrTx/>
              <a:buSzTx/>
              <a:buFontTx/>
            </a:pPr>
            <a:r>
              <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a:t>
            </a:r>
            <a:r>
              <a:rPr lang="en-US" altLang="zh-CN"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4</a:t>
            </a:r>
            <a:r>
              <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）图形的放大与缩小(含于比例单元)     </a:t>
            </a:r>
            <a:r>
              <a:rPr lang="en-US" altLang="zh-CN"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      </a:t>
            </a:r>
            <a:r>
              <a:rPr lang="zh-CN" altLang="en-US" sz="2400" noProof="0" dirty="0">
                <a:ln>
                  <a:noFill/>
                </a:ln>
                <a:solidFill>
                  <a:srgbClr val="FF0000"/>
                </a:solidFill>
                <a:effectLst/>
                <a:uLnTx/>
                <a:uFillTx/>
                <a:latin typeface="黑体" panose="02010609060101010101" charset="-122"/>
                <a:ea typeface="黑体" panose="02010609060101010101" charset="-122"/>
                <a:sym typeface="+mn-ea"/>
              </a:rPr>
              <a:t>六下</a:t>
            </a:r>
            <a:r>
              <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：p</a:t>
            </a:r>
            <a:r>
              <a:rPr lang="en-US" altLang="zh-CN"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p</a:t>
            </a:r>
            <a:r>
              <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.59-60</a:t>
            </a:r>
            <a:endPar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endParaRPr>
          </a:p>
          <a:p>
            <a:pPr algn="l">
              <a:lnSpc>
                <a:spcPct val="150000"/>
              </a:lnSpc>
              <a:buClrTx/>
              <a:buSzTx/>
              <a:buFontTx/>
            </a:pPr>
            <a:br>
              <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br>
            <a:r>
              <a:rPr lang="en-US" altLang="zh-CN"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   </a:t>
            </a:r>
            <a:r>
              <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  </a:t>
            </a:r>
            <a:r>
              <a:rPr lang="en-US" altLang="zh-CN"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 </a:t>
            </a:r>
            <a:endParaRPr lang="en-US" altLang="zh-CN" sz="2400" dirty="0">
              <a:latin typeface="黑体" panose="02010609060101010101" charset="-122"/>
              <a:ea typeface="黑体" panose="02010609060101010101" charset="-122"/>
              <a:cs typeface="黑体" panose="02010609060101010101"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
                                        </p:tgtEl>
                                        <p:attrNameLst>
                                          <p:attrName>ppt_y</p:attrName>
                                        </p:attrNameLst>
                                      </p:cBhvr>
                                      <p:tavLst>
                                        <p:tav tm="0">
                                          <p:val>
                                            <p:strVal val="#ppt_y"/>
                                          </p:val>
                                        </p:tav>
                                        <p:tav tm="100000">
                                          <p:val>
                                            <p:strVal val="#ppt_y"/>
                                          </p:val>
                                        </p:tav>
                                      </p:tavLst>
                                    </p:anim>
                                    <p:anim calcmode="lin" valueType="num">
                                      <p:cBhvr>
                                        <p:cTn id="9"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932495" y="806587"/>
            <a:ext cx="10259505" cy="0"/>
          </a:xfrm>
          <a:prstGeom prst="line">
            <a:avLst/>
          </a:prstGeom>
          <a:ln w="158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pic>
        <p:nvPicPr>
          <p:cNvPr id="6" name="图片 5"/>
          <p:cNvPicPr>
            <a:picLocks noChangeAspect="1"/>
          </p:cNvPicPr>
          <p:nvPr/>
        </p:nvPicPr>
        <p:blipFill>
          <a:blip r:embed="rId1"/>
          <a:stretch>
            <a:fillRect/>
          </a:stretch>
        </p:blipFill>
        <p:spPr>
          <a:xfrm>
            <a:off x="143244" y="0"/>
            <a:ext cx="1789251" cy="1051863"/>
          </a:xfrm>
          <a:prstGeom prst="rect">
            <a:avLst/>
          </a:prstGeom>
        </p:spPr>
      </p:pic>
      <p:sp>
        <p:nvSpPr>
          <p:cNvPr id="5" name="淘宝网chenying0907出品 4"/>
          <p:cNvSpPr txBox="1"/>
          <p:nvPr/>
        </p:nvSpPr>
        <p:spPr>
          <a:xfrm>
            <a:off x="2167890" y="264160"/>
            <a:ext cx="8079105" cy="521970"/>
          </a:xfrm>
          <a:prstGeom prst="rect">
            <a:avLst/>
          </a:prstGeom>
          <a:noFill/>
        </p:spPr>
        <p:txBody>
          <a:bodyPr wrap="square" rtlCol="0">
            <a:spAutoFit/>
          </a:bodyPr>
          <a:lstStyle/>
          <a:p>
            <a:r>
              <a:rPr lang="zh-CN" altLang="en-US" sz="2800" b="1" dirty="0">
                <a:solidFill>
                  <a:schemeClr val="accent5">
                    <a:lumMod val="75000"/>
                  </a:schemeClr>
                </a:solidFill>
                <a:latin typeface="微软雅黑" panose="020B0503020204020204" pitchFamily="34" charset="-122"/>
                <a:ea typeface="微软雅黑" panose="020B0503020204020204" pitchFamily="34" charset="-122"/>
                <a:sym typeface="+mn-ea"/>
              </a:rPr>
              <a:t>内容</a:t>
            </a:r>
            <a:r>
              <a:rPr lang="zh-CN" altLang="en-US" sz="2800" b="1" dirty="0" smtClean="0">
                <a:solidFill>
                  <a:schemeClr val="accent5">
                    <a:lumMod val="75000"/>
                  </a:schemeClr>
                </a:solidFill>
                <a:latin typeface="微软雅黑" panose="020B0503020204020204" pitchFamily="34" charset="-122"/>
                <a:ea typeface="微软雅黑" panose="020B0503020204020204" pitchFamily="34" charset="-122"/>
                <a:sym typeface="+mn-ea"/>
              </a:rPr>
              <a:t>剖析</a:t>
            </a:r>
            <a:endParaRPr lang="zh-CN" altLang="en-US" sz="2800" b="1"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1302054" y="550864"/>
            <a:ext cx="9681235" cy="1317302"/>
          </a:xfrm>
          <a:prstGeom prst="rect">
            <a:avLst/>
          </a:prstGeom>
          <a:noFill/>
        </p:spPr>
        <p:txBody>
          <a:bodyPr wrap="square" rtlCol="0" anchor="t">
            <a:noAutofit/>
          </a:bodyPr>
          <a:lstStyle/>
          <a:p>
            <a:pPr algn="l">
              <a:lnSpc>
                <a:spcPct val="125000"/>
              </a:lnSpc>
              <a:spcBef>
                <a:spcPts val="0"/>
              </a:spcBef>
              <a:buClrTx/>
              <a:buSzTx/>
              <a:buFontTx/>
            </a:pPr>
            <a:r>
              <a:rPr lang="en-US" altLang="zh-CN" dirty="0">
                <a:latin typeface="Arial" panose="020B0604020202020204" pitchFamily="34" charset="0"/>
                <a:sym typeface="+mn-ea"/>
              </a:rPr>
              <a:t>     </a:t>
            </a:r>
            <a:r>
              <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 </a:t>
            </a:r>
            <a:r>
              <a:rPr lang="zh-CN" altLang="en-US" sz="2400" b="1" dirty="0">
                <a:solidFill>
                  <a:schemeClr val="accent5">
                    <a:lumMod val="75000"/>
                  </a:schemeClr>
                </a:solidFill>
                <a:latin typeface="黑体" panose="02010609060101010101" charset="-122"/>
                <a:ea typeface="黑体" panose="02010609060101010101" charset="-122"/>
                <a:cs typeface="黑体" panose="02010609060101010101" charset="-122"/>
                <a:sym typeface="+mn-ea"/>
              </a:rPr>
              <a:t> </a:t>
            </a:r>
            <a:r>
              <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 </a:t>
            </a:r>
            <a:endPar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endParaRPr>
          </a:p>
          <a:p>
            <a:pPr indent="0" algn="l" fontAlgn="auto">
              <a:lnSpc>
                <a:spcPct val="125000"/>
              </a:lnSpc>
              <a:spcBef>
                <a:spcPts val="0"/>
              </a:spcBef>
              <a:buClrTx/>
              <a:buSzTx/>
              <a:buFontTx/>
            </a:pPr>
            <a:r>
              <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 </a:t>
            </a:r>
            <a:r>
              <a:rPr lang="en-US" altLang="zh-CN"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   </a:t>
            </a:r>
            <a:r>
              <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1.图形的运动知识结构    </a:t>
            </a:r>
            <a:r>
              <a:rPr lang="en-US" altLang="zh-CN" sz="2400" dirty="0">
                <a:latin typeface="Arial" panose="020B0604020202020204" pitchFamily="34" charset="0"/>
                <a:ea typeface="宋体" panose="02010600030101010101" pitchFamily="2" charset="-122"/>
                <a:sym typeface="+mn-ea"/>
              </a:rPr>
              <a:t>                                                          </a:t>
            </a:r>
            <a:r>
              <a:rPr lang="en-US" altLang="zh-CN"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       </a:t>
            </a:r>
            <a:endPar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endParaRPr>
          </a:p>
          <a:p>
            <a:pPr indent="0" algn="l" fontAlgn="auto">
              <a:lnSpc>
                <a:spcPct val="125000"/>
              </a:lnSpc>
              <a:spcBef>
                <a:spcPts val="0"/>
              </a:spcBef>
              <a:buClrTx/>
              <a:buSzTx/>
              <a:buFontTx/>
            </a:pPr>
            <a:r>
              <a:rPr lang="en-US" altLang="zh-CN"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 </a:t>
            </a:r>
            <a:r>
              <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 </a:t>
            </a:r>
            <a:r>
              <a:rPr lang="en-US" altLang="zh-CN"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  </a:t>
            </a:r>
            <a:r>
              <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            </a:t>
            </a:r>
            <a:r>
              <a:rPr lang="en-US" altLang="zh-CN"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                        </a:t>
            </a:r>
            <a:r>
              <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       </a:t>
            </a:r>
            <a:r>
              <a:rPr lang="zh-CN" altLang="en-US" sz="2400" dirty="0">
                <a:latin typeface="Arial" panose="020B0604020202020204" pitchFamily="34" charset="0"/>
                <a:sym typeface="+mn-ea"/>
              </a:rPr>
              <a:t> </a:t>
            </a:r>
            <a:r>
              <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                                            </a:t>
            </a:r>
            <a:br>
              <a:rPr lang="zh-CN" altLang="en-US" sz="2400" b="1" dirty="0">
                <a:solidFill>
                  <a:schemeClr val="accent5">
                    <a:lumMod val="75000"/>
                  </a:schemeClr>
                </a:solidFill>
                <a:latin typeface="黑体" panose="02010609060101010101" charset="-122"/>
                <a:ea typeface="黑体" panose="02010609060101010101" charset="-122"/>
                <a:cs typeface="黑体" panose="02010609060101010101" charset="-122"/>
                <a:sym typeface="+mn-ea"/>
              </a:rPr>
            </a:br>
            <a:endParaRPr lang="en-US" altLang="zh-CN" sz="2400" dirty="0">
              <a:latin typeface="黑体" panose="02010609060101010101" charset="-122"/>
              <a:ea typeface="黑体" panose="02010609060101010101" charset="-122"/>
              <a:cs typeface="黑体" panose="02010609060101010101" charset="-122"/>
              <a:sym typeface="+mn-ea"/>
            </a:endParaRPr>
          </a:p>
        </p:txBody>
      </p:sp>
      <p:grpSp>
        <p:nvGrpSpPr>
          <p:cNvPr id="15" name="组合 14"/>
          <p:cNvGrpSpPr/>
          <p:nvPr/>
        </p:nvGrpSpPr>
        <p:grpSpPr>
          <a:xfrm>
            <a:off x="1525270" y="1888490"/>
            <a:ext cx="13555345" cy="3495040"/>
            <a:chOff x="723742" y="1926513"/>
            <a:chExt cx="13584674" cy="3495151"/>
          </a:xfrm>
        </p:grpSpPr>
        <p:sp>
          <p:nvSpPr>
            <p:cNvPr id="12" name="矩形 11"/>
            <p:cNvSpPr/>
            <p:nvPr/>
          </p:nvSpPr>
          <p:spPr>
            <a:xfrm>
              <a:off x="8212416" y="1926513"/>
              <a:ext cx="6096000" cy="1753291"/>
            </a:xfrm>
            <a:prstGeom prst="rect">
              <a:avLst/>
            </a:prstGeom>
          </p:spPr>
          <p:txBody>
            <a:bodyPr>
              <a:spAutoFit/>
            </a:bodyPr>
            <a:lstStyle/>
            <a:p>
              <a:pPr lvl="0">
                <a:lnSpc>
                  <a:spcPct val="150000"/>
                </a:lnSpc>
              </a:pPr>
              <a:r>
                <a:rPr lang="zh-CN" altLang="en-US" sz="2400" dirty="0">
                  <a:gradFill>
                    <a:gsLst>
                      <a:gs pos="0">
                        <a:srgbClr val="012D86"/>
                      </a:gs>
                      <a:gs pos="100000">
                        <a:srgbClr val="0E2557"/>
                      </a:gs>
                    </a:gsLst>
                    <a:lin scaled="0"/>
                  </a:gradFill>
                  <a:latin typeface="黑体" panose="02010609060101010101" charset="-122"/>
                  <a:ea typeface="黑体" panose="02010609060101010101" charset="-122"/>
                </a:rPr>
                <a:t>平移</a:t>
              </a:r>
              <a:endParaRPr lang="en-US" altLang="zh-CN" sz="2400" dirty="0">
                <a:gradFill>
                  <a:gsLst>
                    <a:gs pos="0">
                      <a:srgbClr val="012D86"/>
                    </a:gs>
                    <a:gs pos="100000">
                      <a:srgbClr val="0E2557"/>
                    </a:gs>
                  </a:gsLst>
                  <a:lin scaled="0"/>
                </a:gradFill>
                <a:latin typeface="黑体" panose="02010609060101010101" charset="-122"/>
                <a:ea typeface="黑体" panose="02010609060101010101" charset="-122"/>
              </a:endParaRPr>
            </a:p>
            <a:p>
              <a:pPr lvl="0">
                <a:lnSpc>
                  <a:spcPct val="150000"/>
                </a:lnSpc>
              </a:pPr>
              <a:r>
                <a:rPr lang="zh-CN" altLang="en-US" sz="2400" dirty="0">
                  <a:gradFill>
                    <a:gsLst>
                      <a:gs pos="0">
                        <a:srgbClr val="012D86"/>
                      </a:gs>
                      <a:gs pos="100000">
                        <a:srgbClr val="0E2557"/>
                      </a:gs>
                    </a:gsLst>
                    <a:lin scaled="0"/>
                  </a:gradFill>
                  <a:latin typeface="黑体" panose="02010609060101010101" charset="-122"/>
                  <a:ea typeface="黑体" panose="02010609060101010101" charset="-122"/>
                </a:rPr>
                <a:t>旋转</a:t>
              </a:r>
              <a:endParaRPr lang="en-US" altLang="zh-CN" sz="2400" dirty="0">
                <a:gradFill>
                  <a:gsLst>
                    <a:gs pos="0">
                      <a:srgbClr val="012D86"/>
                    </a:gs>
                    <a:gs pos="100000">
                      <a:srgbClr val="0E2557"/>
                    </a:gs>
                  </a:gsLst>
                  <a:lin scaled="0"/>
                </a:gradFill>
                <a:latin typeface="黑体" panose="02010609060101010101" charset="-122"/>
                <a:ea typeface="黑体" panose="02010609060101010101" charset="-122"/>
              </a:endParaRPr>
            </a:p>
            <a:p>
              <a:pPr lvl="0">
                <a:lnSpc>
                  <a:spcPct val="150000"/>
                </a:lnSpc>
              </a:pPr>
              <a:r>
                <a:rPr lang="zh-CN" altLang="en-US" sz="2400" dirty="0">
                  <a:gradFill>
                    <a:gsLst>
                      <a:gs pos="0">
                        <a:srgbClr val="012D86"/>
                      </a:gs>
                      <a:gs pos="100000">
                        <a:srgbClr val="0E2557"/>
                      </a:gs>
                    </a:gsLst>
                    <a:lin scaled="0"/>
                  </a:gradFill>
                  <a:latin typeface="黑体" panose="02010609060101010101" charset="-122"/>
                  <a:ea typeface="黑体" panose="02010609060101010101" charset="-122"/>
                </a:rPr>
                <a:t>轴对称</a:t>
              </a:r>
              <a:endParaRPr lang="zh-CN" altLang="en-US" sz="2400" dirty="0">
                <a:gradFill>
                  <a:gsLst>
                    <a:gs pos="0">
                      <a:srgbClr val="012D86"/>
                    </a:gs>
                    <a:gs pos="100000">
                      <a:srgbClr val="0E2557"/>
                    </a:gs>
                  </a:gsLst>
                  <a:lin scaled="0"/>
                </a:gradFill>
                <a:latin typeface="黑体" panose="02010609060101010101" charset="-122"/>
                <a:ea typeface="黑体" panose="02010609060101010101" charset="-122"/>
              </a:endParaRPr>
            </a:p>
          </p:txBody>
        </p:sp>
        <p:grpSp>
          <p:nvGrpSpPr>
            <p:cNvPr id="14" name="组合 13"/>
            <p:cNvGrpSpPr/>
            <p:nvPr/>
          </p:nvGrpSpPr>
          <p:grpSpPr>
            <a:xfrm>
              <a:off x="723742" y="2154870"/>
              <a:ext cx="9583792" cy="3266794"/>
              <a:chOff x="642462" y="2122681"/>
              <a:chExt cx="9583792" cy="3266794"/>
            </a:xfrm>
          </p:grpSpPr>
          <p:sp>
            <p:nvSpPr>
              <p:cNvPr id="38" name="文本框 37"/>
              <p:cNvSpPr txBox="1"/>
              <p:nvPr/>
            </p:nvSpPr>
            <p:spPr>
              <a:xfrm>
                <a:off x="5227320" y="3768725"/>
                <a:ext cx="542925" cy="645180"/>
              </a:xfrm>
              <a:prstGeom prst="rect">
                <a:avLst/>
              </a:prstGeom>
              <a:noFill/>
            </p:spPr>
            <p:txBody>
              <a:bodyPr wrap="square" rtlCol="0">
                <a:spAutoFit/>
              </a:bodyPr>
              <a:lstStyle/>
              <a:p>
                <a:r>
                  <a:rPr lang="zh-CN" altLang="en-US" sz="3600">
                    <a:solidFill>
                      <a:schemeClr val="bg1"/>
                    </a:solidFill>
                    <a:latin typeface="方正兰亭中黑_GBK" panose="02000000000000000000" charset="-122"/>
                    <a:ea typeface="方正兰亭中黑_GBK" panose="02000000000000000000" charset="-122"/>
                  </a:rPr>
                  <a:t>圆</a:t>
                </a:r>
                <a:endParaRPr lang="zh-CN" altLang="en-US" sz="3600">
                  <a:solidFill>
                    <a:schemeClr val="bg1"/>
                  </a:solidFill>
                  <a:latin typeface="方正兰亭中黑_GBK" panose="02000000000000000000" charset="-122"/>
                  <a:ea typeface="方正兰亭中黑_GBK" panose="02000000000000000000" charset="-122"/>
                </a:endParaRPr>
              </a:p>
            </p:txBody>
          </p:sp>
          <p:sp>
            <p:nvSpPr>
              <p:cNvPr id="2" name="矩形 1"/>
              <p:cNvSpPr/>
              <p:nvPr/>
            </p:nvSpPr>
            <p:spPr>
              <a:xfrm>
                <a:off x="2391906" y="2584537"/>
                <a:ext cx="5570756" cy="460390"/>
              </a:xfrm>
              <a:prstGeom prst="rect">
                <a:avLst/>
              </a:prstGeom>
            </p:spPr>
            <p:txBody>
              <a:bodyPr wrap="square">
                <a:spAutoFit/>
              </a:bodyPr>
              <a:lstStyle/>
              <a:p>
                <a:r>
                  <a:rPr lang="zh-CN" altLang="en-US" sz="2400" dirty="0">
                    <a:gradFill>
                      <a:gsLst>
                        <a:gs pos="0">
                          <a:srgbClr val="012D86"/>
                        </a:gs>
                        <a:gs pos="100000">
                          <a:srgbClr val="0E2557"/>
                        </a:gs>
                      </a:gsLst>
                      <a:lin scaled="0"/>
                    </a:gradFill>
                    <a:latin typeface="黑体" panose="02010609060101010101" charset="-122"/>
                    <a:ea typeface="黑体" panose="02010609060101010101" charset="-122"/>
                  </a:rPr>
                  <a:t>合同运动</a:t>
                </a:r>
                <a:r>
                  <a:rPr lang="en-US" altLang="zh-CN" sz="2400" dirty="0">
                    <a:gradFill>
                      <a:gsLst>
                        <a:gs pos="0">
                          <a:srgbClr val="012D86"/>
                        </a:gs>
                        <a:gs pos="100000">
                          <a:srgbClr val="0E2557"/>
                        </a:gs>
                      </a:gsLst>
                      <a:lin scaled="0"/>
                    </a:gradFill>
                    <a:latin typeface="黑体" panose="02010609060101010101" charset="-122"/>
                    <a:ea typeface="黑体" panose="02010609060101010101" charset="-122"/>
                  </a:rPr>
                  <a:t>(</a:t>
                </a:r>
                <a:r>
                  <a:rPr lang="zh-CN" altLang="en-US" sz="2400" dirty="0">
                    <a:gradFill>
                      <a:gsLst>
                        <a:gs pos="0">
                          <a:srgbClr val="012D86"/>
                        </a:gs>
                        <a:gs pos="100000">
                          <a:srgbClr val="0E2557"/>
                        </a:gs>
                      </a:gsLst>
                      <a:lin scaled="0"/>
                    </a:gradFill>
                    <a:latin typeface="黑体" panose="02010609060101010101" charset="-122"/>
                    <a:ea typeface="黑体" panose="02010609060101010101" charset="-122"/>
                  </a:rPr>
                  <a:t>形状大小不变，仅位置变化</a:t>
                </a:r>
                <a:r>
                  <a:rPr lang="en-US" altLang="zh-CN" sz="2400" dirty="0">
                    <a:gradFill>
                      <a:gsLst>
                        <a:gs pos="0">
                          <a:srgbClr val="012D86"/>
                        </a:gs>
                        <a:gs pos="100000">
                          <a:srgbClr val="0E2557"/>
                        </a:gs>
                      </a:gsLst>
                      <a:lin scaled="0"/>
                    </a:gradFill>
                    <a:latin typeface="黑体" panose="02010609060101010101" charset="-122"/>
                    <a:ea typeface="黑体" panose="02010609060101010101" charset="-122"/>
                  </a:rPr>
                  <a:t>) </a:t>
                </a:r>
                <a:endParaRPr lang="zh-CN" altLang="en-US" sz="2400" dirty="0">
                  <a:gradFill>
                    <a:gsLst>
                      <a:gs pos="0">
                        <a:srgbClr val="012D86"/>
                      </a:gs>
                      <a:gs pos="100000">
                        <a:srgbClr val="0E2557"/>
                      </a:gs>
                    </a:gsLst>
                    <a:lin scaled="0"/>
                  </a:gradFill>
                  <a:latin typeface="黑体" panose="02010609060101010101" charset="-122"/>
                  <a:ea typeface="黑体" panose="02010609060101010101" charset="-122"/>
                </a:endParaRPr>
              </a:p>
            </p:txBody>
          </p:sp>
          <p:sp>
            <p:nvSpPr>
              <p:cNvPr id="8" name="矩形 7"/>
              <p:cNvSpPr/>
              <p:nvPr/>
            </p:nvSpPr>
            <p:spPr>
              <a:xfrm>
                <a:off x="2299580" y="4431614"/>
                <a:ext cx="7926674" cy="829971"/>
              </a:xfrm>
              <a:prstGeom prst="rect">
                <a:avLst/>
              </a:prstGeom>
            </p:spPr>
            <p:txBody>
              <a:bodyPr wrap="square">
                <a:spAutoFit/>
              </a:bodyPr>
              <a:lstStyle/>
              <a:p>
                <a:r>
                  <a:rPr lang="zh-CN" altLang="en-US" sz="2400" dirty="0">
                    <a:gradFill>
                      <a:gsLst>
                        <a:gs pos="0">
                          <a:srgbClr val="012D86"/>
                        </a:gs>
                        <a:gs pos="100000">
                          <a:srgbClr val="0E2557"/>
                        </a:gs>
                      </a:gsLst>
                      <a:lin scaled="0"/>
                    </a:gradFill>
                    <a:latin typeface="黑体" panose="02010609060101010101" charset="-122"/>
                    <a:ea typeface="黑体" panose="02010609060101010101" charset="-122"/>
                  </a:rPr>
                  <a:t>相似运动</a:t>
                </a:r>
                <a:r>
                  <a:rPr lang="en-US" altLang="zh-CN" sz="2400" dirty="0">
                    <a:gradFill>
                      <a:gsLst>
                        <a:gs pos="0">
                          <a:srgbClr val="012D86"/>
                        </a:gs>
                        <a:gs pos="100000">
                          <a:srgbClr val="0E2557"/>
                        </a:gs>
                      </a:gsLst>
                      <a:lin scaled="0"/>
                    </a:gradFill>
                    <a:latin typeface="黑体" panose="02010609060101010101" charset="-122"/>
                    <a:ea typeface="黑体" panose="02010609060101010101" charset="-122"/>
                  </a:rPr>
                  <a:t>(</a:t>
                </a:r>
                <a:r>
                  <a:rPr lang="zh-CN" altLang="en-US" sz="2400" dirty="0">
                    <a:gradFill>
                      <a:gsLst>
                        <a:gs pos="0">
                          <a:srgbClr val="012D86"/>
                        </a:gs>
                        <a:gs pos="100000">
                          <a:srgbClr val="0E2557"/>
                        </a:gs>
                      </a:gsLst>
                      <a:lin scaled="0"/>
                    </a:gradFill>
                    <a:latin typeface="黑体" panose="02010609060101010101" charset="-122"/>
                    <a:ea typeface="黑体" panose="02010609060101010101" charset="-122"/>
                  </a:rPr>
                  <a:t>形状不变，</a:t>
                </a:r>
                <a:r>
                  <a:rPr lang="zh-CN" altLang="en-US" sz="2400" dirty="0">
                    <a:gradFill>
                      <a:gsLst>
                        <a:gs pos="0">
                          <a:srgbClr val="012D86"/>
                        </a:gs>
                        <a:gs pos="100000">
                          <a:srgbClr val="0E2557"/>
                        </a:gs>
                      </a:gsLst>
                      <a:lin scaled="0"/>
                    </a:gradFill>
                    <a:latin typeface="黑体" panose="02010609060101010101" charset="-122"/>
                    <a:ea typeface="黑体" panose="02010609060101010101" charset="-122"/>
                  </a:rPr>
                  <a:t>大小位置变化</a:t>
                </a:r>
                <a:r>
                  <a:rPr lang="en-US" altLang="zh-CN" sz="2400" dirty="0">
                    <a:gradFill>
                      <a:gsLst>
                        <a:gs pos="0">
                          <a:srgbClr val="012D86"/>
                        </a:gs>
                        <a:gs pos="100000">
                          <a:srgbClr val="0E2557"/>
                        </a:gs>
                      </a:gsLst>
                      <a:lin scaled="0"/>
                    </a:gradFill>
                    <a:latin typeface="黑体" panose="02010609060101010101" charset="-122"/>
                    <a:ea typeface="黑体" panose="02010609060101010101" charset="-122"/>
                  </a:rPr>
                  <a:t>)--</a:t>
                </a:r>
                <a:r>
                  <a:rPr lang="zh-CN" altLang="en-US" sz="2400" dirty="0">
                    <a:gradFill>
                      <a:gsLst>
                        <a:gs pos="0">
                          <a:srgbClr val="012D86"/>
                        </a:gs>
                        <a:gs pos="100000">
                          <a:srgbClr val="0E2557"/>
                        </a:gs>
                      </a:gsLst>
                      <a:lin scaled="0"/>
                    </a:gradFill>
                    <a:latin typeface="黑体" panose="02010609060101010101" charset="-122"/>
                    <a:ea typeface="黑体" panose="02010609060101010101" charset="-122"/>
                  </a:rPr>
                  <a:t>图形的放大与缩小</a:t>
                </a:r>
                <a:endParaRPr lang="zh-CN" altLang="en-US" sz="2400" dirty="0">
                  <a:gradFill>
                    <a:gsLst>
                      <a:gs pos="0">
                        <a:srgbClr val="012D86"/>
                      </a:gs>
                      <a:gs pos="100000">
                        <a:srgbClr val="0E2557"/>
                      </a:gs>
                    </a:gsLst>
                    <a:lin scaled="0"/>
                  </a:gradFill>
                  <a:latin typeface="黑体" panose="02010609060101010101" charset="-122"/>
                  <a:ea typeface="黑体" panose="02010609060101010101" charset="-122"/>
                </a:endParaRPr>
              </a:p>
            </p:txBody>
          </p:sp>
          <p:sp>
            <p:nvSpPr>
              <p:cNvPr id="9" name="矩形 8"/>
              <p:cNvSpPr/>
              <p:nvPr/>
            </p:nvSpPr>
            <p:spPr>
              <a:xfrm>
                <a:off x="4335015" y="4929085"/>
                <a:ext cx="1107996" cy="460390"/>
              </a:xfrm>
              <a:prstGeom prst="rect">
                <a:avLst/>
              </a:prstGeom>
            </p:spPr>
            <p:txBody>
              <a:bodyPr wrap="square">
                <a:spAutoFit/>
              </a:bodyPr>
              <a:lstStyle/>
              <a:p>
                <a:r>
                  <a:rPr lang="en-US" altLang="zh-CN" sz="2400" dirty="0">
                    <a:gradFill>
                      <a:gsLst>
                        <a:gs pos="0">
                          <a:srgbClr val="012D86"/>
                        </a:gs>
                        <a:gs pos="100000">
                          <a:srgbClr val="0E2557"/>
                        </a:gs>
                      </a:gsLst>
                      <a:lin scaled="0"/>
                    </a:gradFill>
                    <a:latin typeface="黑体" panose="02010609060101010101" charset="-122"/>
                    <a:ea typeface="黑体" panose="02010609060101010101" charset="-122"/>
                  </a:rPr>
                  <a:t>(</a:t>
                </a:r>
                <a:r>
                  <a:rPr lang="zh-CN" altLang="en-US" sz="2400" dirty="0">
                    <a:gradFill>
                      <a:gsLst>
                        <a:gs pos="0">
                          <a:srgbClr val="012D86"/>
                        </a:gs>
                        <a:gs pos="100000">
                          <a:srgbClr val="0E2557"/>
                        </a:gs>
                      </a:gsLst>
                      <a:lin scaled="0"/>
                    </a:gradFill>
                    <a:latin typeface="黑体" panose="02010609060101010101" charset="-122"/>
                    <a:ea typeface="黑体" panose="02010609060101010101" charset="-122"/>
                  </a:rPr>
                  <a:t>保角</a:t>
                </a:r>
                <a:r>
                  <a:rPr lang="en-US" altLang="zh-CN" sz="2400" dirty="0">
                    <a:gradFill>
                      <a:gsLst>
                        <a:gs pos="0">
                          <a:srgbClr val="012D86"/>
                        </a:gs>
                        <a:gs pos="100000">
                          <a:srgbClr val="0E2557"/>
                        </a:gs>
                      </a:gsLst>
                      <a:lin scaled="0"/>
                    </a:gradFill>
                    <a:latin typeface="黑体" panose="02010609060101010101" charset="-122"/>
                    <a:ea typeface="黑体" panose="02010609060101010101" charset="-122"/>
                  </a:rPr>
                  <a:t>)</a:t>
                </a:r>
                <a:endParaRPr lang="zh-CN" altLang="en-US" sz="2400" dirty="0">
                  <a:gradFill>
                    <a:gsLst>
                      <a:gs pos="0">
                        <a:srgbClr val="012D86"/>
                      </a:gs>
                      <a:gs pos="100000">
                        <a:srgbClr val="0E2557"/>
                      </a:gs>
                    </a:gsLst>
                    <a:lin scaled="0"/>
                  </a:gradFill>
                  <a:latin typeface="黑体" panose="02010609060101010101" charset="-122"/>
                  <a:ea typeface="黑体" panose="02010609060101010101" charset="-122"/>
                </a:endParaRPr>
              </a:p>
            </p:txBody>
          </p:sp>
          <p:sp>
            <p:nvSpPr>
              <p:cNvPr id="10" name="矩形 9"/>
              <p:cNvSpPr/>
              <p:nvPr/>
            </p:nvSpPr>
            <p:spPr>
              <a:xfrm>
                <a:off x="3873351" y="3077652"/>
                <a:ext cx="2031325" cy="460390"/>
              </a:xfrm>
              <a:prstGeom prst="rect">
                <a:avLst/>
              </a:prstGeom>
            </p:spPr>
            <p:txBody>
              <a:bodyPr wrap="square">
                <a:spAutoFit/>
              </a:bodyPr>
              <a:lstStyle/>
              <a:p>
                <a:r>
                  <a:rPr lang="en-US" altLang="zh-CN" sz="2400" dirty="0">
                    <a:gradFill>
                      <a:gsLst>
                        <a:gs pos="0">
                          <a:srgbClr val="012D86"/>
                        </a:gs>
                        <a:gs pos="100000">
                          <a:srgbClr val="0E2557"/>
                        </a:gs>
                      </a:gsLst>
                      <a:lin scaled="0"/>
                    </a:gradFill>
                    <a:latin typeface="黑体" panose="02010609060101010101" charset="-122"/>
                    <a:ea typeface="黑体" panose="02010609060101010101" charset="-122"/>
                  </a:rPr>
                  <a:t>(</a:t>
                </a:r>
                <a:r>
                  <a:rPr lang="zh-CN" altLang="en-US" sz="2400" dirty="0">
                    <a:gradFill>
                      <a:gsLst>
                        <a:gs pos="0">
                          <a:srgbClr val="012D86"/>
                        </a:gs>
                        <a:gs pos="100000">
                          <a:srgbClr val="0E2557"/>
                        </a:gs>
                      </a:gsLst>
                      <a:lin scaled="0"/>
                    </a:gradFill>
                    <a:latin typeface="黑体" panose="02010609060101010101" charset="-122"/>
                    <a:ea typeface="黑体" panose="02010609060101010101" charset="-122"/>
                  </a:rPr>
                  <a:t>保角、保距</a:t>
                </a:r>
                <a:r>
                  <a:rPr lang="en-US" altLang="zh-CN" sz="2400" dirty="0">
                    <a:gradFill>
                      <a:gsLst>
                        <a:gs pos="0">
                          <a:srgbClr val="012D86"/>
                        </a:gs>
                        <a:gs pos="100000">
                          <a:srgbClr val="0E2557"/>
                        </a:gs>
                      </a:gsLst>
                      <a:lin scaled="0"/>
                    </a:gradFill>
                    <a:latin typeface="黑体" panose="02010609060101010101" charset="-122"/>
                    <a:ea typeface="黑体" panose="02010609060101010101" charset="-122"/>
                  </a:rPr>
                  <a:t>)</a:t>
                </a:r>
                <a:endParaRPr lang="zh-CN" altLang="en-US" sz="2400" dirty="0">
                  <a:gradFill>
                    <a:gsLst>
                      <a:gs pos="0">
                        <a:srgbClr val="012D86"/>
                      </a:gs>
                      <a:gs pos="100000">
                        <a:srgbClr val="0E2557"/>
                      </a:gs>
                    </a:gsLst>
                    <a:lin scaled="0"/>
                  </a:gradFill>
                  <a:latin typeface="黑体" panose="02010609060101010101" charset="-122"/>
                  <a:ea typeface="黑体" panose="02010609060101010101" charset="-122"/>
                </a:endParaRPr>
              </a:p>
            </p:txBody>
          </p:sp>
          <p:sp>
            <p:nvSpPr>
              <p:cNvPr id="11" name="矩形 10"/>
              <p:cNvSpPr/>
              <p:nvPr/>
            </p:nvSpPr>
            <p:spPr>
              <a:xfrm>
                <a:off x="642462" y="3564970"/>
                <a:ext cx="1706880" cy="460390"/>
              </a:xfrm>
              <a:prstGeom prst="rect">
                <a:avLst/>
              </a:prstGeom>
            </p:spPr>
            <p:txBody>
              <a:bodyPr wrap="square">
                <a:spAutoFit/>
              </a:bodyPr>
              <a:lstStyle/>
              <a:p>
                <a:r>
                  <a:rPr lang="zh-CN" altLang="en-US" sz="2400" dirty="0">
                    <a:gradFill>
                      <a:gsLst>
                        <a:gs pos="0">
                          <a:srgbClr val="012D86"/>
                        </a:gs>
                        <a:gs pos="100000">
                          <a:srgbClr val="0E2557"/>
                        </a:gs>
                      </a:gsLst>
                      <a:lin scaled="0"/>
                    </a:gradFill>
                    <a:latin typeface="黑体" panose="02010609060101010101" charset="-122"/>
                    <a:ea typeface="黑体" panose="02010609060101010101" charset="-122"/>
                  </a:rPr>
                  <a:t>图形</a:t>
                </a:r>
                <a:r>
                  <a:rPr lang="zh-CN" altLang="en-US" sz="2400" dirty="0" smtClean="0">
                    <a:gradFill>
                      <a:gsLst>
                        <a:gs pos="0">
                          <a:srgbClr val="012D86"/>
                        </a:gs>
                        <a:gs pos="100000">
                          <a:srgbClr val="0E2557"/>
                        </a:gs>
                      </a:gsLst>
                      <a:lin scaled="0"/>
                    </a:gradFill>
                    <a:latin typeface="黑体" panose="02010609060101010101" charset="-122"/>
                    <a:ea typeface="黑体" panose="02010609060101010101" charset="-122"/>
                  </a:rPr>
                  <a:t>运动</a:t>
                </a:r>
                <a:endParaRPr lang="zh-CN" altLang="en-US" dirty="0"/>
              </a:p>
            </p:txBody>
          </p:sp>
          <p:sp>
            <p:nvSpPr>
              <p:cNvPr id="13" name="左大括号 12"/>
              <p:cNvSpPr/>
              <p:nvPr/>
            </p:nvSpPr>
            <p:spPr>
              <a:xfrm>
                <a:off x="2087078" y="2860040"/>
                <a:ext cx="225095" cy="1872000"/>
              </a:xfrm>
              <a:prstGeom prst="leftBrace">
                <a:avLst/>
              </a:prstGeom>
              <a:ln w="22225">
                <a:solidFill>
                  <a:srgbClr val="445D98"/>
                </a:solidFill>
              </a:ln>
            </p:spPr>
            <p:style>
              <a:lnRef idx="1">
                <a:schemeClr val="dk1"/>
              </a:lnRef>
              <a:fillRef idx="0">
                <a:schemeClr val="dk1"/>
              </a:fillRef>
              <a:effectRef idx="0">
                <a:schemeClr val="dk1"/>
              </a:effectRef>
              <a:fontRef idx="minor">
                <a:schemeClr val="tx1"/>
              </a:fontRef>
            </p:style>
            <p:txBody>
              <a:bodyPr rtlCol="0" anchor="ctr"/>
              <a:lstStyle/>
              <a:p>
                <a:pPr algn="ctr"/>
                <a:endParaRPr lang="zh-CN" altLang="en-US"/>
              </a:p>
            </p:txBody>
          </p:sp>
          <p:sp>
            <p:nvSpPr>
              <p:cNvPr id="17" name="左大括号 16"/>
              <p:cNvSpPr/>
              <p:nvPr/>
            </p:nvSpPr>
            <p:spPr>
              <a:xfrm>
                <a:off x="7804502" y="2122681"/>
                <a:ext cx="225095" cy="1332000"/>
              </a:xfrm>
              <a:prstGeom prst="leftBrace">
                <a:avLst/>
              </a:prstGeom>
              <a:ln w="22225">
                <a:solidFill>
                  <a:srgbClr val="445D98"/>
                </a:solidFill>
              </a:ln>
            </p:spPr>
            <p:style>
              <a:lnRef idx="1">
                <a:schemeClr val="dk1"/>
              </a:lnRef>
              <a:fillRef idx="0">
                <a:schemeClr val="dk1"/>
              </a:fillRef>
              <a:effectRef idx="0">
                <a:schemeClr val="dk1"/>
              </a:effectRef>
              <a:fontRef idx="minor">
                <a:schemeClr val="tx1"/>
              </a:fontRef>
            </p:style>
            <p:txBody>
              <a:bodyPr rtlCol="0" anchor="ctr"/>
              <a:lstStyle/>
              <a:p>
                <a:pPr algn="ctr"/>
                <a:endParaRPr lang="zh-CN" altLang="en-US"/>
              </a:p>
            </p:txBody>
          </p:sp>
        </p:grpSp>
      </p:gr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
                                        </p:tgtEl>
                                        <p:attrNameLst>
                                          <p:attrName>ppt_y</p:attrName>
                                        </p:attrNameLst>
                                      </p:cBhvr>
                                      <p:tavLst>
                                        <p:tav tm="0">
                                          <p:val>
                                            <p:strVal val="#ppt_y"/>
                                          </p:val>
                                        </p:tav>
                                        <p:tav tm="100000">
                                          <p:val>
                                            <p:strVal val="#ppt_y"/>
                                          </p:val>
                                        </p:tav>
                                      </p:tavLst>
                                    </p:anim>
                                    <p:anim calcmode="lin" valueType="num">
                                      <p:cBhvr>
                                        <p:cTn id="9"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932495" y="806587"/>
            <a:ext cx="10259505" cy="0"/>
          </a:xfrm>
          <a:prstGeom prst="line">
            <a:avLst/>
          </a:prstGeom>
          <a:ln w="158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pic>
        <p:nvPicPr>
          <p:cNvPr id="6" name="图片 5"/>
          <p:cNvPicPr>
            <a:picLocks noChangeAspect="1"/>
          </p:cNvPicPr>
          <p:nvPr/>
        </p:nvPicPr>
        <p:blipFill>
          <a:blip r:embed="rId1"/>
          <a:stretch>
            <a:fillRect/>
          </a:stretch>
        </p:blipFill>
        <p:spPr>
          <a:xfrm>
            <a:off x="143244" y="0"/>
            <a:ext cx="1789251" cy="1051863"/>
          </a:xfrm>
          <a:prstGeom prst="rect">
            <a:avLst/>
          </a:prstGeom>
        </p:spPr>
      </p:pic>
      <p:sp>
        <p:nvSpPr>
          <p:cNvPr id="5" name="淘宝网chenying0907出品 4"/>
          <p:cNvSpPr txBox="1"/>
          <p:nvPr/>
        </p:nvSpPr>
        <p:spPr>
          <a:xfrm>
            <a:off x="2167890" y="264160"/>
            <a:ext cx="8079105" cy="521970"/>
          </a:xfrm>
          <a:prstGeom prst="rect">
            <a:avLst/>
          </a:prstGeom>
          <a:noFill/>
        </p:spPr>
        <p:txBody>
          <a:bodyPr wrap="square" rtlCol="0">
            <a:spAutoFit/>
          </a:bodyPr>
          <a:lstStyle/>
          <a:p>
            <a:r>
              <a:rPr lang="zh-CN" altLang="en-US" sz="2800" b="1" dirty="0">
                <a:solidFill>
                  <a:schemeClr val="accent5">
                    <a:lumMod val="75000"/>
                  </a:schemeClr>
                </a:solidFill>
                <a:latin typeface="微软雅黑" panose="020B0503020204020204" pitchFamily="34" charset="-122"/>
                <a:ea typeface="微软雅黑" panose="020B0503020204020204" pitchFamily="34" charset="-122"/>
              </a:rPr>
              <a:t>内容剖析</a:t>
            </a:r>
            <a:endParaRPr lang="zh-CN" altLang="en-US" sz="2800" b="1"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876261" y="856383"/>
            <a:ext cx="9486939" cy="503241"/>
          </a:xfrm>
          <a:prstGeom prst="rect">
            <a:avLst/>
          </a:prstGeom>
          <a:noFill/>
        </p:spPr>
        <p:txBody>
          <a:bodyPr wrap="square" rtlCol="0" anchor="t">
            <a:noAutofit/>
          </a:bodyPr>
          <a:lstStyle/>
          <a:p>
            <a:pPr marL="0" marR="0" lvl="0" algn="l" defTabSz="914400" rtl="0" eaLnBrk="1" latinLnBrk="0" hangingPunct="1">
              <a:lnSpc>
                <a:spcPct val="125000"/>
              </a:lnSpc>
              <a:buClrTx/>
              <a:buSzTx/>
              <a:buFontTx/>
              <a:buNone/>
            </a:pPr>
            <a:r>
              <a:rPr lang="en-US" altLang="zh-CN"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   </a:t>
            </a:r>
            <a:r>
              <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 </a:t>
            </a:r>
            <a:r>
              <a:rPr lang="zh-CN" altLang="en-US" sz="2400" noProof="0" dirty="0" smtClean="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2</a:t>
            </a:r>
            <a:r>
              <a:rPr lang="en-US" altLang="zh-CN" sz="2400" noProof="0" dirty="0" smtClean="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a:t>
            </a:r>
            <a:r>
              <a:rPr lang="zh-CN" altLang="en-US" sz="2400" noProof="0" dirty="0" smtClean="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轴对称图形的系统认识</a:t>
            </a:r>
            <a:endParaRPr lang="zh-CN" altLang="en-US" sz="2400" b="1" dirty="0" smtClean="0">
              <a:latin typeface="Arial" panose="020B0604020202020204" pitchFamily="34" charset="0"/>
              <a:ea typeface="宋体" panose="02010600030101010101" pitchFamily="2" charset="-122"/>
            </a:endParaRPr>
          </a:p>
        </p:txBody>
      </p:sp>
      <p:grpSp>
        <p:nvGrpSpPr>
          <p:cNvPr id="18" name="组合 17"/>
          <p:cNvGrpSpPr/>
          <p:nvPr/>
        </p:nvGrpSpPr>
        <p:grpSpPr>
          <a:xfrm>
            <a:off x="671268" y="2098361"/>
            <a:ext cx="8691722" cy="3708708"/>
            <a:chOff x="462438" y="2128059"/>
            <a:chExt cx="8691722" cy="3708708"/>
          </a:xfrm>
        </p:grpSpPr>
        <p:sp>
          <p:nvSpPr>
            <p:cNvPr id="8" name="矩形 7"/>
            <p:cNvSpPr/>
            <p:nvPr/>
          </p:nvSpPr>
          <p:spPr>
            <a:xfrm>
              <a:off x="462438" y="2128059"/>
              <a:ext cx="8691722" cy="3708708"/>
            </a:xfrm>
            <a:prstGeom prst="rect">
              <a:avLst/>
            </a:prstGeom>
          </p:spPr>
          <p:txBody>
            <a:bodyPr wrap="square">
              <a:spAutoFit/>
            </a:bodyPr>
            <a:lstStyle/>
            <a:p>
              <a:pPr lvl="0">
                <a:lnSpc>
                  <a:spcPct val="150000"/>
                </a:lnSpc>
              </a:pPr>
              <a:r>
                <a:rPr lang="zh-CN" altLang="en-US" dirty="0" smtClean="0">
                  <a:gradFill>
                    <a:gsLst>
                      <a:gs pos="0">
                        <a:srgbClr val="012D86"/>
                      </a:gs>
                      <a:gs pos="100000">
                        <a:srgbClr val="0E2557"/>
                      </a:gs>
                    </a:gsLst>
                    <a:lin scaled="0"/>
                  </a:gradFill>
                  <a:latin typeface="黑体" panose="02010609060101010101" charset="-122"/>
                  <a:ea typeface="黑体" panose="02010609060101010101" charset="-122"/>
                  <a:sym typeface="+mn-ea"/>
                </a:rPr>
                <a:t>                                     </a:t>
              </a:r>
              <a:r>
                <a:rPr lang="zh-CN" altLang="en-US" sz="2000" dirty="0" smtClean="0">
                  <a:gradFill>
                    <a:gsLst>
                      <a:gs pos="0">
                        <a:srgbClr val="012D86"/>
                      </a:gs>
                      <a:gs pos="100000">
                        <a:srgbClr val="0E2557"/>
                      </a:gs>
                    </a:gsLst>
                    <a:lin scaled="0"/>
                  </a:gradFill>
                  <a:latin typeface="黑体" panose="02010609060101010101" charset="-122"/>
                  <a:ea typeface="黑体" panose="02010609060101010101" charset="-122"/>
                  <a:sym typeface="+mn-ea"/>
                </a:rPr>
                <a:t>一般</a:t>
              </a:r>
              <a:r>
                <a:rPr lang="zh-CN" altLang="en-US" sz="2000" dirty="0">
                  <a:gradFill>
                    <a:gsLst>
                      <a:gs pos="0">
                        <a:srgbClr val="012D86"/>
                      </a:gs>
                      <a:gs pos="100000">
                        <a:srgbClr val="0E2557"/>
                      </a:gs>
                    </a:gsLst>
                    <a:lin scaled="0"/>
                  </a:gradFill>
                  <a:latin typeface="黑体" panose="02010609060101010101" charset="-122"/>
                  <a:ea typeface="黑体" panose="02010609060101010101" charset="-122"/>
                  <a:sym typeface="+mn-ea"/>
                </a:rPr>
                <a:t>等腰三角形</a:t>
              </a:r>
              <a:endParaRPr lang="en-US" altLang="zh-CN" sz="2000" dirty="0">
                <a:gradFill>
                  <a:gsLst>
                    <a:gs pos="0">
                      <a:srgbClr val="012D86"/>
                    </a:gs>
                    <a:gs pos="100000">
                      <a:srgbClr val="0E2557"/>
                    </a:gs>
                  </a:gsLst>
                  <a:lin scaled="0"/>
                </a:gradFill>
                <a:latin typeface="黑体" panose="02010609060101010101" charset="-122"/>
                <a:ea typeface="黑体" panose="02010609060101010101" charset="-122"/>
                <a:sym typeface="+mn-ea"/>
              </a:endParaRPr>
            </a:p>
            <a:p>
              <a:pPr lvl="0">
                <a:lnSpc>
                  <a:spcPct val="150000"/>
                </a:lnSpc>
              </a:pPr>
              <a:r>
                <a:rPr lang="en-US" altLang="zh-CN" sz="2000" dirty="0">
                  <a:gradFill>
                    <a:gsLst>
                      <a:gs pos="0">
                        <a:srgbClr val="012D86"/>
                      </a:gs>
                      <a:gs pos="100000">
                        <a:srgbClr val="0E2557"/>
                      </a:gs>
                    </a:gsLst>
                    <a:lin scaled="0"/>
                  </a:gradFill>
                  <a:latin typeface="黑体" panose="02010609060101010101" charset="-122"/>
                  <a:ea typeface="黑体" panose="02010609060101010101" charset="-122"/>
                  <a:sym typeface="+mn-ea"/>
                </a:rPr>
                <a:t>                 </a:t>
              </a:r>
              <a:r>
                <a:rPr lang="zh-CN" altLang="en-US" sz="2000" dirty="0">
                  <a:gradFill>
                    <a:gsLst>
                      <a:gs pos="0">
                        <a:srgbClr val="012D86"/>
                      </a:gs>
                      <a:gs pos="100000">
                        <a:srgbClr val="0E2557"/>
                      </a:gs>
                    </a:gsLst>
                    <a:lin scaled="0"/>
                  </a:gradFill>
                  <a:latin typeface="黑体" panose="02010609060101010101" charset="-122"/>
                  <a:ea typeface="黑体" panose="02010609060101010101" charset="-122"/>
                  <a:sym typeface="+mn-ea"/>
                </a:rPr>
                <a:t>有一条对称轴    </a:t>
              </a:r>
              <a:r>
                <a:rPr lang="zh-CN" altLang="en-US" sz="2000" dirty="0" smtClean="0">
                  <a:gradFill>
                    <a:gsLst>
                      <a:gs pos="0">
                        <a:srgbClr val="012D86"/>
                      </a:gs>
                      <a:gs pos="100000">
                        <a:srgbClr val="0E2557"/>
                      </a:gs>
                    </a:gsLst>
                    <a:lin scaled="0"/>
                  </a:gradFill>
                  <a:latin typeface="黑体" panose="02010609060101010101" charset="-122"/>
                  <a:ea typeface="黑体" panose="02010609060101010101" charset="-122"/>
                  <a:sym typeface="+mn-ea"/>
                </a:rPr>
                <a:t>等腰梯形</a:t>
              </a:r>
              <a:endParaRPr lang="en-US" altLang="zh-CN" sz="2000" dirty="0">
                <a:gradFill>
                  <a:gsLst>
                    <a:gs pos="0">
                      <a:srgbClr val="012D86"/>
                    </a:gs>
                    <a:gs pos="100000">
                      <a:srgbClr val="0E2557"/>
                    </a:gs>
                  </a:gsLst>
                  <a:lin scaled="0"/>
                </a:gradFill>
                <a:latin typeface="黑体" panose="02010609060101010101" charset="-122"/>
                <a:ea typeface="黑体" panose="02010609060101010101" charset="-122"/>
                <a:sym typeface="+mn-ea"/>
              </a:endParaRPr>
            </a:p>
            <a:p>
              <a:pPr lvl="0">
                <a:lnSpc>
                  <a:spcPct val="150000"/>
                </a:lnSpc>
              </a:pPr>
              <a:r>
                <a:rPr lang="zh-CN" altLang="en-US" sz="2000" dirty="0">
                  <a:gradFill>
                    <a:gsLst>
                      <a:gs pos="0">
                        <a:srgbClr val="012D86"/>
                      </a:gs>
                      <a:gs pos="100000">
                        <a:srgbClr val="0E2557"/>
                      </a:gs>
                    </a:gsLst>
                    <a:lin scaled="0"/>
                  </a:gradFill>
                  <a:latin typeface="黑体" panose="02010609060101010101" charset="-122"/>
                  <a:ea typeface="黑体" panose="02010609060101010101" charset="-122"/>
                  <a:sym typeface="+mn-ea"/>
                </a:rPr>
                <a:t>                                 </a:t>
              </a:r>
              <a:r>
                <a:rPr lang="zh-CN" altLang="en-US" sz="2000" dirty="0" smtClean="0">
                  <a:gradFill>
                    <a:gsLst>
                      <a:gs pos="0">
                        <a:srgbClr val="012D86"/>
                      </a:gs>
                      <a:gs pos="100000">
                        <a:srgbClr val="0E2557"/>
                      </a:gs>
                    </a:gsLst>
                    <a:lin scaled="0"/>
                  </a:gradFill>
                  <a:latin typeface="黑体" panose="02010609060101010101" charset="-122"/>
                  <a:ea typeface="黑体" panose="02010609060101010101" charset="-122"/>
                  <a:sym typeface="+mn-ea"/>
                </a:rPr>
                <a:t>扇形</a:t>
              </a:r>
              <a:endParaRPr lang="en-US" altLang="zh-CN" sz="2000" dirty="0">
                <a:gradFill>
                  <a:gsLst>
                    <a:gs pos="0">
                      <a:srgbClr val="012D86"/>
                    </a:gs>
                    <a:gs pos="100000">
                      <a:srgbClr val="0E2557"/>
                    </a:gs>
                  </a:gsLst>
                  <a:lin scaled="0"/>
                </a:gradFill>
                <a:latin typeface="黑体" panose="02010609060101010101" charset="-122"/>
                <a:ea typeface="黑体" panose="02010609060101010101" charset="-122"/>
                <a:sym typeface="+mn-ea"/>
              </a:endParaRPr>
            </a:p>
            <a:p>
              <a:pPr>
                <a:lnSpc>
                  <a:spcPct val="150000"/>
                </a:lnSpc>
              </a:pPr>
              <a:r>
                <a:rPr lang="zh-CN" altLang="en-US" sz="2000" dirty="0" smtClean="0">
                  <a:gradFill>
                    <a:gsLst>
                      <a:gs pos="0">
                        <a:srgbClr val="012D86"/>
                      </a:gs>
                      <a:gs pos="100000">
                        <a:srgbClr val="0E2557"/>
                      </a:gs>
                    </a:gsLst>
                    <a:lin scaled="0"/>
                  </a:gradFill>
                  <a:latin typeface="黑体" panose="02010609060101010101" charset="-122"/>
                  <a:ea typeface="黑体" panose="02010609060101010101" charset="-122"/>
                  <a:sym typeface="+mn-ea"/>
                </a:rPr>
                <a:t>                 有</a:t>
              </a:r>
              <a:r>
                <a:rPr lang="zh-CN" altLang="en-US" sz="2000" dirty="0">
                  <a:gradFill>
                    <a:gsLst>
                      <a:gs pos="0">
                        <a:srgbClr val="012D86"/>
                      </a:gs>
                      <a:gs pos="100000">
                        <a:srgbClr val="0E2557"/>
                      </a:gs>
                    </a:gsLst>
                    <a:lin scaled="0"/>
                  </a:gradFill>
                  <a:latin typeface="黑体" panose="02010609060101010101" charset="-122"/>
                  <a:ea typeface="黑体" panose="02010609060101010101" charset="-122"/>
                  <a:sym typeface="+mn-ea"/>
                </a:rPr>
                <a:t>两条对称轴         </a:t>
              </a:r>
              <a:r>
                <a:rPr lang="zh-CN" altLang="en-US" sz="2000" dirty="0" smtClean="0">
                  <a:gradFill>
                    <a:gsLst>
                      <a:gs pos="0">
                        <a:srgbClr val="012D86"/>
                      </a:gs>
                      <a:gs pos="100000">
                        <a:srgbClr val="0E2557"/>
                      </a:gs>
                    </a:gsLst>
                    <a:lin scaled="0"/>
                  </a:gradFill>
                  <a:latin typeface="黑体" panose="02010609060101010101" charset="-122"/>
                  <a:ea typeface="黑体" panose="02010609060101010101" charset="-122"/>
                  <a:sym typeface="+mn-ea"/>
                </a:rPr>
                <a:t> 长方形</a:t>
              </a:r>
              <a:endParaRPr lang="zh-CN" altLang="en-US" sz="2000" dirty="0">
                <a:gradFill>
                  <a:gsLst>
                    <a:gs pos="0">
                      <a:srgbClr val="012D86"/>
                    </a:gs>
                    <a:gs pos="100000">
                      <a:srgbClr val="0E2557"/>
                    </a:gs>
                  </a:gsLst>
                  <a:lin scaled="0"/>
                </a:gradFill>
                <a:latin typeface="黑体" panose="02010609060101010101" charset="-122"/>
                <a:ea typeface="黑体" panose="02010609060101010101" charset="-122"/>
              </a:endParaRPr>
            </a:p>
            <a:p>
              <a:pPr lvl="0">
                <a:lnSpc>
                  <a:spcPct val="150000"/>
                </a:lnSpc>
              </a:pPr>
              <a:r>
                <a:rPr lang="zh-CN" altLang="en-US" sz="2000" dirty="0">
                  <a:gradFill>
                    <a:gsLst>
                      <a:gs pos="0">
                        <a:srgbClr val="012D86"/>
                      </a:gs>
                      <a:gs pos="100000">
                        <a:srgbClr val="0E2557"/>
                      </a:gs>
                    </a:gsLst>
                    <a:lin scaled="0"/>
                  </a:gradFill>
                  <a:latin typeface="黑体" panose="02010609060101010101" charset="-122"/>
                  <a:ea typeface="黑体" panose="02010609060101010101" charset="-122"/>
                  <a:sym typeface="+mn-ea"/>
                </a:rPr>
                <a:t>                 有三条对称轴         </a:t>
              </a:r>
              <a:r>
                <a:rPr lang="zh-CN" altLang="en-US" sz="2000" dirty="0" smtClean="0">
                  <a:gradFill>
                    <a:gsLst>
                      <a:gs pos="0">
                        <a:srgbClr val="012D86"/>
                      </a:gs>
                      <a:gs pos="100000">
                        <a:srgbClr val="0E2557"/>
                      </a:gs>
                    </a:gsLst>
                    <a:lin scaled="0"/>
                  </a:gradFill>
                  <a:latin typeface="黑体" panose="02010609060101010101" charset="-122"/>
                  <a:ea typeface="黑体" panose="02010609060101010101" charset="-122"/>
                  <a:sym typeface="+mn-ea"/>
                </a:rPr>
                <a:t> 等边三角形</a:t>
              </a:r>
              <a:endParaRPr lang="en-US" altLang="zh-CN" sz="2000" dirty="0">
                <a:gradFill>
                  <a:gsLst>
                    <a:gs pos="0">
                      <a:srgbClr val="012D86"/>
                    </a:gs>
                    <a:gs pos="100000">
                      <a:srgbClr val="0E2557"/>
                    </a:gs>
                  </a:gsLst>
                  <a:lin scaled="0"/>
                </a:gradFill>
                <a:latin typeface="黑体" panose="02010609060101010101" charset="-122"/>
                <a:ea typeface="黑体" panose="02010609060101010101" charset="-122"/>
                <a:sym typeface="+mn-ea"/>
              </a:endParaRPr>
            </a:p>
            <a:p>
              <a:pPr lvl="0">
                <a:lnSpc>
                  <a:spcPct val="150000"/>
                </a:lnSpc>
              </a:pPr>
              <a:r>
                <a:rPr lang="zh-CN" altLang="en-US" sz="2000" dirty="0">
                  <a:gradFill>
                    <a:gsLst>
                      <a:gs pos="0">
                        <a:srgbClr val="012D86"/>
                      </a:gs>
                      <a:gs pos="100000">
                        <a:srgbClr val="0E2557"/>
                      </a:gs>
                    </a:gsLst>
                    <a:lin scaled="0"/>
                  </a:gradFill>
                  <a:latin typeface="黑体" panose="02010609060101010101" charset="-122"/>
                  <a:ea typeface="黑体" panose="02010609060101010101" charset="-122"/>
                  <a:sym typeface="+mn-ea"/>
                </a:rPr>
                <a:t>                 有四条对称轴  </a:t>
              </a:r>
              <a:r>
                <a:rPr lang="zh-CN" altLang="en-US" sz="2000" dirty="0" smtClean="0">
                  <a:gradFill>
                    <a:gsLst>
                      <a:gs pos="0">
                        <a:srgbClr val="012D86"/>
                      </a:gs>
                      <a:gs pos="100000">
                        <a:srgbClr val="0E2557"/>
                      </a:gs>
                    </a:gsLst>
                    <a:lin scaled="0"/>
                  </a:gradFill>
                  <a:latin typeface="黑体" panose="02010609060101010101" charset="-122"/>
                  <a:ea typeface="黑体" panose="02010609060101010101" charset="-122"/>
                  <a:sym typeface="+mn-ea"/>
                </a:rPr>
                <a:t>        正方形</a:t>
              </a:r>
              <a:endParaRPr lang="en-US" altLang="zh-CN" sz="2000" dirty="0">
                <a:gradFill>
                  <a:gsLst>
                    <a:gs pos="0">
                      <a:srgbClr val="012D86"/>
                    </a:gs>
                    <a:gs pos="100000">
                      <a:srgbClr val="0E2557"/>
                    </a:gs>
                  </a:gsLst>
                  <a:lin scaled="0"/>
                </a:gradFill>
                <a:latin typeface="黑体" panose="02010609060101010101" charset="-122"/>
                <a:ea typeface="黑体" panose="02010609060101010101" charset="-122"/>
                <a:sym typeface="+mn-ea"/>
              </a:endParaRPr>
            </a:p>
            <a:p>
              <a:pPr lvl="0">
                <a:lnSpc>
                  <a:spcPct val="150000"/>
                </a:lnSpc>
              </a:pPr>
              <a:r>
                <a:rPr lang="zh-CN" altLang="en-US" sz="2000" dirty="0">
                  <a:gradFill>
                    <a:gsLst>
                      <a:gs pos="0">
                        <a:srgbClr val="012D86"/>
                      </a:gs>
                      <a:gs pos="100000">
                        <a:srgbClr val="0E2557"/>
                      </a:gs>
                    </a:gsLst>
                    <a:lin scaled="0"/>
                  </a:gradFill>
                  <a:latin typeface="黑体" panose="02010609060101010101" charset="-122"/>
                  <a:ea typeface="黑体" panose="02010609060101010101" charset="-122"/>
                  <a:sym typeface="+mn-ea"/>
                </a:rPr>
                <a:t>                 有无数条</a:t>
              </a:r>
              <a:r>
                <a:rPr lang="zh-CN" altLang="en-US" sz="2000" dirty="0" smtClean="0">
                  <a:gradFill>
                    <a:gsLst>
                      <a:gs pos="0">
                        <a:srgbClr val="012D86"/>
                      </a:gs>
                      <a:gs pos="100000">
                        <a:srgbClr val="0E2557"/>
                      </a:gs>
                    </a:gsLst>
                    <a:lin scaled="0"/>
                  </a:gradFill>
                  <a:latin typeface="黑体" panose="02010609060101010101" charset="-122"/>
                  <a:ea typeface="黑体" panose="02010609060101010101" charset="-122"/>
                  <a:sym typeface="+mn-ea"/>
                </a:rPr>
                <a:t>对称轴        </a:t>
              </a:r>
              <a:r>
                <a:rPr lang="zh-CN" altLang="en-US" sz="2000" dirty="0">
                  <a:gradFill>
                    <a:gsLst>
                      <a:gs pos="0">
                        <a:srgbClr val="012D86"/>
                      </a:gs>
                      <a:gs pos="100000">
                        <a:srgbClr val="0E2557"/>
                      </a:gs>
                    </a:gsLst>
                    <a:lin scaled="0"/>
                  </a:gradFill>
                  <a:latin typeface="黑体" panose="02010609060101010101" charset="-122"/>
                  <a:ea typeface="黑体" panose="02010609060101010101" charset="-122"/>
                  <a:sym typeface="+mn-ea"/>
                </a:rPr>
                <a:t>圆</a:t>
              </a:r>
              <a:endParaRPr lang="en-US" altLang="zh-CN" sz="2000" dirty="0">
                <a:gradFill>
                  <a:gsLst>
                    <a:gs pos="0">
                      <a:srgbClr val="012D86"/>
                    </a:gs>
                    <a:gs pos="100000">
                      <a:srgbClr val="0E2557"/>
                    </a:gs>
                  </a:gsLst>
                  <a:lin scaled="0"/>
                </a:gradFill>
                <a:latin typeface="黑体" panose="02010609060101010101" charset="-122"/>
                <a:ea typeface="黑体" panose="02010609060101010101" charset="-122"/>
                <a:sym typeface="+mn-ea"/>
              </a:endParaRPr>
            </a:p>
            <a:p>
              <a:pPr>
                <a:lnSpc>
                  <a:spcPct val="125000"/>
                </a:lnSpc>
              </a:pPr>
              <a:r>
                <a:rPr lang="zh-CN" altLang="en-US" sz="2000" dirty="0">
                  <a:gradFill>
                    <a:gsLst>
                      <a:gs pos="0">
                        <a:srgbClr val="012D86"/>
                      </a:gs>
                      <a:gs pos="100000">
                        <a:srgbClr val="0E2557"/>
                      </a:gs>
                    </a:gsLst>
                    <a:lin scaled="0"/>
                  </a:gradFill>
                  <a:latin typeface="黑体" panose="02010609060101010101" charset="-122"/>
                  <a:ea typeface="黑体" panose="02010609060101010101" charset="-122"/>
                  <a:sym typeface="+mn-ea"/>
                </a:rPr>
                <a:t> </a:t>
              </a:r>
              <a:endParaRPr lang="zh-CN" altLang="en-US" sz="2000" dirty="0"/>
            </a:p>
          </p:txBody>
        </p:sp>
        <p:sp>
          <p:nvSpPr>
            <p:cNvPr id="10" name="矩形 9"/>
            <p:cNvSpPr/>
            <p:nvPr/>
          </p:nvSpPr>
          <p:spPr>
            <a:xfrm>
              <a:off x="876261" y="3890089"/>
              <a:ext cx="1595309" cy="400110"/>
            </a:xfrm>
            <a:prstGeom prst="rect">
              <a:avLst/>
            </a:prstGeom>
          </p:spPr>
          <p:txBody>
            <a:bodyPr wrap="none">
              <a:spAutoFit/>
            </a:bodyPr>
            <a:lstStyle/>
            <a:p>
              <a:r>
                <a:rPr lang="zh-CN" altLang="en-US" sz="2000" dirty="0">
                  <a:gradFill>
                    <a:gsLst>
                      <a:gs pos="0">
                        <a:srgbClr val="012D86"/>
                      </a:gs>
                      <a:gs pos="100000">
                        <a:srgbClr val="0E2557"/>
                      </a:gs>
                    </a:gsLst>
                    <a:lin scaled="0"/>
                  </a:gradFill>
                  <a:latin typeface="黑体" panose="02010609060101010101" charset="-122"/>
                  <a:ea typeface="黑体" panose="02010609060101010101" charset="-122"/>
                  <a:sym typeface="+mn-ea"/>
                </a:rPr>
                <a:t>轴对称图形</a:t>
              </a:r>
              <a:r>
                <a:rPr lang="en-US" altLang="zh-CN" sz="2000" dirty="0">
                  <a:gradFill>
                    <a:gsLst>
                      <a:gs pos="0">
                        <a:srgbClr val="012D86"/>
                      </a:gs>
                      <a:gs pos="100000">
                        <a:srgbClr val="0E2557"/>
                      </a:gs>
                    </a:gsLst>
                    <a:lin scaled="0"/>
                  </a:gradFill>
                  <a:latin typeface="黑体" panose="02010609060101010101" charset="-122"/>
                  <a:ea typeface="黑体" panose="02010609060101010101" charset="-122"/>
                  <a:sym typeface="+mn-ea"/>
                </a:rPr>
                <a:t> </a:t>
              </a:r>
              <a:endParaRPr lang="zh-CN" altLang="en-US" sz="2000" dirty="0"/>
            </a:p>
          </p:txBody>
        </p:sp>
        <p:grpSp>
          <p:nvGrpSpPr>
            <p:cNvPr id="14" name="组合 13"/>
            <p:cNvGrpSpPr/>
            <p:nvPr/>
          </p:nvGrpSpPr>
          <p:grpSpPr>
            <a:xfrm>
              <a:off x="2382520" y="2355600"/>
              <a:ext cx="3071484" cy="2880000"/>
              <a:chOff x="2382520" y="2355600"/>
              <a:chExt cx="3071484" cy="2880000"/>
            </a:xfrm>
          </p:grpSpPr>
          <p:sp>
            <p:nvSpPr>
              <p:cNvPr id="9" name="左大括号 8"/>
              <p:cNvSpPr/>
              <p:nvPr/>
            </p:nvSpPr>
            <p:spPr>
              <a:xfrm>
                <a:off x="2382520" y="2895600"/>
                <a:ext cx="252000" cy="2340000"/>
              </a:xfrm>
              <a:prstGeom prst="leftBrace">
                <a:avLst/>
              </a:prstGeom>
              <a:ln w="28575">
                <a:solidFill>
                  <a:srgbClr val="2A4587"/>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左大括号 10"/>
              <p:cNvSpPr/>
              <p:nvPr/>
            </p:nvSpPr>
            <p:spPr>
              <a:xfrm>
                <a:off x="4428602" y="2355600"/>
                <a:ext cx="252000" cy="1080000"/>
              </a:xfrm>
              <a:prstGeom prst="leftBrace">
                <a:avLst/>
              </a:prstGeom>
              <a:ln w="28575">
                <a:solidFill>
                  <a:srgbClr val="2A4587"/>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13" name="直接箭头连接符 12"/>
              <p:cNvCxnSpPr/>
              <p:nvPr/>
            </p:nvCxnSpPr>
            <p:spPr>
              <a:xfrm>
                <a:off x="4590004" y="3798649"/>
                <a:ext cx="864000" cy="0"/>
              </a:xfrm>
              <a:prstGeom prst="straightConnector1">
                <a:avLst/>
              </a:prstGeom>
              <a:ln w="22225">
                <a:solidFill>
                  <a:srgbClr val="0E265D"/>
                </a:solidFill>
                <a:tailEnd type="triangle"/>
              </a:ln>
            </p:spPr>
            <p:style>
              <a:lnRef idx="1">
                <a:schemeClr val="accent1"/>
              </a:lnRef>
              <a:fillRef idx="0">
                <a:schemeClr val="accent1"/>
              </a:fillRef>
              <a:effectRef idx="0">
                <a:schemeClr val="accent1"/>
              </a:effectRef>
              <a:fontRef idx="minor">
                <a:schemeClr val="tx1"/>
              </a:fontRef>
            </p:style>
          </p:cxnSp>
          <p:cxnSp>
            <p:nvCxnSpPr>
              <p:cNvPr id="15" name="直接箭头连接符 14"/>
              <p:cNvCxnSpPr/>
              <p:nvPr/>
            </p:nvCxnSpPr>
            <p:spPr>
              <a:xfrm>
                <a:off x="4590004" y="5203929"/>
                <a:ext cx="864000" cy="0"/>
              </a:xfrm>
              <a:prstGeom prst="straightConnector1">
                <a:avLst/>
              </a:prstGeom>
              <a:ln w="22225">
                <a:solidFill>
                  <a:srgbClr val="0E265D"/>
                </a:solidFill>
                <a:tailEnd type="triangle"/>
              </a:ln>
            </p:spPr>
            <p:style>
              <a:lnRef idx="1">
                <a:schemeClr val="accent1"/>
              </a:lnRef>
              <a:fillRef idx="0">
                <a:schemeClr val="accent1"/>
              </a:fillRef>
              <a:effectRef idx="0">
                <a:schemeClr val="accent1"/>
              </a:effectRef>
              <a:fontRef idx="minor">
                <a:schemeClr val="tx1"/>
              </a:fontRef>
            </p:style>
          </p:cxnSp>
          <p:cxnSp>
            <p:nvCxnSpPr>
              <p:cNvPr id="16" name="直接箭头连接符 15"/>
              <p:cNvCxnSpPr/>
              <p:nvPr/>
            </p:nvCxnSpPr>
            <p:spPr>
              <a:xfrm>
                <a:off x="4590004" y="4259421"/>
                <a:ext cx="864000" cy="0"/>
              </a:xfrm>
              <a:prstGeom prst="straightConnector1">
                <a:avLst/>
              </a:prstGeom>
              <a:ln w="22225">
                <a:solidFill>
                  <a:srgbClr val="0E265D"/>
                </a:solidFill>
                <a:tailEnd type="triangle"/>
              </a:ln>
            </p:spPr>
            <p:style>
              <a:lnRef idx="1">
                <a:schemeClr val="accent1"/>
              </a:lnRef>
              <a:fillRef idx="0">
                <a:schemeClr val="accent1"/>
              </a:fillRef>
              <a:effectRef idx="0">
                <a:schemeClr val="accent1"/>
              </a:effectRef>
              <a:fontRef idx="minor">
                <a:schemeClr val="tx1"/>
              </a:fontRef>
            </p:style>
          </p:cxnSp>
          <p:cxnSp>
            <p:nvCxnSpPr>
              <p:cNvPr id="17" name="直接箭头连接符 16"/>
              <p:cNvCxnSpPr/>
              <p:nvPr/>
            </p:nvCxnSpPr>
            <p:spPr>
              <a:xfrm>
                <a:off x="4590004" y="4692729"/>
                <a:ext cx="864000" cy="0"/>
              </a:xfrm>
              <a:prstGeom prst="straightConnector1">
                <a:avLst/>
              </a:prstGeom>
              <a:ln w="22225">
                <a:solidFill>
                  <a:srgbClr val="0E265D"/>
                </a:solidFill>
                <a:tailEnd type="triangle"/>
              </a:ln>
            </p:spPr>
            <p:style>
              <a:lnRef idx="1">
                <a:schemeClr val="accent1"/>
              </a:lnRef>
              <a:fillRef idx="0">
                <a:schemeClr val="accent1"/>
              </a:fillRef>
              <a:effectRef idx="0">
                <a:schemeClr val="accent1"/>
              </a:effectRef>
              <a:fontRef idx="minor">
                <a:schemeClr val="tx1"/>
              </a:fontRef>
            </p:style>
          </p:cxnSp>
        </p:grpSp>
      </p:grpSp>
      <p:grpSp>
        <p:nvGrpSpPr>
          <p:cNvPr id="20" name="组合 19"/>
          <p:cNvGrpSpPr/>
          <p:nvPr/>
        </p:nvGrpSpPr>
        <p:grpSpPr>
          <a:xfrm>
            <a:off x="7557129" y="3250118"/>
            <a:ext cx="5470512" cy="1405193"/>
            <a:chOff x="7355205" y="2649954"/>
            <a:chExt cx="5470512" cy="1405193"/>
          </a:xfrm>
        </p:grpSpPr>
        <p:sp>
          <p:nvSpPr>
            <p:cNvPr id="19" name="矩形 18"/>
            <p:cNvSpPr/>
            <p:nvPr/>
          </p:nvSpPr>
          <p:spPr>
            <a:xfrm>
              <a:off x="7355205" y="2649954"/>
              <a:ext cx="5470512" cy="1405193"/>
            </a:xfrm>
            <a:prstGeom prst="rect">
              <a:avLst/>
            </a:prstGeom>
          </p:spPr>
          <p:txBody>
            <a:bodyPr wrap="square">
              <a:spAutoFit/>
            </a:bodyPr>
            <a:lstStyle/>
            <a:p>
              <a:pPr>
                <a:lnSpc>
                  <a:spcPct val="150000"/>
                </a:lnSpc>
              </a:pPr>
              <a:r>
                <a:rPr lang="zh-CN" altLang="en-US" dirty="0" smtClean="0"/>
                <a:t>                                       </a:t>
              </a:r>
              <a:r>
                <a:rPr lang="zh-CN" altLang="en-US" sz="2000" dirty="0" smtClean="0">
                  <a:gradFill>
                    <a:gsLst>
                      <a:gs pos="0">
                        <a:srgbClr val="012D86"/>
                      </a:gs>
                      <a:gs pos="100000">
                        <a:srgbClr val="0E2557"/>
                      </a:gs>
                    </a:gsLst>
                    <a:lin scaled="0"/>
                  </a:gradFill>
                  <a:latin typeface="黑体" panose="02010609060101010101" charset="-122"/>
                  <a:ea typeface="黑体" panose="02010609060101010101" charset="-122"/>
                </a:rPr>
                <a:t>平行四边形</a:t>
              </a:r>
              <a:endParaRPr lang="en-US" altLang="zh-CN" sz="2000" dirty="0">
                <a:gradFill>
                  <a:gsLst>
                    <a:gs pos="0">
                      <a:srgbClr val="012D86"/>
                    </a:gs>
                    <a:gs pos="100000">
                      <a:srgbClr val="0E2557"/>
                    </a:gs>
                  </a:gsLst>
                  <a:lin scaled="0"/>
                </a:gradFill>
                <a:latin typeface="黑体" panose="02010609060101010101" charset="-122"/>
                <a:ea typeface="黑体" panose="02010609060101010101" charset="-122"/>
              </a:endParaRPr>
            </a:p>
            <a:p>
              <a:pPr>
                <a:lnSpc>
                  <a:spcPct val="150000"/>
                </a:lnSpc>
              </a:pPr>
              <a:r>
                <a:rPr lang="zh-CN" altLang="en-US" sz="2000" dirty="0">
                  <a:gradFill>
                    <a:gsLst>
                      <a:gs pos="0">
                        <a:srgbClr val="012D86"/>
                      </a:gs>
                      <a:gs pos="100000">
                        <a:srgbClr val="0E2557"/>
                      </a:gs>
                    </a:gsLst>
                    <a:lin scaled="0"/>
                  </a:gradFill>
                  <a:latin typeface="黑体" panose="02010609060101010101" charset="-122"/>
                  <a:ea typeface="黑体" panose="02010609060101010101" charset="-122"/>
                </a:rPr>
                <a:t>非</a:t>
              </a:r>
              <a:r>
                <a:rPr lang="zh-CN" altLang="en-US" sz="2000" dirty="0">
                  <a:gradFill>
                    <a:gsLst>
                      <a:gs pos="0">
                        <a:srgbClr val="012D86"/>
                      </a:gs>
                      <a:gs pos="100000">
                        <a:srgbClr val="0E2557"/>
                      </a:gs>
                    </a:gsLst>
                    <a:lin scaled="0"/>
                  </a:gradFill>
                  <a:latin typeface="黑体" panose="02010609060101010101" charset="-122"/>
                  <a:ea typeface="黑体" panose="02010609060101010101" charset="-122"/>
                </a:rPr>
                <a:t>轴对称</a:t>
              </a:r>
              <a:r>
                <a:rPr lang="zh-CN" altLang="en-US" sz="2000" dirty="0">
                  <a:gradFill>
                    <a:gsLst>
                      <a:gs pos="0">
                        <a:srgbClr val="012D86"/>
                      </a:gs>
                      <a:gs pos="100000">
                        <a:srgbClr val="0E2557"/>
                      </a:gs>
                    </a:gsLst>
                    <a:lin scaled="0"/>
                  </a:gradFill>
                  <a:latin typeface="黑体" panose="02010609060101010101" charset="-122"/>
                  <a:ea typeface="黑体" panose="02010609060101010101" charset="-122"/>
                </a:rPr>
                <a:t>图形    一般三角形</a:t>
              </a:r>
              <a:endParaRPr lang="en-US" altLang="zh-CN" sz="2000" dirty="0">
                <a:gradFill>
                  <a:gsLst>
                    <a:gs pos="0">
                      <a:srgbClr val="012D86"/>
                    </a:gs>
                    <a:gs pos="100000">
                      <a:srgbClr val="0E2557"/>
                    </a:gs>
                  </a:gsLst>
                  <a:lin scaled="0"/>
                </a:gradFill>
                <a:latin typeface="黑体" panose="02010609060101010101" charset="-122"/>
                <a:ea typeface="黑体" panose="02010609060101010101" charset="-122"/>
              </a:endParaRPr>
            </a:p>
            <a:p>
              <a:pPr>
                <a:lnSpc>
                  <a:spcPct val="150000"/>
                </a:lnSpc>
              </a:pPr>
              <a:r>
                <a:rPr lang="zh-CN" altLang="en-US" sz="2000" dirty="0">
                  <a:gradFill>
                    <a:gsLst>
                      <a:gs pos="0">
                        <a:srgbClr val="012D86"/>
                      </a:gs>
                      <a:gs pos="100000">
                        <a:srgbClr val="0E2557"/>
                      </a:gs>
                    </a:gsLst>
                    <a:lin scaled="0"/>
                  </a:gradFill>
                  <a:latin typeface="黑体" panose="02010609060101010101" charset="-122"/>
                  <a:ea typeface="黑体" panose="02010609060101010101" charset="-122"/>
                </a:rPr>
                <a:t>                </a:t>
              </a:r>
              <a:r>
                <a:rPr lang="zh-CN" altLang="en-US" sz="2000" dirty="0" smtClean="0">
                  <a:gradFill>
                    <a:gsLst>
                      <a:gs pos="0">
                        <a:srgbClr val="012D86"/>
                      </a:gs>
                      <a:gs pos="100000">
                        <a:srgbClr val="0E2557"/>
                      </a:gs>
                    </a:gsLst>
                    <a:lin scaled="0"/>
                  </a:gradFill>
                  <a:latin typeface="黑体" panose="02010609060101010101" charset="-122"/>
                  <a:ea typeface="黑体" panose="02010609060101010101" charset="-122"/>
                </a:rPr>
                <a:t>一般</a:t>
              </a:r>
              <a:r>
                <a:rPr lang="zh-CN" altLang="en-US" sz="2000" dirty="0">
                  <a:gradFill>
                    <a:gsLst>
                      <a:gs pos="0">
                        <a:srgbClr val="012D86"/>
                      </a:gs>
                      <a:gs pos="100000">
                        <a:srgbClr val="0E2557"/>
                      </a:gs>
                    </a:gsLst>
                    <a:lin scaled="0"/>
                  </a:gradFill>
                  <a:latin typeface="黑体" panose="02010609060101010101" charset="-122"/>
                  <a:ea typeface="黑体" panose="02010609060101010101" charset="-122"/>
                </a:rPr>
                <a:t>的梯形</a:t>
              </a:r>
              <a:endParaRPr lang="zh-CN" altLang="en-US" sz="2000" dirty="0">
                <a:gradFill>
                  <a:gsLst>
                    <a:gs pos="0">
                      <a:srgbClr val="012D86"/>
                    </a:gs>
                    <a:gs pos="100000">
                      <a:srgbClr val="0E2557"/>
                    </a:gs>
                  </a:gsLst>
                  <a:lin scaled="0"/>
                </a:gradFill>
                <a:latin typeface="黑体" panose="02010609060101010101" charset="-122"/>
                <a:ea typeface="黑体" panose="02010609060101010101" charset="-122"/>
              </a:endParaRPr>
            </a:p>
          </p:txBody>
        </p:sp>
        <p:sp>
          <p:nvSpPr>
            <p:cNvPr id="21" name="左大括号 20"/>
            <p:cNvSpPr/>
            <p:nvPr/>
          </p:nvSpPr>
          <p:spPr>
            <a:xfrm>
              <a:off x="9112980" y="2830621"/>
              <a:ext cx="252000" cy="1080000"/>
            </a:xfrm>
            <a:prstGeom prst="leftBrace">
              <a:avLst/>
            </a:prstGeom>
            <a:ln w="28575">
              <a:solidFill>
                <a:srgbClr val="2A4587"/>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
                                        </p:tgtEl>
                                        <p:attrNameLst>
                                          <p:attrName>ppt_y</p:attrName>
                                        </p:attrNameLst>
                                      </p:cBhvr>
                                      <p:tavLst>
                                        <p:tav tm="0">
                                          <p:val>
                                            <p:strVal val="#ppt_y"/>
                                          </p:val>
                                        </p:tav>
                                        <p:tav tm="100000">
                                          <p:val>
                                            <p:strVal val="#ppt_y"/>
                                          </p:val>
                                        </p:tav>
                                      </p:tavLst>
                                    </p:anim>
                                    <p:anim calcmode="lin" valueType="num">
                                      <p:cBhvr>
                                        <p:cTn id="9"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932495" y="806587"/>
            <a:ext cx="10259505" cy="0"/>
          </a:xfrm>
          <a:prstGeom prst="line">
            <a:avLst/>
          </a:prstGeom>
          <a:ln w="158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pic>
        <p:nvPicPr>
          <p:cNvPr id="6" name="图片 5"/>
          <p:cNvPicPr>
            <a:picLocks noChangeAspect="1"/>
          </p:cNvPicPr>
          <p:nvPr/>
        </p:nvPicPr>
        <p:blipFill>
          <a:blip r:embed="rId1"/>
          <a:stretch>
            <a:fillRect/>
          </a:stretch>
        </p:blipFill>
        <p:spPr>
          <a:xfrm>
            <a:off x="143244" y="0"/>
            <a:ext cx="1789251" cy="1051863"/>
          </a:xfrm>
          <a:prstGeom prst="rect">
            <a:avLst/>
          </a:prstGeom>
        </p:spPr>
      </p:pic>
      <p:sp>
        <p:nvSpPr>
          <p:cNvPr id="5" name="淘宝网chenying0907出品 4"/>
          <p:cNvSpPr txBox="1"/>
          <p:nvPr/>
        </p:nvSpPr>
        <p:spPr>
          <a:xfrm>
            <a:off x="2167890" y="264160"/>
            <a:ext cx="8079105" cy="521970"/>
          </a:xfrm>
          <a:prstGeom prst="rect">
            <a:avLst/>
          </a:prstGeom>
          <a:noFill/>
        </p:spPr>
        <p:txBody>
          <a:bodyPr wrap="square" rtlCol="0">
            <a:spAutoFit/>
          </a:bodyPr>
          <a:lstStyle/>
          <a:p>
            <a:r>
              <a:rPr lang="zh-CN" altLang="en-US" sz="2800" b="1" dirty="0">
                <a:solidFill>
                  <a:schemeClr val="accent5">
                    <a:lumMod val="75000"/>
                  </a:schemeClr>
                </a:solidFill>
                <a:latin typeface="微软雅黑" panose="020B0503020204020204" pitchFamily="34" charset="-122"/>
                <a:ea typeface="微软雅黑" panose="020B0503020204020204" pitchFamily="34" charset="-122"/>
              </a:rPr>
              <a:t>内容剖析</a:t>
            </a:r>
            <a:endParaRPr lang="zh-CN" altLang="en-US" sz="2800" b="1"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979805" y="1051560"/>
            <a:ext cx="10636250" cy="5624830"/>
          </a:xfrm>
          <a:prstGeom prst="rect">
            <a:avLst/>
          </a:prstGeom>
          <a:noFill/>
        </p:spPr>
        <p:txBody>
          <a:bodyPr wrap="square" rtlCol="0" anchor="t">
            <a:noAutofit/>
          </a:bodyPr>
          <a:lstStyle/>
          <a:p>
            <a:pPr marL="0" marR="0" lvl="0" algn="l" defTabSz="914400" rtl="0" eaLnBrk="1" latinLnBrk="0" hangingPunct="1">
              <a:lnSpc>
                <a:spcPct val="125000"/>
              </a:lnSpc>
              <a:buClrTx/>
              <a:buSzTx/>
              <a:buFontTx/>
              <a:buNone/>
            </a:pPr>
            <a:r>
              <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    </a:t>
            </a:r>
            <a:endPar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endParaRPr>
          </a:p>
          <a:p>
            <a:pPr indent="0" algn="l" fontAlgn="auto">
              <a:lnSpc>
                <a:spcPct val="150000"/>
              </a:lnSpc>
              <a:buClrTx/>
              <a:buSzTx/>
              <a:buFontTx/>
            </a:pPr>
            <a:r>
              <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 </a:t>
            </a:r>
            <a:r>
              <a:rPr lang="en-US" altLang="zh-CN"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   </a:t>
            </a:r>
            <a:r>
              <a:rPr lang="en-US" altLang="zh-CN" sz="2400" dirty="0">
                <a:latin typeface="Arial" panose="020B0604020202020204" pitchFamily="34" charset="0"/>
                <a:ea typeface="宋体" panose="02010600030101010101" pitchFamily="2" charset="-122"/>
                <a:sym typeface="+mn-ea"/>
              </a:rPr>
              <a:t> </a:t>
            </a:r>
            <a:r>
              <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3.平移与旋转的要素</a:t>
            </a:r>
            <a:endPar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endParaRPr>
          </a:p>
          <a:p>
            <a:pPr indent="0" algn="l" fontAlgn="auto">
              <a:lnSpc>
                <a:spcPct val="150000"/>
              </a:lnSpc>
              <a:buClrTx/>
              <a:buSzTx/>
              <a:buFontTx/>
            </a:pPr>
            <a:r>
              <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   </a:t>
            </a:r>
            <a:r>
              <a:rPr lang="en-US" altLang="zh-CN"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 </a:t>
            </a:r>
            <a:r>
              <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（1）平移的两个要素:</a:t>
            </a:r>
            <a:endPar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endParaRPr>
          </a:p>
          <a:p>
            <a:pPr indent="0" algn="l" fontAlgn="auto">
              <a:lnSpc>
                <a:spcPct val="150000"/>
              </a:lnSpc>
              <a:buClrTx/>
              <a:buSzTx/>
              <a:buFontTx/>
            </a:pPr>
            <a:r>
              <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                  一是</a:t>
            </a:r>
            <a:r>
              <a:rPr lang="zh-CN" altLang="en-US" sz="2400" noProof="0" dirty="0">
                <a:ln>
                  <a:noFill/>
                </a:ln>
                <a:solidFill>
                  <a:srgbClr val="FF0000"/>
                </a:solidFill>
                <a:effectLst/>
                <a:uLnTx/>
                <a:uFillTx/>
                <a:latin typeface="黑体" panose="02010609060101010101" charset="-122"/>
                <a:ea typeface="黑体" panose="02010609060101010101" charset="-122"/>
                <a:sym typeface="+mn-ea"/>
              </a:rPr>
              <a:t>方向</a:t>
            </a:r>
            <a:r>
              <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，二是</a:t>
            </a:r>
            <a:r>
              <a:rPr lang="zh-CN" altLang="en-US" sz="2400" noProof="0" dirty="0">
                <a:ln>
                  <a:noFill/>
                </a:ln>
                <a:solidFill>
                  <a:srgbClr val="FF0000"/>
                </a:solidFill>
                <a:effectLst/>
                <a:uLnTx/>
                <a:uFillTx/>
                <a:latin typeface="黑体" panose="02010609060101010101" charset="-122"/>
                <a:ea typeface="黑体" panose="02010609060101010101" charset="-122"/>
                <a:sym typeface="+mn-ea"/>
              </a:rPr>
              <a:t>距离</a:t>
            </a:r>
            <a:r>
              <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a:t>
            </a:r>
            <a:endPar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endParaRPr>
          </a:p>
          <a:p>
            <a:pPr indent="0" algn="l" fontAlgn="auto">
              <a:lnSpc>
                <a:spcPct val="150000"/>
              </a:lnSpc>
              <a:buClrTx/>
              <a:buSzTx/>
              <a:buFontTx/>
            </a:pPr>
            <a:r>
              <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   </a:t>
            </a:r>
            <a:r>
              <a:rPr lang="en-US" altLang="zh-CN"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 </a:t>
            </a:r>
            <a:r>
              <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a:t>
            </a:r>
            <a:r>
              <a:rPr lang="en-US" altLang="zh-CN"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2</a:t>
            </a:r>
            <a:r>
              <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）旋转的三个要素：</a:t>
            </a:r>
            <a:endPar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endParaRPr>
          </a:p>
          <a:p>
            <a:pPr indent="0" algn="l" fontAlgn="auto">
              <a:lnSpc>
                <a:spcPct val="150000"/>
              </a:lnSpc>
              <a:buClrTx/>
              <a:buSzTx/>
              <a:buFontTx/>
            </a:pPr>
            <a:r>
              <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                </a:t>
            </a:r>
            <a:r>
              <a:rPr lang="zh-CN" altLang="en-US" sz="2400" noProof="0" dirty="0">
                <a:ln>
                  <a:noFill/>
                </a:ln>
                <a:solidFill>
                  <a:srgbClr val="FF0000"/>
                </a:solidFill>
                <a:effectLst/>
                <a:uLnTx/>
                <a:uFillTx/>
                <a:latin typeface="黑体" panose="02010609060101010101" charset="-122"/>
                <a:ea typeface="黑体" panose="02010609060101010101" charset="-122"/>
                <a:sym typeface="+mn-ea"/>
              </a:rPr>
              <a:t> 旋转中心</a:t>
            </a:r>
            <a:r>
              <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a:t>
            </a:r>
            <a:r>
              <a:rPr lang="zh-CN" altLang="en-US" sz="2400" noProof="0" dirty="0">
                <a:ln>
                  <a:noFill/>
                </a:ln>
                <a:solidFill>
                  <a:srgbClr val="FF0000"/>
                </a:solidFill>
                <a:effectLst/>
                <a:uLnTx/>
                <a:uFillTx/>
                <a:latin typeface="黑体" panose="02010609060101010101" charset="-122"/>
                <a:ea typeface="黑体" panose="02010609060101010101" charset="-122"/>
                <a:sym typeface="+mn-ea"/>
              </a:rPr>
              <a:t>旋转方向</a:t>
            </a:r>
            <a:r>
              <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和</a:t>
            </a:r>
            <a:r>
              <a:rPr lang="zh-CN" altLang="en-US" sz="2400" noProof="0" dirty="0">
                <a:ln>
                  <a:noFill/>
                </a:ln>
                <a:solidFill>
                  <a:srgbClr val="FF0000"/>
                </a:solidFill>
                <a:effectLst/>
                <a:uLnTx/>
                <a:uFillTx/>
                <a:latin typeface="黑体" panose="02010609060101010101" charset="-122"/>
                <a:ea typeface="黑体" panose="02010609060101010101" charset="-122"/>
                <a:sym typeface="+mn-ea"/>
              </a:rPr>
              <a:t>旋转角</a:t>
            </a:r>
            <a:r>
              <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a:t>
            </a:r>
            <a:endPar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
                                        </p:tgtEl>
                                        <p:attrNameLst>
                                          <p:attrName>ppt_y</p:attrName>
                                        </p:attrNameLst>
                                      </p:cBhvr>
                                      <p:tavLst>
                                        <p:tav tm="0">
                                          <p:val>
                                            <p:strVal val="#ppt_y"/>
                                          </p:val>
                                        </p:tav>
                                        <p:tav tm="100000">
                                          <p:val>
                                            <p:strVal val="#ppt_y"/>
                                          </p:val>
                                        </p:tav>
                                      </p:tavLst>
                                    </p:anim>
                                    <p:anim calcmode="lin" valueType="num">
                                      <p:cBhvr>
                                        <p:cTn id="9"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932495" y="806587"/>
            <a:ext cx="10259505" cy="0"/>
          </a:xfrm>
          <a:prstGeom prst="line">
            <a:avLst/>
          </a:prstGeom>
          <a:ln w="158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pic>
        <p:nvPicPr>
          <p:cNvPr id="6" name="图片 5"/>
          <p:cNvPicPr>
            <a:picLocks noChangeAspect="1"/>
          </p:cNvPicPr>
          <p:nvPr/>
        </p:nvPicPr>
        <p:blipFill>
          <a:blip r:embed="rId1"/>
          <a:stretch>
            <a:fillRect/>
          </a:stretch>
        </p:blipFill>
        <p:spPr>
          <a:xfrm>
            <a:off x="143244" y="0"/>
            <a:ext cx="1789251" cy="1051863"/>
          </a:xfrm>
          <a:prstGeom prst="rect">
            <a:avLst/>
          </a:prstGeom>
        </p:spPr>
      </p:pic>
      <p:sp>
        <p:nvSpPr>
          <p:cNvPr id="5" name="淘宝网chenying0907出品 4"/>
          <p:cNvSpPr txBox="1"/>
          <p:nvPr/>
        </p:nvSpPr>
        <p:spPr>
          <a:xfrm>
            <a:off x="2167890" y="264160"/>
            <a:ext cx="8079105" cy="521970"/>
          </a:xfrm>
          <a:prstGeom prst="rect">
            <a:avLst/>
          </a:prstGeom>
          <a:noFill/>
        </p:spPr>
        <p:txBody>
          <a:bodyPr wrap="square" rtlCol="0">
            <a:spAutoFit/>
          </a:bodyPr>
          <a:lstStyle/>
          <a:p>
            <a:r>
              <a:rPr lang="zh-CN" altLang="en-US" sz="2800" b="1" dirty="0">
                <a:solidFill>
                  <a:schemeClr val="accent5">
                    <a:lumMod val="75000"/>
                  </a:schemeClr>
                </a:solidFill>
                <a:latin typeface="微软雅黑" panose="020B0503020204020204" pitchFamily="34" charset="-122"/>
                <a:ea typeface="微软雅黑" panose="020B0503020204020204" pitchFamily="34" charset="-122"/>
              </a:rPr>
              <a:t>疑难解析</a:t>
            </a:r>
            <a:endParaRPr lang="zh-CN" altLang="en-US" sz="2800" b="1"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979805" y="983615"/>
            <a:ext cx="10636250" cy="5692775"/>
          </a:xfrm>
          <a:prstGeom prst="rect">
            <a:avLst/>
          </a:prstGeom>
          <a:noFill/>
        </p:spPr>
        <p:txBody>
          <a:bodyPr wrap="square" rtlCol="0" anchor="t">
            <a:noAutofit/>
          </a:bodyPr>
          <a:lstStyle/>
          <a:p>
            <a:pPr marR="0" lvl="0" indent="0" algn="l" defTabSz="914400" rtl="0" fontAlgn="auto">
              <a:lnSpc>
                <a:spcPct val="150000"/>
              </a:lnSpc>
              <a:buClrTx/>
              <a:buSzTx/>
              <a:buFontTx/>
              <a:buNone/>
            </a:pPr>
            <a:r>
              <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    </a:t>
            </a:r>
            <a:r>
              <a:rPr lang="en-US" altLang="zh-CN" sz="2400" noProof="0" dirty="0" smtClean="0">
                <a:ln>
                  <a:noFill/>
                </a:ln>
                <a:effectLst/>
                <a:uLnTx/>
                <a:uFillTx/>
                <a:latin typeface="Arial" panose="020B0604020202020204" pitchFamily="34" charset="0"/>
                <a:ea typeface="宋体" panose="02010600030101010101" pitchFamily="2" charset="-122"/>
                <a:sym typeface="+mn-ea"/>
              </a:rPr>
              <a:t> </a:t>
            </a:r>
            <a:r>
              <a:rPr lang="en-US" sz="2400" noProof="0" dirty="0" smtClean="0">
                <a:ln>
                  <a:noFill/>
                </a:ln>
                <a:effectLst/>
                <a:uLnTx/>
                <a:uFillTx/>
                <a:latin typeface="Arial" panose="020B0604020202020204" pitchFamily="34" charset="0"/>
                <a:ea typeface="宋体" panose="02010600030101010101" pitchFamily="2" charset="-122"/>
                <a:sym typeface="+mn-ea"/>
              </a:rPr>
              <a:t>1. </a:t>
            </a:r>
            <a:r>
              <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火车车箱的运动是“平移”吗？车轮的运动是“旋转”吗？</a:t>
            </a:r>
            <a:endParaRPr kumimoji="0" lang="zh-CN" altLang="en-US" sz="2400" b="0" i="0" u="none" strike="noStrike" kern="1200" cap="none" spc="0" normalizeH="0" baseline="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cs typeface="+mn-cs"/>
            </a:endParaRPr>
          </a:p>
          <a:p>
            <a:pPr marR="0" lvl="0" indent="0" algn="l" defTabSz="914400" rtl="0" fontAlgn="auto">
              <a:lnSpc>
                <a:spcPct val="150000"/>
              </a:lnSpc>
              <a:buClrTx/>
              <a:buSzTx/>
              <a:buFontTx/>
              <a:buNone/>
            </a:pPr>
            <a:r>
              <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    刚体：物体在运动过程中任何两点间的距离都不会改变(因而整个物体的形状和大小也不会改变)，这样的运动物体叫做“刚体”。</a:t>
            </a:r>
            <a:endParaRPr kumimoji="0" lang="zh-CN" altLang="en-US" sz="2400" b="0" i="0" u="none" strike="noStrike" kern="1200" cap="none" spc="0" normalizeH="0" baseline="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cs typeface="+mn-cs"/>
            </a:endParaRPr>
          </a:p>
          <a:p>
            <a:pPr marR="0" lvl="0" indent="0" algn="l" defTabSz="914400" rtl="0" fontAlgn="auto">
              <a:lnSpc>
                <a:spcPct val="150000"/>
              </a:lnSpc>
              <a:buClrTx/>
              <a:buSzTx/>
              <a:buFontTx/>
              <a:buNone/>
            </a:pPr>
            <a:r>
              <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    平移：如果一个刚体在运动过程中，任何两点的位移都平行且相等，那么这个刚体的运动就叫“平移”。平移的典型例子：推拉门、窗及电梯。</a:t>
            </a:r>
            <a:endParaRPr kumimoji="0" lang="zh-CN" altLang="en-US" sz="2400" b="0" i="0" u="none" strike="noStrike" kern="1200" cap="none" spc="0" normalizeH="0" baseline="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cs typeface="+mn-cs"/>
            </a:endParaRPr>
          </a:p>
          <a:p>
            <a:pPr marR="0" lvl="0" indent="0" algn="l" defTabSz="914400" rtl="0" fontAlgn="auto">
              <a:lnSpc>
                <a:spcPct val="150000"/>
              </a:lnSpc>
              <a:buClrTx/>
              <a:buSzTx/>
              <a:buFontTx/>
              <a:buNone/>
            </a:pPr>
            <a:r>
              <a:rPr lang="en-US" altLang="zh-CN"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   </a:t>
            </a:r>
            <a:r>
              <a:rPr lang="en-US" altLang="zh-CN" sz="2400" noProof="0" dirty="0">
                <a:ln>
                  <a:noFill/>
                </a:ln>
                <a:solidFill>
                  <a:srgbClr val="FF0000"/>
                </a:solidFill>
                <a:effectLst/>
                <a:uLnTx/>
                <a:uFillTx/>
                <a:latin typeface="黑体" panose="02010609060101010101" charset="-122"/>
                <a:ea typeface="黑体" panose="02010609060101010101" charset="-122"/>
                <a:sym typeface="+mn-ea"/>
              </a:rPr>
              <a:t> </a:t>
            </a:r>
            <a:r>
              <a:rPr lang="zh-CN" altLang="en-US" sz="2400" noProof="0" dirty="0">
                <a:ln>
                  <a:noFill/>
                </a:ln>
                <a:solidFill>
                  <a:srgbClr val="FF0000"/>
                </a:solidFill>
                <a:effectLst/>
                <a:uLnTx/>
                <a:uFillTx/>
                <a:latin typeface="黑体" panose="02010609060101010101" charset="-122"/>
                <a:ea typeface="黑体" panose="02010609060101010101" charset="-122"/>
                <a:sym typeface="+mn-ea"/>
              </a:rPr>
              <a:t>运行中的火车车箱仅当铁路线是直线时才是平移</a:t>
            </a:r>
            <a:r>
              <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。如果铁路线是曲线（线路有高低起伏或转弯），则火车车箱的运动就不是平移。</a:t>
            </a:r>
            <a:endPar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endParaRPr>
          </a:p>
          <a:p>
            <a:pPr marR="0" lvl="0" indent="0" algn="l" defTabSz="914400" rtl="0" fontAlgn="auto">
              <a:lnSpc>
                <a:spcPct val="150000"/>
              </a:lnSpc>
              <a:buClrTx/>
              <a:buSzTx/>
              <a:buFontTx/>
              <a:buNone/>
            </a:pPr>
            <a:r>
              <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   </a:t>
            </a:r>
            <a:r>
              <a:rPr lang="en-US" altLang="zh-CN"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 </a:t>
            </a:r>
            <a:r>
              <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旋转：如果刚体运动时，其中任何一点的运动轨迹都是圆（或某个圆的一部分）并且这些圆的圆心都在同一条直线上，那么这个刚体运动就叫“旋转”。</a:t>
            </a:r>
            <a:endParaRPr kumimoji="0" lang="zh-CN" altLang="en-US" sz="2400" b="0" i="0" u="none" strike="noStrike" kern="1200" cap="none" spc="0" normalizeH="0" baseline="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cs typeface="+mn-cs"/>
            </a:endParaRPr>
          </a:p>
          <a:p>
            <a:pPr marL="0" marR="0" lvl="0" algn="l" defTabSz="914400" rtl="0" eaLnBrk="1" latinLnBrk="0" hangingPunct="1">
              <a:lnSpc>
                <a:spcPct val="125000"/>
              </a:lnSpc>
              <a:buClrTx/>
              <a:buSzTx/>
              <a:buFontTx/>
              <a:buNone/>
            </a:pPr>
            <a:r>
              <a:rPr lang="zh-CN" altLang="en-US" sz="2400" noProof="0" dirty="0">
                <a:ln>
                  <a:noFill/>
                </a:ln>
                <a:solidFill>
                  <a:srgbClr val="FF0000"/>
                </a:solidFill>
                <a:effectLst/>
                <a:uLnTx/>
                <a:uFillTx/>
                <a:latin typeface="黑体" panose="02010609060101010101" charset="-122"/>
                <a:ea typeface="黑体" panose="02010609060101010101" charset="-122"/>
              </a:rPr>
              <a:t>行进中的火车车轮的运动并不是旋转</a:t>
            </a:r>
            <a:r>
              <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rPr>
              <a:t>。车轮上每一点的运动轨迹是旋轮线。</a:t>
            </a:r>
            <a:endPar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endParaRPr>
          </a:p>
          <a:p>
            <a:pPr algn="l">
              <a:lnSpc>
                <a:spcPct val="125000"/>
              </a:lnSpc>
              <a:buClrTx/>
              <a:buSzTx/>
              <a:buFontTx/>
            </a:pPr>
            <a:r>
              <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 </a:t>
            </a:r>
            <a:r>
              <a:rPr lang="en-US" altLang="zh-CN"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   </a:t>
            </a:r>
            <a:endPar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
                                        </p:tgtEl>
                                        <p:attrNameLst>
                                          <p:attrName>ppt_y</p:attrName>
                                        </p:attrNameLst>
                                      </p:cBhvr>
                                      <p:tavLst>
                                        <p:tav tm="0">
                                          <p:val>
                                            <p:strVal val="#ppt_y"/>
                                          </p:val>
                                        </p:tav>
                                        <p:tav tm="100000">
                                          <p:val>
                                            <p:strVal val="#ppt_y"/>
                                          </p:val>
                                        </p:tav>
                                      </p:tavLst>
                                    </p:anim>
                                    <p:anim calcmode="lin" valueType="num">
                                      <p:cBhvr>
                                        <p:cTn id="9"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932495" y="806587"/>
            <a:ext cx="10259505" cy="0"/>
          </a:xfrm>
          <a:prstGeom prst="line">
            <a:avLst/>
          </a:prstGeom>
          <a:ln w="158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pic>
        <p:nvPicPr>
          <p:cNvPr id="6" name="图片 5"/>
          <p:cNvPicPr>
            <a:picLocks noChangeAspect="1"/>
          </p:cNvPicPr>
          <p:nvPr/>
        </p:nvPicPr>
        <p:blipFill>
          <a:blip r:embed="rId1"/>
          <a:stretch>
            <a:fillRect/>
          </a:stretch>
        </p:blipFill>
        <p:spPr>
          <a:xfrm>
            <a:off x="143244" y="0"/>
            <a:ext cx="1789251" cy="1051863"/>
          </a:xfrm>
          <a:prstGeom prst="rect">
            <a:avLst/>
          </a:prstGeom>
        </p:spPr>
      </p:pic>
      <p:sp>
        <p:nvSpPr>
          <p:cNvPr id="5" name="淘宝网chenying0907出品 4"/>
          <p:cNvSpPr txBox="1"/>
          <p:nvPr/>
        </p:nvSpPr>
        <p:spPr>
          <a:xfrm>
            <a:off x="2167890" y="264160"/>
            <a:ext cx="8079105" cy="521970"/>
          </a:xfrm>
          <a:prstGeom prst="rect">
            <a:avLst/>
          </a:prstGeom>
          <a:noFill/>
        </p:spPr>
        <p:txBody>
          <a:bodyPr wrap="square" rtlCol="0">
            <a:spAutoFit/>
          </a:bodyPr>
          <a:lstStyle/>
          <a:p>
            <a:r>
              <a:rPr lang="zh-CN" altLang="en-US" sz="2800" b="1" dirty="0">
                <a:solidFill>
                  <a:schemeClr val="accent5">
                    <a:lumMod val="75000"/>
                  </a:schemeClr>
                </a:solidFill>
                <a:latin typeface="微软雅黑" panose="020B0503020204020204" pitchFamily="34" charset="-122"/>
                <a:ea typeface="微软雅黑" panose="020B0503020204020204" pitchFamily="34" charset="-122"/>
              </a:rPr>
              <a:t>疑难解析</a:t>
            </a:r>
            <a:endParaRPr lang="zh-CN" altLang="en-US" sz="2800" b="1"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979805" y="1280795"/>
            <a:ext cx="10636250" cy="5395595"/>
          </a:xfrm>
          <a:prstGeom prst="rect">
            <a:avLst/>
          </a:prstGeom>
          <a:noFill/>
        </p:spPr>
        <p:txBody>
          <a:bodyPr wrap="square" rtlCol="0" anchor="t">
            <a:noAutofit/>
          </a:bodyPr>
          <a:lstStyle/>
          <a:p>
            <a:pPr indent="0" algn="l" fontAlgn="auto">
              <a:lnSpc>
                <a:spcPct val="150000"/>
              </a:lnSpc>
              <a:buClrTx/>
              <a:buSzTx/>
              <a:buFontTx/>
            </a:pPr>
            <a:r>
              <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    </a:t>
            </a:r>
            <a:r>
              <a:rPr lang="en-US" sz="2400" dirty="0">
                <a:latin typeface="Arial" panose="020B0604020202020204" pitchFamily="34" charset="0"/>
                <a:ea typeface="宋体" panose="02010600030101010101" pitchFamily="2" charset="-122"/>
                <a:sym typeface="+mn-ea"/>
              </a:rPr>
              <a:t>2.</a:t>
            </a:r>
            <a:r>
              <a:rPr lang="en-US" sz="2400" b="1" dirty="0">
                <a:latin typeface="Arial" panose="020B0604020202020204" pitchFamily="34" charset="0"/>
                <a:ea typeface="宋体" panose="02010600030101010101" pitchFamily="2" charset="-122"/>
                <a:sym typeface="+mn-ea"/>
              </a:rPr>
              <a:t> </a:t>
            </a:r>
            <a:r>
              <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辨别一个物体的“上下”“前后”“左右”，应该以什么作为标准?</a:t>
            </a:r>
            <a:endPar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endParaRPr>
          </a:p>
          <a:p>
            <a:pPr indent="0" algn="l" fontAlgn="auto">
              <a:lnSpc>
                <a:spcPct val="150000"/>
              </a:lnSpc>
              <a:buClrTx/>
              <a:buSzTx/>
              <a:buFontTx/>
            </a:pPr>
            <a:r>
              <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    </a:t>
            </a:r>
            <a:r>
              <a:rPr lang="zh-CN" altLang="en-US" sz="2400" noProof="0" dirty="0">
                <a:ln>
                  <a:noFill/>
                </a:ln>
                <a:solidFill>
                  <a:srgbClr val="FF0000"/>
                </a:solidFill>
                <a:effectLst/>
                <a:uLnTx/>
                <a:uFillTx/>
                <a:latin typeface="黑体" panose="02010609060101010101" charset="-122"/>
                <a:ea typeface="黑体" panose="02010609060101010101" charset="-122"/>
                <a:sym typeface="+mn-ea"/>
              </a:rPr>
              <a:t>上、下</a:t>
            </a:r>
            <a:r>
              <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所谓“上、下”，实质上都是以地球的球心为标准的(离地心远就是上面)，而与位置比较的两个物体本身无关，也与观察者本人无关。一般地说：“如果A在B的上面，那么B就在A的下面。”并且，反过来说也是对的。</a:t>
            </a:r>
            <a:endPar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endParaRPr>
          </a:p>
          <a:p>
            <a:pPr indent="0" algn="l" fontAlgn="auto">
              <a:lnSpc>
                <a:spcPct val="150000"/>
              </a:lnSpc>
              <a:buClrTx/>
              <a:buSzTx/>
              <a:buFontTx/>
            </a:pPr>
            <a:r>
              <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    </a:t>
            </a:r>
            <a:r>
              <a:rPr lang="zh-CN" altLang="en-US" sz="2400" noProof="0" dirty="0">
                <a:ln>
                  <a:noFill/>
                </a:ln>
                <a:gradFill>
                  <a:gsLst>
                    <a:gs pos="0">
                      <a:srgbClr val="FE4444"/>
                    </a:gs>
                    <a:gs pos="100000">
                      <a:srgbClr val="832B2B"/>
                    </a:gs>
                  </a:gsLst>
                  <a:lin scaled="0"/>
                </a:gradFill>
                <a:effectLst/>
                <a:uLnTx/>
                <a:uFillTx/>
                <a:latin typeface="黑体" panose="02010609060101010101" charset="-122"/>
                <a:ea typeface="黑体" panose="02010609060101010101" charset="-122"/>
                <a:sym typeface="+mn-ea"/>
              </a:rPr>
              <a:t>前、后</a:t>
            </a:r>
            <a:r>
              <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：说“A在B的前面或A在B的后面”时，所谓“前面”或“后面”是以B为标准的；而说“B在A的前面”或“B在A的后面”时，又是以A为标准的。这两个标准可能一致，也可能不一致，要针对不同的情况作具体分析。</a:t>
            </a:r>
            <a:endPar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endParaRPr>
          </a:p>
          <a:p>
            <a:pPr marL="0" marR="0" lvl="0" algn="l" defTabSz="914400" rtl="0" eaLnBrk="1" latinLnBrk="0" hangingPunct="1">
              <a:lnSpc>
                <a:spcPct val="125000"/>
              </a:lnSpc>
              <a:buClrTx/>
              <a:buSzTx/>
              <a:buFontTx/>
              <a:buNone/>
            </a:pPr>
            <a:endPar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endParaRPr>
          </a:p>
          <a:p>
            <a:pPr algn="l">
              <a:lnSpc>
                <a:spcPct val="125000"/>
              </a:lnSpc>
              <a:buClrTx/>
              <a:buSzTx/>
              <a:buFontTx/>
            </a:pPr>
            <a:endPar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endParaRPr>
          </a:p>
          <a:p>
            <a:pPr algn="l">
              <a:lnSpc>
                <a:spcPct val="125000"/>
              </a:lnSpc>
              <a:buClrTx/>
              <a:buSzTx/>
              <a:buFontTx/>
            </a:pPr>
            <a:r>
              <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 </a:t>
            </a:r>
            <a:endPar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
                                        </p:tgtEl>
                                        <p:attrNameLst>
                                          <p:attrName>ppt_y</p:attrName>
                                        </p:attrNameLst>
                                      </p:cBhvr>
                                      <p:tavLst>
                                        <p:tav tm="0">
                                          <p:val>
                                            <p:strVal val="#ppt_y"/>
                                          </p:val>
                                        </p:tav>
                                        <p:tav tm="100000">
                                          <p:val>
                                            <p:strVal val="#ppt_y"/>
                                          </p:val>
                                        </p:tav>
                                      </p:tavLst>
                                    </p:anim>
                                    <p:anim calcmode="lin" valueType="num">
                                      <p:cBhvr>
                                        <p:cTn id="9"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932495" y="806587"/>
            <a:ext cx="10259505" cy="0"/>
          </a:xfrm>
          <a:prstGeom prst="line">
            <a:avLst/>
          </a:prstGeom>
          <a:ln w="158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pic>
        <p:nvPicPr>
          <p:cNvPr id="6" name="图片 5"/>
          <p:cNvPicPr>
            <a:picLocks noChangeAspect="1"/>
          </p:cNvPicPr>
          <p:nvPr/>
        </p:nvPicPr>
        <p:blipFill>
          <a:blip r:embed="rId1"/>
          <a:stretch>
            <a:fillRect/>
          </a:stretch>
        </p:blipFill>
        <p:spPr>
          <a:xfrm>
            <a:off x="143244" y="0"/>
            <a:ext cx="1789251" cy="1051863"/>
          </a:xfrm>
          <a:prstGeom prst="rect">
            <a:avLst/>
          </a:prstGeom>
        </p:spPr>
      </p:pic>
      <p:sp>
        <p:nvSpPr>
          <p:cNvPr id="5" name="淘宝网chenying0907出品 4"/>
          <p:cNvSpPr txBox="1"/>
          <p:nvPr/>
        </p:nvSpPr>
        <p:spPr>
          <a:xfrm>
            <a:off x="2056765" y="284480"/>
            <a:ext cx="8079105" cy="521970"/>
          </a:xfrm>
          <a:prstGeom prst="rect">
            <a:avLst/>
          </a:prstGeom>
          <a:noFill/>
        </p:spPr>
        <p:txBody>
          <a:bodyPr wrap="square" rtlCol="0">
            <a:spAutoFit/>
          </a:bodyPr>
          <a:lstStyle/>
          <a:p>
            <a:r>
              <a:rPr lang="zh-CN" altLang="en-US" sz="2800" b="1" dirty="0">
                <a:solidFill>
                  <a:schemeClr val="accent5">
                    <a:lumMod val="75000"/>
                  </a:schemeClr>
                </a:solidFill>
                <a:latin typeface="微软雅黑" panose="020B0503020204020204" pitchFamily="34" charset="-122"/>
                <a:ea typeface="微软雅黑" panose="020B0503020204020204" pitchFamily="34" charset="-122"/>
              </a:rPr>
              <a:t>疑难解析</a:t>
            </a:r>
            <a:endParaRPr lang="zh-CN" altLang="en-US" sz="2800" b="1"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1037869" y="3423039"/>
            <a:ext cx="10636250" cy="3365363"/>
          </a:xfrm>
          <a:prstGeom prst="rect">
            <a:avLst/>
          </a:prstGeom>
          <a:noFill/>
        </p:spPr>
        <p:txBody>
          <a:bodyPr wrap="square" rtlCol="0" anchor="t">
            <a:noAutofit/>
          </a:bodyPr>
          <a:lstStyle/>
          <a:p>
            <a:pPr indent="0" algn="l" fontAlgn="auto">
              <a:lnSpc>
                <a:spcPct val="150000"/>
              </a:lnSpc>
              <a:buClrTx/>
              <a:buSzTx/>
              <a:buFont typeface="Arial" panose="020B0604020202020204" pitchFamily="34" charset="0"/>
            </a:pPr>
            <a:endParaRPr lang="en-US" altLang="zh-CN"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endParaRPr>
          </a:p>
          <a:p>
            <a:pPr indent="0" algn="l" fontAlgn="auto">
              <a:lnSpc>
                <a:spcPct val="150000"/>
              </a:lnSpc>
              <a:buClrTx/>
              <a:buSzTx/>
              <a:buFont typeface="Arial" panose="020B0604020202020204" pitchFamily="34" charset="0"/>
            </a:pPr>
            <a:r>
              <a:rPr lang="en-US" altLang="zh-CN"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    </a:t>
            </a:r>
            <a:r>
              <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在用“前、后”表述位置关系时，有时要以观察者为标准。离观察者较近的称之为“前面”，离观察者较远的称为“后面”。</a:t>
            </a:r>
            <a:endPar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endParaRPr>
          </a:p>
          <a:p>
            <a:pPr indent="0" algn="l" fontAlgn="auto">
              <a:lnSpc>
                <a:spcPct val="150000"/>
              </a:lnSpc>
              <a:buClrTx/>
              <a:buSzTx/>
              <a:buFont typeface="Arial" panose="020B0604020202020204" pitchFamily="34" charset="0"/>
            </a:pPr>
            <a:r>
              <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    </a:t>
            </a:r>
            <a:r>
              <a:rPr lang="zh-CN" altLang="en-US" sz="2400" noProof="0" dirty="0">
                <a:ln>
                  <a:noFill/>
                </a:ln>
                <a:solidFill>
                  <a:srgbClr val="FF0000"/>
                </a:solidFill>
                <a:effectLst/>
                <a:uLnTx/>
                <a:uFillTx/>
                <a:latin typeface="黑体" panose="02010609060101010101" charset="-122"/>
                <a:ea typeface="黑体" panose="02010609060101010101" charset="-122"/>
                <a:sym typeface="+mn-ea"/>
              </a:rPr>
              <a:t>左、右</a:t>
            </a:r>
            <a:r>
              <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：“左、右”的情况与“前、后”类似。</a:t>
            </a:r>
            <a:endPar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endParaRPr>
          </a:p>
          <a:p>
            <a:pPr indent="0" algn="l" fontAlgn="auto">
              <a:lnSpc>
                <a:spcPct val="150000"/>
              </a:lnSpc>
              <a:buClrTx/>
              <a:buSzTx/>
              <a:buFont typeface="Arial" panose="020B0604020202020204" pitchFamily="34" charset="0"/>
            </a:pPr>
            <a:r>
              <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  </a:t>
            </a:r>
            <a:r>
              <a:rPr lang="en-US" altLang="zh-CN"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 </a:t>
            </a:r>
            <a:r>
              <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rPr>
              <a:t> 所谓“上下、前后、左右”，实质上指的是从某个物体引出的两两垂直的三条直线上的六条射线的方向。</a:t>
            </a:r>
            <a:endParaRPr lang="zh-CN" altLang="en-US" sz="2400" noProof="0" dirty="0">
              <a:ln>
                <a:noFill/>
              </a:ln>
              <a:gradFill>
                <a:gsLst>
                  <a:gs pos="0">
                    <a:srgbClr val="012D86"/>
                  </a:gs>
                  <a:gs pos="100000">
                    <a:srgbClr val="0E2557"/>
                  </a:gs>
                </a:gsLst>
                <a:lin scaled="0"/>
              </a:gradFill>
              <a:effectLst/>
              <a:uLnTx/>
              <a:uFillTx/>
              <a:latin typeface="黑体" panose="02010609060101010101" charset="-122"/>
              <a:ea typeface="黑体" panose="02010609060101010101" charset="-122"/>
              <a:sym typeface="+mn-ea"/>
            </a:endParaRPr>
          </a:p>
        </p:txBody>
      </p:sp>
      <p:grpSp>
        <p:nvGrpSpPr>
          <p:cNvPr id="9" name="组合 8"/>
          <p:cNvGrpSpPr/>
          <p:nvPr/>
        </p:nvGrpSpPr>
        <p:grpSpPr>
          <a:xfrm>
            <a:off x="1659846" y="806450"/>
            <a:ext cx="6988409" cy="3322955"/>
            <a:chOff x="1769511" y="1151372"/>
            <a:chExt cx="6988409" cy="3322955"/>
          </a:xfrm>
        </p:grpSpPr>
        <p:sp>
          <p:nvSpPr>
            <p:cNvPr id="2" name="矩形 1"/>
            <p:cNvSpPr/>
            <p:nvPr/>
          </p:nvSpPr>
          <p:spPr>
            <a:xfrm>
              <a:off x="1859280" y="1151372"/>
              <a:ext cx="6898640" cy="3322955"/>
            </a:xfrm>
            <a:prstGeom prst="rect">
              <a:avLst/>
            </a:prstGeom>
          </p:spPr>
          <p:txBody>
            <a:bodyPr wrap="square">
              <a:spAutoFit/>
            </a:bodyPr>
            <a:lstStyle/>
            <a:p>
              <a:r>
                <a:rPr lang="zh-CN" altLang="en-US" sz="2400" dirty="0">
                  <a:gradFill>
                    <a:gsLst>
                      <a:gs pos="0">
                        <a:srgbClr val="012D86"/>
                      </a:gs>
                      <a:gs pos="100000">
                        <a:srgbClr val="0E2557"/>
                      </a:gs>
                    </a:gsLst>
                    <a:lin scaled="0"/>
                  </a:gradFill>
                  <a:latin typeface="黑体" panose="02010609060101010101" charset="-122"/>
                  <a:ea typeface="黑体" panose="02010609060101010101" charset="-122"/>
                </a:rPr>
                <a:t>男、女</a:t>
              </a:r>
              <a:r>
                <a:rPr lang="zh-CN" altLang="en-US" sz="2400" dirty="0">
                  <a:gradFill>
                    <a:gsLst>
                      <a:gs pos="0">
                        <a:srgbClr val="012D86"/>
                      </a:gs>
                      <a:gs pos="100000">
                        <a:srgbClr val="0E2557"/>
                      </a:gs>
                    </a:gsLst>
                    <a:lin scaled="0"/>
                  </a:gradFill>
                  <a:latin typeface="黑体" panose="02010609060101010101" charset="-122"/>
                  <a:ea typeface="黑体" panose="02010609060101010101" charset="-122"/>
                </a:rPr>
                <a:t>各一人排队，共有</a:t>
              </a:r>
              <a:r>
                <a:rPr lang="en-US" altLang="zh-CN" sz="2400" dirty="0">
                  <a:gradFill>
                    <a:gsLst>
                      <a:gs pos="0">
                        <a:srgbClr val="012D86"/>
                      </a:gs>
                      <a:gs pos="100000">
                        <a:srgbClr val="0E2557"/>
                      </a:gs>
                    </a:gsLst>
                    <a:lin scaled="0"/>
                  </a:gradFill>
                  <a:latin typeface="黑体" panose="02010609060101010101" charset="-122"/>
                  <a:ea typeface="黑体" panose="02010609060101010101" charset="-122"/>
                </a:rPr>
                <a:t>4</a:t>
              </a:r>
              <a:r>
                <a:rPr lang="zh-CN" altLang="en-US" sz="2400" dirty="0">
                  <a:gradFill>
                    <a:gsLst>
                      <a:gs pos="0">
                        <a:srgbClr val="012D86"/>
                      </a:gs>
                      <a:gs pos="100000">
                        <a:srgbClr val="0E2557"/>
                      </a:gs>
                    </a:gsLst>
                    <a:lin scaled="0"/>
                  </a:gradFill>
                  <a:latin typeface="黑体" panose="02010609060101010101" charset="-122"/>
                  <a:ea typeface="黑体" panose="02010609060101010101" charset="-122"/>
                </a:rPr>
                <a:t>种情况：</a:t>
              </a:r>
              <a:endParaRPr lang="en-US" altLang="zh-CN" sz="2400" dirty="0">
                <a:gradFill>
                  <a:gsLst>
                    <a:gs pos="0">
                      <a:srgbClr val="012D86"/>
                    </a:gs>
                    <a:gs pos="100000">
                      <a:srgbClr val="0E2557"/>
                    </a:gs>
                  </a:gsLst>
                  <a:lin scaled="0"/>
                </a:gradFill>
                <a:latin typeface="黑体" panose="02010609060101010101" charset="-122"/>
                <a:ea typeface="黑体" panose="02010609060101010101" charset="-122"/>
              </a:endParaRPr>
            </a:p>
            <a:p>
              <a:pPr>
                <a:lnSpc>
                  <a:spcPct val="150000"/>
                </a:lnSpc>
              </a:pPr>
              <a:r>
                <a:rPr lang="zh-CN" altLang="en-US" sz="2400" dirty="0" smtClean="0">
                  <a:gradFill>
                    <a:gsLst>
                      <a:gs pos="0">
                        <a:srgbClr val="012D86"/>
                      </a:gs>
                      <a:gs pos="100000">
                        <a:srgbClr val="0E2557"/>
                      </a:gs>
                    </a:gsLst>
                    <a:lin scaled="0"/>
                  </a:gradFill>
                  <a:latin typeface="黑体" panose="02010609060101010101" charset="-122"/>
                  <a:ea typeface="黑体" panose="02010609060101010101" charset="-122"/>
                </a:rPr>
                <a:t>               </a:t>
              </a:r>
              <a:r>
                <a:rPr lang="zh-CN" altLang="en-US" sz="2000" dirty="0" smtClean="0">
                  <a:gradFill>
                    <a:gsLst>
                      <a:gs pos="0">
                        <a:srgbClr val="012D86"/>
                      </a:gs>
                      <a:gs pos="100000">
                        <a:srgbClr val="0E2557"/>
                      </a:gs>
                    </a:gsLst>
                    <a:lin scaled="0"/>
                  </a:gradFill>
                  <a:latin typeface="黑体" panose="02010609060101010101" charset="-122"/>
                  <a:ea typeface="黑体" panose="02010609060101010101" charset="-122"/>
                </a:rPr>
                <a:t>男</a:t>
              </a:r>
              <a:r>
                <a:rPr lang="zh-CN" altLang="en-US" sz="2000" dirty="0">
                  <a:gradFill>
                    <a:gsLst>
                      <a:gs pos="0">
                        <a:srgbClr val="012D86"/>
                      </a:gs>
                      <a:gs pos="100000">
                        <a:srgbClr val="0E2557"/>
                      </a:gs>
                    </a:gsLst>
                    <a:lin scaled="0"/>
                  </a:gradFill>
                  <a:latin typeface="黑体" panose="02010609060101010101" charset="-122"/>
                  <a:ea typeface="黑体" panose="02010609060101010101" charset="-122"/>
                </a:rPr>
                <a:t>在女前，女在男后</a:t>
              </a:r>
              <a:endParaRPr lang="en-US" altLang="zh-CN" sz="2000" dirty="0">
                <a:gradFill>
                  <a:gsLst>
                    <a:gs pos="0">
                      <a:srgbClr val="012D86"/>
                    </a:gs>
                    <a:gs pos="100000">
                      <a:srgbClr val="0E2557"/>
                    </a:gs>
                  </a:gsLst>
                  <a:lin scaled="0"/>
                </a:gradFill>
                <a:latin typeface="黑体" panose="02010609060101010101" charset="-122"/>
                <a:ea typeface="黑体" panose="02010609060101010101" charset="-122"/>
              </a:endParaRPr>
            </a:p>
            <a:p>
              <a:pPr>
                <a:lnSpc>
                  <a:spcPct val="150000"/>
                </a:lnSpc>
              </a:pPr>
              <a:r>
                <a:rPr lang="zh-CN" altLang="en-US" sz="2000" dirty="0" smtClean="0">
                  <a:gradFill>
                    <a:gsLst>
                      <a:gs pos="0">
                        <a:srgbClr val="012D86"/>
                      </a:gs>
                      <a:gs pos="100000">
                        <a:srgbClr val="0E2557"/>
                      </a:gs>
                    </a:gsLst>
                    <a:lin scaled="0"/>
                  </a:gradFill>
                  <a:latin typeface="黑体" panose="02010609060101010101" charset="-122"/>
                  <a:ea typeface="黑体" panose="02010609060101010101" charset="-122"/>
                </a:rPr>
                <a:t>          同</a:t>
              </a:r>
              <a:r>
                <a:rPr lang="zh-CN" altLang="en-US" sz="2000" dirty="0">
                  <a:gradFill>
                    <a:gsLst>
                      <a:gs pos="0">
                        <a:srgbClr val="012D86"/>
                      </a:gs>
                      <a:gs pos="100000">
                        <a:srgbClr val="0E2557"/>
                      </a:gs>
                    </a:gsLst>
                    <a:lin scaled="0"/>
                  </a:gradFill>
                  <a:latin typeface="黑体" panose="02010609060101010101" charset="-122"/>
                  <a:ea typeface="黑体" panose="02010609060101010101" charset="-122"/>
                </a:rPr>
                <a:t>向</a:t>
              </a:r>
              <a:endParaRPr lang="en-US" altLang="zh-CN" sz="2000" dirty="0">
                <a:gradFill>
                  <a:gsLst>
                    <a:gs pos="0">
                      <a:srgbClr val="012D86"/>
                    </a:gs>
                    <a:gs pos="100000">
                      <a:srgbClr val="0E2557"/>
                    </a:gs>
                  </a:gsLst>
                  <a:lin scaled="0"/>
                </a:gradFill>
                <a:latin typeface="黑体" panose="02010609060101010101" charset="-122"/>
                <a:ea typeface="黑体" panose="02010609060101010101" charset="-122"/>
              </a:endParaRPr>
            </a:p>
            <a:p>
              <a:pPr>
                <a:lnSpc>
                  <a:spcPct val="150000"/>
                </a:lnSpc>
              </a:pPr>
              <a:r>
                <a:rPr lang="zh-CN" altLang="en-US" sz="2000" dirty="0" smtClean="0">
                  <a:gradFill>
                    <a:gsLst>
                      <a:gs pos="0">
                        <a:srgbClr val="012D86"/>
                      </a:gs>
                      <a:gs pos="100000">
                        <a:srgbClr val="0E2557"/>
                      </a:gs>
                    </a:gsLst>
                    <a:lin scaled="0"/>
                  </a:gradFill>
                  <a:latin typeface="黑体" panose="02010609060101010101" charset="-122"/>
                  <a:ea typeface="黑体" panose="02010609060101010101" charset="-122"/>
                </a:rPr>
                <a:t>                  女</a:t>
              </a:r>
              <a:r>
                <a:rPr lang="zh-CN" altLang="en-US" sz="2000" dirty="0">
                  <a:gradFill>
                    <a:gsLst>
                      <a:gs pos="0">
                        <a:srgbClr val="012D86"/>
                      </a:gs>
                      <a:gs pos="100000">
                        <a:srgbClr val="0E2557"/>
                      </a:gs>
                    </a:gsLst>
                    <a:lin scaled="0"/>
                  </a:gradFill>
                  <a:latin typeface="黑体" panose="02010609060101010101" charset="-122"/>
                  <a:ea typeface="黑体" panose="02010609060101010101" charset="-122"/>
                </a:rPr>
                <a:t>在男前，</a:t>
              </a:r>
              <a:r>
                <a:rPr lang="zh-CN" altLang="en-US" sz="2000" dirty="0">
                  <a:gradFill>
                    <a:gsLst>
                      <a:gs pos="0">
                        <a:srgbClr val="012D86"/>
                      </a:gs>
                      <a:gs pos="100000">
                        <a:srgbClr val="0E2557"/>
                      </a:gs>
                    </a:gsLst>
                    <a:lin scaled="0"/>
                  </a:gradFill>
                  <a:latin typeface="黑体" panose="02010609060101010101" charset="-122"/>
                  <a:ea typeface="黑体" panose="02010609060101010101" charset="-122"/>
                </a:rPr>
                <a:t>男在女后</a:t>
              </a:r>
              <a:endParaRPr lang="en-US" altLang="zh-CN" sz="2000" dirty="0">
                <a:gradFill>
                  <a:gsLst>
                    <a:gs pos="0">
                      <a:srgbClr val="012D86"/>
                    </a:gs>
                    <a:gs pos="100000">
                      <a:srgbClr val="0E2557"/>
                    </a:gs>
                  </a:gsLst>
                  <a:lin scaled="0"/>
                </a:gradFill>
                <a:latin typeface="黑体" panose="02010609060101010101" charset="-122"/>
                <a:ea typeface="黑体" panose="02010609060101010101" charset="-122"/>
              </a:endParaRPr>
            </a:p>
            <a:p>
              <a:pPr>
                <a:lnSpc>
                  <a:spcPct val="150000"/>
                </a:lnSpc>
              </a:pPr>
              <a:r>
                <a:rPr lang="zh-CN" altLang="en-US" sz="2000" dirty="0" smtClean="0">
                  <a:gradFill>
                    <a:gsLst>
                      <a:gs pos="0">
                        <a:srgbClr val="012D86"/>
                      </a:gs>
                      <a:gs pos="100000">
                        <a:srgbClr val="0E2557"/>
                      </a:gs>
                    </a:gsLst>
                    <a:lin scaled="0"/>
                  </a:gradFill>
                  <a:latin typeface="黑体" panose="02010609060101010101" charset="-122"/>
                  <a:ea typeface="黑体" panose="02010609060101010101" charset="-122"/>
                </a:rPr>
                <a:t>                  对面</a:t>
              </a:r>
              <a:r>
                <a:rPr lang="zh-CN" altLang="en-US" sz="2000" dirty="0">
                  <a:gradFill>
                    <a:gsLst>
                      <a:gs pos="0">
                        <a:srgbClr val="012D86"/>
                      </a:gs>
                      <a:gs pos="100000">
                        <a:srgbClr val="0E2557"/>
                      </a:gs>
                    </a:gsLst>
                    <a:lin scaled="0"/>
                  </a:gradFill>
                  <a:latin typeface="黑体" panose="02010609060101010101" charset="-122"/>
                  <a:ea typeface="黑体" panose="02010609060101010101" charset="-122"/>
                </a:rPr>
                <a:t>：</a:t>
              </a:r>
              <a:r>
                <a:rPr lang="zh-CN" altLang="en-US" sz="2000" dirty="0">
                  <a:gradFill>
                    <a:gsLst>
                      <a:gs pos="0">
                        <a:srgbClr val="012D86"/>
                      </a:gs>
                      <a:gs pos="100000">
                        <a:srgbClr val="0E2557"/>
                      </a:gs>
                    </a:gsLst>
                    <a:lin scaled="0"/>
                  </a:gradFill>
                  <a:latin typeface="黑体" panose="02010609060101010101" charset="-122"/>
                  <a:ea typeface="黑体" panose="02010609060101010101" charset="-122"/>
                </a:rPr>
                <a:t>男在女前，女在男前</a:t>
              </a:r>
              <a:endParaRPr lang="en-US" altLang="zh-CN" sz="2000" dirty="0" smtClean="0">
                <a:gradFill>
                  <a:gsLst>
                    <a:gs pos="0">
                      <a:srgbClr val="012D86"/>
                    </a:gs>
                    <a:gs pos="100000">
                      <a:srgbClr val="0E2557"/>
                    </a:gs>
                  </a:gsLst>
                  <a:lin scaled="0"/>
                </a:gradFill>
                <a:latin typeface="黑体" panose="02010609060101010101" charset="-122"/>
                <a:ea typeface="黑体" panose="02010609060101010101" charset="-122"/>
              </a:endParaRPr>
            </a:p>
            <a:p>
              <a:pPr>
                <a:lnSpc>
                  <a:spcPct val="150000"/>
                </a:lnSpc>
              </a:pPr>
              <a:r>
                <a:rPr lang="zh-CN" altLang="en-US" sz="2000" dirty="0" smtClean="0">
                  <a:gradFill>
                    <a:gsLst>
                      <a:gs pos="0">
                        <a:srgbClr val="012D86"/>
                      </a:gs>
                      <a:gs pos="100000">
                        <a:srgbClr val="0E2557"/>
                      </a:gs>
                    </a:gsLst>
                    <a:lin scaled="0"/>
                  </a:gradFill>
                  <a:latin typeface="黑体" panose="02010609060101010101" charset="-122"/>
                  <a:ea typeface="黑体" panose="02010609060101010101" charset="-122"/>
                </a:rPr>
                <a:t>          异向</a:t>
              </a:r>
              <a:endParaRPr lang="en-US" altLang="zh-CN" sz="2000" dirty="0" smtClean="0">
                <a:gradFill>
                  <a:gsLst>
                    <a:gs pos="0">
                      <a:srgbClr val="012D86"/>
                    </a:gs>
                    <a:gs pos="100000">
                      <a:srgbClr val="0E2557"/>
                    </a:gs>
                  </a:gsLst>
                  <a:lin scaled="0"/>
                </a:gradFill>
                <a:latin typeface="黑体" panose="02010609060101010101" charset="-122"/>
                <a:ea typeface="黑体" panose="02010609060101010101" charset="-122"/>
              </a:endParaRPr>
            </a:p>
            <a:p>
              <a:pPr>
                <a:lnSpc>
                  <a:spcPct val="150000"/>
                </a:lnSpc>
              </a:pPr>
              <a:r>
                <a:rPr lang="en-US" altLang="zh-CN" sz="2000" dirty="0">
                  <a:gradFill>
                    <a:gsLst>
                      <a:gs pos="0">
                        <a:srgbClr val="012D86"/>
                      </a:gs>
                      <a:gs pos="100000">
                        <a:srgbClr val="0E2557"/>
                      </a:gs>
                    </a:gsLst>
                    <a:lin scaled="0"/>
                  </a:gradFill>
                  <a:latin typeface="黑体" panose="02010609060101010101" charset="-122"/>
                  <a:ea typeface="黑体" panose="02010609060101010101" charset="-122"/>
                </a:rPr>
                <a:t> </a:t>
              </a:r>
              <a:r>
                <a:rPr lang="en-US" altLang="zh-CN" sz="2000" dirty="0" smtClean="0">
                  <a:gradFill>
                    <a:gsLst>
                      <a:gs pos="0">
                        <a:srgbClr val="012D86"/>
                      </a:gs>
                      <a:gs pos="100000">
                        <a:srgbClr val="0E2557"/>
                      </a:gs>
                    </a:gsLst>
                    <a:lin scaled="0"/>
                  </a:gradFill>
                  <a:latin typeface="黑体" panose="02010609060101010101" charset="-122"/>
                  <a:ea typeface="黑体" panose="02010609060101010101" charset="-122"/>
                </a:rPr>
                <a:t>                 </a:t>
              </a:r>
              <a:r>
                <a:rPr lang="zh-CN" altLang="en-US" sz="2000" dirty="0" smtClean="0">
                  <a:gradFill>
                    <a:gsLst>
                      <a:gs pos="0">
                        <a:srgbClr val="012D86"/>
                      </a:gs>
                      <a:gs pos="100000">
                        <a:srgbClr val="0E2557"/>
                      </a:gs>
                    </a:gsLst>
                    <a:lin scaled="0"/>
                  </a:gradFill>
                  <a:latin typeface="黑体" panose="02010609060101010101" charset="-122"/>
                  <a:ea typeface="黑体" panose="02010609060101010101" charset="-122"/>
                </a:rPr>
                <a:t>背面</a:t>
              </a:r>
              <a:r>
                <a:rPr lang="zh-CN" altLang="en-US" sz="2000" dirty="0">
                  <a:gradFill>
                    <a:gsLst>
                      <a:gs pos="0">
                        <a:srgbClr val="012D86"/>
                      </a:gs>
                      <a:gs pos="100000">
                        <a:srgbClr val="0E2557"/>
                      </a:gs>
                    </a:gsLst>
                    <a:lin scaled="0"/>
                  </a:gradFill>
                  <a:latin typeface="黑体" panose="02010609060101010101" charset="-122"/>
                  <a:ea typeface="黑体" panose="02010609060101010101" charset="-122"/>
                </a:rPr>
                <a:t>：男</a:t>
              </a:r>
              <a:r>
                <a:rPr lang="zh-CN" altLang="en-US" sz="2000" dirty="0" smtClean="0">
                  <a:gradFill>
                    <a:gsLst>
                      <a:gs pos="0">
                        <a:srgbClr val="012D86"/>
                      </a:gs>
                      <a:gs pos="100000">
                        <a:srgbClr val="0E2557"/>
                      </a:gs>
                    </a:gsLst>
                    <a:lin scaled="0"/>
                  </a:gradFill>
                  <a:latin typeface="黑体" panose="02010609060101010101" charset="-122"/>
                  <a:ea typeface="黑体" panose="02010609060101010101" charset="-122"/>
                </a:rPr>
                <a:t>在女后，</a:t>
              </a:r>
              <a:r>
                <a:rPr lang="zh-CN" altLang="en-US" sz="2000" dirty="0" smtClean="0">
                  <a:gradFill>
                    <a:gsLst>
                      <a:gs pos="0">
                        <a:srgbClr val="012D86"/>
                      </a:gs>
                      <a:gs pos="100000">
                        <a:srgbClr val="0E2557"/>
                      </a:gs>
                    </a:gsLst>
                    <a:lin scaled="0"/>
                  </a:gradFill>
                  <a:latin typeface="黑体" panose="02010609060101010101" charset="-122"/>
                  <a:ea typeface="黑体" panose="02010609060101010101" charset="-122"/>
                </a:rPr>
                <a:t>女在男后</a:t>
              </a:r>
              <a:endParaRPr lang="zh-CN" altLang="en-US" sz="2000" dirty="0">
                <a:gradFill>
                  <a:gsLst>
                    <a:gs pos="0">
                      <a:srgbClr val="012D86"/>
                    </a:gs>
                    <a:gs pos="100000">
                      <a:srgbClr val="0E2557"/>
                    </a:gs>
                  </a:gsLst>
                  <a:lin scaled="0"/>
                </a:gradFill>
                <a:latin typeface="黑体" panose="02010609060101010101" charset="-122"/>
                <a:ea typeface="黑体" panose="02010609060101010101" charset="-122"/>
              </a:endParaRPr>
            </a:p>
          </p:txBody>
        </p:sp>
        <p:sp>
          <p:nvSpPr>
            <p:cNvPr id="3" name="矩形 2"/>
            <p:cNvSpPr/>
            <p:nvPr/>
          </p:nvSpPr>
          <p:spPr>
            <a:xfrm>
              <a:off x="1769511" y="2868071"/>
              <a:ext cx="1082348" cy="400110"/>
            </a:xfrm>
            <a:prstGeom prst="rect">
              <a:avLst/>
            </a:prstGeom>
          </p:spPr>
          <p:txBody>
            <a:bodyPr wrap="none">
              <a:spAutoFit/>
            </a:bodyPr>
            <a:lstStyle/>
            <a:p>
              <a:r>
                <a:rPr lang="zh-CN" altLang="en-US" sz="2000" dirty="0">
                  <a:gradFill>
                    <a:gsLst>
                      <a:gs pos="0">
                        <a:srgbClr val="012D86"/>
                      </a:gs>
                      <a:gs pos="100000">
                        <a:srgbClr val="0E2557"/>
                      </a:gs>
                    </a:gsLst>
                    <a:lin scaled="0"/>
                  </a:gradFill>
                  <a:latin typeface="黑体" panose="02010609060101010101" charset="-122"/>
                  <a:ea typeface="黑体" panose="02010609060101010101" charset="-122"/>
                </a:rPr>
                <a:t>男、女 </a:t>
              </a:r>
              <a:endParaRPr lang="zh-CN" altLang="en-US" sz="2000" dirty="0"/>
            </a:p>
          </p:txBody>
        </p:sp>
        <p:sp>
          <p:nvSpPr>
            <p:cNvPr id="8" name="左大括号 7"/>
            <p:cNvSpPr/>
            <p:nvPr/>
          </p:nvSpPr>
          <p:spPr>
            <a:xfrm>
              <a:off x="2851859" y="2350652"/>
              <a:ext cx="180000" cy="1434949"/>
            </a:xfrm>
            <a:prstGeom prst="leftBrace">
              <a:avLst/>
            </a:prstGeom>
            <a:ln w="25400">
              <a:solidFill>
                <a:srgbClr val="29468C"/>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左大括号 10"/>
            <p:cNvSpPr/>
            <p:nvPr/>
          </p:nvSpPr>
          <p:spPr>
            <a:xfrm>
              <a:off x="3940057" y="1829597"/>
              <a:ext cx="180000" cy="1008000"/>
            </a:xfrm>
            <a:prstGeom prst="leftBrace">
              <a:avLst/>
            </a:prstGeom>
            <a:ln w="25400">
              <a:solidFill>
                <a:srgbClr val="29468C"/>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左大括号 11"/>
            <p:cNvSpPr/>
            <p:nvPr/>
          </p:nvSpPr>
          <p:spPr>
            <a:xfrm>
              <a:off x="3940057" y="3220526"/>
              <a:ext cx="180000" cy="1008000"/>
            </a:xfrm>
            <a:prstGeom prst="leftBrace">
              <a:avLst/>
            </a:prstGeom>
            <a:ln w="25400">
              <a:solidFill>
                <a:srgbClr val="29468C"/>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
                                        </p:tgtEl>
                                        <p:attrNameLst>
                                          <p:attrName>ppt_y</p:attrName>
                                        </p:attrNameLst>
                                      </p:cBhvr>
                                      <p:tavLst>
                                        <p:tav tm="0">
                                          <p:val>
                                            <p:strVal val="#ppt_y"/>
                                          </p:val>
                                        </p:tav>
                                        <p:tav tm="100000">
                                          <p:val>
                                            <p:strVal val="#ppt_y"/>
                                          </p:val>
                                        </p:tav>
                                      </p:tavLst>
                                    </p:anim>
                                    <p:anim calcmode="lin" valueType="num">
                                      <p:cBhvr>
                                        <p:cTn id="9"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ags/tag1.xml><?xml version="1.0" encoding="utf-8"?>
<p:tagLst xmlns:p="http://schemas.openxmlformats.org/presentationml/2006/main">
  <p:tag name="KSO_WPP_MARK_KEY" val="6bb0bf28-e366-475e-a64a-624064f9a077"/>
  <p:tag name="COMMONDATA" val="eyJoZGlkIjoiN2MwNjk3YWQ3N2RmNzhjMWM0OWM3MDI0ZTJkM2E2MDUifQ=="/>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2474</Words>
  <Application>WPS 演示</Application>
  <PresentationFormat>宽屏</PresentationFormat>
  <Paragraphs>124</Paragraphs>
  <Slides>10</Slides>
  <Notes>10</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10</vt:i4>
      </vt:variant>
    </vt:vector>
  </HeadingPairs>
  <TitlesOfParts>
    <vt:vector size="24" baseType="lpstr">
      <vt:lpstr>Arial</vt:lpstr>
      <vt:lpstr>宋体</vt:lpstr>
      <vt:lpstr>Wingdings</vt:lpstr>
      <vt:lpstr>微软雅黑</vt:lpstr>
      <vt:lpstr>汉仪中宋简</vt:lpstr>
      <vt:lpstr>黑体</vt:lpstr>
      <vt:lpstr>方正兰亭中黑_GBK</vt:lpstr>
      <vt:lpstr>楷体_GB2312</vt:lpstr>
      <vt:lpstr>新宋体</vt:lpstr>
      <vt:lpstr>Times New Roman</vt:lpstr>
      <vt:lpstr>Arial Unicode MS</vt:lpstr>
      <vt:lpstr>Calibri Light</vt:lpstr>
      <vt:lpstr>Calibri</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公开课开题报告</dc:title>
  <dc:creator>第一PPT模板网-WWW.1PPT.COM</dc:creator>
  <cp:keywords>第一PPT模板网-WWW.1PPT.COM</cp:keywords>
  <cp:lastModifiedBy>刘红祥</cp:lastModifiedBy>
  <cp:revision>144</cp:revision>
  <dcterms:created xsi:type="dcterms:W3CDTF">2016-04-09T13:02:00Z</dcterms:created>
  <dcterms:modified xsi:type="dcterms:W3CDTF">2023-04-04T07:28:15Z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2052-11.1.0.14036</vt:lpwstr>
  </property>
  <property fmtid="{D5CDD505-2E9C-101B-9397-08002B2CF9AE}" pid="3" name="ICV">
    <vt:lpwstr>2806006674C84411B1C1993848C47E71</vt:lpwstr>
  </property>
</Properties>
</file>