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8" r:id="rId3"/>
    <p:sldId id="349" r:id="rId5"/>
    <p:sldId id="337" r:id="rId6"/>
    <p:sldId id="340" r:id="rId7"/>
    <p:sldId id="341" r:id="rId8"/>
    <p:sldId id="371" r:id="rId9"/>
    <p:sldId id="372" r:id="rId10"/>
    <p:sldId id="373" r:id="rId11"/>
    <p:sldId id="374" r:id="rId12"/>
    <p:sldId id="347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0" userDrawn="1">
          <p15:clr>
            <a:srgbClr val="A4A3A4"/>
          </p15:clr>
        </p15:guide>
        <p15:guide id="2" pos="396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579C"/>
    <a:srgbClr val="0E3387"/>
    <a:srgbClr val="062C83"/>
    <a:srgbClr val="3D74A7"/>
    <a:srgbClr val="1F4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76" y="176"/>
      </p:cViewPr>
      <p:guideLst>
        <p:guide orient="horz" pos="2240"/>
        <p:guide pos="396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301BD9-4243-4367-977C-650CCA5948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7" name="淘宝网chenying0907出品 6"/>
          <p:cNvSpPr txBox="1"/>
          <p:nvPr/>
        </p:nvSpPr>
        <p:spPr>
          <a:xfrm>
            <a:off x="663010" y="2646569"/>
            <a:ext cx="10729476" cy="1383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单元一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图形的认识与测量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15544" y="4959225"/>
            <a:ext cx="2376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dirty="0">
              <a:latin typeface="汉仪中宋简" panose="02010609000101010101" charset="-122"/>
              <a:ea typeface="汉仪中宋简" panose="02010609000101010101" charset="-122"/>
              <a:cs typeface="汉仪中宋简" panose="02010609000101010101" charset="-122"/>
            </a:endParaRPr>
          </a:p>
        </p:txBody>
      </p:sp>
      <p:sp>
        <p:nvSpPr>
          <p:cNvPr id="8" name="Rectangle 4"/>
          <p:cNvSpPr/>
          <p:nvPr/>
        </p:nvSpPr>
        <p:spPr>
          <a:xfrm>
            <a:off x="2010879" y="264321"/>
            <a:ext cx="5890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小学数学教学法训练指导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3"/>
          <p:cNvSpPr txBox="1"/>
          <p:nvPr/>
        </p:nvSpPr>
        <p:spPr>
          <a:xfrm>
            <a:off x="1264285" y="1564640"/>
            <a:ext cx="958977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主题二 </a:t>
            </a:r>
            <a:r>
              <a:rPr lang="en-US" altLang="zh-CN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小学图形与几何的教学</a:t>
            </a:r>
            <a:endParaRPr lang="zh-CN" altLang="en-US" sz="36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课后作业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0795" y="1051560"/>
            <a:ext cx="9630410" cy="54305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eaLnBrk="1" hangingPunct="1"/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endParaRPr lang="en-US" altLang="zh-CN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1.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案例赏析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：案例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18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：平行四边形的面积（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pp.189-196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b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</a:br>
            <a:r>
              <a:rPr lang="zh-CN" altLang="en-US" sz="4000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zh-CN" altLang="en-US" sz="4000" dirty="0"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4000" dirty="0"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视频观摩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：（1）胡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健：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包装的学问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（五年级）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（2）</a:t>
            </a:r>
            <a:r>
              <a:rPr 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商红领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：残缺之美（六年级）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（3）唐娟利：组合图形的面积（五年级）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3.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微课练讲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：在“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图形的认识与测量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”单元中自选一节内容（参见内容分布），写出教学目标，有条理、分层次地归纳出主要教学内容，下次课由</a:t>
            </a:r>
            <a:r>
              <a:rPr lang="en-US" altLang="zh-CN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名同学试讲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74045" y="4751070"/>
            <a:ext cx="76200" cy="16649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044065" y="264160"/>
            <a:ext cx="820293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l" defTabSz="914400" rtl="0" latinLnBrk="0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8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“图形与几何”领域的总体认识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9805" y="1203325"/>
            <a:ext cx="10454640" cy="49949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algn="l" defTabSz="914400" rtl="0" latinLnBrk="0">
              <a:lnSpc>
                <a:spcPct val="125000"/>
              </a:lnSpc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研究内容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latinLnBrk="0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“图形与几何”主要研究现实世界中的物体、几何体和平面图形的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形状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大小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位置关系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及其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变换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latinLnBrk="0">
              <a:lnSpc>
                <a:spcPct val="125000"/>
              </a:lnSpc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结构形式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latinLnBrk="0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图形的认识---------直观几何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图形的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测量---------度量几何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图形的运动------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---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运动几何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图形与位置------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---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坐标(解析)几何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内容分布（人教版）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7210" y="1223645"/>
            <a:ext cx="10975340" cy="5334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R="0" lvl="0" indent="0" algn="l" defTabSz="914400" rtl="0" fontAlgn="base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1.认识图形(一)(长方体、正方体、圆柱、球的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初步认识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)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.34-38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2.认识图形(二)(长方形、正方形、平行四边形、三角形、圆的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初步认识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，用七巧板拼图)                      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2-7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3.长度单位(庹、拃、脚，厘米、米，线段)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2-10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4.角的初步认识(角，直角、锐角、钝角)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38-45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5.观察物体(一)(从不同方向看)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68-71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测量(毫米、分米的认识，千米的认识)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1-30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7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.长方形和正方形(四边形，周长)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79-88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8.面积(面积和面积单位，长方形、正方形面积的计算，面积单位间的进率)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                      </a:t>
            </a:r>
            <a:endParaRPr lang="en-US" altLang="zh-CN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R="0" lvl="0" indent="0" algn="l" defTabSz="914400" rtl="0" fontAlgn="base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60-75</a:t>
            </a:r>
            <a:endParaRPr lang="en-US" altLang="zh-CN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R="0" lvl="0" indent="0" algn="l" defTabSz="914400" rtl="0" fontAlgn="base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en-US" altLang="en-US" sz="240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内容分布（人教版）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2995" y="1275080"/>
            <a:ext cx="10417175" cy="53035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9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公顷和平方千米           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.34-37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10.角的度量(线段、直线、射线，角，角的度量，角的分类(平角、周角)，画角)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38-46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11.平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行四边形和梯形(平行与垂直，平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行四边形和梯形，神奇的莫比乌斯带)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.56-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70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12.观察物体(二)(从前面、上面、左面看)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13-16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13.三角形(三角形的特征，三角形的分类，三角形的内角和)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59-70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0" lvl="0" algn="l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5227320" y="3768725"/>
            <a:ext cx="542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圆</a:t>
            </a:r>
            <a:endParaRPr lang="zh-CN" altLang="en-US" sz="3600">
              <a:solidFill>
                <a:schemeClr val="bg1"/>
              </a:solidFill>
              <a:latin typeface="方正兰亭中黑_GBK" panose="02000000000000000000" charset="-122"/>
              <a:ea typeface="方正兰亭中黑_GBK" panose="02000000000000000000" charset="-122"/>
            </a:endParaRPr>
          </a:p>
        </p:txBody>
      </p:sp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内容分布（人教版）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4060" y="827405"/>
            <a:ext cx="10817225" cy="57899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14.多边形的面积(平行四边形的面积，三角形的面积，梯形的面积，组合图形的面积) 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              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五上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.86-105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15.观察物体(三)(由面摆体) 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五下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2-4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16.长方体和正方体(长方体和正方体的认识，长方体和正方体的表面积，长方体和正方体的体积（体积和体积单位，体积单位间的进率，容积和容积单位）)                           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五下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18-43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17.圆(圆的认识，圆的周长，圆的面积，扇形(圆心角))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六上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57-79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18.圆柱与圆锥(圆柱的认识，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圆柱的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表面积，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圆柱的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体积，圆锥的认识，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圆锥的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体积)            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六下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17-38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b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</a:b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教学要点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9805" y="1203325"/>
            <a:ext cx="10454640" cy="49949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“图形的认识”的内容与要求(教材p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.13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-13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（1）内容概述(教材p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.100-101，p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.13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-13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图形的认识主要内容可概括为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四体、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五线、六角、七形”。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四体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”是指长方体、正方体、圆柱体和圆锥体。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35000"/>
              </a:lnSpc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五线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”是指线段、射线、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直线、平行线和垂线。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“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六角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”是指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锐角、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直角、钝角、平角、周角、圆心角。             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“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七形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”是指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三角形、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长方形、正方形、平行四边形、梯形、圆形和扇形这七个基本图形。它们都是由封闭的线围成的平面图形，例如：圆是“平面内到定点的距离等于定长的点的轨迹”，所以圆是封闭曲线，而不是一个面；正方形是“特殊的长方形”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教学要点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9805" y="1051560"/>
            <a:ext cx="10636250" cy="56248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（2）教学要求(教材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13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“图形与几何”的教学要注意以下几个方面: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一是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充分利用学生原有的知识经验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。教学中要联系生活中熟悉的实际事例，让学生在回忆和再现过程中抽象出几何图形。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二是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引导学生进行全面观察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。既要观察标准图形和标准位置的特征，又要观察一些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变式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，还要观察不同情境下的空间图形和位置关系。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三是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帮助学生形成和巩固空间观念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。通过学生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摆一摆、比一比、折一折、剪一剪、画一画、拼一拼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等，让其视觉、触觉、听觉等多种感官参与活动。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教学要点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9805" y="1280795"/>
            <a:ext cx="10636250" cy="53955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2.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图形的测量与计算(教材p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.13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-136)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（1）内容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长度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图形的测量                 面积(地积)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体积(容积)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角度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（2）平面图形面积计算公式的推导结构(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13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：图3-18)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）平面图形面积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计算公式的辩证关系(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13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：图3-19)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 flipV="1">
            <a:off x="4254500" y="2565400"/>
            <a:ext cx="2262505" cy="4121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 flipV="1">
            <a:off x="4283710" y="2958465"/>
            <a:ext cx="2252345" cy="190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4302760" y="2967990"/>
            <a:ext cx="2175510" cy="4216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4274185" y="2977515"/>
            <a:ext cx="2175510" cy="8820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教学要点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9805" y="1280795"/>
            <a:ext cx="10636250" cy="53955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（4）图形的计算(p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.13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-13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图形的计算可分成三种类型：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一是利用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单位间的进率和换算率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进行计算；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二是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基本图形的周长和面积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的计算；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三是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立体图形的体积和表面积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的计算；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总之，在“图形的测量与计算”的教学中，首先要重视建立长度、面积、体积等量的概念，使学生掌握这些量的常用计量单位及单位间的进率，提高估测能力；其次要重视计算公式的推导过程，使学生理解公式之间的逻辑关系；最后要重视培养学生灵活应用计算公式解决实际问题的能力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PP_MARK_KEY" val="6bb0bf28-e366-475e-a64a-624064f9a077"/>
  <p:tag name="COMMONDATA" val="eyJoZGlkIjoiN2MwNjk3YWQ3N2RmNzhjMWM0OWM3MDI0ZTJkM2E2MDU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3232</Words>
  <Application>WPS 演示</Application>
  <PresentationFormat>宽屏</PresentationFormat>
  <Paragraphs>103</Paragraphs>
  <Slides>10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汉仪中宋简</vt:lpstr>
      <vt:lpstr>黑体</vt:lpstr>
      <vt:lpstr>方正兰亭中黑_GBK</vt:lpstr>
      <vt:lpstr>楷体_GB2312</vt:lpstr>
      <vt:lpstr>新宋体</vt:lpstr>
      <vt:lpstr>Times New Roman</vt:lpstr>
      <vt:lpstr>Arial Unicode MS</vt:lpstr>
      <vt:lpstr>Calibri Light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公开课开题报告</dc:title>
  <dc:creator>第一PPT模板网-WWW.1PPT.COM</dc:creator>
  <cp:keywords>第一PPT模板网-WWW.1PPT.COM</cp:keywords>
  <cp:lastModifiedBy>刘红祥</cp:lastModifiedBy>
  <cp:revision>125</cp:revision>
  <dcterms:created xsi:type="dcterms:W3CDTF">2016-04-09T13:02:00Z</dcterms:created>
  <dcterms:modified xsi:type="dcterms:W3CDTF">2023-04-04T07:26:40Z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2806006674C84411B1C1993848C47E71</vt:lpwstr>
  </property>
</Properties>
</file>