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8" r:id="rId3"/>
    <p:sldId id="337" r:id="rId5"/>
    <p:sldId id="375" r:id="rId6"/>
    <p:sldId id="376" r:id="rId7"/>
    <p:sldId id="340" r:id="rId8"/>
    <p:sldId id="341" r:id="rId9"/>
    <p:sldId id="373" r:id="rId10"/>
    <p:sldId id="347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 userDrawn="1">
          <p15:clr>
            <a:srgbClr val="A4A3A4"/>
          </p15:clr>
        </p15:guide>
        <p15:guide id="2" pos="39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68C"/>
    <a:srgbClr val="0E265D"/>
    <a:srgbClr val="2A4587"/>
    <a:srgbClr val="445D98"/>
    <a:srgbClr val="39579C"/>
    <a:srgbClr val="0E3387"/>
    <a:srgbClr val="062C83"/>
    <a:srgbClr val="3D74A7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32" y="124"/>
      </p:cViewPr>
      <p:guideLst>
        <p:guide orient="horz" pos="2240"/>
        <p:guide pos="39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01BD9-4243-4367-977C-650CCA5948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7" name="淘宝网chenying0907出品 6"/>
          <p:cNvSpPr txBox="1"/>
          <p:nvPr/>
        </p:nvSpPr>
        <p:spPr>
          <a:xfrm>
            <a:off x="2148910" y="2999629"/>
            <a:ext cx="10729476" cy="1383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2010879" y="264321"/>
            <a:ext cx="589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小学数学教学法训练指导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264285" y="2667000"/>
            <a:ext cx="95897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主题四 </a:t>
            </a:r>
            <a:r>
              <a:rPr lang="en-US" altLang="zh-CN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小学数学综合与实践教学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210" y="1223645"/>
            <a:ext cx="11358880" cy="5334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.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综合与实践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 数学乐园(通过游戏综合运用计算、位置、大小等知识)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.82-83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摆一摆，想一想(数的组成，位值思想)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51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量一量，比一比（测量和估计）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88-89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小小设计师（手工，平移和轴对称图形）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72-73                  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 数字编码（邮政编码，身份证号码，学号）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77-78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制作活动日历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90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我们的校园(区域、价格、时间等安排)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106-107  </a:t>
            </a:r>
            <a:endParaRPr lang="en-US" altLang="zh-CN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210" y="1223645"/>
            <a:ext cx="11358880" cy="5334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）一亿有多大(方案、调查、数感)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33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营养午餐（搭配方案）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101-102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掷一掷（感受可能性大小）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50-51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）探索图形（正方体表面涂色问题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.4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打电话（优化思想，图示法）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.102-103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确定起跑线（圆的知识应用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.80-81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节约用水（统计观念，数据分析与处理）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.105-106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生活与百分数（利率调查，千分数，万分数）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16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自行车里的数学(比和比例)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.67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210" y="1052195"/>
            <a:ext cx="11358880" cy="55054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2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.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数学广角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）搭配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一）（简单的排列）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99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）推理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109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112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集合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107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搭配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二）（排列、组合）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.10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-10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）优化（烧水问题，烙饼问题，田忌赛马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108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）鸡兔同笼（列表法、假设法、数形结合思想）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.10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-10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）植树问题（数学建模思想，化繁为简）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111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）找次品(优化思想，图示法，以简驭繁)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</a:t>
            </a:r>
            <a:r>
              <a:rPr 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</a:t>
            </a:r>
            <a:r>
              <a:rPr 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14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）数与形（数形结合思想，化归思想）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111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鸽巢问题（抽屉原理）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68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71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内容剖析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9460" y="941070"/>
            <a:ext cx="10818495" cy="5553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ts val="3100"/>
              </a:lnSpc>
              <a:buNone/>
            </a:pP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系统认识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“综合与实践”是小学数学各单元以外的内容，是一类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以问题为载体、以学生自主参与为主的学习活动。</a:t>
            </a:r>
            <a:endParaRPr lang="zh-CN" altLang="en-US" sz="24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“综合与实践”可理解为“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数学探究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”和“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数学建模或数学实际应用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”。“数学探究”就是综合运用所学的数学思想、方法、知识、技能解决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数学问题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（如人教版教材中的“数学广角”）；“数学建模或数学实际应用” 就是结合所学的数学思想、方法、知识、技能解决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一些生活和社会中的问题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。综合不仅表现为数学内部各分支之间的综合，数学与其他学科之间的综合，数学与学生生活实际的综合，而且还表现为在解决问题的过程中各种能力、各种方法、各种工具的综合。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R="0" lvl="0" indent="0" algn="l" defTabSz="914400" rtl="0" eaLnBrk="0" fontAlgn="base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</a:t>
            </a:r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剖析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5205" y="827405"/>
            <a:ext cx="10513695" cy="55270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sym typeface="+mn-ea"/>
              </a:rPr>
              <a:t>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重要性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(1)“综合与实践”内容领域是培养学生综合实践能力的重要载体。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(2)“综合与实践”让学生经历从具体到抽象的完整过程，帮助学生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积累数学活动经验。</a:t>
            </a:r>
            <a:b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(3)“综合与实践”让学生经历发现问题、提出问题、分析问题和解决问题的全过程，体会数学各部分之间、数学与生活实际之间以及与其他学科之间的联系，激发学生学习数学的兴趣，加深学生对数学内容的理解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“综合与实践”更需要建立一种新型的师生关系。首先，它可以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打破班级的界限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，除了班级活动，还可以是年级活动、小组活动、个人活动。其次，它可以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打破课堂的界限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，除了课内活动，还可以是课外活动，如数学竞赛、数学游戏、数学调查、数学实验等，通过课内外活动，学生能真正成为学习的主人。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                </a:t>
            </a: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983615"/>
            <a:ext cx="10636250" cy="56927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R="0" lvl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sz="2400" dirty="0">
                <a:latin typeface="Arial" panose="020B0604020202020204" pitchFamily="34" charset="0"/>
                <a:sym typeface="+mn-ea"/>
              </a:rPr>
              <a:t>1.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教学“综合与实践”的基本步骤：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）确定研究主题；（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明确目的任务，建立数学模型；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准备课程资源；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活动。教学时要重视学生过程和活动的体验，创设开放的学习环境，鼓励学生创新或提出自己独特的见解，让学生积累更多的数学活动经验；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交流与评价。教师应放手让学生自己交流和评价，“综合与实践”内容领域的主要任务就是帮助学生积累数学活动经验。因此，组织好交流与评价是课堂教学成功的关键。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教学要点：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明确活动的知识要点，加强数学内容之间的沟通与联系。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提出真实的学习任务，加强数学与外世界的系。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及时整理，系统建构。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充分发挥小组合作的优势。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课后作业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0795" y="1051560"/>
            <a:ext cx="9630410" cy="5430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1" hangingPunct="1"/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endParaRPr lang="en-US" altLang="zh-CN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1.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案例赏析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：案例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：自行车里的数学（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pp.161-166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b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40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4000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4000" dirty="0"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视频观摩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刘伟男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：拾遗苏州码（四年级）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勇：田忌赛马（四年级）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）华应龙：正方体表面涂色问题（五年级）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）李培芳：鸽巢原理（六年级）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微课练讲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：在“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综合与实践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”主题中自选一节内容（参见内容分布），写出教学目标，有条理、分层次地归纳出主要教学内容，下次课由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名同学试讲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74045" y="4751070"/>
            <a:ext cx="76200" cy="16649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PP_MARK_KEY" val="6bb0bf28-e366-475e-a64a-624064f9a077"/>
  <p:tag name="COMMONDATA" val="eyJoZGlkIjoiN2MwNjk3YWQ3N2RmNzhjMWM0OWM3MDI0ZTJkM2E2MDU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2947</Words>
  <Application>WPS 演示</Application>
  <PresentationFormat>宽屏</PresentationFormat>
  <Paragraphs>86</Paragraphs>
  <Slides>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黑体</vt:lpstr>
      <vt:lpstr>楷体_GB2312</vt:lpstr>
      <vt:lpstr>新宋体</vt:lpstr>
      <vt:lpstr>Times New Roman</vt:lpstr>
      <vt:lpstr>Arial Unicode MS</vt:lpstr>
      <vt:lpstr>Calibri Light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公开课开题报告</dc:title>
  <dc:creator>第一PPT模板网-WWW.1PPT.COM</dc:creator>
  <cp:keywords>第一PPT模板网-WWW.1PPT.COM</cp:keywords>
  <cp:lastModifiedBy>刘红祥</cp:lastModifiedBy>
  <cp:revision>159</cp:revision>
  <dcterms:created xsi:type="dcterms:W3CDTF">2016-04-09T13:02:00Z</dcterms:created>
  <dcterms:modified xsi:type="dcterms:W3CDTF">2023-04-04T07:36:23Z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2806006674C84411B1C1993848C47E71</vt:lpwstr>
  </property>
</Properties>
</file>