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4" r:id="rId3"/>
    <p:sldId id="259" r:id="rId4"/>
    <p:sldId id="285" r:id="rId5"/>
    <p:sldId id="292" r:id="rId6"/>
    <p:sldId id="293" r:id="rId7"/>
    <p:sldId id="294" r:id="rId8"/>
    <p:sldId id="295" r:id="rId9"/>
    <p:sldId id="286" r:id="rId10"/>
    <p:sldId id="287" r:id="rId11"/>
    <p:sldId id="288" r:id="rId12"/>
    <p:sldId id="289" r:id="rId1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FFFF"/>
    <a:srgbClr val="CCFFFF"/>
    <a:srgbClr val="FFCCFF"/>
    <a:srgbClr val="49DDFB"/>
    <a:srgbClr val="FCC4F4"/>
    <a:srgbClr val="99CCFF"/>
    <a:srgbClr val="8BFFE1"/>
    <a:srgbClr val="B9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20654"/>
    <p:restoredTop sz="86350"/>
  </p:normalViewPr>
  <p:slideViewPr>
    <p:cSldViewPr showGuides="1">
      <p:cViewPr>
        <p:scale>
          <a:sx n="33" d="100"/>
          <a:sy n="33" d="100"/>
        </p:scale>
        <p:origin x="-882" y="-150"/>
      </p:cViewPr>
      <p:guideLst>
        <p:guide orient="horz" pos="2160"/>
        <p:guide pos="285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wmf"/><Relationship Id="rId7" Type="http://schemas.openxmlformats.org/officeDocument/2006/relationships/image" Target="../media/image7.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8.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wmf"/><Relationship Id="rId8" Type="http://schemas.openxmlformats.org/officeDocument/2006/relationships/oleObject" Target="../embeddings/oleObject5.bin"/><Relationship Id="rId7" Type="http://schemas.openxmlformats.org/officeDocument/2006/relationships/image" Target="../media/image3.wmf"/><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9" Type="http://schemas.openxmlformats.org/officeDocument/2006/relationships/vmlDrawing" Target="../drawings/vmlDrawing1.vml"/><Relationship Id="rId18" Type="http://schemas.openxmlformats.org/officeDocument/2006/relationships/slideLayout" Target="../slideLayouts/slideLayout2.xml"/><Relationship Id="rId17" Type="http://schemas.openxmlformats.org/officeDocument/2006/relationships/image" Target="../media/image8.wmf"/><Relationship Id="rId16" Type="http://schemas.openxmlformats.org/officeDocument/2006/relationships/oleObject" Target="../embeddings/oleObject9.bin"/><Relationship Id="rId15" Type="http://schemas.openxmlformats.org/officeDocument/2006/relationships/image" Target="../media/image7.wmf"/><Relationship Id="rId14" Type="http://schemas.openxmlformats.org/officeDocument/2006/relationships/oleObject" Target="../embeddings/oleObject8.bin"/><Relationship Id="rId13" Type="http://schemas.openxmlformats.org/officeDocument/2006/relationships/image" Target="../media/image6.wmf"/><Relationship Id="rId12" Type="http://schemas.openxmlformats.org/officeDocument/2006/relationships/oleObject" Target="../embeddings/oleObject7.bin"/><Relationship Id="rId11" Type="http://schemas.openxmlformats.org/officeDocument/2006/relationships/image" Target="../media/image5.wmf"/><Relationship Id="rId10" Type="http://schemas.openxmlformats.org/officeDocument/2006/relationships/oleObject" Target="../embeddings/oleObject6.bin"/><Relationship Id="rId1"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hyperlink" Target="tm2/ch2/2-xtk2.PPT" TargetMode="External"/><Relationship Id="rId2" Type="http://schemas.openxmlformats.org/officeDocument/2006/relationships/slide" Target="slide2.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image" Target="../media/image12.wmf"/><Relationship Id="rId4" Type="http://schemas.openxmlformats.org/officeDocument/2006/relationships/oleObject" Target="../embeddings/oleObject11.bin"/><Relationship Id="rId3" Type="http://schemas.openxmlformats.org/officeDocument/2006/relationships/image" Target="../media/image11.wmf"/><Relationship Id="rId2" Type="http://schemas.openxmlformats.org/officeDocument/2006/relationships/oleObject" Target="../embeddings/oleObject10.bin"/><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image" Target="../media/image14.wmf"/><Relationship Id="rId4" Type="http://schemas.openxmlformats.org/officeDocument/2006/relationships/oleObject" Target="../embeddings/oleObject13.bin"/><Relationship Id="rId3" Type="http://schemas.openxmlformats.org/officeDocument/2006/relationships/image" Target="../media/image13.wmf"/><Relationship Id="rId2" Type="http://schemas.openxmlformats.org/officeDocument/2006/relationships/oleObject" Target="../embeddings/oleObject12.bin"/><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image" Target="../media/image15.wmf"/><Relationship Id="rId4" Type="http://schemas.openxmlformats.org/officeDocument/2006/relationships/oleObject" Target="../embeddings/oleObject15.bin"/><Relationship Id="rId3" Type="http://schemas.openxmlformats.org/officeDocument/2006/relationships/image" Target="../media/image13.wmf"/><Relationship Id="rId2" Type="http://schemas.openxmlformats.org/officeDocument/2006/relationships/oleObject" Target="../embeddings/oleObject14.bin"/><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2.xml"/><Relationship Id="rId5" Type="http://schemas.openxmlformats.org/officeDocument/2006/relationships/image" Target="../media/image17.wmf"/><Relationship Id="rId4" Type="http://schemas.openxmlformats.org/officeDocument/2006/relationships/oleObject" Target="../embeddings/oleObject17.bin"/><Relationship Id="rId3" Type="http://schemas.openxmlformats.org/officeDocument/2006/relationships/image" Target="../media/image16.wmf"/><Relationship Id="rId2" Type="http://schemas.openxmlformats.org/officeDocument/2006/relationships/oleObject" Target="../embeddings/oleObject16.bin"/><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wmf"/><Relationship Id="rId7" Type="http://schemas.openxmlformats.org/officeDocument/2006/relationships/oleObject" Target="../embeddings/oleObject21.bin"/><Relationship Id="rId6" Type="http://schemas.openxmlformats.org/officeDocument/2006/relationships/image" Target="../media/image20.wmf"/><Relationship Id="rId5" Type="http://schemas.openxmlformats.org/officeDocument/2006/relationships/oleObject" Target="../embeddings/oleObject20.bin"/><Relationship Id="rId4" Type="http://schemas.openxmlformats.org/officeDocument/2006/relationships/image" Target="../media/image19.wmf"/><Relationship Id="rId3" Type="http://schemas.openxmlformats.org/officeDocument/2006/relationships/oleObject" Target="../embeddings/oleObject19.bin"/><Relationship Id="rId2" Type="http://schemas.openxmlformats.org/officeDocument/2006/relationships/image" Target="../media/image18.wmf"/><Relationship Id="rId10" Type="http://schemas.openxmlformats.org/officeDocument/2006/relationships/vmlDrawing" Target="../drawings/vmlDrawing6.vml"/><Relationship Id="rId1" Type="http://schemas.openxmlformats.org/officeDocument/2006/relationships/oleObject" Target="../embeddings/oleObject18.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文本占位符 31746"/>
          <p:cNvSpPr>
            <a:spLocks noGrp="1"/>
          </p:cNvSpPr>
          <p:nvPr>
            <p:ph idx="1"/>
          </p:nvPr>
        </p:nvSpPr>
        <p:spPr>
          <a:xfrm>
            <a:off x="-37147" y="1040130"/>
            <a:ext cx="8959850" cy="968375"/>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kumimoji="0" sz="2400" b="1" i="0" u="none" strike="noStrike" kern="1200" cap="none" spc="0" normalizeH="0" baseline="0" noProof="1" dirty="0">
                <a:solidFill>
                  <a:schemeClr val="tx1"/>
                </a:solidFill>
                <a:latin typeface="Times New Roman" panose="02020603050405020304" pitchFamily="18" charset="0"/>
                <a:ea typeface="+mn-ea"/>
                <a:cs typeface="+mn-cs"/>
              </a:rPr>
              <a:t>触发器是构成时序逻辑电路的基本单元，能记忆、存储一位二进制信息。触发器有一个或多个输入端，两个互补输出端</a:t>
            </a:r>
            <a:endParaRPr kumimoji="0" sz="2400" b="1" i="0" u="none" strike="noStrike" kern="1200" cap="none" spc="0" normalizeH="0" baseline="0" noProof="1" dirty="0">
              <a:solidFill>
                <a:schemeClr val="tx1"/>
              </a:solidFill>
              <a:latin typeface="Times New Roman" panose="02020603050405020304" pitchFamily="18" charset="0"/>
              <a:ea typeface="+mn-ea"/>
              <a:cs typeface="+mn-cs"/>
            </a:endParaRPr>
          </a:p>
        </p:txBody>
      </p:sp>
      <p:graphicFrame>
        <p:nvGraphicFramePr>
          <p:cNvPr id="4098" name="对象 529"/>
          <p:cNvGraphicFramePr>
            <a:graphicFrameLocks noChangeAspect="1"/>
          </p:cNvGraphicFramePr>
          <p:nvPr/>
        </p:nvGraphicFramePr>
        <p:xfrm>
          <a:off x="8065453" y="1637030"/>
          <a:ext cx="298450" cy="371475"/>
        </p:xfrm>
        <a:graphic>
          <a:graphicData uri="http://schemas.openxmlformats.org/presentationml/2006/ole">
            <mc:AlternateContent xmlns:mc="http://schemas.openxmlformats.org/markup-compatibility/2006">
              <mc:Choice xmlns:v="urn:schemas-microsoft-com:vml" Requires="v">
                <p:oleObj spid="_x0000_s3082" name="" r:id="rId1" imgW="152400" imgH="190500" progId="Equation.3">
                  <p:embed/>
                </p:oleObj>
              </mc:Choice>
              <mc:Fallback>
                <p:oleObj name="" r:id="rId1" imgW="152400" imgH="190500" progId="Equation.3">
                  <p:embed/>
                  <p:pic>
                    <p:nvPicPr>
                      <p:cNvPr id="0" name="图片 3081"/>
                      <p:cNvPicPr/>
                      <p:nvPr/>
                    </p:nvPicPr>
                    <p:blipFill>
                      <a:blip r:embed="rId2"/>
                      <a:stretch>
                        <a:fillRect/>
                      </a:stretch>
                    </p:blipFill>
                    <p:spPr>
                      <a:xfrm>
                        <a:off x="8065453" y="1637030"/>
                        <a:ext cx="298450" cy="371475"/>
                      </a:xfrm>
                      <a:prstGeom prst="rect">
                        <a:avLst/>
                      </a:prstGeom>
                      <a:noFill/>
                      <a:ln w="38100">
                        <a:noFill/>
                        <a:miter/>
                      </a:ln>
                    </p:spPr>
                  </p:pic>
                </p:oleObj>
              </mc:Fallback>
            </mc:AlternateContent>
          </a:graphicData>
        </a:graphic>
      </p:graphicFrame>
      <p:graphicFrame>
        <p:nvGraphicFramePr>
          <p:cNvPr id="4099" name="对象 530"/>
          <p:cNvGraphicFramePr>
            <a:graphicFrameLocks noChangeAspect="1"/>
          </p:cNvGraphicFramePr>
          <p:nvPr/>
        </p:nvGraphicFramePr>
        <p:xfrm>
          <a:off x="8363903" y="1548130"/>
          <a:ext cx="352425" cy="460375"/>
        </p:xfrm>
        <a:graphic>
          <a:graphicData uri="http://schemas.openxmlformats.org/presentationml/2006/ole">
            <mc:AlternateContent xmlns:mc="http://schemas.openxmlformats.org/markup-compatibility/2006">
              <mc:Choice xmlns:v="urn:schemas-microsoft-com:vml" Requires="v">
                <p:oleObj spid="_x0000_s3079" name="" r:id="rId3" imgW="165100" imgH="215900" progId="Equation.3">
                  <p:embed/>
                </p:oleObj>
              </mc:Choice>
              <mc:Fallback>
                <p:oleObj name="" r:id="rId3" imgW="165100" imgH="215900" progId="Equation.3">
                  <p:embed/>
                  <p:pic>
                    <p:nvPicPr>
                      <p:cNvPr id="0" name="图片 3078"/>
                      <p:cNvPicPr/>
                      <p:nvPr/>
                    </p:nvPicPr>
                    <p:blipFill>
                      <a:blip r:embed="rId4"/>
                      <a:stretch>
                        <a:fillRect/>
                      </a:stretch>
                    </p:blipFill>
                    <p:spPr>
                      <a:xfrm>
                        <a:off x="8363903" y="1548130"/>
                        <a:ext cx="352425" cy="460375"/>
                      </a:xfrm>
                      <a:prstGeom prst="rect">
                        <a:avLst/>
                      </a:prstGeom>
                      <a:noFill/>
                      <a:ln w="38100">
                        <a:noFill/>
                        <a:miter/>
                      </a:ln>
                    </p:spPr>
                  </p:pic>
                </p:oleObj>
              </mc:Fallback>
            </mc:AlternateContent>
          </a:graphicData>
        </a:graphic>
      </p:graphicFrame>
      <p:sp>
        <p:nvSpPr>
          <p:cNvPr id="8" name="文本占位符 31746"/>
          <p:cNvSpPr>
            <a:spLocks noGrp="1"/>
          </p:cNvSpPr>
          <p:nvPr/>
        </p:nvSpPr>
        <p:spPr>
          <a:xfrm>
            <a:off x="-37147" y="2008505"/>
            <a:ext cx="7424738" cy="6604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lang="en-US" altLang="zh-CN" sz="2400" b="1" strike="noStrike"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sz="2400" b="1" strike="noStrike" noProof="1" dirty="0">
                <a:latin typeface="Times New Roman" panose="02020603050405020304" pitchFamily="18" charset="0"/>
                <a:ea typeface="+mn-ea"/>
                <a:cs typeface="+mn-cs"/>
              </a:rPr>
              <a:t>通常定义     端状态为触发器的输出状态</a:t>
            </a:r>
            <a:r>
              <a:rPr lang="zh-CN" sz="2400" b="1" strike="noStrike" noProof="1" dirty="0">
                <a:latin typeface="Times New Roman" panose="02020603050405020304" pitchFamily="18" charset="0"/>
                <a:ea typeface="+mn-ea"/>
                <a:cs typeface="+mn-cs"/>
              </a:rPr>
              <a:t>。</a:t>
            </a:r>
            <a:endParaRPr lang="zh-CN" sz="2400" b="1" strike="noStrike" noProof="1" dirty="0">
              <a:latin typeface="Times New Roman" panose="02020603050405020304" pitchFamily="18" charset="0"/>
            </a:endParaRPr>
          </a:p>
        </p:txBody>
      </p:sp>
      <p:graphicFrame>
        <p:nvGraphicFramePr>
          <p:cNvPr id="4101" name="对象 529"/>
          <p:cNvGraphicFramePr>
            <a:graphicFrameLocks noChangeAspect="1"/>
          </p:cNvGraphicFramePr>
          <p:nvPr/>
        </p:nvGraphicFramePr>
        <p:xfrm>
          <a:off x="1675765" y="2152968"/>
          <a:ext cx="296863" cy="371475"/>
        </p:xfrm>
        <a:graphic>
          <a:graphicData uri="http://schemas.openxmlformats.org/presentationml/2006/ole">
            <mc:AlternateContent xmlns:mc="http://schemas.openxmlformats.org/markup-compatibility/2006">
              <mc:Choice xmlns:v="urn:schemas-microsoft-com:vml" Requires="v">
                <p:oleObj spid="_x0000_s3080" name="" r:id="rId5" imgW="152400" imgH="190500" progId="Equation.3">
                  <p:embed/>
                </p:oleObj>
              </mc:Choice>
              <mc:Fallback>
                <p:oleObj name="" r:id="rId5" imgW="152400" imgH="190500" progId="Equation.3">
                  <p:embed/>
                  <p:pic>
                    <p:nvPicPr>
                      <p:cNvPr id="0" name="图片 3079"/>
                      <p:cNvPicPr/>
                      <p:nvPr/>
                    </p:nvPicPr>
                    <p:blipFill>
                      <a:blip r:embed="rId2"/>
                      <a:stretch>
                        <a:fillRect/>
                      </a:stretch>
                    </p:blipFill>
                    <p:spPr>
                      <a:xfrm>
                        <a:off x="1675765" y="2152968"/>
                        <a:ext cx="296863" cy="371475"/>
                      </a:xfrm>
                      <a:prstGeom prst="rect">
                        <a:avLst/>
                      </a:prstGeom>
                      <a:noFill/>
                      <a:ln w="38100">
                        <a:noFill/>
                        <a:miter/>
                      </a:ln>
                    </p:spPr>
                  </p:pic>
                </p:oleObj>
              </mc:Fallback>
            </mc:AlternateContent>
          </a:graphicData>
        </a:graphic>
      </p:graphicFrame>
      <p:graphicFrame>
        <p:nvGraphicFramePr>
          <p:cNvPr id="4102" name="对象 523"/>
          <p:cNvGraphicFramePr>
            <a:graphicFrameLocks noChangeAspect="1"/>
          </p:cNvGraphicFramePr>
          <p:nvPr/>
        </p:nvGraphicFramePr>
        <p:xfrm>
          <a:off x="761365" y="2524443"/>
          <a:ext cx="927100" cy="512762"/>
        </p:xfrm>
        <a:graphic>
          <a:graphicData uri="http://schemas.openxmlformats.org/presentationml/2006/ole">
            <mc:AlternateContent xmlns:mc="http://schemas.openxmlformats.org/markup-compatibility/2006">
              <mc:Choice xmlns:v="urn:schemas-microsoft-com:vml" Requires="v">
                <p:oleObj spid="_x0000_s3077" name="" r:id="rId6" imgW="342900" imgH="190500" progId="Equation.3">
                  <p:embed/>
                </p:oleObj>
              </mc:Choice>
              <mc:Fallback>
                <p:oleObj name="" r:id="rId6" imgW="342900" imgH="190500" progId="Equation.3">
                  <p:embed/>
                  <p:pic>
                    <p:nvPicPr>
                      <p:cNvPr id="0" name="图片 3076"/>
                      <p:cNvPicPr/>
                      <p:nvPr/>
                    </p:nvPicPr>
                    <p:blipFill>
                      <a:blip r:embed="rId7"/>
                      <a:stretch>
                        <a:fillRect/>
                      </a:stretch>
                    </p:blipFill>
                    <p:spPr>
                      <a:xfrm>
                        <a:off x="761365" y="2524443"/>
                        <a:ext cx="927100" cy="512762"/>
                      </a:xfrm>
                      <a:prstGeom prst="rect">
                        <a:avLst/>
                      </a:prstGeom>
                      <a:noFill/>
                      <a:ln w="38100">
                        <a:noFill/>
                        <a:miter/>
                      </a:ln>
                    </p:spPr>
                  </p:pic>
                </p:oleObj>
              </mc:Fallback>
            </mc:AlternateContent>
          </a:graphicData>
        </a:graphic>
      </p:graphicFrame>
      <p:graphicFrame>
        <p:nvGraphicFramePr>
          <p:cNvPr id="4103" name="对象 524"/>
          <p:cNvGraphicFramePr>
            <a:graphicFrameLocks noChangeAspect="1"/>
          </p:cNvGraphicFramePr>
          <p:nvPr/>
        </p:nvGraphicFramePr>
        <p:xfrm>
          <a:off x="1972628" y="2524443"/>
          <a:ext cx="974725" cy="552450"/>
        </p:xfrm>
        <a:graphic>
          <a:graphicData uri="http://schemas.openxmlformats.org/presentationml/2006/ole">
            <mc:AlternateContent xmlns:mc="http://schemas.openxmlformats.org/markup-compatibility/2006">
              <mc:Choice xmlns:v="urn:schemas-microsoft-com:vml" Requires="v">
                <p:oleObj spid="_x0000_s3081" name="" r:id="rId8" imgW="381000" imgH="215900" progId="Equation.3">
                  <p:embed/>
                </p:oleObj>
              </mc:Choice>
              <mc:Fallback>
                <p:oleObj name="" r:id="rId8" imgW="381000" imgH="215900" progId="Equation.3">
                  <p:embed/>
                  <p:pic>
                    <p:nvPicPr>
                      <p:cNvPr id="0" name="图片 3080"/>
                      <p:cNvPicPr/>
                      <p:nvPr/>
                    </p:nvPicPr>
                    <p:blipFill>
                      <a:blip r:embed="rId9"/>
                      <a:stretch>
                        <a:fillRect/>
                      </a:stretch>
                    </p:blipFill>
                    <p:spPr>
                      <a:xfrm>
                        <a:off x="1972628" y="2524443"/>
                        <a:ext cx="974725" cy="552450"/>
                      </a:xfrm>
                      <a:prstGeom prst="rect">
                        <a:avLst/>
                      </a:prstGeom>
                      <a:noFill/>
                      <a:ln w="38100">
                        <a:noFill/>
                        <a:miter/>
                      </a:ln>
                    </p:spPr>
                  </p:pic>
                </p:oleObj>
              </mc:Fallback>
            </mc:AlternateContent>
          </a:graphicData>
        </a:graphic>
      </p:graphicFrame>
      <p:graphicFrame>
        <p:nvGraphicFramePr>
          <p:cNvPr id="4104" name="对象 525"/>
          <p:cNvGraphicFramePr>
            <a:graphicFrameLocks noChangeAspect="1"/>
          </p:cNvGraphicFramePr>
          <p:nvPr/>
        </p:nvGraphicFramePr>
        <p:xfrm>
          <a:off x="686753" y="3211830"/>
          <a:ext cx="995362" cy="512763"/>
        </p:xfrm>
        <a:graphic>
          <a:graphicData uri="http://schemas.openxmlformats.org/presentationml/2006/ole">
            <mc:AlternateContent xmlns:mc="http://schemas.openxmlformats.org/markup-compatibility/2006">
              <mc:Choice xmlns:v="urn:schemas-microsoft-com:vml" Requires="v">
                <p:oleObj spid="_x0000_s3076" name="" r:id="rId10" imgW="368300" imgH="190500" progId="Equation.3">
                  <p:embed/>
                </p:oleObj>
              </mc:Choice>
              <mc:Fallback>
                <p:oleObj name="" r:id="rId10" imgW="368300" imgH="190500" progId="Equation.3">
                  <p:embed/>
                  <p:pic>
                    <p:nvPicPr>
                      <p:cNvPr id="0" name="图片 3075"/>
                      <p:cNvPicPr/>
                      <p:nvPr/>
                    </p:nvPicPr>
                    <p:blipFill>
                      <a:blip r:embed="rId11"/>
                      <a:stretch>
                        <a:fillRect/>
                      </a:stretch>
                    </p:blipFill>
                    <p:spPr>
                      <a:xfrm>
                        <a:off x="686753" y="3211830"/>
                        <a:ext cx="995362" cy="512763"/>
                      </a:xfrm>
                      <a:prstGeom prst="rect">
                        <a:avLst/>
                      </a:prstGeom>
                      <a:noFill/>
                      <a:ln w="38100">
                        <a:noFill/>
                        <a:miter/>
                      </a:ln>
                    </p:spPr>
                  </p:pic>
                </p:oleObj>
              </mc:Fallback>
            </mc:AlternateContent>
          </a:graphicData>
        </a:graphic>
      </p:graphicFrame>
      <p:graphicFrame>
        <p:nvGraphicFramePr>
          <p:cNvPr id="4105" name="对象 526"/>
          <p:cNvGraphicFramePr>
            <a:graphicFrameLocks noChangeAspect="1"/>
          </p:cNvGraphicFramePr>
          <p:nvPr/>
        </p:nvGraphicFramePr>
        <p:xfrm>
          <a:off x="2037715" y="3172143"/>
          <a:ext cx="909638" cy="552450"/>
        </p:xfrm>
        <a:graphic>
          <a:graphicData uri="http://schemas.openxmlformats.org/presentationml/2006/ole">
            <mc:AlternateContent xmlns:mc="http://schemas.openxmlformats.org/markup-compatibility/2006">
              <mc:Choice xmlns:v="urn:schemas-microsoft-com:vml" Requires="v">
                <p:oleObj spid="_x0000_s3083" name="" r:id="rId12" imgW="355600" imgH="215900" progId="Equation.3">
                  <p:embed/>
                </p:oleObj>
              </mc:Choice>
              <mc:Fallback>
                <p:oleObj name="" r:id="rId12" imgW="355600" imgH="215900" progId="Equation.3">
                  <p:embed/>
                  <p:pic>
                    <p:nvPicPr>
                      <p:cNvPr id="0" name="图片 3082"/>
                      <p:cNvPicPr/>
                      <p:nvPr/>
                    </p:nvPicPr>
                    <p:blipFill>
                      <a:blip r:embed="rId13"/>
                      <a:stretch>
                        <a:fillRect/>
                      </a:stretch>
                    </p:blipFill>
                    <p:spPr>
                      <a:xfrm>
                        <a:off x="2037715" y="3172143"/>
                        <a:ext cx="909638" cy="552450"/>
                      </a:xfrm>
                      <a:prstGeom prst="rect">
                        <a:avLst/>
                      </a:prstGeom>
                      <a:noFill/>
                      <a:ln w="38100">
                        <a:noFill/>
                        <a:miter/>
                      </a:ln>
                    </p:spPr>
                  </p:pic>
                </p:oleObj>
              </mc:Fallback>
            </mc:AlternateContent>
          </a:graphicData>
        </a:graphic>
      </p:graphicFrame>
      <p:sp>
        <p:nvSpPr>
          <p:cNvPr id="18" name="文本占位符 31746"/>
          <p:cNvSpPr>
            <a:spLocks noGrp="1"/>
          </p:cNvSpPr>
          <p:nvPr/>
        </p:nvSpPr>
        <p:spPr>
          <a:xfrm>
            <a:off x="3299778" y="2524443"/>
            <a:ext cx="2460625" cy="64293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称触发器为1态</a:t>
            </a:r>
            <a:endPar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ndParaRPr>
          </a:p>
        </p:txBody>
      </p:sp>
      <p:sp>
        <p:nvSpPr>
          <p:cNvPr id="19" name="文本占位符 31746"/>
          <p:cNvSpPr>
            <a:spLocks noGrp="1"/>
          </p:cNvSpPr>
          <p:nvPr/>
        </p:nvSpPr>
        <p:spPr>
          <a:xfrm>
            <a:off x="3299778" y="3146743"/>
            <a:ext cx="2460625" cy="64293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称触发器为</a:t>
            </a:r>
            <a:r>
              <a:rPr lang="en-US"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0</a:t>
            </a:r>
            <a:r>
              <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态</a:t>
            </a:r>
            <a:endPar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ndParaRPr>
          </a:p>
        </p:txBody>
      </p:sp>
      <p:sp>
        <p:nvSpPr>
          <p:cNvPr id="20" name="文本占位符 31746"/>
          <p:cNvSpPr>
            <a:spLocks noGrp="1"/>
          </p:cNvSpPr>
          <p:nvPr/>
        </p:nvSpPr>
        <p:spPr>
          <a:xfrm>
            <a:off x="-37147" y="3724593"/>
            <a:ext cx="8959850" cy="155733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lang="en-US" altLang="zh-CN" sz="2400" b="1" strike="noStrike"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sz="2400" b="1" strike="noStrike" noProof="1" dirty="0">
                <a:latin typeface="Times New Roman" panose="02020603050405020304" pitchFamily="18" charset="0"/>
                <a:ea typeface="+mn-ea"/>
                <a:cs typeface="+mn-cs"/>
              </a:rPr>
              <a:t>在无输入信号作用时，触发器状态是稳定的；当输入信号到来并满足一定逻辑关系时，输出端能从一种稳定状态转换到另一种稳定状态，因此触发器也称</a:t>
            </a:r>
            <a:r>
              <a:rPr sz="2400"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mn-cs"/>
              </a:rPr>
              <a:t>双稳态触发器</a:t>
            </a:r>
            <a:r>
              <a:rPr sz="2400" b="1" strike="noStrike" noProof="1" dirty="0">
                <a:latin typeface="Times New Roman" panose="02020603050405020304" pitchFamily="18" charset="0"/>
                <a:ea typeface="+mn-ea"/>
                <a:cs typeface="+mn-cs"/>
              </a:rPr>
              <a:t>。</a:t>
            </a:r>
            <a:endParaRPr sz="2400" b="1" strike="noStrike" noProof="1" dirty="0">
              <a:latin typeface="Times New Roman" panose="02020603050405020304" pitchFamily="18" charset="0"/>
            </a:endParaRPr>
          </a:p>
        </p:txBody>
      </p:sp>
      <p:sp>
        <p:nvSpPr>
          <p:cNvPr id="21" name="文本占位符 31746"/>
          <p:cNvSpPr>
            <a:spLocks noGrp="1"/>
          </p:cNvSpPr>
          <p:nvPr/>
        </p:nvSpPr>
        <p:spPr>
          <a:xfrm>
            <a:off x="213678" y="5281930"/>
            <a:ext cx="8958263" cy="7016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lang="en-US" altLang="zh-CN" sz="2400" b="1" strike="noStrike"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sz="2400" b="1" strike="noStrike" noProof="1" dirty="0">
                <a:latin typeface="Times New Roman" panose="02020603050405020304" pitchFamily="18" charset="0"/>
                <a:ea typeface="+mn-ea"/>
                <a:cs typeface="+mn-cs"/>
              </a:rPr>
              <a:t>把输入信号作用之前的状态称为现态，用       表示</a:t>
            </a:r>
            <a:r>
              <a:rPr lang="zh-CN" sz="2400" b="1" strike="noStrike" noProof="1" dirty="0">
                <a:latin typeface="Times New Roman" panose="02020603050405020304" pitchFamily="18" charset="0"/>
                <a:ea typeface="+mn-ea"/>
                <a:cs typeface="+mn-cs"/>
              </a:rPr>
              <a:t>。</a:t>
            </a:r>
            <a:endParaRPr lang="zh-CN" sz="2400" b="1" strike="noStrike" noProof="1" dirty="0">
              <a:latin typeface="Times New Roman" panose="02020603050405020304" pitchFamily="18" charset="0"/>
            </a:endParaRPr>
          </a:p>
        </p:txBody>
      </p:sp>
      <p:sp>
        <p:nvSpPr>
          <p:cNvPr id="22" name="文本占位符 31746"/>
          <p:cNvSpPr>
            <a:spLocks noGrp="1"/>
          </p:cNvSpPr>
          <p:nvPr/>
        </p:nvSpPr>
        <p:spPr>
          <a:xfrm>
            <a:off x="267653" y="5781993"/>
            <a:ext cx="8958263" cy="70008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lang="en-US" altLang="zh-CN" sz="2400" b="1" strike="noStrike"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sz="2400" b="1" strike="noStrike" noProof="1" dirty="0">
                <a:latin typeface="Times New Roman" panose="02020603050405020304" pitchFamily="18" charset="0"/>
                <a:ea typeface="+mn-ea"/>
                <a:cs typeface="+mn-cs"/>
              </a:rPr>
              <a:t>输入信号作用之后的状态称为次态，</a:t>
            </a:r>
            <a:r>
              <a:rPr sz="2400" b="1" strike="noStrike" noProof="1" dirty="0">
                <a:latin typeface="Times New Roman" panose="02020603050405020304" pitchFamily="18" charset="0"/>
                <a:ea typeface="+mn-ea"/>
                <a:cs typeface="+mn-cs"/>
              </a:rPr>
              <a:t>用            表示</a:t>
            </a:r>
            <a:r>
              <a:rPr lang="zh-CN" sz="2400" b="1" strike="noStrike" noProof="1" dirty="0">
                <a:latin typeface="Times New Roman" panose="02020603050405020304" pitchFamily="18" charset="0"/>
                <a:ea typeface="+mn-ea"/>
                <a:cs typeface="+mn-cs"/>
              </a:rPr>
              <a:t>。</a:t>
            </a:r>
            <a:endParaRPr lang="zh-CN" sz="2400" b="1" strike="noStrike" noProof="1" dirty="0">
              <a:latin typeface="Times New Roman" panose="02020603050405020304" pitchFamily="18" charset="0"/>
            </a:endParaRPr>
          </a:p>
        </p:txBody>
      </p:sp>
      <p:graphicFrame>
        <p:nvGraphicFramePr>
          <p:cNvPr id="4111" name="对象 533"/>
          <p:cNvGraphicFramePr>
            <a:graphicFrameLocks noChangeAspect="1"/>
          </p:cNvGraphicFramePr>
          <p:nvPr/>
        </p:nvGraphicFramePr>
        <p:xfrm>
          <a:off x="6004878" y="5035868"/>
          <a:ext cx="549275" cy="746125"/>
        </p:xfrm>
        <a:graphic>
          <a:graphicData uri="http://schemas.openxmlformats.org/presentationml/2006/ole">
            <mc:AlternateContent xmlns:mc="http://schemas.openxmlformats.org/markup-compatibility/2006">
              <mc:Choice xmlns:v="urn:schemas-microsoft-com:vml" Requires="v">
                <p:oleObj spid="_x0000_s3084" name="" r:id="rId14" imgW="215900" imgH="279400" progId="Equation.3">
                  <p:embed/>
                </p:oleObj>
              </mc:Choice>
              <mc:Fallback>
                <p:oleObj name="" r:id="rId14" imgW="215900" imgH="279400" progId="Equation.3">
                  <p:embed/>
                  <p:pic>
                    <p:nvPicPr>
                      <p:cNvPr id="0" name="图片 3083"/>
                      <p:cNvPicPr/>
                      <p:nvPr/>
                    </p:nvPicPr>
                    <p:blipFill>
                      <a:blip r:embed="rId15"/>
                      <a:stretch>
                        <a:fillRect/>
                      </a:stretch>
                    </p:blipFill>
                    <p:spPr>
                      <a:xfrm>
                        <a:off x="6004878" y="5035868"/>
                        <a:ext cx="549275" cy="746125"/>
                      </a:xfrm>
                      <a:prstGeom prst="rect">
                        <a:avLst/>
                      </a:prstGeom>
                      <a:noFill/>
                      <a:ln w="38100">
                        <a:noFill/>
                        <a:miter/>
                      </a:ln>
                    </p:spPr>
                  </p:pic>
                </p:oleObj>
              </mc:Fallback>
            </mc:AlternateContent>
          </a:graphicData>
        </a:graphic>
      </p:graphicFrame>
      <p:graphicFrame>
        <p:nvGraphicFramePr>
          <p:cNvPr id="4112" name="对象 709"/>
          <p:cNvGraphicFramePr>
            <a:graphicFrameLocks noChangeAspect="1"/>
          </p:cNvGraphicFramePr>
          <p:nvPr/>
        </p:nvGraphicFramePr>
        <p:xfrm>
          <a:off x="5652453" y="5612130"/>
          <a:ext cx="1027112" cy="746125"/>
        </p:xfrm>
        <a:graphic>
          <a:graphicData uri="http://schemas.openxmlformats.org/presentationml/2006/ole">
            <mc:AlternateContent xmlns:mc="http://schemas.openxmlformats.org/markup-compatibility/2006">
              <mc:Choice xmlns:v="urn:schemas-microsoft-com:vml" Requires="v">
                <p:oleObj spid="_x0000_s3078" name="" r:id="rId16" imgW="381000" imgH="279400" progId="Equation.3">
                  <p:embed/>
                </p:oleObj>
              </mc:Choice>
              <mc:Fallback>
                <p:oleObj name="" r:id="rId16" imgW="381000" imgH="279400" progId="Equation.3">
                  <p:embed/>
                  <p:pic>
                    <p:nvPicPr>
                      <p:cNvPr id="0" name="图片 3077"/>
                      <p:cNvPicPr/>
                      <p:nvPr/>
                    </p:nvPicPr>
                    <p:blipFill>
                      <a:blip r:embed="rId17"/>
                      <a:stretch>
                        <a:fillRect/>
                      </a:stretch>
                    </p:blipFill>
                    <p:spPr>
                      <a:xfrm>
                        <a:off x="5652453" y="5612130"/>
                        <a:ext cx="1027112" cy="746125"/>
                      </a:xfrm>
                      <a:prstGeom prst="rect">
                        <a:avLst/>
                      </a:prstGeom>
                      <a:noFill/>
                      <a:ln w="38100">
                        <a:noFill/>
                        <a:miter/>
                      </a:ln>
                    </p:spPr>
                  </p:pic>
                </p:oleObj>
              </mc:Fallback>
            </mc:AlternateContent>
          </a:graphicData>
        </a:graphic>
      </p:graphicFrame>
      <p:sp>
        <p:nvSpPr>
          <p:cNvPr id="6145" name="标题 32769"/>
          <p:cNvSpPr>
            <a:spLocks noGrp="1"/>
          </p:cNvSpPr>
          <p:nvPr>
            <p:ph type="title"/>
          </p:nvPr>
        </p:nvSpPr>
        <p:spPr>
          <a:xfrm>
            <a:off x="719138" y="0"/>
            <a:ext cx="7793037" cy="1143000"/>
          </a:xfrm>
        </p:spPr>
        <p:txBody>
          <a:bodyPr anchor="b"/>
          <a:p>
            <a:pPr algn="ctr"/>
            <a:r>
              <a:rPr lang="en-US" altLang="zh-CN" sz="3200" b="1" dirty="0">
                <a:solidFill>
                  <a:schemeClr val="tx1"/>
                </a:solidFill>
                <a:latin typeface="华文新魏" panose="02010800040101010101" pitchFamily="2" charset="-122"/>
                <a:ea typeface="华文新魏" panose="02010800040101010101" pitchFamily="2" charset="-122"/>
              </a:rPr>
              <a:t>3.1  </a:t>
            </a:r>
            <a:r>
              <a:rPr lang="zh-CN" altLang="en-US" sz="3200" b="1" dirty="0">
                <a:solidFill>
                  <a:schemeClr val="tx1"/>
                </a:solidFill>
                <a:latin typeface="华文新魏" panose="02010800040101010101" pitchFamily="2" charset="-122"/>
                <a:ea typeface="华文新魏" panose="02010800040101010101" pitchFamily="2" charset="-122"/>
              </a:rPr>
              <a:t>基本</a:t>
            </a:r>
            <a:r>
              <a:rPr lang="en-US" altLang="zh-CN" sz="3200" b="1" dirty="0">
                <a:solidFill>
                  <a:schemeClr val="tx1"/>
                </a:solidFill>
                <a:latin typeface="华文新魏" panose="02010800040101010101" pitchFamily="2" charset="-122"/>
                <a:ea typeface="华文新魏" panose="02010800040101010101" pitchFamily="2" charset="-122"/>
              </a:rPr>
              <a:t>RS</a:t>
            </a:r>
            <a:r>
              <a:rPr lang="zh-CN" altLang="en-US" sz="3200" b="1" dirty="0">
                <a:solidFill>
                  <a:schemeClr val="tx1"/>
                </a:solidFill>
                <a:latin typeface="华文新魏" panose="02010800040101010101" pitchFamily="2" charset="-122"/>
                <a:ea typeface="华文新魏" panose="02010800040101010101" pitchFamily="2" charset="-122"/>
              </a:rPr>
              <a:t>触发器</a:t>
            </a:r>
            <a:endParaRPr lang="zh-CN" altLang="en-US" sz="3200" b="1" dirty="0">
              <a:solidFill>
                <a:schemeClr val="tx1"/>
              </a:solidFill>
              <a:latin typeface="华文新魏" panose="02010800040101010101" pitchFamily="2" charset="-122"/>
              <a:ea typeface="华文新魏" panose="02010800040101010101" pitchFamily="2" charset="-122"/>
            </a:endParaRP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xfrm>
            <a:off x="539750" y="188913"/>
            <a:ext cx="7793038" cy="11430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3.1.2</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或非门构成的基本</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RS</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触发器</a:t>
            </a:r>
            <a:r>
              <a:rPr kumimoji="0" lang="zh-CN" altLang="en-US" sz="3200" b="1" i="0" u="none" strike="noStrike" kern="1200" cap="none" spc="0" normalizeH="0" baseline="0" noProof="1" dirty="0">
                <a:solidFill>
                  <a:schemeClr val="tx2"/>
                </a:solidFill>
                <a:latin typeface="宋体" panose="02010600030101010101" pitchFamily="2" charset="-122"/>
                <a:ea typeface="+mj-ea"/>
                <a:cs typeface="+mj-cs"/>
              </a:rPr>
              <a:t> </a:t>
            </a:r>
            <a:endParaRPr kumimoji="0" lang="zh-CN" altLang="en-US" sz="3200" b="1" i="0" u="none" strike="noStrike" kern="1200" cap="none" spc="0" normalizeH="0" baseline="0" noProof="1">
              <a:solidFill>
                <a:schemeClr val="tx2"/>
              </a:solidFill>
              <a:latin typeface="宋体" panose="02010600030101010101" pitchFamily="2" charset="-122"/>
              <a:ea typeface="+mj-ea"/>
              <a:cs typeface="+mj-cs"/>
            </a:endParaRPr>
          </a:p>
        </p:txBody>
      </p:sp>
      <p:sp>
        <p:nvSpPr>
          <p:cNvPr id="13314" name="文本框 38939"/>
          <p:cNvSpPr txBox="1"/>
          <p:nvPr/>
        </p:nvSpPr>
        <p:spPr>
          <a:xfrm>
            <a:off x="2908300" y="5199063"/>
            <a:ext cx="925513" cy="385762"/>
          </a:xfrm>
          <a:prstGeom prst="rect">
            <a:avLst/>
          </a:prstGeom>
          <a:noFill/>
          <a:ln w="38100">
            <a:noFill/>
          </a:ln>
        </p:spPr>
        <p:txBody>
          <a:bodyPr lIns="18000" tIns="18000" rIns="18000" bIns="18000" anchor="t"/>
          <a:p>
            <a:pPr algn="just" eaLnBrk="0" hangingPunct="0"/>
            <a:endParaRPr lang="zh-CN" altLang="zh-CN" sz="2000" b="1" i="1" dirty="0">
              <a:latin typeface="Times New Roman" panose="02020603050405020304" pitchFamily="18" charset="0"/>
              <a:ea typeface="宋体" panose="02010600030101010101" pitchFamily="2" charset="-122"/>
            </a:endParaRPr>
          </a:p>
        </p:txBody>
      </p:sp>
      <p:sp>
        <p:nvSpPr>
          <p:cNvPr id="13315" name="文本框 38940"/>
          <p:cNvSpPr txBox="1"/>
          <p:nvPr/>
        </p:nvSpPr>
        <p:spPr>
          <a:xfrm>
            <a:off x="6629400" y="5127625"/>
            <a:ext cx="925513" cy="384175"/>
          </a:xfrm>
          <a:prstGeom prst="rect">
            <a:avLst/>
          </a:prstGeom>
          <a:noFill/>
          <a:ln w="38100">
            <a:noFill/>
          </a:ln>
        </p:spPr>
        <p:txBody>
          <a:bodyPr lIns="18000" tIns="18000" rIns="18000" bIns="18000" anchor="t"/>
          <a:p>
            <a:pPr algn="just" eaLnBrk="0" hangingPunct="0"/>
            <a:endParaRPr lang="zh-CN" altLang="zh-CN" sz="2000" b="1" i="1" dirty="0">
              <a:latin typeface="Times New Roman" panose="02020603050405020304" pitchFamily="18" charset="0"/>
              <a:ea typeface="宋体" panose="02010600030101010101" pitchFamily="2" charset="-122"/>
            </a:endParaRPr>
          </a:p>
        </p:txBody>
      </p:sp>
      <p:pic>
        <p:nvPicPr>
          <p:cNvPr id="13317" name="图片 2"/>
          <p:cNvPicPr>
            <a:picLocks noChangeAspect="1"/>
          </p:cNvPicPr>
          <p:nvPr/>
        </p:nvPicPr>
        <p:blipFill>
          <a:blip r:embed="rId1"/>
          <a:stretch>
            <a:fillRect/>
          </a:stretch>
        </p:blipFill>
        <p:spPr>
          <a:xfrm>
            <a:off x="5216525" y="2727325"/>
            <a:ext cx="2852738" cy="1711325"/>
          </a:xfrm>
          <a:prstGeom prst="rect">
            <a:avLst/>
          </a:prstGeom>
          <a:noFill/>
          <a:ln w="9525">
            <a:noFill/>
          </a:ln>
        </p:spPr>
      </p:pic>
      <p:sp>
        <p:nvSpPr>
          <p:cNvPr id="39048" name="椭圆形标注 39047"/>
          <p:cNvSpPr/>
          <p:nvPr/>
        </p:nvSpPr>
        <p:spPr>
          <a:xfrm>
            <a:off x="4408805" y="1838960"/>
            <a:ext cx="2657475" cy="796290"/>
          </a:xfrm>
          <a:prstGeom prst="wedgeEllipseCallout">
            <a:avLst>
              <a:gd name="adj1" fmla="val -1639"/>
              <a:gd name="adj2" fmla="val 106449"/>
            </a:avLst>
          </a:prstGeom>
          <a:solidFill>
            <a:srgbClr val="FFFF99"/>
          </a:solidFill>
          <a:ln w="38100" cap="flat" cmpd="sng">
            <a:solidFill>
              <a:schemeClr val="tx2"/>
            </a:solidFill>
            <a:prstDash val="solid"/>
            <a:miter/>
            <a:headEnd type="none" w="med" len="med"/>
            <a:tailEnd type="none" w="med" len="med"/>
          </a:ln>
        </p:spPr>
        <p:txBody>
          <a:bodyPr anchor="t"/>
          <a:p>
            <a:pPr algn="ctr"/>
            <a:r>
              <a:rPr lang="zh-CN" altLang="zh-CN" sz="2000" b="1" dirty="0">
                <a:solidFill>
                  <a:schemeClr val="tx2"/>
                </a:solidFill>
                <a:latin typeface="Times New Roman" panose="02020603050405020304" pitchFamily="18" charset="0"/>
                <a:ea typeface="宋体" panose="02010600030101010101" pitchFamily="2" charset="-122"/>
              </a:rPr>
              <a:t>置1端</a:t>
            </a:r>
            <a:r>
              <a:rPr lang="zh-CN" altLang="en-US" sz="2000" b="1" dirty="0">
                <a:solidFill>
                  <a:schemeClr val="tx2"/>
                </a:solidFill>
                <a:latin typeface="Times New Roman" panose="02020603050405020304" pitchFamily="18" charset="0"/>
                <a:ea typeface="宋体" panose="02010600030101010101" pitchFamily="2" charset="-122"/>
              </a:rPr>
              <a:t>（置位端</a:t>
            </a:r>
            <a:r>
              <a:rPr lang="zh-CN" altLang="en-US" sz="2000" b="1">
                <a:solidFill>
                  <a:schemeClr val="tx2"/>
                </a:solidFill>
                <a:latin typeface="Times New Roman" panose="02020603050405020304" pitchFamily="18" charset="0"/>
                <a:ea typeface="宋体" panose="02010600030101010101" pitchFamily="2" charset="-122"/>
              </a:rPr>
              <a:t>）</a:t>
            </a:r>
            <a:endParaRPr lang="zh-CN" altLang="en-US" sz="2000" b="1">
              <a:solidFill>
                <a:schemeClr val="tx2"/>
              </a:solidFill>
              <a:latin typeface="Times New Roman" panose="02020603050405020304" pitchFamily="18" charset="0"/>
              <a:ea typeface="宋体" panose="02010600030101010101" pitchFamily="2" charset="-122"/>
            </a:endParaRPr>
          </a:p>
        </p:txBody>
      </p:sp>
      <p:sp>
        <p:nvSpPr>
          <p:cNvPr id="39047" name="椭圆形标注 39046"/>
          <p:cNvSpPr/>
          <p:nvPr/>
        </p:nvSpPr>
        <p:spPr>
          <a:xfrm>
            <a:off x="5412105" y="4810125"/>
            <a:ext cx="2657475" cy="774700"/>
          </a:xfrm>
          <a:prstGeom prst="wedgeEllipseCallout">
            <a:avLst>
              <a:gd name="adj1" fmla="val -37765"/>
              <a:gd name="adj2" fmla="val -128196"/>
            </a:avLst>
          </a:prstGeom>
          <a:solidFill>
            <a:srgbClr val="FFFF99"/>
          </a:solidFill>
          <a:ln w="38100" cap="flat" cmpd="sng">
            <a:solidFill>
              <a:schemeClr val="tx2"/>
            </a:solidFill>
            <a:prstDash val="solid"/>
            <a:miter/>
            <a:headEnd type="none" w="med" len="med"/>
            <a:tailEnd type="none" w="med" len="med"/>
          </a:ln>
        </p:spPr>
        <p:txBody>
          <a:bodyPr anchor="t"/>
          <a:p>
            <a:pPr algn="ctr"/>
            <a:r>
              <a:rPr lang="zh-CN" altLang="zh-CN" sz="2000" b="1" dirty="0">
                <a:solidFill>
                  <a:schemeClr val="tx2"/>
                </a:solidFill>
                <a:latin typeface="Times New Roman" panose="02020603050405020304" pitchFamily="18" charset="0"/>
                <a:ea typeface="宋体" panose="02010600030101010101" pitchFamily="2" charset="-122"/>
              </a:rPr>
              <a:t>置0端</a:t>
            </a:r>
            <a:r>
              <a:rPr lang="zh-CN" altLang="en-US" sz="2000" b="1" dirty="0">
                <a:solidFill>
                  <a:schemeClr val="tx2"/>
                </a:solidFill>
                <a:latin typeface="Times New Roman" panose="02020603050405020304" pitchFamily="18" charset="0"/>
                <a:ea typeface="宋体" panose="02010600030101010101" pitchFamily="2" charset="-122"/>
              </a:rPr>
              <a:t>（复位端</a:t>
            </a:r>
            <a:r>
              <a:rPr lang="zh-CN" altLang="en-US" sz="2000" b="1">
                <a:solidFill>
                  <a:schemeClr val="tx2"/>
                </a:solidFill>
                <a:latin typeface="Times New Roman" panose="02020603050405020304" pitchFamily="18" charset="0"/>
                <a:ea typeface="宋体" panose="02010600030101010101" pitchFamily="2" charset="-122"/>
              </a:rPr>
              <a:t>）</a:t>
            </a:r>
            <a:endParaRPr lang="zh-CN" altLang="en-US" sz="2000" b="1">
              <a:solidFill>
                <a:schemeClr val="tx2"/>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1270000" y="2098040"/>
            <a:ext cx="2969895" cy="2969895"/>
          </a:xfrm>
          <a:prstGeom prst="rect">
            <a:avLst/>
          </a:prstGeom>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9047"/>
                                        </p:tgtEl>
                                        <p:attrNameLst>
                                          <p:attrName>style.visibility</p:attrName>
                                        </p:attrNameLst>
                                      </p:cBhvr>
                                      <p:to>
                                        <p:strVal val="visible"/>
                                      </p:to>
                                    </p:set>
                                    <p:anim calcmode="lin" valueType="num">
                                      <p:cBhvr>
                                        <p:cTn id="7" dur="500" fill="hold"/>
                                        <p:tgtEl>
                                          <p:spTgt spid="39047"/>
                                        </p:tgtEl>
                                        <p:attrNameLst>
                                          <p:attrName>ppt_w</p:attrName>
                                        </p:attrNameLst>
                                      </p:cBhvr>
                                      <p:tavLst>
                                        <p:tav tm="0">
                                          <p:val>
                                            <p:fltVal val="0.000000"/>
                                          </p:val>
                                        </p:tav>
                                        <p:tav tm="100000">
                                          <p:val>
                                            <p:strVal val="#ppt_w"/>
                                          </p:val>
                                        </p:tav>
                                      </p:tavLst>
                                    </p:anim>
                                    <p:anim calcmode="lin" valueType="num">
                                      <p:cBhvr>
                                        <p:cTn id="8" dur="500" fill="hold"/>
                                        <p:tgtEl>
                                          <p:spTgt spid="3904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9048"/>
                                        </p:tgtEl>
                                        <p:attrNameLst>
                                          <p:attrName>style.visibility</p:attrName>
                                        </p:attrNameLst>
                                      </p:cBhvr>
                                      <p:to>
                                        <p:strVal val="visible"/>
                                      </p:to>
                                    </p:set>
                                    <p:anim calcmode="lin" valueType="num">
                                      <p:cBhvr>
                                        <p:cTn id="13" dur="500" fill="hold"/>
                                        <p:tgtEl>
                                          <p:spTgt spid="39048"/>
                                        </p:tgtEl>
                                        <p:attrNameLst>
                                          <p:attrName>ppt_w</p:attrName>
                                        </p:attrNameLst>
                                      </p:cBhvr>
                                      <p:tavLst>
                                        <p:tav tm="0">
                                          <p:val>
                                            <p:fltVal val="0.000000"/>
                                          </p:val>
                                        </p:tav>
                                        <p:tav tm="100000">
                                          <p:val>
                                            <p:strVal val="#ppt_w"/>
                                          </p:val>
                                        </p:tav>
                                      </p:tavLst>
                                    </p:anim>
                                    <p:anim calcmode="lin" valueType="num">
                                      <p:cBhvr>
                                        <p:cTn id="14" dur="500" fill="hold"/>
                                        <p:tgtEl>
                                          <p:spTgt spid="390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47" grpId="0" bldLvl="0" animBg="1"/>
      <p:bldP spid="3904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0" name="矩形 39939"/>
          <p:cNvSpPr/>
          <p:nvPr/>
        </p:nvSpPr>
        <p:spPr>
          <a:xfrm>
            <a:off x="1009650" y="815975"/>
            <a:ext cx="7196138" cy="609600"/>
          </a:xfrm>
          <a:prstGeom prst="rect">
            <a:avLst/>
          </a:prstGeom>
          <a:noFill/>
          <a:ln w="9525">
            <a:noFill/>
          </a:ln>
        </p:spPr>
        <p:txBody>
          <a:bodyPr/>
          <a:p>
            <a:pPr marL="342900" indent="-342900"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或非门构成的基本</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RS</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触发器的功能表</a:t>
            </a:r>
            <a:r>
              <a:rPr lang="zh-CN" altLang="en-US" b="1" strike="noStrike" noProof="1" dirty="0">
                <a:latin typeface="Tahoma" panose="020B0604030504040204" pitchFamily="34" charset="0"/>
                <a:ea typeface="宋体" panose="02010600030101010101" pitchFamily="2" charset="-122"/>
                <a:cs typeface="+mn-cs"/>
              </a:rPr>
              <a:t> </a:t>
            </a:r>
            <a:endParaRPr lang="zh-CN" altLang="en-US" b="1" strike="noStrike" noProof="1">
              <a:latin typeface="Tahoma" panose="020B0604030504040204" pitchFamily="34" charset="0"/>
            </a:endParaRPr>
          </a:p>
        </p:txBody>
      </p:sp>
      <p:graphicFrame>
        <p:nvGraphicFramePr>
          <p:cNvPr id="2" name="表格 1"/>
          <p:cNvGraphicFramePr/>
          <p:nvPr/>
        </p:nvGraphicFramePr>
        <p:xfrm>
          <a:off x="1784350" y="1635125"/>
          <a:ext cx="5915025" cy="3392805"/>
        </p:xfrm>
        <a:graphic>
          <a:graphicData uri="http://schemas.openxmlformats.org/drawingml/2006/table">
            <a:tbl>
              <a:tblPr firstRow="1" bandRow="1">
                <a:tableStyleId>{5940675A-B579-460E-94D1-54222C63F5DA}</a:tableStyleId>
              </a:tblPr>
              <a:tblGrid>
                <a:gridCol w="831215"/>
                <a:gridCol w="611505"/>
                <a:gridCol w="1441450"/>
                <a:gridCol w="1534795"/>
                <a:gridCol w="1495425"/>
              </a:tblGrid>
              <a:tr h="576580">
                <a:tc gridSpan="2">
                  <a:txBody>
                    <a:bodyPr/>
                    <a:p>
                      <a:pPr algn="ctr">
                        <a:buNone/>
                      </a:pPr>
                      <a:r>
                        <a:rPr lang="en-US" sz="2000" b="1" i="1">
                          <a:latin typeface="宋体" panose="02010600030101010101" pitchFamily="2" charset="-122"/>
                          <a:ea typeface="宋体" panose="02010600030101010101" pitchFamily="2" charset="-122"/>
                          <a:cs typeface="宋体" panose="02010600030101010101" pitchFamily="2" charset="-122"/>
                        </a:rPr>
                        <a:t> R     S</a:t>
                      </a:r>
                      <a:endParaRPr lang="en-US" altLang="en-US" sz="2000" b="1" i="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功能说明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4215">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保持</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4215">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置</a:t>
                      </a: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3580">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置</a:t>
                      </a: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4215">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禁止</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4375" name="图片 2"/>
          <p:cNvPicPr/>
          <p:nvPr/>
        </p:nvPicPr>
        <p:blipFill>
          <a:blip r:embed="rId1"/>
          <a:stretch>
            <a:fillRect/>
          </a:stretch>
        </p:blipFill>
        <p:spPr>
          <a:xfrm>
            <a:off x="3857625" y="1635125"/>
            <a:ext cx="477838" cy="574675"/>
          </a:xfrm>
          <a:prstGeom prst="rect">
            <a:avLst/>
          </a:prstGeom>
          <a:noFill/>
          <a:ln w="9525">
            <a:noFill/>
          </a:ln>
        </p:spPr>
      </p:pic>
      <p:pic>
        <p:nvPicPr>
          <p:cNvPr id="14376" name="图片 3"/>
          <p:cNvPicPr/>
          <p:nvPr/>
        </p:nvPicPr>
        <p:blipFill>
          <a:blip r:embed="rId2"/>
          <a:stretch>
            <a:fillRect/>
          </a:stretch>
        </p:blipFill>
        <p:spPr>
          <a:xfrm>
            <a:off x="5167313" y="1635125"/>
            <a:ext cx="819150" cy="557213"/>
          </a:xfrm>
          <a:prstGeom prst="rect">
            <a:avLst/>
          </a:prstGeom>
          <a:noFill/>
          <a:ln w="9525">
            <a:noFill/>
          </a:ln>
        </p:spPr>
      </p:pic>
    </p:spTree>
  </p:cSld>
  <p:clrMapOvr>
    <a:masterClrMapping/>
  </p:clrMapOvr>
  <p:transition>
    <p:strips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文本占位符 31746"/>
          <p:cNvSpPr>
            <a:spLocks noGrp="1"/>
          </p:cNvSpPr>
          <p:nvPr/>
        </p:nvSpPr>
        <p:spPr>
          <a:xfrm>
            <a:off x="92075" y="871538"/>
            <a:ext cx="8959850" cy="309403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fontAlgn="base">
              <a:lnSpc>
                <a:spcPct val="130000"/>
              </a:lnSpc>
              <a:buNone/>
            </a:pPr>
            <a:r>
              <a:rPr lang="en-US" altLang="zh-CN" sz="2400" b="1" strike="noStrike" noProof="1" dirty="0">
                <a:solidFill>
                  <a:schemeClr val="hlink"/>
                </a:solidFill>
                <a:effectLst>
                  <a:outerShdw blurRad="38100" dist="38100" dir="2700000">
                    <a:srgbClr val="000000"/>
                  </a:outerShdw>
                </a:effectLst>
                <a:latin typeface="Times New Roman" panose="02020603050405020304" pitchFamily="18" charset="0"/>
                <a:ea typeface="+mn-ea"/>
                <a:cs typeface="+mn-cs"/>
              </a:rPr>
              <a:t>    </a:t>
            </a:r>
            <a:r>
              <a:rPr sz="2400" b="1" strike="noStrike" noProof="1" dirty="0">
                <a:latin typeface="Times New Roman" panose="02020603050405020304" pitchFamily="18" charset="0"/>
                <a:ea typeface="+mn-ea"/>
                <a:cs typeface="+mn-cs"/>
              </a:rPr>
              <a:t>触发器的种类很多，根据触发器电路的结构形式不同，有基本RS触发器、时钟触发器、主从触发器、维持阻塞触发器和CMOS边沿触发器等，不同的电路结构在状态变化过程中具有不同的动作特点；根据触发器的逻辑功能有RS触发器、JK触发器、T触发器和D触发器等类型。</a:t>
            </a:r>
            <a:endParaRPr sz="2400" b="1" strike="noStrike" noProof="1" dirty="0">
              <a:latin typeface="Times New Roman" panose="02020603050405020304" pitchFamily="18" charset="0"/>
            </a:endParaRPr>
          </a:p>
        </p:txBody>
      </p:sp>
    </p:spTree>
  </p:cSld>
  <p:clrMapOvr>
    <a:masterClrMapping/>
  </p:clrMapOvr>
  <p:transition>
    <p:cover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3" name="矩形 32772"/>
          <p:cNvSpPr/>
          <p:nvPr/>
        </p:nvSpPr>
        <p:spPr>
          <a:xfrm>
            <a:off x="528638" y="714693"/>
            <a:ext cx="7793038" cy="685800"/>
          </a:xfrm>
          <a:prstGeom prst="rect">
            <a:avLst/>
          </a:prstGeom>
          <a:noFill/>
          <a:ln w="9525">
            <a:noFill/>
          </a:ln>
        </p:spPr>
        <p:txBody>
          <a:bodyPr anchor="b"/>
          <a:p>
            <a:pPr algn="l" fontAlgn="base"/>
            <a:r>
              <a:rPr lang="en-US" altLang="zh-CN" sz="3200" b="1" strike="noStrike"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3.1.1</a:t>
            </a:r>
            <a:r>
              <a:rPr lang="zh-CN" altLang="en-US" sz="3200" b="1" strike="noStrike"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与非门构成的基本</a:t>
            </a:r>
            <a:r>
              <a:rPr lang="en-US" altLang="zh-CN" sz="3200" b="1" strike="noStrike"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RS</a:t>
            </a:r>
            <a:r>
              <a:rPr lang="zh-CN" altLang="en-US" sz="3200" b="1" strike="noStrike"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触发器</a:t>
            </a:r>
            <a:r>
              <a:rPr lang="zh-CN" altLang="en-US" sz="3200" b="1" strike="noStrike" noProof="1" dirty="0">
                <a:solidFill>
                  <a:schemeClr val="tx2"/>
                </a:solidFill>
                <a:latin typeface="华文新魏" panose="02010800040101010101" pitchFamily="2" charset="-122"/>
                <a:ea typeface="华文新魏" panose="02010800040101010101" pitchFamily="2" charset="-122"/>
                <a:cs typeface="+mn-cs"/>
              </a:rPr>
              <a:t> </a:t>
            </a:r>
            <a:endParaRPr lang="zh-CN" altLang="en-US" sz="3200" b="1" strike="noStrike" noProof="1">
              <a:solidFill>
                <a:schemeClr val="tx2"/>
              </a:solidFill>
              <a:latin typeface="华文新魏" panose="02010800040101010101" pitchFamily="2" charset="-122"/>
              <a:ea typeface="华文新魏" panose="02010800040101010101" pitchFamily="2" charset="-122"/>
            </a:endParaRPr>
          </a:p>
        </p:txBody>
      </p:sp>
      <p:pic>
        <p:nvPicPr>
          <p:cNvPr id="2" name="图片 1"/>
          <p:cNvPicPr>
            <a:picLocks noChangeAspect="1"/>
          </p:cNvPicPr>
          <p:nvPr/>
        </p:nvPicPr>
        <p:blipFill>
          <a:blip r:embed="rId1"/>
          <a:stretch>
            <a:fillRect/>
          </a:stretch>
        </p:blipFill>
        <p:spPr>
          <a:xfrm>
            <a:off x="1681163" y="2024063"/>
            <a:ext cx="4049712" cy="3443287"/>
          </a:xfrm>
          <a:prstGeom prst="rect">
            <a:avLst/>
          </a:prstGeom>
          <a:noFill/>
          <a:ln w="9525">
            <a:noFill/>
          </a:ln>
        </p:spPr>
      </p:pic>
      <p:sp>
        <p:nvSpPr>
          <p:cNvPr id="32842" name="棱台 32841">
            <a:hlinkClick r:id="rId2" action="ppaction://hlinksldjump"/>
          </p:cNvPr>
          <p:cNvSpPr/>
          <p:nvPr/>
        </p:nvSpPr>
        <p:spPr>
          <a:xfrm>
            <a:off x="528638" y="3500438"/>
            <a:ext cx="2160587" cy="533400"/>
          </a:xfrm>
          <a:prstGeom prst="bevel">
            <a:avLst>
              <a:gd name="adj" fmla="val 12500"/>
            </a:avLst>
          </a:prstGeom>
          <a:solidFill>
            <a:srgbClr val="FFF5CC"/>
          </a:solidFill>
          <a:ln w="12700">
            <a:noFill/>
          </a:ln>
          <a:effectLst>
            <a:outerShdw sy="50000" rotWithShape="0">
              <a:srgbClr val="808080"/>
            </a:outerShdw>
          </a:effectLst>
        </p:spPr>
        <p:txBody>
          <a:bodyPr wrap="none" anchor="ctr"/>
          <a:p>
            <a:pPr algn="ctr"/>
            <a:r>
              <a:rPr lang="zh-CN" altLang="en-US" b="1" dirty="0">
                <a:latin typeface="Times New Roman" panose="02020603050405020304" pitchFamily="18" charset="0"/>
                <a:ea typeface="宋体" panose="02010600030101010101" pitchFamily="2" charset="-122"/>
              </a:rPr>
              <a:t>两个输入端</a:t>
            </a:r>
            <a:endParaRPr lang="zh-CN" altLang="en-US" b="1">
              <a:latin typeface="Times New Roman" panose="02020603050405020304" pitchFamily="18" charset="0"/>
              <a:ea typeface="宋体" panose="02010600030101010101" pitchFamily="2" charset="-122"/>
            </a:endParaRPr>
          </a:p>
        </p:txBody>
      </p:sp>
      <p:sp>
        <p:nvSpPr>
          <p:cNvPr id="32841" name="棱台 32840">
            <a:hlinkClick r:id="rId3" action="ppaction://hlinkpres?slideindex=1&amp;slidetitle="/>
          </p:cNvPr>
          <p:cNvSpPr/>
          <p:nvPr/>
        </p:nvSpPr>
        <p:spPr>
          <a:xfrm>
            <a:off x="5011738" y="3314700"/>
            <a:ext cx="2771775" cy="576263"/>
          </a:xfrm>
          <a:prstGeom prst="bevel">
            <a:avLst>
              <a:gd name="adj" fmla="val 12500"/>
            </a:avLst>
          </a:prstGeom>
          <a:solidFill>
            <a:schemeClr val="accent6">
              <a:lumMod val="20000"/>
              <a:lumOff val="80000"/>
            </a:schemeClr>
          </a:solidFill>
          <a:ln w="12700">
            <a:noFill/>
          </a:ln>
          <a:effectLst>
            <a:outerShdw sy="50000" rotWithShape="0">
              <a:srgbClr val="808080"/>
            </a:outerShdw>
          </a:effectLst>
        </p:spPr>
        <p:txBody>
          <a:bodyPr wrap="none" anchor="ctr"/>
          <a:p>
            <a:pPr algn="ctr" fontAlgn="base"/>
            <a:r>
              <a:rPr lang="zh-CN" altLang="en-US" b="1" strike="noStrike" noProof="1" dirty="0">
                <a:latin typeface="Times New Roman" panose="02020603050405020304" pitchFamily="18" charset="0"/>
                <a:ea typeface="宋体" panose="02010600030101010101" pitchFamily="2" charset="-122"/>
                <a:cs typeface="+mn-cs"/>
              </a:rPr>
              <a:t>两个互补输出端</a:t>
            </a:r>
            <a:endParaRPr lang="zh-CN" altLang="en-US" b="1" strike="noStrike" noProof="1">
              <a:latin typeface="Times New Roman" panose="02020603050405020304" pitchFamily="18" charset="0"/>
              <a:ea typeface="汉仪中隶书简" pitchFamily="49" charset="-122"/>
            </a:endParaRPr>
          </a:p>
        </p:txBody>
      </p:sp>
      <p:pic>
        <p:nvPicPr>
          <p:cNvPr id="3" name="图片 2"/>
          <p:cNvPicPr>
            <a:picLocks noChangeAspect="1"/>
          </p:cNvPicPr>
          <p:nvPr/>
        </p:nvPicPr>
        <p:blipFill>
          <a:blip r:embed="rId4"/>
          <a:stretch>
            <a:fillRect/>
          </a:stretch>
        </p:blipFill>
        <p:spPr>
          <a:xfrm>
            <a:off x="5327650" y="4033838"/>
            <a:ext cx="3303588" cy="2005012"/>
          </a:xfrm>
          <a:prstGeom prst="rect">
            <a:avLst/>
          </a:prstGeom>
          <a:noFill/>
          <a:ln w="9525">
            <a:noFill/>
          </a:ln>
        </p:spPr>
      </p:pic>
      <p:sp>
        <p:nvSpPr>
          <p:cNvPr id="32774" name="矩形 32773"/>
          <p:cNvSpPr/>
          <p:nvPr/>
        </p:nvSpPr>
        <p:spPr>
          <a:xfrm>
            <a:off x="648018" y="1338263"/>
            <a:ext cx="2743200" cy="685800"/>
          </a:xfrm>
          <a:prstGeom prst="rect">
            <a:avLst/>
          </a:prstGeom>
          <a:noFill/>
          <a:ln w="9525">
            <a:noFill/>
          </a:ln>
        </p:spPr>
        <p:txBody>
          <a:bodyPr anchor="b"/>
          <a:p>
            <a:pPr fontAlgn="base"/>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1.电路结构</a:t>
            </a:r>
            <a:r>
              <a:rPr lang="zh-CN" altLang="en-US" sz="2800" b="1" strike="noStrike" noProof="1" dirty="0">
                <a:solidFill>
                  <a:schemeClr val="tx2"/>
                </a:solidFill>
                <a:latin typeface="华文新魏" panose="02010800040101010101" pitchFamily="2" charset="-122"/>
                <a:ea typeface="华文新魏" panose="02010800040101010101" pitchFamily="2" charset="-122"/>
                <a:cs typeface="+mn-cs"/>
              </a:rPr>
              <a:t> </a:t>
            </a:r>
            <a:endParaRPr lang="zh-CN" altLang="en-US" sz="2800" b="1" strike="noStrike" noProof="1">
              <a:solidFill>
                <a:schemeClr val="tx2"/>
              </a:solidFill>
              <a:latin typeface="华文新魏" panose="02010800040101010101" pitchFamily="2" charset="-122"/>
              <a:ea typeface="华文新魏" panose="02010800040101010101" pitchFamily="2" charset="-122"/>
            </a:endParaRPr>
          </a:p>
        </p:txBody>
      </p:sp>
      <p:sp>
        <p:nvSpPr>
          <p:cNvPr id="44104" name="矩形 44103"/>
          <p:cNvSpPr/>
          <p:nvPr/>
        </p:nvSpPr>
        <p:spPr>
          <a:xfrm>
            <a:off x="6172200" y="5922963"/>
            <a:ext cx="1406525" cy="460375"/>
          </a:xfrm>
          <a:prstGeom prst="rect">
            <a:avLst/>
          </a:prstGeom>
          <a:noFill/>
          <a:ln w="28575">
            <a:noFill/>
          </a:ln>
        </p:spPr>
        <p:txBody>
          <a:bodyPr wrap="none" anchor="t">
            <a:spAutoFit/>
          </a:bodyPr>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逻辑符号</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ndParaRPr>
          </a:p>
        </p:txBody>
      </p:sp>
      <p:sp>
        <p:nvSpPr>
          <p:cNvPr id="44103" name="圆角矩形标注 44102"/>
          <p:cNvSpPr/>
          <p:nvPr/>
        </p:nvSpPr>
        <p:spPr>
          <a:xfrm>
            <a:off x="4279900" y="5924550"/>
            <a:ext cx="1676400" cy="685800"/>
          </a:xfrm>
          <a:prstGeom prst="wedgeRoundRectCallout">
            <a:avLst>
              <a:gd name="adj1" fmla="val 36590"/>
              <a:gd name="adj2" fmla="val -131296"/>
              <a:gd name="adj3" fmla="val 16667"/>
            </a:avLst>
          </a:prstGeom>
          <a:solidFill>
            <a:srgbClr val="FCC4F4"/>
          </a:solidFill>
          <a:ln w="38100" cap="flat" cmpd="sng">
            <a:solidFill>
              <a:schemeClr val="tx2"/>
            </a:solidFill>
            <a:prstDash val="solid"/>
            <a:miter/>
            <a:headEnd type="none" w="med" len="med"/>
            <a:tailEnd type="none" w="med" len="med"/>
          </a:ln>
        </p:spPr>
        <p:txBody>
          <a:bodyPr wrap="none" anchor="ctr"/>
          <a:p>
            <a:pPr algn="ctr" fontAlgn="base"/>
            <a:r>
              <a:rPr lang="zh-CN" altLang="en-US" sz="2000"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低电平有效</a:t>
            </a:r>
            <a:endParaRPr lang="zh-CN" altLang="en-US" sz="2000" b="1" strike="noStrike" noProof="1" dirty="0">
              <a:solidFill>
                <a:schemeClr val="folHlink"/>
              </a:solidFill>
              <a:effectLst>
                <a:outerShdw blurRad="38100" dist="38100" dir="2700000">
                  <a:srgbClr val="000000"/>
                </a:outerShdw>
              </a:effectLst>
              <a:latin typeface="Times New Roman" panose="02020603050405020304" pitchFamily="18" charset="0"/>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Effect transition="in" filter="blinds(horizontal)">
                                      <p:cBhvr>
                                        <p:cTn id="7" dur="500"/>
                                        <p:tgtEl>
                                          <p:spTgt spid="327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2842"/>
                                        </p:tgtEl>
                                        <p:attrNameLst>
                                          <p:attrName>style.visibility</p:attrName>
                                        </p:attrNameLst>
                                      </p:cBhvr>
                                      <p:to>
                                        <p:strVal val="visible"/>
                                      </p:to>
                                    </p:set>
                                    <p:animEffect transition="in" filter="dissolve">
                                      <p:cBhvr>
                                        <p:cTn id="17" dur="500"/>
                                        <p:tgtEl>
                                          <p:spTgt spid="3284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2841"/>
                                        </p:tgtEl>
                                        <p:attrNameLst>
                                          <p:attrName>style.visibility</p:attrName>
                                        </p:attrNameLst>
                                      </p:cBhvr>
                                      <p:to>
                                        <p:strVal val="visible"/>
                                      </p:to>
                                    </p:set>
                                    <p:animEffect transition="in" filter="checkerboard(across)">
                                      <p:cBhvr>
                                        <p:cTn id="22" dur="500"/>
                                        <p:tgtEl>
                                          <p:spTgt spid="32841"/>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4104"/>
                                        </p:tgtEl>
                                        <p:attrNameLst>
                                          <p:attrName>style.visibility</p:attrName>
                                        </p:attrNameLst>
                                      </p:cBhvr>
                                      <p:to>
                                        <p:strVal val="visible"/>
                                      </p:to>
                                    </p:set>
                                    <p:animEffect transition="in" filter="strips(downLeft)">
                                      <p:cBhvr>
                                        <p:cTn id="32" dur="500"/>
                                        <p:tgtEl>
                                          <p:spTgt spid="4410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44103"/>
                                        </p:tgtEl>
                                        <p:attrNameLst>
                                          <p:attrName>style.visibility</p:attrName>
                                        </p:attrNameLst>
                                      </p:cBhvr>
                                      <p:to>
                                        <p:strVal val="visible"/>
                                      </p:to>
                                    </p:set>
                                    <p:animEffect transition="in" filter="strips(downLeft)">
                                      <p:cBhvr>
                                        <p:cTn id="37" dur="500"/>
                                        <p:tgtEl>
                                          <p:spTgt spid="4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P spid="32841" grpId="0" bldLvl="0" animBg="1"/>
      <p:bldP spid="32842" grpId="0" bldLvl="0" animBg="1"/>
      <p:bldP spid="44104" grpId="0"/>
      <p:bldP spid="4410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125" name="组合 45124"/>
          <p:cNvGrpSpPr/>
          <p:nvPr/>
        </p:nvGrpSpPr>
        <p:grpSpPr>
          <a:xfrm>
            <a:off x="1508125" y="2339975"/>
            <a:ext cx="338138" cy="2209800"/>
            <a:chOff x="2699" y="3657"/>
            <a:chExt cx="252" cy="1392"/>
          </a:xfrm>
        </p:grpSpPr>
        <p:sp>
          <p:nvSpPr>
            <p:cNvPr id="7170" name="矩形 45125"/>
            <p:cNvSpPr/>
            <p:nvPr/>
          </p:nvSpPr>
          <p:spPr>
            <a:xfrm>
              <a:off x="2699" y="3657"/>
              <a:ext cx="231" cy="251"/>
            </a:xfrm>
            <a:prstGeom prst="rect">
              <a:avLst/>
            </a:prstGeom>
            <a:noFill/>
            <a:ln w="9525">
              <a:noFill/>
            </a:ln>
          </p:spPr>
          <p:txBody>
            <a:bodyPr wrap="none" anchor="t">
              <a:spAutoFit/>
            </a:bodyPr>
            <a:p>
              <a:r>
                <a:rPr lang="en-US" altLang="zh-CN" sz="2000" b="1">
                  <a:solidFill>
                    <a:srgbClr val="FF0000"/>
                  </a:solidFill>
                  <a:latin typeface="Times New Roman" panose="02020603050405020304" pitchFamily="18" charset="0"/>
                  <a:ea typeface="宋体" panose="02010600030101010101" pitchFamily="2" charset="-122"/>
                </a:rPr>
                <a:t>1</a:t>
              </a:r>
              <a:endParaRPr lang="en-US" altLang="zh-CN" sz="2000" b="1">
                <a:solidFill>
                  <a:srgbClr val="FF0000"/>
                </a:solidFill>
                <a:latin typeface="Times New Roman" panose="02020603050405020304" pitchFamily="18" charset="0"/>
                <a:ea typeface="宋体" panose="02010600030101010101" pitchFamily="2" charset="-122"/>
              </a:endParaRPr>
            </a:p>
          </p:txBody>
        </p:sp>
        <p:sp>
          <p:nvSpPr>
            <p:cNvPr id="7171" name="矩形 45126"/>
            <p:cNvSpPr/>
            <p:nvPr/>
          </p:nvSpPr>
          <p:spPr>
            <a:xfrm>
              <a:off x="2699" y="4798"/>
              <a:ext cx="252" cy="251"/>
            </a:xfrm>
            <a:prstGeom prst="rect">
              <a:avLst/>
            </a:prstGeom>
            <a:noFill/>
            <a:ln w="9525">
              <a:noFill/>
            </a:ln>
          </p:spPr>
          <p:txBody>
            <a:bodyPr anchor="t">
              <a:spAutoFit/>
            </a:bodyPr>
            <a:p>
              <a:r>
                <a:rPr lang="en-US" altLang="zh-CN" sz="2000" b="1">
                  <a:solidFill>
                    <a:srgbClr val="FF0000"/>
                  </a:solidFill>
                  <a:latin typeface="Times New Roman" panose="02020603050405020304" pitchFamily="18" charset="0"/>
                  <a:ea typeface="宋体" panose="02010600030101010101" pitchFamily="2" charset="-122"/>
                </a:rPr>
                <a:t>0</a:t>
              </a:r>
              <a:endParaRPr lang="en-US" altLang="zh-CN" sz="2000" b="1">
                <a:solidFill>
                  <a:srgbClr val="FF0000"/>
                </a:solidFill>
                <a:latin typeface="Times New Roman" panose="02020603050405020304" pitchFamily="18" charset="0"/>
                <a:ea typeface="宋体" panose="02010600030101010101" pitchFamily="2" charset="-122"/>
              </a:endParaRPr>
            </a:p>
          </p:txBody>
        </p:sp>
      </p:grpSp>
      <p:sp>
        <p:nvSpPr>
          <p:cNvPr id="45130" name="矩形 45129"/>
          <p:cNvSpPr/>
          <p:nvPr/>
        </p:nvSpPr>
        <p:spPr>
          <a:xfrm>
            <a:off x="4765675" y="4406900"/>
            <a:ext cx="577850" cy="460375"/>
          </a:xfrm>
          <a:prstGeom prst="rect">
            <a:avLst/>
          </a:prstGeom>
          <a:noFill/>
          <a:ln w="9525">
            <a:noFill/>
          </a:ln>
        </p:spPr>
        <p:txBody>
          <a:bodyPr wrap="square" anchor="t">
            <a:spAutoFit/>
          </a:bodyPr>
          <a:p>
            <a:r>
              <a:rPr lang="en-US" altLang="zh-CN" b="1">
                <a:solidFill>
                  <a:schemeClr val="tx2"/>
                </a:solidFill>
                <a:latin typeface="Times New Roman" panose="02020603050405020304" pitchFamily="18" charset="0"/>
                <a:ea typeface="宋体" panose="02010600030101010101" pitchFamily="2" charset="-122"/>
              </a:rPr>
              <a:t>1</a:t>
            </a:r>
            <a:endParaRPr lang="en-US" altLang="zh-CN" b="1">
              <a:solidFill>
                <a:schemeClr val="tx2"/>
              </a:solidFill>
              <a:latin typeface="Times New Roman" panose="02020603050405020304" pitchFamily="18" charset="0"/>
              <a:ea typeface="宋体" panose="02010600030101010101" pitchFamily="2" charset="-122"/>
            </a:endParaRPr>
          </a:p>
        </p:txBody>
      </p:sp>
      <p:sp>
        <p:nvSpPr>
          <p:cNvPr id="45131" name="矩形 45130"/>
          <p:cNvSpPr/>
          <p:nvPr/>
        </p:nvSpPr>
        <p:spPr>
          <a:xfrm>
            <a:off x="4703763" y="2068513"/>
            <a:ext cx="334962" cy="460375"/>
          </a:xfrm>
          <a:prstGeom prst="rect">
            <a:avLst/>
          </a:prstGeom>
          <a:noFill/>
          <a:ln w="9525">
            <a:noFill/>
          </a:ln>
        </p:spPr>
        <p:txBody>
          <a:bodyPr wrap="square" anchor="t">
            <a:spAutoFit/>
          </a:bodyPr>
          <a:p>
            <a:r>
              <a:rPr lang="en-US" altLang="zh-CN" b="1">
                <a:solidFill>
                  <a:schemeClr val="tx2"/>
                </a:solidFill>
                <a:latin typeface="Times New Roman" panose="02020603050405020304" pitchFamily="18" charset="0"/>
                <a:ea typeface="宋体" panose="02010600030101010101" pitchFamily="2" charset="-122"/>
              </a:rPr>
              <a:t>0</a:t>
            </a:r>
            <a:endParaRPr lang="en-US" altLang="zh-CN" b="1">
              <a:solidFill>
                <a:schemeClr val="tx2"/>
              </a:solidFill>
              <a:latin typeface="Times New Roman" panose="02020603050405020304" pitchFamily="18" charset="0"/>
              <a:ea typeface="宋体" panose="02010600030101010101" pitchFamily="2" charset="-122"/>
            </a:endParaRPr>
          </a:p>
        </p:txBody>
      </p:sp>
      <p:sp>
        <p:nvSpPr>
          <p:cNvPr id="45164" name="下箭头 45163"/>
          <p:cNvSpPr/>
          <p:nvPr/>
        </p:nvSpPr>
        <p:spPr>
          <a:xfrm>
            <a:off x="6232525" y="2800350"/>
            <a:ext cx="431800" cy="433388"/>
          </a:xfrm>
          <a:prstGeom prst="downArrow">
            <a:avLst>
              <a:gd name="adj1" fmla="val 50000"/>
              <a:gd name="adj2" fmla="val 25078"/>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a:latin typeface="Tahoma" panose="020B0604030504040204" pitchFamily="34" charset="0"/>
              <a:ea typeface="宋体" panose="02010600030101010101" pitchFamily="2" charset="-122"/>
            </a:endParaRPr>
          </a:p>
        </p:txBody>
      </p:sp>
      <p:sp>
        <p:nvSpPr>
          <p:cNvPr id="45165" name="矩形 45164"/>
          <p:cNvSpPr/>
          <p:nvPr/>
        </p:nvSpPr>
        <p:spPr>
          <a:xfrm>
            <a:off x="719138" y="549275"/>
            <a:ext cx="2117725" cy="522288"/>
          </a:xfrm>
          <a:prstGeom prst="rect">
            <a:avLst/>
          </a:prstGeom>
          <a:noFill/>
          <a:ln w="9525">
            <a:noFill/>
          </a:ln>
        </p:spPr>
        <p:txBody>
          <a:bodyPr>
            <a:spAutoFit/>
          </a:bodyPr>
          <a:p>
            <a:pPr fontAlgn="base"/>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2.逻辑功能</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grpSp>
        <p:nvGrpSpPr>
          <p:cNvPr id="45166" name="组合 45165"/>
          <p:cNvGrpSpPr/>
          <p:nvPr/>
        </p:nvGrpSpPr>
        <p:grpSpPr>
          <a:xfrm>
            <a:off x="4699000" y="2500313"/>
            <a:ext cx="339725" cy="1876425"/>
            <a:chOff x="2695" y="3657"/>
            <a:chExt cx="253" cy="1182"/>
          </a:xfrm>
        </p:grpSpPr>
        <p:sp>
          <p:nvSpPr>
            <p:cNvPr id="7179" name="矩形 45166"/>
            <p:cNvSpPr/>
            <p:nvPr/>
          </p:nvSpPr>
          <p:spPr>
            <a:xfrm>
              <a:off x="2699" y="3657"/>
              <a:ext cx="249" cy="290"/>
            </a:xfrm>
            <a:prstGeom prst="rect">
              <a:avLst/>
            </a:prstGeom>
            <a:noFill/>
            <a:ln w="9525">
              <a:noFill/>
            </a:ln>
          </p:spPr>
          <p:txBody>
            <a:bodyPr wrap="none" anchor="t">
              <a:spAutoFit/>
            </a:bodyPr>
            <a:p>
              <a:r>
                <a:rPr lang="en-US" altLang="zh-CN" b="1">
                  <a:solidFill>
                    <a:srgbClr val="FF3300"/>
                  </a:solidFill>
                  <a:latin typeface="Times New Roman" panose="02020603050405020304" pitchFamily="18" charset="0"/>
                  <a:ea typeface="宋体" panose="02010600030101010101" pitchFamily="2" charset="-122"/>
                </a:rPr>
                <a:t>0</a:t>
              </a:r>
              <a:endParaRPr lang="en-US" altLang="zh-CN" b="1">
                <a:solidFill>
                  <a:srgbClr val="FF3300"/>
                </a:solidFill>
                <a:latin typeface="Times New Roman" panose="02020603050405020304" pitchFamily="18" charset="0"/>
                <a:ea typeface="宋体" panose="02010600030101010101" pitchFamily="2" charset="-122"/>
              </a:endParaRPr>
            </a:p>
          </p:txBody>
        </p:sp>
        <p:sp>
          <p:nvSpPr>
            <p:cNvPr id="7180" name="矩形 45167"/>
            <p:cNvSpPr/>
            <p:nvPr/>
          </p:nvSpPr>
          <p:spPr>
            <a:xfrm>
              <a:off x="2695" y="4549"/>
              <a:ext cx="252" cy="290"/>
            </a:xfrm>
            <a:prstGeom prst="rect">
              <a:avLst/>
            </a:prstGeom>
            <a:noFill/>
            <a:ln w="9525">
              <a:noFill/>
            </a:ln>
          </p:spPr>
          <p:txBody>
            <a:bodyPr anchor="t">
              <a:spAutoFit/>
            </a:bodyPr>
            <a:p>
              <a:r>
                <a:rPr lang="en-US" altLang="zh-CN" b="1">
                  <a:solidFill>
                    <a:srgbClr val="FF3300"/>
                  </a:solidFill>
                  <a:latin typeface="Times New Roman" panose="02020603050405020304" pitchFamily="18" charset="0"/>
                  <a:ea typeface="宋体" panose="02010600030101010101" pitchFamily="2" charset="-122"/>
                </a:rPr>
                <a:t>1</a:t>
              </a:r>
              <a:endParaRPr lang="en-US" altLang="zh-CN" b="1">
                <a:solidFill>
                  <a:srgbClr val="FF3300"/>
                </a:solidFill>
                <a:latin typeface="Times New Roman" panose="02020603050405020304" pitchFamily="18" charset="0"/>
                <a:ea typeface="宋体" panose="02010600030101010101" pitchFamily="2" charset="-122"/>
              </a:endParaRPr>
            </a:p>
          </p:txBody>
        </p:sp>
      </p:grpSp>
      <p:sp>
        <p:nvSpPr>
          <p:cNvPr id="45171" name="矩形 45170"/>
          <p:cNvSpPr/>
          <p:nvPr/>
        </p:nvSpPr>
        <p:spPr>
          <a:xfrm>
            <a:off x="4738688" y="4406900"/>
            <a:ext cx="336550" cy="460375"/>
          </a:xfrm>
          <a:prstGeom prst="rect">
            <a:avLst/>
          </a:prstGeom>
          <a:noFill/>
          <a:ln w="9525">
            <a:noFill/>
          </a:ln>
        </p:spPr>
        <p:txBody>
          <a:bodyPr wrap="none" anchor="t">
            <a:spAutoFit/>
          </a:bodyPr>
          <a:p>
            <a:r>
              <a:rPr lang="en-US" altLang="zh-CN" b="1">
                <a:solidFill>
                  <a:schemeClr val="tx2"/>
                </a:solidFill>
                <a:latin typeface="Times New Roman" panose="02020603050405020304" pitchFamily="18" charset="0"/>
                <a:ea typeface="宋体" panose="02010600030101010101" pitchFamily="2" charset="-122"/>
              </a:rPr>
              <a:t>1</a:t>
            </a:r>
            <a:endParaRPr lang="en-US" altLang="zh-CN" b="1">
              <a:solidFill>
                <a:schemeClr val="tx2"/>
              </a:solidFill>
              <a:latin typeface="Times New Roman" panose="02020603050405020304" pitchFamily="18" charset="0"/>
              <a:ea typeface="宋体" panose="02010600030101010101" pitchFamily="2" charset="-122"/>
            </a:endParaRPr>
          </a:p>
        </p:txBody>
      </p:sp>
      <p:sp>
        <p:nvSpPr>
          <p:cNvPr id="45172" name="矩形 45171"/>
          <p:cNvSpPr/>
          <p:nvPr/>
        </p:nvSpPr>
        <p:spPr>
          <a:xfrm>
            <a:off x="4699000" y="2068513"/>
            <a:ext cx="704850" cy="460375"/>
          </a:xfrm>
          <a:prstGeom prst="rect">
            <a:avLst/>
          </a:prstGeom>
          <a:noFill/>
          <a:ln w="9525">
            <a:noFill/>
          </a:ln>
        </p:spPr>
        <p:txBody>
          <a:bodyPr wrap="square" anchor="t">
            <a:spAutoFit/>
          </a:bodyPr>
          <a:p>
            <a:r>
              <a:rPr lang="en-US" altLang="zh-CN" b="1">
                <a:solidFill>
                  <a:schemeClr val="tx2"/>
                </a:solidFill>
                <a:latin typeface="Times New Roman" panose="02020603050405020304" pitchFamily="18" charset="0"/>
                <a:ea typeface="宋体" panose="02010600030101010101" pitchFamily="2" charset="-122"/>
              </a:rPr>
              <a:t>0</a:t>
            </a:r>
            <a:endParaRPr lang="en-US" altLang="zh-CN" b="1">
              <a:solidFill>
                <a:schemeClr val="tx2"/>
              </a:solidFill>
              <a:latin typeface="Times New Roman" panose="02020603050405020304" pitchFamily="18" charset="0"/>
              <a:ea typeface="宋体" panose="02010600030101010101" pitchFamily="2" charset="-122"/>
            </a:endParaRPr>
          </a:p>
        </p:txBody>
      </p:sp>
      <p:sp>
        <p:nvSpPr>
          <p:cNvPr id="45270" name="椭圆形标注 45269"/>
          <p:cNvSpPr/>
          <p:nvPr/>
        </p:nvSpPr>
        <p:spPr>
          <a:xfrm>
            <a:off x="5546725" y="2068513"/>
            <a:ext cx="1870075" cy="585787"/>
          </a:xfrm>
          <a:prstGeom prst="wedgeEllipseCallout">
            <a:avLst>
              <a:gd name="adj1" fmla="val -77597"/>
              <a:gd name="adj2" fmla="val 54606"/>
            </a:avLst>
          </a:prstGeom>
          <a:solidFill>
            <a:srgbClr val="FFFF99"/>
          </a:solidFill>
          <a:ln w="31750" cap="flat" cmpd="sng">
            <a:solidFill>
              <a:schemeClr val="tx2"/>
            </a:solidFill>
            <a:prstDash val="solid"/>
            <a:miter/>
            <a:headEnd type="none" w="med" len="med"/>
            <a:tailEnd type="none" w="med" len="med"/>
          </a:ln>
        </p:spPr>
        <p:txBody>
          <a:bodyPr anchor="t"/>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1</a:t>
            </a:r>
            <a:endParaRPr lang="en-US" altLang="zh-CN" sz="2000">
              <a:latin typeface="Tahoma" panose="020B0604030504040204" pitchFamily="34" charset="0"/>
              <a:ea typeface="宋体" panose="02010600030101010101" pitchFamily="2" charset="-122"/>
            </a:endParaRPr>
          </a:p>
        </p:txBody>
      </p:sp>
      <p:sp>
        <p:nvSpPr>
          <p:cNvPr id="45272" name="椭圆 45271"/>
          <p:cNvSpPr/>
          <p:nvPr/>
        </p:nvSpPr>
        <p:spPr>
          <a:xfrm>
            <a:off x="5632450" y="3421063"/>
            <a:ext cx="1633538" cy="642937"/>
          </a:xfrm>
          <a:prstGeom prst="ellipse">
            <a:avLst/>
          </a:prstGeom>
          <a:solidFill>
            <a:srgbClr val="FFCCFF"/>
          </a:solidFill>
          <a:ln w="31750" cap="flat" cmpd="sng">
            <a:solidFill>
              <a:schemeClr val="tx2"/>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次态为</a:t>
            </a:r>
            <a:r>
              <a:rPr lang="en-US" altLang="zh-CN" sz="2000" b="1">
                <a:latin typeface="Tahoma" panose="020B0604030504040204" pitchFamily="34" charset="0"/>
                <a:ea typeface="宋体" panose="02010600030101010101" pitchFamily="2" charset="-122"/>
              </a:rPr>
              <a:t>0</a:t>
            </a:r>
            <a:endParaRPr lang="en-US" altLang="zh-CN" sz="2000" b="1">
              <a:latin typeface="Tahoma" panose="020B0604030504040204" pitchFamily="34" charset="0"/>
              <a:ea typeface="宋体" panose="02010600030101010101" pitchFamily="2" charset="-122"/>
            </a:endParaRPr>
          </a:p>
        </p:txBody>
      </p:sp>
      <p:sp>
        <p:nvSpPr>
          <p:cNvPr id="45273" name="椭圆形标注 45272"/>
          <p:cNvSpPr/>
          <p:nvPr/>
        </p:nvSpPr>
        <p:spPr>
          <a:xfrm>
            <a:off x="5618480" y="4867275"/>
            <a:ext cx="1725613" cy="674688"/>
          </a:xfrm>
          <a:prstGeom prst="wedgeEllipseCallout">
            <a:avLst>
              <a:gd name="adj1" fmla="val -87880"/>
              <a:gd name="adj2" fmla="val -266648"/>
            </a:avLst>
          </a:prstGeom>
          <a:solidFill>
            <a:srgbClr val="FFFF99"/>
          </a:solidFill>
          <a:ln w="31750" cap="flat" cmpd="sng">
            <a:solidFill>
              <a:schemeClr val="tx2"/>
            </a:solidFill>
            <a:prstDash val="solid"/>
            <a:miter/>
            <a:headEnd type="none" w="med" len="med"/>
            <a:tailEnd type="none" w="med" len="med"/>
          </a:ln>
        </p:spPr>
        <p:txBody>
          <a:bodyPr anchor="t"/>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0</a:t>
            </a:r>
            <a:endParaRPr lang="en-US" altLang="zh-CN" sz="2000">
              <a:latin typeface="Tahoma" panose="020B0604030504040204" pitchFamily="34" charset="0"/>
              <a:ea typeface="宋体" panose="02010600030101010101" pitchFamily="2" charset="-122"/>
            </a:endParaRPr>
          </a:p>
        </p:txBody>
      </p:sp>
      <p:sp>
        <p:nvSpPr>
          <p:cNvPr id="45274" name="下箭头 45273"/>
          <p:cNvSpPr/>
          <p:nvPr/>
        </p:nvSpPr>
        <p:spPr>
          <a:xfrm flipV="1">
            <a:off x="6265863" y="4178300"/>
            <a:ext cx="431800" cy="433388"/>
          </a:xfrm>
          <a:prstGeom prst="downArrow">
            <a:avLst>
              <a:gd name="adj1" fmla="val 50000"/>
              <a:gd name="adj2" fmla="val 25078"/>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a:latin typeface="Tahoma" panose="020B0604030504040204" pitchFamily="34" charset="0"/>
              <a:ea typeface="宋体" panose="02010600030101010101" pitchFamily="2" charset="-122"/>
            </a:endParaRPr>
          </a:p>
        </p:txBody>
      </p:sp>
      <p:pic>
        <p:nvPicPr>
          <p:cNvPr id="7190" name="图片 1"/>
          <p:cNvPicPr>
            <a:picLocks noChangeAspect="1"/>
          </p:cNvPicPr>
          <p:nvPr/>
        </p:nvPicPr>
        <p:blipFill>
          <a:blip r:embed="rId1"/>
          <a:srcRect l="11118" t="3688" r="10036"/>
          <a:stretch>
            <a:fillRect/>
          </a:stretch>
        </p:blipFill>
        <p:spPr>
          <a:xfrm>
            <a:off x="1784350" y="1951038"/>
            <a:ext cx="2982913" cy="3097212"/>
          </a:xfrm>
          <a:prstGeom prst="rect">
            <a:avLst/>
          </a:prstGeom>
          <a:noFill/>
          <a:ln w="9525">
            <a:noFill/>
          </a:ln>
        </p:spPr>
      </p:pic>
      <p:sp>
        <p:nvSpPr>
          <p:cNvPr id="45160" name="矩形 45159"/>
          <p:cNvSpPr/>
          <p:nvPr/>
        </p:nvSpPr>
        <p:spPr>
          <a:xfrm>
            <a:off x="2125663" y="3779520"/>
            <a:ext cx="373062" cy="39878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5129" name="左弧形箭头 45128"/>
          <p:cNvSpPr/>
          <p:nvPr/>
        </p:nvSpPr>
        <p:spPr>
          <a:xfrm flipH="1" flipV="1">
            <a:off x="4964113" y="2068513"/>
            <a:ext cx="314325" cy="879475"/>
          </a:xfrm>
          <a:prstGeom prst="curvedRightArrow">
            <a:avLst>
              <a:gd name="adj1" fmla="val 49988"/>
              <a:gd name="adj2" fmla="val 86569"/>
              <a:gd name="adj3" fmla="val 33319"/>
            </a:avLst>
          </a:prstGeom>
          <a:solidFill>
            <a:srgbClr val="00FF00"/>
          </a:solidFill>
          <a:ln w="9525" cap="flat" cmpd="sng">
            <a:solidFill>
              <a:schemeClr val="tx1"/>
            </a:solidFill>
            <a:prstDash val="solid"/>
            <a:miter/>
            <a:headEnd type="none" w="med" len="med"/>
            <a:tailEnd type="none" w="med" len="med"/>
          </a:ln>
        </p:spPr>
        <p:txBody>
          <a:bodyPr anchor="t"/>
          <a:p>
            <a:endParaRPr lang="zh-CN" altLang="en-US">
              <a:latin typeface="Tahoma" panose="020B0604030504040204" pitchFamily="34" charset="0"/>
              <a:ea typeface="宋体" panose="02010600030101010101" pitchFamily="2" charset="-122"/>
            </a:endParaRPr>
          </a:p>
        </p:txBody>
      </p:sp>
      <p:sp>
        <p:nvSpPr>
          <p:cNvPr id="45128" name="右弧形箭头 45127"/>
          <p:cNvSpPr/>
          <p:nvPr/>
        </p:nvSpPr>
        <p:spPr>
          <a:xfrm>
            <a:off x="5102225" y="3979863"/>
            <a:ext cx="304800" cy="814387"/>
          </a:xfrm>
          <a:prstGeom prst="curvedLeftArrow">
            <a:avLst>
              <a:gd name="adj1" fmla="val 49923"/>
              <a:gd name="adj2" fmla="val 99823"/>
              <a:gd name="adj3" fmla="val 48527"/>
            </a:avLst>
          </a:prstGeom>
          <a:solidFill>
            <a:srgbClr val="00FF00"/>
          </a:solidFill>
          <a:ln w="9525" cap="flat" cmpd="sng">
            <a:solidFill>
              <a:schemeClr val="tx1"/>
            </a:solidFill>
            <a:prstDash val="solid"/>
            <a:miter/>
            <a:headEnd type="none" w="med" len="med"/>
            <a:tailEnd type="none" w="med" len="med"/>
          </a:ln>
        </p:spPr>
        <p:txBody>
          <a:bodyPr anchor="t"/>
          <a:p>
            <a:endParaRPr lang="zh-CN" altLang="en-US">
              <a:latin typeface="Tahoma" panose="020B0604030504040204" pitchFamily="34" charset="0"/>
              <a:ea typeface="宋体" panose="02010600030101010101" pitchFamily="2" charset="-122"/>
            </a:endParaRPr>
          </a:p>
        </p:txBody>
      </p:sp>
      <p:sp>
        <p:nvSpPr>
          <p:cNvPr id="45173" name="矩形 45172"/>
          <p:cNvSpPr/>
          <p:nvPr/>
        </p:nvSpPr>
        <p:spPr>
          <a:xfrm>
            <a:off x="2164080" y="2694305"/>
            <a:ext cx="424180" cy="39878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5169" name="右弧形箭头 45168"/>
          <p:cNvSpPr/>
          <p:nvPr/>
        </p:nvSpPr>
        <p:spPr>
          <a:xfrm>
            <a:off x="5102225" y="3974783"/>
            <a:ext cx="268288" cy="812800"/>
          </a:xfrm>
          <a:prstGeom prst="curvedLeftArrow">
            <a:avLst>
              <a:gd name="adj1" fmla="val 49903"/>
              <a:gd name="adj2" fmla="val 99806"/>
              <a:gd name="adj3" fmla="val 33319"/>
            </a:avLst>
          </a:prstGeom>
          <a:solidFill>
            <a:srgbClr val="FFFF00"/>
          </a:solidFill>
          <a:ln w="9525" cap="flat" cmpd="sng">
            <a:solidFill>
              <a:schemeClr val="tx1"/>
            </a:solidFill>
            <a:prstDash val="solid"/>
            <a:miter/>
            <a:headEnd type="none" w="med" len="med"/>
            <a:tailEnd type="none" w="med" len="med"/>
          </a:ln>
        </p:spPr>
        <p:txBody>
          <a:bodyPr anchor="t"/>
          <a:p>
            <a:endParaRPr lang="zh-CN" altLang="en-US">
              <a:latin typeface="Tahoma" panose="020B0604030504040204" pitchFamily="34" charset="0"/>
              <a:ea typeface="宋体" panose="02010600030101010101" pitchFamily="2" charset="-122"/>
            </a:endParaRPr>
          </a:p>
        </p:txBody>
      </p:sp>
      <p:sp>
        <p:nvSpPr>
          <p:cNvPr id="45177" name="矩形 45176"/>
          <p:cNvSpPr/>
          <p:nvPr/>
        </p:nvSpPr>
        <p:spPr>
          <a:xfrm>
            <a:off x="1508125" y="4611688"/>
            <a:ext cx="1150938" cy="398463"/>
          </a:xfrm>
          <a:prstGeom prst="rect">
            <a:avLst/>
          </a:prstGeom>
          <a:noFill/>
          <a:ln w="9525">
            <a:noFill/>
          </a:ln>
        </p:spPr>
        <p:txBody>
          <a:bodyPr wrap="square">
            <a:spAutoFit/>
          </a:bodyPr>
          <a:p>
            <a:pPr fontAlgn="base"/>
            <a:r>
              <a:rPr lang="zh-CN" altLang="en-US" sz="2000"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复位端</a:t>
            </a:r>
            <a:endParaRPr lang="zh-CN" altLang="en-US" sz="2000" b="1" strike="noStrike" noProof="1" dirty="0">
              <a:solidFill>
                <a:schemeClr val="tx2"/>
              </a:solidFill>
              <a:effectLst>
                <a:outerShdw blurRad="38100" dist="38100" dir="2700000">
                  <a:srgbClr val="000000"/>
                </a:outerShdw>
              </a:effectLst>
              <a:latin typeface="Times New Roman" panose="02020603050405020304" pitchFamily="18" charset="0"/>
            </a:endParaRPr>
          </a:p>
        </p:txBody>
      </p:sp>
      <p:grpSp>
        <p:nvGrpSpPr>
          <p:cNvPr id="45161" name="组合 45160"/>
          <p:cNvGrpSpPr/>
          <p:nvPr/>
        </p:nvGrpSpPr>
        <p:grpSpPr>
          <a:xfrm>
            <a:off x="4699000" y="2500313"/>
            <a:ext cx="376238" cy="1939925"/>
            <a:chOff x="2678" y="3657"/>
            <a:chExt cx="280" cy="1222"/>
          </a:xfrm>
        </p:grpSpPr>
        <p:sp>
          <p:nvSpPr>
            <p:cNvPr id="7198" name="矩形 45161"/>
            <p:cNvSpPr/>
            <p:nvPr/>
          </p:nvSpPr>
          <p:spPr>
            <a:xfrm>
              <a:off x="2678" y="3657"/>
              <a:ext cx="249" cy="290"/>
            </a:xfrm>
            <a:prstGeom prst="rect">
              <a:avLst/>
            </a:prstGeom>
            <a:noFill/>
            <a:ln w="9525">
              <a:noFill/>
            </a:ln>
          </p:spPr>
          <p:txBody>
            <a:bodyPr wrap="none" anchor="t">
              <a:spAutoFit/>
            </a:bodyPr>
            <a:p>
              <a:r>
                <a:rPr lang="en-US" altLang="zh-CN" b="1">
                  <a:solidFill>
                    <a:srgbClr val="FF3300"/>
                  </a:solidFill>
                  <a:latin typeface="Times New Roman" panose="02020603050405020304" pitchFamily="18" charset="0"/>
                  <a:ea typeface="宋体" panose="02010600030101010101" pitchFamily="2" charset="-122"/>
                </a:rPr>
                <a:t>1</a:t>
              </a:r>
              <a:endParaRPr lang="en-US" altLang="zh-CN" b="1">
                <a:solidFill>
                  <a:srgbClr val="FF3300"/>
                </a:solidFill>
                <a:latin typeface="Times New Roman" panose="02020603050405020304" pitchFamily="18" charset="0"/>
                <a:ea typeface="宋体" panose="02010600030101010101" pitchFamily="2" charset="-122"/>
              </a:endParaRPr>
            </a:p>
          </p:txBody>
        </p:sp>
        <p:sp>
          <p:nvSpPr>
            <p:cNvPr id="7199" name="矩形 45162"/>
            <p:cNvSpPr/>
            <p:nvPr/>
          </p:nvSpPr>
          <p:spPr>
            <a:xfrm>
              <a:off x="2706" y="4589"/>
              <a:ext cx="252" cy="290"/>
            </a:xfrm>
            <a:prstGeom prst="rect">
              <a:avLst/>
            </a:prstGeom>
            <a:noFill/>
            <a:ln w="9525">
              <a:noFill/>
            </a:ln>
          </p:spPr>
          <p:txBody>
            <a:bodyPr anchor="t">
              <a:spAutoFit/>
            </a:bodyPr>
            <a:p>
              <a:r>
                <a:rPr lang="en-US" altLang="zh-CN" b="1">
                  <a:solidFill>
                    <a:srgbClr val="FF3300"/>
                  </a:solidFill>
                  <a:latin typeface="Times New Roman" panose="02020603050405020304" pitchFamily="18" charset="0"/>
                  <a:ea typeface="宋体" panose="02010600030101010101" pitchFamily="2" charset="-122"/>
                </a:rPr>
                <a:t>0</a:t>
              </a:r>
              <a:endParaRPr lang="en-US" altLang="zh-CN" b="1">
                <a:solidFill>
                  <a:srgbClr val="FF3300"/>
                </a:solidFill>
                <a:latin typeface="Times New Roman" panose="02020603050405020304" pitchFamily="18" charset="0"/>
                <a:ea typeface="宋体" panose="02010600030101010101" pitchFamily="2" charset="-122"/>
              </a:endParaRPr>
            </a:p>
          </p:txBody>
        </p:sp>
      </p:grpSp>
      <p:sp>
        <p:nvSpPr>
          <p:cNvPr id="3" name="右弧形箭头 2"/>
          <p:cNvSpPr/>
          <p:nvPr/>
        </p:nvSpPr>
        <p:spPr>
          <a:xfrm rot="-10800000" flipH="1">
            <a:off x="5003800" y="2101850"/>
            <a:ext cx="274638" cy="938213"/>
          </a:xfrm>
          <a:prstGeom prst="curvedLeftArrow">
            <a:avLst>
              <a:gd name="adj1" fmla="val 50152"/>
              <a:gd name="adj2" fmla="val 93326"/>
              <a:gd name="adj3" fmla="val 33319"/>
            </a:avLst>
          </a:prstGeom>
          <a:solidFill>
            <a:srgbClr val="FFFF00"/>
          </a:solidFill>
          <a:ln w="9525" cap="flat" cmpd="sng">
            <a:solidFill>
              <a:schemeClr val="tx1"/>
            </a:solidFill>
            <a:prstDash val="solid"/>
            <a:miter/>
            <a:headEnd type="none" w="med" len="med"/>
            <a:tailEnd type="none" w="med" len="med"/>
          </a:ln>
        </p:spPr>
        <p:txBody>
          <a:bodyPr anchor="t"/>
          <a:p>
            <a:endParaRPr lang="zh-CN" altLang="en-US">
              <a:latin typeface="Tahoma" panose="020B0604030504040204" pitchFamily="34" charset="0"/>
              <a:ea typeface="宋体" panose="02010600030101010101" pitchFamily="2" charset="-122"/>
            </a:endParaRPr>
          </a:p>
        </p:txBody>
      </p:sp>
      <p:graphicFrame>
        <p:nvGraphicFramePr>
          <p:cNvPr id="43014" name="对象 43013"/>
          <p:cNvGraphicFramePr/>
          <p:nvPr/>
        </p:nvGraphicFramePr>
        <p:xfrm>
          <a:off x="5546725" y="1480820"/>
          <a:ext cx="794385" cy="332105"/>
        </p:xfrm>
        <a:graphic>
          <a:graphicData uri="http://schemas.openxmlformats.org/presentationml/2006/ole">
            <mc:AlternateContent xmlns:mc="http://schemas.openxmlformats.org/markup-compatibility/2006">
              <mc:Choice xmlns:v="urn:schemas-microsoft-com:vml" Requires="v">
                <p:oleObj spid="_x0000_s3079" name="" r:id="rId2" imgW="342900" imgH="177165" progId="Equation.3">
                  <p:embed/>
                </p:oleObj>
              </mc:Choice>
              <mc:Fallback>
                <p:oleObj name="" r:id="rId2" imgW="342900" imgH="177165" progId="Equation.3">
                  <p:embed/>
                  <p:pic>
                    <p:nvPicPr>
                      <p:cNvPr id="0" name="图片 3078"/>
                      <p:cNvPicPr/>
                      <p:nvPr/>
                    </p:nvPicPr>
                    <p:blipFill>
                      <a:blip r:embed="rId3"/>
                      <a:stretch>
                        <a:fillRect/>
                      </a:stretch>
                    </p:blipFill>
                    <p:spPr>
                      <a:xfrm>
                        <a:off x="5546725" y="1480820"/>
                        <a:ext cx="794385" cy="332105"/>
                      </a:xfrm>
                      <a:prstGeom prst="rect">
                        <a:avLst/>
                      </a:prstGeom>
                      <a:noFill/>
                      <a:ln w="38100">
                        <a:noFill/>
                        <a:miter/>
                      </a:ln>
                    </p:spPr>
                  </p:pic>
                </p:oleObj>
              </mc:Fallback>
            </mc:AlternateContent>
          </a:graphicData>
        </a:graphic>
      </p:graphicFrame>
      <p:graphicFrame>
        <p:nvGraphicFramePr>
          <p:cNvPr id="2" name="对象 1"/>
          <p:cNvGraphicFramePr/>
          <p:nvPr/>
        </p:nvGraphicFramePr>
        <p:xfrm>
          <a:off x="6651308" y="1470660"/>
          <a:ext cx="706120" cy="357505"/>
        </p:xfrm>
        <a:graphic>
          <a:graphicData uri="http://schemas.openxmlformats.org/presentationml/2006/ole">
            <mc:AlternateContent xmlns:mc="http://schemas.openxmlformats.org/markup-compatibility/2006">
              <mc:Choice xmlns:v="urn:schemas-microsoft-com:vml" Requires="v">
                <p:oleObj spid="_x0000_s4" name="" r:id="rId4" imgW="304800" imgH="190500" progId="Equation.3">
                  <p:embed/>
                </p:oleObj>
              </mc:Choice>
              <mc:Fallback>
                <p:oleObj name="" r:id="rId4" imgW="304800" imgH="190500" progId="Equation.3">
                  <p:embed/>
                  <p:pic>
                    <p:nvPicPr>
                      <p:cNvPr id="0" name="图片 3078"/>
                      <p:cNvPicPr/>
                      <p:nvPr/>
                    </p:nvPicPr>
                    <p:blipFill>
                      <a:blip r:embed="rId5"/>
                      <a:stretch>
                        <a:fillRect/>
                      </a:stretch>
                    </p:blipFill>
                    <p:spPr>
                      <a:xfrm>
                        <a:off x="6651308" y="1470660"/>
                        <a:ext cx="706120" cy="3575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ppt_x"/>
                                          </p:val>
                                        </p:tav>
                                        <p:tav tm="100000">
                                          <p:val>
                                            <p:strVal val="#ppt_x"/>
                                          </p:val>
                                        </p:tav>
                                      </p:tavLst>
                                    </p:anim>
                                    <p:anim calcmode="lin" valueType="num">
                                      <p:cBhvr additive="base">
                                        <p:cTn id="8" dur="500" fill="hold"/>
                                        <p:tgtEl>
                                          <p:spTgt spid="430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5125"/>
                                        </p:tgtEl>
                                        <p:attrNameLst>
                                          <p:attrName>style.visibility</p:attrName>
                                        </p:attrNameLst>
                                      </p:cBhvr>
                                      <p:to>
                                        <p:strVal val="visible"/>
                                      </p:to>
                                    </p:set>
                                    <p:anim calcmode="lin" valueType="num">
                                      <p:cBhvr>
                                        <p:cTn id="19" dur="500" fill="hold"/>
                                        <p:tgtEl>
                                          <p:spTgt spid="45125"/>
                                        </p:tgtEl>
                                        <p:attrNameLst>
                                          <p:attrName>ppt_w</p:attrName>
                                        </p:attrNameLst>
                                      </p:cBhvr>
                                      <p:tavLst>
                                        <p:tav tm="0">
                                          <p:val>
                                            <p:fltVal val="0.000000"/>
                                          </p:val>
                                        </p:tav>
                                        <p:tav tm="100000">
                                          <p:val>
                                            <p:strVal val="#ppt_w"/>
                                          </p:val>
                                        </p:tav>
                                      </p:tavLst>
                                    </p:anim>
                                    <p:anim calcmode="lin" valueType="num">
                                      <p:cBhvr>
                                        <p:cTn id="20" dur="500" fill="hold"/>
                                        <p:tgtEl>
                                          <p:spTgt spid="45125"/>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5270"/>
                                        </p:tgtEl>
                                        <p:attrNameLst>
                                          <p:attrName>style.visibility</p:attrName>
                                        </p:attrNameLst>
                                      </p:cBhvr>
                                      <p:to>
                                        <p:strVal val="visible"/>
                                      </p:to>
                                    </p:set>
                                    <p:animEffect transition="in" filter="blinds(horizontal)">
                                      <p:cBhvr>
                                        <p:cTn id="25" dur="500"/>
                                        <p:tgtEl>
                                          <p:spTgt spid="45270"/>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45161"/>
                                        </p:tgtEl>
                                        <p:attrNameLst>
                                          <p:attrName>style.visibility</p:attrName>
                                        </p:attrNameLst>
                                      </p:cBhvr>
                                      <p:to>
                                        <p:strVal val="visible"/>
                                      </p:to>
                                    </p:set>
                                    <p:anim calcmode="lin" valueType="num">
                                      <p:cBhvr>
                                        <p:cTn id="30" dur="500" fill="hold"/>
                                        <p:tgtEl>
                                          <p:spTgt spid="45161"/>
                                        </p:tgtEl>
                                        <p:attrNameLst>
                                          <p:attrName>ppt_w</p:attrName>
                                        </p:attrNameLst>
                                      </p:cBhvr>
                                      <p:tavLst>
                                        <p:tav tm="0">
                                          <p:val>
                                            <p:fltVal val="0.000000"/>
                                          </p:val>
                                        </p:tav>
                                        <p:tav tm="100000">
                                          <p:val>
                                            <p:strVal val="#ppt_w"/>
                                          </p:val>
                                        </p:tav>
                                      </p:tavLst>
                                    </p:anim>
                                    <p:anim calcmode="lin" valueType="num">
                                      <p:cBhvr>
                                        <p:cTn id="31" dur="500" fill="hold"/>
                                        <p:tgtEl>
                                          <p:spTgt spid="4516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4516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5130"/>
                                        </p:tgtEl>
                                        <p:attrNameLst>
                                          <p:attrName>style.visibility</p:attrName>
                                        </p:attrNameLst>
                                      </p:cBhvr>
                                      <p:to>
                                        <p:strVal val="visible"/>
                                      </p:to>
                                    </p:set>
                                    <p:animEffect transition="in" filter="wipe(left)">
                                      <p:cBhvr>
                                        <p:cTn id="40" dur="500"/>
                                        <p:tgtEl>
                                          <p:spTgt spid="4513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5131"/>
                                        </p:tgtEl>
                                        <p:attrNameLst>
                                          <p:attrName>style.visibility</p:attrName>
                                        </p:attrNameLst>
                                      </p:cBhvr>
                                      <p:to>
                                        <p:strVal val="visible"/>
                                      </p:to>
                                    </p:set>
                                    <p:animEffect transition="in" filter="wipe(left)">
                                      <p:cBhvr>
                                        <p:cTn id="45" dur="500"/>
                                        <p:tgtEl>
                                          <p:spTgt spid="45131"/>
                                        </p:tgtEl>
                                      </p:cBhvr>
                                    </p:animEffect>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nodeType="clickEffect">
                                  <p:stCondLst>
                                    <p:cond delay="0"/>
                                  </p:stCondLst>
                                  <p:childTnLst>
                                    <p:set>
                                      <p:cBhvr>
                                        <p:cTn id="49" dur="1" fill="hold">
                                          <p:stCondLst>
                                            <p:cond delay="0"/>
                                          </p:stCondLst>
                                        </p:cTn>
                                        <p:tgtEl>
                                          <p:spTgt spid="45129"/>
                                        </p:tgtEl>
                                        <p:attrNameLst>
                                          <p:attrName>style.visibility</p:attrName>
                                        </p:attrNameLst>
                                      </p:cBhvr>
                                      <p:to>
                                        <p:strVal val="visible"/>
                                      </p:to>
                                    </p:set>
                                    <p:anim calcmode="lin" valueType="num">
                                      <p:cBhvr>
                                        <p:cTn id="50" dur="500" fill="hold"/>
                                        <p:tgtEl>
                                          <p:spTgt spid="45129"/>
                                        </p:tgtEl>
                                        <p:attrNameLst>
                                          <p:attrName>ppt_w</p:attrName>
                                        </p:attrNameLst>
                                      </p:cBhvr>
                                      <p:tavLst>
                                        <p:tav tm="0">
                                          <p:val>
                                            <p:fltVal val="0.000000"/>
                                          </p:val>
                                        </p:tav>
                                        <p:tav tm="100000">
                                          <p:val>
                                            <p:strVal val="#ppt_w"/>
                                          </p:val>
                                        </p:tav>
                                      </p:tavLst>
                                    </p:anim>
                                    <p:anim calcmode="lin" valueType="num">
                                      <p:cBhvr>
                                        <p:cTn id="51" dur="500" fill="hold"/>
                                        <p:tgtEl>
                                          <p:spTgt spid="45129"/>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45128"/>
                                        </p:tgtEl>
                                        <p:attrNameLst>
                                          <p:attrName>style.visibility</p:attrName>
                                        </p:attrNameLst>
                                      </p:cBhvr>
                                      <p:to>
                                        <p:strVal val="visible"/>
                                      </p:to>
                                    </p:set>
                                    <p:animEffect transition="in" filter="wipe(up)">
                                      <p:cBhvr>
                                        <p:cTn id="56" dur="500"/>
                                        <p:tgtEl>
                                          <p:spTgt spid="451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45164"/>
                                        </p:tgtEl>
                                        <p:attrNameLst>
                                          <p:attrName>style.visibility</p:attrName>
                                        </p:attrNameLst>
                                      </p:cBhvr>
                                      <p:to>
                                        <p:strVal val="visible"/>
                                      </p:to>
                                    </p:set>
                                    <p:animEffect transition="in" filter="wipe(down)">
                                      <p:cBhvr>
                                        <p:cTn id="61" dur="500"/>
                                        <p:tgtEl>
                                          <p:spTgt spid="45164"/>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45272"/>
                                        </p:tgtEl>
                                        <p:attrNameLst>
                                          <p:attrName>style.visibility</p:attrName>
                                        </p:attrNameLst>
                                      </p:cBhvr>
                                      <p:to>
                                        <p:strVal val="visible"/>
                                      </p:to>
                                    </p:set>
                                    <p:animEffect transition="in" filter="blinds(horizontal)">
                                      <p:cBhvr>
                                        <p:cTn id="66" dur="500"/>
                                        <p:tgtEl>
                                          <p:spTgt spid="45272"/>
                                        </p:tgtEl>
                                      </p:cBhvr>
                                    </p:animEffect>
                                  </p:childTnLst>
                                </p:cTn>
                              </p:par>
                              <p:par>
                                <p:cTn id="67" presetID="3" presetClass="exit" presetSubtype="5" fill="hold" nodeType="withEffect">
                                  <p:stCondLst>
                                    <p:cond delay="0"/>
                                  </p:stCondLst>
                                  <p:childTnLst>
                                    <p:animEffect transition="out" filter="blinds(vertical)">
                                      <p:cBhvr>
                                        <p:cTn id="68" dur="500"/>
                                        <p:tgtEl>
                                          <p:spTgt spid="45128"/>
                                        </p:tgtEl>
                                      </p:cBhvr>
                                    </p:animEffect>
                                    <p:set>
                                      <p:cBhvr>
                                        <p:cTn id="69" dur="1" fill="hold">
                                          <p:stCondLst>
                                            <p:cond delay="499"/>
                                          </p:stCondLst>
                                        </p:cTn>
                                        <p:tgtEl>
                                          <p:spTgt spid="45128"/>
                                        </p:tgtEl>
                                        <p:attrNameLst>
                                          <p:attrName>style.visibility</p:attrName>
                                        </p:attrNameLst>
                                      </p:cBhvr>
                                      <p:to>
                                        <p:strVal val="hidden"/>
                                      </p:to>
                                    </p:set>
                                  </p:childTnLst>
                                </p:cTn>
                              </p:par>
                              <p:par>
                                <p:cTn id="70" presetID="3" presetClass="exit" presetSubtype="10" fill="hold" nodeType="withEffect">
                                  <p:stCondLst>
                                    <p:cond delay="0"/>
                                  </p:stCondLst>
                                  <p:childTnLst>
                                    <p:animEffect transition="out" filter="blinds(horizontal)">
                                      <p:cBhvr>
                                        <p:cTn id="71" dur="500"/>
                                        <p:tgtEl>
                                          <p:spTgt spid="45129"/>
                                        </p:tgtEl>
                                      </p:cBhvr>
                                    </p:animEffect>
                                    <p:set>
                                      <p:cBhvr>
                                        <p:cTn id="72" dur="1" fill="hold">
                                          <p:stCondLst>
                                            <p:cond delay="499"/>
                                          </p:stCondLst>
                                        </p:cTn>
                                        <p:tgtEl>
                                          <p:spTgt spid="45129"/>
                                        </p:tgtEl>
                                        <p:attrNameLst>
                                          <p:attrName>style.visibility</p:attrName>
                                        </p:attrNameLst>
                                      </p:cBhvr>
                                      <p:to>
                                        <p:strVal val="hidden"/>
                                      </p:to>
                                    </p:set>
                                  </p:childTnLst>
                                </p:cTn>
                              </p:par>
                              <p:par>
                                <p:cTn id="73" presetID="3" presetClass="exit" presetSubtype="10" fill="hold" grpId="1" nodeType="withEffect">
                                  <p:stCondLst>
                                    <p:cond delay="0"/>
                                  </p:stCondLst>
                                  <p:childTnLst>
                                    <p:animEffect transition="out" filter="blinds(horizontal)">
                                      <p:cBhvr>
                                        <p:cTn id="74" dur="500"/>
                                        <p:tgtEl>
                                          <p:spTgt spid="45130"/>
                                        </p:tgtEl>
                                      </p:cBhvr>
                                    </p:animEffect>
                                    <p:set>
                                      <p:cBhvr>
                                        <p:cTn id="75" dur="1" fill="hold">
                                          <p:stCondLst>
                                            <p:cond delay="499"/>
                                          </p:stCondLst>
                                        </p:cTn>
                                        <p:tgtEl>
                                          <p:spTgt spid="45130"/>
                                        </p:tgtEl>
                                        <p:attrNameLst>
                                          <p:attrName>style.visibility</p:attrName>
                                        </p:attrNameLst>
                                      </p:cBhvr>
                                      <p:to>
                                        <p:strVal val="hidden"/>
                                      </p:to>
                                    </p:set>
                                  </p:childTnLst>
                                </p:cTn>
                              </p:par>
                              <p:par>
                                <p:cTn id="76" presetID="3" presetClass="exit" presetSubtype="10" fill="hold" grpId="1" nodeType="withEffect">
                                  <p:stCondLst>
                                    <p:cond delay="0"/>
                                  </p:stCondLst>
                                  <p:childTnLst>
                                    <p:animEffect transition="out" filter="blinds(horizontal)">
                                      <p:cBhvr>
                                        <p:cTn id="77" dur="500"/>
                                        <p:tgtEl>
                                          <p:spTgt spid="45131"/>
                                        </p:tgtEl>
                                      </p:cBhvr>
                                    </p:animEffect>
                                    <p:set>
                                      <p:cBhvr>
                                        <p:cTn id="78" dur="1" fill="hold">
                                          <p:stCondLst>
                                            <p:cond delay="499"/>
                                          </p:stCondLst>
                                        </p:cTn>
                                        <p:tgtEl>
                                          <p:spTgt spid="45131"/>
                                        </p:tgtEl>
                                        <p:attrNameLst>
                                          <p:attrName>style.visibility</p:attrName>
                                        </p:attrNameLst>
                                      </p:cBhvr>
                                      <p:to>
                                        <p:strVal val="hidden"/>
                                      </p:to>
                                    </p:set>
                                  </p:childTnLst>
                                </p:cTn>
                              </p:par>
                              <p:par>
                                <p:cTn id="79" presetID="3" presetClass="exit" presetSubtype="10" fill="hold" grpId="1" nodeType="withEffect">
                                  <p:stCondLst>
                                    <p:cond delay="0"/>
                                  </p:stCondLst>
                                  <p:childTnLst>
                                    <p:animEffect transition="out" filter="blinds(horizontal)">
                                      <p:cBhvr>
                                        <p:cTn id="80" dur="500"/>
                                        <p:tgtEl>
                                          <p:spTgt spid="45160"/>
                                        </p:tgtEl>
                                      </p:cBhvr>
                                    </p:animEffect>
                                    <p:set>
                                      <p:cBhvr>
                                        <p:cTn id="81" dur="1" fill="hold">
                                          <p:stCondLst>
                                            <p:cond delay="499"/>
                                          </p:stCondLst>
                                        </p:cTn>
                                        <p:tgtEl>
                                          <p:spTgt spid="45160"/>
                                        </p:tgtEl>
                                        <p:attrNameLst>
                                          <p:attrName>style.visibility</p:attrName>
                                        </p:attrNameLst>
                                      </p:cBhvr>
                                      <p:to>
                                        <p:strVal val="hidden"/>
                                      </p:to>
                                    </p:set>
                                  </p:childTnLst>
                                </p:cTn>
                              </p:par>
                              <p:par>
                                <p:cTn id="82" presetID="3" presetClass="exit" presetSubtype="10" fill="hold" nodeType="withEffect">
                                  <p:stCondLst>
                                    <p:cond delay="0"/>
                                  </p:stCondLst>
                                  <p:childTnLst>
                                    <p:animEffect transition="out" filter="blinds(horizontal)">
                                      <p:cBhvr>
                                        <p:cTn id="83" dur="500"/>
                                        <p:tgtEl>
                                          <p:spTgt spid="45161"/>
                                        </p:tgtEl>
                                      </p:cBhvr>
                                    </p:animEffect>
                                    <p:set>
                                      <p:cBhvr>
                                        <p:cTn id="84" dur="1" fill="hold">
                                          <p:stCondLst>
                                            <p:cond delay="499"/>
                                          </p:stCondLst>
                                        </p:cTn>
                                        <p:tgtEl>
                                          <p:spTgt spid="45161"/>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45273"/>
                                        </p:tgtEl>
                                        <p:attrNameLst>
                                          <p:attrName>style.visibility</p:attrName>
                                        </p:attrNameLst>
                                      </p:cBhvr>
                                      <p:to>
                                        <p:strVal val="visible"/>
                                      </p:to>
                                    </p:set>
                                    <p:animEffect transition="in" filter="blinds(horizontal)">
                                      <p:cBhvr>
                                        <p:cTn id="89" dur="500"/>
                                        <p:tgtEl>
                                          <p:spTgt spid="45273"/>
                                        </p:tgtEl>
                                      </p:cBhvr>
                                    </p:animEffect>
                                  </p:childTnLst>
                                </p:cTn>
                              </p:par>
                            </p:childTnLst>
                          </p:cTn>
                        </p:par>
                      </p:childTnLst>
                    </p:cTn>
                  </p:par>
                  <p:par>
                    <p:cTn id="90" fill="hold">
                      <p:stCondLst>
                        <p:cond delay="indefinite"/>
                      </p:stCondLst>
                      <p:childTnLst>
                        <p:par>
                          <p:cTn id="91" fill="hold">
                            <p:stCondLst>
                              <p:cond delay="0"/>
                            </p:stCondLst>
                            <p:childTnLst>
                              <p:par>
                                <p:cTn id="92" presetID="17" presetClass="entr" presetSubtype="10" fill="hold" nodeType="clickEffect">
                                  <p:stCondLst>
                                    <p:cond delay="0"/>
                                  </p:stCondLst>
                                  <p:childTnLst>
                                    <p:set>
                                      <p:cBhvr>
                                        <p:cTn id="93" dur="1" fill="hold">
                                          <p:stCondLst>
                                            <p:cond delay="0"/>
                                          </p:stCondLst>
                                        </p:cTn>
                                        <p:tgtEl>
                                          <p:spTgt spid="45166"/>
                                        </p:tgtEl>
                                        <p:attrNameLst>
                                          <p:attrName>style.visibility</p:attrName>
                                        </p:attrNameLst>
                                      </p:cBhvr>
                                      <p:to>
                                        <p:strVal val="visible"/>
                                      </p:to>
                                    </p:set>
                                    <p:anim calcmode="lin" valueType="num">
                                      <p:cBhvr>
                                        <p:cTn id="94" dur="500" fill="hold"/>
                                        <p:tgtEl>
                                          <p:spTgt spid="45166"/>
                                        </p:tgtEl>
                                        <p:attrNameLst>
                                          <p:attrName>ppt_w</p:attrName>
                                        </p:attrNameLst>
                                      </p:cBhvr>
                                      <p:tavLst>
                                        <p:tav tm="0">
                                          <p:val>
                                            <p:fltVal val="0.000000"/>
                                          </p:val>
                                        </p:tav>
                                        <p:tav tm="100000">
                                          <p:val>
                                            <p:strVal val="#ppt_w"/>
                                          </p:val>
                                        </p:tav>
                                      </p:tavLst>
                                    </p:anim>
                                    <p:anim calcmode="lin" valueType="num">
                                      <p:cBhvr>
                                        <p:cTn id="95" dur="500" fill="hold"/>
                                        <p:tgtEl>
                                          <p:spTgt spid="45166"/>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45171"/>
                                        </p:tgtEl>
                                        <p:attrNameLst>
                                          <p:attrName>style.visibility</p:attrName>
                                        </p:attrNameLst>
                                      </p:cBhvr>
                                      <p:to>
                                        <p:strVal val="visible"/>
                                      </p:to>
                                    </p:set>
                                    <p:animEffect transition="in" filter="wipe(left)">
                                      <p:cBhvr>
                                        <p:cTn id="100" dur="500"/>
                                        <p:tgtEl>
                                          <p:spTgt spid="45171"/>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499"/>
                                          </p:stCondLst>
                                        </p:cTn>
                                        <p:tgtEl>
                                          <p:spTgt spid="45173"/>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45172"/>
                                        </p:tgtEl>
                                        <p:attrNameLst>
                                          <p:attrName>style.visibility</p:attrName>
                                        </p:attrNameLst>
                                      </p:cBhvr>
                                      <p:to>
                                        <p:strVal val="visible"/>
                                      </p:to>
                                    </p:set>
                                    <p:animEffect transition="in" filter="wipe(left)">
                                      <p:cBhvr>
                                        <p:cTn id="109" dur="500"/>
                                        <p:tgtEl>
                                          <p:spTgt spid="45172"/>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nodeType="click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wipe(down)">
                                      <p:cBhvr>
                                        <p:cTn id="114" dur="500"/>
                                        <p:tgtEl>
                                          <p:spTgt spid="3"/>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45169"/>
                                        </p:tgtEl>
                                        <p:attrNameLst>
                                          <p:attrName>style.visibility</p:attrName>
                                        </p:attrNameLst>
                                      </p:cBhvr>
                                      <p:to>
                                        <p:strVal val="visible"/>
                                      </p:to>
                                    </p:set>
                                    <p:animEffect transition="in" filter="wipe(up)">
                                      <p:cBhvr>
                                        <p:cTn id="119" dur="500"/>
                                        <p:tgtEl>
                                          <p:spTgt spid="4516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4" fill="hold" nodeType="clickEffect">
                                  <p:stCondLst>
                                    <p:cond delay="0"/>
                                  </p:stCondLst>
                                  <p:childTnLst>
                                    <p:set>
                                      <p:cBhvr>
                                        <p:cTn id="123" dur="1" fill="hold">
                                          <p:stCondLst>
                                            <p:cond delay="0"/>
                                          </p:stCondLst>
                                        </p:cTn>
                                        <p:tgtEl>
                                          <p:spTgt spid="45274"/>
                                        </p:tgtEl>
                                        <p:attrNameLst>
                                          <p:attrName>style.visibility</p:attrName>
                                        </p:attrNameLst>
                                      </p:cBhvr>
                                      <p:to>
                                        <p:strVal val="visible"/>
                                      </p:to>
                                    </p:set>
                                    <p:animEffect transition="in" filter="wipe(down)">
                                      <p:cBhvr>
                                        <p:cTn id="124" dur="500"/>
                                        <p:tgtEl>
                                          <p:spTgt spid="45274"/>
                                        </p:tgtEl>
                                      </p:cBhvr>
                                    </p:animEffect>
                                  </p:childTnLst>
                                </p:cTn>
                              </p:par>
                            </p:childTnLst>
                          </p:cTn>
                        </p:par>
                      </p:childTnLst>
                    </p:cTn>
                  </p:par>
                  <p:par>
                    <p:cTn id="125" fill="hold">
                      <p:stCondLst>
                        <p:cond delay="indefinite"/>
                      </p:stCondLst>
                      <p:childTnLst>
                        <p:par>
                          <p:cTn id="126" fill="hold">
                            <p:stCondLst>
                              <p:cond delay="0"/>
                            </p:stCondLst>
                            <p:childTnLst>
                              <p:par>
                                <p:cTn id="127" presetID="17" presetClass="entr" presetSubtype="10" fill="hold" grpId="0" nodeType="clickEffect">
                                  <p:stCondLst>
                                    <p:cond delay="0"/>
                                  </p:stCondLst>
                                  <p:childTnLst>
                                    <p:set>
                                      <p:cBhvr>
                                        <p:cTn id="128" dur="1" fill="hold">
                                          <p:stCondLst>
                                            <p:cond delay="0"/>
                                          </p:stCondLst>
                                        </p:cTn>
                                        <p:tgtEl>
                                          <p:spTgt spid="45177"/>
                                        </p:tgtEl>
                                        <p:attrNameLst>
                                          <p:attrName>style.visibility</p:attrName>
                                        </p:attrNameLst>
                                      </p:cBhvr>
                                      <p:to>
                                        <p:strVal val="visible"/>
                                      </p:to>
                                    </p:set>
                                    <p:anim calcmode="lin" valueType="num">
                                      <p:cBhvr>
                                        <p:cTn id="129" dur="500" fill="hold"/>
                                        <p:tgtEl>
                                          <p:spTgt spid="45177"/>
                                        </p:tgtEl>
                                        <p:attrNameLst>
                                          <p:attrName>ppt_w</p:attrName>
                                        </p:attrNameLst>
                                      </p:cBhvr>
                                      <p:tavLst>
                                        <p:tav tm="0">
                                          <p:val>
                                            <p:fltVal val="0.000000"/>
                                          </p:val>
                                        </p:tav>
                                        <p:tav tm="100000">
                                          <p:val>
                                            <p:strVal val="#ppt_w"/>
                                          </p:val>
                                        </p:tav>
                                      </p:tavLst>
                                    </p:anim>
                                    <p:anim calcmode="lin" valueType="num">
                                      <p:cBhvr>
                                        <p:cTn id="130" dur="500" fill="hold"/>
                                        <p:tgtEl>
                                          <p:spTgt spid="451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30" grpId="0"/>
      <p:bldP spid="45130" grpId="1"/>
      <p:bldP spid="45131" grpId="0"/>
      <p:bldP spid="45131" grpId="1"/>
      <p:bldP spid="45160" grpId="0"/>
      <p:bldP spid="45160" grpId="1"/>
      <p:bldP spid="45171" grpId="0"/>
      <p:bldP spid="45172" grpId="0"/>
      <p:bldP spid="45173" grpId="0"/>
      <p:bldP spid="45177" grpId="0"/>
      <p:bldP spid="45270" grpId="0" bldLvl="0" animBg="1"/>
      <p:bldP spid="45272" grpId="0" bldLvl="0" animBg="1"/>
      <p:bldP spid="4527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6151" name="组合 46150"/>
          <p:cNvGrpSpPr/>
          <p:nvPr/>
        </p:nvGrpSpPr>
        <p:grpSpPr>
          <a:xfrm>
            <a:off x="4500563" y="2449513"/>
            <a:ext cx="339725" cy="1871662"/>
            <a:chOff x="2677" y="3657"/>
            <a:chExt cx="252" cy="1179"/>
          </a:xfrm>
        </p:grpSpPr>
        <p:sp>
          <p:nvSpPr>
            <p:cNvPr id="8194" name="矩形 46151"/>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8195" name="矩形 46152"/>
            <p:cNvSpPr/>
            <p:nvPr/>
          </p:nvSpPr>
          <p:spPr>
            <a:xfrm>
              <a:off x="2677" y="4585"/>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6154" name="右弧形箭头 46153"/>
          <p:cNvSpPr/>
          <p:nvPr/>
        </p:nvSpPr>
        <p:spPr>
          <a:xfrm>
            <a:off x="4800918" y="4043045"/>
            <a:ext cx="304800" cy="762000"/>
          </a:xfrm>
          <a:prstGeom prst="curvedLeftArrow">
            <a:avLst>
              <a:gd name="adj1" fmla="val 50000"/>
              <a:gd name="adj2" fmla="val 100000"/>
              <a:gd name="adj3" fmla="val 3331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6155" name="左弧形箭头 46154"/>
          <p:cNvSpPr/>
          <p:nvPr/>
        </p:nvSpPr>
        <p:spPr>
          <a:xfrm flipH="1" flipV="1">
            <a:off x="4800600" y="1965325"/>
            <a:ext cx="304800" cy="762000"/>
          </a:xfrm>
          <a:prstGeom prst="curvedRightArrow">
            <a:avLst>
              <a:gd name="adj1" fmla="val 50000"/>
              <a:gd name="adj2" fmla="val 100000"/>
              <a:gd name="adj3" fmla="val 3331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6156" name="矩形 46155"/>
          <p:cNvSpPr/>
          <p:nvPr/>
        </p:nvSpPr>
        <p:spPr>
          <a:xfrm>
            <a:off x="4530725" y="4502150"/>
            <a:ext cx="428625" cy="398463"/>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6157" name="矩形 46156"/>
          <p:cNvSpPr/>
          <p:nvPr/>
        </p:nvSpPr>
        <p:spPr>
          <a:xfrm>
            <a:off x="4491038" y="1912938"/>
            <a:ext cx="309562" cy="398462"/>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grpSp>
        <p:nvGrpSpPr>
          <p:cNvPr id="46187" name="组合 46186"/>
          <p:cNvGrpSpPr/>
          <p:nvPr/>
        </p:nvGrpSpPr>
        <p:grpSpPr>
          <a:xfrm>
            <a:off x="1181100" y="2349500"/>
            <a:ext cx="339725" cy="2014538"/>
            <a:chOff x="2677" y="3657"/>
            <a:chExt cx="252" cy="1269"/>
          </a:xfrm>
        </p:grpSpPr>
        <p:sp>
          <p:nvSpPr>
            <p:cNvPr id="8203" name="矩形 46187"/>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8204" name="矩形 46188"/>
            <p:cNvSpPr/>
            <p:nvPr/>
          </p:nvSpPr>
          <p:spPr>
            <a:xfrm>
              <a:off x="2677" y="4675"/>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grpSp>
        <p:nvGrpSpPr>
          <p:cNvPr id="46193" name="组合 46192"/>
          <p:cNvGrpSpPr/>
          <p:nvPr/>
        </p:nvGrpSpPr>
        <p:grpSpPr>
          <a:xfrm>
            <a:off x="4491038" y="2447925"/>
            <a:ext cx="349250" cy="1836738"/>
            <a:chOff x="2699" y="3657"/>
            <a:chExt cx="259" cy="1157"/>
          </a:xfrm>
        </p:grpSpPr>
        <p:sp>
          <p:nvSpPr>
            <p:cNvPr id="8206" name="矩形 46193"/>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8207" name="矩形 46194"/>
            <p:cNvSpPr/>
            <p:nvPr/>
          </p:nvSpPr>
          <p:spPr>
            <a:xfrm>
              <a:off x="2706" y="4563"/>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6196" name="右弧形箭头 46195"/>
          <p:cNvSpPr/>
          <p:nvPr/>
        </p:nvSpPr>
        <p:spPr>
          <a:xfrm>
            <a:off x="4800918" y="4043045"/>
            <a:ext cx="304800" cy="762000"/>
          </a:xfrm>
          <a:prstGeom prst="curvedLeftArrow">
            <a:avLst>
              <a:gd name="adj1" fmla="val 50000"/>
              <a:gd name="adj2" fmla="val 100000"/>
              <a:gd name="adj3" fmla="val 33319"/>
            </a:avLst>
          </a:prstGeom>
          <a:solidFill>
            <a:srgbClr val="FF66CC"/>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6197" name="左弧形箭头 46196"/>
          <p:cNvSpPr/>
          <p:nvPr/>
        </p:nvSpPr>
        <p:spPr>
          <a:xfrm flipH="1" flipV="1">
            <a:off x="4800600" y="1965325"/>
            <a:ext cx="304800" cy="762000"/>
          </a:xfrm>
          <a:prstGeom prst="curvedRightArrow">
            <a:avLst>
              <a:gd name="adj1" fmla="val 50000"/>
              <a:gd name="adj2" fmla="val 100000"/>
              <a:gd name="adj3" fmla="val 33319"/>
            </a:avLst>
          </a:prstGeom>
          <a:solidFill>
            <a:srgbClr val="FF66CC"/>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6198" name="矩形 46197"/>
          <p:cNvSpPr/>
          <p:nvPr/>
        </p:nvSpPr>
        <p:spPr>
          <a:xfrm>
            <a:off x="4514850" y="4502150"/>
            <a:ext cx="309563"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6199" name="矩形 46198"/>
          <p:cNvSpPr/>
          <p:nvPr/>
        </p:nvSpPr>
        <p:spPr>
          <a:xfrm>
            <a:off x="4491038" y="1965325"/>
            <a:ext cx="309562"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6296" name="下箭头 46295"/>
          <p:cNvSpPr/>
          <p:nvPr/>
        </p:nvSpPr>
        <p:spPr>
          <a:xfrm>
            <a:off x="6130925" y="2605088"/>
            <a:ext cx="431800" cy="433387"/>
          </a:xfrm>
          <a:prstGeom prst="downArrow">
            <a:avLst>
              <a:gd name="adj1" fmla="val 50000"/>
              <a:gd name="adj2" fmla="val 25077"/>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sz="2000">
              <a:latin typeface="Tahoma" panose="020B0604030504040204" pitchFamily="34" charset="0"/>
              <a:ea typeface="宋体" panose="02010600030101010101" pitchFamily="2" charset="-122"/>
            </a:endParaRPr>
          </a:p>
        </p:txBody>
      </p:sp>
      <p:sp>
        <p:nvSpPr>
          <p:cNvPr id="46299" name="椭圆 46298"/>
          <p:cNvSpPr/>
          <p:nvPr/>
        </p:nvSpPr>
        <p:spPr>
          <a:xfrm>
            <a:off x="5580063" y="3127375"/>
            <a:ext cx="1539875" cy="603250"/>
          </a:xfrm>
          <a:prstGeom prst="ellipse">
            <a:avLst/>
          </a:prstGeom>
          <a:solidFill>
            <a:srgbClr val="FFCCFF"/>
          </a:solidFill>
          <a:ln w="31750" cap="flat" cmpd="sng">
            <a:solidFill>
              <a:schemeClr val="tx2"/>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次态为</a:t>
            </a:r>
            <a:r>
              <a:rPr lang="en-US" altLang="zh-CN" sz="2000" b="1">
                <a:latin typeface="Tahoma" panose="020B0604030504040204" pitchFamily="34" charset="0"/>
                <a:ea typeface="宋体" panose="02010600030101010101" pitchFamily="2" charset="-122"/>
              </a:rPr>
              <a:t>1</a:t>
            </a:r>
            <a:endParaRPr lang="en-US" altLang="zh-CN" sz="2000" b="1">
              <a:latin typeface="Tahoma" panose="020B0604030504040204" pitchFamily="34" charset="0"/>
              <a:ea typeface="宋体" panose="02010600030101010101" pitchFamily="2" charset="-122"/>
            </a:endParaRPr>
          </a:p>
        </p:txBody>
      </p:sp>
      <p:sp>
        <p:nvSpPr>
          <p:cNvPr id="46300" name="下箭头 46299"/>
          <p:cNvSpPr/>
          <p:nvPr/>
        </p:nvSpPr>
        <p:spPr>
          <a:xfrm flipV="1">
            <a:off x="6191250" y="3886200"/>
            <a:ext cx="431800" cy="433388"/>
          </a:xfrm>
          <a:prstGeom prst="downArrow">
            <a:avLst>
              <a:gd name="adj1" fmla="val 50000"/>
              <a:gd name="adj2" fmla="val 25078"/>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sz="2000">
              <a:latin typeface="Tahoma" panose="020B0604030504040204" pitchFamily="34" charset="0"/>
              <a:ea typeface="宋体" panose="02010600030101010101" pitchFamily="2" charset="-122"/>
            </a:endParaRPr>
          </a:p>
        </p:txBody>
      </p:sp>
      <p:sp>
        <p:nvSpPr>
          <p:cNvPr id="46302" name="椭圆形标注 46301"/>
          <p:cNvSpPr/>
          <p:nvPr/>
        </p:nvSpPr>
        <p:spPr>
          <a:xfrm>
            <a:off x="5603875" y="1719263"/>
            <a:ext cx="1820863" cy="644525"/>
          </a:xfrm>
          <a:prstGeom prst="wedgeEllipseCallout">
            <a:avLst>
              <a:gd name="adj1" fmla="val -80755"/>
              <a:gd name="adj2" fmla="val 41824"/>
            </a:avLst>
          </a:prstGeom>
          <a:solidFill>
            <a:srgbClr val="FFFF99"/>
          </a:solidFill>
          <a:ln w="31750" cap="flat" cmpd="sng">
            <a:solidFill>
              <a:schemeClr val="tx2"/>
            </a:solidFill>
            <a:prstDash val="solid"/>
            <a:miter/>
            <a:headEnd type="none" w="med" len="med"/>
            <a:tailEnd type="none" w="med" len="med"/>
          </a:ln>
        </p:spPr>
        <p:txBody>
          <a:bodyPr anchor="t"/>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1</a:t>
            </a:r>
            <a:endParaRPr lang="en-US" altLang="zh-CN" sz="2000">
              <a:latin typeface="Tahoma" panose="020B0604030504040204" pitchFamily="34" charset="0"/>
              <a:ea typeface="宋体" panose="02010600030101010101" pitchFamily="2" charset="-122"/>
            </a:endParaRPr>
          </a:p>
        </p:txBody>
      </p:sp>
      <p:sp>
        <p:nvSpPr>
          <p:cNvPr id="46303" name="椭圆形标注 46302"/>
          <p:cNvSpPr/>
          <p:nvPr/>
        </p:nvSpPr>
        <p:spPr>
          <a:xfrm>
            <a:off x="5813425" y="4502150"/>
            <a:ext cx="1781175" cy="609600"/>
          </a:xfrm>
          <a:prstGeom prst="wedgeEllipseCallout">
            <a:avLst>
              <a:gd name="adj1" fmla="val -102352"/>
              <a:gd name="adj2" fmla="val -225856"/>
            </a:avLst>
          </a:prstGeom>
          <a:solidFill>
            <a:srgbClr val="FFFF99"/>
          </a:solidFill>
          <a:ln w="31750" cap="flat" cmpd="sng">
            <a:solidFill>
              <a:schemeClr val="tx2"/>
            </a:solidFill>
            <a:prstDash val="solid"/>
            <a:miter/>
            <a:headEnd type="none" w="med" len="med"/>
            <a:tailEnd type="none" w="med" len="med"/>
          </a:ln>
        </p:spPr>
        <p:txBody>
          <a:bodyPr anchor="t"/>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0</a:t>
            </a:r>
            <a:endParaRPr lang="en-US" altLang="zh-CN" sz="2000">
              <a:latin typeface="Tahoma" panose="020B0604030504040204" pitchFamily="34" charset="0"/>
              <a:ea typeface="宋体" panose="02010600030101010101" pitchFamily="2" charset="-122"/>
            </a:endParaRPr>
          </a:p>
        </p:txBody>
      </p:sp>
      <p:pic>
        <p:nvPicPr>
          <p:cNvPr id="8220" name="图片 1"/>
          <p:cNvPicPr>
            <a:picLocks noChangeAspect="1"/>
          </p:cNvPicPr>
          <p:nvPr/>
        </p:nvPicPr>
        <p:blipFill>
          <a:blip r:embed="rId1"/>
          <a:srcRect l="11118" t="3690" r="10036"/>
          <a:stretch>
            <a:fillRect/>
          </a:stretch>
        </p:blipFill>
        <p:spPr>
          <a:xfrm>
            <a:off x="1504950" y="1808163"/>
            <a:ext cx="2982913" cy="3097212"/>
          </a:xfrm>
          <a:prstGeom prst="rect">
            <a:avLst/>
          </a:prstGeom>
          <a:noFill/>
          <a:ln w="9525">
            <a:noFill/>
          </a:ln>
        </p:spPr>
      </p:pic>
      <p:sp>
        <p:nvSpPr>
          <p:cNvPr id="46200" name="矩形 46199"/>
          <p:cNvSpPr/>
          <p:nvPr/>
        </p:nvSpPr>
        <p:spPr>
          <a:xfrm>
            <a:off x="1884680" y="3731260"/>
            <a:ext cx="309245" cy="39878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6186" name="矩形 46185"/>
          <p:cNvSpPr/>
          <p:nvPr/>
        </p:nvSpPr>
        <p:spPr>
          <a:xfrm>
            <a:off x="1884363" y="3730625"/>
            <a:ext cx="309562" cy="40005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6206" name="矩形 46205"/>
          <p:cNvSpPr/>
          <p:nvPr/>
        </p:nvSpPr>
        <p:spPr>
          <a:xfrm>
            <a:off x="1181100" y="1808163"/>
            <a:ext cx="1511300" cy="398463"/>
          </a:xfrm>
          <a:prstGeom prst="rect">
            <a:avLst/>
          </a:prstGeom>
          <a:noFill/>
          <a:ln w="9525">
            <a:noFill/>
          </a:ln>
        </p:spPr>
        <p:txBody>
          <a:bodyPr>
            <a:spAutoFit/>
          </a:bodyPr>
          <a:p>
            <a:pPr fontAlgn="base"/>
            <a:r>
              <a:rPr lang="zh-CN" altLang="en-US" sz="2000"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置位端</a:t>
            </a:r>
            <a:endParaRPr lang="zh-CN" altLang="en-US" sz="2000" b="1" strike="noStrike" noProof="1" dirty="0">
              <a:solidFill>
                <a:schemeClr val="tx2"/>
              </a:solidFill>
              <a:effectLst>
                <a:outerShdw blurRad="38100" dist="38100" dir="2700000">
                  <a:srgbClr val="000000"/>
                </a:outerShdw>
              </a:effectLst>
              <a:latin typeface="Times New Roman" panose="02020603050405020304" pitchFamily="18" charset="0"/>
            </a:endParaRPr>
          </a:p>
        </p:txBody>
      </p:sp>
      <p:graphicFrame>
        <p:nvGraphicFramePr>
          <p:cNvPr id="43014" name="对象 43013"/>
          <p:cNvGraphicFramePr/>
          <p:nvPr/>
        </p:nvGraphicFramePr>
        <p:xfrm>
          <a:off x="5603875" y="1189038"/>
          <a:ext cx="734695" cy="309880"/>
        </p:xfrm>
        <a:graphic>
          <a:graphicData uri="http://schemas.openxmlformats.org/presentationml/2006/ole">
            <mc:AlternateContent xmlns:mc="http://schemas.openxmlformats.org/markup-compatibility/2006">
              <mc:Choice xmlns:v="urn:schemas-microsoft-com:vml" Requires="v">
                <p:oleObj spid="_x0000_s3079" name="" r:id="rId2" imgW="316865" imgH="165100" progId="Equation.3">
                  <p:embed/>
                </p:oleObj>
              </mc:Choice>
              <mc:Fallback>
                <p:oleObj name="" r:id="rId2" imgW="316865" imgH="165100" progId="Equation.3">
                  <p:embed/>
                  <p:pic>
                    <p:nvPicPr>
                      <p:cNvPr id="0" name="图片 3078"/>
                      <p:cNvPicPr/>
                      <p:nvPr/>
                    </p:nvPicPr>
                    <p:blipFill>
                      <a:blip r:embed="rId3"/>
                      <a:stretch>
                        <a:fillRect/>
                      </a:stretch>
                    </p:blipFill>
                    <p:spPr>
                      <a:xfrm>
                        <a:off x="5603875" y="1189038"/>
                        <a:ext cx="734695" cy="309880"/>
                      </a:xfrm>
                      <a:prstGeom prst="rect">
                        <a:avLst/>
                      </a:prstGeom>
                      <a:noFill/>
                      <a:ln w="38100">
                        <a:noFill/>
                        <a:miter/>
                      </a:ln>
                    </p:spPr>
                  </p:pic>
                </p:oleObj>
              </mc:Fallback>
            </mc:AlternateContent>
          </a:graphicData>
        </a:graphic>
      </p:graphicFrame>
      <p:graphicFrame>
        <p:nvGraphicFramePr>
          <p:cNvPr id="2" name="对象 1"/>
          <p:cNvGraphicFramePr/>
          <p:nvPr/>
        </p:nvGraphicFramePr>
        <p:xfrm>
          <a:off x="6649086" y="1167765"/>
          <a:ext cx="765175" cy="357505"/>
        </p:xfrm>
        <a:graphic>
          <a:graphicData uri="http://schemas.openxmlformats.org/presentationml/2006/ole">
            <mc:AlternateContent xmlns:mc="http://schemas.openxmlformats.org/markup-compatibility/2006">
              <mc:Choice xmlns:v="urn:schemas-microsoft-com:vml" Requires="v">
                <p:oleObj spid="_x0000_s4" name="" r:id="rId4" imgW="330200" imgH="190500" progId="Equation.3">
                  <p:embed/>
                </p:oleObj>
              </mc:Choice>
              <mc:Fallback>
                <p:oleObj name="" r:id="rId4" imgW="330200" imgH="190500" progId="Equation.3">
                  <p:embed/>
                  <p:pic>
                    <p:nvPicPr>
                      <p:cNvPr id="0" name="图片 3078"/>
                      <p:cNvPicPr/>
                      <p:nvPr/>
                    </p:nvPicPr>
                    <p:blipFill>
                      <a:blip r:embed="rId5"/>
                      <a:stretch>
                        <a:fillRect/>
                      </a:stretch>
                    </p:blipFill>
                    <p:spPr>
                      <a:xfrm>
                        <a:off x="6649086" y="1167765"/>
                        <a:ext cx="765175" cy="3575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ppt_x"/>
                                          </p:val>
                                        </p:tav>
                                        <p:tav tm="100000">
                                          <p:val>
                                            <p:strVal val="#ppt_x"/>
                                          </p:val>
                                        </p:tav>
                                      </p:tavLst>
                                    </p:anim>
                                    <p:anim calcmode="lin" valueType="num">
                                      <p:cBhvr additive="base">
                                        <p:cTn id="8" dur="500" fill="hold"/>
                                        <p:tgtEl>
                                          <p:spTgt spid="430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6187"/>
                                        </p:tgtEl>
                                        <p:attrNameLst>
                                          <p:attrName>style.visibility</p:attrName>
                                        </p:attrNameLst>
                                      </p:cBhvr>
                                      <p:to>
                                        <p:strVal val="visible"/>
                                      </p:to>
                                    </p:set>
                                    <p:anim calcmode="lin" valueType="num">
                                      <p:cBhvr>
                                        <p:cTn id="19" dur="500" fill="hold"/>
                                        <p:tgtEl>
                                          <p:spTgt spid="46187"/>
                                        </p:tgtEl>
                                        <p:attrNameLst>
                                          <p:attrName>ppt_w</p:attrName>
                                        </p:attrNameLst>
                                      </p:cBhvr>
                                      <p:tavLst>
                                        <p:tav tm="0">
                                          <p:val>
                                            <p:fltVal val="0.000000"/>
                                          </p:val>
                                        </p:tav>
                                        <p:tav tm="100000">
                                          <p:val>
                                            <p:strVal val="#ppt_w"/>
                                          </p:val>
                                        </p:tav>
                                      </p:tavLst>
                                    </p:anim>
                                    <p:anim calcmode="lin" valueType="num">
                                      <p:cBhvr>
                                        <p:cTn id="20" dur="500" fill="hold"/>
                                        <p:tgtEl>
                                          <p:spTgt spid="4618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6302"/>
                                        </p:tgtEl>
                                        <p:attrNameLst>
                                          <p:attrName>style.visibility</p:attrName>
                                        </p:attrNameLst>
                                      </p:cBhvr>
                                      <p:to>
                                        <p:strVal val="visible"/>
                                      </p:to>
                                    </p:set>
                                    <p:animEffect transition="in" filter="blinds(horizontal)">
                                      <p:cBhvr>
                                        <p:cTn id="25" dur="500"/>
                                        <p:tgtEl>
                                          <p:spTgt spid="46302"/>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46151"/>
                                        </p:tgtEl>
                                        <p:attrNameLst>
                                          <p:attrName>style.visibility</p:attrName>
                                        </p:attrNameLst>
                                      </p:cBhvr>
                                      <p:to>
                                        <p:strVal val="visible"/>
                                      </p:to>
                                    </p:set>
                                    <p:anim calcmode="lin" valueType="num">
                                      <p:cBhvr>
                                        <p:cTn id="30" dur="500" fill="hold"/>
                                        <p:tgtEl>
                                          <p:spTgt spid="46151"/>
                                        </p:tgtEl>
                                        <p:attrNameLst>
                                          <p:attrName>ppt_w</p:attrName>
                                        </p:attrNameLst>
                                      </p:cBhvr>
                                      <p:tavLst>
                                        <p:tav tm="0">
                                          <p:val>
                                            <p:fltVal val="0.000000"/>
                                          </p:val>
                                        </p:tav>
                                        <p:tav tm="100000">
                                          <p:val>
                                            <p:strVal val="#ppt_w"/>
                                          </p:val>
                                        </p:tav>
                                      </p:tavLst>
                                    </p:anim>
                                    <p:anim calcmode="lin" valueType="num">
                                      <p:cBhvr>
                                        <p:cTn id="31" dur="500" fill="hold"/>
                                        <p:tgtEl>
                                          <p:spTgt spid="4615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6157"/>
                                        </p:tgtEl>
                                        <p:attrNameLst>
                                          <p:attrName>style.visibility</p:attrName>
                                        </p:attrNameLst>
                                      </p:cBhvr>
                                      <p:to>
                                        <p:strVal val="visible"/>
                                      </p:to>
                                    </p:set>
                                    <p:animEffect transition="in" filter="wipe(left)">
                                      <p:cBhvr>
                                        <p:cTn id="36" dur="500"/>
                                        <p:tgtEl>
                                          <p:spTgt spid="4615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4618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6156"/>
                                        </p:tgtEl>
                                        <p:attrNameLst>
                                          <p:attrName>style.visibility</p:attrName>
                                        </p:attrNameLst>
                                      </p:cBhvr>
                                      <p:to>
                                        <p:strVal val="visible"/>
                                      </p:to>
                                    </p:set>
                                    <p:animEffect transition="in" filter="wipe(left)">
                                      <p:cBhvr>
                                        <p:cTn id="45" dur="500"/>
                                        <p:tgtEl>
                                          <p:spTgt spid="46156"/>
                                        </p:tgtEl>
                                      </p:cBhvr>
                                    </p:animEffect>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nodeType="clickEffect">
                                  <p:stCondLst>
                                    <p:cond delay="0"/>
                                  </p:stCondLst>
                                  <p:childTnLst>
                                    <p:set>
                                      <p:cBhvr>
                                        <p:cTn id="49" dur="1" fill="hold">
                                          <p:stCondLst>
                                            <p:cond delay="0"/>
                                          </p:stCondLst>
                                        </p:cTn>
                                        <p:tgtEl>
                                          <p:spTgt spid="46155"/>
                                        </p:tgtEl>
                                        <p:attrNameLst>
                                          <p:attrName>style.visibility</p:attrName>
                                        </p:attrNameLst>
                                      </p:cBhvr>
                                      <p:to>
                                        <p:strVal val="visible"/>
                                      </p:to>
                                    </p:set>
                                    <p:anim calcmode="lin" valueType="num">
                                      <p:cBhvr>
                                        <p:cTn id="50" dur="500" fill="hold"/>
                                        <p:tgtEl>
                                          <p:spTgt spid="46155"/>
                                        </p:tgtEl>
                                        <p:attrNameLst>
                                          <p:attrName>ppt_w</p:attrName>
                                        </p:attrNameLst>
                                      </p:cBhvr>
                                      <p:tavLst>
                                        <p:tav tm="0">
                                          <p:val>
                                            <p:fltVal val="0.000000"/>
                                          </p:val>
                                        </p:tav>
                                        <p:tav tm="100000">
                                          <p:val>
                                            <p:strVal val="#ppt_w"/>
                                          </p:val>
                                        </p:tav>
                                      </p:tavLst>
                                    </p:anim>
                                    <p:anim calcmode="lin" valueType="num">
                                      <p:cBhvr>
                                        <p:cTn id="51" dur="500" fill="hold"/>
                                        <p:tgtEl>
                                          <p:spTgt spid="46155"/>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46154"/>
                                        </p:tgtEl>
                                        <p:attrNameLst>
                                          <p:attrName>style.visibility</p:attrName>
                                        </p:attrNameLst>
                                      </p:cBhvr>
                                      <p:to>
                                        <p:strVal val="visible"/>
                                      </p:to>
                                    </p:set>
                                    <p:animEffect transition="in" filter="wipe(up)">
                                      <p:cBhvr>
                                        <p:cTn id="56" dur="500"/>
                                        <p:tgtEl>
                                          <p:spTgt spid="4615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46296"/>
                                        </p:tgtEl>
                                        <p:attrNameLst>
                                          <p:attrName>style.visibility</p:attrName>
                                        </p:attrNameLst>
                                      </p:cBhvr>
                                      <p:to>
                                        <p:strVal val="visible"/>
                                      </p:to>
                                    </p:set>
                                    <p:animEffect transition="in" filter="wipe(down)">
                                      <p:cBhvr>
                                        <p:cTn id="61" dur="500"/>
                                        <p:tgtEl>
                                          <p:spTgt spid="46296"/>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46299"/>
                                        </p:tgtEl>
                                        <p:attrNameLst>
                                          <p:attrName>style.visibility</p:attrName>
                                        </p:attrNameLst>
                                      </p:cBhvr>
                                      <p:to>
                                        <p:strVal val="visible"/>
                                      </p:to>
                                    </p:set>
                                    <p:animEffect transition="in" filter="blinds(horizontal)">
                                      <p:cBhvr>
                                        <p:cTn id="66" dur="500"/>
                                        <p:tgtEl>
                                          <p:spTgt spid="46299"/>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46303"/>
                                        </p:tgtEl>
                                        <p:attrNameLst>
                                          <p:attrName>style.visibility</p:attrName>
                                        </p:attrNameLst>
                                      </p:cBhvr>
                                      <p:to>
                                        <p:strVal val="visible"/>
                                      </p:to>
                                    </p:set>
                                    <p:animEffect transition="in" filter="blinds(horizontal)">
                                      <p:cBhvr>
                                        <p:cTn id="71" dur="500"/>
                                        <p:tgtEl>
                                          <p:spTgt spid="46303"/>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xit" presetSubtype="10" fill="hold" nodeType="clickEffect">
                                  <p:stCondLst>
                                    <p:cond delay="0"/>
                                  </p:stCondLst>
                                  <p:childTnLst>
                                    <p:animEffect transition="out" filter="blinds(horizontal)">
                                      <p:cBhvr>
                                        <p:cTn id="75" dur="500"/>
                                        <p:tgtEl>
                                          <p:spTgt spid="46151"/>
                                        </p:tgtEl>
                                      </p:cBhvr>
                                    </p:animEffect>
                                    <p:set>
                                      <p:cBhvr>
                                        <p:cTn id="76" dur="1" fill="hold">
                                          <p:stCondLst>
                                            <p:cond delay="499"/>
                                          </p:stCondLst>
                                        </p:cTn>
                                        <p:tgtEl>
                                          <p:spTgt spid="46151"/>
                                        </p:tgtEl>
                                        <p:attrNameLst>
                                          <p:attrName>style.visibility</p:attrName>
                                        </p:attrNameLst>
                                      </p:cBhvr>
                                      <p:to>
                                        <p:strVal val="hidden"/>
                                      </p:to>
                                    </p:set>
                                  </p:childTnLst>
                                </p:cTn>
                              </p:par>
                              <p:par>
                                <p:cTn id="77" presetID="3" presetClass="exit" presetSubtype="10" fill="hold" nodeType="withEffect">
                                  <p:stCondLst>
                                    <p:cond delay="0"/>
                                  </p:stCondLst>
                                  <p:childTnLst>
                                    <p:animEffect transition="out" filter="blinds(horizontal)">
                                      <p:cBhvr>
                                        <p:cTn id="78" dur="500"/>
                                        <p:tgtEl>
                                          <p:spTgt spid="46154"/>
                                        </p:tgtEl>
                                      </p:cBhvr>
                                    </p:animEffect>
                                    <p:set>
                                      <p:cBhvr>
                                        <p:cTn id="79" dur="1" fill="hold">
                                          <p:stCondLst>
                                            <p:cond delay="499"/>
                                          </p:stCondLst>
                                        </p:cTn>
                                        <p:tgtEl>
                                          <p:spTgt spid="46154"/>
                                        </p:tgtEl>
                                        <p:attrNameLst>
                                          <p:attrName>style.visibility</p:attrName>
                                        </p:attrNameLst>
                                      </p:cBhvr>
                                      <p:to>
                                        <p:strVal val="hidden"/>
                                      </p:to>
                                    </p:set>
                                  </p:childTnLst>
                                </p:cTn>
                              </p:par>
                              <p:par>
                                <p:cTn id="80" presetID="3" presetClass="exit" presetSubtype="10" fill="hold" nodeType="withEffect">
                                  <p:stCondLst>
                                    <p:cond delay="0"/>
                                  </p:stCondLst>
                                  <p:childTnLst>
                                    <p:animEffect transition="out" filter="blinds(horizontal)">
                                      <p:cBhvr>
                                        <p:cTn id="81" dur="500"/>
                                        <p:tgtEl>
                                          <p:spTgt spid="46155"/>
                                        </p:tgtEl>
                                      </p:cBhvr>
                                    </p:animEffect>
                                    <p:set>
                                      <p:cBhvr>
                                        <p:cTn id="82" dur="1" fill="hold">
                                          <p:stCondLst>
                                            <p:cond delay="499"/>
                                          </p:stCondLst>
                                        </p:cTn>
                                        <p:tgtEl>
                                          <p:spTgt spid="46155"/>
                                        </p:tgtEl>
                                        <p:attrNameLst>
                                          <p:attrName>style.visibility</p:attrName>
                                        </p:attrNameLst>
                                      </p:cBhvr>
                                      <p:to>
                                        <p:strVal val="hidden"/>
                                      </p:to>
                                    </p:set>
                                  </p:childTnLst>
                                </p:cTn>
                              </p:par>
                              <p:par>
                                <p:cTn id="83" presetID="3" presetClass="exit" presetSubtype="10" fill="hold" grpId="1" nodeType="withEffect">
                                  <p:stCondLst>
                                    <p:cond delay="0"/>
                                  </p:stCondLst>
                                  <p:childTnLst>
                                    <p:animEffect transition="out" filter="blinds(horizontal)">
                                      <p:cBhvr>
                                        <p:cTn id="84" dur="500"/>
                                        <p:tgtEl>
                                          <p:spTgt spid="46156"/>
                                        </p:tgtEl>
                                      </p:cBhvr>
                                    </p:animEffect>
                                    <p:set>
                                      <p:cBhvr>
                                        <p:cTn id="85" dur="1" fill="hold">
                                          <p:stCondLst>
                                            <p:cond delay="499"/>
                                          </p:stCondLst>
                                        </p:cTn>
                                        <p:tgtEl>
                                          <p:spTgt spid="46156"/>
                                        </p:tgtEl>
                                        <p:attrNameLst>
                                          <p:attrName>style.visibility</p:attrName>
                                        </p:attrNameLst>
                                      </p:cBhvr>
                                      <p:to>
                                        <p:strVal val="hidden"/>
                                      </p:to>
                                    </p:set>
                                  </p:childTnLst>
                                </p:cTn>
                              </p:par>
                              <p:par>
                                <p:cTn id="86" presetID="3" presetClass="exit" presetSubtype="10" fill="hold" grpId="1" nodeType="withEffect">
                                  <p:stCondLst>
                                    <p:cond delay="0"/>
                                  </p:stCondLst>
                                  <p:childTnLst>
                                    <p:animEffect transition="out" filter="blinds(horizontal)">
                                      <p:cBhvr>
                                        <p:cTn id="87" dur="500"/>
                                        <p:tgtEl>
                                          <p:spTgt spid="46157"/>
                                        </p:tgtEl>
                                      </p:cBhvr>
                                    </p:animEffect>
                                    <p:set>
                                      <p:cBhvr>
                                        <p:cTn id="88" dur="1" fill="hold">
                                          <p:stCondLst>
                                            <p:cond delay="499"/>
                                          </p:stCondLst>
                                        </p:cTn>
                                        <p:tgtEl>
                                          <p:spTgt spid="46157"/>
                                        </p:tgtEl>
                                        <p:attrNameLst>
                                          <p:attrName>style.visibility</p:attrName>
                                        </p:attrNameLst>
                                      </p:cBhvr>
                                      <p:to>
                                        <p:strVal val="hidden"/>
                                      </p:to>
                                    </p:set>
                                  </p:childTnLst>
                                </p:cTn>
                              </p:par>
                              <p:par>
                                <p:cTn id="89" presetID="3" presetClass="exit" presetSubtype="10" fill="hold" grpId="1" nodeType="withEffect">
                                  <p:stCondLst>
                                    <p:cond delay="0"/>
                                  </p:stCondLst>
                                  <p:childTnLst>
                                    <p:animEffect transition="out" filter="blinds(horizontal)">
                                      <p:cBhvr>
                                        <p:cTn id="90" dur="500"/>
                                        <p:tgtEl>
                                          <p:spTgt spid="46186"/>
                                        </p:tgtEl>
                                      </p:cBhvr>
                                    </p:animEffect>
                                    <p:set>
                                      <p:cBhvr>
                                        <p:cTn id="91" dur="1" fill="hold">
                                          <p:stCondLst>
                                            <p:cond delay="499"/>
                                          </p:stCondLst>
                                        </p:cTn>
                                        <p:tgtEl>
                                          <p:spTgt spid="46186"/>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7" presetClass="entr" presetSubtype="10" fill="hold" nodeType="clickEffect">
                                  <p:stCondLst>
                                    <p:cond delay="0"/>
                                  </p:stCondLst>
                                  <p:childTnLst>
                                    <p:set>
                                      <p:cBhvr>
                                        <p:cTn id="95" dur="1" fill="hold">
                                          <p:stCondLst>
                                            <p:cond delay="0"/>
                                          </p:stCondLst>
                                        </p:cTn>
                                        <p:tgtEl>
                                          <p:spTgt spid="46193"/>
                                        </p:tgtEl>
                                        <p:attrNameLst>
                                          <p:attrName>style.visibility</p:attrName>
                                        </p:attrNameLst>
                                      </p:cBhvr>
                                      <p:to>
                                        <p:strVal val="visible"/>
                                      </p:to>
                                    </p:set>
                                    <p:anim calcmode="lin" valueType="num">
                                      <p:cBhvr>
                                        <p:cTn id="96" dur="500" fill="hold"/>
                                        <p:tgtEl>
                                          <p:spTgt spid="46193"/>
                                        </p:tgtEl>
                                        <p:attrNameLst>
                                          <p:attrName>ppt_w</p:attrName>
                                        </p:attrNameLst>
                                      </p:cBhvr>
                                      <p:tavLst>
                                        <p:tav tm="0">
                                          <p:val>
                                            <p:fltVal val="0.000000"/>
                                          </p:val>
                                        </p:tav>
                                        <p:tav tm="100000">
                                          <p:val>
                                            <p:strVal val="#ppt_w"/>
                                          </p:val>
                                        </p:tav>
                                      </p:tavLst>
                                    </p:anim>
                                    <p:anim calcmode="lin" valueType="num">
                                      <p:cBhvr>
                                        <p:cTn id="97" dur="500" fill="hold"/>
                                        <p:tgtEl>
                                          <p:spTgt spid="46193"/>
                                        </p:tgtEl>
                                        <p:attrNameLst>
                                          <p:attrName>ppt_h</p:attrName>
                                        </p:attrNameLst>
                                      </p:cBhvr>
                                      <p:tavLst>
                                        <p:tav tm="0">
                                          <p:val>
                                            <p:strVal val="#ppt_h"/>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46199"/>
                                        </p:tgtEl>
                                        <p:attrNameLst>
                                          <p:attrName>style.visibility</p:attrName>
                                        </p:attrNameLst>
                                      </p:cBhvr>
                                      <p:to>
                                        <p:strVal val="visible"/>
                                      </p:to>
                                    </p:set>
                                    <p:animEffect transition="in" filter="wipe(left)">
                                      <p:cBhvr>
                                        <p:cTn id="102" dur="500"/>
                                        <p:tgtEl>
                                          <p:spTgt spid="46199"/>
                                        </p:tgtEl>
                                      </p:cBhvr>
                                    </p:animEffec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4620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46198"/>
                                        </p:tgtEl>
                                        <p:attrNameLst>
                                          <p:attrName>style.visibility</p:attrName>
                                        </p:attrNameLst>
                                      </p:cBhvr>
                                      <p:to>
                                        <p:strVal val="visible"/>
                                      </p:to>
                                    </p:set>
                                    <p:animEffect transition="in" filter="wipe(left)">
                                      <p:cBhvr>
                                        <p:cTn id="111" dur="500"/>
                                        <p:tgtEl>
                                          <p:spTgt spid="46198"/>
                                        </p:tgtEl>
                                      </p:cBhvr>
                                    </p:animEffect>
                                  </p:childTnLst>
                                </p:cTn>
                              </p:par>
                            </p:childTnLst>
                          </p:cTn>
                        </p:par>
                      </p:childTnLst>
                    </p:cTn>
                  </p:par>
                  <p:par>
                    <p:cTn id="112" fill="hold">
                      <p:stCondLst>
                        <p:cond delay="indefinite"/>
                      </p:stCondLst>
                      <p:childTnLst>
                        <p:par>
                          <p:cTn id="113" fill="hold">
                            <p:stCondLst>
                              <p:cond delay="0"/>
                            </p:stCondLst>
                            <p:childTnLst>
                              <p:par>
                                <p:cTn id="114" presetID="17" presetClass="entr" presetSubtype="10" fill="hold" nodeType="clickEffect">
                                  <p:stCondLst>
                                    <p:cond delay="0"/>
                                  </p:stCondLst>
                                  <p:childTnLst>
                                    <p:set>
                                      <p:cBhvr>
                                        <p:cTn id="115" dur="1" fill="hold">
                                          <p:stCondLst>
                                            <p:cond delay="0"/>
                                          </p:stCondLst>
                                        </p:cTn>
                                        <p:tgtEl>
                                          <p:spTgt spid="46197"/>
                                        </p:tgtEl>
                                        <p:attrNameLst>
                                          <p:attrName>style.visibility</p:attrName>
                                        </p:attrNameLst>
                                      </p:cBhvr>
                                      <p:to>
                                        <p:strVal val="visible"/>
                                      </p:to>
                                    </p:set>
                                    <p:anim calcmode="lin" valueType="num">
                                      <p:cBhvr>
                                        <p:cTn id="116" dur="500" fill="hold"/>
                                        <p:tgtEl>
                                          <p:spTgt spid="46197"/>
                                        </p:tgtEl>
                                        <p:attrNameLst>
                                          <p:attrName>ppt_w</p:attrName>
                                        </p:attrNameLst>
                                      </p:cBhvr>
                                      <p:tavLst>
                                        <p:tav tm="0">
                                          <p:val>
                                            <p:fltVal val="0.000000"/>
                                          </p:val>
                                        </p:tav>
                                        <p:tav tm="100000">
                                          <p:val>
                                            <p:strVal val="#ppt_w"/>
                                          </p:val>
                                        </p:tav>
                                      </p:tavLst>
                                    </p:anim>
                                    <p:anim calcmode="lin" valueType="num">
                                      <p:cBhvr>
                                        <p:cTn id="117" dur="500" fill="hold"/>
                                        <p:tgtEl>
                                          <p:spTgt spid="46197"/>
                                        </p:tgtEl>
                                        <p:attrNameLst>
                                          <p:attrName>ppt_h</p:attrName>
                                        </p:attrNameLst>
                                      </p:cBhvr>
                                      <p:tavLst>
                                        <p:tav tm="0">
                                          <p:val>
                                            <p:strVal val="#ppt_h"/>
                                          </p:val>
                                        </p:tav>
                                        <p:tav tm="100000">
                                          <p:val>
                                            <p:strVal val="#ppt_h"/>
                                          </p:val>
                                        </p:tav>
                                      </p:tavLst>
                                    </p:anim>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nodeType="clickEffect">
                                  <p:stCondLst>
                                    <p:cond delay="0"/>
                                  </p:stCondLst>
                                  <p:childTnLst>
                                    <p:set>
                                      <p:cBhvr>
                                        <p:cTn id="121" dur="1" fill="hold">
                                          <p:stCondLst>
                                            <p:cond delay="0"/>
                                          </p:stCondLst>
                                        </p:cTn>
                                        <p:tgtEl>
                                          <p:spTgt spid="46196"/>
                                        </p:tgtEl>
                                        <p:attrNameLst>
                                          <p:attrName>style.visibility</p:attrName>
                                        </p:attrNameLst>
                                      </p:cBhvr>
                                      <p:to>
                                        <p:strVal val="visible"/>
                                      </p:to>
                                    </p:set>
                                    <p:animEffect transition="in" filter="wipe(up)">
                                      <p:cBhvr>
                                        <p:cTn id="122" dur="500"/>
                                        <p:tgtEl>
                                          <p:spTgt spid="4619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nodeType="clickEffect">
                                  <p:stCondLst>
                                    <p:cond delay="0"/>
                                  </p:stCondLst>
                                  <p:childTnLst>
                                    <p:set>
                                      <p:cBhvr>
                                        <p:cTn id="126" dur="1" fill="hold">
                                          <p:stCondLst>
                                            <p:cond delay="0"/>
                                          </p:stCondLst>
                                        </p:cTn>
                                        <p:tgtEl>
                                          <p:spTgt spid="46300"/>
                                        </p:tgtEl>
                                        <p:attrNameLst>
                                          <p:attrName>style.visibility</p:attrName>
                                        </p:attrNameLst>
                                      </p:cBhvr>
                                      <p:to>
                                        <p:strVal val="visible"/>
                                      </p:to>
                                    </p:set>
                                    <p:animEffect transition="in" filter="wipe(down)">
                                      <p:cBhvr>
                                        <p:cTn id="127" dur="500"/>
                                        <p:tgtEl>
                                          <p:spTgt spid="46300"/>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46206"/>
                                        </p:tgtEl>
                                        <p:attrNameLst>
                                          <p:attrName>style.visibility</p:attrName>
                                        </p:attrNameLst>
                                      </p:cBhvr>
                                      <p:to>
                                        <p:strVal val="visible"/>
                                      </p:to>
                                    </p:set>
                                    <p:animEffect transition="in" filter="blinds(horizontal)">
                                      <p:cBhvr>
                                        <p:cTn id="132" dur="500"/>
                                        <p:tgtEl>
                                          <p:spTgt spid="46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56" grpId="0"/>
      <p:bldP spid="46156" grpId="1"/>
      <p:bldP spid="46157" grpId="0"/>
      <p:bldP spid="46157" grpId="1"/>
      <p:bldP spid="46186" grpId="0"/>
      <p:bldP spid="46186" grpId="1"/>
      <p:bldP spid="46198" grpId="0"/>
      <p:bldP spid="46199" grpId="0"/>
      <p:bldP spid="46200" grpId="0"/>
      <p:bldP spid="46206" grpId="0"/>
      <p:bldP spid="46299" grpId="0" bldLvl="0" animBg="1"/>
      <p:bldP spid="46302" grpId="0" bldLvl="0" animBg="1"/>
      <p:bldP spid="4630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231" name="组合 47230"/>
          <p:cNvGrpSpPr/>
          <p:nvPr/>
        </p:nvGrpSpPr>
        <p:grpSpPr>
          <a:xfrm>
            <a:off x="4621213" y="2033588"/>
            <a:ext cx="339725" cy="1878012"/>
            <a:chOff x="2699" y="3657"/>
            <a:chExt cx="252" cy="1183"/>
          </a:xfrm>
        </p:grpSpPr>
        <p:sp>
          <p:nvSpPr>
            <p:cNvPr id="9218" name="矩形 47231"/>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19" name="矩形 47232"/>
            <p:cNvSpPr/>
            <p:nvPr/>
          </p:nvSpPr>
          <p:spPr>
            <a:xfrm>
              <a:off x="2699" y="4589"/>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7234" name="右弧形箭头 47233"/>
          <p:cNvSpPr/>
          <p:nvPr/>
        </p:nvSpPr>
        <p:spPr>
          <a:xfrm>
            <a:off x="4945063" y="3587750"/>
            <a:ext cx="304800" cy="762000"/>
          </a:xfrm>
          <a:prstGeom prst="curvedLeftArrow">
            <a:avLst>
              <a:gd name="adj1" fmla="val 50000"/>
              <a:gd name="adj2" fmla="val 100000"/>
              <a:gd name="adj3" fmla="val 3331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7235" name="左弧形箭头 47234"/>
          <p:cNvSpPr/>
          <p:nvPr/>
        </p:nvSpPr>
        <p:spPr>
          <a:xfrm flipH="1" flipV="1">
            <a:off x="4902200" y="1582738"/>
            <a:ext cx="304800" cy="762000"/>
          </a:xfrm>
          <a:prstGeom prst="curvedRightArrow">
            <a:avLst>
              <a:gd name="adj1" fmla="val 50000"/>
              <a:gd name="adj2" fmla="val 100000"/>
              <a:gd name="adj3" fmla="val 33319"/>
            </a:avLst>
          </a:prstGeom>
          <a:solidFill>
            <a:schemeClr val="accent1"/>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7236" name="矩形 47235"/>
          <p:cNvSpPr/>
          <p:nvPr/>
        </p:nvSpPr>
        <p:spPr>
          <a:xfrm>
            <a:off x="4635500" y="4102100"/>
            <a:ext cx="309563"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37" name="矩形 47236"/>
          <p:cNvSpPr/>
          <p:nvPr/>
        </p:nvSpPr>
        <p:spPr>
          <a:xfrm>
            <a:off x="4494213" y="1511300"/>
            <a:ext cx="377825" cy="40005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grpSp>
        <p:nvGrpSpPr>
          <p:cNvPr id="47267" name="组合 47266"/>
          <p:cNvGrpSpPr/>
          <p:nvPr/>
        </p:nvGrpSpPr>
        <p:grpSpPr>
          <a:xfrm>
            <a:off x="1243013" y="1851025"/>
            <a:ext cx="338137" cy="2243138"/>
            <a:chOff x="2677" y="3657"/>
            <a:chExt cx="252" cy="1413"/>
          </a:xfrm>
        </p:grpSpPr>
        <p:sp>
          <p:nvSpPr>
            <p:cNvPr id="9227" name="矩形 47267"/>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28" name="矩形 47268"/>
            <p:cNvSpPr/>
            <p:nvPr/>
          </p:nvSpPr>
          <p:spPr>
            <a:xfrm>
              <a:off x="2677" y="4819"/>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grpSp>
        <p:nvGrpSpPr>
          <p:cNvPr id="47272" name="组合 47271"/>
          <p:cNvGrpSpPr/>
          <p:nvPr/>
        </p:nvGrpSpPr>
        <p:grpSpPr>
          <a:xfrm>
            <a:off x="4562475" y="2063750"/>
            <a:ext cx="339725" cy="1820863"/>
            <a:chOff x="2781" y="3652"/>
            <a:chExt cx="252" cy="1147"/>
          </a:xfrm>
        </p:grpSpPr>
        <p:sp>
          <p:nvSpPr>
            <p:cNvPr id="9230" name="矩形 47272"/>
            <p:cNvSpPr/>
            <p:nvPr/>
          </p:nvSpPr>
          <p:spPr>
            <a:xfrm>
              <a:off x="2781" y="3652"/>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9231" name="矩形 47273"/>
            <p:cNvSpPr/>
            <p:nvPr/>
          </p:nvSpPr>
          <p:spPr>
            <a:xfrm>
              <a:off x="2781" y="4548"/>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1</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7275" name="右弧形箭头 47274"/>
          <p:cNvSpPr/>
          <p:nvPr/>
        </p:nvSpPr>
        <p:spPr>
          <a:xfrm>
            <a:off x="4960938" y="3587433"/>
            <a:ext cx="304800" cy="762000"/>
          </a:xfrm>
          <a:prstGeom prst="curvedLeftArrow">
            <a:avLst>
              <a:gd name="adj1" fmla="val 50000"/>
              <a:gd name="adj2" fmla="val 100000"/>
              <a:gd name="adj3" fmla="val 33319"/>
            </a:avLst>
          </a:prstGeom>
          <a:solidFill>
            <a:srgbClr val="FF66CC"/>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7276" name="左弧形箭头 47275"/>
          <p:cNvSpPr/>
          <p:nvPr/>
        </p:nvSpPr>
        <p:spPr>
          <a:xfrm flipH="1" flipV="1">
            <a:off x="4902200" y="1511300"/>
            <a:ext cx="304800" cy="762000"/>
          </a:xfrm>
          <a:prstGeom prst="curvedRightArrow">
            <a:avLst>
              <a:gd name="adj1" fmla="val 50000"/>
              <a:gd name="adj2" fmla="val 100000"/>
              <a:gd name="adj3" fmla="val 33319"/>
            </a:avLst>
          </a:prstGeom>
          <a:solidFill>
            <a:srgbClr val="FF66CC"/>
          </a:solidFill>
          <a:ln w="9525" cap="flat" cmpd="sng">
            <a:solidFill>
              <a:schemeClr val="tx1"/>
            </a:solidFill>
            <a:prstDash val="solid"/>
            <a:miter/>
            <a:headEnd type="none" w="med" len="med"/>
            <a:tailEnd type="none" w="med" len="med"/>
          </a:ln>
        </p:spPr>
        <p:txBody>
          <a:bodyPr anchor="t"/>
          <a:p>
            <a:endParaRPr lang="zh-CN" altLang="en-US" sz="2000">
              <a:latin typeface="Tahoma" panose="020B0604030504040204" pitchFamily="34" charset="0"/>
              <a:ea typeface="宋体" panose="02010600030101010101" pitchFamily="2" charset="-122"/>
            </a:endParaRPr>
          </a:p>
        </p:txBody>
      </p:sp>
      <p:sp>
        <p:nvSpPr>
          <p:cNvPr id="47277" name="矩形 47276"/>
          <p:cNvSpPr/>
          <p:nvPr/>
        </p:nvSpPr>
        <p:spPr>
          <a:xfrm>
            <a:off x="4621213" y="4029075"/>
            <a:ext cx="309562"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78" name="矩形 47277"/>
          <p:cNvSpPr/>
          <p:nvPr/>
        </p:nvSpPr>
        <p:spPr>
          <a:xfrm>
            <a:off x="4524375" y="1511300"/>
            <a:ext cx="377825" cy="40005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85" name="椭圆 47284"/>
          <p:cNvSpPr/>
          <p:nvPr/>
        </p:nvSpPr>
        <p:spPr>
          <a:xfrm>
            <a:off x="5735638" y="1060450"/>
            <a:ext cx="1873250" cy="722313"/>
          </a:xfrm>
          <a:prstGeom prst="ellipse">
            <a:avLst/>
          </a:prstGeom>
          <a:solidFill>
            <a:srgbClr val="FFFF99"/>
          </a:solidFill>
          <a:ln w="31750" cap="flat" cmpd="sng">
            <a:solidFill>
              <a:schemeClr val="folHlink"/>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1</a:t>
            </a:r>
            <a:endParaRPr lang="en-US" altLang="zh-CN" sz="2000">
              <a:latin typeface="Tahoma" panose="020B0604030504040204" pitchFamily="34" charset="0"/>
              <a:ea typeface="宋体" panose="02010600030101010101" pitchFamily="2" charset="-122"/>
            </a:endParaRPr>
          </a:p>
        </p:txBody>
      </p:sp>
      <p:sp>
        <p:nvSpPr>
          <p:cNvPr id="47286" name="椭圆 47285"/>
          <p:cNvSpPr/>
          <p:nvPr/>
        </p:nvSpPr>
        <p:spPr>
          <a:xfrm>
            <a:off x="5735638" y="2379663"/>
            <a:ext cx="1992312" cy="717550"/>
          </a:xfrm>
          <a:prstGeom prst="ellipse">
            <a:avLst/>
          </a:prstGeom>
          <a:solidFill>
            <a:srgbClr val="FFFF99"/>
          </a:solidFill>
          <a:ln w="31750" cap="flat" cmpd="sng">
            <a:solidFill>
              <a:schemeClr val="folHlink"/>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次态为</a:t>
            </a:r>
            <a:r>
              <a:rPr lang="en-US" altLang="zh-CN" sz="2000" b="1">
                <a:latin typeface="Tahoma" panose="020B0604030504040204" pitchFamily="34" charset="0"/>
                <a:ea typeface="宋体" panose="02010600030101010101" pitchFamily="2" charset="-122"/>
              </a:rPr>
              <a:t>?</a:t>
            </a:r>
            <a:endParaRPr lang="en-US" altLang="zh-CN" sz="2000">
              <a:latin typeface="Tahoma" panose="020B0604030504040204" pitchFamily="34" charset="0"/>
              <a:ea typeface="宋体" panose="02010600030101010101" pitchFamily="2" charset="-122"/>
            </a:endParaRPr>
          </a:p>
        </p:txBody>
      </p:sp>
      <p:sp>
        <p:nvSpPr>
          <p:cNvPr id="47287" name="椭圆 47286"/>
          <p:cNvSpPr/>
          <p:nvPr/>
        </p:nvSpPr>
        <p:spPr>
          <a:xfrm>
            <a:off x="5805488" y="3363913"/>
            <a:ext cx="1851025" cy="747712"/>
          </a:xfrm>
          <a:prstGeom prst="ellipse">
            <a:avLst/>
          </a:prstGeom>
          <a:solidFill>
            <a:srgbClr val="FFCCFF"/>
          </a:solidFill>
          <a:ln w="31750" cap="flat" cmpd="sng">
            <a:solidFill>
              <a:schemeClr val="folHlink"/>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原态为</a:t>
            </a:r>
            <a:r>
              <a:rPr lang="en-US" altLang="zh-CN" sz="2000" b="1">
                <a:latin typeface="Tahoma" panose="020B0604030504040204" pitchFamily="34" charset="0"/>
                <a:ea typeface="宋体" panose="02010600030101010101" pitchFamily="2" charset="-122"/>
              </a:rPr>
              <a:t>0</a:t>
            </a:r>
            <a:endParaRPr lang="en-US" altLang="zh-CN" sz="2000">
              <a:latin typeface="Tahoma" panose="020B0604030504040204" pitchFamily="34" charset="0"/>
              <a:ea typeface="宋体" panose="02010600030101010101" pitchFamily="2" charset="-122"/>
            </a:endParaRPr>
          </a:p>
        </p:txBody>
      </p:sp>
      <p:sp>
        <p:nvSpPr>
          <p:cNvPr id="47288" name="椭圆 47287"/>
          <p:cNvSpPr/>
          <p:nvPr/>
        </p:nvSpPr>
        <p:spPr>
          <a:xfrm>
            <a:off x="5824538" y="4846638"/>
            <a:ext cx="1766887" cy="706437"/>
          </a:xfrm>
          <a:prstGeom prst="ellipse">
            <a:avLst/>
          </a:prstGeom>
          <a:solidFill>
            <a:srgbClr val="FFCCFF"/>
          </a:solidFill>
          <a:ln w="31750" cap="flat" cmpd="sng">
            <a:solidFill>
              <a:schemeClr val="folHlink"/>
            </a:solidFill>
            <a:prstDash val="solid"/>
            <a:miter/>
            <a:headEnd type="none" w="med" len="med"/>
            <a:tailEnd type="none" w="med" len="med"/>
          </a:ln>
        </p:spPr>
        <p:txBody>
          <a:bodyPr wrap="none" anchor="ctr"/>
          <a:p>
            <a:pPr algn="ctr"/>
            <a:r>
              <a:rPr lang="zh-CN" altLang="en-US" sz="2000" b="1" dirty="0">
                <a:latin typeface="Tahoma" panose="020B0604030504040204" pitchFamily="34" charset="0"/>
                <a:ea typeface="宋体" panose="02010600030101010101" pitchFamily="2" charset="-122"/>
              </a:rPr>
              <a:t>次态为</a:t>
            </a:r>
            <a:r>
              <a:rPr lang="en-US" altLang="zh-CN" sz="2000" b="1">
                <a:latin typeface="Tahoma" panose="020B0604030504040204" pitchFamily="34" charset="0"/>
                <a:ea typeface="宋体" panose="02010600030101010101" pitchFamily="2" charset="-122"/>
              </a:rPr>
              <a:t>?</a:t>
            </a:r>
            <a:endParaRPr lang="en-US" altLang="zh-CN" sz="2000">
              <a:latin typeface="Tahoma" panose="020B0604030504040204" pitchFamily="34" charset="0"/>
              <a:ea typeface="宋体" panose="02010600030101010101" pitchFamily="2" charset="-122"/>
            </a:endParaRPr>
          </a:p>
        </p:txBody>
      </p:sp>
      <p:sp>
        <p:nvSpPr>
          <p:cNvPr id="47289" name="下箭头 47288"/>
          <p:cNvSpPr/>
          <p:nvPr/>
        </p:nvSpPr>
        <p:spPr>
          <a:xfrm>
            <a:off x="6456363" y="1876425"/>
            <a:ext cx="431800" cy="433388"/>
          </a:xfrm>
          <a:prstGeom prst="downArrow">
            <a:avLst>
              <a:gd name="adj1" fmla="val 50000"/>
              <a:gd name="adj2" fmla="val 25078"/>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sz="2000">
              <a:latin typeface="Tahoma" panose="020B0604030504040204" pitchFamily="34" charset="0"/>
              <a:ea typeface="宋体" panose="02010600030101010101" pitchFamily="2" charset="-122"/>
            </a:endParaRPr>
          </a:p>
        </p:txBody>
      </p:sp>
      <p:sp>
        <p:nvSpPr>
          <p:cNvPr id="47290" name="下箭头 47289"/>
          <p:cNvSpPr/>
          <p:nvPr/>
        </p:nvSpPr>
        <p:spPr>
          <a:xfrm>
            <a:off x="6627813" y="4300538"/>
            <a:ext cx="431800" cy="433387"/>
          </a:xfrm>
          <a:prstGeom prst="downArrow">
            <a:avLst>
              <a:gd name="adj1" fmla="val 50000"/>
              <a:gd name="adj2" fmla="val 25077"/>
            </a:avLst>
          </a:prstGeom>
          <a:solidFill>
            <a:srgbClr val="49DDFB"/>
          </a:solidFill>
          <a:ln w="31750"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t"/>
          <a:p>
            <a:endParaRPr lang="zh-CN" altLang="en-US" sz="2000">
              <a:latin typeface="Tahoma" panose="020B0604030504040204" pitchFamily="34" charset="0"/>
              <a:ea typeface="宋体" panose="02010600030101010101" pitchFamily="2" charset="-122"/>
            </a:endParaRPr>
          </a:p>
        </p:txBody>
      </p:sp>
      <p:pic>
        <p:nvPicPr>
          <p:cNvPr id="9245" name="图片 1"/>
          <p:cNvPicPr>
            <a:picLocks noChangeAspect="1"/>
          </p:cNvPicPr>
          <p:nvPr/>
        </p:nvPicPr>
        <p:blipFill>
          <a:blip r:embed="rId1"/>
          <a:srcRect l="11118" t="3690" r="10036"/>
          <a:stretch>
            <a:fillRect/>
          </a:stretch>
        </p:blipFill>
        <p:spPr>
          <a:xfrm>
            <a:off x="1581150" y="1403350"/>
            <a:ext cx="2981325" cy="3097213"/>
          </a:xfrm>
          <a:prstGeom prst="rect">
            <a:avLst/>
          </a:prstGeom>
          <a:noFill/>
          <a:ln w="9525">
            <a:noFill/>
          </a:ln>
        </p:spPr>
      </p:pic>
      <p:sp>
        <p:nvSpPr>
          <p:cNvPr id="47279" name="矩形 47278"/>
          <p:cNvSpPr/>
          <p:nvPr/>
        </p:nvSpPr>
        <p:spPr>
          <a:xfrm>
            <a:off x="2094548" y="2064385"/>
            <a:ext cx="309562"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66" name="矩形 47265"/>
          <p:cNvSpPr/>
          <p:nvPr/>
        </p:nvSpPr>
        <p:spPr>
          <a:xfrm>
            <a:off x="2094548" y="2067560"/>
            <a:ext cx="309562" cy="398463"/>
          </a:xfrm>
          <a:prstGeom prst="rect">
            <a:avLst/>
          </a:prstGeom>
          <a:noFill/>
          <a:ln w="9525">
            <a:noFill/>
          </a:ln>
        </p:spPr>
        <p:txBody>
          <a:bodyPr wrap="non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71" name="矩形 47270"/>
          <p:cNvSpPr/>
          <p:nvPr/>
        </p:nvSpPr>
        <p:spPr>
          <a:xfrm>
            <a:off x="2005965" y="3364230"/>
            <a:ext cx="398145" cy="39878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1</a:t>
            </a:r>
            <a:endParaRPr lang="en-US" altLang="zh-CN" sz="2000" b="1">
              <a:solidFill>
                <a:schemeClr val="tx2"/>
              </a:solidFill>
              <a:latin typeface="Times New Roman" panose="02020603050405020304" pitchFamily="18" charset="0"/>
              <a:ea typeface="宋体" panose="02010600030101010101" pitchFamily="2" charset="-122"/>
            </a:endParaRPr>
          </a:p>
        </p:txBody>
      </p:sp>
      <p:sp>
        <p:nvSpPr>
          <p:cNvPr id="47283" name="矩形 47282"/>
          <p:cNvSpPr/>
          <p:nvPr/>
        </p:nvSpPr>
        <p:spPr>
          <a:xfrm>
            <a:off x="2005965" y="3364230"/>
            <a:ext cx="398145" cy="398780"/>
          </a:xfrm>
          <a:prstGeom prst="rect">
            <a:avLst/>
          </a:prstGeom>
          <a:noFill/>
          <a:ln w="9525">
            <a:noFill/>
          </a:ln>
        </p:spPr>
        <p:txBody>
          <a:bodyPr wrap="square" anchor="t">
            <a:spAutoFit/>
          </a:bodyPr>
          <a:p>
            <a:r>
              <a:rPr lang="en-US" altLang="zh-CN" sz="2000" b="1">
                <a:solidFill>
                  <a:schemeClr val="tx2"/>
                </a:solidFill>
                <a:latin typeface="Times New Roman" panose="02020603050405020304" pitchFamily="18" charset="0"/>
                <a:ea typeface="宋体" panose="02010600030101010101" pitchFamily="2" charset="-122"/>
              </a:rPr>
              <a:t>0</a:t>
            </a:r>
            <a:endParaRPr lang="en-US" altLang="zh-CN" sz="2000" b="1">
              <a:solidFill>
                <a:schemeClr val="tx2"/>
              </a:solidFill>
              <a:latin typeface="Times New Roman" panose="02020603050405020304" pitchFamily="18" charset="0"/>
              <a:ea typeface="宋体" panose="02010600030101010101" pitchFamily="2" charset="-122"/>
            </a:endParaRPr>
          </a:p>
        </p:txBody>
      </p:sp>
      <p:graphicFrame>
        <p:nvGraphicFramePr>
          <p:cNvPr id="3" name="对象 2"/>
          <p:cNvGraphicFramePr/>
          <p:nvPr/>
        </p:nvGraphicFramePr>
        <p:xfrm>
          <a:off x="5814060" y="651828"/>
          <a:ext cx="734695" cy="309880"/>
        </p:xfrm>
        <a:graphic>
          <a:graphicData uri="http://schemas.openxmlformats.org/presentationml/2006/ole">
            <mc:AlternateContent xmlns:mc="http://schemas.openxmlformats.org/markup-compatibility/2006">
              <mc:Choice xmlns:v="urn:schemas-microsoft-com:vml" Requires="v">
                <p:oleObj spid="_x0000_s5" name="" r:id="rId2" imgW="316865" imgH="165100" progId="Equation.3">
                  <p:embed/>
                </p:oleObj>
              </mc:Choice>
              <mc:Fallback>
                <p:oleObj name="" r:id="rId2" imgW="316865" imgH="165100" progId="Equation.3">
                  <p:embed/>
                  <p:pic>
                    <p:nvPicPr>
                      <p:cNvPr id="0" name="图片 3078"/>
                      <p:cNvPicPr/>
                      <p:nvPr/>
                    </p:nvPicPr>
                    <p:blipFill>
                      <a:blip r:embed="rId3"/>
                      <a:stretch>
                        <a:fillRect/>
                      </a:stretch>
                    </p:blipFill>
                    <p:spPr>
                      <a:xfrm>
                        <a:off x="5814060" y="651828"/>
                        <a:ext cx="734695" cy="309880"/>
                      </a:xfrm>
                      <a:prstGeom prst="rect">
                        <a:avLst/>
                      </a:prstGeom>
                      <a:noFill/>
                      <a:ln w="38100">
                        <a:noFill/>
                        <a:miter/>
                      </a:ln>
                    </p:spPr>
                  </p:pic>
                </p:oleObj>
              </mc:Fallback>
            </mc:AlternateContent>
          </a:graphicData>
        </a:graphic>
      </p:graphicFrame>
      <p:graphicFrame>
        <p:nvGraphicFramePr>
          <p:cNvPr id="6" name="对象 5"/>
          <p:cNvGraphicFramePr/>
          <p:nvPr/>
        </p:nvGraphicFramePr>
        <p:xfrm>
          <a:off x="6888481" y="630555"/>
          <a:ext cx="706755" cy="357505"/>
        </p:xfrm>
        <a:graphic>
          <a:graphicData uri="http://schemas.openxmlformats.org/presentationml/2006/ole">
            <mc:AlternateContent xmlns:mc="http://schemas.openxmlformats.org/markup-compatibility/2006">
              <mc:Choice xmlns:v="urn:schemas-microsoft-com:vml" Requires="v">
                <p:oleObj spid="_x0000_s7" name="" r:id="rId4" imgW="304800" imgH="190500" progId="Equation.3">
                  <p:embed/>
                </p:oleObj>
              </mc:Choice>
              <mc:Fallback>
                <p:oleObj name="" r:id="rId4" imgW="304800" imgH="190500" progId="Equation.3">
                  <p:embed/>
                  <p:pic>
                    <p:nvPicPr>
                      <p:cNvPr id="0" name="图片 3078"/>
                      <p:cNvPicPr/>
                      <p:nvPr/>
                    </p:nvPicPr>
                    <p:blipFill>
                      <a:blip r:embed="rId5"/>
                      <a:stretch>
                        <a:fillRect/>
                      </a:stretch>
                    </p:blipFill>
                    <p:spPr>
                      <a:xfrm>
                        <a:off x="6888481" y="630555"/>
                        <a:ext cx="706755" cy="3575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7267"/>
                                        </p:tgtEl>
                                        <p:attrNameLst>
                                          <p:attrName>style.visibility</p:attrName>
                                        </p:attrNameLst>
                                      </p:cBhvr>
                                      <p:to>
                                        <p:strVal val="visible"/>
                                      </p:to>
                                    </p:set>
                                    <p:anim calcmode="lin" valueType="num">
                                      <p:cBhvr>
                                        <p:cTn id="19" dur="500" fill="hold"/>
                                        <p:tgtEl>
                                          <p:spTgt spid="47267"/>
                                        </p:tgtEl>
                                        <p:attrNameLst>
                                          <p:attrName>ppt_w</p:attrName>
                                        </p:attrNameLst>
                                      </p:cBhvr>
                                      <p:tavLst>
                                        <p:tav tm="0">
                                          <p:val>
                                            <p:fltVal val="0.000000"/>
                                          </p:val>
                                        </p:tav>
                                        <p:tav tm="100000">
                                          <p:val>
                                            <p:strVal val="#ppt_w"/>
                                          </p:val>
                                        </p:tav>
                                      </p:tavLst>
                                    </p:anim>
                                    <p:anim calcmode="lin" valueType="num">
                                      <p:cBhvr>
                                        <p:cTn id="20" dur="500" fill="hold"/>
                                        <p:tgtEl>
                                          <p:spTgt spid="4726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7285"/>
                                        </p:tgtEl>
                                        <p:attrNameLst>
                                          <p:attrName>style.visibility</p:attrName>
                                        </p:attrNameLst>
                                      </p:cBhvr>
                                      <p:to>
                                        <p:strVal val="visible"/>
                                      </p:to>
                                    </p:set>
                                    <p:animEffect transition="in" filter="wipe(down)">
                                      <p:cBhvr>
                                        <p:cTn id="25" dur="500"/>
                                        <p:tgtEl>
                                          <p:spTgt spid="47285"/>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47231"/>
                                        </p:tgtEl>
                                        <p:attrNameLst>
                                          <p:attrName>style.visibility</p:attrName>
                                        </p:attrNameLst>
                                      </p:cBhvr>
                                      <p:to>
                                        <p:strVal val="visible"/>
                                      </p:to>
                                    </p:set>
                                    <p:anim calcmode="lin" valueType="num">
                                      <p:cBhvr>
                                        <p:cTn id="30" dur="500" fill="hold"/>
                                        <p:tgtEl>
                                          <p:spTgt spid="47231"/>
                                        </p:tgtEl>
                                        <p:attrNameLst>
                                          <p:attrName>ppt_w</p:attrName>
                                        </p:attrNameLst>
                                      </p:cBhvr>
                                      <p:tavLst>
                                        <p:tav tm="0">
                                          <p:val>
                                            <p:fltVal val="0.000000"/>
                                          </p:val>
                                        </p:tav>
                                        <p:tav tm="100000">
                                          <p:val>
                                            <p:strVal val="#ppt_w"/>
                                          </p:val>
                                        </p:tav>
                                      </p:tavLst>
                                    </p:anim>
                                    <p:anim calcmode="lin" valueType="num">
                                      <p:cBhvr>
                                        <p:cTn id="31" dur="500" fill="hold"/>
                                        <p:tgtEl>
                                          <p:spTgt spid="4723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4726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4727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7237"/>
                                        </p:tgtEl>
                                        <p:attrNameLst>
                                          <p:attrName>style.visibility</p:attrName>
                                        </p:attrNameLst>
                                      </p:cBhvr>
                                      <p:to>
                                        <p:strVal val="visible"/>
                                      </p:to>
                                    </p:set>
                                    <p:animEffect transition="in" filter="wipe(left)">
                                      <p:cBhvr>
                                        <p:cTn id="44" dur="500"/>
                                        <p:tgtEl>
                                          <p:spTgt spid="4723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7236"/>
                                        </p:tgtEl>
                                        <p:attrNameLst>
                                          <p:attrName>style.visibility</p:attrName>
                                        </p:attrNameLst>
                                      </p:cBhvr>
                                      <p:to>
                                        <p:strVal val="visible"/>
                                      </p:to>
                                    </p:set>
                                    <p:animEffect transition="in" filter="wipe(left)">
                                      <p:cBhvr>
                                        <p:cTn id="49" dur="500"/>
                                        <p:tgtEl>
                                          <p:spTgt spid="47236"/>
                                        </p:tgtEl>
                                      </p:cBhvr>
                                    </p:animEffect>
                                  </p:childTnLst>
                                </p:cTn>
                              </p:par>
                            </p:childTnLst>
                          </p:cTn>
                        </p:par>
                      </p:childTnLst>
                    </p:cTn>
                  </p:par>
                  <p:par>
                    <p:cTn id="50" fill="hold">
                      <p:stCondLst>
                        <p:cond delay="indefinite"/>
                      </p:stCondLst>
                      <p:childTnLst>
                        <p:par>
                          <p:cTn id="51" fill="hold">
                            <p:stCondLst>
                              <p:cond delay="0"/>
                            </p:stCondLst>
                            <p:childTnLst>
                              <p:par>
                                <p:cTn id="52" presetID="17" presetClass="entr" presetSubtype="10" fill="hold" nodeType="clickEffect">
                                  <p:stCondLst>
                                    <p:cond delay="0"/>
                                  </p:stCondLst>
                                  <p:childTnLst>
                                    <p:set>
                                      <p:cBhvr>
                                        <p:cTn id="53" dur="1" fill="hold">
                                          <p:stCondLst>
                                            <p:cond delay="0"/>
                                          </p:stCondLst>
                                        </p:cTn>
                                        <p:tgtEl>
                                          <p:spTgt spid="47235"/>
                                        </p:tgtEl>
                                        <p:attrNameLst>
                                          <p:attrName>style.visibility</p:attrName>
                                        </p:attrNameLst>
                                      </p:cBhvr>
                                      <p:to>
                                        <p:strVal val="visible"/>
                                      </p:to>
                                    </p:set>
                                    <p:anim calcmode="lin" valueType="num">
                                      <p:cBhvr>
                                        <p:cTn id="54" dur="500" fill="hold"/>
                                        <p:tgtEl>
                                          <p:spTgt spid="47235"/>
                                        </p:tgtEl>
                                        <p:attrNameLst>
                                          <p:attrName>ppt_w</p:attrName>
                                        </p:attrNameLst>
                                      </p:cBhvr>
                                      <p:tavLst>
                                        <p:tav tm="0">
                                          <p:val>
                                            <p:fltVal val="0.000000"/>
                                          </p:val>
                                        </p:tav>
                                        <p:tav tm="100000">
                                          <p:val>
                                            <p:strVal val="#ppt_w"/>
                                          </p:val>
                                        </p:tav>
                                      </p:tavLst>
                                    </p:anim>
                                    <p:anim calcmode="lin" valueType="num">
                                      <p:cBhvr>
                                        <p:cTn id="55" dur="500" fill="hold"/>
                                        <p:tgtEl>
                                          <p:spTgt spid="47235"/>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47234"/>
                                        </p:tgtEl>
                                        <p:attrNameLst>
                                          <p:attrName>style.visibility</p:attrName>
                                        </p:attrNameLst>
                                      </p:cBhvr>
                                      <p:to>
                                        <p:strVal val="visible"/>
                                      </p:to>
                                    </p:set>
                                    <p:animEffect transition="in" filter="wipe(up)">
                                      <p:cBhvr>
                                        <p:cTn id="60" dur="500"/>
                                        <p:tgtEl>
                                          <p:spTgt spid="4723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47289"/>
                                        </p:tgtEl>
                                        <p:attrNameLst>
                                          <p:attrName>style.visibility</p:attrName>
                                        </p:attrNameLst>
                                      </p:cBhvr>
                                      <p:to>
                                        <p:strVal val="visible"/>
                                      </p:to>
                                    </p:set>
                                    <p:animEffect transition="in" filter="wipe(down)">
                                      <p:cBhvr>
                                        <p:cTn id="65" dur="500"/>
                                        <p:tgtEl>
                                          <p:spTgt spid="4728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7286"/>
                                        </p:tgtEl>
                                        <p:attrNameLst>
                                          <p:attrName>style.visibility</p:attrName>
                                        </p:attrNameLst>
                                      </p:cBhvr>
                                      <p:to>
                                        <p:strVal val="visible"/>
                                      </p:to>
                                    </p:set>
                                    <p:animEffect transition="in" filter="wipe(down)">
                                      <p:cBhvr>
                                        <p:cTn id="70" dur="500"/>
                                        <p:tgtEl>
                                          <p:spTgt spid="47286"/>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xit" presetSubtype="10" fill="hold" nodeType="clickEffect">
                                  <p:stCondLst>
                                    <p:cond delay="0"/>
                                  </p:stCondLst>
                                  <p:childTnLst>
                                    <p:animEffect transition="out" filter="blinds(horizontal)">
                                      <p:cBhvr>
                                        <p:cTn id="74" dur="500"/>
                                        <p:tgtEl>
                                          <p:spTgt spid="47231"/>
                                        </p:tgtEl>
                                      </p:cBhvr>
                                    </p:animEffect>
                                    <p:set>
                                      <p:cBhvr>
                                        <p:cTn id="75" dur="1" fill="hold">
                                          <p:stCondLst>
                                            <p:cond delay="499"/>
                                          </p:stCondLst>
                                        </p:cTn>
                                        <p:tgtEl>
                                          <p:spTgt spid="47231"/>
                                        </p:tgtEl>
                                        <p:attrNameLst>
                                          <p:attrName>style.visibility</p:attrName>
                                        </p:attrNameLst>
                                      </p:cBhvr>
                                      <p:to>
                                        <p:strVal val="hidden"/>
                                      </p:to>
                                    </p:set>
                                  </p:childTnLst>
                                </p:cTn>
                              </p:par>
                              <p:par>
                                <p:cTn id="76" presetID="3" presetClass="exit" presetSubtype="10" fill="hold" nodeType="withEffect">
                                  <p:stCondLst>
                                    <p:cond delay="0"/>
                                  </p:stCondLst>
                                  <p:childTnLst>
                                    <p:animEffect transition="out" filter="blinds(horizontal)">
                                      <p:cBhvr>
                                        <p:cTn id="77" dur="500"/>
                                        <p:tgtEl>
                                          <p:spTgt spid="47234"/>
                                        </p:tgtEl>
                                      </p:cBhvr>
                                    </p:animEffect>
                                    <p:set>
                                      <p:cBhvr>
                                        <p:cTn id="78" dur="1" fill="hold">
                                          <p:stCondLst>
                                            <p:cond delay="499"/>
                                          </p:stCondLst>
                                        </p:cTn>
                                        <p:tgtEl>
                                          <p:spTgt spid="47234"/>
                                        </p:tgtEl>
                                        <p:attrNameLst>
                                          <p:attrName>style.visibility</p:attrName>
                                        </p:attrNameLst>
                                      </p:cBhvr>
                                      <p:to>
                                        <p:strVal val="hidden"/>
                                      </p:to>
                                    </p:set>
                                  </p:childTnLst>
                                </p:cTn>
                              </p:par>
                              <p:par>
                                <p:cTn id="79" presetID="3" presetClass="exit" presetSubtype="10" fill="hold" nodeType="withEffect">
                                  <p:stCondLst>
                                    <p:cond delay="0"/>
                                  </p:stCondLst>
                                  <p:childTnLst>
                                    <p:animEffect transition="out" filter="blinds(horizontal)">
                                      <p:cBhvr>
                                        <p:cTn id="80" dur="500"/>
                                        <p:tgtEl>
                                          <p:spTgt spid="47235"/>
                                        </p:tgtEl>
                                      </p:cBhvr>
                                    </p:animEffect>
                                    <p:set>
                                      <p:cBhvr>
                                        <p:cTn id="81" dur="1" fill="hold">
                                          <p:stCondLst>
                                            <p:cond delay="499"/>
                                          </p:stCondLst>
                                        </p:cTn>
                                        <p:tgtEl>
                                          <p:spTgt spid="47235"/>
                                        </p:tgtEl>
                                        <p:attrNameLst>
                                          <p:attrName>style.visibility</p:attrName>
                                        </p:attrNameLst>
                                      </p:cBhvr>
                                      <p:to>
                                        <p:strVal val="hidden"/>
                                      </p:to>
                                    </p:set>
                                  </p:childTnLst>
                                </p:cTn>
                              </p:par>
                              <p:par>
                                <p:cTn id="82" presetID="3" presetClass="exit" presetSubtype="10" fill="hold" grpId="1" nodeType="withEffect">
                                  <p:stCondLst>
                                    <p:cond delay="0"/>
                                  </p:stCondLst>
                                  <p:childTnLst>
                                    <p:animEffect transition="out" filter="blinds(horizontal)">
                                      <p:cBhvr>
                                        <p:cTn id="83" dur="500"/>
                                        <p:tgtEl>
                                          <p:spTgt spid="47236"/>
                                        </p:tgtEl>
                                      </p:cBhvr>
                                    </p:animEffect>
                                    <p:set>
                                      <p:cBhvr>
                                        <p:cTn id="84" dur="1" fill="hold">
                                          <p:stCondLst>
                                            <p:cond delay="499"/>
                                          </p:stCondLst>
                                        </p:cTn>
                                        <p:tgtEl>
                                          <p:spTgt spid="47236"/>
                                        </p:tgtEl>
                                        <p:attrNameLst>
                                          <p:attrName>style.visibility</p:attrName>
                                        </p:attrNameLst>
                                      </p:cBhvr>
                                      <p:to>
                                        <p:strVal val="hidden"/>
                                      </p:to>
                                    </p:set>
                                  </p:childTnLst>
                                </p:cTn>
                              </p:par>
                              <p:par>
                                <p:cTn id="85" presetID="3" presetClass="exit" presetSubtype="10" fill="hold" grpId="1" nodeType="withEffect">
                                  <p:stCondLst>
                                    <p:cond delay="0"/>
                                  </p:stCondLst>
                                  <p:childTnLst>
                                    <p:animEffect transition="out" filter="blinds(horizontal)">
                                      <p:cBhvr>
                                        <p:cTn id="86" dur="500"/>
                                        <p:tgtEl>
                                          <p:spTgt spid="47237"/>
                                        </p:tgtEl>
                                      </p:cBhvr>
                                    </p:animEffect>
                                    <p:set>
                                      <p:cBhvr>
                                        <p:cTn id="87" dur="1" fill="hold">
                                          <p:stCondLst>
                                            <p:cond delay="499"/>
                                          </p:stCondLst>
                                        </p:cTn>
                                        <p:tgtEl>
                                          <p:spTgt spid="47237"/>
                                        </p:tgtEl>
                                        <p:attrNameLst>
                                          <p:attrName>style.visibility</p:attrName>
                                        </p:attrNameLst>
                                      </p:cBhvr>
                                      <p:to>
                                        <p:strVal val="hidden"/>
                                      </p:to>
                                    </p:set>
                                  </p:childTnLst>
                                </p:cTn>
                              </p:par>
                              <p:par>
                                <p:cTn id="88" presetID="3" presetClass="exit" presetSubtype="10" fill="hold" grpId="1" nodeType="withEffect">
                                  <p:stCondLst>
                                    <p:cond delay="0"/>
                                  </p:stCondLst>
                                  <p:childTnLst>
                                    <p:animEffect transition="out" filter="blinds(horizontal)">
                                      <p:cBhvr>
                                        <p:cTn id="89" dur="500"/>
                                        <p:tgtEl>
                                          <p:spTgt spid="47266"/>
                                        </p:tgtEl>
                                      </p:cBhvr>
                                    </p:animEffect>
                                    <p:set>
                                      <p:cBhvr>
                                        <p:cTn id="90" dur="1" fill="hold">
                                          <p:stCondLst>
                                            <p:cond delay="499"/>
                                          </p:stCondLst>
                                        </p:cTn>
                                        <p:tgtEl>
                                          <p:spTgt spid="47266"/>
                                        </p:tgtEl>
                                        <p:attrNameLst>
                                          <p:attrName>style.visibility</p:attrName>
                                        </p:attrNameLst>
                                      </p:cBhvr>
                                      <p:to>
                                        <p:strVal val="hidden"/>
                                      </p:to>
                                    </p:set>
                                  </p:childTnLst>
                                </p:cTn>
                              </p:par>
                              <p:par>
                                <p:cTn id="91" presetID="3" presetClass="exit" presetSubtype="10" fill="hold" grpId="1" nodeType="withEffect">
                                  <p:stCondLst>
                                    <p:cond delay="0"/>
                                  </p:stCondLst>
                                  <p:childTnLst>
                                    <p:animEffect transition="out" filter="blinds(horizontal)">
                                      <p:cBhvr>
                                        <p:cTn id="92" dur="500"/>
                                        <p:tgtEl>
                                          <p:spTgt spid="47271"/>
                                        </p:tgtEl>
                                      </p:cBhvr>
                                    </p:animEffect>
                                    <p:set>
                                      <p:cBhvr>
                                        <p:cTn id="93" dur="1" fill="hold">
                                          <p:stCondLst>
                                            <p:cond delay="499"/>
                                          </p:stCondLst>
                                        </p:cTn>
                                        <p:tgtEl>
                                          <p:spTgt spid="47271"/>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47287"/>
                                        </p:tgtEl>
                                        <p:attrNameLst>
                                          <p:attrName>style.visibility</p:attrName>
                                        </p:attrNameLst>
                                      </p:cBhvr>
                                      <p:to>
                                        <p:strVal val="visible"/>
                                      </p:to>
                                    </p:set>
                                    <p:animEffect transition="in" filter="wipe(down)">
                                      <p:cBhvr>
                                        <p:cTn id="98" dur="500"/>
                                        <p:tgtEl>
                                          <p:spTgt spid="47287"/>
                                        </p:tgtEl>
                                      </p:cBhvr>
                                    </p:animEffect>
                                  </p:childTnLst>
                                </p:cTn>
                              </p:par>
                            </p:childTnLst>
                          </p:cTn>
                        </p:par>
                      </p:childTnLst>
                    </p:cTn>
                  </p:par>
                  <p:par>
                    <p:cTn id="99" fill="hold">
                      <p:stCondLst>
                        <p:cond delay="indefinite"/>
                      </p:stCondLst>
                      <p:childTnLst>
                        <p:par>
                          <p:cTn id="100" fill="hold">
                            <p:stCondLst>
                              <p:cond delay="0"/>
                            </p:stCondLst>
                            <p:childTnLst>
                              <p:par>
                                <p:cTn id="101" presetID="17" presetClass="entr" presetSubtype="10" fill="hold" nodeType="clickEffect">
                                  <p:stCondLst>
                                    <p:cond delay="0"/>
                                  </p:stCondLst>
                                  <p:childTnLst>
                                    <p:set>
                                      <p:cBhvr>
                                        <p:cTn id="102" dur="1" fill="hold">
                                          <p:stCondLst>
                                            <p:cond delay="0"/>
                                          </p:stCondLst>
                                        </p:cTn>
                                        <p:tgtEl>
                                          <p:spTgt spid="47272"/>
                                        </p:tgtEl>
                                        <p:attrNameLst>
                                          <p:attrName>style.visibility</p:attrName>
                                        </p:attrNameLst>
                                      </p:cBhvr>
                                      <p:to>
                                        <p:strVal val="visible"/>
                                      </p:to>
                                    </p:set>
                                    <p:anim calcmode="lin" valueType="num">
                                      <p:cBhvr>
                                        <p:cTn id="103" dur="500" fill="hold"/>
                                        <p:tgtEl>
                                          <p:spTgt spid="47272"/>
                                        </p:tgtEl>
                                        <p:attrNameLst>
                                          <p:attrName>ppt_w</p:attrName>
                                        </p:attrNameLst>
                                      </p:cBhvr>
                                      <p:tavLst>
                                        <p:tav tm="0">
                                          <p:val>
                                            <p:fltVal val="0.000000"/>
                                          </p:val>
                                        </p:tav>
                                        <p:tav tm="100000">
                                          <p:val>
                                            <p:strVal val="#ppt_w"/>
                                          </p:val>
                                        </p:tav>
                                      </p:tavLst>
                                    </p:anim>
                                    <p:anim calcmode="lin" valueType="num">
                                      <p:cBhvr>
                                        <p:cTn id="104" dur="500" fill="hold"/>
                                        <p:tgtEl>
                                          <p:spTgt spid="47272"/>
                                        </p:tgtEl>
                                        <p:attrNameLst>
                                          <p:attrName>ppt_h</p:attrName>
                                        </p:attrNameLst>
                                      </p:cBhvr>
                                      <p:tavLst>
                                        <p:tav tm="0">
                                          <p:val>
                                            <p:strVal val="#ppt_h"/>
                                          </p:val>
                                        </p:tav>
                                        <p:tav tm="100000">
                                          <p:val>
                                            <p:strVal val="#ppt_h"/>
                                          </p:val>
                                        </p:tav>
                                      </p:tavLst>
                                    </p:anim>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499"/>
                                          </p:stCondLst>
                                        </p:cTn>
                                        <p:tgtEl>
                                          <p:spTgt spid="47279"/>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499"/>
                                          </p:stCondLst>
                                        </p:cTn>
                                        <p:tgtEl>
                                          <p:spTgt spid="47283"/>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47278"/>
                                        </p:tgtEl>
                                        <p:attrNameLst>
                                          <p:attrName>style.visibility</p:attrName>
                                        </p:attrNameLst>
                                      </p:cBhvr>
                                      <p:to>
                                        <p:strVal val="visible"/>
                                      </p:to>
                                    </p:set>
                                    <p:animEffect transition="in" filter="wipe(left)">
                                      <p:cBhvr>
                                        <p:cTn id="117" dur="500"/>
                                        <p:tgtEl>
                                          <p:spTgt spid="4727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47277"/>
                                        </p:tgtEl>
                                        <p:attrNameLst>
                                          <p:attrName>style.visibility</p:attrName>
                                        </p:attrNameLst>
                                      </p:cBhvr>
                                      <p:to>
                                        <p:strVal val="visible"/>
                                      </p:to>
                                    </p:set>
                                    <p:animEffect transition="in" filter="wipe(left)">
                                      <p:cBhvr>
                                        <p:cTn id="122" dur="500"/>
                                        <p:tgtEl>
                                          <p:spTgt spid="47277"/>
                                        </p:tgtEl>
                                      </p:cBhvr>
                                    </p:animEffect>
                                  </p:childTnLst>
                                </p:cTn>
                              </p:par>
                            </p:childTnLst>
                          </p:cTn>
                        </p:par>
                      </p:childTnLst>
                    </p:cTn>
                  </p:par>
                  <p:par>
                    <p:cTn id="123" fill="hold">
                      <p:stCondLst>
                        <p:cond delay="indefinite"/>
                      </p:stCondLst>
                      <p:childTnLst>
                        <p:par>
                          <p:cTn id="124" fill="hold">
                            <p:stCondLst>
                              <p:cond delay="0"/>
                            </p:stCondLst>
                            <p:childTnLst>
                              <p:par>
                                <p:cTn id="125" presetID="17" presetClass="entr" presetSubtype="10" fill="hold" nodeType="clickEffect">
                                  <p:stCondLst>
                                    <p:cond delay="0"/>
                                  </p:stCondLst>
                                  <p:childTnLst>
                                    <p:set>
                                      <p:cBhvr>
                                        <p:cTn id="126" dur="1" fill="hold">
                                          <p:stCondLst>
                                            <p:cond delay="0"/>
                                          </p:stCondLst>
                                        </p:cTn>
                                        <p:tgtEl>
                                          <p:spTgt spid="47276"/>
                                        </p:tgtEl>
                                        <p:attrNameLst>
                                          <p:attrName>style.visibility</p:attrName>
                                        </p:attrNameLst>
                                      </p:cBhvr>
                                      <p:to>
                                        <p:strVal val="visible"/>
                                      </p:to>
                                    </p:set>
                                    <p:anim calcmode="lin" valueType="num">
                                      <p:cBhvr>
                                        <p:cTn id="127" dur="500" fill="hold"/>
                                        <p:tgtEl>
                                          <p:spTgt spid="47276"/>
                                        </p:tgtEl>
                                        <p:attrNameLst>
                                          <p:attrName>ppt_w</p:attrName>
                                        </p:attrNameLst>
                                      </p:cBhvr>
                                      <p:tavLst>
                                        <p:tav tm="0">
                                          <p:val>
                                            <p:fltVal val="0.000000"/>
                                          </p:val>
                                        </p:tav>
                                        <p:tav tm="100000">
                                          <p:val>
                                            <p:strVal val="#ppt_w"/>
                                          </p:val>
                                        </p:tav>
                                      </p:tavLst>
                                    </p:anim>
                                    <p:anim calcmode="lin" valueType="num">
                                      <p:cBhvr>
                                        <p:cTn id="128" dur="500" fill="hold"/>
                                        <p:tgtEl>
                                          <p:spTgt spid="47276"/>
                                        </p:tgtEl>
                                        <p:attrNameLst>
                                          <p:attrName>ppt_h</p:attrName>
                                        </p:attrNameLst>
                                      </p:cBhvr>
                                      <p:tavLst>
                                        <p:tav tm="0">
                                          <p:val>
                                            <p:strVal val="#ppt_h"/>
                                          </p:val>
                                        </p:tav>
                                        <p:tav tm="100000">
                                          <p:val>
                                            <p:strVal val="#ppt_h"/>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nodeType="clickEffect">
                                  <p:stCondLst>
                                    <p:cond delay="0"/>
                                  </p:stCondLst>
                                  <p:childTnLst>
                                    <p:set>
                                      <p:cBhvr>
                                        <p:cTn id="132" dur="1" fill="hold">
                                          <p:stCondLst>
                                            <p:cond delay="0"/>
                                          </p:stCondLst>
                                        </p:cTn>
                                        <p:tgtEl>
                                          <p:spTgt spid="47275"/>
                                        </p:tgtEl>
                                        <p:attrNameLst>
                                          <p:attrName>style.visibility</p:attrName>
                                        </p:attrNameLst>
                                      </p:cBhvr>
                                      <p:to>
                                        <p:strVal val="visible"/>
                                      </p:to>
                                    </p:set>
                                    <p:animEffect transition="in" filter="wipe(up)">
                                      <p:cBhvr>
                                        <p:cTn id="133" dur="500"/>
                                        <p:tgtEl>
                                          <p:spTgt spid="4727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nodeType="clickEffect">
                                  <p:stCondLst>
                                    <p:cond delay="0"/>
                                  </p:stCondLst>
                                  <p:childTnLst>
                                    <p:set>
                                      <p:cBhvr>
                                        <p:cTn id="137" dur="1" fill="hold">
                                          <p:stCondLst>
                                            <p:cond delay="0"/>
                                          </p:stCondLst>
                                        </p:cTn>
                                        <p:tgtEl>
                                          <p:spTgt spid="47290"/>
                                        </p:tgtEl>
                                        <p:attrNameLst>
                                          <p:attrName>style.visibility</p:attrName>
                                        </p:attrNameLst>
                                      </p:cBhvr>
                                      <p:to>
                                        <p:strVal val="visible"/>
                                      </p:to>
                                    </p:set>
                                    <p:animEffect transition="in" filter="wipe(down)">
                                      <p:cBhvr>
                                        <p:cTn id="138" dur="500"/>
                                        <p:tgtEl>
                                          <p:spTgt spid="47290"/>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47288"/>
                                        </p:tgtEl>
                                        <p:attrNameLst>
                                          <p:attrName>style.visibility</p:attrName>
                                        </p:attrNameLst>
                                      </p:cBhvr>
                                      <p:to>
                                        <p:strVal val="visible"/>
                                      </p:to>
                                    </p:set>
                                    <p:animEffect transition="in" filter="wipe(down)">
                                      <p:cBhvr>
                                        <p:cTn id="143" dur="500"/>
                                        <p:tgtEl>
                                          <p:spTgt spid="47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36" grpId="0"/>
      <p:bldP spid="47236" grpId="1"/>
      <p:bldP spid="47237" grpId="0"/>
      <p:bldP spid="47237" grpId="1"/>
      <p:bldP spid="47266" grpId="0"/>
      <p:bldP spid="47266" grpId="1"/>
      <p:bldP spid="47271" grpId="0"/>
      <p:bldP spid="47271" grpId="1"/>
      <p:bldP spid="47277" grpId="0"/>
      <p:bldP spid="47278" grpId="0"/>
      <p:bldP spid="47279" grpId="0"/>
      <p:bldP spid="47283" grpId="0"/>
      <p:bldP spid="47285" grpId="0" bldLvl="0" animBg="1"/>
      <p:bldP spid="47286" grpId="0" bldLvl="0" animBg="1"/>
      <p:bldP spid="47287" grpId="0" bldLvl="0" animBg="1"/>
      <p:bldP spid="4728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1"/>
          <p:cNvPicPr>
            <a:picLocks noChangeAspect="1"/>
          </p:cNvPicPr>
          <p:nvPr/>
        </p:nvPicPr>
        <p:blipFill>
          <a:blip r:embed="rId1"/>
          <a:srcRect l="11118" t="3690" r="10036"/>
          <a:stretch>
            <a:fillRect/>
          </a:stretch>
        </p:blipFill>
        <p:spPr>
          <a:xfrm>
            <a:off x="1384300" y="920750"/>
            <a:ext cx="2981325" cy="3097213"/>
          </a:xfrm>
          <a:prstGeom prst="rect">
            <a:avLst/>
          </a:prstGeom>
          <a:noFill/>
          <a:ln w="9525">
            <a:noFill/>
          </a:ln>
        </p:spPr>
      </p:pic>
      <p:grpSp>
        <p:nvGrpSpPr>
          <p:cNvPr id="48197" name="组合 48196"/>
          <p:cNvGrpSpPr/>
          <p:nvPr/>
        </p:nvGrpSpPr>
        <p:grpSpPr>
          <a:xfrm>
            <a:off x="4365625" y="1462088"/>
            <a:ext cx="339725" cy="1849437"/>
            <a:chOff x="2699" y="3657"/>
            <a:chExt cx="252" cy="1165"/>
          </a:xfrm>
        </p:grpSpPr>
        <p:sp>
          <p:nvSpPr>
            <p:cNvPr id="10243" name="矩形 48197"/>
            <p:cNvSpPr/>
            <p:nvPr/>
          </p:nvSpPr>
          <p:spPr>
            <a:xfrm>
              <a:off x="2699" y="3657"/>
              <a:ext cx="230" cy="251"/>
            </a:xfrm>
            <a:prstGeom prst="rect">
              <a:avLst/>
            </a:prstGeom>
            <a:noFill/>
            <a:ln w="9525">
              <a:noFill/>
            </a:ln>
          </p:spPr>
          <p:txBody>
            <a:bodyPr wrap="none" anchor="t">
              <a:spAutoFit/>
            </a:bodyPr>
            <a:p>
              <a:r>
                <a:rPr lang="en-US" altLang="zh-CN" sz="2000" b="1">
                  <a:solidFill>
                    <a:schemeClr val="folHlink"/>
                  </a:solidFill>
                  <a:latin typeface="Times New Roman" panose="02020603050405020304" pitchFamily="18" charset="0"/>
                  <a:ea typeface="宋体" panose="02010600030101010101" pitchFamily="2" charset="-122"/>
                </a:rPr>
                <a:t>1</a:t>
              </a:r>
              <a:endParaRPr lang="en-US" altLang="zh-CN" sz="2000" b="1">
                <a:solidFill>
                  <a:schemeClr val="folHlink"/>
                </a:solidFill>
                <a:latin typeface="Times New Roman" panose="02020603050405020304" pitchFamily="18" charset="0"/>
                <a:ea typeface="宋体" panose="02010600030101010101" pitchFamily="2" charset="-122"/>
              </a:endParaRPr>
            </a:p>
          </p:txBody>
        </p:sp>
        <p:sp>
          <p:nvSpPr>
            <p:cNvPr id="10244" name="矩形 48198"/>
            <p:cNvSpPr/>
            <p:nvPr/>
          </p:nvSpPr>
          <p:spPr>
            <a:xfrm>
              <a:off x="2699" y="4571"/>
              <a:ext cx="252" cy="251"/>
            </a:xfrm>
            <a:prstGeom prst="rect">
              <a:avLst/>
            </a:prstGeom>
            <a:noFill/>
            <a:ln w="9525">
              <a:noFill/>
            </a:ln>
          </p:spPr>
          <p:txBody>
            <a:bodyPr anchor="t">
              <a:spAutoFit/>
            </a:bodyPr>
            <a:p>
              <a:r>
                <a:rPr lang="en-US" altLang="zh-CN" sz="2000" b="1">
                  <a:solidFill>
                    <a:schemeClr val="folHlink"/>
                  </a:solidFill>
                  <a:latin typeface="Times New Roman" panose="02020603050405020304" pitchFamily="18" charset="0"/>
                  <a:ea typeface="宋体" panose="02010600030101010101" pitchFamily="2" charset="-122"/>
                </a:rPr>
                <a:t>1</a:t>
              </a:r>
              <a:endParaRPr lang="en-US" altLang="zh-CN" sz="2000" b="1">
                <a:solidFill>
                  <a:schemeClr val="folHlink"/>
                </a:solidFill>
                <a:latin typeface="Times New Roman" panose="02020603050405020304" pitchFamily="18" charset="0"/>
                <a:ea typeface="宋体" panose="02010600030101010101" pitchFamily="2" charset="-122"/>
              </a:endParaRPr>
            </a:p>
          </p:txBody>
        </p:sp>
      </p:grpSp>
      <p:grpSp>
        <p:nvGrpSpPr>
          <p:cNvPr id="48228" name="组合 48227"/>
          <p:cNvGrpSpPr/>
          <p:nvPr/>
        </p:nvGrpSpPr>
        <p:grpSpPr>
          <a:xfrm>
            <a:off x="1022350" y="1335088"/>
            <a:ext cx="339725" cy="2103437"/>
            <a:chOff x="2699" y="3657"/>
            <a:chExt cx="252" cy="1325"/>
          </a:xfrm>
        </p:grpSpPr>
        <p:sp>
          <p:nvSpPr>
            <p:cNvPr id="10248" name="矩形 48228"/>
            <p:cNvSpPr/>
            <p:nvPr/>
          </p:nvSpPr>
          <p:spPr>
            <a:xfrm>
              <a:off x="2699" y="3657"/>
              <a:ext cx="230" cy="251"/>
            </a:xfrm>
            <a:prstGeom prst="rect">
              <a:avLst/>
            </a:prstGeom>
            <a:noFill/>
            <a:ln w="9525">
              <a:noFill/>
            </a:ln>
          </p:spPr>
          <p:txBody>
            <a:bodyPr wrap="none"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sp>
          <p:nvSpPr>
            <p:cNvPr id="10249" name="矩形 48229"/>
            <p:cNvSpPr/>
            <p:nvPr/>
          </p:nvSpPr>
          <p:spPr>
            <a:xfrm>
              <a:off x="2699" y="4731"/>
              <a:ext cx="252" cy="251"/>
            </a:xfrm>
            <a:prstGeom prst="rect">
              <a:avLst/>
            </a:prstGeom>
            <a:noFill/>
            <a:ln w="9525">
              <a:noFill/>
            </a:ln>
          </p:spPr>
          <p:txBody>
            <a:bodyPr anchor="t">
              <a:spAutoFit/>
            </a:bodyPr>
            <a:p>
              <a:r>
                <a:rPr lang="en-US" altLang="zh-CN" sz="2000" b="1">
                  <a:solidFill>
                    <a:srgbClr val="FF3300"/>
                  </a:solidFill>
                  <a:latin typeface="Times New Roman" panose="02020603050405020304" pitchFamily="18" charset="0"/>
                  <a:ea typeface="宋体" panose="02010600030101010101" pitchFamily="2" charset="-122"/>
                </a:rPr>
                <a:t>0</a:t>
              </a:r>
              <a:endParaRPr lang="en-US" altLang="zh-CN" sz="2000" b="1">
                <a:solidFill>
                  <a:srgbClr val="FF3300"/>
                </a:solidFill>
                <a:latin typeface="Times New Roman" panose="02020603050405020304" pitchFamily="18" charset="0"/>
                <a:ea typeface="宋体" panose="02010600030101010101" pitchFamily="2" charset="-122"/>
              </a:endParaRPr>
            </a:p>
          </p:txBody>
        </p:sp>
      </p:grpSp>
      <p:sp>
        <p:nvSpPr>
          <p:cNvPr id="48231" name="矩形 48230"/>
          <p:cNvSpPr/>
          <p:nvPr/>
        </p:nvSpPr>
        <p:spPr>
          <a:xfrm>
            <a:off x="4959350" y="1935798"/>
            <a:ext cx="3775075" cy="891540"/>
          </a:xfrm>
          <a:prstGeom prst="rect">
            <a:avLst/>
          </a:prstGeom>
          <a:noFill/>
          <a:ln w="9525">
            <a:noFill/>
          </a:ln>
        </p:spPr>
        <p:txBody>
          <a:bodyPr wrap="square" anchor="ctr">
            <a:spAutoFit/>
          </a:bodyPr>
          <a:p>
            <a:pPr fontAlgn="base">
              <a:lnSpc>
                <a:spcPct val="130000"/>
              </a:lnSpc>
            </a:pPr>
            <a:r>
              <a:rPr lang="zh-CN" altLang="en-US" sz="2000" b="1" strike="noStrike" noProof="1" dirty="0">
                <a:solidFill>
                  <a:schemeClr val="folHlink"/>
                </a:solidFill>
                <a:effectLst>
                  <a:outerShdw blurRad="38100" dist="38100" dir="2700000">
                    <a:srgbClr val="000000"/>
                  </a:outerShdw>
                </a:effectLst>
                <a:latin typeface="Tahoma" panose="020B0604030504040204" pitchFamily="34" charset="0"/>
                <a:ea typeface="宋体" panose="02010600030101010101" pitchFamily="2" charset="-122"/>
                <a:cs typeface="+mn-cs"/>
              </a:rPr>
              <a:t>这种状态是触发器工作的非正常状态，是不允许出现的。 </a:t>
            </a:r>
            <a:endParaRPr lang="zh-CN" altLang="en-US" sz="2000" b="1" strike="noStrike" noProof="1" dirty="0">
              <a:solidFill>
                <a:schemeClr val="folHlink"/>
              </a:solidFill>
              <a:effectLst>
                <a:outerShdw blurRad="38100" dist="38100" dir="2700000">
                  <a:srgbClr val="000000"/>
                </a:outerShdw>
              </a:effectLst>
              <a:latin typeface="Tahoma" panose="020B0604030504040204" pitchFamily="34" charset="0"/>
            </a:endParaRPr>
          </a:p>
        </p:txBody>
      </p:sp>
      <p:graphicFrame>
        <p:nvGraphicFramePr>
          <p:cNvPr id="3" name="对象 2"/>
          <p:cNvGraphicFramePr/>
          <p:nvPr/>
        </p:nvGraphicFramePr>
        <p:xfrm>
          <a:off x="5459095" y="1495108"/>
          <a:ext cx="795655" cy="332740"/>
        </p:xfrm>
        <a:graphic>
          <a:graphicData uri="http://schemas.openxmlformats.org/presentationml/2006/ole">
            <mc:AlternateContent xmlns:mc="http://schemas.openxmlformats.org/markup-compatibility/2006">
              <mc:Choice xmlns:v="urn:schemas-microsoft-com:vml" Requires="v">
                <p:oleObj spid="_x0000_s5" name="" r:id="rId2" imgW="342900" imgH="177165" progId="Equation.3">
                  <p:embed/>
                </p:oleObj>
              </mc:Choice>
              <mc:Fallback>
                <p:oleObj name="" r:id="rId2" imgW="342900" imgH="177165" progId="Equation.3">
                  <p:embed/>
                  <p:pic>
                    <p:nvPicPr>
                      <p:cNvPr id="0" name="图片 3078"/>
                      <p:cNvPicPr/>
                      <p:nvPr/>
                    </p:nvPicPr>
                    <p:blipFill>
                      <a:blip r:embed="rId3"/>
                      <a:stretch>
                        <a:fillRect/>
                      </a:stretch>
                    </p:blipFill>
                    <p:spPr>
                      <a:xfrm>
                        <a:off x="5459095" y="1495108"/>
                        <a:ext cx="795655" cy="332740"/>
                      </a:xfrm>
                      <a:prstGeom prst="rect">
                        <a:avLst/>
                      </a:prstGeom>
                      <a:noFill/>
                      <a:ln w="38100">
                        <a:noFill/>
                        <a:miter/>
                      </a:ln>
                    </p:spPr>
                  </p:pic>
                </p:oleObj>
              </mc:Fallback>
            </mc:AlternateContent>
          </a:graphicData>
        </a:graphic>
      </p:graphicFrame>
      <p:graphicFrame>
        <p:nvGraphicFramePr>
          <p:cNvPr id="6" name="对象 5"/>
          <p:cNvGraphicFramePr/>
          <p:nvPr/>
        </p:nvGraphicFramePr>
        <p:xfrm>
          <a:off x="6534469" y="1485265"/>
          <a:ext cx="765810" cy="357505"/>
        </p:xfrm>
        <a:graphic>
          <a:graphicData uri="http://schemas.openxmlformats.org/presentationml/2006/ole">
            <mc:AlternateContent xmlns:mc="http://schemas.openxmlformats.org/markup-compatibility/2006">
              <mc:Choice xmlns:v="urn:schemas-microsoft-com:vml" Requires="v">
                <p:oleObj spid="_x0000_s7" name="" r:id="rId4" imgW="330200" imgH="190500" progId="Equation.3">
                  <p:embed/>
                </p:oleObj>
              </mc:Choice>
              <mc:Fallback>
                <p:oleObj name="" r:id="rId4" imgW="330200" imgH="190500" progId="Equation.3">
                  <p:embed/>
                  <p:pic>
                    <p:nvPicPr>
                      <p:cNvPr id="0" name="图片 3078"/>
                      <p:cNvPicPr/>
                      <p:nvPr/>
                    </p:nvPicPr>
                    <p:blipFill>
                      <a:blip r:embed="rId5"/>
                      <a:stretch>
                        <a:fillRect/>
                      </a:stretch>
                    </p:blipFill>
                    <p:spPr>
                      <a:xfrm>
                        <a:off x="6534469" y="1485265"/>
                        <a:ext cx="765810" cy="3575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8228"/>
                                        </p:tgtEl>
                                        <p:attrNameLst>
                                          <p:attrName>style.visibility</p:attrName>
                                        </p:attrNameLst>
                                      </p:cBhvr>
                                      <p:to>
                                        <p:strVal val="visible"/>
                                      </p:to>
                                    </p:set>
                                    <p:anim calcmode="lin" valueType="num">
                                      <p:cBhvr>
                                        <p:cTn id="19" dur="500" fill="hold"/>
                                        <p:tgtEl>
                                          <p:spTgt spid="48228"/>
                                        </p:tgtEl>
                                        <p:attrNameLst>
                                          <p:attrName>ppt_w</p:attrName>
                                        </p:attrNameLst>
                                      </p:cBhvr>
                                      <p:tavLst>
                                        <p:tav tm="0">
                                          <p:val>
                                            <p:fltVal val="0.000000"/>
                                          </p:val>
                                        </p:tav>
                                        <p:tav tm="100000">
                                          <p:val>
                                            <p:strVal val="#ppt_w"/>
                                          </p:val>
                                        </p:tav>
                                      </p:tavLst>
                                    </p:anim>
                                    <p:anim calcmode="lin" valueType="num">
                                      <p:cBhvr>
                                        <p:cTn id="20" dur="500" fill="hold"/>
                                        <p:tgtEl>
                                          <p:spTgt spid="4822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48197"/>
                                        </p:tgtEl>
                                        <p:attrNameLst>
                                          <p:attrName>style.visibility</p:attrName>
                                        </p:attrNameLst>
                                      </p:cBhvr>
                                      <p:to>
                                        <p:strVal val="visible"/>
                                      </p:to>
                                    </p:set>
                                    <p:anim calcmode="lin" valueType="num">
                                      <p:cBhvr>
                                        <p:cTn id="25" dur="500" fill="hold"/>
                                        <p:tgtEl>
                                          <p:spTgt spid="48197"/>
                                        </p:tgtEl>
                                        <p:attrNameLst>
                                          <p:attrName>ppt_w</p:attrName>
                                        </p:attrNameLst>
                                      </p:cBhvr>
                                      <p:tavLst>
                                        <p:tav tm="0">
                                          <p:val>
                                            <p:fltVal val="0.000000"/>
                                          </p:val>
                                        </p:tav>
                                        <p:tav tm="100000">
                                          <p:val>
                                            <p:strVal val="#ppt_w"/>
                                          </p:val>
                                        </p:tav>
                                      </p:tavLst>
                                    </p:anim>
                                    <p:anim calcmode="lin" valueType="num">
                                      <p:cBhvr>
                                        <p:cTn id="26" dur="500" fill="hold"/>
                                        <p:tgtEl>
                                          <p:spTgt spid="4819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48231"/>
                                        </p:tgtEl>
                                        <p:attrNameLst>
                                          <p:attrName>style.visibility</p:attrName>
                                        </p:attrNameLst>
                                      </p:cBhvr>
                                      <p:to>
                                        <p:strVal val="visible"/>
                                      </p:to>
                                    </p:set>
                                    <p:anim calcmode="lin" valueType="num">
                                      <p:cBhvr>
                                        <p:cTn id="31" dur="1000" fill="hold"/>
                                        <p:tgtEl>
                                          <p:spTgt spid="48231"/>
                                        </p:tgtEl>
                                        <p:attrNameLst>
                                          <p:attrName>ppt_w</p:attrName>
                                        </p:attrNameLst>
                                      </p:cBhvr>
                                      <p:tavLst>
                                        <p:tav tm="0">
                                          <p:val>
                                            <p:strVal val="#ppt_w*0.70"/>
                                          </p:val>
                                        </p:tav>
                                        <p:tav tm="100000">
                                          <p:val>
                                            <p:strVal val="#ppt_w"/>
                                          </p:val>
                                        </p:tav>
                                      </p:tavLst>
                                    </p:anim>
                                    <p:anim calcmode="lin" valueType="num">
                                      <p:cBhvr>
                                        <p:cTn id="32" dur="1000" fill="hold"/>
                                        <p:tgtEl>
                                          <p:spTgt spid="48231"/>
                                        </p:tgtEl>
                                        <p:attrNameLst>
                                          <p:attrName>ppt_h</p:attrName>
                                        </p:attrNameLst>
                                      </p:cBhvr>
                                      <p:tavLst>
                                        <p:tav tm="0">
                                          <p:val>
                                            <p:strVal val="#ppt_h"/>
                                          </p:val>
                                        </p:tav>
                                        <p:tav tm="100000">
                                          <p:val>
                                            <p:strVal val="#ppt_h"/>
                                          </p:val>
                                        </p:tav>
                                      </p:tavLst>
                                    </p:anim>
                                    <p:animEffect transition="in" filter="fade">
                                      <p:cBhvr>
                                        <p:cTn id="33" dur="1000"/>
                                        <p:tgtEl>
                                          <p:spTgt spid="48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矩形 36867"/>
          <p:cNvSpPr/>
          <p:nvPr/>
        </p:nvSpPr>
        <p:spPr>
          <a:xfrm>
            <a:off x="851218" y="467360"/>
            <a:ext cx="4608513" cy="533400"/>
          </a:xfrm>
          <a:prstGeom prst="rect">
            <a:avLst/>
          </a:prstGeom>
          <a:noFill/>
          <a:ln w="9525">
            <a:noFill/>
          </a:ln>
        </p:spPr>
        <p:txBody>
          <a:bodyPr/>
          <a:p>
            <a:pPr marL="342900" indent="-342900" fontAlgn="base">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3.逻辑功能描述</a:t>
            </a:r>
            <a:r>
              <a:rPr lang="zh-CN" altLang="en-US" b="1" strike="noStrike" noProof="1" dirty="0">
                <a:latin typeface="Tahoma" panose="020B0604030504040204" pitchFamily="34" charset="0"/>
                <a:ea typeface="宋体" panose="02010600030101010101" pitchFamily="2" charset="-122"/>
                <a:cs typeface="+mn-cs"/>
              </a:rPr>
              <a:t> </a:t>
            </a:r>
            <a:endParaRPr lang="zh-CN" altLang="en-US" b="1" strike="noStrike" noProof="1">
              <a:latin typeface="Tahoma" panose="020B0604030504040204" pitchFamily="34" charset="0"/>
            </a:endParaRPr>
          </a:p>
        </p:txBody>
      </p:sp>
      <p:sp>
        <p:nvSpPr>
          <p:cNvPr id="36870" name="矩形 36869"/>
          <p:cNvSpPr/>
          <p:nvPr/>
        </p:nvSpPr>
        <p:spPr>
          <a:xfrm>
            <a:off x="827088" y="1081088"/>
            <a:ext cx="4176713" cy="533400"/>
          </a:xfrm>
          <a:prstGeom prst="rect">
            <a:avLst/>
          </a:prstGeom>
          <a:noFill/>
          <a:ln w="9525">
            <a:noFill/>
          </a:ln>
        </p:spPr>
        <p:txBody>
          <a:bodyPr/>
          <a:p>
            <a:pPr marL="342900" indent="-342900"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）功能表</a:t>
            </a:r>
            <a:r>
              <a:rPr lang="zh-CN" altLang="en-US" b="1" strike="noStrike" noProof="1" dirty="0">
                <a:latin typeface="Tahoma" panose="020B0604030504040204" pitchFamily="34" charset="0"/>
                <a:ea typeface="宋体" panose="02010600030101010101" pitchFamily="2" charset="-122"/>
                <a:cs typeface="+mn-cs"/>
              </a:rPr>
              <a:t> </a:t>
            </a:r>
            <a:endParaRPr lang="zh-CN" altLang="en-US" b="1" strike="noStrike" noProof="1">
              <a:latin typeface="Tahoma" panose="020B0604030504040204" pitchFamily="34" charset="0"/>
            </a:endParaRPr>
          </a:p>
        </p:txBody>
      </p:sp>
      <p:sp>
        <p:nvSpPr>
          <p:cNvPr id="36966" name="椭圆形标注 36965"/>
          <p:cNvSpPr/>
          <p:nvPr/>
        </p:nvSpPr>
        <p:spPr>
          <a:xfrm>
            <a:off x="46038" y="2122488"/>
            <a:ext cx="2165350" cy="1042987"/>
          </a:xfrm>
          <a:prstGeom prst="wedgeEllipseCallout">
            <a:avLst>
              <a:gd name="adj1" fmla="val 50644"/>
              <a:gd name="adj2" fmla="val -57181"/>
            </a:avLst>
          </a:prstGeom>
          <a:solidFill>
            <a:srgbClr val="FFFF99"/>
          </a:solidFill>
          <a:ln w="38100" cap="flat" cmpd="sng">
            <a:solidFill>
              <a:schemeClr val="tx2"/>
            </a:solidFill>
            <a:prstDash val="solid"/>
            <a:miter/>
            <a:headEnd type="none" w="med" len="med"/>
            <a:tailEnd type="none" w="med" len="med"/>
          </a:ln>
        </p:spPr>
        <p:txBody>
          <a:bodyPr anchor="t"/>
          <a:p>
            <a:pPr algn="ctr"/>
            <a:r>
              <a:rPr lang="zh-CN" altLang="zh-CN" sz="2000" b="1" dirty="0">
                <a:solidFill>
                  <a:schemeClr val="tx2"/>
                </a:solidFill>
                <a:latin typeface="Times New Roman" panose="02020603050405020304" pitchFamily="18" charset="0"/>
                <a:ea typeface="宋体" panose="02010600030101010101" pitchFamily="2" charset="-122"/>
              </a:rPr>
              <a:t>置0端</a:t>
            </a:r>
            <a:r>
              <a:rPr lang="zh-CN" altLang="en-US" sz="2000" b="1" dirty="0">
                <a:solidFill>
                  <a:schemeClr val="tx2"/>
                </a:solidFill>
                <a:latin typeface="Times New Roman" panose="02020603050405020304" pitchFamily="18" charset="0"/>
                <a:ea typeface="宋体" panose="02010600030101010101" pitchFamily="2" charset="-122"/>
              </a:rPr>
              <a:t>（复位端</a:t>
            </a:r>
            <a:r>
              <a:rPr lang="zh-CN" altLang="en-US" sz="2000" b="1">
                <a:solidFill>
                  <a:schemeClr val="tx2"/>
                </a:solidFill>
                <a:latin typeface="Times New Roman" panose="02020603050405020304" pitchFamily="18" charset="0"/>
                <a:ea typeface="宋体" panose="02010600030101010101" pitchFamily="2" charset="-122"/>
              </a:rPr>
              <a:t>）</a:t>
            </a:r>
            <a:endParaRPr lang="zh-CN" altLang="en-US" sz="2000" b="1">
              <a:solidFill>
                <a:schemeClr val="tx2"/>
              </a:solidFill>
              <a:latin typeface="Times New Roman" panose="02020603050405020304" pitchFamily="18" charset="0"/>
              <a:ea typeface="宋体" panose="02010600030101010101" pitchFamily="2" charset="-122"/>
            </a:endParaRPr>
          </a:p>
        </p:txBody>
      </p:sp>
      <p:sp>
        <p:nvSpPr>
          <p:cNvPr id="36967" name="椭圆形标注 36966"/>
          <p:cNvSpPr/>
          <p:nvPr/>
        </p:nvSpPr>
        <p:spPr>
          <a:xfrm>
            <a:off x="46038" y="3694113"/>
            <a:ext cx="2166937" cy="928687"/>
          </a:xfrm>
          <a:prstGeom prst="wedgeEllipseCallout">
            <a:avLst>
              <a:gd name="adj1" fmla="val 80106"/>
              <a:gd name="adj2" fmla="val -221250"/>
            </a:avLst>
          </a:prstGeom>
          <a:solidFill>
            <a:srgbClr val="FFFF99"/>
          </a:solidFill>
          <a:ln w="38100" cap="flat" cmpd="sng">
            <a:solidFill>
              <a:schemeClr val="tx2"/>
            </a:solidFill>
            <a:prstDash val="solid"/>
            <a:miter/>
            <a:headEnd type="none" w="med" len="med"/>
            <a:tailEnd type="none" w="med" len="med"/>
          </a:ln>
        </p:spPr>
        <p:txBody>
          <a:bodyPr anchor="t"/>
          <a:p>
            <a:pPr algn="ctr"/>
            <a:r>
              <a:rPr lang="zh-CN" altLang="zh-CN" sz="2000" b="1" dirty="0">
                <a:solidFill>
                  <a:schemeClr val="tx2"/>
                </a:solidFill>
                <a:latin typeface="Times New Roman" panose="02020603050405020304" pitchFamily="18" charset="0"/>
                <a:ea typeface="宋体" panose="02010600030101010101" pitchFamily="2" charset="-122"/>
              </a:rPr>
              <a:t>置1端</a:t>
            </a:r>
            <a:r>
              <a:rPr lang="zh-CN" altLang="en-US" sz="2000" b="1" dirty="0">
                <a:solidFill>
                  <a:schemeClr val="tx2"/>
                </a:solidFill>
                <a:latin typeface="Times New Roman" panose="02020603050405020304" pitchFamily="18" charset="0"/>
                <a:ea typeface="宋体" panose="02010600030101010101" pitchFamily="2" charset="-122"/>
              </a:rPr>
              <a:t>（置位端）</a:t>
            </a:r>
            <a:endParaRPr lang="en-US" altLang="zh-CN" sz="2000" b="1">
              <a:solidFill>
                <a:schemeClr val="tx2"/>
              </a:solidFill>
              <a:latin typeface="Times New Roman" panose="02020603050405020304" pitchFamily="18" charset="0"/>
              <a:ea typeface="宋体" panose="02010600030101010101" pitchFamily="2" charset="-122"/>
            </a:endParaRPr>
          </a:p>
        </p:txBody>
      </p:sp>
      <p:graphicFrame>
        <p:nvGraphicFramePr>
          <p:cNvPr id="2" name="表格 1"/>
          <p:cNvGraphicFramePr/>
          <p:nvPr/>
        </p:nvGraphicFramePr>
        <p:xfrm>
          <a:off x="1962150" y="1622425"/>
          <a:ext cx="6740525" cy="3000375"/>
        </p:xfrm>
        <a:graphic>
          <a:graphicData uri="http://schemas.openxmlformats.org/drawingml/2006/table">
            <a:tbl>
              <a:tblPr firstRow="1" bandRow="1">
                <a:tableStyleId>{5940675A-B579-460E-94D1-54222C63F5DA}</a:tableStyleId>
              </a:tblPr>
              <a:tblGrid>
                <a:gridCol w="789305"/>
                <a:gridCol w="788670"/>
                <a:gridCol w="1664970"/>
                <a:gridCol w="1766570"/>
                <a:gridCol w="1730375"/>
              </a:tblGrid>
              <a:tr h="561975">
                <a:tc gridSpan="2">
                  <a:txBody>
                    <a:bodyPr/>
                    <a:p>
                      <a:pPr algn="ctr">
                        <a:buNone/>
                      </a:pPr>
                      <a:r>
                        <a:rPr lang="en-US" sz="2000" b="1">
                          <a:latin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功能说明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禁止</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置0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solidFill>
                            <a:srgbClr val="0070C0"/>
                          </a:solidFill>
                          <a:latin typeface="宋体" panose="02010600030101010101" pitchFamily="2" charset="-122"/>
                          <a:ea typeface="宋体" panose="02010600030101010101" pitchFamily="2" charset="-122"/>
                          <a:cs typeface="宋体" panose="02010600030101010101" pitchFamily="2" charset="-122"/>
                        </a:rPr>
                        <a:t>1</a:t>
                      </a:r>
                      <a:endParaRPr lang="en-US" sz="20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solidFill>
                            <a:srgbClr val="0070C0"/>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1">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宋体" panose="02010600030101010101" pitchFamily="2" charset="-122"/>
                          <a:ea typeface="宋体" panose="02010600030101010101" pitchFamily="2" charset="-122"/>
                          <a:cs typeface="宋体" panose="02010600030101010101" pitchFamily="2" charset="-122"/>
                        </a:rPr>
                        <a:t>0</a:t>
                      </a:r>
                      <a:endParaRPr lang="en-US" sz="20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solidFill>
                            <a:srgbClr val="0070C0"/>
                          </a:solidFill>
                          <a:latin typeface="宋体" panose="02010600030101010101" pitchFamily="2" charset="-122"/>
                          <a:ea typeface="宋体" panose="02010600030101010101" pitchFamily="2" charset="-122"/>
                          <a:cs typeface="宋体" panose="02010600030101010101" pitchFamily="2" charset="-122"/>
                        </a:rPr>
                        <a:t>0</a:t>
                      </a:r>
                      <a:endParaRPr lang="en-US" altLang="en-US" sz="2000" b="1">
                        <a:solidFill>
                          <a:srgbClr val="0070C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置1</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algn="ctr">
                        <a:buNone/>
                      </a:pPr>
                      <a:r>
                        <a:rPr lang="en-US" sz="2000" b="1">
                          <a:solidFill>
                            <a:srgbClr val="7030A0"/>
                          </a:solidFill>
                          <a:latin typeface="Times New Roman" panose="02020603050405020304" pitchFamily="18" charset="0"/>
                          <a:cs typeface="Times New Roman" panose="02020603050405020304" pitchFamily="18" charset="0"/>
                        </a:rPr>
                        <a:t>1</a:t>
                      </a:r>
                      <a:endParaRPr lang="en-US" sz="2000" b="1">
                        <a:solidFill>
                          <a:srgbClr val="7030A0"/>
                        </a:solidFill>
                        <a:latin typeface="Times New Roman" panose="02020603050405020304" pitchFamily="18" charset="0"/>
                        <a:cs typeface="Times New Roman" panose="02020603050405020304" pitchFamily="18" charset="0"/>
                      </a:endParaRPr>
                    </a:p>
                    <a:p>
                      <a:pPr algn="ctr">
                        <a:buNone/>
                      </a:pPr>
                      <a:r>
                        <a:rPr 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7030A0"/>
                          </a:solidFill>
                          <a:latin typeface="Times New Roman" panose="02020603050405020304" pitchFamily="18" charset="0"/>
                          <a:cs typeface="Times New Roman" panose="02020603050405020304" pitchFamily="18" charset="0"/>
                        </a:rPr>
                        <a:t>1</a:t>
                      </a:r>
                      <a:endParaRPr lang="en-US" sz="2000" b="1">
                        <a:solidFill>
                          <a:srgbClr val="7030A0"/>
                        </a:solidFill>
                        <a:latin typeface="Times New Roman" panose="02020603050405020304" pitchFamily="18" charset="0"/>
                        <a:cs typeface="Times New Roman" panose="02020603050405020304" pitchFamily="18" charset="0"/>
                      </a:endParaRPr>
                    </a:p>
                    <a:p>
                      <a:pPr algn="ctr">
                        <a:buNone/>
                      </a:pPr>
                      <a:r>
                        <a:rPr 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7030A0"/>
                          </a:solidFill>
                          <a:latin typeface="Times New Roman" panose="02020603050405020304" pitchFamily="18" charset="0"/>
                          <a:cs typeface="Times New Roman" panose="02020603050405020304" pitchFamily="18" charset="0"/>
                        </a:rPr>
                        <a:t>保持</a:t>
                      </a:r>
                      <a:endParaRPr lang="en-US" altLang="en-US" sz="20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11306" name="对象 783"/>
          <p:cNvGraphicFramePr>
            <a:graphicFrameLocks noChangeAspect="1"/>
          </p:cNvGraphicFramePr>
          <p:nvPr/>
        </p:nvGraphicFramePr>
        <p:xfrm>
          <a:off x="2211388" y="1757363"/>
          <a:ext cx="311150" cy="365125"/>
        </p:xfrm>
        <a:graphic>
          <a:graphicData uri="http://schemas.openxmlformats.org/presentationml/2006/ole">
            <mc:AlternateContent xmlns:mc="http://schemas.openxmlformats.org/markup-compatibility/2006">
              <mc:Choice xmlns:v="urn:schemas-microsoft-com:vml" Requires="v">
                <p:oleObj spid="_x0000_s3093" name="" r:id="rId1" imgW="139700" imgH="165100" progId="Equation.3">
                  <p:embed/>
                </p:oleObj>
              </mc:Choice>
              <mc:Fallback>
                <p:oleObj name="" r:id="rId1" imgW="139700" imgH="165100" progId="Equation.3">
                  <p:embed/>
                  <p:pic>
                    <p:nvPicPr>
                      <p:cNvPr id="0" name="图片 3092"/>
                      <p:cNvPicPr/>
                      <p:nvPr/>
                    </p:nvPicPr>
                    <p:blipFill>
                      <a:blip r:embed="rId2"/>
                      <a:stretch>
                        <a:fillRect/>
                      </a:stretch>
                    </p:blipFill>
                    <p:spPr>
                      <a:xfrm>
                        <a:off x="2211388" y="1757363"/>
                        <a:ext cx="311150" cy="365125"/>
                      </a:xfrm>
                      <a:prstGeom prst="rect">
                        <a:avLst/>
                      </a:prstGeom>
                      <a:noFill/>
                      <a:ln w="38100">
                        <a:noFill/>
                        <a:miter/>
                      </a:ln>
                    </p:spPr>
                  </p:pic>
                </p:oleObj>
              </mc:Fallback>
            </mc:AlternateContent>
          </a:graphicData>
        </a:graphic>
      </p:graphicFrame>
      <p:graphicFrame>
        <p:nvGraphicFramePr>
          <p:cNvPr id="11307" name="对象 784"/>
          <p:cNvGraphicFramePr>
            <a:graphicFrameLocks noChangeAspect="1"/>
          </p:cNvGraphicFramePr>
          <p:nvPr/>
        </p:nvGraphicFramePr>
        <p:xfrm>
          <a:off x="3000375" y="1757363"/>
          <a:ext cx="311150" cy="392112"/>
        </p:xfrm>
        <a:graphic>
          <a:graphicData uri="http://schemas.openxmlformats.org/presentationml/2006/ole">
            <mc:AlternateContent xmlns:mc="http://schemas.openxmlformats.org/markup-compatibility/2006">
              <mc:Choice xmlns:v="urn:schemas-microsoft-com:vml" Requires="v">
                <p:oleObj spid="_x0000_s3096" name="" r:id="rId3" imgW="139700" imgH="177165" progId="Equation.3">
                  <p:embed/>
                </p:oleObj>
              </mc:Choice>
              <mc:Fallback>
                <p:oleObj name="" r:id="rId3" imgW="139700" imgH="177165" progId="Equation.3">
                  <p:embed/>
                  <p:pic>
                    <p:nvPicPr>
                      <p:cNvPr id="0" name="图片 3095"/>
                      <p:cNvPicPr/>
                      <p:nvPr/>
                    </p:nvPicPr>
                    <p:blipFill>
                      <a:blip r:embed="rId4"/>
                      <a:stretch>
                        <a:fillRect/>
                      </a:stretch>
                    </p:blipFill>
                    <p:spPr>
                      <a:xfrm>
                        <a:off x="3000375" y="1757363"/>
                        <a:ext cx="311150" cy="392112"/>
                      </a:xfrm>
                      <a:prstGeom prst="rect">
                        <a:avLst/>
                      </a:prstGeom>
                      <a:noFill/>
                      <a:ln w="38100">
                        <a:noFill/>
                        <a:miter/>
                      </a:ln>
                    </p:spPr>
                  </p:pic>
                </p:oleObj>
              </mc:Fallback>
            </mc:AlternateContent>
          </a:graphicData>
        </a:graphic>
      </p:graphicFrame>
      <p:graphicFrame>
        <p:nvGraphicFramePr>
          <p:cNvPr id="11308" name="对象 779"/>
          <p:cNvGraphicFramePr>
            <a:graphicFrameLocks noChangeAspect="1"/>
          </p:cNvGraphicFramePr>
          <p:nvPr/>
        </p:nvGraphicFramePr>
        <p:xfrm>
          <a:off x="4216400" y="1616075"/>
          <a:ext cx="481013" cy="617538"/>
        </p:xfrm>
        <a:graphic>
          <a:graphicData uri="http://schemas.openxmlformats.org/presentationml/2006/ole">
            <mc:AlternateContent xmlns:mc="http://schemas.openxmlformats.org/markup-compatibility/2006">
              <mc:Choice xmlns:v="urn:schemas-microsoft-com:vml" Requires="v">
                <p:oleObj spid="_x0000_s3094" name="" r:id="rId5" imgW="215900" imgH="279400" progId="Equation.3">
                  <p:embed/>
                </p:oleObj>
              </mc:Choice>
              <mc:Fallback>
                <p:oleObj name="" r:id="rId5" imgW="215900" imgH="279400" progId="Equation.3">
                  <p:embed/>
                  <p:pic>
                    <p:nvPicPr>
                      <p:cNvPr id="0" name="图片 3093"/>
                      <p:cNvPicPr/>
                      <p:nvPr/>
                    </p:nvPicPr>
                    <p:blipFill>
                      <a:blip r:embed="rId6"/>
                      <a:stretch>
                        <a:fillRect/>
                      </a:stretch>
                    </p:blipFill>
                    <p:spPr>
                      <a:xfrm>
                        <a:off x="4216400" y="1616075"/>
                        <a:ext cx="481013" cy="617538"/>
                      </a:xfrm>
                      <a:prstGeom prst="rect">
                        <a:avLst/>
                      </a:prstGeom>
                      <a:noFill/>
                      <a:ln w="38100">
                        <a:noFill/>
                        <a:miter/>
                      </a:ln>
                    </p:spPr>
                  </p:pic>
                </p:oleObj>
              </mc:Fallback>
            </mc:AlternateContent>
          </a:graphicData>
        </a:graphic>
      </p:graphicFrame>
      <p:graphicFrame>
        <p:nvGraphicFramePr>
          <p:cNvPr id="11309" name="对象 780"/>
          <p:cNvGraphicFramePr>
            <a:graphicFrameLocks noChangeAspect="1"/>
          </p:cNvGraphicFramePr>
          <p:nvPr/>
        </p:nvGraphicFramePr>
        <p:xfrm>
          <a:off x="5740400" y="1616075"/>
          <a:ext cx="847725" cy="617538"/>
        </p:xfrm>
        <a:graphic>
          <a:graphicData uri="http://schemas.openxmlformats.org/presentationml/2006/ole">
            <mc:AlternateContent xmlns:mc="http://schemas.openxmlformats.org/markup-compatibility/2006">
              <mc:Choice xmlns:v="urn:schemas-microsoft-com:vml" Requires="v">
                <p:oleObj spid="_x0000_s3091" name="" r:id="rId7" imgW="381000" imgH="279400" progId="Equation.3">
                  <p:embed/>
                </p:oleObj>
              </mc:Choice>
              <mc:Fallback>
                <p:oleObj name="" r:id="rId7" imgW="381000" imgH="279400" progId="Equation.3">
                  <p:embed/>
                  <p:pic>
                    <p:nvPicPr>
                      <p:cNvPr id="0" name="图片 3090"/>
                      <p:cNvPicPr/>
                      <p:nvPr/>
                    </p:nvPicPr>
                    <p:blipFill>
                      <a:blip r:embed="rId8"/>
                      <a:stretch>
                        <a:fillRect/>
                      </a:stretch>
                    </p:blipFill>
                    <p:spPr>
                      <a:xfrm>
                        <a:off x="5740400" y="1616075"/>
                        <a:ext cx="847725" cy="617538"/>
                      </a:xfrm>
                      <a:prstGeom prst="rect">
                        <a:avLst/>
                      </a:prstGeom>
                      <a:noFill/>
                      <a:ln w="38100">
                        <a:noFill/>
                        <a:miter/>
                      </a:ln>
                    </p:spPr>
                  </p:pic>
                </p:oleObj>
              </mc:Fallback>
            </mc:AlternateContent>
          </a:graphicData>
        </a:graphic>
      </p:graphicFrame>
      <p:sp>
        <p:nvSpPr>
          <p:cNvPr id="11310" name="矩形 9"/>
          <p:cNvSpPr/>
          <p:nvPr/>
        </p:nvSpPr>
        <p:spPr>
          <a:xfrm>
            <a:off x="398463" y="5068888"/>
            <a:ext cx="8412162" cy="585787"/>
          </a:xfrm>
          <a:prstGeom prst="rect">
            <a:avLst/>
          </a:prstGeom>
          <a:noFill/>
          <a:ln w="9525">
            <a:noFill/>
          </a:ln>
        </p:spPr>
        <p:txBody>
          <a:bodyPr anchor="t"/>
          <a:p>
            <a:pPr marL="342900" indent="-342900">
              <a:lnSpc>
                <a:spcPct val="135000"/>
              </a:lnSpc>
              <a:buClr>
                <a:schemeClr val="folHlink"/>
              </a:buClr>
              <a:buSzPct val="60000"/>
              <a:buFont typeface="Wingdings" panose="05000000000000000000" pitchFamily="2" charset="2"/>
            </a:pPr>
            <a:r>
              <a:rPr lang="en-US" altLang="zh-CN" b="1" dirty="0">
                <a:latin typeface="宋体" panose="02010600030101010101" pitchFamily="2" charset="-122"/>
                <a:ea typeface="宋体" panose="02010600030101010101" pitchFamily="2" charset="-122"/>
              </a:rPr>
              <a:t>  </a:t>
            </a:r>
            <a:r>
              <a:rPr lang="zh-CN" altLang="zh-CN" b="1" dirty="0">
                <a:latin typeface="宋体" panose="02010600030101010101" pitchFamily="2" charset="-122"/>
                <a:ea typeface="宋体" panose="02010600030101010101" pitchFamily="2" charset="-122"/>
              </a:rPr>
              <a:t>功能表是以表格的形式表示在一定的输入条件下，时钟脉冲作用前后，现态向次态的转换规律。</a:t>
            </a:r>
            <a:r>
              <a:rPr lang="zh-CN" altLang="en-US" b="1" dirty="0">
                <a:latin typeface="Tahoma" panose="020B0604030504040204" pitchFamily="34" charset="0"/>
                <a:ea typeface="宋体" panose="02010600030101010101" pitchFamily="2" charset="-122"/>
              </a:rPr>
              <a:t> </a:t>
            </a:r>
            <a:endParaRPr lang="zh-CN" altLang="en-US" b="1" dirty="0">
              <a:latin typeface="Tahoma" panose="020B0604030504040204" pitchFamily="34" charset="0"/>
              <a:ea typeface="宋体" panose="02010600030101010101" pitchFamily="2"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6966"/>
                                        </p:tgtEl>
                                        <p:attrNameLst>
                                          <p:attrName>style.visibility</p:attrName>
                                        </p:attrNameLst>
                                      </p:cBhvr>
                                      <p:to>
                                        <p:strVal val="visible"/>
                                      </p:to>
                                    </p:set>
                                    <p:anim calcmode="lin" valueType="num">
                                      <p:cBhvr>
                                        <p:cTn id="7" dur="500" fill="hold"/>
                                        <p:tgtEl>
                                          <p:spTgt spid="36966"/>
                                        </p:tgtEl>
                                        <p:attrNameLst>
                                          <p:attrName>ppt_w</p:attrName>
                                        </p:attrNameLst>
                                      </p:cBhvr>
                                      <p:tavLst>
                                        <p:tav tm="0">
                                          <p:val>
                                            <p:fltVal val="0.000000"/>
                                          </p:val>
                                        </p:tav>
                                        <p:tav tm="100000">
                                          <p:val>
                                            <p:strVal val="#ppt_w"/>
                                          </p:val>
                                        </p:tav>
                                      </p:tavLst>
                                    </p:anim>
                                    <p:anim calcmode="lin" valueType="num">
                                      <p:cBhvr>
                                        <p:cTn id="8" dur="500" fill="hold"/>
                                        <p:tgtEl>
                                          <p:spTgt spid="3696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6967"/>
                                        </p:tgtEl>
                                        <p:attrNameLst>
                                          <p:attrName>style.visibility</p:attrName>
                                        </p:attrNameLst>
                                      </p:cBhvr>
                                      <p:to>
                                        <p:strVal val="visible"/>
                                      </p:to>
                                    </p:set>
                                    <p:animEffect transition="in" filter="dissolve">
                                      <p:cBhvr>
                                        <p:cTn id="13" dur="500"/>
                                        <p:tgtEl>
                                          <p:spTgt spid="36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 grpId="0" bldLvl="0" animBg="1"/>
      <p:bldP spid="3696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2" name="矩形 37891"/>
          <p:cNvSpPr/>
          <p:nvPr/>
        </p:nvSpPr>
        <p:spPr>
          <a:xfrm>
            <a:off x="603250" y="696913"/>
            <a:ext cx="2438400" cy="533400"/>
          </a:xfrm>
          <a:prstGeom prst="rect">
            <a:avLst/>
          </a:prstGeom>
          <a:noFill/>
          <a:ln w="9525">
            <a:noFill/>
          </a:ln>
        </p:spPr>
        <p:txBody>
          <a:bodyPr/>
          <a:p>
            <a:pPr marL="342900" indent="-342900"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）时序图</a:t>
            </a:r>
            <a:r>
              <a:rPr lang="zh-CN" altLang="en-US" b="1" strike="noStrike" noProof="1" dirty="0">
                <a:latin typeface="Tahoma" panose="020B0604030504040204" pitchFamily="34" charset="0"/>
                <a:ea typeface="宋体" panose="02010600030101010101" pitchFamily="2" charset="-122"/>
                <a:cs typeface="+mn-cs"/>
              </a:rPr>
              <a:t> </a:t>
            </a:r>
            <a:endParaRPr lang="zh-CN" altLang="en-US" b="1" strike="noStrike" noProof="1">
              <a:latin typeface="Tahoma" panose="020B0604030504040204" pitchFamily="34" charset="0"/>
            </a:endParaRPr>
          </a:p>
        </p:txBody>
      </p:sp>
      <p:grpSp>
        <p:nvGrpSpPr>
          <p:cNvPr id="12290" name="组合 1"/>
          <p:cNvGrpSpPr/>
          <p:nvPr/>
        </p:nvGrpSpPr>
        <p:grpSpPr>
          <a:xfrm>
            <a:off x="1651000" y="1266825"/>
            <a:ext cx="6100763" cy="3705225"/>
            <a:chOff x="2600" y="2850"/>
            <a:chExt cx="9608" cy="5835"/>
          </a:xfrm>
        </p:grpSpPr>
        <p:sp>
          <p:nvSpPr>
            <p:cNvPr id="12291" name="直接连接符 37893"/>
            <p:cNvSpPr/>
            <p:nvPr/>
          </p:nvSpPr>
          <p:spPr>
            <a:xfrm>
              <a:off x="3115" y="3145"/>
              <a:ext cx="4285" cy="0"/>
            </a:xfrm>
            <a:prstGeom prst="line">
              <a:avLst/>
            </a:prstGeom>
            <a:ln w="31750" cap="flat" cmpd="sng">
              <a:solidFill>
                <a:srgbClr val="000000"/>
              </a:solidFill>
              <a:prstDash val="solid"/>
              <a:round/>
              <a:headEnd type="none" w="med" len="med"/>
              <a:tailEnd type="none" w="med" len="med"/>
            </a:ln>
          </p:spPr>
        </p:sp>
        <p:grpSp>
          <p:nvGrpSpPr>
            <p:cNvPr id="12292" name="组合 37894"/>
            <p:cNvGrpSpPr/>
            <p:nvPr/>
          </p:nvGrpSpPr>
          <p:grpSpPr>
            <a:xfrm>
              <a:off x="7418" y="3145"/>
              <a:ext cx="897" cy="790"/>
              <a:chOff x="4739" y="5609"/>
              <a:chExt cx="330" cy="344"/>
            </a:xfrm>
          </p:grpSpPr>
          <p:sp>
            <p:nvSpPr>
              <p:cNvPr id="12293" name="直接连接符 37895"/>
              <p:cNvSpPr/>
              <p:nvPr/>
            </p:nvSpPr>
            <p:spPr>
              <a:xfrm>
                <a:off x="4739" y="5609"/>
                <a:ext cx="0" cy="344"/>
              </a:xfrm>
              <a:prstGeom prst="line">
                <a:avLst/>
              </a:prstGeom>
              <a:ln w="31750" cap="flat" cmpd="sng">
                <a:solidFill>
                  <a:srgbClr val="000000"/>
                </a:solidFill>
                <a:prstDash val="solid"/>
                <a:round/>
                <a:headEnd type="none" w="med" len="med"/>
                <a:tailEnd type="none" w="med" len="med"/>
              </a:ln>
            </p:spPr>
          </p:sp>
          <p:sp>
            <p:nvSpPr>
              <p:cNvPr id="12294" name="直接连接符 37896"/>
              <p:cNvSpPr/>
              <p:nvPr/>
            </p:nvSpPr>
            <p:spPr>
              <a:xfrm>
                <a:off x="4739" y="5953"/>
                <a:ext cx="316" cy="0"/>
              </a:xfrm>
              <a:prstGeom prst="line">
                <a:avLst/>
              </a:prstGeom>
              <a:ln w="31750" cap="flat" cmpd="sng">
                <a:solidFill>
                  <a:srgbClr val="000000"/>
                </a:solidFill>
                <a:prstDash val="solid"/>
                <a:round/>
                <a:headEnd type="none" w="med" len="med"/>
                <a:tailEnd type="none" w="med" len="med"/>
              </a:ln>
            </p:spPr>
          </p:sp>
          <p:sp>
            <p:nvSpPr>
              <p:cNvPr id="12295" name="直接连接符 37897"/>
              <p:cNvSpPr/>
              <p:nvPr/>
            </p:nvSpPr>
            <p:spPr>
              <a:xfrm>
                <a:off x="5069" y="5609"/>
                <a:ext cx="0" cy="344"/>
              </a:xfrm>
              <a:prstGeom prst="line">
                <a:avLst/>
              </a:prstGeom>
              <a:ln w="31750" cap="flat" cmpd="sng">
                <a:solidFill>
                  <a:srgbClr val="000000"/>
                </a:solidFill>
                <a:prstDash val="solid"/>
                <a:round/>
                <a:headEnd type="none" w="med" len="med"/>
                <a:tailEnd type="none" w="med" len="med"/>
              </a:ln>
            </p:spPr>
          </p:sp>
        </p:grpSp>
        <p:sp>
          <p:nvSpPr>
            <p:cNvPr id="12296" name="直接连接符 37898"/>
            <p:cNvSpPr/>
            <p:nvPr/>
          </p:nvSpPr>
          <p:spPr>
            <a:xfrm>
              <a:off x="8353" y="3135"/>
              <a:ext cx="857" cy="0"/>
            </a:xfrm>
            <a:prstGeom prst="line">
              <a:avLst/>
            </a:prstGeom>
            <a:ln w="31750" cap="flat" cmpd="sng">
              <a:solidFill>
                <a:srgbClr val="000000"/>
              </a:solidFill>
              <a:prstDash val="solid"/>
              <a:round/>
              <a:headEnd type="none" w="med" len="med"/>
              <a:tailEnd type="none" w="med" len="med"/>
            </a:ln>
          </p:spPr>
        </p:sp>
        <p:sp>
          <p:nvSpPr>
            <p:cNvPr id="12297" name="直接连接符 37899"/>
            <p:cNvSpPr/>
            <p:nvPr/>
          </p:nvSpPr>
          <p:spPr>
            <a:xfrm>
              <a:off x="9238" y="3125"/>
              <a:ext cx="0" cy="793"/>
            </a:xfrm>
            <a:prstGeom prst="line">
              <a:avLst/>
            </a:prstGeom>
            <a:ln w="31750" cap="flat" cmpd="sng">
              <a:solidFill>
                <a:srgbClr val="000000"/>
              </a:solidFill>
              <a:prstDash val="solid"/>
              <a:round/>
              <a:headEnd type="none" w="med" len="med"/>
              <a:tailEnd type="none" w="med" len="med"/>
            </a:ln>
          </p:spPr>
        </p:sp>
        <p:sp>
          <p:nvSpPr>
            <p:cNvPr id="12298" name="直接连接符 37900"/>
            <p:cNvSpPr/>
            <p:nvPr/>
          </p:nvSpPr>
          <p:spPr>
            <a:xfrm>
              <a:off x="9243" y="3945"/>
              <a:ext cx="860" cy="0"/>
            </a:xfrm>
            <a:prstGeom prst="line">
              <a:avLst/>
            </a:prstGeom>
            <a:ln w="31750" cap="flat" cmpd="sng">
              <a:solidFill>
                <a:srgbClr val="000000"/>
              </a:solidFill>
              <a:prstDash val="solid"/>
              <a:round/>
              <a:headEnd type="none" w="med" len="med"/>
              <a:tailEnd type="none" w="med" len="med"/>
            </a:ln>
          </p:spPr>
        </p:sp>
        <p:sp>
          <p:nvSpPr>
            <p:cNvPr id="12299" name="直接连接符 37901"/>
            <p:cNvSpPr/>
            <p:nvPr/>
          </p:nvSpPr>
          <p:spPr>
            <a:xfrm>
              <a:off x="10153" y="3153"/>
              <a:ext cx="0" cy="793"/>
            </a:xfrm>
            <a:prstGeom prst="line">
              <a:avLst/>
            </a:prstGeom>
            <a:ln w="31750" cap="flat" cmpd="sng">
              <a:solidFill>
                <a:srgbClr val="000000"/>
              </a:solidFill>
              <a:prstDash val="solid"/>
              <a:round/>
              <a:headEnd type="none" w="med" len="med"/>
              <a:tailEnd type="none" w="med" len="med"/>
            </a:ln>
          </p:spPr>
        </p:sp>
        <p:sp>
          <p:nvSpPr>
            <p:cNvPr id="12300" name="直接连接符 37902"/>
            <p:cNvSpPr/>
            <p:nvPr/>
          </p:nvSpPr>
          <p:spPr>
            <a:xfrm>
              <a:off x="10153" y="3145"/>
              <a:ext cx="2037" cy="0"/>
            </a:xfrm>
            <a:prstGeom prst="line">
              <a:avLst/>
            </a:prstGeom>
            <a:ln w="31750" cap="flat" cmpd="sng">
              <a:solidFill>
                <a:srgbClr val="000000"/>
              </a:solidFill>
              <a:prstDash val="solid"/>
              <a:round/>
              <a:headEnd type="none" w="med" len="med"/>
              <a:tailEnd type="none" w="med" len="med"/>
            </a:ln>
          </p:spPr>
        </p:sp>
        <p:sp>
          <p:nvSpPr>
            <p:cNvPr id="12301" name="直接连接符 37903"/>
            <p:cNvSpPr/>
            <p:nvPr/>
          </p:nvSpPr>
          <p:spPr>
            <a:xfrm>
              <a:off x="3285" y="4615"/>
              <a:ext cx="1467" cy="0"/>
            </a:xfrm>
            <a:prstGeom prst="line">
              <a:avLst/>
            </a:prstGeom>
            <a:ln w="31750" cap="flat" cmpd="sng">
              <a:solidFill>
                <a:srgbClr val="000000"/>
              </a:solidFill>
              <a:prstDash val="solid"/>
              <a:round/>
              <a:headEnd type="none" w="med" len="med"/>
              <a:tailEnd type="none" w="med" len="med"/>
            </a:ln>
          </p:spPr>
        </p:sp>
        <p:grpSp>
          <p:nvGrpSpPr>
            <p:cNvPr id="12302" name="组合 37904"/>
            <p:cNvGrpSpPr/>
            <p:nvPr/>
          </p:nvGrpSpPr>
          <p:grpSpPr>
            <a:xfrm>
              <a:off x="4753" y="4625"/>
              <a:ext cx="897" cy="790"/>
              <a:chOff x="4739" y="5609"/>
              <a:chExt cx="330" cy="344"/>
            </a:xfrm>
          </p:grpSpPr>
          <p:sp>
            <p:nvSpPr>
              <p:cNvPr id="12303" name="直接连接符 37905"/>
              <p:cNvSpPr/>
              <p:nvPr/>
            </p:nvSpPr>
            <p:spPr>
              <a:xfrm>
                <a:off x="4739" y="5609"/>
                <a:ext cx="0" cy="344"/>
              </a:xfrm>
              <a:prstGeom prst="line">
                <a:avLst/>
              </a:prstGeom>
              <a:ln w="31750" cap="flat" cmpd="sng">
                <a:solidFill>
                  <a:srgbClr val="000000"/>
                </a:solidFill>
                <a:prstDash val="solid"/>
                <a:round/>
                <a:headEnd type="none" w="med" len="med"/>
                <a:tailEnd type="none" w="med" len="med"/>
              </a:ln>
            </p:spPr>
          </p:sp>
          <p:sp>
            <p:nvSpPr>
              <p:cNvPr id="12304" name="直接连接符 37906"/>
              <p:cNvSpPr/>
              <p:nvPr/>
            </p:nvSpPr>
            <p:spPr>
              <a:xfrm>
                <a:off x="4739" y="5953"/>
                <a:ext cx="316" cy="0"/>
              </a:xfrm>
              <a:prstGeom prst="line">
                <a:avLst/>
              </a:prstGeom>
              <a:ln w="31750" cap="flat" cmpd="sng">
                <a:solidFill>
                  <a:srgbClr val="000000"/>
                </a:solidFill>
                <a:prstDash val="solid"/>
                <a:round/>
                <a:headEnd type="none" w="med" len="med"/>
                <a:tailEnd type="none" w="med" len="med"/>
              </a:ln>
            </p:spPr>
          </p:sp>
          <p:sp>
            <p:nvSpPr>
              <p:cNvPr id="12305" name="直接连接符 37907"/>
              <p:cNvSpPr/>
              <p:nvPr/>
            </p:nvSpPr>
            <p:spPr>
              <a:xfrm>
                <a:off x="5069" y="5609"/>
                <a:ext cx="0" cy="344"/>
              </a:xfrm>
              <a:prstGeom prst="line">
                <a:avLst/>
              </a:prstGeom>
              <a:ln w="31750" cap="flat" cmpd="sng">
                <a:solidFill>
                  <a:srgbClr val="000000"/>
                </a:solidFill>
                <a:prstDash val="solid"/>
                <a:round/>
                <a:headEnd type="none" w="med" len="med"/>
                <a:tailEnd type="none" w="med" len="med"/>
              </a:ln>
            </p:spPr>
          </p:sp>
        </p:grpSp>
        <p:sp>
          <p:nvSpPr>
            <p:cNvPr id="12306" name="直接连接符 37908"/>
            <p:cNvSpPr/>
            <p:nvPr/>
          </p:nvSpPr>
          <p:spPr>
            <a:xfrm>
              <a:off x="5660" y="4615"/>
              <a:ext cx="3540" cy="0"/>
            </a:xfrm>
            <a:prstGeom prst="line">
              <a:avLst/>
            </a:prstGeom>
            <a:ln w="31750" cap="flat" cmpd="sng">
              <a:solidFill>
                <a:srgbClr val="000000"/>
              </a:solidFill>
              <a:prstDash val="solid"/>
              <a:round/>
              <a:headEnd type="none" w="med" len="med"/>
              <a:tailEnd type="none" w="med" len="med"/>
            </a:ln>
          </p:spPr>
        </p:sp>
        <p:sp>
          <p:nvSpPr>
            <p:cNvPr id="12307" name="直接连接符 37909"/>
            <p:cNvSpPr/>
            <p:nvPr/>
          </p:nvSpPr>
          <p:spPr>
            <a:xfrm>
              <a:off x="9233" y="4608"/>
              <a:ext cx="0" cy="790"/>
            </a:xfrm>
            <a:prstGeom prst="line">
              <a:avLst/>
            </a:prstGeom>
            <a:ln w="31750" cap="flat" cmpd="sng">
              <a:solidFill>
                <a:srgbClr val="000000"/>
              </a:solidFill>
              <a:prstDash val="solid"/>
              <a:round/>
              <a:headEnd type="none" w="med" len="med"/>
              <a:tailEnd type="none" w="med" len="med"/>
            </a:ln>
          </p:spPr>
        </p:sp>
        <p:sp>
          <p:nvSpPr>
            <p:cNvPr id="12308" name="直接连接符 37910"/>
            <p:cNvSpPr/>
            <p:nvPr/>
          </p:nvSpPr>
          <p:spPr>
            <a:xfrm>
              <a:off x="9233" y="5388"/>
              <a:ext cx="860" cy="0"/>
            </a:xfrm>
            <a:prstGeom prst="line">
              <a:avLst/>
            </a:prstGeom>
            <a:ln w="31750" cap="flat" cmpd="sng">
              <a:solidFill>
                <a:srgbClr val="000000"/>
              </a:solidFill>
              <a:prstDash val="solid"/>
              <a:round/>
              <a:headEnd type="none" w="med" len="med"/>
              <a:tailEnd type="none" w="med" len="med"/>
            </a:ln>
          </p:spPr>
        </p:sp>
        <p:sp>
          <p:nvSpPr>
            <p:cNvPr id="12309" name="直接连接符 37911"/>
            <p:cNvSpPr/>
            <p:nvPr/>
          </p:nvSpPr>
          <p:spPr>
            <a:xfrm>
              <a:off x="10153" y="4588"/>
              <a:ext cx="0" cy="793"/>
            </a:xfrm>
            <a:prstGeom prst="line">
              <a:avLst/>
            </a:prstGeom>
            <a:ln w="31750" cap="flat" cmpd="sng">
              <a:solidFill>
                <a:srgbClr val="000000"/>
              </a:solidFill>
              <a:prstDash val="solid"/>
              <a:round/>
              <a:headEnd type="none" w="med" len="med"/>
              <a:tailEnd type="none" w="med" len="med"/>
            </a:ln>
          </p:spPr>
        </p:sp>
        <p:sp>
          <p:nvSpPr>
            <p:cNvPr id="12310" name="直接连接符 37912"/>
            <p:cNvSpPr/>
            <p:nvPr/>
          </p:nvSpPr>
          <p:spPr>
            <a:xfrm>
              <a:off x="10135" y="4560"/>
              <a:ext cx="2040" cy="0"/>
            </a:xfrm>
            <a:prstGeom prst="line">
              <a:avLst/>
            </a:prstGeom>
            <a:ln w="31750" cap="flat" cmpd="sng">
              <a:solidFill>
                <a:srgbClr val="000000"/>
              </a:solidFill>
              <a:prstDash val="solid"/>
              <a:round/>
              <a:headEnd type="none" w="med" len="med"/>
              <a:tailEnd type="none" w="med" len="med"/>
            </a:ln>
          </p:spPr>
        </p:sp>
        <p:sp>
          <p:nvSpPr>
            <p:cNvPr id="12311" name="直接连接符 37913"/>
            <p:cNvSpPr/>
            <p:nvPr/>
          </p:nvSpPr>
          <p:spPr>
            <a:xfrm>
              <a:off x="3318" y="6888"/>
              <a:ext cx="1430" cy="0"/>
            </a:xfrm>
            <a:prstGeom prst="line">
              <a:avLst/>
            </a:prstGeom>
            <a:ln w="31750" cap="flat" cmpd="sng">
              <a:solidFill>
                <a:schemeClr val="hlink"/>
              </a:solidFill>
              <a:prstDash val="solid"/>
              <a:round/>
              <a:headEnd type="none" w="med" len="med"/>
              <a:tailEnd type="none" w="med" len="med"/>
            </a:ln>
          </p:spPr>
        </p:sp>
        <p:sp>
          <p:nvSpPr>
            <p:cNvPr id="12312" name="直接连接符 37914"/>
            <p:cNvSpPr/>
            <p:nvPr/>
          </p:nvSpPr>
          <p:spPr>
            <a:xfrm>
              <a:off x="4753" y="6105"/>
              <a:ext cx="0" cy="793"/>
            </a:xfrm>
            <a:prstGeom prst="line">
              <a:avLst/>
            </a:prstGeom>
            <a:ln w="31750" cap="flat" cmpd="sng">
              <a:solidFill>
                <a:schemeClr val="hlink"/>
              </a:solidFill>
              <a:prstDash val="solid"/>
              <a:round/>
              <a:headEnd type="none" w="med" len="med"/>
              <a:tailEnd type="none" w="med" len="med"/>
            </a:ln>
          </p:spPr>
        </p:sp>
        <p:sp>
          <p:nvSpPr>
            <p:cNvPr id="12313" name="直接连接符 37915"/>
            <p:cNvSpPr/>
            <p:nvPr/>
          </p:nvSpPr>
          <p:spPr>
            <a:xfrm>
              <a:off x="4790" y="6098"/>
              <a:ext cx="2610" cy="0"/>
            </a:xfrm>
            <a:prstGeom prst="line">
              <a:avLst/>
            </a:prstGeom>
            <a:ln w="31750" cap="flat" cmpd="sng">
              <a:solidFill>
                <a:schemeClr val="hlink"/>
              </a:solidFill>
              <a:prstDash val="solid"/>
              <a:round/>
              <a:headEnd type="none" w="med" len="med"/>
              <a:tailEnd type="none" w="med" len="med"/>
            </a:ln>
          </p:spPr>
        </p:sp>
        <p:sp>
          <p:nvSpPr>
            <p:cNvPr id="12314" name="直接连接符 37916"/>
            <p:cNvSpPr/>
            <p:nvPr/>
          </p:nvSpPr>
          <p:spPr>
            <a:xfrm>
              <a:off x="7405" y="6088"/>
              <a:ext cx="0" cy="790"/>
            </a:xfrm>
            <a:prstGeom prst="line">
              <a:avLst/>
            </a:prstGeom>
            <a:ln w="31750" cap="flat" cmpd="sng">
              <a:solidFill>
                <a:schemeClr val="hlink"/>
              </a:solidFill>
              <a:prstDash val="solid"/>
              <a:round/>
              <a:headEnd type="none" w="med" len="med"/>
              <a:tailEnd type="none" w="med" len="med"/>
            </a:ln>
          </p:spPr>
        </p:sp>
        <p:sp>
          <p:nvSpPr>
            <p:cNvPr id="12315" name="直接连接符 37917"/>
            <p:cNvSpPr/>
            <p:nvPr/>
          </p:nvSpPr>
          <p:spPr>
            <a:xfrm>
              <a:off x="7418" y="6888"/>
              <a:ext cx="1750" cy="0"/>
            </a:xfrm>
            <a:prstGeom prst="line">
              <a:avLst/>
            </a:prstGeom>
            <a:ln w="31750" cap="flat" cmpd="sng">
              <a:solidFill>
                <a:schemeClr val="hlink"/>
              </a:solidFill>
              <a:prstDash val="solid"/>
              <a:round/>
              <a:headEnd type="none" w="med" len="med"/>
              <a:tailEnd type="none" w="med" len="med"/>
            </a:ln>
          </p:spPr>
        </p:sp>
        <p:grpSp>
          <p:nvGrpSpPr>
            <p:cNvPr id="12316" name="组合 37918"/>
            <p:cNvGrpSpPr/>
            <p:nvPr/>
          </p:nvGrpSpPr>
          <p:grpSpPr>
            <a:xfrm flipV="1">
              <a:off x="9228" y="6078"/>
              <a:ext cx="930" cy="793"/>
              <a:chOff x="4739" y="5609"/>
              <a:chExt cx="330" cy="344"/>
            </a:xfrm>
          </p:grpSpPr>
          <p:sp>
            <p:nvSpPr>
              <p:cNvPr id="12317" name="直接连接符 37919"/>
              <p:cNvSpPr/>
              <p:nvPr/>
            </p:nvSpPr>
            <p:spPr>
              <a:xfrm>
                <a:off x="4739" y="5609"/>
                <a:ext cx="0" cy="344"/>
              </a:xfrm>
              <a:prstGeom prst="line">
                <a:avLst/>
              </a:prstGeom>
              <a:ln w="31750" cap="flat" cmpd="sng">
                <a:solidFill>
                  <a:schemeClr val="hlink"/>
                </a:solidFill>
                <a:prstDash val="solid"/>
                <a:round/>
                <a:headEnd type="none" w="med" len="med"/>
                <a:tailEnd type="none" w="med" len="med"/>
              </a:ln>
            </p:spPr>
          </p:sp>
          <p:sp>
            <p:nvSpPr>
              <p:cNvPr id="12318" name="直接连接符 37920"/>
              <p:cNvSpPr/>
              <p:nvPr/>
            </p:nvSpPr>
            <p:spPr>
              <a:xfrm>
                <a:off x="4739" y="5953"/>
                <a:ext cx="316" cy="0"/>
              </a:xfrm>
              <a:prstGeom prst="line">
                <a:avLst/>
              </a:prstGeom>
              <a:ln w="31750" cap="flat" cmpd="sng">
                <a:solidFill>
                  <a:schemeClr val="hlink"/>
                </a:solidFill>
                <a:prstDash val="solid"/>
                <a:round/>
                <a:headEnd type="none" w="med" len="med"/>
                <a:tailEnd type="none" w="med" len="med"/>
              </a:ln>
            </p:spPr>
          </p:sp>
          <p:sp>
            <p:nvSpPr>
              <p:cNvPr id="12319" name="直接连接符 37921"/>
              <p:cNvSpPr/>
              <p:nvPr/>
            </p:nvSpPr>
            <p:spPr>
              <a:xfrm>
                <a:off x="5069" y="5609"/>
                <a:ext cx="0" cy="344"/>
              </a:xfrm>
              <a:prstGeom prst="line">
                <a:avLst/>
              </a:prstGeom>
              <a:ln w="31750" cap="flat" cmpd="sng">
                <a:solidFill>
                  <a:schemeClr val="hlink"/>
                </a:solidFill>
                <a:prstDash val="solid"/>
                <a:round/>
                <a:headEnd type="none" w="med" len="med"/>
                <a:tailEnd type="none" w="med" len="med"/>
              </a:ln>
            </p:spPr>
          </p:sp>
        </p:grpSp>
        <p:sp>
          <p:nvSpPr>
            <p:cNvPr id="12320" name="直接连接符 37922"/>
            <p:cNvSpPr/>
            <p:nvPr/>
          </p:nvSpPr>
          <p:spPr>
            <a:xfrm>
              <a:off x="10168" y="6898"/>
              <a:ext cx="1752" cy="0"/>
            </a:xfrm>
            <a:prstGeom prst="line">
              <a:avLst/>
            </a:prstGeom>
            <a:ln w="31750" cap="flat" cmpd="sng">
              <a:solidFill>
                <a:schemeClr val="hlink"/>
              </a:solidFill>
              <a:prstDash val="dash"/>
              <a:round/>
              <a:headEnd type="none" w="med" len="med"/>
              <a:tailEnd type="none" w="med" len="med"/>
            </a:ln>
          </p:spPr>
        </p:sp>
        <p:sp>
          <p:nvSpPr>
            <p:cNvPr id="12321" name="直接连接符 37923"/>
            <p:cNvSpPr/>
            <p:nvPr/>
          </p:nvSpPr>
          <p:spPr>
            <a:xfrm>
              <a:off x="10140" y="6070"/>
              <a:ext cx="1752" cy="0"/>
            </a:xfrm>
            <a:prstGeom prst="line">
              <a:avLst/>
            </a:prstGeom>
            <a:ln w="31750" cap="flat" cmpd="sng">
              <a:solidFill>
                <a:schemeClr val="hlink"/>
              </a:solidFill>
              <a:prstDash val="dash"/>
              <a:round/>
              <a:headEnd type="none" w="med" len="med"/>
              <a:tailEnd type="none" w="med" len="med"/>
            </a:ln>
          </p:spPr>
        </p:sp>
        <p:sp>
          <p:nvSpPr>
            <p:cNvPr id="12322" name="直接连接符 37924"/>
            <p:cNvSpPr/>
            <p:nvPr/>
          </p:nvSpPr>
          <p:spPr>
            <a:xfrm flipV="1">
              <a:off x="3318" y="7578"/>
              <a:ext cx="1430" cy="0"/>
            </a:xfrm>
            <a:prstGeom prst="line">
              <a:avLst/>
            </a:prstGeom>
            <a:ln w="31750" cap="flat" cmpd="sng">
              <a:solidFill>
                <a:srgbClr val="000000"/>
              </a:solidFill>
              <a:prstDash val="solid"/>
              <a:round/>
              <a:headEnd type="none" w="med" len="med"/>
              <a:tailEnd type="none" w="med" len="med"/>
            </a:ln>
          </p:spPr>
        </p:sp>
        <p:sp>
          <p:nvSpPr>
            <p:cNvPr id="12323" name="直接连接符 37925"/>
            <p:cNvSpPr/>
            <p:nvPr/>
          </p:nvSpPr>
          <p:spPr>
            <a:xfrm flipV="1">
              <a:off x="4753" y="7578"/>
              <a:ext cx="0" cy="790"/>
            </a:xfrm>
            <a:prstGeom prst="line">
              <a:avLst/>
            </a:prstGeom>
            <a:ln w="31750" cap="flat" cmpd="sng">
              <a:solidFill>
                <a:srgbClr val="000000"/>
              </a:solidFill>
              <a:prstDash val="solid"/>
              <a:round/>
              <a:headEnd type="none" w="med" len="med"/>
              <a:tailEnd type="none" w="med" len="med"/>
            </a:ln>
          </p:spPr>
        </p:sp>
        <p:sp>
          <p:nvSpPr>
            <p:cNvPr id="12324" name="直接连接符 37926"/>
            <p:cNvSpPr/>
            <p:nvPr/>
          </p:nvSpPr>
          <p:spPr>
            <a:xfrm flipV="1">
              <a:off x="4763" y="8368"/>
              <a:ext cx="2610" cy="0"/>
            </a:xfrm>
            <a:prstGeom prst="line">
              <a:avLst/>
            </a:prstGeom>
            <a:ln w="31750" cap="flat" cmpd="sng">
              <a:solidFill>
                <a:srgbClr val="000000"/>
              </a:solidFill>
              <a:prstDash val="solid"/>
              <a:round/>
              <a:headEnd type="none" w="med" len="med"/>
              <a:tailEnd type="none" w="med" len="med"/>
            </a:ln>
          </p:spPr>
        </p:sp>
        <p:sp>
          <p:nvSpPr>
            <p:cNvPr id="12325" name="直接连接符 37927"/>
            <p:cNvSpPr/>
            <p:nvPr/>
          </p:nvSpPr>
          <p:spPr>
            <a:xfrm flipV="1">
              <a:off x="7413" y="7568"/>
              <a:ext cx="0" cy="793"/>
            </a:xfrm>
            <a:prstGeom prst="line">
              <a:avLst/>
            </a:prstGeom>
            <a:ln w="31750" cap="flat" cmpd="sng">
              <a:solidFill>
                <a:srgbClr val="000000"/>
              </a:solidFill>
              <a:prstDash val="solid"/>
              <a:round/>
              <a:headEnd type="none" w="med" len="med"/>
              <a:tailEnd type="none" w="med" len="med"/>
            </a:ln>
          </p:spPr>
        </p:sp>
        <p:sp>
          <p:nvSpPr>
            <p:cNvPr id="12326" name="直接连接符 37928"/>
            <p:cNvSpPr/>
            <p:nvPr/>
          </p:nvSpPr>
          <p:spPr>
            <a:xfrm flipV="1">
              <a:off x="7405" y="7540"/>
              <a:ext cx="2767" cy="0"/>
            </a:xfrm>
            <a:prstGeom prst="line">
              <a:avLst/>
            </a:prstGeom>
            <a:ln w="31750" cap="flat" cmpd="sng">
              <a:solidFill>
                <a:srgbClr val="000000"/>
              </a:solidFill>
              <a:prstDash val="solid"/>
              <a:round/>
              <a:headEnd type="none" w="med" len="med"/>
              <a:tailEnd type="none" w="med" len="med"/>
            </a:ln>
          </p:spPr>
        </p:sp>
        <p:sp>
          <p:nvSpPr>
            <p:cNvPr id="12327" name="直接连接符 37929"/>
            <p:cNvSpPr/>
            <p:nvPr/>
          </p:nvSpPr>
          <p:spPr>
            <a:xfrm flipV="1">
              <a:off x="10163" y="7533"/>
              <a:ext cx="0" cy="790"/>
            </a:xfrm>
            <a:prstGeom prst="line">
              <a:avLst/>
            </a:prstGeom>
            <a:ln w="31750" cap="flat" cmpd="sng">
              <a:solidFill>
                <a:srgbClr val="000000"/>
              </a:solidFill>
              <a:prstDash val="solid"/>
              <a:round/>
              <a:headEnd type="none" w="med" len="med"/>
              <a:tailEnd type="none" w="med" len="med"/>
            </a:ln>
          </p:spPr>
        </p:sp>
        <p:sp>
          <p:nvSpPr>
            <p:cNvPr id="12328" name="直接连接符 37930"/>
            <p:cNvSpPr/>
            <p:nvPr/>
          </p:nvSpPr>
          <p:spPr>
            <a:xfrm flipV="1">
              <a:off x="10185" y="7540"/>
              <a:ext cx="1750" cy="0"/>
            </a:xfrm>
            <a:prstGeom prst="line">
              <a:avLst/>
            </a:prstGeom>
            <a:ln w="31750" cap="flat" cmpd="sng">
              <a:solidFill>
                <a:srgbClr val="000000"/>
              </a:solidFill>
              <a:prstDash val="dash"/>
              <a:round/>
              <a:headEnd type="none" w="med" len="med"/>
              <a:tailEnd type="none" w="med" len="med"/>
            </a:ln>
          </p:spPr>
        </p:sp>
        <p:sp>
          <p:nvSpPr>
            <p:cNvPr id="12329" name="直接连接符 37931"/>
            <p:cNvSpPr/>
            <p:nvPr/>
          </p:nvSpPr>
          <p:spPr>
            <a:xfrm flipV="1">
              <a:off x="10140" y="8305"/>
              <a:ext cx="1752" cy="0"/>
            </a:xfrm>
            <a:prstGeom prst="line">
              <a:avLst/>
            </a:prstGeom>
            <a:ln w="31750" cap="flat" cmpd="sng">
              <a:solidFill>
                <a:srgbClr val="000000"/>
              </a:solidFill>
              <a:prstDash val="dash"/>
              <a:round/>
              <a:headEnd type="none" w="med" len="med"/>
              <a:tailEnd type="none" w="med" len="med"/>
            </a:ln>
          </p:spPr>
        </p:sp>
        <p:sp>
          <p:nvSpPr>
            <p:cNvPr id="12330" name="文本框 37932"/>
            <p:cNvSpPr txBox="1"/>
            <p:nvPr/>
          </p:nvSpPr>
          <p:spPr>
            <a:xfrm>
              <a:off x="2605" y="2850"/>
              <a:ext cx="1185" cy="1068"/>
            </a:xfrm>
            <a:prstGeom prst="rect">
              <a:avLst/>
            </a:prstGeom>
            <a:noFill/>
            <a:ln w="38100">
              <a:noFill/>
            </a:ln>
          </p:spPr>
          <p:txBody>
            <a:bodyPr lIns="18000" tIns="18000" rIns="18000" bIns="18000" anchor="t"/>
            <a:p>
              <a:pPr algn="just" eaLnBrk="0" hangingPunct="0"/>
              <a:r>
                <a:rPr lang="en-US" altLang="zh-CN" sz="2000" b="1" i="1">
                  <a:latin typeface="Times New Roman" panose="02020603050405020304" pitchFamily="18" charset="0"/>
                  <a:ea typeface="宋体" panose="02010600030101010101" pitchFamily="2" charset="-122"/>
                </a:rPr>
                <a:t>R</a:t>
              </a:r>
              <a:endParaRPr lang="en-US" altLang="zh-CN" sz="2000" b="1" i="1">
                <a:latin typeface="Times New Roman" panose="02020603050405020304" pitchFamily="18" charset="0"/>
                <a:ea typeface="宋体" panose="02010600030101010101" pitchFamily="2" charset="-122"/>
              </a:endParaRPr>
            </a:p>
          </p:txBody>
        </p:sp>
        <p:sp>
          <p:nvSpPr>
            <p:cNvPr id="12331" name="文本框 37933"/>
            <p:cNvSpPr txBox="1"/>
            <p:nvPr/>
          </p:nvSpPr>
          <p:spPr>
            <a:xfrm>
              <a:off x="2605" y="4315"/>
              <a:ext cx="1185" cy="1065"/>
            </a:xfrm>
            <a:prstGeom prst="rect">
              <a:avLst/>
            </a:prstGeom>
            <a:noFill/>
            <a:ln w="38100">
              <a:noFill/>
            </a:ln>
          </p:spPr>
          <p:txBody>
            <a:bodyPr lIns="18000" tIns="18000" rIns="18000" bIns="18000" anchor="t"/>
            <a:p>
              <a:pPr algn="just" eaLnBrk="0" hangingPunct="0"/>
              <a:r>
                <a:rPr lang="en-US" altLang="zh-CN" sz="2000" b="1" i="1">
                  <a:latin typeface="Times New Roman" panose="02020603050405020304" pitchFamily="18" charset="0"/>
                  <a:ea typeface="宋体" panose="02010600030101010101" pitchFamily="2" charset="-122"/>
                </a:rPr>
                <a:t>S</a:t>
              </a:r>
              <a:endParaRPr lang="en-US" altLang="zh-CN" sz="2000" b="1" i="1">
                <a:latin typeface="Times New Roman" panose="02020603050405020304" pitchFamily="18" charset="0"/>
                <a:ea typeface="宋体" panose="02010600030101010101" pitchFamily="2" charset="-122"/>
              </a:endParaRPr>
            </a:p>
          </p:txBody>
        </p:sp>
        <p:sp>
          <p:nvSpPr>
            <p:cNvPr id="12332" name="文本框 37934"/>
            <p:cNvSpPr txBox="1"/>
            <p:nvPr/>
          </p:nvSpPr>
          <p:spPr>
            <a:xfrm>
              <a:off x="2605" y="6465"/>
              <a:ext cx="1185" cy="1068"/>
            </a:xfrm>
            <a:prstGeom prst="rect">
              <a:avLst/>
            </a:prstGeom>
            <a:noFill/>
            <a:ln w="38100">
              <a:noFill/>
            </a:ln>
          </p:spPr>
          <p:txBody>
            <a:bodyPr lIns="18000" tIns="18000" rIns="18000" bIns="18000" anchor="t"/>
            <a:p>
              <a:pPr algn="just" eaLnBrk="0" hangingPunct="0"/>
              <a:r>
                <a:rPr lang="en-US" altLang="zh-CN" sz="2000" b="1" i="1">
                  <a:latin typeface="Times New Roman" panose="02020603050405020304" pitchFamily="18" charset="0"/>
                  <a:ea typeface="宋体" panose="02010600030101010101" pitchFamily="2" charset="-122"/>
                </a:rPr>
                <a:t>Q</a:t>
              </a:r>
              <a:endParaRPr lang="en-US" altLang="zh-CN" sz="2000" b="1" i="1">
                <a:latin typeface="Times New Roman" panose="02020603050405020304" pitchFamily="18" charset="0"/>
                <a:ea typeface="宋体" panose="02010600030101010101" pitchFamily="2" charset="-122"/>
              </a:endParaRPr>
            </a:p>
          </p:txBody>
        </p:sp>
        <p:sp>
          <p:nvSpPr>
            <p:cNvPr id="12333" name="文本框 37935"/>
            <p:cNvSpPr txBox="1"/>
            <p:nvPr/>
          </p:nvSpPr>
          <p:spPr>
            <a:xfrm>
              <a:off x="2605" y="7395"/>
              <a:ext cx="1185" cy="1068"/>
            </a:xfrm>
            <a:prstGeom prst="rect">
              <a:avLst/>
            </a:prstGeom>
            <a:noFill/>
            <a:ln w="38100">
              <a:noFill/>
            </a:ln>
          </p:spPr>
          <p:txBody>
            <a:bodyPr lIns="18000" tIns="18000" rIns="18000" bIns="18000" anchor="t"/>
            <a:p>
              <a:pPr algn="just" eaLnBrk="0" hangingPunct="0"/>
              <a:r>
                <a:rPr lang="en-US" altLang="zh-CN" sz="2000" b="1" i="1">
                  <a:latin typeface="Times New Roman" panose="02020603050405020304" pitchFamily="18" charset="0"/>
                  <a:ea typeface="宋体" panose="02010600030101010101" pitchFamily="2" charset="-122"/>
                </a:rPr>
                <a:t>Q</a:t>
              </a:r>
              <a:endParaRPr lang="en-US" altLang="zh-CN" sz="2000" b="1" i="1">
                <a:latin typeface="Times New Roman" panose="02020603050405020304" pitchFamily="18" charset="0"/>
                <a:ea typeface="宋体" panose="02010600030101010101" pitchFamily="2" charset="-122"/>
              </a:endParaRPr>
            </a:p>
          </p:txBody>
        </p:sp>
        <p:sp>
          <p:nvSpPr>
            <p:cNvPr id="12334" name="直接连接符 37936"/>
            <p:cNvSpPr/>
            <p:nvPr/>
          </p:nvSpPr>
          <p:spPr>
            <a:xfrm>
              <a:off x="2600" y="7393"/>
              <a:ext cx="320" cy="0"/>
            </a:xfrm>
            <a:prstGeom prst="line">
              <a:avLst/>
            </a:prstGeom>
            <a:ln w="31750" cap="flat" cmpd="sng">
              <a:solidFill>
                <a:srgbClr val="000000"/>
              </a:solidFill>
              <a:prstDash val="solid"/>
              <a:round/>
              <a:headEnd type="none" w="med" len="med"/>
              <a:tailEnd type="none" w="med" len="med"/>
            </a:ln>
          </p:spPr>
        </p:sp>
        <p:sp>
          <p:nvSpPr>
            <p:cNvPr id="12335" name="直接连接符 37937"/>
            <p:cNvSpPr/>
            <p:nvPr/>
          </p:nvSpPr>
          <p:spPr>
            <a:xfrm>
              <a:off x="2600" y="2850"/>
              <a:ext cx="340" cy="0"/>
            </a:xfrm>
            <a:prstGeom prst="line">
              <a:avLst/>
            </a:prstGeom>
            <a:ln w="31750" cap="flat" cmpd="sng">
              <a:solidFill>
                <a:srgbClr val="000000"/>
              </a:solidFill>
              <a:prstDash val="solid"/>
              <a:round/>
              <a:headEnd type="none" w="med" len="med"/>
              <a:tailEnd type="none" w="med" len="med"/>
            </a:ln>
          </p:spPr>
        </p:sp>
        <p:sp>
          <p:nvSpPr>
            <p:cNvPr id="12336" name="直接连接符 37938"/>
            <p:cNvSpPr/>
            <p:nvPr/>
          </p:nvSpPr>
          <p:spPr>
            <a:xfrm>
              <a:off x="2600" y="4315"/>
              <a:ext cx="340" cy="0"/>
            </a:xfrm>
            <a:prstGeom prst="line">
              <a:avLst/>
            </a:prstGeom>
            <a:ln w="31750" cap="flat" cmpd="sng">
              <a:solidFill>
                <a:srgbClr val="000000"/>
              </a:solidFill>
              <a:prstDash val="solid"/>
              <a:round/>
              <a:headEnd type="none" w="med" len="med"/>
              <a:tailEnd type="none" w="med" len="med"/>
            </a:ln>
          </p:spPr>
        </p:sp>
        <p:sp>
          <p:nvSpPr>
            <p:cNvPr id="12337" name="直接连接符 37939"/>
            <p:cNvSpPr/>
            <p:nvPr/>
          </p:nvSpPr>
          <p:spPr>
            <a:xfrm>
              <a:off x="4760" y="3075"/>
              <a:ext cx="0" cy="5480"/>
            </a:xfrm>
            <a:prstGeom prst="line">
              <a:avLst/>
            </a:prstGeom>
            <a:ln w="31750" cap="flat" cmpd="sng">
              <a:solidFill>
                <a:schemeClr val="folHlink"/>
              </a:solidFill>
              <a:prstDash val="dash"/>
              <a:round/>
              <a:headEnd type="none" w="med" len="med"/>
              <a:tailEnd type="none" w="med" len="med"/>
            </a:ln>
          </p:spPr>
        </p:sp>
        <p:sp>
          <p:nvSpPr>
            <p:cNvPr id="12338" name="直接连接符 37940"/>
            <p:cNvSpPr/>
            <p:nvPr/>
          </p:nvSpPr>
          <p:spPr>
            <a:xfrm>
              <a:off x="5645" y="3125"/>
              <a:ext cx="0" cy="5483"/>
            </a:xfrm>
            <a:prstGeom prst="line">
              <a:avLst/>
            </a:prstGeom>
            <a:ln w="31750" cap="flat" cmpd="sng">
              <a:solidFill>
                <a:schemeClr val="folHlink"/>
              </a:solidFill>
              <a:prstDash val="dash"/>
              <a:round/>
              <a:headEnd type="none" w="med" len="med"/>
              <a:tailEnd type="none" w="med" len="med"/>
            </a:ln>
          </p:spPr>
        </p:sp>
        <p:sp>
          <p:nvSpPr>
            <p:cNvPr id="12339" name="直接连接符 37941"/>
            <p:cNvSpPr/>
            <p:nvPr/>
          </p:nvSpPr>
          <p:spPr>
            <a:xfrm>
              <a:off x="7425" y="3075"/>
              <a:ext cx="0" cy="5483"/>
            </a:xfrm>
            <a:prstGeom prst="line">
              <a:avLst/>
            </a:prstGeom>
            <a:ln w="31750" cap="flat" cmpd="sng">
              <a:solidFill>
                <a:schemeClr val="folHlink"/>
              </a:solidFill>
              <a:prstDash val="dash"/>
              <a:round/>
              <a:headEnd type="none" w="med" len="med"/>
              <a:tailEnd type="none" w="med" len="med"/>
            </a:ln>
          </p:spPr>
        </p:sp>
        <p:sp>
          <p:nvSpPr>
            <p:cNvPr id="12340" name="直接连接符 37942"/>
            <p:cNvSpPr/>
            <p:nvPr/>
          </p:nvSpPr>
          <p:spPr>
            <a:xfrm>
              <a:off x="9240" y="3203"/>
              <a:ext cx="0" cy="5483"/>
            </a:xfrm>
            <a:prstGeom prst="line">
              <a:avLst/>
            </a:prstGeom>
            <a:ln w="31750" cap="flat" cmpd="sng">
              <a:solidFill>
                <a:schemeClr val="folHlink"/>
              </a:solidFill>
              <a:prstDash val="dash"/>
              <a:round/>
              <a:headEnd type="none" w="med" len="med"/>
              <a:tailEnd type="none" w="med" len="med"/>
            </a:ln>
          </p:spPr>
        </p:sp>
        <p:sp>
          <p:nvSpPr>
            <p:cNvPr id="12341" name="直接连接符 37943"/>
            <p:cNvSpPr/>
            <p:nvPr/>
          </p:nvSpPr>
          <p:spPr>
            <a:xfrm>
              <a:off x="10158" y="3180"/>
              <a:ext cx="0" cy="5483"/>
            </a:xfrm>
            <a:prstGeom prst="line">
              <a:avLst/>
            </a:prstGeom>
            <a:ln w="31750" cap="flat" cmpd="sng">
              <a:solidFill>
                <a:schemeClr val="folHlink"/>
              </a:solidFill>
              <a:prstDash val="dash"/>
              <a:round/>
              <a:headEnd type="none" w="med" len="med"/>
              <a:tailEnd type="none" w="med" len="med"/>
            </a:ln>
          </p:spPr>
        </p:sp>
        <p:sp>
          <p:nvSpPr>
            <p:cNvPr id="12342" name="直接连接符 37944"/>
            <p:cNvSpPr/>
            <p:nvPr/>
          </p:nvSpPr>
          <p:spPr>
            <a:xfrm>
              <a:off x="8315" y="3125"/>
              <a:ext cx="0" cy="5483"/>
            </a:xfrm>
            <a:prstGeom prst="line">
              <a:avLst/>
            </a:prstGeom>
            <a:ln w="31750" cap="flat" cmpd="sng">
              <a:solidFill>
                <a:schemeClr val="folHlink"/>
              </a:solidFill>
              <a:prstDash val="dash"/>
              <a:round/>
              <a:headEnd type="none" w="med" len="med"/>
              <a:tailEnd type="none" w="med" len="med"/>
            </a:ln>
          </p:spPr>
        </p:sp>
        <p:sp>
          <p:nvSpPr>
            <p:cNvPr id="12343" name="文本框 37945"/>
            <p:cNvSpPr txBox="1"/>
            <p:nvPr/>
          </p:nvSpPr>
          <p:spPr>
            <a:xfrm>
              <a:off x="10452" y="6325"/>
              <a:ext cx="1755" cy="1068"/>
            </a:xfrm>
            <a:prstGeom prst="rect">
              <a:avLst/>
            </a:prstGeom>
            <a:noFill/>
            <a:ln w="38100">
              <a:noFill/>
            </a:ln>
          </p:spPr>
          <p:txBody>
            <a:bodyPr lIns="18000" tIns="18000" rIns="18000" bIns="18000" anchor="t"/>
            <a:p>
              <a:pPr algn="just" eaLnBrk="0" hangingPunct="0"/>
              <a:r>
                <a:rPr lang="zh-CN" altLang="en-US" sz="2000" b="1" dirty="0">
                  <a:latin typeface="Times New Roman" panose="02020603050405020304" pitchFamily="18" charset="0"/>
                  <a:ea typeface="宋体" panose="02010600030101010101" pitchFamily="2" charset="-122"/>
                </a:rPr>
                <a:t>不定</a:t>
              </a:r>
              <a:endParaRPr lang="zh-CN" altLang="en-US" sz="2000" b="1" dirty="0">
                <a:latin typeface="Times New Roman" panose="02020603050405020304" pitchFamily="18" charset="0"/>
                <a:ea typeface="宋体" panose="02010600030101010101" pitchFamily="2" charset="-122"/>
              </a:endParaRPr>
            </a:p>
          </p:txBody>
        </p:sp>
        <p:sp>
          <p:nvSpPr>
            <p:cNvPr id="12344" name="文本框 37946"/>
            <p:cNvSpPr txBox="1"/>
            <p:nvPr/>
          </p:nvSpPr>
          <p:spPr>
            <a:xfrm>
              <a:off x="10452" y="7595"/>
              <a:ext cx="1757" cy="1068"/>
            </a:xfrm>
            <a:prstGeom prst="rect">
              <a:avLst/>
            </a:prstGeom>
            <a:noFill/>
            <a:ln w="38100">
              <a:noFill/>
            </a:ln>
          </p:spPr>
          <p:txBody>
            <a:bodyPr lIns="18000" tIns="18000" rIns="18000" bIns="18000" anchor="t"/>
            <a:p>
              <a:pPr algn="just" eaLnBrk="0" hangingPunct="0"/>
              <a:r>
                <a:rPr lang="zh-CN" altLang="en-US" sz="2000" b="1" dirty="0">
                  <a:latin typeface="Times New Roman" panose="02020603050405020304" pitchFamily="18" charset="0"/>
                  <a:ea typeface="宋体" panose="02010600030101010101" pitchFamily="2" charset="-122"/>
                </a:rPr>
                <a:t>不定</a:t>
              </a:r>
              <a:endParaRPr lang="zh-CN" altLang="en-US" sz="2000" b="1" dirty="0">
                <a:latin typeface="Times New Roman" panose="02020603050405020304" pitchFamily="18" charset="0"/>
                <a:ea typeface="宋体" panose="02010600030101010101" pitchFamily="2" charset="-122"/>
              </a:endParaRPr>
            </a:p>
          </p:txBody>
        </p:sp>
      </p:grpSp>
      <p:sp>
        <p:nvSpPr>
          <p:cNvPr id="12345" name="矩形 9"/>
          <p:cNvSpPr/>
          <p:nvPr/>
        </p:nvSpPr>
        <p:spPr>
          <a:xfrm>
            <a:off x="222885" y="4973955"/>
            <a:ext cx="8790940" cy="1544320"/>
          </a:xfrm>
          <a:prstGeom prst="rect">
            <a:avLst/>
          </a:prstGeom>
          <a:noFill/>
          <a:ln w="9525">
            <a:noFill/>
          </a:ln>
        </p:spPr>
        <p:txBody>
          <a:bodyPr anchor="t"/>
          <a:p>
            <a:pPr marL="342900" indent="-342900">
              <a:lnSpc>
                <a:spcPct val="135000"/>
              </a:lnSpc>
              <a:buClr>
                <a:schemeClr val="folHlink"/>
              </a:buClr>
              <a:buSzPct val="60000"/>
              <a:buFont typeface="Wingdings" panose="05000000000000000000" pitchFamily="2" charset="2"/>
            </a:pPr>
            <a:r>
              <a:rPr lang="en-US" altLang="zh-CN" b="1" dirty="0">
                <a:latin typeface="宋体" panose="02010600030101010101" pitchFamily="2" charset="-122"/>
                <a:ea typeface="宋体" panose="02010600030101010101" pitchFamily="2" charset="-122"/>
              </a:rPr>
              <a:t>  </a:t>
            </a:r>
            <a:r>
              <a:rPr lang="zh-CN" altLang="zh-CN" b="1" dirty="0">
                <a:latin typeface="Tahoma" panose="020B0604030504040204" pitchFamily="34" charset="0"/>
                <a:ea typeface="宋体" panose="02010600030101010101" pitchFamily="2" charset="-122"/>
              </a:rPr>
              <a:t>时序图是以输出状态随时间变化的波形图的方式描述触发器逻辑功能，是反映时钟脉冲、输入及触发器状态对应关系的工作波形。</a:t>
            </a:r>
            <a:endParaRPr lang="zh-CN" altLang="zh-CN" b="1" dirty="0">
              <a:latin typeface="Tahoma" panose="020B0604030504040204" pitchFamily="34" charset="0"/>
              <a:ea typeface="宋体" panose="02010600030101010101" pitchFamily="2" charset="-122"/>
            </a:endParaRPr>
          </a:p>
        </p:txBody>
      </p:sp>
    </p:spTree>
  </p:cSld>
  <p:clrMapOvr>
    <a:masterClrMapping/>
  </p:clrMapOvr>
  <p:transition>
    <p:strips dir="rd"/>
  </p:transition>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865</Words>
  <Application>WPS 演示</Application>
  <PresentationFormat>在屏幕上显示</PresentationFormat>
  <Paragraphs>299</Paragraphs>
  <Slides>11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21</vt:i4>
      </vt:variant>
      <vt:variant>
        <vt:lpstr>幻灯片标题</vt:lpstr>
      </vt:variant>
      <vt:variant>
        <vt:i4>11</vt:i4>
      </vt:variant>
    </vt:vector>
  </HeadingPairs>
  <TitlesOfParts>
    <vt:vector size="44" baseType="lpstr">
      <vt:lpstr>Arial</vt:lpstr>
      <vt:lpstr>宋体</vt:lpstr>
      <vt:lpstr>Wingdings</vt:lpstr>
      <vt:lpstr>Tahoma</vt:lpstr>
      <vt:lpstr>Times New Roman</vt:lpstr>
      <vt:lpstr>华文新魏</vt:lpstr>
      <vt:lpstr>汉仪中隶书简</vt:lpstr>
      <vt:lpstr>隶书</vt:lpstr>
      <vt:lpstr>微软雅黑</vt:lpstr>
      <vt:lpstr>Arial Unicode MS</vt:lpstr>
      <vt:lpstr>Calibri</vt:lpstr>
      <vt:lpstr>Blends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3.1  基本RS触发器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3.1.2或非门构成的基本RS触发器 </vt:lpstr>
      <vt:lpstr>PowerPoint 演示文稿</vt:lpstr>
    </vt:vector>
  </TitlesOfParts>
  <Company>dpjplc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触发器</dc:title>
  <dc:creator>lcl</dc:creator>
  <cp:lastModifiedBy>lenovo</cp:lastModifiedBy>
  <cp:revision>68</cp:revision>
  <dcterms:created xsi:type="dcterms:W3CDTF">2005-07-12T00:04:00Z</dcterms:created>
  <dcterms:modified xsi:type="dcterms:W3CDTF">2022-04-20T08:05:08Z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ies>
</file>